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86" r:id="rId2"/>
    <p:sldId id="256" r:id="rId3"/>
    <p:sldId id="285" r:id="rId4"/>
    <p:sldId id="287" r:id="rId5"/>
    <p:sldId id="303" r:id="rId6"/>
    <p:sldId id="282" r:id="rId7"/>
    <p:sldId id="305" r:id="rId8"/>
    <p:sldId id="306" r:id="rId9"/>
    <p:sldId id="307" r:id="rId10"/>
    <p:sldId id="308" r:id="rId11"/>
    <p:sldId id="263" r:id="rId12"/>
    <p:sldId id="270" r:id="rId13"/>
    <p:sldId id="278" r:id="rId14"/>
    <p:sldId id="297" r:id="rId15"/>
    <p:sldId id="317" r:id="rId16"/>
    <p:sldId id="259" r:id="rId17"/>
    <p:sldId id="322" r:id="rId18"/>
    <p:sldId id="320" r:id="rId19"/>
    <p:sldId id="274" r:id="rId20"/>
    <p:sldId id="327" r:id="rId21"/>
    <p:sldId id="300" r:id="rId22"/>
    <p:sldId id="314" r:id="rId23"/>
    <p:sldId id="328" r:id="rId24"/>
    <p:sldId id="330" r:id="rId25"/>
    <p:sldId id="329" r:id="rId26"/>
    <p:sldId id="323" r:id="rId27"/>
    <p:sldId id="283" r:id="rId28"/>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58" autoAdjust="0"/>
    <p:restoredTop sz="78686" autoAdjust="0"/>
  </p:normalViewPr>
  <p:slideViewPr>
    <p:cSldViewPr snapToGrid="0">
      <p:cViewPr varScale="1">
        <p:scale>
          <a:sx n="49" d="100"/>
          <a:sy n="49" d="100"/>
        </p:scale>
        <p:origin x="640" y="48"/>
      </p:cViewPr>
      <p:guideLst/>
    </p:cSldViewPr>
  </p:slideViewPr>
  <p:notesTextViewPr>
    <p:cViewPr>
      <p:scale>
        <a:sx n="3" d="2"/>
        <a:sy n="3" d="2"/>
      </p:scale>
      <p:origin x="0" y="0"/>
    </p:cViewPr>
  </p:notesTextViewPr>
  <p:sorterViewPr>
    <p:cViewPr varScale="1">
      <p:scale>
        <a:sx n="1" d="1"/>
        <a:sy n="1" d="1"/>
      </p:scale>
      <p:origin x="0" y="-3636"/>
    </p:cViewPr>
  </p:sorterViewPr>
  <p:notesViewPr>
    <p:cSldViewPr snapToGrid="0">
      <p:cViewPr varScale="1">
        <p:scale>
          <a:sx n="78" d="100"/>
          <a:sy n="78" d="100"/>
        </p:scale>
        <p:origin x="3258"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r>
              <a:rPr lang="en-US" dirty="0">
                <a:solidFill>
                  <a:schemeClr val="tx1"/>
                </a:solidFill>
              </a:rPr>
              <a:t>Type III Housing Proposals (Projects)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All Other</c:v>
                </c:pt>
              </c:strCache>
            </c:strRef>
          </c:tx>
          <c:spPr>
            <a:solidFill>
              <a:schemeClr val="accent6"/>
            </a:solidFill>
            <a:ln>
              <a:noFill/>
            </a:ln>
            <a:effectLst/>
          </c:spPr>
          <c:invertIfNegative val="0"/>
          <c:cat>
            <c:numRef>
              <c:f>Sheet1!$A$2:$A$10</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Sheet1!$B$2:$B$10</c:f>
              <c:numCache>
                <c:formatCode>General</c:formatCode>
                <c:ptCount val="9"/>
                <c:pt idx="0">
                  <c:v>5</c:v>
                </c:pt>
                <c:pt idx="1">
                  <c:v>7</c:v>
                </c:pt>
                <c:pt idx="2">
                  <c:v>11</c:v>
                </c:pt>
                <c:pt idx="3">
                  <c:v>16</c:v>
                </c:pt>
                <c:pt idx="4">
                  <c:v>16</c:v>
                </c:pt>
                <c:pt idx="5">
                  <c:v>18</c:v>
                </c:pt>
                <c:pt idx="6">
                  <c:v>28</c:v>
                </c:pt>
                <c:pt idx="7">
                  <c:v>19</c:v>
                </c:pt>
                <c:pt idx="8">
                  <c:v>11</c:v>
                </c:pt>
              </c:numCache>
            </c:numRef>
          </c:val>
          <c:extLst>
            <c:ext xmlns:c16="http://schemas.microsoft.com/office/drawing/2014/chart" uri="{C3380CC4-5D6E-409C-BE32-E72D297353CC}">
              <c16:uniqueId val="{00000000-0340-422C-9356-1095B8814402}"/>
            </c:ext>
          </c:extLst>
        </c:ser>
        <c:ser>
          <c:idx val="1"/>
          <c:order val="1"/>
          <c:tx>
            <c:strRef>
              <c:f>Sheet1!$C$1</c:f>
              <c:strCache>
                <c:ptCount val="1"/>
                <c:pt idx="0">
                  <c:v>Housing</c:v>
                </c:pt>
              </c:strCache>
            </c:strRef>
          </c:tx>
          <c:spPr>
            <a:solidFill>
              <a:schemeClr val="accent5"/>
            </a:solidFill>
            <a:ln>
              <a:noFill/>
            </a:ln>
            <a:effectLst/>
          </c:spPr>
          <c:invertIfNegative val="0"/>
          <c:cat>
            <c:numRef>
              <c:f>Sheet1!$A$2:$A$10</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Sheet1!$C$2:$C$10</c:f>
              <c:numCache>
                <c:formatCode>General</c:formatCode>
                <c:ptCount val="9"/>
                <c:pt idx="0">
                  <c:v>2</c:v>
                </c:pt>
                <c:pt idx="1">
                  <c:v>5</c:v>
                </c:pt>
                <c:pt idx="2">
                  <c:v>5</c:v>
                </c:pt>
                <c:pt idx="3">
                  <c:v>1</c:v>
                </c:pt>
                <c:pt idx="4">
                  <c:v>4</c:v>
                </c:pt>
                <c:pt idx="5">
                  <c:v>10</c:v>
                </c:pt>
                <c:pt idx="6">
                  <c:v>6</c:v>
                </c:pt>
                <c:pt idx="7">
                  <c:v>19</c:v>
                </c:pt>
                <c:pt idx="8">
                  <c:v>13</c:v>
                </c:pt>
              </c:numCache>
            </c:numRef>
          </c:val>
          <c:extLst>
            <c:ext xmlns:c16="http://schemas.microsoft.com/office/drawing/2014/chart" uri="{C3380CC4-5D6E-409C-BE32-E72D297353CC}">
              <c16:uniqueId val="{00000001-0340-422C-9356-1095B8814402}"/>
            </c:ext>
          </c:extLst>
        </c:ser>
        <c:dLbls>
          <c:showLegendKey val="0"/>
          <c:showVal val="0"/>
          <c:showCatName val="0"/>
          <c:showSerName val="0"/>
          <c:showPercent val="0"/>
          <c:showBubbleSize val="0"/>
        </c:dLbls>
        <c:gapWidth val="150"/>
        <c:overlap val="100"/>
        <c:axId val="318991472"/>
        <c:axId val="318976384"/>
      </c:barChart>
      <c:catAx>
        <c:axId val="318991472"/>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solidFill>
                      <a:schemeClr val="tx1"/>
                    </a:solidFill>
                  </a:rPr>
                  <a:t>Axis Title</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318976384"/>
        <c:crosses val="autoZero"/>
        <c:auto val="1"/>
        <c:lblAlgn val="ctr"/>
        <c:lblOffset val="100"/>
        <c:noMultiLvlLbl val="0"/>
      </c:catAx>
      <c:valAx>
        <c:axId val="3189763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solidFill>
                      <a:schemeClr val="bg1"/>
                    </a:solidFill>
                  </a:rPr>
                  <a:t>Number of Cases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3189914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r>
              <a:rPr lang="en-US" dirty="0">
                <a:solidFill>
                  <a:schemeClr val="tx1"/>
                </a:solidFill>
              </a:rPr>
              <a:t>Housing Proposals (Projects)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Type III </c:v>
                </c:pt>
              </c:strCache>
            </c:strRef>
          </c:tx>
          <c:spPr>
            <a:solidFill>
              <a:schemeClr val="accent6"/>
            </a:solidFill>
            <a:ln>
              <a:noFill/>
            </a:ln>
            <a:effectLst/>
          </c:spPr>
          <c:invertIfNegative val="0"/>
          <c:cat>
            <c:strRef>
              <c:f>Sheet1!$A$2:$A$10</c:f>
              <c:strCache>
                <c:ptCount val="9"/>
                <c:pt idx="0">
                  <c:v>Q4 2016</c:v>
                </c:pt>
                <c:pt idx="1">
                  <c:v>Q1 2017</c:v>
                </c:pt>
                <c:pt idx="2">
                  <c:v>Q2 2017</c:v>
                </c:pt>
                <c:pt idx="3">
                  <c:v>Q3 2017</c:v>
                </c:pt>
                <c:pt idx="4">
                  <c:v>Q4 2017</c:v>
                </c:pt>
                <c:pt idx="5">
                  <c:v>Q1 2018</c:v>
                </c:pt>
                <c:pt idx="6">
                  <c:v>Q2 2018 </c:v>
                </c:pt>
                <c:pt idx="7">
                  <c:v>Q3 2018</c:v>
                </c:pt>
                <c:pt idx="8">
                  <c:v>Q4 2018</c:v>
                </c:pt>
              </c:strCache>
            </c:strRef>
          </c:cat>
          <c:val>
            <c:numRef>
              <c:f>Sheet1!$B$2:$B$10</c:f>
              <c:numCache>
                <c:formatCode>General</c:formatCode>
                <c:ptCount val="9"/>
                <c:pt idx="0">
                  <c:v>13</c:v>
                </c:pt>
                <c:pt idx="1">
                  <c:v>9</c:v>
                </c:pt>
                <c:pt idx="2">
                  <c:v>0</c:v>
                </c:pt>
                <c:pt idx="3">
                  <c:v>1</c:v>
                </c:pt>
                <c:pt idx="4">
                  <c:v>0</c:v>
                </c:pt>
                <c:pt idx="5">
                  <c:v>0</c:v>
                </c:pt>
                <c:pt idx="6">
                  <c:v>6</c:v>
                </c:pt>
                <c:pt idx="7">
                  <c:v>5</c:v>
                </c:pt>
                <c:pt idx="8">
                  <c:v>2</c:v>
                </c:pt>
              </c:numCache>
            </c:numRef>
          </c:val>
          <c:extLst>
            <c:ext xmlns:c16="http://schemas.microsoft.com/office/drawing/2014/chart" uri="{C3380CC4-5D6E-409C-BE32-E72D297353CC}">
              <c16:uniqueId val="{00000000-73B8-4C5B-ABCD-C83CA0868BCB}"/>
            </c:ext>
          </c:extLst>
        </c:ser>
        <c:ser>
          <c:idx val="1"/>
          <c:order val="1"/>
          <c:tx>
            <c:strRef>
              <c:f>Sheet1!$C$1</c:f>
              <c:strCache>
                <c:ptCount val="1"/>
                <c:pt idx="0">
                  <c:v>Type II</c:v>
                </c:pt>
              </c:strCache>
            </c:strRef>
          </c:tx>
          <c:spPr>
            <a:solidFill>
              <a:schemeClr val="accent5"/>
            </a:solidFill>
            <a:ln>
              <a:noFill/>
            </a:ln>
            <a:effectLst/>
          </c:spPr>
          <c:invertIfNegative val="0"/>
          <c:cat>
            <c:strRef>
              <c:f>Sheet1!$A$2:$A$10</c:f>
              <c:strCache>
                <c:ptCount val="9"/>
                <c:pt idx="0">
                  <c:v>Q4 2016</c:v>
                </c:pt>
                <c:pt idx="1">
                  <c:v>Q1 2017</c:v>
                </c:pt>
                <c:pt idx="2">
                  <c:v>Q2 2017</c:v>
                </c:pt>
                <c:pt idx="3">
                  <c:v>Q3 2017</c:v>
                </c:pt>
                <c:pt idx="4">
                  <c:v>Q4 2017</c:v>
                </c:pt>
                <c:pt idx="5">
                  <c:v>Q1 2018</c:v>
                </c:pt>
                <c:pt idx="6">
                  <c:v>Q2 2018 </c:v>
                </c:pt>
                <c:pt idx="7">
                  <c:v>Q3 2018</c:v>
                </c:pt>
                <c:pt idx="8">
                  <c:v>Q4 2018</c:v>
                </c:pt>
              </c:strCache>
            </c:strRef>
          </c:cat>
          <c:val>
            <c:numRef>
              <c:f>Sheet1!$C$2:$C$10</c:f>
              <c:numCache>
                <c:formatCode>General</c:formatCode>
                <c:ptCount val="9"/>
                <c:pt idx="0">
                  <c:v>6</c:v>
                </c:pt>
                <c:pt idx="1">
                  <c:v>4</c:v>
                </c:pt>
                <c:pt idx="2">
                  <c:v>3</c:v>
                </c:pt>
                <c:pt idx="3">
                  <c:v>0</c:v>
                </c:pt>
                <c:pt idx="4">
                  <c:v>2</c:v>
                </c:pt>
                <c:pt idx="5">
                  <c:v>1</c:v>
                </c:pt>
                <c:pt idx="6">
                  <c:v>10</c:v>
                </c:pt>
                <c:pt idx="7">
                  <c:v>2</c:v>
                </c:pt>
                <c:pt idx="8">
                  <c:v>0</c:v>
                </c:pt>
              </c:numCache>
            </c:numRef>
          </c:val>
          <c:extLst>
            <c:ext xmlns:c16="http://schemas.microsoft.com/office/drawing/2014/chart" uri="{C3380CC4-5D6E-409C-BE32-E72D297353CC}">
              <c16:uniqueId val="{00000001-73B8-4C5B-ABCD-C83CA0868BCB}"/>
            </c:ext>
          </c:extLst>
        </c:ser>
        <c:dLbls>
          <c:showLegendKey val="0"/>
          <c:showVal val="0"/>
          <c:showCatName val="0"/>
          <c:showSerName val="0"/>
          <c:showPercent val="0"/>
          <c:showBubbleSize val="0"/>
        </c:dLbls>
        <c:gapWidth val="150"/>
        <c:overlap val="100"/>
        <c:axId val="318991472"/>
        <c:axId val="318976384"/>
      </c:barChart>
      <c:catAx>
        <c:axId val="318991472"/>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solidFill>
                      <a:schemeClr val="tx1"/>
                    </a:solidFill>
                  </a:rPr>
                  <a:t>Axis Title</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318976384"/>
        <c:crosses val="autoZero"/>
        <c:auto val="1"/>
        <c:lblAlgn val="ctr"/>
        <c:lblOffset val="100"/>
        <c:noMultiLvlLbl val="0"/>
      </c:catAx>
      <c:valAx>
        <c:axId val="3189763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solidFill>
                      <a:schemeClr val="bg1"/>
                    </a:solidFill>
                  </a:rPr>
                  <a:t>Number</a:t>
                </a:r>
                <a:r>
                  <a:rPr lang="en-US" baseline="0" dirty="0">
                    <a:solidFill>
                      <a:schemeClr val="bg1"/>
                    </a:solidFill>
                  </a:rPr>
                  <a:t> of Cases</a:t>
                </a:r>
                <a:endParaRPr lang="en-US" dirty="0">
                  <a:solidFill>
                    <a:schemeClr val="bg1"/>
                  </a:solidFill>
                </a:endParaRP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3189914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r>
              <a:rPr lang="en-US" dirty="0">
                <a:solidFill>
                  <a:schemeClr val="tx1"/>
                </a:solidFill>
              </a:rPr>
              <a:t>Pre-IH Approved Housing Units </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0.13978871391076114"/>
          <c:y val="0.14073449803149607"/>
          <c:w val="0.83729461942257222"/>
          <c:h val="0.61112253937007877"/>
        </c:manualLayout>
      </c:layout>
      <c:barChart>
        <c:barDir val="col"/>
        <c:grouping val="clustered"/>
        <c:varyColors val="0"/>
        <c:ser>
          <c:idx val="0"/>
          <c:order val="0"/>
          <c:tx>
            <c:strRef>
              <c:f>Sheet1!$B$1</c:f>
              <c:strCache>
                <c:ptCount val="1"/>
                <c:pt idx="0">
                  <c:v>Pre-IH Projects </c:v>
                </c:pt>
              </c:strCache>
            </c:strRef>
          </c:tx>
          <c:spPr>
            <a:solidFill>
              <a:schemeClr val="accent6"/>
            </a:solidFill>
            <a:ln>
              <a:noFill/>
            </a:ln>
            <a:effectLst/>
          </c:spPr>
          <c:invertIfNegative val="0"/>
          <c:cat>
            <c:strRef>
              <c:f>Sheet1!$A$2:$A$3</c:f>
              <c:strCache>
                <c:ptCount val="2"/>
                <c:pt idx="0">
                  <c:v>Type II </c:v>
                </c:pt>
                <c:pt idx="1">
                  <c:v>Type III</c:v>
                </c:pt>
              </c:strCache>
            </c:strRef>
          </c:cat>
          <c:val>
            <c:numRef>
              <c:f>Sheet1!$B$2:$B$3</c:f>
              <c:numCache>
                <c:formatCode>General</c:formatCode>
                <c:ptCount val="2"/>
                <c:pt idx="0">
                  <c:v>669</c:v>
                </c:pt>
                <c:pt idx="1">
                  <c:v>4469</c:v>
                </c:pt>
              </c:numCache>
            </c:numRef>
          </c:val>
          <c:extLst>
            <c:ext xmlns:c16="http://schemas.microsoft.com/office/drawing/2014/chart" uri="{C3380CC4-5D6E-409C-BE32-E72D297353CC}">
              <c16:uniqueId val="{00000000-2173-4673-A7C9-17C57EED4E64}"/>
            </c:ext>
          </c:extLst>
        </c:ser>
        <c:ser>
          <c:idx val="1"/>
          <c:order val="1"/>
          <c:tx>
            <c:strRef>
              <c:f>Sheet1!$C$1</c:f>
              <c:strCache>
                <c:ptCount val="1"/>
                <c:pt idx="0">
                  <c:v>Under Construction </c:v>
                </c:pt>
              </c:strCache>
            </c:strRef>
          </c:tx>
          <c:spPr>
            <a:solidFill>
              <a:schemeClr val="accent5"/>
            </a:solidFill>
            <a:ln>
              <a:noFill/>
            </a:ln>
            <a:effectLst/>
          </c:spPr>
          <c:invertIfNegative val="0"/>
          <c:cat>
            <c:strRef>
              <c:f>Sheet1!$A$2:$A$3</c:f>
              <c:strCache>
                <c:ptCount val="2"/>
                <c:pt idx="0">
                  <c:v>Type II </c:v>
                </c:pt>
                <c:pt idx="1">
                  <c:v>Type III</c:v>
                </c:pt>
              </c:strCache>
            </c:strRef>
          </c:cat>
          <c:val>
            <c:numRef>
              <c:f>Sheet1!$C$2:$C$3</c:f>
              <c:numCache>
                <c:formatCode>General</c:formatCode>
                <c:ptCount val="2"/>
                <c:pt idx="0">
                  <c:v>529</c:v>
                </c:pt>
                <c:pt idx="1">
                  <c:v>808</c:v>
                </c:pt>
              </c:numCache>
            </c:numRef>
          </c:val>
          <c:extLst>
            <c:ext xmlns:c16="http://schemas.microsoft.com/office/drawing/2014/chart" uri="{C3380CC4-5D6E-409C-BE32-E72D297353CC}">
              <c16:uniqueId val="{00000001-2173-4673-A7C9-17C57EED4E64}"/>
            </c:ext>
          </c:extLst>
        </c:ser>
        <c:dLbls>
          <c:showLegendKey val="0"/>
          <c:showVal val="0"/>
          <c:showCatName val="0"/>
          <c:showSerName val="0"/>
          <c:showPercent val="0"/>
          <c:showBubbleSize val="0"/>
        </c:dLbls>
        <c:gapWidth val="219"/>
        <c:overlap val="-27"/>
        <c:axId val="332779184"/>
        <c:axId val="332770000"/>
      </c:barChart>
      <c:catAx>
        <c:axId val="332779184"/>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bg1"/>
                    </a:solidFill>
                    <a:latin typeface="+mn-lt"/>
                    <a:ea typeface="+mn-ea"/>
                    <a:cs typeface="+mn-cs"/>
                  </a:defRPr>
                </a:pPr>
                <a:r>
                  <a:rPr lang="en-US" dirty="0">
                    <a:solidFill>
                      <a:schemeClr val="tx1"/>
                    </a:solidFill>
                  </a:rPr>
                  <a:t>Axis Title</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332770000"/>
        <c:crosses val="autoZero"/>
        <c:auto val="1"/>
        <c:lblAlgn val="ctr"/>
        <c:lblOffset val="100"/>
        <c:noMultiLvlLbl val="0"/>
      </c:catAx>
      <c:valAx>
        <c:axId val="3327700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bg1"/>
                    </a:solidFill>
                    <a:latin typeface="+mn-lt"/>
                    <a:ea typeface="+mn-ea"/>
                    <a:cs typeface="+mn-cs"/>
                  </a:defRPr>
                </a:pPr>
                <a:r>
                  <a:rPr lang="en-US" dirty="0"/>
                  <a:t>Number</a:t>
                </a:r>
                <a:r>
                  <a:rPr lang="en-US" baseline="0" dirty="0"/>
                  <a:t> of Units</a:t>
                </a:r>
                <a:endParaRPr lang="en-US" dirty="0"/>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3327791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r>
              <a:rPr lang="en-US" dirty="0">
                <a:solidFill>
                  <a:schemeClr val="tx1"/>
                </a:solidFill>
              </a:rPr>
              <a:t>Housing</a:t>
            </a:r>
            <a:r>
              <a:rPr lang="en-US" baseline="0" dirty="0">
                <a:solidFill>
                  <a:schemeClr val="tx1"/>
                </a:solidFill>
              </a:rPr>
              <a:t> in the Pipeline</a:t>
            </a:r>
            <a:endParaRPr lang="en-US" dirty="0">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Housing Units </c:v>
                </c:pt>
              </c:strCache>
            </c:strRef>
          </c:tx>
          <c:spPr>
            <a:solidFill>
              <a:schemeClr val="accent6"/>
            </a:solidFill>
            <a:ln>
              <a:noFill/>
            </a:ln>
            <a:effectLst/>
          </c:spPr>
          <c:invertIfNegative val="0"/>
          <c:cat>
            <c:strRef>
              <c:f>Sheet1!$A$2:$A$5</c:f>
              <c:strCache>
                <c:ptCount val="4"/>
                <c:pt idx="0">
                  <c:v>Type II </c:v>
                </c:pt>
                <c:pt idx="1">
                  <c:v>Pre-App Conference </c:v>
                </c:pt>
                <c:pt idx="2">
                  <c:v>DAR</c:v>
                </c:pt>
                <c:pt idx="3">
                  <c:v>Type III </c:v>
                </c:pt>
              </c:strCache>
            </c:strRef>
          </c:cat>
          <c:val>
            <c:numRef>
              <c:f>Sheet1!$B$2:$B$5</c:f>
              <c:numCache>
                <c:formatCode>General</c:formatCode>
                <c:ptCount val="4"/>
                <c:pt idx="0">
                  <c:v>416</c:v>
                </c:pt>
                <c:pt idx="1">
                  <c:v>2948</c:v>
                </c:pt>
                <c:pt idx="2">
                  <c:v>2824</c:v>
                </c:pt>
                <c:pt idx="3">
                  <c:v>3668</c:v>
                </c:pt>
              </c:numCache>
            </c:numRef>
          </c:val>
          <c:extLst>
            <c:ext xmlns:c16="http://schemas.microsoft.com/office/drawing/2014/chart" uri="{C3380CC4-5D6E-409C-BE32-E72D297353CC}">
              <c16:uniqueId val="{00000000-7472-4793-90AD-62FC001F0BC5}"/>
            </c:ext>
          </c:extLst>
        </c:ser>
        <c:dLbls>
          <c:showLegendKey val="0"/>
          <c:showVal val="0"/>
          <c:showCatName val="0"/>
          <c:showSerName val="0"/>
          <c:showPercent val="0"/>
          <c:showBubbleSize val="0"/>
        </c:dLbls>
        <c:gapWidth val="219"/>
        <c:overlap val="-27"/>
        <c:axId val="318994752"/>
        <c:axId val="318996720"/>
      </c:barChart>
      <c:catAx>
        <c:axId val="318994752"/>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bg1"/>
                    </a:solidFill>
                    <a:latin typeface="+mn-lt"/>
                    <a:ea typeface="+mn-ea"/>
                    <a:cs typeface="+mn-cs"/>
                  </a:defRPr>
                </a:pPr>
                <a:r>
                  <a:rPr lang="en-US" dirty="0">
                    <a:solidFill>
                      <a:schemeClr val="tx1"/>
                    </a:solidFill>
                  </a:rPr>
                  <a:t>Axis Title</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318996720"/>
        <c:crosses val="autoZero"/>
        <c:auto val="1"/>
        <c:lblAlgn val="ctr"/>
        <c:lblOffset val="100"/>
        <c:noMultiLvlLbl val="0"/>
      </c:catAx>
      <c:valAx>
        <c:axId val="3189967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bg1"/>
                    </a:solidFill>
                    <a:latin typeface="+mn-lt"/>
                    <a:ea typeface="+mn-ea"/>
                    <a:cs typeface="+mn-cs"/>
                  </a:defRPr>
                </a:pPr>
                <a:r>
                  <a:rPr lang="en-US" dirty="0"/>
                  <a:t>Number of Units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3189947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66434"/>
          </a:xfrm>
          <a:prstGeom prst="rect">
            <a:avLst/>
          </a:prstGeom>
        </p:spPr>
        <p:txBody>
          <a:bodyPr vert="horz" lIns="93166" tIns="46583" rIns="93166" bIns="46583" rtlCol="0"/>
          <a:lstStyle>
            <a:lvl1pPr algn="l">
              <a:defRPr sz="1200"/>
            </a:lvl1pPr>
          </a:lstStyle>
          <a:p>
            <a:endParaRPr lang="en-US" dirty="0"/>
          </a:p>
        </p:txBody>
      </p:sp>
      <p:sp>
        <p:nvSpPr>
          <p:cNvPr id="3" name="Date Placeholder 2"/>
          <p:cNvSpPr>
            <a:spLocks noGrp="1"/>
          </p:cNvSpPr>
          <p:nvPr>
            <p:ph type="dt" idx="1"/>
          </p:nvPr>
        </p:nvSpPr>
        <p:spPr>
          <a:xfrm>
            <a:off x="3884613" y="1"/>
            <a:ext cx="2971800" cy="466434"/>
          </a:xfrm>
          <a:prstGeom prst="rect">
            <a:avLst/>
          </a:prstGeom>
        </p:spPr>
        <p:txBody>
          <a:bodyPr vert="horz" lIns="93166" tIns="46583" rIns="93166" bIns="46583" rtlCol="0"/>
          <a:lstStyle>
            <a:lvl1pPr algn="r">
              <a:defRPr sz="1200"/>
            </a:lvl1pPr>
          </a:lstStyle>
          <a:p>
            <a:fld id="{6C0CD591-5A0B-4FFF-A8E9-C7812189E031}" type="datetimeFigureOut">
              <a:rPr lang="en-US" smtClean="0"/>
              <a:t>5/1/2019</a:t>
            </a:fld>
            <a:endParaRPr lang="en-US" dirty="0"/>
          </a:p>
        </p:txBody>
      </p:sp>
      <p:sp>
        <p:nvSpPr>
          <p:cNvPr id="4" name="Slide Image Placeholder 3"/>
          <p:cNvSpPr>
            <a:spLocks noGrp="1" noRot="1" noChangeAspect="1"/>
          </p:cNvSpPr>
          <p:nvPr>
            <p:ph type="sldImg" idx="2"/>
          </p:nvPr>
        </p:nvSpPr>
        <p:spPr>
          <a:xfrm>
            <a:off x="1338263" y="1162050"/>
            <a:ext cx="4181475" cy="3136900"/>
          </a:xfrm>
          <a:prstGeom prst="rect">
            <a:avLst/>
          </a:prstGeom>
          <a:noFill/>
          <a:ln w="12700">
            <a:solidFill>
              <a:prstClr val="black"/>
            </a:solidFill>
          </a:ln>
        </p:spPr>
        <p:txBody>
          <a:bodyPr vert="horz" lIns="93166" tIns="46583" rIns="93166" bIns="46583" rtlCol="0" anchor="ctr"/>
          <a:lstStyle/>
          <a:p>
            <a:endParaRPr lang="en-US" dirty="0"/>
          </a:p>
        </p:txBody>
      </p:sp>
      <p:sp>
        <p:nvSpPr>
          <p:cNvPr id="5" name="Notes Placeholder 4"/>
          <p:cNvSpPr>
            <a:spLocks noGrp="1"/>
          </p:cNvSpPr>
          <p:nvPr>
            <p:ph type="body" sz="quarter" idx="3"/>
          </p:nvPr>
        </p:nvSpPr>
        <p:spPr>
          <a:xfrm>
            <a:off x="685800" y="4473893"/>
            <a:ext cx="5486400" cy="3660458"/>
          </a:xfrm>
          <a:prstGeom prst="rect">
            <a:avLst/>
          </a:prstGeom>
        </p:spPr>
        <p:txBody>
          <a:bodyPr vert="horz" lIns="93166" tIns="46583" rIns="93166" bIns="4658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9"/>
            <a:ext cx="2971800" cy="466433"/>
          </a:xfrm>
          <a:prstGeom prst="rect">
            <a:avLst/>
          </a:prstGeom>
        </p:spPr>
        <p:txBody>
          <a:bodyPr vert="horz" lIns="93166" tIns="46583" rIns="93166" bIns="4658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9"/>
            <a:ext cx="2971800" cy="466433"/>
          </a:xfrm>
          <a:prstGeom prst="rect">
            <a:avLst/>
          </a:prstGeom>
        </p:spPr>
        <p:txBody>
          <a:bodyPr vert="horz" lIns="93166" tIns="46583" rIns="93166" bIns="46583" rtlCol="0" anchor="b"/>
          <a:lstStyle>
            <a:lvl1pPr algn="r">
              <a:defRPr sz="1200"/>
            </a:lvl1pPr>
          </a:lstStyle>
          <a:p>
            <a:fld id="{6661F151-712C-4E09-804D-18E3AF9B420A}" type="slidenum">
              <a:rPr lang="en-US" smtClean="0"/>
              <a:t>‹#›</a:t>
            </a:fld>
            <a:endParaRPr lang="en-US" dirty="0"/>
          </a:p>
        </p:txBody>
      </p:sp>
    </p:spTree>
    <p:extLst>
      <p:ext uri="{BB962C8B-B14F-4D97-AF65-F5344CB8AC3E}">
        <p14:creationId xmlns:p14="http://schemas.microsoft.com/office/powerpoint/2010/main" val="2309687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Mayor Wheeler and Commissioners Eudaly, Fritz,</a:t>
            </a:r>
            <a:r>
              <a:rPr lang="en-US" baseline="0" dirty="0"/>
              <a:t> Hardesty, and Fish.  My name is Julie Livingston and I’m the current chair of the Portland Design Commission, thank you for giving Commission the opportunity to share some of the highlights of 2018 with you today. I’m joined by Commissioners Sam Rodriguez, Jessica Molinar, Don Vallaster, Brian McCarter, and Andrew Clarke. Zari Santner is out of town but sends her regards. Also with us are Rebecca Esau, Kara Fioravanti, and Tim Heron of the Bureau of Development Services.</a:t>
            </a:r>
          </a:p>
        </p:txBody>
      </p:sp>
      <p:sp>
        <p:nvSpPr>
          <p:cNvPr id="4" name="Slide Number Placeholder 3"/>
          <p:cNvSpPr>
            <a:spLocks noGrp="1"/>
          </p:cNvSpPr>
          <p:nvPr>
            <p:ph type="sldNum" sz="quarter" idx="10"/>
          </p:nvPr>
        </p:nvSpPr>
        <p:spPr/>
        <p:txBody>
          <a:bodyPr/>
          <a:lstStyle/>
          <a:p>
            <a:fld id="{6661F151-712C-4E09-804D-18E3AF9B420A}" type="slidenum">
              <a:rPr lang="en-US" smtClean="0"/>
              <a:t>1</a:t>
            </a:fld>
            <a:endParaRPr lang="en-US" dirty="0"/>
          </a:p>
        </p:txBody>
      </p:sp>
    </p:spTree>
    <p:extLst>
      <p:ext uri="{BB962C8B-B14F-4D97-AF65-F5344CB8AC3E}">
        <p14:creationId xmlns:p14="http://schemas.microsoft.com/office/powerpoint/2010/main" val="4862115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this is out last slide before we move to the overview of projects, and it’s a look at the housing proposals that have entered the design review process since February 2017—the projects that aren’t vested and have an obligation to provide affordable housing units. </a:t>
            </a:r>
          </a:p>
          <a:p>
            <a:endParaRPr lang="en-US" dirty="0"/>
          </a:p>
          <a:p>
            <a:r>
              <a:rPr lang="en-US" dirty="0"/>
              <a:t>The type II bar on the left is a stand alone, but Pre-App Conference, DAR, and type III bars are cumulative—these</a:t>
            </a:r>
            <a:r>
              <a:rPr lang="en-US" baseline="0" dirty="0"/>
              <a:t> three bars represent all of the projects currently somewhere in the Type III pipeline.</a:t>
            </a:r>
            <a:endParaRPr lang="en-US" dirty="0"/>
          </a:p>
          <a:p>
            <a:endParaRPr lang="en-US" dirty="0">
              <a:solidFill>
                <a:srgbClr val="00B0F0"/>
              </a:solidFill>
            </a:endParaRPr>
          </a:p>
          <a:p>
            <a:r>
              <a:rPr lang="en-US" dirty="0">
                <a:solidFill>
                  <a:srgbClr val="00B0F0"/>
                </a:solidFill>
              </a:rPr>
              <a:t>TYPE II = 416, this number</a:t>
            </a:r>
            <a:r>
              <a:rPr lang="en-US" baseline="0" dirty="0">
                <a:solidFill>
                  <a:srgbClr val="00B0F0"/>
                </a:solidFill>
              </a:rPr>
              <a:t> is unchanged since October</a:t>
            </a:r>
            <a:endParaRPr lang="en-US" dirty="0">
              <a:solidFill>
                <a:srgbClr val="00B0F0"/>
              </a:solidFill>
            </a:endParaRPr>
          </a:p>
          <a:p>
            <a:endParaRPr lang="en-US" dirty="0">
              <a:solidFill>
                <a:srgbClr val="00B0F0"/>
              </a:solidFill>
            </a:endParaRPr>
          </a:p>
          <a:p>
            <a:r>
              <a:rPr lang="en-US" dirty="0">
                <a:solidFill>
                  <a:srgbClr val="00B0F0"/>
                </a:solidFill>
              </a:rPr>
              <a:t>PRE-APP = 2948, this was 110 when</a:t>
            </a:r>
            <a:r>
              <a:rPr lang="en-US" baseline="0" dirty="0">
                <a:solidFill>
                  <a:srgbClr val="00B0F0"/>
                </a:solidFill>
              </a:rPr>
              <a:t> we were here in October</a:t>
            </a:r>
            <a:endParaRPr lang="en-US" dirty="0">
              <a:solidFill>
                <a:srgbClr val="00B0F0"/>
              </a:solidFill>
            </a:endParaRPr>
          </a:p>
          <a:p>
            <a:r>
              <a:rPr lang="en-US" dirty="0">
                <a:solidFill>
                  <a:srgbClr val="00B0F0"/>
                </a:solidFill>
              </a:rPr>
              <a:t>DAR = 2824, this was 969 when we were here in October</a:t>
            </a:r>
          </a:p>
          <a:p>
            <a:r>
              <a:rPr lang="en-US" u="sng" dirty="0">
                <a:solidFill>
                  <a:srgbClr val="00B0F0"/>
                </a:solidFill>
              </a:rPr>
              <a:t>TYPE III = 3668,</a:t>
            </a:r>
            <a:r>
              <a:rPr lang="en-US" u="sng" baseline="0" dirty="0">
                <a:solidFill>
                  <a:srgbClr val="00B0F0"/>
                </a:solidFill>
              </a:rPr>
              <a:t> this was </a:t>
            </a:r>
            <a:r>
              <a:rPr lang="en-US" u="sng" dirty="0">
                <a:solidFill>
                  <a:srgbClr val="00B0F0"/>
                </a:solidFill>
              </a:rPr>
              <a:t>1961 when we were here in October</a:t>
            </a:r>
          </a:p>
          <a:p>
            <a:r>
              <a:rPr lang="en-US" dirty="0">
                <a:solidFill>
                  <a:srgbClr val="00B0F0"/>
                </a:solidFill>
              </a:rPr>
              <a:t>TOTAL = 9440, and it was 3040 when we were here in October</a:t>
            </a:r>
          </a:p>
          <a:p>
            <a:endParaRPr lang="en-US" dirty="0"/>
          </a:p>
        </p:txBody>
      </p:sp>
      <p:sp>
        <p:nvSpPr>
          <p:cNvPr id="4" name="Slide Number Placeholder 3"/>
          <p:cNvSpPr>
            <a:spLocks noGrp="1"/>
          </p:cNvSpPr>
          <p:nvPr>
            <p:ph type="sldNum" sz="quarter" idx="10"/>
          </p:nvPr>
        </p:nvSpPr>
        <p:spPr/>
        <p:txBody>
          <a:bodyPr/>
          <a:lstStyle/>
          <a:p>
            <a:fld id="{6661F151-712C-4E09-804D-18E3AF9B420A}" type="slidenum">
              <a:rPr lang="en-US" smtClean="0"/>
              <a:t>10</a:t>
            </a:fld>
            <a:endParaRPr lang="en-US" dirty="0"/>
          </a:p>
        </p:txBody>
      </p:sp>
    </p:spTree>
    <p:extLst>
      <p:ext uri="{BB962C8B-B14F-4D97-AF65-F5344CB8AC3E}">
        <p14:creationId xmlns:p14="http://schemas.microsoft.com/office/powerpoint/2010/main" val="925310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73894"/>
            <a:ext cx="5486400" cy="4216220"/>
          </a:xfrm>
        </p:spPr>
        <p:txBody>
          <a:bodyPr/>
          <a:lstStyle/>
          <a:p>
            <a:r>
              <a:rPr lang="en-US" dirty="0"/>
              <a:t>Here’s the show &amp; tell.</a:t>
            </a:r>
            <a:r>
              <a:rPr lang="en-US" baseline="0" dirty="0"/>
              <a:t> This is the real</a:t>
            </a:r>
            <a:r>
              <a:rPr lang="en-US" dirty="0"/>
              <a:t> the reason the City of Portland values the design review process. </a:t>
            </a:r>
          </a:p>
          <a:p>
            <a:endParaRPr lang="en-US" dirty="0"/>
          </a:p>
          <a:p>
            <a:r>
              <a:rPr lang="en-US" dirty="0"/>
              <a:t>We are going to share images of 11 recent projects that raised the bar on DESIGN EXCELLENCE. There have been many more, but these 11 all</a:t>
            </a:r>
            <a:r>
              <a:rPr lang="en-US" baseline="0" dirty="0"/>
              <a:t> address the three tenets well.</a:t>
            </a:r>
          </a:p>
          <a:p>
            <a:endParaRPr lang="en-US" baseline="0" dirty="0"/>
          </a:p>
          <a:p>
            <a:pPr defTabSz="873161"/>
            <a:r>
              <a:rPr lang="en-US" b="1" dirty="0"/>
              <a:t>MOXY HOTEL – DLR GROUP</a:t>
            </a:r>
            <a:r>
              <a:rPr lang="en-US" b="1" baseline="0" dirty="0"/>
              <a:t> – PUBLIC REALM</a:t>
            </a:r>
          </a:p>
          <a:p>
            <a:pPr defTabSz="873161"/>
            <a:endParaRPr lang="en-US" b="0" dirty="0"/>
          </a:p>
          <a:p>
            <a:pPr defTabSz="873161"/>
            <a:r>
              <a:rPr lang="en-US" b="0" dirty="0"/>
              <a:t>This</a:t>
            </a:r>
            <a:r>
              <a:rPr lang="en-US" b="0" baseline="0" dirty="0"/>
              <a:t> is the h</a:t>
            </a:r>
            <a:r>
              <a:rPr lang="en-US" b="0" dirty="0"/>
              <a:t>otel currently under construction across</a:t>
            </a:r>
            <a:r>
              <a:rPr lang="en-US" b="0" baseline="0" dirty="0"/>
              <a:t> SE Alder from the Sentinel Hotel. It’s one of many very small developments that are on a quarter block or less that Design Commission has seen recently—there’s a significant uptick in buildings with very small footprints. This building does a particularly good job with public realm guidelines, and goes so far to integrate the possibility of food carts into an otherwise under-utilized loading dock.</a:t>
            </a:r>
            <a:endParaRPr lang="en-US" b="0" dirty="0"/>
          </a:p>
          <a:p>
            <a:endParaRPr lang="en-US" dirty="0"/>
          </a:p>
          <a:p>
            <a:pPr marL="470682"/>
            <a:r>
              <a:rPr lang="en-US" b="1" dirty="0">
                <a:solidFill>
                  <a:srgbClr val="FF0000"/>
                </a:solidFill>
              </a:rPr>
              <a:t>A8 	Contribute to a vibrant streetscape (public realm)</a:t>
            </a:r>
          </a:p>
          <a:p>
            <a:pPr marL="470682"/>
            <a:r>
              <a:rPr lang="en-US" b="1" dirty="0">
                <a:solidFill>
                  <a:srgbClr val="FF0000"/>
                </a:solidFill>
              </a:rPr>
              <a:t>B1 	Reinforce</a:t>
            </a:r>
            <a:r>
              <a:rPr lang="en-US" b="1" baseline="0" dirty="0">
                <a:solidFill>
                  <a:srgbClr val="FF0000"/>
                </a:solidFill>
              </a:rPr>
              <a:t> and enhance the pedestrian system </a:t>
            </a:r>
            <a:r>
              <a:rPr lang="en-US" b="1" dirty="0">
                <a:solidFill>
                  <a:srgbClr val="FF0000"/>
                </a:solidFill>
              </a:rPr>
              <a:t>(public realm)</a:t>
            </a:r>
          </a:p>
          <a:p>
            <a:r>
              <a:rPr lang="en-US" dirty="0"/>
              <a:t> </a:t>
            </a:r>
          </a:p>
          <a:p>
            <a:pPr>
              <a:spcAft>
                <a:spcPts val="611"/>
              </a:spcAft>
            </a:pPr>
            <a:br>
              <a:rPr lang="en-US" dirty="0"/>
            </a:br>
            <a:endParaRPr lang="en-US" dirty="0"/>
          </a:p>
        </p:txBody>
      </p:sp>
      <p:sp>
        <p:nvSpPr>
          <p:cNvPr id="4" name="Slide Number Placeholder 3"/>
          <p:cNvSpPr>
            <a:spLocks noGrp="1"/>
          </p:cNvSpPr>
          <p:nvPr>
            <p:ph type="sldNum" sz="quarter" idx="10"/>
          </p:nvPr>
        </p:nvSpPr>
        <p:spPr/>
        <p:txBody>
          <a:bodyPr/>
          <a:lstStyle/>
          <a:p>
            <a:fld id="{6661F151-712C-4E09-804D-18E3AF9B420A}" type="slidenum">
              <a:rPr lang="en-US" smtClean="0"/>
              <a:t>11</a:t>
            </a:fld>
            <a:endParaRPr lang="en-US" dirty="0"/>
          </a:p>
        </p:txBody>
      </p:sp>
    </p:spTree>
    <p:extLst>
      <p:ext uri="{BB962C8B-B14F-4D97-AF65-F5344CB8AC3E}">
        <p14:creationId xmlns:p14="http://schemas.microsoft.com/office/powerpoint/2010/main" val="778554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73892"/>
            <a:ext cx="5486400" cy="4140772"/>
          </a:xfrm>
        </p:spPr>
        <p:txBody>
          <a:bodyPr/>
          <a:lstStyle/>
          <a:p>
            <a:r>
              <a:rPr lang="en-US" b="1" dirty="0"/>
              <a:t>FOURTH &amp; MONTGOMERY BUILDING AT PSU – SRG PARTNERSHIP – CONTEXT</a:t>
            </a:r>
            <a:r>
              <a:rPr lang="en-US" b="1" baseline="0" dirty="0"/>
              <a:t> &amp; PUBLIC REALM</a:t>
            </a:r>
            <a:endParaRPr lang="en-US" b="1" dirty="0"/>
          </a:p>
          <a:p>
            <a:endParaRPr lang="en-US" dirty="0"/>
          </a:p>
          <a:p>
            <a:r>
              <a:rPr lang="en-US" b="0" dirty="0"/>
              <a:t>Dan Zalkow from PSU is here</a:t>
            </a:r>
            <a:r>
              <a:rPr lang="en-US" b="0" baseline="0" dirty="0"/>
              <a:t> </a:t>
            </a:r>
            <a:r>
              <a:rPr lang="en-US" b="0" dirty="0"/>
              <a:t>to testify today and he may give you a</a:t>
            </a:r>
            <a:r>
              <a:rPr lang="en-US" b="0" baseline="0" dirty="0"/>
              <a:t> little more information about this building. This building merited a lot of discussion in the hearings room—it’s on the PSU campus, but it’s an office building that will be occupied by PSU, PCC, OHSU and the City of Portland. So, how do you drop an office building into the middle of an urban campus? SRG first responded to site conditions--the site is adjacent to the streetcar and PSU’s urban plaza and shares the block with an historic apartment building—and followed up with a façade that curves at the proud corner and is skinned in a manner that connotes movement.</a:t>
            </a:r>
          </a:p>
          <a:p>
            <a:endParaRPr lang="en-US" b="1" dirty="0"/>
          </a:p>
          <a:p>
            <a:pPr marL="470682"/>
            <a:r>
              <a:rPr lang="en-US" b="1" dirty="0">
                <a:solidFill>
                  <a:srgbClr val="FF0000"/>
                </a:solidFill>
              </a:rPr>
              <a:t>C4 	Complement the context of existing buildings (context)</a:t>
            </a:r>
          </a:p>
          <a:p>
            <a:pPr marL="470682"/>
            <a:r>
              <a:rPr lang="en-US" b="1" dirty="0">
                <a:solidFill>
                  <a:srgbClr val="FF0000"/>
                </a:solidFill>
              </a:rPr>
              <a:t>C7 	Design corners</a:t>
            </a:r>
            <a:r>
              <a:rPr lang="en-US" b="1" baseline="0" dirty="0">
                <a:solidFill>
                  <a:srgbClr val="FF0000"/>
                </a:solidFill>
              </a:rPr>
              <a:t> that build active intersections </a:t>
            </a:r>
            <a:r>
              <a:rPr lang="en-US" b="1" dirty="0">
                <a:solidFill>
                  <a:srgbClr val="FF0000"/>
                </a:solidFill>
              </a:rPr>
              <a:t>(public realm)</a:t>
            </a:r>
          </a:p>
          <a:p>
            <a:r>
              <a:rPr lang="en-US" dirty="0"/>
              <a:t> </a:t>
            </a:r>
          </a:p>
        </p:txBody>
      </p:sp>
      <p:sp>
        <p:nvSpPr>
          <p:cNvPr id="4" name="Slide Number Placeholder 3"/>
          <p:cNvSpPr>
            <a:spLocks noGrp="1"/>
          </p:cNvSpPr>
          <p:nvPr>
            <p:ph type="sldNum" sz="quarter" idx="10"/>
          </p:nvPr>
        </p:nvSpPr>
        <p:spPr/>
        <p:txBody>
          <a:bodyPr/>
          <a:lstStyle/>
          <a:p>
            <a:fld id="{6661F151-712C-4E09-804D-18E3AF9B420A}" type="slidenum">
              <a:rPr lang="en-US" smtClean="0"/>
              <a:t>12</a:t>
            </a:fld>
            <a:endParaRPr lang="en-US" dirty="0"/>
          </a:p>
        </p:txBody>
      </p:sp>
    </p:spTree>
    <p:extLst>
      <p:ext uri="{BB962C8B-B14F-4D97-AF65-F5344CB8AC3E}">
        <p14:creationId xmlns:p14="http://schemas.microsoft.com/office/powerpoint/2010/main" val="2712437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t>BLOCK 216 – GBD ARCHITECTS – PUBLIC REALM</a:t>
            </a:r>
          </a:p>
          <a:p>
            <a:pPr>
              <a:spcAft>
                <a:spcPts val="611"/>
              </a:spcAft>
            </a:pPr>
            <a:endParaRPr lang="en-US" dirty="0"/>
          </a:p>
          <a:p>
            <a:pPr>
              <a:spcAft>
                <a:spcPts val="611"/>
              </a:spcAft>
            </a:pPr>
            <a:r>
              <a:rPr lang="en-US" dirty="0"/>
              <a:t>There are a couple of tall shiny buildings</a:t>
            </a:r>
            <a:r>
              <a:rPr lang="en-US" baseline="0" dirty="0"/>
              <a:t> in this slide, the one that’s more-or-less in the center is Block 216, the full block development that will sit between the Pittock Building and the Galleria. As proposed, this full block development is 460 feet tall, 35 stories, and has a mixed-use program of ground floor commercial activity, office space, 250 hotel rooms, and housing. The development team went the distance on public realm guidelines with a well programmed ground floor, and they also made a strong proposal for the first block of Green Loop development, which you can just see here in this image. </a:t>
            </a:r>
            <a:endParaRPr lang="en-US" dirty="0"/>
          </a:p>
          <a:p>
            <a:pPr>
              <a:spcAft>
                <a:spcPts val="611"/>
              </a:spcAft>
            </a:pPr>
            <a:endParaRPr lang="en-US" dirty="0"/>
          </a:p>
          <a:p>
            <a:pPr marL="470682"/>
            <a:r>
              <a:rPr lang="en-US" b="1" dirty="0"/>
              <a:t>B5	Make plazas, parks, and open spaces successful (public realm)</a:t>
            </a:r>
          </a:p>
          <a:p>
            <a:pPr marL="470682"/>
            <a:r>
              <a:rPr lang="en-US" b="1" dirty="0"/>
              <a:t>C9 	Develop flexible level sidewalk spaces </a:t>
            </a:r>
            <a:r>
              <a:rPr lang="en-US" b="1" dirty="0">
                <a:solidFill>
                  <a:srgbClr val="FF0000"/>
                </a:solidFill>
              </a:rPr>
              <a:t>(public realm)</a:t>
            </a:r>
          </a:p>
          <a:p>
            <a:pPr>
              <a:spcAft>
                <a:spcPts val="611"/>
              </a:spcAft>
            </a:pPr>
            <a:endParaRPr lang="en-US" dirty="0"/>
          </a:p>
        </p:txBody>
      </p:sp>
      <p:sp>
        <p:nvSpPr>
          <p:cNvPr id="4" name="Slide Number Placeholder 3"/>
          <p:cNvSpPr>
            <a:spLocks noGrp="1"/>
          </p:cNvSpPr>
          <p:nvPr>
            <p:ph type="sldNum" sz="quarter" idx="10"/>
          </p:nvPr>
        </p:nvSpPr>
        <p:spPr/>
        <p:txBody>
          <a:bodyPr/>
          <a:lstStyle/>
          <a:p>
            <a:fld id="{6661F151-712C-4E09-804D-18E3AF9B420A}" type="slidenum">
              <a:rPr lang="en-US" smtClean="0"/>
              <a:t>13</a:t>
            </a:fld>
            <a:endParaRPr lang="en-US" dirty="0"/>
          </a:p>
        </p:txBody>
      </p:sp>
    </p:spTree>
    <p:extLst>
      <p:ext uri="{BB962C8B-B14F-4D97-AF65-F5344CB8AC3E}">
        <p14:creationId xmlns:p14="http://schemas.microsoft.com/office/powerpoint/2010/main" val="1499988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11"/>
              </a:spcAft>
            </a:pPr>
            <a:r>
              <a:rPr lang="en-US" b="1" u="none" dirty="0"/>
              <a:t>GRAND AVENUE</a:t>
            </a:r>
            <a:r>
              <a:rPr lang="en-US" b="1" u="none" baseline="0" dirty="0"/>
              <a:t> BUILDING – ANKROM MOISAN ARCHITECTS – ON BALANCE</a:t>
            </a:r>
            <a:endParaRPr lang="en-US" b="1" u="none" dirty="0"/>
          </a:p>
          <a:p>
            <a:pPr>
              <a:spcAft>
                <a:spcPts val="611"/>
              </a:spcAft>
            </a:pPr>
            <a:endParaRPr lang="en-US" dirty="0"/>
          </a:p>
          <a:p>
            <a:pPr>
              <a:spcAft>
                <a:spcPts val="611"/>
              </a:spcAft>
            </a:pPr>
            <a:r>
              <a:rPr lang="en-US" dirty="0"/>
              <a:t>This is</a:t>
            </a:r>
            <a:r>
              <a:rPr lang="en-US" baseline="0" dirty="0"/>
              <a:t> an apartment building with ground floor commercial space at NE Grand and Davis, just north of the Burnside Bridgehead. </a:t>
            </a:r>
            <a:endParaRPr lang="en-US" dirty="0"/>
          </a:p>
          <a:p>
            <a:pPr>
              <a:spcAft>
                <a:spcPts val="611"/>
              </a:spcAft>
            </a:pPr>
            <a:r>
              <a:rPr lang="en-US" dirty="0"/>
              <a:t>Like many buildings</a:t>
            </a:r>
            <a:r>
              <a:rPr lang="en-US" baseline="0" dirty="0"/>
              <a:t> the Commission sees, the site, program, and construction methods created many design challenges, building makes a fair response to all three tenets. Here , I’d call out </a:t>
            </a:r>
            <a:endParaRPr lang="en-US" dirty="0"/>
          </a:p>
          <a:p>
            <a:pPr>
              <a:spcAft>
                <a:spcPts val="611"/>
              </a:spcAft>
            </a:pPr>
            <a:endParaRPr lang="en-US" dirty="0"/>
          </a:p>
          <a:p>
            <a:pPr marL="470682"/>
            <a:r>
              <a:rPr lang="en-US" b="1" dirty="0">
                <a:solidFill>
                  <a:srgbClr val="FF0000"/>
                </a:solidFill>
              </a:rPr>
              <a:t>C5	Design for coherency, (quality), because the design team really pushed themselves throughout the design advice request</a:t>
            </a:r>
            <a:r>
              <a:rPr lang="en-US" b="1" baseline="0" dirty="0">
                <a:solidFill>
                  <a:srgbClr val="FF0000"/>
                </a:solidFill>
              </a:rPr>
              <a:t> and Type III processes to </a:t>
            </a:r>
            <a:r>
              <a:rPr lang="en-US" b="1" dirty="0">
                <a:solidFill>
                  <a:srgbClr val="FF0000"/>
                </a:solidFill>
              </a:rPr>
              <a:t>deliver a</a:t>
            </a:r>
            <a:r>
              <a:rPr lang="en-US" b="1" baseline="0" dirty="0">
                <a:solidFill>
                  <a:srgbClr val="FF0000"/>
                </a:solidFill>
              </a:rPr>
              <a:t> thoughtful, cohesive architectural expression.</a:t>
            </a:r>
            <a:endParaRPr lang="en-US" dirty="0"/>
          </a:p>
          <a:p>
            <a:pPr>
              <a:spcAft>
                <a:spcPts val="611"/>
              </a:spcAft>
            </a:pPr>
            <a:endParaRPr lang="en-US" dirty="0"/>
          </a:p>
        </p:txBody>
      </p:sp>
      <p:sp>
        <p:nvSpPr>
          <p:cNvPr id="4" name="Slide Number Placeholder 3"/>
          <p:cNvSpPr>
            <a:spLocks noGrp="1"/>
          </p:cNvSpPr>
          <p:nvPr>
            <p:ph type="sldNum" sz="quarter" idx="10"/>
          </p:nvPr>
        </p:nvSpPr>
        <p:spPr/>
        <p:txBody>
          <a:bodyPr/>
          <a:lstStyle/>
          <a:p>
            <a:fld id="{6661F151-712C-4E09-804D-18E3AF9B420A}" type="slidenum">
              <a:rPr lang="en-US" smtClean="0"/>
              <a:t>14</a:t>
            </a:fld>
            <a:endParaRPr lang="en-US" dirty="0"/>
          </a:p>
        </p:txBody>
      </p:sp>
    </p:spTree>
    <p:extLst>
      <p:ext uri="{BB962C8B-B14F-4D97-AF65-F5344CB8AC3E}">
        <p14:creationId xmlns:p14="http://schemas.microsoft.com/office/powerpoint/2010/main" val="3070755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73894"/>
            <a:ext cx="5486400" cy="4190352"/>
          </a:xfrm>
        </p:spPr>
        <p:txBody>
          <a:bodyPr/>
          <a:lstStyle/>
          <a:p>
            <a:pPr>
              <a:spcAft>
                <a:spcPts val="611"/>
              </a:spcAft>
            </a:pPr>
            <a:r>
              <a:rPr lang="en-US" b="1" u="none" baseline="0" dirty="0"/>
              <a:t>SALMON ST BUILDING – SERA ARCHITECTS – ON BALANCE</a:t>
            </a:r>
            <a:endParaRPr lang="en-US" b="1" u="none" dirty="0"/>
          </a:p>
          <a:p>
            <a:pPr>
              <a:spcAft>
                <a:spcPts val="611"/>
              </a:spcAft>
            </a:pPr>
            <a:endParaRPr lang="en-US" dirty="0"/>
          </a:p>
          <a:p>
            <a:pPr>
              <a:spcAft>
                <a:spcPts val="611"/>
              </a:spcAft>
            </a:pPr>
            <a:r>
              <a:rPr lang="en-US" dirty="0"/>
              <a:t>Kurt Schultz from SERA</a:t>
            </a:r>
            <a:r>
              <a:rPr lang="en-US" baseline="0" dirty="0"/>
              <a:t> Architects is also here to testify today. This is one of several projects Kurt presented to Design Commission in 2018. The site is in Goose Hollow, immediately north of Lincoln High School. This is an unusual block because it’s not the standard 200 x 200. In fact, the corner we’re looking at in this image is a gently flatiron point, and the design team exploited this feature well to make an elegant residential building that fits well in the Goose Hollow context. </a:t>
            </a:r>
            <a:endParaRPr lang="en-US" dirty="0"/>
          </a:p>
          <a:p>
            <a:pPr>
              <a:spcAft>
                <a:spcPts val="611"/>
              </a:spcAft>
            </a:pPr>
            <a:endParaRPr lang="en-US" dirty="0"/>
          </a:p>
          <a:p>
            <a:pPr marL="470682"/>
            <a:r>
              <a:rPr lang="en-US" b="1" dirty="0">
                <a:solidFill>
                  <a:srgbClr val="FF0000"/>
                </a:solidFill>
              </a:rPr>
              <a:t>A3 – Respect the Portland block structure (public</a:t>
            </a:r>
            <a:r>
              <a:rPr lang="en-US" b="1" baseline="0" dirty="0">
                <a:solidFill>
                  <a:srgbClr val="FF0000"/>
                </a:solidFill>
              </a:rPr>
              <a:t> realm</a:t>
            </a:r>
            <a:r>
              <a:rPr lang="en-US" b="1" dirty="0">
                <a:solidFill>
                  <a:srgbClr val="FF0000"/>
                </a:solidFill>
              </a:rPr>
              <a:t>)</a:t>
            </a:r>
          </a:p>
          <a:p>
            <a:pPr marL="470682"/>
            <a:r>
              <a:rPr lang="en-US" b="1" dirty="0">
                <a:solidFill>
                  <a:srgbClr val="FF0000"/>
                </a:solidFill>
              </a:rPr>
              <a:t>A7 – Establish</a:t>
            </a:r>
            <a:r>
              <a:rPr lang="en-US" b="1" baseline="0" dirty="0">
                <a:solidFill>
                  <a:srgbClr val="FF0000"/>
                </a:solidFill>
              </a:rPr>
              <a:t> and maintain a sense of urban enclosure (public realm)</a:t>
            </a:r>
          </a:p>
          <a:p>
            <a:pPr marL="470682" defTabSz="873161"/>
            <a:r>
              <a:rPr lang="en-US" b="1" dirty="0">
                <a:solidFill>
                  <a:srgbClr val="FF0000"/>
                </a:solidFill>
              </a:rPr>
              <a:t>C4 – Complement the context of existing buildings (context) </a:t>
            </a:r>
          </a:p>
          <a:p>
            <a:pPr marL="470682"/>
            <a:endParaRPr lang="en-US" b="1" dirty="0">
              <a:solidFill>
                <a:srgbClr val="FF0000"/>
              </a:solidFill>
            </a:endParaRPr>
          </a:p>
          <a:p>
            <a:r>
              <a:rPr lang="en-US" dirty="0"/>
              <a:t> </a:t>
            </a:r>
          </a:p>
          <a:p>
            <a:pPr>
              <a:spcAft>
                <a:spcPts val="611"/>
              </a:spcAft>
            </a:pPr>
            <a:endParaRPr lang="en-US" dirty="0"/>
          </a:p>
          <a:p>
            <a:pPr>
              <a:spcAft>
                <a:spcPts val="611"/>
              </a:spcAft>
            </a:pPr>
            <a:endParaRPr lang="en-US" dirty="0"/>
          </a:p>
        </p:txBody>
      </p:sp>
      <p:sp>
        <p:nvSpPr>
          <p:cNvPr id="4" name="Slide Number Placeholder 3"/>
          <p:cNvSpPr>
            <a:spLocks noGrp="1"/>
          </p:cNvSpPr>
          <p:nvPr>
            <p:ph type="sldNum" sz="quarter" idx="10"/>
          </p:nvPr>
        </p:nvSpPr>
        <p:spPr/>
        <p:txBody>
          <a:bodyPr/>
          <a:lstStyle/>
          <a:p>
            <a:fld id="{6661F151-712C-4E09-804D-18E3AF9B420A}" type="slidenum">
              <a:rPr lang="en-US" smtClean="0"/>
              <a:t>15</a:t>
            </a:fld>
            <a:endParaRPr lang="en-US" dirty="0"/>
          </a:p>
        </p:txBody>
      </p:sp>
    </p:spTree>
    <p:extLst>
      <p:ext uri="{BB962C8B-B14F-4D97-AF65-F5344CB8AC3E}">
        <p14:creationId xmlns:p14="http://schemas.microsoft.com/office/powerpoint/2010/main" val="41591407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73894"/>
            <a:ext cx="5486400" cy="4190352"/>
          </a:xfrm>
        </p:spPr>
        <p:txBody>
          <a:bodyPr/>
          <a:lstStyle/>
          <a:p>
            <a:pPr>
              <a:spcAft>
                <a:spcPts val="611"/>
              </a:spcAft>
            </a:pPr>
            <a:r>
              <a:rPr lang="en-US" b="1" u="none" dirty="0"/>
              <a:t>ART TOWER – ANKROM</a:t>
            </a:r>
            <a:r>
              <a:rPr lang="en-US" b="1" u="none" baseline="0" dirty="0"/>
              <a:t> MOISAN – A CLOSE 2</a:t>
            </a:r>
            <a:r>
              <a:rPr lang="en-US" b="1" u="none" baseline="30000" dirty="0"/>
              <a:t>ND</a:t>
            </a:r>
            <a:r>
              <a:rPr lang="en-US" b="1" u="none" baseline="0" dirty="0"/>
              <a:t> FOR THE DESIGN EXCELLENCE AWARD</a:t>
            </a:r>
            <a:endParaRPr lang="en-US" b="1" u="none" dirty="0"/>
          </a:p>
          <a:p>
            <a:pPr>
              <a:spcAft>
                <a:spcPts val="611"/>
              </a:spcAft>
            </a:pPr>
            <a:endParaRPr lang="en-US" dirty="0"/>
          </a:p>
          <a:p>
            <a:pPr>
              <a:spcAft>
                <a:spcPts val="611"/>
              </a:spcAft>
            </a:pPr>
            <a:r>
              <a:rPr lang="en-US" dirty="0"/>
              <a:t>Paul Jeffreys and his team at Ankrom Moisan just knocked this one out of the park. This is the new residential tower that</a:t>
            </a:r>
            <a:r>
              <a:rPr lang="en-US" baseline="0" dirty="0"/>
              <a:t> will be built on the Artist’s Rep site in Goose Hollow. It’s a complicated program because of underground connections to the existing Scottish Rite Temple. This building responds extraordinarily well to the three tenets, but it’s response to the guidelines about QUALITY is particularly strong:</a:t>
            </a:r>
          </a:p>
          <a:p>
            <a:pPr>
              <a:spcAft>
                <a:spcPts val="611"/>
              </a:spcAft>
            </a:pPr>
            <a:endParaRPr lang="en-US" dirty="0"/>
          </a:p>
          <a:p>
            <a:pPr marL="470682"/>
            <a:r>
              <a:rPr lang="en-US" b="1" dirty="0">
                <a:solidFill>
                  <a:srgbClr val="FF0000"/>
                </a:solidFill>
              </a:rPr>
              <a:t>A4 	Use unifying elements (quality)</a:t>
            </a:r>
          </a:p>
          <a:p>
            <a:pPr marL="470682" defTabSz="873161"/>
            <a:r>
              <a:rPr lang="en-US" b="1" dirty="0"/>
              <a:t>C2	Promote</a:t>
            </a:r>
            <a:r>
              <a:rPr lang="en-US" b="1" baseline="0" dirty="0"/>
              <a:t> permanence and quality in design </a:t>
            </a:r>
            <a:r>
              <a:rPr lang="en-US" b="1" dirty="0">
                <a:solidFill>
                  <a:srgbClr val="FF0000"/>
                </a:solidFill>
              </a:rPr>
              <a:t>(quality)</a:t>
            </a:r>
          </a:p>
          <a:p>
            <a:pPr marL="470682" defTabSz="873161"/>
            <a:r>
              <a:rPr lang="en-US" b="1" dirty="0">
                <a:solidFill>
                  <a:srgbClr val="FF0000"/>
                </a:solidFill>
              </a:rPr>
              <a:t>C5 	Design</a:t>
            </a:r>
            <a:r>
              <a:rPr lang="en-US" b="1" baseline="0" dirty="0">
                <a:solidFill>
                  <a:srgbClr val="FF0000"/>
                </a:solidFill>
              </a:rPr>
              <a:t> for coherency </a:t>
            </a:r>
            <a:r>
              <a:rPr lang="en-US" b="1" dirty="0">
                <a:solidFill>
                  <a:srgbClr val="FF0000"/>
                </a:solidFill>
              </a:rPr>
              <a:t>(quality)</a:t>
            </a:r>
          </a:p>
          <a:p>
            <a:pPr marL="470682" defTabSz="873161"/>
            <a:r>
              <a:rPr lang="en-US" b="1" dirty="0">
                <a:solidFill>
                  <a:srgbClr val="FF0000"/>
                </a:solidFill>
              </a:rPr>
              <a:t>C11	Integrate roofs and use rooftops (quality)</a:t>
            </a:r>
          </a:p>
          <a:p>
            <a:pPr marL="470682" defTabSz="873161"/>
            <a:endParaRPr lang="en-US" b="1" dirty="0">
              <a:solidFill>
                <a:srgbClr val="FF0000"/>
              </a:solidFill>
            </a:endParaRPr>
          </a:p>
          <a:p>
            <a:pPr marL="470682" defTabSz="873161"/>
            <a:r>
              <a:rPr lang="en-US" b="1" dirty="0">
                <a:solidFill>
                  <a:srgbClr val="FF0000"/>
                </a:solidFill>
              </a:rPr>
              <a:t>And a special call out for </a:t>
            </a:r>
          </a:p>
          <a:p>
            <a:pPr marL="470682" defTabSz="873161"/>
            <a:r>
              <a:rPr lang="en-US" b="1" dirty="0">
                <a:solidFill>
                  <a:srgbClr val="FF0000"/>
                </a:solidFill>
              </a:rPr>
              <a:t>B6	Develop</a:t>
            </a:r>
            <a:r>
              <a:rPr lang="en-US" b="1" baseline="0" dirty="0">
                <a:solidFill>
                  <a:srgbClr val="FF0000"/>
                </a:solidFill>
              </a:rPr>
              <a:t> weather protection (public realm) because the team carried the design parti all the way through to the canopies at the ground floor</a:t>
            </a:r>
            <a:endParaRPr lang="en-US" b="1" dirty="0">
              <a:solidFill>
                <a:srgbClr val="FF0000"/>
              </a:solidFill>
            </a:endParaRPr>
          </a:p>
          <a:p>
            <a:pPr marL="470682" defTabSz="873161"/>
            <a:endParaRPr lang="en-US" b="1" dirty="0">
              <a:solidFill>
                <a:srgbClr val="FF0000"/>
              </a:solidFill>
            </a:endParaRPr>
          </a:p>
          <a:p>
            <a:pPr marL="470682"/>
            <a:endParaRPr lang="en-US" dirty="0"/>
          </a:p>
          <a:p>
            <a:pPr>
              <a:spcAft>
                <a:spcPts val="611"/>
              </a:spcAft>
            </a:pPr>
            <a:endParaRPr lang="en-US" u="sng" dirty="0"/>
          </a:p>
          <a:p>
            <a:pPr>
              <a:spcAft>
                <a:spcPts val="611"/>
              </a:spcAft>
            </a:pPr>
            <a:endParaRPr lang="en-US" dirty="0"/>
          </a:p>
        </p:txBody>
      </p:sp>
      <p:sp>
        <p:nvSpPr>
          <p:cNvPr id="4" name="Slide Number Placeholder 3"/>
          <p:cNvSpPr>
            <a:spLocks noGrp="1"/>
          </p:cNvSpPr>
          <p:nvPr>
            <p:ph type="sldNum" sz="quarter" idx="10"/>
          </p:nvPr>
        </p:nvSpPr>
        <p:spPr/>
        <p:txBody>
          <a:bodyPr/>
          <a:lstStyle/>
          <a:p>
            <a:fld id="{6661F151-712C-4E09-804D-18E3AF9B420A}" type="slidenum">
              <a:rPr lang="en-US" smtClean="0"/>
              <a:t>16</a:t>
            </a:fld>
            <a:endParaRPr lang="en-US" dirty="0"/>
          </a:p>
        </p:txBody>
      </p:sp>
    </p:spTree>
    <p:extLst>
      <p:ext uri="{BB962C8B-B14F-4D97-AF65-F5344CB8AC3E}">
        <p14:creationId xmlns:p14="http://schemas.microsoft.com/office/powerpoint/2010/main" val="26326995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73894"/>
            <a:ext cx="5486400" cy="4190352"/>
          </a:xfrm>
        </p:spPr>
        <p:txBody>
          <a:bodyPr/>
          <a:lstStyle/>
          <a:p>
            <a:pPr>
              <a:spcAft>
                <a:spcPts val="611"/>
              </a:spcAft>
            </a:pPr>
            <a:r>
              <a:rPr lang="en-US" b="1" u="none" dirty="0"/>
              <a:t>BLOCK 40 – HENSLEY LAMKIN RACHEL ARCHITECTS – SOUTH WATERFRONT GUIDELINES</a:t>
            </a:r>
          </a:p>
          <a:p>
            <a:pPr>
              <a:spcAft>
                <a:spcPts val="611"/>
              </a:spcAft>
            </a:pPr>
            <a:endParaRPr lang="en-US" dirty="0"/>
          </a:p>
          <a:p>
            <a:pPr>
              <a:spcAft>
                <a:spcPts val="611"/>
              </a:spcAft>
            </a:pPr>
            <a:r>
              <a:rPr lang="en-US" dirty="0"/>
              <a:t>Block</a:t>
            </a:r>
            <a:r>
              <a:rPr lang="en-US" baseline="0" dirty="0"/>
              <a:t> 40 is an unusually large site adjacent to Macadam in South Waterfront, t</a:t>
            </a:r>
            <a:r>
              <a:rPr lang="en-US" dirty="0"/>
              <a:t>here</a:t>
            </a:r>
            <a:r>
              <a:rPr lang="en-US" baseline="0" dirty="0"/>
              <a:t> are two buildings visible in this image. The developer, Alamo Manhattan, and the architect are both home based in Texas. Matt Segrest, founder of Alamo Manhattan, wasn’t able to join us today but provided some written testimony. This team is currently engaged in Design Advice Requests for four more buildings and more than 1000 housing units in South Waterfront. </a:t>
            </a:r>
          </a:p>
          <a:p>
            <a:pPr>
              <a:spcAft>
                <a:spcPts val="611"/>
              </a:spcAft>
            </a:pPr>
            <a:endParaRPr lang="en-US" baseline="0" dirty="0"/>
          </a:p>
          <a:p>
            <a:pPr>
              <a:spcAft>
                <a:spcPts val="611"/>
              </a:spcAft>
            </a:pPr>
            <a:r>
              <a:rPr lang="en-US" dirty="0"/>
              <a:t>These</a:t>
            </a:r>
            <a:r>
              <a:rPr lang="en-US" baseline="0" dirty="0"/>
              <a:t> buildings changed greatly as they moved through the design process and this </a:t>
            </a:r>
            <a:r>
              <a:rPr lang="en-US" dirty="0"/>
              <a:t>team</a:t>
            </a:r>
            <a:r>
              <a:rPr lang="en-US" baseline="0" dirty="0"/>
              <a:t> was very responsive to comments received from commission. This is a site with many challenges--a major grade change, fast moving traffic on Macadam, the adjacent streetcar, the obligation to develop a block of SW Lane street as a public accessway… the first of two buildings is now under construction. The response to the South Waterfront guidelines is strong, especially</a:t>
            </a:r>
          </a:p>
          <a:p>
            <a:pPr>
              <a:spcAft>
                <a:spcPts val="611"/>
              </a:spcAft>
            </a:pPr>
            <a:endParaRPr lang="en-US" dirty="0"/>
          </a:p>
          <a:p>
            <a:pPr marL="470682"/>
            <a:r>
              <a:rPr lang="en-US" b="1" dirty="0">
                <a:solidFill>
                  <a:srgbClr val="FF0000"/>
                </a:solidFill>
              </a:rPr>
              <a:t>B1-2 	Enhance accessway transitions (public</a:t>
            </a:r>
            <a:r>
              <a:rPr lang="en-US" b="1" baseline="0" dirty="0">
                <a:solidFill>
                  <a:srgbClr val="FF0000"/>
                </a:solidFill>
              </a:rPr>
              <a:t> realm</a:t>
            </a:r>
            <a:r>
              <a:rPr lang="en-US" b="1" dirty="0">
                <a:solidFill>
                  <a:srgbClr val="FF0000"/>
                </a:solidFill>
              </a:rPr>
              <a:t>)</a:t>
            </a:r>
          </a:p>
          <a:p>
            <a:pPr marL="470682"/>
            <a:r>
              <a:rPr lang="en-US" b="1" dirty="0"/>
              <a:t>C4-1	Develop complementary</a:t>
            </a:r>
            <a:r>
              <a:rPr lang="en-US" b="1" baseline="0" dirty="0"/>
              <a:t> structured parking (context) </a:t>
            </a:r>
          </a:p>
          <a:p>
            <a:pPr marL="470682"/>
            <a:endParaRPr lang="en-US" b="1" baseline="0" dirty="0"/>
          </a:p>
          <a:p>
            <a:pPr marL="470682"/>
            <a:r>
              <a:rPr lang="en-US" b="1" baseline="0" dirty="0"/>
              <a:t>B4, Provide Stopping and viewing places</a:t>
            </a:r>
            <a:endParaRPr lang="en-US" dirty="0"/>
          </a:p>
          <a:p>
            <a:pPr>
              <a:spcAft>
                <a:spcPts val="611"/>
              </a:spcAft>
            </a:pPr>
            <a:endParaRPr lang="en-US" dirty="0"/>
          </a:p>
          <a:p>
            <a:pPr>
              <a:spcAft>
                <a:spcPts val="611"/>
              </a:spcAft>
            </a:pPr>
            <a:endParaRPr lang="en-US" dirty="0"/>
          </a:p>
        </p:txBody>
      </p:sp>
      <p:sp>
        <p:nvSpPr>
          <p:cNvPr id="4" name="Slide Number Placeholder 3"/>
          <p:cNvSpPr>
            <a:spLocks noGrp="1"/>
          </p:cNvSpPr>
          <p:nvPr>
            <p:ph type="sldNum" sz="quarter" idx="10"/>
          </p:nvPr>
        </p:nvSpPr>
        <p:spPr/>
        <p:txBody>
          <a:bodyPr/>
          <a:lstStyle/>
          <a:p>
            <a:fld id="{6661F151-712C-4E09-804D-18E3AF9B420A}" type="slidenum">
              <a:rPr lang="en-US" smtClean="0"/>
              <a:t>17</a:t>
            </a:fld>
            <a:endParaRPr lang="en-US" dirty="0"/>
          </a:p>
        </p:txBody>
      </p:sp>
    </p:spTree>
    <p:extLst>
      <p:ext uri="{BB962C8B-B14F-4D97-AF65-F5344CB8AC3E}">
        <p14:creationId xmlns:p14="http://schemas.microsoft.com/office/powerpoint/2010/main" val="26233039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11"/>
              </a:spcAft>
            </a:pPr>
            <a:r>
              <a:rPr lang="en-US" b="1" u="none" dirty="0"/>
              <a:t>815 WEST BURNSIDE – ANKROM MOISAN ARCHITECTS - CONTEXT</a:t>
            </a:r>
          </a:p>
          <a:p>
            <a:pPr>
              <a:spcAft>
                <a:spcPts val="611"/>
              </a:spcAft>
            </a:pPr>
            <a:endParaRPr lang="en-US" dirty="0"/>
          </a:p>
          <a:p>
            <a:pPr>
              <a:spcAft>
                <a:spcPts val="611"/>
              </a:spcAft>
            </a:pPr>
            <a:r>
              <a:rPr lang="en-US" dirty="0"/>
              <a:t>If</a:t>
            </a:r>
            <a:r>
              <a:rPr lang="en-US" baseline="0" dirty="0"/>
              <a:t> you’ve been to the North Park Block recently, you may have seen that the Firestone site at SW Park &amp; Burnside—right next to Art House—is vacant and fenced. This neat building, a foil to the terse façade of the AT&amp;T building directly across the site, was the first building that came through a Type III review that was subject to Inclusionary Housing. </a:t>
            </a:r>
            <a:endParaRPr lang="en-US" dirty="0"/>
          </a:p>
          <a:p>
            <a:pPr>
              <a:spcAft>
                <a:spcPts val="611"/>
              </a:spcAft>
            </a:pPr>
            <a:endParaRPr lang="en-US" dirty="0"/>
          </a:p>
          <a:p>
            <a:pPr marL="470682"/>
            <a:r>
              <a:rPr lang="en-US" b="1" dirty="0"/>
              <a:t>A5	Enhance, embellish and identify areas (context)</a:t>
            </a:r>
          </a:p>
          <a:p>
            <a:pPr marL="470682"/>
            <a:r>
              <a:rPr lang="en-US" b="1" dirty="0"/>
              <a:t>C8	Differentiate the sidewalk level of buildings (public realm) </a:t>
            </a:r>
          </a:p>
          <a:p>
            <a:pPr marL="470682"/>
            <a:endParaRPr lang="en-US" b="1" dirty="0"/>
          </a:p>
          <a:p>
            <a:pPr marL="470682"/>
            <a:r>
              <a:rPr lang="en-US" b="1" dirty="0"/>
              <a:t>And specific to the River District, </a:t>
            </a:r>
          </a:p>
          <a:p>
            <a:pPr marL="470682"/>
            <a:r>
              <a:rPr lang="en-US" b="1" dirty="0"/>
              <a:t>A5-1-2</a:t>
            </a:r>
            <a:r>
              <a:rPr lang="en-US" b="1" baseline="0" dirty="0"/>
              <a:t> </a:t>
            </a:r>
            <a:r>
              <a:rPr lang="en-US" b="1" dirty="0"/>
              <a:t>Reinforce the identity of the north park blocks area (context)</a:t>
            </a:r>
          </a:p>
          <a:p>
            <a:r>
              <a:rPr lang="en-US" dirty="0"/>
              <a:t> </a:t>
            </a:r>
          </a:p>
          <a:p>
            <a:pPr>
              <a:spcAft>
                <a:spcPts val="611"/>
              </a:spcAft>
            </a:pPr>
            <a:endParaRPr lang="en-US" dirty="0"/>
          </a:p>
        </p:txBody>
      </p:sp>
      <p:sp>
        <p:nvSpPr>
          <p:cNvPr id="4" name="Slide Number Placeholder 3"/>
          <p:cNvSpPr>
            <a:spLocks noGrp="1"/>
          </p:cNvSpPr>
          <p:nvPr>
            <p:ph type="sldNum" sz="quarter" idx="10"/>
          </p:nvPr>
        </p:nvSpPr>
        <p:spPr/>
        <p:txBody>
          <a:bodyPr/>
          <a:lstStyle/>
          <a:p>
            <a:fld id="{6661F151-712C-4E09-804D-18E3AF9B420A}" type="slidenum">
              <a:rPr lang="en-US" smtClean="0"/>
              <a:t>18</a:t>
            </a:fld>
            <a:endParaRPr lang="en-US" dirty="0"/>
          </a:p>
        </p:txBody>
      </p:sp>
    </p:spTree>
    <p:extLst>
      <p:ext uri="{BB962C8B-B14F-4D97-AF65-F5344CB8AC3E}">
        <p14:creationId xmlns:p14="http://schemas.microsoft.com/office/powerpoint/2010/main" val="24664433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73894"/>
            <a:ext cx="5486400" cy="4049047"/>
          </a:xfrm>
        </p:spPr>
        <p:txBody>
          <a:bodyPr/>
          <a:lstStyle/>
          <a:p>
            <a:pPr marL="231297" indent="-231297"/>
            <a:r>
              <a:rPr lang="en-US" sz="900" b="1" dirty="0">
                <a:solidFill>
                  <a:srgbClr val="FF0000"/>
                </a:solidFill>
              </a:rPr>
              <a:t>PEPSI BLOCKS – MITHUN – PLANNED DEVELOPMENT</a:t>
            </a:r>
          </a:p>
          <a:p>
            <a:pPr marL="231297" indent="-231297"/>
            <a:endParaRPr lang="en-US" sz="900" dirty="0">
              <a:solidFill>
                <a:srgbClr val="FF0000"/>
              </a:solidFill>
            </a:endParaRPr>
          </a:p>
          <a:p>
            <a:r>
              <a:rPr lang="en-US" dirty="0"/>
              <a:t>This</a:t>
            </a:r>
            <a:r>
              <a:rPr lang="en-US" baseline="0" dirty="0"/>
              <a:t> was the first planned development under the new code that’s been in front of commission. Dorothy Faris of Mithun is here to testify today and will likely speak more to the process. The first Type III review associated with the Pepsi Blocks is on our agenda this month. </a:t>
            </a:r>
          </a:p>
          <a:p>
            <a:endParaRPr lang="en-US" baseline="0" dirty="0"/>
          </a:p>
          <a:p>
            <a:pPr defTabSz="873161"/>
            <a:r>
              <a:rPr lang="en-US" baseline="0" dirty="0"/>
              <a:t>The planned development is a master planning mechanism that allows for greater flexibility on large sites if the development includes features that provide public benefit. The goals of a successful master plan are:</a:t>
            </a:r>
          </a:p>
          <a:p>
            <a:pPr defTabSz="873161"/>
            <a:endParaRPr lang="en-US" baseline="0" dirty="0"/>
          </a:p>
          <a:p>
            <a:pPr marL="600298" lvl="1" indent="-163718" defTabSz="873161">
              <a:buFont typeface="Arial" panose="020B0604020202020204" pitchFamily="34" charset="0"/>
              <a:buChar char="•"/>
            </a:pPr>
            <a:r>
              <a:rPr lang="en-US" b="1" baseline="0" dirty="0"/>
              <a:t>High quality design that’s integrated into the broader urban fabric</a:t>
            </a:r>
          </a:p>
          <a:p>
            <a:pPr marL="600298" lvl="1" indent="-163718" defTabSz="873161">
              <a:buFont typeface="Arial" panose="020B0604020202020204" pitchFamily="34" charset="0"/>
              <a:buChar char="•"/>
            </a:pPr>
            <a:r>
              <a:rPr lang="en-US" b="1" baseline="0" dirty="0"/>
              <a:t>Pedestrian oriented development, with a strong orientation towards multimodal transportation alternatives</a:t>
            </a:r>
          </a:p>
          <a:p>
            <a:pPr marL="600298" lvl="1" indent="-163718" defTabSz="873161">
              <a:buFont typeface="Arial" panose="020B0604020202020204" pitchFamily="34" charset="0"/>
              <a:buChar char="•"/>
            </a:pPr>
            <a:r>
              <a:rPr lang="en-US" b="1" baseline="0" dirty="0"/>
              <a:t>Access to light and air</a:t>
            </a:r>
          </a:p>
          <a:p>
            <a:pPr marL="600298" lvl="1" indent="-163718" defTabSz="873161">
              <a:buFont typeface="Arial" panose="020B0604020202020204" pitchFamily="34" charset="0"/>
              <a:buChar char="•"/>
            </a:pPr>
            <a:r>
              <a:rPr lang="en-US" b="1" baseline="0" dirty="0"/>
              <a:t>Protection of public view corridors</a:t>
            </a:r>
          </a:p>
          <a:p>
            <a:pPr marL="600298" lvl="1" indent="-163718" defTabSz="873161">
              <a:buFont typeface="Arial" panose="020B0604020202020204" pitchFamily="34" charset="0"/>
              <a:buChar char="•"/>
            </a:pPr>
            <a:r>
              <a:rPr lang="en-US" b="1" baseline="0" dirty="0"/>
              <a:t>A vibrant public realm</a:t>
            </a:r>
          </a:p>
          <a:p>
            <a:pPr marL="600298" lvl="1" indent="-163718" defTabSz="873161">
              <a:buFont typeface="Arial" panose="020B0604020202020204" pitchFamily="34" charset="0"/>
              <a:buChar char="•"/>
            </a:pPr>
            <a:r>
              <a:rPr lang="en-US" b="1" baseline="0" dirty="0"/>
              <a:t>Open space areas for gathering and passive and active recreation opportunities</a:t>
            </a:r>
          </a:p>
          <a:p>
            <a:pPr marL="600298" lvl="1" indent="-163718" defTabSz="873161">
              <a:buFont typeface="Arial" panose="020B0604020202020204" pitchFamily="34" charset="0"/>
              <a:buChar char="•"/>
            </a:pPr>
            <a:r>
              <a:rPr lang="en-US" b="1" baseline="0" dirty="0"/>
              <a:t>Affordable housing</a:t>
            </a:r>
          </a:p>
          <a:p>
            <a:pPr marL="600298" lvl="1" indent="-163718" defTabSz="873161">
              <a:buFont typeface="Arial" panose="020B0604020202020204" pitchFamily="34" charset="0"/>
              <a:buChar char="•"/>
            </a:pPr>
            <a:r>
              <a:rPr lang="en-US" b="1" baseline="0" dirty="0"/>
              <a:t>Energy efficient development </a:t>
            </a:r>
          </a:p>
          <a:p>
            <a:endParaRPr lang="en-US" b="1" dirty="0"/>
          </a:p>
        </p:txBody>
      </p:sp>
      <p:sp>
        <p:nvSpPr>
          <p:cNvPr id="4" name="Slide Number Placeholder 3"/>
          <p:cNvSpPr>
            <a:spLocks noGrp="1"/>
          </p:cNvSpPr>
          <p:nvPr>
            <p:ph type="sldNum" sz="quarter" idx="10"/>
          </p:nvPr>
        </p:nvSpPr>
        <p:spPr/>
        <p:txBody>
          <a:bodyPr/>
          <a:lstStyle/>
          <a:p>
            <a:fld id="{6661F151-712C-4E09-804D-18E3AF9B420A}" type="slidenum">
              <a:rPr lang="en-US" smtClean="0"/>
              <a:t>19</a:t>
            </a:fld>
            <a:endParaRPr lang="en-US" dirty="0"/>
          </a:p>
        </p:txBody>
      </p:sp>
    </p:spTree>
    <p:extLst>
      <p:ext uri="{BB962C8B-B14F-4D97-AF65-F5344CB8AC3E}">
        <p14:creationId xmlns:p14="http://schemas.microsoft.com/office/powerpoint/2010/main" val="1409724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today’s agenda,</a:t>
            </a:r>
            <a:r>
              <a:rPr lang="en-US" baseline="0" dirty="0"/>
              <a:t> and it looks almost identical to the agenda of our October 2018 presentation, and that’s because today is really just an end-of-year update and we’ve tried not to duplicate anything you saw in October.</a:t>
            </a:r>
          </a:p>
          <a:p>
            <a:endParaRPr lang="en-US" baseline="0" dirty="0"/>
          </a:p>
          <a:p>
            <a:r>
              <a:rPr lang="en-US" baseline="0" dirty="0"/>
              <a:t>So this is a modest presentation, I plan to keep my presentation to 20 minutes or fewer. We’ll then have testimony from several fantastic people that represent the broad range of professionals that interact with the design review process. The Commission’s hope is that this format will give you a solid understanding of the work we do in the hearings room. </a:t>
            </a:r>
          </a:p>
          <a:p>
            <a:endParaRPr lang="en-US" baseline="0" dirty="0"/>
          </a:p>
          <a:p>
            <a:r>
              <a:rPr lang="en-US" dirty="0"/>
              <a:t>The hard copy of the report you have has a little more detail.</a:t>
            </a:r>
            <a:endParaRPr lang="en-US" baseline="0" dirty="0"/>
          </a:p>
          <a:p>
            <a:pPr>
              <a:spcAft>
                <a:spcPts val="600"/>
              </a:spcAft>
            </a:pPr>
            <a:endParaRPr lang="en-US" dirty="0"/>
          </a:p>
          <a:p>
            <a:r>
              <a:rPr lang="en-US" dirty="0"/>
              <a:t>So here we go, please stop me if you have questions or if there’s a topic you’d like to drill into. And Commissioner Hardesty, I know you weren’t here in October, so please call me out if I make references or use acronyms</a:t>
            </a:r>
            <a:r>
              <a:rPr lang="en-US" baseline="0" dirty="0"/>
              <a:t> that seem like nonsense. </a:t>
            </a:r>
            <a:endParaRPr lang="en-US" dirty="0"/>
          </a:p>
        </p:txBody>
      </p:sp>
      <p:sp>
        <p:nvSpPr>
          <p:cNvPr id="4" name="Slide Number Placeholder 3"/>
          <p:cNvSpPr>
            <a:spLocks noGrp="1"/>
          </p:cNvSpPr>
          <p:nvPr>
            <p:ph type="sldNum" sz="quarter" idx="10"/>
          </p:nvPr>
        </p:nvSpPr>
        <p:spPr/>
        <p:txBody>
          <a:bodyPr/>
          <a:lstStyle/>
          <a:p>
            <a:fld id="{6661F151-712C-4E09-804D-18E3AF9B420A}" type="slidenum">
              <a:rPr lang="en-US" smtClean="0"/>
              <a:t>2</a:t>
            </a:fld>
            <a:endParaRPr lang="en-US" dirty="0"/>
          </a:p>
        </p:txBody>
      </p:sp>
    </p:spTree>
    <p:extLst>
      <p:ext uri="{BB962C8B-B14F-4D97-AF65-F5344CB8AC3E}">
        <p14:creationId xmlns:p14="http://schemas.microsoft.com/office/powerpoint/2010/main" val="841376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73894"/>
            <a:ext cx="5486400" cy="4049047"/>
          </a:xfrm>
        </p:spPr>
        <p:txBody>
          <a:bodyPr/>
          <a:lstStyle/>
          <a:p>
            <a:pPr marL="231297" indent="-231297"/>
            <a:r>
              <a:rPr lang="en-US" sz="900" b="1" dirty="0">
                <a:solidFill>
                  <a:srgbClr val="FF0000"/>
                </a:solidFill>
              </a:rPr>
              <a:t>ADIDAS VILLAGE EXPANSION – LEVER ARCHITECTURE</a:t>
            </a:r>
          </a:p>
          <a:p>
            <a:pPr marL="231297" indent="-231297"/>
            <a:endParaRPr lang="en-US" sz="900" dirty="0">
              <a:solidFill>
                <a:srgbClr val="FF0000"/>
              </a:solidFill>
            </a:endParaRPr>
          </a:p>
          <a:p>
            <a:pPr marL="231297" indent="-231297"/>
            <a:r>
              <a:rPr lang="en-US" sz="900" dirty="0">
                <a:solidFill>
                  <a:srgbClr val="FF0000"/>
                </a:solidFill>
              </a:rPr>
              <a:t>The development team elected to participate in a Design Advice Request with commission. The Design Advice Request is available to all Type II and Type III applicants, and Type II applicants sometimes take advantage for any one of a number of reasons—including the fact that it creates a good structure for public involvement. </a:t>
            </a:r>
          </a:p>
          <a:p>
            <a:pPr marL="231297" indent="-231297"/>
            <a:endParaRPr lang="en-US" sz="900" dirty="0">
              <a:solidFill>
                <a:srgbClr val="FF0000"/>
              </a:solidFill>
            </a:endParaRPr>
          </a:p>
          <a:p>
            <a:pPr marL="231297" indent="-231297"/>
            <a:r>
              <a:rPr lang="en-US" sz="900" dirty="0">
                <a:solidFill>
                  <a:srgbClr val="FF0000"/>
                </a:solidFill>
              </a:rPr>
              <a:t>Chris Trejbol, Chair of the Overlook Neighborhood Association, is here today to provide some testimony about the Type II process. </a:t>
            </a:r>
            <a:endParaRPr lang="en-US" sz="900" dirty="0"/>
          </a:p>
          <a:p>
            <a:r>
              <a:rPr lang="en-US" dirty="0"/>
              <a:t> </a:t>
            </a:r>
          </a:p>
          <a:p>
            <a:r>
              <a:rPr lang="en-US" dirty="0"/>
              <a:t>THAT’S IT! All that remains </a:t>
            </a:r>
            <a:r>
              <a:rPr lang="en-US" baseline="0" dirty="0"/>
              <a:t> is the reveal of the winner of the 2018 Design Excellence Award. This is the 3</a:t>
            </a:r>
            <a:r>
              <a:rPr lang="en-US" baseline="30000" dirty="0"/>
              <a:t>rd</a:t>
            </a:r>
            <a:r>
              <a:rPr lang="en-US" baseline="0" dirty="0"/>
              <a:t> year Design Commission has made this award.</a:t>
            </a:r>
            <a:endParaRPr lang="en-US" dirty="0"/>
          </a:p>
        </p:txBody>
      </p:sp>
      <p:sp>
        <p:nvSpPr>
          <p:cNvPr id="4" name="Slide Number Placeholder 3"/>
          <p:cNvSpPr>
            <a:spLocks noGrp="1"/>
          </p:cNvSpPr>
          <p:nvPr>
            <p:ph type="sldNum" sz="quarter" idx="10"/>
          </p:nvPr>
        </p:nvSpPr>
        <p:spPr/>
        <p:txBody>
          <a:bodyPr/>
          <a:lstStyle/>
          <a:p>
            <a:fld id="{6661F151-712C-4E09-804D-18E3AF9B420A}" type="slidenum">
              <a:rPr lang="en-US" smtClean="0"/>
              <a:t>20</a:t>
            </a:fld>
            <a:endParaRPr lang="en-US" dirty="0"/>
          </a:p>
        </p:txBody>
      </p:sp>
    </p:spTree>
    <p:extLst>
      <p:ext uri="{BB962C8B-B14F-4D97-AF65-F5344CB8AC3E}">
        <p14:creationId xmlns:p14="http://schemas.microsoft.com/office/powerpoint/2010/main" val="55677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11"/>
              </a:spcAft>
            </a:pPr>
            <a:r>
              <a:rPr lang="en-US" u="none" dirty="0"/>
              <a:t>You</a:t>
            </a:r>
            <a:r>
              <a:rPr lang="en-US" u="none" baseline="0" dirty="0"/>
              <a:t> saw this building in October—it’s the Elks Children’s Eye Clinic on OHSU’s Marquam Hill Campus. The architect is NBBJ’s Seattle Office and the landscape architect is the Portland firm Mayer/Reed. </a:t>
            </a:r>
          </a:p>
          <a:p>
            <a:pPr>
              <a:spcAft>
                <a:spcPts val="611"/>
              </a:spcAft>
            </a:pPr>
            <a:endParaRPr lang="en-US" u="none" baseline="0" dirty="0"/>
          </a:p>
          <a:p>
            <a:pPr>
              <a:spcAft>
                <a:spcPts val="611"/>
              </a:spcAft>
            </a:pPr>
            <a:r>
              <a:rPr lang="en-US" b="0" dirty="0"/>
              <a:t>This proposal arrived in the hearings room fully-resolved and beautifully expressed.</a:t>
            </a:r>
            <a:r>
              <a:rPr lang="en-US" b="0" baseline="0" dirty="0"/>
              <a:t> The building and landscape work together to create a place of healing and are elegant in their simplicity. The site plan organizes and make sense of competing uses in a manner that improves the pedestrian environment and equally benefits both the new building and existing Casey Eye Institute. And the one big architectural move—a skybridge skinned with dichroic glass that connects to the neighboring structures—is absolutely contrary to every idea about how to create a strong public realm that exists in guidelines, but in this context it works very well. </a:t>
            </a:r>
          </a:p>
          <a:p>
            <a:pPr>
              <a:spcAft>
                <a:spcPts val="611"/>
              </a:spcAft>
            </a:pPr>
            <a:endParaRPr lang="en-US" b="0" baseline="0" dirty="0"/>
          </a:p>
          <a:p>
            <a:pPr>
              <a:spcAft>
                <a:spcPts val="611"/>
              </a:spcAft>
            </a:pPr>
            <a:r>
              <a:rPr lang="en-US" b="0" baseline="0" dirty="0"/>
              <a:t>OHSU is to be commended for taking their role as an URBAN medical campus seriously and consistently delivering projects both on the hill and at the Schnitzer campus that accomplish the three tenets.</a:t>
            </a:r>
          </a:p>
          <a:p>
            <a:pPr>
              <a:spcAft>
                <a:spcPts val="611"/>
              </a:spcAft>
            </a:pPr>
            <a:endParaRPr lang="en-US" b="1" dirty="0"/>
          </a:p>
          <a:p>
            <a:pPr marL="470682"/>
            <a:r>
              <a:rPr lang="en-US" b="1" dirty="0">
                <a:solidFill>
                  <a:srgbClr val="FF0000"/>
                </a:solidFill>
              </a:rPr>
              <a:t>B2	Protect the pedestrian</a:t>
            </a:r>
            <a:r>
              <a:rPr lang="en-US" b="1" baseline="0" dirty="0">
                <a:solidFill>
                  <a:srgbClr val="FF0000"/>
                </a:solidFill>
              </a:rPr>
              <a:t> </a:t>
            </a:r>
            <a:r>
              <a:rPr lang="en-US" b="1" dirty="0">
                <a:solidFill>
                  <a:srgbClr val="FF0000"/>
                </a:solidFill>
              </a:rPr>
              <a:t>(public realm)</a:t>
            </a:r>
          </a:p>
          <a:p>
            <a:pPr marL="470682"/>
            <a:r>
              <a:rPr lang="en-US" b="1" dirty="0">
                <a:solidFill>
                  <a:srgbClr val="FF0000"/>
                </a:solidFill>
              </a:rPr>
              <a:t>B3	Bridge pedestrian obstacles</a:t>
            </a:r>
            <a:r>
              <a:rPr lang="en-US" b="1" dirty="0"/>
              <a:t>(public realm)</a:t>
            </a:r>
          </a:p>
          <a:p>
            <a:r>
              <a:rPr lang="en-US" dirty="0"/>
              <a:t> </a:t>
            </a:r>
          </a:p>
          <a:p>
            <a:r>
              <a:rPr lang="en-US" dirty="0"/>
              <a:t>Thank you very much! If</a:t>
            </a:r>
            <a:r>
              <a:rPr lang="en-US" baseline="0" dirty="0"/>
              <a:t> you don’t have questions for me, Carol Mayer-Reed is here today to accept the Design Excellence award and begin our public testimony. She’ll be followed  by Kurt Schultz of SERA architects, Chris Trejbol of the Overlook Neighborhood Association, Dan Zalkow from PSU, and Dorothy Faris from Mithun. </a:t>
            </a:r>
            <a:endParaRPr lang="en-US" dirty="0"/>
          </a:p>
          <a:p>
            <a:pPr>
              <a:spcAft>
                <a:spcPts val="611"/>
              </a:spcAft>
            </a:pPr>
            <a:endParaRPr lang="en-US" b="1" dirty="0"/>
          </a:p>
        </p:txBody>
      </p:sp>
      <p:sp>
        <p:nvSpPr>
          <p:cNvPr id="4" name="Slide Number Placeholder 3"/>
          <p:cNvSpPr>
            <a:spLocks noGrp="1"/>
          </p:cNvSpPr>
          <p:nvPr>
            <p:ph type="sldNum" sz="quarter" idx="10"/>
          </p:nvPr>
        </p:nvSpPr>
        <p:spPr/>
        <p:txBody>
          <a:bodyPr/>
          <a:lstStyle/>
          <a:p>
            <a:fld id="{6661F151-712C-4E09-804D-18E3AF9B420A}" type="slidenum">
              <a:rPr lang="en-US" smtClean="0"/>
              <a:t>21</a:t>
            </a:fld>
            <a:endParaRPr lang="en-US" dirty="0"/>
          </a:p>
        </p:txBody>
      </p:sp>
    </p:spTree>
    <p:extLst>
      <p:ext uri="{BB962C8B-B14F-4D97-AF65-F5344CB8AC3E}">
        <p14:creationId xmlns:p14="http://schemas.microsoft.com/office/powerpoint/2010/main" val="42484924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61F151-712C-4E09-804D-18E3AF9B420A}" type="slidenum">
              <a:rPr lang="en-US" smtClean="0"/>
              <a:t>22</a:t>
            </a:fld>
            <a:endParaRPr lang="en-US" dirty="0"/>
          </a:p>
        </p:txBody>
      </p:sp>
    </p:spTree>
    <p:extLst>
      <p:ext uri="{BB962C8B-B14F-4D97-AF65-F5344CB8AC3E}">
        <p14:creationId xmlns:p14="http://schemas.microsoft.com/office/powerpoint/2010/main" val="5964783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61F151-712C-4E09-804D-18E3AF9B420A}" type="slidenum">
              <a:rPr lang="en-US" smtClean="0"/>
              <a:t>23</a:t>
            </a:fld>
            <a:endParaRPr lang="en-US" dirty="0"/>
          </a:p>
        </p:txBody>
      </p:sp>
    </p:spTree>
    <p:extLst>
      <p:ext uri="{BB962C8B-B14F-4D97-AF65-F5344CB8AC3E}">
        <p14:creationId xmlns:p14="http://schemas.microsoft.com/office/powerpoint/2010/main" val="28530718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61F151-712C-4E09-804D-18E3AF9B420A}" type="slidenum">
              <a:rPr lang="en-US" smtClean="0"/>
              <a:t>24</a:t>
            </a:fld>
            <a:endParaRPr lang="en-US" dirty="0"/>
          </a:p>
        </p:txBody>
      </p:sp>
    </p:spTree>
    <p:extLst>
      <p:ext uri="{BB962C8B-B14F-4D97-AF65-F5344CB8AC3E}">
        <p14:creationId xmlns:p14="http://schemas.microsoft.com/office/powerpoint/2010/main" val="15320746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61F151-712C-4E09-804D-18E3AF9B420A}" type="slidenum">
              <a:rPr lang="en-US" smtClean="0"/>
              <a:t>25</a:t>
            </a:fld>
            <a:endParaRPr lang="en-US" dirty="0"/>
          </a:p>
        </p:txBody>
      </p:sp>
    </p:spTree>
    <p:extLst>
      <p:ext uri="{BB962C8B-B14F-4D97-AF65-F5344CB8AC3E}">
        <p14:creationId xmlns:p14="http://schemas.microsoft.com/office/powerpoint/2010/main" val="39044828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61F151-712C-4E09-804D-18E3AF9B420A}" type="slidenum">
              <a:rPr lang="en-US" smtClean="0"/>
              <a:t>26</a:t>
            </a:fld>
            <a:endParaRPr lang="en-US" dirty="0"/>
          </a:p>
        </p:txBody>
      </p:sp>
    </p:spTree>
    <p:extLst>
      <p:ext uri="{BB962C8B-B14F-4D97-AF65-F5344CB8AC3E}">
        <p14:creationId xmlns:p14="http://schemas.microsoft.com/office/powerpoint/2010/main" val="34145559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61F151-712C-4E09-804D-18E3AF9B420A}" type="slidenum">
              <a:rPr lang="en-US" smtClean="0"/>
              <a:t>27</a:t>
            </a:fld>
            <a:endParaRPr lang="en-US" dirty="0"/>
          </a:p>
        </p:txBody>
      </p:sp>
    </p:spTree>
    <p:extLst>
      <p:ext uri="{BB962C8B-B14F-4D97-AF65-F5344CB8AC3E}">
        <p14:creationId xmlns:p14="http://schemas.microsoft.com/office/powerpoint/2010/main" val="2029743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73892"/>
            <a:ext cx="5486400" cy="2865162"/>
          </a:xfrm>
        </p:spPr>
        <p:txBody>
          <a:bodyPr/>
          <a:lstStyle/>
          <a:p>
            <a:r>
              <a:rPr lang="en-US" dirty="0"/>
              <a:t>The purpose of design review is to promote</a:t>
            </a:r>
            <a:r>
              <a:rPr lang="en-US" baseline="0" dirty="0"/>
              <a:t> design excellence. The City of Portland has been engaged in design review for about 35 years, and it is the reason our neighborhoods have character, our streets are walkable, and our central city filled with buildings that stand the tests of time.</a:t>
            </a:r>
          </a:p>
          <a:p>
            <a:endParaRPr lang="en-US" baseline="0" dirty="0"/>
          </a:p>
          <a:p>
            <a:r>
              <a:rPr lang="en-US" baseline="0" dirty="0"/>
              <a:t>This purpose statement is fairly new. In April 2017, </a:t>
            </a:r>
            <a:r>
              <a:rPr lang="en-US" dirty="0"/>
              <a:t>Mark Hinshaw of Walker Macy, the</a:t>
            </a:r>
            <a:r>
              <a:rPr lang="en-US" baseline="0" dirty="0"/>
              <a:t> Bureau of Planning &amp; Sustainability</a:t>
            </a:r>
            <a:r>
              <a:rPr lang="en-US" dirty="0"/>
              <a:t>’s Design Overlay Zoning Assessment</a:t>
            </a:r>
            <a:r>
              <a:rPr lang="en-US" baseline="0" dirty="0"/>
              <a:t> (also known as DOZA) </a:t>
            </a:r>
            <a:r>
              <a:rPr lang="en-US" dirty="0"/>
              <a:t>consultant, recommended Design Commission adopt a charter and clarify its scope.  As part of that work, we re-worked the design review purpose statement and</a:t>
            </a:r>
            <a:r>
              <a:rPr lang="en-US" baseline="0" dirty="0"/>
              <a:t> made some tweaks to better align it with the goals of the 2035 plan. </a:t>
            </a:r>
            <a:endParaRPr lang="en-US" dirty="0"/>
          </a:p>
          <a:p>
            <a:endParaRPr lang="en-US" dirty="0"/>
          </a:p>
          <a:p>
            <a:r>
              <a:rPr lang="en-US" dirty="0"/>
              <a:t>The refreshed language also addresses one of Mark Hinshaw’s PRIORITY recommendations—to</a:t>
            </a:r>
            <a:r>
              <a:rPr lang="en-US" baseline="0" dirty="0"/>
              <a:t> use</a:t>
            </a:r>
            <a:r>
              <a:rPr lang="en-US" dirty="0"/>
              <a:t> the 3 tenets of design—CONTEXT, PUBLIC REALM, and QUALITY—as an organizational structure to simplify, consolidate and revise the community design standards and design guidelines. </a:t>
            </a:r>
          </a:p>
          <a:p>
            <a:endParaRPr lang="en-US" dirty="0"/>
          </a:p>
          <a:p>
            <a:r>
              <a:rPr lang="en-US" dirty="0"/>
              <a:t>Your hard copy includes a 1-pager that describes the business of the commission in greater detail.</a:t>
            </a:r>
          </a:p>
        </p:txBody>
      </p:sp>
      <p:sp>
        <p:nvSpPr>
          <p:cNvPr id="4" name="Slide Number Placeholder 3"/>
          <p:cNvSpPr>
            <a:spLocks noGrp="1"/>
          </p:cNvSpPr>
          <p:nvPr>
            <p:ph type="sldNum" sz="quarter" idx="10"/>
          </p:nvPr>
        </p:nvSpPr>
        <p:spPr/>
        <p:txBody>
          <a:bodyPr/>
          <a:lstStyle/>
          <a:p>
            <a:fld id="{6661F151-712C-4E09-804D-18E3AF9B420A}" type="slidenum">
              <a:rPr lang="en-US" smtClean="0"/>
              <a:t>3</a:t>
            </a:fld>
            <a:endParaRPr lang="en-US" dirty="0"/>
          </a:p>
        </p:txBody>
      </p:sp>
    </p:spTree>
    <p:extLst>
      <p:ext uri="{BB962C8B-B14F-4D97-AF65-F5344CB8AC3E}">
        <p14:creationId xmlns:p14="http://schemas.microsoft.com/office/powerpoint/2010/main" val="188491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73893"/>
            <a:ext cx="5486400" cy="3087798"/>
          </a:xfrm>
        </p:spPr>
        <p:txBody>
          <a:bodyPr/>
          <a:lstStyle/>
          <a:p>
            <a:pPr defTabSz="873161"/>
            <a:r>
              <a:rPr lang="en-US" dirty="0"/>
              <a:t>Updating standards and guidelines—the</a:t>
            </a:r>
            <a:r>
              <a:rPr lang="en-US" baseline="0" dirty="0"/>
              <a:t> TOOLS of the design review process—is underway within the Bureau of Planning &amp; Sustainability. </a:t>
            </a:r>
          </a:p>
          <a:p>
            <a:pPr defTabSz="873161"/>
            <a:endParaRPr lang="en-US" baseline="0" dirty="0"/>
          </a:p>
          <a:p>
            <a:pPr defTabSz="873161"/>
            <a:r>
              <a:rPr lang="en-US" baseline="0" dirty="0"/>
              <a:t>The PROCESS</a:t>
            </a:r>
            <a:r>
              <a:rPr lang="en-US" dirty="0"/>
              <a:t> improvements recommended by DOZA are the responsibility</a:t>
            </a:r>
            <a:r>
              <a:rPr lang="en-US" baseline="0" dirty="0"/>
              <a:t> of the Bureau of Development Services</a:t>
            </a:r>
            <a:r>
              <a:rPr lang="en-US" dirty="0"/>
              <a:t>. The administrative improvements listed here</a:t>
            </a:r>
            <a:r>
              <a:rPr lang="en-US" baseline="0" dirty="0"/>
              <a:t> have been </a:t>
            </a:r>
            <a:r>
              <a:rPr lang="en-US" dirty="0"/>
              <a:t>accomplished</a:t>
            </a:r>
            <a:r>
              <a:rPr lang="en-US" baseline="0" dirty="0"/>
              <a:t> over the last two years and have had a very positive impact on the work that rolls out in the hearings room. We’ve been very </a:t>
            </a:r>
            <a:r>
              <a:rPr lang="en-US" dirty="0"/>
              <a:t>focused on the three aspects of the process that applicants told us were</a:t>
            </a:r>
            <a:r>
              <a:rPr lang="en-US" baseline="0" dirty="0"/>
              <a:t> most important to them:</a:t>
            </a:r>
            <a:r>
              <a:rPr lang="en-US" dirty="0"/>
              <a:t> EFFICIENT HEARINGS, TIMLENESS, and PREDICTABILITY.</a:t>
            </a:r>
          </a:p>
          <a:p>
            <a:pPr defTabSz="873161"/>
            <a:endParaRPr lang="en-US" dirty="0"/>
          </a:p>
          <a:p>
            <a:r>
              <a:rPr lang="en-US" dirty="0"/>
              <a:t>Early Design Advice Requests are proving to be critical to streamlining the process. Early advice gives applicants the opportunity to test proforma ideas before financial</a:t>
            </a:r>
            <a:r>
              <a:rPr lang="en-US" baseline="0" dirty="0"/>
              <a:t> commitments are made </a:t>
            </a:r>
            <a:r>
              <a:rPr lang="en-US" dirty="0"/>
              <a:t>and allows them to integrate feedback from the commission very early in the design process.</a:t>
            </a:r>
          </a:p>
          <a:p>
            <a:endParaRPr lang="en-US" dirty="0"/>
          </a:p>
          <a:p>
            <a:r>
              <a:rPr lang="en-US" dirty="0"/>
              <a:t>Your hard copy includes a  DOZA Administrative Improvements report that goes into much more detail about the</a:t>
            </a:r>
            <a:r>
              <a:rPr lang="en-US" baseline="0" dirty="0"/>
              <a:t> work done to date.</a:t>
            </a:r>
            <a:endParaRPr lang="en-US" dirty="0"/>
          </a:p>
        </p:txBody>
      </p:sp>
      <p:sp>
        <p:nvSpPr>
          <p:cNvPr id="4" name="Slide Number Placeholder 3"/>
          <p:cNvSpPr>
            <a:spLocks noGrp="1"/>
          </p:cNvSpPr>
          <p:nvPr>
            <p:ph type="sldNum" sz="quarter" idx="10"/>
          </p:nvPr>
        </p:nvSpPr>
        <p:spPr/>
        <p:txBody>
          <a:bodyPr/>
          <a:lstStyle/>
          <a:p>
            <a:fld id="{6661F151-712C-4E09-804D-18E3AF9B420A}" type="slidenum">
              <a:rPr lang="en-US" smtClean="0"/>
              <a:t>4</a:t>
            </a:fld>
            <a:endParaRPr lang="en-US" dirty="0"/>
          </a:p>
        </p:txBody>
      </p:sp>
    </p:spTree>
    <p:extLst>
      <p:ext uri="{BB962C8B-B14F-4D97-AF65-F5344CB8AC3E}">
        <p14:creationId xmlns:p14="http://schemas.microsoft.com/office/powerpoint/2010/main" val="3010886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caseload data. </a:t>
            </a:r>
          </a:p>
          <a:p>
            <a:endParaRPr lang="en-US" dirty="0"/>
          </a:p>
          <a:p>
            <a:r>
              <a:rPr lang="en-US" dirty="0"/>
              <a:t>2015,</a:t>
            </a:r>
            <a:r>
              <a:rPr lang="en-US" baseline="0" dirty="0"/>
              <a:t> 2016, and 2017 were all record years, and 2017 was particularly busy due largely to the number of housing proposals that were vested just prior to the adoption of Inclusionary Housing. </a:t>
            </a:r>
            <a:endParaRPr lang="en-US" dirty="0"/>
          </a:p>
          <a:p>
            <a:endParaRPr lang="en-US" dirty="0"/>
          </a:p>
          <a:p>
            <a:r>
              <a:rPr lang="en-US" dirty="0"/>
              <a:t>Interesting to note here is that Type</a:t>
            </a:r>
            <a:r>
              <a:rPr lang="en-US" baseline="0" dirty="0"/>
              <a:t> III cases, which are the cases Design Commission reviews, decreased by about a third between 2017 and 2018, and Type IIs, which are reviewed by staff, have only decreased by about 12%. </a:t>
            </a:r>
          </a:p>
          <a:p>
            <a:endParaRPr lang="en-US" baseline="0" dirty="0"/>
          </a:p>
          <a:p>
            <a:r>
              <a:rPr lang="en-US" baseline="0" dirty="0"/>
              <a:t>Thursdays, by the way, the last line item here, Thursdays are the day we host briefings, Design Advice Requests and Type III hearings. So even though work has slowed, the Commission is still meet two out of every three weeks. </a:t>
            </a:r>
            <a:endParaRPr lang="en-US" dirty="0"/>
          </a:p>
        </p:txBody>
      </p:sp>
      <p:sp>
        <p:nvSpPr>
          <p:cNvPr id="4" name="Slide Number Placeholder 3"/>
          <p:cNvSpPr>
            <a:spLocks noGrp="1"/>
          </p:cNvSpPr>
          <p:nvPr>
            <p:ph type="sldNum" sz="quarter" idx="10"/>
          </p:nvPr>
        </p:nvSpPr>
        <p:spPr/>
        <p:txBody>
          <a:bodyPr/>
          <a:lstStyle/>
          <a:p>
            <a:fld id="{6661F151-712C-4E09-804D-18E3AF9B420A}" type="slidenum">
              <a:rPr lang="en-US" smtClean="0"/>
              <a:t>5</a:t>
            </a:fld>
            <a:endParaRPr lang="en-US" dirty="0"/>
          </a:p>
        </p:txBody>
      </p:sp>
    </p:spTree>
    <p:extLst>
      <p:ext uri="{BB962C8B-B14F-4D97-AF65-F5344CB8AC3E}">
        <p14:creationId xmlns:p14="http://schemas.microsoft.com/office/powerpoint/2010/main" val="1649866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t>
            </a:r>
            <a:r>
              <a:rPr lang="en-US" baseline="0" dirty="0"/>
              <a:t> think t</a:t>
            </a:r>
            <a:r>
              <a:rPr lang="en-US" dirty="0"/>
              <a:t>his is an interesting slice through data: the number and location of the buildings, NOT CASES, approved through the type III process in both 2017 and 2018. If every one of these buildings were under construction simultaneously, we’d have 69 cranes in the sky. But that’s not the case,</a:t>
            </a:r>
            <a:r>
              <a:rPr lang="en-US" baseline="0" dirty="0"/>
              <a:t> and </a:t>
            </a:r>
            <a:r>
              <a:rPr lang="en-US" dirty="0"/>
              <a:t>if you read last week’s DJC, you know that many of the housing</a:t>
            </a:r>
            <a:r>
              <a:rPr lang="en-US" baseline="0" dirty="0"/>
              <a:t> developments that were vested pre-Inclusionary Housing have yet to pull their permits. </a:t>
            </a:r>
            <a:endParaRPr lang="en-US" dirty="0"/>
          </a:p>
          <a:p>
            <a:endParaRPr lang="en-US" dirty="0"/>
          </a:p>
          <a:p>
            <a:r>
              <a:rPr lang="en-US" dirty="0"/>
              <a:t>Nonetheless,</a:t>
            </a:r>
            <a:r>
              <a:rPr lang="en-US" baseline="0" dirty="0"/>
              <a:t> a</a:t>
            </a:r>
            <a:r>
              <a:rPr lang="en-US" dirty="0"/>
              <a:t>ll of the central city neighborhoods are gaining a number of new, large buildings that will impact and change neighborhood character, and the design commission has to be able to understand and interpret many different contexts, and consider both present and future circumstances. </a:t>
            </a:r>
          </a:p>
        </p:txBody>
      </p:sp>
      <p:sp>
        <p:nvSpPr>
          <p:cNvPr id="4" name="Slide Number Placeholder 3"/>
          <p:cNvSpPr>
            <a:spLocks noGrp="1"/>
          </p:cNvSpPr>
          <p:nvPr>
            <p:ph type="sldNum" sz="quarter" idx="10"/>
          </p:nvPr>
        </p:nvSpPr>
        <p:spPr/>
        <p:txBody>
          <a:bodyPr/>
          <a:lstStyle/>
          <a:p>
            <a:fld id="{6661F151-712C-4E09-804D-18E3AF9B420A}" type="slidenum">
              <a:rPr lang="en-US" smtClean="0"/>
              <a:t>6</a:t>
            </a:fld>
            <a:endParaRPr lang="en-US" dirty="0"/>
          </a:p>
        </p:txBody>
      </p:sp>
    </p:spTree>
    <p:extLst>
      <p:ext uri="{BB962C8B-B14F-4D97-AF65-F5344CB8AC3E}">
        <p14:creationId xmlns:p14="http://schemas.microsoft.com/office/powerpoint/2010/main" val="3089695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73892"/>
            <a:ext cx="5486400" cy="4216884"/>
          </a:xfrm>
        </p:spPr>
        <p:txBody>
          <a:bodyPr/>
          <a:lstStyle/>
          <a:p>
            <a:pPr>
              <a:spcAft>
                <a:spcPts val="600"/>
              </a:spcAft>
            </a:pPr>
            <a:r>
              <a:rPr lang="en-US" dirty="0">
                <a:solidFill>
                  <a:schemeClr val="tx1"/>
                </a:solidFill>
              </a:rPr>
              <a:t>So… we all spend a lot of time thinking about housing.</a:t>
            </a:r>
            <a:r>
              <a:rPr lang="en-US" baseline="0" dirty="0">
                <a:solidFill>
                  <a:schemeClr val="tx1"/>
                </a:solidFill>
              </a:rPr>
              <a:t> Here’s </a:t>
            </a:r>
            <a:r>
              <a:rPr lang="en-US" dirty="0">
                <a:solidFill>
                  <a:schemeClr val="tx1"/>
                </a:solidFill>
              </a:rPr>
              <a:t>a high level look at how housing has been playing out in the hearings room over the course of the past few years. </a:t>
            </a:r>
          </a:p>
          <a:p>
            <a:pPr>
              <a:spcAft>
                <a:spcPts val="600"/>
              </a:spcAft>
            </a:pPr>
            <a:endParaRPr lang="en-US" dirty="0">
              <a:solidFill>
                <a:schemeClr val="tx1"/>
              </a:solidFill>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dirty="0">
                <a:solidFill>
                  <a:schemeClr val="tx1"/>
                </a:solidFill>
              </a:rPr>
              <a:t>This slide represents Type III housing approvals between 2010 and 2017. The blue bars are housing cases, the green bars are all other cases, so you can see housing as a percentage of all cases. Some of these cases represent more than one building.</a:t>
            </a:r>
          </a:p>
          <a:p>
            <a:pPr>
              <a:spcAft>
                <a:spcPts val="600"/>
              </a:spcAft>
            </a:pPr>
            <a:endParaRPr lang="en-US" dirty="0">
              <a:solidFill>
                <a:schemeClr val="tx1"/>
              </a:solidFill>
            </a:endParaRPr>
          </a:p>
          <a:p>
            <a:pPr>
              <a:spcAft>
                <a:spcPts val="600"/>
              </a:spcAft>
            </a:pPr>
            <a:r>
              <a:rPr lang="en-US" dirty="0">
                <a:solidFill>
                  <a:schemeClr val="tx1"/>
                </a:solidFill>
              </a:rPr>
              <a:t>This just Type IIIs that are reviewed by Commission, Type II staff level approvals aren’t included here. </a:t>
            </a:r>
          </a:p>
          <a:p>
            <a:endParaRPr lang="en-US" dirty="0">
              <a:solidFill>
                <a:schemeClr val="tx1"/>
              </a:solidFill>
            </a:endParaRPr>
          </a:p>
          <a:p>
            <a:r>
              <a:rPr lang="en-US" dirty="0">
                <a:solidFill>
                  <a:schemeClr val="tx1"/>
                </a:solidFill>
              </a:rPr>
              <a:t>2018 = 13, 8</a:t>
            </a:r>
            <a:r>
              <a:rPr lang="en-US" baseline="0" dirty="0">
                <a:solidFill>
                  <a:schemeClr val="tx1"/>
                </a:solidFill>
              </a:rPr>
              <a:t> of these were subject to IH</a:t>
            </a:r>
            <a:endParaRPr lang="en-US" dirty="0">
              <a:solidFill>
                <a:schemeClr val="tx1"/>
              </a:solidFill>
            </a:endParaRPr>
          </a:p>
          <a:p>
            <a:r>
              <a:rPr lang="en-US" dirty="0">
                <a:solidFill>
                  <a:schemeClr val="tx1"/>
                </a:solidFill>
              </a:rPr>
              <a:t>2017 = 19</a:t>
            </a:r>
          </a:p>
          <a:p>
            <a:r>
              <a:rPr lang="en-US" dirty="0">
                <a:solidFill>
                  <a:schemeClr val="tx1"/>
                </a:solidFill>
              </a:rPr>
              <a:t>2016 = 6</a:t>
            </a:r>
          </a:p>
          <a:p>
            <a:r>
              <a:rPr lang="en-US" dirty="0">
                <a:solidFill>
                  <a:schemeClr val="tx1"/>
                </a:solidFill>
              </a:rPr>
              <a:t>2015 = 10</a:t>
            </a:r>
          </a:p>
          <a:p>
            <a:r>
              <a:rPr lang="en-US" dirty="0">
                <a:solidFill>
                  <a:schemeClr val="tx1"/>
                </a:solidFill>
              </a:rPr>
              <a:t>2014 = 4</a:t>
            </a:r>
          </a:p>
          <a:p>
            <a:r>
              <a:rPr lang="en-US" dirty="0">
                <a:solidFill>
                  <a:schemeClr val="tx1"/>
                </a:solidFill>
              </a:rPr>
              <a:t>2013 = 1</a:t>
            </a:r>
          </a:p>
          <a:p>
            <a:r>
              <a:rPr lang="en-US" dirty="0">
                <a:solidFill>
                  <a:schemeClr val="tx1"/>
                </a:solidFill>
              </a:rPr>
              <a:t>2012 = 5</a:t>
            </a:r>
          </a:p>
          <a:p>
            <a:r>
              <a:rPr lang="en-US" dirty="0">
                <a:solidFill>
                  <a:schemeClr val="tx1"/>
                </a:solidFill>
              </a:rPr>
              <a:t>2011 = 5</a:t>
            </a:r>
          </a:p>
          <a:p>
            <a:r>
              <a:rPr lang="en-US" dirty="0">
                <a:solidFill>
                  <a:schemeClr val="tx1"/>
                </a:solidFill>
              </a:rPr>
              <a:t>2010</a:t>
            </a:r>
            <a:r>
              <a:rPr lang="en-US" baseline="0" dirty="0">
                <a:solidFill>
                  <a:schemeClr val="tx1"/>
                </a:solidFill>
              </a:rPr>
              <a:t> = 2</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6661F151-712C-4E09-804D-18E3AF9B420A}" type="slidenum">
              <a:rPr lang="en-US" smtClean="0"/>
              <a:t>7</a:t>
            </a:fld>
            <a:endParaRPr lang="en-US" dirty="0"/>
          </a:p>
        </p:txBody>
      </p:sp>
    </p:spTree>
    <p:extLst>
      <p:ext uri="{BB962C8B-B14F-4D97-AF65-F5344CB8AC3E}">
        <p14:creationId xmlns:p14="http://schemas.microsoft.com/office/powerpoint/2010/main" val="4075764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another snapshot of housing cases only, this time it’s every quarter since the last quarter of 2016, about the time the rush to beat Inclusionary Housing began. </a:t>
            </a:r>
          </a:p>
          <a:p>
            <a:endParaRPr lang="en-US" dirty="0"/>
          </a:p>
          <a:p>
            <a:r>
              <a:rPr lang="en-US" dirty="0"/>
              <a:t>This slide</a:t>
            </a:r>
            <a:r>
              <a:rPr lang="en-US" baseline="0" dirty="0"/>
              <a:t> shows all</a:t>
            </a:r>
            <a:r>
              <a:rPr lang="en-US" dirty="0"/>
              <a:t> Type III approvals in green and Type II approvals in blue—for housing developments, and again, not all of these are out of the ground. There is still a significant backlog of work from pre-IH. </a:t>
            </a:r>
          </a:p>
          <a:p>
            <a:endParaRPr lang="en-US" dirty="0">
              <a:solidFill>
                <a:srgbClr val="00B0F0"/>
              </a:solidFill>
            </a:endParaRPr>
          </a:p>
          <a:p>
            <a:r>
              <a:rPr lang="en-US" dirty="0">
                <a:solidFill>
                  <a:srgbClr val="00B0F0"/>
                </a:solidFill>
              </a:rPr>
              <a:t>16Q4 = 13, 6</a:t>
            </a:r>
          </a:p>
          <a:p>
            <a:r>
              <a:rPr lang="en-US" dirty="0">
                <a:solidFill>
                  <a:srgbClr val="00B0F0"/>
                </a:solidFill>
              </a:rPr>
              <a:t>17Q1 = 9, 4</a:t>
            </a:r>
          </a:p>
          <a:p>
            <a:r>
              <a:rPr lang="en-US" dirty="0">
                <a:solidFill>
                  <a:srgbClr val="00B0F0"/>
                </a:solidFill>
              </a:rPr>
              <a:t>17Q2 = 0, 3</a:t>
            </a:r>
          </a:p>
          <a:p>
            <a:r>
              <a:rPr lang="en-US" dirty="0">
                <a:solidFill>
                  <a:srgbClr val="00B0F0"/>
                </a:solidFill>
              </a:rPr>
              <a:t>17Q3 = 1, 0</a:t>
            </a:r>
          </a:p>
          <a:p>
            <a:r>
              <a:rPr lang="en-US" dirty="0">
                <a:solidFill>
                  <a:srgbClr val="00B0F0"/>
                </a:solidFill>
              </a:rPr>
              <a:t>17Q4 = 0, 2</a:t>
            </a:r>
          </a:p>
          <a:p>
            <a:r>
              <a:rPr lang="en-US" dirty="0">
                <a:solidFill>
                  <a:srgbClr val="00B0F0"/>
                </a:solidFill>
              </a:rPr>
              <a:t>18Q1 = 0, 1</a:t>
            </a:r>
          </a:p>
          <a:p>
            <a:r>
              <a:rPr lang="en-US" dirty="0">
                <a:solidFill>
                  <a:srgbClr val="00B0F0"/>
                </a:solidFill>
              </a:rPr>
              <a:t>18Q2 = 6, 10</a:t>
            </a:r>
          </a:p>
          <a:p>
            <a:r>
              <a:rPr lang="en-US" dirty="0">
                <a:solidFill>
                  <a:srgbClr val="00B0F0"/>
                </a:solidFill>
              </a:rPr>
              <a:t>18Q3 = 5, 2</a:t>
            </a:r>
          </a:p>
          <a:p>
            <a:r>
              <a:rPr lang="en-US" dirty="0">
                <a:solidFill>
                  <a:srgbClr val="00B0F0"/>
                </a:solidFill>
              </a:rPr>
              <a:t>18Q4 = 2, 0</a:t>
            </a:r>
          </a:p>
          <a:p>
            <a:endParaRPr lang="en-US" dirty="0">
              <a:solidFill>
                <a:srgbClr val="00B0F0"/>
              </a:solidFill>
            </a:endParaRPr>
          </a:p>
          <a:p>
            <a:r>
              <a:rPr lang="en-US" dirty="0">
                <a:solidFill>
                  <a:srgbClr val="00B0F0"/>
                </a:solidFill>
              </a:rPr>
              <a:t>The next slide…</a:t>
            </a:r>
          </a:p>
        </p:txBody>
      </p:sp>
      <p:sp>
        <p:nvSpPr>
          <p:cNvPr id="4" name="Slide Number Placeholder 3"/>
          <p:cNvSpPr>
            <a:spLocks noGrp="1"/>
          </p:cNvSpPr>
          <p:nvPr>
            <p:ph type="sldNum" sz="quarter" idx="10"/>
          </p:nvPr>
        </p:nvSpPr>
        <p:spPr/>
        <p:txBody>
          <a:bodyPr/>
          <a:lstStyle/>
          <a:p>
            <a:fld id="{6661F151-712C-4E09-804D-18E3AF9B420A}" type="slidenum">
              <a:rPr lang="en-US" smtClean="0"/>
              <a:t>8</a:t>
            </a:fld>
            <a:endParaRPr lang="en-US" dirty="0"/>
          </a:p>
        </p:txBody>
      </p:sp>
    </p:spTree>
    <p:extLst>
      <p:ext uri="{BB962C8B-B14F-4D97-AF65-F5344CB8AC3E}">
        <p14:creationId xmlns:p14="http://schemas.microsoft.com/office/powerpoint/2010/main" val="3690485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…Shows how many of the pre-IH vested units aren’t yet out of the ground. Type IIs</a:t>
            </a:r>
            <a:r>
              <a:rPr lang="en-US" baseline="0" dirty="0"/>
              <a:t> are on the left, Type IIIs are on the right, green hasn’t yet begun construction, blue has.</a:t>
            </a:r>
            <a:endParaRPr lang="en-US" dirty="0"/>
          </a:p>
          <a:p>
            <a:endParaRPr lang="en-US" dirty="0"/>
          </a:p>
          <a:p>
            <a:r>
              <a:rPr lang="en-US" dirty="0"/>
              <a:t>Some are permitted, some are in permit</a:t>
            </a:r>
            <a:r>
              <a:rPr lang="en-US" baseline="0" dirty="0"/>
              <a:t> review</a:t>
            </a:r>
            <a:r>
              <a:rPr lang="en-US" dirty="0"/>
              <a:t>, and given nervousness around current market conditions, some are up for sale. </a:t>
            </a:r>
          </a:p>
          <a:p>
            <a:endParaRPr lang="en-US" dirty="0">
              <a:solidFill>
                <a:srgbClr val="00B0F0"/>
              </a:solidFill>
            </a:endParaRPr>
          </a:p>
          <a:p>
            <a:r>
              <a:rPr lang="en-US" dirty="0">
                <a:solidFill>
                  <a:srgbClr val="00B0F0"/>
                </a:solidFill>
              </a:rPr>
              <a:t>TYPE II = 669 not</a:t>
            </a:r>
            <a:r>
              <a:rPr lang="en-US" baseline="0" dirty="0">
                <a:solidFill>
                  <a:srgbClr val="00B0F0"/>
                </a:solidFill>
              </a:rPr>
              <a:t> started</a:t>
            </a:r>
            <a:r>
              <a:rPr lang="en-US" dirty="0">
                <a:solidFill>
                  <a:srgbClr val="00B0F0"/>
                </a:solidFill>
              </a:rPr>
              <a:t>, 529</a:t>
            </a:r>
            <a:r>
              <a:rPr lang="en-US" baseline="0" dirty="0">
                <a:solidFill>
                  <a:srgbClr val="00B0F0"/>
                </a:solidFill>
              </a:rPr>
              <a:t> under construction—that’s about 44% of the total.</a:t>
            </a:r>
            <a:endParaRPr lang="en-US" dirty="0">
              <a:solidFill>
                <a:srgbClr val="00B0F0"/>
              </a:solidFill>
            </a:endParaRPr>
          </a:p>
          <a:p>
            <a:endParaRPr lang="en-US" dirty="0">
              <a:solidFill>
                <a:srgbClr val="00B0F0"/>
              </a:solidFill>
            </a:endParaRPr>
          </a:p>
          <a:p>
            <a:r>
              <a:rPr lang="en-US" dirty="0">
                <a:solidFill>
                  <a:srgbClr val="00B0F0"/>
                </a:solidFill>
              </a:rPr>
              <a:t>TYPE III = 4469 not started, 808 under construction—that’s about 15% of the total.</a:t>
            </a:r>
          </a:p>
        </p:txBody>
      </p:sp>
      <p:sp>
        <p:nvSpPr>
          <p:cNvPr id="4" name="Slide Number Placeholder 3"/>
          <p:cNvSpPr>
            <a:spLocks noGrp="1"/>
          </p:cNvSpPr>
          <p:nvPr>
            <p:ph type="sldNum" sz="quarter" idx="10"/>
          </p:nvPr>
        </p:nvSpPr>
        <p:spPr/>
        <p:txBody>
          <a:bodyPr/>
          <a:lstStyle/>
          <a:p>
            <a:fld id="{6661F151-712C-4E09-804D-18E3AF9B420A}" type="slidenum">
              <a:rPr lang="en-US" smtClean="0"/>
              <a:t>9</a:t>
            </a:fld>
            <a:endParaRPr lang="en-US" dirty="0"/>
          </a:p>
        </p:txBody>
      </p:sp>
    </p:spTree>
    <p:extLst>
      <p:ext uri="{BB962C8B-B14F-4D97-AF65-F5344CB8AC3E}">
        <p14:creationId xmlns:p14="http://schemas.microsoft.com/office/powerpoint/2010/main" val="871253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FE82D70-B20D-437C-AC75-F632EF107719}" type="datetimeFigureOut">
              <a:rPr lang="en-US" smtClean="0"/>
              <a:t>5/1/2019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FEA3AE-3088-48F0-9EAA-63095D46CF2D}" type="slidenum">
              <a:rPr lang="en-US" smtClean="0"/>
              <a:t>‹#›</a:t>
            </a:fld>
            <a:endParaRPr lang="en-US" dirty="0"/>
          </a:p>
        </p:txBody>
      </p:sp>
    </p:spTree>
    <p:extLst>
      <p:ext uri="{BB962C8B-B14F-4D97-AF65-F5344CB8AC3E}">
        <p14:creationId xmlns:p14="http://schemas.microsoft.com/office/powerpoint/2010/main" val="4023045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E82D70-B20D-437C-AC75-F632EF107719}" type="datetimeFigureOut">
              <a:rPr lang="en-US" smtClean="0"/>
              <a:t>5/1/2019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FEA3AE-3088-48F0-9EAA-63095D46CF2D}" type="slidenum">
              <a:rPr lang="en-US" smtClean="0"/>
              <a:t>‹#›</a:t>
            </a:fld>
            <a:endParaRPr lang="en-US" dirty="0"/>
          </a:p>
        </p:txBody>
      </p:sp>
    </p:spTree>
    <p:extLst>
      <p:ext uri="{BB962C8B-B14F-4D97-AF65-F5344CB8AC3E}">
        <p14:creationId xmlns:p14="http://schemas.microsoft.com/office/powerpoint/2010/main" val="19966823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E82D70-B20D-437C-AC75-F632EF107719}" type="datetimeFigureOut">
              <a:rPr lang="en-US" smtClean="0"/>
              <a:t>5/1/2019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FEA3AE-3088-48F0-9EAA-63095D46CF2D}" type="slidenum">
              <a:rPr lang="en-US" smtClean="0"/>
              <a:t>‹#›</a:t>
            </a:fld>
            <a:endParaRPr lang="en-US" dirty="0"/>
          </a:p>
        </p:txBody>
      </p:sp>
    </p:spTree>
    <p:extLst>
      <p:ext uri="{BB962C8B-B14F-4D97-AF65-F5344CB8AC3E}">
        <p14:creationId xmlns:p14="http://schemas.microsoft.com/office/powerpoint/2010/main" val="3214896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E82D70-B20D-437C-AC75-F632EF107719}" type="datetimeFigureOut">
              <a:rPr lang="en-US" smtClean="0"/>
              <a:t>5/1/2019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FEA3AE-3088-48F0-9EAA-63095D46CF2D}" type="slidenum">
              <a:rPr lang="en-US" smtClean="0"/>
              <a:t>‹#›</a:t>
            </a:fld>
            <a:endParaRPr lang="en-US" dirty="0"/>
          </a:p>
        </p:txBody>
      </p:sp>
    </p:spTree>
    <p:extLst>
      <p:ext uri="{BB962C8B-B14F-4D97-AF65-F5344CB8AC3E}">
        <p14:creationId xmlns:p14="http://schemas.microsoft.com/office/powerpoint/2010/main" val="3324955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FE82D70-B20D-437C-AC75-F632EF107719}" type="datetimeFigureOut">
              <a:rPr lang="en-US" smtClean="0"/>
              <a:t>5/1/2019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FEA3AE-3088-48F0-9EAA-63095D46CF2D}" type="slidenum">
              <a:rPr lang="en-US" smtClean="0"/>
              <a:t>‹#›</a:t>
            </a:fld>
            <a:endParaRPr lang="en-US" dirty="0"/>
          </a:p>
        </p:txBody>
      </p:sp>
    </p:spTree>
    <p:extLst>
      <p:ext uri="{BB962C8B-B14F-4D97-AF65-F5344CB8AC3E}">
        <p14:creationId xmlns:p14="http://schemas.microsoft.com/office/powerpoint/2010/main" val="3219941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FE82D70-B20D-437C-AC75-F632EF107719}" type="datetimeFigureOut">
              <a:rPr lang="en-US" smtClean="0"/>
              <a:t>5/1/2019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9FEA3AE-3088-48F0-9EAA-63095D46CF2D}" type="slidenum">
              <a:rPr lang="en-US" smtClean="0"/>
              <a:t>‹#›</a:t>
            </a:fld>
            <a:endParaRPr lang="en-US" dirty="0"/>
          </a:p>
        </p:txBody>
      </p:sp>
    </p:spTree>
    <p:extLst>
      <p:ext uri="{BB962C8B-B14F-4D97-AF65-F5344CB8AC3E}">
        <p14:creationId xmlns:p14="http://schemas.microsoft.com/office/powerpoint/2010/main" val="3195630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E82D70-B20D-437C-AC75-F632EF107719}" type="datetimeFigureOut">
              <a:rPr lang="en-US" smtClean="0"/>
              <a:t>5/1/2019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9FEA3AE-3088-48F0-9EAA-63095D46CF2D}" type="slidenum">
              <a:rPr lang="en-US" smtClean="0"/>
              <a:t>‹#›</a:t>
            </a:fld>
            <a:endParaRPr lang="en-US" dirty="0"/>
          </a:p>
        </p:txBody>
      </p:sp>
    </p:spTree>
    <p:extLst>
      <p:ext uri="{BB962C8B-B14F-4D97-AF65-F5344CB8AC3E}">
        <p14:creationId xmlns:p14="http://schemas.microsoft.com/office/powerpoint/2010/main" val="3411430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FE82D70-B20D-437C-AC75-F632EF107719}" type="datetimeFigureOut">
              <a:rPr lang="en-US" smtClean="0"/>
              <a:t>5/1/2019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9FEA3AE-3088-48F0-9EAA-63095D46CF2D}" type="slidenum">
              <a:rPr lang="en-US" smtClean="0"/>
              <a:t>‹#›</a:t>
            </a:fld>
            <a:endParaRPr lang="en-US" dirty="0"/>
          </a:p>
        </p:txBody>
      </p:sp>
    </p:spTree>
    <p:extLst>
      <p:ext uri="{BB962C8B-B14F-4D97-AF65-F5344CB8AC3E}">
        <p14:creationId xmlns:p14="http://schemas.microsoft.com/office/powerpoint/2010/main" val="2788398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E82D70-B20D-437C-AC75-F632EF107719}" type="datetimeFigureOut">
              <a:rPr lang="en-US" smtClean="0"/>
              <a:t>5/1/2019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9FEA3AE-3088-48F0-9EAA-63095D46CF2D}" type="slidenum">
              <a:rPr lang="en-US" smtClean="0"/>
              <a:t>‹#›</a:t>
            </a:fld>
            <a:endParaRPr lang="en-US" dirty="0"/>
          </a:p>
        </p:txBody>
      </p:sp>
    </p:spTree>
    <p:extLst>
      <p:ext uri="{BB962C8B-B14F-4D97-AF65-F5344CB8AC3E}">
        <p14:creationId xmlns:p14="http://schemas.microsoft.com/office/powerpoint/2010/main" val="2383785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FE82D70-B20D-437C-AC75-F632EF107719}" type="datetimeFigureOut">
              <a:rPr lang="en-US" smtClean="0"/>
              <a:t>5/1/2019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9FEA3AE-3088-48F0-9EAA-63095D46CF2D}" type="slidenum">
              <a:rPr lang="en-US" smtClean="0"/>
              <a:t>‹#›</a:t>
            </a:fld>
            <a:endParaRPr lang="en-US" dirty="0"/>
          </a:p>
        </p:txBody>
      </p:sp>
    </p:spTree>
    <p:extLst>
      <p:ext uri="{BB962C8B-B14F-4D97-AF65-F5344CB8AC3E}">
        <p14:creationId xmlns:p14="http://schemas.microsoft.com/office/powerpoint/2010/main" val="2590349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FE82D70-B20D-437C-AC75-F632EF107719}" type="datetimeFigureOut">
              <a:rPr lang="en-US" smtClean="0"/>
              <a:t>5/1/2019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9FEA3AE-3088-48F0-9EAA-63095D46CF2D}" type="slidenum">
              <a:rPr lang="en-US" smtClean="0"/>
              <a:t>‹#›</a:t>
            </a:fld>
            <a:endParaRPr lang="en-US" dirty="0"/>
          </a:p>
        </p:txBody>
      </p:sp>
    </p:spTree>
    <p:extLst>
      <p:ext uri="{BB962C8B-B14F-4D97-AF65-F5344CB8AC3E}">
        <p14:creationId xmlns:p14="http://schemas.microsoft.com/office/powerpoint/2010/main" val="1992838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E82D70-B20D-437C-AC75-F632EF107719}" type="datetimeFigureOut">
              <a:rPr lang="en-US" smtClean="0"/>
              <a:t>5/1/2019</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FEA3AE-3088-48F0-9EAA-63095D46CF2D}" type="slidenum">
              <a:rPr lang="en-US" smtClean="0"/>
              <a:t>‹#›</a:t>
            </a:fld>
            <a:endParaRPr lang="en-US" dirty="0"/>
          </a:p>
        </p:txBody>
      </p:sp>
    </p:spTree>
    <p:extLst>
      <p:ext uri="{BB962C8B-B14F-4D97-AF65-F5344CB8AC3E}">
        <p14:creationId xmlns:p14="http://schemas.microsoft.com/office/powerpoint/2010/main" val="28749346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6142683" y="2311501"/>
            <a:ext cx="2782111" cy="338554"/>
          </a:xfrm>
          <a:prstGeom prst="rect">
            <a:avLst/>
          </a:prstGeom>
        </p:spPr>
        <p:txBody>
          <a:bodyPr wrap="square">
            <a:spAutoFit/>
          </a:bodyPr>
          <a:lstStyle/>
          <a:p>
            <a:r>
              <a:rPr lang="en-US" sz="1600" dirty="0">
                <a:solidFill>
                  <a:schemeClr val="bg1"/>
                </a:solidFill>
                <a:latin typeface="Century Gothic" panose="020B0502020202020204" pitchFamily="34" charset="0"/>
                <a:ea typeface="Calibri" panose="020F0502020204030204" pitchFamily="34" charset="0"/>
              </a:rPr>
              <a:t>Sam Rodriguez, vice chair</a:t>
            </a:r>
          </a:p>
        </p:txBody>
      </p:sp>
      <p:sp>
        <p:nvSpPr>
          <p:cNvPr id="4" name="TextBox 3"/>
          <p:cNvSpPr txBox="1"/>
          <p:nvPr/>
        </p:nvSpPr>
        <p:spPr>
          <a:xfrm>
            <a:off x="5029200" y="5943600"/>
            <a:ext cx="3657600" cy="594360"/>
          </a:xfrm>
          <a:prstGeom prst="rect">
            <a:avLst/>
          </a:prstGeom>
          <a:noFill/>
        </p:spPr>
        <p:txBody>
          <a:bodyPr wrap="square" rtlCol="0">
            <a:spAutoFit/>
          </a:bodyPr>
          <a:lstStyle/>
          <a:p>
            <a:pPr algn="r"/>
            <a:r>
              <a:rPr lang="en-US" sz="1600" dirty="0">
                <a:solidFill>
                  <a:schemeClr val="bg1"/>
                </a:solidFill>
                <a:latin typeface="Century Gothic" panose="020B0502020202020204" pitchFamily="34" charset="0"/>
              </a:rPr>
              <a:t>PORTLAND DESIGN COMMISSION</a:t>
            </a:r>
          </a:p>
          <a:p>
            <a:pPr algn="r"/>
            <a:r>
              <a:rPr lang="en-US" sz="1600" dirty="0">
                <a:solidFill>
                  <a:schemeClr val="bg1"/>
                </a:solidFill>
                <a:latin typeface="Century Gothic" panose="020B0502020202020204" pitchFamily="34" charset="0"/>
              </a:rPr>
              <a:t>MAY 1, 2019</a:t>
            </a:r>
          </a:p>
        </p:txBody>
      </p:sp>
      <p:sp>
        <p:nvSpPr>
          <p:cNvPr id="3" name="Rectangle 2"/>
          <p:cNvSpPr/>
          <p:nvPr/>
        </p:nvSpPr>
        <p:spPr>
          <a:xfrm>
            <a:off x="914400" y="914400"/>
            <a:ext cx="7315200" cy="461665"/>
          </a:xfrm>
          <a:prstGeom prst="rect">
            <a:avLst/>
          </a:prstGeom>
        </p:spPr>
        <p:txBody>
          <a:bodyPr>
            <a:spAutoFit/>
          </a:bodyPr>
          <a:lstStyle/>
          <a:p>
            <a:pPr marL="341313" indent="-341313"/>
            <a:r>
              <a:rPr lang="en-US" sz="2400" b="1" dirty="0">
                <a:solidFill>
                  <a:schemeClr val="bg1"/>
                </a:solidFill>
                <a:latin typeface="Century Gothic" panose="020B0502020202020204" pitchFamily="34" charset="0"/>
                <a:ea typeface="Calibri" panose="020F0502020204030204" pitchFamily="34" charset="0"/>
              </a:rPr>
              <a:t>ANNUAL REPORT TO CITY COUNCIL</a:t>
            </a:r>
          </a:p>
        </p:txBody>
      </p:sp>
      <p:sp>
        <p:nvSpPr>
          <p:cNvPr id="8" name="Rectangle 7"/>
          <p:cNvSpPr/>
          <p:nvPr/>
        </p:nvSpPr>
        <p:spPr>
          <a:xfrm>
            <a:off x="6142683" y="3956745"/>
            <a:ext cx="1333512" cy="338554"/>
          </a:xfrm>
          <a:prstGeom prst="rect">
            <a:avLst/>
          </a:prstGeom>
        </p:spPr>
        <p:txBody>
          <a:bodyPr wrap="square">
            <a:spAutoFit/>
          </a:bodyPr>
          <a:lstStyle/>
          <a:p>
            <a:r>
              <a:rPr lang="en-US" sz="1600" dirty="0">
                <a:solidFill>
                  <a:schemeClr val="bg1"/>
                </a:solidFill>
                <a:latin typeface="Century Gothic" panose="020B0502020202020204" pitchFamily="34" charset="0"/>
                <a:ea typeface="Calibri" panose="020F0502020204030204" pitchFamily="34" charset="0"/>
              </a:rPr>
              <a:t>Zari Santner</a:t>
            </a:r>
          </a:p>
        </p:txBody>
      </p:sp>
      <p:sp>
        <p:nvSpPr>
          <p:cNvPr id="9" name="Rectangle 8"/>
          <p:cNvSpPr/>
          <p:nvPr/>
        </p:nvSpPr>
        <p:spPr>
          <a:xfrm>
            <a:off x="6142683" y="3545434"/>
            <a:ext cx="1577546" cy="338554"/>
          </a:xfrm>
          <a:prstGeom prst="rect">
            <a:avLst/>
          </a:prstGeom>
        </p:spPr>
        <p:txBody>
          <a:bodyPr wrap="square">
            <a:spAutoFit/>
          </a:bodyPr>
          <a:lstStyle/>
          <a:p>
            <a:r>
              <a:rPr lang="en-US" sz="1600" dirty="0">
                <a:solidFill>
                  <a:schemeClr val="bg1"/>
                </a:solidFill>
                <a:latin typeface="Century Gothic" panose="020B0502020202020204" pitchFamily="34" charset="0"/>
                <a:ea typeface="Calibri" panose="020F0502020204030204" pitchFamily="34" charset="0"/>
              </a:rPr>
              <a:t>Don Vallaster</a:t>
            </a:r>
          </a:p>
        </p:txBody>
      </p:sp>
      <p:sp>
        <p:nvSpPr>
          <p:cNvPr id="6" name="Rectangle 5"/>
          <p:cNvSpPr/>
          <p:nvPr/>
        </p:nvSpPr>
        <p:spPr>
          <a:xfrm>
            <a:off x="6142683" y="3134123"/>
            <a:ext cx="2356022" cy="338554"/>
          </a:xfrm>
          <a:prstGeom prst="rect">
            <a:avLst/>
          </a:prstGeom>
        </p:spPr>
        <p:txBody>
          <a:bodyPr wrap="square">
            <a:spAutoFit/>
          </a:bodyPr>
          <a:lstStyle/>
          <a:p>
            <a:r>
              <a:rPr lang="en-US" sz="1600" dirty="0">
                <a:solidFill>
                  <a:schemeClr val="bg1"/>
                </a:solidFill>
                <a:latin typeface="Century Gothic" panose="020B0502020202020204" pitchFamily="34" charset="0"/>
                <a:ea typeface="Calibri" panose="020F0502020204030204" pitchFamily="34" charset="0"/>
              </a:rPr>
              <a:t>Julie Livingston, chair</a:t>
            </a:r>
          </a:p>
        </p:txBody>
      </p:sp>
      <p:sp>
        <p:nvSpPr>
          <p:cNvPr id="10" name="Rectangle 9"/>
          <p:cNvSpPr/>
          <p:nvPr/>
        </p:nvSpPr>
        <p:spPr>
          <a:xfrm>
            <a:off x="6142683" y="4779366"/>
            <a:ext cx="1664403" cy="338554"/>
          </a:xfrm>
          <a:prstGeom prst="rect">
            <a:avLst/>
          </a:prstGeom>
        </p:spPr>
        <p:txBody>
          <a:bodyPr wrap="square">
            <a:spAutoFit/>
          </a:bodyPr>
          <a:lstStyle/>
          <a:p>
            <a:r>
              <a:rPr lang="en-US" sz="1600" dirty="0">
                <a:solidFill>
                  <a:schemeClr val="bg1"/>
                </a:solidFill>
                <a:latin typeface="Century Gothic" panose="020B0502020202020204" pitchFamily="34" charset="0"/>
                <a:ea typeface="Calibri" panose="020F0502020204030204" pitchFamily="34" charset="0"/>
              </a:rPr>
              <a:t>Andrew Clarke</a:t>
            </a:r>
          </a:p>
        </p:txBody>
      </p:sp>
      <p:sp>
        <p:nvSpPr>
          <p:cNvPr id="11" name="Rectangle 10"/>
          <p:cNvSpPr/>
          <p:nvPr/>
        </p:nvSpPr>
        <p:spPr>
          <a:xfrm>
            <a:off x="6142683" y="2722812"/>
            <a:ext cx="2273644" cy="338554"/>
          </a:xfrm>
          <a:prstGeom prst="rect">
            <a:avLst/>
          </a:prstGeom>
        </p:spPr>
        <p:txBody>
          <a:bodyPr wrap="square">
            <a:spAutoFit/>
          </a:bodyPr>
          <a:lstStyle/>
          <a:p>
            <a:r>
              <a:rPr lang="en-US" sz="1600" dirty="0">
                <a:solidFill>
                  <a:schemeClr val="bg1"/>
                </a:solidFill>
                <a:latin typeface="Century Gothic" panose="020B0502020202020204" pitchFamily="34" charset="0"/>
                <a:ea typeface="Calibri" panose="020F0502020204030204" pitchFamily="34" charset="0"/>
              </a:rPr>
              <a:t>Jessica Molinar</a:t>
            </a:r>
          </a:p>
        </p:txBody>
      </p:sp>
      <p:sp>
        <p:nvSpPr>
          <p:cNvPr id="12" name="Rectangle 11"/>
          <p:cNvSpPr/>
          <p:nvPr/>
        </p:nvSpPr>
        <p:spPr>
          <a:xfrm>
            <a:off x="6142683" y="4368056"/>
            <a:ext cx="1682885" cy="338554"/>
          </a:xfrm>
          <a:prstGeom prst="rect">
            <a:avLst/>
          </a:prstGeom>
        </p:spPr>
        <p:txBody>
          <a:bodyPr wrap="square">
            <a:spAutoFit/>
          </a:bodyPr>
          <a:lstStyle/>
          <a:p>
            <a:r>
              <a:rPr lang="en-US" sz="1600" dirty="0">
                <a:solidFill>
                  <a:schemeClr val="bg1"/>
                </a:solidFill>
                <a:latin typeface="Century Gothic" panose="020B0502020202020204" pitchFamily="34" charset="0"/>
                <a:ea typeface="Calibri" panose="020F0502020204030204" pitchFamily="34" charset="0"/>
              </a:rPr>
              <a:t>Brian McCarter</a:t>
            </a:r>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5206" t="4440" r="2466" b="2573"/>
          <a:stretch/>
        </p:blipFill>
        <p:spPr>
          <a:xfrm>
            <a:off x="1014608" y="1497746"/>
            <a:ext cx="5037859" cy="3535470"/>
          </a:xfrm>
          <a:prstGeom prst="rect">
            <a:avLst/>
          </a:prstGeom>
        </p:spPr>
      </p:pic>
    </p:spTree>
    <p:extLst>
      <p:ext uri="{BB962C8B-B14F-4D97-AF65-F5344CB8AC3E}">
        <p14:creationId xmlns:p14="http://schemas.microsoft.com/office/powerpoint/2010/main" val="4082610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74950A29-AE05-4F24-AB3C-15671239DE90}"/>
              </a:ext>
            </a:extLst>
          </p:cNvPr>
          <p:cNvGraphicFramePr/>
          <p:nvPr>
            <p:extLst>
              <p:ext uri="{D42A27DB-BD31-4B8C-83A1-F6EECF244321}">
                <p14:modId xmlns:p14="http://schemas.microsoft.com/office/powerpoint/2010/main" val="51754366"/>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914399" y="914400"/>
            <a:ext cx="7573993" cy="461665"/>
          </a:xfrm>
          <a:prstGeom prst="rect">
            <a:avLst/>
          </a:prstGeom>
        </p:spPr>
        <p:txBody>
          <a:bodyPr wrap="square">
            <a:spAutoFit/>
          </a:bodyPr>
          <a:lstStyle/>
          <a:p>
            <a:pPr marL="341313" marR="0" lvl="0" indent="-341313"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mn-cs"/>
              </a:rPr>
              <a:t>HOUSING SNAPSHOT | POST-IH</a:t>
            </a:r>
            <a:r>
              <a:rPr kumimoji="0" lang="en-US" sz="2400" b="1" i="0" u="none" strike="noStrike" kern="1200" cap="none" spc="0" normalizeH="0" noProof="0" dirty="0">
                <a:ln>
                  <a:noFill/>
                </a:ln>
                <a:solidFill>
                  <a:prstClr val="white"/>
                </a:solidFill>
                <a:effectLst/>
                <a:uLnTx/>
                <a:uFillTx/>
                <a:latin typeface="Century Gothic" panose="020B0502020202020204" pitchFamily="34" charset="0"/>
                <a:ea typeface="Calibri" panose="020F0502020204030204" pitchFamily="34" charset="0"/>
                <a:cs typeface="+mn-cs"/>
              </a:rPr>
              <a:t> PIPELINE UNITS</a:t>
            </a: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mn-cs"/>
              </a:rPr>
              <a:t> </a:t>
            </a:r>
          </a:p>
        </p:txBody>
      </p:sp>
      <p:sp>
        <p:nvSpPr>
          <p:cNvPr id="16" name="TextBox 15"/>
          <p:cNvSpPr txBox="1"/>
          <p:nvPr/>
        </p:nvSpPr>
        <p:spPr>
          <a:xfrm>
            <a:off x="5029200" y="5943600"/>
            <a:ext cx="3657600" cy="58477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rPr>
              <a:t>PORTLAND DESIGN COMMISSION</a:t>
            </a:r>
          </a:p>
          <a:p>
            <a:pPr marL="0" marR="0" lvl="0" indent="0" algn="r" defTabSz="457200" rtl="0" eaLnBrk="1" fontAlgn="auto" latinLnBrk="0" hangingPunct="1">
              <a:lnSpc>
                <a:spcPct val="100000"/>
              </a:lnSpc>
              <a:spcBef>
                <a:spcPts val="0"/>
              </a:spcBef>
              <a:spcAft>
                <a:spcPts val="0"/>
              </a:spcAft>
              <a:buClrTx/>
              <a:buSzTx/>
              <a:buFontTx/>
              <a:buNone/>
              <a:tabLst/>
              <a:defRPr/>
            </a:pPr>
            <a:r>
              <a:rPr lang="en-US" sz="1600" noProof="0" dirty="0">
                <a:solidFill>
                  <a:prstClr val="white"/>
                </a:solidFill>
                <a:latin typeface="Century Gothic" panose="020B0502020202020204" pitchFamily="34" charset="0"/>
              </a:rPr>
              <a:t>MAY</a:t>
            </a:r>
            <a:r>
              <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rPr>
              <a:t> </a:t>
            </a:r>
            <a:r>
              <a:rPr lang="en-US" sz="1600" dirty="0">
                <a:solidFill>
                  <a:prstClr val="white"/>
                </a:solidFill>
                <a:latin typeface="Century Gothic" panose="020B0502020202020204" pitchFamily="34" charset="0"/>
              </a:rPr>
              <a:t>1</a:t>
            </a:r>
            <a:r>
              <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rPr>
              <a:t>, 2019</a:t>
            </a:r>
          </a:p>
        </p:txBody>
      </p:sp>
      <p:sp>
        <p:nvSpPr>
          <p:cNvPr id="8" name="Rectangle 7">
            <a:extLst>
              <a:ext uri="{FF2B5EF4-FFF2-40B4-BE49-F238E27FC236}">
                <a16:creationId xmlns:a16="http://schemas.microsoft.com/office/drawing/2014/main" id="{4E806A04-AED2-42A1-B82E-260C2873C1CF}"/>
              </a:ext>
            </a:extLst>
          </p:cNvPr>
          <p:cNvSpPr/>
          <p:nvPr/>
        </p:nvSpPr>
        <p:spPr>
          <a:xfrm>
            <a:off x="1097280" y="5503138"/>
            <a:ext cx="2908041" cy="246221"/>
          </a:xfrm>
          <a:prstGeom prst="rect">
            <a:avLst/>
          </a:prstGeom>
        </p:spPr>
        <p:txBody>
          <a:bodyPr wrap="square">
            <a:spAutoFit/>
          </a:bodyPr>
          <a:lstStyle/>
          <a:p>
            <a:pPr marL="341313" marR="0" lvl="0" indent="-341313" algn="l" defTabSz="457200" rtl="0" eaLnBrk="1" fontAlgn="auto" latinLnBrk="0" hangingPunct="1">
              <a:lnSpc>
                <a:spcPct val="100000"/>
              </a:lnSpc>
              <a:spcBef>
                <a:spcPts val="0"/>
              </a:spcBef>
              <a:spcAft>
                <a:spcPts val="0"/>
              </a:spcAft>
              <a:buClrTx/>
              <a:buSzTx/>
              <a:buFontTx/>
              <a:buNone/>
              <a:tabLst/>
              <a:defRPr/>
            </a:pPr>
            <a:r>
              <a:rPr lang="en-US" sz="1000" i="1" dirty="0">
                <a:solidFill>
                  <a:schemeClr val="bg1"/>
                </a:solidFill>
                <a:latin typeface="Century Gothic" panose="020B0502020202020204" pitchFamily="34" charset="0"/>
                <a:ea typeface="Calibri" panose="020F0502020204030204" pitchFamily="34" charset="0"/>
              </a:rPr>
              <a:t>data through December </a:t>
            </a:r>
            <a:r>
              <a:rPr kumimoji="0" lang="en-US" sz="1000" b="0" i="1" u="none" strike="noStrike" kern="1200" cap="none" spc="0" normalizeH="0" baseline="0" noProof="0" dirty="0">
                <a:ln>
                  <a:noFill/>
                </a:ln>
                <a:solidFill>
                  <a:schemeClr val="bg1"/>
                </a:solidFill>
                <a:effectLst/>
                <a:uLnTx/>
                <a:uFillTx/>
                <a:latin typeface="Century Gothic" panose="020B0502020202020204" pitchFamily="34" charset="0"/>
                <a:ea typeface="Calibri" panose="020F0502020204030204" pitchFamily="34" charset="0"/>
              </a:rPr>
              <a:t>2018</a:t>
            </a:r>
          </a:p>
        </p:txBody>
      </p:sp>
    </p:spTree>
    <p:extLst>
      <p:ext uri="{BB962C8B-B14F-4D97-AF65-F5344CB8AC3E}">
        <p14:creationId xmlns:p14="http://schemas.microsoft.com/office/powerpoint/2010/main" val="33705675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5029200" y="5943600"/>
            <a:ext cx="3657600" cy="594360"/>
          </a:xfrm>
          <a:prstGeom prst="rect">
            <a:avLst/>
          </a:prstGeom>
          <a:noFill/>
        </p:spPr>
        <p:txBody>
          <a:bodyPr wrap="square" rtlCol="0">
            <a:spAutoFit/>
          </a:bodyPr>
          <a:lstStyle/>
          <a:p>
            <a:pPr algn="r"/>
            <a:r>
              <a:rPr lang="en-US" sz="1600" dirty="0">
                <a:solidFill>
                  <a:schemeClr val="bg1"/>
                </a:solidFill>
                <a:latin typeface="Century Gothic" panose="020B0502020202020204" pitchFamily="34" charset="0"/>
              </a:rPr>
              <a:t>PORTLAND DESIGN COMMISSION</a:t>
            </a:r>
          </a:p>
          <a:p>
            <a:pPr algn="r"/>
            <a:r>
              <a:rPr lang="en-US" sz="1600" dirty="0">
                <a:solidFill>
                  <a:schemeClr val="bg1"/>
                </a:solidFill>
                <a:latin typeface="Century Gothic" panose="020B0502020202020204" pitchFamily="34" charset="0"/>
              </a:rPr>
              <a:t>MAY 1, 2019</a:t>
            </a:r>
          </a:p>
        </p:txBody>
      </p:sp>
      <p:sp>
        <p:nvSpPr>
          <p:cNvPr id="3" name="TextBox 2"/>
          <p:cNvSpPr txBox="1"/>
          <p:nvPr/>
        </p:nvSpPr>
        <p:spPr>
          <a:xfrm>
            <a:off x="457200" y="5943600"/>
            <a:ext cx="5319656" cy="523220"/>
          </a:xfrm>
          <a:prstGeom prst="rect">
            <a:avLst/>
          </a:prstGeom>
          <a:noFill/>
        </p:spPr>
        <p:txBody>
          <a:bodyPr wrap="square" rtlCol="0">
            <a:spAutoFit/>
          </a:bodyPr>
          <a:lstStyle/>
          <a:p>
            <a:r>
              <a:rPr lang="en-US" sz="1600" dirty="0">
                <a:solidFill>
                  <a:schemeClr val="bg1"/>
                </a:solidFill>
                <a:latin typeface="Century Gothic" panose="020B0502020202020204" pitchFamily="34" charset="0"/>
              </a:rPr>
              <a:t>DOWNTOWN</a:t>
            </a:r>
          </a:p>
          <a:p>
            <a:r>
              <a:rPr lang="en-US" sz="1200" dirty="0">
                <a:solidFill>
                  <a:schemeClr val="bg1"/>
                </a:solidFill>
                <a:latin typeface="Century Gothic" panose="020B0502020202020204" pitchFamily="34" charset="0"/>
              </a:rPr>
              <a:t>MOXY HOTEL, DLR GROUP</a:t>
            </a:r>
          </a:p>
        </p:txBody>
      </p:sp>
      <p:pic>
        <p:nvPicPr>
          <p:cNvPr id="5" name="Picture 4"/>
          <p:cNvPicPr preferRelativeResize="0">
            <a:picLocks noChangeAspect="1"/>
          </p:cNvPicPr>
          <p:nvPr/>
        </p:nvPicPr>
        <p:blipFill rotWithShape="1">
          <a:blip r:embed="rId3"/>
          <a:srcRect t="3013" b="5309"/>
          <a:stretch/>
        </p:blipFill>
        <p:spPr>
          <a:xfrm>
            <a:off x="0" y="0"/>
            <a:ext cx="9144000" cy="5486400"/>
          </a:xfrm>
          <a:prstGeom prst="rect">
            <a:avLst/>
          </a:prstGeom>
        </p:spPr>
      </p:pic>
    </p:spTree>
    <p:extLst>
      <p:ext uri="{BB962C8B-B14F-4D97-AF65-F5344CB8AC3E}">
        <p14:creationId xmlns:p14="http://schemas.microsoft.com/office/powerpoint/2010/main" val="1227592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5029200" y="5943600"/>
            <a:ext cx="3657600" cy="594360"/>
          </a:xfrm>
          <a:prstGeom prst="rect">
            <a:avLst/>
          </a:prstGeom>
          <a:noFill/>
        </p:spPr>
        <p:txBody>
          <a:bodyPr wrap="square" rtlCol="0">
            <a:spAutoFit/>
          </a:bodyPr>
          <a:lstStyle/>
          <a:p>
            <a:pPr algn="r"/>
            <a:r>
              <a:rPr lang="en-US" sz="1600" dirty="0">
                <a:solidFill>
                  <a:schemeClr val="bg1"/>
                </a:solidFill>
                <a:latin typeface="Century Gothic" panose="020B0502020202020204" pitchFamily="34" charset="0"/>
              </a:rPr>
              <a:t>PORTLAND DESIGN COMMISSION</a:t>
            </a:r>
          </a:p>
          <a:p>
            <a:pPr algn="r"/>
            <a:r>
              <a:rPr lang="en-US" sz="1600" dirty="0">
                <a:solidFill>
                  <a:schemeClr val="bg1"/>
                </a:solidFill>
                <a:latin typeface="Century Gothic" panose="020B0502020202020204" pitchFamily="34" charset="0"/>
              </a:rPr>
              <a:t>MAY 1, 2019</a:t>
            </a:r>
          </a:p>
        </p:txBody>
      </p:sp>
      <p:sp>
        <p:nvSpPr>
          <p:cNvPr id="3" name="TextBox 2"/>
          <p:cNvSpPr txBox="1"/>
          <p:nvPr/>
        </p:nvSpPr>
        <p:spPr>
          <a:xfrm>
            <a:off x="457200" y="5943600"/>
            <a:ext cx="3657600" cy="523220"/>
          </a:xfrm>
          <a:prstGeom prst="rect">
            <a:avLst/>
          </a:prstGeom>
          <a:noFill/>
        </p:spPr>
        <p:txBody>
          <a:bodyPr wrap="square" rtlCol="0">
            <a:spAutoFit/>
          </a:bodyPr>
          <a:lstStyle/>
          <a:p>
            <a:r>
              <a:rPr lang="en-US" sz="1600" dirty="0">
                <a:solidFill>
                  <a:schemeClr val="bg1"/>
                </a:solidFill>
                <a:latin typeface="Century Gothic" panose="020B0502020202020204" pitchFamily="34" charset="0"/>
              </a:rPr>
              <a:t>DOWNTOWN</a:t>
            </a:r>
          </a:p>
          <a:p>
            <a:r>
              <a:rPr lang="en-US" sz="1200" dirty="0">
                <a:solidFill>
                  <a:schemeClr val="bg1"/>
                </a:solidFill>
                <a:latin typeface="Century Gothic" panose="020B0502020202020204" pitchFamily="34" charset="0"/>
              </a:rPr>
              <a:t>FOURTH &amp; MONTGOMERY, SRG PARTNERSHIP</a:t>
            </a:r>
          </a:p>
        </p:txBody>
      </p:sp>
      <p:pic>
        <p:nvPicPr>
          <p:cNvPr id="5" name="Picture 4"/>
          <p:cNvPicPr preferRelativeResize="0">
            <a:picLocks noChangeAspect="1"/>
          </p:cNvPicPr>
          <p:nvPr/>
        </p:nvPicPr>
        <p:blipFill rotWithShape="1">
          <a:blip r:embed="rId3"/>
          <a:srcRect l="382" r="18094" b="1246"/>
          <a:stretch/>
        </p:blipFill>
        <p:spPr>
          <a:xfrm>
            <a:off x="4632959" y="2174240"/>
            <a:ext cx="4500333" cy="3312160"/>
          </a:xfrm>
          <a:prstGeom prst="rect">
            <a:avLst/>
          </a:prstGeom>
        </p:spPr>
      </p:pic>
      <p:pic>
        <p:nvPicPr>
          <p:cNvPr id="6" name="Picture 5"/>
          <p:cNvPicPr preferRelativeResize="0">
            <a:picLocks noChangeAspect="1"/>
          </p:cNvPicPr>
          <p:nvPr/>
        </p:nvPicPr>
        <p:blipFill rotWithShape="1">
          <a:blip r:embed="rId4"/>
          <a:srcRect l="4000" r="13927"/>
          <a:stretch/>
        </p:blipFill>
        <p:spPr>
          <a:xfrm>
            <a:off x="10708" y="2174240"/>
            <a:ext cx="4500332" cy="3312160"/>
          </a:xfrm>
          <a:prstGeom prst="rect">
            <a:avLst/>
          </a:prstGeom>
        </p:spPr>
      </p:pic>
    </p:spTree>
    <p:extLst>
      <p:ext uri="{BB962C8B-B14F-4D97-AF65-F5344CB8AC3E}">
        <p14:creationId xmlns:p14="http://schemas.microsoft.com/office/powerpoint/2010/main" val="7943120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5029200" y="5943600"/>
            <a:ext cx="3657600" cy="594360"/>
          </a:xfrm>
          <a:prstGeom prst="rect">
            <a:avLst/>
          </a:prstGeom>
          <a:noFill/>
        </p:spPr>
        <p:txBody>
          <a:bodyPr wrap="square" rtlCol="0">
            <a:spAutoFit/>
          </a:bodyPr>
          <a:lstStyle/>
          <a:p>
            <a:pPr algn="r"/>
            <a:r>
              <a:rPr lang="en-US" sz="1600" dirty="0">
                <a:solidFill>
                  <a:schemeClr val="bg1"/>
                </a:solidFill>
                <a:latin typeface="Century Gothic" panose="020B0502020202020204" pitchFamily="34" charset="0"/>
              </a:rPr>
              <a:t>PORTLAND DESIGN COMMISSION</a:t>
            </a:r>
          </a:p>
          <a:p>
            <a:pPr algn="r"/>
            <a:r>
              <a:rPr lang="en-US" sz="1600" dirty="0">
                <a:solidFill>
                  <a:schemeClr val="bg1"/>
                </a:solidFill>
                <a:latin typeface="Century Gothic" panose="020B0502020202020204" pitchFamily="34" charset="0"/>
              </a:rPr>
              <a:t>MAY 1, 2019</a:t>
            </a:r>
          </a:p>
        </p:txBody>
      </p:sp>
      <p:sp>
        <p:nvSpPr>
          <p:cNvPr id="3" name="TextBox 2"/>
          <p:cNvSpPr txBox="1"/>
          <p:nvPr/>
        </p:nvSpPr>
        <p:spPr>
          <a:xfrm>
            <a:off x="457200" y="5943600"/>
            <a:ext cx="3657600" cy="523220"/>
          </a:xfrm>
          <a:prstGeom prst="rect">
            <a:avLst/>
          </a:prstGeom>
          <a:noFill/>
        </p:spPr>
        <p:txBody>
          <a:bodyPr wrap="square" rtlCol="0">
            <a:spAutoFit/>
          </a:bodyPr>
          <a:lstStyle/>
          <a:p>
            <a:r>
              <a:rPr lang="en-US" sz="1600" dirty="0">
                <a:solidFill>
                  <a:schemeClr val="bg1"/>
                </a:solidFill>
                <a:latin typeface="Century Gothic" panose="020B0502020202020204" pitchFamily="34" charset="0"/>
              </a:rPr>
              <a:t>DOWNTOWN</a:t>
            </a:r>
          </a:p>
          <a:p>
            <a:r>
              <a:rPr lang="en-US" sz="1200" dirty="0">
                <a:solidFill>
                  <a:schemeClr val="bg1"/>
                </a:solidFill>
                <a:latin typeface="Century Gothic" panose="020B0502020202020204" pitchFamily="34" charset="0"/>
              </a:rPr>
              <a:t>BLOCK 216, GBD ARCHITECTS</a:t>
            </a:r>
          </a:p>
        </p:txBody>
      </p:sp>
      <p:pic>
        <p:nvPicPr>
          <p:cNvPr id="2" name="Picture 1"/>
          <p:cNvPicPr preferRelativeResize="0">
            <a:picLocks noChangeAspect="1"/>
          </p:cNvPicPr>
          <p:nvPr/>
        </p:nvPicPr>
        <p:blipFill rotWithShape="1">
          <a:blip r:embed="rId3"/>
          <a:srcRect t="603" b="1"/>
          <a:stretch/>
        </p:blipFill>
        <p:spPr>
          <a:xfrm>
            <a:off x="0" y="0"/>
            <a:ext cx="9144000" cy="5486400"/>
          </a:xfrm>
          <a:prstGeom prst="rect">
            <a:avLst/>
          </a:prstGeom>
        </p:spPr>
      </p:pic>
    </p:spTree>
    <p:extLst>
      <p:ext uri="{BB962C8B-B14F-4D97-AF65-F5344CB8AC3E}">
        <p14:creationId xmlns:p14="http://schemas.microsoft.com/office/powerpoint/2010/main" val="41152055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5029200" y="5943600"/>
            <a:ext cx="3657600" cy="594360"/>
          </a:xfrm>
          <a:prstGeom prst="rect">
            <a:avLst/>
          </a:prstGeom>
          <a:noFill/>
        </p:spPr>
        <p:txBody>
          <a:bodyPr wrap="square" rtlCol="0">
            <a:spAutoFit/>
          </a:bodyPr>
          <a:lstStyle/>
          <a:p>
            <a:pPr algn="r"/>
            <a:r>
              <a:rPr lang="en-US" sz="1600" dirty="0">
                <a:solidFill>
                  <a:schemeClr val="bg1"/>
                </a:solidFill>
                <a:latin typeface="Century Gothic" panose="020B0502020202020204" pitchFamily="34" charset="0"/>
              </a:rPr>
              <a:t>PORTLAND DESIGN COMMISSION</a:t>
            </a:r>
          </a:p>
          <a:p>
            <a:pPr algn="r"/>
            <a:r>
              <a:rPr lang="en-US" sz="1600" dirty="0">
                <a:solidFill>
                  <a:schemeClr val="bg1"/>
                </a:solidFill>
                <a:latin typeface="Century Gothic" panose="020B0502020202020204" pitchFamily="34" charset="0"/>
              </a:rPr>
              <a:t>MAY 1, 2019</a:t>
            </a:r>
          </a:p>
        </p:txBody>
      </p:sp>
      <p:sp>
        <p:nvSpPr>
          <p:cNvPr id="3" name="TextBox 2"/>
          <p:cNvSpPr txBox="1"/>
          <p:nvPr/>
        </p:nvSpPr>
        <p:spPr>
          <a:xfrm>
            <a:off x="457199" y="5943600"/>
            <a:ext cx="4288971" cy="523220"/>
          </a:xfrm>
          <a:prstGeom prst="rect">
            <a:avLst/>
          </a:prstGeom>
          <a:noFill/>
        </p:spPr>
        <p:txBody>
          <a:bodyPr wrap="square" rtlCol="0">
            <a:spAutoFit/>
          </a:bodyPr>
          <a:lstStyle/>
          <a:p>
            <a:r>
              <a:rPr lang="en-US" sz="1600" dirty="0">
                <a:solidFill>
                  <a:schemeClr val="bg1"/>
                </a:solidFill>
                <a:latin typeface="Century Gothic" panose="020B0502020202020204" pitchFamily="34" charset="0"/>
              </a:rPr>
              <a:t>CENTRAL EASTSIDE</a:t>
            </a:r>
          </a:p>
          <a:p>
            <a:r>
              <a:rPr lang="en-US" sz="1200" dirty="0">
                <a:solidFill>
                  <a:schemeClr val="bg1"/>
                </a:solidFill>
                <a:latin typeface="Century Gothic" panose="020B0502020202020204" pitchFamily="34" charset="0"/>
              </a:rPr>
              <a:t>GRAND AVE BUILDING, ANKROM MOISAN ARCHITECTS</a:t>
            </a:r>
          </a:p>
        </p:txBody>
      </p:sp>
      <p:pic>
        <p:nvPicPr>
          <p:cNvPr id="5" name="Picture 4"/>
          <p:cNvPicPr>
            <a:picLocks noChangeAspect="1"/>
          </p:cNvPicPr>
          <p:nvPr/>
        </p:nvPicPr>
        <p:blipFill>
          <a:blip r:embed="rId3"/>
          <a:stretch>
            <a:fillRect/>
          </a:stretch>
        </p:blipFill>
        <p:spPr>
          <a:xfrm>
            <a:off x="0" y="0"/>
            <a:ext cx="9144000" cy="5486400"/>
          </a:xfrm>
          <a:prstGeom prst="rect">
            <a:avLst/>
          </a:prstGeom>
        </p:spPr>
      </p:pic>
    </p:spTree>
    <p:extLst>
      <p:ext uri="{BB962C8B-B14F-4D97-AF65-F5344CB8AC3E}">
        <p14:creationId xmlns:p14="http://schemas.microsoft.com/office/powerpoint/2010/main" val="3825019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5029200" y="5943600"/>
            <a:ext cx="3657600" cy="594360"/>
          </a:xfrm>
          <a:prstGeom prst="rect">
            <a:avLst/>
          </a:prstGeom>
          <a:noFill/>
        </p:spPr>
        <p:txBody>
          <a:bodyPr wrap="square" rtlCol="0">
            <a:spAutoFit/>
          </a:bodyPr>
          <a:lstStyle/>
          <a:p>
            <a:pPr algn="r"/>
            <a:r>
              <a:rPr lang="en-US" sz="1600" dirty="0">
                <a:solidFill>
                  <a:schemeClr val="bg1"/>
                </a:solidFill>
                <a:latin typeface="Century Gothic" panose="020B0502020202020204" pitchFamily="34" charset="0"/>
              </a:rPr>
              <a:t>PORTLAND DESIGN COMMISSION</a:t>
            </a:r>
          </a:p>
          <a:p>
            <a:pPr algn="r"/>
            <a:r>
              <a:rPr lang="en-US" sz="1600" dirty="0">
                <a:solidFill>
                  <a:schemeClr val="bg1"/>
                </a:solidFill>
                <a:latin typeface="Century Gothic" panose="020B0502020202020204" pitchFamily="34" charset="0"/>
              </a:rPr>
              <a:t>MAY 1, 2019</a:t>
            </a:r>
          </a:p>
        </p:txBody>
      </p:sp>
      <p:sp>
        <p:nvSpPr>
          <p:cNvPr id="3" name="TextBox 2"/>
          <p:cNvSpPr txBox="1"/>
          <p:nvPr/>
        </p:nvSpPr>
        <p:spPr>
          <a:xfrm>
            <a:off x="457199" y="5943600"/>
            <a:ext cx="4824805" cy="523220"/>
          </a:xfrm>
          <a:prstGeom prst="rect">
            <a:avLst/>
          </a:prstGeom>
          <a:noFill/>
        </p:spPr>
        <p:txBody>
          <a:bodyPr wrap="square" rtlCol="0">
            <a:spAutoFit/>
          </a:bodyPr>
          <a:lstStyle/>
          <a:p>
            <a:r>
              <a:rPr lang="en-US" sz="1600" dirty="0">
                <a:solidFill>
                  <a:schemeClr val="bg1"/>
                </a:solidFill>
                <a:latin typeface="Century Gothic" panose="020B0502020202020204" pitchFamily="34" charset="0"/>
              </a:rPr>
              <a:t>GOOSE HOLLOW</a:t>
            </a:r>
          </a:p>
          <a:p>
            <a:r>
              <a:rPr lang="en-US" sz="1200" dirty="0">
                <a:solidFill>
                  <a:schemeClr val="bg1"/>
                </a:solidFill>
                <a:latin typeface="Century Gothic" panose="020B0502020202020204" pitchFamily="34" charset="0"/>
              </a:rPr>
              <a:t>SALMON ST BUILDING, SERA ARCHITECTS</a:t>
            </a:r>
          </a:p>
        </p:txBody>
      </p:sp>
      <p:pic>
        <p:nvPicPr>
          <p:cNvPr id="6" name="Picture 5"/>
          <p:cNvPicPr>
            <a:picLocks noChangeAspect="1"/>
          </p:cNvPicPr>
          <p:nvPr/>
        </p:nvPicPr>
        <p:blipFill rotWithShape="1">
          <a:blip r:embed="rId3"/>
          <a:srcRect t="11518" b="2854"/>
          <a:stretch/>
        </p:blipFill>
        <p:spPr>
          <a:xfrm>
            <a:off x="0" y="0"/>
            <a:ext cx="9144000" cy="5486400"/>
          </a:xfrm>
          <a:prstGeom prst="rect">
            <a:avLst/>
          </a:prstGeom>
        </p:spPr>
      </p:pic>
    </p:spTree>
    <p:extLst>
      <p:ext uri="{BB962C8B-B14F-4D97-AF65-F5344CB8AC3E}">
        <p14:creationId xmlns:p14="http://schemas.microsoft.com/office/powerpoint/2010/main" val="901630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5029200" y="5943600"/>
            <a:ext cx="3657600" cy="594360"/>
          </a:xfrm>
          <a:prstGeom prst="rect">
            <a:avLst/>
          </a:prstGeom>
          <a:noFill/>
        </p:spPr>
        <p:txBody>
          <a:bodyPr wrap="square" rtlCol="0">
            <a:spAutoFit/>
          </a:bodyPr>
          <a:lstStyle/>
          <a:p>
            <a:pPr algn="r"/>
            <a:r>
              <a:rPr lang="en-US" sz="1600" dirty="0">
                <a:solidFill>
                  <a:schemeClr val="bg1"/>
                </a:solidFill>
                <a:latin typeface="Century Gothic" panose="020B0502020202020204" pitchFamily="34" charset="0"/>
              </a:rPr>
              <a:t>PORTLAND DESIGN COMMISSION</a:t>
            </a:r>
          </a:p>
          <a:p>
            <a:pPr algn="r"/>
            <a:r>
              <a:rPr lang="en-US" sz="1600" dirty="0">
                <a:solidFill>
                  <a:schemeClr val="bg1"/>
                </a:solidFill>
                <a:latin typeface="Century Gothic" panose="020B0502020202020204" pitchFamily="34" charset="0"/>
              </a:rPr>
              <a:t>MAY 1, 2019</a:t>
            </a:r>
          </a:p>
        </p:txBody>
      </p:sp>
      <p:sp>
        <p:nvSpPr>
          <p:cNvPr id="3" name="TextBox 2"/>
          <p:cNvSpPr txBox="1"/>
          <p:nvPr/>
        </p:nvSpPr>
        <p:spPr>
          <a:xfrm>
            <a:off x="457199" y="5943600"/>
            <a:ext cx="4824805" cy="523220"/>
          </a:xfrm>
          <a:prstGeom prst="rect">
            <a:avLst/>
          </a:prstGeom>
          <a:noFill/>
        </p:spPr>
        <p:txBody>
          <a:bodyPr wrap="square" rtlCol="0">
            <a:spAutoFit/>
          </a:bodyPr>
          <a:lstStyle/>
          <a:p>
            <a:r>
              <a:rPr lang="en-US" sz="1600" dirty="0">
                <a:solidFill>
                  <a:schemeClr val="bg1"/>
                </a:solidFill>
                <a:latin typeface="Century Gothic" panose="020B0502020202020204" pitchFamily="34" charset="0"/>
              </a:rPr>
              <a:t>GOOSE HOLLOW</a:t>
            </a:r>
          </a:p>
          <a:p>
            <a:r>
              <a:rPr lang="en-US" sz="1200" dirty="0">
                <a:solidFill>
                  <a:schemeClr val="bg1"/>
                </a:solidFill>
                <a:latin typeface="Century Gothic" panose="020B0502020202020204" pitchFamily="34" charset="0"/>
              </a:rPr>
              <a:t>ART TOWER, ANKROM MOISAN ARCHITECTS</a:t>
            </a:r>
          </a:p>
        </p:txBody>
      </p:sp>
      <p:pic>
        <p:nvPicPr>
          <p:cNvPr id="6" name="Picture 5"/>
          <p:cNvPicPr/>
          <p:nvPr/>
        </p:nvPicPr>
        <p:blipFill rotWithShape="1">
          <a:blip r:embed="rId3"/>
          <a:srcRect l="4109" t="7746" r="13440" b="4380"/>
          <a:stretch/>
        </p:blipFill>
        <p:spPr bwMode="auto">
          <a:xfrm>
            <a:off x="0" y="0"/>
            <a:ext cx="9144000" cy="54864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854782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5029200" y="5943600"/>
            <a:ext cx="3657600" cy="594360"/>
          </a:xfrm>
          <a:prstGeom prst="rect">
            <a:avLst/>
          </a:prstGeom>
          <a:noFill/>
        </p:spPr>
        <p:txBody>
          <a:bodyPr wrap="square" rtlCol="0">
            <a:spAutoFit/>
          </a:bodyPr>
          <a:lstStyle/>
          <a:p>
            <a:pPr algn="r"/>
            <a:r>
              <a:rPr lang="en-US" sz="1600" dirty="0">
                <a:solidFill>
                  <a:schemeClr val="bg1"/>
                </a:solidFill>
                <a:latin typeface="Century Gothic" panose="020B0502020202020204" pitchFamily="34" charset="0"/>
              </a:rPr>
              <a:t>PORTLAND DESIGN COMMISSION</a:t>
            </a:r>
          </a:p>
          <a:p>
            <a:pPr algn="r"/>
            <a:r>
              <a:rPr lang="en-US" sz="1600" dirty="0">
                <a:solidFill>
                  <a:schemeClr val="bg1"/>
                </a:solidFill>
                <a:latin typeface="Century Gothic" panose="020B0502020202020204" pitchFamily="34" charset="0"/>
              </a:rPr>
              <a:t>MAY 1, 2019</a:t>
            </a:r>
          </a:p>
        </p:txBody>
      </p:sp>
      <p:sp>
        <p:nvSpPr>
          <p:cNvPr id="3" name="TextBox 2"/>
          <p:cNvSpPr txBox="1"/>
          <p:nvPr/>
        </p:nvSpPr>
        <p:spPr>
          <a:xfrm>
            <a:off x="457199" y="5943600"/>
            <a:ext cx="4824805" cy="523220"/>
          </a:xfrm>
          <a:prstGeom prst="rect">
            <a:avLst/>
          </a:prstGeom>
          <a:noFill/>
        </p:spPr>
        <p:txBody>
          <a:bodyPr wrap="square" rtlCol="0">
            <a:spAutoFit/>
          </a:bodyPr>
          <a:lstStyle/>
          <a:p>
            <a:r>
              <a:rPr lang="en-US" sz="1600" dirty="0">
                <a:solidFill>
                  <a:schemeClr val="bg1"/>
                </a:solidFill>
                <a:latin typeface="Century Gothic" panose="020B0502020202020204" pitchFamily="34" charset="0"/>
              </a:rPr>
              <a:t>SOUTH WATERFRONT</a:t>
            </a:r>
          </a:p>
          <a:p>
            <a:r>
              <a:rPr lang="en-US" sz="1200" dirty="0">
                <a:solidFill>
                  <a:schemeClr val="bg1"/>
                </a:solidFill>
                <a:latin typeface="Century Gothic" panose="020B0502020202020204" pitchFamily="34" charset="0"/>
              </a:rPr>
              <a:t>BLOCK 40, HENSLEY LAMKIN RACHEL ARCHITECTS</a:t>
            </a:r>
          </a:p>
        </p:txBody>
      </p:sp>
      <p:pic>
        <p:nvPicPr>
          <p:cNvPr id="7" name="Picture 6"/>
          <p:cNvPicPr>
            <a:picLocks noChangeAspect="1"/>
          </p:cNvPicPr>
          <p:nvPr/>
        </p:nvPicPr>
        <p:blipFill rotWithShape="1">
          <a:blip r:embed="rId3"/>
          <a:srcRect l="2174" r="4445"/>
          <a:stretch/>
        </p:blipFill>
        <p:spPr>
          <a:xfrm>
            <a:off x="0" y="0"/>
            <a:ext cx="9144000" cy="5486400"/>
          </a:xfrm>
          <a:prstGeom prst="rect">
            <a:avLst/>
          </a:prstGeom>
        </p:spPr>
      </p:pic>
    </p:spTree>
    <p:extLst>
      <p:ext uri="{BB962C8B-B14F-4D97-AF65-F5344CB8AC3E}">
        <p14:creationId xmlns:p14="http://schemas.microsoft.com/office/powerpoint/2010/main" val="17221720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5029200" y="5943600"/>
            <a:ext cx="3657600" cy="594360"/>
          </a:xfrm>
          <a:prstGeom prst="rect">
            <a:avLst/>
          </a:prstGeom>
          <a:noFill/>
        </p:spPr>
        <p:txBody>
          <a:bodyPr wrap="square" rtlCol="0">
            <a:spAutoFit/>
          </a:bodyPr>
          <a:lstStyle/>
          <a:p>
            <a:pPr algn="r"/>
            <a:r>
              <a:rPr lang="en-US" sz="1600" dirty="0">
                <a:solidFill>
                  <a:schemeClr val="bg1"/>
                </a:solidFill>
                <a:latin typeface="Century Gothic" panose="020B0502020202020204" pitchFamily="34" charset="0"/>
              </a:rPr>
              <a:t>PORTLAND DESIGN COMMISSION</a:t>
            </a:r>
          </a:p>
          <a:p>
            <a:pPr algn="r"/>
            <a:r>
              <a:rPr lang="en-US" sz="1600" dirty="0">
                <a:solidFill>
                  <a:schemeClr val="bg1"/>
                </a:solidFill>
                <a:latin typeface="Century Gothic" panose="020B0502020202020204" pitchFamily="34" charset="0"/>
              </a:rPr>
              <a:t>MAY 1, 2019</a:t>
            </a:r>
          </a:p>
        </p:txBody>
      </p:sp>
      <p:sp>
        <p:nvSpPr>
          <p:cNvPr id="3" name="TextBox 2"/>
          <p:cNvSpPr txBox="1"/>
          <p:nvPr/>
        </p:nvSpPr>
        <p:spPr>
          <a:xfrm>
            <a:off x="457200" y="5943600"/>
            <a:ext cx="4222376" cy="523220"/>
          </a:xfrm>
          <a:prstGeom prst="rect">
            <a:avLst/>
          </a:prstGeom>
          <a:noFill/>
        </p:spPr>
        <p:txBody>
          <a:bodyPr wrap="square" rtlCol="0">
            <a:spAutoFit/>
          </a:bodyPr>
          <a:lstStyle/>
          <a:p>
            <a:r>
              <a:rPr lang="en-US" sz="1600" dirty="0">
                <a:solidFill>
                  <a:schemeClr val="bg1"/>
                </a:solidFill>
                <a:latin typeface="Century Gothic" panose="020B0502020202020204" pitchFamily="34" charset="0"/>
              </a:rPr>
              <a:t>RIVER DISTRICT</a:t>
            </a:r>
          </a:p>
          <a:p>
            <a:r>
              <a:rPr lang="en-US" sz="1200" dirty="0">
                <a:solidFill>
                  <a:schemeClr val="bg1"/>
                </a:solidFill>
                <a:latin typeface="Century Gothic" panose="020B0502020202020204" pitchFamily="34" charset="0"/>
              </a:rPr>
              <a:t>815 W BURNSIDE, ANKROM MOISAN ARCHITECTS</a:t>
            </a:r>
          </a:p>
        </p:txBody>
      </p:sp>
      <p:pic>
        <p:nvPicPr>
          <p:cNvPr id="2" name="Picture 1"/>
          <p:cNvPicPr>
            <a:picLocks noChangeAspect="1"/>
          </p:cNvPicPr>
          <p:nvPr/>
        </p:nvPicPr>
        <p:blipFill rotWithShape="1">
          <a:blip r:embed="rId3"/>
          <a:srcRect t="3200" b="2960"/>
          <a:stretch/>
        </p:blipFill>
        <p:spPr>
          <a:xfrm>
            <a:off x="0" y="0"/>
            <a:ext cx="9144000" cy="5486400"/>
          </a:xfrm>
          <a:prstGeom prst="rect">
            <a:avLst/>
          </a:prstGeom>
        </p:spPr>
      </p:pic>
    </p:spTree>
    <p:extLst>
      <p:ext uri="{BB962C8B-B14F-4D97-AF65-F5344CB8AC3E}">
        <p14:creationId xmlns:p14="http://schemas.microsoft.com/office/powerpoint/2010/main" val="92772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5029200" y="5943600"/>
            <a:ext cx="3657600" cy="594360"/>
          </a:xfrm>
          <a:prstGeom prst="rect">
            <a:avLst/>
          </a:prstGeom>
          <a:noFill/>
        </p:spPr>
        <p:txBody>
          <a:bodyPr wrap="square" rtlCol="0">
            <a:spAutoFit/>
          </a:bodyPr>
          <a:lstStyle/>
          <a:p>
            <a:pPr algn="r"/>
            <a:r>
              <a:rPr lang="en-US" sz="1600" dirty="0">
                <a:solidFill>
                  <a:schemeClr val="bg1"/>
                </a:solidFill>
                <a:latin typeface="Century Gothic" panose="020B0502020202020204" pitchFamily="34" charset="0"/>
              </a:rPr>
              <a:t>PORTLAND DESIGN COMMISSION</a:t>
            </a:r>
          </a:p>
          <a:p>
            <a:pPr algn="r"/>
            <a:r>
              <a:rPr lang="en-US" sz="1600" dirty="0">
                <a:solidFill>
                  <a:schemeClr val="bg1"/>
                </a:solidFill>
                <a:latin typeface="Century Gothic" panose="020B0502020202020204" pitchFamily="34" charset="0"/>
              </a:rPr>
              <a:t>MAY 1, 2019</a:t>
            </a:r>
          </a:p>
        </p:txBody>
      </p:sp>
      <p:sp>
        <p:nvSpPr>
          <p:cNvPr id="3" name="TextBox 2"/>
          <p:cNvSpPr txBox="1"/>
          <p:nvPr/>
        </p:nvSpPr>
        <p:spPr>
          <a:xfrm>
            <a:off x="457199" y="5943600"/>
            <a:ext cx="4848448" cy="523220"/>
          </a:xfrm>
          <a:prstGeom prst="rect">
            <a:avLst/>
          </a:prstGeom>
          <a:noFill/>
        </p:spPr>
        <p:txBody>
          <a:bodyPr wrap="square" rtlCol="0">
            <a:spAutoFit/>
          </a:bodyPr>
          <a:lstStyle/>
          <a:p>
            <a:r>
              <a:rPr lang="en-US" sz="1600" dirty="0">
                <a:solidFill>
                  <a:schemeClr val="bg1"/>
                </a:solidFill>
                <a:latin typeface="Century Gothic" panose="020B0502020202020204" pitchFamily="34" charset="0"/>
              </a:rPr>
              <a:t>PLANNED DEVELOPMENT, KERNS</a:t>
            </a:r>
          </a:p>
          <a:p>
            <a:r>
              <a:rPr lang="en-US" sz="1200" dirty="0">
                <a:solidFill>
                  <a:schemeClr val="bg1"/>
                </a:solidFill>
                <a:latin typeface="Century Gothic" panose="020B0502020202020204" pitchFamily="34" charset="0"/>
              </a:rPr>
              <a:t>PEPSI BLOCKS, MITHŪN</a:t>
            </a:r>
          </a:p>
        </p:txBody>
      </p:sp>
      <p:pic>
        <p:nvPicPr>
          <p:cNvPr id="6" name="Picture 5"/>
          <p:cNvPicPr>
            <a:picLocks noChangeAspect="1"/>
          </p:cNvPicPr>
          <p:nvPr/>
        </p:nvPicPr>
        <p:blipFill rotWithShape="1">
          <a:blip r:embed="rId3"/>
          <a:srcRect l="3954" r="3782"/>
          <a:stretch/>
        </p:blipFill>
        <p:spPr>
          <a:xfrm>
            <a:off x="0" y="0"/>
            <a:ext cx="9144001" cy="5486400"/>
          </a:xfrm>
          <a:prstGeom prst="rect">
            <a:avLst/>
          </a:prstGeom>
        </p:spPr>
      </p:pic>
    </p:spTree>
    <p:extLst>
      <p:ext uri="{BB962C8B-B14F-4D97-AF65-F5344CB8AC3E}">
        <p14:creationId xmlns:p14="http://schemas.microsoft.com/office/powerpoint/2010/main" val="2992235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5029200" y="5943600"/>
            <a:ext cx="3657600" cy="594360"/>
          </a:xfrm>
          <a:prstGeom prst="rect">
            <a:avLst/>
          </a:prstGeom>
          <a:noFill/>
        </p:spPr>
        <p:txBody>
          <a:bodyPr wrap="square" rtlCol="0">
            <a:spAutoFit/>
          </a:bodyPr>
          <a:lstStyle/>
          <a:p>
            <a:pPr algn="r"/>
            <a:r>
              <a:rPr lang="en-US" sz="1600" dirty="0">
                <a:solidFill>
                  <a:schemeClr val="bg1"/>
                </a:solidFill>
                <a:latin typeface="Century Gothic" panose="020B0502020202020204" pitchFamily="34" charset="0"/>
              </a:rPr>
              <a:t>PORTLAND DESIGN COMMISSION</a:t>
            </a:r>
          </a:p>
          <a:p>
            <a:pPr algn="r"/>
            <a:r>
              <a:rPr lang="en-US" sz="1600" dirty="0">
                <a:solidFill>
                  <a:schemeClr val="bg1"/>
                </a:solidFill>
                <a:latin typeface="Century Gothic" panose="020B0502020202020204" pitchFamily="34" charset="0"/>
              </a:rPr>
              <a:t>MAY 1, 2019</a:t>
            </a:r>
          </a:p>
        </p:txBody>
      </p:sp>
      <p:sp>
        <p:nvSpPr>
          <p:cNvPr id="3" name="Rectangle 2"/>
          <p:cNvSpPr/>
          <p:nvPr/>
        </p:nvSpPr>
        <p:spPr>
          <a:xfrm>
            <a:off x="914400" y="914400"/>
            <a:ext cx="7315200" cy="461665"/>
          </a:xfrm>
          <a:prstGeom prst="rect">
            <a:avLst/>
          </a:prstGeom>
        </p:spPr>
        <p:txBody>
          <a:bodyPr>
            <a:spAutoFit/>
          </a:bodyPr>
          <a:lstStyle/>
          <a:p>
            <a:pPr marL="341313" indent="-341313"/>
            <a:r>
              <a:rPr lang="en-US" sz="2400" b="1" dirty="0">
                <a:solidFill>
                  <a:schemeClr val="bg1"/>
                </a:solidFill>
                <a:latin typeface="Century Gothic" panose="020B0502020202020204" pitchFamily="34" charset="0"/>
                <a:ea typeface="Calibri" panose="020F0502020204030204" pitchFamily="34" charset="0"/>
              </a:rPr>
              <a:t>ANNUAL REPORT TO CITY COUNCIL</a:t>
            </a:r>
          </a:p>
        </p:txBody>
      </p:sp>
      <p:sp>
        <p:nvSpPr>
          <p:cNvPr id="5" name="Rectangle 4"/>
          <p:cNvSpPr/>
          <p:nvPr/>
        </p:nvSpPr>
        <p:spPr>
          <a:xfrm>
            <a:off x="1371600" y="1600200"/>
            <a:ext cx="4572000" cy="461665"/>
          </a:xfrm>
          <a:prstGeom prst="rect">
            <a:avLst/>
          </a:prstGeom>
        </p:spPr>
        <p:txBody>
          <a:bodyPr wrap="square">
            <a:spAutoFit/>
          </a:bodyPr>
          <a:lstStyle/>
          <a:p>
            <a:r>
              <a:rPr lang="en-US" sz="2400" dirty="0">
                <a:solidFill>
                  <a:schemeClr val="bg1"/>
                </a:solidFill>
                <a:latin typeface="Century Gothic" panose="020B0502020202020204" pitchFamily="34" charset="0"/>
                <a:ea typeface="Calibri" panose="020F0502020204030204" pitchFamily="34" charset="0"/>
              </a:rPr>
              <a:t>1.  Purpose of design review</a:t>
            </a:r>
          </a:p>
        </p:txBody>
      </p:sp>
      <p:sp>
        <p:nvSpPr>
          <p:cNvPr id="2" name="Rectangle 1"/>
          <p:cNvSpPr/>
          <p:nvPr/>
        </p:nvSpPr>
        <p:spPr>
          <a:xfrm>
            <a:off x="1371599" y="2194560"/>
            <a:ext cx="6970144" cy="461665"/>
          </a:xfrm>
          <a:prstGeom prst="rect">
            <a:avLst/>
          </a:prstGeom>
        </p:spPr>
        <p:txBody>
          <a:bodyPr wrap="square">
            <a:spAutoFit/>
          </a:bodyPr>
          <a:lstStyle/>
          <a:p>
            <a:r>
              <a:rPr lang="en-US" sz="2400" dirty="0">
                <a:solidFill>
                  <a:schemeClr val="bg1"/>
                </a:solidFill>
                <a:latin typeface="Century Gothic" panose="020B0502020202020204" pitchFamily="34" charset="0"/>
                <a:ea typeface="Calibri" panose="020F0502020204030204" pitchFamily="34" charset="0"/>
              </a:rPr>
              <a:t>2.  DOZA administrative improvements</a:t>
            </a:r>
          </a:p>
        </p:txBody>
      </p:sp>
      <p:sp>
        <p:nvSpPr>
          <p:cNvPr id="6" name="Rectangle 5"/>
          <p:cNvSpPr/>
          <p:nvPr/>
        </p:nvSpPr>
        <p:spPr>
          <a:xfrm>
            <a:off x="1371599" y="2788920"/>
            <a:ext cx="6468257" cy="461665"/>
          </a:xfrm>
          <a:prstGeom prst="rect">
            <a:avLst/>
          </a:prstGeom>
        </p:spPr>
        <p:txBody>
          <a:bodyPr wrap="square">
            <a:spAutoFit/>
          </a:bodyPr>
          <a:lstStyle/>
          <a:p>
            <a:r>
              <a:rPr lang="en-US" sz="2400" dirty="0">
                <a:solidFill>
                  <a:schemeClr val="bg1"/>
                </a:solidFill>
                <a:latin typeface="Century Gothic" panose="020B0502020202020204" pitchFamily="34" charset="0"/>
                <a:ea typeface="Calibri" panose="020F0502020204030204" pitchFamily="34" charset="0"/>
              </a:rPr>
              <a:t>3.  Caseload data</a:t>
            </a:r>
          </a:p>
        </p:txBody>
      </p:sp>
      <p:sp>
        <p:nvSpPr>
          <p:cNvPr id="7" name="Rectangle 6"/>
          <p:cNvSpPr/>
          <p:nvPr/>
        </p:nvSpPr>
        <p:spPr>
          <a:xfrm>
            <a:off x="1371600" y="3383280"/>
            <a:ext cx="6029864" cy="461665"/>
          </a:xfrm>
          <a:prstGeom prst="rect">
            <a:avLst/>
          </a:prstGeom>
        </p:spPr>
        <p:txBody>
          <a:bodyPr wrap="square">
            <a:spAutoFit/>
          </a:bodyPr>
          <a:lstStyle/>
          <a:p>
            <a:r>
              <a:rPr lang="en-US" sz="2400" dirty="0">
                <a:solidFill>
                  <a:schemeClr val="bg1"/>
                </a:solidFill>
                <a:latin typeface="Century Gothic" panose="020B0502020202020204" pitchFamily="34" charset="0"/>
                <a:ea typeface="Calibri" panose="020F0502020204030204" pitchFamily="34" charset="0"/>
              </a:rPr>
              <a:t>4.  2018 overview of projects</a:t>
            </a:r>
          </a:p>
        </p:txBody>
      </p:sp>
      <p:sp>
        <p:nvSpPr>
          <p:cNvPr id="8" name="Rectangle 7"/>
          <p:cNvSpPr/>
          <p:nvPr/>
        </p:nvSpPr>
        <p:spPr>
          <a:xfrm>
            <a:off x="1371600" y="4572000"/>
            <a:ext cx="4572000" cy="461665"/>
          </a:xfrm>
          <a:prstGeom prst="rect">
            <a:avLst/>
          </a:prstGeom>
        </p:spPr>
        <p:txBody>
          <a:bodyPr wrap="square">
            <a:spAutoFit/>
          </a:bodyPr>
          <a:lstStyle/>
          <a:p>
            <a:r>
              <a:rPr lang="en-US" sz="2400" dirty="0">
                <a:solidFill>
                  <a:schemeClr val="bg1"/>
                </a:solidFill>
                <a:latin typeface="Century Gothic" panose="020B0502020202020204" pitchFamily="34" charset="0"/>
                <a:ea typeface="Calibri" panose="020F0502020204030204" pitchFamily="34" charset="0"/>
              </a:rPr>
              <a:t>6.  Testimony</a:t>
            </a:r>
          </a:p>
        </p:txBody>
      </p:sp>
      <p:sp>
        <p:nvSpPr>
          <p:cNvPr id="9" name="Rectangle 8"/>
          <p:cNvSpPr/>
          <p:nvPr/>
        </p:nvSpPr>
        <p:spPr>
          <a:xfrm>
            <a:off x="1371600" y="3977640"/>
            <a:ext cx="5553076" cy="461665"/>
          </a:xfrm>
          <a:prstGeom prst="rect">
            <a:avLst/>
          </a:prstGeom>
        </p:spPr>
        <p:txBody>
          <a:bodyPr wrap="square">
            <a:spAutoFit/>
          </a:bodyPr>
          <a:lstStyle/>
          <a:p>
            <a:r>
              <a:rPr lang="en-US" sz="2400" dirty="0">
                <a:solidFill>
                  <a:schemeClr val="bg1"/>
                </a:solidFill>
                <a:latin typeface="Century Gothic" panose="020B0502020202020204" pitchFamily="34" charset="0"/>
                <a:ea typeface="Calibri" panose="020F0502020204030204" pitchFamily="34" charset="0"/>
              </a:rPr>
              <a:t>5.  2018 Design Excellence Award</a:t>
            </a:r>
          </a:p>
        </p:txBody>
      </p:sp>
    </p:spTree>
    <p:extLst>
      <p:ext uri="{BB962C8B-B14F-4D97-AF65-F5344CB8AC3E}">
        <p14:creationId xmlns:p14="http://schemas.microsoft.com/office/powerpoint/2010/main" val="216672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50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50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6" grpId="0"/>
      <p:bldP spid="7" grpId="0"/>
      <p:bldP spid="8"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12180"/>
            <a:ext cx="4156364" cy="5516043"/>
          </a:xfrm>
          <a:prstGeom prst="rect">
            <a:avLst/>
          </a:prstGeom>
        </p:spPr>
      </p:pic>
      <p:sp>
        <p:nvSpPr>
          <p:cNvPr id="4" name="TextBox 3"/>
          <p:cNvSpPr txBox="1"/>
          <p:nvPr/>
        </p:nvSpPr>
        <p:spPr>
          <a:xfrm>
            <a:off x="5029200" y="5943600"/>
            <a:ext cx="3657600" cy="594360"/>
          </a:xfrm>
          <a:prstGeom prst="rect">
            <a:avLst/>
          </a:prstGeom>
          <a:noFill/>
        </p:spPr>
        <p:txBody>
          <a:bodyPr wrap="square" rtlCol="0">
            <a:spAutoFit/>
          </a:bodyPr>
          <a:lstStyle/>
          <a:p>
            <a:pPr algn="r"/>
            <a:r>
              <a:rPr lang="en-US" sz="1600" dirty="0">
                <a:solidFill>
                  <a:schemeClr val="bg1"/>
                </a:solidFill>
                <a:latin typeface="Century Gothic" panose="020B0502020202020204" pitchFamily="34" charset="0"/>
              </a:rPr>
              <a:t>PORTLAND DESIGN COMMISSION</a:t>
            </a:r>
          </a:p>
          <a:p>
            <a:pPr algn="r"/>
            <a:r>
              <a:rPr lang="en-US" sz="1600" dirty="0">
                <a:solidFill>
                  <a:schemeClr val="bg1"/>
                </a:solidFill>
                <a:latin typeface="Century Gothic" panose="020B0502020202020204" pitchFamily="34" charset="0"/>
              </a:rPr>
              <a:t>MAY 1, 2019</a:t>
            </a:r>
          </a:p>
        </p:txBody>
      </p:sp>
      <p:sp>
        <p:nvSpPr>
          <p:cNvPr id="3" name="TextBox 2"/>
          <p:cNvSpPr txBox="1"/>
          <p:nvPr/>
        </p:nvSpPr>
        <p:spPr>
          <a:xfrm>
            <a:off x="457199" y="5943600"/>
            <a:ext cx="4341223" cy="523220"/>
          </a:xfrm>
          <a:prstGeom prst="rect">
            <a:avLst/>
          </a:prstGeom>
          <a:noFill/>
        </p:spPr>
        <p:txBody>
          <a:bodyPr wrap="square" rtlCol="0">
            <a:spAutoFit/>
          </a:bodyPr>
          <a:lstStyle/>
          <a:p>
            <a:r>
              <a:rPr lang="en-US" sz="1600" dirty="0">
                <a:solidFill>
                  <a:schemeClr val="bg1"/>
                </a:solidFill>
                <a:latin typeface="Century Gothic" panose="020B0502020202020204" pitchFamily="34" charset="0"/>
              </a:rPr>
              <a:t>TYPE II REVIEW, OVERLOOK</a:t>
            </a:r>
          </a:p>
          <a:p>
            <a:r>
              <a:rPr lang="en-US" sz="1200" dirty="0">
                <a:solidFill>
                  <a:schemeClr val="bg1"/>
                </a:solidFill>
                <a:latin typeface="Century Gothic" panose="020B0502020202020204" pitchFamily="34" charset="0"/>
              </a:rPr>
              <a:t>ADIDAS VILLAGE EXPANSION, LEVER ARCHITECTURE</a:t>
            </a:r>
          </a:p>
        </p:txBody>
      </p:sp>
      <p:pic>
        <p:nvPicPr>
          <p:cNvPr id="7" name="Picture 6"/>
          <p:cNvPicPr>
            <a:picLocks noChangeAspect="1"/>
          </p:cNvPicPr>
          <p:nvPr/>
        </p:nvPicPr>
        <p:blipFill rotWithShape="1">
          <a:blip r:embed="rId4"/>
          <a:srcRect l="8591"/>
          <a:stretch/>
        </p:blipFill>
        <p:spPr>
          <a:xfrm>
            <a:off x="4215740" y="2974808"/>
            <a:ext cx="4928260" cy="2529055"/>
          </a:xfrm>
          <a:prstGeom prst="rect">
            <a:avLst/>
          </a:prstGeom>
        </p:spPr>
      </p:pic>
      <p:pic>
        <p:nvPicPr>
          <p:cNvPr id="8" name="Picture 7"/>
          <p:cNvPicPr>
            <a:picLocks noChangeAspect="1"/>
          </p:cNvPicPr>
          <p:nvPr/>
        </p:nvPicPr>
        <p:blipFill rotWithShape="1">
          <a:blip r:embed="rId5"/>
          <a:srcRect l="14958" t="9842" r="9813" b="10207"/>
          <a:stretch/>
        </p:blipFill>
        <p:spPr>
          <a:xfrm>
            <a:off x="4215740" y="0"/>
            <a:ext cx="4928260" cy="2909454"/>
          </a:xfrm>
          <a:prstGeom prst="rect">
            <a:avLst/>
          </a:prstGeom>
        </p:spPr>
      </p:pic>
    </p:spTree>
    <p:extLst>
      <p:ext uri="{BB962C8B-B14F-4D97-AF65-F5344CB8AC3E}">
        <p14:creationId xmlns:p14="http://schemas.microsoft.com/office/powerpoint/2010/main" val="2897039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Box 6"/>
          <p:cNvSpPr txBox="1"/>
          <p:nvPr/>
        </p:nvSpPr>
        <p:spPr>
          <a:xfrm>
            <a:off x="457200" y="5943600"/>
            <a:ext cx="4572000" cy="523220"/>
          </a:xfrm>
          <a:prstGeom prst="rect">
            <a:avLst/>
          </a:prstGeom>
          <a:noFill/>
        </p:spPr>
        <p:txBody>
          <a:bodyPr wrap="square" rtlCol="0">
            <a:spAutoFit/>
          </a:bodyPr>
          <a:lstStyle/>
          <a:p>
            <a:r>
              <a:rPr lang="en-US" sz="1600" b="1" dirty="0">
                <a:solidFill>
                  <a:schemeClr val="bg1"/>
                </a:solidFill>
                <a:latin typeface="Century Gothic" panose="020B0502020202020204" pitchFamily="34" charset="0"/>
              </a:rPr>
              <a:t>2018 DESIGN EXCELLENCE AWARD</a:t>
            </a:r>
          </a:p>
          <a:p>
            <a:r>
              <a:rPr lang="en-US" sz="1200" dirty="0">
                <a:solidFill>
                  <a:schemeClr val="bg1"/>
                </a:solidFill>
                <a:latin typeface="Century Gothic" panose="020B0502020202020204" pitchFamily="34" charset="0"/>
              </a:rPr>
              <a:t>ELKS CHILDREN’S EYE CLINIC, NBBJ &amp; MAYER/REED</a:t>
            </a:r>
          </a:p>
        </p:txBody>
      </p:sp>
      <p:sp>
        <p:nvSpPr>
          <p:cNvPr id="4" name="TextBox 3"/>
          <p:cNvSpPr txBox="1"/>
          <p:nvPr/>
        </p:nvSpPr>
        <p:spPr>
          <a:xfrm>
            <a:off x="5029200" y="5943600"/>
            <a:ext cx="3657600" cy="594360"/>
          </a:xfrm>
          <a:prstGeom prst="rect">
            <a:avLst/>
          </a:prstGeom>
          <a:noFill/>
        </p:spPr>
        <p:txBody>
          <a:bodyPr wrap="square" rtlCol="0">
            <a:spAutoFit/>
          </a:bodyPr>
          <a:lstStyle/>
          <a:p>
            <a:pPr algn="r"/>
            <a:r>
              <a:rPr lang="en-US" sz="1600" dirty="0">
                <a:solidFill>
                  <a:schemeClr val="bg1"/>
                </a:solidFill>
                <a:latin typeface="Century Gothic" panose="020B0502020202020204" pitchFamily="34" charset="0"/>
              </a:rPr>
              <a:t>PORTLAND DESIGN COMMISSION</a:t>
            </a:r>
          </a:p>
          <a:p>
            <a:pPr algn="r"/>
            <a:r>
              <a:rPr lang="en-US" sz="1600" dirty="0">
                <a:solidFill>
                  <a:schemeClr val="bg1"/>
                </a:solidFill>
                <a:latin typeface="Century Gothic" panose="020B0502020202020204" pitchFamily="34" charset="0"/>
              </a:rPr>
              <a:t>MAY 1, 2019</a:t>
            </a:r>
          </a:p>
        </p:txBody>
      </p:sp>
      <p:sp>
        <p:nvSpPr>
          <p:cNvPr id="3" name="Rectangle 2"/>
          <p:cNvSpPr/>
          <p:nvPr/>
        </p:nvSpPr>
        <p:spPr>
          <a:xfrm>
            <a:off x="914399" y="914400"/>
            <a:ext cx="6696075" cy="461665"/>
          </a:xfrm>
          <a:prstGeom prst="rect">
            <a:avLst/>
          </a:prstGeom>
        </p:spPr>
        <p:txBody>
          <a:bodyPr wrap="square">
            <a:spAutoFit/>
          </a:bodyPr>
          <a:lstStyle/>
          <a:p>
            <a:r>
              <a:rPr lang="en-US" sz="2400" b="1" dirty="0">
                <a:solidFill>
                  <a:schemeClr val="bg1"/>
                </a:solidFill>
                <a:latin typeface="Century Gothic" panose="020B0502020202020204" pitchFamily="34" charset="0"/>
                <a:ea typeface="Calibri" panose="020F0502020204030204" pitchFamily="34" charset="0"/>
              </a:rPr>
              <a:t>2018 DESIGN EXCELLENCE AWARD</a:t>
            </a:r>
          </a:p>
        </p:txBody>
      </p:sp>
      <p:pic>
        <p:nvPicPr>
          <p:cNvPr id="8" name="Picture 7"/>
          <p:cNvPicPr preferRelativeResize="0">
            <a:picLocks/>
          </p:cNvPicPr>
          <p:nvPr/>
        </p:nvPicPr>
        <p:blipFill rotWithShape="1">
          <a:blip r:embed="rId3"/>
          <a:srcRect l="4713"/>
          <a:stretch/>
        </p:blipFill>
        <p:spPr>
          <a:xfrm>
            <a:off x="992780" y="1376064"/>
            <a:ext cx="6858000" cy="4110336"/>
          </a:xfrm>
          <a:prstGeom prst="rect">
            <a:avLst/>
          </a:prstGeom>
        </p:spPr>
      </p:pic>
      <p:pic>
        <p:nvPicPr>
          <p:cNvPr id="10" name="Picture 9"/>
          <p:cNvPicPr preferRelativeResize="0">
            <a:picLocks/>
          </p:cNvPicPr>
          <p:nvPr/>
        </p:nvPicPr>
        <p:blipFill rotWithShape="1">
          <a:blip r:embed="rId3"/>
          <a:srcRect l="4713"/>
          <a:stretch/>
        </p:blipFill>
        <p:spPr>
          <a:xfrm>
            <a:off x="0" y="0"/>
            <a:ext cx="9144000" cy="5486400"/>
          </a:xfrm>
          <a:prstGeom prst="rect">
            <a:avLst/>
          </a:prstGeom>
        </p:spPr>
      </p:pic>
    </p:spTree>
    <p:extLst>
      <p:ext uri="{BB962C8B-B14F-4D97-AF65-F5344CB8AC3E}">
        <p14:creationId xmlns:p14="http://schemas.microsoft.com/office/powerpoint/2010/main" val="5616214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5029200" y="5943600"/>
            <a:ext cx="3657600" cy="594360"/>
          </a:xfrm>
          <a:prstGeom prst="rect">
            <a:avLst/>
          </a:prstGeom>
          <a:noFill/>
        </p:spPr>
        <p:txBody>
          <a:bodyPr wrap="square" rtlCol="0">
            <a:spAutoFit/>
          </a:bodyPr>
          <a:lstStyle/>
          <a:p>
            <a:pPr algn="r"/>
            <a:r>
              <a:rPr lang="en-US" sz="1600" dirty="0">
                <a:solidFill>
                  <a:schemeClr val="bg1"/>
                </a:solidFill>
                <a:latin typeface="Century Gothic" panose="020B0502020202020204" pitchFamily="34" charset="0"/>
              </a:rPr>
              <a:t>PORTLAND DESIGN COMMISSION</a:t>
            </a:r>
          </a:p>
          <a:p>
            <a:pPr algn="r"/>
            <a:r>
              <a:rPr lang="en-US" sz="1600" dirty="0">
                <a:solidFill>
                  <a:schemeClr val="bg1"/>
                </a:solidFill>
                <a:latin typeface="Century Gothic" panose="020B0502020202020204" pitchFamily="34" charset="0"/>
              </a:rPr>
              <a:t>MAY 1, 2019</a:t>
            </a:r>
          </a:p>
        </p:txBody>
      </p:sp>
      <p:sp>
        <p:nvSpPr>
          <p:cNvPr id="10" name="TextBox 9"/>
          <p:cNvSpPr txBox="1"/>
          <p:nvPr/>
        </p:nvSpPr>
        <p:spPr>
          <a:xfrm>
            <a:off x="914400" y="914400"/>
            <a:ext cx="7234989" cy="461665"/>
          </a:xfrm>
          <a:prstGeom prst="rect">
            <a:avLst/>
          </a:prstGeom>
          <a:noFill/>
        </p:spPr>
        <p:txBody>
          <a:bodyPr wrap="square" rtlCol="0">
            <a:spAutoFit/>
          </a:bodyPr>
          <a:lstStyle/>
          <a:p>
            <a:r>
              <a:rPr lang="en-US" sz="2400" b="1" dirty="0">
                <a:solidFill>
                  <a:schemeClr val="bg1"/>
                </a:solidFill>
                <a:latin typeface="Century Gothic" panose="020B0502020202020204" pitchFamily="34" charset="0"/>
              </a:rPr>
              <a:t>CAROL MAYER-REED, </a:t>
            </a:r>
            <a:r>
              <a:rPr lang="en-US" sz="2400" dirty="0">
                <a:solidFill>
                  <a:schemeClr val="bg1"/>
                </a:solidFill>
                <a:latin typeface="Century Gothic" panose="020B0502020202020204" pitchFamily="34" charset="0"/>
              </a:rPr>
              <a:t>MAYER/REED</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1054" r="4214" b="6704"/>
          <a:stretch/>
        </p:blipFill>
        <p:spPr>
          <a:xfrm>
            <a:off x="0" y="1600201"/>
            <a:ext cx="4553712" cy="3096921"/>
          </a:xfrm>
          <a:prstGeom prst="rect">
            <a:avLst/>
          </a:prstGeom>
        </p:spPr>
      </p:pic>
      <p:pic>
        <p:nvPicPr>
          <p:cNvPr id="2" name="Picture 1"/>
          <p:cNvPicPr preferRelativeResize="0">
            <a:picLocks/>
          </p:cNvPicPr>
          <p:nvPr/>
        </p:nvPicPr>
        <p:blipFill rotWithShape="1">
          <a:blip r:embed="rId4" cstate="print">
            <a:extLst>
              <a:ext uri="{28A0092B-C50C-407E-A947-70E740481C1C}">
                <a14:useLocalDpi xmlns:a14="http://schemas.microsoft.com/office/drawing/2010/main" val="0"/>
              </a:ext>
            </a:extLst>
          </a:blip>
          <a:srcRect l="13433" b="5971"/>
          <a:stretch/>
        </p:blipFill>
        <p:spPr>
          <a:xfrm>
            <a:off x="4590288" y="1588162"/>
            <a:ext cx="4553712" cy="3108960"/>
          </a:xfrm>
          <a:prstGeom prst="rect">
            <a:avLst/>
          </a:prstGeom>
        </p:spPr>
      </p:pic>
    </p:spTree>
    <p:extLst>
      <p:ext uri="{BB962C8B-B14F-4D97-AF65-F5344CB8AC3E}">
        <p14:creationId xmlns:p14="http://schemas.microsoft.com/office/powerpoint/2010/main" val="20271540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5029200" y="5943600"/>
            <a:ext cx="3657600" cy="594360"/>
          </a:xfrm>
          <a:prstGeom prst="rect">
            <a:avLst/>
          </a:prstGeom>
          <a:noFill/>
        </p:spPr>
        <p:txBody>
          <a:bodyPr wrap="square" rtlCol="0">
            <a:spAutoFit/>
          </a:bodyPr>
          <a:lstStyle/>
          <a:p>
            <a:pPr algn="r"/>
            <a:r>
              <a:rPr lang="en-US" sz="1600" dirty="0">
                <a:solidFill>
                  <a:schemeClr val="bg1"/>
                </a:solidFill>
                <a:latin typeface="Century Gothic" panose="020B0502020202020204" pitchFamily="34" charset="0"/>
              </a:rPr>
              <a:t>PORTLAND DESIGN COMMISSION</a:t>
            </a:r>
          </a:p>
          <a:p>
            <a:pPr algn="r"/>
            <a:r>
              <a:rPr lang="en-US" sz="1600" dirty="0">
                <a:solidFill>
                  <a:schemeClr val="bg1"/>
                </a:solidFill>
                <a:latin typeface="Century Gothic" panose="020B0502020202020204" pitchFamily="34" charset="0"/>
              </a:rPr>
              <a:t>MAY 1, 2019</a:t>
            </a:r>
          </a:p>
        </p:txBody>
      </p:sp>
      <p:sp>
        <p:nvSpPr>
          <p:cNvPr id="10" name="TextBox 9"/>
          <p:cNvSpPr txBox="1"/>
          <p:nvPr/>
        </p:nvSpPr>
        <p:spPr>
          <a:xfrm>
            <a:off x="914400" y="914400"/>
            <a:ext cx="5638801" cy="461665"/>
          </a:xfrm>
          <a:prstGeom prst="rect">
            <a:avLst/>
          </a:prstGeom>
          <a:noFill/>
        </p:spPr>
        <p:txBody>
          <a:bodyPr wrap="square" rtlCol="0">
            <a:spAutoFit/>
          </a:bodyPr>
          <a:lstStyle/>
          <a:p>
            <a:r>
              <a:rPr lang="en-US" sz="2400" b="1" dirty="0">
                <a:solidFill>
                  <a:schemeClr val="bg1"/>
                </a:solidFill>
                <a:latin typeface="Century Gothic" panose="020B0502020202020204" pitchFamily="34" charset="0"/>
              </a:rPr>
              <a:t>KURT SCHULTZ, </a:t>
            </a:r>
            <a:r>
              <a:rPr lang="en-US" sz="2400" dirty="0">
                <a:solidFill>
                  <a:schemeClr val="bg1"/>
                </a:solidFill>
                <a:latin typeface="Century Gothic" panose="020B0502020202020204" pitchFamily="34" charset="0"/>
              </a:rPr>
              <a:t>SERA ARCHITECTS</a:t>
            </a:r>
          </a:p>
        </p:txBody>
      </p:sp>
      <p:pic>
        <p:nvPicPr>
          <p:cNvPr id="12" name="Picture 11"/>
          <p:cNvPicPr>
            <a:picLocks noChangeAspect="1"/>
          </p:cNvPicPr>
          <p:nvPr/>
        </p:nvPicPr>
        <p:blipFill rotWithShape="1">
          <a:blip r:embed="rId3"/>
          <a:srcRect l="606" t="22935" r="4919"/>
          <a:stretch/>
        </p:blipFill>
        <p:spPr>
          <a:xfrm>
            <a:off x="2630905" y="1600200"/>
            <a:ext cx="6513095" cy="3108960"/>
          </a:xfrm>
          <a:prstGeom prst="rect">
            <a:avLst/>
          </a:prstGeom>
        </p:spPr>
      </p:pic>
      <p:pic>
        <p:nvPicPr>
          <p:cNvPr id="14" name="Picture 13"/>
          <p:cNvPicPr>
            <a:picLocks noChangeAspect="1"/>
          </p:cNvPicPr>
          <p:nvPr/>
        </p:nvPicPr>
        <p:blipFill rotWithShape="1">
          <a:blip r:embed="rId4"/>
          <a:srcRect b="2009"/>
          <a:stretch/>
        </p:blipFill>
        <p:spPr>
          <a:xfrm>
            <a:off x="0" y="1600200"/>
            <a:ext cx="2509564" cy="3108960"/>
          </a:xfrm>
          <a:prstGeom prst="rect">
            <a:avLst/>
          </a:prstGeom>
        </p:spPr>
      </p:pic>
    </p:spTree>
    <p:extLst>
      <p:ext uri="{BB962C8B-B14F-4D97-AF65-F5344CB8AC3E}">
        <p14:creationId xmlns:p14="http://schemas.microsoft.com/office/powerpoint/2010/main" val="21833411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5029200" y="5943600"/>
            <a:ext cx="3657600" cy="594360"/>
          </a:xfrm>
          <a:prstGeom prst="rect">
            <a:avLst/>
          </a:prstGeom>
          <a:noFill/>
        </p:spPr>
        <p:txBody>
          <a:bodyPr wrap="square" rtlCol="0">
            <a:spAutoFit/>
          </a:bodyPr>
          <a:lstStyle/>
          <a:p>
            <a:pPr algn="r"/>
            <a:r>
              <a:rPr lang="en-US" sz="1600" dirty="0">
                <a:solidFill>
                  <a:schemeClr val="bg1"/>
                </a:solidFill>
                <a:latin typeface="Century Gothic" panose="020B0502020202020204" pitchFamily="34" charset="0"/>
              </a:rPr>
              <a:t>PORTLAND DESIGN COMMISSION</a:t>
            </a:r>
          </a:p>
          <a:p>
            <a:pPr algn="r"/>
            <a:r>
              <a:rPr lang="en-US" sz="1600" dirty="0">
                <a:solidFill>
                  <a:schemeClr val="bg1"/>
                </a:solidFill>
                <a:latin typeface="Century Gothic" panose="020B0502020202020204" pitchFamily="34" charset="0"/>
              </a:rPr>
              <a:t>MAY 1, 2019</a:t>
            </a:r>
          </a:p>
        </p:txBody>
      </p:sp>
      <p:sp>
        <p:nvSpPr>
          <p:cNvPr id="10" name="TextBox 9"/>
          <p:cNvSpPr txBox="1"/>
          <p:nvPr/>
        </p:nvSpPr>
        <p:spPr>
          <a:xfrm>
            <a:off x="914400" y="914400"/>
            <a:ext cx="7956884" cy="400110"/>
          </a:xfrm>
          <a:prstGeom prst="rect">
            <a:avLst/>
          </a:prstGeom>
          <a:noFill/>
        </p:spPr>
        <p:txBody>
          <a:bodyPr wrap="square" rtlCol="0">
            <a:spAutoFit/>
          </a:bodyPr>
          <a:lstStyle/>
          <a:p>
            <a:r>
              <a:rPr lang="en-US" sz="2000" b="1" dirty="0">
                <a:solidFill>
                  <a:schemeClr val="bg1"/>
                </a:solidFill>
                <a:latin typeface="Century Gothic" panose="020B0502020202020204" pitchFamily="34" charset="0"/>
              </a:rPr>
              <a:t>CHRIS TREJBOL, </a:t>
            </a:r>
            <a:r>
              <a:rPr lang="en-US" sz="2000" dirty="0">
                <a:solidFill>
                  <a:schemeClr val="bg1"/>
                </a:solidFill>
                <a:latin typeface="Century Gothic" panose="020B0502020202020204" pitchFamily="34" charset="0"/>
              </a:rPr>
              <a:t>OVERLOOK NEIGHBORHOOD ASSOCIATION</a:t>
            </a:r>
          </a:p>
        </p:txBody>
      </p:sp>
      <p:pic>
        <p:nvPicPr>
          <p:cNvPr id="8" name="Picture 7"/>
          <p:cNvPicPr>
            <a:picLocks noChangeAspect="1"/>
          </p:cNvPicPr>
          <p:nvPr/>
        </p:nvPicPr>
        <p:blipFill rotWithShape="1">
          <a:blip r:embed="rId3"/>
          <a:srcRect l="18468" r="-1"/>
          <a:stretch/>
        </p:blipFill>
        <p:spPr>
          <a:xfrm>
            <a:off x="4620126" y="1600200"/>
            <a:ext cx="4523874" cy="3108960"/>
          </a:xfrm>
          <a:prstGeom prst="rect">
            <a:avLst/>
          </a:prstGeom>
        </p:spPr>
      </p:pic>
      <p:pic>
        <p:nvPicPr>
          <p:cNvPr id="9" name="Picture 8"/>
          <p:cNvPicPr>
            <a:picLocks noChangeAspect="1"/>
          </p:cNvPicPr>
          <p:nvPr/>
        </p:nvPicPr>
        <p:blipFill rotWithShape="1">
          <a:blip r:embed="rId4"/>
          <a:srcRect l="4893" r="13667"/>
          <a:stretch/>
        </p:blipFill>
        <p:spPr>
          <a:xfrm>
            <a:off x="0" y="1600200"/>
            <a:ext cx="4539915" cy="3108960"/>
          </a:xfrm>
          <a:prstGeom prst="rect">
            <a:avLst/>
          </a:prstGeom>
        </p:spPr>
      </p:pic>
    </p:spTree>
    <p:extLst>
      <p:ext uri="{BB962C8B-B14F-4D97-AF65-F5344CB8AC3E}">
        <p14:creationId xmlns:p14="http://schemas.microsoft.com/office/powerpoint/2010/main" val="21356104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5029200" y="5943600"/>
            <a:ext cx="3657600" cy="594360"/>
          </a:xfrm>
          <a:prstGeom prst="rect">
            <a:avLst/>
          </a:prstGeom>
          <a:noFill/>
        </p:spPr>
        <p:txBody>
          <a:bodyPr wrap="square" rtlCol="0">
            <a:spAutoFit/>
          </a:bodyPr>
          <a:lstStyle/>
          <a:p>
            <a:pPr algn="r"/>
            <a:r>
              <a:rPr lang="en-US" sz="1600" dirty="0">
                <a:solidFill>
                  <a:schemeClr val="bg1"/>
                </a:solidFill>
                <a:latin typeface="Century Gothic" panose="020B0502020202020204" pitchFamily="34" charset="0"/>
              </a:rPr>
              <a:t>PORTLAND DESIGN COMMISSION</a:t>
            </a:r>
          </a:p>
          <a:p>
            <a:pPr algn="r"/>
            <a:r>
              <a:rPr lang="en-US" sz="1600" dirty="0">
                <a:solidFill>
                  <a:schemeClr val="bg1"/>
                </a:solidFill>
                <a:latin typeface="Century Gothic" panose="020B0502020202020204" pitchFamily="34" charset="0"/>
              </a:rPr>
              <a:t>MAY 1, 2019</a:t>
            </a:r>
          </a:p>
        </p:txBody>
      </p:sp>
      <p:sp>
        <p:nvSpPr>
          <p:cNvPr id="10" name="TextBox 9"/>
          <p:cNvSpPr txBox="1"/>
          <p:nvPr/>
        </p:nvSpPr>
        <p:spPr>
          <a:xfrm>
            <a:off x="914400" y="914400"/>
            <a:ext cx="7547812" cy="461665"/>
          </a:xfrm>
          <a:prstGeom prst="rect">
            <a:avLst/>
          </a:prstGeom>
          <a:noFill/>
        </p:spPr>
        <p:txBody>
          <a:bodyPr wrap="square" rtlCol="0">
            <a:spAutoFit/>
          </a:bodyPr>
          <a:lstStyle/>
          <a:p>
            <a:r>
              <a:rPr lang="en-US" sz="2400" b="1" dirty="0">
                <a:solidFill>
                  <a:schemeClr val="bg1"/>
                </a:solidFill>
                <a:latin typeface="Century Gothic" panose="020B0502020202020204" pitchFamily="34" charset="0"/>
              </a:rPr>
              <a:t>DAN ZALKOW, </a:t>
            </a:r>
            <a:r>
              <a:rPr lang="en-US" sz="2400" dirty="0">
                <a:solidFill>
                  <a:schemeClr val="bg1"/>
                </a:solidFill>
                <a:latin typeface="Century Gothic" panose="020B0502020202020204" pitchFamily="34" charset="0"/>
              </a:rPr>
              <a:t>PORTLAND STATE UNIVERSITY</a:t>
            </a:r>
          </a:p>
        </p:txBody>
      </p:sp>
      <p:pic>
        <p:nvPicPr>
          <p:cNvPr id="13" name="Picture 12"/>
          <p:cNvPicPr>
            <a:picLocks noChangeAspect="1"/>
          </p:cNvPicPr>
          <p:nvPr/>
        </p:nvPicPr>
        <p:blipFill rotWithShape="1">
          <a:blip r:embed="rId3"/>
          <a:srcRect l="8958" r="15302"/>
          <a:stretch/>
        </p:blipFill>
        <p:spPr>
          <a:xfrm>
            <a:off x="0" y="1600200"/>
            <a:ext cx="3914273" cy="3108960"/>
          </a:xfrm>
          <a:prstGeom prst="rect">
            <a:avLst/>
          </a:prstGeom>
        </p:spPr>
      </p:pic>
      <p:pic>
        <p:nvPicPr>
          <p:cNvPr id="6" name="Picture 5"/>
          <p:cNvPicPr>
            <a:picLocks noChangeAspect="1"/>
          </p:cNvPicPr>
          <p:nvPr/>
        </p:nvPicPr>
        <p:blipFill rotWithShape="1">
          <a:blip r:embed="rId4"/>
          <a:srcRect t="1" b="1912"/>
          <a:stretch/>
        </p:blipFill>
        <p:spPr>
          <a:xfrm>
            <a:off x="4013576" y="1600200"/>
            <a:ext cx="5130424" cy="3108960"/>
          </a:xfrm>
          <a:prstGeom prst="rect">
            <a:avLst/>
          </a:prstGeom>
        </p:spPr>
      </p:pic>
    </p:spTree>
    <p:extLst>
      <p:ext uri="{BB962C8B-B14F-4D97-AF65-F5344CB8AC3E}">
        <p14:creationId xmlns:p14="http://schemas.microsoft.com/office/powerpoint/2010/main" val="27405712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5029200" y="5943600"/>
            <a:ext cx="3657600" cy="594360"/>
          </a:xfrm>
          <a:prstGeom prst="rect">
            <a:avLst/>
          </a:prstGeom>
          <a:noFill/>
        </p:spPr>
        <p:txBody>
          <a:bodyPr wrap="square" rtlCol="0">
            <a:spAutoFit/>
          </a:bodyPr>
          <a:lstStyle/>
          <a:p>
            <a:pPr algn="r"/>
            <a:r>
              <a:rPr lang="en-US" sz="1600" dirty="0">
                <a:solidFill>
                  <a:schemeClr val="bg1"/>
                </a:solidFill>
                <a:latin typeface="Century Gothic" panose="020B0502020202020204" pitchFamily="34" charset="0"/>
              </a:rPr>
              <a:t>PORTLAND DESIGN COMMISSION</a:t>
            </a:r>
          </a:p>
          <a:p>
            <a:pPr algn="r"/>
            <a:r>
              <a:rPr lang="en-US" sz="1600" dirty="0">
                <a:solidFill>
                  <a:schemeClr val="bg1"/>
                </a:solidFill>
                <a:latin typeface="Century Gothic" panose="020B0502020202020204" pitchFamily="34" charset="0"/>
              </a:rPr>
              <a:t>MAY 1, 2019</a:t>
            </a:r>
          </a:p>
        </p:txBody>
      </p:sp>
      <p:sp>
        <p:nvSpPr>
          <p:cNvPr id="10" name="TextBox 9"/>
          <p:cNvSpPr txBox="1"/>
          <p:nvPr/>
        </p:nvSpPr>
        <p:spPr>
          <a:xfrm>
            <a:off x="914400" y="914400"/>
            <a:ext cx="4824805" cy="461665"/>
          </a:xfrm>
          <a:prstGeom prst="rect">
            <a:avLst/>
          </a:prstGeom>
          <a:noFill/>
        </p:spPr>
        <p:txBody>
          <a:bodyPr wrap="square" rtlCol="0">
            <a:spAutoFit/>
          </a:bodyPr>
          <a:lstStyle/>
          <a:p>
            <a:r>
              <a:rPr lang="en-US" sz="2400" b="1" dirty="0">
                <a:solidFill>
                  <a:schemeClr val="bg1"/>
                </a:solidFill>
                <a:latin typeface="Century Gothic" panose="020B0502020202020204" pitchFamily="34" charset="0"/>
              </a:rPr>
              <a:t>DOROTHY FARIS, </a:t>
            </a:r>
            <a:r>
              <a:rPr lang="en-US" sz="2400" dirty="0">
                <a:solidFill>
                  <a:schemeClr val="bg1"/>
                </a:solidFill>
                <a:latin typeface="Century Gothic" panose="020B0502020202020204" pitchFamily="34" charset="0"/>
              </a:rPr>
              <a:t>MITHŪN</a:t>
            </a:r>
          </a:p>
        </p:txBody>
      </p:sp>
      <p:pic>
        <p:nvPicPr>
          <p:cNvPr id="2" name="Picture 1"/>
          <p:cNvPicPr preferRelativeResize="0">
            <a:picLocks/>
          </p:cNvPicPr>
          <p:nvPr/>
        </p:nvPicPr>
        <p:blipFill rotWithShape="1">
          <a:blip r:embed="rId3"/>
          <a:srcRect l="17516"/>
          <a:stretch/>
        </p:blipFill>
        <p:spPr>
          <a:xfrm>
            <a:off x="0" y="1600200"/>
            <a:ext cx="4764504" cy="310896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92842" y="1600200"/>
            <a:ext cx="4251158" cy="3108960"/>
          </a:xfrm>
          <a:prstGeom prst="rect">
            <a:avLst/>
          </a:prstGeom>
        </p:spPr>
      </p:pic>
    </p:spTree>
    <p:extLst>
      <p:ext uri="{BB962C8B-B14F-4D97-AF65-F5344CB8AC3E}">
        <p14:creationId xmlns:p14="http://schemas.microsoft.com/office/powerpoint/2010/main" val="37649962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p:cNvGrpSpPr/>
          <p:nvPr/>
        </p:nvGrpSpPr>
        <p:grpSpPr>
          <a:xfrm>
            <a:off x="3241889" y="3012460"/>
            <a:ext cx="2796961" cy="400110"/>
            <a:chOff x="3489539" y="3012460"/>
            <a:chExt cx="2796961" cy="400110"/>
          </a:xfrm>
        </p:grpSpPr>
        <p:sp>
          <p:nvSpPr>
            <p:cNvPr id="69" name="TextBox 68"/>
            <p:cNvSpPr txBox="1"/>
            <p:nvPr/>
          </p:nvSpPr>
          <p:spPr>
            <a:xfrm>
              <a:off x="3495038" y="3012460"/>
              <a:ext cx="2791462" cy="400110"/>
            </a:xfrm>
            <a:prstGeom prst="rect">
              <a:avLst/>
            </a:prstGeom>
            <a:noFill/>
          </p:spPr>
          <p:txBody>
            <a:bodyPr wrap="square" rtlCol="0">
              <a:spAutoFit/>
            </a:bodyPr>
            <a:lstStyle/>
            <a:p>
              <a:pPr algn="r"/>
              <a:r>
                <a:rPr lang="en-US" sz="2000" dirty="0">
                  <a:solidFill>
                    <a:srgbClr val="00B0F0"/>
                  </a:solidFill>
                  <a:latin typeface="Century Gothic" panose="020B0502020202020204" pitchFamily="34" charset="0"/>
                </a:rPr>
                <a:t>@PortlandDCChair</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9539" y="3093810"/>
              <a:ext cx="322881" cy="228600"/>
            </a:xfrm>
            <a:prstGeom prst="rect">
              <a:avLst/>
            </a:prstGeom>
          </p:spPr>
        </p:pic>
      </p:grpSp>
    </p:spTree>
    <p:extLst>
      <p:ext uri="{BB962C8B-B14F-4D97-AF65-F5344CB8AC3E}">
        <p14:creationId xmlns:p14="http://schemas.microsoft.com/office/powerpoint/2010/main" val="2634313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5029200" y="5943600"/>
            <a:ext cx="3657600" cy="594360"/>
          </a:xfrm>
          <a:prstGeom prst="rect">
            <a:avLst/>
          </a:prstGeom>
          <a:noFill/>
        </p:spPr>
        <p:txBody>
          <a:bodyPr wrap="square" rtlCol="0">
            <a:spAutoFit/>
          </a:bodyPr>
          <a:lstStyle/>
          <a:p>
            <a:pPr algn="r"/>
            <a:r>
              <a:rPr lang="en-US" sz="1600" dirty="0">
                <a:solidFill>
                  <a:schemeClr val="bg1"/>
                </a:solidFill>
                <a:latin typeface="Century Gothic" panose="020B0502020202020204" pitchFamily="34" charset="0"/>
              </a:rPr>
              <a:t>PORTLAND DESIGN COMMISSION</a:t>
            </a:r>
          </a:p>
          <a:p>
            <a:pPr algn="r"/>
            <a:r>
              <a:rPr lang="en-US" sz="1600" dirty="0">
                <a:solidFill>
                  <a:schemeClr val="bg1"/>
                </a:solidFill>
                <a:latin typeface="Century Gothic" panose="020B0502020202020204" pitchFamily="34" charset="0"/>
              </a:rPr>
              <a:t>MAY 1, 2019</a:t>
            </a:r>
          </a:p>
        </p:txBody>
      </p:sp>
      <p:sp>
        <p:nvSpPr>
          <p:cNvPr id="3" name="Rectangle 2"/>
          <p:cNvSpPr/>
          <p:nvPr/>
        </p:nvSpPr>
        <p:spPr>
          <a:xfrm>
            <a:off x="914400" y="914400"/>
            <a:ext cx="4572000" cy="461665"/>
          </a:xfrm>
          <a:prstGeom prst="rect">
            <a:avLst/>
          </a:prstGeom>
        </p:spPr>
        <p:txBody>
          <a:bodyPr wrap="square">
            <a:spAutoFit/>
          </a:bodyPr>
          <a:lstStyle/>
          <a:p>
            <a:r>
              <a:rPr lang="en-US" sz="2400" b="1" dirty="0">
                <a:solidFill>
                  <a:schemeClr val="bg1"/>
                </a:solidFill>
                <a:latin typeface="Century Gothic" panose="020B0502020202020204" pitchFamily="34" charset="0"/>
                <a:ea typeface="Calibri" panose="020F0502020204030204" pitchFamily="34" charset="0"/>
              </a:rPr>
              <a:t>PURPOSE OF DESIGN REVIEW</a:t>
            </a:r>
          </a:p>
        </p:txBody>
      </p:sp>
      <p:sp>
        <p:nvSpPr>
          <p:cNvPr id="5" name="Rectangle 4"/>
          <p:cNvSpPr/>
          <p:nvPr/>
        </p:nvSpPr>
        <p:spPr>
          <a:xfrm>
            <a:off x="914400" y="1600200"/>
            <a:ext cx="6771736" cy="461665"/>
          </a:xfrm>
          <a:prstGeom prst="rect">
            <a:avLst/>
          </a:prstGeom>
        </p:spPr>
        <p:txBody>
          <a:bodyPr wrap="square">
            <a:spAutoFit/>
          </a:bodyPr>
          <a:lstStyle/>
          <a:p>
            <a:r>
              <a:rPr lang="en-US" sz="2400" dirty="0">
                <a:solidFill>
                  <a:schemeClr val="bg1"/>
                </a:solidFill>
                <a:latin typeface="Century Gothic" panose="020B0502020202020204" pitchFamily="34" charset="0"/>
                <a:ea typeface="Calibri" panose="020F0502020204030204" pitchFamily="34" charset="0"/>
              </a:rPr>
              <a:t>33.420.010 PURPOSE (PROPOSED REVISION)</a:t>
            </a:r>
            <a:endParaRPr lang="en-US" dirty="0">
              <a:solidFill>
                <a:schemeClr val="bg1"/>
              </a:solidFill>
              <a:latin typeface="Century Gothic" panose="020B0502020202020204" pitchFamily="34" charset="0"/>
              <a:ea typeface="Calibri" panose="020F0502020204030204" pitchFamily="34" charset="0"/>
            </a:endParaRPr>
          </a:p>
        </p:txBody>
      </p:sp>
      <p:sp>
        <p:nvSpPr>
          <p:cNvPr id="6" name="Rectangle 5"/>
          <p:cNvSpPr/>
          <p:nvPr/>
        </p:nvSpPr>
        <p:spPr>
          <a:xfrm>
            <a:off x="914399" y="2057400"/>
            <a:ext cx="7315200" cy="1323439"/>
          </a:xfrm>
          <a:prstGeom prst="rect">
            <a:avLst/>
          </a:prstGeom>
        </p:spPr>
        <p:txBody>
          <a:bodyPr wrap="square">
            <a:spAutoFit/>
          </a:bodyPr>
          <a:lstStyle/>
          <a:p>
            <a:pPr>
              <a:spcAft>
                <a:spcPts val="600"/>
              </a:spcAft>
            </a:pPr>
            <a:r>
              <a:rPr lang="en-US" sz="1600" dirty="0">
                <a:solidFill>
                  <a:schemeClr val="bg1"/>
                </a:solidFill>
                <a:latin typeface="Century Gothic" panose="020B0502020202020204" pitchFamily="34" charset="0"/>
              </a:rPr>
              <a:t>The Design overlay zone strengthens Portland as a city designed for people and supports the city’s evolution within current and emerging centers of civic life. It promotes </a:t>
            </a:r>
            <a:r>
              <a:rPr lang="en-US" sz="1600" dirty="0">
                <a:solidFill>
                  <a:srgbClr val="92D050"/>
                </a:solidFill>
                <a:latin typeface="Century Gothic" panose="020B0502020202020204" pitchFamily="34" charset="0"/>
              </a:rPr>
              <a:t>design excellence </a:t>
            </a:r>
            <a:r>
              <a:rPr lang="en-US" sz="1600" dirty="0">
                <a:solidFill>
                  <a:schemeClr val="bg1"/>
                </a:solidFill>
                <a:latin typeface="Century Gothic" panose="020B0502020202020204" pitchFamily="34" charset="0"/>
              </a:rPr>
              <a:t>in the built environment through the application of additional design guidelines and standards that: </a:t>
            </a:r>
          </a:p>
        </p:txBody>
      </p:sp>
      <p:sp>
        <p:nvSpPr>
          <p:cNvPr id="2" name="Rectangle 1"/>
          <p:cNvSpPr/>
          <p:nvPr/>
        </p:nvSpPr>
        <p:spPr>
          <a:xfrm>
            <a:off x="914398" y="3383138"/>
            <a:ext cx="7315200" cy="830997"/>
          </a:xfrm>
          <a:prstGeom prst="rect">
            <a:avLst/>
          </a:prstGeom>
        </p:spPr>
        <p:txBody>
          <a:bodyPr wrap="square">
            <a:spAutoFit/>
          </a:bodyPr>
          <a:lstStyle/>
          <a:p>
            <a:pPr marL="285750" lvl="0" indent="-285750">
              <a:spcAft>
                <a:spcPts val="600"/>
              </a:spcAft>
              <a:buFont typeface="Arial" panose="020B0604020202020204" pitchFamily="34" charset="0"/>
              <a:buChar char="•"/>
            </a:pPr>
            <a:r>
              <a:rPr lang="en-US" sz="1600" dirty="0">
                <a:solidFill>
                  <a:schemeClr val="bg1"/>
                </a:solidFill>
                <a:latin typeface="Century Gothic" panose="020B0502020202020204" pitchFamily="34" charset="0"/>
              </a:rPr>
              <a:t>Build on </a:t>
            </a:r>
            <a:r>
              <a:rPr lang="en-US" sz="1600" dirty="0">
                <a:solidFill>
                  <a:srgbClr val="92D050"/>
                </a:solidFill>
                <a:latin typeface="Century Gothic" panose="020B0502020202020204" pitchFamily="34" charset="0"/>
              </a:rPr>
              <a:t>context</a:t>
            </a:r>
            <a:r>
              <a:rPr lang="en-US" sz="1600" dirty="0">
                <a:solidFill>
                  <a:schemeClr val="bg1"/>
                </a:solidFill>
                <a:latin typeface="Century Gothic" panose="020B0502020202020204" pitchFamily="34" charset="0"/>
              </a:rPr>
              <a:t> by enhancing the distinctive physical, natural, historic and cultural qualities of the location while accommodating growth and change;</a:t>
            </a:r>
          </a:p>
        </p:txBody>
      </p:sp>
      <p:sp>
        <p:nvSpPr>
          <p:cNvPr id="7" name="Rectangle 6"/>
          <p:cNvSpPr/>
          <p:nvPr/>
        </p:nvSpPr>
        <p:spPr>
          <a:xfrm>
            <a:off x="914400" y="4216434"/>
            <a:ext cx="7315200" cy="584775"/>
          </a:xfrm>
          <a:prstGeom prst="rect">
            <a:avLst/>
          </a:prstGeom>
        </p:spPr>
        <p:txBody>
          <a:bodyPr wrap="square">
            <a:spAutoFit/>
          </a:bodyPr>
          <a:lstStyle/>
          <a:p>
            <a:pPr marL="285750" lvl="0" indent="-285750">
              <a:spcAft>
                <a:spcPts val="600"/>
              </a:spcAft>
              <a:buFont typeface="Arial" panose="020B0604020202020204" pitchFamily="34" charset="0"/>
              <a:buChar char="•"/>
            </a:pPr>
            <a:r>
              <a:rPr lang="en-US" sz="1600" dirty="0">
                <a:solidFill>
                  <a:schemeClr val="bg1"/>
                </a:solidFill>
                <a:latin typeface="Century Gothic" panose="020B0502020202020204" pitchFamily="34" charset="0"/>
              </a:rPr>
              <a:t>Contribute to a </a:t>
            </a:r>
            <a:r>
              <a:rPr lang="en-US" sz="1600" dirty="0">
                <a:solidFill>
                  <a:srgbClr val="92D050"/>
                </a:solidFill>
                <a:latin typeface="Century Gothic" panose="020B0502020202020204" pitchFamily="34" charset="0"/>
              </a:rPr>
              <a:t>public realm </a:t>
            </a:r>
            <a:r>
              <a:rPr lang="en-US" sz="1600" dirty="0">
                <a:solidFill>
                  <a:schemeClr val="bg1"/>
                </a:solidFill>
                <a:latin typeface="Century Gothic" panose="020B0502020202020204" pitchFamily="34" charset="0"/>
              </a:rPr>
              <a:t>that encourages social interaction and fosters inclusivity in people’s daily experience; and</a:t>
            </a:r>
          </a:p>
        </p:txBody>
      </p:sp>
      <p:sp>
        <p:nvSpPr>
          <p:cNvPr id="8" name="Rectangle 7"/>
          <p:cNvSpPr/>
          <p:nvPr/>
        </p:nvSpPr>
        <p:spPr>
          <a:xfrm>
            <a:off x="914400" y="4803508"/>
            <a:ext cx="7315200" cy="923330"/>
          </a:xfrm>
          <a:prstGeom prst="rect">
            <a:avLst/>
          </a:prstGeom>
        </p:spPr>
        <p:txBody>
          <a:bodyPr wrap="square">
            <a:spAutoFit/>
          </a:bodyPr>
          <a:lstStyle/>
          <a:p>
            <a:pPr marL="285750" lvl="0" indent="-285750">
              <a:spcAft>
                <a:spcPts val="1200"/>
              </a:spcAft>
              <a:buFont typeface="Arial" panose="020B0604020202020204" pitchFamily="34" charset="0"/>
              <a:buChar char="•"/>
            </a:pPr>
            <a:r>
              <a:rPr lang="en-US" sz="1600" dirty="0">
                <a:solidFill>
                  <a:schemeClr val="bg1"/>
                </a:solidFill>
                <a:latin typeface="Century Gothic" panose="020B0502020202020204" pitchFamily="34" charset="0"/>
              </a:rPr>
              <a:t>Promote </a:t>
            </a:r>
            <a:r>
              <a:rPr lang="en-US" sz="1600" dirty="0">
                <a:solidFill>
                  <a:srgbClr val="92D050"/>
                </a:solidFill>
                <a:latin typeface="Century Gothic" panose="020B0502020202020204" pitchFamily="34" charset="0"/>
              </a:rPr>
              <a:t>quality </a:t>
            </a:r>
            <a:r>
              <a:rPr lang="en-US" sz="1600" dirty="0">
                <a:solidFill>
                  <a:schemeClr val="bg1"/>
                </a:solidFill>
                <a:latin typeface="Century Gothic" panose="020B0502020202020204" pitchFamily="34" charset="0"/>
              </a:rPr>
              <a:t>and</a:t>
            </a:r>
            <a:r>
              <a:rPr lang="en-US" sz="1600" dirty="0">
                <a:solidFill>
                  <a:srgbClr val="92D050"/>
                </a:solidFill>
                <a:latin typeface="Century Gothic" panose="020B0502020202020204" pitchFamily="34" charset="0"/>
              </a:rPr>
              <a:t> long-term resilience </a:t>
            </a:r>
            <a:r>
              <a:rPr lang="en-US" sz="1600" dirty="0">
                <a:solidFill>
                  <a:schemeClr val="bg1"/>
                </a:solidFill>
                <a:latin typeface="Century Gothic" panose="020B0502020202020204" pitchFamily="34" charset="0"/>
              </a:rPr>
              <a:t>in the face of changing demographics, climate and economy.</a:t>
            </a:r>
          </a:p>
          <a:p>
            <a:pPr marL="284163" lvl="0">
              <a:spcAft>
                <a:spcPts val="600"/>
              </a:spcAft>
            </a:pPr>
            <a:r>
              <a:rPr lang="en-US" sz="1200" i="1" dirty="0">
                <a:solidFill>
                  <a:schemeClr val="bg1"/>
                </a:solidFill>
                <a:latin typeface="Century Gothic" panose="020B0502020202020204" pitchFamily="34" charset="0"/>
              </a:rPr>
              <a:t>(emphasis added) </a:t>
            </a:r>
          </a:p>
        </p:txBody>
      </p:sp>
    </p:spTree>
    <p:extLst>
      <p:ext uri="{BB962C8B-B14F-4D97-AF65-F5344CB8AC3E}">
        <p14:creationId xmlns:p14="http://schemas.microsoft.com/office/powerpoint/2010/main" val="2184147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 name="Rectangle 22"/>
          <p:cNvSpPr/>
          <p:nvPr/>
        </p:nvSpPr>
        <p:spPr>
          <a:xfrm>
            <a:off x="1632860" y="1948539"/>
            <a:ext cx="6858000" cy="338554"/>
          </a:xfrm>
          <a:prstGeom prst="rect">
            <a:avLst/>
          </a:prstGeom>
        </p:spPr>
        <p:txBody>
          <a:bodyPr wrap="square">
            <a:spAutoFit/>
          </a:bodyPr>
          <a:lstStyle/>
          <a:p>
            <a:r>
              <a:rPr lang="en-US" sz="1600" dirty="0">
                <a:solidFill>
                  <a:schemeClr val="bg1"/>
                </a:solidFill>
                <a:latin typeface="Century Gothic" panose="020B0502020202020204" pitchFamily="34" charset="0"/>
                <a:ea typeface="Calibri" panose="020F0502020204030204" pitchFamily="34" charset="0"/>
              </a:rPr>
              <a:t>Improved public outreach tools</a:t>
            </a:r>
          </a:p>
        </p:txBody>
      </p:sp>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0818" y="1948539"/>
            <a:ext cx="263236" cy="274320"/>
          </a:xfrm>
          <a:prstGeom prst="rect">
            <a:avLst/>
          </a:prstGeom>
        </p:spPr>
      </p:pic>
      <p:sp>
        <p:nvSpPr>
          <p:cNvPr id="28" name="Rectangle 27"/>
          <p:cNvSpPr/>
          <p:nvPr/>
        </p:nvSpPr>
        <p:spPr>
          <a:xfrm>
            <a:off x="1632860" y="1600200"/>
            <a:ext cx="6858000" cy="338554"/>
          </a:xfrm>
          <a:prstGeom prst="rect">
            <a:avLst/>
          </a:prstGeom>
        </p:spPr>
        <p:txBody>
          <a:bodyPr wrap="square">
            <a:spAutoFit/>
          </a:bodyPr>
          <a:lstStyle/>
          <a:p>
            <a:r>
              <a:rPr lang="en-US" sz="1600" dirty="0">
                <a:solidFill>
                  <a:schemeClr val="bg1"/>
                </a:solidFill>
                <a:latin typeface="Century Gothic" panose="020B0502020202020204" pitchFamily="34" charset="0"/>
                <a:ea typeface="Calibri" panose="020F0502020204030204" pitchFamily="34" charset="0"/>
              </a:rPr>
              <a:t>Align</a:t>
            </a:r>
            <a:r>
              <a:rPr lang="en-US" sz="1600" i="1" dirty="0">
                <a:solidFill>
                  <a:srgbClr val="92D050"/>
                </a:solidFill>
                <a:latin typeface="Century Gothic" panose="020B0502020202020204" pitchFamily="34" charset="0"/>
                <a:ea typeface="Calibri" panose="020F0502020204030204" pitchFamily="34" charset="0"/>
              </a:rPr>
              <a:t> </a:t>
            </a:r>
            <a:r>
              <a:rPr lang="en-US" sz="1600" dirty="0">
                <a:solidFill>
                  <a:srgbClr val="92D050"/>
                </a:solidFill>
                <a:latin typeface="Century Gothic" panose="020B0502020202020204" pitchFamily="34" charset="0"/>
                <a:ea typeface="Calibri" panose="020F0502020204030204" pitchFamily="34" charset="0"/>
              </a:rPr>
              <a:t>review</a:t>
            </a:r>
            <a:r>
              <a:rPr lang="en-US" sz="1600" i="1" dirty="0">
                <a:solidFill>
                  <a:srgbClr val="92D050"/>
                </a:solidFill>
                <a:latin typeface="Century Gothic" panose="020B0502020202020204" pitchFamily="34" charset="0"/>
                <a:ea typeface="Calibri" panose="020F0502020204030204" pitchFamily="34" charset="0"/>
              </a:rPr>
              <a:t> </a:t>
            </a:r>
            <a:r>
              <a:rPr lang="en-US" sz="1600" dirty="0">
                <a:solidFill>
                  <a:schemeClr val="bg1"/>
                </a:solidFill>
                <a:latin typeface="Century Gothic" panose="020B0502020202020204" pitchFamily="34" charset="0"/>
                <a:ea typeface="Calibri" panose="020F0502020204030204" pitchFamily="34" charset="0"/>
              </a:rPr>
              <a:t>process with the </a:t>
            </a:r>
            <a:r>
              <a:rPr lang="en-US" sz="1600" dirty="0">
                <a:solidFill>
                  <a:srgbClr val="92D050"/>
                </a:solidFill>
                <a:latin typeface="Century Gothic" panose="020B0502020202020204" pitchFamily="34" charset="0"/>
                <a:ea typeface="Calibri" panose="020F0502020204030204" pitchFamily="34" charset="0"/>
              </a:rPr>
              <a:t>design</a:t>
            </a:r>
            <a:r>
              <a:rPr lang="en-US" sz="1600" dirty="0">
                <a:solidFill>
                  <a:schemeClr val="bg1"/>
                </a:solidFill>
                <a:latin typeface="Century Gothic" panose="020B0502020202020204" pitchFamily="34" charset="0"/>
                <a:ea typeface="Calibri" panose="020F0502020204030204" pitchFamily="34" charset="0"/>
              </a:rPr>
              <a:t> process</a:t>
            </a:r>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0818" y="1600200"/>
            <a:ext cx="263236" cy="274320"/>
          </a:xfrm>
          <a:prstGeom prst="rect">
            <a:avLst/>
          </a:prstGeom>
        </p:spPr>
      </p:pic>
      <p:sp>
        <p:nvSpPr>
          <p:cNvPr id="4" name="TextBox 3"/>
          <p:cNvSpPr txBox="1"/>
          <p:nvPr/>
        </p:nvSpPr>
        <p:spPr>
          <a:xfrm>
            <a:off x="5029200" y="5943600"/>
            <a:ext cx="3657600" cy="594360"/>
          </a:xfrm>
          <a:prstGeom prst="rect">
            <a:avLst/>
          </a:prstGeom>
          <a:noFill/>
        </p:spPr>
        <p:txBody>
          <a:bodyPr wrap="square" rtlCol="0">
            <a:spAutoFit/>
          </a:bodyPr>
          <a:lstStyle/>
          <a:p>
            <a:pPr algn="r"/>
            <a:r>
              <a:rPr lang="en-US" sz="1600" dirty="0">
                <a:solidFill>
                  <a:schemeClr val="bg1"/>
                </a:solidFill>
                <a:latin typeface="Century Gothic" panose="020B0502020202020204" pitchFamily="34" charset="0"/>
              </a:rPr>
              <a:t>PORTLAND DESIGN COMMISSION</a:t>
            </a:r>
          </a:p>
          <a:p>
            <a:pPr algn="r"/>
            <a:r>
              <a:rPr lang="en-US" sz="1600" dirty="0">
                <a:solidFill>
                  <a:schemeClr val="bg1"/>
                </a:solidFill>
                <a:latin typeface="Century Gothic" panose="020B0502020202020204" pitchFamily="34" charset="0"/>
              </a:rPr>
              <a:t>MAY 1, 2019</a:t>
            </a:r>
          </a:p>
        </p:txBody>
      </p:sp>
      <p:sp>
        <p:nvSpPr>
          <p:cNvPr id="3" name="Rectangle 2"/>
          <p:cNvSpPr/>
          <p:nvPr/>
        </p:nvSpPr>
        <p:spPr>
          <a:xfrm>
            <a:off x="914399" y="914400"/>
            <a:ext cx="7418717" cy="461665"/>
          </a:xfrm>
          <a:prstGeom prst="rect">
            <a:avLst/>
          </a:prstGeom>
        </p:spPr>
        <p:txBody>
          <a:bodyPr wrap="square">
            <a:spAutoFit/>
          </a:bodyPr>
          <a:lstStyle/>
          <a:p>
            <a:r>
              <a:rPr lang="en-US" sz="2400" b="1" dirty="0">
                <a:solidFill>
                  <a:schemeClr val="bg1"/>
                </a:solidFill>
                <a:latin typeface="Century Gothic" panose="020B0502020202020204" pitchFamily="34" charset="0"/>
                <a:ea typeface="Calibri" panose="020F0502020204030204" pitchFamily="34" charset="0"/>
              </a:rPr>
              <a:t>DOZA ADMINISTRATIVE IMPROVEMENTS BY BDS</a:t>
            </a:r>
          </a:p>
        </p:txBody>
      </p:sp>
      <p:sp>
        <p:nvSpPr>
          <p:cNvPr id="5" name="Rectangle 4"/>
          <p:cNvSpPr/>
          <p:nvPr/>
        </p:nvSpPr>
        <p:spPr>
          <a:xfrm>
            <a:off x="1632860" y="5491071"/>
            <a:ext cx="6858000" cy="338554"/>
          </a:xfrm>
          <a:prstGeom prst="rect">
            <a:avLst/>
          </a:prstGeom>
        </p:spPr>
        <p:txBody>
          <a:bodyPr wrap="square">
            <a:spAutoFit/>
          </a:bodyPr>
          <a:lstStyle/>
          <a:p>
            <a:r>
              <a:rPr lang="en-US" sz="1600" dirty="0">
                <a:solidFill>
                  <a:schemeClr val="bg1"/>
                </a:solidFill>
                <a:latin typeface="Century Gothic" panose="020B0502020202020204" pitchFamily="34" charset="0"/>
                <a:ea typeface="Calibri" panose="020F0502020204030204" pitchFamily="34" charset="0"/>
              </a:rPr>
              <a:t>Design Commission bylaws</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0818" y="4434947"/>
            <a:ext cx="263236" cy="274320"/>
          </a:xfrm>
          <a:prstGeom prst="rect">
            <a:avLst/>
          </a:prstGeom>
        </p:spPr>
      </p:pic>
      <p:sp>
        <p:nvSpPr>
          <p:cNvPr id="9" name="Rectangle 8"/>
          <p:cNvSpPr/>
          <p:nvPr/>
        </p:nvSpPr>
        <p:spPr>
          <a:xfrm>
            <a:off x="1632860" y="3026779"/>
            <a:ext cx="7315200" cy="338554"/>
          </a:xfrm>
          <a:prstGeom prst="rect">
            <a:avLst/>
          </a:prstGeom>
        </p:spPr>
        <p:txBody>
          <a:bodyPr wrap="square">
            <a:spAutoFit/>
          </a:bodyPr>
          <a:lstStyle/>
          <a:p>
            <a:r>
              <a:rPr lang="en-US" sz="1600" dirty="0">
                <a:solidFill>
                  <a:schemeClr val="bg1"/>
                </a:solidFill>
                <a:latin typeface="Century Gothic" panose="020B0502020202020204" pitchFamily="34" charset="0"/>
                <a:ea typeface="Calibri" panose="020F0502020204030204" pitchFamily="34" charset="0"/>
              </a:rPr>
              <a:t>Improved agendas</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0818" y="2674737"/>
            <a:ext cx="263236" cy="274320"/>
          </a:xfrm>
          <a:prstGeom prst="rect">
            <a:avLst/>
          </a:prstGeom>
        </p:spPr>
      </p:pic>
      <p:sp>
        <p:nvSpPr>
          <p:cNvPr id="8" name="Rectangle 7"/>
          <p:cNvSpPr/>
          <p:nvPr/>
        </p:nvSpPr>
        <p:spPr>
          <a:xfrm>
            <a:off x="1632860" y="4434947"/>
            <a:ext cx="6858000" cy="338554"/>
          </a:xfrm>
          <a:prstGeom prst="rect">
            <a:avLst/>
          </a:prstGeom>
        </p:spPr>
        <p:txBody>
          <a:bodyPr wrap="square">
            <a:spAutoFit/>
          </a:bodyPr>
          <a:lstStyle/>
          <a:p>
            <a:r>
              <a:rPr lang="en-US" sz="1600" dirty="0">
                <a:solidFill>
                  <a:schemeClr val="bg1"/>
                </a:solidFill>
                <a:latin typeface="Century Gothic" panose="020B0502020202020204" pitchFamily="34" charset="0"/>
                <a:ea typeface="Calibri" panose="020F0502020204030204" pitchFamily="34" charset="0"/>
              </a:rPr>
              <a:t>Courtesy DARs for 100% affordable housing cases</a:t>
            </a: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0818" y="3730863"/>
            <a:ext cx="263236" cy="274320"/>
          </a:xfrm>
          <a:prstGeom prst="rect">
            <a:avLst/>
          </a:prstGeom>
        </p:spPr>
      </p:pic>
      <p:sp>
        <p:nvSpPr>
          <p:cNvPr id="20" name="Rectangle 19"/>
          <p:cNvSpPr/>
          <p:nvPr/>
        </p:nvSpPr>
        <p:spPr>
          <a:xfrm>
            <a:off x="1632860" y="4786989"/>
            <a:ext cx="6858000" cy="338554"/>
          </a:xfrm>
          <a:prstGeom prst="rect">
            <a:avLst/>
          </a:prstGeom>
        </p:spPr>
        <p:txBody>
          <a:bodyPr wrap="square">
            <a:spAutoFit/>
          </a:bodyPr>
          <a:lstStyle/>
          <a:p>
            <a:r>
              <a:rPr lang="en-US" sz="1600" dirty="0">
                <a:solidFill>
                  <a:schemeClr val="bg1"/>
                </a:solidFill>
                <a:latin typeface="Century Gothic" panose="020B0502020202020204" pitchFamily="34" charset="0"/>
                <a:ea typeface="Calibri" panose="020F0502020204030204" pitchFamily="34" charset="0"/>
              </a:rPr>
              <a:t>Increased staffing &amp; professional development</a:t>
            </a: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384" y="4082905"/>
            <a:ext cx="285250" cy="274320"/>
          </a:xfrm>
          <a:prstGeom prst="rect">
            <a:avLst/>
          </a:prstGeom>
        </p:spPr>
      </p:pic>
      <p:sp>
        <p:nvSpPr>
          <p:cNvPr id="6" name="Rectangle 5"/>
          <p:cNvSpPr/>
          <p:nvPr/>
        </p:nvSpPr>
        <p:spPr>
          <a:xfrm>
            <a:off x="1632860" y="5139031"/>
            <a:ext cx="7065034" cy="338554"/>
          </a:xfrm>
          <a:prstGeom prst="rect">
            <a:avLst/>
          </a:prstGeom>
        </p:spPr>
        <p:txBody>
          <a:bodyPr wrap="square">
            <a:spAutoFit/>
          </a:bodyPr>
          <a:lstStyle/>
          <a:p>
            <a:r>
              <a:rPr lang="en-US" sz="1600" dirty="0">
                <a:solidFill>
                  <a:schemeClr val="bg1"/>
                </a:solidFill>
                <a:latin typeface="Century Gothic" panose="020B0502020202020204" pitchFamily="34" charset="0"/>
                <a:ea typeface="Calibri" panose="020F0502020204030204" pitchFamily="34" charset="0"/>
              </a:rPr>
              <a:t>Commission trainings &amp; regular retreats</a:t>
            </a:r>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0818" y="5139031"/>
            <a:ext cx="263236" cy="274320"/>
          </a:xfrm>
          <a:prstGeom prst="rect">
            <a:avLst/>
          </a:prstGeom>
        </p:spPr>
      </p:pic>
      <p:sp>
        <p:nvSpPr>
          <p:cNvPr id="10" name="Rectangle 9"/>
          <p:cNvSpPr/>
          <p:nvPr/>
        </p:nvSpPr>
        <p:spPr>
          <a:xfrm>
            <a:off x="1632860" y="4082905"/>
            <a:ext cx="6858000" cy="338554"/>
          </a:xfrm>
          <a:prstGeom prst="rect">
            <a:avLst/>
          </a:prstGeom>
        </p:spPr>
        <p:txBody>
          <a:bodyPr wrap="square">
            <a:spAutoFit/>
          </a:bodyPr>
          <a:lstStyle/>
          <a:p>
            <a:r>
              <a:rPr lang="en-US" sz="1600" dirty="0">
                <a:solidFill>
                  <a:schemeClr val="bg1"/>
                </a:solidFill>
                <a:latin typeface="Century Gothic" panose="020B0502020202020204" pitchFamily="34" charset="0"/>
                <a:ea typeface="Calibri" panose="020F0502020204030204" pitchFamily="34" charset="0"/>
              </a:rPr>
              <a:t>Design Advice Request (DAR) re-branding</a:t>
            </a:r>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0818" y="3378821"/>
            <a:ext cx="263236" cy="274320"/>
          </a:xfrm>
          <a:prstGeom prst="rect">
            <a:avLst/>
          </a:prstGeom>
        </p:spPr>
      </p:pic>
      <p:sp>
        <p:nvSpPr>
          <p:cNvPr id="33" name="Rectangle 32"/>
          <p:cNvSpPr/>
          <p:nvPr/>
        </p:nvSpPr>
        <p:spPr>
          <a:xfrm>
            <a:off x="1632860" y="3730863"/>
            <a:ext cx="6858000" cy="338554"/>
          </a:xfrm>
          <a:prstGeom prst="rect">
            <a:avLst/>
          </a:prstGeom>
        </p:spPr>
        <p:txBody>
          <a:bodyPr wrap="square">
            <a:spAutoFit/>
          </a:bodyPr>
          <a:lstStyle/>
          <a:p>
            <a:r>
              <a:rPr lang="en-US" sz="1600" dirty="0">
                <a:solidFill>
                  <a:schemeClr val="bg1"/>
                </a:solidFill>
                <a:latin typeface="Century Gothic" panose="020B0502020202020204" pitchFamily="34" charset="0"/>
                <a:ea typeface="Calibri" panose="020F0502020204030204" pitchFamily="34" charset="0"/>
              </a:rPr>
              <a:t>Neighborhood Association trainings</a:t>
            </a:r>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0818" y="3026779"/>
            <a:ext cx="263236" cy="274320"/>
          </a:xfrm>
          <a:prstGeom prst="rect">
            <a:avLst/>
          </a:prstGeom>
        </p:spPr>
      </p:pic>
      <p:sp>
        <p:nvSpPr>
          <p:cNvPr id="36" name="Rectangle 35"/>
          <p:cNvSpPr/>
          <p:nvPr/>
        </p:nvSpPr>
        <p:spPr>
          <a:xfrm>
            <a:off x="1632860" y="3378821"/>
            <a:ext cx="6858000" cy="338554"/>
          </a:xfrm>
          <a:prstGeom prst="rect">
            <a:avLst/>
          </a:prstGeom>
        </p:spPr>
        <p:txBody>
          <a:bodyPr wrap="square">
            <a:spAutoFit/>
          </a:bodyPr>
          <a:lstStyle/>
          <a:p>
            <a:r>
              <a:rPr lang="en-US" sz="1600" dirty="0">
                <a:solidFill>
                  <a:schemeClr val="bg1"/>
                </a:solidFill>
                <a:latin typeface="Century Gothic" panose="020B0502020202020204" pitchFamily="34" charset="0"/>
                <a:ea typeface="Calibri" panose="020F0502020204030204" pitchFamily="34" charset="0"/>
              </a:rPr>
              <a:t>Renters included in mailed notifications</a:t>
            </a:r>
          </a:p>
        </p:txBody>
      </p:sp>
      <p:pic>
        <p:nvPicPr>
          <p:cNvPr id="37" name="Pictur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0818" y="4786989"/>
            <a:ext cx="263236" cy="274320"/>
          </a:xfrm>
          <a:prstGeom prst="rect">
            <a:avLst/>
          </a:prstGeom>
        </p:spPr>
      </p:pic>
      <p:sp>
        <p:nvSpPr>
          <p:cNvPr id="31" name="TextBox 30"/>
          <p:cNvSpPr txBox="1"/>
          <p:nvPr/>
        </p:nvSpPr>
        <p:spPr>
          <a:xfrm>
            <a:off x="2127057" y="2287093"/>
            <a:ext cx="2288826" cy="338554"/>
          </a:xfrm>
          <a:prstGeom prst="rect">
            <a:avLst/>
          </a:prstGeom>
          <a:noFill/>
        </p:spPr>
        <p:txBody>
          <a:bodyPr wrap="square" rtlCol="0">
            <a:spAutoFit/>
          </a:bodyPr>
          <a:lstStyle/>
          <a:p>
            <a:r>
              <a:rPr lang="en-US" sz="1600" dirty="0">
                <a:solidFill>
                  <a:srgbClr val="00B0F0"/>
                </a:solidFill>
                <a:latin typeface="Century Gothic" panose="020B0502020202020204" pitchFamily="34" charset="0"/>
              </a:rPr>
              <a:t>@PortlandDCChair</a:t>
            </a:r>
          </a:p>
        </p:txBody>
      </p:sp>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0312" y="2349544"/>
            <a:ext cx="230576" cy="163248"/>
          </a:xfrm>
          <a:prstGeom prst="rect">
            <a:avLst/>
          </a:prstGeom>
        </p:spPr>
      </p:pic>
      <p:sp>
        <p:nvSpPr>
          <p:cNvPr id="35" name="Rectangle 34"/>
          <p:cNvSpPr/>
          <p:nvPr/>
        </p:nvSpPr>
        <p:spPr>
          <a:xfrm>
            <a:off x="1640284" y="2674737"/>
            <a:ext cx="6858000" cy="338554"/>
          </a:xfrm>
          <a:prstGeom prst="rect">
            <a:avLst/>
          </a:prstGeom>
        </p:spPr>
        <p:txBody>
          <a:bodyPr wrap="square">
            <a:spAutoFit/>
          </a:bodyPr>
          <a:lstStyle/>
          <a:p>
            <a:r>
              <a:rPr lang="en-US" sz="1600" dirty="0">
                <a:solidFill>
                  <a:schemeClr val="bg1"/>
                </a:solidFill>
                <a:latin typeface="Century Gothic" panose="020B0502020202020204" pitchFamily="34" charset="0"/>
                <a:ea typeface="Calibri" panose="020F0502020204030204" pitchFamily="34" charset="0"/>
              </a:rPr>
              <a:t>Hearing efficiencies</a:t>
            </a:r>
          </a:p>
        </p:txBody>
      </p:sp>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242" y="5491071"/>
            <a:ext cx="263236" cy="274320"/>
          </a:xfrm>
          <a:prstGeom prst="rect">
            <a:avLst/>
          </a:prstGeom>
        </p:spPr>
      </p:pic>
    </p:spTree>
    <p:extLst>
      <p:ext uri="{BB962C8B-B14F-4D97-AF65-F5344CB8AC3E}">
        <p14:creationId xmlns:p14="http://schemas.microsoft.com/office/powerpoint/2010/main" val="500909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6540872" y="1371600"/>
            <a:ext cx="992032" cy="3939540"/>
          </a:xfrm>
          <a:prstGeom prst="rect">
            <a:avLst/>
          </a:prstGeom>
        </p:spPr>
        <p:txBody>
          <a:bodyPr wrap="square">
            <a:spAutoFit/>
          </a:bodyPr>
          <a:lstStyle/>
          <a:p>
            <a:pPr marL="341313" marR="0" lvl="0" indent="-341313" algn="r">
              <a:spcBef>
                <a:spcPts val="0"/>
              </a:spcBef>
              <a:spcAft>
                <a:spcPts val="600"/>
              </a:spcAft>
              <a:tabLst>
                <a:tab pos="2290763" algn="r"/>
                <a:tab pos="2968625" algn="r"/>
              </a:tabLst>
            </a:pPr>
            <a:r>
              <a:rPr lang="en-US" sz="2400" dirty="0">
                <a:solidFill>
                  <a:srgbClr val="00B050"/>
                </a:solidFill>
                <a:latin typeface="Century Gothic" panose="020B0502020202020204" pitchFamily="34" charset="0"/>
                <a:ea typeface="Calibri" panose="020F0502020204030204" pitchFamily="34" charset="0"/>
              </a:rPr>
              <a:t>2017</a:t>
            </a:r>
          </a:p>
          <a:p>
            <a:pPr marR="0" lvl="0" algn="r">
              <a:spcBef>
                <a:spcPts val="0"/>
              </a:spcBef>
              <a:tabLst>
                <a:tab pos="2290763" algn="r"/>
                <a:tab pos="2968625" algn="r"/>
              </a:tabLst>
            </a:pPr>
            <a:r>
              <a:rPr lang="en-US" sz="2400" dirty="0">
                <a:solidFill>
                  <a:srgbClr val="00B050"/>
                </a:solidFill>
                <a:latin typeface="Century Gothic" panose="020B0502020202020204" pitchFamily="34" charset="0"/>
                <a:ea typeface="Calibri" panose="020F0502020204030204" pitchFamily="34" charset="0"/>
              </a:rPr>
              <a:t>25</a:t>
            </a:r>
          </a:p>
          <a:p>
            <a:pPr marR="0" lvl="0" algn="r">
              <a:spcBef>
                <a:spcPts val="0"/>
              </a:spcBef>
              <a:tabLst>
                <a:tab pos="2290763" algn="r"/>
                <a:tab pos="2968625" algn="r"/>
              </a:tabLst>
            </a:pPr>
            <a:r>
              <a:rPr lang="en-US" sz="2400" dirty="0">
                <a:solidFill>
                  <a:srgbClr val="00B050"/>
                </a:solidFill>
                <a:latin typeface="Century Gothic" panose="020B0502020202020204" pitchFamily="34" charset="0"/>
                <a:ea typeface="Calibri" panose="020F0502020204030204" pitchFamily="34" charset="0"/>
              </a:rPr>
              <a:t>23</a:t>
            </a:r>
          </a:p>
          <a:p>
            <a:pPr marR="0" lvl="0" algn="r">
              <a:spcBef>
                <a:spcPts val="0"/>
              </a:spcBef>
              <a:tabLst>
                <a:tab pos="2290763" algn="r"/>
                <a:tab pos="2968625" algn="r"/>
              </a:tabLst>
            </a:pPr>
            <a:r>
              <a:rPr lang="en-US" sz="2400" dirty="0">
                <a:solidFill>
                  <a:srgbClr val="00B050"/>
                </a:solidFill>
                <a:latin typeface="Century Gothic" panose="020B0502020202020204" pitchFamily="34" charset="0"/>
                <a:ea typeface="Calibri" panose="020F0502020204030204" pitchFamily="34" charset="0"/>
              </a:rPr>
              <a:t>37</a:t>
            </a:r>
          </a:p>
          <a:p>
            <a:pPr marR="0" lvl="0" algn="r">
              <a:spcBef>
                <a:spcPts val="0"/>
              </a:spcBef>
              <a:tabLst>
                <a:tab pos="2290763" algn="r"/>
                <a:tab pos="2968625" algn="r"/>
              </a:tabLst>
            </a:pPr>
            <a:r>
              <a:rPr lang="en-US" sz="2400" dirty="0">
                <a:solidFill>
                  <a:srgbClr val="00B050"/>
                </a:solidFill>
                <a:latin typeface="Century Gothic" panose="020B0502020202020204" pitchFamily="34" charset="0"/>
                <a:ea typeface="Calibri" panose="020F0502020204030204" pitchFamily="34" charset="0"/>
              </a:rPr>
              <a:t>1</a:t>
            </a:r>
          </a:p>
          <a:p>
            <a:pPr marR="0" lvl="0" algn="r">
              <a:spcBef>
                <a:spcPts val="0"/>
              </a:spcBef>
              <a:tabLst>
                <a:tab pos="2290763" algn="r"/>
                <a:tab pos="2968625" algn="r"/>
              </a:tabLst>
            </a:pPr>
            <a:r>
              <a:rPr lang="en-US" sz="2400" dirty="0">
                <a:solidFill>
                  <a:srgbClr val="00B050"/>
                </a:solidFill>
                <a:latin typeface="Century Gothic" panose="020B0502020202020204" pitchFamily="34" charset="0"/>
                <a:ea typeface="Calibri" panose="020F0502020204030204" pitchFamily="34" charset="0"/>
              </a:rPr>
              <a:t>3</a:t>
            </a:r>
          </a:p>
          <a:p>
            <a:pPr marR="0" lvl="0" algn="r">
              <a:spcBef>
                <a:spcPts val="0"/>
              </a:spcBef>
              <a:tabLst>
                <a:tab pos="2290763" algn="r"/>
                <a:tab pos="2968625" algn="r"/>
              </a:tabLst>
            </a:pPr>
            <a:r>
              <a:rPr lang="en-US" sz="2400" dirty="0">
                <a:solidFill>
                  <a:srgbClr val="00B050"/>
                </a:solidFill>
                <a:latin typeface="Century Gothic" panose="020B0502020202020204" pitchFamily="34" charset="0"/>
                <a:ea typeface="Calibri" panose="020F0502020204030204" pitchFamily="34" charset="0"/>
              </a:rPr>
              <a:t>142</a:t>
            </a:r>
          </a:p>
          <a:p>
            <a:pPr marR="0" lvl="0" algn="r">
              <a:spcBef>
                <a:spcPts val="0"/>
              </a:spcBef>
              <a:tabLst>
                <a:tab pos="2290763" algn="r"/>
                <a:tab pos="2968625" algn="r"/>
              </a:tabLst>
            </a:pPr>
            <a:r>
              <a:rPr lang="en-US" sz="2400" dirty="0">
                <a:solidFill>
                  <a:srgbClr val="00B050"/>
                </a:solidFill>
                <a:latin typeface="Century Gothic" panose="020B0502020202020204" pitchFamily="34" charset="0"/>
                <a:ea typeface="Calibri" panose="020F0502020204030204" pitchFamily="34" charset="0"/>
              </a:rPr>
              <a:t>4</a:t>
            </a:r>
          </a:p>
          <a:p>
            <a:pPr marR="0" lvl="0" algn="r">
              <a:spcBef>
                <a:spcPts val="0"/>
              </a:spcBef>
              <a:spcAft>
                <a:spcPts val="600"/>
              </a:spcAft>
              <a:tabLst>
                <a:tab pos="2290763" algn="r"/>
                <a:tab pos="2968625" algn="r"/>
              </a:tabLst>
            </a:pPr>
            <a:r>
              <a:rPr lang="en-US" sz="2400" dirty="0">
                <a:solidFill>
                  <a:srgbClr val="00B050"/>
                </a:solidFill>
                <a:latin typeface="Century Gothic" panose="020B0502020202020204" pitchFamily="34" charset="0"/>
                <a:ea typeface="Calibri" panose="020F0502020204030204" pitchFamily="34" charset="0"/>
              </a:rPr>
              <a:t>42</a:t>
            </a:r>
          </a:p>
          <a:p>
            <a:pPr marR="0" lvl="0" algn="r">
              <a:spcBef>
                <a:spcPts val="0"/>
              </a:spcBef>
              <a:tabLst>
                <a:tab pos="2290763" algn="r"/>
                <a:tab pos="2968625" algn="r"/>
              </a:tabLst>
            </a:pPr>
            <a:r>
              <a:rPr lang="en-US" sz="2400" dirty="0">
                <a:solidFill>
                  <a:srgbClr val="00B050"/>
                </a:solidFill>
                <a:latin typeface="Century Gothic" panose="020B0502020202020204" pitchFamily="34" charset="0"/>
                <a:ea typeface="Calibri" panose="020F0502020204030204" pitchFamily="34" charset="0"/>
              </a:rPr>
              <a:t>277</a:t>
            </a:r>
          </a:p>
        </p:txBody>
      </p:sp>
      <p:sp>
        <p:nvSpPr>
          <p:cNvPr id="3" name="Rectangle 2"/>
          <p:cNvSpPr/>
          <p:nvPr/>
        </p:nvSpPr>
        <p:spPr>
          <a:xfrm>
            <a:off x="914399" y="914400"/>
            <a:ext cx="6895475" cy="461665"/>
          </a:xfrm>
          <a:prstGeom prst="rect">
            <a:avLst/>
          </a:prstGeom>
        </p:spPr>
        <p:txBody>
          <a:bodyPr wrap="square">
            <a:spAutoFit/>
          </a:bodyPr>
          <a:lstStyle/>
          <a:p>
            <a:pPr marL="341313" marR="0" lvl="0" indent="-341313" algn="l" defTabSz="457200" rtl="0" eaLnBrk="1" fontAlgn="auto" latinLnBrk="0" hangingPunct="1">
              <a:lnSpc>
                <a:spcPct val="100000"/>
              </a:lnSpc>
              <a:spcBef>
                <a:spcPts val="0"/>
              </a:spcBef>
              <a:spcAft>
                <a:spcPts val="0"/>
              </a:spcAft>
              <a:buClrTx/>
              <a:buSzTx/>
              <a:buFontTx/>
              <a:buNone/>
              <a:tabLst/>
              <a:defRPr/>
            </a:pPr>
            <a:r>
              <a:rPr lang="en-US" sz="2400" b="1" dirty="0">
                <a:solidFill>
                  <a:prstClr val="white"/>
                </a:solidFill>
                <a:latin typeface="Century Gothic" panose="020B0502020202020204" pitchFamily="34" charset="0"/>
                <a:ea typeface="Calibri" panose="020F0502020204030204" pitchFamily="34" charset="0"/>
              </a:rPr>
              <a:t>CASELOAD DATA | WORKLOAD</a:t>
            </a:r>
            <a:endPar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mn-cs"/>
            </a:endParaRPr>
          </a:p>
        </p:txBody>
      </p:sp>
      <p:sp>
        <p:nvSpPr>
          <p:cNvPr id="16" name="TextBox 15"/>
          <p:cNvSpPr txBox="1"/>
          <p:nvPr/>
        </p:nvSpPr>
        <p:spPr>
          <a:xfrm>
            <a:off x="5029200" y="5943600"/>
            <a:ext cx="3657600" cy="58477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PORTLAND DESIGN COMMISSION</a:t>
            </a:r>
          </a:p>
          <a:p>
            <a:pPr marL="0" marR="0" lvl="0" indent="0" algn="r" defTabSz="457200" rtl="0" eaLnBrk="1" fontAlgn="auto" latinLnBrk="0" hangingPunct="1">
              <a:lnSpc>
                <a:spcPct val="100000"/>
              </a:lnSpc>
              <a:spcBef>
                <a:spcPts val="0"/>
              </a:spcBef>
              <a:spcAft>
                <a:spcPts val="0"/>
              </a:spcAft>
              <a:buClrTx/>
              <a:buSzTx/>
              <a:buFontTx/>
              <a:buNone/>
              <a:tabLst/>
              <a:defRPr/>
            </a:pPr>
            <a:r>
              <a:rPr lang="en-US" sz="1600" noProof="0" dirty="0">
                <a:solidFill>
                  <a:prstClr val="white"/>
                </a:solidFill>
                <a:latin typeface="Century Gothic" panose="020B0502020202020204" pitchFamily="34" charset="0"/>
              </a:rPr>
              <a:t>MAY</a:t>
            </a:r>
            <a:r>
              <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lang="en-US" sz="1600" dirty="0">
                <a:solidFill>
                  <a:prstClr val="white"/>
                </a:solidFill>
                <a:latin typeface="Century Gothic" panose="020B0502020202020204" pitchFamily="34" charset="0"/>
              </a:rPr>
              <a:t>1</a:t>
            </a:r>
            <a:r>
              <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2019</a:t>
            </a:r>
          </a:p>
        </p:txBody>
      </p:sp>
      <p:sp>
        <p:nvSpPr>
          <p:cNvPr id="7" name="Rectangle 6"/>
          <p:cNvSpPr/>
          <p:nvPr/>
        </p:nvSpPr>
        <p:spPr>
          <a:xfrm>
            <a:off x="914399" y="1809109"/>
            <a:ext cx="4937286" cy="3493264"/>
          </a:xfrm>
          <a:prstGeom prst="rect">
            <a:avLst/>
          </a:prstGeom>
        </p:spPr>
        <p:txBody>
          <a:bodyPr wrap="square">
            <a:spAutoFit/>
          </a:bodyPr>
          <a:lstStyle/>
          <a:p>
            <a:pPr>
              <a:tabLst>
                <a:tab pos="457200" algn="r"/>
                <a:tab pos="569913" algn="l"/>
              </a:tabLst>
            </a:pPr>
            <a:r>
              <a:rPr lang="en-US" sz="2400" dirty="0">
                <a:solidFill>
                  <a:schemeClr val="bg1"/>
                </a:solidFill>
                <a:latin typeface="Century Gothic" panose="020B0502020202020204" pitchFamily="34" charset="0"/>
                <a:ea typeface="Calibri" panose="020F0502020204030204" pitchFamily="34" charset="0"/>
              </a:rPr>
              <a:t>Briefings, retreats, work sessions</a:t>
            </a:r>
          </a:p>
          <a:p>
            <a:pPr>
              <a:tabLst>
                <a:tab pos="457200" algn="r"/>
                <a:tab pos="569913" algn="l"/>
              </a:tabLst>
            </a:pPr>
            <a:r>
              <a:rPr lang="en-US" sz="2400" dirty="0">
                <a:solidFill>
                  <a:schemeClr val="bg1"/>
                </a:solidFill>
                <a:latin typeface="Century Gothic" panose="020B0502020202020204" pitchFamily="34" charset="0"/>
                <a:ea typeface="Calibri" panose="020F0502020204030204" pitchFamily="34" charset="0"/>
              </a:rPr>
              <a:t>Design advice requests</a:t>
            </a:r>
          </a:p>
          <a:p>
            <a:pPr>
              <a:tabLst>
                <a:tab pos="457200" algn="r"/>
                <a:tab pos="569913" algn="l"/>
              </a:tabLst>
            </a:pPr>
            <a:r>
              <a:rPr lang="en-US" sz="2400" dirty="0">
                <a:solidFill>
                  <a:schemeClr val="bg1"/>
                </a:solidFill>
                <a:latin typeface="Century Gothic" panose="020B0502020202020204" pitchFamily="34" charset="0"/>
                <a:ea typeface="Calibri" panose="020F0502020204030204" pitchFamily="34" charset="0"/>
              </a:rPr>
              <a:t>Type III approvals</a:t>
            </a:r>
          </a:p>
          <a:p>
            <a:pPr>
              <a:tabLst>
                <a:tab pos="457200" algn="r"/>
                <a:tab pos="569913" algn="l"/>
              </a:tabLst>
            </a:pPr>
            <a:r>
              <a:rPr lang="en-US" sz="2400" dirty="0">
                <a:solidFill>
                  <a:schemeClr val="bg1"/>
                </a:solidFill>
                <a:latin typeface="Century Gothic" panose="020B0502020202020204" pitchFamily="34" charset="0"/>
                <a:ea typeface="Calibri" panose="020F0502020204030204" pitchFamily="34" charset="0"/>
              </a:rPr>
              <a:t>Type III denials</a:t>
            </a:r>
          </a:p>
          <a:p>
            <a:pPr>
              <a:tabLst>
                <a:tab pos="457200" algn="r"/>
                <a:tab pos="569913" algn="l"/>
              </a:tabLst>
            </a:pPr>
            <a:r>
              <a:rPr lang="en-US" sz="2400" dirty="0">
                <a:solidFill>
                  <a:schemeClr val="bg1"/>
                </a:solidFill>
                <a:latin typeface="Century Gothic" panose="020B0502020202020204" pitchFamily="34" charset="0"/>
                <a:ea typeface="Calibri" panose="020F0502020204030204" pitchFamily="34" charset="0"/>
              </a:rPr>
              <a:t>Type III appeals to Council</a:t>
            </a:r>
          </a:p>
          <a:p>
            <a:pPr>
              <a:tabLst>
                <a:tab pos="457200" algn="r"/>
                <a:tab pos="569913" algn="l"/>
              </a:tabLst>
            </a:pPr>
            <a:r>
              <a:rPr lang="en-US" sz="2400" dirty="0">
                <a:solidFill>
                  <a:schemeClr val="bg1"/>
                </a:solidFill>
                <a:latin typeface="Century Gothic" panose="020B0502020202020204" pitchFamily="34" charset="0"/>
                <a:ea typeface="Calibri" panose="020F0502020204030204" pitchFamily="34" charset="0"/>
              </a:rPr>
              <a:t>Type II approvals</a:t>
            </a:r>
          </a:p>
          <a:p>
            <a:pPr>
              <a:tabLst>
                <a:tab pos="457200" algn="r"/>
                <a:tab pos="569913" algn="l"/>
              </a:tabLst>
            </a:pPr>
            <a:r>
              <a:rPr lang="en-US" sz="2400" dirty="0">
                <a:solidFill>
                  <a:schemeClr val="bg1"/>
                </a:solidFill>
                <a:latin typeface="Century Gothic" panose="020B0502020202020204" pitchFamily="34" charset="0"/>
                <a:ea typeface="Calibri" panose="020F0502020204030204" pitchFamily="34" charset="0"/>
              </a:rPr>
              <a:t>Type II appeals to Commission</a:t>
            </a:r>
          </a:p>
          <a:p>
            <a:pPr>
              <a:spcAft>
                <a:spcPts val="600"/>
              </a:spcAft>
              <a:tabLst>
                <a:tab pos="457200" algn="r"/>
                <a:tab pos="569913" algn="l"/>
              </a:tabLst>
            </a:pPr>
            <a:r>
              <a:rPr lang="en-US" sz="2400" dirty="0">
                <a:solidFill>
                  <a:schemeClr val="bg1"/>
                </a:solidFill>
                <a:latin typeface="Century Gothic" panose="020B0502020202020204" pitchFamily="34" charset="0"/>
                <a:ea typeface="Calibri" panose="020F0502020204030204" pitchFamily="34" charset="0"/>
              </a:rPr>
              <a:t>Thursdays</a:t>
            </a:r>
          </a:p>
          <a:p>
            <a:pPr>
              <a:tabLst>
                <a:tab pos="457200" algn="r"/>
                <a:tab pos="569913" algn="l"/>
              </a:tabLst>
            </a:pPr>
            <a:r>
              <a:rPr lang="en-US" sz="2400" dirty="0">
                <a:solidFill>
                  <a:schemeClr val="bg1"/>
                </a:solidFill>
                <a:latin typeface="Century Gothic" panose="020B0502020202020204" pitchFamily="34" charset="0"/>
                <a:ea typeface="Calibri" panose="020F0502020204030204" pitchFamily="34" charset="0"/>
              </a:rPr>
              <a:t>Total items</a:t>
            </a:r>
          </a:p>
        </p:txBody>
      </p:sp>
      <p:cxnSp>
        <p:nvCxnSpPr>
          <p:cNvPr id="8" name="Straight Connector 7"/>
          <p:cNvCxnSpPr/>
          <p:nvPr/>
        </p:nvCxnSpPr>
        <p:spPr>
          <a:xfrm>
            <a:off x="1000659" y="1813574"/>
            <a:ext cx="64465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000659" y="4838579"/>
            <a:ext cx="64465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5713468" y="1371600"/>
            <a:ext cx="966157" cy="3939540"/>
          </a:xfrm>
          <a:prstGeom prst="rect">
            <a:avLst/>
          </a:prstGeom>
        </p:spPr>
        <p:txBody>
          <a:bodyPr wrap="square">
            <a:spAutoFit/>
          </a:bodyPr>
          <a:lstStyle/>
          <a:p>
            <a:pPr marL="341313" marR="0" lvl="0" indent="-341313" algn="r">
              <a:spcBef>
                <a:spcPts val="0"/>
              </a:spcBef>
              <a:spcAft>
                <a:spcPts val="600"/>
              </a:spcAft>
              <a:tabLst>
                <a:tab pos="2290763" algn="r"/>
                <a:tab pos="2968625" algn="r"/>
              </a:tabLst>
            </a:pPr>
            <a:r>
              <a:rPr lang="en-US" sz="2400" dirty="0">
                <a:solidFill>
                  <a:srgbClr val="00B0F0"/>
                </a:solidFill>
                <a:latin typeface="Century Gothic" panose="020B0502020202020204" pitchFamily="34" charset="0"/>
                <a:ea typeface="Calibri" panose="020F0502020204030204" pitchFamily="34" charset="0"/>
              </a:rPr>
              <a:t>2018</a:t>
            </a:r>
          </a:p>
          <a:p>
            <a:pPr marR="0" lvl="0" algn="r">
              <a:spcBef>
                <a:spcPts val="0"/>
              </a:spcBef>
              <a:tabLst>
                <a:tab pos="2290763" algn="r"/>
                <a:tab pos="2968625" algn="r"/>
              </a:tabLst>
            </a:pPr>
            <a:r>
              <a:rPr lang="en-US" sz="2400" dirty="0">
                <a:solidFill>
                  <a:srgbClr val="00B0F0"/>
                </a:solidFill>
                <a:latin typeface="Century Gothic" panose="020B0502020202020204" pitchFamily="34" charset="0"/>
                <a:ea typeface="Calibri" panose="020F0502020204030204" pitchFamily="34" charset="0"/>
              </a:rPr>
              <a:t>24</a:t>
            </a:r>
          </a:p>
          <a:p>
            <a:pPr marR="0" lvl="0" algn="r">
              <a:spcBef>
                <a:spcPts val="0"/>
              </a:spcBef>
              <a:tabLst>
                <a:tab pos="2290763" algn="r"/>
                <a:tab pos="2968625" algn="r"/>
              </a:tabLst>
            </a:pPr>
            <a:r>
              <a:rPr lang="en-US" sz="2400" dirty="0">
                <a:solidFill>
                  <a:srgbClr val="00B0F0"/>
                </a:solidFill>
                <a:latin typeface="Century Gothic" panose="020B0502020202020204" pitchFamily="34" charset="0"/>
                <a:ea typeface="Calibri" panose="020F0502020204030204" pitchFamily="34" charset="0"/>
              </a:rPr>
              <a:t>18</a:t>
            </a:r>
          </a:p>
          <a:p>
            <a:pPr marR="0" lvl="0" algn="r">
              <a:spcBef>
                <a:spcPts val="0"/>
              </a:spcBef>
              <a:tabLst>
                <a:tab pos="2290763" algn="r"/>
                <a:tab pos="2968625" algn="r"/>
              </a:tabLst>
            </a:pPr>
            <a:r>
              <a:rPr lang="en-US" sz="2400" dirty="0">
                <a:solidFill>
                  <a:srgbClr val="00B0F0"/>
                </a:solidFill>
                <a:latin typeface="Century Gothic" panose="020B0502020202020204" pitchFamily="34" charset="0"/>
                <a:ea typeface="Calibri" panose="020F0502020204030204" pitchFamily="34" charset="0"/>
              </a:rPr>
              <a:t>24</a:t>
            </a:r>
          </a:p>
          <a:p>
            <a:pPr marR="0" lvl="0" algn="r">
              <a:spcBef>
                <a:spcPts val="0"/>
              </a:spcBef>
              <a:tabLst>
                <a:tab pos="2290763" algn="r"/>
                <a:tab pos="2968625" algn="r"/>
              </a:tabLst>
            </a:pPr>
            <a:r>
              <a:rPr lang="en-US" sz="2400" dirty="0">
                <a:solidFill>
                  <a:srgbClr val="00B0F0"/>
                </a:solidFill>
                <a:latin typeface="Century Gothic" panose="020B0502020202020204" pitchFamily="34" charset="0"/>
                <a:ea typeface="Calibri" panose="020F0502020204030204" pitchFamily="34" charset="0"/>
              </a:rPr>
              <a:t>0</a:t>
            </a:r>
          </a:p>
          <a:p>
            <a:pPr marR="0" lvl="0" algn="r">
              <a:spcBef>
                <a:spcPts val="0"/>
              </a:spcBef>
              <a:tabLst>
                <a:tab pos="2290763" algn="r"/>
                <a:tab pos="2968625" algn="r"/>
              </a:tabLst>
            </a:pPr>
            <a:r>
              <a:rPr lang="en-US" sz="2400" dirty="0">
                <a:solidFill>
                  <a:srgbClr val="00B0F0"/>
                </a:solidFill>
                <a:latin typeface="Century Gothic" panose="020B0502020202020204" pitchFamily="34" charset="0"/>
                <a:ea typeface="Calibri" panose="020F0502020204030204" pitchFamily="34" charset="0"/>
              </a:rPr>
              <a:t>0</a:t>
            </a:r>
          </a:p>
          <a:p>
            <a:pPr marR="0" lvl="0" algn="r">
              <a:spcBef>
                <a:spcPts val="0"/>
              </a:spcBef>
              <a:tabLst>
                <a:tab pos="2290763" algn="r"/>
                <a:tab pos="2968625" algn="r"/>
              </a:tabLst>
            </a:pPr>
            <a:r>
              <a:rPr lang="en-US" sz="2400" dirty="0">
                <a:solidFill>
                  <a:srgbClr val="00B0F0"/>
                </a:solidFill>
                <a:latin typeface="Century Gothic" panose="020B0502020202020204" pitchFamily="34" charset="0"/>
                <a:ea typeface="Calibri" panose="020F0502020204030204" pitchFamily="34" charset="0"/>
              </a:rPr>
              <a:t>124</a:t>
            </a:r>
          </a:p>
          <a:p>
            <a:pPr marR="0" lvl="0" algn="r">
              <a:spcBef>
                <a:spcPts val="0"/>
              </a:spcBef>
              <a:tabLst>
                <a:tab pos="2290763" algn="r"/>
                <a:tab pos="2968625" algn="r"/>
              </a:tabLst>
            </a:pPr>
            <a:r>
              <a:rPr lang="en-US" sz="2400" dirty="0">
                <a:solidFill>
                  <a:srgbClr val="00B0F0"/>
                </a:solidFill>
                <a:latin typeface="Century Gothic" panose="020B0502020202020204" pitchFamily="34" charset="0"/>
                <a:ea typeface="Calibri" panose="020F0502020204030204" pitchFamily="34" charset="0"/>
              </a:rPr>
              <a:t>3</a:t>
            </a:r>
          </a:p>
          <a:p>
            <a:pPr marR="0" lvl="0" algn="r">
              <a:spcBef>
                <a:spcPts val="0"/>
              </a:spcBef>
              <a:spcAft>
                <a:spcPts val="600"/>
              </a:spcAft>
              <a:tabLst>
                <a:tab pos="2290763" algn="r"/>
                <a:tab pos="2968625" algn="r"/>
              </a:tabLst>
            </a:pPr>
            <a:r>
              <a:rPr lang="en-US" sz="2400" dirty="0">
                <a:solidFill>
                  <a:srgbClr val="00B0F0"/>
                </a:solidFill>
                <a:latin typeface="Century Gothic" panose="020B0502020202020204" pitchFamily="34" charset="0"/>
                <a:ea typeface="Calibri" panose="020F0502020204030204" pitchFamily="34" charset="0"/>
              </a:rPr>
              <a:t>34</a:t>
            </a:r>
          </a:p>
          <a:p>
            <a:pPr marR="0" lvl="0" algn="r">
              <a:spcBef>
                <a:spcPts val="0"/>
              </a:spcBef>
              <a:tabLst>
                <a:tab pos="2290763" algn="r"/>
                <a:tab pos="2968625" algn="r"/>
              </a:tabLst>
            </a:pPr>
            <a:r>
              <a:rPr lang="en-US" sz="2400" dirty="0">
                <a:solidFill>
                  <a:srgbClr val="00B0F0"/>
                </a:solidFill>
                <a:latin typeface="Century Gothic" panose="020B0502020202020204" pitchFamily="34" charset="0"/>
                <a:ea typeface="Calibri" panose="020F0502020204030204" pitchFamily="34" charset="0"/>
              </a:rPr>
              <a:t>193</a:t>
            </a:r>
          </a:p>
        </p:txBody>
      </p:sp>
    </p:spTree>
    <p:extLst>
      <p:ext uri="{BB962C8B-B14F-4D97-AF65-F5344CB8AC3E}">
        <p14:creationId xmlns:p14="http://schemas.microsoft.com/office/powerpoint/2010/main" val="2329028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5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3" name="Picture 72"/>
          <p:cNvPicPr>
            <a:picLocks noChangeAspect="1"/>
          </p:cNvPicPr>
          <p:nvPr/>
        </p:nvPicPr>
        <p:blipFill rotWithShape="1">
          <a:blip r:embed="rId3"/>
          <a:srcRect l="5842" t="6135" r="5937"/>
          <a:stretch/>
        </p:blipFill>
        <p:spPr>
          <a:xfrm>
            <a:off x="30698" y="-47069"/>
            <a:ext cx="4986867" cy="6866467"/>
          </a:xfrm>
          <a:prstGeom prst="rect">
            <a:avLst/>
          </a:prstGeom>
        </p:spPr>
      </p:pic>
      <p:grpSp>
        <p:nvGrpSpPr>
          <p:cNvPr id="64" name="Group 63"/>
          <p:cNvGrpSpPr/>
          <p:nvPr/>
        </p:nvGrpSpPr>
        <p:grpSpPr>
          <a:xfrm>
            <a:off x="2139505" y="3386165"/>
            <a:ext cx="301752" cy="307777"/>
            <a:chOff x="2133155" y="3394633"/>
            <a:chExt cx="301752" cy="307777"/>
          </a:xfrm>
        </p:grpSpPr>
        <p:sp>
          <p:nvSpPr>
            <p:cNvPr id="10" name="Oval 9"/>
            <p:cNvSpPr/>
            <p:nvPr/>
          </p:nvSpPr>
          <p:spPr>
            <a:xfrm>
              <a:off x="2133155" y="3397645"/>
              <a:ext cx="301752" cy="301752"/>
            </a:xfrm>
            <a:prstGeom prst="ellipse">
              <a:avLst/>
            </a:prstGeom>
            <a:solidFill>
              <a:schemeClr val="bg1"/>
            </a:solid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2164667" y="3394633"/>
              <a:ext cx="252479" cy="307777"/>
            </a:xfrm>
            <a:prstGeom prst="rect">
              <a:avLst/>
            </a:prstGeom>
            <a:noFill/>
          </p:spPr>
          <p:txBody>
            <a:bodyPr wrap="square" rtlCol="0">
              <a:spAutoFit/>
            </a:bodyPr>
            <a:lstStyle/>
            <a:p>
              <a:pPr algn="ctr"/>
              <a:r>
                <a:rPr lang="en-US" sz="1400" b="1" dirty="0">
                  <a:solidFill>
                    <a:srgbClr val="00B0F0"/>
                  </a:solidFill>
                  <a:latin typeface="Century Gothic" panose="020B0502020202020204" pitchFamily="34" charset="0"/>
                </a:rPr>
                <a:t>9</a:t>
              </a:r>
            </a:p>
          </p:txBody>
        </p:sp>
      </p:grpSp>
      <p:grpSp>
        <p:nvGrpSpPr>
          <p:cNvPr id="60" name="Group 59"/>
          <p:cNvGrpSpPr/>
          <p:nvPr/>
        </p:nvGrpSpPr>
        <p:grpSpPr>
          <a:xfrm>
            <a:off x="1133134" y="3258592"/>
            <a:ext cx="301752" cy="307777"/>
            <a:chOff x="1099152" y="3258592"/>
            <a:chExt cx="301752" cy="307777"/>
          </a:xfrm>
        </p:grpSpPr>
        <p:sp>
          <p:nvSpPr>
            <p:cNvPr id="12" name="Oval 11"/>
            <p:cNvSpPr/>
            <p:nvPr/>
          </p:nvSpPr>
          <p:spPr>
            <a:xfrm>
              <a:off x="1099152" y="3261604"/>
              <a:ext cx="301752" cy="301752"/>
            </a:xfrm>
            <a:prstGeom prst="ellipse">
              <a:avLst/>
            </a:prstGeom>
            <a:solidFill>
              <a:schemeClr val="bg1"/>
            </a:solid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1123789" y="3258592"/>
              <a:ext cx="252479" cy="307777"/>
            </a:xfrm>
            <a:prstGeom prst="rect">
              <a:avLst/>
            </a:prstGeom>
            <a:noFill/>
          </p:spPr>
          <p:txBody>
            <a:bodyPr wrap="square" rtlCol="0">
              <a:spAutoFit/>
            </a:bodyPr>
            <a:lstStyle/>
            <a:p>
              <a:pPr algn="ctr"/>
              <a:r>
                <a:rPr lang="en-US" sz="1400" b="1" dirty="0">
                  <a:solidFill>
                    <a:srgbClr val="00B0F0"/>
                  </a:solidFill>
                  <a:latin typeface="Century Gothic" panose="020B0502020202020204" pitchFamily="34" charset="0"/>
                </a:rPr>
                <a:t>7</a:t>
              </a:r>
            </a:p>
          </p:txBody>
        </p:sp>
      </p:grpSp>
      <p:grpSp>
        <p:nvGrpSpPr>
          <p:cNvPr id="54" name="Group 53"/>
          <p:cNvGrpSpPr/>
          <p:nvPr/>
        </p:nvGrpSpPr>
        <p:grpSpPr>
          <a:xfrm>
            <a:off x="1598578" y="2475643"/>
            <a:ext cx="301752" cy="315523"/>
            <a:chOff x="1900098" y="2006471"/>
            <a:chExt cx="301752" cy="315523"/>
          </a:xfrm>
        </p:grpSpPr>
        <p:sp>
          <p:nvSpPr>
            <p:cNvPr id="14" name="Oval 13"/>
            <p:cNvSpPr/>
            <p:nvPr/>
          </p:nvSpPr>
          <p:spPr>
            <a:xfrm>
              <a:off x="1900098" y="2006471"/>
              <a:ext cx="301752" cy="301752"/>
            </a:xfrm>
            <a:prstGeom prst="ellipse">
              <a:avLst/>
            </a:prstGeom>
            <a:solidFill>
              <a:schemeClr val="bg1"/>
            </a:solid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1941286" y="2014217"/>
              <a:ext cx="252479" cy="307777"/>
            </a:xfrm>
            <a:prstGeom prst="rect">
              <a:avLst/>
            </a:prstGeom>
            <a:noFill/>
          </p:spPr>
          <p:txBody>
            <a:bodyPr wrap="square" rtlCol="0">
              <a:spAutoFit/>
            </a:bodyPr>
            <a:lstStyle/>
            <a:p>
              <a:pPr algn="ctr"/>
              <a:r>
                <a:rPr lang="en-US" sz="1400" b="1" dirty="0">
                  <a:solidFill>
                    <a:srgbClr val="00B050"/>
                  </a:solidFill>
                  <a:latin typeface="Century Gothic" panose="020B0502020202020204" pitchFamily="34" charset="0"/>
                </a:rPr>
                <a:t>3</a:t>
              </a:r>
            </a:p>
          </p:txBody>
        </p:sp>
      </p:grpSp>
      <p:grpSp>
        <p:nvGrpSpPr>
          <p:cNvPr id="8" name="Group 7"/>
          <p:cNvGrpSpPr/>
          <p:nvPr/>
        </p:nvGrpSpPr>
        <p:grpSpPr>
          <a:xfrm>
            <a:off x="3283235" y="1975133"/>
            <a:ext cx="301752" cy="307777"/>
            <a:chOff x="3279514" y="2004629"/>
            <a:chExt cx="301752" cy="307777"/>
          </a:xfrm>
        </p:grpSpPr>
        <p:sp>
          <p:nvSpPr>
            <p:cNvPr id="16" name="Oval 15"/>
            <p:cNvSpPr/>
            <p:nvPr/>
          </p:nvSpPr>
          <p:spPr>
            <a:xfrm>
              <a:off x="3279514" y="2007641"/>
              <a:ext cx="301752" cy="301752"/>
            </a:xfrm>
            <a:prstGeom prst="ellipse">
              <a:avLst/>
            </a:prstGeom>
            <a:solidFill>
              <a:schemeClr val="bg1"/>
            </a:solid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3291527" y="2004629"/>
              <a:ext cx="277727" cy="307777"/>
            </a:xfrm>
            <a:prstGeom prst="rect">
              <a:avLst/>
            </a:prstGeom>
            <a:noFill/>
          </p:spPr>
          <p:txBody>
            <a:bodyPr wrap="square" rtlCol="0">
              <a:spAutoFit/>
            </a:bodyPr>
            <a:lstStyle/>
            <a:p>
              <a:pPr algn="ctr"/>
              <a:r>
                <a:rPr lang="en-US" sz="1400" b="1" dirty="0">
                  <a:solidFill>
                    <a:srgbClr val="00B0F0"/>
                  </a:solidFill>
                  <a:latin typeface="Century Gothic" panose="020B0502020202020204" pitchFamily="34" charset="0"/>
                </a:rPr>
                <a:t>2</a:t>
              </a:r>
            </a:p>
          </p:txBody>
        </p:sp>
      </p:grpSp>
      <p:grpSp>
        <p:nvGrpSpPr>
          <p:cNvPr id="35" name="Group 34"/>
          <p:cNvGrpSpPr/>
          <p:nvPr/>
        </p:nvGrpSpPr>
        <p:grpSpPr>
          <a:xfrm>
            <a:off x="987336" y="1971599"/>
            <a:ext cx="301752" cy="307777"/>
            <a:chOff x="939547" y="1971599"/>
            <a:chExt cx="301752" cy="307777"/>
          </a:xfrm>
        </p:grpSpPr>
        <p:sp>
          <p:nvSpPr>
            <p:cNvPr id="18" name="Oval 17"/>
            <p:cNvSpPr/>
            <p:nvPr/>
          </p:nvSpPr>
          <p:spPr>
            <a:xfrm>
              <a:off x="939547" y="1974611"/>
              <a:ext cx="301752" cy="301752"/>
            </a:xfrm>
            <a:prstGeom prst="ellipse">
              <a:avLst/>
            </a:prstGeom>
            <a:solidFill>
              <a:schemeClr val="bg1"/>
            </a:solid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964184" y="1971599"/>
              <a:ext cx="252479" cy="307777"/>
            </a:xfrm>
            <a:prstGeom prst="rect">
              <a:avLst/>
            </a:prstGeom>
            <a:noFill/>
          </p:spPr>
          <p:txBody>
            <a:bodyPr wrap="square" rtlCol="0">
              <a:spAutoFit/>
            </a:bodyPr>
            <a:lstStyle/>
            <a:p>
              <a:pPr algn="ctr"/>
              <a:r>
                <a:rPr lang="en-US" sz="1400" b="1" dirty="0">
                  <a:solidFill>
                    <a:srgbClr val="00B0F0"/>
                  </a:solidFill>
                  <a:latin typeface="Century Gothic" panose="020B0502020202020204" pitchFamily="34" charset="0"/>
                </a:rPr>
                <a:t>6</a:t>
              </a:r>
            </a:p>
          </p:txBody>
        </p:sp>
      </p:grpSp>
      <p:grpSp>
        <p:nvGrpSpPr>
          <p:cNvPr id="62" name="Group 61"/>
          <p:cNvGrpSpPr/>
          <p:nvPr/>
        </p:nvGrpSpPr>
        <p:grpSpPr>
          <a:xfrm>
            <a:off x="2677845" y="5495274"/>
            <a:ext cx="301752" cy="307777"/>
            <a:chOff x="2629429" y="5495274"/>
            <a:chExt cx="301752" cy="307777"/>
          </a:xfrm>
        </p:grpSpPr>
        <p:sp>
          <p:nvSpPr>
            <p:cNvPr id="20" name="Oval 19"/>
            <p:cNvSpPr/>
            <p:nvPr/>
          </p:nvSpPr>
          <p:spPr>
            <a:xfrm>
              <a:off x="2629429" y="5498286"/>
              <a:ext cx="301752" cy="301752"/>
            </a:xfrm>
            <a:prstGeom prst="ellipse">
              <a:avLst/>
            </a:prstGeom>
            <a:solidFill>
              <a:schemeClr val="bg1"/>
            </a:solid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2654066" y="5495274"/>
              <a:ext cx="252479" cy="307777"/>
            </a:xfrm>
            <a:prstGeom prst="rect">
              <a:avLst/>
            </a:prstGeom>
            <a:noFill/>
          </p:spPr>
          <p:txBody>
            <a:bodyPr wrap="square" rtlCol="0">
              <a:spAutoFit/>
            </a:bodyPr>
            <a:lstStyle/>
            <a:p>
              <a:pPr algn="ctr"/>
              <a:r>
                <a:rPr lang="en-US" sz="1400" b="1" dirty="0">
                  <a:solidFill>
                    <a:srgbClr val="00B0F0"/>
                  </a:solidFill>
                  <a:latin typeface="Century Gothic" panose="020B0502020202020204" pitchFamily="34" charset="0"/>
                </a:rPr>
                <a:t>5</a:t>
              </a:r>
            </a:p>
          </p:txBody>
        </p:sp>
      </p:grpSp>
      <p:grpSp>
        <p:nvGrpSpPr>
          <p:cNvPr id="63" name="Group 62"/>
          <p:cNvGrpSpPr/>
          <p:nvPr/>
        </p:nvGrpSpPr>
        <p:grpSpPr>
          <a:xfrm>
            <a:off x="1834964" y="5220938"/>
            <a:ext cx="301752" cy="307777"/>
            <a:chOff x="1606364" y="5220938"/>
            <a:chExt cx="301752" cy="307777"/>
          </a:xfrm>
        </p:grpSpPr>
        <p:sp>
          <p:nvSpPr>
            <p:cNvPr id="22" name="Oval 21"/>
            <p:cNvSpPr/>
            <p:nvPr/>
          </p:nvSpPr>
          <p:spPr>
            <a:xfrm>
              <a:off x="1606364" y="5223950"/>
              <a:ext cx="301752" cy="301752"/>
            </a:xfrm>
            <a:prstGeom prst="ellipse">
              <a:avLst/>
            </a:prstGeom>
            <a:solidFill>
              <a:schemeClr val="bg1"/>
            </a:solid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p:cNvSpPr txBox="1"/>
            <p:nvPr/>
          </p:nvSpPr>
          <p:spPr>
            <a:xfrm>
              <a:off x="1631001" y="5220938"/>
              <a:ext cx="252479" cy="307777"/>
            </a:xfrm>
            <a:prstGeom prst="rect">
              <a:avLst/>
            </a:prstGeom>
            <a:noFill/>
          </p:spPr>
          <p:txBody>
            <a:bodyPr wrap="square" rtlCol="0">
              <a:spAutoFit/>
            </a:bodyPr>
            <a:lstStyle/>
            <a:p>
              <a:pPr algn="ctr"/>
              <a:r>
                <a:rPr lang="en-US" sz="1400" b="1" dirty="0">
                  <a:solidFill>
                    <a:srgbClr val="00B0F0"/>
                  </a:solidFill>
                  <a:latin typeface="Century Gothic" panose="020B0502020202020204" pitchFamily="34" charset="0"/>
                </a:rPr>
                <a:t>1</a:t>
              </a:r>
            </a:p>
          </p:txBody>
        </p:sp>
      </p:grpSp>
      <p:grpSp>
        <p:nvGrpSpPr>
          <p:cNvPr id="24" name="Group 23"/>
          <p:cNvGrpSpPr/>
          <p:nvPr/>
        </p:nvGrpSpPr>
        <p:grpSpPr>
          <a:xfrm>
            <a:off x="4596201" y="2308113"/>
            <a:ext cx="301752" cy="307777"/>
            <a:chOff x="4630568" y="2266034"/>
            <a:chExt cx="301752" cy="307777"/>
          </a:xfrm>
        </p:grpSpPr>
        <p:sp>
          <p:nvSpPr>
            <p:cNvPr id="25" name="Oval 24"/>
            <p:cNvSpPr/>
            <p:nvPr/>
          </p:nvSpPr>
          <p:spPr>
            <a:xfrm>
              <a:off x="4630568" y="2269046"/>
              <a:ext cx="301752" cy="301752"/>
            </a:xfrm>
            <a:prstGeom prst="ellipse">
              <a:avLst/>
            </a:prstGeom>
            <a:solidFill>
              <a:schemeClr val="bg1"/>
            </a:solid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p:cNvSpPr txBox="1"/>
            <p:nvPr/>
          </p:nvSpPr>
          <p:spPr>
            <a:xfrm>
              <a:off x="4655205" y="2266034"/>
              <a:ext cx="252479" cy="307777"/>
            </a:xfrm>
            <a:prstGeom prst="rect">
              <a:avLst/>
            </a:prstGeom>
            <a:noFill/>
          </p:spPr>
          <p:txBody>
            <a:bodyPr wrap="square" rtlCol="0">
              <a:spAutoFit/>
            </a:bodyPr>
            <a:lstStyle/>
            <a:p>
              <a:pPr algn="ctr"/>
              <a:r>
                <a:rPr lang="en-US" sz="1400" b="1" dirty="0">
                  <a:solidFill>
                    <a:srgbClr val="00B0F0"/>
                  </a:solidFill>
                  <a:latin typeface="Century Gothic" panose="020B0502020202020204" pitchFamily="34" charset="0"/>
                </a:rPr>
                <a:t>1</a:t>
              </a:r>
            </a:p>
          </p:txBody>
        </p:sp>
      </p:grpSp>
      <p:grpSp>
        <p:nvGrpSpPr>
          <p:cNvPr id="6" name="Group 5"/>
          <p:cNvGrpSpPr/>
          <p:nvPr/>
        </p:nvGrpSpPr>
        <p:grpSpPr>
          <a:xfrm>
            <a:off x="4216305" y="1169013"/>
            <a:ext cx="301752" cy="307777"/>
            <a:chOff x="4630568" y="1172026"/>
            <a:chExt cx="301752" cy="307777"/>
          </a:xfrm>
        </p:grpSpPr>
        <p:sp>
          <p:nvSpPr>
            <p:cNvPr id="27" name="Oval 26"/>
            <p:cNvSpPr/>
            <p:nvPr/>
          </p:nvSpPr>
          <p:spPr>
            <a:xfrm>
              <a:off x="4630568" y="1175038"/>
              <a:ext cx="301752" cy="301752"/>
            </a:xfrm>
            <a:prstGeom prst="ellipse">
              <a:avLst/>
            </a:prstGeom>
            <a:solidFill>
              <a:schemeClr val="bg1"/>
            </a:solid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p:cNvSpPr txBox="1"/>
            <p:nvPr/>
          </p:nvSpPr>
          <p:spPr>
            <a:xfrm>
              <a:off x="4655205" y="1172026"/>
              <a:ext cx="252479" cy="307777"/>
            </a:xfrm>
            <a:prstGeom prst="rect">
              <a:avLst/>
            </a:prstGeom>
            <a:noFill/>
          </p:spPr>
          <p:txBody>
            <a:bodyPr wrap="square" rtlCol="0">
              <a:spAutoFit/>
            </a:bodyPr>
            <a:lstStyle/>
            <a:p>
              <a:pPr algn="ctr"/>
              <a:r>
                <a:rPr lang="en-US" sz="1400" b="1" dirty="0">
                  <a:solidFill>
                    <a:srgbClr val="00B0F0"/>
                  </a:solidFill>
                  <a:latin typeface="Century Gothic" panose="020B0502020202020204" pitchFamily="34" charset="0"/>
                </a:rPr>
                <a:t>1</a:t>
              </a:r>
            </a:p>
          </p:txBody>
        </p:sp>
      </p:grpSp>
      <p:grpSp>
        <p:nvGrpSpPr>
          <p:cNvPr id="51" name="Group 50"/>
          <p:cNvGrpSpPr/>
          <p:nvPr/>
        </p:nvGrpSpPr>
        <p:grpSpPr>
          <a:xfrm>
            <a:off x="603726" y="1971599"/>
            <a:ext cx="301752" cy="307777"/>
            <a:chOff x="861886" y="1583132"/>
            <a:chExt cx="301752" cy="307777"/>
          </a:xfrm>
        </p:grpSpPr>
        <p:sp>
          <p:nvSpPr>
            <p:cNvPr id="30" name="Oval 29"/>
            <p:cNvSpPr/>
            <p:nvPr/>
          </p:nvSpPr>
          <p:spPr>
            <a:xfrm>
              <a:off x="861886" y="1586144"/>
              <a:ext cx="301752" cy="301752"/>
            </a:xfrm>
            <a:prstGeom prst="ellipse">
              <a:avLst/>
            </a:prstGeom>
            <a:solidFill>
              <a:schemeClr val="bg1"/>
            </a:solid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p:cNvSpPr txBox="1"/>
            <p:nvPr/>
          </p:nvSpPr>
          <p:spPr>
            <a:xfrm>
              <a:off x="886523" y="1583132"/>
              <a:ext cx="252479" cy="307777"/>
            </a:xfrm>
            <a:prstGeom prst="rect">
              <a:avLst/>
            </a:prstGeom>
            <a:noFill/>
          </p:spPr>
          <p:txBody>
            <a:bodyPr wrap="square" rtlCol="0">
              <a:spAutoFit/>
            </a:bodyPr>
            <a:lstStyle/>
            <a:p>
              <a:pPr algn="ctr"/>
              <a:r>
                <a:rPr lang="en-US" sz="1400" b="1" dirty="0">
                  <a:solidFill>
                    <a:srgbClr val="00B050"/>
                  </a:solidFill>
                  <a:latin typeface="Century Gothic" panose="020B0502020202020204" pitchFamily="34" charset="0"/>
                </a:rPr>
                <a:t>4</a:t>
              </a:r>
            </a:p>
          </p:txBody>
        </p:sp>
      </p:grpSp>
      <p:grpSp>
        <p:nvGrpSpPr>
          <p:cNvPr id="4" name="Group 3"/>
          <p:cNvGrpSpPr/>
          <p:nvPr/>
        </p:nvGrpSpPr>
        <p:grpSpPr>
          <a:xfrm>
            <a:off x="2840505" y="1978455"/>
            <a:ext cx="405661" cy="307777"/>
            <a:chOff x="3273198" y="2007951"/>
            <a:chExt cx="405661" cy="307777"/>
          </a:xfrm>
        </p:grpSpPr>
        <p:sp>
          <p:nvSpPr>
            <p:cNvPr id="37" name="Oval 36"/>
            <p:cNvSpPr/>
            <p:nvPr/>
          </p:nvSpPr>
          <p:spPr>
            <a:xfrm>
              <a:off x="3325152" y="2010963"/>
              <a:ext cx="301752" cy="301752"/>
            </a:xfrm>
            <a:prstGeom prst="ellipse">
              <a:avLst/>
            </a:prstGeom>
            <a:solidFill>
              <a:schemeClr val="bg1"/>
            </a:solid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p:cNvSpPr txBox="1"/>
            <p:nvPr/>
          </p:nvSpPr>
          <p:spPr>
            <a:xfrm>
              <a:off x="3273198" y="2007951"/>
              <a:ext cx="405661" cy="307777"/>
            </a:xfrm>
            <a:prstGeom prst="rect">
              <a:avLst/>
            </a:prstGeom>
            <a:noFill/>
          </p:spPr>
          <p:txBody>
            <a:bodyPr wrap="square" rtlCol="0">
              <a:spAutoFit/>
            </a:bodyPr>
            <a:lstStyle/>
            <a:p>
              <a:pPr algn="ctr"/>
              <a:r>
                <a:rPr lang="en-US" sz="1400" b="1" dirty="0">
                  <a:solidFill>
                    <a:srgbClr val="00B050"/>
                  </a:solidFill>
                  <a:latin typeface="Century Gothic" panose="020B0502020202020204" pitchFamily="34" charset="0"/>
                </a:rPr>
                <a:t>5</a:t>
              </a:r>
            </a:p>
          </p:txBody>
        </p:sp>
      </p:grpSp>
      <p:grpSp>
        <p:nvGrpSpPr>
          <p:cNvPr id="2" name="Group 1"/>
          <p:cNvGrpSpPr/>
          <p:nvPr/>
        </p:nvGrpSpPr>
        <p:grpSpPr>
          <a:xfrm>
            <a:off x="3829929" y="1172026"/>
            <a:ext cx="301752" cy="307777"/>
            <a:chOff x="4208209" y="783562"/>
            <a:chExt cx="301752" cy="307777"/>
          </a:xfrm>
        </p:grpSpPr>
        <p:sp>
          <p:nvSpPr>
            <p:cNvPr id="40" name="Oval 39"/>
            <p:cNvSpPr/>
            <p:nvPr/>
          </p:nvSpPr>
          <p:spPr>
            <a:xfrm>
              <a:off x="4208209" y="786574"/>
              <a:ext cx="301752" cy="301752"/>
            </a:xfrm>
            <a:prstGeom prst="ellipse">
              <a:avLst/>
            </a:prstGeom>
            <a:solidFill>
              <a:schemeClr val="bg1"/>
            </a:solid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p:cNvSpPr txBox="1"/>
            <p:nvPr/>
          </p:nvSpPr>
          <p:spPr>
            <a:xfrm>
              <a:off x="4232846" y="783562"/>
              <a:ext cx="252479" cy="307777"/>
            </a:xfrm>
            <a:prstGeom prst="rect">
              <a:avLst/>
            </a:prstGeom>
            <a:noFill/>
          </p:spPr>
          <p:txBody>
            <a:bodyPr wrap="square" rtlCol="0">
              <a:spAutoFit/>
            </a:bodyPr>
            <a:lstStyle/>
            <a:p>
              <a:pPr algn="ctr"/>
              <a:r>
                <a:rPr lang="en-US" sz="1400" b="1" dirty="0">
                  <a:solidFill>
                    <a:srgbClr val="00B050"/>
                  </a:solidFill>
                  <a:latin typeface="Century Gothic" panose="020B0502020202020204" pitchFamily="34" charset="0"/>
                </a:rPr>
                <a:t>0</a:t>
              </a:r>
            </a:p>
          </p:txBody>
        </p:sp>
      </p:grpSp>
      <p:grpSp>
        <p:nvGrpSpPr>
          <p:cNvPr id="36" name="Group 35"/>
          <p:cNvGrpSpPr/>
          <p:nvPr/>
        </p:nvGrpSpPr>
        <p:grpSpPr>
          <a:xfrm>
            <a:off x="2994403" y="3863971"/>
            <a:ext cx="301752" cy="307777"/>
            <a:chOff x="3254158" y="3314628"/>
            <a:chExt cx="301752" cy="307777"/>
          </a:xfrm>
        </p:grpSpPr>
        <p:sp>
          <p:nvSpPr>
            <p:cNvPr id="46" name="Oval 45"/>
            <p:cNvSpPr/>
            <p:nvPr/>
          </p:nvSpPr>
          <p:spPr>
            <a:xfrm>
              <a:off x="3254158" y="3317640"/>
              <a:ext cx="301752" cy="301752"/>
            </a:xfrm>
            <a:prstGeom prst="ellipse">
              <a:avLst/>
            </a:prstGeom>
            <a:solidFill>
              <a:schemeClr val="bg1"/>
            </a:solid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p:cNvSpPr txBox="1"/>
            <p:nvPr/>
          </p:nvSpPr>
          <p:spPr>
            <a:xfrm>
              <a:off x="3278795" y="3314628"/>
              <a:ext cx="252479" cy="307777"/>
            </a:xfrm>
            <a:prstGeom prst="rect">
              <a:avLst/>
            </a:prstGeom>
            <a:noFill/>
          </p:spPr>
          <p:txBody>
            <a:bodyPr wrap="square" rtlCol="0">
              <a:spAutoFit/>
            </a:bodyPr>
            <a:lstStyle/>
            <a:p>
              <a:pPr algn="ctr"/>
              <a:r>
                <a:rPr lang="en-US" sz="1400" b="1" dirty="0">
                  <a:solidFill>
                    <a:srgbClr val="00B050"/>
                  </a:solidFill>
                  <a:latin typeface="Century Gothic" panose="020B0502020202020204" pitchFamily="34" charset="0"/>
                </a:rPr>
                <a:t>2</a:t>
              </a:r>
            </a:p>
          </p:txBody>
        </p:sp>
      </p:grpSp>
      <p:grpSp>
        <p:nvGrpSpPr>
          <p:cNvPr id="45" name="Group 44"/>
          <p:cNvGrpSpPr/>
          <p:nvPr/>
        </p:nvGrpSpPr>
        <p:grpSpPr>
          <a:xfrm>
            <a:off x="1706072" y="3386165"/>
            <a:ext cx="390289" cy="307777"/>
            <a:chOff x="1830644" y="3344333"/>
            <a:chExt cx="390289" cy="307777"/>
          </a:xfrm>
        </p:grpSpPr>
        <p:sp>
          <p:nvSpPr>
            <p:cNvPr id="49" name="Oval 48"/>
            <p:cNvSpPr/>
            <p:nvPr/>
          </p:nvSpPr>
          <p:spPr>
            <a:xfrm>
              <a:off x="1875067" y="3347345"/>
              <a:ext cx="301752" cy="301752"/>
            </a:xfrm>
            <a:prstGeom prst="ellipse">
              <a:avLst/>
            </a:prstGeom>
            <a:solidFill>
              <a:schemeClr val="bg1"/>
            </a:solid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xtBox 49"/>
            <p:cNvSpPr txBox="1"/>
            <p:nvPr/>
          </p:nvSpPr>
          <p:spPr>
            <a:xfrm>
              <a:off x="1830644" y="3344333"/>
              <a:ext cx="390289" cy="307777"/>
            </a:xfrm>
            <a:prstGeom prst="rect">
              <a:avLst/>
            </a:prstGeom>
            <a:noFill/>
          </p:spPr>
          <p:txBody>
            <a:bodyPr wrap="square" rtlCol="0">
              <a:spAutoFit/>
            </a:bodyPr>
            <a:lstStyle/>
            <a:p>
              <a:pPr algn="ctr"/>
              <a:r>
                <a:rPr lang="en-US" sz="1400" b="1" dirty="0">
                  <a:solidFill>
                    <a:srgbClr val="00B050"/>
                  </a:solidFill>
                  <a:latin typeface="Century Gothic" panose="020B0502020202020204" pitchFamily="34" charset="0"/>
                </a:rPr>
                <a:t>7</a:t>
              </a:r>
            </a:p>
          </p:txBody>
        </p:sp>
      </p:grpSp>
      <p:grpSp>
        <p:nvGrpSpPr>
          <p:cNvPr id="48" name="Group 47"/>
          <p:cNvGrpSpPr/>
          <p:nvPr/>
        </p:nvGrpSpPr>
        <p:grpSpPr>
          <a:xfrm>
            <a:off x="749622" y="3258592"/>
            <a:ext cx="301752" cy="307777"/>
            <a:chOff x="1018715" y="2768527"/>
            <a:chExt cx="301752" cy="307777"/>
          </a:xfrm>
        </p:grpSpPr>
        <p:sp>
          <p:nvSpPr>
            <p:cNvPr id="52" name="Oval 51"/>
            <p:cNvSpPr/>
            <p:nvPr/>
          </p:nvSpPr>
          <p:spPr>
            <a:xfrm>
              <a:off x="1018715" y="2771539"/>
              <a:ext cx="301752" cy="301752"/>
            </a:xfrm>
            <a:prstGeom prst="ellipse">
              <a:avLst/>
            </a:prstGeom>
            <a:solidFill>
              <a:schemeClr val="bg1"/>
            </a:solid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52"/>
            <p:cNvSpPr txBox="1"/>
            <p:nvPr/>
          </p:nvSpPr>
          <p:spPr>
            <a:xfrm>
              <a:off x="1043352" y="2768527"/>
              <a:ext cx="252479" cy="307777"/>
            </a:xfrm>
            <a:prstGeom prst="rect">
              <a:avLst/>
            </a:prstGeom>
            <a:noFill/>
          </p:spPr>
          <p:txBody>
            <a:bodyPr wrap="square" rtlCol="0">
              <a:spAutoFit/>
            </a:bodyPr>
            <a:lstStyle/>
            <a:p>
              <a:pPr algn="ctr"/>
              <a:r>
                <a:rPr lang="en-US" sz="1400" b="1" dirty="0">
                  <a:solidFill>
                    <a:srgbClr val="00B050"/>
                  </a:solidFill>
                  <a:latin typeface="Century Gothic" panose="020B0502020202020204" pitchFamily="34" charset="0"/>
                </a:rPr>
                <a:t>2</a:t>
              </a:r>
            </a:p>
          </p:txBody>
        </p:sp>
      </p:grpSp>
      <p:grpSp>
        <p:nvGrpSpPr>
          <p:cNvPr id="42" name="Group 41"/>
          <p:cNvGrpSpPr/>
          <p:nvPr/>
        </p:nvGrpSpPr>
        <p:grpSpPr>
          <a:xfrm>
            <a:off x="1443319" y="5220938"/>
            <a:ext cx="301752" cy="307777"/>
            <a:chOff x="1520213" y="4527189"/>
            <a:chExt cx="301752" cy="307777"/>
          </a:xfrm>
        </p:grpSpPr>
        <p:sp>
          <p:nvSpPr>
            <p:cNvPr id="55" name="Oval 54"/>
            <p:cNvSpPr/>
            <p:nvPr/>
          </p:nvSpPr>
          <p:spPr>
            <a:xfrm>
              <a:off x="1520213" y="4530201"/>
              <a:ext cx="301752" cy="301752"/>
            </a:xfrm>
            <a:prstGeom prst="ellipse">
              <a:avLst/>
            </a:prstGeom>
            <a:solidFill>
              <a:schemeClr val="bg1"/>
            </a:solid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Box 55"/>
            <p:cNvSpPr txBox="1"/>
            <p:nvPr/>
          </p:nvSpPr>
          <p:spPr>
            <a:xfrm>
              <a:off x="1544850" y="4527189"/>
              <a:ext cx="252479" cy="307777"/>
            </a:xfrm>
            <a:prstGeom prst="rect">
              <a:avLst/>
            </a:prstGeom>
            <a:noFill/>
          </p:spPr>
          <p:txBody>
            <a:bodyPr wrap="square" rtlCol="0">
              <a:spAutoFit/>
            </a:bodyPr>
            <a:lstStyle/>
            <a:p>
              <a:pPr algn="ctr"/>
              <a:r>
                <a:rPr lang="en-US" sz="1400" b="1" dirty="0">
                  <a:solidFill>
                    <a:srgbClr val="00B050"/>
                  </a:solidFill>
                  <a:latin typeface="Century Gothic" panose="020B0502020202020204" pitchFamily="34" charset="0"/>
                </a:rPr>
                <a:t>1</a:t>
              </a:r>
            </a:p>
          </p:txBody>
        </p:sp>
      </p:grpSp>
      <p:grpSp>
        <p:nvGrpSpPr>
          <p:cNvPr id="39" name="Group 38"/>
          <p:cNvGrpSpPr/>
          <p:nvPr/>
        </p:nvGrpSpPr>
        <p:grpSpPr>
          <a:xfrm>
            <a:off x="2286200" y="5492261"/>
            <a:ext cx="301752" cy="307777"/>
            <a:chOff x="2563939" y="4894674"/>
            <a:chExt cx="301752" cy="307777"/>
          </a:xfrm>
        </p:grpSpPr>
        <p:sp>
          <p:nvSpPr>
            <p:cNvPr id="58" name="Oval 57"/>
            <p:cNvSpPr/>
            <p:nvPr/>
          </p:nvSpPr>
          <p:spPr>
            <a:xfrm>
              <a:off x="2563939" y="4897686"/>
              <a:ext cx="301752" cy="301752"/>
            </a:xfrm>
            <a:prstGeom prst="ellipse">
              <a:avLst/>
            </a:prstGeom>
            <a:solidFill>
              <a:schemeClr val="bg1"/>
            </a:solid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Box 58"/>
            <p:cNvSpPr txBox="1"/>
            <p:nvPr/>
          </p:nvSpPr>
          <p:spPr>
            <a:xfrm>
              <a:off x="2588576" y="4894674"/>
              <a:ext cx="252479" cy="307777"/>
            </a:xfrm>
            <a:prstGeom prst="rect">
              <a:avLst/>
            </a:prstGeom>
            <a:noFill/>
          </p:spPr>
          <p:txBody>
            <a:bodyPr wrap="square" rtlCol="0">
              <a:spAutoFit/>
            </a:bodyPr>
            <a:lstStyle/>
            <a:p>
              <a:pPr algn="ctr"/>
              <a:r>
                <a:rPr lang="en-US" sz="1400" b="1" dirty="0">
                  <a:solidFill>
                    <a:srgbClr val="00B050"/>
                  </a:solidFill>
                  <a:latin typeface="Century Gothic" panose="020B0502020202020204" pitchFamily="34" charset="0"/>
                </a:rPr>
                <a:t>2</a:t>
              </a:r>
            </a:p>
          </p:txBody>
        </p:sp>
      </p:grpSp>
      <p:sp>
        <p:nvSpPr>
          <p:cNvPr id="5" name="Rectangle 4"/>
          <p:cNvSpPr/>
          <p:nvPr/>
        </p:nvSpPr>
        <p:spPr>
          <a:xfrm>
            <a:off x="5206946" y="914400"/>
            <a:ext cx="3495724" cy="907941"/>
          </a:xfrm>
          <a:prstGeom prst="rect">
            <a:avLst/>
          </a:prstGeom>
        </p:spPr>
        <p:txBody>
          <a:bodyPr wrap="square">
            <a:spAutoFit/>
          </a:bodyPr>
          <a:lstStyle/>
          <a:p>
            <a:pPr marL="341313" marR="0" lvl="0" indent="-341313" algn="r">
              <a:spcBef>
                <a:spcPts val="0"/>
              </a:spcBef>
              <a:spcAft>
                <a:spcPts val="600"/>
              </a:spcAft>
            </a:pPr>
            <a:r>
              <a:rPr lang="en-US" sz="2400" b="1" dirty="0">
                <a:solidFill>
                  <a:schemeClr val="bg1"/>
                </a:solidFill>
                <a:latin typeface="Century Gothic" panose="020B0502020202020204" pitchFamily="34" charset="0"/>
                <a:ea typeface="Calibri" panose="020F0502020204030204" pitchFamily="34" charset="0"/>
              </a:rPr>
              <a:t>CASELOAD DATA</a:t>
            </a:r>
          </a:p>
          <a:p>
            <a:pPr marL="341313" marR="0" lvl="0" indent="-341313" algn="r">
              <a:spcBef>
                <a:spcPts val="0"/>
              </a:spcBef>
              <a:spcAft>
                <a:spcPts val="600"/>
              </a:spcAft>
            </a:pPr>
            <a:r>
              <a:rPr lang="en-US" sz="2400" b="1" dirty="0">
                <a:solidFill>
                  <a:schemeClr val="bg1"/>
                </a:solidFill>
                <a:latin typeface="Century Gothic" panose="020B0502020202020204" pitchFamily="34" charset="0"/>
                <a:ea typeface="Calibri" panose="020F0502020204030204" pitchFamily="34" charset="0"/>
              </a:rPr>
              <a:t>BUILDINGS APPROVED</a:t>
            </a:r>
          </a:p>
        </p:txBody>
      </p:sp>
      <p:sp>
        <p:nvSpPr>
          <p:cNvPr id="68" name="Rectangle 67"/>
          <p:cNvSpPr/>
          <p:nvPr/>
        </p:nvSpPr>
        <p:spPr>
          <a:xfrm>
            <a:off x="5541498" y="1932320"/>
            <a:ext cx="3232073" cy="3570208"/>
          </a:xfrm>
          <a:prstGeom prst="rect">
            <a:avLst/>
          </a:prstGeom>
        </p:spPr>
        <p:txBody>
          <a:bodyPr wrap="square">
            <a:spAutoFit/>
          </a:bodyPr>
          <a:lstStyle/>
          <a:p>
            <a:pPr marL="341313" marR="0" lvl="0" indent="-341313">
              <a:spcBef>
                <a:spcPts val="0"/>
              </a:spcBef>
              <a:spcAft>
                <a:spcPts val="600"/>
              </a:spcAft>
              <a:tabLst>
                <a:tab pos="2290763" algn="r"/>
                <a:tab pos="2968625" algn="r"/>
              </a:tabLst>
            </a:pPr>
            <a:r>
              <a:rPr lang="en-US" dirty="0">
                <a:solidFill>
                  <a:schemeClr val="bg1"/>
                </a:solidFill>
                <a:latin typeface="Century Gothic" panose="020B0502020202020204" pitchFamily="34" charset="0"/>
                <a:ea typeface="Calibri" panose="020F0502020204030204" pitchFamily="34" charset="0"/>
              </a:rPr>
              <a:t>		</a:t>
            </a:r>
            <a:endParaRPr lang="en-US" dirty="0">
              <a:solidFill>
                <a:srgbClr val="FF9900"/>
              </a:solidFill>
              <a:latin typeface="Century Gothic" panose="020B0502020202020204" pitchFamily="34" charset="0"/>
              <a:ea typeface="Calibri" panose="020F0502020204030204" pitchFamily="34" charset="0"/>
            </a:endParaRPr>
          </a:p>
          <a:p>
            <a:pPr marR="0" lvl="0">
              <a:spcBef>
                <a:spcPts val="0"/>
              </a:spcBef>
              <a:tabLst>
                <a:tab pos="2290763" algn="r"/>
                <a:tab pos="2968625" algn="r"/>
              </a:tabLst>
            </a:pPr>
            <a:r>
              <a:rPr lang="en-US" dirty="0">
                <a:solidFill>
                  <a:schemeClr val="bg1"/>
                </a:solidFill>
                <a:latin typeface="Century Gothic" panose="020B0502020202020204" pitchFamily="34" charset="0"/>
                <a:ea typeface="Calibri" panose="020F0502020204030204" pitchFamily="34" charset="0"/>
              </a:rPr>
              <a:t>Downtown</a:t>
            </a:r>
            <a:endParaRPr lang="en-US" dirty="0">
              <a:solidFill>
                <a:srgbClr val="FF9900"/>
              </a:solidFill>
              <a:latin typeface="Century Gothic" panose="020B0502020202020204" pitchFamily="34" charset="0"/>
              <a:ea typeface="Calibri" panose="020F0502020204030204" pitchFamily="34" charset="0"/>
            </a:endParaRPr>
          </a:p>
          <a:p>
            <a:pPr marR="0" lvl="0">
              <a:spcBef>
                <a:spcPts val="0"/>
              </a:spcBef>
              <a:tabLst>
                <a:tab pos="2290763" algn="r"/>
                <a:tab pos="2968625" algn="r"/>
              </a:tabLst>
            </a:pPr>
            <a:r>
              <a:rPr lang="en-US" dirty="0">
                <a:solidFill>
                  <a:schemeClr val="bg1"/>
                </a:solidFill>
                <a:latin typeface="Century Gothic" panose="020B0502020202020204" pitchFamily="34" charset="0"/>
                <a:ea typeface="Calibri" panose="020F0502020204030204" pitchFamily="34" charset="0"/>
              </a:rPr>
              <a:t>Goose Hollow</a:t>
            </a:r>
            <a:endParaRPr lang="en-US" dirty="0">
              <a:solidFill>
                <a:srgbClr val="FF9900"/>
              </a:solidFill>
              <a:latin typeface="Century Gothic" panose="020B0502020202020204" pitchFamily="34" charset="0"/>
              <a:ea typeface="Calibri" panose="020F0502020204030204" pitchFamily="34" charset="0"/>
            </a:endParaRPr>
          </a:p>
          <a:p>
            <a:pPr marR="0" lvl="0">
              <a:spcBef>
                <a:spcPts val="0"/>
              </a:spcBef>
              <a:tabLst>
                <a:tab pos="2290763" algn="r"/>
                <a:tab pos="2968625" algn="r"/>
              </a:tabLst>
            </a:pPr>
            <a:r>
              <a:rPr lang="en-US" dirty="0">
                <a:solidFill>
                  <a:schemeClr val="bg1"/>
                </a:solidFill>
                <a:latin typeface="Century Gothic" panose="020B0502020202020204" pitchFamily="34" charset="0"/>
                <a:ea typeface="Calibri" panose="020F0502020204030204" pitchFamily="34" charset="0"/>
              </a:rPr>
              <a:t>River District</a:t>
            </a:r>
            <a:endParaRPr lang="en-US" dirty="0">
              <a:solidFill>
                <a:srgbClr val="FF9900"/>
              </a:solidFill>
              <a:latin typeface="Century Gothic" panose="020B0502020202020204" pitchFamily="34" charset="0"/>
              <a:ea typeface="Calibri" panose="020F0502020204030204" pitchFamily="34" charset="0"/>
            </a:endParaRPr>
          </a:p>
          <a:p>
            <a:pPr marR="0" lvl="0">
              <a:spcBef>
                <a:spcPts val="0"/>
              </a:spcBef>
              <a:tabLst>
                <a:tab pos="2290763" algn="r"/>
                <a:tab pos="2968625" algn="r"/>
              </a:tabLst>
            </a:pPr>
            <a:r>
              <a:rPr lang="en-US" dirty="0">
                <a:solidFill>
                  <a:schemeClr val="bg1"/>
                </a:solidFill>
                <a:latin typeface="Century Gothic" panose="020B0502020202020204" pitchFamily="34" charset="0"/>
                <a:ea typeface="Calibri" panose="020F0502020204030204" pitchFamily="34" charset="0"/>
              </a:rPr>
              <a:t>Lloyd</a:t>
            </a:r>
            <a:endParaRPr lang="en-US" dirty="0">
              <a:solidFill>
                <a:srgbClr val="FF9900"/>
              </a:solidFill>
              <a:latin typeface="Century Gothic" panose="020B0502020202020204" pitchFamily="34" charset="0"/>
              <a:ea typeface="Calibri" panose="020F0502020204030204" pitchFamily="34" charset="0"/>
            </a:endParaRPr>
          </a:p>
          <a:p>
            <a:pPr marR="0" lvl="0">
              <a:spcBef>
                <a:spcPts val="0"/>
              </a:spcBef>
              <a:tabLst>
                <a:tab pos="2290763" algn="r"/>
                <a:tab pos="2968625" algn="r"/>
              </a:tabLst>
            </a:pPr>
            <a:r>
              <a:rPr lang="en-US" dirty="0">
                <a:solidFill>
                  <a:schemeClr val="bg1"/>
                </a:solidFill>
                <a:latin typeface="Century Gothic" panose="020B0502020202020204" pitchFamily="34" charset="0"/>
                <a:ea typeface="Calibri" panose="020F0502020204030204" pitchFamily="34" charset="0"/>
              </a:rPr>
              <a:t>Central Eastside</a:t>
            </a:r>
            <a:endParaRPr lang="en-US" dirty="0">
              <a:solidFill>
                <a:srgbClr val="FF9900"/>
              </a:solidFill>
              <a:latin typeface="Century Gothic" panose="020B0502020202020204" pitchFamily="34" charset="0"/>
              <a:ea typeface="Calibri" panose="020F0502020204030204" pitchFamily="34" charset="0"/>
            </a:endParaRPr>
          </a:p>
          <a:p>
            <a:pPr marR="0" lvl="0">
              <a:spcBef>
                <a:spcPts val="0"/>
              </a:spcBef>
              <a:tabLst>
                <a:tab pos="2290763" algn="r"/>
                <a:tab pos="2968625" algn="r"/>
              </a:tabLst>
            </a:pPr>
            <a:r>
              <a:rPr lang="en-US" dirty="0">
                <a:solidFill>
                  <a:schemeClr val="bg1"/>
                </a:solidFill>
                <a:latin typeface="Century Gothic" panose="020B0502020202020204" pitchFamily="34" charset="0"/>
                <a:ea typeface="Calibri" panose="020F0502020204030204" pitchFamily="34" charset="0"/>
              </a:rPr>
              <a:t>South Waterfront</a:t>
            </a:r>
            <a:endParaRPr lang="en-US" dirty="0">
              <a:solidFill>
                <a:srgbClr val="FF9900"/>
              </a:solidFill>
              <a:latin typeface="Century Gothic" panose="020B0502020202020204" pitchFamily="34" charset="0"/>
              <a:ea typeface="Calibri" panose="020F0502020204030204" pitchFamily="34" charset="0"/>
            </a:endParaRPr>
          </a:p>
          <a:p>
            <a:pPr marR="0" lvl="0">
              <a:spcBef>
                <a:spcPts val="0"/>
              </a:spcBef>
              <a:tabLst>
                <a:tab pos="2290763" algn="r"/>
                <a:tab pos="2968625" algn="r"/>
              </a:tabLst>
            </a:pPr>
            <a:r>
              <a:rPr lang="en-US" dirty="0">
                <a:solidFill>
                  <a:schemeClr val="bg1"/>
                </a:solidFill>
                <a:latin typeface="Century Gothic" panose="020B0502020202020204" pitchFamily="34" charset="0"/>
                <a:ea typeface="Calibri" panose="020F0502020204030204" pitchFamily="34" charset="0"/>
              </a:rPr>
              <a:t>Southwest</a:t>
            </a:r>
            <a:endParaRPr lang="en-US" dirty="0">
              <a:solidFill>
                <a:srgbClr val="FF9900"/>
              </a:solidFill>
              <a:latin typeface="Century Gothic" panose="020B0502020202020204" pitchFamily="34" charset="0"/>
              <a:ea typeface="Calibri" panose="020F0502020204030204" pitchFamily="34" charset="0"/>
            </a:endParaRPr>
          </a:p>
          <a:p>
            <a:pPr marR="0" lvl="0">
              <a:spcBef>
                <a:spcPts val="0"/>
              </a:spcBef>
              <a:tabLst>
                <a:tab pos="2290763" algn="r"/>
                <a:tab pos="2968625" algn="r"/>
              </a:tabLst>
            </a:pPr>
            <a:r>
              <a:rPr lang="en-US" dirty="0">
                <a:solidFill>
                  <a:schemeClr val="bg1"/>
                </a:solidFill>
                <a:latin typeface="Century Gothic" panose="020B0502020202020204" pitchFamily="34" charset="0"/>
                <a:ea typeface="Calibri" panose="020F0502020204030204" pitchFamily="34" charset="0"/>
              </a:rPr>
              <a:t>Northwest</a:t>
            </a:r>
            <a:endParaRPr lang="en-US" dirty="0">
              <a:solidFill>
                <a:srgbClr val="FF9900"/>
              </a:solidFill>
              <a:latin typeface="Century Gothic" panose="020B0502020202020204" pitchFamily="34" charset="0"/>
              <a:ea typeface="Calibri" panose="020F0502020204030204" pitchFamily="34" charset="0"/>
            </a:endParaRPr>
          </a:p>
          <a:p>
            <a:pPr marR="0" lvl="0">
              <a:spcBef>
                <a:spcPts val="0"/>
              </a:spcBef>
              <a:tabLst>
                <a:tab pos="2290763" algn="r"/>
                <a:tab pos="2968625" algn="r"/>
              </a:tabLst>
            </a:pPr>
            <a:r>
              <a:rPr lang="en-US" dirty="0">
                <a:solidFill>
                  <a:schemeClr val="bg1"/>
                </a:solidFill>
                <a:latin typeface="Century Gothic" panose="020B0502020202020204" pitchFamily="34" charset="0"/>
                <a:ea typeface="Calibri" panose="020F0502020204030204" pitchFamily="34" charset="0"/>
              </a:rPr>
              <a:t>Northeast</a:t>
            </a:r>
            <a:endParaRPr lang="en-US" dirty="0">
              <a:solidFill>
                <a:srgbClr val="FF9900"/>
              </a:solidFill>
              <a:latin typeface="Century Gothic" panose="020B0502020202020204" pitchFamily="34" charset="0"/>
              <a:ea typeface="Calibri" panose="020F0502020204030204" pitchFamily="34" charset="0"/>
            </a:endParaRPr>
          </a:p>
          <a:p>
            <a:pPr marR="0" lvl="0">
              <a:spcBef>
                <a:spcPts val="0"/>
              </a:spcBef>
              <a:spcAft>
                <a:spcPts val="600"/>
              </a:spcAft>
              <a:tabLst>
                <a:tab pos="2290763" algn="r"/>
                <a:tab pos="2968625" algn="r"/>
              </a:tabLst>
            </a:pPr>
            <a:r>
              <a:rPr lang="en-US" dirty="0">
                <a:solidFill>
                  <a:schemeClr val="bg1"/>
                </a:solidFill>
                <a:latin typeface="Century Gothic" panose="020B0502020202020204" pitchFamily="34" charset="0"/>
                <a:ea typeface="Calibri" panose="020F0502020204030204" pitchFamily="34" charset="0"/>
              </a:rPr>
              <a:t>Gateway</a:t>
            </a:r>
            <a:endParaRPr lang="en-US" dirty="0">
              <a:solidFill>
                <a:srgbClr val="FF9900"/>
              </a:solidFill>
              <a:latin typeface="Century Gothic" panose="020B0502020202020204" pitchFamily="34" charset="0"/>
              <a:ea typeface="Calibri" panose="020F0502020204030204" pitchFamily="34" charset="0"/>
            </a:endParaRPr>
          </a:p>
          <a:p>
            <a:pPr marR="0" lvl="0">
              <a:spcBef>
                <a:spcPts val="0"/>
              </a:spcBef>
              <a:spcAft>
                <a:spcPts val="600"/>
              </a:spcAft>
              <a:tabLst>
                <a:tab pos="2290763" algn="r"/>
                <a:tab pos="2968625" algn="r"/>
              </a:tabLst>
            </a:pPr>
            <a:r>
              <a:rPr lang="en-US" dirty="0">
                <a:solidFill>
                  <a:schemeClr val="bg1"/>
                </a:solidFill>
                <a:latin typeface="Century Gothic" panose="020B0502020202020204" pitchFamily="34" charset="0"/>
                <a:ea typeface="Calibri" panose="020F0502020204030204" pitchFamily="34" charset="0"/>
              </a:rPr>
              <a:t>Total buildings</a:t>
            </a:r>
            <a:endParaRPr lang="en-US" dirty="0">
              <a:solidFill>
                <a:srgbClr val="FF9900"/>
              </a:solidFill>
              <a:latin typeface="Century Gothic" panose="020B0502020202020204" pitchFamily="34" charset="0"/>
              <a:ea typeface="Calibri" panose="020F0502020204030204" pitchFamily="34" charset="0"/>
            </a:endParaRPr>
          </a:p>
        </p:txBody>
      </p:sp>
      <p:cxnSp>
        <p:nvCxnSpPr>
          <p:cNvPr id="70" name="Straight Connector 69"/>
          <p:cNvCxnSpPr/>
          <p:nvPr/>
        </p:nvCxnSpPr>
        <p:spPr>
          <a:xfrm>
            <a:off x="5621166" y="5132991"/>
            <a:ext cx="29626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5621166" y="2306835"/>
            <a:ext cx="296265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9" name="Rectangle 68"/>
          <p:cNvSpPr/>
          <p:nvPr/>
        </p:nvSpPr>
        <p:spPr>
          <a:xfrm>
            <a:off x="7234511" y="1932320"/>
            <a:ext cx="708740" cy="3570208"/>
          </a:xfrm>
          <a:prstGeom prst="rect">
            <a:avLst/>
          </a:prstGeom>
        </p:spPr>
        <p:txBody>
          <a:bodyPr wrap="square">
            <a:spAutoFit/>
          </a:bodyPr>
          <a:lstStyle/>
          <a:p>
            <a:pPr marL="341313" marR="0" lvl="0" indent="-341313" algn="r">
              <a:spcBef>
                <a:spcPts val="0"/>
              </a:spcBef>
              <a:spcAft>
                <a:spcPts val="600"/>
              </a:spcAft>
              <a:tabLst>
                <a:tab pos="2290763" algn="r"/>
                <a:tab pos="2968625" algn="r"/>
              </a:tabLst>
            </a:pPr>
            <a:r>
              <a:rPr lang="en-US" dirty="0">
                <a:solidFill>
                  <a:srgbClr val="00B050"/>
                </a:solidFill>
                <a:latin typeface="Century Gothic" panose="020B0502020202020204" pitchFamily="34" charset="0"/>
                <a:ea typeface="Calibri" panose="020F0502020204030204" pitchFamily="34" charset="0"/>
              </a:rPr>
              <a:t>2018</a:t>
            </a:r>
            <a:endParaRPr lang="en-US" dirty="0">
              <a:solidFill>
                <a:srgbClr val="FF9900"/>
              </a:solidFill>
              <a:latin typeface="Century Gothic" panose="020B0502020202020204" pitchFamily="34" charset="0"/>
              <a:ea typeface="Calibri" panose="020F0502020204030204" pitchFamily="34" charset="0"/>
            </a:endParaRPr>
          </a:p>
          <a:p>
            <a:pPr marR="0" lvl="0" algn="r">
              <a:spcBef>
                <a:spcPts val="0"/>
              </a:spcBef>
              <a:tabLst>
                <a:tab pos="2290763" algn="r"/>
                <a:tab pos="2968625" algn="r"/>
              </a:tabLst>
            </a:pPr>
            <a:r>
              <a:rPr lang="en-US" dirty="0">
                <a:solidFill>
                  <a:srgbClr val="00B050"/>
                </a:solidFill>
                <a:latin typeface="Century Gothic" panose="020B0502020202020204" pitchFamily="34" charset="0"/>
                <a:ea typeface="Calibri" panose="020F0502020204030204" pitchFamily="34" charset="0"/>
              </a:rPr>
              <a:t>7</a:t>
            </a:r>
            <a:endParaRPr lang="en-US" dirty="0">
              <a:solidFill>
                <a:srgbClr val="FF9900"/>
              </a:solidFill>
              <a:latin typeface="Century Gothic" panose="020B0502020202020204" pitchFamily="34" charset="0"/>
              <a:ea typeface="Calibri" panose="020F0502020204030204" pitchFamily="34" charset="0"/>
            </a:endParaRPr>
          </a:p>
          <a:p>
            <a:pPr marR="0" lvl="0" algn="r">
              <a:spcBef>
                <a:spcPts val="0"/>
              </a:spcBef>
              <a:tabLst>
                <a:tab pos="2290763" algn="r"/>
                <a:tab pos="2968625" algn="r"/>
              </a:tabLst>
            </a:pPr>
            <a:r>
              <a:rPr lang="en-US" dirty="0">
                <a:solidFill>
                  <a:srgbClr val="00B050"/>
                </a:solidFill>
                <a:latin typeface="Century Gothic" panose="020B0502020202020204" pitchFamily="34" charset="0"/>
                <a:ea typeface="Calibri" panose="020F0502020204030204" pitchFamily="34" charset="0"/>
              </a:rPr>
              <a:t>2</a:t>
            </a:r>
            <a:endParaRPr lang="en-US" dirty="0">
              <a:solidFill>
                <a:srgbClr val="FF9900"/>
              </a:solidFill>
              <a:latin typeface="Century Gothic" panose="020B0502020202020204" pitchFamily="34" charset="0"/>
              <a:ea typeface="Calibri" panose="020F0502020204030204" pitchFamily="34" charset="0"/>
            </a:endParaRPr>
          </a:p>
          <a:p>
            <a:pPr marR="0" lvl="0" algn="r">
              <a:spcBef>
                <a:spcPts val="0"/>
              </a:spcBef>
              <a:tabLst>
                <a:tab pos="2290763" algn="r"/>
                <a:tab pos="2968625" algn="r"/>
              </a:tabLst>
            </a:pPr>
            <a:r>
              <a:rPr lang="en-US" dirty="0">
                <a:solidFill>
                  <a:srgbClr val="00B050"/>
                </a:solidFill>
                <a:latin typeface="Century Gothic" panose="020B0502020202020204" pitchFamily="34" charset="0"/>
                <a:ea typeface="Calibri" panose="020F0502020204030204" pitchFamily="34" charset="0"/>
              </a:rPr>
              <a:t>3</a:t>
            </a:r>
            <a:endParaRPr lang="en-US" dirty="0">
              <a:solidFill>
                <a:srgbClr val="FF9900"/>
              </a:solidFill>
              <a:latin typeface="Century Gothic" panose="020B0502020202020204" pitchFamily="34" charset="0"/>
              <a:ea typeface="Calibri" panose="020F0502020204030204" pitchFamily="34" charset="0"/>
            </a:endParaRPr>
          </a:p>
          <a:p>
            <a:pPr marR="0" lvl="0" algn="r">
              <a:spcBef>
                <a:spcPts val="0"/>
              </a:spcBef>
              <a:tabLst>
                <a:tab pos="2290763" algn="r"/>
                <a:tab pos="2968625" algn="r"/>
              </a:tabLst>
            </a:pPr>
            <a:r>
              <a:rPr lang="en-US" dirty="0">
                <a:solidFill>
                  <a:srgbClr val="00B050"/>
                </a:solidFill>
                <a:latin typeface="Century Gothic" panose="020B0502020202020204" pitchFamily="34" charset="0"/>
                <a:ea typeface="Calibri" panose="020F0502020204030204" pitchFamily="34" charset="0"/>
              </a:rPr>
              <a:t>5</a:t>
            </a:r>
            <a:endParaRPr lang="en-US" dirty="0">
              <a:solidFill>
                <a:srgbClr val="FF9900"/>
              </a:solidFill>
              <a:latin typeface="Century Gothic" panose="020B0502020202020204" pitchFamily="34" charset="0"/>
              <a:ea typeface="Calibri" panose="020F0502020204030204" pitchFamily="34" charset="0"/>
            </a:endParaRPr>
          </a:p>
          <a:p>
            <a:pPr marR="0" lvl="0" algn="r">
              <a:spcBef>
                <a:spcPts val="0"/>
              </a:spcBef>
              <a:tabLst>
                <a:tab pos="2290763" algn="r"/>
                <a:tab pos="2968625" algn="r"/>
              </a:tabLst>
            </a:pPr>
            <a:r>
              <a:rPr lang="en-US" dirty="0">
                <a:solidFill>
                  <a:srgbClr val="00B050"/>
                </a:solidFill>
                <a:latin typeface="Century Gothic" panose="020B0502020202020204" pitchFamily="34" charset="0"/>
                <a:ea typeface="Calibri" panose="020F0502020204030204" pitchFamily="34" charset="0"/>
              </a:rPr>
              <a:t>2</a:t>
            </a:r>
            <a:endParaRPr lang="en-US" dirty="0">
              <a:solidFill>
                <a:srgbClr val="FF9900"/>
              </a:solidFill>
              <a:latin typeface="Century Gothic" panose="020B0502020202020204" pitchFamily="34" charset="0"/>
              <a:ea typeface="Calibri" panose="020F0502020204030204" pitchFamily="34" charset="0"/>
            </a:endParaRPr>
          </a:p>
          <a:p>
            <a:pPr marR="0" lvl="0" algn="r">
              <a:spcBef>
                <a:spcPts val="0"/>
              </a:spcBef>
              <a:tabLst>
                <a:tab pos="2290763" algn="r"/>
                <a:tab pos="2968625" algn="r"/>
              </a:tabLst>
            </a:pPr>
            <a:r>
              <a:rPr lang="en-US" dirty="0">
                <a:solidFill>
                  <a:srgbClr val="00B050"/>
                </a:solidFill>
                <a:latin typeface="Century Gothic" panose="020B0502020202020204" pitchFamily="34" charset="0"/>
                <a:ea typeface="Calibri" panose="020F0502020204030204" pitchFamily="34" charset="0"/>
              </a:rPr>
              <a:t>2</a:t>
            </a:r>
            <a:endParaRPr lang="en-US" dirty="0">
              <a:solidFill>
                <a:srgbClr val="FF9900"/>
              </a:solidFill>
              <a:latin typeface="Century Gothic" panose="020B0502020202020204" pitchFamily="34" charset="0"/>
              <a:ea typeface="Calibri" panose="020F0502020204030204" pitchFamily="34" charset="0"/>
            </a:endParaRPr>
          </a:p>
          <a:p>
            <a:pPr marR="0" lvl="0" algn="r">
              <a:spcBef>
                <a:spcPts val="0"/>
              </a:spcBef>
              <a:tabLst>
                <a:tab pos="2290763" algn="r"/>
                <a:tab pos="2968625" algn="r"/>
              </a:tabLst>
            </a:pPr>
            <a:r>
              <a:rPr lang="en-US" dirty="0">
                <a:solidFill>
                  <a:srgbClr val="00B050"/>
                </a:solidFill>
                <a:latin typeface="Century Gothic" panose="020B0502020202020204" pitchFamily="34" charset="0"/>
                <a:ea typeface="Calibri" panose="020F0502020204030204" pitchFamily="34" charset="0"/>
              </a:rPr>
              <a:t>1</a:t>
            </a:r>
            <a:endParaRPr lang="en-US" dirty="0">
              <a:solidFill>
                <a:srgbClr val="FF9900"/>
              </a:solidFill>
              <a:latin typeface="Century Gothic" panose="020B0502020202020204" pitchFamily="34" charset="0"/>
              <a:ea typeface="Calibri" panose="020F0502020204030204" pitchFamily="34" charset="0"/>
            </a:endParaRPr>
          </a:p>
          <a:p>
            <a:pPr marR="0" lvl="0" algn="r">
              <a:spcBef>
                <a:spcPts val="0"/>
              </a:spcBef>
              <a:tabLst>
                <a:tab pos="2290763" algn="r"/>
                <a:tab pos="2968625" algn="r"/>
              </a:tabLst>
            </a:pPr>
            <a:r>
              <a:rPr lang="en-US" dirty="0">
                <a:solidFill>
                  <a:srgbClr val="00B050"/>
                </a:solidFill>
                <a:latin typeface="Century Gothic" panose="020B0502020202020204" pitchFamily="34" charset="0"/>
                <a:ea typeface="Calibri" panose="020F0502020204030204" pitchFamily="34" charset="0"/>
              </a:rPr>
              <a:t>4</a:t>
            </a:r>
            <a:endParaRPr lang="en-US" dirty="0">
              <a:solidFill>
                <a:srgbClr val="FF9900"/>
              </a:solidFill>
              <a:latin typeface="Century Gothic" panose="020B0502020202020204" pitchFamily="34" charset="0"/>
              <a:ea typeface="Calibri" panose="020F0502020204030204" pitchFamily="34" charset="0"/>
            </a:endParaRPr>
          </a:p>
          <a:p>
            <a:pPr marR="0" lvl="0" algn="r">
              <a:spcBef>
                <a:spcPts val="0"/>
              </a:spcBef>
              <a:tabLst>
                <a:tab pos="2290763" algn="r"/>
                <a:tab pos="2968625" algn="r"/>
              </a:tabLst>
            </a:pPr>
            <a:r>
              <a:rPr lang="en-US" dirty="0">
                <a:solidFill>
                  <a:srgbClr val="00B050"/>
                </a:solidFill>
                <a:latin typeface="Century Gothic" panose="020B0502020202020204" pitchFamily="34" charset="0"/>
                <a:ea typeface="Calibri" panose="020F0502020204030204" pitchFamily="34" charset="0"/>
              </a:rPr>
              <a:t>0</a:t>
            </a:r>
            <a:endParaRPr lang="en-US" dirty="0">
              <a:solidFill>
                <a:srgbClr val="FF9900"/>
              </a:solidFill>
              <a:latin typeface="Century Gothic" panose="020B0502020202020204" pitchFamily="34" charset="0"/>
              <a:ea typeface="Calibri" panose="020F0502020204030204" pitchFamily="34" charset="0"/>
            </a:endParaRPr>
          </a:p>
          <a:p>
            <a:pPr marR="0" lvl="0" algn="r">
              <a:spcBef>
                <a:spcPts val="0"/>
              </a:spcBef>
              <a:spcAft>
                <a:spcPts val="600"/>
              </a:spcAft>
              <a:tabLst>
                <a:tab pos="2290763" algn="r"/>
                <a:tab pos="2968625" algn="r"/>
              </a:tabLst>
            </a:pPr>
            <a:r>
              <a:rPr lang="en-US" dirty="0">
                <a:solidFill>
                  <a:srgbClr val="00B050"/>
                </a:solidFill>
                <a:latin typeface="Century Gothic" panose="020B0502020202020204" pitchFamily="34" charset="0"/>
                <a:ea typeface="Calibri" panose="020F0502020204030204" pitchFamily="34" charset="0"/>
              </a:rPr>
              <a:t>1</a:t>
            </a:r>
            <a:endParaRPr lang="en-US" dirty="0">
              <a:solidFill>
                <a:srgbClr val="FF9900"/>
              </a:solidFill>
              <a:latin typeface="Century Gothic" panose="020B0502020202020204" pitchFamily="34" charset="0"/>
              <a:ea typeface="Calibri" panose="020F0502020204030204" pitchFamily="34" charset="0"/>
            </a:endParaRPr>
          </a:p>
          <a:p>
            <a:pPr marR="0" lvl="0" algn="r">
              <a:spcBef>
                <a:spcPts val="0"/>
              </a:spcBef>
              <a:spcAft>
                <a:spcPts val="600"/>
              </a:spcAft>
              <a:tabLst>
                <a:tab pos="2290763" algn="r"/>
                <a:tab pos="2968625" algn="r"/>
              </a:tabLst>
            </a:pPr>
            <a:r>
              <a:rPr lang="en-US" dirty="0">
                <a:solidFill>
                  <a:srgbClr val="00B050"/>
                </a:solidFill>
                <a:latin typeface="Century Gothic" panose="020B0502020202020204" pitchFamily="34" charset="0"/>
                <a:ea typeface="Calibri" panose="020F0502020204030204" pitchFamily="34" charset="0"/>
              </a:rPr>
              <a:t>27</a:t>
            </a:r>
            <a:endParaRPr lang="en-US" dirty="0">
              <a:solidFill>
                <a:srgbClr val="FF9900"/>
              </a:solidFill>
              <a:latin typeface="Century Gothic" panose="020B0502020202020204" pitchFamily="34" charset="0"/>
              <a:ea typeface="Calibri" panose="020F0502020204030204" pitchFamily="34" charset="0"/>
            </a:endParaRPr>
          </a:p>
        </p:txBody>
      </p:sp>
      <p:sp>
        <p:nvSpPr>
          <p:cNvPr id="72" name="Rectangle 71"/>
          <p:cNvSpPr/>
          <p:nvPr/>
        </p:nvSpPr>
        <p:spPr>
          <a:xfrm>
            <a:off x="7848548" y="1932320"/>
            <a:ext cx="820999" cy="3570208"/>
          </a:xfrm>
          <a:prstGeom prst="rect">
            <a:avLst/>
          </a:prstGeom>
        </p:spPr>
        <p:txBody>
          <a:bodyPr wrap="square">
            <a:spAutoFit/>
          </a:bodyPr>
          <a:lstStyle/>
          <a:p>
            <a:pPr marL="341313" marR="0" lvl="0" indent="-341313" algn="r">
              <a:spcBef>
                <a:spcPts val="0"/>
              </a:spcBef>
              <a:spcAft>
                <a:spcPts val="600"/>
              </a:spcAft>
              <a:tabLst>
                <a:tab pos="2290763" algn="r"/>
                <a:tab pos="2968625" algn="r"/>
              </a:tabLst>
            </a:pPr>
            <a:r>
              <a:rPr lang="en-US" dirty="0">
                <a:solidFill>
                  <a:srgbClr val="00B0F0"/>
                </a:solidFill>
                <a:latin typeface="Century Gothic" panose="020B0502020202020204" pitchFamily="34" charset="0"/>
                <a:ea typeface="Calibri" panose="020F0502020204030204" pitchFamily="34" charset="0"/>
              </a:rPr>
              <a:t>2017</a:t>
            </a:r>
          </a:p>
          <a:p>
            <a:pPr marR="0" lvl="0" algn="r">
              <a:spcBef>
                <a:spcPts val="0"/>
              </a:spcBef>
              <a:tabLst>
                <a:tab pos="2290763" algn="r"/>
                <a:tab pos="2968625" algn="r"/>
              </a:tabLst>
            </a:pPr>
            <a:r>
              <a:rPr lang="en-US" dirty="0">
                <a:solidFill>
                  <a:srgbClr val="00B0F0"/>
                </a:solidFill>
                <a:latin typeface="Century Gothic" panose="020B0502020202020204" pitchFamily="34" charset="0"/>
                <a:ea typeface="Calibri" panose="020F0502020204030204" pitchFamily="34" charset="0"/>
              </a:rPr>
              <a:t>9</a:t>
            </a:r>
          </a:p>
          <a:p>
            <a:pPr marR="0" lvl="0" algn="r">
              <a:spcBef>
                <a:spcPts val="0"/>
              </a:spcBef>
              <a:tabLst>
                <a:tab pos="2290763" algn="r"/>
                <a:tab pos="2968625" algn="r"/>
              </a:tabLst>
            </a:pPr>
            <a:r>
              <a:rPr lang="en-US" dirty="0">
                <a:solidFill>
                  <a:srgbClr val="00B0F0"/>
                </a:solidFill>
                <a:latin typeface="Century Gothic" panose="020B0502020202020204" pitchFamily="34" charset="0"/>
                <a:ea typeface="Calibri" panose="020F0502020204030204" pitchFamily="34" charset="0"/>
              </a:rPr>
              <a:t>7</a:t>
            </a:r>
          </a:p>
          <a:p>
            <a:pPr marR="0" lvl="0" algn="r">
              <a:spcBef>
                <a:spcPts val="0"/>
              </a:spcBef>
              <a:tabLst>
                <a:tab pos="2290763" algn="r"/>
                <a:tab pos="2968625" algn="r"/>
              </a:tabLst>
            </a:pPr>
            <a:r>
              <a:rPr lang="en-US" dirty="0">
                <a:solidFill>
                  <a:srgbClr val="00B0F0"/>
                </a:solidFill>
                <a:latin typeface="Century Gothic" panose="020B0502020202020204" pitchFamily="34" charset="0"/>
                <a:ea typeface="Calibri" panose="020F0502020204030204" pitchFamily="34" charset="0"/>
              </a:rPr>
              <a:t>4</a:t>
            </a:r>
          </a:p>
          <a:p>
            <a:pPr marR="0" lvl="0" algn="r">
              <a:spcBef>
                <a:spcPts val="0"/>
              </a:spcBef>
              <a:tabLst>
                <a:tab pos="2290763" algn="r"/>
                <a:tab pos="2968625" algn="r"/>
              </a:tabLst>
            </a:pPr>
            <a:r>
              <a:rPr lang="en-US" dirty="0">
                <a:solidFill>
                  <a:srgbClr val="00B0F0"/>
                </a:solidFill>
                <a:latin typeface="Century Gothic" panose="020B0502020202020204" pitchFamily="34" charset="0"/>
                <a:ea typeface="Calibri" panose="020F0502020204030204" pitchFamily="34" charset="0"/>
              </a:rPr>
              <a:t>2</a:t>
            </a:r>
          </a:p>
          <a:p>
            <a:pPr marR="0" lvl="0" algn="r">
              <a:spcBef>
                <a:spcPts val="0"/>
              </a:spcBef>
              <a:tabLst>
                <a:tab pos="2290763" algn="r"/>
                <a:tab pos="2968625" algn="r"/>
              </a:tabLst>
            </a:pPr>
            <a:r>
              <a:rPr lang="en-US" dirty="0">
                <a:solidFill>
                  <a:srgbClr val="00B0F0"/>
                </a:solidFill>
                <a:latin typeface="Century Gothic" panose="020B0502020202020204" pitchFamily="34" charset="0"/>
                <a:ea typeface="Calibri" panose="020F0502020204030204" pitchFamily="34" charset="0"/>
              </a:rPr>
              <a:t>6</a:t>
            </a:r>
          </a:p>
          <a:p>
            <a:pPr marR="0" lvl="0" algn="r">
              <a:spcBef>
                <a:spcPts val="0"/>
              </a:spcBef>
              <a:tabLst>
                <a:tab pos="2290763" algn="r"/>
                <a:tab pos="2968625" algn="r"/>
              </a:tabLst>
            </a:pPr>
            <a:r>
              <a:rPr lang="en-US" dirty="0">
                <a:solidFill>
                  <a:srgbClr val="00B0F0"/>
                </a:solidFill>
                <a:latin typeface="Century Gothic" panose="020B0502020202020204" pitchFamily="34" charset="0"/>
                <a:ea typeface="Calibri" panose="020F0502020204030204" pitchFamily="34" charset="0"/>
              </a:rPr>
              <a:t>5</a:t>
            </a:r>
          </a:p>
          <a:p>
            <a:pPr marR="0" lvl="0" algn="r">
              <a:spcBef>
                <a:spcPts val="0"/>
              </a:spcBef>
              <a:tabLst>
                <a:tab pos="2290763" algn="r"/>
                <a:tab pos="2968625" algn="r"/>
              </a:tabLst>
            </a:pPr>
            <a:r>
              <a:rPr lang="en-US" dirty="0">
                <a:solidFill>
                  <a:srgbClr val="00B0F0"/>
                </a:solidFill>
                <a:latin typeface="Century Gothic" panose="020B0502020202020204" pitchFamily="34" charset="0"/>
                <a:ea typeface="Calibri" panose="020F0502020204030204" pitchFamily="34" charset="0"/>
              </a:rPr>
              <a:t>1</a:t>
            </a:r>
          </a:p>
          <a:p>
            <a:pPr marR="0" lvl="0" algn="r">
              <a:spcBef>
                <a:spcPts val="0"/>
              </a:spcBef>
              <a:tabLst>
                <a:tab pos="2290763" algn="r"/>
                <a:tab pos="2968625" algn="r"/>
              </a:tabLst>
            </a:pPr>
            <a:r>
              <a:rPr lang="en-US" dirty="0">
                <a:solidFill>
                  <a:srgbClr val="00B0F0"/>
                </a:solidFill>
                <a:latin typeface="Century Gothic" panose="020B0502020202020204" pitchFamily="34" charset="0"/>
                <a:ea typeface="Calibri" panose="020F0502020204030204" pitchFamily="34" charset="0"/>
              </a:rPr>
              <a:t>6</a:t>
            </a:r>
          </a:p>
          <a:p>
            <a:pPr marR="0" lvl="0" algn="r">
              <a:spcBef>
                <a:spcPts val="0"/>
              </a:spcBef>
              <a:tabLst>
                <a:tab pos="2290763" algn="r"/>
                <a:tab pos="2968625" algn="r"/>
              </a:tabLst>
            </a:pPr>
            <a:r>
              <a:rPr lang="en-US" dirty="0">
                <a:solidFill>
                  <a:srgbClr val="00B0F0"/>
                </a:solidFill>
                <a:latin typeface="Century Gothic" panose="020B0502020202020204" pitchFamily="34" charset="0"/>
                <a:ea typeface="Calibri" panose="020F0502020204030204" pitchFamily="34" charset="0"/>
              </a:rPr>
              <a:t>1</a:t>
            </a:r>
          </a:p>
          <a:p>
            <a:pPr marR="0" lvl="0" algn="r">
              <a:spcBef>
                <a:spcPts val="0"/>
              </a:spcBef>
              <a:spcAft>
                <a:spcPts val="600"/>
              </a:spcAft>
              <a:tabLst>
                <a:tab pos="2290763" algn="r"/>
                <a:tab pos="2968625" algn="r"/>
              </a:tabLst>
            </a:pPr>
            <a:r>
              <a:rPr lang="en-US" dirty="0">
                <a:solidFill>
                  <a:srgbClr val="00B0F0"/>
                </a:solidFill>
                <a:latin typeface="Century Gothic" panose="020B0502020202020204" pitchFamily="34" charset="0"/>
                <a:ea typeface="Calibri" panose="020F0502020204030204" pitchFamily="34" charset="0"/>
              </a:rPr>
              <a:t>1</a:t>
            </a:r>
          </a:p>
          <a:p>
            <a:pPr marR="0" lvl="0" algn="r">
              <a:spcBef>
                <a:spcPts val="0"/>
              </a:spcBef>
              <a:spcAft>
                <a:spcPts val="600"/>
              </a:spcAft>
              <a:tabLst>
                <a:tab pos="2290763" algn="r"/>
                <a:tab pos="2968625" algn="r"/>
              </a:tabLst>
            </a:pPr>
            <a:r>
              <a:rPr lang="en-US" dirty="0">
                <a:solidFill>
                  <a:srgbClr val="00B0F0"/>
                </a:solidFill>
                <a:latin typeface="Century Gothic" panose="020B0502020202020204" pitchFamily="34" charset="0"/>
                <a:ea typeface="Calibri" panose="020F0502020204030204" pitchFamily="34" charset="0"/>
              </a:rPr>
              <a:t>42</a:t>
            </a:r>
          </a:p>
        </p:txBody>
      </p:sp>
      <p:grpSp>
        <p:nvGrpSpPr>
          <p:cNvPr id="81" name="Group 80"/>
          <p:cNvGrpSpPr/>
          <p:nvPr/>
        </p:nvGrpSpPr>
        <p:grpSpPr>
          <a:xfrm>
            <a:off x="4292117" y="2078872"/>
            <a:ext cx="659238" cy="200055"/>
            <a:chOff x="4275330" y="2078872"/>
            <a:chExt cx="659238" cy="200055"/>
          </a:xfrm>
        </p:grpSpPr>
        <p:sp>
          <p:nvSpPr>
            <p:cNvPr id="29" name="TextBox 28"/>
            <p:cNvSpPr txBox="1"/>
            <p:nvPr/>
          </p:nvSpPr>
          <p:spPr>
            <a:xfrm>
              <a:off x="4275330" y="2078872"/>
              <a:ext cx="577380" cy="200055"/>
            </a:xfrm>
            <a:prstGeom prst="rect">
              <a:avLst/>
            </a:prstGeom>
            <a:noFill/>
          </p:spPr>
          <p:txBody>
            <a:bodyPr wrap="square" rtlCol="0">
              <a:spAutoFit/>
            </a:bodyPr>
            <a:lstStyle/>
            <a:p>
              <a:pPr algn="ctr"/>
              <a:r>
                <a:rPr lang="en-US" sz="700" b="1" dirty="0">
                  <a:cs typeface="Arial" panose="020B0604020202020204" pitchFamily="34" charset="0"/>
                </a:rPr>
                <a:t>GATEWAY</a:t>
              </a:r>
            </a:p>
          </p:txBody>
        </p:sp>
        <p:cxnSp>
          <p:nvCxnSpPr>
            <p:cNvPr id="79" name="Straight Arrow Connector 78"/>
            <p:cNvCxnSpPr/>
            <p:nvPr/>
          </p:nvCxnSpPr>
          <p:spPr>
            <a:xfrm>
              <a:off x="4763998" y="2178035"/>
              <a:ext cx="170570" cy="682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74" name="TextBox 73"/>
          <p:cNvSpPr txBox="1"/>
          <p:nvPr/>
        </p:nvSpPr>
        <p:spPr>
          <a:xfrm>
            <a:off x="5029200" y="5943600"/>
            <a:ext cx="3657600" cy="594360"/>
          </a:xfrm>
          <a:prstGeom prst="rect">
            <a:avLst/>
          </a:prstGeom>
          <a:noFill/>
        </p:spPr>
        <p:txBody>
          <a:bodyPr wrap="square" rtlCol="0">
            <a:spAutoFit/>
          </a:bodyPr>
          <a:lstStyle/>
          <a:p>
            <a:pPr algn="r"/>
            <a:r>
              <a:rPr lang="en-US" sz="1600" dirty="0">
                <a:solidFill>
                  <a:schemeClr val="bg1"/>
                </a:solidFill>
                <a:latin typeface="Century Gothic" panose="020B0502020202020204" pitchFamily="34" charset="0"/>
              </a:rPr>
              <a:t>PORTLAND DESIGN COMMISSION</a:t>
            </a:r>
          </a:p>
          <a:p>
            <a:pPr algn="r"/>
            <a:r>
              <a:rPr lang="en-US" sz="1600" dirty="0">
                <a:solidFill>
                  <a:schemeClr val="bg1"/>
                </a:solidFill>
                <a:latin typeface="Century Gothic" panose="020B0502020202020204" pitchFamily="34" charset="0"/>
              </a:rPr>
              <a:t>MAY 1, 2019</a:t>
            </a:r>
          </a:p>
        </p:txBody>
      </p:sp>
      <p:grpSp>
        <p:nvGrpSpPr>
          <p:cNvPr id="84" name="Group 83"/>
          <p:cNvGrpSpPr/>
          <p:nvPr/>
        </p:nvGrpSpPr>
        <p:grpSpPr>
          <a:xfrm>
            <a:off x="3385121" y="3863971"/>
            <a:ext cx="301752" cy="307777"/>
            <a:chOff x="1099152" y="3258592"/>
            <a:chExt cx="301752" cy="307777"/>
          </a:xfrm>
        </p:grpSpPr>
        <p:sp>
          <p:nvSpPr>
            <p:cNvPr id="85" name="Oval 84"/>
            <p:cNvSpPr/>
            <p:nvPr/>
          </p:nvSpPr>
          <p:spPr>
            <a:xfrm>
              <a:off x="1099152" y="3261604"/>
              <a:ext cx="301752" cy="301752"/>
            </a:xfrm>
            <a:prstGeom prst="ellipse">
              <a:avLst/>
            </a:prstGeom>
            <a:solidFill>
              <a:schemeClr val="bg1"/>
            </a:solid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TextBox 85"/>
            <p:cNvSpPr txBox="1"/>
            <p:nvPr/>
          </p:nvSpPr>
          <p:spPr>
            <a:xfrm>
              <a:off x="1123789" y="3258592"/>
              <a:ext cx="252479" cy="307777"/>
            </a:xfrm>
            <a:prstGeom prst="rect">
              <a:avLst/>
            </a:prstGeom>
            <a:noFill/>
          </p:spPr>
          <p:txBody>
            <a:bodyPr wrap="square" rtlCol="0">
              <a:spAutoFit/>
            </a:bodyPr>
            <a:lstStyle/>
            <a:p>
              <a:pPr algn="ctr"/>
              <a:r>
                <a:rPr lang="en-US" sz="1400" b="1" dirty="0">
                  <a:solidFill>
                    <a:srgbClr val="00B0F0"/>
                  </a:solidFill>
                  <a:latin typeface="Century Gothic" panose="020B0502020202020204" pitchFamily="34" charset="0"/>
                </a:rPr>
                <a:t>6</a:t>
              </a:r>
            </a:p>
          </p:txBody>
        </p:sp>
      </p:grpSp>
      <p:grpSp>
        <p:nvGrpSpPr>
          <p:cNvPr id="90" name="Group 89"/>
          <p:cNvGrpSpPr/>
          <p:nvPr/>
        </p:nvGrpSpPr>
        <p:grpSpPr>
          <a:xfrm>
            <a:off x="4209142" y="2308113"/>
            <a:ext cx="301752" cy="307777"/>
            <a:chOff x="4153717" y="2259902"/>
            <a:chExt cx="301752" cy="307777"/>
          </a:xfrm>
        </p:grpSpPr>
        <p:sp>
          <p:nvSpPr>
            <p:cNvPr id="91" name="Oval 90"/>
            <p:cNvSpPr/>
            <p:nvPr/>
          </p:nvSpPr>
          <p:spPr>
            <a:xfrm>
              <a:off x="4153717" y="2262914"/>
              <a:ext cx="301752" cy="301752"/>
            </a:xfrm>
            <a:prstGeom prst="ellipse">
              <a:avLst/>
            </a:prstGeom>
            <a:solidFill>
              <a:schemeClr val="bg1"/>
            </a:solid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TextBox 91"/>
            <p:cNvSpPr txBox="1"/>
            <p:nvPr/>
          </p:nvSpPr>
          <p:spPr>
            <a:xfrm>
              <a:off x="4178354" y="2259902"/>
              <a:ext cx="252479" cy="307777"/>
            </a:xfrm>
            <a:prstGeom prst="rect">
              <a:avLst/>
            </a:prstGeom>
            <a:noFill/>
          </p:spPr>
          <p:txBody>
            <a:bodyPr wrap="square" rtlCol="0">
              <a:spAutoFit/>
            </a:bodyPr>
            <a:lstStyle/>
            <a:p>
              <a:pPr algn="ctr"/>
              <a:r>
                <a:rPr lang="en-US" sz="1400" b="1" dirty="0">
                  <a:solidFill>
                    <a:srgbClr val="00B050"/>
                  </a:solidFill>
                  <a:latin typeface="Century Gothic" panose="020B0502020202020204" pitchFamily="34" charset="0"/>
                </a:rPr>
                <a:t>1</a:t>
              </a:r>
            </a:p>
          </p:txBody>
        </p:sp>
      </p:grpSp>
      <p:grpSp>
        <p:nvGrpSpPr>
          <p:cNvPr id="93" name="Group 92"/>
          <p:cNvGrpSpPr/>
          <p:nvPr/>
        </p:nvGrpSpPr>
        <p:grpSpPr>
          <a:xfrm>
            <a:off x="1990801" y="2475643"/>
            <a:ext cx="301752" cy="307777"/>
            <a:chOff x="1972760" y="2469608"/>
            <a:chExt cx="301752" cy="307777"/>
          </a:xfrm>
        </p:grpSpPr>
        <p:sp>
          <p:nvSpPr>
            <p:cNvPr id="94" name="Oval 93"/>
            <p:cNvSpPr/>
            <p:nvPr/>
          </p:nvSpPr>
          <p:spPr>
            <a:xfrm>
              <a:off x="1972760" y="2472620"/>
              <a:ext cx="301752" cy="301752"/>
            </a:xfrm>
            <a:prstGeom prst="ellipse">
              <a:avLst/>
            </a:prstGeom>
            <a:solidFill>
              <a:schemeClr val="bg1"/>
            </a:solid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TextBox 94"/>
            <p:cNvSpPr txBox="1"/>
            <p:nvPr/>
          </p:nvSpPr>
          <p:spPr>
            <a:xfrm>
              <a:off x="1997397" y="2469608"/>
              <a:ext cx="252479" cy="307777"/>
            </a:xfrm>
            <a:prstGeom prst="rect">
              <a:avLst/>
            </a:prstGeom>
            <a:noFill/>
          </p:spPr>
          <p:txBody>
            <a:bodyPr wrap="square" rtlCol="0">
              <a:spAutoFit/>
            </a:bodyPr>
            <a:lstStyle/>
            <a:p>
              <a:pPr algn="ctr"/>
              <a:r>
                <a:rPr lang="en-US" sz="1400" b="1" dirty="0">
                  <a:solidFill>
                    <a:srgbClr val="00B0F0"/>
                  </a:solidFill>
                  <a:latin typeface="Century Gothic" panose="020B0502020202020204" pitchFamily="34" charset="0"/>
                </a:rPr>
                <a:t>4</a:t>
              </a:r>
            </a:p>
          </p:txBody>
        </p:sp>
      </p:grpSp>
    </p:spTree>
    <p:extLst>
      <p:ext uri="{BB962C8B-B14F-4D97-AF65-F5344CB8AC3E}">
        <p14:creationId xmlns:p14="http://schemas.microsoft.com/office/powerpoint/2010/main" val="423718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fade">
                                      <p:cBhvr>
                                        <p:cTn id="12" dur="1000"/>
                                        <p:tgtEl>
                                          <p:spTgt spid="68"/>
                                        </p:tgtEl>
                                      </p:cBhvr>
                                    </p:animEffect>
                                  </p:childTnLst>
                                </p:cTn>
                              </p:par>
                              <p:par>
                                <p:cTn id="13" presetID="10" presetClass="entr" presetSubtype="0" fill="hold" nodeType="withEffect">
                                  <p:stCondLst>
                                    <p:cond delay="0"/>
                                  </p:stCondLst>
                                  <p:childTnLst>
                                    <p:set>
                                      <p:cBhvr>
                                        <p:cTn id="14" dur="1" fill="hold">
                                          <p:stCondLst>
                                            <p:cond delay="0"/>
                                          </p:stCondLst>
                                        </p:cTn>
                                        <p:tgtEl>
                                          <p:spTgt spid="71"/>
                                        </p:tgtEl>
                                        <p:attrNameLst>
                                          <p:attrName>style.visibility</p:attrName>
                                        </p:attrNameLst>
                                      </p:cBhvr>
                                      <p:to>
                                        <p:strVal val="visible"/>
                                      </p:to>
                                    </p:set>
                                    <p:animEffect transition="in" filter="fade">
                                      <p:cBhvr>
                                        <p:cTn id="15" dur="1000"/>
                                        <p:tgtEl>
                                          <p:spTgt spid="71"/>
                                        </p:tgtEl>
                                      </p:cBhvr>
                                    </p:animEffect>
                                  </p:childTnLst>
                                </p:cTn>
                              </p:par>
                              <p:par>
                                <p:cTn id="16" presetID="10" presetClass="entr" presetSubtype="0" fill="hold" nodeType="withEffect">
                                  <p:stCondLst>
                                    <p:cond delay="0"/>
                                  </p:stCondLst>
                                  <p:childTnLst>
                                    <p:set>
                                      <p:cBhvr>
                                        <p:cTn id="17" dur="1" fill="hold">
                                          <p:stCondLst>
                                            <p:cond delay="0"/>
                                          </p:stCondLst>
                                        </p:cTn>
                                        <p:tgtEl>
                                          <p:spTgt spid="70"/>
                                        </p:tgtEl>
                                        <p:attrNameLst>
                                          <p:attrName>style.visibility</p:attrName>
                                        </p:attrNameLst>
                                      </p:cBhvr>
                                      <p:to>
                                        <p:strVal val="visible"/>
                                      </p:to>
                                    </p:set>
                                    <p:animEffect transition="in" filter="fade">
                                      <p:cBhvr>
                                        <p:cTn id="18" dur="1000"/>
                                        <p:tgtEl>
                                          <p:spTgt spid="70"/>
                                        </p:tgtEl>
                                      </p:cBhvr>
                                    </p:animEffect>
                                  </p:childTnLst>
                                </p:cTn>
                              </p:par>
                              <p:par>
                                <p:cTn id="19" presetID="10" presetClass="entr" presetSubtype="0" fill="hold" nodeType="withEffect">
                                  <p:stCondLst>
                                    <p:cond delay="0"/>
                                  </p:stCondLst>
                                  <p:childTnLst>
                                    <p:set>
                                      <p:cBhvr>
                                        <p:cTn id="20" dur="1" fill="hold">
                                          <p:stCondLst>
                                            <p:cond delay="0"/>
                                          </p:stCondLst>
                                        </p:cTn>
                                        <p:tgtEl>
                                          <p:spTgt spid="73"/>
                                        </p:tgtEl>
                                        <p:attrNameLst>
                                          <p:attrName>style.visibility</p:attrName>
                                        </p:attrNameLst>
                                      </p:cBhvr>
                                      <p:to>
                                        <p:strVal val="visible"/>
                                      </p:to>
                                    </p:set>
                                    <p:animEffect transition="in" filter="fade">
                                      <p:cBhvr>
                                        <p:cTn id="21" dur="1000"/>
                                        <p:tgtEl>
                                          <p:spTgt spid="7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2"/>
                                        </p:tgtEl>
                                        <p:attrNameLst>
                                          <p:attrName>style.visibility</p:attrName>
                                        </p:attrNameLst>
                                      </p:cBhvr>
                                      <p:to>
                                        <p:strVal val="visible"/>
                                      </p:to>
                                    </p:set>
                                    <p:animEffect transition="in" filter="fade">
                                      <p:cBhvr>
                                        <p:cTn id="26" dur="1000"/>
                                        <p:tgtEl>
                                          <p:spTgt spid="72"/>
                                        </p:tgtEl>
                                      </p:cBhvr>
                                    </p:animEffect>
                                  </p:childTnLst>
                                </p:cTn>
                              </p:par>
                              <p:par>
                                <p:cTn id="27" presetID="10"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childTnLst>
                                </p:cTn>
                              </p:par>
                              <p:par>
                                <p:cTn id="30" presetID="10" presetClass="entr" presetSubtype="0"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childTnLst>
                                </p:cTn>
                              </p:par>
                              <p:par>
                                <p:cTn id="33" presetID="10"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childTnLst>
                                </p:cTn>
                              </p:par>
                              <p:par>
                                <p:cTn id="36" presetID="10" presetClass="entr" presetSubtype="0" fill="hold"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1000"/>
                                        <p:tgtEl>
                                          <p:spTgt spid="35"/>
                                        </p:tgtEl>
                                      </p:cBhvr>
                                    </p:animEffect>
                                  </p:childTnLst>
                                </p:cTn>
                              </p:par>
                              <p:par>
                                <p:cTn id="39" presetID="10" presetClass="entr" presetSubtype="0" fill="hold" nodeType="withEffect">
                                  <p:stCondLst>
                                    <p:cond delay="0"/>
                                  </p:stCondLst>
                                  <p:childTnLst>
                                    <p:set>
                                      <p:cBhvr>
                                        <p:cTn id="40" dur="1" fill="hold">
                                          <p:stCondLst>
                                            <p:cond delay="0"/>
                                          </p:stCondLst>
                                        </p:cTn>
                                        <p:tgtEl>
                                          <p:spTgt spid="60"/>
                                        </p:tgtEl>
                                        <p:attrNameLst>
                                          <p:attrName>style.visibility</p:attrName>
                                        </p:attrNameLst>
                                      </p:cBhvr>
                                      <p:to>
                                        <p:strVal val="visible"/>
                                      </p:to>
                                    </p:set>
                                    <p:animEffect transition="in" filter="fade">
                                      <p:cBhvr>
                                        <p:cTn id="41" dur="1000"/>
                                        <p:tgtEl>
                                          <p:spTgt spid="60"/>
                                        </p:tgtEl>
                                      </p:cBhvr>
                                    </p:animEffect>
                                  </p:childTnLst>
                                </p:cTn>
                              </p:par>
                              <p:par>
                                <p:cTn id="42" presetID="10" presetClass="entr" presetSubtype="0" fill="hold" nodeType="withEffect">
                                  <p:stCondLst>
                                    <p:cond delay="0"/>
                                  </p:stCondLst>
                                  <p:childTnLst>
                                    <p:set>
                                      <p:cBhvr>
                                        <p:cTn id="43" dur="1" fill="hold">
                                          <p:stCondLst>
                                            <p:cond delay="0"/>
                                          </p:stCondLst>
                                        </p:cTn>
                                        <p:tgtEl>
                                          <p:spTgt spid="64"/>
                                        </p:tgtEl>
                                        <p:attrNameLst>
                                          <p:attrName>style.visibility</p:attrName>
                                        </p:attrNameLst>
                                      </p:cBhvr>
                                      <p:to>
                                        <p:strVal val="visible"/>
                                      </p:to>
                                    </p:set>
                                    <p:animEffect transition="in" filter="fade">
                                      <p:cBhvr>
                                        <p:cTn id="44" dur="1000"/>
                                        <p:tgtEl>
                                          <p:spTgt spid="64"/>
                                        </p:tgtEl>
                                      </p:cBhvr>
                                    </p:animEffect>
                                  </p:childTnLst>
                                </p:cTn>
                              </p:par>
                              <p:par>
                                <p:cTn id="45" presetID="10" presetClass="entr" presetSubtype="0" fill="hold" nodeType="withEffect">
                                  <p:stCondLst>
                                    <p:cond delay="0"/>
                                  </p:stCondLst>
                                  <p:childTnLst>
                                    <p:set>
                                      <p:cBhvr>
                                        <p:cTn id="46" dur="1" fill="hold">
                                          <p:stCondLst>
                                            <p:cond delay="0"/>
                                          </p:stCondLst>
                                        </p:cTn>
                                        <p:tgtEl>
                                          <p:spTgt spid="62"/>
                                        </p:tgtEl>
                                        <p:attrNameLst>
                                          <p:attrName>style.visibility</p:attrName>
                                        </p:attrNameLst>
                                      </p:cBhvr>
                                      <p:to>
                                        <p:strVal val="visible"/>
                                      </p:to>
                                    </p:set>
                                    <p:animEffect transition="in" filter="fade">
                                      <p:cBhvr>
                                        <p:cTn id="47" dur="1000"/>
                                        <p:tgtEl>
                                          <p:spTgt spid="62"/>
                                        </p:tgtEl>
                                      </p:cBhvr>
                                    </p:animEffect>
                                  </p:childTnLst>
                                </p:cTn>
                              </p:par>
                              <p:par>
                                <p:cTn id="48" presetID="10" presetClass="entr" presetSubtype="0" fill="hold" nodeType="withEffect">
                                  <p:stCondLst>
                                    <p:cond delay="0"/>
                                  </p:stCondLst>
                                  <p:childTnLst>
                                    <p:set>
                                      <p:cBhvr>
                                        <p:cTn id="49" dur="1" fill="hold">
                                          <p:stCondLst>
                                            <p:cond delay="0"/>
                                          </p:stCondLst>
                                        </p:cTn>
                                        <p:tgtEl>
                                          <p:spTgt spid="84"/>
                                        </p:tgtEl>
                                        <p:attrNameLst>
                                          <p:attrName>style.visibility</p:attrName>
                                        </p:attrNameLst>
                                      </p:cBhvr>
                                      <p:to>
                                        <p:strVal val="visible"/>
                                      </p:to>
                                    </p:set>
                                    <p:animEffect transition="in" filter="fade">
                                      <p:cBhvr>
                                        <p:cTn id="50" dur="1000"/>
                                        <p:tgtEl>
                                          <p:spTgt spid="84"/>
                                        </p:tgtEl>
                                      </p:cBhvr>
                                    </p:animEffect>
                                  </p:childTnLst>
                                </p:cTn>
                              </p:par>
                              <p:par>
                                <p:cTn id="51" presetID="10" presetClass="entr" presetSubtype="0" fill="hold" nodeType="withEffect">
                                  <p:stCondLst>
                                    <p:cond delay="0"/>
                                  </p:stCondLst>
                                  <p:childTnLst>
                                    <p:set>
                                      <p:cBhvr>
                                        <p:cTn id="52" dur="1" fill="hold">
                                          <p:stCondLst>
                                            <p:cond delay="0"/>
                                          </p:stCondLst>
                                        </p:cTn>
                                        <p:tgtEl>
                                          <p:spTgt spid="63"/>
                                        </p:tgtEl>
                                        <p:attrNameLst>
                                          <p:attrName>style.visibility</p:attrName>
                                        </p:attrNameLst>
                                      </p:cBhvr>
                                      <p:to>
                                        <p:strVal val="visible"/>
                                      </p:to>
                                    </p:set>
                                    <p:animEffect transition="in" filter="fade">
                                      <p:cBhvr>
                                        <p:cTn id="53" dur="1000"/>
                                        <p:tgtEl>
                                          <p:spTgt spid="6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69"/>
                                        </p:tgtEl>
                                        <p:attrNameLst>
                                          <p:attrName>style.visibility</p:attrName>
                                        </p:attrNameLst>
                                      </p:cBhvr>
                                      <p:to>
                                        <p:strVal val="visible"/>
                                      </p:to>
                                    </p:set>
                                    <p:animEffect transition="in" filter="fade">
                                      <p:cBhvr>
                                        <p:cTn id="58" dur="1000"/>
                                        <p:tgtEl>
                                          <p:spTgt spid="69"/>
                                        </p:tgtEl>
                                      </p:cBhvr>
                                    </p:animEffect>
                                  </p:childTnLst>
                                </p:cTn>
                              </p:par>
                              <p:par>
                                <p:cTn id="59" presetID="10" presetClass="entr" presetSubtype="0" fill="hold" nodeType="with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fade">
                                      <p:cBhvr>
                                        <p:cTn id="61" dur="1000"/>
                                        <p:tgtEl>
                                          <p:spTgt spid="2"/>
                                        </p:tgtEl>
                                      </p:cBhvr>
                                    </p:animEffect>
                                  </p:childTnLst>
                                </p:cTn>
                              </p:par>
                              <p:par>
                                <p:cTn id="62" presetID="10" presetClass="entr" presetSubtype="0" fill="hold" nodeType="with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fade">
                                      <p:cBhvr>
                                        <p:cTn id="64" dur="1000"/>
                                        <p:tgtEl>
                                          <p:spTgt spid="36"/>
                                        </p:tgtEl>
                                      </p:cBhvr>
                                    </p:animEffect>
                                  </p:childTnLst>
                                </p:cTn>
                              </p:par>
                              <p:par>
                                <p:cTn id="65" presetID="10" presetClass="entr" presetSubtype="0" fill="hold" nodeType="with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fade">
                                      <p:cBhvr>
                                        <p:cTn id="67" dur="1000"/>
                                        <p:tgtEl>
                                          <p:spTgt spid="39"/>
                                        </p:tgtEl>
                                      </p:cBhvr>
                                    </p:animEffect>
                                  </p:childTnLst>
                                </p:cTn>
                              </p:par>
                              <p:par>
                                <p:cTn id="68" presetID="10" presetClass="entr" presetSubtype="0" fill="hold" nodeType="withEffect">
                                  <p:stCondLst>
                                    <p:cond delay="0"/>
                                  </p:stCondLst>
                                  <p:childTnLst>
                                    <p:set>
                                      <p:cBhvr>
                                        <p:cTn id="69" dur="1" fill="hold">
                                          <p:stCondLst>
                                            <p:cond delay="0"/>
                                          </p:stCondLst>
                                        </p:cTn>
                                        <p:tgtEl>
                                          <p:spTgt spid="42"/>
                                        </p:tgtEl>
                                        <p:attrNameLst>
                                          <p:attrName>style.visibility</p:attrName>
                                        </p:attrNameLst>
                                      </p:cBhvr>
                                      <p:to>
                                        <p:strVal val="visible"/>
                                      </p:to>
                                    </p:set>
                                    <p:animEffect transition="in" filter="fade">
                                      <p:cBhvr>
                                        <p:cTn id="70" dur="1000"/>
                                        <p:tgtEl>
                                          <p:spTgt spid="42"/>
                                        </p:tgtEl>
                                      </p:cBhvr>
                                    </p:animEffect>
                                  </p:childTnLst>
                                </p:cTn>
                              </p:par>
                              <p:par>
                                <p:cTn id="71" presetID="10" presetClass="entr" presetSubtype="0" fill="hold" nodeType="with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fade">
                                      <p:cBhvr>
                                        <p:cTn id="73" dur="1000"/>
                                        <p:tgtEl>
                                          <p:spTgt spid="45"/>
                                        </p:tgtEl>
                                      </p:cBhvr>
                                    </p:animEffect>
                                  </p:childTnLst>
                                </p:cTn>
                              </p:par>
                              <p:par>
                                <p:cTn id="74" presetID="10" presetClass="entr" presetSubtype="0" fill="hold" nodeType="withEffect">
                                  <p:stCondLst>
                                    <p:cond delay="0"/>
                                  </p:stCondLst>
                                  <p:childTnLst>
                                    <p:set>
                                      <p:cBhvr>
                                        <p:cTn id="75" dur="1" fill="hold">
                                          <p:stCondLst>
                                            <p:cond delay="0"/>
                                          </p:stCondLst>
                                        </p:cTn>
                                        <p:tgtEl>
                                          <p:spTgt spid="48"/>
                                        </p:tgtEl>
                                        <p:attrNameLst>
                                          <p:attrName>style.visibility</p:attrName>
                                        </p:attrNameLst>
                                      </p:cBhvr>
                                      <p:to>
                                        <p:strVal val="visible"/>
                                      </p:to>
                                    </p:set>
                                    <p:animEffect transition="in" filter="fade">
                                      <p:cBhvr>
                                        <p:cTn id="76" dur="1000"/>
                                        <p:tgtEl>
                                          <p:spTgt spid="48"/>
                                        </p:tgtEl>
                                      </p:cBhvr>
                                    </p:animEffect>
                                  </p:childTnLst>
                                </p:cTn>
                              </p:par>
                              <p:par>
                                <p:cTn id="77" presetID="10" presetClass="entr" presetSubtype="0" fill="hold" nodeType="withEffect">
                                  <p:stCondLst>
                                    <p:cond delay="0"/>
                                  </p:stCondLst>
                                  <p:childTnLst>
                                    <p:set>
                                      <p:cBhvr>
                                        <p:cTn id="78" dur="1" fill="hold">
                                          <p:stCondLst>
                                            <p:cond delay="0"/>
                                          </p:stCondLst>
                                        </p:cTn>
                                        <p:tgtEl>
                                          <p:spTgt spid="54"/>
                                        </p:tgtEl>
                                        <p:attrNameLst>
                                          <p:attrName>style.visibility</p:attrName>
                                        </p:attrNameLst>
                                      </p:cBhvr>
                                      <p:to>
                                        <p:strVal val="visible"/>
                                      </p:to>
                                    </p:set>
                                    <p:animEffect transition="in" filter="fade">
                                      <p:cBhvr>
                                        <p:cTn id="79" dur="1000"/>
                                        <p:tgtEl>
                                          <p:spTgt spid="54"/>
                                        </p:tgtEl>
                                      </p:cBhvr>
                                    </p:animEffect>
                                  </p:childTnLst>
                                </p:cTn>
                              </p:par>
                              <p:par>
                                <p:cTn id="80" presetID="10" presetClass="entr" presetSubtype="0" fill="hold" nodeType="withEffect">
                                  <p:stCondLst>
                                    <p:cond delay="0"/>
                                  </p:stCondLst>
                                  <p:childTnLst>
                                    <p:set>
                                      <p:cBhvr>
                                        <p:cTn id="81" dur="1" fill="hold">
                                          <p:stCondLst>
                                            <p:cond delay="0"/>
                                          </p:stCondLst>
                                        </p:cTn>
                                        <p:tgtEl>
                                          <p:spTgt spid="51"/>
                                        </p:tgtEl>
                                        <p:attrNameLst>
                                          <p:attrName>style.visibility</p:attrName>
                                        </p:attrNameLst>
                                      </p:cBhvr>
                                      <p:to>
                                        <p:strVal val="visible"/>
                                      </p:to>
                                    </p:set>
                                    <p:animEffect transition="in" filter="fade">
                                      <p:cBhvr>
                                        <p:cTn id="82" dur="1000"/>
                                        <p:tgtEl>
                                          <p:spTgt spid="51"/>
                                        </p:tgtEl>
                                      </p:cBhvr>
                                    </p:animEffect>
                                  </p:childTnLst>
                                </p:cTn>
                              </p:par>
                              <p:par>
                                <p:cTn id="83" presetID="10" presetClass="entr" presetSubtype="0" fill="hold" nodeType="withEffect">
                                  <p:stCondLst>
                                    <p:cond delay="0"/>
                                  </p:stCondLst>
                                  <p:childTnLst>
                                    <p:set>
                                      <p:cBhvr>
                                        <p:cTn id="84" dur="1" fill="hold">
                                          <p:stCondLst>
                                            <p:cond delay="0"/>
                                          </p:stCondLst>
                                        </p:cTn>
                                        <p:tgtEl>
                                          <p:spTgt spid="90"/>
                                        </p:tgtEl>
                                        <p:attrNameLst>
                                          <p:attrName>style.visibility</p:attrName>
                                        </p:attrNameLst>
                                      </p:cBhvr>
                                      <p:to>
                                        <p:strVal val="visible"/>
                                      </p:to>
                                    </p:set>
                                    <p:animEffect transition="in" filter="fade">
                                      <p:cBhvr>
                                        <p:cTn id="85" dur="1000"/>
                                        <p:tgtEl>
                                          <p:spTgt spid="90"/>
                                        </p:tgtEl>
                                      </p:cBhvr>
                                    </p:animEffect>
                                  </p:childTnLst>
                                </p:cTn>
                              </p:par>
                              <p:par>
                                <p:cTn id="86" presetID="10" presetClass="entr" presetSubtype="0" fill="hold" nodeType="withEffect">
                                  <p:stCondLst>
                                    <p:cond delay="0"/>
                                  </p:stCondLst>
                                  <p:childTnLst>
                                    <p:set>
                                      <p:cBhvr>
                                        <p:cTn id="87" dur="1" fill="hold">
                                          <p:stCondLst>
                                            <p:cond delay="0"/>
                                          </p:stCondLst>
                                        </p:cTn>
                                        <p:tgtEl>
                                          <p:spTgt spid="93"/>
                                        </p:tgtEl>
                                        <p:attrNameLst>
                                          <p:attrName>style.visibility</p:attrName>
                                        </p:attrNameLst>
                                      </p:cBhvr>
                                      <p:to>
                                        <p:strVal val="visible"/>
                                      </p:to>
                                    </p:set>
                                    <p:animEffect transition="in" filter="fade">
                                      <p:cBhvr>
                                        <p:cTn id="88" dur="1000"/>
                                        <p:tgtEl>
                                          <p:spTgt spid="93"/>
                                        </p:tgtEl>
                                      </p:cBhvr>
                                    </p:animEffect>
                                  </p:childTnLst>
                                </p:cTn>
                              </p:par>
                              <p:par>
                                <p:cTn id="89" presetID="10" presetClass="entr" presetSubtype="0" fill="hold" nodeType="withEffect">
                                  <p:stCondLst>
                                    <p:cond delay="0"/>
                                  </p:stCondLst>
                                  <p:childTnLst>
                                    <p:set>
                                      <p:cBhvr>
                                        <p:cTn id="90" dur="1" fill="hold">
                                          <p:stCondLst>
                                            <p:cond delay="0"/>
                                          </p:stCondLst>
                                        </p:cTn>
                                        <p:tgtEl>
                                          <p:spTgt spid="4"/>
                                        </p:tgtEl>
                                        <p:attrNameLst>
                                          <p:attrName>style.visibility</p:attrName>
                                        </p:attrNameLst>
                                      </p:cBhvr>
                                      <p:to>
                                        <p:strVal val="visible"/>
                                      </p:to>
                                    </p:set>
                                    <p:animEffect transition="in" filter="fade">
                                      <p:cBhvr>
                                        <p:cTn id="9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8" grpId="0"/>
      <p:bldP spid="69" grpId="0"/>
      <p:bldP spid="7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914399" y="914400"/>
            <a:ext cx="7090914" cy="461665"/>
          </a:xfrm>
          <a:prstGeom prst="rect">
            <a:avLst/>
          </a:prstGeom>
        </p:spPr>
        <p:txBody>
          <a:bodyPr wrap="square">
            <a:spAutoFit/>
          </a:bodyPr>
          <a:lstStyle/>
          <a:p>
            <a:pPr marL="341313" marR="0" lvl="0" indent="-341313"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mn-cs"/>
              </a:rPr>
              <a:t>HOUSING SNAPSHOT | TYPE III</a:t>
            </a:r>
            <a:r>
              <a:rPr kumimoji="0" lang="en-US" sz="2400" b="1" i="0" u="none" strike="noStrike" kern="1200" cap="none" spc="0" normalizeH="0" noProof="0" dirty="0">
                <a:ln>
                  <a:noFill/>
                </a:ln>
                <a:solidFill>
                  <a:prstClr val="white"/>
                </a:solidFill>
                <a:effectLst/>
                <a:uLnTx/>
                <a:uFillTx/>
                <a:latin typeface="Century Gothic" panose="020B0502020202020204" pitchFamily="34" charset="0"/>
                <a:ea typeface="Calibri" panose="020F0502020204030204" pitchFamily="34" charset="0"/>
                <a:cs typeface="+mn-cs"/>
              </a:rPr>
              <a:t> CASES, ANNUAL</a:t>
            </a:r>
            <a:endPar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mn-cs"/>
            </a:endParaRPr>
          </a:p>
        </p:txBody>
      </p:sp>
      <p:sp>
        <p:nvSpPr>
          <p:cNvPr id="16" name="TextBox 15"/>
          <p:cNvSpPr txBox="1"/>
          <p:nvPr/>
        </p:nvSpPr>
        <p:spPr>
          <a:xfrm>
            <a:off x="5029200" y="5943600"/>
            <a:ext cx="3657600" cy="58477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rPr>
              <a:t>PORTLAND DESIGN COMMISSION</a:t>
            </a:r>
          </a:p>
          <a:p>
            <a:pPr marL="0" marR="0" lvl="0" indent="0" algn="r" defTabSz="457200" rtl="0" eaLnBrk="1" fontAlgn="auto" latinLnBrk="0" hangingPunct="1">
              <a:lnSpc>
                <a:spcPct val="100000"/>
              </a:lnSpc>
              <a:spcBef>
                <a:spcPts val="0"/>
              </a:spcBef>
              <a:spcAft>
                <a:spcPts val="0"/>
              </a:spcAft>
              <a:buClrTx/>
              <a:buSzTx/>
              <a:buFontTx/>
              <a:buNone/>
              <a:tabLst/>
              <a:defRPr/>
            </a:pPr>
            <a:r>
              <a:rPr lang="en-US" sz="1600" noProof="0" dirty="0">
                <a:solidFill>
                  <a:prstClr val="white"/>
                </a:solidFill>
                <a:latin typeface="Century Gothic" panose="020B0502020202020204" pitchFamily="34" charset="0"/>
              </a:rPr>
              <a:t>MAY</a:t>
            </a:r>
            <a:r>
              <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rPr>
              <a:t> </a:t>
            </a:r>
            <a:r>
              <a:rPr lang="en-US" sz="1600" dirty="0">
                <a:solidFill>
                  <a:prstClr val="white"/>
                </a:solidFill>
                <a:latin typeface="Century Gothic" panose="020B0502020202020204" pitchFamily="34" charset="0"/>
              </a:rPr>
              <a:t>1</a:t>
            </a:r>
            <a:r>
              <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rPr>
              <a:t>, 2019</a:t>
            </a:r>
          </a:p>
        </p:txBody>
      </p:sp>
      <p:graphicFrame>
        <p:nvGraphicFramePr>
          <p:cNvPr id="6" name="Chart 5">
            <a:extLst>
              <a:ext uri="{FF2B5EF4-FFF2-40B4-BE49-F238E27FC236}">
                <a16:creationId xmlns:a16="http://schemas.microsoft.com/office/drawing/2014/main" id="{6C51BBD4-C28B-4340-911F-19136CD385DD}"/>
              </a:ext>
            </a:extLst>
          </p:cNvPr>
          <p:cNvGraphicFramePr/>
          <p:nvPr>
            <p:extLst>
              <p:ext uri="{D42A27DB-BD31-4B8C-83A1-F6EECF244321}">
                <p14:modId xmlns:p14="http://schemas.microsoft.com/office/powerpoint/2010/main" val="2404398713"/>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18379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6C51BBD4-C28B-4340-911F-19136CD385DD}"/>
              </a:ext>
            </a:extLst>
          </p:cNvPr>
          <p:cNvGraphicFramePr/>
          <p:nvPr>
            <p:extLst>
              <p:ext uri="{D42A27DB-BD31-4B8C-83A1-F6EECF244321}">
                <p14:modId xmlns:p14="http://schemas.microsoft.com/office/powerpoint/2010/main" val="1789620418"/>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914399" y="914400"/>
            <a:ext cx="6895475" cy="461665"/>
          </a:xfrm>
          <a:prstGeom prst="rect">
            <a:avLst/>
          </a:prstGeom>
        </p:spPr>
        <p:txBody>
          <a:bodyPr wrap="square">
            <a:spAutoFit/>
          </a:bodyPr>
          <a:lstStyle/>
          <a:p>
            <a:pPr marL="341313" marR="0" lvl="0" indent="-341313"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mn-cs"/>
              </a:rPr>
              <a:t>HOUSING SNAPSHOT | ALL CASES, </a:t>
            </a:r>
            <a:r>
              <a:rPr lang="en-US" sz="2400" b="1" dirty="0">
                <a:solidFill>
                  <a:prstClr val="white"/>
                </a:solidFill>
                <a:latin typeface="Century Gothic" panose="020B0502020202020204" pitchFamily="34" charset="0"/>
                <a:ea typeface="Calibri" panose="020F0502020204030204" pitchFamily="34" charset="0"/>
              </a:rPr>
              <a:t>Q</a:t>
            </a: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mn-cs"/>
              </a:rPr>
              <a:t>UARTERLY</a:t>
            </a:r>
          </a:p>
        </p:txBody>
      </p:sp>
      <p:sp>
        <p:nvSpPr>
          <p:cNvPr id="16" name="TextBox 15"/>
          <p:cNvSpPr txBox="1"/>
          <p:nvPr/>
        </p:nvSpPr>
        <p:spPr>
          <a:xfrm>
            <a:off x="5029200" y="5943600"/>
            <a:ext cx="3657600" cy="58477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rPr>
              <a:t>PORTLAND DESIGN COMMISSION</a:t>
            </a:r>
          </a:p>
          <a:p>
            <a:pPr marL="0" marR="0" lvl="0" indent="0" algn="r" defTabSz="457200" rtl="0" eaLnBrk="1" fontAlgn="auto" latinLnBrk="0" hangingPunct="1">
              <a:lnSpc>
                <a:spcPct val="100000"/>
              </a:lnSpc>
              <a:spcBef>
                <a:spcPts val="0"/>
              </a:spcBef>
              <a:spcAft>
                <a:spcPts val="0"/>
              </a:spcAft>
              <a:buClrTx/>
              <a:buSzTx/>
              <a:buFontTx/>
              <a:buNone/>
              <a:tabLst/>
              <a:defRPr/>
            </a:pPr>
            <a:r>
              <a:rPr lang="en-US" sz="1600" noProof="0" dirty="0">
                <a:solidFill>
                  <a:prstClr val="white"/>
                </a:solidFill>
                <a:latin typeface="Century Gothic" panose="020B0502020202020204" pitchFamily="34" charset="0"/>
              </a:rPr>
              <a:t>MAY</a:t>
            </a:r>
            <a:r>
              <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rPr>
              <a:t> </a:t>
            </a:r>
            <a:r>
              <a:rPr lang="en-US" sz="1600" dirty="0">
                <a:solidFill>
                  <a:prstClr val="white"/>
                </a:solidFill>
                <a:latin typeface="Century Gothic" panose="020B0502020202020204" pitchFamily="34" charset="0"/>
              </a:rPr>
              <a:t>1</a:t>
            </a:r>
            <a:r>
              <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rPr>
              <a:t>, 2019</a:t>
            </a:r>
          </a:p>
        </p:txBody>
      </p:sp>
    </p:spTree>
    <p:extLst>
      <p:ext uri="{BB962C8B-B14F-4D97-AF65-F5344CB8AC3E}">
        <p14:creationId xmlns:p14="http://schemas.microsoft.com/office/powerpoint/2010/main" val="2894055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52877A16-571B-433F-AB8C-4D4378C911B3}"/>
              </a:ext>
            </a:extLst>
          </p:cNvPr>
          <p:cNvGraphicFramePr/>
          <p:nvPr>
            <p:extLst>
              <p:ext uri="{D42A27DB-BD31-4B8C-83A1-F6EECF244321}">
                <p14:modId xmlns:p14="http://schemas.microsoft.com/office/powerpoint/2010/main" val="174089473"/>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914399" y="914400"/>
            <a:ext cx="7203058" cy="461665"/>
          </a:xfrm>
          <a:prstGeom prst="rect">
            <a:avLst/>
          </a:prstGeom>
        </p:spPr>
        <p:txBody>
          <a:bodyPr wrap="square">
            <a:spAutoFit/>
          </a:bodyPr>
          <a:lstStyle/>
          <a:p>
            <a:pPr marL="341313" marR="0" lvl="0" indent="-341313"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mn-cs"/>
              </a:rPr>
              <a:t>HOUSING SNAPSHOT | PRE-IH VESTED UNITS </a:t>
            </a:r>
          </a:p>
        </p:txBody>
      </p:sp>
      <p:sp>
        <p:nvSpPr>
          <p:cNvPr id="16" name="TextBox 15"/>
          <p:cNvSpPr txBox="1"/>
          <p:nvPr/>
        </p:nvSpPr>
        <p:spPr>
          <a:xfrm>
            <a:off x="5029200" y="5943600"/>
            <a:ext cx="3657600" cy="58477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rPr>
              <a:t>PORTLAND DESIGN COMMISSION</a:t>
            </a:r>
          </a:p>
          <a:p>
            <a:pPr marL="0" marR="0" lvl="0" indent="0" algn="r" defTabSz="457200" rtl="0" eaLnBrk="1" fontAlgn="auto" latinLnBrk="0" hangingPunct="1">
              <a:lnSpc>
                <a:spcPct val="100000"/>
              </a:lnSpc>
              <a:spcBef>
                <a:spcPts val="0"/>
              </a:spcBef>
              <a:spcAft>
                <a:spcPts val="0"/>
              </a:spcAft>
              <a:buClrTx/>
              <a:buSzTx/>
              <a:buFontTx/>
              <a:buNone/>
              <a:tabLst/>
              <a:defRPr/>
            </a:pPr>
            <a:r>
              <a:rPr lang="en-US" sz="1600" noProof="0" dirty="0">
                <a:solidFill>
                  <a:prstClr val="white"/>
                </a:solidFill>
                <a:latin typeface="Century Gothic" panose="020B0502020202020204" pitchFamily="34" charset="0"/>
              </a:rPr>
              <a:t>MAY</a:t>
            </a:r>
            <a:r>
              <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rPr>
              <a:t> </a:t>
            </a:r>
            <a:r>
              <a:rPr lang="en-US" sz="1600" dirty="0">
                <a:solidFill>
                  <a:prstClr val="white"/>
                </a:solidFill>
                <a:latin typeface="Century Gothic" panose="020B0502020202020204" pitchFamily="34" charset="0"/>
              </a:rPr>
              <a:t>1</a:t>
            </a:r>
            <a:r>
              <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rPr>
              <a:t>, 2019</a:t>
            </a:r>
          </a:p>
        </p:txBody>
      </p:sp>
      <p:sp>
        <p:nvSpPr>
          <p:cNvPr id="8" name="Rectangle 7">
            <a:extLst>
              <a:ext uri="{FF2B5EF4-FFF2-40B4-BE49-F238E27FC236}">
                <a16:creationId xmlns:a16="http://schemas.microsoft.com/office/drawing/2014/main" id="{898E79EF-14E5-4C0A-AEB8-885860CD9286}"/>
              </a:ext>
            </a:extLst>
          </p:cNvPr>
          <p:cNvSpPr/>
          <p:nvPr/>
        </p:nvSpPr>
        <p:spPr>
          <a:xfrm>
            <a:off x="1097280" y="5503138"/>
            <a:ext cx="2908041" cy="246221"/>
          </a:xfrm>
          <a:prstGeom prst="rect">
            <a:avLst/>
          </a:prstGeom>
        </p:spPr>
        <p:txBody>
          <a:bodyPr wrap="square">
            <a:spAutoFit/>
          </a:bodyPr>
          <a:lstStyle/>
          <a:p>
            <a:pPr marL="341313" marR="0" lvl="0" indent="-341313"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mn-cs"/>
              </a:rPr>
              <a:t>*submitted prior to 2/1/2017</a:t>
            </a:r>
          </a:p>
        </p:txBody>
      </p:sp>
    </p:spTree>
    <p:extLst>
      <p:ext uri="{BB962C8B-B14F-4D97-AF65-F5344CB8AC3E}">
        <p14:creationId xmlns:p14="http://schemas.microsoft.com/office/powerpoint/2010/main" val="399426788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16010</TotalTime>
  <Words>3557</Words>
  <Application>Microsoft Office PowerPoint</Application>
  <PresentationFormat>On-screen Show (4:3)</PresentationFormat>
  <Paragraphs>433</Paragraphs>
  <Slides>27</Slides>
  <Notes>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Calibri Light</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 Forward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Livingston</dc:creator>
  <cp:lastModifiedBy>Heron, Tim</cp:lastModifiedBy>
  <cp:revision>278</cp:revision>
  <cp:lastPrinted>2019-05-01T17:34:09Z</cp:lastPrinted>
  <dcterms:created xsi:type="dcterms:W3CDTF">2018-04-10T21:32:45Z</dcterms:created>
  <dcterms:modified xsi:type="dcterms:W3CDTF">2019-05-01T19:58:48Z</dcterms:modified>
</cp:coreProperties>
</file>