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9" r:id="rId2"/>
    <p:sldId id="687" r:id="rId3"/>
    <p:sldId id="688" r:id="rId4"/>
    <p:sldId id="689" r:id="rId5"/>
    <p:sldId id="409" r:id="rId6"/>
    <p:sldId id="335" r:id="rId7"/>
    <p:sldId id="272" r:id="rId8"/>
    <p:sldId id="269" r:id="rId9"/>
    <p:sldId id="271" r:id="rId10"/>
    <p:sldId id="270" r:id="rId11"/>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33" autoAdjust="0"/>
  </p:normalViewPr>
  <p:slideViewPr>
    <p:cSldViewPr>
      <p:cViewPr varScale="1">
        <p:scale>
          <a:sx n="109" d="100"/>
          <a:sy n="109" d="100"/>
        </p:scale>
        <p:origin x="636"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2A70B3-DD0D-4E7D-A1E1-F6B10AC8BE5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8D42894-E9CB-43FD-ADFA-47889AFE1494}">
      <dgm:prSet phldrT="[Text]"/>
      <dgm:spPr/>
      <dgm:t>
        <a:bodyPr/>
        <a:lstStyle/>
        <a:p>
          <a:r>
            <a:rPr lang="en-US" dirty="0"/>
            <a:t>Portland Plan</a:t>
          </a:r>
        </a:p>
      </dgm:t>
    </dgm:pt>
    <dgm:pt modelId="{854D3BCA-9DC4-42C6-A235-B91C28C83008}" type="parTrans" cxnId="{655E09E7-8FD1-4ED4-B22D-9F6696484D62}">
      <dgm:prSet/>
      <dgm:spPr/>
      <dgm:t>
        <a:bodyPr/>
        <a:lstStyle/>
        <a:p>
          <a:endParaRPr lang="en-US"/>
        </a:p>
      </dgm:t>
    </dgm:pt>
    <dgm:pt modelId="{BDE60E80-1F3A-4F54-9AE0-2C7A31CAAA51}" type="sibTrans" cxnId="{655E09E7-8FD1-4ED4-B22D-9F6696484D62}">
      <dgm:prSet/>
      <dgm:spPr/>
      <dgm:t>
        <a:bodyPr/>
        <a:lstStyle/>
        <a:p>
          <a:endParaRPr lang="en-US"/>
        </a:p>
      </dgm:t>
    </dgm:pt>
    <dgm:pt modelId="{CD2A4109-43F5-4ED1-BDD1-D25890006987}">
      <dgm:prSet phldrT="[Text]"/>
      <dgm:spPr/>
      <dgm:t>
        <a:bodyPr/>
        <a:lstStyle/>
        <a:p>
          <a:r>
            <a:rPr lang="en-US" dirty="0"/>
            <a:t>Climate Action Plan</a:t>
          </a:r>
        </a:p>
      </dgm:t>
    </dgm:pt>
    <dgm:pt modelId="{0ADD26BC-36EF-4C0B-85CA-DE8457F6C0C9}" type="parTrans" cxnId="{61372622-077B-4ADE-93A1-C5D6A8721991}">
      <dgm:prSet/>
      <dgm:spPr/>
      <dgm:t>
        <a:bodyPr/>
        <a:lstStyle/>
        <a:p>
          <a:endParaRPr lang="en-US"/>
        </a:p>
      </dgm:t>
    </dgm:pt>
    <dgm:pt modelId="{D65F321C-FA86-4154-B5CD-2A14A9B20571}" type="sibTrans" cxnId="{61372622-077B-4ADE-93A1-C5D6A8721991}">
      <dgm:prSet/>
      <dgm:spPr/>
      <dgm:t>
        <a:bodyPr/>
        <a:lstStyle/>
        <a:p>
          <a:endParaRPr lang="en-US"/>
        </a:p>
      </dgm:t>
    </dgm:pt>
    <dgm:pt modelId="{0ECDC88B-FACC-4552-8518-05CAA30CE7CC}">
      <dgm:prSet/>
      <dgm:spPr/>
      <dgm:t>
        <a:bodyPr/>
        <a:lstStyle/>
        <a:p>
          <a:r>
            <a:rPr lang="en-US" dirty="0"/>
            <a:t>Comprehensive Plan</a:t>
          </a:r>
        </a:p>
      </dgm:t>
    </dgm:pt>
    <dgm:pt modelId="{81FAFA40-2E64-49CF-994D-9F0CEC82E852}" type="parTrans" cxnId="{2AE589E4-2BA2-4F2A-8BBC-53D59FB90012}">
      <dgm:prSet/>
      <dgm:spPr/>
      <dgm:t>
        <a:bodyPr/>
        <a:lstStyle/>
        <a:p>
          <a:endParaRPr lang="en-US"/>
        </a:p>
      </dgm:t>
    </dgm:pt>
    <dgm:pt modelId="{5E2F7D87-8D84-4ED9-820A-D3D6B1FB343C}" type="sibTrans" cxnId="{2AE589E4-2BA2-4F2A-8BBC-53D59FB90012}">
      <dgm:prSet/>
      <dgm:spPr/>
      <dgm:t>
        <a:bodyPr/>
        <a:lstStyle/>
        <a:p>
          <a:endParaRPr lang="en-US"/>
        </a:p>
      </dgm:t>
    </dgm:pt>
    <dgm:pt modelId="{F10DBD3E-F4E4-4E1D-B0CE-66955852B223}" type="pres">
      <dgm:prSet presAssocID="{E72A70B3-DD0D-4E7D-A1E1-F6B10AC8BE56}" presName="Name0" presStyleCnt="0">
        <dgm:presLayoutVars>
          <dgm:chMax val="7"/>
          <dgm:chPref val="7"/>
          <dgm:dir/>
        </dgm:presLayoutVars>
      </dgm:prSet>
      <dgm:spPr/>
    </dgm:pt>
    <dgm:pt modelId="{2AD8FC19-E197-4A24-9BC5-9598635070D0}" type="pres">
      <dgm:prSet presAssocID="{E72A70B3-DD0D-4E7D-A1E1-F6B10AC8BE56}" presName="Name1" presStyleCnt="0"/>
      <dgm:spPr/>
    </dgm:pt>
    <dgm:pt modelId="{16454CC8-24A7-48E6-8791-4A5866E8CFE1}" type="pres">
      <dgm:prSet presAssocID="{E72A70B3-DD0D-4E7D-A1E1-F6B10AC8BE56}" presName="cycle" presStyleCnt="0"/>
      <dgm:spPr/>
    </dgm:pt>
    <dgm:pt modelId="{F946187A-D74E-4ED6-A23D-F203837A8EAB}" type="pres">
      <dgm:prSet presAssocID="{E72A70B3-DD0D-4E7D-A1E1-F6B10AC8BE56}" presName="srcNode" presStyleLbl="node1" presStyleIdx="0" presStyleCnt="3"/>
      <dgm:spPr/>
    </dgm:pt>
    <dgm:pt modelId="{6634BFEE-2C13-45FA-8176-D253697992DE}" type="pres">
      <dgm:prSet presAssocID="{E72A70B3-DD0D-4E7D-A1E1-F6B10AC8BE56}" presName="conn" presStyleLbl="parChTrans1D2" presStyleIdx="0" presStyleCnt="1"/>
      <dgm:spPr/>
    </dgm:pt>
    <dgm:pt modelId="{DBB77B84-3A47-4375-81E0-0A5C7A9A1CF1}" type="pres">
      <dgm:prSet presAssocID="{E72A70B3-DD0D-4E7D-A1E1-F6B10AC8BE56}" presName="extraNode" presStyleLbl="node1" presStyleIdx="0" presStyleCnt="3"/>
      <dgm:spPr/>
    </dgm:pt>
    <dgm:pt modelId="{26FCAD3C-1BAD-4811-A6E3-B826D7EF3C9E}" type="pres">
      <dgm:prSet presAssocID="{E72A70B3-DD0D-4E7D-A1E1-F6B10AC8BE56}" presName="dstNode" presStyleLbl="node1" presStyleIdx="0" presStyleCnt="3"/>
      <dgm:spPr/>
    </dgm:pt>
    <dgm:pt modelId="{91C98EFA-4295-4090-8346-25CF0FF9DD7D}" type="pres">
      <dgm:prSet presAssocID="{98D42894-E9CB-43FD-ADFA-47889AFE1494}" presName="text_1" presStyleLbl="node1" presStyleIdx="0" presStyleCnt="3">
        <dgm:presLayoutVars>
          <dgm:bulletEnabled val="1"/>
        </dgm:presLayoutVars>
      </dgm:prSet>
      <dgm:spPr/>
    </dgm:pt>
    <dgm:pt modelId="{E09BEB05-0F14-42B1-9258-7C944844F6FC}" type="pres">
      <dgm:prSet presAssocID="{98D42894-E9CB-43FD-ADFA-47889AFE1494}" presName="accent_1" presStyleCnt="0"/>
      <dgm:spPr/>
    </dgm:pt>
    <dgm:pt modelId="{0A7B0BA1-C6FF-41F7-914B-ED4A40AE9A31}" type="pres">
      <dgm:prSet presAssocID="{98D42894-E9CB-43FD-ADFA-47889AFE1494}" presName="accentRepeatNode" presStyleLbl="solidFgAcc1" presStyleIdx="0" presStyleCnt="3"/>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l="7148" r="7148"/>
          </a:stretch>
        </a:blipFill>
      </dgm:spPr>
    </dgm:pt>
    <dgm:pt modelId="{538EEA19-B4DC-C741-9DB0-DF84249F65DC}" type="pres">
      <dgm:prSet presAssocID="{CD2A4109-43F5-4ED1-BDD1-D25890006987}" presName="text_2" presStyleLbl="node1" presStyleIdx="1" presStyleCnt="3">
        <dgm:presLayoutVars>
          <dgm:bulletEnabled val="1"/>
        </dgm:presLayoutVars>
      </dgm:prSet>
      <dgm:spPr/>
    </dgm:pt>
    <dgm:pt modelId="{A9ADDD44-1127-F846-980F-FF81664B2D1C}" type="pres">
      <dgm:prSet presAssocID="{CD2A4109-43F5-4ED1-BDD1-D25890006987}" presName="accent_2" presStyleCnt="0"/>
      <dgm:spPr/>
    </dgm:pt>
    <dgm:pt modelId="{D87BB108-C0BE-4694-B3A8-1B561018E7CC}" type="pres">
      <dgm:prSet presAssocID="{CD2A4109-43F5-4ED1-BDD1-D25890006987}" presName="accentRepeatNode" presStyleLbl="solidFgAcc1" presStyleIdx="1" presStyleCnt="3"/>
      <dgm:spPr>
        <a:blipFill rotWithShape="0">
          <a:blip xmlns:r="http://schemas.openxmlformats.org/officeDocument/2006/relationships" r:embed="rId2"/>
          <a:stretch>
            <a:fillRect/>
          </a:stretch>
        </a:blipFill>
      </dgm:spPr>
    </dgm:pt>
    <dgm:pt modelId="{51517676-4121-AE43-AC60-5BE6C75A19A8}" type="pres">
      <dgm:prSet presAssocID="{0ECDC88B-FACC-4552-8518-05CAA30CE7CC}" presName="text_3" presStyleLbl="node1" presStyleIdx="2" presStyleCnt="3">
        <dgm:presLayoutVars>
          <dgm:bulletEnabled val="1"/>
        </dgm:presLayoutVars>
      </dgm:prSet>
      <dgm:spPr/>
    </dgm:pt>
    <dgm:pt modelId="{1E6301FF-03D2-494C-866B-A5E0E5F66ACE}" type="pres">
      <dgm:prSet presAssocID="{0ECDC88B-FACC-4552-8518-05CAA30CE7CC}" presName="accent_3" presStyleCnt="0"/>
      <dgm:spPr/>
    </dgm:pt>
    <dgm:pt modelId="{8B6ACE0A-84ED-4E9F-BA17-10210255ED8B}" type="pres">
      <dgm:prSet presAssocID="{0ECDC88B-FACC-4552-8518-05CAA30CE7CC}" presName="accentRepeatNode" presStyleLbl="solidFgAcc1" presStyleIdx="2" presStyleCnt="3"/>
      <dgm:spPr>
        <a:blipFill rotWithShape="0">
          <a:blip xmlns:r="http://schemas.openxmlformats.org/officeDocument/2006/relationships" r:embed="rId3"/>
          <a:stretch>
            <a:fillRect/>
          </a:stretch>
        </a:blipFill>
      </dgm:spPr>
    </dgm:pt>
  </dgm:ptLst>
  <dgm:cxnLst>
    <dgm:cxn modelId="{61372622-077B-4ADE-93A1-C5D6A8721991}" srcId="{E72A70B3-DD0D-4E7D-A1E1-F6B10AC8BE56}" destId="{CD2A4109-43F5-4ED1-BDD1-D25890006987}" srcOrd="1" destOrd="0" parTransId="{0ADD26BC-36EF-4C0B-85CA-DE8457F6C0C9}" sibTransId="{D65F321C-FA86-4154-B5CD-2A14A9B20571}"/>
    <dgm:cxn modelId="{C453D931-FDFE-144A-95D1-2ADD90228640}" type="presOf" srcId="{0ECDC88B-FACC-4552-8518-05CAA30CE7CC}" destId="{51517676-4121-AE43-AC60-5BE6C75A19A8}" srcOrd="0" destOrd="0" presId="urn:microsoft.com/office/officeart/2008/layout/VerticalCurvedList"/>
    <dgm:cxn modelId="{75C19CA0-7CB6-4EF1-9082-548FED541953}" type="presOf" srcId="{BDE60E80-1F3A-4F54-9AE0-2C7A31CAAA51}" destId="{6634BFEE-2C13-45FA-8176-D253697992DE}" srcOrd="0" destOrd="0" presId="urn:microsoft.com/office/officeart/2008/layout/VerticalCurvedList"/>
    <dgm:cxn modelId="{A671A3DF-F8C7-4640-9B96-AC0EB9341BB2}" type="presOf" srcId="{E72A70B3-DD0D-4E7D-A1E1-F6B10AC8BE56}" destId="{F10DBD3E-F4E4-4E1D-B0CE-66955852B223}" srcOrd="0" destOrd="0" presId="urn:microsoft.com/office/officeart/2008/layout/VerticalCurvedList"/>
    <dgm:cxn modelId="{2AE589E4-2BA2-4F2A-8BBC-53D59FB90012}" srcId="{E72A70B3-DD0D-4E7D-A1E1-F6B10AC8BE56}" destId="{0ECDC88B-FACC-4552-8518-05CAA30CE7CC}" srcOrd="2" destOrd="0" parTransId="{81FAFA40-2E64-49CF-994D-9F0CEC82E852}" sibTransId="{5E2F7D87-8D84-4ED9-820A-D3D6B1FB343C}"/>
    <dgm:cxn modelId="{655E09E7-8FD1-4ED4-B22D-9F6696484D62}" srcId="{E72A70B3-DD0D-4E7D-A1E1-F6B10AC8BE56}" destId="{98D42894-E9CB-43FD-ADFA-47889AFE1494}" srcOrd="0" destOrd="0" parTransId="{854D3BCA-9DC4-42C6-A235-B91C28C83008}" sibTransId="{BDE60E80-1F3A-4F54-9AE0-2C7A31CAAA51}"/>
    <dgm:cxn modelId="{9C0706F5-98D0-7C43-BDC4-0D1C0630BAE6}" type="presOf" srcId="{CD2A4109-43F5-4ED1-BDD1-D25890006987}" destId="{538EEA19-B4DC-C741-9DB0-DF84249F65DC}" srcOrd="0" destOrd="0" presId="urn:microsoft.com/office/officeart/2008/layout/VerticalCurvedList"/>
    <dgm:cxn modelId="{0AAFE3F6-EC81-47E1-8ECA-2591A2715F29}" type="presOf" srcId="{98D42894-E9CB-43FD-ADFA-47889AFE1494}" destId="{91C98EFA-4295-4090-8346-25CF0FF9DD7D}" srcOrd="0" destOrd="0" presId="urn:microsoft.com/office/officeart/2008/layout/VerticalCurvedList"/>
    <dgm:cxn modelId="{72156FB2-79AD-4BD7-ABFC-B202D192F7CD}" type="presParOf" srcId="{F10DBD3E-F4E4-4E1D-B0CE-66955852B223}" destId="{2AD8FC19-E197-4A24-9BC5-9598635070D0}" srcOrd="0" destOrd="0" presId="urn:microsoft.com/office/officeart/2008/layout/VerticalCurvedList"/>
    <dgm:cxn modelId="{77A1A9C1-7816-44E1-AB1C-51D43CBE9790}" type="presParOf" srcId="{2AD8FC19-E197-4A24-9BC5-9598635070D0}" destId="{16454CC8-24A7-48E6-8791-4A5866E8CFE1}" srcOrd="0" destOrd="0" presId="urn:microsoft.com/office/officeart/2008/layout/VerticalCurvedList"/>
    <dgm:cxn modelId="{C7498F21-081D-478E-A673-A9E2BAB77F9F}" type="presParOf" srcId="{16454CC8-24A7-48E6-8791-4A5866E8CFE1}" destId="{F946187A-D74E-4ED6-A23D-F203837A8EAB}" srcOrd="0" destOrd="0" presId="urn:microsoft.com/office/officeart/2008/layout/VerticalCurvedList"/>
    <dgm:cxn modelId="{C5B350F1-B498-4CFE-BAC6-5AA57E3D8B99}" type="presParOf" srcId="{16454CC8-24A7-48E6-8791-4A5866E8CFE1}" destId="{6634BFEE-2C13-45FA-8176-D253697992DE}" srcOrd="1" destOrd="0" presId="urn:microsoft.com/office/officeart/2008/layout/VerticalCurvedList"/>
    <dgm:cxn modelId="{76A13169-7D1D-4551-B0E0-8A63B9436E4A}" type="presParOf" srcId="{16454CC8-24A7-48E6-8791-4A5866E8CFE1}" destId="{DBB77B84-3A47-4375-81E0-0A5C7A9A1CF1}" srcOrd="2" destOrd="0" presId="urn:microsoft.com/office/officeart/2008/layout/VerticalCurvedList"/>
    <dgm:cxn modelId="{0C085A46-46F3-4595-B030-DF4586DE3C5F}" type="presParOf" srcId="{16454CC8-24A7-48E6-8791-4A5866E8CFE1}" destId="{26FCAD3C-1BAD-4811-A6E3-B826D7EF3C9E}" srcOrd="3" destOrd="0" presId="urn:microsoft.com/office/officeart/2008/layout/VerticalCurvedList"/>
    <dgm:cxn modelId="{A06F442B-BF20-49DD-970B-8A79796FA0B1}" type="presParOf" srcId="{2AD8FC19-E197-4A24-9BC5-9598635070D0}" destId="{91C98EFA-4295-4090-8346-25CF0FF9DD7D}" srcOrd="1" destOrd="0" presId="urn:microsoft.com/office/officeart/2008/layout/VerticalCurvedList"/>
    <dgm:cxn modelId="{66C273DB-02E0-41E9-923B-3A4CD5ADF5A1}" type="presParOf" srcId="{2AD8FC19-E197-4A24-9BC5-9598635070D0}" destId="{E09BEB05-0F14-42B1-9258-7C944844F6FC}" srcOrd="2" destOrd="0" presId="urn:microsoft.com/office/officeart/2008/layout/VerticalCurvedList"/>
    <dgm:cxn modelId="{BC7AB7F3-2021-48FE-A7A7-C9CB56A41DE2}" type="presParOf" srcId="{E09BEB05-0F14-42B1-9258-7C944844F6FC}" destId="{0A7B0BA1-C6FF-41F7-914B-ED4A40AE9A31}" srcOrd="0" destOrd="0" presId="urn:microsoft.com/office/officeart/2008/layout/VerticalCurvedList"/>
    <dgm:cxn modelId="{0461E0A0-8927-6A4F-B6A3-062B1A0DF5CF}" type="presParOf" srcId="{2AD8FC19-E197-4A24-9BC5-9598635070D0}" destId="{538EEA19-B4DC-C741-9DB0-DF84249F65DC}" srcOrd="3" destOrd="0" presId="urn:microsoft.com/office/officeart/2008/layout/VerticalCurvedList"/>
    <dgm:cxn modelId="{E24D7F37-6CF2-A14A-8BD7-91F62ADD5C1D}" type="presParOf" srcId="{2AD8FC19-E197-4A24-9BC5-9598635070D0}" destId="{A9ADDD44-1127-F846-980F-FF81664B2D1C}" srcOrd="4" destOrd="0" presId="urn:microsoft.com/office/officeart/2008/layout/VerticalCurvedList"/>
    <dgm:cxn modelId="{8954A616-C532-FF47-97BB-7C5A7DF8A358}" type="presParOf" srcId="{A9ADDD44-1127-F846-980F-FF81664B2D1C}" destId="{D87BB108-C0BE-4694-B3A8-1B561018E7CC}" srcOrd="0" destOrd="0" presId="urn:microsoft.com/office/officeart/2008/layout/VerticalCurvedList"/>
    <dgm:cxn modelId="{65993A28-8146-164D-931B-2B2FD9A2947D}" type="presParOf" srcId="{2AD8FC19-E197-4A24-9BC5-9598635070D0}" destId="{51517676-4121-AE43-AC60-5BE6C75A19A8}" srcOrd="5" destOrd="0" presId="urn:microsoft.com/office/officeart/2008/layout/VerticalCurvedList"/>
    <dgm:cxn modelId="{ABF5CE8C-855D-C74B-944E-2B781126B646}" type="presParOf" srcId="{2AD8FC19-E197-4A24-9BC5-9598635070D0}" destId="{1E6301FF-03D2-494C-866B-A5E0E5F66ACE}" srcOrd="6" destOrd="0" presId="urn:microsoft.com/office/officeart/2008/layout/VerticalCurvedList"/>
    <dgm:cxn modelId="{C50680D8-BFDB-1B49-AD3F-53B05BC4B8FB}" type="presParOf" srcId="{1E6301FF-03D2-494C-866B-A5E0E5F66ACE}" destId="{8B6ACE0A-84ED-4E9F-BA17-10210255ED8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4BFEE-2C13-45FA-8176-D253697992DE}">
      <dsp:nvSpPr>
        <dsp:cNvPr id="0" name=""/>
        <dsp:cNvSpPr/>
      </dsp:nvSpPr>
      <dsp:spPr>
        <a:xfrm>
          <a:off x="-5952399" y="-911097"/>
          <a:ext cx="7087879" cy="7087879"/>
        </a:xfrm>
        <a:prstGeom prst="blockArc">
          <a:avLst>
            <a:gd name="adj1" fmla="val 18900000"/>
            <a:gd name="adj2" fmla="val 2700000"/>
            <a:gd name="adj3" fmla="val 30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C98EFA-4295-4090-8346-25CF0FF9DD7D}">
      <dsp:nvSpPr>
        <dsp:cNvPr id="0" name=""/>
        <dsp:cNvSpPr/>
      </dsp:nvSpPr>
      <dsp:spPr>
        <a:xfrm>
          <a:off x="730876" y="526568"/>
          <a:ext cx="6783403" cy="10531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5927" tIns="137160" rIns="137160" bIns="137160" numCol="1" spcCol="1270" anchor="ctr" anchorCtr="0">
          <a:noAutofit/>
        </a:bodyPr>
        <a:lstStyle/>
        <a:p>
          <a:pPr marL="0" lvl="0" indent="0" algn="l" defTabSz="2400300">
            <a:lnSpc>
              <a:spcPct val="90000"/>
            </a:lnSpc>
            <a:spcBef>
              <a:spcPct val="0"/>
            </a:spcBef>
            <a:spcAft>
              <a:spcPct val="35000"/>
            </a:spcAft>
            <a:buNone/>
          </a:pPr>
          <a:r>
            <a:rPr lang="en-US" sz="5400" kern="1200" dirty="0"/>
            <a:t>Portland Plan</a:t>
          </a:r>
        </a:p>
      </dsp:txBody>
      <dsp:txXfrm>
        <a:off x="730876" y="526568"/>
        <a:ext cx="6783403" cy="1053136"/>
      </dsp:txXfrm>
    </dsp:sp>
    <dsp:sp modelId="{0A7B0BA1-C6FF-41F7-914B-ED4A40AE9A31}">
      <dsp:nvSpPr>
        <dsp:cNvPr id="0" name=""/>
        <dsp:cNvSpPr/>
      </dsp:nvSpPr>
      <dsp:spPr>
        <a:xfrm>
          <a:off x="72666" y="394926"/>
          <a:ext cx="1316421" cy="1316421"/>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l="7148" r="7148"/>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8EEA19-B4DC-C741-9DB0-DF84249F65DC}">
      <dsp:nvSpPr>
        <dsp:cNvPr id="0" name=""/>
        <dsp:cNvSpPr/>
      </dsp:nvSpPr>
      <dsp:spPr>
        <a:xfrm>
          <a:off x="1113692" y="2106273"/>
          <a:ext cx="6400588" cy="10531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5927" tIns="137160" rIns="137160" bIns="137160" numCol="1" spcCol="1270" anchor="ctr" anchorCtr="0">
          <a:noAutofit/>
        </a:bodyPr>
        <a:lstStyle/>
        <a:p>
          <a:pPr marL="0" lvl="0" indent="0" algn="l" defTabSz="2400300">
            <a:lnSpc>
              <a:spcPct val="90000"/>
            </a:lnSpc>
            <a:spcBef>
              <a:spcPct val="0"/>
            </a:spcBef>
            <a:spcAft>
              <a:spcPct val="35000"/>
            </a:spcAft>
            <a:buNone/>
          </a:pPr>
          <a:r>
            <a:rPr lang="en-US" sz="5400" kern="1200" dirty="0"/>
            <a:t>Climate Action Plan</a:t>
          </a:r>
        </a:p>
      </dsp:txBody>
      <dsp:txXfrm>
        <a:off x="1113692" y="2106273"/>
        <a:ext cx="6400588" cy="1053136"/>
      </dsp:txXfrm>
    </dsp:sp>
    <dsp:sp modelId="{D87BB108-C0BE-4694-B3A8-1B561018E7CC}">
      <dsp:nvSpPr>
        <dsp:cNvPr id="0" name=""/>
        <dsp:cNvSpPr/>
      </dsp:nvSpPr>
      <dsp:spPr>
        <a:xfrm>
          <a:off x="455481" y="1974631"/>
          <a:ext cx="1316421" cy="1316421"/>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517676-4121-AE43-AC60-5BE6C75A19A8}">
      <dsp:nvSpPr>
        <dsp:cNvPr id="0" name=""/>
        <dsp:cNvSpPr/>
      </dsp:nvSpPr>
      <dsp:spPr>
        <a:xfrm>
          <a:off x="730876" y="3685978"/>
          <a:ext cx="6783403" cy="10531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5927" tIns="137160" rIns="137160" bIns="137160" numCol="1" spcCol="1270" anchor="ctr" anchorCtr="0">
          <a:noAutofit/>
        </a:bodyPr>
        <a:lstStyle/>
        <a:p>
          <a:pPr marL="0" lvl="0" indent="0" algn="l" defTabSz="2400300">
            <a:lnSpc>
              <a:spcPct val="90000"/>
            </a:lnSpc>
            <a:spcBef>
              <a:spcPct val="0"/>
            </a:spcBef>
            <a:spcAft>
              <a:spcPct val="35000"/>
            </a:spcAft>
            <a:buNone/>
          </a:pPr>
          <a:r>
            <a:rPr lang="en-US" sz="5400" kern="1200" dirty="0"/>
            <a:t>Comprehensive Plan</a:t>
          </a:r>
        </a:p>
      </dsp:txBody>
      <dsp:txXfrm>
        <a:off x="730876" y="3685978"/>
        <a:ext cx="6783403" cy="1053136"/>
      </dsp:txXfrm>
    </dsp:sp>
    <dsp:sp modelId="{8B6ACE0A-84ED-4E9F-BA17-10210255ED8B}">
      <dsp:nvSpPr>
        <dsp:cNvPr id="0" name=""/>
        <dsp:cNvSpPr/>
      </dsp:nvSpPr>
      <dsp:spPr>
        <a:xfrm>
          <a:off x="72666" y="3554336"/>
          <a:ext cx="1316421" cy="1316421"/>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E87B427-36C6-4FB1-A464-F6C7BAE4B25E}" type="datetimeFigureOut">
              <a:rPr lang="en-US" smtClean="0"/>
              <a:t>4/16/2019</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436ADFB-7CEF-4238-8523-1806EBC3535C}" type="slidenum">
              <a:rPr lang="en-US" smtClean="0"/>
              <a:t>‹#›</a:t>
            </a:fld>
            <a:endParaRPr lang="en-US"/>
          </a:p>
        </p:txBody>
      </p:sp>
    </p:spTree>
    <p:extLst>
      <p:ext uri="{BB962C8B-B14F-4D97-AF65-F5344CB8AC3E}">
        <p14:creationId xmlns:p14="http://schemas.microsoft.com/office/powerpoint/2010/main" val="374118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The </a:t>
            </a:r>
            <a:r>
              <a:rPr lang="en-US" sz="1400" b="1" kern="1200" dirty="0">
                <a:solidFill>
                  <a:schemeClr val="tx1"/>
                </a:solidFill>
                <a:effectLst/>
                <a:latin typeface="+mn-lt"/>
                <a:ea typeface="+mn-ea"/>
                <a:cs typeface="+mn-cs"/>
              </a:rPr>
              <a:t>Portland Plan</a:t>
            </a:r>
            <a:r>
              <a:rPr lang="en-US" sz="1400" kern="1200" dirty="0">
                <a:solidFill>
                  <a:schemeClr val="tx1"/>
                </a:solidFill>
                <a:effectLst/>
                <a:latin typeface="+mn-lt"/>
                <a:ea typeface="+mn-ea"/>
                <a:cs typeface="+mn-cs"/>
              </a:rPr>
              <a:t> put forward the idea of an Equity Framework that drives everything we do: with an emphasis on race and disability.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The </a:t>
            </a:r>
            <a:r>
              <a:rPr lang="en-US" sz="1400" b="1" kern="1200" dirty="0">
                <a:solidFill>
                  <a:schemeClr val="tx1"/>
                </a:solidFill>
                <a:effectLst/>
                <a:latin typeface="+mn-lt"/>
                <a:ea typeface="+mn-ea"/>
                <a:cs typeface="+mn-cs"/>
              </a:rPr>
              <a:t>Climate Action Plan</a:t>
            </a:r>
            <a:r>
              <a:rPr lang="en-US" sz="1400" kern="1200" dirty="0">
                <a:solidFill>
                  <a:schemeClr val="tx1"/>
                </a:solidFill>
                <a:effectLst/>
                <a:latin typeface="+mn-lt"/>
                <a:ea typeface="+mn-ea"/>
                <a:cs typeface="+mn-cs"/>
              </a:rPr>
              <a:t> was updated in 2015 with a more explicit focus on equity.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The </a:t>
            </a:r>
            <a:r>
              <a:rPr lang="en-US" sz="1400" b="1" kern="1200" dirty="0">
                <a:solidFill>
                  <a:schemeClr val="tx1"/>
                </a:solidFill>
                <a:effectLst/>
                <a:latin typeface="+mn-lt"/>
                <a:ea typeface="+mn-ea"/>
                <a:cs typeface="+mn-cs"/>
              </a:rPr>
              <a:t>Comprehensive Plan</a:t>
            </a:r>
            <a:r>
              <a:rPr lang="en-US" sz="1400" kern="1200" dirty="0">
                <a:solidFill>
                  <a:schemeClr val="tx1"/>
                </a:solidFill>
                <a:effectLst/>
                <a:latin typeface="+mn-lt"/>
                <a:ea typeface="+mn-ea"/>
                <a:cs typeface="+mn-cs"/>
              </a:rPr>
              <a:t> is also one of the implementation tools for this work because it drives how we manage growth and change.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For BPS this means reconsidering our practices and forming new community partnerships.  </a:t>
            </a:r>
          </a:p>
          <a:p>
            <a:endParaRPr lang="en-US" dirty="0"/>
          </a:p>
        </p:txBody>
      </p:sp>
      <p:sp>
        <p:nvSpPr>
          <p:cNvPr id="4" name="Slide Number Placeholder 3"/>
          <p:cNvSpPr>
            <a:spLocks noGrp="1"/>
          </p:cNvSpPr>
          <p:nvPr>
            <p:ph type="sldNum" sz="quarter" idx="10"/>
          </p:nvPr>
        </p:nvSpPr>
        <p:spPr/>
        <p:txBody>
          <a:bodyPr/>
          <a:lstStyle/>
          <a:p>
            <a:fld id="{67B3DC73-E579-4ECD-8D9C-C18D5186F911}" type="slidenum">
              <a:rPr lang="en-US" smtClean="0"/>
              <a:t>2</a:t>
            </a:fld>
            <a:endParaRPr lang="en-US"/>
          </a:p>
        </p:txBody>
      </p:sp>
    </p:spTree>
    <p:extLst>
      <p:ext uri="{BB962C8B-B14F-4D97-AF65-F5344CB8AC3E}">
        <p14:creationId xmlns:p14="http://schemas.microsoft.com/office/powerpoint/2010/main" val="401953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The Bureau understands that historically zoning has been used as a tool of exclusion.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With that understanding, we know that we have an obligation to look critically at legacy zoning patterns, and break down barriers to housing choice as we do our planning work.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As we consider new plans, we need to ask ourselves if the changes we make are expanding housing choice, or will they serve as a barrier?</a:t>
            </a:r>
          </a:p>
          <a:p>
            <a:pPr marL="628650" lvl="1" indent="-171450">
              <a:buFont typeface="Arial" panose="020B0604020202020204" pitchFamily="34" charset="0"/>
              <a:buChar char="•"/>
            </a:pPr>
            <a:r>
              <a:rPr lang="en-US" sz="1400" kern="1200" dirty="0">
                <a:solidFill>
                  <a:schemeClr val="tx1"/>
                </a:solidFill>
                <a:effectLst/>
                <a:latin typeface="+mn-lt"/>
                <a:ea typeface="+mn-ea"/>
                <a:cs typeface="+mn-cs"/>
              </a:rPr>
              <a:t>Are single dwelling zones having an exclusionary impact? </a:t>
            </a:r>
          </a:p>
          <a:p>
            <a:pPr marL="628650" lvl="1" indent="-171450">
              <a:buFont typeface="Arial" panose="020B0604020202020204" pitchFamily="34" charset="0"/>
              <a:buChar char="•"/>
            </a:pPr>
            <a:r>
              <a:rPr lang="en-US" sz="1400" kern="1200" dirty="0">
                <a:solidFill>
                  <a:schemeClr val="tx1"/>
                </a:solidFill>
                <a:effectLst/>
                <a:latin typeface="+mn-lt"/>
                <a:ea typeface="+mn-ea"/>
                <a:cs typeface="+mn-cs"/>
              </a:rPr>
              <a:t>When we up-zone an area, will the subsequent development cause displacement?</a:t>
            </a:r>
          </a:p>
          <a:p>
            <a:pPr marL="628650" lvl="1" indent="-171450">
              <a:buFont typeface="Arial" panose="020B0604020202020204" pitchFamily="34" charset="0"/>
              <a:buChar char="•"/>
            </a:pPr>
            <a:r>
              <a:rPr lang="en-US" sz="1400" kern="1200" dirty="0">
                <a:solidFill>
                  <a:schemeClr val="tx1"/>
                </a:solidFill>
                <a:effectLst/>
                <a:latin typeface="+mn-lt"/>
                <a:ea typeface="+mn-ea"/>
                <a:cs typeface="+mn-cs"/>
              </a:rPr>
              <a:t>Are we treating different areas of the City differently?</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The new Comprehensive Plan includes policies that specifically call for this kind of analysis.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Of course, this work is not confined to BPS. Prosper, PBOT, Housing are critical partners.  </a:t>
            </a:r>
          </a:p>
          <a:p>
            <a:pPr marL="171450" indent="-171450">
              <a:buFont typeface="Arial" panose="020B0604020202020204" pitchFamily="34" charset="0"/>
              <a:buChar char="•"/>
            </a:pPr>
            <a:r>
              <a:rPr lang="en-US" sz="14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This is a picture of one of the earliest city-wide zoning maps with the yellow areas highlighting where the first single family zoning existed.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CBB3095E-5211-4208-A6B7-07686976084E}" type="slidenum">
              <a:rPr lang="en-US" smtClean="0"/>
              <a:t>3</a:t>
            </a:fld>
            <a:endParaRPr lang="en-US"/>
          </a:p>
        </p:txBody>
      </p:sp>
    </p:spTree>
    <p:extLst>
      <p:ext uri="{BB962C8B-B14F-4D97-AF65-F5344CB8AC3E}">
        <p14:creationId xmlns:p14="http://schemas.microsoft.com/office/powerpoint/2010/main" val="933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We know that community plans have had different impacts on different communities.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For example, the 1993 </a:t>
            </a:r>
            <a:r>
              <a:rPr lang="en-US" sz="1400" b="1" kern="1200" dirty="0">
                <a:solidFill>
                  <a:schemeClr val="tx1"/>
                </a:solidFill>
                <a:effectLst/>
                <a:latin typeface="+mn-lt"/>
                <a:ea typeface="+mn-ea"/>
                <a:cs typeface="+mn-cs"/>
              </a:rPr>
              <a:t>Albina Community Plan</a:t>
            </a:r>
            <a:r>
              <a:rPr lang="en-US" sz="1400" kern="1200" dirty="0">
                <a:solidFill>
                  <a:schemeClr val="tx1"/>
                </a:solidFill>
                <a:effectLst/>
                <a:latin typeface="+mn-lt"/>
                <a:ea typeface="+mn-ea"/>
                <a:cs typeface="+mn-cs"/>
              </a:rPr>
              <a:t> and the 2001 </a:t>
            </a:r>
            <a:r>
              <a:rPr lang="en-US" sz="1400" b="1" kern="1200" dirty="0">
                <a:solidFill>
                  <a:schemeClr val="tx1"/>
                </a:solidFill>
                <a:effectLst/>
                <a:latin typeface="+mn-lt"/>
                <a:ea typeface="+mn-ea"/>
                <a:cs typeface="+mn-cs"/>
              </a:rPr>
              <a:t>SW Community Plan</a:t>
            </a:r>
            <a:r>
              <a:rPr lang="en-US" sz="14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Since 2000, there have been almost 8,500 new housing units built in the Albina Community Plan area, and only about 4,000 new units in the SW Plan Area (and almost half of those were in South Portland Neighborhood)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Arguably, zoning is limiting housing choices in SW Portland, an area with great schools and access to quality jobs. </a:t>
            </a:r>
          </a:p>
          <a:p>
            <a:pPr marL="171450" indent="-171450">
              <a:buFont typeface="Arial" panose="020B0604020202020204" pitchFamily="34" charset="0"/>
              <a:buChar char="•"/>
            </a:pPr>
            <a:endParaRPr lang="en-US" sz="1400" dirty="0"/>
          </a:p>
          <a:p>
            <a:endParaRPr lang="en-US" dirty="0"/>
          </a:p>
        </p:txBody>
      </p:sp>
      <p:sp>
        <p:nvSpPr>
          <p:cNvPr id="4" name="Slide Number Placeholder 3"/>
          <p:cNvSpPr>
            <a:spLocks noGrp="1"/>
          </p:cNvSpPr>
          <p:nvPr>
            <p:ph type="sldNum" sz="quarter" idx="5"/>
          </p:nvPr>
        </p:nvSpPr>
        <p:spPr/>
        <p:txBody>
          <a:bodyPr/>
          <a:lstStyle/>
          <a:p>
            <a:fld id="{CBB3095E-5211-4208-A6B7-07686976084E}" type="slidenum">
              <a:rPr lang="en-US" smtClean="0"/>
              <a:t>4</a:t>
            </a:fld>
            <a:endParaRPr lang="en-US"/>
          </a:p>
        </p:txBody>
      </p:sp>
    </p:spTree>
    <p:extLst>
      <p:ext uri="{BB962C8B-B14F-4D97-AF65-F5344CB8AC3E}">
        <p14:creationId xmlns:p14="http://schemas.microsoft.com/office/powerpoint/2010/main" val="3454454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1" dirty="0"/>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Now we have a new opportunity to affirmatively further fair housing in SW and that is what we plan to do.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The </a:t>
            </a:r>
            <a:r>
              <a:rPr lang="en-US" sz="1400" b="1" kern="1200" dirty="0">
                <a:solidFill>
                  <a:schemeClr val="tx1"/>
                </a:solidFill>
                <a:effectLst/>
                <a:latin typeface="+mn-lt"/>
                <a:ea typeface="+mn-ea"/>
                <a:cs typeface="+mn-cs"/>
              </a:rPr>
              <a:t>SW Corridor Equitable Housing Strategy</a:t>
            </a:r>
            <a:r>
              <a:rPr lang="en-US" sz="1400" kern="1200" dirty="0">
                <a:solidFill>
                  <a:schemeClr val="tx1"/>
                </a:solidFill>
                <a:effectLst/>
                <a:latin typeface="+mn-lt"/>
                <a:ea typeface="+mn-ea"/>
                <a:cs typeface="+mn-cs"/>
              </a:rPr>
              <a:t> adopted last year includes goals for anti-displacement as well as fair housing including an action to “conduct station area planning using a healthy equity and fair housing lens”.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That is what we are doing through the West Portland Town Center planning process that is just getting underway.</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For example, before embarking on the SW Corridor Equitable Housing Strategy we first looked at the history of redlining and the use of racial covenants in the corridor.</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We provided staff and our advisory group with an orientation to understand the history.</a:t>
            </a:r>
          </a:p>
          <a:p>
            <a:endParaRPr lang="en-US" b="0" dirty="0"/>
          </a:p>
          <a:p>
            <a:endParaRPr lang="en-US" dirty="0"/>
          </a:p>
          <a:p>
            <a:endParaRPr lang="en-US" b="1" dirty="0"/>
          </a:p>
          <a:p>
            <a:endParaRPr lang="en-US" b="1"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5</a:t>
            </a:fld>
            <a:endParaRPr lang="en-US" altLang="en-US"/>
          </a:p>
        </p:txBody>
      </p:sp>
    </p:spTree>
    <p:extLst>
      <p:ext uri="{BB962C8B-B14F-4D97-AF65-F5344CB8AC3E}">
        <p14:creationId xmlns:p14="http://schemas.microsoft.com/office/powerpoint/2010/main" val="164769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This last slide shows some material from the historical redlining documents for South Portland. </a:t>
            </a:r>
          </a:p>
          <a:p>
            <a:pPr marL="171450" lvl="0" indent="-171450">
              <a:buFont typeface="Arial" panose="020B0604020202020204" pitchFamily="34" charset="0"/>
              <a:buChar char="•"/>
            </a:pPr>
            <a:r>
              <a:rPr lang="en-US" sz="1400" kern="1200" dirty="0">
                <a:solidFill>
                  <a:schemeClr val="tx1"/>
                </a:solidFill>
                <a:effectLst/>
                <a:latin typeface="+mn-lt"/>
                <a:ea typeface="+mn-ea"/>
                <a:cs typeface="+mn-cs"/>
              </a:rPr>
              <a:t>While we hope we are making more equitable decisions today, we need to remember that our zoning map looks the way it does today because it has this history.   </a:t>
            </a:r>
          </a:p>
          <a:p>
            <a:endParaRPr lang="en-US" dirty="0"/>
          </a:p>
        </p:txBody>
      </p:sp>
      <p:sp>
        <p:nvSpPr>
          <p:cNvPr id="4" name="Slide Number Placeholder 3"/>
          <p:cNvSpPr>
            <a:spLocks noGrp="1"/>
          </p:cNvSpPr>
          <p:nvPr>
            <p:ph type="sldNum" sz="quarter" idx="5"/>
          </p:nvPr>
        </p:nvSpPr>
        <p:spPr/>
        <p:txBody>
          <a:bodyPr/>
          <a:lstStyle/>
          <a:p>
            <a:fld id="{CBB3095E-5211-4208-A6B7-07686976084E}" type="slidenum">
              <a:rPr lang="en-US" smtClean="0"/>
              <a:t>6</a:t>
            </a:fld>
            <a:endParaRPr lang="en-US"/>
          </a:p>
        </p:txBody>
      </p:sp>
    </p:spTree>
    <p:extLst>
      <p:ext uri="{BB962C8B-B14F-4D97-AF65-F5344CB8AC3E}">
        <p14:creationId xmlns:p14="http://schemas.microsoft.com/office/powerpoint/2010/main" val="18920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6ADFB-7CEF-4238-8523-1806EBC3535C}" type="slidenum">
              <a:rPr lang="en-US" smtClean="0"/>
              <a:t>8</a:t>
            </a:fld>
            <a:endParaRPr lang="en-US"/>
          </a:p>
        </p:txBody>
      </p:sp>
    </p:spTree>
    <p:extLst>
      <p:ext uri="{BB962C8B-B14F-4D97-AF65-F5344CB8AC3E}">
        <p14:creationId xmlns:p14="http://schemas.microsoft.com/office/powerpoint/2010/main" val="79351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6ADFB-7CEF-4238-8523-1806EBC3535C}" type="slidenum">
              <a:rPr lang="en-US" smtClean="0"/>
              <a:t>9</a:t>
            </a:fld>
            <a:endParaRPr lang="en-US"/>
          </a:p>
        </p:txBody>
      </p:sp>
    </p:spTree>
    <p:extLst>
      <p:ext uri="{BB962C8B-B14F-4D97-AF65-F5344CB8AC3E}">
        <p14:creationId xmlns:p14="http://schemas.microsoft.com/office/powerpoint/2010/main" val="49457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spc="-10" dirty="0">
                <a:solidFill>
                  <a:srgbClr val="27829D"/>
                </a:solidFill>
              </a:rPr>
              <a:t>TO </a:t>
            </a:r>
            <a:r>
              <a:rPr spc="-30" dirty="0">
                <a:solidFill>
                  <a:srgbClr val="27829D"/>
                </a:solidFill>
              </a:rPr>
              <a:t>EDIT: </a:t>
            </a:r>
            <a:r>
              <a:rPr spc="-5" dirty="0">
                <a:solidFill>
                  <a:srgbClr val="27829D"/>
                </a:solidFill>
              </a:rPr>
              <a:t>View&gt;Header&amp;Footer&gt;Apply</a:t>
            </a:r>
            <a:r>
              <a:rPr spc="55" dirty="0">
                <a:solidFill>
                  <a:srgbClr val="27829D"/>
                </a:solidFill>
              </a:rPr>
              <a:t> </a:t>
            </a:r>
            <a:r>
              <a:rPr dirty="0">
                <a:solidFill>
                  <a:srgbClr val="27829D"/>
                </a:solidFill>
              </a:rPr>
              <a:t>to</a:t>
            </a:r>
            <a:r>
              <a:rPr spc="-40" dirty="0">
                <a:solidFill>
                  <a:srgbClr val="27829D"/>
                </a:solidFill>
              </a:rPr>
              <a:t> </a:t>
            </a:r>
            <a:r>
              <a:rPr spc="-5" dirty="0">
                <a:solidFill>
                  <a:srgbClr val="27829D"/>
                </a:solidFill>
              </a:rPr>
              <a:t>All	</a:t>
            </a:r>
            <a:r>
              <a:rPr dirty="0">
                <a:solidFill>
                  <a:srgbClr val="27829D"/>
                </a:solidFill>
              </a:rPr>
              <a:t>|	</a:t>
            </a:r>
            <a:r>
              <a:rPr spc="-5" dirty="0">
                <a:solidFill>
                  <a:srgbClr val="27829D"/>
                </a:solidFill>
              </a:rPr>
              <a:t>10/3/17	</a:t>
            </a:r>
            <a:r>
              <a:rPr dirty="0">
                <a:solidFill>
                  <a:srgbClr val="27829D"/>
                </a:solidFill>
              </a:rPr>
              <a:t>|	</a:t>
            </a:r>
            <a:r>
              <a:rPr spc="-10" dirty="0">
                <a:solidFill>
                  <a:srgbClr val="27829D"/>
                </a:solidFill>
              </a:rPr>
              <a:t>Portland’s </a:t>
            </a:r>
            <a:r>
              <a:rPr spc="-5" dirty="0">
                <a:solidFill>
                  <a:srgbClr val="27829D"/>
                </a:solidFill>
              </a:rPr>
              <a:t>Housing</a:t>
            </a:r>
            <a:r>
              <a:rPr spc="-10" dirty="0">
                <a:solidFill>
                  <a:srgbClr val="27829D"/>
                </a:solidFill>
              </a:rPr>
              <a:t> </a:t>
            </a:r>
            <a:r>
              <a:rPr spc="-5" dirty="0">
                <a:solidFill>
                  <a:srgbClr val="27829D"/>
                </a:solidFill>
              </a:rPr>
              <a:t>Bond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4/16/2019</a:t>
            </a:fld>
            <a:endParaRPr lang="en-US"/>
          </a:p>
        </p:txBody>
      </p:sp>
      <p:sp>
        <p:nvSpPr>
          <p:cNvPr id="6" name="Holder 6"/>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spc="-10" dirty="0">
                <a:solidFill>
                  <a:srgbClr val="27829D"/>
                </a:solidFill>
              </a:rPr>
              <a:t>TO </a:t>
            </a:r>
            <a:r>
              <a:rPr spc="-30" dirty="0">
                <a:solidFill>
                  <a:srgbClr val="27829D"/>
                </a:solidFill>
              </a:rPr>
              <a:t>EDIT: </a:t>
            </a:r>
            <a:r>
              <a:rPr spc="-5" dirty="0">
                <a:solidFill>
                  <a:srgbClr val="27829D"/>
                </a:solidFill>
              </a:rPr>
              <a:t>View&gt;Header&amp;Footer&gt;Apply</a:t>
            </a:r>
            <a:r>
              <a:rPr spc="55" dirty="0">
                <a:solidFill>
                  <a:srgbClr val="27829D"/>
                </a:solidFill>
              </a:rPr>
              <a:t> </a:t>
            </a:r>
            <a:r>
              <a:rPr dirty="0">
                <a:solidFill>
                  <a:srgbClr val="27829D"/>
                </a:solidFill>
              </a:rPr>
              <a:t>to</a:t>
            </a:r>
            <a:r>
              <a:rPr spc="-40" dirty="0">
                <a:solidFill>
                  <a:srgbClr val="27829D"/>
                </a:solidFill>
              </a:rPr>
              <a:t> </a:t>
            </a:r>
            <a:r>
              <a:rPr spc="-5" dirty="0">
                <a:solidFill>
                  <a:srgbClr val="27829D"/>
                </a:solidFill>
              </a:rPr>
              <a:t>All	</a:t>
            </a:r>
            <a:r>
              <a:rPr dirty="0">
                <a:solidFill>
                  <a:srgbClr val="27829D"/>
                </a:solidFill>
              </a:rPr>
              <a:t>|	</a:t>
            </a:r>
            <a:r>
              <a:rPr spc="-5" dirty="0">
                <a:solidFill>
                  <a:srgbClr val="27829D"/>
                </a:solidFill>
              </a:rPr>
              <a:t>10/3/17	</a:t>
            </a:r>
            <a:r>
              <a:rPr dirty="0">
                <a:solidFill>
                  <a:srgbClr val="27829D"/>
                </a:solidFill>
              </a:rPr>
              <a:t>|	</a:t>
            </a:r>
            <a:r>
              <a:rPr spc="-10" dirty="0">
                <a:solidFill>
                  <a:srgbClr val="27829D"/>
                </a:solidFill>
              </a:rPr>
              <a:t>Portland’s </a:t>
            </a:r>
            <a:r>
              <a:rPr spc="-5" dirty="0">
                <a:solidFill>
                  <a:srgbClr val="27829D"/>
                </a:solidFill>
              </a:rPr>
              <a:t>Housing</a:t>
            </a:r>
            <a:r>
              <a:rPr spc="-10" dirty="0">
                <a:solidFill>
                  <a:srgbClr val="27829D"/>
                </a:solidFill>
              </a:rPr>
              <a:t> </a:t>
            </a:r>
            <a:r>
              <a:rPr spc="-5" dirty="0">
                <a:solidFill>
                  <a:srgbClr val="27829D"/>
                </a:solidFill>
              </a:rPr>
              <a:t>Bond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4/16/2019</a:t>
            </a:fld>
            <a:endParaRPr lang="en-US"/>
          </a:p>
        </p:txBody>
      </p:sp>
      <p:sp>
        <p:nvSpPr>
          <p:cNvPr id="6" name="Holder 6"/>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spc="-10" dirty="0">
                <a:solidFill>
                  <a:srgbClr val="27829D"/>
                </a:solidFill>
              </a:rPr>
              <a:t>TO </a:t>
            </a:r>
            <a:r>
              <a:rPr spc="-30" dirty="0">
                <a:solidFill>
                  <a:srgbClr val="27829D"/>
                </a:solidFill>
              </a:rPr>
              <a:t>EDIT: </a:t>
            </a:r>
            <a:r>
              <a:rPr spc="-5" dirty="0">
                <a:solidFill>
                  <a:srgbClr val="27829D"/>
                </a:solidFill>
              </a:rPr>
              <a:t>View&gt;Header&amp;Footer&gt;Apply</a:t>
            </a:r>
            <a:r>
              <a:rPr spc="55" dirty="0">
                <a:solidFill>
                  <a:srgbClr val="27829D"/>
                </a:solidFill>
              </a:rPr>
              <a:t> </a:t>
            </a:r>
            <a:r>
              <a:rPr dirty="0">
                <a:solidFill>
                  <a:srgbClr val="27829D"/>
                </a:solidFill>
              </a:rPr>
              <a:t>to</a:t>
            </a:r>
            <a:r>
              <a:rPr spc="-40" dirty="0">
                <a:solidFill>
                  <a:srgbClr val="27829D"/>
                </a:solidFill>
              </a:rPr>
              <a:t> </a:t>
            </a:r>
            <a:r>
              <a:rPr spc="-5" dirty="0">
                <a:solidFill>
                  <a:srgbClr val="27829D"/>
                </a:solidFill>
              </a:rPr>
              <a:t>All	</a:t>
            </a:r>
            <a:r>
              <a:rPr dirty="0">
                <a:solidFill>
                  <a:srgbClr val="27829D"/>
                </a:solidFill>
              </a:rPr>
              <a:t>|	</a:t>
            </a:r>
            <a:r>
              <a:rPr spc="-5" dirty="0">
                <a:solidFill>
                  <a:srgbClr val="27829D"/>
                </a:solidFill>
              </a:rPr>
              <a:t>10/3/17	</a:t>
            </a:r>
            <a:r>
              <a:rPr dirty="0">
                <a:solidFill>
                  <a:srgbClr val="27829D"/>
                </a:solidFill>
              </a:rPr>
              <a:t>|	</a:t>
            </a:r>
            <a:r>
              <a:rPr spc="-10" dirty="0">
                <a:solidFill>
                  <a:srgbClr val="27829D"/>
                </a:solidFill>
              </a:rPr>
              <a:t>Portland’s </a:t>
            </a:r>
            <a:r>
              <a:rPr spc="-5" dirty="0">
                <a:solidFill>
                  <a:srgbClr val="27829D"/>
                </a:solidFill>
              </a:rPr>
              <a:t>Housing</a:t>
            </a:r>
            <a:r>
              <a:rPr spc="-10" dirty="0">
                <a:solidFill>
                  <a:srgbClr val="27829D"/>
                </a:solidFill>
              </a:rPr>
              <a:t> </a:t>
            </a:r>
            <a:r>
              <a:rPr spc="-5" dirty="0">
                <a:solidFill>
                  <a:srgbClr val="27829D"/>
                </a:solidFill>
              </a:rPr>
              <a:t>Bond</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4/16/2019</a:t>
            </a:fld>
            <a:endParaRPr lang="en-US"/>
          </a:p>
        </p:txBody>
      </p:sp>
      <p:sp>
        <p:nvSpPr>
          <p:cNvPr id="7" name="Holder 7"/>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spc="-10" dirty="0">
                <a:solidFill>
                  <a:srgbClr val="27829D"/>
                </a:solidFill>
              </a:rPr>
              <a:t>TO </a:t>
            </a:r>
            <a:r>
              <a:rPr spc="-30" dirty="0">
                <a:solidFill>
                  <a:srgbClr val="27829D"/>
                </a:solidFill>
              </a:rPr>
              <a:t>EDIT: </a:t>
            </a:r>
            <a:r>
              <a:rPr spc="-5" dirty="0">
                <a:solidFill>
                  <a:srgbClr val="27829D"/>
                </a:solidFill>
              </a:rPr>
              <a:t>View&gt;Header&amp;Footer&gt;Apply</a:t>
            </a:r>
            <a:r>
              <a:rPr spc="55" dirty="0">
                <a:solidFill>
                  <a:srgbClr val="27829D"/>
                </a:solidFill>
              </a:rPr>
              <a:t> </a:t>
            </a:r>
            <a:r>
              <a:rPr dirty="0">
                <a:solidFill>
                  <a:srgbClr val="27829D"/>
                </a:solidFill>
              </a:rPr>
              <a:t>to</a:t>
            </a:r>
            <a:r>
              <a:rPr spc="-40" dirty="0">
                <a:solidFill>
                  <a:srgbClr val="27829D"/>
                </a:solidFill>
              </a:rPr>
              <a:t> </a:t>
            </a:r>
            <a:r>
              <a:rPr spc="-5" dirty="0">
                <a:solidFill>
                  <a:srgbClr val="27829D"/>
                </a:solidFill>
              </a:rPr>
              <a:t>All	</a:t>
            </a:r>
            <a:r>
              <a:rPr dirty="0">
                <a:solidFill>
                  <a:srgbClr val="27829D"/>
                </a:solidFill>
              </a:rPr>
              <a:t>|	</a:t>
            </a:r>
            <a:r>
              <a:rPr spc="-5" dirty="0">
                <a:solidFill>
                  <a:srgbClr val="27829D"/>
                </a:solidFill>
              </a:rPr>
              <a:t>10/3/17	</a:t>
            </a:r>
            <a:r>
              <a:rPr dirty="0">
                <a:solidFill>
                  <a:srgbClr val="27829D"/>
                </a:solidFill>
              </a:rPr>
              <a:t>|	</a:t>
            </a:r>
            <a:r>
              <a:rPr spc="-10" dirty="0">
                <a:solidFill>
                  <a:srgbClr val="27829D"/>
                </a:solidFill>
              </a:rPr>
              <a:t>Portland’s </a:t>
            </a:r>
            <a:r>
              <a:rPr spc="-5" dirty="0">
                <a:solidFill>
                  <a:srgbClr val="27829D"/>
                </a:solidFill>
              </a:rPr>
              <a:t>Housing</a:t>
            </a:r>
            <a:r>
              <a:rPr spc="-10" dirty="0">
                <a:solidFill>
                  <a:srgbClr val="27829D"/>
                </a:solidFill>
              </a:rPr>
              <a:t> </a:t>
            </a:r>
            <a:r>
              <a:rPr spc="-5" dirty="0">
                <a:solidFill>
                  <a:srgbClr val="27829D"/>
                </a:solidFill>
              </a:rPr>
              <a:t>Bond</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4/16/2019</a:t>
            </a:fld>
            <a:endParaRPr lang="en-US"/>
          </a:p>
        </p:txBody>
      </p:sp>
      <p:sp>
        <p:nvSpPr>
          <p:cNvPr id="5" name="Holder 5"/>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spc="-10" dirty="0">
                <a:solidFill>
                  <a:srgbClr val="27829D"/>
                </a:solidFill>
              </a:rPr>
              <a:t>TO </a:t>
            </a:r>
            <a:r>
              <a:rPr spc="-30" dirty="0">
                <a:solidFill>
                  <a:srgbClr val="27829D"/>
                </a:solidFill>
              </a:rPr>
              <a:t>EDIT: </a:t>
            </a:r>
            <a:r>
              <a:rPr spc="-5" dirty="0">
                <a:solidFill>
                  <a:srgbClr val="27829D"/>
                </a:solidFill>
              </a:rPr>
              <a:t>View&gt;Header&amp;Footer&gt;Apply</a:t>
            </a:r>
            <a:r>
              <a:rPr spc="55" dirty="0">
                <a:solidFill>
                  <a:srgbClr val="27829D"/>
                </a:solidFill>
              </a:rPr>
              <a:t> </a:t>
            </a:r>
            <a:r>
              <a:rPr dirty="0">
                <a:solidFill>
                  <a:srgbClr val="27829D"/>
                </a:solidFill>
              </a:rPr>
              <a:t>to</a:t>
            </a:r>
            <a:r>
              <a:rPr spc="-40" dirty="0">
                <a:solidFill>
                  <a:srgbClr val="27829D"/>
                </a:solidFill>
              </a:rPr>
              <a:t> </a:t>
            </a:r>
            <a:r>
              <a:rPr spc="-5" dirty="0">
                <a:solidFill>
                  <a:srgbClr val="27829D"/>
                </a:solidFill>
              </a:rPr>
              <a:t>All	</a:t>
            </a:r>
            <a:r>
              <a:rPr dirty="0">
                <a:solidFill>
                  <a:srgbClr val="27829D"/>
                </a:solidFill>
              </a:rPr>
              <a:t>|	</a:t>
            </a:r>
            <a:r>
              <a:rPr spc="-5" dirty="0">
                <a:solidFill>
                  <a:srgbClr val="27829D"/>
                </a:solidFill>
              </a:rPr>
              <a:t>10/3/17	</a:t>
            </a:r>
            <a:r>
              <a:rPr dirty="0">
                <a:solidFill>
                  <a:srgbClr val="27829D"/>
                </a:solidFill>
              </a:rPr>
              <a:t>|	</a:t>
            </a:r>
            <a:r>
              <a:rPr spc="-10" dirty="0">
                <a:solidFill>
                  <a:srgbClr val="27829D"/>
                </a:solidFill>
              </a:rPr>
              <a:t>Portland’s </a:t>
            </a:r>
            <a:r>
              <a:rPr spc="-5" dirty="0">
                <a:solidFill>
                  <a:srgbClr val="27829D"/>
                </a:solidFill>
              </a:rPr>
              <a:t>Housing</a:t>
            </a:r>
            <a:r>
              <a:rPr spc="-10" dirty="0">
                <a:solidFill>
                  <a:srgbClr val="27829D"/>
                </a:solidFill>
              </a:rPr>
              <a:t> </a:t>
            </a:r>
            <a:r>
              <a:rPr spc="-5" dirty="0">
                <a:solidFill>
                  <a:srgbClr val="27829D"/>
                </a:solidFill>
              </a:rPr>
              <a:t>Bond</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4/16/2019</a:t>
            </a:fld>
            <a:endParaRPr lang="en-US"/>
          </a:p>
        </p:txBody>
      </p:sp>
      <p:sp>
        <p:nvSpPr>
          <p:cNvPr id="4" name="Holder 4"/>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8340" y="582226"/>
            <a:ext cx="10815319" cy="635000"/>
          </a:xfrm>
          <a:prstGeom prst="rect">
            <a:avLst/>
          </a:prstGeom>
        </p:spPr>
        <p:txBody>
          <a:bodyPr wrap="square" lIns="0" tIns="0" rIns="0" bIns="0">
            <a:spAutoFit/>
          </a:bodyPr>
          <a:lstStyle>
            <a:lvl1pPr>
              <a:defRPr sz="4000" b="1" i="0">
                <a:solidFill>
                  <a:srgbClr val="27829D"/>
                </a:solidFill>
                <a:latin typeface="Arial"/>
                <a:cs typeface="Arial"/>
              </a:defRPr>
            </a:lvl1pPr>
          </a:lstStyle>
          <a:p>
            <a:endParaRPr/>
          </a:p>
        </p:txBody>
      </p:sp>
      <p:sp>
        <p:nvSpPr>
          <p:cNvPr id="3" name="Holder 3"/>
          <p:cNvSpPr>
            <a:spLocks noGrp="1"/>
          </p:cNvSpPr>
          <p:nvPr>
            <p:ph type="body" idx="1"/>
          </p:nvPr>
        </p:nvSpPr>
        <p:spPr>
          <a:xfrm>
            <a:off x="688340" y="1367933"/>
            <a:ext cx="10815319" cy="26924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758090" y="6489863"/>
            <a:ext cx="6101715" cy="196215"/>
          </a:xfrm>
          <a:prstGeom prst="rect">
            <a:avLst/>
          </a:prstGeom>
        </p:spPr>
        <p:txBody>
          <a:bodyPr wrap="square" lIns="0" tIns="0" rIns="0" bIns="0">
            <a:spAutoFit/>
          </a:bodyPr>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spc="-10" dirty="0">
                <a:solidFill>
                  <a:srgbClr val="27829D"/>
                </a:solidFill>
              </a:rPr>
              <a:t>TO </a:t>
            </a:r>
            <a:r>
              <a:rPr spc="-30" dirty="0">
                <a:solidFill>
                  <a:srgbClr val="27829D"/>
                </a:solidFill>
              </a:rPr>
              <a:t>EDIT: </a:t>
            </a:r>
            <a:r>
              <a:rPr spc="-5" dirty="0">
                <a:solidFill>
                  <a:srgbClr val="27829D"/>
                </a:solidFill>
              </a:rPr>
              <a:t>View&gt;Header&amp;Footer&gt;Apply</a:t>
            </a:r>
            <a:r>
              <a:rPr spc="55" dirty="0">
                <a:solidFill>
                  <a:srgbClr val="27829D"/>
                </a:solidFill>
              </a:rPr>
              <a:t> </a:t>
            </a:r>
            <a:r>
              <a:rPr dirty="0">
                <a:solidFill>
                  <a:srgbClr val="27829D"/>
                </a:solidFill>
              </a:rPr>
              <a:t>to</a:t>
            </a:r>
            <a:r>
              <a:rPr spc="-40" dirty="0">
                <a:solidFill>
                  <a:srgbClr val="27829D"/>
                </a:solidFill>
              </a:rPr>
              <a:t> </a:t>
            </a:r>
            <a:r>
              <a:rPr spc="-5" dirty="0">
                <a:solidFill>
                  <a:srgbClr val="27829D"/>
                </a:solidFill>
              </a:rPr>
              <a:t>All	</a:t>
            </a:r>
            <a:r>
              <a:rPr dirty="0">
                <a:solidFill>
                  <a:srgbClr val="27829D"/>
                </a:solidFill>
              </a:rPr>
              <a:t>|	</a:t>
            </a:r>
            <a:r>
              <a:rPr spc="-5" dirty="0">
                <a:solidFill>
                  <a:srgbClr val="27829D"/>
                </a:solidFill>
              </a:rPr>
              <a:t>10/3/17	</a:t>
            </a:r>
            <a:r>
              <a:rPr dirty="0">
                <a:solidFill>
                  <a:srgbClr val="27829D"/>
                </a:solidFill>
              </a:rPr>
              <a:t>|	</a:t>
            </a:r>
            <a:r>
              <a:rPr spc="-10" dirty="0">
                <a:solidFill>
                  <a:srgbClr val="27829D"/>
                </a:solidFill>
              </a:rPr>
              <a:t>Portland’s </a:t>
            </a:r>
            <a:r>
              <a:rPr spc="-5" dirty="0">
                <a:solidFill>
                  <a:srgbClr val="27829D"/>
                </a:solidFill>
              </a:rPr>
              <a:t>Housing</a:t>
            </a:r>
            <a:r>
              <a:rPr spc="-10" dirty="0">
                <a:solidFill>
                  <a:srgbClr val="27829D"/>
                </a:solidFill>
              </a:rPr>
              <a:t> </a:t>
            </a:r>
            <a:r>
              <a:rPr spc="-5" dirty="0">
                <a:solidFill>
                  <a:srgbClr val="27829D"/>
                </a:solidFill>
              </a:rPr>
              <a:t>Bond</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4/16/2019</a:t>
            </a:fld>
            <a:endParaRPr lang="en-US"/>
          </a:p>
        </p:txBody>
      </p:sp>
      <p:sp>
        <p:nvSpPr>
          <p:cNvPr id="6" name="Holder 6"/>
          <p:cNvSpPr>
            <a:spLocks noGrp="1"/>
          </p:cNvSpPr>
          <p:nvPr>
            <p:ph type="sldNum" sz="quarter" idx="7"/>
          </p:nvPr>
        </p:nvSpPr>
        <p:spPr>
          <a:xfrm>
            <a:off x="11335166" y="6478453"/>
            <a:ext cx="128270" cy="211454"/>
          </a:xfrm>
          <a:prstGeom prst="rect">
            <a:avLst/>
          </a:prstGeom>
        </p:spPr>
        <p:txBody>
          <a:bodyPr wrap="square" lIns="0" tIns="0" rIns="0" bIns="0">
            <a:spAutoFit/>
          </a:bodyPr>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1180ED-18EA-4C46-8B9F-9594DD028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40674"/>
            <a:ext cx="5562602" cy="1338616"/>
          </a:xfrm>
          <a:prstGeom prst="rect">
            <a:avLst/>
          </a:prstGeom>
        </p:spPr>
      </p:pic>
      <p:sp>
        <p:nvSpPr>
          <p:cNvPr id="2" name="object 2"/>
          <p:cNvSpPr/>
          <p:nvPr/>
        </p:nvSpPr>
        <p:spPr>
          <a:xfrm>
            <a:off x="0" y="1806219"/>
            <a:ext cx="12192000" cy="4490085"/>
          </a:xfrm>
          <a:custGeom>
            <a:avLst/>
            <a:gdLst/>
            <a:ahLst/>
            <a:cxnLst/>
            <a:rect l="l" t="t" r="r" b="b"/>
            <a:pathLst>
              <a:path w="12192000" h="4490085">
                <a:moveTo>
                  <a:pt x="0" y="4489919"/>
                </a:moveTo>
                <a:lnTo>
                  <a:pt x="12192000" y="4489919"/>
                </a:lnTo>
                <a:lnTo>
                  <a:pt x="12192000" y="0"/>
                </a:lnTo>
                <a:lnTo>
                  <a:pt x="0" y="0"/>
                </a:lnTo>
                <a:lnTo>
                  <a:pt x="0" y="4489919"/>
                </a:lnTo>
                <a:close/>
              </a:path>
            </a:pathLst>
          </a:custGeom>
          <a:solidFill>
            <a:srgbClr val="27829D"/>
          </a:solidFill>
        </p:spPr>
        <p:txBody>
          <a:bodyPr wrap="square" lIns="0" tIns="0" rIns="0" bIns="0" rtlCol="0"/>
          <a:lstStyle/>
          <a:p>
            <a:endParaRPr/>
          </a:p>
        </p:txBody>
      </p:sp>
      <p:sp>
        <p:nvSpPr>
          <p:cNvPr id="3" name="object 3"/>
          <p:cNvSpPr/>
          <p:nvPr/>
        </p:nvSpPr>
        <p:spPr>
          <a:xfrm>
            <a:off x="0" y="6296139"/>
            <a:ext cx="12192000" cy="561975"/>
          </a:xfrm>
          <a:custGeom>
            <a:avLst/>
            <a:gdLst/>
            <a:ahLst/>
            <a:cxnLst/>
            <a:rect l="l" t="t" r="r" b="b"/>
            <a:pathLst>
              <a:path w="12192000" h="561975">
                <a:moveTo>
                  <a:pt x="12192000" y="561860"/>
                </a:moveTo>
                <a:lnTo>
                  <a:pt x="12192000" y="0"/>
                </a:lnTo>
                <a:lnTo>
                  <a:pt x="0" y="0"/>
                </a:lnTo>
                <a:lnTo>
                  <a:pt x="0" y="561860"/>
                </a:lnTo>
                <a:lnTo>
                  <a:pt x="12192000" y="561860"/>
                </a:lnTo>
                <a:close/>
              </a:path>
            </a:pathLst>
          </a:custGeom>
          <a:solidFill>
            <a:srgbClr val="8FD169"/>
          </a:solidFill>
        </p:spPr>
        <p:txBody>
          <a:bodyPr wrap="square" lIns="0" tIns="0" rIns="0" bIns="0" rtlCol="0"/>
          <a:lstStyle/>
          <a:p>
            <a:endParaRPr/>
          </a:p>
        </p:txBody>
      </p:sp>
      <p:sp>
        <p:nvSpPr>
          <p:cNvPr id="4" name="object 4"/>
          <p:cNvSpPr/>
          <p:nvPr/>
        </p:nvSpPr>
        <p:spPr>
          <a:xfrm>
            <a:off x="4560712" y="4734175"/>
            <a:ext cx="0" cy="909955"/>
          </a:xfrm>
          <a:custGeom>
            <a:avLst/>
            <a:gdLst/>
            <a:ahLst/>
            <a:cxnLst/>
            <a:rect l="l" t="t" r="r" b="b"/>
            <a:pathLst>
              <a:path h="909954">
                <a:moveTo>
                  <a:pt x="0" y="0"/>
                </a:moveTo>
                <a:lnTo>
                  <a:pt x="0" y="909804"/>
                </a:lnTo>
              </a:path>
            </a:pathLst>
          </a:custGeom>
          <a:ln w="12693">
            <a:solidFill>
              <a:srgbClr val="FFFFFF"/>
            </a:solidFill>
          </a:ln>
        </p:spPr>
        <p:txBody>
          <a:bodyPr wrap="square" lIns="0" tIns="0" rIns="0" bIns="0" rtlCol="0"/>
          <a:lstStyle/>
          <a:p>
            <a:endParaRPr/>
          </a:p>
        </p:txBody>
      </p:sp>
      <p:sp>
        <p:nvSpPr>
          <p:cNvPr id="7" name="object 7"/>
          <p:cNvSpPr txBox="1">
            <a:spLocks noGrp="1"/>
          </p:cNvSpPr>
          <p:nvPr>
            <p:ph type="title"/>
          </p:nvPr>
        </p:nvSpPr>
        <p:spPr>
          <a:xfrm>
            <a:off x="579752" y="2380829"/>
            <a:ext cx="8945243" cy="1782539"/>
          </a:xfrm>
          <a:prstGeom prst="rect">
            <a:avLst/>
          </a:prstGeom>
        </p:spPr>
        <p:txBody>
          <a:bodyPr vert="horz" wrap="square" lIns="0" tIns="114300" rIns="0" bIns="0" rtlCol="0">
            <a:spAutoFit/>
          </a:bodyPr>
          <a:lstStyle/>
          <a:p>
            <a:pPr marL="12700" marR="5080">
              <a:lnSpc>
                <a:spcPts val="6500"/>
              </a:lnSpc>
              <a:spcBef>
                <a:spcPts val="900"/>
              </a:spcBef>
            </a:pPr>
            <a:r>
              <a:rPr lang="en-US" sz="6000" spc="-5" dirty="0">
                <a:solidFill>
                  <a:srgbClr val="FFFFFF"/>
                </a:solidFill>
              </a:rPr>
              <a:t>Fair Housing Month April 2019</a:t>
            </a:r>
            <a:endParaRPr sz="6000" dirty="0"/>
          </a:p>
        </p:txBody>
      </p:sp>
      <p:sp>
        <p:nvSpPr>
          <p:cNvPr id="8" name="object 8"/>
          <p:cNvSpPr txBox="1"/>
          <p:nvPr/>
        </p:nvSpPr>
        <p:spPr>
          <a:xfrm>
            <a:off x="685801" y="4627917"/>
            <a:ext cx="3733800" cy="1060931"/>
          </a:xfrm>
          <a:prstGeom prst="rect">
            <a:avLst/>
          </a:prstGeom>
        </p:spPr>
        <p:txBody>
          <a:bodyPr vert="horz" wrap="square" lIns="0" tIns="12700" rIns="0" bIns="0" rtlCol="0">
            <a:spAutoFit/>
          </a:bodyPr>
          <a:lstStyle/>
          <a:p>
            <a:pPr marL="12700" marR="5080">
              <a:lnSpc>
                <a:spcPct val="128800"/>
              </a:lnSpc>
              <a:spcBef>
                <a:spcPts val="100"/>
              </a:spcBef>
            </a:pPr>
            <a:r>
              <a:rPr lang="en-US" b="1" spc="-5" dirty="0">
                <a:solidFill>
                  <a:srgbClr val="FFFFFF"/>
                </a:solidFill>
                <a:latin typeface="Arial"/>
                <a:cs typeface="Arial"/>
              </a:rPr>
              <a:t>Kim McCarty</a:t>
            </a:r>
            <a:r>
              <a:rPr b="1" spc="-5" dirty="0">
                <a:solidFill>
                  <a:srgbClr val="FFFFFF"/>
                </a:solidFill>
                <a:latin typeface="Arial"/>
                <a:cs typeface="Arial"/>
              </a:rPr>
              <a:t>, </a:t>
            </a:r>
            <a:r>
              <a:rPr lang="en-US" b="1" spc="-5" dirty="0">
                <a:solidFill>
                  <a:srgbClr val="FFFFFF"/>
                </a:solidFill>
                <a:latin typeface="Arial"/>
                <a:cs typeface="Arial"/>
              </a:rPr>
              <a:t>Senior Rental Services Program Coordinator</a:t>
            </a:r>
            <a:r>
              <a:rPr b="1" spc="-10" dirty="0">
                <a:solidFill>
                  <a:srgbClr val="FFFFFF"/>
                </a:solidFill>
                <a:latin typeface="Arial"/>
                <a:cs typeface="Arial"/>
              </a:rPr>
              <a:t> </a:t>
            </a:r>
            <a:endParaRPr lang="en-US" b="1" spc="-10" dirty="0">
              <a:solidFill>
                <a:srgbClr val="FFFFFF"/>
              </a:solidFill>
              <a:latin typeface="Arial"/>
              <a:cs typeface="Arial"/>
            </a:endParaRPr>
          </a:p>
          <a:p>
            <a:pPr marL="12700" marR="5080">
              <a:lnSpc>
                <a:spcPct val="128800"/>
              </a:lnSpc>
              <a:spcBef>
                <a:spcPts val="100"/>
              </a:spcBef>
            </a:pPr>
            <a:r>
              <a:rPr lang="en-US" b="1" spc="-10" dirty="0">
                <a:solidFill>
                  <a:srgbClr val="FFFFFF"/>
                </a:solidFill>
                <a:latin typeface="Arial"/>
                <a:cs typeface="Arial"/>
              </a:rPr>
              <a:t>April 17</a:t>
            </a:r>
            <a:r>
              <a:rPr b="1" dirty="0">
                <a:solidFill>
                  <a:srgbClr val="FFFFFF"/>
                </a:solidFill>
                <a:latin typeface="Arial"/>
                <a:cs typeface="Arial"/>
              </a:rPr>
              <a:t>,</a:t>
            </a:r>
            <a:r>
              <a:rPr b="1" spc="-95" dirty="0">
                <a:solidFill>
                  <a:srgbClr val="FFFFFF"/>
                </a:solidFill>
                <a:latin typeface="Arial"/>
                <a:cs typeface="Arial"/>
              </a:rPr>
              <a:t> </a:t>
            </a:r>
            <a:r>
              <a:rPr b="1" dirty="0">
                <a:solidFill>
                  <a:srgbClr val="FFFFFF"/>
                </a:solidFill>
                <a:latin typeface="Arial"/>
                <a:cs typeface="Arial"/>
              </a:rPr>
              <a:t>201</a:t>
            </a:r>
            <a:r>
              <a:rPr lang="en-US" b="1" dirty="0">
                <a:solidFill>
                  <a:srgbClr val="FFFFFF"/>
                </a:solidFill>
                <a:latin typeface="Arial"/>
                <a:cs typeface="Arial"/>
              </a:rPr>
              <a:t>9</a:t>
            </a:r>
            <a:endParaRPr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4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D19D1C-4159-443E-A8A4-EEC010B4DC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1102"/>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0E8C9DA-6F30-46FD-AC15-AB70F0EE0883}"/>
              </a:ext>
            </a:extLst>
          </p:cNvPr>
          <p:cNvSpPr txBox="1"/>
          <p:nvPr/>
        </p:nvSpPr>
        <p:spPr>
          <a:xfrm>
            <a:off x="838200" y="6433304"/>
            <a:ext cx="9220200" cy="400110"/>
          </a:xfrm>
          <a:prstGeom prst="rect">
            <a:avLst/>
          </a:prstGeom>
          <a:noFill/>
        </p:spPr>
        <p:txBody>
          <a:bodyPr wrap="square" rtlCol="0">
            <a:spAutoFit/>
          </a:bodyPr>
          <a:lstStyle/>
          <a:p>
            <a:pPr algn="ctr"/>
            <a:r>
              <a:rPr lang="en-US" sz="2000" dirty="0" err="1">
                <a:solidFill>
                  <a:schemeClr val="bg1"/>
                </a:solidFill>
              </a:rPr>
              <a:t>Ursala</a:t>
            </a:r>
            <a:r>
              <a:rPr lang="en-US" sz="2000" dirty="0">
                <a:solidFill>
                  <a:schemeClr val="bg1"/>
                </a:solidFill>
              </a:rPr>
              <a:t> DeCastro and Zella Ramirez – 3</a:t>
            </a:r>
            <a:r>
              <a:rPr lang="en-US" sz="2000" baseline="30000" dirty="0">
                <a:solidFill>
                  <a:schemeClr val="bg1"/>
                </a:solidFill>
              </a:rPr>
              <a:t>rd</a:t>
            </a:r>
            <a:r>
              <a:rPr lang="en-US" sz="2000" dirty="0">
                <a:solidFill>
                  <a:schemeClr val="bg1"/>
                </a:solidFill>
              </a:rPr>
              <a:t> Place, 6-8 grade</a:t>
            </a:r>
          </a:p>
        </p:txBody>
      </p:sp>
    </p:spTree>
    <p:extLst>
      <p:ext uri="{BB962C8B-B14F-4D97-AF65-F5344CB8AC3E}">
        <p14:creationId xmlns:p14="http://schemas.microsoft.com/office/powerpoint/2010/main" val="3030174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220092" cy="5408951"/>
          </a:xfrm>
        </p:spPr>
        <p:txBody>
          <a:bodyPr/>
          <a:lstStyle/>
          <a:p>
            <a:r>
              <a:rPr lang="en-US" dirty="0"/>
              <a:t>BPS Commitment to Racial Equity</a:t>
            </a:r>
          </a:p>
        </p:txBody>
      </p:sp>
      <p:graphicFrame>
        <p:nvGraphicFramePr>
          <p:cNvPr id="4" name="Content Placeholder 3"/>
          <p:cNvGraphicFramePr>
            <a:graphicFrameLocks noGrp="1"/>
          </p:cNvGraphicFramePr>
          <p:nvPr>
            <p:ph idx="1"/>
            <p:extLst/>
          </p:nvPr>
        </p:nvGraphicFramePr>
        <p:xfrm>
          <a:off x="3868737" y="719192"/>
          <a:ext cx="7586947" cy="5265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721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6ED6-3C93-43E8-8735-8FE72F12946B}"/>
              </a:ext>
            </a:extLst>
          </p:cNvPr>
          <p:cNvSpPr>
            <a:spLocks noGrp="1"/>
          </p:cNvSpPr>
          <p:nvPr>
            <p:ph type="title"/>
          </p:nvPr>
        </p:nvSpPr>
        <p:spPr>
          <a:xfrm>
            <a:off x="8885767" y="580278"/>
            <a:ext cx="3306233" cy="4422028"/>
          </a:xfrm>
        </p:spPr>
        <p:txBody>
          <a:bodyPr>
            <a:normAutofit/>
          </a:bodyPr>
          <a:lstStyle/>
          <a:p>
            <a:r>
              <a:rPr lang="en-US" sz="3600" dirty="0"/>
              <a:t>1927 Portland map of Zone I single-family residential areas</a:t>
            </a:r>
          </a:p>
        </p:txBody>
      </p:sp>
      <p:pic>
        <p:nvPicPr>
          <p:cNvPr id="5" name="Content Placeholder 4">
            <a:extLst>
              <a:ext uri="{FF2B5EF4-FFF2-40B4-BE49-F238E27FC236}">
                <a16:creationId xmlns:a16="http://schemas.microsoft.com/office/drawing/2014/main" id="{05EDD023-86EB-46FA-AB48-EED66A94969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210672" y="175839"/>
            <a:ext cx="8675095" cy="6506322"/>
          </a:xfrm>
        </p:spPr>
      </p:pic>
    </p:spTree>
    <p:extLst>
      <p:ext uri="{BB962C8B-B14F-4D97-AF65-F5344CB8AC3E}">
        <p14:creationId xmlns:p14="http://schemas.microsoft.com/office/powerpoint/2010/main" val="339605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8D702-F93C-4F2B-ACF7-8AD1FE6BD6A9}"/>
              </a:ext>
            </a:extLst>
          </p:cNvPr>
          <p:cNvPicPr/>
          <p:nvPr/>
        </p:nvPicPr>
        <p:blipFill rotWithShape="1">
          <a:blip r:embed="rId3">
            <a:extLst>
              <a:ext uri="{28A0092B-C50C-407E-A947-70E740481C1C}">
                <a14:useLocalDpi xmlns:a14="http://schemas.microsoft.com/office/drawing/2010/main" val="0"/>
              </a:ext>
            </a:extLst>
          </a:blip>
          <a:srcRect l="1139"/>
          <a:stretch/>
        </p:blipFill>
        <p:spPr bwMode="auto">
          <a:xfrm>
            <a:off x="1192239" y="228600"/>
            <a:ext cx="4903761" cy="6242538"/>
          </a:xfrm>
          <a:prstGeom prst="rect">
            <a:avLst/>
          </a:prstGeom>
          <a:noFill/>
          <a:ln>
            <a:solidFill>
              <a:schemeClr val="tx1"/>
            </a:solidFill>
          </a:ln>
          <a:extLst>
            <a:ext uri="{53640926-AAD7-44D8-BBD7-CCE9431645EC}">
              <a14:shadowObscured xmlns:a14="http://schemas.microsoft.com/office/drawing/2010/main"/>
            </a:ext>
          </a:extLst>
        </p:spPr>
      </p:pic>
      <p:pic>
        <p:nvPicPr>
          <p:cNvPr id="1025" name="Picture 1" descr="page1image18894496">
            <a:extLst>
              <a:ext uri="{FF2B5EF4-FFF2-40B4-BE49-F238E27FC236}">
                <a16:creationId xmlns:a16="http://schemas.microsoft.com/office/drawing/2014/main" id="{1AC94C78-08A2-5748-AB6A-FFF6499EC9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5520" y="228600"/>
            <a:ext cx="440424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951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77EA92-4A8F-47E4-9055-966D32D3D5D6}"/>
              </a:ext>
            </a:extLst>
          </p:cNvPr>
          <p:cNvSpPr>
            <a:spLocks noGrp="1"/>
          </p:cNvSpPr>
          <p:nvPr>
            <p:ph type="title"/>
          </p:nvPr>
        </p:nvSpPr>
        <p:spPr>
          <a:xfrm>
            <a:off x="1055131" y="268941"/>
            <a:ext cx="10112497" cy="1143000"/>
          </a:xfrm>
        </p:spPr>
        <p:txBody>
          <a:bodyPr/>
          <a:lstStyle/>
          <a:p>
            <a:r>
              <a:rPr lang="en-US" sz="3600" dirty="0"/>
              <a:t>SW Corridor Equitable Housing Strategy</a:t>
            </a:r>
          </a:p>
        </p:txBody>
      </p:sp>
      <p:pic>
        <p:nvPicPr>
          <p:cNvPr id="4" name="Picture 3">
            <a:extLst>
              <a:ext uri="{FF2B5EF4-FFF2-40B4-BE49-F238E27FC236}">
                <a16:creationId xmlns:a16="http://schemas.microsoft.com/office/drawing/2014/main" id="{19C04CAE-7EA8-400A-9851-0FFE54E36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372" y="1411941"/>
            <a:ext cx="9924827" cy="4074459"/>
          </a:xfrm>
          <a:prstGeom prst="rect">
            <a:avLst/>
          </a:prstGeom>
        </p:spPr>
      </p:pic>
    </p:spTree>
    <p:extLst>
      <p:ext uri="{BB962C8B-B14F-4D97-AF65-F5344CB8AC3E}">
        <p14:creationId xmlns:p14="http://schemas.microsoft.com/office/powerpoint/2010/main" val="2392177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901" y="346528"/>
            <a:ext cx="6512013" cy="1143000"/>
          </a:xfrm>
        </p:spPr>
        <p:txBody>
          <a:bodyPr>
            <a:normAutofit fontScale="90000"/>
          </a:bodyPr>
          <a:lstStyle/>
          <a:p>
            <a:r>
              <a:rPr lang="en-US" dirty="0"/>
              <a:t>Southwest Corridor Redlining</a:t>
            </a:r>
          </a:p>
        </p:txBody>
      </p:sp>
      <p:pic>
        <p:nvPicPr>
          <p:cNvPr id="5" name="Content Placeholder 4"/>
          <p:cNvPicPr>
            <a:picLocks noGrp="1" noChangeAspect="1"/>
          </p:cNvPicPr>
          <p:nvPr>
            <p:ph idx="1"/>
          </p:nvPr>
        </p:nvPicPr>
        <p:blipFill>
          <a:blip r:embed="rId3"/>
          <a:stretch>
            <a:fillRect/>
          </a:stretch>
        </p:blipFill>
        <p:spPr>
          <a:xfrm>
            <a:off x="1225291" y="4528665"/>
            <a:ext cx="6699698" cy="1579418"/>
          </a:xfrm>
          <a:prstGeom prst="rect">
            <a:avLst/>
          </a:prstGeom>
        </p:spPr>
      </p:pic>
      <p:pic>
        <p:nvPicPr>
          <p:cNvPr id="6" name="Picture 5"/>
          <p:cNvPicPr>
            <a:picLocks noChangeAspect="1"/>
          </p:cNvPicPr>
          <p:nvPr/>
        </p:nvPicPr>
        <p:blipFill>
          <a:blip r:embed="rId4"/>
          <a:stretch>
            <a:fillRect/>
          </a:stretch>
        </p:blipFill>
        <p:spPr>
          <a:xfrm>
            <a:off x="8340814" y="310285"/>
            <a:ext cx="2036240" cy="5797798"/>
          </a:xfrm>
          <a:prstGeom prst="rect">
            <a:avLst/>
          </a:prstGeom>
        </p:spPr>
      </p:pic>
      <p:sp>
        <p:nvSpPr>
          <p:cNvPr id="7" name="Right Arrow 6"/>
          <p:cNvSpPr/>
          <p:nvPr/>
        </p:nvSpPr>
        <p:spPr>
          <a:xfrm>
            <a:off x="7924989" y="4528665"/>
            <a:ext cx="1658303" cy="46610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90376" y="1760763"/>
            <a:ext cx="5569528" cy="923330"/>
          </a:xfrm>
          <a:prstGeom prst="rect">
            <a:avLst/>
          </a:prstGeom>
          <a:noFill/>
        </p:spPr>
        <p:txBody>
          <a:bodyPr wrap="square" rtlCol="0">
            <a:spAutoFit/>
          </a:bodyPr>
          <a:lstStyle/>
          <a:p>
            <a:r>
              <a:rPr lang="en-US" dirty="0"/>
              <a:t>“…possibility that desirability may increase in this area.  Up to a few months ago it was zoned “business” but was changed single-family residential”…”</a:t>
            </a:r>
          </a:p>
        </p:txBody>
      </p:sp>
      <p:sp>
        <p:nvSpPr>
          <p:cNvPr id="9" name="TextBox 8">
            <a:extLst>
              <a:ext uri="{FF2B5EF4-FFF2-40B4-BE49-F238E27FC236}">
                <a16:creationId xmlns:a16="http://schemas.microsoft.com/office/drawing/2014/main" id="{2F216E10-EF9D-41A2-A68A-FDB27E30B99A}"/>
              </a:ext>
            </a:extLst>
          </p:cNvPr>
          <p:cNvSpPr txBox="1"/>
          <p:nvPr/>
        </p:nvSpPr>
        <p:spPr>
          <a:xfrm>
            <a:off x="1764978" y="3027218"/>
            <a:ext cx="5980037" cy="1200329"/>
          </a:xfrm>
          <a:prstGeom prst="rect">
            <a:avLst/>
          </a:prstGeom>
          <a:noFill/>
        </p:spPr>
        <p:txBody>
          <a:bodyPr wrap="square" rtlCol="0">
            <a:spAutoFit/>
          </a:bodyPr>
          <a:lstStyle/>
          <a:p>
            <a:r>
              <a:rPr lang="en-US" dirty="0"/>
              <a:t>“Infiltration of subversive races has occurred”</a:t>
            </a:r>
          </a:p>
          <a:p>
            <a:endParaRPr lang="en-US" dirty="0"/>
          </a:p>
          <a:p>
            <a:r>
              <a:rPr lang="en-US" dirty="0"/>
              <a:t>“Detrimental influences: Presence of subversive foreign populations.  Heterogeneous character of district”</a:t>
            </a:r>
          </a:p>
        </p:txBody>
      </p:sp>
    </p:spTree>
    <p:extLst>
      <p:ext uri="{BB962C8B-B14F-4D97-AF65-F5344CB8AC3E}">
        <p14:creationId xmlns:p14="http://schemas.microsoft.com/office/powerpoint/2010/main" val="262228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4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36F2B2-D721-438C-9659-898D1D195C6D}"/>
              </a:ext>
            </a:extLst>
          </p:cNvPr>
          <p:cNvPicPr>
            <a:picLocks noChangeAspect="1"/>
          </p:cNvPicPr>
          <p:nvPr/>
        </p:nvPicPr>
        <p:blipFill rotWithShape="1">
          <a:blip r:embed="rId2"/>
          <a:srcRect t="17114" r="1" b="3988"/>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A42E94-44A1-4A60-997A-21742B05B0D3}"/>
              </a:ext>
            </a:extLst>
          </p:cNvPr>
          <p:cNvSpPr txBox="1"/>
          <p:nvPr/>
        </p:nvSpPr>
        <p:spPr>
          <a:xfrm>
            <a:off x="1524000" y="6553200"/>
            <a:ext cx="8610600" cy="400110"/>
          </a:xfrm>
          <a:prstGeom prst="rect">
            <a:avLst/>
          </a:prstGeom>
          <a:noFill/>
        </p:spPr>
        <p:txBody>
          <a:bodyPr wrap="square" rtlCol="0">
            <a:spAutoFit/>
          </a:bodyPr>
          <a:lstStyle/>
          <a:p>
            <a:pPr algn="ctr"/>
            <a:r>
              <a:rPr lang="en-US" sz="2000" dirty="0" err="1">
                <a:solidFill>
                  <a:schemeClr val="bg1"/>
                </a:solidFill>
              </a:rPr>
              <a:t>Jaytee</a:t>
            </a:r>
            <a:r>
              <a:rPr lang="en-US" sz="2000" dirty="0">
                <a:solidFill>
                  <a:schemeClr val="bg1"/>
                </a:solidFill>
              </a:rPr>
              <a:t> Franko - </a:t>
            </a:r>
            <a:r>
              <a:rPr lang="en-US" sz="2000" dirty="0">
                <a:solidFill>
                  <a:prstClr val="white"/>
                </a:solidFill>
              </a:rPr>
              <a:t>Grand Prize Winner</a:t>
            </a:r>
            <a:endParaRPr lang="en-US" sz="2000" dirty="0">
              <a:solidFill>
                <a:schemeClr val="bg1"/>
              </a:solidFill>
            </a:endParaRPr>
          </a:p>
        </p:txBody>
      </p:sp>
    </p:spTree>
    <p:extLst>
      <p:ext uri="{BB962C8B-B14F-4D97-AF65-F5344CB8AC3E}">
        <p14:creationId xmlns:p14="http://schemas.microsoft.com/office/powerpoint/2010/main" val="1574960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08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4E4C814-5213-4FDF-B3BD-84E242FB03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74" r="1" b="17428"/>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A899D4D-7FF1-48C1-B05A-5281D5E3560A}"/>
              </a:ext>
            </a:extLst>
          </p:cNvPr>
          <p:cNvSpPr txBox="1"/>
          <p:nvPr/>
        </p:nvSpPr>
        <p:spPr>
          <a:xfrm>
            <a:off x="1905000" y="6553200"/>
            <a:ext cx="7848600" cy="677108"/>
          </a:xfrm>
          <a:prstGeom prst="rect">
            <a:avLst/>
          </a:prstGeom>
          <a:noFill/>
        </p:spPr>
        <p:txBody>
          <a:bodyPr wrap="square" rtlCol="0">
            <a:spAutoFit/>
          </a:bodyPr>
          <a:lstStyle/>
          <a:p>
            <a:pPr algn="ctr"/>
            <a:r>
              <a:rPr lang="en-US" sz="2000" dirty="0">
                <a:solidFill>
                  <a:schemeClr val="bg1"/>
                </a:solidFill>
              </a:rPr>
              <a:t>Grace</a:t>
            </a:r>
            <a:r>
              <a:rPr lang="en-US" dirty="0">
                <a:solidFill>
                  <a:schemeClr val="bg1"/>
                </a:solidFill>
              </a:rPr>
              <a:t> </a:t>
            </a:r>
            <a:r>
              <a:rPr lang="en-US" sz="2000" dirty="0" err="1">
                <a:solidFill>
                  <a:schemeClr val="bg1"/>
                </a:solidFill>
              </a:rPr>
              <a:t>Vaupel</a:t>
            </a:r>
            <a:r>
              <a:rPr lang="en-US" sz="2000" dirty="0">
                <a:solidFill>
                  <a:schemeClr val="bg1"/>
                </a:solidFill>
              </a:rPr>
              <a:t> – 1</a:t>
            </a:r>
            <a:r>
              <a:rPr lang="en-US" sz="2000" baseline="30000" dirty="0">
                <a:solidFill>
                  <a:schemeClr val="bg1"/>
                </a:solidFill>
              </a:rPr>
              <a:t>st</a:t>
            </a:r>
            <a:r>
              <a:rPr lang="en-US" sz="2000" dirty="0">
                <a:solidFill>
                  <a:schemeClr val="bg1"/>
                </a:solidFill>
              </a:rPr>
              <a:t> Place, 4-5 grade</a:t>
            </a:r>
          </a:p>
          <a:p>
            <a:pPr algn="ctr"/>
            <a:endParaRPr lang="en-US" dirty="0">
              <a:solidFill>
                <a:schemeClr val="bg1"/>
              </a:solidFill>
            </a:endParaRPr>
          </a:p>
        </p:txBody>
      </p:sp>
    </p:spTree>
    <p:extLst>
      <p:ext uri="{BB962C8B-B14F-4D97-AF65-F5344CB8AC3E}">
        <p14:creationId xmlns:p14="http://schemas.microsoft.com/office/powerpoint/2010/main" val="293439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46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5B1BD8D-226A-408A-8802-0056C24FDC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40" r="1" b="4362"/>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DD1221-9E24-4BE8-8842-F5E1B43CD28F}"/>
              </a:ext>
            </a:extLst>
          </p:cNvPr>
          <p:cNvSpPr txBox="1"/>
          <p:nvPr/>
        </p:nvSpPr>
        <p:spPr>
          <a:xfrm>
            <a:off x="1143000" y="6477000"/>
            <a:ext cx="7772400" cy="400110"/>
          </a:xfrm>
          <a:prstGeom prst="rect">
            <a:avLst/>
          </a:prstGeom>
          <a:noFill/>
        </p:spPr>
        <p:txBody>
          <a:bodyPr wrap="square" rtlCol="0">
            <a:spAutoFit/>
          </a:bodyPr>
          <a:lstStyle/>
          <a:p>
            <a:pPr algn="ctr"/>
            <a:r>
              <a:rPr lang="en-US" sz="2000" dirty="0">
                <a:solidFill>
                  <a:schemeClr val="bg1"/>
                </a:solidFill>
              </a:rPr>
              <a:t>Maya Riojas – 3</a:t>
            </a:r>
            <a:r>
              <a:rPr lang="en-US" sz="2000" baseline="30000" dirty="0">
                <a:solidFill>
                  <a:schemeClr val="bg1"/>
                </a:solidFill>
              </a:rPr>
              <a:t>rd</a:t>
            </a:r>
            <a:r>
              <a:rPr lang="en-US" sz="2000" dirty="0">
                <a:solidFill>
                  <a:schemeClr val="bg1"/>
                </a:solidFill>
              </a:rPr>
              <a:t> Place, 1-3 grade</a:t>
            </a:r>
          </a:p>
        </p:txBody>
      </p:sp>
    </p:spTree>
    <p:extLst>
      <p:ext uri="{BB962C8B-B14F-4D97-AF65-F5344CB8AC3E}">
        <p14:creationId xmlns:p14="http://schemas.microsoft.com/office/powerpoint/2010/main" val="237243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TotalTime>
  <Words>620</Words>
  <Application>Microsoft Office PowerPoint</Application>
  <PresentationFormat>Widescreen</PresentationFormat>
  <Paragraphs>58</Paragraphs>
  <Slides>10</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Fair Housing Month April 2019</vt:lpstr>
      <vt:lpstr>BPS Commitment to Racial Equity</vt:lpstr>
      <vt:lpstr>1927 Portland map of Zone I single-family residential areas</vt:lpstr>
      <vt:lpstr>PowerPoint Presentation</vt:lpstr>
      <vt:lpstr>SW Corridor Equitable Housing Strategy</vt:lpstr>
      <vt:lpstr>Southwest Corridor Redlining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PHB PPT Twmplate</dc:title>
  <dc:creator>Benoit, Emily</dc:creator>
  <cp:lastModifiedBy>McCarty, Kim</cp:lastModifiedBy>
  <cp:revision>15</cp:revision>
  <dcterms:created xsi:type="dcterms:W3CDTF">2017-10-04T08:00:34Z</dcterms:created>
  <dcterms:modified xsi:type="dcterms:W3CDTF">2019-04-16T15:00:02Z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2017-10-03T00:00:00Z</vt:filetime>
  </property>
  <property fmtid="{D5CDD505-2E9C-101B-9397-08002B2CF9AE}" pid="3" name="Creator">
    <vt:lpwstr>PowerPoint</vt:lpwstr>
  </property>
  <property fmtid="{D5CDD505-2E9C-101B-9397-08002B2CF9AE}" pid="4" name="LastSaved">
    <vt:filetime>2017-10-04T00:00:00Z</vt:filetime>
  </property>
</Properties>
</file>