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3" r:id="rId1"/>
  </p:sldMasterIdLst>
  <p:notesMasterIdLst>
    <p:notesMasterId r:id="rId7"/>
  </p:notesMasterIdLst>
  <p:sldIdLst>
    <p:sldId id="275" r:id="rId2"/>
    <p:sldId id="282" r:id="rId3"/>
    <p:sldId id="285" r:id="rId4"/>
    <p:sldId id="278" r:id="rId5"/>
    <p:sldId id="286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120" d="100"/>
          <a:sy n="120" d="100"/>
        </p:scale>
        <p:origin x="144" y="18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C1F27C-94E0-4B91-AAEB-250DEBD34087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6826D1-F7E2-4BE5-9443-DC0A2C13B2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54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826D1-F7E2-4BE5-9443-DC0A2C13B25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75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6826D1-F7E2-4BE5-9443-DC0A2C13B25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85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53706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790691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15505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8" name="Picture 7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6721"/>
            <a:ext cx="3803052" cy="4368314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51365" y="620782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32662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46721"/>
            <a:ext cx="3803052" cy="4368314"/>
          </a:xfrm>
          <a:prstGeom prst="rect">
            <a:avLst/>
          </a:prstGeom>
        </p:spPr>
      </p:pic>
      <p:pic>
        <p:nvPicPr>
          <p:cNvPr id="8" name="Picture 7" descr="IMG_3068.jpg"/>
          <p:cNvPicPr>
            <a:picLocks noChangeAspect="1"/>
          </p:cNvPicPr>
          <p:nvPr userDrawn="1"/>
        </p:nvPicPr>
        <p:blipFill rotWithShape="1">
          <a:blip r:embed="rId4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100" y="1846722"/>
            <a:ext cx="3871152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381443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FC02E3FD-9E7C-874E-ADDA-567D56B728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3677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446" t="6311" r="14974" b="6323"/>
          <a:stretch/>
        </p:blipFill>
        <p:spPr>
          <a:xfrm>
            <a:off x="-776716" y="1846722"/>
            <a:ext cx="4562079" cy="437553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54611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2806756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1955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434058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068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1896386"/>
            <a:ext cx="3803052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81955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940135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IMG_4853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099" y="1846721"/>
            <a:ext cx="3916433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3683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 descr="IMG_6450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8100" y="1846721"/>
            <a:ext cx="3927915" cy="4368315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5449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873101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149910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" name="Picture 1" descr="4518345905_51dc214515_o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2123" y="1846721"/>
            <a:ext cx="3973339" cy="436831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4739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758801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104801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0C6FBDC9-C945-6644-9CA0-D20658BDA8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7" name="Picture 6" descr="IMG_2925.jpg"/>
          <p:cNvPicPr>
            <a:picLocks noChangeAspect="1"/>
          </p:cNvPicPr>
          <p:nvPr userDrawn="1"/>
        </p:nvPicPr>
        <p:blipFill rotWithShape="1"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7067" r="2353" b="13921"/>
          <a:stretch/>
        </p:blipFill>
        <p:spPr>
          <a:xfrm>
            <a:off x="-259579" y="1846722"/>
            <a:ext cx="4107913" cy="436121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5449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971538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234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5358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0539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3427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8787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5325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4202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98CBCC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809548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bg>
      <p:bgPr>
        <a:solidFill>
          <a:srgbClr val="00A0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ound Diagonal Corner Rectangle 9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28787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649227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188624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bg>
      <p:bgPr>
        <a:solidFill>
          <a:srgbClr val="FF666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Round Diagonal Corner Rectangle 5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7897170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FCB043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6660640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bg>
      <p:bgPr>
        <a:solidFill>
          <a:srgbClr val="F582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8889479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00A0AE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115789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bg>
      <p:bgPr>
        <a:solidFill>
          <a:srgbClr val="98CB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5068059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52788882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bg>
      <p:bgPr>
        <a:solidFill>
          <a:srgbClr val="4D4D4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9670646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solidFill>
          <a:srgbClr val="E7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136570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E7E8EA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161286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3691" y="1919806"/>
            <a:ext cx="3809221" cy="4321756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9166349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bg>
      <p:bgPr>
        <a:solidFill>
          <a:srgbClr val="0AAE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4066422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rgbClr val="F58220">
              <a:alpha val="34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343837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Custom Layout">
    <p:bg>
      <p:bgPr>
        <a:solidFill>
          <a:srgbClr val="FCB0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ound Diagonal Corner Rectangle 4"/>
          <p:cNvSpPr/>
          <p:nvPr userDrawn="1"/>
        </p:nvSpPr>
        <p:spPr>
          <a:xfrm>
            <a:off x="354852" y="149417"/>
            <a:ext cx="11362573" cy="5939320"/>
          </a:xfrm>
          <a:prstGeom prst="round2Diag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9701839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00A0A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97179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FCB0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057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F582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6618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0AAE8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50304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4D4D4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98518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FF666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FFFFF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726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E7E8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603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CADA10A5-F1A2-664C-B8F7-FB09FF0A043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903" r="4947"/>
          <a:stretch/>
        </p:blipFill>
        <p:spPr>
          <a:xfrm>
            <a:off x="-448177" y="1926097"/>
            <a:ext cx="4113713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26770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0413323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-280206" y="5984334"/>
            <a:ext cx="12816371" cy="941048"/>
          </a:xfrm>
          <a:prstGeom prst="rect">
            <a:avLst/>
          </a:prstGeom>
          <a:solidFill>
            <a:srgbClr val="98CBC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 dirty="0"/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7F611283-5368-B64F-81F2-50BF922FACC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6778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1955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413168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DF224F1C-52BD-8C47-A741-FA766EF603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snowplow_bw.jpg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002"/>
          <a:stretch/>
        </p:blipFill>
        <p:spPr>
          <a:xfrm>
            <a:off x="-371209" y="1926097"/>
            <a:ext cx="4038584" cy="4339478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6" name="Rectangle 5"/>
          <p:cNvSpPr/>
          <p:nvPr userDrawn="1"/>
        </p:nvSpPr>
        <p:spPr>
          <a:xfrm>
            <a:off x="-68100" y="1819555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16596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5491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100"/>
          <a:stretch/>
        </p:blipFill>
        <p:spPr>
          <a:xfrm>
            <a:off x="-386221" y="1886093"/>
            <a:ext cx="4036597" cy="4357787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90691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38626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7501" y="6459539"/>
            <a:ext cx="5281084" cy="365125"/>
          </a:xfrm>
          <a:prstGeom prst="rect">
            <a:avLst/>
          </a:prstGeom>
        </p:spPr>
        <p:txBody>
          <a:bodyPr/>
          <a:lstStyle>
            <a:lvl1pPr algn="dist">
              <a:defRPr sz="900" dirty="0" smtClean="0">
                <a:solidFill>
                  <a:srgbClr val="4D4D4F"/>
                </a:solidFill>
                <a:latin typeface="Trebuchet MS"/>
                <a:cs typeface="Trebuchet MS"/>
              </a:defRPr>
            </a:lvl1pPr>
          </a:lstStyle>
          <a:p>
            <a:pPr>
              <a:defRPr/>
            </a:pPr>
            <a:r>
              <a:rPr lang="en-US"/>
              <a:t>PORTLANDOREGON.GOV/TRANSPORTATION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44517" y="6380164"/>
            <a:ext cx="2844800" cy="365125"/>
          </a:xfrm>
          <a:prstGeom prst="rect">
            <a:avLst/>
          </a:prstGeom>
        </p:spPr>
        <p:txBody>
          <a:bodyPr/>
          <a:lstStyle>
            <a:lvl1pPr algn="r">
              <a:defRPr sz="1800" smtClean="0">
                <a:latin typeface="Trebuchet MS"/>
                <a:cs typeface="Trebuchet MS"/>
              </a:defRPr>
            </a:lvl1pPr>
          </a:lstStyle>
          <a:p>
            <a:pPr>
              <a:defRPr/>
            </a:pPr>
            <a:fld id="{E69F3535-DD9C-7E4A-A1A8-CCB08DB0FFE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 descr="IMG_7127.JPG"/>
          <p:cNvPicPr>
            <a:picLocks noChangeAspect="1"/>
          </p:cNvPicPr>
          <p:nvPr userDrawn="1"/>
        </p:nvPicPr>
        <p:blipFill rotWithShape="1">
          <a:blip r:embed="rId3" cstate="email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451" y="1809333"/>
            <a:ext cx="3798321" cy="4426241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-68100" y="1790691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Rectangle 4"/>
          <p:cNvSpPr/>
          <p:nvPr userDrawn="1"/>
        </p:nvSpPr>
        <p:spPr>
          <a:xfrm>
            <a:off x="-151365" y="6215036"/>
            <a:ext cx="12343365" cy="9932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1820207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64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  <p:sldLayoutId id="2147483746" r:id="rId13"/>
    <p:sldLayoutId id="2147483747" r:id="rId14"/>
    <p:sldLayoutId id="2147483748" r:id="rId15"/>
    <p:sldLayoutId id="2147483749" r:id="rId16"/>
    <p:sldLayoutId id="2147483750" r:id="rId17"/>
    <p:sldLayoutId id="2147483751" r:id="rId18"/>
    <p:sldLayoutId id="2147483752" r:id="rId19"/>
    <p:sldLayoutId id="2147483753" r:id="rId20"/>
    <p:sldLayoutId id="2147483754" r:id="rId21"/>
    <p:sldLayoutId id="2147483755" r:id="rId22"/>
    <p:sldLayoutId id="2147483756" r:id="rId23"/>
    <p:sldLayoutId id="2147483757" r:id="rId24"/>
    <p:sldLayoutId id="2147483758" r:id="rId25"/>
    <p:sldLayoutId id="2147483759" r:id="rId26"/>
    <p:sldLayoutId id="2147483760" r:id="rId27"/>
    <p:sldLayoutId id="2147483761" r:id="rId28"/>
    <p:sldLayoutId id="2147483762" r:id="rId29"/>
    <p:sldLayoutId id="2147483763" r:id="rId30"/>
    <p:sldLayoutId id="2147483764" r:id="rId31"/>
    <p:sldLayoutId id="2147483765" r:id="rId32"/>
    <p:sldLayoutId id="2147483766" r:id="rId33"/>
    <p:sldLayoutId id="2147483767" r:id="rId34"/>
    <p:sldLayoutId id="2147483768" r:id="rId35"/>
    <p:sldLayoutId id="2147483769" r:id="rId36"/>
    <p:sldLayoutId id="2147483770" r:id="rId37"/>
    <p:sldLayoutId id="2147483771" r:id="rId38"/>
    <p:sldLayoutId id="2147483772" r:id="rId39"/>
    <p:sldLayoutId id="2147483773" r:id="rId40"/>
    <p:sldLayoutId id="2147483774" r:id="rId41"/>
    <p:sldLayoutId id="2147483775" r:id="rId42"/>
    <p:sldLayoutId id="2147483776" r:id="rId43"/>
    <p:sldLayoutId id="2147483777" r:id="rId44"/>
    <p:sldLayoutId id="2147483778" r:id="rId45"/>
    <p:sldLayoutId id="2147483779" r:id="rId46"/>
    <p:sldLayoutId id="2147483780" r:id="rId47"/>
    <p:sldLayoutId id="2147483781" r:id="rId48"/>
    <p:sldLayoutId id="2147483782" r:id="rId49"/>
    <p:sldLayoutId id="2147483783" r:id="rId50"/>
  </p:sldLayoutIdLst>
  <p:txStyles>
    <p:titleStyle>
      <a:lvl1pPr algn="ctr" defTabSz="455613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charset="0"/>
          <a:cs typeface="MS PGothic" charset="0"/>
        </a:defRPr>
      </a:lvl1pPr>
      <a:lvl2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2pPr>
      <a:lvl3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3pPr>
      <a:lvl4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4pPr>
      <a:lvl5pPr algn="ctr" defTabSz="455613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charset="0"/>
          <a:cs typeface="MS PGothic" charset="0"/>
        </a:defRPr>
      </a:lvl5pPr>
      <a:lvl6pPr marL="4572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5613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1313" indent="-3413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charset="0"/>
          <a:cs typeface="MS PGothic" charset="0"/>
        </a:defRPr>
      </a:lvl1pPr>
      <a:lvl2pPr marL="741363" indent="-28416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charset="0"/>
          <a:cs typeface="MS PGothic" charset="0"/>
        </a:defRPr>
      </a:lvl2pPr>
      <a:lvl3pPr marL="11414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charset="0"/>
          <a:cs typeface="MS PGothic" charset="0"/>
        </a:defRPr>
      </a:lvl3pPr>
      <a:lvl4pPr marL="15986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4pPr>
      <a:lvl5pPr marL="2055813" indent="-227013" algn="l" defTabSz="455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charset="0"/>
          <a:cs typeface="MS PGothic" charset="0"/>
        </a:defRPr>
      </a:lvl5pPr>
      <a:lvl6pPr marL="251419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25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51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578" indent="-228563" algn="l" defTabSz="45712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2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5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8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07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34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61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888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15" algn="l" defTabSz="45712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itle 1"/>
          <p:cNvSpPr txBox="1">
            <a:spLocks/>
          </p:cNvSpPr>
          <p:nvPr/>
        </p:nvSpPr>
        <p:spPr bwMode="auto">
          <a:xfrm>
            <a:off x="156124" y="217336"/>
            <a:ext cx="11452779" cy="2193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5400" b="1" dirty="0">
                <a:solidFill>
                  <a:prstClr val="white"/>
                </a:solidFill>
                <a:latin typeface="Trebuchet MS" charset="0"/>
              </a:rPr>
              <a:t>Agenda Item *288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2800" b="1" dirty="0">
                <a:solidFill>
                  <a:prstClr val="white"/>
                </a:solidFill>
                <a:latin typeface="Trebuchet MS" charset="0"/>
              </a:rPr>
              <a:t>*Amend Ordinance to modify a condition of approval for the vacation of a portion of SE Claybourne St east of SE 122</a:t>
            </a:r>
            <a:r>
              <a:rPr lang="en-US" sz="2800" b="1" baseline="30000" dirty="0">
                <a:solidFill>
                  <a:prstClr val="white"/>
                </a:solidFill>
                <a:latin typeface="Trebuchet MS" charset="0"/>
              </a:rPr>
              <a:t>nd</a:t>
            </a:r>
            <a:r>
              <a:rPr lang="en-US" sz="2800" b="1" dirty="0">
                <a:solidFill>
                  <a:prstClr val="white"/>
                </a:solidFill>
                <a:latin typeface="Trebuchet MS" charset="0"/>
              </a:rPr>
              <a:t> Ave subject to certain conditions and reservations</a:t>
            </a:r>
          </a:p>
        </p:txBody>
      </p:sp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72139" y="5445472"/>
            <a:ext cx="510207" cy="510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2628" y="5510675"/>
            <a:ext cx="1150237" cy="405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82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433775" y="-29570"/>
            <a:ext cx="6861830" cy="119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pc="-150" dirty="0">
                <a:solidFill>
                  <a:srgbClr val="FFFFFF"/>
                </a:solidFill>
                <a:latin typeface="Trebuchet MS" charset="0"/>
              </a:rPr>
              <a:t>SE Claybourne Street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1762126" y="6459539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8307388" y="6380164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E8B336-F4AC-4A65-B265-B7B5F9028FFF}"/>
              </a:ext>
            </a:extLst>
          </p:cNvPr>
          <p:cNvSpPr txBox="1"/>
          <p:nvPr/>
        </p:nvSpPr>
        <p:spPr>
          <a:xfrm>
            <a:off x="989450" y="795585"/>
            <a:ext cx="1957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Current Conditions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8D902E-A06A-4345-9D27-D2636FF3ED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2069" y="946605"/>
            <a:ext cx="3461705" cy="4615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A334CD-3420-4BC2-AB83-DBAA051C30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9549" y="932996"/>
            <a:ext cx="3456040" cy="460805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BFF59D6-76DF-4793-BBAA-4ACF2301FAC9}"/>
              </a:ext>
            </a:extLst>
          </p:cNvPr>
          <p:cNvSpPr/>
          <p:nvPr/>
        </p:nvSpPr>
        <p:spPr>
          <a:xfrm>
            <a:off x="2946717" y="5489093"/>
            <a:ext cx="3725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SE Claybourne Street east of SE 122</a:t>
            </a:r>
            <a:r>
              <a:rPr lang="en-US" sz="1600" baseline="30000" dirty="0">
                <a:solidFill>
                  <a:schemeClr val="bg1"/>
                </a:solidFill>
              </a:rPr>
              <a:t>nd</a:t>
            </a:r>
            <a:r>
              <a:rPr lang="en-US" sz="1600" dirty="0">
                <a:solidFill>
                  <a:schemeClr val="bg1"/>
                </a:solidFill>
              </a:rPr>
              <a:t> Ave</a:t>
            </a:r>
          </a:p>
          <a:p>
            <a:r>
              <a:rPr lang="en-US" sz="1600" dirty="0">
                <a:solidFill>
                  <a:schemeClr val="bg1"/>
                </a:solidFill>
              </a:rPr>
              <a:t>(Portion to Remain as Public Right-of-Way)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95D588-361C-442F-8DAC-76EAC03A2DB8}"/>
              </a:ext>
            </a:extLst>
          </p:cNvPr>
          <p:cNvSpPr/>
          <p:nvPr/>
        </p:nvSpPr>
        <p:spPr>
          <a:xfrm>
            <a:off x="6906410" y="5489093"/>
            <a:ext cx="30265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SE Claybourne Street looking east.</a:t>
            </a:r>
          </a:p>
          <a:p>
            <a:r>
              <a:rPr lang="en-US" sz="1600" dirty="0">
                <a:solidFill>
                  <a:schemeClr val="bg1"/>
                </a:solidFill>
              </a:rPr>
              <a:t>(Portion to be Vacated)</a:t>
            </a:r>
          </a:p>
        </p:txBody>
      </p:sp>
    </p:spTree>
    <p:extLst>
      <p:ext uri="{BB962C8B-B14F-4D97-AF65-F5344CB8AC3E}">
        <p14:creationId xmlns:p14="http://schemas.microsoft.com/office/powerpoint/2010/main" val="176001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389709" y="158689"/>
            <a:ext cx="10432583" cy="119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pc="-150" dirty="0">
                <a:solidFill>
                  <a:srgbClr val="FFFFFF"/>
                </a:solidFill>
                <a:latin typeface="Trebuchet MS" charset="0"/>
              </a:rPr>
              <a:t>Leach Botanical Garden Master Plan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1762126" y="6459539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8307388" y="6380164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7C36E2A7-C50D-4A4F-B3E5-9169BC5E7CA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594498"/>
              </p:ext>
            </p:extLst>
          </p:nvPr>
        </p:nvGraphicFramePr>
        <p:xfrm>
          <a:off x="858837" y="1247031"/>
          <a:ext cx="9963455" cy="4399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9" name="Acrobat Document" r:id="rId3" imgW="7181754" imgH="3133657" progId="Acrobat.Document.DC">
                  <p:embed/>
                </p:oleObj>
              </mc:Choice>
              <mc:Fallback>
                <p:oleObj name="Acrobat Document" r:id="rId3" imgW="7181754" imgH="3133657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B185CAA6-AA95-4373-9B73-A7A82C89924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58837" y="1247031"/>
                        <a:ext cx="9963455" cy="43998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47F1A29E-43ED-4208-B408-16386E1909AB}"/>
              </a:ext>
            </a:extLst>
          </p:cNvPr>
          <p:cNvSpPr/>
          <p:nvPr/>
        </p:nvSpPr>
        <p:spPr>
          <a:xfrm>
            <a:off x="4484535" y="2000310"/>
            <a:ext cx="2910178" cy="445741"/>
          </a:xfrm>
          <a:prstGeom prst="rect">
            <a:avLst/>
          </a:prstGeom>
          <a:noFill/>
          <a:ln w="381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6350F6F-2482-4F6C-AB27-16106B44855F}"/>
              </a:ext>
            </a:extLst>
          </p:cNvPr>
          <p:cNvSpPr/>
          <p:nvPr/>
        </p:nvSpPr>
        <p:spPr>
          <a:xfrm>
            <a:off x="5078619" y="2084680"/>
            <a:ext cx="15448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  <a:highlight>
                  <a:srgbClr val="FFFF00"/>
                </a:highlight>
              </a:rPr>
              <a:t>Street Vacation Area</a:t>
            </a:r>
          </a:p>
        </p:txBody>
      </p:sp>
    </p:spTree>
    <p:extLst>
      <p:ext uri="{BB962C8B-B14F-4D97-AF65-F5344CB8AC3E}">
        <p14:creationId xmlns:p14="http://schemas.microsoft.com/office/powerpoint/2010/main" val="35863233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40689" y="1227823"/>
            <a:ext cx="6019137" cy="186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-150" dirty="0">
                <a:solidFill>
                  <a:srgbClr val="FFFFFF"/>
                </a:solidFill>
                <a:latin typeface="Trebuchet MS" charset="0"/>
              </a:rPr>
              <a:t>May 9, 2018 – City Council approved Ord. No. 188928 vacating a portion of SE Claybourne St.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1762126" y="6459539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8307388" y="6380164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8A4522-BB50-4779-A28E-553C253560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312" t="953" r="905"/>
          <a:stretch/>
        </p:blipFill>
        <p:spPr>
          <a:xfrm>
            <a:off x="6559826" y="222636"/>
            <a:ext cx="4435197" cy="578854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5F50799F-0DA9-4D31-A10D-6DFF70CEF84A}"/>
              </a:ext>
            </a:extLst>
          </p:cNvPr>
          <p:cNvSpPr txBox="1">
            <a:spLocks/>
          </p:cNvSpPr>
          <p:nvPr/>
        </p:nvSpPr>
        <p:spPr bwMode="auto">
          <a:xfrm>
            <a:off x="139577" y="33336"/>
            <a:ext cx="6861830" cy="119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pc="-150" dirty="0">
                <a:solidFill>
                  <a:srgbClr val="FFFFFF"/>
                </a:solidFill>
                <a:latin typeface="Trebuchet MS" charset="0"/>
              </a:rPr>
              <a:t>SE Claybourne Street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4FC26D3-E7ED-4FA7-AF25-DA771DE1505F}"/>
              </a:ext>
            </a:extLst>
          </p:cNvPr>
          <p:cNvSpPr/>
          <p:nvPr/>
        </p:nvSpPr>
        <p:spPr>
          <a:xfrm>
            <a:off x="522492" y="3233076"/>
            <a:ext cx="6096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-150" dirty="0">
                <a:solidFill>
                  <a:srgbClr val="FFFFFF"/>
                </a:solidFill>
                <a:latin typeface="Trebuchet MS" charset="0"/>
              </a:rPr>
              <a:t>January 14, 2019 – Bureau of Development Services (“BDS”) revised its response to the street vacation.</a:t>
            </a:r>
          </a:p>
        </p:txBody>
      </p:sp>
    </p:spTree>
    <p:extLst>
      <p:ext uri="{BB962C8B-B14F-4D97-AF65-F5344CB8AC3E}">
        <p14:creationId xmlns:p14="http://schemas.microsoft.com/office/powerpoint/2010/main" val="209702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648386" y="1903798"/>
            <a:ext cx="10483440" cy="1869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spc="-150" dirty="0">
                <a:solidFill>
                  <a:srgbClr val="FFFFFF"/>
                </a:solidFill>
                <a:latin typeface="Trebuchet MS" charset="0"/>
              </a:rPr>
              <a:t>Split Zoning No Longer Exists </a:t>
            </a:r>
            <a:r>
              <a:rPr lang="en-US" sz="2800" b="1" spc="-150" dirty="0">
                <a:solidFill>
                  <a:srgbClr val="FFFFFF"/>
                </a:solidFill>
                <a:latin typeface="Trebuchet MS" charset="0"/>
              </a:rPr>
              <a:t>– All parcels owned by Portland Parks &amp; Recreation now zoned as Open Space (“OS”) per recent update to Comprehensive Plan.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 bwMode="auto">
          <a:xfrm>
            <a:off x="1762126" y="6459539"/>
            <a:ext cx="3960813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900" dirty="0">
                <a:solidFill>
                  <a:srgbClr val="FFFFFF"/>
                </a:solidFill>
                <a:latin typeface="Trebuchet MS" charset="0"/>
                <a:cs typeface="Trebuchet MS" charset="0"/>
              </a:rPr>
              <a:t>PORTLANDOREGON.GOV/TRANSPORTATION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 bwMode="auto">
          <a:xfrm>
            <a:off x="8307388" y="6380164"/>
            <a:ext cx="2133600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defTabSz="455613" eaLnBrk="1" fontAlgn="base" hangingPunct="1">
              <a:spcBef>
                <a:spcPct val="0"/>
              </a:spcBef>
              <a:spcAft>
                <a:spcPct val="0"/>
              </a:spcAft>
            </a:pPr>
            <a:fld id="{9D3A2B07-C37E-2F48-AD01-2C7C19B92CEE}" type="slidenum">
              <a:rPr lang="en-US" sz="1800">
                <a:solidFill>
                  <a:srgbClr val="FFFFFF"/>
                </a:solidFill>
                <a:latin typeface="Trebuchet MS" charset="0"/>
                <a:cs typeface="Trebuchet MS" charset="0"/>
              </a:rPr>
              <a:pPr defTabSz="455613"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800" dirty="0">
              <a:solidFill>
                <a:srgbClr val="FFFFFF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F50799F-0DA9-4D31-A10D-6DFF70CEF84A}"/>
              </a:ext>
            </a:extLst>
          </p:cNvPr>
          <p:cNvSpPr txBox="1">
            <a:spLocks/>
          </p:cNvSpPr>
          <p:nvPr/>
        </p:nvSpPr>
        <p:spPr bwMode="auto">
          <a:xfrm>
            <a:off x="123675" y="112849"/>
            <a:ext cx="6861830" cy="119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13" rIns="91425" bIns="45713" anchor="ctr"/>
          <a:lstStyle>
            <a:lvl1pPr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1pPr>
            <a:lvl2pPr marL="742950" indent="-28575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2pPr>
            <a:lvl3pPr marL="11430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3pPr>
            <a:lvl4pPr marL="16002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4pPr>
            <a:lvl5pPr marL="2057400" indent="-228600" defTabSz="2193925" eaLnBrk="0" hangingPunct="0"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5pPr>
            <a:lvl6pPr marL="25146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6pPr>
            <a:lvl7pPr marL="29718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7pPr>
            <a:lvl8pPr marL="34290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8pPr>
            <a:lvl9pPr marL="3886200" indent="-228600" defTabSz="2193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MS PGothic" charset="0"/>
                <a:cs typeface="MS PGothic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spc="-150" dirty="0">
                <a:solidFill>
                  <a:srgbClr val="FFFFFF"/>
                </a:solidFill>
                <a:latin typeface="Trebuchet MS" charset="0"/>
              </a:rPr>
              <a:t>SE Claybourne Street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762A575-EDF6-4C23-88E3-09620EAEF38E}"/>
              </a:ext>
            </a:extLst>
          </p:cNvPr>
          <p:cNvSpPr/>
          <p:nvPr/>
        </p:nvSpPr>
        <p:spPr>
          <a:xfrm>
            <a:off x="648386" y="1307336"/>
            <a:ext cx="80423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spc="-150" dirty="0">
                <a:solidFill>
                  <a:srgbClr val="FFFFFF"/>
                </a:solidFill>
                <a:latin typeface="Trebuchet MS" charset="0"/>
              </a:rPr>
              <a:t>BDS Condition of Approval No Longer Needed.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02CA4D-DD4D-451B-892E-1E21F21BBB70}"/>
              </a:ext>
            </a:extLst>
          </p:cNvPr>
          <p:cNvSpPr/>
          <p:nvPr/>
        </p:nvSpPr>
        <p:spPr>
          <a:xfrm>
            <a:off x="648386" y="3721963"/>
            <a:ext cx="104834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u="sng" spc="-150" dirty="0">
                <a:solidFill>
                  <a:srgbClr val="FFFFFF"/>
                </a:solidFill>
                <a:latin typeface="Trebuchet MS" charset="0"/>
              </a:rPr>
              <a:t>Parcels Zoned OS Not Required to Have Public Street Frontage </a:t>
            </a:r>
            <a:r>
              <a:rPr lang="en-US" sz="2800" b="1" spc="-150" dirty="0">
                <a:solidFill>
                  <a:srgbClr val="FFFFFF"/>
                </a:solidFill>
                <a:latin typeface="Trebuchet MS" charset="0"/>
              </a:rPr>
              <a:t>– BDS recently determined that City Code does not require Open Space parcels to front public right-of-way.</a:t>
            </a:r>
          </a:p>
        </p:txBody>
      </p:sp>
    </p:spTree>
    <p:extLst>
      <p:ext uri="{BB962C8B-B14F-4D97-AF65-F5344CB8AC3E}">
        <p14:creationId xmlns:p14="http://schemas.microsoft.com/office/powerpoint/2010/main" val="11816505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ortland Bureau of Transportation">
      <a:dk1>
        <a:srgbClr val="4D4D4F"/>
      </a:dk1>
      <a:lt1>
        <a:sysClr val="window" lastClr="FFFFFF"/>
      </a:lt1>
      <a:dk2>
        <a:srgbClr val="FFFFFF"/>
      </a:dk2>
      <a:lt2>
        <a:srgbClr val="EEECE1"/>
      </a:lt2>
      <a:accent1>
        <a:srgbClr val="FCB043"/>
      </a:accent1>
      <a:accent2>
        <a:srgbClr val="F58220"/>
      </a:accent2>
      <a:accent3>
        <a:srgbClr val="FF6667"/>
      </a:accent3>
      <a:accent4>
        <a:srgbClr val="4D4D4F"/>
      </a:accent4>
      <a:accent5>
        <a:srgbClr val="E7E8EA"/>
      </a:accent5>
      <a:accent6>
        <a:srgbClr val="98CBCC"/>
      </a:accent6>
      <a:hlink>
        <a:srgbClr val="00A0AE"/>
      </a:hlink>
      <a:folHlink>
        <a:srgbClr val="66AE8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1583</TotalTime>
  <Words>213</Words>
  <Application>Microsoft Office PowerPoint</Application>
  <PresentationFormat>Widescreen</PresentationFormat>
  <Paragraphs>27</Paragraphs>
  <Slides>5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MS PGothic</vt:lpstr>
      <vt:lpstr>MS PGothic</vt:lpstr>
      <vt:lpstr>Arial</vt:lpstr>
      <vt:lpstr>Calibri</vt:lpstr>
      <vt:lpstr>Trebuchet MS</vt:lpstr>
      <vt:lpstr>Office Theme</vt:lpstr>
      <vt:lpstr>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Street Vacation for portions of NE Marx Street,  NE Deering Drive,  NE 112th Avenue, &amp;  NE 111th Avenue</dc:title>
  <dc:creator>Arruda, Karl</dc:creator>
  <cp:lastModifiedBy>Lindahl, Lance</cp:lastModifiedBy>
  <cp:revision>89</cp:revision>
  <dcterms:created xsi:type="dcterms:W3CDTF">2017-12-08T00:08:12Z</dcterms:created>
  <dcterms:modified xsi:type="dcterms:W3CDTF">2019-04-02T15:12:53Z</dcterms:modified>
</cp:coreProperties>
</file>