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63" r:id="rId2"/>
  </p:sldMasterIdLst>
  <p:notesMasterIdLst>
    <p:notesMasterId r:id="rId11"/>
  </p:notesMasterIdLst>
  <p:handoutMasterIdLst>
    <p:handoutMasterId r:id="rId12"/>
  </p:handoutMasterIdLst>
  <p:sldIdLst>
    <p:sldId id="550" r:id="rId3"/>
    <p:sldId id="632" r:id="rId4"/>
    <p:sldId id="637" r:id="rId5"/>
    <p:sldId id="638" r:id="rId6"/>
    <p:sldId id="507" r:id="rId7"/>
    <p:sldId id="642" r:id="rId8"/>
    <p:sldId id="643" r:id="rId9"/>
    <p:sldId id="636" r:id="rId1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88">
          <p15:clr>
            <a:srgbClr val="A4A3A4"/>
          </p15:clr>
        </p15:guide>
        <p15:guide id="4" orient="horz" pos="4032">
          <p15:clr>
            <a:srgbClr val="A4A3A4"/>
          </p15:clr>
        </p15:guide>
        <p15:guide id="5" pos="3216">
          <p15:clr>
            <a:srgbClr val="A4A3A4"/>
          </p15:clr>
        </p15:guide>
        <p15:guide id="6" pos="288">
          <p15:clr>
            <a:srgbClr val="A4A3A4"/>
          </p15:clr>
        </p15:guide>
        <p15:guide id="7" pos="5493" userDrawn="1">
          <p15:clr>
            <a:srgbClr val="A4A3A4"/>
          </p15:clr>
        </p15:guide>
        <p15:guide id="8" pos="2832">
          <p15:clr>
            <a:srgbClr val="A4A3A4"/>
          </p15:clr>
        </p15:guide>
        <p15:guide id="9" pos="4259" userDrawn="1">
          <p15:clr>
            <a:srgbClr val="A4A3A4"/>
          </p15:clr>
        </p15:guide>
        <p15:guide id="10" pos="1392">
          <p15:clr>
            <a:srgbClr val="A4A3A4"/>
          </p15:clr>
        </p15:guide>
        <p15:guide id="11" pos="4224">
          <p15:clr>
            <a:srgbClr val="A4A3A4"/>
          </p15:clr>
        </p15:guide>
        <p15:guide id="12" pos="4320">
          <p15:clr>
            <a:srgbClr val="A4A3A4"/>
          </p15:clr>
        </p15:guide>
        <p15:guide id="13" pos="2928">
          <p15:clr>
            <a:srgbClr val="A4A3A4"/>
          </p15:clr>
        </p15:guide>
        <p15:guide id="14" pos="1488">
          <p15:clr>
            <a:srgbClr val="A4A3A4"/>
          </p15:clr>
        </p15:guide>
        <p15:guide id="15" pos="14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B6EA"/>
    <a:srgbClr val="FF8000"/>
    <a:srgbClr val="E6E6E6"/>
    <a:srgbClr val="FFA901"/>
    <a:srgbClr val="E08E1E"/>
    <a:srgbClr val="00C6FF"/>
    <a:srgbClr val="000000"/>
    <a:srgbClr val="99CCFF"/>
    <a:srgbClr val="C500FF"/>
    <a:srgbClr val="FE00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30427" autoAdjust="0"/>
    <p:restoredTop sz="96115" autoAdjust="0"/>
  </p:normalViewPr>
  <p:slideViewPr>
    <p:cSldViewPr snapToObjects="1">
      <p:cViewPr varScale="1">
        <p:scale>
          <a:sx n="78" d="100"/>
          <a:sy n="78" d="100"/>
        </p:scale>
        <p:origin x="941" y="77"/>
      </p:cViewPr>
      <p:guideLst>
        <p:guide orient="horz" pos="2160"/>
        <p:guide pos="2880"/>
        <p:guide orient="horz" pos="288"/>
        <p:guide orient="horz" pos="4032"/>
        <p:guide pos="3216"/>
        <p:guide pos="288"/>
        <p:guide pos="5493"/>
        <p:guide pos="2832"/>
        <p:guide pos="4259"/>
        <p:guide pos="1392"/>
        <p:guide pos="4224"/>
        <p:guide pos="4320"/>
        <p:guide pos="2928"/>
        <p:guide pos="1488"/>
        <p:guide pos="1440"/>
      </p:guideLst>
    </p:cSldViewPr>
  </p:slideViewPr>
  <p:outlineViewPr>
    <p:cViewPr>
      <p:scale>
        <a:sx n="33" d="100"/>
        <a:sy n="33" d="100"/>
      </p:scale>
      <p:origin x="0" y="0"/>
    </p:cViewPr>
  </p:outlineViewPr>
  <p:notesTextViewPr>
    <p:cViewPr>
      <p:scale>
        <a:sx n="3" d="2"/>
        <a:sy n="3" d="2"/>
      </p:scale>
      <p:origin x="0" y="0"/>
    </p:cViewPr>
  </p:notesTextViewPr>
  <p:sorterViewPr>
    <p:cViewPr>
      <p:scale>
        <a:sx n="38" d="100"/>
        <a:sy n="38" d="100"/>
      </p:scale>
      <p:origin x="0" y="0"/>
    </p:cViewPr>
  </p:sorterViewPr>
  <p:notesViewPr>
    <p:cSldViewPr snapToGrid="0">
      <p:cViewPr>
        <p:scale>
          <a:sx n="50" d="100"/>
          <a:sy n="50" d="100"/>
        </p:scale>
        <p:origin x="3379" y="302"/>
      </p:cViewPr>
      <p:guideLst>
        <p:guide orient="horz" pos="2928"/>
        <p:guide pos="2208"/>
      </p:guideLst>
    </p:cSldViewPr>
  </p:notes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hdr" sz="quarter"/>
          </p:nvPr>
        </p:nvSpPr>
        <p:spPr bwMode="auto">
          <a:xfrm>
            <a:off x="7" y="0"/>
            <a:ext cx="3038475" cy="465138"/>
          </a:xfrm>
          <a:prstGeom prst="rect">
            <a:avLst/>
          </a:prstGeom>
          <a:noFill/>
          <a:ln w="9525">
            <a:noFill/>
            <a:miter lim="800000"/>
            <a:headEnd/>
            <a:tailEnd/>
          </a:ln>
          <a:effectLst/>
        </p:spPr>
        <p:txBody>
          <a:bodyPr vert="horz" wrap="square" lIns="91413" tIns="45706" rIns="91413" bIns="45706" numCol="1" anchor="t" anchorCtr="0" compatLnSpc="1">
            <a:prstTxWarp prst="textNoShape">
              <a:avLst/>
            </a:prstTxWarp>
          </a:bodyPr>
          <a:lstStyle>
            <a:lvl1pPr algn="l">
              <a:defRPr sz="1200">
                <a:latin typeface="Arial" charset="0"/>
                <a:ea typeface="+mn-ea"/>
              </a:defRPr>
            </a:lvl1pPr>
          </a:lstStyle>
          <a:p>
            <a:pPr>
              <a:defRPr/>
            </a:pPr>
            <a:endParaRPr lang="en-US" dirty="0"/>
          </a:p>
        </p:txBody>
      </p:sp>
      <p:sp>
        <p:nvSpPr>
          <p:cNvPr id="239619" name="Rectangle 3"/>
          <p:cNvSpPr>
            <a:spLocks noGrp="1" noChangeArrowheads="1"/>
          </p:cNvSpPr>
          <p:nvPr>
            <p:ph type="dt" sz="quarter" idx="1"/>
          </p:nvPr>
        </p:nvSpPr>
        <p:spPr bwMode="auto">
          <a:xfrm>
            <a:off x="3970346" y="0"/>
            <a:ext cx="3038475" cy="465138"/>
          </a:xfrm>
          <a:prstGeom prst="rect">
            <a:avLst/>
          </a:prstGeom>
          <a:noFill/>
          <a:ln w="9525">
            <a:noFill/>
            <a:miter lim="800000"/>
            <a:headEnd/>
            <a:tailEnd/>
          </a:ln>
          <a:effectLst/>
        </p:spPr>
        <p:txBody>
          <a:bodyPr vert="horz" wrap="square" lIns="91413" tIns="45706" rIns="91413" bIns="45706" numCol="1" anchor="t" anchorCtr="0" compatLnSpc="1">
            <a:prstTxWarp prst="textNoShape">
              <a:avLst/>
            </a:prstTxWarp>
          </a:bodyPr>
          <a:lstStyle>
            <a:lvl1pPr algn="r">
              <a:defRPr sz="1200">
                <a:latin typeface="Arial" charset="0"/>
                <a:ea typeface="+mn-ea"/>
              </a:defRPr>
            </a:lvl1pPr>
          </a:lstStyle>
          <a:p>
            <a:pPr>
              <a:defRPr/>
            </a:pPr>
            <a:endParaRPr lang="en-US" dirty="0"/>
          </a:p>
        </p:txBody>
      </p:sp>
      <p:sp>
        <p:nvSpPr>
          <p:cNvPr id="239620" name="Rectangle 4"/>
          <p:cNvSpPr>
            <a:spLocks noGrp="1" noChangeArrowheads="1"/>
          </p:cNvSpPr>
          <p:nvPr>
            <p:ph type="ftr" sz="quarter" idx="2"/>
          </p:nvPr>
        </p:nvSpPr>
        <p:spPr bwMode="auto">
          <a:xfrm>
            <a:off x="7" y="8829675"/>
            <a:ext cx="3038475" cy="465138"/>
          </a:xfrm>
          <a:prstGeom prst="rect">
            <a:avLst/>
          </a:prstGeom>
          <a:noFill/>
          <a:ln w="9525">
            <a:noFill/>
            <a:miter lim="800000"/>
            <a:headEnd/>
            <a:tailEnd/>
          </a:ln>
          <a:effectLst/>
        </p:spPr>
        <p:txBody>
          <a:bodyPr vert="horz" wrap="square" lIns="91413" tIns="45706" rIns="91413" bIns="45706" numCol="1" anchor="b" anchorCtr="0" compatLnSpc="1">
            <a:prstTxWarp prst="textNoShape">
              <a:avLst/>
            </a:prstTxWarp>
          </a:bodyPr>
          <a:lstStyle>
            <a:lvl1pPr algn="l">
              <a:defRPr sz="1200">
                <a:latin typeface="Arial" charset="0"/>
                <a:ea typeface="+mn-ea"/>
              </a:defRPr>
            </a:lvl1pPr>
          </a:lstStyle>
          <a:p>
            <a:pPr>
              <a:defRPr/>
            </a:pPr>
            <a:endParaRPr lang="en-US" dirty="0"/>
          </a:p>
        </p:txBody>
      </p:sp>
      <p:sp>
        <p:nvSpPr>
          <p:cNvPr id="239621" name="Rectangle 5"/>
          <p:cNvSpPr>
            <a:spLocks noGrp="1" noChangeArrowheads="1"/>
          </p:cNvSpPr>
          <p:nvPr>
            <p:ph type="sldNum" sz="quarter" idx="3"/>
          </p:nvPr>
        </p:nvSpPr>
        <p:spPr bwMode="auto">
          <a:xfrm>
            <a:off x="3970346" y="8829675"/>
            <a:ext cx="3038475" cy="465138"/>
          </a:xfrm>
          <a:prstGeom prst="rect">
            <a:avLst/>
          </a:prstGeom>
          <a:noFill/>
          <a:ln w="9525">
            <a:noFill/>
            <a:miter lim="800000"/>
            <a:headEnd/>
            <a:tailEnd/>
          </a:ln>
          <a:effectLst/>
        </p:spPr>
        <p:txBody>
          <a:bodyPr vert="horz" wrap="square" lIns="91413" tIns="45706" rIns="91413" bIns="45706" numCol="1" anchor="b" anchorCtr="0" compatLnSpc="1">
            <a:prstTxWarp prst="textNoShape">
              <a:avLst/>
            </a:prstTxWarp>
          </a:bodyPr>
          <a:lstStyle>
            <a:lvl1pPr algn="r">
              <a:defRPr sz="1200"/>
            </a:lvl1pPr>
          </a:lstStyle>
          <a:p>
            <a:fld id="{5F6F476B-1B2E-4FFA-9A9D-9944AB9D1B92}" type="slidenum">
              <a:rPr lang="en-US"/>
              <a:pPr/>
              <a:t>‹#›</a:t>
            </a:fld>
            <a:endParaRPr lang="en-US" dirty="0"/>
          </a:p>
        </p:txBody>
      </p:sp>
    </p:spTree>
    <p:extLst>
      <p:ext uri="{BB962C8B-B14F-4D97-AF65-F5344CB8AC3E}">
        <p14:creationId xmlns:p14="http://schemas.microsoft.com/office/powerpoint/2010/main" val="834335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hdr" sz="quarter"/>
          </p:nvPr>
        </p:nvSpPr>
        <p:spPr bwMode="auto">
          <a:xfrm>
            <a:off x="7" y="0"/>
            <a:ext cx="3038475" cy="465138"/>
          </a:xfrm>
          <a:prstGeom prst="rect">
            <a:avLst/>
          </a:prstGeom>
          <a:noFill/>
          <a:ln w="9525">
            <a:noFill/>
            <a:miter lim="800000"/>
            <a:headEnd/>
            <a:tailEnd/>
          </a:ln>
          <a:effectLst/>
        </p:spPr>
        <p:txBody>
          <a:bodyPr vert="horz" wrap="square" lIns="91413" tIns="45706" rIns="91413" bIns="45706" numCol="1" anchor="t" anchorCtr="0" compatLnSpc="1">
            <a:prstTxWarp prst="textNoShape">
              <a:avLst/>
            </a:prstTxWarp>
          </a:bodyPr>
          <a:lstStyle>
            <a:lvl1pPr algn="l">
              <a:defRPr sz="1200">
                <a:latin typeface="Arial" charset="0"/>
                <a:ea typeface="+mn-ea"/>
              </a:defRPr>
            </a:lvl1pPr>
          </a:lstStyle>
          <a:p>
            <a:pPr>
              <a:defRPr/>
            </a:pPr>
            <a:endParaRPr lang="en-US" dirty="0"/>
          </a:p>
        </p:txBody>
      </p:sp>
      <p:sp>
        <p:nvSpPr>
          <p:cNvPr id="163843" name="Rectangle 3"/>
          <p:cNvSpPr>
            <a:spLocks noGrp="1" noChangeArrowheads="1"/>
          </p:cNvSpPr>
          <p:nvPr>
            <p:ph type="dt" idx="1"/>
          </p:nvPr>
        </p:nvSpPr>
        <p:spPr bwMode="auto">
          <a:xfrm>
            <a:off x="3970346" y="0"/>
            <a:ext cx="3038475" cy="465138"/>
          </a:xfrm>
          <a:prstGeom prst="rect">
            <a:avLst/>
          </a:prstGeom>
          <a:noFill/>
          <a:ln w="9525">
            <a:noFill/>
            <a:miter lim="800000"/>
            <a:headEnd/>
            <a:tailEnd/>
          </a:ln>
          <a:effectLst/>
        </p:spPr>
        <p:txBody>
          <a:bodyPr vert="horz" wrap="square" lIns="91413" tIns="45706" rIns="91413" bIns="45706" numCol="1" anchor="t" anchorCtr="0" compatLnSpc="1">
            <a:prstTxWarp prst="textNoShape">
              <a:avLst/>
            </a:prstTxWarp>
          </a:bodyPr>
          <a:lstStyle>
            <a:lvl1pPr algn="r">
              <a:defRPr sz="1200">
                <a:latin typeface="Arial" charset="0"/>
                <a:ea typeface="+mn-ea"/>
              </a:defRPr>
            </a:lvl1pPr>
          </a:lstStyle>
          <a:p>
            <a:pPr>
              <a:defRPr/>
            </a:pPr>
            <a:endParaRPr lang="en-US" dirty="0"/>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3845" name="Rectangle 5"/>
          <p:cNvSpPr>
            <a:spLocks noGrp="1" noChangeArrowheads="1"/>
          </p:cNvSpPr>
          <p:nvPr>
            <p:ph type="body" sz="quarter" idx="3"/>
          </p:nvPr>
        </p:nvSpPr>
        <p:spPr bwMode="auto">
          <a:xfrm>
            <a:off x="701677" y="4416433"/>
            <a:ext cx="5607050" cy="4183063"/>
          </a:xfrm>
          <a:prstGeom prst="rect">
            <a:avLst/>
          </a:prstGeom>
          <a:noFill/>
          <a:ln w="9525">
            <a:noFill/>
            <a:miter lim="800000"/>
            <a:headEnd/>
            <a:tailEnd/>
          </a:ln>
          <a:effectLst/>
        </p:spPr>
        <p:txBody>
          <a:bodyPr vert="horz" wrap="square" lIns="91413" tIns="45706" rIns="91413" bIns="4570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846" name="Rectangle 6"/>
          <p:cNvSpPr>
            <a:spLocks noGrp="1" noChangeArrowheads="1"/>
          </p:cNvSpPr>
          <p:nvPr>
            <p:ph type="ftr" sz="quarter" idx="4"/>
          </p:nvPr>
        </p:nvSpPr>
        <p:spPr bwMode="auto">
          <a:xfrm>
            <a:off x="7" y="8829675"/>
            <a:ext cx="3038475" cy="465138"/>
          </a:xfrm>
          <a:prstGeom prst="rect">
            <a:avLst/>
          </a:prstGeom>
          <a:noFill/>
          <a:ln w="9525">
            <a:noFill/>
            <a:miter lim="800000"/>
            <a:headEnd/>
            <a:tailEnd/>
          </a:ln>
          <a:effectLst/>
        </p:spPr>
        <p:txBody>
          <a:bodyPr vert="horz" wrap="square" lIns="91413" tIns="45706" rIns="91413" bIns="45706" numCol="1" anchor="b" anchorCtr="0" compatLnSpc="1">
            <a:prstTxWarp prst="textNoShape">
              <a:avLst/>
            </a:prstTxWarp>
          </a:bodyPr>
          <a:lstStyle>
            <a:lvl1pPr algn="l">
              <a:defRPr sz="1200">
                <a:latin typeface="Arial" charset="0"/>
                <a:ea typeface="+mn-ea"/>
              </a:defRPr>
            </a:lvl1pPr>
          </a:lstStyle>
          <a:p>
            <a:pPr>
              <a:defRPr/>
            </a:pPr>
            <a:endParaRPr lang="en-US" dirty="0"/>
          </a:p>
        </p:txBody>
      </p:sp>
      <p:sp>
        <p:nvSpPr>
          <p:cNvPr id="163847" name="Rectangle 7"/>
          <p:cNvSpPr>
            <a:spLocks noGrp="1" noChangeArrowheads="1"/>
          </p:cNvSpPr>
          <p:nvPr>
            <p:ph type="sldNum" sz="quarter" idx="5"/>
          </p:nvPr>
        </p:nvSpPr>
        <p:spPr bwMode="auto">
          <a:xfrm>
            <a:off x="3970346" y="8829675"/>
            <a:ext cx="3038475" cy="465138"/>
          </a:xfrm>
          <a:prstGeom prst="rect">
            <a:avLst/>
          </a:prstGeom>
          <a:noFill/>
          <a:ln w="9525">
            <a:noFill/>
            <a:miter lim="800000"/>
            <a:headEnd/>
            <a:tailEnd/>
          </a:ln>
          <a:effectLst/>
        </p:spPr>
        <p:txBody>
          <a:bodyPr vert="horz" wrap="square" lIns="91413" tIns="45706" rIns="91413" bIns="45706" numCol="1" anchor="b" anchorCtr="0" compatLnSpc="1">
            <a:prstTxWarp prst="textNoShape">
              <a:avLst/>
            </a:prstTxWarp>
          </a:bodyPr>
          <a:lstStyle>
            <a:lvl1pPr algn="r">
              <a:defRPr sz="1200"/>
            </a:lvl1pPr>
          </a:lstStyle>
          <a:p>
            <a:fld id="{7F2A37E3-C00F-40BE-852E-BA0B184A28D6}" type="slidenum">
              <a:rPr lang="en-US"/>
              <a:pPr/>
              <a:t>‹#›</a:t>
            </a:fld>
            <a:endParaRPr lang="en-US" dirty="0"/>
          </a:p>
        </p:txBody>
      </p:sp>
    </p:spTree>
    <p:extLst>
      <p:ext uri="{BB962C8B-B14F-4D97-AF65-F5344CB8AC3E}">
        <p14:creationId xmlns:p14="http://schemas.microsoft.com/office/powerpoint/2010/main" val="22432071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1263" y="4416433"/>
            <a:ext cx="6039854" cy="4183063"/>
          </a:xfrm>
        </p:spPr>
        <p:txBody>
          <a:bodyPr/>
          <a:lstStyle/>
          <a:p>
            <a:pPr marL="285666" indent="-285666" eaLnBrk="1" hangingPunct="1">
              <a:spcAft>
                <a:spcPts val="600"/>
              </a:spcAft>
              <a:buFont typeface="Arial" panose="020B0604020202020204" pitchFamily="34" charset="0"/>
              <a:buChar char="•"/>
            </a:pPr>
            <a:r>
              <a:rPr lang="en-US" altLang="en-US" sz="1600" dirty="0">
                <a:latin typeface="+mj-lt"/>
              </a:rPr>
              <a:t>Hello Mayor Wheeler and members of Council.  My name is Robin Laughlin, I am the Bond Program Manager with Portland Parks &amp; Recreation.</a:t>
            </a:r>
          </a:p>
          <a:p>
            <a:pPr marL="285666" indent="-285666" eaLnBrk="1" hangingPunct="1">
              <a:spcAft>
                <a:spcPts val="600"/>
              </a:spcAft>
              <a:buFont typeface="Arial" panose="020B0604020202020204" pitchFamily="34" charset="0"/>
              <a:buChar char="•"/>
            </a:pPr>
            <a:r>
              <a:rPr lang="en-US" altLang="en-US" sz="1600" dirty="0">
                <a:latin typeface="+mj-lt"/>
              </a:rPr>
              <a:t>With me today is Marlo Medellin, Capital Project Manager with Portland Parks &amp; Recreation.  Marlo will be giving a brief presentation on the Springwater Corridor Bridge #48 Replacement Project. </a:t>
            </a:r>
          </a:p>
          <a:p>
            <a:pPr marL="285666" indent="-285666" eaLnBrk="1" hangingPunct="1">
              <a:spcAft>
                <a:spcPts val="600"/>
              </a:spcAft>
              <a:buFont typeface="Arial" panose="020B0604020202020204" pitchFamily="34" charset="0"/>
              <a:buChar char="•"/>
            </a:pPr>
            <a:r>
              <a:rPr lang="en-US" altLang="en-US" sz="1600" dirty="0">
                <a:latin typeface="+mj-lt"/>
              </a:rPr>
              <a:t>We are here today to request Council to accept the bid from Just Bucket Excavating for the Springwater Corridor Bridge #48 Replacement Project for the amount of $1,169,668.67.</a:t>
            </a:r>
          </a:p>
          <a:p>
            <a:pPr marL="285666" indent="-285666" eaLnBrk="1" hangingPunct="1">
              <a:buFont typeface="Arial" panose="020B0604020202020204" pitchFamily="34" charset="0"/>
              <a:buChar char="•"/>
            </a:pPr>
            <a:endParaRPr lang="en-US" sz="1200" dirty="0">
              <a:latin typeface="+mj-lt"/>
            </a:endParaRPr>
          </a:p>
        </p:txBody>
      </p:sp>
      <p:sp>
        <p:nvSpPr>
          <p:cNvPr id="4" name="Slide Number Placeholder 3"/>
          <p:cNvSpPr>
            <a:spLocks noGrp="1"/>
          </p:cNvSpPr>
          <p:nvPr>
            <p:ph type="sldNum" sz="quarter" idx="10"/>
          </p:nvPr>
        </p:nvSpPr>
        <p:spPr/>
        <p:txBody>
          <a:bodyPr/>
          <a:lstStyle/>
          <a:p>
            <a:fld id="{7F2A37E3-C00F-40BE-852E-BA0B184A28D6}" type="slidenum">
              <a:rPr lang="en-US" smtClean="0"/>
              <a:pPr/>
              <a:t>1</a:t>
            </a:fld>
            <a:endParaRPr lang="en-US" dirty="0"/>
          </a:p>
        </p:txBody>
      </p:sp>
    </p:spTree>
    <p:extLst>
      <p:ext uri="{BB962C8B-B14F-4D97-AF65-F5344CB8AC3E}">
        <p14:creationId xmlns:p14="http://schemas.microsoft.com/office/powerpoint/2010/main" val="1929049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59644" y="4398879"/>
            <a:ext cx="6491111" cy="4684161"/>
          </a:xfrm>
        </p:spPr>
        <p:txBody>
          <a:bodyPr/>
          <a:lstStyle/>
          <a:p>
            <a:pPr marL="285666" indent="-285666">
              <a:buFont typeface="Arial" panose="020B0604020202020204" pitchFamily="34" charset="0"/>
              <a:buChar char="•"/>
            </a:pPr>
            <a:r>
              <a:rPr lang="en-US" sz="1600" dirty="0">
                <a:latin typeface="+mn-lt"/>
              </a:rPr>
              <a:t>The Springwater Corridor Bridge #48 Replacement Project is part of the 2014 Parks Replacement Bond that was generously passed by voters who approved the $68 million Bond Measure to address critical park needs without increasing tax rates. </a:t>
            </a:r>
          </a:p>
          <a:p>
            <a:pPr marL="285666" indent="-285666">
              <a:buFont typeface="Arial" panose="020B0604020202020204" pitchFamily="34" charset="0"/>
              <a:buChar char="•"/>
            </a:pPr>
            <a:r>
              <a:rPr lang="en-US" sz="1600" dirty="0">
                <a:latin typeface="+mn-lt"/>
              </a:rPr>
              <a:t>As you know, the Bond funding goes towards Park’s most urgent needs in seven priority areas.  </a:t>
            </a:r>
          </a:p>
          <a:p>
            <a:pPr marL="742732" lvl="1" indent="-285666">
              <a:spcBef>
                <a:spcPts val="0"/>
              </a:spcBef>
              <a:buFont typeface="Arial" panose="020B0604020202020204" pitchFamily="34" charset="0"/>
              <a:buChar char="•"/>
            </a:pPr>
            <a:r>
              <a:rPr lang="en-US" sz="1600" dirty="0">
                <a:latin typeface="+mn-lt"/>
              </a:rPr>
              <a:t>Playgrounds</a:t>
            </a:r>
          </a:p>
          <a:p>
            <a:pPr marL="742732" lvl="1" indent="-285666">
              <a:spcBef>
                <a:spcPts val="0"/>
              </a:spcBef>
              <a:buFont typeface="Arial" panose="020B0604020202020204" pitchFamily="34" charset="0"/>
              <a:buChar char="•"/>
            </a:pPr>
            <a:r>
              <a:rPr lang="en-US" sz="1600" dirty="0">
                <a:latin typeface="+mn-lt"/>
              </a:rPr>
              <a:t>Trails and Bridges</a:t>
            </a:r>
          </a:p>
          <a:p>
            <a:pPr marL="742732" lvl="1" indent="-285666">
              <a:spcBef>
                <a:spcPts val="0"/>
              </a:spcBef>
              <a:buFont typeface="Arial" panose="020B0604020202020204" pitchFamily="34" charset="0"/>
              <a:buChar char="•"/>
            </a:pPr>
            <a:r>
              <a:rPr lang="en-US" sz="1600" dirty="0">
                <a:latin typeface="+mn-lt"/>
              </a:rPr>
              <a:t>Pools</a:t>
            </a:r>
          </a:p>
          <a:p>
            <a:pPr marL="742732" lvl="1" indent="-285666">
              <a:spcBef>
                <a:spcPts val="0"/>
              </a:spcBef>
              <a:buFont typeface="Arial" panose="020B0604020202020204" pitchFamily="34" charset="0"/>
              <a:buChar char="•"/>
            </a:pPr>
            <a:r>
              <a:rPr lang="en-US" sz="1600" dirty="0">
                <a:latin typeface="+mn-lt"/>
              </a:rPr>
              <a:t>Accessibility</a:t>
            </a:r>
          </a:p>
          <a:p>
            <a:pPr marL="742732" lvl="1" indent="-285666">
              <a:spcBef>
                <a:spcPts val="0"/>
              </a:spcBef>
              <a:buFont typeface="Arial" panose="020B0604020202020204" pitchFamily="34" charset="0"/>
              <a:buChar char="•"/>
            </a:pPr>
            <a:r>
              <a:rPr lang="en-US" sz="1600" dirty="0">
                <a:latin typeface="+mn-lt"/>
              </a:rPr>
              <a:t>Protecting Workers</a:t>
            </a:r>
          </a:p>
          <a:p>
            <a:pPr marL="742732" lvl="1" indent="-285666">
              <a:spcBef>
                <a:spcPts val="0"/>
              </a:spcBef>
              <a:buFont typeface="Arial" panose="020B0604020202020204" pitchFamily="34" charset="0"/>
              <a:buChar char="•"/>
            </a:pPr>
            <a:r>
              <a:rPr lang="en-US" sz="1600" dirty="0">
                <a:latin typeface="+mn-lt"/>
              </a:rPr>
              <a:t>Pioneer Courthouse Square</a:t>
            </a:r>
          </a:p>
          <a:p>
            <a:pPr marL="742732" lvl="1" indent="-285666">
              <a:spcBef>
                <a:spcPts val="0"/>
              </a:spcBef>
              <a:buFont typeface="Arial" panose="020B0604020202020204" pitchFamily="34" charset="0"/>
              <a:buChar char="•"/>
            </a:pPr>
            <a:r>
              <a:rPr lang="en-US" sz="1600" dirty="0">
                <a:latin typeface="+mn-lt"/>
              </a:rPr>
              <a:t>Restrooms and Other Facilities</a:t>
            </a:r>
          </a:p>
          <a:p>
            <a:pPr marL="285666" indent="-285666">
              <a:buFont typeface="Arial" panose="020B0604020202020204" pitchFamily="34" charset="0"/>
              <a:buChar char="•"/>
            </a:pPr>
            <a:r>
              <a:rPr lang="en-US" sz="1600" dirty="0">
                <a:latin typeface="+mn-lt"/>
              </a:rPr>
              <a:t>This project fits into the </a:t>
            </a:r>
            <a:r>
              <a:rPr lang="en-US" sz="1600" u="sng" dirty="0">
                <a:latin typeface="+mn-lt"/>
              </a:rPr>
              <a:t>Trails and Bridges</a:t>
            </a:r>
            <a:r>
              <a:rPr lang="en-US" sz="1600" dirty="0">
                <a:latin typeface="+mn-lt"/>
              </a:rPr>
              <a:t> focus area and is the third Replacement Bond BRIDGE project to go into construction. </a:t>
            </a:r>
          </a:p>
          <a:p>
            <a:pPr marL="285666" indent="-285666">
              <a:buFont typeface="Arial" panose="020B0604020202020204" pitchFamily="34" charset="0"/>
              <a:buChar char="•"/>
            </a:pPr>
            <a:r>
              <a:rPr lang="en-US" sz="1600" dirty="0">
                <a:latin typeface="+mn-lt"/>
              </a:rPr>
              <a:t>The Project funding comes totally from 2014 Parks Replacement Bond.</a:t>
            </a:r>
          </a:p>
        </p:txBody>
      </p:sp>
      <p:sp>
        <p:nvSpPr>
          <p:cNvPr id="4" name="Slide Number Placeholder 3"/>
          <p:cNvSpPr>
            <a:spLocks noGrp="1"/>
          </p:cNvSpPr>
          <p:nvPr>
            <p:ph type="sldNum" sz="quarter" idx="10"/>
          </p:nvPr>
        </p:nvSpPr>
        <p:spPr/>
        <p:txBody>
          <a:bodyPr/>
          <a:lstStyle/>
          <a:p>
            <a:fld id="{7F2A37E3-C00F-40BE-852E-BA0B184A28D6}" type="slidenum">
              <a:rPr lang="en-US" smtClean="0"/>
              <a:pPr/>
              <a:t>2</a:t>
            </a:fld>
            <a:endParaRPr lang="en-US" dirty="0"/>
          </a:p>
        </p:txBody>
      </p:sp>
    </p:spTree>
    <p:extLst>
      <p:ext uri="{BB962C8B-B14F-4D97-AF65-F5344CB8AC3E}">
        <p14:creationId xmlns:p14="http://schemas.microsoft.com/office/powerpoint/2010/main" val="243067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0887" y="4193213"/>
            <a:ext cx="5607050" cy="4183063"/>
          </a:xfrm>
        </p:spPr>
        <p:txBody>
          <a:bodyPr/>
          <a:lstStyle/>
          <a:p>
            <a:pPr lvl="0"/>
            <a:r>
              <a:rPr lang="en-US" sz="1600" dirty="0">
                <a:latin typeface="+mn-lt"/>
              </a:rPr>
              <a:t>(Marlo)</a:t>
            </a:r>
          </a:p>
          <a:p>
            <a:pPr lvl="0"/>
            <a:r>
              <a:rPr lang="en-US" sz="1600" dirty="0">
                <a:latin typeface="+mn-lt"/>
              </a:rPr>
              <a:t>The Springwater Corridor Bridge #48, as its name suggests, is located along the Springwater Corridor.  The Springwater Corridor represents the major southeast segment of the 40-Mile Loop, which was inspired by the 1903 Olmstead Plan of a parkway to connect park sites throughout the city.  </a:t>
            </a:r>
          </a:p>
        </p:txBody>
      </p:sp>
      <p:sp>
        <p:nvSpPr>
          <p:cNvPr id="4" name="Slide Number Placeholder 3"/>
          <p:cNvSpPr>
            <a:spLocks noGrp="1"/>
          </p:cNvSpPr>
          <p:nvPr>
            <p:ph type="sldNum" sz="quarter" idx="10"/>
          </p:nvPr>
        </p:nvSpPr>
        <p:spPr/>
        <p:txBody>
          <a:bodyPr/>
          <a:lstStyle/>
          <a:p>
            <a:fld id="{7F2A37E3-C00F-40BE-852E-BA0B184A28D6}" type="slidenum">
              <a:rPr lang="en-US" smtClean="0">
                <a:solidFill>
                  <a:srgbClr val="000000"/>
                </a:solidFill>
              </a:rPr>
              <a:pPr/>
              <a:t>3</a:t>
            </a:fld>
            <a:endParaRPr lang="en-US" dirty="0">
              <a:solidFill>
                <a:srgbClr val="000000"/>
              </a:solidFill>
            </a:endParaRPr>
          </a:p>
        </p:txBody>
      </p:sp>
    </p:spTree>
    <p:extLst>
      <p:ext uri="{BB962C8B-B14F-4D97-AF65-F5344CB8AC3E}">
        <p14:creationId xmlns:p14="http://schemas.microsoft.com/office/powerpoint/2010/main" val="1994112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5120" y="4193213"/>
            <a:ext cx="6421119" cy="4874587"/>
          </a:xfrm>
        </p:spPr>
        <p:txBody>
          <a:bodyPr/>
          <a:lstStyle/>
          <a:p>
            <a:pPr lvl="0"/>
            <a:r>
              <a:rPr lang="en-US" sz="1600" dirty="0">
                <a:latin typeface="+mn-lt"/>
              </a:rPr>
              <a:t>(Marlo)</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kern="1200" dirty="0">
                <a:solidFill>
                  <a:schemeClr val="tx1"/>
                </a:solidFill>
                <a:latin typeface="+mn-lt"/>
                <a:ea typeface="MS PGothic" panose="020B0600070205080204" pitchFamily="34" charset="-128"/>
                <a:cs typeface="+mn-cs"/>
              </a:rPr>
              <a:t>The bridge itself is located in the City of Milwaukie, at the edge of SE Portland City limits. The City of Portland owns and maintains the Springwater Corridor up to the City of Gresham. </a:t>
            </a:r>
          </a:p>
          <a:p>
            <a:pPr marL="0" marR="0" lvl="0" indent="0" algn="l" defTabSz="914400" rtl="0" eaLnBrk="0" fontAlgn="base" latinLnBrk="0" hangingPunct="0">
              <a:lnSpc>
                <a:spcPct val="100000"/>
              </a:lnSpc>
              <a:spcBef>
                <a:spcPts val="0"/>
              </a:spcBef>
              <a:spcAft>
                <a:spcPct val="0"/>
              </a:spcAft>
              <a:buClrTx/>
              <a:buSzTx/>
              <a:buFontTx/>
              <a:buNone/>
              <a:tabLst/>
              <a:defRPr/>
            </a:pPr>
            <a:endParaRPr lang="en-US" sz="1600" dirty="0">
              <a:latin typeface="+mn-lt"/>
            </a:endParaRPr>
          </a:p>
          <a:p>
            <a:pPr lvl="0">
              <a:spcAft>
                <a:spcPts val="0"/>
              </a:spcAft>
            </a:pPr>
            <a:r>
              <a:rPr lang="en-US" sz="1600" dirty="0">
                <a:latin typeface="+mn-lt"/>
              </a:rPr>
              <a:t>This image shows the Project Area at the intersection of SE Johnson Creek Boulevard and SE 45</a:t>
            </a:r>
            <a:r>
              <a:rPr lang="en-US" sz="1600" baseline="30000" dirty="0">
                <a:latin typeface="+mn-lt"/>
              </a:rPr>
              <a:t>th</a:t>
            </a:r>
            <a:r>
              <a:rPr lang="en-US" sz="1600" dirty="0">
                <a:latin typeface="+mn-lt"/>
              </a:rPr>
              <a:t> Avenue:  </a:t>
            </a:r>
          </a:p>
          <a:p>
            <a:pPr marL="285666" marR="0" lvl="0" indent="-285666" algn="l" defTabSz="914400" rtl="0" eaLnBrk="0" fontAlgn="base" latinLnBrk="0" hangingPunct="0">
              <a:lnSpc>
                <a:spcPct val="100000"/>
              </a:lnSpc>
              <a:spcBef>
                <a:spcPct val="30000"/>
              </a:spcBef>
              <a:spcAft>
                <a:spcPts val="1200"/>
              </a:spcAft>
              <a:buClrTx/>
              <a:buSzTx/>
              <a:buFont typeface="Arial" panose="020B0604020202020204" pitchFamily="34" charset="0"/>
              <a:buChar char="•"/>
              <a:tabLst/>
              <a:defRPr/>
            </a:pPr>
            <a:r>
              <a:rPr lang="en-US" sz="1600" kern="1200" dirty="0">
                <a:solidFill>
                  <a:schemeClr val="tx1"/>
                </a:solidFill>
                <a:latin typeface="+mn-lt"/>
                <a:ea typeface="MS PGothic" panose="020B0600070205080204" pitchFamily="34" charset="-128"/>
                <a:cs typeface="+mn-cs"/>
              </a:rPr>
              <a:t>The trail leading to the western end of the bridge is within Portland city limits, necessitating permits both from City of Milwaukie and City of Portland.  </a:t>
            </a:r>
            <a:endParaRPr lang="en-US" sz="1600" dirty="0">
              <a:latin typeface="+mn-lt"/>
            </a:endParaRPr>
          </a:p>
          <a:p>
            <a:pPr marL="285666" indent="-285666">
              <a:spcAft>
                <a:spcPts val="1200"/>
              </a:spcAft>
              <a:buFont typeface="Arial" panose="020B0604020202020204" pitchFamily="34" charset="0"/>
              <a:buChar char="•"/>
            </a:pPr>
            <a:r>
              <a:rPr lang="en-US" sz="1600" dirty="0">
                <a:latin typeface="+mn-lt"/>
              </a:rPr>
              <a:t>The Project will replace an aging 8-span wood trestle bridge width. </a:t>
            </a:r>
          </a:p>
          <a:p>
            <a:pPr marL="285666" indent="-285666">
              <a:spcAft>
                <a:spcPts val="1200"/>
              </a:spcAft>
              <a:buFont typeface="Arial" panose="020B0604020202020204" pitchFamily="34" charset="0"/>
              <a:buChar char="•"/>
            </a:pPr>
            <a:r>
              <a:rPr lang="en-US" sz="1600" dirty="0">
                <a:latin typeface="+mn-lt"/>
              </a:rPr>
              <a:t>The new 2-span steel bridge will provide unobstructed passage of Johnson Creek.</a:t>
            </a:r>
          </a:p>
          <a:p>
            <a:pPr marL="285666" indent="-285666">
              <a:spcAft>
                <a:spcPts val="1200"/>
              </a:spcAft>
              <a:buFont typeface="Arial" panose="020B0604020202020204" pitchFamily="34" charset="0"/>
              <a:buChar char="•"/>
            </a:pPr>
            <a:r>
              <a:rPr lang="en-US" sz="1600" dirty="0">
                <a:latin typeface="+mn-lt"/>
              </a:rPr>
              <a:t>This Project will enhance the safety and enjoyment of Springwater Trail users for years to come.</a:t>
            </a:r>
          </a:p>
          <a:p>
            <a:pPr marL="0" indent="0">
              <a:buFont typeface="Arial" panose="020B0604020202020204" pitchFamily="34" charset="0"/>
              <a:buNone/>
            </a:pPr>
            <a:endParaRPr lang="en-US" sz="1600" dirty="0">
              <a:latin typeface="+mn-lt"/>
            </a:endParaRPr>
          </a:p>
        </p:txBody>
      </p:sp>
      <p:sp>
        <p:nvSpPr>
          <p:cNvPr id="4" name="Slide Number Placeholder 3"/>
          <p:cNvSpPr>
            <a:spLocks noGrp="1"/>
          </p:cNvSpPr>
          <p:nvPr>
            <p:ph type="sldNum" sz="quarter" idx="10"/>
          </p:nvPr>
        </p:nvSpPr>
        <p:spPr/>
        <p:txBody>
          <a:bodyPr/>
          <a:lstStyle/>
          <a:p>
            <a:fld id="{7F2A37E3-C00F-40BE-852E-BA0B184A28D6}" type="slidenum">
              <a:rPr lang="en-US" smtClean="0">
                <a:solidFill>
                  <a:srgbClr val="000000"/>
                </a:solidFill>
              </a:rPr>
              <a:pPr/>
              <a:t>4</a:t>
            </a:fld>
            <a:endParaRPr lang="en-US" dirty="0">
              <a:solidFill>
                <a:srgbClr val="000000"/>
              </a:solidFill>
            </a:endParaRPr>
          </a:p>
        </p:txBody>
      </p:sp>
    </p:spTree>
    <p:extLst>
      <p:ext uri="{BB962C8B-B14F-4D97-AF65-F5344CB8AC3E}">
        <p14:creationId xmlns:p14="http://schemas.microsoft.com/office/powerpoint/2010/main" val="3778330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xfrm>
            <a:off x="421106" y="4272055"/>
            <a:ext cx="6396254" cy="489226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85666" indent="-285666">
              <a:spcAft>
                <a:spcPts val="1200"/>
              </a:spcAft>
              <a:buFont typeface="Arial" panose="020B0604020202020204" pitchFamily="34" charset="0"/>
              <a:buChar char="•"/>
            </a:pPr>
            <a:r>
              <a:rPr lang="en-US" sz="1600" kern="1200" dirty="0">
                <a:solidFill>
                  <a:schemeClr val="tx1"/>
                </a:solidFill>
                <a:latin typeface="+mn-lt"/>
                <a:ea typeface="MS PGothic" panose="020B0600070205080204" pitchFamily="34" charset="-128"/>
                <a:cs typeface="+mn-cs"/>
              </a:rPr>
              <a:t>Johnson Creek and the Springwater Corridor are intertwined, with at least 10 trail bridges over the creek.  The creek was once host to abundant native fish populations, including threatened salmon species.  </a:t>
            </a:r>
          </a:p>
          <a:p>
            <a:pPr marL="285666" marR="0" lvl="0" indent="-285666" algn="l" defTabSz="914400" rtl="0" eaLnBrk="0" fontAlgn="base" latinLnBrk="0" hangingPunct="0">
              <a:lnSpc>
                <a:spcPct val="100000"/>
              </a:lnSpc>
              <a:spcBef>
                <a:spcPct val="30000"/>
              </a:spcBef>
              <a:spcAft>
                <a:spcPts val="1200"/>
              </a:spcAft>
              <a:buClrTx/>
              <a:buSzTx/>
              <a:buFont typeface="Arial" panose="020B0604020202020204" pitchFamily="34" charset="0"/>
              <a:buChar char="•"/>
              <a:tabLst/>
              <a:defRPr/>
            </a:pPr>
            <a:r>
              <a:rPr lang="en-US" sz="1600" kern="1200" dirty="0">
                <a:solidFill>
                  <a:schemeClr val="tx1"/>
                </a:solidFill>
                <a:latin typeface="+mn-lt"/>
                <a:ea typeface="MS PGothic" panose="020B0600070205080204" pitchFamily="34" charset="-128"/>
                <a:cs typeface="+mn-cs"/>
              </a:rPr>
              <a:t>The existing Bridge #48 currently has three sets of pile supports resting in the creek bed.  Piles create obstructions where debris can lodge, creating log jams and putting additional stress on the structure.  In 2013, in fact, the bank armoring failed and had to be repaired under emergency response.</a:t>
            </a:r>
          </a:p>
          <a:p>
            <a:pPr marL="285666" indent="-285666">
              <a:spcAft>
                <a:spcPts val="1200"/>
              </a:spcAft>
              <a:buFont typeface="Arial" panose="020B0604020202020204" pitchFamily="34" charset="0"/>
              <a:buChar char="•"/>
            </a:pPr>
            <a:r>
              <a:rPr lang="en-US" sz="1600" kern="1200" dirty="0">
                <a:solidFill>
                  <a:schemeClr val="tx1"/>
                </a:solidFill>
                <a:latin typeface="+mn-lt"/>
                <a:ea typeface="MS PGothic" panose="020B0600070205080204" pitchFamily="34" charset="-128"/>
                <a:cs typeface="+mn-cs"/>
              </a:rPr>
              <a:t>The section of trail that this bridge supports is also heavily used by cyclists.</a:t>
            </a:r>
          </a:p>
          <a:p>
            <a:pPr>
              <a:spcAft>
                <a:spcPts val="0"/>
              </a:spcAft>
            </a:pPr>
            <a:r>
              <a:rPr lang="en-US" sz="1600" kern="1200" dirty="0">
                <a:solidFill>
                  <a:schemeClr val="tx1"/>
                </a:solidFill>
                <a:latin typeface="+mn-lt"/>
                <a:ea typeface="MS PGothic" panose="020B0600070205080204" pitchFamily="34" charset="-128"/>
                <a:cs typeface="+mn-cs"/>
              </a:rPr>
              <a:t>The current bridge design is problematic. You can see here the pilings reach into the stream bed. This causes:</a:t>
            </a:r>
          </a:p>
          <a:p>
            <a:pPr marL="285750" indent="-285750">
              <a:buFont typeface="Arial" panose="020B0604020202020204" pitchFamily="34" charset="0"/>
              <a:buChar char="•"/>
            </a:pPr>
            <a:r>
              <a:rPr lang="en-US" sz="1600" kern="1200" dirty="0">
                <a:solidFill>
                  <a:schemeClr val="tx1"/>
                </a:solidFill>
                <a:latin typeface="+mn-lt"/>
                <a:ea typeface="MS PGothic" panose="020B0600070205080204" pitchFamily="34" charset="-128"/>
                <a:cs typeface="+mn-cs"/>
              </a:rPr>
              <a:t>Debris collection, which ultimately creates pressure on the structure; and</a:t>
            </a:r>
          </a:p>
          <a:p>
            <a:pPr marL="285750" indent="-285750">
              <a:buFont typeface="Arial" panose="020B0604020202020204" pitchFamily="34" charset="0"/>
              <a:buChar char="•"/>
            </a:pPr>
            <a:r>
              <a:rPr lang="en-US" sz="1600" kern="1200" dirty="0">
                <a:solidFill>
                  <a:schemeClr val="tx1"/>
                </a:solidFill>
                <a:latin typeface="+mn-lt"/>
                <a:ea typeface="MS PGothic" panose="020B0600070205080204" pitchFamily="34" charset="-128"/>
                <a:cs typeface="+mn-cs"/>
              </a:rPr>
              <a:t>Which constrains fish passage.</a:t>
            </a:r>
          </a:p>
          <a:p>
            <a:pPr marL="285666" indent="-285666">
              <a:buFont typeface="Arial" panose="020B0604020202020204" pitchFamily="34" charset="0"/>
              <a:buChar char="•"/>
            </a:pPr>
            <a:endParaRPr lang="en-US" sz="1600" kern="1200" dirty="0">
              <a:solidFill>
                <a:schemeClr val="tx1"/>
              </a:solidFill>
              <a:latin typeface="+mn-lt"/>
              <a:ea typeface="MS PGothic" panose="020B0600070205080204" pitchFamily="34" charset="-128"/>
              <a:cs typeface="+mn-cs"/>
            </a:endParaRPr>
          </a:p>
          <a:p>
            <a:endParaRPr lang="en-US" dirty="0">
              <a:solidFill>
                <a:srgbClr val="FFFFFF"/>
              </a:solidFill>
              <a:latin typeface="Gill Sans MT" panose="020B0502020104020203" pitchFamily="34" charset="0"/>
            </a:endParaRPr>
          </a:p>
        </p:txBody>
      </p:sp>
      <p:sp>
        <p:nvSpPr>
          <p:cNvPr id="266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A128A7C-DE9B-4A81-85A9-15C6E313D5AE}" type="slidenum">
              <a:rPr lang="en-US" sz="1200"/>
              <a:pPr eaLnBrk="1" hangingPunct="1"/>
              <a:t>5</a:t>
            </a:fld>
            <a:endParaRPr lang="en-US" sz="1200"/>
          </a:p>
        </p:txBody>
      </p:sp>
    </p:spTree>
    <p:extLst>
      <p:ext uri="{BB962C8B-B14F-4D97-AF65-F5344CB8AC3E}">
        <p14:creationId xmlns:p14="http://schemas.microsoft.com/office/powerpoint/2010/main" val="544670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Aft>
                <a:spcPts val="0"/>
              </a:spcAft>
            </a:pPr>
            <a:r>
              <a:rPr lang="en-US" sz="1600" kern="1200" dirty="0">
                <a:solidFill>
                  <a:schemeClr val="tx1"/>
                </a:solidFill>
                <a:latin typeface="+mn-lt"/>
                <a:ea typeface="MS PGothic" panose="020B0600070205080204" pitchFamily="34" charset="-128"/>
                <a:cs typeface="+mn-cs"/>
              </a:rPr>
              <a:t>The Project will:</a:t>
            </a:r>
          </a:p>
          <a:p>
            <a:pPr marL="285666" indent="-285666">
              <a:buFont typeface="Arial" panose="020B0604020202020204" pitchFamily="34" charset="0"/>
              <a:buChar char="•"/>
            </a:pPr>
            <a:r>
              <a:rPr lang="en-US" sz="1600" kern="1200" dirty="0">
                <a:solidFill>
                  <a:schemeClr val="tx1"/>
                </a:solidFill>
                <a:latin typeface="+mn-lt"/>
                <a:ea typeface="MS PGothic" panose="020B0600070205080204" pitchFamily="34" charset="-128"/>
                <a:cs typeface="+mn-cs"/>
              </a:rPr>
              <a:t>Remove the current failing bridge and replace it with a brand new bridge (shown here).</a:t>
            </a:r>
          </a:p>
          <a:p>
            <a:pPr marL="285666" indent="-285666">
              <a:buFont typeface="Arial" panose="020B0604020202020204" pitchFamily="34" charset="0"/>
              <a:buChar char="•"/>
            </a:pPr>
            <a:endParaRPr lang="en-US" sz="1600" kern="1200" dirty="0">
              <a:solidFill>
                <a:schemeClr val="tx1"/>
              </a:solidFill>
              <a:latin typeface="+mn-lt"/>
              <a:ea typeface="MS PGothic" panose="020B0600070205080204" pitchFamily="34" charset="-128"/>
              <a:cs typeface="+mn-cs"/>
            </a:endParaRPr>
          </a:p>
          <a:p>
            <a:pPr marL="0" indent="0">
              <a:buFont typeface="Arial" panose="020B0604020202020204" pitchFamily="34" charset="0"/>
              <a:buNone/>
            </a:pPr>
            <a:r>
              <a:rPr lang="en-US" sz="1600" kern="1200" dirty="0">
                <a:solidFill>
                  <a:schemeClr val="tx1"/>
                </a:solidFill>
                <a:latin typeface="+mn-lt"/>
                <a:ea typeface="MS PGothic" panose="020B0600070205080204" pitchFamily="34" charset="-128"/>
                <a:cs typeface="+mn-cs"/>
              </a:rPr>
              <a:t>The new bridge </a:t>
            </a:r>
            <a:r>
              <a:rPr lang="en-US" sz="1600" dirty="0">
                <a:latin typeface="+mn-lt"/>
              </a:rPr>
              <a:t>will</a:t>
            </a:r>
            <a:r>
              <a:rPr lang="en-US" sz="1600" kern="1200" dirty="0">
                <a:solidFill>
                  <a:schemeClr val="tx1"/>
                </a:solidFill>
                <a:latin typeface="+mn-lt"/>
                <a:ea typeface="MS PGothic" panose="020B0600070205080204" pitchFamily="34" charset="-128"/>
                <a:cs typeface="+mn-cs"/>
              </a:rPr>
              <a:t>:</a:t>
            </a:r>
          </a:p>
          <a:p>
            <a:pPr marL="285666" indent="-285666">
              <a:spcAft>
                <a:spcPts val="1200"/>
              </a:spcAft>
              <a:buFont typeface="Arial" panose="020B0604020202020204" pitchFamily="34" charset="0"/>
              <a:buChar char="•"/>
            </a:pPr>
            <a:r>
              <a:rPr lang="en-US" sz="1600" kern="1200" dirty="0">
                <a:solidFill>
                  <a:schemeClr val="tx1"/>
                </a:solidFill>
                <a:latin typeface="+mn-lt"/>
                <a:ea typeface="MS PGothic" panose="020B0600070205080204" pitchFamily="34" charset="-128"/>
                <a:cs typeface="+mn-cs"/>
              </a:rPr>
              <a:t>Be constructed of durable Corten steel construction, with wood top railings and concrete decking, thereby reducing maintenance costs;</a:t>
            </a:r>
          </a:p>
          <a:p>
            <a:pPr marL="285666" indent="-285666">
              <a:spcAft>
                <a:spcPts val="1200"/>
              </a:spcAft>
              <a:buFont typeface="Arial" panose="020B0604020202020204" pitchFamily="34" charset="0"/>
              <a:buChar char="•"/>
            </a:pPr>
            <a:r>
              <a:rPr lang="en-US" sz="1600" kern="1200" dirty="0">
                <a:solidFill>
                  <a:schemeClr val="tx1"/>
                </a:solidFill>
                <a:latin typeface="+mn-lt"/>
                <a:ea typeface="MS PGothic" panose="020B0600070205080204" pitchFamily="34" charset="-128"/>
                <a:cs typeface="+mn-cs"/>
              </a:rPr>
              <a:t>Provide an accessible smooth bridge surface - replacing an uneven aging timber deck; and</a:t>
            </a:r>
          </a:p>
          <a:p>
            <a:pPr marL="285666" indent="-285666">
              <a:spcAft>
                <a:spcPts val="1200"/>
              </a:spcAft>
              <a:buFont typeface="Arial" panose="020B0604020202020204" pitchFamily="34" charset="0"/>
              <a:buChar char="•"/>
            </a:pPr>
            <a:r>
              <a:rPr lang="en-US" sz="1600" kern="1200" dirty="0">
                <a:solidFill>
                  <a:schemeClr val="tx1"/>
                </a:solidFill>
                <a:latin typeface="+mn-lt"/>
                <a:ea typeface="MS PGothic" panose="020B0600070205080204" pitchFamily="34" charset="-128"/>
                <a:cs typeface="+mn-cs"/>
              </a:rPr>
              <a:t>Create enhanced stream-viewing opportunities.</a:t>
            </a:r>
          </a:p>
          <a:p>
            <a:endParaRPr lang="en-US" dirty="0">
              <a:solidFill>
                <a:srgbClr val="FFFFFF"/>
              </a:solidFill>
              <a:latin typeface="Gill Sans MT" panose="020B0502020104020203" pitchFamily="34" charset="0"/>
            </a:endParaRPr>
          </a:p>
        </p:txBody>
      </p:sp>
      <p:sp>
        <p:nvSpPr>
          <p:cNvPr id="266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A128A7C-DE9B-4A81-85A9-15C6E313D5AE}" type="slidenum">
              <a:rPr lang="en-US" sz="1200"/>
              <a:pPr eaLnBrk="1" hangingPunct="1"/>
              <a:t>6</a:t>
            </a:fld>
            <a:endParaRPr lang="en-US" sz="1200"/>
          </a:p>
        </p:txBody>
      </p:sp>
    </p:spTree>
    <p:extLst>
      <p:ext uri="{BB962C8B-B14F-4D97-AF65-F5344CB8AC3E}">
        <p14:creationId xmlns:p14="http://schemas.microsoft.com/office/powerpoint/2010/main" val="2455417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F69BB048-9064-4524-B944-C92AF68E8C9A}"/>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id="{D6AD4E2C-FA21-4DE8-BAB2-C9E2E2B1FFEF}"/>
              </a:ext>
            </a:extLst>
          </p:cNvPr>
          <p:cNvSpPr>
            <a:spLocks noGrp="1"/>
          </p:cNvSpPr>
          <p:nvPr>
            <p:ph type="body" idx="1"/>
          </p:nvPr>
        </p:nvSpPr>
        <p:spPr>
          <a:xfrm>
            <a:off x="477520" y="4416433"/>
            <a:ext cx="6116319" cy="47123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ts val="1200"/>
              </a:spcAft>
              <a:buClrTx/>
              <a:buSzTx/>
              <a:buFont typeface="Arial" panose="020B0604020202020204" pitchFamily="34" charset="0"/>
              <a:buNone/>
              <a:tabLst/>
              <a:defRPr/>
            </a:pPr>
            <a:r>
              <a:rPr lang="en-US" sz="1400" kern="1200" dirty="0">
                <a:solidFill>
                  <a:schemeClr val="tx1"/>
                </a:solidFill>
                <a:latin typeface="Arial" charset="0"/>
                <a:ea typeface="MS PGothic" panose="020B0600070205080204" pitchFamily="34" charset="-128"/>
                <a:cs typeface="+mn-cs"/>
              </a:rPr>
              <a:t>The</a:t>
            </a:r>
            <a:r>
              <a:rPr lang="en-US" sz="1600" kern="1200" dirty="0">
                <a:solidFill>
                  <a:schemeClr val="tx1"/>
                </a:solidFill>
                <a:latin typeface="+mn-lt"/>
                <a:ea typeface="MS PGothic" panose="020B0600070205080204" pitchFamily="34" charset="-128"/>
                <a:cs typeface="+mn-cs"/>
              </a:rPr>
              <a:t> Project serves Southeast Portland, especially the </a:t>
            </a:r>
            <a:r>
              <a:rPr lang="en-US" sz="1600" kern="1200" dirty="0" err="1">
                <a:solidFill>
                  <a:schemeClr val="tx1"/>
                </a:solidFill>
                <a:latin typeface="+mn-lt"/>
                <a:ea typeface="MS PGothic" panose="020B0600070205080204" pitchFamily="34" charset="-128"/>
                <a:cs typeface="+mn-cs"/>
              </a:rPr>
              <a:t>Ardenwald</a:t>
            </a:r>
            <a:r>
              <a:rPr lang="en-US" sz="1600" kern="1200" dirty="0">
                <a:solidFill>
                  <a:schemeClr val="tx1"/>
                </a:solidFill>
                <a:latin typeface="+mn-lt"/>
                <a:ea typeface="MS PGothic" panose="020B0600070205080204" pitchFamily="34" charset="-128"/>
                <a:cs typeface="+mn-cs"/>
              </a:rPr>
              <a:t>-Johnson Creek Neighborhood, which is part of the Southeast Uplift Neighborhood Coalition. </a:t>
            </a:r>
          </a:p>
          <a:p>
            <a:pPr marL="285750" marR="0" lvl="0" indent="-285750" algn="l" defTabSz="914400" rtl="0" eaLnBrk="0" fontAlgn="base" latinLnBrk="0" hangingPunct="0">
              <a:lnSpc>
                <a:spcPct val="100000"/>
              </a:lnSpc>
              <a:spcBef>
                <a:spcPct val="30000"/>
              </a:spcBef>
              <a:spcAft>
                <a:spcPts val="1200"/>
              </a:spcAft>
              <a:buClrTx/>
              <a:buSzTx/>
              <a:buFont typeface="Arial" panose="020B0604020202020204" pitchFamily="34" charset="0"/>
              <a:buChar char="•"/>
              <a:tabLst/>
              <a:defRPr/>
            </a:pPr>
            <a:r>
              <a:rPr lang="en-US" sz="1600" kern="1200" dirty="0">
                <a:solidFill>
                  <a:schemeClr val="tx1"/>
                </a:solidFill>
                <a:effectLst/>
                <a:latin typeface="+mn-lt"/>
                <a:ea typeface="MS PGothic" panose="020B0600070205080204" pitchFamily="34" charset="-128"/>
                <a:cs typeface="+mn-cs"/>
              </a:rPr>
              <a:t>Public involvement for this project is at the informational level, as the bridge replacement project is largely technical and for safety reasons. </a:t>
            </a:r>
          </a:p>
          <a:p>
            <a:pPr marL="285750" marR="0" lvl="0" indent="-285750" algn="l" defTabSz="914400" rtl="0" eaLnBrk="0" fontAlgn="base" latinLnBrk="0" hangingPunct="0">
              <a:lnSpc>
                <a:spcPct val="100000"/>
              </a:lnSpc>
              <a:spcBef>
                <a:spcPct val="30000"/>
              </a:spcBef>
              <a:spcAft>
                <a:spcPts val="1200"/>
              </a:spcAft>
              <a:buClrTx/>
              <a:buSzTx/>
              <a:buFont typeface="Arial" panose="020B0604020202020204" pitchFamily="34" charset="0"/>
              <a:buChar char="•"/>
              <a:tabLst/>
              <a:defRPr/>
            </a:pPr>
            <a:r>
              <a:rPr lang="en-US" sz="1600" kern="1200" dirty="0">
                <a:solidFill>
                  <a:schemeClr val="tx1"/>
                </a:solidFill>
                <a:effectLst/>
                <a:latin typeface="+mn-lt"/>
                <a:ea typeface="MS PGothic" panose="020B0600070205080204" pitchFamily="34" charset="-128"/>
                <a:cs typeface="+mn-cs"/>
              </a:rPr>
              <a:t>Still, t</a:t>
            </a:r>
            <a:r>
              <a:rPr lang="en-US" sz="1600" kern="1200" dirty="0">
                <a:solidFill>
                  <a:schemeClr val="tx1"/>
                </a:solidFill>
                <a:latin typeface="+mn-lt"/>
                <a:ea typeface="MS PGothic" panose="020B0600070205080204" pitchFamily="34" charset="-128"/>
                <a:cs typeface="+mn-cs"/>
              </a:rPr>
              <a:t>he Bond Project to replace this bridge included outreach to neighboring businesses and the community. </a:t>
            </a:r>
          </a:p>
          <a:p>
            <a:pPr marL="285750" marR="0" lvl="0" indent="-285750" algn="l" defTabSz="914400" rtl="0" eaLnBrk="0" fontAlgn="base" latinLnBrk="0" hangingPunct="0">
              <a:lnSpc>
                <a:spcPct val="100000"/>
              </a:lnSpc>
              <a:spcBef>
                <a:spcPct val="30000"/>
              </a:spcBef>
              <a:spcAft>
                <a:spcPts val="1200"/>
              </a:spcAft>
              <a:buClrTx/>
              <a:buSzTx/>
              <a:buFont typeface="Arial" panose="020B0604020202020204" pitchFamily="34" charset="0"/>
              <a:buChar char="•"/>
              <a:tabLst/>
              <a:defRPr/>
            </a:pPr>
            <a:r>
              <a:rPr lang="en-US" sz="1600" kern="1200" dirty="0">
                <a:solidFill>
                  <a:schemeClr val="tx1"/>
                </a:solidFill>
                <a:effectLst/>
                <a:latin typeface="+mn-lt"/>
                <a:ea typeface="MS PGothic" panose="020B0600070205080204" pitchFamily="34" charset="-128"/>
                <a:cs typeface="+mn-cs"/>
              </a:rPr>
              <a:t>Outreach also included email announcements to contact lists, including Bikeportland.org, flyers to neighborhood residents and signage along trail.  </a:t>
            </a:r>
          </a:p>
          <a:p>
            <a:pPr marL="285750" marR="0" lvl="0" indent="-285750" algn="l" defTabSz="914400" rtl="0" eaLnBrk="0" fontAlgn="base" latinLnBrk="0" hangingPunct="0">
              <a:lnSpc>
                <a:spcPct val="100000"/>
              </a:lnSpc>
              <a:spcBef>
                <a:spcPct val="30000"/>
              </a:spcBef>
              <a:spcAft>
                <a:spcPts val="1200"/>
              </a:spcAft>
              <a:buClrTx/>
              <a:buSzTx/>
              <a:buFont typeface="Arial" panose="020B0604020202020204" pitchFamily="34" charset="0"/>
              <a:buChar char="•"/>
              <a:tabLst/>
              <a:defRPr/>
            </a:pPr>
            <a:r>
              <a:rPr lang="en-US" sz="1600" kern="1200" dirty="0">
                <a:solidFill>
                  <a:schemeClr val="tx1"/>
                </a:solidFill>
                <a:effectLst/>
                <a:latin typeface="+mn-lt"/>
                <a:ea typeface="MS PGothic" panose="020B0600070205080204" pitchFamily="34" charset="-128"/>
                <a:cs typeface="+mn-cs"/>
              </a:rPr>
              <a:t>Prior to construction, information again will be shared using the same mediums to provide information about impacts and detour.</a:t>
            </a:r>
            <a:endParaRPr lang="en-US" sz="1600" kern="1200" dirty="0">
              <a:solidFill>
                <a:schemeClr val="tx1"/>
              </a:solidFill>
              <a:latin typeface="+mn-lt"/>
              <a:ea typeface="MS PGothic" panose="020B0600070205080204" pitchFamily="34" charset="-128"/>
              <a:cs typeface="+mn-cs"/>
            </a:endParaRPr>
          </a:p>
          <a:p>
            <a:endParaRPr lang="en-US" altLang="en-US" sz="1400" dirty="0">
              <a:latin typeface="Calibri" panose="020F0502020204030204" pitchFamily="34" charset="0"/>
            </a:endParaRPr>
          </a:p>
          <a:p>
            <a:endParaRPr lang="en-US" altLang="en-US" sz="1400" dirty="0">
              <a:latin typeface="Calibri" panose="020F0502020204030204" pitchFamily="34" charset="0"/>
            </a:endParaRPr>
          </a:p>
          <a:p>
            <a:pPr>
              <a:buFontTx/>
              <a:buChar char="•"/>
            </a:pPr>
            <a:endParaRPr lang="en-US" altLang="en-US" dirty="0">
              <a:latin typeface="Arial" panose="020B0604020202020204" pitchFamily="34" charset="0"/>
            </a:endParaRPr>
          </a:p>
        </p:txBody>
      </p:sp>
      <p:sp>
        <p:nvSpPr>
          <p:cNvPr id="30724" name="Slide Number Placeholder 3">
            <a:extLst>
              <a:ext uri="{FF2B5EF4-FFF2-40B4-BE49-F238E27FC236}">
                <a16:creationId xmlns:a16="http://schemas.microsoft.com/office/drawing/2014/main" id="{F339CA9E-98E0-451A-AFCB-4D35DE03169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6BF8AE9-9E4A-49D5-8E0D-2AD82324BEE3}" type="slidenum">
              <a:rPr lang="en-US" altLang="en-US">
                <a:latin typeface="Arial" panose="020B0604020202020204" pitchFamily="34" charset="0"/>
              </a:rPr>
              <a:pPr/>
              <a:t>7</a:t>
            </a:fld>
            <a:endParaRPr lang="en-US" altLang="en-US">
              <a:latin typeface="Arial" panose="020B0604020202020204" pitchFamily="34" charset="0"/>
            </a:endParaRPr>
          </a:p>
        </p:txBody>
      </p:sp>
    </p:spTree>
    <p:extLst>
      <p:ext uri="{BB962C8B-B14F-4D97-AF65-F5344CB8AC3E}">
        <p14:creationId xmlns:p14="http://schemas.microsoft.com/office/powerpoint/2010/main" val="1310643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1579" y="4416424"/>
            <a:ext cx="5803400" cy="4183063"/>
          </a:xfrm>
        </p:spPr>
        <p:txBody>
          <a:bodyPr/>
          <a:lstStyle/>
          <a:p>
            <a:pPr defTabSz="914132">
              <a:spcAft>
                <a:spcPts val="1200"/>
              </a:spcAft>
              <a:defRPr/>
            </a:pPr>
            <a:r>
              <a:rPr lang="en-US" sz="1600" kern="1200" dirty="0">
                <a:solidFill>
                  <a:schemeClr val="tx1"/>
                </a:solidFill>
                <a:latin typeface="+mn-lt"/>
                <a:ea typeface="MS PGothic" panose="020B0600070205080204" pitchFamily="34" charset="-128"/>
                <a:cs typeface="+mn-cs"/>
              </a:rPr>
              <a:t>We anticipate construction to start in mid-May 2019, with construction through early fall 2019.</a:t>
            </a:r>
          </a:p>
          <a:p>
            <a:pPr defTabSz="914132">
              <a:spcAft>
                <a:spcPts val="1200"/>
              </a:spcAft>
              <a:defRPr/>
            </a:pPr>
            <a:r>
              <a:rPr lang="en-US" sz="1600" kern="1200" dirty="0">
                <a:solidFill>
                  <a:schemeClr val="tx1"/>
                </a:solidFill>
                <a:latin typeface="+mn-lt"/>
                <a:ea typeface="MS PGothic" panose="020B0600070205080204" pitchFamily="34" charset="-128"/>
                <a:cs typeface="+mn-cs"/>
              </a:rPr>
              <a:t>We are here today to request acceptance of the bid from Just Bucket Excavating, Inc. for the Springwater Corridor Bridge #48 Replacement Project in the amount of  $</a:t>
            </a:r>
            <a:r>
              <a:rPr lang="en-US" sz="1600" kern="1200" dirty="0">
                <a:solidFill>
                  <a:schemeClr val="tx1"/>
                </a:solidFill>
                <a:effectLst/>
                <a:latin typeface="+mn-lt"/>
                <a:ea typeface="MS PGothic" panose="020B0600070205080204" pitchFamily="34" charset="-128"/>
                <a:cs typeface="+mn-cs"/>
              </a:rPr>
              <a:t>1,169,668.67.</a:t>
            </a:r>
            <a:endParaRPr lang="en-US" sz="1600" kern="1200" dirty="0">
              <a:solidFill>
                <a:schemeClr val="tx1"/>
              </a:solidFill>
              <a:latin typeface="+mn-lt"/>
              <a:ea typeface="MS PGothic" panose="020B0600070205080204" pitchFamily="34" charset="-128"/>
              <a:cs typeface="+mn-cs"/>
            </a:endParaRPr>
          </a:p>
          <a:p>
            <a:pPr defTabSz="914132">
              <a:spcAft>
                <a:spcPts val="1200"/>
              </a:spcAft>
              <a:defRPr/>
            </a:pPr>
            <a:r>
              <a:rPr lang="en-US" altLang="en-US" sz="1600" dirty="0">
                <a:latin typeface="+mn-lt"/>
              </a:rPr>
              <a:t>Now, Larry Pelatt will provide an overview of the Procurement-related Bid Process related to the acceptance of the bid from </a:t>
            </a:r>
            <a:r>
              <a:rPr lang="en-US" sz="1600" kern="1200" dirty="0">
                <a:solidFill>
                  <a:schemeClr val="tx1"/>
                </a:solidFill>
                <a:latin typeface="+mn-lt"/>
                <a:ea typeface="MS PGothic" panose="020B0600070205080204" pitchFamily="34" charset="-128"/>
                <a:cs typeface="+mn-cs"/>
              </a:rPr>
              <a:t>Just Bucket Excavating </a:t>
            </a:r>
            <a:r>
              <a:rPr lang="en-US" altLang="en-US" sz="1600" dirty="0">
                <a:latin typeface="+mn-lt"/>
              </a:rPr>
              <a:t>for the Springwater Corridor Bridge Replacement Project in the amount of $</a:t>
            </a:r>
            <a:r>
              <a:rPr lang="en-US" sz="1600" kern="1200" dirty="0">
                <a:solidFill>
                  <a:schemeClr val="tx1"/>
                </a:solidFill>
                <a:effectLst/>
                <a:latin typeface="+mn-lt"/>
                <a:ea typeface="MS PGothic" panose="020B0600070205080204" pitchFamily="34" charset="-128"/>
                <a:cs typeface="+mn-cs"/>
              </a:rPr>
              <a:t>1,169,668.67</a:t>
            </a:r>
            <a:r>
              <a:rPr lang="en-US" altLang="en-US" sz="1600" dirty="0">
                <a:latin typeface="+mn-lt"/>
              </a:rPr>
              <a:t>.  After that overview, we will be happy to answer any questions.</a:t>
            </a:r>
          </a:p>
          <a:p>
            <a:pPr marL="234852" indent="-234852" defTabSz="914132">
              <a:spcAft>
                <a:spcPts val="1200"/>
              </a:spcAft>
              <a:defRPr/>
            </a:pPr>
            <a:endParaRPr lang="en-US" altLang="en-US" sz="1600" dirty="0">
              <a:latin typeface="+mn-lt"/>
            </a:endParaRPr>
          </a:p>
          <a:p>
            <a:endParaRPr lang="en-US" sz="1100" dirty="0">
              <a:latin typeface="+mn-lt"/>
            </a:endParaRPr>
          </a:p>
        </p:txBody>
      </p:sp>
      <p:sp>
        <p:nvSpPr>
          <p:cNvPr id="4" name="Slide Number Placeholder 3"/>
          <p:cNvSpPr>
            <a:spLocks noGrp="1"/>
          </p:cNvSpPr>
          <p:nvPr>
            <p:ph type="sldNum" sz="quarter" idx="10"/>
          </p:nvPr>
        </p:nvSpPr>
        <p:spPr/>
        <p:txBody>
          <a:bodyPr/>
          <a:lstStyle/>
          <a:p>
            <a:fld id="{7F2A37E3-C00F-40BE-852E-BA0B184A28D6}" type="slidenum">
              <a:rPr lang="en-US" smtClean="0"/>
              <a:pPr/>
              <a:t>8</a:t>
            </a:fld>
            <a:endParaRPr lang="en-US" dirty="0"/>
          </a:p>
        </p:txBody>
      </p:sp>
    </p:spTree>
    <p:extLst>
      <p:ext uri="{BB962C8B-B14F-4D97-AF65-F5344CB8AC3E}">
        <p14:creationId xmlns:p14="http://schemas.microsoft.com/office/powerpoint/2010/main" val="989244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EB03CB0-7352-40DE-9198-F6EFB91B8102}" type="datetimeFigureOut">
              <a:rPr lang="en-US" smtClean="0"/>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3270424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03CB0-7352-40DE-9198-F6EFB91B8102}" type="datetimeFigureOut">
              <a:rPr lang="en-US" smtClean="0"/>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3627335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03CB0-7352-40DE-9198-F6EFB91B8102}" type="datetimeFigureOut">
              <a:rPr lang="en-US" smtClean="0"/>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119292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2260" y="1380351"/>
            <a:ext cx="78867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4020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58839020"/>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848477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112780678"/>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00200"/>
            <a:ext cx="39243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600200"/>
            <a:ext cx="39243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6192675"/>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9703569"/>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64130882"/>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20616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03CB0-7352-40DE-9198-F6EFB91B8102}" type="datetimeFigureOut">
              <a:rPr lang="en-US" smtClean="0"/>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1440958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27983180"/>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7523126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0127999"/>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4754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4754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0748736"/>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685800" y="1600200"/>
            <a:ext cx="39243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600200"/>
            <a:ext cx="39243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056934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03CB0-7352-40DE-9198-F6EFB91B8102}" type="datetimeFigureOut">
              <a:rPr lang="en-US" smtClean="0"/>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510225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B03CB0-7352-40DE-9198-F6EFB91B8102}" type="datetimeFigureOut">
              <a:rPr lang="en-US" smtClean="0"/>
              <a:t>3/26/2019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542854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B03CB0-7352-40DE-9198-F6EFB91B8102}" type="datetimeFigureOut">
              <a:rPr lang="en-US" smtClean="0"/>
              <a:t>3/26/2019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1220166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03CB0-7352-40DE-9198-F6EFB91B8102}" type="datetimeFigureOut">
              <a:rPr lang="en-US" smtClean="0"/>
              <a:t>3/26/2019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4263159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03CB0-7352-40DE-9198-F6EFB91B8102}" type="datetimeFigureOut">
              <a:rPr lang="en-US" smtClean="0"/>
              <a:t>3/26/2019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1799656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EB03CB0-7352-40DE-9198-F6EFB91B8102}" type="datetimeFigureOut">
              <a:rPr lang="en-US" smtClean="0"/>
              <a:t>3/26/2019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2759551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EB03CB0-7352-40DE-9198-F6EFB91B8102}" type="datetimeFigureOut">
              <a:rPr lang="en-US" smtClean="0"/>
              <a:t>3/26/2019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2287172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EB03CB0-7352-40DE-9198-F6EFB91B8102}" type="datetimeFigureOut">
              <a:rPr lang="en-US" smtClean="0"/>
              <a:t>3/26/2019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E980B57-3A79-4EB3-809E-ED4F1C25900C}" type="slidenum">
              <a:rPr lang="en-US" smtClean="0"/>
              <a:t>‹#›</a:t>
            </a:fld>
            <a:endParaRPr lang="en-US" dirty="0"/>
          </a:p>
        </p:txBody>
      </p:sp>
    </p:spTree>
    <p:extLst>
      <p:ext uri="{BB962C8B-B14F-4D97-AF65-F5344CB8AC3E}">
        <p14:creationId xmlns:p14="http://schemas.microsoft.com/office/powerpoint/2010/main" val="3056912926"/>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7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CDC8B1"/>
        </a:solidFill>
        <a:effectLst/>
      </p:bgPr>
    </p:bg>
    <p:spTree>
      <p:nvGrpSpPr>
        <p:cNvPr id="1" name=""/>
        <p:cNvGrpSpPr/>
        <p:nvPr/>
      </p:nvGrpSpPr>
      <p:grpSpPr>
        <a:xfrm>
          <a:off x="0" y="0"/>
          <a:ext cx="0" cy="0"/>
          <a:chOff x="0" y="0"/>
          <a:chExt cx="0" cy="0"/>
        </a:xfrm>
      </p:grpSpPr>
      <p:pic>
        <p:nvPicPr>
          <p:cNvPr id="1026" name="Picture 9" descr="PP&amp;R"/>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38100" y="6172200"/>
            <a:ext cx="4914900"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685800" y="1600200"/>
            <a:ext cx="8001000" cy="3429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22061869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ransition spd="slow">
    <p:fade/>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1" y="0"/>
            <a:ext cx="9144001" cy="4223308"/>
          </a:xfrm>
          <a:prstGeom prst="rect">
            <a:avLst/>
          </a:prstGeom>
          <a:solidFill>
            <a:srgbClr val="26B6E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1" name="Rectangle 3"/>
          <p:cNvSpPr>
            <a:spLocks noChangeArrowheads="1"/>
          </p:cNvSpPr>
          <p:nvPr/>
        </p:nvSpPr>
        <p:spPr bwMode="auto">
          <a:xfrm>
            <a:off x="-49988" y="6252513"/>
            <a:ext cx="8978165"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20000"/>
              </a:spcBef>
            </a:pPr>
            <a:r>
              <a:rPr lang="en-US" b="1" dirty="0">
                <a:solidFill>
                  <a:prstClr val="black"/>
                </a:solidFill>
                <a:latin typeface="Gill Sans MT" panose="020B0502020104020203" pitchFamily="34" charset="0"/>
              </a:rPr>
              <a:t>Commissioner Nick Fish </a:t>
            </a:r>
            <a:r>
              <a:rPr lang="en-US" b="1" dirty="0">
                <a:latin typeface="Gill Sans MT" panose="020B0502020104020203" pitchFamily="34" charset="0"/>
              </a:rPr>
              <a:t>| Director Adena Long</a:t>
            </a: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l="-497"/>
          <a:stretch/>
        </p:blipFill>
        <p:spPr>
          <a:xfrm>
            <a:off x="-7583" y="4316244"/>
            <a:ext cx="2124898" cy="1706382"/>
          </a:xfrm>
          <a:prstGeom prst="rect">
            <a:avLst/>
          </a:prstGeom>
          <a:effec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b="-676"/>
          <a:stretch/>
        </p:blipFill>
        <p:spPr>
          <a:xfrm>
            <a:off x="4548851" y="4313149"/>
            <a:ext cx="2210764" cy="1804200"/>
          </a:xfrm>
          <a:prstGeom prst="rect">
            <a:avLst/>
          </a:prstGeom>
          <a:effectLst/>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23140" y="4313148"/>
            <a:ext cx="2233645" cy="1804201"/>
          </a:xfrm>
          <a:prstGeom prst="rect">
            <a:avLst/>
          </a:prstGeom>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0311" y="4316245"/>
            <a:ext cx="2273690" cy="1801104"/>
          </a:xfrm>
          <a:prstGeom prst="rect">
            <a:avLst/>
          </a:prstGeom>
          <a:noFill/>
          <a:effectLst/>
        </p:spPr>
      </p:pic>
      <p:sp>
        <p:nvSpPr>
          <p:cNvPr id="15" name="TextBox 1"/>
          <p:cNvSpPr txBox="1">
            <a:spLocks noChangeArrowheads="1"/>
          </p:cNvSpPr>
          <p:nvPr/>
        </p:nvSpPr>
        <p:spPr bwMode="auto">
          <a:xfrm>
            <a:off x="458608" y="740650"/>
            <a:ext cx="8267700" cy="2585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sz="5400" b="1" dirty="0">
                <a:solidFill>
                  <a:schemeClr val="bg1"/>
                </a:solidFill>
                <a:latin typeface="Gill Sans MT"/>
                <a:cs typeface="Gill Sans MT"/>
              </a:rPr>
              <a:t>PARKS</a:t>
            </a:r>
          </a:p>
          <a:p>
            <a:pPr algn="ctr" eaLnBrk="1" hangingPunct="1"/>
            <a:r>
              <a:rPr lang="en-US" sz="5400" b="1" dirty="0">
                <a:solidFill>
                  <a:schemeClr val="bg1"/>
                </a:solidFill>
                <a:latin typeface="Gill Sans MT"/>
                <a:cs typeface="Gill Sans MT"/>
              </a:rPr>
              <a:t>REPLACEMENT </a:t>
            </a:r>
          </a:p>
          <a:p>
            <a:pPr algn="ctr" eaLnBrk="1" hangingPunct="1"/>
            <a:r>
              <a:rPr lang="en-US" sz="5400" b="1" dirty="0">
                <a:solidFill>
                  <a:schemeClr val="bg1"/>
                </a:solidFill>
                <a:latin typeface="Gill Sans MT"/>
                <a:cs typeface="Gill Sans MT"/>
              </a:rPr>
              <a:t>BOND</a:t>
            </a:r>
          </a:p>
        </p:txBody>
      </p:sp>
      <p:sp>
        <p:nvSpPr>
          <p:cNvPr id="16" name="TextBox 1"/>
          <p:cNvSpPr txBox="1">
            <a:spLocks noChangeArrowheads="1"/>
          </p:cNvSpPr>
          <p:nvPr/>
        </p:nvSpPr>
        <p:spPr bwMode="auto">
          <a:xfrm>
            <a:off x="-7583" y="3313785"/>
            <a:ext cx="9179577"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sz="2200" b="1" dirty="0">
                <a:solidFill>
                  <a:schemeClr val="bg1"/>
                </a:solidFill>
                <a:effectLst>
                  <a:outerShdw blurRad="38100" dist="38100" dir="2700000" algn="tl">
                    <a:srgbClr val="000000">
                      <a:alpha val="43137"/>
                    </a:srgbClr>
                  </a:outerShdw>
                </a:effectLst>
                <a:latin typeface="Gill Sans MT"/>
                <a:cs typeface="Gill Sans MT"/>
              </a:rPr>
              <a:t>Springwater Corridor Bridge #48 Replacement</a:t>
            </a:r>
            <a:br>
              <a:rPr lang="en-US" b="1" dirty="0">
                <a:solidFill>
                  <a:schemeClr val="bg1"/>
                </a:solidFill>
                <a:effectLst>
                  <a:outerShdw blurRad="38100" dist="38100" dir="2700000" algn="tl">
                    <a:srgbClr val="000000">
                      <a:alpha val="43137"/>
                    </a:srgbClr>
                  </a:outerShdw>
                </a:effectLst>
                <a:latin typeface="Gill Sans MT"/>
                <a:cs typeface="Gill Sans MT"/>
              </a:rPr>
            </a:br>
            <a:r>
              <a:rPr lang="en-US" sz="2000" b="1" dirty="0">
                <a:solidFill>
                  <a:schemeClr val="bg1"/>
                </a:solidFill>
                <a:effectLst>
                  <a:outerShdw blurRad="38100" dist="38100" dir="2700000" algn="tl">
                    <a:srgbClr val="000000">
                      <a:alpha val="43137"/>
                    </a:srgbClr>
                  </a:outerShdw>
                </a:effectLst>
                <a:latin typeface="Gill Sans MT"/>
                <a:cs typeface="Gill Sans MT"/>
              </a:rPr>
              <a:t>CITY COUNCIL</a:t>
            </a:r>
            <a:r>
              <a:rPr lang="en-US" b="1" dirty="0">
                <a:solidFill>
                  <a:schemeClr val="bg1"/>
                </a:solidFill>
                <a:effectLst>
                  <a:outerShdw blurRad="38100" dist="38100" dir="2700000" algn="tl">
                    <a:srgbClr val="000000">
                      <a:alpha val="43137"/>
                    </a:srgbClr>
                  </a:outerShdw>
                </a:effectLst>
                <a:latin typeface="Gill Sans MT"/>
                <a:cs typeface="Gill Sans MT"/>
              </a:rPr>
              <a:t> - </a:t>
            </a:r>
            <a:r>
              <a:rPr lang="en-US" sz="2000" dirty="0">
                <a:solidFill>
                  <a:schemeClr val="bg1"/>
                </a:solidFill>
                <a:effectLst>
                  <a:outerShdw blurRad="38100" dist="38100" dir="2700000" algn="tl">
                    <a:srgbClr val="000000">
                      <a:alpha val="43137"/>
                    </a:srgbClr>
                  </a:outerShdw>
                </a:effectLst>
                <a:latin typeface="Gill Sans MT"/>
                <a:cs typeface="Gill Sans MT"/>
              </a:rPr>
              <a:t>Wednesday March 27, 2019</a:t>
            </a:r>
          </a:p>
        </p:txBody>
      </p:sp>
      <p:pic>
        <p:nvPicPr>
          <p:cNvPr id="13" name="Picture 12">
            <a:extLst>
              <a:ext uri="{FF2B5EF4-FFF2-40B4-BE49-F238E27FC236}">
                <a16:creationId xmlns:a16="http://schemas.microsoft.com/office/drawing/2014/main" id="{29805FD6-0D7D-4470-9A0E-C89FF183DC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605"/>
          <a:stretch/>
        </p:blipFill>
        <p:spPr>
          <a:xfrm>
            <a:off x="0" y="4312578"/>
            <a:ext cx="2124898" cy="1804771"/>
          </a:xfrm>
          <a:prstGeom prst="rect">
            <a:avLst/>
          </a:prstGeom>
        </p:spPr>
      </p:pic>
      <p:pic>
        <p:nvPicPr>
          <p:cNvPr id="14" name="Picture 13">
            <a:extLst>
              <a:ext uri="{FF2B5EF4-FFF2-40B4-BE49-F238E27FC236}">
                <a16:creationId xmlns:a16="http://schemas.microsoft.com/office/drawing/2014/main" id="{858B3A91-413A-461D-A53B-DEDADF596F7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389" t="75336" r="70416" b="4663"/>
          <a:stretch/>
        </p:blipFill>
        <p:spPr>
          <a:xfrm>
            <a:off x="193830" y="113402"/>
            <a:ext cx="2322600" cy="787391"/>
          </a:xfrm>
          <a:prstGeom prst="rect">
            <a:avLst/>
          </a:prstGeom>
        </p:spPr>
      </p:pic>
    </p:spTree>
    <p:extLst>
      <p:ext uri="{BB962C8B-B14F-4D97-AF65-F5344CB8AC3E}">
        <p14:creationId xmlns:p14="http://schemas.microsoft.com/office/powerpoint/2010/main" val="343741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D06978-C3EE-446E-ABBA-30573CD9A555}"/>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26" name="Group 25">
            <a:extLst>
              <a:ext uri="{FF2B5EF4-FFF2-40B4-BE49-F238E27FC236}">
                <a16:creationId xmlns:a16="http://schemas.microsoft.com/office/drawing/2014/main" id="{B93C1D97-92AD-4045-AE6B-04B62F72456A}"/>
              </a:ext>
            </a:extLst>
          </p:cNvPr>
          <p:cNvGrpSpPr/>
          <p:nvPr/>
        </p:nvGrpSpPr>
        <p:grpSpPr>
          <a:xfrm>
            <a:off x="0" y="206336"/>
            <a:ext cx="5583465" cy="1013280"/>
            <a:chOff x="-61504" y="304800"/>
            <a:chExt cx="9075270" cy="1013280"/>
          </a:xfrm>
        </p:grpSpPr>
        <p:grpSp>
          <p:nvGrpSpPr>
            <p:cNvPr id="27" name="Group 26">
              <a:extLst>
                <a:ext uri="{FF2B5EF4-FFF2-40B4-BE49-F238E27FC236}">
                  <a16:creationId xmlns:a16="http://schemas.microsoft.com/office/drawing/2014/main" id="{3E1D7469-F86F-4A21-A74C-2C91236FA148}"/>
                </a:ext>
              </a:extLst>
            </p:cNvPr>
            <p:cNvGrpSpPr/>
            <p:nvPr/>
          </p:nvGrpSpPr>
          <p:grpSpPr>
            <a:xfrm>
              <a:off x="-61504" y="316140"/>
              <a:ext cx="9075270" cy="1001940"/>
              <a:chOff x="-61504" y="316140"/>
              <a:chExt cx="9075270" cy="1001940"/>
            </a:xfrm>
            <a:solidFill>
              <a:srgbClr val="FF8000">
                <a:alpha val="80000"/>
              </a:srgbClr>
            </a:solidFill>
          </p:grpSpPr>
          <p:sp>
            <p:nvSpPr>
              <p:cNvPr id="31" name="Rectangle 30">
                <a:extLst>
                  <a:ext uri="{FF2B5EF4-FFF2-40B4-BE49-F238E27FC236}">
                    <a16:creationId xmlns:a16="http://schemas.microsoft.com/office/drawing/2014/main" id="{C8D8D0FB-B68A-425C-847B-0C0675AA0741}"/>
                  </a:ext>
                </a:extLst>
              </p:cNvPr>
              <p:cNvSpPr/>
              <p:nvPr/>
            </p:nvSpPr>
            <p:spPr bwMode="auto">
              <a:xfrm>
                <a:off x="-61504" y="316140"/>
                <a:ext cx="8694270" cy="99060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prstClr val="black"/>
                  </a:solidFill>
                  <a:latin typeface="Arial" charset="0"/>
                  <a:ea typeface="MS PGothic" panose="020B0600070205080204" pitchFamily="34" charset="-128"/>
                </a:endParaRPr>
              </a:p>
            </p:txBody>
          </p:sp>
          <p:sp>
            <p:nvSpPr>
              <p:cNvPr id="32" name="Isosceles Triangle 31">
                <a:extLst>
                  <a:ext uri="{FF2B5EF4-FFF2-40B4-BE49-F238E27FC236}">
                    <a16:creationId xmlns:a16="http://schemas.microsoft.com/office/drawing/2014/main" id="{25C1A914-C506-4600-B6B4-7E70B77672F4}"/>
                  </a:ext>
                </a:extLst>
              </p:cNvPr>
              <p:cNvSpPr/>
              <p:nvPr/>
            </p:nvSpPr>
            <p:spPr bwMode="auto">
              <a:xfrm rot="5400000" flipH="1">
                <a:off x="8327966" y="632280"/>
                <a:ext cx="990600" cy="381000"/>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baseline="-25000" dirty="0">
                  <a:solidFill>
                    <a:prstClr val="black"/>
                  </a:solidFill>
                  <a:latin typeface="Arial" charset="0"/>
                  <a:ea typeface="MS PGothic" panose="020B0600070205080204" pitchFamily="34" charset="-128"/>
                </a:endParaRPr>
              </a:p>
            </p:txBody>
          </p:sp>
        </p:grpSp>
        <p:sp>
          <p:nvSpPr>
            <p:cNvPr id="28" name="TextBox 27">
              <a:extLst>
                <a:ext uri="{FF2B5EF4-FFF2-40B4-BE49-F238E27FC236}">
                  <a16:creationId xmlns:a16="http://schemas.microsoft.com/office/drawing/2014/main" id="{CFFE48D5-C36D-49FA-851B-D1B2D67BADBF}"/>
                </a:ext>
              </a:extLst>
            </p:cNvPr>
            <p:cNvSpPr txBox="1">
              <a:spLocks noChangeArrowheads="1"/>
            </p:cNvSpPr>
            <p:nvPr/>
          </p:nvSpPr>
          <p:spPr bwMode="auto">
            <a:xfrm>
              <a:off x="305626" y="304800"/>
              <a:ext cx="2092271" cy="604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20000"/>
                </a:spcBef>
                <a:spcAft>
                  <a:spcPct val="0"/>
                </a:spcAft>
              </a:pPr>
              <a:r>
                <a:rPr lang="en-US" dirty="0">
                  <a:solidFill>
                    <a:prstClr val="white"/>
                  </a:solidFill>
                  <a:effectLst>
                    <a:outerShdw blurRad="50800" dist="38100" dir="2700000">
                      <a:srgbClr val="000000">
                        <a:alpha val="43000"/>
                      </a:srgbClr>
                    </a:outerShdw>
                  </a:effectLst>
                  <a:latin typeface="Gill Sans MT" panose="020B0502020104020203" pitchFamily="34" charset="0"/>
                </a:rPr>
                <a:t>FOCUS</a:t>
              </a:r>
            </a:p>
          </p:txBody>
        </p:sp>
        <p:sp>
          <p:nvSpPr>
            <p:cNvPr id="30" name="TextBox 29">
              <a:extLst>
                <a:ext uri="{FF2B5EF4-FFF2-40B4-BE49-F238E27FC236}">
                  <a16:creationId xmlns:a16="http://schemas.microsoft.com/office/drawing/2014/main" id="{821763E8-23D8-4616-AD03-63C0BADFF8BE}"/>
                </a:ext>
              </a:extLst>
            </p:cNvPr>
            <p:cNvSpPr txBox="1">
              <a:spLocks noChangeArrowheads="1"/>
            </p:cNvSpPr>
            <p:nvPr/>
          </p:nvSpPr>
          <p:spPr bwMode="auto">
            <a:xfrm>
              <a:off x="275492" y="610789"/>
              <a:ext cx="8295772" cy="604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20000"/>
                </a:spcBef>
                <a:spcAft>
                  <a:spcPct val="0"/>
                </a:spcAft>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TRAILS &amp; BRIDGES</a:t>
              </a:r>
            </a:p>
          </p:txBody>
        </p:sp>
      </p:grpSp>
      <p:grpSp>
        <p:nvGrpSpPr>
          <p:cNvPr id="2" name="Group 1">
            <a:extLst>
              <a:ext uri="{FF2B5EF4-FFF2-40B4-BE49-F238E27FC236}">
                <a16:creationId xmlns:a16="http://schemas.microsoft.com/office/drawing/2014/main" id="{3A9719E4-2089-41EC-87F7-17558A62DAFD}"/>
              </a:ext>
            </a:extLst>
          </p:cNvPr>
          <p:cNvGrpSpPr/>
          <p:nvPr/>
        </p:nvGrpSpPr>
        <p:grpSpPr>
          <a:xfrm>
            <a:off x="-27635" y="1425952"/>
            <a:ext cx="5105874" cy="2003048"/>
            <a:chOff x="6136" y="1425952"/>
            <a:chExt cx="5105874" cy="2003048"/>
          </a:xfrm>
          <a:solidFill>
            <a:schemeClr val="tx1">
              <a:lumMod val="75000"/>
              <a:lumOff val="25000"/>
            </a:schemeClr>
          </a:solidFill>
        </p:grpSpPr>
        <p:sp>
          <p:nvSpPr>
            <p:cNvPr id="12" name="Rectangle 14">
              <a:extLst>
                <a:ext uri="{FF2B5EF4-FFF2-40B4-BE49-F238E27FC236}">
                  <a16:creationId xmlns:a16="http://schemas.microsoft.com/office/drawing/2014/main" id="{C623A5C4-749D-41B3-8F40-36FFAC54EEDB}"/>
                </a:ext>
              </a:extLst>
            </p:cNvPr>
            <p:cNvSpPr>
              <a:spLocks noChangeArrowheads="1"/>
            </p:cNvSpPr>
            <p:nvPr/>
          </p:nvSpPr>
          <p:spPr bwMode="auto">
            <a:xfrm>
              <a:off x="6136" y="1425952"/>
              <a:ext cx="5105874" cy="2003048"/>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endParaRPr lang="en-US" altLang="en-US">
                <a:latin typeface="Arial" panose="020B0604020202020204" pitchFamily="34" charset="0"/>
              </a:endParaRPr>
            </a:p>
          </p:txBody>
        </p:sp>
        <p:sp>
          <p:nvSpPr>
            <p:cNvPr id="37" name="TextBox 36">
              <a:extLst>
                <a:ext uri="{FF2B5EF4-FFF2-40B4-BE49-F238E27FC236}">
                  <a16:creationId xmlns:a16="http://schemas.microsoft.com/office/drawing/2014/main" id="{86A88417-9CCC-4EBE-AE07-9B5D0BE194FA}"/>
                </a:ext>
              </a:extLst>
            </p:cNvPr>
            <p:cNvSpPr txBox="1"/>
            <p:nvPr/>
          </p:nvSpPr>
          <p:spPr>
            <a:xfrm>
              <a:off x="204826" y="1627942"/>
              <a:ext cx="4769591" cy="1615827"/>
            </a:xfrm>
            <a:prstGeom prst="rect">
              <a:avLst/>
            </a:prstGeom>
            <a:grpFill/>
          </p:spPr>
          <p:txBody>
            <a:bodyPr wrap="square" lIns="0" rIns="0" rtlCol="0">
              <a:spAutoFit/>
            </a:bodyPr>
            <a:lstStyle/>
            <a:p>
              <a:pPr marL="346075" indent="-346075">
                <a:lnSpc>
                  <a:spcPct val="90000"/>
                </a:lnSpc>
                <a:buFont typeface="Arial" panose="020B0604020202020204" pitchFamily="34" charset="0"/>
                <a:buChar char="•"/>
              </a:pPr>
              <a:r>
                <a:rPr lang="en-US" sz="3000" dirty="0">
                  <a:solidFill>
                    <a:srgbClr val="FFFFFF"/>
                  </a:solidFill>
                  <a:latin typeface="Gill Sans MT" panose="020B0502020104020203" pitchFamily="34" charset="0"/>
                </a:rPr>
                <a:t>Repair trails and bridges, preserving access to natural areas and open spaces</a:t>
              </a:r>
            </a:p>
            <a:p>
              <a:endParaRPr lang="en-US" dirty="0"/>
            </a:p>
          </p:txBody>
        </p:sp>
      </p:grpSp>
    </p:spTree>
    <p:extLst>
      <p:ext uri="{BB962C8B-B14F-4D97-AF65-F5344CB8AC3E}">
        <p14:creationId xmlns:p14="http://schemas.microsoft.com/office/powerpoint/2010/main" val="751814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3FB9AD-8206-4C89-B8E4-D81A7D9926BA}"/>
              </a:ext>
            </a:extLst>
          </p:cNvPr>
          <p:cNvPicPr>
            <a:picLocks noChangeAspect="1"/>
          </p:cNvPicPr>
          <p:nvPr/>
        </p:nvPicPr>
        <p:blipFill rotWithShape="1">
          <a:blip r:embed="rId3"/>
          <a:srcRect t="25912" b="3580"/>
          <a:stretch/>
        </p:blipFill>
        <p:spPr>
          <a:xfrm>
            <a:off x="0" y="1931732"/>
            <a:ext cx="9144000" cy="3952914"/>
          </a:xfrm>
          <a:prstGeom prst="rect">
            <a:avLst/>
          </a:prstGeom>
        </p:spPr>
      </p:pic>
      <p:grpSp>
        <p:nvGrpSpPr>
          <p:cNvPr id="26" name="Group 25">
            <a:extLst>
              <a:ext uri="{FF2B5EF4-FFF2-40B4-BE49-F238E27FC236}">
                <a16:creationId xmlns:a16="http://schemas.microsoft.com/office/drawing/2014/main" id="{42A92667-BFBB-4083-9458-4219CFC00250}"/>
              </a:ext>
            </a:extLst>
          </p:cNvPr>
          <p:cNvGrpSpPr/>
          <p:nvPr/>
        </p:nvGrpSpPr>
        <p:grpSpPr>
          <a:xfrm>
            <a:off x="-8960" y="406987"/>
            <a:ext cx="7845385" cy="1013280"/>
            <a:chOff x="-61504" y="304800"/>
            <a:chExt cx="9075270" cy="1013280"/>
          </a:xfrm>
        </p:grpSpPr>
        <p:grpSp>
          <p:nvGrpSpPr>
            <p:cNvPr id="27" name="Group 26">
              <a:extLst>
                <a:ext uri="{FF2B5EF4-FFF2-40B4-BE49-F238E27FC236}">
                  <a16:creationId xmlns:a16="http://schemas.microsoft.com/office/drawing/2014/main" id="{612ABBA3-D376-498B-BAB7-815FFB187A62}"/>
                </a:ext>
              </a:extLst>
            </p:cNvPr>
            <p:cNvGrpSpPr/>
            <p:nvPr/>
          </p:nvGrpSpPr>
          <p:grpSpPr>
            <a:xfrm>
              <a:off x="-61504" y="316140"/>
              <a:ext cx="9075270" cy="1001940"/>
              <a:chOff x="-61504" y="316140"/>
              <a:chExt cx="9075270" cy="1001940"/>
            </a:xfrm>
            <a:solidFill>
              <a:srgbClr val="FF8000">
                <a:alpha val="80000"/>
              </a:srgbClr>
            </a:solidFill>
          </p:grpSpPr>
          <p:sp>
            <p:nvSpPr>
              <p:cNvPr id="30" name="Rectangle 29">
                <a:extLst>
                  <a:ext uri="{FF2B5EF4-FFF2-40B4-BE49-F238E27FC236}">
                    <a16:creationId xmlns:a16="http://schemas.microsoft.com/office/drawing/2014/main" id="{F6648E03-4CD3-4D03-9B27-78389D9ED7D9}"/>
                  </a:ext>
                </a:extLst>
              </p:cNvPr>
              <p:cNvSpPr/>
              <p:nvPr/>
            </p:nvSpPr>
            <p:spPr bwMode="auto">
              <a:xfrm>
                <a:off x="-61504" y="316140"/>
                <a:ext cx="8694270" cy="99060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prstClr val="black"/>
                  </a:solidFill>
                  <a:latin typeface="Arial" charset="0"/>
                  <a:ea typeface="MS PGothic" panose="020B0600070205080204" pitchFamily="34" charset="-128"/>
                </a:endParaRPr>
              </a:p>
            </p:txBody>
          </p:sp>
          <p:sp>
            <p:nvSpPr>
              <p:cNvPr id="31" name="Isosceles Triangle 30">
                <a:extLst>
                  <a:ext uri="{FF2B5EF4-FFF2-40B4-BE49-F238E27FC236}">
                    <a16:creationId xmlns:a16="http://schemas.microsoft.com/office/drawing/2014/main" id="{BFBBA23F-BD9D-481D-84FC-94204B7D9140}"/>
                  </a:ext>
                </a:extLst>
              </p:cNvPr>
              <p:cNvSpPr/>
              <p:nvPr/>
            </p:nvSpPr>
            <p:spPr bwMode="auto">
              <a:xfrm rot="5400000" flipH="1">
                <a:off x="8327966" y="632280"/>
                <a:ext cx="990600" cy="381000"/>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baseline="-25000" dirty="0">
                  <a:solidFill>
                    <a:prstClr val="black"/>
                  </a:solidFill>
                  <a:latin typeface="Arial" charset="0"/>
                  <a:ea typeface="MS PGothic" panose="020B0600070205080204" pitchFamily="34" charset="-128"/>
                </a:endParaRPr>
              </a:p>
            </p:txBody>
          </p:sp>
        </p:grpSp>
        <p:sp>
          <p:nvSpPr>
            <p:cNvPr id="28" name="TextBox 27">
              <a:extLst>
                <a:ext uri="{FF2B5EF4-FFF2-40B4-BE49-F238E27FC236}">
                  <a16:creationId xmlns:a16="http://schemas.microsoft.com/office/drawing/2014/main" id="{9AC48EBB-66AC-4D4B-8F28-9E4D4479A523}"/>
                </a:ext>
              </a:extLst>
            </p:cNvPr>
            <p:cNvSpPr txBox="1">
              <a:spLocks noChangeArrowheads="1"/>
            </p:cNvSpPr>
            <p:nvPr/>
          </p:nvSpPr>
          <p:spPr bwMode="auto">
            <a:xfrm>
              <a:off x="305626" y="304800"/>
              <a:ext cx="3707850" cy="604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20000"/>
                </a:spcBef>
                <a:spcAft>
                  <a:spcPct val="0"/>
                </a:spcAft>
              </a:pPr>
              <a:r>
                <a:rPr lang="en-US" dirty="0">
                  <a:solidFill>
                    <a:prstClr val="white"/>
                  </a:solidFill>
                  <a:effectLst>
                    <a:outerShdw blurRad="50800" dist="38100" dir="2700000">
                      <a:srgbClr val="000000">
                        <a:alpha val="43000"/>
                      </a:srgbClr>
                    </a:outerShdw>
                  </a:effectLst>
                  <a:latin typeface="Gill Sans MT" panose="020B0502020104020203" pitchFamily="34" charset="0"/>
                </a:rPr>
                <a:t>PROJECT SITE</a:t>
              </a:r>
            </a:p>
          </p:txBody>
        </p:sp>
        <p:sp>
          <p:nvSpPr>
            <p:cNvPr id="29" name="TextBox 28">
              <a:extLst>
                <a:ext uri="{FF2B5EF4-FFF2-40B4-BE49-F238E27FC236}">
                  <a16:creationId xmlns:a16="http://schemas.microsoft.com/office/drawing/2014/main" id="{34B139E2-FBF9-4BD0-BF07-0A745204FFF1}"/>
                </a:ext>
              </a:extLst>
            </p:cNvPr>
            <p:cNvSpPr txBox="1">
              <a:spLocks noChangeArrowheads="1"/>
            </p:cNvSpPr>
            <p:nvPr/>
          </p:nvSpPr>
          <p:spPr bwMode="auto">
            <a:xfrm>
              <a:off x="275492" y="610789"/>
              <a:ext cx="8295772" cy="604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20000"/>
                </a:spcBef>
                <a:spcAft>
                  <a:spcPct val="0"/>
                </a:spcAft>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SPRINGWATER CORRIDOR</a:t>
              </a:r>
            </a:p>
          </p:txBody>
        </p:sp>
      </p:grpSp>
      <p:sp>
        <p:nvSpPr>
          <p:cNvPr id="13" name="Speech Bubble: Rectangle 12">
            <a:extLst>
              <a:ext uri="{FF2B5EF4-FFF2-40B4-BE49-F238E27FC236}">
                <a16:creationId xmlns:a16="http://schemas.microsoft.com/office/drawing/2014/main" id="{777F4F14-1918-4F2D-A50B-1280D2CEFA92}"/>
              </a:ext>
            </a:extLst>
          </p:cNvPr>
          <p:cNvSpPr/>
          <p:nvPr/>
        </p:nvSpPr>
        <p:spPr>
          <a:xfrm>
            <a:off x="2796253" y="3734580"/>
            <a:ext cx="1272594" cy="385249"/>
          </a:xfrm>
          <a:prstGeom prst="wedgeRectCallout">
            <a:avLst>
              <a:gd name="adj1" fmla="val 58160"/>
              <a:gd name="adj2" fmla="val 216962"/>
            </a:avLst>
          </a:prstGeom>
          <a:solidFill>
            <a:srgbClr val="E08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308E68C-40CD-4099-9634-39170E3A48F4}"/>
              </a:ext>
            </a:extLst>
          </p:cNvPr>
          <p:cNvSpPr txBox="1"/>
          <p:nvPr/>
        </p:nvSpPr>
        <p:spPr>
          <a:xfrm>
            <a:off x="2814330" y="3750232"/>
            <a:ext cx="1231124" cy="353943"/>
          </a:xfrm>
          <a:prstGeom prst="rect">
            <a:avLst/>
          </a:prstGeom>
          <a:solidFill>
            <a:schemeClr val="bg1"/>
          </a:solidFill>
          <a:ln w="19050">
            <a:noFill/>
          </a:ln>
        </p:spPr>
        <p:txBody>
          <a:bodyPr wrap="square" rtlCol="0">
            <a:spAutoFit/>
          </a:bodyPr>
          <a:lstStyle/>
          <a:p>
            <a:pPr algn="ctr"/>
            <a:r>
              <a:rPr lang="en-US" sz="1700" b="1" dirty="0">
                <a:latin typeface="+mn-lt"/>
              </a:rPr>
              <a:t>Bridge #48</a:t>
            </a:r>
          </a:p>
        </p:txBody>
      </p:sp>
      <p:sp>
        <p:nvSpPr>
          <p:cNvPr id="16" name="Speech Bubble: Rectangle 15">
            <a:extLst>
              <a:ext uri="{FF2B5EF4-FFF2-40B4-BE49-F238E27FC236}">
                <a16:creationId xmlns:a16="http://schemas.microsoft.com/office/drawing/2014/main" id="{DF8EB262-6FB5-4E98-9B1A-5FE216B93585}"/>
              </a:ext>
            </a:extLst>
          </p:cNvPr>
          <p:cNvSpPr/>
          <p:nvPr/>
        </p:nvSpPr>
        <p:spPr>
          <a:xfrm>
            <a:off x="5084566" y="3422201"/>
            <a:ext cx="2073870" cy="385249"/>
          </a:xfrm>
          <a:prstGeom prst="wedgeRectCallout">
            <a:avLst>
              <a:gd name="adj1" fmla="val 82531"/>
              <a:gd name="adj2" fmla="val 213842"/>
            </a:avLst>
          </a:prstGeom>
          <a:solidFill>
            <a:srgbClr val="E08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74BDBDD-809B-4D2C-A558-6379FA2C9961}"/>
              </a:ext>
            </a:extLst>
          </p:cNvPr>
          <p:cNvSpPr txBox="1"/>
          <p:nvPr/>
        </p:nvSpPr>
        <p:spPr>
          <a:xfrm>
            <a:off x="5122971" y="3460936"/>
            <a:ext cx="1997060" cy="307777"/>
          </a:xfrm>
          <a:prstGeom prst="rect">
            <a:avLst/>
          </a:prstGeom>
          <a:solidFill>
            <a:schemeClr val="bg1"/>
          </a:solidFill>
          <a:ln w="19050">
            <a:noFill/>
          </a:ln>
        </p:spPr>
        <p:txBody>
          <a:bodyPr wrap="square" rtlCol="0">
            <a:spAutoFit/>
          </a:bodyPr>
          <a:lstStyle/>
          <a:p>
            <a:r>
              <a:rPr lang="en-US" sz="1400" b="1" dirty="0"/>
              <a:t>Springwater Corridor </a:t>
            </a:r>
          </a:p>
        </p:txBody>
      </p:sp>
    </p:spTree>
    <p:extLst>
      <p:ext uri="{BB962C8B-B14F-4D97-AF65-F5344CB8AC3E}">
        <p14:creationId xmlns:p14="http://schemas.microsoft.com/office/powerpoint/2010/main" val="181099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05C6E1-C5B0-4F21-BD89-4FBBDB82B667}"/>
              </a:ext>
            </a:extLst>
          </p:cNvPr>
          <p:cNvPicPr>
            <a:picLocks noChangeAspect="1"/>
          </p:cNvPicPr>
          <p:nvPr/>
        </p:nvPicPr>
        <p:blipFill>
          <a:blip r:embed="rId3"/>
          <a:stretch>
            <a:fillRect/>
          </a:stretch>
        </p:blipFill>
        <p:spPr>
          <a:xfrm>
            <a:off x="0" y="0"/>
            <a:ext cx="9143999" cy="6858000"/>
          </a:xfrm>
          <a:prstGeom prst="rect">
            <a:avLst/>
          </a:prstGeom>
        </p:spPr>
      </p:pic>
      <p:sp>
        <p:nvSpPr>
          <p:cNvPr id="4" name="Speech Bubble: Rectangle 3">
            <a:extLst>
              <a:ext uri="{FF2B5EF4-FFF2-40B4-BE49-F238E27FC236}">
                <a16:creationId xmlns:a16="http://schemas.microsoft.com/office/drawing/2014/main" id="{AAA1BBB3-DAC2-4196-83B4-690E3016E55E}"/>
              </a:ext>
            </a:extLst>
          </p:cNvPr>
          <p:cNvSpPr/>
          <p:nvPr/>
        </p:nvSpPr>
        <p:spPr>
          <a:xfrm>
            <a:off x="552816" y="1990033"/>
            <a:ext cx="5226978" cy="3504468"/>
          </a:xfrm>
          <a:prstGeom prst="wedgeRectCallout">
            <a:avLst>
              <a:gd name="adj1" fmla="val 56913"/>
              <a:gd name="adj2" fmla="val 63936"/>
            </a:avLst>
          </a:prstGeom>
          <a:solidFill>
            <a:srgbClr val="E08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ED0639ED-316D-4868-9A91-292B4DB0BFB9}"/>
              </a:ext>
            </a:extLst>
          </p:cNvPr>
          <p:cNvGrpSpPr/>
          <p:nvPr/>
        </p:nvGrpSpPr>
        <p:grpSpPr>
          <a:xfrm>
            <a:off x="-305435" y="2072678"/>
            <a:ext cx="7066520" cy="3324319"/>
            <a:chOff x="-604217" y="2588346"/>
            <a:chExt cx="5540809" cy="2177044"/>
          </a:xfrm>
          <a:effectLst/>
        </p:grpSpPr>
        <p:pic>
          <p:nvPicPr>
            <p:cNvPr id="20" name="Picture 19">
              <a:extLst>
                <a:ext uri="{FF2B5EF4-FFF2-40B4-BE49-F238E27FC236}">
                  <a16:creationId xmlns:a16="http://schemas.microsoft.com/office/drawing/2014/main" id="{CD994713-4ED2-40E9-A543-E3E76C1B9B05}"/>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l="25570" t="37527" r="30185" b="31427"/>
            <a:stretch/>
          </p:blipFill>
          <p:spPr>
            <a:xfrm>
              <a:off x="113087" y="2588346"/>
              <a:ext cx="3999880" cy="2177044"/>
            </a:xfrm>
            <a:prstGeom prst="roundRect">
              <a:avLst>
                <a:gd name="adj" fmla="val 0"/>
              </a:avLst>
            </a:prstGeom>
          </p:spPr>
        </p:pic>
        <p:cxnSp>
          <p:nvCxnSpPr>
            <p:cNvPr id="57" name="Straight Connector 56">
              <a:extLst>
                <a:ext uri="{FF2B5EF4-FFF2-40B4-BE49-F238E27FC236}">
                  <a16:creationId xmlns:a16="http://schemas.microsoft.com/office/drawing/2014/main" id="{4045BDEB-B22D-4D4C-8787-FAF9E6C76DE9}"/>
                </a:ext>
              </a:extLst>
            </p:cNvPr>
            <p:cNvCxnSpPr>
              <a:cxnSpLocks/>
            </p:cNvCxnSpPr>
            <p:nvPr/>
          </p:nvCxnSpPr>
          <p:spPr>
            <a:xfrm flipV="1">
              <a:off x="68323" y="3316748"/>
              <a:ext cx="4089408" cy="644242"/>
            </a:xfrm>
            <a:prstGeom prst="line">
              <a:avLst/>
            </a:prstGeom>
            <a:ln w="123825">
              <a:solidFill>
                <a:schemeClr val="bg1"/>
              </a:solidFill>
              <a:prstDash val="dash"/>
            </a:ln>
            <a:effectLst>
              <a:reflection stA="45000" endPos="600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957D87DB-474F-4E24-B171-A93EE6C13D86}"/>
                </a:ext>
              </a:extLst>
            </p:cNvPr>
            <p:cNvSpPr txBox="1"/>
            <p:nvPr/>
          </p:nvSpPr>
          <p:spPr>
            <a:xfrm>
              <a:off x="847184" y="2706367"/>
              <a:ext cx="4089408" cy="342649"/>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Gill Sans MT" panose="020B0502020104020203" pitchFamily="34" charset="0"/>
                </a:rPr>
                <a:t>City of Portland</a:t>
              </a:r>
            </a:p>
          </p:txBody>
        </p:sp>
        <p:sp>
          <p:nvSpPr>
            <p:cNvPr id="63" name="TextBox 62">
              <a:extLst>
                <a:ext uri="{FF2B5EF4-FFF2-40B4-BE49-F238E27FC236}">
                  <a16:creationId xmlns:a16="http://schemas.microsoft.com/office/drawing/2014/main" id="{E6E5640F-07B7-4757-B6A0-A5AC70C23D16}"/>
                </a:ext>
              </a:extLst>
            </p:cNvPr>
            <p:cNvSpPr txBox="1"/>
            <p:nvPr/>
          </p:nvSpPr>
          <p:spPr>
            <a:xfrm>
              <a:off x="-604217" y="4356859"/>
              <a:ext cx="3999881" cy="342649"/>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Gill Sans MT" panose="020B0502020104020203" pitchFamily="34" charset="0"/>
                </a:rPr>
                <a:t>City of Milwaukie</a:t>
              </a:r>
            </a:p>
          </p:txBody>
        </p:sp>
      </p:grpSp>
      <p:grpSp>
        <p:nvGrpSpPr>
          <p:cNvPr id="11" name="Group 10">
            <a:extLst>
              <a:ext uri="{FF2B5EF4-FFF2-40B4-BE49-F238E27FC236}">
                <a16:creationId xmlns:a16="http://schemas.microsoft.com/office/drawing/2014/main" id="{61F639D2-8E9D-482E-B7FA-66C86529108D}"/>
              </a:ext>
            </a:extLst>
          </p:cNvPr>
          <p:cNvGrpSpPr/>
          <p:nvPr/>
        </p:nvGrpSpPr>
        <p:grpSpPr>
          <a:xfrm>
            <a:off x="-8960" y="406987"/>
            <a:ext cx="7845385" cy="1013280"/>
            <a:chOff x="-61504" y="304800"/>
            <a:chExt cx="9075270" cy="1013280"/>
          </a:xfrm>
        </p:grpSpPr>
        <p:grpSp>
          <p:nvGrpSpPr>
            <p:cNvPr id="12" name="Group 11">
              <a:extLst>
                <a:ext uri="{FF2B5EF4-FFF2-40B4-BE49-F238E27FC236}">
                  <a16:creationId xmlns:a16="http://schemas.microsoft.com/office/drawing/2014/main" id="{4F0ACB2F-003A-4071-9F6E-9F6B59F003E2}"/>
                </a:ext>
              </a:extLst>
            </p:cNvPr>
            <p:cNvGrpSpPr/>
            <p:nvPr/>
          </p:nvGrpSpPr>
          <p:grpSpPr>
            <a:xfrm>
              <a:off x="-61504" y="316140"/>
              <a:ext cx="9075270" cy="1001940"/>
              <a:chOff x="-61504" y="316140"/>
              <a:chExt cx="9075270" cy="1001940"/>
            </a:xfrm>
            <a:solidFill>
              <a:srgbClr val="FF8000">
                <a:alpha val="80000"/>
              </a:srgbClr>
            </a:solidFill>
          </p:grpSpPr>
          <p:sp>
            <p:nvSpPr>
              <p:cNvPr id="15" name="Rectangle 14">
                <a:extLst>
                  <a:ext uri="{FF2B5EF4-FFF2-40B4-BE49-F238E27FC236}">
                    <a16:creationId xmlns:a16="http://schemas.microsoft.com/office/drawing/2014/main" id="{C6B39040-D807-4410-860D-718B1036AD93}"/>
                  </a:ext>
                </a:extLst>
              </p:cNvPr>
              <p:cNvSpPr/>
              <p:nvPr/>
            </p:nvSpPr>
            <p:spPr bwMode="auto">
              <a:xfrm>
                <a:off x="-61504" y="316140"/>
                <a:ext cx="8694270" cy="99060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prstClr val="black"/>
                  </a:solidFill>
                  <a:latin typeface="Arial" charset="0"/>
                  <a:ea typeface="MS PGothic" panose="020B0600070205080204" pitchFamily="34" charset="-128"/>
                </a:endParaRPr>
              </a:p>
            </p:txBody>
          </p:sp>
          <p:sp>
            <p:nvSpPr>
              <p:cNvPr id="16" name="Isosceles Triangle 15">
                <a:extLst>
                  <a:ext uri="{FF2B5EF4-FFF2-40B4-BE49-F238E27FC236}">
                    <a16:creationId xmlns:a16="http://schemas.microsoft.com/office/drawing/2014/main" id="{C8839D05-99CD-411B-9CE7-A58231B520B0}"/>
                  </a:ext>
                </a:extLst>
              </p:cNvPr>
              <p:cNvSpPr/>
              <p:nvPr/>
            </p:nvSpPr>
            <p:spPr bwMode="auto">
              <a:xfrm rot="5400000" flipH="1">
                <a:off x="8327966" y="632280"/>
                <a:ext cx="990600" cy="381000"/>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baseline="-25000" dirty="0">
                  <a:solidFill>
                    <a:prstClr val="black"/>
                  </a:solidFill>
                  <a:latin typeface="Arial" charset="0"/>
                  <a:ea typeface="MS PGothic" panose="020B0600070205080204" pitchFamily="34" charset="-128"/>
                </a:endParaRPr>
              </a:p>
            </p:txBody>
          </p:sp>
        </p:grpSp>
        <p:sp>
          <p:nvSpPr>
            <p:cNvPr id="13" name="TextBox 12">
              <a:extLst>
                <a:ext uri="{FF2B5EF4-FFF2-40B4-BE49-F238E27FC236}">
                  <a16:creationId xmlns:a16="http://schemas.microsoft.com/office/drawing/2014/main" id="{CF42C91F-1E04-48C7-9E49-549903EEB17C}"/>
                </a:ext>
              </a:extLst>
            </p:cNvPr>
            <p:cNvSpPr txBox="1">
              <a:spLocks noChangeArrowheads="1"/>
            </p:cNvSpPr>
            <p:nvPr/>
          </p:nvSpPr>
          <p:spPr bwMode="auto">
            <a:xfrm>
              <a:off x="305626" y="304800"/>
              <a:ext cx="3707850" cy="604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20000"/>
                </a:spcBef>
                <a:spcAft>
                  <a:spcPct val="0"/>
                </a:spcAft>
              </a:pPr>
              <a:r>
                <a:rPr lang="en-US" dirty="0">
                  <a:solidFill>
                    <a:prstClr val="white"/>
                  </a:solidFill>
                  <a:effectLst>
                    <a:outerShdw blurRad="50800" dist="38100" dir="2700000">
                      <a:srgbClr val="000000">
                        <a:alpha val="43000"/>
                      </a:srgbClr>
                    </a:outerShdw>
                  </a:effectLst>
                  <a:latin typeface="Gill Sans MT" panose="020B0502020104020203" pitchFamily="34" charset="0"/>
                </a:rPr>
                <a:t>PROJECT SITE</a:t>
              </a:r>
            </a:p>
          </p:txBody>
        </p:sp>
        <p:sp>
          <p:nvSpPr>
            <p:cNvPr id="14" name="TextBox 13">
              <a:extLst>
                <a:ext uri="{FF2B5EF4-FFF2-40B4-BE49-F238E27FC236}">
                  <a16:creationId xmlns:a16="http://schemas.microsoft.com/office/drawing/2014/main" id="{57CB6BA1-1279-4D61-8C0B-010AFDD50E61}"/>
                </a:ext>
              </a:extLst>
            </p:cNvPr>
            <p:cNvSpPr txBox="1">
              <a:spLocks noChangeArrowheads="1"/>
            </p:cNvSpPr>
            <p:nvPr/>
          </p:nvSpPr>
          <p:spPr bwMode="auto">
            <a:xfrm>
              <a:off x="275492" y="610789"/>
              <a:ext cx="8295772" cy="604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20000"/>
                </a:spcBef>
                <a:spcAft>
                  <a:spcPct val="0"/>
                </a:spcAft>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SPRINGWATER CORRIDOR</a:t>
              </a:r>
            </a:p>
          </p:txBody>
        </p:sp>
      </p:grpSp>
      <p:sp>
        <p:nvSpPr>
          <p:cNvPr id="6" name="Star: 4 Points 5">
            <a:extLst>
              <a:ext uri="{FF2B5EF4-FFF2-40B4-BE49-F238E27FC236}">
                <a16:creationId xmlns:a16="http://schemas.microsoft.com/office/drawing/2014/main" id="{29B6BB1F-B016-4AF2-8189-347875BB93AD}"/>
              </a:ext>
            </a:extLst>
          </p:cNvPr>
          <p:cNvSpPr/>
          <p:nvPr/>
        </p:nvSpPr>
        <p:spPr>
          <a:xfrm>
            <a:off x="5804858" y="5756905"/>
            <a:ext cx="537670" cy="484311"/>
          </a:xfrm>
          <a:prstGeom prst="star4">
            <a:avLst/>
          </a:prstGeom>
          <a:solidFill>
            <a:srgbClr val="E08E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147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4EE9CF31-F683-43A0-A307-8307E0474B4C}"/>
              </a:ext>
            </a:extLst>
          </p:cNvPr>
          <p:cNvPicPr>
            <a:picLocks noChangeAspect="1"/>
          </p:cNvPicPr>
          <p:nvPr/>
        </p:nvPicPr>
        <p:blipFill rotWithShape="1">
          <a:blip r:embed="rId3"/>
          <a:srcRect l="381" r="4592"/>
          <a:stretch/>
        </p:blipFill>
        <p:spPr>
          <a:xfrm>
            <a:off x="8683" y="192025"/>
            <a:ext cx="9144000" cy="6858000"/>
          </a:xfrm>
          <a:prstGeom prst="rect">
            <a:avLst/>
          </a:prstGeom>
          <a:effectLst>
            <a:reflection stA="36000" endPos="65000" dist="50800" dir="5400000" sy="-100000" algn="bl" rotWithShape="0"/>
          </a:effectLst>
        </p:spPr>
      </p:pic>
      <p:grpSp>
        <p:nvGrpSpPr>
          <p:cNvPr id="15" name="Group 14">
            <a:extLst>
              <a:ext uri="{FF2B5EF4-FFF2-40B4-BE49-F238E27FC236}">
                <a16:creationId xmlns:a16="http://schemas.microsoft.com/office/drawing/2014/main" id="{51B70293-79AB-4C32-974B-8EC05F4184E0}"/>
              </a:ext>
            </a:extLst>
          </p:cNvPr>
          <p:cNvGrpSpPr/>
          <p:nvPr/>
        </p:nvGrpSpPr>
        <p:grpSpPr>
          <a:xfrm>
            <a:off x="-8959" y="418327"/>
            <a:ext cx="5583465" cy="1001940"/>
            <a:chOff x="-61504" y="316140"/>
            <a:chExt cx="9075270" cy="1001940"/>
          </a:xfrm>
        </p:grpSpPr>
        <p:grpSp>
          <p:nvGrpSpPr>
            <p:cNvPr id="16" name="Group 15">
              <a:extLst>
                <a:ext uri="{FF2B5EF4-FFF2-40B4-BE49-F238E27FC236}">
                  <a16:creationId xmlns:a16="http://schemas.microsoft.com/office/drawing/2014/main" id="{279A5C9C-0077-46D7-91A5-95671BB57785}"/>
                </a:ext>
              </a:extLst>
            </p:cNvPr>
            <p:cNvGrpSpPr/>
            <p:nvPr/>
          </p:nvGrpSpPr>
          <p:grpSpPr>
            <a:xfrm>
              <a:off x="-61504" y="316140"/>
              <a:ext cx="9075270" cy="1001940"/>
              <a:chOff x="-61504" y="316140"/>
              <a:chExt cx="9075270" cy="1001940"/>
            </a:xfrm>
            <a:solidFill>
              <a:srgbClr val="FF8000">
                <a:alpha val="80000"/>
              </a:srgbClr>
            </a:solidFill>
          </p:grpSpPr>
          <p:sp>
            <p:nvSpPr>
              <p:cNvPr id="19" name="Rectangle 18">
                <a:extLst>
                  <a:ext uri="{FF2B5EF4-FFF2-40B4-BE49-F238E27FC236}">
                    <a16:creationId xmlns:a16="http://schemas.microsoft.com/office/drawing/2014/main" id="{B75A9F21-8714-4A28-AAB3-439BE891E26C}"/>
                  </a:ext>
                </a:extLst>
              </p:cNvPr>
              <p:cNvSpPr/>
              <p:nvPr/>
            </p:nvSpPr>
            <p:spPr bwMode="auto">
              <a:xfrm>
                <a:off x="-61504" y="316140"/>
                <a:ext cx="8694270" cy="99060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prstClr val="black"/>
                  </a:solidFill>
                  <a:latin typeface="Arial" charset="0"/>
                  <a:ea typeface="MS PGothic" panose="020B0600070205080204" pitchFamily="34" charset="-128"/>
                </a:endParaRPr>
              </a:p>
            </p:txBody>
          </p:sp>
          <p:sp>
            <p:nvSpPr>
              <p:cNvPr id="20" name="Isosceles Triangle 19">
                <a:extLst>
                  <a:ext uri="{FF2B5EF4-FFF2-40B4-BE49-F238E27FC236}">
                    <a16:creationId xmlns:a16="http://schemas.microsoft.com/office/drawing/2014/main" id="{D5F682D3-7B5D-4FAA-BF0D-049802F88CFE}"/>
                  </a:ext>
                </a:extLst>
              </p:cNvPr>
              <p:cNvSpPr/>
              <p:nvPr/>
            </p:nvSpPr>
            <p:spPr bwMode="auto">
              <a:xfrm rot="5400000" flipH="1">
                <a:off x="8327966" y="632280"/>
                <a:ext cx="990600" cy="381000"/>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baseline="-25000" dirty="0">
                  <a:solidFill>
                    <a:prstClr val="black"/>
                  </a:solidFill>
                  <a:latin typeface="Arial" charset="0"/>
                  <a:ea typeface="MS PGothic" panose="020B0600070205080204" pitchFamily="34" charset="-128"/>
                </a:endParaRPr>
              </a:p>
            </p:txBody>
          </p:sp>
        </p:grpSp>
        <p:sp>
          <p:nvSpPr>
            <p:cNvPr id="18" name="TextBox 17">
              <a:extLst>
                <a:ext uri="{FF2B5EF4-FFF2-40B4-BE49-F238E27FC236}">
                  <a16:creationId xmlns:a16="http://schemas.microsoft.com/office/drawing/2014/main" id="{5A015890-E68D-4669-9A5D-C14EA12D1681}"/>
                </a:ext>
              </a:extLst>
            </p:cNvPr>
            <p:cNvSpPr txBox="1">
              <a:spLocks noChangeArrowheads="1"/>
            </p:cNvSpPr>
            <p:nvPr/>
          </p:nvSpPr>
          <p:spPr bwMode="auto">
            <a:xfrm>
              <a:off x="275492" y="462834"/>
              <a:ext cx="8295772" cy="604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20000"/>
                </a:spcBef>
                <a:spcAft>
                  <a:spcPct val="0"/>
                </a:spcAft>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PROJECT DETAILS</a:t>
              </a:r>
            </a:p>
          </p:txBody>
        </p:sp>
      </p:grpSp>
      <p:grpSp>
        <p:nvGrpSpPr>
          <p:cNvPr id="10" name="Group 9">
            <a:extLst>
              <a:ext uri="{FF2B5EF4-FFF2-40B4-BE49-F238E27FC236}">
                <a16:creationId xmlns:a16="http://schemas.microsoft.com/office/drawing/2014/main" id="{AA8444E3-D39A-423D-AE75-13DC04FA92F9}"/>
              </a:ext>
            </a:extLst>
          </p:cNvPr>
          <p:cNvGrpSpPr/>
          <p:nvPr/>
        </p:nvGrpSpPr>
        <p:grpSpPr>
          <a:xfrm>
            <a:off x="-8958" y="1635229"/>
            <a:ext cx="4350528" cy="3470340"/>
            <a:chOff x="6136" y="1425952"/>
            <a:chExt cx="5718013" cy="2899422"/>
          </a:xfrm>
        </p:grpSpPr>
        <p:grpSp>
          <p:nvGrpSpPr>
            <p:cNvPr id="11" name="Group 13">
              <a:extLst>
                <a:ext uri="{FF2B5EF4-FFF2-40B4-BE49-F238E27FC236}">
                  <a16:creationId xmlns:a16="http://schemas.microsoft.com/office/drawing/2014/main" id="{2ED0799B-8A43-450D-9901-D2F1AFA36CD0}"/>
                </a:ext>
              </a:extLst>
            </p:cNvPr>
            <p:cNvGrpSpPr>
              <a:grpSpLocks/>
            </p:cNvGrpSpPr>
            <p:nvPr/>
          </p:nvGrpSpPr>
          <p:grpSpPr bwMode="auto">
            <a:xfrm>
              <a:off x="6136" y="1425952"/>
              <a:ext cx="5718013" cy="2003048"/>
              <a:chOff x="-908735" y="-79957"/>
              <a:chExt cx="5480735" cy="2667000"/>
            </a:xfrm>
          </p:grpSpPr>
          <p:sp>
            <p:nvSpPr>
              <p:cNvPr id="13" name="Rectangle 14">
                <a:extLst>
                  <a:ext uri="{FF2B5EF4-FFF2-40B4-BE49-F238E27FC236}">
                    <a16:creationId xmlns:a16="http://schemas.microsoft.com/office/drawing/2014/main" id="{AEDC6A3A-3CEC-49C6-91B8-EE8A0FD959FA}"/>
                  </a:ext>
                </a:extLst>
              </p:cNvPr>
              <p:cNvSpPr>
                <a:spLocks noChangeArrowheads="1"/>
              </p:cNvSpPr>
              <p:nvPr/>
            </p:nvSpPr>
            <p:spPr bwMode="auto">
              <a:xfrm>
                <a:off x="-908735" y="-79957"/>
                <a:ext cx="4893998" cy="2667000"/>
              </a:xfrm>
              <a:prstGeom prst="rect">
                <a:avLst/>
              </a:prstGeom>
              <a:solidFill>
                <a:schemeClr val="tx1">
                  <a:alpha val="7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endParaRPr lang="en-US" altLang="en-US">
                  <a:latin typeface="Arial" panose="020B0604020202020204" pitchFamily="34" charset="0"/>
                </a:endParaRPr>
              </a:p>
            </p:txBody>
          </p:sp>
          <p:sp>
            <p:nvSpPr>
              <p:cNvPr id="14" name="TextBox 15">
                <a:extLst>
                  <a:ext uri="{FF2B5EF4-FFF2-40B4-BE49-F238E27FC236}">
                    <a16:creationId xmlns:a16="http://schemas.microsoft.com/office/drawing/2014/main" id="{F07DA524-AF1E-47C4-B5C2-57D3C20CDAD3}"/>
                  </a:ext>
                </a:extLst>
              </p:cNvPr>
              <p:cNvSpPr txBox="1">
                <a:spLocks noChangeArrowheads="1"/>
              </p:cNvSpPr>
              <p:nvPr/>
            </p:nvSpPr>
            <p:spPr bwMode="auto">
              <a:xfrm>
                <a:off x="457200" y="1371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a:p>
            </p:txBody>
          </p:sp>
        </p:grpSp>
        <p:sp>
          <p:nvSpPr>
            <p:cNvPr id="12" name="TextBox 11">
              <a:extLst>
                <a:ext uri="{FF2B5EF4-FFF2-40B4-BE49-F238E27FC236}">
                  <a16:creationId xmlns:a16="http://schemas.microsoft.com/office/drawing/2014/main" id="{A06DFE80-C2D3-4057-90B9-70BCFA0218C3}"/>
                </a:ext>
              </a:extLst>
            </p:cNvPr>
            <p:cNvSpPr txBox="1"/>
            <p:nvPr/>
          </p:nvSpPr>
          <p:spPr>
            <a:xfrm>
              <a:off x="204827" y="1627942"/>
              <a:ext cx="4769591" cy="2697432"/>
            </a:xfrm>
            <a:prstGeom prst="rect">
              <a:avLst/>
            </a:prstGeom>
            <a:noFill/>
          </p:spPr>
          <p:txBody>
            <a:bodyPr wrap="square" lIns="0" rIns="0" rtlCol="0">
              <a:spAutoFit/>
            </a:bodyPr>
            <a:lstStyle/>
            <a:p>
              <a:pPr>
                <a:lnSpc>
                  <a:spcPct val="90000"/>
                </a:lnSpc>
                <a:spcAft>
                  <a:spcPts val="1200"/>
                </a:spcAft>
              </a:pPr>
              <a:r>
                <a:rPr lang="en-US" sz="3000" u="sng" dirty="0">
                  <a:solidFill>
                    <a:srgbClr val="FFFFFF"/>
                  </a:solidFill>
                  <a:effectLst>
                    <a:outerShdw blurRad="50800" dist="38100" dir="2700000">
                      <a:srgbClr val="000000">
                        <a:alpha val="43000"/>
                      </a:srgbClr>
                    </a:outerShdw>
                  </a:effectLst>
                  <a:latin typeface="Gill Sans MT" panose="020B0502020104020203" pitchFamily="34" charset="0"/>
                </a:rPr>
                <a:t>Bridge #48</a:t>
              </a:r>
            </a:p>
            <a:p>
              <a:pPr marL="346075" indent="-346075">
                <a:lnSpc>
                  <a:spcPct val="90000"/>
                </a:lnSpc>
                <a:spcAft>
                  <a:spcPts val="1200"/>
                </a:spcAft>
                <a:buFont typeface="Arial" panose="020B0604020202020204" pitchFamily="34" charset="0"/>
                <a:buChar char="•"/>
              </a:pPr>
              <a:r>
                <a:rPr lang="en-US" sz="2400" dirty="0">
                  <a:solidFill>
                    <a:schemeClr val="bg1"/>
                  </a:solidFill>
                  <a:latin typeface="Gill Sans MT" panose="020B0502020104020203" pitchFamily="34" charset="0"/>
                </a:rPr>
                <a:t>Failing piles &amp; decking</a:t>
              </a:r>
            </a:p>
            <a:p>
              <a:pPr marL="346075" indent="-346075">
                <a:lnSpc>
                  <a:spcPct val="90000"/>
                </a:lnSpc>
                <a:spcAft>
                  <a:spcPts val="1200"/>
                </a:spcAft>
                <a:buFont typeface="Arial" panose="020B0604020202020204" pitchFamily="34" charset="0"/>
                <a:buChar char="•"/>
              </a:pPr>
              <a:r>
                <a:rPr lang="en-US" sz="2400" dirty="0">
                  <a:solidFill>
                    <a:schemeClr val="bg1"/>
                  </a:solidFill>
                  <a:latin typeface="Gill Sans MT" panose="020B0502020104020203" pitchFamily="34" charset="0"/>
                </a:rPr>
                <a:t>Obstructing piles</a:t>
              </a:r>
            </a:p>
            <a:p>
              <a:pPr marL="346075" indent="-346075">
                <a:lnSpc>
                  <a:spcPct val="90000"/>
                </a:lnSpc>
                <a:spcAft>
                  <a:spcPts val="1200"/>
                </a:spcAft>
                <a:buFont typeface="Arial" panose="020B0604020202020204" pitchFamily="34" charset="0"/>
                <a:buChar char="•"/>
              </a:pPr>
              <a:r>
                <a:rPr lang="en-US" sz="2400" dirty="0">
                  <a:solidFill>
                    <a:schemeClr val="bg1"/>
                  </a:solidFill>
                  <a:latin typeface="Gill Sans MT" panose="020B0502020104020203" pitchFamily="34" charset="0"/>
                </a:rPr>
                <a:t>Heavy cyclist use</a:t>
              </a:r>
            </a:p>
            <a:p>
              <a:pPr marL="346075" indent="-346075">
                <a:lnSpc>
                  <a:spcPct val="90000"/>
                </a:lnSpc>
                <a:buFont typeface="Arial" panose="020B0604020202020204" pitchFamily="34" charset="0"/>
                <a:buChar char="•"/>
              </a:pPr>
              <a:endParaRPr lang="en-US" sz="3000" dirty="0">
                <a:solidFill>
                  <a:schemeClr val="bg1"/>
                </a:solidFill>
                <a:effectLst>
                  <a:outerShdw blurRad="50800" dist="38100" dir="2700000">
                    <a:srgbClr val="000000">
                      <a:alpha val="43000"/>
                    </a:srgbClr>
                  </a:outerShdw>
                </a:effectLst>
                <a:latin typeface="Gill Sans MT" panose="020B0502020104020203" pitchFamily="34" charset="0"/>
              </a:endParaRPr>
            </a:p>
            <a:p>
              <a:pPr marL="346075" indent="-346075">
                <a:lnSpc>
                  <a:spcPct val="90000"/>
                </a:lnSpc>
                <a:buFont typeface="Arial" panose="020B0604020202020204" pitchFamily="34" charset="0"/>
                <a:buChar char="•"/>
              </a:pPr>
              <a:endParaRPr lang="en-US" sz="3000" dirty="0">
                <a:solidFill>
                  <a:schemeClr val="bg1"/>
                </a:solidFill>
                <a:effectLst>
                  <a:outerShdw blurRad="50800" dist="38100" dir="2700000">
                    <a:srgbClr val="000000">
                      <a:alpha val="43000"/>
                    </a:srgbClr>
                  </a:outerShdw>
                </a:effectLst>
                <a:latin typeface="Gill Sans MT" panose="020B0502020104020203" pitchFamily="34" charset="0"/>
              </a:endParaRPr>
            </a:p>
            <a:p>
              <a:endParaRPr lang="en-US" dirty="0"/>
            </a:p>
          </p:txBody>
        </p:sp>
      </p:grpSp>
    </p:spTree>
    <p:extLst>
      <p:ext uri="{BB962C8B-B14F-4D97-AF65-F5344CB8AC3E}">
        <p14:creationId xmlns:p14="http://schemas.microsoft.com/office/powerpoint/2010/main" val="104446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1B70293-79AB-4C32-974B-8EC05F4184E0}"/>
              </a:ext>
            </a:extLst>
          </p:cNvPr>
          <p:cNvGrpSpPr/>
          <p:nvPr/>
        </p:nvGrpSpPr>
        <p:grpSpPr>
          <a:xfrm>
            <a:off x="-8958" y="418327"/>
            <a:ext cx="5003414" cy="1001940"/>
            <a:chOff x="-61504" y="316140"/>
            <a:chExt cx="9075270" cy="1001940"/>
          </a:xfrm>
        </p:grpSpPr>
        <p:grpSp>
          <p:nvGrpSpPr>
            <p:cNvPr id="16" name="Group 15">
              <a:extLst>
                <a:ext uri="{FF2B5EF4-FFF2-40B4-BE49-F238E27FC236}">
                  <a16:creationId xmlns:a16="http://schemas.microsoft.com/office/drawing/2014/main" id="{279A5C9C-0077-46D7-91A5-95671BB57785}"/>
                </a:ext>
              </a:extLst>
            </p:cNvPr>
            <p:cNvGrpSpPr/>
            <p:nvPr/>
          </p:nvGrpSpPr>
          <p:grpSpPr>
            <a:xfrm>
              <a:off x="-61504" y="316140"/>
              <a:ext cx="9075270" cy="1001940"/>
              <a:chOff x="-61504" y="316140"/>
              <a:chExt cx="9075270" cy="1001940"/>
            </a:xfrm>
            <a:solidFill>
              <a:srgbClr val="FF8000">
                <a:alpha val="80000"/>
              </a:srgbClr>
            </a:solidFill>
          </p:grpSpPr>
          <p:sp>
            <p:nvSpPr>
              <p:cNvPr id="19" name="Rectangle 18">
                <a:extLst>
                  <a:ext uri="{FF2B5EF4-FFF2-40B4-BE49-F238E27FC236}">
                    <a16:creationId xmlns:a16="http://schemas.microsoft.com/office/drawing/2014/main" id="{B75A9F21-8714-4A28-AAB3-439BE891E26C}"/>
                  </a:ext>
                </a:extLst>
              </p:cNvPr>
              <p:cNvSpPr/>
              <p:nvPr/>
            </p:nvSpPr>
            <p:spPr bwMode="auto">
              <a:xfrm>
                <a:off x="-61504" y="316140"/>
                <a:ext cx="8694270" cy="99060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prstClr val="black"/>
                  </a:solidFill>
                  <a:latin typeface="Arial" charset="0"/>
                  <a:ea typeface="MS PGothic" panose="020B0600070205080204" pitchFamily="34" charset="-128"/>
                </a:endParaRPr>
              </a:p>
            </p:txBody>
          </p:sp>
          <p:sp>
            <p:nvSpPr>
              <p:cNvPr id="20" name="Isosceles Triangle 19">
                <a:extLst>
                  <a:ext uri="{FF2B5EF4-FFF2-40B4-BE49-F238E27FC236}">
                    <a16:creationId xmlns:a16="http://schemas.microsoft.com/office/drawing/2014/main" id="{D5F682D3-7B5D-4FAA-BF0D-049802F88CFE}"/>
                  </a:ext>
                </a:extLst>
              </p:cNvPr>
              <p:cNvSpPr/>
              <p:nvPr/>
            </p:nvSpPr>
            <p:spPr bwMode="auto">
              <a:xfrm rot="5400000" flipH="1">
                <a:off x="8327966" y="632280"/>
                <a:ext cx="990600" cy="381000"/>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baseline="-25000" dirty="0">
                  <a:solidFill>
                    <a:prstClr val="black"/>
                  </a:solidFill>
                  <a:latin typeface="Arial" charset="0"/>
                  <a:ea typeface="MS PGothic" panose="020B0600070205080204" pitchFamily="34" charset="-128"/>
                </a:endParaRPr>
              </a:p>
            </p:txBody>
          </p:sp>
        </p:grpSp>
        <p:sp>
          <p:nvSpPr>
            <p:cNvPr id="18" name="TextBox 17">
              <a:extLst>
                <a:ext uri="{FF2B5EF4-FFF2-40B4-BE49-F238E27FC236}">
                  <a16:creationId xmlns:a16="http://schemas.microsoft.com/office/drawing/2014/main" id="{5A015890-E68D-4669-9A5D-C14EA12D1681}"/>
                </a:ext>
              </a:extLst>
            </p:cNvPr>
            <p:cNvSpPr txBox="1">
              <a:spLocks noChangeArrowheads="1"/>
            </p:cNvSpPr>
            <p:nvPr/>
          </p:nvSpPr>
          <p:spPr bwMode="auto">
            <a:xfrm>
              <a:off x="275492" y="462834"/>
              <a:ext cx="8295772" cy="604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20000"/>
                </a:spcBef>
                <a:spcAft>
                  <a:spcPct val="0"/>
                </a:spcAft>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PROJECT DESIGN</a:t>
              </a:r>
            </a:p>
          </p:txBody>
        </p:sp>
      </p:grpSp>
      <p:pic>
        <p:nvPicPr>
          <p:cNvPr id="11" name="Picture 10">
            <a:extLst>
              <a:ext uri="{FF2B5EF4-FFF2-40B4-BE49-F238E27FC236}">
                <a16:creationId xmlns:a16="http://schemas.microsoft.com/office/drawing/2014/main" id="{41DA0509-1500-4B5E-826D-E5D42C9BAC7B}"/>
              </a:ext>
            </a:extLst>
          </p:cNvPr>
          <p:cNvPicPr>
            <a:picLocks noChangeAspect="1"/>
          </p:cNvPicPr>
          <p:nvPr/>
        </p:nvPicPr>
        <p:blipFill rotWithShape="1">
          <a:blip r:embed="rId3"/>
          <a:srcRect l="3962" t="18220" r="1769" b="20442"/>
          <a:stretch/>
        </p:blipFill>
        <p:spPr>
          <a:xfrm>
            <a:off x="0" y="3217687"/>
            <a:ext cx="9168295" cy="3648475"/>
          </a:xfrm>
          <a:prstGeom prst="rect">
            <a:avLst/>
          </a:prstGeom>
        </p:spPr>
      </p:pic>
      <p:grpSp>
        <p:nvGrpSpPr>
          <p:cNvPr id="9" name="Group 8">
            <a:extLst>
              <a:ext uri="{FF2B5EF4-FFF2-40B4-BE49-F238E27FC236}">
                <a16:creationId xmlns:a16="http://schemas.microsoft.com/office/drawing/2014/main" id="{DA5944D0-3AD2-4BA6-B3CB-A968329B0F82}"/>
              </a:ext>
            </a:extLst>
          </p:cNvPr>
          <p:cNvGrpSpPr/>
          <p:nvPr/>
        </p:nvGrpSpPr>
        <p:grpSpPr>
          <a:xfrm>
            <a:off x="-8958" y="1635229"/>
            <a:ext cx="4350528" cy="1609401"/>
            <a:chOff x="6136" y="1425952"/>
            <a:chExt cx="5718013" cy="2003048"/>
          </a:xfrm>
        </p:grpSpPr>
        <p:grpSp>
          <p:nvGrpSpPr>
            <p:cNvPr id="10" name="Group 13">
              <a:extLst>
                <a:ext uri="{FF2B5EF4-FFF2-40B4-BE49-F238E27FC236}">
                  <a16:creationId xmlns:a16="http://schemas.microsoft.com/office/drawing/2014/main" id="{D2EE2E19-73B0-4507-A72E-58E70ECAE2DC}"/>
                </a:ext>
              </a:extLst>
            </p:cNvPr>
            <p:cNvGrpSpPr>
              <a:grpSpLocks/>
            </p:cNvGrpSpPr>
            <p:nvPr/>
          </p:nvGrpSpPr>
          <p:grpSpPr bwMode="auto">
            <a:xfrm>
              <a:off x="6136" y="1425952"/>
              <a:ext cx="5718013" cy="2003048"/>
              <a:chOff x="-908735" y="-79957"/>
              <a:chExt cx="5480735" cy="2667000"/>
            </a:xfrm>
          </p:grpSpPr>
          <p:sp>
            <p:nvSpPr>
              <p:cNvPr id="14" name="Rectangle 14">
                <a:extLst>
                  <a:ext uri="{FF2B5EF4-FFF2-40B4-BE49-F238E27FC236}">
                    <a16:creationId xmlns:a16="http://schemas.microsoft.com/office/drawing/2014/main" id="{8C2C81AA-B3EE-40BB-8F60-B4C654158A8E}"/>
                  </a:ext>
                </a:extLst>
              </p:cNvPr>
              <p:cNvSpPr>
                <a:spLocks noChangeArrowheads="1"/>
              </p:cNvSpPr>
              <p:nvPr/>
            </p:nvSpPr>
            <p:spPr bwMode="auto">
              <a:xfrm>
                <a:off x="-908735" y="-79957"/>
                <a:ext cx="4893998" cy="2667000"/>
              </a:xfrm>
              <a:prstGeom prst="rect">
                <a:avLst/>
              </a:prstGeom>
              <a:solidFill>
                <a:schemeClr val="tx1">
                  <a:alpha val="7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endParaRPr lang="en-US" altLang="en-US">
                  <a:latin typeface="Arial" panose="020B0604020202020204" pitchFamily="34" charset="0"/>
                </a:endParaRPr>
              </a:p>
            </p:txBody>
          </p:sp>
          <p:sp>
            <p:nvSpPr>
              <p:cNvPr id="17" name="TextBox 15">
                <a:extLst>
                  <a:ext uri="{FF2B5EF4-FFF2-40B4-BE49-F238E27FC236}">
                    <a16:creationId xmlns:a16="http://schemas.microsoft.com/office/drawing/2014/main" id="{ED4A4443-13E8-4CB6-A63B-C53EF7392089}"/>
                  </a:ext>
                </a:extLst>
              </p:cNvPr>
              <p:cNvSpPr txBox="1">
                <a:spLocks noChangeArrowheads="1"/>
              </p:cNvSpPr>
              <p:nvPr/>
            </p:nvSpPr>
            <p:spPr bwMode="auto">
              <a:xfrm>
                <a:off x="457200" y="1371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a:p>
            </p:txBody>
          </p:sp>
        </p:grpSp>
        <p:sp>
          <p:nvSpPr>
            <p:cNvPr id="13" name="TextBox 12">
              <a:extLst>
                <a:ext uri="{FF2B5EF4-FFF2-40B4-BE49-F238E27FC236}">
                  <a16:creationId xmlns:a16="http://schemas.microsoft.com/office/drawing/2014/main" id="{6A40C998-E8E8-4679-BD09-5BF8E2C60E2C}"/>
                </a:ext>
              </a:extLst>
            </p:cNvPr>
            <p:cNvSpPr txBox="1"/>
            <p:nvPr/>
          </p:nvSpPr>
          <p:spPr>
            <a:xfrm>
              <a:off x="204827" y="1627942"/>
              <a:ext cx="4769591" cy="1739076"/>
            </a:xfrm>
            <a:prstGeom prst="rect">
              <a:avLst/>
            </a:prstGeom>
            <a:noFill/>
          </p:spPr>
          <p:txBody>
            <a:bodyPr wrap="square" lIns="0" rIns="0" rtlCol="0">
              <a:spAutoFit/>
            </a:bodyPr>
            <a:lstStyle/>
            <a:p>
              <a:pPr marL="346075" indent="-346075">
                <a:lnSpc>
                  <a:spcPct val="90000"/>
                </a:lnSpc>
                <a:spcAft>
                  <a:spcPts val="1200"/>
                </a:spcAft>
                <a:buFont typeface="Arial" panose="020B0604020202020204" pitchFamily="34" charset="0"/>
                <a:buChar char="•"/>
              </a:pPr>
              <a:r>
                <a:rPr lang="en-US" sz="2400" dirty="0">
                  <a:solidFill>
                    <a:schemeClr val="bg1"/>
                  </a:solidFill>
                  <a:latin typeface="Gill Sans MT" panose="020B0502020104020203" pitchFamily="34" charset="0"/>
                </a:rPr>
                <a:t>Structural integrity</a:t>
              </a:r>
            </a:p>
            <a:p>
              <a:pPr marL="346075" indent="-346075">
                <a:lnSpc>
                  <a:spcPct val="90000"/>
                </a:lnSpc>
                <a:spcAft>
                  <a:spcPts val="1200"/>
                </a:spcAft>
                <a:buFont typeface="Arial" panose="020B0604020202020204" pitchFamily="34" charset="0"/>
                <a:buChar char="•"/>
              </a:pPr>
              <a:r>
                <a:rPr lang="en-US" sz="2400" dirty="0">
                  <a:solidFill>
                    <a:schemeClr val="bg1"/>
                  </a:solidFill>
                  <a:latin typeface="Gill Sans MT" panose="020B0502020104020203" pitchFamily="34" charset="0"/>
                </a:rPr>
                <a:t>Accessibility</a:t>
              </a:r>
            </a:p>
            <a:p>
              <a:pPr marL="346075" indent="-346075">
                <a:lnSpc>
                  <a:spcPct val="90000"/>
                </a:lnSpc>
                <a:spcAft>
                  <a:spcPts val="1200"/>
                </a:spcAft>
                <a:buFont typeface="Arial" panose="020B0604020202020204" pitchFamily="34" charset="0"/>
                <a:buChar char="•"/>
              </a:pPr>
              <a:r>
                <a:rPr lang="en-US" sz="2400" dirty="0">
                  <a:solidFill>
                    <a:schemeClr val="bg1"/>
                  </a:solidFill>
                  <a:latin typeface="Gill Sans MT" panose="020B0502020104020203" pitchFamily="34" charset="0"/>
                </a:rPr>
                <a:t>Unobstructed creek flow</a:t>
              </a:r>
              <a:endParaRPr lang="en-US" dirty="0"/>
            </a:p>
          </p:txBody>
        </p:sp>
      </p:grpSp>
    </p:spTree>
    <p:extLst>
      <p:ext uri="{BB962C8B-B14F-4D97-AF65-F5344CB8AC3E}">
        <p14:creationId xmlns:p14="http://schemas.microsoft.com/office/powerpoint/2010/main" val="158685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07D2EF-4B41-437B-A226-048B48F44F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08"/>
          <a:stretch/>
        </p:blipFill>
        <p:spPr>
          <a:xfrm>
            <a:off x="3949700" y="1682458"/>
            <a:ext cx="5177559" cy="5175540"/>
          </a:xfrm>
          <a:prstGeom prst="rect">
            <a:avLst/>
          </a:prstGeom>
        </p:spPr>
      </p:pic>
      <p:pic>
        <p:nvPicPr>
          <p:cNvPr id="29702" name="Picture 1">
            <a:extLst>
              <a:ext uri="{FF2B5EF4-FFF2-40B4-BE49-F238E27FC236}">
                <a16:creationId xmlns:a16="http://schemas.microsoft.com/office/drawing/2014/main" id="{D0A2D20C-1E8C-417F-8504-605CED3BD47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89" y="1682460"/>
            <a:ext cx="3949700" cy="5175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a:extLst>
              <a:ext uri="{FF2B5EF4-FFF2-40B4-BE49-F238E27FC236}">
                <a16:creationId xmlns:a16="http://schemas.microsoft.com/office/drawing/2014/main" id="{47790FBE-F335-4E0B-AF14-0077F8F85301}"/>
              </a:ext>
            </a:extLst>
          </p:cNvPr>
          <p:cNvSpPr txBox="1">
            <a:spLocks noChangeArrowheads="1"/>
          </p:cNvSpPr>
          <p:nvPr/>
        </p:nvSpPr>
        <p:spPr bwMode="auto">
          <a:xfrm>
            <a:off x="292820" y="1883142"/>
            <a:ext cx="3410262" cy="4518160"/>
          </a:xfrm>
          <a:prstGeom prst="rect">
            <a:avLst/>
          </a:prstGeom>
          <a:noFill/>
          <a:ln>
            <a:noFill/>
          </a:ln>
          <a:extLst>
            <a:ext uri="{909E8E84-426E-40dd-AFC4-6F175D3DCCD1}"/>
            <a:ext uri="{91240B29-F687-4f45-9708-019B960494DF}"/>
          </a:extLst>
        </p:spPr>
        <p:txBody>
          <a:bodyPr wrap="square">
            <a:spAutoFit/>
          </a:bodyPr>
          <a:lstStyle>
            <a:lvl1pPr marL="342900" indent="-342900">
              <a:defRPr sz="2400">
                <a:solidFill>
                  <a:schemeClr val="tx1"/>
                </a:solidFill>
                <a:latin typeface="Calibri" panose="020F0502020204030204" pitchFamily="34" charset="0"/>
                <a:ea typeface="MS PGothic" panose="020B0600070205080204" pitchFamily="34" charset="-128"/>
              </a:defRPr>
            </a:lvl1pPr>
            <a:lvl2pPr marL="342900" indent="-34290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lvl="1" eaLnBrk="1" hangingPunct="1">
              <a:lnSpc>
                <a:spcPct val="90000"/>
              </a:lnSpc>
              <a:spcAft>
                <a:spcPts val="1200"/>
              </a:spcAft>
              <a:buFont typeface="Arial" panose="020B0604020202020204" pitchFamily="34" charset="0"/>
              <a:buChar char="•"/>
              <a:defRPr/>
            </a:pPr>
            <a:r>
              <a:rPr lang="en-US" altLang="en-US" dirty="0">
                <a:solidFill>
                  <a:srgbClr val="FFFFFF"/>
                </a:solidFill>
                <a:latin typeface="Gill Sans MT" panose="020B0502020104020203" pitchFamily="34" charset="0"/>
              </a:rPr>
              <a:t>Informational Outreach:</a:t>
            </a:r>
          </a:p>
          <a:p>
            <a:pPr marL="800100" lvl="2" indent="-342900">
              <a:lnSpc>
                <a:spcPct val="90000"/>
              </a:lnSpc>
              <a:spcAft>
                <a:spcPts val="1200"/>
              </a:spcAft>
              <a:buFont typeface="Wingdings" panose="05000000000000000000" pitchFamily="2" charset="2"/>
              <a:buChar char="ü"/>
              <a:defRPr/>
            </a:pPr>
            <a:r>
              <a:rPr lang="en-US" altLang="en-US" dirty="0" err="1">
                <a:solidFill>
                  <a:srgbClr val="FFFFFF"/>
                </a:solidFill>
                <a:latin typeface="Gill Sans MT" panose="020B0502020104020203" pitchFamily="34" charset="0"/>
              </a:rPr>
              <a:t>Ardenwald</a:t>
            </a:r>
            <a:r>
              <a:rPr lang="en-US" altLang="en-US" dirty="0">
                <a:solidFill>
                  <a:srgbClr val="FFFFFF"/>
                </a:solidFill>
                <a:latin typeface="Gill Sans MT" panose="020B0502020104020203" pitchFamily="34" charset="0"/>
              </a:rPr>
              <a:t> –Johnson Creek Neighborhood</a:t>
            </a:r>
          </a:p>
          <a:p>
            <a:pPr marL="800100" lvl="2" indent="-342900">
              <a:lnSpc>
                <a:spcPct val="90000"/>
              </a:lnSpc>
              <a:spcAft>
                <a:spcPts val="1200"/>
              </a:spcAft>
              <a:buFont typeface="Wingdings" panose="05000000000000000000" pitchFamily="2" charset="2"/>
              <a:buChar char="ü"/>
              <a:defRPr/>
            </a:pPr>
            <a:r>
              <a:rPr lang="en-US" altLang="en-US" dirty="0">
                <a:solidFill>
                  <a:srgbClr val="FFFFFF"/>
                </a:solidFill>
                <a:latin typeface="Gill Sans MT" panose="020B0502020104020203" pitchFamily="34" charset="0"/>
              </a:rPr>
              <a:t>Southeast Uplift Neighborhood Coalition</a:t>
            </a:r>
          </a:p>
          <a:p>
            <a:pPr marL="800100" lvl="2" indent="-342900">
              <a:lnSpc>
                <a:spcPct val="90000"/>
              </a:lnSpc>
              <a:spcAft>
                <a:spcPts val="1200"/>
              </a:spcAft>
              <a:buFont typeface="Wingdings" panose="05000000000000000000" pitchFamily="2" charset="2"/>
              <a:buChar char="ü"/>
              <a:defRPr/>
            </a:pPr>
            <a:r>
              <a:rPr lang="en-US" altLang="en-US" dirty="0">
                <a:solidFill>
                  <a:srgbClr val="FFFFFF"/>
                </a:solidFill>
                <a:latin typeface="Gill Sans MT" panose="020B0502020104020203" pitchFamily="34" charset="0"/>
              </a:rPr>
              <a:t>Bike Portland</a:t>
            </a:r>
          </a:p>
          <a:p>
            <a:pPr lvl="1" eaLnBrk="1" hangingPunct="1">
              <a:lnSpc>
                <a:spcPct val="90000"/>
              </a:lnSpc>
              <a:spcAft>
                <a:spcPts val="1200"/>
              </a:spcAft>
              <a:buFont typeface="Arial" panose="020B0604020202020204" pitchFamily="34" charset="0"/>
              <a:buChar char="•"/>
              <a:defRPr/>
            </a:pPr>
            <a:r>
              <a:rPr lang="en-US" altLang="en-US" dirty="0">
                <a:solidFill>
                  <a:srgbClr val="FFFFFF"/>
                </a:solidFill>
                <a:latin typeface="Gill Sans MT" panose="020B0502020104020203" pitchFamily="34" charset="0"/>
              </a:rPr>
              <a:t>Trail Signage</a:t>
            </a:r>
          </a:p>
          <a:p>
            <a:pPr lvl="1" eaLnBrk="1" hangingPunct="1">
              <a:lnSpc>
                <a:spcPct val="90000"/>
              </a:lnSpc>
              <a:spcAft>
                <a:spcPts val="1200"/>
              </a:spcAft>
              <a:buFont typeface="Arial" panose="020B0604020202020204" pitchFamily="34" charset="0"/>
              <a:buChar char="•"/>
              <a:defRPr/>
            </a:pPr>
            <a:r>
              <a:rPr lang="en-US" altLang="en-US" dirty="0">
                <a:solidFill>
                  <a:srgbClr val="FFFFFF"/>
                </a:solidFill>
                <a:latin typeface="Gill Sans MT" panose="020B0502020104020203" pitchFamily="34" charset="0"/>
              </a:rPr>
              <a:t>Flyers</a:t>
            </a:r>
          </a:p>
        </p:txBody>
      </p:sp>
      <p:grpSp>
        <p:nvGrpSpPr>
          <p:cNvPr id="12" name="Group 11">
            <a:extLst>
              <a:ext uri="{FF2B5EF4-FFF2-40B4-BE49-F238E27FC236}">
                <a16:creationId xmlns:a16="http://schemas.microsoft.com/office/drawing/2014/main" id="{D68A2AB2-7297-4477-8852-5AE9B6E92DC6}"/>
              </a:ext>
            </a:extLst>
          </p:cNvPr>
          <p:cNvGrpSpPr/>
          <p:nvPr/>
        </p:nvGrpSpPr>
        <p:grpSpPr>
          <a:xfrm>
            <a:off x="-1" y="391595"/>
            <a:ext cx="5378505" cy="1001940"/>
            <a:chOff x="-61504" y="316140"/>
            <a:chExt cx="9395959" cy="1001940"/>
          </a:xfrm>
        </p:grpSpPr>
        <p:grpSp>
          <p:nvGrpSpPr>
            <p:cNvPr id="13" name="Group 12">
              <a:extLst>
                <a:ext uri="{FF2B5EF4-FFF2-40B4-BE49-F238E27FC236}">
                  <a16:creationId xmlns:a16="http://schemas.microsoft.com/office/drawing/2014/main" id="{4E894563-91C6-4395-AD27-76BB32C9C1D1}"/>
                </a:ext>
              </a:extLst>
            </p:cNvPr>
            <p:cNvGrpSpPr/>
            <p:nvPr/>
          </p:nvGrpSpPr>
          <p:grpSpPr>
            <a:xfrm>
              <a:off x="-61504" y="316140"/>
              <a:ext cx="9075270" cy="1001940"/>
              <a:chOff x="-61504" y="316140"/>
              <a:chExt cx="9075270" cy="1001940"/>
            </a:xfrm>
            <a:solidFill>
              <a:srgbClr val="FF8000">
                <a:alpha val="80000"/>
              </a:srgbClr>
            </a:solidFill>
          </p:grpSpPr>
          <p:sp>
            <p:nvSpPr>
              <p:cNvPr id="15" name="Rectangle 14">
                <a:extLst>
                  <a:ext uri="{FF2B5EF4-FFF2-40B4-BE49-F238E27FC236}">
                    <a16:creationId xmlns:a16="http://schemas.microsoft.com/office/drawing/2014/main" id="{27972A39-411D-4036-9C0E-AA7156AB12A8}"/>
                  </a:ext>
                </a:extLst>
              </p:cNvPr>
              <p:cNvSpPr/>
              <p:nvPr/>
            </p:nvSpPr>
            <p:spPr bwMode="auto">
              <a:xfrm>
                <a:off x="-61504" y="316140"/>
                <a:ext cx="8694270" cy="99060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prstClr val="black"/>
                  </a:solidFill>
                  <a:latin typeface="Arial" charset="0"/>
                  <a:ea typeface="MS PGothic" panose="020B0600070205080204" pitchFamily="34" charset="-128"/>
                </a:endParaRPr>
              </a:p>
            </p:txBody>
          </p:sp>
          <p:sp>
            <p:nvSpPr>
              <p:cNvPr id="16" name="Isosceles Triangle 15">
                <a:extLst>
                  <a:ext uri="{FF2B5EF4-FFF2-40B4-BE49-F238E27FC236}">
                    <a16:creationId xmlns:a16="http://schemas.microsoft.com/office/drawing/2014/main" id="{EE7BEAC4-1FEC-4B07-99F7-A1DA80A9D6A7}"/>
                  </a:ext>
                </a:extLst>
              </p:cNvPr>
              <p:cNvSpPr/>
              <p:nvPr/>
            </p:nvSpPr>
            <p:spPr bwMode="auto">
              <a:xfrm rot="5400000" flipH="1">
                <a:off x="8327966" y="632280"/>
                <a:ext cx="990600" cy="381000"/>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baseline="-25000" dirty="0">
                  <a:solidFill>
                    <a:prstClr val="black"/>
                  </a:solidFill>
                  <a:latin typeface="Arial" charset="0"/>
                  <a:ea typeface="MS PGothic" panose="020B0600070205080204" pitchFamily="34" charset="-128"/>
                </a:endParaRPr>
              </a:p>
            </p:txBody>
          </p:sp>
        </p:grpSp>
        <p:sp>
          <p:nvSpPr>
            <p:cNvPr id="14" name="TextBox 13">
              <a:extLst>
                <a:ext uri="{FF2B5EF4-FFF2-40B4-BE49-F238E27FC236}">
                  <a16:creationId xmlns:a16="http://schemas.microsoft.com/office/drawing/2014/main" id="{D03F077D-9774-46FC-BB9B-89FFF1D03A1D}"/>
                </a:ext>
              </a:extLst>
            </p:cNvPr>
            <p:cNvSpPr txBox="1">
              <a:spLocks noChangeArrowheads="1"/>
            </p:cNvSpPr>
            <p:nvPr/>
          </p:nvSpPr>
          <p:spPr bwMode="auto">
            <a:xfrm>
              <a:off x="275492" y="615641"/>
              <a:ext cx="9058963" cy="385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20000"/>
                </a:spcBef>
                <a:spcAft>
                  <a:spcPct val="0"/>
                </a:spcAft>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PUBLIC PROCESS</a:t>
              </a:r>
            </a:p>
          </p:txBody>
        </p:sp>
      </p:grpSp>
      <p:sp>
        <p:nvSpPr>
          <p:cNvPr id="10" name="TextBox 9">
            <a:extLst>
              <a:ext uri="{FF2B5EF4-FFF2-40B4-BE49-F238E27FC236}">
                <a16:creationId xmlns:a16="http://schemas.microsoft.com/office/drawing/2014/main" id="{8F97149B-53E3-4DFF-B5AF-FBA9EC1D5360}"/>
              </a:ext>
            </a:extLst>
          </p:cNvPr>
          <p:cNvSpPr txBox="1">
            <a:spLocks noChangeArrowheads="1"/>
          </p:cNvSpPr>
          <p:nvPr/>
        </p:nvSpPr>
        <p:spPr bwMode="auto">
          <a:xfrm>
            <a:off x="201613" y="456698"/>
            <a:ext cx="6172200" cy="415925"/>
          </a:xfrm>
          <a:prstGeom prst="rect">
            <a:avLst/>
          </a:prstGeom>
          <a:noFill/>
          <a:ln>
            <a:noFill/>
          </a:ln>
          <a:extLst/>
        </p:spPr>
        <p:txBody>
          <a:bodyPr lIns="0" rIns="0"/>
          <a:lstStyle>
            <a:lvl1pPr marL="342900" indent="-342900">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spcBef>
                <a:spcPct val="20000"/>
              </a:spcBef>
              <a:defRPr/>
            </a:pPr>
            <a:r>
              <a:rPr lang="en-US" altLang="en-US" sz="1800" dirty="0">
                <a:solidFill>
                  <a:schemeClr val="bg1"/>
                </a:solidFill>
                <a:effectLst>
                  <a:outerShdw blurRad="38100" dist="38100" dir="2700000" algn="tl">
                    <a:srgbClr val="C0C0C0"/>
                  </a:outerShdw>
                </a:effectLst>
                <a:latin typeface="Gill Sans MT" panose="020B0502020104020203" pitchFamily="34" charset="0"/>
              </a:rPr>
              <a:t>Springwater Trail Bridge Replacement </a:t>
            </a:r>
          </a:p>
        </p:txBody>
      </p:sp>
    </p:spTree>
    <p:extLst>
      <p:ext uri="{BB962C8B-B14F-4D97-AF65-F5344CB8AC3E}">
        <p14:creationId xmlns:p14="http://schemas.microsoft.com/office/powerpoint/2010/main" val="2826736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AF43DD-50AD-49EE-8679-1CE3F92F3A29}"/>
              </a:ext>
            </a:extLst>
          </p:cNvPr>
          <p:cNvPicPr>
            <a:picLocks noChangeAspect="1"/>
          </p:cNvPicPr>
          <p:nvPr/>
        </p:nvPicPr>
        <p:blipFill rotWithShape="1">
          <a:blip r:embed="rId3"/>
          <a:srcRect t="8326" r="1633"/>
          <a:stretch/>
        </p:blipFill>
        <p:spPr>
          <a:xfrm>
            <a:off x="1805" y="1931377"/>
            <a:ext cx="9142195" cy="4508296"/>
          </a:xfrm>
          <a:prstGeom prst="rect">
            <a:avLst/>
          </a:prstGeom>
        </p:spPr>
      </p:pic>
      <p:sp>
        <p:nvSpPr>
          <p:cNvPr id="12" name="Rectangle 3">
            <a:extLst>
              <a:ext uri="{FF2B5EF4-FFF2-40B4-BE49-F238E27FC236}">
                <a16:creationId xmlns:a16="http://schemas.microsoft.com/office/drawing/2014/main" id="{90CEE1B3-7924-4A35-A1BB-2F4E6FAF0476}"/>
              </a:ext>
            </a:extLst>
          </p:cNvPr>
          <p:cNvSpPr>
            <a:spLocks noChangeArrowheads="1"/>
          </p:cNvSpPr>
          <p:nvPr/>
        </p:nvSpPr>
        <p:spPr bwMode="auto">
          <a:xfrm>
            <a:off x="693096" y="1680536"/>
            <a:ext cx="7911430"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sz="3000" dirty="0">
                <a:latin typeface="+mn-lt"/>
              </a:rPr>
              <a:t>Authorize contract with Just Bucket Excavating, Inc. </a:t>
            </a:r>
          </a:p>
          <a:p>
            <a:r>
              <a:rPr lang="en-US" sz="3000" dirty="0">
                <a:latin typeface="+mn-lt"/>
              </a:rPr>
              <a:t>for Springwater Corridor Bridge #48 Replacement for $1,169,668.67 (Ordinance - Bid No. 00001123)</a:t>
            </a:r>
          </a:p>
        </p:txBody>
      </p:sp>
      <p:grpSp>
        <p:nvGrpSpPr>
          <p:cNvPr id="13" name="Group 12">
            <a:extLst>
              <a:ext uri="{FF2B5EF4-FFF2-40B4-BE49-F238E27FC236}">
                <a16:creationId xmlns:a16="http://schemas.microsoft.com/office/drawing/2014/main" id="{60D2FA5B-20C3-4175-9FE6-AD90C3E3D499}"/>
              </a:ext>
            </a:extLst>
          </p:cNvPr>
          <p:cNvGrpSpPr/>
          <p:nvPr/>
        </p:nvGrpSpPr>
        <p:grpSpPr>
          <a:xfrm>
            <a:off x="-8960" y="418327"/>
            <a:ext cx="8037409" cy="1001940"/>
            <a:chOff x="-61504" y="316140"/>
            <a:chExt cx="9075270" cy="1001940"/>
          </a:xfrm>
        </p:grpSpPr>
        <p:grpSp>
          <p:nvGrpSpPr>
            <p:cNvPr id="18" name="Group 17">
              <a:extLst>
                <a:ext uri="{FF2B5EF4-FFF2-40B4-BE49-F238E27FC236}">
                  <a16:creationId xmlns:a16="http://schemas.microsoft.com/office/drawing/2014/main" id="{BEDB6955-2C0E-42BE-84D6-CFE8B7B13FB4}"/>
                </a:ext>
              </a:extLst>
            </p:cNvPr>
            <p:cNvGrpSpPr/>
            <p:nvPr/>
          </p:nvGrpSpPr>
          <p:grpSpPr>
            <a:xfrm>
              <a:off x="-61504" y="316140"/>
              <a:ext cx="9075270" cy="1001940"/>
              <a:chOff x="-61504" y="316140"/>
              <a:chExt cx="9075270" cy="1001940"/>
            </a:xfrm>
            <a:solidFill>
              <a:srgbClr val="FF8000">
                <a:alpha val="80000"/>
              </a:srgbClr>
            </a:solidFill>
          </p:grpSpPr>
          <p:sp>
            <p:nvSpPr>
              <p:cNvPr id="20" name="Rectangle 19">
                <a:extLst>
                  <a:ext uri="{FF2B5EF4-FFF2-40B4-BE49-F238E27FC236}">
                    <a16:creationId xmlns:a16="http://schemas.microsoft.com/office/drawing/2014/main" id="{3546C6FE-2D83-4CE6-974E-57ECDD90DD0E}"/>
                  </a:ext>
                </a:extLst>
              </p:cNvPr>
              <p:cNvSpPr/>
              <p:nvPr/>
            </p:nvSpPr>
            <p:spPr bwMode="auto">
              <a:xfrm>
                <a:off x="-61504" y="316140"/>
                <a:ext cx="8694270" cy="99060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prstClr val="black"/>
                  </a:solidFill>
                  <a:latin typeface="Arial" charset="0"/>
                  <a:ea typeface="MS PGothic" panose="020B0600070205080204" pitchFamily="34" charset="-128"/>
                </a:endParaRPr>
              </a:p>
            </p:txBody>
          </p:sp>
          <p:sp>
            <p:nvSpPr>
              <p:cNvPr id="21" name="Isosceles Triangle 20">
                <a:extLst>
                  <a:ext uri="{FF2B5EF4-FFF2-40B4-BE49-F238E27FC236}">
                    <a16:creationId xmlns:a16="http://schemas.microsoft.com/office/drawing/2014/main" id="{4BD37783-F748-4422-8001-CFC7D59AFE3C}"/>
                  </a:ext>
                </a:extLst>
              </p:cNvPr>
              <p:cNvSpPr/>
              <p:nvPr/>
            </p:nvSpPr>
            <p:spPr bwMode="auto">
              <a:xfrm rot="5400000" flipH="1">
                <a:off x="8327966" y="632280"/>
                <a:ext cx="990600" cy="381000"/>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baseline="-25000" dirty="0">
                  <a:solidFill>
                    <a:prstClr val="black"/>
                  </a:solidFill>
                  <a:latin typeface="Arial" charset="0"/>
                  <a:ea typeface="MS PGothic" panose="020B0600070205080204" pitchFamily="34" charset="-128"/>
                </a:endParaRPr>
              </a:p>
            </p:txBody>
          </p:sp>
        </p:grpSp>
        <p:sp>
          <p:nvSpPr>
            <p:cNvPr id="19" name="TextBox 18">
              <a:extLst>
                <a:ext uri="{FF2B5EF4-FFF2-40B4-BE49-F238E27FC236}">
                  <a16:creationId xmlns:a16="http://schemas.microsoft.com/office/drawing/2014/main" id="{8710A0A6-D79E-4DDA-B9BA-D76CE12A5297}"/>
                </a:ext>
              </a:extLst>
            </p:cNvPr>
            <p:cNvSpPr txBox="1">
              <a:spLocks noChangeArrowheads="1"/>
            </p:cNvSpPr>
            <p:nvPr/>
          </p:nvSpPr>
          <p:spPr bwMode="auto">
            <a:xfrm>
              <a:off x="275492" y="462834"/>
              <a:ext cx="8295772" cy="604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20000"/>
                </a:spcBef>
                <a:spcAft>
                  <a:spcPct val="0"/>
                </a:spcAft>
              </a:pPr>
              <a:r>
                <a:rPr lang="en-US" sz="4000" b="1">
                  <a:solidFill>
                    <a:srgbClr val="FFFFFF"/>
                  </a:solidFill>
                  <a:effectLst>
                    <a:outerShdw blurRad="50800" dist="38100" dir="2700000">
                      <a:srgbClr val="000000">
                        <a:alpha val="43000"/>
                      </a:srgbClr>
                    </a:outerShdw>
                  </a:effectLst>
                  <a:latin typeface="Gill Sans MT" panose="020B0502020104020203" pitchFamily="34" charset="0"/>
                </a:rPr>
                <a:t>WHY ARE WE HERE</a:t>
              </a: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a:t>
              </a:r>
            </a:p>
          </p:txBody>
        </p:sp>
      </p:grpSp>
    </p:spTree>
    <p:extLst>
      <p:ext uri="{BB962C8B-B14F-4D97-AF65-F5344CB8AC3E}">
        <p14:creationId xmlns:p14="http://schemas.microsoft.com/office/powerpoint/2010/main" val="8181723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23668</TotalTime>
  <Words>937</Words>
  <Application>Microsoft Office PowerPoint</Application>
  <PresentationFormat>On-screen Show (4:3)</PresentationFormat>
  <Paragraphs>91</Paragraphs>
  <Slides>8</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MS PGothic</vt:lpstr>
      <vt:lpstr>Arial</vt:lpstr>
      <vt:lpstr>Calibri</vt:lpstr>
      <vt:lpstr>Calibri Light</vt:lpstr>
      <vt:lpstr>Gill Sans MT</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GreenWorks, 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liesll</dc:creator>
  <cp:lastModifiedBy>Burkovskaia, Tamara</cp:lastModifiedBy>
  <cp:revision>1402</cp:revision>
  <cp:lastPrinted>2019-03-26T17:32:30Z</cp:lastPrinted>
  <dcterms:created xsi:type="dcterms:W3CDTF">2014-06-30T04:01:23Z</dcterms:created>
  <dcterms:modified xsi:type="dcterms:W3CDTF">2019-03-26T17:35:08Z</dcterms:modified>
  <cp:contentStatus/>
</cp:coreProperties>
</file>