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9" r:id="rId3"/>
    <p:sldId id="270" r:id="rId4"/>
    <p:sldId id="271" r:id="rId5"/>
    <p:sldId id="263" r:id="rId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66" autoAdjust="0"/>
  </p:normalViewPr>
  <p:slideViewPr>
    <p:cSldViewPr>
      <p:cViewPr varScale="1">
        <p:scale>
          <a:sx n="88" d="100"/>
          <a:sy n="88" d="100"/>
        </p:scale>
        <p:origin x="143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16AAA9E0-C2F1-49EA-91BB-0D60AA75BFC2}" type="datetimeFigureOut">
              <a:rPr lang="en-US" smtClean="0"/>
              <a:t>2/8/2019</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4739356-969E-4EE5-A631-F93DC17B26BC}" type="slidenum">
              <a:rPr lang="en-US" smtClean="0"/>
              <a:t>‹#›</a:t>
            </a:fld>
            <a:endParaRPr lang="en-US"/>
          </a:p>
        </p:txBody>
      </p:sp>
    </p:spTree>
    <p:extLst>
      <p:ext uri="{BB962C8B-B14F-4D97-AF65-F5344CB8AC3E}">
        <p14:creationId xmlns:p14="http://schemas.microsoft.com/office/powerpoint/2010/main" val="324224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150" marR="172085" indent="-171450">
              <a:lnSpc>
                <a:spcPct val="109300"/>
              </a:lnSpc>
              <a:spcBef>
                <a:spcPts val="5"/>
              </a:spcBef>
              <a:buFontTx/>
              <a:buChar char="•"/>
              <a:tabLst>
                <a:tab pos="184785" algn="l"/>
              </a:tabLst>
            </a:pPr>
            <a:r>
              <a:rPr lang="en-US" sz="1600" spc="-5" dirty="0">
                <a:solidFill>
                  <a:srgbClr val="434F69"/>
                </a:solidFill>
                <a:latin typeface="Arial"/>
                <a:cs typeface="Arial"/>
              </a:rPr>
              <a:t>In 2018 the Fair Housing Council of Oregon released Indicators of Disparate Treatment in Portland Rental Housing report. The report outlined the results of the 60 audits, and hotline complaint calls. and offered possible reasons for the disparate treatment findings and recommendations.</a:t>
            </a:r>
          </a:p>
          <a:p>
            <a:pPr marL="184150" marR="172085" indent="-171450">
              <a:lnSpc>
                <a:spcPct val="109300"/>
              </a:lnSpc>
              <a:spcBef>
                <a:spcPts val="5"/>
              </a:spcBef>
              <a:buChar char="•"/>
              <a:tabLst>
                <a:tab pos="184785" algn="l"/>
              </a:tabLst>
            </a:pPr>
            <a:endParaRPr lang="en-US" sz="1600" spc="-5" dirty="0">
              <a:solidFill>
                <a:srgbClr val="434F69"/>
              </a:solidFill>
              <a:latin typeface="Arial"/>
              <a:cs typeface="Arial"/>
            </a:endParaRP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Differential treatment occurred in the provision of differing rental terms and conditions, unit availability, and availability dates and statements from rental agents that could either discourage protected class tester from renting or applying or encourage comparative testers to rent or apply. </a:t>
            </a:r>
          </a:p>
          <a:p>
            <a:pPr marL="184150" marR="172085" indent="-171450">
              <a:lnSpc>
                <a:spcPct val="109300"/>
              </a:lnSpc>
              <a:spcBef>
                <a:spcPts val="5"/>
              </a:spcBef>
              <a:buChar char="•"/>
              <a:tabLst>
                <a:tab pos="184785" algn="l"/>
              </a:tabLst>
            </a:pPr>
            <a:endParaRPr lang="en-US" sz="1600" spc="-5" dirty="0">
              <a:solidFill>
                <a:srgbClr val="434F69"/>
              </a:solidFill>
              <a:latin typeface="Arial"/>
              <a:cs typeface="Arial"/>
            </a:endParaRPr>
          </a:p>
          <a:p>
            <a:pPr marL="184150" marR="172085" indent="-171450">
              <a:lnSpc>
                <a:spcPct val="109300"/>
              </a:lnSpc>
              <a:spcBef>
                <a:spcPts val="5"/>
              </a:spcBef>
              <a:buFontTx/>
              <a:buChar char="•"/>
              <a:tabLst>
                <a:tab pos="184785" algn="l"/>
              </a:tabLst>
            </a:pPr>
            <a:r>
              <a:rPr lang="en-US" sz="1600" spc="-5" dirty="0">
                <a:solidFill>
                  <a:srgbClr val="434F69"/>
                </a:solidFill>
                <a:latin typeface="Arial"/>
                <a:cs typeface="Arial"/>
              </a:rPr>
              <a:t>Of the 45 initial audit tests for race/color/national origin discrimination, 20% of initial tests positive for evidence of differential treatment. Of the 12 Re-tests, 33% of re-tests were positive.  And, a higher percentage of the national origin tests were positive for differential treatment. </a:t>
            </a:r>
          </a:p>
          <a:p>
            <a:pPr marL="184150" marR="172085" indent="-171450">
              <a:lnSpc>
                <a:spcPct val="109300"/>
              </a:lnSpc>
              <a:spcBef>
                <a:spcPts val="5"/>
              </a:spcBef>
              <a:buChar char="•"/>
              <a:tabLst>
                <a:tab pos="184785" algn="l"/>
              </a:tabLst>
            </a:pPr>
            <a:endParaRPr lang="en-US" sz="1600" spc="-5" dirty="0">
              <a:solidFill>
                <a:srgbClr val="434F69"/>
              </a:solidFill>
              <a:latin typeface="Arial"/>
              <a:cs typeface="Arial"/>
            </a:endParaRP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FHCO hotline data showed similar findings. 24% of the hotline complaints are related to race and color, 9% of the calls are about National Origin and 37% of the calls are related to disability. </a:t>
            </a:r>
          </a:p>
          <a:p>
            <a:endParaRPr lang="en-US" sz="1600" dirty="0"/>
          </a:p>
        </p:txBody>
      </p:sp>
      <p:sp>
        <p:nvSpPr>
          <p:cNvPr id="4" name="Slide Number Placeholder 3"/>
          <p:cNvSpPr>
            <a:spLocks noGrp="1"/>
          </p:cNvSpPr>
          <p:nvPr>
            <p:ph type="sldNum" sz="quarter" idx="5"/>
          </p:nvPr>
        </p:nvSpPr>
        <p:spPr/>
        <p:txBody>
          <a:bodyPr/>
          <a:lstStyle/>
          <a:p>
            <a:fld id="{44739356-969E-4EE5-A631-F93DC17B26BC}" type="slidenum">
              <a:rPr lang="en-US" smtClean="0"/>
              <a:t>2</a:t>
            </a:fld>
            <a:endParaRPr lang="en-US"/>
          </a:p>
        </p:txBody>
      </p:sp>
    </p:spTree>
    <p:extLst>
      <p:ext uri="{BB962C8B-B14F-4D97-AF65-F5344CB8AC3E}">
        <p14:creationId xmlns:p14="http://schemas.microsoft.com/office/powerpoint/2010/main" val="1715522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72085">
              <a:lnSpc>
                <a:spcPct val="109300"/>
              </a:lnSpc>
              <a:spcBef>
                <a:spcPts val="5"/>
              </a:spcBef>
              <a:tabLst>
                <a:tab pos="184785" algn="l"/>
              </a:tabLst>
            </a:pPr>
            <a:r>
              <a:rPr lang="en-US" sz="1600" spc="-5" dirty="0">
                <a:solidFill>
                  <a:srgbClr val="434F69"/>
                </a:solidFill>
                <a:latin typeface="Arial"/>
                <a:cs typeface="Arial"/>
              </a:rPr>
              <a:t>New Actions</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Make $214,000 available to offer cultural and trauma informed Fair Housing Enforcement and Education Services. </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The Urban League was awarded the contract.  They will partner with El </a:t>
            </a:r>
            <a:r>
              <a:rPr lang="en-US" sz="1600" spc="-5" dirty="0" err="1">
                <a:solidFill>
                  <a:srgbClr val="434F69"/>
                </a:solidFill>
                <a:latin typeface="Arial"/>
                <a:cs typeface="Arial"/>
              </a:rPr>
              <a:t>Programa</a:t>
            </a:r>
            <a:r>
              <a:rPr lang="en-US" sz="1600" spc="-5" dirty="0">
                <a:solidFill>
                  <a:srgbClr val="434F69"/>
                </a:solidFill>
                <a:latin typeface="Arial"/>
                <a:cs typeface="Arial"/>
              </a:rPr>
              <a:t> Hispano </a:t>
            </a:r>
            <a:r>
              <a:rPr lang="en-US" sz="1600" spc="-5" dirty="0" err="1">
                <a:solidFill>
                  <a:srgbClr val="434F69"/>
                </a:solidFill>
                <a:latin typeface="Arial"/>
                <a:cs typeface="Arial"/>
              </a:rPr>
              <a:t>Católico</a:t>
            </a:r>
            <a:r>
              <a:rPr lang="en-US" sz="1600" spc="-5" dirty="0">
                <a:solidFill>
                  <a:srgbClr val="434F69"/>
                </a:solidFill>
                <a:latin typeface="Arial"/>
                <a:cs typeface="Arial"/>
              </a:rPr>
              <a:t> (EPHC), Fair Housing Council of Oregon (FHCO) and Legal Aid Services of Oregon (LASO).</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Pilot project to offer expungement of criminal history</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Pilot to study the benefits of free legal services paired with social services and small grants to pay past due rent or penalties.</a:t>
            </a:r>
          </a:p>
          <a:p>
            <a:pPr marL="184150" marR="172085" indent="-171450">
              <a:lnSpc>
                <a:spcPct val="109300"/>
              </a:lnSpc>
              <a:spcBef>
                <a:spcPts val="5"/>
              </a:spcBef>
              <a:buChar char="•"/>
              <a:tabLst>
                <a:tab pos="184785" algn="l"/>
              </a:tabLst>
            </a:pPr>
            <a:endParaRPr lang="en-US" sz="1600" spc="-5" dirty="0">
              <a:solidFill>
                <a:srgbClr val="434F69"/>
              </a:solidFill>
              <a:latin typeface="Arial"/>
              <a:cs typeface="Arial"/>
            </a:endParaRPr>
          </a:p>
          <a:p>
            <a:pPr marL="12700" marR="172085">
              <a:lnSpc>
                <a:spcPct val="109300"/>
              </a:lnSpc>
              <a:spcBef>
                <a:spcPts val="5"/>
              </a:spcBef>
              <a:tabLst>
                <a:tab pos="184785" algn="l"/>
              </a:tabLst>
            </a:pPr>
            <a:r>
              <a:rPr lang="en-US" sz="1600" spc="-5" dirty="0">
                <a:solidFill>
                  <a:srgbClr val="434F69"/>
                </a:solidFill>
                <a:latin typeface="Arial"/>
                <a:cs typeface="Arial"/>
              </a:rPr>
              <a:t>Currently funded Fair Housing Actions:</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Annual Fair Housing Testing contracts. </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Renter education services</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Fair Housing hotline</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Legal Aid Services</a:t>
            </a:r>
          </a:p>
          <a:p>
            <a:pPr marL="184150" marR="172085" indent="-171450">
              <a:lnSpc>
                <a:spcPct val="109300"/>
              </a:lnSpc>
              <a:spcBef>
                <a:spcPts val="5"/>
              </a:spcBef>
              <a:buChar char="•"/>
              <a:tabLst>
                <a:tab pos="184785" algn="l"/>
              </a:tabLst>
            </a:pPr>
            <a:r>
              <a:rPr lang="en-US" sz="1600" spc="-5" dirty="0">
                <a:solidFill>
                  <a:srgbClr val="434F69"/>
                </a:solidFill>
                <a:latin typeface="Arial"/>
                <a:cs typeface="Arial"/>
              </a:rPr>
              <a:t>Coordination with culturally specific organizations for the purpose of referrals. </a:t>
            </a:r>
          </a:p>
          <a:p>
            <a:endParaRPr lang="en-US" dirty="0"/>
          </a:p>
        </p:txBody>
      </p:sp>
      <p:sp>
        <p:nvSpPr>
          <p:cNvPr id="4" name="Slide Number Placeholder 3"/>
          <p:cNvSpPr>
            <a:spLocks noGrp="1"/>
          </p:cNvSpPr>
          <p:nvPr>
            <p:ph type="sldNum" sz="quarter" idx="5"/>
          </p:nvPr>
        </p:nvSpPr>
        <p:spPr/>
        <p:txBody>
          <a:bodyPr/>
          <a:lstStyle/>
          <a:p>
            <a:fld id="{44739356-969E-4EE5-A631-F93DC17B26BC}" type="slidenum">
              <a:rPr lang="en-US" smtClean="0"/>
              <a:t>3</a:t>
            </a:fld>
            <a:endParaRPr lang="en-US"/>
          </a:p>
        </p:txBody>
      </p:sp>
    </p:spTree>
    <p:extLst>
      <p:ext uri="{BB962C8B-B14F-4D97-AF65-F5344CB8AC3E}">
        <p14:creationId xmlns:p14="http://schemas.microsoft.com/office/powerpoint/2010/main" val="326212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r>
              <a:rPr lang="en-US" sz="1600" spc="-5" dirty="0">
                <a:solidFill>
                  <a:srgbClr val="434F69"/>
                </a:solidFill>
                <a:latin typeface="Arial"/>
                <a:cs typeface="Arial"/>
              </a:rPr>
              <a:t>A majority of those served will resolve claims through advice or negotiation; a small group of the 55 total households served will pursue claims through administrative or court complaint.</a:t>
            </a:r>
          </a:p>
          <a:p>
            <a:pPr marL="285750" lvl="0" indent="-285750">
              <a:buFont typeface="Arial" panose="020B0604020202020204" pitchFamily="34" charset="0"/>
              <a:buChar char="•"/>
            </a:pPr>
            <a:endParaRPr lang="en-US" sz="1600" spc="-5" dirty="0">
              <a:solidFill>
                <a:srgbClr val="434F69"/>
              </a:solidFill>
              <a:latin typeface="Arial"/>
              <a:cs typeface="Arial"/>
            </a:endParaRPr>
          </a:p>
          <a:p>
            <a:pPr marL="285750" lvl="0" indent="-285750">
              <a:buFont typeface="Arial" panose="020B0604020202020204" pitchFamily="34" charset="0"/>
              <a:buChar char="•"/>
            </a:pPr>
            <a:r>
              <a:rPr lang="en-US" sz="1600" spc="-5" dirty="0">
                <a:solidFill>
                  <a:srgbClr val="434F69"/>
                </a:solidFill>
                <a:latin typeface="Arial"/>
                <a:cs typeface="Arial"/>
              </a:rPr>
              <a:t>90% households served will either retain or obtain housing through mediation/diversion and rapid rehousing, and retain housing six months after intervention.</a:t>
            </a:r>
          </a:p>
          <a:p>
            <a:pPr marL="285750" lvl="0" indent="-285750">
              <a:buFont typeface="Arial" panose="020B0604020202020204" pitchFamily="34" charset="0"/>
              <a:buChar char="•"/>
            </a:pPr>
            <a:endParaRPr lang="en-US" sz="1600" spc="-5" dirty="0">
              <a:solidFill>
                <a:srgbClr val="434F69"/>
              </a:solidFill>
              <a:latin typeface="Arial"/>
              <a:cs typeface="Arial"/>
            </a:endParaRPr>
          </a:p>
          <a:p>
            <a:pPr marL="285750" lvl="0" indent="-285750">
              <a:buFont typeface="Arial" panose="020B0604020202020204" pitchFamily="34" charset="0"/>
              <a:buChar char="•"/>
            </a:pPr>
            <a:r>
              <a:rPr lang="en-US" sz="1600" spc="-5" dirty="0">
                <a:solidFill>
                  <a:srgbClr val="434F69"/>
                </a:solidFill>
                <a:latin typeface="Arial"/>
                <a:cs typeface="Arial"/>
              </a:rPr>
              <a:t>80 individuals will attend linguistically and culturally relevant Know Your Rights workshops, and 80% of those attending workshops will gain knowledge of their rights as a tenant.</a:t>
            </a:r>
          </a:p>
          <a:p>
            <a:pPr marL="285750" lvl="0" indent="-285750">
              <a:buFont typeface="Arial" panose="020B0604020202020204" pitchFamily="34" charset="0"/>
              <a:buChar char="•"/>
            </a:pPr>
            <a:endParaRPr lang="en-US" sz="1600" spc="-5" dirty="0">
              <a:solidFill>
                <a:srgbClr val="434F69"/>
              </a:solidFill>
              <a:latin typeface="Arial"/>
              <a:cs typeface="Arial"/>
            </a:endParaRPr>
          </a:p>
          <a:p>
            <a:pPr marL="285750" lvl="0" indent="-285750">
              <a:buFont typeface="Arial" panose="020B0604020202020204" pitchFamily="34" charset="0"/>
              <a:buChar char="•"/>
            </a:pPr>
            <a:r>
              <a:rPr lang="en-US" sz="1600" spc="-5" dirty="0">
                <a:solidFill>
                  <a:srgbClr val="434F69"/>
                </a:solidFill>
                <a:latin typeface="Arial"/>
                <a:cs typeface="Arial"/>
              </a:rPr>
              <a:t>40 client‐facing, front‐line staff will receive Fair Housing and Landlord‐Tenant Education in 5 trainings provided by FHCO and LASO.</a:t>
            </a:r>
          </a:p>
          <a:p>
            <a:endParaRPr lang="en-US" dirty="0"/>
          </a:p>
        </p:txBody>
      </p:sp>
      <p:sp>
        <p:nvSpPr>
          <p:cNvPr id="4" name="Slide Number Placeholder 3"/>
          <p:cNvSpPr>
            <a:spLocks noGrp="1"/>
          </p:cNvSpPr>
          <p:nvPr>
            <p:ph type="sldNum" sz="quarter" idx="10"/>
          </p:nvPr>
        </p:nvSpPr>
        <p:spPr/>
        <p:txBody>
          <a:bodyPr/>
          <a:lstStyle/>
          <a:p>
            <a:fld id="{44739356-969E-4EE5-A631-F93DC17B26BC}" type="slidenum">
              <a:rPr lang="en-US" smtClean="0"/>
              <a:t>4</a:t>
            </a:fld>
            <a:endParaRPr lang="en-US"/>
          </a:p>
        </p:txBody>
      </p:sp>
    </p:spTree>
    <p:extLst>
      <p:ext uri="{BB962C8B-B14F-4D97-AF65-F5344CB8AC3E}">
        <p14:creationId xmlns:p14="http://schemas.microsoft.com/office/powerpoint/2010/main" val="423197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1B4517C-C6D6-4A68-83A5-15BB7BD69C41}" type="datetime1">
              <a:rPr lang="en-US" smtClean="0"/>
              <a:t>2/8/2019</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D77641B-5FBF-4CD9-8503-E2B9D9E814EA}" type="datetime1">
              <a:rPr lang="en-US" smtClean="0"/>
              <a:t>2/8/2019</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DC40349-206D-41AE-A992-E0C5E939A57F}" type="datetime1">
              <a:rPr lang="en-US" smtClean="0"/>
              <a:t>2/8/2019</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D2CFDF94-86ED-41D7-92BB-818EE9D55AA7}" type="datetime1">
              <a:rPr lang="en-US" smtClean="0"/>
              <a:t>2/8/2019</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21757EF-E8E7-42EF-AA7F-19DFAB51AF40}" type="datetime1">
              <a:rPr lang="en-US" smtClean="0"/>
              <a:t>2/8/2019</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26BE1BA3-7E5C-49F6-954D-C6EE2268DE7B}" type="datetime1">
              <a:rPr lang="en-US" smtClean="0"/>
              <a:t>2/8/2019</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object 2"/>
          <p:cNvSpPr/>
          <p:nvPr/>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sp>
        <p:nvSpPr>
          <p:cNvPr id="4" name="object 4"/>
          <p:cNvSpPr/>
          <p:nvPr/>
        </p:nvSpPr>
        <p:spPr>
          <a:xfrm>
            <a:off x="4560712" y="4734175"/>
            <a:ext cx="0" cy="909955"/>
          </a:xfrm>
          <a:custGeom>
            <a:avLst/>
            <a:gdLst/>
            <a:ahLst/>
            <a:cxnLst/>
            <a:rect l="l" t="t" r="r" b="b"/>
            <a:pathLst>
              <a:path h="909954">
                <a:moveTo>
                  <a:pt x="0" y="0"/>
                </a:moveTo>
                <a:lnTo>
                  <a:pt x="0" y="909804"/>
                </a:lnTo>
              </a:path>
            </a:pathLst>
          </a:custGeom>
          <a:ln w="12693">
            <a:solidFill>
              <a:srgbClr val="FFFFFF"/>
            </a:solidFill>
          </a:ln>
        </p:spPr>
        <p:txBody>
          <a:bodyPr wrap="square" lIns="0" tIns="0" rIns="0" bIns="0" rtlCol="0"/>
          <a:lstStyle/>
          <a:p>
            <a:endParaRPr dirty="0"/>
          </a:p>
        </p:txBody>
      </p:sp>
      <p:sp>
        <p:nvSpPr>
          <p:cNvPr id="6" name="object 6"/>
          <p:cNvSpPr txBox="1"/>
          <p:nvPr/>
        </p:nvSpPr>
        <p:spPr>
          <a:xfrm>
            <a:off x="561477" y="4628409"/>
            <a:ext cx="3647440" cy="821690"/>
          </a:xfrm>
          <a:prstGeom prst="rect">
            <a:avLst/>
          </a:prstGeom>
        </p:spPr>
        <p:txBody>
          <a:bodyPr vert="horz" wrap="square" lIns="0" tIns="74930" rIns="0" bIns="0" rtlCol="0">
            <a:spAutoFit/>
          </a:bodyPr>
          <a:lstStyle/>
          <a:p>
            <a:pPr marL="12700">
              <a:lnSpc>
                <a:spcPct val="100000"/>
              </a:lnSpc>
              <a:spcBef>
                <a:spcPts val="590"/>
              </a:spcBef>
            </a:pPr>
            <a:r>
              <a:rPr lang="en-US" sz="2200" b="1" spc="-5" dirty="0">
                <a:solidFill>
                  <a:srgbClr val="FFFFFF"/>
                </a:solidFill>
                <a:latin typeface="Arial"/>
                <a:cs typeface="Arial"/>
              </a:rPr>
              <a:t>Urban League Contract</a:t>
            </a:r>
            <a:endParaRPr sz="2200" dirty="0">
              <a:latin typeface="Arial"/>
              <a:cs typeface="Arial"/>
            </a:endParaRPr>
          </a:p>
          <a:p>
            <a:pPr marL="12700">
              <a:lnSpc>
                <a:spcPct val="100000"/>
              </a:lnSpc>
              <a:spcBef>
                <a:spcPts val="489"/>
              </a:spcBef>
            </a:pPr>
            <a:endParaRPr sz="2200" dirty="0">
              <a:latin typeface="Arial"/>
              <a:cs typeface="Arial"/>
            </a:endParaRPr>
          </a:p>
        </p:txBody>
      </p:sp>
      <p:sp>
        <p:nvSpPr>
          <p:cNvPr id="7" name="object 7"/>
          <p:cNvSpPr txBox="1">
            <a:spLocks noGrp="1"/>
          </p:cNvSpPr>
          <p:nvPr>
            <p:ph type="title"/>
          </p:nvPr>
        </p:nvSpPr>
        <p:spPr>
          <a:xfrm>
            <a:off x="579752" y="2380829"/>
            <a:ext cx="8411846" cy="1782539"/>
          </a:xfrm>
          <a:prstGeom prst="rect">
            <a:avLst/>
          </a:prstGeom>
        </p:spPr>
        <p:txBody>
          <a:bodyPr vert="horz" wrap="square" lIns="0" tIns="114300" rIns="0" bIns="0" rtlCol="0">
            <a:spAutoFit/>
          </a:bodyPr>
          <a:lstStyle/>
          <a:p>
            <a:pPr marL="12700" marR="5080">
              <a:lnSpc>
                <a:spcPts val="6500"/>
              </a:lnSpc>
              <a:spcBef>
                <a:spcPts val="900"/>
              </a:spcBef>
            </a:pPr>
            <a:r>
              <a:rPr lang="en-US" sz="6000" spc="-5" dirty="0">
                <a:solidFill>
                  <a:srgbClr val="FFFFFF"/>
                </a:solidFill>
              </a:rPr>
              <a:t>Fair Housing Enforcement</a:t>
            </a:r>
            <a:r>
              <a:rPr sz="6000" spc="-30" dirty="0">
                <a:solidFill>
                  <a:srgbClr val="FFFFFF"/>
                </a:solidFill>
              </a:rPr>
              <a:t> </a:t>
            </a:r>
            <a:endParaRPr sz="6000" dirty="0"/>
          </a:p>
        </p:txBody>
      </p:sp>
      <p:sp>
        <p:nvSpPr>
          <p:cNvPr id="8" name="object 8"/>
          <p:cNvSpPr txBox="1"/>
          <p:nvPr/>
        </p:nvSpPr>
        <p:spPr>
          <a:xfrm>
            <a:off x="4828533" y="4627917"/>
            <a:ext cx="3941096" cy="841321"/>
          </a:xfrm>
          <a:prstGeom prst="rect">
            <a:avLst/>
          </a:prstGeom>
        </p:spPr>
        <p:txBody>
          <a:bodyPr vert="horz" wrap="square" lIns="0" tIns="12700" rIns="0" bIns="0" rtlCol="0">
            <a:spAutoFit/>
          </a:bodyPr>
          <a:lstStyle/>
          <a:p>
            <a:pPr marL="12700" marR="5080">
              <a:lnSpc>
                <a:spcPct val="128800"/>
              </a:lnSpc>
              <a:spcBef>
                <a:spcPts val="100"/>
              </a:spcBef>
            </a:pPr>
            <a:r>
              <a:rPr lang="en-US" sz="2200" b="1" spc="-5" dirty="0">
                <a:solidFill>
                  <a:srgbClr val="FFFFFF"/>
                </a:solidFill>
                <a:latin typeface="Arial"/>
                <a:cs typeface="Arial"/>
              </a:rPr>
              <a:t>Shannon Callahan</a:t>
            </a:r>
            <a:r>
              <a:rPr sz="2200" b="1" spc="-5" dirty="0">
                <a:solidFill>
                  <a:srgbClr val="FFFFFF"/>
                </a:solidFill>
                <a:latin typeface="Arial"/>
                <a:cs typeface="Arial"/>
              </a:rPr>
              <a:t>, </a:t>
            </a:r>
            <a:r>
              <a:rPr lang="en-US" sz="2200" b="1" spc="-5" dirty="0">
                <a:solidFill>
                  <a:srgbClr val="FFFFFF"/>
                </a:solidFill>
                <a:latin typeface="Arial"/>
                <a:cs typeface="Arial"/>
              </a:rPr>
              <a:t>Director</a:t>
            </a:r>
            <a:r>
              <a:rPr sz="2200" b="1" spc="-10" dirty="0">
                <a:solidFill>
                  <a:srgbClr val="FFFFFF"/>
                </a:solidFill>
                <a:latin typeface="Arial"/>
                <a:cs typeface="Arial"/>
              </a:rPr>
              <a:t>  </a:t>
            </a:r>
            <a:r>
              <a:rPr lang="en-US" sz="2200" b="1" spc="-10" dirty="0">
                <a:solidFill>
                  <a:srgbClr val="FFFFFF"/>
                </a:solidFill>
                <a:latin typeface="Arial"/>
                <a:cs typeface="Arial"/>
              </a:rPr>
              <a:t>February 21,</a:t>
            </a:r>
            <a:r>
              <a:rPr sz="2200" b="1" spc="-95" dirty="0">
                <a:solidFill>
                  <a:srgbClr val="FFFFFF"/>
                </a:solidFill>
                <a:latin typeface="Arial"/>
                <a:cs typeface="Arial"/>
              </a:rPr>
              <a:t> </a:t>
            </a:r>
            <a:r>
              <a:rPr sz="2200" b="1" dirty="0">
                <a:solidFill>
                  <a:srgbClr val="FFFFFF"/>
                </a:solidFill>
                <a:latin typeface="Arial"/>
                <a:cs typeface="Arial"/>
              </a:rPr>
              <a:t>201</a:t>
            </a:r>
            <a:r>
              <a:rPr lang="en-US" sz="2200" b="1" dirty="0">
                <a:solidFill>
                  <a:srgbClr val="FFFFFF"/>
                </a:solidFill>
                <a:latin typeface="Arial"/>
                <a:cs typeface="Arial"/>
              </a:rPr>
              <a:t>9</a:t>
            </a:r>
            <a:endParaRPr sz="2200" dirty="0">
              <a:latin typeface="Arial"/>
              <a:cs typeface="Arial"/>
            </a:endParaRPr>
          </a:p>
        </p:txBody>
      </p:sp>
      <p:sp>
        <p:nvSpPr>
          <p:cNvPr id="5" name="Footer Placeholder 4">
            <a:extLst>
              <a:ext uri="{FF2B5EF4-FFF2-40B4-BE49-F238E27FC236}">
                <a16:creationId xmlns:a16="http://schemas.microsoft.com/office/drawing/2014/main" id="{89510667-5698-41F1-BDF7-796EFE693E4C}"/>
              </a:ext>
            </a:extLst>
          </p:cNvPr>
          <p:cNvSpPr>
            <a:spLocks noGrp="1"/>
          </p:cNvSpPr>
          <p:nvPr>
            <p:ph type="ftr" sz="quarter" idx="5"/>
          </p:nvPr>
        </p:nvSpPr>
        <p:spPr/>
        <p:txBody>
          <a:body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lang="en-US" spc="-5" dirty="0">
              <a:solidFill>
                <a:srgbClr val="27829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4" name="object 4"/>
          <p:cNvSpPr txBox="1"/>
          <p:nvPr/>
        </p:nvSpPr>
        <p:spPr>
          <a:xfrm>
            <a:off x="688340" y="1942430"/>
            <a:ext cx="10544175" cy="3659976"/>
          </a:xfrm>
          <a:prstGeom prst="rect">
            <a:avLst/>
          </a:prstGeom>
        </p:spPr>
        <p:txBody>
          <a:bodyPr vert="horz" wrap="square" lIns="0" tIns="12700" rIns="0" bIns="0" rtlCol="0">
            <a:spAutoFit/>
          </a:bodyPr>
          <a:lstStyle/>
          <a:p>
            <a:pPr marL="12700" marR="172085">
              <a:spcAft>
                <a:spcPts val="1800"/>
              </a:spcAft>
              <a:tabLst>
                <a:tab pos="184785" algn="l"/>
              </a:tabLst>
            </a:pPr>
            <a:r>
              <a:rPr lang="en-US" sz="3200" b="1" spc="-5" dirty="0">
                <a:solidFill>
                  <a:srgbClr val="434F69"/>
                </a:solidFill>
                <a:latin typeface="Arial"/>
                <a:cs typeface="Arial"/>
              </a:rPr>
              <a:t>Testing based on race and national origin </a:t>
            </a:r>
          </a:p>
          <a:p>
            <a:pPr marL="12700" marR="172085">
              <a:spcAft>
                <a:spcPts val="1800"/>
              </a:spcAft>
              <a:tabLst>
                <a:tab pos="184785" algn="l"/>
              </a:tabLst>
            </a:pPr>
            <a:r>
              <a:rPr lang="en-US" sz="3200" b="1" spc="-5" dirty="0">
                <a:solidFill>
                  <a:srgbClr val="434F69"/>
                </a:solidFill>
                <a:latin typeface="Arial"/>
                <a:cs typeface="Arial"/>
              </a:rPr>
              <a:t>Results: Both indicated negative differential treatment based on protected class. </a:t>
            </a:r>
          </a:p>
          <a:p>
            <a:pPr marL="12700" marR="172085">
              <a:spcAft>
                <a:spcPts val="1800"/>
              </a:spcAft>
              <a:tabLst>
                <a:tab pos="184785" algn="l"/>
              </a:tabLst>
            </a:pPr>
            <a:r>
              <a:rPr lang="en-US" sz="3200" spc="-5" dirty="0">
                <a:solidFill>
                  <a:srgbClr val="434F69"/>
                </a:solidFill>
                <a:latin typeface="Arial"/>
                <a:cs typeface="Arial"/>
              </a:rPr>
              <a:t>Results reinforce that housing discrimination on the basis of race and national origin persists.</a:t>
            </a:r>
          </a:p>
          <a:p>
            <a:pPr marL="12700" marR="172085">
              <a:spcAft>
                <a:spcPts val="1800"/>
              </a:spcAft>
              <a:tabLst>
                <a:tab pos="184785" algn="l"/>
              </a:tabLst>
            </a:pPr>
            <a:endParaRPr lang="en-US" sz="3200" b="1" spc="-5" dirty="0">
              <a:solidFill>
                <a:srgbClr val="434F69"/>
              </a:solidFill>
              <a:latin typeface="Arial"/>
              <a:cs typeface="Arial"/>
            </a:endParaRPr>
          </a:p>
        </p:txBody>
      </p:sp>
      <p:sp>
        <p:nvSpPr>
          <p:cNvPr id="6" name="object 6"/>
          <p:cNvSpPr txBox="1"/>
          <p:nvPr/>
        </p:nvSpPr>
        <p:spPr>
          <a:xfrm>
            <a:off x="11270142" y="6478453"/>
            <a:ext cx="180975" cy="211454"/>
          </a:xfrm>
          <a:prstGeom prst="rect">
            <a:avLst/>
          </a:prstGeom>
        </p:spPr>
        <p:txBody>
          <a:bodyPr vert="horz" wrap="square" lIns="0" tIns="5080" rIns="0" bIns="0" rtlCol="0">
            <a:spAutoFit/>
          </a:bodyPr>
          <a:lstStyle/>
          <a:p>
            <a:pPr marL="12700">
              <a:lnSpc>
                <a:spcPct val="100000"/>
              </a:lnSpc>
              <a:spcBef>
                <a:spcPts val="40"/>
              </a:spcBef>
            </a:pPr>
            <a:r>
              <a:rPr sz="1200" b="1" dirty="0">
                <a:solidFill>
                  <a:srgbClr val="FFFFFF"/>
                </a:solidFill>
                <a:latin typeface="Calibri"/>
                <a:cs typeface="Calibri"/>
              </a:rPr>
              <a:t>10</a:t>
            </a:r>
            <a:endParaRPr sz="1200" dirty="0">
              <a:latin typeface="Calibri"/>
              <a:cs typeface="Calibri"/>
            </a:endParaRPr>
          </a:p>
        </p:txBody>
      </p:sp>
      <p:sp>
        <p:nvSpPr>
          <p:cNvPr id="7" name="object 7"/>
          <p:cNvSpPr txBox="1">
            <a:spLocks noGrp="1"/>
          </p:cNvSpPr>
          <p:nvPr>
            <p:ph type="ftr" sz="quarter" idx="5"/>
          </p:nvPr>
        </p:nvSpPr>
        <p:spPr>
          <a:xfrm>
            <a:off x="4758090" y="6489863"/>
            <a:ext cx="6101715" cy="179536"/>
          </a:xfrm>
          <a:prstGeom prst="rect">
            <a:avLst/>
          </a:prstGeom>
        </p:spPr>
        <p:txBody>
          <a:bodyPr vert="horz" wrap="square" lIns="0" tIns="0" rIns="0" bIns="0" rtlCol="0">
            <a:spAutoFit/>
          </a:bodyPr>
          <a:lstStyle/>
          <a:p>
            <a:pPr marL="12700">
              <a:lnSpc>
                <a:spcPts val="1425"/>
              </a:lnSpc>
              <a:tabLst>
                <a:tab pos="3284220" algn="l"/>
                <a:tab pos="3455035" algn="l"/>
                <a:tab pos="4090035" algn="l"/>
                <a:tab pos="4261485" algn="l"/>
              </a:tabLst>
            </a:pPr>
            <a:r>
              <a:rPr lang="en-US" spc="-10"/>
              <a:t>| 02/21/2019 | Portland Housing Bureau</a:t>
            </a:r>
            <a:endParaRPr spc="-5" dirty="0"/>
          </a:p>
        </p:txBody>
      </p:sp>
      <p:sp>
        <p:nvSpPr>
          <p:cNvPr id="5" name="object 5"/>
          <p:cNvSpPr txBox="1">
            <a:spLocks noGrp="1"/>
          </p:cNvSpPr>
          <p:nvPr>
            <p:ph type="title"/>
          </p:nvPr>
        </p:nvSpPr>
        <p:spPr>
          <a:xfrm>
            <a:off x="688339" y="582226"/>
            <a:ext cx="10544175" cy="628377"/>
          </a:xfrm>
          <a:prstGeom prst="rect">
            <a:avLst/>
          </a:prstGeom>
        </p:spPr>
        <p:txBody>
          <a:bodyPr vert="horz" wrap="square" lIns="0" tIns="12700" rIns="0" bIns="0" rtlCol="0">
            <a:spAutoFit/>
          </a:bodyPr>
          <a:lstStyle/>
          <a:p>
            <a:pPr marL="12700">
              <a:lnSpc>
                <a:spcPct val="100000"/>
              </a:lnSpc>
              <a:spcBef>
                <a:spcPts val="100"/>
              </a:spcBef>
            </a:pPr>
            <a:r>
              <a:rPr lang="en-US" spc="-5" dirty="0"/>
              <a:t>Fair Housing Audit Test Results</a:t>
            </a:r>
            <a:endParaRPr spc="-5" dirty="0"/>
          </a:p>
        </p:txBody>
      </p:sp>
    </p:spTree>
    <p:extLst>
      <p:ext uri="{BB962C8B-B14F-4D97-AF65-F5344CB8AC3E}">
        <p14:creationId xmlns:p14="http://schemas.microsoft.com/office/powerpoint/2010/main" val="255669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4" name="object 4"/>
          <p:cNvSpPr txBox="1"/>
          <p:nvPr/>
        </p:nvSpPr>
        <p:spPr>
          <a:xfrm>
            <a:off x="688340" y="1600200"/>
            <a:ext cx="10544175" cy="3921586"/>
          </a:xfrm>
          <a:prstGeom prst="rect">
            <a:avLst/>
          </a:prstGeom>
        </p:spPr>
        <p:txBody>
          <a:bodyPr vert="horz" wrap="square" lIns="0" tIns="12700" rIns="0" bIns="0" rtlCol="0">
            <a:spAutoFit/>
          </a:bodyPr>
          <a:lstStyle/>
          <a:p>
            <a:pPr marL="184150" marR="172085" indent="-171450">
              <a:spcAft>
                <a:spcPts val="1800"/>
              </a:spcAft>
              <a:buFontTx/>
              <a:buChar char="•"/>
              <a:tabLst>
                <a:tab pos="184785" algn="l"/>
              </a:tabLst>
            </a:pPr>
            <a:r>
              <a:rPr lang="en-US" sz="3200" spc="-5" dirty="0">
                <a:solidFill>
                  <a:srgbClr val="434F69"/>
                </a:solidFill>
                <a:latin typeface="Arial"/>
                <a:cs typeface="Arial"/>
              </a:rPr>
              <a:t>Need to better reach communities in need</a:t>
            </a:r>
          </a:p>
          <a:p>
            <a:pPr marL="184150" marR="172085" indent="-171450">
              <a:spcAft>
                <a:spcPts val="1800"/>
              </a:spcAft>
              <a:buFontTx/>
              <a:buChar char="•"/>
              <a:tabLst>
                <a:tab pos="184785" algn="l"/>
              </a:tabLst>
            </a:pPr>
            <a:r>
              <a:rPr lang="en-US" sz="3200" spc="-5" dirty="0">
                <a:solidFill>
                  <a:srgbClr val="434F69"/>
                </a:solidFill>
                <a:latin typeface="Arial"/>
                <a:cs typeface="Arial"/>
              </a:rPr>
              <a:t>Many may not seek assistance due to fear of retaliation or fear of the legal system</a:t>
            </a:r>
          </a:p>
          <a:p>
            <a:pPr marL="184150" marR="172085" indent="-171450">
              <a:spcAft>
                <a:spcPts val="1800"/>
              </a:spcAft>
              <a:buFontTx/>
              <a:buChar char="•"/>
              <a:tabLst>
                <a:tab pos="184785" algn="l"/>
              </a:tabLst>
            </a:pPr>
            <a:r>
              <a:rPr lang="en-US" sz="3200" spc="-5" dirty="0">
                <a:solidFill>
                  <a:srgbClr val="434F69"/>
                </a:solidFill>
                <a:latin typeface="Arial"/>
                <a:cs typeface="Arial"/>
              </a:rPr>
              <a:t>Partnerships with organizations specializing in cultural and trauma-informed services, and serving Communities of Color and communities of different national origins, needed</a:t>
            </a:r>
          </a:p>
        </p:txBody>
      </p:sp>
      <p:sp>
        <p:nvSpPr>
          <p:cNvPr id="6" name="object 6"/>
          <p:cNvSpPr txBox="1"/>
          <p:nvPr/>
        </p:nvSpPr>
        <p:spPr>
          <a:xfrm>
            <a:off x="11270142" y="6478453"/>
            <a:ext cx="180975" cy="211454"/>
          </a:xfrm>
          <a:prstGeom prst="rect">
            <a:avLst/>
          </a:prstGeom>
        </p:spPr>
        <p:txBody>
          <a:bodyPr vert="horz" wrap="square" lIns="0" tIns="5080" rIns="0" bIns="0" rtlCol="0">
            <a:spAutoFit/>
          </a:bodyPr>
          <a:lstStyle/>
          <a:p>
            <a:pPr marL="12700">
              <a:lnSpc>
                <a:spcPct val="100000"/>
              </a:lnSpc>
              <a:spcBef>
                <a:spcPts val="40"/>
              </a:spcBef>
            </a:pPr>
            <a:r>
              <a:rPr sz="1200" b="1" dirty="0">
                <a:solidFill>
                  <a:srgbClr val="FFFFFF"/>
                </a:solidFill>
                <a:latin typeface="Calibri"/>
                <a:cs typeface="Calibri"/>
              </a:rPr>
              <a:t>10</a:t>
            </a:r>
            <a:endParaRPr sz="1200" dirty="0">
              <a:latin typeface="Calibri"/>
              <a:cs typeface="Calibri"/>
            </a:endParaRPr>
          </a:p>
        </p:txBody>
      </p:sp>
      <p:sp>
        <p:nvSpPr>
          <p:cNvPr id="7" name="object 7"/>
          <p:cNvSpPr txBox="1">
            <a:spLocks noGrp="1"/>
          </p:cNvSpPr>
          <p:nvPr>
            <p:ph type="ftr" sz="quarter" idx="5"/>
          </p:nvPr>
        </p:nvSpPr>
        <p:spPr>
          <a:xfrm>
            <a:off x="4758090" y="6489863"/>
            <a:ext cx="6101715" cy="359073"/>
          </a:xfrm>
          <a:prstGeom prst="rect">
            <a:avLst/>
          </a:prstGeom>
        </p:spPr>
        <p:txBody>
          <a:bodyPr vert="horz" wrap="square" lIns="0" tIns="0" rIns="0" bIns="0" rtlCol="0">
            <a:spAutoFit/>
          </a:bodyPr>
          <a:lstStyle/>
          <a:p>
            <a:pPr marL="12700">
              <a:lnSpc>
                <a:spcPts val="1425"/>
              </a:lnSpc>
              <a:tabLst>
                <a:tab pos="3284220" algn="l"/>
                <a:tab pos="3455035" algn="l"/>
                <a:tab pos="4090035" algn="l"/>
                <a:tab pos="4261485" algn="l"/>
              </a:tabLst>
            </a:pPr>
            <a:r>
              <a:rPr lang="en-US" spc="-10" dirty="0"/>
              <a:t>| 02/21/2019 | Portland Housing Bureau</a:t>
            </a:r>
            <a:endParaRPr spc="-5" dirty="0"/>
          </a:p>
        </p:txBody>
      </p:sp>
      <p:sp>
        <p:nvSpPr>
          <p:cNvPr id="5" name="object 5"/>
          <p:cNvSpPr txBox="1">
            <a:spLocks noGrp="1"/>
          </p:cNvSpPr>
          <p:nvPr>
            <p:ph type="title"/>
          </p:nvPr>
        </p:nvSpPr>
        <p:spPr>
          <a:xfrm>
            <a:off x="688339" y="582226"/>
            <a:ext cx="10544175" cy="628377"/>
          </a:xfrm>
          <a:prstGeom prst="rect">
            <a:avLst/>
          </a:prstGeom>
        </p:spPr>
        <p:txBody>
          <a:bodyPr vert="horz" wrap="square" lIns="0" tIns="12700" rIns="0" bIns="0" rtlCol="0">
            <a:spAutoFit/>
          </a:bodyPr>
          <a:lstStyle/>
          <a:p>
            <a:pPr marL="12700">
              <a:lnSpc>
                <a:spcPct val="100000"/>
              </a:lnSpc>
              <a:spcBef>
                <a:spcPts val="100"/>
              </a:spcBef>
            </a:pPr>
            <a:r>
              <a:rPr lang="en-US" spc="-5" dirty="0"/>
              <a:t>Response with New Services</a:t>
            </a:r>
            <a:endParaRPr spc="-5" dirty="0"/>
          </a:p>
        </p:txBody>
      </p:sp>
    </p:spTree>
    <p:extLst>
      <p:ext uri="{BB962C8B-B14F-4D97-AF65-F5344CB8AC3E}">
        <p14:creationId xmlns:p14="http://schemas.microsoft.com/office/powerpoint/2010/main" val="245033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4" name="object 4"/>
          <p:cNvSpPr txBox="1"/>
          <p:nvPr/>
        </p:nvSpPr>
        <p:spPr>
          <a:xfrm>
            <a:off x="725967" y="1699039"/>
            <a:ext cx="10544175" cy="3459922"/>
          </a:xfrm>
          <a:prstGeom prst="rect">
            <a:avLst/>
          </a:prstGeom>
        </p:spPr>
        <p:txBody>
          <a:bodyPr vert="horz" wrap="square" lIns="0" tIns="12700" rIns="0" bIns="0" rtlCol="0">
            <a:spAutoFit/>
          </a:bodyPr>
          <a:lstStyle/>
          <a:p>
            <a:pPr marL="285750" indent="-285750">
              <a:buFont typeface="Arial" panose="020B0604020202020204" pitchFamily="34" charset="0"/>
              <a:buChar char="•"/>
            </a:pPr>
            <a:endParaRPr lang="en-US" sz="3200" spc="-5" dirty="0">
              <a:solidFill>
                <a:srgbClr val="434F69"/>
              </a:solidFill>
              <a:latin typeface="Arial"/>
              <a:cs typeface="Arial"/>
            </a:endParaRPr>
          </a:p>
          <a:p>
            <a:pPr marL="285750" indent="-285750">
              <a:buFont typeface="Arial" panose="020B0604020202020204" pitchFamily="34" charset="0"/>
              <a:buChar char="•"/>
            </a:pPr>
            <a:r>
              <a:rPr lang="en-US" sz="3200" spc="-5" dirty="0">
                <a:solidFill>
                  <a:srgbClr val="434F69"/>
                </a:solidFill>
                <a:latin typeface="Arial"/>
                <a:cs typeface="Arial"/>
              </a:rPr>
              <a:t>Provide navigation and support services to a minimum </a:t>
            </a:r>
            <a:r>
              <a:rPr lang="en-US" sz="3200" b="1" spc="-5" dirty="0">
                <a:solidFill>
                  <a:srgbClr val="434F69"/>
                </a:solidFill>
                <a:latin typeface="Arial"/>
                <a:cs typeface="Arial"/>
              </a:rPr>
              <a:t>35 Black, African, or African American</a:t>
            </a:r>
            <a:r>
              <a:rPr lang="en-US" sz="3200" spc="-5" dirty="0">
                <a:solidFill>
                  <a:srgbClr val="434F69"/>
                </a:solidFill>
                <a:latin typeface="Arial"/>
                <a:cs typeface="Arial"/>
              </a:rPr>
              <a:t> households and </a:t>
            </a:r>
            <a:r>
              <a:rPr lang="en-US" sz="3200" b="1" spc="-5" dirty="0">
                <a:solidFill>
                  <a:srgbClr val="434F69"/>
                </a:solidFill>
                <a:latin typeface="Arial"/>
                <a:cs typeface="Arial"/>
              </a:rPr>
              <a:t>20 Latinix </a:t>
            </a:r>
            <a:r>
              <a:rPr lang="en-US" sz="3200" spc="-5" dirty="0">
                <a:solidFill>
                  <a:srgbClr val="434F69"/>
                </a:solidFill>
                <a:latin typeface="Arial"/>
                <a:cs typeface="Arial"/>
              </a:rPr>
              <a:t>households by FY19-20.</a:t>
            </a:r>
          </a:p>
          <a:p>
            <a:pPr marL="285750" lvl="0" indent="-285750">
              <a:buFont typeface="Arial" panose="020B0604020202020204" pitchFamily="34" charset="0"/>
              <a:buChar char="•"/>
            </a:pPr>
            <a:endParaRPr lang="en-US" sz="3200" spc="-5" dirty="0">
              <a:solidFill>
                <a:srgbClr val="434F69"/>
              </a:solidFill>
              <a:latin typeface="Arial"/>
              <a:cs typeface="Arial"/>
            </a:endParaRPr>
          </a:p>
          <a:p>
            <a:pPr marL="285750" lvl="0" indent="-285750">
              <a:buFont typeface="Arial" panose="020B0604020202020204" pitchFamily="34" charset="0"/>
              <a:buChar char="•"/>
            </a:pPr>
            <a:r>
              <a:rPr lang="en-US" sz="3200" spc="-5" dirty="0">
                <a:solidFill>
                  <a:srgbClr val="434F69"/>
                </a:solidFill>
                <a:latin typeface="Arial"/>
                <a:cs typeface="Arial"/>
              </a:rPr>
              <a:t>300 hours of direct representation to 30 clients and 100 hours of technical assistance.</a:t>
            </a:r>
          </a:p>
        </p:txBody>
      </p:sp>
      <p:sp>
        <p:nvSpPr>
          <p:cNvPr id="6" name="object 6"/>
          <p:cNvSpPr txBox="1"/>
          <p:nvPr/>
        </p:nvSpPr>
        <p:spPr>
          <a:xfrm>
            <a:off x="11270142" y="6478453"/>
            <a:ext cx="180975" cy="211454"/>
          </a:xfrm>
          <a:prstGeom prst="rect">
            <a:avLst/>
          </a:prstGeom>
        </p:spPr>
        <p:txBody>
          <a:bodyPr vert="horz" wrap="square" lIns="0" tIns="5080" rIns="0" bIns="0" rtlCol="0">
            <a:spAutoFit/>
          </a:bodyPr>
          <a:lstStyle/>
          <a:p>
            <a:pPr marL="12700">
              <a:lnSpc>
                <a:spcPct val="100000"/>
              </a:lnSpc>
              <a:spcBef>
                <a:spcPts val="40"/>
              </a:spcBef>
            </a:pPr>
            <a:r>
              <a:rPr sz="1200" b="1" dirty="0">
                <a:solidFill>
                  <a:srgbClr val="FFFFFF"/>
                </a:solidFill>
                <a:latin typeface="Calibri"/>
                <a:cs typeface="Calibri"/>
              </a:rPr>
              <a:t>10</a:t>
            </a:r>
            <a:endParaRPr sz="1200" dirty="0">
              <a:latin typeface="Calibri"/>
              <a:cs typeface="Calibri"/>
            </a:endParaRPr>
          </a:p>
        </p:txBody>
      </p:sp>
      <p:sp>
        <p:nvSpPr>
          <p:cNvPr id="7" name="object 7"/>
          <p:cNvSpPr txBox="1">
            <a:spLocks noGrp="1"/>
          </p:cNvSpPr>
          <p:nvPr>
            <p:ph type="ftr" sz="quarter" idx="5"/>
          </p:nvPr>
        </p:nvSpPr>
        <p:spPr>
          <a:xfrm>
            <a:off x="4758090" y="6489863"/>
            <a:ext cx="6101715" cy="179536"/>
          </a:xfrm>
          <a:prstGeom prst="rect">
            <a:avLst/>
          </a:prstGeom>
        </p:spPr>
        <p:txBody>
          <a:bodyPr vert="horz" wrap="square" lIns="0" tIns="0" rIns="0" bIns="0" rtlCol="0">
            <a:spAutoFit/>
          </a:bodyPr>
          <a:lstStyle/>
          <a:p>
            <a:pPr marL="12700">
              <a:lnSpc>
                <a:spcPts val="1425"/>
              </a:lnSpc>
              <a:tabLst>
                <a:tab pos="3284220" algn="l"/>
                <a:tab pos="3455035" algn="l"/>
                <a:tab pos="4090035" algn="l"/>
                <a:tab pos="4261485" algn="l"/>
              </a:tabLst>
            </a:pPr>
            <a:r>
              <a:rPr lang="en-US" spc="-10"/>
              <a:t>| 02/21/2019 | Portland Housing Bureau</a:t>
            </a:r>
            <a:endParaRPr spc="-5" dirty="0"/>
          </a:p>
        </p:txBody>
      </p:sp>
      <p:sp>
        <p:nvSpPr>
          <p:cNvPr id="8" name="Title 7">
            <a:extLst>
              <a:ext uri="{FF2B5EF4-FFF2-40B4-BE49-F238E27FC236}">
                <a16:creationId xmlns:a16="http://schemas.microsoft.com/office/drawing/2014/main" id="{9467D10B-1E3A-41EB-8FDB-DA14B3153242}"/>
              </a:ext>
            </a:extLst>
          </p:cNvPr>
          <p:cNvSpPr>
            <a:spLocks noGrp="1"/>
          </p:cNvSpPr>
          <p:nvPr>
            <p:ph type="title"/>
          </p:nvPr>
        </p:nvSpPr>
        <p:spPr>
          <a:xfrm>
            <a:off x="688340" y="582226"/>
            <a:ext cx="10815319" cy="635000"/>
          </a:xfrm>
        </p:spPr>
        <p:txBody>
          <a:bodyPr/>
          <a:lstStyle/>
          <a:p>
            <a:r>
              <a:rPr lang="en-US" dirty="0"/>
              <a:t>Urban League Contract</a:t>
            </a:r>
          </a:p>
        </p:txBody>
      </p:sp>
    </p:spTree>
    <p:extLst>
      <p:ext uri="{BB962C8B-B14F-4D97-AF65-F5344CB8AC3E}">
        <p14:creationId xmlns:p14="http://schemas.microsoft.com/office/powerpoint/2010/main" val="40462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p>
        </p:txBody>
      </p:sp>
      <p:sp>
        <p:nvSpPr>
          <p:cNvPr id="4" name="object 4"/>
          <p:cNvSpPr txBox="1"/>
          <p:nvPr/>
        </p:nvSpPr>
        <p:spPr>
          <a:xfrm>
            <a:off x="688340" y="2171547"/>
            <a:ext cx="3242310" cy="2949525"/>
          </a:xfrm>
          <a:prstGeom prst="rect">
            <a:avLst/>
          </a:prstGeom>
        </p:spPr>
        <p:txBody>
          <a:bodyPr vert="horz" wrap="square" lIns="0" tIns="12700" rIns="0" bIns="0" rtlCol="0">
            <a:spAutoFit/>
          </a:bodyPr>
          <a:lstStyle/>
          <a:p>
            <a:pPr marL="12700">
              <a:lnSpc>
                <a:spcPct val="100000"/>
              </a:lnSpc>
              <a:spcBef>
                <a:spcPts val="100"/>
              </a:spcBef>
            </a:pPr>
            <a:r>
              <a:rPr lang="en-US" sz="2800" b="1" spc="-10" dirty="0">
                <a:solidFill>
                  <a:srgbClr val="8FD169"/>
                </a:solidFill>
                <a:latin typeface="Arial"/>
                <a:cs typeface="Arial"/>
              </a:rPr>
              <a:t>Education </a:t>
            </a:r>
            <a:r>
              <a:rPr lang="en-US" sz="2000" dirty="0"/>
              <a:t> </a:t>
            </a:r>
          </a:p>
          <a:p>
            <a:pPr marL="12700">
              <a:lnSpc>
                <a:spcPct val="100000"/>
              </a:lnSpc>
              <a:spcBef>
                <a:spcPts val="100"/>
              </a:spcBef>
            </a:pPr>
            <a:r>
              <a:rPr lang="en-US" spc="-5" dirty="0">
                <a:solidFill>
                  <a:srgbClr val="434F69"/>
                </a:solidFill>
                <a:latin typeface="Arial"/>
                <a:cs typeface="Arial"/>
              </a:rPr>
              <a:t>Identify potential housing discrimination – rental screening and application – and provide culturally relevant navigation, mediation, and recourse for people who have come to understand that the legal system rarely operates in their service. </a:t>
            </a:r>
            <a:endParaRPr spc="-5" dirty="0">
              <a:solidFill>
                <a:srgbClr val="434F69"/>
              </a:solidFill>
              <a:latin typeface="Arial"/>
              <a:cs typeface="Arial"/>
            </a:endParaRPr>
          </a:p>
        </p:txBody>
      </p:sp>
      <p:sp>
        <p:nvSpPr>
          <p:cNvPr id="5" name="object 5"/>
          <p:cNvSpPr txBox="1"/>
          <p:nvPr/>
        </p:nvSpPr>
        <p:spPr>
          <a:xfrm>
            <a:off x="8210804" y="2171547"/>
            <a:ext cx="3242310" cy="1010533"/>
          </a:xfrm>
          <a:prstGeom prst="rect">
            <a:avLst/>
          </a:prstGeom>
        </p:spPr>
        <p:txBody>
          <a:bodyPr vert="horz" wrap="square" lIns="0" tIns="12700" rIns="0" bIns="0" rtlCol="0">
            <a:spAutoFit/>
          </a:bodyPr>
          <a:lstStyle/>
          <a:p>
            <a:pPr marL="12700">
              <a:lnSpc>
                <a:spcPct val="100000"/>
              </a:lnSpc>
              <a:spcBef>
                <a:spcPts val="100"/>
              </a:spcBef>
            </a:pPr>
            <a:r>
              <a:rPr lang="en-US" sz="2800" b="1" spc="-10" dirty="0">
                <a:solidFill>
                  <a:srgbClr val="8FD169"/>
                </a:solidFill>
                <a:latin typeface="Arial"/>
                <a:cs typeface="Arial"/>
              </a:rPr>
              <a:t>Enforcement</a:t>
            </a:r>
            <a:r>
              <a:rPr lang="en-US" spc="-5" dirty="0">
                <a:solidFill>
                  <a:srgbClr val="434F69"/>
                </a:solidFill>
                <a:latin typeface="Arial"/>
                <a:cs typeface="Arial"/>
              </a:rPr>
              <a:t> </a:t>
            </a:r>
          </a:p>
          <a:p>
            <a:pPr marL="12700">
              <a:lnSpc>
                <a:spcPct val="100000"/>
              </a:lnSpc>
              <a:spcBef>
                <a:spcPts val="100"/>
              </a:spcBef>
            </a:pPr>
            <a:r>
              <a:rPr lang="en-US" spc="-5" dirty="0">
                <a:solidFill>
                  <a:srgbClr val="434F69"/>
                </a:solidFill>
                <a:latin typeface="Arial"/>
                <a:cs typeface="Arial"/>
              </a:rPr>
              <a:t>Enforce Fair Housing law with FHCO and LASO</a:t>
            </a:r>
            <a:endParaRPr dirty="0">
              <a:latin typeface="Arial"/>
              <a:cs typeface="Arial"/>
            </a:endParaRPr>
          </a:p>
        </p:txBody>
      </p:sp>
      <p:sp>
        <p:nvSpPr>
          <p:cNvPr id="6" name="object 6"/>
          <p:cNvSpPr txBox="1"/>
          <p:nvPr/>
        </p:nvSpPr>
        <p:spPr>
          <a:xfrm>
            <a:off x="4114800" y="2171547"/>
            <a:ext cx="3825239" cy="3947234"/>
          </a:xfrm>
          <a:prstGeom prst="rect">
            <a:avLst/>
          </a:prstGeom>
        </p:spPr>
        <p:txBody>
          <a:bodyPr vert="horz" wrap="square" lIns="0" tIns="12700" rIns="0" bIns="0" rtlCol="0">
            <a:spAutoFit/>
          </a:bodyPr>
          <a:lstStyle/>
          <a:p>
            <a:pPr marL="12700">
              <a:spcBef>
                <a:spcPts val="100"/>
              </a:spcBef>
            </a:pPr>
            <a:r>
              <a:rPr lang="en-US" sz="2800" b="1" spc="-10" dirty="0">
                <a:solidFill>
                  <a:srgbClr val="8FD169"/>
                </a:solidFill>
                <a:latin typeface="Arial"/>
                <a:cs typeface="Arial"/>
              </a:rPr>
              <a:t>Housing Services</a:t>
            </a:r>
          </a:p>
          <a:p>
            <a:pPr marL="12700">
              <a:spcBef>
                <a:spcPts val="100"/>
              </a:spcBef>
            </a:pPr>
            <a:r>
              <a:rPr lang="en-US" spc="-5" dirty="0">
                <a:solidFill>
                  <a:srgbClr val="434F69"/>
                </a:solidFill>
                <a:latin typeface="Arial"/>
                <a:cs typeface="Arial"/>
              </a:rPr>
              <a:t>Review potential cases in a trauma- informed way; ensure client maintains or obtains housing and heals from the trauma of discrimination; leverage existing rental assistance resources, employment services, peer recovery services, chronic disease management, and other resources to provide holistic support to those experiencing housing discrimination and instability.</a:t>
            </a:r>
          </a:p>
          <a:p>
            <a:pPr marL="12700">
              <a:lnSpc>
                <a:spcPct val="100000"/>
              </a:lnSpc>
              <a:spcBef>
                <a:spcPts val="100"/>
              </a:spcBef>
            </a:pPr>
            <a:endParaRPr sz="2800" dirty="0">
              <a:latin typeface="Arial"/>
              <a:cs typeface="Arial"/>
            </a:endParaRPr>
          </a:p>
        </p:txBody>
      </p:sp>
      <p:sp>
        <p:nvSpPr>
          <p:cNvPr id="7" name="object 7"/>
          <p:cNvSpPr txBox="1">
            <a:spLocks noGrp="1"/>
          </p:cNvSpPr>
          <p:nvPr>
            <p:ph type="title"/>
          </p:nvPr>
        </p:nvSpPr>
        <p:spPr>
          <a:xfrm>
            <a:off x="838200" y="319379"/>
            <a:ext cx="10496966" cy="1243930"/>
          </a:xfrm>
          <a:prstGeom prst="rect">
            <a:avLst/>
          </a:prstGeom>
        </p:spPr>
        <p:txBody>
          <a:bodyPr vert="horz" wrap="square" lIns="0" tIns="12700" rIns="0" bIns="0" rtlCol="0">
            <a:spAutoFit/>
          </a:bodyPr>
          <a:lstStyle/>
          <a:p>
            <a:pPr marL="12700">
              <a:lnSpc>
                <a:spcPct val="100000"/>
              </a:lnSpc>
              <a:spcBef>
                <a:spcPts val="100"/>
              </a:spcBef>
            </a:pPr>
            <a:r>
              <a:rPr lang="en-US" spc="-5" dirty="0"/>
              <a:t>Culture and Trauma-Informed </a:t>
            </a:r>
            <a:br>
              <a:rPr lang="en-US" spc="-5" dirty="0"/>
            </a:br>
            <a:r>
              <a:rPr lang="en-US" spc="-5" dirty="0"/>
              <a:t>Fair Housing Enforcement</a:t>
            </a:r>
            <a:endParaRPr spc="-5" dirty="0"/>
          </a:p>
        </p:txBody>
      </p:sp>
      <p:sp>
        <p:nvSpPr>
          <p:cNvPr id="12" name="object 12"/>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tabLst>
                <a:tab pos="3284220" algn="l"/>
                <a:tab pos="3455035" algn="l"/>
                <a:tab pos="4090035" algn="l"/>
                <a:tab pos="4261485" algn="l"/>
              </a:tabLst>
            </a:pPr>
            <a:r>
              <a:rPr lang="en-US" spc="-10">
                <a:solidFill>
                  <a:srgbClr val="27829D"/>
                </a:solidFill>
              </a:rPr>
              <a:t>| 02/21/2019 | Portland Housing Bureau</a:t>
            </a:r>
            <a:endParaRPr spc="-5" dirty="0">
              <a:solidFill>
                <a:srgbClr val="27829D"/>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TotalTime>
  <Words>707</Words>
  <Application>Microsoft Office PowerPoint</Application>
  <PresentationFormat>Widescreen</PresentationFormat>
  <Paragraphs>60</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Fair Housing Enforcement </vt:lpstr>
      <vt:lpstr>Fair Housing Audit Test Results</vt:lpstr>
      <vt:lpstr>Response with New Services</vt:lpstr>
      <vt:lpstr>Urban League Contract</vt:lpstr>
      <vt:lpstr>Culture and Trauma-Informed  Fair Housing Enforcement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PHB PPT Twmplate</dc:title>
  <dc:creator>Benoit, Emily</dc:creator>
  <cp:lastModifiedBy>Tschabold, Matthew</cp:lastModifiedBy>
  <cp:revision>42</cp:revision>
  <dcterms:created xsi:type="dcterms:W3CDTF">2017-10-04T08:00:34Z</dcterms:created>
  <dcterms:modified xsi:type="dcterms:W3CDTF">2019-02-08T16:14:24Z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