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1" r:id="rId3"/>
    <p:sldId id="268" r:id="rId4"/>
    <p:sldId id="276" r:id="rId5"/>
    <p:sldId id="272" r:id="rId6"/>
    <p:sldId id="273" r:id="rId7"/>
    <p:sldId id="266" r:id="rId8"/>
    <p:sldId id="277" r:id="rId9"/>
    <p:sldId id="270" r:id="rId10"/>
    <p:sldId id="274" r:id="rId11"/>
    <p:sldId id="275" r:id="rId12"/>
    <p:sldId id="269" r:id="rId13"/>
    <p:sldId id="267"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millo, Dennis" initials="" lastIdx="1" clrIdx="0"/>
  <p:cmAuthor id="2" name="Suto, Paul" initials="SP" lastIdx="3" clrIdx="1">
    <p:extLst>
      <p:ext uri="{19B8F6BF-5375-455C-9EA6-DF929625EA0E}">
        <p15:presenceInfo xmlns:p15="http://schemas.microsoft.com/office/powerpoint/2012/main" userId="S-1-5-21-1562068243-3890762121-1459926415-19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81523" autoAdjust="0"/>
  </p:normalViewPr>
  <p:slideViewPr>
    <p:cSldViewPr>
      <p:cViewPr varScale="1">
        <p:scale>
          <a:sx n="133" d="100"/>
          <a:sy n="133" d="100"/>
        </p:scale>
        <p:origin x="250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CCF55B05-A1E5-411E-8E83-79122F8FDC3F}" type="datetimeFigureOut">
              <a:rPr lang="en-US"/>
              <a:pPr>
                <a:defRPr/>
              </a:pPr>
              <a:t>2/11/2019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9CA31C24-2E8D-464A-8A35-95DBCE7990D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dirty="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B9D89BA6-67BF-491A-A500-C5D21FD441B4}" type="datetimeFigureOut">
              <a:rPr lang="en-US"/>
              <a:pPr>
                <a:defRPr/>
              </a:pPr>
              <a:t>2/11/2019</a:t>
            </a:fld>
            <a:endParaRPr lang="en-US" dirty="0"/>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3575"/>
            <a:ext cx="5608638"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dirty="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C6A510EB-5477-4191-B8EE-6109D5280FF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A510EB-5477-4191-B8EE-6109D5280FFC}" type="slidenum">
              <a:rPr lang="en-US" smtClean="0"/>
              <a:pPr>
                <a:defRPr/>
              </a:pPr>
              <a:t>1</a:t>
            </a:fld>
            <a:endParaRPr lang="en-US" dirty="0"/>
          </a:p>
        </p:txBody>
      </p:sp>
    </p:spTree>
    <p:extLst>
      <p:ext uri="{BB962C8B-B14F-4D97-AF65-F5344CB8AC3E}">
        <p14:creationId xmlns:p14="http://schemas.microsoft.com/office/powerpoint/2010/main" val="223530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D0486-4283-49F0-91AA-A5F9A1DDD603}" type="slidenum">
              <a:rPr lang="en-US" altLang="en-US" smtClean="0"/>
              <a:pPr/>
              <a:t>10</a:t>
            </a:fld>
            <a:endParaRPr lang="en-US" altLang="en-US"/>
          </a:p>
        </p:txBody>
      </p:sp>
    </p:spTree>
    <p:extLst>
      <p:ext uri="{BB962C8B-B14F-4D97-AF65-F5344CB8AC3E}">
        <p14:creationId xmlns:p14="http://schemas.microsoft.com/office/powerpoint/2010/main" val="148200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D0486-4283-49F0-91AA-A5F9A1DDD603}" type="slidenum">
              <a:rPr lang="en-US" altLang="en-US" smtClean="0"/>
              <a:pPr/>
              <a:t>11</a:t>
            </a:fld>
            <a:endParaRPr lang="en-US" altLang="en-US"/>
          </a:p>
        </p:txBody>
      </p:sp>
    </p:spTree>
    <p:extLst>
      <p:ext uri="{BB962C8B-B14F-4D97-AF65-F5344CB8AC3E}">
        <p14:creationId xmlns:p14="http://schemas.microsoft.com/office/powerpoint/2010/main" val="79036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5B958C-D456-415A-8466-B932737BF5D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22228E-5615-4700-AA81-0182B6935974}"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A510EB-5477-4191-B8EE-6109D5280FFC}" type="slidenum">
              <a:rPr lang="en-US" smtClean="0"/>
              <a:pPr>
                <a:defRPr/>
              </a:pPr>
              <a:t>2</a:t>
            </a:fld>
            <a:endParaRPr lang="en-US" dirty="0"/>
          </a:p>
        </p:txBody>
      </p:sp>
    </p:spTree>
    <p:extLst>
      <p:ext uri="{BB962C8B-B14F-4D97-AF65-F5344CB8AC3E}">
        <p14:creationId xmlns:p14="http://schemas.microsoft.com/office/powerpoint/2010/main" val="108438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BEBF95-15B0-4AB3-BBBD-C648730231A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BEBF95-15B0-4AB3-BBBD-C648730231AF}" type="slidenum">
              <a:rPr lang="en-US" altLang="en-US" smtClean="0"/>
              <a:pPr/>
              <a:t>4</a:t>
            </a:fld>
            <a:endParaRPr lang="en-US" altLang="en-US"/>
          </a:p>
        </p:txBody>
      </p:sp>
    </p:spTree>
    <p:extLst>
      <p:ext uri="{BB962C8B-B14F-4D97-AF65-F5344CB8AC3E}">
        <p14:creationId xmlns:p14="http://schemas.microsoft.com/office/powerpoint/2010/main" val="20164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A510EB-5477-4191-B8EE-6109D5280FFC}" type="slidenum">
              <a:rPr lang="en-US" smtClean="0"/>
              <a:pPr>
                <a:defRPr/>
              </a:pPr>
              <a:t>5</a:t>
            </a:fld>
            <a:endParaRPr lang="en-US" dirty="0"/>
          </a:p>
        </p:txBody>
      </p:sp>
    </p:spTree>
    <p:extLst>
      <p:ext uri="{BB962C8B-B14F-4D97-AF65-F5344CB8AC3E}">
        <p14:creationId xmlns:p14="http://schemas.microsoft.com/office/powerpoint/2010/main" val="159165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A510EB-5477-4191-B8EE-6109D5280FFC}" type="slidenum">
              <a:rPr lang="en-US" smtClean="0"/>
              <a:pPr>
                <a:defRPr/>
              </a:pPr>
              <a:t>6</a:t>
            </a:fld>
            <a:endParaRPr lang="en-US" dirty="0"/>
          </a:p>
        </p:txBody>
      </p:sp>
    </p:spTree>
    <p:extLst>
      <p:ext uri="{BB962C8B-B14F-4D97-AF65-F5344CB8AC3E}">
        <p14:creationId xmlns:p14="http://schemas.microsoft.com/office/powerpoint/2010/main" val="154646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815ACC-164F-43BA-BA07-46643E39055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815ACC-164F-43BA-BA07-46643E390552}" type="slidenum">
              <a:rPr lang="en-US" altLang="en-US" smtClean="0"/>
              <a:pPr/>
              <a:t>8</a:t>
            </a:fld>
            <a:endParaRPr lang="en-US" altLang="en-US"/>
          </a:p>
        </p:txBody>
      </p:sp>
    </p:spTree>
    <p:extLst>
      <p:ext uri="{BB962C8B-B14F-4D97-AF65-F5344CB8AC3E}">
        <p14:creationId xmlns:p14="http://schemas.microsoft.com/office/powerpoint/2010/main" val="188055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D0486-4283-49F0-91AA-A5F9A1DDD60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7" descr="BES-Green PPT COVER"/>
          <p:cNvSpPr>
            <a:spLocks noChangeAspect="1" noChangeArrowheads="1"/>
          </p:cNvSpPr>
          <p:nvPr userDrawn="1"/>
        </p:nvSpPr>
        <p:spPr bwMode="auto">
          <a:xfrm>
            <a:off x="0" y="0"/>
            <a:ext cx="92329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dirty="0"/>
          </a:p>
        </p:txBody>
      </p:sp>
      <p:sp>
        <p:nvSpPr>
          <p:cNvPr id="3080" name="Rectangle 8"/>
          <p:cNvSpPr>
            <a:spLocks noGrp="1" noChangeArrowheads="1"/>
          </p:cNvSpPr>
          <p:nvPr>
            <p:ph type="ctrTitle"/>
          </p:nvPr>
        </p:nvSpPr>
        <p:spPr>
          <a:xfrm>
            <a:off x="3962400" y="3429000"/>
            <a:ext cx="5029200" cy="1600200"/>
          </a:xfrm>
        </p:spPr>
        <p:txBody>
          <a:bodyPr/>
          <a:lstStyle>
            <a:lvl1pPr algn="r">
              <a:defRPr/>
            </a:lvl1pPr>
          </a:lstStyle>
          <a:p>
            <a:pPr lvl="0"/>
            <a:r>
              <a:rPr lang="en-US" altLang="en-US" noProof="0" dirty="0"/>
              <a:t>Click to edit Master title style</a:t>
            </a:r>
          </a:p>
        </p:txBody>
      </p:sp>
      <p:sp>
        <p:nvSpPr>
          <p:cNvPr id="3081" name="Rectangle 9"/>
          <p:cNvSpPr>
            <a:spLocks noGrp="1" noChangeArrowheads="1"/>
          </p:cNvSpPr>
          <p:nvPr>
            <p:ph type="subTitle" idx="1"/>
          </p:nvPr>
        </p:nvSpPr>
        <p:spPr>
          <a:xfrm>
            <a:off x="4038600" y="5105400"/>
            <a:ext cx="4953000" cy="1524000"/>
          </a:xfrm>
        </p:spPr>
        <p:txBody>
          <a:bodyPr/>
          <a:lstStyle>
            <a:lvl1pPr marL="0" indent="0" algn="r">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20686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0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67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87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066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74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1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344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7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846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846762" cy="530225"/>
          </a:xfrm>
        </p:spPr>
        <p:txBody>
          <a:bodyPr/>
          <a:lstStyle>
            <a:lvl1pPr>
              <a:defRPr sz="3200"/>
            </a:lvl1pPr>
          </a:lstStyle>
          <a:p>
            <a:r>
              <a:rPr lang="en-US" dirty="0"/>
              <a:t>Click to edit Master title style</a:t>
            </a:r>
          </a:p>
        </p:txBody>
      </p:sp>
      <p:sp>
        <p:nvSpPr>
          <p:cNvPr id="3" name="Picture Placeholder 2"/>
          <p:cNvSpPr>
            <a:spLocks noGrp="1"/>
          </p:cNvSpPr>
          <p:nvPr>
            <p:ph type="pic" idx="1"/>
          </p:nvPr>
        </p:nvSpPr>
        <p:spPr>
          <a:xfrm>
            <a:off x="3962400" y="1143000"/>
            <a:ext cx="4572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04800" y="1143000"/>
            <a:ext cx="3523672" cy="3811588"/>
          </a:xfrm>
        </p:spPr>
        <p:txBody>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731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248400"/>
            <a:ext cx="9144000" cy="609600"/>
          </a:xfrm>
          <a:prstGeom prst="rect">
            <a:avLst/>
          </a:prstGeom>
          <a:gradFill rotWithShape="1">
            <a:gsLst>
              <a:gs pos="0">
                <a:schemeClr val="bg1"/>
              </a:gs>
              <a:gs pos="100000">
                <a:srgbClr val="006325">
                  <a:alpha val="48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27" name="Rectangle 9"/>
          <p:cNvSpPr>
            <a:spLocks noChangeArrowheads="1"/>
          </p:cNvSpPr>
          <p:nvPr userDrawn="1"/>
        </p:nvSpPr>
        <p:spPr bwMode="auto">
          <a:xfrm>
            <a:off x="0" y="0"/>
            <a:ext cx="9144000" cy="457200"/>
          </a:xfrm>
          <a:prstGeom prst="rect">
            <a:avLst/>
          </a:prstGeom>
          <a:gradFill rotWithShape="1">
            <a:gsLst>
              <a:gs pos="0">
                <a:srgbClr val="006325">
                  <a:alpha val="48000"/>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28" name="Text Box 11"/>
          <p:cNvSpPr txBox="1">
            <a:spLocks noChangeArrowheads="1"/>
          </p:cNvSpPr>
          <p:nvPr userDrawn="1"/>
        </p:nvSpPr>
        <p:spPr bwMode="auto">
          <a:xfrm>
            <a:off x="914400" y="6477000"/>
            <a:ext cx="72390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1" dirty="0">
                <a:solidFill>
                  <a:srgbClr val="006325"/>
                </a:solidFill>
                <a:latin typeface="Calibri" panose="020F0502020204030204" pitchFamily="34" charset="0"/>
              </a:rPr>
              <a:t>Environmental Services   l    CBWTP Waste Gas Burner Replacement</a:t>
            </a:r>
          </a:p>
          <a:p>
            <a:pPr eaLnBrk="1" hangingPunct="1">
              <a:spcBef>
                <a:spcPct val="50000"/>
              </a:spcBef>
              <a:defRPr/>
            </a:pPr>
            <a:endParaRPr lang="en-US" altLang="en-US" sz="1000" b="1" dirty="0">
              <a:solidFill>
                <a:srgbClr val="006325"/>
              </a:solidFill>
              <a:latin typeface="Calibri" panose="020F0502020204030204" pitchFamily="34" charset="0"/>
            </a:endParaRPr>
          </a:p>
        </p:txBody>
      </p:sp>
      <p:sp>
        <p:nvSpPr>
          <p:cNvPr id="1029" name="Text Box 12"/>
          <p:cNvSpPr txBox="1">
            <a:spLocks noChangeArrowheads="1"/>
          </p:cNvSpPr>
          <p:nvPr userDrawn="1"/>
        </p:nvSpPr>
        <p:spPr bwMode="auto">
          <a:xfrm>
            <a:off x="80772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B64FB7FC-63E6-47FE-9199-2296B3F0145A}" type="slidenum">
              <a:rPr lang="en-US" altLang="en-US" sz="1000" b="1" smtClean="0">
                <a:solidFill>
                  <a:srgbClr val="006325"/>
                </a:solidFill>
                <a:latin typeface="Calibri" panose="020F0502020204030204" pitchFamily="34" charset="0"/>
              </a:rPr>
              <a:pPr algn="r" eaLnBrk="1" hangingPunct="1">
                <a:spcBef>
                  <a:spcPct val="50000"/>
                </a:spcBef>
                <a:defRPr/>
              </a:pPr>
              <a:t>‹#›</a:t>
            </a:fld>
            <a:endParaRPr lang="en-US" altLang="en-US" sz="1000" b="1" dirty="0">
              <a:solidFill>
                <a:srgbClr val="006325"/>
              </a:solidFill>
              <a:latin typeface="Calibri" panose="020F0502020204030204" pitchFamily="34" charset="0"/>
            </a:endParaRPr>
          </a:p>
        </p:txBody>
      </p:sp>
      <p:pic>
        <p:nvPicPr>
          <p:cNvPr id="1030" name="Picture 13" descr="Her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943600"/>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p:cNvSpPr>
            <a:spLocks noChangeShapeType="1"/>
          </p:cNvSpPr>
          <p:nvPr userDrawn="1"/>
        </p:nvSpPr>
        <p:spPr bwMode="auto">
          <a:xfrm>
            <a:off x="304800" y="1066800"/>
            <a:ext cx="8229600" cy="0"/>
          </a:xfrm>
          <a:prstGeom prst="line">
            <a:avLst/>
          </a:prstGeom>
          <a:noFill/>
          <a:ln w="25400">
            <a:solidFill>
              <a:srgbClr val="0063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9"/>
          <p:cNvSpPr>
            <a:spLocks noGrp="1" noChangeArrowheads="1"/>
          </p:cNvSpPr>
          <p:nvPr>
            <p:ph type="title"/>
          </p:nvPr>
        </p:nvSpPr>
        <p:spPr bwMode="auto">
          <a:xfrm>
            <a:off x="2286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3" name="Rectangle 20"/>
          <p:cNvSpPr>
            <a:spLocks noGrp="1" noChangeArrowheads="1"/>
          </p:cNvSpPr>
          <p:nvPr>
            <p:ph type="body" idx="1"/>
          </p:nvPr>
        </p:nvSpPr>
        <p:spPr bwMode="auto">
          <a:xfrm>
            <a:off x="228600" y="14938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91"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3600" b="1" kern="1200">
          <a:solidFill>
            <a:srgbClr val="006325"/>
          </a:solidFill>
          <a:latin typeface="+mj-lt"/>
          <a:ea typeface="+mj-ea"/>
          <a:cs typeface="+mj-cs"/>
        </a:defRPr>
      </a:lvl1pPr>
      <a:lvl2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23813"/>
            <a:ext cx="921385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3428998" y="2816225"/>
            <a:ext cx="5486401" cy="1984375"/>
          </a:xfrm>
        </p:spPr>
        <p:txBody>
          <a:bodyPr/>
          <a:lstStyle/>
          <a:p>
            <a:pPr eaLnBrk="1" hangingPunct="1"/>
            <a:r>
              <a:rPr lang="en-US" altLang="en-US" sz="2400" dirty="0">
                <a:solidFill>
                  <a:schemeClr val="tx1"/>
                </a:solidFill>
              </a:rPr>
              <a:t>Amend Contract With Brown &amp; Caldwell for the Columbia Boulevard Wastewater Treatment Plant Waste </a:t>
            </a:r>
            <a:br>
              <a:rPr lang="en-US" altLang="en-US" sz="2400" dirty="0">
                <a:solidFill>
                  <a:schemeClr val="tx1"/>
                </a:solidFill>
              </a:rPr>
            </a:br>
            <a:r>
              <a:rPr lang="en-US" altLang="en-US" sz="2400" dirty="0">
                <a:solidFill>
                  <a:schemeClr val="tx1"/>
                </a:solidFill>
              </a:rPr>
              <a:t>Gas Burner Replacement</a:t>
            </a:r>
            <a:br>
              <a:rPr lang="en-US" altLang="en-US" sz="2400" dirty="0">
                <a:solidFill>
                  <a:schemeClr val="tx1"/>
                </a:solidFill>
              </a:rPr>
            </a:br>
            <a:br>
              <a:rPr lang="en-US" altLang="en-US" sz="2400" dirty="0">
                <a:solidFill>
                  <a:schemeClr val="tx1"/>
                </a:solidFill>
              </a:rPr>
            </a:br>
            <a:r>
              <a:rPr lang="en-US" altLang="en-US" sz="2400" dirty="0">
                <a:solidFill>
                  <a:schemeClr val="tx1"/>
                </a:solidFill>
              </a:rPr>
              <a:t>BES Project No. E10649</a:t>
            </a:r>
          </a:p>
        </p:txBody>
      </p:sp>
      <p:sp>
        <p:nvSpPr>
          <p:cNvPr id="5124" name="Rectangle 3"/>
          <p:cNvSpPr>
            <a:spLocks noGrp="1" noChangeArrowheads="1"/>
          </p:cNvSpPr>
          <p:nvPr>
            <p:ph type="subTitle" idx="1"/>
          </p:nvPr>
        </p:nvSpPr>
        <p:spPr>
          <a:xfrm>
            <a:off x="3440113" y="5181600"/>
            <a:ext cx="5486400" cy="1066800"/>
          </a:xfrm>
        </p:spPr>
        <p:txBody>
          <a:bodyPr/>
          <a:lstStyle/>
          <a:p>
            <a:pPr eaLnBrk="1" hangingPunct="1"/>
            <a:r>
              <a:rPr lang="en-US" altLang="en-US" b="1" dirty="0"/>
              <a:t>James Brown, Supervising Engineer</a:t>
            </a:r>
          </a:p>
          <a:p>
            <a:pPr eaLnBrk="1" hangingPunct="1"/>
            <a:r>
              <a:rPr lang="en-US" altLang="en-US" b="1" dirty="0"/>
              <a:t>Aaron Lawler, Engineer</a:t>
            </a:r>
            <a:endParaRPr lang="en-US" altLang="en-US" sz="1600" b="1" dirty="0"/>
          </a:p>
          <a:p>
            <a:pPr eaLnBrk="1" hangingPunct="1"/>
            <a:r>
              <a:rPr lang="en-US" altLang="en-US" sz="1600" dirty="0"/>
              <a:t>February 13,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altLang="en-US" sz="2200" dirty="0"/>
              <a:t>Amendment to original PTE contract required due to scope changes:</a:t>
            </a:r>
          </a:p>
          <a:p>
            <a:pPr lvl="1"/>
            <a:r>
              <a:rPr lang="en-US" altLang="en-US" sz="1800" dirty="0"/>
              <a:t>Relocate flares instead of replace at current location</a:t>
            </a:r>
          </a:p>
          <a:p>
            <a:pPr lvl="1"/>
            <a:r>
              <a:rPr lang="en-US" altLang="en-US" sz="1800" dirty="0"/>
              <a:t>Additional gas production modeling</a:t>
            </a:r>
          </a:p>
          <a:p>
            <a:pPr lvl="1"/>
            <a:r>
              <a:rPr lang="en-US" altLang="en-US" sz="1800" dirty="0"/>
              <a:t>Additional complexities to design of new facility</a:t>
            </a:r>
          </a:p>
          <a:p>
            <a:pPr lvl="1"/>
            <a:endParaRPr lang="en-US" altLang="en-US" sz="1800" dirty="0"/>
          </a:p>
          <a:p>
            <a:r>
              <a:rPr lang="en-US" altLang="en-US" sz="2200" dirty="0"/>
              <a:t>Amendment 1 scope and fee developed and negotiated with B&amp;C</a:t>
            </a:r>
          </a:p>
          <a:p>
            <a:pPr lvl="1"/>
            <a:r>
              <a:rPr lang="en-US" altLang="en-US" sz="1800" dirty="0"/>
              <a:t>Total Amendment: $338,935</a:t>
            </a:r>
          </a:p>
          <a:p>
            <a:pPr lvl="1"/>
            <a:r>
              <a:rPr lang="en-US" altLang="en-US" sz="1800" dirty="0"/>
              <a:t>Optional Tasks: $156,500</a:t>
            </a:r>
          </a:p>
          <a:p>
            <a:pPr lvl="1"/>
            <a:r>
              <a:rPr lang="en-US" altLang="en-US" sz="1800" dirty="0"/>
              <a:t>D/M/W/ESB: $106,013</a:t>
            </a:r>
          </a:p>
          <a:p>
            <a:pPr lvl="1"/>
            <a:r>
              <a:rPr lang="en-US" altLang="en-US" sz="1800" dirty="0"/>
              <a:t>Amended D/M/W/ESB Participation: 31.28%</a:t>
            </a:r>
          </a:p>
          <a:p>
            <a:endParaRPr lang="en-US" altLang="en-US" sz="2200" dirty="0"/>
          </a:p>
          <a:p>
            <a:r>
              <a:rPr lang="en-US" altLang="en-US" sz="2200" dirty="0"/>
              <a:t>Updated Contract NTE: $632,874</a:t>
            </a:r>
          </a:p>
        </p:txBody>
      </p:sp>
      <p:sp>
        <p:nvSpPr>
          <p:cNvPr id="11267" name="Title 2"/>
          <p:cNvSpPr>
            <a:spLocks noGrp="1"/>
          </p:cNvSpPr>
          <p:nvPr>
            <p:ph type="title"/>
          </p:nvPr>
        </p:nvSpPr>
        <p:spPr/>
        <p:txBody>
          <a:bodyPr/>
          <a:lstStyle/>
          <a:p>
            <a:r>
              <a:rPr lang="en-US" altLang="en-US" dirty="0"/>
              <a:t>Amendment 1</a:t>
            </a:r>
          </a:p>
        </p:txBody>
      </p:sp>
    </p:spTree>
    <p:extLst>
      <p:ext uri="{BB962C8B-B14F-4D97-AF65-F5344CB8AC3E}">
        <p14:creationId xmlns:p14="http://schemas.microsoft.com/office/powerpoint/2010/main" val="48665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lstStyle/>
          <a:p>
            <a:r>
              <a:rPr lang="en-US" altLang="en-US" dirty="0"/>
              <a:t>Amendment 1 (cont’d)</a:t>
            </a:r>
          </a:p>
        </p:txBody>
      </p:sp>
      <p:sp>
        <p:nvSpPr>
          <p:cNvPr id="2" name="TextBox 1">
            <a:extLst>
              <a:ext uri="{FF2B5EF4-FFF2-40B4-BE49-F238E27FC236}">
                <a16:creationId xmlns:a16="http://schemas.microsoft.com/office/drawing/2014/main" id="{34C657DB-2D76-4C39-9356-82690CF02FEE}"/>
              </a:ext>
            </a:extLst>
          </p:cNvPr>
          <p:cNvSpPr txBox="1"/>
          <p:nvPr/>
        </p:nvSpPr>
        <p:spPr>
          <a:xfrm>
            <a:off x="457200" y="1371600"/>
            <a:ext cx="7924800" cy="4431983"/>
          </a:xfrm>
          <a:prstGeom prst="rect">
            <a:avLst/>
          </a:prstGeom>
          <a:noFill/>
        </p:spPr>
        <p:txBody>
          <a:bodyPr wrap="square" rtlCol="0">
            <a:spAutoFit/>
          </a:bodyPr>
          <a:lstStyle/>
          <a:p>
            <a:pPr algn="ctr"/>
            <a:endParaRPr lang="en-US" sz="2400" dirty="0"/>
          </a:p>
          <a:p>
            <a:pPr algn="ctr"/>
            <a:r>
              <a:rPr lang="en-US" sz="2400" dirty="0"/>
              <a:t>Original PTE Contract Not-To-Exceed: 293,939</a:t>
            </a:r>
          </a:p>
          <a:p>
            <a:pPr algn="ctr"/>
            <a:endParaRPr lang="en-US" sz="2400" dirty="0"/>
          </a:p>
          <a:p>
            <a:pPr algn="ctr"/>
            <a:endParaRPr lang="en-US" sz="2400" dirty="0"/>
          </a:p>
          <a:p>
            <a:pPr algn="ctr"/>
            <a:r>
              <a:rPr lang="en-US" sz="2400" dirty="0"/>
              <a:t>Amendment 1 Not-To-Exceed: $338,935</a:t>
            </a:r>
          </a:p>
          <a:p>
            <a:pPr algn="ctr"/>
            <a:r>
              <a:rPr lang="en-US" dirty="0"/>
              <a:t>- 10% of Overall Project Cost</a:t>
            </a:r>
          </a:p>
          <a:p>
            <a:pPr algn="ctr"/>
            <a:endParaRPr lang="en-US" sz="2400" dirty="0"/>
          </a:p>
          <a:p>
            <a:pPr algn="ctr"/>
            <a:endParaRPr lang="en-US" sz="2400" dirty="0"/>
          </a:p>
          <a:p>
            <a:pPr algn="ctr"/>
            <a:r>
              <a:rPr lang="en-US" sz="2400" dirty="0"/>
              <a:t>Revised PTE Contract Not-To-Exceed: $632,874</a:t>
            </a:r>
          </a:p>
          <a:p>
            <a:pPr algn="ctr"/>
            <a:endParaRPr lang="en-US" sz="2400" dirty="0"/>
          </a:p>
          <a:p>
            <a:pPr algn="ctr"/>
            <a:endParaRPr lang="en-US" sz="2400" dirty="0"/>
          </a:p>
          <a:p>
            <a:pPr algn="ctr"/>
            <a:r>
              <a:rPr lang="en-US" sz="2400" dirty="0"/>
              <a:t>Overall Project Budget: $3,448,793</a:t>
            </a:r>
          </a:p>
        </p:txBody>
      </p:sp>
    </p:spTree>
    <p:extLst>
      <p:ext uri="{BB962C8B-B14F-4D97-AF65-F5344CB8AC3E}">
        <p14:creationId xmlns:p14="http://schemas.microsoft.com/office/powerpoint/2010/main" val="234867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457200"/>
            <a:ext cx="7391400" cy="685800"/>
          </a:xfrm>
        </p:spPr>
        <p:txBody>
          <a:bodyPr/>
          <a:lstStyle/>
          <a:p>
            <a:pPr eaLnBrk="1" hangingPunct="1"/>
            <a:r>
              <a:rPr lang="en-US" altLang="en-US" sz="3200"/>
              <a:t>Recommendation</a:t>
            </a:r>
          </a:p>
        </p:txBody>
      </p:sp>
      <p:sp>
        <p:nvSpPr>
          <p:cNvPr id="13315" name="Rectangle 3"/>
          <p:cNvSpPr>
            <a:spLocks noGrp="1" noChangeArrowheads="1"/>
          </p:cNvSpPr>
          <p:nvPr>
            <p:ph idx="1"/>
          </p:nvPr>
        </p:nvSpPr>
        <p:spPr>
          <a:xfrm>
            <a:off x="304800" y="1371600"/>
            <a:ext cx="8534400" cy="3733800"/>
          </a:xfrm>
        </p:spPr>
        <p:txBody>
          <a:bodyPr/>
          <a:lstStyle/>
          <a:p>
            <a:pPr marL="0" indent="0">
              <a:buFontTx/>
              <a:buNone/>
            </a:pPr>
            <a:endParaRPr lang="en-US" altLang="en-US" dirty="0"/>
          </a:p>
          <a:p>
            <a:pPr marL="0" indent="0">
              <a:buFontTx/>
              <a:buNone/>
            </a:pPr>
            <a:r>
              <a:rPr lang="en-US" altLang="en-US" sz="2200" dirty="0"/>
              <a:t>Authorize the execution of a PTE Amendment with Brown &amp; Caldwell with a contract not-to-exceed limit of $338,935.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457200"/>
            <a:ext cx="7391400" cy="685800"/>
          </a:xfrm>
        </p:spPr>
        <p:txBody>
          <a:bodyPr/>
          <a:lstStyle/>
          <a:p>
            <a:pPr eaLnBrk="1" hangingPunct="1"/>
            <a:r>
              <a:rPr lang="en-US" altLang="en-US" sz="3200"/>
              <a:t>Questions</a:t>
            </a:r>
          </a:p>
        </p:txBody>
      </p:sp>
      <p:sp>
        <p:nvSpPr>
          <p:cNvPr id="15363" name="Rectangle 3"/>
          <p:cNvSpPr>
            <a:spLocks noGrp="1" noChangeArrowheads="1"/>
          </p:cNvSpPr>
          <p:nvPr>
            <p:ph idx="1"/>
          </p:nvPr>
        </p:nvSpPr>
        <p:spPr>
          <a:xfrm>
            <a:off x="1371600" y="2667000"/>
            <a:ext cx="4876800" cy="1524000"/>
          </a:xfrm>
        </p:spPr>
        <p:txBody>
          <a:bodyPr/>
          <a:lstStyle/>
          <a:p>
            <a:pPr marL="0" indent="0" algn="r" eaLnBrk="1" hangingPunct="1">
              <a:buFontTx/>
              <a:buNone/>
            </a:pPr>
            <a:r>
              <a:rPr lang="en-US" altLang="en-US" sz="66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457200"/>
            <a:ext cx="5846763" cy="530225"/>
          </a:xfrm>
        </p:spPr>
        <p:txBody>
          <a:bodyPr/>
          <a:lstStyle/>
          <a:p>
            <a:r>
              <a:rPr lang="en-US" altLang="en-US" dirty="0"/>
              <a:t>Project Location</a:t>
            </a:r>
          </a:p>
        </p:txBody>
      </p:sp>
      <p:pic>
        <p:nvPicPr>
          <p:cNvPr id="4"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5643" r="25643"/>
          <a:stretch>
            <a:fillRect/>
          </a:stretch>
        </p:blipFill>
        <p:spPr>
          <a:xfrm>
            <a:off x="609600" y="1278000"/>
            <a:ext cx="4572000" cy="4873625"/>
          </a:xfrm>
        </p:spPr>
      </p:pic>
      <p:sp>
        <p:nvSpPr>
          <p:cNvPr id="5" name="Rectangle 4"/>
          <p:cNvSpPr/>
          <p:nvPr/>
        </p:nvSpPr>
        <p:spPr>
          <a:xfrm>
            <a:off x="2757561" y="3352800"/>
            <a:ext cx="276078" cy="289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5200" y="2057400"/>
            <a:ext cx="1386840" cy="923330"/>
          </a:xfrm>
          <a:prstGeom prst="rect">
            <a:avLst/>
          </a:prstGeom>
          <a:solidFill>
            <a:schemeClr val="bg1"/>
          </a:solidFill>
          <a:ln w="28575">
            <a:solidFill>
              <a:srgbClr val="FF0000"/>
            </a:solidFill>
          </a:ln>
        </p:spPr>
        <p:txBody>
          <a:bodyPr wrap="square" rtlCol="0">
            <a:spAutoFit/>
          </a:bodyPr>
          <a:lstStyle/>
          <a:p>
            <a:r>
              <a:rPr lang="en-US" b="1" dirty="0"/>
              <a:t>EXISTINGWGB LOCATION</a:t>
            </a:r>
          </a:p>
        </p:txBody>
      </p:sp>
      <p:cxnSp>
        <p:nvCxnSpPr>
          <p:cNvPr id="13" name="Straight Connector 12"/>
          <p:cNvCxnSpPr/>
          <p:nvPr/>
        </p:nvCxnSpPr>
        <p:spPr>
          <a:xfrm flipH="1">
            <a:off x="3033639" y="2703731"/>
            <a:ext cx="471561" cy="6490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Placeholder 10"/>
          <p:cNvPicPr>
            <a:picLocks noChangeAspect="1"/>
          </p:cNvPicPr>
          <p:nvPr/>
        </p:nvPicPr>
        <p:blipFill>
          <a:blip r:embed="rId4" cstate="print">
            <a:extLst>
              <a:ext uri="{28A0092B-C50C-407E-A947-70E740481C1C}">
                <a14:useLocalDpi xmlns:a14="http://schemas.microsoft.com/office/drawing/2010/main" val="0"/>
              </a:ext>
            </a:extLst>
          </a:blip>
          <a:srcRect t="10026" b="10026"/>
          <a:stretch>
            <a:fillRect/>
          </a:stretch>
        </p:blipFill>
        <p:spPr bwMode="auto">
          <a:xfrm>
            <a:off x="5715000" y="2819400"/>
            <a:ext cx="3000597"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19800" y="1295400"/>
            <a:ext cx="2438400" cy="923330"/>
          </a:xfrm>
          <a:prstGeom prst="rect">
            <a:avLst/>
          </a:prstGeom>
          <a:noFill/>
        </p:spPr>
        <p:txBody>
          <a:bodyPr wrap="square" rtlCol="0">
            <a:spAutoFit/>
          </a:bodyPr>
          <a:lstStyle/>
          <a:p>
            <a:pPr algn="ctr"/>
            <a:r>
              <a:rPr lang="en-US" dirty="0"/>
              <a:t>Existing Waste Gas Burners (WGBs) Located at CBWTP</a:t>
            </a:r>
          </a:p>
        </p:txBody>
      </p:sp>
      <p:sp>
        <p:nvSpPr>
          <p:cNvPr id="9" name="Rectangle 8">
            <a:extLst>
              <a:ext uri="{FF2B5EF4-FFF2-40B4-BE49-F238E27FC236}">
                <a16:creationId xmlns:a16="http://schemas.microsoft.com/office/drawing/2014/main" id="{D849D793-DB85-437E-8EC9-E4BE88244E02}"/>
              </a:ext>
            </a:extLst>
          </p:cNvPr>
          <p:cNvSpPr/>
          <p:nvPr/>
        </p:nvSpPr>
        <p:spPr>
          <a:xfrm>
            <a:off x="1676400" y="4204871"/>
            <a:ext cx="276078" cy="289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F7DA09-E341-4151-86F7-39E4E50E50D1}"/>
              </a:ext>
            </a:extLst>
          </p:cNvPr>
          <p:cNvSpPr txBox="1"/>
          <p:nvPr/>
        </p:nvSpPr>
        <p:spPr>
          <a:xfrm>
            <a:off x="2458560" y="5118335"/>
            <a:ext cx="1503839" cy="923330"/>
          </a:xfrm>
          <a:prstGeom prst="rect">
            <a:avLst/>
          </a:prstGeom>
          <a:solidFill>
            <a:schemeClr val="bg1"/>
          </a:solidFill>
          <a:ln w="28575">
            <a:solidFill>
              <a:srgbClr val="FF0000"/>
            </a:solidFill>
          </a:ln>
        </p:spPr>
        <p:txBody>
          <a:bodyPr wrap="square" rtlCol="0">
            <a:spAutoFit/>
          </a:bodyPr>
          <a:lstStyle/>
          <a:p>
            <a:r>
              <a:rPr lang="en-US" b="1" dirty="0"/>
              <a:t>PROPOSED WGB LOCATION</a:t>
            </a:r>
          </a:p>
        </p:txBody>
      </p:sp>
      <p:cxnSp>
        <p:nvCxnSpPr>
          <p:cNvPr id="12" name="Straight Connector 11">
            <a:extLst>
              <a:ext uri="{FF2B5EF4-FFF2-40B4-BE49-F238E27FC236}">
                <a16:creationId xmlns:a16="http://schemas.microsoft.com/office/drawing/2014/main" id="{227E4DAF-1F0F-418F-960D-8A442EA5B1E9}"/>
              </a:ext>
            </a:extLst>
          </p:cNvPr>
          <p:cNvCxnSpPr>
            <a:cxnSpLocks/>
          </p:cNvCxnSpPr>
          <p:nvPr/>
        </p:nvCxnSpPr>
        <p:spPr>
          <a:xfrm>
            <a:off x="1952478" y="4494212"/>
            <a:ext cx="506083" cy="6490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altLang="en-US" dirty="0"/>
              <a:t>Council Presentations</a:t>
            </a:r>
          </a:p>
        </p:txBody>
      </p:sp>
      <p:sp>
        <p:nvSpPr>
          <p:cNvPr id="7171" name="Text Placeholder 2"/>
          <p:cNvSpPr>
            <a:spLocks noGrp="1"/>
          </p:cNvSpPr>
          <p:nvPr>
            <p:ph sz="half" idx="1"/>
          </p:nvPr>
        </p:nvSpPr>
        <p:spPr>
          <a:xfrm>
            <a:off x="228600" y="1219200"/>
            <a:ext cx="8343900" cy="4953000"/>
          </a:xfrm>
        </p:spPr>
        <p:txBody>
          <a:bodyPr/>
          <a:lstStyle/>
          <a:p>
            <a:pPr marL="0" indent="0">
              <a:lnSpc>
                <a:spcPct val="90000"/>
              </a:lnSpc>
              <a:buFontTx/>
              <a:buNone/>
            </a:pPr>
            <a:r>
              <a:rPr lang="en-US" altLang="en-US" sz="2400" dirty="0"/>
              <a:t>Initial Council Presentation – May 24, 2017</a:t>
            </a:r>
          </a:p>
          <a:p>
            <a:pPr marL="0" indent="0">
              <a:lnSpc>
                <a:spcPct val="90000"/>
              </a:lnSpc>
              <a:buFontTx/>
              <a:buNone/>
            </a:pPr>
            <a:r>
              <a:rPr lang="en-US" altLang="en-US" sz="2400" dirty="0"/>
              <a:t>	- ORD No. 188379 Approved</a:t>
            </a:r>
          </a:p>
          <a:p>
            <a:pPr marL="0" indent="0">
              <a:lnSpc>
                <a:spcPct val="90000"/>
              </a:lnSpc>
              <a:buFontTx/>
              <a:buNone/>
            </a:pPr>
            <a:endParaRPr lang="en-US" altLang="en-US" sz="2400" dirty="0"/>
          </a:p>
          <a:p>
            <a:pPr marL="0" indent="0">
              <a:lnSpc>
                <a:spcPct val="90000"/>
              </a:lnSpc>
              <a:buFontTx/>
              <a:buNone/>
            </a:pPr>
            <a:r>
              <a:rPr lang="en-US" altLang="en-US" sz="2400" b="1" dirty="0"/>
              <a:t>Future Council Presentation</a:t>
            </a:r>
          </a:p>
          <a:p>
            <a:pPr marL="0" indent="0">
              <a:lnSpc>
                <a:spcPct val="90000"/>
              </a:lnSpc>
              <a:buFontTx/>
              <a:buNone/>
            </a:pPr>
            <a:r>
              <a:rPr lang="en-US" altLang="en-US" sz="2400" dirty="0"/>
              <a:t>Ordinance Authorizing Construction Contract</a:t>
            </a:r>
          </a:p>
          <a:p>
            <a:pPr marL="0" indent="0">
              <a:lnSpc>
                <a:spcPct val="90000"/>
              </a:lnSpc>
              <a:buFontTx/>
              <a:buNone/>
            </a:pPr>
            <a:r>
              <a:rPr lang="en-US" altLang="en-US" sz="2400" dirty="0"/>
              <a:t>(approx. February 2020)</a:t>
            </a:r>
          </a:p>
          <a:p>
            <a:pPr marL="0" indent="0">
              <a:lnSpc>
                <a:spcPct val="90000"/>
              </a:lnSpc>
              <a:buFontTx/>
              <a:buNone/>
            </a:pPr>
            <a:endParaRPr lang="en-US" altLang="en-US" b="1" dirty="0"/>
          </a:p>
        </p:txBody>
      </p:sp>
      <p:sp>
        <p:nvSpPr>
          <p:cNvPr id="7172" name="Rectangle 7"/>
          <p:cNvSpPr>
            <a:spLocks noChangeArrowheads="1"/>
          </p:cNvSpPr>
          <p:nvPr/>
        </p:nvSpPr>
        <p:spPr bwMode="auto">
          <a:xfrm>
            <a:off x="1905000" y="11430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2400" b="1">
              <a:solidFill>
                <a:srgbClr val="FFFF00"/>
              </a:solidFill>
              <a:latin typeface="Arial" panose="020B0604020202020204" pitchFamily="34" charset="0"/>
            </a:endParaRPr>
          </a:p>
        </p:txBody>
      </p:sp>
      <p:pic>
        <p:nvPicPr>
          <p:cNvPr id="3" name="Picture 2">
            <a:extLst>
              <a:ext uri="{FF2B5EF4-FFF2-40B4-BE49-F238E27FC236}">
                <a16:creationId xmlns:a16="http://schemas.microsoft.com/office/drawing/2014/main" id="{E6283CF1-CD7E-481E-A22F-57D5E02F9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77391"/>
            <a:ext cx="2686050" cy="3581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altLang="en-US" dirty="0"/>
              <a:t>Project Objectives</a:t>
            </a:r>
          </a:p>
        </p:txBody>
      </p:sp>
      <p:sp>
        <p:nvSpPr>
          <p:cNvPr id="7171" name="Text Placeholder 2"/>
          <p:cNvSpPr>
            <a:spLocks noGrp="1"/>
          </p:cNvSpPr>
          <p:nvPr>
            <p:ph sz="half" idx="1"/>
          </p:nvPr>
        </p:nvSpPr>
        <p:spPr>
          <a:xfrm>
            <a:off x="228600" y="1981200"/>
            <a:ext cx="8343900" cy="4953000"/>
          </a:xfrm>
        </p:spPr>
        <p:txBody>
          <a:bodyPr/>
          <a:lstStyle/>
          <a:p>
            <a:pPr marL="0" indent="0">
              <a:lnSpc>
                <a:spcPct val="90000"/>
              </a:lnSpc>
              <a:buFontTx/>
              <a:buNone/>
            </a:pPr>
            <a:r>
              <a:rPr lang="en-US" altLang="en-US" b="1" dirty="0"/>
              <a:t>Problem Statement:</a:t>
            </a:r>
          </a:p>
          <a:p>
            <a:pPr>
              <a:lnSpc>
                <a:spcPct val="90000"/>
              </a:lnSpc>
              <a:buFontTx/>
              <a:buChar char="-"/>
            </a:pPr>
            <a:r>
              <a:rPr lang="en-US" sz="2000" dirty="0"/>
              <a:t>The WGBs are over 36 years old and have exceeded their useful life, are demonstrating signs of significant wear and corrosion, and do not appear to be structurally and seismically secured, creating operational and safety issues</a:t>
            </a:r>
            <a:endParaRPr lang="en-US" altLang="en-US" dirty="0"/>
          </a:p>
          <a:p>
            <a:pPr marL="0" indent="0">
              <a:lnSpc>
                <a:spcPct val="90000"/>
              </a:lnSpc>
              <a:buFontTx/>
              <a:buNone/>
            </a:pPr>
            <a:endParaRPr lang="en-US" altLang="en-US" b="1" dirty="0"/>
          </a:p>
          <a:p>
            <a:pPr marL="0" indent="0">
              <a:lnSpc>
                <a:spcPct val="90000"/>
              </a:lnSpc>
              <a:buFontTx/>
              <a:buNone/>
            </a:pPr>
            <a:r>
              <a:rPr lang="en-US" altLang="en-US" b="1" dirty="0"/>
              <a:t>Project Objectives:</a:t>
            </a:r>
          </a:p>
          <a:p>
            <a:pPr>
              <a:lnSpc>
                <a:spcPct val="90000"/>
              </a:lnSpc>
              <a:buFontTx/>
              <a:buChar char="-"/>
            </a:pPr>
            <a:r>
              <a:rPr lang="en-US" sz="2000" dirty="0"/>
              <a:t>Install new WGB system, near Digester 9 and 10, and increase system safety, capacity, and reliability. </a:t>
            </a:r>
            <a:endParaRPr lang="en-US" altLang="en-US" sz="2000" dirty="0"/>
          </a:p>
        </p:txBody>
      </p:sp>
      <p:sp>
        <p:nvSpPr>
          <p:cNvPr id="7172" name="Rectangle 7"/>
          <p:cNvSpPr>
            <a:spLocks noChangeArrowheads="1"/>
          </p:cNvSpPr>
          <p:nvPr/>
        </p:nvSpPr>
        <p:spPr bwMode="auto">
          <a:xfrm>
            <a:off x="1905000" y="11430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2400" b="1">
              <a:solidFill>
                <a:srgbClr val="FFFF00"/>
              </a:solidFill>
              <a:latin typeface="Arial" panose="020B0604020202020204" pitchFamily="34" charset="0"/>
            </a:endParaRPr>
          </a:p>
        </p:txBody>
      </p:sp>
    </p:spTree>
    <p:extLst>
      <p:ext uri="{BB962C8B-B14F-4D97-AF65-F5344CB8AC3E}">
        <p14:creationId xmlns:p14="http://schemas.microsoft.com/office/powerpoint/2010/main" val="195044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sz="half" idx="1"/>
          </p:nvPr>
        </p:nvSpPr>
        <p:spPr>
          <a:xfrm>
            <a:off x="762000" y="1226485"/>
            <a:ext cx="4495800" cy="4114800"/>
          </a:xfrm>
        </p:spPr>
        <p:txBody>
          <a:bodyPr/>
          <a:lstStyle/>
          <a:p>
            <a:pPr lvl="0"/>
            <a:endParaRPr lang="en-US" sz="2400" dirty="0"/>
          </a:p>
          <a:p>
            <a:pPr lvl="0"/>
            <a:r>
              <a:rPr lang="en-US" sz="2400" dirty="0"/>
              <a:t>Install new WGBs at new location</a:t>
            </a:r>
          </a:p>
        </p:txBody>
      </p:sp>
      <p:pic>
        <p:nvPicPr>
          <p:cNvPr id="7" name="Picture Placeholder 18">
            <a:extLst>
              <a:ext uri="{FF2B5EF4-FFF2-40B4-BE49-F238E27FC236}">
                <a16:creationId xmlns:a16="http://schemas.microsoft.com/office/drawing/2014/main" id="{CA53F48F-5204-41B0-B27E-DAEF957F7E81}"/>
              </a:ext>
            </a:extLst>
          </p:cNvPr>
          <p:cNvPicPr>
            <a:picLocks noChangeAspect="1"/>
          </p:cNvPicPr>
          <p:nvPr/>
        </p:nvPicPr>
        <p:blipFill>
          <a:blip r:embed="rId3" cstate="print">
            <a:extLst>
              <a:ext uri="{28A0092B-C50C-407E-A947-70E740481C1C}">
                <a14:useLocalDpi xmlns:a14="http://schemas.microsoft.com/office/drawing/2010/main" val="0"/>
              </a:ext>
            </a:extLst>
          </a:blip>
          <a:srcRect l="1476" r="1476"/>
          <a:stretch>
            <a:fillRect/>
          </a:stretch>
        </p:blipFill>
        <p:spPr>
          <a:xfrm>
            <a:off x="5105400" y="4247952"/>
            <a:ext cx="3352800" cy="1943232"/>
          </a:xfrm>
          <a:prstGeom prst="rect">
            <a:avLst/>
          </a:prstGeom>
        </p:spPr>
      </p:pic>
      <p:pic>
        <p:nvPicPr>
          <p:cNvPr id="8" name="Picture 7">
            <a:extLst>
              <a:ext uri="{FF2B5EF4-FFF2-40B4-BE49-F238E27FC236}">
                <a16:creationId xmlns:a16="http://schemas.microsoft.com/office/drawing/2014/main" id="{B496CE3B-5028-4008-87D4-6C3D0E410112}"/>
              </a:ext>
            </a:extLst>
          </p:cNvPr>
          <p:cNvPicPr>
            <a:picLocks noChangeAspect="1"/>
          </p:cNvPicPr>
          <p:nvPr/>
        </p:nvPicPr>
        <p:blipFill rotWithShape="1">
          <a:blip r:embed="rId4"/>
          <a:srcRect l="4193" t="714" r="19149" b="9873"/>
          <a:stretch/>
        </p:blipFill>
        <p:spPr>
          <a:xfrm>
            <a:off x="5093400" y="1376503"/>
            <a:ext cx="3352800" cy="2433497"/>
          </a:xfrm>
          <a:prstGeom prst="rect">
            <a:avLst/>
          </a:prstGeom>
        </p:spPr>
      </p:pic>
      <p:pic>
        <p:nvPicPr>
          <p:cNvPr id="9" name="Picture Placeholder 10">
            <a:extLst>
              <a:ext uri="{FF2B5EF4-FFF2-40B4-BE49-F238E27FC236}">
                <a16:creationId xmlns:a16="http://schemas.microsoft.com/office/drawing/2014/main" id="{36A76C7E-A9EC-4AAF-A228-511476A58F6B}"/>
              </a:ext>
            </a:extLst>
          </p:cNvPr>
          <p:cNvPicPr>
            <a:picLocks noChangeAspect="1"/>
          </p:cNvPicPr>
          <p:nvPr/>
        </p:nvPicPr>
        <p:blipFill>
          <a:blip r:embed="rId5" cstate="print">
            <a:extLst>
              <a:ext uri="{28A0092B-C50C-407E-A947-70E740481C1C}">
                <a14:useLocalDpi xmlns:a14="http://schemas.microsoft.com/office/drawing/2010/main" val="0"/>
              </a:ext>
            </a:extLst>
          </a:blip>
          <a:srcRect t="20636" b="20636"/>
          <a:stretch>
            <a:fillRect/>
          </a:stretch>
        </p:blipFill>
        <p:spPr>
          <a:xfrm>
            <a:off x="894211" y="3652199"/>
            <a:ext cx="3144390" cy="2461371"/>
          </a:xfrm>
          <a:prstGeom prst="rect">
            <a:avLst/>
          </a:prstGeom>
        </p:spPr>
      </p:pic>
    </p:spTree>
    <p:extLst>
      <p:ext uri="{BB962C8B-B14F-4D97-AF65-F5344CB8AC3E}">
        <p14:creationId xmlns:p14="http://schemas.microsoft.com/office/powerpoint/2010/main" val="260736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Benefits</a:t>
            </a:r>
          </a:p>
        </p:txBody>
      </p:sp>
      <p:sp>
        <p:nvSpPr>
          <p:cNvPr id="3" name="Content Placeholder 2"/>
          <p:cNvSpPr>
            <a:spLocks noGrp="1"/>
          </p:cNvSpPr>
          <p:nvPr>
            <p:ph sz="half" idx="1"/>
          </p:nvPr>
        </p:nvSpPr>
        <p:spPr>
          <a:xfrm>
            <a:off x="152400" y="1371600"/>
            <a:ext cx="4191000" cy="4114800"/>
          </a:xfrm>
        </p:spPr>
        <p:txBody>
          <a:bodyPr/>
          <a:lstStyle/>
          <a:p>
            <a:pPr lvl="0"/>
            <a:r>
              <a:rPr lang="en-US" sz="2000" dirty="0"/>
              <a:t>Reduced Green House Gas Emissions</a:t>
            </a:r>
          </a:p>
          <a:p>
            <a:pPr lvl="0"/>
            <a:endParaRPr lang="en-US" sz="2000" dirty="0"/>
          </a:p>
          <a:p>
            <a:pPr lvl="0"/>
            <a:r>
              <a:rPr lang="en-US" sz="2000" dirty="0"/>
              <a:t>Increased Reliability</a:t>
            </a:r>
          </a:p>
          <a:p>
            <a:pPr lvl="0"/>
            <a:endParaRPr lang="en-US" sz="2000" dirty="0"/>
          </a:p>
          <a:p>
            <a:pPr lvl="0"/>
            <a:r>
              <a:rPr lang="en-US" sz="2000" dirty="0"/>
              <a:t>Improved Safety</a:t>
            </a:r>
          </a:p>
          <a:p>
            <a:pPr marL="0" lvl="0" indent="0">
              <a:buNone/>
            </a:pPr>
            <a:endParaRPr lang="en-US" sz="2000" dirty="0"/>
          </a:p>
          <a:p>
            <a:pPr lvl="0"/>
            <a:r>
              <a:rPr lang="en-US" sz="2000" dirty="0"/>
              <a:t>Increased Capacity/Permit Compliance</a:t>
            </a:r>
          </a:p>
          <a:p>
            <a:pPr lvl="0"/>
            <a:endParaRPr lang="en-US" sz="2000" dirty="0"/>
          </a:p>
        </p:txBody>
      </p:sp>
      <p:pic>
        <p:nvPicPr>
          <p:cNvPr id="7" name="Content Placeholder 9">
            <a:extLst>
              <a:ext uri="{FF2B5EF4-FFF2-40B4-BE49-F238E27FC236}">
                <a16:creationId xmlns:a16="http://schemas.microsoft.com/office/drawing/2014/main" id="{30D15514-0C49-4D0F-B420-FA911AE60D40}"/>
              </a:ext>
            </a:extLst>
          </p:cNvPr>
          <p:cNvPicPr>
            <a:picLocks noChangeAspect="1"/>
          </p:cNvPicPr>
          <p:nvPr/>
        </p:nvPicPr>
        <p:blipFill rotWithShape="1">
          <a:blip r:embed="rId3"/>
          <a:srcRect r="3948" b="1497"/>
          <a:stretch/>
        </p:blipFill>
        <p:spPr bwMode="auto">
          <a:xfrm>
            <a:off x="4222948" y="2514600"/>
            <a:ext cx="468525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p:cNvCxnSpPr>
          <p:nvPr/>
        </p:nvCxnSpPr>
        <p:spPr>
          <a:xfrm>
            <a:off x="3733800" y="4572000"/>
            <a:ext cx="1694022" cy="0"/>
          </a:xfrm>
          <a:prstGeom prst="line">
            <a:avLst/>
          </a:prstGeom>
          <a:ln w="317500"/>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4904661" y="4572000"/>
            <a:ext cx="1724739" cy="0"/>
          </a:xfrm>
          <a:prstGeom prst="line">
            <a:avLst/>
          </a:prstGeom>
          <a:ln w="317500"/>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xfrm>
            <a:off x="228600" y="457200"/>
            <a:ext cx="7391400" cy="685800"/>
          </a:xfrm>
        </p:spPr>
        <p:txBody>
          <a:bodyPr/>
          <a:lstStyle/>
          <a:p>
            <a:pPr eaLnBrk="1" hangingPunct="1"/>
            <a:r>
              <a:rPr lang="en-US" altLang="en-US" sz="3200" dirty="0"/>
              <a:t>Project Budget and Schedule</a:t>
            </a:r>
          </a:p>
        </p:txBody>
      </p:sp>
      <p:sp>
        <p:nvSpPr>
          <p:cNvPr id="16387" name="Rectangle 3"/>
          <p:cNvSpPr>
            <a:spLocks noGrp="1" noChangeArrowheads="1"/>
          </p:cNvSpPr>
          <p:nvPr>
            <p:ph idx="1"/>
          </p:nvPr>
        </p:nvSpPr>
        <p:spPr>
          <a:xfrm>
            <a:off x="304800" y="1371600"/>
            <a:ext cx="8534400" cy="2162435"/>
          </a:xfrm>
        </p:spPr>
        <p:txBody>
          <a:bodyPr/>
          <a:lstStyle/>
          <a:p>
            <a:pPr>
              <a:defRPr/>
            </a:pPr>
            <a:r>
              <a:rPr lang="en-US" sz="2400" dirty="0"/>
              <a:t>The current budget and estimated total project cost is $3,448,793</a:t>
            </a:r>
          </a:p>
          <a:p>
            <a:pPr>
              <a:defRPr/>
            </a:pPr>
            <a:r>
              <a:rPr lang="en-US" sz="2400" dirty="0"/>
              <a:t>The level of confidence associated with this estimate is Low</a:t>
            </a:r>
          </a:p>
          <a:p>
            <a:pPr>
              <a:defRPr/>
            </a:pPr>
            <a:r>
              <a:rPr lang="en-US" sz="2400" dirty="0"/>
              <a:t>The current construction contract estimate is $1,700,000</a:t>
            </a:r>
          </a:p>
          <a:p>
            <a:pPr>
              <a:defRPr/>
            </a:pPr>
            <a:r>
              <a:rPr lang="en-US" sz="2400" dirty="0"/>
              <a:t>Current Proposed Schedule:</a:t>
            </a:r>
          </a:p>
          <a:p>
            <a:pPr marL="0" indent="0">
              <a:buNone/>
              <a:defRPr/>
            </a:pPr>
            <a:endParaRPr lang="en-US" sz="2400" dirty="0"/>
          </a:p>
        </p:txBody>
      </p:sp>
      <p:cxnSp>
        <p:nvCxnSpPr>
          <p:cNvPr id="6" name="Straight Connector 5"/>
          <p:cNvCxnSpPr>
            <a:cxnSpLocks/>
          </p:cNvCxnSpPr>
          <p:nvPr/>
        </p:nvCxnSpPr>
        <p:spPr>
          <a:xfrm>
            <a:off x="304800" y="3946603"/>
            <a:ext cx="2286000" cy="19358"/>
          </a:xfrm>
          <a:prstGeom prst="line">
            <a:avLst/>
          </a:prstGeom>
          <a:ln w="31750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590800" y="4267200"/>
            <a:ext cx="1181100" cy="0"/>
          </a:xfrm>
          <a:prstGeom prst="line">
            <a:avLst/>
          </a:prstGeom>
          <a:ln w="317500"/>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6629400" y="4876800"/>
            <a:ext cx="1652850" cy="0"/>
          </a:xfrm>
          <a:prstGeom prst="line">
            <a:avLst/>
          </a:prstGeom>
          <a:ln w="3175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3769317"/>
            <a:ext cx="1083190" cy="369332"/>
          </a:xfrm>
          <a:prstGeom prst="rect">
            <a:avLst/>
          </a:prstGeom>
          <a:noFill/>
        </p:spPr>
        <p:txBody>
          <a:bodyPr wrap="square" rtlCol="0">
            <a:spAutoFit/>
          </a:bodyPr>
          <a:lstStyle/>
          <a:p>
            <a:r>
              <a:rPr lang="en-US" b="1" dirty="0"/>
              <a:t>DESIGN</a:t>
            </a:r>
          </a:p>
        </p:txBody>
      </p:sp>
      <p:sp>
        <p:nvSpPr>
          <p:cNvPr id="14" name="TextBox 13"/>
          <p:cNvSpPr txBox="1"/>
          <p:nvPr/>
        </p:nvSpPr>
        <p:spPr>
          <a:xfrm>
            <a:off x="2920873" y="4058917"/>
            <a:ext cx="685800" cy="369332"/>
          </a:xfrm>
          <a:prstGeom prst="rect">
            <a:avLst/>
          </a:prstGeom>
          <a:noFill/>
        </p:spPr>
        <p:txBody>
          <a:bodyPr wrap="square" rtlCol="0">
            <a:spAutoFit/>
          </a:bodyPr>
          <a:lstStyle/>
          <a:p>
            <a:r>
              <a:rPr lang="en-US" b="1" dirty="0" err="1"/>
              <a:t>Adv</a:t>
            </a:r>
            <a:endParaRPr lang="en-US" b="1" dirty="0"/>
          </a:p>
        </p:txBody>
      </p:sp>
      <p:sp>
        <p:nvSpPr>
          <p:cNvPr id="10" name="Rectangle 9"/>
          <p:cNvSpPr/>
          <p:nvPr/>
        </p:nvSpPr>
        <p:spPr>
          <a:xfrm>
            <a:off x="6629400" y="4704040"/>
            <a:ext cx="1714500" cy="369332"/>
          </a:xfrm>
          <a:prstGeom prst="rect">
            <a:avLst/>
          </a:prstGeom>
        </p:spPr>
        <p:txBody>
          <a:bodyPr wrap="square">
            <a:spAutoFit/>
          </a:bodyPr>
          <a:lstStyle/>
          <a:p>
            <a:r>
              <a:rPr lang="en-US" b="1" dirty="0"/>
              <a:t>FINAL COMP</a:t>
            </a:r>
          </a:p>
        </p:txBody>
      </p:sp>
      <p:sp>
        <p:nvSpPr>
          <p:cNvPr id="13" name="TextBox 12"/>
          <p:cNvSpPr txBox="1"/>
          <p:nvPr/>
        </p:nvSpPr>
        <p:spPr>
          <a:xfrm>
            <a:off x="266700" y="5472664"/>
            <a:ext cx="8762999" cy="276999"/>
          </a:xfrm>
          <a:prstGeom prst="rect">
            <a:avLst/>
          </a:prstGeom>
          <a:noFill/>
        </p:spPr>
        <p:txBody>
          <a:bodyPr wrap="square" rtlCol="0">
            <a:spAutoFit/>
          </a:bodyPr>
          <a:lstStyle/>
          <a:p>
            <a:r>
              <a:rPr lang="en-US" sz="1200" dirty="0"/>
              <a:t>April	July	Oct	Jan	April	July	Oct	 Jan	April	July</a:t>
            </a:r>
          </a:p>
        </p:txBody>
      </p:sp>
      <p:sp>
        <p:nvSpPr>
          <p:cNvPr id="16" name="TextBox 15"/>
          <p:cNvSpPr txBox="1"/>
          <p:nvPr/>
        </p:nvSpPr>
        <p:spPr>
          <a:xfrm>
            <a:off x="381000" y="5181600"/>
            <a:ext cx="1790700" cy="369332"/>
          </a:xfrm>
          <a:prstGeom prst="rect">
            <a:avLst/>
          </a:prstGeom>
          <a:noFill/>
        </p:spPr>
        <p:txBody>
          <a:bodyPr wrap="square" rtlCol="0">
            <a:spAutoFit/>
          </a:bodyPr>
          <a:lstStyle/>
          <a:p>
            <a:pPr algn="ctr"/>
            <a:r>
              <a:rPr lang="en-US" dirty="0"/>
              <a:t>2019</a:t>
            </a:r>
          </a:p>
        </p:txBody>
      </p:sp>
      <p:sp>
        <p:nvSpPr>
          <p:cNvPr id="19" name="TextBox 18"/>
          <p:cNvSpPr txBox="1"/>
          <p:nvPr/>
        </p:nvSpPr>
        <p:spPr>
          <a:xfrm>
            <a:off x="2552700" y="5181600"/>
            <a:ext cx="3695700" cy="369332"/>
          </a:xfrm>
          <a:prstGeom prst="rect">
            <a:avLst/>
          </a:prstGeom>
          <a:noFill/>
        </p:spPr>
        <p:txBody>
          <a:bodyPr wrap="square" rtlCol="0">
            <a:spAutoFit/>
          </a:bodyPr>
          <a:lstStyle/>
          <a:p>
            <a:pPr algn="ctr"/>
            <a:r>
              <a:rPr lang="en-US" dirty="0"/>
              <a:t>2020</a:t>
            </a:r>
          </a:p>
        </p:txBody>
      </p:sp>
      <p:sp>
        <p:nvSpPr>
          <p:cNvPr id="20" name="TextBox 19"/>
          <p:cNvSpPr txBox="1"/>
          <p:nvPr/>
        </p:nvSpPr>
        <p:spPr>
          <a:xfrm>
            <a:off x="5867400" y="5181600"/>
            <a:ext cx="2971800" cy="369332"/>
          </a:xfrm>
          <a:prstGeom prst="rect">
            <a:avLst/>
          </a:prstGeom>
          <a:noFill/>
        </p:spPr>
        <p:txBody>
          <a:bodyPr wrap="square" rtlCol="0">
            <a:spAutoFit/>
          </a:bodyPr>
          <a:lstStyle/>
          <a:p>
            <a:pPr algn="ctr"/>
            <a:r>
              <a:rPr lang="en-US" dirty="0"/>
              <a:t>2021</a:t>
            </a:r>
          </a:p>
        </p:txBody>
      </p:sp>
      <p:sp>
        <p:nvSpPr>
          <p:cNvPr id="21" name="Rectangle 20">
            <a:extLst>
              <a:ext uri="{FF2B5EF4-FFF2-40B4-BE49-F238E27FC236}">
                <a16:creationId xmlns:a16="http://schemas.microsoft.com/office/drawing/2014/main" id="{E6307919-E08B-4708-89B4-F0E1228D8848}"/>
              </a:ext>
            </a:extLst>
          </p:cNvPr>
          <p:cNvSpPr/>
          <p:nvPr/>
        </p:nvSpPr>
        <p:spPr>
          <a:xfrm>
            <a:off x="4193297" y="4406914"/>
            <a:ext cx="2063570" cy="369332"/>
          </a:xfrm>
          <a:prstGeom prst="rect">
            <a:avLst/>
          </a:prstGeom>
        </p:spPr>
        <p:txBody>
          <a:bodyPr wrap="square">
            <a:spAutoFit/>
          </a:bodyPr>
          <a:lstStyle/>
          <a:p>
            <a:r>
              <a:rPr lang="en-US" b="1" dirty="0"/>
              <a:t>CONSTRUCTION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457200"/>
            <a:ext cx="7391400" cy="685800"/>
          </a:xfrm>
        </p:spPr>
        <p:txBody>
          <a:bodyPr/>
          <a:lstStyle/>
          <a:p>
            <a:pPr eaLnBrk="1" hangingPunct="1"/>
            <a:r>
              <a:rPr lang="en-US" altLang="en-US" sz="3200" dirty="0"/>
              <a:t>Project Budget</a:t>
            </a:r>
          </a:p>
        </p:txBody>
      </p:sp>
      <p:graphicFrame>
        <p:nvGraphicFramePr>
          <p:cNvPr id="17" name="Content Placeholder 3">
            <a:extLst>
              <a:ext uri="{FF2B5EF4-FFF2-40B4-BE49-F238E27FC236}">
                <a16:creationId xmlns:a16="http://schemas.microsoft.com/office/drawing/2014/main" id="{A4061DD8-1540-4381-A86D-78FF3F774D2B}"/>
              </a:ext>
            </a:extLst>
          </p:cNvPr>
          <p:cNvGraphicFramePr>
            <a:graphicFrameLocks/>
          </p:cNvGraphicFramePr>
          <p:nvPr>
            <p:extLst>
              <p:ext uri="{D42A27DB-BD31-4B8C-83A1-F6EECF244321}">
                <p14:modId xmlns:p14="http://schemas.microsoft.com/office/powerpoint/2010/main" val="3576419317"/>
              </p:ext>
            </p:extLst>
          </p:nvPr>
        </p:nvGraphicFramePr>
        <p:xfrm>
          <a:off x="876300" y="1143000"/>
          <a:ext cx="7391400" cy="5139083"/>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968339698"/>
                    </a:ext>
                  </a:extLst>
                </a:gridCol>
                <a:gridCol w="2463800">
                  <a:extLst>
                    <a:ext uri="{9D8B030D-6E8A-4147-A177-3AD203B41FA5}">
                      <a16:colId xmlns:a16="http://schemas.microsoft.com/office/drawing/2014/main" val="3056187233"/>
                    </a:ext>
                  </a:extLst>
                </a:gridCol>
                <a:gridCol w="2463800">
                  <a:extLst>
                    <a:ext uri="{9D8B030D-6E8A-4147-A177-3AD203B41FA5}">
                      <a16:colId xmlns:a16="http://schemas.microsoft.com/office/drawing/2014/main" val="2558566894"/>
                    </a:ext>
                  </a:extLst>
                </a:gridCol>
              </a:tblGrid>
              <a:tr h="599038">
                <a:tc>
                  <a:txBody>
                    <a:bodyPr/>
                    <a:lstStyle/>
                    <a:p>
                      <a:r>
                        <a:rPr lang="en-US" sz="3200" dirty="0"/>
                        <a:t>Project Phase</a:t>
                      </a:r>
                    </a:p>
                  </a:txBody>
                  <a:tcPr>
                    <a:solidFill>
                      <a:srgbClr val="00B050"/>
                    </a:solidFill>
                  </a:tcPr>
                </a:tc>
                <a:tc>
                  <a:txBody>
                    <a:bodyPr/>
                    <a:lstStyle/>
                    <a:p>
                      <a:r>
                        <a:rPr lang="en-US" sz="3200" dirty="0"/>
                        <a:t>Estimated Project</a:t>
                      </a:r>
                      <a:r>
                        <a:rPr lang="en-US" dirty="0"/>
                        <a:t>  </a:t>
                      </a:r>
                      <a:r>
                        <a:rPr lang="en-US" sz="3200" dirty="0"/>
                        <a:t>Cost</a:t>
                      </a:r>
                    </a:p>
                  </a:txBody>
                  <a:tcPr>
                    <a:solidFill>
                      <a:srgbClr val="00B050"/>
                    </a:solidFill>
                  </a:tcPr>
                </a:tc>
                <a:tc>
                  <a:txBody>
                    <a:bodyPr/>
                    <a:lstStyle/>
                    <a:p>
                      <a:r>
                        <a:rPr lang="en-US" sz="3200" dirty="0"/>
                        <a:t>PTE Support Contract</a:t>
                      </a:r>
                    </a:p>
                  </a:txBody>
                  <a:tcPr>
                    <a:solidFill>
                      <a:srgbClr val="00B050"/>
                    </a:solidFill>
                  </a:tcPr>
                </a:tc>
                <a:extLst>
                  <a:ext uri="{0D108BD9-81ED-4DB2-BD59-A6C34878D82A}">
                    <a16:rowId xmlns:a16="http://schemas.microsoft.com/office/drawing/2014/main" val="1354404031"/>
                  </a:ext>
                </a:extLst>
              </a:tr>
              <a:tr h="599038">
                <a:tc>
                  <a:txBody>
                    <a:bodyPr/>
                    <a:lstStyle/>
                    <a:p>
                      <a:r>
                        <a:rPr lang="en-US" sz="2200" dirty="0"/>
                        <a:t>Predesign Phase</a:t>
                      </a:r>
                    </a:p>
                  </a:txBody>
                  <a:tcPr/>
                </a:tc>
                <a:tc>
                  <a:txBody>
                    <a:bodyPr/>
                    <a:lstStyle/>
                    <a:p>
                      <a:pPr algn="ctr" fontAlgn="b"/>
                      <a:r>
                        <a:rPr lang="en-US" sz="2200" b="0" i="0" u="none" strike="noStrike" dirty="0">
                          <a:effectLst/>
                          <a:latin typeface="Arial" panose="020B0604020202020204" pitchFamily="34" charset="0"/>
                        </a:rPr>
                        <a:t>     $221,170</a:t>
                      </a:r>
                    </a:p>
                  </a:txBody>
                  <a:tcPr marL="0" marR="0" marT="0" marB="0" anchor="b"/>
                </a:tc>
                <a:tc>
                  <a:txBody>
                    <a:bodyPr/>
                    <a:lstStyle/>
                    <a:p>
                      <a:pPr algn="ctr" fontAlgn="b"/>
                      <a:r>
                        <a:rPr lang="en-US" sz="2200" b="0" i="0" u="none" strike="noStrike" dirty="0">
                          <a:effectLst/>
                          <a:latin typeface="Arial" panose="020B0604020202020204" pitchFamily="34" charset="0"/>
                        </a:rPr>
                        <a:t>$134,329</a:t>
                      </a:r>
                    </a:p>
                  </a:txBody>
                  <a:tcPr marL="0" marR="0" marT="0" marB="0" anchor="b"/>
                </a:tc>
                <a:extLst>
                  <a:ext uri="{0D108BD9-81ED-4DB2-BD59-A6C34878D82A}">
                    <a16:rowId xmlns:a16="http://schemas.microsoft.com/office/drawing/2014/main" val="458822510"/>
                  </a:ext>
                </a:extLst>
              </a:tr>
              <a:tr h="690209">
                <a:tc>
                  <a:txBody>
                    <a:bodyPr/>
                    <a:lstStyle/>
                    <a:p>
                      <a:r>
                        <a:rPr lang="en-US" sz="2200" dirty="0"/>
                        <a:t>Design Phase</a:t>
                      </a:r>
                    </a:p>
                  </a:txBody>
                  <a:tcPr/>
                </a:tc>
                <a:tc>
                  <a:txBody>
                    <a:bodyPr/>
                    <a:lstStyle/>
                    <a:p>
                      <a:pPr algn="ctr" fontAlgn="b"/>
                      <a:r>
                        <a:rPr lang="en-US" sz="2200" b="0" i="0" u="none" strike="noStrike" dirty="0">
                          <a:effectLst/>
                          <a:latin typeface="Arial" panose="020B0604020202020204" pitchFamily="34" charset="0"/>
                        </a:rPr>
                        <a:t>     $637,418 </a:t>
                      </a:r>
                    </a:p>
                  </a:txBody>
                  <a:tcPr marL="0" marR="0" marT="0" marB="0" anchor="b"/>
                </a:tc>
                <a:tc>
                  <a:txBody>
                    <a:bodyPr/>
                    <a:lstStyle/>
                    <a:p>
                      <a:pPr algn="ctr" fontAlgn="b"/>
                      <a:r>
                        <a:rPr lang="en-US" sz="2200" b="0" i="0" u="none" strike="noStrike" dirty="0">
                          <a:effectLst/>
                          <a:latin typeface="Arial" panose="020B0604020202020204" pitchFamily="34" charset="0"/>
                        </a:rPr>
                        <a:t>$366,984</a:t>
                      </a:r>
                    </a:p>
                  </a:txBody>
                  <a:tcPr marL="0" marR="0" marT="0" marB="0" anchor="b"/>
                </a:tc>
                <a:extLst>
                  <a:ext uri="{0D108BD9-81ED-4DB2-BD59-A6C34878D82A}">
                    <a16:rowId xmlns:a16="http://schemas.microsoft.com/office/drawing/2014/main" val="3026541368"/>
                  </a:ext>
                </a:extLst>
              </a:tr>
              <a:tr h="599038">
                <a:tc>
                  <a:txBody>
                    <a:bodyPr/>
                    <a:lstStyle/>
                    <a:p>
                      <a:r>
                        <a:rPr lang="en-US" sz="2200" dirty="0"/>
                        <a:t>Advertise-NTP</a:t>
                      </a:r>
                    </a:p>
                  </a:txBody>
                  <a:tcPr/>
                </a:tc>
                <a:tc>
                  <a:txBody>
                    <a:bodyPr/>
                    <a:lstStyle/>
                    <a:p>
                      <a:pPr algn="ctr" fontAlgn="b"/>
                      <a:r>
                        <a:rPr lang="en-US" sz="2200" b="0" i="0" u="none" strike="noStrike" dirty="0">
                          <a:effectLst/>
                          <a:latin typeface="Arial" panose="020B0604020202020204" pitchFamily="34" charset="0"/>
                        </a:rPr>
                        <a:t>     $16,001 </a:t>
                      </a:r>
                    </a:p>
                  </a:txBody>
                  <a:tcPr marL="0" marR="0" marT="0" marB="0" anchor="b"/>
                </a:tc>
                <a:tc>
                  <a:txBody>
                    <a:bodyPr/>
                    <a:lstStyle/>
                    <a:p>
                      <a:pPr algn="ctr" fontAlgn="b"/>
                      <a:r>
                        <a:rPr lang="en-US" sz="2200" b="0" i="0" u="none" strike="noStrike" dirty="0">
                          <a:effectLst/>
                          <a:latin typeface="Arial" panose="020B0604020202020204" pitchFamily="34" charset="0"/>
                        </a:rPr>
                        <a:t>$5,839</a:t>
                      </a:r>
                    </a:p>
                  </a:txBody>
                  <a:tcPr marL="0" marR="0" marT="0" marB="0" anchor="b"/>
                </a:tc>
                <a:extLst>
                  <a:ext uri="{0D108BD9-81ED-4DB2-BD59-A6C34878D82A}">
                    <a16:rowId xmlns:a16="http://schemas.microsoft.com/office/drawing/2014/main" val="2868241043"/>
                  </a:ext>
                </a:extLst>
              </a:tr>
              <a:tr h="599038">
                <a:tc>
                  <a:txBody>
                    <a:bodyPr/>
                    <a:lstStyle/>
                    <a:p>
                      <a:r>
                        <a:rPr lang="en-US" sz="2200" dirty="0"/>
                        <a:t>Construction Phase </a:t>
                      </a:r>
                    </a:p>
                  </a:txBody>
                  <a:tcPr/>
                </a:tc>
                <a:tc>
                  <a:txBody>
                    <a:bodyPr/>
                    <a:lstStyle/>
                    <a:p>
                      <a:pPr algn="ctr" fontAlgn="b"/>
                      <a:r>
                        <a:rPr lang="en-US" sz="2200" b="0" i="0" u="none" strike="noStrike" dirty="0">
                          <a:effectLst/>
                          <a:latin typeface="Arial" panose="020B0604020202020204" pitchFamily="34" charset="0"/>
                        </a:rPr>
                        <a:t>     $2,449,044 </a:t>
                      </a:r>
                    </a:p>
                  </a:txBody>
                  <a:tcPr marL="0" marR="0" marT="0" marB="0" anchor="b"/>
                </a:tc>
                <a:tc>
                  <a:txBody>
                    <a:bodyPr/>
                    <a:lstStyle/>
                    <a:p>
                      <a:pPr algn="ctr" fontAlgn="b"/>
                      <a:r>
                        <a:rPr lang="en-US" sz="2200" b="0" i="0" u="none" strike="noStrike" dirty="0">
                          <a:effectLst/>
                          <a:latin typeface="Arial" panose="020B0604020202020204" pitchFamily="34" charset="0"/>
                        </a:rPr>
                        <a:t>$125,722</a:t>
                      </a:r>
                    </a:p>
                  </a:txBody>
                  <a:tcPr marL="0" marR="0" marT="0" marB="0" anchor="b"/>
                </a:tc>
                <a:extLst>
                  <a:ext uri="{0D108BD9-81ED-4DB2-BD59-A6C34878D82A}">
                    <a16:rowId xmlns:a16="http://schemas.microsoft.com/office/drawing/2014/main" val="2938087371"/>
                  </a:ext>
                </a:extLst>
              </a:tr>
              <a:tr h="599038">
                <a:tc>
                  <a:txBody>
                    <a:bodyPr/>
                    <a:lstStyle/>
                    <a:p>
                      <a:pPr marL="0" lvl="0" indent="0" algn="l">
                        <a:buFont typeface="Calibri" panose="020F0502020204030204" pitchFamily="34" charset="0"/>
                        <a:buNone/>
                      </a:pPr>
                      <a:r>
                        <a:rPr lang="en-US" sz="2200" baseline="0" dirty="0"/>
                        <a:t>Startup/Closeout Phase</a:t>
                      </a:r>
                    </a:p>
                  </a:txBody>
                  <a:tcPr/>
                </a:tc>
                <a:tc>
                  <a:txBody>
                    <a:bodyPr/>
                    <a:lstStyle/>
                    <a:p>
                      <a:pPr algn="ctr" fontAlgn="b"/>
                      <a:r>
                        <a:rPr lang="en-US" sz="2200" b="0" i="0" u="none" strike="noStrike" dirty="0">
                          <a:effectLst/>
                          <a:latin typeface="Arial" panose="020B0604020202020204" pitchFamily="34" charset="0"/>
                        </a:rPr>
                        <a:t>      $125,160 </a:t>
                      </a:r>
                    </a:p>
                  </a:txBody>
                  <a:tcPr marL="0" marR="0" marT="0" marB="0" anchor="b"/>
                </a:tc>
                <a:tc>
                  <a:txBody>
                    <a:bodyPr/>
                    <a:lstStyle/>
                    <a:p>
                      <a:pPr algn="ctr" fontAlgn="b"/>
                      <a:endParaRPr lang="en-US" sz="22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0453874"/>
                  </a:ext>
                </a:extLst>
              </a:tr>
              <a:tr h="599038">
                <a:tc>
                  <a:txBody>
                    <a:bodyPr/>
                    <a:lstStyle/>
                    <a:p>
                      <a:r>
                        <a:rPr lang="en-US" sz="2400" dirty="0"/>
                        <a:t>Estimated Total Project Cost</a:t>
                      </a:r>
                    </a:p>
                  </a:txBody>
                  <a:tcPr/>
                </a:tc>
                <a:tc>
                  <a:txBody>
                    <a:bodyPr/>
                    <a:lstStyle/>
                    <a:p>
                      <a:pPr algn="ctr" fontAlgn="b"/>
                      <a:r>
                        <a:rPr lang="en-US" sz="2200" b="1" i="0" u="none" strike="noStrike" dirty="0">
                          <a:effectLst/>
                          <a:latin typeface="Arial" panose="020B0604020202020204" pitchFamily="34" charset="0"/>
                        </a:rPr>
                        <a:t>      $3,448,793 </a:t>
                      </a:r>
                    </a:p>
                  </a:txBody>
                  <a:tcPr marL="0" marR="0" marT="0" marB="0" anchor="b"/>
                </a:tc>
                <a:tc>
                  <a:txBody>
                    <a:bodyPr/>
                    <a:lstStyle/>
                    <a:p>
                      <a:pPr algn="ctr" fontAlgn="b"/>
                      <a:r>
                        <a:rPr lang="en-US" sz="2200" b="1" i="0" u="none" strike="noStrike" dirty="0">
                          <a:effectLst/>
                          <a:latin typeface="Arial" panose="020B0604020202020204" pitchFamily="34" charset="0"/>
                        </a:rPr>
                        <a:t>$632,874</a:t>
                      </a:r>
                    </a:p>
                  </a:txBody>
                  <a:tcPr marL="0" marR="0" marT="0" marB="0" anchor="b"/>
                </a:tc>
                <a:extLst>
                  <a:ext uri="{0D108BD9-81ED-4DB2-BD59-A6C34878D82A}">
                    <a16:rowId xmlns:a16="http://schemas.microsoft.com/office/drawing/2014/main" val="3905063458"/>
                  </a:ext>
                </a:extLst>
              </a:tr>
            </a:tbl>
          </a:graphicData>
        </a:graphic>
      </p:graphicFrame>
    </p:spTree>
    <p:extLst>
      <p:ext uri="{BB962C8B-B14F-4D97-AF65-F5344CB8AC3E}">
        <p14:creationId xmlns:p14="http://schemas.microsoft.com/office/powerpoint/2010/main" val="120565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altLang="en-US" sz="2200" dirty="0"/>
              <a:t>Project work was advertised for competitive selection</a:t>
            </a:r>
          </a:p>
          <a:p>
            <a:pPr lvl="1"/>
            <a:r>
              <a:rPr lang="en-US" altLang="en-US" sz="1800" dirty="0"/>
              <a:t>4 proposals received</a:t>
            </a:r>
          </a:p>
          <a:p>
            <a:pPr marL="457200" lvl="1" indent="0">
              <a:buNone/>
            </a:pPr>
            <a:endParaRPr lang="en-US" altLang="en-US" sz="1800" dirty="0"/>
          </a:p>
          <a:p>
            <a:pPr marL="457200" lvl="1" indent="0">
              <a:buNone/>
            </a:pPr>
            <a:endParaRPr lang="en-US" altLang="en-US" sz="1800" dirty="0"/>
          </a:p>
          <a:p>
            <a:r>
              <a:rPr lang="en-US" altLang="en-US" sz="2200" dirty="0"/>
              <a:t>Brown &amp; Caldwell were selected in accordance with City Code 5.68</a:t>
            </a:r>
          </a:p>
          <a:p>
            <a:pPr marL="0" indent="0">
              <a:buNone/>
            </a:pPr>
            <a:endParaRPr lang="en-US" altLang="en-US" sz="2200" dirty="0"/>
          </a:p>
          <a:p>
            <a:pPr marL="0" indent="0">
              <a:buNone/>
            </a:pPr>
            <a:endParaRPr lang="en-US" altLang="en-US" sz="2200" dirty="0"/>
          </a:p>
          <a:p>
            <a:r>
              <a:rPr lang="en-US" altLang="en-US" sz="2200" dirty="0"/>
              <a:t>Negotiated fee is $293,939</a:t>
            </a:r>
          </a:p>
          <a:p>
            <a:pPr lvl="1"/>
            <a:r>
              <a:rPr lang="en-US" altLang="en-US" sz="1800" dirty="0"/>
              <a:t> M/W/ESB Subcontracts participation is at 31.3% of total contract NTE limit, or  $92,002.</a:t>
            </a:r>
          </a:p>
          <a:p>
            <a:endParaRPr lang="en-US" altLang="en-US" dirty="0"/>
          </a:p>
        </p:txBody>
      </p:sp>
      <p:sp>
        <p:nvSpPr>
          <p:cNvPr id="11267" name="Title 2"/>
          <p:cNvSpPr>
            <a:spLocks noGrp="1"/>
          </p:cNvSpPr>
          <p:nvPr>
            <p:ph type="title"/>
          </p:nvPr>
        </p:nvSpPr>
        <p:spPr/>
        <p:txBody>
          <a:bodyPr/>
          <a:lstStyle/>
          <a:p>
            <a:r>
              <a:rPr lang="en-US" altLang="en-US" dirty="0"/>
              <a:t>Original Contract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42281</TotalTime>
  <Words>451</Words>
  <Application>Microsoft Office PowerPoint</Application>
  <PresentationFormat>On-screen Show (4:3)</PresentationFormat>
  <Paragraphs>120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Amend Contract With Brown &amp; Caldwell for the Columbia Boulevard Wastewater Treatment Plant Waste  Gas Burner Replacement  BES Project No. E10649</vt:lpstr>
      <vt:lpstr>Project Location</vt:lpstr>
      <vt:lpstr>Council Presentations</vt:lpstr>
      <vt:lpstr>Project Objectives</vt:lpstr>
      <vt:lpstr>Project Overview</vt:lpstr>
      <vt:lpstr>Project Benefits</vt:lpstr>
      <vt:lpstr>Project Budget and Schedule</vt:lpstr>
      <vt:lpstr>Project Budget</vt:lpstr>
      <vt:lpstr>Original Contract</vt:lpstr>
      <vt:lpstr>Amendment 1</vt:lpstr>
      <vt:lpstr>Amendment 1 (cont’d)</vt:lpstr>
      <vt:lpstr>Recommendation</vt:lpstr>
      <vt:lpstr>Questions</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kmartinek</dc:creator>
  <cp:lastModifiedBy>Lawler, Aaron</cp:lastModifiedBy>
  <cp:revision>236</cp:revision>
  <cp:lastPrinted>2014-10-01T21:25:08Z</cp:lastPrinted>
  <dcterms:created xsi:type="dcterms:W3CDTF">2013-10-16T16:39:34Z</dcterms:created>
  <dcterms:modified xsi:type="dcterms:W3CDTF">2019-02-11T23:05:24Z</dcterms:modified>
</cp:coreProperties>
</file>