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446" r:id="rId2"/>
    <p:sldId id="532" r:id="rId3"/>
    <p:sldId id="530" r:id="rId4"/>
    <p:sldId id="528" r:id="rId5"/>
    <p:sldId id="533" r:id="rId6"/>
    <p:sldId id="537" r:id="rId7"/>
    <p:sldId id="535" r:id="rId8"/>
    <p:sldId id="256" r:id="rId9"/>
    <p:sldId id="538" r:id="rId10"/>
    <p:sldId id="534" r:id="rId11"/>
    <p:sldId id="261" r:id="rId1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78" userDrawn="1">
          <p15:clr>
            <a:srgbClr val="A4A3A4"/>
          </p15:clr>
        </p15:guide>
        <p15:guide id="2" pos="2257" userDrawn="1">
          <p15:clr>
            <a:srgbClr val="A4A3A4"/>
          </p15:clr>
        </p15:guide>
        <p15:guide id="3" orient="horz" pos="2928" userDrawn="1">
          <p15:clr>
            <a:srgbClr val="A4A3A4"/>
          </p15:clr>
        </p15:guide>
        <p15:guide id="4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D72"/>
    <a:srgbClr val="526294"/>
    <a:srgbClr val="4E6A98"/>
    <a:srgbClr val="D9560D"/>
    <a:srgbClr val="1E5FAE"/>
    <a:srgbClr val="DDDDDD"/>
    <a:srgbClr val="007600"/>
    <a:srgbClr val="008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276" autoAdjust="0"/>
    <p:restoredTop sz="70706" autoAdjust="0"/>
  </p:normalViewPr>
  <p:slideViewPr>
    <p:cSldViewPr>
      <p:cViewPr varScale="1">
        <p:scale>
          <a:sx n="48" d="100"/>
          <a:sy n="48" d="100"/>
        </p:scale>
        <p:origin x="1316" y="3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-2635" y="-77"/>
      </p:cViewPr>
      <p:guideLst>
        <p:guide orient="horz" pos="2978"/>
        <p:guide pos="2257"/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38475" cy="465138"/>
          </a:xfrm>
          <a:prstGeom prst="rect">
            <a:avLst/>
          </a:prstGeom>
        </p:spPr>
        <p:txBody>
          <a:bodyPr vert="horz" lIns="91423" tIns="45711" rIns="91423" bIns="4571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40" y="2"/>
            <a:ext cx="3038475" cy="465138"/>
          </a:xfrm>
          <a:prstGeom prst="rect">
            <a:avLst/>
          </a:prstGeom>
        </p:spPr>
        <p:txBody>
          <a:bodyPr vert="horz" lIns="91423" tIns="45711" rIns="91423" bIns="45711" rtlCol="0"/>
          <a:lstStyle>
            <a:lvl1pPr algn="r">
              <a:defRPr sz="1200"/>
            </a:lvl1pPr>
          </a:lstStyle>
          <a:p>
            <a:fld id="{43C59794-196D-4F58-AD50-20185C901449}" type="datetimeFigureOut">
              <a:rPr lang="en-US" smtClean="0"/>
              <a:t>2/6/2019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29675"/>
            <a:ext cx="3038475" cy="465138"/>
          </a:xfrm>
          <a:prstGeom prst="rect">
            <a:avLst/>
          </a:prstGeom>
        </p:spPr>
        <p:txBody>
          <a:bodyPr vert="horz" lIns="91423" tIns="45711" rIns="91423" bIns="4571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40" y="8829675"/>
            <a:ext cx="3038475" cy="465138"/>
          </a:xfrm>
          <a:prstGeom prst="rect">
            <a:avLst/>
          </a:prstGeom>
        </p:spPr>
        <p:txBody>
          <a:bodyPr vert="horz" lIns="91423" tIns="45711" rIns="91423" bIns="45711" rtlCol="0" anchor="b"/>
          <a:lstStyle>
            <a:lvl1pPr algn="r">
              <a:defRPr sz="1200"/>
            </a:lvl1pPr>
          </a:lstStyle>
          <a:p>
            <a:fld id="{95565978-8246-4FBF-84A6-29311785C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458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0" tIns="46581" rIns="93160" bIns="4658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3160" tIns="46581" rIns="93160" bIns="46581" rtlCol="0"/>
          <a:lstStyle>
            <a:lvl1pPr algn="r">
              <a:defRPr sz="1200"/>
            </a:lvl1pPr>
          </a:lstStyle>
          <a:p>
            <a:fld id="{14FBEB6F-F7E3-4B1E-B2A8-3DA21A808088}" type="datetimeFigureOut">
              <a:rPr lang="en-US" smtClean="0"/>
              <a:pPr/>
              <a:t>2/6/2019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0" tIns="46581" rIns="93160" bIns="4658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60" tIns="46581" rIns="93160" bIns="4658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60" tIns="46581" rIns="93160" bIns="4658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3160" tIns="46581" rIns="93160" bIns="46581" rtlCol="0" anchor="b"/>
          <a:lstStyle>
            <a:lvl1pPr algn="r">
              <a:defRPr sz="1200"/>
            </a:lvl1pPr>
          </a:lstStyle>
          <a:p>
            <a:fld id="{B3ED5DB7-83BE-4377-85E1-50D5B2966B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52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Mike</a:t>
            </a:r>
          </a:p>
          <a:p>
            <a:r>
              <a:rPr lang="en-US" dirty="0"/>
              <a:t>Introduction to the City’s role and participation in Levee Ready Columbia</a:t>
            </a:r>
          </a:p>
          <a:p>
            <a:r>
              <a:rPr lang="en-US" dirty="0"/>
              <a:t>--Introduce Project</a:t>
            </a:r>
          </a:p>
          <a:p>
            <a:r>
              <a:rPr lang="en-US" dirty="0"/>
              <a:t>--Introduce speakers</a:t>
            </a:r>
          </a:p>
          <a:p>
            <a:r>
              <a:rPr lang="en-US" dirty="0"/>
              <a:t>--note this is an Oregon Solution Project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8BB4B-EF0F-4713-9FB2-BA15E60F8F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0756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Colin</a:t>
            </a:r>
          </a:p>
          <a:p>
            <a:r>
              <a:rPr lang="en-US" dirty="0"/>
              <a:t>What’s next!?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8BB4B-EF0F-4713-9FB2-BA15E60F8FE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693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D5DB7-83BE-4377-85E1-50D5B2966B4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62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Colin</a:t>
            </a:r>
          </a:p>
          <a:p>
            <a:r>
              <a:rPr lang="en-US" dirty="0"/>
              <a:t>--Very brief overview of what the system looks like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8BB4B-EF0F-4713-9FB2-BA15E60F8F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59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Colin</a:t>
            </a:r>
          </a:p>
          <a:p>
            <a:r>
              <a:rPr lang="en-US" dirty="0"/>
              <a:t>Our history of flooding</a:t>
            </a:r>
          </a:p>
          <a:p>
            <a:r>
              <a:rPr lang="en-US" dirty="0"/>
              <a:t>--We know the disastrous impacts of flooding firsthand</a:t>
            </a:r>
          </a:p>
          <a:p>
            <a:r>
              <a:rPr lang="en-US" dirty="0"/>
              <a:t>	- </a:t>
            </a:r>
            <a:r>
              <a:rPr lang="en-US" dirty="0" err="1"/>
              <a:t>Vanport</a:t>
            </a:r>
            <a:r>
              <a:rPr lang="en-US" dirty="0"/>
              <a:t> Mosaic FESTIVAL – Memorial Day weekend 71</a:t>
            </a:r>
            <a:r>
              <a:rPr lang="en-US" baseline="30000" dirty="0"/>
              <a:t>st</a:t>
            </a:r>
            <a:r>
              <a:rPr lang="en-US" dirty="0"/>
              <a:t> </a:t>
            </a:r>
            <a:r>
              <a:rPr lang="en-US" dirty="0" err="1"/>
              <a:t>anni</a:t>
            </a:r>
            <a:endParaRPr lang="en-US" dirty="0"/>
          </a:p>
          <a:p>
            <a:pPr marL="188714" indent="-188714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tx2"/>
                </a:solidFill>
              </a:rPr>
              <a:t>8,000 residents</a:t>
            </a:r>
          </a:p>
          <a:p>
            <a:pPr marL="188714" indent="-188714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tx2"/>
                </a:solidFill>
              </a:rPr>
              <a:t>+59,000 jobs</a:t>
            </a:r>
          </a:p>
          <a:p>
            <a:pPr marL="188714" indent="-188714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tx2"/>
                </a:solidFill>
              </a:rPr>
              <a:t>Regional transportation nexus</a:t>
            </a:r>
          </a:p>
          <a:p>
            <a:pPr marL="188714" indent="-188714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tx2"/>
                </a:solidFill>
              </a:rPr>
              <a:t>Our industrial core</a:t>
            </a:r>
          </a:p>
          <a:p>
            <a:pPr marL="188714" indent="-188714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chemeClr val="tx2"/>
                </a:solidFill>
              </a:rPr>
              <a:t>Parks, open space, and quiet places</a:t>
            </a:r>
          </a:p>
          <a:p>
            <a:endParaRPr lang="en-US" dirty="0"/>
          </a:p>
          <a:p>
            <a:r>
              <a:rPr lang="en-US" dirty="0"/>
              <a:t>--PROBLEM Statement</a:t>
            </a:r>
          </a:p>
          <a:p>
            <a:r>
              <a:rPr lang="en-US" dirty="0"/>
              <a:t>	-Changes in floodplain management and regulation</a:t>
            </a:r>
          </a:p>
          <a:p>
            <a:r>
              <a:rPr lang="en-US" dirty="0"/>
              <a:t>	-Changes in land use mean there is shared responsibility</a:t>
            </a:r>
          </a:p>
          <a:p>
            <a:r>
              <a:rPr lang="en-US" dirty="0"/>
              <a:t>	-Collaborative instead of doing it on our own </a:t>
            </a:r>
          </a:p>
          <a:p>
            <a:r>
              <a:rPr lang="en-US" dirty="0"/>
              <a:t>	-Identified need for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8BB4B-EF0F-4713-9FB2-BA15E60F8F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685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Stephanie</a:t>
            </a:r>
          </a:p>
          <a:p>
            <a:endParaRPr lang="en-US" b="1" dirty="0"/>
          </a:p>
          <a:p>
            <a:r>
              <a:rPr lang="en-US" b="0" dirty="0"/>
              <a:t>Overview of Oregon Solutions</a:t>
            </a:r>
          </a:p>
          <a:p>
            <a:r>
              <a:rPr lang="en-US" b="0" dirty="0"/>
              <a:t>--Housed at PSU’s College of Urban and Public Affairs</a:t>
            </a:r>
          </a:p>
          <a:p>
            <a:r>
              <a:rPr lang="en-US" b="0" dirty="0"/>
              <a:t>--Community based problem solving and collaborative governance</a:t>
            </a:r>
          </a:p>
          <a:p>
            <a:r>
              <a:rPr lang="en-US" b="0" dirty="0"/>
              <a:t>--Portland Community Gardens with Commissioner Fish</a:t>
            </a:r>
          </a:p>
          <a:p>
            <a:r>
              <a:rPr lang="en-US" b="0" dirty="0"/>
              <a:t>--Projects are designated by the Governor</a:t>
            </a:r>
          </a:p>
          <a:p>
            <a:r>
              <a:rPr lang="en-US" b="0" dirty="0"/>
              <a:t>--LRC has been a project for 5 years – designated by two Governors</a:t>
            </a:r>
          </a:p>
          <a:p>
            <a:r>
              <a:rPr lang="en-US" b="0" dirty="0"/>
              <a:t>--Hales and Bailey original co-conveners; Bailey now convenes and I facilitate</a:t>
            </a:r>
          </a:p>
          <a:p>
            <a:r>
              <a:rPr lang="en-US" b="0" dirty="0"/>
              <a:t>--Participants shown on slide</a:t>
            </a:r>
          </a:p>
          <a:p>
            <a:endParaRPr lang="en-US" b="0" dirty="0"/>
          </a:p>
          <a:p>
            <a:r>
              <a:rPr lang="en-US" b="0" dirty="0"/>
              <a:t>Goals of the project:</a:t>
            </a:r>
          </a:p>
          <a:p>
            <a:r>
              <a:rPr lang="en-US" b="0" dirty="0"/>
              <a:t>--to modernize levee and flood control system to meet and retain federal standards</a:t>
            </a:r>
          </a:p>
          <a:p>
            <a:r>
              <a:rPr lang="en-US" b="0" dirty="0"/>
              <a:t>--to continue to protect resources described in previous slide from flooding</a:t>
            </a:r>
          </a:p>
          <a:p>
            <a:endParaRPr lang="en-US" b="0" dirty="0"/>
          </a:p>
          <a:p>
            <a:r>
              <a:rPr lang="en-US" b="0" dirty="0"/>
              <a:t>Strategies:</a:t>
            </a:r>
          </a:p>
          <a:p>
            <a:r>
              <a:rPr lang="en-US" b="0" dirty="0"/>
              <a:t>--increase public awareness of the importance of the levees and what they protect, e.g. Marine Drive is a levee</a:t>
            </a:r>
          </a:p>
          <a:p>
            <a:r>
              <a:rPr lang="en-US" b="0" dirty="0"/>
              <a:t>--ensure that the process includes diverse interests and perspectives</a:t>
            </a:r>
          </a:p>
          <a:p>
            <a:r>
              <a:rPr lang="en-US" b="0" dirty="0"/>
              <a:t>--develop a long-term governance and financing model to pay for capital improvements and operations and maintenance</a:t>
            </a:r>
          </a:p>
          <a:p>
            <a:r>
              <a:rPr lang="en-US" b="0" dirty="0"/>
              <a:t>--work closely with the federal government to maximize opportunities for federal funding – Colin talk about Feasibility Study </a:t>
            </a:r>
          </a:p>
          <a:p>
            <a:r>
              <a:rPr lang="en-US" b="0" dirty="0"/>
              <a:t>--solicit and maintain support from the Governor and the legislature </a:t>
            </a:r>
          </a:p>
          <a:p>
            <a:endParaRPr lang="en-US" b="0" dirty="0"/>
          </a:p>
          <a:p>
            <a:r>
              <a:rPr lang="en-US" b="0" dirty="0"/>
              <a:t>(Segue to next slide – what has been accomplished)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8BB4B-EF0F-4713-9FB2-BA15E60F8F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962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Stephanie </a:t>
            </a:r>
            <a:endParaRPr lang="en-US" b="0" dirty="0">
              <a:solidFill>
                <a:schemeClr val="tx2"/>
              </a:solidFill>
            </a:endParaRPr>
          </a:p>
          <a:p>
            <a:r>
              <a:rPr lang="en-US" b="0" dirty="0">
                <a:solidFill>
                  <a:schemeClr val="tx2"/>
                </a:solidFill>
              </a:rPr>
              <a:t>Since inception of the project, Levee Ready Partners have received $4.9 million in state Infrastructure Finance Authority loans from Business Oregon and contributed $6.6 million in cash towards federal certification and accreditation of the levee and flood control system. </a:t>
            </a:r>
          </a:p>
          <a:p>
            <a:endParaRPr lang="en-US" b="0" dirty="0">
              <a:solidFill>
                <a:schemeClr val="tx2"/>
              </a:solidFill>
            </a:endParaRPr>
          </a:p>
          <a:p>
            <a:r>
              <a:rPr lang="en-US" b="0" dirty="0">
                <a:solidFill>
                  <a:schemeClr val="tx2"/>
                </a:solidFill>
              </a:rPr>
              <a:t>These dollars have:</a:t>
            </a:r>
          </a:p>
          <a:p>
            <a:r>
              <a:rPr lang="en-US" b="0" dirty="0">
                <a:solidFill>
                  <a:schemeClr val="tx2"/>
                </a:solidFill>
              </a:rPr>
              <a:t>--provided technical and engineering data to identify specific projects and costs required to upgrade and maintain the system</a:t>
            </a:r>
          </a:p>
          <a:p>
            <a:r>
              <a:rPr lang="en-US" b="0" dirty="0">
                <a:solidFill>
                  <a:schemeClr val="tx2"/>
                </a:solidFill>
              </a:rPr>
              <a:t>--funded completion of investigations to define resources protected by the system and risks to </a:t>
            </a:r>
            <a:r>
              <a:rPr lang="en-US" b="0">
                <a:solidFill>
                  <a:schemeClr val="tx2"/>
                </a:solidFill>
              </a:rPr>
              <a:t>those resources</a:t>
            </a:r>
            <a:endParaRPr lang="en-US" b="0" dirty="0">
              <a:solidFill>
                <a:schemeClr val="tx2"/>
              </a:solidFill>
            </a:endParaRPr>
          </a:p>
          <a:p>
            <a:r>
              <a:rPr lang="en-US" b="0" dirty="0">
                <a:solidFill>
                  <a:schemeClr val="tx2"/>
                </a:solidFill>
              </a:rPr>
              <a:t>--helped acquire federal investment in the USACE Feasibility Study</a:t>
            </a:r>
          </a:p>
          <a:p>
            <a:r>
              <a:rPr lang="en-US" b="0" dirty="0">
                <a:solidFill>
                  <a:schemeClr val="tx2"/>
                </a:solidFill>
              </a:rPr>
              <a:t>--defined a path toward modernization and stable funding through a new governance and financing structure by creating a new district</a:t>
            </a:r>
          </a:p>
          <a:p>
            <a:endParaRPr lang="en-US" b="0" dirty="0">
              <a:solidFill>
                <a:schemeClr val="tx2"/>
              </a:solidFill>
            </a:endParaRPr>
          </a:p>
          <a:p>
            <a:r>
              <a:rPr lang="en-US" b="0" dirty="0">
                <a:solidFill>
                  <a:schemeClr val="tx2"/>
                </a:solidFill>
              </a:rPr>
              <a:t>(Segue to next slide – why a new special district)</a:t>
            </a:r>
          </a:p>
          <a:p>
            <a:endParaRPr lang="en-US" b="0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8BB4B-EF0F-4713-9FB2-BA15E60F8FE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200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Stephanie – Why a new district?</a:t>
            </a:r>
          </a:p>
          <a:p>
            <a:endParaRPr lang="en-US" b="1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With the assistance of consultant experts, the partners worked through multiple options for governance and financing structures to address the problems associated with creating and maintaining a long-term levee and flood control system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--currently, all costs of protecting resources within the managed floodplain are borne by those living and working in the managed floodplain</a:t>
            </a:r>
          </a:p>
          <a:p>
            <a:r>
              <a:rPr lang="en-US" dirty="0">
                <a:solidFill>
                  <a:schemeClr val="tx2"/>
                </a:solidFill>
              </a:rPr>
              <a:t>--those outside the managed floodplain who receive benefits from those resources do not share in the cost</a:t>
            </a:r>
          </a:p>
          <a:p>
            <a:r>
              <a:rPr lang="en-US" dirty="0">
                <a:solidFill>
                  <a:schemeClr val="tx2"/>
                </a:solidFill>
              </a:rPr>
              <a:t>--responsibility for protecting the resources is fragmented among 4 drainage districts, 4 cities, the County, Metro, the Port</a:t>
            </a:r>
          </a:p>
          <a:p>
            <a:r>
              <a:rPr lang="en-US" dirty="0">
                <a:solidFill>
                  <a:schemeClr val="tx2"/>
                </a:solidFill>
              </a:rPr>
              <a:t>--current revenue structure based on property tax assessments is not sustainable - costs would have to triple under current system and distribution is inherently inequitable due to compression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To address these concerns, the partners agreed to ask the 2019 legislature to create a new special district with a utility based fee structure and bonding authority that would address these concerns.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The Intergovernmental Agreement that is before you today serves as a bridge to implementation of that special district.</a:t>
            </a:r>
          </a:p>
          <a:p>
            <a:r>
              <a:rPr lang="en-US" dirty="0">
                <a:solidFill>
                  <a:schemeClr val="tx2"/>
                </a:solidFill>
              </a:rPr>
              <a:t>(Segue to next slide)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8BB4B-EF0F-4713-9FB2-BA15E60F8FE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586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Colin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Does NOT Overrule any jurisdiction’s existing authorities </a:t>
            </a:r>
          </a:p>
          <a:p>
            <a:r>
              <a:rPr lang="en-US" dirty="0">
                <a:solidFill>
                  <a:schemeClr val="tx2"/>
                </a:solidFill>
              </a:rPr>
              <a:t>Does NOT commit any partner to funding LRC for more than one year at a time </a:t>
            </a:r>
          </a:p>
          <a:p>
            <a:r>
              <a:rPr lang="en-US" dirty="0">
                <a:solidFill>
                  <a:schemeClr val="tx2"/>
                </a:solidFill>
              </a:rPr>
              <a:t>Does NOT Guarantee any specific outcome(s) or favor any party 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Provides the table for conversation</a:t>
            </a:r>
          </a:p>
          <a:p>
            <a:r>
              <a:rPr lang="en-US" dirty="0">
                <a:solidFill>
                  <a:schemeClr val="tx2"/>
                </a:solidFill>
              </a:rPr>
              <a:t>Through 2024 with annual appropriation; no more 5% increase with consensus decision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8BB4B-EF0F-4713-9FB2-BA15E60F8FE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614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Colin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ED5DB7-83BE-4377-85E1-50D5B2966B4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27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Colin</a:t>
            </a:r>
          </a:p>
          <a:p>
            <a:endParaRPr lang="en-US" b="0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8BB4B-EF0F-4713-9FB2-BA15E60F8FE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252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E5627-EA27-49A4-BBAD-A50C7A56BAE2}" type="datetimeFigureOut">
              <a:rPr lang="en-US" smtClean="0"/>
              <a:pPr/>
              <a:t>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E0F9-6674-47ED-BCB0-9D43811E7D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E5627-EA27-49A4-BBAD-A50C7A56BAE2}" type="datetimeFigureOut">
              <a:rPr lang="en-US" smtClean="0"/>
              <a:pPr/>
              <a:t>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E0F9-6674-47ED-BCB0-9D43811E7D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E5627-EA27-49A4-BBAD-A50C7A56BAE2}" type="datetimeFigureOut">
              <a:rPr lang="en-US" smtClean="0"/>
              <a:pPr/>
              <a:t>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E0F9-6674-47ED-BCB0-9D43811E7D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E5627-EA27-49A4-BBAD-A50C7A56BAE2}" type="datetimeFigureOut">
              <a:rPr lang="en-US" smtClean="0"/>
              <a:pPr/>
              <a:t>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E0F9-6674-47ED-BCB0-9D43811E7D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E5627-EA27-49A4-BBAD-A50C7A56BAE2}" type="datetimeFigureOut">
              <a:rPr lang="en-US" smtClean="0"/>
              <a:pPr/>
              <a:t>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E0F9-6674-47ED-BCB0-9D43811E7D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E5627-EA27-49A4-BBAD-A50C7A56BAE2}" type="datetimeFigureOut">
              <a:rPr lang="en-US" smtClean="0"/>
              <a:pPr/>
              <a:t>2/6/2019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E0F9-6674-47ED-BCB0-9D43811E7D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E5627-EA27-49A4-BBAD-A50C7A56BAE2}" type="datetimeFigureOut">
              <a:rPr lang="en-US" smtClean="0"/>
              <a:pPr/>
              <a:t>2/6/2019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E0F9-6674-47ED-BCB0-9D43811E7D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E5627-EA27-49A4-BBAD-A50C7A56BAE2}" type="datetimeFigureOut">
              <a:rPr lang="en-US" smtClean="0"/>
              <a:pPr/>
              <a:t>2/6/2019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E0F9-6674-47ED-BCB0-9D43811E7D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E5627-EA27-49A4-BBAD-A50C7A56BAE2}" type="datetimeFigureOut">
              <a:rPr lang="en-US" smtClean="0"/>
              <a:pPr/>
              <a:t>2/6/2019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E0F9-6674-47ED-BCB0-9D43811E7D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E5627-EA27-49A4-BBAD-A50C7A56BAE2}" type="datetimeFigureOut">
              <a:rPr lang="en-US" smtClean="0"/>
              <a:pPr/>
              <a:t>2/6/2019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E0F9-6674-47ED-BCB0-9D43811E7D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E5627-EA27-49A4-BBAD-A50C7A56BAE2}" type="datetimeFigureOut">
              <a:rPr lang="en-US" smtClean="0"/>
              <a:pPr/>
              <a:t>2/6/2019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E0F9-6674-47ED-BCB0-9D43811E7D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E5627-EA27-49A4-BBAD-A50C7A56BAE2}" type="datetimeFigureOut">
              <a:rPr lang="en-US" smtClean="0"/>
              <a:pPr/>
              <a:t>2/6/2019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1E0F9-6674-47ED-BCB0-9D43811E7DF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95C1DAA-0117-4BDB-B7E9-4A3827777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728"/>
            <a:ext cx="9513735" cy="631477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7F27749-0AE6-4677-9BE8-F601846E6D7A}"/>
              </a:ext>
            </a:extLst>
          </p:cNvPr>
          <p:cNvGrpSpPr/>
          <p:nvPr/>
        </p:nvGrpSpPr>
        <p:grpSpPr>
          <a:xfrm>
            <a:off x="-2" y="6305044"/>
            <a:ext cx="9144002" cy="552956"/>
            <a:chOff x="-2" y="6305044"/>
            <a:chExt cx="9144002" cy="55295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DAC0125-D016-455E-A404-A3659EE44074}"/>
                </a:ext>
              </a:extLst>
            </p:cNvPr>
            <p:cNvSpPr/>
            <p:nvPr/>
          </p:nvSpPr>
          <p:spPr>
            <a:xfrm>
              <a:off x="-2" y="6305044"/>
              <a:ext cx="9144002" cy="552956"/>
            </a:xfrm>
            <a:prstGeom prst="rect">
              <a:avLst/>
            </a:prstGeom>
            <a:solidFill>
              <a:srgbClr val="002D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 descr="Levee Ready Columbia logos_Page_2.jpg">
              <a:extLst>
                <a:ext uri="{FF2B5EF4-FFF2-40B4-BE49-F238E27FC236}">
                  <a16:creationId xmlns:a16="http://schemas.microsoft.com/office/drawing/2014/main" id="{8885DCDD-DAC0-47FE-88FB-1C56262D3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19447" t="38498" r="20034" b="38216"/>
            <a:stretch/>
          </p:blipFill>
          <p:spPr>
            <a:xfrm>
              <a:off x="7223759" y="6305044"/>
              <a:ext cx="1920241" cy="552956"/>
            </a:xfrm>
            <a:prstGeom prst="rect">
              <a:avLst/>
            </a:prstGeom>
            <a:solidFill>
              <a:srgbClr val="002D72"/>
            </a:solidFill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91E1528-2C02-454F-9F99-36C5CFAB480A}"/>
              </a:ext>
            </a:extLst>
          </p:cNvPr>
          <p:cNvSpPr txBox="1"/>
          <p:nvPr/>
        </p:nvSpPr>
        <p:spPr>
          <a:xfrm>
            <a:off x="-1" y="6412468"/>
            <a:ext cx="7162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B6E85ABA-5DE9-4C73-A76E-C4553B8F19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2966" y="5181600"/>
            <a:ext cx="9067800" cy="1047244"/>
          </a:xfrm>
          <a:solidFill>
            <a:schemeClr val="bg1">
              <a:alpha val="6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Levee Ready Columbia 2019 Update</a:t>
            </a:r>
          </a:p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Presentation to Portland City Council</a:t>
            </a:r>
          </a:p>
          <a:p>
            <a:pPr marL="0" indent="0" algn="ctr">
              <a:buNone/>
            </a:pPr>
            <a:endParaRPr lang="en-US" sz="2000" dirty="0">
              <a:solidFill>
                <a:srgbClr val="002D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6703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5A3A7C5-FA43-4260-A537-99339CFE48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041" y="161341"/>
            <a:ext cx="4489592" cy="6010860"/>
          </a:xfrm>
          <a:prstGeom prst="rect">
            <a:avLst/>
          </a:prstGeom>
          <a:ln w="12700">
            <a:noFill/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7F27749-0AE6-4677-9BE8-F601846E6D7A}"/>
              </a:ext>
            </a:extLst>
          </p:cNvPr>
          <p:cNvGrpSpPr/>
          <p:nvPr/>
        </p:nvGrpSpPr>
        <p:grpSpPr>
          <a:xfrm>
            <a:off x="-2" y="6305044"/>
            <a:ext cx="9144002" cy="552956"/>
            <a:chOff x="-2" y="6305044"/>
            <a:chExt cx="9144002" cy="55295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DAC0125-D016-455E-A404-A3659EE44074}"/>
                </a:ext>
              </a:extLst>
            </p:cNvPr>
            <p:cNvSpPr/>
            <p:nvPr/>
          </p:nvSpPr>
          <p:spPr>
            <a:xfrm>
              <a:off x="-2" y="6305044"/>
              <a:ext cx="9144002" cy="552956"/>
            </a:xfrm>
            <a:prstGeom prst="rect">
              <a:avLst/>
            </a:prstGeom>
            <a:solidFill>
              <a:srgbClr val="002D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 descr="Levee Ready Columbia logos_Page_2.jpg">
              <a:extLst>
                <a:ext uri="{FF2B5EF4-FFF2-40B4-BE49-F238E27FC236}">
                  <a16:creationId xmlns:a16="http://schemas.microsoft.com/office/drawing/2014/main" id="{8885DCDD-DAC0-47FE-88FB-1C56262D3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19447" t="38498" r="20034" b="38216"/>
            <a:stretch/>
          </p:blipFill>
          <p:spPr>
            <a:xfrm>
              <a:off x="7223759" y="6305044"/>
              <a:ext cx="1920241" cy="552956"/>
            </a:xfrm>
            <a:prstGeom prst="rect">
              <a:avLst/>
            </a:prstGeom>
            <a:solidFill>
              <a:srgbClr val="002D72"/>
            </a:solidFill>
          </p:spPr>
        </p:pic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7951208-AB9D-41C2-BA3B-2092E59719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0"/>
            <a:ext cx="5181600" cy="3296158"/>
          </a:xfrm>
          <a:solidFill>
            <a:schemeClr val="bg1">
              <a:alpha val="86000"/>
            </a:schemeClr>
          </a:solidFill>
        </p:spPr>
        <p:txBody>
          <a:bodyPr numCol="1"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tx2"/>
                </a:solidFill>
              </a:rPr>
              <a:t>Levee Ready Columbia Next Steps</a:t>
            </a:r>
          </a:p>
          <a:p>
            <a:r>
              <a:rPr lang="en-US" sz="2000" dirty="0">
                <a:solidFill>
                  <a:schemeClr val="tx2"/>
                </a:solidFill>
              </a:rPr>
              <a:t>Parties to sign IGA to continue program</a:t>
            </a:r>
          </a:p>
          <a:p>
            <a:pPr lvl="1"/>
            <a:r>
              <a:rPr lang="en-US" sz="1800" dirty="0">
                <a:solidFill>
                  <a:schemeClr val="tx2"/>
                </a:solidFill>
              </a:rPr>
              <a:t>Facilitation </a:t>
            </a:r>
          </a:p>
          <a:p>
            <a:pPr lvl="1"/>
            <a:r>
              <a:rPr lang="en-US" sz="1800" dirty="0">
                <a:solidFill>
                  <a:schemeClr val="tx2"/>
                </a:solidFill>
              </a:rPr>
              <a:t>Communications</a:t>
            </a:r>
          </a:p>
          <a:p>
            <a:pPr lvl="1"/>
            <a:r>
              <a:rPr lang="en-US" sz="1800" dirty="0">
                <a:solidFill>
                  <a:schemeClr val="tx2"/>
                </a:solidFill>
              </a:rPr>
              <a:t>Completing technical projects</a:t>
            </a:r>
          </a:p>
          <a:p>
            <a:r>
              <a:rPr lang="en-US" sz="2000" dirty="0">
                <a:solidFill>
                  <a:schemeClr val="tx2"/>
                </a:solidFill>
              </a:rPr>
              <a:t>New governance conversation continues</a:t>
            </a:r>
          </a:p>
          <a:p>
            <a:pPr lvl="1"/>
            <a:r>
              <a:rPr lang="en-US" sz="1800" dirty="0">
                <a:solidFill>
                  <a:schemeClr val="tx2"/>
                </a:solidFill>
              </a:rPr>
              <a:t>Three bills in the legislature</a:t>
            </a:r>
          </a:p>
          <a:p>
            <a:r>
              <a:rPr lang="en-US" sz="2000" dirty="0">
                <a:solidFill>
                  <a:schemeClr val="tx2"/>
                </a:solidFill>
              </a:rPr>
              <a:t>Continue representing local interests for the USACE New Start Feasibility Study</a:t>
            </a:r>
          </a:p>
          <a:p>
            <a:endParaRPr lang="en-US" sz="1600" dirty="0">
              <a:solidFill>
                <a:schemeClr val="tx2"/>
              </a:solidFill>
            </a:endParaRPr>
          </a:p>
          <a:p>
            <a:endParaRPr lang="en-US" sz="2000" dirty="0">
              <a:solidFill>
                <a:srgbClr val="002D7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A71C0E-8B4A-42FE-81DF-C6074FEE576F}"/>
              </a:ext>
            </a:extLst>
          </p:cNvPr>
          <p:cNvSpPr txBox="1"/>
          <p:nvPr/>
        </p:nvSpPr>
        <p:spPr>
          <a:xfrm>
            <a:off x="-1" y="6412468"/>
            <a:ext cx="7162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Levee Ready Columbia 2019 Update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9B7A68-6019-4FBD-84C2-82B9DAB5D7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1"/>
          <a:stretch/>
        </p:blipFill>
        <p:spPr>
          <a:xfrm>
            <a:off x="76200" y="3429001"/>
            <a:ext cx="4489592" cy="2743200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3595352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4E9A2C-E1B2-417E-88AC-BDE39D6BBC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88" r="40" b="-1157"/>
          <a:stretch/>
        </p:blipFill>
        <p:spPr>
          <a:xfrm>
            <a:off x="419415" y="0"/>
            <a:ext cx="8305170" cy="69373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/>
        </p:nvSpPr>
        <p:spPr>
          <a:xfrm>
            <a:off x="983522" y="435839"/>
            <a:ext cx="6791325" cy="816778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Today’s Council Action:</a:t>
            </a:r>
          </a:p>
        </p:txBody>
      </p:sp>
      <p:sp>
        <p:nvSpPr>
          <p:cNvPr id="3" name="Subtitle 2"/>
          <p:cNvSpPr>
            <a:spLocks noGrp="1"/>
          </p:cNvSpPr>
          <p:nvPr/>
        </p:nvSpPr>
        <p:spPr>
          <a:xfrm>
            <a:off x="1215936" y="3119163"/>
            <a:ext cx="7065818" cy="1304096"/>
          </a:xfrm>
          <a:prstGeom prst="roundRect">
            <a:avLst/>
          </a:prstGeom>
          <a:solidFill>
            <a:schemeClr val="lt1">
              <a:alpha val="75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007692"/>
                </a:solidFill>
              </a:rPr>
              <a:t>Authorize cost-sharing Intergovernmental Agreement for Levee Ready Columbia Interim Governance for $233,590 (FY19/20) </a:t>
            </a:r>
            <a:endParaRPr lang="en-US" sz="1800" dirty="0">
              <a:solidFill>
                <a:srgbClr val="0076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5824401E-D427-4171-8B76-3F94902C3E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39" y="5723538"/>
            <a:ext cx="2930271" cy="95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365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294664E2-E67C-4120-9999-B563B2E088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4" t="1847"/>
          <a:stretch/>
        </p:blipFill>
        <p:spPr>
          <a:xfrm rot="1131169">
            <a:off x="-2081943" y="708478"/>
            <a:ext cx="12423701" cy="521208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7F27749-0AE6-4677-9BE8-F601846E6D7A}"/>
              </a:ext>
            </a:extLst>
          </p:cNvPr>
          <p:cNvGrpSpPr/>
          <p:nvPr/>
        </p:nvGrpSpPr>
        <p:grpSpPr>
          <a:xfrm>
            <a:off x="-2" y="6305044"/>
            <a:ext cx="9144002" cy="552956"/>
            <a:chOff x="-2" y="6305044"/>
            <a:chExt cx="9144002" cy="55295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DAC0125-D016-455E-A404-A3659EE44074}"/>
                </a:ext>
              </a:extLst>
            </p:cNvPr>
            <p:cNvSpPr/>
            <p:nvPr/>
          </p:nvSpPr>
          <p:spPr>
            <a:xfrm>
              <a:off x="-2" y="6305044"/>
              <a:ext cx="9144002" cy="552956"/>
            </a:xfrm>
            <a:prstGeom prst="rect">
              <a:avLst/>
            </a:prstGeom>
            <a:solidFill>
              <a:srgbClr val="002D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 descr="Levee Ready Columbia logos_Page_2.jpg">
              <a:extLst>
                <a:ext uri="{FF2B5EF4-FFF2-40B4-BE49-F238E27FC236}">
                  <a16:creationId xmlns:a16="http://schemas.microsoft.com/office/drawing/2014/main" id="{8885DCDD-DAC0-47FE-88FB-1C56262D3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19447" t="38498" r="20034" b="38216"/>
            <a:stretch/>
          </p:blipFill>
          <p:spPr>
            <a:xfrm>
              <a:off x="7223759" y="6305044"/>
              <a:ext cx="1920241" cy="552956"/>
            </a:xfrm>
            <a:prstGeom prst="rect">
              <a:avLst/>
            </a:prstGeom>
            <a:solidFill>
              <a:srgbClr val="002D72"/>
            </a:solidFill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F97AD51-99B7-4D2D-8115-C617C7B5F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0" y="69567"/>
            <a:ext cx="3346078" cy="3166467"/>
          </a:xfrm>
          <a:prstGeom prst="ellipse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91E1528-2C02-454F-9F99-36C5CFAB480A}"/>
              </a:ext>
            </a:extLst>
          </p:cNvPr>
          <p:cNvSpPr txBox="1"/>
          <p:nvPr/>
        </p:nvSpPr>
        <p:spPr>
          <a:xfrm>
            <a:off x="-1" y="6412468"/>
            <a:ext cx="7162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Levee Ready Columbia 2019 Update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B6E85ABA-5DE9-4C73-A76E-C4553B8F19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228600"/>
            <a:ext cx="5334000" cy="2362200"/>
          </a:xfrm>
          <a:solidFill>
            <a:schemeClr val="bg1">
              <a:alpha val="6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Our Managed Floodplain</a:t>
            </a:r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27 miles of Federally Authorized Levees</a:t>
            </a:r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12 pump stations</a:t>
            </a:r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+13,000 acres of land</a:t>
            </a:r>
            <a:endParaRPr lang="en-US" dirty="0">
              <a:solidFill>
                <a:srgbClr val="002D72"/>
              </a:solidFill>
            </a:endParaRPr>
          </a:p>
          <a:p>
            <a:pPr lvl="1" indent="-342900"/>
            <a:endParaRPr lang="en-US" dirty="0">
              <a:solidFill>
                <a:srgbClr val="002D72"/>
              </a:solidFill>
            </a:endParaRPr>
          </a:p>
          <a:p>
            <a:pPr lvl="1" indent="-342900"/>
            <a:endParaRPr lang="en-US" dirty="0">
              <a:solidFill>
                <a:srgbClr val="002D72"/>
              </a:solidFill>
            </a:endParaRPr>
          </a:p>
          <a:p>
            <a:pPr lvl="1" indent="-342900"/>
            <a:endParaRPr lang="en-US" dirty="0">
              <a:solidFill>
                <a:srgbClr val="002D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793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7F27749-0AE6-4677-9BE8-F601846E6D7A}"/>
              </a:ext>
            </a:extLst>
          </p:cNvPr>
          <p:cNvGrpSpPr/>
          <p:nvPr/>
        </p:nvGrpSpPr>
        <p:grpSpPr>
          <a:xfrm>
            <a:off x="-2" y="6305044"/>
            <a:ext cx="9144002" cy="552956"/>
            <a:chOff x="-2" y="6305044"/>
            <a:chExt cx="9144002" cy="55295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DAC0125-D016-455E-A404-A3659EE44074}"/>
                </a:ext>
              </a:extLst>
            </p:cNvPr>
            <p:cNvSpPr/>
            <p:nvPr/>
          </p:nvSpPr>
          <p:spPr>
            <a:xfrm>
              <a:off x="-2" y="6305044"/>
              <a:ext cx="9144002" cy="552956"/>
            </a:xfrm>
            <a:prstGeom prst="rect">
              <a:avLst/>
            </a:prstGeom>
            <a:solidFill>
              <a:srgbClr val="002D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 descr="Levee Ready Columbia logos_Page_2.jpg">
              <a:extLst>
                <a:ext uri="{FF2B5EF4-FFF2-40B4-BE49-F238E27FC236}">
                  <a16:creationId xmlns:a16="http://schemas.microsoft.com/office/drawing/2014/main" id="{8885DCDD-DAC0-47FE-88FB-1C56262D3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19447" t="38498" r="20034" b="38216"/>
            <a:stretch/>
          </p:blipFill>
          <p:spPr>
            <a:xfrm>
              <a:off x="7223759" y="6305044"/>
              <a:ext cx="1920241" cy="552956"/>
            </a:xfrm>
            <a:prstGeom prst="rect">
              <a:avLst/>
            </a:prstGeom>
            <a:solidFill>
              <a:srgbClr val="002D72"/>
            </a:solidFill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91E1528-2C02-454F-9F99-36C5CFAB480A}"/>
              </a:ext>
            </a:extLst>
          </p:cNvPr>
          <p:cNvSpPr txBox="1"/>
          <p:nvPr/>
        </p:nvSpPr>
        <p:spPr>
          <a:xfrm>
            <a:off x="-1" y="6412468"/>
            <a:ext cx="7162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Levee Ready Columbia 2019 Update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C48201-1DA0-4B57-A6A9-42D8806404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668" y="3154855"/>
            <a:ext cx="3243331" cy="2617331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F442FE9-C0B0-4AB8-B72E-C99A492F3DD4}"/>
              </a:ext>
            </a:extLst>
          </p:cNvPr>
          <p:cNvSpPr txBox="1">
            <a:spLocks/>
          </p:cNvSpPr>
          <p:nvPr/>
        </p:nvSpPr>
        <p:spPr>
          <a:xfrm>
            <a:off x="685800" y="100875"/>
            <a:ext cx="3429000" cy="60960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b="1" dirty="0">
                <a:solidFill>
                  <a:schemeClr val="tx2"/>
                </a:solidFill>
              </a:rPr>
              <a:t>Flood Risk </a:t>
            </a:r>
            <a:endParaRPr lang="en-US" dirty="0">
              <a:solidFill>
                <a:srgbClr val="002D72"/>
              </a:solidFill>
            </a:endParaRPr>
          </a:p>
          <a:p>
            <a:pPr lvl="1" indent="-342900"/>
            <a:endParaRPr lang="en-US" dirty="0">
              <a:solidFill>
                <a:srgbClr val="002D72"/>
              </a:solidFill>
            </a:endParaRPr>
          </a:p>
          <a:p>
            <a:pPr lvl="1" indent="-342900"/>
            <a:endParaRPr lang="en-US" dirty="0">
              <a:solidFill>
                <a:srgbClr val="002D72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3D4F80-413F-46AD-8A15-A582C2EAD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17898"/>
            <a:ext cx="5900669" cy="54871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192CB7-7EBE-4606-B1C1-C0B1BB6614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667" y="1143000"/>
            <a:ext cx="3302875" cy="195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949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7F27749-0AE6-4677-9BE8-F601846E6D7A}"/>
              </a:ext>
            </a:extLst>
          </p:cNvPr>
          <p:cNvGrpSpPr/>
          <p:nvPr/>
        </p:nvGrpSpPr>
        <p:grpSpPr>
          <a:xfrm>
            <a:off x="-2" y="6305044"/>
            <a:ext cx="9144002" cy="552956"/>
            <a:chOff x="-2" y="6305044"/>
            <a:chExt cx="9144002" cy="55295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DAC0125-D016-455E-A404-A3659EE44074}"/>
                </a:ext>
              </a:extLst>
            </p:cNvPr>
            <p:cNvSpPr/>
            <p:nvPr/>
          </p:nvSpPr>
          <p:spPr>
            <a:xfrm>
              <a:off x="-2" y="6305044"/>
              <a:ext cx="9144002" cy="552956"/>
            </a:xfrm>
            <a:prstGeom prst="rect">
              <a:avLst/>
            </a:prstGeom>
            <a:solidFill>
              <a:srgbClr val="002D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 descr="Levee Ready Columbia logos_Page_2.jpg">
              <a:extLst>
                <a:ext uri="{FF2B5EF4-FFF2-40B4-BE49-F238E27FC236}">
                  <a16:creationId xmlns:a16="http://schemas.microsoft.com/office/drawing/2014/main" id="{8885DCDD-DAC0-47FE-88FB-1C56262D3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19447" t="38498" r="20034" b="38216"/>
            <a:stretch/>
          </p:blipFill>
          <p:spPr>
            <a:xfrm>
              <a:off x="7223759" y="6305044"/>
              <a:ext cx="1920241" cy="552956"/>
            </a:xfrm>
            <a:prstGeom prst="rect">
              <a:avLst/>
            </a:prstGeom>
            <a:solidFill>
              <a:srgbClr val="002D72"/>
            </a:solidFill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C33B5F4-2BA5-4B1B-BCC8-256B015DE4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0"/>
          <a:stretch/>
        </p:blipFill>
        <p:spPr>
          <a:xfrm>
            <a:off x="0" y="-990600"/>
            <a:ext cx="9144000" cy="7326868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7951208-AB9D-41C2-BA3B-2092E59719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" y="0"/>
            <a:ext cx="5181600" cy="6172200"/>
          </a:xfrm>
          <a:solidFill>
            <a:schemeClr val="bg1">
              <a:alpha val="86000"/>
            </a:schemeClr>
          </a:solidFill>
        </p:spPr>
        <p:txBody>
          <a:bodyPr numCol="1"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tx2"/>
                </a:solidFill>
              </a:rPr>
              <a:t>Levee Ready Columbia Project Partners</a:t>
            </a:r>
          </a:p>
          <a:p>
            <a:r>
              <a:rPr lang="en-US" sz="2000" dirty="0">
                <a:solidFill>
                  <a:schemeClr val="tx2"/>
                </a:solidFill>
              </a:rPr>
              <a:t>City of Portland</a:t>
            </a:r>
          </a:p>
          <a:p>
            <a:r>
              <a:rPr lang="en-US" sz="2000" dirty="0">
                <a:solidFill>
                  <a:schemeClr val="tx2"/>
                </a:solidFill>
              </a:rPr>
              <a:t>City of Gresham</a:t>
            </a:r>
          </a:p>
          <a:p>
            <a:r>
              <a:rPr lang="en-US" sz="2000" dirty="0">
                <a:solidFill>
                  <a:schemeClr val="tx2"/>
                </a:solidFill>
              </a:rPr>
              <a:t>City of Fairview</a:t>
            </a:r>
          </a:p>
          <a:p>
            <a:r>
              <a:rPr lang="en-US" sz="2000" dirty="0">
                <a:solidFill>
                  <a:schemeClr val="tx2"/>
                </a:solidFill>
              </a:rPr>
              <a:t>City of Troutdale</a:t>
            </a:r>
          </a:p>
          <a:p>
            <a:r>
              <a:rPr lang="en-US" sz="2000" dirty="0">
                <a:solidFill>
                  <a:schemeClr val="tx2"/>
                </a:solidFill>
              </a:rPr>
              <a:t>Metro</a:t>
            </a:r>
          </a:p>
          <a:p>
            <a:r>
              <a:rPr lang="en-US" sz="2000" dirty="0">
                <a:solidFill>
                  <a:schemeClr val="tx2"/>
                </a:solidFill>
              </a:rPr>
              <a:t>Multnomah County</a:t>
            </a:r>
          </a:p>
          <a:p>
            <a:r>
              <a:rPr lang="en-US" sz="2000" dirty="0">
                <a:solidFill>
                  <a:schemeClr val="tx2"/>
                </a:solidFill>
              </a:rPr>
              <a:t>Port of Portland</a:t>
            </a:r>
          </a:p>
          <a:p>
            <a:r>
              <a:rPr lang="en-US" sz="2000" dirty="0">
                <a:solidFill>
                  <a:schemeClr val="tx2"/>
                </a:solidFill>
              </a:rPr>
              <a:t>Peninsula Drainage District #1</a:t>
            </a:r>
          </a:p>
          <a:p>
            <a:r>
              <a:rPr lang="en-US" sz="2000" dirty="0">
                <a:solidFill>
                  <a:schemeClr val="tx2"/>
                </a:solidFill>
              </a:rPr>
              <a:t>Peninsula Drainage District #2</a:t>
            </a:r>
          </a:p>
          <a:p>
            <a:r>
              <a:rPr lang="en-US" sz="2000" dirty="0">
                <a:solidFill>
                  <a:schemeClr val="tx2"/>
                </a:solidFill>
              </a:rPr>
              <a:t>Multnomah County Drainage District</a:t>
            </a:r>
          </a:p>
          <a:p>
            <a:r>
              <a:rPr lang="en-US" sz="2000" dirty="0">
                <a:solidFill>
                  <a:schemeClr val="tx2"/>
                </a:solidFill>
              </a:rPr>
              <a:t>Sandy Drainage Improvement Company</a:t>
            </a:r>
          </a:p>
          <a:p>
            <a:r>
              <a:rPr lang="en-US" sz="2000" dirty="0">
                <a:solidFill>
                  <a:schemeClr val="tx2"/>
                </a:solidFill>
              </a:rPr>
              <a:t>State of Oregon</a:t>
            </a:r>
          </a:p>
          <a:p>
            <a:r>
              <a:rPr lang="en-US" sz="2000" dirty="0">
                <a:solidFill>
                  <a:schemeClr val="tx2"/>
                </a:solidFill>
              </a:rPr>
              <a:t>Representatives from neighborhood associations, business, environmental, and public interest non-profits</a:t>
            </a:r>
            <a:endParaRPr lang="en-US" sz="2000" dirty="0">
              <a:solidFill>
                <a:srgbClr val="002D7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A71C0E-8B4A-42FE-81DF-C6074FEE576F}"/>
              </a:ext>
            </a:extLst>
          </p:cNvPr>
          <p:cNvSpPr txBox="1"/>
          <p:nvPr/>
        </p:nvSpPr>
        <p:spPr>
          <a:xfrm>
            <a:off x="-1" y="6412468"/>
            <a:ext cx="7162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Levee Ready Columbia 2019 Update</a:t>
            </a:r>
          </a:p>
        </p:txBody>
      </p:sp>
    </p:spTree>
    <p:extLst>
      <p:ext uri="{BB962C8B-B14F-4D97-AF65-F5344CB8AC3E}">
        <p14:creationId xmlns:p14="http://schemas.microsoft.com/office/powerpoint/2010/main" val="3162874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99D09B8-C6FC-4F61-83D2-87797E9E4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" y="-76200"/>
            <a:ext cx="10795417" cy="633626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7F27749-0AE6-4677-9BE8-F601846E6D7A}"/>
              </a:ext>
            </a:extLst>
          </p:cNvPr>
          <p:cNvGrpSpPr/>
          <p:nvPr/>
        </p:nvGrpSpPr>
        <p:grpSpPr>
          <a:xfrm>
            <a:off x="-2" y="6305044"/>
            <a:ext cx="9144002" cy="552956"/>
            <a:chOff x="-2" y="6305044"/>
            <a:chExt cx="9144002" cy="55295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DAC0125-D016-455E-A404-A3659EE44074}"/>
                </a:ext>
              </a:extLst>
            </p:cNvPr>
            <p:cNvSpPr/>
            <p:nvPr/>
          </p:nvSpPr>
          <p:spPr>
            <a:xfrm>
              <a:off x="-2" y="6305044"/>
              <a:ext cx="9144002" cy="552956"/>
            </a:xfrm>
            <a:prstGeom prst="rect">
              <a:avLst/>
            </a:prstGeom>
            <a:solidFill>
              <a:srgbClr val="002D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4D6B87A-E81A-4975-9C71-BE9C60992ECA}"/>
                </a:ext>
              </a:extLst>
            </p:cNvPr>
            <p:cNvSpPr txBox="1"/>
            <p:nvPr/>
          </p:nvSpPr>
          <p:spPr>
            <a:xfrm>
              <a:off x="-1" y="6412468"/>
              <a:ext cx="71628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Levee Ready Columbia 2019 Update</a:t>
              </a:r>
            </a:p>
          </p:txBody>
        </p:sp>
        <p:pic>
          <p:nvPicPr>
            <p:cNvPr id="27" name="Picture 26" descr="Levee Ready Columbia logos_Page_2.jpg">
              <a:extLst>
                <a:ext uri="{FF2B5EF4-FFF2-40B4-BE49-F238E27FC236}">
                  <a16:creationId xmlns:a16="http://schemas.microsoft.com/office/drawing/2014/main" id="{8885DCDD-DAC0-47FE-88FB-1C56262D3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19447" t="38498" r="20034" b="38216"/>
            <a:stretch/>
          </p:blipFill>
          <p:spPr>
            <a:xfrm>
              <a:off x="7223759" y="6305044"/>
              <a:ext cx="1920241" cy="552956"/>
            </a:xfrm>
            <a:prstGeom prst="rect">
              <a:avLst/>
            </a:prstGeom>
            <a:solidFill>
              <a:srgbClr val="002D72"/>
            </a:solidFill>
          </p:spPr>
        </p:pic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CDE9621-C9B6-4387-82C2-4178EEB4A9F4}"/>
              </a:ext>
            </a:extLst>
          </p:cNvPr>
          <p:cNvSpPr txBox="1">
            <a:spLocks/>
          </p:cNvSpPr>
          <p:nvPr/>
        </p:nvSpPr>
        <p:spPr>
          <a:xfrm>
            <a:off x="152400" y="228600"/>
            <a:ext cx="8851712" cy="5867215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indent="0">
              <a:buNone/>
            </a:pPr>
            <a:r>
              <a:rPr lang="en-US" b="1" dirty="0">
                <a:solidFill>
                  <a:srgbClr val="002D72"/>
                </a:solidFill>
              </a:rPr>
              <a:t>Levee Ready Columbia Accomplishments</a:t>
            </a:r>
          </a:p>
          <a:p>
            <a:pPr lvl="1" indent="-342900"/>
            <a:r>
              <a:rPr lang="en-US" dirty="0">
                <a:solidFill>
                  <a:srgbClr val="002D72"/>
                </a:solidFill>
              </a:rPr>
              <a:t>Completed first-ever geotechnical evaluations</a:t>
            </a:r>
          </a:p>
          <a:p>
            <a:pPr lvl="1" indent="-342900"/>
            <a:r>
              <a:rPr lang="en-US" dirty="0">
                <a:solidFill>
                  <a:srgbClr val="002D72"/>
                </a:solidFill>
              </a:rPr>
              <a:t>Advocated for–and landed –the $3M Feasibility Study</a:t>
            </a:r>
          </a:p>
          <a:p>
            <a:pPr lvl="1" indent="-342900"/>
            <a:r>
              <a:rPr lang="en-US" dirty="0">
                <a:solidFill>
                  <a:srgbClr val="002D72"/>
                </a:solidFill>
              </a:rPr>
              <a:t>Completed a series of investigations necessary to understand flood risk, environmental, economic, and social functions of the area</a:t>
            </a:r>
          </a:p>
          <a:p>
            <a:pPr lvl="1" indent="-342900"/>
            <a:r>
              <a:rPr lang="en-US" dirty="0">
                <a:solidFill>
                  <a:srgbClr val="002D72"/>
                </a:solidFill>
              </a:rPr>
              <a:t>Introduced legislation to address long-term challenges</a:t>
            </a:r>
          </a:p>
          <a:p>
            <a:pPr marL="400050" lvl="1" indent="0">
              <a:buNone/>
            </a:pPr>
            <a:r>
              <a:rPr lang="en-US" b="1" dirty="0">
                <a:solidFill>
                  <a:srgbClr val="002D72"/>
                </a:solidFill>
              </a:rPr>
              <a:t>…and Continued Conversations</a:t>
            </a:r>
            <a:endParaRPr lang="en-US" dirty="0">
              <a:solidFill>
                <a:srgbClr val="002D72"/>
              </a:solidFill>
            </a:endParaRPr>
          </a:p>
          <a:p>
            <a:pPr lvl="1" indent="-342900"/>
            <a:r>
              <a:rPr lang="en-US" dirty="0">
                <a:solidFill>
                  <a:srgbClr val="002D72"/>
                </a:solidFill>
              </a:rPr>
              <a:t>Legislative concept</a:t>
            </a:r>
          </a:p>
          <a:p>
            <a:pPr lvl="1" indent="-342900"/>
            <a:r>
              <a:rPr lang="en-US" dirty="0">
                <a:solidFill>
                  <a:srgbClr val="002D72"/>
                </a:solidFill>
              </a:rPr>
              <a:t>Feasibility study and certification project costs</a:t>
            </a:r>
          </a:p>
          <a:p>
            <a:pPr lvl="1" indent="-342900"/>
            <a:r>
              <a:rPr lang="en-US" dirty="0">
                <a:solidFill>
                  <a:srgbClr val="002D72"/>
                </a:solidFill>
              </a:rPr>
              <a:t>Levee modernization that meets our local needs</a:t>
            </a:r>
          </a:p>
        </p:txBody>
      </p:sp>
    </p:spTree>
    <p:extLst>
      <p:ext uri="{BB962C8B-B14F-4D97-AF65-F5344CB8AC3E}">
        <p14:creationId xmlns:p14="http://schemas.microsoft.com/office/powerpoint/2010/main" val="101945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7F27749-0AE6-4677-9BE8-F601846E6D7A}"/>
              </a:ext>
            </a:extLst>
          </p:cNvPr>
          <p:cNvGrpSpPr/>
          <p:nvPr/>
        </p:nvGrpSpPr>
        <p:grpSpPr>
          <a:xfrm>
            <a:off x="-2" y="6305044"/>
            <a:ext cx="9144002" cy="552956"/>
            <a:chOff x="-2" y="6305044"/>
            <a:chExt cx="9144002" cy="55295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DAC0125-D016-455E-A404-A3659EE44074}"/>
                </a:ext>
              </a:extLst>
            </p:cNvPr>
            <p:cNvSpPr/>
            <p:nvPr/>
          </p:nvSpPr>
          <p:spPr>
            <a:xfrm>
              <a:off x="-2" y="6305044"/>
              <a:ext cx="9144002" cy="552956"/>
            </a:xfrm>
            <a:prstGeom prst="rect">
              <a:avLst/>
            </a:prstGeom>
            <a:solidFill>
              <a:srgbClr val="002D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4D6B87A-E81A-4975-9C71-BE9C60992ECA}"/>
                </a:ext>
              </a:extLst>
            </p:cNvPr>
            <p:cNvSpPr txBox="1"/>
            <p:nvPr/>
          </p:nvSpPr>
          <p:spPr>
            <a:xfrm>
              <a:off x="-1" y="6412468"/>
              <a:ext cx="71628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Levee Ready Columbia 2019 Update</a:t>
              </a:r>
            </a:p>
          </p:txBody>
        </p:sp>
        <p:pic>
          <p:nvPicPr>
            <p:cNvPr id="27" name="Picture 26" descr="Levee Ready Columbia logos_Page_2.jpg">
              <a:extLst>
                <a:ext uri="{FF2B5EF4-FFF2-40B4-BE49-F238E27FC236}">
                  <a16:creationId xmlns:a16="http://schemas.microsoft.com/office/drawing/2014/main" id="{8885DCDD-DAC0-47FE-88FB-1C56262D3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19447" t="38498" r="20034" b="38216"/>
            <a:stretch/>
          </p:blipFill>
          <p:spPr>
            <a:xfrm>
              <a:off x="7223759" y="6305044"/>
              <a:ext cx="1920241" cy="552956"/>
            </a:xfrm>
            <a:prstGeom prst="rect">
              <a:avLst/>
            </a:prstGeom>
            <a:solidFill>
              <a:srgbClr val="002D72"/>
            </a:solidFill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8352CBA-C632-4A34-B33D-B14830BF08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823" y="0"/>
            <a:ext cx="9473823" cy="631588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70F9C9E-CB6E-4938-ABE1-DE2661B159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228600"/>
            <a:ext cx="8686800" cy="5181600"/>
          </a:xfrm>
          <a:solidFill>
            <a:schemeClr val="bg1">
              <a:alpha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The need for a new District</a:t>
            </a:r>
          </a:p>
          <a:p>
            <a:pPr lvl="1" indent="-342900"/>
            <a:r>
              <a:rPr lang="en-US" b="1" dirty="0">
                <a:solidFill>
                  <a:srgbClr val="002D72"/>
                </a:solidFill>
              </a:rPr>
              <a:t>Benefits and burdens: </a:t>
            </a:r>
            <a:r>
              <a:rPr lang="en-US" dirty="0">
                <a:solidFill>
                  <a:srgbClr val="002D72"/>
                </a:solidFill>
              </a:rPr>
              <a:t>The status quo does not equitably allocate costs of flood risk management in the Columbia Corridor to the many beneficiaries of the system. </a:t>
            </a:r>
          </a:p>
          <a:p>
            <a:pPr lvl="1" indent="-342900"/>
            <a:r>
              <a:rPr lang="en-US" b="1" dirty="0">
                <a:solidFill>
                  <a:srgbClr val="002D72"/>
                </a:solidFill>
              </a:rPr>
              <a:t>Fragmented responsibility</a:t>
            </a:r>
            <a:r>
              <a:rPr lang="en-US" dirty="0">
                <a:solidFill>
                  <a:srgbClr val="002D72"/>
                </a:solidFill>
              </a:rPr>
              <a:t>: Responsibility and authority for vital functions are fragmented across several jurisdictions. No single entity is responsible for reducing flood risks.  </a:t>
            </a:r>
          </a:p>
          <a:p>
            <a:pPr lvl="1" indent="-342900"/>
            <a:r>
              <a:rPr lang="en-US" b="1" dirty="0">
                <a:solidFill>
                  <a:srgbClr val="002D72"/>
                </a:solidFill>
              </a:rPr>
              <a:t>Insufficient revenue: </a:t>
            </a:r>
            <a:r>
              <a:rPr lang="en-US" dirty="0">
                <a:solidFill>
                  <a:srgbClr val="002D72"/>
                </a:solidFill>
              </a:rPr>
              <a:t>The existing four drainage districts assessments are limited. Revenues will need to approximately triple to support the system.</a:t>
            </a:r>
          </a:p>
        </p:txBody>
      </p:sp>
    </p:spTree>
    <p:extLst>
      <p:ext uri="{BB962C8B-B14F-4D97-AF65-F5344CB8AC3E}">
        <p14:creationId xmlns:p14="http://schemas.microsoft.com/office/powerpoint/2010/main" val="816834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7F27749-0AE6-4677-9BE8-F601846E6D7A}"/>
              </a:ext>
            </a:extLst>
          </p:cNvPr>
          <p:cNvGrpSpPr/>
          <p:nvPr/>
        </p:nvGrpSpPr>
        <p:grpSpPr>
          <a:xfrm>
            <a:off x="-2" y="6305044"/>
            <a:ext cx="9144002" cy="552956"/>
            <a:chOff x="-2" y="6305044"/>
            <a:chExt cx="9144002" cy="55295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DAC0125-D016-455E-A404-A3659EE44074}"/>
                </a:ext>
              </a:extLst>
            </p:cNvPr>
            <p:cNvSpPr/>
            <p:nvPr/>
          </p:nvSpPr>
          <p:spPr>
            <a:xfrm>
              <a:off x="-2" y="6305044"/>
              <a:ext cx="9144002" cy="552956"/>
            </a:xfrm>
            <a:prstGeom prst="rect">
              <a:avLst/>
            </a:prstGeom>
            <a:solidFill>
              <a:srgbClr val="002D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4D6B87A-E81A-4975-9C71-BE9C60992ECA}"/>
                </a:ext>
              </a:extLst>
            </p:cNvPr>
            <p:cNvSpPr txBox="1"/>
            <p:nvPr/>
          </p:nvSpPr>
          <p:spPr>
            <a:xfrm>
              <a:off x="-1" y="6412468"/>
              <a:ext cx="71628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Levee Ready Columbia 2019 Update</a:t>
              </a:r>
            </a:p>
          </p:txBody>
        </p:sp>
        <p:pic>
          <p:nvPicPr>
            <p:cNvPr id="27" name="Picture 26" descr="Levee Ready Columbia logos_Page_2.jpg">
              <a:extLst>
                <a:ext uri="{FF2B5EF4-FFF2-40B4-BE49-F238E27FC236}">
                  <a16:creationId xmlns:a16="http://schemas.microsoft.com/office/drawing/2014/main" id="{8885DCDD-DAC0-47FE-88FB-1C56262D3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19447" t="38498" r="20034" b="38216"/>
            <a:stretch/>
          </p:blipFill>
          <p:spPr>
            <a:xfrm>
              <a:off x="7223759" y="6305044"/>
              <a:ext cx="1920241" cy="552956"/>
            </a:xfrm>
            <a:prstGeom prst="rect">
              <a:avLst/>
            </a:prstGeom>
            <a:solidFill>
              <a:srgbClr val="002D72"/>
            </a:solidFill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8352CBA-C632-4A34-B33D-B14830BF08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823" y="0"/>
            <a:ext cx="9473823" cy="631588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70F9C9E-CB6E-4938-ABE1-DE2661B159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" y="228600"/>
            <a:ext cx="8686800" cy="3200400"/>
          </a:xfrm>
          <a:solidFill>
            <a:schemeClr val="bg1">
              <a:alpha val="60000"/>
            </a:schemeClr>
          </a:solid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2019-2024 Levee Ready Columbia IGA’s Purpose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Continues LRC Partners’ work toward recertification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Establishes </a:t>
            </a:r>
            <a:r>
              <a:rPr lang="en-US" i="1" dirty="0">
                <a:solidFill>
                  <a:schemeClr val="tx2"/>
                </a:solidFill>
              </a:rPr>
              <a:t>temporary</a:t>
            </a:r>
            <a:r>
              <a:rPr lang="en-US" dirty="0">
                <a:solidFill>
                  <a:schemeClr val="tx2"/>
                </a:solidFill>
              </a:rPr>
              <a:t> decision-making and staffing structure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Continues public outreach and public information efforts</a:t>
            </a:r>
          </a:p>
          <a:p>
            <a:pPr marL="514350" indent="-514350"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Funds coordination of the US Army Corps of Engineers’ New Start Feasibility Study</a:t>
            </a:r>
          </a:p>
          <a:p>
            <a:pPr lvl="1" indent="-342900"/>
            <a:r>
              <a:rPr lang="en-US" dirty="0">
                <a:solidFill>
                  <a:schemeClr val="tx2"/>
                </a:solidFill>
              </a:rPr>
              <a:t>Development of Locally Preferred Plan and Alternatives</a:t>
            </a:r>
          </a:p>
          <a:p>
            <a:pPr lvl="1" indent="-342900"/>
            <a:r>
              <a:rPr lang="en-US" dirty="0">
                <a:solidFill>
                  <a:schemeClr val="tx2"/>
                </a:solidFill>
              </a:rPr>
              <a:t>Project management and coordination; communication and public outreach related to the Feasibility Study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Continues long-term governance work</a:t>
            </a:r>
            <a:endParaRPr lang="en-US" dirty="0">
              <a:solidFill>
                <a:srgbClr val="002D72"/>
              </a:solidFill>
            </a:endParaRPr>
          </a:p>
          <a:p>
            <a:pPr lvl="1" indent="-342900"/>
            <a:endParaRPr lang="en-US" dirty="0">
              <a:solidFill>
                <a:srgbClr val="002D72"/>
              </a:solidFill>
            </a:endParaRPr>
          </a:p>
          <a:p>
            <a:pPr lvl="1" indent="-342900"/>
            <a:endParaRPr lang="en-US" dirty="0">
              <a:solidFill>
                <a:srgbClr val="002D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977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F7D4C3-7AC5-4987-B707-A62700276B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5" t="34437" r="1192" b="18919"/>
          <a:stretch/>
        </p:blipFill>
        <p:spPr>
          <a:xfrm>
            <a:off x="6350" y="865415"/>
            <a:ext cx="9227127" cy="5143500"/>
          </a:xfrm>
          <a:prstGeom prst="rect">
            <a:avLst/>
          </a:prstGeom>
          <a:solidFill>
            <a:schemeClr val="bg1">
              <a:alpha val="53000"/>
            </a:schemeClr>
          </a:solidFill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16FFCA9-E5D3-4FE1-B6E8-EC9C1FF25EAD}"/>
              </a:ext>
            </a:extLst>
          </p:cNvPr>
          <p:cNvSpPr/>
          <p:nvPr/>
        </p:nvSpPr>
        <p:spPr>
          <a:xfrm>
            <a:off x="885825" y="2196193"/>
            <a:ext cx="236765" cy="542925"/>
          </a:xfrm>
          <a:custGeom>
            <a:avLst/>
            <a:gdLst>
              <a:gd name="connsiteX0" fmla="*/ 0 w 315686"/>
              <a:gd name="connsiteY0" fmla="*/ 723900 h 723900"/>
              <a:gd name="connsiteX1" fmla="*/ 21771 w 315686"/>
              <a:gd name="connsiteY1" fmla="*/ 326572 h 723900"/>
              <a:gd name="connsiteX2" fmla="*/ 315686 w 315686"/>
              <a:gd name="connsiteY2" fmla="*/ 0 h 723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5686" h="723900">
                <a:moveTo>
                  <a:pt x="0" y="723900"/>
                </a:moveTo>
                <a:lnTo>
                  <a:pt x="21771" y="326572"/>
                </a:lnTo>
                <a:lnTo>
                  <a:pt x="315686" y="0"/>
                </a:lnTo>
              </a:path>
            </a:pathLst>
          </a:custGeom>
          <a:noFill/>
          <a:ln w="60325" cmpd="sng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BCC9C03-A2DF-4377-9308-6A4187570DE0}"/>
              </a:ext>
            </a:extLst>
          </p:cNvPr>
          <p:cNvSpPr/>
          <p:nvPr/>
        </p:nvSpPr>
        <p:spPr>
          <a:xfrm>
            <a:off x="1543050" y="2420711"/>
            <a:ext cx="48986" cy="138793"/>
          </a:xfrm>
          <a:custGeom>
            <a:avLst/>
            <a:gdLst>
              <a:gd name="connsiteX0" fmla="*/ 59871 w 65314"/>
              <a:gd name="connsiteY0" fmla="*/ 0 h 185057"/>
              <a:gd name="connsiteX1" fmla="*/ 0 w 65314"/>
              <a:gd name="connsiteY1" fmla="*/ 97972 h 185057"/>
              <a:gd name="connsiteX2" fmla="*/ 59871 w 65314"/>
              <a:gd name="connsiteY2" fmla="*/ 185057 h 185057"/>
              <a:gd name="connsiteX3" fmla="*/ 65314 w 65314"/>
              <a:gd name="connsiteY3" fmla="*/ 168729 h 185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14" h="185057">
                <a:moveTo>
                  <a:pt x="59871" y="0"/>
                </a:moveTo>
                <a:lnTo>
                  <a:pt x="0" y="97972"/>
                </a:lnTo>
                <a:lnTo>
                  <a:pt x="59871" y="185057"/>
                </a:lnTo>
                <a:lnTo>
                  <a:pt x="65314" y="168729"/>
                </a:lnTo>
              </a:path>
            </a:pathLst>
          </a:custGeom>
          <a:noFill/>
          <a:ln w="60325" cmpd="sng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314FF93-4784-49AE-A880-AEB6A741ACBA}"/>
              </a:ext>
            </a:extLst>
          </p:cNvPr>
          <p:cNvSpPr/>
          <p:nvPr/>
        </p:nvSpPr>
        <p:spPr>
          <a:xfrm rot="20412366">
            <a:off x="2432958" y="2641148"/>
            <a:ext cx="151040" cy="58782"/>
          </a:xfrm>
          <a:custGeom>
            <a:avLst/>
            <a:gdLst>
              <a:gd name="connsiteX0" fmla="*/ 0 w 152400"/>
              <a:gd name="connsiteY0" fmla="*/ 0 h 10885"/>
              <a:gd name="connsiteX1" fmla="*/ 152400 w 152400"/>
              <a:gd name="connsiteY1" fmla="*/ 10885 h 10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2400" h="10885">
                <a:moveTo>
                  <a:pt x="0" y="0"/>
                </a:moveTo>
                <a:lnTo>
                  <a:pt x="152400" y="10885"/>
                </a:lnTo>
              </a:path>
            </a:pathLst>
          </a:custGeom>
          <a:noFill/>
          <a:ln w="60325" cmpd="sng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C2B9DBA-26BF-43D9-8879-6A30B35DD636}"/>
              </a:ext>
            </a:extLst>
          </p:cNvPr>
          <p:cNvSpPr/>
          <p:nvPr/>
        </p:nvSpPr>
        <p:spPr>
          <a:xfrm>
            <a:off x="2502353" y="2808515"/>
            <a:ext cx="159204" cy="416378"/>
          </a:xfrm>
          <a:custGeom>
            <a:avLst/>
            <a:gdLst>
              <a:gd name="connsiteX0" fmla="*/ 185058 w 212272"/>
              <a:gd name="connsiteY0" fmla="*/ 0 h 555171"/>
              <a:gd name="connsiteX1" fmla="*/ 212272 w 212272"/>
              <a:gd name="connsiteY1" fmla="*/ 201385 h 555171"/>
              <a:gd name="connsiteX2" fmla="*/ 195943 w 212272"/>
              <a:gd name="connsiteY2" fmla="*/ 332014 h 555171"/>
              <a:gd name="connsiteX3" fmla="*/ 152400 w 212272"/>
              <a:gd name="connsiteY3" fmla="*/ 391885 h 555171"/>
              <a:gd name="connsiteX4" fmla="*/ 16329 w 212272"/>
              <a:gd name="connsiteY4" fmla="*/ 522514 h 555171"/>
              <a:gd name="connsiteX5" fmla="*/ 0 w 212272"/>
              <a:gd name="connsiteY5" fmla="*/ 555171 h 555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272" h="555171">
                <a:moveTo>
                  <a:pt x="185058" y="0"/>
                </a:moveTo>
                <a:lnTo>
                  <a:pt x="212272" y="201385"/>
                </a:lnTo>
                <a:lnTo>
                  <a:pt x="195943" y="332014"/>
                </a:lnTo>
                <a:lnTo>
                  <a:pt x="152400" y="391885"/>
                </a:lnTo>
                <a:lnTo>
                  <a:pt x="16329" y="522514"/>
                </a:lnTo>
                <a:lnTo>
                  <a:pt x="0" y="555171"/>
                </a:lnTo>
              </a:path>
            </a:pathLst>
          </a:custGeom>
          <a:noFill/>
          <a:ln w="60325" cmpd="sng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96C136A-D608-4EB3-984A-7AAB239C7D60}"/>
              </a:ext>
            </a:extLst>
          </p:cNvPr>
          <p:cNvSpPr/>
          <p:nvPr/>
        </p:nvSpPr>
        <p:spPr>
          <a:xfrm>
            <a:off x="2143126" y="3212647"/>
            <a:ext cx="232682" cy="93889"/>
          </a:xfrm>
          <a:custGeom>
            <a:avLst/>
            <a:gdLst>
              <a:gd name="connsiteX0" fmla="*/ 310243 w 310243"/>
              <a:gd name="connsiteY0" fmla="*/ 125185 h 125185"/>
              <a:gd name="connsiteX1" fmla="*/ 0 w 310243"/>
              <a:gd name="connsiteY1" fmla="*/ 0 h 125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0243" h="125185">
                <a:moveTo>
                  <a:pt x="310243" y="125185"/>
                </a:moveTo>
                <a:lnTo>
                  <a:pt x="0" y="0"/>
                </a:lnTo>
              </a:path>
            </a:pathLst>
          </a:custGeom>
          <a:noFill/>
          <a:ln w="60325" cmpd="sng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Callout: Bent Line 22">
            <a:extLst>
              <a:ext uri="{FF2B5EF4-FFF2-40B4-BE49-F238E27FC236}">
                <a16:creationId xmlns:a16="http://schemas.microsoft.com/office/drawing/2014/main" id="{57A9C8DC-1A8E-4795-AF50-5878940F30EB}"/>
              </a:ext>
            </a:extLst>
          </p:cNvPr>
          <p:cNvSpPr/>
          <p:nvPr/>
        </p:nvSpPr>
        <p:spPr>
          <a:xfrm>
            <a:off x="318407" y="3155496"/>
            <a:ext cx="685800" cy="459486"/>
          </a:xfrm>
          <a:prstGeom prst="borderCallout2">
            <a:avLst>
              <a:gd name="adj1" fmla="val 53398"/>
              <a:gd name="adj2" fmla="val 101786"/>
              <a:gd name="adj3" fmla="val 53398"/>
              <a:gd name="adj4" fmla="val 124405"/>
              <a:gd name="adj5" fmla="val -94500"/>
              <a:gd name="adj6" fmla="val 94404"/>
            </a:avLst>
          </a:prstGeom>
          <a:solidFill>
            <a:schemeClr val="bg1">
              <a:alpha val="91000"/>
            </a:schemeClr>
          </a:solidFill>
          <a:ln w="25400">
            <a:solidFill>
              <a:srgbClr val="FF0000"/>
            </a:solidFill>
            <a:tailEnd type="arrow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Railroad Embankment</a:t>
            </a:r>
          </a:p>
          <a:p>
            <a:pPr algn="ctr"/>
            <a:r>
              <a:rPr lang="en-US" sz="675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$15M - $20M</a:t>
            </a:r>
          </a:p>
        </p:txBody>
      </p:sp>
      <p:sp>
        <p:nvSpPr>
          <p:cNvPr id="25" name="Callout: Bent Line 24">
            <a:extLst>
              <a:ext uri="{FF2B5EF4-FFF2-40B4-BE49-F238E27FC236}">
                <a16:creationId xmlns:a16="http://schemas.microsoft.com/office/drawing/2014/main" id="{3BCCE092-E034-405B-B619-19694E17EC30}"/>
              </a:ext>
            </a:extLst>
          </p:cNvPr>
          <p:cNvSpPr/>
          <p:nvPr/>
        </p:nvSpPr>
        <p:spPr>
          <a:xfrm>
            <a:off x="1317512" y="3306536"/>
            <a:ext cx="685800" cy="459486"/>
          </a:xfrm>
          <a:prstGeom prst="borderCallout2">
            <a:avLst>
              <a:gd name="adj1" fmla="val 44514"/>
              <a:gd name="adj2" fmla="val -2381"/>
              <a:gd name="adj3" fmla="val 45403"/>
              <a:gd name="adj4" fmla="val -16667"/>
              <a:gd name="adj5" fmla="val -159355"/>
              <a:gd name="adj6" fmla="val 29523"/>
            </a:avLst>
          </a:prstGeom>
          <a:solidFill>
            <a:schemeClr val="bg1">
              <a:alpha val="91000"/>
            </a:schemeClr>
          </a:solidFill>
          <a:ln w="25400">
            <a:solidFill>
              <a:srgbClr val="FF0000"/>
            </a:solidFill>
            <a:tailEnd type="arrow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Marine Drive Off-ramp Low spot</a:t>
            </a:r>
          </a:p>
          <a:p>
            <a:pPr algn="ctr"/>
            <a:r>
              <a:rPr lang="en-US" sz="675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$1M - $3M</a:t>
            </a:r>
          </a:p>
        </p:txBody>
      </p:sp>
      <p:sp>
        <p:nvSpPr>
          <p:cNvPr id="26" name="Callout: Bent Line 25">
            <a:extLst>
              <a:ext uri="{FF2B5EF4-FFF2-40B4-BE49-F238E27FC236}">
                <a16:creationId xmlns:a16="http://schemas.microsoft.com/office/drawing/2014/main" id="{E80C0C9E-969A-48A9-AA75-CD4BB6472B4C}"/>
              </a:ext>
            </a:extLst>
          </p:cNvPr>
          <p:cNvSpPr/>
          <p:nvPr/>
        </p:nvSpPr>
        <p:spPr>
          <a:xfrm>
            <a:off x="2192111" y="3710668"/>
            <a:ext cx="685800" cy="459486"/>
          </a:xfrm>
          <a:prstGeom prst="borderCallout2">
            <a:avLst>
              <a:gd name="adj1" fmla="val 44514"/>
              <a:gd name="adj2" fmla="val -2381"/>
              <a:gd name="adj3" fmla="val 44514"/>
              <a:gd name="adj4" fmla="val -13691"/>
              <a:gd name="adj5" fmla="val -90058"/>
              <a:gd name="adj6" fmla="val 8094"/>
            </a:avLst>
          </a:prstGeom>
          <a:solidFill>
            <a:schemeClr val="bg1">
              <a:alpha val="91000"/>
            </a:schemeClr>
          </a:solidFill>
          <a:ln w="25400">
            <a:solidFill>
              <a:srgbClr val="FF0000"/>
            </a:solidFill>
            <a:tailEnd type="arrow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MCDD Columbia Slough Levee</a:t>
            </a:r>
          </a:p>
          <a:p>
            <a:pPr algn="ctr"/>
            <a:r>
              <a:rPr lang="en-US" sz="675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$1M - $2M</a:t>
            </a:r>
          </a:p>
        </p:txBody>
      </p:sp>
      <p:sp>
        <p:nvSpPr>
          <p:cNvPr id="27" name="Callout: Bent Line 26">
            <a:extLst>
              <a:ext uri="{FF2B5EF4-FFF2-40B4-BE49-F238E27FC236}">
                <a16:creationId xmlns:a16="http://schemas.microsoft.com/office/drawing/2014/main" id="{9EF4ADA0-A93F-4E99-B436-F4A523499495}"/>
              </a:ext>
            </a:extLst>
          </p:cNvPr>
          <p:cNvSpPr/>
          <p:nvPr/>
        </p:nvSpPr>
        <p:spPr>
          <a:xfrm>
            <a:off x="3002416" y="3563711"/>
            <a:ext cx="685800" cy="459486"/>
          </a:xfrm>
          <a:prstGeom prst="borderCallout2">
            <a:avLst>
              <a:gd name="adj1" fmla="val 44514"/>
              <a:gd name="adj2" fmla="val -2381"/>
              <a:gd name="adj3" fmla="val 43626"/>
              <a:gd name="adj4" fmla="val -10714"/>
              <a:gd name="adj5" fmla="val -97166"/>
              <a:gd name="adj6" fmla="val -44882"/>
            </a:avLst>
          </a:prstGeom>
          <a:solidFill>
            <a:schemeClr val="bg1">
              <a:alpha val="91000"/>
            </a:schemeClr>
          </a:solidFill>
          <a:ln w="25400">
            <a:solidFill>
              <a:srgbClr val="FF0000"/>
            </a:solidFill>
            <a:tailEnd type="arrow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Peninsula Canal Levee</a:t>
            </a:r>
          </a:p>
          <a:p>
            <a:pPr algn="ctr"/>
            <a:r>
              <a:rPr lang="en-US" sz="675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$2M - $5M</a:t>
            </a:r>
          </a:p>
        </p:txBody>
      </p:sp>
      <p:sp>
        <p:nvSpPr>
          <p:cNvPr id="28" name="Callout: Bent Line 27">
            <a:extLst>
              <a:ext uri="{FF2B5EF4-FFF2-40B4-BE49-F238E27FC236}">
                <a16:creationId xmlns:a16="http://schemas.microsoft.com/office/drawing/2014/main" id="{031530EE-4D5F-43C7-A1EC-01D6248AD428}"/>
              </a:ext>
            </a:extLst>
          </p:cNvPr>
          <p:cNvSpPr/>
          <p:nvPr/>
        </p:nvSpPr>
        <p:spPr>
          <a:xfrm>
            <a:off x="2867841" y="2609591"/>
            <a:ext cx="685800" cy="459486"/>
          </a:xfrm>
          <a:prstGeom prst="borderCallout2">
            <a:avLst>
              <a:gd name="adj1" fmla="val 44514"/>
              <a:gd name="adj2" fmla="val -2381"/>
              <a:gd name="adj3" fmla="val 45403"/>
              <a:gd name="adj4" fmla="val -17857"/>
              <a:gd name="adj5" fmla="val 19504"/>
              <a:gd name="adj6" fmla="val -46860"/>
            </a:avLst>
          </a:prstGeom>
          <a:solidFill>
            <a:schemeClr val="bg1">
              <a:alpha val="91000"/>
            </a:schemeClr>
          </a:solidFill>
          <a:ln w="25400">
            <a:solidFill>
              <a:srgbClr val="FF0000"/>
            </a:solidFill>
            <a:tailEnd type="arrow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Clubhouse Low Spot</a:t>
            </a:r>
          </a:p>
          <a:p>
            <a:pPr algn="ctr"/>
            <a:r>
              <a:rPr lang="en-US" sz="675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$500k - $1M</a:t>
            </a:r>
          </a:p>
        </p:txBody>
      </p:sp>
      <p:sp>
        <p:nvSpPr>
          <p:cNvPr id="29" name="Callout: Bent Line 28">
            <a:extLst>
              <a:ext uri="{FF2B5EF4-FFF2-40B4-BE49-F238E27FC236}">
                <a16:creationId xmlns:a16="http://schemas.microsoft.com/office/drawing/2014/main" id="{7321D738-F91F-4345-A895-16F6937F95DE}"/>
              </a:ext>
            </a:extLst>
          </p:cNvPr>
          <p:cNvSpPr/>
          <p:nvPr/>
        </p:nvSpPr>
        <p:spPr>
          <a:xfrm>
            <a:off x="7921398" y="3563711"/>
            <a:ext cx="685800" cy="459486"/>
          </a:xfrm>
          <a:prstGeom prst="borderCallout2">
            <a:avLst>
              <a:gd name="adj1" fmla="val 44514"/>
              <a:gd name="adj2" fmla="val -2381"/>
              <a:gd name="adj3" fmla="val 45403"/>
              <a:gd name="adj4" fmla="val -17857"/>
              <a:gd name="adj5" fmla="val 179131"/>
              <a:gd name="adj6" fmla="val -33572"/>
            </a:avLst>
          </a:prstGeom>
          <a:solidFill>
            <a:schemeClr val="bg1">
              <a:alpha val="91000"/>
            </a:schemeClr>
          </a:solidFill>
          <a:ln w="25400">
            <a:solidFill>
              <a:srgbClr val="FF0000"/>
            </a:solidFill>
            <a:tailEnd type="arrow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“</a:t>
            </a:r>
            <a:r>
              <a:rPr lang="en-US" sz="675" dirty="0" err="1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Gatetower</a:t>
            </a:r>
            <a:r>
              <a:rPr lang="en-US" sz="675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” Closure Structure</a:t>
            </a:r>
          </a:p>
          <a:p>
            <a:pPr algn="ctr"/>
            <a:r>
              <a:rPr lang="en-US" sz="675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$1.5M - $3M</a:t>
            </a:r>
          </a:p>
        </p:txBody>
      </p:sp>
      <p:sp>
        <p:nvSpPr>
          <p:cNvPr id="30" name="Callout: Bent Line 29">
            <a:extLst>
              <a:ext uri="{FF2B5EF4-FFF2-40B4-BE49-F238E27FC236}">
                <a16:creationId xmlns:a16="http://schemas.microsoft.com/office/drawing/2014/main" id="{84FEEEAD-4C1C-46F0-B99D-1423F7797DE3}"/>
              </a:ext>
            </a:extLst>
          </p:cNvPr>
          <p:cNvSpPr/>
          <p:nvPr/>
        </p:nvSpPr>
        <p:spPr>
          <a:xfrm>
            <a:off x="7009040" y="3255509"/>
            <a:ext cx="685800" cy="459486"/>
          </a:xfrm>
          <a:prstGeom prst="borderCallout2">
            <a:avLst>
              <a:gd name="adj1" fmla="val 104038"/>
              <a:gd name="adj2" fmla="val 47619"/>
              <a:gd name="adj3" fmla="val 151124"/>
              <a:gd name="adj4" fmla="val 56548"/>
              <a:gd name="adj5" fmla="val 207560"/>
              <a:gd name="adj6" fmla="val 65833"/>
            </a:avLst>
          </a:prstGeom>
          <a:solidFill>
            <a:schemeClr val="bg1">
              <a:alpha val="91000"/>
            </a:schemeClr>
          </a:solidFill>
          <a:ln w="25400">
            <a:solidFill>
              <a:srgbClr val="FF0000"/>
            </a:solidFill>
            <a:tailEnd type="arrow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Levee Embankment Remediation</a:t>
            </a:r>
          </a:p>
          <a:p>
            <a:pPr algn="ctr"/>
            <a:r>
              <a:rPr lang="en-US" sz="675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$500K - $1M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C60DE9B-B21E-4CF8-A670-1153F79AFE15}"/>
              </a:ext>
            </a:extLst>
          </p:cNvPr>
          <p:cNvCxnSpPr/>
          <p:nvPr/>
        </p:nvCxnSpPr>
        <p:spPr>
          <a:xfrm>
            <a:off x="7694840" y="4392386"/>
            <a:ext cx="0" cy="44904"/>
          </a:xfrm>
          <a:prstGeom prst="line">
            <a:avLst/>
          </a:prstGeom>
          <a:ln w="635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2C39FCC-33DE-494B-BC64-32CC463EB4F4}"/>
              </a:ext>
            </a:extLst>
          </p:cNvPr>
          <p:cNvCxnSpPr>
            <a:cxnSpLocks/>
          </p:cNvCxnSpPr>
          <p:nvPr/>
        </p:nvCxnSpPr>
        <p:spPr>
          <a:xfrm>
            <a:off x="7360104" y="4241346"/>
            <a:ext cx="224518" cy="40822"/>
          </a:xfrm>
          <a:prstGeom prst="line">
            <a:avLst/>
          </a:prstGeom>
          <a:ln w="635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012C6F12-48D3-4FDD-9C0A-0568F2B5BD2E}"/>
              </a:ext>
            </a:extLst>
          </p:cNvPr>
          <p:cNvSpPr txBox="1"/>
          <p:nvPr/>
        </p:nvSpPr>
        <p:spPr>
          <a:xfrm>
            <a:off x="2463254" y="935530"/>
            <a:ext cx="4243470" cy="50783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Anticipated Capital Projects to Meet Certification </a:t>
            </a:r>
          </a:p>
          <a:p>
            <a:pPr algn="ctr"/>
            <a:r>
              <a:rPr lang="en-US" sz="1350" b="1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and Major Capital Investment Needs*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42F4702-9032-414F-BFF3-35D8C313CB81}"/>
              </a:ext>
            </a:extLst>
          </p:cNvPr>
          <p:cNvSpPr txBox="1"/>
          <p:nvPr/>
        </p:nvSpPr>
        <p:spPr>
          <a:xfrm>
            <a:off x="2502353" y="1429469"/>
            <a:ext cx="4157242" cy="1015663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Estimated sum for Certification in all districts: $43M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Estimated sum for other major projects in all districts: $72M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Total estimated sum for Certification &amp; Major Projects: $115M  </a:t>
            </a: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33613131-E993-4E9E-81F7-0DA390DF856C}"/>
              </a:ext>
            </a:extLst>
          </p:cNvPr>
          <p:cNvSpPr/>
          <p:nvPr/>
        </p:nvSpPr>
        <p:spPr>
          <a:xfrm>
            <a:off x="1091157" y="2739118"/>
            <a:ext cx="134575" cy="149928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8375B2DE-A62A-44E3-A02C-047E435916F5}"/>
              </a:ext>
            </a:extLst>
          </p:cNvPr>
          <p:cNvSpPr/>
          <p:nvPr/>
        </p:nvSpPr>
        <p:spPr>
          <a:xfrm>
            <a:off x="1658494" y="2965432"/>
            <a:ext cx="134575" cy="149928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6D4491C1-F016-4EF9-87D4-0F4316DD1CF1}"/>
              </a:ext>
            </a:extLst>
          </p:cNvPr>
          <p:cNvSpPr/>
          <p:nvPr/>
        </p:nvSpPr>
        <p:spPr>
          <a:xfrm>
            <a:off x="2161495" y="3062719"/>
            <a:ext cx="134575" cy="149928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DF4EBCF8-6D23-40A9-8FCB-E7441AAE7F20}"/>
              </a:ext>
            </a:extLst>
          </p:cNvPr>
          <p:cNvSpPr/>
          <p:nvPr/>
        </p:nvSpPr>
        <p:spPr>
          <a:xfrm>
            <a:off x="2541957" y="3258432"/>
            <a:ext cx="134575" cy="149928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3EFBB5D8-CE8C-42A7-8D94-70D16980D2F3}"/>
              </a:ext>
            </a:extLst>
          </p:cNvPr>
          <p:cNvSpPr/>
          <p:nvPr/>
        </p:nvSpPr>
        <p:spPr>
          <a:xfrm>
            <a:off x="7694840" y="4241346"/>
            <a:ext cx="134575" cy="149928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496D1C8-2F3E-462E-9AF5-0B0572E5289C}"/>
              </a:ext>
            </a:extLst>
          </p:cNvPr>
          <p:cNvSpPr txBox="1"/>
          <p:nvPr/>
        </p:nvSpPr>
        <p:spPr>
          <a:xfrm>
            <a:off x="6771471" y="995261"/>
            <a:ext cx="2299855" cy="1154162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LEGEND</a:t>
            </a:r>
          </a:p>
          <a:p>
            <a:pPr marL="388144"/>
            <a:r>
              <a:rPr lang="en-US" sz="900" b="1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Location of pump stations requiring investments </a:t>
            </a:r>
          </a:p>
          <a:p>
            <a:pPr marL="388144"/>
            <a:endParaRPr lang="en-US" sz="900" b="1" dirty="0">
              <a:solidFill>
                <a:schemeClr val="accent1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88144"/>
            <a:r>
              <a:rPr lang="en-US" sz="900" b="1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Project required to meet certification minimum</a:t>
            </a:r>
          </a:p>
          <a:p>
            <a:endParaRPr lang="en-US" sz="750" b="1" i="1" dirty="0">
              <a:solidFill>
                <a:schemeClr val="accent1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750" b="1" i="1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*Some costs do not include contingency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34211DE-35DD-484D-A969-823EF7C93B5E}"/>
              </a:ext>
            </a:extLst>
          </p:cNvPr>
          <p:cNvSpPr txBox="1"/>
          <p:nvPr/>
        </p:nvSpPr>
        <p:spPr>
          <a:xfrm>
            <a:off x="20531" y="4275662"/>
            <a:ext cx="2292933" cy="900246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PEN 1 Accreditation Costs: </a:t>
            </a:r>
          </a:p>
          <a:p>
            <a:r>
              <a:rPr lang="en-US" sz="1050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$16M - $23M</a:t>
            </a:r>
          </a:p>
          <a:p>
            <a:r>
              <a:rPr lang="en-US" sz="1050" b="1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PEN 1 Major Project Costs: </a:t>
            </a:r>
          </a:p>
          <a:p>
            <a:r>
              <a:rPr lang="en-US" sz="1050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$15M</a:t>
            </a:r>
          </a:p>
          <a:p>
            <a:r>
              <a:rPr lang="en-US" sz="1050" b="1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Est. total: $38M</a:t>
            </a: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FF8541AD-8A82-44F3-B1F3-477770F4BE72}"/>
              </a:ext>
            </a:extLst>
          </p:cNvPr>
          <p:cNvSpPr/>
          <p:nvPr/>
        </p:nvSpPr>
        <p:spPr>
          <a:xfrm>
            <a:off x="6893263" y="1215434"/>
            <a:ext cx="134575" cy="149928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EFB3DF-04F3-48F8-88CE-221867064610}"/>
              </a:ext>
            </a:extLst>
          </p:cNvPr>
          <p:cNvSpPr/>
          <p:nvPr/>
        </p:nvSpPr>
        <p:spPr>
          <a:xfrm>
            <a:off x="6849714" y="1531901"/>
            <a:ext cx="221672" cy="1965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E898020-EF9B-4BA5-A6D6-A27B7F6CFC18}"/>
              </a:ext>
            </a:extLst>
          </p:cNvPr>
          <p:cNvSpPr txBox="1"/>
          <p:nvPr/>
        </p:nvSpPr>
        <p:spPr>
          <a:xfrm>
            <a:off x="2325523" y="4273880"/>
            <a:ext cx="2292933" cy="900246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PEN 2 Accreditation Costs: </a:t>
            </a:r>
          </a:p>
          <a:p>
            <a:r>
              <a:rPr lang="en-US" sz="1050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$2.5M - $6M</a:t>
            </a:r>
          </a:p>
          <a:p>
            <a:r>
              <a:rPr lang="en-US" sz="1050" b="1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PEN 2 Major Project Costs: </a:t>
            </a:r>
            <a:r>
              <a:rPr lang="en-US" sz="1050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$14.8M</a:t>
            </a:r>
            <a:endParaRPr lang="en-US" sz="1050" b="1" dirty="0">
              <a:solidFill>
                <a:schemeClr val="accent1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050" b="1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Est. total: $20.8M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68BE044-D69D-495D-9E15-12919CAC907D}"/>
              </a:ext>
            </a:extLst>
          </p:cNvPr>
          <p:cNvSpPr txBox="1"/>
          <p:nvPr/>
        </p:nvSpPr>
        <p:spPr>
          <a:xfrm>
            <a:off x="4600330" y="4732313"/>
            <a:ext cx="2292933" cy="900246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MCDD Accreditation Costs: </a:t>
            </a:r>
          </a:p>
          <a:p>
            <a:r>
              <a:rPr lang="en-US" sz="1050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$5M - $11M</a:t>
            </a:r>
          </a:p>
          <a:p>
            <a:r>
              <a:rPr lang="en-US" sz="1050" b="1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MCDD Major Project Costs:</a:t>
            </a:r>
            <a:r>
              <a:rPr lang="en-US" sz="1050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$32.7M</a:t>
            </a:r>
            <a:endParaRPr lang="en-US" sz="1050" b="1" dirty="0">
              <a:solidFill>
                <a:schemeClr val="accent1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050" b="1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Est. total: $43.7M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90BA135-8E97-444A-8652-E29A535B405D}"/>
              </a:ext>
            </a:extLst>
          </p:cNvPr>
          <p:cNvSpPr txBox="1"/>
          <p:nvPr/>
        </p:nvSpPr>
        <p:spPr>
          <a:xfrm>
            <a:off x="6913841" y="5045503"/>
            <a:ext cx="2292933" cy="900246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SDIC Accreditation Costs: </a:t>
            </a:r>
          </a:p>
          <a:p>
            <a:r>
              <a:rPr lang="en-US" sz="1050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$1.5M - $3M</a:t>
            </a:r>
          </a:p>
          <a:p>
            <a:r>
              <a:rPr lang="en-US" sz="1050" b="1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SDIC Major Project Costs:</a:t>
            </a:r>
            <a:r>
              <a:rPr lang="en-US" sz="1050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r>
              <a:rPr lang="en-US" sz="1050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$9.1M</a:t>
            </a:r>
            <a:endParaRPr lang="en-US" sz="1050" b="1" dirty="0">
              <a:solidFill>
                <a:schemeClr val="accent1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050" b="1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Est. total: $12.1M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8087FCD-9B11-4B65-92D3-E81C480891D2}"/>
              </a:ext>
            </a:extLst>
          </p:cNvPr>
          <p:cNvSpPr/>
          <p:nvPr/>
        </p:nvSpPr>
        <p:spPr>
          <a:xfrm>
            <a:off x="8168261" y="865415"/>
            <a:ext cx="875561" cy="2192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25" i="1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February 2019</a:t>
            </a:r>
            <a:endParaRPr lang="en-US" sz="825" i="1" dirty="0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692E4C47-8A44-428B-A90C-1E19DFF83479}"/>
              </a:ext>
            </a:extLst>
          </p:cNvPr>
          <p:cNvSpPr/>
          <p:nvPr/>
        </p:nvSpPr>
        <p:spPr>
          <a:xfrm>
            <a:off x="1319106" y="2409575"/>
            <a:ext cx="134575" cy="149928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AEE682F-1927-4011-BC43-4CF31EFF4F66}"/>
              </a:ext>
            </a:extLst>
          </p:cNvPr>
          <p:cNvCxnSpPr>
            <a:cxnSpLocks/>
          </p:cNvCxnSpPr>
          <p:nvPr/>
        </p:nvCxnSpPr>
        <p:spPr>
          <a:xfrm>
            <a:off x="6808151" y="1630201"/>
            <a:ext cx="308610" cy="0"/>
          </a:xfrm>
          <a:prstGeom prst="line">
            <a:avLst/>
          </a:prstGeom>
          <a:ln w="63500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0019AB42-7D7C-4CEA-BA42-035068816BDB}"/>
              </a:ext>
            </a:extLst>
          </p:cNvPr>
          <p:cNvSpPr/>
          <p:nvPr/>
        </p:nvSpPr>
        <p:spPr>
          <a:xfrm>
            <a:off x="2411662" y="3195175"/>
            <a:ext cx="134575" cy="149928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91208C5B-D8B2-40F3-8ECB-B0F7AFBAB9BA}"/>
              </a:ext>
            </a:extLst>
          </p:cNvPr>
          <p:cNvSpPr/>
          <p:nvPr/>
        </p:nvSpPr>
        <p:spPr>
          <a:xfrm>
            <a:off x="6461736" y="4161929"/>
            <a:ext cx="134575" cy="149928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6" name="Isosceles Triangle 45">
            <a:extLst>
              <a:ext uri="{FF2B5EF4-FFF2-40B4-BE49-F238E27FC236}">
                <a16:creationId xmlns:a16="http://schemas.microsoft.com/office/drawing/2014/main" id="{EFC79A6A-278C-478E-9053-2D854758C0EE}"/>
              </a:ext>
            </a:extLst>
          </p:cNvPr>
          <p:cNvSpPr/>
          <p:nvPr/>
        </p:nvSpPr>
        <p:spPr>
          <a:xfrm>
            <a:off x="6843137" y="4307050"/>
            <a:ext cx="134575" cy="149928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E778D1B9-AE7D-4440-9C2C-F7DFC2EE1A9C}"/>
              </a:ext>
            </a:extLst>
          </p:cNvPr>
          <p:cNvSpPr/>
          <p:nvPr/>
        </p:nvSpPr>
        <p:spPr>
          <a:xfrm>
            <a:off x="3103375" y="3302161"/>
            <a:ext cx="134575" cy="149928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8" name="Isosceles Triangle 47">
            <a:extLst>
              <a:ext uri="{FF2B5EF4-FFF2-40B4-BE49-F238E27FC236}">
                <a16:creationId xmlns:a16="http://schemas.microsoft.com/office/drawing/2014/main" id="{72549ACF-279A-460C-BB99-DA54A223E64B}"/>
              </a:ext>
            </a:extLst>
          </p:cNvPr>
          <p:cNvSpPr/>
          <p:nvPr/>
        </p:nvSpPr>
        <p:spPr>
          <a:xfrm>
            <a:off x="3486354" y="3354144"/>
            <a:ext cx="134575" cy="149928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16F7D24E-30E9-4024-BDD1-DB1CE311157B}"/>
              </a:ext>
            </a:extLst>
          </p:cNvPr>
          <p:cNvSpPr/>
          <p:nvPr/>
        </p:nvSpPr>
        <p:spPr>
          <a:xfrm>
            <a:off x="6573988" y="4339874"/>
            <a:ext cx="134575" cy="149928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0B890CB-016A-4747-9F05-FD3A211E3B99}"/>
              </a:ext>
            </a:extLst>
          </p:cNvPr>
          <p:cNvGrpSpPr/>
          <p:nvPr/>
        </p:nvGrpSpPr>
        <p:grpSpPr>
          <a:xfrm>
            <a:off x="-2" y="6305044"/>
            <a:ext cx="9144002" cy="552956"/>
            <a:chOff x="-2" y="6305044"/>
            <a:chExt cx="9144002" cy="552956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5F6EDC1-F9C7-4FD7-84C0-61E13C54FD5A}"/>
                </a:ext>
              </a:extLst>
            </p:cNvPr>
            <p:cNvSpPr/>
            <p:nvPr/>
          </p:nvSpPr>
          <p:spPr>
            <a:xfrm>
              <a:off x="-2" y="6305044"/>
              <a:ext cx="9144002" cy="552956"/>
            </a:xfrm>
            <a:prstGeom prst="rect">
              <a:avLst/>
            </a:prstGeom>
            <a:solidFill>
              <a:srgbClr val="002D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36ECEC3-673A-4F56-88CD-FF1B8E1AD7D4}"/>
                </a:ext>
              </a:extLst>
            </p:cNvPr>
            <p:cNvSpPr txBox="1"/>
            <p:nvPr/>
          </p:nvSpPr>
          <p:spPr>
            <a:xfrm>
              <a:off x="-1" y="6412468"/>
              <a:ext cx="71628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Levee Ready Columbia 2019 Update</a:t>
              </a:r>
            </a:p>
          </p:txBody>
        </p:sp>
        <p:pic>
          <p:nvPicPr>
            <p:cNvPr id="53" name="Picture 52" descr="Levee Ready Columbia logos_Page_2.jpg">
              <a:extLst>
                <a:ext uri="{FF2B5EF4-FFF2-40B4-BE49-F238E27FC236}">
                  <a16:creationId xmlns:a16="http://schemas.microsoft.com/office/drawing/2014/main" id="{F4CB1238-BA29-4BE1-BB75-51994131BF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19447" t="38498" r="20034" b="38216"/>
            <a:stretch/>
          </p:blipFill>
          <p:spPr>
            <a:xfrm>
              <a:off x="7223759" y="6305044"/>
              <a:ext cx="1920241" cy="552956"/>
            </a:xfrm>
            <a:prstGeom prst="rect">
              <a:avLst/>
            </a:prstGeom>
            <a:solidFill>
              <a:srgbClr val="002D72"/>
            </a:solidFill>
          </p:spPr>
        </p:pic>
      </p:grpSp>
    </p:spTree>
    <p:extLst>
      <p:ext uri="{BB962C8B-B14F-4D97-AF65-F5344CB8AC3E}">
        <p14:creationId xmlns:p14="http://schemas.microsoft.com/office/powerpoint/2010/main" val="4015144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7F27749-0AE6-4677-9BE8-F601846E6D7A}"/>
              </a:ext>
            </a:extLst>
          </p:cNvPr>
          <p:cNvGrpSpPr/>
          <p:nvPr/>
        </p:nvGrpSpPr>
        <p:grpSpPr>
          <a:xfrm>
            <a:off x="-2" y="6305044"/>
            <a:ext cx="9144002" cy="552956"/>
            <a:chOff x="-2" y="6305044"/>
            <a:chExt cx="9144002" cy="55295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DAC0125-D016-455E-A404-A3659EE44074}"/>
                </a:ext>
              </a:extLst>
            </p:cNvPr>
            <p:cNvSpPr/>
            <p:nvPr/>
          </p:nvSpPr>
          <p:spPr>
            <a:xfrm>
              <a:off x="-2" y="6305044"/>
              <a:ext cx="9144002" cy="552956"/>
            </a:xfrm>
            <a:prstGeom prst="rect">
              <a:avLst/>
            </a:prstGeom>
            <a:solidFill>
              <a:srgbClr val="002D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4D6B87A-E81A-4975-9C71-BE9C60992ECA}"/>
                </a:ext>
              </a:extLst>
            </p:cNvPr>
            <p:cNvSpPr txBox="1"/>
            <p:nvPr/>
          </p:nvSpPr>
          <p:spPr>
            <a:xfrm>
              <a:off x="-1" y="6412468"/>
              <a:ext cx="71628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Levee Ready Columbia 2019 Update</a:t>
              </a:r>
            </a:p>
          </p:txBody>
        </p:sp>
        <p:pic>
          <p:nvPicPr>
            <p:cNvPr id="27" name="Picture 26" descr="Levee Ready Columbia logos_Page_2.jpg">
              <a:extLst>
                <a:ext uri="{FF2B5EF4-FFF2-40B4-BE49-F238E27FC236}">
                  <a16:creationId xmlns:a16="http://schemas.microsoft.com/office/drawing/2014/main" id="{8885DCDD-DAC0-47FE-88FB-1C56262D3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19447" t="38498" r="20034" b="38216"/>
            <a:stretch/>
          </p:blipFill>
          <p:spPr>
            <a:xfrm>
              <a:off x="7223759" y="6305044"/>
              <a:ext cx="1920241" cy="552956"/>
            </a:xfrm>
            <a:prstGeom prst="rect">
              <a:avLst/>
            </a:prstGeom>
            <a:solidFill>
              <a:srgbClr val="002D72"/>
            </a:solidFill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8352CBA-C632-4A34-B33D-B14830BF08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38"/>
            <a:ext cx="9473823" cy="631588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70F9C9E-CB6E-4938-ABE1-DE2661B159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599" y="213403"/>
            <a:ext cx="8686800" cy="5867400"/>
          </a:xfrm>
          <a:solidFill>
            <a:schemeClr val="bg1">
              <a:alpha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2D72"/>
                </a:solidFill>
              </a:rPr>
              <a:t>Local representation on the US Army Corps Feasibility Study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8B8259F-40C9-44E2-A9C5-9B9EDE239439}"/>
              </a:ext>
            </a:extLst>
          </p:cNvPr>
          <p:cNvSpPr txBox="1"/>
          <p:nvPr/>
        </p:nvSpPr>
        <p:spPr>
          <a:xfrm>
            <a:off x="381000" y="1295400"/>
            <a:ext cx="82296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D72"/>
                </a:solidFill>
              </a:rPr>
              <a:t>Purpose of the project is to answer:</a:t>
            </a:r>
          </a:p>
          <a:p>
            <a:pPr marL="285750" indent="-285750">
              <a:buFontTx/>
              <a:buChar char="-"/>
            </a:pPr>
            <a:r>
              <a:rPr lang="en-US" sz="2000" b="1" dirty="0">
                <a:solidFill>
                  <a:srgbClr val="002D72"/>
                </a:solidFill>
              </a:rPr>
              <a:t>Is there Federal interest in reinvesting in our levee system?</a:t>
            </a:r>
          </a:p>
          <a:p>
            <a:pPr marL="285750" indent="-285750">
              <a:buFontTx/>
              <a:buChar char="-"/>
            </a:pPr>
            <a:r>
              <a:rPr lang="en-US" sz="2000" b="1" dirty="0">
                <a:solidFill>
                  <a:srgbClr val="002D72"/>
                </a:solidFill>
              </a:rPr>
              <a:t>What projects would reduce threats to life, property, and internal systems?</a:t>
            </a:r>
          </a:p>
          <a:p>
            <a:endParaRPr lang="en-US" sz="800" b="1" dirty="0">
              <a:solidFill>
                <a:srgbClr val="002D7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D72"/>
                </a:solidFill>
              </a:rPr>
              <a:t>October 2018: Study Began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D72"/>
                </a:solidFill>
              </a:rPr>
              <a:t>December 2018: First round of Public Meetings and Open Houses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D72"/>
                </a:solidFill>
              </a:rPr>
              <a:t>January 2019: Initial Scoping completed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D72"/>
                </a:solidFill>
              </a:rPr>
              <a:t>October 2019: Preliminary Plans for public review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D72"/>
                </a:solidFill>
              </a:rPr>
              <a:t>USACE working to develop the final objectives, measures, and strategies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D72"/>
                </a:solidFill>
              </a:rPr>
              <a:t>Levee Ready Columbia is facilitating the local review of these plans, coordinating local outreach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2D72"/>
              </a:solidFill>
            </a:endParaRPr>
          </a:p>
          <a:p>
            <a:r>
              <a:rPr lang="en-US" sz="2200" b="1" dirty="0">
                <a:solidFill>
                  <a:srgbClr val="002D72"/>
                </a:solidFill>
              </a:rPr>
              <a:t>Partnership and community will need to determine if projects meet local needs.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7741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Tw Cen MT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14143</TotalTime>
  <Words>1369</Words>
  <Application>Microsoft Office PowerPoint</Application>
  <PresentationFormat>On-screen Show (4:3)</PresentationFormat>
  <Paragraphs>212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Helvetica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Joel Schoening</dc:creator>
  <cp:lastModifiedBy>Colin Rowan</cp:lastModifiedBy>
  <cp:revision>502</cp:revision>
  <cp:lastPrinted>2019-02-06T21:22:27Z</cp:lastPrinted>
  <dcterms:created xsi:type="dcterms:W3CDTF">2014-11-18T21:07:46Z</dcterms:created>
  <dcterms:modified xsi:type="dcterms:W3CDTF">2019-02-06T21:22:46Z</dcterms:modified>
</cp:coreProperties>
</file>