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0" r:id="rId4"/>
    <p:sldId id="295" r:id="rId5"/>
    <p:sldId id="281" r:id="rId6"/>
    <p:sldId id="276" r:id="rId7"/>
    <p:sldId id="261" r:id="rId8"/>
    <p:sldId id="273" r:id="rId9"/>
    <p:sldId id="283" r:id="rId10"/>
    <p:sldId id="275" r:id="rId11"/>
    <p:sldId id="297" r:id="rId12"/>
    <p:sldId id="298" r:id="rId13"/>
    <p:sldId id="299" r:id="rId14"/>
    <p:sldId id="259" r:id="rId15"/>
    <p:sldId id="263" r:id="rId16"/>
    <p:sldId id="262" r:id="rId17"/>
    <p:sldId id="264" r:id="rId18"/>
    <p:sldId id="290" r:id="rId19"/>
    <p:sldId id="300" r:id="rId20"/>
    <p:sldId id="285" r:id="rId21"/>
    <p:sldId id="265" r:id="rId22"/>
    <p:sldId id="294" r:id="rId23"/>
    <p:sldId id="266" r:id="rId24"/>
    <p:sldId id="291" r:id="rId25"/>
    <p:sldId id="292" r:id="rId26"/>
    <p:sldId id="268" r:id="rId27"/>
    <p:sldId id="288" r:id="rId28"/>
    <p:sldId id="279" r:id="rId29"/>
    <p:sldId id="267" r:id="rId30"/>
    <p:sldId id="258" r:id="rId31"/>
    <p:sldId id="284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7182"/>
    <a:srgbClr val="C12A35"/>
    <a:srgbClr val="FF6600"/>
    <a:srgbClr val="900A00"/>
    <a:srgbClr val="751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Gotham Narrow Bold" pitchFamily="50" charset="0"/>
              </a:rPr>
              <a:t>% Increase Since 2010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Increase Since 2010</c:v>
                </c:pt>
              </c:strCache>
            </c:strRef>
          </c:tx>
          <c:spPr>
            <a:solidFill>
              <a:srgbClr val="751B2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A9-4000-8E52-ECD9CEEEF318}"/>
              </c:ext>
            </c:extLst>
          </c:dPt>
          <c:dPt>
            <c:idx val="1"/>
            <c:invertIfNegative val="0"/>
            <c:bubble3D val="0"/>
            <c:spPr>
              <a:solidFill>
                <a:srgbClr val="6871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A9-4000-8E52-ECD9CEEEF31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Businesses</c:v>
                </c:pt>
                <c:pt idx="1">
                  <c:v>Jobs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9-4000-8E52-ECD9CEEEF3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0963320"/>
        <c:axId val="550065032"/>
      </c:barChart>
      <c:catAx>
        <c:axId val="540963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065032"/>
        <c:crosses val="autoZero"/>
        <c:auto val="1"/>
        <c:lblAlgn val="ctr"/>
        <c:lblOffset val="100"/>
        <c:noMultiLvlLbl val="0"/>
      </c:catAx>
      <c:valAx>
        <c:axId val="550065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963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n-US" sz="1400" dirty="0">
                <a:solidFill>
                  <a:srgbClr val="687182"/>
                </a:solidFill>
                <a:latin typeface="Arial Black" panose="020B0A04020102020204" pitchFamily="34" charset="0"/>
              </a:rPr>
              <a:t>Central Eastside: Enhanced Services district</a:t>
            </a:r>
          </a:p>
          <a:p>
            <a:pPr>
              <a:defRPr>
                <a:latin typeface="Arial Black" panose="020B0A04020102020204" pitchFamily="34" charset="0"/>
              </a:defRPr>
            </a:pPr>
            <a:r>
              <a:rPr lang="en-US" sz="1400" dirty="0">
                <a:solidFill>
                  <a:srgbClr val="687182"/>
                </a:solidFill>
                <a:latin typeface="Arial Black" panose="020B0A04020102020204" pitchFamily="34" charset="0"/>
              </a:rPr>
              <a:t> Annual Budget</a:t>
            </a:r>
          </a:p>
        </c:rich>
      </c:tx>
      <c:layout>
        <c:manualLayout>
          <c:xMode val="edge"/>
          <c:yMode val="edge"/>
          <c:x val="0.11497073435090743"/>
          <c:y val="4.1715893370706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084876214797472"/>
          <c:y val="0.39343027121609797"/>
          <c:w val="0.29830265304674752"/>
          <c:h val="0.58865056867891519"/>
        </c:manualLayout>
      </c:layout>
      <c:pieChart>
        <c:varyColors val="1"/>
        <c:ser>
          <c:idx val="4"/>
          <c:order val="0"/>
          <c:tx>
            <c:strRef>
              <c:f>Sheet1!$E$6</c:f>
              <c:strCache>
                <c:ptCount val="1"/>
                <c:pt idx="0">
                  <c:v>Annual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46-491F-9F81-5DEF70E565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46-491F-9F81-5DEF70E565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46-491F-9F81-5DEF70E565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46-491F-9F81-5DEF70E565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046-491F-9F81-5DEF70E565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046-491F-9F81-5DEF70E56550}"/>
              </c:ext>
            </c:extLst>
          </c:dPt>
          <c:dLbls>
            <c:dLbl>
              <c:idx val="0"/>
              <c:layout>
                <c:manualLayout>
                  <c:x val="-8.593603401384782E-2"/>
                  <c:y val="-0.102987051618547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sz="1100" dirty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</a:rPr>
                      <a:t>Sidewalk Operations and </a:t>
                    </a:r>
                    <a:br>
                      <a:rPr lang="en-US" sz="1100" dirty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</a:rPr>
                    </a:br>
                    <a:r>
                      <a:rPr lang="en-US" sz="1100" dirty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</a:rPr>
                      <a:t>Safety for All</a:t>
                    </a:r>
                    <a:r>
                      <a:rPr lang="en-US" sz="1100" baseline="0" dirty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</a:rPr>
                      <a:t>
48%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251815496157153"/>
                      <c:h val="0.237790354330708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46-491F-9F81-5DEF70E56550}"/>
                </c:ext>
              </c:extLst>
            </c:dLbl>
            <c:dLbl>
              <c:idx val="1"/>
              <c:layout>
                <c:manualLayout>
                  <c:x val="8.541252534461502E-2"/>
                  <c:y val="-1.371854269567168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spc="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Streetscape Improvement</a:t>
                    </a:r>
                    <a:br>
                      <a:rPr lang="en-US" dirty="0"/>
                    </a:br>
                    <a:r>
                      <a:rPr lang="en-US" dirty="0"/>
                      <a:t>and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District Identity</a:t>
                    </a:r>
                  </a:p>
                  <a:p>
                    <a:pPr>
                      <a:defRPr sz="105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</a:defRPr>
                    </a:pPr>
                    <a:r>
                      <a:rPr lang="en-US" dirty="0"/>
                      <a:t>7</a:t>
                    </a:r>
                    <a:r>
                      <a:rPr lang="en-US" baseline="0" dirty="0"/>
                      <a:t>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ysClr val="windowText" lastClr="0000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55561493727312"/>
                      <c:h val="0.20607244094488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046-491F-9F81-5DEF70E56550}"/>
                </c:ext>
              </c:extLst>
            </c:dLbl>
            <c:dLbl>
              <c:idx val="2"/>
              <c:layout>
                <c:manualLayout>
                  <c:x val="0.10470093882495457"/>
                  <c:y val="-7.7994282748082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spc="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A4C767AC-1EB3-4199-A540-DE806DA1723C}" type="CATEGORYNAME">
                      <a:rPr lang="en-US"/>
                      <a:pPr>
                        <a:defRPr sz="1050">
                          <a:solidFill>
                            <a:sysClr val="windowText" lastClr="000000"/>
                          </a:solidFill>
                          <a:latin typeface="Arial Black" panose="020B0A040201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
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ysClr val="windowText" lastClr="0000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10683760683758"/>
                      <c:h val="0.176100424772808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46-491F-9F81-5DEF70E56550}"/>
                </c:ext>
              </c:extLst>
            </c:dLbl>
            <c:dLbl>
              <c:idx val="3"/>
              <c:layout>
                <c:manualLayout>
                  <c:x val="-2.3076923076923078E-2"/>
                  <c:y val="0.129352444225721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spc="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DEA0C8B3-F8DB-483B-9890-A78237A9FFFC}" type="CATEGORYNAME">
                      <a:rPr lang="en-US"/>
                      <a:pPr>
                        <a:defRPr sz="1050">
                          <a:solidFill>
                            <a:sysClr val="windowText" lastClr="000000"/>
                          </a:solidFill>
                          <a:latin typeface="Arial Black" panose="020B0A040201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
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ysClr val="windowText" lastClr="0000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95931758530183"/>
                      <c:h val="0.176100424772808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046-491F-9F81-5DEF70E56550}"/>
                </c:ext>
              </c:extLst>
            </c:dLbl>
            <c:dLbl>
              <c:idx val="4"/>
              <c:layout>
                <c:manualLayout>
                  <c:x val="2.1367521367521368E-2"/>
                  <c:y val="5.94244730550742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spc="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06AF4FAE-0615-47F0-B8C1-AB503E4EC0AA}" type="CATEGORYNAME">
                      <a:rPr lang="en-US"/>
                      <a:pPr>
                        <a:defRPr sz="1050">
                          <a:solidFill>
                            <a:sysClr val="windowText" lastClr="000000"/>
                          </a:solidFill>
                          <a:latin typeface="Arial Black" panose="020B0A040201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
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ysClr val="windowText" lastClr="0000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574786324786323"/>
                      <c:h val="0.176100424772808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46-491F-9F81-5DEF70E56550}"/>
                </c:ext>
              </c:extLst>
            </c:dLbl>
            <c:dLbl>
              <c:idx val="5"/>
              <c:layout>
                <c:manualLayout>
                  <c:x val="4.1909399334133006E-2"/>
                  <c:y val="-1.25000874890639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685AD8-448A-4427-8BA7-99E2FD341393}" type="CATEGORYNAME">
                      <a:rPr lang="en-US" sz="1100">
                        <a:latin typeface="Arial Black" panose="020B0A04020102020204" pitchFamily="34" charset="0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>
                        <a:latin typeface="Arial Black" panose="020B0A04020102020204" pitchFamily="34" charset="0"/>
                      </a:rPr>
                      <a:t>
</a:t>
                    </a:r>
                    <a:fld id="{C054D5C3-7690-4F29-8244-C2396E7D7EC9}" type="PERCENTAGE">
                      <a:rPr lang="en-US" sz="1100" baseline="0">
                        <a:latin typeface="Arial Black" panose="020B0A04020102020204" pitchFamily="34" charset="0"/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100" baseline="0">
                      <a:latin typeface="Arial Black" panose="020B0A040201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94368453188062"/>
                      <c:h val="0.171979166666666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046-491F-9F81-5DEF70E565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Sheet1!$E$7:$E$12</c:f>
              <c:numCache>
                <c:formatCode>General</c:formatCode>
                <c:ptCount val="6"/>
                <c:pt idx="0">
                  <c:v>1250000</c:v>
                </c:pt>
                <c:pt idx="1">
                  <c:v>175000</c:v>
                </c:pt>
                <c:pt idx="2">
                  <c:v>800000</c:v>
                </c:pt>
                <c:pt idx="3">
                  <c:v>50000</c:v>
                </c:pt>
                <c:pt idx="4">
                  <c:v>275000</c:v>
                </c:pt>
                <c:pt idx="5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046-491F-9F81-5DEF70E56550}"/>
            </c:ext>
          </c:extLst>
        </c:ser>
        <c:ser>
          <c:idx val="0"/>
          <c:order val="1"/>
          <c:tx>
            <c:strRef>
              <c:f>Sheet1!$B$6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B046-491F-9F81-5DEF70E565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B046-491F-9F81-5DEF70E565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B046-491F-9F81-5DEF70E565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B046-491F-9F81-5DEF70E565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B046-491F-9F81-5DEF70E565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B046-491F-9F81-5DEF70E565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B046-491F-9F81-5DEF70E565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B046-491F-9F81-5DEF70E565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B046-491F-9F81-5DEF70E565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B046-491F-9F81-5DEF70E5655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B046-491F-9F81-5DEF70E5655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B046-491F-9F81-5DEF70E5655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Sheet1!$A$7:$A$12</c:f>
              <c:strCache>
                <c:ptCount val="6"/>
                <c:pt idx="0">
                  <c:v>Sidewalk Operations, Beautification, Safety</c:v>
                </c:pt>
                <c:pt idx="1">
                  <c:v>District Identity/Streetscape Improvement</c:v>
                </c:pt>
                <c:pt idx="2">
                  <c:v>Parking and Transportation</c:v>
                </c:pt>
                <c:pt idx="3">
                  <c:v>Innovation Fund</c:v>
                </c:pt>
                <c:pt idx="4">
                  <c:v>Advocacy and Administration</c:v>
                </c:pt>
                <c:pt idx="5">
                  <c:v>Contingency/Reserve</c:v>
                </c:pt>
              </c:strCache>
            </c:strRef>
          </c:cat>
          <c:val>
            <c:numRef>
              <c:f>Sheet1!$B$7:$B$12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9-B046-491F-9F81-5DEF70E56550}"/>
            </c:ext>
          </c:extLst>
        </c:ser>
        <c:ser>
          <c:idx val="1"/>
          <c:order val="2"/>
          <c:tx>
            <c:strRef>
              <c:f>Sheet1!$C$6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046-491F-9F81-5DEF70E565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046-491F-9F81-5DEF70E565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046-491F-9F81-5DEF70E565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046-491F-9F81-5DEF70E565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B046-491F-9F81-5DEF70E565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046-491F-9F81-5DEF70E565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B046-491F-9F81-5DEF70E565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B046-491F-9F81-5DEF70E565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B046-491F-9F81-5DEF70E565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B046-491F-9F81-5DEF70E5655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B046-491F-9F81-5DEF70E5655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B046-491F-9F81-5DEF70E5655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Sheet1!$A$7:$A$12</c:f>
              <c:strCache>
                <c:ptCount val="6"/>
                <c:pt idx="0">
                  <c:v>Sidewalk Operations, Beautification, Safety</c:v>
                </c:pt>
                <c:pt idx="1">
                  <c:v>District Identity/Streetscape Improvement</c:v>
                </c:pt>
                <c:pt idx="2">
                  <c:v>Parking and Transportation</c:v>
                </c:pt>
                <c:pt idx="3">
                  <c:v>Innovation Fund</c:v>
                </c:pt>
                <c:pt idx="4">
                  <c:v>Advocacy and Administration</c:v>
                </c:pt>
                <c:pt idx="5">
                  <c:v>Contingency/Reserve</c:v>
                </c:pt>
              </c:strCache>
            </c:strRef>
          </c:cat>
          <c:val>
            <c:numRef>
              <c:f>Sheet1!$C$7:$C$12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6-B046-491F-9F81-5DEF70E56550}"/>
            </c:ext>
          </c:extLst>
        </c:ser>
        <c:ser>
          <c:idx val="2"/>
          <c:order val="3"/>
          <c:tx>
            <c:strRef>
              <c:f>Sheet1!$D$6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B046-491F-9F81-5DEF70E565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B046-491F-9F81-5DEF70E565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B046-491F-9F81-5DEF70E565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B046-491F-9F81-5DEF70E565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B046-491F-9F81-5DEF70E565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B046-491F-9F81-5DEF70E565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8-B046-491F-9F81-5DEF70E565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A-B046-491F-9F81-5DEF70E565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C-B046-491F-9F81-5DEF70E565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E-B046-491F-9F81-5DEF70E5655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0-B046-491F-9F81-5DEF70E5655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2-B046-491F-9F81-5DEF70E5655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Sheet1!$A$7:$A$12</c:f>
              <c:strCache>
                <c:ptCount val="6"/>
                <c:pt idx="0">
                  <c:v>Sidewalk Operations, Beautification, Safety</c:v>
                </c:pt>
                <c:pt idx="1">
                  <c:v>District Identity/Streetscape Improvement</c:v>
                </c:pt>
                <c:pt idx="2">
                  <c:v>Parking and Transportation</c:v>
                </c:pt>
                <c:pt idx="3">
                  <c:v>Innovation Fund</c:v>
                </c:pt>
                <c:pt idx="4">
                  <c:v>Advocacy and Administration</c:v>
                </c:pt>
                <c:pt idx="5">
                  <c:v>Contingency/Reserve</c:v>
                </c:pt>
              </c:strCache>
            </c:strRef>
          </c:cat>
          <c:val>
            <c:numRef>
              <c:f>Sheet1!$D$7:$D$12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33-B046-491F-9F81-5DEF70E56550}"/>
            </c:ext>
          </c:extLst>
        </c:ser>
        <c:ser>
          <c:idx val="3"/>
          <c:order val="4"/>
          <c:tx>
            <c:strRef>
              <c:f>Sheet1!$E$6</c:f>
              <c:strCache>
                <c:ptCount val="1"/>
                <c:pt idx="0">
                  <c:v>Annual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B046-491F-9F81-5DEF70E565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B046-491F-9F81-5DEF70E565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B046-491F-9F81-5DEF70E565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B046-491F-9F81-5DEF70E565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B046-491F-9F81-5DEF70E565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B046-491F-9F81-5DEF70E565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5-B046-491F-9F81-5DEF70E565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7-B046-491F-9F81-5DEF70E565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9-B046-491F-9F81-5DEF70E565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B-B046-491F-9F81-5DEF70E5655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D-B046-491F-9F81-5DEF70E5655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F-B046-491F-9F81-5DEF70E5655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Sheet1!$A$7:$A$12</c:f>
              <c:strCache>
                <c:ptCount val="6"/>
                <c:pt idx="0">
                  <c:v>Sidewalk Operations, Beautification, Safety</c:v>
                </c:pt>
                <c:pt idx="1">
                  <c:v>District Identity/Streetscape Improvement</c:v>
                </c:pt>
                <c:pt idx="2">
                  <c:v>Parking and Transportation</c:v>
                </c:pt>
                <c:pt idx="3">
                  <c:v>Innovation Fund</c:v>
                </c:pt>
                <c:pt idx="4">
                  <c:v>Advocacy and Administration</c:v>
                </c:pt>
                <c:pt idx="5">
                  <c:v>Contingency/Reserve</c:v>
                </c:pt>
              </c:strCache>
            </c:strRef>
          </c:cat>
          <c:val>
            <c:numRef>
              <c:f>Sheet1!$E$7:$E$12</c:f>
              <c:numCache>
                <c:formatCode>General</c:formatCode>
                <c:ptCount val="6"/>
                <c:pt idx="0">
                  <c:v>1250000</c:v>
                </c:pt>
                <c:pt idx="1">
                  <c:v>175000</c:v>
                </c:pt>
                <c:pt idx="2">
                  <c:v>800000</c:v>
                </c:pt>
                <c:pt idx="3">
                  <c:v>50000</c:v>
                </c:pt>
                <c:pt idx="4">
                  <c:v>275000</c:v>
                </c:pt>
                <c:pt idx="5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B046-491F-9F81-5DEF70E5655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BD86F-D50A-405A-8911-0F2630BE78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04074D-2C4C-4383-995B-A718A621F904}">
      <dgm:prSet phldrT="[Text]" custT="1"/>
      <dgm:spPr>
        <a:solidFill>
          <a:srgbClr val="C12A35"/>
        </a:solidFill>
      </dgm:spPr>
      <dgm:t>
        <a:bodyPr/>
        <a:lstStyle/>
        <a:p>
          <a:r>
            <a:rPr lang="en-US" sz="2400" dirty="0">
              <a:latin typeface="Gotham Narrow Bold" pitchFamily="50" charset="0"/>
            </a:rPr>
            <a:t>Central Eastside ESD</a:t>
          </a:r>
        </a:p>
      </dgm:t>
    </dgm:pt>
    <dgm:pt modelId="{EF8D31C1-028A-4E8C-8F77-1847FF0F95C1}" type="parTrans" cxnId="{6DB23C3F-1C31-4C76-B70B-27D5FD3474BE}">
      <dgm:prSet/>
      <dgm:spPr/>
      <dgm:t>
        <a:bodyPr/>
        <a:lstStyle/>
        <a:p>
          <a:endParaRPr lang="en-US"/>
        </a:p>
      </dgm:t>
    </dgm:pt>
    <dgm:pt modelId="{3ADD1BCE-1213-423A-8ECF-E4EB12B55EFF}" type="sibTrans" cxnId="{6DB23C3F-1C31-4C76-B70B-27D5FD3474BE}">
      <dgm:prSet/>
      <dgm:spPr/>
      <dgm:t>
        <a:bodyPr/>
        <a:lstStyle/>
        <a:p>
          <a:endParaRPr lang="en-US"/>
        </a:p>
      </dgm:t>
    </dgm:pt>
    <dgm:pt modelId="{BB98100B-B6BD-414F-8EFB-3F3099490E0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Sidewalk Operations</a:t>
          </a:r>
        </a:p>
      </dgm:t>
    </dgm:pt>
    <dgm:pt modelId="{9997D600-C980-48AF-A45D-2485195E0CC5}" type="parTrans" cxnId="{64633AB3-C64B-42C3-A4DF-667059B3B2F3}">
      <dgm:prSet/>
      <dgm:spPr/>
      <dgm:t>
        <a:bodyPr/>
        <a:lstStyle/>
        <a:p>
          <a:endParaRPr lang="en-US"/>
        </a:p>
      </dgm:t>
    </dgm:pt>
    <dgm:pt modelId="{02DD6C07-3FB0-4ACE-AC54-282D3DDE1C0A}" type="sibTrans" cxnId="{64633AB3-C64B-42C3-A4DF-667059B3B2F3}">
      <dgm:prSet/>
      <dgm:spPr/>
      <dgm:t>
        <a:bodyPr/>
        <a:lstStyle/>
        <a:p>
          <a:endParaRPr lang="en-US"/>
        </a:p>
      </dgm:t>
    </dgm:pt>
    <dgm:pt modelId="{76942311-A930-4B7C-B18C-83EFEFD48368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Parking and Transportation</a:t>
          </a:r>
        </a:p>
      </dgm:t>
    </dgm:pt>
    <dgm:pt modelId="{4FA87AB2-B502-446A-93C5-EE4766743E64}" type="parTrans" cxnId="{6F687B45-84A3-4C90-9A70-4B29F0EEAAE0}">
      <dgm:prSet/>
      <dgm:spPr/>
      <dgm:t>
        <a:bodyPr/>
        <a:lstStyle/>
        <a:p>
          <a:endParaRPr lang="en-US"/>
        </a:p>
      </dgm:t>
    </dgm:pt>
    <dgm:pt modelId="{ED23C060-56DB-4F05-B506-AE38851E829D}" type="sibTrans" cxnId="{6F687B45-84A3-4C90-9A70-4B29F0EEAAE0}">
      <dgm:prSet/>
      <dgm:spPr/>
      <dgm:t>
        <a:bodyPr/>
        <a:lstStyle/>
        <a:p>
          <a:endParaRPr lang="en-US"/>
        </a:p>
      </dgm:t>
    </dgm:pt>
    <dgm:pt modelId="{BE3925C6-1A4A-4719-8BEA-1FE8CC78C44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Streetscape Improvement</a:t>
          </a:r>
        </a:p>
      </dgm:t>
    </dgm:pt>
    <dgm:pt modelId="{5B0F7236-CBE0-446C-82D6-21E8DC794B5C}" type="parTrans" cxnId="{78EB9777-8FB7-4E29-BF75-4A791CA62191}">
      <dgm:prSet/>
      <dgm:spPr/>
      <dgm:t>
        <a:bodyPr/>
        <a:lstStyle/>
        <a:p>
          <a:endParaRPr lang="en-US"/>
        </a:p>
      </dgm:t>
    </dgm:pt>
    <dgm:pt modelId="{67901FFC-5916-478B-8759-8FA36AE2C87E}" type="sibTrans" cxnId="{78EB9777-8FB7-4E29-BF75-4A791CA62191}">
      <dgm:prSet/>
      <dgm:spPr/>
      <dgm:t>
        <a:bodyPr/>
        <a:lstStyle/>
        <a:p>
          <a:endParaRPr lang="en-US"/>
        </a:p>
      </dgm:t>
    </dgm:pt>
    <dgm:pt modelId="{5A38EB5B-6ED9-4242-9C10-B2C94F4FBA92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Innovation Fund</a:t>
          </a:r>
        </a:p>
      </dgm:t>
    </dgm:pt>
    <dgm:pt modelId="{F3B68688-9A07-4199-9A7F-584FDD4A8CD0}" type="parTrans" cxnId="{FB2B3E06-34F6-497C-A12A-7C65FFD1FDD8}">
      <dgm:prSet/>
      <dgm:spPr/>
      <dgm:t>
        <a:bodyPr/>
        <a:lstStyle/>
        <a:p>
          <a:endParaRPr lang="en-US"/>
        </a:p>
      </dgm:t>
    </dgm:pt>
    <dgm:pt modelId="{34B4D90D-A3F8-4E58-B8B2-109390896828}" type="sibTrans" cxnId="{FB2B3E06-34F6-497C-A12A-7C65FFD1FDD8}">
      <dgm:prSet/>
      <dgm:spPr/>
      <dgm:t>
        <a:bodyPr/>
        <a:lstStyle/>
        <a:p>
          <a:endParaRPr lang="en-US"/>
        </a:p>
      </dgm:t>
    </dgm:pt>
    <dgm:pt modelId="{3F3BDF96-7966-4E5B-82F8-C003E18ACFC4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Advocacy and Administration</a:t>
          </a:r>
          <a:endParaRPr lang="en-US" sz="1400" dirty="0">
            <a:latin typeface="Gotham Narrow Bold" pitchFamily="50" charset="0"/>
          </a:endParaRPr>
        </a:p>
      </dgm:t>
    </dgm:pt>
    <dgm:pt modelId="{BEE1B8F4-B9ED-4C8B-9EAF-204E6AB9FC45}" type="parTrans" cxnId="{41ED533F-4F8A-4B2A-910F-9285C56FD754}">
      <dgm:prSet/>
      <dgm:spPr/>
      <dgm:t>
        <a:bodyPr/>
        <a:lstStyle/>
        <a:p>
          <a:endParaRPr lang="en-US"/>
        </a:p>
      </dgm:t>
    </dgm:pt>
    <dgm:pt modelId="{2B319F41-18E6-4A84-95DF-E411F3305B37}" type="sibTrans" cxnId="{41ED533F-4F8A-4B2A-910F-9285C56FD754}">
      <dgm:prSet/>
      <dgm:spPr/>
      <dgm:t>
        <a:bodyPr/>
        <a:lstStyle/>
        <a:p>
          <a:endParaRPr lang="en-US"/>
        </a:p>
      </dgm:t>
    </dgm:pt>
    <dgm:pt modelId="{94B3081B-EE30-47D4-9DC8-0CA9F43D5DE6}">
      <dgm:prSet phldrT="[Text]" custT="1"/>
      <dgm:spPr>
        <a:solidFill>
          <a:srgbClr val="687182"/>
        </a:solidFill>
      </dgm:spPr>
      <dgm:t>
        <a:bodyPr/>
        <a:lstStyle/>
        <a:p>
          <a:r>
            <a:rPr lang="en-US" sz="1800" dirty="0">
              <a:latin typeface="Gotham Narrow Bold" pitchFamily="50" charset="0"/>
            </a:rPr>
            <a:t>Contingency/</a:t>
          </a:r>
        </a:p>
        <a:p>
          <a:r>
            <a:rPr lang="en-US" sz="1800" dirty="0">
              <a:latin typeface="Gotham Narrow Bold" pitchFamily="50" charset="0"/>
            </a:rPr>
            <a:t>Reserve</a:t>
          </a:r>
        </a:p>
      </dgm:t>
    </dgm:pt>
    <dgm:pt modelId="{3396096A-0088-4777-9489-DD4076E1B51A}" type="parTrans" cxnId="{35A21E73-8C9D-4CC0-8DCF-B6C5C9B3EA11}">
      <dgm:prSet/>
      <dgm:spPr/>
      <dgm:t>
        <a:bodyPr/>
        <a:lstStyle/>
        <a:p>
          <a:endParaRPr lang="en-US"/>
        </a:p>
      </dgm:t>
    </dgm:pt>
    <dgm:pt modelId="{136F5287-6090-4755-B556-4E063469DE8A}" type="sibTrans" cxnId="{35A21E73-8C9D-4CC0-8DCF-B6C5C9B3EA11}">
      <dgm:prSet/>
      <dgm:spPr/>
      <dgm:t>
        <a:bodyPr/>
        <a:lstStyle/>
        <a:p>
          <a:endParaRPr lang="en-US"/>
        </a:p>
      </dgm:t>
    </dgm:pt>
    <dgm:pt modelId="{FDCE8047-837C-4E9A-A7EA-CFC85C8B4127}" type="pres">
      <dgm:prSet presAssocID="{010BD86F-D50A-405A-8911-0F2630BE78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472E414-6D16-47F6-9B58-5A91D59EAB71}" type="pres">
      <dgm:prSet presAssocID="{C204074D-2C4C-4383-995B-A718A621F904}" presName="hierRoot1" presStyleCnt="0">
        <dgm:presLayoutVars>
          <dgm:hierBranch val="init"/>
        </dgm:presLayoutVars>
      </dgm:prSet>
      <dgm:spPr/>
    </dgm:pt>
    <dgm:pt modelId="{4DC2EF82-B8C5-4539-9999-FDCE60C5BFDF}" type="pres">
      <dgm:prSet presAssocID="{C204074D-2C4C-4383-995B-A718A621F904}" presName="rootComposite1" presStyleCnt="0"/>
      <dgm:spPr/>
    </dgm:pt>
    <dgm:pt modelId="{9D2AD386-0EEA-427B-A36A-EEBB7545E11C}" type="pres">
      <dgm:prSet presAssocID="{C204074D-2C4C-4383-995B-A718A621F904}" presName="rootText1" presStyleLbl="node0" presStyleIdx="0" presStyleCnt="1" custScaleY="252444">
        <dgm:presLayoutVars>
          <dgm:chPref val="3"/>
        </dgm:presLayoutVars>
      </dgm:prSet>
      <dgm:spPr/>
    </dgm:pt>
    <dgm:pt modelId="{85F5CDA6-4388-4989-8E6F-F6AE273067BE}" type="pres">
      <dgm:prSet presAssocID="{C204074D-2C4C-4383-995B-A718A621F904}" presName="rootConnector1" presStyleLbl="node1" presStyleIdx="0" presStyleCnt="0"/>
      <dgm:spPr/>
    </dgm:pt>
    <dgm:pt modelId="{A96AFAF9-97D2-429C-8811-CD2AD39498CD}" type="pres">
      <dgm:prSet presAssocID="{C204074D-2C4C-4383-995B-A718A621F904}" presName="hierChild2" presStyleCnt="0"/>
      <dgm:spPr/>
    </dgm:pt>
    <dgm:pt modelId="{B300831B-DAC8-483F-A834-1BEAFEAD4B09}" type="pres">
      <dgm:prSet presAssocID="{9997D600-C980-48AF-A45D-2485195E0CC5}" presName="Name37" presStyleLbl="parChTrans1D2" presStyleIdx="0" presStyleCnt="6"/>
      <dgm:spPr/>
    </dgm:pt>
    <dgm:pt modelId="{912A0FC5-BB7B-44F5-9A73-DADDD564DCD6}" type="pres">
      <dgm:prSet presAssocID="{BB98100B-B6BD-414F-8EFB-3F3099490E02}" presName="hierRoot2" presStyleCnt="0">
        <dgm:presLayoutVars>
          <dgm:hierBranch val="init"/>
        </dgm:presLayoutVars>
      </dgm:prSet>
      <dgm:spPr/>
    </dgm:pt>
    <dgm:pt modelId="{B0AB526E-D678-4D12-9BE8-1B38659046B4}" type="pres">
      <dgm:prSet presAssocID="{BB98100B-B6BD-414F-8EFB-3F3099490E02}" presName="rootComposite" presStyleCnt="0"/>
      <dgm:spPr/>
    </dgm:pt>
    <dgm:pt modelId="{2EBFFC83-4B12-4D2A-9A49-F4FA34AF06C2}" type="pres">
      <dgm:prSet presAssocID="{BB98100B-B6BD-414F-8EFB-3F3099490E02}" presName="rootText" presStyleLbl="node2" presStyleIdx="0" presStyleCnt="6" custScaleY="252444">
        <dgm:presLayoutVars>
          <dgm:chPref val="3"/>
        </dgm:presLayoutVars>
      </dgm:prSet>
      <dgm:spPr/>
    </dgm:pt>
    <dgm:pt modelId="{42A0456B-E5E1-4E17-A2A0-31D08C19CC45}" type="pres">
      <dgm:prSet presAssocID="{BB98100B-B6BD-414F-8EFB-3F3099490E02}" presName="rootConnector" presStyleLbl="node2" presStyleIdx="0" presStyleCnt="6"/>
      <dgm:spPr/>
    </dgm:pt>
    <dgm:pt modelId="{5C3659A3-2C38-4F23-8578-F7E47D74D87A}" type="pres">
      <dgm:prSet presAssocID="{BB98100B-B6BD-414F-8EFB-3F3099490E02}" presName="hierChild4" presStyleCnt="0"/>
      <dgm:spPr/>
    </dgm:pt>
    <dgm:pt modelId="{1A0BA654-5C21-47CB-AAA5-688E75333682}" type="pres">
      <dgm:prSet presAssocID="{BB98100B-B6BD-414F-8EFB-3F3099490E02}" presName="hierChild5" presStyleCnt="0"/>
      <dgm:spPr/>
    </dgm:pt>
    <dgm:pt modelId="{CAEA1D79-3B79-4DFA-9F89-27750C3CC720}" type="pres">
      <dgm:prSet presAssocID="{4FA87AB2-B502-446A-93C5-EE4766743E64}" presName="Name37" presStyleLbl="parChTrans1D2" presStyleIdx="1" presStyleCnt="6"/>
      <dgm:spPr/>
    </dgm:pt>
    <dgm:pt modelId="{D0A0C2F3-9502-4E4E-93D6-337535C28487}" type="pres">
      <dgm:prSet presAssocID="{76942311-A930-4B7C-B18C-83EFEFD48368}" presName="hierRoot2" presStyleCnt="0">
        <dgm:presLayoutVars>
          <dgm:hierBranch val="init"/>
        </dgm:presLayoutVars>
      </dgm:prSet>
      <dgm:spPr/>
    </dgm:pt>
    <dgm:pt modelId="{A654C6AD-8C42-4551-A965-38A531C7783B}" type="pres">
      <dgm:prSet presAssocID="{76942311-A930-4B7C-B18C-83EFEFD48368}" presName="rootComposite" presStyleCnt="0"/>
      <dgm:spPr/>
    </dgm:pt>
    <dgm:pt modelId="{391A291D-4391-41E0-A963-39C484DCB5D3}" type="pres">
      <dgm:prSet presAssocID="{76942311-A930-4B7C-B18C-83EFEFD48368}" presName="rootText" presStyleLbl="node2" presStyleIdx="1" presStyleCnt="6" custScaleY="252444">
        <dgm:presLayoutVars>
          <dgm:chPref val="3"/>
        </dgm:presLayoutVars>
      </dgm:prSet>
      <dgm:spPr/>
    </dgm:pt>
    <dgm:pt modelId="{13B7867D-ECB9-4CD8-80CA-05871D9B93CD}" type="pres">
      <dgm:prSet presAssocID="{76942311-A930-4B7C-B18C-83EFEFD48368}" presName="rootConnector" presStyleLbl="node2" presStyleIdx="1" presStyleCnt="6"/>
      <dgm:spPr/>
    </dgm:pt>
    <dgm:pt modelId="{86153590-7ECD-4423-81BA-2DE8F4C1AAE9}" type="pres">
      <dgm:prSet presAssocID="{76942311-A930-4B7C-B18C-83EFEFD48368}" presName="hierChild4" presStyleCnt="0"/>
      <dgm:spPr/>
    </dgm:pt>
    <dgm:pt modelId="{D51283DA-7E14-48BA-888F-BBA81EAEAD20}" type="pres">
      <dgm:prSet presAssocID="{76942311-A930-4B7C-B18C-83EFEFD48368}" presName="hierChild5" presStyleCnt="0"/>
      <dgm:spPr/>
    </dgm:pt>
    <dgm:pt modelId="{8EF5991C-D8E2-4067-8D7E-CED31B58A7C9}" type="pres">
      <dgm:prSet presAssocID="{5B0F7236-CBE0-446C-82D6-21E8DC794B5C}" presName="Name37" presStyleLbl="parChTrans1D2" presStyleIdx="2" presStyleCnt="6"/>
      <dgm:spPr/>
    </dgm:pt>
    <dgm:pt modelId="{CDB27011-8209-467C-8C34-3D7DEFAFEB7A}" type="pres">
      <dgm:prSet presAssocID="{BE3925C6-1A4A-4719-8BEA-1FE8CC78C44F}" presName="hierRoot2" presStyleCnt="0">
        <dgm:presLayoutVars>
          <dgm:hierBranch val="init"/>
        </dgm:presLayoutVars>
      </dgm:prSet>
      <dgm:spPr/>
    </dgm:pt>
    <dgm:pt modelId="{983889A5-DDC1-49D6-8A29-175ACA4FA1F1}" type="pres">
      <dgm:prSet presAssocID="{BE3925C6-1A4A-4719-8BEA-1FE8CC78C44F}" presName="rootComposite" presStyleCnt="0"/>
      <dgm:spPr/>
    </dgm:pt>
    <dgm:pt modelId="{8D1C5795-7754-47A2-AE06-FAF04D69254D}" type="pres">
      <dgm:prSet presAssocID="{BE3925C6-1A4A-4719-8BEA-1FE8CC78C44F}" presName="rootText" presStyleLbl="node2" presStyleIdx="2" presStyleCnt="6" custScaleY="252444">
        <dgm:presLayoutVars>
          <dgm:chPref val="3"/>
        </dgm:presLayoutVars>
      </dgm:prSet>
      <dgm:spPr/>
    </dgm:pt>
    <dgm:pt modelId="{AC9CD841-4CA2-4EF6-8324-B313FC0DE6AD}" type="pres">
      <dgm:prSet presAssocID="{BE3925C6-1A4A-4719-8BEA-1FE8CC78C44F}" presName="rootConnector" presStyleLbl="node2" presStyleIdx="2" presStyleCnt="6"/>
      <dgm:spPr/>
    </dgm:pt>
    <dgm:pt modelId="{CD561E58-77A8-4D9F-B258-EE807A40D8F5}" type="pres">
      <dgm:prSet presAssocID="{BE3925C6-1A4A-4719-8BEA-1FE8CC78C44F}" presName="hierChild4" presStyleCnt="0"/>
      <dgm:spPr/>
    </dgm:pt>
    <dgm:pt modelId="{564B2ABC-D7CF-48A6-8F2A-72D1D0ECDD19}" type="pres">
      <dgm:prSet presAssocID="{BE3925C6-1A4A-4719-8BEA-1FE8CC78C44F}" presName="hierChild5" presStyleCnt="0"/>
      <dgm:spPr/>
    </dgm:pt>
    <dgm:pt modelId="{383FA122-0F58-43E7-B613-B1B4BB74F1B2}" type="pres">
      <dgm:prSet presAssocID="{F3B68688-9A07-4199-9A7F-584FDD4A8CD0}" presName="Name37" presStyleLbl="parChTrans1D2" presStyleIdx="3" presStyleCnt="6"/>
      <dgm:spPr/>
    </dgm:pt>
    <dgm:pt modelId="{3DE8F17E-946A-4C64-9AD2-3A8E7D600A57}" type="pres">
      <dgm:prSet presAssocID="{5A38EB5B-6ED9-4242-9C10-B2C94F4FBA92}" presName="hierRoot2" presStyleCnt="0">
        <dgm:presLayoutVars>
          <dgm:hierBranch val="init"/>
        </dgm:presLayoutVars>
      </dgm:prSet>
      <dgm:spPr/>
    </dgm:pt>
    <dgm:pt modelId="{866DB06B-3279-4A33-8F85-DAA8717C24DF}" type="pres">
      <dgm:prSet presAssocID="{5A38EB5B-6ED9-4242-9C10-B2C94F4FBA92}" presName="rootComposite" presStyleCnt="0"/>
      <dgm:spPr/>
    </dgm:pt>
    <dgm:pt modelId="{7699D8D2-86B9-40DE-BC1E-A1038BAF29E7}" type="pres">
      <dgm:prSet presAssocID="{5A38EB5B-6ED9-4242-9C10-B2C94F4FBA92}" presName="rootText" presStyleLbl="node2" presStyleIdx="3" presStyleCnt="6" custScaleY="252444">
        <dgm:presLayoutVars>
          <dgm:chPref val="3"/>
        </dgm:presLayoutVars>
      </dgm:prSet>
      <dgm:spPr/>
    </dgm:pt>
    <dgm:pt modelId="{D2320886-4004-4EB6-8359-81A4DDE02FAD}" type="pres">
      <dgm:prSet presAssocID="{5A38EB5B-6ED9-4242-9C10-B2C94F4FBA92}" presName="rootConnector" presStyleLbl="node2" presStyleIdx="3" presStyleCnt="6"/>
      <dgm:spPr/>
    </dgm:pt>
    <dgm:pt modelId="{757AAD99-CB76-45A1-8C32-6502AA3CA652}" type="pres">
      <dgm:prSet presAssocID="{5A38EB5B-6ED9-4242-9C10-B2C94F4FBA92}" presName="hierChild4" presStyleCnt="0"/>
      <dgm:spPr/>
    </dgm:pt>
    <dgm:pt modelId="{B46BBF8C-8AF1-43B2-A673-01A24E9ADF9B}" type="pres">
      <dgm:prSet presAssocID="{5A38EB5B-6ED9-4242-9C10-B2C94F4FBA92}" presName="hierChild5" presStyleCnt="0"/>
      <dgm:spPr/>
    </dgm:pt>
    <dgm:pt modelId="{ACB1B47E-457F-4B07-B3A4-40527EDC94F9}" type="pres">
      <dgm:prSet presAssocID="{BEE1B8F4-B9ED-4C8B-9EAF-204E6AB9FC45}" presName="Name37" presStyleLbl="parChTrans1D2" presStyleIdx="4" presStyleCnt="6"/>
      <dgm:spPr/>
    </dgm:pt>
    <dgm:pt modelId="{2029B4BE-A703-415A-8B77-ADC2BA80E3B4}" type="pres">
      <dgm:prSet presAssocID="{3F3BDF96-7966-4E5B-82F8-C003E18ACFC4}" presName="hierRoot2" presStyleCnt="0">
        <dgm:presLayoutVars>
          <dgm:hierBranch val="init"/>
        </dgm:presLayoutVars>
      </dgm:prSet>
      <dgm:spPr/>
    </dgm:pt>
    <dgm:pt modelId="{0C8F1A1E-B76A-4F10-998F-BF8DF69FC89A}" type="pres">
      <dgm:prSet presAssocID="{3F3BDF96-7966-4E5B-82F8-C003E18ACFC4}" presName="rootComposite" presStyleCnt="0"/>
      <dgm:spPr/>
    </dgm:pt>
    <dgm:pt modelId="{BAA606E3-71AC-445D-807A-0C70D2095446}" type="pres">
      <dgm:prSet presAssocID="{3F3BDF96-7966-4E5B-82F8-C003E18ACFC4}" presName="rootText" presStyleLbl="node2" presStyleIdx="4" presStyleCnt="6" custScaleY="252444">
        <dgm:presLayoutVars>
          <dgm:chPref val="3"/>
        </dgm:presLayoutVars>
      </dgm:prSet>
      <dgm:spPr/>
    </dgm:pt>
    <dgm:pt modelId="{302C8F96-986A-4B54-83D2-82C803474359}" type="pres">
      <dgm:prSet presAssocID="{3F3BDF96-7966-4E5B-82F8-C003E18ACFC4}" presName="rootConnector" presStyleLbl="node2" presStyleIdx="4" presStyleCnt="6"/>
      <dgm:spPr/>
    </dgm:pt>
    <dgm:pt modelId="{5C25A291-E78D-4B02-BD9C-560D996CA5B1}" type="pres">
      <dgm:prSet presAssocID="{3F3BDF96-7966-4E5B-82F8-C003E18ACFC4}" presName="hierChild4" presStyleCnt="0"/>
      <dgm:spPr/>
    </dgm:pt>
    <dgm:pt modelId="{E5AE0C5F-A042-4FCD-9FC5-4CAB85839A31}" type="pres">
      <dgm:prSet presAssocID="{3F3BDF96-7966-4E5B-82F8-C003E18ACFC4}" presName="hierChild5" presStyleCnt="0"/>
      <dgm:spPr/>
    </dgm:pt>
    <dgm:pt modelId="{A113E735-C44B-49A9-A837-AD41F0190CA4}" type="pres">
      <dgm:prSet presAssocID="{3396096A-0088-4777-9489-DD4076E1B51A}" presName="Name37" presStyleLbl="parChTrans1D2" presStyleIdx="5" presStyleCnt="6"/>
      <dgm:spPr/>
    </dgm:pt>
    <dgm:pt modelId="{7C2BB3DD-7E38-4D7A-B802-FF898F58113A}" type="pres">
      <dgm:prSet presAssocID="{94B3081B-EE30-47D4-9DC8-0CA9F43D5DE6}" presName="hierRoot2" presStyleCnt="0">
        <dgm:presLayoutVars>
          <dgm:hierBranch val="init"/>
        </dgm:presLayoutVars>
      </dgm:prSet>
      <dgm:spPr/>
    </dgm:pt>
    <dgm:pt modelId="{E87431BA-8C12-4613-AFF7-9F1771A5ABCD}" type="pres">
      <dgm:prSet presAssocID="{94B3081B-EE30-47D4-9DC8-0CA9F43D5DE6}" presName="rootComposite" presStyleCnt="0"/>
      <dgm:spPr/>
    </dgm:pt>
    <dgm:pt modelId="{338263CE-A64C-4F19-80C8-D607E4227C33}" type="pres">
      <dgm:prSet presAssocID="{94B3081B-EE30-47D4-9DC8-0CA9F43D5DE6}" presName="rootText" presStyleLbl="node2" presStyleIdx="5" presStyleCnt="6" custScaleY="252444">
        <dgm:presLayoutVars>
          <dgm:chPref val="3"/>
        </dgm:presLayoutVars>
      </dgm:prSet>
      <dgm:spPr/>
    </dgm:pt>
    <dgm:pt modelId="{7460A1D6-B9ED-499D-99B8-394FA3DD6D06}" type="pres">
      <dgm:prSet presAssocID="{94B3081B-EE30-47D4-9DC8-0CA9F43D5DE6}" presName="rootConnector" presStyleLbl="node2" presStyleIdx="5" presStyleCnt="6"/>
      <dgm:spPr/>
    </dgm:pt>
    <dgm:pt modelId="{BCEC4504-A63D-45DE-BBB7-E8924ABE8561}" type="pres">
      <dgm:prSet presAssocID="{94B3081B-EE30-47D4-9DC8-0CA9F43D5DE6}" presName="hierChild4" presStyleCnt="0"/>
      <dgm:spPr/>
    </dgm:pt>
    <dgm:pt modelId="{0A68B592-207B-4833-BA40-0FBD35C0FC1B}" type="pres">
      <dgm:prSet presAssocID="{94B3081B-EE30-47D4-9DC8-0CA9F43D5DE6}" presName="hierChild5" presStyleCnt="0"/>
      <dgm:spPr/>
    </dgm:pt>
    <dgm:pt modelId="{073C10B5-2861-471C-A9BE-996C9D3B2F12}" type="pres">
      <dgm:prSet presAssocID="{C204074D-2C4C-4383-995B-A718A621F904}" presName="hierChild3" presStyleCnt="0"/>
      <dgm:spPr/>
    </dgm:pt>
  </dgm:ptLst>
  <dgm:cxnLst>
    <dgm:cxn modelId="{145AD504-AC9E-4462-8ED2-1675FF778004}" type="presOf" srcId="{3F3BDF96-7966-4E5B-82F8-C003E18ACFC4}" destId="{302C8F96-986A-4B54-83D2-82C803474359}" srcOrd="1" destOrd="0" presId="urn:microsoft.com/office/officeart/2005/8/layout/orgChart1"/>
    <dgm:cxn modelId="{FB2B3E06-34F6-497C-A12A-7C65FFD1FDD8}" srcId="{C204074D-2C4C-4383-995B-A718A621F904}" destId="{5A38EB5B-6ED9-4242-9C10-B2C94F4FBA92}" srcOrd="3" destOrd="0" parTransId="{F3B68688-9A07-4199-9A7F-584FDD4A8CD0}" sibTransId="{34B4D90D-A3F8-4E58-B8B2-109390896828}"/>
    <dgm:cxn modelId="{51ADB814-99B2-4084-ACED-44A4191C4B62}" type="presOf" srcId="{5A38EB5B-6ED9-4242-9C10-B2C94F4FBA92}" destId="{7699D8D2-86B9-40DE-BC1E-A1038BAF29E7}" srcOrd="0" destOrd="0" presId="urn:microsoft.com/office/officeart/2005/8/layout/orgChart1"/>
    <dgm:cxn modelId="{CBE34716-7198-4186-A597-3CA24F27F4C1}" type="presOf" srcId="{F3B68688-9A07-4199-9A7F-584FDD4A8CD0}" destId="{383FA122-0F58-43E7-B613-B1B4BB74F1B2}" srcOrd="0" destOrd="0" presId="urn:microsoft.com/office/officeart/2005/8/layout/orgChart1"/>
    <dgm:cxn modelId="{6DB23C3F-1C31-4C76-B70B-27D5FD3474BE}" srcId="{010BD86F-D50A-405A-8911-0F2630BE787F}" destId="{C204074D-2C4C-4383-995B-A718A621F904}" srcOrd="0" destOrd="0" parTransId="{EF8D31C1-028A-4E8C-8F77-1847FF0F95C1}" sibTransId="{3ADD1BCE-1213-423A-8ECF-E4EB12B55EFF}"/>
    <dgm:cxn modelId="{41ED533F-4F8A-4B2A-910F-9285C56FD754}" srcId="{C204074D-2C4C-4383-995B-A718A621F904}" destId="{3F3BDF96-7966-4E5B-82F8-C003E18ACFC4}" srcOrd="4" destOrd="0" parTransId="{BEE1B8F4-B9ED-4C8B-9EAF-204E6AB9FC45}" sibTransId="{2B319F41-18E6-4A84-95DF-E411F3305B37}"/>
    <dgm:cxn modelId="{30E19E40-8E83-4C0D-8E8A-67A5F7446B39}" type="presOf" srcId="{C204074D-2C4C-4383-995B-A718A621F904}" destId="{85F5CDA6-4388-4989-8E6F-F6AE273067BE}" srcOrd="1" destOrd="0" presId="urn:microsoft.com/office/officeart/2005/8/layout/orgChart1"/>
    <dgm:cxn modelId="{6F687B45-84A3-4C90-9A70-4B29F0EEAAE0}" srcId="{C204074D-2C4C-4383-995B-A718A621F904}" destId="{76942311-A930-4B7C-B18C-83EFEFD48368}" srcOrd="1" destOrd="0" parTransId="{4FA87AB2-B502-446A-93C5-EE4766743E64}" sibTransId="{ED23C060-56DB-4F05-B506-AE38851E829D}"/>
    <dgm:cxn modelId="{35A21E73-8C9D-4CC0-8DCF-B6C5C9B3EA11}" srcId="{C204074D-2C4C-4383-995B-A718A621F904}" destId="{94B3081B-EE30-47D4-9DC8-0CA9F43D5DE6}" srcOrd="5" destOrd="0" parTransId="{3396096A-0088-4777-9489-DD4076E1B51A}" sibTransId="{136F5287-6090-4755-B556-4E063469DE8A}"/>
    <dgm:cxn modelId="{78EB9777-8FB7-4E29-BF75-4A791CA62191}" srcId="{C204074D-2C4C-4383-995B-A718A621F904}" destId="{BE3925C6-1A4A-4719-8BEA-1FE8CC78C44F}" srcOrd="2" destOrd="0" parTransId="{5B0F7236-CBE0-446C-82D6-21E8DC794B5C}" sibTransId="{67901FFC-5916-478B-8759-8FA36AE2C87E}"/>
    <dgm:cxn modelId="{0EFD8389-7333-4500-844C-9D397AD0ED88}" type="presOf" srcId="{94B3081B-EE30-47D4-9DC8-0CA9F43D5DE6}" destId="{338263CE-A64C-4F19-80C8-D607E4227C33}" srcOrd="0" destOrd="0" presId="urn:microsoft.com/office/officeart/2005/8/layout/orgChart1"/>
    <dgm:cxn modelId="{A293549B-38B8-4D51-A587-C26F653B5A56}" type="presOf" srcId="{BB98100B-B6BD-414F-8EFB-3F3099490E02}" destId="{42A0456B-E5E1-4E17-A2A0-31D08C19CC45}" srcOrd="1" destOrd="0" presId="urn:microsoft.com/office/officeart/2005/8/layout/orgChart1"/>
    <dgm:cxn modelId="{D9DF24A4-DC7C-498E-AD77-425E76680BA6}" type="presOf" srcId="{5A38EB5B-6ED9-4242-9C10-B2C94F4FBA92}" destId="{D2320886-4004-4EB6-8359-81A4DDE02FAD}" srcOrd="1" destOrd="0" presId="urn:microsoft.com/office/officeart/2005/8/layout/orgChart1"/>
    <dgm:cxn modelId="{C4E9DDA8-A354-461F-A109-2B4BA571E276}" type="presOf" srcId="{3396096A-0088-4777-9489-DD4076E1B51A}" destId="{A113E735-C44B-49A9-A837-AD41F0190CA4}" srcOrd="0" destOrd="0" presId="urn:microsoft.com/office/officeart/2005/8/layout/orgChart1"/>
    <dgm:cxn modelId="{B5A21BA9-4D44-49A8-9C62-7B96304EA184}" type="presOf" srcId="{76942311-A930-4B7C-B18C-83EFEFD48368}" destId="{391A291D-4391-41E0-A963-39C484DCB5D3}" srcOrd="0" destOrd="0" presId="urn:microsoft.com/office/officeart/2005/8/layout/orgChart1"/>
    <dgm:cxn modelId="{F0BF7CAD-41D3-4AC4-9C55-2B8B4E7F3B65}" type="presOf" srcId="{9997D600-C980-48AF-A45D-2485195E0CC5}" destId="{B300831B-DAC8-483F-A834-1BEAFEAD4B09}" srcOrd="0" destOrd="0" presId="urn:microsoft.com/office/officeart/2005/8/layout/orgChart1"/>
    <dgm:cxn modelId="{64633AB3-C64B-42C3-A4DF-667059B3B2F3}" srcId="{C204074D-2C4C-4383-995B-A718A621F904}" destId="{BB98100B-B6BD-414F-8EFB-3F3099490E02}" srcOrd="0" destOrd="0" parTransId="{9997D600-C980-48AF-A45D-2485195E0CC5}" sibTransId="{02DD6C07-3FB0-4ACE-AC54-282D3DDE1C0A}"/>
    <dgm:cxn modelId="{5516A4BC-3E2F-4BBC-BDE9-0A26F523A84D}" type="presOf" srcId="{010BD86F-D50A-405A-8911-0F2630BE787F}" destId="{FDCE8047-837C-4E9A-A7EA-CFC85C8B4127}" srcOrd="0" destOrd="0" presId="urn:microsoft.com/office/officeart/2005/8/layout/orgChart1"/>
    <dgm:cxn modelId="{56F73FBD-972A-4661-A516-410E2353FA6B}" type="presOf" srcId="{C204074D-2C4C-4383-995B-A718A621F904}" destId="{9D2AD386-0EEA-427B-A36A-EEBB7545E11C}" srcOrd="0" destOrd="0" presId="urn:microsoft.com/office/officeart/2005/8/layout/orgChart1"/>
    <dgm:cxn modelId="{826669C6-BBBA-4FB3-A971-6A3A654CCBBB}" type="presOf" srcId="{94B3081B-EE30-47D4-9DC8-0CA9F43D5DE6}" destId="{7460A1D6-B9ED-499D-99B8-394FA3DD6D06}" srcOrd="1" destOrd="0" presId="urn:microsoft.com/office/officeart/2005/8/layout/orgChart1"/>
    <dgm:cxn modelId="{3B0185D8-2F5C-4B09-8488-541549FA7C91}" type="presOf" srcId="{76942311-A930-4B7C-B18C-83EFEFD48368}" destId="{13B7867D-ECB9-4CD8-80CA-05871D9B93CD}" srcOrd="1" destOrd="0" presId="urn:microsoft.com/office/officeart/2005/8/layout/orgChart1"/>
    <dgm:cxn modelId="{D2624DD9-66C7-414D-A0D8-FB46AFA44CC7}" type="presOf" srcId="{BEE1B8F4-B9ED-4C8B-9EAF-204E6AB9FC45}" destId="{ACB1B47E-457F-4B07-B3A4-40527EDC94F9}" srcOrd="0" destOrd="0" presId="urn:microsoft.com/office/officeart/2005/8/layout/orgChart1"/>
    <dgm:cxn modelId="{F58CC6D9-AEB3-4EAA-9B6D-38E6DA3CBEC2}" type="presOf" srcId="{3F3BDF96-7966-4E5B-82F8-C003E18ACFC4}" destId="{BAA606E3-71AC-445D-807A-0C70D2095446}" srcOrd="0" destOrd="0" presId="urn:microsoft.com/office/officeart/2005/8/layout/orgChart1"/>
    <dgm:cxn modelId="{8B3DBDE6-3321-420D-A9AD-5189765F339A}" type="presOf" srcId="{5B0F7236-CBE0-446C-82D6-21E8DC794B5C}" destId="{8EF5991C-D8E2-4067-8D7E-CED31B58A7C9}" srcOrd="0" destOrd="0" presId="urn:microsoft.com/office/officeart/2005/8/layout/orgChart1"/>
    <dgm:cxn modelId="{2F452FEB-6E1C-4B76-BD96-86D7680C5EC6}" type="presOf" srcId="{BE3925C6-1A4A-4719-8BEA-1FE8CC78C44F}" destId="{8D1C5795-7754-47A2-AE06-FAF04D69254D}" srcOrd="0" destOrd="0" presId="urn:microsoft.com/office/officeart/2005/8/layout/orgChart1"/>
    <dgm:cxn modelId="{DBF0D0EF-BC1E-4851-B981-190839B359DA}" type="presOf" srcId="{BB98100B-B6BD-414F-8EFB-3F3099490E02}" destId="{2EBFFC83-4B12-4D2A-9A49-F4FA34AF06C2}" srcOrd="0" destOrd="0" presId="urn:microsoft.com/office/officeart/2005/8/layout/orgChart1"/>
    <dgm:cxn modelId="{76B049F4-5163-4101-9D4F-038FE62025D4}" type="presOf" srcId="{BE3925C6-1A4A-4719-8BEA-1FE8CC78C44F}" destId="{AC9CD841-4CA2-4EF6-8324-B313FC0DE6AD}" srcOrd="1" destOrd="0" presId="urn:microsoft.com/office/officeart/2005/8/layout/orgChart1"/>
    <dgm:cxn modelId="{215202F8-27E7-4F22-B955-BF403821793A}" type="presOf" srcId="{4FA87AB2-B502-446A-93C5-EE4766743E64}" destId="{CAEA1D79-3B79-4DFA-9F89-27750C3CC720}" srcOrd="0" destOrd="0" presId="urn:microsoft.com/office/officeart/2005/8/layout/orgChart1"/>
    <dgm:cxn modelId="{02B07598-12E9-4E39-A5D1-6B7031659038}" type="presParOf" srcId="{FDCE8047-837C-4E9A-A7EA-CFC85C8B4127}" destId="{7472E414-6D16-47F6-9B58-5A91D59EAB71}" srcOrd="0" destOrd="0" presId="urn:microsoft.com/office/officeart/2005/8/layout/orgChart1"/>
    <dgm:cxn modelId="{81CDC81B-7206-499D-B07D-3D333D8D821B}" type="presParOf" srcId="{7472E414-6D16-47F6-9B58-5A91D59EAB71}" destId="{4DC2EF82-B8C5-4539-9999-FDCE60C5BFDF}" srcOrd="0" destOrd="0" presId="urn:microsoft.com/office/officeart/2005/8/layout/orgChart1"/>
    <dgm:cxn modelId="{9E894194-7D10-4EEF-8DA4-6B2FD41005B4}" type="presParOf" srcId="{4DC2EF82-B8C5-4539-9999-FDCE60C5BFDF}" destId="{9D2AD386-0EEA-427B-A36A-EEBB7545E11C}" srcOrd="0" destOrd="0" presId="urn:microsoft.com/office/officeart/2005/8/layout/orgChart1"/>
    <dgm:cxn modelId="{1CBD292C-1514-4BF4-8822-533B9B57AE34}" type="presParOf" srcId="{4DC2EF82-B8C5-4539-9999-FDCE60C5BFDF}" destId="{85F5CDA6-4388-4989-8E6F-F6AE273067BE}" srcOrd="1" destOrd="0" presId="urn:microsoft.com/office/officeart/2005/8/layout/orgChart1"/>
    <dgm:cxn modelId="{E2368C8B-87AE-4D64-A8A9-4E63A3ED88E9}" type="presParOf" srcId="{7472E414-6D16-47F6-9B58-5A91D59EAB71}" destId="{A96AFAF9-97D2-429C-8811-CD2AD39498CD}" srcOrd="1" destOrd="0" presId="urn:microsoft.com/office/officeart/2005/8/layout/orgChart1"/>
    <dgm:cxn modelId="{CC7A1A6E-0900-4323-8E2A-A834E9A8AD0C}" type="presParOf" srcId="{A96AFAF9-97D2-429C-8811-CD2AD39498CD}" destId="{B300831B-DAC8-483F-A834-1BEAFEAD4B09}" srcOrd="0" destOrd="0" presId="urn:microsoft.com/office/officeart/2005/8/layout/orgChart1"/>
    <dgm:cxn modelId="{21018AAE-1C30-43A6-B2AA-E4B97330A013}" type="presParOf" srcId="{A96AFAF9-97D2-429C-8811-CD2AD39498CD}" destId="{912A0FC5-BB7B-44F5-9A73-DADDD564DCD6}" srcOrd="1" destOrd="0" presId="urn:microsoft.com/office/officeart/2005/8/layout/orgChart1"/>
    <dgm:cxn modelId="{955BA576-F3C6-4E84-A76A-1AB93BFCE7CB}" type="presParOf" srcId="{912A0FC5-BB7B-44F5-9A73-DADDD564DCD6}" destId="{B0AB526E-D678-4D12-9BE8-1B38659046B4}" srcOrd="0" destOrd="0" presId="urn:microsoft.com/office/officeart/2005/8/layout/orgChart1"/>
    <dgm:cxn modelId="{F18B3F21-0EDA-46C5-93EF-E47C0F18B34A}" type="presParOf" srcId="{B0AB526E-D678-4D12-9BE8-1B38659046B4}" destId="{2EBFFC83-4B12-4D2A-9A49-F4FA34AF06C2}" srcOrd="0" destOrd="0" presId="urn:microsoft.com/office/officeart/2005/8/layout/orgChart1"/>
    <dgm:cxn modelId="{83002E13-9E84-4F38-9946-DD81ECE3A6C1}" type="presParOf" srcId="{B0AB526E-D678-4D12-9BE8-1B38659046B4}" destId="{42A0456B-E5E1-4E17-A2A0-31D08C19CC45}" srcOrd="1" destOrd="0" presId="urn:microsoft.com/office/officeart/2005/8/layout/orgChart1"/>
    <dgm:cxn modelId="{D5F014E1-6767-4E72-A2F1-1A3939CF51F8}" type="presParOf" srcId="{912A0FC5-BB7B-44F5-9A73-DADDD564DCD6}" destId="{5C3659A3-2C38-4F23-8578-F7E47D74D87A}" srcOrd="1" destOrd="0" presId="urn:microsoft.com/office/officeart/2005/8/layout/orgChart1"/>
    <dgm:cxn modelId="{B6116B10-B0C7-4743-9AE7-94EE60BC206A}" type="presParOf" srcId="{912A0FC5-BB7B-44F5-9A73-DADDD564DCD6}" destId="{1A0BA654-5C21-47CB-AAA5-688E75333682}" srcOrd="2" destOrd="0" presId="urn:microsoft.com/office/officeart/2005/8/layout/orgChart1"/>
    <dgm:cxn modelId="{46CD4A31-636F-4054-B35D-951318F5E8A9}" type="presParOf" srcId="{A96AFAF9-97D2-429C-8811-CD2AD39498CD}" destId="{CAEA1D79-3B79-4DFA-9F89-27750C3CC720}" srcOrd="2" destOrd="0" presId="urn:microsoft.com/office/officeart/2005/8/layout/orgChart1"/>
    <dgm:cxn modelId="{88975BD4-5607-41E6-A29F-167C44171608}" type="presParOf" srcId="{A96AFAF9-97D2-429C-8811-CD2AD39498CD}" destId="{D0A0C2F3-9502-4E4E-93D6-337535C28487}" srcOrd="3" destOrd="0" presId="urn:microsoft.com/office/officeart/2005/8/layout/orgChart1"/>
    <dgm:cxn modelId="{2EBE2ABF-71F4-4C7D-B9FD-8C62C86499CB}" type="presParOf" srcId="{D0A0C2F3-9502-4E4E-93D6-337535C28487}" destId="{A654C6AD-8C42-4551-A965-38A531C7783B}" srcOrd="0" destOrd="0" presId="urn:microsoft.com/office/officeart/2005/8/layout/orgChart1"/>
    <dgm:cxn modelId="{04DC8071-33E6-4BB6-A7B5-8E932DF1AF17}" type="presParOf" srcId="{A654C6AD-8C42-4551-A965-38A531C7783B}" destId="{391A291D-4391-41E0-A963-39C484DCB5D3}" srcOrd="0" destOrd="0" presId="urn:microsoft.com/office/officeart/2005/8/layout/orgChart1"/>
    <dgm:cxn modelId="{ADF8B64A-EC00-45D8-A3AD-2EF6AD3704FA}" type="presParOf" srcId="{A654C6AD-8C42-4551-A965-38A531C7783B}" destId="{13B7867D-ECB9-4CD8-80CA-05871D9B93CD}" srcOrd="1" destOrd="0" presId="urn:microsoft.com/office/officeart/2005/8/layout/orgChart1"/>
    <dgm:cxn modelId="{241B8CDD-07B8-497E-8E8F-7C5210084BB2}" type="presParOf" srcId="{D0A0C2F3-9502-4E4E-93D6-337535C28487}" destId="{86153590-7ECD-4423-81BA-2DE8F4C1AAE9}" srcOrd="1" destOrd="0" presId="urn:microsoft.com/office/officeart/2005/8/layout/orgChart1"/>
    <dgm:cxn modelId="{19C3FE77-9C0D-4AAE-AE15-CCE2DAE99393}" type="presParOf" srcId="{D0A0C2F3-9502-4E4E-93D6-337535C28487}" destId="{D51283DA-7E14-48BA-888F-BBA81EAEAD20}" srcOrd="2" destOrd="0" presId="urn:microsoft.com/office/officeart/2005/8/layout/orgChart1"/>
    <dgm:cxn modelId="{5AF39E1F-C4B5-45CC-9E34-5C17B98F0145}" type="presParOf" srcId="{A96AFAF9-97D2-429C-8811-CD2AD39498CD}" destId="{8EF5991C-D8E2-4067-8D7E-CED31B58A7C9}" srcOrd="4" destOrd="0" presId="urn:microsoft.com/office/officeart/2005/8/layout/orgChart1"/>
    <dgm:cxn modelId="{3BA5E491-8F1A-4242-B56C-A52CF954ED2D}" type="presParOf" srcId="{A96AFAF9-97D2-429C-8811-CD2AD39498CD}" destId="{CDB27011-8209-467C-8C34-3D7DEFAFEB7A}" srcOrd="5" destOrd="0" presId="urn:microsoft.com/office/officeart/2005/8/layout/orgChart1"/>
    <dgm:cxn modelId="{B4A84D92-954D-4438-B11B-01F96BA32CB5}" type="presParOf" srcId="{CDB27011-8209-467C-8C34-3D7DEFAFEB7A}" destId="{983889A5-DDC1-49D6-8A29-175ACA4FA1F1}" srcOrd="0" destOrd="0" presId="urn:microsoft.com/office/officeart/2005/8/layout/orgChart1"/>
    <dgm:cxn modelId="{79147B3B-4E41-4A01-9CAD-313E758ED28D}" type="presParOf" srcId="{983889A5-DDC1-49D6-8A29-175ACA4FA1F1}" destId="{8D1C5795-7754-47A2-AE06-FAF04D69254D}" srcOrd="0" destOrd="0" presId="urn:microsoft.com/office/officeart/2005/8/layout/orgChart1"/>
    <dgm:cxn modelId="{682DB397-E2FA-4C85-BFE5-3D792FA7EA95}" type="presParOf" srcId="{983889A5-DDC1-49D6-8A29-175ACA4FA1F1}" destId="{AC9CD841-4CA2-4EF6-8324-B313FC0DE6AD}" srcOrd="1" destOrd="0" presId="urn:microsoft.com/office/officeart/2005/8/layout/orgChart1"/>
    <dgm:cxn modelId="{BA2C8B72-2D5B-4E44-A696-9C390DADED67}" type="presParOf" srcId="{CDB27011-8209-467C-8C34-3D7DEFAFEB7A}" destId="{CD561E58-77A8-4D9F-B258-EE807A40D8F5}" srcOrd="1" destOrd="0" presId="urn:microsoft.com/office/officeart/2005/8/layout/orgChart1"/>
    <dgm:cxn modelId="{02EB165F-2A7A-4F12-B813-06F75C0FE4DC}" type="presParOf" srcId="{CDB27011-8209-467C-8C34-3D7DEFAFEB7A}" destId="{564B2ABC-D7CF-48A6-8F2A-72D1D0ECDD19}" srcOrd="2" destOrd="0" presId="urn:microsoft.com/office/officeart/2005/8/layout/orgChart1"/>
    <dgm:cxn modelId="{FBF91A8D-1101-4A76-AD38-C1ABCEAC3425}" type="presParOf" srcId="{A96AFAF9-97D2-429C-8811-CD2AD39498CD}" destId="{383FA122-0F58-43E7-B613-B1B4BB74F1B2}" srcOrd="6" destOrd="0" presId="urn:microsoft.com/office/officeart/2005/8/layout/orgChart1"/>
    <dgm:cxn modelId="{697DC1C1-64D7-4919-BC2B-158083C70427}" type="presParOf" srcId="{A96AFAF9-97D2-429C-8811-CD2AD39498CD}" destId="{3DE8F17E-946A-4C64-9AD2-3A8E7D600A57}" srcOrd="7" destOrd="0" presId="urn:microsoft.com/office/officeart/2005/8/layout/orgChart1"/>
    <dgm:cxn modelId="{1D52EE7A-0647-48EF-A172-4CFA9CB4D768}" type="presParOf" srcId="{3DE8F17E-946A-4C64-9AD2-3A8E7D600A57}" destId="{866DB06B-3279-4A33-8F85-DAA8717C24DF}" srcOrd="0" destOrd="0" presId="urn:microsoft.com/office/officeart/2005/8/layout/orgChart1"/>
    <dgm:cxn modelId="{D5483D8D-1E9B-4E34-856F-3827D9020ECC}" type="presParOf" srcId="{866DB06B-3279-4A33-8F85-DAA8717C24DF}" destId="{7699D8D2-86B9-40DE-BC1E-A1038BAF29E7}" srcOrd="0" destOrd="0" presId="urn:microsoft.com/office/officeart/2005/8/layout/orgChart1"/>
    <dgm:cxn modelId="{450459D9-E15C-447B-B59C-A689DF51262B}" type="presParOf" srcId="{866DB06B-3279-4A33-8F85-DAA8717C24DF}" destId="{D2320886-4004-4EB6-8359-81A4DDE02FAD}" srcOrd="1" destOrd="0" presId="urn:microsoft.com/office/officeart/2005/8/layout/orgChart1"/>
    <dgm:cxn modelId="{EAB017CC-22E0-4E62-BF65-D73280E717F9}" type="presParOf" srcId="{3DE8F17E-946A-4C64-9AD2-3A8E7D600A57}" destId="{757AAD99-CB76-45A1-8C32-6502AA3CA652}" srcOrd="1" destOrd="0" presId="urn:microsoft.com/office/officeart/2005/8/layout/orgChart1"/>
    <dgm:cxn modelId="{E4D5E5D8-9394-4FD1-BEF3-3327A79AFBFF}" type="presParOf" srcId="{3DE8F17E-946A-4C64-9AD2-3A8E7D600A57}" destId="{B46BBF8C-8AF1-43B2-A673-01A24E9ADF9B}" srcOrd="2" destOrd="0" presId="urn:microsoft.com/office/officeart/2005/8/layout/orgChart1"/>
    <dgm:cxn modelId="{237C6188-DF5C-4979-9EE8-A512D826F358}" type="presParOf" srcId="{A96AFAF9-97D2-429C-8811-CD2AD39498CD}" destId="{ACB1B47E-457F-4B07-B3A4-40527EDC94F9}" srcOrd="8" destOrd="0" presId="urn:microsoft.com/office/officeart/2005/8/layout/orgChart1"/>
    <dgm:cxn modelId="{9273E4CE-8ED7-4CD9-A165-08647B2BDAC3}" type="presParOf" srcId="{A96AFAF9-97D2-429C-8811-CD2AD39498CD}" destId="{2029B4BE-A703-415A-8B77-ADC2BA80E3B4}" srcOrd="9" destOrd="0" presId="urn:microsoft.com/office/officeart/2005/8/layout/orgChart1"/>
    <dgm:cxn modelId="{31F6793C-5B46-424C-8D85-49241908109A}" type="presParOf" srcId="{2029B4BE-A703-415A-8B77-ADC2BA80E3B4}" destId="{0C8F1A1E-B76A-4F10-998F-BF8DF69FC89A}" srcOrd="0" destOrd="0" presId="urn:microsoft.com/office/officeart/2005/8/layout/orgChart1"/>
    <dgm:cxn modelId="{E573C9F5-98DD-46C5-BBE8-882CE825ED8B}" type="presParOf" srcId="{0C8F1A1E-B76A-4F10-998F-BF8DF69FC89A}" destId="{BAA606E3-71AC-445D-807A-0C70D2095446}" srcOrd="0" destOrd="0" presId="urn:microsoft.com/office/officeart/2005/8/layout/orgChart1"/>
    <dgm:cxn modelId="{85FD4C9B-7DF6-4B53-8381-9950DA0E8F6F}" type="presParOf" srcId="{0C8F1A1E-B76A-4F10-998F-BF8DF69FC89A}" destId="{302C8F96-986A-4B54-83D2-82C803474359}" srcOrd="1" destOrd="0" presId="urn:microsoft.com/office/officeart/2005/8/layout/orgChart1"/>
    <dgm:cxn modelId="{6589ACE9-D5CC-4970-9089-8306B005F2AC}" type="presParOf" srcId="{2029B4BE-A703-415A-8B77-ADC2BA80E3B4}" destId="{5C25A291-E78D-4B02-BD9C-560D996CA5B1}" srcOrd="1" destOrd="0" presId="urn:microsoft.com/office/officeart/2005/8/layout/orgChart1"/>
    <dgm:cxn modelId="{E2CF95A7-6149-4B4B-B13F-7AD4D4499E8F}" type="presParOf" srcId="{2029B4BE-A703-415A-8B77-ADC2BA80E3B4}" destId="{E5AE0C5F-A042-4FCD-9FC5-4CAB85839A31}" srcOrd="2" destOrd="0" presId="urn:microsoft.com/office/officeart/2005/8/layout/orgChart1"/>
    <dgm:cxn modelId="{2FE292A3-E2AD-49EB-863A-DBB8E91F8792}" type="presParOf" srcId="{A96AFAF9-97D2-429C-8811-CD2AD39498CD}" destId="{A113E735-C44B-49A9-A837-AD41F0190CA4}" srcOrd="10" destOrd="0" presId="urn:microsoft.com/office/officeart/2005/8/layout/orgChart1"/>
    <dgm:cxn modelId="{A894AB9E-8788-425F-A229-3B94F697EB4A}" type="presParOf" srcId="{A96AFAF9-97D2-429C-8811-CD2AD39498CD}" destId="{7C2BB3DD-7E38-4D7A-B802-FF898F58113A}" srcOrd="11" destOrd="0" presId="urn:microsoft.com/office/officeart/2005/8/layout/orgChart1"/>
    <dgm:cxn modelId="{42FE27DE-F091-45F8-9EEA-F76FCED188DC}" type="presParOf" srcId="{7C2BB3DD-7E38-4D7A-B802-FF898F58113A}" destId="{E87431BA-8C12-4613-AFF7-9F1771A5ABCD}" srcOrd="0" destOrd="0" presId="urn:microsoft.com/office/officeart/2005/8/layout/orgChart1"/>
    <dgm:cxn modelId="{F4481F67-458E-4033-978D-9E6C7C93D6A8}" type="presParOf" srcId="{E87431BA-8C12-4613-AFF7-9F1771A5ABCD}" destId="{338263CE-A64C-4F19-80C8-D607E4227C33}" srcOrd="0" destOrd="0" presId="urn:microsoft.com/office/officeart/2005/8/layout/orgChart1"/>
    <dgm:cxn modelId="{14DB8C31-045C-4DD5-AB9E-4728BCAEECFE}" type="presParOf" srcId="{E87431BA-8C12-4613-AFF7-9F1771A5ABCD}" destId="{7460A1D6-B9ED-499D-99B8-394FA3DD6D06}" srcOrd="1" destOrd="0" presId="urn:microsoft.com/office/officeart/2005/8/layout/orgChart1"/>
    <dgm:cxn modelId="{B7D38C05-8BC9-4BD3-8E02-5809EFC0C37F}" type="presParOf" srcId="{7C2BB3DD-7E38-4D7A-B802-FF898F58113A}" destId="{BCEC4504-A63D-45DE-BBB7-E8924ABE8561}" srcOrd="1" destOrd="0" presId="urn:microsoft.com/office/officeart/2005/8/layout/orgChart1"/>
    <dgm:cxn modelId="{2935AF93-EDDA-4018-9C12-B7AD20E286D1}" type="presParOf" srcId="{7C2BB3DD-7E38-4D7A-B802-FF898F58113A}" destId="{0A68B592-207B-4833-BA40-0FBD35C0FC1B}" srcOrd="2" destOrd="0" presId="urn:microsoft.com/office/officeart/2005/8/layout/orgChart1"/>
    <dgm:cxn modelId="{35022224-54E7-4488-A432-8105D9DF1028}" type="presParOf" srcId="{7472E414-6D16-47F6-9B58-5A91D59EAB71}" destId="{073C10B5-2861-471C-A9BE-996C9D3B2F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3E735-C44B-49A9-A837-AD41F0190CA4}">
      <dsp:nvSpPr>
        <dsp:cNvPr id="0" name=""/>
        <dsp:cNvSpPr/>
      </dsp:nvSpPr>
      <dsp:spPr>
        <a:xfrm>
          <a:off x="5638800" y="2470238"/>
          <a:ext cx="4835905" cy="33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57"/>
              </a:lnTo>
              <a:lnTo>
                <a:pt x="4835905" y="167857"/>
              </a:lnTo>
              <a:lnTo>
                <a:pt x="4835905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1B47E-457F-4B07-B3A4-40527EDC94F9}">
      <dsp:nvSpPr>
        <dsp:cNvPr id="0" name=""/>
        <dsp:cNvSpPr/>
      </dsp:nvSpPr>
      <dsp:spPr>
        <a:xfrm>
          <a:off x="5638800" y="2470238"/>
          <a:ext cx="2901543" cy="33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57"/>
              </a:lnTo>
              <a:lnTo>
                <a:pt x="2901543" y="167857"/>
              </a:lnTo>
              <a:lnTo>
                <a:pt x="2901543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FA122-0F58-43E7-B613-B1B4BB74F1B2}">
      <dsp:nvSpPr>
        <dsp:cNvPr id="0" name=""/>
        <dsp:cNvSpPr/>
      </dsp:nvSpPr>
      <dsp:spPr>
        <a:xfrm>
          <a:off x="5638800" y="2470238"/>
          <a:ext cx="967181" cy="335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57"/>
              </a:lnTo>
              <a:lnTo>
                <a:pt x="967181" y="167857"/>
              </a:lnTo>
              <a:lnTo>
                <a:pt x="967181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5991C-D8E2-4067-8D7E-CED31B58A7C9}">
      <dsp:nvSpPr>
        <dsp:cNvPr id="0" name=""/>
        <dsp:cNvSpPr/>
      </dsp:nvSpPr>
      <dsp:spPr>
        <a:xfrm>
          <a:off x="4671618" y="2470238"/>
          <a:ext cx="967181" cy="335715"/>
        </a:xfrm>
        <a:custGeom>
          <a:avLst/>
          <a:gdLst/>
          <a:ahLst/>
          <a:cxnLst/>
          <a:rect l="0" t="0" r="0" b="0"/>
          <a:pathLst>
            <a:path>
              <a:moveTo>
                <a:pt x="967181" y="0"/>
              </a:moveTo>
              <a:lnTo>
                <a:pt x="967181" y="167857"/>
              </a:lnTo>
              <a:lnTo>
                <a:pt x="0" y="167857"/>
              </a:lnTo>
              <a:lnTo>
                <a:pt x="0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A1D79-3B79-4DFA-9F89-27750C3CC720}">
      <dsp:nvSpPr>
        <dsp:cNvPr id="0" name=""/>
        <dsp:cNvSpPr/>
      </dsp:nvSpPr>
      <dsp:spPr>
        <a:xfrm>
          <a:off x="2737256" y="2470238"/>
          <a:ext cx="2901543" cy="335715"/>
        </a:xfrm>
        <a:custGeom>
          <a:avLst/>
          <a:gdLst/>
          <a:ahLst/>
          <a:cxnLst/>
          <a:rect l="0" t="0" r="0" b="0"/>
          <a:pathLst>
            <a:path>
              <a:moveTo>
                <a:pt x="2901543" y="0"/>
              </a:moveTo>
              <a:lnTo>
                <a:pt x="2901543" y="167857"/>
              </a:lnTo>
              <a:lnTo>
                <a:pt x="0" y="167857"/>
              </a:lnTo>
              <a:lnTo>
                <a:pt x="0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0831B-DAC8-483F-A834-1BEAFEAD4B09}">
      <dsp:nvSpPr>
        <dsp:cNvPr id="0" name=""/>
        <dsp:cNvSpPr/>
      </dsp:nvSpPr>
      <dsp:spPr>
        <a:xfrm>
          <a:off x="802894" y="2470238"/>
          <a:ext cx="4835905" cy="335715"/>
        </a:xfrm>
        <a:custGeom>
          <a:avLst/>
          <a:gdLst/>
          <a:ahLst/>
          <a:cxnLst/>
          <a:rect l="0" t="0" r="0" b="0"/>
          <a:pathLst>
            <a:path>
              <a:moveTo>
                <a:pt x="4835905" y="0"/>
              </a:moveTo>
              <a:lnTo>
                <a:pt x="4835905" y="167857"/>
              </a:lnTo>
              <a:lnTo>
                <a:pt x="0" y="167857"/>
              </a:lnTo>
              <a:lnTo>
                <a:pt x="0" y="3357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AD386-0EEA-427B-A36A-EEBB7545E11C}">
      <dsp:nvSpPr>
        <dsp:cNvPr id="0" name=""/>
        <dsp:cNvSpPr/>
      </dsp:nvSpPr>
      <dsp:spPr>
        <a:xfrm>
          <a:off x="4839476" y="452394"/>
          <a:ext cx="1598646" cy="2017843"/>
        </a:xfrm>
        <a:prstGeom prst="rect">
          <a:avLst/>
        </a:prstGeom>
        <a:solidFill>
          <a:srgbClr val="C12A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otham Narrow Bold" pitchFamily="50" charset="0"/>
            </a:rPr>
            <a:t>Central Eastside ESD</a:t>
          </a:r>
        </a:p>
      </dsp:txBody>
      <dsp:txXfrm>
        <a:off x="4839476" y="452394"/>
        <a:ext cx="1598646" cy="2017843"/>
      </dsp:txXfrm>
    </dsp:sp>
    <dsp:sp modelId="{2EBFFC83-4B12-4D2A-9A49-F4FA34AF06C2}">
      <dsp:nvSpPr>
        <dsp:cNvPr id="0" name=""/>
        <dsp:cNvSpPr/>
      </dsp:nvSpPr>
      <dsp:spPr>
        <a:xfrm>
          <a:off x="3570" y="2805953"/>
          <a:ext cx="1598646" cy="201784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Sidewalk Operations</a:t>
          </a:r>
        </a:p>
      </dsp:txBody>
      <dsp:txXfrm>
        <a:off x="3570" y="2805953"/>
        <a:ext cx="1598646" cy="2017843"/>
      </dsp:txXfrm>
    </dsp:sp>
    <dsp:sp modelId="{391A291D-4391-41E0-A963-39C484DCB5D3}">
      <dsp:nvSpPr>
        <dsp:cNvPr id="0" name=""/>
        <dsp:cNvSpPr/>
      </dsp:nvSpPr>
      <dsp:spPr>
        <a:xfrm>
          <a:off x="1937933" y="2805953"/>
          <a:ext cx="1598646" cy="201784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Parking and Transportation</a:t>
          </a:r>
        </a:p>
      </dsp:txBody>
      <dsp:txXfrm>
        <a:off x="1937933" y="2805953"/>
        <a:ext cx="1598646" cy="2017843"/>
      </dsp:txXfrm>
    </dsp:sp>
    <dsp:sp modelId="{8D1C5795-7754-47A2-AE06-FAF04D69254D}">
      <dsp:nvSpPr>
        <dsp:cNvPr id="0" name=""/>
        <dsp:cNvSpPr/>
      </dsp:nvSpPr>
      <dsp:spPr>
        <a:xfrm>
          <a:off x="3872295" y="2805953"/>
          <a:ext cx="1598646" cy="201784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Streetscape Improvement</a:t>
          </a:r>
        </a:p>
      </dsp:txBody>
      <dsp:txXfrm>
        <a:off x="3872295" y="2805953"/>
        <a:ext cx="1598646" cy="2017843"/>
      </dsp:txXfrm>
    </dsp:sp>
    <dsp:sp modelId="{7699D8D2-86B9-40DE-BC1E-A1038BAF29E7}">
      <dsp:nvSpPr>
        <dsp:cNvPr id="0" name=""/>
        <dsp:cNvSpPr/>
      </dsp:nvSpPr>
      <dsp:spPr>
        <a:xfrm>
          <a:off x="5806657" y="2805953"/>
          <a:ext cx="1598646" cy="201784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Innovation Fund</a:t>
          </a:r>
        </a:p>
      </dsp:txBody>
      <dsp:txXfrm>
        <a:off x="5806657" y="2805953"/>
        <a:ext cx="1598646" cy="2017843"/>
      </dsp:txXfrm>
    </dsp:sp>
    <dsp:sp modelId="{BAA606E3-71AC-445D-807A-0C70D2095446}">
      <dsp:nvSpPr>
        <dsp:cNvPr id="0" name=""/>
        <dsp:cNvSpPr/>
      </dsp:nvSpPr>
      <dsp:spPr>
        <a:xfrm>
          <a:off x="7741020" y="2805953"/>
          <a:ext cx="1598646" cy="201784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Advocacy and Administration</a:t>
          </a:r>
          <a:endParaRPr lang="en-US" sz="1400" kern="1200" dirty="0">
            <a:latin typeface="Gotham Narrow Bold" pitchFamily="50" charset="0"/>
          </a:endParaRPr>
        </a:p>
      </dsp:txBody>
      <dsp:txXfrm>
        <a:off x="7741020" y="2805953"/>
        <a:ext cx="1598646" cy="2017843"/>
      </dsp:txXfrm>
    </dsp:sp>
    <dsp:sp modelId="{338263CE-A64C-4F19-80C8-D607E4227C33}">
      <dsp:nvSpPr>
        <dsp:cNvPr id="0" name=""/>
        <dsp:cNvSpPr/>
      </dsp:nvSpPr>
      <dsp:spPr>
        <a:xfrm>
          <a:off x="9675382" y="2805953"/>
          <a:ext cx="1598646" cy="2017843"/>
        </a:xfrm>
        <a:prstGeom prst="rect">
          <a:avLst/>
        </a:prstGeom>
        <a:solidFill>
          <a:srgbClr val="6871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Contingency/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otham Narrow Bold" pitchFamily="50" charset="0"/>
            </a:rPr>
            <a:t>Reserve</a:t>
          </a:r>
        </a:p>
      </dsp:txBody>
      <dsp:txXfrm>
        <a:off x="9675382" y="2805953"/>
        <a:ext cx="1598646" cy="2017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6078-A588-4CBC-BA56-8A583CDFB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4E824-F2A0-4EB3-9CB6-1AF454C66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71A6-004E-4BE3-B240-485BDAC2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F849A-AF40-4E1C-8E69-7ED98272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4319-590E-4C0C-9FEB-2B13DC5A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F892-FB7C-469A-BC4F-E72F1CEB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E5DFA-E6A3-467A-930C-ABD8539D9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48A3-29EC-4DCD-8434-93590C7B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2696B-CAA1-435A-9453-804F26E0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1C20-C92F-47DF-B3EB-7443F98F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2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C2005-73B4-4F83-A5C6-F1951B473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34CA9-766D-437E-B266-63969BB7A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B8A30-F4F1-4ABC-9EF4-CCF67845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872DD-5C3E-43DE-BCCF-4AC93379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855D7-CAD2-4A57-A053-12059072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4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1A0D-D65E-4C7C-8D0E-BEB79FCB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9DB7-89F3-4CEF-A929-D377B630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EF092-12A1-4613-9B80-D11D1DAD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1BB2C-1C3D-4861-AD2D-49019C0F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31559-F254-47FF-9EB5-907C002C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2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A0F2-E66F-4101-B3DE-6B51A0BD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9BFBD-B240-4BC4-BFB2-305B8BCE1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2BC3A-4D0C-49E7-AC55-1632AAC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29D7-2DE9-429D-884E-79FC4B0B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7087-E6AA-4F37-AED8-76F53C6C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2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29BF-88AD-41E2-8ACB-D0672308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A2D22-F471-4667-A160-5F91638B3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506D4-8F69-4C57-BF11-8D966BE8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9C290-DB8B-4EB5-A239-35F02E0E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B795D-BABA-4BF7-B711-BAF20B27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3913D-B8D1-4E0B-B785-D0E6DB31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553D-8C19-4926-A03B-E725504B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A9565-8A42-450C-94F5-F9DCBEE8B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9756E-D175-4DE2-BDF3-09E8D54AF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202E1-CBE5-4F16-B477-D68DCD10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3E83F-4000-4962-8F13-4E01B7B8D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‒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F14CAB-C849-4763-911F-CBFD115E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A47E3-9651-4B77-8604-73FCB4C4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62E0B-081A-445F-AD9F-11307936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8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2399-17B6-4B00-9EC7-3BD2C18D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CC4EA-B5E6-4BA2-8B7E-D5C83301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ED78F-0719-4CB0-BA4C-DC73E463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F879F-9ED8-48C0-B9F6-48ED9B40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B6223-C371-43B1-9590-4AC2F205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A0C87-FB06-4AB3-ABC6-ED195C3E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18810-FB8C-4873-96A2-41E5786C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9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6011-FD17-4B08-92DE-FCC2C8A9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9515-441A-465E-882C-B98F4D96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3F03A-9C02-49B6-AD6E-2F60A8533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5A08E-67AE-4886-83E1-6BEE7E85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22E43-5FD2-4F11-9165-9DD307A6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F4963-5D77-4176-BC55-3F4D90AF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7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1859-48A4-4AEB-99D3-F8539489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2BAC8-AE5B-4780-AD02-5CF02E9F5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608D-0BAE-4FED-AFDA-C2F5CD47B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9FBE0-901B-40E7-8A7A-E9814795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7D421-2D5A-4FD0-9FE6-EED2A3FD6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EFC6D-D8AD-4E32-9CB3-9E6B540C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3280E-0F8F-4506-BE2A-73238FB0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67054-1163-49CB-BA44-90959E69C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E3464-5B12-433D-BC73-2B35C5371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5C19F-6511-4F77-8295-1137B05C93F9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04DE-2979-4BF3-88E3-019C9D382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155AB-3024-48E0-BF2E-BB2294C03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626CE-B23E-4B1D-8CF7-D40FB9034F4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3FB0A-2334-4546-B2D4-13E888ED4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4147" b="29586"/>
          <a:stretch/>
        </p:blipFill>
        <p:spPr>
          <a:xfrm>
            <a:off x="9227127" y="5582771"/>
            <a:ext cx="2583872" cy="9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8718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31695E-9A8C-4DC7-858B-589FB41A5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294" y="3429000"/>
            <a:ext cx="10511405" cy="1655762"/>
          </a:xfrm>
        </p:spPr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Private Investment, Public Benefit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51F5A-21B2-4326-8C08-5FB00913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5" y="1116734"/>
            <a:ext cx="888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7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4C97DC-F343-4B03-95F5-166ABC630AC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26130" r="64794" b="29246"/>
          <a:stretch/>
        </p:blipFill>
        <p:spPr bwMode="auto">
          <a:xfrm>
            <a:off x="4157818" y="3964361"/>
            <a:ext cx="4439537" cy="2443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6E05F-3BFF-4B0F-B462-4867AE7C1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81" y="4324167"/>
            <a:ext cx="4269719" cy="2533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3" y="1187876"/>
            <a:ext cx="11464669" cy="145312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Helped Create and/or Support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prstClr val="black"/>
                </a:solidFill>
              </a:rPr>
              <a:t>Community Policing Committee </a:t>
            </a:r>
            <a:r>
              <a:rPr lang="en-US" sz="1800" dirty="0">
                <a:solidFill>
                  <a:prstClr val="black"/>
                </a:solidFill>
              </a:rPr>
              <a:t>(1990-2015)</a:t>
            </a:r>
            <a:endParaRPr lang="en-US" sz="22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Central City Concern Clean Start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Jean’s Place </a:t>
            </a:r>
            <a:r>
              <a:rPr lang="en-US" sz="1800" dirty="0"/>
              <a:t>(permanent 60-bed women’s shelter)</a:t>
            </a:r>
            <a:endParaRPr lang="en-US" sz="22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prstClr val="black"/>
                </a:solidFill>
              </a:rPr>
              <a:t>Shleifer Building </a:t>
            </a:r>
            <a:r>
              <a:rPr lang="en-US" sz="1800" dirty="0">
                <a:solidFill>
                  <a:prstClr val="black"/>
                </a:solidFill>
              </a:rPr>
              <a:t>(temporary 100-bed shelter)</a:t>
            </a:r>
            <a:endParaRPr lang="en-US" sz="22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The Clark Center </a:t>
            </a:r>
            <a:r>
              <a:rPr lang="en-US" sz="1800" dirty="0"/>
              <a:t>(permanent 90-bed shelter)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Portland Night Market </a:t>
            </a:r>
            <a:r>
              <a:rPr lang="en-US" sz="1800" dirty="0"/>
              <a:t>(innovative tri-annual showcase of Portland creatives and makers)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Portland Street Art Alliance $50k “Mural Corridors” Grant </a:t>
            </a:r>
            <a:r>
              <a:rPr lang="en-US" sz="1800" dirty="0"/>
              <a:t>(graffiti deterrent under Hawthorne and Morrison Bridges)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VOZ MLK Jr. Worker Center </a:t>
            </a:r>
            <a:r>
              <a:rPr lang="en-US" sz="1800" dirty="0"/>
              <a:t>(permanent site)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16" y="11854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Investment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A04AE-FE71-443D-8F87-32FCA786460C}"/>
              </a:ext>
            </a:extLst>
          </p:cNvPr>
          <p:cNvSpPr txBox="1"/>
          <p:nvPr/>
        </p:nvSpPr>
        <p:spPr>
          <a:xfrm>
            <a:off x="9083470" y="6518284"/>
            <a:ext cx="320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 MLK Jr. Worker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0D69C-A963-41FE-B3DB-904C145C77E6}"/>
              </a:ext>
            </a:extLst>
          </p:cNvPr>
          <p:cNvSpPr txBox="1"/>
          <p:nvPr/>
        </p:nvSpPr>
        <p:spPr>
          <a:xfrm>
            <a:off x="5903053" y="6078970"/>
            <a:ext cx="20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Clark Center</a:t>
            </a:r>
          </a:p>
        </p:txBody>
      </p:sp>
      <p:pic>
        <p:nvPicPr>
          <p:cNvPr id="1026" name="Picture 2" descr="831b8923-2a1e-4f2a-a3a6-66d79b7bf9b0@namprd19">
            <a:extLst>
              <a:ext uri="{FF2B5EF4-FFF2-40B4-BE49-F238E27FC236}">
                <a16:creationId xmlns:a16="http://schemas.microsoft.com/office/drawing/2014/main" id="{E2664154-D3BB-49D2-BBEF-774D412C1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/>
          <a:stretch/>
        </p:blipFill>
        <p:spPr bwMode="auto">
          <a:xfrm>
            <a:off x="0" y="3494025"/>
            <a:ext cx="4439536" cy="266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51AC35-81DA-4F9B-94A5-3F6758CA0CA4}"/>
              </a:ext>
            </a:extLst>
          </p:cNvPr>
          <p:cNvSpPr/>
          <p:nvPr/>
        </p:nvSpPr>
        <p:spPr>
          <a:xfrm>
            <a:off x="2072741" y="5813485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Start Program</a:t>
            </a:r>
          </a:p>
        </p:txBody>
      </p:sp>
    </p:spTree>
    <p:extLst>
      <p:ext uri="{BB962C8B-B14F-4D97-AF65-F5344CB8AC3E}">
        <p14:creationId xmlns:p14="http://schemas.microsoft.com/office/powerpoint/2010/main" val="399114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</a:t>
            </a:r>
            <a:r>
              <a:rPr lang="en-US" dirty="0"/>
              <a:t>ent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(2017-2019)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3" y="1009638"/>
            <a:ext cx="659453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Communicated with </a:t>
            </a:r>
            <a:r>
              <a:rPr lang="en-US" b="1" dirty="0">
                <a:solidFill>
                  <a:srgbClr val="687182"/>
                </a:solidFill>
              </a:rPr>
              <a:t>1,500</a:t>
            </a:r>
            <a:r>
              <a:rPr lang="en-US" sz="2400" dirty="0"/>
              <a:t> Businesses, Residents and Supporters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Mailed Service Plan to 100% Property Owners </a:t>
            </a:r>
            <a:r>
              <a:rPr lang="en-US" sz="2000" b="1" dirty="0">
                <a:solidFill>
                  <a:srgbClr val="687182"/>
                </a:solidFill>
              </a:rPr>
              <a:t>2</a:t>
            </a:r>
            <a:r>
              <a:rPr lang="en-US" sz="2000" dirty="0"/>
              <a:t> Times (570 individual owners)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Facilitated </a:t>
            </a:r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Community Outreach Meetings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Convened </a:t>
            </a:r>
            <a:r>
              <a:rPr lang="en-US" b="1" dirty="0">
                <a:solidFill>
                  <a:srgbClr val="687182"/>
                </a:solidFill>
              </a:rPr>
              <a:t>25</a:t>
            </a:r>
            <a:r>
              <a:rPr lang="en-US" sz="2400" dirty="0"/>
              <a:t> ESD Steering Committee Meetings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Secured </a:t>
            </a:r>
            <a:r>
              <a:rPr lang="en-US" b="1" dirty="0">
                <a:solidFill>
                  <a:srgbClr val="687182"/>
                </a:solidFill>
              </a:rPr>
              <a:t>$10,000</a:t>
            </a:r>
            <a:r>
              <a:rPr lang="en-US" sz="2400" b="1" dirty="0">
                <a:solidFill>
                  <a:srgbClr val="687182"/>
                </a:solidFill>
              </a:rPr>
              <a:t> </a:t>
            </a:r>
            <a:r>
              <a:rPr lang="en-US" sz="2400" dirty="0"/>
              <a:t>ESD Formation Grant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Discussed Assessments with </a:t>
            </a:r>
            <a:r>
              <a:rPr lang="en-US" b="1" dirty="0">
                <a:solidFill>
                  <a:srgbClr val="687182"/>
                </a:solidFill>
              </a:rPr>
              <a:t>240</a:t>
            </a:r>
            <a:r>
              <a:rPr lang="en-US" sz="2400" dirty="0"/>
              <a:t> Individual Property Owners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Met with Non-Commercial Property Stakeholder Groups</a:t>
            </a:r>
            <a:r>
              <a:rPr lang="en-US" sz="2200" dirty="0"/>
              <a:t> </a:t>
            </a:r>
          </a:p>
          <a:p>
            <a:pPr>
              <a:spcBef>
                <a:spcPts val="800"/>
              </a:spcBef>
            </a:pPr>
            <a:endParaRPr lang="en-US" sz="2200" dirty="0"/>
          </a:p>
          <a:p>
            <a:pPr>
              <a:spcBef>
                <a:spcPts val="800"/>
              </a:spcBef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A093C-F78D-43D2-9F18-E0FCC74ECD20}"/>
              </a:ext>
            </a:extLst>
          </p:cNvPr>
          <p:cNvSpPr txBox="1"/>
          <p:nvPr/>
        </p:nvSpPr>
        <p:spPr>
          <a:xfrm>
            <a:off x="507637" y="5519395"/>
            <a:ext cx="8666217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Businesses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Merchants and Makers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Nonprofits and Service Providers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Vulnerable Population Advocates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EFD22-D350-43C9-97EF-96F2E9BE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86" y="1464185"/>
            <a:ext cx="4589657" cy="34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dirty="0"/>
              <a:t>Community Engagement (2017-2019)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1" y="1276725"/>
            <a:ext cx="9230269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Met with </a:t>
            </a:r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nonprofits, service providers and houseless advocacy groups </a:t>
            </a:r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times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Met with Mayor, City Commissioners and City Staff </a:t>
            </a:r>
            <a:r>
              <a:rPr lang="en-US" b="1" dirty="0">
                <a:solidFill>
                  <a:srgbClr val="687182"/>
                </a:solidFill>
              </a:rPr>
              <a:t>20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times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Updated website with Pilot Project Results, Revised Service Plan, FAQ and Budget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Secured Support from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City Commissioners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Multnomah County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PBOT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Prosper Portland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Revenue Bureau</a:t>
            </a:r>
          </a:p>
        </p:txBody>
      </p:sp>
      <p:pic>
        <p:nvPicPr>
          <p:cNvPr id="1026" name="D1BE6601-A764-4600-A732-800E36DDD234" descr="5A580A16-FF7E-4FAA-9792-E79E10829BFB@VP">
            <a:extLst>
              <a:ext uri="{FF2B5EF4-FFF2-40B4-BE49-F238E27FC236}">
                <a16:creationId xmlns:a16="http://schemas.microsoft.com/office/drawing/2014/main" id="{8069530D-1964-4DAF-AFA1-64149D2E6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4090" r="8142" b="7201"/>
          <a:stretch/>
        </p:blipFill>
        <p:spPr bwMode="auto">
          <a:xfrm>
            <a:off x="6096000" y="3120772"/>
            <a:ext cx="5345028" cy="35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1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dirty="0"/>
              <a:t>Pilot Projects: Real-time District Data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2" y="1093845"/>
            <a:ext cx="1090149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Launched 3 Pilot Projects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Real-time Data Gathering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Impact Assessment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Visible Benefit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B7439-CC25-4138-9BE8-B1110BED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6095999" y="2748841"/>
            <a:ext cx="5370689" cy="380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420C0-E49E-4C02-BC17-86236F891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1" y="2748841"/>
            <a:ext cx="5070303" cy="38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7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1039912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Pilot Projects: Cleaning/Graffiti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160421"/>
            <a:ext cx="836943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Clean Start: District-Wide Cleaning and Job Skills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/>
              <a:t>Partnered with Central City Concern to keep the district free of trash and other biohazards. Innovative Clean Start Program is peer-based, mentored, six-month job skills program that provides work experience for individuals impacted by </a:t>
            </a:r>
            <a:r>
              <a:rPr lang="en-US" sz="2200" dirty="0" err="1"/>
              <a:t>houselessness</a:t>
            </a:r>
            <a:r>
              <a:rPr lang="en-US" sz="22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Monday-Friday, 8am-4:30pm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200" b="1" dirty="0"/>
              <a:t>RESULTS</a:t>
            </a:r>
            <a:endParaRPr lang="en-US" sz="2200" b="1" dirty="0"/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Collection/Removal of </a:t>
            </a:r>
            <a:r>
              <a:rPr lang="en-US" sz="2200" b="1" dirty="0">
                <a:solidFill>
                  <a:srgbClr val="687182"/>
                </a:solidFill>
              </a:rPr>
              <a:t>80 Tons of Trash </a:t>
            </a:r>
            <a:r>
              <a:rPr lang="en-US" sz="2200" dirty="0"/>
              <a:t>(8,048 bags in 2018)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687182"/>
                </a:solidFill>
              </a:rPr>
              <a:t>300</a:t>
            </a:r>
            <a:r>
              <a:rPr lang="en-US" sz="2200" dirty="0"/>
              <a:t> Individuals Contributed </a:t>
            </a:r>
            <a:r>
              <a:rPr lang="en-US" sz="2200" b="1" dirty="0">
                <a:solidFill>
                  <a:srgbClr val="687182"/>
                </a:solidFill>
              </a:rPr>
              <a:t>900 Volunteer Hours </a:t>
            </a:r>
            <a:r>
              <a:rPr lang="en-US" sz="2200" dirty="0"/>
              <a:t>during 3 Community Clean-ups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Made Referral Contacts During </a:t>
            </a:r>
            <a:r>
              <a:rPr lang="en-US" sz="2200" b="1" dirty="0">
                <a:solidFill>
                  <a:srgbClr val="687182"/>
                </a:solidFill>
              </a:rPr>
              <a:t>468</a:t>
            </a:r>
            <a:r>
              <a:rPr lang="en-US" sz="2200" dirty="0"/>
              <a:t> Sidewalk Interactions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/>
              <a:t>To report trash near you contact </a:t>
            </a:r>
            <a:r>
              <a:rPr lang="en-US" sz="1600" i="1" u="sng" dirty="0"/>
              <a:t>cleanstartceid@ccconcern.org</a:t>
            </a:r>
            <a:r>
              <a:rPr lang="en-US" sz="1600" i="1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MID-YEAR REVISION </a:t>
            </a:r>
            <a:r>
              <a:rPr lang="en-US" sz="2200" dirty="0"/>
              <a:t>(November 2018)</a:t>
            </a:r>
            <a:endParaRPr lang="en-US" sz="2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Added Graffiti Removal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BDCF53A-5EBF-47F9-984E-9EB9F49992F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5"/>
          <a:stretch/>
        </p:blipFill>
        <p:spPr bwMode="auto">
          <a:xfrm>
            <a:off x="8695824" y="1160421"/>
            <a:ext cx="2514601" cy="1808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856D9CF-9EE2-401D-83D0-94CB321D792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28"/>
          <a:stretch/>
        </p:blipFill>
        <p:spPr bwMode="auto">
          <a:xfrm>
            <a:off x="9696328" y="2366275"/>
            <a:ext cx="2539135" cy="1797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643672-2DFD-4FAD-B52F-8205440DDE90}"/>
              </a:ext>
            </a:extLst>
          </p:cNvPr>
          <p:cNvGrpSpPr/>
          <p:nvPr/>
        </p:nvGrpSpPr>
        <p:grpSpPr>
          <a:xfrm>
            <a:off x="8695824" y="3612593"/>
            <a:ext cx="3496175" cy="3245407"/>
            <a:chOff x="-26327" y="314752"/>
            <a:chExt cx="3037925" cy="2489592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65F786DB-BA04-4269-B9D0-D3891B5EE8A4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8" t="21591" r="13352" b="11743"/>
            <a:stretch/>
          </p:blipFill>
          <p:spPr bwMode="auto">
            <a:xfrm>
              <a:off x="-26327" y="314752"/>
              <a:ext cx="2300289" cy="15335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247A7712-8560-4DFB-A346-7CD2314911DE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8" t="23864" r="23282" b="23628"/>
            <a:stretch/>
          </p:blipFill>
          <p:spPr bwMode="auto">
            <a:xfrm>
              <a:off x="832483" y="1513934"/>
              <a:ext cx="2179115" cy="12904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67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Pilot Project: Safety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57" y="1144274"/>
            <a:ext cx="798688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Safety for All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/>
              <a:t>Unarmed professionals provide safety services in the northeast part of district (West Buckman).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Monday-Saturday, 5pm-3am (West Buckman)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200" b="1" dirty="0"/>
              <a:t>RESULTS</a:t>
            </a:r>
            <a:endParaRPr lang="en-US" sz="2200" b="1" dirty="0"/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Documented </a:t>
            </a:r>
            <a:r>
              <a:rPr lang="en-US" sz="2200" b="1" dirty="0">
                <a:solidFill>
                  <a:srgbClr val="687182"/>
                </a:solidFill>
              </a:rPr>
              <a:t>1,136</a:t>
            </a:r>
            <a:r>
              <a:rPr lang="en-US" sz="2200" dirty="0"/>
              <a:t> incidents of graffiti, trash and vandalism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Convened </a:t>
            </a:r>
            <a:r>
              <a:rPr lang="en-US" sz="2400" b="1" dirty="0">
                <a:solidFill>
                  <a:srgbClr val="687182"/>
                </a:solidFill>
              </a:rPr>
              <a:t>6</a:t>
            </a:r>
            <a:r>
              <a:rPr lang="en-US" sz="2000" dirty="0"/>
              <a:t> Safety for All Pilot Oversight Committee Meetings </a:t>
            </a:r>
            <a:r>
              <a:rPr lang="en-US" sz="2200" dirty="0"/>
              <a:t>Donated </a:t>
            </a:r>
            <a:r>
              <a:rPr lang="en-US" sz="2200" b="1" dirty="0">
                <a:solidFill>
                  <a:srgbClr val="687182"/>
                </a:solidFill>
              </a:rPr>
              <a:t>100+</a:t>
            </a:r>
            <a:r>
              <a:rPr lang="en-US" sz="2200" dirty="0"/>
              <a:t> Winter Coats/Blankets, </a:t>
            </a:r>
            <a:r>
              <a:rPr lang="en-US" sz="2200" b="1" dirty="0">
                <a:solidFill>
                  <a:srgbClr val="687182"/>
                </a:solidFill>
              </a:rPr>
              <a:t>200+</a:t>
            </a:r>
            <a:r>
              <a:rPr lang="en-US" sz="2200" dirty="0"/>
              <a:t> Handwarmers and </a:t>
            </a:r>
            <a:r>
              <a:rPr lang="en-US" sz="2200" b="1" dirty="0">
                <a:solidFill>
                  <a:srgbClr val="687182"/>
                </a:solidFill>
              </a:rPr>
              <a:t>100+</a:t>
            </a:r>
            <a:r>
              <a:rPr lang="en-US" sz="2200" dirty="0"/>
              <a:t> First-aid Kits; initiated </a:t>
            </a:r>
            <a:r>
              <a:rPr lang="en-US" sz="2200" b="1" dirty="0">
                <a:solidFill>
                  <a:srgbClr val="687182"/>
                </a:solidFill>
              </a:rPr>
              <a:t>4</a:t>
            </a:r>
            <a:r>
              <a:rPr lang="en-US" sz="2200" dirty="0"/>
              <a:t> Public ‘Winter Warm Drive’ Drop-off sites; </a:t>
            </a:r>
            <a:r>
              <a:rPr lang="en-US" sz="2200" b="1" dirty="0"/>
              <a:t>replaced R2DToo Shower </a:t>
            </a:r>
            <a:r>
              <a:rPr lang="en-US" sz="2200" dirty="0"/>
              <a:t>(Lloyd location)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MID-YEAR REVISION </a:t>
            </a:r>
            <a:r>
              <a:rPr lang="en-US" sz="2200" dirty="0"/>
              <a:t>(January 2019)</a:t>
            </a:r>
            <a:endParaRPr lang="en-US" sz="2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Earlier Hours // Business Outreach // Safety Escorts (3-7pm)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Transit Route and Vandalism Hot Spot patrols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4486E-60B5-4124-943C-69DEDE726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16099" r="14620"/>
          <a:stretch/>
        </p:blipFill>
        <p:spPr>
          <a:xfrm>
            <a:off x="8476245" y="1637456"/>
            <a:ext cx="3799982" cy="36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825554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Pilot Project: Transportation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253331"/>
            <a:ext cx="1122447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 Avenue Shuttle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Launched first-ever district shuttle to connect employees, residents and visitors to district destinations and additional transit and parking options. By expanding active transportation options, the shuttle makes freight movement more efficient.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Monday-Friday, 6:30-9:30am // 4-7pm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Doubled Ridership Between August-</a:t>
            </a:r>
            <a:r>
              <a:rPr lang="en-US" sz="2200" dirty="0"/>
              <a:t>Decem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Added </a:t>
            </a:r>
            <a:r>
              <a:rPr lang="en-US" sz="2200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New Stops for a Total of </a:t>
            </a:r>
            <a:r>
              <a:rPr lang="en-US" sz="2200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Dairy Building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(2705 SE 8th Ave</a:t>
            </a:r>
            <a:r>
              <a:rPr lang="en-US" sz="1400" dirty="0"/>
              <a:t>)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Oregon Rail Heritage Foundation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(2250 SE Water Ave)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OMSI Northern parking lot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(1945 SE Water Ave)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ODOT Blocks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(Water Avenue between Taylor and Salmon)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Smith Teamaker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(110 SE Washington St)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Subaru of Portland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(400 E Burnside St)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Eastside Exchange Building lot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(123 NE 3rd Ave)</a:t>
            </a:r>
            <a:endParaRPr lang="en-US" sz="1400" dirty="0"/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Oregon Convention Center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(most northern bus stop area)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Created Online Shuttle Tracking System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27680-2495-498B-8960-75384EFE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73" y="4280165"/>
            <a:ext cx="5023580" cy="18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7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5309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96" y="948076"/>
            <a:ext cx="11030832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Harder Than We Thought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ESDs are complicated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So is Central Eastside. So is Portland.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Details Matter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So do our values and approach.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Transparency – and building trust – is critical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Teamwork makes the dream work (and so does compromise)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An equitable district requires having diverse voices/perspectives at table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Best practices are good but so is creating a new kind of ESD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The Only Constant is Change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Responsive programming requires consistent iteration.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Innovation is exciting/necessary – and messy/uncomfortable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Visible impact (value/benefit) is important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Central Eastside is Deeply Committed to Positive Change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1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4" y="1253331"/>
            <a:ext cx="10713112" cy="32540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Central Eastside’s commercial landscape is made up of primarily small, locally owned businesses.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1,131</a:t>
            </a:r>
            <a:r>
              <a:rPr lang="en-US" dirty="0"/>
              <a:t> Parcels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8</a:t>
            </a:r>
            <a:r>
              <a:rPr lang="en-US" sz="2000" dirty="0"/>
              <a:t> </a:t>
            </a:r>
            <a:r>
              <a:rPr lang="en-US" dirty="0"/>
              <a:t>Parcels (1% of total) represent 1% or </a:t>
            </a:r>
            <a:br>
              <a:rPr lang="en-US" dirty="0"/>
            </a:br>
            <a:r>
              <a:rPr lang="en-US" dirty="0"/>
              <a:t>more of total assessed value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243</a:t>
            </a:r>
            <a:r>
              <a:rPr lang="en-US" dirty="0"/>
              <a:t> Parcels (21%) represent .1% or </a:t>
            </a:r>
            <a:br>
              <a:rPr lang="en-US" dirty="0"/>
            </a:br>
            <a:r>
              <a:rPr lang="en-US" dirty="0"/>
              <a:t>more of total assessed value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888</a:t>
            </a:r>
            <a:r>
              <a:rPr lang="en-US" dirty="0"/>
              <a:t> Parcels (78% of total) represent </a:t>
            </a:r>
            <a:br>
              <a:rPr lang="en-US" dirty="0"/>
            </a:br>
            <a:r>
              <a:rPr lang="en-US" dirty="0"/>
              <a:t>less than .1% of total assessed value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Contrast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Lloyd – 125 parcels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Downtown – 602 parcels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Complicated District</a:t>
            </a:r>
            <a:endParaRPr lang="en-US" b="1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6016E-2727-44A6-B0B4-9889B958F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/>
        </p:blipFill>
        <p:spPr>
          <a:xfrm>
            <a:off x="7032227" y="2037146"/>
            <a:ext cx="4835424" cy="31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8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451F5A-21B2-4326-8C08-5FB00913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55" y="1922077"/>
            <a:ext cx="888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0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31695E-9A8C-4DC7-858B-589FB41A5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294" y="3429000"/>
            <a:ext cx="10511405" cy="165576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Brad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Malsin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President</a:t>
            </a:r>
          </a:p>
          <a:p>
            <a:r>
              <a:rPr lang="en-US" sz="4000" dirty="0"/>
              <a:t>Central Eastside Industrial Council and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ESD Steering Committee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51F5A-21B2-4326-8C08-5FB00913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5" y="1116734"/>
            <a:ext cx="888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82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253331"/>
            <a:ext cx="8851358" cy="4351338"/>
          </a:xfrm>
        </p:spPr>
        <p:txBody>
          <a:bodyPr>
            <a:noAutofit/>
          </a:bodyPr>
          <a:lstStyle/>
          <a:p>
            <a:pPr lvl="0"/>
            <a:r>
              <a:rPr lang="en-US" sz="2400" b="1" dirty="0"/>
              <a:t>North: </a:t>
            </a:r>
            <a:r>
              <a:rPr lang="en-US" sz="2400" dirty="0"/>
              <a:t>I-84 (south side between Willamette River and east side of 12th Avenue)</a:t>
            </a:r>
          </a:p>
          <a:p>
            <a:pPr lvl="0"/>
            <a:r>
              <a:rPr lang="en-US" sz="2400" b="1" dirty="0"/>
              <a:t>South: </a:t>
            </a:r>
            <a:r>
              <a:rPr lang="en-US" sz="2400" dirty="0"/>
              <a:t>SE Division Place (north side between I-99/McLoughlin Blvd and River); SE Division Street (south side between Grand and 10th Avenues; both sides between 10th and 12th Avenues); and SE Hawthorne (both sides between 10th and 12th Avenues)</a:t>
            </a:r>
          </a:p>
          <a:p>
            <a:pPr lvl="0"/>
            <a:r>
              <a:rPr lang="en-US" sz="2400" b="1" dirty="0"/>
              <a:t>East: </a:t>
            </a:r>
            <a:r>
              <a:rPr lang="en-US" sz="2400" dirty="0"/>
              <a:t>SE 10th Avenue (west side between Hawthorne Blvd and Division Street); SE 12th Avenue (west side between I-84 and Stark Street; east side between Stark Street and Hawthorne Blvd)</a:t>
            </a:r>
          </a:p>
          <a:p>
            <a:pPr lvl="0"/>
            <a:r>
              <a:rPr lang="en-US" sz="2400" b="1" dirty="0"/>
              <a:t>West: </a:t>
            </a:r>
            <a:r>
              <a:rPr lang="en-US" sz="2400" dirty="0"/>
              <a:t>Willamette River (between I-84 and north side of Division Place) </a:t>
            </a: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A8FBD-652A-4BCB-A728-8FF697FF1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2" y="204838"/>
            <a:ext cx="2603218" cy="65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6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Service Plan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CBEAD84-3CF8-4307-919D-31E49088C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090243"/>
              </p:ext>
            </p:extLst>
          </p:nvPr>
        </p:nvGraphicFramePr>
        <p:xfrm>
          <a:off x="344720" y="1236075"/>
          <a:ext cx="11277600" cy="527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5267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23018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Service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971268"/>
            <a:ext cx="1133282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Sidewalk Operations: Cleaning and Safety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Unarmed, highly-trained, peer-based Cleaners, Safety Ambassadors and Crisis Worker document/address district graffiti, trash and safety needs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Enhanced trash removal and as needed sidewalk power washing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Safe routes to transportation and parking including improved lighting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Connect those in need to transit, social/supportive services; enhance pedestrian experience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Low-barrier uniforms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Significant Training (trauma-informed; provided by housed/houseless trainers)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‘Central Eastside Cleaning Certification’ – 2+ hours training upon hire and every 6 months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‘Central Eastside Safety Certification’ – 12 hours training upon hire and every 6 months plus 4 hours/month ongoing professional development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‘Central Eastside Situational Protocol’ – best practices around involving law enforcement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All services contracted through RFI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Safety for All Oversight Committee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01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dirty="0"/>
              <a:t>Proposed Service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96" y="4275899"/>
            <a:ext cx="1118580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DFC3D-FEBD-4C81-8E97-6277B7614A3F}"/>
              </a:ext>
            </a:extLst>
          </p:cNvPr>
          <p:cNvSpPr txBox="1"/>
          <p:nvPr/>
        </p:nvSpPr>
        <p:spPr>
          <a:xfrm>
            <a:off x="503096" y="1167356"/>
            <a:ext cx="59125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and Transportation</a:t>
            </a:r>
          </a:p>
          <a:p>
            <a:pPr marL="22860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Discounted transit passes for Central Eastside employees (Bus, Max, Streetcar)</a:t>
            </a:r>
          </a:p>
          <a:p>
            <a:pPr marL="22860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demand management including permits</a:t>
            </a:r>
          </a:p>
          <a:p>
            <a:pPr marL="228600" lvl="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demand management including Water Avenue Shuttle and road safety improvements (flashing beacon at OMSI)</a:t>
            </a:r>
          </a:p>
          <a:p>
            <a:pPr marL="228600" lvl="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Ambassador Escorts to transportation</a:t>
            </a:r>
          </a:p>
          <a:p>
            <a:pPr marL="228600" lvl="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movement of freight</a:t>
            </a:r>
          </a:p>
          <a:p>
            <a:pPr marL="228600" lvl="0" indent="-2286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3A513-7871-4667-AB63-2FDFCFB6F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r="29241"/>
          <a:stretch/>
        </p:blipFill>
        <p:spPr>
          <a:xfrm>
            <a:off x="6799659" y="4013409"/>
            <a:ext cx="4914168" cy="2592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E85C8-CAAE-4AAF-83F0-DC8957B79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4"/>
          <a:stretch/>
        </p:blipFill>
        <p:spPr>
          <a:xfrm>
            <a:off x="6799659" y="1167356"/>
            <a:ext cx="4914168" cy="25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22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Service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1253331"/>
            <a:ext cx="885135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Streetscape Improvement and District Identity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District brand/identity; website, newsletter and communications; marketing/promotions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Wayfinding including map, banners and signage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Public amenities including murals and trash cans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283B6-67A0-466D-BC77-6739D3E0B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14320"/>
          <a:stretch/>
        </p:blipFill>
        <p:spPr>
          <a:xfrm>
            <a:off x="478172" y="3526866"/>
            <a:ext cx="4439036" cy="3012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1B630B-C55C-420C-A03C-A8A824F8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93" y="3609773"/>
            <a:ext cx="5154592" cy="2770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B21C2-1C4E-4140-882B-B10899141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77" y="211813"/>
            <a:ext cx="2301151" cy="55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2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dirty="0"/>
              <a:t>Proposed Service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96" y="1366867"/>
            <a:ext cx="647643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Community and Workforce Innovation Fund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Small annual grants to: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Businesses in district implementing innovative workforce development strategies (job training, apprenticeship to work, houseless to employment,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Community organizations providing services in district that support ESD goals (peer-based waste collection, safe storage, or hygiene projects; public art,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2CAE4-4175-48A5-8112-6487E9EE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25249"/>
          <a:stretch/>
        </p:blipFill>
        <p:spPr>
          <a:xfrm>
            <a:off x="7241894" y="3320730"/>
            <a:ext cx="3834413" cy="3398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58471-E3F2-4B1B-88A9-391EFCE31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56" y="138622"/>
            <a:ext cx="3834413" cy="30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dirty="0"/>
              <a:t>Proposed Service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04" y="1169441"/>
            <a:ext cx="1081681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Advocacy and Administration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501(c)3 Management Corporation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Personnel // Office // Insurance // PR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Relations with City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Robust Internal Controls and transparent financials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Annual External Audit and published Annual Report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Bi-Annual Property Owner and District Stakeholder Meetings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RFI/RFP required for all service contracts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Contingency/Reserve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Ensures financial stability; funds long-term </a:t>
            </a:r>
            <a:br>
              <a:rPr lang="en-US" dirty="0"/>
            </a:br>
            <a:r>
              <a:rPr lang="en-US" dirty="0"/>
              <a:t>capital projects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91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dirty="0"/>
              <a:t>Proposed Governance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33" y="1464185"/>
            <a:ext cx="553376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Diverse, Volunteer Board of Directors (10-20 members)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3-Year Terms; maximum 2 consecutive terms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Formal Nominating Committee and Board Recruitment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Up to 3 Directors will represent vulnerable populations (have lived experience of housing insecurity/</a:t>
            </a:r>
            <a:r>
              <a:rPr lang="en-US" b="1" dirty="0" err="1"/>
              <a:t>houselessness</a:t>
            </a:r>
            <a:r>
              <a:rPr lang="en-US" b="1" dirty="0"/>
              <a:t>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5FC15-9B96-439A-9584-C0D43F7C99FA}"/>
              </a:ext>
            </a:extLst>
          </p:cNvPr>
          <p:cNvSpPr txBox="1"/>
          <p:nvPr/>
        </p:nvSpPr>
        <p:spPr>
          <a:xfrm>
            <a:off x="8494759" y="1176430"/>
            <a:ext cx="114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089DFD-908F-40B0-8740-398921B64C51}"/>
              </a:ext>
            </a:extLst>
          </p:cNvPr>
          <p:cNvSpPr txBox="1"/>
          <p:nvPr/>
        </p:nvSpPr>
        <p:spPr>
          <a:xfrm>
            <a:off x="10003440" y="3957855"/>
            <a:ext cx="1532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Owner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5C445F-02DF-4FC8-B073-BAD77F6EF236}"/>
              </a:ext>
            </a:extLst>
          </p:cNvPr>
          <p:cNvSpPr txBox="1"/>
          <p:nvPr/>
        </p:nvSpPr>
        <p:spPr>
          <a:xfrm>
            <a:off x="8362807" y="5066103"/>
            <a:ext cx="153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to 4)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4FA11E-CDA4-4809-997A-BAF2882B34A4}"/>
              </a:ext>
            </a:extLst>
          </p:cNvPr>
          <p:cNvGrpSpPr/>
          <p:nvPr/>
        </p:nvGrpSpPr>
        <p:grpSpPr>
          <a:xfrm>
            <a:off x="6546494" y="1176430"/>
            <a:ext cx="4989922" cy="4989922"/>
            <a:chOff x="6158880" y="1176430"/>
            <a:chExt cx="4989922" cy="49899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F613E1-9111-4EDE-84EF-977B3CF8965C}"/>
                </a:ext>
              </a:extLst>
            </p:cNvPr>
            <p:cNvSpPr/>
            <p:nvPr/>
          </p:nvSpPr>
          <p:spPr>
            <a:xfrm>
              <a:off x="6158880" y="1176430"/>
              <a:ext cx="4989922" cy="4989922"/>
            </a:xfrm>
            <a:prstGeom prst="ellipse">
              <a:avLst/>
            </a:prstGeom>
            <a:solidFill>
              <a:srgbClr val="687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75F209-CC45-4DFB-989F-9344B83646FF}"/>
                </a:ext>
              </a:extLst>
            </p:cNvPr>
            <p:cNvSpPr/>
            <p:nvPr/>
          </p:nvSpPr>
          <p:spPr>
            <a:xfrm>
              <a:off x="6482284" y="2124192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FECADE-ED61-4774-A2E2-BF637C8B7D36}"/>
                </a:ext>
              </a:extLst>
            </p:cNvPr>
            <p:cNvSpPr/>
            <p:nvPr/>
          </p:nvSpPr>
          <p:spPr>
            <a:xfrm>
              <a:off x="7889973" y="1285197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71F88F-796B-476F-9D62-148ACA3CA18B}"/>
                </a:ext>
              </a:extLst>
            </p:cNvPr>
            <p:cNvSpPr/>
            <p:nvPr/>
          </p:nvSpPr>
          <p:spPr>
            <a:xfrm>
              <a:off x="9292422" y="2124192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1F56B6-853A-44AF-9014-84629C519D62}"/>
                </a:ext>
              </a:extLst>
            </p:cNvPr>
            <p:cNvSpPr/>
            <p:nvPr/>
          </p:nvSpPr>
          <p:spPr>
            <a:xfrm>
              <a:off x="9309352" y="3718303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036A2E-C5F5-44CE-B232-DC5100D1897C}"/>
                </a:ext>
              </a:extLst>
            </p:cNvPr>
            <p:cNvSpPr/>
            <p:nvPr/>
          </p:nvSpPr>
          <p:spPr>
            <a:xfrm>
              <a:off x="7916354" y="4576708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E758B3-03AD-49FE-A5D8-C06AF6E44BDB}"/>
                </a:ext>
              </a:extLst>
            </p:cNvPr>
            <p:cNvSpPr/>
            <p:nvPr/>
          </p:nvSpPr>
          <p:spPr>
            <a:xfrm>
              <a:off x="6496693" y="3753552"/>
              <a:ext cx="1532976" cy="15329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CF9538-6F47-4F6C-86CA-A4358F3EC2F6}"/>
                </a:ext>
              </a:extLst>
            </p:cNvPr>
            <p:cNvSpPr txBox="1"/>
            <p:nvPr/>
          </p:nvSpPr>
          <p:spPr>
            <a:xfrm>
              <a:off x="8036594" y="1608362"/>
              <a:ext cx="1234494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4)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683C29-0232-41B2-958B-6EFF13B7DD64}"/>
                </a:ext>
              </a:extLst>
            </p:cNvPr>
            <p:cNvSpPr txBox="1"/>
            <p:nvPr/>
          </p:nvSpPr>
          <p:spPr>
            <a:xfrm>
              <a:off x="9405851" y="2382357"/>
              <a:ext cx="137309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Organization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15-20%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3)</a:t>
              </a:r>
            </a:p>
            <a:p>
              <a:pPr algn="ctr"/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AB1ED2-17CF-4F02-B803-E42019742829}"/>
                </a:ext>
              </a:extLst>
            </p:cNvPr>
            <p:cNvSpPr txBox="1"/>
            <p:nvPr/>
          </p:nvSpPr>
          <p:spPr>
            <a:xfrm>
              <a:off x="9495334" y="3962446"/>
              <a:ext cx="1234494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Property Owner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4)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6B4F19-FD1C-444A-80E7-B02E2AFE90E4}"/>
                </a:ext>
              </a:extLst>
            </p:cNvPr>
            <p:cNvSpPr txBox="1"/>
            <p:nvPr/>
          </p:nvSpPr>
          <p:spPr>
            <a:xfrm>
              <a:off x="8074858" y="4999245"/>
              <a:ext cx="1234494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Residential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4)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D06B91-F1E8-46AD-9604-8432C6E068A1}"/>
                </a:ext>
              </a:extLst>
            </p:cNvPr>
            <p:cNvSpPr txBox="1"/>
            <p:nvPr/>
          </p:nvSpPr>
          <p:spPr>
            <a:xfrm>
              <a:off x="6565981" y="4143283"/>
              <a:ext cx="132399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2)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71741A-BCF7-49F6-933A-065EAE2E5841}"/>
                </a:ext>
              </a:extLst>
            </p:cNvPr>
            <p:cNvSpPr txBox="1"/>
            <p:nvPr/>
          </p:nvSpPr>
          <p:spPr>
            <a:xfrm>
              <a:off x="6599092" y="2416868"/>
              <a:ext cx="1323991" cy="13542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Vulnerable Populations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15-20%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 to 3)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3D7B33-F57F-48FC-8AC2-80BD635A7221}"/>
                </a:ext>
              </a:extLst>
            </p:cNvPr>
            <p:cNvSpPr txBox="1"/>
            <p:nvPr/>
          </p:nvSpPr>
          <p:spPr>
            <a:xfrm>
              <a:off x="7979461" y="3292500"/>
              <a:ext cx="1346240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of Directors</a:t>
              </a:r>
            </a:p>
            <a:p>
              <a:pPr algn="ctr"/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55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138622"/>
            <a:ext cx="11713828" cy="1325563"/>
          </a:xfrm>
        </p:spPr>
        <p:txBody>
          <a:bodyPr/>
          <a:lstStyle/>
          <a:p>
            <a:r>
              <a:rPr lang="en-US" dirty="0"/>
              <a:t>Property Management License Fee: </a:t>
            </a:r>
            <a:r>
              <a:rPr lang="en-US" sz="3200" dirty="0"/>
              <a:t>2019-2021</a:t>
            </a:r>
            <a:r>
              <a:rPr lang="en-US" dirty="0"/>
              <a:t>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38" y="1253331"/>
            <a:ext cx="11519762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Proposed Formula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Properties in the ESD will be assessed annually using the following formula: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Improved Value – $0.45 per $1,000 of improved value 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Building Square Footage – $3.50 per 290 </a:t>
            </a:r>
            <a:r>
              <a:rPr lang="en-US" sz="2400" dirty="0" err="1"/>
              <a:t>sq</a:t>
            </a:r>
            <a:r>
              <a:rPr lang="en-US" sz="2400" dirty="0"/>
              <a:t> ft of improvements less parking 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Land Square Footage – $0.020 per </a:t>
            </a:r>
            <a:r>
              <a:rPr lang="en-US" sz="2400" dirty="0" err="1"/>
              <a:t>sq</a:t>
            </a:r>
            <a:r>
              <a:rPr lang="en-US" sz="2400" dirty="0"/>
              <a:t> ft of land owned 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Annual Escalator – 2.3% annually starting in the 2020 License year. </a:t>
            </a:r>
            <a:r>
              <a:rPr lang="en-US" sz="2400" i="1" dirty="0"/>
              <a:t>Note: figure is equal to the 10-year average of Portland’s consumer price index (CPI -W1).</a:t>
            </a:r>
            <a:r>
              <a:rPr lang="en-US" sz="2400" dirty="0"/>
              <a:t> 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This formula is expected to generate </a:t>
            </a:r>
            <a:r>
              <a:rPr lang="en-US" sz="2400" b="1" dirty="0"/>
              <a:t>$1,200,000 in Year 1 </a:t>
            </a:r>
            <a:r>
              <a:rPr lang="en-US" sz="2400" dirty="0"/>
              <a:t>and </a:t>
            </a:r>
            <a:r>
              <a:rPr lang="en-US" sz="2400" b="1" dirty="0"/>
              <a:t>$4,100,000 over the proposed 3-year life of the ESD</a:t>
            </a:r>
            <a:r>
              <a:rPr lang="en-US" sz="2400" dirty="0"/>
              <a:t> (2019-2021). </a:t>
            </a:r>
            <a:r>
              <a:rPr lang="en-US" sz="2400" i="1" dirty="0"/>
              <a:t>Note: private funds will be matched with $1,400,000/year in parking demand management (permit and meter) revenue or $4,200,000 over the proposed 3-year life of the ESD.</a:t>
            </a:r>
            <a:r>
              <a:rPr lang="en-US" sz="2400" dirty="0"/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81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3862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F416CA-84C0-4B0B-82CA-F0B00EC81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35084"/>
              </p:ext>
            </p:extLst>
          </p:nvPr>
        </p:nvGraphicFramePr>
        <p:xfrm>
          <a:off x="478172" y="1741019"/>
          <a:ext cx="4398889" cy="36446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30804">
                  <a:extLst>
                    <a:ext uri="{9D8B030D-6E8A-4147-A177-3AD203B41FA5}">
                      <a16:colId xmlns:a16="http://schemas.microsoft.com/office/drawing/2014/main" val="441087757"/>
                    </a:ext>
                  </a:extLst>
                </a:gridCol>
                <a:gridCol w="1157681">
                  <a:extLst>
                    <a:ext uri="{9D8B030D-6E8A-4147-A177-3AD203B41FA5}">
                      <a16:colId xmlns:a16="http://schemas.microsoft.com/office/drawing/2014/main" val="3194790071"/>
                    </a:ext>
                  </a:extLst>
                </a:gridCol>
                <a:gridCol w="1110404">
                  <a:extLst>
                    <a:ext uri="{9D8B030D-6E8A-4147-A177-3AD203B41FA5}">
                      <a16:colId xmlns:a16="http://schemas.microsoft.com/office/drawing/2014/main" val="3504070807"/>
                    </a:ext>
                  </a:extLst>
                </a:gridCol>
              </a:tblGrid>
              <a:tr h="447312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Budget: Year 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54057"/>
                  </a:ext>
                </a:extLst>
              </a:tr>
              <a:tr h="410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Sidewalk Operations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1,250,000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4340368"/>
                  </a:ext>
                </a:extLst>
              </a:tr>
              <a:tr h="410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Parking/Transportation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345885"/>
                  </a:ext>
                </a:extLst>
              </a:tr>
              <a:tr h="5633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Streetscape/District Identity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121939"/>
                  </a:ext>
                </a:extLst>
              </a:tr>
              <a:tr h="410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Innovation Fund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6373"/>
                  </a:ext>
                </a:extLst>
              </a:tr>
              <a:tr h="546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Advocacy/</a:t>
                      </a:r>
                      <a:b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0210617"/>
                  </a:ext>
                </a:extLst>
              </a:tr>
              <a:tr h="410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Contingency/Reserve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4688543"/>
                  </a:ext>
                </a:extLst>
              </a:tr>
              <a:tr h="447312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$2,600,000*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7822539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7F39B2E-CDFC-438A-8EC5-B64C809F9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819498"/>
              </p:ext>
            </p:extLst>
          </p:nvPr>
        </p:nvGraphicFramePr>
        <p:xfrm>
          <a:off x="4731391" y="1464185"/>
          <a:ext cx="7248088" cy="364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2D628DDD-2FC6-41A9-82BA-49D5F20F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773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716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 	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rPr>
              <a:t>	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71650" algn="l"/>
              </a:tabLst>
            </a:pPr>
            <a:r>
              <a:rPr kumimoji="0" lang="es-ES_tradnl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	</a:t>
            </a:r>
            <a:endParaRPr kumimoji="0" lang="es-ES_trad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D8BA5-FFCB-4EC1-B829-90F1178F170D}"/>
              </a:ext>
            </a:extLst>
          </p:cNvPr>
          <p:cNvSpPr txBox="1"/>
          <p:nvPr/>
        </p:nvSpPr>
        <p:spPr>
          <a:xfrm>
            <a:off x="573701" y="5511120"/>
            <a:ext cx="1017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$1,200,000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ESD Assessments (Restricted to Service Plan Activities)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*$1,400,000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Public Matching Funds (Restricted to Parking/Transportation)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170078"/>
            <a:ext cx="5759016" cy="32540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/>
              <a:t>Central Eastside Industrial District is the national model for a thriving urban industrial district. </a:t>
            </a:r>
            <a:br>
              <a:rPr lang="en-US" sz="2600" b="1" dirty="0"/>
            </a:br>
            <a:r>
              <a:rPr lang="en-US" sz="2600" dirty="0"/>
              <a:t>Central Eastside’s diverse mix of businesses, industries, makers, manufacturers, creatives, residents and advocates contributes to an innovative environment that generates quality jobs, promotes a vibrant pedestrian experience and ensures a resilient, welcoming and connected community. </a:t>
            </a:r>
            <a:endParaRPr lang="en-US" sz="2600" b="1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Eastside Industrial District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FF745-073C-4697-B2F0-033A0480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6873" r="6561" b="9084"/>
          <a:stretch/>
        </p:blipFill>
        <p:spPr>
          <a:xfrm>
            <a:off x="7005542" y="1359307"/>
            <a:ext cx="4807331" cy="3548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D64D1-940A-4657-9DB1-5BA7F06FA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"/>
          <a:stretch/>
        </p:blipFill>
        <p:spPr>
          <a:xfrm>
            <a:off x="7005542" y="1359306"/>
            <a:ext cx="4807331" cy="355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B200E-CE6F-4708-A653-67A7CA1F0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8"/>
          <a:stretch/>
        </p:blipFill>
        <p:spPr>
          <a:xfrm>
            <a:off x="7005541" y="1357248"/>
            <a:ext cx="4807331" cy="3548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AAA37-1215-4748-9903-534559B4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r="5331"/>
          <a:stretch/>
        </p:blipFill>
        <p:spPr>
          <a:xfrm>
            <a:off x="7005541" y="1353129"/>
            <a:ext cx="4807331" cy="3556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E7088-BE33-48DA-90CA-892163AB1A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3092"/>
          <a:stretch/>
        </p:blipFill>
        <p:spPr>
          <a:xfrm>
            <a:off x="7005540" y="1357249"/>
            <a:ext cx="4807331" cy="3554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F848B9-012C-4355-974D-10875902D0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9"/>
          <a:stretch/>
        </p:blipFill>
        <p:spPr>
          <a:xfrm>
            <a:off x="7005540" y="1349012"/>
            <a:ext cx="4807331" cy="3556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6E10F9-0E08-4AF2-83BB-B216F02ADD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16900"/>
          <a:stretch/>
        </p:blipFill>
        <p:spPr>
          <a:xfrm>
            <a:off x="7005540" y="1359306"/>
            <a:ext cx="4807332" cy="35558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710B8E-B5C4-4B1E-8EB4-CA17B8E514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8"/>
          <a:stretch/>
        </p:blipFill>
        <p:spPr>
          <a:xfrm>
            <a:off x="7010788" y="1349565"/>
            <a:ext cx="4802083" cy="35504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45EEA7-D057-4BFE-9CD2-7813425ED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41"/>
          <a:stretch/>
        </p:blipFill>
        <p:spPr>
          <a:xfrm>
            <a:off x="7005538" y="1330256"/>
            <a:ext cx="4790007" cy="3556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3E3E47-8936-4900-8CD0-AEE7E1250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6" b="-638"/>
          <a:stretch/>
        </p:blipFill>
        <p:spPr>
          <a:xfrm>
            <a:off x="7005538" y="1330637"/>
            <a:ext cx="4790007" cy="3578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54D977-F720-4B36-A5EA-1DE2F758C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55400"/>
            <a:ext cx="10515600" cy="1325563"/>
          </a:xfrm>
        </p:spPr>
        <p:txBody>
          <a:bodyPr/>
          <a:lstStyle/>
          <a:p>
            <a:r>
              <a:rPr lang="en-US" dirty="0"/>
              <a:t>Community Support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District Payers)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06" y="1196137"/>
            <a:ext cx="1128738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Secured Support Letters for </a:t>
            </a:r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b="1" dirty="0">
                <a:solidFill>
                  <a:srgbClr val="687182"/>
                </a:solidFill>
              </a:rPr>
              <a:t>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Parcels from </a:t>
            </a:r>
            <a:r>
              <a:rPr lang="en-US" b="1" dirty="0">
                <a:solidFill>
                  <a:srgbClr val="687182"/>
                </a:solidFill>
              </a:rPr>
              <a:t>103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Owners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Support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Represents </a:t>
            </a:r>
            <a:r>
              <a:rPr lang="en-US" b="1" dirty="0">
                <a:solidFill>
                  <a:srgbClr val="687182"/>
                </a:solidFill>
              </a:rPr>
              <a:t>53.65%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District (2019)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58.85</a:t>
            </a:r>
            <a:r>
              <a:rPr lang="en-US" dirty="0"/>
              <a:t> in 2020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687182"/>
                </a:solidFill>
              </a:rPr>
              <a:t>59.75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BAA99-8F18-4B78-B435-61454033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94" y="2384154"/>
            <a:ext cx="3898038" cy="292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BE633-6131-4BE6-A7CB-21416E1B6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86" y="3220512"/>
            <a:ext cx="4836363" cy="32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31695E-9A8C-4DC7-858B-589FB41A5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11" y="2335523"/>
            <a:ext cx="11876364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Commissioner Sharon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Meieran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Multnomah Co.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Bobby Lee, Prosper Portland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Juliana Lukasik, ESD Adviso</a:t>
            </a:r>
            <a:r>
              <a:rPr lang="en-US" sz="4000" dirty="0"/>
              <a:t>r //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@Large Films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/>
              <a:t>Nancy </a:t>
            </a:r>
            <a:r>
              <a:rPr lang="en-US" sz="4000" dirty="0" err="1"/>
              <a:t>Stueber</a:t>
            </a:r>
            <a:r>
              <a:rPr lang="en-US" sz="4000" dirty="0"/>
              <a:t>, OMSI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/>
              <a:t>Randy Lauer, American Medical Response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Don Miller, City Team Ministries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Angie Garcia, Escuela Viva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51F5A-21B2-4326-8C08-5FB00913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1" y="192670"/>
            <a:ext cx="888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64" y="0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Eastside Industrial District</a:t>
            </a:r>
            <a:endParaRPr lang="en-US" b="1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60EB1-9D82-4210-9DC5-9973F7BE986C}"/>
              </a:ext>
            </a:extLst>
          </p:cNvPr>
          <p:cNvSpPr txBox="1"/>
          <p:nvPr/>
        </p:nvSpPr>
        <p:spPr>
          <a:xfrm>
            <a:off x="549788" y="1172410"/>
            <a:ext cx="60968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Numbers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20,200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Jobs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(30% increase since 2010)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1,370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Businesses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(21% increase since 2010)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Residents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681-acre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Industrial Sanctuary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Bridgeheads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(Burnside, Hawthorne, Morrison, Tilikum, Ross Island)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7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 Transportation Lines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(Max, Streetcar)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805F4-1473-416A-83F4-B6343F77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3" r="14232"/>
          <a:stretch/>
        </p:blipFill>
        <p:spPr>
          <a:xfrm>
            <a:off x="6864131" y="1172410"/>
            <a:ext cx="4691005" cy="2494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44EDD-C27B-496B-906B-C3EA00578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1"/>
          <a:stretch/>
        </p:blipFill>
        <p:spPr>
          <a:xfrm>
            <a:off x="6864131" y="3878660"/>
            <a:ext cx="4691005" cy="28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5" y="1288762"/>
            <a:ext cx="5976264" cy="32540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Eastside is Changing.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Lot.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ew </a:t>
            </a:r>
            <a:r>
              <a:rPr lang="en-US" sz="2400" dirty="0"/>
              <a:t>Development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Restored/Restoring Historic Buildings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New Max and Streetcar lines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New Tool to Support Changing District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An Enhanced Services District (ESD) is Portland’s name for a tool that business and property owners in a defined commercial area like the Central Eastside can use to fund improvements that go above and beyond normal City services.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687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Constant is Change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FECE325-DDA6-4760-AE27-F78FD1F3E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452804"/>
              </p:ext>
            </p:extLst>
          </p:nvPr>
        </p:nvGraphicFramePr>
        <p:xfrm>
          <a:off x="6621519" y="1313792"/>
          <a:ext cx="5496732" cy="4239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691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53" y="1464185"/>
            <a:ext cx="10623111" cy="32540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Central Eastside’s Enhanced Services District will foster a safer community, enhance the pedestrian experience, reinforce economic viability and promote Central Eastside’s unique identity through innovative and highly-responsive programs.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Kind of ESD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D8E28-9249-419B-96CE-2349B31E0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8794"/>
          <a:stretch/>
        </p:blipFill>
        <p:spPr>
          <a:xfrm>
            <a:off x="4427781" y="3852086"/>
            <a:ext cx="3336438" cy="2673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10FD7-229C-4DFC-BC91-7D13DFD0A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2467"/>
          <a:stretch/>
        </p:blipFill>
        <p:spPr>
          <a:xfrm>
            <a:off x="645251" y="3824665"/>
            <a:ext cx="3336437" cy="267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D572B-3B4F-4741-A394-E5A2D85FE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12561"/>
          <a:stretch/>
        </p:blipFill>
        <p:spPr>
          <a:xfrm>
            <a:off x="8210307" y="3852086"/>
            <a:ext cx="3336440" cy="26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8DDB-A28A-4D71-A6F5-AF7EBD19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04" y="1169441"/>
            <a:ext cx="11204896" cy="4351338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 cleanliness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throughout Central Eastside;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 safety for all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Central Eastside;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Manage parking and transportation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demand / improve wayfinding;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 Central Eastside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increase business, customers, visitors;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 innovation in all forms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strengthening Central Eastside as an employment center;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 economic viability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Central Eastside and promote prosperity for all; and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Ensure Central Eastside is an ideal place to create, innovate, work, live and visit.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31695E-9A8C-4DC7-858B-589FB41A5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294" y="3429000"/>
            <a:ext cx="10511405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Kate Merrill, Executive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/>
              <a:t>Central Eastside Industrial Council</a:t>
            </a:r>
          </a:p>
          <a:p>
            <a:endParaRPr lang="en-US" sz="1400" dirty="0"/>
          </a:p>
          <a:p>
            <a:r>
              <a:rPr lang="en-US" sz="4000" dirty="0"/>
              <a:t>Jay McIntyre, Central City Concern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51F5A-21B2-4326-8C08-5FB00913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5" y="1116734"/>
            <a:ext cx="888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A314-0B96-4013-A841-0C9E7922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53" y="1386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687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Eastside Industrial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D26C3-3ED9-4345-AA6D-D2E78346124A}"/>
              </a:ext>
            </a:extLst>
          </p:cNvPr>
          <p:cNvSpPr txBox="1"/>
          <p:nvPr/>
        </p:nvSpPr>
        <p:spPr>
          <a:xfrm>
            <a:off x="645253" y="1199249"/>
            <a:ext cx="6972101" cy="8002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Core Values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359AC-6C25-4489-800D-97687B045930}"/>
              </a:ext>
            </a:extLst>
          </p:cNvPr>
          <p:cNvSpPr txBox="1"/>
          <p:nvPr/>
        </p:nvSpPr>
        <p:spPr>
          <a:xfrm>
            <a:off x="6096000" y="1890411"/>
            <a:ext cx="4921700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>
              <a:spcBef>
                <a:spcPts val="1000"/>
              </a:spcBef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  <a:p>
            <a:pPr>
              <a:spcBef>
                <a:spcPts val="1000"/>
              </a:spcBef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Responsiveness</a:t>
            </a:r>
          </a:p>
          <a:p>
            <a:pPr>
              <a:spcBef>
                <a:spcPts val="1000"/>
              </a:spcBef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>
              <a:spcBef>
                <a:spcPts val="1000"/>
              </a:spcBef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70680-107B-42FE-8BA9-4BBC989BA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7612" b="4603"/>
          <a:stretch/>
        </p:blipFill>
        <p:spPr>
          <a:xfrm>
            <a:off x="805343" y="2312300"/>
            <a:ext cx="4999840" cy="32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5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1957</Words>
  <Application>Microsoft Office PowerPoint</Application>
  <PresentationFormat>Widescreen</PresentationFormat>
  <Paragraphs>344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Gotham Narrow Bold</vt:lpstr>
      <vt:lpstr>Office Theme</vt:lpstr>
      <vt:lpstr>PowerPoint Presentation</vt:lpstr>
      <vt:lpstr>PowerPoint Presentation</vt:lpstr>
      <vt:lpstr>Central Eastside Industrial District</vt:lpstr>
      <vt:lpstr>Central Eastside Industrial District</vt:lpstr>
      <vt:lpstr>The Only Constant is Change</vt:lpstr>
      <vt:lpstr>A New Kind of ESD</vt:lpstr>
      <vt:lpstr>GOALS</vt:lpstr>
      <vt:lpstr>PowerPoint Presentation</vt:lpstr>
      <vt:lpstr>Central Eastside Industrial District</vt:lpstr>
      <vt:lpstr>Community Investment</vt:lpstr>
      <vt:lpstr>Community Engagement (2017-2019)</vt:lpstr>
      <vt:lpstr>Community Engagement (2017-2019)</vt:lpstr>
      <vt:lpstr>Pilot Projects: Real-time District Data</vt:lpstr>
      <vt:lpstr>Pilot Projects: Cleaning/Graffiti Removal</vt:lpstr>
      <vt:lpstr>Pilot Project: Safety for All</vt:lpstr>
      <vt:lpstr>Pilot Project: Transportation Access</vt:lpstr>
      <vt:lpstr>Lessons Learned</vt:lpstr>
      <vt:lpstr>A Complicated District</vt:lpstr>
      <vt:lpstr>PowerPoint Presentation</vt:lpstr>
      <vt:lpstr>Proposed Boundaries</vt:lpstr>
      <vt:lpstr>Proposed Service Plan</vt:lpstr>
      <vt:lpstr>Proposed Service Plan</vt:lpstr>
      <vt:lpstr>Proposed Service Plan</vt:lpstr>
      <vt:lpstr>Proposed Service Plan</vt:lpstr>
      <vt:lpstr>Proposed Service Plan</vt:lpstr>
      <vt:lpstr>Proposed Service Plan</vt:lpstr>
      <vt:lpstr>Proposed Governance </vt:lpstr>
      <vt:lpstr>Property Management License Fee: 2019-2021  </vt:lpstr>
      <vt:lpstr>Proposed Budget</vt:lpstr>
      <vt:lpstr>Community Support (District Payers)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Hoell</dc:creator>
  <cp:lastModifiedBy>Heather Hoell</cp:lastModifiedBy>
  <cp:revision>166</cp:revision>
  <cp:lastPrinted>2019-02-06T01:00:41Z</cp:lastPrinted>
  <dcterms:created xsi:type="dcterms:W3CDTF">2018-12-19T20:34:35Z</dcterms:created>
  <dcterms:modified xsi:type="dcterms:W3CDTF">2019-02-06T01:56:06Z</dcterms:modified>
</cp:coreProperties>
</file>