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318" r:id="rId3"/>
    <p:sldId id="257" r:id="rId4"/>
    <p:sldId id="289" r:id="rId5"/>
    <p:sldId id="258" r:id="rId6"/>
    <p:sldId id="310" r:id="rId7"/>
    <p:sldId id="261" r:id="rId8"/>
    <p:sldId id="275" r:id="rId9"/>
    <p:sldId id="325" r:id="rId10"/>
    <p:sldId id="298" r:id="rId11"/>
    <p:sldId id="287" r:id="rId12"/>
    <p:sldId id="288" r:id="rId13"/>
    <p:sldId id="517" r:id="rId14"/>
    <p:sldId id="271" r:id="rId15"/>
    <p:sldId id="302" r:id="rId16"/>
    <p:sldId id="319" r:id="rId17"/>
    <p:sldId id="320" r:id="rId18"/>
    <p:sldId id="520" r:id="rId19"/>
    <p:sldId id="322" r:id="rId20"/>
    <p:sldId id="518" r:id="rId21"/>
    <p:sldId id="516" r:id="rId22"/>
    <p:sldId id="324" r:id="rId23"/>
    <p:sldId id="519" r:id="rId24"/>
    <p:sldId id="311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865" autoAdjust="0"/>
  </p:normalViewPr>
  <p:slideViewPr>
    <p:cSldViewPr showGuides="1">
      <p:cViewPr varScale="1">
        <p:scale>
          <a:sx n="106" d="100"/>
          <a:sy n="106" d="100"/>
        </p:scale>
        <p:origin x="732" y="28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4" d="100"/>
        <a:sy n="64" d="100"/>
      </p:scale>
      <p:origin x="0" y="-233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11B556-AF4E-4C55-86CF-FD3C24D929D8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A678952-A53C-4D70-AAFB-A21000076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43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48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artist rendering is a potential vision for what the Green Loop could look like on the North</a:t>
            </a:r>
            <a:r>
              <a:rPr lang="en-US" baseline="0" dirty="0"/>
              <a:t> Park Blocks, with </a:t>
            </a:r>
            <a:r>
              <a:rPr lang="en-US" b="1" baseline="0" dirty="0"/>
              <a:t>features that include: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0" baseline="0" dirty="0"/>
              <a:t>a physically separated bike path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0" baseline="0" dirty="0"/>
              <a:t>pedestrian improvements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0" baseline="0" dirty="0"/>
              <a:t>potential jogging path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0" baseline="0" dirty="0"/>
              <a:t>signature wayfinding signage and lighting.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new development oriented to the Green Loop with active ground floors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outdoor seating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visible “green” stormwater features and landscaping.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83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other cities</a:t>
            </a:r>
            <a:r>
              <a:rPr lang="en-US" baseline="0" dirty="0"/>
              <a:t> are </a:t>
            </a:r>
            <a:r>
              <a:rPr lang="en-US" b="1" baseline="0" dirty="0"/>
              <a:t>investing in low-stress, placemaking strategies </a:t>
            </a:r>
            <a:r>
              <a:rPr lang="en-US" baseline="0" dirty="0"/>
              <a:t>that incorporate active transportation through the centers of their downtowns. </a:t>
            </a:r>
          </a:p>
          <a:p>
            <a:endParaRPr lang="en-US" baseline="0" dirty="0"/>
          </a:p>
          <a:p>
            <a:r>
              <a:rPr lang="en-US" baseline="0" dirty="0"/>
              <a:t>The example from </a:t>
            </a:r>
            <a:r>
              <a:rPr lang="en-US" b="1" baseline="0" dirty="0"/>
              <a:t>Vancouver</a:t>
            </a:r>
            <a:r>
              <a:rPr lang="en-US" baseline="0" dirty="0"/>
              <a:t> shows a lower cost, perhaps initial-phase approaches to consider.</a:t>
            </a:r>
          </a:p>
          <a:p>
            <a:r>
              <a:rPr lang="en-US" b="1" baseline="0" dirty="0"/>
              <a:t>New York </a:t>
            </a:r>
            <a:r>
              <a:rPr lang="en-US" baseline="0" dirty="0"/>
              <a:t>and </a:t>
            </a:r>
            <a:r>
              <a:rPr lang="en-US" b="1" baseline="0" dirty="0"/>
              <a:t>Indianapolis</a:t>
            </a:r>
            <a:r>
              <a:rPr lang="en-US" baseline="0" dirty="0"/>
              <a:t> show more permanent solutions that have had measureable impacts for walking and biking for each city.  The Indiana Cultural Trail connects several institutions along an 8 mile trail.  Though it is a high level of design throughout the length of the trail, over half of it was funded by federal transportation funding, and most of the remainder was funded privately.</a:t>
            </a:r>
          </a:p>
          <a:p>
            <a:endParaRPr lang="en-US" baseline="0" dirty="0"/>
          </a:p>
          <a:p>
            <a:r>
              <a:rPr lang="en-US" baseline="0" dirty="0"/>
              <a:t>The example in </a:t>
            </a:r>
            <a:r>
              <a:rPr lang="en-US" b="1" baseline="0" dirty="0"/>
              <a:t>Chicago </a:t>
            </a:r>
            <a:r>
              <a:rPr lang="en-US" baseline="0" dirty="0"/>
              <a:t>is the 606 – a new highly visible elevated linear park and trail system – is a separated bicycle, jogging and pedestrian connection across six neighborhoods, which will provide three miles of green space, connecting </a:t>
            </a:r>
            <a:r>
              <a:rPr lang="en-US" dirty="0"/>
              <a:t>six neighborhood parks at ground level, a wheel-friendly event plaza, an observatory, art installations, educational programming, and other amenities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86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2B1D6-6CC0-4028-9AE4-ABC1EE46C7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71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07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105F6-9FAF-4D1D-8093-C0EA0A350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041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39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aseline="0" dirty="0"/>
              <a:t>At its core, the Green Loop is a </a:t>
            </a:r>
            <a:r>
              <a:rPr lang="en-US" b="1" baseline="0" dirty="0"/>
              <a:t>6-mile walking and biking linear park</a:t>
            </a:r>
            <a:r>
              <a:rPr lang="en-US" baseline="0" dirty="0"/>
              <a:t>. The concept connects the Broadway Bridge on the northern end to the Tilikum Crossing Bridge at the southern end. Both of these locations have </a:t>
            </a:r>
            <a:r>
              <a:rPr lang="en-US" b="1" baseline="0" dirty="0"/>
              <a:t>tremendous redevelopment potential</a:t>
            </a:r>
            <a:r>
              <a:rPr lang="en-US" baseline="0" dirty="0"/>
              <a:t> that can bring people closer to the Willamette River. A series of clear east-west connections </a:t>
            </a:r>
            <a:r>
              <a:rPr lang="en-US" b="1" baseline="0" dirty="0"/>
              <a:t>link surrounding neighborhoods and districts</a:t>
            </a:r>
            <a:r>
              <a:rPr lang="en-US" baseline="0" dirty="0"/>
              <a:t> to the loop and on through to the river. The Green Loop is an example of </a:t>
            </a:r>
            <a:r>
              <a:rPr lang="en-US" b="1" baseline="0" dirty="0"/>
              <a:t>being more intentional </a:t>
            </a:r>
            <a:r>
              <a:rPr lang="en-US" baseline="0" dirty="0"/>
              <a:t>with the Central City’s street network, prioritizing some routes for some functions and others for others, ala the Transit Mall.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7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It’s about all people, old and new Portlanders and visitors too, from all backgrounds and walks of life.  This is a place where people are free to make new memories as they experience some of Portland’s great places.  </a:t>
            </a:r>
          </a:p>
          <a:p>
            <a:endParaRPr lang="en-US" baseline="0" dirty="0"/>
          </a:p>
          <a:p>
            <a:pPr defTabSz="931774">
              <a:defRPr/>
            </a:pPr>
            <a:r>
              <a:rPr lang="en-US" baseline="0" dirty="0"/>
              <a:t>The Green Loop is intended to </a:t>
            </a:r>
            <a:r>
              <a:rPr lang="en-US" b="0" baseline="0" dirty="0"/>
              <a:t>create a linear park that </a:t>
            </a:r>
            <a:r>
              <a:rPr lang="en-US" baseline="0" dirty="0"/>
              <a:t>offers </a:t>
            </a:r>
            <a:r>
              <a:rPr lang="en-US" b="1" baseline="0" dirty="0"/>
              <a:t>safe access and connections </a:t>
            </a:r>
            <a:r>
              <a:rPr lang="en-US" baseline="0" dirty="0"/>
              <a:t>for a broad range of people.  The target user group are </a:t>
            </a:r>
            <a:r>
              <a:rPr lang="en-US" b="1" baseline="0" dirty="0"/>
              <a:t>the 8 – 80 year </a:t>
            </a:r>
            <a:r>
              <a:rPr lang="en-US" b="1" baseline="0" dirty="0" err="1"/>
              <a:t>olds</a:t>
            </a:r>
            <a:r>
              <a:rPr lang="en-US" b="1" baseline="0" dirty="0"/>
              <a:t> </a:t>
            </a:r>
            <a:r>
              <a:rPr lang="en-US" baseline="0" dirty="0"/>
              <a:t>who are here today and the growing population of Portlanders who will visit, work, learn, and live in the Central City in the generations to come. </a:t>
            </a:r>
          </a:p>
          <a:p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2B1D6-6CC0-4028-9AE4-ABC1EE46C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57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Besides a</a:t>
            </a:r>
            <a:r>
              <a:rPr lang="en-US" baseline="0" dirty="0"/>
              <a:t> way to move through the Central City, the </a:t>
            </a:r>
            <a:r>
              <a:rPr lang="en-US" b="0" baseline="0" dirty="0"/>
              <a:t>Green Loop </a:t>
            </a:r>
            <a:r>
              <a:rPr lang="en-US" b="1" baseline="0" dirty="0"/>
              <a:t>builds on the signature open space system </a:t>
            </a:r>
            <a:r>
              <a:rPr lang="en-US" baseline="0" dirty="0"/>
              <a:t>that exists today, most notably on the west side, while </a:t>
            </a:r>
            <a:r>
              <a:rPr lang="en-US" b="1" baseline="0" dirty="0"/>
              <a:t>creating opportunities </a:t>
            </a:r>
            <a:r>
              <a:rPr lang="en-US" baseline="0" dirty="0"/>
              <a:t>for gathering and recreating on the east side where there aren’t currently any places of respite or activity.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00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36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Green Loop </a:t>
            </a:r>
            <a:r>
              <a:rPr lang="en-US" b="1" dirty="0"/>
              <a:t>builds</a:t>
            </a:r>
            <a:r>
              <a:rPr lang="en-US" b="1" baseline="0" dirty="0"/>
              <a:t> on existing greenway paths and the Willamette River Loop </a:t>
            </a:r>
            <a:r>
              <a:rPr lang="en-US" baseline="0" dirty="0"/>
              <a:t>between the Steel and Hawthorne Bridges.  It adds a concentric ring roughly 10 blocks from the river, reaching the Central City’s </a:t>
            </a:r>
            <a:r>
              <a:rPr lang="en-US" b="1" baseline="0" dirty="0"/>
              <a:t>places of highest activity and potential density </a:t>
            </a:r>
            <a:r>
              <a:rPr lang="en-US" baseline="0" dirty="0"/>
              <a:t>with a series of safe </a:t>
            </a:r>
            <a:r>
              <a:rPr lang="en-US" b="1" baseline="0" dirty="0"/>
              <a:t>east-west connections </a:t>
            </a:r>
            <a:r>
              <a:rPr lang="en-US" baseline="0" dirty="0"/>
              <a:t>to surrounding areas.  </a:t>
            </a:r>
          </a:p>
          <a:p>
            <a:endParaRPr lang="en-US" baseline="0" dirty="0"/>
          </a:p>
          <a:p>
            <a:r>
              <a:rPr lang="en-US" baseline="0" dirty="0"/>
              <a:t>The Central City has a lot of room to grow in the next 35 years.  The diagram on the left shows a potential future build-out within the areas of high redevelopment capacity (circa 2012) in orange.  As the Central City grows, it has the </a:t>
            </a:r>
            <a:r>
              <a:rPr lang="en-US" b="1" baseline="0" dirty="0"/>
              <a:t>potential to shape new development </a:t>
            </a:r>
            <a:r>
              <a:rPr lang="en-US" baseline="0" dirty="0"/>
              <a:t>around the Green Loop’s recreation and open space network.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0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9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Green Loop aims to follow </a:t>
            </a:r>
            <a:r>
              <a:rPr lang="en-US" b="1" baseline="0" dirty="0"/>
              <a:t>four key design principles</a:t>
            </a:r>
            <a:r>
              <a:rPr lang="en-US" baseline="0" dirty="0"/>
              <a:t>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It will incorporate a </a:t>
            </a:r>
            <a:r>
              <a:rPr lang="en-US" b="1" baseline="0" dirty="0"/>
              <a:t>multi-use path </a:t>
            </a:r>
            <a:r>
              <a:rPr lang="en-US" baseline="0" dirty="0"/>
              <a:t>that is intended to accommodate but separate pedestrians and joggers from cyclists.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Though it will be located within many of Central City’s existing street network, the Green Loop will be </a:t>
            </a:r>
            <a:r>
              <a:rPr lang="en-US" b="1" baseline="0" dirty="0"/>
              <a:t>physically separated </a:t>
            </a:r>
            <a:r>
              <a:rPr lang="en-US" baseline="0" dirty="0"/>
              <a:t>from cars.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Where possible, the Green Loop will include a </a:t>
            </a:r>
            <a:r>
              <a:rPr lang="en-US" b="1" baseline="0" dirty="0"/>
              <a:t>connected tree canopy </a:t>
            </a:r>
            <a:r>
              <a:rPr lang="en-US" baseline="0" dirty="0"/>
              <a:t>as well as </a:t>
            </a:r>
            <a:r>
              <a:rPr lang="en-US" b="1" baseline="0" dirty="0"/>
              <a:t>pedestrian and bicycle-related amenities </a:t>
            </a:r>
            <a:r>
              <a:rPr lang="en-US" baseline="0" dirty="0"/>
              <a:t>su</a:t>
            </a:r>
            <a:r>
              <a:rPr lang="en-US" b="0" baseline="0" dirty="0"/>
              <a:t>ch as seating, bike racks, lighting, </a:t>
            </a:r>
            <a:r>
              <a:rPr lang="en-US" b="0" baseline="0" dirty="0" err="1"/>
              <a:t>wayfinding</a:t>
            </a:r>
            <a:r>
              <a:rPr lang="en-US" b="0" baseline="0" dirty="0"/>
              <a:t>, and water fountains.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105F6-9FAF-4D1D-8093-C0EA0A350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103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8952-A53C-4D70-AAFB-A210000762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12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38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08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9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43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09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9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58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8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28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7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6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61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55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59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01CD-11A6-4BCC-A036-3D8B96BC1A0E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4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92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4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8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9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4735-11AD-4324-A8D2-BE12666825EC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0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D4735-11AD-4324-A8D2-BE12666825EC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42B82-8B7D-4085-88C3-BB5A66457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7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D01CD-11A6-4BCC-A036-3D8B96BC1A0E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DD27A-9470-4C98-A10C-7CFF55847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7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B709FF-5F2B-46ED-A5B4-D6598DF4C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6" b="11885"/>
          <a:stretch/>
        </p:blipFill>
        <p:spPr>
          <a:xfrm>
            <a:off x="0" y="891052"/>
            <a:ext cx="12191980" cy="59669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26F9BB-4FAE-4DD0-8105-EDA60F9D374D}"/>
              </a:ext>
            </a:extLst>
          </p:cNvPr>
          <p:cNvSpPr/>
          <p:nvPr/>
        </p:nvSpPr>
        <p:spPr>
          <a:xfrm>
            <a:off x="0" y="0"/>
            <a:ext cx="12192000" cy="840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71600" y="103310"/>
            <a:ext cx="1192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The Green Loop:  </a:t>
            </a: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A 21</a:t>
            </a:r>
            <a:r>
              <a:rPr lang="en-US" sz="2800" b="1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st</a:t>
            </a: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Century Public Works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DC10B-41EC-4575-98BA-92A9AFF3B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110"/>
            <a:ext cx="838200" cy="7908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56DFA7-AE56-4DF6-AF2B-316A77F44C9A}"/>
              </a:ext>
            </a:extLst>
          </p:cNvPr>
          <p:cNvSpPr txBox="1"/>
          <p:nvPr/>
        </p:nvSpPr>
        <p:spPr>
          <a:xfrm>
            <a:off x="10896600" y="6623506"/>
            <a:ext cx="11924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Credit: Untitled Studios</a:t>
            </a:r>
          </a:p>
        </p:txBody>
      </p:sp>
    </p:spTree>
    <p:extLst>
      <p:ext uri="{BB962C8B-B14F-4D97-AF65-F5344CB8AC3E}">
        <p14:creationId xmlns:p14="http://schemas.microsoft.com/office/powerpoint/2010/main" val="3452761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688D98-C319-4F5A-BFC2-7BC42B864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282" r="78" b="-282"/>
          <a:stretch/>
        </p:blipFill>
        <p:spPr>
          <a:xfrm>
            <a:off x="-114300" y="0"/>
            <a:ext cx="12420600" cy="6872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1689E-A023-4629-823A-C683F3E81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15" y="81929"/>
            <a:ext cx="1371600" cy="196974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D0147D9-BB51-4B40-87AC-D61699F9B44F}"/>
              </a:ext>
            </a:extLst>
          </p:cNvPr>
          <p:cNvSpPr/>
          <p:nvPr/>
        </p:nvSpPr>
        <p:spPr>
          <a:xfrm>
            <a:off x="762000" y="609600"/>
            <a:ext cx="228600" cy="228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1383BC-29A2-41DD-8C54-2351D1B5B880}"/>
              </a:ext>
            </a:extLst>
          </p:cNvPr>
          <p:cNvSpPr/>
          <p:nvPr/>
        </p:nvSpPr>
        <p:spPr>
          <a:xfrm>
            <a:off x="1100552" y="499646"/>
            <a:ext cx="1497526" cy="338554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Lloyd District</a:t>
            </a:r>
          </a:p>
        </p:txBody>
      </p:sp>
    </p:spTree>
    <p:extLst>
      <p:ext uri="{BB962C8B-B14F-4D97-AF65-F5344CB8AC3E}">
        <p14:creationId xmlns:p14="http://schemas.microsoft.com/office/powerpoint/2010/main" val="2576585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1"/>
          <a:stretch/>
        </p:blipFill>
        <p:spPr>
          <a:xfrm>
            <a:off x="0" y="-17060"/>
            <a:ext cx="12192000" cy="68750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20400" y="6604084"/>
            <a:ext cx="4419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highlight>
                  <a:srgbClr val="FFFFFF"/>
                </a:highlight>
              </a:rPr>
              <a:t>Credit: Untitled Studio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00DD8-C5C7-4BCA-BDF3-D9DFE7758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1723"/>
            <a:ext cx="1371600" cy="19697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A68C03-D067-41D0-9F1A-B99551C17F30}"/>
              </a:ext>
            </a:extLst>
          </p:cNvPr>
          <p:cNvSpPr/>
          <p:nvPr/>
        </p:nvSpPr>
        <p:spPr>
          <a:xfrm>
            <a:off x="1143010" y="941616"/>
            <a:ext cx="1828800" cy="33855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Central Eastside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687EB8-820C-4399-8CD4-2DDE4E374359}"/>
              </a:ext>
            </a:extLst>
          </p:cNvPr>
          <p:cNvSpPr/>
          <p:nvPr/>
        </p:nvSpPr>
        <p:spPr>
          <a:xfrm>
            <a:off x="762010" y="996593"/>
            <a:ext cx="228600" cy="228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94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3D4D1A-0A0B-44EC-96B1-DFC9F31DEC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4" b="4579"/>
          <a:stretch/>
        </p:blipFill>
        <p:spPr>
          <a:xfrm>
            <a:off x="0" y="-699655"/>
            <a:ext cx="121920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28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8503" y="367619"/>
            <a:ext cx="6096000" cy="523220"/>
            <a:chOff x="533400" y="520019"/>
            <a:chExt cx="6096000" cy="523220"/>
          </a:xfrm>
        </p:grpSpPr>
        <p:sp>
          <p:nvSpPr>
            <p:cNvPr id="4" name="Rectangle 3"/>
            <p:cNvSpPr/>
            <p:nvPr/>
          </p:nvSpPr>
          <p:spPr>
            <a:xfrm>
              <a:off x="533400" y="609600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The Green Loop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541043" y="520019"/>
              <a:ext cx="223170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Precedents</a:t>
              </a:r>
              <a:r>
                <a:rPr lang="en-US" sz="28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 </a:t>
              </a:r>
            </a:p>
          </p:txBody>
        </p:sp>
      </p:grpSp>
      <p:pic>
        <p:nvPicPr>
          <p:cNvPr id="6" name="Picture 4" descr="http://www.walkindianapolis.com/images/indianapolis-cultural-trail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t="4455" r="4874" b="5558"/>
          <a:stretch/>
        </p:blipFill>
        <p:spPr bwMode="auto">
          <a:xfrm>
            <a:off x="609601" y="1112894"/>
            <a:ext cx="4114800" cy="231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8503" y="3432246"/>
            <a:ext cx="4368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The Indianapolis Cultural Trail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1"/>
          <a:stretch/>
        </p:blipFill>
        <p:spPr>
          <a:xfrm>
            <a:off x="609601" y="3810000"/>
            <a:ext cx="4114800" cy="23161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8503" y="6141634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The Chicago Bloomingdale Trail – “The 606”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85CD58-1BFB-4E98-98FB-EAB79ACA8A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9"/>
          <a:stretch/>
        </p:blipFill>
        <p:spPr>
          <a:xfrm>
            <a:off x="6090138" y="1130479"/>
            <a:ext cx="4114800" cy="23161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4E6D53-65C9-4606-96D0-06988B26E28A}"/>
              </a:ext>
            </a:extLst>
          </p:cNvPr>
          <p:cNvSpPr txBox="1"/>
          <p:nvPr/>
        </p:nvSpPr>
        <p:spPr>
          <a:xfrm>
            <a:off x="5963389" y="3446585"/>
            <a:ext cx="4368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The Atlanta Beltline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D452CE-3C91-40B1-9907-5DE0146FABAF}"/>
              </a:ext>
            </a:extLst>
          </p:cNvPr>
          <p:cNvSpPr txBox="1"/>
          <p:nvPr/>
        </p:nvSpPr>
        <p:spPr>
          <a:xfrm>
            <a:off x="5963389" y="6157161"/>
            <a:ext cx="4368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The Denver 5280 Loop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33A29E-622F-4295-B78D-9F8F472E23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8125" b="13735"/>
          <a:stretch/>
        </p:blipFill>
        <p:spPr>
          <a:xfrm>
            <a:off x="6087933" y="3794247"/>
            <a:ext cx="4114800" cy="233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67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6" y="910954"/>
            <a:ext cx="6492240" cy="4727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91954"/>
            <a:ext cx="7000544" cy="3752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287000" y="4422922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ighlight>
                  <a:srgbClr val="FFFFFF"/>
                </a:highlight>
              </a:rPr>
              <a:t>Logo credit: </a:t>
            </a:r>
            <a:r>
              <a:rPr lang="en-US" sz="1200" i="1" dirty="0" err="1">
                <a:highlight>
                  <a:srgbClr val="FFFFFF"/>
                </a:highlight>
              </a:rPr>
              <a:t>Jolby</a:t>
            </a:r>
            <a:r>
              <a:rPr lang="en-US" sz="1200" i="1" dirty="0">
                <a:highlight>
                  <a:srgbClr val="FFFFFF"/>
                </a:highlight>
              </a:rPr>
              <a:t> &amp; Friends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0E000F-3F29-4DD5-AE78-87F03941A399}"/>
              </a:ext>
            </a:extLst>
          </p:cNvPr>
          <p:cNvSpPr/>
          <p:nvPr/>
        </p:nvSpPr>
        <p:spPr>
          <a:xfrm>
            <a:off x="838200" y="5715000"/>
            <a:ext cx="1104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Hopworks Urban Brewery [HUB] brewed a special edition Green Loop IPA for Design Week Portland’s opening party.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875C1D-DFA9-4224-8C95-199AF6D795BF}"/>
              </a:ext>
            </a:extLst>
          </p:cNvPr>
          <p:cNvSpPr/>
          <p:nvPr/>
        </p:nvSpPr>
        <p:spPr>
          <a:xfrm>
            <a:off x="533400" y="26735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The Green Loop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197832-D4CD-423F-A8C3-07B7E64DEF55}"/>
              </a:ext>
            </a:extLst>
          </p:cNvPr>
          <p:cNvSpPr/>
          <p:nvPr/>
        </p:nvSpPr>
        <p:spPr>
          <a:xfrm>
            <a:off x="2514600" y="162580"/>
            <a:ext cx="4458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Community Involvement</a:t>
            </a:r>
          </a:p>
        </p:txBody>
      </p:sp>
    </p:spTree>
    <p:extLst>
      <p:ext uri="{BB962C8B-B14F-4D97-AF65-F5344CB8AC3E}">
        <p14:creationId xmlns:p14="http://schemas.microsoft.com/office/powerpoint/2010/main" val="104389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5F1D8-F832-47D7-8BAB-696498A5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Adopted with Central City 2035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524FA-C62F-4107-8D2C-EB7725AC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 b="9837"/>
          <a:stretch/>
        </p:blipFill>
        <p:spPr>
          <a:xfrm>
            <a:off x="4038600" y="1524000"/>
            <a:ext cx="7992533" cy="449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93A0AB-91A5-4DDE-9C4E-12F13A914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" r="62214" b="49891"/>
          <a:stretch/>
        </p:blipFill>
        <p:spPr>
          <a:xfrm>
            <a:off x="152401" y="1524000"/>
            <a:ext cx="3562386" cy="456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67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10CD28-FB8A-4B13-9648-E296AA2C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347" y="112131"/>
            <a:ext cx="4484053" cy="6163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376D7-0E67-42A5-990C-56C171335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887" y="0"/>
            <a:ext cx="4484053" cy="6163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E23F29-88DB-4296-99A0-EF06F8CD5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12131"/>
            <a:ext cx="4484053" cy="616364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C4D5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0C95D0A3-5C39-4813-AB1C-A7C7F6998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8" y="4542881"/>
            <a:ext cx="50292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/>
              <a:t>Public Infrastructure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D8AF4F-7A2B-44D6-B1F4-EC09B4B8B5B5}"/>
              </a:ext>
            </a:extLst>
          </p:cNvPr>
          <p:cNvSpPr txBox="1">
            <a:spLocks/>
          </p:cNvSpPr>
          <p:nvPr/>
        </p:nvSpPr>
        <p:spPr>
          <a:xfrm>
            <a:off x="3429000" y="5562600"/>
            <a:ext cx="50292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Capital Improvements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80543948-48C3-4413-887D-9A2648C9B86C}"/>
              </a:ext>
            </a:extLst>
          </p:cNvPr>
          <p:cNvSpPr txBox="1">
            <a:spLocks/>
          </p:cNvSpPr>
          <p:nvPr/>
        </p:nvSpPr>
        <p:spPr>
          <a:xfrm>
            <a:off x="6974554" y="5176812"/>
            <a:ext cx="5029200" cy="8429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Development Regulations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98E50F0-4186-4387-85F8-7D7099C0544B}"/>
              </a:ext>
            </a:extLst>
          </p:cNvPr>
          <p:cNvSpPr txBox="1">
            <a:spLocks/>
          </p:cNvSpPr>
          <p:nvPr/>
        </p:nvSpPr>
        <p:spPr>
          <a:xfrm>
            <a:off x="3810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Loop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244234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8C1CBE-1D09-44A5-80FA-31D86997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7"/>
            <a:ext cx="10515600" cy="1325563"/>
          </a:xfrm>
        </p:spPr>
        <p:txBody>
          <a:bodyPr/>
          <a:lstStyle/>
          <a:p>
            <a:r>
              <a:rPr lang="en-US" dirty="0"/>
              <a:t>Loop in Progress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F0D28A-4301-4166-A03D-62E564A44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14885" r="2222" b="16227"/>
          <a:stretch/>
        </p:blipFill>
        <p:spPr>
          <a:xfrm>
            <a:off x="5562600" y="165486"/>
            <a:ext cx="6477000" cy="6583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3E3A97-060F-448A-A979-229D8DE7B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83" y="4953000"/>
            <a:ext cx="3792362" cy="17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5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4F0258-6A45-4CF6-BD29-98BFA1EF3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97055"/>
            <a:ext cx="7664276" cy="3989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0B36A5-DF04-45EF-9BF4-781E2D022C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7" r="34608" b="16667"/>
          <a:stretch/>
        </p:blipFill>
        <p:spPr>
          <a:xfrm>
            <a:off x="-304800" y="1496856"/>
            <a:ext cx="4267201" cy="5208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7765E3-46B7-43B8-A41F-47B150E77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722" y="838200"/>
            <a:ext cx="4938793" cy="22764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B5503AC-D9CB-4340-B945-5402DF6F8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7"/>
            <a:ext cx="10515600" cy="1325563"/>
          </a:xfrm>
        </p:spPr>
        <p:txBody>
          <a:bodyPr/>
          <a:lstStyle/>
          <a:p>
            <a:r>
              <a:rPr lang="en-US" dirty="0"/>
              <a:t>Public and Private </a:t>
            </a:r>
            <a:br>
              <a:rPr lang="en-US" dirty="0"/>
            </a:br>
            <a:r>
              <a:rPr lang="en-US" dirty="0"/>
              <a:t>Standards and Guidelines</a:t>
            </a:r>
          </a:p>
        </p:txBody>
      </p:sp>
    </p:spTree>
    <p:extLst>
      <p:ext uri="{BB962C8B-B14F-4D97-AF65-F5344CB8AC3E}">
        <p14:creationId xmlns:p14="http://schemas.microsoft.com/office/powerpoint/2010/main" val="2515354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69578-324E-4677-82E2-04CCC97A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Historic Places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12A9A0-2A25-4CFB-9C36-9061B9D5F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657600"/>
            <a:ext cx="6281980" cy="289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3A3439-BE82-4722-970D-BA45A06C3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50245"/>
            <a:ext cx="4363230" cy="2902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4EB44D-6846-43C6-83A7-A6F3C2A41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0"/>
          <a:stretch/>
        </p:blipFill>
        <p:spPr>
          <a:xfrm>
            <a:off x="7086601" y="368918"/>
            <a:ext cx="4593548" cy="31526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5D79BE-8699-4726-B4A9-63CB46633F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386307"/>
            <a:ext cx="2971800" cy="211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87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04900" y="5251792"/>
            <a:ext cx="9982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The Green Loop is a six-mile linear park that invites residents, employees and visitors to experience Portland’s Central City in an entirely new way. </a:t>
            </a:r>
          </a:p>
          <a:p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AE2CEB-3218-4540-A7B6-BD4C7B2D4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3352800" cy="4811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B03792-0D31-40DF-84CA-29D1066E7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8112" r="6644" b="11070"/>
          <a:stretch/>
        </p:blipFill>
        <p:spPr>
          <a:xfrm>
            <a:off x="7650709" y="624995"/>
            <a:ext cx="3436391" cy="4251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0A017C-8D72-4014-8480-13D225092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19" y="566568"/>
            <a:ext cx="3515774" cy="436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3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829" y="1295400"/>
            <a:ext cx="3995737" cy="5300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959" y="1295400"/>
            <a:ext cx="4020847" cy="5300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8" y="1295400"/>
            <a:ext cx="4003618" cy="53002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C9520DA-C124-4046-9F80-A2AFB1C91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1325563"/>
          </a:xfrm>
        </p:spPr>
        <p:txBody>
          <a:bodyPr/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Stories</a:t>
            </a:r>
            <a:r>
              <a:rPr lang="en-US" dirty="0"/>
              <a:t>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of the City</a:t>
            </a:r>
          </a:p>
        </p:txBody>
      </p:sp>
    </p:spTree>
    <p:extLst>
      <p:ext uri="{BB962C8B-B14F-4D97-AF65-F5344CB8AC3E}">
        <p14:creationId xmlns:p14="http://schemas.microsoft.com/office/powerpoint/2010/main" val="1923335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C22AC2-4D71-4360-8E4C-80195E558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69" y="457200"/>
            <a:ext cx="4648848" cy="3281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864126-8335-434F-8F15-39128499BAD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38" y="688528"/>
            <a:ext cx="2286000" cy="30499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DB7E034-037E-4D0E-BE32-91B7F6DE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Cobblestones</a:t>
            </a:r>
          </a:p>
        </p:txBody>
      </p:sp>
      <p:pic>
        <p:nvPicPr>
          <p:cNvPr id="1026" name="Picture 2" descr="image004">
            <a:extLst>
              <a:ext uri="{FF2B5EF4-FFF2-40B4-BE49-F238E27FC236}">
                <a16:creationId xmlns:a16="http://schemas.microsoft.com/office/drawing/2014/main" id="{13F8E18D-916C-4EE4-A21C-DB9BE3AA6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r="3545" b="52047"/>
          <a:stretch/>
        </p:blipFill>
        <p:spPr bwMode="auto">
          <a:xfrm>
            <a:off x="4667198" y="3810000"/>
            <a:ext cx="7126819" cy="241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C97864-5391-46D0-ACF4-6D37818E89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27"/>
          <a:stretch/>
        </p:blipFill>
        <p:spPr>
          <a:xfrm>
            <a:off x="397983" y="1600200"/>
            <a:ext cx="4174017" cy="489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89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B19A3-C3C3-496E-AC19-9274728C5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EADED-0014-4955-B815-0CFD2D386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20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871E00C-75E1-4292-AA6A-D374ADD6A4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8292" r="-224" b="-8292"/>
          <a:stretch/>
        </p:blipFill>
        <p:spPr>
          <a:xfrm>
            <a:off x="317449" y="782625"/>
            <a:ext cx="5105400" cy="7040158"/>
          </a:xfrm>
          <a:prstGeom prst="rect">
            <a:avLst/>
          </a:prstGeom>
          <a:solidFill>
            <a:schemeClr val="bg2">
              <a:alpha val="3000"/>
            </a:schemeClr>
          </a:solidFill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1A0C862-58F8-4BA3-A72F-C284FCA70E7F}"/>
              </a:ext>
            </a:extLst>
          </p:cNvPr>
          <p:cNvSpPr/>
          <p:nvPr/>
        </p:nvSpPr>
        <p:spPr>
          <a:xfrm>
            <a:off x="485381" y="681010"/>
            <a:ext cx="4876800" cy="655799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21093" y="76200"/>
            <a:ext cx="5479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Leveraging Public Investments</a:t>
            </a:r>
          </a:p>
        </p:txBody>
      </p:sp>
      <p:sp>
        <p:nvSpPr>
          <p:cNvPr id="8" name="Oval 7"/>
          <p:cNvSpPr/>
          <p:nvPr/>
        </p:nvSpPr>
        <p:spPr>
          <a:xfrm>
            <a:off x="3658372" y="2659493"/>
            <a:ext cx="416629" cy="416629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11826" y="1933752"/>
            <a:ext cx="416629" cy="416629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00814" y="2444458"/>
            <a:ext cx="416629" cy="416629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78872" y="5195107"/>
            <a:ext cx="416629" cy="416629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05143" y="4908394"/>
            <a:ext cx="416629" cy="416629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7156" y="5142131"/>
            <a:ext cx="55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4998" y="1879265"/>
            <a:ext cx="55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rebuchet MS" panose="020B0603020202020204" pitchFamily="34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9102" y="2597643"/>
            <a:ext cx="55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rebuchet MS" panose="020B0603020202020204" pitchFamily="3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47814" y="2852488"/>
            <a:ext cx="55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rebuchet MS" panose="020B0603020202020204" pitchFamily="34" charset="0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30590" y="4843640"/>
            <a:ext cx="55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rebuchet MS" panose="020B0603020202020204" pitchFamily="34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30052" y="2372504"/>
            <a:ext cx="55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rebuchet MS" panose="020B0603020202020204" pitchFamily="34" charset="0"/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3589086" y="5070819"/>
            <a:ext cx="416629" cy="416629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19833" y="5016475"/>
            <a:ext cx="55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rebuchet MS" panose="020B0603020202020204" pitchFamily="34" charset="0"/>
              </a:rPr>
              <a:t>8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D839DBA-B484-47C6-83F7-840EEA381A18}"/>
              </a:ext>
            </a:extLst>
          </p:cNvPr>
          <p:cNvSpPr/>
          <p:nvPr/>
        </p:nvSpPr>
        <p:spPr>
          <a:xfrm>
            <a:off x="2180611" y="5105250"/>
            <a:ext cx="416629" cy="416629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5381" y="194919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The Green Loop </a:t>
            </a:r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5BF6A6-FE27-4D25-9ACE-C5E26CB6386C}"/>
              </a:ext>
            </a:extLst>
          </p:cNvPr>
          <p:cNvGrpSpPr/>
          <p:nvPr/>
        </p:nvGrpSpPr>
        <p:grpSpPr>
          <a:xfrm>
            <a:off x="6016334" y="1381778"/>
            <a:ext cx="5877052" cy="5095222"/>
            <a:chOff x="6096000" y="514908"/>
            <a:chExt cx="6571199" cy="569702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1ABC4BD-C3CE-4B94-9C82-F0C9867F744C}"/>
                </a:ext>
              </a:extLst>
            </p:cNvPr>
            <p:cNvSpPr/>
            <p:nvPr/>
          </p:nvSpPr>
          <p:spPr>
            <a:xfrm>
              <a:off x="6614829" y="3028459"/>
              <a:ext cx="569495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Trebuchet MS" panose="020B0603020202020204" pitchFamily="34" charset="0"/>
                </a:rPr>
                <a:t>Prosper Portland: Broadway Corridor Framework Plan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6ED387-D99D-4AC1-8227-8D4947725993}"/>
                </a:ext>
              </a:extLst>
            </p:cNvPr>
            <p:cNvGrpSpPr/>
            <p:nvPr/>
          </p:nvGrpSpPr>
          <p:grpSpPr>
            <a:xfrm>
              <a:off x="6096000" y="514908"/>
              <a:ext cx="5778551" cy="5697027"/>
              <a:chOff x="6096000" y="514908"/>
              <a:chExt cx="5778551" cy="5697027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6599774" y="5702981"/>
                <a:ext cx="4876800" cy="338554"/>
              </a:xfrm>
              <a:prstGeom prst="rect">
                <a:avLst/>
              </a:prstGeom>
              <a:solidFill>
                <a:srgbClr val="FFFFFF">
                  <a:alpha val="6784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rebuchet MS" panose="020B0603020202020204" pitchFamily="34" charset="0"/>
                  </a:rPr>
                  <a:t>Metro/Trimet: Division Transit Project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F7E740F-1F85-4CF2-AA8E-565C0A72B645}"/>
                  </a:ext>
                </a:extLst>
              </p:cNvPr>
              <p:cNvSpPr txBox="1"/>
              <p:nvPr/>
            </p:nvSpPr>
            <p:spPr>
              <a:xfrm>
                <a:off x="6096000" y="514908"/>
                <a:ext cx="5551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B050"/>
                    </a:solidFill>
                    <a:latin typeface="Trebuchet MS" panose="020B0603020202020204" pitchFamily="34" charset="0"/>
                  </a:rPr>
                  <a:t>1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7E64AB3-0E75-4A50-BA65-F77E68C3A616}"/>
                  </a:ext>
                </a:extLst>
              </p:cNvPr>
              <p:cNvSpPr/>
              <p:nvPr/>
            </p:nvSpPr>
            <p:spPr>
              <a:xfrm>
                <a:off x="6590249" y="681010"/>
                <a:ext cx="305769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Trebuchet MS" panose="020B0603020202020204" pitchFamily="34" charset="0"/>
                  </a:rPr>
                  <a:t>Trimet: Tilikum Crossing Bridge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885E013-02E7-46F9-80F4-4D16686FC824}"/>
                  </a:ext>
                </a:extLst>
              </p:cNvPr>
              <p:cNvSpPr txBox="1"/>
              <p:nvPr/>
            </p:nvSpPr>
            <p:spPr>
              <a:xfrm>
                <a:off x="6096000" y="1216444"/>
                <a:ext cx="5551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B050"/>
                    </a:solidFill>
                    <a:latin typeface="Trebuchet MS" panose="020B0603020202020204" pitchFamily="34" charset="0"/>
                  </a:rPr>
                  <a:t>2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B494FA9-5D8E-45A0-B45A-303BC719E0DE}"/>
                  </a:ext>
                </a:extLst>
              </p:cNvPr>
              <p:cNvSpPr/>
              <p:nvPr/>
            </p:nvSpPr>
            <p:spPr>
              <a:xfrm>
                <a:off x="6590249" y="1326266"/>
                <a:ext cx="346815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Trebuchet MS" panose="020B0603020202020204" pitchFamily="34" charset="0"/>
                  </a:rPr>
                  <a:t>PBOT: I-84 Sullivan’s Crossing Pedestrian/Bicycle Bridge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F933C02-1DFE-4DE6-B7FC-AB033690C0EA}"/>
                  </a:ext>
                </a:extLst>
              </p:cNvPr>
              <p:cNvSpPr txBox="1"/>
              <p:nvPr/>
            </p:nvSpPr>
            <p:spPr>
              <a:xfrm>
                <a:off x="6096000" y="2049636"/>
                <a:ext cx="5551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B050"/>
                    </a:solidFill>
                    <a:latin typeface="Trebuchet MS" panose="020B0603020202020204" pitchFamily="34" charset="0"/>
                  </a:rPr>
                  <a:t>3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A059083-4F68-4226-B102-47B216671E27}"/>
                  </a:ext>
                </a:extLst>
              </p:cNvPr>
              <p:cNvSpPr/>
              <p:nvPr/>
            </p:nvSpPr>
            <p:spPr>
              <a:xfrm>
                <a:off x="6601537" y="2162512"/>
                <a:ext cx="339637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Trebuchet MS" panose="020B0603020202020204" pitchFamily="34" charset="0"/>
                  </a:rPr>
                  <a:t>ODOT: I-5 Broadway/Weidler Interchange Project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A823197-7547-4505-8639-7082DD5B2301}"/>
                  </a:ext>
                </a:extLst>
              </p:cNvPr>
              <p:cNvSpPr txBox="1"/>
              <p:nvPr/>
            </p:nvSpPr>
            <p:spPr>
              <a:xfrm>
                <a:off x="6096000" y="2851309"/>
                <a:ext cx="5551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B050"/>
                    </a:solidFill>
                    <a:latin typeface="Trebuchet MS" panose="020B0603020202020204" pitchFamily="34" charset="0"/>
                  </a:rPr>
                  <a:t>4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D9EEEDD-E647-4DB4-8EBF-008CB7B84C4B}"/>
                  </a:ext>
                </a:extLst>
              </p:cNvPr>
              <p:cNvSpPr txBox="1"/>
              <p:nvPr/>
            </p:nvSpPr>
            <p:spPr>
              <a:xfrm>
                <a:off x="6099929" y="3548193"/>
                <a:ext cx="5551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B050"/>
                    </a:solidFill>
                    <a:latin typeface="Trebuchet MS" panose="020B0603020202020204" pitchFamily="34" charset="0"/>
                  </a:rPr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F1A98BF-6A4B-456B-ABC1-578C31E77DE7}"/>
                  </a:ext>
                </a:extLst>
              </p:cNvPr>
              <p:cNvSpPr txBox="1"/>
              <p:nvPr/>
            </p:nvSpPr>
            <p:spPr>
              <a:xfrm>
                <a:off x="6096000" y="4205862"/>
                <a:ext cx="5551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B050"/>
                    </a:solidFill>
                    <a:latin typeface="Trebuchet MS" panose="020B0603020202020204" pitchFamily="34" charset="0"/>
                  </a:rPr>
                  <a:t>6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9740233-B51E-4BFE-A443-2734ACD5C59C}"/>
                  </a:ext>
                </a:extLst>
              </p:cNvPr>
              <p:cNvSpPr txBox="1"/>
              <p:nvPr/>
            </p:nvSpPr>
            <p:spPr>
              <a:xfrm>
                <a:off x="6096000" y="4884002"/>
                <a:ext cx="5551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B050"/>
                    </a:solidFill>
                    <a:latin typeface="Trebuchet MS" panose="020B0603020202020204" pitchFamily="34" charset="0"/>
                  </a:rPr>
                  <a:t>7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86BD38-332C-40AB-9060-AD8D6FC1DE81}"/>
                  </a:ext>
                </a:extLst>
              </p:cNvPr>
              <p:cNvSpPr txBox="1"/>
              <p:nvPr/>
            </p:nvSpPr>
            <p:spPr>
              <a:xfrm>
                <a:off x="6096000" y="5565604"/>
                <a:ext cx="5551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B050"/>
                    </a:solidFill>
                    <a:latin typeface="Trebuchet MS" panose="020B0603020202020204" pitchFamily="34" charset="0"/>
                  </a:rPr>
                  <a:t>8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1DE672D-E1B2-454D-88E1-6EE6ECFED765}"/>
                  </a:ext>
                </a:extLst>
              </p:cNvPr>
              <p:cNvSpPr/>
              <p:nvPr/>
            </p:nvSpPr>
            <p:spPr>
              <a:xfrm>
                <a:off x="6590249" y="3718921"/>
                <a:ext cx="280846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Trebuchet MS" panose="020B0603020202020204" pitchFamily="34" charset="0"/>
                  </a:rPr>
                  <a:t>PBOT: Central City in Motion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BC1EFAD-3C4C-41ED-9FED-33F60EFF89B6}"/>
                  </a:ext>
                </a:extLst>
              </p:cNvPr>
              <p:cNvSpPr/>
              <p:nvPr/>
            </p:nvSpPr>
            <p:spPr>
              <a:xfrm>
                <a:off x="6590249" y="4345135"/>
                <a:ext cx="528430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Trebuchet MS" panose="020B0603020202020204" pitchFamily="34" charset="0"/>
                  </a:rPr>
                  <a:t>Metro/Trimet: Southwest Corridor Transit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356FA4-9001-4E8A-A754-DF16E88B45A2}"/>
                </a:ext>
              </a:extLst>
            </p:cNvPr>
            <p:cNvSpPr/>
            <p:nvPr/>
          </p:nvSpPr>
          <p:spPr>
            <a:xfrm>
              <a:off x="6571198" y="5106579"/>
              <a:ext cx="6096001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600" dirty="0">
                  <a:latin typeface="Trebuchet MS" panose="020B0603020202020204" pitchFamily="34" charset="0"/>
                </a:rPr>
                <a:t>TBD: “Hill Park” connection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2D27587D-5F66-4148-AF9C-15742A384CFA}"/>
              </a:ext>
            </a:extLst>
          </p:cNvPr>
          <p:cNvSpPr/>
          <p:nvPr/>
        </p:nvSpPr>
        <p:spPr>
          <a:xfrm>
            <a:off x="6051962" y="1007376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Capital Projects: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11204" y="5069771"/>
            <a:ext cx="55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rebuchet MS" panose="020B0603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2864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61" b="5324"/>
          <a:stretch/>
        </p:blipFill>
        <p:spPr>
          <a:xfrm>
            <a:off x="-319611" y="-344528"/>
            <a:ext cx="4879505" cy="3462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r="30351"/>
          <a:stretch/>
        </p:blipFill>
        <p:spPr>
          <a:xfrm>
            <a:off x="2656804" y="3612532"/>
            <a:ext cx="3622137" cy="3258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75" y="4946909"/>
            <a:ext cx="4519793" cy="2546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20"/>
          <a:stretch/>
        </p:blipFill>
        <p:spPr>
          <a:xfrm>
            <a:off x="5206818" y="1598651"/>
            <a:ext cx="4493751" cy="3760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4" r="27077"/>
          <a:stretch/>
        </p:blipFill>
        <p:spPr>
          <a:xfrm>
            <a:off x="9576478" y="2785141"/>
            <a:ext cx="3436950" cy="4353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73" y="-373002"/>
            <a:ext cx="4409816" cy="2484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6"/>
          <a:stretch/>
        </p:blipFill>
        <p:spPr>
          <a:xfrm>
            <a:off x="8649575" y="-177192"/>
            <a:ext cx="4070062" cy="2962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77"/>
          <a:stretch/>
        </p:blipFill>
        <p:spPr>
          <a:xfrm>
            <a:off x="-421384" y="3345540"/>
            <a:ext cx="3469844" cy="3792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611" y="1837848"/>
            <a:ext cx="3693326" cy="2077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50"/>
          <a:stretch/>
        </p:blipFill>
        <p:spPr>
          <a:xfrm>
            <a:off x="3366080" y="1249646"/>
            <a:ext cx="1840738" cy="3313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-1447800" y="2624370"/>
            <a:ext cx="14706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460" y="2697909"/>
            <a:ext cx="8278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The Green Loop is about </a:t>
            </a:r>
            <a:r>
              <a:rPr lang="en-US" sz="28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people. </a:t>
            </a:r>
          </a:p>
        </p:txBody>
      </p:sp>
    </p:spTree>
    <p:extLst>
      <p:ext uri="{BB962C8B-B14F-4D97-AF65-F5344CB8AC3E}">
        <p14:creationId xmlns:p14="http://schemas.microsoft.com/office/powerpoint/2010/main" val="1029128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0" t="-774" r="6023"/>
          <a:stretch/>
        </p:blipFill>
        <p:spPr>
          <a:xfrm>
            <a:off x="6096000" y="-54725"/>
            <a:ext cx="6096000" cy="6960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6" r="42030" b="1158"/>
          <a:stretch/>
        </p:blipFill>
        <p:spPr>
          <a:xfrm>
            <a:off x="0" y="-52779"/>
            <a:ext cx="6096000" cy="69581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39879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0" y="2902125"/>
            <a:ext cx="8278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The Green Loop is about </a:t>
            </a:r>
            <a:r>
              <a:rPr lang="en-US" sz="28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public space. </a:t>
            </a:r>
          </a:p>
        </p:txBody>
      </p:sp>
    </p:spTree>
    <p:extLst>
      <p:ext uri="{BB962C8B-B14F-4D97-AF65-F5344CB8AC3E}">
        <p14:creationId xmlns:p14="http://schemas.microsoft.com/office/powerpoint/2010/main" val="1224827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58590" y="5045869"/>
            <a:ext cx="739378" cy="44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F37F7-28E7-49CF-9C5C-89EC77472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-38100"/>
            <a:ext cx="5338731" cy="6896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20FD8E-06A9-49B5-96FC-BE7468E6000C}"/>
              </a:ext>
            </a:extLst>
          </p:cNvPr>
          <p:cNvSpPr/>
          <p:nvPr/>
        </p:nvSpPr>
        <p:spPr>
          <a:xfrm>
            <a:off x="5791200" y="2667000"/>
            <a:ext cx="55816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Like “Sunday Parkways every day,” the Green Loop will connect all Portlanders to regional destinations, cultural attractions, employment centers and signature open spaces. </a:t>
            </a:r>
          </a:p>
        </p:txBody>
      </p:sp>
    </p:spTree>
    <p:extLst>
      <p:ext uri="{BB962C8B-B14F-4D97-AF65-F5344CB8AC3E}">
        <p14:creationId xmlns:p14="http://schemas.microsoft.com/office/powerpoint/2010/main" val="93964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4770" r="2500" b="-138"/>
          <a:stretch/>
        </p:blipFill>
        <p:spPr>
          <a:xfrm>
            <a:off x="0" y="695326"/>
            <a:ext cx="12192000" cy="62388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B70BDA-B2F1-4AF3-92D0-8C47431EA8C7}"/>
              </a:ext>
            </a:extLst>
          </p:cNvPr>
          <p:cNvSpPr/>
          <p:nvPr/>
        </p:nvSpPr>
        <p:spPr>
          <a:xfrm>
            <a:off x="7863842" y="4264973"/>
            <a:ext cx="3870958" cy="2583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33400" y="47189"/>
            <a:ext cx="6216484" cy="523220"/>
            <a:chOff x="533400" y="494905"/>
            <a:chExt cx="6216484" cy="523220"/>
          </a:xfrm>
        </p:grpSpPr>
        <p:sp>
          <p:nvSpPr>
            <p:cNvPr id="4" name="Rectangle 3"/>
            <p:cNvSpPr/>
            <p:nvPr/>
          </p:nvSpPr>
          <p:spPr>
            <a:xfrm>
              <a:off x="533400" y="609600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The Green Loop is about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352800" y="494905"/>
              <a:ext cx="33970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organizing growth.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38D6F15-7CC3-447B-B95B-19CEBEBB7343}"/>
              </a:ext>
            </a:extLst>
          </p:cNvPr>
          <p:cNvSpPr/>
          <p:nvPr/>
        </p:nvSpPr>
        <p:spPr>
          <a:xfrm>
            <a:off x="8382000" y="4402562"/>
            <a:ext cx="335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Why Here?</a:t>
            </a:r>
          </a:p>
          <a:p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In the next 20 years, the Central City will be home to: </a:t>
            </a:r>
          </a:p>
          <a:p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30 percent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of the growth in </a:t>
            </a:r>
          </a:p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3 percent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of the land area.</a:t>
            </a:r>
          </a:p>
          <a:p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+ 36,000 new households</a:t>
            </a:r>
          </a:p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+ 50,000 new jobs</a:t>
            </a:r>
          </a:p>
        </p:txBody>
      </p:sp>
    </p:spTree>
    <p:extLst>
      <p:ext uri="{BB962C8B-B14F-4D97-AF65-F5344CB8AC3E}">
        <p14:creationId xmlns:p14="http://schemas.microsoft.com/office/powerpoint/2010/main" val="2400877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400" y="314980"/>
            <a:ext cx="6096000" cy="523220"/>
            <a:chOff x="533400" y="467380"/>
            <a:chExt cx="6096000" cy="523220"/>
          </a:xfrm>
        </p:grpSpPr>
        <p:sp>
          <p:nvSpPr>
            <p:cNvPr id="4" name="Rectangle 3"/>
            <p:cNvSpPr/>
            <p:nvPr/>
          </p:nvSpPr>
          <p:spPr>
            <a:xfrm>
              <a:off x="533400" y="533400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The Green Loop is part of 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488797" y="467380"/>
              <a:ext cx="314060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 citywide vision.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767254" y="5921514"/>
            <a:ext cx="4538546" cy="707886"/>
          </a:xfrm>
          <a:prstGeom prst="rect">
            <a:avLst/>
          </a:prstGeom>
          <a:solidFill>
            <a:srgbClr val="FFFFFF">
              <a:alpha val="6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 of neighborhood circuits,</a:t>
            </a:r>
          </a:p>
          <a:p>
            <a:pPr algn="ctr"/>
            <a:r>
              <a:rPr lang="en-US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linked by City Greenways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9" y="762000"/>
            <a:ext cx="6028333" cy="510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27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733801" y="213664"/>
            <a:ext cx="6400800" cy="584775"/>
          </a:xfrm>
          <a:prstGeom prst="rect">
            <a:avLst/>
          </a:prstGeom>
          <a:solidFill>
            <a:srgbClr val="FFFFFF">
              <a:alpha val="6784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DESIGN PRINCIPLES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81200" y="37802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GREEN LOOP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2" t="18391" r="23313" b="25772"/>
          <a:stretch/>
        </p:blipFill>
        <p:spPr>
          <a:xfrm>
            <a:off x="3200400" y="1095289"/>
            <a:ext cx="6106486" cy="365714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5876" y="1244406"/>
            <a:ext cx="2229139" cy="1361187"/>
            <a:chOff x="465876" y="1244406"/>
            <a:chExt cx="2229139" cy="136118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73"/>
            <a:stretch/>
          </p:blipFill>
          <p:spPr>
            <a:xfrm>
              <a:off x="465876" y="1244406"/>
              <a:ext cx="2156630" cy="101619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33475" y="2297816"/>
              <a:ext cx="21615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PHYSICAL SEPARATION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3475" y="3052941"/>
            <a:ext cx="2786695" cy="2314200"/>
            <a:chOff x="1447802" y="3096000"/>
            <a:chExt cx="2786695" cy="23142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2" y="3096000"/>
              <a:ext cx="2786695" cy="23142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544191" y="5001003"/>
              <a:ext cx="25939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CONNECTED CANOPY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23781" y="4975676"/>
            <a:ext cx="2593917" cy="1677626"/>
            <a:chOff x="2971803" y="4953000"/>
            <a:chExt cx="2593917" cy="167762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00" b="22653"/>
            <a:stretch/>
          </p:blipFill>
          <p:spPr>
            <a:xfrm>
              <a:off x="3190726" y="4953000"/>
              <a:ext cx="2156066" cy="138463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971803" y="6322849"/>
              <a:ext cx="25939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BRANDING/IDENTITY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366112" y="4853857"/>
            <a:ext cx="2753200" cy="1799445"/>
            <a:chOff x="5524615" y="4823704"/>
            <a:chExt cx="2753200" cy="179944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4" t="10651" r="43192" b="23463"/>
            <a:stretch/>
          </p:blipFill>
          <p:spPr>
            <a:xfrm>
              <a:off x="5524615" y="4823704"/>
              <a:ext cx="2667744" cy="146465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549002" y="6315372"/>
              <a:ext cx="27288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CREATIVE FURNISHING DESIGN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173540" y="1199657"/>
            <a:ext cx="2612143" cy="2372582"/>
            <a:chOff x="7971466" y="1009668"/>
            <a:chExt cx="2612143" cy="237258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50" b="10901"/>
            <a:stretch/>
          </p:blipFill>
          <p:spPr>
            <a:xfrm>
              <a:off x="7971466" y="1009668"/>
              <a:ext cx="2493194" cy="187556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0" name="TextBox 29"/>
            <p:cNvSpPr txBox="1"/>
            <p:nvPr/>
          </p:nvSpPr>
          <p:spPr>
            <a:xfrm>
              <a:off x="7989692" y="2859030"/>
              <a:ext cx="2593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WALKING, JOGGING,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BIKING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321954" y="3850917"/>
            <a:ext cx="2841975" cy="1939630"/>
            <a:chOff x="7905721" y="3581400"/>
            <a:chExt cx="2841975" cy="1939630"/>
          </a:xfrm>
        </p:grpSpPr>
        <p:sp>
          <p:nvSpPr>
            <p:cNvPr id="31" name="TextBox 30"/>
            <p:cNvSpPr txBox="1"/>
            <p:nvPr/>
          </p:nvSpPr>
          <p:spPr>
            <a:xfrm>
              <a:off x="7905721" y="5213253"/>
              <a:ext cx="28419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BUILDING ORIENTATION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9" t="16135" r="4302" b="22326"/>
            <a:stretch/>
          </p:blipFill>
          <p:spPr>
            <a:xfrm>
              <a:off x="8210585" y="3581400"/>
              <a:ext cx="2269027" cy="1613530"/>
            </a:xfrm>
            <a:prstGeom prst="rect">
              <a:avLst/>
            </a:prstGeom>
          </p:spPr>
        </p:pic>
      </p:grpSp>
      <p:cxnSp>
        <p:nvCxnSpPr>
          <p:cNvPr id="33" name="Straight Connector 32"/>
          <p:cNvCxnSpPr/>
          <p:nvPr/>
        </p:nvCxnSpPr>
        <p:spPr>
          <a:xfrm>
            <a:off x="0" y="982653"/>
            <a:ext cx="12192000" cy="0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802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68FAA6-D66D-4863-98B3-678EC8150658}"/>
              </a:ext>
            </a:extLst>
          </p:cNvPr>
          <p:cNvSpPr/>
          <p:nvPr/>
        </p:nvSpPr>
        <p:spPr>
          <a:xfrm>
            <a:off x="533400" y="18172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The Green Loop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91AEE0-F055-4137-AC24-4A696011284F}"/>
              </a:ext>
            </a:extLst>
          </p:cNvPr>
          <p:cNvSpPr/>
          <p:nvPr/>
        </p:nvSpPr>
        <p:spPr>
          <a:xfrm>
            <a:off x="2514600" y="76944"/>
            <a:ext cx="4458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Community Involvement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7B47B8-76E1-42DA-B66A-AD4221C9BB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16183" b="9220"/>
          <a:stretch/>
        </p:blipFill>
        <p:spPr>
          <a:xfrm>
            <a:off x="7548764" y="772405"/>
            <a:ext cx="3829518" cy="2961394"/>
          </a:xfrm>
          <a:prstGeom prst="rect">
            <a:avLst/>
          </a:prstGeom>
        </p:spPr>
      </p:pic>
      <p:pic>
        <p:nvPicPr>
          <p:cNvPr id="13" name="Picture 2" descr="e24259c9-b373-48d4-9304-93724df9cf08@namprd09">
            <a:extLst>
              <a:ext uri="{FF2B5EF4-FFF2-40B4-BE49-F238E27FC236}">
                <a16:creationId xmlns:a16="http://schemas.microsoft.com/office/drawing/2014/main" id="{8CB92F08-6729-4D35-A1A9-4102354D0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5" r="1818" b="2144"/>
          <a:stretch/>
        </p:blipFill>
        <p:spPr bwMode="auto">
          <a:xfrm>
            <a:off x="7548763" y="3811479"/>
            <a:ext cx="3829517" cy="249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B26CD9F-9EDE-4462-A7E4-475586A29FE9}"/>
              </a:ext>
            </a:extLst>
          </p:cNvPr>
          <p:cNvSpPr/>
          <p:nvPr/>
        </p:nvSpPr>
        <p:spPr>
          <a:xfrm>
            <a:off x="8610600" y="6375825"/>
            <a:ext cx="28595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Design Week Portland 2016</a:t>
            </a:r>
            <a:endParaRPr lang="en-US" sz="16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B5ACCA-0D05-4F61-AE0B-361EBE0759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2" t="885" r="34249" b="-885"/>
          <a:stretch/>
        </p:blipFill>
        <p:spPr>
          <a:xfrm>
            <a:off x="295273" y="744747"/>
            <a:ext cx="3717042" cy="27330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336C39-BAFD-4CB0-A4B5-813D0F8E5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58" y="761800"/>
            <a:ext cx="3136127" cy="55666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0E6EAD-F69F-45CB-8F84-DD104A4B7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00" y="3574059"/>
            <a:ext cx="3786566" cy="27614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35A10C5-BA2E-4B54-9EAB-5D44E6F73E19}"/>
              </a:ext>
            </a:extLst>
          </p:cNvPr>
          <p:cNvSpPr/>
          <p:nvPr/>
        </p:nvSpPr>
        <p:spPr>
          <a:xfrm>
            <a:off x="4610683" y="6374725"/>
            <a:ext cx="27126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YPT Scavenger Hunt 2016</a:t>
            </a:r>
            <a:endParaRPr lang="en-US" sz="16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AE3A07-22AB-4E70-9960-70937B218B52}"/>
              </a:ext>
            </a:extLst>
          </p:cNvPr>
          <p:cNvSpPr/>
          <p:nvPr/>
        </p:nvSpPr>
        <p:spPr>
          <a:xfrm>
            <a:off x="1299713" y="6364399"/>
            <a:ext cx="24581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Oregon Walkways 2016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44930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1083</Words>
  <Application>Microsoft Office PowerPoint</Application>
  <PresentationFormat>Widescreen</PresentationFormat>
  <Paragraphs>127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Helvetica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Adopted with Central City 2035 Plan</vt:lpstr>
      <vt:lpstr>Public Infrastructure</vt:lpstr>
      <vt:lpstr>Loop in Progress</vt:lpstr>
      <vt:lpstr>Public and Private  Standards and Guidelines</vt:lpstr>
      <vt:lpstr>Linking Historic Places</vt:lpstr>
      <vt:lpstr>Stories of the City</vt:lpstr>
      <vt:lpstr>Cobblestones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Asnis, Marc</dc:creator>
  <cp:lastModifiedBy>Lillard, Lora</cp:lastModifiedBy>
  <cp:revision>101</cp:revision>
  <cp:lastPrinted>2017-05-16T20:48:27Z</cp:lastPrinted>
  <dcterms:created xsi:type="dcterms:W3CDTF">2016-11-14T20:05:57Z</dcterms:created>
  <dcterms:modified xsi:type="dcterms:W3CDTF">2019-02-11T20:06:39Z</dcterms:modified>
</cp:coreProperties>
</file>