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67" r:id="rId3"/>
    <p:sldId id="26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1BA4EF-008B-46F4-BEA8-2B0048744ACE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0947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5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7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1BA4EF-008B-46F4-BEA8-2B0048744ACE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29201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2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8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4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7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1BA4EF-008B-46F4-BEA8-2B0048744ACE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823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1BA4EF-008B-46F4-BEA8-2B0048744ACE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051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771BA4EF-008B-46F4-BEA8-2B0048744ACE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54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1562100" y="1459111"/>
            <a:ext cx="6791325" cy="17907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>
                <a:latin typeface="Arial" panose="020B0604020202020204" pitchFamily="34" charset="0"/>
                <a:cs typeface="Arial" panose="020B0604020202020204" pitchFamily="34" charset="0"/>
              </a:rPr>
              <a:t>Technology Oversight Committee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2495550" y="3608190"/>
            <a:ext cx="5143500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Quarterly Report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October – December 2018</a:t>
            </a:r>
          </a:p>
        </p:txBody>
      </p:sp>
      <p:pic>
        <p:nvPicPr>
          <p:cNvPr id="10" name="Picture 9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5824401E-D427-4171-8B76-3F94902C3E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54" y="5723537"/>
            <a:ext cx="2930271" cy="95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36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35083" y="397974"/>
            <a:ext cx="78967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Project Name:	Portland Online Permitting System (POPS)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Bureau:	Bureau of Technology Services, Bureau of Development Services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Reporting Date:	</a:t>
            </a:r>
            <a:r>
              <a:rPr lang="en-US" alt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17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Dece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mber 2018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0331166-2509-475D-8438-F5AB84A62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186280"/>
              </p:ext>
            </p:extLst>
          </p:nvPr>
        </p:nvGraphicFramePr>
        <p:xfrm>
          <a:off x="667155" y="1857172"/>
          <a:ext cx="8341919" cy="353256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59635">
                  <a:extLst>
                    <a:ext uri="{9D8B030D-6E8A-4147-A177-3AD203B41FA5}">
                      <a16:colId xmlns:a16="http://schemas.microsoft.com/office/drawing/2014/main" val="2318233838"/>
                    </a:ext>
                  </a:extLst>
                </a:gridCol>
                <a:gridCol w="1277006">
                  <a:extLst>
                    <a:ext uri="{9D8B030D-6E8A-4147-A177-3AD203B41FA5}">
                      <a16:colId xmlns:a16="http://schemas.microsoft.com/office/drawing/2014/main" val="1011854508"/>
                    </a:ext>
                  </a:extLst>
                </a:gridCol>
                <a:gridCol w="824033">
                  <a:extLst>
                    <a:ext uri="{9D8B030D-6E8A-4147-A177-3AD203B41FA5}">
                      <a16:colId xmlns:a16="http://schemas.microsoft.com/office/drawing/2014/main" val="106471330"/>
                    </a:ext>
                  </a:extLst>
                </a:gridCol>
                <a:gridCol w="1173965">
                  <a:extLst>
                    <a:ext uri="{9D8B030D-6E8A-4147-A177-3AD203B41FA5}">
                      <a16:colId xmlns:a16="http://schemas.microsoft.com/office/drawing/2014/main" val="3213236940"/>
                    </a:ext>
                  </a:extLst>
                </a:gridCol>
                <a:gridCol w="699863">
                  <a:extLst>
                    <a:ext uri="{9D8B030D-6E8A-4147-A177-3AD203B41FA5}">
                      <a16:colId xmlns:a16="http://schemas.microsoft.com/office/drawing/2014/main" val="70238304"/>
                    </a:ext>
                  </a:extLst>
                </a:gridCol>
                <a:gridCol w="620847">
                  <a:extLst>
                    <a:ext uri="{9D8B030D-6E8A-4147-A177-3AD203B41FA5}">
                      <a16:colId xmlns:a16="http://schemas.microsoft.com/office/drawing/2014/main" val="1142358258"/>
                    </a:ext>
                  </a:extLst>
                </a:gridCol>
                <a:gridCol w="677287">
                  <a:extLst>
                    <a:ext uri="{9D8B030D-6E8A-4147-A177-3AD203B41FA5}">
                      <a16:colId xmlns:a16="http://schemas.microsoft.com/office/drawing/2014/main" val="2966318407"/>
                    </a:ext>
                  </a:extLst>
                </a:gridCol>
                <a:gridCol w="654711">
                  <a:extLst>
                    <a:ext uri="{9D8B030D-6E8A-4147-A177-3AD203B41FA5}">
                      <a16:colId xmlns:a16="http://schemas.microsoft.com/office/drawing/2014/main" val="1985646081"/>
                    </a:ext>
                  </a:extLst>
                </a:gridCol>
                <a:gridCol w="699863">
                  <a:extLst>
                    <a:ext uri="{9D8B030D-6E8A-4147-A177-3AD203B41FA5}">
                      <a16:colId xmlns:a16="http://schemas.microsoft.com/office/drawing/2014/main" val="2260434453"/>
                    </a:ext>
                  </a:extLst>
                </a:gridCol>
                <a:gridCol w="654709">
                  <a:extLst>
                    <a:ext uri="{9D8B030D-6E8A-4147-A177-3AD203B41FA5}">
                      <a16:colId xmlns:a16="http://schemas.microsoft.com/office/drawing/2014/main" val="3030645699"/>
                    </a:ext>
                  </a:extLst>
                </a:gridCol>
              </a:tblGrid>
              <a:tr h="7310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Initial Estimate 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 TOC Intake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10/10/2017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Planned at Baseline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Current Revision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10/15/2018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QA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TOC Assessment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45251"/>
                  </a:ext>
                </a:extLst>
              </a:tr>
              <a:tr h="7049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Expected Completion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9/30/2018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45694"/>
                  </a:ext>
                </a:extLst>
              </a:tr>
              <a:tr h="488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48614"/>
                  </a:ext>
                </a:extLst>
              </a:tr>
              <a:tr h="352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Budget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$11,997,231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03610"/>
                  </a:ext>
                </a:extLst>
              </a:tr>
              <a:tr h="3924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3363"/>
                  </a:ext>
                </a:extLst>
              </a:tr>
              <a:tr h="863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Scope Stability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90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48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E28679-B8F5-481D-84D8-9ACD29398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48190"/>
              </p:ext>
            </p:extLst>
          </p:nvPr>
        </p:nvGraphicFramePr>
        <p:xfrm>
          <a:off x="690858" y="1847443"/>
          <a:ext cx="8231199" cy="353256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59635">
                  <a:extLst>
                    <a:ext uri="{9D8B030D-6E8A-4147-A177-3AD203B41FA5}">
                      <a16:colId xmlns:a16="http://schemas.microsoft.com/office/drawing/2014/main" val="2318233838"/>
                    </a:ext>
                  </a:extLst>
                </a:gridCol>
                <a:gridCol w="1277006">
                  <a:extLst>
                    <a:ext uri="{9D8B030D-6E8A-4147-A177-3AD203B41FA5}">
                      <a16:colId xmlns:a16="http://schemas.microsoft.com/office/drawing/2014/main" val="1011854508"/>
                    </a:ext>
                  </a:extLst>
                </a:gridCol>
                <a:gridCol w="824033">
                  <a:extLst>
                    <a:ext uri="{9D8B030D-6E8A-4147-A177-3AD203B41FA5}">
                      <a16:colId xmlns:a16="http://schemas.microsoft.com/office/drawing/2014/main" val="106471330"/>
                    </a:ext>
                  </a:extLst>
                </a:gridCol>
                <a:gridCol w="992749">
                  <a:extLst>
                    <a:ext uri="{9D8B030D-6E8A-4147-A177-3AD203B41FA5}">
                      <a16:colId xmlns:a16="http://schemas.microsoft.com/office/drawing/2014/main" val="3213236940"/>
                    </a:ext>
                  </a:extLst>
                </a:gridCol>
                <a:gridCol w="655828">
                  <a:extLst>
                    <a:ext uri="{9D8B030D-6E8A-4147-A177-3AD203B41FA5}">
                      <a16:colId xmlns:a16="http://schemas.microsoft.com/office/drawing/2014/main" val="70238304"/>
                    </a:ext>
                  </a:extLst>
                </a:gridCol>
                <a:gridCol w="620847">
                  <a:extLst>
                    <a:ext uri="{9D8B030D-6E8A-4147-A177-3AD203B41FA5}">
                      <a16:colId xmlns:a16="http://schemas.microsoft.com/office/drawing/2014/main" val="1142358258"/>
                    </a:ext>
                  </a:extLst>
                </a:gridCol>
                <a:gridCol w="714848">
                  <a:extLst>
                    <a:ext uri="{9D8B030D-6E8A-4147-A177-3AD203B41FA5}">
                      <a16:colId xmlns:a16="http://schemas.microsoft.com/office/drawing/2014/main" val="2966318407"/>
                    </a:ext>
                  </a:extLst>
                </a:gridCol>
                <a:gridCol w="617150">
                  <a:extLst>
                    <a:ext uri="{9D8B030D-6E8A-4147-A177-3AD203B41FA5}">
                      <a16:colId xmlns:a16="http://schemas.microsoft.com/office/drawing/2014/main" val="1985646081"/>
                    </a:ext>
                  </a:extLst>
                </a:gridCol>
                <a:gridCol w="699863">
                  <a:extLst>
                    <a:ext uri="{9D8B030D-6E8A-4147-A177-3AD203B41FA5}">
                      <a16:colId xmlns:a16="http://schemas.microsoft.com/office/drawing/2014/main" val="2260434453"/>
                    </a:ext>
                  </a:extLst>
                </a:gridCol>
                <a:gridCol w="769240">
                  <a:extLst>
                    <a:ext uri="{9D8B030D-6E8A-4147-A177-3AD203B41FA5}">
                      <a16:colId xmlns:a16="http://schemas.microsoft.com/office/drawing/2014/main" val="3030645699"/>
                    </a:ext>
                  </a:extLst>
                </a:gridCol>
              </a:tblGrid>
              <a:tr h="7310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Initial Estimate 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 TOC Intake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4/16/2018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Planned at Baseline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8/21/2018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Current Revision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QA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TOC Assessment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45251"/>
                  </a:ext>
                </a:extLst>
              </a:tr>
              <a:tr h="7049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Expected Completion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12/1/18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12/1/18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45694"/>
                  </a:ext>
                </a:extLst>
              </a:tr>
              <a:tr h="488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48614"/>
                  </a:ext>
                </a:extLst>
              </a:tr>
              <a:tr h="352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Budget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$1,080,000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$869,530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03610"/>
                  </a:ext>
                </a:extLst>
              </a:tr>
              <a:tr h="3924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3363"/>
                  </a:ext>
                </a:extLst>
              </a:tr>
              <a:tr h="863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Scope Stability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90568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5179201A-990E-4570-9C08-70C2793EF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248" y="406511"/>
            <a:ext cx="78967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Project Name:	BFM Implementation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Bureau:	City Budget Office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Reporting Date:	17 December 2018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9468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4150</TotalTime>
  <Words>131</Words>
  <Application>Microsoft Office PowerPoint</Application>
  <PresentationFormat>On-screen Show (4:3)</PresentationFormat>
  <Paragraphs>114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Franklin Gothic Book</vt:lpstr>
      <vt:lpstr>Times New Roman</vt:lpstr>
      <vt:lpstr>Crop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Clodius, Jen;Hafer, Heather</dc:creator>
  <cp:lastModifiedBy>Hafer, Heather</cp:lastModifiedBy>
  <cp:revision>58</cp:revision>
  <cp:lastPrinted>2018-10-15T20:55:00Z</cp:lastPrinted>
  <dcterms:created xsi:type="dcterms:W3CDTF">2015-04-16T22:41:44Z</dcterms:created>
  <dcterms:modified xsi:type="dcterms:W3CDTF">2019-01-11T01:13:49Z</dcterms:modified>
</cp:coreProperties>
</file>