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handoutMasterIdLst>
    <p:handoutMasterId r:id="rId25"/>
  </p:handoutMasterIdLst>
  <p:sldIdLst>
    <p:sldId id="273" r:id="rId2"/>
    <p:sldId id="269" r:id="rId3"/>
    <p:sldId id="286" r:id="rId4"/>
    <p:sldId id="287" r:id="rId5"/>
    <p:sldId id="277" r:id="rId6"/>
    <p:sldId id="290" r:id="rId7"/>
    <p:sldId id="288" r:id="rId8"/>
    <p:sldId id="279" r:id="rId9"/>
    <p:sldId id="275" r:id="rId10"/>
    <p:sldId id="289" r:id="rId11"/>
    <p:sldId id="285" r:id="rId12"/>
    <p:sldId id="291" r:id="rId13"/>
    <p:sldId id="292" r:id="rId14"/>
    <p:sldId id="299" r:id="rId15"/>
    <p:sldId id="293" r:id="rId16"/>
    <p:sldId id="294" r:id="rId17"/>
    <p:sldId id="281" r:id="rId18"/>
    <p:sldId id="296" r:id="rId19"/>
    <p:sldId id="297" r:id="rId20"/>
    <p:sldId id="295" r:id="rId21"/>
    <p:sldId id="298" r:id="rId22"/>
    <p:sldId id="283" r:id="rId23"/>
  </p:sldIdLst>
  <p:sldSz cx="9144000" cy="6858000" type="screen4x3"/>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B45B6D8-62DF-6549-8FC7-D033C3B5C85B}">
          <p14:sldIdLst>
            <p14:sldId id="273"/>
            <p14:sldId id="269"/>
            <p14:sldId id="286"/>
            <p14:sldId id="287"/>
            <p14:sldId id="277"/>
            <p14:sldId id="290"/>
            <p14:sldId id="288"/>
            <p14:sldId id="279"/>
            <p14:sldId id="275"/>
            <p14:sldId id="289"/>
            <p14:sldId id="285"/>
            <p14:sldId id="291"/>
            <p14:sldId id="292"/>
            <p14:sldId id="299"/>
            <p14:sldId id="293"/>
            <p14:sldId id="294"/>
            <p14:sldId id="281"/>
            <p14:sldId id="296"/>
            <p14:sldId id="297"/>
            <p14:sldId id="295"/>
            <p14:sldId id="298"/>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en, Sarah" initials="PS"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p:restoredTop sz="86303"/>
  </p:normalViewPr>
  <p:slideViewPr>
    <p:cSldViewPr snapToGrid="0" snapToObjects="1">
      <p:cViewPr varScale="1">
        <p:scale>
          <a:sx n="99" d="100"/>
          <a:sy n="99" d="100"/>
        </p:scale>
        <p:origin x="1284"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26" d="100"/>
          <a:sy n="126" d="100"/>
        </p:scale>
        <p:origin x="478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7DC5E27-A296-F44B-84B0-AC952D0BE94C}" type="datetimeFigureOut">
              <a:rPr lang="en-US" smtClean="0"/>
              <a:t>1/30/2019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52E4944-764F-5B40-8338-5CA4132B518B}" type="slidenum">
              <a:rPr lang="en-US" smtClean="0"/>
              <a:t>‹#›</a:t>
            </a:fld>
            <a:endParaRPr lang="en-US"/>
          </a:p>
        </p:txBody>
      </p:sp>
    </p:spTree>
    <p:extLst>
      <p:ext uri="{BB962C8B-B14F-4D97-AF65-F5344CB8AC3E}">
        <p14:creationId xmlns:p14="http://schemas.microsoft.com/office/powerpoint/2010/main" val="453389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158D72-C327-EF43-A0EF-8BF1F3816E5F}" type="datetimeFigureOut">
              <a:rPr lang="en-US" smtClean="0"/>
              <a:t>1/30/2019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C2A989-EC45-0845-9225-6BBE81AD33E9}" type="slidenum">
              <a:rPr lang="en-US" smtClean="0"/>
              <a:t>‹#›</a:t>
            </a:fld>
            <a:endParaRPr lang="en-US"/>
          </a:p>
        </p:txBody>
      </p:sp>
    </p:spTree>
    <p:extLst>
      <p:ext uri="{BB962C8B-B14F-4D97-AF65-F5344CB8AC3E}">
        <p14:creationId xmlns:p14="http://schemas.microsoft.com/office/powerpoint/2010/main" val="9908346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I’m Tara Wasiak, PBOT MO Group Manager,  this is my colleague Amy – </a:t>
            </a:r>
          </a:p>
          <a:p>
            <a:r>
              <a:rPr lang="en-US" dirty="0"/>
              <a:t>We’re here for Mr. Bell’s sidewalk repair appeal</a:t>
            </a:r>
          </a:p>
        </p:txBody>
      </p:sp>
      <p:sp>
        <p:nvSpPr>
          <p:cNvPr id="4" name="Slide Number Placeholder 3"/>
          <p:cNvSpPr>
            <a:spLocks noGrp="1"/>
          </p:cNvSpPr>
          <p:nvPr>
            <p:ph type="sldNum" sz="quarter" idx="10"/>
          </p:nvPr>
        </p:nvSpPr>
        <p:spPr/>
        <p:txBody>
          <a:bodyPr/>
          <a:lstStyle/>
          <a:p>
            <a:fld id="{F9C2A989-EC45-0845-9225-6BBE81AD33E9}" type="slidenum">
              <a:rPr lang="en-US" smtClean="0"/>
              <a:t>1</a:t>
            </a:fld>
            <a:endParaRPr lang="en-US"/>
          </a:p>
        </p:txBody>
      </p:sp>
    </p:spTree>
    <p:extLst>
      <p:ext uri="{BB962C8B-B14F-4D97-AF65-F5344CB8AC3E}">
        <p14:creationId xmlns:p14="http://schemas.microsoft.com/office/powerpoint/2010/main" val="3042335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Mr. Bell’s engagement and the City Ombudsman, Margie Sollinger – the Sidewalk repair notice and the FAQs have been improved.</a:t>
            </a:r>
          </a:p>
          <a:p>
            <a:endParaRPr lang="en-US" dirty="0"/>
          </a:p>
          <a:p>
            <a:r>
              <a:rPr lang="en-US" dirty="0"/>
              <a:t>And in partnerships with Commissioner </a:t>
            </a:r>
            <a:r>
              <a:rPr lang="en-US" dirty="0" err="1"/>
              <a:t>Eudaly’s</a:t>
            </a:r>
            <a:r>
              <a:rPr lang="en-US" dirty="0"/>
              <a:t> office we are exploring new initiatives</a:t>
            </a:r>
          </a:p>
          <a:p>
            <a:endParaRPr lang="en-US" dirty="0"/>
          </a:p>
          <a:p>
            <a:r>
              <a:rPr lang="en-US" dirty="0"/>
              <a:t>So that brings us to where we are today.  Amy and I are here to answer any questions you might have.  Thank you.</a:t>
            </a:r>
          </a:p>
        </p:txBody>
      </p:sp>
      <p:sp>
        <p:nvSpPr>
          <p:cNvPr id="4" name="Slide Number Placeholder 3"/>
          <p:cNvSpPr>
            <a:spLocks noGrp="1"/>
          </p:cNvSpPr>
          <p:nvPr>
            <p:ph type="sldNum" sz="quarter" idx="10"/>
          </p:nvPr>
        </p:nvSpPr>
        <p:spPr/>
        <p:txBody>
          <a:bodyPr/>
          <a:lstStyle/>
          <a:p>
            <a:fld id="{F9C2A989-EC45-0845-9225-6BBE81AD33E9}" type="slidenum">
              <a:rPr lang="en-US" smtClean="0"/>
              <a:t>22</a:t>
            </a:fld>
            <a:endParaRPr lang="en-US"/>
          </a:p>
        </p:txBody>
      </p:sp>
    </p:spTree>
    <p:extLst>
      <p:ext uri="{BB962C8B-B14F-4D97-AF65-F5344CB8AC3E}">
        <p14:creationId xmlns:p14="http://schemas.microsoft.com/office/powerpoint/2010/main" val="187164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estimate is if the City does the work on the property owner’s behalf. </a:t>
            </a:r>
          </a:p>
          <a:p>
            <a:r>
              <a:rPr lang="en-US" dirty="0"/>
              <a:t>And because the City’s work is guaranteed for 3 years – these charges include full block replacement.</a:t>
            </a:r>
          </a:p>
          <a:p>
            <a:r>
              <a:rPr lang="en-US" dirty="0"/>
              <a:t>Often times property owners get approval to do more minimal repairs which can result in substantially lower costs.</a:t>
            </a:r>
          </a:p>
        </p:txBody>
      </p:sp>
      <p:sp>
        <p:nvSpPr>
          <p:cNvPr id="4" name="Slide Number Placeholder 3"/>
          <p:cNvSpPr>
            <a:spLocks noGrp="1"/>
          </p:cNvSpPr>
          <p:nvPr>
            <p:ph type="sldNum" sz="quarter" idx="10"/>
          </p:nvPr>
        </p:nvSpPr>
        <p:spPr/>
        <p:txBody>
          <a:bodyPr/>
          <a:lstStyle/>
          <a:p>
            <a:fld id="{F9C2A989-EC45-0845-9225-6BBE81AD33E9}" type="slidenum">
              <a:rPr lang="en-US" smtClean="0"/>
              <a:t>6</a:t>
            </a:fld>
            <a:endParaRPr lang="en-US"/>
          </a:p>
        </p:txBody>
      </p:sp>
    </p:spTree>
    <p:extLst>
      <p:ext uri="{BB962C8B-B14F-4D97-AF65-F5344CB8AC3E}">
        <p14:creationId xmlns:p14="http://schemas.microsoft.com/office/powerpoint/2010/main" val="270126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diagram locates the hazards found on the sidewalk abutting the property</a:t>
            </a:r>
          </a:p>
        </p:txBody>
      </p:sp>
      <p:sp>
        <p:nvSpPr>
          <p:cNvPr id="4" name="Slide Number Placeholder 3"/>
          <p:cNvSpPr>
            <a:spLocks noGrp="1"/>
          </p:cNvSpPr>
          <p:nvPr>
            <p:ph type="sldNum" sz="quarter" idx="10"/>
          </p:nvPr>
        </p:nvSpPr>
        <p:spPr/>
        <p:txBody>
          <a:bodyPr/>
          <a:lstStyle/>
          <a:p>
            <a:fld id="{F9C2A989-EC45-0845-9225-6BBE81AD33E9}" type="slidenum">
              <a:rPr lang="en-US" smtClean="0"/>
              <a:t>7</a:t>
            </a:fld>
            <a:endParaRPr lang="en-US"/>
          </a:p>
        </p:txBody>
      </p:sp>
    </p:spTree>
    <p:extLst>
      <p:ext uri="{BB962C8B-B14F-4D97-AF65-F5344CB8AC3E}">
        <p14:creationId xmlns:p14="http://schemas.microsoft.com/office/powerpoint/2010/main" val="33630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½” standard often seems stringent upon first glance – but from a safety standpoint – the larger deviations in the sidewalk are easy to spot..</a:t>
            </a:r>
          </a:p>
          <a:p>
            <a:r>
              <a:rPr lang="en-US" dirty="0"/>
              <a:t>these ½” deviations are harder see – especially at night – and they cause trip and falls.</a:t>
            </a:r>
          </a:p>
          <a:p>
            <a:r>
              <a:rPr lang="en-US" dirty="0"/>
              <a:t>The ½” standard has been in place for at least the last 30 years</a:t>
            </a:r>
          </a:p>
          <a:p>
            <a:endParaRPr lang="en-US" dirty="0"/>
          </a:p>
        </p:txBody>
      </p:sp>
      <p:sp>
        <p:nvSpPr>
          <p:cNvPr id="4" name="Slide Number Placeholder 3"/>
          <p:cNvSpPr>
            <a:spLocks noGrp="1"/>
          </p:cNvSpPr>
          <p:nvPr>
            <p:ph type="sldNum" sz="quarter" idx="10"/>
          </p:nvPr>
        </p:nvSpPr>
        <p:spPr/>
        <p:txBody>
          <a:bodyPr/>
          <a:lstStyle/>
          <a:p>
            <a:fld id="{F9C2A989-EC45-0845-9225-6BBE81AD33E9}" type="slidenum">
              <a:rPr lang="en-US" smtClean="0"/>
              <a:t>8</a:t>
            </a:fld>
            <a:endParaRPr lang="en-US"/>
          </a:p>
        </p:txBody>
      </p:sp>
    </p:spTree>
    <p:extLst>
      <p:ext uri="{BB962C8B-B14F-4D97-AF65-F5344CB8AC3E}">
        <p14:creationId xmlns:p14="http://schemas.microsoft.com/office/powerpoint/2010/main" val="1015180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of Portland is not alone</a:t>
            </a:r>
          </a:p>
          <a:p>
            <a:r>
              <a:rPr lang="en-US" dirty="0"/>
              <a:t>Maintenance &amp; Repair of sidewalks is the responsibility of the property owner in Seattle, Sacramento and Denver</a:t>
            </a:r>
          </a:p>
          <a:p>
            <a:endParaRPr lang="en-US" dirty="0"/>
          </a:p>
        </p:txBody>
      </p:sp>
      <p:sp>
        <p:nvSpPr>
          <p:cNvPr id="4" name="Slide Number Placeholder 3"/>
          <p:cNvSpPr>
            <a:spLocks noGrp="1"/>
          </p:cNvSpPr>
          <p:nvPr>
            <p:ph type="sldNum" sz="quarter" idx="10"/>
          </p:nvPr>
        </p:nvSpPr>
        <p:spPr/>
        <p:txBody>
          <a:bodyPr/>
          <a:lstStyle/>
          <a:p>
            <a:fld id="{F9C2A989-EC45-0845-9225-6BBE81AD33E9}" type="slidenum">
              <a:rPr lang="en-US" smtClean="0"/>
              <a:t>9</a:t>
            </a:fld>
            <a:endParaRPr lang="en-US"/>
          </a:p>
        </p:txBody>
      </p:sp>
    </p:spTree>
    <p:extLst>
      <p:ext uri="{BB962C8B-B14F-4D97-AF65-F5344CB8AC3E}">
        <p14:creationId xmlns:p14="http://schemas.microsoft.com/office/powerpoint/2010/main" val="216914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Font typeface="Wingdings" panose="05000000000000000000" pitchFamily="2" charset="2"/>
              <a:buChar char="Ø"/>
            </a:pPr>
            <a:r>
              <a:rPr lang="en-US" dirty="0"/>
              <a:t>The assessment did not include the work done on the property line on SE Division</a:t>
            </a:r>
          </a:p>
          <a:p>
            <a:pPr lvl="2">
              <a:buFont typeface="Wingdings" panose="05000000000000000000" pitchFamily="2" charset="2"/>
              <a:buChar char="Ø"/>
            </a:pPr>
            <a:r>
              <a:rPr lang="en-US" dirty="0"/>
              <a:t>The property line on SE 60</a:t>
            </a:r>
            <a:r>
              <a:rPr lang="en-US" baseline="30000" dirty="0"/>
              <a:t>th</a:t>
            </a:r>
            <a:r>
              <a:rPr lang="en-US" dirty="0"/>
              <a:t> was harder to determine without a professional survey so these charges were removed</a:t>
            </a:r>
          </a:p>
          <a:p>
            <a:endParaRPr lang="en-US" dirty="0"/>
          </a:p>
        </p:txBody>
      </p:sp>
      <p:sp>
        <p:nvSpPr>
          <p:cNvPr id="4" name="Slide Number Placeholder 3"/>
          <p:cNvSpPr>
            <a:spLocks noGrp="1"/>
          </p:cNvSpPr>
          <p:nvPr>
            <p:ph type="sldNum" sz="quarter" idx="10"/>
          </p:nvPr>
        </p:nvSpPr>
        <p:spPr/>
        <p:txBody>
          <a:bodyPr/>
          <a:lstStyle/>
          <a:p>
            <a:fld id="{F9C2A989-EC45-0845-9225-6BBE81AD33E9}" type="slidenum">
              <a:rPr lang="en-US" smtClean="0"/>
              <a:t>11</a:t>
            </a:fld>
            <a:endParaRPr lang="en-US"/>
          </a:p>
        </p:txBody>
      </p:sp>
    </p:spTree>
    <p:extLst>
      <p:ext uri="{BB962C8B-B14F-4D97-AF65-F5344CB8AC3E}">
        <p14:creationId xmlns:p14="http://schemas.microsoft.com/office/powerpoint/2010/main" val="4036179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decision to leave curbs that were on the Sidewalk Repair Notice.</a:t>
            </a:r>
          </a:p>
          <a:p>
            <a:r>
              <a:rPr lang="en-US" dirty="0"/>
              <a:t>Saw cuts in the curb – rather than a full curb replacement were deemed to be suitable.</a:t>
            </a:r>
          </a:p>
          <a:p>
            <a:r>
              <a:rPr lang="en-US" dirty="0"/>
              <a:t>The was deemed adequate to minimize </a:t>
            </a:r>
            <a:r>
              <a:rPr lang="en-US" dirty="0" err="1"/>
              <a:t>futher</a:t>
            </a:r>
            <a:r>
              <a:rPr lang="en-US" dirty="0"/>
              <a:t> damage.. </a:t>
            </a:r>
          </a:p>
          <a:p>
            <a:r>
              <a:rPr lang="en-US" dirty="0"/>
              <a:t>Courtesy doorhanger placed by the City contractor, on unused stairs.</a:t>
            </a:r>
          </a:p>
          <a:p>
            <a:r>
              <a:rPr lang="en-US" dirty="0"/>
              <a:t>	This was placed as a courtesy, there is no legal requirement to do so. Ideally, this would 	have been placed on the door, but due to the unique layout of this property (long driveway 	easement), it wasn’t done. The doorhanger was instead placed on the railing to the set of stairs 	on the corner. These stairs are apparently not used.</a:t>
            </a:r>
          </a:p>
          <a:p>
            <a:endParaRPr lang="en-US" dirty="0"/>
          </a:p>
        </p:txBody>
      </p:sp>
      <p:sp>
        <p:nvSpPr>
          <p:cNvPr id="4" name="Slide Number Placeholder 3"/>
          <p:cNvSpPr>
            <a:spLocks noGrp="1"/>
          </p:cNvSpPr>
          <p:nvPr>
            <p:ph type="sldNum" sz="quarter" idx="10"/>
          </p:nvPr>
        </p:nvSpPr>
        <p:spPr/>
        <p:txBody>
          <a:bodyPr/>
          <a:lstStyle/>
          <a:p>
            <a:fld id="{F9C2A989-EC45-0845-9225-6BBE81AD33E9}" type="slidenum">
              <a:rPr lang="en-US" smtClean="0"/>
              <a:t>16</a:t>
            </a:fld>
            <a:endParaRPr lang="en-US"/>
          </a:p>
        </p:txBody>
      </p:sp>
    </p:spTree>
    <p:extLst>
      <p:ext uri="{BB962C8B-B14F-4D97-AF65-F5344CB8AC3E}">
        <p14:creationId xmlns:p14="http://schemas.microsoft.com/office/powerpoint/2010/main" val="91514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2A989-EC45-0845-9225-6BBE81AD33E9}" type="slidenum">
              <a:rPr lang="en-US" smtClean="0"/>
              <a:t>18</a:t>
            </a:fld>
            <a:endParaRPr lang="en-US"/>
          </a:p>
        </p:txBody>
      </p:sp>
    </p:spTree>
    <p:extLst>
      <p:ext uri="{BB962C8B-B14F-4D97-AF65-F5344CB8AC3E}">
        <p14:creationId xmlns:p14="http://schemas.microsoft.com/office/powerpoint/2010/main" val="1973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recognition of the hardship that these repairs can present – and in an effort to resolve this issue – the permit fee and the 10% auditor’s fee have been waived.</a:t>
            </a:r>
          </a:p>
          <a:p>
            <a:endParaRPr lang="en-US" dirty="0"/>
          </a:p>
          <a:p>
            <a:r>
              <a:rPr lang="en-US" dirty="0"/>
              <a:t>We believe that the assessment is fair and reasonable based on the work that was performed.</a:t>
            </a:r>
          </a:p>
          <a:p>
            <a:r>
              <a:rPr lang="en-US" dirty="0"/>
              <a:t>Here are some pictures of the completed work…</a:t>
            </a:r>
          </a:p>
        </p:txBody>
      </p:sp>
      <p:sp>
        <p:nvSpPr>
          <p:cNvPr id="4" name="Slide Number Placeholder 3"/>
          <p:cNvSpPr>
            <a:spLocks noGrp="1"/>
          </p:cNvSpPr>
          <p:nvPr>
            <p:ph type="sldNum" sz="quarter" idx="10"/>
          </p:nvPr>
        </p:nvSpPr>
        <p:spPr/>
        <p:txBody>
          <a:bodyPr/>
          <a:lstStyle/>
          <a:p>
            <a:fld id="{F9C2A989-EC45-0845-9225-6BBE81AD33E9}" type="slidenum">
              <a:rPr lang="en-US" smtClean="0"/>
              <a:t>19</a:t>
            </a:fld>
            <a:endParaRPr lang="en-US"/>
          </a:p>
        </p:txBody>
      </p:sp>
    </p:spTree>
    <p:extLst>
      <p:ext uri="{BB962C8B-B14F-4D97-AF65-F5344CB8AC3E}">
        <p14:creationId xmlns:p14="http://schemas.microsoft.com/office/powerpoint/2010/main" val="3495347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7542" y="5377443"/>
            <a:ext cx="519004"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6546" y="5317210"/>
            <a:ext cx="1729314" cy="6394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10"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12" name="TextBox 11"/>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13" name="Straight Connector 12"/>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7542" y="5377443"/>
            <a:ext cx="519004"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6546" y="5317210"/>
            <a:ext cx="1729314" cy="63947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a:xfrm>
            <a:off x="238651" y="273686"/>
            <a:ext cx="8623296" cy="58585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hasCustomPrompt="1"/>
          </p:nvPr>
        </p:nvSpPr>
        <p:spPr/>
        <p:txBody>
          <a:bodyPr/>
          <a:lstStyle/>
          <a:p>
            <a:r>
              <a:rPr lang="en-US" dirty="0">
                <a:solidFill>
                  <a:schemeClr val="bg2">
                    <a:lumMod val="50000"/>
                  </a:schemeClr>
                </a:solidFill>
                <a:latin typeface="Trebuchet MS" charset="0"/>
                <a:ea typeface="Trebuchet MS" charset="0"/>
                <a:cs typeface="Trebuchet MS" charset="0"/>
              </a:rPr>
              <a:t>CATEGORY HERE</a:t>
            </a:r>
          </a:p>
        </p:txBody>
      </p:sp>
      <p:sp>
        <p:nvSpPr>
          <p:cNvPr id="3" name="Content Placeholder 2"/>
          <p:cNvSpPr>
            <a:spLocks noGrp="1"/>
          </p:cNvSpPr>
          <p:nvPr>
            <p:ph idx="1"/>
          </p:nvPr>
        </p:nvSpPr>
        <p:spPr>
          <a:xfrm>
            <a:off x="256939" y="1234440"/>
            <a:ext cx="3638405" cy="4942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Placeholder 1"/>
          <p:cNvSpPr>
            <a:spLocks noGrp="1"/>
          </p:cNvSpPr>
          <p:nvPr>
            <p:ph type="title"/>
          </p:nvPr>
        </p:nvSpPr>
        <p:spPr>
          <a:xfrm>
            <a:off x="238651" y="273686"/>
            <a:ext cx="8258412" cy="5401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6939" y="1426464"/>
            <a:ext cx="3638405" cy="47504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sp>
        <p:nvSpPr>
          <p:cNvPr id="10" name="TextBox 9"/>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12" name="Straight Connector 11"/>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cxnSp>
        <p:nvCxnSpPr>
          <p:cNvPr id="19" name="Straight Connector 18"/>
          <p:cNvCxnSpPr/>
          <p:nvPr userDrawn="1"/>
        </p:nvCxnSpPr>
        <p:spPr>
          <a:xfrm>
            <a:off x="319176" y="751742"/>
            <a:ext cx="8494776" cy="0"/>
          </a:xfrm>
          <a:prstGeom prst="line">
            <a:avLst/>
          </a:prstGeom>
          <a:ln w="158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203398"/>
      </p:ext>
    </p:extLst>
  </p:cSld>
  <p:clrMap bg1="lt1" tx1="dk1" bg2="lt2" tx2="dk2" accent1="accent1" accent2="accent2" accent3="accent3" accent4="accent4" accent5="accent5" accent6="accent6" hlink="hlink" folHlink="folHlink"/>
  <p:sldLayoutIdLst>
    <p:sldLayoutId id="2147483678" r:id="rId1"/>
    <p:sldLayoutId id="2147483688" r:id="rId2"/>
    <p:sldLayoutId id="2147483674"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79" r:id="rId12"/>
  </p:sldLayoutIdLst>
  <p:hf hdr="0" ftr="0" dt="0"/>
  <p:txStyles>
    <p:title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28600" y="273686"/>
            <a:ext cx="8915399" cy="1609978"/>
          </a:xfrm>
        </p:spPr>
        <p:txBody>
          <a:bodyPr>
            <a:normAutofit/>
          </a:bodyPr>
          <a:lstStyle/>
          <a:p>
            <a:r>
              <a:rPr lang="en-US" sz="4800" dirty="0"/>
              <a:t>Agenda Item 71:</a:t>
            </a:r>
            <a:br>
              <a:rPr lang="en-US" sz="4800" dirty="0"/>
            </a:br>
            <a:r>
              <a:rPr lang="en-US" sz="4800" dirty="0"/>
              <a:t>Sidewalk Repair Appeal</a:t>
            </a:r>
          </a:p>
        </p:txBody>
      </p:sp>
      <p:sp>
        <p:nvSpPr>
          <p:cNvPr id="4" name="Title 1"/>
          <p:cNvSpPr txBox="1">
            <a:spLocks/>
          </p:cNvSpPr>
          <p:nvPr/>
        </p:nvSpPr>
        <p:spPr>
          <a:xfrm>
            <a:off x="256939" y="5129150"/>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1"/>
                </a:solidFill>
                <a:latin typeface="Trebuchet MS" charset="0"/>
                <a:ea typeface="Trebuchet MS" charset="0"/>
                <a:cs typeface="Trebuchet MS" charset="0"/>
              </a:defRPr>
            </a:lvl1pPr>
          </a:lstStyle>
          <a:p>
            <a:r>
              <a:rPr lang="en-US" b="0" i="1" dirty="0"/>
              <a:t>January 30, 2019</a:t>
            </a:r>
          </a:p>
        </p:txBody>
      </p:sp>
    </p:spTree>
    <p:extLst>
      <p:ext uri="{BB962C8B-B14F-4D97-AF65-F5344CB8AC3E}">
        <p14:creationId xmlns:p14="http://schemas.microsoft.com/office/powerpoint/2010/main" val="131086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238651" y="935397"/>
            <a:ext cx="8971728" cy="4750499"/>
          </a:xfrm>
        </p:spPr>
        <p:txBody>
          <a:bodyPr>
            <a:normAutofit/>
          </a:bodyPr>
          <a:lstStyle/>
          <a:p>
            <a:pPr marL="457200" lvl="1" indent="0">
              <a:buNone/>
            </a:pPr>
            <a:endParaRPr lang="en-US" dirty="0"/>
          </a:p>
          <a:p>
            <a:r>
              <a:rPr lang="en-US" dirty="0"/>
              <a:t>August 29, 2017</a:t>
            </a:r>
          </a:p>
          <a:p>
            <a:pPr lvl="1"/>
            <a:r>
              <a:rPr lang="en-US" dirty="0"/>
              <a:t>A Final Inspection was requested and performed.</a:t>
            </a:r>
          </a:p>
          <a:p>
            <a:pPr lvl="1"/>
            <a:r>
              <a:rPr lang="en-US" dirty="0"/>
              <a:t>No work started, property failed inspection.</a:t>
            </a:r>
          </a:p>
          <a:p>
            <a:pPr lvl="1"/>
            <a:endParaRPr lang="en-US" dirty="0"/>
          </a:p>
          <a:p>
            <a:r>
              <a:rPr lang="en-US" dirty="0"/>
              <a:t>September 15, 2017</a:t>
            </a:r>
          </a:p>
          <a:p>
            <a:pPr lvl="1"/>
            <a:r>
              <a:rPr lang="en-US" dirty="0"/>
              <a:t>Sidewalk Inspector met with Mr. Bell.</a:t>
            </a:r>
          </a:p>
          <a:p>
            <a:pPr lvl="1"/>
            <a:r>
              <a:rPr lang="en-US" dirty="0"/>
              <a:t>Minimal repairs and financing options were discussed</a:t>
            </a:r>
          </a:p>
          <a:p>
            <a:pPr lvl="1"/>
            <a:endParaRPr lang="en-US" dirty="0"/>
          </a:p>
          <a:p>
            <a:r>
              <a:rPr lang="en-US" dirty="0"/>
              <a:t>November 17, 2017</a:t>
            </a:r>
          </a:p>
          <a:p>
            <a:pPr lvl="1"/>
            <a:r>
              <a:rPr lang="en-US" dirty="0"/>
              <a:t>Property was posted with a doorhanger by a contractor working on behalf of the City</a:t>
            </a:r>
          </a:p>
          <a:p>
            <a:pPr lvl="1"/>
            <a:endParaRPr lang="en-US" dirty="0"/>
          </a:p>
          <a:p>
            <a:r>
              <a:rPr lang="en-US" dirty="0"/>
              <a:t>December 8, 2017</a:t>
            </a:r>
          </a:p>
          <a:p>
            <a:pPr lvl="1"/>
            <a:r>
              <a:rPr lang="en-US" dirty="0"/>
              <a:t>Final Inspection of the work performed by the contractor was complete.  Contractor was subsequently paid.</a:t>
            </a:r>
          </a:p>
          <a:p>
            <a:pPr marL="457200" lvl="1" indent="0">
              <a:buNone/>
            </a:pPr>
            <a:endParaRPr lang="en-US" dirty="0"/>
          </a:p>
          <a:p>
            <a:endParaRPr lang="en-US" dirty="0"/>
          </a:p>
          <a:p>
            <a:pPr lvl="1"/>
            <a:endParaRPr lang="en-US" dirty="0"/>
          </a:p>
          <a:p>
            <a:pPr marL="457200" lvl="1" indent="0">
              <a:buNone/>
            </a:pPr>
            <a:endParaRPr lang="en-US" dirty="0"/>
          </a:p>
          <a:p>
            <a:pPr lvl="2"/>
            <a:endParaRPr lang="en-US" dirty="0"/>
          </a:p>
          <a:p>
            <a:pPr lvl="1"/>
            <a:endParaRPr lang="en-US" dirty="0"/>
          </a:p>
          <a:p>
            <a:endParaRPr lang="en-US" dirty="0"/>
          </a:p>
          <a:p>
            <a:pPr lvl="1"/>
            <a:endParaRPr lang="en-US" dirty="0"/>
          </a:p>
        </p:txBody>
      </p:sp>
      <p:sp>
        <p:nvSpPr>
          <p:cNvPr id="4" name="Title 1">
            <a:extLst>
              <a:ext uri="{FF2B5EF4-FFF2-40B4-BE49-F238E27FC236}">
                <a16:creationId xmlns:a16="http://schemas.microsoft.com/office/drawing/2014/main" id="{CE376DF6-5C3E-40CA-A201-173A5E1AF728}"/>
              </a:ext>
            </a:extLst>
          </p:cNvPr>
          <p:cNvSpPr txBox="1">
            <a:spLocks/>
          </p:cNvSpPr>
          <p:nvPr/>
        </p:nvSpPr>
        <p:spPr>
          <a:xfrm>
            <a:off x="391051" y="273685"/>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a:lstStyle>
          <a:p>
            <a:r>
              <a:rPr lang="en-US" dirty="0"/>
              <a:t>Timeline continued </a:t>
            </a:r>
          </a:p>
        </p:txBody>
      </p:sp>
    </p:spTree>
    <p:extLst>
      <p:ext uri="{BB962C8B-B14F-4D97-AF65-F5344CB8AC3E}">
        <p14:creationId xmlns:p14="http://schemas.microsoft.com/office/powerpoint/2010/main" val="4668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1000"/>
                                        <p:tgtEl>
                                          <p:spTgt spid="3">
                                            <p:txEl>
                                              <p:pRg st="9" end="9"/>
                                            </p:txEl>
                                          </p:spTgt>
                                        </p:tgtEl>
                                      </p:cBhvr>
                                    </p:animEffect>
                                    <p:anim calcmode="lin" valueType="num">
                                      <p:cBhvr>
                                        <p:cTn id="4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1000"/>
                                        <p:tgtEl>
                                          <p:spTgt spid="3">
                                            <p:txEl>
                                              <p:pRg st="10" end="10"/>
                                            </p:txEl>
                                          </p:spTgt>
                                        </p:tgtEl>
                                      </p:cBhvr>
                                    </p:animEffect>
                                    <p:anim calcmode="lin" valueType="num">
                                      <p:cBhvr>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fade">
                                      <p:cBhvr>
                                        <p:cTn id="53" dur="1000"/>
                                        <p:tgtEl>
                                          <p:spTgt spid="3">
                                            <p:txEl>
                                              <p:pRg st="12" end="12"/>
                                            </p:txEl>
                                          </p:spTgt>
                                        </p:tgtEl>
                                      </p:cBhvr>
                                    </p:animEffect>
                                    <p:anim calcmode="lin" valueType="num">
                                      <p:cBhvr>
                                        <p:cTn id="54"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fade">
                                      <p:cBhvr>
                                        <p:cTn id="58" dur="1000"/>
                                        <p:tgtEl>
                                          <p:spTgt spid="3">
                                            <p:txEl>
                                              <p:pRg st="13" end="13"/>
                                            </p:txEl>
                                          </p:spTgt>
                                        </p:tgtEl>
                                      </p:cBhvr>
                                    </p:animEffect>
                                    <p:anim calcmode="lin" valueType="num">
                                      <p:cBhvr>
                                        <p:cTn id="5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238651" y="935397"/>
            <a:ext cx="8971728" cy="4750499"/>
          </a:xfrm>
        </p:spPr>
        <p:txBody>
          <a:bodyPr>
            <a:normAutofit/>
          </a:bodyPr>
          <a:lstStyle/>
          <a:p>
            <a:pPr marL="457200" lvl="1" indent="0">
              <a:buNone/>
            </a:pPr>
            <a:endParaRPr lang="en-US" dirty="0"/>
          </a:p>
          <a:p>
            <a:pPr lvl="1"/>
            <a:endParaRPr lang="en-US" dirty="0"/>
          </a:p>
          <a:p>
            <a:r>
              <a:rPr lang="en-US" dirty="0"/>
              <a:t>February 28, 2018</a:t>
            </a:r>
          </a:p>
          <a:p>
            <a:pPr lvl="1"/>
            <a:r>
              <a:rPr lang="en-US" dirty="0"/>
              <a:t>Mr. Bell appeared before City Council to contest the need for repairs, the validity of the charges, and to point out that more hazardous sidewalks exist in other parts of the City</a:t>
            </a:r>
          </a:p>
          <a:p>
            <a:pPr lvl="1"/>
            <a:endParaRPr lang="en-US" dirty="0"/>
          </a:p>
          <a:p>
            <a:r>
              <a:rPr lang="en-US" dirty="0"/>
              <a:t>May 11, 2018</a:t>
            </a:r>
          </a:p>
          <a:p>
            <a:pPr lvl="1"/>
            <a:r>
              <a:rPr lang="en-US" dirty="0"/>
              <a:t>The assessment was reviewed</a:t>
            </a:r>
          </a:p>
          <a:p>
            <a:pPr lvl="1"/>
            <a:r>
              <a:rPr lang="en-US" dirty="0"/>
              <a:t>A revised assessment and the determination of remonstrance sent to Mr. Bell</a:t>
            </a:r>
          </a:p>
          <a:p>
            <a:pPr marL="457200" lvl="1" indent="0">
              <a:buNone/>
            </a:pPr>
            <a:endParaRPr lang="en-US" dirty="0"/>
          </a:p>
          <a:p>
            <a:pPr lvl="1"/>
            <a:endParaRPr lang="en-US" dirty="0"/>
          </a:p>
          <a:p>
            <a:pPr marL="457200" lvl="1" indent="0">
              <a:buNone/>
            </a:pPr>
            <a:endParaRPr lang="en-US" dirty="0"/>
          </a:p>
          <a:p>
            <a:pPr lvl="2"/>
            <a:endParaRPr lang="en-US" dirty="0"/>
          </a:p>
          <a:p>
            <a:pPr lvl="1"/>
            <a:endParaRPr lang="en-US" dirty="0"/>
          </a:p>
          <a:p>
            <a:endParaRPr lang="en-US" dirty="0"/>
          </a:p>
          <a:p>
            <a:pPr lvl="1"/>
            <a:endParaRPr lang="en-US" dirty="0"/>
          </a:p>
        </p:txBody>
      </p:sp>
      <p:sp>
        <p:nvSpPr>
          <p:cNvPr id="4" name="Title 1">
            <a:extLst>
              <a:ext uri="{FF2B5EF4-FFF2-40B4-BE49-F238E27FC236}">
                <a16:creationId xmlns:a16="http://schemas.microsoft.com/office/drawing/2014/main" id="{CE376DF6-5C3E-40CA-A201-173A5E1AF728}"/>
              </a:ext>
            </a:extLst>
          </p:cNvPr>
          <p:cNvSpPr txBox="1">
            <a:spLocks/>
          </p:cNvSpPr>
          <p:nvPr/>
        </p:nvSpPr>
        <p:spPr>
          <a:xfrm>
            <a:off x="391051" y="273685"/>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a:lstStyle>
          <a:p>
            <a:r>
              <a:rPr lang="en-US" dirty="0"/>
              <a:t>Timeline continued </a:t>
            </a:r>
          </a:p>
        </p:txBody>
      </p:sp>
    </p:spTree>
    <p:extLst>
      <p:ext uri="{BB962C8B-B14F-4D97-AF65-F5344CB8AC3E}">
        <p14:creationId xmlns:p14="http://schemas.microsoft.com/office/powerpoint/2010/main" val="423794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Work beyond with property line on SE Division was not assessed</a:t>
            </a:r>
          </a:p>
        </p:txBody>
      </p:sp>
      <p:sp>
        <p:nvSpPr>
          <p:cNvPr id="3" name="Content Placeholder 2"/>
          <p:cNvSpPr>
            <a:spLocks noGrp="1"/>
          </p:cNvSpPr>
          <p:nvPr>
            <p:ph idx="1"/>
          </p:nvPr>
        </p:nvSpPr>
        <p:spPr>
          <a:xfrm>
            <a:off x="256939" y="1426464"/>
            <a:ext cx="8480661" cy="4750499"/>
          </a:xfrm>
        </p:spPr>
        <p:txBody>
          <a:bodyPr/>
          <a:lstStyle/>
          <a:p>
            <a:pPr marL="0" indent="0">
              <a:buNone/>
            </a:pPr>
            <a:endParaRPr lang="en-US" dirty="0">
              <a:highlight>
                <a:srgbClr val="FFFF00"/>
              </a:highlight>
            </a:endParaRPr>
          </a:p>
        </p:txBody>
      </p:sp>
      <p:pic>
        <p:nvPicPr>
          <p:cNvPr id="4" name="Picture 3">
            <a:extLst>
              <a:ext uri="{FF2B5EF4-FFF2-40B4-BE49-F238E27FC236}">
                <a16:creationId xmlns:a16="http://schemas.microsoft.com/office/drawing/2014/main" id="{250DAEC5-DF50-4007-BBC4-03AF91ABF645}"/>
              </a:ext>
            </a:extLst>
          </p:cNvPr>
          <p:cNvPicPr>
            <a:picLocks noChangeAspect="1"/>
          </p:cNvPicPr>
          <p:nvPr/>
        </p:nvPicPr>
        <p:blipFill>
          <a:blip r:embed="rId2"/>
          <a:stretch>
            <a:fillRect/>
          </a:stretch>
        </p:blipFill>
        <p:spPr>
          <a:xfrm>
            <a:off x="256939" y="1435819"/>
            <a:ext cx="8060267" cy="4617848"/>
          </a:xfrm>
          <a:prstGeom prst="rect">
            <a:avLst/>
          </a:prstGeom>
        </p:spPr>
      </p:pic>
    </p:spTree>
    <p:extLst>
      <p:ext uri="{BB962C8B-B14F-4D97-AF65-F5344CB8AC3E}">
        <p14:creationId xmlns:p14="http://schemas.microsoft.com/office/powerpoint/2010/main" val="2896293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dirty="0"/>
              <a:t>Contested property line on SE 60th</a:t>
            </a:r>
          </a:p>
        </p:txBody>
      </p:sp>
      <p:sp>
        <p:nvSpPr>
          <p:cNvPr id="3" name="Content Placeholder 2"/>
          <p:cNvSpPr>
            <a:spLocks noGrp="1"/>
          </p:cNvSpPr>
          <p:nvPr>
            <p:ph idx="1"/>
          </p:nvPr>
        </p:nvSpPr>
        <p:spPr>
          <a:xfrm>
            <a:off x="256939" y="1426464"/>
            <a:ext cx="8480661" cy="4750499"/>
          </a:xfrm>
        </p:spPr>
        <p:txBody>
          <a:bodyPr/>
          <a:lstStyle/>
          <a:p>
            <a:pPr marL="0" indent="0">
              <a:buNone/>
            </a:pPr>
            <a:endParaRPr lang="en-US" dirty="0">
              <a:highlight>
                <a:srgbClr val="FFFF00"/>
              </a:highlight>
            </a:endParaRPr>
          </a:p>
          <a:p>
            <a:pPr marL="0" indent="0">
              <a:buNone/>
            </a:pPr>
            <a:endParaRPr lang="en-US" dirty="0">
              <a:highlight>
                <a:srgbClr val="FFFF00"/>
              </a:highlight>
            </a:endParaRPr>
          </a:p>
          <a:p>
            <a:pPr lvl="1"/>
            <a:endParaRPr lang="en-US" dirty="0"/>
          </a:p>
        </p:txBody>
      </p:sp>
      <p:pic>
        <p:nvPicPr>
          <p:cNvPr id="4" name="Picture 3">
            <a:extLst>
              <a:ext uri="{FF2B5EF4-FFF2-40B4-BE49-F238E27FC236}">
                <a16:creationId xmlns:a16="http://schemas.microsoft.com/office/drawing/2014/main" id="{3FD558AF-4BFD-456C-BFCE-13B609964BED}"/>
              </a:ext>
            </a:extLst>
          </p:cNvPr>
          <p:cNvPicPr>
            <a:picLocks noChangeAspect="1"/>
          </p:cNvPicPr>
          <p:nvPr/>
        </p:nvPicPr>
        <p:blipFill>
          <a:blip r:embed="rId2"/>
          <a:stretch>
            <a:fillRect/>
          </a:stretch>
        </p:blipFill>
        <p:spPr>
          <a:xfrm>
            <a:off x="233362" y="909637"/>
            <a:ext cx="8677275" cy="5038725"/>
          </a:xfrm>
          <a:prstGeom prst="rect">
            <a:avLst/>
          </a:prstGeom>
        </p:spPr>
      </p:pic>
    </p:spTree>
    <p:extLst>
      <p:ext uri="{BB962C8B-B14F-4D97-AF65-F5344CB8AC3E}">
        <p14:creationId xmlns:p14="http://schemas.microsoft.com/office/powerpoint/2010/main" val="2116018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EBEC-C5F8-4E1E-8579-CE8988A0B85F}"/>
              </a:ext>
            </a:extLst>
          </p:cNvPr>
          <p:cNvSpPr>
            <a:spLocks noGrp="1"/>
          </p:cNvSpPr>
          <p:nvPr>
            <p:ph type="title"/>
          </p:nvPr>
        </p:nvSpPr>
        <p:spPr/>
        <p:txBody>
          <a:bodyPr/>
          <a:lstStyle/>
          <a:p>
            <a:r>
              <a:rPr lang="en-US" dirty="0"/>
              <a:t>Contested property line on NE 60</a:t>
            </a:r>
            <a:r>
              <a:rPr lang="en-US" baseline="30000" dirty="0"/>
              <a:t>th</a:t>
            </a:r>
            <a:r>
              <a:rPr lang="en-US" dirty="0"/>
              <a:t> Ave, continued.</a:t>
            </a:r>
          </a:p>
        </p:txBody>
      </p:sp>
      <p:pic>
        <p:nvPicPr>
          <p:cNvPr id="4" name="Content Placeholder 3">
            <a:extLst>
              <a:ext uri="{FF2B5EF4-FFF2-40B4-BE49-F238E27FC236}">
                <a16:creationId xmlns:a16="http://schemas.microsoft.com/office/drawing/2014/main" id="{40BA73BB-94E0-4D07-9F2C-91BFE339CB75}"/>
              </a:ext>
            </a:extLst>
          </p:cNvPr>
          <p:cNvPicPr>
            <a:picLocks noGrp="1" noChangeAspect="1"/>
          </p:cNvPicPr>
          <p:nvPr>
            <p:ph idx="1"/>
          </p:nvPr>
        </p:nvPicPr>
        <p:blipFill>
          <a:blip r:embed="rId2"/>
          <a:stretch>
            <a:fillRect/>
          </a:stretch>
        </p:blipFill>
        <p:spPr>
          <a:xfrm>
            <a:off x="1075322" y="1013773"/>
            <a:ext cx="6875145" cy="5012924"/>
          </a:xfrm>
          <a:prstGeom prst="rect">
            <a:avLst/>
          </a:prstGeom>
        </p:spPr>
      </p:pic>
    </p:spTree>
    <p:extLst>
      <p:ext uri="{BB962C8B-B14F-4D97-AF65-F5344CB8AC3E}">
        <p14:creationId xmlns:p14="http://schemas.microsoft.com/office/powerpoint/2010/main" val="3244215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238651" y="935397"/>
            <a:ext cx="8971728" cy="4750499"/>
          </a:xfrm>
        </p:spPr>
        <p:txBody>
          <a:bodyPr>
            <a:normAutofit/>
          </a:bodyPr>
          <a:lstStyle/>
          <a:p>
            <a:pPr marL="457200" lvl="1" indent="0">
              <a:buNone/>
            </a:pPr>
            <a:endParaRPr lang="en-US" dirty="0"/>
          </a:p>
          <a:p>
            <a:pPr lvl="1"/>
            <a:r>
              <a:rPr lang="en-US" dirty="0"/>
              <a:t>Revised assessment as of May 11, 2018:</a:t>
            </a:r>
          </a:p>
          <a:p>
            <a:pPr lvl="1"/>
            <a:endParaRPr lang="en-US" dirty="0"/>
          </a:p>
          <a:p>
            <a:pPr marL="457200" lvl="1" indent="0">
              <a:buNone/>
            </a:pPr>
            <a:endParaRPr lang="en-US" dirty="0"/>
          </a:p>
          <a:p>
            <a:pPr lvl="1"/>
            <a:endParaRPr lang="en-US" dirty="0"/>
          </a:p>
          <a:p>
            <a:pPr lvl="2">
              <a:buFont typeface="Wingdings" panose="05000000000000000000" pitchFamily="2" charset="2"/>
              <a:buChar char="Ø"/>
            </a:pPr>
            <a:endParaRPr lang="en-US" dirty="0"/>
          </a:p>
          <a:p>
            <a:pPr lvl="1"/>
            <a:endParaRPr lang="en-US" dirty="0"/>
          </a:p>
          <a:p>
            <a:pPr lvl="1"/>
            <a:endParaRPr lang="en-US" dirty="0"/>
          </a:p>
          <a:p>
            <a:pPr marL="457200" lvl="1" indent="0">
              <a:buNone/>
            </a:pPr>
            <a:endParaRPr lang="en-US" dirty="0"/>
          </a:p>
          <a:p>
            <a:pPr lvl="2"/>
            <a:endParaRPr lang="en-US" dirty="0"/>
          </a:p>
          <a:p>
            <a:pPr lvl="1"/>
            <a:endParaRPr lang="en-US" dirty="0"/>
          </a:p>
          <a:p>
            <a:endParaRPr lang="en-US" dirty="0"/>
          </a:p>
          <a:p>
            <a:pPr lvl="1"/>
            <a:endParaRPr lang="en-US" dirty="0"/>
          </a:p>
        </p:txBody>
      </p:sp>
      <p:sp>
        <p:nvSpPr>
          <p:cNvPr id="4" name="Title 1">
            <a:extLst>
              <a:ext uri="{FF2B5EF4-FFF2-40B4-BE49-F238E27FC236}">
                <a16:creationId xmlns:a16="http://schemas.microsoft.com/office/drawing/2014/main" id="{CE376DF6-5C3E-40CA-A201-173A5E1AF728}"/>
              </a:ext>
            </a:extLst>
          </p:cNvPr>
          <p:cNvSpPr txBox="1">
            <a:spLocks/>
          </p:cNvSpPr>
          <p:nvPr/>
        </p:nvSpPr>
        <p:spPr>
          <a:xfrm>
            <a:off x="391051" y="273685"/>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a:lstStyle>
          <a:p>
            <a:r>
              <a:rPr lang="en-US" dirty="0"/>
              <a:t>Revised assessment</a:t>
            </a:r>
          </a:p>
        </p:txBody>
      </p:sp>
      <p:pic>
        <p:nvPicPr>
          <p:cNvPr id="7" name="Picture 6">
            <a:extLst>
              <a:ext uri="{FF2B5EF4-FFF2-40B4-BE49-F238E27FC236}">
                <a16:creationId xmlns:a16="http://schemas.microsoft.com/office/drawing/2014/main" id="{3264DB4F-F6E4-4690-83EE-EE4E220208A8}"/>
              </a:ext>
            </a:extLst>
          </p:cNvPr>
          <p:cNvPicPr>
            <a:picLocks noChangeAspect="1"/>
          </p:cNvPicPr>
          <p:nvPr/>
        </p:nvPicPr>
        <p:blipFill>
          <a:blip r:embed="rId2"/>
          <a:stretch>
            <a:fillRect/>
          </a:stretch>
        </p:blipFill>
        <p:spPr>
          <a:xfrm>
            <a:off x="1411099" y="2418106"/>
            <a:ext cx="7397875" cy="2529279"/>
          </a:xfrm>
          <a:prstGeom prst="rect">
            <a:avLst/>
          </a:prstGeom>
        </p:spPr>
      </p:pic>
    </p:spTree>
    <p:extLst>
      <p:ext uri="{BB962C8B-B14F-4D97-AF65-F5344CB8AC3E}">
        <p14:creationId xmlns:p14="http://schemas.microsoft.com/office/powerpoint/2010/main" val="1361753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238651" y="935397"/>
            <a:ext cx="8971728" cy="4750499"/>
          </a:xfrm>
        </p:spPr>
        <p:txBody>
          <a:bodyPr>
            <a:normAutofit/>
          </a:bodyPr>
          <a:lstStyle/>
          <a:p>
            <a:pPr marL="457200" lvl="1" indent="0">
              <a:buNone/>
            </a:pPr>
            <a:endParaRPr lang="en-US" dirty="0"/>
          </a:p>
          <a:p>
            <a:pPr lvl="1"/>
            <a:endParaRPr lang="en-US" dirty="0"/>
          </a:p>
          <a:p>
            <a:r>
              <a:rPr lang="en-US" dirty="0"/>
              <a:t>June 14, 2018</a:t>
            </a:r>
          </a:p>
          <a:p>
            <a:pPr lvl="1"/>
            <a:r>
              <a:rPr lang="en-US" dirty="0"/>
              <a:t>Mr. Bell appeared before City Council for the second time.</a:t>
            </a:r>
          </a:p>
          <a:p>
            <a:pPr lvl="1"/>
            <a:r>
              <a:rPr lang="en-US" dirty="0"/>
              <a:t>The Sidewalk Maintenance Office was directed by Council to further investigate.</a:t>
            </a:r>
          </a:p>
          <a:p>
            <a:pPr lvl="1"/>
            <a:endParaRPr lang="en-US" dirty="0"/>
          </a:p>
          <a:p>
            <a:pPr lvl="1"/>
            <a:endParaRPr lang="en-US" dirty="0"/>
          </a:p>
          <a:p>
            <a:r>
              <a:rPr lang="en-US" dirty="0"/>
              <a:t>June 18 -29, 2018</a:t>
            </a:r>
          </a:p>
          <a:p>
            <a:pPr lvl="1"/>
            <a:r>
              <a:rPr lang="en-US" dirty="0"/>
              <a:t>Mr. Bell and PBOT’s administrator of the Sidewalk Repair contractors exchanged a series of emails.  Areas of concern:</a:t>
            </a:r>
          </a:p>
          <a:p>
            <a:pPr lvl="2"/>
            <a:r>
              <a:rPr lang="en-US" dirty="0"/>
              <a:t>Curb repair</a:t>
            </a:r>
          </a:p>
          <a:p>
            <a:pPr lvl="2"/>
            <a:r>
              <a:rPr lang="en-US" dirty="0"/>
              <a:t>Placement of doorhanger by City contractor</a:t>
            </a:r>
          </a:p>
          <a:p>
            <a:pPr lvl="1"/>
            <a:endParaRPr lang="en-US" dirty="0"/>
          </a:p>
          <a:p>
            <a:pPr marL="457200" lvl="1" indent="0">
              <a:buNone/>
            </a:pPr>
            <a:endParaRPr lang="en-US" dirty="0"/>
          </a:p>
          <a:p>
            <a:pPr lvl="2"/>
            <a:endParaRPr lang="en-US" dirty="0"/>
          </a:p>
          <a:p>
            <a:pPr lvl="1"/>
            <a:endParaRPr lang="en-US" dirty="0"/>
          </a:p>
          <a:p>
            <a:endParaRPr lang="en-US" dirty="0"/>
          </a:p>
          <a:p>
            <a:pPr lvl="1"/>
            <a:endParaRPr lang="en-US" dirty="0"/>
          </a:p>
        </p:txBody>
      </p:sp>
      <p:sp>
        <p:nvSpPr>
          <p:cNvPr id="4" name="Title 1">
            <a:extLst>
              <a:ext uri="{FF2B5EF4-FFF2-40B4-BE49-F238E27FC236}">
                <a16:creationId xmlns:a16="http://schemas.microsoft.com/office/drawing/2014/main" id="{CE376DF6-5C3E-40CA-A201-173A5E1AF728}"/>
              </a:ext>
            </a:extLst>
          </p:cNvPr>
          <p:cNvSpPr txBox="1">
            <a:spLocks/>
          </p:cNvSpPr>
          <p:nvPr/>
        </p:nvSpPr>
        <p:spPr>
          <a:xfrm>
            <a:off x="391051" y="273685"/>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a:lstStyle>
          <a:p>
            <a:r>
              <a:rPr lang="en-US" dirty="0"/>
              <a:t>Timeline continued </a:t>
            </a:r>
          </a:p>
        </p:txBody>
      </p:sp>
    </p:spTree>
    <p:extLst>
      <p:ext uri="{BB962C8B-B14F-4D97-AF65-F5344CB8AC3E}">
        <p14:creationId xmlns:p14="http://schemas.microsoft.com/office/powerpoint/2010/main" val="220475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1000"/>
                                        <p:tgtEl>
                                          <p:spTgt spid="3">
                                            <p:txEl>
                                              <p:pRg st="9" end="9"/>
                                            </p:txEl>
                                          </p:spTgt>
                                        </p:tgtEl>
                                      </p:cBhvr>
                                    </p:animEffect>
                                    <p:anim calcmode="lin" valueType="num">
                                      <p:cBhvr>
                                        <p:cTn id="3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1000"/>
                                        <p:tgtEl>
                                          <p:spTgt spid="3">
                                            <p:txEl>
                                              <p:pRg st="10" end="10"/>
                                            </p:txEl>
                                          </p:spTgt>
                                        </p:tgtEl>
                                      </p:cBhvr>
                                    </p:animEffect>
                                    <p:anim calcmode="lin" valueType="num">
                                      <p:cBhvr>
                                        <p:cTn id="4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Doorhanger placement on stairs</a:t>
            </a:r>
          </a:p>
        </p:txBody>
      </p:sp>
      <p:sp>
        <p:nvSpPr>
          <p:cNvPr id="3" name="Content Placeholder 2"/>
          <p:cNvSpPr>
            <a:spLocks noGrp="1"/>
          </p:cNvSpPr>
          <p:nvPr>
            <p:ph idx="1"/>
          </p:nvPr>
        </p:nvSpPr>
        <p:spPr>
          <a:xfrm>
            <a:off x="256939" y="1426464"/>
            <a:ext cx="8480661" cy="4750499"/>
          </a:xfrm>
        </p:spPr>
        <p:txBody>
          <a:bodyPr/>
          <a:lstStyle/>
          <a:p>
            <a:r>
              <a:rPr lang="en-US" dirty="0">
                <a:highlight>
                  <a:srgbClr val="FFFF00"/>
                </a:highlight>
              </a:rPr>
              <a:t>Insert “after photos” showing the work that was done at Mr. Bell’s property (use Lee’ s photos or Google earth.. Whatever one is best</a:t>
            </a:r>
          </a:p>
          <a:p>
            <a:pPr marL="0" indent="0">
              <a:buNone/>
            </a:pPr>
            <a:endParaRPr lang="en-US" dirty="0">
              <a:highlight>
                <a:srgbClr val="FFFF00"/>
              </a:highlight>
            </a:endParaRPr>
          </a:p>
          <a:p>
            <a:pPr lvl="1"/>
            <a:endParaRPr lang="en-US" dirty="0"/>
          </a:p>
        </p:txBody>
      </p:sp>
      <p:pic>
        <p:nvPicPr>
          <p:cNvPr id="4" name="Picture 3">
            <a:extLst>
              <a:ext uri="{FF2B5EF4-FFF2-40B4-BE49-F238E27FC236}">
                <a16:creationId xmlns:a16="http://schemas.microsoft.com/office/drawing/2014/main" id="{984288E0-E5FB-462F-98C1-2E79E790D5E4}"/>
              </a:ext>
            </a:extLst>
          </p:cNvPr>
          <p:cNvPicPr>
            <a:picLocks noChangeAspect="1"/>
          </p:cNvPicPr>
          <p:nvPr/>
        </p:nvPicPr>
        <p:blipFill rotWithShape="1">
          <a:blip r:embed="rId2"/>
          <a:srcRect t="9826" r="1000" b="-8884"/>
          <a:stretch/>
        </p:blipFill>
        <p:spPr>
          <a:xfrm>
            <a:off x="0" y="1280160"/>
            <a:ext cx="9052560" cy="5394960"/>
          </a:xfrm>
          <a:prstGeom prst="rect">
            <a:avLst/>
          </a:prstGeom>
        </p:spPr>
      </p:pic>
    </p:spTree>
    <p:extLst>
      <p:ext uri="{BB962C8B-B14F-4D97-AF65-F5344CB8AC3E}">
        <p14:creationId xmlns:p14="http://schemas.microsoft.com/office/powerpoint/2010/main" val="121407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238651" y="935397"/>
            <a:ext cx="8971728" cy="4750499"/>
          </a:xfrm>
        </p:spPr>
        <p:txBody>
          <a:bodyPr>
            <a:normAutofit/>
          </a:bodyPr>
          <a:lstStyle/>
          <a:p>
            <a:pPr marL="457200" lvl="1" indent="0">
              <a:buNone/>
            </a:pPr>
            <a:endParaRPr lang="en-US" dirty="0"/>
          </a:p>
          <a:p>
            <a:pPr lvl="1"/>
            <a:endParaRPr lang="en-US" dirty="0"/>
          </a:p>
          <a:p>
            <a:r>
              <a:rPr lang="en-US" dirty="0"/>
              <a:t>September 26, 2018</a:t>
            </a:r>
          </a:p>
          <a:p>
            <a:pPr lvl="1"/>
            <a:r>
              <a:rPr lang="en-US" dirty="0"/>
              <a:t>City Engineer reviewed the remonstrance of assessment</a:t>
            </a:r>
          </a:p>
          <a:p>
            <a:pPr lvl="1"/>
            <a:r>
              <a:rPr lang="en-US" dirty="0"/>
              <a:t>Determined that the work was required by City Code and the charges were appropriate</a:t>
            </a:r>
          </a:p>
          <a:p>
            <a:pPr marL="457200" lvl="1" indent="0">
              <a:buNone/>
            </a:pPr>
            <a:endParaRPr lang="en-US" dirty="0"/>
          </a:p>
          <a:p>
            <a:pPr lvl="1"/>
            <a:endParaRPr lang="en-US" dirty="0"/>
          </a:p>
          <a:p>
            <a:pPr marL="457200" lvl="1" indent="0">
              <a:buNone/>
            </a:pPr>
            <a:endParaRPr lang="en-US" dirty="0"/>
          </a:p>
          <a:p>
            <a:pPr lvl="2"/>
            <a:endParaRPr lang="en-US" dirty="0"/>
          </a:p>
          <a:p>
            <a:pPr lvl="1"/>
            <a:endParaRPr lang="en-US" dirty="0"/>
          </a:p>
          <a:p>
            <a:endParaRPr lang="en-US" dirty="0"/>
          </a:p>
          <a:p>
            <a:pPr lvl="1"/>
            <a:endParaRPr lang="en-US" dirty="0"/>
          </a:p>
        </p:txBody>
      </p:sp>
      <p:sp>
        <p:nvSpPr>
          <p:cNvPr id="4" name="Title 1">
            <a:extLst>
              <a:ext uri="{FF2B5EF4-FFF2-40B4-BE49-F238E27FC236}">
                <a16:creationId xmlns:a16="http://schemas.microsoft.com/office/drawing/2014/main" id="{CE376DF6-5C3E-40CA-A201-173A5E1AF728}"/>
              </a:ext>
            </a:extLst>
          </p:cNvPr>
          <p:cNvSpPr txBox="1">
            <a:spLocks/>
          </p:cNvSpPr>
          <p:nvPr/>
        </p:nvSpPr>
        <p:spPr>
          <a:xfrm>
            <a:off x="391051" y="273685"/>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a:lstStyle>
          <a:p>
            <a:r>
              <a:rPr lang="en-US" dirty="0"/>
              <a:t>Timeline continued </a:t>
            </a:r>
          </a:p>
        </p:txBody>
      </p:sp>
    </p:spTree>
    <p:extLst>
      <p:ext uri="{BB962C8B-B14F-4D97-AF65-F5344CB8AC3E}">
        <p14:creationId xmlns:p14="http://schemas.microsoft.com/office/powerpoint/2010/main" val="326357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238651" y="935397"/>
            <a:ext cx="8971728" cy="4750499"/>
          </a:xfrm>
        </p:spPr>
        <p:txBody>
          <a:bodyPr>
            <a:normAutofit/>
          </a:bodyPr>
          <a:lstStyle/>
          <a:p>
            <a:pPr marL="457200" lvl="1" indent="0">
              <a:buNone/>
            </a:pPr>
            <a:endParaRPr lang="en-US" dirty="0"/>
          </a:p>
          <a:p>
            <a:pPr lvl="1"/>
            <a:r>
              <a:rPr lang="en-US" dirty="0"/>
              <a:t>Revised assessment as of September 26, 2018:</a:t>
            </a:r>
          </a:p>
          <a:p>
            <a:pPr lvl="1"/>
            <a:endParaRPr lang="en-US" dirty="0"/>
          </a:p>
          <a:p>
            <a:pPr marL="457200" lvl="1" indent="0">
              <a:buNone/>
            </a:pPr>
            <a:endParaRPr lang="en-US" dirty="0"/>
          </a:p>
          <a:p>
            <a:pPr lvl="1"/>
            <a:endParaRPr lang="en-US" dirty="0"/>
          </a:p>
          <a:p>
            <a:pPr lvl="2">
              <a:buFont typeface="Wingdings" panose="05000000000000000000" pitchFamily="2" charset="2"/>
              <a:buChar char="Ø"/>
            </a:pPr>
            <a:endParaRPr lang="en-US" dirty="0"/>
          </a:p>
          <a:p>
            <a:pPr lvl="1"/>
            <a:endParaRPr lang="en-US" dirty="0"/>
          </a:p>
          <a:p>
            <a:pPr lvl="1"/>
            <a:endParaRPr lang="en-US" dirty="0"/>
          </a:p>
          <a:p>
            <a:pPr marL="457200" lvl="1" indent="0">
              <a:buNone/>
            </a:pPr>
            <a:endParaRPr lang="en-US" dirty="0"/>
          </a:p>
          <a:p>
            <a:pPr lvl="2"/>
            <a:endParaRPr lang="en-US" dirty="0"/>
          </a:p>
          <a:p>
            <a:pPr lvl="1"/>
            <a:endParaRPr lang="en-US" dirty="0"/>
          </a:p>
          <a:p>
            <a:endParaRPr lang="en-US" dirty="0"/>
          </a:p>
          <a:p>
            <a:pPr lvl="1"/>
            <a:endParaRPr lang="en-US" dirty="0"/>
          </a:p>
        </p:txBody>
      </p:sp>
      <p:sp>
        <p:nvSpPr>
          <p:cNvPr id="4" name="Title 1">
            <a:extLst>
              <a:ext uri="{FF2B5EF4-FFF2-40B4-BE49-F238E27FC236}">
                <a16:creationId xmlns:a16="http://schemas.microsoft.com/office/drawing/2014/main" id="{CE376DF6-5C3E-40CA-A201-173A5E1AF728}"/>
              </a:ext>
            </a:extLst>
          </p:cNvPr>
          <p:cNvSpPr txBox="1">
            <a:spLocks/>
          </p:cNvSpPr>
          <p:nvPr/>
        </p:nvSpPr>
        <p:spPr>
          <a:xfrm>
            <a:off x="391051" y="273685"/>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a:lstStyle>
          <a:p>
            <a:r>
              <a:rPr lang="en-US" dirty="0"/>
              <a:t>Second revised assessment</a:t>
            </a:r>
          </a:p>
        </p:txBody>
      </p:sp>
      <p:pic>
        <p:nvPicPr>
          <p:cNvPr id="5" name="Picture 4">
            <a:extLst>
              <a:ext uri="{FF2B5EF4-FFF2-40B4-BE49-F238E27FC236}">
                <a16:creationId xmlns:a16="http://schemas.microsoft.com/office/drawing/2014/main" id="{3D07FCF3-0A17-44E0-88E1-5A0B68E9C345}"/>
              </a:ext>
            </a:extLst>
          </p:cNvPr>
          <p:cNvPicPr>
            <a:picLocks noChangeAspect="1"/>
          </p:cNvPicPr>
          <p:nvPr/>
        </p:nvPicPr>
        <p:blipFill>
          <a:blip r:embed="rId3"/>
          <a:stretch>
            <a:fillRect/>
          </a:stretch>
        </p:blipFill>
        <p:spPr>
          <a:xfrm>
            <a:off x="1341918" y="2437356"/>
            <a:ext cx="7078723" cy="2558155"/>
          </a:xfrm>
          <a:prstGeom prst="rect">
            <a:avLst/>
          </a:prstGeom>
        </p:spPr>
      </p:pic>
    </p:spTree>
    <p:extLst>
      <p:ext uri="{BB962C8B-B14F-4D97-AF65-F5344CB8AC3E}">
        <p14:creationId xmlns:p14="http://schemas.microsoft.com/office/powerpoint/2010/main" val="3724754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256939" y="1426464"/>
            <a:ext cx="8552691" cy="4750499"/>
          </a:xfrm>
        </p:spPr>
        <p:txBody>
          <a:bodyPr/>
          <a:lstStyle/>
          <a:p>
            <a:r>
              <a:rPr lang="en-US" dirty="0"/>
              <a:t>April 18, 2016</a:t>
            </a:r>
          </a:p>
          <a:p>
            <a:pPr marL="0" indent="0">
              <a:buNone/>
            </a:pPr>
            <a:endParaRPr lang="en-US" dirty="0"/>
          </a:p>
          <a:p>
            <a:pPr lvl="1">
              <a:buFont typeface="Wingdings" panose="05000000000000000000" pitchFamily="2" charset="2"/>
              <a:buChar char="Ø"/>
            </a:pPr>
            <a:r>
              <a:rPr lang="en-US" dirty="0"/>
              <a:t>Unsafe sidewalk reported on SE 60</a:t>
            </a:r>
            <a:r>
              <a:rPr lang="en-US" baseline="30000" dirty="0"/>
              <a:t>th</a:t>
            </a:r>
            <a:r>
              <a:rPr lang="en-US" dirty="0"/>
              <a:t>, just north of SE Division</a:t>
            </a:r>
          </a:p>
          <a:p>
            <a:pPr lvl="1"/>
            <a:endParaRPr lang="en-US" dirty="0"/>
          </a:p>
        </p:txBody>
      </p:sp>
    </p:spTree>
    <p:extLst>
      <p:ext uri="{BB962C8B-B14F-4D97-AF65-F5344CB8AC3E}">
        <p14:creationId xmlns:p14="http://schemas.microsoft.com/office/powerpoint/2010/main" val="485224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Completed repairs </a:t>
            </a:r>
          </a:p>
        </p:txBody>
      </p:sp>
      <p:sp>
        <p:nvSpPr>
          <p:cNvPr id="3" name="Content Placeholder 2"/>
          <p:cNvSpPr>
            <a:spLocks noGrp="1"/>
          </p:cNvSpPr>
          <p:nvPr>
            <p:ph idx="1"/>
          </p:nvPr>
        </p:nvSpPr>
        <p:spPr>
          <a:xfrm>
            <a:off x="256939" y="1426464"/>
            <a:ext cx="8480661" cy="4750499"/>
          </a:xfrm>
        </p:spPr>
        <p:txBody>
          <a:bodyPr/>
          <a:lstStyle/>
          <a:p>
            <a:r>
              <a:rPr lang="en-US" dirty="0">
                <a:highlight>
                  <a:srgbClr val="FFFF00"/>
                </a:highlight>
              </a:rPr>
              <a:t>Insert “after photos” showing the work that was do</a:t>
            </a:r>
          </a:p>
          <a:p>
            <a:pPr marL="0" indent="0">
              <a:buNone/>
            </a:pPr>
            <a:endParaRPr lang="en-US" dirty="0">
              <a:highlight>
                <a:srgbClr val="FFFF00"/>
              </a:highlight>
            </a:endParaRPr>
          </a:p>
          <a:p>
            <a:pPr lvl="1"/>
            <a:endParaRPr lang="en-US" dirty="0"/>
          </a:p>
        </p:txBody>
      </p:sp>
      <p:pic>
        <p:nvPicPr>
          <p:cNvPr id="5" name="Picture 4">
            <a:extLst>
              <a:ext uri="{FF2B5EF4-FFF2-40B4-BE49-F238E27FC236}">
                <a16:creationId xmlns:a16="http://schemas.microsoft.com/office/drawing/2014/main" id="{EDE12F0A-7F82-4980-9B6D-101CFBF61FF8}"/>
              </a:ext>
            </a:extLst>
          </p:cNvPr>
          <p:cNvPicPr>
            <a:picLocks noChangeAspect="1"/>
          </p:cNvPicPr>
          <p:nvPr/>
        </p:nvPicPr>
        <p:blipFill>
          <a:blip r:embed="rId2"/>
          <a:stretch>
            <a:fillRect/>
          </a:stretch>
        </p:blipFill>
        <p:spPr>
          <a:xfrm>
            <a:off x="338668" y="1032933"/>
            <a:ext cx="4255793" cy="4944534"/>
          </a:xfrm>
          <a:prstGeom prst="rect">
            <a:avLst/>
          </a:prstGeom>
        </p:spPr>
      </p:pic>
      <p:pic>
        <p:nvPicPr>
          <p:cNvPr id="6" name="Picture 5">
            <a:extLst>
              <a:ext uri="{FF2B5EF4-FFF2-40B4-BE49-F238E27FC236}">
                <a16:creationId xmlns:a16="http://schemas.microsoft.com/office/drawing/2014/main" id="{FC6FB7C6-99D2-4FC8-BAC6-A4B3DA1775D1}"/>
              </a:ext>
            </a:extLst>
          </p:cNvPr>
          <p:cNvPicPr>
            <a:picLocks noChangeAspect="1"/>
          </p:cNvPicPr>
          <p:nvPr/>
        </p:nvPicPr>
        <p:blipFill>
          <a:blip r:embed="rId3"/>
          <a:stretch>
            <a:fillRect/>
          </a:stretch>
        </p:blipFill>
        <p:spPr>
          <a:xfrm>
            <a:off x="4631267" y="1032932"/>
            <a:ext cx="4255793" cy="4944535"/>
          </a:xfrm>
          <a:prstGeom prst="rect">
            <a:avLst/>
          </a:prstGeom>
        </p:spPr>
      </p:pic>
    </p:spTree>
    <p:extLst>
      <p:ext uri="{BB962C8B-B14F-4D97-AF65-F5344CB8AC3E}">
        <p14:creationId xmlns:p14="http://schemas.microsoft.com/office/powerpoint/2010/main" val="3343942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84BC-99E0-4CAC-AD95-B3C9028E32CF}"/>
              </a:ext>
            </a:extLst>
          </p:cNvPr>
          <p:cNvSpPr>
            <a:spLocks noGrp="1"/>
          </p:cNvSpPr>
          <p:nvPr>
            <p:ph type="title"/>
          </p:nvPr>
        </p:nvSpPr>
        <p:spPr/>
        <p:txBody>
          <a:bodyPr/>
          <a:lstStyle/>
          <a:p>
            <a:r>
              <a:rPr lang="en-US" dirty="0"/>
              <a:t>Completed repairs, continued</a:t>
            </a:r>
          </a:p>
        </p:txBody>
      </p:sp>
      <p:pic>
        <p:nvPicPr>
          <p:cNvPr id="5" name="Content Placeholder 4">
            <a:extLst>
              <a:ext uri="{FF2B5EF4-FFF2-40B4-BE49-F238E27FC236}">
                <a16:creationId xmlns:a16="http://schemas.microsoft.com/office/drawing/2014/main" id="{165BBFC3-55A7-41FC-AD64-361B93511663}"/>
              </a:ext>
            </a:extLst>
          </p:cNvPr>
          <p:cNvPicPr>
            <a:picLocks noGrp="1" noChangeAspect="1"/>
          </p:cNvPicPr>
          <p:nvPr>
            <p:ph idx="1"/>
          </p:nvPr>
        </p:nvPicPr>
        <p:blipFill>
          <a:blip r:embed="rId2"/>
          <a:stretch>
            <a:fillRect/>
          </a:stretch>
        </p:blipFill>
        <p:spPr>
          <a:xfrm>
            <a:off x="959907" y="787401"/>
            <a:ext cx="6965244" cy="5223932"/>
          </a:xfrm>
        </p:spPr>
      </p:pic>
    </p:spTree>
    <p:extLst>
      <p:ext uri="{BB962C8B-B14F-4D97-AF65-F5344CB8AC3E}">
        <p14:creationId xmlns:p14="http://schemas.microsoft.com/office/powerpoint/2010/main" val="2864931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Improvements to the Sidewalk Inspection Process</a:t>
            </a:r>
          </a:p>
        </p:txBody>
      </p:sp>
      <p:sp>
        <p:nvSpPr>
          <p:cNvPr id="3" name="Content Placeholder 2"/>
          <p:cNvSpPr>
            <a:spLocks noGrp="1"/>
          </p:cNvSpPr>
          <p:nvPr>
            <p:ph idx="1"/>
          </p:nvPr>
        </p:nvSpPr>
        <p:spPr>
          <a:xfrm>
            <a:off x="256939" y="1426464"/>
            <a:ext cx="8480661" cy="4750499"/>
          </a:xfrm>
        </p:spPr>
        <p:txBody>
          <a:bodyPr/>
          <a:lstStyle/>
          <a:p>
            <a:r>
              <a:rPr lang="en-US" dirty="0"/>
              <a:t>Sidewalk Repair Notices &amp; Frequently Asked Questions</a:t>
            </a:r>
          </a:p>
          <a:p>
            <a:pPr lvl="1"/>
            <a:r>
              <a:rPr lang="en-US" dirty="0"/>
              <a:t>Update and clarified:</a:t>
            </a:r>
          </a:p>
          <a:p>
            <a:pPr lvl="2">
              <a:buFont typeface="Wingdings" panose="05000000000000000000" pitchFamily="2" charset="2"/>
              <a:buChar char="Ø"/>
            </a:pPr>
            <a:r>
              <a:rPr lang="en-US" dirty="0"/>
              <a:t>No obligation to use contractors that solicit business</a:t>
            </a:r>
          </a:p>
          <a:p>
            <a:pPr lvl="2">
              <a:buFont typeface="Wingdings" panose="05000000000000000000" pitchFamily="2" charset="2"/>
              <a:buChar char="Ø"/>
            </a:pPr>
            <a:r>
              <a:rPr lang="en-US" dirty="0"/>
              <a:t>Possibility of making minimum repairs</a:t>
            </a:r>
          </a:p>
          <a:p>
            <a:pPr lvl="2">
              <a:buFont typeface="Wingdings" panose="05000000000000000000" pitchFamily="2" charset="2"/>
              <a:buChar char="Ø"/>
            </a:pPr>
            <a:r>
              <a:rPr lang="en-US" dirty="0"/>
              <a:t>Financing options are available</a:t>
            </a:r>
          </a:p>
          <a:p>
            <a:pPr lvl="1">
              <a:buFont typeface="Wingdings" panose="05000000000000000000" pitchFamily="2" charset="2"/>
              <a:buChar char="Ø"/>
            </a:pPr>
            <a:endParaRPr lang="en-US" dirty="0"/>
          </a:p>
          <a:p>
            <a:r>
              <a:rPr lang="en-US" dirty="0"/>
              <a:t>Exploring New Initiatives:</a:t>
            </a:r>
          </a:p>
          <a:p>
            <a:pPr lvl="1"/>
            <a:r>
              <a:rPr lang="en-US" dirty="0"/>
              <a:t>Proactive inspection system to address equity concerns</a:t>
            </a:r>
          </a:p>
          <a:p>
            <a:pPr marL="0" indent="0">
              <a:buNone/>
            </a:pPr>
            <a:endParaRPr lang="en-US" dirty="0"/>
          </a:p>
          <a:p>
            <a:pPr lvl="1"/>
            <a:r>
              <a:rPr lang="en-US" dirty="0"/>
              <a:t>New financing strategies to reduce the burden on low-income property owners</a:t>
            </a:r>
          </a:p>
          <a:p>
            <a:pPr marL="457200" lvl="1" indent="0">
              <a:buNone/>
            </a:pPr>
            <a:endParaRPr lang="en-US" dirty="0"/>
          </a:p>
          <a:p>
            <a:pPr lvl="1"/>
            <a:r>
              <a:rPr lang="en-US" dirty="0"/>
              <a:t>Developing a strategy to address repair needs on City-owned properties</a:t>
            </a:r>
          </a:p>
          <a:p>
            <a:endParaRPr lang="en-US" dirty="0"/>
          </a:p>
          <a:p>
            <a:pPr lvl="1"/>
            <a:endParaRPr lang="en-US" dirty="0"/>
          </a:p>
          <a:p>
            <a:pPr marL="0" indent="0">
              <a:buNone/>
            </a:pPr>
            <a:endParaRPr lang="en-US" dirty="0"/>
          </a:p>
          <a:p>
            <a:pPr lvl="1"/>
            <a:endParaRPr lang="en-US" dirty="0"/>
          </a:p>
        </p:txBody>
      </p:sp>
    </p:spTree>
    <p:extLst>
      <p:ext uri="{BB962C8B-B14F-4D97-AF65-F5344CB8AC3E}">
        <p14:creationId xmlns:p14="http://schemas.microsoft.com/office/powerpoint/2010/main" val="83215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1000"/>
                                        <p:tgtEl>
                                          <p:spTgt spid="3">
                                            <p:txEl>
                                              <p:pRg st="9" end="9"/>
                                            </p:txEl>
                                          </p:spTgt>
                                        </p:tgtEl>
                                      </p:cBhvr>
                                    </p:animEffect>
                                    <p:anim calcmode="lin" valueType="num">
                                      <p:cBhvr>
                                        <p:cTn id="5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1000"/>
                                        <p:tgtEl>
                                          <p:spTgt spid="3">
                                            <p:txEl>
                                              <p:pRg st="11" end="11"/>
                                            </p:txEl>
                                          </p:spTgt>
                                        </p:tgtEl>
                                      </p:cBhvr>
                                    </p:animEffect>
                                    <p:anim calcmode="lin" valueType="num">
                                      <p:cBhvr>
                                        <p:cTn id="5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hazard</a:t>
            </a:r>
          </a:p>
        </p:txBody>
      </p:sp>
      <p:sp>
        <p:nvSpPr>
          <p:cNvPr id="3" name="Content Placeholder 2"/>
          <p:cNvSpPr>
            <a:spLocks noGrp="1"/>
          </p:cNvSpPr>
          <p:nvPr>
            <p:ph idx="1"/>
          </p:nvPr>
        </p:nvSpPr>
        <p:spPr>
          <a:xfrm>
            <a:off x="256939" y="1426464"/>
            <a:ext cx="8552691" cy="4750499"/>
          </a:xfrm>
        </p:spPr>
        <p:txBody>
          <a:bodyPr/>
          <a:lstStyle/>
          <a:p>
            <a:pPr marL="0" indent="0">
              <a:buNone/>
            </a:pPr>
            <a:endParaRPr lang="en-US" dirty="0">
              <a:highlight>
                <a:srgbClr val="FFFF00"/>
              </a:highlight>
            </a:endParaRPr>
          </a:p>
          <a:p>
            <a:pPr lvl="1"/>
            <a:endParaRPr lang="en-US" dirty="0"/>
          </a:p>
        </p:txBody>
      </p:sp>
      <p:pic>
        <p:nvPicPr>
          <p:cNvPr id="4" name="Picture 3">
            <a:extLst>
              <a:ext uri="{FF2B5EF4-FFF2-40B4-BE49-F238E27FC236}">
                <a16:creationId xmlns:a16="http://schemas.microsoft.com/office/drawing/2014/main" id="{2BCF83ED-E3E2-4518-A258-214155D4CEA3}"/>
              </a:ext>
            </a:extLst>
          </p:cNvPr>
          <p:cNvPicPr>
            <a:picLocks noChangeAspect="1"/>
          </p:cNvPicPr>
          <p:nvPr/>
        </p:nvPicPr>
        <p:blipFill>
          <a:blip r:embed="rId2"/>
          <a:stretch>
            <a:fillRect/>
          </a:stretch>
        </p:blipFill>
        <p:spPr>
          <a:xfrm>
            <a:off x="550333" y="1426464"/>
            <a:ext cx="7946730" cy="4449403"/>
          </a:xfrm>
          <a:prstGeom prst="rect">
            <a:avLst/>
          </a:prstGeom>
        </p:spPr>
      </p:pic>
    </p:spTree>
    <p:extLst>
      <p:ext uri="{BB962C8B-B14F-4D97-AF65-F5344CB8AC3E}">
        <p14:creationId xmlns:p14="http://schemas.microsoft.com/office/powerpoint/2010/main" val="3010546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area</a:t>
            </a:r>
          </a:p>
        </p:txBody>
      </p:sp>
      <p:sp>
        <p:nvSpPr>
          <p:cNvPr id="3" name="Content Placeholder 2"/>
          <p:cNvSpPr>
            <a:spLocks noGrp="1"/>
          </p:cNvSpPr>
          <p:nvPr>
            <p:ph idx="1"/>
          </p:nvPr>
        </p:nvSpPr>
        <p:spPr>
          <a:xfrm>
            <a:off x="256939" y="1053750"/>
            <a:ext cx="8552691" cy="4750499"/>
          </a:xfrm>
        </p:spPr>
        <p:txBody>
          <a:bodyPr/>
          <a:lstStyle/>
          <a:p>
            <a:r>
              <a:rPr lang="en-US" dirty="0"/>
              <a:t>The block face of SE 60</a:t>
            </a:r>
            <a:r>
              <a:rPr lang="en-US" baseline="30000" dirty="0"/>
              <a:t>th</a:t>
            </a:r>
            <a:r>
              <a:rPr lang="en-US" dirty="0"/>
              <a:t>, from SE Division to SE Sherman was inspected for hazards</a:t>
            </a:r>
          </a:p>
          <a:p>
            <a:endParaRPr lang="en-US" dirty="0"/>
          </a:p>
          <a:p>
            <a:pPr lvl="1"/>
            <a:endParaRPr lang="en-US" dirty="0"/>
          </a:p>
        </p:txBody>
      </p:sp>
      <p:pic>
        <p:nvPicPr>
          <p:cNvPr id="5" name="Picture 4">
            <a:extLst>
              <a:ext uri="{FF2B5EF4-FFF2-40B4-BE49-F238E27FC236}">
                <a16:creationId xmlns:a16="http://schemas.microsoft.com/office/drawing/2014/main" id="{69DE4E00-DBE4-4E6A-9421-F2EA1B3E00FB}"/>
              </a:ext>
            </a:extLst>
          </p:cNvPr>
          <p:cNvPicPr>
            <a:picLocks noChangeAspect="1"/>
          </p:cNvPicPr>
          <p:nvPr/>
        </p:nvPicPr>
        <p:blipFill>
          <a:blip r:embed="rId2"/>
          <a:stretch>
            <a:fillRect/>
          </a:stretch>
        </p:blipFill>
        <p:spPr>
          <a:xfrm>
            <a:off x="2223436" y="1518572"/>
            <a:ext cx="4600697" cy="4615474"/>
          </a:xfrm>
          <a:prstGeom prst="rect">
            <a:avLst/>
          </a:prstGeom>
        </p:spPr>
      </p:pic>
      <p:cxnSp>
        <p:nvCxnSpPr>
          <p:cNvPr id="6" name="Straight Connector 5">
            <a:extLst>
              <a:ext uri="{FF2B5EF4-FFF2-40B4-BE49-F238E27FC236}">
                <a16:creationId xmlns:a16="http://schemas.microsoft.com/office/drawing/2014/main" id="{9DEC5261-7B14-48A0-B519-DC052D6CA698}"/>
              </a:ext>
            </a:extLst>
          </p:cNvPr>
          <p:cNvCxnSpPr/>
          <p:nvPr/>
        </p:nvCxnSpPr>
        <p:spPr>
          <a:xfrm>
            <a:off x="3724976" y="2002055"/>
            <a:ext cx="0" cy="96252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7D8D15B-3651-4DE2-B5F9-0C507BE9F076}"/>
              </a:ext>
            </a:extLst>
          </p:cNvPr>
          <p:cNvCxnSpPr>
            <a:cxnSpLocks/>
          </p:cNvCxnSpPr>
          <p:nvPr/>
        </p:nvCxnSpPr>
        <p:spPr>
          <a:xfrm>
            <a:off x="3436219" y="4754880"/>
            <a:ext cx="0" cy="924025"/>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788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238651" y="935397"/>
            <a:ext cx="8971728" cy="4750499"/>
          </a:xfrm>
        </p:spPr>
        <p:txBody>
          <a:bodyPr>
            <a:normAutofit/>
          </a:bodyPr>
          <a:lstStyle/>
          <a:p>
            <a:r>
              <a:rPr lang="en-US" dirty="0"/>
              <a:t>July 18, 2016</a:t>
            </a:r>
          </a:p>
          <a:p>
            <a:pPr lvl="1">
              <a:buFont typeface="Wingdings" panose="05000000000000000000" pitchFamily="2" charset="2"/>
              <a:buChar char="Ø"/>
            </a:pPr>
            <a:r>
              <a:rPr lang="en-US" dirty="0"/>
              <a:t>A Sidewalk Repair Notice was sent to Mr. Bell </a:t>
            </a:r>
          </a:p>
          <a:p>
            <a:pPr lvl="1">
              <a:buFont typeface="Wingdings" panose="05000000000000000000" pitchFamily="2" charset="2"/>
              <a:buChar char="Ø"/>
            </a:pPr>
            <a:r>
              <a:rPr lang="en-US" dirty="0"/>
              <a:t>In accordance with Portland City Code 17.28.20</a:t>
            </a:r>
          </a:p>
          <a:p>
            <a:pPr lvl="1">
              <a:buFont typeface="Wingdings" panose="05000000000000000000" pitchFamily="2" charset="2"/>
              <a:buChar char="Ø"/>
            </a:pPr>
            <a:endParaRPr lang="en-US" dirty="0"/>
          </a:p>
          <a:p>
            <a:pPr lvl="1"/>
            <a:endParaRPr lang="en-US" dirty="0"/>
          </a:p>
          <a:p>
            <a:pPr lvl="1"/>
            <a:r>
              <a:rPr lang="en-US" dirty="0"/>
              <a:t>Per City Code 17.28.090, Mr. Bell had 60 days to:</a:t>
            </a:r>
          </a:p>
          <a:p>
            <a:pPr lvl="2"/>
            <a:r>
              <a:rPr lang="en-US" dirty="0"/>
              <a:t>Obtain a permit; complete the repairs himself or hire a contractor</a:t>
            </a:r>
          </a:p>
          <a:p>
            <a:pPr lvl="2"/>
            <a:r>
              <a:rPr lang="en-US" dirty="0"/>
              <a:t>Request that the City make the repairs</a:t>
            </a:r>
          </a:p>
          <a:p>
            <a:pPr marL="914400" lvl="2" indent="0">
              <a:buNone/>
            </a:pPr>
            <a:endParaRPr lang="en-US" dirty="0"/>
          </a:p>
          <a:p>
            <a:pPr marL="914400" lvl="2" indent="0">
              <a:buNone/>
            </a:pPr>
            <a:endParaRPr lang="en-US" dirty="0"/>
          </a:p>
          <a:p>
            <a:r>
              <a:rPr lang="en-US" dirty="0"/>
              <a:t>July 27, 2017</a:t>
            </a:r>
          </a:p>
          <a:p>
            <a:pPr lvl="1">
              <a:buFont typeface="Wingdings" panose="05000000000000000000" pitchFamily="2" charset="2"/>
              <a:buChar char="Ø"/>
            </a:pPr>
            <a:r>
              <a:rPr lang="en-US" dirty="0"/>
              <a:t>A Reminder Letter was sent to Mr. Bell</a:t>
            </a:r>
          </a:p>
          <a:p>
            <a:pPr lvl="1"/>
            <a:endParaRPr lang="en-US" dirty="0"/>
          </a:p>
          <a:p>
            <a:pPr marL="457200" lvl="1" indent="0">
              <a:buNone/>
            </a:pPr>
            <a:endParaRPr lang="en-US" dirty="0"/>
          </a:p>
          <a:p>
            <a:pPr marL="457200" lvl="1" indent="0">
              <a:buNone/>
            </a:pPr>
            <a:endParaRPr lang="en-US" dirty="0"/>
          </a:p>
          <a:p>
            <a:endParaRPr lang="en-US" dirty="0"/>
          </a:p>
          <a:p>
            <a:pPr lvl="1"/>
            <a:endParaRPr lang="en-US" dirty="0"/>
          </a:p>
          <a:p>
            <a:pPr marL="457200" lvl="1" indent="0">
              <a:buNone/>
            </a:pPr>
            <a:endParaRPr lang="en-US" dirty="0"/>
          </a:p>
          <a:p>
            <a:pPr lvl="2"/>
            <a:endParaRPr lang="en-US" dirty="0"/>
          </a:p>
          <a:p>
            <a:pPr lvl="1"/>
            <a:endParaRPr lang="en-US" dirty="0"/>
          </a:p>
          <a:p>
            <a:endParaRPr lang="en-US" dirty="0"/>
          </a:p>
          <a:p>
            <a:pPr lvl="1"/>
            <a:endParaRPr lang="en-US" dirty="0"/>
          </a:p>
        </p:txBody>
      </p:sp>
      <p:sp>
        <p:nvSpPr>
          <p:cNvPr id="4" name="Title 1">
            <a:extLst>
              <a:ext uri="{FF2B5EF4-FFF2-40B4-BE49-F238E27FC236}">
                <a16:creationId xmlns:a16="http://schemas.microsoft.com/office/drawing/2014/main" id="{CE376DF6-5C3E-40CA-A201-173A5E1AF728}"/>
              </a:ext>
            </a:extLst>
          </p:cNvPr>
          <p:cNvSpPr txBox="1">
            <a:spLocks/>
          </p:cNvSpPr>
          <p:nvPr/>
        </p:nvSpPr>
        <p:spPr>
          <a:xfrm>
            <a:off x="391051" y="273685"/>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a:lstStyle>
          <a:p>
            <a:r>
              <a:rPr lang="en-US" dirty="0"/>
              <a:t>Timeline of events </a:t>
            </a:r>
          </a:p>
        </p:txBody>
      </p:sp>
    </p:spTree>
    <p:extLst>
      <p:ext uri="{BB962C8B-B14F-4D97-AF65-F5344CB8AC3E}">
        <p14:creationId xmlns:p14="http://schemas.microsoft.com/office/powerpoint/2010/main" val="329671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1000"/>
                                        <p:tgtEl>
                                          <p:spTgt spid="3">
                                            <p:txEl>
                                              <p:pRg st="10" end="10"/>
                                            </p:txEl>
                                          </p:spTgt>
                                        </p:tgtEl>
                                      </p:cBhvr>
                                    </p:animEffect>
                                    <p:anim calcmode="lin" valueType="num">
                                      <p:cBhvr>
                                        <p:cTn id="4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1000"/>
                                        <p:tgtEl>
                                          <p:spTgt spid="3">
                                            <p:txEl>
                                              <p:pRg st="11" end="11"/>
                                            </p:txEl>
                                          </p:spTgt>
                                        </p:tgtEl>
                                      </p:cBhvr>
                                    </p:animEffect>
                                    <p:anim calcmode="lin" valueType="num">
                                      <p:cBhvr>
                                        <p:cTn id="4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238651" y="935397"/>
            <a:ext cx="8971728" cy="4750499"/>
          </a:xfrm>
        </p:spPr>
        <p:txBody>
          <a:bodyPr>
            <a:normAutofit/>
          </a:bodyPr>
          <a:lstStyle/>
          <a:p>
            <a:pPr lvl="1"/>
            <a:endParaRPr lang="en-US" dirty="0"/>
          </a:p>
          <a:p>
            <a:pPr marL="457200" lvl="1" indent="0">
              <a:buNone/>
            </a:pPr>
            <a:endParaRPr lang="en-US" dirty="0"/>
          </a:p>
          <a:p>
            <a:endParaRPr lang="en-US" dirty="0"/>
          </a:p>
          <a:p>
            <a:endParaRPr lang="en-US" dirty="0"/>
          </a:p>
          <a:p>
            <a:pPr lvl="1"/>
            <a:endParaRPr lang="en-US" dirty="0"/>
          </a:p>
          <a:p>
            <a:pPr marL="457200" lvl="1" indent="0">
              <a:buNone/>
            </a:pPr>
            <a:endParaRPr lang="en-US" dirty="0"/>
          </a:p>
          <a:p>
            <a:pPr lvl="2"/>
            <a:endParaRPr lang="en-US" dirty="0"/>
          </a:p>
          <a:p>
            <a:pPr lvl="1"/>
            <a:endParaRPr lang="en-US" dirty="0"/>
          </a:p>
          <a:p>
            <a:endParaRPr lang="en-US" dirty="0"/>
          </a:p>
          <a:p>
            <a:pPr lvl="1"/>
            <a:endParaRPr lang="en-US" dirty="0"/>
          </a:p>
        </p:txBody>
      </p:sp>
      <p:sp>
        <p:nvSpPr>
          <p:cNvPr id="4" name="Title 1">
            <a:extLst>
              <a:ext uri="{FF2B5EF4-FFF2-40B4-BE49-F238E27FC236}">
                <a16:creationId xmlns:a16="http://schemas.microsoft.com/office/drawing/2014/main" id="{CE376DF6-5C3E-40CA-A201-173A5E1AF728}"/>
              </a:ext>
            </a:extLst>
          </p:cNvPr>
          <p:cNvSpPr txBox="1">
            <a:spLocks/>
          </p:cNvSpPr>
          <p:nvPr/>
        </p:nvSpPr>
        <p:spPr>
          <a:xfrm>
            <a:off x="391051" y="273685"/>
            <a:ext cx="825841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a:lstStyle>
          <a:p>
            <a:r>
              <a:rPr lang="en-US" dirty="0"/>
              <a:t>Estimated cost of repairs</a:t>
            </a:r>
          </a:p>
        </p:txBody>
      </p:sp>
      <p:pic>
        <p:nvPicPr>
          <p:cNvPr id="6" name="Picture 5">
            <a:extLst>
              <a:ext uri="{FF2B5EF4-FFF2-40B4-BE49-F238E27FC236}">
                <a16:creationId xmlns:a16="http://schemas.microsoft.com/office/drawing/2014/main" id="{83AD0586-3DF6-4A56-9F3C-5B32B3BF3E09}"/>
              </a:ext>
            </a:extLst>
          </p:cNvPr>
          <p:cNvPicPr>
            <a:picLocks noChangeAspect="1"/>
          </p:cNvPicPr>
          <p:nvPr/>
        </p:nvPicPr>
        <p:blipFill>
          <a:blip r:embed="rId3"/>
          <a:stretch>
            <a:fillRect/>
          </a:stretch>
        </p:blipFill>
        <p:spPr>
          <a:xfrm>
            <a:off x="1396980" y="2184451"/>
            <a:ext cx="6773085" cy="2589680"/>
          </a:xfrm>
          <a:prstGeom prst="rect">
            <a:avLst/>
          </a:prstGeom>
        </p:spPr>
      </p:pic>
    </p:spTree>
    <p:extLst>
      <p:ext uri="{BB962C8B-B14F-4D97-AF65-F5344CB8AC3E}">
        <p14:creationId xmlns:p14="http://schemas.microsoft.com/office/powerpoint/2010/main" val="1562535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Repair Notice includes a diagram:</a:t>
            </a:r>
          </a:p>
        </p:txBody>
      </p:sp>
      <p:sp>
        <p:nvSpPr>
          <p:cNvPr id="3" name="Content Placeholder 2"/>
          <p:cNvSpPr>
            <a:spLocks noGrp="1"/>
          </p:cNvSpPr>
          <p:nvPr>
            <p:ph idx="1"/>
          </p:nvPr>
        </p:nvSpPr>
        <p:spPr>
          <a:xfrm>
            <a:off x="256939" y="1426464"/>
            <a:ext cx="8552691" cy="4750499"/>
          </a:xfrm>
        </p:spPr>
        <p:txBody>
          <a:bodyPr/>
          <a:lstStyle/>
          <a:p>
            <a:pPr marL="457200" lvl="1" indent="0">
              <a:buNone/>
            </a:pPr>
            <a:endParaRPr lang="en-US" dirty="0"/>
          </a:p>
          <a:p>
            <a:pPr lvl="1">
              <a:buFont typeface="Wingdings" panose="05000000000000000000" pitchFamily="2" charset="2"/>
              <a:buChar char="Ø"/>
            </a:pPr>
            <a:endParaRPr lang="en-US" dirty="0"/>
          </a:p>
          <a:p>
            <a:endParaRPr lang="en-US" dirty="0"/>
          </a:p>
          <a:p>
            <a:pPr marL="457200" lvl="1" indent="0">
              <a:buNone/>
            </a:pPr>
            <a:endParaRPr lang="en-US" dirty="0"/>
          </a:p>
        </p:txBody>
      </p:sp>
      <p:pic>
        <p:nvPicPr>
          <p:cNvPr id="5" name="Picture 4">
            <a:extLst>
              <a:ext uri="{FF2B5EF4-FFF2-40B4-BE49-F238E27FC236}">
                <a16:creationId xmlns:a16="http://schemas.microsoft.com/office/drawing/2014/main" id="{845A11FF-7BA7-4DD5-AE2B-E027ECE1EAE2}"/>
              </a:ext>
            </a:extLst>
          </p:cNvPr>
          <p:cNvPicPr>
            <a:picLocks noChangeAspect="1"/>
          </p:cNvPicPr>
          <p:nvPr/>
        </p:nvPicPr>
        <p:blipFill>
          <a:blip r:embed="rId3"/>
          <a:stretch>
            <a:fillRect/>
          </a:stretch>
        </p:blipFill>
        <p:spPr>
          <a:xfrm>
            <a:off x="810816" y="2260600"/>
            <a:ext cx="857117" cy="2478943"/>
          </a:xfrm>
          <a:prstGeom prst="rect">
            <a:avLst/>
          </a:prstGeom>
        </p:spPr>
      </p:pic>
      <p:pic>
        <p:nvPicPr>
          <p:cNvPr id="6" name="Picture 5">
            <a:extLst>
              <a:ext uri="{FF2B5EF4-FFF2-40B4-BE49-F238E27FC236}">
                <a16:creationId xmlns:a16="http://schemas.microsoft.com/office/drawing/2014/main" id="{5AB73EE9-5026-4C7B-9FAA-8B9C77482182}"/>
              </a:ext>
            </a:extLst>
          </p:cNvPr>
          <p:cNvPicPr>
            <a:picLocks noChangeAspect="1"/>
          </p:cNvPicPr>
          <p:nvPr/>
        </p:nvPicPr>
        <p:blipFill>
          <a:blip r:embed="rId4"/>
          <a:stretch>
            <a:fillRect/>
          </a:stretch>
        </p:blipFill>
        <p:spPr>
          <a:xfrm>
            <a:off x="870083" y="4739544"/>
            <a:ext cx="3349811" cy="612649"/>
          </a:xfrm>
          <a:prstGeom prst="rect">
            <a:avLst/>
          </a:prstGeom>
        </p:spPr>
      </p:pic>
      <p:pic>
        <p:nvPicPr>
          <p:cNvPr id="7" name="Picture 6">
            <a:extLst>
              <a:ext uri="{FF2B5EF4-FFF2-40B4-BE49-F238E27FC236}">
                <a16:creationId xmlns:a16="http://schemas.microsoft.com/office/drawing/2014/main" id="{45B96498-82F2-44EF-9A0A-A231B01BEDDF}"/>
              </a:ext>
            </a:extLst>
          </p:cNvPr>
          <p:cNvPicPr>
            <a:picLocks noChangeAspect="1"/>
          </p:cNvPicPr>
          <p:nvPr/>
        </p:nvPicPr>
        <p:blipFill>
          <a:blip r:embed="rId5"/>
          <a:stretch>
            <a:fillRect/>
          </a:stretch>
        </p:blipFill>
        <p:spPr>
          <a:xfrm>
            <a:off x="4219894" y="4739544"/>
            <a:ext cx="4026640" cy="612649"/>
          </a:xfrm>
          <a:prstGeom prst="rect">
            <a:avLst/>
          </a:prstGeom>
        </p:spPr>
      </p:pic>
    </p:spTree>
    <p:extLst>
      <p:ext uri="{BB962C8B-B14F-4D97-AF65-F5344CB8AC3E}">
        <p14:creationId xmlns:p14="http://schemas.microsoft.com/office/powerpoint/2010/main" val="1981837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C3C6F-5966-4437-B70C-A4C6D956B5C5}"/>
              </a:ext>
            </a:extLst>
          </p:cNvPr>
          <p:cNvPicPr>
            <a:picLocks noChangeAspect="1"/>
          </p:cNvPicPr>
          <p:nvPr/>
        </p:nvPicPr>
        <p:blipFill>
          <a:blip r:embed="rId3"/>
          <a:stretch>
            <a:fillRect/>
          </a:stretch>
        </p:blipFill>
        <p:spPr>
          <a:xfrm>
            <a:off x="1429472" y="818356"/>
            <a:ext cx="5462396" cy="5263181"/>
          </a:xfrm>
          <a:prstGeom prst="rect">
            <a:avLst/>
          </a:prstGeom>
        </p:spPr>
      </p:pic>
      <p:sp>
        <p:nvSpPr>
          <p:cNvPr id="6" name="Rectangle 5">
            <a:extLst>
              <a:ext uri="{FF2B5EF4-FFF2-40B4-BE49-F238E27FC236}">
                <a16:creationId xmlns:a16="http://schemas.microsoft.com/office/drawing/2014/main" id="{0A376D24-63AC-4170-9538-43DBBC788558}"/>
              </a:ext>
            </a:extLst>
          </p:cNvPr>
          <p:cNvSpPr/>
          <p:nvPr/>
        </p:nvSpPr>
        <p:spPr>
          <a:xfrm>
            <a:off x="237066" y="314798"/>
            <a:ext cx="5757333" cy="461665"/>
          </a:xfrm>
          <a:prstGeom prst="rect">
            <a:avLst/>
          </a:prstGeom>
        </p:spPr>
        <p:txBody>
          <a:bodyPr wrap="square">
            <a:spAutoFit/>
          </a:bodyPr>
          <a:lstStyle/>
          <a:p>
            <a:r>
              <a:rPr lang="en-US" sz="2400" b="1" dirty="0">
                <a:solidFill>
                  <a:srgbClr val="E7E6E6">
                    <a:lumMod val="25000"/>
                  </a:srgbClr>
                </a:solidFill>
                <a:latin typeface="Trebuchet MS" charset="0"/>
              </a:rPr>
              <a:t>Repair Notice includes the standards:</a:t>
            </a:r>
            <a:endParaRPr lang="en-US" dirty="0"/>
          </a:p>
        </p:txBody>
      </p:sp>
    </p:spTree>
    <p:extLst>
      <p:ext uri="{BB962C8B-B14F-4D97-AF65-F5344CB8AC3E}">
        <p14:creationId xmlns:p14="http://schemas.microsoft.com/office/powerpoint/2010/main" val="178733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cities with similar sidewalk programs and standards</a:t>
            </a:r>
          </a:p>
        </p:txBody>
      </p:sp>
      <p:sp>
        <p:nvSpPr>
          <p:cNvPr id="3" name="Content Placeholder 2"/>
          <p:cNvSpPr>
            <a:spLocks noGrp="1"/>
          </p:cNvSpPr>
          <p:nvPr>
            <p:ph idx="1"/>
          </p:nvPr>
        </p:nvSpPr>
        <p:spPr>
          <a:xfrm>
            <a:off x="256939" y="1426464"/>
            <a:ext cx="7676328" cy="4750499"/>
          </a:xfrm>
        </p:spPr>
        <p:txBody>
          <a:bodyPr/>
          <a:lstStyle/>
          <a:p>
            <a:endParaRPr lang="en-US" dirty="0"/>
          </a:p>
          <a:p>
            <a:pPr lvl="1"/>
            <a:r>
              <a:rPr lang="en-US" dirty="0"/>
              <a:t>Seattle, WA:</a:t>
            </a:r>
          </a:p>
          <a:p>
            <a:pPr lvl="2">
              <a:buFont typeface="Wingdings" panose="05000000000000000000" pitchFamily="2" charset="2"/>
              <a:buChar char="Ø"/>
            </a:pPr>
            <a:r>
              <a:rPr lang="en-US" dirty="0"/>
              <a:t> Sidewalks posted for hazards ≥ ½”</a:t>
            </a:r>
          </a:p>
          <a:p>
            <a:pPr marL="914400" lvl="2" indent="0">
              <a:buNone/>
            </a:pPr>
            <a:endParaRPr lang="en-US" dirty="0"/>
          </a:p>
          <a:p>
            <a:pPr lvl="1"/>
            <a:r>
              <a:rPr lang="en-US" dirty="0"/>
              <a:t>Sacramento, CA:  </a:t>
            </a:r>
          </a:p>
          <a:p>
            <a:pPr lvl="2">
              <a:buFont typeface="Wingdings" panose="05000000000000000000" pitchFamily="2" charset="2"/>
              <a:buChar char="Ø"/>
            </a:pPr>
            <a:r>
              <a:rPr lang="en-US" dirty="0"/>
              <a:t> Sidewalks posted for hazards ≥ ½”</a:t>
            </a:r>
          </a:p>
          <a:p>
            <a:pPr marL="914400" lvl="2" indent="0">
              <a:buNone/>
            </a:pPr>
            <a:endParaRPr lang="en-US" dirty="0"/>
          </a:p>
          <a:p>
            <a:pPr lvl="1"/>
            <a:r>
              <a:rPr lang="en-US" dirty="0"/>
              <a:t>Denver, CO: </a:t>
            </a:r>
          </a:p>
          <a:p>
            <a:pPr lvl="2">
              <a:buFont typeface="Wingdings" panose="05000000000000000000" pitchFamily="2" charset="2"/>
              <a:buChar char="Ø"/>
            </a:pPr>
            <a:r>
              <a:rPr lang="en-US" dirty="0"/>
              <a:t>Sidewalks posted for hazards for “any change in the official grade of the sidewalk” and at the discretion of the inspector</a:t>
            </a:r>
          </a:p>
          <a:p>
            <a:pPr marL="457200" lvl="1" indent="0">
              <a:buNone/>
            </a:pPr>
            <a:endParaRPr lang="en-US" dirty="0"/>
          </a:p>
        </p:txBody>
      </p:sp>
    </p:spTree>
    <p:extLst>
      <p:ext uri="{BB962C8B-B14F-4D97-AF65-F5344CB8AC3E}">
        <p14:creationId xmlns:p14="http://schemas.microsoft.com/office/powerpoint/2010/main" val="16306994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1025</TotalTime>
  <Words>989</Words>
  <Application>Microsoft Office PowerPoint</Application>
  <PresentationFormat>On-screen Show (4:3)</PresentationFormat>
  <Paragraphs>209</Paragraphs>
  <Slides>22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Trebuchet MS</vt:lpstr>
      <vt:lpstr>Wingdings</vt:lpstr>
      <vt:lpstr>Office Theme</vt:lpstr>
      <vt:lpstr>Agenda Item 71: Sidewalk Repair Appeal</vt:lpstr>
      <vt:lpstr>Background</vt:lpstr>
      <vt:lpstr>Reported hazard</vt:lpstr>
      <vt:lpstr>Inspection area</vt:lpstr>
      <vt:lpstr> </vt:lpstr>
      <vt:lpstr> </vt:lpstr>
      <vt:lpstr>Repair Notice includes a diagram:</vt:lpstr>
      <vt:lpstr>PowerPoint Presentation</vt:lpstr>
      <vt:lpstr>Other cities with similar sidewalk programs and standards</vt:lpstr>
      <vt:lpstr> </vt:lpstr>
      <vt:lpstr> </vt:lpstr>
      <vt:lpstr>Work beyond with property line on SE Division was not assessed</vt:lpstr>
      <vt:lpstr>Contested property line on SE 60th</vt:lpstr>
      <vt:lpstr>Contested property line on NE 60th Ave, continued.</vt:lpstr>
      <vt:lpstr> </vt:lpstr>
      <vt:lpstr> </vt:lpstr>
      <vt:lpstr>Doorhanger placement on stairs</vt:lpstr>
      <vt:lpstr> </vt:lpstr>
      <vt:lpstr> </vt:lpstr>
      <vt:lpstr>Completed repairs </vt:lpstr>
      <vt:lpstr>Completed repairs, continued</vt:lpstr>
      <vt:lpstr>Improvements to the Sidewalk Inspection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Petersen, Sarah</dc:creator>
  <cp:lastModifiedBy>Wasiak, Tara</cp:lastModifiedBy>
  <cp:revision>92</cp:revision>
  <cp:lastPrinted>2019-01-30T01:24:12Z</cp:lastPrinted>
  <dcterms:created xsi:type="dcterms:W3CDTF">2017-03-28T20:10:46Z</dcterms:created>
  <dcterms:modified xsi:type="dcterms:W3CDTF">2019-01-30T17:18:28Z</dcterms:modified>
</cp:coreProperties>
</file>