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96" r:id="rId2"/>
    <p:sldMasterId id="2147483701" r:id="rId3"/>
  </p:sldMasterIdLst>
  <p:notesMasterIdLst>
    <p:notesMasterId r:id="rId33"/>
  </p:notesMasterIdLst>
  <p:handoutMasterIdLst>
    <p:handoutMasterId r:id="rId34"/>
  </p:handoutMasterIdLst>
  <p:sldIdLst>
    <p:sldId id="513" r:id="rId4"/>
    <p:sldId id="259" r:id="rId5"/>
    <p:sldId id="661" r:id="rId6"/>
    <p:sldId id="639" r:id="rId7"/>
    <p:sldId id="645" r:id="rId8"/>
    <p:sldId id="674" r:id="rId9"/>
    <p:sldId id="652" r:id="rId10"/>
    <p:sldId id="678" r:id="rId11"/>
    <p:sldId id="659" r:id="rId12"/>
    <p:sldId id="626" r:id="rId13"/>
    <p:sldId id="623" r:id="rId14"/>
    <p:sldId id="671" r:id="rId15"/>
    <p:sldId id="665" r:id="rId16"/>
    <p:sldId id="681" r:id="rId17"/>
    <p:sldId id="668" r:id="rId18"/>
    <p:sldId id="515" r:id="rId19"/>
    <p:sldId id="660" r:id="rId20"/>
    <p:sldId id="617" r:id="rId21"/>
    <p:sldId id="680" r:id="rId22"/>
    <p:sldId id="635" r:id="rId23"/>
    <p:sldId id="669" r:id="rId24"/>
    <p:sldId id="616" r:id="rId25"/>
    <p:sldId id="657" r:id="rId26"/>
    <p:sldId id="631" r:id="rId27"/>
    <p:sldId id="682" r:id="rId28"/>
    <p:sldId id="647" r:id="rId29"/>
    <p:sldId id="673" r:id="rId30"/>
    <p:sldId id="642" r:id="rId31"/>
    <p:sldId id="658" r:id="rId3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son, Bryan" initials="RB" lastIdx="1" clrIdx="0">
    <p:extLst>
      <p:ext uri="{19B8F6BF-5375-455C-9EA6-DF929625EA0E}">
        <p15:presenceInfo xmlns:p15="http://schemas.microsoft.com/office/powerpoint/2012/main" userId="S-1-5-21-1562068243-3890762121-1459926415-7923" providerId="AD"/>
      </p:ext>
    </p:extLst>
  </p:cmAuthor>
  <p:cmAuthor id="2" name="Inman, Jodie" initials="IJ" lastIdx="1" clrIdx="1">
    <p:extLst>
      <p:ext uri="{19B8F6BF-5375-455C-9EA6-DF929625EA0E}">
        <p15:presenceInfo xmlns:p15="http://schemas.microsoft.com/office/powerpoint/2012/main" userId="S-1-5-21-1562068243-3890762121-1459926415-20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FF8B"/>
    <a:srgbClr val="E4F1FA"/>
    <a:srgbClr val="00D661"/>
    <a:srgbClr val="FFFF71"/>
    <a:srgbClr val="FF7575"/>
    <a:srgbClr val="AE78D6"/>
    <a:srgbClr val="58D8DE"/>
    <a:srgbClr val="1CADE4"/>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78294" autoAdjust="0"/>
  </p:normalViewPr>
  <p:slideViewPr>
    <p:cSldViewPr snapToGrid="0">
      <p:cViewPr varScale="1">
        <p:scale>
          <a:sx n="102" d="100"/>
          <a:sy n="102" d="100"/>
        </p:scale>
        <p:origin x="1884" y="108"/>
      </p:cViewPr>
      <p:guideLst>
        <p:guide orient="horz" pos="2160"/>
        <p:guide pos="2880"/>
      </p:guideLst>
    </p:cSldViewPr>
  </p:slideViewPr>
  <p:outlineViewPr>
    <p:cViewPr>
      <p:scale>
        <a:sx n="33" d="100"/>
        <a:sy n="33" d="100"/>
      </p:scale>
      <p:origin x="0" y="-571"/>
    </p:cViewPr>
  </p:outlineViewPr>
  <p:notesTextViewPr>
    <p:cViewPr>
      <p:scale>
        <a:sx n="200" d="100"/>
        <a:sy n="200" d="100"/>
      </p:scale>
      <p:origin x="0" y="0"/>
    </p:cViewPr>
  </p:notesTextViewPr>
  <p:sorterViewPr>
    <p:cViewPr>
      <p:scale>
        <a:sx n="100" d="100"/>
        <a:sy n="100" d="100"/>
      </p:scale>
      <p:origin x="0" y="-71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10C-4CDA-88C4-94D20F038E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310C-4CDA-88C4-94D20F038E32}"/>
              </c:ext>
            </c:extLst>
          </c:dPt>
          <c:dPt>
            <c:idx val="2"/>
            <c:bubble3D val="0"/>
            <c:explosion val="15"/>
            <c:spPr>
              <a:solidFill>
                <a:schemeClr val="accent3"/>
              </a:solidFill>
              <a:ln w="19050">
                <a:solidFill>
                  <a:schemeClr val="lt1"/>
                </a:solidFill>
              </a:ln>
              <a:effectLst/>
            </c:spPr>
            <c:extLst>
              <c:ext xmlns:c16="http://schemas.microsoft.com/office/drawing/2014/chart" uri="{C3380CC4-5D6E-409C-BE32-E72D297353CC}">
                <c16:uniqueId val="{00000002-310C-4CDA-88C4-94D20F038E32}"/>
              </c:ext>
            </c:extLst>
          </c:dPt>
          <c:dLbls>
            <c:dLbl>
              <c:idx val="0"/>
              <c:layout>
                <c:manualLayout>
                  <c:x val="-0.24820171898000862"/>
                  <c:y val="1.262509237978305E-3"/>
                </c:manualLayout>
              </c:layout>
              <c:tx>
                <c:rich>
                  <a:bodyPr/>
                  <a:lstStyle/>
                  <a:p>
                    <a:fld id="{111F4E28-90B2-4621-BF99-105755F31ACE}" type="CATEGORYNAME">
                      <a:rPr lang="en-US" smtClean="0"/>
                      <a:pPr/>
                      <a:t>[CATEGORY NAME]</a:t>
                    </a:fld>
                    <a:r>
                      <a:rPr lang="en-US" dirty="0"/>
                      <a:t> ($36.5M)</a:t>
                    </a:r>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10C-4CDA-88C4-94D20F038E32}"/>
                </c:ext>
              </c:extLst>
            </c:dLbl>
            <c:dLbl>
              <c:idx val="1"/>
              <c:layout>
                <c:manualLayout>
                  <c:x val="0.16305101992361595"/>
                  <c:y val="-0.23584536917373855"/>
                </c:manualLayout>
              </c:layout>
              <c:tx>
                <c:rich>
                  <a:bodyPr/>
                  <a:lstStyle/>
                  <a:p>
                    <a:fld id="{2F4178EA-C90C-43FF-AA32-889151259064}" type="CATEGORYNAME">
                      <a:rPr lang="pl-PL" smtClean="0"/>
                      <a:pPr/>
                      <a:t>[CATEGORY NAME]</a:t>
                    </a:fld>
                    <a:r>
                      <a:rPr lang="pl-PL" dirty="0"/>
                      <a:t> ($24M)</a:t>
                    </a:r>
                  </a:p>
                </c:rich>
              </c:tx>
              <c:dLblPos val="bestFit"/>
              <c:showLegendKey val="0"/>
              <c:showVal val="0"/>
              <c:showCatName val="1"/>
              <c:showSerName val="0"/>
              <c:showPercent val="0"/>
              <c:showBubbleSize val="0"/>
              <c:extLst>
                <c:ext xmlns:c15="http://schemas.microsoft.com/office/drawing/2012/chart" uri="{CE6537A1-D6FC-4f65-9D91-7224C49458BB}">
                  <c15:layout>
                    <c:manualLayout>
                      <c:w val="0.34980510538419268"/>
                      <c:h val="0.2756992832821491"/>
                    </c:manualLayout>
                  </c15:layout>
                  <c15:dlblFieldTable/>
                  <c15:showDataLabelsRange val="0"/>
                </c:ext>
                <c:ext xmlns:c16="http://schemas.microsoft.com/office/drawing/2014/chart" uri="{C3380CC4-5D6E-409C-BE32-E72D297353CC}">
                  <c16:uniqueId val="{00000004-310C-4CDA-88C4-94D20F038E32}"/>
                </c:ext>
              </c:extLst>
            </c:dLbl>
            <c:dLbl>
              <c:idx val="2"/>
              <c:layout>
                <c:manualLayout>
                  <c:x val="0.18135089849606206"/>
                  <c:y val="7.1067519771616711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fld id="{5D3C64D7-05FD-456A-A839-40777CD6A18E}" type="CATEGORYNAME">
                      <a:rPr lang="pl-PL" sz="2400" smtClean="0"/>
                      <a:pPr>
                        <a:defRPr sz="2400">
                          <a:solidFill>
                            <a:schemeClr val="bg1"/>
                          </a:solidFill>
                        </a:defRPr>
                      </a:pPr>
                      <a:t>[CATEGORY NAME]</a:t>
                    </a:fld>
                    <a:r>
                      <a:rPr lang="pl-PL" sz="2400" dirty="0"/>
                      <a:t> ($13M)</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179577106496715"/>
                      <c:h val="0.31355703039221094"/>
                    </c:manualLayout>
                  </c15:layout>
                  <c15:dlblFieldTable/>
                  <c15:showDataLabelsRange val="0"/>
                </c:ext>
                <c:ext xmlns:c16="http://schemas.microsoft.com/office/drawing/2014/chart" uri="{C3380CC4-5D6E-409C-BE32-E72D297353CC}">
                  <c16:uniqueId val="{00000002-310C-4CDA-88C4-94D20F038E3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HDD Specialty Work</c:v>
                </c:pt>
                <c:pt idx="1">
                  <c:v>non-D/M/W/ESB</c:v>
                </c:pt>
                <c:pt idx="2">
                  <c:v>D/M/W/ESB</c:v>
                </c:pt>
              </c:strCache>
            </c:strRef>
          </c:cat>
          <c:val>
            <c:numRef>
              <c:f>Sheet1!$B$2:$B$4</c:f>
              <c:numCache>
                <c:formatCode>"$"#,##0_);[Red]\("$"#,##0\)</c:formatCode>
                <c:ptCount val="3"/>
                <c:pt idx="0">
                  <c:v>35</c:v>
                </c:pt>
                <c:pt idx="1">
                  <c:v>24</c:v>
                </c:pt>
                <c:pt idx="2">
                  <c:v>13</c:v>
                </c:pt>
              </c:numCache>
            </c:numRef>
          </c:val>
          <c:extLst>
            <c:ext xmlns:c16="http://schemas.microsoft.com/office/drawing/2014/chart" uri="{C3380CC4-5D6E-409C-BE32-E72D297353CC}">
              <c16:uniqueId val="{00000000-310C-4CDA-88C4-94D20F038E32}"/>
            </c:ext>
          </c:extLst>
        </c:ser>
        <c:dLbls>
          <c:dLblPos val="bestFit"/>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5734333069962"/>
          <c:y val="0.13415551572138051"/>
          <c:w val="0.70333487517390703"/>
          <c:h val="0.81661405518542463"/>
        </c:manualLayout>
      </c:layout>
      <c:pieChart>
        <c:varyColors val="1"/>
        <c:ser>
          <c:idx val="2"/>
          <c:order val="2"/>
          <c:tx>
            <c:v>Percentage</c:v>
          </c:tx>
          <c:dPt>
            <c:idx val="0"/>
            <c:bubble3D val="0"/>
            <c:spPr>
              <a:solidFill>
                <a:schemeClr val="bg1">
                  <a:lumMod val="65000"/>
                </a:schemeClr>
              </a:solidFill>
              <a:ln w="19050">
                <a:solidFill>
                  <a:schemeClr val="lt1"/>
                </a:solidFill>
              </a:ln>
              <a:effectLst>
                <a:glow>
                  <a:schemeClr val="accent1">
                    <a:alpha val="40000"/>
                  </a:schemeClr>
                </a:glow>
              </a:effectLst>
            </c:spPr>
            <c:extLst>
              <c:ext xmlns:c16="http://schemas.microsoft.com/office/drawing/2014/chart" uri="{C3380CC4-5D6E-409C-BE32-E72D297353CC}">
                <c16:uniqueId val="{00000001-4B7B-4C1D-B8B4-D6AFD9E6661E}"/>
              </c:ext>
            </c:extLst>
          </c:dPt>
          <c:dPt>
            <c:idx val="1"/>
            <c:bubble3D val="0"/>
            <c:spPr>
              <a:solidFill>
                <a:srgbClr val="00D661"/>
              </a:solidFill>
              <a:ln w="19050">
                <a:solidFill>
                  <a:schemeClr val="lt1"/>
                </a:solidFill>
              </a:ln>
              <a:effectLst/>
            </c:spPr>
            <c:extLst>
              <c:ext xmlns:c16="http://schemas.microsoft.com/office/drawing/2014/chart" uri="{C3380CC4-5D6E-409C-BE32-E72D297353CC}">
                <c16:uniqueId val="{00000003-4B7B-4C1D-B8B4-D6AFD9E6661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4B7B-4C1D-B8B4-D6AFD9E6661E}"/>
              </c:ext>
            </c:extLst>
          </c:dPt>
          <c:dPt>
            <c:idx val="3"/>
            <c:bubble3D val="0"/>
            <c:spPr>
              <a:solidFill>
                <a:srgbClr val="AE78D6"/>
              </a:solidFill>
              <a:ln w="19050">
                <a:solidFill>
                  <a:schemeClr val="lt1"/>
                </a:solidFill>
              </a:ln>
              <a:effectLst/>
            </c:spPr>
            <c:extLst>
              <c:ext xmlns:c16="http://schemas.microsoft.com/office/drawing/2014/chart" uri="{C3380CC4-5D6E-409C-BE32-E72D297353CC}">
                <c16:uniqueId val="{00000007-4B7B-4C1D-B8B4-D6AFD9E6661E}"/>
              </c:ext>
            </c:extLst>
          </c:dPt>
          <c:dPt>
            <c:idx val="4"/>
            <c:bubble3D val="0"/>
            <c:spPr>
              <a:solidFill>
                <a:srgbClr val="FF7575"/>
              </a:solidFill>
              <a:ln w="19050">
                <a:solidFill>
                  <a:schemeClr val="lt1"/>
                </a:solidFill>
              </a:ln>
              <a:effectLst/>
            </c:spPr>
            <c:extLst>
              <c:ext xmlns:c16="http://schemas.microsoft.com/office/drawing/2014/chart" uri="{C3380CC4-5D6E-409C-BE32-E72D297353CC}">
                <c16:uniqueId val="{00000009-4B7B-4C1D-B8B4-D6AFD9E6661E}"/>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Sheet1!$E$2:$E$6</c:f>
              <c:numCache>
                <c:formatCode>0%</c:formatCode>
                <c:ptCount val="5"/>
                <c:pt idx="0">
                  <c:v>0.16216216216216217</c:v>
                </c:pt>
                <c:pt idx="1">
                  <c:v>5.4054054054054057E-2</c:v>
                </c:pt>
                <c:pt idx="2">
                  <c:v>0.51351351351351349</c:v>
                </c:pt>
                <c:pt idx="3">
                  <c:v>0.12162162162162163</c:v>
                </c:pt>
                <c:pt idx="4">
                  <c:v>0.14864864864864866</c:v>
                </c:pt>
              </c:numCache>
            </c:numRef>
          </c:val>
          <c:extLst>
            <c:ext xmlns:c16="http://schemas.microsoft.com/office/drawing/2014/chart" uri="{C3380CC4-5D6E-409C-BE32-E72D297353CC}">
              <c16:uniqueId val="{0000000C-4B7B-4C1D-B8B4-D6AFD9E6661E}"/>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Sheet1!$E$2:$E$7</c15:sqref>
                        </c15:formulaRef>
                      </c:ext>
                    </c:extLst>
                    <c:strCache>
                      <c:ptCount val="6"/>
                      <c:pt idx="0">
                        <c:v>16%</c:v>
                      </c:pt>
                      <c:pt idx="1">
                        <c:v>5%</c:v>
                      </c:pt>
                      <c:pt idx="2">
                        <c:v>51%</c:v>
                      </c:pt>
                      <c:pt idx="3">
                        <c:v>12%</c:v>
                      </c:pt>
                      <c:pt idx="4">
                        <c:v>15%</c:v>
                      </c:pt>
                      <c:pt idx="5">
                        <c:v>100%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4B7B-4C1D-B8B4-D6AFD9E666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4B7B-4C1D-B8B4-D6AFD9E666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4B7B-4C1D-B8B4-D6AFD9E666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4B7B-4C1D-B8B4-D6AFD9E6661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Sheet1!$F$2:$F$6</c15:sqref>
                        </c15:formulaRef>
                      </c:ext>
                    </c:extLst>
                    <c:strCache>
                      <c:ptCount val="5"/>
                      <c:pt idx="0">
                        <c:v>Construction Inflation</c:v>
                      </c:pt>
                      <c:pt idx="1">
                        <c:v>Steel Prices</c:v>
                      </c:pt>
                      <c:pt idx="2">
                        <c:v>Constructability &amp; Urban Considerations</c:v>
                      </c:pt>
                      <c:pt idx="3">
                        <c:v>HDD Market Conditions</c:v>
                      </c:pt>
                      <c:pt idx="4">
                        <c:v>Easement Acquistion Duration</c:v>
                      </c:pt>
                    </c:strCache>
                  </c:strRef>
                </c:cat>
                <c:val>
                  <c:numRef>
                    <c:extLst>
                      <c:ext uri="{02D57815-91ED-43cb-92C2-25804820EDAC}">
                        <c15:formulaRef>
                          <c15:sqref>Sheet1!$E$8:$E$11</c15:sqref>
                        </c15:formulaRef>
                      </c:ext>
                    </c:extLst>
                    <c:numCache>
                      <c:formatCode>General</c:formatCode>
                      <c:ptCount val="4"/>
                    </c:numCache>
                  </c:numRef>
                </c:val>
                <c:extLst>
                  <c:ext xmlns:c16="http://schemas.microsoft.com/office/drawing/2014/chart" uri="{C3380CC4-5D6E-409C-BE32-E72D297353CC}">
                    <c16:uniqueId val="{00000015-4B7B-4C1D-B8B4-D6AFD9E6661E}"/>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Sheet1!$F$2:$F$7</c15:sqref>
                        </c15:formulaRef>
                      </c:ext>
                    </c:extLst>
                    <c:strCache>
                      <c:ptCount val="6"/>
                      <c:pt idx="0">
                        <c:v>Construction Inflation</c:v>
                      </c:pt>
                      <c:pt idx="1">
                        <c:v>Steel Prices</c:v>
                      </c:pt>
                      <c:pt idx="2">
                        <c:v>Constructability &amp; Urban Considerations</c:v>
                      </c:pt>
                      <c:pt idx="3">
                        <c:v>HDD Market Conditions</c:v>
                      </c:pt>
                      <c:pt idx="4">
                        <c:v>Easement Acquistion Duration</c:v>
                      </c:pt>
                      <c:pt idx="5">
                        <c:v>Total</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4B7B-4C1D-B8B4-D6AFD9E6661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4B7B-4C1D-B8B4-D6AFD9E6661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4B7B-4C1D-B8B4-D6AFD9E6661E}"/>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4B7B-4C1D-B8B4-D6AFD9E6661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Sheet1!$F$2:$F$6</c15:sqref>
                        </c15:formulaRef>
                      </c:ext>
                    </c:extLst>
                    <c:strCache>
                      <c:ptCount val="5"/>
                      <c:pt idx="0">
                        <c:v>Construction Inflation</c:v>
                      </c:pt>
                      <c:pt idx="1">
                        <c:v>Steel Prices</c:v>
                      </c:pt>
                      <c:pt idx="2">
                        <c:v>Constructability &amp; Urban Considerations</c:v>
                      </c:pt>
                      <c:pt idx="3">
                        <c:v>HDD Market Conditions</c:v>
                      </c:pt>
                      <c:pt idx="4">
                        <c:v>Easement Acquistion Duration</c:v>
                      </c:pt>
                    </c:strCache>
                  </c:strRef>
                </c:cat>
                <c:val>
                  <c:numRef>
                    <c:extLst xmlns:c15="http://schemas.microsoft.com/office/drawing/2012/chart">
                      <c:ext xmlns:c15="http://schemas.microsoft.com/office/drawing/2012/chart" uri="{02D57815-91ED-43cb-92C2-25804820EDAC}">
                        <c15:formulaRef>
                          <c15:sqref>Sheet1!$F$8:$F$11</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E-4B7B-4C1D-B8B4-D6AFD9E6661E}"/>
                  </c:ext>
                </c:extLst>
              </c15:ser>
            </c15:filteredPieSeries>
            <c15:filteredPieSeries>
              <c15:ser>
                <c:idx val="3"/>
                <c:order val="3"/>
                <c:tx>
                  <c:v>Factor</c:v>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0-4B7B-4C1D-B8B4-D6AFD9E6661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2-4B7B-4C1D-B8B4-D6AFD9E6661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4-4B7B-4C1D-B8B4-D6AFD9E6661E}"/>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6-4B7B-4C1D-B8B4-D6AFD9E6661E}"/>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8-4B7B-4C1D-B8B4-D6AFD9E6661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Sheet1!$F$2:$F$6</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2B-4B7B-4C1D-B8B4-D6AFD9E6661E}"/>
                  </c:ext>
                </c:extLst>
              </c15:ser>
            </c15:filteredPieSeries>
          </c:ext>
        </c:extLst>
      </c:pieChart>
      <c:spPr>
        <a:noFill/>
        <a:ln>
          <a:noFill/>
        </a:ln>
        <a:effectLst/>
      </c:spPr>
    </c:plotArea>
    <c:legend>
      <c:legendPos val="r"/>
      <c:legendEntry>
        <c:idx val="0"/>
        <c:txPr>
          <a:bodyPr rot="0" spcFirstLastPara="1" vertOverflow="ellipsis" vert="horz" wrap="square" anchor="ctr" anchorCtr="1"/>
          <a:lstStyle/>
          <a:p>
            <a:pPr rtl="0">
              <a:defRPr sz="3600" b="0" i="0" u="none" strike="noStrike" kern="1200" baseline="0">
                <a:solidFill>
                  <a:schemeClr val="bg1"/>
                </a:solidFill>
                <a:latin typeface="+mn-lt"/>
                <a:ea typeface="+mn-ea"/>
                <a:cs typeface="+mn-cs"/>
              </a:defRPr>
            </a:pPr>
            <a:endParaRPr lang="en-US"/>
          </a:p>
        </c:txPr>
      </c:legendEntry>
      <c:layout>
        <c:manualLayout>
          <c:xMode val="edge"/>
          <c:yMode val="edge"/>
          <c:x val="0.84416671316185909"/>
          <c:y val="5.3078179142616051E-3"/>
          <c:w val="8.2688849972912801E-2"/>
          <c:h val="0.9946921820857384"/>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3EA6D-C404-48E3-8E0F-F076C3B05844}"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F1CEC1D3-1E19-4851-ADBF-9BC66ADC1317}">
      <dgm:prSet phldrT="[Text]"/>
      <dgm:spPr/>
      <dgm:t>
        <a:bodyPr/>
        <a:lstStyle/>
        <a:p>
          <a:pPr>
            <a:buFont typeface="Arial" panose="020B0604020202020204" pitchFamily="34" charset="0"/>
            <a:buChar char="•"/>
          </a:pPr>
          <a:r>
            <a:rPr lang="en-US" dirty="0"/>
            <a:t>Complex geology</a:t>
          </a:r>
        </a:p>
      </dgm:t>
    </dgm:pt>
    <dgm:pt modelId="{871D1323-6AE3-4FC7-8030-C71F5622496E}" type="parTrans" cxnId="{60DD3C38-D616-4769-A152-5AAF66B82BA9}">
      <dgm:prSet/>
      <dgm:spPr/>
      <dgm:t>
        <a:bodyPr/>
        <a:lstStyle/>
        <a:p>
          <a:endParaRPr lang="en-US"/>
        </a:p>
      </dgm:t>
    </dgm:pt>
    <dgm:pt modelId="{EB0A9CDE-E7A1-4265-901B-719F1A8D5A54}" type="sibTrans" cxnId="{60DD3C38-D616-4769-A152-5AAF66B82BA9}">
      <dgm:prSet/>
      <dgm:spPr/>
      <dgm:t>
        <a:bodyPr/>
        <a:lstStyle/>
        <a:p>
          <a:endParaRPr lang="en-US"/>
        </a:p>
      </dgm:t>
    </dgm:pt>
    <dgm:pt modelId="{19A7004F-A1C0-44B3-8082-C761B9A78AA8}">
      <dgm:prSet/>
      <dgm:spPr/>
      <dgm:t>
        <a:bodyPr/>
        <a:lstStyle/>
        <a:p>
          <a:r>
            <a:rPr lang="en-US"/>
            <a:t>Highly urban area</a:t>
          </a:r>
          <a:endParaRPr lang="en-US" dirty="0"/>
        </a:p>
      </dgm:t>
    </dgm:pt>
    <dgm:pt modelId="{F667DEF9-0971-4856-A8DF-2E7580234E10}" type="parTrans" cxnId="{A920A7DC-281A-4B00-8246-67542B2F76CB}">
      <dgm:prSet/>
      <dgm:spPr/>
      <dgm:t>
        <a:bodyPr/>
        <a:lstStyle/>
        <a:p>
          <a:endParaRPr lang="en-US"/>
        </a:p>
      </dgm:t>
    </dgm:pt>
    <dgm:pt modelId="{C4FD6090-6B14-4534-93C8-E1BC3D2EC398}" type="sibTrans" cxnId="{A920A7DC-281A-4B00-8246-67542B2F76CB}">
      <dgm:prSet/>
      <dgm:spPr/>
      <dgm:t>
        <a:bodyPr/>
        <a:lstStyle/>
        <a:p>
          <a:endParaRPr lang="en-US"/>
        </a:p>
      </dgm:t>
    </dgm:pt>
    <dgm:pt modelId="{8A02E153-0249-4994-965B-DE713A451765}">
      <dgm:prSet/>
      <dgm:spPr/>
      <dgm:t>
        <a:bodyPr/>
        <a:lstStyle/>
        <a:p>
          <a:r>
            <a:rPr lang="en-US"/>
            <a:t>Requires specialized equipment and experience</a:t>
          </a:r>
        </a:p>
      </dgm:t>
    </dgm:pt>
    <dgm:pt modelId="{9EEFF2C3-3D55-45E4-9EF4-36AABBDEA07A}" type="parTrans" cxnId="{A08926D4-5742-43AC-B596-BD8A8BB0BC5C}">
      <dgm:prSet/>
      <dgm:spPr/>
      <dgm:t>
        <a:bodyPr/>
        <a:lstStyle/>
        <a:p>
          <a:endParaRPr lang="en-US"/>
        </a:p>
      </dgm:t>
    </dgm:pt>
    <dgm:pt modelId="{C3056F29-5819-44AA-97B9-9D8737D0C7D1}" type="sibTrans" cxnId="{A08926D4-5742-43AC-B596-BD8A8BB0BC5C}">
      <dgm:prSet/>
      <dgm:spPr/>
      <dgm:t>
        <a:bodyPr/>
        <a:lstStyle/>
        <a:p>
          <a:endParaRPr lang="en-US"/>
        </a:p>
      </dgm:t>
    </dgm:pt>
    <dgm:pt modelId="{8E2C21DE-2779-4C74-B25D-E6E583352C90}">
      <dgm:prSet/>
      <dgm:spPr/>
      <dgm:t>
        <a:bodyPr/>
        <a:lstStyle/>
        <a:p>
          <a:r>
            <a:rPr lang="en-US" dirty="0"/>
            <a:t>Complex easement agreements</a:t>
          </a:r>
        </a:p>
      </dgm:t>
    </dgm:pt>
    <dgm:pt modelId="{028DEDD1-1403-425B-9F00-0269DDA2E875}" type="parTrans" cxnId="{A7BC296F-1AE4-4C84-A856-4BE3A63639CF}">
      <dgm:prSet/>
      <dgm:spPr/>
      <dgm:t>
        <a:bodyPr/>
        <a:lstStyle/>
        <a:p>
          <a:endParaRPr lang="en-US"/>
        </a:p>
      </dgm:t>
    </dgm:pt>
    <dgm:pt modelId="{595A41D2-13DC-4749-81BC-178BF7405660}" type="sibTrans" cxnId="{A7BC296F-1AE4-4C84-A856-4BE3A63639CF}">
      <dgm:prSet/>
      <dgm:spPr/>
      <dgm:t>
        <a:bodyPr/>
        <a:lstStyle/>
        <a:p>
          <a:endParaRPr lang="en-US"/>
        </a:p>
      </dgm:t>
    </dgm:pt>
    <dgm:pt modelId="{4E64D49E-9B80-4D8F-AEA1-A0C7CE47AD91}">
      <dgm:prSet phldrT="[Text]"/>
      <dgm:spPr/>
      <dgm:t>
        <a:bodyPr/>
        <a:lstStyle/>
        <a:p>
          <a:pPr>
            <a:buFont typeface="Arial" panose="020B0604020202020204" pitchFamily="34" charset="0"/>
            <a:buChar char="•"/>
          </a:pPr>
          <a:r>
            <a:rPr lang="en-US"/>
            <a:t>Majority </a:t>
          </a:r>
          <a:r>
            <a:rPr lang="en-US" dirty="0"/>
            <a:t>cannot be accessed from surface</a:t>
          </a:r>
        </a:p>
      </dgm:t>
    </dgm:pt>
    <dgm:pt modelId="{4CA5D758-BB8A-4A74-B336-5CD62C6EBAEF}" type="parTrans" cxnId="{66671856-CE6F-496A-861E-C47C15FA5E01}">
      <dgm:prSet/>
      <dgm:spPr/>
      <dgm:t>
        <a:bodyPr/>
        <a:lstStyle/>
        <a:p>
          <a:endParaRPr lang="en-US"/>
        </a:p>
      </dgm:t>
    </dgm:pt>
    <dgm:pt modelId="{DE29DC27-4284-4C17-A8E6-926D486F4EB7}" type="sibTrans" cxnId="{66671856-CE6F-496A-861E-C47C15FA5E01}">
      <dgm:prSet/>
      <dgm:spPr/>
      <dgm:t>
        <a:bodyPr/>
        <a:lstStyle/>
        <a:p>
          <a:endParaRPr lang="en-US"/>
        </a:p>
      </dgm:t>
    </dgm:pt>
    <dgm:pt modelId="{78129404-542B-401B-B9CC-3D4F9AE300A4}">
      <dgm:prSet phldrT="[Text]"/>
      <dgm:spPr/>
      <dgm:t>
        <a:bodyPr/>
        <a:lstStyle/>
        <a:p>
          <a:pPr>
            <a:buFont typeface="Arial" panose="020B0604020202020204" pitchFamily="34" charset="0"/>
            <a:buChar char="•"/>
          </a:pPr>
          <a:r>
            <a:rPr lang="en-US"/>
            <a:t>Nearly </a:t>
          </a:r>
          <a:r>
            <a:rPr lang="en-US" dirty="0"/>
            <a:t>1 mile in length</a:t>
          </a:r>
        </a:p>
      </dgm:t>
    </dgm:pt>
    <dgm:pt modelId="{F0CC7C94-8520-4184-8E28-E38700C01AA7}" type="parTrans" cxnId="{45819737-9810-4BC0-81F4-E767D449E5DB}">
      <dgm:prSet/>
      <dgm:spPr/>
      <dgm:t>
        <a:bodyPr/>
        <a:lstStyle/>
        <a:p>
          <a:endParaRPr lang="en-US"/>
        </a:p>
      </dgm:t>
    </dgm:pt>
    <dgm:pt modelId="{876390FF-4793-40A6-95B2-7F4DD84A32E5}" type="sibTrans" cxnId="{45819737-9810-4BC0-81F4-E767D449E5DB}">
      <dgm:prSet/>
      <dgm:spPr/>
      <dgm:t>
        <a:bodyPr/>
        <a:lstStyle/>
        <a:p>
          <a:endParaRPr lang="en-US"/>
        </a:p>
      </dgm:t>
    </dgm:pt>
    <dgm:pt modelId="{80E8703F-16DC-4895-AD90-1A561D68F8D7}" type="pres">
      <dgm:prSet presAssocID="{10C3EA6D-C404-48E3-8E0F-F076C3B05844}" presName="Name0" presStyleCnt="0">
        <dgm:presLayoutVars>
          <dgm:chMax val="7"/>
          <dgm:chPref val="7"/>
          <dgm:dir/>
        </dgm:presLayoutVars>
      </dgm:prSet>
      <dgm:spPr/>
    </dgm:pt>
    <dgm:pt modelId="{50D8B976-7481-46EA-9439-1449AEECA8AF}" type="pres">
      <dgm:prSet presAssocID="{10C3EA6D-C404-48E3-8E0F-F076C3B05844}" presName="Name1" presStyleCnt="0"/>
      <dgm:spPr/>
    </dgm:pt>
    <dgm:pt modelId="{EF7DB569-DFDC-41DC-AD85-715A7756D1D2}" type="pres">
      <dgm:prSet presAssocID="{10C3EA6D-C404-48E3-8E0F-F076C3B05844}" presName="cycle" presStyleCnt="0"/>
      <dgm:spPr/>
    </dgm:pt>
    <dgm:pt modelId="{6CA8B01E-2EB1-48A4-B7B2-704E13354A5B}" type="pres">
      <dgm:prSet presAssocID="{10C3EA6D-C404-48E3-8E0F-F076C3B05844}" presName="srcNode" presStyleLbl="node1" presStyleIdx="0" presStyleCnt="6"/>
      <dgm:spPr/>
    </dgm:pt>
    <dgm:pt modelId="{E9AD04A1-D4AB-4006-8B95-045F1EE3D229}" type="pres">
      <dgm:prSet presAssocID="{10C3EA6D-C404-48E3-8E0F-F076C3B05844}" presName="conn" presStyleLbl="parChTrans1D2" presStyleIdx="0" presStyleCnt="1"/>
      <dgm:spPr/>
    </dgm:pt>
    <dgm:pt modelId="{C6454C53-E309-47C5-A1EF-283DB212875B}" type="pres">
      <dgm:prSet presAssocID="{10C3EA6D-C404-48E3-8E0F-F076C3B05844}" presName="extraNode" presStyleLbl="node1" presStyleIdx="0" presStyleCnt="6"/>
      <dgm:spPr/>
    </dgm:pt>
    <dgm:pt modelId="{88E3228E-414A-4F3D-ABEC-A4F4612E1896}" type="pres">
      <dgm:prSet presAssocID="{10C3EA6D-C404-48E3-8E0F-F076C3B05844}" presName="dstNode" presStyleLbl="node1" presStyleIdx="0" presStyleCnt="6"/>
      <dgm:spPr/>
    </dgm:pt>
    <dgm:pt modelId="{E81711A6-F5E1-4D61-9B36-9600C953B8C6}" type="pres">
      <dgm:prSet presAssocID="{F1CEC1D3-1E19-4851-ADBF-9BC66ADC1317}" presName="text_1" presStyleLbl="node1" presStyleIdx="0" presStyleCnt="6">
        <dgm:presLayoutVars>
          <dgm:bulletEnabled val="1"/>
        </dgm:presLayoutVars>
      </dgm:prSet>
      <dgm:spPr/>
    </dgm:pt>
    <dgm:pt modelId="{835FCF23-F6DC-4494-B352-F57B245ACEFB}" type="pres">
      <dgm:prSet presAssocID="{F1CEC1D3-1E19-4851-ADBF-9BC66ADC1317}" presName="accent_1" presStyleCnt="0"/>
      <dgm:spPr/>
    </dgm:pt>
    <dgm:pt modelId="{60E51690-5B4B-408A-B356-DBE6AB8E45F0}" type="pres">
      <dgm:prSet presAssocID="{F1CEC1D3-1E19-4851-ADBF-9BC66ADC1317}" presName="accentRepeatNode" presStyleLbl="solidFgAcc1" presStyleIdx="0" presStyleCnt="6"/>
      <dgm:spPr/>
    </dgm:pt>
    <dgm:pt modelId="{58EB976F-F78E-42EA-9E70-681CD208F6CC}" type="pres">
      <dgm:prSet presAssocID="{78129404-542B-401B-B9CC-3D4F9AE300A4}" presName="text_2" presStyleLbl="node1" presStyleIdx="1" presStyleCnt="6">
        <dgm:presLayoutVars>
          <dgm:bulletEnabled val="1"/>
        </dgm:presLayoutVars>
      </dgm:prSet>
      <dgm:spPr/>
    </dgm:pt>
    <dgm:pt modelId="{35FBCF41-3EB4-44E4-8142-1F91DF58E4C0}" type="pres">
      <dgm:prSet presAssocID="{78129404-542B-401B-B9CC-3D4F9AE300A4}" presName="accent_2" presStyleCnt="0"/>
      <dgm:spPr/>
    </dgm:pt>
    <dgm:pt modelId="{9A39D8A1-94A7-471D-8141-3BD73C27240F}" type="pres">
      <dgm:prSet presAssocID="{78129404-542B-401B-B9CC-3D4F9AE300A4}" presName="accentRepeatNode" presStyleLbl="solidFgAcc1" presStyleIdx="1" presStyleCnt="6"/>
      <dgm:spPr/>
    </dgm:pt>
    <dgm:pt modelId="{13297D43-BB10-413B-B8A0-A85B43BF8BA5}" type="pres">
      <dgm:prSet presAssocID="{4E64D49E-9B80-4D8F-AEA1-A0C7CE47AD91}" presName="text_3" presStyleLbl="node1" presStyleIdx="2" presStyleCnt="6">
        <dgm:presLayoutVars>
          <dgm:bulletEnabled val="1"/>
        </dgm:presLayoutVars>
      </dgm:prSet>
      <dgm:spPr/>
    </dgm:pt>
    <dgm:pt modelId="{8D970093-0B84-46BB-811D-1442740908FD}" type="pres">
      <dgm:prSet presAssocID="{4E64D49E-9B80-4D8F-AEA1-A0C7CE47AD91}" presName="accent_3" presStyleCnt="0"/>
      <dgm:spPr/>
    </dgm:pt>
    <dgm:pt modelId="{D7FA94E1-8FB1-40A3-9190-E84853BADC70}" type="pres">
      <dgm:prSet presAssocID="{4E64D49E-9B80-4D8F-AEA1-A0C7CE47AD91}" presName="accentRepeatNode" presStyleLbl="solidFgAcc1" presStyleIdx="2" presStyleCnt="6"/>
      <dgm:spPr/>
    </dgm:pt>
    <dgm:pt modelId="{38FFA4E2-E390-4B19-9B90-D0BA7B364664}" type="pres">
      <dgm:prSet presAssocID="{8A02E153-0249-4994-965B-DE713A451765}" presName="text_4" presStyleLbl="node1" presStyleIdx="3" presStyleCnt="6">
        <dgm:presLayoutVars>
          <dgm:bulletEnabled val="1"/>
        </dgm:presLayoutVars>
      </dgm:prSet>
      <dgm:spPr/>
    </dgm:pt>
    <dgm:pt modelId="{3B39F813-FBC0-42E6-AED0-F98DAA633AA2}" type="pres">
      <dgm:prSet presAssocID="{8A02E153-0249-4994-965B-DE713A451765}" presName="accent_4" presStyleCnt="0"/>
      <dgm:spPr/>
    </dgm:pt>
    <dgm:pt modelId="{4ABF53C2-9282-4DB6-8320-63389110D045}" type="pres">
      <dgm:prSet presAssocID="{8A02E153-0249-4994-965B-DE713A451765}" presName="accentRepeatNode" presStyleLbl="solidFgAcc1" presStyleIdx="3" presStyleCnt="6"/>
      <dgm:spPr/>
    </dgm:pt>
    <dgm:pt modelId="{2288B20E-3F48-4A6F-A6D5-20D466776B59}" type="pres">
      <dgm:prSet presAssocID="{19A7004F-A1C0-44B3-8082-C761B9A78AA8}" presName="text_5" presStyleLbl="node1" presStyleIdx="4" presStyleCnt="6">
        <dgm:presLayoutVars>
          <dgm:bulletEnabled val="1"/>
        </dgm:presLayoutVars>
      </dgm:prSet>
      <dgm:spPr/>
    </dgm:pt>
    <dgm:pt modelId="{12943D9C-6DAE-4D4D-AB4A-0431BE7EA9BC}" type="pres">
      <dgm:prSet presAssocID="{19A7004F-A1C0-44B3-8082-C761B9A78AA8}" presName="accent_5" presStyleCnt="0"/>
      <dgm:spPr/>
    </dgm:pt>
    <dgm:pt modelId="{8BFC2C3E-7F3B-487D-A211-81D5382A48E8}" type="pres">
      <dgm:prSet presAssocID="{19A7004F-A1C0-44B3-8082-C761B9A78AA8}" presName="accentRepeatNode" presStyleLbl="solidFgAcc1" presStyleIdx="4" presStyleCnt="6"/>
      <dgm:spPr/>
    </dgm:pt>
    <dgm:pt modelId="{EAD62719-332C-47E9-BE6D-42E0C521A28A}" type="pres">
      <dgm:prSet presAssocID="{8E2C21DE-2779-4C74-B25D-E6E583352C90}" presName="text_6" presStyleLbl="node1" presStyleIdx="5" presStyleCnt="6">
        <dgm:presLayoutVars>
          <dgm:bulletEnabled val="1"/>
        </dgm:presLayoutVars>
      </dgm:prSet>
      <dgm:spPr/>
    </dgm:pt>
    <dgm:pt modelId="{2B931F10-4EB1-438E-9672-10CC30123AA0}" type="pres">
      <dgm:prSet presAssocID="{8E2C21DE-2779-4C74-B25D-E6E583352C90}" presName="accent_6" presStyleCnt="0"/>
      <dgm:spPr/>
    </dgm:pt>
    <dgm:pt modelId="{A0107F48-81B9-42B9-B35C-C4AC8CCC5270}" type="pres">
      <dgm:prSet presAssocID="{8E2C21DE-2779-4C74-B25D-E6E583352C90}" presName="accentRepeatNode" presStyleLbl="solidFgAcc1" presStyleIdx="5" presStyleCnt="6"/>
      <dgm:spPr/>
    </dgm:pt>
  </dgm:ptLst>
  <dgm:cxnLst>
    <dgm:cxn modelId="{14368F02-C894-436D-A338-132D9BC64A74}" type="presOf" srcId="{8E2C21DE-2779-4C74-B25D-E6E583352C90}" destId="{EAD62719-332C-47E9-BE6D-42E0C521A28A}" srcOrd="0" destOrd="0" presId="urn:microsoft.com/office/officeart/2008/layout/VerticalCurvedList"/>
    <dgm:cxn modelId="{9FE06D11-2D4F-4389-ABE7-6D180AD74EC0}" type="presOf" srcId="{4E64D49E-9B80-4D8F-AEA1-A0C7CE47AD91}" destId="{13297D43-BB10-413B-B8A0-A85B43BF8BA5}" srcOrd="0" destOrd="0" presId="urn:microsoft.com/office/officeart/2008/layout/VerticalCurvedList"/>
    <dgm:cxn modelId="{15242520-A204-4CCF-9A32-14F295CB7DCF}" type="presOf" srcId="{78129404-542B-401B-B9CC-3D4F9AE300A4}" destId="{58EB976F-F78E-42EA-9E70-681CD208F6CC}" srcOrd="0" destOrd="0" presId="urn:microsoft.com/office/officeart/2008/layout/VerticalCurvedList"/>
    <dgm:cxn modelId="{45819737-9810-4BC0-81F4-E767D449E5DB}" srcId="{10C3EA6D-C404-48E3-8E0F-F076C3B05844}" destId="{78129404-542B-401B-B9CC-3D4F9AE300A4}" srcOrd="1" destOrd="0" parTransId="{F0CC7C94-8520-4184-8E28-E38700C01AA7}" sibTransId="{876390FF-4793-40A6-95B2-7F4DD84A32E5}"/>
    <dgm:cxn modelId="{60DD3C38-D616-4769-A152-5AAF66B82BA9}" srcId="{10C3EA6D-C404-48E3-8E0F-F076C3B05844}" destId="{F1CEC1D3-1E19-4851-ADBF-9BC66ADC1317}" srcOrd="0" destOrd="0" parTransId="{871D1323-6AE3-4FC7-8030-C71F5622496E}" sibTransId="{EB0A9CDE-E7A1-4265-901B-719F1A8D5A54}"/>
    <dgm:cxn modelId="{CCBA963F-4869-4499-A7CD-592040EF842B}" type="presOf" srcId="{10C3EA6D-C404-48E3-8E0F-F076C3B05844}" destId="{80E8703F-16DC-4895-AD90-1A561D68F8D7}" srcOrd="0" destOrd="0" presId="urn:microsoft.com/office/officeart/2008/layout/VerticalCurvedList"/>
    <dgm:cxn modelId="{A7BC296F-1AE4-4C84-A856-4BE3A63639CF}" srcId="{10C3EA6D-C404-48E3-8E0F-F076C3B05844}" destId="{8E2C21DE-2779-4C74-B25D-E6E583352C90}" srcOrd="5" destOrd="0" parTransId="{028DEDD1-1403-425B-9F00-0269DDA2E875}" sibTransId="{595A41D2-13DC-4749-81BC-178BF7405660}"/>
    <dgm:cxn modelId="{66671856-CE6F-496A-861E-C47C15FA5E01}" srcId="{10C3EA6D-C404-48E3-8E0F-F076C3B05844}" destId="{4E64D49E-9B80-4D8F-AEA1-A0C7CE47AD91}" srcOrd="2" destOrd="0" parTransId="{4CA5D758-BB8A-4A74-B336-5CD62C6EBAEF}" sibTransId="{DE29DC27-4284-4C17-A8E6-926D486F4EB7}"/>
    <dgm:cxn modelId="{5B13C37A-8578-4630-B635-1D625B0E9BB6}" type="presOf" srcId="{8A02E153-0249-4994-965B-DE713A451765}" destId="{38FFA4E2-E390-4B19-9B90-D0BA7B364664}" srcOrd="0" destOrd="0" presId="urn:microsoft.com/office/officeart/2008/layout/VerticalCurvedList"/>
    <dgm:cxn modelId="{388D9696-66CD-4271-A8B4-D7286662A7F4}" type="presOf" srcId="{EB0A9CDE-E7A1-4265-901B-719F1A8D5A54}" destId="{E9AD04A1-D4AB-4006-8B95-045F1EE3D229}" srcOrd="0" destOrd="0" presId="urn:microsoft.com/office/officeart/2008/layout/VerticalCurvedList"/>
    <dgm:cxn modelId="{A08926D4-5742-43AC-B596-BD8A8BB0BC5C}" srcId="{10C3EA6D-C404-48E3-8E0F-F076C3B05844}" destId="{8A02E153-0249-4994-965B-DE713A451765}" srcOrd="3" destOrd="0" parTransId="{9EEFF2C3-3D55-45E4-9EF4-36AABBDEA07A}" sibTransId="{C3056F29-5819-44AA-97B9-9D8737D0C7D1}"/>
    <dgm:cxn modelId="{A920A7DC-281A-4B00-8246-67542B2F76CB}" srcId="{10C3EA6D-C404-48E3-8E0F-F076C3B05844}" destId="{19A7004F-A1C0-44B3-8082-C761B9A78AA8}" srcOrd="4" destOrd="0" parTransId="{F667DEF9-0971-4856-A8DF-2E7580234E10}" sibTransId="{C4FD6090-6B14-4534-93C8-E1BC3D2EC398}"/>
    <dgm:cxn modelId="{2E0E2CDF-F58B-4E15-B285-C81A68C09C10}" type="presOf" srcId="{F1CEC1D3-1E19-4851-ADBF-9BC66ADC1317}" destId="{E81711A6-F5E1-4D61-9B36-9600C953B8C6}" srcOrd="0" destOrd="0" presId="urn:microsoft.com/office/officeart/2008/layout/VerticalCurvedList"/>
    <dgm:cxn modelId="{C1A961E4-5968-4E46-833A-687D6FFD3B1C}" type="presOf" srcId="{19A7004F-A1C0-44B3-8082-C761B9A78AA8}" destId="{2288B20E-3F48-4A6F-A6D5-20D466776B59}" srcOrd="0" destOrd="0" presId="urn:microsoft.com/office/officeart/2008/layout/VerticalCurvedList"/>
    <dgm:cxn modelId="{0FF1FF37-EEE1-4458-A88B-2A423CE05370}" type="presParOf" srcId="{80E8703F-16DC-4895-AD90-1A561D68F8D7}" destId="{50D8B976-7481-46EA-9439-1449AEECA8AF}" srcOrd="0" destOrd="0" presId="urn:microsoft.com/office/officeart/2008/layout/VerticalCurvedList"/>
    <dgm:cxn modelId="{D866BD0D-D857-4E77-A583-ED340B8C764C}" type="presParOf" srcId="{50D8B976-7481-46EA-9439-1449AEECA8AF}" destId="{EF7DB569-DFDC-41DC-AD85-715A7756D1D2}" srcOrd="0" destOrd="0" presId="urn:microsoft.com/office/officeart/2008/layout/VerticalCurvedList"/>
    <dgm:cxn modelId="{6D67B990-86B7-4B1A-9C38-74E775D221F1}" type="presParOf" srcId="{EF7DB569-DFDC-41DC-AD85-715A7756D1D2}" destId="{6CA8B01E-2EB1-48A4-B7B2-704E13354A5B}" srcOrd="0" destOrd="0" presId="urn:microsoft.com/office/officeart/2008/layout/VerticalCurvedList"/>
    <dgm:cxn modelId="{C04F1F1A-9E0D-42BF-9EA3-49311827B4A5}" type="presParOf" srcId="{EF7DB569-DFDC-41DC-AD85-715A7756D1D2}" destId="{E9AD04A1-D4AB-4006-8B95-045F1EE3D229}" srcOrd="1" destOrd="0" presId="urn:microsoft.com/office/officeart/2008/layout/VerticalCurvedList"/>
    <dgm:cxn modelId="{643C414A-322B-46AF-BF76-C4D313C89587}" type="presParOf" srcId="{EF7DB569-DFDC-41DC-AD85-715A7756D1D2}" destId="{C6454C53-E309-47C5-A1EF-283DB212875B}" srcOrd="2" destOrd="0" presId="urn:microsoft.com/office/officeart/2008/layout/VerticalCurvedList"/>
    <dgm:cxn modelId="{10E9FC77-C391-4164-8FB7-DA2262D9A427}" type="presParOf" srcId="{EF7DB569-DFDC-41DC-AD85-715A7756D1D2}" destId="{88E3228E-414A-4F3D-ABEC-A4F4612E1896}" srcOrd="3" destOrd="0" presId="urn:microsoft.com/office/officeart/2008/layout/VerticalCurvedList"/>
    <dgm:cxn modelId="{D1CDCA74-5BA2-4B29-A8BF-7FA8B2E1FE8F}" type="presParOf" srcId="{50D8B976-7481-46EA-9439-1449AEECA8AF}" destId="{E81711A6-F5E1-4D61-9B36-9600C953B8C6}" srcOrd="1" destOrd="0" presId="urn:microsoft.com/office/officeart/2008/layout/VerticalCurvedList"/>
    <dgm:cxn modelId="{63204313-9027-436A-A8A4-890982E1043B}" type="presParOf" srcId="{50D8B976-7481-46EA-9439-1449AEECA8AF}" destId="{835FCF23-F6DC-4494-B352-F57B245ACEFB}" srcOrd="2" destOrd="0" presId="urn:microsoft.com/office/officeart/2008/layout/VerticalCurvedList"/>
    <dgm:cxn modelId="{79FEA60F-CB22-479D-8E5A-284E63EE25A0}" type="presParOf" srcId="{835FCF23-F6DC-4494-B352-F57B245ACEFB}" destId="{60E51690-5B4B-408A-B356-DBE6AB8E45F0}" srcOrd="0" destOrd="0" presId="urn:microsoft.com/office/officeart/2008/layout/VerticalCurvedList"/>
    <dgm:cxn modelId="{F2B636F5-8DFD-472C-A7E1-AFCE4F905EE7}" type="presParOf" srcId="{50D8B976-7481-46EA-9439-1449AEECA8AF}" destId="{58EB976F-F78E-42EA-9E70-681CD208F6CC}" srcOrd="3" destOrd="0" presId="urn:microsoft.com/office/officeart/2008/layout/VerticalCurvedList"/>
    <dgm:cxn modelId="{DC87D97F-2829-44CE-9096-4640CCC966EC}" type="presParOf" srcId="{50D8B976-7481-46EA-9439-1449AEECA8AF}" destId="{35FBCF41-3EB4-44E4-8142-1F91DF58E4C0}" srcOrd="4" destOrd="0" presId="urn:microsoft.com/office/officeart/2008/layout/VerticalCurvedList"/>
    <dgm:cxn modelId="{57FE7B2D-D0C4-4FFB-BAF8-1784E6418B11}" type="presParOf" srcId="{35FBCF41-3EB4-44E4-8142-1F91DF58E4C0}" destId="{9A39D8A1-94A7-471D-8141-3BD73C27240F}" srcOrd="0" destOrd="0" presId="urn:microsoft.com/office/officeart/2008/layout/VerticalCurvedList"/>
    <dgm:cxn modelId="{3B24D0EB-829B-44C8-8C8B-9C0582CAC53B}" type="presParOf" srcId="{50D8B976-7481-46EA-9439-1449AEECA8AF}" destId="{13297D43-BB10-413B-B8A0-A85B43BF8BA5}" srcOrd="5" destOrd="0" presId="urn:microsoft.com/office/officeart/2008/layout/VerticalCurvedList"/>
    <dgm:cxn modelId="{844FEE97-B979-4447-B62A-99945DE4C963}" type="presParOf" srcId="{50D8B976-7481-46EA-9439-1449AEECA8AF}" destId="{8D970093-0B84-46BB-811D-1442740908FD}" srcOrd="6" destOrd="0" presId="urn:microsoft.com/office/officeart/2008/layout/VerticalCurvedList"/>
    <dgm:cxn modelId="{91B850D8-4265-44CC-B409-6F6E2D16B6A8}" type="presParOf" srcId="{8D970093-0B84-46BB-811D-1442740908FD}" destId="{D7FA94E1-8FB1-40A3-9190-E84853BADC70}" srcOrd="0" destOrd="0" presId="urn:microsoft.com/office/officeart/2008/layout/VerticalCurvedList"/>
    <dgm:cxn modelId="{DCDF9929-94CC-4056-8958-97D79C6307DD}" type="presParOf" srcId="{50D8B976-7481-46EA-9439-1449AEECA8AF}" destId="{38FFA4E2-E390-4B19-9B90-D0BA7B364664}" srcOrd="7" destOrd="0" presId="urn:microsoft.com/office/officeart/2008/layout/VerticalCurvedList"/>
    <dgm:cxn modelId="{276AB0A7-D7BD-4A11-A8B0-0B9627267225}" type="presParOf" srcId="{50D8B976-7481-46EA-9439-1449AEECA8AF}" destId="{3B39F813-FBC0-42E6-AED0-F98DAA633AA2}" srcOrd="8" destOrd="0" presId="urn:microsoft.com/office/officeart/2008/layout/VerticalCurvedList"/>
    <dgm:cxn modelId="{3E34D5CD-94C8-4A73-B202-B7817A67F224}" type="presParOf" srcId="{3B39F813-FBC0-42E6-AED0-F98DAA633AA2}" destId="{4ABF53C2-9282-4DB6-8320-63389110D045}" srcOrd="0" destOrd="0" presId="urn:microsoft.com/office/officeart/2008/layout/VerticalCurvedList"/>
    <dgm:cxn modelId="{034461BC-F6B8-45DA-9CFD-5B6220D23B23}" type="presParOf" srcId="{50D8B976-7481-46EA-9439-1449AEECA8AF}" destId="{2288B20E-3F48-4A6F-A6D5-20D466776B59}" srcOrd="9" destOrd="0" presId="urn:microsoft.com/office/officeart/2008/layout/VerticalCurvedList"/>
    <dgm:cxn modelId="{03A5613B-8165-4D96-9DB2-E2BA8BB8C736}" type="presParOf" srcId="{50D8B976-7481-46EA-9439-1449AEECA8AF}" destId="{12943D9C-6DAE-4D4D-AB4A-0431BE7EA9BC}" srcOrd="10" destOrd="0" presId="urn:microsoft.com/office/officeart/2008/layout/VerticalCurvedList"/>
    <dgm:cxn modelId="{F1DC4BCA-FBCE-4788-8D7A-8F7ABC543BFB}" type="presParOf" srcId="{12943D9C-6DAE-4D4D-AB4A-0431BE7EA9BC}" destId="{8BFC2C3E-7F3B-487D-A211-81D5382A48E8}" srcOrd="0" destOrd="0" presId="urn:microsoft.com/office/officeart/2008/layout/VerticalCurvedList"/>
    <dgm:cxn modelId="{0828CFDB-8F49-450E-8487-81F2DCD841AF}" type="presParOf" srcId="{50D8B976-7481-46EA-9439-1449AEECA8AF}" destId="{EAD62719-332C-47E9-BE6D-42E0C521A28A}" srcOrd="11" destOrd="0" presId="urn:microsoft.com/office/officeart/2008/layout/VerticalCurvedList"/>
    <dgm:cxn modelId="{EB1B49A1-EAA5-4C5F-902E-88A8951A2E22}" type="presParOf" srcId="{50D8B976-7481-46EA-9439-1449AEECA8AF}" destId="{2B931F10-4EB1-438E-9672-10CC30123AA0}" srcOrd="12" destOrd="0" presId="urn:microsoft.com/office/officeart/2008/layout/VerticalCurvedList"/>
    <dgm:cxn modelId="{CA31326F-141B-4524-A8E0-AB496295CF60}" type="presParOf" srcId="{2B931F10-4EB1-438E-9672-10CC30123AA0}" destId="{A0107F48-81B9-42B9-B35C-C4AC8CCC527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B6F291-9D41-4651-8EBF-62533AFF71C1}"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6914AA64-A458-4AD0-8124-AED772C42F1F}">
      <dgm:prSet phldrT="[Text]" custT="1"/>
      <dgm:spPr/>
      <dgm:t>
        <a:bodyPr/>
        <a:lstStyle/>
        <a:p>
          <a:r>
            <a:rPr lang="en-US" sz="3200" dirty="0"/>
            <a:t>Public Involvement</a:t>
          </a:r>
        </a:p>
      </dgm:t>
    </dgm:pt>
    <dgm:pt modelId="{2374C995-FA24-4178-B09B-F93727A68A29}" type="parTrans" cxnId="{0F40074F-7B10-43A7-8B08-F18A939D8925}">
      <dgm:prSet/>
      <dgm:spPr/>
      <dgm:t>
        <a:bodyPr/>
        <a:lstStyle/>
        <a:p>
          <a:endParaRPr lang="en-US"/>
        </a:p>
      </dgm:t>
    </dgm:pt>
    <dgm:pt modelId="{81DDE069-84BD-42DE-BA4E-C926FCA41376}" type="sibTrans" cxnId="{0F40074F-7B10-43A7-8B08-F18A939D8925}">
      <dgm:prSet/>
      <dgm:spPr/>
      <dgm:t>
        <a:bodyPr/>
        <a:lstStyle/>
        <a:p>
          <a:endParaRPr lang="en-US"/>
        </a:p>
      </dgm:t>
    </dgm:pt>
    <dgm:pt modelId="{061E5C69-1AAF-4BB4-ADA3-C9FBE95F1992}">
      <dgm:prSet phldrT="[Text]" custT="1"/>
      <dgm:spPr/>
      <dgm:t>
        <a:bodyPr/>
        <a:lstStyle/>
        <a:p>
          <a:r>
            <a:rPr lang="en-US" sz="2000" dirty="0"/>
            <a:t>Two Project Briefings</a:t>
          </a:r>
        </a:p>
      </dgm:t>
    </dgm:pt>
    <dgm:pt modelId="{01F48B50-70A3-48E4-ADE6-EBB060DEA3F6}" type="parTrans" cxnId="{C60A05D4-7CA3-419E-A5C6-3AF47EEB7BE0}">
      <dgm:prSet/>
      <dgm:spPr/>
      <dgm:t>
        <a:bodyPr/>
        <a:lstStyle/>
        <a:p>
          <a:endParaRPr lang="en-US"/>
        </a:p>
      </dgm:t>
    </dgm:pt>
    <dgm:pt modelId="{754919AA-B92F-4DAD-A3AA-5998366354C9}" type="sibTrans" cxnId="{C60A05D4-7CA3-419E-A5C6-3AF47EEB7BE0}">
      <dgm:prSet/>
      <dgm:spPr/>
      <dgm:t>
        <a:bodyPr/>
        <a:lstStyle/>
        <a:p>
          <a:endParaRPr lang="en-US"/>
        </a:p>
      </dgm:t>
    </dgm:pt>
    <dgm:pt modelId="{CA57530C-0DFD-49A3-8AA7-10028F830B76}">
      <dgm:prSet phldrT="[Text]" custT="1"/>
      <dgm:spPr/>
      <dgm:t>
        <a:bodyPr/>
        <a:lstStyle/>
        <a:p>
          <a:r>
            <a:rPr lang="en-US" sz="3200" dirty="0"/>
            <a:t>PUB and Property Owners</a:t>
          </a:r>
        </a:p>
      </dgm:t>
    </dgm:pt>
    <dgm:pt modelId="{B8016E57-6FE0-46BC-9DD7-7F8F82E73895}" type="parTrans" cxnId="{207F7824-DC52-47FE-94AC-32A11D18B7C2}">
      <dgm:prSet/>
      <dgm:spPr/>
      <dgm:t>
        <a:bodyPr/>
        <a:lstStyle/>
        <a:p>
          <a:endParaRPr lang="en-US"/>
        </a:p>
      </dgm:t>
    </dgm:pt>
    <dgm:pt modelId="{9BA302B9-CAF6-462E-996D-CD101F382CAE}" type="sibTrans" cxnId="{207F7824-DC52-47FE-94AC-32A11D18B7C2}">
      <dgm:prSet/>
      <dgm:spPr/>
      <dgm:t>
        <a:bodyPr/>
        <a:lstStyle/>
        <a:p>
          <a:endParaRPr lang="en-US"/>
        </a:p>
      </dgm:t>
    </dgm:pt>
    <dgm:pt modelId="{EB519D41-16A1-435A-ABB3-61AE67D8A726}">
      <dgm:prSet phldrT="[Text]" custT="1"/>
      <dgm:spPr/>
      <dgm:t>
        <a:bodyPr/>
        <a:lstStyle/>
        <a:p>
          <a:r>
            <a:rPr lang="en-US" sz="2000" dirty="0"/>
            <a:t>PUB  Presentation 11/2018</a:t>
          </a:r>
        </a:p>
      </dgm:t>
    </dgm:pt>
    <dgm:pt modelId="{CDB18CF1-493B-46D7-B4CB-B5486FFE2878}" type="parTrans" cxnId="{CCE79061-954C-4BB5-B8B5-08B694E99E7B}">
      <dgm:prSet/>
      <dgm:spPr/>
      <dgm:t>
        <a:bodyPr/>
        <a:lstStyle/>
        <a:p>
          <a:endParaRPr lang="en-US"/>
        </a:p>
      </dgm:t>
    </dgm:pt>
    <dgm:pt modelId="{DA1E3684-E076-47E3-9718-DE3CB828B744}" type="sibTrans" cxnId="{CCE79061-954C-4BB5-B8B5-08B694E99E7B}">
      <dgm:prSet/>
      <dgm:spPr/>
      <dgm:t>
        <a:bodyPr/>
        <a:lstStyle/>
        <a:p>
          <a:endParaRPr lang="en-US"/>
        </a:p>
      </dgm:t>
    </dgm:pt>
    <dgm:pt modelId="{67960FEB-F40B-4A57-8F7D-55013B933075}">
      <dgm:prSet phldrT="[Text]" custT="1"/>
      <dgm:spPr/>
      <dgm:t>
        <a:bodyPr/>
        <a:lstStyle/>
        <a:p>
          <a:r>
            <a:rPr lang="en-US" sz="3200" dirty="0"/>
            <a:t>Ground Level Partnership</a:t>
          </a:r>
          <a:endParaRPr lang="en-US" sz="2000" dirty="0"/>
        </a:p>
      </dgm:t>
    </dgm:pt>
    <dgm:pt modelId="{9AF340CC-017D-49D2-B0EE-22B29CCC567A}" type="parTrans" cxnId="{AED28E01-1A33-4004-A074-8FB6321AD4DF}">
      <dgm:prSet/>
      <dgm:spPr/>
      <dgm:t>
        <a:bodyPr/>
        <a:lstStyle/>
        <a:p>
          <a:endParaRPr lang="en-US"/>
        </a:p>
      </dgm:t>
    </dgm:pt>
    <dgm:pt modelId="{DBF08E3F-7E04-4AF0-912B-2322988C6D63}" type="sibTrans" cxnId="{AED28E01-1A33-4004-A074-8FB6321AD4DF}">
      <dgm:prSet/>
      <dgm:spPr/>
      <dgm:t>
        <a:bodyPr/>
        <a:lstStyle/>
        <a:p>
          <a:endParaRPr lang="en-US"/>
        </a:p>
      </dgm:t>
    </dgm:pt>
    <dgm:pt modelId="{32702435-E3F7-4110-AA32-4D515C3F647B}">
      <dgm:prSet phldrT="[Text]" custT="1"/>
      <dgm:spPr/>
      <dgm:t>
        <a:bodyPr/>
        <a:lstStyle/>
        <a:p>
          <a:r>
            <a:rPr lang="en-US" sz="2000" dirty="0"/>
            <a:t>PWB, Design-Build Team, and Public from beginning and throughout project</a:t>
          </a:r>
        </a:p>
      </dgm:t>
    </dgm:pt>
    <dgm:pt modelId="{593A3556-615F-4433-8577-8C50E30DBA20}" type="sibTrans" cxnId="{F32A3172-EED3-49EA-972F-AD017E00FD96}">
      <dgm:prSet/>
      <dgm:spPr/>
      <dgm:t>
        <a:bodyPr/>
        <a:lstStyle/>
        <a:p>
          <a:endParaRPr lang="en-US"/>
        </a:p>
      </dgm:t>
    </dgm:pt>
    <dgm:pt modelId="{9A0EDCE0-5494-493A-B768-DFB5C083EAEF}" type="parTrans" cxnId="{F32A3172-EED3-49EA-972F-AD017E00FD96}">
      <dgm:prSet/>
      <dgm:spPr/>
      <dgm:t>
        <a:bodyPr/>
        <a:lstStyle/>
        <a:p>
          <a:endParaRPr lang="en-US"/>
        </a:p>
      </dgm:t>
    </dgm:pt>
    <dgm:pt modelId="{B4B23963-A8F1-47B0-BB7E-8FED2D7D288A}">
      <dgm:prSet phldrT="[Text]" custT="1"/>
      <dgm:spPr/>
      <dgm:t>
        <a:bodyPr/>
        <a:lstStyle/>
        <a:p>
          <a:r>
            <a:rPr lang="en-US" sz="2000" dirty="0"/>
            <a:t> Two Open Houses</a:t>
          </a:r>
        </a:p>
      </dgm:t>
    </dgm:pt>
    <dgm:pt modelId="{2A0CFAE3-2160-4422-A976-4629A4723EA5}" type="parTrans" cxnId="{07236F54-AA95-44F9-8AC5-D8CF3993A34D}">
      <dgm:prSet/>
      <dgm:spPr/>
      <dgm:t>
        <a:bodyPr/>
        <a:lstStyle/>
        <a:p>
          <a:endParaRPr lang="en-US"/>
        </a:p>
      </dgm:t>
    </dgm:pt>
    <dgm:pt modelId="{8DDF37EB-6449-47F6-930F-E29645F4DB5E}" type="sibTrans" cxnId="{07236F54-AA95-44F9-8AC5-D8CF3993A34D}">
      <dgm:prSet/>
      <dgm:spPr/>
      <dgm:t>
        <a:bodyPr/>
        <a:lstStyle/>
        <a:p>
          <a:endParaRPr lang="en-US"/>
        </a:p>
      </dgm:t>
    </dgm:pt>
    <dgm:pt modelId="{270594DA-C6D4-40C8-85C1-7EFACD1F3A5F}">
      <dgm:prSet phldrT="[Text]" custT="1"/>
      <dgm:spPr/>
      <dgm:t>
        <a:bodyPr/>
        <a:lstStyle/>
        <a:p>
          <a:r>
            <a:rPr lang="en-US" sz="2000" dirty="0"/>
            <a:t>Property Owners </a:t>
          </a:r>
        </a:p>
      </dgm:t>
    </dgm:pt>
    <dgm:pt modelId="{240A128A-E3B3-4F6A-9B1A-3C1E1E5AB712}" type="parTrans" cxnId="{41209673-7C2B-48A6-9223-8E56AC81A2E7}">
      <dgm:prSet/>
      <dgm:spPr/>
      <dgm:t>
        <a:bodyPr/>
        <a:lstStyle/>
        <a:p>
          <a:endParaRPr lang="en-US"/>
        </a:p>
      </dgm:t>
    </dgm:pt>
    <dgm:pt modelId="{BB2D0BF7-C809-40B5-AE55-FE99D35D1DFF}" type="sibTrans" cxnId="{41209673-7C2B-48A6-9223-8E56AC81A2E7}">
      <dgm:prSet/>
      <dgm:spPr/>
      <dgm:t>
        <a:bodyPr/>
        <a:lstStyle/>
        <a:p>
          <a:endParaRPr lang="en-US"/>
        </a:p>
      </dgm:t>
    </dgm:pt>
    <dgm:pt modelId="{6CF9D00D-4F22-406D-91F1-674C4529C69F}" type="pres">
      <dgm:prSet presAssocID="{9BB6F291-9D41-4651-8EBF-62533AFF71C1}" presName="Name0" presStyleCnt="0">
        <dgm:presLayoutVars>
          <dgm:dir/>
          <dgm:animLvl val="lvl"/>
          <dgm:resizeHandles val="exact"/>
        </dgm:presLayoutVars>
      </dgm:prSet>
      <dgm:spPr/>
    </dgm:pt>
    <dgm:pt modelId="{82F65F84-891F-4DAC-8C6E-17D58AF7A551}" type="pres">
      <dgm:prSet presAssocID="{67960FEB-F40B-4A57-8F7D-55013B933075}" presName="boxAndChildren" presStyleCnt="0"/>
      <dgm:spPr/>
    </dgm:pt>
    <dgm:pt modelId="{39F6AE15-CCF8-40D3-BC87-2998DAC5B436}" type="pres">
      <dgm:prSet presAssocID="{67960FEB-F40B-4A57-8F7D-55013B933075}" presName="parentTextBox" presStyleLbl="node1" presStyleIdx="0" presStyleCnt="3"/>
      <dgm:spPr/>
    </dgm:pt>
    <dgm:pt modelId="{E83393F2-DB33-4C4E-BE22-F3E0DCE7EC20}" type="pres">
      <dgm:prSet presAssocID="{67960FEB-F40B-4A57-8F7D-55013B933075}" presName="entireBox" presStyleLbl="node1" presStyleIdx="0" presStyleCnt="3"/>
      <dgm:spPr/>
    </dgm:pt>
    <dgm:pt modelId="{00E4C831-B352-4A93-A7BC-5EA847BB1840}" type="pres">
      <dgm:prSet presAssocID="{67960FEB-F40B-4A57-8F7D-55013B933075}" presName="descendantBox" presStyleCnt="0"/>
      <dgm:spPr/>
    </dgm:pt>
    <dgm:pt modelId="{3F603A58-E549-4703-9B0B-9064CBB81F50}" type="pres">
      <dgm:prSet presAssocID="{32702435-E3F7-4110-AA32-4D515C3F647B}" presName="childTextBox" presStyleLbl="fgAccFollowNode1" presStyleIdx="0" presStyleCnt="5">
        <dgm:presLayoutVars>
          <dgm:bulletEnabled val="1"/>
        </dgm:presLayoutVars>
      </dgm:prSet>
      <dgm:spPr/>
    </dgm:pt>
    <dgm:pt modelId="{D84F3912-CAE3-4A74-AB03-F98071F620E0}" type="pres">
      <dgm:prSet presAssocID="{9BA302B9-CAF6-462E-996D-CD101F382CAE}" presName="sp" presStyleCnt="0"/>
      <dgm:spPr/>
    </dgm:pt>
    <dgm:pt modelId="{9917D00D-9646-40CC-8C30-EB3949C75E53}" type="pres">
      <dgm:prSet presAssocID="{CA57530C-0DFD-49A3-8AA7-10028F830B76}" presName="arrowAndChildren" presStyleCnt="0"/>
      <dgm:spPr/>
    </dgm:pt>
    <dgm:pt modelId="{B44966D5-B5F0-4C79-B4F9-3AF7BC1A768C}" type="pres">
      <dgm:prSet presAssocID="{CA57530C-0DFD-49A3-8AA7-10028F830B76}" presName="parentTextArrow" presStyleLbl="node1" presStyleIdx="0" presStyleCnt="3"/>
      <dgm:spPr/>
    </dgm:pt>
    <dgm:pt modelId="{28A258B5-D040-45A6-ACA4-1BDE99AD6BD4}" type="pres">
      <dgm:prSet presAssocID="{CA57530C-0DFD-49A3-8AA7-10028F830B76}" presName="arrow" presStyleLbl="node1" presStyleIdx="1" presStyleCnt="3" custLinFactNeighborX="-900" custLinFactNeighborY="798"/>
      <dgm:spPr/>
    </dgm:pt>
    <dgm:pt modelId="{61774F32-B188-45C2-BB13-9A4E0D5657F2}" type="pres">
      <dgm:prSet presAssocID="{CA57530C-0DFD-49A3-8AA7-10028F830B76}" presName="descendantArrow" presStyleCnt="0"/>
      <dgm:spPr/>
    </dgm:pt>
    <dgm:pt modelId="{F68ADCAA-96F8-41A7-98E1-6E2831B204BE}" type="pres">
      <dgm:prSet presAssocID="{EB519D41-16A1-435A-ABB3-61AE67D8A726}" presName="childTextArrow" presStyleLbl="fgAccFollowNode1" presStyleIdx="1" presStyleCnt="5" custFlipHor="1" custScaleX="52899" custScaleY="130117" custLinFactNeighborX="-26135" custLinFactNeighborY="-9144">
        <dgm:presLayoutVars>
          <dgm:bulletEnabled val="1"/>
        </dgm:presLayoutVars>
      </dgm:prSet>
      <dgm:spPr/>
    </dgm:pt>
    <dgm:pt modelId="{8A2DD7F1-B58C-46B3-9DFE-D557AAC8DD13}" type="pres">
      <dgm:prSet presAssocID="{270594DA-C6D4-40C8-85C1-7EFACD1F3A5F}" presName="childTextArrow" presStyleLbl="fgAccFollowNode1" presStyleIdx="2" presStyleCnt="5" custScaleX="59737" custScaleY="117326">
        <dgm:presLayoutVars>
          <dgm:bulletEnabled val="1"/>
        </dgm:presLayoutVars>
      </dgm:prSet>
      <dgm:spPr/>
    </dgm:pt>
    <dgm:pt modelId="{EE160D4B-C3F1-4D6B-AF3C-B9038D925291}" type="pres">
      <dgm:prSet presAssocID="{81DDE069-84BD-42DE-BA4E-C926FCA41376}" presName="sp" presStyleCnt="0"/>
      <dgm:spPr/>
    </dgm:pt>
    <dgm:pt modelId="{00B80ADB-CF37-4441-9539-7E7A68BD1C5F}" type="pres">
      <dgm:prSet presAssocID="{6914AA64-A458-4AD0-8124-AED772C42F1F}" presName="arrowAndChildren" presStyleCnt="0"/>
      <dgm:spPr/>
    </dgm:pt>
    <dgm:pt modelId="{6F8C5D34-3CFA-4B42-9001-A3D477EEC4DD}" type="pres">
      <dgm:prSet presAssocID="{6914AA64-A458-4AD0-8124-AED772C42F1F}" presName="parentTextArrow" presStyleLbl="node1" presStyleIdx="1" presStyleCnt="3"/>
      <dgm:spPr/>
    </dgm:pt>
    <dgm:pt modelId="{ABED7B37-33B7-4E42-BCA7-3802E53F5A8D}" type="pres">
      <dgm:prSet presAssocID="{6914AA64-A458-4AD0-8124-AED772C42F1F}" presName="arrow" presStyleLbl="node1" presStyleIdx="2" presStyleCnt="3" custLinFactNeighborY="-616"/>
      <dgm:spPr/>
    </dgm:pt>
    <dgm:pt modelId="{81BFFBB5-0C6D-44C5-BEEB-2408A2FC0E2D}" type="pres">
      <dgm:prSet presAssocID="{6914AA64-A458-4AD0-8124-AED772C42F1F}" presName="descendantArrow" presStyleCnt="0"/>
      <dgm:spPr/>
    </dgm:pt>
    <dgm:pt modelId="{B9C30246-B6CC-4FC3-8998-08A2D7AB732E}" type="pres">
      <dgm:prSet presAssocID="{061E5C69-1AAF-4BB4-ADA3-C9FBE95F1992}" presName="childTextArrow" presStyleLbl="fgAccFollowNode1" presStyleIdx="3" presStyleCnt="5">
        <dgm:presLayoutVars>
          <dgm:bulletEnabled val="1"/>
        </dgm:presLayoutVars>
      </dgm:prSet>
      <dgm:spPr/>
    </dgm:pt>
    <dgm:pt modelId="{AA0D515D-59EC-4AE8-89A1-AF7C611990D9}" type="pres">
      <dgm:prSet presAssocID="{B4B23963-A8F1-47B0-BB7E-8FED2D7D288A}" presName="childTextArrow" presStyleLbl="fgAccFollowNode1" presStyleIdx="4" presStyleCnt="5">
        <dgm:presLayoutVars>
          <dgm:bulletEnabled val="1"/>
        </dgm:presLayoutVars>
      </dgm:prSet>
      <dgm:spPr/>
    </dgm:pt>
  </dgm:ptLst>
  <dgm:cxnLst>
    <dgm:cxn modelId="{AED28E01-1A33-4004-A074-8FB6321AD4DF}" srcId="{9BB6F291-9D41-4651-8EBF-62533AFF71C1}" destId="{67960FEB-F40B-4A57-8F7D-55013B933075}" srcOrd="2" destOrd="0" parTransId="{9AF340CC-017D-49D2-B0EE-22B29CCC567A}" sibTransId="{DBF08E3F-7E04-4AF0-912B-2322988C6D63}"/>
    <dgm:cxn modelId="{207F7824-DC52-47FE-94AC-32A11D18B7C2}" srcId="{9BB6F291-9D41-4651-8EBF-62533AFF71C1}" destId="{CA57530C-0DFD-49A3-8AA7-10028F830B76}" srcOrd="1" destOrd="0" parTransId="{B8016E57-6FE0-46BC-9DD7-7F8F82E73895}" sibTransId="{9BA302B9-CAF6-462E-996D-CD101F382CAE}"/>
    <dgm:cxn modelId="{3609DF36-37EC-457D-B6A5-2B7D4A61EFDB}" type="presOf" srcId="{67960FEB-F40B-4A57-8F7D-55013B933075}" destId="{39F6AE15-CCF8-40D3-BC87-2998DAC5B436}" srcOrd="0" destOrd="0" presId="urn:microsoft.com/office/officeart/2005/8/layout/process4"/>
    <dgm:cxn modelId="{CCE79061-954C-4BB5-B8B5-08B694E99E7B}" srcId="{CA57530C-0DFD-49A3-8AA7-10028F830B76}" destId="{EB519D41-16A1-435A-ABB3-61AE67D8A726}" srcOrd="0" destOrd="0" parTransId="{CDB18CF1-493B-46D7-B4CB-B5486FFE2878}" sibTransId="{DA1E3684-E076-47E3-9718-DE3CB828B744}"/>
    <dgm:cxn modelId="{FEA3694C-2777-42FA-8CDF-69F3CBC3C67B}" type="presOf" srcId="{6914AA64-A458-4AD0-8124-AED772C42F1F}" destId="{ABED7B37-33B7-4E42-BCA7-3802E53F5A8D}" srcOrd="1" destOrd="0" presId="urn:microsoft.com/office/officeart/2005/8/layout/process4"/>
    <dgm:cxn modelId="{0F40074F-7B10-43A7-8B08-F18A939D8925}" srcId="{9BB6F291-9D41-4651-8EBF-62533AFF71C1}" destId="{6914AA64-A458-4AD0-8124-AED772C42F1F}" srcOrd="0" destOrd="0" parTransId="{2374C995-FA24-4178-B09B-F93727A68A29}" sibTransId="{81DDE069-84BD-42DE-BA4E-C926FCA41376}"/>
    <dgm:cxn modelId="{F32A3172-EED3-49EA-972F-AD017E00FD96}" srcId="{67960FEB-F40B-4A57-8F7D-55013B933075}" destId="{32702435-E3F7-4110-AA32-4D515C3F647B}" srcOrd="0" destOrd="0" parTransId="{9A0EDCE0-5494-493A-B768-DFB5C083EAEF}" sibTransId="{593A3556-615F-4433-8577-8C50E30DBA20}"/>
    <dgm:cxn modelId="{41209673-7C2B-48A6-9223-8E56AC81A2E7}" srcId="{CA57530C-0DFD-49A3-8AA7-10028F830B76}" destId="{270594DA-C6D4-40C8-85C1-7EFACD1F3A5F}" srcOrd="1" destOrd="0" parTransId="{240A128A-E3B3-4F6A-9B1A-3C1E1E5AB712}" sibTransId="{BB2D0BF7-C809-40B5-AE55-FE99D35D1DFF}"/>
    <dgm:cxn modelId="{07236F54-AA95-44F9-8AC5-D8CF3993A34D}" srcId="{6914AA64-A458-4AD0-8124-AED772C42F1F}" destId="{B4B23963-A8F1-47B0-BB7E-8FED2D7D288A}" srcOrd="1" destOrd="0" parTransId="{2A0CFAE3-2160-4422-A976-4629A4723EA5}" sibTransId="{8DDF37EB-6449-47F6-930F-E29645F4DB5E}"/>
    <dgm:cxn modelId="{2C4E1975-F5E5-4B03-AFD6-3064C8E3DD74}" type="presOf" srcId="{9BB6F291-9D41-4651-8EBF-62533AFF71C1}" destId="{6CF9D00D-4F22-406D-91F1-674C4529C69F}" srcOrd="0" destOrd="0" presId="urn:microsoft.com/office/officeart/2005/8/layout/process4"/>
    <dgm:cxn modelId="{54F01B7D-ABFF-4373-98D7-39977B468137}" type="presOf" srcId="{6914AA64-A458-4AD0-8124-AED772C42F1F}" destId="{6F8C5D34-3CFA-4B42-9001-A3D477EEC4DD}" srcOrd="0" destOrd="0" presId="urn:microsoft.com/office/officeart/2005/8/layout/process4"/>
    <dgm:cxn modelId="{2DDFC182-2202-452A-A0DE-383B0675B064}" type="presOf" srcId="{061E5C69-1AAF-4BB4-ADA3-C9FBE95F1992}" destId="{B9C30246-B6CC-4FC3-8998-08A2D7AB732E}" srcOrd="0" destOrd="0" presId="urn:microsoft.com/office/officeart/2005/8/layout/process4"/>
    <dgm:cxn modelId="{320A628D-E258-47F4-ABB6-5C34A089504D}" type="presOf" srcId="{32702435-E3F7-4110-AA32-4D515C3F647B}" destId="{3F603A58-E549-4703-9B0B-9064CBB81F50}" srcOrd="0" destOrd="0" presId="urn:microsoft.com/office/officeart/2005/8/layout/process4"/>
    <dgm:cxn modelId="{1DB4E090-7F30-4D22-A955-91B288FEA12E}" type="presOf" srcId="{EB519D41-16A1-435A-ABB3-61AE67D8A726}" destId="{F68ADCAA-96F8-41A7-98E1-6E2831B204BE}" srcOrd="0" destOrd="0" presId="urn:microsoft.com/office/officeart/2005/8/layout/process4"/>
    <dgm:cxn modelId="{71928B98-E4AD-4D16-BCA0-16CF02D3F64A}" type="presOf" srcId="{270594DA-C6D4-40C8-85C1-7EFACD1F3A5F}" destId="{8A2DD7F1-B58C-46B3-9DFE-D557AAC8DD13}" srcOrd="0" destOrd="0" presId="urn:microsoft.com/office/officeart/2005/8/layout/process4"/>
    <dgm:cxn modelId="{4C2E47A0-5C48-430A-9F0C-622E23EE8349}" type="presOf" srcId="{CA57530C-0DFD-49A3-8AA7-10028F830B76}" destId="{B44966D5-B5F0-4C79-B4F9-3AF7BC1A768C}" srcOrd="0" destOrd="0" presId="urn:microsoft.com/office/officeart/2005/8/layout/process4"/>
    <dgm:cxn modelId="{4F1AAEBF-438A-470B-BE19-596357B05EB9}" type="presOf" srcId="{CA57530C-0DFD-49A3-8AA7-10028F830B76}" destId="{28A258B5-D040-45A6-ACA4-1BDE99AD6BD4}" srcOrd="1" destOrd="0" presId="urn:microsoft.com/office/officeart/2005/8/layout/process4"/>
    <dgm:cxn modelId="{0D07A3CB-7B78-44DE-B70D-966B5082D4CD}" type="presOf" srcId="{67960FEB-F40B-4A57-8F7D-55013B933075}" destId="{E83393F2-DB33-4C4E-BE22-F3E0DCE7EC20}" srcOrd="1" destOrd="0" presId="urn:microsoft.com/office/officeart/2005/8/layout/process4"/>
    <dgm:cxn modelId="{C60A05D4-7CA3-419E-A5C6-3AF47EEB7BE0}" srcId="{6914AA64-A458-4AD0-8124-AED772C42F1F}" destId="{061E5C69-1AAF-4BB4-ADA3-C9FBE95F1992}" srcOrd="0" destOrd="0" parTransId="{01F48B50-70A3-48E4-ADE6-EBB060DEA3F6}" sibTransId="{754919AA-B92F-4DAD-A3AA-5998366354C9}"/>
    <dgm:cxn modelId="{D41F6AF2-03FA-4060-A5B4-D603AB435210}" type="presOf" srcId="{B4B23963-A8F1-47B0-BB7E-8FED2D7D288A}" destId="{AA0D515D-59EC-4AE8-89A1-AF7C611990D9}" srcOrd="0" destOrd="0" presId="urn:microsoft.com/office/officeart/2005/8/layout/process4"/>
    <dgm:cxn modelId="{3BA58CDD-7EE1-4CFD-A058-A5F6F5AE051A}" type="presParOf" srcId="{6CF9D00D-4F22-406D-91F1-674C4529C69F}" destId="{82F65F84-891F-4DAC-8C6E-17D58AF7A551}" srcOrd="0" destOrd="0" presId="urn:microsoft.com/office/officeart/2005/8/layout/process4"/>
    <dgm:cxn modelId="{D3C9B435-FD1E-4AF9-A411-AF8692D0C211}" type="presParOf" srcId="{82F65F84-891F-4DAC-8C6E-17D58AF7A551}" destId="{39F6AE15-CCF8-40D3-BC87-2998DAC5B436}" srcOrd="0" destOrd="0" presId="urn:microsoft.com/office/officeart/2005/8/layout/process4"/>
    <dgm:cxn modelId="{04BA5C4E-6173-4E6A-8EE0-2CE26E7BE2B5}" type="presParOf" srcId="{82F65F84-891F-4DAC-8C6E-17D58AF7A551}" destId="{E83393F2-DB33-4C4E-BE22-F3E0DCE7EC20}" srcOrd="1" destOrd="0" presId="urn:microsoft.com/office/officeart/2005/8/layout/process4"/>
    <dgm:cxn modelId="{48FF02EB-515E-454B-B79D-9D9321B38377}" type="presParOf" srcId="{82F65F84-891F-4DAC-8C6E-17D58AF7A551}" destId="{00E4C831-B352-4A93-A7BC-5EA847BB1840}" srcOrd="2" destOrd="0" presId="urn:microsoft.com/office/officeart/2005/8/layout/process4"/>
    <dgm:cxn modelId="{4B139758-7BA3-4F1E-972C-6C2072EB3A39}" type="presParOf" srcId="{00E4C831-B352-4A93-A7BC-5EA847BB1840}" destId="{3F603A58-E549-4703-9B0B-9064CBB81F50}" srcOrd="0" destOrd="0" presId="urn:microsoft.com/office/officeart/2005/8/layout/process4"/>
    <dgm:cxn modelId="{96A0FE50-2691-4E09-ADFC-40C4AB5A899B}" type="presParOf" srcId="{6CF9D00D-4F22-406D-91F1-674C4529C69F}" destId="{D84F3912-CAE3-4A74-AB03-F98071F620E0}" srcOrd="1" destOrd="0" presId="urn:microsoft.com/office/officeart/2005/8/layout/process4"/>
    <dgm:cxn modelId="{CD14718C-BFF6-4385-B9DD-975FF2D13482}" type="presParOf" srcId="{6CF9D00D-4F22-406D-91F1-674C4529C69F}" destId="{9917D00D-9646-40CC-8C30-EB3949C75E53}" srcOrd="2" destOrd="0" presId="urn:microsoft.com/office/officeart/2005/8/layout/process4"/>
    <dgm:cxn modelId="{7F15F72D-D761-4DC8-9B29-8EEA9BA3299A}" type="presParOf" srcId="{9917D00D-9646-40CC-8C30-EB3949C75E53}" destId="{B44966D5-B5F0-4C79-B4F9-3AF7BC1A768C}" srcOrd="0" destOrd="0" presId="urn:microsoft.com/office/officeart/2005/8/layout/process4"/>
    <dgm:cxn modelId="{529BFF5A-BA6F-4B0D-B9A1-038671371EE0}" type="presParOf" srcId="{9917D00D-9646-40CC-8C30-EB3949C75E53}" destId="{28A258B5-D040-45A6-ACA4-1BDE99AD6BD4}" srcOrd="1" destOrd="0" presId="urn:microsoft.com/office/officeart/2005/8/layout/process4"/>
    <dgm:cxn modelId="{5D1C7EB0-A251-44D8-B58D-0499D715CAD9}" type="presParOf" srcId="{9917D00D-9646-40CC-8C30-EB3949C75E53}" destId="{61774F32-B188-45C2-BB13-9A4E0D5657F2}" srcOrd="2" destOrd="0" presId="urn:microsoft.com/office/officeart/2005/8/layout/process4"/>
    <dgm:cxn modelId="{C3CBDA3E-5CAE-4611-8F2F-E478A4F18191}" type="presParOf" srcId="{61774F32-B188-45C2-BB13-9A4E0D5657F2}" destId="{F68ADCAA-96F8-41A7-98E1-6E2831B204BE}" srcOrd="0" destOrd="0" presId="urn:microsoft.com/office/officeart/2005/8/layout/process4"/>
    <dgm:cxn modelId="{6B5DD316-BCB4-4CEF-BF87-542960EFDDC9}" type="presParOf" srcId="{61774F32-B188-45C2-BB13-9A4E0D5657F2}" destId="{8A2DD7F1-B58C-46B3-9DFE-D557AAC8DD13}" srcOrd="1" destOrd="0" presId="urn:microsoft.com/office/officeart/2005/8/layout/process4"/>
    <dgm:cxn modelId="{ADDC6586-8354-4D1A-8BB3-DEC7730F3C1E}" type="presParOf" srcId="{6CF9D00D-4F22-406D-91F1-674C4529C69F}" destId="{EE160D4B-C3F1-4D6B-AF3C-B9038D925291}" srcOrd="3" destOrd="0" presId="urn:microsoft.com/office/officeart/2005/8/layout/process4"/>
    <dgm:cxn modelId="{F0A210DE-3027-4C4F-A484-A51042FFCFE0}" type="presParOf" srcId="{6CF9D00D-4F22-406D-91F1-674C4529C69F}" destId="{00B80ADB-CF37-4441-9539-7E7A68BD1C5F}" srcOrd="4" destOrd="0" presId="urn:microsoft.com/office/officeart/2005/8/layout/process4"/>
    <dgm:cxn modelId="{78916DE7-EEA5-497C-9608-F388943B2073}" type="presParOf" srcId="{00B80ADB-CF37-4441-9539-7E7A68BD1C5F}" destId="{6F8C5D34-3CFA-4B42-9001-A3D477EEC4DD}" srcOrd="0" destOrd="0" presId="urn:microsoft.com/office/officeart/2005/8/layout/process4"/>
    <dgm:cxn modelId="{632AFF87-A98B-4125-B1A1-E948DF6778F5}" type="presParOf" srcId="{00B80ADB-CF37-4441-9539-7E7A68BD1C5F}" destId="{ABED7B37-33B7-4E42-BCA7-3802E53F5A8D}" srcOrd="1" destOrd="0" presId="urn:microsoft.com/office/officeart/2005/8/layout/process4"/>
    <dgm:cxn modelId="{872349D0-1C5A-453E-A2C9-8A1E55902D55}" type="presParOf" srcId="{00B80ADB-CF37-4441-9539-7E7A68BD1C5F}" destId="{81BFFBB5-0C6D-44C5-BEEB-2408A2FC0E2D}" srcOrd="2" destOrd="0" presId="urn:microsoft.com/office/officeart/2005/8/layout/process4"/>
    <dgm:cxn modelId="{55F319D9-4104-4744-BF3B-0F71E4A08627}" type="presParOf" srcId="{81BFFBB5-0C6D-44C5-BEEB-2408A2FC0E2D}" destId="{B9C30246-B6CC-4FC3-8998-08A2D7AB732E}" srcOrd="0" destOrd="0" presId="urn:microsoft.com/office/officeart/2005/8/layout/process4"/>
    <dgm:cxn modelId="{A68DE9B9-919B-4C41-A7D6-C8CB6B118082}" type="presParOf" srcId="{81BFFBB5-0C6D-44C5-BEEB-2408A2FC0E2D}" destId="{AA0D515D-59EC-4AE8-89A1-AF7C611990D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C3EA6D-C404-48E3-8E0F-F076C3B05844}"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66FAC49B-C97E-40F9-94F5-C9F1984A8D7C}">
      <dgm:prSet/>
      <dgm:spPr/>
      <dgm:t>
        <a:bodyPr/>
        <a:lstStyle/>
        <a:p>
          <a:r>
            <a:rPr lang="en-US" dirty="0"/>
            <a:t>Received one Design-Build proposal from JW Fowler </a:t>
          </a:r>
        </a:p>
      </dgm:t>
    </dgm:pt>
    <dgm:pt modelId="{3EFC712B-7FD0-4956-9DD8-767354214F71}" type="parTrans" cxnId="{CAE818FF-1932-4DA3-B395-0E7AC5C9D96B}">
      <dgm:prSet/>
      <dgm:spPr/>
      <dgm:t>
        <a:bodyPr/>
        <a:lstStyle/>
        <a:p>
          <a:endParaRPr lang="en-US"/>
        </a:p>
      </dgm:t>
    </dgm:pt>
    <dgm:pt modelId="{9A0C77CE-BC4D-4408-9BD5-A1B6A6D7C90C}" type="sibTrans" cxnId="{CAE818FF-1932-4DA3-B395-0E7AC5C9D96B}">
      <dgm:prSet/>
      <dgm:spPr/>
      <dgm:t>
        <a:bodyPr/>
        <a:lstStyle/>
        <a:p>
          <a:endParaRPr lang="en-US"/>
        </a:p>
      </dgm:t>
    </dgm:pt>
    <dgm:pt modelId="{7AC38378-BDAB-4D48-9E2A-518A97A43980}">
      <dgm:prSet/>
      <dgm:spPr/>
      <dgm:t>
        <a:bodyPr/>
        <a:lstStyle/>
        <a:p>
          <a:r>
            <a:rPr lang="en-US"/>
            <a:t>Cost is higher than budgeted</a:t>
          </a:r>
        </a:p>
      </dgm:t>
    </dgm:pt>
    <dgm:pt modelId="{91908226-E37E-43A2-ACD4-6B9EF89C1A81}" type="parTrans" cxnId="{F8B52727-AC5E-4DEC-9575-4FAF68B44382}">
      <dgm:prSet/>
      <dgm:spPr/>
      <dgm:t>
        <a:bodyPr/>
        <a:lstStyle/>
        <a:p>
          <a:endParaRPr lang="en-US"/>
        </a:p>
      </dgm:t>
    </dgm:pt>
    <dgm:pt modelId="{D5EB5DAE-926C-4359-A74F-2C799DA63D2B}" type="sibTrans" cxnId="{F8B52727-AC5E-4DEC-9575-4FAF68B44382}">
      <dgm:prSet/>
      <dgm:spPr/>
      <dgm:t>
        <a:bodyPr/>
        <a:lstStyle/>
        <a:p>
          <a:endParaRPr lang="en-US"/>
        </a:p>
      </dgm:t>
    </dgm:pt>
    <dgm:pt modelId="{C174EE59-8097-4320-80B3-D12EC5C6FAF2}">
      <dgm:prSet/>
      <dgm:spPr/>
      <dgm:t>
        <a:bodyPr/>
        <a:lstStyle/>
        <a:p>
          <a:r>
            <a:rPr lang="en-US" dirty="0"/>
            <a:t>Three teams qualified</a:t>
          </a:r>
        </a:p>
      </dgm:t>
    </dgm:pt>
    <dgm:pt modelId="{EA4AA793-07A8-4BC0-BEC5-E240DBBAD1FA}" type="parTrans" cxnId="{435EBD77-B2C6-40EE-B544-DFF9123903F6}">
      <dgm:prSet/>
      <dgm:spPr/>
      <dgm:t>
        <a:bodyPr/>
        <a:lstStyle/>
        <a:p>
          <a:endParaRPr lang="en-US"/>
        </a:p>
      </dgm:t>
    </dgm:pt>
    <dgm:pt modelId="{83A5E36E-2ADA-4DBF-972B-2DD839BC9A11}" type="sibTrans" cxnId="{435EBD77-B2C6-40EE-B544-DFF9123903F6}">
      <dgm:prSet/>
      <dgm:spPr/>
      <dgm:t>
        <a:bodyPr/>
        <a:lstStyle/>
        <a:p>
          <a:endParaRPr lang="en-US"/>
        </a:p>
      </dgm:t>
    </dgm:pt>
    <dgm:pt modelId="{80E8703F-16DC-4895-AD90-1A561D68F8D7}" type="pres">
      <dgm:prSet presAssocID="{10C3EA6D-C404-48E3-8E0F-F076C3B05844}" presName="Name0" presStyleCnt="0">
        <dgm:presLayoutVars>
          <dgm:chMax val="7"/>
          <dgm:chPref val="7"/>
          <dgm:dir val="rev"/>
        </dgm:presLayoutVars>
      </dgm:prSet>
      <dgm:spPr/>
    </dgm:pt>
    <dgm:pt modelId="{50D8B976-7481-46EA-9439-1449AEECA8AF}" type="pres">
      <dgm:prSet presAssocID="{10C3EA6D-C404-48E3-8E0F-F076C3B05844}" presName="Name1" presStyleCnt="0"/>
      <dgm:spPr/>
    </dgm:pt>
    <dgm:pt modelId="{EF7DB569-DFDC-41DC-AD85-715A7756D1D2}" type="pres">
      <dgm:prSet presAssocID="{10C3EA6D-C404-48E3-8E0F-F076C3B05844}" presName="cycle" presStyleCnt="0"/>
      <dgm:spPr/>
    </dgm:pt>
    <dgm:pt modelId="{6CA8B01E-2EB1-48A4-B7B2-704E13354A5B}" type="pres">
      <dgm:prSet presAssocID="{10C3EA6D-C404-48E3-8E0F-F076C3B05844}" presName="srcNode" presStyleLbl="node1" presStyleIdx="0" presStyleCnt="3"/>
      <dgm:spPr/>
    </dgm:pt>
    <dgm:pt modelId="{E9AD04A1-D4AB-4006-8B95-045F1EE3D229}" type="pres">
      <dgm:prSet presAssocID="{10C3EA6D-C404-48E3-8E0F-F076C3B05844}" presName="conn" presStyleLbl="parChTrans1D2" presStyleIdx="0" presStyleCnt="1"/>
      <dgm:spPr/>
    </dgm:pt>
    <dgm:pt modelId="{C6454C53-E309-47C5-A1EF-283DB212875B}" type="pres">
      <dgm:prSet presAssocID="{10C3EA6D-C404-48E3-8E0F-F076C3B05844}" presName="extraNode" presStyleLbl="node1" presStyleIdx="0" presStyleCnt="3"/>
      <dgm:spPr/>
    </dgm:pt>
    <dgm:pt modelId="{88E3228E-414A-4F3D-ABEC-A4F4612E1896}" type="pres">
      <dgm:prSet presAssocID="{10C3EA6D-C404-48E3-8E0F-F076C3B05844}" presName="dstNode" presStyleLbl="node1" presStyleIdx="0" presStyleCnt="3"/>
      <dgm:spPr/>
    </dgm:pt>
    <dgm:pt modelId="{F76B1C50-3AF4-48A1-874D-4AA46A4E2C29}" type="pres">
      <dgm:prSet presAssocID="{C174EE59-8097-4320-80B3-D12EC5C6FAF2}" presName="text_1" presStyleLbl="node1" presStyleIdx="0" presStyleCnt="3">
        <dgm:presLayoutVars>
          <dgm:bulletEnabled val="1"/>
        </dgm:presLayoutVars>
      </dgm:prSet>
      <dgm:spPr/>
    </dgm:pt>
    <dgm:pt modelId="{7BF8848E-3F04-4864-8DC1-F3FA6B251B1C}" type="pres">
      <dgm:prSet presAssocID="{C174EE59-8097-4320-80B3-D12EC5C6FAF2}" presName="accent_1" presStyleCnt="0"/>
      <dgm:spPr/>
    </dgm:pt>
    <dgm:pt modelId="{6C5B47E7-1BCF-4DED-AB15-32DE6423B41A}" type="pres">
      <dgm:prSet presAssocID="{C174EE59-8097-4320-80B3-D12EC5C6FAF2}" presName="accentRepeatNode" presStyleLbl="solidFgAcc1" presStyleIdx="0" presStyleCnt="3"/>
      <dgm:spPr/>
    </dgm:pt>
    <dgm:pt modelId="{C6A12696-53A0-4622-A66A-A52A6F1B5197}" type="pres">
      <dgm:prSet presAssocID="{66FAC49B-C97E-40F9-94F5-C9F1984A8D7C}" presName="text_2" presStyleLbl="node1" presStyleIdx="1" presStyleCnt="3">
        <dgm:presLayoutVars>
          <dgm:bulletEnabled val="1"/>
        </dgm:presLayoutVars>
      </dgm:prSet>
      <dgm:spPr/>
    </dgm:pt>
    <dgm:pt modelId="{38ACF38C-D39F-41DD-A607-C47F1D369C63}" type="pres">
      <dgm:prSet presAssocID="{66FAC49B-C97E-40F9-94F5-C9F1984A8D7C}" presName="accent_2" presStyleCnt="0"/>
      <dgm:spPr/>
    </dgm:pt>
    <dgm:pt modelId="{31815759-44C6-4E55-A86E-C624D9364AA2}" type="pres">
      <dgm:prSet presAssocID="{66FAC49B-C97E-40F9-94F5-C9F1984A8D7C}" presName="accentRepeatNode" presStyleLbl="solidFgAcc1" presStyleIdx="1" presStyleCnt="3"/>
      <dgm:spPr/>
    </dgm:pt>
    <dgm:pt modelId="{6132FDFF-D0F3-4B75-BF52-D9804944ADBC}" type="pres">
      <dgm:prSet presAssocID="{7AC38378-BDAB-4D48-9E2A-518A97A43980}" presName="text_3" presStyleLbl="node1" presStyleIdx="2" presStyleCnt="3">
        <dgm:presLayoutVars>
          <dgm:bulletEnabled val="1"/>
        </dgm:presLayoutVars>
      </dgm:prSet>
      <dgm:spPr/>
    </dgm:pt>
    <dgm:pt modelId="{72A360C1-3B86-4DD4-B188-E7FE91D2AB60}" type="pres">
      <dgm:prSet presAssocID="{7AC38378-BDAB-4D48-9E2A-518A97A43980}" presName="accent_3" presStyleCnt="0"/>
      <dgm:spPr/>
    </dgm:pt>
    <dgm:pt modelId="{12FC9ACE-C24F-41E8-972D-B66915632C52}" type="pres">
      <dgm:prSet presAssocID="{7AC38378-BDAB-4D48-9E2A-518A97A43980}" presName="accentRepeatNode" presStyleLbl="solidFgAcc1" presStyleIdx="2" presStyleCnt="3"/>
      <dgm:spPr/>
    </dgm:pt>
  </dgm:ptLst>
  <dgm:cxnLst>
    <dgm:cxn modelId="{F8B52727-AC5E-4DEC-9575-4FAF68B44382}" srcId="{10C3EA6D-C404-48E3-8E0F-F076C3B05844}" destId="{7AC38378-BDAB-4D48-9E2A-518A97A43980}" srcOrd="2" destOrd="0" parTransId="{91908226-E37E-43A2-ACD4-6B9EF89C1A81}" sibTransId="{D5EB5DAE-926C-4359-A74F-2C799DA63D2B}"/>
    <dgm:cxn modelId="{C6969B36-D363-4A7F-80BE-FB932190D923}" type="presOf" srcId="{C174EE59-8097-4320-80B3-D12EC5C6FAF2}" destId="{F76B1C50-3AF4-48A1-874D-4AA46A4E2C29}" srcOrd="0" destOrd="0" presId="urn:microsoft.com/office/officeart/2008/layout/VerticalCurvedList"/>
    <dgm:cxn modelId="{CCBA963F-4869-4499-A7CD-592040EF842B}" type="presOf" srcId="{10C3EA6D-C404-48E3-8E0F-F076C3B05844}" destId="{80E8703F-16DC-4895-AD90-1A561D68F8D7}" srcOrd="0" destOrd="0" presId="urn:microsoft.com/office/officeart/2008/layout/VerticalCurvedList"/>
    <dgm:cxn modelId="{06456143-3B6C-40F4-9E87-7D4948FB35BC}" type="presOf" srcId="{66FAC49B-C97E-40F9-94F5-C9F1984A8D7C}" destId="{C6A12696-53A0-4622-A66A-A52A6F1B5197}" srcOrd="0" destOrd="0" presId="urn:microsoft.com/office/officeart/2008/layout/VerticalCurvedList"/>
    <dgm:cxn modelId="{435EBD77-B2C6-40EE-B544-DFF9123903F6}" srcId="{10C3EA6D-C404-48E3-8E0F-F076C3B05844}" destId="{C174EE59-8097-4320-80B3-D12EC5C6FAF2}" srcOrd="0" destOrd="0" parTransId="{EA4AA793-07A8-4BC0-BEC5-E240DBBAD1FA}" sibTransId="{83A5E36E-2ADA-4DBF-972B-2DD839BC9A11}"/>
    <dgm:cxn modelId="{00EFADBD-2513-4199-AF3D-92E4D5D16AF7}" type="presOf" srcId="{7AC38378-BDAB-4D48-9E2A-518A97A43980}" destId="{6132FDFF-D0F3-4B75-BF52-D9804944ADBC}" srcOrd="0" destOrd="0" presId="urn:microsoft.com/office/officeart/2008/layout/VerticalCurvedList"/>
    <dgm:cxn modelId="{1279BCFA-5717-4107-8650-AEAA6E399D02}" type="presOf" srcId="{83A5E36E-2ADA-4DBF-972B-2DD839BC9A11}" destId="{E9AD04A1-D4AB-4006-8B95-045F1EE3D229}" srcOrd="0" destOrd="0" presId="urn:microsoft.com/office/officeart/2008/layout/VerticalCurvedList"/>
    <dgm:cxn modelId="{CAE818FF-1932-4DA3-B395-0E7AC5C9D96B}" srcId="{10C3EA6D-C404-48E3-8E0F-F076C3B05844}" destId="{66FAC49B-C97E-40F9-94F5-C9F1984A8D7C}" srcOrd="1" destOrd="0" parTransId="{3EFC712B-7FD0-4956-9DD8-767354214F71}" sibTransId="{9A0C77CE-BC4D-4408-9BD5-A1B6A6D7C90C}"/>
    <dgm:cxn modelId="{0FF1FF37-EEE1-4458-A88B-2A423CE05370}" type="presParOf" srcId="{80E8703F-16DC-4895-AD90-1A561D68F8D7}" destId="{50D8B976-7481-46EA-9439-1449AEECA8AF}" srcOrd="0" destOrd="0" presId="urn:microsoft.com/office/officeart/2008/layout/VerticalCurvedList"/>
    <dgm:cxn modelId="{D866BD0D-D857-4E77-A583-ED340B8C764C}" type="presParOf" srcId="{50D8B976-7481-46EA-9439-1449AEECA8AF}" destId="{EF7DB569-DFDC-41DC-AD85-715A7756D1D2}" srcOrd="0" destOrd="0" presId="urn:microsoft.com/office/officeart/2008/layout/VerticalCurvedList"/>
    <dgm:cxn modelId="{6D67B990-86B7-4B1A-9C38-74E775D221F1}" type="presParOf" srcId="{EF7DB569-DFDC-41DC-AD85-715A7756D1D2}" destId="{6CA8B01E-2EB1-48A4-B7B2-704E13354A5B}" srcOrd="0" destOrd="0" presId="urn:microsoft.com/office/officeart/2008/layout/VerticalCurvedList"/>
    <dgm:cxn modelId="{C04F1F1A-9E0D-42BF-9EA3-49311827B4A5}" type="presParOf" srcId="{EF7DB569-DFDC-41DC-AD85-715A7756D1D2}" destId="{E9AD04A1-D4AB-4006-8B95-045F1EE3D229}" srcOrd="1" destOrd="0" presId="urn:microsoft.com/office/officeart/2008/layout/VerticalCurvedList"/>
    <dgm:cxn modelId="{643C414A-322B-46AF-BF76-C4D313C89587}" type="presParOf" srcId="{EF7DB569-DFDC-41DC-AD85-715A7756D1D2}" destId="{C6454C53-E309-47C5-A1EF-283DB212875B}" srcOrd="2" destOrd="0" presId="urn:microsoft.com/office/officeart/2008/layout/VerticalCurvedList"/>
    <dgm:cxn modelId="{10E9FC77-C391-4164-8FB7-DA2262D9A427}" type="presParOf" srcId="{EF7DB569-DFDC-41DC-AD85-715A7756D1D2}" destId="{88E3228E-414A-4F3D-ABEC-A4F4612E1896}" srcOrd="3" destOrd="0" presId="urn:microsoft.com/office/officeart/2008/layout/VerticalCurvedList"/>
    <dgm:cxn modelId="{4D9CE284-9118-4E8A-B6D8-A6CCE9D56817}" type="presParOf" srcId="{50D8B976-7481-46EA-9439-1449AEECA8AF}" destId="{F76B1C50-3AF4-48A1-874D-4AA46A4E2C29}" srcOrd="1" destOrd="0" presId="urn:microsoft.com/office/officeart/2008/layout/VerticalCurvedList"/>
    <dgm:cxn modelId="{FE84C1C9-FC4E-46BD-BC76-755FBF4DBE2F}" type="presParOf" srcId="{50D8B976-7481-46EA-9439-1449AEECA8AF}" destId="{7BF8848E-3F04-4864-8DC1-F3FA6B251B1C}" srcOrd="2" destOrd="0" presId="urn:microsoft.com/office/officeart/2008/layout/VerticalCurvedList"/>
    <dgm:cxn modelId="{19642425-8AF1-47DD-AA7B-B558EDD898ED}" type="presParOf" srcId="{7BF8848E-3F04-4864-8DC1-F3FA6B251B1C}" destId="{6C5B47E7-1BCF-4DED-AB15-32DE6423B41A}" srcOrd="0" destOrd="0" presId="urn:microsoft.com/office/officeart/2008/layout/VerticalCurvedList"/>
    <dgm:cxn modelId="{E5749DB7-338D-478F-90FD-F5FA4FA759C5}" type="presParOf" srcId="{50D8B976-7481-46EA-9439-1449AEECA8AF}" destId="{C6A12696-53A0-4622-A66A-A52A6F1B5197}" srcOrd="3" destOrd="0" presId="urn:microsoft.com/office/officeart/2008/layout/VerticalCurvedList"/>
    <dgm:cxn modelId="{FCD6CAB0-E81D-493F-904F-D153C95B4AD9}" type="presParOf" srcId="{50D8B976-7481-46EA-9439-1449AEECA8AF}" destId="{38ACF38C-D39F-41DD-A607-C47F1D369C63}" srcOrd="4" destOrd="0" presId="urn:microsoft.com/office/officeart/2008/layout/VerticalCurvedList"/>
    <dgm:cxn modelId="{E6B0E3E6-B174-4760-84F2-0ADB7BF26838}" type="presParOf" srcId="{38ACF38C-D39F-41DD-A607-C47F1D369C63}" destId="{31815759-44C6-4E55-A86E-C624D9364AA2}" srcOrd="0" destOrd="0" presId="urn:microsoft.com/office/officeart/2008/layout/VerticalCurvedList"/>
    <dgm:cxn modelId="{3A25F426-BD73-4454-83E8-10FB8EC24CB2}" type="presParOf" srcId="{50D8B976-7481-46EA-9439-1449AEECA8AF}" destId="{6132FDFF-D0F3-4B75-BF52-D9804944ADBC}" srcOrd="5" destOrd="0" presId="urn:microsoft.com/office/officeart/2008/layout/VerticalCurvedList"/>
    <dgm:cxn modelId="{B7CF36BC-07DF-4BC0-A256-3C7FE8BC117C}" type="presParOf" srcId="{50D8B976-7481-46EA-9439-1449AEECA8AF}" destId="{72A360C1-3B86-4DD4-B188-E7FE91D2AB60}" srcOrd="6" destOrd="0" presId="urn:microsoft.com/office/officeart/2008/layout/VerticalCurvedList"/>
    <dgm:cxn modelId="{A38E97D3-59A1-4BA2-A024-BCC99B7BA337}" type="presParOf" srcId="{72A360C1-3B86-4DD4-B188-E7FE91D2AB60}" destId="{12FC9ACE-C24F-41E8-972D-B66915632C5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CB0B3-3251-4A35-8F44-218DF5676C7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7FFDE0CC-792F-46CD-A06B-3C0C9021A380}">
      <dgm:prSet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nchor="ctr"/>
        <a:lstStyle/>
        <a:p>
          <a:pPr algn="ctr"/>
          <a:r>
            <a:rPr lang="en-US" sz="3200" dirty="0"/>
            <a:t>Design</a:t>
          </a:r>
        </a:p>
      </dgm:t>
    </dgm:pt>
    <dgm:pt modelId="{F0A23733-1C54-4FF8-AA74-C0B828F91679}" type="parTrans" cxnId="{77DA6770-E2B6-45CE-BDA9-D6349F18E8DC}">
      <dgm:prSet/>
      <dgm:spPr/>
      <dgm:t>
        <a:bodyPr/>
        <a:lstStyle/>
        <a:p>
          <a:endParaRPr lang="en-US"/>
        </a:p>
      </dgm:t>
    </dgm:pt>
    <dgm:pt modelId="{34A8279E-2B21-4F7A-A3E0-7DAAC4A8BFED}" type="sibTrans" cxnId="{77DA6770-E2B6-45CE-BDA9-D6349F18E8DC}">
      <dgm:prSet/>
      <dgm:spPr/>
      <dgm:t>
        <a:bodyPr/>
        <a:lstStyle/>
        <a:p>
          <a:endParaRPr lang="en-US"/>
        </a:p>
      </dgm:t>
    </dgm:pt>
    <dgm:pt modelId="{228A5968-9761-49EE-BCE1-43A980E366BD}">
      <dgm:prSet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nchor="ctr"/>
        <a:lstStyle/>
        <a:p>
          <a:pPr algn="ctr"/>
          <a:r>
            <a:rPr lang="en-US" sz="1800" dirty="0"/>
            <a:t>Preliminary Design</a:t>
          </a:r>
        </a:p>
      </dgm:t>
    </dgm:pt>
    <dgm:pt modelId="{639748F8-ED99-4FF3-8191-2C7F70AD2F1E}" type="parTrans" cxnId="{FE913B2B-8BC9-4410-B13C-60340D0B57E1}">
      <dgm:prSet/>
      <dgm:spPr/>
      <dgm:t>
        <a:bodyPr/>
        <a:lstStyle/>
        <a:p>
          <a:endParaRPr lang="en-US"/>
        </a:p>
      </dgm:t>
    </dgm:pt>
    <dgm:pt modelId="{7D91724B-7466-45A5-8446-7E1CDCE3C8A3}" type="sibTrans" cxnId="{FE913B2B-8BC9-4410-B13C-60340D0B57E1}">
      <dgm:prSet/>
      <dgm:spPr/>
      <dgm:t>
        <a:bodyPr/>
        <a:lstStyle/>
        <a:p>
          <a:endParaRPr lang="en-US"/>
        </a:p>
      </dgm:t>
    </dgm:pt>
    <dgm:pt modelId="{006E7DAA-D3E0-4981-BB6E-FF268A73B357}">
      <dgm:prSet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nchor="ctr"/>
        <a:lstStyle/>
        <a:p>
          <a:pPr algn="ctr"/>
          <a:r>
            <a:rPr lang="en-US" sz="1800" dirty="0"/>
            <a:t>Final Design</a:t>
          </a:r>
        </a:p>
      </dgm:t>
    </dgm:pt>
    <dgm:pt modelId="{C644194E-A5AD-409C-833B-5CFE7779C4EA}" type="parTrans" cxnId="{14F6BE61-FF42-401E-930D-19A8463E0CEE}">
      <dgm:prSet/>
      <dgm:spPr/>
      <dgm:t>
        <a:bodyPr/>
        <a:lstStyle/>
        <a:p>
          <a:endParaRPr lang="en-US"/>
        </a:p>
      </dgm:t>
    </dgm:pt>
    <dgm:pt modelId="{F3B6FD22-194B-485C-AC44-225EBA370350}" type="sibTrans" cxnId="{14F6BE61-FF42-401E-930D-19A8463E0CEE}">
      <dgm:prSet/>
      <dgm:spPr/>
      <dgm:t>
        <a:bodyPr/>
        <a:lstStyle/>
        <a:p>
          <a:endParaRPr lang="en-US"/>
        </a:p>
      </dgm:t>
    </dgm:pt>
    <dgm:pt modelId="{846C1386-7BB6-4D49-B45B-96CC0695F049}">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nchor="ctr"/>
        <a:lstStyle/>
        <a:p>
          <a:pPr algn="ctr"/>
          <a:r>
            <a:rPr lang="en-US" sz="3200" dirty="0"/>
            <a:t>Construction</a:t>
          </a:r>
        </a:p>
      </dgm:t>
    </dgm:pt>
    <dgm:pt modelId="{8D201FB6-F179-481D-9289-E3190B7A2F62}" type="parTrans" cxnId="{C824B47C-8368-498F-8F50-F8BCF706F50B}">
      <dgm:prSet/>
      <dgm:spPr/>
      <dgm:t>
        <a:bodyPr/>
        <a:lstStyle/>
        <a:p>
          <a:endParaRPr lang="en-US"/>
        </a:p>
      </dgm:t>
    </dgm:pt>
    <dgm:pt modelId="{AD495AE8-1723-42DF-A300-E293408F531B}" type="sibTrans" cxnId="{C824B47C-8368-498F-8F50-F8BCF706F50B}">
      <dgm:prSet/>
      <dgm:spPr/>
      <dgm:t>
        <a:bodyPr/>
        <a:lstStyle/>
        <a:p>
          <a:endParaRPr lang="en-US"/>
        </a:p>
      </dgm:t>
    </dgm:pt>
    <dgm:pt modelId="{FA73F735-D2EA-4716-B5F9-51B61F79014E}">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nchor="ctr"/>
        <a:lstStyle/>
        <a:p>
          <a:pPr algn="ctr"/>
          <a:r>
            <a:rPr lang="en-US" sz="1800" dirty="0"/>
            <a:t>Shaft</a:t>
          </a:r>
        </a:p>
      </dgm:t>
    </dgm:pt>
    <dgm:pt modelId="{A256FD46-BBE9-402E-A571-9D356A7A1A5B}" type="parTrans" cxnId="{AAAFA3B6-F589-483A-BC91-AAD1DC171791}">
      <dgm:prSet/>
      <dgm:spPr/>
      <dgm:t>
        <a:bodyPr/>
        <a:lstStyle/>
        <a:p>
          <a:endParaRPr lang="en-US"/>
        </a:p>
      </dgm:t>
    </dgm:pt>
    <dgm:pt modelId="{F3FE1E96-EC45-4ABC-8060-73DC41463BA9}" type="sibTrans" cxnId="{AAAFA3B6-F589-483A-BC91-AAD1DC171791}">
      <dgm:prSet/>
      <dgm:spPr/>
      <dgm:t>
        <a:bodyPr/>
        <a:lstStyle/>
        <a:p>
          <a:endParaRPr lang="en-US"/>
        </a:p>
      </dgm:t>
    </dgm:pt>
    <dgm:pt modelId="{3D8B4BFA-9C12-4856-9560-4533C495AD44}">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nchor="ctr"/>
        <a:lstStyle/>
        <a:p>
          <a:pPr algn="ctr"/>
          <a:r>
            <a:rPr lang="en-US" sz="1800" dirty="0"/>
            <a:t>HDD</a:t>
          </a:r>
        </a:p>
      </dgm:t>
    </dgm:pt>
    <dgm:pt modelId="{254EB345-80D8-4C53-B931-D6959D462811}" type="parTrans" cxnId="{6294BFB0-8905-4625-9962-FE67004E8A89}">
      <dgm:prSet/>
      <dgm:spPr/>
      <dgm:t>
        <a:bodyPr/>
        <a:lstStyle/>
        <a:p>
          <a:endParaRPr lang="en-US"/>
        </a:p>
      </dgm:t>
    </dgm:pt>
    <dgm:pt modelId="{3A1B17B4-23DF-4187-A350-3699E2309CC0}" type="sibTrans" cxnId="{6294BFB0-8905-4625-9962-FE67004E8A89}">
      <dgm:prSet/>
      <dgm:spPr/>
      <dgm:t>
        <a:bodyPr/>
        <a:lstStyle/>
        <a:p>
          <a:endParaRPr lang="en-US"/>
        </a:p>
      </dgm:t>
    </dgm:pt>
    <dgm:pt modelId="{2046EE35-E5FD-409A-8B65-59DCC80AD05E}">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nchor="ctr"/>
        <a:lstStyle/>
        <a:p>
          <a:pPr algn="ctr"/>
          <a:r>
            <a:rPr lang="en-US" sz="1800" dirty="0"/>
            <a:t>Microtunnel</a:t>
          </a:r>
        </a:p>
      </dgm:t>
    </dgm:pt>
    <dgm:pt modelId="{1EEDE10F-6193-4193-B4BA-E245569849B4}" type="parTrans" cxnId="{56213974-B959-4E9C-AD4A-6AF49F7A433D}">
      <dgm:prSet/>
      <dgm:spPr/>
      <dgm:t>
        <a:bodyPr/>
        <a:lstStyle/>
        <a:p>
          <a:endParaRPr lang="en-US"/>
        </a:p>
      </dgm:t>
    </dgm:pt>
    <dgm:pt modelId="{64F9EC65-CFD4-4356-AD8B-C6AC3B125384}" type="sibTrans" cxnId="{56213974-B959-4E9C-AD4A-6AF49F7A433D}">
      <dgm:prSet/>
      <dgm:spPr/>
      <dgm:t>
        <a:bodyPr/>
        <a:lstStyle/>
        <a:p>
          <a:endParaRPr lang="en-US"/>
        </a:p>
      </dgm:t>
    </dgm:pt>
    <dgm:pt modelId="{91EB34FB-E967-40A7-B34A-BA01E97D92F3}">
      <dgm:prSet custT="1"/>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nchor="ctr"/>
        <a:lstStyle/>
        <a:p>
          <a:pPr algn="ctr"/>
          <a:r>
            <a:rPr lang="en-US" sz="3200" dirty="0">
              <a:solidFill>
                <a:schemeClr val="bg1"/>
              </a:solidFill>
            </a:rPr>
            <a:t>Closeout</a:t>
          </a:r>
        </a:p>
      </dgm:t>
    </dgm:pt>
    <dgm:pt modelId="{B5DE6994-FDD5-4671-80F0-D25A4F84A25F}" type="parTrans" cxnId="{E6EE9E88-8889-4B1D-9F45-45C698AE7296}">
      <dgm:prSet/>
      <dgm:spPr/>
      <dgm:t>
        <a:bodyPr/>
        <a:lstStyle/>
        <a:p>
          <a:endParaRPr lang="en-US"/>
        </a:p>
      </dgm:t>
    </dgm:pt>
    <dgm:pt modelId="{66AB4BF2-92E2-4204-800E-1622B4B23EC3}" type="sibTrans" cxnId="{E6EE9E88-8889-4B1D-9F45-45C698AE7296}">
      <dgm:prSet/>
      <dgm:spPr/>
      <dgm:t>
        <a:bodyPr/>
        <a:lstStyle/>
        <a:p>
          <a:endParaRPr lang="en-US"/>
        </a:p>
      </dgm:t>
    </dgm:pt>
    <dgm:pt modelId="{CA164A54-51D5-416F-8AFB-AB725BCACC16}">
      <dgm:prSet custT="1"/>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nchor="ctr"/>
        <a:lstStyle/>
        <a:p>
          <a:pPr algn="ctr"/>
          <a:r>
            <a:rPr lang="en-US" sz="1800" dirty="0"/>
            <a:t>Testing</a:t>
          </a:r>
        </a:p>
      </dgm:t>
    </dgm:pt>
    <dgm:pt modelId="{1835E9AF-9FD9-4FAB-BA1E-D788565E5E97}" type="parTrans" cxnId="{DE0B3AF4-DA31-4616-A279-15E5DF391E94}">
      <dgm:prSet/>
      <dgm:spPr/>
      <dgm:t>
        <a:bodyPr/>
        <a:lstStyle/>
        <a:p>
          <a:endParaRPr lang="en-US"/>
        </a:p>
      </dgm:t>
    </dgm:pt>
    <dgm:pt modelId="{10EA0812-C9D9-4DCE-8B2B-A752BD7255E6}" type="sibTrans" cxnId="{DE0B3AF4-DA31-4616-A279-15E5DF391E94}">
      <dgm:prSet/>
      <dgm:spPr/>
      <dgm:t>
        <a:bodyPr/>
        <a:lstStyle/>
        <a:p>
          <a:endParaRPr lang="en-US"/>
        </a:p>
      </dgm:t>
    </dgm:pt>
    <dgm:pt modelId="{714BA1B5-8217-48E1-B0D3-9DB64E24697F}">
      <dgm:prSet custT="1"/>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nchor="ctr"/>
        <a:lstStyle/>
        <a:p>
          <a:pPr algn="ctr"/>
          <a:r>
            <a:rPr lang="en-US" sz="1800" dirty="0"/>
            <a:t>Commissioning</a:t>
          </a:r>
        </a:p>
      </dgm:t>
    </dgm:pt>
    <dgm:pt modelId="{0C0B5A0A-B8F4-4894-B5EF-11B04CCB3C58}" type="parTrans" cxnId="{560AF2BF-7436-4339-BF7E-755E29C826C6}">
      <dgm:prSet/>
      <dgm:spPr/>
      <dgm:t>
        <a:bodyPr/>
        <a:lstStyle/>
        <a:p>
          <a:endParaRPr lang="en-US"/>
        </a:p>
      </dgm:t>
    </dgm:pt>
    <dgm:pt modelId="{32CC321E-B025-440B-8E62-E51DB11116AD}" type="sibTrans" cxnId="{560AF2BF-7436-4339-BF7E-755E29C826C6}">
      <dgm:prSet/>
      <dgm:spPr/>
      <dgm:t>
        <a:bodyPr/>
        <a:lstStyle/>
        <a:p>
          <a:endParaRPr lang="en-US"/>
        </a:p>
      </dgm:t>
    </dgm:pt>
    <dgm:pt modelId="{21A7BF41-9063-4550-AFB8-0F3A03478317}" type="pres">
      <dgm:prSet presAssocID="{3EFCB0B3-3251-4A35-8F44-218DF5676C74}" presName="Name0" presStyleCnt="0">
        <dgm:presLayoutVars>
          <dgm:dir/>
          <dgm:resizeHandles val="exact"/>
        </dgm:presLayoutVars>
      </dgm:prSet>
      <dgm:spPr/>
    </dgm:pt>
    <dgm:pt modelId="{097FB539-B314-45B4-BF3D-D13B280D2E78}" type="pres">
      <dgm:prSet presAssocID="{7FFDE0CC-792F-46CD-A06B-3C0C9021A380}" presName="parAndChTx" presStyleLbl="node1" presStyleIdx="0" presStyleCnt="3" custScaleX="67529">
        <dgm:presLayoutVars>
          <dgm:bulletEnabled val="1"/>
        </dgm:presLayoutVars>
      </dgm:prSet>
      <dgm:spPr/>
    </dgm:pt>
    <dgm:pt modelId="{9203A7CF-8A17-4035-A607-1D0A68D2B853}" type="pres">
      <dgm:prSet presAssocID="{34A8279E-2B21-4F7A-A3E0-7DAAC4A8BFED}" presName="parAndChSpace" presStyleCnt="0"/>
      <dgm:spPr/>
    </dgm:pt>
    <dgm:pt modelId="{267AF822-60EA-42E5-8270-887778108B10}" type="pres">
      <dgm:prSet presAssocID="{846C1386-7BB6-4D49-B45B-96CC0695F049}" presName="parAndChTx" presStyleLbl="node1" presStyleIdx="1" presStyleCnt="3" custScaleX="154869">
        <dgm:presLayoutVars>
          <dgm:bulletEnabled val="1"/>
        </dgm:presLayoutVars>
      </dgm:prSet>
      <dgm:spPr/>
    </dgm:pt>
    <dgm:pt modelId="{58D82D3C-3976-44B1-BB47-C8AE868D0B7D}" type="pres">
      <dgm:prSet presAssocID="{AD495AE8-1723-42DF-A300-E293408F531B}" presName="parAndChSpace" presStyleCnt="0"/>
      <dgm:spPr/>
    </dgm:pt>
    <dgm:pt modelId="{36ED4C43-C57D-4233-877A-0050352221D9}" type="pres">
      <dgm:prSet presAssocID="{91EB34FB-E967-40A7-B34A-BA01E97D92F3}" presName="parAndChTx" presStyleLbl="node1" presStyleIdx="2" presStyleCnt="3">
        <dgm:presLayoutVars>
          <dgm:bulletEnabled val="1"/>
        </dgm:presLayoutVars>
      </dgm:prSet>
      <dgm:spPr/>
    </dgm:pt>
  </dgm:ptLst>
  <dgm:cxnLst>
    <dgm:cxn modelId="{38DFC30E-7E95-4988-93D1-FECF4D815164}" type="presOf" srcId="{3D8B4BFA-9C12-4856-9560-4533C495AD44}" destId="{267AF822-60EA-42E5-8270-887778108B10}" srcOrd="0" destOrd="2" presId="urn:microsoft.com/office/officeart/2005/8/layout/hChevron3"/>
    <dgm:cxn modelId="{5C0C2623-62DC-4298-BFED-C9AB9539847F}" type="presOf" srcId="{006E7DAA-D3E0-4981-BB6E-FF268A73B357}" destId="{097FB539-B314-45B4-BF3D-D13B280D2E78}" srcOrd="0" destOrd="2" presId="urn:microsoft.com/office/officeart/2005/8/layout/hChevron3"/>
    <dgm:cxn modelId="{FE913B2B-8BC9-4410-B13C-60340D0B57E1}" srcId="{7FFDE0CC-792F-46CD-A06B-3C0C9021A380}" destId="{228A5968-9761-49EE-BCE1-43A980E366BD}" srcOrd="0" destOrd="0" parTransId="{639748F8-ED99-4FF3-8191-2C7F70AD2F1E}" sibTransId="{7D91724B-7466-45A5-8446-7E1CDCE3C8A3}"/>
    <dgm:cxn modelId="{3444F52C-32A5-47B1-8253-4BA1EFF5942F}" type="presOf" srcId="{7FFDE0CC-792F-46CD-A06B-3C0C9021A380}" destId="{097FB539-B314-45B4-BF3D-D13B280D2E78}" srcOrd="0" destOrd="0" presId="urn:microsoft.com/office/officeart/2005/8/layout/hChevron3"/>
    <dgm:cxn modelId="{A769982F-61DB-4872-8E83-8E2DE55C0290}" type="presOf" srcId="{714BA1B5-8217-48E1-B0D3-9DB64E24697F}" destId="{36ED4C43-C57D-4233-877A-0050352221D9}" srcOrd="0" destOrd="2" presId="urn:microsoft.com/office/officeart/2005/8/layout/hChevron3"/>
    <dgm:cxn modelId="{A2B63D3B-AAD3-48D4-91C4-640471371363}" type="presOf" srcId="{846C1386-7BB6-4D49-B45B-96CC0695F049}" destId="{267AF822-60EA-42E5-8270-887778108B10}" srcOrd="0" destOrd="0" presId="urn:microsoft.com/office/officeart/2005/8/layout/hChevron3"/>
    <dgm:cxn modelId="{E9C1AE3B-F386-413C-9553-147C8319C176}" type="presOf" srcId="{228A5968-9761-49EE-BCE1-43A980E366BD}" destId="{097FB539-B314-45B4-BF3D-D13B280D2E78}" srcOrd="0" destOrd="1" presId="urn:microsoft.com/office/officeart/2005/8/layout/hChevron3"/>
    <dgm:cxn modelId="{B412CE5D-EB56-4BB3-82C4-7F41C1C68175}" type="presOf" srcId="{2046EE35-E5FD-409A-8B65-59DCC80AD05E}" destId="{267AF822-60EA-42E5-8270-887778108B10}" srcOrd="0" destOrd="3" presId="urn:microsoft.com/office/officeart/2005/8/layout/hChevron3"/>
    <dgm:cxn modelId="{14F6BE61-FF42-401E-930D-19A8463E0CEE}" srcId="{7FFDE0CC-792F-46CD-A06B-3C0C9021A380}" destId="{006E7DAA-D3E0-4981-BB6E-FF268A73B357}" srcOrd="1" destOrd="0" parTransId="{C644194E-A5AD-409C-833B-5CFE7779C4EA}" sibTransId="{F3B6FD22-194B-485C-AC44-225EBA370350}"/>
    <dgm:cxn modelId="{77DA6770-E2B6-45CE-BDA9-D6349F18E8DC}" srcId="{3EFCB0B3-3251-4A35-8F44-218DF5676C74}" destId="{7FFDE0CC-792F-46CD-A06B-3C0C9021A380}" srcOrd="0" destOrd="0" parTransId="{F0A23733-1C54-4FF8-AA74-C0B828F91679}" sibTransId="{34A8279E-2B21-4F7A-A3E0-7DAAC4A8BFED}"/>
    <dgm:cxn modelId="{96B5D573-0BB9-44D6-B862-0C89DF58AC41}" type="presOf" srcId="{FA73F735-D2EA-4716-B5F9-51B61F79014E}" destId="{267AF822-60EA-42E5-8270-887778108B10}" srcOrd="0" destOrd="1" presId="urn:microsoft.com/office/officeart/2005/8/layout/hChevron3"/>
    <dgm:cxn modelId="{56213974-B959-4E9C-AD4A-6AF49F7A433D}" srcId="{846C1386-7BB6-4D49-B45B-96CC0695F049}" destId="{2046EE35-E5FD-409A-8B65-59DCC80AD05E}" srcOrd="2" destOrd="0" parTransId="{1EEDE10F-6193-4193-B4BA-E245569849B4}" sibTransId="{64F9EC65-CFD4-4356-AD8B-C6AC3B125384}"/>
    <dgm:cxn modelId="{C824B47C-8368-498F-8F50-F8BCF706F50B}" srcId="{3EFCB0B3-3251-4A35-8F44-218DF5676C74}" destId="{846C1386-7BB6-4D49-B45B-96CC0695F049}" srcOrd="1" destOrd="0" parTransId="{8D201FB6-F179-481D-9289-E3190B7A2F62}" sibTransId="{AD495AE8-1723-42DF-A300-E293408F531B}"/>
    <dgm:cxn modelId="{E6EE9E88-8889-4B1D-9F45-45C698AE7296}" srcId="{3EFCB0B3-3251-4A35-8F44-218DF5676C74}" destId="{91EB34FB-E967-40A7-B34A-BA01E97D92F3}" srcOrd="2" destOrd="0" parTransId="{B5DE6994-FDD5-4671-80F0-D25A4F84A25F}" sibTransId="{66AB4BF2-92E2-4204-800E-1622B4B23EC3}"/>
    <dgm:cxn modelId="{26FD6B8F-4AFD-402C-BF17-A0D34AD62FD8}" type="presOf" srcId="{CA164A54-51D5-416F-8AFB-AB725BCACC16}" destId="{36ED4C43-C57D-4233-877A-0050352221D9}" srcOrd="0" destOrd="1" presId="urn:microsoft.com/office/officeart/2005/8/layout/hChevron3"/>
    <dgm:cxn modelId="{6294BFB0-8905-4625-9962-FE67004E8A89}" srcId="{846C1386-7BB6-4D49-B45B-96CC0695F049}" destId="{3D8B4BFA-9C12-4856-9560-4533C495AD44}" srcOrd="1" destOrd="0" parTransId="{254EB345-80D8-4C53-B931-D6959D462811}" sibTransId="{3A1B17B4-23DF-4187-A350-3699E2309CC0}"/>
    <dgm:cxn modelId="{AAAFA3B6-F589-483A-BC91-AAD1DC171791}" srcId="{846C1386-7BB6-4D49-B45B-96CC0695F049}" destId="{FA73F735-D2EA-4716-B5F9-51B61F79014E}" srcOrd="0" destOrd="0" parTransId="{A256FD46-BBE9-402E-A571-9D356A7A1A5B}" sibTransId="{F3FE1E96-EC45-4ABC-8060-73DC41463BA9}"/>
    <dgm:cxn modelId="{560AF2BF-7436-4339-BF7E-755E29C826C6}" srcId="{91EB34FB-E967-40A7-B34A-BA01E97D92F3}" destId="{714BA1B5-8217-48E1-B0D3-9DB64E24697F}" srcOrd="1" destOrd="0" parTransId="{0C0B5A0A-B8F4-4894-B5EF-11B04CCB3C58}" sibTransId="{32CC321E-B025-440B-8E62-E51DB11116AD}"/>
    <dgm:cxn modelId="{B525FCE8-7A13-4EE2-840D-7081E207A6C6}" type="presOf" srcId="{3EFCB0B3-3251-4A35-8F44-218DF5676C74}" destId="{21A7BF41-9063-4550-AFB8-0F3A03478317}" srcOrd="0" destOrd="0" presId="urn:microsoft.com/office/officeart/2005/8/layout/hChevron3"/>
    <dgm:cxn modelId="{DE0B3AF4-DA31-4616-A279-15E5DF391E94}" srcId="{91EB34FB-E967-40A7-B34A-BA01E97D92F3}" destId="{CA164A54-51D5-416F-8AFB-AB725BCACC16}" srcOrd="0" destOrd="0" parTransId="{1835E9AF-9FD9-4FAB-BA1E-D788565E5E97}" sibTransId="{10EA0812-C9D9-4DCE-8B2B-A752BD7255E6}"/>
    <dgm:cxn modelId="{E2D8ABFD-442A-4181-ABB8-5FCC230790A8}" type="presOf" srcId="{91EB34FB-E967-40A7-B34A-BA01E97D92F3}" destId="{36ED4C43-C57D-4233-877A-0050352221D9}" srcOrd="0" destOrd="0" presId="urn:microsoft.com/office/officeart/2005/8/layout/hChevron3"/>
    <dgm:cxn modelId="{DF15C26C-09A9-42D1-8570-1C8587C87FC7}" type="presParOf" srcId="{21A7BF41-9063-4550-AFB8-0F3A03478317}" destId="{097FB539-B314-45B4-BF3D-D13B280D2E78}" srcOrd="0" destOrd="0" presId="urn:microsoft.com/office/officeart/2005/8/layout/hChevron3"/>
    <dgm:cxn modelId="{90397FF1-EE34-4ED3-B958-26BE93483433}" type="presParOf" srcId="{21A7BF41-9063-4550-AFB8-0F3A03478317}" destId="{9203A7CF-8A17-4035-A607-1D0A68D2B853}" srcOrd="1" destOrd="0" presId="urn:microsoft.com/office/officeart/2005/8/layout/hChevron3"/>
    <dgm:cxn modelId="{BE20B12B-C0D7-4989-A24B-B0CA36C4E6EF}" type="presParOf" srcId="{21A7BF41-9063-4550-AFB8-0F3A03478317}" destId="{267AF822-60EA-42E5-8270-887778108B10}" srcOrd="2" destOrd="0" presId="urn:microsoft.com/office/officeart/2005/8/layout/hChevron3"/>
    <dgm:cxn modelId="{CFFE2418-0176-4E0D-B53C-924AE351850F}" type="presParOf" srcId="{21A7BF41-9063-4550-AFB8-0F3A03478317}" destId="{58D82D3C-3976-44B1-BB47-C8AE868D0B7D}" srcOrd="3" destOrd="0" presId="urn:microsoft.com/office/officeart/2005/8/layout/hChevron3"/>
    <dgm:cxn modelId="{77F91E2C-E845-4B2B-BB89-636E68C67AEA}" type="presParOf" srcId="{21A7BF41-9063-4550-AFB8-0F3A03478317}" destId="{36ED4C43-C57D-4233-877A-0050352221D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A6E322-5FDE-4172-8D3C-9668B5F31D0E}"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44A58F4-0BF2-458A-949A-C7821E450F1C}">
      <dgm:prSet phldrT="[Text]"/>
      <dgm:spPr/>
      <dgm:t>
        <a:bodyPr/>
        <a:lstStyle/>
        <a:p>
          <a:r>
            <a:rPr lang="en-US" b="0" dirty="0"/>
            <a:t>Consequence of 6-month outage: </a:t>
          </a:r>
          <a:r>
            <a:rPr lang="en-US" b="1" i="0" u="sng" dirty="0"/>
            <a:t>$1.6-$2.7bn</a:t>
          </a:r>
        </a:p>
      </dgm:t>
    </dgm:pt>
    <dgm:pt modelId="{0C750F8F-86AC-44EB-8B07-9AAAAF927701}" type="parTrans" cxnId="{FB9F9893-7522-4D3F-BA52-0861D2CD5390}">
      <dgm:prSet/>
      <dgm:spPr/>
      <dgm:t>
        <a:bodyPr/>
        <a:lstStyle/>
        <a:p>
          <a:endParaRPr lang="en-US"/>
        </a:p>
      </dgm:t>
    </dgm:pt>
    <dgm:pt modelId="{C50FBBF3-03C0-4298-8C2D-E8D7DAAC5E16}" type="sibTrans" cxnId="{FB9F9893-7522-4D3F-BA52-0861D2CD5390}">
      <dgm:prSet/>
      <dgm:spPr/>
      <dgm:t>
        <a:bodyPr/>
        <a:lstStyle/>
        <a:p>
          <a:endParaRPr lang="en-US"/>
        </a:p>
      </dgm:t>
    </dgm:pt>
    <dgm:pt modelId="{7AE184AB-DD14-4370-9FA6-4CFB1FC636F9}">
      <dgm:prSet phldrT="[Text]" custT="1"/>
      <dgm:spPr/>
      <dgm:t>
        <a:bodyPr/>
        <a:lstStyle/>
        <a:p>
          <a:pPr algn="just">
            <a:buFont typeface="Arial" panose="020B0604020202020204" pitchFamily="34" charset="0"/>
            <a:buChar char="•"/>
          </a:pPr>
          <a:endParaRPr lang="en-US" sz="1900" dirty="0"/>
        </a:p>
        <a:p>
          <a:pPr algn="just">
            <a:buFont typeface="Arial" panose="020B0604020202020204" pitchFamily="34" charset="0"/>
            <a:buChar char="•"/>
          </a:pPr>
          <a:r>
            <a:rPr lang="en-US" sz="1900" dirty="0"/>
            <a:t>&gt; $10.2B/</a:t>
          </a:r>
          <a:r>
            <a:rPr lang="en-US" sz="1900" dirty="0" err="1"/>
            <a:t>yr</a:t>
          </a:r>
          <a:r>
            <a:rPr lang="en-US" sz="1900" dirty="0"/>
            <a:t> in economic activity </a:t>
          </a:r>
          <a:r>
            <a:rPr lang="en-US" sz="1600" dirty="0"/>
            <a:t>(</a:t>
          </a:r>
          <a:r>
            <a:rPr lang="en-US" sz="1600" i="1" dirty="0"/>
            <a:t>in 2014 dollars</a:t>
          </a:r>
          <a:r>
            <a:rPr lang="en-US" sz="1600" dirty="0"/>
            <a:t>)</a:t>
          </a:r>
        </a:p>
        <a:p>
          <a:pPr algn="just">
            <a:buFont typeface="Arial" panose="020B0604020202020204" pitchFamily="34" charset="0"/>
            <a:buChar char="•"/>
          </a:pPr>
          <a:endParaRPr lang="en-US" sz="1900" dirty="0"/>
        </a:p>
        <a:p>
          <a:pPr algn="l">
            <a:buFont typeface="Arial" panose="020B0604020202020204" pitchFamily="34" charset="0"/>
            <a:buChar char="•"/>
          </a:pPr>
          <a:r>
            <a:rPr lang="en-US" sz="1900" dirty="0"/>
            <a:t>&gt; 31% of the city’s employment </a:t>
          </a:r>
          <a:r>
            <a:rPr lang="en-US" sz="1600" dirty="0"/>
            <a:t>(April </a:t>
          </a:r>
          <a:r>
            <a:rPr lang="en-US" sz="1600" i="1" dirty="0"/>
            <a:t>2009, Central Portland Retail Research and Analysis Study</a:t>
          </a:r>
          <a:r>
            <a:rPr lang="en-US" sz="1600" dirty="0"/>
            <a:t>)</a:t>
          </a:r>
        </a:p>
        <a:p>
          <a:pPr algn="l">
            <a:buFont typeface="Arial" panose="020B0604020202020204" pitchFamily="34" charset="0"/>
            <a:buChar char="•"/>
          </a:pPr>
          <a:endParaRPr lang="en-US" sz="1900" dirty="0"/>
        </a:p>
        <a:p>
          <a:pPr algn="l">
            <a:buFont typeface="Arial" panose="020B0604020202020204" pitchFamily="34" charset="0"/>
            <a:buChar char="•"/>
          </a:pPr>
          <a:r>
            <a:rPr lang="en-US" sz="1900" dirty="0"/>
            <a:t>&gt; Three major hospital system campuses</a:t>
          </a:r>
        </a:p>
      </dgm:t>
    </dgm:pt>
    <dgm:pt modelId="{28316ADA-A398-46B3-876F-37A83F75C019}" type="parTrans" cxnId="{225F8850-0B77-4FA8-A707-4894AF9B0665}">
      <dgm:prSet/>
      <dgm:spPr/>
      <dgm:t>
        <a:bodyPr/>
        <a:lstStyle/>
        <a:p>
          <a:endParaRPr lang="en-US"/>
        </a:p>
      </dgm:t>
    </dgm:pt>
    <dgm:pt modelId="{02963F47-C127-49CE-97F6-9C66FDB9E63C}" type="sibTrans" cxnId="{225F8850-0B77-4FA8-A707-4894AF9B0665}">
      <dgm:prSet/>
      <dgm:spPr/>
      <dgm:t>
        <a:bodyPr/>
        <a:lstStyle/>
        <a:p>
          <a:endParaRPr lang="en-US"/>
        </a:p>
      </dgm:t>
    </dgm:pt>
    <dgm:pt modelId="{D61E1909-409A-4D77-A0C1-E76A3798AA43}" type="pres">
      <dgm:prSet presAssocID="{62A6E322-5FDE-4172-8D3C-9668B5F31D0E}" presName="Name0" presStyleCnt="0">
        <dgm:presLayoutVars>
          <dgm:chMax/>
          <dgm:chPref/>
          <dgm:dir/>
          <dgm:animLvl val="lvl"/>
        </dgm:presLayoutVars>
      </dgm:prSet>
      <dgm:spPr/>
    </dgm:pt>
    <dgm:pt modelId="{9F6DA75F-7BDF-4477-A35C-FC3DBE703953}" type="pres">
      <dgm:prSet presAssocID="{244A58F4-0BF2-458A-949A-C7821E450F1C}" presName="composite" presStyleCnt="0"/>
      <dgm:spPr/>
    </dgm:pt>
    <dgm:pt modelId="{B1BC0B65-17C0-4055-BDB9-D3391EC1346D}" type="pres">
      <dgm:prSet presAssocID="{244A58F4-0BF2-458A-949A-C7821E450F1C}" presName="ParentAccentShape" presStyleLbl="trBgShp" presStyleIdx="0" presStyleCnt="2"/>
      <dgm:spPr/>
    </dgm:pt>
    <dgm:pt modelId="{D791974B-A728-4E0A-807D-6107B6C4D075}" type="pres">
      <dgm:prSet presAssocID="{244A58F4-0BF2-458A-949A-C7821E450F1C}" presName="ParentText" presStyleLbl="revTx" presStyleIdx="0" presStyleCnt="2">
        <dgm:presLayoutVars>
          <dgm:chMax val="1"/>
          <dgm:chPref val="1"/>
          <dgm:bulletEnabled val="1"/>
        </dgm:presLayoutVars>
      </dgm:prSet>
      <dgm:spPr/>
    </dgm:pt>
    <dgm:pt modelId="{DC23B4C2-2601-4A12-B868-8397E6EFDDD3}" type="pres">
      <dgm:prSet presAssocID="{244A58F4-0BF2-458A-949A-C7821E450F1C}" presName="ChildText" presStyleLbl="revTx" presStyleIdx="1" presStyleCnt="2">
        <dgm:presLayoutVars>
          <dgm:chMax val="0"/>
          <dgm:chPref val="0"/>
        </dgm:presLayoutVars>
      </dgm:prSet>
      <dgm:spPr/>
    </dgm:pt>
    <dgm:pt modelId="{D109337E-7CB9-4B90-B111-3008DEBF772D}" type="pres">
      <dgm:prSet presAssocID="{244A58F4-0BF2-458A-949A-C7821E450F1C}" presName="ChildAccentShape" presStyleLbl="trBgShp" presStyleIdx="1" presStyleCnt="2"/>
      <dgm:spPr/>
    </dgm:pt>
    <dgm:pt modelId="{6C7504A5-DB38-474E-B547-1835F73DF5CE}" type="pres">
      <dgm:prSet presAssocID="{244A58F4-0BF2-458A-949A-C7821E450F1C}" presName="Image"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tx1"/>
          </a:solidFill>
        </a:ln>
      </dgm:spPr>
    </dgm:pt>
  </dgm:ptLst>
  <dgm:cxnLst>
    <dgm:cxn modelId="{62C58F4A-2E06-4231-A40D-9F9FE4FA1AD2}" type="presOf" srcId="{244A58F4-0BF2-458A-949A-C7821E450F1C}" destId="{D791974B-A728-4E0A-807D-6107B6C4D075}" srcOrd="0" destOrd="0" presId="urn:microsoft.com/office/officeart/2009/3/layout/SnapshotPictureList"/>
    <dgm:cxn modelId="{1568346E-4C48-411E-93AB-A9453193D619}" type="presOf" srcId="{7AE184AB-DD14-4370-9FA6-4CFB1FC636F9}" destId="{DC23B4C2-2601-4A12-B868-8397E6EFDDD3}" srcOrd="0" destOrd="0" presId="urn:microsoft.com/office/officeart/2009/3/layout/SnapshotPictureList"/>
    <dgm:cxn modelId="{225F8850-0B77-4FA8-A707-4894AF9B0665}" srcId="{244A58F4-0BF2-458A-949A-C7821E450F1C}" destId="{7AE184AB-DD14-4370-9FA6-4CFB1FC636F9}" srcOrd="0" destOrd="0" parTransId="{28316ADA-A398-46B3-876F-37A83F75C019}" sibTransId="{02963F47-C127-49CE-97F6-9C66FDB9E63C}"/>
    <dgm:cxn modelId="{A3E6CB86-4A99-4C7F-B3E1-98CA43D8C4A9}" type="presOf" srcId="{62A6E322-5FDE-4172-8D3C-9668B5F31D0E}" destId="{D61E1909-409A-4D77-A0C1-E76A3798AA43}" srcOrd="0" destOrd="0" presId="urn:microsoft.com/office/officeart/2009/3/layout/SnapshotPictureList"/>
    <dgm:cxn modelId="{FB9F9893-7522-4D3F-BA52-0861D2CD5390}" srcId="{62A6E322-5FDE-4172-8D3C-9668B5F31D0E}" destId="{244A58F4-0BF2-458A-949A-C7821E450F1C}" srcOrd="0" destOrd="0" parTransId="{0C750F8F-86AC-44EB-8B07-9AAAAF927701}" sibTransId="{C50FBBF3-03C0-4298-8C2D-E8D7DAAC5E16}"/>
    <dgm:cxn modelId="{20AC169E-20C4-4208-9525-6F721201EAE7}" type="presParOf" srcId="{D61E1909-409A-4D77-A0C1-E76A3798AA43}" destId="{9F6DA75F-7BDF-4477-A35C-FC3DBE703953}" srcOrd="0" destOrd="0" presId="urn:microsoft.com/office/officeart/2009/3/layout/SnapshotPictureList"/>
    <dgm:cxn modelId="{A0521C08-D0BE-4E8D-978B-CF5F7CFB5A35}" type="presParOf" srcId="{9F6DA75F-7BDF-4477-A35C-FC3DBE703953}" destId="{B1BC0B65-17C0-4055-BDB9-D3391EC1346D}" srcOrd="0" destOrd="0" presId="urn:microsoft.com/office/officeart/2009/3/layout/SnapshotPictureList"/>
    <dgm:cxn modelId="{4E76C12A-C431-4A03-8D74-CF0BBCAF8988}" type="presParOf" srcId="{9F6DA75F-7BDF-4477-A35C-FC3DBE703953}" destId="{D791974B-A728-4E0A-807D-6107B6C4D075}" srcOrd="1" destOrd="0" presId="urn:microsoft.com/office/officeart/2009/3/layout/SnapshotPictureList"/>
    <dgm:cxn modelId="{AB93F1DF-A59B-4E58-A7D9-84D011D62AA8}" type="presParOf" srcId="{9F6DA75F-7BDF-4477-A35C-FC3DBE703953}" destId="{DC23B4C2-2601-4A12-B868-8397E6EFDDD3}" srcOrd="2" destOrd="0" presId="urn:microsoft.com/office/officeart/2009/3/layout/SnapshotPictureList"/>
    <dgm:cxn modelId="{B19884A4-D6CA-4134-9D0A-C15EF5B850C4}" type="presParOf" srcId="{9F6DA75F-7BDF-4477-A35C-FC3DBE703953}" destId="{D109337E-7CB9-4B90-B111-3008DEBF772D}" srcOrd="3" destOrd="0" presId="urn:microsoft.com/office/officeart/2009/3/layout/SnapshotPictureList"/>
    <dgm:cxn modelId="{BE0DC444-0A44-4C32-BE8E-E34716EB3157}" type="presParOf" srcId="{9F6DA75F-7BDF-4477-A35C-FC3DBE703953}" destId="{6C7504A5-DB38-474E-B547-1835F73DF5CE}"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D04A1-D4AB-4006-8B95-045F1EE3D229}">
      <dsp:nvSpPr>
        <dsp:cNvPr id="0" name=""/>
        <dsp:cNvSpPr/>
      </dsp:nvSpPr>
      <dsp:spPr>
        <a:xfrm>
          <a:off x="-4594335" y="-704407"/>
          <a:ext cx="5472816" cy="5472816"/>
        </a:xfrm>
        <a:prstGeom prst="blockArc">
          <a:avLst>
            <a:gd name="adj1" fmla="val 18900000"/>
            <a:gd name="adj2" fmla="val 2700000"/>
            <a:gd name="adj3" fmla="val 395"/>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711A6-F5E1-4D61-9B36-9600C953B8C6}">
      <dsp:nvSpPr>
        <dsp:cNvPr id="0" name=""/>
        <dsp:cNvSpPr/>
      </dsp:nvSpPr>
      <dsp:spPr>
        <a:xfrm>
          <a:off x="328048" y="214010"/>
          <a:ext cx="5712764" cy="42785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dirty="0"/>
            <a:t>Complex geology</a:t>
          </a:r>
        </a:p>
      </dsp:txBody>
      <dsp:txXfrm>
        <a:off x="328048" y="214010"/>
        <a:ext cx="5712764" cy="427857"/>
      </dsp:txXfrm>
    </dsp:sp>
    <dsp:sp modelId="{60E51690-5B4B-408A-B356-DBE6AB8E45F0}">
      <dsp:nvSpPr>
        <dsp:cNvPr id="0" name=""/>
        <dsp:cNvSpPr/>
      </dsp:nvSpPr>
      <dsp:spPr>
        <a:xfrm>
          <a:off x="60637" y="160528"/>
          <a:ext cx="534822" cy="534822"/>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EB976F-F78E-42EA-9E70-681CD208F6CC}">
      <dsp:nvSpPr>
        <dsp:cNvPr id="0" name=""/>
        <dsp:cNvSpPr/>
      </dsp:nvSpPr>
      <dsp:spPr>
        <a:xfrm>
          <a:off x="679991" y="855715"/>
          <a:ext cx="5360822" cy="427857"/>
        </a:xfrm>
        <a:prstGeom prst="rect">
          <a:avLst/>
        </a:prstGeom>
        <a:solidFill>
          <a:schemeClr val="accent5">
            <a:hueOff val="471357"/>
            <a:satOff val="-2254"/>
            <a:lumOff val="2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a:t>Nearly </a:t>
          </a:r>
          <a:r>
            <a:rPr lang="en-US" sz="1900" kern="1200" dirty="0"/>
            <a:t>1 mile in length</a:t>
          </a:r>
        </a:p>
      </dsp:txBody>
      <dsp:txXfrm>
        <a:off x="679991" y="855715"/>
        <a:ext cx="5360822" cy="427857"/>
      </dsp:txXfrm>
    </dsp:sp>
    <dsp:sp modelId="{9A39D8A1-94A7-471D-8141-3BD73C27240F}">
      <dsp:nvSpPr>
        <dsp:cNvPr id="0" name=""/>
        <dsp:cNvSpPr/>
      </dsp:nvSpPr>
      <dsp:spPr>
        <a:xfrm>
          <a:off x="412579" y="802233"/>
          <a:ext cx="534822" cy="534822"/>
        </a:xfrm>
        <a:prstGeom prst="ellipse">
          <a:avLst/>
        </a:prstGeom>
        <a:solidFill>
          <a:schemeClr val="lt1">
            <a:hueOff val="0"/>
            <a:satOff val="0"/>
            <a:lumOff val="0"/>
            <a:alphaOff val="0"/>
          </a:schemeClr>
        </a:solidFill>
        <a:ln w="15875" cap="flat" cmpd="sng" algn="ctr">
          <a:solidFill>
            <a:schemeClr val="accent5">
              <a:hueOff val="471357"/>
              <a:satOff val="-2254"/>
              <a:lumOff val="2471"/>
              <a:alphaOff val="0"/>
            </a:schemeClr>
          </a:solidFill>
          <a:prstDash val="solid"/>
        </a:ln>
        <a:effectLst/>
      </dsp:spPr>
      <dsp:style>
        <a:lnRef idx="2">
          <a:scrgbClr r="0" g="0" b="0"/>
        </a:lnRef>
        <a:fillRef idx="1">
          <a:scrgbClr r="0" g="0" b="0"/>
        </a:fillRef>
        <a:effectRef idx="0">
          <a:scrgbClr r="0" g="0" b="0"/>
        </a:effectRef>
        <a:fontRef idx="minor"/>
      </dsp:style>
    </dsp:sp>
    <dsp:sp modelId="{13297D43-BB10-413B-B8A0-A85B43BF8BA5}">
      <dsp:nvSpPr>
        <dsp:cNvPr id="0" name=""/>
        <dsp:cNvSpPr/>
      </dsp:nvSpPr>
      <dsp:spPr>
        <a:xfrm>
          <a:off x="840925" y="1497421"/>
          <a:ext cx="5199888" cy="427857"/>
        </a:xfrm>
        <a:prstGeom prst="rect">
          <a:avLst/>
        </a:prstGeom>
        <a:solidFill>
          <a:schemeClr val="accent5">
            <a:hueOff val="942713"/>
            <a:satOff val="-4508"/>
            <a:lumOff val="4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a:t>Majority </a:t>
          </a:r>
          <a:r>
            <a:rPr lang="en-US" sz="1900" kern="1200" dirty="0"/>
            <a:t>cannot be accessed from surface</a:t>
          </a:r>
        </a:p>
      </dsp:txBody>
      <dsp:txXfrm>
        <a:off x="840925" y="1497421"/>
        <a:ext cx="5199888" cy="427857"/>
      </dsp:txXfrm>
    </dsp:sp>
    <dsp:sp modelId="{D7FA94E1-8FB1-40A3-9190-E84853BADC70}">
      <dsp:nvSpPr>
        <dsp:cNvPr id="0" name=""/>
        <dsp:cNvSpPr/>
      </dsp:nvSpPr>
      <dsp:spPr>
        <a:xfrm>
          <a:off x="573514" y="1443939"/>
          <a:ext cx="534822" cy="534822"/>
        </a:xfrm>
        <a:prstGeom prst="ellipse">
          <a:avLst/>
        </a:prstGeom>
        <a:solidFill>
          <a:schemeClr val="lt1">
            <a:hueOff val="0"/>
            <a:satOff val="0"/>
            <a:lumOff val="0"/>
            <a:alphaOff val="0"/>
          </a:schemeClr>
        </a:solidFill>
        <a:ln w="15875" cap="flat" cmpd="sng" algn="ctr">
          <a:solidFill>
            <a:schemeClr val="accent5">
              <a:hueOff val="942713"/>
              <a:satOff val="-4508"/>
              <a:lumOff val="4941"/>
              <a:alphaOff val="0"/>
            </a:schemeClr>
          </a:solidFill>
          <a:prstDash val="solid"/>
        </a:ln>
        <a:effectLst/>
      </dsp:spPr>
      <dsp:style>
        <a:lnRef idx="2">
          <a:scrgbClr r="0" g="0" b="0"/>
        </a:lnRef>
        <a:fillRef idx="1">
          <a:scrgbClr r="0" g="0" b="0"/>
        </a:fillRef>
        <a:effectRef idx="0">
          <a:scrgbClr r="0" g="0" b="0"/>
        </a:effectRef>
        <a:fontRef idx="minor"/>
      </dsp:style>
    </dsp:sp>
    <dsp:sp modelId="{38FFA4E2-E390-4B19-9B90-D0BA7B364664}">
      <dsp:nvSpPr>
        <dsp:cNvPr id="0" name=""/>
        <dsp:cNvSpPr/>
      </dsp:nvSpPr>
      <dsp:spPr>
        <a:xfrm>
          <a:off x="840925" y="2138720"/>
          <a:ext cx="5199888" cy="427857"/>
        </a:xfrm>
        <a:prstGeom prst="rect">
          <a:avLst/>
        </a:prstGeom>
        <a:solidFill>
          <a:schemeClr val="accent5">
            <a:hueOff val="1414070"/>
            <a:satOff val="-6762"/>
            <a:lumOff val="7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Requires specialized equipment and experience</a:t>
          </a:r>
        </a:p>
      </dsp:txBody>
      <dsp:txXfrm>
        <a:off x="840925" y="2138720"/>
        <a:ext cx="5199888" cy="427857"/>
      </dsp:txXfrm>
    </dsp:sp>
    <dsp:sp modelId="{4ABF53C2-9282-4DB6-8320-63389110D045}">
      <dsp:nvSpPr>
        <dsp:cNvPr id="0" name=""/>
        <dsp:cNvSpPr/>
      </dsp:nvSpPr>
      <dsp:spPr>
        <a:xfrm>
          <a:off x="573514" y="2085238"/>
          <a:ext cx="534822" cy="534822"/>
        </a:xfrm>
        <a:prstGeom prst="ellipse">
          <a:avLst/>
        </a:prstGeom>
        <a:solidFill>
          <a:schemeClr val="lt1">
            <a:hueOff val="0"/>
            <a:satOff val="0"/>
            <a:lumOff val="0"/>
            <a:alphaOff val="0"/>
          </a:schemeClr>
        </a:solidFill>
        <a:ln w="15875" cap="flat" cmpd="sng" algn="ctr">
          <a:solidFill>
            <a:schemeClr val="accent5">
              <a:hueOff val="1414070"/>
              <a:satOff val="-6762"/>
              <a:lumOff val="7412"/>
              <a:alphaOff val="0"/>
            </a:schemeClr>
          </a:solidFill>
          <a:prstDash val="solid"/>
        </a:ln>
        <a:effectLst/>
      </dsp:spPr>
      <dsp:style>
        <a:lnRef idx="2">
          <a:scrgbClr r="0" g="0" b="0"/>
        </a:lnRef>
        <a:fillRef idx="1">
          <a:scrgbClr r="0" g="0" b="0"/>
        </a:fillRef>
        <a:effectRef idx="0">
          <a:scrgbClr r="0" g="0" b="0"/>
        </a:effectRef>
        <a:fontRef idx="minor"/>
      </dsp:style>
    </dsp:sp>
    <dsp:sp modelId="{2288B20E-3F48-4A6F-A6D5-20D466776B59}">
      <dsp:nvSpPr>
        <dsp:cNvPr id="0" name=""/>
        <dsp:cNvSpPr/>
      </dsp:nvSpPr>
      <dsp:spPr>
        <a:xfrm>
          <a:off x="679991" y="2780426"/>
          <a:ext cx="5360822" cy="427857"/>
        </a:xfrm>
        <a:prstGeom prst="rect">
          <a:avLst/>
        </a:prstGeom>
        <a:solidFill>
          <a:schemeClr val="accent5">
            <a:hueOff val="1885427"/>
            <a:satOff val="-9016"/>
            <a:lumOff val="9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Highly urban area</a:t>
          </a:r>
          <a:endParaRPr lang="en-US" sz="1900" kern="1200" dirty="0"/>
        </a:p>
      </dsp:txBody>
      <dsp:txXfrm>
        <a:off x="679991" y="2780426"/>
        <a:ext cx="5360822" cy="427857"/>
      </dsp:txXfrm>
    </dsp:sp>
    <dsp:sp modelId="{8BFC2C3E-7F3B-487D-A211-81D5382A48E8}">
      <dsp:nvSpPr>
        <dsp:cNvPr id="0" name=""/>
        <dsp:cNvSpPr/>
      </dsp:nvSpPr>
      <dsp:spPr>
        <a:xfrm>
          <a:off x="412579" y="2726944"/>
          <a:ext cx="534822" cy="534822"/>
        </a:xfrm>
        <a:prstGeom prst="ellipse">
          <a:avLst/>
        </a:prstGeom>
        <a:solidFill>
          <a:schemeClr val="lt1">
            <a:hueOff val="0"/>
            <a:satOff val="0"/>
            <a:lumOff val="0"/>
            <a:alphaOff val="0"/>
          </a:schemeClr>
        </a:solidFill>
        <a:ln w="15875" cap="flat" cmpd="sng" algn="ctr">
          <a:solidFill>
            <a:schemeClr val="accent5">
              <a:hueOff val="1885427"/>
              <a:satOff val="-9016"/>
              <a:lumOff val="9882"/>
              <a:alphaOff val="0"/>
            </a:schemeClr>
          </a:solidFill>
          <a:prstDash val="solid"/>
        </a:ln>
        <a:effectLst/>
      </dsp:spPr>
      <dsp:style>
        <a:lnRef idx="2">
          <a:scrgbClr r="0" g="0" b="0"/>
        </a:lnRef>
        <a:fillRef idx="1">
          <a:scrgbClr r="0" g="0" b="0"/>
        </a:fillRef>
        <a:effectRef idx="0">
          <a:scrgbClr r="0" g="0" b="0"/>
        </a:effectRef>
        <a:fontRef idx="minor"/>
      </dsp:style>
    </dsp:sp>
    <dsp:sp modelId="{EAD62719-332C-47E9-BE6D-42E0C521A28A}">
      <dsp:nvSpPr>
        <dsp:cNvPr id="0" name=""/>
        <dsp:cNvSpPr/>
      </dsp:nvSpPr>
      <dsp:spPr>
        <a:xfrm>
          <a:off x="328048" y="3422131"/>
          <a:ext cx="5712764" cy="427857"/>
        </a:xfrm>
        <a:prstGeom prst="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Complex easement agreements</a:t>
          </a:r>
        </a:p>
      </dsp:txBody>
      <dsp:txXfrm>
        <a:off x="328048" y="3422131"/>
        <a:ext cx="5712764" cy="427857"/>
      </dsp:txXfrm>
    </dsp:sp>
    <dsp:sp modelId="{A0107F48-81B9-42B9-B35C-C4AC8CCC5270}">
      <dsp:nvSpPr>
        <dsp:cNvPr id="0" name=""/>
        <dsp:cNvSpPr/>
      </dsp:nvSpPr>
      <dsp:spPr>
        <a:xfrm>
          <a:off x="60637" y="3368649"/>
          <a:ext cx="534822" cy="534822"/>
        </a:xfrm>
        <a:prstGeom prst="ellipse">
          <a:avLst/>
        </a:prstGeom>
        <a:solidFill>
          <a:schemeClr val="lt1">
            <a:hueOff val="0"/>
            <a:satOff val="0"/>
            <a:lumOff val="0"/>
            <a:alphaOff val="0"/>
          </a:schemeClr>
        </a:solidFill>
        <a:ln w="15875"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393F2-DB33-4C4E-BE22-F3E0DCE7EC20}">
      <dsp:nvSpPr>
        <dsp:cNvPr id="0" name=""/>
        <dsp:cNvSpPr/>
      </dsp:nvSpPr>
      <dsp:spPr>
        <a:xfrm>
          <a:off x="0" y="3280146"/>
          <a:ext cx="8267359" cy="107661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Ground Level Partnership</a:t>
          </a:r>
          <a:endParaRPr lang="en-US" sz="2000" kern="1200" dirty="0"/>
        </a:p>
      </dsp:txBody>
      <dsp:txXfrm>
        <a:off x="0" y="3280146"/>
        <a:ext cx="8267359" cy="581373"/>
      </dsp:txXfrm>
    </dsp:sp>
    <dsp:sp modelId="{3F603A58-E549-4703-9B0B-9064CBB81F50}">
      <dsp:nvSpPr>
        <dsp:cNvPr id="0" name=""/>
        <dsp:cNvSpPr/>
      </dsp:nvSpPr>
      <dsp:spPr>
        <a:xfrm>
          <a:off x="0" y="3839987"/>
          <a:ext cx="8267359" cy="495243"/>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PWB, Design-Build Team, and Public from beginning and throughout project</a:t>
          </a:r>
        </a:p>
      </dsp:txBody>
      <dsp:txXfrm>
        <a:off x="0" y="3839987"/>
        <a:ext cx="8267359" cy="495243"/>
      </dsp:txXfrm>
    </dsp:sp>
    <dsp:sp modelId="{28A258B5-D040-45A6-ACA4-1BDE99AD6BD4}">
      <dsp:nvSpPr>
        <dsp:cNvPr id="0" name=""/>
        <dsp:cNvSpPr/>
      </dsp:nvSpPr>
      <dsp:spPr>
        <a:xfrm rot="10800000">
          <a:off x="0" y="1653671"/>
          <a:ext cx="8267359" cy="1655837"/>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PUB and Property Owners</a:t>
          </a:r>
        </a:p>
      </dsp:txBody>
      <dsp:txXfrm rot="-10800000">
        <a:off x="0" y="1653671"/>
        <a:ext cx="8267359" cy="581198"/>
      </dsp:txXfrm>
    </dsp:sp>
    <dsp:sp modelId="{F68ADCAA-96F8-41A7-98E1-6E2831B204BE}">
      <dsp:nvSpPr>
        <dsp:cNvPr id="0" name=""/>
        <dsp:cNvSpPr/>
      </dsp:nvSpPr>
      <dsp:spPr>
        <a:xfrm flipH="1">
          <a:off x="0" y="2101831"/>
          <a:ext cx="3882202" cy="644203"/>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PUB  Presentation 11/2018</a:t>
          </a:r>
        </a:p>
      </dsp:txBody>
      <dsp:txXfrm>
        <a:off x="0" y="2101831"/>
        <a:ext cx="3882202" cy="644203"/>
      </dsp:txXfrm>
    </dsp:sp>
    <dsp:sp modelId="{8A2DD7F1-B58C-46B3-9DFE-D557AAC8DD13}">
      <dsp:nvSpPr>
        <dsp:cNvPr id="0" name=""/>
        <dsp:cNvSpPr/>
      </dsp:nvSpPr>
      <dsp:spPr>
        <a:xfrm>
          <a:off x="3882762" y="2178767"/>
          <a:ext cx="4384036" cy="580875"/>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Property Owners </a:t>
          </a:r>
        </a:p>
      </dsp:txBody>
      <dsp:txXfrm>
        <a:off x="3882762" y="2178767"/>
        <a:ext cx="4384036" cy="580875"/>
      </dsp:txXfrm>
    </dsp:sp>
    <dsp:sp modelId="{ABED7B37-33B7-4E42-BCA7-3802E53F5A8D}">
      <dsp:nvSpPr>
        <dsp:cNvPr id="0" name=""/>
        <dsp:cNvSpPr/>
      </dsp:nvSpPr>
      <dsp:spPr>
        <a:xfrm rot="10800000">
          <a:off x="0" y="0"/>
          <a:ext cx="8267359" cy="1655837"/>
        </a:xfrm>
        <a:prstGeom prst="upArrowCallou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Public Involvement</a:t>
          </a:r>
        </a:p>
      </dsp:txBody>
      <dsp:txXfrm rot="-10800000">
        <a:off x="0" y="0"/>
        <a:ext cx="8267359" cy="581198"/>
      </dsp:txXfrm>
    </dsp:sp>
    <dsp:sp modelId="{B9C30246-B6CC-4FC3-8998-08A2D7AB732E}">
      <dsp:nvSpPr>
        <dsp:cNvPr id="0" name=""/>
        <dsp:cNvSpPr/>
      </dsp:nvSpPr>
      <dsp:spPr>
        <a:xfrm>
          <a:off x="0" y="581969"/>
          <a:ext cx="4133679" cy="495095"/>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Two Project Briefings</a:t>
          </a:r>
        </a:p>
      </dsp:txBody>
      <dsp:txXfrm>
        <a:off x="0" y="581969"/>
        <a:ext cx="4133679" cy="495095"/>
      </dsp:txXfrm>
    </dsp:sp>
    <dsp:sp modelId="{AA0D515D-59EC-4AE8-89A1-AF7C611990D9}">
      <dsp:nvSpPr>
        <dsp:cNvPr id="0" name=""/>
        <dsp:cNvSpPr/>
      </dsp:nvSpPr>
      <dsp:spPr>
        <a:xfrm>
          <a:off x="4133679" y="581969"/>
          <a:ext cx="4133679" cy="495095"/>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 Two Open Houses</a:t>
          </a:r>
        </a:p>
      </dsp:txBody>
      <dsp:txXfrm>
        <a:off x="4133679" y="581969"/>
        <a:ext cx="4133679" cy="495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D04A1-D4AB-4006-8B95-045F1EE3D229}">
      <dsp:nvSpPr>
        <dsp:cNvPr id="0" name=""/>
        <dsp:cNvSpPr/>
      </dsp:nvSpPr>
      <dsp:spPr>
        <a:xfrm>
          <a:off x="5658056" y="-865971"/>
          <a:ext cx="6735263" cy="6735263"/>
        </a:xfrm>
        <a:prstGeom prst="blockArc">
          <a:avLst>
            <a:gd name="adj1" fmla="val 8100000"/>
            <a:gd name="adj2" fmla="val 13500000"/>
            <a:gd name="adj3" fmla="val 32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6B1C50-3AF4-48A1-874D-4AA46A4E2C29}">
      <dsp:nvSpPr>
        <dsp:cNvPr id="0" name=""/>
        <dsp:cNvSpPr/>
      </dsp:nvSpPr>
      <dsp:spPr>
        <a:xfrm>
          <a:off x="69045" y="500332"/>
          <a:ext cx="5973723" cy="100066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94277" bIns="76200" numCol="1" spcCol="1270" anchor="ctr" anchorCtr="0">
          <a:noAutofit/>
        </a:bodyPr>
        <a:lstStyle/>
        <a:p>
          <a:pPr marL="0" lvl="0" indent="0" algn="r" defTabSz="1333500">
            <a:lnSpc>
              <a:spcPct val="90000"/>
            </a:lnSpc>
            <a:spcBef>
              <a:spcPct val="0"/>
            </a:spcBef>
            <a:spcAft>
              <a:spcPct val="35000"/>
            </a:spcAft>
            <a:buNone/>
          </a:pPr>
          <a:r>
            <a:rPr lang="en-US" sz="3000" kern="1200" dirty="0"/>
            <a:t>Three teams qualified</a:t>
          </a:r>
        </a:p>
      </dsp:txBody>
      <dsp:txXfrm>
        <a:off x="69045" y="500332"/>
        <a:ext cx="5973723" cy="1000664"/>
      </dsp:txXfrm>
    </dsp:sp>
    <dsp:sp modelId="{6C5B47E7-1BCF-4DED-AB15-32DE6423B41A}">
      <dsp:nvSpPr>
        <dsp:cNvPr id="0" name=""/>
        <dsp:cNvSpPr/>
      </dsp:nvSpPr>
      <dsp:spPr>
        <a:xfrm>
          <a:off x="5417353" y="375249"/>
          <a:ext cx="1250830" cy="1250830"/>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A12696-53A0-4622-A66A-A52A6F1B5197}">
      <dsp:nvSpPr>
        <dsp:cNvPr id="0" name=""/>
        <dsp:cNvSpPr/>
      </dsp:nvSpPr>
      <dsp:spPr>
        <a:xfrm>
          <a:off x="69045" y="2001328"/>
          <a:ext cx="5609981" cy="1000664"/>
        </a:xfrm>
        <a:prstGeom prst="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94277" bIns="76200" numCol="1" spcCol="1270" anchor="ctr" anchorCtr="0">
          <a:noAutofit/>
        </a:bodyPr>
        <a:lstStyle/>
        <a:p>
          <a:pPr marL="0" lvl="0" indent="0" algn="r" defTabSz="1333500">
            <a:lnSpc>
              <a:spcPct val="90000"/>
            </a:lnSpc>
            <a:spcBef>
              <a:spcPct val="0"/>
            </a:spcBef>
            <a:spcAft>
              <a:spcPct val="35000"/>
            </a:spcAft>
            <a:buNone/>
          </a:pPr>
          <a:r>
            <a:rPr lang="en-US" sz="3000" kern="1200" dirty="0"/>
            <a:t>Received one Design-Build proposal from JW Fowler </a:t>
          </a:r>
        </a:p>
      </dsp:txBody>
      <dsp:txXfrm>
        <a:off x="69045" y="2001328"/>
        <a:ext cx="5609981" cy="1000664"/>
      </dsp:txXfrm>
    </dsp:sp>
    <dsp:sp modelId="{31815759-44C6-4E55-A86E-C624D9364AA2}">
      <dsp:nvSpPr>
        <dsp:cNvPr id="0" name=""/>
        <dsp:cNvSpPr/>
      </dsp:nvSpPr>
      <dsp:spPr>
        <a:xfrm>
          <a:off x="5053612" y="1876245"/>
          <a:ext cx="1250830" cy="1250830"/>
        </a:xfrm>
        <a:prstGeom prst="ellipse">
          <a:avLst/>
        </a:prstGeom>
        <a:solidFill>
          <a:schemeClr val="lt1">
            <a:hueOff val="0"/>
            <a:satOff val="0"/>
            <a:lumOff val="0"/>
            <a:alphaOff val="0"/>
          </a:schemeClr>
        </a:solidFill>
        <a:ln w="15875" cap="flat" cmpd="sng" algn="ctr">
          <a:solidFill>
            <a:schemeClr val="accent2">
              <a:hueOff val="-665912"/>
              <a:satOff val="-293"/>
              <a:lumOff val="784"/>
              <a:alphaOff val="0"/>
            </a:schemeClr>
          </a:solidFill>
          <a:prstDash val="solid"/>
        </a:ln>
        <a:effectLst/>
      </dsp:spPr>
      <dsp:style>
        <a:lnRef idx="2">
          <a:scrgbClr r="0" g="0" b="0"/>
        </a:lnRef>
        <a:fillRef idx="1">
          <a:scrgbClr r="0" g="0" b="0"/>
        </a:fillRef>
        <a:effectRef idx="0">
          <a:scrgbClr r="0" g="0" b="0"/>
        </a:effectRef>
        <a:fontRef idx="minor"/>
      </dsp:style>
    </dsp:sp>
    <dsp:sp modelId="{6132FDFF-D0F3-4B75-BF52-D9804944ADBC}">
      <dsp:nvSpPr>
        <dsp:cNvPr id="0" name=""/>
        <dsp:cNvSpPr/>
      </dsp:nvSpPr>
      <dsp:spPr>
        <a:xfrm>
          <a:off x="69045" y="3502324"/>
          <a:ext cx="5973723" cy="1000664"/>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94277" bIns="76200" numCol="1" spcCol="1270" anchor="ctr" anchorCtr="0">
          <a:noAutofit/>
        </a:bodyPr>
        <a:lstStyle/>
        <a:p>
          <a:pPr marL="0" lvl="0" indent="0" algn="r" defTabSz="1333500">
            <a:lnSpc>
              <a:spcPct val="90000"/>
            </a:lnSpc>
            <a:spcBef>
              <a:spcPct val="0"/>
            </a:spcBef>
            <a:spcAft>
              <a:spcPct val="35000"/>
            </a:spcAft>
            <a:buNone/>
          </a:pPr>
          <a:r>
            <a:rPr lang="en-US" sz="3000" kern="1200"/>
            <a:t>Cost is higher than budgeted</a:t>
          </a:r>
        </a:p>
      </dsp:txBody>
      <dsp:txXfrm>
        <a:off x="69045" y="3502324"/>
        <a:ext cx="5973723" cy="1000664"/>
      </dsp:txXfrm>
    </dsp:sp>
    <dsp:sp modelId="{12FC9ACE-C24F-41E8-972D-B66915632C52}">
      <dsp:nvSpPr>
        <dsp:cNvPr id="0" name=""/>
        <dsp:cNvSpPr/>
      </dsp:nvSpPr>
      <dsp:spPr>
        <a:xfrm>
          <a:off x="5417353" y="3377241"/>
          <a:ext cx="1250830" cy="1250830"/>
        </a:xfrm>
        <a:prstGeom prst="ellipse">
          <a:avLst/>
        </a:prstGeom>
        <a:solidFill>
          <a:schemeClr val="lt1">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FB539-B314-45B4-BF3D-D13B280D2E78}">
      <dsp:nvSpPr>
        <dsp:cNvPr id="0" name=""/>
        <dsp:cNvSpPr/>
      </dsp:nvSpPr>
      <dsp:spPr>
        <a:xfrm>
          <a:off x="1294" y="969408"/>
          <a:ext cx="2062190" cy="2443027"/>
        </a:xfrm>
        <a:prstGeom prst="homePlate">
          <a:avLst>
            <a:gd name="adj" fmla="val 25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1" tIns="81280" rIns="430923" bIns="81280" numCol="1" spcCol="1270" anchor="ctr" anchorCtr="0">
          <a:noAutofit/>
        </a:bodyPr>
        <a:lstStyle/>
        <a:p>
          <a:pPr marL="0" lvl="0" indent="0" algn="ctr" defTabSz="1422400">
            <a:lnSpc>
              <a:spcPct val="90000"/>
            </a:lnSpc>
            <a:spcBef>
              <a:spcPct val="0"/>
            </a:spcBef>
            <a:spcAft>
              <a:spcPct val="35000"/>
            </a:spcAft>
            <a:buNone/>
          </a:pPr>
          <a:r>
            <a:rPr lang="en-US" sz="3200" kern="1200" dirty="0"/>
            <a:t>Design</a:t>
          </a:r>
        </a:p>
        <a:p>
          <a:pPr marL="171450" lvl="1" indent="-171450" algn="ctr" defTabSz="800100">
            <a:lnSpc>
              <a:spcPct val="90000"/>
            </a:lnSpc>
            <a:spcBef>
              <a:spcPct val="0"/>
            </a:spcBef>
            <a:spcAft>
              <a:spcPct val="15000"/>
            </a:spcAft>
            <a:buChar char="•"/>
          </a:pPr>
          <a:r>
            <a:rPr lang="en-US" sz="1800" kern="1200" dirty="0"/>
            <a:t>Preliminary Design</a:t>
          </a:r>
        </a:p>
        <a:p>
          <a:pPr marL="171450" lvl="1" indent="-171450" algn="ctr" defTabSz="800100">
            <a:lnSpc>
              <a:spcPct val="90000"/>
            </a:lnSpc>
            <a:spcBef>
              <a:spcPct val="0"/>
            </a:spcBef>
            <a:spcAft>
              <a:spcPct val="15000"/>
            </a:spcAft>
            <a:buChar char="•"/>
          </a:pPr>
          <a:r>
            <a:rPr lang="en-US" sz="1800" kern="1200" dirty="0"/>
            <a:t>Final Design</a:t>
          </a:r>
        </a:p>
      </dsp:txBody>
      <dsp:txXfrm>
        <a:off x="1294" y="969408"/>
        <a:ext cx="1804416" cy="2443027"/>
      </dsp:txXfrm>
    </dsp:sp>
    <dsp:sp modelId="{267AF822-60EA-42E5-8270-887778108B10}">
      <dsp:nvSpPr>
        <dsp:cNvPr id="0" name=""/>
        <dsp:cNvSpPr/>
      </dsp:nvSpPr>
      <dsp:spPr>
        <a:xfrm>
          <a:off x="1452727" y="969408"/>
          <a:ext cx="4729366" cy="2443027"/>
        </a:xfrm>
        <a:prstGeom prst="chevron">
          <a:avLst>
            <a:gd name="adj" fmla="val 25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1" tIns="81280" rIns="107731" bIns="81280" numCol="1" spcCol="1270" anchor="ctr" anchorCtr="0">
          <a:noAutofit/>
        </a:bodyPr>
        <a:lstStyle/>
        <a:p>
          <a:pPr marL="0" lvl="0" indent="0" algn="ctr" defTabSz="1422400">
            <a:lnSpc>
              <a:spcPct val="90000"/>
            </a:lnSpc>
            <a:spcBef>
              <a:spcPct val="0"/>
            </a:spcBef>
            <a:spcAft>
              <a:spcPct val="35000"/>
            </a:spcAft>
            <a:buNone/>
          </a:pPr>
          <a:r>
            <a:rPr lang="en-US" sz="3200" kern="1200" dirty="0"/>
            <a:t>Construction</a:t>
          </a:r>
        </a:p>
        <a:p>
          <a:pPr marL="171450" lvl="1" indent="-171450" algn="ctr" defTabSz="800100">
            <a:lnSpc>
              <a:spcPct val="90000"/>
            </a:lnSpc>
            <a:spcBef>
              <a:spcPct val="0"/>
            </a:spcBef>
            <a:spcAft>
              <a:spcPct val="15000"/>
            </a:spcAft>
            <a:buChar char="•"/>
          </a:pPr>
          <a:r>
            <a:rPr lang="en-US" sz="1800" kern="1200" dirty="0"/>
            <a:t>Shaft</a:t>
          </a:r>
        </a:p>
        <a:p>
          <a:pPr marL="171450" lvl="1" indent="-171450" algn="ctr" defTabSz="800100">
            <a:lnSpc>
              <a:spcPct val="90000"/>
            </a:lnSpc>
            <a:spcBef>
              <a:spcPct val="0"/>
            </a:spcBef>
            <a:spcAft>
              <a:spcPct val="15000"/>
            </a:spcAft>
            <a:buChar char="•"/>
          </a:pPr>
          <a:r>
            <a:rPr lang="en-US" sz="1800" kern="1200" dirty="0"/>
            <a:t>HDD</a:t>
          </a:r>
        </a:p>
        <a:p>
          <a:pPr marL="171450" lvl="1" indent="-171450" algn="ctr" defTabSz="800100">
            <a:lnSpc>
              <a:spcPct val="90000"/>
            </a:lnSpc>
            <a:spcBef>
              <a:spcPct val="0"/>
            </a:spcBef>
            <a:spcAft>
              <a:spcPct val="15000"/>
            </a:spcAft>
            <a:buChar char="•"/>
          </a:pPr>
          <a:r>
            <a:rPr lang="en-US" sz="1800" kern="1200" dirty="0"/>
            <a:t>Microtunnel</a:t>
          </a:r>
        </a:p>
      </dsp:txBody>
      <dsp:txXfrm>
        <a:off x="2063484" y="969408"/>
        <a:ext cx="3507852" cy="2443027"/>
      </dsp:txXfrm>
    </dsp:sp>
    <dsp:sp modelId="{36ED4C43-C57D-4233-877A-0050352221D9}">
      <dsp:nvSpPr>
        <dsp:cNvPr id="0" name=""/>
        <dsp:cNvSpPr/>
      </dsp:nvSpPr>
      <dsp:spPr>
        <a:xfrm>
          <a:off x="5571336" y="969408"/>
          <a:ext cx="3053784" cy="2443027"/>
        </a:xfrm>
        <a:prstGeom prst="chevron">
          <a:avLst>
            <a:gd name="adj" fmla="val 25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731" tIns="81280" rIns="107731" bIns="8128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Closeout</a:t>
          </a:r>
        </a:p>
        <a:p>
          <a:pPr marL="171450" lvl="1" indent="-171450" algn="ctr" defTabSz="800100">
            <a:lnSpc>
              <a:spcPct val="90000"/>
            </a:lnSpc>
            <a:spcBef>
              <a:spcPct val="0"/>
            </a:spcBef>
            <a:spcAft>
              <a:spcPct val="15000"/>
            </a:spcAft>
            <a:buChar char="•"/>
          </a:pPr>
          <a:r>
            <a:rPr lang="en-US" sz="1800" kern="1200" dirty="0"/>
            <a:t>Testing</a:t>
          </a:r>
        </a:p>
        <a:p>
          <a:pPr marL="171450" lvl="1" indent="-171450" algn="ctr" defTabSz="800100">
            <a:lnSpc>
              <a:spcPct val="90000"/>
            </a:lnSpc>
            <a:spcBef>
              <a:spcPct val="0"/>
            </a:spcBef>
            <a:spcAft>
              <a:spcPct val="15000"/>
            </a:spcAft>
            <a:buChar char="•"/>
          </a:pPr>
          <a:r>
            <a:rPr lang="en-US" sz="1800" kern="1200" dirty="0"/>
            <a:t>Commissioning</a:t>
          </a:r>
        </a:p>
      </dsp:txBody>
      <dsp:txXfrm>
        <a:off x="6182093" y="969408"/>
        <a:ext cx="1832270" cy="2443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9337E-7CB9-4B90-B111-3008DEBF772D}">
      <dsp:nvSpPr>
        <dsp:cNvPr id="0" name=""/>
        <dsp:cNvSpPr/>
      </dsp:nvSpPr>
      <dsp:spPr>
        <a:xfrm>
          <a:off x="8377057" y="965383"/>
          <a:ext cx="204234" cy="377995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C0B65-17C0-4055-BDB9-D3391EC1346D}">
      <dsp:nvSpPr>
        <dsp:cNvPr id="0" name=""/>
        <dsp:cNvSpPr/>
      </dsp:nvSpPr>
      <dsp:spPr>
        <a:xfrm>
          <a:off x="204234" y="965383"/>
          <a:ext cx="5311819" cy="3779950"/>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504A5-DB38-474E-B547-1835F73DF5CE}">
      <dsp:nvSpPr>
        <dsp:cNvPr id="0" name=""/>
        <dsp:cNvSpPr/>
      </dsp:nvSpPr>
      <dsp:spPr>
        <a:xfrm>
          <a:off x="0" y="512466"/>
          <a:ext cx="5107584" cy="357550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58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D791974B-A728-4E0A-807D-6107B6C4D075}">
      <dsp:nvSpPr>
        <dsp:cNvPr id="0" name=""/>
        <dsp:cNvSpPr/>
      </dsp:nvSpPr>
      <dsp:spPr>
        <a:xfrm>
          <a:off x="411902" y="4089239"/>
          <a:ext cx="4899917" cy="44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t>Consequence of 6-month outage: </a:t>
          </a:r>
          <a:r>
            <a:rPr lang="en-US" sz="1800" b="1" i="0" u="sng" kern="1200" dirty="0"/>
            <a:t>$1.6-$2.7bn</a:t>
          </a:r>
        </a:p>
      </dsp:txBody>
      <dsp:txXfrm>
        <a:off x="411902" y="4089239"/>
        <a:ext cx="4899917" cy="448683"/>
      </dsp:txXfrm>
    </dsp:sp>
    <dsp:sp modelId="{DC23B4C2-2601-4A12-B868-8397E6EFDDD3}">
      <dsp:nvSpPr>
        <dsp:cNvPr id="0" name=""/>
        <dsp:cNvSpPr/>
      </dsp:nvSpPr>
      <dsp:spPr>
        <a:xfrm>
          <a:off x="5732303" y="965383"/>
          <a:ext cx="2428505" cy="377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44550">
            <a:lnSpc>
              <a:spcPct val="90000"/>
            </a:lnSpc>
            <a:spcBef>
              <a:spcPct val="0"/>
            </a:spcBef>
            <a:spcAft>
              <a:spcPct val="35000"/>
            </a:spcAft>
            <a:buFont typeface="Arial" panose="020B0604020202020204" pitchFamily="34" charset="0"/>
            <a:buNone/>
          </a:pPr>
          <a:endParaRPr lang="en-US" sz="1900" kern="1200" dirty="0"/>
        </a:p>
        <a:p>
          <a:pPr marL="0" lvl="0" indent="0" algn="just" defTabSz="844550">
            <a:lnSpc>
              <a:spcPct val="90000"/>
            </a:lnSpc>
            <a:spcBef>
              <a:spcPct val="0"/>
            </a:spcBef>
            <a:spcAft>
              <a:spcPct val="35000"/>
            </a:spcAft>
            <a:buFont typeface="Arial" panose="020B0604020202020204" pitchFamily="34" charset="0"/>
            <a:buNone/>
          </a:pPr>
          <a:r>
            <a:rPr lang="en-US" sz="1900" kern="1200" dirty="0"/>
            <a:t>&gt; $10.2B/</a:t>
          </a:r>
          <a:r>
            <a:rPr lang="en-US" sz="1900" kern="1200" dirty="0" err="1"/>
            <a:t>yr</a:t>
          </a:r>
          <a:r>
            <a:rPr lang="en-US" sz="1900" kern="1200" dirty="0"/>
            <a:t> in economic activity </a:t>
          </a:r>
          <a:r>
            <a:rPr lang="en-US" sz="1600" kern="1200" dirty="0"/>
            <a:t>(</a:t>
          </a:r>
          <a:r>
            <a:rPr lang="en-US" sz="1600" i="1" kern="1200" dirty="0"/>
            <a:t>in 2014 dollars</a:t>
          </a:r>
          <a:r>
            <a:rPr lang="en-US" sz="1600" kern="1200" dirty="0"/>
            <a:t>)</a:t>
          </a:r>
        </a:p>
        <a:p>
          <a:pPr marL="0" lvl="0" indent="0" algn="just" defTabSz="844550">
            <a:lnSpc>
              <a:spcPct val="90000"/>
            </a:lnSpc>
            <a:spcBef>
              <a:spcPct val="0"/>
            </a:spcBef>
            <a:spcAft>
              <a:spcPct val="35000"/>
            </a:spcAft>
            <a:buFont typeface="Arial" panose="020B0604020202020204" pitchFamily="34" charset="0"/>
            <a:buNone/>
          </a:pPr>
          <a:endParaRPr lang="en-US" sz="1900" kern="1200" dirty="0"/>
        </a:p>
        <a:p>
          <a:pPr marL="0" lvl="0" indent="0" algn="l" defTabSz="844550">
            <a:lnSpc>
              <a:spcPct val="90000"/>
            </a:lnSpc>
            <a:spcBef>
              <a:spcPct val="0"/>
            </a:spcBef>
            <a:spcAft>
              <a:spcPct val="35000"/>
            </a:spcAft>
            <a:buFont typeface="Arial" panose="020B0604020202020204" pitchFamily="34" charset="0"/>
            <a:buNone/>
          </a:pPr>
          <a:r>
            <a:rPr lang="en-US" sz="1900" kern="1200" dirty="0"/>
            <a:t>&gt; 31% of the city’s employment </a:t>
          </a:r>
          <a:r>
            <a:rPr lang="en-US" sz="1600" kern="1200" dirty="0"/>
            <a:t>(April </a:t>
          </a:r>
          <a:r>
            <a:rPr lang="en-US" sz="1600" i="1" kern="1200" dirty="0"/>
            <a:t>2009, Central Portland Retail Research and Analysis Study</a:t>
          </a:r>
          <a:r>
            <a:rPr lang="en-US" sz="1600" kern="1200" dirty="0"/>
            <a:t>)</a:t>
          </a:r>
        </a:p>
        <a:p>
          <a:pPr marL="0" lvl="0" indent="0" algn="l" defTabSz="844550">
            <a:lnSpc>
              <a:spcPct val="90000"/>
            </a:lnSpc>
            <a:spcBef>
              <a:spcPct val="0"/>
            </a:spcBef>
            <a:spcAft>
              <a:spcPct val="35000"/>
            </a:spcAft>
            <a:buFont typeface="Arial" panose="020B0604020202020204" pitchFamily="34" charset="0"/>
            <a:buNone/>
          </a:pPr>
          <a:endParaRPr lang="en-US" sz="1900" kern="1200" dirty="0"/>
        </a:p>
        <a:p>
          <a:pPr marL="0" lvl="0" indent="0" algn="l" defTabSz="844550">
            <a:lnSpc>
              <a:spcPct val="90000"/>
            </a:lnSpc>
            <a:spcBef>
              <a:spcPct val="0"/>
            </a:spcBef>
            <a:spcAft>
              <a:spcPct val="35000"/>
            </a:spcAft>
            <a:buFont typeface="Arial" panose="020B0604020202020204" pitchFamily="34" charset="0"/>
            <a:buNone/>
          </a:pPr>
          <a:r>
            <a:rPr lang="en-US" sz="1900" kern="1200" dirty="0"/>
            <a:t>&gt; Three major hospital system campuses</a:t>
          </a:r>
        </a:p>
      </dsp:txBody>
      <dsp:txXfrm>
        <a:off x="5732303" y="965383"/>
        <a:ext cx="2428505" cy="37799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7"/>
            <a:ext cx="2972422" cy="466726"/>
          </a:xfrm>
          <a:prstGeom prst="rect">
            <a:avLst/>
          </a:prstGeom>
        </p:spPr>
        <p:txBody>
          <a:bodyPr vert="horz" lIns="90901" tIns="45450" rIns="90901" bIns="45450" rtlCol="0"/>
          <a:lstStyle>
            <a:lvl1pPr algn="l">
              <a:defRPr sz="1100"/>
            </a:lvl1pPr>
          </a:lstStyle>
          <a:p>
            <a:endParaRPr lang="en-US" dirty="0"/>
          </a:p>
        </p:txBody>
      </p:sp>
      <p:sp>
        <p:nvSpPr>
          <p:cNvPr id="3" name="Date Placeholder 2"/>
          <p:cNvSpPr>
            <a:spLocks noGrp="1"/>
          </p:cNvSpPr>
          <p:nvPr>
            <p:ph type="dt" sz="quarter" idx="1"/>
          </p:nvPr>
        </p:nvSpPr>
        <p:spPr>
          <a:xfrm>
            <a:off x="3884030" y="7"/>
            <a:ext cx="2972422" cy="466726"/>
          </a:xfrm>
          <a:prstGeom prst="rect">
            <a:avLst/>
          </a:prstGeom>
        </p:spPr>
        <p:txBody>
          <a:bodyPr vert="horz" lIns="90901" tIns="45450" rIns="90901" bIns="45450" rtlCol="0"/>
          <a:lstStyle>
            <a:lvl1pPr algn="r">
              <a:defRPr sz="1100"/>
            </a:lvl1pPr>
          </a:lstStyle>
          <a:p>
            <a:fld id="{B7900EDA-CA25-4925-9203-B71ACD52B298}" type="datetimeFigureOut">
              <a:rPr lang="en-US" smtClean="0"/>
              <a:t>12/12/2018</a:t>
            </a:fld>
            <a:endParaRPr lang="en-US" dirty="0"/>
          </a:p>
        </p:txBody>
      </p:sp>
      <p:sp>
        <p:nvSpPr>
          <p:cNvPr id="4" name="Footer Placeholder 3"/>
          <p:cNvSpPr>
            <a:spLocks noGrp="1"/>
          </p:cNvSpPr>
          <p:nvPr>
            <p:ph type="ftr" sz="quarter" idx="2"/>
          </p:nvPr>
        </p:nvSpPr>
        <p:spPr>
          <a:xfrm>
            <a:off x="2" y="8829682"/>
            <a:ext cx="2972422" cy="466726"/>
          </a:xfrm>
          <a:prstGeom prst="rect">
            <a:avLst/>
          </a:prstGeom>
        </p:spPr>
        <p:txBody>
          <a:bodyPr vert="horz" lIns="90901" tIns="45450" rIns="90901" bIns="45450" rtlCol="0" anchor="b"/>
          <a:lstStyle>
            <a:lvl1pPr algn="l">
              <a:defRPr sz="1100"/>
            </a:lvl1pPr>
          </a:lstStyle>
          <a:p>
            <a:r>
              <a:rPr lang="en-US"/>
              <a:t>v14</a:t>
            </a:r>
            <a:endParaRPr lang="en-US" dirty="0"/>
          </a:p>
        </p:txBody>
      </p:sp>
      <p:sp>
        <p:nvSpPr>
          <p:cNvPr id="5" name="Slide Number Placeholder 4"/>
          <p:cNvSpPr>
            <a:spLocks noGrp="1"/>
          </p:cNvSpPr>
          <p:nvPr>
            <p:ph type="sldNum" sz="quarter" idx="3"/>
          </p:nvPr>
        </p:nvSpPr>
        <p:spPr>
          <a:xfrm>
            <a:off x="3884030" y="8829682"/>
            <a:ext cx="2972422" cy="466726"/>
          </a:xfrm>
          <a:prstGeom prst="rect">
            <a:avLst/>
          </a:prstGeom>
        </p:spPr>
        <p:txBody>
          <a:bodyPr vert="horz" lIns="90901" tIns="45450" rIns="90901" bIns="45450" rtlCol="0" anchor="b"/>
          <a:lstStyle>
            <a:lvl1pPr algn="r">
              <a:defRPr sz="1100"/>
            </a:lvl1pPr>
          </a:lstStyle>
          <a:p>
            <a:fld id="{495BB083-21D4-4CA5-BE5D-9607430E05DB}" type="slidenum">
              <a:rPr lang="en-US" smtClean="0"/>
              <a:t>‹#›</a:t>
            </a:fld>
            <a:endParaRPr lang="en-US" dirty="0"/>
          </a:p>
        </p:txBody>
      </p:sp>
    </p:spTree>
    <p:extLst>
      <p:ext uri="{BB962C8B-B14F-4D97-AF65-F5344CB8AC3E}">
        <p14:creationId xmlns:p14="http://schemas.microsoft.com/office/powerpoint/2010/main" val="147927046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66434"/>
          </a:xfrm>
          <a:prstGeom prst="rect">
            <a:avLst/>
          </a:prstGeom>
        </p:spPr>
        <p:txBody>
          <a:bodyPr vert="horz" lIns="92628" tIns="46313" rIns="92628" bIns="46313" rtlCol="0"/>
          <a:lstStyle>
            <a:lvl1pPr algn="l">
              <a:defRPr sz="1100"/>
            </a:lvl1pPr>
          </a:lstStyle>
          <a:p>
            <a:endParaRPr lang="en-US" dirty="0"/>
          </a:p>
        </p:txBody>
      </p:sp>
      <p:sp>
        <p:nvSpPr>
          <p:cNvPr id="3" name="Date Placeholder 2"/>
          <p:cNvSpPr>
            <a:spLocks noGrp="1"/>
          </p:cNvSpPr>
          <p:nvPr>
            <p:ph type="dt" idx="1"/>
          </p:nvPr>
        </p:nvSpPr>
        <p:spPr>
          <a:xfrm>
            <a:off x="3884613" y="3"/>
            <a:ext cx="2971800" cy="466434"/>
          </a:xfrm>
          <a:prstGeom prst="rect">
            <a:avLst/>
          </a:prstGeom>
        </p:spPr>
        <p:txBody>
          <a:bodyPr vert="horz" lIns="92628" tIns="46313" rIns="92628" bIns="46313" rtlCol="0"/>
          <a:lstStyle>
            <a:lvl1pPr algn="r">
              <a:defRPr sz="1100"/>
            </a:lvl1pPr>
          </a:lstStyle>
          <a:p>
            <a:fld id="{623BFF63-6002-4CC5-8C68-9972071F180E}" type="datetimeFigureOut">
              <a:rPr lang="en-US" smtClean="0"/>
              <a:t>12/12/2018</a:t>
            </a:fld>
            <a:endParaRPr lang="en-US" dirty="0"/>
          </a:p>
        </p:txBody>
      </p:sp>
      <p:sp>
        <p:nvSpPr>
          <p:cNvPr id="4" name="Slide Image Placeholder 3"/>
          <p:cNvSpPr>
            <a:spLocks noGrp="1" noRot="1" noChangeAspect="1"/>
          </p:cNvSpPr>
          <p:nvPr>
            <p:ph type="sldImg" idx="2"/>
          </p:nvPr>
        </p:nvSpPr>
        <p:spPr>
          <a:xfrm>
            <a:off x="1339850" y="1162050"/>
            <a:ext cx="4178300" cy="3135313"/>
          </a:xfrm>
          <a:prstGeom prst="rect">
            <a:avLst/>
          </a:prstGeom>
          <a:noFill/>
          <a:ln w="12700">
            <a:solidFill>
              <a:prstClr val="black"/>
            </a:solidFill>
          </a:ln>
        </p:spPr>
        <p:txBody>
          <a:bodyPr vert="horz" lIns="92628" tIns="46313" rIns="92628" bIns="46313" rtlCol="0" anchor="ctr"/>
          <a:lstStyle/>
          <a:p>
            <a:endParaRPr lang="en-US" dirty="0"/>
          </a:p>
        </p:txBody>
      </p:sp>
      <p:sp>
        <p:nvSpPr>
          <p:cNvPr id="5" name="Notes Placeholder 4"/>
          <p:cNvSpPr>
            <a:spLocks noGrp="1"/>
          </p:cNvSpPr>
          <p:nvPr>
            <p:ph type="body" sz="quarter" idx="3"/>
          </p:nvPr>
        </p:nvSpPr>
        <p:spPr>
          <a:xfrm>
            <a:off x="685800" y="4473900"/>
            <a:ext cx="5486400" cy="3660458"/>
          </a:xfrm>
          <a:prstGeom prst="rect">
            <a:avLst/>
          </a:prstGeom>
        </p:spPr>
        <p:txBody>
          <a:bodyPr vert="horz" lIns="92628" tIns="46313" rIns="92628" bIns="463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4"/>
            <a:ext cx="2971800" cy="466433"/>
          </a:xfrm>
          <a:prstGeom prst="rect">
            <a:avLst/>
          </a:prstGeom>
        </p:spPr>
        <p:txBody>
          <a:bodyPr vert="horz" lIns="92628" tIns="46313" rIns="92628" bIns="46313" rtlCol="0" anchor="b"/>
          <a:lstStyle>
            <a:lvl1pPr algn="l">
              <a:defRPr sz="1100"/>
            </a:lvl1pPr>
          </a:lstStyle>
          <a:p>
            <a:r>
              <a:rPr lang="en-US"/>
              <a:t>v14</a:t>
            </a:r>
            <a:endParaRPr lang="en-US" dirty="0"/>
          </a:p>
        </p:txBody>
      </p:sp>
      <p:sp>
        <p:nvSpPr>
          <p:cNvPr id="7" name="Slide Number Placeholder 6"/>
          <p:cNvSpPr>
            <a:spLocks noGrp="1"/>
          </p:cNvSpPr>
          <p:nvPr>
            <p:ph type="sldNum" sz="quarter" idx="5"/>
          </p:nvPr>
        </p:nvSpPr>
        <p:spPr>
          <a:xfrm>
            <a:off x="3884613" y="8829974"/>
            <a:ext cx="2971800" cy="466433"/>
          </a:xfrm>
          <a:prstGeom prst="rect">
            <a:avLst/>
          </a:prstGeom>
        </p:spPr>
        <p:txBody>
          <a:bodyPr vert="horz" lIns="92628" tIns="46313" rIns="92628" bIns="46313" rtlCol="0" anchor="b"/>
          <a:lstStyle>
            <a:lvl1pPr algn="r">
              <a:defRPr sz="1100"/>
            </a:lvl1pPr>
          </a:lstStyle>
          <a:p>
            <a:fld id="{105D6D01-B75C-420B-9D16-EAF448CFD4B0}" type="slidenum">
              <a:rPr lang="en-US" smtClean="0"/>
              <a:t>‹#›</a:t>
            </a:fld>
            <a:endParaRPr lang="en-US" dirty="0"/>
          </a:p>
        </p:txBody>
      </p:sp>
    </p:spTree>
    <p:extLst>
      <p:ext uri="{BB962C8B-B14F-4D97-AF65-F5344CB8AC3E}">
        <p14:creationId xmlns:p14="http://schemas.microsoft.com/office/powerpoint/2010/main" val="113527465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0F836F7D-F9EA-405E-8FE6-00A65B1EBEE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6130" indent="-275434">
              <a:defRPr>
                <a:solidFill>
                  <a:schemeClr val="tx1"/>
                </a:solidFill>
                <a:latin typeface="Arial" panose="020B0604020202020204" pitchFamily="34" charset="0"/>
                <a:ea typeface="ＭＳ Ｐゴシック" panose="020B0600070205080204" pitchFamily="34" charset="-128"/>
              </a:defRPr>
            </a:lvl2pPr>
            <a:lvl3pPr marL="1101738" indent="-220348">
              <a:defRPr>
                <a:solidFill>
                  <a:schemeClr val="tx1"/>
                </a:solidFill>
                <a:latin typeface="Arial" panose="020B0604020202020204" pitchFamily="34" charset="0"/>
                <a:ea typeface="ＭＳ Ｐゴシック" panose="020B0600070205080204" pitchFamily="34" charset="-128"/>
              </a:defRPr>
            </a:lvl3pPr>
            <a:lvl4pPr marL="1542433" indent="-220348">
              <a:defRPr>
                <a:solidFill>
                  <a:schemeClr val="tx1"/>
                </a:solidFill>
                <a:latin typeface="Arial" panose="020B0604020202020204" pitchFamily="34" charset="0"/>
                <a:ea typeface="ＭＳ Ｐゴシック" panose="020B0600070205080204" pitchFamily="34" charset="-128"/>
              </a:defRPr>
            </a:lvl4pPr>
            <a:lvl5pPr marL="1983128" indent="-220348">
              <a:defRPr>
                <a:solidFill>
                  <a:schemeClr val="tx1"/>
                </a:solidFill>
                <a:latin typeface="Arial" panose="020B0604020202020204" pitchFamily="34" charset="0"/>
                <a:ea typeface="ＭＳ Ｐゴシック" panose="020B0600070205080204" pitchFamily="34" charset="-128"/>
              </a:defRPr>
            </a:lvl5pPr>
            <a:lvl6pPr marL="2423823" indent="-22034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64518" indent="-22034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05213" indent="-22034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745908" indent="-22034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AF45B0A-F45E-4E7E-A513-B7AB0F086CDF}" type="slidenum">
              <a:rPr lang="en-US" altLang="en-US"/>
              <a:pPr/>
              <a:t>1</a:t>
            </a:fld>
            <a:endParaRPr lang="en-US" altLang="en-US"/>
          </a:p>
        </p:txBody>
      </p:sp>
      <p:sp>
        <p:nvSpPr>
          <p:cNvPr id="7171" name="Rectangle 7">
            <a:extLst>
              <a:ext uri="{FF2B5EF4-FFF2-40B4-BE49-F238E27FC236}">
                <a16:creationId xmlns:a16="http://schemas.microsoft.com/office/drawing/2014/main" id="{0E7FB880-0FCF-48E4-BDC2-38FDB2649B45}"/>
              </a:ext>
            </a:extLst>
          </p:cNvPr>
          <p:cNvSpPr txBox="1">
            <a:spLocks noGrp="1" noChangeArrowheads="1"/>
          </p:cNvSpPr>
          <p:nvPr/>
        </p:nvSpPr>
        <p:spPr bwMode="auto">
          <a:xfrm>
            <a:off x="3643316" y="8550912"/>
            <a:ext cx="2786063" cy="45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8" tIns="44064" rIns="88128" bIns="44064"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861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882A3355-B17D-4077-9778-32864F182D9C}" type="slidenum">
              <a:rPr lang="en-US" altLang="en-US"/>
              <a:pPr algn="r">
                <a:spcBef>
                  <a:spcPct val="0"/>
                </a:spcBef>
              </a:pPr>
              <a:t>1</a:t>
            </a:fld>
            <a:endParaRPr lang="en-US" altLang="en-US"/>
          </a:p>
        </p:txBody>
      </p:sp>
      <p:sp>
        <p:nvSpPr>
          <p:cNvPr id="7172" name="Rectangle 2">
            <a:extLst>
              <a:ext uri="{FF2B5EF4-FFF2-40B4-BE49-F238E27FC236}">
                <a16:creationId xmlns:a16="http://schemas.microsoft.com/office/drawing/2014/main" id="{065F9717-1DA4-4C31-A916-AA13D460CCF5}"/>
              </a:ext>
            </a:extLst>
          </p:cNvPr>
          <p:cNvSpPr>
            <a:spLocks noGrp="1" noRot="1" noChangeAspect="1" noChangeArrowheads="1" noTextEdit="1"/>
          </p:cNvSpPr>
          <p:nvPr>
            <p:ph type="sldImg"/>
          </p:nvPr>
        </p:nvSpPr>
        <p:spPr>
          <a:xfrm>
            <a:off x="1339850" y="1162050"/>
            <a:ext cx="4178300" cy="3135313"/>
          </a:xfrm>
          <a:ln/>
        </p:spPr>
      </p:sp>
      <p:sp>
        <p:nvSpPr>
          <p:cNvPr id="2" name="Footer Placeholder 1">
            <a:extLst>
              <a:ext uri="{FF2B5EF4-FFF2-40B4-BE49-F238E27FC236}">
                <a16:creationId xmlns:a16="http://schemas.microsoft.com/office/drawing/2014/main" id="{90BD8457-5180-402F-9E3D-805CD0AE47C6}"/>
              </a:ext>
            </a:extLst>
          </p:cNvPr>
          <p:cNvSpPr>
            <a:spLocks noGrp="1"/>
          </p:cNvSpPr>
          <p:nvPr>
            <p:ph type="ftr" sz="quarter" idx="10"/>
          </p:nvPr>
        </p:nvSpPr>
        <p:spPr/>
        <p:txBody>
          <a:bodyPr/>
          <a:lstStyle/>
          <a:p>
            <a:r>
              <a:rPr lang="en-US"/>
              <a:t>v14</a:t>
            </a:r>
            <a:endParaRPr lang="en-US" dirty="0"/>
          </a:p>
        </p:txBody>
      </p:sp>
      <p:sp>
        <p:nvSpPr>
          <p:cNvPr id="3" name="Notes Placeholder 2">
            <a:extLst>
              <a:ext uri="{FF2B5EF4-FFF2-40B4-BE49-F238E27FC236}">
                <a16:creationId xmlns:a16="http://schemas.microsoft.com/office/drawing/2014/main" id="{58ACFB5A-BC8D-413A-9E4C-53D4163FE36F}"/>
              </a:ext>
            </a:extLst>
          </p:cNvPr>
          <p:cNvSpPr>
            <a:spLocks noGrp="1"/>
          </p:cNvSpPr>
          <p:nvPr>
            <p:ph type="body" idx="1"/>
          </p:nvPr>
        </p:nvSpPr>
        <p:spPr/>
        <p:txBody>
          <a:bodyPr/>
          <a:lstStyle/>
          <a:p>
            <a:pPr marL="0" indent="0">
              <a:buFont typeface="Arial" panose="020B0604020202020204" pitchFamily="34" charset="0"/>
              <a:buNone/>
            </a:pPr>
            <a:r>
              <a:rPr lang="en-US" sz="1200" dirty="0"/>
              <a:t>1) Portland Water Bureau and Procurement Services recommend acceptance of the Design-Build contract.</a:t>
            </a:r>
          </a:p>
          <a:p>
            <a:pPr marL="0" indent="0">
              <a:buFont typeface="Arial" panose="020B0604020202020204" pitchFamily="34" charset="0"/>
              <a:buNone/>
            </a:pPr>
            <a:r>
              <a:rPr lang="en-US" sz="1200" dirty="0"/>
              <a:t>2) Portland Water Bureau recommends approval of Eminent Domain Ordinance. </a:t>
            </a:r>
          </a:p>
        </p:txBody>
      </p:sp>
    </p:spTree>
    <p:extLst>
      <p:ext uri="{BB962C8B-B14F-4D97-AF65-F5344CB8AC3E}">
        <p14:creationId xmlns:p14="http://schemas.microsoft.com/office/powerpoint/2010/main" val="370397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HDD requires that pipe needs to be installed all in one piece.</a:t>
            </a:r>
          </a:p>
          <a:p>
            <a:pPr marL="0" indent="0">
              <a:buFont typeface="Arial" panose="020B0604020202020204" pitchFamily="34" charset="0"/>
              <a:buNone/>
            </a:pPr>
            <a:r>
              <a:rPr lang="en-US" sz="1200" dirty="0"/>
              <a:t>Original concept required lofting pipe over much greater area.</a:t>
            </a:r>
          </a:p>
          <a:p>
            <a:pPr marL="0" indent="0">
              <a:buFont typeface="Arial" panose="020B0604020202020204" pitchFamily="34" charset="0"/>
              <a:buNone/>
            </a:pPr>
            <a:r>
              <a:rPr lang="en-US" sz="1200" dirty="0"/>
              <a:t>Proposed concept reduces area of neighborhood impacts.</a:t>
            </a:r>
          </a:p>
          <a:p>
            <a:pPr marL="171450" indent="-171450">
              <a:buFont typeface="Arial" panose="020B0604020202020204"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10</a:t>
            </a:fld>
            <a:endParaRPr lang="en-US" dirty="0"/>
          </a:p>
        </p:txBody>
      </p:sp>
    </p:spTree>
    <p:extLst>
      <p:ext uri="{BB962C8B-B14F-4D97-AF65-F5344CB8AC3E}">
        <p14:creationId xmlns:p14="http://schemas.microsoft.com/office/powerpoint/2010/main" val="224254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Public Involvement to date: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 Project Briefings (DTNA, CEIC)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 Open Houses in the project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675 Mailers to neighboring residents and businesses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Completed a transportation survey of east side project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 presentation well received 11/15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Property owners contacted about easements.</a:t>
            </a:r>
          </a:p>
          <a:p>
            <a:endParaRPr lang="en-US" dirty="0"/>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11</a:t>
            </a:fld>
            <a:endParaRPr lang="en-US" dirty="0"/>
          </a:p>
        </p:txBody>
      </p:sp>
    </p:spTree>
    <p:extLst>
      <p:ext uri="{BB962C8B-B14F-4D97-AF65-F5344CB8AC3E}">
        <p14:creationId xmlns:p14="http://schemas.microsoft.com/office/powerpoint/2010/main" val="18554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Horizontal Directional Drilling is considered specialty work.  The cost of the HDD is approximately $35M.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Anticipated percentage of the design and applicable non-specialty subcontracts – 35% D/M/W/ESB of which 6% is ESB.</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12</a:t>
            </a:fld>
            <a:endParaRPr lang="en-US" dirty="0"/>
          </a:p>
        </p:txBody>
      </p:sp>
      <p:sp>
        <p:nvSpPr>
          <p:cNvPr id="5" name="Footer Placeholder 4">
            <a:extLst>
              <a:ext uri="{FF2B5EF4-FFF2-40B4-BE49-F238E27FC236}">
                <a16:creationId xmlns:a16="http://schemas.microsoft.com/office/drawing/2014/main" id="{036ED2F6-B14C-4FEF-8B1B-9308CFE2FC84}"/>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88667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studying this project for almost two decades.</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13</a:t>
            </a:fld>
            <a:endParaRPr lang="en-US" dirty="0"/>
          </a:p>
        </p:txBody>
      </p:sp>
    </p:spTree>
    <p:extLst>
      <p:ext uri="{BB962C8B-B14F-4D97-AF65-F5344CB8AC3E}">
        <p14:creationId xmlns:p14="http://schemas.microsoft.com/office/powerpoint/2010/main" val="319756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Two stage RFQ RFP process</a:t>
            </a:r>
          </a:p>
          <a:p>
            <a:pPr marL="171450" indent="-171450">
              <a:buFont typeface="Arial" panose="020B0604020202020204" pitchFamily="34" charset="0"/>
              <a:buChar char="•"/>
            </a:pPr>
            <a:r>
              <a:rPr lang="en-US" dirty="0"/>
              <a:t>Three DB teams were short-listed as interested and qualified.</a:t>
            </a:r>
          </a:p>
          <a:p>
            <a:pPr marL="171450" indent="-171450">
              <a:buFont typeface="Arial" panose="020B0604020202020204" pitchFamily="34" charset="0"/>
              <a:buChar char="•"/>
            </a:pPr>
            <a:r>
              <a:rPr lang="en-US" dirty="0"/>
              <a:t>The JW Fowler team decided to submit a proposal.</a:t>
            </a:r>
          </a:p>
          <a:p>
            <a:pPr marL="171450" indent="-171450">
              <a:buFont typeface="Arial" panose="020B0604020202020204" pitchFamily="34" charset="0"/>
              <a:buChar char="•"/>
            </a:pPr>
            <a:r>
              <a:rPr lang="en-US" dirty="0"/>
              <a:t>The alignment proposed has the lowest number of easements/permits required.</a:t>
            </a:r>
          </a:p>
          <a:p>
            <a:pPr marL="171450" indent="-171450">
              <a:buFont typeface="Arial" panose="020B0604020202020204" pitchFamily="34" charset="0"/>
              <a:buChar char="•"/>
            </a:pPr>
            <a:r>
              <a:rPr lang="en-US" dirty="0"/>
              <a:t>Much of the alignment is along existing ROW or PWB owned property.</a:t>
            </a:r>
          </a:p>
          <a:p>
            <a:pPr marL="171450" indent="-171450">
              <a:buFont typeface="Arial" panose="020B0604020202020204" pitchFamily="34" charset="0"/>
              <a:buChar char="•"/>
            </a:pPr>
            <a:r>
              <a:rPr lang="en-US" dirty="0"/>
              <a:t>Current construction easement at $40M, proposal is at $73.5M, 56% increase.</a:t>
            </a:r>
          </a:p>
        </p:txBody>
      </p:sp>
      <p:sp>
        <p:nvSpPr>
          <p:cNvPr id="4" name="Slide Number Placeholder 3"/>
          <p:cNvSpPr>
            <a:spLocks noGrp="1"/>
          </p:cNvSpPr>
          <p:nvPr>
            <p:ph type="sldNum" sz="quarter" idx="10"/>
          </p:nvPr>
        </p:nvSpPr>
        <p:spPr/>
        <p:txBody>
          <a:bodyPr/>
          <a:lstStyle/>
          <a:p>
            <a:fld id="{105D6D01-B75C-420B-9D16-EAF448CFD4B0}" type="slidenum">
              <a:rPr lang="en-US" smtClean="0"/>
              <a:t>14</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1528269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58% Increase for total project budget. (90-57)/57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80% Increase for construction contract budget. (72-40)/40</a:t>
            </a:r>
            <a:endParaRPr lang="en-US" dirty="0"/>
          </a:p>
          <a:p>
            <a:pPr marL="171450" indent="-171450">
              <a:buFont typeface="Arial" panose="020B0604020202020204" pitchFamily="34" charset="0"/>
              <a:buChar char="•"/>
            </a:pPr>
            <a:r>
              <a:rPr lang="en-US" dirty="0"/>
              <a:t>Contingency reduced to reflect selection of alignment.</a:t>
            </a:r>
          </a:p>
          <a:p>
            <a:pPr marL="171450" indent="-171450">
              <a:buFont typeface="Arial" panose="020B0604020202020204" pitchFamily="34" charset="0"/>
              <a:buChar char="•"/>
            </a:pPr>
            <a:r>
              <a:rPr lang="en-US" dirty="0"/>
              <a:t>No rate increase.  Cost will be managed by moving projects around in the 5-year CIP.</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15</a:t>
            </a:fld>
            <a:endParaRPr lang="en-US" dirty="0"/>
          </a:p>
        </p:txBody>
      </p:sp>
    </p:spTree>
    <p:extLst>
      <p:ext uri="{BB962C8B-B14F-4D97-AF65-F5344CB8AC3E}">
        <p14:creationId xmlns:p14="http://schemas.microsoft.com/office/powerpoint/2010/main" val="2616244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Why the proposed cost is higher than estimate from 12/2015</a:t>
            </a:r>
          </a:p>
          <a:p>
            <a:pPr rtl="0" eaLnBrk="1" fontAlgn="b" latinLnBrk="0" hangingPunct="1"/>
            <a:endParaRPr lang="en-US" sz="1200" b="0" i="0" u="none" strike="noStrike" kern="1200" dirty="0">
              <a:solidFill>
                <a:schemeClr val="tx1"/>
              </a:solidFill>
              <a:effectLst/>
              <a:latin typeface="+mn-lt"/>
              <a:ea typeface="+mn-ea"/>
              <a:cs typeface="+mn-cs"/>
            </a:endParaRPr>
          </a:p>
          <a:p>
            <a:pPr rtl="0" eaLnBrk="1" fontAlgn="b" latinLnBrk="0" hangingPunct="1"/>
            <a:r>
              <a:rPr lang="en-US" sz="1200" b="1" i="0" u="none" strike="noStrike" kern="1200" dirty="0">
                <a:solidFill>
                  <a:schemeClr val="tx1"/>
                </a:solidFill>
                <a:effectLst/>
                <a:latin typeface="+mn-lt"/>
                <a:ea typeface="+mn-ea"/>
                <a:cs typeface="+mn-cs"/>
              </a:rPr>
              <a:t>1 Construction Inflation</a:t>
            </a:r>
          </a:p>
          <a:p>
            <a:pPr rtl="0" eaLnBrk="1" fontAlgn="b" latinLnBrk="0" hangingPunct="1"/>
            <a:r>
              <a:rPr lang="en-US" sz="1200" b="0" i="0" u="none" strike="noStrike" kern="1200" dirty="0">
                <a:solidFill>
                  <a:schemeClr val="tx1"/>
                </a:solidFill>
                <a:effectLst/>
                <a:latin typeface="+mn-lt"/>
                <a:ea typeface="+mn-ea"/>
                <a:cs typeface="+mn-cs"/>
              </a:rPr>
              <a:t>While inflation has only increased at 1.5% per annum, construction costs have increased at 2x this rate or around 3% per year  Construction is anticipated to start in June 2020 (Jan 2019 NTP plus easement acquisition and mobilization - 18 </a:t>
            </a:r>
            <a:r>
              <a:rPr lang="en-US" sz="1200" b="0" i="0" u="none" strike="noStrike" kern="1200" dirty="0" err="1">
                <a:solidFill>
                  <a:schemeClr val="tx1"/>
                </a:solidFill>
                <a:effectLst/>
                <a:latin typeface="+mn-lt"/>
                <a:ea typeface="+mn-ea"/>
                <a:cs typeface="+mn-cs"/>
              </a:rPr>
              <a:t>mos</a:t>
            </a:r>
            <a:r>
              <a:rPr lang="en-US" sz="1200" b="0" i="0" u="none" strike="noStrike" kern="1200" dirty="0">
                <a:solidFill>
                  <a:schemeClr val="tx1"/>
                </a:solidFill>
                <a:effectLst/>
                <a:latin typeface="+mn-lt"/>
                <a:ea typeface="+mn-ea"/>
                <a:cs typeface="+mn-cs"/>
              </a:rPr>
              <a:t>) – approx. 4 years after estimate date of 2017</a:t>
            </a:r>
          </a:p>
          <a:p>
            <a:pPr rtl="0" eaLnBrk="1" fontAlgn="b" latinLnBrk="0" hangingPunct="1"/>
            <a:r>
              <a:rPr lang="en-US" sz="1200" b="0" i="0" u="none" strike="noStrike" kern="1200" dirty="0">
                <a:solidFill>
                  <a:schemeClr val="tx1"/>
                </a:solidFill>
                <a:effectLst/>
                <a:latin typeface="+mn-lt"/>
                <a:ea typeface="+mn-ea"/>
                <a:cs typeface="+mn-cs"/>
              </a:rPr>
              <a:t>	$ 6,000,000 </a:t>
            </a:r>
          </a:p>
          <a:p>
            <a:pPr rtl="0" eaLnBrk="1" fontAlgn="b" latinLnBrk="0" hangingPunct="1"/>
            <a:r>
              <a:rPr lang="en-US" sz="1200" b="1" i="0" u="none" strike="noStrike" kern="1200" dirty="0">
                <a:solidFill>
                  <a:schemeClr val="tx1"/>
                </a:solidFill>
                <a:effectLst/>
                <a:latin typeface="+mn-lt"/>
                <a:ea typeface="+mn-ea"/>
                <a:cs typeface="+mn-cs"/>
              </a:rPr>
              <a:t>2 Steel Prices</a:t>
            </a:r>
          </a:p>
          <a:p>
            <a:pPr rtl="0" eaLnBrk="1" fontAlgn="b" latinLnBrk="0" hangingPunct="1"/>
            <a:r>
              <a:rPr lang="en-US" sz="1200" b="0" i="0" u="none" strike="noStrike" kern="1200" dirty="0">
                <a:solidFill>
                  <a:schemeClr val="tx1"/>
                </a:solidFill>
                <a:effectLst/>
                <a:latin typeface="+mn-lt"/>
                <a:ea typeface="+mn-ea"/>
                <a:cs typeface="+mn-cs"/>
              </a:rPr>
              <a:t>Steel prices have increased by 16% in the last three years with a 10% increase over the last year (PPI Commodity http://data.bls.gov/cgi-bin/srgate).  Assuming 10% increase per year until construction starts (4 years from 2017) and a 25% steel tariff - steel increase is on the order of $2M</a:t>
            </a:r>
          </a:p>
          <a:p>
            <a:pPr rtl="0" eaLnBrk="1" fontAlgn="b" latinLnBrk="0" hangingPunct="1"/>
            <a:r>
              <a:rPr lang="en-US" sz="1200" b="0" i="0" u="none" strike="noStrike" kern="1200" dirty="0">
                <a:solidFill>
                  <a:schemeClr val="tx1"/>
                </a:solidFill>
                <a:effectLst/>
                <a:latin typeface="+mn-lt"/>
                <a:ea typeface="+mn-ea"/>
                <a:cs typeface="+mn-cs"/>
              </a:rPr>
              <a:t>	$ 2,000,000 </a:t>
            </a:r>
          </a:p>
          <a:p>
            <a:pPr rtl="0" eaLnBrk="1" fontAlgn="b" latinLnBrk="0" hangingPunct="1"/>
            <a:r>
              <a:rPr lang="en-US" sz="1200" b="1" i="0" u="none" strike="noStrike" kern="1200" dirty="0">
                <a:solidFill>
                  <a:schemeClr val="tx1"/>
                </a:solidFill>
                <a:effectLst/>
                <a:latin typeface="+mn-lt"/>
                <a:ea typeface="+mn-ea"/>
                <a:cs typeface="+mn-cs"/>
              </a:rPr>
              <a:t>3 Constructability &amp; Urban Considerations</a:t>
            </a:r>
          </a:p>
          <a:p>
            <a:pPr rtl="0" eaLnBrk="1" fontAlgn="b" latinLnBrk="0" hangingPunct="1"/>
            <a:r>
              <a:rPr lang="en-US" sz="1200" b="0" i="0" u="none" strike="noStrike" kern="1200" dirty="0">
                <a:solidFill>
                  <a:schemeClr val="tx1"/>
                </a:solidFill>
                <a:effectLst/>
                <a:latin typeface="+mn-lt"/>
                <a:ea typeface="+mn-ea"/>
                <a:cs typeface="+mn-cs"/>
              </a:rPr>
              <a:t>The interactives with Contractors during the procurement process indicated that the original HDD concept was not viable, primarily due to pipe pullback risks.  Further - the east side pipe staging area due to increased vehicular and bicycle traffic along with business density increases has made surface pipe storage more challenging.  A viable alternative was developed that required an intermediate shaft and </a:t>
            </a:r>
            <a:r>
              <a:rPr lang="en-US" sz="1200" b="0" i="0" u="none" strike="noStrike" kern="1200" dirty="0" err="1">
                <a:solidFill>
                  <a:schemeClr val="tx1"/>
                </a:solidFill>
                <a:effectLst/>
                <a:latin typeface="+mn-lt"/>
                <a:ea typeface="+mn-ea"/>
                <a:cs typeface="+mn-cs"/>
              </a:rPr>
              <a:t>microtunnel</a:t>
            </a:r>
            <a:r>
              <a:rPr lang="en-US" sz="1200" b="0" i="0" u="none" strike="noStrike" kern="1200" dirty="0">
                <a:solidFill>
                  <a:schemeClr val="tx1"/>
                </a:solidFill>
                <a:effectLst/>
                <a:latin typeface="+mn-lt"/>
                <a:ea typeface="+mn-ea"/>
                <a:cs typeface="+mn-cs"/>
              </a:rPr>
              <a:t> to address the pullback risk. This alternative increased costs.</a:t>
            </a:r>
          </a:p>
          <a:p>
            <a:pPr rtl="0" eaLnBrk="1" fontAlgn="b" latinLnBrk="0" hangingPunct="1"/>
            <a:r>
              <a:rPr lang="en-US" sz="1200" b="0" i="0" u="none" strike="noStrike" kern="1200" dirty="0">
                <a:solidFill>
                  <a:schemeClr val="tx1"/>
                </a:solidFill>
                <a:effectLst/>
                <a:latin typeface="+mn-lt"/>
                <a:ea typeface="+mn-ea"/>
                <a:cs typeface="+mn-cs"/>
              </a:rPr>
              <a:t>	$ 14,000,000 </a:t>
            </a:r>
          </a:p>
          <a:p>
            <a:pPr rtl="0" eaLnBrk="1" fontAlgn="b" latinLnBrk="0" hangingPunct="1"/>
            <a:r>
              <a:rPr lang="en-US" sz="1200" b="1" i="0" u="none" strike="noStrike" kern="1200" dirty="0">
                <a:solidFill>
                  <a:schemeClr val="tx1"/>
                </a:solidFill>
                <a:effectLst/>
                <a:latin typeface="+mn-lt"/>
                <a:ea typeface="+mn-ea"/>
                <a:cs typeface="+mn-cs"/>
              </a:rPr>
              <a:t>4 HDD Market Conditions</a:t>
            </a:r>
          </a:p>
          <a:p>
            <a:pPr rtl="0" eaLnBrk="1" fontAlgn="b" latinLnBrk="0" hangingPunct="1"/>
            <a:r>
              <a:rPr lang="en-US" sz="1200" b="0" i="0" u="none" strike="noStrike" kern="1200" dirty="0">
                <a:solidFill>
                  <a:schemeClr val="tx1"/>
                </a:solidFill>
                <a:effectLst/>
                <a:latin typeface="+mn-lt"/>
                <a:ea typeface="+mn-ea"/>
                <a:cs typeface="+mn-cs"/>
              </a:rPr>
              <a:t>Market conditions including significant comeback in the oil and gas industry work since the original estimate, has resulted in HDD Contractors being less willing to take on higher risk municipal projects without additional premium.  Further - due to recent past problems with HDD work in urban areas (King County and Detroit), HDD contractors are including higher risk pricing.  This resulted in increased HDD costs, as measured by daily drilling rates to increase from $26,000 per day to $45,000 per day, number of shifts required (109 vs 77) and higher mobilization/demobilization costs.</a:t>
            </a:r>
          </a:p>
          <a:p>
            <a:pPr rtl="0" eaLnBrk="1" fontAlgn="b" latinLnBrk="0" hangingPunct="1"/>
            <a:r>
              <a:rPr lang="en-US" sz="1200" b="0" i="0" u="none" strike="noStrike" kern="1200" dirty="0">
                <a:solidFill>
                  <a:schemeClr val="tx1"/>
                </a:solidFill>
                <a:effectLst/>
                <a:latin typeface="+mn-lt"/>
                <a:ea typeface="+mn-ea"/>
                <a:cs typeface="+mn-cs"/>
              </a:rPr>
              <a:t>	$ 4,500,000 </a:t>
            </a:r>
          </a:p>
          <a:p>
            <a:pPr rtl="0" eaLnBrk="1" fontAlgn="b" latinLnBrk="0" hangingPunct="1"/>
            <a:r>
              <a:rPr lang="en-US" sz="1200" b="1" i="0" u="none" strike="noStrike" kern="1200" dirty="0">
                <a:solidFill>
                  <a:schemeClr val="tx1"/>
                </a:solidFill>
                <a:effectLst/>
                <a:latin typeface="+mn-lt"/>
                <a:ea typeface="+mn-ea"/>
                <a:cs typeface="+mn-cs"/>
              </a:rPr>
              <a:t>5 Easement Acquisition Duration</a:t>
            </a:r>
          </a:p>
          <a:p>
            <a:pPr rtl="0" eaLnBrk="1" fontAlgn="b" latinLnBrk="0" hangingPunct="1"/>
            <a:r>
              <a:rPr lang="en-US" sz="1200" b="0" i="0" u="none" strike="noStrike" kern="1200" dirty="0">
                <a:solidFill>
                  <a:schemeClr val="tx1"/>
                </a:solidFill>
                <a:effectLst/>
                <a:latin typeface="+mn-lt"/>
                <a:ea typeface="+mn-ea"/>
                <a:cs typeface="+mn-cs"/>
              </a:rPr>
              <a:t>Due to easement acquisition time – the project duration is greater than originally anticipated resulting in greater general conditions costs.  14 months of additional general conditions supervision plus project facilities, scheduling, etc.</a:t>
            </a:r>
          </a:p>
          <a:p>
            <a:pPr rtl="0" eaLnBrk="1" fontAlgn="b" latinLnBrk="0" hangingPunct="1"/>
            <a:r>
              <a:rPr lang="en-US" sz="1200" b="0" i="0" u="none" strike="noStrike" kern="1200" dirty="0">
                <a:solidFill>
                  <a:schemeClr val="tx1"/>
                </a:solidFill>
                <a:effectLst/>
                <a:latin typeface="+mn-lt"/>
                <a:ea typeface="+mn-ea"/>
                <a:cs typeface="+mn-cs"/>
              </a:rPr>
              <a:t>	$ 5,500,000 </a:t>
            </a:r>
          </a:p>
          <a:p>
            <a:pPr rtl="0" eaLnBrk="1" fontAlgn="b" latinLnBrk="0" hangingPunct="1"/>
            <a:r>
              <a:rPr lang="en-US" sz="1200" b="1" i="0" u="none" strike="noStrike" kern="1200" dirty="0">
                <a:solidFill>
                  <a:schemeClr val="tx1"/>
                </a:solidFill>
                <a:effectLst/>
                <a:latin typeface="+mn-lt"/>
                <a:ea typeface="+mn-ea"/>
                <a:cs typeface="+mn-cs"/>
              </a:rPr>
              <a:t>6 GC Risk Design &amp; Construction Risk Allocation</a:t>
            </a:r>
          </a:p>
          <a:p>
            <a:pPr rtl="0" eaLnBrk="1" fontAlgn="b" latinLnBrk="0" hangingPunct="1"/>
            <a:r>
              <a:rPr lang="en-US" sz="1200" b="0" i="0" u="none" strike="noStrike" kern="1200" dirty="0">
                <a:solidFill>
                  <a:schemeClr val="tx1"/>
                </a:solidFill>
                <a:effectLst/>
                <a:latin typeface="+mn-lt"/>
                <a:ea typeface="+mn-ea"/>
                <a:cs typeface="+mn-cs"/>
              </a:rPr>
              <a:t>Urban setting - coupled with underground risk, long HDD bore and reduced competition -10% based on Fowler OH &amp; profit benchmark margin from King county of 30% - versus estimate average of 20%</a:t>
            </a:r>
          </a:p>
          <a:p>
            <a:pPr rtl="0" eaLnBrk="1" fontAlgn="b" latinLnBrk="0" hangingPunct="1"/>
            <a:r>
              <a:rPr lang="en-US" sz="1200" b="0" i="0" u="none" strike="noStrike" kern="1200" dirty="0">
                <a:solidFill>
                  <a:schemeClr val="tx1"/>
                </a:solidFill>
                <a:effectLst/>
                <a:latin typeface="+mn-lt"/>
                <a:ea typeface="+mn-ea"/>
                <a:cs typeface="+mn-cs"/>
              </a:rPr>
              <a:t>	$ 5,000,000  </a:t>
            </a:r>
          </a:p>
          <a:p>
            <a:pPr rtl="0" eaLnBrk="1" fontAlgn="b" latinLnBrk="0" hangingPunct="1"/>
            <a:r>
              <a:rPr lang="en-US" sz="1200" b="1" i="0" u="none" strike="noStrike" kern="1200" dirty="0">
                <a:solidFill>
                  <a:schemeClr val="tx1"/>
                </a:solidFill>
                <a:effectLst/>
                <a:latin typeface="+mn-lt"/>
                <a:ea typeface="+mn-ea"/>
                <a:cs typeface="+mn-cs"/>
              </a:rPr>
              <a:t>Total</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$ 37,000,000 </a:t>
            </a:r>
            <a:endParaRPr lang="en-US" sz="1200" b="0" i="0" u="none" strike="noStrike" kern="1200" dirty="0">
              <a:solidFill>
                <a:schemeClr val="tx1"/>
              </a:solidFill>
              <a:effectLst/>
              <a:latin typeface="+mn-lt"/>
              <a:ea typeface="+mn-ea"/>
              <a:cs typeface="+mn-cs"/>
            </a:endParaRPr>
          </a:p>
          <a:p>
            <a:r>
              <a:rPr lang="en-US" dirty="0"/>
              <a:t>55% increase</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16</a:t>
            </a:fld>
            <a:endParaRPr lang="en-US" dirty="0"/>
          </a:p>
        </p:txBody>
      </p:sp>
      <p:sp>
        <p:nvSpPr>
          <p:cNvPr id="5" name="Footer Placeholder 4">
            <a:extLst>
              <a:ext uri="{FF2B5EF4-FFF2-40B4-BE49-F238E27FC236}">
                <a16:creationId xmlns:a16="http://schemas.microsoft.com/office/drawing/2014/main" id="{BD407205-1060-46AF-A583-BFE7B22C7121}"/>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414555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3 Private property Permanent easements</a:t>
            </a:r>
          </a:p>
          <a:p>
            <a:r>
              <a:rPr lang="en-US" dirty="0"/>
              <a:t>3 Private property Construction easements</a:t>
            </a:r>
          </a:p>
          <a:p>
            <a:r>
              <a:rPr lang="en-US" dirty="0"/>
              <a:t>5 Public property permits of entry</a:t>
            </a:r>
          </a:p>
          <a:p>
            <a:r>
              <a:rPr lang="en-US" dirty="0"/>
              <a:t>Original alignment could have included 15 easements</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17</a:t>
            </a:fld>
            <a:endParaRPr lang="en-US" dirty="0"/>
          </a:p>
        </p:txBody>
      </p:sp>
    </p:spTree>
    <p:extLst>
      <p:ext uri="{BB962C8B-B14F-4D97-AF65-F5344CB8AC3E}">
        <p14:creationId xmlns:p14="http://schemas.microsoft.com/office/powerpoint/2010/main" val="226835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18</a:t>
            </a:fld>
            <a:endParaRPr lang="en-US" dirty="0"/>
          </a:p>
        </p:txBody>
      </p:sp>
      <p:sp>
        <p:nvSpPr>
          <p:cNvPr id="5" name="Footer Placeholder 4">
            <a:extLst>
              <a:ext uri="{FF2B5EF4-FFF2-40B4-BE49-F238E27FC236}">
                <a16:creationId xmlns:a16="http://schemas.microsoft.com/office/drawing/2014/main" id="{09EECFF4-5550-431C-98EB-18E5FAB87F15}"/>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656163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19</a:t>
            </a:fld>
            <a:endParaRPr lang="en-US" dirty="0"/>
          </a:p>
        </p:txBody>
      </p:sp>
      <p:sp>
        <p:nvSpPr>
          <p:cNvPr id="5" name="Footer Placeholder 4">
            <a:extLst>
              <a:ext uri="{FF2B5EF4-FFF2-40B4-BE49-F238E27FC236}">
                <a16:creationId xmlns:a16="http://schemas.microsoft.com/office/drawing/2014/main" id="{09EECFF4-5550-431C-98EB-18E5FAB87F15}"/>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325583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59760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20</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155674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these dates and the work correct?</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21</a:t>
            </a:fld>
            <a:endParaRPr lang="en-US" dirty="0"/>
          </a:p>
        </p:txBody>
      </p:sp>
      <p:sp>
        <p:nvSpPr>
          <p:cNvPr id="5" name="Footer Placeholder 4">
            <a:extLst>
              <a:ext uri="{FF2B5EF4-FFF2-40B4-BE49-F238E27FC236}">
                <a16:creationId xmlns:a16="http://schemas.microsoft.com/office/drawing/2014/main" id="{09EECFF4-5550-431C-98EB-18E5FAB87F15}"/>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156315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Pipe hole drilling along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Successive drilling increases size of boring.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up to final size pipe installed all at one time.</a:t>
            </a:r>
          </a:p>
          <a:p>
            <a:endParaRPr lang="en-US" dirty="0"/>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22</a:t>
            </a:fld>
            <a:endParaRPr lang="en-US" dirty="0"/>
          </a:p>
        </p:txBody>
      </p:sp>
    </p:spTree>
    <p:extLst>
      <p:ext uri="{BB962C8B-B14F-4D97-AF65-F5344CB8AC3E}">
        <p14:creationId xmlns:p14="http://schemas.microsoft.com/office/powerpoint/2010/main" val="3732209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3BD575-AFDE-44BB-BD89-23EF010A9FD0}" type="slidenum">
              <a:rPr lang="en-US" altLang="en-US" smtClean="0"/>
              <a:pPr>
                <a:defRPr/>
              </a:pPr>
              <a:t>23</a:t>
            </a:fld>
            <a:endParaRPr lang="en-US" altLang="en-US"/>
          </a:p>
        </p:txBody>
      </p:sp>
      <p:sp>
        <p:nvSpPr>
          <p:cNvPr id="5" name="Footer Placeholder 4">
            <a:extLst>
              <a:ext uri="{FF2B5EF4-FFF2-40B4-BE49-F238E27FC236}">
                <a16:creationId xmlns:a16="http://schemas.microsoft.com/office/drawing/2014/main" id="{EAEC7FA9-7FF3-4AA3-AEE4-6A99DF3E6E9C}"/>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313046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sz="2400" dirty="0"/>
              <a:t>Significant chance of a CSZ earthquake in our lifetime.</a:t>
            </a:r>
          </a:p>
          <a:p>
            <a:pPr marL="914400" lvl="1" indent="-457200">
              <a:buFont typeface="Arial" panose="020B0604020202020204" pitchFamily="34" charset="0"/>
              <a:buChar char="•"/>
            </a:pPr>
            <a:r>
              <a:rPr lang="en-US" sz="2400" dirty="0"/>
              <a:t>Nearly certain during our grandchildren’s lives.</a:t>
            </a:r>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24</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2469040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The interior inspection of Conduits 2 &amp; 3 were completed in the last two years.  They show that conduits are in better shape than anticipated.</a:t>
            </a:r>
          </a:p>
          <a:p>
            <a:r>
              <a:rPr lang="en-US" dirty="0"/>
              <a:t>This money can be shifted to WRX.</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25</a:t>
            </a:fld>
            <a:endParaRPr lang="en-US" dirty="0"/>
          </a:p>
        </p:txBody>
      </p:sp>
      <p:sp>
        <p:nvSpPr>
          <p:cNvPr id="5" name="Footer Placeholder 4">
            <a:extLst>
              <a:ext uri="{FF2B5EF4-FFF2-40B4-BE49-F238E27FC236}">
                <a16:creationId xmlns:a16="http://schemas.microsoft.com/office/drawing/2014/main" id="{BD407205-1060-46AF-A583-BFE7B22C7121}"/>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3739545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 Water Supply Seismic Study (2017)</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26</a:t>
            </a:fld>
            <a:endParaRPr lang="en-US" dirty="0"/>
          </a:p>
        </p:txBody>
      </p:sp>
    </p:spTree>
    <p:extLst>
      <p:ext uri="{BB962C8B-B14F-4D97-AF65-F5344CB8AC3E}">
        <p14:creationId xmlns:p14="http://schemas.microsoft.com/office/powerpoint/2010/main" val="1144710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Per the WRX Business Case Report (2014)</a:t>
            </a:r>
            <a:endParaRPr lang="en-US" sz="1200" dirty="0"/>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27</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79250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Why the proposed cost is higher than estimate from 12/2015</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28</a:t>
            </a:fld>
            <a:endParaRPr lang="en-US" dirty="0"/>
          </a:p>
        </p:txBody>
      </p:sp>
      <p:sp>
        <p:nvSpPr>
          <p:cNvPr id="5" name="Footer Placeholder 4">
            <a:extLst>
              <a:ext uri="{FF2B5EF4-FFF2-40B4-BE49-F238E27FC236}">
                <a16:creationId xmlns:a16="http://schemas.microsoft.com/office/drawing/2014/main" id="{BD407205-1060-46AF-A583-BFE7B22C7121}"/>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2783152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Types of Easements:</a:t>
            </a:r>
          </a:p>
          <a:p>
            <a:r>
              <a:rPr lang="en-US" dirty="0"/>
              <a:t>Permanent</a:t>
            </a:r>
          </a:p>
          <a:p>
            <a:r>
              <a:rPr lang="en-US" dirty="0"/>
              <a:t>Temporary – what’s the public involvement?</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29</a:t>
            </a:fld>
            <a:endParaRPr lang="en-US" dirty="0"/>
          </a:p>
        </p:txBody>
      </p:sp>
    </p:spTree>
    <p:extLst>
      <p:ext uri="{BB962C8B-B14F-4D97-AF65-F5344CB8AC3E}">
        <p14:creationId xmlns:p14="http://schemas.microsoft.com/office/powerpoint/2010/main" val="415388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30-35% chance of a Cascadia Subduction Zone (CSZ) Earthquake in the next 50 years</a:t>
            </a:r>
          </a:p>
          <a:p>
            <a:pPr marL="171450" indent="-171450">
              <a:buFont typeface="Arial" panose="020B0604020202020204" pitchFamily="34" charset="0"/>
              <a:buChar char="•"/>
            </a:pPr>
            <a:r>
              <a:rPr lang="en-US" dirty="0"/>
              <a:t>Somewhat likely in our lifetime</a:t>
            </a:r>
          </a:p>
          <a:p>
            <a:pPr marL="171450" indent="-171450">
              <a:buFont typeface="Arial" panose="020B0604020202020204" pitchFamily="34" charset="0"/>
              <a:buChar char="•"/>
            </a:pPr>
            <a:r>
              <a:rPr lang="en-US" dirty="0"/>
              <a:t>Very likely in our grandchildren’s lifetime.</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3</a:t>
            </a:fld>
            <a:endParaRPr lang="en-US" dirty="0"/>
          </a:p>
        </p:txBody>
      </p:sp>
    </p:spTree>
    <p:extLst>
      <p:ext uri="{BB962C8B-B14F-4D97-AF65-F5344CB8AC3E}">
        <p14:creationId xmlns:p14="http://schemas.microsoft.com/office/powerpoint/2010/main" val="56534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Highly liquefiable fill soils adjacent to Willamette River and within the downtown core area.</a:t>
            </a:r>
          </a:p>
          <a:p>
            <a:pPr marL="171450" indent="-171450">
              <a:buFont typeface="Arial" panose="020B0604020202020204" pitchFamily="34" charset="0"/>
              <a:buChar char="•"/>
            </a:pPr>
            <a:r>
              <a:rPr lang="en-US" sz="1200" dirty="0"/>
              <a:t>Due to soft river bank deposits and artificial fill placed near riverbanks.</a:t>
            </a:r>
          </a:p>
          <a:p>
            <a:pPr marL="171450" indent="-171450">
              <a:buFont typeface="Arial" panose="020B0604020202020204" pitchFamily="34" charset="0"/>
              <a:buChar char="•"/>
            </a:pPr>
            <a:r>
              <a:rPr lang="en-US" sz="1200" dirty="0"/>
              <a:t>All the river crossing are buried in these deposits.</a:t>
            </a:r>
          </a:p>
          <a:p>
            <a:endParaRPr lang="en-US" dirty="0"/>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4</a:t>
            </a:fld>
            <a:endParaRPr lang="en-US" dirty="0"/>
          </a:p>
        </p:txBody>
      </p:sp>
    </p:spTree>
    <p:extLst>
      <p:ext uri="{BB962C8B-B14F-4D97-AF65-F5344CB8AC3E}">
        <p14:creationId xmlns:p14="http://schemas.microsoft.com/office/powerpoint/2010/main" val="150504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Per the Water Supply Seismic Study (2017)</a:t>
            </a:r>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5</a:t>
            </a:fld>
            <a:endParaRPr lang="en-US" dirty="0"/>
          </a:p>
        </p:txBody>
      </p:sp>
    </p:spTree>
    <p:extLst>
      <p:ext uri="{BB962C8B-B14F-4D97-AF65-F5344CB8AC3E}">
        <p14:creationId xmlns:p14="http://schemas.microsoft.com/office/powerpoint/2010/main" val="169658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r>
              <a:rPr lang="en-US" dirty="0"/>
              <a:t>Per the WRX Business Case Report (2014)</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Employment numbers per </a:t>
            </a:r>
            <a:r>
              <a:rPr lang="en-US" sz="1200" dirty="0"/>
              <a:t>April </a:t>
            </a:r>
            <a:r>
              <a:rPr lang="en-US" sz="1200" i="1" dirty="0"/>
              <a:t>2009, Central Portland Retail Research and Analysis Study</a:t>
            </a:r>
            <a:endParaRPr lang="en-US" sz="1200" dirty="0"/>
          </a:p>
          <a:p>
            <a:endParaRPr lang="en-US" dirty="0"/>
          </a:p>
          <a:p>
            <a:r>
              <a:rPr lang="en-US" dirty="0"/>
              <a:t>New Orleans population still not recovered from Hurricane Katrina, 10 years later.</a:t>
            </a:r>
          </a:p>
        </p:txBody>
      </p:sp>
      <p:sp>
        <p:nvSpPr>
          <p:cNvPr id="4" name="Slide Number Placeholder 3"/>
          <p:cNvSpPr>
            <a:spLocks noGrp="1"/>
          </p:cNvSpPr>
          <p:nvPr>
            <p:ph type="sldNum" sz="quarter" idx="10"/>
          </p:nvPr>
        </p:nvSpPr>
        <p:spPr/>
        <p:txBody>
          <a:bodyPr/>
          <a:lstStyle/>
          <a:p>
            <a:fld id="{105D6D01-B75C-420B-9D16-EAF448CFD4B0}" type="slidenum">
              <a:rPr lang="en-US" smtClean="0"/>
              <a:t>6</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360985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greater the length, the greater the increased risk from constructability issues (pull back, coating damage, </a:t>
            </a:r>
            <a:r>
              <a:rPr lang="en-US" dirty="0" err="1"/>
              <a:t>frak</a:t>
            </a:r>
            <a:r>
              <a:rPr lang="en-US" dirty="0"/>
              <a:t>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vast majority of the alignment will be deeper than 20’ (conventional surface trenching).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alignment passes through 5 geologic layers with high groundwater pressures below the Willamette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 are only 4-6 companies nationwide that can do a project of this length, depth, and diameter.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project is through the most densely urban area in Oregon.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Approximately 10 different easements or permits will be required to get authority to place the main.</a:t>
            </a:r>
          </a:p>
          <a:p>
            <a:endParaRPr lang="en-US" dirty="0"/>
          </a:p>
        </p:txBody>
      </p:sp>
      <p:sp>
        <p:nvSpPr>
          <p:cNvPr id="4" name="Slide Number Placeholder 3"/>
          <p:cNvSpPr>
            <a:spLocks noGrp="1"/>
          </p:cNvSpPr>
          <p:nvPr>
            <p:ph type="sldNum" sz="quarter" idx="10"/>
          </p:nvPr>
        </p:nvSpPr>
        <p:spPr/>
        <p:txBody>
          <a:bodyPr/>
          <a:lstStyle/>
          <a:p>
            <a:fld id="{105D6D01-B75C-420B-9D16-EAF448CFD4B0}" type="slidenum">
              <a:rPr lang="en-US" smtClean="0"/>
              <a:t>7</a:t>
            </a:fld>
            <a:endParaRPr lang="en-US" dirty="0"/>
          </a:p>
        </p:txBody>
      </p:sp>
      <p:sp>
        <p:nvSpPr>
          <p:cNvPr id="5" name="Footer Placeholder 4">
            <a:extLst>
              <a:ext uri="{FF2B5EF4-FFF2-40B4-BE49-F238E27FC236}">
                <a16:creationId xmlns:a16="http://schemas.microsoft.com/office/drawing/2014/main" id="{87764657-6DA7-43A4-B29A-F7459E1A067E}"/>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143968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Installation from west to east.</a:t>
            </a:r>
          </a:p>
          <a:p>
            <a:pPr marL="171450" indent="-171450">
              <a:buFont typeface="Arial" panose="020B0604020202020204" pitchFamily="34" charset="0"/>
              <a:buChar char="•"/>
            </a:pPr>
            <a:r>
              <a:rPr lang="en-US" dirty="0"/>
              <a:t>Block J will be drilling pit</a:t>
            </a:r>
          </a:p>
          <a:p>
            <a:pPr marL="171450" indent="-171450">
              <a:buFont typeface="Arial" panose="020B0604020202020204" pitchFamily="34" charset="0"/>
              <a:buChar char="•"/>
            </a:pPr>
            <a:r>
              <a:rPr lang="en-US" dirty="0"/>
              <a:t>Receiving pit will be in SE Stephens</a:t>
            </a:r>
          </a:p>
          <a:p>
            <a:pPr marL="285750" indent="-285750">
              <a:buFont typeface="Arial" panose="020B0604020202020204" pitchFamily="34" charset="0"/>
              <a:buChar char="•"/>
            </a:pPr>
            <a:r>
              <a:rPr lang="en-US" sz="1200" dirty="0"/>
              <a:t>Provides an alignment predominantly in public right-of-way and surface easements previously acquired by PWB (abandoned Mill Street easement).</a:t>
            </a:r>
          </a:p>
          <a:p>
            <a:pPr marL="285750" indent="-285750">
              <a:buFont typeface="Arial" panose="020B0604020202020204" pitchFamily="34" charset="0"/>
              <a:buChar char="•"/>
            </a:pPr>
            <a:r>
              <a:rPr lang="en-US" sz="1200" dirty="0"/>
              <a:t>Avoids the Marquam Bridge bents/piers.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Minimal drilling under occupied buildings.</a:t>
            </a:r>
          </a:p>
          <a:p>
            <a:pPr marL="285750" indent="-285750">
              <a:buFont typeface="Arial" panose="020B0604020202020204" pitchFamily="34" charset="0"/>
              <a:buChar char="•"/>
            </a:pPr>
            <a:endParaRPr lang="en-US" sz="1200" dirty="0"/>
          </a:p>
          <a:p>
            <a:pPr marL="171450" indent="-171450">
              <a:buFont typeface="Arial" panose="020B0604020202020204"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r>
              <a:rPr lang="en-US"/>
              <a:t>v14</a:t>
            </a:r>
            <a:endParaRPr lang="en-US" dirty="0"/>
          </a:p>
        </p:txBody>
      </p:sp>
      <p:sp>
        <p:nvSpPr>
          <p:cNvPr id="5" name="Slide Number Placeholder 4"/>
          <p:cNvSpPr>
            <a:spLocks noGrp="1"/>
          </p:cNvSpPr>
          <p:nvPr>
            <p:ph type="sldNum" sz="quarter" idx="11"/>
          </p:nvPr>
        </p:nvSpPr>
        <p:spPr/>
        <p:txBody>
          <a:bodyPr/>
          <a:lstStyle/>
          <a:p>
            <a:fld id="{105D6D01-B75C-420B-9D16-EAF448CFD4B0}" type="slidenum">
              <a:rPr lang="en-US" smtClean="0"/>
              <a:t>8</a:t>
            </a:fld>
            <a:endParaRPr lang="en-US" dirty="0"/>
          </a:p>
        </p:txBody>
      </p:sp>
    </p:spTree>
    <p:extLst>
      <p:ext uri="{BB962C8B-B14F-4D97-AF65-F5344CB8AC3E}">
        <p14:creationId xmlns:p14="http://schemas.microsoft.com/office/powerpoint/2010/main" val="151938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8300" cy="31353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Two trenchless installations.  HDD is 2,740’, Microtunnel 1,900’ long.  </a:t>
            </a:r>
          </a:p>
          <a:p>
            <a:pPr marL="285750" indent="-285750">
              <a:buFont typeface="Arial" panose="020B0604020202020204" pitchFamily="34" charset="0"/>
              <a:buChar char="•"/>
            </a:pPr>
            <a:r>
              <a:rPr lang="en-US" sz="1200" dirty="0"/>
              <a:t>Using carrier pipe will eliminate conflicts with existing overhead utilities and significantly reduce traffic disruptions.</a:t>
            </a:r>
            <a:endParaRPr lang="en-US" sz="1400" dirty="0"/>
          </a:p>
          <a:p>
            <a:pPr marL="285750" indent="-285750">
              <a:spcAft>
                <a:spcPts val="600"/>
              </a:spcAft>
              <a:buFont typeface="Arial" panose="020B0604020202020204" pitchFamily="34" charset="0"/>
              <a:buChar char="•"/>
            </a:pPr>
            <a:r>
              <a:rPr lang="en-US" sz="1200" dirty="0"/>
              <a:t>Beneath liquefiable soils  &amp; deep enough to eliminate impact on Willamette River</a:t>
            </a:r>
          </a:p>
          <a:p>
            <a:endParaRPr lang="en-US" dirty="0"/>
          </a:p>
        </p:txBody>
      </p:sp>
      <p:sp>
        <p:nvSpPr>
          <p:cNvPr id="4" name="Slide Number Placeholder 3"/>
          <p:cNvSpPr>
            <a:spLocks noGrp="1"/>
          </p:cNvSpPr>
          <p:nvPr>
            <p:ph type="sldNum" sz="quarter" idx="10"/>
          </p:nvPr>
        </p:nvSpPr>
        <p:spPr/>
        <p:txBody>
          <a:bodyPr/>
          <a:lstStyle/>
          <a:p>
            <a:pPr>
              <a:defRPr/>
            </a:pPr>
            <a:fld id="{903BD575-AFDE-44BB-BD89-23EF010A9FD0}" type="slidenum">
              <a:rPr lang="en-US" altLang="en-US" smtClean="0"/>
              <a:pPr>
                <a:defRPr/>
              </a:pPr>
              <a:t>9</a:t>
            </a:fld>
            <a:endParaRPr lang="en-US" altLang="en-US"/>
          </a:p>
        </p:txBody>
      </p:sp>
      <p:sp>
        <p:nvSpPr>
          <p:cNvPr id="5" name="Footer Placeholder 4">
            <a:extLst>
              <a:ext uri="{FF2B5EF4-FFF2-40B4-BE49-F238E27FC236}">
                <a16:creationId xmlns:a16="http://schemas.microsoft.com/office/drawing/2014/main" id="{EAEC7FA9-7FF3-4AA3-AEE4-6A99DF3E6E9C}"/>
              </a:ext>
            </a:extLst>
          </p:cNvPr>
          <p:cNvSpPr>
            <a:spLocks noGrp="1"/>
          </p:cNvSpPr>
          <p:nvPr>
            <p:ph type="ftr" sz="quarter" idx="11"/>
          </p:nvPr>
        </p:nvSpPr>
        <p:spPr/>
        <p:txBody>
          <a:bodyPr/>
          <a:lstStyle/>
          <a:p>
            <a:r>
              <a:rPr lang="en-US"/>
              <a:t>v14</a:t>
            </a:r>
            <a:endParaRPr lang="en-US" dirty="0"/>
          </a:p>
        </p:txBody>
      </p:sp>
    </p:spTree>
    <p:extLst>
      <p:ext uri="{BB962C8B-B14F-4D97-AF65-F5344CB8AC3E}">
        <p14:creationId xmlns:p14="http://schemas.microsoft.com/office/powerpoint/2010/main" val="4236709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D01697-3E5A-489E-BD70-67B70469F0C4}" type="datetime1">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AF65E6-C4D1-4B22-B917-489A1C3371EE}"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4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A464A0-01C7-49A6-BEFC-C4816CF954FE}" type="datetime1">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42564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46F35D-D780-4A9B-83D6-8A6670AD562B}" type="datetime1">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3875565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20000">
              <a:schemeClr val="accent3">
                <a:lumMod val="5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0" y="0"/>
            <a:ext cx="9144000" cy="6248400"/>
          </a:xfrm>
          <a:prstGeom prst="rect">
            <a:avLst/>
          </a:prstGeom>
          <a:gradFill>
            <a:gsLst>
              <a:gs pos="15000">
                <a:schemeClr val="accent3">
                  <a:lumMod val="50000"/>
                </a:schemeClr>
              </a:gs>
              <a:gs pos="8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4"/>
          <p:cNvSpPr>
            <a:spLocks noGrp="1"/>
          </p:cNvSpPr>
          <p:nvPr>
            <p:ph type="ctrTitle" hasCustomPrompt="1"/>
          </p:nvPr>
        </p:nvSpPr>
        <p:spPr>
          <a:xfrm>
            <a:off x="533400" y="914400"/>
            <a:ext cx="7961376" cy="990600"/>
          </a:xfrm>
        </p:spPr>
        <p:txBody>
          <a:bodyPr lIns="45720" rIns="45720" bIns="45720" anchor="t" anchorCtr="0">
            <a:normAutofit/>
          </a:bodyPr>
          <a:lstStyle>
            <a:lvl1pPr algn="r">
              <a:defRPr kumimoji="0" lang="en-US" sz="3600" b="1" kern="1200" dirty="0" smtClean="0">
                <a:solidFill>
                  <a:schemeClr val="accent2">
                    <a:lumMod val="60000"/>
                    <a:lumOff val="40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extLst/>
          </a:lstStyle>
          <a:p>
            <a:r>
              <a:rPr kumimoji="0" lang="en-US" dirty="0"/>
              <a:t>Click to edit Master title </a:t>
            </a:r>
            <a:br>
              <a:rPr kumimoji="0" lang="en-US" dirty="0"/>
            </a:br>
            <a:endParaRPr kumimoji="0" lang="en-US" dirty="0"/>
          </a:p>
        </p:txBody>
      </p:sp>
      <p:sp>
        <p:nvSpPr>
          <p:cNvPr id="20" name="Subtitle 19"/>
          <p:cNvSpPr>
            <a:spLocks noGrp="1"/>
          </p:cNvSpPr>
          <p:nvPr>
            <p:ph type="subTitle" idx="1"/>
          </p:nvPr>
        </p:nvSpPr>
        <p:spPr>
          <a:xfrm>
            <a:off x="2667000" y="1752600"/>
            <a:ext cx="5827776" cy="914400"/>
          </a:xfrm>
        </p:spPr>
        <p:txBody>
          <a:bodyPr lIns="182880" tIns="0">
            <a:normAutofit/>
          </a:bodyPr>
          <a:lstStyle>
            <a:lvl1pPr marL="36576" indent="0" algn="r">
              <a:spcBef>
                <a:spcPts val="0"/>
              </a:spcBef>
              <a:buNone/>
              <a:defRPr sz="2800">
                <a:solidFill>
                  <a:schemeClr val="bg1"/>
                </a:solidFill>
                <a:effectLst>
                  <a:outerShdw blurRad="38100" dist="38100" dir="2700000" algn="tl">
                    <a:srgbClr val="000000">
                      <a:alpha val="43137"/>
                    </a:srgbClr>
                  </a:out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sp>
        <p:nvSpPr>
          <p:cNvPr id="24" name="Text Placeholder 23"/>
          <p:cNvSpPr>
            <a:spLocks noGrp="1"/>
          </p:cNvSpPr>
          <p:nvPr>
            <p:ph type="body" sz="quarter" idx="10"/>
          </p:nvPr>
        </p:nvSpPr>
        <p:spPr>
          <a:xfrm>
            <a:off x="3684896" y="3048000"/>
            <a:ext cx="4800600" cy="914400"/>
          </a:xfrm>
          <a:effectLst>
            <a:outerShdw blurRad="38100" dist="12700" dir="2700000" algn="tl" rotWithShape="0">
              <a:prstClr val="black">
                <a:alpha val="40000"/>
              </a:prstClr>
            </a:outerShdw>
          </a:effectLst>
        </p:spPr>
        <p:txBody>
          <a:bodyPr>
            <a:noAutofit/>
          </a:bodyPr>
          <a:lstStyle>
            <a:lvl1pPr marL="0" indent="0" algn="r">
              <a:spcBef>
                <a:spcPts val="0"/>
              </a:spcBef>
              <a:spcAft>
                <a:spcPts val="0"/>
              </a:spcAft>
              <a:buNone/>
              <a:defRPr sz="2800">
                <a:solidFill>
                  <a:srgbClr val="234F5F"/>
                </a:solidFill>
                <a:effectLst/>
                <a:latin typeface="Arial" pitchFamily="34" charset="0"/>
                <a:cs typeface="Arial" pitchFamily="34" charset="0"/>
              </a:defRPr>
            </a:lvl1pPr>
          </a:lstStyle>
          <a:p>
            <a:pPr lvl="0"/>
            <a:r>
              <a:rPr lang="en-US" dirty="0"/>
              <a:t>Click to edit Master text styles</a:t>
            </a:r>
          </a:p>
        </p:txBody>
      </p:sp>
      <p:sp>
        <p:nvSpPr>
          <p:cNvPr id="26" name="Text Placeholder 25"/>
          <p:cNvSpPr>
            <a:spLocks noGrp="1"/>
          </p:cNvSpPr>
          <p:nvPr>
            <p:ph type="body" sz="quarter" idx="11"/>
          </p:nvPr>
        </p:nvSpPr>
        <p:spPr>
          <a:xfrm>
            <a:off x="3684896" y="4343400"/>
            <a:ext cx="4800600" cy="914400"/>
          </a:xfrm>
        </p:spPr>
        <p:txBody>
          <a:bodyPr>
            <a:normAutofit/>
          </a:bodyPr>
          <a:lstStyle>
            <a:lvl1pPr algn="r">
              <a:spcBef>
                <a:spcPts val="0"/>
              </a:spcBef>
              <a:buNone/>
              <a:defRPr sz="2200" b="1" spc="-30" baseline="0">
                <a:solidFill>
                  <a:srgbClr val="224D5C"/>
                </a:solidFill>
                <a:effectLst/>
                <a:latin typeface="Arial" pitchFamily="34" charset="0"/>
                <a:cs typeface="Arial" pitchFamily="34" charset="0"/>
              </a:defRPr>
            </a:lvl1pPr>
          </a:lstStyle>
          <a:p>
            <a:pPr lvl="0"/>
            <a:r>
              <a:rPr lang="en-US" dirty="0"/>
              <a:t>Click to edit Master text styles</a:t>
            </a:r>
          </a:p>
        </p:txBody>
      </p:sp>
      <p:pic>
        <p:nvPicPr>
          <p:cNvPr id="9" name="Picture 2"/>
          <p:cNvPicPr>
            <a:picLocks noChangeAspect="1" noChangeArrowheads="1"/>
          </p:cNvPicPr>
          <p:nvPr userDrawn="1"/>
        </p:nvPicPr>
        <p:blipFill>
          <a:blip r:embed="rId2" cstate="print"/>
          <a:srcRect/>
          <a:stretch>
            <a:fillRect/>
          </a:stretch>
        </p:blipFill>
        <p:spPr bwMode="auto">
          <a:xfrm>
            <a:off x="5854723" y="5437695"/>
            <a:ext cx="2630774" cy="685800"/>
          </a:xfrm>
          <a:prstGeom prst="rect">
            <a:avLst/>
          </a:prstGeom>
          <a:noFill/>
          <a:ln w="9525">
            <a:noFill/>
            <a:miter lim="800000"/>
            <a:headEnd/>
            <a:tailEnd/>
          </a:ln>
        </p:spPr>
      </p:pic>
      <p:pic>
        <p:nvPicPr>
          <p:cNvPr id="11" name="Picture 10"/>
          <p:cNvPicPr>
            <a:picLocks noChangeAspect="1"/>
          </p:cNvPicPr>
          <p:nvPr userDrawn="1"/>
        </p:nvPicPr>
        <p:blipFill>
          <a:blip r:embed="rId3"/>
          <a:stretch>
            <a:fillRect/>
          </a:stretch>
        </p:blipFill>
        <p:spPr>
          <a:xfrm>
            <a:off x="5016260" y="6335798"/>
            <a:ext cx="1219200" cy="392854"/>
          </a:xfrm>
          <a:prstGeom prst="rect">
            <a:avLst/>
          </a:prstGeom>
        </p:spPr>
      </p:pic>
      <p:pic>
        <p:nvPicPr>
          <p:cNvPr id="2" name="Picture 1"/>
          <p:cNvPicPr>
            <a:picLocks noChangeAspect="1"/>
          </p:cNvPicPr>
          <p:nvPr userDrawn="1"/>
        </p:nvPicPr>
        <p:blipFill>
          <a:blip r:embed="rId4"/>
          <a:stretch>
            <a:fillRect/>
          </a:stretch>
        </p:blipFill>
        <p:spPr>
          <a:xfrm>
            <a:off x="7061172" y="6391266"/>
            <a:ext cx="1389478" cy="281923"/>
          </a:xfrm>
          <a:prstGeom prst="rect">
            <a:avLst/>
          </a:prstGeom>
        </p:spPr>
      </p:pic>
      <p:pic>
        <p:nvPicPr>
          <p:cNvPr id="1026" name="Picture 2" descr="Image result for HDR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366535" y="6372857"/>
            <a:ext cx="563562" cy="318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456311" y="6328971"/>
            <a:ext cx="1703351" cy="523220"/>
          </a:xfrm>
          <a:prstGeom prst="rect">
            <a:avLst/>
          </a:prstGeom>
          <a:noFill/>
        </p:spPr>
        <p:txBody>
          <a:bodyPr wrap="none" rtlCol="0">
            <a:spAutoFit/>
          </a:bodyPr>
          <a:lstStyle/>
          <a:p>
            <a:pPr algn="ctr"/>
            <a:r>
              <a:rPr kumimoji="0" lang="en-US" sz="1400" b="1" kern="1200" spc="-30" baseline="0" dirty="0">
                <a:solidFill>
                  <a:srgbClr val="224D5C"/>
                </a:solidFill>
                <a:effectLst/>
                <a:latin typeface="Arial" pitchFamily="34" charset="0"/>
                <a:ea typeface="Tahoma" pitchFamily="34" charset="0"/>
                <a:cs typeface="Arial" pitchFamily="34" charset="0"/>
              </a:rPr>
              <a:t>Corrosion Control</a:t>
            </a:r>
          </a:p>
          <a:p>
            <a:pPr algn="ctr"/>
            <a:r>
              <a:rPr kumimoji="0" lang="en-US" sz="1400" b="1" kern="1200" spc="-30" baseline="0" dirty="0">
                <a:solidFill>
                  <a:srgbClr val="224D5C"/>
                </a:solidFill>
                <a:effectLst/>
                <a:latin typeface="Arial" pitchFamily="34" charset="0"/>
                <a:ea typeface="Tahoma" pitchFamily="34" charset="0"/>
                <a:cs typeface="Arial" pitchFamily="34" charset="0"/>
              </a:rPr>
              <a:t>Pilot Study Project</a:t>
            </a:r>
          </a:p>
        </p:txBody>
      </p:sp>
      <p:pic>
        <p:nvPicPr>
          <p:cNvPr id="15" name="Picture 14"/>
          <p:cNvPicPr>
            <a:picLocks noChangeAspect="1"/>
          </p:cNvPicPr>
          <p:nvPr userDrawn="1"/>
        </p:nvPicPr>
        <p:blipFill>
          <a:blip r:embed="rId6"/>
          <a:stretch>
            <a:fillRect/>
          </a:stretch>
        </p:blipFill>
        <p:spPr>
          <a:xfrm>
            <a:off x="614111" y="5599409"/>
            <a:ext cx="1387753" cy="667110"/>
          </a:xfrm>
          <a:prstGeom prst="rect">
            <a:avLst/>
          </a:prstGeom>
        </p:spPr>
      </p:pic>
    </p:spTree>
    <p:extLst>
      <p:ext uri="{BB962C8B-B14F-4D97-AF65-F5344CB8AC3E}">
        <p14:creationId xmlns:p14="http://schemas.microsoft.com/office/powerpoint/2010/main" val="2438483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4495800" y="6540177"/>
            <a:ext cx="1219200" cy="317825"/>
          </a:xfrm>
          <a:prstGeom prst="rect">
            <a:avLst/>
          </a:prstGeom>
          <a:noFill/>
          <a:ln w="9525">
            <a:noFill/>
            <a:miter lim="800000"/>
            <a:headEnd/>
            <a:tailEnd/>
          </a:ln>
        </p:spPr>
      </p:pic>
      <p:sp>
        <p:nvSpPr>
          <p:cNvPr id="2" name="Title 1"/>
          <p:cNvSpPr>
            <a:spLocks noGrp="1"/>
          </p:cNvSpPr>
          <p:nvPr>
            <p:ph type="title"/>
          </p:nvPr>
        </p:nvSpPr>
        <p:spPr>
          <a:xfrm>
            <a:off x="502920" y="-228600"/>
            <a:ext cx="8183880" cy="1051560"/>
          </a:xfrm>
        </p:spPr>
        <p:txBody>
          <a:bodyPr/>
          <a:lstStyle/>
          <a:p>
            <a:r>
              <a:rPr kumimoji="0" lang="en-US"/>
              <a:t>Click to edit Master title style</a:t>
            </a:r>
            <a:endParaRPr kumimoji="0" lang="en-US" dirty="0"/>
          </a:p>
        </p:txBody>
      </p:sp>
      <p:sp>
        <p:nvSpPr>
          <p:cNvPr id="3" name="Content Placeholder 2"/>
          <p:cNvSpPr>
            <a:spLocks noGrp="1"/>
          </p:cNvSpPr>
          <p:nvPr>
            <p:ph idx="1"/>
          </p:nvPr>
        </p:nvSpPr>
        <p:spPr>
          <a:xfrm>
            <a:off x="579120" y="1450848"/>
            <a:ext cx="8183880" cy="4721352"/>
          </a:xfrm>
        </p:spPr>
        <p:txBody>
          <a:bodyPr/>
          <a:lstStyle>
            <a:lvl1pPr>
              <a:lnSpc>
                <a:spcPts val="2600"/>
              </a:lnSpc>
              <a:spcBef>
                <a:spcPts val="900"/>
              </a:spcBef>
              <a:spcAft>
                <a:spcPts val="400"/>
              </a:spcAft>
              <a:defRPr/>
            </a:lvl1pPr>
            <a:lvl2pPr>
              <a:lnSpc>
                <a:spcPct val="100000"/>
              </a:lnSpc>
              <a:spcBef>
                <a:spcPts val="400"/>
              </a:spcBef>
              <a:spcAft>
                <a:spcPts val="0"/>
              </a:spcAft>
              <a:buClrTx/>
              <a:buSzPct val="70000"/>
              <a:buFont typeface="Wingdings" pitchFamily="2" charset="2"/>
              <a:buChar char="q"/>
              <a:defRPr sz="2200" b="1" i="0" spc="0" baseline="0">
                <a:solidFill>
                  <a:srgbClr val="234F5F"/>
                </a:solidFill>
                <a:effectLst/>
                <a:latin typeface="Arial Narrow" pitchFamily="34" charset="0"/>
                <a:ea typeface="Tahoma" pitchFamily="34" charset="0"/>
                <a:cs typeface="Arial" pitchFamily="34" charset="0"/>
              </a:defRPr>
            </a:lvl2pPr>
            <a:lvl3pPr marL="1146175" indent="-231775">
              <a:lnSpc>
                <a:spcPct val="100000"/>
              </a:lnSpc>
              <a:spcBef>
                <a:spcPts val="200"/>
              </a:spcBef>
              <a:spcAft>
                <a:spcPts val="0"/>
              </a:spcAft>
              <a:buClrTx/>
              <a:buFont typeface="Symbol" pitchFamily="18" charset="2"/>
              <a:buChar char="·"/>
              <a:defRPr sz="2000" b="1" baseline="0">
                <a:solidFill>
                  <a:schemeClr val="accent1">
                    <a:lumMod val="50000"/>
                  </a:schemeClr>
                </a:solidFill>
                <a:latin typeface="Arial Narrow" pitchFamily="34" charset="0"/>
              </a:defRPr>
            </a:lvl3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1" eaLnBrk="1" latinLnBrk="0" hangingPunct="1"/>
            <a:endParaRPr lang="en-US" dirty="0"/>
          </a:p>
        </p:txBody>
      </p:sp>
      <p:sp>
        <p:nvSpPr>
          <p:cNvPr id="6" name="Slide Number Placeholder 3"/>
          <p:cNvSpPr>
            <a:spLocks noGrp="1"/>
          </p:cNvSpPr>
          <p:nvPr>
            <p:ph type="sldNum" sz="quarter" idx="12"/>
          </p:nvPr>
        </p:nvSpPr>
        <p:spPr>
          <a:xfrm>
            <a:off x="8305800" y="6553200"/>
            <a:ext cx="609600" cy="304800"/>
          </a:xfrm>
          <a:prstGeom prst="rect">
            <a:avLst/>
          </a:prstGeom>
        </p:spPr>
        <p:txBody>
          <a:bodyPr/>
          <a:lstStyle>
            <a:lvl1pPr algn="r">
              <a:defRPr kumimoji="0" lang="en-US" sz="1200" b="1" i="1" kern="1200" spc="-30" baseline="0" smtClean="0">
                <a:solidFill>
                  <a:srgbClr val="224D5C"/>
                </a:solidFill>
                <a:effectLst/>
                <a:latin typeface="Arial" pitchFamily="34" charset="0"/>
                <a:ea typeface="Tahoma" pitchFamily="34" charset="0"/>
                <a:cs typeface="Arial" pitchFamily="34" charset="0"/>
              </a:defRPr>
            </a:lvl1pPr>
          </a:lstStyle>
          <a:p>
            <a:fld id="{EE39A99E-9944-BD45-8456-AF420525D2F8}" type="slidenum">
              <a:rPr lang="en-US" smtClean="0"/>
              <a:pPr/>
              <a:t>‹#›</a:t>
            </a:fld>
            <a:endParaRPr lang="en-US" dirty="0"/>
          </a:p>
        </p:txBody>
      </p:sp>
      <p:pic>
        <p:nvPicPr>
          <p:cNvPr id="7" name="Picture 6"/>
          <p:cNvPicPr>
            <a:picLocks noChangeAspect="1"/>
          </p:cNvPicPr>
          <p:nvPr userDrawn="1"/>
        </p:nvPicPr>
        <p:blipFill>
          <a:blip r:embed="rId3"/>
          <a:stretch>
            <a:fillRect/>
          </a:stretch>
        </p:blipFill>
        <p:spPr>
          <a:xfrm>
            <a:off x="5798318" y="6564972"/>
            <a:ext cx="810353" cy="261114"/>
          </a:xfrm>
          <a:prstGeom prst="rect">
            <a:avLst/>
          </a:prstGeom>
        </p:spPr>
      </p:pic>
      <p:pic>
        <p:nvPicPr>
          <p:cNvPr id="9" name="Picture 8"/>
          <p:cNvPicPr>
            <a:picLocks noChangeAspect="1"/>
          </p:cNvPicPr>
          <p:nvPr userDrawn="1"/>
        </p:nvPicPr>
        <p:blipFill>
          <a:blip r:embed="rId4"/>
          <a:stretch>
            <a:fillRect/>
          </a:stretch>
        </p:blipFill>
        <p:spPr>
          <a:xfrm>
            <a:off x="7190569" y="6591663"/>
            <a:ext cx="1023848" cy="207737"/>
          </a:xfrm>
          <a:prstGeom prst="rect">
            <a:avLst/>
          </a:prstGeom>
        </p:spPr>
      </p:pic>
      <p:pic>
        <p:nvPicPr>
          <p:cNvPr id="10" name="Picture 2" descr="Image result for HDR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88" y="6578100"/>
            <a:ext cx="415265" cy="2348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0" y="6581003"/>
            <a:ext cx="2783454" cy="276999"/>
          </a:xfrm>
          <a:prstGeom prst="rect">
            <a:avLst/>
          </a:prstGeom>
          <a:noFill/>
        </p:spPr>
        <p:txBody>
          <a:bodyPr wrap="none" rtlCol="0">
            <a:spAutoFit/>
          </a:bodyPr>
          <a:lstStyle/>
          <a:p>
            <a:pPr algn="l"/>
            <a:r>
              <a:rPr kumimoji="0" lang="en-US" sz="1200" b="1" i="1" kern="1200" spc="-30" baseline="0" dirty="0">
                <a:solidFill>
                  <a:srgbClr val="224D5C"/>
                </a:solidFill>
                <a:effectLst/>
                <a:latin typeface="Arial" pitchFamily="34" charset="0"/>
                <a:ea typeface="Tahoma" pitchFamily="34" charset="0"/>
                <a:cs typeface="Arial" pitchFamily="34" charset="0"/>
              </a:rPr>
              <a:t>Corrosion Control Pilot Study Project</a:t>
            </a:r>
          </a:p>
        </p:txBody>
      </p:sp>
    </p:spTree>
    <p:extLst>
      <p:ext uri="{BB962C8B-B14F-4D97-AF65-F5344CB8AC3E}">
        <p14:creationId xmlns:p14="http://schemas.microsoft.com/office/powerpoint/2010/main" val="109394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Version 2">
    <p:spTree>
      <p:nvGrpSpPr>
        <p:cNvPr id="1" name=""/>
        <p:cNvGrpSpPr/>
        <p:nvPr/>
      </p:nvGrpSpPr>
      <p:grpSpPr>
        <a:xfrm>
          <a:off x="0" y="0"/>
          <a:ext cx="0" cy="0"/>
          <a:chOff x="0" y="0"/>
          <a:chExt cx="0" cy="0"/>
        </a:xfrm>
      </p:grpSpPr>
      <p:sp>
        <p:nvSpPr>
          <p:cNvPr id="2" name="Title 1"/>
          <p:cNvSpPr>
            <a:spLocks noGrp="1"/>
          </p:cNvSpPr>
          <p:nvPr>
            <p:ph type="title"/>
          </p:nvPr>
        </p:nvSpPr>
        <p:spPr>
          <a:xfrm>
            <a:off x="502920" y="-228600"/>
            <a:ext cx="8183880" cy="1051560"/>
          </a:xfrm>
        </p:spPr>
        <p:txBody>
          <a:bodyPr/>
          <a:lstStyle/>
          <a:p>
            <a:r>
              <a:rPr kumimoji="0" lang="en-US"/>
              <a:t>Click to edit Master title style</a:t>
            </a:r>
            <a:endParaRPr kumimoji="0" lang="en-US" dirty="0"/>
          </a:p>
        </p:txBody>
      </p:sp>
      <p:sp>
        <p:nvSpPr>
          <p:cNvPr id="3" name="Content Placeholder 2"/>
          <p:cNvSpPr>
            <a:spLocks noGrp="1"/>
          </p:cNvSpPr>
          <p:nvPr>
            <p:ph idx="1"/>
          </p:nvPr>
        </p:nvSpPr>
        <p:spPr>
          <a:xfrm>
            <a:off x="579120" y="1450848"/>
            <a:ext cx="8183880" cy="4721352"/>
          </a:xfrm>
        </p:spPr>
        <p:txBody>
          <a:bodyPr/>
          <a:lstStyle>
            <a:lvl1pPr>
              <a:lnSpc>
                <a:spcPts val="2600"/>
              </a:lnSpc>
              <a:spcBef>
                <a:spcPts val="900"/>
              </a:spcBef>
              <a:spcAft>
                <a:spcPts val="400"/>
              </a:spcAft>
              <a:defRPr/>
            </a:lvl1pPr>
            <a:lvl2pPr>
              <a:lnSpc>
                <a:spcPct val="100000"/>
              </a:lnSpc>
              <a:spcBef>
                <a:spcPts val="400"/>
              </a:spcBef>
              <a:spcAft>
                <a:spcPts val="0"/>
              </a:spcAft>
              <a:buClrTx/>
              <a:buSzPct val="70000"/>
              <a:buFont typeface="Wingdings" pitchFamily="2" charset="2"/>
              <a:buChar char="q"/>
              <a:defRPr sz="2200" b="1" i="0" spc="0" baseline="0">
                <a:solidFill>
                  <a:srgbClr val="234F5F"/>
                </a:solidFill>
                <a:effectLst/>
                <a:latin typeface="Arial Narrow" pitchFamily="34" charset="0"/>
                <a:ea typeface="Tahoma" pitchFamily="34" charset="0"/>
                <a:cs typeface="Arial" pitchFamily="34" charset="0"/>
              </a:defRPr>
            </a:lvl2pPr>
            <a:lvl3pPr marL="1146175" indent="-231775">
              <a:lnSpc>
                <a:spcPct val="100000"/>
              </a:lnSpc>
              <a:spcBef>
                <a:spcPts val="200"/>
              </a:spcBef>
              <a:spcAft>
                <a:spcPts val="0"/>
              </a:spcAft>
              <a:buClrTx/>
              <a:buFont typeface="Symbol" pitchFamily="18" charset="2"/>
              <a:buChar char="·"/>
              <a:defRPr sz="2000" b="1" baseline="0">
                <a:solidFill>
                  <a:schemeClr val="accent1">
                    <a:lumMod val="50000"/>
                  </a:schemeClr>
                </a:solidFill>
                <a:latin typeface="Arial Narrow" pitchFamily="34" charset="0"/>
              </a:defRPr>
            </a:lvl3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p:txBody>
      </p:sp>
      <p:sp>
        <p:nvSpPr>
          <p:cNvPr id="5" name="Slide Number Placeholder 3"/>
          <p:cNvSpPr>
            <a:spLocks noGrp="1"/>
          </p:cNvSpPr>
          <p:nvPr>
            <p:ph type="sldNum" sz="quarter" idx="12"/>
          </p:nvPr>
        </p:nvSpPr>
        <p:spPr>
          <a:xfrm>
            <a:off x="8305800" y="6553200"/>
            <a:ext cx="609600" cy="304800"/>
          </a:xfrm>
          <a:prstGeom prst="rect">
            <a:avLst/>
          </a:prstGeom>
        </p:spPr>
        <p:txBody>
          <a:bodyPr/>
          <a:lstStyle>
            <a:lvl1pPr algn="r">
              <a:defRPr sz="1400" baseline="0">
                <a:latin typeface="Tahoma" panose="020B0604030504040204" pitchFamily="34" charset="0"/>
                <a:ea typeface="Tahoma" panose="020B0604030504040204" pitchFamily="34" charset="0"/>
                <a:cs typeface="Tahoma" panose="020B0604030504040204" pitchFamily="34" charset="0"/>
              </a:defRPr>
            </a:lvl1pPr>
          </a:lstStyle>
          <a:p>
            <a:fld id="{EE39A99E-9944-BD45-8456-AF420525D2F8}" type="slidenum">
              <a:rPr lang="en-US" smtClean="0"/>
              <a:pPr/>
              <a:t>‹#›</a:t>
            </a:fld>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4620904" y="6533061"/>
            <a:ext cx="1246496" cy="324941"/>
          </a:xfrm>
          <a:prstGeom prst="rect">
            <a:avLst/>
          </a:prstGeom>
          <a:noFill/>
          <a:ln w="9525">
            <a:noFill/>
            <a:miter lim="800000"/>
            <a:headEnd/>
            <a:tailEnd/>
          </a:ln>
        </p:spPr>
      </p:pic>
      <p:pic>
        <p:nvPicPr>
          <p:cNvPr id="8" name="Picture 7"/>
          <p:cNvPicPr>
            <a:picLocks noChangeAspect="1"/>
          </p:cNvPicPr>
          <p:nvPr userDrawn="1"/>
        </p:nvPicPr>
        <p:blipFill>
          <a:blip r:embed="rId3"/>
          <a:stretch>
            <a:fillRect/>
          </a:stretch>
        </p:blipFill>
        <p:spPr>
          <a:xfrm>
            <a:off x="5971448" y="6564972"/>
            <a:ext cx="810353" cy="261114"/>
          </a:xfrm>
          <a:prstGeom prst="rect">
            <a:avLst/>
          </a:prstGeom>
        </p:spPr>
      </p:pic>
      <p:pic>
        <p:nvPicPr>
          <p:cNvPr id="9" name="Picture 8"/>
          <p:cNvPicPr>
            <a:picLocks noChangeAspect="1"/>
          </p:cNvPicPr>
          <p:nvPr userDrawn="1"/>
        </p:nvPicPr>
        <p:blipFill>
          <a:blip r:embed="rId4"/>
          <a:stretch>
            <a:fillRect/>
          </a:stretch>
        </p:blipFill>
        <p:spPr>
          <a:xfrm>
            <a:off x="6879058" y="6574973"/>
            <a:ext cx="1198143" cy="241112"/>
          </a:xfrm>
          <a:prstGeom prst="rect">
            <a:avLst/>
          </a:prstGeom>
        </p:spPr>
      </p:pic>
    </p:spTree>
    <p:extLst>
      <p:ext uri="{BB962C8B-B14F-4D97-AF65-F5344CB8AC3E}">
        <p14:creationId xmlns:p14="http://schemas.microsoft.com/office/powerpoint/2010/main" val="114611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gures - No White Box">
    <p:spTree>
      <p:nvGrpSpPr>
        <p:cNvPr id="1" name=""/>
        <p:cNvGrpSpPr/>
        <p:nvPr/>
      </p:nvGrpSpPr>
      <p:grpSpPr>
        <a:xfrm>
          <a:off x="0" y="0"/>
          <a:ext cx="0" cy="0"/>
          <a:chOff x="0" y="0"/>
          <a:chExt cx="0" cy="0"/>
        </a:xfrm>
      </p:grpSpPr>
      <p:sp>
        <p:nvSpPr>
          <p:cNvPr id="4" name="Rectangle 3"/>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0" y="0"/>
            <a:ext cx="9144000" cy="6248400"/>
          </a:xfrm>
          <a:prstGeom prst="rect">
            <a:avLst/>
          </a:prstGeom>
          <a:gradFill>
            <a:gsLst>
              <a:gs pos="15000">
                <a:schemeClr val="accent3">
                  <a:lumMod val="50000"/>
                </a:schemeClr>
              </a:gs>
              <a:gs pos="8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7" name="Slide Number Placeholder 3"/>
          <p:cNvSpPr>
            <a:spLocks noGrp="1"/>
          </p:cNvSpPr>
          <p:nvPr>
            <p:ph type="sldNum" sz="quarter" idx="12"/>
          </p:nvPr>
        </p:nvSpPr>
        <p:spPr>
          <a:xfrm>
            <a:off x="8305800" y="6553200"/>
            <a:ext cx="609600" cy="304800"/>
          </a:xfrm>
          <a:prstGeom prst="rect">
            <a:avLst/>
          </a:prstGeom>
        </p:spPr>
        <p:txBody>
          <a:bodyPr/>
          <a:lstStyle>
            <a:lvl1pPr algn="r">
              <a:defRPr sz="1400" baseline="0">
                <a:latin typeface="Tahoma" panose="020B0604030504040204" pitchFamily="34" charset="0"/>
                <a:ea typeface="Tahoma" panose="020B0604030504040204" pitchFamily="34" charset="0"/>
                <a:cs typeface="Tahoma" panose="020B0604030504040204" pitchFamily="34" charset="0"/>
              </a:defRPr>
            </a:lvl1pPr>
          </a:lstStyle>
          <a:p>
            <a:fld id="{EE39A99E-9944-BD45-8456-AF420525D2F8}" type="slidenum">
              <a:rPr lang="en-US" smtClean="0"/>
              <a:pPr/>
              <a:t>‹#›</a:t>
            </a:fld>
            <a:endParaRPr lang="en-US" dirty="0"/>
          </a:p>
        </p:txBody>
      </p:sp>
      <p:pic>
        <p:nvPicPr>
          <p:cNvPr id="8" name="Picture 2"/>
          <p:cNvPicPr>
            <a:picLocks noChangeAspect="1" noChangeArrowheads="1"/>
          </p:cNvPicPr>
          <p:nvPr userDrawn="1"/>
        </p:nvPicPr>
        <p:blipFill>
          <a:blip r:embed="rId2" cstate="print"/>
          <a:srcRect/>
          <a:stretch>
            <a:fillRect/>
          </a:stretch>
        </p:blipFill>
        <p:spPr bwMode="auto">
          <a:xfrm>
            <a:off x="4620904" y="6533061"/>
            <a:ext cx="1246496" cy="324941"/>
          </a:xfrm>
          <a:prstGeom prst="rect">
            <a:avLst/>
          </a:prstGeom>
          <a:noFill/>
          <a:ln w="9525">
            <a:noFill/>
            <a:miter lim="800000"/>
            <a:headEnd/>
            <a:tailEnd/>
          </a:ln>
        </p:spPr>
      </p:pic>
      <p:pic>
        <p:nvPicPr>
          <p:cNvPr id="9" name="Picture 8"/>
          <p:cNvPicPr>
            <a:picLocks noChangeAspect="1"/>
          </p:cNvPicPr>
          <p:nvPr userDrawn="1"/>
        </p:nvPicPr>
        <p:blipFill>
          <a:blip r:embed="rId3"/>
          <a:stretch>
            <a:fillRect/>
          </a:stretch>
        </p:blipFill>
        <p:spPr>
          <a:xfrm>
            <a:off x="5971448" y="6564972"/>
            <a:ext cx="810353" cy="261114"/>
          </a:xfrm>
          <a:prstGeom prst="rect">
            <a:avLst/>
          </a:prstGeom>
        </p:spPr>
      </p:pic>
      <p:pic>
        <p:nvPicPr>
          <p:cNvPr id="10" name="Picture 9"/>
          <p:cNvPicPr>
            <a:picLocks noChangeAspect="1"/>
          </p:cNvPicPr>
          <p:nvPr userDrawn="1"/>
        </p:nvPicPr>
        <p:blipFill>
          <a:blip r:embed="rId4"/>
          <a:stretch>
            <a:fillRect/>
          </a:stretch>
        </p:blipFill>
        <p:spPr>
          <a:xfrm>
            <a:off x="6879058" y="6574973"/>
            <a:ext cx="1198143" cy="241112"/>
          </a:xfrm>
          <a:prstGeom prst="rect">
            <a:avLst/>
          </a:prstGeom>
        </p:spPr>
      </p:pic>
    </p:spTree>
    <p:extLst>
      <p:ext uri="{BB962C8B-B14F-4D97-AF65-F5344CB8AC3E}">
        <p14:creationId xmlns:p14="http://schemas.microsoft.com/office/powerpoint/2010/main" val="223852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374A9C-8C0F-48C6-808D-751B39A0FB53}"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57193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74A9C-8C0F-48C6-808D-751B39A0FB53}"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159414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74A9C-8C0F-48C6-808D-751B39A0FB53}"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272478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374A9C-8C0F-48C6-808D-751B39A0FB53}"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46493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726787-CAE8-4AC7-A393-C1EC1F301CC0}" type="datetime1">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372255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374A9C-8C0F-48C6-808D-751B39A0FB53}" type="datetimeFigureOut">
              <a:rPr lang="en-US" smtClean="0"/>
              <a:t>12/12/2018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2366183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374A9C-8C0F-48C6-808D-751B39A0FB53}" type="datetimeFigureOut">
              <a:rPr lang="en-US" smtClean="0"/>
              <a:t>12/12/2018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74199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74A9C-8C0F-48C6-808D-751B39A0FB53}"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2500947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374A9C-8C0F-48C6-808D-751B39A0FB53}"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2566652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374A9C-8C0F-48C6-808D-751B39A0FB53}"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081808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74A9C-8C0F-48C6-808D-751B39A0FB53}"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018268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74A9C-8C0F-48C6-808D-751B39A0FB53}"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5348-55CE-4DA7-A839-542CA53C9A91}" type="slidenum">
              <a:rPr lang="en-US" smtClean="0"/>
              <a:t>‹#›</a:t>
            </a:fld>
            <a:endParaRPr lang="en-US"/>
          </a:p>
        </p:txBody>
      </p:sp>
    </p:spTree>
    <p:extLst>
      <p:ext uri="{BB962C8B-B14F-4D97-AF65-F5344CB8AC3E}">
        <p14:creationId xmlns:p14="http://schemas.microsoft.com/office/powerpoint/2010/main" val="126804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7581B5-E3C3-48B5-86B1-E0DC34361546}" type="datetime1">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AF65E6-C4D1-4B22-B917-489A1C3371EE}"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4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E8EEBF-741F-4A21-B6D6-576BF07127BB}" type="datetime1">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63517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08C21D-B3E4-4020-8547-B8BF5A714BFF}" type="datetime1">
              <a:rPr lang="en-US" smtClean="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286582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DD1B4-FCE4-459D-8A4E-214D31CEAE62}" type="datetime1">
              <a:rPr lang="en-US" smtClean="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44910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ED9825-FC1A-4DC2-826D-00CB0FDF5794}" type="datetime1">
              <a:rPr lang="en-US" smtClean="0"/>
              <a:t>12/12/2018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42670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1B44F82C-DC4B-4741-8F24-D4D87BB43176}" type="datetime1">
              <a:rPr lang="en-US" smtClean="0"/>
              <a:t>12/12/2018</a:t>
            </a:fld>
            <a:endParaRPr lang="en-US" dirty="0"/>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AF65E6-C4D1-4B22-B917-489A1C3371EE}" type="slidenum">
              <a:rPr lang="en-US" smtClean="0"/>
              <a:t>‹#›</a:t>
            </a:fld>
            <a:endParaRPr lang="en-US" dirty="0"/>
          </a:p>
        </p:txBody>
      </p:sp>
    </p:spTree>
    <p:extLst>
      <p:ext uri="{BB962C8B-B14F-4D97-AF65-F5344CB8AC3E}">
        <p14:creationId xmlns:p14="http://schemas.microsoft.com/office/powerpoint/2010/main" val="361613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8D276C-8C6B-43A7-B2C8-A1906F28B133}" type="datetime1">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AF65E6-C4D1-4B22-B917-489A1C3371EE}" type="slidenum">
              <a:rPr lang="en-US" smtClean="0"/>
              <a:t>‹#›</a:t>
            </a:fld>
            <a:endParaRPr lang="en-US" dirty="0"/>
          </a:p>
        </p:txBody>
      </p:sp>
    </p:spTree>
    <p:extLst>
      <p:ext uri="{BB962C8B-B14F-4D97-AF65-F5344CB8AC3E}">
        <p14:creationId xmlns:p14="http://schemas.microsoft.com/office/powerpoint/2010/main" val="290905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fld id="{89760529-00A5-4D7A-BB3E-CCC2F0DB6C07}" type="datetime1">
              <a:rPr lang="en-US" smtClean="0"/>
              <a:t>12/12/2018</a:t>
            </a:fld>
            <a:endParaRPr lang="en-US" dirty="0"/>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31AF65E6-C4D1-4B22-B917-489A1C3371EE}"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977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0000">
              <a:schemeClr val="accent3">
                <a:lumMod val="5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p:cNvSpPr/>
          <p:nvPr userDrawn="1"/>
        </p:nvSpPr>
        <p:spPr>
          <a:xfrm>
            <a:off x="0" y="0"/>
            <a:ext cx="9144000" cy="6248400"/>
          </a:xfrm>
          <a:prstGeom prst="rect">
            <a:avLst/>
          </a:prstGeom>
          <a:gradFill>
            <a:gsLst>
              <a:gs pos="15000">
                <a:schemeClr val="accent3">
                  <a:lumMod val="50000"/>
                </a:schemeClr>
              </a:gs>
              <a:gs pos="8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8"/>
          <p:cNvSpPr/>
          <p:nvPr/>
        </p:nvSpPr>
        <p:spPr>
          <a:xfrm>
            <a:off x="418597" y="990600"/>
            <a:ext cx="8306809" cy="5486400"/>
          </a:xfrm>
          <a:prstGeom prst="roundRect">
            <a:avLst>
              <a:gd name="adj" fmla="val 2127"/>
            </a:avLst>
          </a:prstGeom>
          <a:gradFill flip="none" rotWithShape="1">
            <a:gsLst>
              <a:gs pos="100000">
                <a:srgbClr val="FAFAFA"/>
              </a:gs>
              <a:gs pos="100000">
                <a:schemeClr val="bg1">
                  <a:shade val="35000"/>
                  <a:satMod val="100000"/>
                </a:schemeClr>
              </a:gs>
            </a:gsLst>
            <a:path path="shape">
              <a:fillToRect l="50000" t="50000" r="50000" b="50000"/>
            </a:path>
            <a:tileRect/>
          </a:gradFill>
          <a:ln w="8890" cap="rnd" cmpd="sng" algn="ctr">
            <a:noFill/>
            <a:prstDash val="solid"/>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Title Placeholder 12"/>
          <p:cNvSpPr>
            <a:spLocks noGrp="1"/>
          </p:cNvSpPr>
          <p:nvPr>
            <p:ph type="title"/>
          </p:nvPr>
        </p:nvSpPr>
        <p:spPr>
          <a:xfrm>
            <a:off x="502920" y="-213360"/>
            <a:ext cx="8183880" cy="1051560"/>
          </a:xfrm>
          <a:prstGeom prst="rect">
            <a:avLst/>
          </a:prstGeom>
        </p:spPr>
        <p:txBody>
          <a:bodyPr vert="horz" anchor="b">
            <a:normAutofit/>
          </a:bodyPr>
          <a:lstStyle/>
          <a:p>
            <a:r>
              <a:rPr kumimoji="0" lang="en-US" dirty="0"/>
              <a:t>Click to edit Master title style</a:t>
            </a:r>
          </a:p>
        </p:txBody>
      </p:sp>
      <p:sp>
        <p:nvSpPr>
          <p:cNvPr id="4" name="Text Placeholder 3"/>
          <p:cNvSpPr>
            <a:spLocks noGrp="1"/>
          </p:cNvSpPr>
          <p:nvPr>
            <p:ph type="body" idx="1"/>
          </p:nvPr>
        </p:nvSpPr>
        <p:spPr>
          <a:xfrm>
            <a:off x="502920" y="1371600"/>
            <a:ext cx="8183880" cy="4187952"/>
          </a:xfrm>
          <a:prstGeom prst="rect">
            <a:avLst/>
          </a:prstGeom>
        </p:spPr>
        <p:txBody>
          <a:bodyPr vert="horz" lIns="182880" tIns="91440">
            <a:normAutofit/>
          </a:bodyPr>
          <a:lstStyle/>
          <a:p>
            <a:pPr lvl="0" eaLnBrk="1" latinLnBrk="0" hangingPunct="1"/>
            <a:r>
              <a:rPr kumimoji="0" lang="en-US" dirty="0"/>
              <a:t> Click to edit Master text styles</a:t>
            </a:r>
          </a:p>
          <a:p>
            <a:pPr lvl="1" eaLnBrk="1" latinLnBrk="0" hangingPunct="1"/>
            <a:r>
              <a:rPr kumimoji="0" lang="en-US" dirty="0"/>
              <a:t>Second level</a:t>
            </a:r>
          </a:p>
        </p:txBody>
      </p:sp>
    </p:spTree>
    <p:extLst>
      <p:ext uri="{BB962C8B-B14F-4D97-AF65-F5344CB8AC3E}">
        <p14:creationId xmlns:p14="http://schemas.microsoft.com/office/powerpoint/2010/main" val="12707571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hdr="0" ftr="0" dt="0"/>
  <p:txStyles>
    <p:titleStyle>
      <a:lvl1pPr algn="l" rtl="0" eaLnBrk="1" latinLnBrk="0" hangingPunct="1">
        <a:spcBef>
          <a:spcPct val="0"/>
        </a:spcBef>
        <a:buNone/>
        <a:defRPr kumimoji="0" sz="3200" b="1" kern="1200">
          <a:solidFill>
            <a:schemeClr val="accent2">
              <a:lumMod val="60000"/>
              <a:lumOff val="40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extLst/>
    </p:titleStyle>
    <p:bodyStyle>
      <a:lvl1pPr marL="320040" indent="-320040" algn="l" rtl="0" eaLnBrk="1" latinLnBrk="0" hangingPunct="1">
        <a:spcBef>
          <a:spcPts val="200"/>
        </a:spcBef>
        <a:spcAft>
          <a:spcPts val="200"/>
        </a:spcAft>
        <a:buClr>
          <a:schemeClr val="tx1"/>
        </a:buClr>
        <a:buSzPct val="90000"/>
        <a:buFont typeface="Wingdings" pitchFamily="2" charset="2"/>
        <a:buChar char=""/>
        <a:defRPr kumimoji="0" sz="2400" b="1" kern="1200">
          <a:solidFill>
            <a:schemeClr val="tx1"/>
          </a:solidFill>
          <a:effectLst/>
          <a:latin typeface="Tahoma" pitchFamily="34" charset="0"/>
          <a:ea typeface="Tahoma" pitchFamily="34" charset="0"/>
          <a:cs typeface="Tahoma" pitchFamily="34" charset="0"/>
        </a:defRPr>
      </a:lvl1pPr>
      <a:lvl2pPr marL="804863" indent="-341313" algn="l" rtl="0" eaLnBrk="1" latinLnBrk="0" hangingPunct="1">
        <a:spcBef>
          <a:spcPts val="200"/>
        </a:spcBef>
        <a:buClrTx/>
        <a:buSzPct val="90000"/>
        <a:buFont typeface="Aharoni" pitchFamily="2" charset="-79"/>
        <a:buChar char="—"/>
        <a:defRPr kumimoji="0" sz="1800" b="0" kern="1200">
          <a:solidFill>
            <a:schemeClr val="tx1"/>
          </a:solidFill>
          <a:effectLst/>
          <a:latin typeface="Tahoma" pitchFamily="34" charset="0"/>
          <a:ea typeface="Tahoma" pitchFamily="34" charset="0"/>
          <a:cs typeface="Tahoma" pitchFamily="34" charset="0"/>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DABD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4A9C-8C0F-48C6-808D-751B39A0FB53}" type="datetimeFigureOut">
              <a:rPr lang="en-US" smtClean="0"/>
              <a:t>12/12/2018</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45348-55CE-4DA7-A839-542CA53C9A91}" type="slidenum">
              <a:rPr lang="en-US" smtClean="0"/>
              <a:t>‹#›</a:t>
            </a:fld>
            <a:endParaRPr lang="en-US"/>
          </a:p>
        </p:txBody>
      </p:sp>
    </p:spTree>
    <p:extLst>
      <p:ext uri="{BB962C8B-B14F-4D97-AF65-F5344CB8AC3E}">
        <p14:creationId xmlns:p14="http://schemas.microsoft.com/office/powerpoint/2010/main" val="38443940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36.png"/><Relationship Id="rId5" Type="http://schemas.openxmlformats.org/officeDocument/2006/relationships/diagramQuickStyle" Target="../diagrams/quickStyle3.xml"/><Relationship Id="rId10" Type="http://schemas.openxmlformats.org/officeDocument/2006/relationships/image" Target="../media/image35.svg"/><Relationship Id="rId4" Type="http://schemas.openxmlformats.org/officeDocument/2006/relationships/diagramLayout" Target="../diagrams/layout3.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PT_WB Basic 2_intro">
            <a:extLst>
              <a:ext uri="{FF2B5EF4-FFF2-40B4-BE49-F238E27FC236}">
                <a16:creationId xmlns:a16="http://schemas.microsoft.com/office/drawing/2014/main" id="{20B570E5-F371-4294-A768-4DD3017BF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2B6D1761-C6FC-4C1C-8EC5-3D7E035E8C57}"/>
              </a:ext>
            </a:extLst>
          </p:cNvPr>
          <p:cNvSpPr>
            <a:spLocks noGrp="1" noChangeArrowheads="1"/>
          </p:cNvSpPr>
          <p:nvPr>
            <p:ph type="ctrTitle" idx="4294967295"/>
          </p:nvPr>
        </p:nvSpPr>
        <p:spPr>
          <a:xfrm>
            <a:off x="3459050" y="725865"/>
            <a:ext cx="5422305" cy="4128941"/>
          </a:xfrm>
        </p:spPr>
        <p:txBody>
          <a:bodyPr anchor="t">
            <a:noAutofit/>
          </a:bodyPr>
          <a:lstStyle/>
          <a:p>
            <a:pPr>
              <a:spcBef>
                <a:spcPts val="600"/>
              </a:spcBef>
            </a:pPr>
            <a:r>
              <a:rPr lang="en-US" altLang="en-US" sz="3600" dirty="0">
                <a:solidFill>
                  <a:srgbClr val="97EBFF"/>
                </a:solidFill>
              </a:rPr>
              <a:t>Portland City Council</a:t>
            </a:r>
            <a:br>
              <a:rPr lang="en-US" altLang="en-US" sz="3600" dirty="0">
                <a:solidFill>
                  <a:srgbClr val="00CCFF"/>
                </a:solidFill>
              </a:rPr>
            </a:br>
            <a:br>
              <a:rPr lang="en-US" altLang="en-US" sz="3600" dirty="0">
                <a:solidFill>
                  <a:schemeClr val="accent1"/>
                </a:solidFill>
                <a:latin typeface="Verdana" panose="020B0604030504040204" pitchFamily="34" charset="0"/>
              </a:rPr>
            </a:br>
            <a:r>
              <a:rPr lang="en-US" altLang="en-US" sz="2900" b="1" i="1" dirty="0">
                <a:solidFill>
                  <a:prstClr val="white"/>
                </a:solidFill>
                <a:latin typeface="Verdana" panose="020B0604030504040204" pitchFamily="34" charset="0"/>
              </a:rPr>
              <a:t>Willamette River Crossing</a:t>
            </a:r>
            <a:br>
              <a:rPr lang="en-US" altLang="en-US" sz="2400" b="1" i="1" dirty="0">
                <a:solidFill>
                  <a:schemeClr val="bg1"/>
                </a:solidFill>
                <a:latin typeface="Verdana" panose="020B0604030504040204" pitchFamily="34" charset="0"/>
              </a:rPr>
            </a:br>
            <a:br>
              <a:rPr lang="en-US" altLang="en-US" sz="3600" b="1" i="1" dirty="0">
                <a:solidFill>
                  <a:schemeClr val="bg1"/>
                </a:solidFill>
              </a:rPr>
            </a:br>
            <a:r>
              <a:rPr lang="en-US" altLang="en-US" sz="2000" dirty="0">
                <a:solidFill>
                  <a:schemeClr val="bg1"/>
                </a:solidFill>
                <a:latin typeface="Verdana" panose="020B0604030504040204" pitchFamily="34" charset="0"/>
              </a:rPr>
              <a:t>Portland Water Bureau</a:t>
            </a:r>
            <a:br>
              <a:rPr lang="en-US" altLang="en-US" sz="2000" dirty="0">
                <a:solidFill>
                  <a:schemeClr val="bg1"/>
                </a:solidFill>
                <a:latin typeface="Verdana" panose="020B0604030504040204" pitchFamily="34" charset="0"/>
              </a:rPr>
            </a:br>
            <a:r>
              <a:rPr lang="en-US" altLang="en-US" sz="2000" dirty="0">
                <a:solidFill>
                  <a:schemeClr val="bg1"/>
                </a:solidFill>
                <a:latin typeface="Verdana" panose="020B0604030504040204" pitchFamily="34" charset="0"/>
              </a:rPr>
              <a:t>December 12, 2018</a:t>
            </a:r>
            <a:br>
              <a:rPr lang="en-US" altLang="en-US" sz="2000" dirty="0">
                <a:solidFill>
                  <a:schemeClr val="bg1"/>
                </a:solidFill>
                <a:latin typeface="Verdana" panose="020B0604030504040204" pitchFamily="34" charset="0"/>
              </a:rPr>
            </a:br>
            <a:br>
              <a:rPr lang="en-US" altLang="en-US" sz="2000" dirty="0">
                <a:solidFill>
                  <a:schemeClr val="bg1"/>
                </a:solidFill>
                <a:latin typeface="Verdana" panose="020B0604030504040204" pitchFamily="34" charset="0"/>
              </a:rPr>
            </a:br>
            <a:br>
              <a:rPr lang="en-US" altLang="en-US" sz="2000" dirty="0">
                <a:solidFill>
                  <a:schemeClr val="bg1"/>
                </a:solidFill>
                <a:latin typeface="Verdana" panose="020B0604030504040204" pitchFamily="34" charset="0"/>
              </a:rPr>
            </a:br>
            <a:br>
              <a:rPr lang="en-US" altLang="en-US" sz="2000" dirty="0">
                <a:solidFill>
                  <a:schemeClr val="bg1"/>
                </a:solidFill>
                <a:latin typeface="Verdana" panose="020B0604030504040204" pitchFamily="34" charset="0"/>
              </a:rPr>
            </a:br>
            <a:endParaRPr lang="en-US" altLang="en-US" sz="2000" dirty="0">
              <a:solidFill>
                <a:srgbClr val="101087"/>
              </a:solidFill>
              <a:latin typeface="Verdana" panose="020B0604030504040204" pitchFamily="34" charset="0"/>
            </a:endParaRPr>
          </a:p>
        </p:txBody>
      </p:sp>
      <p:sp>
        <p:nvSpPr>
          <p:cNvPr id="2" name="TextBox 1">
            <a:extLst>
              <a:ext uri="{FF2B5EF4-FFF2-40B4-BE49-F238E27FC236}">
                <a16:creationId xmlns:a16="http://schemas.microsoft.com/office/drawing/2014/main" id="{95A1BBF7-2E74-4BD9-953B-171AEE9E0A79}"/>
              </a:ext>
            </a:extLst>
          </p:cNvPr>
          <p:cNvSpPr txBox="1"/>
          <p:nvPr/>
        </p:nvSpPr>
        <p:spPr>
          <a:xfrm>
            <a:off x="3459048" y="4670827"/>
            <a:ext cx="1885361" cy="584775"/>
          </a:xfrm>
          <a:prstGeom prst="rect">
            <a:avLst/>
          </a:prstGeom>
          <a:noFill/>
        </p:spPr>
        <p:txBody>
          <a:bodyPr wrap="square" rtlCol="0">
            <a:spAutoFit/>
          </a:bodyPr>
          <a:lstStyle/>
          <a:p>
            <a:r>
              <a:rPr lang="en-US" sz="1600" dirty="0">
                <a:solidFill>
                  <a:schemeClr val="bg2">
                    <a:lumMod val="25000"/>
                  </a:schemeClr>
                </a:solidFill>
              </a:rPr>
              <a:t>Michael Stuhr, P.E.</a:t>
            </a:r>
          </a:p>
          <a:p>
            <a:r>
              <a:rPr lang="en-US" sz="1600" i="1" dirty="0">
                <a:solidFill>
                  <a:schemeClr val="bg2">
                    <a:lumMod val="25000"/>
                  </a:schemeClr>
                </a:solidFill>
              </a:rPr>
              <a:t>Director</a:t>
            </a:r>
          </a:p>
        </p:txBody>
      </p:sp>
      <p:sp>
        <p:nvSpPr>
          <p:cNvPr id="5" name="TextBox 4">
            <a:extLst>
              <a:ext uri="{FF2B5EF4-FFF2-40B4-BE49-F238E27FC236}">
                <a16:creationId xmlns:a16="http://schemas.microsoft.com/office/drawing/2014/main" id="{89716E67-F6E1-4EFA-A41C-E74AD621C665}"/>
              </a:ext>
            </a:extLst>
          </p:cNvPr>
          <p:cNvSpPr txBox="1"/>
          <p:nvPr/>
        </p:nvSpPr>
        <p:spPr>
          <a:xfrm>
            <a:off x="3459048" y="5328777"/>
            <a:ext cx="1885361" cy="584775"/>
          </a:xfrm>
          <a:prstGeom prst="rect">
            <a:avLst/>
          </a:prstGeom>
          <a:noFill/>
        </p:spPr>
        <p:txBody>
          <a:bodyPr wrap="square" rtlCol="0">
            <a:spAutoFit/>
          </a:bodyPr>
          <a:lstStyle/>
          <a:p>
            <a:r>
              <a:rPr lang="en-US" altLang="en-US" sz="1600" dirty="0">
                <a:solidFill>
                  <a:schemeClr val="bg2">
                    <a:lumMod val="25000"/>
                  </a:schemeClr>
                </a:solidFill>
              </a:rPr>
              <a:t>Teresa Elliot, P.E. </a:t>
            </a:r>
            <a:r>
              <a:rPr lang="en-US" sz="1600" i="1" dirty="0">
                <a:solidFill>
                  <a:schemeClr val="bg2">
                    <a:lumMod val="25000"/>
                  </a:schemeClr>
                </a:solidFill>
              </a:rPr>
              <a:t>Chief Engineer</a:t>
            </a:r>
          </a:p>
        </p:txBody>
      </p:sp>
      <p:sp>
        <p:nvSpPr>
          <p:cNvPr id="6" name="TextBox 5">
            <a:extLst>
              <a:ext uri="{FF2B5EF4-FFF2-40B4-BE49-F238E27FC236}">
                <a16:creationId xmlns:a16="http://schemas.microsoft.com/office/drawing/2014/main" id="{F2587EB1-5F0A-4240-AE7E-ECE1D14DAA4E}"/>
              </a:ext>
            </a:extLst>
          </p:cNvPr>
          <p:cNvSpPr txBox="1"/>
          <p:nvPr/>
        </p:nvSpPr>
        <p:spPr>
          <a:xfrm>
            <a:off x="3459048" y="6010485"/>
            <a:ext cx="2478250" cy="584775"/>
          </a:xfrm>
          <a:prstGeom prst="rect">
            <a:avLst/>
          </a:prstGeom>
          <a:noFill/>
        </p:spPr>
        <p:txBody>
          <a:bodyPr wrap="square" rtlCol="0">
            <a:spAutoFit/>
          </a:bodyPr>
          <a:lstStyle/>
          <a:p>
            <a:r>
              <a:rPr lang="en-US" sz="1600" dirty="0">
                <a:solidFill>
                  <a:schemeClr val="bg2">
                    <a:lumMod val="25000"/>
                  </a:schemeClr>
                </a:solidFill>
              </a:rPr>
              <a:t>Tim Collins, P.E</a:t>
            </a:r>
          </a:p>
          <a:p>
            <a:r>
              <a:rPr lang="en-US" sz="1600" i="1" dirty="0">
                <a:solidFill>
                  <a:schemeClr val="bg2">
                    <a:lumMod val="25000"/>
                  </a:schemeClr>
                </a:solidFill>
              </a:rPr>
              <a:t>Supervising Engineer</a:t>
            </a:r>
          </a:p>
        </p:txBody>
      </p:sp>
      <p:sp>
        <p:nvSpPr>
          <p:cNvPr id="7" name="TextBox 6">
            <a:extLst>
              <a:ext uri="{FF2B5EF4-FFF2-40B4-BE49-F238E27FC236}">
                <a16:creationId xmlns:a16="http://schemas.microsoft.com/office/drawing/2014/main" id="{B2B3D032-A541-4D7D-A7B0-4B9F2DC6E073}"/>
              </a:ext>
            </a:extLst>
          </p:cNvPr>
          <p:cNvSpPr txBox="1"/>
          <p:nvPr/>
        </p:nvSpPr>
        <p:spPr>
          <a:xfrm>
            <a:off x="3423935" y="3989119"/>
            <a:ext cx="2478250" cy="584775"/>
          </a:xfrm>
          <a:prstGeom prst="rect">
            <a:avLst/>
          </a:prstGeom>
          <a:noFill/>
        </p:spPr>
        <p:txBody>
          <a:bodyPr wrap="square" rtlCol="0">
            <a:spAutoFit/>
          </a:bodyPr>
          <a:lstStyle/>
          <a:p>
            <a:r>
              <a:rPr lang="en-US" sz="1600" dirty="0">
                <a:solidFill>
                  <a:schemeClr val="bg2">
                    <a:lumMod val="25000"/>
                  </a:schemeClr>
                </a:solidFill>
              </a:rPr>
              <a:t>Lester </a:t>
            </a:r>
            <a:r>
              <a:rPr lang="en-US" sz="1600" dirty="0" err="1">
                <a:solidFill>
                  <a:schemeClr val="bg2">
                    <a:lumMod val="25000"/>
                  </a:schemeClr>
                </a:solidFill>
              </a:rPr>
              <a:t>Spitler</a:t>
            </a:r>
            <a:endParaRPr lang="en-US" sz="1600" dirty="0">
              <a:solidFill>
                <a:schemeClr val="bg2">
                  <a:lumMod val="25000"/>
                </a:schemeClr>
              </a:solidFill>
            </a:endParaRPr>
          </a:p>
          <a:p>
            <a:r>
              <a:rPr lang="en-US" sz="1600" i="1" dirty="0">
                <a:solidFill>
                  <a:schemeClr val="bg2">
                    <a:lumMod val="25000"/>
                  </a:schemeClr>
                </a:solidFill>
              </a:rPr>
              <a:t>Chief Procurement Officer</a:t>
            </a:r>
          </a:p>
        </p:txBody>
      </p:sp>
    </p:spTree>
    <p:extLst>
      <p:ext uri="{BB962C8B-B14F-4D97-AF65-F5344CB8AC3E}">
        <p14:creationId xmlns:p14="http://schemas.microsoft.com/office/powerpoint/2010/main" val="192701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Freeform: Shape 161">
            <a:extLst>
              <a:ext uri="{FF2B5EF4-FFF2-40B4-BE49-F238E27FC236}">
                <a16:creationId xmlns:a16="http://schemas.microsoft.com/office/drawing/2014/main" id="{51E993F0-93E5-45DB-9C4B-54DD77231189}"/>
              </a:ext>
            </a:extLst>
          </p:cNvPr>
          <p:cNvSpPr/>
          <p:nvPr/>
        </p:nvSpPr>
        <p:spPr>
          <a:xfrm>
            <a:off x="1170814" y="4038860"/>
            <a:ext cx="4252192" cy="1285798"/>
          </a:xfrm>
          <a:custGeom>
            <a:avLst/>
            <a:gdLst>
              <a:gd name="connsiteX0" fmla="*/ 0 w 4278385"/>
              <a:gd name="connsiteY0" fmla="*/ 176168 h 1373791"/>
              <a:gd name="connsiteX1" fmla="*/ 847288 w 4278385"/>
              <a:gd name="connsiteY1" fmla="*/ 1015067 h 1373791"/>
              <a:gd name="connsiteX2" fmla="*/ 1342238 w 4278385"/>
              <a:gd name="connsiteY2" fmla="*/ 1258348 h 1373791"/>
              <a:gd name="connsiteX3" fmla="*/ 2818701 w 4278385"/>
              <a:gd name="connsiteY3" fmla="*/ 1275126 h 1373791"/>
              <a:gd name="connsiteX4" fmla="*/ 4278385 w 4278385"/>
              <a:gd name="connsiteY4" fmla="*/ 0 h 1373791"/>
              <a:gd name="connsiteX0" fmla="*/ 0 w 4278385"/>
              <a:gd name="connsiteY0" fmla="*/ 176168 h 1412742"/>
              <a:gd name="connsiteX1" fmla="*/ 847288 w 4278385"/>
              <a:gd name="connsiteY1" fmla="*/ 1015067 h 1412742"/>
              <a:gd name="connsiteX2" fmla="*/ 1342238 w 4278385"/>
              <a:gd name="connsiteY2" fmla="*/ 1258348 h 1412742"/>
              <a:gd name="connsiteX3" fmla="*/ 2206304 w 4278385"/>
              <a:gd name="connsiteY3" fmla="*/ 1375794 h 1412742"/>
              <a:gd name="connsiteX4" fmla="*/ 2818701 w 4278385"/>
              <a:gd name="connsiteY4" fmla="*/ 1275126 h 1412742"/>
              <a:gd name="connsiteX5" fmla="*/ 4278385 w 4278385"/>
              <a:gd name="connsiteY5" fmla="*/ 0 h 1412742"/>
              <a:gd name="connsiteX0" fmla="*/ 0 w 4278385"/>
              <a:gd name="connsiteY0" fmla="*/ 176168 h 1367432"/>
              <a:gd name="connsiteX1" fmla="*/ 847288 w 4278385"/>
              <a:gd name="connsiteY1" fmla="*/ 1015067 h 1367432"/>
              <a:gd name="connsiteX2" fmla="*/ 1342238 w 4278385"/>
              <a:gd name="connsiteY2" fmla="*/ 1258348 h 1367432"/>
              <a:gd name="connsiteX3" fmla="*/ 2189526 w 4278385"/>
              <a:gd name="connsiteY3" fmla="*/ 1266737 h 1367432"/>
              <a:gd name="connsiteX4" fmla="*/ 2818701 w 4278385"/>
              <a:gd name="connsiteY4" fmla="*/ 1275126 h 1367432"/>
              <a:gd name="connsiteX5" fmla="*/ 4278385 w 4278385"/>
              <a:gd name="connsiteY5" fmla="*/ 0 h 1367432"/>
              <a:gd name="connsiteX0" fmla="*/ 0 w 4278385"/>
              <a:gd name="connsiteY0" fmla="*/ 176168 h 1305689"/>
              <a:gd name="connsiteX1" fmla="*/ 847288 w 4278385"/>
              <a:gd name="connsiteY1" fmla="*/ 1015067 h 1305689"/>
              <a:gd name="connsiteX2" fmla="*/ 1342238 w 4278385"/>
              <a:gd name="connsiteY2" fmla="*/ 1258348 h 1305689"/>
              <a:gd name="connsiteX3" fmla="*/ 2189526 w 4278385"/>
              <a:gd name="connsiteY3" fmla="*/ 1266737 h 1305689"/>
              <a:gd name="connsiteX4" fmla="*/ 3045203 w 4278385"/>
              <a:gd name="connsiteY4" fmla="*/ 1182847 h 1305689"/>
              <a:gd name="connsiteX5" fmla="*/ 4278385 w 4278385"/>
              <a:gd name="connsiteY5" fmla="*/ 0 h 1305689"/>
              <a:gd name="connsiteX0" fmla="*/ 0 w 4278385"/>
              <a:gd name="connsiteY0" fmla="*/ 176168 h 1280322"/>
              <a:gd name="connsiteX1" fmla="*/ 847288 w 4278385"/>
              <a:gd name="connsiteY1" fmla="*/ 1015067 h 1280322"/>
              <a:gd name="connsiteX2" fmla="*/ 1342238 w 4278385"/>
              <a:gd name="connsiteY2" fmla="*/ 1258348 h 1280322"/>
              <a:gd name="connsiteX3" fmla="*/ 2189526 w 4278385"/>
              <a:gd name="connsiteY3" fmla="*/ 1266737 h 1280322"/>
              <a:gd name="connsiteX4" fmla="*/ 3045203 w 4278385"/>
              <a:gd name="connsiteY4" fmla="*/ 1182847 h 1280322"/>
              <a:gd name="connsiteX5" fmla="*/ 4278385 w 4278385"/>
              <a:gd name="connsiteY5" fmla="*/ 0 h 1280322"/>
              <a:gd name="connsiteX0" fmla="*/ 0 w 4278385"/>
              <a:gd name="connsiteY0" fmla="*/ 176168 h 1311856"/>
              <a:gd name="connsiteX1" fmla="*/ 847288 w 4278385"/>
              <a:gd name="connsiteY1" fmla="*/ 1015067 h 1311856"/>
              <a:gd name="connsiteX2" fmla="*/ 1342238 w 4278385"/>
              <a:gd name="connsiteY2" fmla="*/ 1258348 h 1311856"/>
              <a:gd name="connsiteX3" fmla="*/ 2184763 w 4278385"/>
              <a:gd name="connsiteY3" fmla="*/ 1278643 h 1311856"/>
              <a:gd name="connsiteX4" fmla="*/ 3045203 w 4278385"/>
              <a:gd name="connsiteY4" fmla="*/ 1182847 h 1311856"/>
              <a:gd name="connsiteX5" fmla="*/ 4278385 w 4278385"/>
              <a:gd name="connsiteY5" fmla="*/ 0 h 1311856"/>
              <a:gd name="connsiteX0" fmla="*/ 0 w 4278385"/>
              <a:gd name="connsiteY0" fmla="*/ 176168 h 1312713"/>
              <a:gd name="connsiteX1" fmla="*/ 847288 w 4278385"/>
              <a:gd name="connsiteY1" fmla="*/ 1015067 h 1312713"/>
              <a:gd name="connsiteX2" fmla="*/ 1342238 w 4278385"/>
              <a:gd name="connsiteY2" fmla="*/ 1258348 h 1312713"/>
              <a:gd name="connsiteX3" fmla="*/ 2184763 w 4278385"/>
              <a:gd name="connsiteY3" fmla="*/ 1278643 h 1312713"/>
              <a:gd name="connsiteX4" fmla="*/ 3045203 w 4278385"/>
              <a:gd name="connsiteY4" fmla="*/ 1182847 h 1312713"/>
              <a:gd name="connsiteX5" fmla="*/ 4278385 w 4278385"/>
              <a:gd name="connsiteY5" fmla="*/ 0 h 1312713"/>
              <a:gd name="connsiteX0" fmla="*/ 0 w 4278385"/>
              <a:gd name="connsiteY0" fmla="*/ 176168 h 1322163"/>
              <a:gd name="connsiteX1" fmla="*/ 847288 w 4278385"/>
              <a:gd name="connsiteY1" fmla="*/ 1015067 h 1322163"/>
              <a:gd name="connsiteX2" fmla="*/ 1342238 w 4278385"/>
              <a:gd name="connsiteY2" fmla="*/ 1258348 h 1322163"/>
              <a:gd name="connsiteX3" fmla="*/ 2184763 w 4278385"/>
              <a:gd name="connsiteY3" fmla="*/ 1278643 h 1322163"/>
              <a:gd name="connsiteX4" fmla="*/ 2727294 w 4278385"/>
              <a:gd name="connsiteY4" fmla="*/ 1309430 h 1322163"/>
              <a:gd name="connsiteX5" fmla="*/ 3045203 w 4278385"/>
              <a:gd name="connsiteY5" fmla="*/ 1182847 h 1322163"/>
              <a:gd name="connsiteX6" fmla="*/ 4278385 w 4278385"/>
              <a:gd name="connsiteY6" fmla="*/ 0 h 1322163"/>
              <a:gd name="connsiteX0" fmla="*/ 0 w 4278385"/>
              <a:gd name="connsiteY0" fmla="*/ 176168 h 1323100"/>
              <a:gd name="connsiteX1" fmla="*/ 847288 w 4278385"/>
              <a:gd name="connsiteY1" fmla="*/ 1015067 h 1323100"/>
              <a:gd name="connsiteX2" fmla="*/ 1342238 w 4278385"/>
              <a:gd name="connsiteY2" fmla="*/ 1258348 h 1323100"/>
              <a:gd name="connsiteX3" fmla="*/ 2184763 w 4278385"/>
              <a:gd name="connsiteY3" fmla="*/ 1278643 h 1323100"/>
              <a:gd name="connsiteX4" fmla="*/ 2727294 w 4278385"/>
              <a:gd name="connsiteY4" fmla="*/ 1309430 h 1323100"/>
              <a:gd name="connsiteX5" fmla="*/ 3045203 w 4278385"/>
              <a:gd name="connsiteY5" fmla="*/ 1182847 h 1323100"/>
              <a:gd name="connsiteX6" fmla="*/ 4278385 w 4278385"/>
              <a:gd name="connsiteY6" fmla="*/ 0 h 1323100"/>
              <a:gd name="connsiteX0" fmla="*/ 0 w 4278385"/>
              <a:gd name="connsiteY0" fmla="*/ 176168 h 1309497"/>
              <a:gd name="connsiteX1" fmla="*/ 847288 w 4278385"/>
              <a:gd name="connsiteY1" fmla="*/ 1015067 h 1309497"/>
              <a:gd name="connsiteX2" fmla="*/ 1342238 w 4278385"/>
              <a:gd name="connsiteY2" fmla="*/ 1258348 h 1309497"/>
              <a:gd name="connsiteX3" fmla="*/ 2184763 w 4278385"/>
              <a:gd name="connsiteY3" fmla="*/ 1278643 h 1309497"/>
              <a:gd name="connsiteX4" fmla="*/ 2727294 w 4278385"/>
              <a:gd name="connsiteY4" fmla="*/ 1309430 h 1309497"/>
              <a:gd name="connsiteX5" fmla="*/ 2939225 w 4278385"/>
              <a:gd name="connsiteY5" fmla="*/ 1264185 h 1309497"/>
              <a:gd name="connsiteX6" fmla="*/ 3045203 w 4278385"/>
              <a:gd name="connsiteY6" fmla="*/ 1182847 h 1309497"/>
              <a:gd name="connsiteX7" fmla="*/ 4278385 w 4278385"/>
              <a:gd name="connsiteY7" fmla="*/ 0 h 1309497"/>
              <a:gd name="connsiteX0" fmla="*/ 0 w 4278385"/>
              <a:gd name="connsiteY0" fmla="*/ 176168 h 1309461"/>
              <a:gd name="connsiteX1" fmla="*/ 847288 w 4278385"/>
              <a:gd name="connsiteY1" fmla="*/ 1015067 h 1309461"/>
              <a:gd name="connsiteX2" fmla="*/ 1342238 w 4278385"/>
              <a:gd name="connsiteY2" fmla="*/ 1258348 h 1309461"/>
              <a:gd name="connsiteX3" fmla="*/ 2184763 w 4278385"/>
              <a:gd name="connsiteY3" fmla="*/ 1278643 h 1309461"/>
              <a:gd name="connsiteX4" fmla="*/ 2727294 w 4278385"/>
              <a:gd name="connsiteY4" fmla="*/ 1309430 h 1309461"/>
              <a:gd name="connsiteX5" fmla="*/ 2984468 w 4278385"/>
              <a:gd name="connsiteY5" fmla="*/ 1233229 h 1309461"/>
              <a:gd name="connsiteX6" fmla="*/ 3045203 w 4278385"/>
              <a:gd name="connsiteY6" fmla="*/ 1182847 h 1309461"/>
              <a:gd name="connsiteX7" fmla="*/ 4278385 w 4278385"/>
              <a:gd name="connsiteY7" fmla="*/ 0 h 1309461"/>
              <a:gd name="connsiteX0" fmla="*/ 0 w 4278385"/>
              <a:gd name="connsiteY0" fmla="*/ 176168 h 1309461"/>
              <a:gd name="connsiteX1" fmla="*/ 847288 w 4278385"/>
              <a:gd name="connsiteY1" fmla="*/ 1015067 h 1309461"/>
              <a:gd name="connsiteX2" fmla="*/ 1342238 w 4278385"/>
              <a:gd name="connsiteY2" fmla="*/ 1258348 h 1309461"/>
              <a:gd name="connsiteX3" fmla="*/ 2184763 w 4278385"/>
              <a:gd name="connsiteY3" fmla="*/ 1278643 h 1309461"/>
              <a:gd name="connsiteX4" fmla="*/ 2727294 w 4278385"/>
              <a:gd name="connsiteY4" fmla="*/ 1309430 h 1309461"/>
              <a:gd name="connsiteX5" fmla="*/ 2984468 w 4278385"/>
              <a:gd name="connsiteY5" fmla="*/ 1233229 h 1309461"/>
              <a:gd name="connsiteX6" fmla="*/ 3304759 w 4278385"/>
              <a:gd name="connsiteY6" fmla="*/ 951866 h 1309461"/>
              <a:gd name="connsiteX7" fmla="*/ 4278385 w 4278385"/>
              <a:gd name="connsiteY7" fmla="*/ 0 h 1309461"/>
              <a:gd name="connsiteX0" fmla="*/ 0 w 4278385"/>
              <a:gd name="connsiteY0" fmla="*/ 176168 h 1309461"/>
              <a:gd name="connsiteX1" fmla="*/ 847288 w 4278385"/>
              <a:gd name="connsiteY1" fmla="*/ 1015067 h 1309461"/>
              <a:gd name="connsiteX2" fmla="*/ 1342238 w 4278385"/>
              <a:gd name="connsiteY2" fmla="*/ 1258348 h 1309461"/>
              <a:gd name="connsiteX3" fmla="*/ 2184763 w 4278385"/>
              <a:gd name="connsiteY3" fmla="*/ 1278643 h 1309461"/>
              <a:gd name="connsiteX4" fmla="*/ 2727294 w 4278385"/>
              <a:gd name="connsiteY4" fmla="*/ 1309430 h 1309461"/>
              <a:gd name="connsiteX5" fmla="*/ 2984468 w 4278385"/>
              <a:gd name="connsiteY5" fmla="*/ 1233229 h 1309461"/>
              <a:gd name="connsiteX6" fmla="*/ 3304759 w 4278385"/>
              <a:gd name="connsiteY6" fmla="*/ 951866 h 1309461"/>
              <a:gd name="connsiteX7" fmla="*/ 4278385 w 4278385"/>
              <a:gd name="connsiteY7" fmla="*/ 0 h 1309461"/>
              <a:gd name="connsiteX0" fmla="*/ 0 w 4278385"/>
              <a:gd name="connsiteY0" fmla="*/ 176168 h 1295183"/>
              <a:gd name="connsiteX1" fmla="*/ 847288 w 4278385"/>
              <a:gd name="connsiteY1" fmla="*/ 1015067 h 1295183"/>
              <a:gd name="connsiteX2" fmla="*/ 1342238 w 4278385"/>
              <a:gd name="connsiteY2" fmla="*/ 1258348 h 1295183"/>
              <a:gd name="connsiteX3" fmla="*/ 2184763 w 4278385"/>
              <a:gd name="connsiteY3" fmla="*/ 1278643 h 1295183"/>
              <a:gd name="connsiteX4" fmla="*/ 2727294 w 4278385"/>
              <a:gd name="connsiteY4" fmla="*/ 1295142 h 1295183"/>
              <a:gd name="connsiteX5" fmla="*/ 2984468 w 4278385"/>
              <a:gd name="connsiteY5" fmla="*/ 1233229 h 1295183"/>
              <a:gd name="connsiteX6" fmla="*/ 3304759 w 4278385"/>
              <a:gd name="connsiteY6" fmla="*/ 951866 h 1295183"/>
              <a:gd name="connsiteX7" fmla="*/ 4278385 w 4278385"/>
              <a:gd name="connsiteY7" fmla="*/ 0 h 1295183"/>
              <a:gd name="connsiteX0" fmla="*/ 0 w 4278385"/>
              <a:gd name="connsiteY0" fmla="*/ 176168 h 1295174"/>
              <a:gd name="connsiteX1" fmla="*/ 847288 w 4278385"/>
              <a:gd name="connsiteY1" fmla="*/ 1015067 h 1295174"/>
              <a:gd name="connsiteX2" fmla="*/ 1342238 w 4278385"/>
              <a:gd name="connsiteY2" fmla="*/ 1258348 h 1295174"/>
              <a:gd name="connsiteX3" fmla="*/ 2184763 w 4278385"/>
              <a:gd name="connsiteY3" fmla="*/ 1278643 h 1295174"/>
              <a:gd name="connsiteX4" fmla="*/ 2727294 w 4278385"/>
              <a:gd name="connsiteY4" fmla="*/ 1295142 h 1295174"/>
              <a:gd name="connsiteX5" fmla="*/ 2984468 w 4278385"/>
              <a:gd name="connsiteY5" fmla="*/ 1233229 h 1295174"/>
              <a:gd name="connsiteX6" fmla="*/ 3304759 w 4278385"/>
              <a:gd name="connsiteY6" fmla="*/ 951866 h 1295174"/>
              <a:gd name="connsiteX7" fmla="*/ 4278385 w 4278385"/>
              <a:gd name="connsiteY7" fmla="*/ 0 h 1295174"/>
              <a:gd name="connsiteX0" fmla="*/ 0 w 4278385"/>
              <a:gd name="connsiteY0" fmla="*/ 176168 h 1295195"/>
              <a:gd name="connsiteX1" fmla="*/ 847288 w 4278385"/>
              <a:gd name="connsiteY1" fmla="*/ 1015067 h 1295195"/>
              <a:gd name="connsiteX2" fmla="*/ 1342238 w 4278385"/>
              <a:gd name="connsiteY2" fmla="*/ 1258348 h 1295195"/>
              <a:gd name="connsiteX3" fmla="*/ 2184763 w 4278385"/>
              <a:gd name="connsiteY3" fmla="*/ 1278643 h 1295195"/>
              <a:gd name="connsiteX4" fmla="*/ 2727294 w 4278385"/>
              <a:gd name="connsiteY4" fmla="*/ 1295142 h 1295195"/>
              <a:gd name="connsiteX5" fmla="*/ 2941605 w 4278385"/>
              <a:gd name="connsiteY5" fmla="*/ 1254661 h 1295195"/>
              <a:gd name="connsiteX6" fmla="*/ 3304759 w 4278385"/>
              <a:gd name="connsiteY6" fmla="*/ 951866 h 1295195"/>
              <a:gd name="connsiteX7" fmla="*/ 4278385 w 4278385"/>
              <a:gd name="connsiteY7" fmla="*/ 0 h 1295195"/>
              <a:gd name="connsiteX0" fmla="*/ 0 w 4278385"/>
              <a:gd name="connsiteY0" fmla="*/ 176168 h 1295195"/>
              <a:gd name="connsiteX1" fmla="*/ 847288 w 4278385"/>
              <a:gd name="connsiteY1" fmla="*/ 1015067 h 1295195"/>
              <a:gd name="connsiteX2" fmla="*/ 1342238 w 4278385"/>
              <a:gd name="connsiteY2" fmla="*/ 1258348 h 1295195"/>
              <a:gd name="connsiteX3" fmla="*/ 2184763 w 4278385"/>
              <a:gd name="connsiteY3" fmla="*/ 1278643 h 1295195"/>
              <a:gd name="connsiteX4" fmla="*/ 2727294 w 4278385"/>
              <a:gd name="connsiteY4" fmla="*/ 1295142 h 1295195"/>
              <a:gd name="connsiteX5" fmla="*/ 2941605 w 4278385"/>
              <a:gd name="connsiteY5" fmla="*/ 1254661 h 1295195"/>
              <a:gd name="connsiteX6" fmla="*/ 3319047 w 4278385"/>
              <a:gd name="connsiteY6" fmla="*/ 951866 h 1295195"/>
              <a:gd name="connsiteX7" fmla="*/ 4278385 w 4278385"/>
              <a:gd name="connsiteY7" fmla="*/ 0 h 1295195"/>
              <a:gd name="connsiteX0" fmla="*/ 0 w 4278385"/>
              <a:gd name="connsiteY0" fmla="*/ 176168 h 1283318"/>
              <a:gd name="connsiteX1" fmla="*/ 847288 w 4278385"/>
              <a:gd name="connsiteY1" fmla="*/ 1015067 h 1283318"/>
              <a:gd name="connsiteX2" fmla="*/ 1342238 w 4278385"/>
              <a:gd name="connsiteY2" fmla="*/ 1258348 h 1283318"/>
              <a:gd name="connsiteX3" fmla="*/ 2184763 w 4278385"/>
              <a:gd name="connsiteY3" fmla="*/ 1278643 h 1283318"/>
              <a:gd name="connsiteX4" fmla="*/ 2732056 w 4278385"/>
              <a:gd name="connsiteY4" fmla="*/ 1283236 h 1283318"/>
              <a:gd name="connsiteX5" fmla="*/ 2941605 w 4278385"/>
              <a:gd name="connsiteY5" fmla="*/ 1254661 h 1283318"/>
              <a:gd name="connsiteX6" fmla="*/ 3319047 w 4278385"/>
              <a:gd name="connsiteY6" fmla="*/ 951866 h 1283318"/>
              <a:gd name="connsiteX7" fmla="*/ 4278385 w 4278385"/>
              <a:gd name="connsiteY7" fmla="*/ 0 h 1283318"/>
              <a:gd name="connsiteX0" fmla="*/ 0 w 4278385"/>
              <a:gd name="connsiteY0" fmla="*/ 176168 h 1283265"/>
              <a:gd name="connsiteX1" fmla="*/ 847288 w 4278385"/>
              <a:gd name="connsiteY1" fmla="*/ 1015067 h 1283265"/>
              <a:gd name="connsiteX2" fmla="*/ 1342238 w 4278385"/>
              <a:gd name="connsiteY2" fmla="*/ 1258348 h 1283265"/>
              <a:gd name="connsiteX3" fmla="*/ 2184763 w 4278385"/>
              <a:gd name="connsiteY3" fmla="*/ 1278643 h 1283265"/>
              <a:gd name="connsiteX4" fmla="*/ 2732056 w 4278385"/>
              <a:gd name="connsiteY4" fmla="*/ 1283236 h 1283265"/>
              <a:gd name="connsiteX5" fmla="*/ 2986849 w 4278385"/>
              <a:gd name="connsiteY5" fmla="*/ 1214180 h 1283265"/>
              <a:gd name="connsiteX6" fmla="*/ 3319047 w 4278385"/>
              <a:gd name="connsiteY6" fmla="*/ 951866 h 1283265"/>
              <a:gd name="connsiteX7" fmla="*/ 4278385 w 4278385"/>
              <a:gd name="connsiteY7" fmla="*/ 0 h 1283265"/>
              <a:gd name="connsiteX0" fmla="*/ 0 w 4278385"/>
              <a:gd name="connsiteY0" fmla="*/ 176168 h 1283265"/>
              <a:gd name="connsiteX1" fmla="*/ 847288 w 4278385"/>
              <a:gd name="connsiteY1" fmla="*/ 1015067 h 1283265"/>
              <a:gd name="connsiteX2" fmla="*/ 1342238 w 4278385"/>
              <a:gd name="connsiteY2" fmla="*/ 1258348 h 1283265"/>
              <a:gd name="connsiteX3" fmla="*/ 2184763 w 4278385"/>
              <a:gd name="connsiteY3" fmla="*/ 1278643 h 1283265"/>
              <a:gd name="connsiteX4" fmla="*/ 2732056 w 4278385"/>
              <a:gd name="connsiteY4" fmla="*/ 1283236 h 1283265"/>
              <a:gd name="connsiteX5" fmla="*/ 2986849 w 4278385"/>
              <a:gd name="connsiteY5" fmla="*/ 1214180 h 1283265"/>
              <a:gd name="connsiteX6" fmla="*/ 3342860 w 4278385"/>
              <a:gd name="connsiteY6" fmla="*/ 916148 h 1283265"/>
              <a:gd name="connsiteX7" fmla="*/ 4278385 w 4278385"/>
              <a:gd name="connsiteY7" fmla="*/ 0 h 1283265"/>
              <a:gd name="connsiteX0" fmla="*/ 0 w 4278385"/>
              <a:gd name="connsiteY0" fmla="*/ 176168 h 1283266"/>
              <a:gd name="connsiteX1" fmla="*/ 847288 w 4278385"/>
              <a:gd name="connsiteY1" fmla="*/ 1015067 h 1283266"/>
              <a:gd name="connsiteX2" fmla="*/ 1342238 w 4278385"/>
              <a:gd name="connsiteY2" fmla="*/ 1258348 h 1283266"/>
              <a:gd name="connsiteX3" fmla="*/ 2184763 w 4278385"/>
              <a:gd name="connsiteY3" fmla="*/ 1278643 h 1283266"/>
              <a:gd name="connsiteX4" fmla="*/ 2732056 w 4278385"/>
              <a:gd name="connsiteY4" fmla="*/ 1283236 h 1283266"/>
              <a:gd name="connsiteX5" fmla="*/ 2986849 w 4278385"/>
              <a:gd name="connsiteY5" fmla="*/ 1216561 h 1283266"/>
              <a:gd name="connsiteX6" fmla="*/ 3342860 w 4278385"/>
              <a:gd name="connsiteY6" fmla="*/ 916148 h 1283266"/>
              <a:gd name="connsiteX7" fmla="*/ 4278385 w 4278385"/>
              <a:gd name="connsiteY7" fmla="*/ 0 h 1283266"/>
              <a:gd name="connsiteX0" fmla="*/ 0 w 4278385"/>
              <a:gd name="connsiteY0" fmla="*/ 176168 h 1283303"/>
              <a:gd name="connsiteX1" fmla="*/ 847288 w 4278385"/>
              <a:gd name="connsiteY1" fmla="*/ 1015067 h 1283303"/>
              <a:gd name="connsiteX2" fmla="*/ 1342238 w 4278385"/>
              <a:gd name="connsiteY2" fmla="*/ 1258348 h 1283303"/>
              <a:gd name="connsiteX3" fmla="*/ 2184763 w 4278385"/>
              <a:gd name="connsiteY3" fmla="*/ 1278643 h 1283303"/>
              <a:gd name="connsiteX4" fmla="*/ 2732056 w 4278385"/>
              <a:gd name="connsiteY4" fmla="*/ 1283236 h 1283303"/>
              <a:gd name="connsiteX5" fmla="*/ 2986849 w 4278385"/>
              <a:gd name="connsiteY5" fmla="*/ 1216561 h 1283303"/>
              <a:gd name="connsiteX6" fmla="*/ 3342860 w 4278385"/>
              <a:gd name="connsiteY6" fmla="*/ 916148 h 1283303"/>
              <a:gd name="connsiteX7" fmla="*/ 4278385 w 4278385"/>
              <a:gd name="connsiteY7" fmla="*/ 0 h 1283303"/>
              <a:gd name="connsiteX0" fmla="*/ 0 w 4278385"/>
              <a:gd name="connsiteY0" fmla="*/ 176168 h 1283285"/>
              <a:gd name="connsiteX1" fmla="*/ 847288 w 4278385"/>
              <a:gd name="connsiteY1" fmla="*/ 1015067 h 1283285"/>
              <a:gd name="connsiteX2" fmla="*/ 1342238 w 4278385"/>
              <a:gd name="connsiteY2" fmla="*/ 1258348 h 1283285"/>
              <a:gd name="connsiteX3" fmla="*/ 2184763 w 4278385"/>
              <a:gd name="connsiteY3" fmla="*/ 1278643 h 1283285"/>
              <a:gd name="connsiteX4" fmla="*/ 2732056 w 4278385"/>
              <a:gd name="connsiteY4" fmla="*/ 1283236 h 1283285"/>
              <a:gd name="connsiteX5" fmla="*/ 2986849 w 4278385"/>
              <a:gd name="connsiteY5" fmla="*/ 1216561 h 1283285"/>
              <a:gd name="connsiteX6" fmla="*/ 3342860 w 4278385"/>
              <a:gd name="connsiteY6" fmla="*/ 916148 h 1283285"/>
              <a:gd name="connsiteX7" fmla="*/ 4278385 w 4278385"/>
              <a:gd name="connsiteY7" fmla="*/ 0 h 1283285"/>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32056 w 4278385"/>
              <a:gd name="connsiteY4" fmla="*/ 1283236 h 1285798"/>
              <a:gd name="connsiteX5" fmla="*/ 2986849 w 4278385"/>
              <a:gd name="connsiteY5" fmla="*/ 1216561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34437 w 4278385"/>
              <a:gd name="connsiteY4" fmla="*/ 1276092 h 1285798"/>
              <a:gd name="connsiteX5" fmla="*/ 2986849 w 4278385"/>
              <a:gd name="connsiteY5" fmla="*/ 1216561 h 1285798"/>
              <a:gd name="connsiteX6" fmla="*/ 3342860 w 4278385"/>
              <a:gd name="connsiteY6" fmla="*/ 916148 h 1285798"/>
              <a:gd name="connsiteX7" fmla="*/ 4278385 w 4278385"/>
              <a:gd name="connsiteY7" fmla="*/ 0 h 1285798"/>
              <a:gd name="connsiteX0" fmla="*/ 0 w 4278385"/>
              <a:gd name="connsiteY0" fmla="*/ 176168 h 1288043"/>
              <a:gd name="connsiteX1" fmla="*/ 847288 w 4278385"/>
              <a:gd name="connsiteY1" fmla="*/ 1015067 h 1288043"/>
              <a:gd name="connsiteX2" fmla="*/ 1342238 w 4278385"/>
              <a:gd name="connsiteY2" fmla="*/ 1258348 h 1288043"/>
              <a:gd name="connsiteX3" fmla="*/ 2184763 w 4278385"/>
              <a:gd name="connsiteY3" fmla="*/ 1285786 h 1288043"/>
              <a:gd name="connsiteX4" fmla="*/ 2743962 w 4278385"/>
              <a:gd name="connsiteY4" fmla="*/ 1287999 h 1288043"/>
              <a:gd name="connsiteX5" fmla="*/ 2986849 w 4278385"/>
              <a:gd name="connsiteY5" fmla="*/ 1216561 h 1288043"/>
              <a:gd name="connsiteX6" fmla="*/ 3342860 w 4278385"/>
              <a:gd name="connsiteY6" fmla="*/ 916148 h 1288043"/>
              <a:gd name="connsiteX7" fmla="*/ 4278385 w 4278385"/>
              <a:gd name="connsiteY7" fmla="*/ 0 h 1288043"/>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6561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6561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42860 w 4278385"/>
              <a:gd name="connsiteY6" fmla="*/ 916148 h 1285798"/>
              <a:gd name="connsiteX7" fmla="*/ 4278385 w 4278385"/>
              <a:gd name="connsiteY7"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42860 w 4278385"/>
              <a:gd name="connsiteY6" fmla="*/ 916148 h 1285798"/>
              <a:gd name="connsiteX7" fmla="*/ 3436906 w 4278385"/>
              <a:gd name="connsiteY7" fmla="*/ 828416 h 1285798"/>
              <a:gd name="connsiteX8" fmla="*/ 4278385 w 4278385"/>
              <a:gd name="connsiteY8"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85723 w 4278385"/>
              <a:gd name="connsiteY6" fmla="*/ 878048 h 1285798"/>
              <a:gd name="connsiteX7" fmla="*/ 3436906 w 4278385"/>
              <a:gd name="connsiteY7" fmla="*/ 828416 h 1285798"/>
              <a:gd name="connsiteX8" fmla="*/ 4278385 w 4278385"/>
              <a:gd name="connsiteY8"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85723 w 4278385"/>
              <a:gd name="connsiteY6" fmla="*/ 878048 h 1285798"/>
              <a:gd name="connsiteX7" fmla="*/ 3613118 w 4278385"/>
              <a:gd name="connsiteY7" fmla="*/ 661728 h 1285798"/>
              <a:gd name="connsiteX8" fmla="*/ 4278385 w 4278385"/>
              <a:gd name="connsiteY8" fmla="*/ 0 h 1285798"/>
              <a:gd name="connsiteX0" fmla="*/ 0 w 4278385"/>
              <a:gd name="connsiteY0" fmla="*/ 176168 h 1285798"/>
              <a:gd name="connsiteX1" fmla="*/ 847288 w 4278385"/>
              <a:gd name="connsiteY1" fmla="*/ 1015067 h 1285798"/>
              <a:gd name="connsiteX2" fmla="*/ 1342238 w 4278385"/>
              <a:gd name="connsiteY2" fmla="*/ 1258348 h 1285798"/>
              <a:gd name="connsiteX3" fmla="*/ 2184763 w 4278385"/>
              <a:gd name="connsiteY3" fmla="*/ 1285786 h 1285798"/>
              <a:gd name="connsiteX4" fmla="*/ 2751106 w 4278385"/>
              <a:gd name="connsiteY4" fmla="*/ 1280855 h 1285798"/>
              <a:gd name="connsiteX5" fmla="*/ 2986849 w 4278385"/>
              <a:gd name="connsiteY5" fmla="*/ 1211798 h 1285798"/>
              <a:gd name="connsiteX6" fmla="*/ 3385723 w 4278385"/>
              <a:gd name="connsiteY6" fmla="*/ 878048 h 1285798"/>
              <a:gd name="connsiteX7" fmla="*/ 3613118 w 4278385"/>
              <a:gd name="connsiteY7" fmla="*/ 661728 h 1285798"/>
              <a:gd name="connsiteX8" fmla="*/ 4278385 w 4278385"/>
              <a:gd name="connsiteY8" fmla="*/ 0 h 1285798"/>
              <a:gd name="connsiteX0" fmla="*/ 0 w 4268860"/>
              <a:gd name="connsiteY0" fmla="*/ 190456 h 1285798"/>
              <a:gd name="connsiteX1" fmla="*/ 837763 w 4268860"/>
              <a:gd name="connsiteY1" fmla="*/ 1015067 h 1285798"/>
              <a:gd name="connsiteX2" fmla="*/ 1332713 w 4268860"/>
              <a:gd name="connsiteY2" fmla="*/ 1258348 h 1285798"/>
              <a:gd name="connsiteX3" fmla="*/ 2175238 w 4268860"/>
              <a:gd name="connsiteY3" fmla="*/ 1285786 h 1285798"/>
              <a:gd name="connsiteX4" fmla="*/ 2741581 w 4268860"/>
              <a:gd name="connsiteY4" fmla="*/ 1280855 h 1285798"/>
              <a:gd name="connsiteX5" fmla="*/ 2977324 w 4268860"/>
              <a:gd name="connsiteY5" fmla="*/ 1211798 h 1285798"/>
              <a:gd name="connsiteX6" fmla="*/ 3376198 w 4268860"/>
              <a:gd name="connsiteY6" fmla="*/ 878048 h 1285798"/>
              <a:gd name="connsiteX7" fmla="*/ 3603593 w 4268860"/>
              <a:gd name="connsiteY7" fmla="*/ 661728 h 1285798"/>
              <a:gd name="connsiteX8" fmla="*/ 4268860 w 4268860"/>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724913 w 4252192"/>
              <a:gd name="connsiteY4" fmla="*/ 1280855 h 1285798"/>
              <a:gd name="connsiteX5" fmla="*/ 2960656 w 4252192"/>
              <a:gd name="connsiteY5" fmla="*/ 1211798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2960656 w 4252192"/>
              <a:gd name="connsiteY5" fmla="*/ 1211798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2970181 w 4252192"/>
              <a:gd name="connsiteY5" fmla="*/ 1186398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027331 w 4252192"/>
              <a:gd name="connsiteY5" fmla="*/ 1145123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027331 w 4252192"/>
              <a:gd name="connsiteY5" fmla="*/ 1145123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027331 w 4252192"/>
              <a:gd name="connsiteY5" fmla="*/ 1145123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359530 w 4252192"/>
              <a:gd name="connsiteY6" fmla="*/ 878048 h 1285798"/>
              <a:gd name="connsiteX7" fmla="*/ 3586925 w 4252192"/>
              <a:gd name="connsiteY7" fmla="*/ 661728 h 1285798"/>
              <a:gd name="connsiteX8" fmla="*/ 4252192 w 4252192"/>
              <a:gd name="connsiteY8" fmla="*/ 0 h 1285798"/>
              <a:gd name="connsiteX0" fmla="*/ 0 w 4257016"/>
              <a:gd name="connsiteY0" fmla="*/ 190456 h 1294299"/>
              <a:gd name="connsiteX1" fmla="*/ 821095 w 4257016"/>
              <a:gd name="connsiteY1" fmla="*/ 1015067 h 1294299"/>
              <a:gd name="connsiteX2" fmla="*/ 1316045 w 4257016"/>
              <a:gd name="connsiteY2" fmla="*/ 1258348 h 1294299"/>
              <a:gd name="connsiteX3" fmla="*/ 2158570 w 4257016"/>
              <a:gd name="connsiteY3" fmla="*/ 1285786 h 1294299"/>
              <a:gd name="connsiteX4" fmla="*/ 2620138 w 4257016"/>
              <a:gd name="connsiteY4" fmla="*/ 1280855 h 1294299"/>
              <a:gd name="connsiteX5" fmla="*/ 3126867 w 4257016"/>
              <a:gd name="connsiteY5" fmla="*/ 1081781 h 1294299"/>
              <a:gd name="connsiteX6" fmla="*/ 4252192 w 4257016"/>
              <a:gd name="connsiteY6" fmla="*/ 1285798 h 1294299"/>
              <a:gd name="connsiteX7" fmla="*/ 3586925 w 4257016"/>
              <a:gd name="connsiteY7" fmla="*/ 661728 h 1294299"/>
              <a:gd name="connsiteX8" fmla="*/ 4252192 w 4257016"/>
              <a:gd name="connsiteY8" fmla="*/ 0 h 1294299"/>
              <a:gd name="connsiteX0" fmla="*/ 0 w 4261814"/>
              <a:gd name="connsiteY0" fmla="*/ 190456 h 1302634"/>
              <a:gd name="connsiteX1" fmla="*/ 821095 w 4261814"/>
              <a:gd name="connsiteY1" fmla="*/ 1015067 h 1302634"/>
              <a:gd name="connsiteX2" fmla="*/ 1316045 w 4261814"/>
              <a:gd name="connsiteY2" fmla="*/ 1258348 h 1302634"/>
              <a:gd name="connsiteX3" fmla="*/ 2158570 w 4261814"/>
              <a:gd name="connsiteY3" fmla="*/ 1285786 h 1302634"/>
              <a:gd name="connsiteX4" fmla="*/ 2620138 w 4261814"/>
              <a:gd name="connsiteY4" fmla="*/ 1280855 h 1302634"/>
              <a:gd name="connsiteX5" fmla="*/ 3126867 w 4261814"/>
              <a:gd name="connsiteY5" fmla="*/ 1081781 h 1302634"/>
              <a:gd name="connsiteX6" fmla="*/ 4257016 w 4261814"/>
              <a:gd name="connsiteY6" fmla="*/ 1294299 h 1302634"/>
              <a:gd name="connsiteX7" fmla="*/ 3586925 w 4261814"/>
              <a:gd name="connsiteY7" fmla="*/ 661728 h 1302634"/>
              <a:gd name="connsiteX8" fmla="*/ 4252192 w 4261814"/>
              <a:gd name="connsiteY8" fmla="*/ 0 h 1302634"/>
              <a:gd name="connsiteX0" fmla="*/ 0 w 4266587"/>
              <a:gd name="connsiteY0" fmla="*/ 190456 h 1310814"/>
              <a:gd name="connsiteX1" fmla="*/ 821095 w 4266587"/>
              <a:gd name="connsiteY1" fmla="*/ 1015067 h 1310814"/>
              <a:gd name="connsiteX2" fmla="*/ 1316045 w 4266587"/>
              <a:gd name="connsiteY2" fmla="*/ 1258348 h 1310814"/>
              <a:gd name="connsiteX3" fmla="*/ 2158570 w 4266587"/>
              <a:gd name="connsiteY3" fmla="*/ 1285786 h 1310814"/>
              <a:gd name="connsiteX4" fmla="*/ 2620138 w 4266587"/>
              <a:gd name="connsiteY4" fmla="*/ 1280855 h 1310814"/>
              <a:gd name="connsiteX5" fmla="*/ 3126867 w 4266587"/>
              <a:gd name="connsiteY5" fmla="*/ 1081781 h 1310814"/>
              <a:gd name="connsiteX6" fmla="*/ 4261814 w 4266587"/>
              <a:gd name="connsiteY6" fmla="*/ 1302634 h 1310814"/>
              <a:gd name="connsiteX7" fmla="*/ 3586925 w 4266587"/>
              <a:gd name="connsiteY7" fmla="*/ 661728 h 1310814"/>
              <a:gd name="connsiteX8" fmla="*/ 4252192 w 4266587"/>
              <a:gd name="connsiteY8" fmla="*/ 0 h 1310814"/>
              <a:gd name="connsiteX0" fmla="*/ 0 w 4271336"/>
              <a:gd name="connsiteY0" fmla="*/ 190456 h 1318846"/>
              <a:gd name="connsiteX1" fmla="*/ 821095 w 4271336"/>
              <a:gd name="connsiteY1" fmla="*/ 1015067 h 1318846"/>
              <a:gd name="connsiteX2" fmla="*/ 1316045 w 4271336"/>
              <a:gd name="connsiteY2" fmla="*/ 1258348 h 1318846"/>
              <a:gd name="connsiteX3" fmla="*/ 2158570 w 4271336"/>
              <a:gd name="connsiteY3" fmla="*/ 1285786 h 1318846"/>
              <a:gd name="connsiteX4" fmla="*/ 2620138 w 4271336"/>
              <a:gd name="connsiteY4" fmla="*/ 1280855 h 1318846"/>
              <a:gd name="connsiteX5" fmla="*/ 3126867 w 4271336"/>
              <a:gd name="connsiteY5" fmla="*/ 1081781 h 1318846"/>
              <a:gd name="connsiteX6" fmla="*/ 4266587 w 4271336"/>
              <a:gd name="connsiteY6" fmla="*/ 1310814 h 1318846"/>
              <a:gd name="connsiteX7" fmla="*/ 3586925 w 4271336"/>
              <a:gd name="connsiteY7" fmla="*/ 661728 h 1318846"/>
              <a:gd name="connsiteX8" fmla="*/ 4252192 w 4271336"/>
              <a:gd name="connsiteY8" fmla="*/ 0 h 1318846"/>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67886 w 4252192"/>
              <a:gd name="connsiteY6" fmla="*/ 561715 h 1285798"/>
              <a:gd name="connsiteX7" fmla="*/ 3586925 w 4252192"/>
              <a:gd name="connsiteY7" fmla="*/ 661728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67886 w 4252192"/>
              <a:gd name="connsiteY6" fmla="*/ 561715 h 1285798"/>
              <a:gd name="connsiteX7" fmla="*/ 4102861 w 4252192"/>
              <a:gd name="connsiteY7" fmla="*/ 15214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67886 w 4252192"/>
              <a:gd name="connsiteY6" fmla="*/ 561715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07561 w 4252192"/>
              <a:gd name="connsiteY6" fmla="*/ 650615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647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83761 w 4252192"/>
              <a:gd name="connsiteY6" fmla="*/ 5966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26867 w 4252192"/>
              <a:gd name="connsiteY5" fmla="*/ 1081781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44011 w 4252192"/>
              <a:gd name="connsiteY5" fmla="*/ 10601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44011 w 4252192"/>
              <a:gd name="connsiteY5" fmla="*/ 10601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3536 w 4252192"/>
              <a:gd name="connsiteY5" fmla="*/ 1069715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20138 w 4252192"/>
              <a:gd name="connsiteY4" fmla="*/ 1280855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42363 w 4252192"/>
              <a:gd name="connsiteY4" fmla="*/ 127768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42363 w 4252192"/>
              <a:gd name="connsiteY4" fmla="*/ 127768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712213 w 4252192"/>
              <a:gd name="connsiteY4" fmla="*/ 127768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721738 w 4252192"/>
              <a:gd name="connsiteY4" fmla="*/ 127133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721738 w 4252192"/>
              <a:gd name="connsiteY4" fmla="*/ 127133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721738 w 4252192"/>
              <a:gd name="connsiteY4" fmla="*/ 127133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 name="connsiteX0" fmla="*/ 0 w 4252192"/>
              <a:gd name="connsiteY0" fmla="*/ 190456 h 1285798"/>
              <a:gd name="connsiteX1" fmla="*/ 821095 w 4252192"/>
              <a:gd name="connsiteY1" fmla="*/ 1015067 h 1285798"/>
              <a:gd name="connsiteX2" fmla="*/ 1316045 w 4252192"/>
              <a:gd name="connsiteY2" fmla="*/ 1258348 h 1285798"/>
              <a:gd name="connsiteX3" fmla="*/ 2158570 w 4252192"/>
              <a:gd name="connsiteY3" fmla="*/ 1285786 h 1285798"/>
              <a:gd name="connsiteX4" fmla="*/ 2686813 w 4252192"/>
              <a:gd name="connsiteY4" fmla="*/ 1271330 h 1285798"/>
              <a:gd name="connsiteX5" fmla="*/ 3150361 w 4252192"/>
              <a:gd name="connsiteY5" fmla="*/ 1047490 h 1285798"/>
              <a:gd name="connsiteX6" fmla="*/ 3677411 w 4252192"/>
              <a:gd name="connsiteY6" fmla="*/ 583940 h 1285798"/>
              <a:gd name="connsiteX7" fmla="*/ 4001261 w 4252192"/>
              <a:gd name="connsiteY7" fmla="*/ 260090 h 1285798"/>
              <a:gd name="connsiteX8" fmla="*/ 4252192 w 4252192"/>
              <a:gd name="connsiteY8" fmla="*/ 0 h 12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2192" h="1285798">
                <a:moveTo>
                  <a:pt x="0" y="190456"/>
                </a:moveTo>
                <a:cubicBezTo>
                  <a:pt x="311791" y="519724"/>
                  <a:pt x="601754" y="837085"/>
                  <a:pt x="821095" y="1015067"/>
                </a:cubicBezTo>
                <a:cubicBezTo>
                  <a:pt x="1040436" y="1193049"/>
                  <a:pt x="1093133" y="1213228"/>
                  <a:pt x="1316045" y="1258348"/>
                </a:cubicBezTo>
                <a:cubicBezTo>
                  <a:pt x="1538958" y="1303468"/>
                  <a:pt x="1927727" y="1277272"/>
                  <a:pt x="2158570" y="1285786"/>
                </a:cubicBezTo>
                <a:lnTo>
                  <a:pt x="2686813" y="1271330"/>
                </a:lnTo>
                <a:cubicBezTo>
                  <a:pt x="2872485" y="1230820"/>
                  <a:pt x="3061461" y="1101465"/>
                  <a:pt x="3150361" y="1047490"/>
                </a:cubicBezTo>
                <a:cubicBezTo>
                  <a:pt x="3331336" y="914140"/>
                  <a:pt x="3535594" y="715173"/>
                  <a:pt x="3677411" y="583940"/>
                </a:cubicBezTo>
                <a:cubicBezTo>
                  <a:pt x="3819228" y="452707"/>
                  <a:pt x="3878678" y="386588"/>
                  <a:pt x="4001261" y="260090"/>
                </a:cubicBezTo>
                <a:lnTo>
                  <a:pt x="4252192"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4F17C06-AEFA-4593-8535-A7E4B0094B92}"/>
              </a:ext>
            </a:extLst>
          </p:cNvPr>
          <p:cNvSpPr>
            <a:spLocks noGrp="1"/>
          </p:cNvSpPr>
          <p:nvPr>
            <p:ph type="sldNum" sz="quarter" idx="12"/>
          </p:nvPr>
        </p:nvSpPr>
        <p:spPr>
          <a:xfrm>
            <a:off x="7425345" y="6459787"/>
            <a:ext cx="984019" cy="365125"/>
          </a:xfrm>
        </p:spPr>
        <p:txBody>
          <a:bodyPr>
            <a:normAutofit/>
          </a:bodyPr>
          <a:lstStyle/>
          <a:p>
            <a:pPr>
              <a:spcAft>
                <a:spcPts val="600"/>
              </a:spcAft>
            </a:pPr>
            <a:fld id="{31AF65E6-C4D1-4B22-B917-489A1C3371EE}" type="slidenum">
              <a:rPr lang="en-US" smtClean="0"/>
              <a:pPr>
                <a:spcAft>
                  <a:spcPts val="600"/>
                </a:spcAft>
              </a:pPr>
              <a:t>10</a:t>
            </a:fld>
            <a:endParaRPr lang="en-US"/>
          </a:p>
        </p:txBody>
      </p:sp>
      <p:sp>
        <p:nvSpPr>
          <p:cNvPr id="3" name="Rectangle 2">
            <a:extLst>
              <a:ext uri="{FF2B5EF4-FFF2-40B4-BE49-F238E27FC236}">
                <a16:creationId xmlns:a16="http://schemas.microsoft.com/office/drawing/2014/main" id="{B6F606D1-F673-4E55-A6EA-FDE176B2C1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4" name="Rectangle 3">
            <a:extLst>
              <a:ext uri="{FF2B5EF4-FFF2-40B4-BE49-F238E27FC236}">
                <a16:creationId xmlns:a16="http://schemas.microsoft.com/office/drawing/2014/main" id="{30F126DD-8C9B-48A9-8E9D-E4513BEC1A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13" name="Title 1">
            <a:extLst>
              <a:ext uri="{FF2B5EF4-FFF2-40B4-BE49-F238E27FC236}">
                <a16:creationId xmlns:a16="http://schemas.microsoft.com/office/drawing/2014/main" id="{21832F2B-0CBD-40E0-A8B5-40298EBCF95C}"/>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Proposed Construction Method</a:t>
            </a:r>
          </a:p>
        </p:txBody>
      </p:sp>
      <p:sp>
        <p:nvSpPr>
          <p:cNvPr id="9" name="Rectangle 8">
            <a:extLst>
              <a:ext uri="{FF2B5EF4-FFF2-40B4-BE49-F238E27FC236}">
                <a16:creationId xmlns:a16="http://schemas.microsoft.com/office/drawing/2014/main" id="{16EA9621-B58A-4617-AE6E-AD26CF41224F}"/>
              </a:ext>
            </a:extLst>
          </p:cNvPr>
          <p:cNvSpPr/>
          <p:nvPr/>
        </p:nvSpPr>
        <p:spPr>
          <a:xfrm>
            <a:off x="125227" y="557757"/>
            <a:ext cx="4639796" cy="369332"/>
          </a:xfrm>
          <a:prstGeom prst="rect">
            <a:avLst/>
          </a:prstGeom>
        </p:spPr>
        <p:txBody>
          <a:bodyPr wrap="none">
            <a:spAutoFit/>
          </a:bodyPr>
          <a:lstStyle/>
          <a:p>
            <a:r>
              <a:rPr lang="en-US" dirty="0">
                <a:solidFill>
                  <a:schemeClr val="accent1">
                    <a:lumMod val="75000"/>
                  </a:schemeClr>
                </a:solidFill>
              </a:rPr>
              <a:t>Limits Pipe Loft by 700-ft Over Original Concept</a:t>
            </a:r>
          </a:p>
        </p:txBody>
      </p:sp>
      <p:sp>
        <p:nvSpPr>
          <p:cNvPr id="11" name="Rectangle 10">
            <a:extLst>
              <a:ext uri="{FF2B5EF4-FFF2-40B4-BE49-F238E27FC236}">
                <a16:creationId xmlns:a16="http://schemas.microsoft.com/office/drawing/2014/main" id="{EAC2FC99-37AE-422C-81D4-AF61C2B4CC82}"/>
              </a:ext>
            </a:extLst>
          </p:cNvPr>
          <p:cNvSpPr/>
          <p:nvPr/>
        </p:nvSpPr>
        <p:spPr>
          <a:xfrm rot="1620000">
            <a:off x="1448763" y="2199563"/>
            <a:ext cx="91440" cy="274320"/>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2D893F31-67C8-4C2E-A886-ED3BCCB0DE09}"/>
              </a:ext>
            </a:extLst>
          </p:cNvPr>
          <p:cNvSpPr/>
          <p:nvPr/>
        </p:nvSpPr>
        <p:spPr>
          <a:xfrm>
            <a:off x="4017597" y="2698587"/>
            <a:ext cx="914400" cy="45719"/>
          </a:xfrm>
          <a:prstGeom prst="roundRect">
            <a:avLst/>
          </a:prstGeom>
          <a:pattFill prst="wave">
            <a:fgClr>
              <a:schemeClr val="accent1"/>
            </a:fgClr>
            <a:bgClr>
              <a:schemeClr val="bg1">
                <a:lumMod val="85000"/>
              </a:schemeClr>
            </a:bgClr>
          </a:patt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DD2C7B-EA38-4AFC-AE24-214D1164E37E}"/>
              </a:ext>
            </a:extLst>
          </p:cNvPr>
          <p:cNvSpPr/>
          <p:nvPr/>
        </p:nvSpPr>
        <p:spPr>
          <a:xfrm rot="5400000">
            <a:off x="4024983" y="2672284"/>
            <a:ext cx="91440" cy="91440"/>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101889-84D4-40C3-AA4F-D95F4DAFE9F3}"/>
              </a:ext>
            </a:extLst>
          </p:cNvPr>
          <p:cNvSpPr/>
          <p:nvPr/>
        </p:nvSpPr>
        <p:spPr>
          <a:xfrm rot="5400000">
            <a:off x="4991233" y="2677594"/>
            <a:ext cx="80821" cy="91440"/>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17">
            <a:extLst>
              <a:ext uri="{FF2B5EF4-FFF2-40B4-BE49-F238E27FC236}">
                <a16:creationId xmlns:a16="http://schemas.microsoft.com/office/drawing/2014/main" id="{AF993919-4BD4-4BEC-8751-53228AD69E75}"/>
              </a:ext>
            </a:extLst>
          </p:cNvPr>
          <p:cNvSpPr/>
          <p:nvPr/>
        </p:nvSpPr>
        <p:spPr>
          <a:xfrm>
            <a:off x="7250120" y="977851"/>
            <a:ext cx="1412182" cy="434699"/>
          </a:xfrm>
          <a:prstGeom prst="wedgeRectCallout">
            <a:avLst>
              <a:gd name="adj1" fmla="val -38034"/>
              <a:gd name="adj2" fmla="val 26862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UPRR</a:t>
            </a:r>
          </a:p>
        </p:txBody>
      </p:sp>
      <p:grpSp>
        <p:nvGrpSpPr>
          <p:cNvPr id="31" name="Group 30">
            <a:extLst>
              <a:ext uri="{FF2B5EF4-FFF2-40B4-BE49-F238E27FC236}">
                <a16:creationId xmlns:a16="http://schemas.microsoft.com/office/drawing/2014/main" id="{A0961369-0938-4528-897B-5437CD9A8D28}"/>
              </a:ext>
            </a:extLst>
          </p:cNvPr>
          <p:cNvGrpSpPr/>
          <p:nvPr/>
        </p:nvGrpSpPr>
        <p:grpSpPr>
          <a:xfrm>
            <a:off x="608086" y="3688273"/>
            <a:ext cx="7801278" cy="2362007"/>
            <a:chOff x="568728" y="3981450"/>
            <a:chExt cx="7801278" cy="2362007"/>
          </a:xfrm>
        </p:grpSpPr>
        <p:sp>
          <p:nvSpPr>
            <p:cNvPr id="5" name="Freeform: Shape 4">
              <a:extLst>
                <a:ext uri="{FF2B5EF4-FFF2-40B4-BE49-F238E27FC236}">
                  <a16:creationId xmlns:a16="http://schemas.microsoft.com/office/drawing/2014/main" id="{D7E04197-0A9E-413A-9FA0-1F358FFD1E0F}"/>
                </a:ext>
              </a:extLst>
            </p:cNvPr>
            <p:cNvSpPr/>
            <p:nvPr/>
          </p:nvSpPr>
          <p:spPr>
            <a:xfrm>
              <a:off x="568728" y="4228005"/>
              <a:ext cx="7801278" cy="782935"/>
            </a:xfrm>
            <a:custGeom>
              <a:avLst/>
              <a:gdLst>
                <a:gd name="connsiteX0" fmla="*/ 0 w 8759372"/>
                <a:gd name="connsiteY0" fmla="*/ 0 h 1110343"/>
                <a:gd name="connsiteX1" fmla="*/ 94343 w 8759372"/>
                <a:gd name="connsiteY1" fmla="*/ 7258 h 1110343"/>
                <a:gd name="connsiteX2" fmla="*/ 152400 w 8759372"/>
                <a:gd name="connsiteY2" fmla="*/ 43543 h 1110343"/>
                <a:gd name="connsiteX3" fmla="*/ 217715 w 8759372"/>
                <a:gd name="connsiteY3" fmla="*/ 58058 h 1110343"/>
                <a:gd name="connsiteX4" fmla="*/ 239486 w 8759372"/>
                <a:gd name="connsiteY4" fmla="*/ 87086 h 1110343"/>
                <a:gd name="connsiteX5" fmla="*/ 283029 w 8759372"/>
                <a:gd name="connsiteY5" fmla="*/ 101600 h 1110343"/>
                <a:gd name="connsiteX6" fmla="*/ 457200 w 8759372"/>
                <a:gd name="connsiteY6" fmla="*/ 108858 h 1110343"/>
                <a:gd name="connsiteX7" fmla="*/ 529772 w 8759372"/>
                <a:gd name="connsiteY7" fmla="*/ 116115 h 1110343"/>
                <a:gd name="connsiteX8" fmla="*/ 551543 w 8759372"/>
                <a:gd name="connsiteY8" fmla="*/ 123372 h 1110343"/>
                <a:gd name="connsiteX9" fmla="*/ 566057 w 8759372"/>
                <a:gd name="connsiteY9" fmla="*/ 145143 h 1110343"/>
                <a:gd name="connsiteX10" fmla="*/ 624115 w 8759372"/>
                <a:gd name="connsiteY10" fmla="*/ 203200 h 1110343"/>
                <a:gd name="connsiteX11" fmla="*/ 638629 w 8759372"/>
                <a:gd name="connsiteY11" fmla="*/ 217715 h 1110343"/>
                <a:gd name="connsiteX12" fmla="*/ 660400 w 8759372"/>
                <a:gd name="connsiteY12" fmla="*/ 224972 h 1110343"/>
                <a:gd name="connsiteX13" fmla="*/ 718457 w 8759372"/>
                <a:gd name="connsiteY13" fmla="*/ 268515 h 1110343"/>
                <a:gd name="connsiteX14" fmla="*/ 740229 w 8759372"/>
                <a:gd name="connsiteY14" fmla="*/ 283029 h 1110343"/>
                <a:gd name="connsiteX15" fmla="*/ 754743 w 8759372"/>
                <a:gd name="connsiteY15" fmla="*/ 312058 h 1110343"/>
                <a:gd name="connsiteX16" fmla="*/ 776515 w 8759372"/>
                <a:gd name="connsiteY16" fmla="*/ 341086 h 1110343"/>
                <a:gd name="connsiteX17" fmla="*/ 798286 w 8759372"/>
                <a:gd name="connsiteY17" fmla="*/ 362858 h 1110343"/>
                <a:gd name="connsiteX18" fmla="*/ 1197429 w 8759372"/>
                <a:gd name="connsiteY18" fmla="*/ 384629 h 1110343"/>
                <a:gd name="connsiteX19" fmla="*/ 1277257 w 8759372"/>
                <a:gd name="connsiteY19" fmla="*/ 391886 h 1110343"/>
                <a:gd name="connsiteX20" fmla="*/ 1306286 w 8759372"/>
                <a:gd name="connsiteY20" fmla="*/ 406400 h 1110343"/>
                <a:gd name="connsiteX21" fmla="*/ 1357086 w 8759372"/>
                <a:gd name="connsiteY21" fmla="*/ 413658 h 1110343"/>
                <a:gd name="connsiteX22" fmla="*/ 1386115 w 8759372"/>
                <a:gd name="connsiteY22" fmla="*/ 420915 h 1110343"/>
                <a:gd name="connsiteX23" fmla="*/ 1625600 w 8759372"/>
                <a:gd name="connsiteY23" fmla="*/ 428172 h 1110343"/>
                <a:gd name="connsiteX24" fmla="*/ 1654629 w 8759372"/>
                <a:gd name="connsiteY24" fmla="*/ 435429 h 1110343"/>
                <a:gd name="connsiteX25" fmla="*/ 1676400 w 8759372"/>
                <a:gd name="connsiteY25" fmla="*/ 442686 h 1110343"/>
                <a:gd name="connsiteX26" fmla="*/ 1778000 w 8759372"/>
                <a:gd name="connsiteY26" fmla="*/ 449943 h 1110343"/>
                <a:gd name="connsiteX27" fmla="*/ 1836057 w 8759372"/>
                <a:gd name="connsiteY27" fmla="*/ 457200 h 1110343"/>
                <a:gd name="connsiteX28" fmla="*/ 2140857 w 8759372"/>
                <a:gd name="connsiteY28" fmla="*/ 471715 h 1110343"/>
                <a:gd name="connsiteX29" fmla="*/ 2191657 w 8759372"/>
                <a:gd name="connsiteY29" fmla="*/ 478972 h 1110343"/>
                <a:gd name="connsiteX30" fmla="*/ 2307772 w 8759372"/>
                <a:gd name="connsiteY30" fmla="*/ 493486 h 1110343"/>
                <a:gd name="connsiteX31" fmla="*/ 2518229 w 8759372"/>
                <a:gd name="connsiteY31" fmla="*/ 500743 h 1110343"/>
                <a:gd name="connsiteX32" fmla="*/ 2540000 w 8759372"/>
                <a:gd name="connsiteY32" fmla="*/ 515258 h 1110343"/>
                <a:gd name="connsiteX33" fmla="*/ 2583543 w 8759372"/>
                <a:gd name="connsiteY33" fmla="*/ 537029 h 1110343"/>
                <a:gd name="connsiteX34" fmla="*/ 2598057 w 8759372"/>
                <a:gd name="connsiteY34" fmla="*/ 580572 h 1110343"/>
                <a:gd name="connsiteX35" fmla="*/ 2605315 w 8759372"/>
                <a:gd name="connsiteY35" fmla="*/ 609600 h 1110343"/>
                <a:gd name="connsiteX36" fmla="*/ 2619829 w 8759372"/>
                <a:gd name="connsiteY36" fmla="*/ 624115 h 1110343"/>
                <a:gd name="connsiteX37" fmla="*/ 2634343 w 8759372"/>
                <a:gd name="connsiteY37" fmla="*/ 682172 h 1110343"/>
                <a:gd name="connsiteX38" fmla="*/ 2641600 w 8759372"/>
                <a:gd name="connsiteY38" fmla="*/ 725715 h 1110343"/>
                <a:gd name="connsiteX39" fmla="*/ 2656115 w 8759372"/>
                <a:gd name="connsiteY39" fmla="*/ 747486 h 1110343"/>
                <a:gd name="connsiteX40" fmla="*/ 2699657 w 8759372"/>
                <a:gd name="connsiteY40" fmla="*/ 754743 h 1110343"/>
                <a:gd name="connsiteX41" fmla="*/ 2721429 w 8759372"/>
                <a:gd name="connsiteY41" fmla="*/ 762000 h 1110343"/>
                <a:gd name="connsiteX42" fmla="*/ 2786743 w 8759372"/>
                <a:gd name="connsiteY42" fmla="*/ 769258 h 1110343"/>
                <a:gd name="connsiteX43" fmla="*/ 2830286 w 8759372"/>
                <a:gd name="connsiteY43" fmla="*/ 783772 h 1110343"/>
                <a:gd name="connsiteX44" fmla="*/ 2902857 w 8759372"/>
                <a:gd name="connsiteY44" fmla="*/ 827315 h 1110343"/>
                <a:gd name="connsiteX45" fmla="*/ 2924629 w 8759372"/>
                <a:gd name="connsiteY45" fmla="*/ 834572 h 1110343"/>
                <a:gd name="connsiteX46" fmla="*/ 2997200 w 8759372"/>
                <a:gd name="connsiteY46" fmla="*/ 885372 h 1110343"/>
                <a:gd name="connsiteX47" fmla="*/ 3040743 w 8759372"/>
                <a:gd name="connsiteY47" fmla="*/ 899886 h 1110343"/>
                <a:gd name="connsiteX48" fmla="*/ 3098800 w 8759372"/>
                <a:gd name="connsiteY48" fmla="*/ 928915 h 1110343"/>
                <a:gd name="connsiteX49" fmla="*/ 3113315 w 8759372"/>
                <a:gd name="connsiteY49" fmla="*/ 943429 h 1110343"/>
                <a:gd name="connsiteX50" fmla="*/ 3156857 w 8759372"/>
                <a:gd name="connsiteY50" fmla="*/ 972458 h 1110343"/>
                <a:gd name="connsiteX51" fmla="*/ 3178629 w 8759372"/>
                <a:gd name="connsiteY51" fmla="*/ 986972 h 1110343"/>
                <a:gd name="connsiteX52" fmla="*/ 3214915 w 8759372"/>
                <a:gd name="connsiteY52" fmla="*/ 994229 h 1110343"/>
                <a:gd name="connsiteX53" fmla="*/ 3251200 w 8759372"/>
                <a:gd name="connsiteY53" fmla="*/ 1030515 h 1110343"/>
                <a:gd name="connsiteX54" fmla="*/ 3294743 w 8759372"/>
                <a:gd name="connsiteY54" fmla="*/ 1045029 h 1110343"/>
                <a:gd name="connsiteX55" fmla="*/ 3316515 w 8759372"/>
                <a:gd name="connsiteY55" fmla="*/ 1052286 h 1110343"/>
                <a:gd name="connsiteX56" fmla="*/ 3374572 w 8759372"/>
                <a:gd name="connsiteY56" fmla="*/ 1081315 h 1110343"/>
                <a:gd name="connsiteX57" fmla="*/ 3418115 w 8759372"/>
                <a:gd name="connsiteY57" fmla="*/ 1095829 h 1110343"/>
                <a:gd name="connsiteX58" fmla="*/ 3439886 w 8759372"/>
                <a:gd name="connsiteY58" fmla="*/ 1103086 h 1110343"/>
                <a:gd name="connsiteX59" fmla="*/ 3468915 w 8759372"/>
                <a:gd name="connsiteY59" fmla="*/ 1110343 h 1110343"/>
                <a:gd name="connsiteX60" fmla="*/ 3606800 w 8759372"/>
                <a:gd name="connsiteY60" fmla="*/ 1103086 h 1110343"/>
                <a:gd name="connsiteX61" fmla="*/ 3621315 w 8759372"/>
                <a:gd name="connsiteY61" fmla="*/ 1088572 h 1110343"/>
                <a:gd name="connsiteX62" fmla="*/ 3664857 w 8759372"/>
                <a:gd name="connsiteY62" fmla="*/ 1066800 h 1110343"/>
                <a:gd name="connsiteX63" fmla="*/ 3722915 w 8759372"/>
                <a:gd name="connsiteY63" fmla="*/ 1059543 h 1110343"/>
                <a:gd name="connsiteX64" fmla="*/ 3759200 w 8759372"/>
                <a:gd name="connsiteY64" fmla="*/ 1052286 h 1110343"/>
                <a:gd name="connsiteX65" fmla="*/ 3810000 w 8759372"/>
                <a:gd name="connsiteY65" fmla="*/ 1045029 h 1110343"/>
                <a:gd name="connsiteX66" fmla="*/ 3882572 w 8759372"/>
                <a:gd name="connsiteY66" fmla="*/ 1023258 h 1110343"/>
                <a:gd name="connsiteX67" fmla="*/ 3911600 w 8759372"/>
                <a:gd name="connsiteY67" fmla="*/ 1016000 h 1110343"/>
                <a:gd name="connsiteX68" fmla="*/ 3976915 w 8759372"/>
                <a:gd name="connsiteY68" fmla="*/ 1008743 h 1110343"/>
                <a:gd name="connsiteX69" fmla="*/ 4042229 w 8759372"/>
                <a:gd name="connsiteY69" fmla="*/ 994229 h 1110343"/>
                <a:gd name="connsiteX70" fmla="*/ 4455886 w 8759372"/>
                <a:gd name="connsiteY70" fmla="*/ 1001486 h 1110343"/>
                <a:gd name="connsiteX71" fmla="*/ 4601029 w 8759372"/>
                <a:gd name="connsiteY71" fmla="*/ 994229 h 1110343"/>
                <a:gd name="connsiteX72" fmla="*/ 4673600 w 8759372"/>
                <a:gd name="connsiteY72" fmla="*/ 972458 h 1110343"/>
                <a:gd name="connsiteX73" fmla="*/ 4724400 w 8759372"/>
                <a:gd name="connsiteY73" fmla="*/ 957943 h 1110343"/>
                <a:gd name="connsiteX74" fmla="*/ 4760686 w 8759372"/>
                <a:gd name="connsiteY74" fmla="*/ 936172 h 1110343"/>
                <a:gd name="connsiteX75" fmla="*/ 4811486 w 8759372"/>
                <a:gd name="connsiteY75" fmla="*/ 907143 h 1110343"/>
                <a:gd name="connsiteX76" fmla="*/ 4840515 w 8759372"/>
                <a:gd name="connsiteY76" fmla="*/ 885372 h 1110343"/>
                <a:gd name="connsiteX77" fmla="*/ 4876800 w 8759372"/>
                <a:gd name="connsiteY77" fmla="*/ 870858 h 1110343"/>
                <a:gd name="connsiteX78" fmla="*/ 4913086 w 8759372"/>
                <a:gd name="connsiteY78" fmla="*/ 834572 h 1110343"/>
                <a:gd name="connsiteX79" fmla="*/ 4920343 w 8759372"/>
                <a:gd name="connsiteY79" fmla="*/ 812800 h 1110343"/>
                <a:gd name="connsiteX80" fmla="*/ 4927600 w 8759372"/>
                <a:gd name="connsiteY80" fmla="*/ 740229 h 1110343"/>
                <a:gd name="connsiteX81" fmla="*/ 4942115 w 8759372"/>
                <a:gd name="connsiteY81" fmla="*/ 711200 h 1110343"/>
                <a:gd name="connsiteX82" fmla="*/ 4971143 w 8759372"/>
                <a:gd name="connsiteY82" fmla="*/ 660400 h 1110343"/>
                <a:gd name="connsiteX83" fmla="*/ 4992915 w 8759372"/>
                <a:gd name="connsiteY83" fmla="*/ 624115 h 1110343"/>
                <a:gd name="connsiteX84" fmla="*/ 5000172 w 8759372"/>
                <a:gd name="connsiteY84" fmla="*/ 602343 h 1110343"/>
                <a:gd name="connsiteX85" fmla="*/ 5014686 w 8759372"/>
                <a:gd name="connsiteY85" fmla="*/ 580572 h 1110343"/>
                <a:gd name="connsiteX86" fmla="*/ 5029200 w 8759372"/>
                <a:gd name="connsiteY86" fmla="*/ 500743 h 1110343"/>
                <a:gd name="connsiteX87" fmla="*/ 5043715 w 8759372"/>
                <a:gd name="connsiteY87" fmla="*/ 435429 h 1110343"/>
                <a:gd name="connsiteX88" fmla="*/ 5065486 w 8759372"/>
                <a:gd name="connsiteY88" fmla="*/ 428172 h 1110343"/>
                <a:gd name="connsiteX89" fmla="*/ 5225143 w 8759372"/>
                <a:gd name="connsiteY89" fmla="*/ 399143 h 1110343"/>
                <a:gd name="connsiteX90" fmla="*/ 5987143 w 8759372"/>
                <a:gd name="connsiteY90" fmla="*/ 391886 h 1110343"/>
                <a:gd name="connsiteX91" fmla="*/ 6008915 w 8759372"/>
                <a:gd name="connsiteY91" fmla="*/ 377372 h 1110343"/>
                <a:gd name="connsiteX92" fmla="*/ 6030686 w 8759372"/>
                <a:gd name="connsiteY92" fmla="*/ 370115 h 1110343"/>
                <a:gd name="connsiteX93" fmla="*/ 6081486 w 8759372"/>
                <a:gd name="connsiteY93" fmla="*/ 355600 h 1110343"/>
                <a:gd name="connsiteX94" fmla="*/ 6197600 w 8759372"/>
                <a:gd name="connsiteY94" fmla="*/ 362858 h 1110343"/>
                <a:gd name="connsiteX95" fmla="*/ 6233886 w 8759372"/>
                <a:gd name="connsiteY95" fmla="*/ 399143 h 1110343"/>
                <a:gd name="connsiteX96" fmla="*/ 6255657 w 8759372"/>
                <a:gd name="connsiteY96" fmla="*/ 406400 h 1110343"/>
                <a:gd name="connsiteX97" fmla="*/ 6364515 w 8759372"/>
                <a:gd name="connsiteY97" fmla="*/ 399143 h 1110343"/>
                <a:gd name="connsiteX98" fmla="*/ 6408057 w 8759372"/>
                <a:gd name="connsiteY98" fmla="*/ 384629 h 1110343"/>
                <a:gd name="connsiteX99" fmla="*/ 6458857 w 8759372"/>
                <a:gd name="connsiteY99" fmla="*/ 370115 h 1110343"/>
                <a:gd name="connsiteX100" fmla="*/ 6473372 w 8759372"/>
                <a:gd name="connsiteY100" fmla="*/ 355600 h 1110343"/>
                <a:gd name="connsiteX101" fmla="*/ 6495143 w 8759372"/>
                <a:gd name="connsiteY101" fmla="*/ 326572 h 1110343"/>
                <a:gd name="connsiteX102" fmla="*/ 6538686 w 8759372"/>
                <a:gd name="connsiteY102" fmla="*/ 297543 h 1110343"/>
                <a:gd name="connsiteX103" fmla="*/ 6669315 w 8759372"/>
                <a:gd name="connsiteY103" fmla="*/ 275772 h 1110343"/>
                <a:gd name="connsiteX104" fmla="*/ 6712857 w 8759372"/>
                <a:gd name="connsiteY104" fmla="*/ 268515 h 1110343"/>
                <a:gd name="connsiteX105" fmla="*/ 6734629 w 8759372"/>
                <a:gd name="connsiteY105" fmla="*/ 261258 h 1110343"/>
                <a:gd name="connsiteX106" fmla="*/ 6770915 w 8759372"/>
                <a:gd name="connsiteY106" fmla="*/ 254000 h 1110343"/>
                <a:gd name="connsiteX107" fmla="*/ 6828972 w 8759372"/>
                <a:gd name="connsiteY107" fmla="*/ 239486 h 1110343"/>
                <a:gd name="connsiteX108" fmla="*/ 6858000 w 8759372"/>
                <a:gd name="connsiteY108" fmla="*/ 232229 h 1110343"/>
                <a:gd name="connsiteX109" fmla="*/ 6959600 w 8759372"/>
                <a:gd name="connsiteY109" fmla="*/ 188686 h 1110343"/>
                <a:gd name="connsiteX110" fmla="*/ 6981372 w 8759372"/>
                <a:gd name="connsiteY110" fmla="*/ 181429 h 1110343"/>
                <a:gd name="connsiteX111" fmla="*/ 7003143 w 8759372"/>
                <a:gd name="connsiteY111" fmla="*/ 174172 h 1110343"/>
                <a:gd name="connsiteX112" fmla="*/ 7046686 w 8759372"/>
                <a:gd name="connsiteY112" fmla="*/ 166915 h 1110343"/>
                <a:gd name="connsiteX113" fmla="*/ 7119257 w 8759372"/>
                <a:gd name="connsiteY113" fmla="*/ 152400 h 1110343"/>
                <a:gd name="connsiteX114" fmla="*/ 7170057 w 8759372"/>
                <a:gd name="connsiteY114" fmla="*/ 145143 h 1110343"/>
                <a:gd name="connsiteX115" fmla="*/ 8055429 w 8759372"/>
                <a:gd name="connsiteY115" fmla="*/ 152400 h 1110343"/>
                <a:gd name="connsiteX116" fmla="*/ 8157029 w 8759372"/>
                <a:gd name="connsiteY116" fmla="*/ 166915 h 1110343"/>
                <a:gd name="connsiteX117" fmla="*/ 8621486 w 8759372"/>
                <a:gd name="connsiteY117" fmla="*/ 152400 h 1110343"/>
                <a:gd name="connsiteX118" fmla="*/ 8715829 w 8759372"/>
                <a:gd name="connsiteY118" fmla="*/ 145143 h 1110343"/>
                <a:gd name="connsiteX119" fmla="*/ 8759372 w 8759372"/>
                <a:gd name="connsiteY119" fmla="*/ 137886 h 1110343"/>
                <a:gd name="connsiteX0" fmla="*/ 0 w 13616539"/>
                <a:gd name="connsiteY0" fmla="*/ 0 h 1110343"/>
                <a:gd name="connsiteX1" fmla="*/ 94343 w 13616539"/>
                <a:gd name="connsiteY1" fmla="*/ 7258 h 1110343"/>
                <a:gd name="connsiteX2" fmla="*/ 152400 w 13616539"/>
                <a:gd name="connsiteY2" fmla="*/ 43543 h 1110343"/>
                <a:gd name="connsiteX3" fmla="*/ 217715 w 13616539"/>
                <a:gd name="connsiteY3" fmla="*/ 58058 h 1110343"/>
                <a:gd name="connsiteX4" fmla="*/ 239486 w 13616539"/>
                <a:gd name="connsiteY4" fmla="*/ 87086 h 1110343"/>
                <a:gd name="connsiteX5" fmla="*/ 283029 w 13616539"/>
                <a:gd name="connsiteY5" fmla="*/ 101600 h 1110343"/>
                <a:gd name="connsiteX6" fmla="*/ 457200 w 13616539"/>
                <a:gd name="connsiteY6" fmla="*/ 108858 h 1110343"/>
                <a:gd name="connsiteX7" fmla="*/ 529772 w 13616539"/>
                <a:gd name="connsiteY7" fmla="*/ 116115 h 1110343"/>
                <a:gd name="connsiteX8" fmla="*/ 551543 w 13616539"/>
                <a:gd name="connsiteY8" fmla="*/ 123372 h 1110343"/>
                <a:gd name="connsiteX9" fmla="*/ 566057 w 13616539"/>
                <a:gd name="connsiteY9" fmla="*/ 145143 h 1110343"/>
                <a:gd name="connsiteX10" fmla="*/ 624115 w 13616539"/>
                <a:gd name="connsiteY10" fmla="*/ 203200 h 1110343"/>
                <a:gd name="connsiteX11" fmla="*/ 638629 w 13616539"/>
                <a:gd name="connsiteY11" fmla="*/ 217715 h 1110343"/>
                <a:gd name="connsiteX12" fmla="*/ 660400 w 13616539"/>
                <a:gd name="connsiteY12" fmla="*/ 224972 h 1110343"/>
                <a:gd name="connsiteX13" fmla="*/ 718457 w 13616539"/>
                <a:gd name="connsiteY13" fmla="*/ 268515 h 1110343"/>
                <a:gd name="connsiteX14" fmla="*/ 740229 w 13616539"/>
                <a:gd name="connsiteY14" fmla="*/ 283029 h 1110343"/>
                <a:gd name="connsiteX15" fmla="*/ 754743 w 13616539"/>
                <a:gd name="connsiteY15" fmla="*/ 312058 h 1110343"/>
                <a:gd name="connsiteX16" fmla="*/ 776515 w 13616539"/>
                <a:gd name="connsiteY16" fmla="*/ 341086 h 1110343"/>
                <a:gd name="connsiteX17" fmla="*/ 798286 w 13616539"/>
                <a:gd name="connsiteY17" fmla="*/ 362858 h 1110343"/>
                <a:gd name="connsiteX18" fmla="*/ 1197429 w 13616539"/>
                <a:gd name="connsiteY18" fmla="*/ 384629 h 1110343"/>
                <a:gd name="connsiteX19" fmla="*/ 1277257 w 13616539"/>
                <a:gd name="connsiteY19" fmla="*/ 391886 h 1110343"/>
                <a:gd name="connsiteX20" fmla="*/ 1306286 w 13616539"/>
                <a:gd name="connsiteY20" fmla="*/ 406400 h 1110343"/>
                <a:gd name="connsiteX21" fmla="*/ 1357086 w 13616539"/>
                <a:gd name="connsiteY21" fmla="*/ 413658 h 1110343"/>
                <a:gd name="connsiteX22" fmla="*/ 1386115 w 13616539"/>
                <a:gd name="connsiteY22" fmla="*/ 420915 h 1110343"/>
                <a:gd name="connsiteX23" fmla="*/ 1625600 w 13616539"/>
                <a:gd name="connsiteY23" fmla="*/ 428172 h 1110343"/>
                <a:gd name="connsiteX24" fmla="*/ 1654629 w 13616539"/>
                <a:gd name="connsiteY24" fmla="*/ 435429 h 1110343"/>
                <a:gd name="connsiteX25" fmla="*/ 1676400 w 13616539"/>
                <a:gd name="connsiteY25" fmla="*/ 442686 h 1110343"/>
                <a:gd name="connsiteX26" fmla="*/ 1778000 w 13616539"/>
                <a:gd name="connsiteY26" fmla="*/ 449943 h 1110343"/>
                <a:gd name="connsiteX27" fmla="*/ 1836057 w 13616539"/>
                <a:gd name="connsiteY27" fmla="*/ 457200 h 1110343"/>
                <a:gd name="connsiteX28" fmla="*/ 2140857 w 13616539"/>
                <a:gd name="connsiteY28" fmla="*/ 471715 h 1110343"/>
                <a:gd name="connsiteX29" fmla="*/ 2191657 w 13616539"/>
                <a:gd name="connsiteY29" fmla="*/ 478972 h 1110343"/>
                <a:gd name="connsiteX30" fmla="*/ 2307772 w 13616539"/>
                <a:gd name="connsiteY30" fmla="*/ 493486 h 1110343"/>
                <a:gd name="connsiteX31" fmla="*/ 2518229 w 13616539"/>
                <a:gd name="connsiteY31" fmla="*/ 500743 h 1110343"/>
                <a:gd name="connsiteX32" fmla="*/ 2540000 w 13616539"/>
                <a:gd name="connsiteY32" fmla="*/ 515258 h 1110343"/>
                <a:gd name="connsiteX33" fmla="*/ 2583543 w 13616539"/>
                <a:gd name="connsiteY33" fmla="*/ 537029 h 1110343"/>
                <a:gd name="connsiteX34" fmla="*/ 2598057 w 13616539"/>
                <a:gd name="connsiteY34" fmla="*/ 580572 h 1110343"/>
                <a:gd name="connsiteX35" fmla="*/ 2605315 w 13616539"/>
                <a:gd name="connsiteY35" fmla="*/ 609600 h 1110343"/>
                <a:gd name="connsiteX36" fmla="*/ 2619829 w 13616539"/>
                <a:gd name="connsiteY36" fmla="*/ 624115 h 1110343"/>
                <a:gd name="connsiteX37" fmla="*/ 2634343 w 13616539"/>
                <a:gd name="connsiteY37" fmla="*/ 682172 h 1110343"/>
                <a:gd name="connsiteX38" fmla="*/ 2641600 w 13616539"/>
                <a:gd name="connsiteY38" fmla="*/ 725715 h 1110343"/>
                <a:gd name="connsiteX39" fmla="*/ 2656115 w 13616539"/>
                <a:gd name="connsiteY39" fmla="*/ 747486 h 1110343"/>
                <a:gd name="connsiteX40" fmla="*/ 2699657 w 13616539"/>
                <a:gd name="connsiteY40" fmla="*/ 754743 h 1110343"/>
                <a:gd name="connsiteX41" fmla="*/ 2721429 w 13616539"/>
                <a:gd name="connsiteY41" fmla="*/ 762000 h 1110343"/>
                <a:gd name="connsiteX42" fmla="*/ 2786743 w 13616539"/>
                <a:gd name="connsiteY42" fmla="*/ 769258 h 1110343"/>
                <a:gd name="connsiteX43" fmla="*/ 2830286 w 13616539"/>
                <a:gd name="connsiteY43" fmla="*/ 783772 h 1110343"/>
                <a:gd name="connsiteX44" fmla="*/ 2902857 w 13616539"/>
                <a:gd name="connsiteY44" fmla="*/ 827315 h 1110343"/>
                <a:gd name="connsiteX45" fmla="*/ 2924629 w 13616539"/>
                <a:gd name="connsiteY45" fmla="*/ 834572 h 1110343"/>
                <a:gd name="connsiteX46" fmla="*/ 2997200 w 13616539"/>
                <a:gd name="connsiteY46" fmla="*/ 885372 h 1110343"/>
                <a:gd name="connsiteX47" fmla="*/ 3040743 w 13616539"/>
                <a:gd name="connsiteY47" fmla="*/ 899886 h 1110343"/>
                <a:gd name="connsiteX48" fmla="*/ 3098800 w 13616539"/>
                <a:gd name="connsiteY48" fmla="*/ 928915 h 1110343"/>
                <a:gd name="connsiteX49" fmla="*/ 3113315 w 13616539"/>
                <a:gd name="connsiteY49" fmla="*/ 943429 h 1110343"/>
                <a:gd name="connsiteX50" fmla="*/ 3156857 w 13616539"/>
                <a:gd name="connsiteY50" fmla="*/ 972458 h 1110343"/>
                <a:gd name="connsiteX51" fmla="*/ 3178629 w 13616539"/>
                <a:gd name="connsiteY51" fmla="*/ 986972 h 1110343"/>
                <a:gd name="connsiteX52" fmla="*/ 3214915 w 13616539"/>
                <a:gd name="connsiteY52" fmla="*/ 994229 h 1110343"/>
                <a:gd name="connsiteX53" fmla="*/ 3251200 w 13616539"/>
                <a:gd name="connsiteY53" fmla="*/ 1030515 h 1110343"/>
                <a:gd name="connsiteX54" fmla="*/ 3294743 w 13616539"/>
                <a:gd name="connsiteY54" fmla="*/ 1045029 h 1110343"/>
                <a:gd name="connsiteX55" fmla="*/ 3316515 w 13616539"/>
                <a:gd name="connsiteY55" fmla="*/ 1052286 h 1110343"/>
                <a:gd name="connsiteX56" fmla="*/ 3374572 w 13616539"/>
                <a:gd name="connsiteY56" fmla="*/ 1081315 h 1110343"/>
                <a:gd name="connsiteX57" fmla="*/ 3418115 w 13616539"/>
                <a:gd name="connsiteY57" fmla="*/ 1095829 h 1110343"/>
                <a:gd name="connsiteX58" fmla="*/ 3439886 w 13616539"/>
                <a:gd name="connsiteY58" fmla="*/ 1103086 h 1110343"/>
                <a:gd name="connsiteX59" fmla="*/ 3468915 w 13616539"/>
                <a:gd name="connsiteY59" fmla="*/ 1110343 h 1110343"/>
                <a:gd name="connsiteX60" fmla="*/ 3606800 w 13616539"/>
                <a:gd name="connsiteY60" fmla="*/ 1103086 h 1110343"/>
                <a:gd name="connsiteX61" fmla="*/ 3621315 w 13616539"/>
                <a:gd name="connsiteY61" fmla="*/ 1088572 h 1110343"/>
                <a:gd name="connsiteX62" fmla="*/ 3664857 w 13616539"/>
                <a:gd name="connsiteY62" fmla="*/ 1066800 h 1110343"/>
                <a:gd name="connsiteX63" fmla="*/ 3722915 w 13616539"/>
                <a:gd name="connsiteY63" fmla="*/ 1059543 h 1110343"/>
                <a:gd name="connsiteX64" fmla="*/ 3759200 w 13616539"/>
                <a:gd name="connsiteY64" fmla="*/ 1052286 h 1110343"/>
                <a:gd name="connsiteX65" fmla="*/ 3810000 w 13616539"/>
                <a:gd name="connsiteY65" fmla="*/ 1045029 h 1110343"/>
                <a:gd name="connsiteX66" fmla="*/ 3882572 w 13616539"/>
                <a:gd name="connsiteY66" fmla="*/ 1023258 h 1110343"/>
                <a:gd name="connsiteX67" fmla="*/ 3911600 w 13616539"/>
                <a:gd name="connsiteY67" fmla="*/ 1016000 h 1110343"/>
                <a:gd name="connsiteX68" fmla="*/ 3976915 w 13616539"/>
                <a:gd name="connsiteY68" fmla="*/ 1008743 h 1110343"/>
                <a:gd name="connsiteX69" fmla="*/ 4042229 w 13616539"/>
                <a:gd name="connsiteY69" fmla="*/ 994229 h 1110343"/>
                <a:gd name="connsiteX70" fmla="*/ 4455886 w 13616539"/>
                <a:gd name="connsiteY70" fmla="*/ 1001486 h 1110343"/>
                <a:gd name="connsiteX71" fmla="*/ 4601029 w 13616539"/>
                <a:gd name="connsiteY71" fmla="*/ 994229 h 1110343"/>
                <a:gd name="connsiteX72" fmla="*/ 4673600 w 13616539"/>
                <a:gd name="connsiteY72" fmla="*/ 972458 h 1110343"/>
                <a:gd name="connsiteX73" fmla="*/ 4724400 w 13616539"/>
                <a:gd name="connsiteY73" fmla="*/ 957943 h 1110343"/>
                <a:gd name="connsiteX74" fmla="*/ 4760686 w 13616539"/>
                <a:gd name="connsiteY74" fmla="*/ 936172 h 1110343"/>
                <a:gd name="connsiteX75" fmla="*/ 4811486 w 13616539"/>
                <a:gd name="connsiteY75" fmla="*/ 907143 h 1110343"/>
                <a:gd name="connsiteX76" fmla="*/ 4840515 w 13616539"/>
                <a:gd name="connsiteY76" fmla="*/ 885372 h 1110343"/>
                <a:gd name="connsiteX77" fmla="*/ 4876800 w 13616539"/>
                <a:gd name="connsiteY77" fmla="*/ 870858 h 1110343"/>
                <a:gd name="connsiteX78" fmla="*/ 4913086 w 13616539"/>
                <a:gd name="connsiteY78" fmla="*/ 834572 h 1110343"/>
                <a:gd name="connsiteX79" fmla="*/ 4920343 w 13616539"/>
                <a:gd name="connsiteY79" fmla="*/ 812800 h 1110343"/>
                <a:gd name="connsiteX80" fmla="*/ 4927600 w 13616539"/>
                <a:gd name="connsiteY80" fmla="*/ 740229 h 1110343"/>
                <a:gd name="connsiteX81" fmla="*/ 4942115 w 13616539"/>
                <a:gd name="connsiteY81" fmla="*/ 711200 h 1110343"/>
                <a:gd name="connsiteX82" fmla="*/ 4971143 w 13616539"/>
                <a:gd name="connsiteY82" fmla="*/ 660400 h 1110343"/>
                <a:gd name="connsiteX83" fmla="*/ 4992915 w 13616539"/>
                <a:gd name="connsiteY83" fmla="*/ 624115 h 1110343"/>
                <a:gd name="connsiteX84" fmla="*/ 5000172 w 13616539"/>
                <a:gd name="connsiteY84" fmla="*/ 602343 h 1110343"/>
                <a:gd name="connsiteX85" fmla="*/ 5014686 w 13616539"/>
                <a:gd name="connsiteY85" fmla="*/ 580572 h 1110343"/>
                <a:gd name="connsiteX86" fmla="*/ 5029200 w 13616539"/>
                <a:gd name="connsiteY86" fmla="*/ 500743 h 1110343"/>
                <a:gd name="connsiteX87" fmla="*/ 5043715 w 13616539"/>
                <a:gd name="connsiteY87" fmla="*/ 435429 h 1110343"/>
                <a:gd name="connsiteX88" fmla="*/ 5065486 w 13616539"/>
                <a:gd name="connsiteY88" fmla="*/ 428172 h 1110343"/>
                <a:gd name="connsiteX89" fmla="*/ 5225143 w 13616539"/>
                <a:gd name="connsiteY89" fmla="*/ 399143 h 1110343"/>
                <a:gd name="connsiteX90" fmla="*/ 5987143 w 13616539"/>
                <a:gd name="connsiteY90" fmla="*/ 391886 h 1110343"/>
                <a:gd name="connsiteX91" fmla="*/ 6008915 w 13616539"/>
                <a:gd name="connsiteY91" fmla="*/ 377372 h 1110343"/>
                <a:gd name="connsiteX92" fmla="*/ 6030686 w 13616539"/>
                <a:gd name="connsiteY92" fmla="*/ 370115 h 1110343"/>
                <a:gd name="connsiteX93" fmla="*/ 6081486 w 13616539"/>
                <a:gd name="connsiteY93" fmla="*/ 355600 h 1110343"/>
                <a:gd name="connsiteX94" fmla="*/ 6197600 w 13616539"/>
                <a:gd name="connsiteY94" fmla="*/ 362858 h 1110343"/>
                <a:gd name="connsiteX95" fmla="*/ 6233886 w 13616539"/>
                <a:gd name="connsiteY95" fmla="*/ 399143 h 1110343"/>
                <a:gd name="connsiteX96" fmla="*/ 6255657 w 13616539"/>
                <a:gd name="connsiteY96" fmla="*/ 406400 h 1110343"/>
                <a:gd name="connsiteX97" fmla="*/ 6364515 w 13616539"/>
                <a:gd name="connsiteY97" fmla="*/ 399143 h 1110343"/>
                <a:gd name="connsiteX98" fmla="*/ 6408057 w 13616539"/>
                <a:gd name="connsiteY98" fmla="*/ 384629 h 1110343"/>
                <a:gd name="connsiteX99" fmla="*/ 6458857 w 13616539"/>
                <a:gd name="connsiteY99" fmla="*/ 370115 h 1110343"/>
                <a:gd name="connsiteX100" fmla="*/ 6473372 w 13616539"/>
                <a:gd name="connsiteY100" fmla="*/ 355600 h 1110343"/>
                <a:gd name="connsiteX101" fmla="*/ 6495143 w 13616539"/>
                <a:gd name="connsiteY101" fmla="*/ 326572 h 1110343"/>
                <a:gd name="connsiteX102" fmla="*/ 6538686 w 13616539"/>
                <a:gd name="connsiteY102" fmla="*/ 297543 h 1110343"/>
                <a:gd name="connsiteX103" fmla="*/ 6669315 w 13616539"/>
                <a:gd name="connsiteY103" fmla="*/ 275772 h 1110343"/>
                <a:gd name="connsiteX104" fmla="*/ 6712857 w 13616539"/>
                <a:gd name="connsiteY104" fmla="*/ 268515 h 1110343"/>
                <a:gd name="connsiteX105" fmla="*/ 6734629 w 13616539"/>
                <a:gd name="connsiteY105" fmla="*/ 261258 h 1110343"/>
                <a:gd name="connsiteX106" fmla="*/ 6770915 w 13616539"/>
                <a:gd name="connsiteY106" fmla="*/ 254000 h 1110343"/>
                <a:gd name="connsiteX107" fmla="*/ 6828972 w 13616539"/>
                <a:gd name="connsiteY107" fmla="*/ 239486 h 1110343"/>
                <a:gd name="connsiteX108" fmla="*/ 6858000 w 13616539"/>
                <a:gd name="connsiteY108" fmla="*/ 232229 h 1110343"/>
                <a:gd name="connsiteX109" fmla="*/ 6959600 w 13616539"/>
                <a:gd name="connsiteY109" fmla="*/ 188686 h 1110343"/>
                <a:gd name="connsiteX110" fmla="*/ 6981372 w 13616539"/>
                <a:gd name="connsiteY110" fmla="*/ 181429 h 1110343"/>
                <a:gd name="connsiteX111" fmla="*/ 7003143 w 13616539"/>
                <a:gd name="connsiteY111" fmla="*/ 174172 h 1110343"/>
                <a:gd name="connsiteX112" fmla="*/ 7046686 w 13616539"/>
                <a:gd name="connsiteY112" fmla="*/ 166915 h 1110343"/>
                <a:gd name="connsiteX113" fmla="*/ 7119257 w 13616539"/>
                <a:gd name="connsiteY113" fmla="*/ 152400 h 1110343"/>
                <a:gd name="connsiteX114" fmla="*/ 7170057 w 13616539"/>
                <a:gd name="connsiteY114" fmla="*/ 145143 h 1110343"/>
                <a:gd name="connsiteX115" fmla="*/ 8055429 w 13616539"/>
                <a:gd name="connsiteY115" fmla="*/ 152400 h 1110343"/>
                <a:gd name="connsiteX116" fmla="*/ 8157029 w 13616539"/>
                <a:gd name="connsiteY116" fmla="*/ 166915 h 1110343"/>
                <a:gd name="connsiteX117" fmla="*/ 8621486 w 13616539"/>
                <a:gd name="connsiteY117" fmla="*/ 152400 h 1110343"/>
                <a:gd name="connsiteX118" fmla="*/ 8715829 w 13616539"/>
                <a:gd name="connsiteY118" fmla="*/ 145143 h 1110343"/>
                <a:gd name="connsiteX119" fmla="*/ 13616539 w 13616539"/>
                <a:gd name="connsiteY119" fmla="*/ 137886 h 1110343"/>
                <a:gd name="connsiteX0" fmla="*/ 0 w 13616539"/>
                <a:gd name="connsiteY0" fmla="*/ 0 h 1110343"/>
                <a:gd name="connsiteX1" fmla="*/ 94343 w 13616539"/>
                <a:gd name="connsiteY1" fmla="*/ 7258 h 1110343"/>
                <a:gd name="connsiteX2" fmla="*/ 152400 w 13616539"/>
                <a:gd name="connsiteY2" fmla="*/ 43543 h 1110343"/>
                <a:gd name="connsiteX3" fmla="*/ 217715 w 13616539"/>
                <a:gd name="connsiteY3" fmla="*/ 58058 h 1110343"/>
                <a:gd name="connsiteX4" fmla="*/ 239486 w 13616539"/>
                <a:gd name="connsiteY4" fmla="*/ 87086 h 1110343"/>
                <a:gd name="connsiteX5" fmla="*/ 283029 w 13616539"/>
                <a:gd name="connsiteY5" fmla="*/ 101600 h 1110343"/>
                <a:gd name="connsiteX6" fmla="*/ 457200 w 13616539"/>
                <a:gd name="connsiteY6" fmla="*/ 108858 h 1110343"/>
                <a:gd name="connsiteX7" fmla="*/ 529772 w 13616539"/>
                <a:gd name="connsiteY7" fmla="*/ 116115 h 1110343"/>
                <a:gd name="connsiteX8" fmla="*/ 551543 w 13616539"/>
                <a:gd name="connsiteY8" fmla="*/ 123372 h 1110343"/>
                <a:gd name="connsiteX9" fmla="*/ 566057 w 13616539"/>
                <a:gd name="connsiteY9" fmla="*/ 145143 h 1110343"/>
                <a:gd name="connsiteX10" fmla="*/ 624115 w 13616539"/>
                <a:gd name="connsiteY10" fmla="*/ 203200 h 1110343"/>
                <a:gd name="connsiteX11" fmla="*/ 638629 w 13616539"/>
                <a:gd name="connsiteY11" fmla="*/ 217715 h 1110343"/>
                <a:gd name="connsiteX12" fmla="*/ 660400 w 13616539"/>
                <a:gd name="connsiteY12" fmla="*/ 224972 h 1110343"/>
                <a:gd name="connsiteX13" fmla="*/ 718457 w 13616539"/>
                <a:gd name="connsiteY13" fmla="*/ 268515 h 1110343"/>
                <a:gd name="connsiteX14" fmla="*/ 740229 w 13616539"/>
                <a:gd name="connsiteY14" fmla="*/ 283029 h 1110343"/>
                <a:gd name="connsiteX15" fmla="*/ 754743 w 13616539"/>
                <a:gd name="connsiteY15" fmla="*/ 312058 h 1110343"/>
                <a:gd name="connsiteX16" fmla="*/ 776515 w 13616539"/>
                <a:gd name="connsiteY16" fmla="*/ 341086 h 1110343"/>
                <a:gd name="connsiteX17" fmla="*/ 798286 w 13616539"/>
                <a:gd name="connsiteY17" fmla="*/ 362858 h 1110343"/>
                <a:gd name="connsiteX18" fmla="*/ 1197429 w 13616539"/>
                <a:gd name="connsiteY18" fmla="*/ 384629 h 1110343"/>
                <a:gd name="connsiteX19" fmla="*/ 1277257 w 13616539"/>
                <a:gd name="connsiteY19" fmla="*/ 391886 h 1110343"/>
                <a:gd name="connsiteX20" fmla="*/ 1306286 w 13616539"/>
                <a:gd name="connsiteY20" fmla="*/ 406400 h 1110343"/>
                <a:gd name="connsiteX21" fmla="*/ 1357086 w 13616539"/>
                <a:gd name="connsiteY21" fmla="*/ 413658 h 1110343"/>
                <a:gd name="connsiteX22" fmla="*/ 1386115 w 13616539"/>
                <a:gd name="connsiteY22" fmla="*/ 420915 h 1110343"/>
                <a:gd name="connsiteX23" fmla="*/ 1625600 w 13616539"/>
                <a:gd name="connsiteY23" fmla="*/ 428172 h 1110343"/>
                <a:gd name="connsiteX24" fmla="*/ 1654629 w 13616539"/>
                <a:gd name="connsiteY24" fmla="*/ 435429 h 1110343"/>
                <a:gd name="connsiteX25" fmla="*/ 1676400 w 13616539"/>
                <a:gd name="connsiteY25" fmla="*/ 442686 h 1110343"/>
                <a:gd name="connsiteX26" fmla="*/ 1778000 w 13616539"/>
                <a:gd name="connsiteY26" fmla="*/ 449943 h 1110343"/>
                <a:gd name="connsiteX27" fmla="*/ 1836057 w 13616539"/>
                <a:gd name="connsiteY27" fmla="*/ 457200 h 1110343"/>
                <a:gd name="connsiteX28" fmla="*/ 2140857 w 13616539"/>
                <a:gd name="connsiteY28" fmla="*/ 471715 h 1110343"/>
                <a:gd name="connsiteX29" fmla="*/ 2191657 w 13616539"/>
                <a:gd name="connsiteY29" fmla="*/ 478972 h 1110343"/>
                <a:gd name="connsiteX30" fmla="*/ 2307772 w 13616539"/>
                <a:gd name="connsiteY30" fmla="*/ 493486 h 1110343"/>
                <a:gd name="connsiteX31" fmla="*/ 2518229 w 13616539"/>
                <a:gd name="connsiteY31" fmla="*/ 500743 h 1110343"/>
                <a:gd name="connsiteX32" fmla="*/ 2540000 w 13616539"/>
                <a:gd name="connsiteY32" fmla="*/ 515258 h 1110343"/>
                <a:gd name="connsiteX33" fmla="*/ 2583543 w 13616539"/>
                <a:gd name="connsiteY33" fmla="*/ 537029 h 1110343"/>
                <a:gd name="connsiteX34" fmla="*/ 2598057 w 13616539"/>
                <a:gd name="connsiteY34" fmla="*/ 580572 h 1110343"/>
                <a:gd name="connsiteX35" fmla="*/ 2605315 w 13616539"/>
                <a:gd name="connsiteY35" fmla="*/ 609600 h 1110343"/>
                <a:gd name="connsiteX36" fmla="*/ 2619829 w 13616539"/>
                <a:gd name="connsiteY36" fmla="*/ 624115 h 1110343"/>
                <a:gd name="connsiteX37" fmla="*/ 2634343 w 13616539"/>
                <a:gd name="connsiteY37" fmla="*/ 682172 h 1110343"/>
                <a:gd name="connsiteX38" fmla="*/ 2641600 w 13616539"/>
                <a:gd name="connsiteY38" fmla="*/ 725715 h 1110343"/>
                <a:gd name="connsiteX39" fmla="*/ 2656115 w 13616539"/>
                <a:gd name="connsiteY39" fmla="*/ 747486 h 1110343"/>
                <a:gd name="connsiteX40" fmla="*/ 2699657 w 13616539"/>
                <a:gd name="connsiteY40" fmla="*/ 754743 h 1110343"/>
                <a:gd name="connsiteX41" fmla="*/ 2721429 w 13616539"/>
                <a:gd name="connsiteY41" fmla="*/ 762000 h 1110343"/>
                <a:gd name="connsiteX42" fmla="*/ 2786743 w 13616539"/>
                <a:gd name="connsiteY42" fmla="*/ 769258 h 1110343"/>
                <a:gd name="connsiteX43" fmla="*/ 2830286 w 13616539"/>
                <a:gd name="connsiteY43" fmla="*/ 783772 h 1110343"/>
                <a:gd name="connsiteX44" fmla="*/ 2902857 w 13616539"/>
                <a:gd name="connsiteY44" fmla="*/ 827315 h 1110343"/>
                <a:gd name="connsiteX45" fmla="*/ 2924629 w 13616539"/>
                <a:gd name="connsiteY45" fmla="*/ 834572 h 1110343"/>
                <a:gd name="connsiteX46" fmla="*/ 2997200 w 13616539"/>
                <a:gd name="connsiteY46" fmla="*/ 885372 h 1110343"/>
                <a:gd name="connsiteX47" fmla="*/ 3040743 w 13616539"/>
                <a:gd name="connsiteY47" fmla="*/ 899886 h 1110343"/>
                <a:gd name="connsiteX48" fmla="*/ 3098800 w 13616539"/>
                <a:gd name="connsiteY48" fmla="*/ 928915 h 1110343"/>
                <a:gd name="connsiteX49" fmla="*/ 3113315 w 13616539"/>
                <a:gd name="connsiteY49" fmla="*/ 943429 h 1110343"/>
                <a:gd name="connsiteX50" fmla="*/ 3156857 w 13616539"/>
                <a:gd name="connsiteY50" fmla="*/ 972458 h 1110343"/>
                <a:gd name="connsiteX51" fmla="*/ 3178629 w 13616539"/>
                <a:gd name="connsiteY51" fmla="*/ 986972 h 1110343"/>
                <a:gd name="connsiteX52" fmla="*/ 3214915 w 13616539"/>
                <a:gd name="connsiteY52" fmla="*/ 994229 h 1110343"/>
                <a:gd name="connsiteX53" fmla="*/ 3251200 w 13616539"/>
                <a:gd name="connsiteY53" fmla="*/ 1030515 h 1110343"/>
                <a:gd name="connsiteX54" fmla="*/ 3294743 w 13616539"/>
                <a:gd name="connsiteY54" fmla="*/ 1045029 h 1110343"/>
                <a:gd name="connsiteX55" fmla="*/ 3316515 w 13616539"/>
                <a:gd name="connsiteY55" fmla="*/ 1052286 h 1110343"/>
                <a:gd name="connsiteX56" fmla="*/ 3374572 w 13616539"/>
                <a:gd name="connsiteY56" fmla="*/ 1081315 h 1110343"/>
                <a:gd name="connsiteX57" fmla="*/ 3418115 w 13616539"/>
                <a:gd name="connsiteY57" fmla="*/ 1095829 h 1110343"/>
                <a:gd name="connsiteX58" fmla="*/ 3439886 w 13616539"/>
                <a:gd name="connsiteY58" fmla="*/ 1103086 h 1110343"/>
                <a:gd name="connsiteX59" fmla="*/ 3468915 w 13616539"/>
                <a:gd name="connsiteY59" fmla="*/ 1110343 h 1110343"/>
                <a:gd name="connsiteX60" fmla="*/ 3606800 w 13616539"/>
                <a:gd name="connsiteY60" fmla="*/ 1103086 h 1110343"/>
                <a:gd name="connsiteX61" fmla="*/ 3621315 w 13616539"/>
                <a:gd name="connsiteY61" fmla="*/ 1088572 h 1110343"/>
                <a:gd name="connsiteX62" fmla="*/ 3664857 w 13616539"/>
                <a:gd name="connsiteY62" fmla="*/ 1066800 h 1110343"/>
                <a:gd name="connsiteX63" fmla="*/ 3722915 w 13616539"/>
                <a:gd name="connsiteY63" fmla="*/ 1059543 h 1110343"/>
                <a:gd name="connsiteX64" fmla="*/ 3759200 w 13616539"/>
                <a:gd name="connsiteY64" fmla="*/ 1052286 h 1110343"/>
                <a:gd name="connsiteX65" fmla="*/ 3810000 w 13616539"/>
                <a:gd name="connsiteY65" fmla="*/ 1045029 h 1110343"/>
                <a:gd name="connsiteX66" fmla="*/ 3882572 w 13616539"/>
                <a:gd name="connsiteY66" fmla="*/ 1023258 h 1110343"/>
                <a:gd name="connsiteX67" fmla="*/ 3911600 w 13616539"/>
                <a:gd name="connsiteY67" fmla="*/ 1016000 h 1110343"/>
                <a:gd name="connsiteX68" fmla="*/ 3976915 w 13616539"/>
                <a:gd name="connsiteY68" fmla="*/ 1008743 h 1110343"/>
                <a:gd name="connsiteX69" fmla="*/ 4042229 w 13616539"/>
                <a:gd name="connsiteY69" fmla="*/ 994229 h 1110343"/>
                <a:gd name="connsiteX70" fmla="*/ 4455886 w 13616539"/>
                <a:gd name="connsiteY70" fmla="*/ 1001486 h 1110343"/>
                <a:gd name="connsiteX71" fmla="*/ 4601029 w 13616539"/>
                <a:gd name="connsiteY71" fmla="*/ 994229 h 1110343"/>
                <a:gd name="connsiteX72" fmla="*/ 4673600 w 13616539"/>
                <a:gd name="connsiteY72" fmla="*/ 972458 h 1110343"/>
                <a:gd name="connsiteX73" fmla="*/ 4724400 w 13616539"/>
                <a:gd name="connsiteY73" fmla="*/ 957943 h 1110343"/>
                <a:gd name="connsiteX74" fmla="*/ 4760686 w 13616539"/>
                <a:gd name="connsiteY74" fmla="*/ 936172 h 1110343"/>
                <a:gd name="connsiteX75" fmla="*/ 4811486 w 13616539"/>
                <a:gd name="connsiteY75" fmla="*/ 907143 h 1110343"/>
                <a:gd name="connsiteX76" fmla="*/ 4840515 w 13616539"/>
                <a:gd name="connsiteY76" fmla="*/ 885372 h 1110343"/>
                <a:gd name="connsiteX77" fmla="*/ 4876800 w 13616539"/>
                <a:gd name="connsiteY77" fmla="*/ 870858 h 1110343"/>
                <a:gd name="connsiteX78" fmla="*/ 4913086 w 13616539"/>
                <a:gd name="connsiteY78" fmla="*/ 834572 h 1110343"/>
                <a:gd name="connsiteX79" fmla="*/ 4920343 w 13616539"/>
                <a:gd name="connsiteY79" fmla="*/ 812800 h 1110343"/>
                <a:gd name="connsiteX80" fmla="*/ 4927600 w 13616539"/>
                <a:gd name="connsiteY80" fmla="*/ 740229 h 1110343"/>
                <a:gd name="connsiteX81" fmla="*/ 4942115 w 13616539"/>
                <a:gd name="connsiteY81" fmla="*/ 711200 h 1110343"/>
                <a:gd name="connsiteX82" fmla="*/ 4971143 w 13616539"/>
                <a:gd name="connsiteY82" fmla="*/ 660400 h 1110343"/>
                <a:gd name="connsiteX83" fmla="*/ 4992915 w 13616539"/>
                <a:gd name="connsiteY83" fmla="*/ 624115 h 1110343"/>
                <a:gd name="connsiteX84" fmla="*/ 5000172 w 13616539"/>
                <a:gd name="connsiteY84" fmla="*/ 602343 h 1110343"/>
                <a:gd name="connsiteX85" fmla="*/ 5014686 w 13616539"/>
                <a:gd name="connsiteY85" fmla="*/ 580572 h 1110343"/>
                <a:gd name="connsiteX86" fmla="*/ 5029200 w 13616539"/>
                <a:gd name="connsiteY86" fmla="*/ 500743 h 1110343"/>
                <a:gd name="connsiteX87" fmla="*/ 5043715 w 13616539"/>
                <a:gd name="connsiteY87" fmla="*/ 435429 h 1110343"/>
                <a:gd name="connsiteX88" fmla="*/ 5065486 w 13616539"/>
                <a:gd name="connsiteY88" fmla="*/ 428172 h 1110343"/>
                <a:gd name="connsiteX89" fmla="*/ 5225143 w 13616539"/>
                <a:gd name="connsiteY89" fmla="*/ 399143 h 1110343"/>
                <a:gd name="connsiteX90" fmla="*/ 5987143 w 13616539"/>
                <a:gd name="connsiteY90" fmla="*/ 391886 h 1110343"/>
                <a:gd name="connsiteX91" fmla="*/ 6008915 w 13616539"/>
                <a:gd name="connsiteY91" fmla="*/ 377372 h 1110343"/>
                <a:gd name="connsiteX92" fmla="*/ 6030686 w 13616539"/>
                <a:gd name="connsiteY92" fmla="*/ 370115 h 1110343"/>
                <a:gd name="connsiteX93" fmla="*/ 6081486 w 13616539"/>
                <a:gd name="connsiteY93" fmla="*/ 355600 h 1110343"/>
                <a:gd name="connsiteX94" fmla="*/ 6197600 w 13616539"/>
                <a:gd name="connsiteY94" fmla="*/ 362858 h 1110343"/>
                <a:gd name="connsiteX95" fmla="*/ 6233886 w 13616539"/>
                <a:gd name="connsiteY95" fmla="*/ 399143 h 1110343"/>
                <a:gd name="connsiteX96" fmla="*/ 6255657 w 13616539"/>
                <a:gd name="connsiteY96" fmla="*/ 406400 h 1110343"/>
                <a:gd name="connsiteX97" fmla="*/ 6364515 w 13616539"/>
                <a:gd name="connsiteY97" fmla="*/ 399143 h 1110343"/>
                <a:gd name="connsiteX98" fmla="*/ 6408057 w 13616539"/>
                <a:gd name="connsiteY98" fmla="*/ 384629 h 1110343"/>
                <a:gd name="connsiteX99" fmla="*/ 6458857 w 13616539"/>
                <a:gd name="connsiteY99" fmla="*/ 370115 h 1110343"/>
                <a:gd name="connsiteX100" fmla="*/ 6473372 w 13616539"/>
                <a:gd name="connsiteY100" fmla="*/ 355600 h 1110343"/>
                <a:gd name="connsiteX101" fmla="*/ 6495143 w 13616539"/>
                <a:gd name="connsiteY101" fmla="*/ 326572 h 1110343"/>
                <a:gd name="connsiteX102" fmla="*/ 6538686 w 13616539"/>
                <a:gd name="connsiteY102" fmla="*/ 297543 h 1110343"/>
                <a:gd name="connsiteX103" fmla="*/ 6669315 w 13616539"/>
                <a:gd name="connsiteY103" fmla="*/ 275772 h 1110343"/>
                <a:gd name="connsiteX104" fmla="*/ 6712857 w 13616539"/>
                <a:gd name="connsiteY104" fmla="*/ 268515 h 1110343"/>
                <a:gd name="connsiteX105" fmla="*/ 6734629 w 13616539"/>
                <a:gd name="connsiteY105" fmla="*/ 261258 h 1110343"/>
                <a:gd name="connsiteX106" fmla="*/ 6770915 w 13616539"/>
                <a:gd name="connsiteY106" fmla="*/ 254000 h 1110343"/>
                <a:gd name="connsiteX107" fmla="*/ 6828972 w 13616539"/>
                <a:gd name="connsiteY107" fmla="*/ 239486 h 1110343"/>
                <a:gd name="connsiteX108" fmla="*/ 6858000 w 13616539"/>
                <a:gd name="connsiteY108" fmla="*/ 232229 h 1110343"/>
                <a:gd name="connsiteX109" fmla="*/ 6959600 w 13616539"/>
                <a:gd name="connsiteY109" fmla="*/ 188686 h 1110343"/>
                <a:gd name="connsiteX110" fmla="*/ 6981372 w 13616539"/>
                <a:gd name="connsiteY110" fmla="*/ 181429 h 1110343"/>
                <a:gd name="connsiteX111" fmla="*/ 7003143 w 13616539"/>
                <a:gd name="connsiteY111" fmla="*/ 174172 h 1110343"/>
                <a:gd name="connsiteX112" fmla="*/ 7046686 w 13616539"/>
                <a:gd name="connsiteY112" fmla="*/ 166915 h 1110343"/>
                <a:gd name="connsiteX113" fmla="*/ 7119257 w 13616539"/>
                <a:gd name="connsiteY113" fmla="*/ 152400 h 1110343"/>
                <a:gd name="connsiteX114" fmla="*/ 7170057 w 13616539"/>
                <a:gd name="connsiteY114" fmla="*/ 145143 h 1110343"/>
                <a:gd name="connsiteX115" fmla="*/ 8055429 w 13616539"/>
                <a:gd name="connsiteY115" fmla="*/ 152400 h 1110343"/>
                <a:gd name="connsiteX116" fmla="*/ 8157029 w 13616539"/>
                <a:gd name="connsiteY116" fmla="*/ 166915 h 1110343"/>
                <a:gd name="connsiteX117" fmla="*/ 8621486 w 13616539"/>
                <a:gd name="connsiteY117" fmla="*/ 152400 h 1110343"/>
                <a:gd name="connsiteX118" fmla="*/ 11253498 w 13616539"/>
                <a:gd name="connsiteY118" fmla="*/ 133677 h 1110343"/>
                <a:gd name="connsiteX119" fmla="*/ 13616539 w 13616539"/>
                <a:gd name="connsiteY119" fmla="*/ 137886 h 11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3616539" h="1110343">
                  <a:moveTo>
                    <a:pt x="0" y="0"/>
                  </a:moveTo>
                  <a:cubicBezTo>
                    <a:pt x="31448" y="2419"/>
                    <a:pt x="63282" y="1777"/>
                    <a:pt x="94343" y="7258"/>
                  </a:cubicBezTo>
                  <a:cubicBezTo>
                    <a:pt x="120391" y="11855"/>
                    <a:pt x="130145" y="32416"/>
                    <a:pt x="152400" y="43543"/>
                  </a:cubicBezTo>
                  <a:cubicBezTo>
                    <a:pt x="159229" y="46957"/>
                    <a:pt x="213902" y="57295"/>
                    <a:pt x="217715" y="58058"/>
                  </a:cubicBezTo>
                  <a:cubicBezTo>
                    <a:pt x="224972" y="67734"/>
                    <a:pt x="229422" y="80377"/>
                    <a:pt x="239486" y="87086"/>
                  </a:cubicBezTo>
                  <a:cubicBezTo>
                    <a:pt x="252216" y="95572"/>
                    <a:pt x="267743" y="100963"/>
                    <a:pt x="283029" y="101600"/>
                  </a:cubicBezTo>
                  <a:lnTo>
                    <a:pt x="457200" y="108858"/>
                  </a:lnTo>
                  <a:cubicBezTo>
                    <a:pt x="481391" y="111277"/>
                    <a:pt x="505743" y="112418"/>
                    <a:pt x="529772" y="116115"/>
                  </a:cubicBezTo>
                  <a:cubicBezTo>
                    <a:pt x="537333" y="117278"/>
                    <a:pt x="545570" y="118593"/>
                    <a:pt x="551543" y="123372"/>
                  </a:cubicBezTo>
                  <a:cubicBezTo>
                    <a:pt x="558354" y="128820"/>
                    <a:pt x="560314" y="138579"/>
                    <a:pt x="566057" y="145143"/>
                  </a:cubicBezTo>
                  <a:cubicBezTo>
                    <a:pt x="566075" y="145164"/>
                    <a:pt x="616362" y="195447"/>
                    <a:pt x="624115" y="203200"/>
                  </a:cubicBezTo>
                  <a:cubicBezTo>
                    <a:pt x="628953" y="208038"/>
                    <a:pt x="632138" y="215551"/>
                    <a:pt x="638629" y="217715"/>
                  </a:cubicBezTo>
                  <a:cubicBezTo>
                    <a:pt x="645886" y="220134"/>
                    <a:pt x="653713" y="221257"/>
                    <a:pt x="660400" y="224972"/>
                  </a:cubicBezTo>
                  <a:cubicBezTo>
                    <a:pt x="743277" y="271014"/>
                    <a:pt x="678414" y="236480"/>
                    <a:pt x="718457" y="268515"/>
                  </a:cubicBezTo>
                  <a:cubicBezTo>
                    <a:pt x="725268" y="273964"/>
                    <a:pt x="732972" y="278191"/>
                    <a:pt x="740229" y="283029"/>
                  </a:cubicBezTo>
                  <a:cubicBezTo>
                    <a:pt x="745067" y="292705"/>
                    <a:pt x="749009" y="302884"/>
                    <a:pt x="754743" y="312058"/>
                  </a:cubicBezTo>
                  <a:cubicBezTo>
                    <a:pt x="761153" y="322315"/>
                    <a:pt x="768644" y="331903"/>
                    <a:pt x="776515" y="341086"/>
                  </a:cubicBezTo>
                  <a:cubicBezTo>
                    <a:pt x="783194" y="348878"/>
                    <a:pt x="790402" y="356288"/>
                    <a:pt x="798286" y="362858"/>
                  </a:cubicBezTo>
                  <a:cubicBezTo>
                    <a:pt x="898849" y="446663"/>
                    <a:pt x="1184821" y="384387"/>
                    <a:pt x="1197429" y="384629"/>
                  </a:cubicBezTo>
                  <a:cubicBezTo>
                    <a:pt x="1224038" y="387048"/>
                    <a:pt x="1251057" y="386646"/>
                    <a:pt x="1277257" y="391886"/>
                  </a:cubicBezTo>
                  <a:cubicBezTo>
                    <a:pt x="1287865" y="394008"/>
                    <a:pt x="1295849" y="403553"/>
                    <a:pt x="1306286" y="406400"/>
                  </a:cubicBezTo>
                  <a:cubicBezTo>
                    <a:pt x="1322789" y="410901"/>
                    <a:pt x="1340257" y="410598"/>
                    <a:pt x="1357086" y="413658"/>
                  </a:cubicBezTo>
                  <a:cubicBezTo>
                    <a:pt x="1366899" y="415442"/>
                    <a:pt x="1376155" y="420377"/>
                    <a:pt x="1386115" y="420915"/>
                  </a:cubicBezTo>
                  <a:cubicBezTo>
                    <a:pt x="1465864" y="425226"/>
                    <a:pt x="1545772" y="425753"/>
                    <a:pt x="1625600" y="428172"/>
                  </a:cubicBezTo>
                  <a:cubicBezTo>
                    <a:pt x="1635276" y="430591"/>
                    <a:pt x="1645039" y="432689"/>
                    <a:pt x="1654629" y="435429"/>
                  </a:cubicBezTo>
                  <a:cubicBezTo>
                    <a:pt x="1661984" y="437530"/>
                    <a:pt x="1668803" y="441792"/>
                    <a:pt x="1676400" y="442686"/>
                  </a:cubicBezTo>
                  <a:cubicBezTo>
                    <a:pt x="1710120" y="446653"/>
                    <a:pt x="1744186" y="446869"/>
                    <a:pt x="1778000" y="449943"/>
                  </a:cubicBezTo>
                  <a:cubicBezTo>
                    <a:pt x="1797423" y="451709"/>
                    <a:pt x="1816705" y="454781"/>
                    <a:pt x="1836057" y="457200"/>
                  </a:cubicBezTo>
                  <a:cubicBezTo>
                    <a:pt x="1948809" y="494787"/>
                    <a:pt x="1832296" y="458300"/>
                    <a:pt x="2140857" y="471715"/>
                  </a:cubicBezTo>
                  <a:cubicBezTo>
                    <a:pt x="2157946" y="472458"/>
                    <a:pt x="2174695" y="476760"/>
                    <a:pt x="2191657" y="478972"/>
                  </a:cubicBezTo>
                  <a:cubicBezTo>
                    <a:pt x="2230336" y="484017"/>
                    <a:pt x="2268852" y="490891"/>
                    <a:pt x="2307772" y="493486"/>
                  </a:cubicBezTo>
                  <a:cubicBezTo>
                    <a:pt x="2377811" y="498155"/>
                    <a:pt x="2448077" y="498324"/>
                    <a:pt x="2518229" y="500743"/>
                  </a:cubicBezTo>
                  <a:cubicBezTo>
                    <a:pt x="2525486" y="505581"/>
                    <a:pt x="2532199" y="511357"/>
                    <a:pt x="2540000" y="515258"/>
                  </a:cubicBezTo>
                  <a:cubicBezTo>
                    <a:pt x="2600099" y="545308"/>
                    <a:pt x="2521142" y="495429"/>
                    <a:pt x="2583543" y="537029"/>
                  </a:cubicBezTo>
                  <a:cubicBezTo>
                    <a:pt x="2588381" y="551543"/>
                    <a:pt x="2594346" y="565730"/>
                    <a:pt x="2598057" y="580572"/>
                  </a:cubicBezTo>
                  <a:cubicBezTo>
                    <a:pt x="2600476" y="590248"/>
                    <a:pt x="2600854" y="600679"/>
                    <a:pt x="2605315" y="609600"/>
                  </a:cubicBezTo>
                  <a:cubicBezTo>
                    <a:pt x="2608375" y="615720"/>
                    <a:pt x="2614991" y="619277"/>
                    <a:pt x="2619829" y="624115"/>
                  </a:cubicBezTo>
                  <a:cubicBezTo>
                    <a:pt x="2624667" y="643467"/>
                    <a:pt x="2631064" y="662495"/>
                    <a:pt x="2634343" y="682172"/>
                  </a:cubicBezTo>
                  <a:cubicBezTo>
                    <a:pt x="2636762" y="696686"/>
                    <a:pt x="2636947" y="711756"/>
                    <a:pt x="2641600" y="725715"/>
                  </a:cubicBezTo>
                  <a:cubicBezTo>
                    <a:pt x="2644358" y="733989"/>
                    <a:pt x="2648314" y="743585"/>
                    <a:pt x="2656115" y="747486"/>
                  </a:cubicBezTo>
                  <a:cubicBezTo>
                    <a:pt x="2669276" y="754066"/>
                    <a:pt x="2685293" y="751551"/>
                    <a:pt x="2699657" y="754743"/>
                  </a:cubicBezTo>
                  <a:cubicBezTo>
                    <a:pt x="2707125" y="756402"/>
                    <a:pt x="2713883" y="760742"/>
                    <a:pt x="2721429" y="762000"/>
                  </a:cubicBezTo>
                  <a:cubicBezTo>
                    <a:pt x="2743036" y="765601"/>
                    <a:pt x="2764972" y="766839"/>
                    <a:pt x="2786743" y="769258"/>
                  </a:cubicBezTo>
                  <a:cubicBezTo>
                    <a:pt x="2801257" y="774096"/>
                    <a:pt x="2817556" y="775286"/>
                    <a:pt x="2830286" y="783772"/>
                  </a:cubicBezTo>
                  <a:cubicBezTo>
                    <a:pt x="2861232" y="804402"/>
                    <a:pt x="2871622" y="813928"/>
                    <a:pt x="2902857" y="827315"/>
                  </a:cubicBezTo>
                  <a:cubicBezTo>
                    <a:pt x="2909888" y="830328"/>
                    <a:pt x="2917372" y="832153"/>
                    <a:pt x="2924629" y="834572"/>
                  </a:cubicBezTo>
                  <a:cubicBezTo>
                    <a:pt x="2966212" y="876155"/>
                    <a:pt x="2948014" y="867487"/>
                    <a:pt x="2997200" y="885372"/>
                  </a:cubicBezTo>
                  <a:cubicBezTo>
                    <a:pt x="3011578" y="890600"/>
                    <a:pt x="3040743" y="899886"/>
                    <a:pt x="3040743" y="899886"/>
                  </a:cubicBezTo>
                  <a:cubicBezTo>
                    <a:pt x="3127178" y="964713"/>
                    <a:pt x="3017280" y="888156"/>
                    <a:pt x="3098800" y="928915"/>
                  </a:cubicBezTo>
                  <a:cubicBezTo>
                    <a:pt x="3104920" y="931975"/>
                    <a:pt x="3107841" y="939324"/>
                    <a:pt x="3113315" y="943429"/>
                  </a:cubicBezTo>
                  <a:cubicBezTo>
                    <a:pt x="3127270" y="953895"/>
                    <a:pt x="3142343" y="962782"/>
                    <a:pt x="3156857" y="972458"/>
                  </a:cubicBezTo>
                  <a:cubicBezTo>
                    <a:pt x="3164114" y="977296"/>
                    <a:pt x="3170076" y="985261"/>
                    <a:pt x="3178629" y="986972"/>
                  </a:cubicBezTo>
                  <a:lnTo>
                    <a:pt x="3214915" y="994229"/>
                  </a:lnTo>
                  <a:cubicBezTo>
                    <a:pt x="3227010" y="1006324"/>
                    <a:pt x="3234973" y="1025106"/>
                    <a:pt x="3251200" y="1030515"/>
                  </a:cubicBezTo>
                  <a:lnTo>
                    <a:pt x="3294743" y="1045029"/>
                  </a:lnTo>
                  <a:cubicBezTo>
                    <a:pt x="3302000" y="1047448"/>
                    <a:pt x="3309673" y="1048865"/>
                    <a:pt x="3316515" y="1052286"/>
                  </a:cubicBezTo>
                  <a:cubicBezTo>
                    <a:pt x="3335867" y="1061962"/>
                    <a:pt x="3354046" y="1074473"/>
                    <a:pt x="3374572" y="1081315"/>
                  </a:cubicBezTo>
                  <a:lnTo>
                    <a:pt x="3418115" y="1095829"/>
                  </a:lnTo>
                  <a:cubicBezTo>
                    <a:pt x="3425372" y="1098248"/>
                    <a:pt x="3432465" y="1101231"/>
                    <a:pt x="3439886" y="1103086"/>
                  </a:cubicBezTo>
                  <a:lnTo>
                    <a:pt x="3468915" y="1110343"/>
                  </a:lnTo>
                  <a:cubicBezTo>
                    <a:pt x="3514877" y="1107924"/>
                    <a:pt x="3561237" y="1109595"/>
                    <a:pt x="3606800" y="1103086"/>
                  </a:cubicBezTo>
                  <a:cubicBezTo>
                    <a:pt x="3613573" y="1102118"/>
                    <a:pt x="3615972" y="1092846"/>
                    <a:pt x="3621315" y="1088572"/>
                  </a:cubicBezTo>
                  <a:cubicBezTo>
                    <a:pt x="3634984" y="1077637"/>
                    <a:pt x="3647500" y="1069956"/>
                    <a:pt x="3664857" y="1066800"/>
                  </a:cubicBezTo>
                  <a:cubicBezTo>
                    <a:pt x="3684046" y="1063311"/>
                    <a:pt x="3703639" y="1062509"/>
                    <a:pt x="3722915" y="1059543"/>
                  </a:cubicBezTo>
                  <a:cubicBezTo>
                    <a:pt x="3735106" y="1057667"/>
                    <a:pt x="3747033" y="1054314"/>
                    <a:pt x="3759200" y="1052286"/>
                  </a:cubicBezTo>
                  <a:cubicBezTo>
                    <a:pt x="3776073" y="1049474"/>
                    <a:pt x="3793067" y="1047448"/>
                    <a:pt x="3810000" y="1045029"/>
                  </a:cubicBezTo>
                  <a:cubicBezTo>
                    <a:pt x="3848441" y="1019403"/>
                    <a:pt x="3818360" y="1034934"/>
                    <a:pt x="3882572" y="1023258"/>
                  </a:cubicBezTo>
                  <a:cubicBezTo>
                    <a:pt x="3892385" y="1021474"/>
                    <a:pt x="3901742" y="1017517"/>
                    <a:pt x="3911600" y="1016000"/>
                  </a:cubicBezTo>
                  <a:cubicBezTo>
                    <a:pt x="3933251" y="1012669"/>
                    <a:pt x="3955143" y="1011162"/>
                    <a:pt x="3976915" y="1008743"/>
                  </a:cubicBezTo>
                  <a:cubicBezTo>
                    <a:pt x="3988112" y="1005944"/>
                    <a:pt x="4033015" y="994229"/>
                    <a:pt x="4042229" y="994229"/>
                  </a:cubicBezTo>
                  <a:cubicBezTo>
                    <a:pt x="4180136" y="994229"/>
                    <a:pt x="4318000" y="999067"/>
                    <a:pt x="4455886" y="1001486"/>
                  </a:cubicBezTo>
                  <a:cubicBezTo>
                    <a:pt x="4504267" y="999067"/>
                    <a:pt x="4552755" y="998252"/>
                    <a:pt x="4601029" y="994229"/>
                  </a:cubicBezTo>
                  <a:cubicBezTo>
                    <a:pt x="4618303" y="992790"/>
                    <a:pt x="4661393" y="975510"/>
                    <a:pt x="4673600" y="972458"/>
                  </a:cubicBezTo>
                  <a:cubicBezTo>
                    <a:pt x="4710050" y="963345"/>
                    <a:pt x="4693167" y="968354"/>
                    <a:pt x="4724400" y="957943"/>
                  </a:cubicBezTo>
                  <a:cubicBezTo>
                    <a:pt x="4769612" y="912734"/>
                    <a:pt x="4704152" y="973863"/>
                    <a:pt x="4760686" y="936172"/>
                  </a:cubicBezTo>
                  <a:cubicBezTo>
                    <a:pt x="4812568" y="901583"/>
                    <a:pt x="4750091" y="922491"/>
                    <a:pt x="4811486" y="907143"/>
                  </a:cubicBezTo>
                  <a:cubicBezTo>
                    <a:pt x="4821162" y="899886"/>
                    <a:pt x="4829942" y="891246"/>
                    <a:pt x="4840515" y="885372"/>
                  </a:cubicBezTo>
                  <a:cubicBezTo>
                    <a:pt x="4851902" y="879046"/>
                    <a:pt x="4866128" y="878328"/>
                    <a:pt x="4876800" y="870858"/>
                  </a:cubicBezTo>
                  <a:cubicBezTo>
                    <a:pt x="4890813" y="861049"/>
                    <a:pt x="4913086" y="834572"/>
                    <a:pt x="4913086" y="834572"/>
                  </a:cubicBezTo>
                  <a:cubicBezTo>
                    <a:pt x="4915505" y="827315"/>
                    <a:pt x="4919180" y="820361"/>
                    <a:pt x="4920343" y="812800"/>
                  </a:cubicBezTo>
                  <a:cubicBezTo>
                    <a:pt x="4924040" y="788772"/>
                    <a:pt x="4922506" y="764000"/>
                    <a:pt x="4927600" y="740229"/>
                  </a:cubicBezTo>
                  <a:cubicBezTo>
                    <a:pt x="4929867" y="729651"/>
                    <a:pt x="4937853" y="721144"/>
                    <a:pt x="4942115" y="711200"/>
                  </a:cubicBezTo>
                  <a:cubicBezTo>
                    <a:pt x="4960586" y="668102"/>
                    <a:pt x="4933098" y="711128"/>
                    <a:pt x="4971143" y="660400"/>
                  </a:cubicBezTo>
                  <a:cubicBezTo>
                    <a:pt x="4991702" y="598724"/>
                    <a:pt x="4963028" y="673925"/>
                    <a:pt x="4992915" y="624115"/>
                  </a:cubicBezTo>
                  <a:cubicBezTo>
                    <a:pt x="4996851" y="617555"/>
                    <a:pt x="4996751" y="609185"/>
                    <a:pt x="5000172" y="602343"/>
                  </a:cubicBezTo>
                  <a:cubicBezTo>
                    <a:pt x="5004072" y="594542"/>
                    <a:pt x="5009848" y="587829"/>
                    <a:pt x="5014686" y="580572"/>
                  </a:cubicBezTo>
                  <a:cubicBezTo>
                    <a:pt x="5020944" y="543022"/>
                    <a:pt x="5021594" y="536235"/>
                    <a:pt x="5029200" y="500743"/>
                  </a:cubicBezTo>
                  <a:cubicBezTo>
                    <a:pt x="5033873" y="478936"/>
                    <a:pt x="5033741" y="455377"/>
                    <a:pt x="5043715" y="435429"/>
                  </a:cubicBezTo>
                  <a:cubicBezTo>
                    <a:pt x="5047136" y="428587"/>
                    <a:pt x="5058229" y="430591"/>
                    <a:pt x="5065486" y="428172"/>
                  </a:cubicBezTo>
                  <a:cubicBezTo>
                    <a:pt x="5118576" y="375080"/>
                    <a:pt x="5082504" y="401444"/>
                    <a:pt x="5225143" y="399143"/>
                  </a:cubicBezTo>
                  <a:lnTo>
                    <a:pt x="5987143" y="391886"/>
                  </a:lnTo>
                  <a:cubicBezTo>
                    <a:pt x="5994400" y="387048"/>
                    <a:pt x="6001114" y="381273"/>
                    <a:pt x="6008915" y="377372"/>
                  </a:cubicBezTo>
                  <a:cubicBezTo>
                    <a:pt x="6015757" y="373951"/>
                    <a:pt x="6023359" y="372313"/>
                    <a:pt x="6030686" y="370115"/>
                  </a:cubicBezTo>
                  <a:cubicBezTo>
                    <a:pt x="6047554" y="365054"/>
                    <a:pt x="6064553" y="360438"/>
                    <a:pt x="6081486" y="355600"/>
                  </a:cubicBezTo>
                  <a:cubicBezTo>
                    <a:pt x="6120191" y="358019"/>
                    <a:pt x="6159294" y="356810"/>
                    <a:pt x="6197600" y="362858"/>
                  </a:cubicBezTo>
                  <a:cubicBezTo>
                    <a:pt x="6224727" y="367141"/>
                    <a:pt x="6216436" y="385183"/>
                    <a:pt x="6233886" y="399143"/>
                  </a:cubicBezTo>
                  <a:cubicBezTo>
                    <a:pt x="6239859" y="403922"/>
                    <a:pt x="6248400" y="403981"/>
                    <a:pt x="6255657" y="406400"/>
                  </a:cubicBezTo>
                  <a:cubicBezTo>
                    <a:pt x="6291943" y="403981"/>
                    <a:pt x="6328514" y="404286"/>
                    <a:pt x="6364515" y="399143"/>
                  </a:cubicBezTo>
                  <a:cubicBezTo>
                    <a:pt x="6379660" y="396979"/>
                    <a:pt x="6393215" y="388339"/>
                    <a:pt x="6408057" y="384629"/>
                  </a:cubicBezTo>
                  <a:cubicBezTo>
                    <a:pt x="6444507" y="375517"/>
                    <a:pt x="6427624" y="380526"/>
                    <a:pt x="6458857" y="370115"/>
                  </a:cubicBezTo>
                  <a:cubicBezTo>
                    <a:pt x="6463695" y="365277"/>
                    <a:pt x="6468992" y="360856"/>
                    <a:pt x="6473372" y="355600"/>
                  </a:cubicBezTo>
                  <a:cubicBezTo>
                    <a:pt x="6481115" y="346308"/>
                    <a:pt x="6486103" y="334607"/>
                    <a:pt x="6495143" y="326572"/>
                  </a:cubicBezTo>
                  <a:cubicBezTo>
                    <a:pt x="6508181" y="314983"/>
                    <a:pt x="6524172" y="307219"/>
                    <a:pt x="6538686" y="297543"/>
                  </a:cubicBezTo>
                  <a:cubicBezTo>
                    <a:pt x="6590715" y="262857"/>
                    <a:pt x="6551756" y="283609"/>
                    <a:pt x="6669315" y="275772"/>
                  </a:cubicBezTo>
                  <a:cubicBezTo>
                    <a:pt x="6683829" y="273353"/>
                    <a:pt x="6698493" y="271707"/>
                    <a:pt x="6712857" y="268515"/>
                  </a:cubicBezTo>
                  <a:cubicBezTo>
                    <a:pt x="6720325" y="266856"/>
                    <a:pt x="6727208" y="263113"/>
                    <a:pt x="6734629" y="261258"/>
                  </a:cubicBezTo>
                  <a:cubicBezTo>
                    <a:pt x="6746596" y="258266"/>
                    <a:pt x="6758896" y="256774"/>
                    <a:pt x="6770915" y="254000"/>
                  </a:cubicBezTo>
                  <a:cubicBezTo>
                    <a:pt x="6790352" y="249514"/>
                    <a:pt x="6809620" y="244324"/>
                    <a:pt x="6828972" y="239486"/>
                  </a:cubicBezTo>
                  <a:cubicBezTo>
                    <a:pt x="6838648" y="237067"/>
                    <a:pt x="6849079" y="236689"/>
                    <a:pt x="6858000" y="232229"/>
                  </a:cubicBezTo>
                  <a:cubicBezTo>
                    <a:pt x="6929740" y="196358"/>
                    <a:pt x="6895532" y="210041"/>
                    <a:pt x="6959600" y="188686"/>
                  </a:cubicBezTo>
                  <a:lnTo>
                    <a:pt x="6981372" y="181429"/>
                  </a:lnTo>
                  <a:cubicBezTo>
                    <a:pt x="6988629" y="179010"/>
                    <a:pt x="6995598" y="175430"/>
                    <a:pt x="7003143" y="174172"/>
                  </a:cubicBezTo>
                  <a:cubicBezTo>
                    <a:pt x="7017657" y="171753"/>
                    <a:pt x="7032224" y="169627"/>
                    <a:pt x="7046686" y="166915"/>
                  </a:cubicBezTo>
                  <a:cubicBezTo>
                    <a:pt x="7070933" y="162369"/>
                    <a:pt x="7094963" y="156687"/>
                    <a:pt x="7119257" y="152400"/>
                  </a:cubicBezTo>
                  <a:cubicBezTo>
                    <a:pt x="7136102" y="149427"/>
                    <a:pt x="7153124" y="147562"/>
                    <a:pt x="7170057" y="145143"/>
                  </a:cubicBezTo>
                  <a:lnTo>
                    <a:pt x="8055429" y="152400"/>
                  </a:lnTo>
                  <a:cubicBezTo>
                    <a:pt x="8089631" y="153154"/>
                    <a:pt x="8157029" y="166915"/>
                    <a:pt x="8157029" y="166915"/>
                  </a:cubicBezTo>
                  <a:cubicBezTo>
                    <a:pt x="8311848" y="162077"/>
                    <a:pt x="8105408" y="157940"/>
                    <a:pt x="8621486" y="152400"/>
                  </a:cubicBezTo>
                  <a:lnTo>
                    <a:pt x="11253498" y="133677"/>
                  </a:lnTo>
                  <a:lnTo>
                    <a:pt x="13616539" y="137886"/>
                  </a:lnTo>
                </a:path>
              </a:pathLst>
            </a:cu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C1EDEFA3-6F12-4D70-8952-89CB464A48D1}"/>
                </a:ext>
              </a:extLst>
            </p:cNvPr>
            <p:cNvCxnSpPr/>
            <p:nvPr/>
          </p:nvCxnSpPr>
          <p:spPr>
            <a:xfrm>
              <a:off x="2082171" y="4668087"/>
              <a:ext cx="1347131"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154B55A-48D3-429E-B85D-C52D94643B0B}"/>
                </a:ext>
              </a:extLst>
            </p:cNvPr>
            <p:cNvSpPr/>
            <p:nvPr/>
          </p:nvSpPr>
          <p:spPr>
            <a:xfrm>
              <a:off x="3665532" y="4539726"/>
              <a:ext cx="53690" cy="10726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47A5C95-C11A-487A-AAD5-A53B718F3E47}"/>
                </a:ext>
              </a:extLst>
            </p:cNvPr>
            <p:cNvCxnSpPr>
              <a:cxnSpLocks/>
            </p:cNvCxnSpPr>
            <p:nvPr/>
          </p:nvCxnSpPr>
          <p:spPr>
            <a:xfrm>
              <a:off x="3691748" y="4261722"/>
              <a:ext cx="0" cy="2081735"/>
            </a:xfrm>
            <a:prstGeom prst="line">
              <a:avLst/>
            </a:prstGeom>
            <a:ln w="28575" cap="flat" cmpd="sng" algn="ctr">
              <a:solidFill>
                <a:srgbClr val="FF3F3F"/>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Freeform: Shape 24">
              <a:extLst>
                <a:ext uri="{FF2B5EF4-FFF2-40B4-BE49-F238E27FC236}">
                  <a16:creationId xmlns:a16="http://schemas.microsoft.com/office/drawing/2014/main" id="{092C61D2-8C73-444E-B33F-DA7973437C83}"/>
                </a:ext>
              </a:extLst>
            </p:cNvPr>
            <p:cNvSpPr/>
            <p:nvPr/>
          </p:nvSpPr>
          <p:spPr>
            <a:xfrm>
              <a:off x="5395913" y="3981450"/>
              <a:ext cx="1911227" cy="338138"/>
            </a:xfrm>
            <a:custGeom>
              <a:avLst/>
              <a:gdLst>
                <a:gd name="connsiteX0" fmla="*/ 0 w 985837"/>
                <a:gd name="connsiteY0" fmla="*/ 338138 h 338138"/>
                <a:gd name="connsiteX1" fmla="*/ 166687 w 985837"/>
                <a:gd name="connsiteY1" fmla="*/ 200025 h 338138"/>
                <a:gd name="connsiteX2" fmla="*/ 581025 w 985837"/>
                <a:gd name="connsiteY2" fmla="*/ 52388 h 338138"/>
                <a:gd name="connsiteX3" fmla="*/ 985837 w 985837"/>
                <a:gd name="connsiteY3" fmla="*/ 0 h 338138"/>
              </a:gdLst>
              <a:ahLst/>
              <a:cxnLst>
                <a:cxn ang="0">
                  <a:pos x="connsiteX0" y="connsiteY0"/>
                </a:cxn>
                <a:cxn ang="0">
                  <a:pos x="connsiteX1" y="connsiteY1"/>
                </a:cxn>
                <a:cxn ang="0">
                  <a:pos x="connsiteX2" y="connsiteY2"/>
                </a:cxn>
                <a:cxn ang="0">
                  <a:pos x="connsiteX3" y="connsiteY3"/>
                </a:cxn>
              </a:cxnLst>
              <a:rect l="l" t="t" r="r" b="b"/>
              <a:pathLst>
                <a:path w="985837" h="338138">
                  <a:moveTo>
                    <a:pt x="0" y="338138"/>
                  </a:moveTo>
                  <a:cubicBezTo>
                    <a:pt x="34925" y="292894"/>
                    <a:pt x="69850" y="247650"/>
                    <a:pt x="166687" y="200025"/>
                  </a:cubicBezTo>
                  <a:cubicBezTo>
                    <a:pt x="263524" y="152400"/>
                    <a:pt x="444500" y="85725"/>
                    <a:pt x="581025" y="52388"/>
                  </a:cubicBezTo>
                  <a:cubicBezTo>
                    <a:pt x="717550" y="19051"/>
                    <a:pt x="851693" y="9525"/>
                    <a:pt x="985837" y="0"/>
                  </a:cubicBezTo>
                </a:path>
              </a:pathLst>
            </a:custGeom>
            <a:ln w="28575" cap="flat" cmpd="sng" algn="ctr">
              <a:solidFill>
                <a:srgbClr val="7030A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F725432-8EA3-4F6B-88B3-4A741BF84333}"/>
                </a:ext>
              </a:extLst>
            </p:cNvPr>
            <p:cNvSpPr/>
            <p:nvPr/>
          </p:nvSpPr>
          <p:spPr>
            <a:xfrm>
              <a:off x="5364753" y="4209789"/>
              <a:ext cx="1048040" cy="134788"/>
            </a:xfrm>
            <a:custGeom>
              <a:avLst/>
              <a:gdLst>
                <a:gd name="connsiteX0" fmla="*/ 0 w 981075"/>
                <a:gd name="connsiteY0" fmla="*/ 157162 h 157162"/>
                <a:gd name="connsiteX1" fmla="*/ 147638 w 981075"/>
                <a:gd name="connsiteY1" fmla="*/ 100012 h 157162"/>
                <a:gd name="connsiteX2" fmla="*/ 566738 w 981075"/>
                <a:gd name="connsiteY2" fmla="*/ 23812 h 157162"/>
                <a:gd name="connsiteX3" fmla="*/ 981075 w 981075"/>
                <a:gd name="connsiteY3" fmla="*/ 0 h 157162"/>
                <a:gd name="connsiteX0" fmla="*/ 0 w 981075"/>
                <a:gd name="connsiteY0" fmla="*/ 157162 h 157162"/>
                <a:gd name="connsiteX1" fmla="*/ 147638 w 981075"/>
                <a:gd name="connsiteY1" fmla="*/ 100012 h 157162"/>
                <a:gd name="connsiteX2" fmla="*/ 737478 w 981075"/>
                <a:gd name="connsiteY2" fmla="*/ 7937 h 157162"/>
                <a:gd name="connsiteX3" fmla="*/ 981075 w 981075"/>
                <a:gd name="connsiteY3" fmla="*/ 0 h 157162"/>
                <a:gd name="connsiteX0" fmla="*/ 0 w 981075"/>
                <a:gd name="connsiteY0" fmla="*/ 157162 h 157162"/>
                <a:gd name="connsiteX1" fmla="*/ 147638 w 981075"/>
                <a:gd name="connsiteY1" fmla="*/ 100012 h 157162"/>
                <a:gd name="connsiteX2" fmla="*/ 737478 w 981075"/>
                <a:gd name="connsiteY2" fmla="*/ 7937 h 157162"/>
                <a:gd name="connsiteX3" fmla="*/ 981075 w 981075"/>
                <a:gd name="connsiteY3" fmla="*/ 0 h 157162"/>
                <a:gd name="connsiteX0" fmla="*/ 0 w 883509"/>
                <a:gd name="connsiteY0" fmla="*/ 163512 h 163512"/>
                <a:gd name="connsiteX1" fmla="*/ 147638 w 883509"/>
                <a:gd name="connsiteY1" fmla="*/ 106362 h 163512"/>
                <a:gd name="connsiteX2" fmla="*/ 737478 w 883509"/>
                <a:gd name="connsiteY2" fmla="*/ 14287 h 163512"/>
                <a:gd name="connsiteX3" fmla="*/ 883509 w 883509"/>
                <a:gd name="connsiteY3" fmla="*/ 0 h 163512"/>
                <a:gd name="connsiteX0" fmla="*/ 0 w 913998"/>
                <a:gd name="connsiteY0" fmla="*/ 157162 h 157162"/>
                <a:gd name="connsiteX1" fmla="*/ 147638 w 913998"/>
                <a:gd name="connsiteY1" fmla="*/ 100012 h 157162"/>
                <a:gd name="connsiteX2" fmla="*/ 737478 w 913998"/>
                <a:gd name="connsiteY2" fmla="*/ 7937 h 157162"/>
                <a:gd name="connsiteX3" fmla="*/ 913998 w 913998"/>
                <a:gd name="connsiteY3" fmla="*/ 0 h 157162"/>
                <a:gd name="connsiteX0" fmla="*/ 0 w 913998"/>
                <a:gd name="connsiteY0" fmla="*/ 157162 h 157162"/>
                <a:gd name="connsiteX1" fmla="*/ 147638 w 913998"/>
                <a:gd name="connsiteY1" fmla="*/ 100012 h 157162"/>
                <a:gd name="connsiteX2" fmla="*/ 585032 w 913998"/>
                <a:gd name="connsiteY2" fmla="*/ 33851 h 157162"/>
                <a:gd name="connsiteX3" fmla="*/ 913998 w 913998"/>
                <a:gd name="connsiteY3" fmla="*/ 0 h 157162"/>
                <a:gd name="connsiteX0" fmla="*/ 0 w 913998"/>
                <a:gd name="connsiteY0" fmla="*/ 157162 h 157162"/>
                <a:gd name="connsiteX1" fmla="*/ 147638 w 913998"/>
                <a:gd name="connsiteY1" fmla="*/ 100012 h 157162"/>
                <a:gd name="connsiteX2" fmla="*/ 322825 w 913998"/>
                <a:gd name="connsiteY2" fmla="*/ 56063 h 157162"/>
                <a:gd name="connsiteX3" fmla="*/ 913998 w 913998"/>
                <a:gd name="connsiteY3" fmla="*/ 0 h 157162"/>
                <a:gd name="connsiteX0" fmla="*/ 0 w 913998"/>
                <a:gd name="connsiteY0" fmla="*/ 157162 h 157162"/>
                <a:gd name="connsiteX1" fmla="*/ 147638 w 913998"/>
                <a:gd name="connsiteY1" fmla="*/ 100012 h 157162"/>
                <a:gd name="connsiteX2" fmla="*/ 368559 w 913998"/>
                <a:gd name="connsiteY2" fmla="*/ 56063 h 157162"/>
                <a:gd name="connsiteX3" fmla="*/ 913998 w 913998"/>
                <a:gd name="connsiteY3" fmla="*/ 0 h 157162"/>
                <a:gd name="connsiteX0" fmla="*/ 0 w 913998"/>
                <a:gd name="connsiteY0" fmla="*/ 157162 h 157162"/>
                <a:gd name="connsiteX1" fmla="*/ 147638 w 913998"/>
                <a:gd name="connsiteY1" fmla="*/ 100012 h 157162"/>
                <a:gd name="connsiteX2" fmla="*/ 368559 w 913998"/>
                <a:gd name="connsiteY2" fmla="*/ 56063 h 157162"/>
                <a:gd name="connsiteX3" fmla="*/ 913998 w 913998"/>
                <a:gd name="connsiteY3" fmla="*/ 0 h 157162"/>
                <a:gd name="connsiteX0" fmla="*/ 0 w 913998"/>
                <a:gd name="connsiteY0" fmla="*/ 157162 h 157162"/>
                <a:gd name="connsiteX1" fmla="*/ 147638 w 913998"/>
                <a:gd name="connsiteY1" fmla="*/ 100012 h 157162"/>
                <a:gd name="connsiteX2" fmla="*/ 368559 w 913998"/>
                <a:gd name="connsiteY2" fmla="*/ 44957 h 157162"/>
                <a:gd name="connsiteX3" fmla="*/ 913998 w 913998"/>
                <a:gd name="connsiteY3" fmla="*/ 0 h 157162"/>
                <a:gd name="connsiteX0" fmla="*/ 0 w 913998"/>
                <a:gd name="connsiteY0" fmla="*/ 157162 h 157162"/>
                <a:gd name="connsiteX1" fmla="*/ 147638 w 913998"/>
                <a:gd name="connsiteY1" fmla="*/ 100012 h 157162"/>
                <a:gd name="connsiteX2" fmla="*/ 368559 w 913998"/>
                <a:gd name="connsiteY2" fmla="*/ 56063 h 157162"/>
                <a:gd name="connsiteX3" fmla="*/ 913998 w 913998"/>
                <a:gd name="connsiteY3" fmla="*/ 0 h 157162"/>
                <a:gd name="connsiteX0" fmla="*/ 0 w 913998"/>
                <a:gd name="connsiteY0" fmla="*/ 157162 h 157162"/>
                <a:gd name="connsiteX1" fmla="*/ 147638 w 913998"/>
                <a:gd name="connsiteY1" fmla="*/ 100012 h 157162"/>
                <a:gd name="connsiteX2" fmla="*/ 392950 w 913998"/>
                <a:gd name="connsiteY2" fmla="*/ 41255 h 157162"/>
                <a:gd name="connsiteX3" fmla="*/ 913998 w 913998"/>
                <a:gd name="connsiteY3" fmla="*/ 0 h 157162"/>
                <a:gd name="connsiteX0" fmla="*/ 0 w 913998"/>
                <a:gd name="connsiteY0" fmla="*/ 157162 h 157162"/>
                <a:gd name="connsiteX1" fmla="*/ 147638 w 913998"/>
                <a:gd name="connsiteY1" fmla="*/ 100012 h 157162"/>
                <a:gd name="connsiteX2" fmla="*/ 417341 w 913998"/>
                <a:gd name="connsiteY2" fmla="*/ 41255 h 157162"/>
                <a:gd name="connsiteX3" fmla="*/ 913998 w 913998"/>
                <a:gd name="connsiteY3" fmla="*/ 0 h 157162"/>
                <a:gd name="connsiteX0" fmla="*/ 0 w 913998"/>
                <a:gd name="connsiteY0" fmla="*/ 157162 h 157162"/>
                <a:gd name="connsiteX1" fmla="*/ 147638 w 913998"/>
                <a:gd name="connsiteY1" fmla="*/ 100012 h 157162"/>
                <a:gd name="connsiteX2" fmla="*/ 435635 w 913998"/>
                <a:gd name="connsiteY2" fmla="*/ 44957 h 157162"/>
                <a:gd name="connsiteX3" fmla="*/ 913998 w 913998"/>
                <a:gd name="connsiteY3" fmla="*/ 0 h 157162"/>
                <a:gd name="connsiteX0" fmla="*/ 0 w 913998"/>
                <a:gd name="connsiteY0" fmla="*/ 157162 h 157162"/>
                <a:gd name="connsiteX1" fmla="*/ 147638 w 913998"/>
                <a:gd name="connsiteY1" fmla="*/ 100012 h 157162"/>
                <a:gd name="connsiteX2" fmla="*/ 435635 w 913998"/>
                <a:gd name="connsiteY2" fmla="*/ 44957 h 157162"/>
                <a:gd name="connsiteX3" fmla="*/ 913998 w 913998"/>
                <a:gd name="connsiteY3" fmla="*/ 0 h 157162"/>
              </a:gdLst>
              <a:ahLst/>
              <a:cxnLst>
                <a:cxn ang="0">
                  <a:pos x="connsiteX0" y="connsiteY0"/>
                </a:cxn>
                <a:cxn ang="0">
                  <a:pos x="connsiteX1" y="connsiteY1"/>
                </a:cxn>
                <a:cxn ang="0">
                  <a:pos x="connsiteX2" y="connsiteY2"/>
                </a:cxn>
                <a:cxn ang="0">
                  <a:pos x="connsiteX3" y="connsiteY3"/>
                </a:cxn>
              </a:cxnLst>
              <a:rect l="l" t="t" r="r" b="b"/>
              <a:pathLst>
                <a:path w="913998" h="157162">
                  <a:moveTo>
                    <a:pt x="0" y="157162"/>
                  </a:moveTo>
                  <a:cubicBezTo>
                    <a:pt x="26591" y="139699"/>
                    <a:pt x="75032" y="118713"/>
                    <a:pt x="147638" y="100012"/>
                  </a:cubicBezTo>
                  <a:cubicBezTo>
                    <a:pt x="220244" y="81311"/>
                    <a:pt x="296729" y="61626"/>
                    <a:pt x="435635" y="44957"/>
                  </a:cubicBezTo>
                  <a:lnTo>
                    <a:pt x="913998"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35BE93E0-E5FF-4295-8186-37D2039A3C44}"/>
              </a:ext>
            </a:extLst>
          </p:cNvPr>
          <p:cNvGrpSpPr/>
          <p:nvPr/>
        </p:nvGrpSpPr>
        <p:grpSpPr>
          <a:xfrm>
            <a:off x="148202" y="976220"/>
            <a:ext cx="8853793" cy="2552344"/>
            <a:chOff x="148202" y="922880"/>
            <a:chExt cx="8853793" cy="2552344"/>
          </a:xfrm>
        </p:grpSpPr>
        <p:pic>
          <p:nvPicPr>
            <p:cNvPr id="45" name="Picture 44" descr="A picture containing text, map&#10;&#10;Description generated with very high confidence">
              <a:extLst>
                <a:ext uri="{FF2B5EF4-FFF2-40B4-BE49-F238E27FC236}">
                  <a16:creationId xmlns:a16="http://schemas.microsoft.com/office/drawing/2014/main" id="{0AE1FA97-784B-4B69-BEAD-84DCCAABB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0" t="24364" b="29251"/>
            <a:stretch/>
          </p:blipFill>
          <p:spPr>
            <a:xfrm>
              <a:off x="148202" y="922880"/>
              <a:ext cx="8853793" cy="2552344"/>
            </a:xfrm>
            <a:prstGeom prst="rect">
              <a:avLst/>
            </a:prstGeom>
          </p:spPr>
        </p:pic>
        <p:sp>
          <p:nvSpPr>
            <p:cNvPr id="28" name="Rectangle 27">
              <a:extLst>
                <a:ext uri="{FF2B5EF4-FFF2-40B4-BE49-F238E27FC236}">
                  <a16:creationId xmlns:a16="http://schemas.microsoft.com/office/drawing/2014/main" id="{F24834B8-4576-4A6D-8086-2234694D3428}"/>
                </a:ext>
              </a:extLst>
            </p:cNvPr>
            <p:cNvSpPr/>
            <p:nvPr/>
          </p:nvSpPr>
          <p:spPr>
            <a:xfrm rot="120000">
              <a:off x="5459267" y="2270416"/>
              <a:ext cx="1066018" cy="131145"/>
            </a:xfrm>
            <a:prstGeom prst="rect">
              <a:avLst/>
            </a:prstGeom>
            <a:solidFill>
              <a:schemeClr val="bg1">
                <a:alpha val="50000"/>
              </a:schemeClr>
            </a:solid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C8467B-466D-493D-A9F9-88E257A07332}"/>
                </a:ext>
              </a:extLst>
            </p:cNvPr>
            <p:cNvSpPr/>
            <p:nvPr/>
          </p:nvSpPr>
          <p:spPr>
            <a:xfrm rot="120000">
              <a:off x="5445184" y="2562225"/>
              <a:ext cx="1936397" cy="131145"/>
            </a:xfrm>
            <a:prstGeom prst="rect">
              <a:avLst/>
            </a:prstGeom>
            <a:solidFill>
              <a:schemeClr val="bg1">
                <a:alpha val="50000"/>
              </a:schemeClr>
            </a:solid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a:extLst>
              <a:ext uri="{FF2B5EF4-FFF2-40B4-BE49-F238E27FC236}">
                <a16:creationId xmlns:a16="http://schemas.microsoft.com/office/drawing/2014/main" id="{46EA9DEB-64CE-4DB3-91C5-FA2F77DAD9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791" y="3757971"/>
            <a:ext cx="1887539" cy="2467611"/>
          </a:xfrm>
          <a:prstGeom prst="rect">
            <a:avLst/>
          </a:prstGeom>
          <a:ln>
            <a:noFill/>
          </a:ln>
          <a:effectLst>
            <a:softEdge rad="63500"/>
          </a:effectLst>
        </p:spPr>
      </p:pic>
      <p:sp>
        <p:nvSpPr>
          <p:cNvPr id="33" name="TextBox 32">
            <a:extLst>
              <a:ext uri="{FF2B5EF4-FFF2-40B4-BE49-F238E27FC236}">
                <a16:creationId xmlns:a16="http://schemas.microsoft.com/office/drawing/2014/main" id="{B778ED04-09C5-4608-9414-9057162BD657}"/>
              </a:ext>
            </a:extLst>
          </p:cNvPr>
          <p:cNvSpPr txBox="1"/>
          <p:nvPr/>
        </p:nvSpPr>
        <p:spPr>
          <a:xfrm>
            <a:off x="2209489" y="5782097"/>
            <a:ext cx="478652" cy="276999"/>
          </a:xfrm>
          <a:prstGeom prst="rect">
            <a:avLst/>
          </a:prstGeom>
          <a:noFill/>
        </p:spPr>
        <p:txBody>
          <a:bodyPr wrap="square" rtlCol="0">
            <a:spAutoFit/>
          </a:bodyPr>
          <a:lstStyle/>
          <a:p>
            <a:pPr algn="ctr"/>
            <a:r>
              <a:rPr lang="en-US" sz="1200" dirty="0"/>
              <a:t>HDD</a:t>
            </a:r>
          </a:p>
        </p:txBody>
      </p:sp>
      <p:sp>
        <p:nvSpPr>
          <p:cNvPr id="34" name="TextBox 33">
            <a:extLst>
              <a:ext uri="{FF2B5EF4-FFF2-40B4-BE49-F238E27FC236}">
                <a16:creationId xmlns:a16="http://schemas.microsoft.com/office/drawing/2014/main" id="{53B250B0-8F7D-413E-A30B-002E5604AC35}"/>
              </a:ext>
            </a:extLst>
          </p:cNvPr>
          <p:cNvSpPr txBox="1"/>
          <p:nvPr/>
        </p:nvSpPr>
        <p:spPr>
          <a:xfrm>
            <a:off x="4059524" y="5782097"/>
            <a:ext cx="957541" cy="276999"/>
          </a:xfrm>
          <a:prstGeom prst="rect">
            <a:avLst/>
          </a:prstGeom>
          <a:noFill/>
        </p:spPr>
        <p:txBody>
          <a:bodyPr wrap="square" rtlCol="0">
            <a:spAutoFit/>
          </a:bodyPr>
          <a:lstStyle/>
          <a:p>
            <a:pPr algn="ctr"/>
            <a:r>
              <a:rPr lang="en-US" sz="1200" dirty="0"/>
              <a:t>Microtunnel</a:t>
            </a:r>
          </a:p>
        </p:txBody>
      </p:sp>
      <p:cxnSp>
        <p:nvCxnSpPr>
          <p:cNvPr id="35" name="Straight Arrow Connector 34">
            <a:extLst>
              <a:ext uri="{FF2B5EF4-FFF2-40B4-BE49-F238E27FC236}">
                <a16:creationId xmlns:a16="http://schemas.microsoft.com/office/drawing/2014/main" id="{62D102DB-C36E-45E6-BDFA-2F6DE71FC773}"/>
              </a:ext>
            </a:extLst>
          </p:cNvPr>
          <p:cNvCxnSpPr>
            <a:cxnSpLocks/>
            <a:stCxn id="33" idx="1"/>
          </p:cNvCxnSpPr>
          <p:nvPr/>
        </p:nvCxnSpPr>
        <p:spPr>
          <a:xfrm flipH="1">
            <a:off x="982295" y="5920597"/>
            <a:ext cx="12271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CD5BBF2-B67F-4E71-94BF-B9E282B45C54}"/>
              </a:ext>
            </a:extLst>
          </p:cNvPr>
          <p:cNvCxnSpPr>
            <a:cxnSpLocks/>
            <a:stCxn id="33" idx="3"/>
          </p:cNvCxnSpPr>
          <p:nvPr/>
        </p:nvCxnSpPr>
        <p:spPr>
          <a:xfrm>
            <a:off x="2688141" y="5920597"/>
            <a:ext cx="1016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89CF708-7C73-4911-B6ED-42F7473BDD38}"/>
              </a:ext>
            </a:extLst>
          </p:cNvPr>
          <p:cNvCxnSpPr>
            <a:cxnSpLocks/>
            <a:stCxn id="34" idx="1"/>
          </p:cNvCxnSpPr>
          <p:nvPr/>
        </p:nvCxnSpPr>
        <p:spPr>
          <a:xfrm flipH="1">
            <a:off x="3755456" y="5920597"/>
            <a:ext cx="30406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5942120-BFCB-432D-AF2D-1C3336EA4AC9}"/>
              </a:ext>
            </a:extLst>
          </p:cNvPr>
          <p:cNvCxnSpPr>
            <a:cxnSpLocks/>
            <a:stCxn id="34" idx="3"/>
          </p:cNvCxnSpPr>
          <p:nvPr/>
        </p:nvCxnSpPr>
        <p:spPr>
          <a:xfrm>
            <a:off x="5017065" y="5920597"/>
            <a:ext cx="3596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ADA3F8E-8C19-468C-A4C1-344F4A4AAEB7}"/>
              </a:ext>
            </a:extLst>
          </p:cNvPr>
          <p:cNvCxnSpPr>
            <a:cxnSpLocks/>
          </p:cNvCxnSpPr>
          <p:nvPr/>
        </p:nvCxnSpPr>
        <p:spPr>
          <a:xfrm>
            <a:off x="949806" y="3968545"/>
            <a:ext cx="0" cy="2081735"/>
          </a:xfrm>
          <a:prstGeom prst="line">
            <a:avLst/>
          </a:prstGeom>
          <a:ln w="28575" cap="flat" cmpd="sng" algn="ctr">
            <a:solidFill>
              <a:srgbClr val="FF3F3F"/>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31ADE6D1-69D4-4263-96CC-F2DA14FF48B5}"/>
              </a:ext>
            </a:extLst>
          </p:cNvPr>
          <p:cNvCxnSpPr>
            <a:cxnSpLocks/>
          </p:cNvCxnSpPr>
          <p:nvPr/>
        </p:nvCxnSpPr>
        <p:spPr>
          <a:xfrm>
            <a:off x="5409185" y="3943339"/>
            <a:ext cx="0" cy="2081735"/>
          </a:xfrm>
          <a:prstGeom prst="line">
            <a:avLst/>
          </a:prstGeom>
          <a:ln w="28575" cap="flat" cmpd="sng" algn="ctr">
            <a:solidFill>
              <a:srgbClr val="FF3F3F"/>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Arrow: Down 9">
            <a:extLst>
              <a:ext uri="{FF2B5EF4-FFF2-40B4-BE49-F238E27FC236}">
                <a16:creationId xmlns:a16="http://schemas.microsoft.com/office/drawing/2014/main" id="{054EC47C-8433-4B2B-97BD-FA6755A33131}"/>
              </a:ext>
            </a:extLst>
          </p:cNvPr>
          <p:cNvSpPr/>
          <p:nvPr/>
        </p:nvSpPr>
        <p:spPr>
          <a:xfrm>
            <a:off x="5373507" y="2892121"/>
            <a:ext cx="69384" cy="1006325"/>
          </a:xfrm>
          <a:prstGeom prst="down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0EB4C90-A1F2-4130-A4B4-A4996D085ED3}"/>
              </a:ext>
            </a:extLst>
          </p:cNvPr>
          <p:cNvSpPr txBox="1"/>
          <p:nvPr/>
        </p:nvSpPr>
        <p:spPr>
          <a:xfrm>
            <a:off x="6119402" y="3464379"/>
            <a:ext cx="662873" cy="261610"/>
          </a:xfrm>
          <a:prstGeom prst="rect">
            <a:avLst/>
          </a:prstGeom>
          <a:noFill/>
        </p:spPr>
        <p:txBody>
          <a:bodyPr wrap="square" lIns="0" rIns="0" rtlCol="0">
            <a:spAutoFit/>
          </a:bodyPr>
          <a:lstStyle/>
          <a:p>
            <a:pPr algn="ctr"/>
            <a:r>
              <a:rPr lang="en-US" sz="1100" dirty="0"/>
              <a:t>7 Blocks</a:t>
            </a:r>
          </a:p>
        </p:txBody>
      </p:sp>
      <p:cxnSp>
        <p:nvCxnSpPr>
          <p:cNvPr id="62" name="Straight Arrow Connector 61">
            <a:extLst>
              <a:ext uri="{FF2B5EF4-FFF2-40B4-BE49-F238E27FC236}">
                <a16:creationId xmlns:a16="http://schemas.microsoft.com/office/drawing/2014/main" id="{FA0D4801-B355-468C-9B12-048AFDF49486}"/>
              </a:ext>
            </a:extLst>
          </p:cNvPr>
          <p:cNvCxnSpPr>
            <a:cxnSpLocks/>
            <a:stCxn id="61" idx="1"/>
          </p:cNvCxnSpPr>
          <p:nvPr/>
        </p:nvCxnSpPr>
        <p:spPr>
          <a:xfrm flipH="1">
            <a:off x="5446086" y="3595184"/>
            <a:ext cx="67331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F7DA96A4-6FA8-46AE-B8AF-E68D7F21D1A7}"/>
              </a:ext>
            </a:extLst>
          </p:cNvPr>
          <p:cNvCxnSpPr>
            <a:cxnSpLocks/>
            <a:stCxn id="61" idx="3"/>
          </p:cNvCxnSpPr>
          <p:nvPr/>
        </p:nvCxnSpPr>
        <p:spPr>
          <a:xfrm>
            <a:off x="6782275" y="3595184"/>
            <a:ext cx="5642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D7BF4277-2ACD-4A8C-98DD-D9610FA222F4}"/>
              </a:ext>
            </a:extLst>
          </p:cNvPr>
          <p:cNvSpPr txBox="1"/>
          <p:nvPr/>
        </p:nvSpPr>
        <p:spPr>
          <a:xfrm>
            <a:off x="5702458" y="4115744"/>
            <a:ext cx="530464" cy="261610"/>
          </a:xfrm>
          <a:prstGeom prst="rect">
            <a:avLst/>
          </a:prstGeom>
          <a:noFill/>
        </p:spPr>
        <p:txBody>
          <a:bodyPr wrap="square" lIns="0" rIns="0" rtlCol="0">
            <a:spAutoFit/>
          </a:bodyPr>
          <a:lstStyle/>
          <a:p>
            <a:pPr algn="ctr"/>
            <a:r>
              <a:rPr lang="en-US" sz="1100" dirty="0"/>
              <a:t>4 Blocks</a:t>
            </a:r>
          </a:p>
        </p:txBody>
      </p:sp>
      <p:cxnSp>
        <p:nvCxnSpPr>
          <p:cNvPr id="77" name="Straight Arrow Connector 76">
            <a:extLst>
              <a:ext uri="{FF2B5EF4-FFF2-40B4-BE49-F238E27FC236}">
                <a16:creationId xmlns:a16="http://schemas.microsoft.com/office/drawing/2014/main" id="{9460761F-06A2-44CC-90CD-84E5366B94ED}"/>
              </a:ext>
            </a:extLst>
          </p:cNvPr>
          <p:cNvCxnSpPr>
            <a:cxnSpLocks/>
            <a:stCxn id="76" idx="1"/>
          </p:cNvCxnSpPr>
          <p:nvPr/>
        </p:nvCxnSpPr>
        <p:spPr>
          <a:xfrm flipH="1">
            <a:off x="5461260" y="4246549"/>
            <a:ext cx="24119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7BBBF9F9-2F67-42DB-BDAE-33B13AE46621}"/>
              </a:ext>
            </a:extLst>
          </p:cNvPr>
          <p:cNvCxnSpPr>
            <a:cxnSpLocks/>
            <a:stCxn id="76" idx="3"/>
          </p:cNvCxnSpPr>
          <p:nvPr/>
        </p:nvCxnSpPr>
        <p:spPr>
          <a:xfrm>
            <a:off x="6232922" y="4246549"/>
            <a:ext cx="21922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3" name="Freeform: Shape 112">
            <a:extLst>
              <a:ext uri="{FF2B5EF4-FFF2-40B4-BE49-F238E27FC236}">
                <a16:creationId xmlns:a16="http://schemas.microsoft.com/office/drawing/2014/main" id="{0B5E1632-7060-4391-9003-5054B51B3F93}"/>
              </a:ext>
            </a:extLst>
          </p:cNvPr>
          <p:cNvSpPr/>
          <p:nvPr/>
        </p:nvSpPr>
        <p:spPr>
          <a:xfrm>
            <a:off x="2109342" y="4373564"/>
            <a:ext cx="1352997" cy="337420"/>
          </a:xfrm>
          <a:custGeom>
            <a:avLst/>
            <a:gdLst>
              <a:gd name="connsiteX0" fmla="*/ 384 w 1337059"/>
              <a:gd name="connsiteY0" fmla="*/ 16395 h 343420"/>
              <a:gd name="connsiteX1" fmla="*/ 13084 w 1337059"/>
              <a:gd name="connsiteY1" fmla="*/ 32270 h 343420"/>
              <a:gd name="connsiteX2" fmla="*/ 19434 w 1337059"/>
              <a:gd name="connsiteY2" fmla="*/ 54495 h 343420"/>
              <a:gd name="connsiteX3" fmla="*/ 25784 w 1337059"/>
              <a:gd name="connsiteY3" fmla="*/ 79895 h 343420"/>
              <a:gd name="connsiteX4" fmla="*/ 32134 w 1337059"/>
              <a:gd name="connsiteY4" fmla="*/ 89420 h 343420"/>
              <a:gd name="connsiteX5" fmla="*/ 51184 w 1337059"/>
              <a:gd name="connsiteY5" fmla="*/ 95770 h 343420"/>
              <a:gd name="connsiteX6" fmla="*/ 60709 w 1337059"/>
              <a:gd name="connsiteY6" fmla="*/ 98945 h 343420"/>
              <a:gd name="connsiteX7" fmla="*/ 117859 w 1337059"/>
              <a:gd name="connsiteY7" fmla="*/ 117995 h 343420"/>
              <a:gd name="connsiteX8" fmla="*/ 127384 w 1337059"/>
              <a:gd name="connsiteY8" fmla="*/ 121170 h 343420"/>
              <a:gd name="connsiteX9" fmla="*/ 136909 w 1337059"/>
              <a:gd name="connsiteY9" fmla="*/ 124345 h 343420"/>
              <a:gd name="connsiteX10" fmla="*/ 146434 w 1337059"/>
              <a:gd name="connsiteY10" fmla="*/ 130695 h 343420"/>
              <a:gd name="connsiteX11" fmla="*/ 165484 w 1337059"/>
              <a:gd name="connsiteY11" fmla="*/ 137045 h 343420"/>
              <a:gd name="connsiteX12" fmla="*/ 184534 w 1337059"/>
              <a:gd name="connsiteY12" fmla="*/ 149745 h 343420"/>
              <a:gd name="connsiteX13" fmla="*/ 203584 w 1337059"/>
              <a:gd name="connsiteY13" fmla="*/ 165620 h 343420"/>
              <a:gd name="connsiteX14" fmla="*/ 219459 w 1337059"/>
              <a:gd name="connsiteY14" fmla="*/ 181495 h 343420"/>
              <a:gd name="connsiteX15" fmla="*/ 225809 w 1337059"/>
              <a:gd name="connsiteY15" fmla="*/ 191020 h 343420"/>
              <a:gd name="connsiteX16" fmla="*/ 238509 w 1337059"/>
              <a:gd name="connsiteY16" fmla="*/ 194195 h 343420"/>
              <a:gd name="connsiteX17" fmla="*/ 248034 w 1337059"/>
              <a:gd name="connsiteY17" fmla="*/ 200545 h 343420"/>
              <a:gd name="connsiteX18" fmla="*/ 257559 w 1337059"/>
              <a:gd name="connsiteY18" fmla="*/ 203720 h 343420"/>
              <a:gd name="connsiteX19" fmla="*/ 286134 w 1337059"/>
              <a:gd name="connsiteY19" fmla="*/ 222770 h 343420"/>
              <a:gd name="connsiteX20" fmla="*/ 305184 w 1337059"/>
              <a:gd name="connsiteY20" fmla="*/ 235470 h 343420"/>
              <a:gd name="connsiteX21" fmla="*/ 314709 w 1337059"/>
              <a:gd name="connsiteY21" fmla="*/ 241820 h 343420"/>
              <a:gd name="connsiteX22" fmla="*/ 321059 w 1337059"/>
              <a:gd name="connsiteY22" fmla="*/ 251345 h 343420"/>
              <a:gd name="connsiteX23" fmla="*/ 349634 w 1337059"/>
              <a:gd name="connsiteY23" fmla="*/ 267220 h 343420"/>
              <a:gd name="connsiteX24" fmla="*/ 359159 w 1337059"/>
              <a:gd name="connsiteY24" fmla="*/ 276745 h 343420"/>
              <a:gd name="connsiteX25" fmla="*/ 368684 w 1337059"/>
              <a:gd name="connsiteY25" fmla="*/ 279920 h 343420"/>
              <a:gd name="connsiteX26" fmla="*/ 378209 w 1337059"/>
              <a:gd name="connsiteY26" fmla="*/ 286270 h 343420"/>
              <a:gd name="connsiteX27" fmla="*/ 397259 w 1337059"/>
              <a:gd name="connsiteY27" fmla="*/ 298970 h 343420"/>
              <a:gd name="connsiteX28" fmla="*/ 425834 w 1337059"/>
              <a:gd name="connsiteY28" fmla="*/ 314845 h 343420"/>
              <a:gd name="connsiteX29" fmla="*/ 476634 w 1337059"/>
              <a:gd name="connsiteY29" fmla="*/ 327545 h 343420"/>
              <a:gd name="connsiteX30" fmla="*/ 505209 w 1337059"/>
              <a:gd name="connsiteY30" fmla="*/ 340245 h 343420"/>
              <a:gd name="connsiteX31" fmla="*/ 514734 w 1337059"/>
              <a:gd name="connsiteY31" fmla="*/ 343420 h 343420"/>
              <a:gd name="connsiteX32" fmla="*/ 565534 w 1337059"/>
              <a:gd name="connsiteY32" fmla="*/ 340245 h 343420"/>
              <a:gd name="connsiteX33" fmla="*/ 584584 w 1337059"/>
              <a:gd name="connsiteY33" fmla="*/ 327545 h 343420"/>
              <a:gd name="connsiteX34" fmla="*/ 590934 w 1337059"/>
              <a:gd name="connsiteY34" fmla="*/ 318020 h 343420"/>
              <a:gd name="connsiteX35" fmla="*/ 600459 w 1337059"/>
              <a:gd name="connsiteY35" fmla="*/ 314845 h 343420"/>
              <a:gd name="connsiteX36" fmla="*/ 644909 w 1337059"/>
              <a:gd name="connsiteY36" fmla="*/ 311670 h 343420"/>
              <a:gd name="connsiteX37" fmla="*/ 663959 w 1337059"/>
              <a:gd name="connsiteY37" fmla="*/ 305320 h 343420"/>
              <a:gd name="connsiteX38" fmla="*/ 686184 w 1337059"/>
              <a:gd name="connsiteY38" fmla="*/ 298970 h 343420"/>
              <a:gd name="connsiteX39" fmla="*/ 714759 w 1337059"/>
              <a:gd name="connsiteY39" fmla="*/ 286270 h 343420"/>
              <a:gd name="connsiteX40" fmla="*/ 781434 w 1337059"/>
              <a:gd name="connsiteY40" fmla="*/ 279920 h 343420"/>
              <a:gd name="connsiteX41" fmla="*/ 794134 w 1337059"/>
              <a:gd name="connsiteY41" fmla="*/ 276745 h 343420"/>
              <a:gd name="connsiteX42" fmla="*/ 819534 w 1337059"/>
              <a:gd name="connsiteY42" fmla="*/ 270395 h 343420"/>
              <a:gd name="connsiteX43" fmla="*/ 1010034 w 1337059"/>
              <a:gd name="connsiteY43" fmla="*/ 264045 h 343420"/>
              <a:gd name="connsiteX44" fmla="*/ 1067184 w 1337059"/>
              <a:gd name="connsiteY44" fmla="*/ 257695 h 343420"/>
              <a:gd name="connsiteX45" fmla="*/ 1089409 w 1337059"/>
              <a:gd name="connsiteY45" fmla="*/ 254520 h 343420"/>
              <a:gd name="connsiteX46" fmla="*/ 1191009 w 1337059"/>
              <a:gd name="connsiteY46" fmla="*/ 251345 h 343420"/>
              <a:gd name="connsiteX47" fmla="*/ 1210059 w 1337059"/>
              <a:gd name="connsiteY47" fmla="*/ 244995 h 343420"/>
              <a:gd name="connsiteX48" fmla="*/ 1229109 w 1337059"/>
              <a:gd name="connsiteY48" fmla="*/ 235470 h 343420"/>
              <a:gd name="connsiteX49" fmla="*/ 1244984 w 1337059"/>
              <a:gd name="connsiteY49" fmla="*/ 219595 h 343420"/>
              <a:gd name="connsiteX50" fmla="*/ 1260859 w 1337059"/>
              <a:gd name="connsiteY50" fmla="*/ 200545 h 343420"/>
              <a:gd name="connsiteX51" fmla="*/ 1270384 w 1337059"/>
              <a:gd name="connsiteY51" fmla="*/ 194195 h 343420"/>
              <a:gd name="connsiteX52" fmla="*/ 1276734 w 1337059"/>
              <a:gd name="connsiteY52" fmla="*/ 184670 h 343420"/>
              <a:gd name="connsiteX53" fmla="*/ 1295784 w 1337059"/>
              <a:gd name="connsiteY53" fmla="*/ 171970 h 343420"/>
              <a:gd name="connsiteX54" fmla="*/ 1298959 w 1337059"/>
              <a:gd name="connsiteY54" fmla="*/ 162445 h 343420"/>
              <a:gd name="connsiteX55" fmla="*/ 1311659 w 1337059"/>
              <a:gd name="connsiteY55" fmla="*/ 143395 h 343420"/>
              <a:gd name="connsiteX56" fmla="*/ 1314834 w 1337059"/>
              <a:gd name="connsiteY56" fmla="*/ 79895 h 343420"/>
              <a:gd name="connsiteX57" fmla="*/ 1321184 w 1337059"/>
              <a:gd name="connsiteY57" fmla="*/ 60845 h 343420"/>
              <a:gd name="connsiteX58" fmla="*/ 1324359 w 1337059"/>
              <a:gd name="connsiteY58" fmla="*/ 51320 h 343420"/>
              <a:gd name="connsiteX59" fmla="*/ 1327534 w 1337059"/>
              <a:gd name="connsiteY59" fmla="*/ 41795 h 343420"/>
              <a:gd name="connsiteX60" fmla="*/ 1337059 w 1337059"/>
              <a:gd name="connsiteY60" fmla="*/ 22745 h 343420"/>
              <a:gd name="connsiteX61" fmla="*/ 911609 w 1337059"/>
              <a:gd name="connsiteY61" fmla="*/ 13220 h 343420"/>
              <a:gd name="connsiteX62" fmla="*/ 781434 w 1337059"/>
              <a:gd name="connsiteY62" fmla="*/ 16395 h 343420"/>
              <a:gd name="connsiteX63" fmla="*/ 721109 w 1337059"/>
              <a:gd name="connsiteY63" fmla="*/ 22745 h 343420"/>
              <a:gd name="connsiteX64" fmla="*/ 384559 w 1337059"/>
              <a:gd name="connsiteY64" fmla="*/ 19570 h 343420"/>
              <a:gd name="connsiteX65" fmla="*/ 352809 w 1337059"/>
              <a:gd name="connsiteY65" fmla="*/ 16395 h 343420"/>
              <a:gd name="connsiteX66" fmla="*/ 302009 w 1337059"/>
              <a:gd name="connsiteY66" fmla="*/ 10045 h 343420"/>
              <a:gd name="connsiteX67" fmla="*/ 228984 w 1337059"/>
              <a:gd name="connsiteY67" fmla="*/ 6870 h 343420"/>
              <a:gd name="connsiteX68" fmla="*/ 28959 w 1337059"/>
              <a:gd name="connsiteY68" fmla="*/ 10045 h 343420"/>
              <a:gd name="connsiteX69" fmla="*/ 384 w 1337059"/>
              <a:gd name="connsiteY69" fmla="*/ 16395 h 343420"/>
              <a:gd name="connsiteX0" fmla="*/ 384 w 1337059"/>
              <a:gd name="connsiteY0" fmla="*/ 16395 h 345877"/>
              <a:gd name="connsiteX1" fmla="*/ 13084 w 1337059"/>
              <a:gd name="connsiteY1" fmla="*/ 32270 h 345877"/>
              <a:gd name="connsiteX2" fmla="*/ 19434 w 1337059"/>
              <a:gd name="connsiteY2" fmla="*/ 54495 h 345877"/>
              <a:gd name="connsiteX3" fmla="*/ 25784 w 1337059"/>
              <a:gd name="connsiteY3" fmla="*/ 79895 h 345877"/>
              <a:gd name="connsiteX4" fmla="*/ 32134 w 1337059"/>
              <a:gd name="connsiteY4" fmla="*/ 89420 h 345877"/>
              <a:gd name="connsiteX5" fmla="*/ 51184 w 1337059"/>
              <a:gd name="connsiteY5" fmla="*/ 95770 h 345877"/>
              <a:gd name="connsiteX6" fmla="*/ 60709 w 1337059"/>
              <a:gd name="connsiteY6" fmla="*/ 98945 h 345877"/>
              <a:gd name="connsiteX7" fmla="*/ 117859 w 1337059"/>
              <a:gd name="connsiteY7" fmla="*/ 117995 h 345877"/>
              <a:gd name="connsiteX8" fmla="*/ 127384 w 1337059"/>
              <a:gd name="connsiteY8" fmla="*/ 121170 h 345877"/>
              <a:gd name="connsiteX9" fmla="*/ 136909 w 1337059"/>
              <a:gd name="connsiteY9" fmla="*/ 124345 h 345877"/>
              <a:gd name="connsiteX10" fmla="*/ 146434 w 1337059"/>
              <a:gd name="connsiteY10" fmla="*/ 130695 h 345877"/>
              <a:gd name="connsiteX11" fmla="*/ 165484 w 1337059"/>
              <a:gd name="connsiteY11" fmla="*/ 137045 h 345877"/>
              <a:gd name="connsiteX12" fmla="*/ 184534 w 1337059"/>
              <a:gd name="connsiteY12" fmla="*/ 149745 h 345877"/>
              <a:gd name="connsiteX13" fmla="*/ 203584 w 1337059"/>
              <a:gd name="connsiteY13" fmla="*/ 165620 h 345877"/>
              <a:gd name="connsiteX14" fmla="*/ 219459 w 1337059"/>
              <a:gd name="connsiteY14" fmla="*/ 181495 h 345877"/>
              <a:gd name="connsiteX15" fmla="*/ 225809 w 1337059"/>
              <a:gd name="connsiteY15" fmla="*/ 191020 h 345877"/>
              <a:gd name="connsiteX16" fmla="*/ 238509 w 1337059"/>
              <a:gd name="connsiteY16" fmla="*/ 194195 h 345877"/>
              <a:gd name="connsiteX17" fmla="*/ 248034 w 1337059"/>
              <a:gd name="connsiteY17" fmla="*/ 200545 h 345877"/>
              <a:gd name="connsiteX18" fmla="*/ 257559 w 1337059"/>
              <a:gd name="connsiteY18" fmla="*/ 203720 h 345877"/>
              <a:gd name="connsiteX19" fmla="*/ 286134 w 1337059"/>
              <a:gd name="connsiteY19" fmla="*/ 222770 h 345877"/>
              <a:gd name="connsiteX20" fmla="*/ 305184 w 1337059"/>
              <a:gd name="connsiteY20" fmla="*/ 235470 h 345877"/>
              <a:gd name="connsiteX21" fmla="*/ 314709 w 1337059"/>
              <a:gd name="connsiteY21" fmla="*/ 241820 h 345877"/>
              <a:gd name="connsiteX22" fmla="*/ 321059 w 1337059"/>
              <a:gd name="connsiteY22" fmla="*/ 251345 h 345877"/>
              <a:gd name="connsiteX23" fmla="*/ 349634 w 1337059"/>
              <a:gd name="connsiteY23" fmla="*/ 267220 h 345877"/>
              <a:gd name="connsiteX24" fmla="*/ 359159 w 1337059"/>
              <a:gd name="connsiteY24" fmla="*/ 276745 h 345877"/>
              <a:gd name="connsiteX25" fmla="*/ 368684 w 1337059"/>
              <a:gd name="connsiteY25" fmla="*/ 279920 h 345877"/>
              <a:gd name="connsiteX26" fmla="*/ 378209 w 1337059"/>
              <a:gd name="connsiteY26" fmla="*/ 286270 h 345877"/>
              <a:gd name="connsiteX27" fmla="*/ 397259 w 1337059"/>
              <a:gd name="connsiteY27" fmla="*/ 298970 h 345877"/>
              <a:gd name="connsiteX28" fmla="*/ 425834 w 1337059"/>
              <a:gd name="connsiteY28" fmla="*/ 314845 h 345877"/>
              <a:gd name="connsiteX29" fmla="*/ 469490 w 1337059"/>
              <a:gd name="connsiteY29" fmla="*/ 341833 h 345877"/>
              <a:gd name="connsiteX30" fmla="*/ 505209 w 1337059"/>
              <a:gd name="connsiteY30" fmla="*/ 340245 h 345877"/>
              <a:gd name="connsiteX31" fmla="*/ 514734 w 1337059"/>
              <a:gd name="connsiteY31" fmla="*/ 343420 h 345877"/>
              <a:gd name="connsiteX32" fmla="*/ 565534 w 1337059"/>
              <a:gd name="connsiteY32" fmla="*/ 340245 h 345877"/>
              <a:gd name="connsiteX33" fmla="*/ 584584 w 1337059"/>
              <a:gd name="connsiteY33" fmla="*/ 327545 h 345877"/>
              <a:gd name="connsiteX34" fmla="*/ 590934 w 1337059"/>
              <a:gd name="connsiteY34" fmla="*/ 318020 h 345877"/>
              <a:gd name="connsiteX35" fmla="*/ 600459 w 1337059"/>
              <a:gd name="connsiteY35" fmla="*/ 314845 h 345877"/>
              <a:gd name="connsiteX36" fmla="*/ 644909 w 1337059"/>
              <a:gd name="connsiteY36" fmla="*/ 311670 h 345877"/>
              <a:gd name="connsiteX37" fmla="*/ 663959 w 1337059"/>
              <a:gd name="connsiteY37" fmla="*/ 305320 h 345877"/>
              <a:gd name="connsiteX38" fmla="*/ 686184 w 1337059"/>
              <a:gd name="connsiteY38" fmla="*/ 298970 h 345877"/>
              <a:gd name="connsiteX39" fmla="*/ 714759 w 1337059"/>
              <a:gd name="connsiteY39" fmla="*/ 286270 h 345877"/>
              <a:gd name="connsiteX40" fmla="*/ 781434 w 1337059"/>
              <a:gd name="connsiteY40" fmla="*/ 279920 h 345877"/>
              <a:gd name="connsiteX41" fmla="*/ 794134 w 1337059"/>
              <a:gd name="connsiteY41" fmla="*/ 276745 h 345877"/>
              <a:gd name="connsiteX42" fmla="*/ 819534 w 1337059"/>
              <a:gd name="connsiteY42" fmla="*/ 270395 h 345877"/>
              <a:gd name="connsiteX43" fmla="*/ 1010034 w 1337059"/>
              <a:gd name="connsiteY43" fmla="*/ 264045 h 345877"/>
              <a:gd name="connsiteX44" fmla="*/ 1067184 w 1337059"/>
              <a:gd name="connsiteY44" fmla="*/ 257695 h 345877"/>
              <a:gd name="connsiteX45" fmla="*/ 1089409 w 1337059"/>
              <a:gd name="connsiteY45" fmla="*/ 254520 h 345877"/>
              <a:gd name="connsiteX46" fmla="*/ 1191009 w 1337059"/>
              <a:gd name="connsiteY46" fmla="*/ 251345 h 345877"/>
              <a:gd name="connsiteX47" fmla="*/ 1210059 w 1337059"/>
              <a:gd name="connsiteY47" fmla="*/ 244995 h 345877"/>
              <a:gd name="connsiteX48" fmla="*/ 1229109 w 1337059"/>
              <a:gd name="connsiteY48" fmla="*/ 235470 h 345877"/>
              <a:gd name="connsiteX49" fmla="*/ 1244984 w 1337059"/>
              <a:gd name="connsiteY49" fmla="*/ 219595 h 345877"/>
              <a:gd name="connsiteX50" fmla="*/ 1260859 w 1337059"/>
              <a:gd name="connsiteY50" fmla="*/ 200545 h 345877"/>
              <a:gd name="connsiteX51" fmla="*/ 1270384 w 1337059"/>
              <a:gd name="connsiteY51" fmla="*/ 194195 h 345877"/>
              <a:gd name="connsiteX52" fmla="*/ 1276734 w 1337059"/>
              <a:gd name="connsiteY52" fmla="*/ 184670 h 345877"/>
              <a:gd name="connsiteX53" fmla="*/ 1295784 w 1337059"/>
              <a:gd name="connsiteY53" fmla="*/ 171970 h 345877"/>
              <a:gd name="connsiteX54" fmla="*/ 1298959 w 1337059"/>
              <a:gd name="connsiteY54" fmla="*/ 162445 h 345877"/>
              <a:gd name="connsiteX55" fmla="*/ 1311659 w 1337059"/>
              <a:gd name="connsiteY55" fmla="*/ 143395 h 345877"/>
              <a:gd name="connsiteX56" fmla="*/ 1314834 w 1337059"/>
              <a:gd name="connsiteY56" fmla="*/ 79895 h 345877"/>
              <a:gd name="connsiteX57" fmla="*/ 1321184 w 1337059"/>
              <a:gd name="connsiteY57" fmla="*/ 60845 h 345877"/>
              <a:gd name="connsiteX58" fmla="*/ 1324359 w 1337059"/>
              <a:gd name="connsiteY58" fmla="*/ 51320 h 345877"/>
              <a:gd name="connsiteX59" fmla="*/ 1327534 w 1337059"/>
              <a:gd name="connsiteY59" fmla="*/ 41795 h 345877"/>
              <a:gd name="connsiteX60" fmla="*/ 1337059 w 1337059"/>
              <a:gd name="connsiteY60" fmla="*/ 22745 h 345877"/>
              <a:gd name="connsiteX61" fmla="*/ 911609 w 1337059"/>
              <a:gd name="connsiteY61" fmla="*/ 13220 h 345877"/>
              <a:gd name="connsiteX62" fmla="*/ 781434 w 1337059"/>
              <a:gd name="connsiteY62" fmla="*/ 16395 h 345877"/>
              <a:gd name="connsiteX63" fmla="*/ 721109 w 1337059"/>
              <a:gd name="connsiteY63" fmla="*/ 22745 h 345877"/>
              <a:gd name="connsiteX64" fmla="*/ 384559 w 1337059"/>
              <a:gd name="connsiteY64" fmla="*/ 19570 h 345877"/>
              <a:gd name="connsiteX65" fmla="*/ 352809 w 1337059"/>
              <a:gd name="connsiteY65" fmla="*/ 16395 h 345877"/>
              <a:gd name="connsiteX66" fmla="*/ 302009 w 1337059"/>
              <a:gd name="connsiteY66" fmla="*/ 10045 h 345877"/>
              <a:gd name="connsiteX67" fmla="*/ 228984 w 1337059"/>
              <a:gd name="connsiteY67" fmla="*/ 6870 h 345877"/>
              <a:gd name="connsiteX68" fmla="*/ 28959 w 1337059"/>
              <a:gd name="connsiteY68" fmla="*/ 10045 h 345877"/>
              <a:gd name="connsiteX69" fmla="*/ 384 w 1337059"/>
              <a:gd name="connsiteY69" fmla="*/ 16395 h 345877"/>
              <a:gd name="connsiteX0" fmla="*/ 384 w 1337059"/>
              <a:gd name="connsiteY0" fmla="*/ 16395 h 345877"/>
              <a:gd name="connsiteX1" fmla="*/ 13084 w 1337059"/>
              <a:gd name="connsiteY1" fmla="*/ 32270 h 345877"/>
              <a:gd name="connsiteX2" fmla="*/ 19434 w 1337059"/>
              <a:gd name="connsiteY2" fmla="*/ 54495 h 345877"/>
              <a:gd name="connsiteX3" fmla="*/ 25784 w 1337059"/>
              <a:gd name="connsiteY3" fmla="*/ 79895 h 345877"/>
              <a:gd name="connsiteX4" fmla="*/ 32134 w 1337059"/>
              <a:gd name="connsiteY4" fmla="*/ 89420 h 345877"/>
              <a:gd name="connsiteX5" fmla="*/ 51184 w 1337059"/>
              <a:gd name="connsiteY5" fmla="*/ 95770 h 345877"/>
              <a:gd name="connsiteX6" fmla="*/ 60709 w 1337059"/>
              <a:gd name="connsiteY6" fmla="*/ 98945 h 345877"/>
              <a:gd name="connsiteX7" fmla="*/ 117859 w 1337059"/>
              <a:gd name="connsiteY7" fmla="*/ 117995 h 345877"/>
              <a:gd name="connsiteX8" fmla="*/ 127384 w 1337059"/>
              <a:gd name="connsiteY8" fmla="*/ 121170 h 345877"/>
              <a:gd name="connsiteX9" fmla="*/ 136909 w 1337059"/>
              <a:gd name="connsiteY9" fmla="*/ 124345 h 345877"/>
              <a:gd name="connsiteX10" fmla="*/ 146434 w 1337059"/>
              <a:gd name="connsiteY10" fmla="*/ 130695 h 345877"/>
              <a:gd name="connsiteX11" fmla="*/ 165484 w 1337059"/>
              <a:gd name="connsiteY11" fmla="*/ 137045 h 345877"/>
              <a:gd name="connsiteX12" fmla="*/ 184534 w 1337059"/>
              <a:gd name="connsiteY12" fmla="*/ 149745 h 345877"/>
              <a:gd name="connsiteX13" fmla="*/ 203584 w 1337059"/>
              <a:gd name="connsiteY13" fmla="*/ 165620 h 345877"/>
              <a:gd name="connsiteX14" fmla="*/ 219459 w 1337059"/>
              <a:gd name="connsiteY14" fmla="*/ 181495 h 345877"/>
              <a:gd name="connsiteX15" fmla="*/ 225809 w 1337059"/>
              <a:gd name="connsiteY15" fmla="*/ 191020 h 345877"/>
              <a:gd name="connsiteX16" fmla="*/ 238509 w 1337059"/>
              <a:gd name="connsiteY16" fmla="*/ 194195 h 345877"/>
              <a:gd name="connsiteX17" fmla="*/ 248034 w 1337059"/>
              <a:gd name="connsiteY17" fmla="*/ 200545 h 345877"/>
              <a:gd name="connsiteX18" fmla="*/ 257559 w 1337059"/>
              <a:gd name="connsiteY18" fmla="*/ 203720 h 345877"/>
              <a:gd name="connsiteX19" fmla="*/ 286134 w 1337059"/>
              <a:gd name="connsiteY19" fmla="*/ 222770 h 345877"/>
              <a:gd name="connsiteX20" fmla="*/ 305184 w 1337059"/>
              <a:gd name="connsiteY20" fmla="*/ 235470 h 345877"/>
              <a:gd name="connsiteX21" fmla="*/ 314709 w 1337059"/>
              <a:gd name="connsiteY21" fmla="*/ 241820 h 345877"/>
              <a:gd name="connsiteX22" fmla="*/ 321059 w 1337059"/>
              <a:gd name="connsiteY22" fmla="*/ 251345 h 345877"/>
              <a:gd name="connsiteX23" fmla="*/ 349634 w 1337059"/>
              <a:gd name="connsiteY23" fmla="*/ 267220 h 345877"/>
              <a:gd name="connsiteX24" fmla="*/ 359159 w 1337059"/>
              <a:gd name="connsiteY24" fmla="*/ 276745 h 345877"/>
              <a:gd name="connsiteX25" fmla="*/ 368684 w 1337059"/>
              <a:gd name="connsiteY25" fmla="*/ 279920 h 345877"/>
              <a:gd name="connsiteX26" fmla="*/ 378209 w 1337059"/>
              <a:gd name="connsiteY26" fmla="*/ 286270 h 345877"/>
              <a:gd name="connsiteX27" fmla="*/ 397259 w 1337059"/>
              <a:gd name="connsiteY27" fmla="*/ 298970 h 345877"/>
              <a:gd name="connsiteX28" fmla="*/ 425834 w 1337059"/>
              <a:gd name="connsiteY28" fmla="*/ 314845 h 345877"/>
              <a:gd name="connsiteX29" fmla="*/ 469490 w 1337059"/>
              <a:gd name="connsiteY29" fmla="*/ 341833 h 345877"/>
              <a:gd name="connsiteX30" fmla="*/ 505209 w 1337059"/>
              <a:gd name="connsiteY30" fmla="*/ 340245 h 345877"/>
              <a:gd name="connsiteX31" fmla="*/ 514734 w 1337059"/>
              <a:gd name="connsiteY31" fmla="*/ 343420 h 345877"/>
              <a:gd name="connsiteX32" fmla="*/ 565534 w 1337059"/>
              <a:gd name="connsiteY32" fmla="*/ 340245 h 345877"/>
              <a:gd name="connsiteX33" fmla="*/ 584584 w 1337059"/>
              <a:gd name="connsiteY33" fmla="*/ 327545 h 345877"/>
              <a:gd name="connsiteX34" fmla="*/ 590934 w 1337059"/>
              <a:gd name="connsiteY34" fmla="*/ 318020 h 345877"/>
              <a:gd name="connsiteX35" fmla="*/ 600459 w 1337059"/>
              <a:gd name="connsiteY35" fmla="*/ 314845 h 345877"/>
              <a:gd name="connsiteX36" fmla="*/ 644909 w 1337059"/>
              <a:gd name="connsiteY36" fmla="*/ 311670 h 345877"/>
              <a:gd name="connsiteX37" fmla="*/ 663959 w 1337059"/>
              <a:gd name="connsiteY37" fmla="*/ 305320 h 345877"/>
              <a:gd name="connsiteX38" fmla="*/ 686184 w 1337059"/>
              <a:gd name="connsiteY38" fmla="*/ 298970 h 345877"/>
              <a:gd name="connsiteX39" fmla="*/ 714759 w 1337059"/>
              <a:gd name="connsiteY39" fmla="*/ 286270 h 345877"/>
              <a:gd name="connsiteX40" fmla="*/ 781434 w 1337059"/>
              <a:gd name="connsiteY40" fmla="*/ 279920 h 345877"/>
              <a:gd name="connsiteX41" fmla="*/ 794134 w 1337059"/>
              <a:gd name="connsiteY41" fmla="*/ 276745 h 345877"/>
              <a:gd name="connsiteX42" fmla="*/ 819534 w 1337059"/>
              <a:gd name="connsiteY42" fmla="*/ 270395 h 345877"/>
              <a:gd name="connsiteX43" fmla="*/ 1010034 w 1337059"/>
              <a:gd name="connsiteY43" fmla="*/ 264045 h 345877"/>
              <a:gd name="connsiteX44" fmla="*/ 1067184 w 1337059"/>
              <a:gd name="connsiteY44" fmla="*/ 257695 h 345877"/>
              <a:gd name="connsiteX45" fmla="*/ 1146559 w 1337059"/>
              <a:gd name="connsiteY45" fmla="*/ 256902 h 345877"/>
              <a:gd name="connsiteX46" fmla="*/ 1191009 w 1337059"/>
              <a:gd name="connsiteY46" fmla="*/ 251345 h 345877"/>
              <a:gd name="connsiteX47" fmla="*/ 1210059 w 1337059"/>
              <a:gd name="connsiteY47" fmla="*/ 244995 h 345877"/>
              <a:gd name="connsiteX48" fmla="*/ 1229109 w 1337059"/>
              <a:gd name="connsiteY48" fmla="*/ 235470 h 345877"/>
              <a:gd name="connsiteX49" fmla="*/ 1244984 w 1337059"/>
              <a:gd name="connsiteY49" fmla="*/ 219595 h 345877"/>
              <a:gd name="connsiteX50" fmla="*/ 1260859 w 1337059"/>
              <a:gd name="connsiteY50" fmla="*/ 200545 h 345877"/>
              <a:gd name="connsiteX51" fmla="*/ 1270384 w 1337059"/>
              <a:gd name="connsiteY51" fmla="*/ 194195 h 345877"/>
              <a:gd name="connsiteX52" fmla="*/ 1276734 w 1337059"/>
              <a:gd name="connsiteY52" fmla="*/ 184670 h 345877"/>
              <a:gd name="connsiteX53" fmla="*/ 1295784 w 1337059"/>
              <a:gd name="connsiteY53" fmla="*/ 171970 h 345877"/>
              <a:gd name="connsiteX54" fmla="*/ 1298959 w 1337059"/>
              <a:gd name="connsiteY54" fmla="*/ 162445 h 345877"/>
              <a:gd name="connsiteX55" fmla="*/ 1311659 w 1337059"/>
              <a:gd name="connsiteY55" fmla="*/ 143395 h 345877"/>
              <a:gd name="connsiteX56" fmla="*/ 1314834 w 1337059"/>
              <a:gd name="connsiteY56" fmla="*/ 79895 h 345877"/>
              <a:gd name="connsiteX57" fmla="*/ 1321184 w 1337059"/>
              <a:gd name="connsiteY57" fmla="*/ 60845 h 345877"/>
              <a:gd name="connsiteX58" fmla="*/ 1324359 w 1337059"/>
              <a:gd name="connsiteY58" fmla="*/ 51320 h 345877"/>
              <a:gd name="connsiteX59" fmla="*/ 1327534 w 1337059"/>
              <a:gd name="connsiteY59" fmla="*/ 41795 h 345877"/>
              <a:gd name="connsiteX60" fmla="*/ 1337059 w 1337059"/>
              <a:gd name="connsiteY60" fmla="*/ 22745 h 345877"/>
              <a:gd name="connsiteX61" fmla="*/ 911609 w 1337059"/>
              <a:gd name="connsiteY61" fmla="*/ 13220 h 345877"/>
              <a:gd name="connsiteX62" fmla="*/ 781434 w 1337059"/>
              <a:gd name="connsiteY62" fmla="*/ 16395 h 345877"/>
              <a:gd name="connsiteX63" fmla="*/ 721109 w 1337059"/>
              <a:gd name="connsiteY63" fmla="*/ 22745 h 345877"/>
              <a:gd name="connsiteX64" fmla="*/ 384559 w 1337059"/>
              <a:gd name="connsiteY64" fmla="*/ 19570 h 345877"/>
              <a:gd name="connsiteX65" fmla="*/ 352809 w 1337059"/>
              <a:gd name="connsiteY65" fmla="*/ 16395 h 345877"/>
              <a:gd name="connsiteX66" fmla="*/ 302009 w 1337059"/>
              <a:gd name="connsiteY66" fmla="*/ 10045 h 345877"/>
              <a:gd name="connsiteX67" fmla="*/ 228984 w 1337059"/>
              <a:gd name="connsiteY67" fmla="*/ 6870 h 345877"/>
              <a:gd name="connsiteX68" fmla="*/ 28959 w 1337059"/>
              <a:gd name="connsiteY68" fmla="*/ 10045 h 345877"/>
              <a:gd name="connsiteX69" fmla="*/ 384 w 1337059"/>
              <a:gd name="connsiteY69" fmla="*/ 16395 h 345877"/>
              <a:gd name="connsiteX0" fmla="*/ 384 w 1337059"/>
              <a:gd name="connsiteY0" fmla="*/ 16395 h 345877"/>
              <a:gd name="connsiteX1" fmla="*/ 13084 w 1337059"/>
              <a:gd name="connsiteY1" fmla="*/ 32270 h 345877"/>
              <a:gd name="connsiteX2" fmla="*/ 19434 w 1337059"/>
              <a:gd name="connsiteY2" fmla="*/ 54495 h 345877"/>
              <a:gd name="connsiteX3" fmla="*/ 25784 w 1337059"/>
              <a:gd name="connsiteY3" fmla="*/ 79895 h 345877"/>
              <a:gd name="connsiteX4" fmla="*/ 32134 w 1337059"/>
              <a:gd name="connsiteY4" fmla="*/ 89420 h 345877"/>
              <a:gd name="connsiteX5" fmla="*/ 51184 w 1337059"/>
              <a:gd name="connsiteY5" fmla="*/ 95770 h 345877"/>
              <a:gd name="connsiteX6" fmla="*/ 60709 w 1337059"/>
              <a:gd name="connsiteY6" fmla="*/ 98945 h 345877"/>
              <a:gd name="connsiteX7" fmla="*/ 117859 w 1337059"/>
              <a:gd name="connsiteY7" fmla="*/ 117995 h 345877"/>
              <a:gd name="connsiteX8" fmla="*/ 127384 w 1337059"/>
              <a:gd name="connsiteY8" fmla="*/ 121170 h 345877"/>
              <a:gd name="connsiteX9" fmla="*/ 136909 w 1337059"/>
              <a:gd name="connsiteY9" fmla="*/ 124345 h 345877"/>
              <a:gd name="connsiteX10" fmla="*/ 146434 w 1337059"/>
              <a:gd name="connsiteY10" fmla="*/ 130695 h 345877"/>
              <a:gd name="connsiteX11" fmla="*/ 165484 w 1337059"/>
              <a:gd name="connsiteY11" fmla="*/ 137045 h 345877"/>
              <a:gd name="connsiteX12" fmla="*/ 184534 w 1337059"/>
              <a:gd name="connsiteY12" fmla="*/ 149745 h 345877"/>
              <a:gd name="connsiteX13" fmla="*/ 203584 w 1337059"/>
              <a:gd name="connsiteY13" fmla="*/ 165620 h 345877"/>
              <a:gd name="connsiteX14" fmla="*/ 219459 w 1337059"/>
              <a:gd name="connsiteY14" fmla="*/ 181495 h 345877"/>
              <a:gd name="connsiteX15" fmla="*/ 225809 w 1337059"/>
              <a:gd name="connsiteY15" fmla="*/ 191020 h 345877"/>
              <a:gd name="connsiteX16" fmla="*/ 238509 w 1337059"/>
              <a:gd name="connsiteY16" fmla="*/ 194195 h 345877"/>
              <a:gd name="connsiteX17" fmla="*/ 248034 w 1337059"/>
              <a:gd name="connsiteY17" fmla="*/ 200545 h 345877"/>
              <a:gd name="connsiteX18" fmla="*/ 257559 w 1337059"/>
              <a:gd name="connsiteY18" fmla="*/ 203720 h 345877"/>
              <a:gd name="connsiteX19" fmla="*/ 286134 w 1337059"/>
              <a:gd name="connsiteY19" fmla="*/ 222770 h 345877"/>
              <a:gd name="connsiteX20" fmla="*/ 305184 w 1337059"/>
              <a:gd name="connsiteY20" fmla="*/ 235470 h 345877"/>
              <a:gd name="connsiteX21" fmla="*/ 314709 w 1337059"/>
              <a:gd name="connsiteY21" fmla="*/ 241820 h 345877"/>
              <a:gd name="connsiteX22" fmla="*/ 321059 w 1337059"/>
              <a:gd name="connsiteY22" fmla="*/ 251345 h 345877"/>
              <a:gd name="connsiteX23" fmla="*/ 349634 w 1337059"/>
              <a:gd name="connsiteY23" fmla="*/ 267220 h 345877"/>
              <a:gd name="connsiteX24" fmla="*/ 359159 w 1337059"/>
              <a:gd name="connsiteY24" fmla="*/ 276745 h 345877"/>
              <a:gd name="connsiteX25" fmla="*/ 368684 w 1337059"/>
              <a:gd name="connsiteY25" fmla="*/ 279920 h 345877"/>
              <a:gd name="connsiteX26" fmla="*/ 378209 w 1337059"/>
              <a:gd name="connsiteY26" fmla="*/ 286270 h 345877"/>
              <a:gd name="connsiteX27" fmla="*/ 397259 w 1337059"/>
              <a:gd name="connsiteY27" fmla="*/ 298970 h 345877"/>
              <a:gd name="connsiteX28" fmla="*/ 425834 w 1337059"/>
              <a:gd name="connsiteY28" fmla="*/ 314845 h 345877"/>
              <a:gd name="connsiteX29" fmla="*/ 469490 w 1337059"/>
              <a:gd name="connsiteY29" fmla="*/ 341833 h 345877"/>
              <a:gd name="connsiteX30" fmla="*/ 505209 w 1337059"/>
              <a:gd name="connsiteY30" fmla="*/ 340245 h 345877"/>
              <a:gd name="connsiteX31" fmla="*/ 514734 w 1337059"/>
              <a:gd name="connsiteY31" fmla="*/ 343420 h 345877"/>
              <a:gd name="connsiteX32" fmla="*/ 565534 w 1337059"/>
              <a:gd name="connsiteY32" fmla="*/ 340245 h 345877"/>
              <a:gd name="connsiteX33" fmla="*/ 584584 w 1337059"/>
              <a:gd name="connsiteY33" fmla="*/ 327545 h 345877"/>
              <a:gd name="connsiteX34" fmla="*/ 590934 w 1337059"/>
              <a:gd name="connsiteY34" fmla="*/ 318020 h 345877"/>
              <a:gd name="connsiteX35" fmla="*/ 600459 w 1337059"/>
              <a:gd name="connsiteY35" fmla="*/ 314845 h 345877"/>
              <a:gd name="connsiteX36" fmla="*/ 644909 w 1337059"/>
              <a:gd name="connsiteY36" fmla="*/ 311670 h 345877"/>
              <a:gd name="connsiteX37" fmla="*/ 663959 w 1337059"/>
              <a:gd name="connsiteY37" fmla="*/ 305320 h 345877"/>
              <a:gd name="connsiteX38" fmla="*/ 686184 w 1337059"/>
              <a:gd name="connsiteY38" fmla="*/ 298970 h 345877"/>
              <a:gd name="connsiteX39" fmla="*/ 714759 w 1337059"/>
              <a:gd name="connsiteY39" fmla="*/ 286270 h 345877"/>
              <a:gd name="connsiteX40" fmla="*/ 781434 w 1337059"/>
              <a:gd name="connsiteY40" fmla="*/ 279920 h 345877"/>
              <a:gd name="connsiteX41" fmla="*/ 794134 w 1337059"/>
              <a:gd name="connsiteY41" fmla="*/ 276745 h 345877"/>
              <a:gd name="connsiteX42" fmla="*/ 819534 w 1337059"/>
              <a:gd name="connsiteY42" fmla="*/ 270395 h 345877"/>
              <a:gd name="connsiteX43" fmla="*/ 1010034 w 1337059"/>
              <a:gd name="connsiteY43" fmla="*/ 264045 h 345877"/>
              <a:gd name="connsiteX44" fmla="*/ 1067184 w 1337059"/>
              <a:gd name="connsiteY44" fmla="*/ 257695 h 345877"/>
              <a:gd name="connsiteX45" fmla="*/ 1146559 w 1337059"/>
              <a:gd name="connsiteY45" fmla="*/ 256902 h 345877"/>
              <a:gd name="connsiteX46" fmla="*/ 1191009 w 1337059"/>
              <a:gd name="connsiteY46" fmla="*/ 251345 h 345877"/>
              <a:gd name="connsiteX47" fmla="*/ 1210059 w 1337059"/>
              <a:gd name="connsiteY47" fmla="*/ 244995 h 345877"/>
              <a:gd name="connsiteX48" fmla="*/ 1229109 w 1337059"/>
              <a:gd name="connsiteY48" fmla="*/ 235470 h 345877"/>
              <a:gd name="connsiteX49" fmla="*/ 1244984 w 1337059"/>
              <a:gd name="connsiteY49" fmla="*/ 219595 h 345877"/>
              <a:gd name="connsiteX50" fmla="*/ 1260859 w 1337059"/>
              <a:gd name="connsiteY50" fmla="*/ 200545 h 345877"/>
              <a:gd name="connsiteX51" fmla="*/ 1270384 w 1337059"/>
              <a:gd name="connsiteY51" fmla="*/ 194195 h 345877"/>
              <a:gd name="connsiteX52" fmla="*/ 1276734 w 1337059"/>
              <a:gd name="connsiteY52" fmla="*/ 184670 h 345877"/>
              <a:gd name="connsiteX53" fmla="*/ 1295784 w 1337059"/>
              <a:gd name="connsiteY53" fmla="*/ 171970 h 345877"/>
              <a:gd name="connsiteX54" fmla="*/ 1298959 w 1337059"/>
              <a:gd name="connsiteY54" fmla="*/ 162445 h 345877"/>
              <a:gd name="connsiteX55" fmla="*/ 1311659 w 1337059"/>
              <a:gd name="connsiteY55" fmla="*/ 143395 h 345877"/>
              <a:gd name="connsiteX56" fmla="*/ 1314834 w 1337059"/>
              <a:gd name="connsiteY56" fmla="*/ 79895 h 345877"/>
              <a:gd name="connsiteX57" fmla="*/ 1321184 w 1337059"/>
              <a:gd name="connsiteY57" fmla="*/ 60845 h 345877"/>
              <a:gd name="connsiteX58" fmla="*/ 1324359 w 1337059"/>
              <a:gd name="connsiteY58" fmla="*/ 51320 h 345877"/>
              <a:gd name="connsiteX59" fmla="*/ 1327534 w 1337059"/>
              <a:gd name="connsiteY59" fmla="*/ 41795 h 345877"/>
              <a:gd name="connsiteX60" fmla="*/ 1337059 w 1337059"/>
              <a:gd name="connsiteY60" fmla="*/ 22745 h 345877"/>
              <a:gd name="connsiteX61" fmla="*/ 911609 w 1337059"/>
              <a:gd name="connsiteY61" fmla="*/ 13220 h 345877"/>
              <a:gd name="connsiteX62" fmla="*/ 781434 w 1337059"/>
              <a:gd name="connsiteY62" fmla="*/ 16395 h 345877"/>
              <a:gd name="connsiteX63" fmla="*/ 721109 w 1337059"/>
              <a:gd name="connsiteY63" fmla="*/ 22745 h 345877"/>
              <a:gd name="connsiteX64" fmla="*/ 398846 w 1337059"/>
              <a:gd name="connsiteY64" fmla="*/ 12426 h 345877"/>
              <a:gd name="connsiteX65" fmla="*/ 352809 w 1337059"/>
              <a:gd name="connsiteY65" fmla="*/ 16395 h 345877"/>
              <a:gd name="connsiteX66" fmla="*/ 302009 w 1337059"/>
              <a:gd name="connsiteY66" fmla="*/ 10045 h 345877"/>
              <a:gd name="connsiteX67" fmla="*/ 228984 w 1337059"/>
              <a:gd name="connsiteY67" fmla="*/ 6870 h 345877"/>
              <a:gd name="connsiteX68" fmla="*/ 28959 w 1337059"/>
              <a:gd name="connsiteY68" fmla="*/ 10045 h 345877"/>
              <a:gd name="connsiteX69" fmla="*/ 384 w 1337059"/>
              <a:gd name="connsiteY69" fmla="*/ 16395 h 345877"/>
              <a:gd name="connsiteX0" fmla="*/ 384 w 1337059"/>
              <a:gd name="connsiteY0" fmla="*/ 16395 h 345877"/>
              <a:gd name="connsiteX1" fmla="*/ 13084 w 1337059"/>
              <a:gd name="connsiteY1" fmla="*/ 32270 h 345877"/>
              <a:gd name="connsiteX2" fmla="*/ 19434 w 1337059"/>
              <a:gd name="connsiteY2" fmla="*/ 54495 h 345877"/>
              <a:gd name="connsiteX3" fmla="*/ 25784 w 1337059"/>
              <a:gd name="connsiteY3" fmla="*/ 79895 h 345877"/>
              <a:gd name="connsiteX4" fmla="*/ 32134 w 1337059"/>
              <a:gd name="connsiteY4" fmla="*/ 89420 h 345877"/>
              <a:gd name="connsiteX5" fmla="*/ 51184 w 1337059"/>
              <a:gd name="connsiteY5" fmla="*/ 95770 h 345877"/>
              <a:gd name="connsiteX6" fmla="*/ 60709 w 1337059"/>
              <a:gd name="connsiteY6" fmla="*/ 98945 h 345877"/>
              <a:gd name="connsiteX7" fmla="*/ 117859 w 1337059"/>
              <a:gd name="connsiteY7" fmla="*/ 117995 h 345877"/>
              <a:gd name="connsiteX8" fmla="*/ 127384 w 1337059"/>
              <a:gd name="connsiteY8" fmla="*/ 121170 h 345877"/>
              <a:gd name="connsiteX9" fmla="*/ 136909 w 1337059"/>
              <a:gd name="connsiteY9" fmla="*/ 124345 h 345877"/>
              <a:gd name="connsiteX10" fmla="*/ 146434 w 1337059"/>
              <a:gd name="connsiteY10" fmla="*/ 130695 h 345877"/>
              <a:gd name="connsiteX11" fmla="*/ 165484 w 1337059"/>
              <a:gd name="connsiteY11" fmla="*/ 137045 h 345877"/>
              <a:gd name="connsiteX12" fmla="*/ 184534 w 1337059"/>
              <a:gd name="connsiteY12" fmla="*/ 149745 h 345877"/>
              <a:gd name="connsiteX13" fmla="*/ 203584 w 1337059"/>
              <a:gd name="connsiteY13" fmla="*/ 165620 h 345877"/>
              <a:gd name="connsiteX14" fmla="*/ 219459 w 1337059"/>
              <a:gd name="connsiteY14" fmla="*/ 181495 h 345877"/>
              <a:gd name="connsiteX15" fmla="*/ 225809 w 1337059"/>
              <a:gd name="connsiteY15" fmla="*/ 191020 h 345877"/>
              <a:gd name="connsiteX16" fmla="*/ 238509 w 1337059"/>
              <a:gd name="connsiteY16" fmla="*/ 194195 h 345877"/>
              <a:gd name="connsiteX17" fmla="*/ 248034 w 1337059"/>
              <a:gd name="connsiteY17" fmla="*/ 200545 h 345877"/>
              <a:gd name="connsiteX18" fmla="*/ 257559 w 1337059"/>
              <a:gd name="connsiteY18" fmla="*/ 203720 h 345877"/>
              <a:gd name="connsiteX19" fmla="*/ 286134 w 1337059"/>
              <a:gd name="connsiteY19" fmla="*/ 222770 h 345877"/>
              <a:gd name="connsiteX20" fmla="*/ 305184 w 1337059"/>
              <a:gd name="connsiteY20" fmla="*/ 235470 h 345877"/>
              <a:gd name="connsiteX21" fmla="*/ 314709 w 1337059"/>
              <a:gd name="connsiteY21" fmla="*/ 241820 h 345877"/>
              <a:gd name="connsiteX22" fmla="*/ 321059 w 1337059"/>
              <a:gd name="connsiteY22" fmla="*/ 251345 h 345877"/>
              <a:gd name="connsiteX23" fmla="*/ 349634 w 1337059"/>
              <a:gd name="connsiteY23" fmla="*/ 267220 h 345877"/>
              <a:gd name="connsiteX24" fmla="*/ 359159 w 1337059"/>
              <a:gd name="connsiteY24" fmla="*/ 276745 h 345877"/>
              <a:gd name="connsiteX25" fmla="*/ 368684 w 1337059"/>
              <a:gd name="connsiteY25" fmla="*/ 279920 h 345877"/>
              <a:gd name="connsiteX26" fmla="*/ 378209 w 1337059"/>
              <a:gd name="connsiteY26" fmla="*/ 286270 h 345877"/>
              <a:gd name="connsiteX27" fmla="*/ 397259 w 1337059"/>
              <a:gd name="connsiteY27" fmla="*/ 298970 h 345877"/>
              <a:gd name="connsiteX28" fmla="*/ 425834 w 1337059"/>
              <a:gd name="connsiteY28" fmla="*/ 314845 h 345877"/>
              <a:gd name="connsiteX29" fmla="*/ 469490 w 1337059"/>
              <a:gd name="connsiteY29" fmla="*/ 341833 h 345877"/>
              <a:gd name="connsiteX30" fmla="*/ 505209 w 1337059"/>
              <a:gd name="connsiteY30" fmla="*/ 340245 h 345877"/>
              <a:gd name="connsiteX31" fmla="*/ 514734 w 1337059"/>
              <a:gd name="connsiteY31" fmla="*/ 343420 h 345877"/>
              <a:gd name="connsiteX32" fmla="*/ 565534 w 1337059"/>
              <a:gd name="connsiteY32" fmla="*/ 340245 h 345877"/>
              <a:gd name="connsiteX33" fmla="*/ 584584 w 1337059"/>
              <a:gd name="connsiteY33" fmla="*/ 327545 h 345877"/>
              <a:gd name="connsiteX34" fmla="*/ 590934 w 1337059"/>
              <a:gd name="connsiteY34" fmla="*/ 318020 h 345877"/>
              <a:gd name="connsiteX35" fmla="*/ 600459 w 1337059"/>
              <a:gd name="connsiteY35" fmla="*/ 314845 h 345877"/>
              <a:gd name="connsiteX36" fmla="*/ 644909 w 1337059"/>
              <a:gd name="connsiteY36" fmla="*/ 311670 h 345877"/>
              <a:gd name="connsiteX37" fmla="*/ 663959 w 1337059"/>
              <a:gd name="connsiteY37" fmla="*/ 305320 h 345877"/>
              <a:gd name="connsiteX38" fmla="*/ 686184 w 1337059"/>
              <a:gd name="connsiteY38" fmla="*/ 298970 h 345877"/>
              <a:gd name="connsiteX39" fmla="*/ 714759 w 1337059"/>
              <a:gd name="connsiteY39" fmla="*/ 286270 h 345877"/>
              <a:gd name="connsiteX40" fmla="*/ 781434 w 1337059"/>
              <a:gd name="connsiteY40" fmla="*/ 279920 h 345877"/>
              <a:gd name="connsiteX41" fmla="*/ 794134 w 1337059"/>
              <a:gd name="connsiteY41" fmla="*/ 276745 h 345877"/>
              <a:gd name="connsiteX42" fmla="*/ 819534 w 1337059"/>
              <a:gd name="connsiteY42" fmla="*/ 270395 h 345877"/>
              <a:gd name="connsiteX43" fmla="*/ 1010034 w 1337059"/>
              <a:gd name="connsiteY43" fmla="*/ 264045 h 345877"/>
              <a:gd name="connsiteX44" fmla="*/ 1067184 w 1337059"/>
              <a:gd name="connsiteY44" fmla="*/ 257695 h 345877"/>
              <a:gd name="connsiteX45" fmla="*/ 1146559 w 1337059"/>
              <a:gd name="connsiteY45" fmla="*/ 256902 h 345877"/>
              <a:gd name="connsiteX46" fmla="*/ 1191009 w 1337059"/>
              <a:gd name="connsiteY46" fmla="*/ 251345 h 345877"/>
              <a:gd name="connsiteX47" fmla="*/ 1210059 w 1337059"/>
              <a:gd name="connsiteY47" fmla="*/ 244995 h 345877"/>
              <a:gd name="connsiteX48" fmla="*/ 1229109 w 1337059"/>
              <a:gd name="connsiteY48" fmla="*/ 235470 h 345877"/>
              <a:gd name="connsiteX49" fmla="*/ 1244984 w 1337059"/>
              <a:gd name="connsiteY49" fmla="*/ 219595 h 345877"/>
              <a:gd name="connsiteX50" fmla="*/ 1260859 w 1337059"/>
              <a:gd name="connsiteY50" fmla="*/ 200545 h 345877"/>
              <a:gd name="connsiteX51" fmla="*/ 1270384 w 1337059"/>
              <a:gd name="connsiteY51" fmla="*/ 194195 h 345877"/>
              <a:gd name="connsiteX52" fmla="*/ 1276734 w 1337059"/>
              <a:gd name="connsiteY52" fmla="*/ 184670 h 345877"/>
              <a:gd name="connsiteX53" fmla="*/ 1295784 w 1337059"/>
              <a:gd name="connsiteY53" fmla="*/ 171970 h 345877"/>
              <a:gd name="connsiteX54" fmla="*/ 1298959 w 1337059"/>
              <a:gd name="connsiteY54" fmla="*/ 162445 h 345877"/>
              <a:gd name="connsiteX55" fmla="*/ 1311659 w 1337059"/>
              <a:gd name="connsiteY55" fmla="*/ 143395 h 345877"/>
              <a:gd name="connsiteX56" fmla="*/ 1314834 w 1337059"/>
              <a:gd name="connsiteY56" fmla="*/ 79895 h 345877"/>
              <a:gd name="connsiteX57" fmla="*/ 1321184 w 1337059"/>
              <a:gd name="connsiteY57" fmla="*/ 60845 h 345877"/>
              <a:gd name="connsiteX58" fmla="*/ 1324359 w 1337059"/>
              <a:gd name="connsiteY58" fmla="*/ 51320 h 345877"/>
              <a:gd name="connsiteX59" fmla="*/ 1327534 w 1337059"/>
              <a:gd name="connsiteY59" fmla="*/ 41795 h 345877"/>
              <a:gd name="connsiteX60" fmla="*/ 1337059 w 1337059"/>
              <a:gd name="connsiteY60" fmla="*/ 22745 h 345877"/>
              <a:gd name="connsiteX61" fmla="*/ 911609 w 1337059"/>
              <a:gd name="connsiteY61" fmla="*/ 13220 h 345877"/>
              <a:gd name="connsiteX62" fmla="*/ 781434 w 1337059"/>
              <a:gd name="connsiteY62" fmla="*/ 16395 h 345877"/>
              <a:gd name="connsiteX63" fmla="*/ 721109 w 1337059"/>
              <a:gd name="connsiteY63" fmla="*/ 22745 h 345877"/>
              <a:gd name="connsiteX64" fmla="*/ 398846 w 1337059"/>
              <a:gd name="connsiteY64" fmla="*/ 12426 h 345877"/>
              <a:gd name="connsiteX65" fmla="*/ 352809 w 1337059"/>
              <a:gd name="connsiteY65" fmla="*/ 9251 h 345877"/>
              <a:gd name="connsiteX66" fmla="*/ 302009 w 1337059"/>
              <a:gd name="connsiteY66" fmla="*/ 10045 h 345877"/>
              <a:gd name="connsiteX67" fmla="*/ 228984 w 1337059"/>
              <a:gd name="connsiteY67" fmla="*/ 6870 h 345877"/>
              <a:gd name="connsiteX68" fmla="*/ 28959 w 1337059"/>
              <a:gd name="connsiteY68" fmla="*/ 10045 h 345877"/>
              <a:gd name="connsiteX69" fmla="*/ 384 w 1337059"/>
              <a:gd name="connsiteY69" fmla="*/ 16395 h 345877"/>
              <a:gd name="connsiteX0" fmla="*/ 384 w 1337059"/>
              <a:gd name="connsiteY0" fmla="*/ 16395 h 345877"/>
              <a:gd name="connsiteX1" fmla="*/ 13084 w 1337059"/>
              <a:gd name="connsiteY1" fmla="*/ 32270 h 345877"/>
              <a:gd name="connsiteX2" fmla="*/ 19434 w 1337059"/>
              <a:gd name="connsiteY2" fmla="*/ 54495 h 345877"/>
              <a:gd name="connsiteX3" fmla="*/ 25784 w 1337059"/>
              <a:gd name="connsiteY3" fmla="*/ 79895 h 345877"/>
              <a:gd name="connsiteX4" fmla="*/ 32134 w 1337059"/>
              <a:gd name="connsiteY4" fmla="*/ 89420 h 345877"/>
              <a:gd name="connsiteX5" fmla="*/ 51184 w 1337059"/>
              <a:gd name="connsiteY5" fmla="*/ 95770 h 345877"/>
              <a:gd name="connsiteX6" fmla="*/ 60709 w 1337059"/>
              <a:gd name="connsiteY6" fmla="*/ 98945 h 345877"/>
              <a:gd name="connsiteX7" fmla="*/ 117859 w 1337059"/>
              <a:gd name="connsiteY7" fmla="*/ 117995 h 345877"/>
              <a:gd name="connsiteX8" fmla="*/ 127384 w 1337059"/>
              <a:gd name="connsiteY8" fmla="*/ 121170 h 345877"/>
              <a:gd name="connsiteX9" fmla="*/ 136909 w 1337059"/>
              <a:gd name="connsiteY9" fmla="*/ 124345 h 345877"/>
              <a:gd name="connsiteX10" fmla="*/ 146434 w 1337059"/>
              <a:gd name="connsiteY10" fmla="*/ 130695 h 345877"/>
              <a:gd name="connsiteX11" fmla="*/ 165484 w 1337059"/>
              <a:gd name="connsiteY11" fmla="*/ 137045 h 345877"/>
              <a:gd name="connsiteX12" fmla="*/ 184534 w 1337059"/>
              <a:gd name="connsiteY12" fmla="*/ 149745 h 345877"/>
              <a:gd name="connsiteX13" fmla="*/ 203584 w 1337059"/>
              <a:gd name="connsiteY13" fmla="*/ 165620 h 345877"/>
              <a:gd name="connsiteX14" fmla="*/ 219459 w 1337059"/>
              <a:gd name="connsiteY14" fmla="*/ 181495 h 345877"/>
              <a:gd name="connsiteX15" fmla="*/ 225809 w 1337059"/>
              <a:gd name="connsiteY15" fmla="*/ 191020 h 345877"/>
              <a:gd name="connsiteX16" fmla="*/ 238509 w 1337059"/>
              <a:gd name="connsiteY16" fmla="*/ 194195 h 345877"/>
              <a:gd name="connsiteX17" fmla="*/ 248034 w 1337059"/>
              <a:gd name="connsiteY17" fmla="*/ 200545 h 345877"/>
              <a:gd name="connsiteX18" fmla="*/ 257559 w 1337059"/>
              <a:gd name="connsiteY18" fmla="*/ 203720 h 345877"/>
              <a:gd name="connsiteX19" fmla="*/ 286134 w 1337059"/>
              <a:gd name="connsiteY19" fmla="*/ 222770 h 345877"/>
              <a:gd name="connsiteX20" fmla="*/ 305184 w 1337059"/>
              <a:gd name="connsiteY20" fmla="*/ 235470 h 345877"/>
              <a:gd name="connsiteX21" fmla="*/ 314709 w 1337059"/>
              <a:gd name="connsiteY21" fmla="*/ 241820 h 345877"/>
              <a:gd name="connsiteX22" fmla="*/ 321059 w 1337059"/>
              <a:gd name="connsiteY22" fmla="*/ 251345 h 345877"/>
              <a:gd name="connsiteX23" fmla="*/ 349634 w 1337059"/>
              <a:gd name="connsiteY23" fmla="*/ 267220 h 345877"/>
              <a:gd name="connsiteX24" fmla="*/ 359159 w 1337059"/>
              <a:gd name="connsiteY24" fmla="*/ 276745 h 345877"/>
              <a:gd name="connsiteX25" fmla="*/ 368684 w 1337059"/>
              <a:gd name="connsiteY25" fmla="*/ 279920 h 345877"/>
              <a:gd name="connsiteX26" fmla="*/ 378209 w 1337059"/>
              <a:gd name="connsiteY26" fmla="*/ 286270 h 345877"/>
              <a:gd name="connsiteX27" fmla="*/ 397259 w 1337059"/>
              <a:gd name="connsiteY27" fmla="*/ 298970 h 345877"/>
              <a:gd name="connsiteX28" fmla="*/ 425834 w 1337059"/>
              <a:gd name="connsiteY28" fmla="*/ 314845 h 345877"/>
              <a:gd name="connsiteX29" fmla="*/ 469490 w 1337059"/>
              <a:gd name="connsiteY29" fmla="*/ 341833 h 345877"/>
              <a:gd name="connsiteX30" fmla="*/ 505209 w 1337059"/>
              <a:gd name="connsiteY30" fmla="*/ 340245 h 345877"/>
              <a:gd name="connsiteX31" fmla="*/ 514734 w 1337059"/>
              <a:gd name="connsiteY31" fmla="*/ 343420 h 345877"/>
              <a:gd name="connsiteX32" fmla="*/ 565534 w 1337059"/>
              <a:gd name="connsiteY32" fmla="*/ 340245 h 345877"/>
              <a:gd name="connsiteX33" fmla="*/ 584584 w 1337059"/>
              <a:gd name="connsiteY33" fmla="*/ 327545 h 345877"/>
              <a:gd name="connsiteX34" fmla="*/ 590934 w 1337059"/>
              <a:gd name="connsiteY34" fmla="*/ 318020 h 345877"/>
              <a:gd name="connsiteX35" fmla="*/ 600459 w 1337059"/>
              <a:gd name="connsiteY35" fmla="*/ 314845 h 345877"/>
              <a:gd name="connsiteX36" fmla="*/ 644909 w 1337059"/>
              <a:gd name="connsiteY36" fmla="*/ 311670 h 345877"/>
              <a:gd name="connsiteX37" fmla="*/ 663959 w 1337059"/>
              <a:gd name="connsiteY37" fmla="*/ 305320 h 345877"/>
              <a:gd name="connsiteX38" fmla="*/ 686184 w 1337059"/>
              <a:gd name="connsiteY38" fmla="*/ 298970 h 345877"/>
              <a:gd name="connsiteX39" fmla="*/ 714759 w 1337059"/>
              <a:gd name="connsiteY39" fmla="*/ 286270 h 345877"/>
              <a:gd name="connsiteX40" fmla="*/ 781434 w 1337059"/>
              <a:gd name="connsiteY40" fmla="*/ 279920 h 345877"/>
              <a:gd name="connsiteX41" fmla="*/ 794134 w 1337059"/>
              <a:gd name="connsiteY41" fmla="*/ 276745 h 345877"/>
              <a:gd name="connsiteX42" fmla="*/ 819534 w 1337059"/>
              <a:gd name="connsiteY42" fmla="*/ 270395 h 345877"/>
              <a:gd name="connsiteX43" fmla="*/ 1010034 w 1337059"/>
              <a:gd name="connsiteY43" fmla="*/ 264045 h 345877"/>
              <a:gd name="connsiteX44" fmla="*/ 1067184 w 1337059"/>
              <a:gd name="connsiteY44" fmla="*/ 257695 h 345877"/>
              <a:gd name="connsiteX45" fmla="*/ 1146559 w 1337059"/>
              <a:gd name="connsiteY45" fmla="*/ 256902 h 345877"/>
              <a:gd name="connsiteX46" fmla="*/ 1191009 w 1337059"/>
              <a:gd name="connsiteY46" fmla="*/ 251345 h 345877"/>
              <a:gd name="connsiteX47" fmla="*/ 1210059 w 1337059"/>
              <a:gd name="connsiteY47" fmla="*/ 244995 h 345877"/>
              <a:gd name="connsiteX48" fmla="*/ 1229109 w 1337059"/>
              <a:gd name="connsiteY48" fmla="*/ 235470 h 345877"/>
              <a:gd name="connsiteX49" fmla="*/ 1244984 w 1337059"/>
              <a:gd name="connsiteY49" fmla="*/ 219595 h 345877"/>
              <a:gd name="connsiteX50" fmla="*/ 1260859 w 1337059"/>
              <a:gd name="connsiteY50" fmla="*/ 200545 h 345877"/>
              <a:gd name="connsiteX51" fmla="*/ 1270384 w 1337059"/>
              <a:gd name="connsiteY51" fmla="*/ 194195 h 345877"/>
              <a:gd name="connsiteX52" fmla="*/ 1276734 w 1337059"/>
              <a:gd name="connsiteY52" fmla="*/ 184670 h 345877"/>
              <a:gd name="connsiteX53" fmla="*/ 1295784 w 1337059"/>
              <a:gd name="connsiteY53" fmla="*/ 171970 h 345877"/>
              <a:gd name="connsiteX54" fmla="*/ 1298959 w 1337059"/>
              <a:gd name="connsiteY54" fmla="*/ 162445 h 345877"/>
              <a:gd name="connsiteX55" fmla="*/ 1311659 w 1337059"/>
              <a:gd name="connsiteY55" fmla="*/ 143395 h 345877"/>
              <a:gd name="connsiteX56" fmla="*/ 1314834 w 1337059"/>
              <a:gd name="connsiteY56" fmla="*/ 79895 h 345877"/>
              <a:gd name="connsiteX57" fmla="*/ 1321184 w 1337059"/>
              <a:gd name="connsiteY57" fmla="*/ 60845 h 345877"/>
              <a:gd name="connsiteX58" fmla="*/ 1324359 w 1337059"/>
              <a:gd name="connsiteY58" fmla="*/ 51320 h 345877"/>
              <a:gd name="connsiteX59" fmla="*/ 1327534 w 1337059"/>
              <a:gd name="connsiteY59" fmla="*/ 41795 h 345877"/>
              <a:gd name="connsiteX60" fmla="*/ 1337059 w 1337059"/>
              <a:gd name="connsiteY60" fmla="*/ 22745 h 345877"/>
              <a:gd name="connsiteX61" fmla="*/ 911609 w 1337059"/>
              <a:gd name="connsiteY61" fmla="*/ 13220 h 345877"/>
              <a:gd name="connsiteX62" fmla="*/ 781434 w 1337059"/>
              <a:gd name="connsiteY62" fmla="*/ 16395 h 345877"/>
              <a:gd name="connsiteX63" fmla="*/ 656816 w 1337059"/>
              <a:gd name="connsiteY63" fmla="*/ 13220 h 345877"/>
              <a:gd name="connsiteX64" fmla="*/ 398846 w 1337059"/>
              <a:gd name="connsiteY64" fmla="*/ 12426 h 345877"/>
              <a:gd name="connsiteX65" fmla="*/ 352809 w 1337059"/>
              <a:gd name="connsiteY65" fmla="*/ 9251 h 345877"/>
              <a:gd name="connsiteX66" fmla="*/ 302009 w 1337059"/>
              <a:gd name="connsiteY66" fmla="*/ 10045 h 345877"/>
              <a:gd name="connsiteX67" fmla="*/ 228984 w 1337059"/>
              <a:gd name="connsiteY67" fmla="*/ 6870 h 345877"/>
              <a:gd name="connsiteX68" fmla="*/ 28959 w 1337059"/>
              <a:gd name="connsiteY68" fmla="*/ 10045 h 345877"/>
              <a:gd name="connsiteX69" fmla="*/ 384 w 1337059"/>
              <a:gd name="connsiteY69" fmla="*/ 16395 h 345877"/>
              <a:gd name="connsiteX0" fmla="*/ 384 w 1337059"/>
              <a:gd name="connsiteY0" fmla="*/ 15998 h 345480"/>
              <a:gd name="connsiteX1" fmla="*/ 13084 w 1337059"/>
              <a:gd name="connsiteY1" fmla="*/ 31873 h 345480"/>
              <a:gd name="connsiteX2" fmla="*/ 19434 w 1337059"/>
              <a:gd name="connsiteY2" fmla="*/ 54098 h 345480"/>
              <a:gd name="connsiteX3" fmla="*/ 25784 w 1337059"/>
              <a:gd name="connsiteY3" fmla="*/ 79498 h 345480"/>
              <a:gd name="connsiteX4" fmla="*/ 32134 w 1337059"/>
              <a:gd name="connsiteY4" fmla="*/ 89023 h 345480"/>
              <a:gd name="connsiteX5" fmla="*/ 51184 w 1337059"/>
              <a:gd name="connsiteY5" fmla="*/ 95373 h 345480"/>
              <a:gd name="connsiteX6" fmla="*/ 60709 w 1337059"/>
              <a:gd name="connsiteY6" fmla="*/ 98548 h 345480"/>
              <a:gd name="connsiteX7" fmla="*/ 117859 w 1337059"/>
              <a:gd name="connsiteY7" fmla="*/ 117598 h 345480"/>
              <a:gd name="connsiteX8" fmla="*/ 127384 w 1337059"/>
              <a:gd name="connsiteY8" fmla="*/ 120773 h 345480"/>
              <a:gd name="connsiteX9" fmla="*/ 136909 w 1337059"/>
              <a:gd name="connsiteY9" fmla="*/ 123948 h 345480"/>
              <a:gd name="connsiteX10" fmla="*/ 146434 w 1337059"/>
              <a:gd name="connsiteY10" fmla="*/ 130298 h 345480"/>
              <a:gd name="connsiteX11" fmla="*/ 165484 w 1337059"/>
              <a:gd name="connsiteY11" fmla="*/ 136648 h 345480"/>
              <a:gd name="connsiteX12" fmla="*/ 184534 w 1337059"/>
              <a:gd name="connsiteY12" fmla="*/ 149348 h 345480"/>
              <a:gd name="connsiteX13" fmla="*/ 203584 w 1337059"/>
              <a:gd name="connsiteY13" fmla="*/ 165223 h 345480"/>
              <a:gd name="connsiteX14" fmla="*/ 219459 w 1337059"/>
              <a:gd name="connsiteY14" fmla="*/ 181098 h 345480"/>
              <a:gd name="connsiteX15" fmla="*/ 225809 w 1337059"/>
              <a:gd name="connsiteY15" fmla="*/ 190623 h 345480"/>
              <a:gd name="connsiteX16" fmla="*/ 238509 w 1337059"/>
              <a:gd name="connsiteY16" fmla="*/ 193798 h 345480"/>
              <a:gd name="connsiteX17" fmla="*/ 248034 w 1337059"/>
              <a:gd name="connsiteY17" fmla="*/ 200148 h 345480"/>
              <a:gd name="connsiteX18" fmla="*/ 257559 w 1337059"/>
              <a:gd name="connsiteY18" fmla="*/ 203323 h 345480"/>
              <a:gd name="connsiteX19" fmla="*/ 286134 w 1337059"/>
              <a:gd name="connsiteY19" fmla="*/ 222373 h 345480"/>
              <a:gd name="connsiteX20" fmla="*/ 305184 w 1337059"/>
              <a:gd name="connsiteY20" fmla="*/ 235073 h 345480"/>
              <a:gd name="connsiteX21" fmla="*/ 314709 w 1337059"/>
              <a:gd name="connsiteY21" fmla="*/ 241423 h 345480"/>
              <a:gd name="connsiteX22" fmla="*/ 321059 w 1337059"/>
              <a:gd name="connsiteY22" fmla="*/ 250948 h 345480"/>
              <a:gd name="connsiteX23" fmla="*/ 349634 w 1337059"/>
              <a:gd name="connsiteY23" fmla="*/ 266823 h 345480"/>
              <a:gd name="connsiteX24" fmla="*/ 359159 w 1337059"/>
              <a:gd name="connsiteY24" fmla="*/ 276348 h 345480"/>
              <a:gd name="connsiteX25" fmla="*/ 368684 w 1337059"/>
              <a:gd name="connsiteY25" fmla="*/ 279523 h 345480"/>
              <a:gd name="connsiteX26" fmla="*/ 378209 w 1337059"/>
              <a:gd name="connsiteY26" fmla="*/ 285873 h 345480"/>
              <a:gd name="connsiteX27" fmla="*/ 397259 w 1337059"/>
              <a:gd name="connsiteY27" fmla="*/ 298573 h 345480"/>
              <a:gd name="connsiteX28" fmla="*/ 425834 w 1337059"/>
              <a:gd name="connsiteY28" fmla="*/ 314448 h 345480"/>
              <a:gd name="connsiteX29" fmla="*/ 469490 w 1337059"/>
              <a:gd name="connsiteY29" fmla="*/ 341436 h 345480"/>
              <a:gd name="connsiteX30" fmla="*/ 505209 w 1337059"/>
              <a:gd name="connsiteY30" fmla="*/ 339848 h 345480"/>
              <a:gd name="connsiteX31" fmla="*/ 514734 w 1337059"/>
              <a:gd name="connsiteY31" fmla="*/ 343023 h 345480"/>
              <a:gd name="connsiteX32" fmla="*/ 565534 w 1337059"/>
              <a:gd name="connsiteY32" fmla="*/ 339848 h 345480"/>
              <a:gd name="connsiteX33" fmla="*/ 584584 w 1337059"/>
              <a:gd name="connsiteY33" fmla="*/ 327148 h 345480"/>
              <a:gd name="connsiteX34" fmla="*/ 590934 w 1337059"/>
              <a:gd name="connsiteY34" fmla="*/ 317623 h 345480"/>
              <a:gd name="connsiteX35" fmla="*/ 600459 w 1337059"/>
              <a:gd name="connsiteY35" fmla="*/ 314448 h 345480"/>
              <a:gd name="connsiteX36" fmla="*/ 644909 w 1337059"/>
              <a:gd name="connsiteY36" fmla="*/ 311273 h 345480"/>
              <a:gd name="connsiteX37" fmla="*/ 663959 w 1337059"/>
              <a:gd name="connsiteY37" fmla="*/ 304923 h 345480"/>
              <a:gd name="connsiteX38" fmla="*/ 686184 w 1337059"/>
              <a:gd name="connsiteY38" fmla="*/ 298573 h 345480"/>
              <a:gd name="connsiteX39" fmla="*/ 714759 w 1337059"/>
              <a:gd name="connsiteY39" fmla="*/ 285873 h 345480"/>
              <a:gd name="connsiteX40" fmla="*/ 781434 w 1337059"/>
              <a:gd name="connsiteY40" fmla="*/ 279523 h 345480"/>
              <a:gd name="connsiteX41" fmla="*/ 794134 w 1337059"/>
              <a:gd name="connsiteY41" fmla="*/ 276348 h 345480"/>
              <a:gd name="connsiteX42" fmla="*/ 819534 w 1337059"/>
              <a:gd name="connsiteY42" fmla="*/ 269998 h 345480"/>
              <a:gd name="connsiteX43" fmla="*/ 1010034 w 1337059"/>
              <a:gd name="connsiteY43" fmla="*/ 263648 h 345480"/>
              <a:gd name="connsiteX44" fmla="*/ 1067184 w 1337059"/>
              <a:gd name="connsiteY44" fmla="*/ 257298 h 345480"/>
              <a:gd name="connsiteX45" fmla="*/ 1146559 w 1337059"/>
              <a:gd name="connsiteY45" fmla="*/ 256505 h 345480"/>
              <a:gd name="connsiteX46" fmla="*/ 1191009 w 1337059"/>
              <a:gd name="connsiteY46" fmla="*/ 250948 h 345480"/>
              <a:gd name="connsiteX47" fmla="*/ 1210059 w 1337059"/>
              <a:gd name="connsiteY47" fmla="*/ 244598 h 345480"/>
              <a:gd name="connsiteX48" fmla="*/ 1229109 w 1337059"/>
              <a:gd name="connsiteY48" fmla="*/ 235073 h 345480"/>
              <a:gd name="connsiteX49" fmla="*/ 1244984 w 1337059"/>
              <a:gd name="connsiteY49" fmla="*/ 219198 h 345480"/>
              <a:gd name="connsiteX50" fmla="*/ 1260859 w 1337059"/>
              <a:gd name="connsiteY50" fmla="*/ 200148 h 345480"/>
              <a:gd name="connsiteX51" fmla="*/ 1270384 w 1337059"/>
              <a:gd name="connsiteY51" fmla="*/ 193798 h 345480"/>
              <a:gd name="connsiteX52" fmla="*/ 1276734 w 1337059"/>
              <a:gd name="connsiteY52" fmla="*/ 184273 h 345480"/>
              <a:gd name="connsiteX53" fmla="*/ 1295784 w 1337059"/>
              <a:gd name="connsiteY53" fmla="*/ 171573 h 345480"/>
              <a:gd name="connsiteX54" fmla="*/ 1298959 w 1337059"/>
              <a:gd name="connsiteY54" fmla="*/ 162048 h 345480"/>
              <a:gd name="connsiteX55" fmla="*/ 1311659 w 1337059"/>
              <a:gd name="connsiteY55" fmla="*/ 142998 h 345480"/>
              <a:gd name="connsiteX56" fmla="*/ 1314834 w 1337059"/>
              <a:gd name="connsiteY56" fmla="*/ 79498 h 345480"/>
              <a:gd name="connsiteX57" fmla="*/ 1321184 w 1337059"/>
              <a:gd name="connsiteY57" fmla="*/ 60448 h 345480"/>
              <a:gd name="connsiteX58" fmla="*/ 1324359 w 1337059"/>
              <a:gd name="connsiteY58" fmla="*/ 50923 h 345480"/>
              <a:gd name="connsiteX59" fmla="*/ 1327534 w 1337059"/>
              <a:gd name="connsiteY59" fmla="*/ 41398 h 345480"/>
              <a:gd name="connsiteX60" fmla="*/ 1337059 w 1337059"/>
              <a:gd name="connsiteY60" fmla="*/ 22348 h 345480"/>
              <a:gd name="connsiteX61" fmla="*/ 911609 w 1337059"/>
              <a:gd name="connsiteY61" fmla="*/ 12823 h 345480"/>
              <a:gd name="connsiteX62" fmla="*/ 795721 w 1337059"/>
              <a:gd name="connsiteY62" fmla="*/ 13617 h 345480"/>
              <a:gd name="connsiteX63" fmla="*/ 656816 w 1337059"/>
              <a:gd name="connsiteY63" fmla="*/ 12823 h 345480"/>
              <a:gd name="connsiteX64" fmla="*/ 398846 w 1337059"/>
              <a:gd name="connsiteY64" fmla="*/ 12029 h 345480"/>
              <a:gd name="connsiteX65" fmla="*/ 352809 w 1337059"/>
              <a:gd name="connsiteY65" fmla="*/ 8854 h 345480"/>
              <a:gd name="connsiteX66" fmla="*/ 302009 w 1337059"/>
              <a:gd name="connsiteY66" fmla="*/ 9648 h 345480"/>
              <a:gd name="connsiteX67" fmla="*/ 228984 w 1337059"/>
              <a:gd name="connsiteY67" fmla="*/ 6473 h 345480"/>
              <a:gd name="connsiteX68" fmla="*/ 28959 w 1337059"/>
              <a:gd name="connsiteY68" fmla="*/ 9648 h 345480"/>
              <a:gd name="connsiteX69" fmla="*/ 384 w 1337059"/>
              <a:gd name="connsiteY69" fmla="*/ 15998 h 345480"/>
              <a:gd name="connsiteX0" fmla="*/ 384 w 1341822"/>
              <a:gd name="connsiteY0" fmla="*/ 14307 h 343789"/>
              <a:gd name="connsiteX1" fmla="*/ 13084 w 1341822"/>
              <a:gd name="connsiteY1" fmla="*/ 30182 h 343789"/>
              <a:gd name="connsiteX2" fmla="*/ 19434 w 1341822"/>
              <a:gd name="connsiteY2" fmla="*/ 52407 h 343789"/>
              <a:gd name="connsiteX3" fmla="*/ 25784 w 1341822"/>
              <a:gd name="connsiteY3" fmla="*/ 77807 h 343789"/>
              <a:gd name="connsiteX4" fmla="*/ 32134 w 1341822"/>
              <a:gd name="connsiteY4" fmla="*/ 87332 h 343789"/>
              <a:gd name="connsiteX5" fmla="*/ 51184 w 1341822"/>
              <a:gd name="connsiteY5" fmla="*/ 93682 h 343789"/>
              <a:gd name="connsiteX6" fmla="*/ 60709 w 1341822"/>
              <a:gd name="connsiteY6" fmla="*/ 96857 h 343789"/>
              <a:gd name="connsiteX7" fmla="*/ 117859 w 1341822"/>
              <a:gd name="connsiteY7" fmla="*/ 115907 h 343789"/>
              <a:gd name="connsiteX8" fmla="*/ 127384 w 1341822"/>
              <a:gd name="connsiteY8" fmla="*/ 119082 h 343789"/>
              <a:gd name="connsiteX9" fmla="*/ 136909 w 1341822"/>
              <a:gd name="connsiteY9" fmla="*/ 122257 h 343789"/>
              <a:gd name="connsiteX10" fmla="*/ 146434 w 1341822"/>
              <a:gd name="connsiteY10" fmla="*/ 128607 h 343789"/>
              <a:gd name="connsiteX11" fmla="*/ 165484 w 1341822"/>
              <a:gd name="connsiteY11" fmla="*/ 134957 h 343789"/>
              <a:gd name="connsiteX12" fmla="*/ 184534 w 1341822"/>
              <a:gd name="connsiteY12" fmla="*/ 147657 h 343789"/>
              <a:gd name="connsiteX13" fmla="*/ 203584 w 1341822"/>
              <a:gd name="connsiteY13" fmla="*/ 163532 h 343789"/>
              <a:gd name="connsiteX14" fmla="*/ 219459 w 1341822"/>
              <a:gd name="connsiteY14" fmla="*/ 179407 h 343789"/>
              <a:gd name="connsiteX15" fmla="*/ 225809 w 1341822"/>
              <a:gd name="connsiteY15" fmla="*/ 188932 h 343789"/>
              <a:gd name="connsiteX16" fmla="*/ 238509 w 1341822"/>
              <a:gd name="connsiteY16" fmla="*/ 192107 h 343789"/>
              <a:gd name="connsiteX17" fmla="*/ 248034 w 1341822"/>
              <a:gd name="connsiteY17" fmla="*/ 198457 h 343789"/>
              <a:gd name="connsiteX18" fmla="*/ 257559 w 1341822"/>
              <a:gd name="connsiteY18" fmla="*/ 201632 h 343789"/>
              <a:gd name="connsiteX19" fmla="*/ 286134 w 1341822"/>
              <a:gd name="connsiteY19" fmla="*/ 220682 h 343789"/>
              <a:gd name="connsiteX20" fmla="*/ 305184 w 1341822"/>
              <a:gd name="connsiteY20" fmla="*/ 233382 h 343789"/>
              <a:gd name="connsiteX21" fmla="*/ 314709 w 1341822"/>
              <a:gd name="connsiteY21" fmla="*/ 239732 h 343789"/>
              <a:gd name="connsiteX22" fmla="*/ 321059 w 1341822"/>
              <a:gd name="connsiteY22" fmla="*/ 249257 h 343789"/>
              <a:gd name="connsiteX23" fmla="*/ 349634 w 1341822"/>
              <a:gd name="connsiteY23" fmla="*/ 265132 h 343789"/>
              <a:gd name="connsiteX24" fmla="*/ 359159 w 1341822"/>
              <a:gd name="connsiteY24" fmla="*/ 274657 h 343789"/>
              <a:gd name="connsiteX25" fmla="*/ 368684 w 1341822"/>
              <a:gd name="connsiteY25" fmla="*/ 277832 h 343789"/>
              <a:gd name="connsiteX26" fmla="*/ 378209 w 1341822"/>
              <a:gd name="connsiteY26" fmla="*/ 284182 h 343789"/>
              <a:gd name="connsiteX27" fmla="*/ 397259 w 1341822"/>
              <a:gd name="connsiteY27" fmla="*/ 296882 h 343789"/>
              <a:gd name="connsiteX28" fmla="*/ 425834 w 1341822"/>
              <a:gd name="connsiteY28" fmla="*/ 312757 h 343789"/>
              <a:gd name="connsiteX29" fmla="*/ 469490 w 1341822"/>
              <a:gd name="connsiteY29" fmla="*/ 339745 h 343789"/>
              <a:gd name="connsiteX30" fmla="*/ 505209 w 1341822"/>
              <a:gd name="connsiteY30" fmla="*/ 338157 h 343789"/>
              <a:gd name="connsiteX31" fmla="*/ 514734 w 1341822"/>
              <a:gd name="connsiteY31" fmla="*/ 341332 h 343789"/>
              <a:gd name="connsiteX32" fmla="*/ 565534 w 1341822"/>
              <a:gd name="connsiteY32" fmla="*/ 338157 h 343789"/>
              <a:gd name="connsiteX33" fmla="*/ 584584 w 1341822"/>
              <a:gd name="connsiteY33" fmla="*/ 325457 h 343789"/>
              <a:gd name="connsiteX34" fmla="*/ 590934 w 1341822"/>
              <a:gd name="connsiteY34" fmla="*/ 315932 h 343789"/>
              <a:gd name="connsiteX35" fmla="*/ 600459 w 1341822"/>
              <a:gd name="connsiteY35" fmla="*/ 312757 h 343789"/>
              <a:gd name="connsiteX36" fmla="*/ 644909 w 1341822"/>
              <a:gd name="connsiteY36" fmla="*/ 309582 h 343789"/>
              <a:gd name="connsiteX37" fmla="*/ 663959 w 1341822"/>
              <a:gd name="connsiteY37" fmla="*/ 303232 h 343789"/>
              <a:gd name="connsiteX38" fmla="*/ 686184 w 1341822"/>
              <a:gd name="connsiteY38" fmla="*/ 296882 h 343789"/>
              <a:gd name="connsiteX39" fmla="*/ 714759 w 1341822"/>
              <a:gd name="connsiteY39" fmla="*/ 284182 h 343789"/>
              <a:gd name="connsiteX40" fmla="*/ 781434 w 1341822"/>
              <a:gd name="connsiteY40" fmla="*/ 277832 h 343789"/>
              <a:gd name="connsiteX41" fmla="*/ 794134 w 1341822"/>
              <a:gd name="connsiteY41" fmla="*/ 274657 h 343789"/>
              <a:gd name="connsiteX42" fmla="*/ 819534 w 1341822"/>
              <a:gd name="connsiteY42" fmla="*/ 268307 h 343789"/>
              <a:gd name="connsiteX43" fmla="*/ 1010034 w 1341822"/>
              <a:gd name="connsiteY43" fmla="*/ 261957 h 343789"/>
              <a:gd name="connsiteX44" fmla="*/ 1067184 w 1341822"/>
              <a:gd name="connsiteY44" fmla="*/ 255607 h 343789"/>
              <a:gd name="connsiteX45" fmla="*/ 1146559 w 1341822"/>
              <a:gd name="connsiteY45" fmla="*/ 254814 h 343789"/>
              <a:gd name="connsiteX46" fmla="*/ 1191009 w 1341822"/>
              <a:gd name="connsiteY46" fmla="*/ 249257 h 343789"/>
              <a:gd name="connsiteX47" fmla="*/ 1210059 w 1341822"/>
              <a:gd name="connsiteY47" fmla="*/ 242907 h 343789"/>
              <a:gd name="connsiteX48" fmla="*/ 1229109 w 1341822"/>
              <a:gd name="connsiteY48" fmla="*/ 233382 h 343789"/>
              <a:gd name="connsiteX49" fmla="*/ 1244984 w 1341822"/>
              <a:gd name="connsiteY49" fmla="*/ 217507 h 343789"/>
              <a:gd name="connsiteX50" fmla="*/ 1260859 w 1341822"/>
              <a:gd name="connsiteY50" fmla="*/ 198457 h 343789"/>
              <a:gd name="connsiteX51" fmla="*/ 1270384 w 1341822"/>
              <a:gd name="connsiteY51" fmla="*/ 192107 h 343789"/>
              <a:gd name="connsiteX52" fmla="*/ 1276734 w 1341822"/>
              <a:gd name="connsiteY52" fmla="*/ 182582 h 343789"/>
              <a:gd name="connsiteX53" fmla="*/ 1295784 w 1341822"/>
              <a:gd name="connsiteY53" fmla="*/ 169882 h 343789"/>
              <a:gd name="connsiteX54" fmla="*/ 1298959 w 1341822"/>
              <a:gd name="connsiteY54" fmla="*/ 160357 h 343789"/>
              <a:gd name="connsiteX55" fmla="*/ 1311659 w 1341822"/>
              <a:gd name="connsiteY55" fmla="*/ 141307 h 343789"/>
              <a:gd name="connsiteX56" fmla="*/ 1314834 w 1341822"/>
              <a:gd name="connsiteY56" fmla="*/ 77807 h 343789"/>
              <a:gd name="connsiteX57" fmla="*/ 1321184 w 1341822"/>
              <a:gd name="connsiteY57" fmla="*/ 58757 h 343789"/>
              <a:gd name="connsiteX58" fmla="*/ 1324359 w 1341822"/>
              <a:gd name="connsiteY58" fmla="*/ 49232 h 343789"/>
              <a:gd name="connsiteX59" fmla="*/ 1327534 w 1341822"/>
              <a:gd name="connsiteY59" fmla="*/ 39707 h 343789"/>
              <a:gd name="connsiteX60" fmla="*/ 1341822 w 1341822"/>
              <a:gd name="connsiteY60" fmla="*/ 23038 h 343789"/>
              <a:gd name="connsiteX61" fmla="*/ 911609 w 1341822"/>
              <a:gd name="connsiteY61" fmla="*/ 11132 h 343789"/>
              <a:gd name="connsiteX62" fmla="*/ 795721 w 1341822"/>
              <a:gd name="connsiteY62" fmla="*/ 11926 h 343789"/>
              <a:gd name="connsiteX63" fmla="*/ 656816 w 1341822"/>
              <a:gd name="connsiteY63" fmla="*/ 11132 h 343789"/>
              <a:gd name="connsiteX64" fmla="*/ 398846 w 1341822"/>
              <a:gd name="connsiteY64" fmla="*/ 10338 h 343789"/>
              <a:gd name="connsiteX65" fmla="*/ 352809 w 1341822"/>
              <a:gd name="connsiteY65" fmla="*/ 7163 h 343789"/>
              <a:gd name="connsiteX66" fmla="*/ 302009 w 1341822"/>
              <a:gd name="connsiteY66" fmla="*/ 7957 h 343789"/>
              <a:gd name="connsiteX67" fmla="*/ 228984 w 1341822"/>
              <a:gd name="connsiteY67" fmla="*/ 4782 h 343789"/>
              <a:gd name="connsiteX68" fmla="*/ 28959 w 1341822"/>
              <a:gd name="connsiteY68" fmla="*/ 7957 h 343789"/>
              <a:gd name="connsiteX69" fmla="*/ 384 w 1341822"/>
              <a:gd name="connsiteY69" fmla="*/ 14307 h 343789"/>
              <a:gd name="connsiteX0" fmla="*/ 384 w 1341822"/>
              <a:gd name="connsiteY0" fmla="*/ 14307 h 343789"/>
              <a:gd name="connsiteX1" fmla="*/ 13084 w 1341822"/>
              <a:gd name="connsiteY1" fmla="*/ 30182 h 343789"/>
              <a:gd name="connsiteX2" fmla="*/ 19434 w 1341822"/>
              <a:gd name="connsiteY2" fmla="*/ 52407 h 343789"/>
              <a:gd name="connsiteX3" fmla="*/ 25784 w 1341822"/>
              <a:gd name="connsiteY3" fmla="*/ 77807 h 343789"/>
              <a:gd name="connsiteX4" fmla="*/ 32134 w 1341822"/>
              <a:gd name="connsiteY4" fmla="*/ 87332 h 343789"/>
              <a:gd name="connsiteX5" fmla="*/ 51184 w 1341822"/>
              <a:gd name="connsiteY5" fmla="*/ 93682 h 343789"/>
              <a:gd name="connsiteX6" fmla="*/ 60709 w 1341822"/>
              <a:gd name="connsiteY6" fmla="*/ 96857 h 343789"/>
              <a:gd name="connsiteX7" fmla="*/ 117859 w 1341822"/>
              <a:gd name="connsiteY7" fmla="*/ 115907 h 343789"/>
              <a:gd name="connsiteX8" fmla="*/ 127384 w 1341822"/>
              <a:gd name="connsiteY8" fmla="*/ 119082 h 343789"/>
              <a:gd name="connsiteX9" fmla="*/ 136909 w 1341822"/>
              <a:gd name="connsiteY9" fmla="*/ 122257 h 343789"/>
              <a:gd name="connsiteX10" fmla="*/ 146434 w 1341822"/>
              <a:gd name="connsiteY10" fmla="*/ 128607 h 343789"/>
              <a:gd name="connsiteX11" fmla="*/ 165484 w 1341822"/>
              <a:gd name="connsiteY11" fmla="*/ 134957 h 343789"/>
              <a:gd name="connsiteX12" fmla="*/ 184534 w 1341822"/>
              <a:gd name="connsiteY12" fmla="*/ 147657 h 343789"/>
              <a:gd name="connsiteX13" fmla="*/ 203584 w 1341822"/>
              <a:gd name="connsiteY13" fmla="*/ 163532 h 343789"/>
              <a:gd name="connsiteX14" fmla="*/ 219459 w 1341822"/>
              <a:gd name="connsiteY14" fmla="*/ 179407 h 343789"/>
              <a:gd name="connsiteX15" fmla="*/ 225809 w 1341822"/>
              <a:gd name="connsiteY15" fmla="*/ 188932 h 343789"/>
              <a:gd name="connsiteX16" fmla="*/ 238509 w 1341822"/>
              <a:gd name="connsiteY16" fmla="*/ 192107 h 343789"/>
              <a:gd name="connsiteX17" fmla="*/ 248034 w 1341822"/>
              <a:gd name="connsiteY17" fmla="*/ 198457 h 343789"/>
              <a:gd name="connsiteX18" fmla="*/ 257559 w 1341822"/>
              <a:gd name="connsiteY18" fmla="*/ 201632 h 343789"/>
              <a:gd name="connsiteX19" fmla="*/ 286134 w 1341822"/>
              <a:gd name="connsiteY19" fmla="*/ 220682 h 343789"/>
              <a:gd name="connsiteX20" fmla="*/ 305184 w 1341822"/>
              <a:gd name="connsiteY20" fmla="*/ 233382 h 343789"/>
              <a:gd name="connsiteX21" fmla="*/ 314709 w 1341822"/>
              <a:gd name="connsiteY21" fmla="*/ 239732 h 343789"/>
              <a:gd name="connsiteX22" fmla="*/ 321059 w 1341822"/>
              <a:gd name="connsiteY22" fmla="*/ 249257 h 343789"/>
              <a:gd name="connsiteX23" fmla="*/ 349634 w 1341822"/>
              <a:gd name="connsiteY23" fmla="*/ 265132 h 343789"/>
              <a:gd name="connsiteX24" fmla="*/ 359159 w 1341822"/>
              <a:gd name="connsiteY24" fmla="*/ 274657 h 343789"/>
              <a:gd name="connsiteX25" fmla="*/ 368684 w 1341822"/>
              <a:gd name="connsiteY25" fmla="*/ 277832 h 343789"/>
              <a:gd name="connsiteX26" fmla="*/ 378209 w 1341822"/>
              <a:gd name="connsiteY26" fmla="*/ 284182 h 343789"/>
              <a:gd name="connsiteX27" fmla="*/ 397259 w 1341822"/>
              <a:gd name="connsiteY27" fmla="*/ 296882 h 343789"/>
              <a:gd name="connsiteX28" fmla="*/ 425834 w 1341822"/>
              <a:gd name="connsiteY28" fmla="*/ 312757 h 343789"/>
              <a:gd name="connsiteX29" fmla="*/ 469490 w 1341822"/>
              <a:gd name="connsiteY29" fmla="*/ 339745 h 343789"/>
              <a:gd name="connsiteX30" fmla="*/ 505209 w 1341822"/>
              <a:gd name="connsiteY30" fmla="*/ 338157 h 343789"/>
              <a:gd name="connsiteX31" fmla="*/ 514734 w 1341822"/>
              <a:gd name="connsiteY31" fmla="*/ 341332 h 343789"/>
              <a:gd name="connsiteX32" fmla="*/ 565534 w 1341822"/>
              <a:gd name="connsiteY32" fmla="*/ 338157 h 343789"/>
              <a:gd name="connsiteX33" fmla="*/ 584584 w 1341822"/>
              <a:gd name="connsiteY33" fmla="*/ 325457 h 343789"/>
              <a:gd name="connsiteX34" fmla="*/ 590934 w 1341822"/>
              <a:gd name="connsiteY34" fmla="*/ 315932 h 343789"/>
              <a:gd name="connsiteX35" fmla="*/ 600459 w 1341822"/>
              <a:gd name="connsiteY35" fmla="*/ 312757 h 343789"/>
              <a:gd name="connsiteX36" fmla="*/ 644909 w 1341822"/>
              <a:gd name="connsiteY36" fmla="*/ 309582 h 343789"/>
              <a:gd name="connsiteX37" fmla="*/ 663959 w 1341822"/>
              <a:gd name="connsiteY37" fmla="*/ 303232 h 343789"/>
              <a:gd name="connsiteX38" fmla="*/ 686184 w 1341822"/>
              <a:gd name="connsiteY38" fmla="*/ 296882 h 343789"/>
              <a:gd name="connsiteX39" fmla="*/ 714759 w 1341822"/>
              <a:gd name="connsiteY39" fmla="*/ 284182 h 343789"/>
              <a:gd name="connsiteX40" fmla="*/ 781434 w 1341822"/>
              <a:gd name="connsiteY40" fmla="*/ 277832 h 343789"/>
              <a:gd name="connsiteX41" fmla="*/ 794134 w 1341822"/>
              <a:gd name="connsiteY41" fmla="*/ 274657 h 343789"/>
              <a:gd name="connsiteX42" fmla="*/ 819534 w 1341822"/>
              <a:gd name="connsiteY42" fmla="*/ 268307 h 343789"/>
              <a:gd name="connsiteX43" fmla="*/ 1010034 w 1341822"/>
              <a:gd name="connsiteY43" fmla="*/ 261957 h 343789"/>
              <a:gd name="connsiteX44" fmla="*/ 1067184 w 1341822"/>
              <a:gd name="connsiteY44" fmla="*/ 255607 h 343789"/>
              <a:gd name="connsiteX45" fmla="*/ 1146559 w 1341822"/>
              <a:gd name="connsiteY45" fmla="*/ 254814 h 343789"/>
              <a:gd name="connsiteX46" fmla="*/ 1191009 w 1341822"/>
              <a:gd name="connsiteY46" fmla="*/ 249257 h 343789"/>
              <a:gd name="connsiteX47" fmla="*/ 1210059 w 1341822"/>
              <a:gd name="connsiteY47" fmla="*/ 242907 h 343789"/>
              <a:gd name="connsiteX48" fmla="*/ 1229109 w 1341822"/>
              <a:gd name="connsiteY48" fmla="*/ 233382 h 343789"/>
              <a:gd name="connsiteX49" fmla="*/ 1244984 w 1341822"/>
              <a:gd name="connsiteY49" fmla="*/ 217507 h 343789"/>
              <a:gd name="connsiteX50" fmla="*/ 1260859 w 1341822"/>
              <a:gd name="connsiteY50" fmla="*/ 198457 h 343789"/>
              <a:gd name="connsiteX51" fmla="*/ 1270384 w 1341822"/>
              <a:gd name="connsiteY51" fmla="*/ 192107 h 343789"/>
              <a:gd name="connsiteX52" fmla="*/ 1276734 w 1341822"/>
              <a:gd name="connsiteY52" fmla="*/ 182582 h 343789"/>
              <a:gd name="connsiteX53" fmla="*/ 1295784 w 1341822"/>
              <a:gd name="connsiteY53" fmla="*/ 169882 h 343789"/>
              <a:gd name="connsiteX54" fmla="*/ 1298959 w 1341822"/>
              <a:gd name="connsiteY54" fmla="*/ 160357 h 343789"/>
              <a:gd name="connsiteX55" fmla="*/ 1311659 w 1341822"/>
              <a:gd name="connsiteY55" fmla="*/ 141307 h 343789"/>
              <a:gd name="connsiteX56" fmla="*/ 1314834 w 1341822"/>
              <a:gd name="connsiteY56" fmla="*/ 77807 h 343789"/>
              <a:gd name="connsiteX57" fmla="*/ 1321184 w 1341822"/>
              <a:gd name="connsiteY57" fmla="*/ 58757 h 343789"/>
              <a:gd name="connsiteX58" fmla="*/ 1324359 w 1341822"/>
              <a:gd name="connsiteY58" fmla="*/ 49232 h 343789"/>
              <a:gd name="connsiteX59" fmla="*/ 1320391 w 1341822"/>
              <a:gd name="connsiteY59" fmla="*/ 49232 h 343789"/>
              <a:gd name="connsiteX60" fmla="*/ 1341822 w 1341822"/>
              <a:gd name="connsiteY60" fmla="*/ 23038 h 343789"/>
              <a:gd name="connsiteX61" fmla="*/ 911609 w 1341822"/>
              <a:gd name="connsiteY61" fmla="*/ 11132 h 343789"/>
              <a:gd name="connsiteX62" fmla="*/ 795721 w 1341822"/>
              <a:gd name="connsiteY62" fmla="*/ 11926 h 343789"/>
              <a:gd name="connsiteX63" fmla="*/ 656816 w 1341822"/>
              <a:gd name="connsiteY63" fmla="*/ 11132 h 343789"/>
              <a:gd name="connsiteX64" fmla="*/ 398846 w 1341822"/>
              <a:gd name="connsiteY64" fmla="*/ 10338 h 343789"/>
              <a:gd name="connsiteX65" fmla="*/ 352809 w 1341822"/>
              <a:gd name="connsiteY65" fmla="*/ 7163 h 343789"/>
              <a:gd name="connsiteX66" fmla="*/ 302009 w 1341822"/>
              <a:gd name="connsiteY66" fmla="*/ 7957 h 343789"/>
              <a:gd name="connsiteX67" fmla="*/ 228984 w 1341822"/>
              <a:gd name="connsiteY67" fmla="*/ 4782 h 343789"/>
              <a:gd name="connsiteX68" fmla="*/ 28959 w 1341822"/>
              <a:gd name="connsiteY68" fmla="*/ 7957 h 343789"/>
              <a:gd name="connsiteX69" fmla="*/ 384 w 1341822"/>
              <a:gd name="connsiteY69" fmla="*/ 14307 h 343789"/>
              <a:gd name="connsiteX0" fmla="*/ 384 w 1341822"/>
              <a:gd name="connsiteY0" fmla="*/ 14307 h 343789"/>
              <a:gd name="connsiteX1" fmla="*/ 13084 w 1341822"/>
              <a:gd name="connsiteY1" fmla="*/ 30182 h 343789"/>
              <a:gd name="connsiteX2" fmla="*/ 19434 w 1341822"/>
              <a:gd name="connsiteY2" fmla="*/ 52407 h 343789"/>
              <a:gd name="connsiteX3" fmla="*/ 25784 w 1341822"/>
              <a:gd name="connsiteY3" fmla="*/ 77807 h 343789"/>
              <a:gd name="connsiteX4" fmla="*/ 32134 w 1341822"/>
              <a:gd name="connsiteY4" fmla="*/ 87332 h 343789"/>
              <a:gd name="connsiteX5" fmla="*/ 51184 w 1341822"/>
              <a:gd name="connsiteY5" fmla="*/ 93682 h 343789"/>
              <a:gd name="connsiteX6" fmla="*/ 60709 w 1341822"/>
              <a:gd name="connsiteY6" fmla="*/ 96857 h 343789"/>
              <a:gd name="connsiteX7" fmla="*/ 117859 w 1341822"/>
              <a:gd name="connsiteY7" fmla="*/ 115907 h 343789"/>
              <a:gd name="connsiteX8" fmla="*/ 127384 w 1341822"/>
              <a:gd name="connsiteY8" fmla="*/ 119082 h 343789"/>
              <a:gd name="connsiteX9" fmla="*/ 136909 w 1341822"/>
              <a:gd name="connsiteY9" fmla="*/ 122257 h 343789"/>
              <a:gd name="connsiteX10" fmla="*/ 146434 w 1341822"/>
              <a:gd name="connsiteY10" fmla="*/ 128607 h 343789"/>
              <a:gd name="connsiteX11" fmla="*/ 165484 w 1341822"/>
              <a:gd name="connsiteY11" fmla="*/ 134957 h 343789"/>
              <a:gd name="connsiteX12" fmla="*/ 184534 w 1341822"/>
              <a:gd name="connsiteY12" fmla="*/ 147657 h 343789"/>
              <a:gd name="connsiteX13" fmla="*/ 203584 w 1341822"/>
              <a:gd name="connsiteY13" fmla="*/ 163532 h 343789"/>
              <a:gd name="connsiteX14" fmla="*/ 219459 w 1341822"/>
              <a:gd name="connsiteY14" fmla="*/ 179407 h 343789"/>
              <a:gd name="connsiteX15" fmla="*/ 225809 w 1341822"/>
              <a:gd name="connsiteY15" fmla="*/ 188932 h 343789"/>
              <a:gd name="connsiteX16" fmla="*/ 238509 w 1341822"/>
              <a:gd name="connsiteY16" fmla="*/ 192107 h 343789"/>
              <a:gd name="connsiteX17" fmla="*/ 248034 w 1341822"/>
              <a:gd name="connsiteY17" fmla="*/ 198457 h 343789"/>
              <a:gd name="connsiteX18" fmla="*/ 257559 w 1341822"/>
              <a:gd name="connsiteY18" fmla="*/ 201632 h 343789"/>
              <a:gd name="connsiteX19" fmla="*/ 286134 w 1341822"/>
              <a:gd name="connsiteY19" fmla="*/ 220682 h 343789"/>
              <a:gd name="connsiteX20" fmla="*/ 305184 w 1341822"/>
              <a:gd name="connsiteY20" fmla="*/ 233382 h 343789"/>
              <a:gd name="connsiteX21" fmla="*/ 314709 w 1341822"/>
              <a:gd name="connsiteY21" fmla="*/ 239732 h 343789"/>
              <a:gd name="connsiteX22" fmla="*/ 321059 w 1341822"/>
              <a:gd name="connsiteY22" fmla="*/ 249257 h 343789"/>
              <a:gd name="connsiteX23" fmla="*/ 349634 w 1341822"/>
              <a:gd name="connsiteY23" fmla="*/ 265132 h 343789"/>
              <a:gd name="connsiteX24" fmla="*/ 359159 w 1341822"/>
              <a:gd name="connsiteY24" fmla="*/ 274657 h 343789"/>
              <a:gd name="connsiteX25" fmla="*/ 368684 w 1341822"/>
              <a:gd name="connsiteY25" fmla="*/ 277832 h 343789"/>
              <a:gd name="connsiteX26" fmla="*/ 378209 w 1341822"/>
              <a:gd name="connsiteY26" fmla="*/ 284182 h 343789"/>
              <a:gd name="connsiteX27" fmla="*/ 397259 w 1341822"/>
              <a:gd name="connsiteY27" fmla="*/ 296882 h 343789"/>
              <a:gd name="connsiteX28" fmla="*/ 425834 w 1341822"/>
              <a:gd name="connsiteY28" fmla="*/ 312757 h 343789"/>
              <a:gd name="connsiteX29" fmla="*/ 469490 w 1341822"/>
              <a:gd name="connsiteY29" fmla="*/ 339745 h 343789"/>
              <a:gd name="connsiteX30" fmla="*/ 505209 w 1341822"/>
              <a:gd name="connsiteY30" fmla="*/ 338157 h 343789"/>
              <a:gd name="connsiteX31" fmla="*/ 514734 w 1341822"/>
              <a:gd name="connsiteY31" fmla="*/ 341332 h 343789"/>
              <a:gd name="connsiteX32" fmla="*/ 565534 w 1341822"/>
              <a:gd name="connsiteY32" fmla="*/ 338157 h 343789"/>
              <a:gd name="connsiteX33" fmla="*/ 584584 w 1341822"/>
              <a:gd name="connsiteY33" fmla="*/ 325457 h 343789"/>
              <a:gd name="connsiteX34" fmla="*/ 590934 w 1341822"/>
              <a:gd name="connsiteY34" fmla="*/ 315932 h 343789"/>
              <a:gd name="connsiteX35" fmla="*/ 600459 w 1341822"/>
              <a:gd name="connsiteY35" fmla="*/ 312757 h 343789"/>
              <a:gd name="connsiteX36" fmla="*/ 644909 w 1341822"/>
              <a:gd name="connsiteY36" fmla="*/ 309582 h 343789"/>
              <a:gd name="connsiteX37" fmla="*/ 663959 w 1341822"/>
              <a:gd name="connsiteY37" fmla="*/ 303232 h 343789"/>
              <a:gd name="connsiteX38" fmla="*/ 686184 w 1341822"/>
              <a:gd name="connsiteY38" fmla="*/ 296882 h 343789"/>
              <a:gd name="connsiteX39" fmla="*/ 714759 w 1341822"/>
              <a:gd name="connsiteY39" fmla="*/ 284182 h 343789"/>
              <a:gd name="connsiteX40" fmla="*/ 781434 w 1341822"/>
              <a:gd name="connsiteY40" fmla="*/ 277832 h 343789"/>
              <a:gd name="connsiteX41" fmla="*/ 794134 w 1341822"/>
              <a:gd name="connsiteY41" fmla="*/ 274657 h 343789"/>
              <a:gd name="connsiteX42" fmla="*/ 819534 w 1341822"/>
              <a:gd name="connsiteY42" fmla="*/ 268307 h 343789"/>
              <a:gd name="connsiteX43" fmla="*/ 1010034 w 1341822"/>
              <a:gd name="connsiteY43" fmla="*/ 261957 h 343789"/>
              <a:gd name="connsiteX44" fmla="*/ 1067184 w 1341822"/>
              <a:gd name="connsiteY44" fmla="*/ 255607 h 343789"/>
              <a:gd name="connsiteX45" fmla="*/ 1146559 w 1341822"/>
              <a:gd name="connsiteY45" fmla="*/ 254814 h 343789"/>
              <a:gd name="connsiteX46" fmla="*/ 1191009 w 1341822"/>
              <a:gd name="connsiteY46" fmla="*/ 249257 h 343789"/>
              <a:gd name="connsiteX47" fmla="*/ 1210059 w 1341822"/>
              <a:gd name="connsiteY47" fmla="*/ 242907 h 343789"/>
              <a:gd name="connsiteX48" fmla="*/ 1229109 w 1341822"/>
              <a:gd name="connsiteY48" fmla="*/ 233382 h 343789"/>
              <a:gd name="connsiteX49" fmla="*/ 1244984 w 1341822"/>
              <a:gd name="connsiteY49" fmla="*/ 217507 h 343789"/>
              <a:gd name="connsiteX50" fmla="*/ 1260859 w 1341822"/>
              <a:gd name="connsiteY50" fmla="*/ 198457 h 343789"/>
              <a:gd name="connsiteX51" fmla="*/ 1270384 w 1341822"/>
              <a:gd name="connsiteY51" fmla="*/ 192107 h 343789"/>
              <a:gd name="connsiteX52" fmla="*/ 1276734 w 1341822"/>
              <a:gd name="connsiteY52" fmla="*/ 182582 h 343789"/>
              <a:gd name="connsiteX53" fmla="*/ 1295784 w 1341822"/>
              <a:gd name="connsiteY53" fmla="*/ 169882 h 343789"/>
              <a:gd name="connsiteX54" fmla="*/ 1298959 w 1341822"/>
              <a:gd name="connsiteY54" fmla="*/ 160357 h 343789"/>
              <a:gd name="connsiteX55" fmla="*/ 1311659 w 1341822"/>
              <a:gd name="connsiteY55" fmla="*/ 141307 h 343789"/>
              <a:gd name="connsiteX56" fmla="*/ 1314834 w 1341822"/>
              <a:gd name="connsiteY56" fmla="*/ 77807 h 343789"/>
              <a:gd name="connsiteX57" fmla="*/ 1321184 w 1341822"/>
              <a:gd name="connsiteY57" fmla="*/ 58757 h 343789"/>
              <a:gd name="connsiteX58" fmla="*/ 1324359 w 1341822"/>
              <a:gd name="connsiteY58" fmla="*/ 49232 h 343789"/>
              <a:gd name="connsiteX59" fmla="*/ 1320391 w 1341822"/>
              <a:gd name="connsiteY59" fmla="*/ 49232 h 343789"/>
              <a:gd name="connsiteX60" fmla="*/ 1341822 w 1341822"/>
              <a:gd name="connsiteY60" fmla="*/ 23038 h 343789"/>
              <a:gd name="connsiteX61" fmla="*/ 911609 w 1341822"/>
              <a:gd name="connsiteY61" fmla="*/ 11132 h 343789"/>
              <a:gd name="connsiteX62" fmla="*/ 795721 w 1341822"/>
              <a:gd name="connsiteY62" fmla="*/ 11926 h 343789"/>
              <a:gd name="connsiteX63" fmla="*/ 656816 w 1341822"/>
              <a:gd name="connsiteY63" fmla="*/ 11132 h 343789"/>
              <a:gd name="connsiteX64" fmla="*/ 398846 w 1341822"/>
              <a:gd name="connsiteY64" fmla="*/ 10338 h 343789"/>
              <a:gd name="connsiteX65" fmla="*/ 352809 w 1341822"/>
              <a:gd name="connsiteY65" fmla="*/ 7163 h 343789"/>
              <a:gd name="connsiteX66" fmla="*/ 302009 w 1341822"/>
              <a:gd name="connsiteY66" fmla="*/ 7957 h 343789"/>
              <a:gd name="connsiteX67" fmla="*/ 228984 w 1341822"/>
              <a:gd name="connsiteY67" fmla="*/ 4782 h 343789"/>
              <a:gd name="connsiteX68" fmla="*/ 28959 w 1341822"/>
              <a:gd name="connsiteY68" fmla="*/ 7957 h 343789"/>
              <a:gd name="connsiteX69" fmla="*/ 384 w 1341822"/>
              <a:gd name="connsiteY69" fmla="*/ 14307 h 343789"/>
              <a:gd name="connsiteX0" fmla="*/ 384 w 1341822"/>
              <a:gd name="connsiteY0" fmla="*/ 9525 h 339007"/>
              <a:gd name="connsiteX1" fmla="*/ 13084 w 1341822"/>
              <a:gd name="connsiteY1" fmla="*/ 25400 h 339007"/>
              <a:gd name="connsiteX2" fmla="*/ 19434 w 1341822"/>
              <a:gd name="connsiteY2" fmla="*/ 47625 h 339007"/>
              <a:gd name="connsiteX3" fmla="*/ 25784 w 1341822"/>
              <a:gd name="connsiteY3" fmla="*/ 73025 h 339007"/>
              <a:gd name="connsiteX4" fmla="*/ 32134 w 1341822"/>
              <a:gd name="connsiteY4" fmla="*/ 82550 h 339007"/>
              <a:gd name="connsiteX5" fmla="*/ 51184 w 1341822"/>
              <a:gd name="connsiteY5" fmla="*/ 88900 h 339007"/>
              <a:gd name="connsiteX6" fmla="*/ 60709 w 1341822"/>
              <a:gd name="connsiteY6" fmla="*/ 92075 h 339007"/>
              <a:gd name="connsiteX7" fmla="*/ 117859 w 1341822"/>
              <a:gd name="connsiteY7" fmla="*/ 111125 h 339007"/>
              <a:gd name="connsiteX8" fmla="*/ 127384 w 1341822"/>
              <a:gd name="connsiteY8" fmla="*/ 114300 h 339007"/>
              <a:gd name="connsiteX9" fmla="*/ 136909 w 1341822"/>
              <a:gd name="connsiteY9" fmla="*/ 117475 h 339007"/>
              <a:gd name="connsiteX10" fmla="*/ 146434 w 1341822"/>
              <a:gd name="connsiteY10" fmla="*/ 123825 h 339007"/>
              <a:gd name="connsiteX11" fmla="*/ 165484 w 1341822"/>
              <a:gd name="connsiteY11" fmla="*/ 130175 h 339007"/>
              <a:gd name="connsiteX12" fmla="*/ 184534 w 1341822"/>
              <a:gd name="connsiteY12" fmla="*/ 142875 h 339007"/>
              <a:gd name="connsiteX13" fmla="*/ 203584 w 1341822"/>
              <a:gd name="connsiteY13" fmla="*/ 158750 h 339007"/>
              <a:gd name="connsiteX14" fmla="*/ 219459 w 1341822"/>
              <a:gd name="connsiteY14" fmla="*/ 174625 h 339007"/>
              <a:gd name="connsiteX15" fmla="*/ 225809 w 1341822"/>
              <a:gd name="connsiteY15" fmla="*/ 184150 h 339007"/>
              <a:gd name="connsiteX16" fmla="*/ 238509 w 1341822"/>
              <a:gd name="connsiteY16" fmla="*/ 187325 h 339007"/>
              <a:gd name="connsiteX17" fmla="*/ 248034 w 1341822"/>
              <a:gd name="connsiteY17" fmla="*/ 193675 h 339007"/>
              <a:gd name="connsiteX18" fmla="*/ 257559 w 1341822"/>
              <a:gd name="connsiteY18" fmla="*/ 196850 h 339007"/>
              <a:gd name="connsiteX19" fmla="*/ 286134 w 1341822"/>
              <a:gd name="connsiteY19" fmla="*/ 215900 h 339007"/>
              <a:gd name="connsiteX20" fmla="*/ 305184 w 1341822"/>
              <a:gd name="connsiteY20" fmla="*/ 228600 h 339007"/>
              <a:gd name="connsiteX21" fmla="*/ 314709 w 1341822"/>
              <a:gd name="connsiteY21" fmla="*/ 234950 h 339007"/>
              <a:gd name="connsiteX22" fmla="*/ 321059 w 1341822"/>
              <a:gd name="connsiteY22" fmla="*/ 244475 h 339007"/>
              <a:gd name="connsiteX23" fmla="*/ 349634 w 1341822"/>
              <a:gd name="connsiteY23" fmla="*/ 260350 h 339007"/>
              <a:gd name="connsiteX24" fmla="*/ 359159 w 1341822"/>
              <a:gd name="connsiteY24" fmla="*/ 269875 h 339007"/>
              <a:gd name="connsiteX25" fmla="*/ 368684 w 1341822"/>
              <a:gd name="connsiteY25" fmla="*/ 273050 h 339007"/>
              <a:gd name="connsiteX26" fmla="*/ 378209 w 1341822"/>
              <a:gd name="connsiteY26" fmla="*/ 279400 h 339007"/>
              <a:gd name="connsiteX27" fmla="*/ 397259 w 1341822"/>
              <a:gd name="connsiteY27" fmla="*/ 292100 h 339007"/>
              <a:gd name="connsiteX28" fmla="*/ 425834 w 1341822"/>
              <a:gd name="connsiteY28" fmla="*/ 307975 h 339007"/>
              <a:gd name="connsiteX29" fmla="*/ 469490 w 1341822"/>
              <a:gd name="connsiteY29" fmla="*/ 334963 h 339007"/>
              <a:gd name="connsiteX30" fmla="*/ 505209 w 1341822"/>
              <a:gd name="connsiteY30" fmla="*/ 333375 h 339007"/>
              <a:gd name="connsiteX31" fmla="*/ 514734 w 1341822"/>
              <a:gd name="connsiteY31" fmla="*/ 336550 h 339007"/>
              <a:gd name="connsiteX32" fmla="*/ 565534 w 1341822"/>
              <a:gd name="connsiteY32" fmla="*/ 333375 h 339007"/>
              <a:gd name="connsiteX33" fmla="*/ 584584 w 1341822"/>
              <a:gd name="connsiteY33" fmla="*/ 320675 h 339007"/>
              <a:gd name="connsiteX34" fmla="*/ 590934 w 1341822"/>
              <a:gd name="connsiteY34" fmla="*/ 311150 h 339007"/>
              <a:gd name="connsiteX35" fmla="*/ 600459 w 1341822"/>
              <a:gd name="connsiteY35" fmla="*/ 307975 h 339007"/>
              <a:gd name="connsiteX36" fmla="*/ 644909 w 1341822"/>
              <a:gd name="connsiteY36" fmla="*/ 304800 h 339007"/>
              <a:gd name="connsiteX37" fmla="*/ 663959 w 1341822"/>
              <a:gd name="connsiteY37" fmla="*/ 298450 h 339007"/>
              <a:gd name="connsiteX38" fmla="*/ 686184 w 1341822"/>
              <a:gd name="connsiteY38" fmla="*/ 292100 h 339007"/>
              <a:gd name="connsiteX39" fmla="*/ 714759 w 1341822"/>
              <a:gd name="connsiteY39" fmla="*/ 279400 h 339007"/>
              <a:gd name="connsiteX40" fmla="*/ 781434 w 1341822"/>
              <a:gd name="connsiteY40" fmla="*/ 273050 h 339007"/>
              <a:gd name="connsiteX41" fmla="*/ 794134 w 1341822"/>
              <a:gd name="connsiteY41" fmla="*/ 269875 h 339007"/>
              <a:gd name="connsiteX42" fmla="*/ 819534 w 1341822"/>
              <a:gd name="connsiteY42" fmla="*/ 263525 h 339007"/>
              <a:gd name="connsiteX43" fmla="*/ 1010034 w 1341822"/>
              <a:gd name="connsiteY43" fmla="*/ 257175 h 339007"/>
              <a:gd name="connsiteX44" fmla="*/ 1067184 w 1341822"/>
              <a:gd name="connsiteY44" fmla="*/ 250825 h 339007"/>
              <a:gd name="connsiteX45" fmla="*/ 1146559 w 1341822"/>
              <a:gd name="connsiteY45" fmla="*/ 250032 h 339007"/>
              <a:gd name="connsiteX46" fmla="*/ 1191009 w 1341822"/>
              <a:gd name="connsiteY46" fmla="*/ 244475 h 339007"/>
              <a:gd name="connsiteX47" fmla="*/ 1210059 w 1341822"/>
              <a:gd name="connsiteY47" fmla="*/ 238125 h 339007"/>
              <a:gd name="connsiteX48" fmla="*/ 1229109 w 1341822"/>
              <a:gd name="connsiteY48" fmla="*/ 228600 h 339007"/>
              <a:gd name="connsiteX49" fmla="*/ 1244984 w 1341822"/>
              <a:gd name="connsiteY49" fmla="*/ 212725 h 339007"/>
              <a:gd name="connsiteX50" fmla="*/ 1260859 w 1341822"/>
              <a:gd name="connsiteY50" fmla="*/ 193675 h 339007"/>
              <a:gd name="connsiteX51" fmla="*/ 1270384 w 1341822"/>
              <a:gd name="connsiteY51" fmla="*/ 187325 h 339007"/>
              <a:gd name="connsiteX52" fmla="*/ 1276734 w 1341822"/>
              <a:gd name="connsiteY52" fmla="*/ 177800 h 339007"/>
              <a:gd name="connsiteX53" fmla="*/ 1295784 w 1341822"/>
              <a:gd name="connsiteY53" fmla="*/ 165100 h 339007"/>
              <a:gd name="connsiteX54" fmla="*/ 1298959 w 1341822"/>
              <a:gd name="connsiteY54" fmla="*/ 155575 h 339007"/>
              <a:gd name="connsiteX55" fmla="*/ 1311659 w 1341822"/>
              <a:gd name="connsiteY55" fmla="*/ 136525 h 339007"/>
              <a:gd name="connsiteX56" fmla="*/ 1314834 w 1341822"/>
              <a:gd name="connsiteY56" fmla="*/ 73025 h 339007"/>
              <a:gd name="connsiteX57" fmla="*/ 1321184 w 1341822"/>
              <a:gd name="connsiteY57" fmla="*/ 53975 h 339007"/>
              <a:gd name="connsiteX58" fmla="*/ 1324359 w 1341822"/>
              <a:gd name="connsiteY58" fmla="*/ 44450 h 339007"/>
              <a:gd name="connsiteX59" fmla="*/ 1320391 w 1341822"/>
              <a:gd name="connsiteY59" fmla="*/ 44450 h 339007"/>
              <a:gd name="connsiteX60" fmla="*/ 1341822 w 1341822"/>
              <a:gd name="connsiteY60" fmla="*/ 18256 h 339007"/>
              <a:gd name="connsiteX61" fmla="*/ 911609 w 1341822"/>
              <a:gd name="connsiteY61" fmla="*/ 6350 h 339007"/>
              <a:gd name="connsiteX62" fmla="*/ 795721 w 1341822"/>
              <a:gd name="connsiteY62" fmla="*/ 7144 h 339007"/>
              <a:gd name="connsiteX63" fmla="*/ 656816 w 1341822"/>
              <a:gd name="connsiteY63" fmla="*/ 6350 h 339007"/>
              <a:gd name="connsiteX64" fmla="*/ 398846 w 1341822"/>
              <a:gd name="connsiteY64" fmla="*/ 5556 h 339007"/>
              <a:gd name="connsiteX65" fmla="*/ 352809 w 1341822"/>
              <a:gd name="connsiteY65" fmla="*/ 2381 h 339007"/>
              <a:gd name="connsiteX66" fmla="*/ 302009 w 1341822"/>
              <a:gd name="connsiteY66" fmla="*/ 3175 h 339007"/>
              <a:gd name="connsiteX67" fmla="*/ 228984 w 1341822"/>
              <a:gd name="connsiteY67" fmla="*/ 0 h 339007"/>
              <a:gd name="connsiteX68" fmla="*/ 28959 w 1341822"/>
              <a:gd name="connsiteY68" fmla="*/ 3175 h 339007"/>
              <a:gd name="connsiteX69" fmla="*/ 384 w 1341822"/>
              <a:gd name="connsiteY69" fmla="*/ 9525 h 339007"/>
              <a:gd name="connsiteX0" fmla="*/ 384 w 1351347"/>
              <a:gd name="connsiteY0" fmla="*/ 13236 h 342718"/>
              <a:gd name="connsiteX1" fmla="*/ 13084 w 1351347"/>
              <a:gd name="connsiteY1" fmla="*/ 29111 h 342718"/>
              <a:gd name="connsiteX2" fmla="*/ 19434 w 1351347"/>
              <a:gd name="connsiteY2" fmla="*/ 51336 h 342718"/>
              <a:gd name="connsiteX3" fmla="*/ 25784 w 1351347"/>
              <a:gd name="connsiteY3" fmla="*/ 76736 h 342718"/>
              <a:gd name="connsiteX4" fmla="*/ 32134 w 1351347"/>
              <a:gd name="connsiteY4" fmla="*/ 86261 h 342718"/>
              <a:gd name="connsiteX5" fmla="*/ 51184 w 1351347"/>
              <a:gd name="connsiteY5" fmla="*/ 92611 h 342718"/>
              <a:gd name="connsiteX6" fmla="*/ 60709 w 1351347"/>
              <a:gd name="connsiteY6" fmla="*/ 95786 h 342718"/>
              <a:gd name="connsiteX7" fmla="*/ 117859 w 1351347"/>
              <a:gd name="connsiteY7" fmla="*/ 114836 h 342718"/>
              <a:gd name="connsiteX8" fmla="*/ 127384 w 1351347"/>
              <a:gd name="connsiteY8" fmla="*/ 118011 h 342718"/>
              <a:gd name="connsiteX9" fmla="*/ 136909 w 1351347"/>
              <a:gd name="connsiteY9" fmla="*/ 121186 h 342718"/>
              <a:gd name="connsiteX10" fmla="*/ 146434 w 1351347"/>
              <a:gd name="connsiteY10" fmla="*/ 127536 h 342718"/>
              <a:gd name="connsiteX11" fmla="*/ 165484 w 1351347"/>
              <a:gd name="connsiteY11" fmla="*/ 133886 h 342718"/>
              <a:gd name="connsiteX12" fmla="*/ 184534 w 1351347"/>
              <a:gd name="connsiteY12" fmla="*/ 146586 h 342718"/>
              <a:gd name="connsiteX13" fmla="*/ 203584 w 1351347"/>
              <a:gd name="connsiteY13" fmla="*/ 162461 h 342718"/>
              <a:gd name="connsiteX14" fmla="*/ 219459 w 1351347"/>
              <a:gd name="connsiteY14" fmla="*/ 178336 h 342718"/>
              <a:gd name="connsiteX15" fmla="*/ 225809 w 1351347"/>
              <a:gd name="connsiteY15" fmla="*/ 187861 h 342718"/>
              <a:gd name="connsiteX16" fmla="*/ 238509 w 1351347"/>
              <a:gd name="connsiteY16" fmla="*/ 191036 h 342718"/>
              <a:gd name="connsiteX17" fmla="*/ 248034 w 1351347"/>
              <a:gd name="connsiteY17" fmla="*/ 197386 h 342718"/>
              <a:gd name="connsiteX18" fmla="*/ 257559 w 1351347"/>
              <a:gd name="connsiteY18" fmla="*/ 200561 h 342718"/>
              <a:gd name="connsiteX19" fmla="*/ 286134 w 1351347"/>
              <a:gd name="connsiteY19" fmla="*/ 219611 h 342718"/>
              <a:gd name="connsiteX20" fmla="*/ 305184 w 1351347"/>
              <a:gd name="connsiteY20" fmla="*/ 232311 h 342718"/>
              <a:gd name="connsiteX21" fmla="*/ 314709 w 1351347"/>
              <a:gd name="connsiteY21" fmla="*/ 238661 h 342718"/>
              <a:gd name="connsiteX22" fmla="*/ 321059 w 1351347"/>
              <a:gd name="connsiteY22" fmla="*/ 248186 h 342718"/>
              <a:gd name="connsiteX23" fmla="*/ 349634 w 1351347"/>
              <a:gd name="connsiteY23" fmla="*/ 264061 h 342718"/>
              <a:gd name="connsiteX24" fmla="*/ 359159 w 1351347"/>
              <a:gd name="connsiteY24" fmla="*/ 273586 h 342718"/>
              <a:gd name="connsiteX25" fmla="*/ 368684 w 1351347"/>
              <a:gd name="connsiteY25" fmla="*/ 276761 h 342718"/>
              <a:gd name="connsiteX26" fmla="*/ 378209 w 1351347"/>
              <a:gd name="connsiteY26" fmla="*/ 283111 h 342718"/>
              <a:gd name="connsiteX27" fmla="*/ 397259 w 1351347"/>
              <a:gd name="connsiteY27" fmla="*/ 295811 h 342718"/>
              <a:gd name="connsiteX28" fmla="*/ 425834 w 1351347"/>
              <a:gd name="connsiteY28" fmla="*/ 311686 h 342718"/>
              <a:gd name="connsiteX29" fmla="*/ 469490 w 1351347"/>
              <a:gd name="connsiteY29" fmla="*/ 338674 h 342718"/>
              <a:gd name="connsiteX30" fmla="*/ 505209 w 1351347"/>
              <a:gd name="connsiteY30" fmla="*/ 337086 h 342718"/>
              <a:gd name="connsiteX31" fmla="*/ 514734 w 1351347"/>
              <a:gd name="connsiteY31" fmla="*/ 340261 h 342718"/>
              <a:gd name="connsiteX32" fmla="*/ 565534 w 1351347"/>
              <a:gd name="connsiteY32" fmla="*/ 337086 h 342718"/>
              <a:gd name="connsiteX33" fmla="*/ 584584 w 1351347"/>
              <a:gd name="connsiteY33" fmla="*/ 324386 h 342718"/>
              <a:gd name="connsiteX34" fmla="*/ 590934 w 1351347"/>
              <a:gd name="connsiteY34" fmla="*/ 314861 h 342718"/>
              <a:gd name="connsiteX35" fmla="*/ 600459 w 1351347"/>
              <a:gd name="connsiteY35" fmla="*/ 311686 h 342718"/>
              <a:gd name="connsiteX36" fmla="*/ 644909 w 1351347"/>
              <a:gd name="connsiteY36" fmla="*/ 308511 h 342718"/>
              <a:gd name="connsiteX37" fmla="*/ 663959 w 1351347"/>
              <a:gd name="connsiteY37" fmla="*/ 302161 h 342718"/>
              <a:gd name="connsiteX38" fmla="*/ 686184 w 1351347"/>
              <a:gd name="connsiteY38" fmla="*/ 295811 h 342718"/>
              <a:gd name="connsiteX39" fmla="*/ 714759 w 1351347"/>
              <a:gd name="connsiteY39" fmla="*/ 283111 h 342718"/>
              <a:gd name="connsiteX40" fmla="*/ 781434 w 1351347"/>
              <a:gd name="connsiteY40" fmla="*/ 276761 h 342718"/>
              <a:gd name="connsiteX41" fmla="*/ 794134 w 1351347"/>
              <a:gd name="connsiteY41" fmla="*/ 273586 h 342718"/>
              <a:gd name="connsiteX42" fmla="*/ 819534 w 1351347"/>
              <a:gd name="connsiteY42" fmla="*/ 267236 h 342718"/>
              <a:gd name="connsiteX43" fmla="*/ 1010034 w 1351347"/>
              <a:gd name="connsiteY43" fmla="*/ 260886 h 342718"/>
              <a:gd name="connsiteX44" fmla="*/ 1067184 w 1351347"/>
              <a:gd name="connsiteY44" fmla="*/ 254536 h 342718"/>
              <a:gd name="connsiteX45" fmla="*/ 1146559 w 1351347"/>
              <a:gd name="connsiteY45" fmla="*/ 253743 h 342718"/>
              <a:gd name="connsiteX46" fmla="*/ 1191009 w 1351347"/>
              <a:gd name="connsiteY46" fmla="*/ 248186 h 342718"/>
              <a:gd name="connsiteX47" fmla="*/ 1210059 w 1351347"/>
              <a:gd name="connsiteY47" fmla="*/ 241836 h 342718"/>
              <a:gd name="connsiteX48" fmla="*/ 1229109 w 1351347"/>
              <a:gd name="connsiteY48" fmla="*/ 232311 h 342718"/>
              <a:gd name="connsiteX49" fmla="*/ 1244984 w 1351347"/>
              <a:gd name="connsiteY49" fmla="*/ 216436 h 342718"/>
              <a:gd name="connsiteX50" fmla="*/ 1260859 w 1351347"/>
              <a:gd name="connsiteY50" fmla="*/ 197386 h 342718"/>
              <a:gd name="connsiteX51" fmla="*/ 1270384 w 1351347"/>
              <a:gd name="connsiteY51" fmla="*/ 191036 h 342718"/>
              <a:gd name="connsiteX52" fmla="*/ 1276734 w 1351347"/>
              <a:gd name="connsiteY52" fmla="*/ 181511 h 342718"/>
              <a:gd name="connsiteX53" fmla="*/ 1295784 w 1351347"/>
              <a:gd name="connsiteY53" fmla="*/ 168811 h 342718"/>
              <a:gd name="connsiteX54" fmla="*/ 1298959 w 1351347"/>
              <a:gd name="connsiteY54" fmla="*/ 159286 h 342718"/>
              <a:gd name="connsiteX55" fmla="*/ 1311659 w 1351347"/>
              <a:gd name="connsiteY55" fmla="*/ 140236 h 342718"/>
              <a:gd name="connsiteX56" fmla="*/ 1314834 w 1351347"/>
              <a:gd name="connsiteY56" fmla="*/ 76736 h 342718"/>
              <a:gd name="connsiteX57" fmla="*/ 1321184 w 1351347"/>
              <a:gd name="connsiteY57" fmla="*/ 57686 h 342718"/>
              <a:gd name="connsiteX58" fmla="*/ 1324359 w 1351347"/>
              <a:gd name="connsiteY58" fmla="*/ 48161 h 342718"/>
              <a:gd name="connsiteX59" fmla="*/ 1320391 w 1351347"/>
              <a:gd name="connsiteY59" fmla="*/ 48161 h 342718"/>
              <a:gd name="connsiteX60" fmla="*/ 1351347 w 1351347"/>
              <a:gd name="connsiteY60" fmla="*/ 5298 h 342718"/>
              <a:gd name="connsiteX61" fmla="*/ 911609 w 1351347"/>
              <a:gd name="connsiteY61" fmla="*/ 10061 h 342718"/>
              <a:gd name="connsiteX62" fmla="*/ 795721 w 1351347"/>
              <a:gd name="connsiteY62" fmla="*/ 10855 h 342718"/>
              <a:gd name="connsiteX63" fmla="*/ 656816 w 1351347"/>
              <a:gd name="connsiteY63" fmla="*/ 10061 h 342718"/>
              <a:gd name="connsiteX64" fmla="*/ 398846 w 1351347"/>
              <a:gd name="connsiteY64" fmla="*/ 9267 h 342718"/>
              <a:gd name="connsiteX65" fmla="*/ 352809 w 1351347"/>
              <a:gd name="connsiteY65" fmla="*/ 6092 h 342718"/>
              <a:gd name="connsiteX66" fmla="*/ 302009 w 1351347"/>
              <a:gd name="connsiteY66" fmla="*/ 6886 h 342718"/>
              <a:gd name="connsiteX67" fmla="*/ 228984 w 1351347"/>
              <a:gd name="connsiteY67" fmla="*/ 3711 h 342718"/>
              <a:gd name="connsiteX68" fmla="*/ 28959 w 1351347"/>
              <a:gd name="connsiteY68" fmla="*/ 6886 h 342718"/>
              <a:gd name="connsiteX69" fmla="*/ 384 w 1351347"/>
              <a:gd name="connsiteY69" fmla="*/ 13236 h 342718"/>
              <a:gd name="connsiteX0" fmla="*/ 384 w 1351347"/>
              <a:gd name="connsiteY0" fmla="*/ 9525 h 339007"/>
              <a:gd name="connsiteX1" fmla="*/ 13084 w 1351347"/>
              <a:gd name="connsiteY1" fmla="*/ 25400 h 339007"/>
              <a:gd name="connsiteX2" fmla="*/ 19434 w 1351347"/>
              <a:gd name="connsiteY2" fmla="*/ 47625 h 339007"/>
              <a:gd name="connsiteX3" fmla="*/ 25784 w 1351347"/>
              <a:gd name="connsiteY3" fmla="*/ 73025 h 339007"/>
              <a:gd name="connsiteX4" fmla="*/ 32134 w 1351347"/>
              <a:gd name="connsiteY4" fmla="*/ 82550 h 339007"/>
              <a:gd name="connsiteX5" fmla="*/ 51184 w 1351347"/>
              <a:gd name="connsiteY5" fmla="*/ 88900 h 339007"/>
              <a:gd name="connsiteX6" fmla="*/ 60709 w 1351347"/>
              <a:gd name="connsiteY6" fmla="*/ 92075 h 339007"/>
              <a:gd name="connsiteX7" fmla="*/ 117859 w 1351347"/>
              <a:gd name="connsiteY7" fmla="*/ 111125 h 339007"/>
              <a:gd name="connsiteX8" fmla="*/ 127384 w 1351347"/>
              <a:gd name="connsiteY8" fmla="*/ 114300 h 339007"/>
              <a:gd name="connsiteX9" fmla="*/ 136909 w 1351347"/>
              <a:gd name="connsiteY9" fmla="*/ 117475 h 339007"/>
              <a:gd name="connsiteX10" fmla="*/ 146434 w 1351347"/>
              <a:gd name="connsiteY10" fmla="*/ 123825 h 339007"/>
              <a:gd name="connsiteX11" fmla="*/ 165484 w 1351347"/>
              <a:gd name="connsiteY11" fmla="*/ 130175 h 339007"/>
              <a:gd name="connsiteX12" fmla="*/ 184534 w 1351347"/>
              <a:gd name="connsiteY12" fmla="*/ 142875 h 339007"/>
              <a:gd name="connsiteX13" fmla="*/ 203584 w 1351347"/>
              <a:gd name="connsiteY13" fmla="*/ 158750 h 339007"/>
              <a:gd name="connsiteX14" fmla="*/ 219459 w 1351347"/>
              <a:gd name="connsiteY14" fmla="*/ 174625 h 339007"/>
              <a:gd name="connsiteX15" fmla="*/ 225809 w 1351347"/>
              <a:gd name="connsiteY15" fmla="*/ 184150 h 339007"/>
              <a:gd name="connsiteX16" fmla="*/ 238509 w 1351347"/>
              <a:gd name="connsiteY16" fmla="*/ 187325 h 339007"/>
              <a:gd name="connsiteX17" fmla="*/ 248034 w 1351347"/>
              <a:gd name="connsiteY17" fmla="*/ 193675 h 339007"/>
              <a:gd name="connsiteX18" fmla="*/ 257559 w 1351347"/>
              <a:gd name="connsiteY18" fmla="*/ 196850 h 339007"/>
              <a:gd name="connsiteX19" fmla="*/ 286134 w 1351347"/>
              <a:gd name="connsiteY19" fmla="*/ 215900 h 339007"/>
              <a:gd name="connsiteX20" fmla="*/ 305184 w 1351347"/>
              <a:gd name="connsiteY20" fmla="*/ 228600 h 339007"/>
              <a:gd name="connsiteX21" fmla="*/ 314709 w 1351347"/>
              <a:gd name="connsiteY21" fmla="*/ 234950 h 339007"/>
              <a:gd name="connsiteX22" fmla="*/ 321059 w 1351347"/>
              <a:gd name="connsiteY22" fmla="*/ 244475 h 339007"/>
              <a:gd name="connsiteX23" fmla="*/ 349634 w 1351347"/>
              <a:gd name="connsiteY23" fmla="*/ 260350 h 339007"/>
              <a:gd name="connsiteX24" fmla="*/ 359159 w 1351347"/>
              <a:gd name="connsiteY24" fmla="*/ 269875 h 339007"/>
              <a:gd name="connsiteX25" fmla="*/ 368684 w 1351347"/>
              <a:gd name="connsiteY25" fmla="*/ 273050 h 339007"/>
              <a:gd name="connsiteX26" fmla="*/ 378209 w 1351347"/>
              <a:gd name="connsiteY26" fmla="*/ 279400 h 339007"/>
              <a:gd name="connsiteX27" fmla="*/ 397259 w 1351347"/>
              <a:gd name="connsiteY27" fmla="*/ 292100 h 339007"/>
              <a:gd name="connsiteX28" fmla="*/ 425834 w 1351347"/>
              <a:gd name="connsiteY28" fmla="*/ 307975 h 339007"/>
              <a:gd name="connsiteX29" fmla="*/ 469490 w 1351347"/>
              <a:gd name="connsiteY29" fmla="*/ 334963 h 339007"/>
              <a:gd name="connsiteX30" fmla="*/ 505209 w 1351347"/>
              <a:gd name="connsiteY30" fmla="*/ 333375 h 339007"/>
              <a:gd name="connsiteX31" fmla="*/ 514734 w 1351347"/>
              <a:gd name="connsiteY31" fmla="*/ 336550 h 339007"/>
              <a:gd name="connsiteX32" fmla="*/ 565534 w 1351347"/>
              <a:gd name="connsiteY32" fmla="*/ 333375 h 339007"/>
              <a:gd name="connsiteX33" fmla="*/ 584584 w 1351347"/>
              <a:gd name="connsiteY33" fmla="*/ 320675 h 339007"/>
              <a:gd name="connsiteX34" fmla="*/ 590934 w 1351347"/>
              <a:gd name="connsiteY34" fmla="*/ 311150 h 339007"/>
              <a:gd name="connsiteX35" fmla="*/ 600459 w 1351347"/>
              <a:gd name="connsiteY35" fmla="*/ 307975 h 339007"/>
              <a:gd name="connsiteX36" fmla="*/ 644909 w 1351347"/>
              <a:gd name="connsiteY36" fmla="*/ 304800 h 339007"/>
              <a:gd name="connsiteX37" fmla="*/ 663959 w 1351347"/>
              <a:gd name="connsiteY37" fmla="*/ 298450 h 339007"/>
              <a:gd name="connsiteX38" fmla="*/ 686184 w 1351347"/>
              <a:gd name="connsiteY38" fmla="*/ 292100 h 339007"/>
              <a:gd name="connsiteX39" fmla="*/ 714759 w 1351347"/>
              <a:gd name="connsiteY39" fmla="*/ 279400 h 339007"/>
              <a:gd name="connsiteX40" fmla="*/ 781434 w 1351347"/>
              <a:gd name="connsiteY40" fmla="*/ 273050 h 339007"/>
              <a:gd name="connsiteX41" fmla="*/ 794134 w 1351347"/>
              <a:gd name="connsiteY41" fmla="*/ 269875 h 339007"/>
              <a:gd name="connsiteX42" fmla="*/ 819534 w 1351347"/>
              <a:gd name="connsiteY42" fmla="*/ 263525 h 339007"/>
              <a:gd name="connsiteX43" fmla="*/ 1010034 w 1351347"/>
              <a:gd name="connsiteY43" fmla="*/ 257175 h 339007"/>
              <a:gd name="connsiteX44" fmla="*/ 1067184 w 1351347"/>
              <a:gd name="connsiteY44" fmla="*/ 250825 h 339007"/>
              <a:gd name="connsiteX45" fmla="*/ 1146559 w 1351347"/>
              <a:gd name="connsiteY45" fmla="*/ 250032 h 339007"/>
              <a:gd name="connsiteX46" fmla="*/ 1191009 w 1351347"/>
              <a:gd name="connsiteY46" fmla="*/ 244475 h 339007"/>
              <a:gd name="connsiteX47" fmla="*/ 1210059 w 1351347"/>
              <a:gd name="connsiteY47" fmla="*/ 238125 h 339007"/>
              <a:gd name="connsiteX48" fmla="*/ 1229109 w 1351347"/>
              <a:gd name="connsiteY48" fmla="*/ 228600 h 339007"/>
              <a:gd name="connsiteX49" fmla="*/ 1244984 w 1351347"/>
              <a:gd name="connsiteY49" fmla="*/ 212725 h 339007"/>
              <a:gd name="connsiteX50" fmla="*/ 1260859 w 1351347"/>
              <a:gd name="connsiteY50" fmla="*/ 193675 h 339007"/>
              <a:gd name="connsiteX51" fmla="*/ 1270384 w 1351347"/>
              <a:gd name="connsiteY51" fmla="*/ 187325 h 339007"/>
              <a:gd name="connsiteX52" fmla="*/ 1276734 w 1351347"/>
              <a:gd name="connsiteY52" fmla="*/ 177800 h 339007"/>
              <a:gd name="connsiteX53" fmla="*/ 1295784 w 1351347"/>
              <a:gd name="connsiteY53" fmla="*/ 165100 h 339007"/>
              <a:gd name="connsiteX54" fmla="*/ 1298959 w 1351347"/>
              <a:gd name="connsiteY54" fmla="*/ 155575 h 339007"/>
              <a:gd name="connsiteX55" fmla="*/ 1311659 w 1351347"/>
              <a:gd name="connsiteY55" fmla="*/ 136525 h 339007"/>
              <a:gd name="connsiteX56" fmla="*/ 1314834 w 1351347"/>
              <a:gd name="connsiteY56" fmla="*/ 73025 h 339007"/>
              <a:gd name="connsiteX57" fmla="*/ 1321184 w 1351347"/>
              <a:gd name="connsiteY57" fmla="*/ 53975 h 339007"/>
              <a:gd name="connsiteX58" fmla="*/ 1324359 w 1351347"/>
              <a:gd name="connsiteY58" fmla="*/ 44450 h 339007"/>
              <a:gd name="connsiteX59" fmla="*/ 1320391 w 1351347"/>
              <a:gd name="connsiteY59" fmla="*/ 44450 h 339007"/>
              <a:gd name="connsiteX60" fmla="*/ 1351347 w 1351347"/>
              <a:gd name="connsiteY60" fmla="*/ 1587 h 339007"/>
              <a:gd name="connsiteX61" fmla="*/ 911609 w 1351347"/>
              <a:gd name="connsiteY61" fmla="*/ 6350 h 339007"/>
              <a:gd name="connsiteX62" fmla="*/ 795721 w 1351347"/>
              <a:gd name="connsiteY62" fmla="*/ 7144 h 339007"/>
              <a:gd name="connsiteX63" fmla="*/ 656816 w 1351347"/>
              <a:gd name="connsiteY63" fmla="*/ 6350 h 339007"/>
              <a:gd name="connsiteX64" fmla="*/ 398846 w 1351347"/>
              <a:gd name="connsiteY64" fmla="*/ 5556 h 339007"/>
              <a:gd name="connsiteX65" fmla="*/ 352809 w 1351347"/>
              <a:gd name="connsiteY65" fmla="*/ 2381 h 339007"/>
              <a:gd name="connsiteX66" fmla="*/ 302009 w 1351347"/>
              <a:gd name="connsiteY66" fmla="*/ 3175 h 339007"/>
              <a:gd name="connsiteX67" fmla="*/ 228984 w 1351347"/>
              <a:gd name="connsiteY67" fmla="*/ 0 h 339007"/>
              <a:gd name="connsiteX68" fmla="*/ 28959 w 1351347"/>
              <a:gd name="connsiteY68" fmla="*/ 3175 h 339007"/>
              <a:gd name="connsiteX69" fmla="*/ 384 w 1351347"/>
              <a:gd name="connsiteY69" fmla="*/ 9525 h 339007"/>
              <a:gd name="connsiteX0" fmla="*/ 2034 w 1352997"/>
              <a:gd name="connsiteY0" fmla="*/ 9525 h 339007"/>
              <a:gd name="connsiteX1" fmla="*/ 14734 w 1352997"/>
              <a:gd name="connsiteY1" fmla="*/ 25400 h 339007"/>
              <a:gd name="connsiteX2" fmla="*/ 21084 w 1352997"/>
              <a:gd name="connsiteY2" fmla="*/ 47625 h 339007"/>
              <a:gd name="connsiteX3" fmla="*/ 27434 w 1352997"/>
              <a:gd name="connsiteY3" fmla="*/ 73025 h 339007"/>
              <a:gd name="connsiteX4" fmla="*/ 33784 w 1352997"/>
              <a:gd name="connsiteY4" fmla="*/ 82550 h 339007"/>
              <a:gd name="connsiteX5" fmla="*/ 52834 w 1352997"/>
              <a:gd name="connsiteY5" fmla="*/ 88900 h 339007"/>
              <a:gd name="connsiteX6" fmla="*/ 62359 w 1352997"/>
              <a:gd name="connsiteY6" fmla="*/ 92075 h 339007"/>
              <a:gd name="connsiteX7" fmla="*/ 119509 w 1352997"/>
              <a:gd name="connsiteY7" fmla="*/ 111125 h 339007"/>
              <a:gd name="connsiteX8" fmla="*/ 129034 w 1352997"/>
              <a:gd name="connsiteY8" fmla="*/ 114300 h 339007"/>
              <a:gd name="connsiteX9" fmla="*/ 138559 w 1352997"/>
              <a:gd name="connsiteY9" fmla="*/ 117475 h 339007"/>
              <a:gd name="connsiteX10" fmla="*/ 148084 w 1352997"/>
              <a:gd name="connsiteY10" fmla="*/ 123825 h 339007"/>
              <a:gd name="connsiteX11" fmla="*/ 167134 w 1352997"/>
              <a:gd name="connsiteY11" fmla="*/ 130175 h 339007"/>
              <a:gd name="connsiteX12" fmla="*/ 186184 w 1352997"/>
              <a:gd name="connsiteY12" fmla="*/ 142875 h 339007"/>
              <a:gd name="connsiteX13" fmla="*/ 205234 w 1352997"/>
              <a:gd name="connsiteY13" fmla="*/ 158750 h 339007"/>
              <a:gd name="connsiteX14" fmla="*/ 221109 w 1352997"/>
              <a:gd name="connsiteY14" fmla="*/ 174625 h 339007"/>
              <a:gd name="connsiteX15" fmla="*/ 227459 w 1352997"/>
              <a:gd name="connsiteY15" fmla="*/ 184150 h 339007"/>
              <a:gd name="connsiteX16" fmla="*/ 240159 w 1352997"/>
              <a:gd name="connsiteY16" fmla="*/ 187325 h 339007"/>
              <a:gd name="connsiteX17" fmla="*/ 249684 w 1352997"/>
              <a:gd name="connsiteY17" fmla="*/ 193675 h 339007"/>
              <a:gd name="connsiteX18" fmla="*/ 259209 w 1352997"/>
              <a:gd name="connsiteY18" fmla="*/ 196850 h 339007"/>
              <a:gd name="connsiteX19" fmla="*/ 287784 w 1352997"/>
              <a:gd name="connsiteY19" fmla="*/ 215900 h 339007"/>
              <a:gd name="connsiteX20" fmla="*/ 306834 w 1352997"/>
              <a:gd name="connsiteY20" fmla="*/ 228600 h 339007"/>
              <a:gd name="connsiteX21" fmla="*/ 316359 w 1352997"/>
              <a:gd name="connsiteY21" fmla="*/ 234950 h 339007"/>
              <a:gd name="connsiteX22" fmla="*/ 322709 w 1352997"/>
              <a:gd name="connsiteY22" fmla="*/ 244475 h 339007"/>
              <a:gd name="connsiteX23" fmla="*/ 351284 w 1352997"/>
              <a:gd name="connsiteY23" fmla="*/ 260350 h 339007"/>
              <a:gd name="connsiteX24" fmla="*/ 360809 w 1352997"/>
              <a:gd name="connsiteY24" fmla="*/ 269875 h 339007"/>
              <a:gd name="connsiteX25" fmla="*/ 370334 w 1352997"/>
              <a:gd name="connsiteY25" fmla="*/ 273050 h 339007"/>
              <a:gd name="connsiteX26" fmla="*/ 379859 w 1352997"/>
              <a:gd name="connsiteY26" fmla="*/ 279400 h 339007"/>
              <a:gd name="connsiteX27" fmla="*/ 398909 w 1352997"/>
              <a:gd name="connsiteY27" fmla="*/ 292100 h 339007"/>
              <a:gd name="connsiteX28" fmla="*/ 427484 w 1352997"/>
              <a:gd name="connsiteY28" fmla="*/ 307975 h 339007"/>
              <a:gd name="connsiteX29" fmla="*/ 471140 w 1352997"/>
              <a:gd name="connsiteY29" fmla="*/ 334963 h 339007"/>
              <a:gd name="connsiteX30" fmla="*/ 506859 w 1352997"/>
              <a:gd name="connsiteY30" fmla="*/ 333375 h 339007"/>
              <a:gd name="connsiteX31" fmla="*/ 516384 w 1352997"/>
              <a:gd name="connsiteY31" fmla="*/ 336550 h 339007"/>
              <a:gd name="connsiteX32" fmla="*/ 567184 w 1352997"/>
              <a:gd name="connsiteY32" fmla="*/ 333375 h 339007"/>
              <a:gd name="connsiteX33" fmla="*/ 586234 w 1352997"/>
              <a:gd name="connsiteY33" fmla="*/ 320675 h 339007"/>
              <a:gd name="connsiteX34" fmla="*/ 592584 w 1352997"/>
              <a:gd name="connsiteY34" fmla="*/ 311150 h 339007"/>
              <a:gd name="connsiteX35" fmla="*/ 602109 w 1352997"/>
              <a:gd name="connsiteY35" fmla="*/ 307975 h 339007"/>
              <a:gd name="connsiteX36" fmla="*/ 646559 w 1352997"/>
              <a:gd name="connsiteY36" fmla="*/ 304800 h 339007"/>
              <a:gd name="connsiteX37" fmla="*/ 665609 w 1352997"/>
              <a:gd name="connsiteY37" fmla="*/ 298450 h 339007"/>
              <a:gd name="connsiteX38" fmla="*/ 687834 w 1352997"/>
              <a:gd name="connsiteY38" fmla="*/ 292100 h 339007"/>
              <a:gd name="connsiteX39" fmla="*/ 716409 w 1352997"/>
              <a:gd name="connsiteY39" fmla="*/ 279400 h 339007"/>
              <a:gd name="connsiteX40" fmla="*/ 783084 w 1352997"/>
              <a:gd name="connsiteY40" fmla="*/ 273050 h 339007"/>
              <a:gd name="connsiteX41" fmla="*/ 795784 w 1352997"/>
              <a:gd name="connsiteY41" fmla="*/ 269875 h 339007"/>
              <a:gd name="connsiteX42" fmla="*/ 821184 w 1352997"/>
              <a:gd name="connsiteY42" fmla="*/ 263525 h 339007"/>
              <a:gd name="connsiteX43" fmla="*/ 1011684 w 1352997"/>
              <a:gd name="connsiteY43" fmla="*/ 257175 h 339007"/>
              <a:gd name="connsiteX44" fmla="*/ 1068834 w 1352997"/>
              <a:gd name="connsiteY44" fmla="*/ 250825 h 339007"/>
              <a:gd name="connsiteX45" fmla="*/ 1148209 w 1352997"/>
              <a:gd name="connsiteY45" fmla="*/ 250032 h 339007"/>
              <a:gd name="connsiteX46" fmla="*/ 1192659 w 1352997"/>
              <a:gd name="connsiteY46" fmla="*/ 244475 h 339007"/>
              <a:gd name="connsiteX47" fmla="*/ 1211709 w 1352997"/>
              <a:gd name="connsiteY47" fmla="*/ 238125 h 339007"/>
              <a:gd name="connsiteX48" fmla="*/ 1230759 w 1352997"/>
              <a:gd name="connsiteY48" fmla="*/ 228600 h 339007"/>
              <a:gd name="connsiteX49" fmla="*/ 1246634 w 1352997"/>
              <a:gd name="connsiteY49" fmla="*/ 212725 h 339007"/>
              <a:gd name="connsiteX50" fmla="*/ 1262509 w 1352997"/>
              <a:gd name="connsiteY50" fmla="*/ 193675 h 339007"/>
              <a:gd name="connsiteX51" fmla="*/ 1272034 w 1352997"/>
              <a:gd name="connsiteY51" fmla="*/ 187325 h 339007"/>
              <a:gd name="connsiteX52" fmla="*/ 1278384 w 1352997"/>
              <a:gd name="connsiteY52" fmla="*/ 177800 h 339007"/>
              <a:gd name="connsiteX53" fmla="*/ 1297434 w 1352997"/>
              <a:gd name="connsiteY53" fmla="*/ 165100 h 339007"/>
              <a:gd name="connsiteX54" fmla="*/ 1300609 w 1352997"/>
              <a:gd name="connsiteY54" fmla="*/ 155575 h 339007"/>
              <a:gd name="connsiteX55" fmla="*/ 1313309 w 1352997"/>
              <a:gd name="connsiteY55" fmla="*/ 136525 h 339007"/>
              <a:gd name="connsiteX56" fmla="*/ 1316484 w 1352997"/>
              <a:gd name="connsiteY56" fmla="*/ 73025 h 339007"/>
              <a:gd name="connsiteX57" fmla="*/ 1322834 w 1352997"/>
              <a:gd name="connsiteY57" fmla="*/ 53975 h 339007"/>
              <a:gd name="connsiteX58" fmla="*/ 1326009 w 1352997"/>
              <a:gd name="connsiteY58" fmla="*/ 44450 h 339007"/>
              <a:gd name="connsiteX59" fmla="*/ 1322041 w 1352997"/>
              <a:gd name="connsiteY59" fmla="*/ 44450 h 339007"/>
              <a:gd name="connsiteX60" fmla="*/ 1352997 w 1352997"/>
              <a:gd name="connsiteY60" fmla="*/ 1587 h 339007"/>
              <a:gd name="connsiteX61" fmla="*/ 913259 w 1352997"/>
              <a:gd name="connsiteY61" fmla="*/ 6350 h 339007"/>
              <a:gd name="connsiteX62" fmla="*/ 797371 w 1352997"/>
              <a:gd name="connsiteY62" fmla="*/ 7144 h 339007"/>
              <a:gd name="connsiteX63" fmla="*/ 658466 w 1352997"/>
              <a:gd name="connsiteY63" fmla="*/ 6350 h 339007"/>
              <a:gd name="connsiteX64" fmla="*/ 400496 w 1352997"/>
              <a:gd name="connsiteY64" fmla="*/ 5556 h 339007"/>
              <a:gd name="connsiteX65" fmla="*/ 354459 w 1352997"/>
              <a:gd name="connsiteY65" fmla="*/ 2381 h 339007"/>
              <a:gd name="connsiteX66" fmla="*/ 303659 w 1352997"/>
              <a:gd name="connsiteY66" fmla="*/ 3175 h 339007"/>
              <a:gd name="connsiteX67" fmla="*/ 230634 w 1352997"/>
              <a:gd name="connsiteY67" fmla="*/ 0 h 339007"/>
              <a:gd name="connsiteX68" fmla="*/ 61566 w 1352997"/>
              <a:gd name="connsiteY68" fmla="*/ 7937 h 339007"/>
              <a:gd name="connsiteX69" fmla="*/ 2034 w 1352997"/>
              <a:gd name="connsiteY69" fmla="*/ 9525 h 339007"/>
              <a:gd name="connsiteX0" fmla="*/ 2034 w 1352997"/>
              <a:gd name="connsiteY0" fmla="*/ 7938 h 337420"/>
              <a:gd name="connsiteX1" fmla="*/ 14734 w 1352997"/>
              <a:gd name="connsiteY1" fmla="*/ 23813 h 337420"/>
              <a:gd name="connsiteX2" fmla="*/ 21084 w 1352997"/>
              <a:gd name="connsiteY2" fmla="*/ 46038 h 337420"/>
              <a:gd name="connsiteX3" fmla="*/ 27434 w 1352997"/>
              <a:gd name="connsiteY3" fmla="*/ 71438 h 337420"/>
              <a:gd name="connsiteX4" fmla="*/ 33784 w 1352997"/>
              <a:gd name="connsiteY4" fmla="*/ 80963 h 337420"/>
              <a:gd name="connsiteX5" fmla="*/ 52834 w 1352997"/>
              <a:gd name="connsiteY5" fmla="*/ 87313 h 337420"/>
              <a:gd name="connsiteX6" fmla="*/ 62359 w 1352997"/>
              <a:gd name="connsiteY6" fmla="*/ 90488 h 337420"/>
              <a:gd name="connsiteX7" fmla="*/ 119509 w 1352997"/>
              <a:gd name="connsiteY7" fmla="*/ 109538 h 337420"/>
              <a:gd name="connsiteX8" fmla="*/ 129034 w 1352997"/>
              <a:gd name="connsiteY8" fmla="*/ 112713 h 337420"/>
              <a:gd name="connsiteX9" fmla="*/ 138559 w 1352997"/>
              <a:gd name="connsiteY9" fmla="*/ 115888 h 337420"/>
              <a:gd name="connsiteX10" fmla="*/ 148084 w 1352997"/>
              <a:gd name="connsiteY10" fmla="*/ 122238 h 337420"/>
              <a:gd name="connsiteX11" fmla="*/ 167134 w 1352997"/>
              <a:gd name="connsiteY11" fmla="*/ 128588 h 337420"/>
              <a:gd name="connsiteX12" fmla="*/ 186184 w 1352997"/>
              <a:gd name="connsiteY12" fmla="*/ 141288 h 337420"/>
              <a:gd name="connsiteX13" fmla="*/ 205234 w 1352997"/>
              <a:gd name="connsiteY13" fmla="*/ 157163 h 337420"/>
              <a:gd name="connsiteX14" fmla="*/ 221109 w 1352997"/>
              <a:gd name="connsiteY14" fmla="*/ 173038 h 337420"/>
              <a:gd name="connsiteX15" fmla="*/ 227459 w 1352997"/>
              <a:gd name="connsiteY15" fmla="*/ 182563 h 337420"/>
              <a:gd name="connsiteX16" fmla="*/ 240159 w 1352997"/>
              <a:gd name="connsiteY16" fmla="*/ 185738 h 337420"/>
              <a:gd name="connsiteX17" fmla="*/ 249684 w 1352997"/>
              <a:gd name="connsiteY17" fmla="*/ 192088 h 337420"/>
              <a:gd name="connsiteX18" fmla="*/ 259209 w 1352997"/>
              <a:gd name="connsiteY18" fmla="*/ 195263 h 337420"/>
              <a:gd name="connsiteX19" fmla="*/ 287784 w 1352997"/>
              <a:gd name="connsiteY19" fmla="*/ 214313 h 337420"/>
              <a:gd name="connsiteX20" fmla="*/ 306834 w 1352997"/>
              <a:gd name="connsiteY20" fmla="*/ 227013 h 337420"/>
              <a:gd name="connsiteX21" fmla="*/ 316359 w 1352997"/>
              <a:gd name="connsiteY21" fmla="*/ 233363 h 337420"/>
              <a:gd name="connsiteX22" fmla="*/ 322709 w 1352997"/>
              <a:gd name="connsiteY22" fmla="*/ 242888 h 337420"/>
              <a:gd name="connsiteX23" fmla="*/ 351284 w 1352997"/>
              <a:gd name="connsiteY23" fmla="*/ 258763 h 337420"/>
              <a:gd name="connsiteX24" fmla="*/ 360809 w 1352997"/>
              <a:gd name="connsiteY24" fmla="*/ 268288 h 337420"/>
              <a:gd name="connsiteX25" fmla="*/ 370334 w 1352997"/>
              <a:gd name="connsiteY25" fmla="*/ 271463 h 337420"/>
              <a:gd name="connsiteX26" fmla="*/ 379859 w 1352997"/>
              <a:gd name="connsiteY26" fmla="*/ 277813 h 337420"/>
              <a:gd name="connsiteX27" fmla="*/ 398909 w 1352997"/>
              <a:gd name="connsiteY27" fmla="*/ 290513 h 337420"/>
              <a:gd name="connsiteX28" fmla="*/ 427484 w 1352997"/>
              <a:gd name="connsiteY28" fmla="*/ 306388 h 337420"/>
              <a:gd name="connsiteX29" fmla="*/ 471140 w 1352997"/>
              <a:gd name="connsiteY29" fmla="*/ 333376 h 337420"/>
              <a:gd name="connsiteX30" fmla="*/ 506859 w 1352997"/>
              <a:gd name="connsiteY30" fmla="*/ 331788 h 337420"/>
              <a:gd name="connsiteX31" fmla="*/ 516384 w 1352997"/>
              <a:gd name="connsiteY31" fmla="*/ 334963 h 337420"/>
              <a:gd name="connsiteX32" fmla="*/ 567184 w 1352997"/>
              <a:gd name="connsiteY32" fmla="*/ 331788 h 337420"/>
              <a:gd name="connsiteX33" fmla="*/ 586234 w 1352997"/>
              <a:gd name="connsiteY33" fmla="*/ 319088 h 337420"/>
              <a:gd name="connsiteX34" fmla="*/ 592584 w 1352997"/>
              <a:gd name="connsiteY34" fmla="*/ 309563 h 337420"/>
              <a:gd name="connsiteX35" fmla="*/ 602109 w 1352997"/>
              <a:gd name="connsiteY35" fmla="*/ 306388 h 337420"/>
              <a:gd name="connsiteX36" fmla="*/ 646559 w 1352997"/>
              <a:gd name="connsiteY36" fmla="*/ 303213 h 337420"/>
              <a:gd name="connsiteX37" fmla="*/ 665609 w 1352997"/>
              <a:gd name="connsiteY37" fmla="*/ 296863 h 337420"/>
              <a:gd name="connsiteX38" fmla="*/ 687834 w 1352997"/>
              <a:gd name="connsiteY38" fmla="*/ 290513 h 337420"/>
              <a:gd name="connsiteX39" fmla="*/ 716409 w 1352997"/>
              <a:gd name="connsiteY39" fmla="*/ 277813 h 337420"/>
              <a:gd name="connsiteX40" fmla="*/ 783084 w 1352997"/>
              <a:gd name="connsiteY40" fmla="*/ 271463 h 337420"/>
              <a:gd name="connsiteX41" fmla="*/ 795784 w 1352997"/>
              <a:gd name="connsiteY41" fmla="*/ 268288 h 337420"/>
              <a:gd name="connsiteX42" fmla="*/ 821184 w 1352997"/>
              <a:gd name="connsiteY42" fmla="*/ 261938 h 337420"/>
              <a:gd name="connsiteX43" fmla="*/ 1011684 w 1352997"/>
              <a:gd name="connsiteY43" fmla="*/ 255588 h 337420"/>
              <a:gd name="connsiteX44" fmla="*/ 1068834 w 1352997"/>
              <a:gd name="connsiteY44" fmla="*/ 249238 h 337420"/>
              <a:gd name="connsiteX45" fmla="*/ 1148209 w 1352997"/>
              <a:gd name="connsiteY45" fmla="*/ 248445 h 337420"/>
              <a:gd name="connsiteX46" fmla="*/ 1192659 w 1352997"/>
              <a:gd name="connsiteY46" fmla="*/ 242888 h 337420"/>
              <a:gd name="connsiteX47" fmla="*/ 1211709 w 1352997"/>
              <a:gd name="connsiteY47" fmla="*/ 236538 h 337420"/>
              <a:gd name="connsiteX48" fmla="*/ 1230759 w 1352997"/>
              <a:gd name="connsiteY48" fmla="*/ 227013 h 337420"/>
              <a:gd name="connsiteX49" fmla="*/ 1246634 w 1352997"/>
              <a:gd name="connsiteY49" fmla="*/ 211138 h 337420"/>
              <a:gd name="connsiteX50" fmla="*/ 1262509 w 1352997"/>
              <a:gd name="connsiteY50" fmla="*/ 192088 h 337420"/>
              <a:gd name="connsiteX51" fmla="*/ 1272034 w 1352997"/>
              <a:gd name="connsiteY51" fmla="*/ 185738 h 337420"/>
              <a:gd name="connsiteX52" fmla="*/ 1278384 w 1352997"/>
              <a:gd name="connsiteY52" fmla="*/ 176213 h 337420"/>
              <a:gd name="connsiteX53" fmla="*/ 1297434 w 1352997"/>
              <a:gd name="connsiteY53" fmla="*/ 163513 h 337420"/>
              <a:gd name="connsiteX54" fmla="*/ 1300609 w 1352997"/>
              <a:gd name="connsiteY54" fmla="*/ 153988 h 337420"/>
              <a:gd name="connsiteX55" fmla="*/ 1313309 w 1352997"/>
              <a:gd name="connsiteY55" fmla="*/ 134938 h 337420"/>
              <a:gd name="connsiteX56" fmla="*/ 1316484 w 1352997"/>
              <a:gd name="connsiteY56" fmla="*/ 71438 h 337420"/>
              <a:gd name="connsiteX57" fmla="*/ 1322834 w 1352997"/>
              <a:gd name="connsiteY57" fmla="*/ 52388 h 337420"/>
              <a:gd name="connsiteX58" fmla="*/ 1326009 w 1352997"/>
              <a:gd name="connsiteY58" fmla="*/ 42863 h 337420"/>
              <a:gd name="connsiteX59" fmla="*/ 1322041 w 1352997"/>
              <a:gd name="connsiteY59" fmla="*/ 42863 h 337420"/>
              <a:gd name="connsiteX60" fmla="*/ 1352997 w 1352997"/>
              <a:gd name="connsiteY60" fmla="*/ 0 h 337420"/>
              <a:gd name="connsiteX61" fmla="*/ 913259 w 1352997"/>
              <a:gd name="connsiteY61" fmla="*/ 4763 h 337420"/>
              <a:gd name="connsiteX62" fmla="*/ 797371 w 1352997"/>
              <a:gd name="connsiteY62" fmla="*/ 5557 h 337420"/>
              <a:gd name="connsiteX63" fmla="*/ 658466 w 1352997"/>
              <a:gd name="connsiteY63" fmla="*/ 4763 h 337420"/>
              <a:gd name="connsiteX64" fmla="*/ 400496 w 1352997"/>
              <a:gd name="connsiteY64" fmla="*/ 3969 h 337420"/>
              <a:gd name="connsiteX65" fmla="*/ 354459 w 1352997"/>
              <a:gd name="connsiteY65" fmla="*/ 794 h 337420"/>
              <a:gd name="connsiteX66" fmla="*/ 303659 w 1352997"/>
              <a:gd name="connsiteY66" fmla="*/ 1588 h 337420"/>
              <a:gd name="connsiteX67" fmla="*/ 268734 w 1352997"/>
              <a:gd name="connsiteY67" fmla="*/ 3175 h 337420"/>
              <a:gd name="connsiteX68" fmla="*/ 61566 w 1352997"/>
              <a:gd name="connsiteY68" fmla="*/ 6350 h 337420"/>
              <a:gd name="connsiteX69" fmla="*/ 2034 w 1352997"/>
              <a:gd name="connsiteY69" fmla="*/ 7938 h 337420"/>
              <a:gd name="connsiteX0" fmla="*/ 2034 w 1352997"/>
              <a:gd name="connsiteY0" fmla="*/ 7938 h 337420"/>
              <a:gd name="connsiteX1" fmla="*/ 14734 w 1352997"/>
              <a:gd name="connsiteY1" fmla="*/ 23813 h 337420"/>
              <a:gd name="connsiteX2" fmla="*/ 21084 w 1352997"/>
              <a:gd name="connsiteY2" fmla="*/ 46038 h 337420"/>
              <a:gd name="connsiteX3" fmla="*/ 27434 w 1352997"/>
              <a:gd name="connsiteY3" fmla="*/ 71438 h 337420"/>
              <a:gd name="connsiteX4" fmla="*/ 33784 w 1352997"/>
              <a:gd name="connsiteY4" fmla="*/ 80963 h 337420"/>
              <a:gd name="connsiteX5" fmla="*/ 52834 w 1352997"/>
              <a:gd name="connsiteY5" fmla="*/ 87313 h 337420"/>
              <a:gd name="connsiteX6" fmla="*/ 62359 w 1352997"/>
              <a:gd name="connsiteY6" fmla="*/ 90488 h 337420"/>
              <a:gd name="connsiteX7" fmla="*/ 119509 w 1352997"/>
              <a:gd name="connsiteY7" fmla="*/ 109538 h 337420"/>
              <a:gd name="connsiteX8" fmla="*/ 129034 w 1352997"/>
              <a:gd name="connsiteY8" fmla="*/ 112713 h 337420"/>
              <a:gd name="connsiteX9" fmla="*/ 138559 w 1352997"/>
              <a:gd name="connsiteY9" fmla="*/ 115888 h 337420"/>
              <a:gd name="connsiteX10" fmla="*/ 148084 w 1352997"/>
              <a:gd name="connsiteY10" fmla="*/ 122238 h 337420"/>
              <a:gd name="connsiteX11" fmla="*/ 167134 w 1352997"/>
              <a:gd name="connsiteY11" fmla="*/ 128588 h 337420"/>
              <a:gd name="connsiteX12" fmla="*/ 186184 w 1352997"/>
              <a:gd name="connsiteY12" fmla="*/ 141288 h 337420"/>
              <a:gd name="connsiteX13" fmla="*/ 205234 w 1352997"/>
              <a:gd name="connsiteY13" fmla="*/ 157163 h 337420"/>
              <a:gd name="connsiteX14" fmla="*/ 221109 w 1352997"/>
              <a:gd name="connsiteY14" fmla="*/ 173038 h 337420"/>
              <a:gd name="connsiteX15" fmla="*/ 227459 w 1352997"/>
              <a:gd name="connsiteY15" fmla="*/ 182563 h 337420"/>
              <a:gd name="connsiteX16" fmla="*/ 240159 w 1352997"/>
              <a:gd name="connsiteY16" fmla="*/ 185738 h 337420"/>
              <a:gd name="connsiteX17" fmla="*/ 249684 w 1352997"/>
              <a:gd name="connsiteY17" fmla="*/ 192088 h 337420"/>
              <a:gd name="connsiteX18" fmla="*/ 259209 w 1352997"/>
              <a:gd name="connsiteY18" fmla="*/ 195263 h 337420"/>
              <a:gd name="connsiteX19" fmla="*/ 287784 w 1352997"/>
              <a:gd name="connsiteY19" fmla="*/ 214313 h 337420"/>
              <a:gd name="connsiteX20" fmla="*/ 306834 w 1352997"/>
              <a:gd name="connsiteY20" fmla="*/ 227013 h 337420"/>
              <a:gd name="connsiteX21" fmla="*/ 316359 w 1352997"/>
              <a:gd name="connsiteY21" fmla="*/ 233363 h 337420"/>
              <a:gd name="connsiteX22" fmla="*/ 322709 w 1352997"/>
              <a:gd name="connsiteY22" fmla="*/ 242888 h 337420"/>
              <a:gd name="connsiteX23" fmla="*/ 351284 w 1352997"/>
              <a:gd name="connsiteY23" fmla="*/ 258763 h 337420"/>
              <a:gd name="connsiteX24" fmla="*/ 360809 w 1352997"/>
              <a:gd name="connsiteY24" fmla="*/ 268288 h 337420"/>
              <a:gd name="connsiteX25" fmla="*/ 370334 w 1352997"/>
              <a:gd name="connsiteY25" fmla="*/ 271463 h 337420"/>
              <a:gd name="connsiteX26" fmla="*/ 379859 w 1352997"/>
              <a:gd name="connsiteY26" fmla="*/ 277813 h 337420"/>
              <a:gd name="connsiteX27" fmla="*/ 398909 w 1352997"/>
              <a:gd name="connsiteY27" fmla="*/ 290513 h 337420"/>
              <a:gd name="connsiteX28" fmla="*/ 427484 w 1352997"/>
              <a:gd name="connsiteY28" fmla="*/ 306388 h 337420"/>
              <a:gd name="connsiteX29" fmla="*/ 471140 w 1352997"/>
              <a:gd name="connsiteY29" fmla="*/ 333376 h 337420"/>
              <a:gd name="connsiteX30" fmla="*/ 506859 w 1352997"/>
              <a:gd name="connsiteY30" fmla="*/ 331788 h 337420"/>
              <a:gd name="connsiteX31" fmla="*/ 516384 w 1352997"/>
              <a:gd name="connsiteY31" fmla="*/ 334963 h 337420"/>
              <a:gd name="connsiteX32" fmla="*/ 567184 w 1352997"/>
              <a:gd name="connsiteY32" fmla="*/ 331788 h 337420"/>
              <a:gd name="connsiteX33" fmla="*/ 586234 w 1352997"/>
              <a:gd name="connsiteY33" fmla="*/ 319088 h 337420"/>
              <a:gd name="connsiteX34" fmla="*/ 592584 w 1352997"/>
              <a:gd name="connsiteY34" fmla="*/ 309563 h 337420"/>
              <a:gd name="connsiteX35" fmla="*/ 602109 w 1352997"/>
              <a:gd name="connsiteY35" fmla="*/ 306388 h 337420"/>
              <a:gd name="connsiteX36" fmla="*/ 646559 w 1352997"/>
              <a:gd name="connsiteY36" fmla="*/ 303213 h 337420"/>
              <a:gd name="connsiteX37" fmla="*/ 665609 w 1352997"/>
              <a:gd name="connsiteY37" fmla="*/ 296863 h 337420"/>
              <a:gd name="connsiteX38" fmla="*/ 687834 w 1352997"/>
              <a:gd name="connsiteY38" fmla="*/ 290513 h 337420"/>
              <a:gd name="connsiteX39" fmla="*/ 716409 w 1352997"/>
              <a:gd name="connsiteY39" fmla="*/ 277813 h 337420"/>
              <a:gd name="connsiteX40" fmla="*/ 783084 w 1352997"/>
              <a:gd name="connsiteY40" fmla="*/ 271463 h 337420"/>
              <a:gd name="connsiteX41" fmla="*/ 795784 w 1352997"/>
              <a:gd name="connsiteY41" fmla="*/ 268288 h 337420"/>
              <a:gd name="connsiteX42" fmla="*/ 821184 w 1352997"/>
              <a:gd name="connsiteY42" fmla="*/ 261938 h 337420"/>
              <a:gd name="connsiteX43" fmla="*/ 1011684 w 1352997"/>
              <a:gd name="connsiteY43" fmla="*/ 255588 h 337420"/>
              <a:gd name="connsiteX44" fmla="*/ 1068834 w 1352997"/>
              <a:gd name="connsiteY44" fmla="*/ 249238 h 337420"/>
              <a:gd name="connsiteX45" fmla="*/ 1148209 w 1352997"/>
              <a:gd name="connsiteY45" fmla="*/ 248445 h 337420"/>
              <a:gd name="connsiteX46" fmla="*/ 1192659 w 1352997"/>
              <a:gd name="connsiteY46" fmla="*/ 242888 h 337420"/>
              <a:gd name="connsiteX47" fmla="*/ 1211709 w 1352997"/>
              <a:gd name="connsiteY47" fmla="*/ 236538 h 337420"/>
              <a:gd name="connsiteX48" fmla="*/ 1230759 w 1352997"/>
              <a:gd name="connsiteY48" fmla="*/ 227013 h 337420"/>
              <a:gd name="connsiteX49" fmla="*/ 1246634 w 1352997"/>
              <a:gd name="connsiteY49" fmla="*/ 211138 h 337420"/>
              <a:gd name="connsiteX50" fmla="*/ 1262509 w 1352997"/>
              <a:gd name="connsiteY50" fmla="*/ 192088 h 337420"/>
              <a:gd name="connsiteX51" fmla="*/ 1272034 w 1352997"/>
              <a:gd name="connsiteY51" fmla="*/ 185738 h 337420"/>
              <a:gd name="connsiteX52" fmla="*/ 1278384 w 1352997"/>
              <a:gd name="connsiteY52" fmla="*/ 176213 h 337420"/>
              <a:gd name="connsiteX53" fmla="*/ 1297434 w 1352997"/>
              <a:gd name="connsiteY53" fmla="*/ 163513 h 337420"/>
              <a:gd name="connsiteX54" fmla="*/ 1300609 w 1352997"/>
              <a:gd name="connsiteY54" fmla="*/ 153988 h 337420"/>
              <a:gd name="connsiteX55" fmla="*/ 1313309 w 1352997"/>
              <a:gd name="connsiteY55" fmla="*/ 134938 h 337420"/>
              <a:gd name="connsiteX56" fmla="*/ 1316484 w 1352997"/>
              <a:gd name="connsiteY56" fmla="*/ 71438 h 337420"/>
              <a:gd name="connsiteX57" fmla="*/ 1322834 w 1352997"/>
              <a:gd name="connsiteY57" fmla="*/ 52388 h 337420"/>
              <a:gd name="connsiteX58" fmla="*/ 1326009 w 1352997"/>
              <a:gd name="connsiteY58" fmla="*/ 42863 h 337420"/>
              <a:gd name="connsiteX59" fmla="*/ 1322041 w 1352997"/>
              <a:gd name="connsiteY59" fmla="*/ 42863 h 337420"/>
              <a:gd name="connsiteX60" fmla="*/ 1352997 w 1352997"/>
              <a:gd name="connsiteY60" fmla="*/ 0 h 337420"/>
              <a:gd name="connsiteX61" fmla="*/ 913259 w 1352997"/>
              <a:gd name="connsiteY61" fmla="*/ 4763 h 337420"/>
              <a:gd name="connsiteX62" fmla="*/ 797371 w 1352997"/>
              <a:gd name="connsiteY62" fmla="*/ 5557 h 337420"/>
              <a:gd name="connsiteX63" fmla="*/ 658466 w 1352997"/>
              <a:gd name="connsiteY63" fmla="*/ 4763 h 337420"/>
              <a:gd name="connsiteX64" fmla="*/ 400496 w 1352997"/>
              <a:gd name="connsiteY64" fmla="*/ 3969 h 337420"/>
              <a:gd name="connsiteX65" fmla="*/ 354459 w 1352997"/>
              <a:gd name="connsiteY65" fmla="*/ 794 h 337420"/>
              <a:gd name="connsiteX66" fmla="*/ 322709 w 1352997"/>
              <a:gd name="connsiteY66" fmla="*/ 1588 h 337420"/>
              <a:gd name="connsiteX67" fmla="*/ 268734 w 1352997"/>
              <a:gd name="connsiteY67" fmla="*/ 3175 h 337420"/>
              <a:gd name="connsiteX68" fmla="*/ 61566 w 1352997"/>
              <a:gd name="connsiteY68" fmla="*/ 6350 h 337420"/>
              <a:gd name="connsiteX69" fmla="*/ 2034 w 1352997"/>
              <a:gd name="connsiteY69" fmla="*/ 7938 h 337420"/>
              <a:gd name="connsiteX0" fmla="*/ 2034 w 1352997"/>
              <a:gd name="connsiteY0" fmla="*/ 7938 h 337420"/>
              <a:gd name="connsiteX1" fmla="*/ 14734 w 1352997"/>
              <a:gd name="connsiteY1" fmla="*/ 23813 h 337420"/>
              <a:gd name="connsiteX2" fmla="*/ 21084 w 1352997"/>
              <a:gd name="connsiteY2" fmla="*/ 46038 h 337420"/>
              <a:gd name="connsiteX3" fmla="*/ 27434 w 1352997"/>
              <a:gd name="connsiteY3" fmla="*/ 71438 h 337420"/>
              <a:gd name="connsiteX4" fmla="*/ 33784 w 1352997"/>
              <a:gd name="connsiteY4" fmla="*/ 80963 h 337420"/>
              <a:gd name="connsiteX5" fmla="*/ 52834 w 1352997"/>
              <a:gd name="connsiteY5" fmla="*/ 87313 h 337420"/>
              <a:gd name="connsiteX6" fmla="*/ 62359 w 1352997"/>
              <a:gd name="connsiteY6" fmla="*/ 90488 h 337420"/>
              <a:gd name="connsiteX7" fmla="*/ 119509 w 1352997"/>
              <a:gd name="connsiteY7" fmla="*/ 109538 h 337420"/>
              <a:gd name="connsiteX8" fmla="*/ 129034 w 1352997"/>
              <a:gd name="connsiteY8" fmla="*/ 112713 h 337420"/>
              <a:gd name="connsiteX9" fmla="*/ 138559 w 1352997"/>
              <a:gd name="connsiteY9" fmla="*/ 115888 h 337420"/>
              <a:gd name="connsiteX10" fmla="*/ 148084 w 1352997"/>
              <a:gd name="connsiteY10" fmla="*/ 122238 h 337420"/>
              <a:gd name="connsiteX11" fmla="*/ 167134 w 1352997"/>
              <a:gd name="connsiteY11" fmla="*/ 128588 h 337420"/>
              <a:gd name="connsiteX12" fmla="*/ 186184 w 1352997"/>
              <a:gd name="connsiteY12" fmla="*/ 141288 h 337420"/>
              <a:gd name="connsiteX13" fmla="*/ 205234 w 1352997"/>
              <a:gd name="connsiteY13" fmla="*/ 157163 h 337420"/>
              <a:gd name="connsiteX14" fmla="*/ 221109 w 1352997"/>
              <a:gd name="connsiteY14" fmla="*/ 173038 h 337420"/>
              <a:gd name="connsiteX15" fmla="*/ 227459 w 1352997"/>
              <a:gd name="connsiteY15" fmla="*/ 182563 h 337420"/>
              <a:gd name="connsiteX16" fmla="*/ 240159 w 1352997"/>
              <a:gd name="connsiteY16" fmla="*/ 185738 h 337420"/>
              <a:gd name="connsiteX17" fmla="*/ 249684 w 1352997"/>
              <a:gd name="connsiteY17" fmla="*/ 192088 h 337420"/>
              <a:gd name="connsiteX18" fmla="*/ 259209 w 1352997"/>
              <a:gd name="connsiteY18" fmla="*/ 195263 h 337420"/>
              <a:gd name="connsiteX19" fmla="*/ 287784 w 1352997"/>
              <a:gd name="connsiteY19" fmla="*/ 214313 h 337420"/>
              <a:gd name="connsiteX20" fmla="*/ 306834 w 1352997"/>
              <a:gd name="connsiteY20" fmla="*/ 227013 h 337420"/>
              <a:gd name="connsiteX21" fmla="*/ 316359 w 1352997"/>
              <a:gd name="connsiteY21" fmla="*/ 233363 h 337420"/>
              <a:gd name="connsiteX22" fmla="*/ 322709 w 1352997"/>
              <a:gd name="connsiteY22" fmla="*/ 242888 h 337420"/>
              <a:gd name="connsiteX23" fmla="*/ 351284 w 1352997"/>
              <a:gd name="connsiteY23" fmla="*/ 258763 h 337420"/>
              <a:gd name="connsiteX24" fmla="*/ 360809 w 1352997"/>
              <a:gd name="connsiteY24" fmla="*/ 268288 h 337420"/>
              <a:gd name="connsiteX25" fmla="*/ 370334 w 1352997"/>
              <a:gd name="connsiteY25" fmla="*/ 271463 h 337420"/>
              <a:gd name="connsiteX26" fmla="*/ 379859 w 1352997"/>
              <a:gd name="connsiteY26" fmla="*/ 277813 h 337420"/>
              <a:gd name="connsiteX27" fmla="*/ 398909 w 1352997"/>
              <a:gd name="connsiteY27" fmla="*/ 290513 h 337420"/>
              <a:gd name="connsiteX28" fmla="*/ 427484 w 1352997"/>
              <a:gd name="connsiteY28" fmla="*/ 306388 h 337420"/>
              <a:gd name="connsiteX29" fmla="*/ 471140 w 1352997"/>
              <a:gd name="connsiteY29" fmla="*/ 333376 h 337420"/>
              <a:gd name="connsiteX30" fmla="*/ 506859 w 1352997"/>
              <a:gd name="connsiteY30" fmla="*/ 331788 h 337420"/>
              <a:gd name="connsiteX31" fmla="*/ 516384 w 1352997"/>
              <a:gd name="connsiteY31" fmla="*/ 334963 h 337420"/>
              <a:gd name="connsiteX32" fmla="*/ 567184 w 1352997"/>
              <a:gd name="connsiteY32" fmla="*/ 331788 h 337420"/>
              <a:gd name="connsiteX33" fmla="*/ 586234 w 1352997"/>
              <a:gd name="connsiteY33" fmla="*/ 319088 h 337420"/>
              <a:gd name="connsiteX34" fmla="*/ 592584 w 1352997"/>
              <a:gd name="connsiteY34" fmla="*/ 309563 h 337420"/>
              <a:gd name="connsiteX35" fmla="*/ 602109 w 1352997"/>
              <a:gd name="connsiteY35" fmla="*/ 306388 h 337420"/>
              <a:gd name="connsiteX36" fmla="*/ 646559 w 1352997"/>
              <a:gd name="connsiteY36" fmla="*/ 303213 h 337420"/>
              <a:gd name="connsiteX37" fmla="*/ 665609 w 1352997"/>
              <a:gd name="connsiteY37" fmla="*/ 296863 h 337420"/>
              <a:gd name="connsiteX38" fmla="*/ 687834 w 1352997"/>
              <a:gd name="connsiteY38" fmla="*/ 290513 h 337420"/>
              <a:gd name="connsiteX39" fmla="*/ 716409 w 1352997"/>
              <a:gd name="connsiteY39" fmla="*/ 277813 h 337420"/>
              <a:gd name="connsiteX40" fmla="*/ 783084 w 1352997"/>
              <a:gd name="connsiteY40" fmla="*/ 271463 h 337420"/>
              <a:gd name="connsiteX41" fmla="*/ 795784 w 1352997"/>
              <a:gd name="connsiteY41" fmla="*/ 268288 h 337420"/>
              <a:gd name="connsiteX42" fmla="*/ 821184 w 1352997"/>
              <a:gd name="connsiteY42" fmla="*/ 261938 h 337420"/>
              <a:gd name="connsiteX43" fmla="*/ 1011684 w 1352997"/>
              <a:gd name="connsiteY43" fmla="*/ 255588 h 337420"/>
              <a:gd name="connsiteX44" fmla="*/ 1068834 w 1352997"/>
              <a:gd name="connsiteY44" fmla="*/ 249238 h 337420"/>
              <a:gd name="connsiteX45" fmla="*/ 1148209 w 1352997"/>
              <a:gd name="connsiteY45" fmla="*/ 248445 h 337420"/>
              <a:gd name="connsiteX46" fmla="*/ 1192659 w 1352997"/>
              <a:gd name="connsiteY46" fmla="*/ 242888 h 337420"/>
              <a:gd name="connsiteX47" fmla="*/ 1211709 w 1352997"/>
              <a:gd name="connsiteY47" fmla="*/ 236538 h 337420"/>
              <a:gd name="connsiteX48" fmla="*/ 1230759 w 1352997"/>
              <a:gd name="connsiteY48" fmla="*/ 227013 h 337420"/>
              <a:gd name="connsiteX49" fmla="*/ 1246634 w 1352997"/>
              <a:gd name="connsiteY49" fmla="*/ 211138 h 337420"/>
              <a:gd name="connsiteX50" fmla="*/ 1262509 w 1352997"/>
              <a:gd name="connsiteY50" fmla="*/ 192088 h 337420"/>
              <a:gd name="connsiteX51" fmla="*/ 1272034 w 1352997"/>
              <a:gd name="connsiteY51" fmla="*/ 185738 h 337420"/>
              <a:gd name="connsiteX52" fmla="*/ 1278384 w 1352997"/>
              <a:gd name="connsiteY52" fmla="*/ 176213 h 337420"/>
              <a:gd name="connsiteX53" fmla="*/ 1297434 w 1352997"/>
              <a:gd name="connsiteY53" fmla="*/ 163513 h 337420"/>
              <a:gd name="connsiteX54" fmla="*/ 1300609 w 1352997"/>
              <a:gd name="connsiteY54" fmla="*/ 153988 h 337420"/>
              <a:gd name="connsiteX55" fmla="*/ 1313309 w 1352997"/>
              <a:gd name="connsiteY55" fmla="*/ 134938 h 337420"/>
              <a:gd name="connsiteX56" fmla="*/ 1316484 w 1352997"/>
              <a:gd name="connsiteY56" fmla="*/ 71438 h 337420"/>
              <a:gd name="connsiteX57" fmla="*/ 1322834 w 1352997"/>
              <a:gd name="connsiteY57" fmla="*/ 52388 h 337420"/>
              <a:gd name="connsiteX58" fmla="*/ 1326009 w 1352997"/>
              <a:gd name="connsiteY58" fmla="*/ 42863 h 337420"/>
              <a:gd name="connsiteX59" fmla="*/ 1322041 w 1352997"/>
              <a:gd name="connsiteY59" fmla="*/ 42863 h 337420"/>
              <a:gd name="connsiteX60" fmla="*/ 1352997 w 1352997"/>
              <a:gd name="connsiteY60" fmla="*/ 0 h 337420"/>
              <a:gd name="connsiteX61" fmla="*/ 913259 w 1352997"/>
              <a:gd name="connsiteY61" fmla="*/ 4763 h 337420"/>
              <a:gd name="connsiteX62" fmla="*/ 797371 w 1352997"/>
              <a:gd name="connsiteY62" fmla="*/ 5557 h 337420"/>
              <a:gd name="connsiteX63" fmla="*/ 658466 w 1352997"/>
              <a:gd name="connsiteY63" fmla="*/ 4763 h 337420"/>
              <a:gd name="connsiteX64" fmla="*/ 457646 w 1352997"/>
              <a:gd name="connsiteY64" fmla="*/ 3969 h 337420"/>
              <a:gd name="connsiteX65" fmla="*/ 354459 w 1352997"/>
              <a:gd name="connsiteY65" fmla="*/ 794 h 337420"/>
              <a:gd name="connsiteX66" fmla="*/ 322709 w 1352997"/>
              <a:gd name="connsiteY66" fmla="*/ 1588 h 337420"/>
              <a:gd name="connsiteX67" fmla="*/ 268734 w 1352997"/>
              <a:gd name="connsiteY67" fmla="*/ 3175 h 337420"/>
              <a:gd name="connsiteX68" fmla="*/ 61566 w 1352997"/>
              <a:gd name="connsiteY68" fmla="*/ 6350 h 337420"/>
              <a:gd name="connsiteX69" fmla="*/ 2034 w 1352997"/>
              <a:gd name="connsiteY69" fmla="*/ 7938 h 337420"/>
              <a:gd name="connsiteX0" fmla="*/ 2034 w 1352997"/>
              <a:gd name="connsiteY0" fmla="*/ 7938 h 337420"/>
              <a:gd name="connsiteX1" fmla="*/ 14734 w 1352997"/>
              <a:gd name="connsiteY1" fmla="*/ 23813 h 337420"/>
              <a:gd name="connsiteX2" fmla="*/ 21084 w 1352997"/>
              <a:gd name="connsiteY2" fmla="*/ 46038 h 337420"/>
              <a:gd name="connsiteX3" fmla="*/ 27434 w 1352997"/>
              <a:gd name="connsiteY3" fmla="*/ 71438 h 337420"/>
              <a:gd name="connsiteX4" fmla="*/ 33784 w 1352997"/>
              <a:gd name="connsiteY4" fmla="*/ 80963 h 337420"/>
              <a:gd name="connsiteX5" fmla="*/ 52834 w 1352997"/>
              <a:gd name="connsiteY5" fmla="*/ 87313 h 337420"/>
              <a:gd name="connsiteX6" fmla="*/ 62359 w 1352997"/>
              <a:gd name="connsiteY6" fmla="*/ 90488 h 337420"/>
              <a:gd name="connsiteX7" fmla="*/ 119509 w 1352997"/>
              <a:gd name="connsiteY7" fmla="*/ 109538 h 337420"/>
              <a:gd name="connsiteX8" fmla="*/ 129034 w 1352997"/>
              <a:gd name="connsiteY8" fmla="*/ 112713 h 337420"/>
              <a:gd name="connsiteX9" fmla="*/ 138559 w 1352997"/>
              <a:gd name="connsiteY9" fmla="*/ 115888 h 337420"/>
              <a:gd name="connsiteX10" fmla="*/ 148084 w 1352997"/>
              <a:gd name="connsiteY10" fmla="*/ 122238 h 337420"/>
              <a:gd name="connsiteX11" fmla="*/ 167134 w 1352997"/>
              <a:gd name="connsiteY11" fmla="*/ 128588 h 337420"/>
              <a:gd name="connsiteX12" fmla="*/ 186184 w 1352997"/>
              <a:gd name="connsiteY12" fmla="*/ 141288 h 337420"/>
              <a:gd name="connsiteX13" fmla="*/ 205234 w 1352997"/>
              <a:gd name="connsiteY13" fmla="*/ 157163 h 337420"/>
              <a:gd name="connsiteX14" fmla="*/ 221109 w 1352997"/>
              <a:gd name="connsiteY14" fmla="*/ 173038 h 337420"/>
              <a:gd name="connsiteX15" fmla="*/ 227459 w 1352997"/>
              <a:gd name="connsiteY15" fmla="*/ 182563 h 337420"/>
              <a:gd name="connsiteX16" fmla="*/ 240159 w 1352997"/>
              <a:gd name="connsiteY16" fmla="*/ 185738 h 337420"/>
              <a:gd name="connsiteX17" fmla="*/ 249684 w 1352997"/>
              <a:gd name="connsiteY17" fmla="*/ 192088 h 337420"/>
              <a:gd name="connsiteX18" fmla="*/ 259209 w 1352997"/>
              <a:gd name="connsiteY18" fmla="*/ 195263 h 337420"/>
              <a:gd name="connsiteX19" fmla="*/ 287784 w 1352997"/>
              <a:gd name="connsiteY19" fmla="*/ 214313 h 337420"/>
              <a:gd name="connsiteX20" fmla="*/ 306834 w 1352997"/>
              <a:gd name="connsiteY20" fmla="*/ 227013 h 337420"/>
              <a:gd name="connsiteX21" fmla="*/ 316359 w 1352997"/>
              <a:gd name="connsiteY21" fmla="*/ 233363 h 337420"/>
              <a:gd name="connsiteX22" fmla="*/ 322709 w 1352997"/>
              <a:gd name="connsiteY22" fmla="*/ 242888 h 337420"/>
              <a:gd name="connsiteX23" fmla="*/ 351284 w 1352997"/>
              <a:gd name="connsiteY23" fmla="*/ 258763 h 337420"/>
              <a:gd name="connsiteX24" fmla="*/ 360809 w 1352997"/>
              <a:gd name="connsiteY24" fmla="*/ 268288 h 337420"/>
              <a:gd name="connsiteX25" fmla="*/ 370334 w 1352997"/>
              <a:gd name="connsiteY25" fmla="*/ 271463 h 337420"/>
              <a:gd name="connsiteX26" fmla="*/ 379859 w 1352997"/>
              <a:gd name="connsiteY26" fmla="*/ 277813 h 337420"/>
              <a:gd name="connsiteX27" fmla="*/ 398909 w 1352997"/>
              <a:gd name="connsiteY27" fmla="*/ 290513 h 337420"/>
              <a:gd name="connsiteX28" fmla="*/ 427484 w 1352997"/>
              <a:gd name="connsiteY28" fmla="*/ 306388 h 337420"/>
              <a:gd name="connsiteX29" fmla="*/ 471140 w 1352997"/>
              <a:gd name="connsiteY29" fmla="*/ 333376 h 337420"/>
              <a:gd name="connsiteX30" fmla="*/ 506859 w 1352997"/>
              <a:gd name="connsiteY30" fmla="*/ 331788 h 337420"/>
              <a:gd name="connsiteX31" fmla="*/ 516384 w 1352997"/>
              <a:gd name="connsiteY31" fmla="*/ 334963 h 337420"/>
              <a:gd name="connsiteX32" fmla="*/ 567184 w 1352997"/>
              <a:gd name="connsiteY32" fmla="*/ 331788 h 337420"/>
              <a:gd name="connsiteX33" fmla="*/ 586234 w 1352997"/>
              <a:gd name="connsiteY33" fmla="*/ 319088 h 337420"/>
              <a:gd name="connsiteX34" fmla="*/ 592584 w 1352997"/>
              <a:gd name="connsiteY34" fmla="*/ 309563 h 337420"/>
              <a:gd name="connsiteX35" fmla="*/ 602109 w 1352997"/>
              <a:gd name="connsiteY35" fmla="*/ 306388 h 337420"/>
              <a:gd name="connsiteX36" fmla="*/ 646559 w 1352997"/>
              <a:gd name="connsiteY36" fmla="*/ 303213 h 337420"/>
              <a:gd name="connsiteX37" fmla="*/ 665609 w 1352997"/>
              <a:gd name="connsiteY37" fmla="*/ 296863 h 337420"/>
              <a:gd name="connsiteX38" fmla="*/ 687834 w 1352997"/>
              <a:gd name="connsiteY38" fmla="*/ 290513 h 337420"/>
              <a:gd name="connsiteX39" fmla="*/ 716409 w 1352997"/>
              <a:gd name="connsiteY39" fmla="*/ 277813 h 337420"/>
              <a:gd name="connsiteX40" fmla="*/ 783084 w 1352997"/>
              <a:gd name="connsiteY40" fmla="*/ 271463 h 337420"/>
              <a:gd name="connsiteX41" fmla="*/ 795784 w 1352997"/>
              <a:gd name="connsiteY41" fmla="*/ 268288 h 337420"/>
              <a:gd name="connsiteX42" fmla="*/ 821184 w 1352997"/>
              <a:gd name="connsiteY42" fmla="*/ 261938 h 337420"/>
              <a:gd name="connsiteX43" fmla="*/ 1011684 w 1352997"/>
              <a:gd name="connsiteY43" fmla="*/ 255588 h 337420"/>
              <a:gd name="connsiteX44" fmla="*/ 1083122 w 1352997"/>
              <a:gd name="connsiteY44" fmla="*/ 256382 h 337420"/>
              <a:gd name="connsiteX45" fmla="*/ 1148209 w 1352997"/>
              <a:gd name="connsiteY45" fmla="*/ 248445 h 337420"/>
              <a:gd name="connsiteX46" fmla="*/ 1192659 w 1352997"/>
              <a:gd name="connsiteY46" fmla="*/ 242888 h 337420"/>
              <a:gd name="connsiteX47" fmla="*/ 1211709 w 1352997"/>
              <a:gd name="connsiteY47" fmla="*/ 236538 h 337420"/>
              <a:gd name="connsiteX48" fmla="*/ 1230759 w 1352997"/>
              <a:gd name="connsiteY48" fmla="*/ 227013 h 337420"/>
              <a:gd name="connsiteX49" fmla="*/ 1246634 w 1352997"/>
              <a:gd name="connsiteY49" fmla="*/ 211138 h 337420"/>
              <a:gd name="connsiteX50" fmla="*/ 1262509 w 1352997"/>
              <a:gd name="connsiteY50" fmla="*/ 192088 h 337420"/>
              <a:gd name="connsiteX51" fmla="*/ 1272034 w 1352997"/>
              <a:gd name="connsiteY51" fmla="*/ 185738 h 337420"/>
              <a:gd name="connsiteX52" fmla="*/ 1278384 w 1352997"/>
              <a:gd name="connsiteY52" fmla="*/ 176213 h 337420"/>
              <a:gd name="connsiteX53" fmla="*/ 1297434 w 1352997"/>
              <a:gd name="connsiteY53" fmla="*/ 163513 h 337420"/>
              <a:gd name="connsiteX54" fmla="*/ 1300609 w 1352997"/>
              <a:gd name="connsiteY54" fmla="*/ 153988 h 337420"/>
              <a:gd name="connsiteX55" fmla="*/ 1313309 w 1352997"/>
              <a:gd name="connsiteY55" fmla="*/ 134938 h 337420"/>
              <a:gd name="connsiteX56" fmla="*/ 1316484 w 1352997"/>
              <a:gd name="connsiteY56" fmla="*/ 71438 h 337420"/>
              <a:gd name="connsiteX57" fmla="*/ 1322834 w 1352997"/>
              <a:gd name="connsiteY57" fmla="*/ 52388 h 337420"/>
              <a:gd name="connsiteX58" fmla="*/ 1326009 w 1352997"/>
              <a:gd name="connsiteY58" fmla="*/ 42863 h 337420"/>
              <a:gd name="connsiteX59" fmla="*/ 1322041 w 1352997"/>
              <a:gd name="connsiteY59" fmla="*/ 42863 h 337420"/>
              <a:gd name="connsiteX60" fmla="*/ 1352997 w 1352997"/>
              <a:gd name="connsiteY60" fmla="*/ 0 h 337420"/>
              <a:gd name="connsiteX61" fmla="*/ 913259 w 1352997"/>
              <a:gd name="connsiteY61" fmla="*/ 4763 h 337420"/>
              <a:gd name="connsiteX62" fmla="*/ 797371 w 1352997"/>
              <a:gd name="connsiteY62" fmla="*/ 5557 h 337420"/>
              <a:gd name="connsiteX63" fmla="*/ 658466 w 1352997"/>
              <a:gd name="connsiteY63" fmla="*/ 4763 h 337420"/>
              <a:gd name="connsiteX64" fmla="*/ 457646 w 1352997"/>
              <a:gd name="connsiteY64" fmla="*/ 3969 h 337420"/>
              <a:gd name="connsiteX65" fmla="*/ 354459 w 1352997"/>
              <a:gd name="connsiteY65" fmla="*/ 794 h 337420"/>
              <a:gd name="connsiteX66" fmla="*/ 322709 w 1352997"/>
              <a:gd name="connsiteY66" fmla="*/ 1588 h 337420"/>
              <a:gd name="connsiteX67" fmla="*/ 268734 w 1352997"/>
              <a:gd name="connsiteY67" fmla="*/ 3175 h 337420"/>
              <a:gd name="connsiteX68" fmla="*/ 61566 w 1352997"/>
              <a:gd name="connsiteY68" fmla="*/ 6350 h 337420"/>
              <a:gd name="connsiteX69" fmla="*/ 2034 w 1352997"/>
              <a:gd name="connsiteY69" fmla="*/ 7938 h 337420"/>
              <a:gd name="connsiteX0" fmla="*/ 2034 w 1352997"/>
              <a:gd name="connsiteY0" fmla="*/ 7938 h 337420"/>
              <a:gd name="connsiteX1" fmla="*/ 14734 w 1352997"/>
              <a:gd name="connsiteY1" fmla="*/ 23813 h 337420"/>
              <a:gd name="connsiteX2" fmla="*/ 21084 w 1352997"/>
              <a:gd name="connsiteY2" fmla="*/ 46038 h 337420"/>
              <a:gd name="connsiteX3" fmla="*/ 27434 w 1352997"/>
              <a:gd name="connsiteY3" fmla="*/ 71438 h 337420"/>
              <a:gd name="connsiteX4" fmla="*/ 33784 w 1352997"/>
              <a:gd name="connsiteY4" fmla="*/ 80963 h 337420"/>
              <a:gd name="connsiteX5" fmla="*/ 52834 w 1352997"/>
              <a:gd name="connsiteY5" fmla="*/ 87313 h 337420"/>
              <a:gd name="connsiteX6" fmla="*/ 62359 w 1352997"/>
              <a:gd name="connsiteY6" fmla="*/ 90488 h 337420"/>
              <a:gd name="connsiteX7" fmla="*/ 119509 w 1352997"/>
              <a:gd name="connsiteY7" fmla="*/ 109538 h 337420"/>
              <a:gd name="connsiteX8" fmla="*/ 129034 w 1352997"/>
              <a:gd name="connsiteY8" fmla="*/ 112713 h 337420"/>
              <a:gd name="connsiteX9" fmla="*/ 138559 w 1352997"/>
              <a:gd name="connsiteY9" fmla="*/ 115888 h 337420"/>
              <a:gd name="connsiteX10" fmla="*/ 148084 w 1352997"/>
              <a:gd name="connsiteY10" fmla="*/ 122238 h 337420"/>
              <a:gd name="connsiteX11" fmla="*/ 167134 w 1352997"/>
              <a:gd name="connsiteY11" fmla="*/ 128588 h 337420"/>
              <a:gd name="connsiteX12" fmla="*/ 186184 w 1352997"/>
              <a:gd name="connsiteY12" fmla="*/ 141288 h 337420"/>
              <a:gd name="connsiteX13" fmla="*/ 205234 w 1352997"/>
              <a:gd name="connsiteY13" fmla="*/ 157163 h 337420"/>
              <a:gd name="connsiteX14" fmla="*/ 223491 w 1352997"/>
              <a:gd name="connsiteY14" fmla="*/ 180182 h 337420"/>
              <a:gd name="connsiteX15" fmla="*/ 227459 w 1352997"/>
              <a:gd name="connsiteY15" fmla="*/ 182563 h 337420"/>
              <a:gd name="connsiteX16" fmla="*/ 240159 w 1352997"/>
              <a:gd name="connsiteY16" fmla="*/ 185738 h 337420"/>
              <a:gd name="connsiteX17" fmla="*/ 249684 w 1352997"/>
              <a:gd name="connsiteY17" fmla="*/ 192088 h 337420"/>
              <a:gd name="connsiteX18" fmla="*/ 259209 w 1352997"/>
              <a:gd name="connsiteY18" fmla="*/ 195263 h 337420"/>
              <a:gd name="connsiteX19" fmla="*/ 287784 w 1352997"/>
              <a:gd name="connsiteY19" fmla="*/ 214313 h 337420"/>
              <a:gd name="connsiteX20" fmla="*/ 306834 w 1352997"/>
              <a:gd name="connsiteY20" fmla="*/ 227013 h 337420"/>
              <a:gd name="connsiteX21" fmla="*/ 316359 w 1352997"/>
              <a:gd name="connsiteY21" fmla="*/ 233363 h 337420"/>
              <a:gd name="connsiteX22" fmla="*/ 322709 w 1352997"/>
              <a:gd name="connsiteY22" fmla="*/ 242888 h 337420"/>
              <a:gd name="connsiteX23" fmla="*/ 351284 w 1352997"/>
              <a:gd name="connsiteY23" fmla="*/ 258763 h 337420"/>
              <a:gd name="connsiteX24" fmla="*/ 360809 w 1352997"/>
              <a:gd name="connsiteY24" fmla="*/ 268288 h 337420"/>
              <a:gd name="connsiteX25" fmla="*/ 370334 w 1352997"/>
              <a:gd name="connsiteY25" fmla="*/ 271463 h 337420"/>
              <a:gd name="connsiteX26" fmla="*/ 379859 w 1352997"/>
              <a:gd name="connsiteY26" fmla="*/ 277813 h 337420"/>
              <a:gd name="connsiteX27" fmla="*/ 398909 w 1352997"/>
              <a:gd name="connsiteY27" fmla="*/ 290513 h 337420"/>
              <a:gd name="connsiteX28" fmla="*/ 427484 w 1352997"/>
              <a:gd name="connsiteY28" fmla="*/ 306388 h 337420"/>
              <a:gd name="connsiteX29" fmla="*/ 471140 w 1352997"/>
              <a:gd name="connsiteY29" fmla="*/ 333376 h 337420"/>
              <a:gd name="connsiteX30" fmla="*/ 506859 w 1352997"/>
              <a:gd name="connsiteY30" fmla="*/ 331788 h 337420"/>
              <a:gd name="connsiteX31" fmla="*/ 516384 w 1352997"/>
              <a:gd name="connsiteY31" fmla="*/ 334963 h 337420"/>
              <a:gd name="connsiteX32" fmla="*/ 567184 w 1352997"/>
              <a:gd name="connsiteY32" fmla="*/ 331788 h 337420"/>
              <a:gd name="connsiteX33" fmla="*/ 586234 w 1352997"/>
              <a:gd name="connsiteY33" fmla="*/ 319088 h 337420"/>
              <a:gd name="connsiteX34" fmla="*/ 592584 w 1352997"/>
              <a:gd name="connsiteY34" fmla="*/ 309563 h 337420"/>
              <a:gd name="connsiteX35" fmla="*/ 602109 w 1352997"/>
              <a:gd name="connsiteY35" fmla="*/ 306388 h 337420"/>
              <a:gd name="connsiteX36" fmla="*/ 646559 w 1352997"/>
              <a:gd name="connsiteY36" fmla="*/ 303213 h 337420"/>
              <a:gd name="connsiteX37" fmla="*/ 665609 w 1352997"/>
              <a:gd name="connsiteY37" fmla="*/ 296863 h 337420"/>
              <a:gd name="connsiteX38" fmla="*/ 687834 w 1352997"/>
              <a:gd name="connsiteY38" fmla="*/ 290513 h 337420"/>
              <a:gd name="connsiteX39" fmla="*/ 716409 w 1352997"/>
              <a:gd name="connsiteY39" fmla="*/ 277813 h 337420"/>
              <a:gd name="connsiteX40" fmla="*/ 783084 w 1352997"/>
              <a:gd name="connsiteY40" fmla="*/ 271463 h 337420"/>
              <a:gd name="connsiteX41" fmla="*/ 795784 w 1352997"/>
              <a:gd name="connsiteY41" fmla="*/ 268288 h 337420"/>
              <a:gd name="connsiteX42" fmla="*/ 821184 w 1352997"/>
              <a:gd name="connsiteY42" fmla="*/ 261938 h 337420"/>
              <a:gd name="connsiteX43" fmla="*/ 1011684 w 1352997"/>
              <a:gd name="connsiteY43" fmla="*/ 255588 h 337420"/>
              <a:gd name="connsiteX44" fmla="*/ 1083122 w 1352997"/>
              <a:gd name="connsiteY44" fmla="*/ 256382 h 337420"/>
              <a:gd name="connsiteX45" fmla="*/ 1148209 w 1352997"/>
              <a:gd name="connsiteY45" fmla="*/ 248445 h 337420"/>
              <a:gd name="connsiteX46" fmla="*/ 1192659 w 1352997"/>
              <a:gd name="connsiteY46" fmla="*/ 242888 h 337420"/>
              <a:gd name="connsiteX47" fmla="*/ 1211709 w 1352997"/>
              <a:gd name="connsiteY47" fmla="*/ 236538 h 337420"/>
              <a:gd name="connsiteX48" fmla="*/ 1230759 w 1352997"/>
              <a:gd name="connsiteY48" fmla="*/ 227013 h 337420"/>
              <a:gd name="connsiteX49" fmla="*/ 1246634 w 1352997"/>
              <a:gd name="connsiteY49" fmla="*/ 211138 h 337420"/>
              <a:gd name="connsiteX50" fmla="*/ 1262509 w 1352997"/>
              <a:gd name="connsiteY50" fmla="*/ 192088 h 337420"/>
              <a:gd name="connsiteX51" fmla="*/ 1272034 w 1352997"/>
              <a:gd name="connsiteY51" fmla="*/ 185738 h 337420"/>
              <a:gd name="connsiteX52" fmla="*/ 1278384 w 1352997"/>
              <a:gd name="connsiteY52" fmla="*/ 176213 h 337420"/>
              <a:gd name="connsiteX53" fmla="*/ 1297434 w 1352997"/>
              <a:gd name="connsiteY53" fmla="*/ 163513 h 337420"/>
              <a:gd name="connsiteX54" fmla="*/ 1300609 w 1352997"/>
              <a:gd name="connsiteY54" fmla="*/ 153988 h 337420"/>
              <a:gd name="connsiteX55" fmla="*/ 1313309 w 1352997"/>
              <a:gd name="connsiteY55" fmla="*/ 134938 h 337420"/>
              <a:gd name="connsiteX56" fmla="*/ 1316484 w 1352997"/>
              <a:gd name="connsiteY56" fmla="*/ 71438 h 337420"/>
              <a:gd name="connsiteX57" fmla="*/ 1322834 w 1352997"/>
              <a:gd name="connsiteY57" fmla="*/ 52388 h 337420"/>
              <a:gd name="connsiteX58" fmla="*/ 1326009 w 1352997"/>
              <a:gd name="connsiteY58" fmla="*/ 42863 h 337420"/>
              <a:gd name="connsiteX59" fmla="*/ 1322041 w 1352997"/>
              <a:gd name="connsiteY59" fmla="*/ 42863 h 337420"/>
              <a:gd name="connsiteX60" fmla="*/ 1352997 w 1352997"/>
              <a:gd name="connsiteY60" fmla="*/ 0 h 337420"/>
              <a:gd name="connsiteX61" fmla="*/ 913259 w 1352997"/>
              <a:gd name="connsiteY61" fmla="*/ 4763 h 337420"/>
              <a:gd name="connsiteX62" fmla="*/ 797371 w 1352997"/>
              <a:gd name="connsiteY62" fmla="*/ 5557 h 337420"/>
              <a:gd name="connsiteX63" fmla="*/ 658466 w 1352997"/>
              <a:gd name="connsiteY63" fmla="*/ 4763 h 337420"/>
              <a:gd name="connsiteX64" fmla="*/ 457646 w 1352997"/>
              <a:gd name="connsiteY64" fmla="*/ 3969 h 337420"/>
              <a:gd name="connsiteX65" fmla="*/ 354459 w 1352997"/>
              <a:gd name="connsiteY65" fmla="*/ 794 h 337420"/>
              <a:gd name="connsiteX66" fmla="*/ 322709 w 1352997"/>
              <a:gd name="connsiteY66" fmla="*/ 1588 h 337420"/>
              <a:gd name="connsiteX67" fmla="*/ 268734 w 1352997"/>
              <a:gd name="connsiteY67" fmla="*/ 3175 h 337420"/>
              <a:gd name="connsiteX68" fmla="*/ 61566 w 1352997"/>
              <a:gd name="connsiteY68" fmla="*/ 6350 h 337420"/>
              <a:gd name="connsiteX69" fmla="*/ 2034 w 1352997"/>
              <a:gd name="connsiteY69" fmla="*/ 7938 h 33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52997" h="337420">
                <a:moveTo>
                  <a:pt x="2034" y="7938"/>
                </a:moveTo>
                <a:cubicBezTo>
                  <a:pt x="-5771" y="10849"/>
                  <a:pt x="11142" y="18066"/>
                  <a:pt x="14734" y="23813"/>
                </a:cubicBezTo>
                <a:cubicBezTo>
                  <a:pt x="16563" y="26739"/>
                  <a:pt x="20652" y="44093"/>
                  <a:pt x="21084" y="46038"/>
                </a:cubicBezTo>
                <a:cubicBezTo>
                  <a:pt x="22533" y="52559"/>
                  <a:pt x="24030" y="64630"/>
                  <a:pt x="27434" y="71438"/>
                </a:cubicBezTo>
                <a:cubicBezTo>
                  <a:pt x="29141" y="74851"/>
                  <a:pt x="30548" y="78941"/>
                  <a:pt x="33784" y="80963"/>
                </a:cubicBezTo>
                <a:cubicBezTo>
                  <a:pt x="39460" y="84511"/>
                  <a:pt x="46484" y="85196"/>
                  <a:pt x="52834" y="87313"/>
                </a:cubicBezTo>
                <a:lnTo>
                  <a:pt x="62359" y="90488"/>
                </a:lnTo>
                <a:lnTo>
                  <a:pt x="119509" y="109538"/>
                </a:lnTo>
                <a:lnTo>
                  <a:pt x="129034" y="112713"/>
                </a:lnTo>
                <a:cubicBezTo>
                  <a:pt x="132209" y="113771"/>
                  <a:pt x="135774" y="114032"/>
                  <a:pt x="138559" y="115888"/>
                </a:cubicBezTo>
                <a:cubicBezTo>
                  <a:pt x="141734" y="118005"/>
                  <a:pt x="144597" y="120688"/>
                  <a:pt x="148084" y="122238"/>
                </a:cubicBezTo>
                <a:cubicBezTo>
                  <a:pt x="154201" y="124956"/>
                  <a:pt x="161565" y="124875"/>
                  <a:pt x="167134" y="128588"/>
                </a:cubicBezTo>
                <a:cubicBezTo>
                  <a:pt x="173484" y="132821"/>
                  <a:pt x="180788" y="135892"/>
                  <a:pt x="186184" y="141288"/>
                </a:cubicBezTo>
                <a:cubicBezTo>
                  <a:pt x="198407" y="153511"/>
                  <a:pt x="191973" y="148322"/>
                  <a:pt x="205234" y="157163"/>
                </a:cubicBezTo>
                <a:cubicBezTo>
                  <a:pt x="222167" y="182563"/>
                  <a:pt x="202324" y="159015"/>
                  <a:pt x="223491" y="180182"/>
                </a:cubicBezTo>
                <a:cubicBezTo>
                  <a:pt x="226189" y="182880"/>
                  <a:pt x="224681" y="181637"/>
                  <a:pt x="227459" y="182563"/>
                </a:cubicBezTo>
                <a:cubicBezTo>
                  <a:pt x="230237" y="183489"/>
                  <a:pt x="235926" y="184680"/>
                  <a:pt x="240159" y="185738"/>
                </a:cubicBezTo>
                <a:cubicBezTo>
                  <a:pt x="243334" y="187855"/>
                  <a:pt x="246271" y="190381"/>
                  <a:pt x="249684" y="192088"/>
                </a:cubicBezTo>
                <a:cubicBezTo>
                  <a:pt x="252677" y="193585"/>
                  <a:pt x="256283" y="193638"/>
                  <a:pt x="259209" y="195263"/>
                </a:cubicBezTo>
                <a:lnTo>
                  <a:pt x="287784" y="214313"/>
                </a:lnTo>
                <a:lnTo>
                  <a:pt x="306834" y="227013"/>
                </a:lnTo>
                <a:lnTo>
                  <a:pt x="316359" y="233363"/>
                </a:lnTo>
                <a:cubicBezTo>
                  <a:pt x="318476" y="236538"/>
                  <a:pt x="319837" y="240375"/>
                  <a:pt x="322709" y="242888"/>
                </a:cubicBezTo>
                <a:cubicBezTo>
                  <a:pt x="336146" y="254645"/>
                  <a:pt x="338202" y="254402"/>
                  <a:pt x="351284" y="258763"/>
                </a:cubicBezTo>
                <a:cubicBezTo>
                  <a:pt x="354459" y="261938"/>
                  <a:pt x="357073" y="265797"/>
                  <a:pt x="360809" y="268288"/>
                </a:cubicBezTo>
                <a:cubicBezTo>
                  <a:pt x="363594" y="270144"/>
                  <a:pt x="367341" y="269966"/>
                  <a:pt x="370334" y="271463"/>
                </a:cubicBezTo>
                <a:cubicBezTo>
                  <a:pt x="373747" y="273170"/>
                  <a:pt x="376684" y="275696"/>
                  <a:pt x="379859" y="277813"/>
                </a:cubicBezTo>
                <a:cubicBezTo>
                  <a:pt x="392215" y="296347"/>
                  <a:pt x="378407" y="280262"/>
                  <a:pt x="398909" y="290513"/>
                </a:cubicBezTo>
                <a:cubicBezTo>
                  <a:pt x="419696" y="300907"/>
                  <a:pt x="415445" y="299244"/>
                  <a:pt x="427484" y="306388"/>
                </a:cubicBezTo>
                <a:cubicBezTo>
                  <a:pt x="439523" y="313532"/>
                  <a:pt x="462571" y="327663"/>
                  <a:pt x="471140" y="333376"/>
                </a:cubicBezTo>
                <a:cubicBezTo>
                  <a:pt x="486234" y="343439"/>
                  <a:pt x="499318" y="331523"/>
                  <a:pt x="506859" y="331788"/>
                </a:cubicBezTo>
                <a:cubicBezTo>
                  <a:pt x="514400" y="332053"/>
                  <a:pt x="513209" y="333905"/>
                  <a:pt x="516384" y="334963"/>
                </a:cubicBezTo>
                <a:cubicBezTo>
                  <a:pt x="533317" y="333905"/>
                  <a:pt x="550640" y="335548"/>
                  <a:pt x="567184" y="331788"/>
                </a:cubicBezTo>
                <a:cubicBezTo>
                  <a:pt x="574626" y="330097"/>
                  <a:pt x="586234" y="319088"/>
                  <a:pt x="586234" y="319088"/>
                </a:cubicBezTo>
                <a:cubicBezTo>
                  <a:pt x="588351" y="315913"/>
                  <a:pt x="589604" y="311947"/>
                  <a:pt x="592584" y="309563"/>
                </a:cubicBezTo>
                <a:cubicBezTo>
                  <a:pt x="595197" y="307472"/>
                  <a:pt x="598785" y="306779"/>
                  <a:pt x="602109" y="306388"/>
                </a:cubicBezTo>
                <a:cubicBezTo>
                  <a:pt x="616862" y="304652"/>
                  <a:pt x="631742" y="304271"/>
                  <a:pt x="646559" y="303213"/>
                </a:cubicBezTo>
                <a:cubicBezTo>
                  <a:pt x="652909" y="301096"/>
                  <a:pt x="659115" y="298486"/>
                  <a:pt x="665609" y="296863"/>
                </a:cubicBezTo>
                <a:cubicBezTo>
                  <a:pt x="669678" y="295846"/>
                  <a:pt x="683279" y="292790"/>
                  <a:pt x="687834" y="290513"/>
                </a:cubicBezTo>
                <a:cubicBezTo>
                  <a:pt x="702012" y="283424"/>
                  <a:pt x="695346" y="280153"/>
                  <a:pt x="716409" y="277813"/>
                </a:cubicBezTo>
                <a:cubicBezTo>
                  <a:pt x="757650" y="273231"/>
                  <a:pt x="735433" y="275434"/>
                  <a:pt x="783084" y="271463"/>
                </a:cubicBezTo>
                <a:cubicBezTo>
                  <a:pt x="787317" y="270405"/>
                  <a:pt x="791588" y="269487"/>
                  <a:pt x="795784" y="268288"/>
                </a:cubicBezTo>
                <a:cubicBezTo>
                  <a:pt x="806381" y="265260"/>
                  <a:pt x="808554" y="262780"/>
                  <a:pt x="821184" y="261938"/>
                </a:cubicBezTo>
                <a:cubicBezTo>
                  <a:pt x="856105" y="259610"/>
                  <a:pt x="988120" y="256261"/>
                  <a:pt x="1011684" y="255588"/>
                </a:cubicBezTo>
                <a:cubicBezTo>
                  <a:pt x="1040720" y="252684"/>
                  <a:pt x="1060368" y="257572"/>
                  <a:pt x="1083122" y="256382"/>
                </a:cubicBezTo>
                <a:cubicBezTo>
                  <a:pt x="1105876" y="255192"/>
                  <a:pt x="1129953" y="250694"/>
                  <a:pt x="1148209" y="248445"/>
                </a:cubicBezTo>
                <a:cubicBezTo>
                  <a:pt x="1166465" y="246196"/>
                  <a:pt x="1158792" y="243946"/>
                  <a:pt x="1192659" y="242888"/>
                </a:cubicBezTo>
                <a:cubicBezTo>
                  <a:pt x="1199009" y="240771"/>
                  <a:pt x="1206140" y="240251"/>
                  <a:pt x="1211709" y="236538"/>
                </a:cubicBezTo>
                <a:cubicBezTo>
                  <a:pt x="1224019" y="228332"/>
                  <a:pt x="1217614" y="231395"/>
                  <a:pt x="1230759" y="227013"/>
                </a:cubicBezTo>
                <a:cubicBezTo>
                  <a:pt x="1242401" y="209551"/>
                  <a:pt x="1230759" y="224367"/>
                  <a:pt x="1246634" y="211138"/>
                </a:cubicBezTo>
                <a:cubicBezTo>
                  <a:pt x="1277842" y="185131"/>
                  <a:pt x="1237534" y="217063"/>
                  <a:pt x="1262509" y="192088"/>
                </a:cubicBezTo>
                <a:cubicBezTo>
                  <a:pt x="1265207" y="189390"/>
                  <a:pt x="1268859" y="187855"/>
                  <a:pt x="1272034" y="185738"/>
                </a:cubicBezTo>
                <a:cubicBezTo>
                  <a:pt x="1274151" y="182563"/>
                  <a:pt x="1275512" y="178726"/>
                  <a:pt x="1278384" y="176213"/>
                </a:cubicBezTo>
                <a:cubicBezTo>
                  <a:pt x="1284127" y="171187"/>
                  <a:pt x="1297434" y="163513"/>
                  <a:pt x="1297434" y="163513"/>
                </a:cubicBezTo>
                <a:cubicBezTo>
                  <a:pt x="1298492" y="160338"/>
                  <a:pt x="1298984" y="156914"/>
                  <a:pt x="1300609" y="153988"/>
                </a:cubicBezTo>
                <a:cubicBezTo>
                  <a:pt x="1304315" y="147317"/>
                  <a:pt x="1313309" y="134938"/>
                  <a:pt x="1313309" y="134938"/>
                </a:cubicBezTo>
                <a:cubicBezTo>
                  <a:pt x="1314367" y="113771"/>
                  <a:pt x="1314055" y="92491"/>
                  <a:pt x="1316484" y="71438"/>
                </a:cubicBezTo>
                <a:cubicBezTo>
                  <a:pt x="1317251" y="64789"/>
                  <a:pt x="1320717" y="58738"/>
                  <a:pt x="1322834" y="52388"/>
                </a:cubicBezTo>
                <a:cubicBezTo>
                  <a:pt x="1323892" y="49213"/>
                  <a:pt x="1326141" y="44450"/>
                  <a:pt x="1326009" y="42863"/>
                </a:cubicBezTo>
                <a:cubicBezTo>
                  <a:pt x="1325877" y="41276"/>
                  <a:pt x="1317543" y="50007"/>
                  <a:pt x="1322041" y="42863"/>
                </a:cubicBezTo>
                <a:cubicBezTo>
                  <a:pt x="1326539" y="35719"/>
                  <a:pt x="1348615" y="13145"/>
                  <a:pt x="1352997" y="0"/>
                </a:cubicBezTo>
                <a:lnTo>
                  <a:pt x="913259" y="4763"/>
                </a:lnTo>
                <a:lnTo>
                  <a:pt x="797371" y="5557"/>
                </a:lnTo>
                <a:lnTo>
                  <a:pt x="658466" y="4763"/>
                </a:lnTo>
                <a:lnTo>
                  <a:pt x="457646" y="3969"/>
                </a:lnTo>
                <a:cubicBezTo>
                  <a:pt x="406978" y="3308"/>
                  <a:pt x="376948" y="1191"/>
                  <a:pt x="354459" y="794"/>
                </a:cubicBezTo>
                <a:lnTo>
                  <a:pt x="322709" y="1588"/>
                </a:lnTo>
                <a:cubicBezTo>
                  <a:pt x="308422" y="1985"/>
                  <a:pt x="293076" y="4233"/>
                  <a:pt x="268734" y="3175"/>
                </a:cubicBezTo>
                <a:lnTo>
                  <a:pt x="61566" y="6350"/>
                </a:lnTo>
                <a:lnTo>
                  <a:pt x="2034" y="7938"/>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DA83BEB3-A05A-45CF-8351-3CF5A1C90CBE}"/>
              </a:ext>
            </a:extLst>
          </p:cNvPr>
          <p:cNvSpPr txBox="1"/>
          <p:nvPr/>
        </p:nvSpPr>
        <p:spPr>
          <a:xfrm>
            <a:off x="2209489" y="4335665"/>
            <a:ext cx="1224609" cy="276999"/>
          </a:xfrm>
          <a:prstGeom prst="rect">
            <a:avLst/>
          </a:prstGeom>
          <a:noFill/>
        </p:spPr>
        <p:txBody>
          <a:bodyPr wrap="square" rtlCol="0">
            <a:spAutoFit/>
          </a:bodyPr>
          <a:lstStyle/>
          <a:p>
            <a:pPr algn="ctr"/>
            <a:r>
              <a:rPr lang="en-US" sz="1200" dirty="0">
                <a:solidFill>
                  <a:schemeClr val="bg1"/>
                </a:solidFill>
              </a:rPr>
              <a:t>Willamette River</a:t>
            </a:r>
          </a:p>
        </p:txBody>
      </p:sp>
      <p:sp>
        <p:nvSpPr>
          <p:cNvPr id="157" name="TextBox 156">
            <a:extLst>
              <a:ext uri="{FF2B5EF4-FFF2-40B4-BE49-F238E27FC236}">
                <a16:creationId xmlns:a16="http://schemas.microsoft.com/office/drawing/2014/main" id="{0F0D8005-B3D8-452E-898E-2332085BB055}"/>
              </a:ext>
            </a:extLst>
          </p:cNvPr>
          <p:cNvSpPr txBox="1"/>
          <p:nvPr/>
        </p:nvSpPr>
        <p:spPr>
          <a:xfrm rot="60000">
            <a:off x="6487206" y="2235440"/>
            <a:ext cx="1398444" cy="307777"/>
          </a:xfrm>
          <a:prstGeom prst="rect">
            <a:avLst/>
          </a:prstGeom>
          <a:noFill/>
          <a:ln>
            <a:noFill/>
          </a:ln>
        </p:spPr>
        <p:txBody>
          <a:bodyPr wrap="square" lIns="0" rIns="0" rtlCol="0">
            <a:spAutoFit/>
          </a:bodyPr>
          <a:lstStyle/>
          <a:p>
            <a:pPr algn="ctr"/>
            <a:r>
              <a:rPr lang="en-US" sz="1400" b="1" dirty="0">
                <a:solidFill>
                  <a:schemeClr val="bg1"/>
                </a:solidFill>
                <a:effectLst>
                  <a:outerShdw blurRad="76200" dist="101600" dir="5400000" algn="t" rotWithShape="0">
                    <a:schemeClr val="tx1"/>
                  </a:outerShdw>
                </a:effectLst>
              </a:rPr>
              <a:t>Proposed Design</a:t>
            </a:r>
          </a:p>
        </p:txBody>
      </p:sp>
      <p:sp>
        <p:nvSpPr>
          <p:cNvPr id="168" name="TextBox 167">
            <a:extLst>
              <a:ext uri="{FF2B5EF4-FFF2-40B4-BE49-F238E27FC236}">
                <a16:creationId xmlns:a16="http://schemas.microsoft.com/office/drawing/2014/main" id="{C76174A1-85DB-4AD2-B249-01FD170F76F3}"/>
              </a:ext>
            </a:extLst>
          </p:cNvPr>
          <p:cNvSpPr txBox="1"/>
          <p:nvPr/>
        </p:nvSpPr>
        <p:spPr>
          <a:xfrm rot="60000">
            <a:off x="7304337" y="2564116"/>
            <a:ext cx="1398444" cy="307777"/>
          </a:xfrm>
          <a:prstGeom prst="rect">
            <a:avLst/>
          </a:prstGeom>
          <a:noFill/>
          <a:ln>
            <a:noFill/>
          </a:ln>
        </p:spPr>
        <p:txBody>
          <a:bodyPr wrap="square" lIns="0" rIns="0" rtlCol="0">
            <a:spAutoFit/>
          </a:bodyPr>
          <a:lstStyle/>
          <a:p>
            <a:pPr algn="ctr"/>
            <a:r>
              <a:rPr lang="en-US" sz="1400" b="1" dirty="0">
                <a:solidFill>
                  <a:schemeClr val="bg1"/>
                </a:solidFill>
                <a:effectLst>
                  <a:outerShdw blurRad="76200" dist="101600" dir="5400000" algn="t" rotWithShape="0">
                    <a:prstClr val="black"/>
                  </a:outerShdw>
                </a:effectLst>
              </a:rPr>
              <a:t>Original Design</a:t>
            </a:r>
          </a:p>
        </p:txBody>
      </p:sp>
    </p:spTree>
    <p:extLst>
      <p:ext uri="{BB962C8B-B14F-4D97-AF65-F5344CB8AC3E}">
        <p14:creationId xmlns:p14="http://schemas.microsoft.com/office/powerpoint/2010/main" val="364985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9D219-7291-40CE-B032-7138B6B45D40}"/>
              </a:ext>
            </a:extLst>
          </p:cNvPr>
          <p:cNvSpPr>
            <a:spLocks noGrp="1"/>
          </p:cNvSpPr>
          <p:nvPr>
            <p:ph type="sldNum" sz="quarter" idx="12"/>
          </p:nvPr>
        </p:nvSpPr>
        <p:spPr/>
        <p:txBody>
          <a:bodyPr/>
          <a:lstStyle/>
          <a:p>
            <a:fld id="{31AF65E6-C4D1-4B22-B917-489A1C3371EE}" type="slidenum">
              <a:rPr lang="en-US" smtClean="0"/>
              <a:t>11</a:t>
            </a:fld>
            <a:endParaRPr lang="en-US" dirty="0"/>
          </a:p>
        </p:txBody>
      </p:sp>
      <p:sp>
        <p:nvSpPr>
          <p:cNvPr id="11" name="Title 1">
            <a:extLst>
              <a:ext uri="{FF2B5EF4-FFF2-40B4-BE49-F238E27FC236}">
                <a16:creationId xmlns:a16="http://schemas.microsoft.com/office/drawing/2014/main" id="{FDAA0E61-6A57-40A5-AA6B-8E240BE15650}"/>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Public Involvement Strategy</a:t>
            </a:r>
          </a:p>
        </p:txBody>
      </p:sp>
      <p:graphicFrame>
        <p:nvGraphicFramePr>
          <p:cNvPr id="3" name="Diagram 2">
            <a:extLst>
              <a:ext uri="{FF2B5EF4-FFF2-40B4-BE49-F238E27FC236}">
                <a16:creationId xmlns:a16="http://schemas.microsoft.com/office/drawing/2014/main" id="{387B6590-60B4-4790-956A-E459924CBF52}"/>
              </a:ext>
            </a:extLst>
          </p:cNvPr>
          <p:cNvGraphicFramePr/>
          <p:nvPr>
            <p:extLst>
              <p:ext uri="{D42A27DB-BD31-4B8C-83A1-F6EECF244321}">
                <p14:modId xmlns:p14="http://schemas.microsoft.com/office/powerpoint/2010/main" val="1036435621"/>
              </p:ext>
            </p:extLst>
          </p:nvPr>
        </p:nvGraphicFramePr>
        <p:xfrm>
          <a:off x="460218" y="1250233"/>
          <a:ext cx="8267359" cy="4357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8C2F1D64-75E2-4C1A-856C-816994E3EF93}"/>
              </a:ext>
            </a:extLst>
          </p:cNvPr>
          <p:cNvSpPr/>
          <p:nvPr/>
        </p:nvSpPr>
        <p:spPr>
          <a:xfrm>
            <a:off x="142005" y="584462"/>
            <a:ext cx="4549259" cy="369332"/>
          </a:xfrm>
          <a:prstGeom prst="rect">
            <a:avLst/>
          </a:prstGeom>
        </p:spPr>
        <p:txBody>
          <a:bodyPr wrap="none">
            <a:spAutoFit/>
          </a:bodyPr>
          <a:lstStyle/>
          <a:p>
            <a:r>
              <a:rPr lang="en-US" dirty="0">
                <a:solidFill>
                  <a:schemeClr val="accent1">
                    <a:lumMod val="75000"/>
                  </a:schemeClr>
                </a:solidFill>
              </a:rPr>
              <a:t>Engaging Public to Build Project Understanding</a:t>
            </a:r>
          </a:p>
        </p:txBody>
      </p:sp>
      <p:sp>
        <p:nvSpPr>
          <p:cNvPr id="5" name="Wave 4">
            <a:extLst>
              <a:ext uri="{FF2B5EF4-FFF2-40B4-BE49-F238E27FC236}">
                <a16:creationId xmlns:a16="http://schemas.microsoft.com/office/drawing/2014/main" id="{B7765812-05E4-4A78-B640-10450AB0D144}"/>
              </a:ext>
            </a:extLst>
          </p:cNvPr>
          <p:cNvSpPr/>
          <p:nvPr/>
        </p:nvSpPr>
        <p:spPr>
          <a:xfrm>
            <a:off x="7134552" y="1439951"/>
            <a:ext cx="1238865" cy="66859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92FDB1-FE08-4B42-BABB-8E55F3FB247D}"/>
              </a:ext>
            </a:extLst>
          </p:cNvPr>
          <p:cNvSpPr txBox="1"/>
          <p:nvPr/>
        </p:nvSpPr>
        <p:spPr>
          <a:xfrm>
            <a:off x="7134552" y="1589581"/>
            <a:ext cx="2113936" cy="369332"/>
          </a:xfrm>
          <a:prstGeom prst="rect">
            <a:avLst/>
          </a:prstGeom>
          <a:noFill/>
        </p:spPr>
        <p:txBody>
          <a:bodyPr wrap="square" rtlCol="0">
            <a:spAutoFit/>
          </a:bodyPr>
          <a:lstStyle/>
          <a:p>
            <a:r>
              <a:rPr lang="en-US" dirty="0">
                <a:solidFill>
                  <a:schemeClr val="bg1"/>
                </a:solidFill>
              </a:rPr>
              <a:t>675 Mailers</a:t>
            </a:r>
          </a:p>
        </p:txBody>
      </p:sp>
      <p:pic>
        <p:nvPicPr>
          <p:cNvPr id="12" name="Graphic 11" descr="Open envelope">
            <a:extLst>
              <a:ext uri="{FF2B5EF4-FFF2-40B4-BE49-F238E27FC236}">
                <a16:creationId xmlns:a16="http://schemas.microsoft.com/office/drawing/2014/main" id="{9505EF8B-73EA-4C45-BA5C-C65430B320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91520" y="1798352"/>
            <a:ext cx="536057" cy="536057"/>
          </a:xfrm>
          <a:prstGeom prst="rect">
            <a:avLst/>
          </a:prstGeom>
        </p:spPr>
      </p:pic>
    </p:spTree>
    <p:extLst>
      <p:ext uri="{BB962C8B-B14F-4D97-AF65-F5344CB8AC3E}">
        <p14:creationId xmlns:p14="http://schemas.microsoft.com/office/powerpoint/2010/main" val="344963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254665" y="2630436"/>
            <a:ext cx="8341361" cy="5081095"/>
          </a:xfrm>
          <a:prstGeom prst="rect">
            <a:avLst/>
          </a:prstGeom>
        </p:spPr>
        <p:txBody>
          <a:bodyPr vert="horz" lIns="182880" tIns="91440">
            <a:noAutofit/>
          </a:bodyPr>
          <a:lstStyle>
            <a:lvl1pPr marL="320040" indent="-320040" algn="l" rtl="0" eaLnBrk="1" latinLnBrk="0" hangingPunct="1">
              <a:lnSpc>
                <a:spcPts val="2600"/>
              </a:lnSpc>
              <a:spcBef>
                <a:spcPts val="900"/>
              </a:spcBef>
              <a:spcAft>
                <a:spcPts val="400"/>
              </a:spcAft>
              <a:buClr>
                <a:schemeClr val="tx1"/>
              </a:buClr>
              <a:buSzPct val="90000"/>
              <a:buFont typeface="Wingdings" pitchFamily="2" charset="2"/>
              <a:buChar char=""/>
              <a:defRPr kumimoji="0" sz="2400" b="1" kern="1200">
                <a:solidFill>
                  <a:schemeClr val="tx1"/>
                </a:solidFill>
                <a:effectLst/>
                <a:latin typeface="Tahoma" pitchFamily="34" charset="0"/>
                <a:ea typeface="Tahoma" pitchFamily="34" charset="0"/>
                <a:cs typeface="Tahoma" pitchFamily="34" charset="0"/>
              </a:defRPr>
            </a:lvl1pPr>
            <a:lvl2pPr marL="804863" indent="-341313" algn="l" rtl="0" eaLnBrk="1" latinLnBrk="0" hangingPunct="1">
              <a:lnSpc>
                <a:spcPct val="100000"/>
              </a:lnSpc>
              <a:spcBef>
                <a:spcPts val="400"/>
              </a:spcBef>
              <a:spcAft>
                <a:spcPts val="0"/>
              </a:spcAft>
              <a:buClrTx/>
              <a:buSzPct val="70000"/>
              <a:buFont typeface="Wingdings" pitchFamily="2" charset="2"/>
              <a:buChar char="q"/>
              <a:defRPr kumimoji="0" sz="2200" b="1" i="0" kern="1200" spc="0" baseline="0">
                <a:solidFill>
                  <a:srgbClr val="234F5F"/>
                </a:solidFill>
                <a:effectLst/>
                <a:latin typeface="Arial Narrow" pitchFamily="34" charset="0"/>
                <a:ea typeface="Tahoma" pitchFamily="34" charset="0"/>
                <a:cs typeface="Arial" pitchFamily="34" charset="0"/>
              </a:defRPr>
            </a:lvl2pPr>
            <a:lvl3pPr marL="1146175" indent="-231775" algn="l" rtl="0" eaLnBrk="1" latinLnBrk="0" hangingPunct="1">
              <a:lnSpc>
                <a:spcPct val="100000"/>
              </a:lnSpc>
              <a:spcBef>
                <a:spcPts val="200"/>
              </a:spcBef>
              <a:spcAft>
                <a:spcPts val="0"/>
              </a:spcAft>
              <a:buClrTx/>
              <a:buSzPct val="100000"/>
              <a:buFont typeface="Symbol" pitchFamily="18" charset="2"/>
              <a:buChar char="·"/>
              <a:defRPr kumimoji="0" sz="2000" b="1" kern="1200" baseline="0">
                <a:solidFill>
                  <a:schemeClr val="accent1">
                    <a:lumMod val="50000"/>
                  </a:schemeClr>
                </a:solidFill>
                <a:latin typeface="Arial Narrow" pitchFamily="34" charset="0"/>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nSpc>
                <a:spcPct val="100000"/>
              </a:lnSpc>
              <a:spcBef>
                <a:spcPts val="0"/>
              </a:spcBef>
              <a:spcAft>
                <a:spcPts val="0"/>
              </a:spcAft>
              <a:buNone/>
            </a:pPr>
            <a:endParaRPr lang="en-US" b="0" dirty="0">
              <a:solidFill>
                <a:schemeClr val="tx1">
                  <a:lumMod val="75000"/>
                  <a:lumOff val="25000"/>
                </a:schemeClr>
              </a:solidFill>
              <a:highlight>
                <a:srgbClr val="FFFFFF"/>
              </a:highlight>
              <a:latin typeface="Calibri" panose="020F0502020204030204" pitchFamily="34" charset="0"/>
            </a:endParaRPr>
          </a:p>
        </p:txBody>
      </p:sp>
      <p:sp>
        <p:nvSpPr>
          <p:cNvPr id="7" name="Title 1">
            <a:extLst>
              <a:ext uri="{FF2B5EF4-FFF2-40B4-BE49-F238E27FC236}">
                <a16:creationId xmlns:a16="http://schemas.microsoft.com/office/drawing/2014/main" id="{D43F4350-BB2C-453C-8509-A7636547D1F6}"/>
              </a:ext>
            </a:extLst>
          </p:cNvPr>
          <p:cNvSpPr txBox="1">
            <a:spLocks/>
          </p:cNvSpPr>
          <p:nvPr/>
        </p:nvSpPr>
        <p:spPr>
          <a:xfrm>
            <a:off x="0" y="1259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Equity Contracting Participation Estimates</a:t>
            </a:r>
          </a:p>
        </p:txBody>
      </p:sp>
      <p:sp>
        <p:nvSpPr>
          <p:cNvPr id="8" name="Slide Number Placeholder 1">
            <a:extLst>
              <a:ext uri="{FF2B5EF4-FFF2-40B4-BE49-F238E27FC236}">
                <a16:creationId xmlns:a16="http://schemas.microsoft.com/office/drawing/2014/main" id="{EF04CBEC-73E9-498A-A236-4FE0A1C52BEB}"/>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12</a:t>
            </a:fld>
            <a:endParaRPr lang="en-US" dirty="0"/>
          </a:p>
        </p:txBody>
      </p:sp>
      <p:grpSp>
        <p:nvGrpSpPr>
          <p:cNvPr id="2" name="Group 1">
            <a:extLst>
              <a:ext uri="{FF2B5EF4-FFF2-40B4-BE49-F238E27FC236}">
                <a16:creationId xmlns:a16="http://schemas.microsoft.com/office/drawing/2014/main" id="{23FC994F-996C-4C47-8A7A-FBE7D22864AC}"/>
              </a:ext>
            </a:extLst>
          </p:cNvPr>
          <p:cNvGrpSpPr/>
          <p:nvPr/>
        </p:nvGrpSpPr>
        <p:grpSpPr>
          <a:xfrm>
            <a:off x="-222232" y="880808"/>
            <a:ext cx="9228184" cy="5761542"/>
            <a:chOff x="292978" y="909630"/>
            <a:chExt cx="9228184" cy="5761542"/>
          </a:xfrm>
        </p:grpSpPr>
        <p:graphicFrame>
          <p:nvGraphicFramePr>
            <p:cNvPr id="17" name="Chart 16">
              <a:extLst>
                <a:ext uri="{FF2B5EF4-FFF2-40B4-BE49-F238E27FC236}">
                  <a16:creationId xmlns:a16="http://schemas.microsoft.com/office/drawing/2014/main" id="{7703F0CE-5C43-4522-A5E0-65481B4376CC}"/>
                </a:ext>
              </a:extLst>
            </p:cNvPr>
            <p:cNvGraphicFramePr/>
            <p:nvPr>
              <p:extLst>
                <p:ext uri="{D42A27DB-BD31-4B8C-83A1-F6EECF244321}">
                  <p14:modId xmlns:p14="http://schemas.microsoft.com/office/powerpoint/2010/main" val="4167006206"/>
                </p:ext>
              </p:extLst>
            </p:nvPr>
          </p:nvGraphicFramePr>
          <p:xfrm>
            <a:off x="292978" y="909630"/>
            <a:ext cx="7370650" cy="576154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EE0A1EF0-F2FB-4162-B27D-125ACC00D435}"/>
                </a:ext>
              </a:extLst>
            </p:cNvPr>
            <p:cNvSpPr txBox="1"/>
            <p:nvPr/>
          </p:nvSpPr>
          <p:spPr>
            <a:xfrm>
              <a:off x="6154010" y="4816033"/>
              <a:ext cx="3367152" cy="461665"/>
            </a:xfrm>
            <a:prstGeom prst="rect">
              <a:avLst/>
            </a:prstGeom>
            <a:solidFill>
              <a:schemeClr val="accent1">
                <a:lumMod val="75000"/>
              </a:schemeClr>
            </a:solidFill>
            <a:ln>
              <a:solidFill>
                <a:schemeClr val="bg1"/>
              </a:solidFill>
            </a:ln>
          </p:spPr>
          <p:txBody>
            <a:bodyPr wrap="square" rtlCol="0">
              <a:spAutoFit/>
            </a:bodyPr>
            <a:lstStyle/>
            <a:p>
              <a:r>
                <a:rPr lang="en-US" sz="2400" dirty="0">
                  <a:solidFill>
                    <a:schemeClr val="bg1"/>
                  </a:solidFill>
                </a:rPr>
                <a:t>$73.5M Contract Amount</a:t>
              </a:r>
            </a:p>
          </p:txBody>
        </p:sp>
        <p:sp>
          <p:nvSpPr>
            <p:cNvPr id="21" name="TextBox 20">
              <a:extLst>
                <a:ext uri="{FF2B5EF4-FFF2-40B4-BE49-F238E27FC236}">
                  <a16:creationId xmlns:a16="http://schemas.microsoft.com/office/drawing/2014/main" id="{B0981FE9-DEE1-418D-B539-973BB27C912B}"/>
                </a:ext>
              </a:extLst>
            </p:cNvPr>
            <p:cNvSpPr txBox="1"/>
            <p:nvPr/>
          </p:nvSpPr>
          <p:spPr>
            <a:xfrm>
              <a:off x="6543310" y="1580124"/>
              <a:ext cx="2778370" cy="2492990"/>
            </a:xfrm>
            <a:prstGeom prst="rect">
              <a:avLst/>
            </a:prstGeom>
            <a:noFill/>
          </p:spPr>
          <p:txBody>
            <a:bodyPr wrap="square" rtlCol="0">
              <a:spAutoFit/>
            </a:bodyPr>
            <a:lstStyle/>
            <a:p>
              <a:pPr algn="ctr"/>
              <a:r>
                <a:rPr lang="en-US" sz="6000" b="1" dirty="0">
                  <a:solidFill>
                    <a:srgbClr val="FF0000"/>
                  </a:solidFill>
                </a:rPr>
                <a:t>35%</a:t>
              </a:r>
              <a:r>
                <a:rPr lang="en-US" sz="4400" b="1" dirty="0">
                  <a:solidFill>
                    <a:srgbClr val="FF0000"/>
                  </a:solidFill>
                </a:rPr>
                <a:t> </a:t>
              </a:r>
              <a:r>
                <a:rPr lang="en-US" sz="3200" dirty="0">
                  <a:solidFill>
                    <a:srgbClr val="FF0000"/>
                  </a:solidFill>
                </a:rPr>
                <a:t>of </a:t>
              </a:r>
            </a:p>
            <a:p>
              <a:pPr algn="ctr"/>
              <a:r>
                <a:rPr lang="en-US" sz="3200" dirty="0">
                  <a:solidFill>
                    <a:srgbClr val="FF0000"/>
                  </a:solidFill>
                </a:rPr>
                <a:t>non-specialty</a:t>
              </a:r>
              <a:endParaRPr lang="en-US" sz="1400" dirty="0">
                <a:solidFill>
                  <a:srgbClr val="FF0000"/>
                </a:solidFill>
              </a:endParaRPr>
            </a:p>
            <a:p>
              <a:pPr algn="ctr"/>
              <a:r>
                <a:rPr lang="en-US" sz="3200" dirty="0">
                  <a:solidFill>
                    <a:srgbClr val="FF0000"/>
                  </a:solidFill>
                </a:rPr>
                <a:t>subcontracts to D/M/W/ESB</a:t>
              </a:r>
            </a:p>
          </p:txBody>
        </p:sp>
      </p:grpSp>
      <p:sp>
        <p:nvSpPr>
          <p:cNvPr id="14" name="Rectangle 13">
            <a:extLst>
              <a:ext uri="{FF2B5EF4-FFF2-40B4-BE49-F238E27FC236}">
                <a16:creationId xmlns:a16="http://schemas.microsoft.com/office/drawing/2014/main" id="{701A66E6-1404-43D6-813D-D3950CA1831D}"/>
              </a:ext>
            </a:extLst>
          </p:cNvPr>
          <p:cNvSpPr/>
          <p:nvPr/>
        </p:nvSpPr>
        <p:spPr>
          <a:xfrm>
            <a:off x="142005" y="584462"/>
            <a:ext cx="8437053" cy="369332"/>
          </a:xfrm>
          <a:prstGeom prst="rect">
            <a:avLst/>
          </a:prstGeom>
        </p:spPr>
        <p:txBody>
          <a:bodyPr wrap="none">
            <a:spAutoFit/>
          </a:bodyPr>
          <a:lstStyle/>
          <a:p>
            <a:r>
              <a:rPr lang="en-US" dirty="0">
                <a:solidFill>
                  <a:schemeClr val="accent1">
                    <a:lumMod val="75000"/>
                  </a:schemeClr>
                </a:solidFill>
              </a:rPr>
              <a:t>Disadvantaged/Minority-owned/Woman-owned/Emerging Small Business (D/M/W/ESB)</a:t>
            </a:r>
          </a:p>
        </p:txBody>
      </p:sp>
    </p:spTree>
    <p:extLst>
      <p:ext uri="{BB962C8B-B14F-4D97-AF65-F5344CB8AC3E}">
        <p14:creationId xmlns:p14="http://schemas.microsoft.com/office/powerpoint/2010/main" val="16475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EA963-7D7D-4212-9995-06A884D99A81}"/>
              </a:ext>
            </a:extLst>
          </p:cNvPr>
          <p:cNvSpPr>
            <a:spLocks noGrp="1"/>
          </p:cNvSpPr>
          <p:nvPr>
            <p:ph type="sldNum" sz="quarter" idx="12"/>
          </p:nvPr>
        </p:nvSpPr>
        <p:spPr>
          <a:xfrm>
            <a:off x="7425345" y="6459788"/>
            <a:ext cx="984019" cy="365125"/>
          </a:xfrm>
        </p:spPr>
        <p:txBody>
          <a:bodyPr/>
          <a:lstStyle/>
          <a:p>
            <a:fld id="{31AF65E6-C4D1-4B22-B917-489A1C3371EE}" type="slidenum">
              <a:rPr lang="en-US" smtClean="0"/>
              <a:t>13</a:t>
            </a:fld>
            <a:endParaRPr lang="en-US" dirty="0"/>
          </a:p>
        </p:txBody>
      </p:sp>
      <p:sp>
        <p:nvSpPr>
          <p:cNvPr id="3" name="Title 1">
            <a:extLst>
              <a:ext uri="{FF2B5EF4-FFF2-40B4-BE49-F238E27FC236}">
                <a16:creationId xmlns:a16="http://schemas.microsoft.com/office/drawing/2014/main" id="{55FF546E-88F7-42F6-82C4-264BAF1CF622}"/>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Project History</a:t>
            </a:r>
          </a:p>
        </p:txBody>
      </p:sp>
      <p:sp>
        <p:nvSpPr>
          <p:cNvPr id="5" name="TextBox 4">
            <a:extLst>
              <a:ext uri="{FF2B5EF4-FFF2-40B4-BE49-F238E27FC236}">
                <a16:creationId xmlns:a16="http://schemas.microsoft.com/office/drawing/2014/main" id="{16E029F3-DC03-4779-BDF0-65339C2BE51B}"/>
              </a:ext>
            </a:extLst>
          </p:cNvPr>
          <p:cNvSpPr txBox="1"/>
          <p:nvPr/>
        </p:nvSpPr>
        <p:spPr>
          <a:xfrm>
            <a:off x="526895" y="1725682"/>
            <a:ext cx="7952161" cy="4524315"/>
          </a:xfrm>
          <a:prstGeom prst="rect">
            <a:avLst/>
          </a:prstGeom>
          <a:noFill/>
        </p:spPr>
        <p:txBody>
          <a:bodyPr wrap="square" rtlCol="0">
            <a:spAutoFit/>
          </a:bodyPr>
          <a:lstStyle/>
          <a:p>
            <a:pPr marL="285744" indent="-285744">
              <a:spcAft>
                <a:spcPts val="800"/>
              </a:spcAft>
              <a:buFont typeface="Arial" panose="020B0604020202020204" pitchFamily="34" charset="0"/>
              <a:buChar char="•"/>
            </a:pPr>
            <a:r>
              <a:rPr lang="en-US" sz="2400" b="1" dirty="0"/>
              <a:t>System Vulnerability Assessment Study </a:t>
            </a:r>
            <a:r>
              <a:rPr lang="en-US" sz="2000" dirty="0">
                <a:solidFill>
                  <a:schemeClr val="bg1">
                    <a:lumMod val="50000"/>
                  </a:schemeClr>
                </a:solidFill>
              </a:rPr>
              <a:t>(PWB Planning, </a:t>
            </a:r>
            <a:r>
              <a:rPr lang="en-US" sz="2000" dirty="0"/>
              <a:t>2000 </a:t>
            </a:r>
            <a:r>
              <a:rPr lang="en-US" sz="2000" dirty="0">
                <a:solidFill>
                  <a:schemeClr val="bg1">
                    <a:lumMod val="50000"/>
                  </a:schemeClr>
                </a:solidFill>
              </a:rPr>
              <a:t>)</a:t>
            </a:r>
            <a:endParaRPr lang="en-US" sz="2000" b="1" dirty="0"/>
          </a:p>
          <a:p>
            <a:pPr marL="285744" indent="-285744">
              <a:spcAft>
                <a:spcPts val="800"/>
              </a:spcAft>
              <a:buFont typeface="Arial" panose="020B0604020202020204" pitchFamily="34" charset="0"/>
              <a:buChar char="•"/>
            </a:pPr>
            <a:r>
              <a:rPr lang="en-US" sz="2400" b="1" dirty="0"/>
              <a:t>Basis of Design Report </a:t>
            </a:r>
            <a:r>
              <a:rPr lang="en-US" sz="2000" dirty="0">
                <a:solidFill>
                  <a:schemeClr val="bg1">
                    <a:lumMod val="50000"/>
                  </a:schemeClr>
                </a:solidFill>
              </a:rPr>
              <a:t>(PWB Planning, </a:t>
            </a:r>
            <a:r>
              <a:rPr lang="en-US" sz="2000" dirty="0"/>
              <a:t>February 2010 </a:t>
            </a:r>
            <a:r>
              <a:rPr lang="en-US" sz="2000" dirty="0">
                <a:solidFill>
                  <a:schemeClr val="bg1">
                    <a:lumMod val="50000"/>
                  </a:schemeClr>
                </a:solidFill>
              </a:rPr>
              <a:t>)</a:t>
            </a:r>
          </a:p>
          <a:p>
            <a:pPr marL="285744" indent="-285744">
              <a:spcAft>
                <a:spcPts val="800"/>
              </a:spcAft>
              <a:buFont typeface="Arial" panose="020B0604020202020204" pitchFamily="34" charset="0"/>
              <a:buChar char="•"/>
            </a:pPr>
            <a:r>
              <a:rPr lang="en-US" sz="2400" b="1" dirty="0"/>
              <a:t>Construction Methods Evaluation </a:t>
            </a:r>
            <a:r>
              <a:rPr lang="en-US" sz="2000" dirty="0">
                <a:solidFill>
                  <a:schemeClr val="bg1">
                    <a:lumMod val="50000"/>
                  </a:schemeClr>
                </a:solidFill>
              </a:rPr>
              <a:t>(PWB, McMillen Jacobs, Brown and Caldwell, </a:t>
            </a:r>
            <a:r>
              <a:rPr lang="en-US" sz="2000" dirty="0"/>
              <a:t>February 2012 </a:t>
            </a:r>
            <a:r>
              <a:rPr lang="en-US" sz="2000" dirty="0">
                <a:solidFill>
                  <a:schemeClr val="bg1">
                    <a:lumMod val="50000"/>
                  </a:schemeClr>
                </a:solidFill>
              </a:rPr>
              <a:t>)</a:t>
            </a:r>
          </a:p>
          <a:p>
            <a:pPr marL="285744" indent="-285744">
              <a:spcAft>
                <a:spcPts val="800"/>
              </a:spcAft>
              <a:buFont typeface="Arial" panose="020B0604020202020204" pitchFamily="34" charset="0"/>
              <a:buChar char="•"/>
            </a:pPr>
            <a:r>
              <a:rPr lang="en-US" sz="2400" b="1" dirty="0"/>
              <a:t>Construction Method &amp; Alignment Criteria </a:t>
            </a:r>
            <a:r>
              <a:rPr lang="en-US" sz="2000" dirty="0">
                <a:solidFill>
                  <a:schemeClr val="bg1">
                    <a:lumMod val="50000"/>
                  </a:schemeClr>
                </a:solidFill>
              </a:rPr>
              <a:t>(MSA, Shannon and Wilson, </a:t>
            </a:r>
            <a:r>
              <a:rPr lang="en-US" sz="2000" dirty="0" err="1">
                <a:solidFill>
                  <a:schemeClr val="bg1">
                    <a:lumMod val="50000"/>
                  </a:schemeClr>
                </a:solidFill>
              </a:rPr>
              <a:t>Staheli</a:t>
            </a:r>
            <a:r>
              <a:rPr lang="en-US" sz="2000" dirty="0">
                <a:solidFill>
                  <a:schemeClr val="bg1">
                    <a:lumMod val="50000"/>
                  </a:schemeClr>
                </a:solidFill>
              </a:rPr>
              <a:t>, </a:t>
            </a:r>
            <a:r>
              <a:rPr lang="en-US" sz="2000" dirty="0"/>
              <a:t>March 2014 </a:t>
            </a:r>
            <a:r>
              <a:rPr lang="en-US" sz="2000" dirty="0">
                <a:solidFill>
                  <a:schemeClr val="bg1">
                    <a:lumMod val="50000"/>
                  </a:schemeClr>
                </a:solidFill>
              </a:rPr>
              <a:t>)</a:t>
            </a:r>
          </a:p>
          <a:p>
            <a:pPr marL="285744" indent="-285744">
              <a:spcAft>
                <a:spcPts val="800"/>
              </a:spcAft>
              <a:buFont typeface="Arial" panose="020B0604020202020204" pitchFamily="34" charset="0"/>
              <a:buChar char="•"/>
            </a:pPr>
            <a:r>
              <a:rPr lang="en-US" sz="2400" b="1" dirty="0"/>
              <a:t>Council Presentation for Alternative Procurement, </a:t>
            </a:r>
            <a:r>
              <a:rPr lang="en-US" b="1" dirty="0"/>
              <a:t> </a:t>
            </a:r>
            <a:r>
              <a:rPr lang="en-US" sz="2000" dirty="0">
                <a:solidFill>
                  <a:schemeClr val="bg1">
                    <a:lumMod val="50000"/>
                  </a:schemeClr>
                </a:solidFill>
              </a:rPr>
              <a:t>(</a:t>
            </a:r>
            <a:r>
              <a:rPr lang="en-US" sz="2000" dirty="0"/>
              <a:t>December 2015 </a:t>
            </a:r>
            <a:r>
              <a:rPr lang="en-US" sz="2000" dirty="0">
                <a:solidFill>
                  <a:schemeClr val="bg1">
                    <a:lumMod val="50000"/>
                  </a:schemeClr>
                </a:solidFill>
              </a:rPr>
              <a:t>)</a:t>
            </a:r>
          </a:p>
          <a:p>
            <a:pPr marL="285744" indent="-285744">
              <a:spcAft>
                <a:spcPts val="800"/>
              </a:spcAft>
              <a:buFont typeface="Arial" panose="020B0604020202020204" pitchFamily="34" charset="0"/>
              <a:buChar char="•"/>
            </a:pPr>
            <a:r>
              <a:rPr lang="en-US" sz="2400" b="1" dirty="0"/>
              <a:t>Short Listed 3 Design-Build Teams </a:t>
            </a:r>
            <a:r>
              <a:rPr lang="en-US" sz="2000" dirty="0"/>
              <a:t>(JW Fowler, </a:t>
            </a:r>
            <a:r>
              <a:rPr lang="en-US" sz="2000" dirty="0" err="1"/>
              <a:t>Kiewitt</a:t>
            </a:r>
            <a:r>
              <a:rPr lang="en-US" sz="2000" dirty="0"/>
              <a:t>, Haskell, June 2017</a:t>
            </a:r>
            <a:r>
              <a:rPr lang="en-US" sz="2000" dirty="0">
                <a:solidFill>
                  <a:schemeClr val="bg1">
                    <a:lumMod val="50000"/>
                  </a:schemeClr>
                </a:solidFill>
              </a:rPr>
              <a:t>)</a:t>
            </a:r>
            <a:endParaRPr lang="en-US" sz="2000" dirty="0"/>
          </a:p>
          <a:p>
            <a:pPr marL="285744" indent="-285744">
              <a:spcAft>
                <a:spcPts val="800"/>
              </a:spcAft>
              <a:buFont typeface="Arial" panose="020B0604020202020204" pitchFamily="34" charset="0"/>
              <a:buChar char="•"/>
            </a:pPr>
            <a:r>
              <a:rPr lang="en-US" sz="2400" b="1" dirty="0"/>
              <a:t>Proposal Received </a:t>
            </a:r>
            <a:r>
              <a:rPr lang="en-US" sz="2000" dirty="0">
                <a:solidFill>
                  <a:schemeClr val="bg1">
                    <a:lumMod val="50000"/>
                  </a:schemeClr>
                </a:solidFill>
              </a:rPr>
              <a:t>(Fowler, </a:t>
            </a:r>
            <a:r>
              <a:rPr lang="en-US" sz="2000" dirty="0"/>
              <a:t>April 2018</a:t>
            </a:r>
            <a:r>
              <a:rPr lang="en-US" sz="2000" dirty="0">
                <a:solidFill>
                  <a:schemeClr val="bg1">
                    <a:lumMod val="50000"/>
                  </a:schemeClr>
                </a:solidFill>
              </a:rPr>
              <a:t>)</a:t>
            </a:r>
          </a:p>
        </p:txBody>
      </p:sp>
      <p:grpSp>
        <p:nvGrpSpPr>
          <p:cNvPr id="6" name="Group 5">
            <a:extLst>
              <a:ext uri="{FF2B5EF4-FFF2-40B4-BE49-F238E27FC236}">
                <a16:creationId xmlns:a16="http://schemas.microsoft.com/office/drawing/2014/main" id="{4954C152-F6BF-48C5-A362-F8CE3D7F0191}"/>
              </a:ext>
            </a:extLst>
          </p:cNvPr>
          <p:cNvGrpSpPr/>
          <p:nvPr/>
        </p:nvGrpSpPr>
        <p:grpSpPr>
          <a:xfrm>
            <a:off x="1585138" y="644876"/>
            <a:ext cx="5973723" cy="1000664"/>
            <a:chOff x="69045" y="500332"/>
            <a:chExt cx="5973723" cy="1000664"/>
          </a:xfrm>
        </p:grpSpPr>
        <p:sp>
          <p:nvSpPr>
            <p:cNvPr id="7" name="Rectangle 6">
              <a:extLst>
                <a:ext uri="{FF2B5EF4-FFF2-40B4-BE49-F238E27FC236}">
                  <a16:creationId xmlns:a16="http://schemas.microsoft.com/office/drawing/2014/main" id="{92DF1B03-CD37-4335-A810-3FA7815FCEEE}"/>
                </a:ext>
              </a:extLst>
            </p:cNvPr>
            <p:cNvSpPr/>
            <p:nvPr/>
          </p:nvSpPr>
          <p:spPr>
            <a:xfrm>
              <a:off x="69045" y="500332"/>
              <a:ext cx="5973723" cy="1000664"/>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032F3337-8A94-41EF-9421-4A8D8F55C08F}"/>
                </a:ext>
              </a:extLst>
            </p:cNvPr>
            <p:cNvSpPr txBox="1"/>
            <p:nvPr/>
          </p:nvSpPr>
          <p:spPr>
            <a:xfrm>
              <a:off x="69045" y="500332"/>
              <a:ext cx="5973723" cy="1000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94277" bIns="76200" numCol="1" spcCol="1270" anchor="ctr" anchorCtr="0">
              <a:noAutofit/>
            </a:bodyPr>
            <a:lstStyle/>
            <a:p>
              <a:pPr marL="0" lvl="0" indent="0" algn="ctr" defTabSz="1333500">
                <a:lnSpc>
                  <a:spcPct val="90000"/>
                </a:lnSpc>
                <a:spcBef>
                  <a:spcPct val="0"/>
                </a:spcBef>
                <a:spcAft>
                  <a:spcPct val="35000"/>
                </a:spcAft>
                <a:buNone/>
              </a:pPr>
              <a:r>
                <a:rPr lang="en-US" sz="4800" kern="1200" dirty="0"/>
                <a:t>20 Years of Study</a:t>
              </a:r>
            </a:p>
          </p:txBody>
        </p:sp>
      </p:grpSp>
    </p:spTree>
    <p:extLst>
      <p:ext uri="{BB962C8B-B14F-4D97-AF65-F5344CB8AC3E}">
        <p14:creationId xmlns:p14="http://schemas.microsoft.com/office/powerpoint/2010/main" val="209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12" y="33089"/>
            <a:ext cx="9144000" cy="707886"/>
          </a:xfrm>
          <a:prstGeom prst="rect">
            <a:avLst/>
          </a:prstGeom>
          <a:noFill/>
        </p:spPr>
        <p:txBody>
          <a:bodyPr wrap="square" rtlCol="0">
            <a:spAutoFit/>
          </a:bodyPr>
          <a:lstStyle/>
          <a:p>
            <a:r>
              <a:rPr lang="en-US" sz="4000" b="1" dirty="0">
                <a:solidFill>
                  <a:schemeClr val="accent1">
                    <a:lumMod val="50000"/>
                  </a:schemeClr>
                </a:solidFill>
                <a:latin typeface="+mj-lt"/>
              </a:rPr>
              <a:t>Current Status</a:t>
            </a:r>
          </a:p>
        </p:txBody>
      </p:sp>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41704" y="643463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14</a:t>
            </a:fld>
            <a:endParaRPr lang="en-US" dirty="0"/>
          </a:p>
        </p:txBody>
      </p:sp>
      <p:graphicFrame>
        <p:nvGraphicFramePr>
          <p:cNvPr id="7" name="Diagram 6">
            <a:extLst>
              <a:ext uri="{FF2B5EF4-FFF2-40B4-BE49-F238E27FC236}">
                <a16:creationId xmlns:a16="http://schemas.microsoft.com/office/drawing/2014/main" id="{2430D9A4-FF03-462A-98E9-A50437BE8E9D}"/>
              </a:ext>
            </a:extLst>
          </p:cNvPr>
          <p:cNvGraphicFramePr/>
          <p:nvPr>
            <p:extLst/>
          </p:nvPr>
        </p:nvGraphicFramePr>
        <p:xfrm>
          <a:off x="1282097" y="1033013"/>
          <a:ext cx="6737230" cy="5003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Image result for jw fowler">
            <a:extLst>
              <a:ext uri="{FF2B5EF4-FFF2-40B4-BE49-F238E27FC236}">
                <a16:creationId xmlns:a16="http://schemas.microsoft.com/office/drawing/2014/main" id="{98858D21-076E-4195-B06F-36F41FFBC9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9937" y="3010213"/>
            <a:ext cx="1076422" cy="1041756"/>
          </a:xfrm>
          <a:prstGeom prst="ellipse">
            <a:avLst/>
          </a:prstGeom>
          <a:noFill/>
          <a:extLst>
            <a:ext uri="{909E8E84-426E-40DD-AFC4-6F175D3DCCD1}">
              <a14:hiddenFill xmlns:a14="http://schemas.microsoft.com/office/drawing/2010/main">
                <a:solidFill>
                  <a:srgbClr val="FFFFFF"/>
                </a:solidFill>
              </a14:hiddenFill>
            </a:ext>
          </a:extLst>
        </p:spPr>
      </p:pic>
      <p:pic>
        <p:nvPicPr>
          <p:cNvPr id="8" name="Graphic 7" descr="Money">
            <a:extLst>
              <a:ext uri="{FF2B5EF4-FFF2-40B4-BE49-F238E27FC236}">
                <a16:creationId xmlns:a16="http://schemas.microsoft.com/office/drawing/2014/main" id="{420FAD4D-6B98-4EF1-8804-DAFC8558A9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32862" y="4450271"/>
            <a:ext cx="984018" cy="1096154"/>
          </a:xfrm>
          <a:prstGeom prst="rect">
            <a:avLst/>
          </a:prstGeom>
        </p:spPr>
      </p:pic>
      <p:pic>
        <p:nvPicPr>
          <p:cNvPr id="15" name="Graphic 14" descr="Users">
            <a:extLst>
              <a:ext uri="{FF2B5EF4-FFF2-40B4-BE49-F238E27FC236}">
                <a16:creationId xmlns:a16="http://schemas.microsoft.com/office/drawing/2014/main" id="{652D7D78-7783-4644-81A5-D93196F085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6030" y="1365590"/>
            <a:ext cx="1217683" cy="1356445"/>
          </a:xfrm>
          <a:prstGeom prst="rect">
            <a:avLst/>
          </a:prstGeom>
        </p:spPr>
      </p:pic>
    </p:spTree>
    <p:extLst>
      <p:ext uri="{BB962C8B-B14F-4D97-AF65-F5344CB8AC3E}">
        <p14:creationId xmlns:p14="http://schemas.microsoft.com/office/powerpoint/2010/main" val="347046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BB254-5B60-48B1-84B3-94CAF8916809}"/>
              </a:ext>
            </a:extLst>
          </p:cNvPr>
          <p:cNvSpPr>
            <a:spLocks noGrp="1"/>
          </p:cNvSpPr>
          <p:nvPr>
            <p:ph type="sldNum" sz="quarter" idx="12"/>
          </p:nvPr>
        </p:nvSpPr>
        <p:spPr/>
        <p:txBody>
          <a:bodyPr/>
          <a:lstStyle/>
          <a:p>
            <a:fld id="{31AF65E6-C4D1-4B22-B917-489A1C3371EE}" type="slidenum">
              <a:rPr lang="en-US" smtClean="0"/>
              <a:t>15</a:t>
            </a:fld>
            <a:endParaRPr lang="en-US" dirty="0"/>
          </a:p>
        </p:txBody>
      </p:sp>
      <p:sp>
        <p:nvSpPr>
          <p:cNvPr id="4" name="Title 1">
            <a:extLst>
              <a:ext uri="{FF2B5EF4-FFF2-40B4-BE49-F238E27FC236}">
                <a16:creationId xmlns:a16="http://schemas.microsoft.com/office/drawing/2014/main" id="{ED188636-855B-4A5A-9F1E-B5C7DE2C048A}"/>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Project Costs</a:t>
            </a:r>
          </a:p>
        </p:txBody>
      </p:sp>
      <p:graphicFrame>
        <p:nvGraphicFramePr>
          <p:cNvPr id="12" name="Content Placeholder 5">
            <a:extLst>
              <a:ext uri="{FF2B5EF4-FFF2-40B4-BE49-F238E27FC236}">
                <a16:creationId xmlns:a16="http://schemas.microsoft.com/office/drawing/2014/main" id="{F21E56F0-2340-48C8-82A8-EFB67AE405C5}"/>
              </a:ext>
            </a:extLst>
          </p:cNvPr>
          <p:cNvGraphicFramePr>
            <a:graphicFrameLocks/>
          </p:cNvGraphicFramePr>
          <p:nvPr>
            <p:extLst>
              <p:ext uri="{D42A27DB-BD31-4B8C-83A1-F6EECF244321}">
                <p14:modId xmlns:p14="http://schemas.microsoft.com/office/powerpoint/2010/main" val="4142501789"/>
              </p:ext>
            </p:extLst>
          </p:nvPr>
        </p:nvGraphicFramePr>
        <p:xfrm>
          <a:off x="4721236" y="3248162"/>
          <a:ext cx="3921548" cy="2937367"/>
        </p:xfrm>
        <a:graphic>
          <a:graphicData uri="http://schemas.openxmlformats.org/drawingml/2006/table">
            <a:tbl>
              <a:tblPr firstRow="1" bandRow="1">
                <a:tableStyleId>{5C22544A-7EE6-4342-B048-85BDC9FD1C3A}</a:tableStyleId>
              </a:tblPr>
              <a:tblGrid>
                <a:gridCol w="2786474">
                  <a:extLst>
                    <a:ext uri="{9D8B030D-6E8A-4147-A177-3AD203B41FA5}">
                      <a16:colId xmlns:a16="http://schemas.microsoft.com/office/drawing/2014/main" val="20000"/>
                    </a:ext>
                  </a:extLst>
                </a:gridCol>
                <a:gridCol w="1135074">
                  <a:extLst>
                    <a:ext uri="{9D8B030D-6E8A-4147-A177-3AD203B41FA5}">
                      <a16:colId xmlns:a16="http://schemas.microsoft.com/office/drawing/2014/main" val="20001"/>
                    </a:ext>
                  </a:extLst>
                </a:gridCol>
              </a:tblGrid>
              <a:tr h="468252">
                <a:tc>
                  <a:txBody>
                    <a:bodyPr/>
                    <a:lstStyle/>
                    <a:p>
                      <a:r>
                        <a:rPr lang="en-US" sz="2400" dirty="0"/>
                        <a:t>Activity</a:t>
                      </a:r>
                      <a:endParaRPr lang="en-US" sz="2700" dirty="0"/>
                    </a:p>
                  </a:txBody>
                  <a:tcPr marL="76916" marR="76916" marT="38466" marB="38466"/>
                </a:tc>
                <a:tc>
                  <a:txBody>
                    <a:bodyPr/>
                    <a:lstStyle/>
                    <a:p>
                      <a:pPr algn="r"/>
                      <a:r>
                        <a:rPr lang="en-US" sz="2400" dirty="0"/>
                        <a:t>Budget</a:t>
                      </a:r>
                      <a:endParaRPr lang="en-US" sz="2700" dirty="0"/>
                    </a:p>
                  </a:txBody>
                  <a:tcPr marL="76916" marR="76916" marT="38466" marB="38466"/>
                </a:tc>
                <a:extLst>
                  <a:ext uri="{0D108BD9-81ED-4DB2-BD59-A6C34878D82A}">
                    <a16:rowId xmlns:a16="http://schemas.microsoft.com/office/drawing/2014/main" val="10000"/>
                  </a:ext>
                </a:extLst>
              </a:tr>
              <a:tr h="393325">
                <a:tc>
                  <a:txBody>
                    <a:bodyPr/>
                    <a:lstStyle/>
                    <a:p>
                      <a:r>
                        <a:rPr lang="en-US" sz="1800" dirty="0"/>
                        <a:t>Design Build Contract</a:t>
                      </a:r>
                    </a:p>
                  </a:txBody>
                  <a:tcPr marL="76916" marR="76916" marT="38466" marB="38466"/>
                </a:tc>
                <a:tc>
                  <a:txBody>
                    <a:bodyPr/>
                    <a:lstStyle/>
                    <a:p>
                      <a:pPr algn="r"/>
                      <a:r>
                        <a:rPr lang="en-US" sz="2000" dirty="0"/>
                        <a:t>$73.5M</a:t>
                      </a:r>
                    </a:p>
                  </a:txBody>
                  <a:tcPr marL="76916" marR="76916" marT="38466" marB="38466"/>
                </a:tc>
                <a:extLst>
                  <a:ext uri="{0D108BD9-81ED-4DB2-BD59-A6C34878D82A}">
                    <a16:rowId xmlns:a16="http://schemas.microsoft.com/office/drawing/2014/main" val="10002"/>
                  </a:ext>
                </a:extLst>
              </a:tr>
              <a:tr h="393325">
                <a:tc>
                  <a:txBody>
                    <a:bodyPr/>
                    <a:lstStyle/>
                    <a:p>
                      <a:r>
                        <a:rPr lang="en-US" sz="1800" dirty="0"/>
                        <a:t>Consulting</a:t>
                      </a:r>
                    </a:p>
                  </a:txBody>
                  <a:tcPr marL="76916" marR="76916" marT="38466" marB="38466"/>
                </a:tc>
                <a:tc>
                  <a:txBody>
                    <a:bodyPr/>
                    <a:lstStyle/>
                    <a:p>
                      <a:pPr algn="r"/>
                      <a:r>
                        <a:rPr lang="en-US" sz="2000" dirty="0"/>
                        <a:t>$4M</a:t>
                      </a:r>
                    </a:p>
                  </a:txBody>
                  <a:tcPr marL="76916" marR="76916" marT="38466" marB="38466"/>
                </a:tc>
                <a:extLst>
                  <a:ext uri="{0D108BD9-81ED-4DB2-BD59-A6C34878D82A}">
                    <a16:rowId xmlns:a16="http://schemas.microsoft.com/office/drawing/2014/main" val="10003"/>
                  </a:ext>
                </a:extLst>
              </a:tr>
              <a:tr h="644570">
                <a:tc>
                  <a:txBody>
                    <a:bodyPr/>
                    <a:lstStyle/>
                    <a:p>
                      <a:r>
                        <a:rPr lang="en-US" sz="1800" dirty="0"/>
                        <a:t>Internal resources,</a:t>
                      </a:r>
                      <a:r>
                        <a:rPr lang="en-US" sz="1800" baseline="0" dirty="0"/>
                        <a:t> permits, easements, property</a:t>
                      </a:r>
                      <a:endParaRPr lang="en-US" sz="1800" dirty="0"/>
                    </a:p>
                  </a:txBody>
                  <a:tcPr marL="76916" marR="76916" marT="38466" marB="38466"/>
                </a:tc>
                <a:tc>
                  <a:txBody>
                    <a:bodyPr/>
                    <a:lstStyle/>
                    <a:p>
                      <a:pPr algn="r"/>
                      <a:r>
                        <a:rPr lang="en-US" sz="2000" dirty="0"/>
                        <a:t>$6.5M</a:t>
                      </a:r>
                    </a:p>
                  </a:txBody>
                  <a:tcPr marL="76916" marR="76916" marT="38466" marB="38466"/>
                </a:tc>
                <a:extLst>
                  <a:ext uri="{0D108BD9-81ED-4DB2-BD59-A6C34878D82A}">
                    <a16:rowId xmlns:a16="http://schemas.microsoft.com/office/drawing/2014/main" val="10004"/>
                  </a:ext>
                </a:extLst>
              </a:tr>
              <a:tr h="393325">
                <a:tc>
                  <a:txBody>
                    <a:bodyPr/>
                    <a:lstStyle/>
                    <a:p>
                      <a:r>
                        <a:rPr lang="en-US" sz="1800" dirty="0"/>
                        <a:t>Contingency</a:t>
                      </a:r>
                    </a:p>
                  </a:txBody>
                  <a:tcPr marL="76916" marR="76916" marT="38466" marB="38466"/>
                </a:tc>
                <a:tc>
                  <a:txBody>
                    <a:bodyPr/>
                    <a:lstStyle/>
                    <a:p>
                      <a:pPr algn="r"/>
                      <a:r>
                        <a:rPr lang="en-US" sz="2000" dirty="0"/>
                        <a:t>$6M</a:t>
                      </a:r>
                    </a:p>
                  </a:txBody>
                  <a:tcPr marL="76916" marR="76916" marT="38466" marB="38466"/>
                </a:tc>
                <a:extLst>
                  <a:ext uri="{0D108BD9-81ED-4DB2-BD59-A6C34878D82A}">
                    <a16:rowId xmlns:a16="http://schemas.microsoft.com/office/drawing/2014/main" val="3856067315"/>
                  </a:ext>
                </a:extLst>
              </a:tr>
              <a:tr h="644570">
                <a:tc>
                  <a:txBody>
                    <a:bodyPr/>
                    <a:lstStyle/>
                    <a:p>
                      <a:pPr algn="l"/>
                      <a:r>
                        <a:rPr lang="en-US" sz="1800" b="1" dirty="0"/>
                        <a:t>Project</a:t>
                      </a:r>
                      <a:r>
                        <a:rPr lang="en-US" sz="1800" b="1" baseline="0" dirty="0"/>
                        <a:t> Total (expended + budget)</a:t>
                      </a:r>
                      <a:endParaRPr lang="en-US" sz="1800" b="1" dirty="0"/>
                    </a:p>
                  </a:txBody>
                  <a:tcPr marL="76916" marR="76916" marT="38466" marB="38466"/>
                </a:tc>
                <a:tc>
                  <a:txBody>
                    <a:bodyPr/>
                    <a:lstStyle/>
                    <a:p>
                      <a:pPr algn="r"/>
                      <a:r>
                        <a:rPr lang="en-US" sz="2000" b="1" dirty="0"/>
                        <a:t>$90M</a:t>
                      </a:r>
                    </a:p>
                  </a:txBody>
                  <a:tcPr marL="76916" marR="76916" marT="38466" marB="38466"/>
                </a:tc>
                <a:extLst>
                  <a:ext uri="{0D108BD9-81ED-4DB2-BD59-A6C34878D82A}">
                    <a16:rowId xmlns:a16="http://schemas.microsoft.com/office/drawing/2014/main" val="567377709"/>
                  </a:ext>
                </a:extLst>
              </a:tr>
            </a:tbl>
          </a:graphicData>
        </a:graphic>
      </p:graphicFrame>
      <p:sp>
        <p:nvSpPr>
          <p:cNvPr id="6" name="TextBox 5">
            <a:extLst>
              <a:ext uri="{FF2B5EF4-FFF2-40B4-BE49-F238E27FC236}">
                <a16:creationId xmlns:a16="http://schemas.microsoft.com/office/drawing/2014/main" id="{1AE4DDA1-71BD-4141-9084-6CF0F6ACBA93}"/>
              </a:ext>
            </a:extLst>
          </p:cNvPr>
          <p:cNvSpPr txBox="1"/>
          <p:nvPr/>
        </p:nvSpPr>
        <p:spPr>
          <a:xfrm>
            <a:off x="131976" y="593394"/>
            <a:ext cx="4290790" cy="369332"/>
          </a:xfrm>
          <a:prstGeom prst="rect">
            <a:avLst/>
          </a:prstGeom>
          <a:noFill/>
        </p:spPr>
        <p:txBody>
          <a:bodyPr wrap="square" rtlCol="0">
            <a:spAutoFit/>
          </a:bodyPr>
          <a:lstStyle/>
          <a:p>
            <a:r>
              <a:rPr lang="en-US" dirty="0">
                <a:solidFill>
                  <a:schemeClr val="accent1">
                    <a:lumMod val="75000"/>
                  </a:schemeClr>
                </a:solidFill>
              </a:rPr>
              <a:t>Construction cost higher than expected.</a:t>
            </a:r>
          </a:p>
        </p:txBody>
      </p:sp>
      <p:grpSp>
        <p:nvGrpSpPr>
          <p:cNvPr id="7" name="Group 6">
            <a:extLst>
              <a:ext uri="{FF2B5EF4-FFF2-40B4-BE49-F238E27FC236}">
                <a16:creationId xmlns:a16="http://schemas.microsoft.com/office/drawing/2014/main" id="{6368D99E-5CDF-49A8-ACB3-4601F4188CCF}"/>
              </a:ext>
            </a:extLst>
          </p:cNvPr>
          <p:cNvGrpSpPr/>
          <p:nvPr/>
        </p:nvGrpSpPr>
        <p:grpSpPr>
          <a:xfrm>
            <a:off x="1110762" y="1507828"/>
            <a:ext cx="2694884" cy="1490996"/>
            <a:chOff x="1216845" y="1143968"/>
            <a:chExt cx="2694884" cy="1490996"/>
          </a:xfrm>
        </p:grpSpPr>
        <p:sp>
          <p:nvSpPr>
            <p:cNvPr id="3" name="TextBox 2">
              <a:extLst>
                <a:ext uri="{FF2B5EF4-FFF2-40B4-BE49-F238E27FC236}">
                  <a16:creationId xmlns:a16="http://schemas.microsoft.com/office/drawing/2014/main" id="{4E404768-9E15-4A5B-B2CC-B96EC77D6CF9}"/>
                </a:ext>
              </a:extLst>
            </p:cNvPr>
            <p:cNvSpPr txBox="1"/>
            <p:nvPr/>
          </p:nvSpPr>
          <p:spPr>
            <a:xfrm>
              <a:off x="1216845" y="1143968"/>
              <a:ext cx="2694884" cy="523220"/>
            </a:xfrm>
            <a:prstGeom prst="rect">
              <a:avLst/>
            </a:prstGeom>
            <a:noFill/>
          </p:spPr>
          <p:txBody>
            <a:bodyPr wrap="square" rtlCol="0">
              <a:spAutoFit/>
            </a:bodyPr>
            <a:lstStyle/>
            <a:p>
              <a:pPr algn="ctr"/>
              <a:r>
                <a:rPr lang="en-US" sz="2800" dirty="0"/>
                <a:t>2015 Ordinance</a:t>
              </a:r>
            </a:p>
          </p:txBody>
        </p:sp>
        <p:sp>
          <p:nvSpPr>
            <p:cNvPr id="5" name="TextBox 4">
              <a:extLst>
                <a:ext uri="{FF2B5EF4-FFF2-40B4-BE49-F238E27FC236}">
                  <a16:creationId xmlns:a16="http://schemas.microsoft.com/office/drawing/2014/main" id="{E92325EC-80EA-4EB1-9CBF-D86AE7289594}"/>
                </a:ext>
              </a:extLst>
            </p:cNvPr>
            <p:cNvSpPr txBox="1"/>
            <p:nvPr/>
          </p:nvSpPr>
          <p:spPr>
            <a:xfrm>
              <a:off x="1645584" y="1568033"/>
              <a:ext cx="1648208" cy="830997"/>
            </a:xfrm>
            <a:prstGeom prst="rect">
              <a:avLst/>
            </a:prstGeom>
            <a:noFill/>
          </p:spPr>
          <p:txBody>
            <a:bodyPr wrap="none" rtlCol="0">
              <a:spAutoFit/>
            </a:bodyPr>
            <a:lstStyle/>
            <a:p>
              <a:pPr algn="ctr"/>
              <a:r>
                <a:rPr lang="en-US" sz="4800" dirty="0"/>
                <a:t>$40M</a:t>
              </a:r>
            </a:p>
          </p:txBody>
        </p:sp>
        <p:cxnSp>
          <p:nvCxnSpPr>
            <p:cNvPr id="8" name="Straight Connector 7">
              <a:extLst>
                <a:ext uri="{FF2B5EF4-FFF2-40B4-BE49-F238E27FC236}">
                  <a16:creationId xmlns:a16="http://schemas.microsoft.com/office/drawing/2014/main" id="{03498E49-1029-466F-BA10-27B6A5BFD2EE}"/>
                </a:ext>
              </a:extLst>
            </p:cNvPr>
            <p:cNvCxnSpPr>
              <a:cxnSpLocks/>
            </p:cNvCxnSpPr>
            <p:nvPr/>
          </p:nvCxnSpPr>
          <p:spPr>
            <a:xfrm>
              <a:off x="1986077" y="1630057"/>
              <a:ext cx="109728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56AFE16-CBE7-45EA-8AB8-F98523F0D353}"/>
                </a:ext>
              </a:extLst>
            </p:cNvPr>
            <p:cNvSpPr txBox="1"/>
            <p:nvPr/>
          </p:nvSpPr>
          <p:spPr>
            <a:xfrm>
              <a:off x="1216845" y="2333212"/>
              <a:ext cx="2633099" cy="301752"/>
            </a:xfrm>
            <a:prstGeom prst="roundRect">
              <a:avLst/>
            </a:prstGeom>
            <a:solidFill>
              <a:srgbClr val="FF0000"/>
            </a:solidFill>
            <a:ln>
              <a:solidFill>
                <a:srgbClr val="FF0000"/>
              </a:solidFill>
            </a:ln>
          </p:spPr>
          <p:txBody>
            <a:bodyPr wrap="square" rtlCol="0" anchor="ctr">
              <a:spAutoFit/>
            </a:bodyPr>
            <a:lstStyle/>
            <a:p>
              <a:pPr algn="ctr"/>
              <a:r>
                <a:rPr lang="en-US" sz="1600" b="1" dirty="0">
                  <a:solidFill>
                    <a:schemeClr val="bg1"/>
                  </a:solidFill>
                </a:rPr>
                <a:t>Low Confidence Estimate</a:t>
              </a:r>
            </a:p>
          </p:txBody>
        </p:sp>
      </p:grpSp>
      <p:grpSp>
        <p:nvGrpSpPr>
          <p:cNvPr id="18" name="Group 17">
            <a:extLst>
              <a:ext uri="{FF2B5EF4-FFF2-40B4-BE49-F238E27FC236}">
                <a16:creationId xmlns:a16="http://schemas.microsoft.com/office/drawing/2014/main" id="{AE9908F9-EF96-4E32-B463-2FBE830960D1}"/>
              </a:ext>
            </a:extLst>
          </p:cNvPr>
          <p:cNvGrpSpPr/>
          <p:nvPr/>
        </p:nvGrpSpPr>
        <p:grpSpPr>
          <a:xfrm>
            <a:off x="4561171" y="1472423"/>
            <a:ext cx="3244269" cy="1530138"/>
            <a:chOff x="3968945" y="1108565"/>
            <a:chExt cx="3244269" cy="1530138"/>
          </a:xfrm>
        </p:grpSpPr>
        <p:grpSp>
          <p:nvGrpSpPr>
            <p:cNvPr id="16" name="Group 15">
              <a:extLst>
                <a:ext uri="{FF2B5EF4-FFF2-40B4-BE49-F238E27FC236}">
                  <a16:creationId xmlns:a16="http://schemas.microsoft.com/office/drawing/2014/main" id="{3D4CD7B8-4A1A-4411-B09B-A498FD2FFFC6}"/>
                </a:ext>
              </a:extLst>
            </p:cNvPr>
            <p:cNvGrpSpPr/>
            <p:nvPr/>
          </p:nvGrpSpPr>
          <p:grpSpPr>
            <a:xfrm>
              <a:off x="3968945" y="1108565"/>
              <a:ext cx="3244269" cy="1422379"/>
              <a:chOff x="4241365" y="1108563"/>
              <a:chExt cx="3008138" cy="1422379"/>
            </a:xfrm>
          </p:grpSpPr>
          <p:grpSp>
            <p:nvGrpSpPr>
              <p:cNvPr id="10" name="Group 9">
                <a:extLst>
                  <a:ext uri="{FF2B5EF4-FFF2-40B4-BE49-F238E27FC236}">
                    <a16:creationId xmlns:a16="http://schemas.microsoft.com/office/drawing/2014/main" id="{93BAD235-3ADB-4BA4-B5AF-893341D1A10B}"/>
                  </a:ext>
                </a:extLst>
              </p:cNvPr>
              <p:cNvGrpSpPr/>
              <p:nvPr/>
            </p:nvGrpSpPr>
            <p:grpSpPr>
              <a:xfrm>
                <a:off x="5287249" y="1108563"/>
                <a:ext cx="1962254" cy="1290467"/>
                <a:chOff x="5287249" y="1108563"/>
                <a:chExt cx="1962254" cy="1290467"/>
              </a:xfrm>
            </p:grpSpPr>
            <p:sp>
              <p:nvSpPr>
                <p:cNvPr id="13" name="TextBox 12">
                  <a:extLst>
                    <a:ext uri="{FF2B5EF4-FFF2-40B4-BE49-F238E27FC236}">
                      <a16:creationId xmlns:a16="http://schemas.microsoft.com/office/drawing/2014/main" id="{D28EA7DB-E8C1-4A97-9F0B-C0F65FB77677}"/>
                    </a:ext>
                  </a:extLst>
                </p:cNvPr>
                <p:cNvSpPr txBox="1"/>
                <p:nvPr/>
              </p:nvSpPr>
              <p:spPr>
                <a:xfrm>
                  <a:off x="5603438" y="1108563"/>
                  <a:ext cx="1346020" cy="523220"/>
                </a:xfrm>
                <a:prstGeom prst="rect">
                  <a:avLst/>
                </a:prstGeom>
                <a:noFill/>
              </p:spPr>
              <p:txBody>
                <a:bodyPr wrap="none" rtlCol="0">
                  <a:spAutoFit/>
                </a:bodyPr>
                <a:lstStyle/>
                <a:p>
                  <a:r>
                    <a:rPr lang="en-US" sz="2800" dirty="0"/>
                    <a:t>Proposal</a:t>
                  </a:r>
                </a:p>
              </p:txBody>
            </p:sp>
            <p:sp>
              <p:nvSpPr>
                <p:cNvPr id="14" name="TextBox 13">
                  <a:extLst>
                    <a:ext uri="{FF2B5EF4-FFF2-40B4-BE49-F238E27FC236}">
                      <a16:creationId xmlns:a16="http://schemas.microsoft.com/office/drawing/2014/main" id="{784CAE48-C9A1-4A01-A8C2-A07AAEB623CC}"/>
                    </a:ext>
                  </a:extLst>
                </p:cNvPr>
                <p:cNvSpPr txBox="1"/>
                <p:nvPr/>
              </p:nvSpPr>
              <p:spPr>
                <a:xfrm>
                  <a:off x="5287249" y="1568033"/>
                  <a:ext cx="1962254" cy="830997"/>
                </a:xfrm>
                <a:prstGeom prst="rect">
                  <a:avLst/>
                </a:prstGeom>
                <a:noFill/>
              </p:spPr>
              <p:txBody>
                <a:bodyPr wrap="none" rtlCol="0">
                  <a:spAutoFit/>
                </a:bodyPr>
                <a:lstStyle/>
                <a:p>
                  <a:pPr algn="ctr"/>
                  <a:r>
                    <a:rPr lang="en-US" sz="4800" dirty="0"/>
                    <a:t>$73.5M</a:t>
                  </a:r>
                </a:p>
              </p:txBody>
            </p:sp>
            <p:cxnSp>
              <p:nvCxnSpPr>
                <p:cNvPr id="15" name="Straight Connector 14">
                  <a:extLst>
                    <a:ext uri="{FF2B5EF4-FFF2-40B4-BE49-F238E27FC236}">
                      <a16:creationId xmlns:a16="http://schemas.microsoft.com/office/drawing/2014/main" id="{CAE3B818-8B61-45F2-ABA6-DF73B678F8EB}"/>
                    </a:ext>
                  </a:extLst>
                </p:cNvPr>
                <p:cNvCxnSpPr>
                  <a:cxnSpLocks/>
                </p:cNvCxnSpPr>
                <p:nvPr/>
              </p:nvCxnSpPr>
              <p:spPr>
                <a:xfrm>
                  <a:off x="5873454" y="1630057"/>
                  <a:ext cx="80598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cxnSp>
            <p:nvCxnSpPr>
              <p:cNvPr id="9" name="Straight Connector 8">
                <a:extLst>
                  <a:ext uri="{FF2B5EF4-FFF2-40B4-BE49-F238E27FC236}">
                    <a16:creationId xmlns:a16="http://schemas.microsoft.com/office/drawing/2014/main" id="{5C820349-2DE4-41AA-ACC6-44035F29B237}"/>
                  </a:ext>
                </a:extLst>
              </p:cNvPr>
              <p:cNvCxnSpPr>
                <a:cxnSpLocks/>
              </p:cNvCxnSpPr>
              <p:nvPr/>
            </p:nvCxnSpPr>
            <p:spPr>
              <a:xfrm>
                <a:off x="4241365" y="1205775"/>
                <a:ext cx="0" cy="1325167"/>
              </a:xfrm>
              <a:prstGeom prst="line">
                <a:avLst/>
              </a:prstGeom>
            </p:spPr>
            <p:style>
              <a:lnRef idx="1">
                <a:schemeClr val="dk1"/>
              </a:lnRef>
              <a:fillRef idx="0">
                <a:schemeClr val="dk1"/>
              </a:fillRef>
              <a:effectRef idx="0">
                <a:schemeClr val="dk1"/>
              </a:effectRef>
              <a:fontRef idx="minor">
                <a:schemeClr val="tx1"/>
              </a:fontRef>
            </p:style>
          </p:cxnSp>
        </p:grpSp>
        <p:sp>
          <p:nvSpPr>
            <p:cNvPr id="17" name="Rectangle: Rounded Corners 16">
              <a:extLst>
                <a:ext uri="{FF2B5EF4-FFF2-40B4-BE49-F238E27FC236}">
                  <a16:creationId xmlns:a16="http://schemas.microsoft.com/office/drawing/2014/main" id="{5597AC06-57A3-4AD7-919D-F14015D6B356}"/>
                </a:ext>
              </a:extLst>
            </p:cNvPr>
            <p:cNvSpPr/>
            <p:nvPr/>
          </p:nvSpPr>
          <p:spPr>
            <a:xfrm>
              <a:off x="5339246" y="2333214"/>
              <a:ext cx="1652364" cy="30548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Confidence</a:t>
              </a:r>
            </a:p>
          </p:txBody>
        </p:sp>
      </p:grpSp>
      <p:graphicFrame>
        <p:nvGraphicFramePr>
          <p:cNvPr id="19" name="Content Placeholder 5">
            <a:extLst>
              <a:ext uri="{FF2B5EF4-FFF2-40B4-BE49-F238E27FC236}">
                <a16:creationId xmlns:a16="http://schemas.microsoft.com/office/drawing/2014/main" id="{17CA506B-9CCE-4DA4-9FD8-6591E50880C0}"/>
              </a:ext>
            </a:extLst>
          </p:cNvPr>
          <p:cNvGraphicFramePr>
            <a:graphicFrameLocks/>
          </p:cNvGraphicFramePr>
          <p:nvPr>
            <p:extLst>
              <p:ext uri="{D42A27DB-BD31-4B8C-83A1-F6EECF244321}">
                <p14:modId xmlns:p14="http://schemas.microsoft.com/office/powerpoint/2010/main" val="2657881676"/>
              </p:ext>
            </p:extLst>
          </p:nvPr>
        </p:nvGraphicFramePr>
        <p:xfrm>
          <a:off x="501218" y="3259353"/>
          <a:ext cx="3921548" cy="2926176"/>
        </p:xfrm>
        <a:graphic>
          <a:graphicData uri="http://schemas.openxmlformats.org/drawingml/2006/table">
            <a:tbl>
              <a:tblPr firstRow="1" bandRow="1">
                <a:tableStyleId>{073A0DAA-6AF3-43AB-8588-CEC1D06C72B9}</a:tableStyleId>
              </a:tblPr>
              <a:tblGrid>
                <a:gridCol w="2831710">
                  <a:extLst>
                    <a:ext uri="{9D8B030D-6E8A-4147-A177-3AD203B41FA5}">
                      <a16:colId xmlns:a16="http://schemas.microsoft.com/office/drawing/2014/main" val="20000"/>
                    </a:ext>
                  </a:extLst>
                </a:gridCol>
                <a:gridCol w="1089838">
                  <a:extLst>
                    <a:ext uri="{9D8B030D-6E8A-4147-A177-3AD203B41FA5}">
                      <a16:colId xmlns:a16="http://schemas.microsoft.com/office/drawing/2014/main" val="20001"/>
                    </a:ext>
                  </a:extLst>
                </a:gridCol>
              </a:tblGrid>
              <a:tr h="422816">
                <a:tc>
                  <a:txBody>
                    <a:bodyPr/>
                    <a:lstStyle/>
                    <a:p>
                      <a:r>
                        <a:rPr lang="en-US" sz="2400" dirty="0"/>
                        <a:t>Activity</a:t>
                      </a:r>
                      <a:endParaRPr lang="en-US" sz="3200" dirty="0"/>
                    </a:p>
                  </a:txBody>
                  <a:tcPr marL="91439" marR="91439" marT="45728" marB="45728"/>
                </a:tc>
                <a:tc>
                  <a:txBody>
                    <a:bodyPr/>
                    <a:lstStyle/>
                    <a:p>
                      <a:pPr algn="r"/>
                      <a:r>
                        <a:rPr lang="en-US" sz="2400" dirty="0"/>
                        <a:t>Budget</a:t>
                      </a:r>
                      <a:endParaRPr lang="en-US" sz="3200" dirty="0"/>
                    </a:p>
                  </a:txBody>
                  <a:tcPr marL="91439" marR="91439" marT="45728" marB="45728"/>
                </a:tc>
                <a:extLst>
                  <a:ext uri="{0D108BD9-81ED-4DB2-BD59-A6C34878D82A}">
                    <a16:rowId xmlns:a16="http://schemas.microsoft.com/office/drawing/2014/main" val="10000"/>
                  </a:ext>
                </a:extLst>
              </a:tr>
              <a:tr h="366443">
                <a:tc>
                  <a:txBody>
                    <a:bodyPr/>
                    <a:lstStyle/>
                    <a:p>
                      <a:r>
                        <a:rPr lang="en-US" sz="1800" dirty="0"/>
                        <a:t>Design Build Contract</a:t>
                      </a:r>
                    </a:p>
                  </a:txBody>
                  <a:tcPr marL="91439" marR="91439" marT="45728" marB="45728"/>
                </a:tc>
                <a:tc>
                  <a:txBody>
                    <a:bodyPr/>
                    <a:lstStyle/>
                    <a:p>
                      <a:pPr algn="r"/>
                      <a:r>
                        <a:rPr lang="en-US" sz="2000" dirty="0"/>
                        <a:t>$40M</a:t>
                      </a:r>
                    </a:p>
                  </a:txBody>
                  <a:tcPr marL="91439" marR="91439" marT="45728" marB="45728"/>
                </a:tc>
                <a:extLst>
                  <a:ext uri="{0D108BD9-81ED-4DB2-BD59-A6C34878D82A}">
                    <a16:rowId xmlns:a16="http://schemas.microsoft.com/office/drawing/2014/main" val="10002"/>
                  </a:ext>
                </a:extLst>
              </a:tr>
              <a:tr h="366443">
                <a:tc>
                  <a:txBody>
                    <a:bodyPr/>
                    <a:lstStyle/>
                    <a:p>
                      <a:r>
                        <a:rPr lang="en-US" sz="1800" dirty="0"/>
                        <a:t>Consulting</a:t>
                      </a:r>
                    </a:p>
                  </a:txBody>
                  <a:tcPr marL="91439" marR="91439" marT="45728" marB="45728"/>
                </a:tc>
                <a:tc>
                  <a:txBody>
                    <a:bodyPr/>
                    <a:lstStyle/>
                    <a:p>
                      <a:pPr algn="r"/>
                      <a:r>
                        <a:rPr lang="en-US" sz="2000" dirty="0"/>
                        <a:t>$4M</a:t>
                      </a:r>
                    </a:p>
                  </a:txBody>
                  <a:tcPr marL="91439" marR="91439" marT="45728" marB="45728"/>
                </a:tc>
                <a:extLst>
                  <a:ext uri="{0D108BD9-81ED-4DB2-BD59-A6C34878D82A}">
                    <a16:rowId xmlns:a16="http://schemas.microsoft.com/office/drawing/2014/main" val="10003"/>
                  </a:ext>
                </a:extLst>
              </a:tr>
              <a:tr h="591937">
                <a:tc>
                  <a:txBody>
                    <a:bodyPr/>
                    <a:lstStyle/>
                    <a:p>
                      <a:r>
                        <a:rPr lang="en-US" sz="1800" dirty="0"/>
                        <a:t>Internal resources,</a:t>
                      </a:r>
                      <a:r>
                        <a:rPr lang="en-US" sz="1800" baseline="0" dirty="0"/>
                        <a:t> permits, easements, property</a:t>
                      </a:r>
                      <a:endParaRPr lang="en-US" sz="1800" dirty="0"/>
                    </a:p>
                  </a:txBody>
                  <a:tcPr marL="91439" marR="91439" marT="45728" marB="45728"/>
                </a:tc>
                <a:tc>
                  <a:txBody>
                    <a:bodyPr/>
                    <a:lstStyle/>
                    <a:p>
                      <a:pPr algn="r"/>
                      <a:r>
                        <a:rPr lang="en-US" sz="2000" dirty="0"/>
                        <a:t>$8M</a:t>
                      </a:r>
                    </a:p>
                  </a:txBody>
                  <a:tcPr marL="91439" marR="91439" marT="45728" marB="45728"/>
                </a:tc>
                <a:extLst>
                  <a:ext uri="{0D108BD9-81ED-4DB2-BD59-A6C34878D82A}">
                    <a16:rowId xmlns:a16="http://schemas.microsoft.com/office/drawing/2014/main" val="10004"/>
                  </a:ext>
                </a:extLst>
              </a:tr>
              <a:tr h="366443">
                <a:tc>
                  <a:txBody>
                    <a:bodyPr/>
                    <a:lstStyle/>
                    <a:p>
                      <a:r>
                        <a:rPr lang="en-US" sz="1800" dirty="0"/>
                        <a:t>Contingency</a:t>
                      </a:r>
                    </a:p>
                  </a:txBody>
                  <a:tcPr marL="91439" marR="91439" marT="45728" marB="45728"/>
                </a:tc>
                <a:tc>
                  <a:txBody>
                    <a:bodyPr/>
                    <a:lstStyle/>
                    <a:p>
                      <a:pPr algn="r"/>
                      <a:r>
                        <a:rPr lang="en-US" sz="2000" dirty="0"/>
                        <a:t>$5M</a:t>
                      </a:r>
                    </a:p>
                  </a:txBody>
                  <a:tcPr marL="91439" marR="91439" marT="45728" marB="45728"/>
                </a:tc>
                <a:extLst>
                  <a:ext uri="{0D108BD9-81ED-4DB2-BD59-A6C34878D82A}">
                    <a16:rowId xmlns:a16="http://schemas.microsoft.com/office/drawing/2014/main" val="1526261702"/>
                  </a:ext>
                </a:extLst>
              </a:tr>
              <a:tr h="591937">
                <a:tc>
                  <a:txBody>
                    <a:bodyPr/>
                    <a:lstStyle/>
                    <a:p>
                      <a:pPr algn="l"/>
                      <a:r>
                        <a:rPr lang="en-US" sz="1800" b="1" dirty="0"/>
                        <a:t>Project</a:t>
                      </a:r>
                      <a:r>
                        <a:rPr lang="en-US" sz="1800" b="1" baseline="0" dirty="0"/>
                        <a:t> total (expended + budget)</a:t>
                      </a:r>
                      <a:endParaRPr lang="en-US" sz="1800" b="1" dirty="0"/>
                    </a:p>
                  </a:txBody>
                  <a:tcPr marL="91439" marR="91439" marT="45728" marB="45728"/>
                </a:tc>
                <a:tc>
                  <a:txBody>
                    <a:bodyPr/>
                    <a:lstStyle/>
                    <a:p>
                      <a:pPr algn="r"/>
                      <a:r>
                        <a:rPr lang="en-US" sz="2000" b="1" dirty="0"/>
                        <a:t>$57M</a:t>
                      </a:r>
                    </a:p>
                  </a:txBody>
                  <a:tcPr marL="91439" marR="91439" marT="45728" marB="45728"/>
                </a:tc>
                <a:extLst>
                  <a:ext uri="{0D108BD9-81ED-4DB2-BD59-A6C34878D82A}">
                    <a16:rowId xmlns:a16="http://schemas.microsoft.com/office/drawing/2014/main" val="284494579"/>
                  </a:ext>
                </a:extLst>
              </a:tr>
            </a:tbl>
          </a:graphicData>
        </a:graphic>
      </p:graphicFrame>
      <p:sp>
        <p:nvSpPr>
          <p:cNvPr id="20" name="TextBox 19">
            <a:extLst>
              <a:ext uri="{FF2B5EF4-FFF2-40B4-BE49-F238E27FC236}">
                <a16:creationId xmlns:a16="http://schemas.microsoft.com/office/drawing/2014/main" id="{E5937094-5F0D-4DB1-AF92-705CFB697100}"/>
              </a:ext>
            </a:extLst>
          </p:cNvPr>
          <p:cNvSpPr txBox="1"/>
          <p:nvPr/>
        </p:nvSpPr>
        <p:spPr>
          <a:xfrm>
            <a:off x="2901253" y="945547"/>
            <a:ext cx="3341493" cy="523220"/>
          </a:xfrm>
          <a:prstGeom prst="rect">
            <a:avLst/>
          </a:prstGeom>
          <a:noFill/>
        </p:spPr>
        <p:txBody>
          <a:bodyPr wrap="none" rtlCol="0">
            <a:spAutoFit/>
          </a:bodyPr>
          <a:lstStyle/>
          <a:p>
            <a:r>
              <a:rPr lang="en-US" sz="2800" dirty="0"/>
              <a:t>Design-Build Contract</a:t>
            </a:r>
          </a:p>
        </p:txBody>
      </p:sp>
    </p:spTree>
    <p:extLst>
      <p:ext uri="{BB962C8B-B14F-4D97-AF65-F5344CB8AC3E}">
        <p14:creationId xmlns:p14="http://schemas.microsoft.com/office/powerpoint/2010/main" val="313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2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par>
                          <p:cTn id="11" fill="hold">
                            <p:stCondLst>
                              <p:cond delay="3500"/>
                            </p:stCondLst>
                            <p:childTnLst>
                              <p:par>
                                <p:cTn id="12" presetID="10"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10" presetClass="entr" presetSubtype="0" fill="hold" nodeType="withEffect">
                                  <p:stCondLst>
                                    <p:cond delay="3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A77E817C-B9AF-4AA4-826D-2B0BD927F3AE}"/>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16</a:t>
            </a:fld>
            <a:endParaRPr lang="en-US" dirty="0"/>
          </a:p>
        </p:txBody>
      </p:sp>
      <p:sp>
        <p:nvSpPr>
          <p:cNvPr id="5" name="Title 1">
            <a:extLst>
              <a:ext uri="{FF2B5EF4-FFF2-40B4-BE49-F238E27FC236}">
                <a16:creationId xmlns:a16="http://schemas.microsoft.com/office/drawing/2014/main" id="{1562D4BA-7F5C-43B9-9B66-25DC07404891}"/>
              </a:ext>
            </a:extLst>
          </p:cNvPr>
          <p:cNvSpPr txBox="1">
            <a:spLocks/>
          </p:cNvSpPr>
          <p:nvPr/>
        </p:nvSpPr>
        <p:spPr>
          <a:xfrm>
            <a:off x="7374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Cost Influences Since 2015</a:t>
            </a:r>
          </a:p>
        </p:txBody>
      </p:sp>
      <p:grpSp>
        <p:nvGrpSpPr>
          <p:cNvPr id="12" name="Group 11">
            <a:extLst>
              <a:ext uri="{FF2B5EF4-FFF2-40B4-BE49-F238E27FC236}">
                <a16:creationId xmlns:a16="http://schemas.microsoft.com/office/drawing/2014/main" id="{1339CE39-299B-4963-8521-0A34F66C7D40}"/>
              </a:ext>
            </a:extLst>
          </p:cNvPr>
          <p:cNvGrpSpPr/>
          <p:nvPr/>
        </p:nvGrpSpPr>
        <p:grpSpPr>
          <a:xfrm>
            <a:off x="5271343" y="1333818"/>
            <a:ext cx="3400483" cy="4225312"/>
            <a:chOff x="5271343" y="1333818"/>
            <a:chExt cx="3400483" cy="4225312"/>
          </a:xfrm>
        </p:grpSpPr>
        <p:sp>
          <p:nvSpPr>
            <p:cNvPr id="3" name="Rectangle 2">
              <a:extLst>
                <a:ext uri="{FF2B5EF4-FFF2-40B4-BE49-F238E27FC236}">
                  <a16:creationId xmlns:a16="http://schemas.microsoft.com/office/drawing/2014/main" id="{FE08924A-0A45-4689-9F99-D715FFFD070F}"/>
                </a:ext>
              </a:extLst>
            </p:cNvPr>
            <p:cNvSpPr/>
            <p:nvPr/>
          </p:nvSpPr>
          <p:spPr>
            <a:xfrm>
              <a:off x="5271343" y="1333818"/>
              <a:ext cx="2452594" cy="400110"/>
            </a:xfrm>
            <a:prstGeom prst="rect">
              <a:avLst/>
            </a:prstGeom>
          </p:spPr>
          <p:txBody>
            <a:bodyPr wrap="none">
              <a:spAutoFit/>
            </a:bodyPr>
            <a:lstStyle/>
            <a:p>
              <a:pPr defTabSz="914400" eaLnBrk="0" fontAlgn="base" hangingPunct="0">
                <a:spcBef>
                  <a:spcPct val="0"/>
                </a:spcBef>
                <a:spcAft>
                  <a:spcPct val="0"/>
                </a:spcAft>
              </a:pPr>
              <a:r>
                <a:rPr lang="en-US" altLang="en-US" sz="2000" dirty="0">
                  <a:ea typeface="Times New Roman" panose="02020603050405020304" pitchFamily="18" charset="0"/>
                </a:rPr>
                <a:t>Construction Inflation</a:t>
              </a:r>
            </a:p>
          </p:txBody>
        </p:sp>
        <p:sp>
          <p:nvSpPr>
            <p:cNvPr id="6" name="Rectangle 5">
              <a:extLst>
                <a:ext uri="{FF2B5EF4-FFF2-40B4-BE49-F238E27FC236}">
                  <a16:creationId xmlns:a16="http://schemas.microsoft.com/office/drawing/2014/main" id="{12600BC8-0E4E-46E3-B1AF-6965E821D0EB}"/>
                </a:ext>
              </a:extLst>
            </p:cNvPr>
            <p:cNvSpPr/>
            <p:nvPr/>
          </p:nvSpPr>
          <p:spPr>
            <a:xfrm>
              <a:off x="5271343" y="2289737"/>
              <a:ext cx="1380955" cy="400110"/>
            </a:xfrm>
            <a:prstGeom prst="rect">
              <a:avLst/>
            </a:prstGeom>
          </p:spPr>
          <p:txBody>
            <a:bodyPr wrap="none">
              <a:spAutoFit/>
            </a:bodyPr>
            <a:lstStyle/>
            <a:p>
              <a:pPr defTabSz="914400" eaLnBrk="0" fontAlgn="base" hangingPunct="0">
                <a:spcBef>
                  <a:spcPct val="0"/>
                </a:spcBef>
                <a:spcAft>
                  <a:spcPct val="0"/>
                </a:spcAft>
              </a:pPr>
              <a:r>
                <a:rPr lang="en-US" altLang="en-US" sz="2000" dirty="0">
                  <a:ea typeface="Times New Roman" panose="02020603050405020304" pitchFamily="18" charset="0"/>
                </a:rPr>
                <a:t>Steel Prices</a:t>
              </a:r>
            </a:p>
          </p:txBody>
        </p:sp>
        <p:sp>
          <p:nvSpPr>
            <p:cNvPr id="7" name="Rectangle 6">
              <a:extLst>
                <a:ext uri="{FF2B5EF4-FFF2-40B4-BE49-F238E27FC236}">
                  <a16:creationId xmlns:a16="http://schemas.microsoft.com/office/drawing/2014/main" id="{FF6025A2-9B4D-48C8-8F16-E0E7A1898F11}"/>
                </a:ext>
              </a:extLst>
            </p:cNvPr>
            <p:cNvSpPr/>
            <p:nvPr/>
          </p:nvSpPr>
          <p:spPr>
            <a:xfrm>
              <a:off x="5271343" y="3087572"/>
              <a:ext cx="3400483" cy="954107"/>
            </a:xfrm>
            <a:prstGeom prst="rect">
              <a:avLst/>
            </a:prstGeom>
          </p:spPr>
          <p:txBody>
            <a:bodyPr wrap="square">
              <a:spAutoFit/>
            </a:bodyPr>
            <a:lstStyle/>
            <a:p>
              <a:pPr defTabSz="914400" eaLnBrk="0" fontAlgn="base" hangingPunct="0">
                <a:spcBef>
                  <a:spcPct val="0"/>
                </a:spcBef>
                <a:spcAft>
                  <a:spcPct val="0"/>
                </a:spcAft>
              </a:pPr>
              <a:r>
                <a:rPr lang="en-US" altLang="en-US" sz="2000" dirty="0">
                  <a:ea typeface="Times New Roman" panose="02020603050405020304" pitchFamily="18" charset="0"/>
                </a:rPr>
                <a:t>Modified Construction Method</a:t>
              </a:r>
            </a:p>
            <a:p>
              <a:pPr marL="342900" indent="-342900" defTabSz="914400" eaLnBrk="0" fontAlgn="base" hangingPunct="0">
                <a:spcBef>
                  <a:spcPct val="0"/>
                </a:spcBef>
                <a:spcAft>
                  <a:spcPct val="0"/>
                </a:spcAft>
                <a:buFont typeface="Arial" panose="020B0604020202020204" pitchFamily="34" charset="0"/>
                <a:buChar char="•"/>
              </a:pPr>
              <a:r>
                <a:rPr lang="en-US" altLang="en-US" dirty="0">
                  <a:ea typeface="Times New Roman" panose="02020603050405020304" pitchFamily="18" charset="0"/>
                </a:rPr>
                <a:t>Reduce Public Impact</a:t>
              </a:r>
            </a:p>
            <a:p>
              <a:pPr marL="342900" indent="-342900" defTabSz="914400" eaLnBrk="0" fontAlgn="base" hangingPunct="0">
                <a:spcBef>
                  <a:spcPct val="0"/>
                </a:spcBef>
                <a:spcAft>
                  <a:spcPct val="0"/>
                </a:spcAft>
                <a:buFont typeface="Arial" panose="020B0604020202020204" pitchFamily="34" charset="0"/>
                <a:buChar char="•"/>
              </a:pPr>
              <a:r>
                <a:rPr lang="en-US" altLang="en-US" dirty="0">
                  <a:ea typeface="Times New Roman" panose="02020603050405020304" pitchFamily="18" charset="0"/>
                </a:rPr>
                <a:t>Less Risk</a:t>
              </a:r>
            </a:p>
          </p:txBody>
        </p:sp>
        <p:sp>
          <p:nvSpPr>
            <p:cNvPr id="10" name="Rectangle 9">
              <a:extLst>
                <a:ext uri="{FF2B5EF4-FFF2-40B4-BE49-F238E27FC236}">
                  <a16:creationId xmlns:a16="http://schemas.microsoft.com/office/drawing/2014/main" id="{E1192782-D959-4FD5-9174-EFE48DFDEB71}"/>
                </a:ext>
              </a:extLst>
            </p:cNvPr>
            <p:cNvSpPr/>
            <p:nvPr/>
          </p:nvSpPr>
          <p:spPr>
            <a:xfrm>
              <a:off x="5271343" y="4113010"/>
              <a:ext cx="3315154" cy="707886"/>
            </a:xfrm>
            <a:prstGeom prst="rect">
              <a:avLst/>
            </a:prstGeom>
          </p:spPr>
          <p:txBody>
            <a:bodyPr wrap="square">
              <a:spAutoFit/>
            </a:bodyPr>
            <a:lstStyle/>
            <a:p>
              <a:pPr defTabSz="914400" eaLnBrk="0" fontAlgn="base" hangingPunct="0">
                <a:spcBef>
                  <a:spcPct val="0"/>
                </a:spcBef>
                <a:spcAft>
                  <a:spcPct val="0"/>
                </a:spcAft>
              </a:pPr>
              <a:r>
                <a:rPr lang="en-US" altLang="en-US" sz="2000" dirty="0">
                  <a:ea typeface="Times New Roman" panose="02020603050405020304" pitchFamily="18" charset="0"/>
                </a:rPr>
                <a:t>Market Conditions for Horizontal Directional Drilling</a:t>
              </a:r>
            </a:p>
          </p:txBody>
        </p:sp>
        <p:sp>
          <p:nvSpPr>
            <p:cNvPr id="11" name="Rectangle 10">
              <a:extLst>
                <a:ext uri="{FF2B5EF4-FFF2-40B4-BE49-F238E27FC236}">
                  <a16:creationId xmlns:a16="http://schemas.microsoft.com/office/drawing/2014/main" id="{19036F29-1324-428C-85B1-52A7372794BF}"/>
                </a:ext>
              </a:extLst>
            </p:cNvPr>
            <p:cNvSpPr/>
            <p:nvPr/>
          </p:nvSpPr>
          <p:spPr>
            <a:xfrm>
              <a:off x="5271343" y="5159020"/>
              <a:ext cx="1132041" cy="400110"/>
            </a:xfrm>
            <a:prstGeom prst="rect">
              <a:avLst/>
            </a:prstGeom>
          </p:spPr>
          <p:txBody>
            <a:bodyPr wrap="none">
              <a:spAutoFit/>
            </a:bodyPr>
            <a:lstStyle/>
            <a:p>
              <a:pPr defTabSz="914400" eaLnBrk="0" fontAlgn="base" hangingPunct="0">
                <a:spcBef>
                  <a:spcPct val="0"/>
                </a:spcBef>
                <a:spcAft>
                  <a:spcPct val="0"/>
                </a:spcAft>
              </a:pPr>
              <a:r>
                <a:rPr lang="en-US" altLang="en-US" sz="2000" dirty="0">
                  <a:ea typeface="Times New Roman" panose="02020603050405020304" pitchFamily="18" charset="0"/>
                </a:rPr>
                <a:t>Schedule</a:t>
              </a:r>
            </a:p>
          </p:txBody>
        </p:sp>
      </p:grpSp>
      <p:grpSp>
        <p:nvGrpSpPr>
          <p:cNvPr id="9" name="Group 8">
            <a:extLst>
              <a:ext uri="{FF2B5EF4-FFF2-40B4-BE49-F238E27FC236}">
                <a16:creationId xmlns:a16="http://schemas.microsoft.com/office/drawing/2014/main" id="{EA7B1E81-EB3D-4A59-8400-5D46E39344E7}"/>
              </a:ext>
            </a:extLst>
          </p:cNvPr>
          <p:cNvGrpSpPr/>
          <p:nvPr/>
        </p:nvGrpSpPr>
        <p:grpSpPr>
          <a:xfrm>
            <a:off x="-5075" y="738788"/>
            <a:ext cx="5556130" cy="4785394"/>
            <a:chOff x="-20878" y="1051692"/>
            <a:chExt cx="5556130" cy="4785394"/>
          </a:xfrm>
        </p:grpSpPr>
        <p:graphicFrame>
          <p:nvGraphicFramePr>
            <p:cNvPr id="8" name="Chart 7">
              <a:extLst>
                <a:ext uri="{FF2B5EF4-FFF2-40B4-BE49-F238E27FC236}">
                  <a16:creationId xmlns:a16="http://schemas.microsoft.com/office/drawing/2014/main" id="{008958D5-B448-44AA-8719-96765A871502}"/>
                </a:ext>
              </a:extLst>
            </p:cNvPr>
            <p:cNvGraphicFramePr>
              <a:graphicFrameLocks/>
            </p:cNvGraphicFramePr>
            <p:nvPr>
              <p:extLst>
                <p:ext uri="{D42A27DB-BD31-4B8C-83A1-F6EECF244321}">
                  <p14:modId xmlns:p14="http://schemas.microsoft.com/office/powerpoint/2010/main" val="3323047315"/>
                </p:ext>
              </p:extLst>
            </p:nvPr>
          </p:nvGraphicFramePr>
          <p:xfrm>
            <a:off x="-20878" y="1051692"/>
            <a:ext cx="5556130" cy="4785394"/>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42909DD7-9EED-469B-AAA5-6F4D8C0BB6BA}"/>
                </a:ext>
              </a:extLst>
            </p:cNvPr>
            <p:cNvSpPr/>
            <p:nvPr/>
          </p:nvSpPr>
          <p:spPr>
            <a:xfrm>
              <a:off x="2545371" y="2360860"/>
              <a:ext cx="1151986" cy="523220"/>
            </a:xfrm>
            <a:prstGeom prst="rect">
              <a:avLst/>
            </a:prstGeom>
          </p:spPr>
          <p:txBody>
            <a:bodyPr wrap="square">
              <a:spAutoFit/>
            </a:bodyPr>
            <a:lstStyle/>
            <a:p>
              <a:pPr algn="ctr" defTabSz="914400" eaLnBrk="0" fontAlgn="base" hangingPunct="0">
                <a:spcBef>
                  <a:spcPct val="0"/>
                </a:spcBef>
                <a:spcAft>
                  <a:spcPct val="0"/>
                </a:spcAft>
              </a:pPr>
              <a:r>
                <a:rPr lang="en-US" altLang="en-US" sz="1400" dirty="0">
                  <a:ea typeface="Times New Roman" panose="02020603050405020304" pitchFamily="18" charset="0"/>
                </a:rPr>
                <a:t>Construction Inflation</a:t>
              </a:r>
            </a:p>
          </p:txBody>
        </p:sp>
        <p:sp>
          <p:nvSpPr>
            <p:cNvPr id="14" name="Rectangle 13">
              <a:extLst>
                <a:ext uri="{FF2B5EF4-FFF2-40B4-BE49-F238E27FC236}">
                  <a16:creationId xmlns:a16="http://schemas.microsoft.com/office/drawing/2014/main" id="{3436024F-D52B-47B3-A35C-1D8F0AFAC125}"/>
                </a:ext>
              </a:extLst>
            </p:cNvPr>
            <p:cNvSpPr/>
            <p:nvPr/>
          </p:nvSpPr>
          <p:spPr>
            <a:xfrm>
              <a:off x="3002311" y="3066297"/>
              <a:ext cx="1151986" cy="307777"/>
            </a:xfrm>
            <a:prstGeom prst="rect">
              <a:avLst/>
            </a:prstGeom>
          </p:spPr>
          <p:txBody>
            <a:bodyPr wrap="square">
              <a:spAutoFit/>
            </a:bodyPr>
            <a:lstStyle/>
            <a:p>
              <a:pPr algn="ctr" defTabSz="914400" eaLnBrk="0" fontAlgn="base" hangingPunct="0">
                <a:spcBef>
                  <a:spcPct val="0"/>
                </a:spcBef>
                <a:spcAft>
                  <a:spcPct val="0"/>
                </a:spcAft>
              </a:pPr>
              <a:r>
                <a:rPr lang="en-US" altLang="en-US" sz="1400" dirty="0">
                  <a:ea typeface="Times New Roman" panose="02020603050405020304" pitchFamily="18" charset="0"/>
                </a:rPr>
                <a:t>Steel </a:t>
              </a:r>
            </a:p>
          </p:txBody>
        </p:sp>
        <p:sp>
          <p:nvSpPr>
            <p:cNvPr id="15" name="Rectangle 14">
              <a:extLst>
                <a:ext uri="{FF2B5EF4-FFF2-40B4-BE49-F238E27FC236}">
                  <a16:creationId xmlns:a16="http://schemas.microsoft.com/office/drawing/2014/main" id="{F0C17332-B28B-422C-8096-DEB6BA58463C}"/>
                </a:ext>
              </a:extLst>
            </p:cNvPr>
            <p:cNvSpPr/>
            <p:nvPr/>
          </p:nvSpPr>
          <p:spPr>
            <a:xfrm>
              <a:off x="1068112" y="3167390"/>
              <a:ext cx="1151986" cy="523220"/>
            </a:xfrm>
            <a:prstGeom prst="rect">
              <a:avLst/>
            </a:prstGeom>
          </p:spPr>
          <p:txBody>
            <a:bodyPr wrap="square">
              <a:spAutoFit/>
            </a:bodyPr>
            <a:lstStyle/>
            <a:p>
              <a:pPr algn="ctr" defTabSz="914400" eaLnBrk="0" fontAlgn="base" hangingPunct="0">
                <a:spcBef>
                  <a:spcPct val="0"/>
                </a:spcBef>
                <a:spcAft>
                  <a:spcPct val="0"/>
                </a:spcAft>
              </a:pPr>
              <a:r>
                <a:rPr lang="en-US" altLang="en-US" sz="1400" dirty="0">
                  <a:ea typeface="Times New Roman" panose="02020603050405020304" pitchFamily="18" charset="0"/>
                </a:rPr>
                <a:t>Market Conditions</a:t>
              </a:r>
            </a:p>
          </p:txBody>
        </p:sp>
        <p:sp>
          <p:nvSpPr>
            <p:cNvPr id="16" name="Rectangle 15">
              <a:extLst>
                <a:ext uri="{FF2B5EF4-FFF2-40B4-BE49-F238E27FC236}">
                  <a16:creationId xmlns:a16="http://schemas.microsoft.com/office/drawing/2014/main" id="{12FF1271-FB7F-4B38-9ADB-4B7A05D69DF0}"/>
                </a:ext>
              </a:extLst>
            </p:cNvPr>
            <p:cNvSpPr/>
            <p:nvPr/>
          </p:nvSpPr>
          <p:spPr>
            <a:xfrm>
              <a:off x="1268629" y="2388535"/>
              <a:ext cx="1151986" cy="307777"/>
            </a:xfrm>
            <a:prstGeom prst="rect">
              <a:avLst/>
            </a:prstGeom>
          </p:spPr>
          <p:txBody>
            <a:bodyPr wrap="square">
              <a:spAutoFit/>
            </a:bodyPr>
            <a:lstStyle/>
            <a:p>
              <a:pPr algn="ctr" defTabSz="914400" eaLnBrk="0" fontAlgn="base" hangingPunct="0">
                <a:spcBef>
                  <a:spcPct val="0"/>
                </a:spcBef>
                <a:spcAft>
                  <a:spcPct val="0"/>
                </a:spcAft>
              </a:pPr>
              <a:r>
                <a:rPr lang="en-US" altLang="en-US" sz="1400" dirty="0">
                  <a:ea typeface="Times New Roman" panose="02020603050405020304" pitchFamily="18" charset="0"/>
                </a:rPr>
                <a:t>Schedule</a:t>
              </a:r>
            </a:p>
          </p:txBody>
        </p:sp>
        <p:sp>
          <p:nvSpPr>
            <p:cNvPr id="2" name="Rectangle 1">
              <a:extLst>
                <a:ext uri="{FF2B5EF4-FFF2-40B4-BE49-F238E27FC236}">
                  <a16:creationId xmlns:a16="http://schemas.microsoft.com/office/drawing/2014/main" id="{7B7A859D-B3AB-481B-BA66-1293D7EC4416}"/>
                </a:ext>
              </a:extLst>
            </p:cNvPr>
            <p:cNvSpPr/>
            <p:nvPr/>
          </p:nvSpPr>
          <p:spPr>
            <a:xfrm>
              <a:off x="1883987" y="4609959"/>
              <a:ext cx="2037805" cy="307777"/>
            </a:xfrm>
            <a:prstGeom prst="rect">
              <a:avLst/>
            </a:prstGeom>
          </p:spPr>
          <p:txBody>
            <a:bodyPr wrap="square">
              <a:spAutoFit/>
            </a:bodyPr>
            <a:lstStyle/>
            <a:p>
              <a:pPr defTabSz="914400" eaLnBrk="0" fontAlgn="base" hangingPunct="0">
                <a:spcBef>
                  <a:spcPct val="0"/>
                </a:spcBef>
                <a:spcAft>
                  <a:spcPct val="0"/>
                </a:spcAft>
              </a:pPr>
              <a:r>
                <a:rPr lang="en-US" altLang="en-US" sz="1400" dirty="0">
                  <a:solidFill>
                    <a:schemeClr val="tx1">
                      <a:lumMod val="85000"/>
                      <a:lumOff val="15000"/>
                    </a:schemeClr>
                  </a:solidFill>
                  <a:ea typeface="Times New Roman" panose="02020603050405020304" pitchFamily="18" charset="0"/>
                </a:rPr>
                <a:t>Modified Construction</a:t>
              </a:r>
            </a:p>
          </p:txBody>
        </p:sp>
      </p:grpSp>
    </p:spTree>
    <p:extLst>
      <p:ext uri="{BB962C8B-B14F-4D97-AF65-F5344CB8AC3E}">
        <p14:creationId xmlns:p14="http://schemas.microsoft.com/office/powerpoint/2010/main" val="22203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 presetClass="entr" presetSubtype="2" fill="hold" nodeType="withEffect">
                                  <p:stCondLst>
                                    <p:cond delay="175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1+#ppt_w/2"/>
                                          </p:val>
                                        </p:tav>
                                        <p:tav tm="100000">
                                          <p:val>
                                            <p:strVal val="#ppt_x"/>
                                          </p:val>
                                        </p:tav>
                                      </p:tavLst>
                                    </p:anim>
                                    <p:anim calcmode="lin" valueType="num">
                                      <p:cBhvr additive="base">
                                        <p:cTn id="11"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D810F7-AA71-499D-8467-8DB2ACFE727B}"/>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a:solidFill>
                  <a:schemeClr val="accent1">
                    <a:lumMod val="50000"/>
                  </a:schemeClr>
                </a:solidFill>
              </a:rPr>
              <a:t> Easement Strategy</a:t>
            </a:r>
            <a:endParaRPr lang="en-US" sz="4000" b="1" dirty="0">
              <a:solidFill>
                <a:schemeClr val="accent1">
                  <a:lumMod val="50000"/>
                </a:schemeClr>
              </a:solidFill>
            </a:endParaRPr>
          </a:p>
        </p:txBody>
      </p:sp>
      <p:sp>
        <p:nvSpPr>
          <p:cNvPr id="5" name="Slide Number Placeholder 1">
            <a:extLst>
              <a:ext uri="{FF2B5EF4-FFF2-40B4-BE49-F238E27FC236}">
                <a16:creationId xmlns:a16="http://schemas.microsoft.com/office/drawing/2014/main" id="{F976337B-9052-433D-BB56-716DA622D900}"/>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17</a:t>
            </a:fld>
            <a:endParaRPr lang="en-US" dirty="0"/>
          </a:p>
        </p:txBody>
      </p:sp>
      <p:sp>
        <p:nvSpPr>
          <p:cNvPr id="27" name="TextBox 26">
            <a:extLst>
              <a:ext uri="{FF2B5EF4-FFF2-40B4-BE49-F238E27FC236}">
                <a16:creationId xmlns:a16="http://schemas.microsoft.com/office/drawing/2014/main" id="{608983FF-8B9C-4E75-BB97-F713171144C6}"/>
              </a:ext>
            </a:extLst>
          </p:cNvPr>
          <p:cNvSpPr txBox="1"/>
          <p:nvPr/>
        </p:nvSpPr>
        <p:spPr>
          <a:xfrm>
            <a:off x="131976" y="593394"/>
            <a:ext cx="3859001" cy="369332"/>
          </a:xfrm>
          <a:prstGeom prst="rect">
            <a:avLst/>
          </a:prstGeom>
          <a:noFill/>
        </p:spPr>
        <p:txBody>
          <a:bodyPr wrap="square" rtlCol="0">
            <a:spAutoFit/>
          </a:bodyPr>
          <a:lstStyle/>
          <a:p>
            <a:r>
              <a:rPr lang="en-US" dirty="0">
                <a:solidFill>
                  <a:schemeClr val="accent1">
                    <a:lumMod val="75000"/>
                  </a:schemeClr>
                </a:solidFill>
              </a:rPr>
              <a:t>Temporary and Permanent Easements</a:t>
            </a:r>
          </a:p>
        </p:txBody>
      </p:sp>
      <p:pic>
        <p:nvPicPr>
          <p:cNvPr id="13" name="Picture 12">
            <a:extLst>
              <a:ext uri="{FF2B5EF4-FFF2-40B4-BE49-F238E27FC236}">
                <a16:creationId xmlns:a16="http://schemas.microsoft.com/office/drawing/2014/main" id="{E2F3FB24-9D0C-4C86-BC18-7C703380A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70" t="32351" r="14649" b="9685"/>
          <a:stretch/>
        </p:blipFill>
        <p:spPr>
          <a:xfrm>
            <a:off x="0" y="1455601"/>
            <a:ext cx="9144000" cy="4759749"/>
          </a:xfrm>
          <a:prstGeom prst="rect">
            <a:avLst/>
          </a:prstGeom>
        </p:spPr>
      </p:pic>
      <p:sp>
        <p:nvSpPr>
          <p:cNvPr id="6" name="Isosceles Triangle 5">
            <a:extLst>
              <a:ext uri="{FF2B5EF4-FFF2-40B4-BE49-F238E27FC236}">
                <a16:creationId xmlns:a16="http://schemas.microsoft.com/office/drawing/2014/main" id="{5C815102-760F-4296-8418-A1B981368230}"/>
              </a:ext>
            </a:extLst>
          </p:cNvPr>
          <p:cNvSpPr/>
          <p:nvPr/>
        </p:nvSpPr>
        <p:spPr>
          <a:xfrm rot="7083121">
            <a:off x="1620216" y="3677532"/>
            <a:ext cx="832194" cy="803913"/>
          </a:xfrm>
          <a:prstGeom prst="triangle">
            <a:avLst>
              <a:gd name="adj" fmla="val 80598"/>
            </a:avLst>
          </a:prstGeom>
          <a:blipFill dpi="0" rotWithShape="1">
            <a:blip r:embed="rId4">
              <a:alphaModFix amt="62000"/>
            </a:blip>
            <a:srcRect/>
            <a:tile tx="0" ty="0" sx="100000" sy="100000" flip="none" algn="tl"/>
          </a:blipFill>
          <a:ln w="28575">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 descr="Image result for pin icon transparent">
            <a:extLst>
              <a:ext uri="{FF2B5EF4-FFF2-40B4-BE49-F238E27FC236}">
                <a16:creationId xmlns:a16="http://schemas.microsoft.com/office/drawing/2014/main" id="{6543AA43-029C-4743-9CD8-B9A847325E4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BD4378F6-EC89-4EA6-8C97-39CA45215639}"/>
              </a:ext>
            </a:extLst>
          </p:cNvPr>
          <p:cNvGrpSpPr/>
          <p:nvPr/>
        </p:nvGrpSpPr>
        <p:grpSpPr>
          <a:xfrm>
            <a:off x="3330429" y="5671142"/>
            <a:ext cx="1610687" cy="274320"/>
            <a:chOff x="3990977" y="5403717"/>
            <a:chExt cx="1537368" cy="354328"/>
          </a:xfrm>
        </p:grpSpPr>
        <p:sp>
          <p:nvSpPr>
            <p:cNvPr id="10" name="TextBox 9">
              <a:extLst>
                <a:ext uri="{FF2B5EF4-FFF2-40B4-BE49-F238E27FC236}">
                  <a16:creationId xmlns:a16="http://schemas.microsoft.com/office/drawing/2014/main" id="{8C048FF9-D8F4-436E-8EE3-E51508F9068C}"/>
                </a:ext>
              </a:extLst>
            </p:cNvPr>
            <p:cNvSpPr txBox="1"/>
            <p:nvPr/>
          </p:nvSpPr>
          <p:spPr>
            <a:xfrm>
              <a:off x="3990977" y="5403717"/>
              <a:ext cx="1537368" cy="354328"/>
            </a:xfrm>
            <a:prstGeom prst="roundRect">
              <a:avLst/>
            </a:prstGeom>
            <a:solidFill>
              <a:schemeClr val="bg1"/>
            </a:solidFill>
            <a:ln>
              <a:noFill/>
            </a:ln>
          </p:spPr>
          <p:txBody>
            <a:bodyPr wrap="square" rtlCol="0" anchor="ctr">
              <a:spAutoFit/>
            </a:bodyPr>
            <a:lstStyle/>
            <a:p>
              <a:pPr algn="ctr"/>
              <a:r>
                <a:rPr lang="en-US" sz="1200" dirty="0"/>
                <a:t>   </a:t>
              </a:r>
              <a:r>
                <a:rPr lang="en-US" sz="1200" dirty="0" err="1"/>
                <a:t>Marquam</a:t>
              </a:r>
              <a:r>
                <a:rPr lang="en-US" sz="1200" dirty="0"/>
                <a:t> Bridge</a:t>
              </a:r>
            </a:p>
          </p:txBody>
        </p:sp>
        <p:pic>
          <p:nvPicPr>
            <p:cNvPr id="1032" name="Picture 8" descr="Image result for pin icon transparent">
              <a:extLst>
                <a:ext uri="{FF2B5EF4-FFF2-40B4-BE49-F238E27FC236}">
                  <a16:creationId xmlns:a16="http://schemas.microsoft.com/office/drawing/2014/main" id="{867F7E9A-AE3B-4623-88BE-EEC62E680D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7028" y="5472946"/>
              <a:ext cx="193404" cy="249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94EAB95-ACF1-4F72-B78A-736BD7438838}"/>
              </a:ext>
            </a:extLst>
          </p:cNvPr>
          <p:cNvGrpSpPr/>
          <p:nvPr/>
        </p:nvGrpSpPr>
        <p:grpSpPr>
          <a:xfrm>
            <a:off x="2602761" y="2076601"/>
            <a:ext cx="1610687" cy="274320"/>
            <a:chOff x="3990977" y="5403717"/>
            <a:chExt cx="1537368" cy="354328"/>
          </a:xfrm>
        </p:grpSpPr>
        <p:sp>
          <p:nvSpPr>
            <p:cNvPr id="24" name="TextBox 23">
              <a:extLst>
                <a:ext uri="{FF2B5EF4-FFF2-40B4-BE49-F238E27FC236}">
                  <a16:creationId xmlns:a16="http://schemas.microsoft.com/office/drawing/2014/main" id="{98C4995A-C8DE-454B-9E3E-BE6F59AB5A07}"/>
                </a:ext>
              </a:extLst>
            </p:cNvPr>
            <p:cNvSpPr txBox="1"/>
            <p:nvPr/>
          </p:nvSpPr>
          <p:spPr>
            <a:xfrm>
              <a:off x="3990977" y="5403717"/>
              <a:ext cx="1537368" cy="354328"/>
            </a:xfrm>
            <a:prstGeom prst="roundRect">
              <a:avLst/>
            </a:prstGeom>
            <a:solidFill>
              <a:schemeClr val="bg1"/>
            </a:solidFill>
            <a:ln>
              <a:noFill/>
            </a:ln>
          </p:spPr>
          <p:txBody>
            <a:bodyPr wrap="square" rtlCol="0" anchor="ctr">
              <a:spAutoFit/>
            </a:bodyPr>
            <a:lstStyle/>
            <a:p>
              <a:pPr algn="ctr"/>
              <a:r>
                <a:rPr lang="en-US" sz="1200" dirty="0"/>
                <a:t>    Hawthorne Bridge</a:t>
              </a:r>
            </a:p>
          </p:txBody>
        </p:sp>
        <p:pic>
          <p:nvPicPr>
            <p:cNvPr id="25" name="Picture 8" descr="Image result for pin icon transparent">
              <a:extLst>
                <a:ext uri="{FF2B5EF4-FFF2-40B4-BE49-F238E27FC236}">
                  <a16:creationId xmlns:a16="http://schemas.microsoft.com/office/drawing/2014/main" id="{49FD24F1-EF86-4EA2-BE63-E95C78A9D2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7028" y="5472946"/>
              <a:ext cx="193404" cy="24945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DBD5A931-64A0-4191-9BEB-A92666D288CD}"/>
              </a:ext>
            </a:extLst>
          </p:cNvPr>
          <p:cNvSpPr txBox="1"/>
          <p:nvPr/>
        </p:nvSpPr>
        <p:spPr>
          <a:xfrm>
            <a:off x="6241409" y="1657884"/>
            <a:ext cx="2586397" cy="646331"/>
          </a:xfrm>
          <a:prstGeom prst="rect">
            <a:avLst/>
          </a:prstGeom>
          <a:solidFill>
            <a:schemeClr val="bg1">
              <a:lumMod val="95000"/>
              <a:alpha val="88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US" dirty="0"/>
              <a:t>3 Permanent Easements</a:t>
            </a:r>
          </a:p>
          <a:p>
            <a:r>
              <a:rPr lang="en-US" dirty="0"/>
              <a:t>3 Temporary Easements</a:t>
            </a:r>
          </a:p>
        </p:txBody>
      </p:sp>
      <p:sp>
        <p:nvSpPr>
          <p:cNvPr id="19" name="Freeform: Shape 18">
            <a:extLst>
              <a:ext uri="{FF2B5EF4-FFF2-40B4-BE49-F238E27FC236}">
                <a16:creationId xmlns:a16="http://schemas.microsoft.com/office/drawing/2014/main" id="{50AE6445-7BEE-4AE3-B400-7BA526643F82}"/>
              </a:ext>
            </a:extLst>
          </p:cNvPr>
          <p:cNvSpPr/>
          <p:nvPr/>
        </p:nvSpPr>
        <p:spPr>
          <a:xfrm>
            <a:off x="5387790" y="4371974"/>
            <a:ext cx="470086" cy="234913"/>
          </a:xfrm>
          <a:custGeom>
            <a:avLst/>
            <a:gdLst>
              <a:gd name="connsiteX0" fmla="*/ 304351 w 502471"/>
              <a:gd name="connsiteY0" fmla="*/ 0 h 307938"/>
              <a:gd name="connsiteX1" fmla="*/ 502471 w 502471"/>
              <a:gd name="connsiteY1" fmla="*/ 307938 h 307938"/>
              <a:gd name="connsiteX2" fmla="*/ 304351 w 502471"/>
              <a:gd name="connsiteY2" fmla="*/ 307938 h 307938"/>
              <a:gd name="connsiteX3" fmla="*/ 0 w 502471"/>
              <a:gd name="connsiteY3" fmla="*/ 307938 h 307938"/>
              <a:gd name="connsiteX4" fmla="*/ 0 w 502471"/>
              <a:gd name="connsiteY4" fmla="*/ 61588 h 307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71" h="307938">
                <a:moveTo>
                  <a:pt x="304351" y="0"/>
                </a:moveTo>
                <a:lnTo>
                  <a:pt x="502471" y="307938"/>
                </a:lnTo>
                <a:lnTo>
                  <a:pt x="304351" y="307938"/>
                </a:lnTo>
                <a:lnTo>
                  <a:pt x="0" y="307938"/>
                </a:lnTo>
                <a:lnTo>
                  <a:pt x="0" y="61588"/>
                </a:lnTo>
                <a:close/>
              </a:path>
            </a:pathLst>
          </a:custGeom>
          <a:blipFill dpi="0" rotWithShape="1">
            <a:blip r:embed="rId4">
              <a:alphaModFix amt="65000"/>
            </a:blip>
            <a:srcRect/>
            <a:tile tx="0" ty="0" sx="100000" sy="100000" flip="none" algn="tl"/>
          </a:blipFill>
          <a:ln w="28575">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E95A70F-E5B6-4626-9A3E-35BEC2880B84}"/>
              </a:ext>
            </a:extLst>
          </p:cNvPr>
          <p:cNvSpPr/>
          <p:nvPr/>
        </p:nvSpPr>
        <p:spPr>
          <a:xfrm rot="15025222" flipV="1">
            <a:off x="6255353" y="4538463"/>
            <a:ext cx="384950" cy="288945"/>
          </a:xfrm>
          <a:custGeom>
            <a:avLst/>
            <a:gdLst>
              <a:gd name="connsiteX0" fmla="*/ 542068 w 610561"/>
              <a:gd name="connsiteY0" fmla="*/ 5636 h 260103"/>
              <a:gd name="connsiteX1" fmla="*/ 0 w 610561"/>
              <a:gd name="connsiteY1" fmla="*/ 0 h 260103"/>
              <a:gd name="connsiteX2" fmla="*/ 534757 w 610561"/>
              <a:gd name="connsiteY2" fmla="*/ 257853 h 260103"/>
              <a:gd name="connsiteX3" fmla="*/ 534757 w 610561"/>
              <a:gd name="connsiteY3" fmla="*/ 259090 h 260103"/>
              <a:gd name="connsiteX4" fmla="*/ 537322 w 610561"/>
              <a:gd name="connsiteY4" fmla="*/ 259090 h 260103"/>
              <a:gd name="connsiteX5" fmla="*/ 539422 w 610561"/>
              <a:gd name="connsiteY5" fmla="*/ 260103 h 260103"/>
              <a:gd name="connsiteX6" fmla="*/ 539433 w 610561"/>
              <a:gd name="connsiteY6" fmla="*/ 259090 h 260103"/>
              <a:gd name="connsiteX7" fmla="*/ 610561 w 610561"/>
              <a:gd name="connsiteY7" fmla="*/ 259090 h 260103"/>
              <a:gd name="connsiteX8" fmla="*/ 541701 w 610561"/>
              <a:gd name="connsiteY8" fmla="*/ 40930 h 26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561" h="260103">
                <a:moveTo>
                  <a:pt x="542068" y="5636"/>
                </a:moveTo>
                <a:lnTo>
                  <a:pt x="0" y="0"/>
                </a:lnTo>
                <a:lnTo>
                  <a:pt x="534757" y="257853"/>
                </a:lnTo>
                <a:lnTo>
                  <a:pt x="534757" y="259090"/>
                </a:lnTo>
                <a:lnTo>
                  <a:pt x="537322" y="259090"/>
                </a:lnTo>
                <a:lnTo>
                  <a:pt x="539422" y="260103"/>
                </a:lnTo>
                <a:lnTo>
                  <a:pt x="539433" y="259090"/>
                </a:lnTo>
                <a:lnTo>
                  <a:pt x="610561" y="259090"/>
                </a:lnTo>
                <a:lnTo>
                  <a:pt x="541701" y="40930"/>
                </a:lnTo>
                <a:close/>
              </a:path>
            </a:pathLst>
          </a:custGeom>
          <a:blipFill>
            <a:blip r:embed="rId4">
              <a:alphaModFix amt="62000"/>
            </a:blip>
            <a:tile tx="0" ty="0" sx="100000" sy="100000" flip="none" algn="tl"/>
          </a:blipFill>
          <a:ln w="28575">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62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758906-DEDB-4E06-9986-67251F792C17}"/>
              </a:ext>
            </a:extLst>
          </p:cNvPr>
          <p:cNvSpPr txBox="1">
            <a:spLocks/>
          </p:cNvSpPr>
          <p:nvPr/>
        </p:nvSpPr>
        <p:spPr>
          <a:xfrm>
            <a:off x="96315" y="130974"/>
            <a:ext cx="8626417"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Anticipated Schedule</a:t>
            </a:r>
          </a:p>
        </p:txBody>
      </p:sp>
      <p:sp>
        <p:nvSpPr>
          <p:cNvPr id="6" name="Slide Number Placeholder 1">
            <a:extLst>
              <a:ext uri="{FF2B5EF4-FFF2-40B4-BE49-F238E27FC236}">
                <a16:creationId xmlns:a16="http://schemas.microsoft.com/office/drawing/2014/main" id="{C94C06E9-52C2-48F0-A1D9-5924E6872F39}"/>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18</a:t>
            </a:fld>
            <a:endParaRPr lang="en-US" dirty="0"/>
          </a:p>
        </p:txBody>
      </p:sp>
      <p:graphicFrame>
        <p:nvGraphicFramePr>
          <p:cNvPr id="4" name="Diagram 3">
            <a:extLst>
              <a:ext uri="{FF2B5EF4-FFF2-40B4-BE49-F238E27FC236}">
                <a16:creationId xmlns:a16="http://schemas.microsoft.com/office/drawing/2014/main" id="{29BE3A1F-4E02-4331-94D6-70784E83C7AA}"/>
              </a:ext>
            </a:extLst>
          </p:cNvPr>
          <p:cNvGraphicFramePr/>
          <p:nvPr>
            <p:extLst>
              <p:ext uri="{D42A27DB-BD31-4B8C-83A1-F6EECF244321}">
                <p14:modId xmlns:p14="http://schemas.microsoft.com/office/powerpoint/2010/main" val="1953670497"/>
              </p:ext>
            </p:extLst>
          </p:nvPr>
        </p:nvGraphicFramePr>
        <p:xfrm>
          <a:off x="108941" y="1113182"/>
          <a:ext cx="8626416" cy="4381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tar: 10 Points 10">
            <a:extLst>
              <a:ext uri="{FF2B5EF4-FFF2-40B4-BE49-F238E27FC236}">
                <a16:creationId xmlns:a16="http://schemas.microsoft.com/office/drawing/2014/main" id="{C3E780AD-0CB8-4C22-AD57-D141A3B8661B}"/>
              </a:ext>
            </a:extLst>
          </p:cNvPr>
          <p:cNvSpPr/>
          <p:nvPr/>
        </p:nvSpPr>
        <p:spPr>
          <a:xfrm>
            <a:off x="1614250" y="2820952"/>
            <a:ext cx="1127905" cy="1083579"/>
          </a:xfrm>
          <a:prstGeom prst="star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3DD321-3F78-48D0-894B-82ED57A398A3}"/>
              </a:ext>
            </a:extLst>
          </p:cNvPr>
          <p:cNvSpPr txBox="1"/>
          <p:nvPr/>
        </p:nvSpPr>
        <p:spPr>
          <a:xfrm>
            <a:off x="1672389" y="3178074"/>
            <a:ext cx="1035170" cy="369332"/>
          </a:xfrm>
          <a:prstGeom prst="rect">
            <a:avLst/>
          </a:prstGeom>
          <a:noFill/>
        </p:spPr>
        <p:txBody>
          <a:bodyPr wrap="square" rtlCol="0">
            <a:spAutoFit/>
          </a:bodyPr>
          <a:lstStyle/>
          <a:p>
            <a:r>
              <a:rPr lang="en-US" dirty="0"/>
              <a:t>11/2019</a:t>
            </a:r>
          </a:p>
        </p:txBody>
      </p:sp>
      <p:sp>
        <p:nvSpPr>
          <p:cNvPr id="13" name="Star: 10 Points 12">
            <a:extLst>
              <a:ext uri="{FF2B5EF4-FFF2-40B4-BE49-F238E27FC236}">
                <a16:creationId xmlns:a16="http://schemas.microsoft.com/office/drawing/2014/main" id="{E2B6EFE3-ECE5-4153-AE21-A5733E72FEFC}"/>
              </a:ext>
            </a:extLst>
          </p:cNvPr>
          <p:cNvSpPr/>
          <p:nvPr/>
        </p:nvSpPr>
        <p:spPr>
          <a:xfrm>
            <a:off x="5503655" y="2709350"/>
            <a:ext cx="1104180" cy="1149036"/>
          </a:xfrm>
          <a:prstGeom prst="star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225B59-2210-4DDC-8230-9BA0DDA48548}"/>
              </a:ext>
            </a:extLst>
          </p:cNvPr>
          <p:cNvSpPr txBox="1"/>
          <p:nvPr/>
        </p:nvSpPr>
        <p:spPr>
          <a:xfrm>
            <a:off x="5569065" y="3110973"/>
            <a:ext cx="1104180" cy="369332"/>
          </a:xfrm>
          <a:prstGeom prst="rect">
            <a:avLst/>
          </a:prstGeom>
          <a:noFill/>
          <a:ln>
            <a:noFill/>
          </a:ln>
        </p:spPr>
        <p:txBody>
          <a:bodyPr wrap="square" rtlCol="0">
            <a:spAutoFit/>
          </a:bodyPr>
          <a:lstStyle/>
          <a:p>
            <a:r>
              <a:rPr lang="en-US" dirty="0"/>
              <a:t>10/2021</a:t>
            </a:r>
          </a:p>
        </p:txBody>
      </p:sp>
      <p:sp>
        <p:nvSpPr>
          <p:cNvPr id="15" name="Star: 10 Points 14">
            <a:extLst>
              <a:ext uri="{FF2B5EF4-FFF2-40B4-BE49-F238E27FC236}">
                <a16:creationId xmlns:a16="http://schemas.microsoft.com/office/drawing/2014/main" id="{76C2F836-1F4A-4F30-A82C-22700282A55C}"/>
              </a:ext>
            </a:extLst>
          </p:cNvPr>
          <p:cNvSpPr/>
          <p:nvPr/>
        </p:nvSpPr>
        <p:spPr>
          <a:xfrm>
            <a:off x="8040299" y="2740387"/>
            <a:ext cx="1035170" cy="1149035"/>
          </a:xfrm>
          <a:prstGeom prst="star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5BEDA0-1E7C-4D3B-BC76-DC9514090A3C}"/>
              </a:ext>
            </a:extLst>
          </p:cNvPr>
          <p:cNvSpPr txBox="1"/>
          <p:nvPr/>
        </p:nvSpPr>
        <p:spPr>
          <a:xfrm>
            <a:off x="8028217" y="3099202"/>
            <a:ext cx="1035170" cy="369332"/>
          </a:xfrm>
          <a:prstGeom prst="rect">
            <a:avLst/>
          </a:prstGeom>
          <a:noFill/>
        </p:spPr>
        <p:txBody>
          <a:bodyPr wrap="square" rtlCol="0">
            <a:spAutoFit/>
          </a:bodyPr>
          <a:lstStyle/>
          <a:p>
            <a:pPr algn="ctr"/>
            <a:r>
              <a:rPr lang="en-US" dirty="0"/>
              <a:t>1/2022</a:t>
            </a:r>
          </a:p>
        </p:txBody>
      </p:sp>
    </p:spTree>
    <p:extLst>
      <p:ext uri="{BB962C8B-B14F-4D97-AF65-F5344CB8AC3E}">
        <p14:creationId xmlns:p14="http://schemas.microsoft.com/office/powerpoint/2010/main" val="358876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758906-DEDB-4E06-9986-67251F792C17}"/>
              </a:ext>
            </a:extLst>
          </p:cNvPr>
          <p:cNvSpPr txBox="1">
            <a:spLocks/>
          </p:cNvSpPr>
          <p:nvPr/>
        </p:nvSpPr>
        <p:spPr>
          <a:xfrm>
            <a:off x="155268" y="187570"/>
            <a:ext cx="8626417"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Recommendation</a:t>
            </a:r>
          </a:p>
        </p:txBody>
      </p:sp>
      <p:sp>
        <p:nvSpPr>
          <p:cNvPr id="6" name="Slide Number Placeholder 1">
            <a:extLst>
              <a:ext uri="{FF2B5EF4-FFF2-40B4-BE49-F238E27FC236}">
                <a16:creationId xmlns:a16="http://schemas.microsoft.com/office/drawing/2014/main" id="{C94C06E9-52C2-48F0-A1D9-5924E6872F39}"/>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19</a:t>
            </a:fld>
            <a:endParaRPr lang="en-US" dirty="0"/>
          </a:p>
        </p:txBody>
      </p:sp>
      <p:sp>
        <p:nvSpPr>
          <p:cNvPr id="7" name="TextBox 6">
            <a:extLst>
              <a:ext uri="{FF2B5EF4-FFF2-40B4-BE49-F238E27FC236}">
                <a16:creationId xmlns:a16="http://schemas.microsoft.com/office/drawing/2014/main" id="{FD8381C9-610E-480B-86DB-E0279E4EE399}"/>
              </a:ext>
            </a:extLst>
          </p:cNvPr>
          <p:cNvSpPr txBox="1"/>
          <p:nvPr/>
        </p:nvSpPr>
        <p:spPr>
          <a:xfrm>
            <a:off x="247427" y="1718267"/>
            <a:ext cx="853425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Portland Water Bureau and Procurement Services recommend acceptance of the Design-Build contract.</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Portland Water Bureau recommends approval of Eminent Domain Ordinance. </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829350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2</a:t>
            </a:fld>
            <a:endParaRPr lang="en-US" dirty="0"/>
          </a:p>
        </p:txBody>
      </p:sp>
      <p:pic>
        <p:nvPicPr>
          <p:cNvPr id="6146" name="Picture 2" descr="Image result for willamette river">
            <a:extLst>
              <a:ext uri="{FF2B5EF4-FFF2-40B4-BE49-F238E27FC236}">
                <a16:creationId xmlns:a16="http://schemas.microsoft.com/office/drawing/2014/main" id="{AC3755E7-BE9C-4E47-8855-54ED3E2D15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722" r="8044"/>
          <a:stretch/>
        </p:blipFill>
        <p:spPr bwMode="auto">
          <a:xfrm>
            <a:off x="0" y="0"/>
            <a:ext cx="9144000" cy="6337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933996"/>
            <a:ext cx="9143999" cy="1323439"/>
          </a:xfrm>
          <a:prstGeom prst="rect">
            <a:avLst/>
          </a:prstGeom>
          <a:noFill/>
          <a:effectLst/>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Why build a new water main across the Willamette River?</a:t>
            </a:r>
          </a:p>
        </p:txBody>
      </p:sp>
    </p:spTree>
    <p:extLst>
      <p:ext uri="{BB962C8B-B14F-4D97-AF65-F5344CB8AC3E}">
        <p14:creationId xmlns:p14="http://schemas.microsoft.com/office/powerpoint/2010/main" val="3432825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PT_WB Basic 2_intro">
            <a:extLst>
              <a:ext uri="{FF2B5EF4-FFF2-40B4-BE49-F238E27FC236}">
                <a16:creationId xmlns:a16="http://schemas.microsoft.com/office/drawing/2014/main" id="{24EA209C-268B-4C33-B014-4E7D0B99573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5773" b="21804"/>
          <a:stretch/>
        </p:blipFill>
        <p:spPr bwMode="auto">
          <a:xfrm>
            <a:off x="0" y="0"/>
            <a:ext cx="9144000" cy="6334126"/>
          </a:xfrm>
          <a:prstGeom prst="rect">
            <a:avLst/>
          </a:prstGeom>
          <a:noFill/>
          <a:ln>
            <a:noFill/>
          </a:ln>
          <a:extLst/>
        </p:spPr>
      </p:pic>
      <p:pic>
        <p:nvPicPr>
          <p:cNvPr id="4" name="Picture 3">
            <a:extLst>
              <a:ext uri="{FF2B5EF4-FFF2-40B4-BE49-F238E27FC236}">
                <a16:creationId xmlns:a16="http://schemas.microsoft.com/office/drawing/2014/main" id="{989B95CA-F91C-41BE-B0E1-5BC9C9E737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4" b="23878"/>
          <a:stretch/>
        </p:blipFill>
        <p:spPr bwMode="auto">
          <a:xfrm>
            <a:off x="-1" y="1"/>
            <a:ext cx="6141807" cy="6334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20</a:t>
            </a:fld>
            <a:endParaRPr lang="en-US" dirty="0"/>
          </a:p>
        </p:txBody>
      </p:sp>
      <p:sp>
        <p:nvSpPr>
          <p:cNvPr id="3" name="TextBox 2"/>
          <p:cNvSpPr txBox="1"/>
          <p:nvPr/>
        </p:nvSpPr>
        <p:spPr>
          <a:xfrm>
            <a:off x="6027594" y="2813120"/>
            <a:ext cx="3154333" cy="707886"/>
          </a:xfrm>
          <a:prstGeom prst="rect">
            <a:avLst/>
          </a:prstGeom>
          <a:noFill/>
        </p:spPr>
        <p:txBody>
          <a:bodyPr wrap="square" rtlCol="0">
            <a:spAutoFit/>
          </a:bodyPr>
          <a:lstStyle/>
          <a:p>
            <a:pPr algn="ctr"/>
            <a:r>
              <a:rPr lang="en-US" sz="4000" b="1" dirty="0">
                <a:solidFill>
                  <a:schemeClr val="accent1">
                    <a:lumMod val="50000"/>
                  </a:schemeClr>
                </a:solidFill>
                <a:latin typeface="+mj-lt"/>
              </a:rPr>
              <a:t> </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12" name="Straight Connector 11">
            <a:extLst>
              <a:ext uri="{FF2B5EF4-FFF2-40B4-BE49-F238E27FC236}">
                <a16:creationId xmlns:a16="http://schemas.microsoft.com/office/drawing/2014/main" id="{52E556B8-20D4-49BB-857F-4D508F9156E6}"/>
              </a:ext>
            </a:extLst>
          </p:cNvPr>
          <p:cNvCxnSpPr>
            <a:cxnSpLocks/>
          </p:cNvCxnSpPr>
          <p:nvPr/>
        </p:nvCxnSpPr>
        <p:spPr>
          <a:xfrm>
            <a:off x="6120939" y="-47625"/>
            <a:ext cx="0" cy="638175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18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C94C06E9-52C2-48F0-A1D9-5924E6872F39}"/>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21</a:t>
            </a:fld>
            <a:endParaRPr lang="en-US" dirty="0"/>
          </a:p>
        </p:txBody>
      </p:sp>
      <p:sp>
        <p:nvSpPr>
          <p:cNvPr id="7" name="TextBox 6">
            <a:extLst>
              <a:ext uri="{FF2B5EF4-FFF2-40B4-BE49-F238E27FC236}">
                <a16:creationId xmlns:a16="http://schemas.microsoft.com/office/drawing/2014/main" id="{FD8381C9-610E-480B-86DB-E0279E4EE399}"/>
              </a:ext>
            </a:extLst>
          </p:cNvPr>
          <p:cNvSpPr txBox="1"/>
          <p:nvPr/>
        </p:nvSpPr>
        <p:spPr>
          <a:xfrm>
            <a:off x="765051" y="1718267"/>
            <a:ext cx="7825289" cy="1077218"/>
          </a:xfrm>
          <a:prstGeom prst="rect">
            <a:avLst/>
          </a:prstGeom>
          <a:noFill/>
        </p:spPr>
        <p:txBody>
          <a:bodyPr wrap="square" rtlCol="0">
            <a:spAutoFit/>
          </a:bodyPr>
          <a:lstStyle/>
          <a:p>
            <a:r>
              <a:rPr lang="en-US" sz="3200" dirty="0"/>
              <a:t>Slides after this point are for reference only.</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128692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C21E06-6E1D-4440-BF00-9575EE46E0F0}"/>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HDD Construction Strategy</a:t>
            </a:r>
          </a:p>
        </p:txBody>
      </p:sp>
      <p:sp>
        <p:nvSpPr>
          <p:cNvPr id="6" name="Slide Number Placeholder 1">
            <a:extLst>
              <a:ext uri="{FF2B5EF4-FFF2-40B4-BE49-F238E27FC236}">
                <a16:creationId xmlns:a16="http://schemas.microsoft.com/office/drawing/2014/main" id="{85FA8FEE-C237-4AF8-8B56-2546D3817E09}"/>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22</a:t>
            </a:fld>
            <a:endParaRPr lang="en-US" dirty="0"/>
          </a:p>
        </p:txBody>
      </p:sp>
      <p:pic>
        <p:nvPicPr>
          <p:cNvPr id="4" name="Picture 2" descr="http://www.gatewayhdd.com/wp-content/uploads/2012/09/DirectionalDrillingMethod2-copy.gif">
            <a:extLst>
              <a:ext uri="{FF2B5EF4-FFF2-40B4-BE49-F238E27FC236}">
                <a16:creationId xmlns:a16="http://schemas.microsoft.com/office/drawing/2014/main" id="{4ED2205D-CA8C-4E3E-BE4F-E9ECB1048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 r="-25" b="23385"/>
          <a:stretch/>
        </p:blipFill>
        <p:spPr>
          <a:xfrm>
            <a:off x="1672861" y="1335079"/>
            <a:ext cx="5660231" cy="4869975"/>
          </a:xfrm>
          <a:prstGeom prst="rect">
            <a:avLst/>
          </a:prstGeom>
          <a:noFill/>
        </p:spPr>
      </p:pic>
      <p:sp>
        <p:nvSpPr>
          <p:cNvPr id="2" name="Rectangle 1">
            <a:extLst>
              <a:ext uri="{FF2B5EF4-FFF2-40B4-BE49-F238E27FC236}">
                <a16:creationId xmlns:a16="http://schemas.microsoft.com/office/drawing/2014/main" id="{9719AEC1-D41A-4264-B869-603C23C064B3}"/>
              </a:ext>
            </a:extLst>
          </p:cNvPr>
          <p:cNvSpPr/>
          <p:nvPr/>
        </p:nvSpPr>
        <p:spPr>
          <a:xfrm>
            <a:off x="3432652" y="934969"/>
            <a:ext cx="2140651" cy="461665"/>
          </a:xfrm>
          <a:prstGeom prst="rect">
            <a:avLst/>
          </a:prstGeom>
        </p:spPr>
        <p:txBody>
          <a:bodyPr wrap="none">
            <a:spAutoFit/>
          </a:bodyPr>
          <a:lstStyle/>
          <a:p>
            <a:pPr algn="ctr"/>
            <a:r>
              <a:rPr lang="en-US" sz="2400" b="1" dirty="0">
                <a:solidFill>
                  <a:srgbClr val="073F8C"/>
                </a:solidFill>
              </a:rPr>
              <a:t>HDD Schematic</a:t>
            </a:r>
          </a:p>
        </p:txBody>
      </p:sp>
    </p:spTree>
    <p:extLst>
      <p:ext uri="{BB962C8B-B14F-4D97-AF65-F5344CB8AC3E}">
        <p14:creationId xmlns:p14="http://schemas.microsoft.com/office/powerpoint/2010/main" val="33467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AA903FF-3FF6-4926-92DF-250E5E846011}"/>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Bidding/ Construction Environment</a:t>
            </a:r>
          </a:p>
        </p:txBody>
      </p:sp>
      <p:sp>
        <p:nvSpPr>
          <p:cNvPr id="29" name="Slide Number Placeholder 1">
            <a:extLst>
              <a:ext uri="{FF2B5EF4-FFF2-40B4-BE49-F238E27FC236}">
                <a16:creationId xmlns:a16="http://schemas.microsoft.com/office/drawing/2014/main" id="{2CE8E107-784C-4EB1-A696-1DEC7D037005}"/>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23</a:t>
            </a:fld>
            <a:endParaRPr lang="en-US" dirty="0"/>
          </a:p>
        </p:txBody>
      </p:sp>
      <p:sp>
        <p:nvSpPr>
          <p:cNvPr id="4" name="TextBox 3">
            <a:extLst>
              <a:ext uri="{FF2B5EF4-FFF2-40B4-BE49-F238E27FC236}">
                <a16:creationId xmlns:a16="http://schemas.microsoft.com/office/drawing/2014/main" id="{B5BC0B3A-92DA-4B15-8A6F-D36D5951036E}"/>
              </a:ext>
            </a:extLst>
          </p:cNvPr>
          <p:cNvSpPr txBox="1"/>
          <p:nvPr/>
        </p:nvSpPr>
        <p:spPr>
          <a:xfrm>
            <a:off x="131976" y="593394"/>
            <a:ext cx="3544479" cy="369332"/>
          </a:xfrm>
          <a:prstGeom prst="rect">
            <a:avLst/>
          </a:prstGeom>
          <a:noFill/>
        </p:spPr>
        <p:txBody>
          <a:bodyPr wrap="square" rtlCol="0">
            <a:spAutoFit/>
          </a:bodyPr>
          <a:lstStyle/>
          <a:p>
            <a:r>
              <a:rPr lang="en-US" dirty="0">
                <a:solidFill>
                  <a:schemeClr val="accent1">
                    <a:lumMod val="75000"/>
                  </a:schemeClr>
                </a:solidFill>
              </a:rPr>
              <a:t>Factors Impacting Project </a:t>
            </a:r>
          </a:p>
        </p:txBody>
      </p:sp>
      <p:pic>
        <p:nvPicPr>
          <p:cNvPr id="3" name="Picture 2">
            <a:extLst>
              <a:ext uri="{FF2B5EF4-FFF2-40B4-BE49-F238E27FC236}">
                <a16:creationId xmlns:a16="http://schemas.microsoft.com/office/drawing/2014/main" id="{6744226E-D0F7-4313-A73A-7D2AB1AB4F57}"/>
              </a:ext>
            </a:extLst>
          </p:cNvPr>
          <p:cNvPicPr>
            <a:picLocks noChangeAspect="1"/>
          </p:cNvPicPr>
          <p:nvPr/>
        </p:nvPicPr>
        <p:blipFill>
          <a:blip r:embed="rId3"/>
          <a:stretch>
            <a:fillRect/>
          </a:stretch>
        </p:blipFill>
        <p:spPr>
          <a:xfrm>
            <a:off x="208068" y="1185732"/>
            <a:ext cx="5331295" cy="3272880"/>
          </a:xfrm>
          <a:prstGeom prst="rect">
            <a:avLst/>
          </a:prstGeom>
        </p:spPr>
      </p:pic>
      <p:sp>
        <p:nvSpPr>
          <p:cNvPr id="7" name="Rectangle 6">
            <a:extLst>
              <a:ext uri="{FF2B5EF4-FFF2-40B4-BE49-F238E27FC236}">
                <a16:creationId xmlns:a16="http://schemas.microsoft.com/office/drawing/2014/main" id="{70FA2E7B-D6F4-4ACB-A5DE-6AFA7A31E93F}"/>
              </a:ext>
            </a:extLst>
          </p:cNvPr>
          <p:cNvSpPr/>
          <p:nvPr/>
        </p:nvSpPr>
        <p:spPr>
          <a:xfrm>
            <a:off x="3800200" y="5476625"/>
            <a:ext cx="2725947" cy="307777"/>
          </a:xfrm>
          <a:prstGeom prst="rect">
            <a:avLst/>
          </a:prstGeom>
        </p:spPr>
        <p:txBody>
          <a:bodyPr wrap="square">
            <a:spAutoFit/>
          </a:bodyPr>
          <a:lstStyle/>
          <a:p>
            <a:pPr>
              <a:spcAft>
                <a:spcPts val="600"/>
              </a:spcAft>
            </a:pPr>
            <a:r>
              <a:rPr lang="en-US" sz="1400" i="1" dirty="0"/>
              <a:t>-  Construction Analytics, 2-13-18</a:t>
            </a:r>
          </a:p>
        </p:txBody>
      </p:sp>
      <p:pic>
        <p:nvPicPr>
          <p:cNvPr id="8" name="Picture 7">
            <a:extLst>
              <a:ext uri="{FF2B5EF4-FFF2-40B4-BE49-F238E27FC236}">
                <a16:creationId xmlns:a16="http://schemas.microsoft.com/office/drawing/2014/main" id="{31B864CF-5B8C-4BF0-848A-5A541809CB77}"/>
              </a:ext>
            </a:extLst>
          </p:cNvPr>
          <p:cNvPicPr>
            <a:picLocks noChangeAspect="1"/>
          </p:cNvPicPr>
          <p:nvPr/>
        </p:nvPicPr>
        <p:blipFill>
          <a:blip r:embed="rId4"/>
          <a:stretch>
            <a:fillRect/>
          </a:stretch>
        </p:blipFill>
        <p:spPr>
          <a:xfrm>
            <a:off x="342106" y="4739448"/>
            <a:ext cx="6020139" cy="686599"/>
          </a:xfrm>
          <a:prstGeom prst="rect">
            <a:avLst/>
          </a:prstGeom>
        </p:spPr>
      </p:pic>
      <p:pic>
        <p:nvPicPr>
          <p:cNvPr id="1026" name="Picture 2" descr="Related image">
            <a:extLst>
              <a:ext uri="{FF2B5EF4-FFF2-40B4-BE49-F238E27FC236}">
                <a16:creationId xmlns:a16="http://schemas.microsoft.com/office/drawing/2014/main" id="{94BBC5B6-46EC-4F53-B115-A0C9A1F418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10" t="7691" r="10422" b="4022"/>
          <a:stretch/>
        </p:blipFill>
        <p:spPr bwMode="auto">
          <a:xfrm rot="763505">
            <a:off x="5944439" y="1926859"/>
            <a:ext cx="2622340" cy="202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869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2250"/>
                            </p:stCondLst>
                            <p:childTnLst>
                              <p:par>
                                <p:cTn id="16" presetID="2" presetClass="entr" presetSubtype="1" fill="hold" nodeType="afterEffect">
                                  <p:stCondLst>
                                    <p:cond delay="100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0325" y="79375"/>
            <a:ext cx="9144000" cy="707886"/>
          </a:xfrm>
          <a:prstGeom prst="rect">
            <a:avLst/>
          </a:prstGeom>
          <a:noFill/>
        </p:spPr>
        <p:txBody>
          <a:bodyPr wrap="square" rtlCol="0">
            <a:spAutoFit/>
          </a:bodyPr>
          <a:lstStyle/>
          <a:p>
            <a:r>
              <a:rPr lang="en-US" sz="4000" b="1" dirty="0">
                <a:solidFill>
                  <a:schemeClr val="accent1">
                    <a:lumMod val="50000"/>
                  </a:schemeClr>
                </a:solidFill>
                <a:latin typeface="+mj-lt"/>
              </a:rPr>
              <a:t>Seismic Hazards</a:t>
            </a:r>
          </a:p>
        </p:txBody>
      </p:sp>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24</a:t>
            </a:fld>
            <a:endParaRPr lang="en-US" dirty="0"/>
          </a:p>
        </p:txBody>
      </p:sp>
      <p:pic>
        <p:nvPicPr>
          <p:cNvPr id="4" name="Picture 2" descr="CSZ-block">
            <a:extLst>
              <a:ext uri="{FF2B5EF4-FFF2-40B4-BE49-F238E27FC236}">
                <a16:creationId xmlns:a16="http://schemas.microsoft.com/office/drawing/2014/main" id="{3AE82D78-B44D-4B53-AE5F-60BF25938A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85" y="2352540"/>
            <a:ext cx="6626882" cy="3448050"/>
          </a:xfrm>
          <a:prstGeom prst="rect">
            <a:avLst/>
          </a:prstGeom>
          <a:solidFill>
            <a:srgbClr val="FFFFFF">
              <a:shade val="85000"/>
            </a:srgbClr>
          </a:solidFill>
          <a:ln w="12700" cap="sq">
            <a:solidFill>
              <a:schemeClr val="accent1"/>
            </a:solidFill>
            <a:miter lim="800000"/>
          </a:ln>
          <a:effectLst>
            <a:outerShdw blurRad="55000" dist="18000" dir="5400000" algn="tl" rotWithShape="0">
              <a:srgbClr val="000000">
                <a:alpha val="40000"/>
              </a:srgbClr>
            </a:outerShdw>
          </a:effectLst>
          <a:extLst/>
        </p:spPr>
      </p:pic>
      <p:sp>
        <p:nvSpPr>
          <p:cNvPr id="15" name="Rectangle 14">
            <a:extLst>
              <a:ext uri="{FF2B5EF4-FFF2-40B4-BE49-F238E27FC236}">
                <a16:creationId xmlns:a16="http://schemas.microsoft.com/office/drawing/2014/main" id="{56CF7178-E57F-462F-8A03-7C0588337702}"/>
              </a:ext>
            </a:extLst>
          </p:cNvPr>
          <p:cNvSpPr/>
          <p:nvPr/>
        </p:nvSpPr>
        <p:spPr>
          <a:xfrm>
            <a:off x="94382" y="603512"/>
            <a:ext cx="2917465" cy="369332"/>
          </a:xfrm>
          <a:prstGeom prst="rect">
            <a:avLst/>
          </a:prstGeom>
        </p:spPr>
        <p:txBody>
          <a:bodyPr wrap="none">
            <a:spAutoFit/>
          </a:bodyPr>
          <a:lstStyle/>
          <a:p>
            <a:r>
              <a:rPr lang="en-US" dirty="0">
                <a:solidFill>
                  <a:schemeClr val="accent1">
                    <a:lumMod val="75000"/>
                  </a:schemeClr>
                </a:solidFill>
              </a:rPr>
              <a:t>We Live in a Dangerous Place</a:t>
            </a:r>
          </a:p>
        </p:txBody>
      </p:sp>
    </p:spTree>
    <p:extLst>
      <p:ext uri="{BB962C8B-B14F-4D97-AF65-F5344CB8AC3E}">
        <p14:creationId xmlns:p14="http://schemas.microsoft.com/office/powerpoint/2010/main" val="267985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A77E817C-B9AF-4AA4-826D-2B0BD927F3AE}"/>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25</a:t>
            </a:fld>
            <a:endParaRPr lang="en-US" dirty="0"/>
          </a:p>
        </p:txBody>
      </p:sp>
      <p:sp>
        <p:nvSpPr>
          <p:cNvPr id="5" name="Title 1">
            <a:extLst>
              <a:ext uri="{FF2B5EF4-FFF2-40B4-BE49-F238E27FC236}">
                <a16:creationId xmlns:a16="http://schemas.microsoft.com/office/drawing/2014/main" id="{1562D4BA-7F5C-43B9-9B66-25DC07404891}"/>
              </a:ext>
            </a:extLst>
          </p:cNvPr>
          <p:cNvSpPr txBox="1">
            <a:spLocks/>
          </p:cNvSpPr>
          <p:nvPr/>
        </p:nvSpPr>
        <p:spPr>
          <a:xfrm>
            <a:off x="7374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Budget Impacts</a:t>
            </a:r>
          </a:p>
        </p:txBody>
      </p:sp>
      <p:sp>
        <p:nvSpPr>
          <p:cNvPr id="6" name="Rectangle 5">
            <a:extLst>
              <a:ext uri="{FF2B5EF4-FFF2-40B4-BE49-F238E27FC236}">
                <a16:creationId xmlns:a16="http://schemas.microsoft.com/office/drawing/2014/main" id="{12600BC8-0E4E-46E3-B1AF-6965E821D0EB}"/>
              </a:ext>
            </a:extLst>
          </p:cNvPr>
          <p:cNvSpPr/>
          <p:nvPr/>
        </p:nvSpPr>
        <p:spPr>
          <a:xfrm>
            <a:off x="565232" y="997385"/>
            <a:ext cx="184731" cy="400110"/>
          </a:xfrm>
          <a:prstGeom prst="rect">
            <a:avLst/>
          </a:prstGeom>
        </p:spPr>
        <p:txBody>
          <a:bodyPr wrap="none">
            <a:spAutoFit/>
          </a:bodyPr>
          <a:lstStyle/>
          <a:p>
            <a:pPr defTabSz="914400" eaLnBrk="0" fontAlgn="base" hangingPunct="0">
              <a:spcBef>
                <a:spcPct val="0"/>
              </a:spcBef>
              <a:spcAft>
                <a:spcPct val="0"/>
              </a:spcAft>
            </a:pPr>
            <a:endParaRPr lang="en-US" altLang="en-US" sz="2000" dirty="0">
              <a:ea typeface="Times New Roman" panose="02020603050405020304" pitchFamily="18" charset="0"/>
            </a:endParaRPr>
          </a:p>
        </p:txBody>
      </p:sp>
      <p:sp>
        <p:nvSpPr>
          <p:cNvPr id="10" name="Rectangle 9">
            <a:extLst>
              <a:ext uri="{FF2B5EF4-FFF2-40B4-BE49-F238E27FC236}">
                <a16:creationId xmlns:a16="http://schemas.microsoft.com/office/drawing/2014/main" id="{E1192782-D959-4FD5-9174-EFE48DFDEB71}"/>
              </a:ext>
            </a:extLst>
          </p:cNvPr>
          <p:cNvSpPr/>
          <p:nvPr/>
        </p:nvSpPr>
        <p:spPr>
          <a:xfrm>
            <a:off x="349672" y="1197440"/>
            <a:ext cx="8444656" cy="3539430"/>
          </a:xfrm>
          <a:prstGeom prst="rect">
            <a:avLst/>
          </a:prstGeom>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lang="en-US" altLang="en-US" sz="2800" dirty="0">
                <a:ea typeface="Times New Roman" panose="02020603050405020304" pitchFamily="18" charset="0"/>
              </a:rPr>
              <a:t>Funds shifted from Bull Run Conduit rehabilitation work to Willamette River Crossing in the 5-yr budget.</a:t>
            </a:r>
          </a:p>
          <a:p>
            <a:pPr marL="342900" indent="-342900" defTabSz="914400" eaLnBrk="0" fontAlgn="base" hangingPunct="0">
              <a:spcBef>
                <a:spcPct val="0"/>
              </a:spcBef>
              <a:spcAft>
                <a:spcPct val="0"/>
              </a:spcAft>
              <a:buFont typeface="Arial" panose="020B0604020202020204" pitchFamily="34" charset="0"/>
              <a:buChar char="•"/>
            </a:pPr>
            <a:endParaRPr lang="en-US" altLang="en-US" sz="2800" dirty="0">
              <a:ea typeface="Times New Roman" panose="02020603050405020304" pitchFamily="18" charset="0"/>
            </a:endParaRPr>
          </a:p>
          <a:p>
            <a:pPr marL="342900" indent="-342900" defTabSz="914400" eaLnBrk="0" fontAlgn="base" hangingPunct="0">
              <a:spcBef>
                <a:spcPct val="0"/>
              </a:spcBef>
              <a:spcAft>
                <a:spcPct val="0"/>
              </a:spcAft>
              <a:buFont typeface="Arial" panose="020B0604020202020204" pitchFamily="34" charset="0"/>
              <a:buChar char="•"/>
            </a:pPr>
            <a:r>
              <a:rPr lang="en-US" altLang="en-US" sz="2800" dirty="0">
                <a:ea typeface="Times New Roman" panose="02020603050405020304" pitchFamily="18" charset="0"/>
              </a:rPr>
              <a:t>Recent interior inspections of Conduits 2 &amp; 3 indicate conduits are in better shape than anticipated. </a:t>
            </a:r>
          </a:p>
          <a:p>
            <a:pPr marL="342900" indent="-342900" defTabSz="914400" eaLnBrk="0" fontAlgn="base" hangingPunct="0">
              <a:spcBef>
                <a:spcPct val="0"/>
              </a:spcBef>
              <a:spcAft>
                <a:spcPct val="0"/>
              </a:spcAft>
              <a:buFont typeface="Arial" panose="020B0604020202020204" pitchFamily="34" charset="0"/>
              <a:buChar char="•"/>
            </a:pPr>
            <a:endParaRPr lang="en-US" altLang="en-US" sz="2800" dirty="0">
              <a:ea typeface="Times New Roman" panose="02020603050405020304" pitchFamily="18" charset="0"/>
            </a:endParaRPr>
          </a:p>
          <a:p>
            <a:pPr marL="342900" indent="-342900" defTabSz="914400" eaLnBrk="0" fontAlgn="base" hangingPunct="0">
              <a:spcBef>
                <a:spcPct val="0"/>
              </a:spcBef>
              <a:spcAft>
                <a:spcPct val="0"/>
              </a:spcAft>
              <a:buFont typeface="Arial" panose="020B0604020202020204" pitchFamily="34" charset="0"/>
              <a:buChar char="•"/>
            </a:pPr>
            <a:r>
              <a:rPr lang="en-US" altLang="en-US" sz="2800" dirty="0">
                <a:ea typeface="Times New Roman" panose="02020603050405020304" pitchFamily="18" charset="0"/>
              </a:rPr>
              <a:t>DB Contract improves budgetary certainty and reduces likelihood of claims.</a:t>
            </a:r>
            <a:endParaRPr lang="en-US" altLang="en-US" sz="2000" dirty="0">
              <a:ea typeface="Times New Roman" panose="02020603050405020304" pitchFamily="18" charset="0"/>
            </a:endParaRPr>
          </a:p>
        </p:txBody>
      </p:sp>
    </p:spTree>
    <p:extLst>
      <p:ext uri="{BB962C8B-B14F-4D97-AF65-F5344CB8AC3E}">
        <p14:creationId xmlns:p14="http://schemas.microsoft.com/office/powerpoint/2010/main" val="3853463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2CE3666-0EDB-4BF0-B6C5-17192DF84FEB}"/>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EB8F3B68-3EF6-4E4C-A92C-625310E68F6C}"/>
              </a:ext>
            </a:extLst>
          </p:cNvPr>
          <p:cNvSpPr>
            <a:spLocks noGrp="1"/>
          </p:cNvSpPr>
          <p:nvPr>
            <p:ph type="sldNum" sz="quarter" idx="12"/>
          </p:nvPr>
        </p:nvSpPr>
        <p:spPr/>
        <p:txBody>
          <a:bodyPr/>
          <a:lstStyle/>
          <a:p>
            <a:fld id="{31AF65E6-C4D1-4B22-B917-489A1C3371EE}" type="slidenum">
              <a:rPr lang="en-US" smtClean="0"/>
              <a:t>26</a:t>
            </a:fld>
            <a:endParaRPr lang="en-US" dirty="0"/>
          </a:p>
        </p:txBody>
      </p:sp>
      <p:sp>
        <p:nvSpPr>
          <p:cNvPr id="6" name="Rectangle 5">
            <a:extLst>
              <a:ext uri="{FF2B5EF4-FFF2-40B4-BE49-F238E27FC236}">
                <a16:creationId xmlns:a16="http://schemas.microsoft.com/office/drawing/2014/main" id="{63ACDD20-40CA-438A-8DE3-7DA63A5056E9}"/>
              </a:ext>
            </a:extLst>
          </p:cNvPr>
          <p:cNvSpPr/>
          <p:nvPr/>
        </p:nvSpPr>
        <p:spPr>
          <a:xfrm>
            <a:off x="295276" y="1263480"/>
            <a:ext cx="8467725" cy="4913900"/>
          </a:xfrm>
          <a:prstGeom prst="rect">
            <a:avLst/>
          </a:prstGeom>
          <a:noFill/>
          <a:ln w="571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520293C-CDB6-4EC9-BFAD-C516ECFAAC64}"/>
              </a:ext>
            </a:extLst>
          </p:cNvPr>
          <p:cNvSpPr txBox="1">
            <a:spLocks noGrp="1"/>
          </p:cNvSpPr>
          <p:nvPr>
            <p:ph type="ctrTitle"/>
          </p:nvPr>
        </p:nvSpPr>
        <p:spPr>
          <a:xfrm>
            <a:off x="61913" y="136525"/>
            <a:ext cx="9144000" cy="674688"/>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Current Recovery Estimate</a:t>
            </a:r>
          </a:p>
        </p:txBody>
      </p:sp>
      <p:sp>
        <p:nvSpPr>
          <p:cNvPr id="8" name="Rectangle 7">
            <a:extLst>
              <a:ext uri="{FF2B5EF4-FFF2-40B4-BE49-F238E27FC236}">
                <a16:creationId xmlns:a16="http://schemas.microsoft.com/office/drawing/2014/main" id="{C59592BC-CC6B-40E7-8372-E1B050CDB8BB}"/>
              </a:ext>
            </a:extLst>
          </p:cNvPr>
          <p:cNvSpPr/>
          <p:nvPr/>
        </p:nvSpPr>
        <p:spPr>
          <a:xfrm>
            <a:off x="94382" y="603512"/>
            <a:ext cx="6658105" cy="369332"/>
          </a:xfrm>
          <a:prstGeom prst="rect">
            <a:avLst/>
          </a:prstGeom>
        </p:spPr>
        <p:txBody>
          <a:bodyPr wrap="none">
            <a:spAutoFit/>
          </a:bodyPr>
          <a:lstStyle/>
          <a:p>
            <a:r>
              <a:rPr lang="en-US" dirty="0">
                <a:solidFill>
                  <a:schemeClr val="accent1">
                    <a:lumMod val="75000"/>
                  </a:schemeClr>
                </a:solidFill>
              </a:rPr>
              <a:t>A Long Way to Go to Meet Oregon Resilience Plan Recommendations</a:t>
            </a:r>
          </a:p>
        </p:txBody>
      </p:sp>
      <p:pic>
        <p:nvPicPr>
          <p:cNvPr id="3" name="Picture 1">
            <a:extLst>
              <a:ext uri="{FF2B5EF4-FFF2-40B4-BE49-F238E27FC236}">
                <a16:creationId xmlns:a16="http://schemas.microsoft.com/office/drawing/2014/main" id="{E4F06970-F47E-40ED-B129-9EDB10F8A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75" b="89987" l="4917" r="93339">
                        <a14:foregroundMark x1="4679" y1="7343" x2="7058" y2="15487"/>
                        <a14:foregroundMark x1="7058" y1="15487" x2="6027" y2="82510"/>
                        <a14:foregroundMark x1="6027" y1="82510" x2="9322" y2="89413"/>
                        <a14:foregroundMark x1="9596" y1="89987" x2="18557" y2="89853"/>
                        <a14:foregroundMark x1="39317" y1="90070" x2="54322" y2="89052"/>
                        <a14:foregroundMark x1="54322" y1="89052" x2="75813" y2="89453"/>
                        <a14:foregroundMark x1="75813" y1="89453" x2="81840" y2="88385"/>
                        <a14:foregroundMark x1="81840" y1="88385" x2="89532" y2="89453"/>
                        <a14:foregroundMark x1="89532" y1="89453" x2="93577" y2="81976"/>
                        <a14:foregroundMark x1="93577" y1="81976" x2="94211" y2="8411"/>
                        <a14:foregroundMark x1="94211" y1="8411" x2="71451" y2="12684"/>
                        <a14:foregroundMark x1="71451" y1="12684" x2="4996" y2="8278"/>
                        <a14:foregroundMark x1="5234" y1="27770" x2="5868" y2="67156"/>
                        <a14:foregroundMark x1="11578" y1="61549" x2="19984" y2="61682"/>
                        <a14:foregroundMark x1="19984" y1="61682" x2="14274" y2="57677"/>
                        <a14:foregroundMark x1="14274" y1="57677" x2="22601" y2="60881"/>
                        <a14:foregroundMark x1="22601" y1="60881" x2="13561" y2="61549"/>
                        <a14:foregroundMark x1="13561" y1="61549" x2="8803" y2="65955"/>
                        <a14:foregroundMark x1="8803" y1="65955" x2="11657" y2="63151"/>
                        <a14:foregroundMark x1="11420" y1="65554" x2="12926" y2="63151"/>
                        <a14:foregroundMark x1="8961" y1="81041" x2="15226" y2="81709"/>
                        <a14:foregroundMark x1="15226" y1="81709" x2="8961" y2="81175"/>
                        <a14:foregroundMark x1="8961" y1="81175" x2="16098" y2="81175"/>
                        <a14:foregroundMark x1="16098" y1="81175" x2="24742" y2="80107"/>
                        <a14:foregroundMark x1="24742" y1="80107" x2="16971" y2="79573"/>
                        <a14:foregroundMark x1="16971" y1="79573" x2="22998" y2="80240"/>
                        <a14:foregroundMark x1="22998" y1="80240" x2="8406" y2="82243"/>
                        <a14:foregroundMark x1="8406" y1="82243" x2="14036" y2="79306"/>
                        <a14:foregroundMark x1="14036" y1="79306" x2="9833" y2="71963"/>
                        <a14:foregroundMark x1="9833" y1="71963" x2="14671" y2="75968"/>
                        <a14:foregroundMark x1="14671" y1="75968" x2="14830" y2="75968"/>
                        <a14:foregroundMark x1="7692" y1="72897" x2="9675" y2="75968"/>
                        <a14:foregroundMark x1="11657" y1="46328" x2="6265" y2="43792"/>
                        <a14:foregroundMark x1="6265" y1="43792" x2="12450" y2="46061"/>
                        <a14:foregroundMark x1="12450" y1="46061" x2="13640" y2="45928"/>
                        <a14:foregroundMark x1="16971" y1="49132" x2="9913" y2="50334"/>
                        <a14:foregroundMark x1="9913" y1="50334" x2="15940" y2="51402"/>
                        <a14:foregroundMark x1="15940" y1="51402" x2="10151" y2="50334"/>
                        <a14:foregroundMark x1="10151" y1="50334" x2="15623" y2="50467"/>
                        <a14:foregroundMark x1="15623" y1="50467" x2="15226" y2="50334"/>
                        <a14:foregroundMark x1="9516" y1="28705" x2="13006" y2="35648"/>
                        <a14:foregroundMark x1="13006" y1="35648" x2="9120" y2="29239"/>
                        <a14:foregroundMark x1="9120" y1="29239" x2="15860" y2="30307"/>
                        <a14:foregroundMark x1="15860" y1="30307" x2="15543" y2="27904"/>
                        <a14:foregroundMark x1="9754" y1="33912" x2="10944" y2="35915"/>
                        <a14:foregroundMark x1="10071" y1="49399" x2="8010" y2="51535"/>
                        <a14:foregroundMark x1="27201" y1="21629" x2="21649" y2="22296"/>
                        <a14:foregroundMark x1="21649" y1="22296" x2="31404" y2="22964"/>
                        <a14:foregroundMark x1="31404" y1="22964" x2="25694" y2="20160"/>
                        <a14:foregroundMark x1="25694" y1="20160" x2="31959" y2="21228"/>
                        <a14:foregroundMark x1="31959" y1="21228" x2="22363" y2="18425"/>
                        <a14:foregroundMark x1="22363" y1="18425" x2="42268" y2="21629"/>
                        <a14:foregroundMark x1="42268" y1="21629" x2="50753" y2="20427"/>
                        <a14:foregroundMark x1="50753" y1="20427" x2="38382" y2="20027"/>
                        <a14:foregroundMark x1="38382" y1="20027" x2="60508" y2="23364"/>
                        <a14:foregroundMark x1="60508" y1="23364" x2="42902" y2="20694"/>
                        <a14:foregroundMark x1="42902" y1="20694" x2="56860" y2="20828"/>
                        <a14:foregroundMark x1="56860" y1="20828" x2="51546" y2="20561"/>
                        <a14:foregroundMark x1="51546" y1="20561" x2="78271" y2="22163"/>
                        <a14:foregroundMark x1="78271" y1="22163" x2="50436" y2="23498"/>
                        <a14:foregroundMark x1="50436" y1="23498" x2="72244" y2="23899"/>
                        <a14:foregroundMark x1="72244" y1="23899" x2="57494" y2="22296"/>
                        <a14:foregroundMark x1="57494" y1="22296" x2="70262" y2="22296"/>
                        <a14:foregroundMark x1="70262" y1="22296" x2="62252" y2="21896"/>
                        <a14:foregroundMark x1="62252" y1="21896" x2="64869" y2="21228"/>
                        <a14:foregroundMark x1="43140" y1="10681" x2="22998" y2="12684"/>
                        <a14:foregroundMark x1="22998" y1="12684" x2="34179" y2="14152"/>
                        <a14:foregroundMark x1="34179" y1="14152" x2="43695" y2="13351"/>
                        <a14:foregroundMark x1="43695" y1="13351" x2="18160" y2="10948"/>
                        <a14:foregroundMark x1="18160" y1="10948" x2="24425" y2="11883"/>
                        <a14:foregroundMark x1="24425" y1="11883" x2="10309" y2="11482"/>
                        <a14:foregroundMark x1="10309" y1="11482" x2="24346" y2="15220"/>
                        <a14:foregroundMark x1="24346" y1="15220" x2="30531" y2="12817"/>
                        <a14:foregroundMark x1="30531" y1="12817" x2="37034" y2="13351"/>
                        <a14:foregroundMark x1="37034" y1="13351" x2="44964" y2="12417"/>
                        <a14:foregroundMark x1="69389" y1="8545" x2="35052" y2="12817"/>
                        <a14:foregroundMark x1="35052" y1="12817" x2="41316" y2="11081"/>
                        <a14:foregroundMark x1="41316" y1="11081" x2="48612" y2="11081"/>
                        <a14:foregroundMark x1="48612" y1="11081" x2="60190" y2="9613"/>
                        <a14:foregroundMark x1="60190" y1="9613" x2="36558" y2="9880"/>
                        <a14:foregroundMark x1="36558" y1="9880" x2="43220" y2="9880"/>
                        <a14:foregroundMark x1="43220" y1="9880" x2="63362" y2="8278"/>
                        <a14:foregroundMark x1="63362" y1="8278" x2="35845" y2="8545"/>
                        <a14:foregroundMark x1="16971" y1="28705" x2="18002" y2="29506"/>
                        <a14:foregroundMark x1="89611" y1="16288" x2="87708" y2="25100"/>
                        <a14:foregroundMark x1="87708" y1="25100" x2="92704" y2="18291"/>
                        <a14:foregroundMark x1="92704" y1="18291" x2="87787" y2="13351"/>
                        <a14:foregroundMark x1="87787" y1="13351" x2="82395" y2="15354"/>
                        <a14:foregroundMark x1="82395" y1="15354" x2="85329" y2="23097"/>
                        <a14:foregroundMark x1="85329" y1="23097" x2="79619" y2="18558"/>
                        <a14:foregroundMark x1="79619" y1="18558" x2="86677" y2="19359"/>
                        <a14:foregroundMark x1="86677" y1="19359" x2="92546" y2="18291"/>
                        <a14:foregroundMark x1="92546" y1="18291" x2="93339" y2="23498"/>
                        <a14:foregroundMark x1="23315" y1="78638" x2="22443" y2="19626"/>
                        <a14:foregroundMark x1="22443" y1="19626" x2="15305" y2="28705"/>
                        <a14:foregroundMark x1="15305" y1="28705" x2="15702" y2="63284"/>
                        <a14:foregroundMark x1="15702" y1="63284" x2="20143" y2="20427"/>
                        <a14:foregroundMark x1="20143" y1="20427" x2="15067" y2="17757"/>
                        <a14:foregroundMark x1="15067" y1="17757" x2="9833" y2="28037"/>
                        <a14:foregroundMark x1="9833" y1="28037" x2="8882" y2="52203"/>
                        <a14:foregroundMark x1="8882" y1="52203" x2="11261" y2="62884"/>
                        <a14:foregroundMark x1="11261" y1="62884" x2="15385" y2="57276"/>
                        <a14:foregroundMark x1="15385" y1="57276" x2="15305" y2="41656"/>
                        <a14:foregroundMark x1="15305" y1="41656" x2="13719" y2="33111"/>
                        <a14:foregroundMark x1="13719" y1="33111" x2="9992" y2="40454"/>
                        <a14:foregroundMark x1="9992" y1="40454" x2="8327" y2="50067"/>
                        <a14:foregroundMark x1="8327" y1="50067" x2="9278" y2="61949"/>
                        <a14:foregroundMark x1="9278" y1="61949" x2="20381" y2="63284"/>
                        <a14:foregroundMark x1="20381" y1="63284" x2="21967" y2="46328"/>
                        <a14:foregroundMark x1="21967" y1="46328" x2="14036" y2="61415"/>
                        <a14:foregroundMark x1="14036" y1="61415" x2="16891" y2="72096"/>
                        <a14:foregroundMark x1="16891" y1="72096" x2="20856" y2="62216"/>
                        <a14:foregroundMark x1="20856" y1="62216" x2="13719" y2="74366"/>
                        <a14:foregroundMark x1="13719" y1="74366" x2="19508" y2="79039"/>
                        <a14:foregroundMark x1="19508" y1="79039" x2="23077" y2="71963"/>
                        <a14:foregroundMark x1="23077" y1="71963" x2="17764" y2="65821"/>
                        <a14:foregroundMark x1="17764" y1="65821" x2="12530" y2="71028"/>
                        <a14:foregroundMark x1="12530" y1="71028" x2="17526" y2="78371"/>
                        <a14:foregroundMark x1="17526" y1="78371" x2="14592" y2="68224"/>
                        <a14:foregroundMark x1="14592" y1="68224" x2="18081" y2="75167"/>
                        <a14:foregroundMark x1="18081" y1="75167" x2="23553" y2="62617"/>
                        <a14:foregroundMark x1="23553" y1="62617" x2="17843" y2="49132"/>
                        <a14:foregroundMark x1="17843" y1="49132" x2="22284" y2="35514"/>
                        <a14:foregroundMark x1="22284" y1="35514" x2="18477" y2="24166"/>
                        <a14:foregroundMark x1="18477" y1="24166" x2="16891" y2="33511"/>
                        <a14:foregroundMark x1="16891" y1="33511" x2="22284" y2="27370"/>
                        <a14:foregroundMark x1="22284" y1="27370" x2="19350" y2="17356"/>
                        <a14:foregroundMark x1="19350" y1="17356" x2="12926" y2="20694"/>
                        <a14:foregroundMark x1="12926" y1="20694" x2="13957" y2="32176"/>
                        <a14:foregroundMark x1="13957" y1="32176" x2="23870" y2="28304"/>
                        <a14:foregroundMark x1="23870" y1="28304" x2="21491" y2="20427"/>
                        <a14:foregroundMark x1="21491" y1="20427" x2="7137" y2="18024"/>
                        <a14:foregroundMark x1="7137" y1="18024" x2="15067" y2="28171"/>
                        <a14:foregroundMark x1="15067" y1="28171" x2="12926" y2="37784"/>
                        <a14:foregroundMark x1="12926" y1="37784" x2="19350" y2="41522"/>
                        <a14:foregroundMark x1="19350" y1="41522" x2="11102" y2="56342"/>
                        <a14:foregroundMark x1="11102" y1="56342" x2="19112" y2="61148"/>
                        <a14:foregroundMark x1="19112" y1="61148" x2="19033" y2="49533"/>
                        <a14:foregroundMark x1="19033" y1="49533" x2="13085" y2="63952"/>
                        <a14:foregroundMark x1="13085" y1="63952" x2="19667" y2="67690"/>
                        <a14:foregroundMark x1="19667" y1="67690" x2="17050" y2="59546"/>
                        <a14:foregroundMark x1="17050" y1="59546" x2="14036" y2="68491"/>
                        <a14:foregroundMark x1="14036" y1="68491" x2="20301" y2="71162"/>
                        <a14:foregroundMark x1="20301" y1="71162" x2="15940" y2="61015"/>
                        <a14:foregroundMark x1="15940" y1="61015" x2="9754" y2="58745"/>
                        <a14:foregroundMark x1="9754" y1="58745" x2="13481" y2="67156"/>
                        <a14:foregroundMark x1="13481" y1="67156" x2="6899" y2="62750"/>
                        <a14:foregroundMark x1="6899" y1="62750" x2="13878" y2="75167"/>
                        <a14:foregroundMark x1="13878" y1="75167" x2="20619" y2="80908"/>
                        <a14:foregroundMark x1="20619" y1="80908" x2="29818" y2="70761"/>
                        <a14:foregroundMark x1="29818" y1="70761" x2="22760" y2="59680"/>
                        <a14:foregroundMark x1="22760" y1="59680" x2="26011" y2="46195"/>
                        <a14:foregroundMark x1="26011" y1="46195" x2="16257" y2="47397"/>
                        <a14:foregroundMark x1="16257" y1="47397" x2="18636" y2="56475"/>
                        <a14:foregroundMark x1="18636" y1="56475" x2="8723" y2="52470"/>
                        <a14:foregroundMark x1="8723" y1="52470" x2="15543" y2="57410"/>
                        <a14:foregroundMark x1="15543" y1="57410" x2="20539" y2="47664"/>
                        <a14:foregroundMark x1="20539" y1="47664" x2="11182" y2="52737"/>
                        <a14:foregroundMark x1="11182" y1="52737" x2="17129" y2="53004"/>
                        <a14:foregroundMark x1="17129" y1="53004" x2="13719" y2="45794"/>
                        <a14:foregroundMark x1="13719" y1="45794" x2="8723" y2="51135"/>
                        <a14:foregroundMark x1="8723" y1="51135" x2="10626" y2="35514"/>
                        <a14:foregroundMark x1="10626" y1="35514" x2="7851" y2="43525"/>
                        <a14:foregroundMark x1="7851" y1="43525" x2="11340" y2="31776"/>
                        <a14:foregroundMark x1="11340" y1="31776" x2="10309" y2="42190"/>
                        <a14:foregroundMark x1="10309" y1="42190" x2="12926" y2="21095"/>
                        <a14:foregroundMark x1="12926" y1="21095" x2="7454" y2="30307"/>
                        <a14:foregroundMark x1="7454" y1="30307" x2="9754" y2="20828"/>
                        <a14:foregroundMark x1="9754" y1="20828" x2="10547" y2="32043"/>
                        <a14:foregroundMark x1="10547" y1="32043" x2="9754" y2="17891"/>
                        <a14:foregroundMark x1="9754" y1="17891" x2="8089" y2="27770"/>
                        <a14:foregroundMark x1="8089" y1="27770" x2="14671" y2="24433"/>
                        <a14:foregroundMark x1="14671" y1="24433" x2="17526" y2="31776"/>
                        <a14:foregroundMark x1="17526" y1="31776" x2="19508" y2="22563"/>
                        <a14:foregroundMark x1="19508" y1="22563" x2="18239" y2="35247"/>
                        <a14:foregroundMark x1="18239" y1="35247" x2="12847" y2="50467"/>
                        <a14:foregroundMark x1="12847" y1="50467" x2="9437" y2="36716"/>
                        <a14:foregroundMark x1="9437" y1="36716" x2="9516" y2="46328"/>
                        <a14:foregroundMark x1="9516" y1="46328" x2="21015" y2="38718"/>
                        <a14:foregroundMark x1="21015" y1="38718" x2="13719" y2="35247"/>
                        <a14:foregroundMark x1="13719" y1="35247" x2="9358" y2="70360"/>
                        <a14:foregroundMark x1="9358" y1="70360" x2="8327" y2="60881"/>
                        <a14:foregroundMark x1="8327" y1="60881" x2="12213" y2="73431"/>
                        <a14:foregroundMark x1="12213" y1="73431" x2="16653" y2="80240"/>
                        <a14:foregroundMark x1="16653" y1="80240" x2="24029" y2="80774"/>
                        <a14:foregroundMark x1="24029" y1="80774" x2="21253" y2="78238"/>
                        <a14:foregroundMark x1="10352" y1="6687" x2="13481" y2="6943"/>
                        <a14:foregroundMark x1="10944" y1="6676" x2="10309" y2="6676"/>
                        <a14:foregroundMark x1="11340" y1="6943" x2="9437" y2="6943"/>
                        <a14:foregroundMark x1="10626" y1="6676" x2="11261" y2="6943"/>
                        <a14:foregroundMark x1="10944" y1="7076" x2="10468" y2="6676"/>
                        <a14:foregroundMark x1="10944" y1="6676" x2="10389" y2="6676"/>
                        <a14:backgroundMark x1="5472" y1="5741" x2="9022" y2="5845"/>
                        <a14:backgroundMark x1="6741" y1="90521" x2="7772" y2="90521"/>
                        <a14:backgroundMark x1="7692" y1="91188" x2="12926" y2="91856"/>
                        <a14:backgroundMark x1="12926" y1="91856" x2="23791" y2="91055"/>
                        <a14:backgroundMark x1="23791" y1="91055" x2="27439" y2="91055"/>
                        <a14:backgroundMark x1="27518" y1="91055" x2="32355" y2="91589"/>
                        <a14:backgroundMark x1="32672" y1="90788" x2="37748" y2="91055"/>
                        <a14:backgroundMark x1="38541" y1="90788" x2="38541" y2="90788"/>
                        <a14:backgroundMark x1="38144" y1="90654" x2="39096" y2="90654"/>
                      </a14:backgroundRemoval>
                    </a14:imgEffect>
                  </a14:imgLayer>
                </a14:imgProps>
              </a:ext>
              <a:ext uri="{28A0092B-C50C-407E-A947-70E740481C1C}">
                <a14:useLocalDpi xmlns:a14="http://schemas.microsoft.com/office/drawing/2010/main" val="0"/>
              </a:ext>
            </a:extLst>
          </a:blip>
          <a:srcRect/>
          <a:stretch>
            <a:fillRect/>
          </a:stretch>
        </p:blipFill>
        <p:spPr bwMode="auto">
          <a:xfrm>
            <a:off x="-118663" y="915990"/>
            <a:ext cx="9314648" cy="575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oregon resilience plan logo">
            <a:extLst>
              <a:ext uri="{FF2B5EF4-FFF2-40B4-BE49-F238E27FC236}">
                <a16:creationId xmlns:a16="http://schemas.microsoft.com/office/drawing/2014/main" id="{CE043607-02D9-4B3E-81A8-68A9DDE73C3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261" b="86232" l="54429" r="95429">
                        <a14:foregroundMark x1="57286" y1="54203" x2="55143" y2="61304"/>
                        <a14:foregroundMark x1="55143" y1="61304" x2="55143" y2="68696"/>
                        <a14:foregroundMark x1="55143" y1="68696" x2="61143" y2="82754"/>
                        <a14:foregroundMark x1="61143" y1="82754" x2="77571" y2="83478"/>
                        <a14:foregroundMark x1="77571" y1="83478" x2="84714" y2="82319"/>
                        <a14:foregroundMark x1="84714" y1="82319" x2="91143" y2="76667"/>
                        <a14:foregroundMark x1="91143" y1="76667" x2="93429" y2="68986"/>
                        <a14:foregroundMark x1="93429" y1="68986" x2="93429" y2="61159"/>
                        <a14:foregroundMark x1="93429" y1="61159" x2="90714" y2="53333"/>
                        <a14:foregroundMark x1="90714" y1="53333" x2="94143" y2="46667"/>
                        <a14:foregroundMark x1="94143" y1="46667" x2="92571" y2="39565"/>
                        <a14:foregroundMark x1="92571" y1="39565" x2="85286" y2="38696"/>
                        <a14:foregroundMark x1="85286" y1="38696" x2="78286" y2="41594"/>
                        <a14:foregroundMark x1="78286" y1="41594" x2="84571" y2="45652"/>
                        <a14:foregroundMark x1="84571" y1="45652" x2="86571" y2="37971"/>
                        <a14:foregroundMark x1="86571" y1="37971" x2="92143" y2="46377"/>
                        <a14:foregroundMark x1="92143" y1="46377" x2="85857" y2="32899"/>
                        <a14:foregroundMark x1="85857" y1="32899" x2="79571" y2="28696"/>
                        <a14:foregroundMark x1="79571" y1="28696" x2="64571" y2="28696"/>
                        <a14:foregroundMark x1="64571" y1="28696" x2="63714" y2="36087"/>
                        <a14:foregroundMark x1="63714" y1="36087" x2="56143" y2="41739"/>
                        <a14:foregroundMark x1="56143" y1="41739" x2="55143" y2="49130"/>
                        <a14:foregroundMark x1="55143" y1="49130" x2="69571" y2="42029"/>
                        <a14:foregroundMark x1="69571" y1="42029" x2="58571" y2="41159"/>
                        <a14:foregroundMark x1="58571" y1="41159" x2="64143" y2="45797"/>
                        <a14:foregroundMark x1="64143" y1="45797" x2="59000" y2="51449"/>
                        <a14:foregroundMark x1="59000" y1="51449" x2="72857" y2="45797"/>
                        <a14:foregroundMark x1="72857" y1="45797" x2="72000" y2="38406"/>
                        <a14:foregroundMark x1="72000" y1="38406" x2="74143" y2="40725"/>
                        <a14:foregroundMark x1="72000" y1="38116" x2="75571" y2="38986"/>
                        <a14:foregroundMark x1="71857" y1="37536" x2="75714" y2="38841"/>
                        <a14:foregroundMark x1="62286" y1="31159" x2="69286" y2="28841"/>
                        <a14:foregroundMark x1="69286" y1="28841" x2="84714" y2="31449"/>
                        <a14:foregroundMark x1="84714" y1="31449" x2="72143" y2="37246"/>
                        <a14:foregroundMark x1="72143" y1="37246" x2="63714" y2="34203"/>
                        <a14:foregroundMark x1="63714" y1="34203" x2="73714" y2="37101"/>
                        <a14:foregroundMark x1="73714" y1="37101" x2="75286" y2="34638"/>
                        <a14:foregroundMark x1="61857" y1="31739" x2="64714" y2="29275"/>
                        <a14:foregroundMark x1="62286" y1="30580" x2="64286" y2="32464"/>
                        <a14:foregroundMark x1="62857" y1="28551" x2="62429" y2="31594"/>
                        <a14:foregroundMark x1="61714" y1="29130" x2="62571" y2="30580"/>
                        <a14:foregroundMark x1="85571" y1="29710" x2="88000" y2="32029"/>
                        <a14:foregroundMark x1="90143" y1="30870" x2="87000" y2="29420"/>
                        <a14:foregroundMark x1="91286" y1="37536" x2="94571" y2="44493"/>
                        <a14:foregroundMark x1="94571" y1="44493" x2="95571" y2="52029"/>
                        <a14:foregroundMark x1="95571" y1="52029" x2="94429" y2="42319"/>
                        <a14:foregroundMark x1="94429" y1="42319" x2="94286" y2="66957"/>
                        <a14:foregroundMark x1="94286" y1="66957" x2="92857" y2="57826"/>
                        <a14:foregroundMark x1="92857" y1="57826" x2="93143" y2="68986"/>
                        <a14:foregroundMark x1="93143" y1="68986" x2="95143" y2="50145"/>
                        <a14:foregroundMark x1="95143" y1="50145" x2="94714" y2="71884"/>
                        <a14:foregroundMark x1="94714" y1="71884" x2="92571" y2="78116"/>
                        <a14:foregroundMark x1="93143" y1="40725" x2="92143" y2="37971"/>
                        <a14:foregroundMark x1="90286" y1="37536" x2="92714" y2="28986"/>
                        <a14:foregroundMark x1="92714" y1="28986" x2="91571" y2="39855"/>
                        <a14:foregroundMark x1="91571" y1="39855" x2="93143" y2="32464"/>
                        <a14:foregroundMark x1="93143" y1="32464" x2="91857" y2="41304"/>
                        <a14:foregroundMark x1="91857" y1="41304" x2="91571" y2="41304"/>
                        <a14:foregroundMark x1="91714" y1="35362" x2="95857" y2="39565"/>
                        <a14:foregroundMark x1="58571" y1="36377" x2="58000" y2="39710"/>
                        <a14:foregroundMark x1="55857" y1="39275" x2="54571" y2="46667"/>
                        <a14:foregroundMark x1="54571" y1="46667" x2="55571" y2="54638"/>
                        <a14:foregroundMark x1="55857" y1="53913" x2="53714" y2="61159"/>
                        <a14:foregroundMark x1="53714" y1="61159" x2="56429" y2="76667"/>
                        <a14:foregroundMark x1="56429" y1="76667" x2="60429" y2="82609"/>
                        <a14:foregroundMark x1="60429" y1="82609" x2="89571" y2="85362"/>
                        <a14:foregroundMark x1="62857" y1="81449" x2="60286" y2="85942"/>
                        <a14:foregroundMark x1="86714" y1="86087" x2="87714" y2="85507"/>
                        <a14:foregroundMark x1="87857" y1="86232" x2="89714" y2="85942"/>
                        <a14:foregroundMark x1="58000" y1="36377" x2="57571" y2="37826"/>
                        <a14:foregroundMark x1="85714" y1="29130" x2="63143" y2="28261"/>
                        <a14:foregroundMark x1="63143" y1="28261" x2="62286" y2="28551"/>
                      </a14:backgroundRemoval>
                    </a14:imgEffect>
                  </a14:imgLayer>
                </a14:imgProps>
              </a:ext>
              <a:ext uri="{28A0092B-C50C-407E-A947-70E740481C1C}">
                <a14:useLocalDpi xmlns:a14="http://schemas.microsoft.com/office/drawing/2010/main" val="0"/>
              </a:ext>
            </a:extLst>
          </a:blip>
          <a:srcRect l="52857" t="26956" r="3143" b="12029"/>
          <a:stretch/>
        </p:blipFill>
        <p:spPr bwMode="auto">
          <a:xfrm flipH="1">
            <a:off x="7917353" y="147638"/>
            <a:ext cx="723480" cy="98891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3F7B49FA-C2BB-4C73-8828-95BE10CE2ECC}"/>
              </a:ext>
            </a:extLst>
          </p:cNvPr>
          <p:cNvGrpSpPr/>
          <p:nvPr/>
        </p:nvGrpSpPr>
        <p:grpSpPr>
          <a:xfrm>
            <a:off x="2097248" y="2425816"/>
            <a:ext cx="6115572" cy="3314009"/>
            <a:chOff x="2097248" y="2425816"/>
            <a:chExt cx="6115572" cy="3314009"/>
          </a:xfrm>
        </p:grpSpPr>
        <p:sp>
          <p:nvSpPr>
            <p:cNvPr id="4" name="Callout: Line 3">
              <a:extLst>
                <a:ext uri="{FF2B5EF4-FFF2-40B4-BE49-F238E27FC236}">
                  <a16:creationId xmlns:a16="http://schemas.microsoft.com/office/drawing/2014/main" id="{E9BB3862-98FA-44B6-88DB-A8C512B9D215}"/>
                </a:ext>
              </a:extLst>
            </p:cNvPr>
            <p:cNvSpPr/>
            <p:nvPr/>
          </p:nvSpPr>
          <p:spPr>
            <a:xfrm>
              <a:off x="5553509" y="3945723"/>
              <a:ext cx="2659311" cy="382968"/>
            </a:xfrm>
            <a:prstGeom prst="borderCallout1">
              <a:avLst>
                <a:gd name="adj1" fmla="val 4283"/>
                <a:gd name="adj2" fmla="val 1039"/>
                <a:gd name="adj3" fmla="val 85833"/>
                <a:gd name="adj4" fmla="val -3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I</a:t>
              </a:r>
              <a:r>
                <a:rPr lang="en-US" dirty="0"/>
                <a:t> - ORP Recommendation</a:t>
              </a:r>
            </a:p>
          </p:txBody>
        </p:sp>
        <p:sp>
          <p:nvSpPr>
            <p:cNvPr id="9" name="Oval 8">
              <a:extLst>
                <a:ext uri="{FF2B5EF4-FFF2-40B4-BE49-F238E27FC236}">
                  <a16:creationId xmlns:a16="http://schemas.microsoft.com/office/drawing/2014/main" id="{2970159D-345B-4243-BE31-128A92B0A0E2}"/>
                </a:ext>
              </a:extLst>
            </p:cNvPr>
            <p:cNvSpPr/>
            <p:nvPr/>
          </p:nvSpPr>
          <p:spPr>
            <a:xfrm>
              <a:off x="2097248" y="3317254"/>
              <a:ext cx="603090" cy="628469"/>
            </a:xfrm>
            <a:prstGeom prst="ellipse">
              <a:avLst/>
            </a:prstGeom>
            <a:no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3F0077-18E2-4DA8-A0B8-724741CF16BD}"/>
                </a:ext>
              </a:extLst>
            </p:cNvPr>
            <p:cNvSpPr/>
            <p:nvPr/>
          </p:nvSpPr>
          <p:spPr>
            <a:xfrm>
              <a:off x="3917876" y="2425816"/>
              <a:ext cx="603090" cy="628469"/>
            </a:xfrm>
            <a:prstGeom prst="ellipse">
              <a:avLst/>
            </a:prstGeom>
            <a:no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30DD4CC-B7E4-4238-A2EA-3FD3F46E0127}"/>
                </a:ext>
              </a:extLst>
            </p:cNvPr>
            <p:cNvSpPr/>
            <p:nvPr/>
          </p:nvSpPr>
          <p:spPr>
            <a:xfrm>
              <a:off x="2097248" y="4088998"/>
              <a:ext cx="603090" cy="628469"/>
            </a:xfrm>
            <a:prstGeom prst="ellipse">
              <a:avLst/>
            </a:prstGeom>
            <a:no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4AF351-C7FA-4034-90DD-27E9990D7AFD}"/>
                </a:ext>
              </a:extLst>
            </p:cNvPr>
            <p:cNvSpPr/>
            <p:nvPr/>
          </p:nvSpPr>
          <p:spPr>
            <a:xfrm>
              <a:off x="3917876" y="5111356"/>
              <a:ext cx="603090" cy="628469"/>
            </a:xfrm>
            <a:prstGeom prst="ellipse">
              <a:avLst/>
            </a:prstGeom>
            <a:noFill/>
            <a:ln>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F604236-E876-4107-AEB3-95ADC6B9989A}"/>
                </a:ext>
              </a:extLst>
            </p:cNvPr>
            <p:cNvCxnSpPr>
              <a:cxnSpLocks/>
              <a:endCxn id="11" idx="5"/>
            </p:cNvCxnSpPr>
            <p:nvPr/>
          </p:nvCxnSpPr>
          <p:spPr>
            <a:xfrm flipH="1" flipV="1">
              <a:off x="4432646" y="2962248"/>
              <a:ext cx="1120862" cy="983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C29B72-68F3-4ED9-82BC-AE8758630BEF}"/>
                </a:ext>
              </a:extLst>
            </p:cNvPr>
            <p:cNvCxnSpPr>
              <a:cxnSpLocks/>
              <a:stCxn id="4" idx="2"/>
            </p:cNvCxnSpPr>
            <p:nvPr/>
          </p:nvCxnSpPr>
          <p:spPr>
            <a:xfrm flipH="1" flipV="1">
              <a:off x="2700338" y="3663315"/>
              <a:ext cx="2853171" cy="4738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FC7BA22-BD34-4B91-A876-81AA2C2C9090}"/>
                </a:ext>
              </a:extLst>
            </p:cNvPr>
            <p:cNvCxnSpPr>
              <a:cxnSpLocks/>
              <a:endCxn id="12" idx="6"/>
            </p:cNvCxnSpPr>
            <p:nvPr/>
          </p:nvCxnSpPr>
          <p:spPr>
            <a:xfrm flipH="1">
              <a:off x="2700338" y="4158358"/>
              <a:ext cx="2853170" cy="244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1BA2F6-0635-4848-86E7-DECE0CD05E26}"/>
                </a:ext>
              </a:extLst>
            </p:cNvPr>
            <p:cNvCxnSpPr>
              <a:cxnSpLocks/>
              <a:endCxn id="13" idx="7"/>
            </p:cNvCxnSpPr>
            <p:nvPr/>
          </p:nvCxnSpPr>
          <p:spPr>
            <a:xfrm flipH="1">
              <a:off x="4432646" y="4312346"/>
              <a:ext cx="1120864" cy="8910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69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childTnLst>
                                </p:cTn>
                              </p:par>
                            </p:childTnLst>
                          </p:cTn>
                        </p:par>
                        <p:par>
                          <p:cTn id="8" fill="hold">
                            <p:stCondLst>
                              <p:cond delay="2750"/>
                            </p:stCondLst>
                            <p:childTnLst>
                              <p:par>
                                <p:cTn id="9" presetID="10" presetClass="exit" presetSubtype="0" fill="hold" nodeType="afterEffect">
                                  <p:stCondLst>
                                    <p:cond delay="600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27</a:t>
            </a:fld>
            <a:endParaRPr lang="en-US" dirty="0"/>
          </a:p>
        </p:txBody>
      </p:sp>
      <p:sp>
        <p:nvSpPr>
          <p:cNvPr id="8" name="Title 1">
            <a:extLst>
              <a:ext uri="{FF2B5EF4-FFF2-40B4-BE49-F238E27FC236}">
                <a16:creationId xmlns:a16="http://schemas.microsoft.com/office/drawing/2014/main" id="{57DB6CD2-3E81-4E7A-A851-CB7623F76C87}"/>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Economic Losses (DRAFT 1)</a:t>
            </a:r>
          </a:p>
        </p:txBody>
      </p:sp>
      <p:graphicFrame>
        <p:nvGraphicFramePr>
          <p:cNvPr id="4" name="Diagram 3">
            <a:extLst>
              <a:ext uri="{FF2B5EF4-FFF2-40B4-BE49-F238E27FC236}">
                <a16:creationId xmlns:a16="http://schemas.microsoft.com/office/drawing/2014/main" id="{CDBB04EA-F4CA-46EC-AB22-5EE2117DEE32}"/>
              </a:ext>
            </a:extLst>
          </p:cNvPr>
          <p:cNvGraphicFramePr/>
          <p:nvPr>
            <p:extLst>
              <p:ext uri="{D42A27DB-BD31-4B8C-83A1-F6EECF244321}">
                <p14:modId xmlns:p14="http://schemas.microsoft.com/office/powerpoint/2010/main" val="2479077957"/>
              </p:ext>
            </p:extLst>
          </p:nvPr>
        </p:nvGraphicFramePr>
        <p:xfrm>
          <a:off x="281354" y="905608"/>
          <a:ext cx="8581292"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224629F6-170B-4055-9EA9-D08F9CC3340B}"/>
              </a:ext>
            </a:extLst>
          </p:cNvPr>
          <p:cNvSpPr/>
          <p:nvPr/>
        </p:nvSpPr>
        <p:spPr>
          <a:xfrm>
            <a:off x="142005" y="584462"/>
            <a:ext cx="7263848" cy="369332"/>
          </a:xfrm>
          <a:prstGeom prst="rect">
            <a:avLst/>
          </a:prstGeom>
        </p:spPr>
        <p:txBody>
          <a:bodyPr wrap="none">
            <a:spAutoFit/>
          </a:bodyPr>
          <a:lstStyle/>
          <a:p>
            <a:r>
              <a:rPr lang="en-US" dirty="0">
                <a:solidFill>
                  <a:schemeClr val="accent1">
                    <a:lumMod val="75000"/>
                  </a:schemeClr>
                </a:solidFill>
              </a:rPr>
              <a:t>6- to 12-Month Outage Anticipated in the Event of a 500-year Seismic Event</a:t>
            </a:r>
          </a:p>
        </p:txBody>
      </p:sp>
      <p:sp>
        <p:nvSpPr>
          <p:cNvPr id="5" name="TextBox 4">
            <a:extLst>
              <a:ext uri="{FF2B5EF4-FFF2-40B4-BE49-F238E27FC236}">
                <a16:creationId xmlns:a16="http://schemas.microsoft.com/office/drawing/2014/main" id="{5CEB9BB2-7DE9-4C2C-9A87-A4B395673102}"/>
              </a:ext>
            </a:extLst>
          </p:cNvPr>
          <p:cNvSpPr txBox="1"/>
          <p:nvPr/>
        </p:nvSpPr>
        <p:spPr>
          <a:xfrm>
            <a:off x="5788404" y="1437737"/>
            <a:ext cx="2869035" cy="523220"/>
          </a:xfrm>
          <a:prstGeom prst="rect">
            <a:avLst/>
          </a:prstGeom>
          <a:noFill/>
        </p:spPr>
        <p:txBody>
          <a:bodyPr wrap="square" rtlCol="0">
            <a:spAutoFit/>
          </a:bodyPr>
          <a:lstStyle/>
          <a:p>
            <a:pPr algn="ctr"/>
            <a:r>
              <a:rPr lang="en-US" sz="2800" dirty="0">
                <a:ln w="0"/>
                <a:solidFill>
                  <a:schemeClr val="bg2">
                    <a:lumMod val="10000"/>
                  </a:schemeClr>
                </a:solidFill>
                <a:effectLst>
                  <a:outerShdw blurRad="38100" dist="19050" dir="2700000" algn="tl" rotWithShape="0">
                    <a:schemeClr val="dk1">
                      <a:alpha val="40000"/>
                    </a:schemeClr>
                  </a:outerShdw>
                </a:effectLst>
              </a:rPr>
              <a:t>Central Portland</a:t>
            </a:r>
          </a:p>
        </p:txBody>
      </p:sp>
    </p:spTree>
    <p:extLst>
      <p:ext uri="{BB962C8B-B14F-4D97-AF65-F5344CB8AC3E}">
        <p14:creationId xmlns:p14="http://schemas.microsoft.com/office/powerpoint/2010/main" val="248239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A77E817C-B9AF-4AA4-826D-2B0BD927F3AE}"/>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28</a:t>
            </a:fld>
            <a:endParaRPr lang="en-US" dirty="0"/>
          </a:p>
        </p:txBody>
      </p:sp>
      <p:sp>
        <p:nvSpPr>
          <p:cNvPr id="5" name="Title 1">
            <a:extLst>
              <a:ext uri="{FF2B5EF4-FFF2-40B4-BE49-F238E27FC236}">
                <a16:creationId xmlns:a16="http://schemas.microsoft.com/office/drawing/2014/main" id="{1562D4BA-7F5C-43B9-9B66-25DC07404891}"/>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Budget</a:t>
            </a:r>
          </a:p>
        </p:txBody>
      </p:sp>
      <p:sp>
        <p:nvSpPr>
          <p:cNvPr id="6" name="TextBox 5">
            <a:extLst>
              <a:ext uri="{FF2B5EF4-FFF2-40B4-BE49-F238E27FC236}">
                <a16:creationId xmlns:a16="http://schemas.microsoft.com/office/drawing/2014/main" id="{54E2C4DB-DD8E-4378-B89A-F1911B0C7D88}"/>
              </a:ext>
            </a:extLst>
          </p:cNvPr>
          <p:cNvSpPr txBox="1"/>
          <p:nvPr/>
        </p:nvSpPr>
        <p:spPr>
          <a:xfrm>
            <a:off x="131974" y="631102"/>
            <a:ext cx="5544926" cy="369332"/>
          </a:xfrm>
          <a:prstGeom prst="rect">
            <a:avLst/>
          </a:prstGeom>
          <a:noFill/>
        </p:spPr>
        <p:txBody>
          <a:bodyPr wrap="square" rtlCol="0">
            <a:spAutoFit/>
          </a:bodyPr>
          <a:lstStyle/>
          <a:p>
            <a:r>
              <a:rPr lang="en-US" dirty="0">
                <a:solidFill>
                  <a:schemeClr val="accent2">
                    <a:lumMod val="75000"/>
                  </a:schemeClr>
                </a:solidFill>
              </a:rPr>
              <a:t>Justification for Current Costs Higher than 2015 Estimate</a:t>
            </a:r>
          </a:p>
        </p:txBody>
      </p:sp>
      <p:graphicFrame>
        <p:nvGraphicFramePr>
          <p:cNvPr id="7" name="Table 6">
            <a:extLst>
              <a:ext uri="{FF2B5EF4-FFF2-40B4-BE49-F238E27FC236}">
                <a16:creationId xmlns:a16="http://schemas.microsoft.com/office/drawing/2014/main" id="{5C7F197E-EEB6-4387-8902-5BEF4FDA0868}"/>
              </a:ext>
            </a:extLst>
          </p:cNvPr>
          <p:cNvGraphicFramePr>
            <a:graphicFrameLocks noGrp="1"/>
          </p:cNvGraphicFramePr>
          <p:nvPr>
            <p:extLst>
              <p:ext uri="{D42A27DB-BD31-4B8C-83A1-F6EECF244321}">
                <p14:modId xmlns:p14="http://schemas.microsoft.com/office/powerpoint/2010/main" val="326055400"/>
              </p:ext>
            </p:extLst>
          </p:nvPr>
        </p:nvGraphicFramePr>
        <p:xfrm>
          <a:off x="435933" y="1084117"/>
          <a:ext cx="8191232" cy="5068216"/>
        </p:xfrm>
        <a:graphic>
          <a:graphicData uri="http://schemas.openxmlformats.org/drawingml/2006/table">
            <a:tbl>
              <a:tblPr>
                <a:tableStyleId>{5C22544A-7EE6-4342-B048-85BDC9FD1C3A}</a:tableStyleId>
              </a:tblPr>
              <a:tblGrid>
                <a:gridCol w="282231">
                  <a:extLst>
                    <a:ext uri="{9D8B030D-6E8A-4147-A177-3AD203B41FA5}">
                      <a16:colId xmlns:a16="http://schemas.microsoft.com/office/drawing/2014/main" val="2270621353"/>
                    </a:ext>
                  </a:extLst>
                </a:gridCol>
                <a:gridCol w="1126539">
                  <a:extLst>
                    <a:ext uri="{9D8B030D-6E8A-4147-A177-3AD203B41FA5}">
                      <a16:colId xmlns:a16="http://schemas.microsoft.com/office/drawing/2014/main" val="3808750077"/>
                    </a:ext>
                  </a:extLst>
                </a:gridCol>
                <a:gridCol w="5863575">
                  <a:extLst>
                    <a:ext uri="{9D8B030D-6E8A-4147-A177-3AD203B41FA5}">
                      <a16:colId xmlns:a16="http://schemas.microsoft.com/office/drawing/2014/main" val="2076236287"/>
                    </a:ext>
                  </a:extLst>
                </a:gridCol>
                <a:gridCol w="918887">
                  <a:extLst>
                    <a:ext uri="{9D8B030D-6E8A-4147-A177-3AD203B41FA5}">
                      <a16:colId xmlns:a16="http://schemas.microsoft.com/office/drawing/2014/main" val="3502271199"/>
                    </a:ext>
                  </a:extLst>
                </a:gridCol>
              </a:tblGrid>
              <a:tr h="195347">
                <a:tc>
                  <a:txBody>
                    <a:bodyPr/>
                    <a:lstStyle/>
                    <a:p>
                      <a:pPr algn="ctr" fontAlgn="b"/>
                      <a:r>
                        <a:rPr lang="en-US" sz="1200" b="1" u="none" strike="noStrike" dirty="0">
                          <a:effectLst/>
                        </a:rPr>
                        <a:t>#</a:t>
                      </a:r>
                      <a:endParaRPr lang="en-US" sz="12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200" b="1" u="none" strike="noStrike" dirty="0">
                          <a:effectLst/>
                        </a:rPr>
                        <a:t>Item</a:t>
                      </a:r>
                      <a:endParaRPr lang="en-US" sz="12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17475" indent="0" algn="l" fontAlgn="b"/>
                      <a:r>
                        <a:rPr lang="en-US" sz="1200" b="1" u="none" strike="noStrike" dirty="0">
                          <a:effectLst/>
                        </a:rPr>
                        <a:t>Description</a:t>
                      </a:r>
                      <a:endParaRPr lang="en-US" sz="12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200" b="1" u="none" strike="noStrike" dirty="0">
                          <a:effectLst/>
                        </a:rPr>
                        <a:t>Amount</a:t>
                      </a:r>
                      <a:endParaRPr lang="en-US" sz="12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068563"/>
                  </a:ext>
                </a:extLst>
              </a:tr>
              <a:tr h="628849">
                <a:tc>
                  <a:txBody>
                    <a:bodyPr/>
                    <a:lstStyle/>
                    <a:p>
                      <a:pPr algn="ctr" fontAlgn="b"/>
                      <a:r>
                        <a:rPr lang="en-US" sz="1100" u="none" strike="noStrike" dirty="0">
                          <a:effectLst/>
                        </a:rPr>
                        <a:t>1</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Construction </a:t>
                      </a:r>
                    </a:p>
                    <a:p>
                      <a:pPr algn="ctr" fontAlgn="b"/>
                      <a:r>
                        <a:rPr lang="en-US" sz="1100" u="none" strike="noStrike" dirty="0">
                          <a:effectLst/>
                        </a:rPr>
                        <a:t>Inflation</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117475" algn="l" fontAlgn="b"/>
                      <a:r>
                        <a:rPr lang="en-US" sz="1100" u="none" strike="noStrike" dirty="0">
                          <a:effectLst/>
                        </a:rPr>
                        <a:t>   While inflation has only increased at 1.5% per annum, construction costs have increased at 2x this rate or around 3% per year.  Construction is anticipated to start in June 2020 (Jan 2019 NTP plus easement acquisition and mobilization - 18 </a:t>
                      </a:r>
                      <a:r>
                        <a:rPr lang="en-US" sz="1100" u="none" strike="noStrike" dirty="0" err="1">
                          <a:effectLst/>
                        </a:rPr>
                        <a:t>mos</a:t>
                      </a:r>
                      <a:r>
                        <a:rPr lang="en-US" sz="1100" u="none" strike="noStrike" dirty="0">
                          <a:effectLst/>
                        </a:rPr>
                        <a:t>) – approx. 4 years after original estimate of 2017.</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 $ 6,000,000 </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4726426"/>
                  </a:ext>
                </a:extLst>
              </a:tr>
              <a:tr h="703413">
                <a:tc>
                  <a:txBody>
                    <a:bodyPr/>
                    <a:lstStyle/>
                    <a:p>
                      <a:pPr algn="ctr" fontAlgn="b"/>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Steel Prices</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l" fontAlgn="b"/>
                      <a:r>
                        <a:rPr lang="en-US" sz="1100" u="none" strike="noStrike" dirty="0">
                          <a:effectLst/>
                        </a:rPr>
                        <a:t>Steel prices have increased by 16% in the last three years with a 10% increase over the last year (PPI Commodity http://data.bls.gov/cgi-bin/srgate).  Assuming 10% increase per year until construction starts (4 years from 2017) and a 25% steel tariff - steel increase is on the order of $2M.</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 $ 2,000,000 </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6661839"/>
                  </a:ext>
                </a:extLst>
              </a:tr>
              <a:tr h="1576652">
                <a:tc>
                  <a:txBody>
                    <a:bodyPr/>
                    <a:lstStyle/>
                    <a:p>
                      <a:pPr algn="ctr" fontAlgn="b"/>
                      <a:r>
                        <a:rPr lang="en-US" sz="1100" u="none" strike="noStrike" dirty="0">
                          <a:effectLst/>
                        </a:rPr>
                        <a:t>3</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Constructability</a:t>
                      </a: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Interactions with Contractors during the procurement process indicated that the original HDD concept was not viable, primarily due to pipe pullback risks.  Further, the east side pipe staging area makes surface pipe storage difficult due to increased vehicular and bicycle traffic along with business density. A viable alternative was developed that requires an intermediate shaft and </a:t>
                      </a:r>
                      <a:r>
                        <a:rPr lang="en-US" sz="1100" u="none" strike="noStrike" dirty="0" err="1">
                          <a:effectLst/>
                        </a:rPr>
                        <a:t>microtunnel</a:t>
                      </a:r>
                      <a:r>
                        <a:rPr lang="en-US" sz="1100" u="none" strike="noStrike" dirty="0">
                          <a:effectLst/>
                        </a:rPr>
                        <a:t> to address the pullback risk and mitigate the surface pipe storage issue. This alternative increases costs. The underground risk, long HDD bore and reduced competition impacted the benchmark profit margin. 10% based on Fowler OH &amp; profit benchmark margin from King county of 30%, versus estimate average of 20%</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 $ 19,000,000 </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1251675"/>
                  </a:ext>
                </a:extLst>
              </a:tr>
              <a:tr h="1227356">
                <a:tc>
                  <a:txBody>
                    <a:bodyPr/>
                    <a:lstStyle/>
                    <a:p>
                      <a:pPr algn="ctr" fontAlgn="b"/>
                      <a:r>
                        <a:rPr lang="en-US" sz="1100" u="none" strike="noStrike" dirty="0">
                          <a:effectLst/>
                        </a:rPr>
                        <a:t>4</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HDD Market Conditions</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l" fontAlgn="b"/>
                      <a:r>
                        <a:rPr lang="en-US" sz="1100" u="none" strike="noStrike" dirty="0">
                          <a:effectLst/>
                        </a:rPr>
                        <a:t>Market conditions, including significant comeback in the oil and gas industry since the original estimate, has resulted in HDD Contractors being less willing to take on higher risk municipal projects without additional premium.  Further - due to recent past problems with HDD work in urban areas (King County and Detroit), HDD contractors are including higher risk pricing.  This resulted in increased HDD costs, as measured by daily drilling rates to increase from $26,000 per day to $45,000 per day, number of shifts required (109 vs 77) and higher mobilization/demobilization costs.</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 $ 4,500,000 </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531487"/>
                  </a:ext>
                </a:extLst>
              </a:tr>
              <a:tr h="544790">
                <a:tc>
                  <a:txBody>
                    <a:bodyPr/>
                    <a:lstStyle/>
                    <a:p>
                      <a:pPr algn="ctr" fontAlgn="b"/>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Easement</a:t>
                      </a:r>
                    </a:p>
                    <a:p>
                      <a:pPr algn="ctr" fontAlgn="b"/>
                      <a:r>
                        <a:rPr lang="en-US" sz="1100" u="none" strike="noStrike" dirty="0">
                          <a:effectLst/>
                        </a:rPr>
                        <a:t>Acquisition </a:t>
                      </a:r>
                    </a:p>
                    <a:p>
                      <a:pPr algn="ctr" fontAlgn="b"/>
                      <a:r>
                        <a:rPr lang="en-US" sz="1100" u="none" strike="noStrike" dirty="0">
                          <a:effectLst/>
                        </a:rPr>
                        <a:t>Duration</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l" fontAlgn="b"/>
                      <a:r>
                        <a:rPr lang="en-US" sz="1100" u="none" strike="noStrike" dirty="0">
                          <a:effectLst/>
                        </a:rPr>
                        <a:t>Due to easement acquisition time – the project duration is greater than originally anticipated resulting in greater general conditions costs.  14 months of additional general conditions supervision plus project facilities, scheduling, etc.</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 $ 5,500,000 </a:t>
                      </a:r>
                      <a:endParaRPr lang="en-US" sz="1100" b="0" i="0" u="none" strike="noStrike" dirty="0">
                        <a:solidFill>
                          <a:srgbClr val="000000"/>
                        </a:solidFill>
                        <a:effectLst/>
                        <a:latin typeface="Arial" panose="020B0604020202020204" pitchFamily="34" charset="0"/>
                      </a:endParaRPr>
                    </a:p>
                  </a:txBody>
                  <a:tcPr marL="4629" marR="4629" marT="46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8488295"/>
                  </a:ext>
                </a:extLst>
              </a:tr>
              <a:tr h="191809">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1" u="none" strike="noStrike" dirty="0">
                          <a:effectLst/>
                        </a:rPr>
                        <a:t>Total</a:t>
                      </a:r>
                      <a:endParaRPr lang="en-US" sz="11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1" u="none" strike="noStrike" dirty="0">
                          <a:effectLst/>
                        </a:rPr>
                        <a:t> </a:t>
                      </a:r>
                      <a:endParaRPr lang="en-US" sz="11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1" u="none" strike="noStrike" dirty="0">
                          <a:effectLst/>
                        </a:rPr>
                        <a:t> $ 37,000,000 </a:t>
                      </a:r>
                      <a:endParaRPr lang="en-US" sz="1100" b="1" i="0" u="none" strike="noStrike" dirty="0">
                        <a:solidFill>
                          <a:srgbClr val="000000"/>
                        </a:solidFill>
                        <a:effectLst/>
                        <a:latin typeface="Arial" panose="020B0604020202020204" pitchFamily="34" charset="0"/>
                      </a:endParaRPr>
                    </a:p>
                  </a:txBody>
                  <a:tcPr marL="4629" marR="4629" marT="46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84841569"/>
                  </a:ext>
                </a:extLst>
              </a:tr>
            </a:tbl>
          </a:graphicData>
        </a:graphic>
      </p:graphicFrame>
    </p:spTree>
    <p:extLst>
      <p:ext uri="{BB962C8B-B14F-4D97-AF65-F5344CB8AC3E}">
        <p14:creationId xmlns:p14="http://schemas.microsoft.com/office/powerpoint/2010/main" val="3399399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D810F7-AA71-499D-8467-8DB2ACFE727B}"/>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a:solidFill>
                  <a:schemeClr val="accent1">
                    <a:lumMod val="50000"/>
                  </a:schemeClr>
                </a:solidFill>
              </a:rPr>
              <a:t> Easement Strategy</a:t>
            </a:r>
            <a:endParaRPr lang="en-US" sz="4000" b="1" dirty="0">
              <a:solidFill>
                <a:schemeClr val="accent1">
                  <a:lumMod val="50000"/>
                </a:schemeClr>
              </a:solidFill>
            </a:endParaRPr>
          </a:p>
        </p:txBody>
      </p:sp>
      <p:sp>
        <p:nvSpPr>
          <p:cNvPr id="5" name="Slide Number Placeholder 1">
            <a:extLst>
              <a:ext uri="{FF2B5EF4-FFF2-40B4-BE49-F238E27FC236}">
                <a16:creationId xmlns:a16="http://schemas.microsoft.com/office/drawing/2014/main" id="{F976337B-9052-433D-BB56-716DA622D900}"/>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29</a:t>
            </a:fld>
            <a:endParaRPr lang="en-US" dirty="0"/>
          </a:p>
        </p:txBody>
      </p:sp>
      <p:pic>
        <p:nvPicPr>
          <p:cNvPr id="13" name="Picture 12">
            <a:extLst>
              <a:ext uri="{FF2B5EF4-FFF2-40B4-BE49-F238E27FC236}">
                <a16:creationId xmlns:a16="http://schemas.microsoft.com/office/drawing/2014/main" id="{E2F3FB24-9D0C-4C86-BC18-7C703380A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5" t="14891" r="4230" b="9685"/>
          <a:stretch/>
        </p:blipFill>
        <p:spPr>
          <a:xfrm>
            <a:off x="0" y="1166845"/>
            <a:ext cx="9144000" cy="4807029"/>
          </a:xfrm>
          <a:prstGeom prst="rect">
            <a:avLst/>
          </a:prstGeom>
        </p:spPr>
      </p:pic>
      <p:grpSp>
        <p:nvGrpSpPr>
          <p:cNvPr id="11" name="Group 10">
            <a:extLst>
              <a:ext uri="{FF2B5EF4-FFF2-40B4-BE49-F238E27FC236}">
                <a16:creationId xmlns:a16="http://schemas.microsoft.com/office/drawing/2014/main" id="{B1E267BB-65DB-4E39-900B-EE8067721828}"/>
              </a:ext>
            </a:extLst>
          </p:cNvPr>
          <p:cNvGrpSpPr/>
          <p:nvPr/>
        </p:nvGrpSpPr>
        <p:grpSpPr>
          <a:xfrm>
            <a:off x="6048375" y="1265737"/>
            <a:ext cx="2983706" cy="3368177"/>
            <a:chOff x="6048375" y="1265735"/>
            <a:chExt cx="2983706" cy="3368177"/>
          </a:xfrm>
        </p:grpSpPr>
        <p:pic>
          <p:nvPicPr>
            <p:cNvPr id="3" name="Picture 2">
              <a:extLst>
                <a:ext uri="{FF2B5EF4-FFF2-40B4-BE49-F238E27FC236}">
                  <a16:creationId xmlns:a16="http://schemas.microsoft.com/office/drawing/2014/main" id="{B0592D0F-BD8A-4B00-9F57-976A77E4878F}"/>
                </a:ext>
              </a:extLst>
            </p:cNvPr>
            <p:cNvPicPr>
              <a:picLocks noChangeAspect="1"/>
            </p:cNvPicPr>
            <p:nvPr/>
          </p:nvPicPr>
          <p:blipFill>
            <a:blip r:embed="rId4">
              <a:lum bright="-20000" contrast="40000"/>
            </a:blip>
            <a:stretch>
              <a:fillRect/>
            </a:stretch>
          </p:blipFill>
          <p:spPr>
            <a:xfrm>
              <a:off x="6609973" y="1265735"/>
              <a:ext cx="2395979" cy="2304622"/>
            </a:xfrm>
            <a:prstGeom prst="rect">
              <a:avLst/>
            </a:prstGeom>
            <a:ln w="38100">
              <a:solidFill>
                <a:schemeClr val="tx1"/>
              </a:solidFill>
            </a:ln>
          </p:spPr>
        </p:pic>
        <p:cxnSp>
          <p:nvCxnSpPr>
            <p:cNvPr id="7" name="Straight Connector 6">
              <a:extLst>
                <a:ext uri="{FF2B5EF4-FFF2-40B4-BE49-F238E27FC236}">
                  <a16:creationId xmlns:a16="http://schemas.microsoft.com/office/drawing/2014/main" id="{7B1931F5-8F43-4CED-93C1-20EC137E8848}"/>
                </a:ext>
              </a:extLst>
            </p:cNvPr>
            <p:cNvCxnSpPr>
              <a:cxnSpLocks/>
            </p:cNvCxnSpPr>
            <p:nvPr/>
          </p:nvCxnSpPr>
          <p:spPr>
            <a:xfrm flipH="1">
              <a:off x="6048376" y="1265735"/>
              <a:ext cx="538162" cy="332531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218C584-BCCD-4BBA-A065-4C351EDA5B7E}"/>
                </a:ext>
              </a:extLst>
            </p:cNvPr>
            <p:cNvCxnSpPr>
              <a:cxnSpLocks/>
            </p:cNvCxnSpPr>
            <p:nvPr/>
          </p:nvCxnSpPr>
          <p:spPr>
            <a:xfrm flipH="1">
              <a:off x="6169743" y="3593306"/>
              <a:ext cx="2862338" cy="1040606"/>
            </a:xfrm>
            <a:prstGeom prst="line">
              <a:avLst/>
            </a:prstGeom>
            <a:ln w="28575"/>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208ACC59-4655-411B-9896-30AECC9830E0}"/>
                </a:ext>
              </a:extLst>
            </p:cNvPr>
            <p:cNvSpPr/>
            <p:nvPr/>
          </p:nvSpPr>
          <p:spPr>
            <a:xfrm>
              <a:off x="6048375" y="4588193"/>
              <a:ext cx="121368" cy="457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608983FF-8B9C-4E75-BB97-F713171144C6}"/>
              </a:ext>
            </a:extLst>
          </p:cNvPr>
          <p:cNvSpPr txBox="1"/>
          <p:nvPr/>
        </p:nvSpPr>
        <p:spPr>
          <a:xfrm>
            <a:off x="131976" y="593394"/>
            <a:ext cx="3859001" cy="369332"/>
          </a:xfrm>
          <a:prstGeom prst="rect">
            <a:avLst/>
          </a:prstGeom>
          <a:noFill/>
        </p:spPr>
        <p:txBody>
          <a:bodyPr wrap="square" rtlCol="0">
            <a:spAutoFit/>
          </a:bodyPr>
          <a:lstStyle/>
          <a:p>
            <a:r>
              <a:rPr lang="en-US" dirty="0">
                <a:solidFill>
                  <a:schemeClr val="accent1">
                    <a:lumMod val="75000"/>
                  </a:schemeClr>
                </a:solidFill>
              </a:rPr>
              <a:t>Temporary and Permanent Easements</a:t>
            </a:r>
          </a:p>
        </p:txBody>
      </p:sp>
      <p:pic>
        <p:nvPicPr>
          <p:cNvPr id="12" name="Picture 11">
            <a:extLst>
              <a:ext uri="{FF2B5EF4-FFF2-40B4-BE49-F238E27FC236}">
                <a16:creationId xmlns:a16="http://schemas.microsoft.com/office/drawing/2014/main" id="{D183E161-E2E6-47D9-AFAC-BC8853514F14}"/>
              </a:ext>
            </a:extLst>
          </p:cNvPr>
          <p:cNvPicPr>
            <a:picLocks noChangeAspect="1"/>
          </p:cNvPicPr>
          <p:nvPr/>
        </p:nvPicPr>
        <p:blipFill>
          <a:blip r:embed="rId4">
            <a:lum bright="-20000" contrast="40000"/>
          </a:blip>
          <a:stretch>
            <a:fillRect/>
          </a:stretch>
        </p:blipFill>
        <p:spPr>
          <a:xfrm>
            <a:off x="2123485" y="1166843"/>
            <a:ext cx="4897033" cy="4710312"/>
          </a:xfrm>
          <a:prstGeom prst="rect">
            <a:avLst/>
          </a:prstGeom>
          <a:ln w="38100">
            <a:solidFill>
              <a:schemeClr val="tx1"/>
            </a:solidFill>
          </a:ln>
        </p:spPr>
      </p:pic>
    </p:spTree>
    <p:extLst>
      <p:ext uri="{BB962C8B-B14F-4D97-AF65-F5344CB8AC3E}">
        <p14:creationId xmlns:p14="http://schemas.microsoft.com/office/powerpoint/2010/main" val="18169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4">
            <a:extLst>
              <a:ext uri="{FF2B5EF4-FFF2-40B4-BE49-F238E27FC236}">
                <a16:creationId xmlns:a16="http://schemas.microsoft.com/office/drawing/2014/main" id="{2E1CEC9F-91D0-4E07-A9F5-19F2B163D3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4" y="1290971"/>
            <a:ext cx="8374063"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F17C06-AEFA-4593-8535-A7E4B0094B92}"/>
              </a:ext>
            </a:extLst>
          </p:cNvPr>
          <p:cNvSpPr>
            <a:spLocks noGrp="1"/>
          </p:cNvSpPr>
          <p:nvPr>
            <p:ph type="sldNum" sz="quarter" idx="12"/>
          </p:nvPr>
        </p:nvSpPr>
        <p:spPr>
          <a:xfrm>
            <a:off x="7425345" y="6459787"/>
            <a:ext cx="984019" cy="365125"/>
          </a:xfrm>
        </p:spPr>
        <p:txBody>
          <a:bodyPr>
            <a:normAutofit/>
          </a:bodyPr>
          <a:lstStyle/>
          <a:p>
            <a:pPr>
              <a:spcAft>
                <a:spcPts val="600"/>
              </a:spcAft>
            </a:pPr>
            <a:fld id="{31AF65E6-C4D1-4B22-B917-489A1C3371EE}" type="slidenum">
              <a:rPr lang="en-US" smtClean="0"/>
              <a:pPr>
                <a:spcAft>
                  <a:spcPts val="600"/>
                </a:spcAft>
              </a:pPr>
              <a:t>3</a:t>
            </a:fld>
            <a:endParaRPr lang="en-US"/>
          </a:p>
        </p:txBody>
      </p:sp>
      <p:sp>
        <p:nvSpPr>
          <p:cNvPr id="3" name="Rectangle 2">
            <a:extLst>
              <a:ext uri="{FF2B5EF4-FFF2-40B4-BE49-F238E27FC236}">
                <a16:creationId xmlns:a16="http://schemas.microsoft.com/office/drawing/2014/main" id="{B6F606D1-F673-4E55-A6EA-FDE176B2C1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13" name="Title 1">
            <a:extLst>
              <a:ext uri="{FF2B5EF4-FFF2-40B4-BE49-F238E27FC236}">
                <a16:creationId xmlns:a16="http://schemas.microsoft.com/office/drawing/2014/main" id="{21832F2B-0CBD-40E0-A8B5-40298EBCF95C}"/>
              </a:ext>
            </a:extLst>
          </p:cNvPr>
          <p:cNvSpPr txBox="1">
            <a:spLocks/>
          </p:cNvSpPr>
          <p:nvPr/>
        </p:nvSpPr>
        <p:spPr>
          <a:xfrm>
            <a:off x="63500" y="1513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Portland is Preparing for a Major Earthquake</a:t>
            </a:r>
          </a:p>
        </p:txBody>
      </p:sp>
      <p:sp>
        <p:nvSpPr>
          <p:cNvPr id="9" name="Rectangle 8">
            <a:extLst>
              <a:ext uri="{FF2B5EF4-FFF2-40B4-BE49-F238E27FC236}">
                <a16:creationId xmlns:a16="http://schemas.microsoft.com/office/drawing/2014/main" id="{16EA9621-B58A-4617-AE6E-AD26CF41224F}"/>
              </a:ext>
            </a:extLst>
          </p:cNvPr>
          <p:cNvSpPr/>
          <p:nvPr/>
        </p:nvSpPr>
        <p:spPr>
          <a:xfrm>
            <a:off x="116605" y="584462"/>
            <a:ext cx="1678088" cy="369332"/>
          </a:xfrm>
          <a:prstGeom prst="rect">
            <a:avLst/>
          </a:prstGeom>
        </p:spPr>
        <p:txBody>
          <a:bodyPr wrap="none">
            <a:spAutoFit/>
          </a:bodyPr>
          <a:lstStyle/>
          <a:p>
            <a:r>
              <a:rPr lang="en-US" dirty="0">
                <a:solidFill>
                  <a:schemeClr val="accent1">
                    <a:lumMod val="75000"/>
                  </a:schemeClr>
                </a:solidFill>
              </a:rPr>
              <a:t>Seismic Hazards</a:t>
            </a:r>
          </a:p>
        </p:txBody>
      </p:sp>
      <p:grpSp>
        <p:nvGrpSpPr>
          <p:cNvPr id="23" name="Group 22">
            <a:extLst>
              <a:ext uri="{FF2B5EF4-FFF2-40B4-BE49-F238E27FC236}">
                <a16:creationId xmlns:a16="http://schemas.microsoft.com/office/drawing/2014/main" id="{653BDB24-5F89-4068-8FF5-21E020D5FA00}"/>
              </a:ext>
            </a:extLst>
          </p:cNvPr>
          <p:cNvGrpSpPr/>
          <p:nvPr/>
        </p:nvGrpSpPr>
        <p:grpSpPr>
          <a:xfrm>
            <a:off x="6251659" y="1357460"/>
            <a:ext cx="2336160" cy="2158342"/>
            <a:chOff x="6251659" y="1357460"/>
            <a:chExt cx="2336160" cy="2158342"/>
          </a:xfrm>
        </p:grpSpPr>
        <p:pic>
          <p:nvPicPr>
            <p:cNvPr id="15" name="Picture 4">
              <a:extLst>
                <a:ext uri="{FF2B5EF4-FFF2-40B4-BE49-F238E27FC236}">
                  <a16:creationId xmlns:a16="http://schemas.microsoft.com/office/drawing/2014/main" id="{FDC1A41F-D101-49E5-B321-305CC472F2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97" t="3216" r="3360" b="43083"/>
            <a:stretch/>
          </p:blipFill>
          <p:spPr bwMode="auto">
            <a:xfrm>
              <a:off x="6270512" y="1376315"/>
              <a:ext cx="2214266" cy="213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313A72F-2368-43B5-AE98-FE0DC0218315}"/>
                </a:ext>
              </a:extLst>
            </p:cNvPr>
            <p:cNvSpPr/>
            <p:nvPr/>
          </p:nvSpPr>
          <p:spPr>
            <a:xfrm>
              <a:off x="6251659" y="1357460"/>
              <a:ext cx="2336160" cy="2158342"/>
            </a:xfrm>
            <a:prstGeom prst="rect">
              <a:avLst/>
            </a:prstGeom>
            <a:noFill/>
            <a:ln w="3810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4B50D40-6098-4196-9DF0-569D574E6604}"/>
              </a:ext>
            </a:extLst>
          </p:cNvPr>
          <p:cNvGrpSpPr/>
          <p:nvPr/>
        </p:nvGrpSpPr>
        <p:grpSpPr>
          <a:xfrm>
            <a:off x="2084557" y="761388"/>
            <a:ext cx="4963836" cy="5366034"/>
            <a:chOff x="2084557" y="761388"/>
            <a:chExt cx="4963836" cy="5366034"/>
          </a:xfrm>
        </p:grpSpPr>
        <p:grpSp>
          <p:nvGrpSpPr>
            <p:cNvPr id="22" name="Group 21">
              <a:extLst>
                <a:ext uri="{FF2B5EF4-FFF2-40B4-BE49-F238E27FC236}">
                  <a16:creationId xmlns:a16="http://schemas.microsoft.com/office/drawing/2014/main" id="{15A75C76-B004-465D-BEC5-F11E9B0B709F}"/>
                </a:ext>
              </a:extLst>
            </p:cNvPr>
            <p:cNvGrpSpPr/>
            <p:nvPr/>
          </p:nvGrpSpPr>
          <p:grpSpPr>
            <a:xfrm>
              <a:off x="2084557" y="761388"/>
              <a:ext cx="4963836" cy="5366034"/>
              <a:chOff x="2084557" y="761388"/>
              <a:chExt cx="4963836" cy="5366034"/>
            </a:xfrm>
          </p:grpSpPr>
          <p:grpSp>
            <p:nvGrpSpPr>
              <p:cNvPr id="6" name="Group 5">
                <a:extLst>
                  <a:ext uri="{FF2B5EF4-FFF2-40B4-BE49-F238E27FC236}">
                    <a16:creationId xmlns:a16="http://schemas.microsoft.com/office/drawing/2014/main" id="{CACE0686-1221-4166-BD90-DB7D26885AE6}"/>
                  </a:ext>
                </a:extLst>
              </p:cNvPr>
              <p:cNvGrpSpPr/>
              <p:nvPr/>
            </p:nvGrpSpPr>
            <p:grpSpPr>
              <a:xfrm>
                <a:off x="2084557" y="761388"/>
                <a:ext cx="4963836" cy="5366034"/>
                <a:chOff x="2084557" y="780242"/>
                <a:chExt cx="4963836" cy="5366034"/>
              </a:xfrm>
            </p:grpSpPr>
            <p:grpSp>
              <p:nvGrpSpPr>
                <p:cNvPr id="8" name="Group 7">
                  <a:extLst>
                    <a:ext uri="{FF2B5EF4-FFF2-40B4-BE49-F238E27FC236}">
                      <a16:creationId xmlns:a16="http://schemas.microsoft.com/office/drawing/2014/main" id="{0B1031E8-2D0C-46AA-B2B0-785AB431ED27}"/>
                    </a:ext>
                  </a:extLst>
                </p:cNvPr>
                <p:cNvGrpSpPr/>
                <p:nvPr/>
              </p:nvGrpSpPr>
              <p:grpSpPr>
                <a:xfrm>
                  <a:off x="2084557" y="780242"/>
                  <a:ext cx="4963836" cy="5334945"/>
                  <a:chOff x="1718655" y="695676"/>
                  <a:chExt cx="4963836" cy="5494269"/>
                </a:xfrm>
              </p:grpSpPr>
              <p:pic>
                <p:nvPicPr>
                  <p:cNvPr id="18" name="Picture 4">
                    <a:extLst>
                      <a:ext uri="{FF2B5EF4-FFF2-40B4-BE49-F238E27FC236}">
                        <a16:creationId xmlns:a16="http://schemas.microsoft.com/office/drawing/2014/main" id="{508B27F1-2771-4A8A-91F4-0F2CCE9B9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045" r="3276" b="42611"/>
                  <a:stretch/>
                </p:blipFill>
                <p:spPr bwMode="auto">
                  <a:xfrm>
                    <a:off x="1794693" y="695676"/>
                    <a:ext cx="4887798" cy="48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0EC4DFEB-A1C4-4DEF-A56F-9DEFFCB57264}"/>
                      </a:ext>
                    </a:extLst>
                  </p:cNvPr>
                  <p:cNvCxnSpPr>
                    <a:cxnSpLocks/>
                  </p:cNvCxnSpPr>
                  <p:nvPr/>
                </p:nvCxnSpPr>
                <p:spPr>
                  <a:xfrm>
                    <a:off x="4158456" y="3385953"/>
                    <a:ext cx="0" cy="709588"/>
                  </a:xfrm>
                  <a:prstGeom prst="line">
                    <a:avLst/>
                  </a:prstGeom>
                  <a:ln w="28575"/>
                </p:spPr>
                <p:style>
                  <a:lnRef idx="1">
                    <a:schemeClr val="dk1"/>
                  </a:lnRef>
                  <a:fillRef idx="0">
                    <a:schemeClr val="dk1"/>
                  </a:fillRef>
                  <a:effectRef idx="0">
                    <a:schemeClr val="dk1"/>
                  </a:effectRef>
                  <a:fontRef idx="minor">
                    <a:schemeClr val="tx1"/>
                  </a:fontRef>
                </p:style>
              </p:cxnSp>
              <p:sp>
                <p:nvSpPr>
                  <p:cNvPr id="3072" name="TextBox 3071">
                    <a:extLst>
                      <a:ext uri="{FF2B5EF4-FFF2-40B4-BE49-F238E27FC236}">
                        <a16:creationId xmlns:a16="http://schemas.microsoft.com/office/drawing/2014/main" id="{24E532A6-333B-4D02-BC6B-24A00CA95B61}"/>
                      </a:ext>
                    </a:extLst>
                  </p:cNvPr>
                  <p:cNvSpPr txBox="1"/>
                  <p:nvPr/>
                </p:nvSpPr>
                <p:spPr>
                  <a:xfrm rot="17832948">
                    <a:off x="3584763" y="1882039"/>
                    <a:ext cx="2738539" cy="738664"/>
                  </a:xfrm>
                  <a:prstGeom prst="rect">
                    <a:avLst/>
                  </a:prstGeom>
                  <a:noFill/>
                </p:spPr>
                <p:txBody>
                  <a:bodyPr wrap="none" rtlCol="0">
                    <a:spAutoFit/>
                  </a:bodyPr>
                  <a:lstStyle/>
                  <a:p>
                    <a:r>
                      <a:rPr lang="en-US" sz="2400" dirty="0">
                        <a:latin typeface="Franklin Gothic Medium Cond" panose="020B0606030402020204" pitchFamily="34" charset="0"/>
                      </a:rPr>
                      <a:t>last major earthquake</a:t>
                    </a:r>
                  </a:p>
                  <a:p>
                    <a:r>
                      <a:rPr lang="en-US" b="1" dirty="0">
                        <a:latin typeface="Franklin Gothic Medium Cond" panose="020B0606030402020204" pitchFamily="34" charset="0"/>
                      </a:rPr>
                      <a:t>   (1700)</a:t>
                    </a:r>
                  </a:p>
                </p:txBody>
              </p:sp>
              <p:sp>
                <p:nvSpPr>
                  <p:cNvPr id="3073" name="TextBox 3072">
                    <a:extLst>
                      <a:ext uri="{FF2B5EF4-FFF2-40B4-BE49-F238E27FC236}">
                        <a16:creationId xmlns:a16="http://schemas.microsoft.com/office/drawing/2014/main" id="{F1EA4D9A-E381-44B1-ABC0-32D9B0FEDF5C}"/>
                      </a:ext>
                    </a:extLst>
                  </p:cNvPr>
                  <p:cNvSpPr txBox="1"/>
                  <p:nvPr/>
                </p:nvSpPr>
                <p:spPr>
                  <a:xfrm>
                    <a:off x="1718655" y="5746190"/>
                    <a:ext cx="4963835" cy="443755"/>
                  </a:xfrm>
                  <a:prstGeom prst="rect">
                    <a:avLst/>
                  </a:prstGeom>
                  <a:noFill/>
                </p:spPr>
                <p:txBody>
                  <a:bodyPr wrap="square" rtlCol="0">
                    <a:spAutoFit/>
                  </a:bodyPr>
                  <a:lstStyle/>
                  <a:p>
                    <a:pPr algn="ctr"/>
                    <a:r>
                      <a:rPr lang="en-US" sz="2200" b="1" dirty="0">
                        <a:solidFill>
                          <a:srgbClr val="FF0000"/>
                        </a:solidFill>
                      </a:rPr>
                      <a:t>Recurrence Interval: 350 years</a:t>
                    </a:r>
                  </a:p>
                </p:txBody>
              </p:sp>
            </p:grpSp>
            <p:sp>
              <p:nvSpPr>
                <p:cNvPr id="10" name="Rectangle 9">
                  <a:extLst>
                    <a:ext uri="{FF2B5EF4-FFF2-40B4-BE49-F238E27FC236}">
                      <a16:creationId xmlns:a16="http://schemas.microsoft.com/office/drawing/2014/main" id="{14DDF679-12E3-483F-B73F-0FC5E7AFF2FA}"/>
                    </a:ext>
                  </a:extLst>
                </p:cNvPr>
                <p:cNvSpPr/>
                <p:nvPr/>
              </p:nvSpPr>
              <p:spPr>
                <a:xfrm>
                  <a:off x="2160595" y="948761"/>
                  <a:ext cx="4887797" cy="5197515"/>
                </a:xfrm>
                <a:prstGeom prst="rect">
                  <a:avLst/>
                </a:prstGeom>
                <a:noFill/>
                <a:ln w="3810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E19E1D2F-CC20-4D41-9966-82D071E2518D}"/>
                  </a:ext>
                </a:extLst>
              </p:cNvPr>
              <p:cNvSpPr/>
              <p:nvPr/>
            </p:nvSpPr>
            <p:spPr>
              <a:xfrm>
                <a:off x="4872038" y="4326903"/>
                <a:ext cx="1773859" cy="123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61F2E8-3B05-4F79-9951-1C09D5548628}"/>
                  </a:ext>
                </a:extLst>
              </p:cNvPr>
              <p:cNvSpPr txBox="1"/>
              <p:nvPr/>
            </p:nvSpPr>
            <p:spPr>
              <a:xfrm>
                <a:off x="5071535" y="4674241"/>
                <a:ext cx="1227259" cy="769441"/>
              </a:xfrm>
              <a:prstGeom prst="rect">
                <a:avLst/>
              </a:prstGeom>
              <a:noFill/>
            </p:spPr>
            <p:txBody>
              <a:bodyPr wrap="none" rtlCol="0">
                <a:spAutoFit/>
              </a:bodyPr>
              <a:lstStyle/>
              <a:p>
                <a:r>
                  <a:rPr lang="en-US" sz="2200" b="1" dirty="0"/>
                  <a:t>YOU ARE</a:t>
                </a:r>
              </a:p>
              <a:p>
                <a:r>
                  <a:rPr lang="en-US" sz="2200" b="1" dirty="0"/>
                  <a:t>HERE</a:t>
                </a:r>
              </a:p>
            </p:txBody>
          </p:sp>
          <p:cxnSp>
            <p:nvCxnSpPr>
              <p:cNvPr id="17" name="Straight Arrow Connector 16">
                <a:extLst>
                  <a:ext uri="{FF2B5EF4-FFF2-40B4-BE49-F238E27FC236}">
                    <a16:creationId xmlns:a16="http://schemas.microsoft.com/office/drawing/2014/main" id="{8CAA2E91-D287-4E63-AEB6-F9D1DEACC7EF}"/>
                  </a:ext>
                </a:extLst>
              </p:cNvPr>
              <p:cNvCxnSpPr>
                <a:cxnSpLocks/>
              </p:cNvCxnSpPr>
              <p:nvPr/>
            </p:nvCxnSpPr>
            <p:spPr>
              <a:xfrm flipV="1">
                <a:off x="5091276" y="4326903"/>
                <a:ext cx="0" cy="99358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841392D-AA99-49D7-9C32-0417C55698B7}"/>
                  </a:ext>
                </a:extLst>
              </p:cNvPr>
              <p:cNvSpPr txBox="1"/>
              <p:nvPr/>
            </p:nvSpPr>
            <p:spPr>
              <a:xfrm>
                <a:off x="4536697" y="4550482"/>
                <a:ext cx="535724" cy="274320"/>
              </a:xfrm>
              <a:prstGeom prst="rect">
                <a:avLst/>
              </a:prstGeom>
              <a:noFill/>
            </p:spPr>
            <p:txBody>
              <a:bodyPr wrap="none" rtlCol="0">
                <a:spAutoFit/>
              </a:bodyPr>
              <a:lstStyle/>
              <a:p>
                <a:r>
                  <a:rPr lang="en-US" b="1" dirty="0"/>
                  <a:t>318</a:t>
                </a:r>
              </a:p>
            </p:txBody>
          </p:sp>
        </p:grpSp>
        <p:sp>
          <p:nvSpPr>
            <p:cNvPr id="27" name="Arrow: Left-Right 26">
              <a:extLst>
                <a:ext uri="{FF2B5EF4-FFF2-40B4-BE49-F238E27FC236}">
                  <a16:creationId xmlns:a16="http://schemas.microsoft.com/office/drawing/2014/main" id="{C8CCC1FD-4B5F-4AB8-8DE0-9D7FBE36FDC7}"/>
                </a:ext>
              </a:extLst>
            </p:cNvPr>
            <p:cNvSpPr/>
            <p:nvPr/>
          </p:nvSpPr>
          <p:spPr>
            <a:xfrm>
              <a:off x="4583067" y="4519392"/>
              <a:ext cx="442984" cy="118872"/>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59B6D7-B27A-4D50-B342-1EE75BAA2093}"/>
                </a:ext>
              </a:extLst>
            </p:cNvPr>
            <p:cNvSpPr txBox="1"/>
            <p:nvPr/>
          </p:nvSpPr>
          <p:spPr>
            <a:xfrm>
              <a:off x="4533494" y="4781745"/>
              <a:ext cx="541495" cy="274320"/>
            </a:xfrm>
            <a:prstGeom prst="rect">
              <a:avLst/>
            </a:prstGeom>
            <a:noFill/>
          </p:spPr>
          <p:txBody>
            <a:bodyPr wrap="none" rtlCol="0" anchor="ctr">
              <a:spAutoFit/>
            </a:bodyPr>
            <a:lstStyle/>
            <a:p>
              <a:pPr algn="ctr"/>
              <a:r>
                <a:rPr lang="en-US" b="1" dirty="0"/>
                <a:t>YRS</a:t>
              </a:r>
            </a:p>
          </p:txBody>
        </p:sp>
      </p:grpSp>
    </p:spTree>
    <p:extLst>
      <p:ext uri="{BB962C8B-B14F-4D97-AF65-F5344CB8AC3E}">
        <p14:creationId xmlns:p14="http://schemas.microsoft.com/office/powerpoint/2010/main" val="207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2500"/>
                            </p:stCondLst>
                            <p:childTnLst>
                              <p:par>
                                <p:cTn id="9" presetID="10" presetClass="exit" presetSubtype="0" fill="hold" nodeType="afterEffect">
                                  <p:stCondLst>
                                    <p:cond delay="5000"/>
                                  </p:stCondLst>
                                  <p:childTnLst>
                                    <p:animEffect transition="out" filter="fade">
                                      <p:cBhvr>
                                        <p:cTn id="10" dur="1000"/>
                                        <p:tgtEl>
                                          <p:spTgt spid="37"/>
                                        </p:tgtEl>
                                      </p:cBhvr>
                                    </p:animEffect>
                                    <p:set>
                                      <p:cBhvr>
                                        <p:cTn id="11" dur="1" fill="hold">
                                          <p:stCondLst>
                                            <p:cond delay="999"/>
                                          </p:stCondLst>
                                        </p:cTn>
                                        <p:tgtEl>
                                          <p:spTgt spid="37"/>
                                        </p:tgtEl>
                                        <p:attrNameLst>
                                          <p:attrName>style.visibility</p:attrName>
                                        </p:attrNameLst>
                                      </p:cBhvr>
                                      <p:to>
                                        <p:strVal val="hidden"/>
                                      </p:to>
                                    </p:set>
                                  </p:childTnLst>
                                </p:cTn>
                              </p:par>
                            </p:childTnLst>
                          </p:cTn>
                        </p:par>
                        <p:par>
                          <p:cTn id="12" fill="hold">
                            <p:stCondLst>
                              <p:cond delay="8500"/>
                            </p:stCondLst>
                            <p:childTnLst>
                              <p:par>
                                <p:cTn id="13" presetID="42" presetClass="path" presetSubtype="0" accel="50000" decel="50000" fill="hold" nodeType="afterEffect">
                                  <p:stCondLst>
                                    <p:cond delay="0"/>
                                  </p:stCondLst>
                                  <p:childTnLst>
                                    <p:animMotion origin="layout" path="M 1.66667E-6 -4.07407E-6 L -0.31528 0.16621 " pathEditMode="relative" rAng="0" ptsTypes="AA">
                                      <p:cBhvr>
                                        <p:cTn id="14" dur="1500" fill="hold"/>
                                        <p:tgtEl>
                                          <p:spTgt spid="23"/>
                                        </p:tgtEl>
                                        <p:attrNameLst>
                                          <p:attrName>ppt_x</p:attrName>
                                          <p:attrName>ppt_y</p:attrName>
                                        </p:attrNameLst>
                                      </p:cBhvr>
                                      <p:rCtr x="-15764" y="8310"/>
                                    </p:animMotion>
                                  </p:childTnLst>
                                </p:cTn>
                              </p:par>
                            </p:childTnLst>
                          </p:cTn>
                        </p:par>
                        <p:par>
                          <p:cTn id="15" fill="hold">
                            <p:stCondLst>
                              <p:cond delay="10000"/>
                            </p:stCondLst>
                            <p:childTnLst>
                              <p:par>
                                <p:cTn id="16" presetID="53" presetClass="exit" presetSubtype="32" fill="hold" nodeType="afterEffect">
                                  <p:stCondLst>
                                    <p:cond delay="1000"/>
                                  </p:stCondLst>
                                  <p:childTnLst>
                                    <p:anim calcmode="lin" valueType="num">
                                      <p:cBhvr>
                                        <p:cTn id="17" dur="750"/>
                                        <p:tgtEl>
                                          <p:spTgt spid="23"/>
                                        </p:tgtEl>
                                        <p:attrNameLst>
                                          <p:attrName>ppt_w</p:attrName>
                                        </p:attrNameLst>
                                      </p:cBhvr>
                                      <p:tavLst>
                                        <p:tav tm="0">
                                          <p:val>
                                            <p:strVal val="ppt_w"/>
                                          </p:val>
                                        </p:tav>
                                        <p:tav tm="100000">
                                          <p:val>
                                            <p:fltVal val="0"/>
                                          </p:val>
                                        </p:tav>
                                      </p:tavLst>
                                    </p:anim>
                                    <p:anim calcmode="lin" valueType="num">
                                      <p:cBhvr>
                                        <p:cTn id="18" dur="750"/>
                                        <p:tgtEl>
                                          <p:spTgt spid="23"/>
                                        </p:tgtEl>
                                        <p:attrNameLst>
                                          <p:attrName>ppt_h</p:attrName>
                                        </p:attrNameLst>
                                      </p:cBhvr>
                                      <p:tavLst>
                                        <p:tav tm="0">
                                          <p:val>
                                            <p:strVal val="ppt_h"/>
                                          </p:val>
                                        </p:tav>
                                        <p:tav tm="100000">
                                          <p:val>
                                            <p:fltVal val="0"/>
                                          </p:val>
                                        </p:tav>
                                      </p:tavLst>
                                    </p:anim>
                                    <p:animEffect transition="out" filter="fade">
                                      <p:cBhvr>
                                        <p:cTn id="19" dur="750"/>
                                        <p:tgtEl>
                                          <p:spTgt spid="23"/>
                                        </p:tgtEl>
                                      </p:cBhvr>
                                    </p:animEffect>
                                    <p:set>
                                      <p:cBhvr>
                                        <p:cTn id="20" dur="1" fill="hold">
                                          <p:stCondLst>
                                            <p:cond delay="749"/>
                                          </p:stCondLst>
                                        </p:cTn>
                                        <p:tgtEl>
                                          <p:spTgt spid="23"/>
                                        </p:tgtEl>
                                        <p:attrNameLst>
                                          <p:attrName>style.visibility</p:attrName>
                                        </p:attrNameLst>
                                      </p:cBhvr>
                                      <p:to>
                                        <p:strVal val="hidden"/>
                                      </p:to>
                                    </p:set>
                                  </p:childTnLst>
                                </p:cTn>
                              </p:par>
                              <p:par>
                                <p:cTn id="21" presetID="53" presetClass="entr" presetSubtype="16" fill="hold" nodeType="withEffect">
                                  <p:stCondLst>
                                    <p:cond delay="130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fltVal val="0"/>
                                          </p:val>
                                        </p:tav>
                                        <p:tav tm="100000">
                                          <p:val>
                                            <p:strVal val="#ppt_w"/>
                                          </p:val>
                                        </p:tav>
                                      </p:tavLst>
                                    </p:anim>
                                    <p:anim calcmode="lin" valueType="num">
                                      <p:cBhvr>
                                        <p:cTn id="24" dur="1000" fill="hold"/>
                                        <p:tgtEl>
                                          <p:spTgt spid="28"/>
                                        </p:tgtEl>
                                        <p:attrNameLst>
                                          <p:attrName>ppt_h</p:attrName>
                                        </p:attrNameLst>
                                      </p:cBhvr>
                                      <p:tavLst>
                                        <p:tav tm="0">
                                          <p:val>
                                            <p:fltVal val="0"/>
                                          </p:val>
                                        </p:tav>
                                        <p:tav tm="100000">
                                          <p:val>
                                            <p:strVal val="#ppt_h"/>
                                          </p:val>
                                        </p:tav>
                                      </p:tavLst>
                                    </p:anim>
                                    <p:animEffect transition="in" filter="fade">
                                      <p:cBhvr>
                                        <p:cTn id="2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F17C06-AEFA-4593-8535-A7E4B0094B92}"/>
              </a:ext>
            </a:extLst>
          </p:cNvPr>
          <p:cNvSpPr>
            <a:spLocks noGrp="1"/>
          </p:cNvSpPr>
          <p:nvPr>
            <p:ph type="sldNum" sz="quarter" idx="12"/>
          </p:nvPr>
        </p:nvSpPr>
        <p:spPr>
          <a:xfrm>
            <a:off x="7519512" y="6480196"/>
            <a:ext cx="984019" cy="365125"/>
          </a:xfrm>
        </p:spPr>
        <p:txBody>
          <a:bodyPr>
            <a:normAutofit/>
          </a:bodyPr>
          <a:lstStyle/>
          <a:p>
            <a:pPr>
              <a:spcAft>
                <a:spcPts val="600"/>
              </a:spcAft>
            </a:pPr>
            <a:fld id="{31AF65E6-C4D1-4B22-B917-489A1C3371EE}" type="slidenum">
              <a:rPr lang="en-US" smtClean="0"/>
              <a:pPr>
                <a:spcAft>
                  <a:spcPts val="600"/>
                </a:spcAft>
              </a:pPr>
              <a:t>4</a:t>
            </a:fld>
            <a:endParaRPr lang="en-US"/>
          </a:p>
        </p:txBody>
      </p:sp>
      <p:sp>
        <p:nvSpPr>
          <p:cNvPr id="3" name="Rectangle 2">
            <a:extLst>
              <a:ext uri="{FF2B5EF4-FFF2-40B4-BE49-F238E27FC236}">
                <a16:creationId xmlns:a16="http://schemas.microsoft.com/office/drawing/2014/main" id="{B6F606D1-F673-4E55-A6EA-FDE176B2C1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13" name="Title 1">
            <a:extLst>
              <a:ext uri="{FF2B5EF4-FFF2-40B4-BE49-F238E27FC236}">
                <a16:creationId xmlns:a16="http://schemas.microsoft.com/office/drawing/2014/main" id="{21832F2B-0CBD-40E0-A8B5-40298EBCF95C}"/>
              </a:ext>
            </a:extLst>
          </p:cNvPr>
          <p:cNvSpPr txBox="1">
            <a:spLocks/>
          </p:cNvSpPr>
          <p:nvPr/>
        </p:nvSpPr>
        <p:spPr>
          <a:xfrm>
            <a:off x="63500" y="1513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River Crossings are in Vulnerable Soils</a:t>
            </a:r>
          </a:p>
        </p:txBody>
      </p:sp>
      <p:pic>
        <p:nvPicPr>
          <p:cNvPr id="10" name="Picture 9">
            <a:extLst>
              <a:ext uri="{FF2B5EF4-FFF2-40B4-BE49-F238E27FC236}">
                <a16:creationId xmlns:a16="http://schemas.microsoft.com/office/drawing/2014/main" id="{BBBB069A-4BF3-4792-906A-60AF4C91EAE1}"/>
              </a:ext>
            </a:extLst>
          </p:cNvPr>
          <p:cNvPicPr>
            <a:picLocks noChangeAspect="1"/>
          </p:cNvPicPr>
          <p:nvPr/>
        </p:nvPicPr>
        <p:blipFill rotWithShape="1">
          <a:blip r:embed="rId3"/>
          <a:srcRect l="25755" t="37850" r="48441" b="38213"/>
          <a:stretch/>
        </p:blipFill>
        <p:spPr>
          <a:xfrm>
            <a:off x="640469" y="1569779"/>
            <a:ext cx="5018887" cy="4047987"/>
          </a:xfrm>
          <a:prstGeom prst="rect">
            <a:avLst/>
          </a:prstGeom>
        </p:spPr>
      </p:pic>
      <p:pic>
        <p:nvPicPr>
          <p:cNvPr id="6" name="Picture 5">
            <a:extLst>
              <a:ext uri="{FF2B5EF4-FFF2-40B4-BE49-F238E27FC236}">
                <a16:creationId xmlns:a16="http://schemas.microsoft.com/office/drawing/2014/main" id="{200FD340-95E5-4293-92D9-420469696D04}"/>
              </a:ext>
            </a:extLst>
          </p:cNvPr>
          <p:cNvPicPr>
            <a:picLocks noChangeAspect="1"/>
          </p:cNvPicPr>
          <p:nvPr/>
        </p:nvPicPr>
        <p:blipFill>
          <a:blip r:embed="rId4">
            <a:lum contrast="20000"/>
          </a:blip>
          <a:stretch>
            <a:fillRect/>
          </a:stretch>
        </p:blipFill>
        <p:spPr>
          <a:xfrm>
            <a:off x="331897" y="1123230"/>
            <a:ext cx="5636026" cy="5067301"/>
          </a:xfrm>
          <a:prstGeom prst="rect">
            <a:avLst/>
          </a:prstGeom>
        </p:spPr>
      </p:pic>
      <p:pic>
        <p:nvPicPr>
          <p:cNvPr id="8" name="Picture 7">
            <a:extLst>
              <a:ext uri="{FF2B5EF4-FFF2-40B4-BE49-F238E27FC236}">
                <a16:creationId xmlns:a16="http://schemas.microsoft.com/office/drawing/2014/main" id="{6BA87AE0-4572-4553-BB16-E46DEAABA20B}"/>
              </a:ext>
            </a:extLst>
          </p:cNvPr>
          <p:cNvPicPr>
            <a:picLocks noChangeAspect="1"/>
          </p:cNvPicPr>
          <p:nvPr/>
        </p:nvPicPr>
        <p:blipFill>
          <a:blip r:embed="rId5"/>
          <a:stretch>
            <a:fillRect/>
          </a:stretch>
        </p:blipFill>
        <p:spPr>
          <a:xfrm>
            <a:off x="4864526" y="1805042"/>
            <a:ext cx="4204925" cy="1369158"/>
          </a:xfrm>
          <a:prstGeom prst="rect">
            <a:avLst/>
          </a:prstGeom>
        </p:spPr>
      </p:pic>
      <p:pic>
        <p:nvPicPr>
          <p:cNvPr id="11" name="Picture 10">
            <a:extLst>
              <a:ext uri="{FF2B5EF4-FFF2-40B4-BE49-F238E27FC236}">
                <a16:creationId xmlns:a16="http://schemas.microsoft.com/office/drawing/2014/main" id="{B9059085-9C69-47B8-960A-4A196CE90405}"/>
              </a:ext>
            </a:extLst>
          </p:cNvPr>
          <p:cNvPicPr>
            <a:picLocks noChangeAspect="1"/>
          </p:cNvPicPr>
          <p:nvPr/>
        </p:nvPicPr>
        <p:blipFill>
          <a:blip r:embed="rId6"/>
          <a:stretch>
            <a:fillRect/>
          </a:stretch>
        </p:blipFill>
        <p:spPr>
          <a:xfrm>
            <a:off x="4855216" y="1569779"/>
            <a:ext cx="4214236" cy="241300"/>
          </a:xfrm>
          <a:prstGeom prst="rect">
            <a:avLst/>
          </a:prstGeom>
        </p:spPr>
      </p:pic>
    </p:spTree>
    <p:extLst>
      <p:ext uri="{BB962C8B-B14F-4D97-AF65-F5344CB8AC3E}">
        <p14:creationId xmlns:p14="http://schemas.microsoft.com/office/powerpoint/2010/main" val="203301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F17C06-AEFA-4593-8535-A7E4B0094B92}"/>
              </a:ext>
            </a:extLst>
          </p:cNvPr>
          <p:cNvSpPr>
            <a:spLocks noGrp="1"/>
          </p:cNvSpPr>
          <p:nvPr>
            <p:ph type="sldNum" sz="quarter" idx="12"/>
          </p:nvPr>
        </p:nvSpPr>
        <p:spPr>
          <a:xfrm>
            <a:off x="7425345" y="6459787"/>
            <a:ext cx="984019" cy="365125"/>
          </a:xfrm>
        </p:spPr>
        <p:txBody>
          <a:bodyPr>
            <a:normAutofit/>
          </a:bodyPr>
          <a:lstStyle/>
          <a:p>
            <a:pPr>
              <a:spcAft>
                <a:spcPts val="600"/>
              </a:spcAft>
            </a:pPr>
            <a:fld id="{31AF65E6-C4D1-4B22-B917-489A1C3371EE}" type="slidenum">
              <a:rPr lang="en-US" smtClean="0"/>
              <a:pPr>
                <a:spcAft>
                  <a:spcPts val="600"/>
                </a:spcAft>
              </a:pPr>
              <a:t>5</a:t>
            </a:fld>
            <a:endParaRPr lang="en-US"/>
          </a:p>
        </p:txBody>
      </p:sp>
      <p:sp>
        <p:nvSpPr>
          <p:cNvPr id="3" name="Rectangle 2">
            <a:extLst>
              <a:ext uri="{FF2B5EF4-FFF2-40B4-BE49-F238E27FC236}">
                <a16:creationId xmlns:a16="http://schemas.microsoft.com/office/drawing/2014/main" id="{B6F606D1-F673-4E55-A6EA-FDE176B2C1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13" name="Title 1">
            <a:extLst>
              <a:ext uri="{FF2B5EF4-FFF2-40B4-BE49-F238E27FC236}">
                <a16:creationId xmlns:a16="http://schemas.microsoft.com/office/drawing/2014/main" id="{21832F2B-0CBD-40E0-A8B5-40298EBCF95C}"/>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No Seismically Hardened Crossings</a:t>
            </a:r>
          </a:p>
        </p:txBody>
      </p:sp>
      <p:sp>
        <p:nvSpPr>
          <p:cNvPr id="8" name="Rectangle 7">
            <a:extLst>
              <a:ext uri="{FF2B5EF4-FFF2-40B4-BE49-F238E27FC236}">
                <a16:creationId xmlns:a16="http://schemas.microsoft.com/office/drawing/2014/main" id="{3AF3A439-A5CD-4588-AA57-6FD1D167F733}"/>
              </a:ext>
            </a:extLst>
          </p:cNvPr>
          <p:cNvSpPr/>
          <p:nvPr/>
        </p:nvSpPr>
        <p:spPr>
          <a:xfrm>
            <a:off x="1326309" y="5780772"/>
            <a:ext cx="6491379" cy="830997"/>
          </a:xfrm>
          <a:prstGeom prst="rect">
            <a:avLst/>
          </a:prstGeom>
          <a:solidFill>
            <a:schemeClr val="bg1"/>
          </a:solidFill>
        </p:spPr>
        <p:txBody>
          <a:bodyPr wrap="square">
            <a:spAutoFit/>
          </a:bodyPr>
          <a:lstStyle/>
          <a:p>
            <a:pPr algn="ctr">
              <a:spcAft>
                <a:spcPts val="1800"/>
              </a:spcAft>
            </a:pPr>
            <a:r>
              <a:rPr lang="en-US" sz="2400" dirty="0"/>
              <a:t>All 6 crossings likely damaged during a Cascadia Subduction Zone (CSZ) Earthquake.</a:t>
            </a:r>
          </a:p>
        </p:txBody>
      </p:sp>
      <p:pic>
        <p:nvPicPr>
          <p:cNvPr id="4" name="Picture 3">
            <a:extLst>
              <a:ext uri="{FF2B5EF4-FFF2-40B4-BE49-F238E27FC236}">
                <a16:creationId xmlns:a16="http://schemas.microsoft.com/office/drawing/2014/main" id="{807294A5-163C-459C-A1E5-7C2C3EBEF1A0}"/>
              </a:ext>
            </a:extLst>
          </p:cNvPr>
          <p:cNvPicPr>
            <a:picLocks noChangeAspect="1"/>
          </p:cNvPicPr>
          <p:nvPr/>
        </p:nvPicPr>
        <p:blipFill>
          <a:blip r:embed="rId3"/>
          <a:stretch>
            <a:fillRect/>
          </a:stretch>
        </p:blipFill>
        <p:spPr>
          <a:xfrm>
            <a:off x="1261954" y="661729"/>
            <a:ext cx="6620091" cy="5078174"/>
          </a:xfrm>
          <a:prstGeom prst="rect">
            <a:avLst/>
          </a:prstGeom>
        </p:spPr>
      </p:pic>
      <p:pic>
        <p:nvPicPr>
          <p:cNvPr id="9" name="Picture 2" descr="Image result for red x icon">
            <a:extLst>
              <a:ext uri="{FF2B5EF4-FFF2-40B4-BE49-F238E27FC236}">
                <a16:creationId xmlns:a16="http://schemas.microsoft.com/office/drawing/2014/main" id="{4CB6A1C0-F37F-4631-9E57-7805095074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7853" y="760804"/>
            <a:ext cx="322276" cy="322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red x icon">
            <a:extLst>
              <a:ext uri="{FF2B5EF4-FFF2-40B4-BE49-F238E27FC236}">
                <a16:creationId xmlns:a16="http://schemas.microsoft.com/office/drawing/2014/main" id="{440FC3CB-67C7-445D-A527-81338C11E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861" y="3627104"/>
            <a:ext cx="322276" cy="322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red x icon">
            <a:extLst>
              <a:ext uri="{FF2B5EF4-FFF2-40B4-BE49-F238E27FC236}">
                <a16:creationId xmlns:a16="http://schemas.microsoft.com/office/drawing/2014/main" id="{CEFB655F-ECF6-46BE-A190-8D32A8860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395" y="3877661"/>
            <a:ext cx="322276" cy="3222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red x icon">
            <a:extLst>
              <a:ext uri="{FF2B5EF4-FFF2-40B4-BE49-F238E27FC236}">
                <a16:creationId xmlns:a16="http://schemas.microsoft.com/office/drawing/2014/main" id="{6446557E-47F7-43A0-BF25-EBC6CCBEFF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395" y="4070428"/>
            <a:ext cx="322276" cy="322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red x icon">
            <a:extLst>
              <a:ext uri="{FF2B5EF4-FFF2-40B4-BE49-F238E27FC236}">
                <a16:creationId xmlns:a16="http://schemas.microsoft.com/office/drawing/2014/main" id="{D4E20654-41FC-418E-BD43-53818EA124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395" y="5245604"/>
            <a:ext cx="322276" cy="322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red x icon">
            <a:extLst>
              <a:ext uri="{FF2B5EF4-FFF2-40B4-BE49-F238E27FC236}">
                <a16:creationId xmlns:a16="http://schemas.microsoft.com/office/drawing/2014/main" id="{A945E7EF-A4B6-4DF6-9AE9-EC35C94727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395" y="5417627"/>
            <a:ext cx="322276" cy="32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6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3500"/>
                            </p:stCondLst>
                            <p:childTnLst>
                              <p:par>
                                <p:cTn id="9" presetID="10" presetClass="entr" presetSubtype="0" fill="hold"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4250"/>
                            </p:stCondLst>
                            <p:childTnLst>
                              <p:par>
                                <p:cTn id="13" presetID="10" presetClass="entr" presetSubtype="0" fill="hold" nodeType="after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0"/>
                            </p:stCondLst>
                            <p:childTnLst>
                              <p:par>
                                <p:cTn id="17" presetID="10" presetClass="entr" presetSubtype="0" fill="hold" nodeType="after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750"/>
                            </p:stCondLst>
                            <p:childTnLst>
                              <p:par>
                                <p:cTn id="21" presetID="10" presetClass="entr" presetSubtype="0" fill="hold"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6500"/>
                            </p:stCondLst>
                            <p:childTnLst>
                              <p:par>
                                <p:cTn id="25" presetID="10" presetClass="entr" presetSubtype="0" fill="hold" nodeType="afterEffect">
                                  <p:stCondLst>
                                    <p:cond delay="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6</a:t>
            </a:fld>
            <a:endParaRPr lang="en-US" dirty="0"/>
          </a:p>
        </p:txBody>
      </p:sp>
      <p:sp>
        <p:nvSpPr>
          <p:cNvPr id="8" name="Title 1">
            <a:extLst>
              <a:ext uri="{FF2B5EF4-FFF2-40B4-BE49-F238E27FC236}">
                <a16:creationId xmlns:a16="http://schemas.microsoft.com/office/drawing/2014/main" id="{57DB6CD2-3E81-4E7A-A851-CB7623F76C87}"/>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Economic Losses</a:t>
            </a:r>
          </a:p>
        </p:txBody>
      </p:sp>
      <p:sp>
        <p:nvSpPr>
          <p:cNvPr id="7" name="Rectangle 6">
            <a:extLst>
              <a:ext uri="{FF2B5EF4-FFF2-40B4-BE49-F238E27FC236}">
                <a16:creationId xmlns:a16="http://schemas.microsoft.com/office/drawing/2014/main" id="{224629F6-170B-4055-9EA9-D08F9CC3340B}"/>
              </a:ext>
            </a:extLst>
          </p:cNvPr>
          <p:cNvSpPr/>
          <p:nvPr/>
        </p:nvSpPr>
        <p:spPr>
          <a:xfrm>
            <a:off x="142005" y="584462"/>
            <a:ext cx="4608377" cy="369332"/>
          </a:xfrm>
          <a:prstGeom prst="rect">
            <a:avLst/>
          </a:prstGeom>
        </p:spPr>
        <p:txBody>
          <a:bodyPr wrap="none">
            <a:spAutoFit/>
          </a:bodyPr>
          <a:lstStyle/>
          <a:p>
            <a:r>
              <a:rPr lang="en-US" dirty="0">
                <a:solidFill>
                  <a:schemeClr val="accent1">
                    <a:lumMod val="75000"/>
                  </a:schemeClr>
                </a:solidFill>
              </a:rPr>
              <a:t>Failure of River Crossing Impacts All of Portland</a:t>
            </a:r>
          </a:p>
        </p:txBody>
      </p:sp>
      <p:sp>
        <p:nvSpPr>
          <p:cNvPr id="9" name="Rectangle 8">
            <a:extLst>
              <a:ext uri="{FF2B5EF4-FFF2-40B4-BE49-F238E27FC236}">
                <a16:creationId xmlns:a16="http://schemas.microsoft.com/office/drawing/2014/main" id="{251D3413-24A3-4580-949D-1DB87B671A30}"/>
              </a:ext>
            </a:extLst>
          </p:cNvPr>
          <p:cNvSpPr/>
          <p:nvPr/>
        </p:nvSpPr>
        <p:spPr>
          <a:xfrm>
            <a:off x="3898368" y="2175936"/>
            <a:ext cx="5107584" cy="3575503"/>
          </a:xfrm>
          <a:prstGeom prst="rect">
            <a:avLst/>
          </a:prstGeom>
          <a:blipFill>
            <a:blip r:embed="rId3">
              <a:extLst>
                <a:ext uri="{28A0092B-C50C-407E-A947-70E740481C1C}">
                  <a14:useLocalDpi xmlns:a14="http://schemas.microsoft.com/office/drawing/2010/main" val="0"/>
                </a:ext>
              </a:extLst>
            </a:blip>
            <a:srcRect/>
            <a:stretch>
              <a:fillRect t="-7000" b="-7000"/>
            </a:stretch>
          </a:blipFill>
          <a:ln w="28575">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506A78A6-C76C-4511-B61E-805EBFE5D238}"/>
              </a:ext>
            </a:extLst>
          </p:cNvPr>
          <p:cNvSpPr txBox="1"/>
          <p:nvPr/>
        </p:nvSpPr>
        <p:spPr>
          <a:xfrm>
            <a:off x="359919" y="2286306"/>
            <a:ext cx="3377509"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FF0000"/>
                </a:solidFill>
              </a:rPr>
              <a:t>$1.6B - $3.0B lost revenue </a:t>
            </a:r>
            <a:r>
              <a:rPr lang="en-US" sz="2000" dirty="0"/>
              <a:t>over 6 months</a:t>
            </a:r>
          </a:p>
          <a:p>
            <a:endParaRPr lang="en-US" sz="2000" dirty="0"/>
          </a:p>
          <a:p>
            <a:pPr marL="285750" indent="-285750">
              <a:buFont typeface="Arial" panose="020B0604020202020204" pitchFamily="34" charset="0"/>
              <a:buChar char="•"/>
            </a:pPr>
            <a:r>
              <a:rPr lang="en-US" sz="2000" b="1" dirty="0">
                <a:solidFill>
                  <a:srgbClr val="FF0000"/>
                </a:solidFill>
              </a:rPr>
              <a:t>Three (3) major hospital </a:t>
            </a:r>
            <a:r>
              <a:rPr lang="en-US" sz="2000" dirty="0"/>
              <a:t>campuses without water</a:t>
            </a:r>
          </a:p>
          <a:p>
            <a:endParaRPr lang="en-US" sz="2000" dirty="0"/>
          </a:p>
          <a:p>
            <a:pPr marL="285750" indent="-285750">
              <a:buFont typeface="Arial" panose="020B0604020202020204" pitchFamily="34" charset="0"/>
              <a:buChar char="•"/>
            </a:pPr>
            <a:r>
              <a:rPr lang="en-US" sz="2000" dirty="0"/>
              <a:t>31% of city’s employment in affected area</a:t>
            </a:r>
          </a:p>
          <a:p>
            <a:endParaRPr lang="en-US" sz="2000" dirty="0"/>
          </a:p>
          <a:p>
            <a:pPr marL="285750" indent="-285750">
              <a:buFont typeface="Arial" panose="020B0604020202020204" pitchFamily="34" charset="0"/>
              <a:buChar char="•"/>
            </a:pPr>
            <a:r>
              <a:rPr lang="en-US" sz="2000" dirty="0"/>
              <a:t>Economic impacts lasting years longer than outage</a:t>
            </a:r>
          </a:p>
        </p:txBody>
      </p:sp>
      <p:sp>
        <p:nvSpPr>
          <p:cNvPr id="10" name="TextBox 9">
            <a:extLst>
              <a:ext uri="{FF2B5EF4-FFF2-40B4-BE49-F238E27FC236}">
                <a16:creationId xmlns:a16="http://schemas.microsoft.com/office/drawing/2014/main" id="{B94A6357-C803-4089-BC82-62F24722DF70}"/>
              </a:ext>
            </a:extLst>
          </p:cNvPr>
          <p:cNvSpPr txBox="1"/>
          <p:nvPr/>
        </p:nvSpPr>
        <p:spPr>
          <a:xfrm>
            <a:off x="439749" y="1224246"/>
            <a:ext cx="8503989" cy="400110"/>
          </a:xfrm>
          <a:prstGeom prst="rect">
            <a:avLst/>
          </a:prstGeom>
          <a:noFill/>
        </p:spPr>
        <p:txBody>
          <a:bodyPr wrap="square" rtlCol="0">
            <a:spAutoFit/>
          </a:bodyPr>
          <a:lstStyle/>
          <a:p>
            <a:r>
              <a:rPr lang="en-US" sz="2000" b="1" dirty="0">
                <a:solidFill>
                  <a:srgbClr val="FF0000"/>
                </a:solidFill>
              </a:rPr>
              <a:t>6 -12 months </a:t>
            </a:r>
            <a:r>
              <a:rPr lang="en-US" sz="2000" dirty="0"/>
              <a:t>to get water to westside of Willamette, current status</a:t>
            </a:r>
          </a:p>
        </p:txBody>
      </p:sp>
    </p:spTree>
    <p:extLst>
      <p:ext uri="{BB962C8B-B14F-4D97-AF65-F5344CB8AC3E}">
        <p14:creationId xmlns:p14="http://schemas.microsoft.com/office/powerpoint/2010/main" val="210598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BBD8C31-31A3-4F35-8CFE-BA555ED5AF13}"/>
              </a:ext>
            </a:extLst>
          </p:cNvPr>
          <p:cNvSpPr txBox="1">
            <a:spLocks/>
          </p:cNvSpPr>
          <p:nvPr/>
        </p:nvSpPr>
        <p:spPr>
          <a:xfrm>
            <a:off x="7425346" y="645978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F65E6-C4D1-4B22-B917-489A1C3371EE}" type="slidenum">
              <a:rPr lang="en-US"/>
              <a:pPr/>
              <a:t>7</a:t>
            </a:fld>
            <a:endParaRPr lang="en-US" dirty="0"/>
          </a:p>
        </p:txBody>
      </p:sp>
      <p:sp>
        <p:nvSpPr>
          <p:cNvPr id="8" name="Title 1">
            <a:extLst>
              <a:ext uri="{FF2B5EF4-FFF2-40B4-BE49-F238E27FC236}">
                <a16:creationId xmlns:a16="http://schemas.microsoft.com/office/drawing/2014/main" id="{57DB6CD2-3E81-4E7A-A851-CB7623F76C87}"/>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Project Challenges</a:t>
            </a:r>
          </a:p>
        </p:txBody>
      </p:sp>
      <p:sp>
        <p:nvSpPr>
          <p:cNvPr id="9" name="Rectangle 8">
            <a:extLst>
              <a:ext uri="{FF2B5EF4-FFF2-40B4-BE49-F238E27FC236}">
                <a16:creationId xmlns:a16="http://schemas.microsoft.com/office/drawing/2014/main" id="{549CACD9-6696-4439-98F6-4E253211E4D2}"/>
              </a:ext>
            </a:extLst>
          </p:cNvPr>
          <p:cNvSpPr/>
          <p:nvPr/>
        </p:nvSpPr>
        <p:spPr>
          <a:xfrm>
            <a:off x="142007" y="584462"/>
            <a:ext cx="5632760" cy="369332"/>
          </a:xfrm>
          <a:prstGeom prst="rect">
            <a:avLst/>
          </a:prstGeom>
        </p:spPr>
        <p:txBody>
          <a:bodyPr wrap="none">
            <a:spAutoFit/>
          </a:bodyPr>
          <a:lstStyle/>
          <a:p>
            <a:r>
              <a:rPr lang="en-US" dirty="0">
                <a:solidFill>
                  <a:schemeClr val="accent1">
                    <a:lumMod val="75000"/>
                  </a:schemeClr>
                </a:solidFill>
              </a:rPr>
              <a:t>Installing a Water Main Beneath the Willamette is Difficult</a:t>
            </a:r>
          </a:p>
        </p:txBody>
      </p:sp>
      <p:grpSp>
        <p:nvGrpSpPr>
          <p:cNvPr id="4" name="Group 3">
            <a:extLst>
              <a:ext uri="{FF2B5EF4-FFF2-40B4-BE49-F238E27FC236}">
                <a16:creationId xmlns:a16="http://schemas.microsoft.com/office/drawing/2014/main" id="{EA7262B2-F0A1-4206-A1A1-E3F25B522A6D}"/>
              </a:ext>
            </a:extLst>
          </p:cNvPr>
          <p:cNvGrpSpPr/>
          <p:nvPr/>
        </p:nvGrpSpPr>
        <p:grpSpPr>
          <a:xfrm>
            <a:off x="1498600" y="1397000"/>
            <a:ext cx="6096000" cy="4064000"/>
            <a:chOff x="1498600" y="1397000"/>
            <a:chExt cx="6096000" cy="4064000"/>
          </a:xfrm>
        </p:grpSpPr>
        <p:grpSp>
          <p:nvGrpSpPr>
            <p:cNvPr id="2" name="Group 1">
              <a:extLst>
                <a:ext uri="{FF2B5EF4-FFF2-40B4-BE49-F238E27FC236}">
                  <a16:creationId xmlns:a16="http://schemas.microsoft.com/office/drawing/2014/main" id="{C3CA781E-C957-4B1D-A9A7-C62999E0BFEE}"/>
                </a:ext>
              </a:extLst>
            </p:cNvPr>
            <p:cNvGrpSpPr/>
            <p:nvPr/>
          </p:nvGrpSpPr>
          <p:grpSpPr>
            <a:xfrm>
              <a:off x="1498600" y="1397000"/>
              <a:ext cx="6096000" cy="4064000"/>
              <a:chOff x="1498600" y="1397000"/>
              <a:chExt cx="6096000" cy="4064000"/>
            </a:xfrm>
          </p:grpSpPr>
          <p:graphicFrame>
            <p:nvGraphicFramePr>
              <p:cNvPr id="3" name="Diagram 2">
                <a:extLst>
                  <a:ext uri="{FF2B5EF4-FFF2-40B4-BE49-F238E27FC236}">
                    <a16:creationId xmlns:a16="http://schemas.microsoft.com/office/drawing/2014/main" id="{0745275A-583E-4EF0-9618-1156E5F801B9}"/>
                  </a:ext>
                </a:extLst>
              </p:cNvPr>
              <p:cNvGraphicFramePr/>
              <p:nvPr>
                <p:extLst>
                  <p:ext uri="{D42A27DB-BD31-4B8C-83A1-F6EECF244321}">
                    <p14:modId xmlns:p14="http://schemas.microsoft.com/office/powerpoint/2010/main" val="3132505384"/>
                  </p:ext>
                </p:extLst>
              </p:nvPr>
            </p:nvGraphicFramePr>
            <p:xfrm>
              <a:off x="14986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Image result for distance icon">
                <a:extLst>
                  <a:ext uri="{FF2B5EF4-FFF2-40B4-BE49-F238E27FC236}">
                    <a16:creationId xmlns:a16="http://schemas.microsoft.com/office/drawing/2014/main" id="{DF66B48F-1EFC-48FF-B9A8-2F11E0DEF2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1660" y="2296812"/>
                <a:ext cx="360500" cy="360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eep icon">
                <a:extLst>
                  <a:ext uri="{FF2B5EF4-FFF2-40B4-BE49-F238E27FC236}">
                    <a16:creationId xmlns:a16="http://schemas.microsoft.com/office/drawing/2014/main" id="{EF18C4C0-5372-4E1F-B062-732A586CE0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3814" y="2953859"/>
                <a:ext cx="4064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geology icon">
                <a:extLst>
                  <a:ext uri="{FF2B5EF4-FFF2-40B4-BE49-F238E27FC236}">
                    <a16:creationId xmlns:a16="http://schemas.microsoft.com/office/drawing/2014/main" id="{7F14A2B4-D964-46A7-8E58-12020262C03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0750" y="1662762"/>
                <a:ext cx="337503" cy="33750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C48E17F1-9BD1-46CD-98EE-1F642AABFD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42068" y="4123799"/>
                <a:ext cx="465613" cy="46561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Related image">
                <a:extLst>
                  <a:ext uri="{FF2B5EF4-FFF2-40B4-BE49-F238E27FC236}">
                    <a16:creationId xmlns:a16="http://schemas.microsoft.com/office/drawing/2014/main" id="{94367AEA-8739-4F3F-8544-A27F6C31D2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5260" y="4822006"/>
                <a:ext cx="406400" cy="406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Image result for gear icon">
              <a:extLst>
                <a:ext uri="{FF2B5EF4-FFF2-40B4-BE49-F238E27FC236}">
                  <a16:creationId xmlns:a16="http://schemas.microsoft.com/office/drawing/2014/main" id="{79A4446D-B7B0-427E-BCA0-57159611F46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64080" y="3592853"/>
              <a:ext cx="343325" cy="343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099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F17C06-AEFA-4593-8535-A7E4B0094B92}"/>
              </a:ext>
            </a:extLst>
          </p:cNvPr>
          <p:cNvSpPr>
            <a:spLocks noGrp="1"/>
          </p:cNvSpPr>
          <p:nvPr>
            <p:ph type="sldNum" sz="quarter" idx="12"/>
          </p:nvPr>
        </p:nvSpPr>
        <p:spPr>
          <a:xfrm>
            <a:off x="7425345" y="6459787"/>
            <a:ext cx="984019" cy="365125"/>
          </a:xfrm>
        </p:spPr>
        <p:txBody>
          <a:bodyPr>
            <a:normAutofit/>
          </a:bodyPr>
          <a:lstStyle/>
          <a:p>
            <a:pPr>
              <a:spcAft>
                <a:spcPts val="600"/>
              </a:spcAft>
            </a:pPr>
            <a:fld id="{31AF65E6-C4D1-4B22-B917-489A1C3371EE}" type="slidenum">
              <a:rPr lang="en-US" smtClean="0"/>
              <a:pPr>
                <a:spcAft>
                  <a:spcPts val="600"/>
                </a:spcAft>
              </a:pPr>
              <a:t>8</a:t>
            </a:fld>
            <a:endParaRPr lang="en-US"/>
          </a:p>
        </p:txBody>
      </p:sp>
      <p:sp>
        <p:nvSpPr>
          <p:cNvPr id="3" name="Rectangle 2">
            <a:extLst>
              <a:ext uri="{FF2B5EF4-FFF2-40B4-BE49-F238E27FC236}">
                <a16:creationId xmlns:a16="http://schemas.microsoft.com/office/drawing/2014/main" id="{B6F606D1-F673-4E55-A6EA-FDE176B2C1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sp>
        <p:nvSpPr>
          <p:cNvPr id="4" name="Rectangle 3">
            <a:extLst>
              <a:ext uri="{FF2B5EF4-FFF2-40B4-BE49-F238E27FC236}">
                <a16:creationId xmlns:a16="http://schemas.microsoft.com/office/drawing/2014/main" id="{30F126DD-8C9B-48A9-8E9D-E4513BEC1AF3}"/>
              </a:ext>
            </a:extLst>
          </p:cNvPr>
          <p:cNvSpPr/>
          <p:nvPr/>
        </p:nvSpPr>
        <p:spPr>
          <a:xfrm>
            <a:off x="2286000" y="1166843"/>
            <a:ext cx="4572000" cy="5678478"/>
          </a:xfrm>
          <a:prstGeom prst="rect">
            <a:avLst/>
          </a:prstGeom>
        </p:spPr>
        <p:txBody>
          <a:bodyPr>
            <a:spAutoFit/>
          </a:bodyPr>
          <a:lstStyle/>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a:p>
            <a:pPr>
              <a:spcAft>
                <a:spcPts val="600"/>
              </a:spcAft>
            </a:pPr>
            <a:endParaRPr lang="en-US" b="1">
              <a:latin typeface="Times New Roman" panose="02020603050405020304" pitchFamily="18" charset="0"/>
            </a:endParaRPr>
          </a:p>
        </p:txBody>
      </p:sp>
      <p:pic>
        <p:nvPicPr>
          <p:cNvPr id="10" name="Picture 9">
            <a:extLst>
              <a:ext uri="{FF2B5EF4-FFF2-40B4-BE49-F238E27FC236}">
                <a16:creationId xmlns:a16="http://schemas.microsoft.com/office/drawing/2014/main" id="{4A3D99DF-8A31-43B7-84C4-35F5A764F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5" t="14891" r="4230" b="9685"/>
          <a:stretch/>
        </p:blipFill>
        <p:spPr>
          <a:xfrm>
            <a:off x="-18854" y="1166845"/>
            <a:ext cx="9144000" cy="4807029"/>
          </a:xfrm>
          <a:prstGeom prst="rect">
            <a:avLst/>
          </a:prstGeom>
        </p:spPr>
      </p:pic>
      <p:sp>
        <p:nvSpPr>
          <p:cNvPr id="13" name="Title 1">
            <a:extLst>
              <a:ext uri="{FF2B5EF4-FFF2-40B4-BE49-F238E27FC236}">
                <a16:creationId xmlns:a16="http://schemas.microsoft.com/office/drawing/2014/main" id="{21832F2B-0CBD-40E0-A8B5-40298EBCF95C}"/>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Proposed Alignment</a:t>
            </a:r>
          </a:p>
        </p:txBody>
      </p:sp>
      <p:sp>
        <p:nvSpPr>
          <p:cNvPr id="9" name="Rectangle 8">
            <a:extLst>
              <a:ext uri="{FF2B5EF4-FFF2-40B4-BE49-F238E27FC236}">
                <a16:creationId xmlns:a16="http://schemas.microsoft.com/office/drawing/2014/main" id="{16EA9621-B58A-4617-AE6E-AD26CF41224F}"/>
              </a:ext>
            </a:extLst>
          </p:cNvPr>
          <p:cNvSpPr/>
          <p:nvPr/>
        </p:nvSpPr>
        <p:spPr>
          <a:xfrm>
            <a:off x="142005" y="584462"/>
            <a:ext cx="3580980" cy="369332"/>
          </a:xfrm>
          <a:prstGeom prst="rect">
            <a:avLst/>
          </a:prstGeom>
        </p:spPr>
        <p:txBody>
          <a:bodyPr wrap="none">
            <a:spAutoFit/>
          </a:bodyPr>
          <a:lstStyle/>
          <a:p>
            <a:r>
              <a:rPr lang="en-US" dirty="0">
                <a:solidFill>
                  <a:schemeClr val="accent1">
                    <a:lumMod val="75000"/>
                  </a:schemeClr>
                </a:solidFill>
              </a:rPr>
              <a:t>SW Mill Street to SE Stephens Street</a:t>
            </a:r>
          </a:p>
        </p:txBody>
      </p:sp>
      <p:sp>
        <p:nvSpPr>
          <p:cNvPr id="11" name="Rectangle 10">
            <a:extLst>
              <a:ext uri="{FF2B5EF4-FFF2-40B4-BE49-F238E27FC236}">
                <a16:creationId xmlns:a16="http://schemas.microsoft.com/office/drawing/2014/main" id="{EAC2FC99-37AE-422C-81D4-AF61C2B4CC82}"/>
              </a:ext>
            </a:extLst>
          </p:cNvPr>
          <p:cNvSpPr/>
          <p:nvPr/>
        </p:nvSpPr>
        <p:spPr>
          <a:xfrm rot="1620000">
            <a:off x="1739899" y="3943350"/>
            <a:ext cx="190500" cy="673100"/>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15">
            <a:extLst>
              <a:ext uri="{FF2B5EF4-FFF2-40B4-BE49-F238E27FC236}">
                <a16:creationId xmlns:a16="http://schemas.microsoft.com/office/drawing/2014/main" id="{973276AA-32A0-4003-BFC3-28444E0DFB1C}"/>
              </a:ext>
            </a:extLst>
          </p:cNvPr>
          <p:cNvSpPr/>
          <p:nvPr/>
        </p:nvSpPr>
        <p:spPr>
          <a:xfrm>
            <a:off x="194828" y="5159804"/>
            <a:ext cx="1402662" cy="643132"/>
          </a:xfrm>
          <a:prstGeom prst="wedgeRectCallout">
            <a:avLst>
              <a:gd name="adj1" fmla="val 62464"/>
              <a:gd name="adj2" fmla="val -163669"/>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Block J</a:t>
            </a:r>
          </a:p>
          <a:p>
            <a:pPr algn="ctr"/>
            <a:r>
              <a:rPr lang="en-US" sz="1400" b="1" dirty="0">
                <a:solidFill>
                  <a:schemeClr val="tx1"/>
                </a:solidFill>
              </a:rPr>
              <a:t>Staging Area &amp; Drilling Pit</a:t>
            </a:r>
          </a:p>
        </p:txBody>
      </p:sp>
      <p:sp>
        <p:nvSpPr>
          <p:cNvPr id="19" name="Rectangle: Rounded Corners 18">
            <a:extLst>
              <a:ext uri="{FF2B5EF4-FFF2-40B4-BE49-F238E27FC236}">
                <a16:creationId xmlns:a16="http://schemas.microsoft.com/office/drawing/2014/main" id="{2D893F31-67C8-4C2E-A886-ED3BCCB0DE09}"/>
              </a:ext>
            </a:extLst>
          </p:cNvPr>
          <p:cNvSpPr/>
          <p:nvPr/>
        </p:nvSpPr>
        <p:spPr>
          <a:xfrm>
            <a:off x="5532353" y="4575534"/>
            <a:ext cx="1892992" cy="45719"/>
          </a:xfrm>
          <a:prstGeom prst="roundRect">
            <a:avLst/>
          </a:prstGeom>
          <a:pattFill prst="wave">
            <a:fgClr>
              <a:schemeClr val="accent1"/>
            </a:fgClr>
            <a:bgClr>
              <a:schemeClr val="bg1">
                <a:lumMod val="85000"/>
              </a:schemeClr>
            </a:bgClr>
          </a:patt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E06346D7-F34C-4FDB-9D07-4F193443BC5C}"/>
              </a:ext>
            </a:extLst>
          </p:cNvPr>
          <p:cNvSpPr/>
          <p:nvPr/>
        </p:nvSpPr>
        <p:spPr>
          <a:xfrm>
            <a:off x="6695986" y="5159804"/>
            <a:ext cx="1061733" cy="458241"/>
          </a:xfrm>
          <a:prstGeom prst="wedgeRectCallout">
            <a:avLst>
              <a:gd name="adj1" fmla="val -80686"/>
              <a:gd name="adj2" fmla="val -172208"/>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Carrier Pipe</a:t>
            </a:r>
          </a:p>
        </p:txBody>
      </p:sp>
      <p:grpSp>
        <p:nvGrpSpPr>
          <p:cNvPr id="14" name="Group 13">
            <a:extLst>
              <a:ext uri="{FF2B5EF4-FFF2-40B4-BE49-F238E27FC236}">
                <a16:creationId xmlns:a16="http://schemas.microsoft.com/office/drawing/2014/main" id="{1E3141D6-3476-4D0C-B8BE-50C337618A02}"/>
              </a:ext>
            </a:extLst>
          </p:cNvPr>
          <p:cNvGrpSpPr/>
          <p:nvPr/>
        </p:nvGrpSpPr>
        <p:grpSpPr>
          <a:xfrm>
            <a:off x="3198379" y="2685239"/>
            <a:ext cx="1463040" cy="274320"/>
            <a:chOff x="3990978" y="5448173"/>
            <a:chExt cx="1447215" cy="334643"/>
          </a:xfrm>
        </p:grpSpPr>
        <p:sp>
          <p:nvSpPr>
            <p:cNvPr id="17" name="TextBox 16">
              <a:extLst>
                <a:ext uri="{FF2B5EF4-FFF2-40B4-BE49-F238E27FC236}">
                  <a16:creationId xmlns:a16="http://schemas.microsoft.com/office/drawing/2014/main" id="{D1C97663-642A-4C51-A18E-6724C3E60E36}"/>
                </a:ext>
              </a:extLst>
            </p:cNvPr>
            <p:cNvSpPr txBox="1"/>
            <p:nvPr/>
          </p:nvSpPr>
          <p:spPr>
            <a:xfrm>
              <a:off x="3990978" y="5448173"/>
              <a:ext cx="1447215" cy="334643"/>
            </a:xfrm>
            <a:prstGeom prst="roundRect">
              <a:avLst/>
            </a:prstGeom>
            <a:solidFill>
              <a:schemeClr val="bg1"/>
            </a:solidFill>
            <a:ln>
              <a:noFill/>
            </a:ln>
          </p:spPr>
          <p:txBody>
            <a:bodyPr wrap="square" rtlCol="0" anchor="ctr">
              <a:spAutoFit/>
            </a:bodyPr>
            <a:lstStyle/>
            <a:p>
              <a:pPr algn="ctr"/>
              <a:r>
                <a:rPr lang="en-US" sz="1100" dirty="0"/>
                <a:t>    Hawthorne Bridge</a:t>
              </a:r>
            </a:p>
          </p:txBody>
        </p:sp>
        <p:pic>
          <p:nvPicPr>
            <p:cNvPr id="21" name="Picture 8" descr="Image result for pin icon transparent">
              <a:extLst>
                <a:ext uri="{FF2B5EF4-FFF2-40B4-BE49-F238E27FC236}">
                  <a16:creationId xmlns:a16="http://schemas.microsoft.com/office/drawing/2014/main" id="{9557D470-733F-4CA1-B071-F1EB866CC7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7028" y="5492344"/>
              <a:ext cx="193404" cy="22174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73DD2C7B-EA38-4AFC-AE24-214D1164E37E}"/>
              </a:ext>
            </a:extLst>
          </p:cNvPr>
          <p:cNvSpPr/>
          <p:nvPr/>
        </p:nvSpPr>
        <p:spPr>
          <a:xfrm rot="5400000">
            <a:off x="5414500" y="4432154"/>
            <a:ext cx="99603" cy="333756"/>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101889-84D4-40C3-AA4F-D95F4DAFE9F3}"/>
              </a:ext>
            </a:extLst>
          </p:cNvPr>
          <p:cNvSpPr/>
          <p:nvPr/>
        </p:nvSpPr>
        <p:spPr>
          <a:xfrm rot="5400000">
            <a:off x="7451155" y="4534484"/>
            <a:ext cx="80821" cy="132441"/>
          </a:xfrm>
          <a:prstGeom prst="rect">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B9ECC33-ED5A-4A0B-8A46-D30E1155149E}"/>
              </a:ext>
            </a:extLst>
          </p:cNvPr>
          <p:cNvGrpSpPr/>
          <p:nvPr/>
        </p:nvGrpSpPr>
        <p:grpSpPr>
          <a:xfrm>
            <a:off x="3722985" y="5343725"/>
            <a:ext cx="1371600" cy="274320"/>
            <a:chOff x="3632433" y="5384242"/>
            <a:chExt cx="1371600" cy="306467"/>
          </a:xfrm>
        </p:grpSpPr>
        <p:sp>
          <p:nvSpPr>
            <p:cNvPr id="23" name="TextBox 22">
              <a:extLst>
                <a:ext uri="{FF2B5EF4-FFF2-40B4-BE49-F238E27FC236}">
                  <a16:creationId xmlns:a16="http://schemas.microsoft.com/office/drawing/2014/main" id="{7754BBBE-24B7-4BD4-8CBC-A3A0DF1EDB79}"/>
                </a:ext>
              </a:extLst>
            </p:cNvPr>
            <p:cNvSpPr txBox="1"/>
            <p:nvPr/>
          </p:nvSpPr>
          <p:spPr>
            <a:xfrm>
              <a:off x="3632433" y="5384242"/>
              <a:ext cx="1371600" cy="306467"/>
            </a:xfrm>
            <a:prstGeom prst="roundRect">
              <a:avLst/>
            </a:prstGeom>
            <a:solidFill>
              <a:schemeClr val="bg1"/>
            </a:solidFill>
            <a:ln>
              <a:noFill/>
            </a:ln>
          </p:spPr>
          <p:txBody>
            <a:bodyPr wrap="square" rtlCol="0" anchor="b">
              <a:spAutoFit/>
            </a:bodyPr>
            <a:lstStyle/>
            <a:p>
              <a:pPr algn="ctr"/>
              <a:r>
                <a:rPr lang="en-US" sz="1200" dirty="0"/>
                <a:t>   </a:t>
              </a:r>
              <a:r>
                <a:rPr lang="en-US" sz="1100" dirty="0" err="1"/>
                <a:t>Marquam</a:t>
              </a:r>
              <a:r>
                <a:rPr lang="en-US" sz="1100" dirty="0"/>
                <a:t> Bridge</a:t>
              </a:r>
              <a:endParaRPr lang="en-US" sz="1200" dirty="0"/>
            </a:p>
          </p:txBody>
        </p:sp>
        <p:pic>
          <p:nvPicPr>
            <p:cNvPr id="26" name="Picture 8" descr="Image result for pin icon transparent">
              <a:extLst>
                <a:ext uri="{FF2B5EF4-FFF2-40B4-BE49-F238E27FC236}">
                  <a16:creationId xmlns:a16="http://schemas.microsoft.com/office/drawing/2014/main" id="{63E79D03-9569-449A-9726-5EE304F68B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7456" y="5421975"/>
              <a:ext cx="202628" cy="21576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17">
            <a:extLst>
              <a:ext uri="{FF2B5EF4-FFF2-40B4-BE49-F238E27FC236}">
                <a16:creationId xmlns:a16="http://schemas.microsoft.com/office/drawing/2014/main" id="{AF993919-4BD4-4BEC-8751-53228AD69E75}"/>
              </a:ext>
            </a:extLst>
          </p:cNvPr>
          <p:cNvSpPr/>
          <p:nvPr/>
        </p:nvSpPr>
        <p:spPr>
          <a:xfrm>
            <a:off x="5685265" y="3177540"/>
            <a:ext cx="1412182" cy="434699"/>
          </a:xfrm>
          <a:prstGeom prst="wedgeRectCallout">
            <a:avLst>
              <a:gd name="adj1" fmla="val -65784"/>
              <a:gd name="adj2" fmla="val 276972"/>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Staging Area &amp; Shaft</a:t>
            </a:r>
          </a:p>
        </p:txBody>
      </p:sp>
      <p:sp>
        <p:nvSpPr>
          <p:cNvPr id="22" name="Speech Bubble: Rectangle 21">
            <a:extLst>
              <a:ext uri="{FF2B5EF4-FFF2-40B4-BE49-F238E27FC236}">
                <a16:creationId xmlns:a16="http://schemas.microsoft.com/office/drawing/2014/main" id="{57F63A41-9B8A-43B9-8E12-F3850BC2FA5F}"/>
              </a:ext>
            </a:extLst>
          </p:cNvPr>
          <p:cNvSpPr/>
          <p:nvPr/>
        </p:nvSpPr>
        <p:spPr>
          <a:xfrm>
            <a:off x="7657446" y="3593174"/>
            <a:ext cx="1061733" cy="458241"/>
          </a:xfrm>
          <a:prstGeom prst="wedgeRectCallout">
            <a:avLst>
              <a:gd name="adj1" fmla="val -65964"/>
              <a:gd name="adj2" fmla="val 16911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Receiving Pit</a:t>
            </a:r>
          </a:p>
        </p:txBody>
      </p:sp>
    </p:spTree>
    <p:extLst>
      <p:ext uri="{BB962C8B-B14F-4D97-AF65-F5344CB8AC3E}">
        <p14:creationId xmlns:p14="http://schemas.microsoft.com/office/powerpoint/2010/main" val="111242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AA903FF-3FF6-4926-92DF-250E5E846011}"/>
              </a:ext>
            </a:extLst>
          </p:cNvPr>
          <p:cNvSpPr txBox="1">
            <a:spLocks/>
          </p:cNvSpPr>
          <p:nvPr/>
        </p:nvSpPr>
        <p:spPr>
          <a:xfrm>
            <a:off x="0" y="100519"/>
            <a:ext cx="9005952" cy="544357"/>
          </a:xfrm>
          <a:prstGeom prst="rect">
            <a:avLst/>
          </a:prstGeom>
        </p:spPr>
        <p:txBody>
          <a:bodyPr vert="horz" lIns="68580" tIns="34290" rIns="68580" bIns="3429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chemeClr val="accent1">
                    <a:lumMod val="50000"/>
                  </a:schemeClr>
                </a:solidFill>
              </a:rPr>
              <a:t> Proposed Configuration</a:t>
            </a:r>
          </a:p>
        </p:txBody>
      </p:sp>
      <p:sp>
        <p:nvSpPr>
          <p:cNvPr id="29" name="Slide Number Placeholder 1">
            <a:extLst>
              <a:ext uri="{FF2B5EF4-FFF2-40B4-BE49-F238E27FC236}">
                <a16:creationId xmlns:a16="http://schemas.microsoft.com/office/drawing/2014/main" id="{2CE8E107-784C-4EB1-A696-1DEC7D037005}"/>
              </a:ext>
            </a:extLst>
          </p:cNvPr>
          <p:cNvSpPr>
            <a:spLocks noGrp="1"/>
          </p:cNvSpPr>
          <p:nvPr>
            <p:ph type="sldNum" sz="quarter" idx="12"/>
          </p:nvPr>
        </p:nvSpPr>
        <p:spPr>
          <a:xfrm>
            <a:off x="7425346" y="6459788"/>
            <a:ext cx="984019" cy="365125"/>
          </a:xfrm>
        </p:spPr>
        <p:txBody>
          <a:bodyPr/>
          <a:lstStyle/>
          <a:p>
            <a:fld id="{31AF65E6-C4D1-4B22-B917-489A1C3371EE}" type="slidenum">
              <a:rPr lang="en-US" smtClean="0"/>
              <a:t>9</a:t>
            </a:fld>
            <a:endParaRPr lang="en-US" dirty="0"/>
          </a:p>
        </p:txBody>
      </p:sp>
      <p:sp>
        <p:nvSpPr>
          <p:cNvPr id="4" name="TextBox 3">
            <a:extLst>
              <a:ext uri="{FF2B5EF4-FFF2-40B4-BE49-F238E27FC236}">
                <a16:creationId xmlns:a16="http://schemas.microsoft.com/office/drawing/2014/main" id="{B5BC0B3A-92DA-4B15-8A6F-D36D5951036E}"/>
              </a:ext>
            </a:extLst>
          </p:cNvPr>
          <p:cNvSpPr txBox="1"/>
          <p:nvPr/>
        </p:nvSpPr>
        <p:spPr>
          <a:xfrm>
            <a:off x="131976" y="593394"/>
            <a:ext cx="3544479" cy="369332"/>
          </a:xfrm>
          <a:prstGeom prst="rect">
            <a:avLst/>
          </a:prstGeom>
          <a:noFill/>
        </p:spPr>
        <p:txBody>
          <a:bodyPr wrap="square" rtlCol="0">
            <a:spAutoFit/>
          </a:bodyPr>
          <a:lstStyle/>
          <a:p>
            <a:r>
              <a:rPr lang="en-US" dirty="0">
                <a:solidFill>
                  <a:schemeClr val="accent1">
                    <a:lumMod val="75000"/>
                  </a:schemeClr>
                </a:solidFill>
              </a:rPr>
              <a:t>Advantages of Alignment</a:t>
            </a:r>
          </a:p>
        </p:txBody>
      </p:sp>
      <p:pic>
        <p:nvPicPr>
          <p:cNvPr id="2" name="Picture 1">
            <a:extLst>
              <a:ext uri="{FF2B5EF4-FFF2-40B4-BE49-F238E27FC236}">
                <a16:creationId xmlns:a16="http://schemas.microsoft.com/office/drawing/2014/main" id="{60033DDF-6817-4DFB-994A-1D0CA2EF3582}"/>
              </a:ext>
            </a:extLst>
          </p:cNvPr>
          <p:cNvPicPr>
            <a:picLocks noChangeAspect="1"/>
          </p:cNvPicPr>
          <p:nvPr/>
        </p:nvPicPr>
        <p:blipFill rotWithShape="1">
          <a:blip r:embed="rId3"/>
          <a:srcRect l="2377" t="10990" r="1021"/>
          <a:stretch/>
        </p:blipFill>
        <p:spPr>
          <a:xfrm>
            <a:off x="174583" y="2025419"/>
            <a:ext cx="8794833" cy="2600451"/>
          </a:xfrm>
          <a:prstGeom prst="rect">
            <a:avLst/>
          </a:prstGeom>
        </p:spPr>
      </p:pic>
      <p:sp>
        <p:nvSpPr>
          <p:cNvPr id="5" name="Rectangle 4">
            <a:extLst>
              <a:ext uri="{FF2B5EF4-FFF2-40B4-BE49-F238E27FC236}">
                <a16:creationId xmlns:a16="http://schemas.microsoft.com/office/drawing/2014/main" id="{3A167174-A247-449C-BA17-5F70D2DB414D}"/>
              </a:ext>
            </a:extLst>
          </p:cNvPr>
          <p:cNvSpPr/>
          <p:nvPr/>
        </p:nvSpPr>
        <p:spPr>
          <a:xfrm>
            <a:off x="5577868" y="2788186"/>
            <a:ext cx="93712" cy="15211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C0AA2F-F94A-4EDF-BE2F-6C867FA0F18D}"/>
              </a:ext>
            </a:extLst>
          </p:cNvPr>
          <p:cNvSpPr txBox="1"/>
          <p:nvPr/>
        </p:nvSpPr>
        <p:spPr>
          <a:xfrm>
            <a:off x="1551477" y="4251808"/>
            <a:ext cx="3733657" cy="369332"/>
          </a:xfrm>
          <a:prstGeom prst="rect">
            <a:avLst/>
          </a:prstGeom>
          <a:noFill/>
        </p:spPr>
        <p:txBody>
          <a:bodyPr wrap="square" rtlCol="0">
            <a:spAutoFit/>
          </a:bodyPr>
          <a:lstStyle/>
          <a:p>
            <a:pPr algn="ctr"/>
            <a:r>
              <a:rPr lang="en-US" dirty="0"/>
              <a:t>Horizontal Directional Drilling (HDD)</a:t>
            </a:r>
          </a:p>
        </p:txBody>
      </p:sp>
      <p:sp>
        <p:nvSpPr>
          <p:cNvPr id="27" name="TextBox 26">
            <a:extLst>
              <a:ext uri="{FF2B5EF4-FFF2-40B4-BE49-F238E27FC236}">
                <a16:creationId xmlns:a16="http://schemas.microsoft.com/office/drawing/2014/main" id="{7A4FC581-EF71-44E4-A42C-032F297A81A5}"/>
              </a:ext>
            </a:extLst>
          </p:cNvPr>
          <p:cNvSpPr txBox="1"/>
          <p:nvPr/>
        </p:nvSpPr>
        <p:spPr>
          <a:xfrm>
            <a:off x="6480144" y="4260319"/>
            <a:ext cx="1341521" cy="369332"/>
          </a:xfrm>
          <a:prstGeom prst="rect">
            <a:avLst/>
          </a:prstGeom>
          <a:noFill/>
        </p:spPr>
        <p:txBody>
          <a:bodyPr wrap="none" rtlCol="0">
            <a:spAutoFit/>
          </a:bodyPr>
          <a:lstStyle/>
          <a:p>
            <a:r>
              <a:rPr lang="en-US" dirty="0"/>
              <a:t>Microtunnel</a:t>
            </a:r>
          </a:p>
        </p:txBody>
      </p:sp>
      <p:sp>
        <p:nvSpPr>
          <p:cNvPr id="30" name="TextBox 29">
            <a:extLst>
              <a:ext uri="{FF2B5EF4-FFF2-40B4-BE49-F238E27FC236}">
                <a16:creationId xmlns:a16="http://schemas.microsoft.com/office/drawing/2014/main" id="{023CD0DE-FA3D-4060-B5BF-0A0E2F5C4DA5}"/>
              </a:ext>
            </a:extLst>
          </p:cNvPr>
          <p:cNvSpPr txBox="1"/>
          <p:nvPr/>
        </p:nvSpPr>
        <p:spPr>
          <a:xfrm>
            <a:off x="5937797" y="2024595"/>
            <a:ext cx="1942198" cy="369332"/>
          </a:xfrm>
          <a:prstGeom prst="rect">
            <a:avLst/>
          </a:prstGeom>
          <a:noFill/>
        </p:spPr>
        <p:txBody>
          <a:bodyPr wrap="none" rtlCol="0">
            <a:spAutoFit/>
          </a:bodyPr>
          <a:lstStyle/>
          <a:p>
            <a:r>
              <a:rPr lang="en-US" dirty="0"/>
              <a:t>Intermediate Shaft</a:t>
            </a:r>
          </a:p>
        </p:txBody>
      </p:sp>
      <p:sp>
        <p:nvSpPr>
          <p:cNvPr id="9" name="Rectangle 8">
            <a:extLst>
              <a:ext uri="{FF2B5EF4-FFF2-40B4-BE49-F238E27FC236}">
                <a16:creationId xmlns:a16="http://schemas.microsoft.com/office/drawing/2014/main" id="{748B9AAD-32EB-4CE4-BF08-67E3D64E9E19}"/>
              </a:ext>
            </a:extLst>
          </p:cNvPr>
          <p:cNvSpPr/>
          <p:nvPr/>
        </p:nvSpPr>
        <p:spPr>
          <a:xfrm>
            <a:off x="4970825" y="2712893"/>
            <a:ext cx="94005" cy="435896"/>
          </a:xfrm>
          <a:prstGeom prst="rect">
            <a:avLst/>
          </a:prstGeom>
          <a:pattFill prst="lgConfetti">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3F737F5-8B6D-44C7-A082-A2B9A0982476}"/>
              </a:ext>
            </a:extLst>
          </p:cNvPr>
          <p:cNvSpPr/>
          <p:nvPr/>
        </p:nvSpPr>
        <p:spPr>
          <a:xfrm rot="5400000" flipH="1">
            <a:off x="4965857" y="3032437"/>
            <a:ext cx="102548" cy="297709"/>
          </a:xfrm>
          <a:prstGeom prst="rect">
            <a:avLst/>
          </a:prstGeom>
          <a:pattFill prst="lgConfetti">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69B2CB7-9D1B-44C9-9CFB-EED23D036038}"/>
              </a:ext>
            </a:extLst>
          </p:cNvPr>
          <p:cNvSpPr/>
          <p:nvPr/>
        </p:nvSpPr>
        <p:spPr>
          <a:xfrm rot="1049162">
            <a:off x="4773393" y="3219498"/>
            <a:ext cx="45719" cy="809623"/>
          </a:xfrm>
          <a:prstGeom prst="rect">
            <a:avLst/>
          </a:prstGeom>
          <a:solidFill>
            <a:schemeClr val="bg1">
              <a:lumMod val="7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B6F61F2-B480-4832-8FC0-2012BD07572D}"/>
              </a:ext>
            </a:extLst>
          </p:cNvPr>
          <p:cNvSpPr/>
          <p:nvPr/>
        </p:nvSpPr>
        <p:spPr>
          <a:xfrm rot="384794">
            <a:off x="4928965" y="3240111"/>
            <a:ext cx="45719" cy="595640"/>
          </a:xfrm>
          <a:prstGeom prst="rect">
            <a:avLst/>
          </a:prstGeom>
          <a:solidFill>
            <a:schemeClr val="bg1">
              <a:lumMod val="7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C7440E4-5FE0-488C-B0E5-C0D93858FE49}"/>
              </a:ext>
            </a:extLst>
          </p:cNvPr>
          <p:cNvSpPr/>
          <p:nvPr/>
        </p:nvSpPr>
        <p:spPr>
          <a:xfrm rot="21365173">
            <a:off x="5046308" y="3240304"/>
            <a:ext cx="45719" cy="580726"/>
          </a:xfrm>
          <a:prstGeom prst="rect">
            <a:avLst/>
          </a:prstGeom>
          <a:solidFill>
            <a:schemeClr val="bg1">
              <a:lumMod val="7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089E83C-8219-4143-ACF2-C17515EE7540}"/>
              </a:ext>
            </a:extLst>
          </p:cNvPr>
          <p:cNvSpPr/>
          <p:nvPr/>
        </p:nvSpPr>
        <p:spPr>
          <a:xfrm rot="20717645">
            <a:off x="5166769" y="3227778"/>
            <a:ext cx="46152" cy="574909"/>
          </a:xfrm>
          <a:prstGeom prst="rect">
            <a:avLst/>
          </a:prstGeom>
          <a:solidFill>
            <a:schemeClr val="bg1">
              <a:lumMod val="7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2BC04A7-34CF-44E3-ABE8-CAA3C766B2C8}"/>
              </a:ext>
            </a:extLst>
          </p:cNvPr>
          <p:cNvSpPr/>
          <p:nvPr/>
        </p:nvSpPr>
        <p:spPr>
          <a:xfrm>
            <a:off x="4925339" y="2679777"/>
            <a:ext cx="202406" cy="61912"/>
          </a:xfrm>
          <a:custGeom>
            <a:avLst/>
            <a:gdLst>
              <a:gd name="connsiteX0" fmla="*/ 0 w 202406"/>
              <a:gd name="connsiteY0" fmla="*/ 33337 h 61912"/>
              <a:gd name="connsiteX1" fmla="*/ 52388 w 202406"/>
              <a:gd name="connsiteY1" fmla="*/ 30956 h 61912"/>
              <a:gd name="connsiteX2" fmla="*/ 64294 w 202406"/>
              <a:gd name="connsiteY2" fmla="*/ 19050 h 61912"/>
              <a:gd name="connsiteX3" fmla="*/ 71438 w 202406"/>
              <a:gd name="connsiteY3" fmla="*/ 11906 h 61912"/>
              <a:gd name="connsiteX4" fmla="*/ 83344 w 202406"/>
              <a:gd name="connsiteY4" fmla="*/ 0 h 61912"/>
              <a:gd name="connsiteX5" fmla="*/ 100013 w 202406"/>
              <a:gd name="connsiteY5" fmla="*/ 19050 h 61912"/>
              <a:gd name="connsiteX6" fmla="*/ 104775 w 202406"/>
              <a:gd name="connsiteY6" fmla="*/ 26194 h 61912"/>
              <a:gd name="connsiteX7" fmla="*/ 109538 w 202406"/>
              <a:gd name="connsiteY7" fmla="*/ 33337 h 61912"/>
              <a:gd name="connsiteX8" fmla="*/ 111919 w 202406"/>
              <a:gd name="connsiteY8" fmla="*/ 40481 h 61912"/>
              <a:gd name="connsiteX9" fmla="*/ 116681 w 202406"/>
              <a:gd name="connsiteY9" fmla="*/ 47625 h 61912"/>
              <a:gd name="connsiteX10" fmla="*/ 121444 w 202406"/>
              <a:gd name="connsiteY10" fmla="*/ 61912 h 61912"/>
              <a:gd name="connsiteX11" fmla="*/ 128588 w 202406"/>
              <a:gd name="connsiteY11" fmla="*/ 57150 h 61912"/>
              <a:gd name="connsiteX12" fmla="*/ 133350 w 202406"/>
              <a:gd name="connsiteY12" fmla="*/ 42862 h 61912"/>
              <a:gd name="connsiteX13" fmla="*/ 138113 w 202406"/>
              <a:gd name="connsiteY13" fmla="*/ 35719 h 61912"/>
              <a:gd name="connsiteX14" fmla="*/ 140494 w 202406"/>
              <a:gd name="connsiteY14" fmla="*/ 28575 h 61912"/>
              <a:gd name="connsiteX15" fmla="*/ 147638 w 202406"/>
              <a:gd name="connsiteY15" fmla="*/ 23812 h 61912"/>
              <a:gd name="connsiteX16" fmla="*/ 202406 w 202406"/>
              <a:gd name="connsiteY16" fmla="*/ 23812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2406" h="61912">
                <a:moveTo>
                  <a:pt x="0" y="33337"/>
                </a:moveTo>
                <a:cubicBezTo>
                  <a:pt x="17463" y="32543"/>
                  <a:pt x="35032" y="33039"/>
                  <a:pt x="52388" y="30956"/>
                </a:cubicBezTo>
                <a:cubicBezTo>
                  <a:pt x="58855" y="30180"/>
                  <a:pt x="61002" y="23000"/>
                  <a:pt x="64294" y="19050"/>
                </a:cubicBezTo>
                <a:cubicBezTo>
                  <a:pt x="66450" y="16463"/>
                  <a:pt x="69282" y="14493"/>
                  <a:pt x="71438" y="11906"/>
                </a:cubicBezTo>
                <a:cubicBezTo>
                  <a:pt x="81359" y="0"/>
                  <a:pt x="70247" y="8730"/>
                  <a:pt x="83344" y="0"/>
                </a:cubicBezTo>
                <a:cubicBezTo>
                  <a:pt x="95250" y="7937"/>
                  <a:pt x="88901" y="2381"/>
                  <a:pt x="100013" y="19050"/>
                </a:cubicBezTo>
                <a:lnTo>
                  <a:pt x="104775" y="26194"/>
                </a:lnTo>
                <a:lnTo>
                  <a:pt x="109538" y="33337"/>
                </a:lnTo>
                <a:cubicBezTo>
                  <a:pt x="110332" y="35718"/>
                  <a:pt x="110797" y="38236"/>
                  <a:pt x="111919" y="40481"/>
                </a:cubicBezTo>
                <a:cubicBezTo>
                  <a:pt x="113199" y="43041"/>
                  <a:pt x="115519" y="45010"/>
                  <a:pt x="116681" y="47625"/>
                </a:cubicBezTo>
                <a:cubicBezTo>
                  <a:pt x="118720" y="52212"/>
                  <a:pt x="121444" y="61912"/>
                  <a:pt x="121444" y="61912"/>
                </a:cubicBezTo>
                <a:cubicBezTo>
                  <a:pt x="123825" y="60325"/>
                  <a:pt x="127071" y="59577"/>
                  <a:pt x="128588" y="57150"/>
                </a:cubicBezTo>
                <a:cubicBezTo>
                  <a:pt x="131249" y="52893"/>
                  <a:pt x="130565" y="47039"/>
                  <a:pt x="133350" y="42862"/>
                </a:cubicBezTo>
                <a:lnTo>
                  <a:pt x="138113" y="35719"/>
                </a:lnTo>
                <a:cubicBezTo>
                  <a:pt x="138907" y="33338"/>
                  <a:pt x="138926" y="30535"/>
                  <a:pt x="140494" y="28575"/>
                </a:cubicBezTo>
                <a:cubicBezTo>
                  <a:pt x="142282" y="26340"/>
                  <a:pt x="144784" y="24032"/>
                  <a:pt x="147638" y="23812"/>
                </a:cubicBezTo>
                <a:cubicBezTo>
                  <a:pt x="165840" y="22412"/>
                  <a:pt x="184150" y="23812"/>
                  <a:pt x="202406" y="23812"/>
                </a:cubicBezTo>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FCBEE528-7E51-4C48-B507-6655BB15B7AA}"/>
              </a:ext>
            </a:extLst>
          </p:cNvPr>
          <p:cNvCxnSpPr>
            <a:cxnSpLocks/>
          </p:cNvCxnSpPr>
          <p:nvPr/>
        </p:nvCxnSpPr>
        <p:spPr>
          <a:xfrm flipH="1">
            <a:off x="5717338" y="2366567"/>
            <a:ext cx="918076" cy="814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F160FD84-6BEF-4697-8576-FC50CF7524AA}"/>
              </a:ext>
            </a:extLst>
          </p:cNvPr>
          <p:cNvCxnSpPr>
            <a:cxnSpLocks/>
            <a:stCxn id="7" idx="1"/>
          </p:cNvCxnSpPr>
          <p:nvPr/>
        </p:nvCxnSpPr>
        <p:spPr>
          <a:xfrm flipH="1">
            <a:off x="1109583" y="4436474"/>
            <a:ext cx="4418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D9513113-2C02-4E5E-BB3C-919737C884DB}"/>
              </a:ext>
            </a:extLst>
          </p:cNvPr>
          <p:cNvCxnSpPr>
            <a:cxnSpLocks/>
            <a:stCxn id="7" idx="3"/>
          </p:cNvCxnSpPr>
          <p:nvPr/>
        </p:nvCxnSpPr>
        <p:spPr>
          <a:xfrm>
            <a:off x="5285134" y="4436474"/>
            <a:ext cx="300646" cy="7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184E2AE4-8A35-41DD-BAFE-39C4C48968C6}"/>
              </a:ext>
            </a:extLst>
          </p:cNvPr>
          <p:cNvCxnSpPr>
            <a:cxnSpLocks/>
            <a:stCxn id="27" idx="1"/>
          </p:cNvCxnSpPr>
          <p:nvPr/>
        </p:nvCxnSpPr>
        <p:spPr>
          <a:xfrm flipH="1" flipV="1">
            <a:off x="5671582" y="4443969"/>
            <a:ext cx="808562" cy="1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22875AC3-5272-4793-AD95-2E747EC2531C}"/>
              </a:ext>
            </a:extLst>
          </p:cNvPr>
          <p:cNvCxnSpPr>
            <a:cxnSpLocks/>
            <a:stCxn id="27" idx="3"/>
          </p:cNvCxnSpPr>
          <p:nvPr/>
        </p:nvCxnSpPr>
        <p:spPr>
          <a:xfrm>
            <a:off x="7821665" y="4444985"/>
            <a:ext cx="1019046" cy="85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3D8B6D0C-B091-4215-B1B4-4429CAAED421}"/>
              </a:ext>
            </a:extLst>
          </p:cNvPr>
          <p:cNvCxnSpPr>
            <a:cxnSpLocks/>
          </p:cNvCxnSpPr>
          <p:nvPr/>
        </p:nvCxnSpPr>
        <p:spPr>
          <a:xfrm>
            <a:off x="1085402" y="2393927"/>
            <a:ext cx="0" cy="2186443"/>
          </a:xfrm>
          <a:prstGeom prst="line">
            <a:avLst/>
          </a:prstGeom>
          <a:ln w="28575" cap="flat" cmpd="sng" algn="ctr">
            <a:solidFill>
              <a:srgbClr val="FF3F3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a:extLst>
              <a:ext uri="{FF2B5EF4-FFF2-40B4-BE49-F238E27FC236}">
                <a16:creationId xmlns:a16="http://schemas.microsoft.com/office/drawing/2014/main" id="{6323E862-D71B-4BE0-A554-337D63B27591}"/>
              </a:ext>
            </a:extLst>
          </p:cNvPr>
          <p:cNvSpPr txBox="1"/>
          <p:nvPr/>
        </p:nvSpPr>
        <p:spPr>
          <a:xfrm>
            <a:off x="3098577" y="1928175"/>
            <a:ext cx="2186561" cy="646331"/>
          </a:xfrm>
          <a:prstGeom prst="rect">
            <a:avLst/>
          </a:prstGeom>
          <a:noFill/>
        </p:spPr>
        <p:txBody>
          <a:bodyPr wrap="none" rtlCol="0">
            <a:spAutoFit/>
          </a:bodyPr>
          <a:lstStyle/>
          <a:p>
            <a:pPr algn="ctr"/>
            <a:r>
              <a:rPr lang="en-US" dirty="0" err="1"/>
              <a:t>Marquam</a:t>
            </a:r>
            <a:r>
              <a:rPr lang="en-US" dirty="0"/>
              <a:t> Bridge pier</a:t>
            </a:r>
          </a:p>
          <a:p>
            <a:pPr algn="ctr"/>
            <a:r>
              <a:rPr lang="en-US" dirty="0"/>
              <a:t>and piles</a:t>
            </a:r>
          </a:p>
        </p:txBody>
      </p:sp>
      <p:cxnSp>
        <p:nvCxnSpPr>
          <p:cNvPr id="48" name="Straight Connector 47">
            <a:extLst>
              <a:ext uri="{FF2B5EF4-FFF2-40B4-BE49-F238E27FC236}">
                <a16:creationId xmlns:a16="http://schemas.microsoft.com/office/drawing/2014/main" id="{37FF0CD0-6E1F-40A6-A796-259EC639D94F}"/>
              </a:ext>
            </a:extLst>
          </p:cNvPr>
          <p:cNvCxnSpPr>
            <a:cxnSpLocks/>
          </p:cNvCxnSpPr>
          <p:nvPr/>
        </p:nvCxnSpPr>
        <p:spPr>
          <a:xfrm>
            <a:off x="8848002" y="2420667"/>
            <a:ext cx="0" cy="2186443"/>
          </a:xfrm>
          <a:prstGeom prst="line">
            <a:avLst/>
          </a:prstGeom>
          <a:ln w="28575" cap="flat" cmpd="sng" algn="ctr">
            <a:solidFill>
              <a:srgbClr val="FF3F3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200B0DC9-8A44-4C8B-A674-45A1CAD916E6}"/>
              </a:ext>
            </a:extLst>
          </p:cNvPr>
          <p:cNvCxnSpPr>
            <a:cxnSpLocks/>
          </p:cNvCxnSpPr>
          <p:nvPr/>
        </p:nvCxnSpPr>
        <p:spPr>
          <a:xfrm>
            <a:off x="5623626" y="2393927"/>
            <a:ext cx="0" cy="2186443"/>
          </a:xfrm>
          <a:prstGeom prst="line">
            <a:avLst/>
          </a:prstGeom>
          <a:ln w="28575" cap="flat" cmpd="sng" algn="ctr">
            <a:solidFill>
              <a:srgbClr val="FF3F3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id="{727BFBD7-0EA6-4745-BEA9-305DD8520437}"/>
              </a:ext>
            </a:extLst>
          </p:cNvPr>
          <p:cNvCxnSpPr>
            <a:cxnSpLocks/>
            <a:stCxn id="43" idx="2"/>
          </p:cNvCxnSpPr>
          <p:nvPr/>
        </p:nvCxnSpPr>
        <p:spPr>
          <a:xfrm>
            <a:off x="4191858" y="2574506"/>
            <a:ext cx="604394" cy="820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BBCDF7DE-6EB4-4F1A-B540-A7C99A229283}"/>
              </a:ext>
            </a:extLst>
          </p:cNvPr>
          <p:cNvCxnSpPr>
            <a:cxnSpLocks/>
            <a:stCxn id="43" idx="2"/>
          </p:cNvCxnSpPr>
          <p:nvPr/>
        </p:nvCxnSpPr>
        <p:spPr>
          <a:xfrm>
            <a:off x="4191858" y="2574506"/>
            <a:ext cx="755576" cy="351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65696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Inorganics Templat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32633</TotalTime>
  <Words>2164</Words>
  <Application>Microsoft Office PowerPoint</Application>
  <PresentationFormat>On-screen Show (4:3)</PresentationFormat>
  <Paragraphs>510</Paragraphs>
  <Slides>29</Slides>
  <Notes>29</Notes>
  <HiddenSlides>5</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ＭＳ Ｐゴシック</vt:lpstr>
      <vt:lpstr>Aharoni</vt:lpstr>
      <vt:lpstr>Arial</vt:lpstr>
      <vt:lpstr>Arial Narrow</vt:lpstr>
      <vt:lpstr>Calibri</vt:lpstr>
      <vt:lpstr>Calibri Light</vt:lpstr>
      <vt:lpstr>Franklin Gothic Medium Cond</vt:lpstr>
      <vt:lpstr>Symbol</vt:lpstr>
      <vt:lpstr>Tahoma</vt:lpstr>
      <vt:lpstr>Times New Roman</vt:lpstr>
      <vt:lpstr>Verdana</vt:lpstr>
      <vt:lpstr>Wingdings</vt:lpstr>
      <vt:lpstr>Wingdings 2</vt:lpstr>
      <vt:lpstr>Retrospect</vt:lpstr>
      <vt:lpstr>Inorganics Template</vt:lpstr>
      <vt:lpstr>1_Office Theme</vt:lpstr>
      <vt:lpstr>Portland City Council  Willamette River Crossing  Portland Water Bureau December 12,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Recovery Estimate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Messier, Sarah</dc:creator>
  <cp:lastModifiedBy>Collins, Tim</cp:lastModifiedBy>
  <cp:revision>1272</cp:revision>
  <cp:lastPrinted>2018-12-12T16:54:17Z</cp:lastPrinted>
  <dcterms:created xsi:type="dcterms:W3CDTF">2015-03-25T15:41:07Z</dcterms:created>
  <dcterms:modified xsi:type="dcterms:W3CDTF">2018-12-12T19:17:18Z</dcterms:modified>
</cp:coreProperties>
</file>