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6" r:id="rId2"/>
    <p:sldMasterId id="2147483701" r:id="rId3"/>
  </p:sldMasterIdLst>
  <p:notesMasterIdLst>
    <p:notesMasterId r:id="rId22"/>
  </p:notesMasterIdLst>
  <p:handoutMasterIdLst>
    <p:handoutMasterId r:id="rId23"/>
  </p:handoutMasterIdLst>
  <p:sldIdLst>
    <p:sldId id="513" r:id="rId4"/>
    <p:sldId id="707" r:id="rId5"/>
    <p:sldId id="713" r:id="rId6"/>
    <p:sldId id="717" r:id="rId7"/>
    <p:sldId id="718" r:id="rId8"/>
    <p:sldId id="728" r:id="rId9"/>
    <p:sldId id="716" r:id="rId10"/>
    <p:sldId id="722" r:id="rId11"/>
    <p:sldId id="605" r:id="rId12"/>
    <p:sldId id="725" r:id="rId13"/>
    <p:sldId id="608" r:id="rId14"/>
    <p:sldId id="730" r:id="rId15"/>
    <p:sldId id="727" r:id="rId16"/>
    <p:sldId id="610" r:id="rId17"/>
    <p:sldId id="723" r:id="rId18"/>
    <p:sldId id="586" r:id="rId19"/>
    <p:sldId id="731" r:id="rId20"/>
    <p:sldId id="411"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way, Scott" initials="BS" lastIdx="23" clrIdx="0">
    <p:extLst>
      <p:ext uri="{19B8F6BF-5375-455C-9EA6-DF929625EA0E}">
        <p15:presenceInfo xmlns:p15="http://schemas.microsoft.com/office/powerpoint/2012/main" userId="S-1-5-21-1562068243-3890762121-1459926415-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0D"/>
    <a:srgbClr val="3C4650"/>
    <a:srgbClr val="0E5772"/>
    <a:srgbClr val="ED7D31"/>
    <a:srgbClr val="035D9E"/>
    <a:srgbClr val="417783"/>
    <a:srgbClr val="00A65C"/>
    <a:srgbClr val="015190"/>
    <a:srgbClr val="E5E0CD"/>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8948" autoAdjust="0"/>
  </p:normalViewPr>
  <p:slideViewPr>
    <p:cSldViewPr snapToGrid="0">
      <p:cViewPr varScale="1">
        <p:scale>
          <a:sx n="91" d="100"/>
          <a:sy n="91" d="100"/>
        </p:scale>
        <p:origin x="318" y="96"/>
      </p:cViewPr>
      <p:guideLst/>
    </p:cSldViewPr>
  </p:slideViewPr>
  <p:notesTextViewPr>
    <p:cViewPr>
      <p:scale>
        <a:sx n="3" d="2"/>
        <a:sy n="3" d="2"/>
      </p:scale>
      <p:origin x="0" y="0"/>
    </p:cViewPr>
  </p:notesTextViewPr>
  <p:sorterViewPr>
    <p:cViewPr>
      <p:scale>
        <a:sx n="100" d="100"/>
        <a:sy n="100" d="100"/>
      </p:scale>
      <p:origin x="0" y="-71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Sheet1!$A$3:$A$5</c:f>
              <c:strCache>
                <c:ptCount val="3"/>
                <c:pt idx="0">
                  <c:v>During a typical year</c:v>
                </c:pt>
                <c:pt idx="1">
                  <c:v>During a hot, dry year</c:v>
                </c:pt>
                <c:pt idx="2">
                  <c:v>The most Portland's pipelines can deliver</c:v>
                </c:pt>
              </c:strCache>
            </c:strRef>
          </c:cat>
          <c:val>
            <c:numRef>
              <c:f>Sheet1!$B$3:$B$5</c:f>
              <c:numCache>
                <c:formatCode>General</c:formatCode>
                <c:ptCount val="3"/>
                <c:pt idx="0">
                  <c:v>115</c:v>
                </c:pt>
                <c:pt idx="1">
                  <c:v>155</c:v>
                </c:pt>
                <c:pt idx="2">
                  <c:v>200</c:v>
                </c:pt>
              </c:numCache>
            </c:numRef>
          </c:val>
          <c:extLst>
            <c:ext xmlns:c16="http://schemas.microsoft.com/office/drawing/2014/chart" uri="{C3380CC4-5D6E-409C-BE32-E72D297353CC}">
              <c16:uniqueId val="{00000000-C40F-4EB0-8EE2-4B6EE57547FE}"/>
            </c:ext>
          </c:extLst>
        </c:ser>
        <c:dLbls>
          <c:showLegendKey val="0"/>
          <c:showVal val="0"/>
          <c:showCatName val="0"/>
          <c:showSerName val="0"/>
          <c:showPercent val="0"/>
          <c:showBubbleSize val="0"/>
        </c:dLbls>
        <c:gapWidth val="219"/>
        <c:overlap val="-27"/>
        <c:axId val="1524849520"/>
        <c:axId val="1428030816"/>
      </c:barChart>
      <c:catAx>
        <c:axId val="152484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28030816"/>
        <c:crosses val="autoZero"/>
        <c:auto val="1"/>
        <c:lblAlgn val="ctr"/>
        <c:lblOffset val="100"/>
        <c:noMultiLvlLbl val="0"/>
      </c:catAx>
      <c:valAx>
        <c:axId val="14280308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24849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8"/>
            <a:ext cx="3038476" cy="466726"/>
          </a:xfrm>
          <a:prstGeom prst="rect">
            <a:avLst/>
          </a:prstGeom>
        </p:spPr>
        <p:txBody>
          <a:bodyPr vert="horz" lIns="90888" tIns="45443" rIns="90888" bIns="45443" rtlCol="0"/>
          <a:lstStyle>
            <a:lvl1pPr algn="l">
              <a:defRPr sz="1100"/>
            </a:lvl1pPr>
          </a:lstStyle>
          <a:p>
            <a:endParaRPr lang="en-US" dirty="0"/>
          </a:p>
        </p:txBody>
      </p:sp>
      <p:sp>
        <p:nvSpPr>
          <p:cNvPr id="3" name="Date Placeholder 2"/>
          <p:cNvSpPr>
            <a:spLocks noGrp="1"/>
          </p:cNvSpPr>
          <p:nvPr>
            <p:ph type="dt" sz="quarter" idx="1"/>
          </p:nvPr>
        </p:nvSpPr>
        <p:spPr>
          <a:xfrm>
            <a:off x="3970342" y="8"/>
            <a:ext cx="3038476" cy="466726"/>
          </a:xfrm>
          <a:prstGeom prst="rect">
            <a:avLst/>
          </a:prstGeom>
        </p:spPr>
        <p:txBody>
          <a:bodyPr vert="horz" lIns="90888" tIns="45443" rIns="90888" bIns="45443" rtlCol="0"/>
          <a:lstStyle>
            <a:lvl1pPr algn="r">
              <a:defRPr sz="1100"/>
            </a:lvl1pPr>
          </a:lstStyle>
          <a:p>
            <a:fld id="{B7900EDA-CA25-4925-9203-B71ACD52B298}" type="datetimeFigureOut">
              <a:rPr lang="en-US" smtClean="0"/>
              <a:t>12/10/2018</a:t>
            </a:fld>
            <a:endParaRPr lang="en-US" dirty="0"/>
          </a:p>
        </p:txBody>
      </p:sp>
      <p:sp>
        <p:nvSpPr>
          <p:cNvPr id="4" name="Footer Placeholder 3"/>
          <p:cNvSpPr>
            <a:spLocks noGrp="1"/>
          </p:cNvSpPr>
          <p:nvPr>
            <p:ph type="ftr" sz="quarter" idx="2"/>
          </p:nvPr>
        </p:nvSpPr>
        <p:spPr>
          <a:xfrm>
            <a:off x="2" y="8829682"/>
            <a:ext cx="3038476" cy="466726"/>
          </a:xfrm>
          <a:prstGeom prst="rect">
            <a:avLst/>
          </a:prstGeom>
        </p:spPr>
        <p:txBody>
          <a:bodyPr vert="horz" lIns="90888" tIns="45443" rIns="90888" bIns="45443" rtlCol="0" anchor="b"/>
          <a:lstStyle>
            <a:lvl1pPr algn="l">
              <a:defRPr sz="1100"/>
            </a:lvl1pPr>
          </a:lstStyle>
          <a:p>
            <a:r>
              <a:rPr lang="en-US"/>
              <a:t>v3</a:t>
            </a:r>
            <a:endParaRPr lang="en-US" dirty="0"/>
          </a:p>
        </p:txBody>
      </p:sp>
      <p:sp>
        <p:nvSpPr>
          <p:cNvPr id="5" name="Slide Number Placeholder 4"/>
          <p:cNvSpPr>
            <a:spLocks noGrp="1"/>
          </p:cNvSpPr>
          <p:nvPr>
            <p:ph type="sldNum" sz="quarter" idx="3"/>
          </p:nvPr>
        </p:nvSpPr>
        <p:spPr>
          <a:xfrm>
            <a:off x="3970342" y="8829682"/>
            <a:ext cx="3038476" cy="466726"/>
          </a:xfrm>
          <a:prstGeom prst="rect">
            <a:avLst/>
          </a:prstGeom>
        </p:spPr>
        <p:txBody>
          <a:bodyPr vert="horz" lIns="90888" tIns="45443" rIns="90888" bIns="45443" rtlCol="0" anchor="b"/>
          <a:lstStyle>
            <a:lvl1pPr algn="r">
              <a:defRPr sz="1100"/>
            </a:lvl1pPr>
          </a:lstStyle>
          <a:p>
            <a:fld id="{495BB083-21D4-4CA5-BE5D-9607430E05DB}" type="slidenum">
              <a:rPr lang="en-US" smtClean="0"/>
              <a:t>‹#›</a:t>
            </a:fld>
            <a:endParaRPr lang="en-US" dirty="0"/>
          </a:p>
        </p:txBody>
      </p:sp>
    </p:spTree>
    <p:extLst>
      <p:ext uri="{BB962C8B-B14F-4D97-AF65-F5344CB8AC3E}">
        <p14:creationId xmlns:p14="http://schemas.microsoft.com/office/powerpoint/2010/main" val="14792704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2614" tIns="46306" rIns="92614" bIns="46306" rtlCol="0"/>
          <a:lstStyle>
            <a:lvl1pPr algn="l">
              <a:defRPr sz="1100"/>
            </a:lvl1pPr>
          </a:lstStyle>
          <a:p>
            <a:endParaRPr lang="en-US" dirty="0"/>
          </a:p>
        </p:txBody>
      </p:sp>
      <p:sp>
        <p:nvSpPr>
          <p:cNvPr id="3" name="Date Placeholder 2"/>
          <p:cNvSpPr>
            <a:spLocks noGrp="1"/>
          </p:cNvSpPr>
          <p:nvPr>
            <p:ph type="dt" idx="1"/>
          </p:nvPr>
        </p:nvSpPr>
        <p:spPr>
          <a:xfrm>
            <a:off x="3970938" y="3"/>
            <a:ext cx="3037840" cy="466434"/>
          </a:xfrm>
          <a:prstGeom prst="rect">
            <a:avLst/>
          </a:prstGeom>
        </p:spPr>
        <p:txBody>
          <a:bodyPr vert="horz" lIns="92614" tIns="46306" rIns="92614" bIns="46306" rtlCol="0"/>
          <a:lstStyle>
            <a:lvl1pPr algn="r">
              <a:defRPr sz="1100"/>
            </a:lvl1pPr>
          </a:lstStyle>
          <a:p>
            <a:fld id="{623BFF63-6002-4CC5-8C68-9972071F180E}" type="datetimeFigureOut">
              <a:rPr lang="en-US" smtClean="0"/>
              <a:t>12/10/2018</a:t>
            </a:fld>
            <a:endParaRPr lang="en-US" dirty="0"/>
          </a:p>
        </p:txBody>
      </p:sp>
      <p:sp>
        <p:nvSpPr>
          <p:cNvPr id="4" name="Slide Image Placeholder 3"/>
          <p:cNvSpPr>
            <a:spLocks noGrp="1" noRot="1" noChangeAspect="1"/>
          </p:cNvSpPr>
          <p:nvPr>
            <p:ph type="sldImg" idx="2"/>
          </p:nvPr>
        </p:nvSpPr>
        <p:spPr>
          <a:xfrm>
            <a:off x="1416050" y="1162050"/>
            <a:ext cx="4178300" cy="3135313"/>
          </a:xfrm>
          <a:prstGeom prst="rect">
            <a:avLst/>
          </a:prstGeom>
          <a:noFill/>
          <a:ln w="12700">
            <a:solidFill>
              <a:prstClr val="black"/>
            </a:solidFill>
          </a:ln>
        </p:spPr>
        <p:txBody>
          <a:bodyPr vert="horz" lIns="92614" tIns="46306" rIns="92614" bIns="46306" rtlCol="0" anchor="ctr"/>
          <a:lstStyle/>
          <a:p>
            <a:endParaRPr lang="en-US" dirty="0"/>
          </a:p>
        </p:txBody>
      </p:sp>
      <p:sp>
        <p:nvSpPr>
          <p:cNvPr id="5" name="Notes Placeholder 4"/>
          <p:cNvSpPr>
            <a:spLocks noGrp="1"/>
          </p:cNvSpPr>
          <p:nvPr>
            <p:ph type="body" sz="quarter" idx="3"/>
          </p:nvPr>
        </p:nvSpPr>
        <p:spPr>
          <a:xfrm>
            <a:off x="701040" y="4473898"/>
            <a:ext cx="5608320" cy="3660458"/>
          </a:xfrm>
          <a:prstGeom prst="rect">
            <a:avLst/>
          </a:prstGeom>
        </p:spPr>
        <p:txBody>
          <a:bodyPr vert="horz" lIns="92614" tIns="46306" rIns="92614" bIns="463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3037840" cy="466433"/>
          </a:xfrm>
          <a:prstGeom prst="rect">
            <a:avLst/>
          </a:prstGeom>
        </p:spPr>
        <p:txBody>
          <a:bodyPr vert="horz" lIns="92614" tIns="46306" rIns="92614" bIns="46306" rtlCol="0" anchor="b"/>
          <a:lstStyle>
            <a:lvl1pPr algn="l">
              <a:defRPr sz="1100"/>
            </a:lvl1pPr>
          </a:lstStyle>
          <a:p>
            <a:r>
              <a:rPr lang="en-US"/>
              <a:t>v3</a:t>
            </a:r>
            <a:endParaRPr lang="en-US" dirty="0"/>
          </a:p>
        </p:txBody>
      </p:sp>
      <p:sp>
        <p:nvSpPr>
          <p:cNvPr id="7" name="Slide Number Placeholder 6"/>
          <p:cNvSpPr>
            <a:spLocks noGrp="1"/>
          </p:cNvSpPr>
          <p:nvPr>
            <p:ph type="sldNum" sz="quarter" idx="5"/>
          </p:nvPr>
        </p:nvSpPr>
        <p:spPr>
          <a:xfrm>
            <a:off x="3970938" y="8829971"/>
            <a:ext cx="3037840" cy="466433"/>
          </a:xfrm>
          <a:prstGeom prst="rect">
            <a:avLst/>
          </a:prstGeom>
        </p:spPr>
        <p:txBody>
          <a:bodyPr vert="horz" lIns="92614" tIns="46306" rIns="92614" bIns="46306" rtlCol="0" anchor="b"/>
          <a:lstStyle>
            <a:lvl1pPr algn="r">
              <a:defRPr sz="1100"/>
            </a:lvl1pPr>
          </a:lstStyle>
          <a:p>
            <a:fld id="{105D6D01-B75C-420B-9D16-EAF448CFD4B0}" type="slidenum">
              <a:rPr lang="en-US" smtClean="0"/>
              <a:t>‹#›</a:t>
            </a:fld>
            <a:endParaRPr lang="en-US" dirty="0"/>
          </a:p>
        </p:txBody>
      </p:sp>
    </p:spTree>
    <p:extLst>
      <p:ext uri="{BB962C8B-B14F-4D97-AF65-F5344CB8AC3E}">
        <p14:creationId xmlns:p14="http://schemas.microsoft.com/office/powerpoint/2010/main" val="11352746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F836F7D-F9EA-405E-8FE6-00A65B1EBEE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6025" indent="-275394">
              <a:defRPr>
                <a:solidFill>
                  <a:schemeClr val="tx1"/>
                </a:solidFill>
                <a:latin typeface="Arial" panose="020B0604020202020204" pitchFamily="34" charset="0"/>
                <a:ea typeface="ＭＳ Ｐゴシック" panose="020B0600070205080204" pitchFamily="34" charset="-128"/>
              </a:defRPr>
            </a:lvl2pPr>
            <a:lvl3pPr marL="1101577" indent="-220316">
              <a:defRPr>
                <a:solidFill>
                  <a:schemeClr val="tx1"/>
                </a:solidFill>
                <a:latin typeface="Arial" panose="020B0604020202020204" pitchFamily="34" charset="0"/>
                <a:ea typeface="ＭＳ Ｐゴシック" panose="020B0600070205080204" pitchFamily="34" charset="-128"/>
              </a:defRPr>
            </a:lvl3pPr>
            <a:lvl4pPr marL="1542207" indent="-220316">
              <a:defRPr>
                <a:solidFill>
                  <a:schemeClr val="tx1"/>
                </a:solidFill>
                <a:latin typeface="Arial" panose="020B0604020202020204" pitchFamily="34" charset="0"/>
                <a:ea typeface="ＭＳ Ｐゴシック" panose="020B0600070205080204" pitchFamily="34" charset="-128"/>
              </a:defRPr>
            </a:lvl4pPr>
            <a:lvl5pPr marL="1982838" indent="-220316">
              <a:defRPr>
                <a:solidFill>
                  <a:schemeClr val="tx1"/>
                </a:solidFill>
                <a:latin typeface="Arial" panose="020B0604020202020204" pitchFamily="34" charset="0"/>
                <a:ea typeface="ＭＳ Ｐゴシック" panose="020B0600070205080204" pitchFamily="34" charset="-128"/>
              </a:defRPr>
            </a:lvl5pPr>
            <a:lvl6pPr marL="2423468" indent="-22031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64099" indent="-22031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04728" indent="-22031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745359" indent="-220316"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AF45B0A-F45E-4E7E-A513-B7AB0F086CDF}" type="slidenum">
              <a:rPr lang="en-US" altLang="en-US"/>
              <a:pPr/>
              <a:t>1</a:t>
            </a:fld>
            <a:endParaRPr lang="en-US" altLang="en-US" dirty="0"/>
          </a:p>
        </p:txBody>
      </p:sp>
      <p:sp>
        <p:nvSpPr>
          <p:cNvPr id="7171" name="Rectangle 7">
            <a:extLst>
              <a:ext uri="{FF2B5EF4-FFF2-40B4-BE49-F238E27FC236}">
                <a16:creationId xmlns:a16="http://schemas.microsoft.com/office/drawing/2014/main" id="{0E7FB880-0FCF-48E4-BDC2-38FDB2649B45}"/>
              </a:ext>
            </a:extLst>
          </p:cNvPr>
          <p:cNvSpPr txBox="1">
            <a:spLocks noGrp="1" noChangeArrowheads="1"/>
          </p:cNvSpPr>
          <p:nvPr/>
        </p:nvSpPr>
        <p:spPr bwMode="auto">
          <a:xfrm>
            <a:off x="3724277" y="8550907"/>
            <a:ext cx="2847975" cy="45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15" tIns="44058" rIns="88115" bIns="44058"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861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882A3355-B17D-4077-9778-32864F182D9C}" type="slidenum">
              <a:rPr lang="en-US" altLang="en-US"/>
              <a:pPr algn="r">
                <a:spcBef>
                  <a:spcPct val="0"/>
                </a:spcBef>
              </a:pPr>
              <a:t>1</a:t>
            </a:fld>
            <a:endParaRPr lang="en-US" altLang="en-US" dirty="0"/>
          </a:p>
        </p:txBody>
      </p:sp>
      <p:sp>
        <p:nvSpPr>
          <p:cNvPr id="7172" name="Rectangle 2">
            <a:extLst>
              <a:ext uri="{FF2B5EF4-FFF2-40B4-BE49-F238E27FC236}">
                <a16:creationId xmlns:a16="http://schemas.microsoft.com/office/drawing/2014/main" id="{065F9717-1DA4-4C31-A916-AA13D460CCF5}"/>
              </a:ext>
            </a:extLst>
          </p:cNvPr>
          <p:cNvSpPr>
            <a:spLocks noGrp="1" noRot="1" noChangeAspect="1" noChangeArrowheads="1" noTextEdit="1"/>
          </p:cNvSpPr>
          <p:nvPr>
            <p:ph type="sldImg"/>
          </p:nvPr>
        </p:nvSpPr>
        <p:spPr>
          <a:ln/>
        </p:spPr>
      </p:sp>
      <p:sp>
        <p:nvSpPr>
          <p:cNvPr id="2" name="Footer Placeholder 1">
            <a:extLst>
              <a:ext uri="{FF2B5EF4-FFF2-40B4-BE49-F238E27FC236}">
                <a16:creationId xmlns:a16="http://schemas.microsoft.com/office/drawing/2014/main" id="{90BD8457-5180-402F-9E3D-805CD0AE47C6}"/>
              </a:ext>
            </a:extLst>
          </p:cNvPr>
          <p:cNvSpPr>
            <a:spLocks noGrp="1"/>
          </p:cNvSpPr>
          <p:nvPr>
            <p:ph type="ftr" sz="quarter" idx="10"/>
          </p:nvPr>
        </p:nvSpPr>
        <p:spPr/>
        <p:txBody>
          <a:bodyPr/>
          <a:lstStyle/>
          <a:p>
            <a:r>
              <a:rPr lang="en-US"/>
              <a:t>v3</a:t>
            </a:r>
            <a:endParaRPr lang="en-US" dirty="0"/>
          </a:p>
        </p:txBody>
      </p:sp>
    </p:spTree>
    <p:extLst>
      <p:ext uri="{BB962C8B-B14F-4D97-AF65-F5344CB8AC3E}">
        <p14:creationId xmlns:p14="http://schemas.microsoft.com/office/powerpoint/2010/main" val="370397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11</a:t>
            </a:fld>
            <a:endParaRPr lang="en-US" dirty="0"/>
          </a:p>
        </p:txBody>
      </p:sp>
      <p:sp>
        <p:nvSpPr>
          <p:cNvPr id="5" name="Footer Placeholder 4">
            <a:extLst>
              <a:ext uri="{FF2B5EF4-FFF2-40B4-BE49-F238E27FC236}">
                <a16:creationId xmlns:a16="http://schemas.microsoft.com/office/drawing/2014/main" id="{C2FCD4CE-F71B-47FA-8DE9-7C9E29B24280}"/>
              </a:ext>
            </a:extLst>
          </p:cNvPr>
          <p:cNvSpPr>
            <a:spLocks noGrp="1"/>
          </p:cNvSpPr>
          <p:nvPr>
            <p:ph type="ftr" sz="quarter" idx="11"/>
          </p:nvPr>
        </p:nvSpPr>
        <p:spPr/>
        <p:txBody>
          <a:bodyPr/>
          <a:lstStyle/>
          <a:p>
            <a:r>
              <a:rPr lang="en-US"/>
              <a:t>v3</a:t>
            </a:r>
            <a:endParaRPr lang="en-US" dirty="0"/>
          </a:p>
        </p:txBody>
      </p:sp>
    </p:spTree>
    <p:extLst>
      <p:ext uri="{BB962C8B-B14F-4D97-AF65-F5344CB8AC3E}">
        <p14:creationId xmlns:p14="http://schemas.microsoft.com/office/powerpoint/2010/main" val="2064782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12</a:t>
            </a:fld>
            <a:endParaRPr lang="en-US" dirty="0"/>
          </a:p>
        </p:txBody>
      </p:sp>
      <p:sp>
        <p:nvSpPr>
          <p:cNvPr id="5" name="Footer Placeholder 4">
            <a:extLst>
              <a:ext uri="{FF2B5EF4-FFF2-40B4-BE49-F238E27FC236}">
                <a16:creationId xmlns:a16="http://schemas.microsoft.com/office/drawing/2014/main" id="{C2FCD4CE-F71B-47FA-8DE9-7C9E29B24280}"/>
              </a:ext>
            </a:extLst>
          </p:cNvPr>
          <p:cNvSpPr>
            <a:spLocks noGrp="1"/>
          </p:cNvSpPr>
          <p:nvPr>
            <p:ph type="ftr" sz="quarter" idx="11"/>
          </p:nvPr>
        </p:nvSpPr>
        <p:spPr/>
        <p:txBody>
          <a:bodyPr/>
          <a:lstStyle/>
          <a:p>
            <a:r>
              <a:rPr lang="en-US"/>
              <a:t>v3</a:t>
            </a:r>
            <a:endParaRPr lang="en-US" dirty="0"/>
          </a:p>
        </p:txBody>
      </p:sp>
    </p:spTree>
    <p:extLst>
      <p:ext uri="{BB962C8B-B14F-4D97-AF65-F5344CB8AC3E}">
        <p14:creationId xmlns:p14="http://schemas.microsoft.com/office/powerpoint/2010/main" val="2820323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graphics that show the differences between options, 4 different slides (1 for each) with pros cons at high level</a:t>
            </a:r>
          </a:p>
        </p:txBody>
      </p:sp>
      <p:sp>
        <p:nvSpPr>
          <p:cNvPr id="4" name="Slide Number Placeholder 3"/>
          <p:cNvSpPr>
            <a:spLocks noGrp="1"/>
          </p:cNvSpPr>
          <p:nvPr>
            <p:ph type="sldNum" sz="quarter" idx="10"/>
          </p:nvPr>
        </p:nvSpPr>
        <p:spPr/>
        <p:txBody>
          <a:bodyPr/>
          <a:lstStyle/>
          <a:p>
            <a:fld id="{0C9CECBC-90DE-451A-8D12-9E12D9518FCB}" type="slidenum">
              <a:rPr lang="en-US" smtClean="0"/>
              <a:t>13</a:t>
            </a:fld>
            <a:endParaRPr lang="en-US" dirty="0"/>
          </a:p>
        </p:txBody>
      </p:sp>
      <p:sp>
        <p:nvSpPr>
          <p:cNvPr id="5" name="Footer Placeholder 4">
            <a:extLst>
              <a:ext uri="{FF2B5EF4-FFF2-40B4-BE49-F238E27FC236}">
                <a16:creationId xmlns:a16="http://schemas.microsoft.com/office/drawing/2014/main" id="{6489CAF2-86D7-457D-B5FB-C4762F0B9714}"/>
              </a:ext>
            </a:extLst>
          </p:cNvPr>
          <p:cNvSpPr>
            <a:spLocks noGrp="1"/>
          </p:cNvSpPr>
          <p:nvPr>
            <p:ph type="ftr" sz="quarter" idx="11"/>
          </p:nvPr>
        </p:nvSpPr>
        <p:spPr/>
        <p:txBody>
          <a:bodyPr/>
          <a:lstStyle/>
          <a:p>
            <a:r>
              <a:rPr lang="en-US"/>
              <a:t>v3</a:t>
            </a:r>
            <a:endParaRPr lang="en-US" dirty="0"/>
          </a:p>
        </p:txBody>
      </p:sp>
    </p:spTree>
    <p:extLst>
      <p:ext uri="{BB962C8B-B14F-4D97-AF65-F5344CB8AC3E}">
        <p14:creationId xmlns:p14="http://schemas.microsoft.com/office/powerpoint/2010/main" val="3337504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one and why</a:t>
            </a:r>
          </a:p>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14</a:t>
            </a:fld>
            <a:endParaRPr lang="en-US" dirty="0"/>
          </a:p>
        </p:txBody>
      </p:sp>
      <p:sp>
        <p:nvSpPr>
          <p:cNvPr id="5" name="Footer Placeholder 4">
            <a:extLst>
              <a:ext uri="{FF2B5EF4-FFF2-40B4-BE49-F238E27FC236}">
                <a16:creationId xmlns:a16="http://schemas.microsoft.com/office/drawing/2014/main" id="{D85BBC8C-F057-4DAE-85B8-E5AFF1DF2BF6}"/>
              </a:ext>
            </a:extLst>
          </p:cNvPr>
          <p:cNvSpPr>
            <a:spLocks noGrp="1"/>
          </p:cNvSpPr>
          <p:nvPr>
            <p:ph type="ftr" sz="quarter" idx="11"/>
          </p:nvPr>
        </p:nvSpPr>
        <p:spPr/>
        <p:txBody>
          <a:bodyPr/>
          <a:lstStyle/>
          <a:p>
            <a:r>
              <a:rPr lang="en-US"/>
              <a:t>v3</a:t>
            </a:r>
            <a:endParaRPr lang="en-US" dirty="0"/>
          </a:p>
        </p:txBody>
      </p:sp>
    </p:spTree>
    <p:extLst>
      <p:ext uri="{BB962C8B-B14F-4D97-AF65-F5344CB8AC3E}">
        <p14:creationId xmlns:p14="http://schemas.microsoft.com/office/powerpoint/2010/main" val="248516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15</a:t>
            </a:fld>
            <a:endParaRPr lang="en-US" dirty="0"/>
          </a:p>
        </p:txBody>
      </p:sp>
      <p:sp>
        <p:nvSpPr>
          <p:cNvPr id="5" name="Footer Placeholder 4">
            <a:extLst>
              <a:ext uri="{FF2B5EF4-FFF2-40B4-BE49-F238E27FC236}">
                <a16:creationId xmlns:a16="http://schemas.microsoft.com/office/drawing/2014/main" id="{C2FCD4CE-F71B-47FA-8DE9-7C9E29B24280}"/>
              </a:ext>
            </a:extLst>
          </p:cNvPr>
          <p:cNvSpPr>
            <a:spLocks noGrp="1"/>
          </p:cNvSpPr>
          <p:nvPr>
            <p:ph type="ftr" sz="quarter" idx="11"/>
          </p:nvPr>
        </p:nvSpPr>
        <p:spPr/>
        <p:txBody>
          <a:bodyPr/>
          <a:lstStyle/>
          <a:p>
            <a:r>
              <a:rPr lang="en-US"/>
              <a:t>v3</a:t>
            </a:r>
            <a:endParaRPr lang="en-US" dirty="0"/>
          </a:p>
        </p:txBody>
      </p:sp>
    </p:spTree>
    <p:extLst>
      <p:ext uri="{BB962C8B-B14F-4D97-AF65-F5344CB8AC3E}">
        <p14:creationId xmlns:p14="http://schemas.microsoft.com/office/powerpoint/2010/main" val="2718854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18</a:t>
            </a:fld>
            <a:endParaRPr lang="en-US" dirty="0"/>
          </a:p>
        </p:txBody>
      </p:sp>
      <p:sp>
        <p:nvSpPr>
          <p:cNvPr id="5" name="Footer Placeholder 4">
            <a:extLst>
              <a:ext uri="{FF2B5EF4-FFF2-40B4-BE49-F238E27FC236}">
                <a16:creationId xmlns:a16="http://schemas.microsoft.com/office/drawing/2014/main" id="{01CA389B-152F-4815-BF52-CEF809D4379B}"/>
              </a:ext>
            </a:extLst>
          </p:cNvPr>
          <p:cNvSpPr>
            <a:spLocks noGrp="1"/>
          </p:cNvSpPr>
          <p:nvPr>
            <p:ph type="ftr" sz="quarter" idx="11"/>
          </p:nvPr>
        </p:nvSpPr>
        <p:spPr/>
        <p:txBody>
          <a:bodyPr/>
          <a:lstStyle/>
          <a:p>
            <a:r>
              <a:rPr lang="en-US"/>
              <a:t>v3</a:t>
            </a:r>
            <a:endParaRPr lang="en-US" dirty="0"/>
          </a:p>
        </p:txBody>
      </p:sp>
    </p:spTree>
    <p:extLst>
      <p:ext uri="{BB962C8B-B14F-4D97-AF65-F5344CB8AC3E}">
        <p14:creationId xmlns:p14="http://schemas.microsoft.com/office/powerpoint/2010/main" val="348435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2</a:t>
            </a:fld>
            <a:endParaRPr lang="en-US" dirty="0"/>
          </a:p>
        </p:txBody>
      </p:sp>
      <p:sp>
        <p:nvSpPr>
          <p:cNvPr id="5" name="Footer Placeholder 4">
            <a:extLst>
              <a:ext uri="{FF2B5EF4-FFF2-40B4-BE49-F238E27FC236}">
                <a16:creationId xmlns:a16="http://schemas.microsoft.com/office/drawing/2014/main" id="{E83B63D8-DEB9-4E11-A6F4-608A149DD60F}"/>
              </a:ext>
            </a:extLst>
          </p:cNvPr>
          <p:cNvSpPr>
            <a:spLocks noGrp="1"/>
          </p:cNvSpPr>
          <p:nvPr>
            <p:ph type="ftr" sz="quarter" idx="11"/>
          </p:nvPr>
        </p:nvSpPr>
        <p:spPr/>
        <p:txBody>
          <a:bodyPr/>
          <a:lstStyle/>
          <a:p>
            <a:r>
              <a:rPr lang="en-US"/>
              <a:t>v3</a:t>
            </a:r>
            <a:endParaRPr lang="en-US" dirty="0"/>
          </a:p>
        </p:txBody>
      </p:sp>
    </p:spTree>
    <p:extLst>
      <p:ext uri="{BB962C8B-B14F-4D97-AF65-F5344CB8AC3E}">
        <p14:creationId xmlns:p14="http://schemas.microsoft.com/office/powerpoint/2010/main" val="312109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3</a:t>
            </a:fld>
            <a:endParaRPr lang="en-US" dirty="0"/>
          </a:p>
        </p:txBody>
      </p:sp>
      <p:sp>
        <p:nvSpPr>
          <p:cNvPr id="5" name="Footer Placeholder 4">
            <a:extLst>
              <a:ext uri="{FF2B5EF4-FFF2-40B4-BE49-F238E27FC236}">
                <a16:creationId xmlns:a16="http://schemas.microsoft.com/office/drawing/2014/main" id="{E83B63D8-DEB9-4E11-A6F4-608A149DD60F}"/>
              </a:ext>
            </a:extLst>
          </p:cNvPr>
          <p:cNvSpPr>
            <a:spLocks noGrp="1"/>
          </p:cNvSpPr>
          <p:nvPr>
            <p:ph type="ftr" sz="quarter" idx="11"/>
          </p:nvPr>
        </p:nvSpPr>
        <p:spPr/>
        <p:txBody>
          <a:bodyPr/>
          <a:lstStyle/>
          <a:p>
            <a:r>
              <a:rPr lang="en-US"/>
              <a:t>v3</a:t>
            </a:r>
            <a:endParaRPr lang="en-US" dirty="0"/>
          </a:p>
        </p:txBody>
      </p:sp>
    </p:spTree>
    <p:extLst>
      <p:ext uri="{BB962C8B-B14F-4D97-AF65-F5344CB8AC3E}">
        <p14:creationId xmlns:p14="http://schemas.microsoft.com/office/powerpoint/2010/main" val="49941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4</a:t>
            </a:fld>
            <a:endParaRPr lang="en-US" dirty="0"/>
          </a:p>
        </p:txBody>
      </p:sp>
      <p:sp>
        <p:nvSpPr>
          <p:cNvPr id="5" name="Footer Placeholder 4">
            <a:extLst>
              <a:ext uri="{FF2B5EF4-FFF2-40B4-BE49-F238E27FC236}">
                <a16:creationId xmlns:a16="http://schemas.microsoft.com/office/drawing/2014/main" id="{E83B63D8-DEB9-4E11-A6F4-608A149DD60F}"/>
              </a:ext>
            </a:extLst>
          </p:cNvPr>
          <p:cNvSpPr>
            <a:spLocks noGrp="1"/>
          </p:cNvSpPr>
          <p:nvPr>
            <p:ph type="ftr" sz="quarter" idx="11"/>
          </p:nvPr>
        </p:nvSpPr>
        <p:spPr/>
        <p:txBody>
          <a:bodyPr/>
          <a:lstStyle/>
          <a:p>
            <a:r>
              <a:rPr lang="en-US"/>
              <a:t>v3</a:t>
            </a:r>
            <a:endParaRPr lang="en-US" dirty="0"/>
          </a:p>
        </p:txBody>
      </p:sp>
    </p:spTree>
    <p:extLst>
      <p:ext uri="{BB962C8B-B14F-4D97-AF65-F5344CB8AC3E}">
        <p14:creationId xmlns:p14="http://schemas.microsoft.com/office/powerpoint/2010/main" val="180662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6</a:t>
            </a:fld>
            <a:endParaRPr lang="en-US" dirty="0"/>
          </a:p>
        </p:txBody>
      </p:sp>
      <p:sp>
        <p:nvSpPr>
          <p:cNvPr id="5" name="Footer Placeholder 4">
            <a:extLst>
              <a:ext uri="{FF2B5EF4-FFF2-40B4-BE49-F238E27FC236}">
                <a16:creationId xmlns:a16="http://schemas.microsoft.com/office/drawing/2014/main" id="{CEC3E839-2222-43C8-BBCE-A7B8E7C87917}"/>
              </a:ext>
            </a:extLst>
          </p:cNvPr>
          <p:cNvSpPr>
            <a:spLocks noGrp="1"/>
          </p:cNvSpPr>
          <p:nvPr>
            <p:ph type="ftr" sz="quarter" idx="11"/>
          </p:nvPr>
        </p:nvSpPr>
        <p:spPr/>
        <p:txBody>
          <a:bodyPr/>
          <a:lstStyle/>
          <a:p>
            <a:r>
              <a:rPr lang="en-US"/>
              <a:t>v3</a:t>
            </a:r>
            <a:endParaRPr lang="en-US" dirty="0"/>
          </a:p>
        </p:txBody>
      </p:sp>
    </p:spTree>
    <p:extLst>
      <p:ext uri="{BB962C8B-B14F-4D97-AF65-F5344CB8AC3E}">
        <p14:creationId xmlns:p14="http://schemas.microsoft.com/office/powerpoint/2010/main" val="226305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goal and delete next slide</a:t>
            </a:r>
          </a:p>
        </p:txBody>
      </p:sp>
      <p:sp>
        <p:nvSpPr>
          <p:cNvPr id="4" name="Slide Number Placeholder 3"/>
          <p:cNvSpPr>
            <a:spLocks noGrp="1"/>
          </p:cNvSpPr>
          <p:nvPr>
            <p:ph type="sldNum" sz="quarter" idx="10"/>
          </p:nvPr>
        </p:nvSpPr>
        <p:spPr/>
        <p:txBody>
          <a:bodyPr/>
          <a:lstStyle/>
          <a:p>
            <a:fld id="{105D6D01-B75C-420B-9D16-EAF448CFD4B0}" type="slidenum">
              <a:rPr lang="en-US" smtClean="0"/>
              <a:t>7</a:t>
            </a:fld>
            <a:endParaRPr lang="en-US" dirty="0"/>
          </a:p>
        </p:txBody>
      </p:sp>
      <p:sp>
        <p:nvSpPr>
          <p:cNvPr id="5" name="Footer Placeholder 4">
            <a:extLst>
              <a:ext uri="{FF2B5EF4-FFF2-40B4-BE49-F238E27FC236}">
                <a16:creationId xmlns:a16="http://schemas.microsoft.com/office/drawing/2014/main" id="{CBD58318-7008-49F4-A7FC-34D33FD92DBD}"/>
              </a:ext>
            </a:extLst>
          </p:cNvPr>
          <p:cNvSpPr>
            <a:spLocks noGrp="1"/>
          </p:cNvSpPr>
          <p:nvPr>
            <p:ph type="ftr" sz="quarter" idx="11"/>
          </p:nvPr>
        </p:nvSpPr>
        <p:spPr/>
        <p:txBody>
          <a:bodyPr/>
          <a:lstStyle/>
          <a:p>
            <a:r>
              <a:rPr lang="en-US"/>
              <a:t>v3</a:t>
            </a:r>
            <a:endParaRPr lang="en-US" dirty="0"/>
          </a:p>
        </p:txBody>
      </p:sp>
    </p:spTree>
    <p:extLst>
      <p:ext uri="{BB962C8B-B14F-4D97-AF65-F5344CB8AC3E}">
        <p14:creationId xmlns:p14="http://schemas.microsoft.com/office/powerpoint/2010/main" val="1453651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Tx/>
              <a:buFont typeface="Arial" panose="020B0604020202020204" pitchFamily="34" charset="0"/>
              <a:buChar char="•"/>
            </a:pPr>
            <a:endParaRPr lang="en-US" sz="2400" dirty="0"/>
          </a:p>
        </p:txBody>
      </p:sp>
      <p:sp>
        <p:nvSpPr>
          <p:cNvPr id="4" name="Slide Number Placeholder 3"/>
          <p:cNvSpPr>
            <a:spLocks noGrp="1"/>
          </p:cNvSpPr>
          <p:nvPr>
            <p:ph type="sldNum" sz="quarter" idx="10"/>
          </p:nvPr>
        </p:nvSpPr>
        <p:spPr/>
        <p:txBody>
          <a:bodyPr/>
          <a:lstStyle/>
          <a:p>
            <a:fld id="{105D6D01-B75C-420B-9D16-EAF448CFD4B0}" type="slidenum">
              <a:rPr lang="en-US" smtClean="0"/>
              <a:t>8</a:t>
            </a:fld>
            <a:endParaRPr lang="en-US" dirty="0"/>
          </a:p>
        </p:txBody>
      </p:sp>
      <p:sp>
        <p:nvSpPr>
          <p:cNvPr id="5" name="Footer Placeholder 4">
            <a:extLst>
              <a:ext uri="{FF2B5EF4-FFF2-40B4-BE49-F238E27FC236}">
                <a16:creationId xmlns:a16="http://schemas.microsoft.com/office/drawing/2014/main" id="{308AAD90-D5A2-48B6-B4CF-5AE05CEC204F}"/>
              </a:ext>
            </a:extLst>
          </p:cNvPr>
          <p:cNvSpPr>
            <a:spLocks noGrp="1"/>
          </p:cNvSpPr>
          <p:nvPr>
            <p:ph type="ftr" sz="quarter" idx="11"/>
          </p:nvPr>
        </p:nvSpPr>
        <p:spPr/>
        <p:txBody>
          <a:bodyPr/>
          <a:lstStyle/>
          <a:p>
            <a:r>
              <a:rPr lang="en-US"/>
              <a:t>v3</a:t>
            </a:r>
            <a:endParaRPr lang="en-US" dirty="0"/>
          </a:p>
        </p:txBody>
      </p:sp>
    </p:spTree>
    <p:extLst>
      <p:ext uri="{BB962C8B-B14F-4D97-AF65-F5344CB8AC3E}">
        <p14:creationId xmlns:p14="http://schemas.microsoft.com/office/powerpoint/2010/main" val="14972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Tx/>
              <a:buFont typeface="Arial" panose="020B0604020202020204" pitchFamily="34" charset="0"/>
              <a:buChar char="•"/>
            </a:pPr>
            <a:endParaRPr lang="en-US" sz="2400" dirty="0"/>
          </a:p>
        </p:txBody>
      </p:sp>
      <p:sp>
        <p:nvSpPr>
          <p:cNvPr id="4" name="Slide Number Placeholder 3"/>
          <p:cNvSpPr>
            <a:spLocks noGrp="1"/>
          </p:cNvSpPr>
          <p:nvPr>
            <p:ph type="sldNum" sz="quarter" idx="10"/>
          </p:nvPr>
        </p:nvSpPr>
        <p:spPr/>
        <p:txBody>
          <a:bodyPr/>
          <a:lstStyle/>
          <a:p>
            <a:fld id="{105D6D01-B75C-420B-9D16-EAF448CFD4B0}" type="slidenum">
              <a:rPr lang="en-US" smtClean="0"/>
              <a:t>9</a:t>
            </a:fld>
            <a:endParaRPr lang="en-US" dirty="0"/>
          </a:p>
        </p:txBody>
      </p:sp>
      <p:sp>
        <p:nvSpPr>
          <p:cNvPr id="5" name="Footer Placeholder 4">
            <a:extLst>
              <a:ext uri="{FF2B5EF4-FFF2-40B4-BE49-F238E27FC236}">
                <a16:creationId xmlns:a16="http://schemas.microsoft.com/office/drawing/2014/main" id="{308AAD90-D5A2-48B6-B4CF-5AE05CEC204F}"/>
              </a:ext>
            </a:extLst>
          </p:cNvPr>
          <p:cNvSpPr>
            <a:spLocks noGrp="1"/>
          </p:cNvSpPr>
          <p:nvPr>
            <p:ph type="ftr" sz="quarter" idx="11"/>
          </p:nvPr>
        </p:nvSpPr>
        <p:spPr/>
        <p:txBody>
          <a:bodyPr/>
          <a:lstStyle/>
          <a:p>
            <a:r>
              <a:rPr lang="en-US"/>
              <a:t>v3</a:t>
            </a:r>
            <a:endParaRPr lang="en-US" dirty="0"/>
          </a:p>
        </p:txBody>
      </p:sp>
    </p:spTree>
    <p:extLst>
      <p:ext uri="{BB962C8B-B14F-4D97-AF65-F5344CB8AC3E}">
        <p14:creationId xmlns:p14="http://schemas.microsoft.com/office/powerpoint/2010/main" val="136219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10</a:t>
            </a:fld>
            <a:endParaRPr lang="en-US" dirty="0"/>
          </a:p>
        </p:txBody>
      </p:sp>
      <p:sp>
        <p:nvSpPr>
          <p:cNvPr id="5" name="Footer Placeholder 4">
            <a:extLst>
              <a:ext uri="{FF2B5EF4-FFF2-40B4-BE49-F238E27FC236}">
                <a16:creationId xmlns:a16="http://schemas.microsoft.com/office/drawing/2014/main" id="{F18F9166-D7EB-479D-B9D6-7E52A8579E49}"/>
              </a:ext>
            </a:extLst>
          </p:cNvPr>
          <p:cNvSpPr>
            <a:spLocks noGrp="1"/>
          </p:cNvSpPr>
          <p:nvPr>
            <p:ph type="ftr" sz="quarter" idx="11"/>
          </p:nvPr>
        </p:nvSpPr>
        <p:spPr/>
        <p:txBody>
          <a:bodyPr/>
          <a:lstStyle/>
          <a:p>
            <a:r>
              <a:rPr lang="en-US"/>
              <a:t>v3</a:t>
            </a:r>
            <a:endParaRPr lang="en-US" dirty="0"/>
          </a:p>
        </p:txBody>
      </p:sp>
    </p:spTree>
    <p:extLst>
      <p:ext uri="{BB962C8B-B14F-4D97-AF65-F5344CB8AC3E}">
        <p14:creationId xmlns:p14="http://schemas.microsoft.com/office/powerpoint/2010/main" val="4175173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D01697-3E5A-489E-BD70-67B70469F0C4}" type="datetime1">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AF65E6-C4D1-4B22-B917-489A1C3371EE}"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48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A464A0-01C7-49A6-BEFC-C4816CF954FE}" type="datetime1">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42564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6F35D-D780-4A9B-83D6-8A6670AD562B}" type="datetime1">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387556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20000">
              <a:schemeClr val="accent3">
                <a:lumMod val="5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44000" cy="6248400"/>
          </a:xfrm>
          <a:prstGeom prst="rect">
            <a:avLst/>
          </a:prstGeom>
          <a:gradFill>
            <a:gsLst>
              <a:gs pos="15000">
                <a:schemeClr val="accent3">
                  <a:lumMod val="5000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ctrTitle" hasCustomPrompt="1"/>
          </p:nvPr>
        </p:nvSpPr>
        <p:spPr>
          <a:xfrm>
            <a:off x="533400" y="914400"/>
            <a:ext cx="7961376" cy="990600"/>
          </a:xfrm>
        </p:spPr>
        <p:txBody>
          <a:bodyPr lIns="45720" rIns="45720" bIns="45720" anchor="t" anchorCtr="0">
            <a:normAutofit/>
          </a:bodyPr>
          <a:lstStyle>
            <a:lvl1pPr algn="r">
              <a:defRPr kumimoji="0" lang="en-US" sz="3600" b="1" kern="1200" dirty="0" smtClean="0">
                <a:solidFill>
                  <a:schemeClr val="accent2">
                    <a:lumMod val="60000"/>
                    <a:lumOff val="4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extLst/>
          </a:lstStyle>
          <a:p>
            <a:r>
              <a:rPr kumimoji="0" lang="en-US" dirty="0"/>
              <a:t>Click to edit Master title </a:t>
            </a:r>
            <a:br>
              <a:rPr kumimoji="0" lang="en-US" dirty="0"/>
            </a:br>
            <a:endParaRPr kumimoji="0" lang="en-US" dirty="0"/>
          </a:p>
        </p:txBody>
      </p:sp>
      <p:sp>
        <p:nvSpPr>
          <p:cNvPr id="20" name="Subtitle 19"/>
          <p:cNvSpPr>
            <a:spLocks noGrp="1"/>
          </p:cNvSpPr>
          <p:nvPr>
            <p:ph type="subTitle" idx="1"/>
          </p:nvPr>
        </p:nvSpPr>
        <p:spPr>
          <a:xfrm>
            <a:off x="2667000" y="1752600"/>
            <a:ext cx="5827776" cy="914400"/>
          </a:xfrm>
        </p:spPr>
        <p:txBody>
          <a:bodyPr lIns="182880" tIns="0">
            <a:normAutofit/>
          </a:bodyPr>
          <a:lstStyle>
            <a:lvl1pPr marL="36576" indent="0" algn="r">
              <a:spcBef>
                <a:spcPts val="0"/>
              </a:spcBef>
              <a:buNone/>
              <a:defRPr sz="2800">
                <a:solidFill>
                  <a:schemeClr val="bg1"/>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24" name="Text Placeholder 23"/>
          <p:cNvSpPr>
            <a:spLocks noGrp="1"/>
          </p:cNvSpPr>
          <p:nvPr>
            <p:ph type="body" sz="quarter" idx="10"/>
          </p:nvPr>
        </p:nvSpPr>
        <p:spPr>
          <a:xfrm>
            <a:off x="3684896" y="3048000"/>
            <a:ext cx="4800600" cy="914400"/>
          </a:xfrm>
          <a:effectLst>
            <a:outerShdw blurRad="38100" dist="12700" dir="2700000" algn="tl" rotWithShape="0">
              <a:prstClr val="black">
                <a:alpha val="40000"/>
              </a:prstClr>
            </a:outerShdw>
          </a:effectLst>
        </p:spPr>
        <p:txBody>
          <a:bodyPr>
            <a:noAutofit/>
          </a:bodyPr>
          <a:lstStyle>
            <a:lvl1pPr marL="0" indent="0" algn="r">
              <a:spcBef>
                <a:spcPts val="0"/>
              </a:spcBef>
              <a:spcAft>
                <a:spcPts val="0"/>
              </a:spcAft>
              <a:buNone/>
              <a:defRPr sz="2800">
                <a:solidFill>
                  <a:srgbClr val="234F5F"/>
                </a:solidFill>
                <a:effectLst/>
                <a:latin typeface="Arial" pitchFamily="34" charset="0"/>
                <a:cs typeface="Arial" pitchFamily="34" charset="0"/>
              </a:defRPr>
            </a:lvl1pPr>
          </a:lstStyle>
          <a:p>
            <a:pPr lvl="0"/>
            <a:r>
              <a:rPr lang="en-US" dirty="0"/>
              <a:t>Click to edit Master text styles</a:t>
            </a:r>
          </a:p>
        </p:txBody>
      </p:sp>
      <p:sp>
        <p:nvSpPr>
          <p:cNvPr id="26" name="Text Placeholder 25"/>
          <p:cNvSpPr>
            <a:spLocks noGrp="1"/>
          </p:cNvSpPr>
          <p:nvPr>
            <p:ph type="body" sz="quarter" idx="11"/>
          </p:nvPr>
        </p:nvSpPr>
        <p:spPr>
          <a:xfrm>
            <a:off x="3684896" y="4343400"/>
            <a:ext cx="4800600" cy="914400"/>
          </a:xfrm>
        </p:spPr>
        <p:txBody>
          <a:bodyPr>
            <a:normAutofit/>
          </a:bodyPr>
          <a:lstStyle>
            <a:lvl1pPr algn="r">
              <a:spcBef>
                <a:spcPts val="0"/>
              </a:spcBef>
              <a:buNone/>
              <a:defRPr sz="2200" b="1" spc="-30" baseline="0">
                <a:solidFill>
                  <a:srgbClr val="224D5C"/>
                </a:solidFill>
                <a:effectLst/>
                <a:latin typeface="Arial" pitchFamily="34" charset="0"/>
                <a:cs typeface="Arial" pitchFamily="34" charset="0"/>
              </a:defRPr>
            </a:lvl1pPr>
          </a:lstStyle>
          <a:p>
            <a:pPr lvl="0"/>
            <a:r>
              <a:rPr lang="en-US" dirty="0"/>
              <a:t>Click to edit Master text styles</a:t>
            </a:r>
          </a:p>
        </p:txBody>
      </p:sp>
      <p:pic>
        <p:nvPicPr>
          <p:cNvPr id="9" name="Picture 2"/>
          <p:cNvPicPr>
            <a:picLocks noChangeAspect="1" noChangeArrowheads="1"/>
          </p:cNvPicPr>
          <p:nvPr userDrawn="1"/>
        </p:nvPicPr>
        <p:blipFill>
          <a:blip r:embed="rId2" cstate="print"/>
          <a:srcRect/>
          <a:stretch>
            <a:fillRect/>
          </a:stretch>
        </p:blipFill>
        <p:spPr bwMode="auto">
          <a:xfrm>
            <a:off x="5854722" y="5437695"/>
            <a:ext cx="2630774" cy="685800"/>
          </a:xfrm>
          <a:prstGeom prst="rect">
            <a:avLst/>
          </a:prstGeom>
          <a:noFill/>
          <a:ln w="9525">
            <a:noFill/>
            <a:miter lim="800000"/>
            <a:headEnd/>
            <a:tailEnd/>
          </a:ln>
        </p:spPr>
      </p:pic>
      <p:pic>
        <p:nvPicPr>
          <p:cNvPr id="11" name="Picture 10"/>
          <p:cNvPicPr>
            <a:picLocks noChangeAspect="1"/>
          </p:cNvPicPr>
          <p:nvPr userDrawn="1"/>
        </p:nvPicPr>
        <p:blipFill>
          <a:blip r:embed="rId3"/>
          <a:stretch>
            <a:fillRect/>
          </a:stretch>
        </p:blipFill>
        <p:spPr>
          <a:xfrm>
            <a:off x="5016260" y="6335798"/>
            <a:ext cx="1219200" cy="392854"/>
          </a:xfrm>
          <a:prstGeom prst="rect">
            <a:avLst/>
          </a:prstGeom>
        </p:spPr>
      </p:pic>
      <p:pic>
        <p:nvPicPr>
          <p:cNvPr id="2" name="Picture 1"/>
          <p:cNvPicPr>
            <a:picLocks noChangeAspect="1"/>
          </p:cNvPicPr>
          <p:nvPr userDrawn="1"/>
        </p:nvPicPr>
        <p:blipFill>
          <a:blip r:embed="rId4"/>
          <a:stretch>
            <a:fillRect/>
          </a:stretch>
        </p:blipFill>
        <p:spPr>
          <a:xfrm>
            <a:off x="7061172" y="6391264"/>
            <a:ext cx="1389478" cy="281923"/>
          </a:xfrm>
          <a:prstGeom prst="rect">
            <a:avLst/>
          </a:prstGeom>
        </p:spPr>
      </p:pic>
      <p:pic>
        <p:nvPicPr>
          <p:cNvPr id="1026" name="Picture 2" descr="Image result for HDR logo"/>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6366535" y="6372857"/>
            <a:ext cx="563562" cy="3187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456311" y="6328971"/>
            <a:ext cx="1703351" cy="523220"/>
          </a:xfrm>
          <a:prstGeom prst="rect">
            <a:avLst/>
          </a:prstGeom>
          <a:noFill/>
        </p:spPr>
        <p:txBody>
          <a:bodyPr wrap="none" rtlCol="0">
            <a:spAutoFit/>
          </a:bodyPr>
          <a:lstStyle/>
          <a:p>
            <a:pPr algn="ctr"/>
            <a:r>
              <a:rPr kumimoji="0" lang="en-US" sz="1400" b="1" kern="1200" spc="-30" baseline="0" dirty="0">
                <a:solidFill>
                  <a:srgbClr val="224D5C"/>
                </a:solidFill>
                <a:effectLst/>
                <a:latin typeface="Arial" pitchFamily="34" charset="0"/>
                <a:ea typeface="Tahoma" pitchFamily="34" charset="0"/>
                <a:cs typeface="Arial" pitchFamily="34" charset="0"/>
              </a:rPr>
              <a:t>Corrosion Control</a:t>
            </a:r>
          </a:p>
          <a:p>
            <a:pPr algn="ctr"/>
            <a:r>
              <a:rPr kumimoji="0" lang="en-US" sz="1400" b="1" kern="1200" spc="-30" baseline="0" dirty="0">
                <a:solidFill>
                  <a:srgbClr val="224D5C"/>
                </a:solidFill>
                <a:effectLst/>
                <a:latin typeface="Arial" pitchFamily="34" charset="0"/>
                <a:ea typeface="Tahoma" pitchFamily="34" charset="0"/>
                <a:cs typeface="Arial" pitchFamily="34" charset="0"/>
              </a:rPr>
              <a:t>Pilot Study Project</a:t>
            </a:r>
          </a:p>
        </p:txBody>
      </p:sp>
      <p:pic>
        <p:nvPicPr>
          <p:cNvPr id="15" name="Picture 14"/>
          <p:cNvPicPr>
            <a:picLocks noChangeAspect="1"/>
          </p:cNvPicPr>
          <p:nvPr userDrawn="1"/>
        </p:nvPicPr>
        <p:blipFill>
          <a:blip r:embed="rId6"/>
          <a:stretch>
            <a:fillRect/>
          </a:stretch>
        </p:blipFill>
        <p:spPr>
          <a:xfrm>
            <a:off x="614110" y="5599409"/>
            <a:ext cx="1387753" cy="667110"/>
          </a:xfrm>
          <a:prstGeom prst="rect">
            <a:avLst/>
          </a:prstGeom>
        </p:spPr>
      </p:pic>
    </p:spTree>
    <p:extLst>
      <p:ext uri="{BB962C8B-B14F-4D97-AF65-F5344CB8AC3E}">
        <p14:creationId xmlns:p14="http://schemas.microsoft.com/office/powerpoint/2010/main" val="243848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4495800" y="6540175"/>
            <a:ext cx="1219200" cy="317825"/>
          </a:xfrm>
          <a:prstGeom prst="rect">
            <a:avLst/>
          </a:prstGeom>
          <a:noFill/>
          <a:ln w="9525">
            <a:noFill/>
            <a:miter lim="800000"/>
            <a:headEnd/>
            <a:tailEnd/>
          </a:ln>
        </p:spPr>
      </p:pic>
      <p:sp>
        <p:nvSpPr>
          <p:cNvPr id="2" name="Title 1"/>
          <p:cNvSpPr>
            <a:spLocks noGrp="1"/>
          </p:cNvSpPr>
          <p:nvPr>
            <p:ph type="title"/>
          </p:nvPr>
        </p:nvSpPr>
        <p:spPr>
          <a:xfrm>
            <a:off x="502920" y="-228600"/>
            <a:ext cx="8183880" cy="105156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79120" y="1450848"/>
            <a:ext cx="8183880" cy="4721352"/>
          </a:xfrm>
        </p:spPr>
        <p:txBody>
          <a:bodyPr/>
          <a:lstStyle>
            <a:lvl1pPr>
              <a:lnSpc>
                <a:spcPts val="2600"/>
              </a:lnSpc>
              <a:spcBef>
                <a:spcPts val="900"/>
              </a:spcBef>
              <a:spcAft>
                <a:spcPts val="400"/>
              </a:spcAft>
              <a:defRPr/>
            </a:lvl1pPr>
            <a:lvl2pPr>
              <a:lnSpc>
                <a:spcPct val="100000"/>
              </a:lnSpc>
              <a:spcBef>
                <a:spcPts val="400"/>
              </a:spcBef>
              <a:spcAft>
                <a:spcPts val="0"/>
              </a:spcAft>
              <a:buClrTx/>
              <a:buSzPct val="70000"/>
              <a:buFont typeface="Wingdings" pitchFamily="2" charset="2"/>
              <a:buChar char="q"/>
              <a:defRPr sz="2200" b="1" i="0" spc="0" baseline="0">
                <a:solidFill>
                  <a:srgbClr val="234F5F"/>
                </a:solidFill>
                <a:effectLst/>
                <a:latin typeface="Arial Narrow" pitchFamily="34" charset="0"/>
                <a:ea typeface="Tahoma" pitchFamily="34" charset="0"/>
                <a:cs typeface="Arial" pitchFamily="34" charset="0"/>
              </a:defRPr>
            </a:lvl2pPr>
            <a:lvl3pPr marL="1146175" indent="-231775">
              <a:lnSpc>
                <a:spcPct val="100000"/>
              </a:lnSpc>
              <a:spcBef>
                <a:spcPts val="200"/>
              </a:spcBef>
              <a:spcAft>
                <a:spcPts val="0"/>
              </a:spcAft>
              <a:buClrTx/>
              <a:buFont typeface="Symbol" pitchFamily="18" charset="2"/>
              <a:buChar char="·"/>
              <a:defRPr sz="2000" b="1" baseline="0">
                <a:solidFill>
                  <a:schemeClr val="accent1">
                    <a:lumMod val="50000"/>
                  </a:schemeClr>
                </a:solidFill>
                <a:latin typeface="Arial Narrow" pitchFamily="34" charset="0"/>
              </a:defRPr>
            </a:lvl3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1" eaLnBrk="1" latinLnBrk="0" hangingPunct="1"/>
            <a:endParaRPr lang="en-US" dirty="0"/>
          </a:p>
        </p:txBody>
      </p:sp>
      <p:sp>
        <p:nvSpPr>
          <p:cNvPr id="6" name="Slide Number Placeholder 3"/>
          <p:cNvSpPr>
            <a:spLocks noGrp="1"/>
          </p:cNvSpPr>
          <p:nvPr>
            <p:ph type="sldNum" sz="quarter" idx="12"/>
          </p:nvPr>
        </p:nvSpPr>
        <p:spPr>
          <a:xfrm>
            <a:off x="8305800" y="6553200"/>
            <a:ext cx="609600" cy="304800"/>
          </a:xfrm>
          <a:prstGeom prst="rect">
            <a:avLst/>
          </a:prstGeom>
        </p:spPr>
        <p:txBody>
          <a:bodyPr/>
          <a:lstStyle>
            <a:lvl1pPr algn="r">
              <a:defRPr kumimoji="0" lang="en-US" sz="1200" b="1" i="1" kern="1200" spc="-30" baseline="0" smtClean="0">
                <a:solidFill>
                  <a:srgbClr val="224D5C"/>
                </a:solidFill>
                <a:effectLst/>
                <a:latin typeface="Arial" pitchFamily="34" charset="0"/>
                <a:ea typeface="Tahoma" pitchFamily="34" charset="0"/>
                <a:cs typeface="Arial" pitchFamily="34" charset="0"/>
              </a:defRPr>
            </a:lvl1pPr>
          </a:lstStyle>
          <a:p>
            <a:fld id="{EE39A99E-9944-BD45-8456-AF420525D2F8}" type="slidenum">
              <a:rPr lang="en-US" smtClean="0"/>
              <a:pPr/>
              <a:t>‹#›</a:t>
            </a:fld>
            <a:endParaRPr lang="en-US" dirty="0"/>
          </a:p>
        </p:txBody>
      </p:sp>
      <p:pic>
        <p:nvPicPr>
          <p:cNvPr id="7" name="Picture 6"/>
          <p:cNvPicPr>
            <a:picLocks noChangeAspect="1"/>
          </p:cNvPicPr>
          <p:nvPr userDrawn="1"/>
        </p:nvPicPr>
        <p:blipFill>
          <a:blip r:embed="rId3"/>
          <a:stretch>
            <a:fillRect/>
          </a:stretch>
        </p:blipFill>
        <p:spPr>
          <a:xfrm>
            <a:off x="5798317" y="6564972"/>
            <a:ext cx="810353" cy="261114"/>
          </a:xfrm>
          <a:prstGeom prst="rect">
            <a:avLst/>
          </a:prstGeom>
        </p:spPr>
      </p:pic>
      <p:pic>
        <p:nvPicPr>
          <p:cNvPr id="9" name="Picture 8"/>
          <p:cNvPicPr>
            <a:picLocks noChangeAspect="1"/>
          </p:cNvPicPr>
          <p:nvPr userDrawn="1"/>
        </p:nvPicPr>
        <p:blipFill>
          <a:blip r:embed="rId4"/>
          <a:stretch>
            <a:fillRect/>
          </a:stretch>
        </p:blipFill>
        <p:spPr>
          <a:xfrm>
            <a:off x="7190568" y="6591661"/>
            <a:ext cx="1023848" cy="207737"/>
          </a:xfrm>
          <a:prstGeom prst="rect">
            <a:avLst/>
          </a:prstGeom>
        </p:spPr>
      </p:pic>
      <p:pic>
        <p:nvPicPr>
          <p:cNvPr id="10" name="Picture 2" descr="Image result for HDR logo"/>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6691987" y="6578098"/>
            <a:ext cx="415265" cy="23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0" y="6581001"/>
            <a:ext cx="2783454" cy="276999"/>
          </a:xfrm>
          <a:prstGeom prst="rect">
            <a:avLst/>
          </a:prstGeom>
          <a:noFill/>
        </p:spPr>
        <p:txBody>
          <a:bodyPr wrap="none" rtlCol="0">
            <a:spAutoFit/>
          </a:bodyPr>
          <a:lstStyle/>
          <a:p>
            <a:pPr algn="l"/>
            <a:r>
              <a:rPr kumimoji="0" lang="en-US" sz="1200" b="1" i="1" kern="1200" spc="-30" baseline="0" dirty="0">
                <a:solidFill>
                  <a:srgbClr val="224D5C"/>
                </a:solidFill>
                <a:effectLst/>
                <a:latin typeface="Arial" pitchFamily="34" charset="0"/>
                <a:ea typeface="Tahoma" pitchFamily="34" charset="0"/>
                <a:cs typeface="Arial" pitchFamily="34" charset="0"/>
              </a:rPr>
              <a:t>Corrosion Control Pilot Study Project</a:t>
            </a:r>
          </a:p>
        </p:txBody>
      </p:sp>
    </p:spTree>
    <p:extLst>
      <p:ext uri="{BB962C8B-B14F-4D97-AF65-F5344CB8AC3E}">
        <p14:creationId xmlns:p14="http://schemas.microsoft.com/office/powerpoint/2010/main" val="109394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 Version 2">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8183880" cy="105156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79120" y="1450848"/>
            <a:ext cx="8183880" cy="4721352"/>
          </a:xfrm>
        </p:spPr>
        <p:txBody>
          <a:bodyPr/>
          <a:lstStyle>
            <a:lvl1pPr>
              <a:lnSpc>
                <a:spcPts val="2600"/>
              </a:lnSpc>
              <a:spcBef>
                <a:spcPts val="900"/>
              </a:spcBef>
              <a:spcAft>
                <a:spcPts val="400"/>
              </a:spcAft>
              <a:defRPr/>
            </a:lvl1pPr>
            <a:lvl2pPr>
              <a:lnSpc>
                <a:spcPct val="100000"/>
              </a:lnSpc>
              <a:spcBef>
                <a:spcPts val="400"/>
              </a:spcBef>
              <a:spcAft>
                <a:spcPts val="0"/>
              </a:spcAft>
              <a:buClrTx/>
              <a:buSzPct val="70000"/>
              <a:buFont typeface="Wingdings" pitchFamily="2" charset="2"/>
              <a:buChar char="q"/>
              <a:defRPr sz="2200" b="1" i="0" spc="0" baseline="0">
                <a:solidFill>
                  <a:srgbClr val="234F5F"/>
                </a:solidFill>
                <a:effectLst/>
                <a:latin typeface="Arial Narrow" pitchFamily="34" charset="0"/>
                <a:ea typeface="Tahoma" pitchFamily="34" charset="0"/>
                <a:cs typeface="Arial" pitchFamily="34" charset="0"/>
              </a:defRPr>
            </a:lvl2pPr>
            <a:lvl3pPr marL="1146175" indent="-231775">
              <a:lnSpc>
                <a:spcPct val="100000"/>
              </a:lnSpc>
              <a:spcBef>
                <a:spcPts val="200"/>
              </a:spcBef>
              <a:spcAft>
                <a:spcPts val="0"/>
              </a:spcAft>
              <a:buClrTx/>
              <a:buFont typeface="Symbol" pitchFamily="18" charset="2"/>
              <a:buChar char="·"/>
              <a:defRPr sz="2000" b="1" baseline="0">
                <a:solidFill>
                  <a:schemeClr val="accent1">
                    <a:lumMod val="50000"/>
                  </a:schemeClr>
                </a:solidFill>
                <a:latin typeface="Arial Narrow" pitchFamily="34" charset="0"/>
              </a:defRPr>
            </a:lvl3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5" name="Slide Number Placeholder 3"/>
          <p:cNvSpPr>
            <a:spLocks noGrp="1"/>
          </p:cNvSpPr>
          <p:nvPr>
            <p:ph type="sldNum" sz="quarter" idx="12"/>
          </p:nvPr>
        </p:nvSpPr>
        <p:spPr>
          <a:xfrm>
            <a:off x="8305800" y="6553200"/>
            <a:ext cx="609600" cy="304800"/>
          </a:xfrm>
          <a:prstGeom prst="rect">
            <a:avLst/>
          </a:prstGeom>
        </p:spPr>
        <p:txBody>
          <a:bodyPr/>
          <a:lstStyle>
            <a:lvl1pPr algn="r">
              <a:defRPr sz="1400" baseline="0">
                <a:latin typeface="Tahoma" panose="020B0604030504040204" pitchFamily="34" charset="0"/>
                <a:ea typeface="Tahoma" panose="020B0604030504040204" pitchFamily="34" charset="0"/>
                <a:cs typeface="Tahoma" panose="020B0604030504040204" pitchFamily="34" charset="0"/>
              </a:defRPr>
            </a:lvl1pPr>
          </a:lstStyle>
          <a:p>
            <a:fld id="{EE39A99E-9944-BD45-8456-AF420525D2F8}" type="slidenum">
              <a:rPr lang="en-US" smtClean="0"/>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4620904" y="6533059"/>
            <a:ext cx="1246496" cy="324941"/>
          </a:xfrm>
          <a:prstGeom prst="rect">
            <a:avLst/>
          </a:prstGeom>
          <a:noFill/>
          <a:ln w="9525">
            <a:noFill/>
            <a:miter lim="800000"/>
            <a:headEnd/>
            <a:tailEnd/>
          </a:ln>
        </p:spPr>
      </p:pic>
      <p:pic>
        <p:nvPicPr>
          <p:cNvPr id="8" name="Picture 7"/>
          <p:cNvPicPr>
            <a:picLocks noChangeAspect="1"/>
          </p:cNvPicPr>
          <p:nvPr userDrawn="1"/>
        </p:nvPicPr>
        <p:blipFill>
          <a:blip r:embed="rId3"/>
          <a:stretch>
            <a:fillRect/>
          </a:stretch>
        </p:blipFill>
        <p:spPr>
          <a:xfrm>
            <a:off x="5971447" y="6564972"/>
            <a:ext cx="810353" cy="261114"/>
          </a:xfrm>
          <a:prstGeom prst="rect">
            <a:avLst/>
          </a:prstGeom>
        </p:spPr>
      </p:pic>
      <p:pic>
        <p:nvPicPr>
          <p:cNvPr id="9" name="Picture 8"/>
          <p:cNvPicPr>
            <a:picLocks noChangeAspect="1"/>
          </p:cNvPicPr>
          <p:nvPr userDrawn="1"/>
        </p:nvPicPr>
        <p:blipFill>
          <a:blip r:embed="rId4"/>
          <a:stretch>
            <a:fillRect/>
          </a:stretch>
        </p:blipFill>
        <p:spPr>
          <a:xfrm>
            <a:off x="6879057" y="6574973"/>
            <a:ext cx="1198143" cy="241112"/>
          </a:xfrm>
          <a:prstGeom prst="rect">
            <a:avLst/>
          </a:prstGeom>
        </p:spPr>
      </p:pic>
    </p:spTree>
    <p:extLst>
      <p:ext uri="{BB962C8B-B14F-4D97-AF65-F5344CB8AC3E}">
        <p14:creationId xmlns:p14="http://schemas.microsoft.com/office/powerpoint/2010/main" val="1146113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igures - No White Box">
    <p:spTree>
      <p:nvGrpSpPr>
        <p:cNvPr id="1" name=""/>
        <p:cNvGrpSpPr/>
        <p:nvPr/>
      </p:nvGrpSpPr>
      <p:grpSpPr>
        <a:xfrm>
          <a:off x="0" y="0"/>
          <a:ext cx="0" cy="0"/>
          <a:chOff x="0" y="0"/>
          <a:chExt cx="0" cy="0"/>
        </a:xfrm>
      </p:grpSpPr>
      <p:sp>
        <p:nvSpPr>
          <p:cNvPr id="4" name="Rectangle 3"/>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9144000" cy="6248400"/>
          </a:xfrm>
          <a:prstGeom prst="rect">
            <a:avLst/>
          </a:prstGeom>
          <a:gradFill>
            <a:gsLst>
              <a:gs pos="15000">
                <a:schemeClr val="accent3">
                  <a:lumMod val="5000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7" name="Slide Number Placeholder 3"/>
          <p:cNvSpPr>
            <a:spLocks noGrp="1"/>
          </p:cNvSpPr>
          <p:nvPr>
            <p:ph type="sldNum" sz="quarter" idx="12"/>
          </p:nvPr>
        </p:nvSpPr>
        <p:spPr>
          <a:xfrm>
            <a:off x="8305800" y="6553200"/>
            <a:ext cx="609600" cy="304800"/>
          </a:xfrm>
          <a:prstGeom prst="rect">
            <a:avLst/>
          </a:prstGeom>
        </p:spPr>
        <p:txBody>
          <a:bodyPr/>
          <a:lstStyle>
            <a:lvl1pPr algn="r">
              <a:defRPr sz="1400" baseline="0">
                <a:latin typeface="Tahoma" panose="020B0604030504040204" pitchFamily="34" charset="0"/>
                <a:ea typeface="Tahoma" panose="020B0604030504040204" pitchFamily="34" charset="0"/>
                <a:cs typeface="Tahoma" panose="020B0604030504040204" pitchFamily="34" charset="0"/>
              </a:defRPr>
            </a:lvl1pPr>
          </a:lstStyle>
          <a:p>
            <a:fld id="{EE39A99E-9944-BD45-8456-AF420525D2F8}" type="slidenum">
              <a:rPr lang="en-US" smtClean="0"/>
              <a:pPr/>
              <a:t>‹#›</a:t>
            </a:fld>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4620904" y="6533059"/>
            <a:ext cx="1246496" cy="324941"/>
          </a:xfrm>
          <a:prstGeom prst="rect">
            <a:avLst/>
          </a:prstGeom>
          <a:noFill/>
          <a:ln w="9525">
            <a:noFill/>
            <a:miter lim="800000"/>
            <a:headEnd/>
            <a:tailEnd/>
          </a:ln>
        </p:spPr>
      </p:pic>
      <p:pic>
        <p:nvPicPr>
          <p:cNvPr id="9" name="Picture 8"/>
          <p:cNvPicPr>
            <a:picLocks noChangeAspect="1"/>
          </p:cNvPicPr>
          <p:nvPr userDrawn="1"/>
        </p:nvPicPr>
        <p:blipFill>
          <a:blip r:embed="rId3"/>
          <a:stretch>
            <a:fillRect/>
          </a:stretch>
        </p:blipFill>
        <p:spPr>
          <a:xfrm>
            <a:off x="5971447" y="6564972"/>
            <a:ext cx="810353" cy="261114"/>
          </a:xfrm>
          <a:prstGeom prst="rect">
            <a:avLst/>
          </a:prstGeom>
        </p:spPr>
      </p:pic>
      <p:pic>
        <p:nvPicPr>
          <p:cNvPr id="10" name="Picture 9"/>
          <p:cNvPicPr>
            <a:picLocks noChangeAspect="1"/>
          </p:cNvPicPr>
          <p:nvPr userDrawn="1"/>
        </p:nvPicPr>
        <p:blipFill>
          <a:blip r:embed="rId4"/>
          <a:stretch>
            <a:fillRect/>
          </a:stretch>
        </p:blipFill>
        <p:spPr>
          <a:xfrm>
            <a:off x="6879057" y="6574973"/>
            <a:ext cx="1198143" cy="241112"/>
          </a:xfrm>
          <a:prstGeom prst="rect">
            <a:avLst/>
          </a:prstGeom>
        </p:spPr>
      </p:pic>
    </p:spTree>
    <p:extLst>
      <p:ext uri="{BB962C8B-B14F-4D97-AF65-F5344CB8AC3E}">
        <p14:creationId xmlns:p14="http://schemas.microsoft.com/office/powerpoint/2010/main" val="2238525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374A9C-8C0F-48C6-808D-751B39A0FB53}"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571937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74A9C-8C0F-48C6-808D-751B39A0FB53}"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1159414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374A9C-8C0F-48C6-808D-751B39A0FB53}"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1272478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374A9C-8C0F-48C6-808D-751B39A0FB53}"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146493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26787-CAE8-4AC7-A393-C1EC1F301CC0}" type="datetime1">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372255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374A9C-8C0F-48C6-808D-751B39A0FB53}" type="datetimeFigureOut">
              <a:rPr lang="en-US" smtClean="0"/>
              <a:t>12/10/2018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2366183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374A9C-8C0F-48C6-808D-751B39A0FB53}" type="datetimeFigureOut">
              <a:rPr lang="en-US" smtClean="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174199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74A9C-8C0F-48C6-808D-751B39A0FB53}" type="datetimeFigureOut">
              <a:rPr lang="en-US" smtClean="0"/>
              <a:t>12/10/2018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2500947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374A9C-8C0F-48C6-808D-751B39A0FB53}"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2566652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374A9C-8C0F-48C6-808D-751B39A0FB53}"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1081808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74A9C-8C0F-48C6-808D-751B39A0FB53}"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1018268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74A9C-8C0F-48C6-808D-751B39A0FB53}"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45348-55CE-4DA7-A839-542CA53C9A91}" type="slidenum">
              <a:rPr lang="en-US" smtClean="0"/>
              <a:t>‹#›</a:t>
            </a:fld>
            <a:endParaRPr lang="en-US" dirty="0"/>
          </a:p>
        </p:txBody>
      </p:sp>
    </p:spTree>
    <p:extLst>
      <p:ext uri="{BB962C8B-B14F-4D97-AF65-F5344CB8AC3E}">
        <p14:creationId xmlns:p14="http://schemas.microsoft.com/office/powerpoint/2010/main" val="126804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7581B5-E3C3-48B5-86B1-E0DC34361546}" type="datetime1">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AF65E6-C4D1-4B22-B917-489A1C3371EE}"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48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E8EEBF-741F-4A21-B6D6-576BF07127BB}" type="datetime1">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63517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08C21D-B3E4-4020-8547-B8BF5A714BFF}" type="datetime1">
              <a:rPr lang="en-US" smtClean="0"/>
              <a:t>12/10/2018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286582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ADD1B4-FCE4-459D-8A4E-214D31CEAE62}" type="datetime1">
              <a:rPr lang="en-US" smtClean="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44910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ED9825-FC1A-4DC2-826D-00CB0FDF5794}" type="datetime1">
              <a:rPr lang="en-US" smtClean="0"/>
              <a:t>12/10/2018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42670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B44F82C-DC4B-4741-8F24-D4D87BB43176}" type="datetime1">
              <a:rPr lang="en-US" smtClean="0"/>
              <a:t>12/10/2018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AF65E6-C4D1-4B22-B917-489A1C3371EE}" type="slidenum">
              <a:rPr lang="en-US" smtClean="0"/>
              <a:t>‹#›</a:t>
            </a:fld>
            <a:endParaRPr lang="en-US" dirty="0"/>
          </a:p>
        </p:txBody>
      </p:sp>
    </p:spTree>
    <p:extLst>
      <p:ext uri="{BB962C8B-B14F-4D97-AF65-F5344CB8AC3E}">
        <p14:creationId xmlns:p14="http://schemas.microsoft.com/office/powerpoint/2010/main" val="361613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8D276C-8C6B-43A7-B2C8-A1906F28B133}" type="datetime1">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AF65E6-C4D1-4B22-B917-489A1C3371EE}" type="slidenum">
              <a:rPr lang="en-US" smtClean="0"/>
              <a:t>‹#›</a:t>
            </a:fld>
            <a:endParaRPr lang="en-US" dirty="0"/>
          </a:p>
        </p:txBody>
      </p:sp>
    </p:spTree>
    <p:extLst>
      <p:ext uri="{BB962C8B-B14F-4D97-AF65-F5344CB8AC3E}">
        <p14:creationId xmlns:p14="http://schemas.microsoft.com/office/powerpoint/2010/main" val="290905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9760529-00A5-4D7A-BB3E-CCC2F0DB6C07}" type="datetime1">
              <a:rPr lang="en-US" smtClean="0"/>
              <a:t>12/10/2018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1AF65E6-C4D1-4B22-B917-489A1C3371EE}"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9772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0000">
              <a:schemeClr val="accent3">
                <a:lumMod val="5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0" y="0"/>
            <a:ext cx="9144000" cy="6248400"/>
          </a:xfrm>
          <a:prstGeom prst="rect">
            <a:avLst/>
          </a:prstGeom>
          <a:gradFill>
            <a:gsLst>
              <a:gs pos="15000">
                <a:schemeClr val="accent3">
                  <a:lumMod val="5000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418596" y="990600"/>
            <a:ext cx="8306809" cy="5486400"/>
          </a:xfrm>
          <a:prstGeom prst="roundRect">
            <a:avLst>
              <a:gd name="adj" fmla="val 2127"/>
            </a:avLst>
          </a:prstGeom>
          <a:gradFill flip="none" rotWithShape="1">
            <a:gsLst>
              <a:gs pos="100000">
                <a:srgbClr val="FAFAFA"/>
              </a:gs>
              <a:gs pos="100000">
                <a:schemeClr val="bg1">
                  <a:shade val="35000"/>
                  <a:satMod val="100000"/>
                </a:schemeClr>
              </a:gs>
            </a:gsLst>
            <a:path path="shape">
              <a:fillToRect l="50000" t="50000" r="50000" b="50000"/>
            </a:path>
            <a:tileRect/>
          </a:gradFill>
          <a:ln w="8890" cap="rnd" cmpd="sng" algn="ctr">
            <a:noFill/>
            <a:prstDash val="solid"/>
          </a:ln>
          <a:effectLst>
            <a:outerShdw blurRad="50800" dist="635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Placeholder 12"/>
          <p:cNvSpPr>
            <a:spLocks noGrp="1"/>
          </p:cNvSpPr>
          <p:nvPr>
            <p:ph type="title"/>
          </p:nvPr>
        </p:nvSpPr>
        <p:spPr>
          <a:xfrm>
            <a:off x="502920" y="-213360"/>
            <a:ext cx="8183880" cy="1051560"/>
          </a:xfrm>
          <a:prstGeom prst="rect">
            <a:avLst/>
          </a:prstGeom>
        </p:spPr>
        <p:txBody>
          <a:bodyPr vert="horz" anchor="b">
            <a:normAutofit/>
          </a:bodyPr>
          <a:lstStyle/>
          <a:p>
            <a:r>
              <a:rPr kumimoji="0" lang="en-US" dirty="0"/>
              <a:t>Click to edit Master title style</a:t>
            </a:r>
          </a:p>
        </p:txBody>
      </p:sp>
      <p:sp>
        <p:nvSpPr>
          <p:cNvPr id="4" name="Text Placeholder 3"/>
          <p:cNvSpPr>
            <a:spLocks noGrp="1"/>
          </p:cNvSpPr>
          <p:nvPr>
            <p:ph type="body" idx="1"/>
          </p:nvPr>
        </p:nvSpPr>
        <p:spPr>
          <a:xfrm>
            <a:off x="502920" y="1371600"/>
            <a:ext cx="8183880" cy="4187952"/>
          </a:xfrm>
          <a:prstGeom prst="rect">
            <a:avLst/>
          </a:prstGeom>
        </p:spPr>
        <p:txBody>
          <a:bodyPr vert="horz" lIns="182880" tIns="91440">
            <a:normAutofit/>
          </a:bodyPr>
          <a:lstStyle/>
          <a:p>
            <a:pPr lvl="0" eaLnBrk="1" latinLnBrk="0" hangingPunct="1"/>
            <a:r>
              <a:rPr kumimoji="0" lang="en-US" dirty="0"/>
              <a:t> Click to edit Master text styles</a:t>
            </a:r>
          </a:p>
          <a:p>
            <a:pPr lvl="1" eaLnBrk="1" latinLnBrk="0" hangingPunct="1"/>
            <a:r>
              <a:rPr kumimoji="0" lang="en-US" dirty="0"/>
              <a:t>Second level</a:t>
            </a:r>
          </a:p>
        </p:txBody>
      </p:sp>
    </p:spTree>
    <p:extLst>
      <p:ext uri="{BB962C8B-B14F-4D97-AF65-F5344CB8AC3E}">
        <p14:creationId xmlns:p14="http://schemas.microsoft.com/office/powerpoint/2010/main" val="12707571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rtl="0" eaLnBrk="1" latinLnBrk="0" hangingPunct="1">
        <a:spcBef>
          <a:spcPct val="0"/>
        </a:spcBef>
        <a:buNone/>
        <a:defRPr kumimoji="0" sz="3200" b="1" kern="1200">
          <a:solidFill>
            <a:schemeClr val="accent2">
              <a:lumMod val="60000"/>
              <a:lumOff val="4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extLst/>
    </p:titleStyle>
    <p:bodyStyle>
      <a:lvl1pPr marL="320040" indent="-320040" algn="l" rtl="0" eaLnBrk="1" latinLnBrk="0" hangingPunct="1">
        <a:spcBef>
          <a:spcPts val="200"/>
        </a:spcBef>
        <a:spcAft>
          <a:spcPts val="200"/>
        </a:spcAft>
        <a:buClr>
          <a:schemeClr val="tx1"/>
        </a:buClr>
        <a:buSzPct val="90000"/>
        <a:buFont typeface="Wingdings" pitchFamily="2" charset="2"/>
        <a:buChar char=""/>
        <a:defRPr kumimoji="0" sz="2400" b="1" kern="1200">
          <a:solidFill>
            <a:schemeClr val="tx1"/>
          </a:solidFill>
          <a:effectLst/>
          <a:latin typeface="Tahoma" pitchFamily="34" charset="0"/>
          <a:ea typeface="Tahoma" pitchFamily="34" charset="0"/>
          <a:cs typeface="Tahoma" pitchFamily="34" charset="0"/>
        </a:defRPr>
      </a:lvl1pPr>
      <a:lvl2pPr marL="804863" indent="-341313" algn="l" rtl="0" eaLnBrk="1" latinLnBrk="0" hangingPunct="1">
        <a:spcBef>
          <a:spcPts val="200"/>
        </a:spcBef>
        <a:buClrTx/>
        <a:buSzPct val="90000"/>
        <a:buFont typeface="Aharoni" pitchFamily="2" charset="-79"/>
        <a:buChar char="—"/>
        <a:defRPr kumimoji="0" sz="1800" b="0" kern="1200">
          <a:solidFill>
            <a:schemeClr val="tx1"/>
          </a:solidFill>
          <a:effectLst/>
          <a:latin typeface="Tahoma" pitchFamily="34" charset="0"/>
          <a:ea typeface="Tahoma" pitchFamily="34" charset="0"/>
          <a:cs typeface="Tahoma" pitchFamily="34" charset="0"/>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DABD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74A9C-8C0F-48C6-808D-751B39A0FB53}" type="datetimeFigureOut">
              <a:rPr lang="en-US" smtClean="0"/>
              <a:t>12/10/2018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45348-55CE-4DA7-A839-542CA53C9A91}" type="slidenum">
              <a:rPr lang="en-US" smtClean="0"/>
              <a:t>‹#›</a:t>
            </a:fld>
            <a:endParaRPr lang="en-US" dirty="0"/>
          </a:p>
        </p:txBody>
      </p:sp>
    </p:spTree>
    <p:extLst>
      <p:ext uri="{BB962C8B-B14F-4D97-AF65-F5344CB8AC3E}">
        <p14:creationId xmlns:p14="http://schemas.microsoft.com/office/powerpoint/2010/main" val="384439405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PT_WB Basic 2_intro">
            <a:extLst>
              <a:ext uri="{FF2B5EF4-FFF2-40B4-BE49-F238E27FC236}">
                <a16:creationId xmlns:a16="http://schemas.microsoft.com/office/drawing/2014/main" id="{20B570E5-F371-4294-A768-4DD3017BFCB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a:extLst>
              <a:ext uri="{FF2B5EF4-FFF2-40B4-BE49-F238E27FC236}">
                <a16:creationId xmlns:a16="http://schemas.microsoft.com/office/drawing/2014/main" id="{2B6D1761-C6FC-4C1C-8EC5-3D7E035E8C57}"/>
              </a:ext>
            </a:extLst>
          </p:cNvPr>
          <p:cNvSpPr>
            <a:spLocks noGrp="1" noChangeArrowheads="1"/>
          </p:cNvSpPr>
          <p:nvPr>
            <p:ph type="ctrTitle" idx="4294967295"/>
          </p:nvPr>
        </p:nvSpPr>
        <p:spPr>
          <a:xfrm>
            <a:off x="3517893" y="2031245"/>
            <a:ext cx="5439071" cy="2099322"/>
          </a:xfrm>
        </p:spPr>
        <p:txBody>
          <a:bodyPr>
            <a:noAutofit/>
          </a:bodyPr>
          <a:lstStyle/>
          <a:p>
            <a:pPr>
              <a:lnSpc>
                <a:spcPct val="95000"/>
              </a:lnSpc>
            </a:pPr>
            <a:r>
              <a:rPr lang="en-US" altLang="en-US" sz="2800" b="1" dirty="0">
                <a:solidFill>
                  <a:prstClr val="white"/>
                </a:solidFill>
                <a:latin typeface="Verdana" panose="020B0604030504040204" pitchFamily="34" charset="0"/>
              </a:rPr>
              <a:t>Portland City Council</a:t>
            </a:r>
            <a:br>
              <a:rPr lang="en-US" altLang="en-US" sz="2800" b="1" dirty="0">
                <a:solidFill>
                  <a:prstClr val="white"/>
                </a:solidFill>
                <a:latin typeface="Verdana" panose="020B0604030504040204" pitchFamily="34" charset="0"/>
              </a:rPr>
            </a:br>
            <a:r>
              <a:rPr lang="en-US" altLang="en-US" sz="2800" b="1" dirty="0">
                <a:solidFill>
                  <a:schemeClr val="bg1"/>
                </a:solidFill>
                <a:latin typeface="Verdana" panose="020B0604030504040204" pitchFamily="34" charset="0"/>
              </a:rPr>
              <a:t>Bull Run Filtration Project</a:t>
            </a:r>
            <a:br>
              <a:rPr lang="en-US" altLang="en-US" sz="2800" b="1" dirty="0">
                <a:solidFill>
                  <a:schemeClr val="bg1"/>
                </a:solidFill>
                <a:latin typeface="Verdana" panose="020B0604030504040204" pitchFamily="34" charset="0"/>
              </a:rPr>
            </a:br>
            <a:br>
              <a:rPr lang="en-US" altLang="en-US" sz="2400" b="1" i="1" dirty="0">
                <a:solidFill>
                  <a:schemeClr val="bg1"/>
                </a:solidFill>
                <a:latin typeface="Verdana" panose="020B0604030504040204" pitchFamily="34" charset="0"/>
              </a:rPr>
            </a:br>
            <a:r>
              <a:rPr lang="en-US" altLang="en-US" sz="2000" dirty="0">
                <a:solidFill>
                  <a:schemeClr val="bg1"/>
                </a:solidFill>
                <a:latin typeface="Verdana" panose="020B0604030504040204" pitchFamily="34" charset="0"/>
              </a:rPr>
              <a:t>December 12, 2018</a:t>
            </a:r>
            <a:br>
              <a:rPr lang="en-US" altLang="en-US" sz="2000" dirty="0">
                <a:solidFill>
                  <a:schemeClr val="bg1"/>
                </a:solidFill>
                <a:latin typeface="Verdana" panose="020B0604030504040204" pitchFamily="34" charset="0"/>
              </a:rPr>
            </a:br>
            <a:br>
              <a:rPr lang="en-US" altLang="en-US" sz="2000" dirty="0">
                <a:solidFill>
                  <a:schemeClr val="bg1"/>
                </a:solidFill>
                <a:latin typeface="Verdana" panose="020B0604030504040204" pitchFamily="34" charset="0"/>
              </a:rPr>
            </a:br>
            <a:r>
              <a:rPr lang="en-US" altLang="en-US" sz="2000" dirty="0">
                <a:solidFill>
                  <a:schemeClr val="bg1"/>
                </a:solidFill>
                <a:latin typeface="Verdana" panose="020B0604030504040204" pitchFamily="34" charset="0"/>
              </a:rPr>
              <a:t>Michael Stuhr, P.E. Administrator</a:t>
            </a:r>
            <a:br>
              <a:rPr lang="en-US" altLang="en-US" sz="2000" dirty="0">
                <a:solidFill>
                  <a:schemeClr val="bg1"/>
                </a:solidFill>
                <a:latin typeface="Verdana" panose="020B0604030504040204" pitchFamily="34" charset="0"/>
              </a:rPr>
            </a:br>
            <a:r>
              <a:rPr lang="en-US" altLang="en-US" sz="2000" dirty="0">
                <a:solidFill>
                  <a:schemeClr val="bg1"/>
                </a:solidFill>
                <a:latin typeface="Verdana" panose="020B0604030504040204" pitchFamily="34" charset="0"/>
              </a:rPr>
              <a:t>Gabriel Solmer, Deputy Administrator</a:t>
            </a:r>
            <a:br>
              <a:rPr lang="en-US" altLang="en-US" sz="2000" dirty="0">
                <a:solidFill>
                  <a:schemeClr val="bg1"/>
                </a:solidFill>
                <a:latin typeface="Verdana" panose="020B0604030504040204" pitchFamily="34" charset="0"/>
              </a:rPr>
            </a:br>
            <a:r>
              <a:rPr lang="en-US" altLang="en-US" sz="2000" dirty="0">
                <a:solidFill>
                  <a:schemeClr val="bg1"/>
                </a:solidFill>
                <a:latin typeface="Verdana" panose="020B0604030504040204" pitchFamily="34" charset="0"/>
              </a:rPr>
              <a:t>Teresa Elliott, P.E., Chief Engineer</a:t>
            </a:r>
            <a:br>
              <a:rPr lang="en-US" altLang="en-US" sz="2000" dirty="0">
                <a:solidFill>
                  <a:schemeClr val="bg1"/>
                </a:solidFill>
                <a:latin typeface="Verdana" panose="020B0604030504040204" pitchFamily="34" charset="0"/>
              </a:rPr>
            </a:br>
            <a:r>
              <a:rPr lang="en-US" altLang="en-US" sz="2000" dirty="0">
                <a:solidFill>
                  <a:schemeClr val="bg1"/>
                </a:solidFill>
                <a:latin typeface="Verdana" panose="020B0604030504040204" pitchFamily="34" charset="0"/>
              </a:rPr>
              <a:t>David Peters, P.E., Principal Engineer</a:t>
            </a:r>
            <a:endParaRPr lang="en-US" altLang="en-US" sz="2000" dirty="0">
              <a:solidFill>
                <a:srgbClr val="101087"/>
              </a:solidFill>
              <a:latin typeface="Verdana" panose="020B0604030504040204" pitchFamily="34" charset="0"/>
            </a:endParaRPr>
          </a:p>
        </p:txBody>
      </p:sp>
    </p:spTree>
    <p:extLst>
      <p:ext uri="{BB962C8B-B14F-4D97-AF65-F5344CB8AC3E}">
        <p14:creationId xmlns:p14="http://schemas.microsoft.com/office/powerpoint/2010/main" val="19270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B29B7100-1F41-44CA-B580-691AB2E497B3}"/>
              </a:ext>
            </a:extLst>
          </p:cNvPr>
          <p:cNvSpPr txBox="1">
            <a:spLocks/>
          </p:cNvSpPr>
          <p:nvPr/>
        </p:nvSpPr>
        <p:spPr>
          <a:xfrm>
            <a:off x="228600" y="192399"/>
            <a:ext cx="8366760" cy="73393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kern="0" spc="0" dirty="0">
                <a:solidFill>
                  <a:schemeClr val="accent1">
                    <a:lumMod val="50000"/>
                  </a:schemeClr>
                </a:solidFill>
                <a:ea typeface="+mn-ea"/>
                <a:cs typeface="+mn-cs"/>
              </a:rPr>
              <a:t>Analysis: Filtration Plant Location</a:t>
            </a:r>
          </a:p>
        </p:txBody>
      </p:sp>
      <p:pic>
        <p:nvPicPr>
          <p:cNvPr id="19" name="Picture 18">
            <a:extLst>
              <a:ext uri="{FF2B5EF4-FFF2-40B4-BE49-F238E27FC236}">
                <a16:creationId xmlns:a16="http://schemas.microsoft.com/office/drawing/2014/main" id="{05852F14-CE4C-4D2D-BDBB-04D7C8938A0A}"/>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44793" y="203637"/>
            <a:ext cx="1037312" cy="1037312"/>
          </a:xfrm>
          <a:prstGeom prst="rect">
            <a:avLst/>
          </a:prstGeom>
        </p:spPr>
      </p:pic>
      <p:pic>
        <p:nvPicPr>
          <p:cNvPr id="20" name="Picture 19">
            <a:extLst>
              <a:ext uri="{FF2B5EF4-FFF2-40B4-BE49-F238E27FC236}">
                <a16:creationId xmlns:a16="http://schemas.microsoft.com/office/drawing/2014/main" id="{D904DD69-9D59-4FD9-9398-79A9440B2C95}"/>
              </a:ext>
            </a:extLst>
          </p:cNvPr>
          <p:cNvPicPr>
            <a:picLocks noChangeAspect="1"/>
          </p:cNvPicPr>
          <p:nvPr/>
        </p:nvPicPr>
        <p:blipFill rotWithShape="1">
          <a:blip r:embed="rId4"/>
          <a:srcRect t="7099" b="3083"/>
          <a:stretch/>
        </p:blipFill>
        <p:spPr>
          <a:xfrm>
            <a:off x="0" y="1389074"/>
            <a:ext cx="9144000" cy="4972815"/>
          </a:xfrm>
          <a:prstGeom prst="rect">
            <a:avLst/>
          </a:prstGeom>
        </p:spPr>
      </p:pic>
      <p:sp>
        <p:nvSpPr>
          <p:cNvPr id="21" name="Star: 5 Points 20">
            <a:extLst>
              <a:ext uri="{FF2B5EF4-FFF2-40B4-BE49-F238E27FC236}">
                <a16:creationId xmlns:a16="http://schemas.microsoft.com/office/drawing/2014/main" id="{15C351E2-2A78-4B3F-98B1-77F45F44925A}"/>
              </a:ext>
            </a:extLst>
          </p:cNvPr>
          <p:cNvSpPr/>
          <p:nvPr/>
        </p:nvSpPr>
        <p:spPr>
          <a:xfrm>
            <a:off x="3959219" y="4373884"/>
            <a:ext cx="274320" cy="274320"/>
          </a:xfrm>
          <a:prstGeom prst="star5">
            <a:avLst/>
          </a:prstGeom>
          <a:solidFill>
            <a:srgbClr val="FFC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pic>
        <p:nvPicPr>
          <p:cNvPr id="23" name="Picture 22">
            <a:extLst>
              <a:ext uri="{FF2B5EF4-FFF2-40B4-BE49-F238E27FC236}">
                <a16:creationId xmlns:a16="http://schemas.microsoft.com/office/drawing/2014/main" id="{B7D252A2-0515-48E0-BE45-B05F0F94BEA1}"/>
              </a:ext>
            </a:extLst>
          </p:cNvPr>
          <p:cNvPicPr>
            <a:picLocks noChangeAspect="1"/>
          </p:cNvPicPr>
          <p:nvPr/>
        </p:nvPicPr>
        <p:blipFill>
          <a:blip r:embed="rId5"/>
          <a:stretch>
            <a:fillRect/>
          </a:stretch>
        </p:blipFill>
        <p:spPr>
          <a:xfrm>
            <a:off x="5544468" y="5841402"/>
            <a:ext cx="297206" cy="301778"/>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85EBEC5B-049C-4C74-B042-79681DA69D49}"/>
              </a:ext>
            </a:extLst>
          </p:cNvPr>
          <p:cNvPicPr>
            <a:picLocks noChangeAspect="1"/>
          </p:cNvPicPr>
          <p:nvPr/>
        </p:nvPicPr>
        <p:blipFill>
          <a:blip r:embed="rId5"/>
          <a:stretch>
            <a:fillRect/>
          </a:stretch>
        </p:blipFill>
        <p:spPr>
          <a:xfrm>
            <a:off x="3413927" y="3659046"/>
            <a:ext cx="297206" cy="301778"/>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7AE227B1-3DA2-4E0B-BB9B-61ED8B0861A2}"/>
              </a:ext>
            </a:extLst>
          </p:cNvPr>
          <p:cNvSpPr txBox="1"/>
          <p:nvPr/>
        </p:nvSpPr>
        <p:spPr>
          <a:xfrm>
            <a:off x="2347687" y="3837567"/>
            <a:ext cx="939958" cy="332006"/>
          </a:xfrm>
          <a:prstGeom prst="wedgeRoundRectCallout">
            <a:avLst>
              <a:gd name="adj1" fmla="val 67803"/>
              <a:gd name="adj2" fmla="val -41245"/>
              <a:gd name="adj3" fmla="val 16667"/>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defTabSz="685800" eaLnBrk="1" fontAlgn="auto" hangingPunct="1">
              <a:spcBef>
                <a:spcPts val="0"/>
              </a:spcBef>
              <a:spcAft>
                <a:spcPts val="0"/>
              </a:spcAft>
            </a:pPr>
            <a:r>
              <a:rPr lang="en-US" sz="1350" dirty="0">
                <a:solidFill>
                  <a:prstClr val="black"/>
                </a:solidFill>
                <a:latin typeface="Calibri" panose="020F0502020204030204"/>
                <a:ea typeface="+mn-ea"/>
              </a:rPr>
              <a:t>Lusted Hill</a:t>
            </a:r>
          </a:p>
        </p:txBody>
      </p:sp>
      <p:sp>
        <p:nvSpPr>
          <p:cNvPr id="26" name="TextBox 25">
            <a:extLst>
              <a:ext uri="{FF2B5EF4-FFF2-40B4-BE49-F238E27FC236}">
                <a16:creationId xmlns:a16="http://schemas.microsoft.com/office/drawing/2014/main" id="{A2C03318-E77B-4DD5-B367-28F752666693}"/>
              </a:ext>
            </a:extLst>
          </p:cNvPr>
          <p:cNvSpPr txBox="1"/>
          <p:nvPr/>
        </p:nvSpPr>
        <p:spPr>
          <a:xfrm>
            <a:off x="4143571" y="3874362"/>
            <a:ext cx="1289298" cy="332006"/>
          </a:xfrm>
          <a:prstGeom prst="wedgeRoundRectCallout">
            <a:avLst>
              <a:gd name="adj1" fmla="val -49956"/>
              <a:gd name="adj2" fmla="val 124894"/>
              <a:gd name="adj3" fmla="val 16667"/>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defTabSz="685800" eaLnBrk="1" fontAlgn="auto" hangingPunct="1">
              <a:spcBef>
                <a:spcPts val="0"/>
              </a:spcBef>
              <a:spcAft>
                <a:spcPts val="0"/>
              </a:spcAft>
            </a:pPr>
            <a:r>
              <a:rPr lang="en-US" sz="1350" dirty="0">
                <a:solidFill>
                  <a:prstClr val="black"/>
                </a:solidFill>
                <a:latin typeface="Calibri" panose="020F0502020204030204"/>
                <a:ea typeface="+mn-ea"/>
              </a:rPr>
              <a:t>Carpenter Lane</a:t>
            </a:r>
          </a:p>
        </p:txBody>
      </p:sp>
      <p:sp>
        <p:nvSpPr>
          <p:cNvPr id="27" name="TextBox 26">
            <a:extLst>
              <a:ext uri="{FF2B5EF4-FFF2-40B4-BE49-F238E27FC236}">
                <a16:creationId xmlns:a16="http://schemas.microsoft.com/office/drawing/2014/main" id="{8F4D34EB-3A10-4826-89EA-7BC711561897}"/>
              </a:ext>
            </a:extLst>
          </p:cNvPr>
          <p:cNvSpPr txBox="1"/>
          <p:nvPr/>
        </p:nvSpPr>
        <p:spPr>
          <a:xfrm>
            <a:off x="4489209" y="5301664"/>
            <a:ext cx="1026854" cy="332006"/>
          </a:xfrm>
          <a:prstGeom prst="wedgeRoundRectCallout">
            <a:avLst>
              <a:gd name="adj1" fmla="val 56717"/>
              <a:gd name="adj2" fmla="val 129887"/>
              <a:gd name="adj3" fmla="val 16667"/>
            </a:avLst>
          </a:prstGeom>
          <a:solidFill>
            <a:schemeClr val="bg1"/>
          </a:solidFill>
          <a:ln>
            <a:noFill/>
          </a:ln>
          <a:effectLst>
            <a:outerShdw blurRad="50800" dist="38100" dir="2700000" algn="tl" rotWithShape="0">
              <a:prstClr val="black">
                <a:alpha val="40000"/>
              </a:prstClr>
            </a:outerShdw>
          </a:effectLst>
        </p:spPr>
        <p:txBody>
          <a:bodyPr wrap="none" rtlCol="0">
            <a:spAutoFit/>
          </a:bodyPr>
          <a:lstStyle/>
          <a:p>
            <a:pPr algn="ctr" defTabSz="685800" eaLnBrk="1" fontAlgn="auto" hangingPunct="1">
              <a:spcBef>
                <a:spcPts val="0"/>
              </a:spcBef>
              <a:spcAft>
                <a:spcPts val="0"/>
              </a:spcAft>
            </a:pPr>
            <a:r>
              <a:rPr lang="en-US" sz="1350" dirty="0">
                <a:solidFill>
                  <a:prstClr val="black"/>
                </a:solidFill>
                <a:latin typeface="Calibri" panose="020F0502020204030204"/>
                <a:ea typeface="+mn-ea"/>
              </a:rPr>
              <a:t>Roslyn Lake</a:t>
            </a:r>
          </a:p>
        </p:txBody>
      </p:sp>
      <p:pic>
        <p:nvPicPr>
          <p:cNvPr id="28" name="Picture 27">
            <a:extLst>
              <a:ext uri="{FF2B5EF4-FFF2-40B4-BE49-F238E27FC236}">
                <a16:creationId xmlns:a16="http://schemas.microsoft.com/office/drawing/2014/main" id="{B08969AC-822B-4760-AF07-807A477B4214}"/>
              </a:ext>
            </a:extLst>
          </p:cNvPr>
          <p:cNvPicPr>
            <a:picLocks noChangeAspect="1"/>
          </p:cNvPicPr>
          <p:nvPr/>
        </p:nvPicPr>
        <p:blipFill>
          <a:blip r:embed="rId5"/>
          <a:stretch>
            <a:fillRect/>
          </a:stretch>
        </p:blipFill>
        <p:spPr>
          <a:xfrm>
            <a:off x="7818970" y="5150775"/>
            <a:ext cx="297206" cy="301778"/>
          </a:xfrm>
          <a:prstGeom prst="rect">
            <a:avLst/>
          </a:prstGeom>
          <a:effectLst>
            <a:outerShdw blurRad="50800" dist="38100" dir="2700000" algn="tl" rotWithShape="0">
              <a:prstClr val="black">
                <a:alpha val="40000"/>
              </a:prstClr>
            </a:outerShdw>
          </a:effectLst>
        </p:spPr>
      </p:pic>
      <p:sp>
        <p:nvSpPr>
          <p:cNvPr id="29" name="TextBox 28">
            <a:extLst>
              <a:ext uri="{FF2B5EF4-FFF2-40B4-BE49-F238E27FC236}">
                <a16:creationId xmlns:a16="http://schemas.microsoft.com/office/drawing/2014/main" id="{7907C29E-9917-4138-96F9-C8C63284FF6D}"/>
              </a:ext>
            </a:extLst>
          </p:cNvPr>
          <p:cNvSpPr txBox="1"/>
          <p:nvPr/>
        </p:nvSpPr>
        <p:spPr>
          <a:xfrm>
            <a:off x="6752723" y="4617160"/>
            <a:ext cx="999933" cy="332006"/>
          </a:xfrm>
          <a:prstGeom prst="wedgeRoundRectCallout">
            <a:avLst>
              <a:gd name="adj1" fmla="val 69864"/>
              <a:gd name="adj2" fmla="val 155922"/>
              <a:gd name="adj3" fmla="val 16667"/>
            </a:avLst>
          </a:prstGeom>
          <a:solidFill>
            <a:schemeClr val="bg1"/>
          </a:solidFill>
          <a:ln>
            <a:noFill/>
          </a:ln>
          <a:effectLst>
            <a:outerShdw blurRad="50800" dist="38100" dir="2700000" algn="tl" rotWithShape="0">
              <a:prstClr val="black">
                <a:alpha val="40000"/>
              </a:prstClr>
            </a:outerShdw>
          </a:effectLst>
        </p:spPr>
        <p:txBody>
          <a:bodyPr wrap="none" rtlCol="0">
            <a:spAutoFit/>
          </a:bodyPr>
          <a:lstStyle/>
          <a:p>
            <a:pPr algn="ctr" defTabSz="685800" eaLnBrk="1" fontAlgn="auto" hangingPunct="1">
              <a:spcBef>
                <a:spcPts val="0"/>
              </a:spcBef>
              <a:spcAft>
                <a:spcPts val="0"/>
              </a:spcAft>
            </a:pPr>
            <a:r>
              <a:rPr lang="en-US" sz="1350" dirty="0">
                <a:solidFill>
                  <a:prstClr val="black"/>
                </a:solidFill>
                <a:latin typeface="Calibri" panose="020F0502020204030204"/>
                <a:ea typeface="+mn-ea"/>
              </a:rPr>
              <a:t>Headworks</a:t>
            </a:r>
          </a:p>
        </p:txBody>
      </p:sp>
      <p:pic>
        <p:nvPicPr>
          <p:cNvPr id="30" name="Picture 29">
            <a:extLst>
              <a:ext uri="{FF2B5EF4-FFF2-40B4-BE49-F238E27FC236}">
                <a16:creationId xmlns:a16="http://schemas.microsoft.com/office/drawing/2014/main" id="{731B75BB-B48B-4BFA-A1C7-121072414DA9}"/>
              </a:ext>
            </a:extLst>
          </p:cNvPr>
          <p:cNvPicPr>
            <a:picLocks noChangeAspect="1"/>
          </p:cNvPicPr>
          <p:nvPr/>
        </p:nvPicPr>
        <p:blipFill>
          <a:blip r:embed="rId5"/>
          <a:stretch>
            <a:fillRect/>
          </a:stretch>
        </p:blipFill>
        <p:spPr>
          <a:xfrm>
            <a:off x="6563824" y="5740682"/>
            <a:ext cx="297206" cy="301778"/>
          </a:xfrm>
          <a:prstGeom prst="rect">
            <a:avLst/>
          </a:prstGeom>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3909E529-73B9-4329-A249-A0BD1773858E}"/>
              </a:ext>
            </a:extLst>
          </p:cNvPr>
          <p:cNvSpPr txBox="1"/>
          <p:nvPr/>
        </p:nvSpPr>
        <p:spPr>
          <a:xfrm>
            <a:off x="7142143" y="5874638"/>
            <a:ext cx="1239821" cy="332006"/>
          </a:xfrm>
          <a:prstGeom prst="wedgeRoundRectCallout">
            <a:avLst>
              <a:gd name="adj1" fmla="val -76937"/>
              <a:gd name="adj2" fmla="val -47591"/>
              <a:gd name="adj3" fmla="val 16667"/>
            </a:avLst>
          </a:prstGeom>
          <a:solidFill>
            <a:schemeClr val="bg1"/>
          </a:solidFill>
          <a:ln>
            <a:noFill/>
          </a:ln>
          <a:effectLst>
            <a:outerShdw blurRad="50800" dist="38100" dir="2700000" algn="tl" rotWithShape="0">
              <a:prstClr val="black">
                <a:alpha val="40000"/>
              </a:prstClr>
            </a:outerShdw>
          </a:effectLst>
        </p:spPr>
        <p:txBody>
          <a:bodyPr wrap="none" rtlCol="0">
            <a:spAutoFit/>
          </a:bodyPr>
          <a:lstStyle/>
          <a:p>
            <a:pPr algn="ctr" defTabSz="685800" eaLnBrk="1" fontAlgn="auto" hangingPunct="1">
              <a:spcBef>
                <a:spcPts val="0"/>
              </a:spcBef>
              <a:spcAft>
                <a:spcPts val="0"/>
              </a:spcAft>
            </a:pPr>
            <a:r>
              <a:rPr lang="en-US" sz="1350" dirty="0">
                <a:solidFill>
                  <a:prstClr val="black"/>
                </a:solidFill>
                <a:latin typeface="Calibri" panose="020F0502020204030204"/>
                <a:ea typeface="+mn-ea"/>
              </a:rPr>
              <a:t>Larsen’s Ranch</a:t>
            </a:r>
          </a:p>
        </p:txBody>
      </p:sp>
      <p:sp>
        <p:nvSpPr>
          <p:cNvPr id="32" name="TextBox 31">
            <a:extLst>
              <a:ext uri="{FF2B5EF4-FFF2-40B4-BE49-F238E27FC236}">
                <a16:creationId xmlns:a16="http://schemas.microsoft.com/office/drawing/2014/main" id="{6A020168-F235-4B05-8AD8-64FB083F7B83}"/>
              </a:ext>
            </a:extLst>
          </p:cNvPr>
          <p:cNvSpPr txBox="1"/>
          <p:nvPr/>
        </p:nvSpPr>
        <p:spPr>
          <a:xfrm>
            <a:off x="457201" y="2673557"/>
            <a:ext cx="1103457" cy="332006"/>
          </a:xfrm>
          <a:prstGeom prst="wedgeRoundRectCallout">
            <a:avLst>
              <a:gd name="adj1" fmla="val -61981"/>
              <a:gd name="adj2" fmla="val -1061"/>
              <a:gd name="adj3" fmla="val 16667"/>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defTabSz="685800" eaLnBrk="1" fontAlgn="auto" hangingPunct="1">
              <a:spcBef>
                <a:spcPts val="0"/>
              </a:spcBef>
              <a:spcAft>
                <a:spcPts val="0"/>
              </a:spcAft>
            </a:pPr>
            <a:r>
              <a:rPr lang="en-US" sz="1350" dirty="0">
                <a:solidFill>
                  <a:prstClr val="black"/>
                </a:solidFill>
                <a:latin typeface="Calibri" panose="020F0502020204030204"/>
                <a:ea typeface="+mn-ea"/>
              </a:rPr>
              <a:t>Powell Butte</a:t>
            </a:r>
          </a:p>
        </p:txBody>
      </p:sp>
      <p:sp>
        <p:nvSpPr>
          <p:cNvPr id="33" name="Arrow: Right 32">
            <a:extLst>
              <a:ext uri="{FF2B5EF4-FFF2-40B4-BE49-F238E27FC236}">
                <a16:creationId xmlns:a16="http://schemas.microsoft.com/office/drawing/2014/main" id="{6398622F-5C55-4911-B8C5-9FCA5B4D3E63}"/>
              </a:ext>
            </a:extLst>
          </p:cNvPr>
          <p:cNvSpPr/>
          <p:nvPr/>
        </p:nvSpPr>
        <p:spPr>
          <a:xfrm rot="10800000">
            <a:off x="0" y="2694640"/>
            <a:ext cx="457200" cy="304800"/>
          </a:xfrm>
          <a:prstGeom prst="rightArrow">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131F0D3-2671-4254-B7D4-361896EA559B}"/>
              </a:ext>
            </a:extLst>
          </p:cNvPr>
          <p:cNvSpPr/>
          <p:nvPr/>
        </p:nvSpPr>
        <p:spPr>
          <a:xfrm>
            <a:off x="228600" y="774083"/>
            <a:ext cx="6896888" cy="523220"/>
          </a:xfrm>
          <a:prstGeom prst="rect">
            <a:avLst/>
          </a:prstGeom>
        </p:spPr>
        <p:txBody>
          <a:bodyPr wrap="none">
            <a:spAutoFit/>
          </a:bodyPr>
          <a:lstStyle/>
          <a:p>
            <a:r>
              <a:rPr lang="en-US" sz="2800" b="1" dirty="0">
                <a:solidFill>
                  <a:schemeClr val="tx1">
                    <a:lumMod val="75000"/>
                    <a:lumOff val="25000"/>
                  </a:schemeClr>
                </a:solidFill>
              </a:rPr>
              <a:t>Where should the filtration plant be located?</a:t>
            </a:r>
          </a:p>
        </p:txBody>
      </p:sp>
      <p:sp>
        <p:nvSpPr>
          <p:cNvPr id="37" name="TextBox 36">
            <a:extLst>
              <a:ext uri="{FF2B5EF4-FFF2-40B4-BE49-F238E27FC236}">
                <a16:creationId xmlns:a16="http://schemas.microsoft.com/office/drawing/2014/main" id="{8E8E8958-2BFC-4F18-8716-D42E958FC326}"/>
              </a:ext>
            </a:extLst>
          </p:cNvPr>
          <p:cNvSpPr txBox="1"/>
          <p:nvPr/>
        </p:nvSpPr>
        <p:spPr>
          <a:xfrm>
            <a:off x="8001530" y="4566690"/>
            <a:ext cx="1191947" cy="523220"/>
          </a:xfrm>
          <a:prstGeom prst="rect">
            <a:avLst/>
          </a:prstGeom>
          <a:noFill/>
        </p:spPr>
        <p:txBody>
          <a:bodyPr wrap="square" rtlCol="0">
            <a:spAutoFit/>
          </a:bodyPr>
          <a:lstStyle/>
          <a:p>
            <a:pPr algn="ctr"/>
            <a:r>
              <a:rPr lang="en-US" sz="1400" dirty="0"/>
              <a:t>Bull Run Watershed</a:t>
            </a:r>
          </a:p>
        </p:txBody>
      </p:sp>
    </p:spTree>
    <p:extLst>
      <p:ext uri="{BB962C8B-B14F-4D97-AF65-F5344CB8AC3E}">
        <p14:creationId xmlns:p14="http://schemas.microsoft.com/office/powerpoint/2010/main" val="56059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02ECD0-40FD-44CB-BF93-B4224BD8709B}"/>
              </a:ext>
            </a:extLst>
          </p:cNvPr>
          <p:cNvSpPr>
            <a:spLocks noGrp="1"/>
          </p:cNvSpPr>
          <p:nvPr>
            <p:ph type="sldNum" sz="quarter" idx="12"/>
          </p:nvPr>
        </p:nvSpPr>
        <p:spPr/>
        <p:txBody>
          <a:bodyPr/>
          <a:lstStyle/>
          <a:p>
            <a:fld id="{31AF65E6-C4D1-4B22-B917-489A1C3371EE}" type="slidenum">
              <a:rPr lang="en-US" smtClean="0"/>
              <a:t>11</a:t>
            </a:fld>
            <a:endParaRPr lang="en-US" dirty="0"/>
          </a:p>
        </p:txBody>
      </p:sp>
      <p:sp>
        <p:nvSpPr>
          <p:cNvPr id="5" name="Title 1">
            <a:extLst>
              <a:ext uri="{FF2B5EF4-FFF2-40B4-BE49-F238E27FC236}">
                <a16:creationId xmlns:a16="http://schemas.microsoft.com/office/drawing/2014/main" id="{21753DBF-C8EC-4E7F-BE23-E614ABD29A48}"/>
              </a:ext>
            </a:extLst>
          </p:cNvPr>
          <p:cNvSpPr txBox="1">
            <a:spLocks/>
          </p:cNvSpPr>
          <p:nvPr/>
        </p:nvSpPr>
        <p:spPr>
          <a:xfrm>
            <a:off x="442609" y="376193"/>
            <a:ext cx="8959174" cy="944424"/>
          </a:xfrm>
          <a:prstGeom prst="rect">
            <a:avLst/>
          </a:prstGeom>
        </p:spPr>
        <p:txBody>
          <a:bodyPr vert="horz" lIns="68580" tIns="34290" rIns="68580" bIns="3429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80000"/>
              </a:lnSpc>
              <a:spcBef>
                <a:spcPts val="0"/>
              </a:spcBef>
            </a:pPr>
            <a:r>
              <a:rPr lang="en-US" sz="4000" b="1" kern="0" spc="0" dirty="0">
                <a:solidFill>
                  <a:schemeClr val="accent1">
                    <a:lumMod val="50000"/>
                  </a:schemeClr>
                </a:solidFill>
                <a:ea typeface="+mn-ea"/>
                <a:cs typeface="+mn-cs"/>
              </a:rPr>
              <a:t>Analysis: Filtration Plant Location</a:t>
            </a:r>
          </a:p>
        </p:txBody>
      </p:sp>
      <p:pic>
        <p:nvPicPr>
          <p:cNvPr id="6" name="Picture 5">
            <a:extLst>
              <a:ext uri="{FF2B5EF4-FFF2-40B4-BE49-F238E27FC236}">
                <a16:creationId xmlns:a16="http://schemas.microsoft.com/office/drawing/2014/main" id="{6967366F-6FA3-47C2-8E6E-9DE775AF45D2}"/>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571814" y="376193"/>
            <a:ext cx="1280160" cy="1280160"/>
          </a:xfrm>
          <a:prstGeom prst="rect">
            <a:avLst/>
          </a:prstGeom>
        </p:spPr>
      </p:pic>
      <p:graphicFrame>
        <p:nvGraphicFramePr>
          <p:cNvPr id="3" name="Table 2">
            <a:extLst>
              <a:ext uri="{FF2B5EF4-FFF2-40B4-BE49-F238E27FC236}">
                <a16:creationId xmlns:a16="http://schemas.microsoft.com/office/drawing/2014/main" id="{F54B626F-D560-40E4-89DC-437DDBFA27DC}"/>
              </a:ext>
            </a:extLst>
          </p:cNvPr>
          <p:cNvGraphicFramePr>
            <a:graphicFrameLocks noGrp="1"/>
          </p:cNvGraphicFramePr>
          <p:nvPr>
            <p:extLst>
              <p:ext uri="{D42A27DB-BD31-4B8C-83A1-F6EECF244321}">
                <p14:modId xmlns:p14="http://schemas.microsoft.com/office/powerpoint/2010/main" val="1966548572"/>
              </p:ext>
            </p:extLst>
          </p:nvPr>
        </p:nvGraphicFramePr>
        <p:xfrm>
          <a:off x="9685685" y="1502007"/>
          <a:ext cx="8646492" cy="4336325"/>
        </p:xfrm>
        <a:graphic>
          <a:graphicData uri="http://schemas.openxmlformats.org/drawingml/2006/table">
            <a:tbl>
              <a:tblPr firstRow="1" firstCol="1" lastRow="1" lastCol="1" bandRow="1" bandCol="1"/>
              <a:tblGrid>
                <a:gridCol w="1724675">
                  <a:extLst>
                    <a:ext uri="{9D8B030D-6E8A-4147-A177-3AD203B41FA5}">
                      <a16:colId xmlns:a16="http://schemas.microsoft.com/office/drawing/2014/main" val="3240305976"/>
                    </a:ext>
                  </a:extLst>
                </a:gridCol>
                <a:gridCol w="1136528">
                  <a:extLst>
                    <a:ext uri="{9D8B030D-6E8A-4147-A177-3AD203B41FA5}">
                      <a16:colId xmlns:a16="http://schemas.microsoft.com/office/drawing/2014/main" val="2754624866"/>
                    </a:ext>
                  </a:extLst>
                </a:gridCol>
                <a:gridCol w="1300210">
                  <a:extLst>
                    <a:ext uri="{9D8B030D-6E8A-4147-A177-3AD203B41FA5}">
                      <a16:colId xmlns:a16="http://schemas.microsoft.com/office/drawing/2014/main" val="642170577"/>
                    </a:ext>
                  </a:extLst>
                </a:gridCol>
                <a:gridCol w="1411181">
                  <a:extLst>
                    <a:ext uri="{9D8B030D-6E8A-4147-A177-3AD203B41FA5}">
                      <a16:colId xmlns:a16="http://schemas.microsoft.com/office/drawing/2014/main" val="4116198033"/>
                    </a:ext>
                  </a:extLst>
                </a:gridCol>
                <a:gridCol w="1831022">
                  <a:extLst>
                    <a:ext uri="{9D8B030D-6E8A-4147-A177-3AD203B41FA5}">
                      <a16:colId xmlns:a16="http://schemas.microsoft.com/office/drawing/2014/main" val="1000760047"/>
                    </a:ext>
                  </a:extLst>
                </a:gridCol>
                <a:gridCol w="1242876">
                  <a:extLst>
                    <a:ext uri="{9D8B030D-6E8A-4147-A177-3AD203B41FA5}">
                      <a16:colId xmlns:a16="http://schemas.microsoft.com/office/drawing/2014/main" val="2076796165"/>
                    </a:ext>
                  </a:extLst>
                </a:gridCol>
              </a:tblGrid>
              <a:tr h="830877">
                <a:tc>
                  <a:txBody>
                    <a:bodyPr/>
                    <a:lstStyle/>
                    <a:p>
                      <a:pPr marL="0" marR="0" algn="ctr">
                        <a:spcBef>
                          <a:spcPts val="25"/>
                        </a:spcBef>
                        <a:spcAft>
                          <a:spcPts val="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459105" marR="459740" algn="ctr">
                        <a:spcBef>
                          <a:spcPts val="0"/>
                        </a:spcBef>
                        <a:spcAft>
                          <a:spcPts val="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Site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25"/>
                        </a:spcBef>
                        <a:spcAft>
                          <a:spcPts val="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252095" algn="ctr">
                        <a:spcBef>
                          <a:spcPts val="0"/>
                        </a:spcBef>
                        <a:spcAft>
                          <a:spcPts val="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HGL</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167005" marR="64770" indent="-91440" algn="ctr">
                        <a:lnSpc>
                          <a:spcPts val="1140"/>
                        </a:lnSpc>
                        <a:spcBef>
                          <a:spcPts val="5"/>
                        </a:spcBef>
                        <a:spcAft>
                          <a:spcPts val="0"/>
                        </a:spcAft>
                      </a:pPr>
                      <a:endParaRPr lang="en-US" sz="1400" b="1" dirty="0">
                        <a:effectLst/>
                        <a:latin typeface="Arial" panose="020B0604020202020204" pitchFamily="34" charset="0"/>
                        <a:ea typeface="Arial" panose="020B0604020202020204" pitchFamily="34" charset="0"/>
                        <a:cs typeface="Times New Roman" panose="02020603050405020304" pitchFamily="18" charset="0"/>
                      </a:endParaRPr>
                    </a:p>
                    <a:p>
                      <a:pPr marL="167005" marR="64770" indent="-91440" algn="ctr">
                        <a:lnSpc>
                          <a:spcPts val="1140"/>
                        </a:lnSpc>
                        <a:spcBef>
                          <a:spcPts val="5"/>
                        </a:spcBef>
                        <a:spcAft>
                          <a:spcPts val="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Proximity to Conduits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25"/>
                        </a:spcBef>
                        <a:spcAft>
                          <a:spcPts val="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55245" marR="55245" algn="ctr">
                        <a:spcBef>
                          <a:spcPts val="0"/>
                        </a:spcBef>
                        <a:spcAft>
                          <a:spcPts val="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Tax Lot Size</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86360" marR="79375" indent="198120" algn="ctr">
                        <a:lnSpc>
                          <a:spcPts val="1140"/>
                        </a:lnSpc>
                        <a:spcBef>
                          <a:spcPts val="5"/>
                        </a:spcBef>
                        <a:spcAft>
                          <a:spcPts val="0"/>
                        </a:spcAft>
                      </a:pPr>
                      <a:endParaRPr lang="en-US" sz="1400" b="1" dirty="0">
                        <a:effectLst/>
                        <a:latin typeface="Arial" panose="020B0604020202020204" pitchFamily="34" charset="0"/>
                        <a:ea typeface="Arial" panose="020B0604020202020204" pitchFamily="34" charset="0"/>
                        <a:cs typeface="Times New Roman" panose="02020603050405020304" pitchFamily="18" charset="0"/>
                      </a:endParaRPr>
                    </a:p>
                    <a:p>
                      <a:pPr marL="86360" marR="79375" indent="198120" algn="ctr">
                        <a:lnSpc>
                          <a:spcPts val="1140"/>
                        </a:lnSpc>
                        <a:spcBef>
                          <a:spcPts val="5"/>
                        </a:spcBef>
                        <a:spcAft>
                          <a:spcPts val="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Slopes and Geologic Hazards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25"/>
                        </a:spcBef>
                        <a:spcAft>
                          <a:spcPts val="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126365" marR="130810" algn="ctr">
                        <a:spcBef>
                          <a:spcPts val="0"/>
                        </a:spcBef>
                        <a:spcAft>
                          <a:spcPts val="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Schedule</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4110605047"/>
                  </a:ext>
                </a:extLst>
              </a:tr>
              <a:tr h="561595">
                <a:tc>
                  <a:txBody>
                    <a:bodyPr/>
                    <a:lstStyle/>
                    <a:p>
                      <a:pPr marL="67945" marR="0">
                        <a:spcBef>
                          <a:spcPts val="190"/>
                        </a:spcBef>
                        <a:spcAft>
                          <a:spcPts val="0"/>
                        </a:spcAft>
                      </a:pPr>
                      <a:r>
                        <a:rPr lang="en-US" sz="16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Carpenter Lane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48920" algn="ctr">
                        <a:spcBef>
                          <a:spcPts val="190"/>
                        </a:spcBef>
                        <a:spcAft>
                          <a:spcPts val="0"/>
                        </a:spcAft>
                      </a:pPr>
                      <a:r>
                        <a:rPr lang="en-US"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292100" marR="292735" algn="ctr">
                        <a:spcBef>
                          <a:spcPts val="190"/>
                        </a:spcBef>
                        <a:spcAft>
                          <a:spcPts val="0"/>
                        </a:spcAft>
                      </a:pPr>
                      <a:r>
                        <a:rPr lang="en-US"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30200" marR="330835" algn="ctr">
                        <a:spcBef>
                          <a:spcPts val="190"/>
                        </a:spcBef>
                        <a:spcAft>
                          <a:spcPts val="0"/>
                        </a:spcAft>
                      </a:pPr>
                      <a:r>
                        <a:rPr lang="en-US"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473710" marR="475615" algn="ctr">
                        <a:spcBef>
                          <a:spcPts val="190"/>
                        </a:spcBef>
                        <a:spcAft>
                          <a:spcPts val="0"/>
                        </a:spcAft>
                      </a:pPr>
                      <a:r>
                        <a:rPr lang="en-US"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270510" marR="274320" algn="ctr">
                        <a:spcBef>
                          <a:spcPts val="190"/>
                        </a:spcBef>
                        <a:spcAft>
                          <a:spcPts val="0"/>
                        </a:spcAft>
                      </a:pPr>
                      <a:r>
                        <a:rPr lang="en-US"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76408719"/>
                  </a:ext>
                </a:extLst>
              </a:tr>
              <a:tr h="573996">
                <a:tc>
                  <a:txBody>
                    <a:bodyPr/>
                    <a:lstStyle/>
                    <a:p>
                      <a:pPr marL="65405" marR="0">
                        <a:spcBef>
                          <a:spcPts val="21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Headworks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85115" algn="ctr">
                        <a:spcBef>
                          <a:spcPts val="21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Fail</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288925" marR="289560" algn="ctr">
                        <a:spcBef>
                          <a:spcPts val="21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55245" marR="55245" algn="ctr">
                        <a:spcBef>
                          <a:spcPts val="21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Fail</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67995" marR="472440" algn="ctr">
                        <a:spcBef>
                          <a:spcPts val="21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Fail</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26365" marR="130175" algn="ctr">
                        <a:spcBef>
                          <a:spcPts val="21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73259012"/>
                  </a:ext>
                </a:extLst>
              </a:tr>
              <a:tr h="563699">
                <a:tc>
                  <a:txBody>
                    <a:bodyPr/>
                    <a:lstStyle/>
                    <a:p>
                      <a:pPr marL="65405" marR="0">
                        <a:spcBef>
                          <a:spcPts val="19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Larson’s Ranch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285115" algn="ctr">
                        <a:spcBef>
                          <a:spcPts val="19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Fail</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288925" marR="289560" algn="ctr">
                        <a:spcBef>
                          <a:spcPts val="19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54610" marR="55245" algn="ctr">
                        <a:spcBef>
                          <a:spcPts val="19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469900" marR="472440" algn="ctr">
                        <a:spcBef>
                          <a:spcPts val="19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126365" marR="130175" algn="ctr">
                        <a:spcBef>
                          <a:spcPts val="19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039426044"/>
                  </a:ext>
                </a:extLst>
              </a:tr>
              <a:tr h="663482">
                <a:tc>
                  <a:txBody>
                    <a:bodyPr/>
                    <a:lstStyle/>
                    <a:p>
                      <a:pPr marL="67945" marR="0">
                        <a:spcBef>
                          <a:spcPts val="765"/>
                        </a:spcBef>
                        <a:spcAft>
                          <a:spcPts val="0"/>
                        </a:spcAft>
                      </a:pPr>
                      <a:r>
                        <a:rPr lang="en-US"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Lusted Hill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248920" algn="ctr">
                        <a:spcBef>
                          <a:spcPts val="765"/>
                        </a:spcBef>
                        <a:spcAft>
                          <a:spcPts val="0"/>
                        </a:spcAft>
                      </a:pPr>
                      <a:r>
                        <a:rPr lang="en-US"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292100" marR="292735" algn="ctr">
                        <a:spcBef>
                          <a:spcPts val="765"/>
                        </a:spcBef>
                        <a:spcAft>
                          <a:spcPts val="0"/>
                        </a:spcAft>
                      </a:pPr>
                      <a:r>
                        <a:rPr lang="en-US"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173355" marR="62230" indent="-97790" algn="ctr">
                        <a:spcBef>
                          <a:spcPts val="190"/>
                        </a:spcBef>
                        <a:spcAft>
                          <a:spcPts val="0"/>
                        </a:spcAft>
                      </a:pPr>
                      <a:r>
                        <a:rPr lang="en-US"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Pass</a:t>
                      </a:r>
                    </a:p>
                    <a:p>
                      <a:pPr marL="173355" marR="62230" indent="-97790" algn="ctr">
                        <a:spcBef>
                          <a:spcPts val="190"/>
                        </a:spcBef>
                        <a:spcAft>
                          <a:spcPts val="0"/>
                        </a:spcAft>
                      </a:pPr>
                      <a:r>
                        <a:rPr lang="en-US"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(with </a:t>
                      </a:r>
                    </a:p>
                    <a:p>
                      <a:pPr marL="173355" marR="62230" indent="-97790" algn="ctr">
                        <a:spcBef>
                          <a:spcPts val="190"/>
                        </a:spcBef>
                        <a:spcAft>
                          <a:spcPts val="0"/>
                        </a:spcAft>
                      </a:pPr>
                      <a:r>
                        <a:rPr lang="en-US"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site expansion)</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56000">
                          <a:srgbClr val="FF0000"/>
                        </a:gs>
                        <a:gs pos="46000">
                          <a:srgbClr val="92D050"/>
                        </a:gs>
                        <a:gs pos="100000">
                          <a:srgbClr val="FF0000"/>
                        </a:gs>
                        <a:gs pos="0">
                          <a:srgbClr val="92D050"/>
                        </a:gs>
                      </a:gsLst>
                      <a:lin ang="2700000" scaled="1"/>
                    </a:gradFill>
                  </a:tcPr>
                </a:tc>
                <a:tc>
                  <a:txBody>
                    <a:bodyPr/>
                    <a:lstStyle/>
                    <a:p>
                      <a:pPr marL="473710" marR="475615" algn="ctr">
                        <a:spcBef>
                          <a:spcPts val="765"/>
                        </a:spcBef>
                        <a:spcAft>
                          <a:spcPts val="0"/>
                        </a:spcAft>
                      </a:pPr>
                      <a:r>
                        <a:rPr lang="en-US"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270510" marR="274320" algn="ctr">
                        <a:spcBef>
                          <a:spcPts val="765"/>
                        </a:spcBef>
                        <a:spcAft>
                          <a:spcPts val="0"/>
                        </a:spcAft>
                      </a:pPr>
                      <a:r>
                        <a:rPr lang="en-US"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56000">
                          <a:srgbClr val="FF0000"/>
                        </a:gs>
                        <a:gs pos="46000">
                          <a:srgbClr val="92D050"/>
                        </a:gs>
                        <a:gs pos="100000">
                          <a:srgbClr val="FF0000"/>
                        </a:gs>
                        <a:gs pos="0">
                          <a:srgbClr val="92D050"/>
                        </a:gs>
                      </a:gsLst>
                      <a:lin ang="2700000" scaled="1"/>
                    </a:gradFill>
                  </a:tcPr>
                </a:tc>
                <a:extLst>
                  <a:ext uri="{0D108BD9-81ED-4DB2-BD59-A6C34878D82A}">
                    <a16:rowId xmlns:a16="http://schemas.microsoft.com/office/drawing/2014/main" val="4034685312"/>
                  </a:ext>
                </a:extLst>
              </a:tr>
              <a:tr h="577539">
                <a:tc>
                  <a:txBody>
                    <a:bodyPr/>
                    <a:lstStyle/>
                    <a:p>
                      <a:pPr marL="65405" marR="0">
                        <a:spcBef>
                          <a:spcPts val="22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Powell Butte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45745" algn="ctr">
                        <a:spcBef>
                          <a:spcPts val="22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56000">
                          <a:srgbClr val="FF0000"/>
                        </a:gs>
                        <a:gs pos="46000">
                          <a:srgbClr val="92D050"/>
                        </a:gs>
                        <a:gs pos="100000">
                          <a:srgbClr val="FF0000"/>
                        </a:gs>
                        <a:gs pos="0">
                          <a:srgbClr val="92D050"/>
                        </a:gs>
                      </a:gsLst>
                      <a:lin ang="2700000" scaled="1"/>
                      <a:tileRect/>
                    </a:gradFill>
                  </a:tcPr>
                </a:tc>
                <a:tc>
                  <a:txBody>
                    <a:bodyPr/>
                    <a:lstStyle/>
                    <a:p>
                      <a:pPr marL="288925" marR="289560" algn="ctr">
                        <a:spcBef>
                          <a:spcPts val="22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54610" marR="55245" algn="ctr">
                        <a:spcBef>
                          <a:spcPts val="22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469900" marR="471805" algn="ctr">
                        <a:spcBef>
                          <a:spcPts val="22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126365" marR="128905" algn="ctr">
                        <a:spcBef>
                          <a:spcPts val="22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Fail</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67601661"/>
                  </a:ext>
                </a:extLst>
              </a:tr>
              <a:tr h="565137">
                <a:tc>
                  <a:txBody>
                    <a:bodyPr/>
                    <a:lstStyle/>
                    <a:p>
                      <a:pPr marL="65405" marR="0">
                        <a:spcBef>
                          <a:spcPts val="19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Roslyn Lake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85115" algn="ctr">
                        <a:spcBef>
                          <a:spcPts val="19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Fail</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288925" marR="289560" algn="ctr">
                        <a:spcBef>
                          <a:spcPts val="19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54610" marR="55245" algn="ctr">
                        <a:spcBef>
                          <a:spcPts val="19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469900" marR="472440" algn="ctr">
                        <a:spcBef>
                          <a:spcPts val="19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126365" marR="130175" algn="ctr">
                        <a:spcBef>
                          <a:spcPts val="19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Pass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390158412"/>
                  </a:ext>
                </a:extLst>
              </a:tr>
            </a:tbl>
          </a:graphicData>
        </a:graphic>
      </p:graphicFrame>
      <p:grpSp>
        <p:nvGrpSpPr>
          <p:cNvPr id="14" name="Group 13">
            <a:extLst>
              <a:ext uri="{FF2B5EF4-FFF2-40B4-BE49-F238E27FC236}">
                <a16:creationId xmlns:a16="http://schemas.microsoft.com/office/drawing/2014/main" id="{48B34ACB-2EC1-DE4C-A97D-62915A76C209}"/>
              </a:ext>
            </a:extLst>
          </p:cNvPr>
          <p:cNvGrpSpPr/>
          <p:nvPr/>
        </p:nvGrpSpPr>
        <p:grpSpPr>
          <a:xfrm>
            <a:off x="12151736" y="2492984"/>
            <a:ext cx="6036044" cy="266618"/>
            <a:chOff x="12151736" y="2492984"/>
            <a:chExt cx="6036044" cy="266618"/>
          </a:xfrm>
        </p:grpSpPr>
        <p:pic>
          <p:nvPicPr>
            <p:cNvPr id="8" name="Graphic 7" descr="Checkmark">
              <a:extLst>
                <a:ext uri="{FF2B5EF4-FFF2-40B4-BE49-F238E27FC236}">
                  <a16:creationId xmlns:a16="http://schemas.microsoft.com/office/drawing/2014/main" id="{CAE9903C-D3A9-4848-BBC5-DBF56961A2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51736" y="2492985"/>
              <a:ext cx="266617" cy="266617"/>
            </a:xfrm>
            <a:prstGeom prst="rect">
              <a:avLst/>
            </a:prstGeom>
          </p:spPr>
        </p:pic>
        <p:pic>
          <p:nvPicPr>
            <p:cNvPr id="18" name="Graphic 17" descr="Checkmark">
              <a:extLst>
                <a:ext uri="{FF2B5EF4-FFF2-40B4-BE49-F238E27FC236}">
                  <a16:creationId xmlns:a16="http://schemas.microsoft.com/office/drawing/2014/main" id="{8DD66C52-FB5D-4FE9-BE28-7E3762012E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480023" y="2492985"/>
              <a:ext cx="266617" cy="266617"/>
            </a:xfrm>
            <a:prstGeom prst="rect">
              <a:avLst/>
            </a:prstGeom>
          </p:spPr>
        </p:pic>
        <p:pic>
          <p:nvPicPr>
            <p:cNvPr id="19" name="Graphic 18" descr="Checkmark">
              <a:extLst>
                <a:ext uri="{FF2B5EF4-FFF2-40B4-BE49-F238E27FC236}">
                  <a16:creationId xmlns:a16="http://schemas.microsoft.com/office/drawing/2014/main" id="{46732FDA-1B62-467F-8D27-FC22B70E52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853576" y="2492985"/>
              <a:ext cx="266617" cy="266617"/>
            </a:xfrm>
            <a:prstGeom prst="rect">
              <a:avLst/>
            </a:prstGeom>
          </p:spPr>
        </p:pic>
        <p:pic>
          <p:nvPicPr>
            <p:cNvPr id="21" name="Graphic 20" descr="Checkmark">
              <a:extLst>
                <a:ext uri="{FF2B5EF4-FFF2-40B4-BE49-F238E27FC236}">
                  <a16:creationId xmlns:a16="http://schemas.microsoft.com/office/drawing/2014/main" id="{FD3305C0-B41E-4E63-9AD8-DE340BE77D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92876" y="2492984"/>
              <a:ext cx="266617" cy="266617"/>
            </a:xfrm>
            <a:prstGeom prst="rect">
              <a:avLst/>
            </a:prstGeom>
          </p:spPr>
        </p:pic>
        <p:pic>
          <p:nvPicPr>
            <p:cNvPr id="22" name="Graphic 21" descr="Checkmark">
              <a:extLst>
                <a:ext uri="{FF2B5EF4-FFF2-40B4-BE49-F238E27FC236}">
                  <a16:creationId xmlns:a16="http://schemas.microsoft.com/office/drawing/2014/main" id="{67AC8566-BC9A-4602-B890-CC4E0B7E57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921163" y="2492984"/>
              <a:ext cx="266617" cy="266617"/>
            </a:xfrm>
            <a:prstGeom prst="rect">
              <a:avLst/>
            </a:prstGeom>
          </p:spPr>
        </p:pic>
      </p:grpSp>
      <p:pic>
        <p:nvPicPr>
          <p:cNvPr id="13" name="Picture 12">
            <a:extLst>
              <a:ext uri="{FF2B5EF4-FFF2-40B4-BE49-F238E27FC236}">
                <a16:creationId xmlns:a16="http://schemas.microsoft.com/office/drawing/2014/main" id="{01F90F2F-FA79-5549-BE03-7E3BB7305438}"/>
              </a:ext>
            </a:extLst>
          </p:cNvPr>
          <p:cNvPicPr>
            <a:picLocks noChangeAspect="1"/>
          </p:cNvPicPr>
          <p:nvPr/>
        </p:nvPicPr>
        <p:blipFill rotWithShape="1">
          <a:blip r:embed="rId6">
            <a:extLst>
              <a:ext uri="{28A0092B-C50C-407E-A947-70E740481C1C}">
                <a14:useLocalDpi xmlns:a14="http://schemas.microsoft.com/office/drawing/2010/main" val="0"/>
              </a:ext>
            </a:extLst>
          </a:blip>
          <a:srcRect l="4090" t="22485" r="3577" b="17275"/>
          <a:stretch/>
        </p:blipFill>
        <p:spPr>
          <a:xfrm>
            <a:off x="568531" y="1773109"/>
            <a:ext cx="8194615" cy="4131325"/>
          </a:xfrm>
          <a:prstGeom prst="rect">
            <a:avLst/>
          </a:prstGeom>
        </p:spPr>
      </p:pic>
    </p:spTree>
    <p:extLst>
      <p:ext uri="{BB962C8B-B14F-4D97-AF65-F5344CB8AC3E}">
        <p14:creationId xmlns:p14="http://schemas.microsoft.com/office/powerpoint/2010/main" val="64180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02ECD0-40FD-44CB-BF93-B4224BD8709B}"/>
              </a:ext>
            </a:extLst>
          </p:cNvPr>
          <p:cNvSpPr>
            <a:spLocks noGrp="1"/>
          </p:cNvSpPr>
          <p:nvPr>
            <p:ph type="sldNum" sz="quarter" idx="12"/>
          </p:nvPr>
        </p:nvSpPr>
        <p:spPr/>
        <p:txBody>
          <a:bodyPr/>
          <a:lstStyle/>
          <a:p>
            <a:fld id="{31AF65E6-C4D1-4B22-B917-489A1C3371EE}" type="slidenum">
              <a:rPr lang="en-US" smtClean="0"/>
              <a:t>12</a:t>
            </a:fld>
            <a:endParaRPr lang="en-US" dirty="0"/>
          </a:p>
        </p:txBody>
      </p:sp>
      <p:sp>
        <p:nvSpPr>
          <p:cNvPr id="5" name="Title 1">
            <a:extLst>
              <a:ext uri="{FF2B5EF4-FFF2-40B4-BE49-F238E27FC236}">
                <a16:creationId xmlns:a16="http://schemas.microsoft.com/office/drawing/2014/main" id="{21753DBF-C8EC-4E7F-BE23-E614ABD29A48}"/>
              </a:ext>
            </a:extLst>
          </p:cNvPr>
          <p:cNvSpPr txBox="1">
            <a:spLocks/>
          </p:cNvSpPr>
          <p:nvPr/>
        </p:nvSpPr>
        <p:spPr>
          <a:xfrm>
            <a:off x="442609" y="376193"/>
            <a:ext cx="8959174" cy="944424"/>
          </a:xfrm>
          <a:prstGeom prst="rect">
            <a:avLst/>
          </a:prstGeom>
        </p:spPr>
        <p:txBody>
          <a:bodyPr vert="horz" lIns="68580" tIns="34290" rIns="68580" bIns="3429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80000"/>
              </a:lnSpc>
              <a:spcBef>
                <a:spcPts val="0"/>
              </a:spcBef>
            </a:pPr>
            <a:r>
              <a:rPr lang="en-US" sz="4000" b="1" kern="0" spc="0" dirty="0">
                <a:solidFill>
                  <a:schemeClr val="accent1">
                    <a:lumMod val="50000"/>
                  </a:schemeClr>
                </a:solidFill>
                <a:ea typeface="+mn-ea"/>
                <a:cs typeface="+mn-cs"/>
              </a:rPr>
              <a:t>Filtration Plant Location</a:t>
            </a:r>
          </a:p>
        </p:txBody>
      </p:sp>
      <p:pic>
        <p:nvPicPr>
          <p:cNvPr id="6" name="Picture 5">
            <a:extLst>
              <a:ext uri="{FF2B5EF4-FFF2-40B4-BE49-F238E27FC236}">
                <a16:creationId xmlns:a16="http://schemas.microsoft.com/office/drawing/2014/main" id="{6967366F-6FA3-47C2-8E6E-9DE775AF45D2}"/>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571814" y="376193"/>
            <a:ext cx="1280160" cy="1280160"/>
          </a:xfrm>
          <a:prstGeom prst="rect">
            <a:avLst/>
          </a:prstGeom>
        </p:spPr>
      </p:pic>
      <p:sp>
        <p:nvSpPr>
          <p:cNvPr id="8" name="Rectangle 3">
            <a:extLst>
              <a:ext uri="{FF2B5EF4-FFF2-40B4-BE49-F238E27FC236}">
                <a16:creationId xmlns:a16="http://schemas.microsoft.com/office/drawing/2014/main" id="{E2034FB7-37F7-4DDC-9895-65F61B0398D9}"/>
              </a:ext>
            </a:extLst>
          </p:cNvPr>
          <p:cNvSpPr txBox="1">
            <a:spLocks noChangeArrowheads="1"/>
          </p:cNvSpPr>
          <p:nvPr/>
        </p:nvSpPr>
        <p:spPr>
          <a:xfrm>
            <a:off x="218873" y="2514343"/>
            <a:ext cx="4800599" cy="3650787"/>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indent="-457200">
              <a:buClrTx/>
              <a:buFont typeface="Wingdings" panose="05000000000000000000" pitchFamily="2" charset="2"/>
              <a:buChar char="ü"/>
            </a:pPr>
            <a:r>
              <a:rPr lang="en-US" altLang="en-US" dirty="0">
                <a:solidFill>
                  <a:schemeClr val="tx1"/>
                </a:solidFill>
                <a:latin typeface="Calibri" panose="020F0502020204030204" pitchFamily="34" charset="0"/>
              </a:rPr>
              <a:t>Site is at the </a:t>
            </a:r>
            <a:r>
              <a:rPr lang="en-US" altLang="en-US" b="1" dirty="0">
                <a:solidFill>
                  <a:schemeClr val="tx1"/>
                </a:solidFill>
                <a:latin typeface="Calibri" panose="020F0502020204030204" pitchFamily="34" charset="0"/>
              </a:rPr>
              <a:t>right elevation and location</a:t>
            </a:r>
            <a:r>
              <a:rPr lang="en-US" altLang="en-US" dirty="0">
                <a:solidFill>
                  <a:schemeClr val="tx1"/>
                </a:solidFill>
                <a:latin typeface="Calibri" panose="020F0502020204030204" pitchFamily="34" charset="0"/>
              </a:rPr>
              <a:t>, so that less pumping is needed</a:t>
            </a:r>
          </a:p>
          <a:p>
            <a:pPr marL="571500" indent="-457200">
              <a:buClrTx/>
              <a:buFont typeface="Wingdings" panose="05000000000000000000" pitchFamily="2" charset="2"/>
              <a:buChar char="ü"/>
            </a:pPr>
            <a:r>
              <a:rPr lang="en-US" altLang="en-US" dirty="0">
                <a:solidFill>
                  <a:schemeClr val="tx1"/>
                </a:solidFill>
                <a:latin typeface="Calibri" panose="020F0502020204030204" pitchFamily="34" charset="0"/>
              </a:rPr>
              <a:t>Property is </a:t>
            </a:r>
            <a:r>
              <a:rPr lang="en-US" altLang="en-US" b="1" dirty="0">
                <a:solidFill>
                  <a:schemeClr val="tx1"/>
                </a:solidFill>
                <a:latin typeface="Calibri" panose="020F0502020204030204" pitchFamily="34" charset="0"/>
              </a:rPr>
              <a:t>already owned </a:t>
            </a:r>
            <a:r>
              <a:rPr lang="en-US" altLang="en-US" dirty="0">
                <a:solidFill>
                  <a:schemeClr val="tx1"/>
                </a:solidFill>
                <a:latin typeface="Calibri" panose="020F0502020204030204" pitchFamily="34" charset="0"/>
              </a:rPr>
              <a:t>by Portland Water Bureau so avoids the cost of purchasing a new property</a:t>
            </a:r>
          </a:p>
          <a:p>
            <a:pPr marL="571500" indent="-457200">
              <a:buClrTx/>
              <a:buFont typeface="Wingdings" panose="05000000000000000000" pitchFamily="2" charset="2"/>
              <a:buChar char="ü"/>
            </a:pPr>
            <a:r>
              <a:rPr lang="en-US" altLang="en-US" b="1" dirty="0">
                <a:solidFill>
                  <a:schemeClr val="tx1"/>
                </a:solidFill>
                <a:latin typeface="Calibri" panose="020F0502020204030204" pitchFamily="34" charset="0"/>
              </a:rPr>
              <a:t>Zoning allows a filtration facility</a:t>
            </a:r>
          </a:p>
          <a:p>
            <a:pPr marL="571500" indent="-457200">
              <a:buClrTx/>
              <a:buFont typeface="Wingdings" panose="05000000000000000000" pitchFamily="2" charset="2"/>
              <a:buChar char="ü"/>
            </a:pPr>
            <a:r>
              <a:rPr lang="en-US" altLang="en-US" dirty="0">
                <a:solidFill>
                  <a:schemeClr val="tx1"/>
                </a:solidFill>
                <a:latin typeface="Calibri" panose="020F0502020204030204" pitchFamily="34" charset="0"/>
              </a:rPr>
              <a:t>Site is </a:t>
            </a:r>
            <a:r>
              <a:rPr lang="en-US" altLang="en-US" b="1" dirty="0">
                <a:solidFill>
                  <a:schemeClr val="tx1"/>
                </a:solidFill>
                <a:latin typeface="Calibri" panose="020F0502020204030204" pitchFamily="34" charset="0"/>
              </a:rPr>
              <a:t>large enough to provide a buffer </a:t>
            </a:r>
            <a:r>
              <a:rPr lang="en-US" altLang="en-US" dirty="0">
                <a:solidFill>
                  <a:schemeClr val="tx1"/>
                </a:solidFill>
                <a:latin typeface="Calibri" panose="020F0502020204030204" pitchFamily="34" charset="0"/>
              </a:rPr>
              <a:t>between the facility and its neighbors</a:t>
            </a:r>
          </a:p>
        </p:txBody>
      </p:sp>
      <p:sp>
        <p:nvSpPr>
          <p:cNvPr id="9" name="Content Placeholder 3">
            <a:extLst>
              <a:ext uri="{FF2B5EF4-FFF2-40B4-BE49-F238E27FC236}">
                <a16:creationId xmlns:a16="http://schemas.microsoft.com/office/drawing/2014/main" id="{4D7E6D29-D88A-4469-87FD-1CA9B404629E}"/>
              </a:ext>
            </a:extLst>
          </p:cNvPr>
          <p:cNvSpPr txBox="1">
            <a:spLocks/>
          </p:cNvSpPr>
          <p:nvPr/>
        </p:nvSpPr>
        <p:spPr>
          <a:xfrm>
            <a:off x="442609" y="1191661"/>
            <a:ext cx="7177288" cy="50164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800" b="1" dirty="0">
                <a:solidFill>
                  <a:srgbClr val="ED7D31"/>
                </a:solidFill>
              </a:rPr>
              <a:t>Recommended site: Carpenter Lane</a:t>
            </a:r>
          </a:p>
        </p:txBody>
      </p:sp>
      <p:sp>
        <p:nvSpPr>
          <p:cNvPr id="12" name="Rectangle 11">
            <a:extLst>
              <a:ext uri="{FF2B5EF4-FFF2-40B4-BE49-F238E27FC236}">
                <a16:creationId xmlns:a16="http://schemas.microsoft.com/office/drawing/2014/main" id="{3A309FC2-F34A-45CE-9712-66BCFBA3E8D3}"/>
              </a:ext>
            </a:extLst>
          </p:cNvPr>
          <p:cNvSpPr/>
          <p:nvPr/>
        </p:nvSpPr>
        <p:spPr>
          <a:xfrm>
            <a:off x="5019472" y="5154300"/>
            <a:ext cx="3832502" cy="762645"/>
          </a:xfrm>
          <a:prstGeom prst="rect">
            <a:avLst/>
          </a:prstGeom>
          <a:solidFill>
            <a:schemeClr val="bg1">
              <a:alpha val="40000"/>
            </a:schemeClr>
          </a:solidFill>
        </p:spPr>
        <p:txBody>
          <a:bodyPr wrap="square" numCol="1">
            <a:spAutoFit/>
          </a:bodyPr>
          <a:lstStyle/>
          <a:p>
            <a:pPr>
              <a:lnSpc>
                <a:spcPct val="80000"/>
              </a:lnSpc>
            </a:pPr>
            <a:r>
              <a:rPr lang="en-US" dirty="0">
                <a:solidFill>
                  <a:prstClr val="black"/>
                </a:solidFill>
              </a:rPr>
              <a:t>Carpenter Lane is a </a:t>
            </a:r>
            <a:r>
              <a:rPr lang="en-US" dirty="0"/>
              <a:t>95-acre property purchased by Portland for a future filtration facility</a:t>
            </a:r>
            <a:endParaRPr lang="en-US" b="1" dirty="0"/>
          </a:p>
        </p:txBody>
      </p:sp>
      <p:pic>
        <p:nvPicPr>
          <p:cNvPr id="14" name="Picture 13" descr="A picture containing outdoor, sky, grass, field&#10;&#10;Description automatically generated">
            <a:extLst>
              <a:ext uri="{FF2B5EF4-FFF2-40B4-BE49-F238E27FC236}">
                <a16:creationId xmlns:a16="http://schemas.microsoft.com/office/drawing/2014/main" id="{FB0BBEB7-8254-4B79-B5A3-1F224E6A70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2625" y="2532191"/>
            <a:ext cx="3832502" cy="2548206"/>
          </a:xfrm>
          <a:prstGeom prst="rect">
            <a:avLst/>
          </a:prstGeom>
        </p:spPr>
      </p:pic>
    </p:spTree>
    <p:extLst>
      <p:ext uri="{BB962C8B-B14F-4D97-AF65-F5344CB8AC3E}">
        <p14:creationId xmlns:p14="http://schemas.microsoft.com/office/powerpoint/2010/main" val="406477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DA79DB3-8D1C-4146-9F43-E4315A59FCF9}"/>
              </a:ext>
            </a:extLst>
          </p:cNvPr>
          <p:cNvGrpSpPr/>
          <p:nvPr/>
        </p:nvGrpSpPr>
        <p:grpSpPr>
          <a:xfrm>
            <a:off x="5876111" y="1346366"/>
            <a:ext cx="2970574" cy="2392428"/>
            <a:chOff x="-1139234" y="3818238"/>
            <a:chExt cx="2970574" cy="2203649"/>
          </a:xfrm>
        </p:grpSpPr>
        <p:sp>
          <p:nvSpPr>
            <p:cNvPr id="9" name="Rectangle: Rounded Corners 8"/>
            <p:cNvSpPr/>
            <p:nvPr/>
          </p:nvSpPr>
          <p:spPr>
            <a:xfrm>
              <a:off x="-1139234" y="3818238"/>
              <a:ext cx="2970574" cy="2203649"/>
            </a:xfrm>
            <a:prstGeom prst="roundRect">
              <a:avLst/>
            </a:prstGeom>
            <a:solidFill>
              <a:srgbClr val="035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eaLnBrk="1" fontAlgn="auto" hangingPunct="1">
                <a:spcBef>
                  <a:spcPts val="0"/>
                </a:spcBef>
                <a:spcAft>
                  <a:spcPts val="0"/>
                </a:spcAft>
              </a:pPr>
              <a:r>
                <a:rPr lang="en-US" sz="2700" dirty="0">
                  <a:solidFill>
                    <a:prstClr val="white"/>
                  </a:solidFill>
                  <a:latin typeface="Calibri" panose="020F0502020204030204"/>
                </a:rPr>
                <a:t>Slow Sand</a:t>
              </a:r>
            </a:p>
          </p:txBody>
        </p:sp>
        <p:pic>
          <p:nvPicPr>
            <p:cNvPr id="15" name="Picture 2" descr="http://www.cityofsalem.net/Salem%20Images/aerial-north-santiam-watershed_web_1600x1067_color.jpg?RenditionID=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45" t="-1" r="17856" b="175"/>
            <a:stretch/>
          </p:blipFill>
          <p:spPr bwMode="auto">
            <a:xfrm>
              <a:off x="-961156" y="4388386"/>
              <a:ext cx="2614418" cy="1525953"/>
            </a:xfrm>
            <a:prstGeom prst="roundRect">
              <a:avLst/>
            </a:prstGeom>
            <a:noFill/>
            <a:ln>
              <a:noFill/>
            </a:ln>
            <a:extLst>
              <a:ext uri="{909E8E84-426E-40DD-AFC4-6F175D3DCCD1}">
                <a14:hiddenFill xmlns:a14="http://schemas.microsoft.com/office/drawing/2010/main">
                  <a:solidFill>
                    <a:srgbClr val="FFFFFF"/>
                  </a:solidFill>
                </a14:hiddenFill>
              </a:ext>
            </a:extLst>
          </p:spPr>
        </p:pic>
      </p:grpSp>
      <p:sp>
        <p:nvSpPr>
          <p:cNvPr id="13" name="Title 1">
            <a:extLst>
              <a:ext uri="{FF2B5EF4-FFF2-40B4-BE49-F238E27FC236}">
                <a16:creationId xmlns:a16="http://schemas.microsoft.com/office/drawing/2014/main" id="{4E252EFB-CCC0-4D12-874B-175AE2938EB9}"/>
              </a:ext>
            </a:extLst>
          </p:cNvPr>
          <p:cNvSpPr txBox="1">
            <a:spLocks/>
          </p:cNvSpPr>
          <p:nvPr/>
        </p:nvSpPr>
        <p:spPr>
          <a:xfrm>
            <a:off x="208500" y="317399"/>
            <a:ext cx="9133263" cy="614738"/>
          </a:xfrm>
          <a:prstGeom prst="rect">
            <a:avLst/>
          </a:prstGeom>
        </p:spPr>
        <p:txBody>
          <a:bodyPr vert="horz" lIns="68580" tIns="34290" rIns="68580" bIns="3429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kern="0" spc="0" dirty="0">
                <a:solidFill>
                  <a:schemeClr val="accent1">
                    <a:lumMod val="50000"/>
                  </a:schemeClr>
                </a:solidFill>
                <a:ea typeface="+mn-ea"/>
                <a:cs typeface="+mn-cs"/>
              </a:rPr>
              <a:t>Analysis: Filtration Technology</a:t>
            </a:r>
          </a:p>
        </p:txBody>
      </p:sp>
      <p:grpSp>
        <p:nvGrpSpPr>
          <p:cNvPr id="4" name="Group 3">
            <a:extLst>
              <a:ext uri="{FF2B5EF4-FFF2-40B4-BE49-F238E27FC236}">
                <a16:creationId xmlns:a16="http://schemas.microsoft.com/office/drawing/2014/main" id="{4FFC4CE7-DC3F-416F-8EEF-1B4F06D34CE8}"/>
              </a:ext>
            </a:extLst>
          </p:cNvPr>
          <p:cNvGrpSpPr/>
          <p:nvPr/>
        </p:nvGrpSpPr>
        <p:grpSpPr>
          <a:xfrm>
            <a:off x="4074881" y="3890322"/>
            <a:ext cx="3172908" cy="2392428"/>
            <a:chOff x="5567930" y="3003921"/>
            <a:chExt cx="3172908" cy="2392428"/>
          </a:xfrm>
          <a:solidFill>
            <a:srgbClr val="035D9E"/>
          </a:solidFill>
        </p:grpSpPr>
        <p:sp>
          <p:nvSpPr>
            <p:cNvPr id="3" name="Rectangle: Rounded Corners 2"/>
            <p:cNvSpPr/>
            <p:nvPr/>
          </p:nvSpPr>
          <p:spPr>
            <a:xfrm>
              <a:off x="5567930" y="3003921"/>
              <a:ext cx="3172908" cy="23924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eaLnBrk="1" fontAlgn="auto" hangingPunct="1">
                <a:spcBef>
                  <a:spcPts val="0"/>
                </a:spcBef>
                <a:spcAft>
                  <a:spcPts val="0"/>
                </a:spcAft>
              </a:pPr>
              <a:r>
                <a:rPr lang="en-US" sz="2700" dirty="0">
                  <a:solidFill>
                    <a:prstClr val="white"/>
                  </a:solidFill>
                  <a:latin typeface="Calibri" panose="020F0502020204030204"/>
                </a:rPr>
                <a:t>Granular Media</a:t>
              </a:r>
            </a:p>
          </p:txBody>
        </p:sp>
        <p:pic>
          <p:nvPicPr>
            <p:cNvPr id="2" name="Picture 1">
              <a:extLst>
                <a:ext uri="{FF2B5EF4-FFF2-40B4-BE49-F238E27FC236}">
                  <a16:creationId xmlns:a16="http://schemas.microsoft.com/office/drawing/2014/main" id="{DE4CC3B7-4E37-4DFA-BB4E-88B055FC0C38}"/>
                </a:ext>
              </a:extLst>
            </p:cNvPr>
            <p:cNvPicPr>
              <a:picLocks noChangeAspect="1"/>
            </p:cNvPicPr>
            <p:nvPr/>
          </p:nvPicPr>
          <p:blipFill rotWithShape="1">
            <a:blip r:embed="rId4"/>
            <a:srcRect l="5100" t="11204" r="9121" b="12642"/>
            <a:stretch/>
          </p:blipFill>
          <p:spPr>
            <a:xfrm>
              <a:off x="5956747" y="3562313"/>
              <a:ext cx="2395273" cy="1644505"/>
            </a:xfrm>
            <a:prstGeom prst="roundRect">
              <a:avLst/>
            </a:prstGeom>
            <a:grpFill/>
            <a:ln>
              <a:noFill/>
            </a:ln>
          </p:spPr>
        </p:pic>
      </p:grpSp>
      <p:pic>
        <p:nvPicPr>
          <p:cNvPr id="12" name="Picture 11">
            <a:extLst>
              <a:ext uri="{FF2B5EF4-FFF2-40B4-BE49-F238E27FC236}">
                <a16:creationId xmlns:a16="http://schemas.microsoft.com/office/drawing/2014/main" id="{507AF063-B7C9-402D-A414-C2FFF6F1E66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37913" y="170118"/>
            <a:ext cx="935136" cy="1024720"/>
          </a:xfrm>
          <a:prstGeom prst="rect">
            <a:avLst/>
          </a:prstGeom>
        </p:spPr>
      </p:pic>
      <p:sp>
        <p:nvSpPr>
          <p:cNvPr id="10" name="Rectangle 9">
            <a:extLst>
              <a:ext uri="{FF2B5EF4-FFF2-40B4-BE49-F238E27FC236}">
                <a16:creationId xmlns:a16="http://schemas.microsoft.com/office/drawing/2014/main" id="{B25086D2-745B-4CC1-8B9C-9507D0ABB3AE}"/>
              </a:ext>
            </a:extLst>
          </p:cNvPr>
          <p:cNvSpPr/>
          <p:nvPr/>
        </p:nvSpPr>
        <p:spPr>
          <a:xfrm>
            <a:off x="307706" y="1482749"/>
            <a:ext cx="2350645" cy="3847207"/>
          </a:xfrm>
          <a:prstGeom prst="rect">
            <a:avLst/>
          </a:prstGeom>
        </p:spPr>
        <p:txBody>
          <a:bodyPr wrap="square" numCol="1" spcCol="228600">
            <a:spAutoFit/>
          </a:bodyPr>
          <a:lstStyle/>
          <a:p>
            <a:r>
              <a:rPr lang="en-US" sz="2800" dirty="0"/>
              <a:t>Factors: </a:t>
            </a:r>
          </a:p>
          <a:p>
            <a:pPr marL="282575" indent="-282575">
              <a:buClrTx/>
              <a:buFont typeface="Arial" panose="020B0604020202020204" pitchFamily="34" charset="0"/>
              <a:buChar char="•"/>
            </a:pPr>
            <a:r>
              <a:rPr lang="en-US" sz="2000" dirty="0"/>
              <a:t>Water quality</a:t>
            </a:r>
          </a:p>
          <a:p>
            <a:pPr marL="282575" indent="-282575">
              <a:buClrTx/>
              <a:buFont typeface="Arial" panose="020B0604020202020204" pitchFamily="34" charset="0"/>
              <a:buChar char="•"/>
            </a:pPr>
            <a:r>
              <a:rPr lang="en-US" sz="2000" dirty="0"/>
              <a:t>Hydraulics</a:t>
            </a:r>
          </a:p>
          <a:p>
            <a:pPr marL="282575" indent="-282575">
              <a:buClrTx/>
              <a:buFont typeface="Arial" panose="020B0604020202020204" pitchFamily="34" charset="0"/>
              <a:buChar char="•"/>
            </a:pPr>
            <a:r>
              <a:rPr lang="en-US" sz="2000" dirty="0"/>
              <a:t>Regulatory requirements</a:t>
            </a:r>
          </a:p>
          <a:p>
            <a:pPr marL="282575" indent="-282575">
              <a:buClrTx/>
              <a:buFont typeface="Arial" panose="020B0604020202020204" pitchFamily="34" charset="0"/>
              <a:buChar char="•"/>
            </a:pPr>
            <a:r>
              <a:rPr lang="en-US" sz="2000" dirty="0"/>
              <a:t>Comparative costs</a:t>
            </a:r>
          </a:p>
          <a:p>
            <a:pPr marL="282575" indent="-282575">
              <a:buClrTx/>
              <a:buFont typeface="Arial" panose="020B0604020202020204" pitchFamily="34" charset="0"/>
              <a:buChar char="•"/>
            </a:pPr>
            <a:r>
              <a:rPr lang="en-US" sz="2000" dirty="0"/>
              <a:t>Other utility comparisons</a:t>
            </a:r>
          </a:p>
          <a:p>
            <a:pPr>
              <a:buClrTx/>
            </a:pPr>
            <a:endParaRPr lang="en-US" sz="2800" dirty="0"/>
          </a:p>
          <a:p>
            <a:pPr>
              <a:buClrTx/>
              <a:buFont typeface="Arial" panose="020B0604020202020204" pitchFamily="34" charset="0"/>
              <a:buChar char="•"/>
            </a:pPr>
            <a:endParaRPr lang="en-US" sz="2800" dirty="0"/>
          </a:p>
        </p:txBody>
      </p:sp>
      <p:grpSp>
        <p:nvGrpSpPr>
          <p:cNvPr id="5" name="Group 4">
            <a:extLst>
              <a:ext uri="{FF2B5EF4-FFF2-40B4-BE49-F238E27FC236}">
                <a16:creationId xmlns:a16="http://schemas.microsoft.com/office/drawing/2014/main" id="{51CB0ADA-699B-4483-98CF-D550EEFECE44}"/>
              </a:ext>
            </a:extLst>
          </p:cNvPr>
          <p:cNvGrpSpPr/>
          <p:nvPr/>
        </p:nvGrpSpPr>
        <p:grpSpPr>
          <a:xfrm>
            <a:off x="2521500" y="1331221"/>
            <a:ext cx="2970574" cy="2433505"/>
            <a:chOff x="4762708" y="750217"/>
            <a:chExt cx="2970574" cy="2433505"/>
          </a:xfrm>
          <a:solidFill>
            <a:srgbClr val="035D9E"/>
          </a:solidFill>
        </p:grpSpPr>
        <p:sp>
          <p:nvSpPr>
            <p:cNvPr id="11" name="Rectangle: Rounded Corners 10">
              <a:extLst>
                <a:ext uri="{FF2B5EF4-FFF2-40B4-BE49-F238E27FC236}">
                  <a16:creationId xmlns:a16="http://schemas.microsoft.com/office/drawing/2014/main" id="{C4006115-5118-43F3-8468-8CD77DCA832E}"/>
                </a:ext>
              </a:extLst>
            </p:cNvPr>
            <p:cNvSpPr/>
            <p:nvPr/>
          </p:nvSpPr>
          <p:spPr>
            <a:xfrm>
              <a:off x="4762708" y="750217"/>
              <a:ext cx="2970574" cy="243350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eaLnBrk="1" fontAlgn="auto" hangingPunct="1">
                <a:spcBef>
                  <a:spcPts val="0"/>
                </a:spcBef>
                <a:spcAft>
                  <a:spcPts val="0"/>
                </a:spcAft>
              </a:pPr>
              <a:r>
                <a:rPr lang="en-US" sz="2700" dirty="0">
                  <a:solidFill>
                    <a:prstClr val="white"/>
                  </a:solidFill>
                  <a:latin typeface="Calibri" panose="020F0502020204030204"/>
                </a:rPr>
                <a:t>Membrane</a:t>
              </a:r>
            </a:p>
          </p:txBody>
        </p:sp>
        <p:pic>
          <p:nvPicPr>
            <p:cNvPr id="16" name="Picture 15">
              <a:extLst>
                <a:ext uri="{FF2B5EF4-FFF2-40B4-BE49-F238E27FC236}">
                  <a16:creationId xmlns:a16="http://schemas.microsoft.com/office/drawing/2014/main" id="{CDA5D0B7-B2C1-4193-8D2E-96360E2B20A5}"/>
                </a:ext>
              </a:extLst>
            </p:cNvPr>
            <p:cNvPicPr>
              <a:picLocks noChangeAspect="1"/>
            </p:cNvPicPr>
            <p:nvPr/>
          </p:nvPicPr>
          <p:blipFill rotWithShape="1">
            <a:blip r:embed="rId6"/>
            <a:srcRect l="14317" t="10000" r="14099" b="16203"/>
            <a:stretch/>
          </p:blipFill>
          <p:spPr>
            <a:xfrm>
              <a:off x="5015872" y="1349686"/>
              <a:ext cx="2435754" cy="1650416"/>
            </a:xfrm>
            <a:prstGeom prst="roundRect">
              <a:avLst/>
            </a:prstGeom>
            <a:grpFill/>
            <a:ln>
              <a:noFill/>
            </a:ln>
          </p:spPr>
        </p:pic>
      </p:grpSp>
    </p:spTree>
    <p:extLst>
      <p:ext uri="{BB962C8B-B14F-4D97-AF65-F5344CB8AC3E}">
        <p14:creationId xmlns:p14="http://schemas.microsoft.com/office/powerpoint/2010/main" val="203859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02ECD0-40FD-44CB-BF93-B4224BD8709B}"/>
              </a:ext>
            </a:extLst>
          </p:cNvPr>
          <p:cNvSpPr>
            <a:spLocks noGrp="1"/>
          </p:cNvSpPr>
          <p:nvPr>
            <p:ph type="sldNum" sz="quarter" idx="12"/>
          </p:nvPr>
        </p:nvSpPr>
        <p:spPr/>
        <p:txBody>
          <a:bodyPr/>
          <a:lstStyle/>
          <a:p>
            <a:fld id="{31AF65E6-C4D1-4B22-B917-489A1C3371EE}" type="slidenum">
              <a:rPr lang="en-US" smtClean="0"/>
              <a:t>14</a:t>
            </a:fld>
            <a:endParaRPr lang="en-US" dirty="0"/>
          </a:p>
        </p:txBody>
      </p:sp>
      <p:sp>
        <p:nvSpPr>
          <p:cNvPr id="5" name="Title 1">
            <a:extLst>
              <a:ext uri="{FF2B5EF4-FFF2-40B4-BE49-F238E27FC236}">
                <a16:creationId xmlns:a16="http://schemas.microsoft.com/office/drawing/2014/main" id="{21753DBF-C8EC-4E7F-BE23-E614ABD29A48}"/>
              </a:ext>
            </a:extLst>
          </p:cNvPr>
          <p:cNvSpPr txBox="1">
            <a:spLocks/>
          </p:cNvSpPr>
          <p:nvPr/>
        </p:nvSpPr>
        <p:spPr>
          <a:xfrm>
            <a:off x="341644" y="180272"/>
            <a:ext cx="8959174" cy="981153"/>
          </a:xfrm>
          <a:prstGeom prst="rect">
            <a:avLst/>
          </a:prstGeom>
        </p:spPr>
        <p:txBody>
          <a:bodyPr vert="horz" lIns="68580" tIns="34290" rIns="68580" bIns="3429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kern="0" spc="0" dirty="0">
                <a:solidFill>
                  <a:schemeClr val="accent1">
                    <a:lumMod val="50000"/>
                  </a:schemeClr>
                </a:solidFill>
              </a:rPr>
              <a:t>Analysis: Filtration Technology</a:t>
            </a:r>
          </a:p>
        </p:txBody>
      </p:sp>
      <p:sp>
        <p:nvSpPr>
          <p:cNvPr id="6" name="Rectangle 5">
            <a:extLst>
              <a:ext uri="{FF2B5EF4-FFF2-40B4-BE49-F238E27FC236}">
                <a16:creationId xmlns:a16="http://schemas.microsoft.com/office/drawing/2014/main" id="{16941D09-3102-49D2-A9C6-A4F7A74F87BE}"/>
              </a:ext>
            </a:extLst>
          </p:cNvPr>
          <p:cNvSpPr/>
          <p:nvPr/>
        </p:nvSpPr>
        <p:spPr>
          <a:xfrm>
            <a:off x="1047097" y="1363781"/>
            <a:ext cx="8253721" cy="4893647"/>
          </a:xfrm>
          <a:prstGeom prst="rect">
            <a:avLst/>
          </a:prstGeom>
        </p:spPr>
        <p:txBody>
          <a:bodyPr wrap="square" numCol="1">
            <a:spAutoFit/>
          </a:bodyPr>
          <a:lstStyle/>
          <a:p>
            <a:r>
              <a:rPr lang="en-US" sz="2800" dirty="0"/>
              <a:t>Membranes</a:t>
            </a:r>
          </a:p>
          <a:p>
            <a:r>
              <a:rPr lang="en-US" sz="2400" b="1" dirty="0">
                <a:solidFill>
                  <a:srgbClr val="FF0000"/>
                </a:solidFill>
              </a:rPr>
              <a:t>X</a:t>
            </a:r>
            <a:r>
              <a:rPr lang="en-US" sz="2400" dirty="0"/>
              <a:t>	High energy use</a:t>
            </a:r>
          </a:p>
          <a:p>
            <a:r>
              <a:rPr lang="en-US" sz="2400" b="1" dirty="0">
                <a:solidFill>
                  <a:srgbClr val="FF0000"/>
                </a:solidFill>
              </a:rPr>
              <a:t>X</a:t>
            </a:r>
            <a:r>
              <a:rPr lang="en-US" sz="2400" dirty="0"/>
              <a:t>	High capital and operating costs</a:t>
            </a:r>
          </a:p>
          <a:p>
            <a:pPr>
              <a:spcBef>
                <a:spcPts val="1200"/>
              </a:spcBef>
            </a:pPr>
            <a:r>
              <a:rPr lang="en-US" sz="2800" dirty="0"/>
              <a:t>Slow Sand</a:t>
            </a:r>
          </a:p>
          <a:p>
            <a:r>
              <a:rPr lang="en-US" sz="2400" b="1" dirty="0">
                <a:solidFill>
                  <a:srgbClr val="FF0000"/>
                </a:solidFill>
              </a:rPr>
              <a:t>X</a:t>
            </a:r>
            <a:r>
              <a:rPr lang="en-US" sz="2400" dirty="0"/>
              <a:t>	Significant size</a:t>
            </a:r>
          </a:p>
          <a:p>
            <a:r>
              <a:rPr lang="en-US" sz="2400" b="1" dirty="0">
                <a:solidFill>
                  <a:srgbClr val="FF0000"/>
                </a:solidFill>
              </a:rPr>
              <a:t>X</a:t>
            </a:r>
            <a:r>
              <a:rPr lang="en-US" sz="2400" dirty="0"/>
              <a:t>	Comparative poor water quality</a:t>
            </a:r>
          </a:p>
          <a:p>
            <a:pPr>
              <a:spcBef>
                <a:spcPts val="1200"/>
              </a:spcBef>
            </a:pPr>
            <a:r>
              <a:rPr lang="en-US" sz="2800" dirty="0"/>
              <a:t>Granular Media</a:t>
            </a:r>
          </a:p>
          <a:p>
            <a:r>
              <a:rPr lang="en-US" sz="2800" dirty="0"/>
              <a:t>	</a:t>
            </a:r>
            <a:r>
              <a:rPr lang="en-US" sz="2400" dirty="0"/>
              <a:t>Best operating capabilities</a:t>
            </a:r>
          </a:p>
          <a:p>
            <a:r>
              <a:rPr lang="en-US" sz="2400" dirty="0"/>
              <a:t>	Good water quality </a:t>
            </a:r>
          </a:p>
          <a:p>
            <a:r>
              <a:rPr lang="en-US" sz="2400" dirty="0"/>
              <a:t>	Most flexibility</a:t>
            </a:r>
          </a:p>
          <a:p>
            <a:endParaRPr lang="en-US" sz="2800" dirty="0"/>
          </a:p>
        </p:txBody>
      </p:sp>
      <p:pic>
        <p:nvPicPr>
          <p:cNvPr id="9" name="Picture 8">
            <a:extLst>
              <a:ext uri="{FF2B5EF4-FFF2-40B4-BE49-F238E27FC236}">
                <a16:creationId xmlns:a16="http://schemas.microsoft.com/office/drawing/2014/main" id="{479F3F2D-1F46-4A19-B40A-EEA1C23E7CB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98407" y="180272"/>
            <a:ext cx="895379" cy="981154"/>
          </a:xfrm>
          <a:prstGeom prst="rect">
            <a:avLst/>
          </a:prstGeom>
        </p:spPr>
      </p:pic>
      <p:grpSp>
        <p:nvGrpSpPr>
          <p:cNvPr id="8" name="Group 7">
            <a:extLst>
              <a:ext uri="{FF2B5EF4-FFF2-40B4-BE49-F238E27FC236}">
                <a16:creationId xmlns:a16="http://schemas.microsoft.com/office/drawing/2014/main" id="{A213EF1A-517C-4868-B4E8-77C83926D493}"/>
              </a:ext>
            </a:extLst>
          </p:cNvPr>
          <p:cNvGrpSpPr/>
          <p:nvPr/>
        </p:nvGrpSpPr>
        <p:grpSpPr>
          <a:xfrm>
            <a:off x="1043116" y="4504470"/>
            <a:ext cx="407817" cy="1047729"/>
            <a:chOff x="341644" y="4066162"/>
            <a:chExt cx="471277" cy="1297029"/>
          </a:xfrm>
        </p:grpSpPr>
        <p:pic>
          <p:nvPicPr>
            <p:cNvPr id="7" name="Graphic 6" descr="Checkmark">
              <a:extLst>
                <a:ext uri="{FF2B5EF4-FFF2-40B4-BE49-F238E27FC236}">
                  <a16:creationId xmlns:a16="http://schemas.microsoft.com/office/drawing/2014/main" id="{5055CBBD-DEF8-472F-8E8A-E9B9FBEC902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1644" y="4066162"/>
              <a:ext cx="444195" cy="444195"/>
            </a:xfrm>
            <a:prstGeom prst="rect">
              <a:avLst/>
            </a:prstGeom>
          </p:spPr>
        </p:pic>
        <p:pic>
          <p:nvPicPr>
            <p:cNvPr id="10" name="Graphic 9" descr="Checkmark">
              <a:extLst>
                <a:ext uri="{FF2B5EF4-FFF2-40B4-BE49-F238E27FC236}">
                  <a16:creationId xmlns:a16="http://schemas.microsoft.com/office/drawing/2014/main" id="{43F95B39-A871-4D2E-A06F-6E48174929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089" y="4474801"/>
              <a:ext cx="444195" cy="444195"/>
            </a:xfrm>
            <a:prstGeom prst="rect">
              <a:avLst/>
            </a:prstGeom>
          </p:spPr>
        </p:pic>
        <p:pic>
          <p:nvPicPr>
            <p:cNvPr id="11" name="Graphic 10" descr="Checkmark">
              <a:extLst>
                <a:ext uri="{FF2B5EF4-FFF2-40B4-BE49-F238E27FC236}">
                  <a16:creationId xmlns:a16="http://schemas.microsoft.com/office/drawing/2014/main" id="{19D671E5-DDA1-46BA-BB43-58676D7952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726" y="4918996"/>
              <a:ext cx="444195" cy="444195"/>
            </a:xfrm>
            <a:prstGeom prst="rect">
              <a:avLst/>
            </a:prstGeom>
          </p:spPr>
        </p:pic>
      </p:grpSp>
      <p:pic>
        <p:nvPicPr>
          <p:cNvPr id="3" name="Picture 2">
            <a:extLst>
              <a:ext uri="{FF2B5EF4-FFF2-40B4-BE49-F238E27FC236}">
                <a16:creationId xmlns:a16="http://schemas.microsoft.com/office/drawing/2014/main" id="{0316B2DA-55B7-4CD9-86D7-2AB59A2C23C8}"/>
              </a:ext>
            </a:extLst>
          </p:cNvPr>
          <p:cNvPicPr>
            <a:picLocks noChangeAspect="1"/>
          </p:cNvPicPr>
          <p:nvPr/>
        </p:nvPicPr>
        <p:blipFill>
          <a:blip r:embed="rId6"/>
          <a:stretch>
            <a:fillRect/>
          </a:stretch>
        </p:blipFill>
        <p:spPr>
          <a:xfrm>
            <a:off x="6016060" y="1587397"/>
            <a:ext cx="1409549" cy="1157741"/>
          </a:xfrm>
          <a:prstGeom prst="rect">
            <a:avLst/>
          </a:prstGeom>
        </p:spPr>
      </p:pic>
      <p:pic>
        <p:nvPicPr>
          <p:cNvPr id="12" name="Picture 11">
            <a:extLst>
              <a:ext uri="{FF2B5EF4-FFF2-40B4-BE49-F238E27FC236}">
                <a16:creationId xmlns:a16="http://schemas.microsoft.com/office/drawing/2014/main" id="{02D87AB9-968D-4115-83C4-EA29A0C0BB7C}"/>
              </a:ext>
            </a:extLst>
          </p:cNvPr>
          <p:cNvPicPr>
            <a:picLocks noChangeAspect="1"/>
          </p:cNvPicPr>
          <p:nvPr/>
        </p:nvPicPr>
        <p:blipFill>
          <a:blip r:embed="rId7"/>
          <a:stretch>
            <a:fillRect/>
          </a:stretch>
        </p:blipFill>
        <p:spPr>
          <a:xfrm>
            <a:off x="6016060" y="3102434"/>
            <a:ext cx="1408176" cy="1133480"/>
          </a:xfrm>
          <a:prstGeom prst="rect">
            <a:avLst/>
          </a:prstGeom>
        </p:spPr>
      </p:pic>
      <p:pic>
        <p:nvPicPr>
          <p:cNvPr id="13" name="Picture 12">
            <a:extLst>
              <a:ext uri="{FF2B5EF4-FFF2-40B4-BE49-F238E27FC236}">
                <a16:creationId xmlns:a16="http://schemas.microsoft.com/office/drawing/2014/main" id="{FA56C5DD-1173-4C73-AEEE-A6E507D7670E}"/>
              </a:ext>
            </a:extLst>
          </p:cNvPr>
          <p:cNvPicPr>
            <a:picLocks noChangeAspect="1"/>
          </p:cNvPicPr>
          <p:nvPr/>
        </p:nvPicPr>
        <p:blipFill>
          <a:blip r:embed="rId8"/>
          <a:stretch>
            <a:fillRect/>
          </a:stretch>
        </p:blipFill>
        <p:spPr>
          <a:xfrm>
            <a:off x="6016060" y="4593209"/>
            <a:ext cx="1408176" cy="1062213"/>
          </a:xfrm>
          <a:prstGeom prst="rect">
            <a:avLst/>
          </a:prstGeom>
        </p:spPr>
      </p:pic>
    </p:spTree>
    <p:extLst>
      <p:ext uri="{BB962C8B-B14F-4D97-AF65-F5344CB8AC3E}">
        <p14:creationId xmlns:p14="http://schemas.microsoft.com/office/powerpoint/2010/main" val="1777269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02ECD0-40FD-44CB-BF93-B4224BD8709B}"/>
              </a:ext>
            </a:extLst>
          </p:cNvPr>
          <p:cNvSpPr>
            <a:spLocks noGrp="1"/>
          </p:cNvSpPr>
          <p:nvPr>
            <p:ph type="sldNum" sz="quarter" idx="12"/>
          </p:nvPr>
        </p:nvSpPr>
        <p:spPr/>
        <p:txBody>
          <a:bodyPr/>
          <a:lstStyle/>
          <a:p>
            <a:fld id="{31AF65E6-C4D1-4B22-B917-489A1C3371EE}" type="slidenum">
              <a:rPr lang="en-US" smtClean="0"/>
              <a:t>15</a:t>
            </a:fld>
            <a:endParaRPr lang="en-US" dirty="0"/>
          </a:p>
        </p:txBody>
      </p:sp>
      <p:sp>
        <p:nvSpPr>
          <p:cNvPr id="5" name="Title 1">
            <a:extLst>
              <a:ext uri="{FF2B5EF4-FFF2-40B4-BE49-F238E27FC236}">
                <a16:creationId xmlns:a16="http://schemas.microsoft.com/office/drawing/2014/main" id="{21753DBF-C8EC-4E7F-BE23-E614ABD29A48}"/>
              </a:ext>
            </a:extLst>
          </p:cNvPr>
          <p:cNvSpPr txBox="1">
            <a:spLocks/>
          </p:cNvSpPr>
          <p:nvPr/>
        </p:nvSpPr>
        <p:spPr>
          <a:xfrm>
            <a:off x="352606" y="366656"/>
            <a:ext cx="8959174" cy="730840"/>
          </a:xfrm>
          <a:prstGeom prst="rect">
            <a:avLst/>
          </a:prstGeom>
        </p:spPr>
        <p:txBody>
          <a:bodyPr vert="horz" lIns="68580" tIns="34290" rIns="68580" bIns="3429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80000"/>
              </a:lnSpc>
              <a:spcBef>
                <a:spcPts val="0"/>
              </a:spcBef>
            </a:pPr>
            <a:r>
              <a:rPr lang="en-US" sz="4000" b="1" kern="0" spc="0" dirty="0">
                <a:solidFill>
                  <a:schemeClr val="accent1">
                    <a:lumMod val="50000"/>
                  </a:schemeClr>
                </a:solidFill>
                <a:ea typeface="+mn-ea"/>
                <a:cs typeface="+mn-cs"/>
              </a:rPr>
              <a:t>Filtration Technology</a:t>
            </a:r>
          </a:p>
        </p:txBody>
      </p:sp>
      <p:sp>
        <p:nvSpPr>
          <p:cNvPr id="8" name="Rectangle 3">
            <a:extLst>
              <a:ext uri="{FF2B5EF4-FFF2-40B4-BE49-F238E27FC236}">
                <a16:creationId xmlns:a16="http://schemas.microsoft.com/office/drawing/2014/main" id="{E2034FB7-37F7-4DDC-9895-65F61B0398D9}"/>
              </a:ext>
            </a:extLst>
          </p:cNvPr>
          <p:cNvSpPr txBox="1">
            <a:spLocks noChangeArrowheads="1"/>
          </p:cNvSpPr>
          <p:nvPr/>
        </p:nvSpPr>
        <p:spPr>
          <a:xfrm>
            <a:off x="290525" y="2061206"/>
            <a:ext cx="7763978" cy="4208587"/>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indent="-457200">
              <a:buClrTx/>
              <a:buFont typeface="Wingdings" panose="05000000000000000000" pitchFamily="2" charset="2"/>
              <a:buChar char="ü"/>
            </a:pPr>
            <a:r>
              <a:rPr lang="en-US" altLang="en-US" sz="2800" b="1" dirty="0">
                <a:solidFill>
                  <a:schemeClr val="tx1"/>
                </a:solidFill>
                <a:latin typeface="Calibri" panose="020F0502020204030204" pitchFamily="34" charset="0"/>
              </a:rPr>
              <a:t>Proven technology </a:t>
            </a:r>
            <a:r>
              <a:rPr lang="en-US" altLang="en-US" sz="2800" dirty="0">
                <a:solidFill>
                  <a:schemeClr val="tx1"/>
                </a:solidFill>
                <a:latin typeface="Calibri" panose="020F0502020204030204" pitchFamily="34" charset="0"/>
              </a:rPr>
              <a:t>that produces excellent water quality</a:t>
            </a:r>
          </a:p>
          <a:p>
            <a:pPr marL="571500" indent="-457200">
              <a:buClrTx/>
              <a:buFont typeface="Wingdings" panose="05000000000000000000" pitchFamily="2" charset="2"/>
              <a:buChar char="ü"/>
            </a:pPr>
            <a:r>
              <a:rPr lang="en-US" altLang="en-US" sz="2800" b="1" dirty="0">
                <a:solidFill>
                  <a:schemeClr val="tx1"/>
                </a:solidFill>
                <a:latin typeface="Calibri" panose="020F0502020204030204" pitchFamily="34" charset="0"/>
              </a:rPr>
              <a:t>Lowest cost technology </a:t>
            </a:r>
            <a:r>
              <a:rPr lang="en-US" altLang="en-US" sz="2800" dirty="0">
                <a:solidFill>
                  <a:schemeClr val="tx1"/>
                </a:solidFill>
                <a:latin typeface="Calibri" panose="020F0502020204030204" pitchFamily="34" charset="0"/>
              </a:rPr>
              <a:t>that can meet desired water quality</a:t>
            </a:r>
          </a:p>
          <a:p>
            <a:pPr marL="571500" indent="-457200">
              <a:buClrTx/>
              <a:buFont typeface="Wingdings" panose="05000000000000000000" pitchFamily="2" charset="2"/>
              <a:buChar char="ü"/>
            </a:pPr>
            <a:r>
              <a:rPr lang="en-US" altLang="en-US" sz="2800" b="1" dirty="0">
                <a:solidFill>
                  <a:schemeClr val="tx1"/>
                </a:solidFill>
                <a:latin typeface="Calibri" panose="020F0502020204030204" pitchFamily="34" charset="0"/>
              </a:rPr>
              <a:t>Very flexible </a:t>
            </a:r>
            <a:r>
              <a:rPr lang="en-US" altLang="en-US" sz="2800" dirty="0">
                <a:solidFill>
                  <a:schemeClr val="tx1"/>
                </a:solidFill>
                <a:latin typeface="Calibri" panose="020F0502020204030204" pitchFamily="34" charset="0"/>
              </a:rPr>
              <a:t>– it can be adapted to different water conditions and new water quality requirements </a:t>
            </a:r>
          </a:p>
          <a:p>
            <a:pPr marL="571500" indent="-457200">
              <a:buClrTx/>
              <a:buFont typeface="Wingdings" panose="05000000000000000000" pitchFamily="2" charset="2"/>
              <a:buChar char="ü"/>
            </a:pPr>
            <a:r>
              <a:rPr lang="en-US" altLang="en-US" sz="2800" b="1" dirty="0">
                <a:solidFill>
                  <a:schemeClr val="tx1"/>
                </a:solidFill>
                <a:latin typeface="Calibri" panose="020F0502020204030204" pitchFamily="34" charset="0"/>
              </a:rPr>
              <a:t>Fits on the filtration plant site </a:t>
            </a:r>
            <a:r>
              <a:rPr lang="en-US" altLang="en-US" sz="2800" dirty="0">
                <a:solidFill>
                  <a:schemeClr val="tx1"/>
                </a:solidFill>
                <a:latin typeface="Calibri" panose="020F0502020204030204" pitchFamily="34" charset="0"/>
              </a:rPr>
              <a:t>with room to grow in the future</a:t>
            </a:r>
          </a:p>
        </p:txBody>
      </p:sp>
      <p:sp>
        <p:nvSpPr>
          <p:cNvPr id="9" name="Content Placeholder 3">
            <a:extLst>
              <a:ext uri="{FF2B5EF4-FFF2-40B4-BE49-F238E27FC236}">
                <a16:creationId xmlns:a16="http://schemas.microsoft.com/office/drawing/2014/main" id="{4D7E6D29-D88A-4469-87FD-1CA9B404629E}"/>
              </a:ext>
            </a:extLst>
          </p:cNvPr>
          <p:cNvSpPr txBox="1">
            <a:spLocks/>
          </p:cNvSpPr>
          <p:nvPr/>
        </p:nvSpPr>
        <p:spPr>
          <a:xfrm>
            <a:off x="352606" y="994083"/>
            <a:ext cx="7992087" cy="50164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800" b="1" dirty="0">
                <a:solidFill>
                  <a:srgbClr val="ED7D31"/>
                </a:solidFill>
              </a:rPr>
              <a:t>Recommended filtration technology:</a:t>
            </a:r>
            <a:br>
              <a:rPr lang="en-US" sz="2800" b="1" dirty="0">
                <a:solidFill>
                  <a:srgbClr val="ED7D31"/>
                </a:solidFill>
              </a:rPr>
            </a:br>
            <a:r>
              <a:rPr lang="en-US" sz="2800" b="1" dirty="0">
                <a:solidFill>
                  <a:srgbClr val="ED7D31"/>
                </a:solidFill>
              </a:rPr>
              <a:t>granular media filtration</a:t>
            </a:r>
          </a:p>
          <a:p>
            <a:pPr lvl="1">
              <a:buClrTx/>
              <a:buFont typeface="Arial" panose="020B0604020202020204" pitchFamily="34" charset="0"/>
              <a:buChar char="•"/>
            </a:pPr>
            <a:endParaRPr lang="en-US" sz="2600" dirty="0"/>
          </a:p>
        </p:txBody>
      </p:sp>
      <p:pic>
        <p:nvPicPr>
          <p:cNvPr id="7" name="Picture 6">
            <a:extLst>
              <a:ext uri="{FF2B5EF4-FFF2-40B4-BE49-F238E27FC236}">
                <a16:creationId xmlns:a16="http://schemas.microsoft.com/office/drawing/2014/main" id="{35B39B18-85F4-4FDF-AC4B-6BA6B63F1706}"/>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558480" y="354003"/>
            <a:ext cx="1168244" cy="1280160"/>
          </a:xfrm>
          <a:prstGeom prst="rect">
            <a:avLst/>
          </a:prstGeom>
        </p:spPr>
      </p:pic>
    </p:spTree>
    <p:extLst>
      <p:ext uri="{BB962C8B-B14F-4D97-AF65-F5344CB8AC3E}">
        <p14:creationId xmlns:p14="http://schemas.microsoft.com/office/powerpoint/2010/main" val="237287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1543-642A-4D35-B0E7-C98660FF6832}"/>
              </a:ext>
            </a:extLst>
          </p:cNvPr>
          <p:cNvSpPr txBox="1">
            <a:spLocks/>
          </p:cNvSpPr>
          <p:nvPr/>
        </p:nvSpPr>
        <p:spPr>
          <a:xfrm>
            <a:off x="755009" y="597255"/>
            <a:ext cx="7373923" cy="10622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indent="0" algn="ctr" fontAlgn="auto">
              <a:lnSpc>
                <a:spcPct val="80000"/>
              </a:lnSpc>
              <a:spcBef>
                <a:spcPts val="0"/>
              </a:spcBef>
              <a:spcAft>
                <a:spcPts val="0"/>
              </a:spcAft>
              <a:buClrTx/>
              <a:buSzTx/>
              <a:tabLst/>
              <a:defRPr/>
            </a:pPr>
            <a:r>
              <a:rPr lang="en-US" sz="4000" b="1" kern="0" dirty="0">
                <a:solidFill>
                  <a:schemeClr val="accent1">
                    <a:lumMod val="50000"/>
                  </a:schemeClr>
                </a:solidFill>
                <a:ea typeface="+mn-ea"/>
                <a:cs typeface="+mn-cs"/>
              </a:rPr>
              <a:t>Bull Run Filtration will be in operation by 2027</a:t>
            </a:r>
          </a:p>
        </p:txBody>
      </p:sp>
      <p:pic>
        <p:nvPicPr>
          <p:cNvPr id="6" name="Picture 5">
            <a:extLst>
              <a:ext uri="{FF2B5EF4-FFF2-40B4-BE49-F238E27FC236}">
                <a16:creationId xmlns:a16="http://schemas.microsoft.com/office/drawing/2014/main" id="{5739F9E4-DB55-459A-B83C-16159323B08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68415" y="2100232"/>
            <a:ext cx="8975585" cy="2533196"/>
          </a:xfrm>
          <a:prstGeom prst="rect">
            <a:avLst/>
          </a:prstGeom>
        </p:spPr>
      </p:pic>
      <p:sp>
        <p:nvSpPr>
          <p:cNvPr id="5" name="Slide Number Placeholder 1">
            <a:extLst>
              <a:ext uri="{FF2B5EF4-FFF2-40B4-BE49-F238E27FC236}">
                <a16:creationId xmlns:a16="http://schemas.microsoft.com/office/drawing/2014/main" id="{CD49270C-CBB1-4155-AE8F-767A72BB9D95}"/>
              </a:ext>
            </a:extLst>
          </p:cNvPr>
          <p:cNvSpPr>
            <a:spLocks noGrp="1"/>
          </p:cNvSpPr>
          <p:nvPr>
            <p:ph type="sldNum" sz="quarter" idx="12"/>
          </p:nvPr>
        </p:nvSpPr>
        <p:spPr>
          <a:xfrm>
            <a:off x="7425344" y="6459786"/>
            <a:ext cx="984019" cy="365125"/>
          </a:xfrm>
        </p:spPr>
        <p:txBody>
          <a:bodyPr/>
          <a:lstStyle/>
          <a:p>
            <a:fld id="{31AF65E6-C4D1-4B22-B917-489A1C3371EE}" type="slidenum">
              <a:rPr lang="en-US" smtClean="0"/>
              <a:t>16</a:t>
            </a:fld>
            <a:endParaRPr lang="en-US" dirty="0"/>
          </a:p>
        </p:txBody>
      </p:sp>
      <p:pic>
        <p:nvPicPr>
          <p:cNvPr id="7" name="Picture 6">
            <a:extLst>
              <a:ext uri="{FF2B5EF4-FFF2-40B4-BE49-F238E27FC236}">
                <a16:creationId xmlns:a16="http://schemas.microsoft.com/office/drawing/2014/main" id="{C1A6E707-5517-4843-BEC8-B95B0C056FA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68415" y="5210803"/>
            <a:ext cx="8975585" cy="316669"/>
          </a:xfrm>
          <a:prstGeom prst="rect">
            <a:avLst/>
          </a:prstGeom>
        </p:spPr>
      </p:pic>
    </p:spTree>
    <p:extLst>
      <p:ext uri="{BB962C8B-B14F-4D97-AF65-F5344CB8AC3E}">
        <p14:creationId xmlns:p14="http://schemas.microsoft.com/office/powerpoint/2010/main" val="3302543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1543-642A-4D35-B0E7-C98660FF6832}"/>
              </a:ext>
            </a:extLst>
          </p:cNvPr>
          <p:cNvSpPr txBox="1">
            <a:spLocks/>
          </p:cNvSpPr>
          <p:nvPr/>
        </p:nvSpPr>
        <p:spPr>
          <a:xfrm>
            <a:off x="755009" y="597255"/>
            <a:ext cx="7373923" cy="10622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indent="0" algn="ctr" fontAlgn="auto">
              <a:lnSpc>
                <a:spcPct val="80000"/>
              </a:lnSpc>
              <a:spcBef>
                <a:spcPts val="0"/>
              </a:spcBef>
              <a:spcAft>
                <a:spcPts val="0"/>
              </a:spcAft>
              <a:buClrTx/>
              <a:buSzTx/>
              <a:tabLst/>
              <a:defRPr/>
            </a:pPr>
            <a:r>
              <a:rPr lang="en-US" sz="4000" b="1" kern="0" dirty="0">
                <a:solidFill>
                  <a:schemeClr val="accent1">
                    <a:lumMod val="50000"/>
                  </a:schemeClr>
                </a:solidFill>
                <a:ea typeface="+mn-ea"/>
                <a:cs typeface="+mn-cs"/>
              </a:rPr>
              <a:t>Next Steps</a:t>
            </a:r>
          </a:p>
          <a:p>
            <a:pPr marR="0" lvl="0" indent="0" algn="ctr" fontAlgn="auto">
              <a:lnSpc>
                <a:spcPct val="80000"/>
              </a:lnSpc>
              <a:spcBef>
                <a:spcPts val="0"/>
              </a:spcBef>
              <a:spcAft>
                <a:spcPts val="0"/>
              </a:spcAft>
              <a:buClrTx/>
              <a:buSzTx/>
              <a:tabLst/>
              <a:defRPr/>
            </a:pPr>
            <a:r>
              <a:rPr lang="en-US" sz="4000" b="1" kern="0" dirty="0">
                <a:solidFill>
                  <a:schemeClr val="accent1">
                    <a:lumMod val="50000"/>
                  </a:schemeClr>
                </a:solidFill>
                <a:ea typeface="+mn-ea"/>
                <a:cs typeface="+mn-cs"/>
              </a:rPr>
              <a:t>For City Council</a:t>
            </a:r>
          </a:p>
        </p:txBody>
      </p:sp>
      <p:sp>
        <p:nvSpPr>
          <p:cNvPr id="5" name="Slide Number Placeholder 1">
            <a:extLst>
              <a:ext uri="{FF2B5EF4-FFF2-40B4-BE49-F238E27FC236}">
                <a16:creationId xmlns:a16="http://schemas.microsoft.com/office/drawing/2014/main" id="{CD49270C-CBB1-4155-AE8F-767A72BB9D95}"/>
              </a:ext>
            </a:extLst>
          </p:cNvPr>
          <p:cNvSpPr>
            <a:spLocks noGrp="1"/>
          </p:cNvSpPr>
          <p:nvPr>
            <p:ph type="sldNum" sz="quarter" idx="12"/>
          </p:nvPr>
        </p:nvSpPr>
        <p:spPr>
          <a:xfrm>
            <a:off x="7425344" y="6459786"/>
            <a:ext cx="984019" cy="365125"/>
          </a:xfrm>
        </p:spPr>
        <p:txBody>
          <a:bodyPr/>
          <a:lstStyle/>
          <a:p>
            <a:fld id="{31AF65E6-C4D1-4B22-B917-489A1C3371EE}" type="slidenum">
              <a:rPr lang="en-US" smtClean="0"/>
              <a:t>17</a:t>
            </a:fld>
            <a:endParaRPr lang="en-US" dirty="0"/>
          </a:p>
        </p:txBody>
      </p:sp>
      <p:sp>
        <p:nvSpPr>
          <p:cNvPr id="10" name="Rectangle 3">
            <a:extLst>
              <a:ext uri="{FF2B5EF4-FFF2-40B4-BE49-F238E27FC236}">
                <a16:creationId xmlns:a16="http://schemas.microsoft.com/office/drawing/2014/main" id="{F2289A67-7A31-424B-8EA1-0719EE9E42EF}"/>
              </a:ext>
            </a:extLst>
          </p:cNvPr>
          <p:cNvSpPr txBox="1">
            <a:spLocks noChangeArrowheads="1"/>
          </p:cNvSpPr>
          <p:nvPr/>
        </p:nvSpPr>
        <p:spPr>
          <a:xfrm>
            <a:off x="601114" y="1979488"/>
            <a:ext cx="7941771" cy="331943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indent="-457200">
              <a:spcAft>
                <a:spcPts val="1200"/>
              </a:spcAft>
              <a:buClrTx/>
              <a:buFont typeface="Wingdings" panose="05000000000000000000" pitchFamily="2" charset="2"/>
              <a:buChar char="ü"/>
            </a:pPr>
            <a:r>
              <a:rPr lang="en-US" altLang="en-US" sz="2800" b="1" dirty="0">
                <a:solidFill>
                  <a:schemeClr val="tx1"/>
                </a:solidFill>
                <a:latin typeface="Calibri" panose="020F0502020204030204" pitchFamily="34" charset="0"/>
              </a:rPr>
              <a:t>Authorize a design contract, </a:t>
            </a:r>
            <a:r>
              <a:rPr lang="en-US" altLang="en-US" sz="2800" dirty="0">
                <a:solidFill>
                  <a:schemeClr val="tx1"/>
                </a:solidFill>
                <a:latin typeface="Calibri" panose="020F0502020204030204" pitchFamily="34" charset="0"/>
              </a:rPr>
              <a:t>summer 2019</a:t>
            </a:r>
          </a:p>
          <a:p>
            <a:pPr marL="571500" indent="-457200">
              <a:spcAft>
                <a:spcPts val="1200"/>
              </a:spcAft>
              <a:buClrTx/>
              <a:buFont typeface="Wingdings" panose="05000000000000000000" pitchFamily="2" charset="2"/>
              <a:buChar char="ü"/>
            </a:pPr>
            <a:r>
              <a:rPr lang="en-US" altLang="en-US" sz="2800" b="1" dirty="0">
                <a:solidFill>
                  <a:schemeClr val="tx1"/>
                </a:solidFill>
                <a:latin typeface="Calibri" panose="020F0502020204030204" pitchFamily="34" charset="0"/>
              </a:rPr>
              <a:t>Authorize a professional services contract </a:t>
            </a:r>
            <a:r>
              <a:rPr lang="en-US" altLang="en-US" sz="2800" dirty="0">
                <a:solidFill>
                  <a:schemeClr val="tx1"/>
                </a:solidFill>
                <a:latin typeface="Calibri" panose="020F0502020204030204" pitchFamily="34" charset="0"/>
              </a:rPr>
              <a:t>with the Construction Manager/ General Contractor (CM/GC), end of 2019</a:t>
            </a:r>
          </a:p>
        </p:txBody>
      </p:sp>
    </p:spTree>
    <p:extLst>
      <p:ext uri="{BB962C8B-B14F-4D97-AF65-F5344CB8AC3E}">
        <p14:creationId xmlns:p14="http://schemas.microsoft.com/office/powerpoint/2010/main" val="259724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543" y="2777951"/>
            <a:ext cx="7321438" cy="769441"/>
          </a:xfrm>
          <a:prstGeom prst="rect">
            <a:avLst/>
          </a:prstGeom>
          <a:noFill/>
        </p:spPr>
        <p:txBody>
          <a:bodyPr wrap="square" rtlCol="0">
            <a:spAutoFit/>
          </a:bodyPr>
          <a:lstStyle/>
          <a:p>
            <a:pPr algn="ctr"/>
            <a:r>
              <a:rPr lang="en-US" sz="4400" b="1" dirty="0">
                <a:solidFill>
                  <a:schemeClr val="accent1">
                    <a:lumMod val="50000"/>
                  </a:schemeClr>
                </a:solidFill>
                <a:latin typeface="Calibri Light" panose="020F0302020204030204" pitchFamily="34" charset="0"/>
              </a:rPr>
              <a:t>Questions?</a:t>
            </a:r>
          </a:p>
        </p:txBody>
      </p:sp>
      <p:sp>
        <p:nvSpPr>
          <p:cNvPr id="3" name="Slide Number Placeholder 2"/>
          <p:cNvSpPr>
            <a:spLocks noGrp="1"/>
          </p:cNvSpPr>
          <p:nvPr>
            <p:ph type="sldNum" sz="quarter" idx="12"/>
          </p:nvPr>
        </p:nvSpPr>
        <p:spPr>
          <a:xfrm>
            <a:off x="8159981" y="6459786"/>
            <a:ext cx="984019" cy="365125"/>
          </a:xfrm>
        </p:spPr>
        <p:txBody>
          <a:bodyPr/>
          <a:lstStyle/>
          <a:p>
            <a:fld id="{31AF65E6-C4D1-4B22-B917-489A1C3371EE}" type="slidenum">
              <a:rPr lang="en-US" smtClean="0"/>
              <a:t>18</a:t>
            </a:fld>
            <a:endParaRPr lang="en-US" dirty="0"/>
          </a:p>
        </p:txBody>
      </p:sp>
    </p:spTree>
    <p:extLst>
      <p:ext uri="{BB962C8B-B14F-4D97-AF65-F5344CB8AC3E}">
        <p14:creationId xmlns:p14="http://schemas.microsoft.com/office/powerpoint/2010/main" val="268819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159981" y="6459786"/>
            <a:ext cx="984019" cy="365125"/>
          </a:xfrm>
        </p:spPr>
        <p:txBody>
          <a:bodyPr/>
          <a:lstStyle/>
          <a:p>
            <a:fld id="{31AF65E6-C4D1-4B22-B917-489A1C3371EE}" type="slidenum">
              <a:rPr lang="en-US" smtClean="0"/>
              <a:t>2</a:t>
            </a:fld>
            <a:endParaRPr lang="en-US" dirty="0"/>
          </a:p>
        </p:txBody>
      </p:sp>
      <p:sp>
        <p:nvSpPr>
          <p:cNvPr id="4" name="Rectangle 2">
            <a:extLst>
              <a:ext uri="{FF2B5EF4-FFF2-40B4-BE49-F238E27FC236}">
                <a16:creationId xmlns:a16="http://schemas.microsoft.com/office/drawing/2014/main" id="{D27929F5-79E9-44A9-A7EF-6D292A142408}"/>
              </a:ext>
            </a:extLst>
          </p:cNvPr>
          <p:cNvSpPr txBox="1">
            <a:spLocks noChangeArrowheads="1"/>
          </p:cNvSpPr>
          <p:nvPr/>
        </p:nvSpPr>
        <p:spPr>
          <a:xfrm>
            <a:off x="225571" y="94579"/>
            <a:ext cx="9144000" cy="901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spcBef>
                <a:spcPts val="0"/>
              </a:spcBef>
            </a:pPr>
            <a:r>
              <a:rPr lang="en-US" altLang="en-US" sz="4000" b="1" kern="0" spc="0" dirty="0">
                <a:solidFill>
                  <a:schemeClr val="accent1">
                    <a:lumMod val="50000"/>
                  </a:schemeClr>
                </a:solidFill>
                <a:ea typeface="+mn-ea"/>
                <a:cs typeface="+mn-cs"/>
              </a:rPr>
              <a:t>Why are we here today?</a:t>
            </a:r>
          </a:p>
        </p:txBody>
      </p:sp>
      <p:sp>
        <p:nvSpPr>
          <p:cNvPr id="9" name="TextBox 8">
            <a:extLst>
              <a:ext uri="{FF2B5EF4-FFF2-40B4-BE49-F238E27FC236}">
                <a16:creationId xmlns:a16="http://schemas.microsoft.com/office/drawing/2014/main" id="{4686D29D-8037-497D-836E-2086569FB75C}"/>
              </a:ext>
            </a:extLst>
          </p:cNvPr>
          <p:cNvSpPr txBox="1"/>
          <p:nvPr/>
        </p:nvSpPr>
        <p:spPr>
          <a:xfrm>
            <a:off x="225571" y="1751487"/>
            <a:ext cx="8692858" cy="1847685"/>
          </a:xfrm>
          <a:prstGeom prst="rect">
            <a:avLst/>
          </a:prstGeom>
          <a:noFill/>
        </p:spPr>
        <p:txBody>
          <a:bodyPr wrap="square" rtlCol="0">
            <a:spAutoFit/>
          </a:bodyPr>
          <a:lstStyle/>
          <a:p>
            <a:pPr marL="632221" indent="-457200">
              <a:lnSpc>
                <a:spcPct val="114000"/>
              </a:lnSpc>
              <a:spcAft>
                <a:spcPts val="1200"/>
              </a:spcAft>
              <a:buFont typeface="Wingdings" panose="05000000000000000000" pitchFamily="2" charset="2"/>
              <a:buChar char="ü"/>
            </a:pPr>
            <a:r>
              <a:rPr lang="en-US" sz="3400" b="1" dirty="0"/>
              <a:t>Authorize </a:t>
            </a:r>
            <a:r>
              <a:rPr lang="en-US" sz="3400" dirty="0"/>
              <a:t>the Water Bureau’s recommended alternatives for filtration capacity, location and technology.</a:t>
            </a:r>
          </a:p>
        </p:txBody>
      </p:sp>
    </p:spTree>
    <p:extLst>
      <p:ext uri="{BB962C8B-B14F-4D97-AF65-F5344CB8AC3E}">
        <p14:creationId xmlns:p14="http://schemas.microsoft.com/office/powerpoint/2010/main" val="388026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564932"/>
            <a:ext cx="9143999" cy="769441"/>
          </a:xfrm>
          <a:prstGeom prst="rect">
            <a:avLst/>
          </a:prstGeom>
          <a:noFill/>
        </p:spPr>
        <p:txBody>
          <a:bodyPr wrap="square" rtlCol="0">
            <a:spAutoFit/>
          </a:bodyPr>
          <a:lstStyle/>
          <a:p>
            <a:pPr algn="ctr"/>
            <a:r>
              <a:rPr lang="en-US" sz="4400" b="1" dirty="0">
                <a:solidFill>
                  <a:schemeClr val="accent1">
                    <a:lumMod val="50000"/>
                  </a:schemeClr>
                </a:solidFill>
                <a:latin typeface="Calibri Light" panose="020F0302020204030204" pitchFamily="34" charset="0"/>
              </a:rPr>
              <a:t>Bull Run Filtration Project</a:t>
            </a:r>
            <a:endParaRPr lang="en-US" sz="4000" dirty="0">
              <a:solidFill>
                <a:schemeClr val="accent1">
                  <a:lumMod val="50000"/>
                </a:schemeClr>
              </a:solidFill>
              <a:latin typeface="Calibri Light" panose="020F0302020204030204" pitchFamily="34" charset="0"/>
            </a:endParaRPr>
          </a:p>
        </p:txBody>
      </p:sp>
      <p:sp>
        <p:nvSpPr>
          <p:cNvPr id="3" name="Slide Number Placeholder 2"/>
          <p:cNvSpPr>
            <a:spLocks noGrp="1"/>
          </p:cNvSpPr>
          <p:nvPr>
            <p:ph type="sldNum" sz="quarter" idx="12"/>
          </p:nvPr>
        </p:nvSpPr>
        <p:spPr>
          <a:xfrm>
            <a:off x="8159981" y="6459786"/>
            <a:ext cx="984019" cy="365125"/>
          </a:xfrm>
        </p:spPr>
        <p:txBody>
          <a:bodyPr/>
          <a:lstStyle/>
          <a:p>
            <a:fld id="{31AF65E6-C4D1-4B22-B917-489A1C3371EE}" type="slidenum">
              <a:rPr lang="en-US" smtClean="0"/>
              <a:t>3</a:t>
            </a:fld>
            <a:endParaRPr lang="en-US" dirty="0"/>
          </a:p>
        </p:txBody>
      </p:sp>
    </p:spTree>
    <p:extLst>
      <p:ext uri="{BB962C8B-B14F-4D97-AF65-F5344CB8AC3E}">
        <p14:creationId xmlns:p14="http://schemas.microsoft.com/office/powerpoint/2010/main" val="355976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597" y="309018"/>
            <a:ext cx="9143999" cy="707886"/>
          </a:xfrm>
          <a:prstGeom prst="rect">
            <a:avLst/>
          </a:prstGeom>
          <a:noFill/>
        </p:spPr>
        <p:txBody>
          <a:bodyPr wrap="square" rtlCol="0">
            <a:spAutoFit/>
          </a:bodyPr>
          <a:lstStyle/>
          <a:p>
            <a:r>
              <a:rPr lang="en-US" sz="4000" b="1" dirty="0">
                <a:solidFill>
                  <a:schemeClr val="accent1">
                    <a:lumMod val="50000"/>
                  </a:schemeClr>
                </a:solidFill>
                <a:latin typeface="Calibri Light" panose="020F0302020204030204" pitchFamily="34" charset="0"/>
              </a:rPr>
              <a:t>Why do we need filtration?</a:t>
            </a:r>
            <a:endParaRPr lang="en-US" sz="3600" dirty="0">
              <a:solidFill>
                <a:schemeClr val="accent1">
                  <a:lumMod val="50000"/>
                </a:schemeClr>
              </a:solidFill>
              <a:latin typeface="Calibri Light" panose="020F0302020204030204" pitchFamily="34" charset="0"/>
            </a:endParaRPr>
          </a:p>
        </p:txBody>
      </p:sp>
      <p:sp>
        <p:nvSpPr>
          <p:cNvPr id="3" name="Slide Number Placeholder 2"/>
          <p:cNvSpPr>
            <a:spLocks noGrp="1"/>
          </p:cNvSpPr>
          <p:nvPr>
            <p:ph type="sldNum" sz="quarter" idx="12"/>
          </p:nvPr>
        </p:nvSpPr>
        <p:spPr>
          <a:xfrm>
            <a:off x="8159981" y="6459786"/>
            <a:ext cx="984019" cy="365125"/>
          </a:xfrm>
        </p:spPr>
        <p:txBody>
          <a:bodyPr/>
          <a:lstStyle/>
          <a:p>
            <a:fld id="{31AF65E6-C4D1-4B22-B917-489A1C3371EE}" type="slidenum">
              <a:rPr lang="en-US" smtClean="0"/>
              <a:t>4</a:t>
            </a:fld>
            <a:endParaRPr lang="en-US" dirty="0"/>
          </a:p>
        </p:txBody>
      </p:sp>
      <p:sp>
        <p:nvSpPr>
          <p:cNvPr id="4" name="TextBox 3">
            <a:extLst>
              <a:ext uri="{FF2B5EF4-FFF2-40B4-BE49-F238E27FC236}">
                <a16:creationId xmlns:a16="http://schemas.microsoft.com/office/drawing/2014/main" id="{7F1AD0D4-5FB7-48D7-B595-61A9E81B3809}"/>
              </a:ext>
            </a:extLst>
          </p:cNvPr>
          <p:cNvSpPr txBox="1"/>
          <p:nvPr/>
        </p:nvSpPr>
        <p:spPr>
          <a:xfrm>
            <a:off x="103609" y="1135979"/>
            <a:ext cx="8991601" cy="867930"/>
          </a:xfrm>
          <a:prstGeom prst="rect">
            <a:avLst/>
          </a:prstGeom>
          <a:noFill/>
        </p:spPr>
        <p:txBody>
          <a:bodyPr wrap="square" rtlCol="0">
            <a:spAutoFit/>
          </a:bodyPr>
          <a:lstStyle/>
          <a:p>
            <a:pPr marL="175021">
              <a:lnSpc>
                <a:spcPct val="90000"/>
              </a:lnSpc>
            </a:pPr>
            <a:r>
              <a:rPr lang="en-US" sz="2800" dirty="0"/>
              <a:t>Filtration improves public health by removing </a:t>
            </a:r>
            <a:r>
              <a:rPr lang="en-US" sz="2800" i="1" dirty="0"/>
              <a:t>Cryptosporidium (crypto) </a:t>
            </a:r>
            <a:r>
              <a:rPr lang="en-US" sz="2800" dirty="0"/>
              <a:t>from the water</a:t>
            </a:r>
            <a:endParaRPr lang="en-US" sz="3200" dirty="0">
              <a:solidFill>
                <a:schemeClr val="tx1">
                  <a:lumMod val="75000"/>
                  <a:lumOff val="25000"/>
                </a:schemeClr>
              </a:solidFill>
            </a:endParaRPr>
          </a:p>
        </p:txBody>
      </p:sp>
      <p:sp>
        <p:nvSpPr>
          <p:cNvPr id="5" name="TextBox 4">
            <a:extLst>
              <a:ext uri="{FF2B5EF4-FFF2-40B4-BE49-F238E27FC236}">
                <a16:creationId xmlns:a16="http://schemas.microsoft.com/office/drawing/2014/main" id="{25B61B42-88FD-4A92-BF83-F7F6AC943D5B}"/>
              </a:ext>
            </a:extLst>
          </p:cNvPr>
          <p:cNvSpPr txBox="1"/>
          <p:nvPr/>
        </p:nvSpPr>
        <p:spPr>
          <a:xfrm>
            <a:off x="76199" y="5466028"/>
            <a:ext cx="8991601" cy="812530"/>
          </a:xfrm>
          <a:prstGeom prst="rect">
            <a:avLst/>
          </a:prstGeom>
          <a:noFill/>
        </p:spPr>
        <p:txBody>
          <a:bodyPr wrap="square" rtlCol="0">
            <a:spAutoFit/>
          </a:bodyPr>
          <a:lstStyle/>
          <a:p>
            <a:pPr marL="175021" algn="ctr">
              <a:lnSpc>
                <a:spcPct val="90000"/>
              </a:lnSpc>
            </a:pPr>
            <a:r>
              <a:rPr lang="en-US" sz="2600" i="1" dirty="0"/>
              <a:t>The Bull Run Filtration Project continues the City’s commitment to serving the best possible water to Portland customers.</a:t>
            </a:r>
            <a:endParaRPr lang="en-US" sz="2600" dirty="0">
              <a:solidFill>
                <a:schemeClr val="tx1">
                  <a:lumMod val="75000"/>
                  <a:lumOff val="25000"/>
                </a:schemeClr>
              </a:solidFill>
            </a:endParaRPr>
          </a:p>
        </p:txBody>
      </p:sp>
      <p:sp>
        <p:nvSpPr>
          <p:cNvPr id="6" name="Arrow: Right 5">
            <a:extLst>
              <a:ext uri="{FF2B5EF4-FFF2-40B4-BE49-F238E27FC236}">
                <a16:creationId xmlns:a16="http://schemas.microsoft.com/office/drawing/2014/main" id="{3DA4ABAD-484D-441B-8DEB-95D3D633EEA8}"/>
              </a:ext>
            </a:extLst>
          </p:cNvPr>
          <p:cNvSpPr/>
          <p:nvPr/>
        </p:nvSpPr>
        <p:spPr>
          <a:xfrm>
            <a:off x="258417" y="2403813"/>
            <a:ext cx="8681987" cy="86793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7" name="Group 6">
            <a:extLst>
              <a:ext uri="{FF2B5EF4-FFF2-40B4-BE49-F238E27FC236}">
                <a16:creationId xmlns:a16="http://schemas.microsoft.com/office/drawing/2014/main" id="{33266A82-F54F-473A-99A9-E29DBD1A55FD}"/>
              </a:ext>
            </a:extLst>
          </p:cNvPr>
          <p:cNvGrpSpPr/>
          <p:nvPr/>
        </p:nvGrpSpPr>
        <p:grpSpPr>
          <a:xfrm>
            <a:off x="347389" y="2078295"/>
            <a:ext cx="2176040" cy="2355224"/>
            <a:chOff x="2386547" y="1770729"/>
            <a:chExt cx="2176040" cy="2355224"/>
          </a:xfrm>
        </p:grpSpPr>
        <p:sp>
          <p:nvSpPr>
            <p:cNvPr id="8" name="Freeform: Shape 7">
              <a:extLst>
                <a:ext uri="{FF2B5EF4-FFF2-40B4-BE49-F238E27FC236}">
                  <a16:creationId xmlns:a16="http://schemas.microsoft.com/office/drawing/2014/main" id="{5FCF3A6A-151E-49D8-8FBC-6CEEE8CA3D8F}"/>
                </a:ext>
              </a:extLst>
            </p:cNvPr>
            <p:cNvSpPr/>
            <p:nvPr/>
          </p:nvSpPr>
          <p:spPr>
            <a:xfrm>
              <a:off x="2822045" y="1770729"/>
              <a:ext cx="1305045" cy="525576"/>
            </a:xfrm>
            <a:custGeom>
              <a:avLst/>
              <a:gdLst>
                <a:gd name="connsiteX0" fmla="*/ 0 w 1305045"/>
                <a:gd name="connsiteY0" fmla="*/ 0 h 525576"/>
                <a:gd name="connsiteX1" fmla="*/ 1305045 w 1305045"/>
                <a:gd name="connsiteY1" fmla="*/ 0 h 525576"/>
                <a:gd name="connsiteX2" fmla="*/ 1305045 w 1305045"/>
                <a:gd name="connsiteY2" fmla="*/ 525576 h 525576"/>
                <a:gd name="connsiteX3" fmla="*/ 0 w 1305045"/>
                <a:gd name="connsiteY3" fmla="*/ 525576 h 525576"/>
                <a:gd name="connsiteX4" fmla="*/ 0 w 1305045"/>
                <a:gd name="connsiteY4" fmla="*/ 0 h 52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45" h="525576">
                  <a:moveTo>
                    <a:pt x="0" y="0"/>
                  </a:moveTo>
                  <a:lnTo>
                    <a:pt x="1305045" y="0"/>
                  </a:lnTo>
                  <a:lnTo>
                    <a:pt x="1305045" y="525576"/>
                  </a:lnTo>
                  <a:lnTo>
                    <a:pt x="0" y="5255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dirty="0"/>
                <a:t>2006</a:t>
              </a:r>
            </a:p>
          </p:txBody>
        </p:sp>
        <p:sp>
          <p:nvSpPr>
            <p:cNvPr id="9" name="Oval 8">
              <a:extLst>
                <a:ext uri="{FF2B5EF4-FFF2-40B4-BE49-F238E27FC236}">
                  <a16:creationId xmlns:a16="http://schemas.microsoft.com/office/drawing/2014/main" id="{CC8100D2-65CC-41DF-AE31-BF61F08C22B6}"/>
                </a:ext>
              </a:extLst>
            </p:cNvPr>
            <p:cNvSpPr/>
            <p:nvPr/>
          </p:nvSpPr>
          <p:spPr>
            <a:xfrm>
              <a:off x="3380463" y="2417773"/>
              <a:ext cx="188208" cy="1882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DEADFE22-AEE0-46C6-8E10-1A83ED3FC445}"/>
                </a:ext>
              </a:extLst>
            </p:cNvPr>
            <p:cNvSpPr txBox="1"/>
            <p:nvPr/>
          </p:nvSpPr>
          <p:spPr>
            <a:xfrm>
              <a:off x="2386547" y="2833291"/>
              <a:ext cx="2176040" cy="1292662"/>
            </a:xfrm>
            <a:prstGeom prst="rect">
              <a:avLst/>
            </a:prstGeom>
            <a:noFill/>
          </p:spPr>
          <p:txBody>
            <a:bodyPr wrap="square" rtlCol="0">
              <a:spAutoFit/>
            </a:bodyPr>
            <a:lstStyle/>
            <a:p>
              <a:pPr algn="ctr"/>
              <a:r>
                <a:rPr lang="en-US" altLang="en-US" kern="0" dirty="0">
                  <a:latin typeface="Calibri" panose="020F0502020204030204" pitchFamily="34" charset="0"/>
                </a:rPr>
                <a:t>EPA passes a new regulation to protect against </a:t>
              </a:r>
              <a:r>
                <a:rPr lang="en-US" altLang="en-US" i="1" kern="0" dirty="0">
                  <a:latin typeface="Calibri" panose="020F0502020204030204" pitchFamily="34" charset="0"/>
                </a:rPr>
                <a:t>crypto.</a:t>
              </a:r>
              <a:r>
                <a:rPr lang="en-US" altLang="en-US" kern="0" dirty="0">
                  <a:latin typeface="Calibri" panose="020F0502020204030204" pitchFamily="34" charset="0"/>
                </a:rPr>
                <a:t> </a:t>
              </a:r>
            </a:p>
            <a:p>
              <a:endParaRPr lang="en-US" sz="2400" dirty="0"/>
            </a:p>
          </p:txBody>
        </p:sp>
        <p:cxnSp>
          <p:nvCxnSpPr>
            <p:cNvPr id="11" name="Straight Connector 10">
              <a:extLst>
                <a:ext uri="{FF2B5EF4-FFF2-40B4-BE49-F238E27FC236}">
                  <a16:creationId xmlns:a16="http://schemas.microsoft.com/office/drawing/2014/main" id="{9F2B6444-1610-47B5-908D-8222CBCB7F3C}"/>
                </a:ext>
              </a:extLst>
            </p:cNvPr>
            <p:cNvCxnSpPr/>
            <p:nvPr/>
          </p:nvCxnSpPr>
          <p:spPr>
            <a:xfrm>
              <a:off x="3474567" y="2684794"/>
              <a:ext cx="0" cy="2443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0DFF4ABB-0F3A-4132-B561-D1BF5F035E81}"/>
              </a:ext>
            </a:extLst>
          </p:cNvPr>
          <p:cNvGrpSpPr/>
          <p:nvPr/>
        </p:nvGrpSpPr>
        <p:grpSpPr>
          <a:xfrm>
            <a:off x="2928773" y="2078295"/>
            <a:ext cx="2500602" cy="3463219"/>
            <a:chOff x="2657807" y="2078295"/>
            <a:chExt cx="2500602" cy="3463219"/>
          </a:xfrm>
        </p:grpSpPr>
        <p:sp>
          <p:nvSpPr>
            <p:cNvPr id="12" name="Freeform: Shape 11">
              <a:extLst>
                <a:ext uri="{FF2B5EF4-FFF2-40B4-BE49-F238E27FC236}">
                  <a16:creationId xmlns:a16="http://schemas.microsoft.com/office/drawing/2014/main" id="{622B59DE-0954-4F0E-ABBD-4BAE4A78478C}"/>
                </a:ext>
              </a:extLst>
            </p:cNvPr>
            <p:cNvSpPr/>
            <p:nvPr/>
          </p:nvSpPr>
          <p:spPr>
            <a:xfrm>
              <a:off x="3255586" y="2078295"/>
              <a:ext cx="1305045" cy="525576"/>
            </a:xfrm>
            <a:custGeom>
              <a:avLst/>
              <a:gdLst>
                <a:gd name="connsiteX0" fmla="*/ 0 w 1305045"/>
                <a:gd name="connsiteY0" fmla="*/ 0 h 525576"/>
                <a:gd name="connsiteX1" fmla="*/ 1305045 w 1305045"/>
                <a:gd name="connsiteY1" fmla="*/ 0 h 525576"/>
                <a:gd name="connsiteX2" fmla="*/ 1305045 w 1305045"/>
                <a:gd name="connsiteY2" fmla="*/ 525576 h 525576"/>
                <a:gd name="connsiteX3" fmla="*/ 0 w 1305045"/>
                <a:gd name="connsiteY3" fmla="*/ 525576 h 525576"/>
                <a:gd name="connsiteX4" fmla="*/ 0 w 1305045"/>
                <a:gd name="connsiteY4" fmla="*/ 0 h 52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45" h="525576">
                  <a:moveTo>
                    <a:pt x="0" y="0"/>
                  </a:moveTo>
                  <a:lnTo>
                    <a:pt x="1305045" y="0"/>
                  </a:lnTo>
                  <a:lnTo>
                    <a:pt x="1305045" y="525576"/>
                  </a:lnTo>
                  <a:lnTo>
                    <a:pt x="0" y="5255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dirty="0"/>
                <a:t>2009 - 2016</a:t>
              </a:r>
            </a:p>
          </p:txBody>
        </p:sp>
        <p:sp>
          <p:nvSpPr>
            <p:cNvPr id="13" name="Oval 12">
              <a:extLst>
                <a:ext uri="{FF2B5EF4-FFF2-40B4-BE49-F238E27FC236}">
                  <a16:creationId xmlns:a16="http://schemas.microsoft.com/office/drawing/2014/main" id="{686BC314-22D8-4285-91F9-9F6D8934FCC3}"/>
                </a:ext>
              </a:extLst>
            </p:cNvPr>
            <p:cNvSpPr/>
            <p:nvPr/>
          </p:nvSpPr>
          <p:spPr>
            <a:xfrm>
              <a:off x="3814004" y="2725339"/>
              <a:ext cx="188208" cy="1882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F671D08C-23CE-4CCA-8A76-3EE7DD13D44C}"/>
                </a:ext>
              </a:extLst>
            </p:cNvPr>
            <p:cNvSpPr txBox="1"/>
            <p:nvPr/>
          </p:nvSpPr>
          <p:spPr>
            <a:xfrm>
              <a:off x="2657807" y="3140857"/>
              <a:ext cx="2500602" cy="2400657"/>
            </a:xfrm>
            <a:prstGeom prst="rect">
              <a:avLst/>
            </a:prstGeom>
            <a:noFill/>
          </p:spPr>
          <p:txBody>
            <a:bodyPr wrap="square" rtlCol="0">
              <a:spAutoFit/>
            </a:bodyPr>
            <a:lstStyle/>
            <a:p>
              <a:pPr algn="ctr"/>
              <a:r>
                <a:rPr lang="en-US" altLang="en-US" kern="0" dirty="0">
                  <a:latin typeface="Calibri" panose="020F0502020204030204" pitchFamily="34" charset="0"/>
                </a:rPr>
                <a:t>Portland develops unique program to protect Portland’s water from sources of </a:t>
              </a:r>
              <a:r>
                <a:rPr lang="en-US" altLang="en-US" i="1" kern="0" dirty="0">
                  <a:latin typeface="Calibri" panose="020F0502020204030204" pitchFamily="34" charset="0"/>
                </a:rPr>
                <a:t>crypto</a:t>
              </a:r>
              <a:r>
                <a:rPr lang="en-US" altLang="en-US" kern="0" dirty="0">
                  <a:latin typeface="Calibri" panose="020F0502020204030204" pitchFamily="34" charset="0"/>
                </a:rPr>
                <a:t>, the program is successful for 5 years (2011 to 2016)</a:t>
              </a:r>
            </a:p>
            <a:p>
              <a:endParaRPr lang="en-US" sz="2400" dirty="0"/>
            </a:p>
          </p:txBody>
        </p:sp>
        <p:cxnSp>
          <p:nvCxnSpPr>
            <p:cNvPr id="15" name="Straight Connector 14">
              <a:extLst>
                <a:ext uri="{FF2B5EF4-FFF2-40B4-BE49-F238E27FC236}">
                  <a16:creationId xmlns:a16="http://schemas.microsoft.com/office/drawing/2014/main" id="{89F1A2CC-A349-492B-B0B8-1B47EF340CF2}"/>
                </a:ext>
              </a:extLst>
            </p:cNvPr>
            <p:cNvCxnSpPr/>
            <p:nvPr/>
          </p:nvCxnSpPr>
          <p:spPr>
            <a:xfrm>
              <a:off x="3908108" y="2992360"/>
              <a:ext cx="0" cy="2443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734BCD2-503C-4C1A-8FDE-CE5C08F5C95E}"/>
              </a:ext>
            </a:extLst>
          </p:cNvPr>
          <p:cNvGrpSpPr/>
          <p:nvPr/>
        </p:nvGrpSpPr>
        <p:grpSpPr>
          <a:xfrm>
            <a:off x="5834719" y="2078295"/>
            <a:ext cx="3194657" cy="3093887"/>
            <a:chOff x="5834719" y="2078295"/>
            <a:chExt cx="3194657" cy="3093887"/>
          </a:xfrm>
        </p:grpSpPr>
        <p:sp>
          <p:nvSpPr>
            <p:cNvPr id="18" name="Freeform: Shape 17">
              <a:extLst>
                <a:ext uri="{FF2B5EF4-FFF2-40B4-BE49-F238E27FC236}">
                  <a16:creationId xmlns:a16="http://schemas.microsoft.com/office/drawing/2014/main" id="{C12B3A3F-E282-4CCE-8508-DF4C6881E206}"/>
                </a:ext>
              </a:extLst>
            </p:cNvPr>
            <p:cNvSpPr/>
            <p:nvPr/>
          </p:nvSpPr>
          <p:spPr>
            <a:xfrm>
              <a:off x="6538133" y="2078295"/>
              <a:ext cx="1305045" cy="525576"/>
            </a:xfrm>
            <a:custGeom>
              <a:avLst/>
              <a:gdLst>
                <a:gd name="connsiteX0" fmla="*/ 0 w 1305045"/>
                <a:gd name="connsiteY0" fmla="*/ 0 h 525576"/>
                <a:gd name="connsiteX1" fmla="*/ 1305045 w 1305045"/>
                <a:gd name="connsiteY1" fmla="*/ 0 h 525576"/>
                <a:gd name="connsiteX2" fmla="*/ 1305045 w 1305045"/>
                <a:gd name="connsiteY2" fmla="*/ 525576 h 525576"/>
                <a:gd name="connsiteX3" fmla="*/ 0 w 1305045"/>
                <a:gd name="connsiteY3" fmla="*/ 525576 h 525576"/>
                <a:gd name="connsiteX4" fmla="*/ 0 w 1305045"/>
                <a:gd name="connsiteY4" fmla="*/ 0 h 52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45" h="525576">
                  <a:moveTo>
                    <a:pt x="0" y="0"/>
                  </a:moveTo>
                  <a:lnTo>
                    <a:pt x="1305045" y="0"/>
                  </a:lnTo>
                  <a:lnTo>
                    <a:pt x="1305045" y="525576"/>
                  </a:lnTo>
                  <a:lnTo>
                    <a:pt x="0" y="5255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dirty="0"/>
                <a:t>2017</a:t>
              </a:r>
              <a:endParaRPr lang="en-US" sz="1700" b="1" kern="1200" dirty="0"/>
            </a:p>
          </p:txBody>
        </p:sp>
        <p:sp>
          <p:nvSpPr>
            <p:cNvPr id="19" name="Oval 18">
              <a:extLst>
                <a:ext uri="{FF2B5EF4-FFF2-40B4-BE49-F238E27FC236}">
                  <a16:creationId xmlns:a16="http://schemas.microsoft.com/office/drawing/2014/main" id="{56235FAA-D699-4054-8F5F-C2144F6F917F}"/>
                </a:ext>
              </a:extLst>
            </p:cNvPr>
            <p:cNvSpPr/>
            <p:nvPr/>
          </p:nvSpPr>
          <p:spPr>
            <a:xfrm>
              <a:off x="7096551" y="2725339"/>
              <a:ext cx="188208" cy="1882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D6B9BEA7-55A9-4447-99B6-FB10A1F0C6A3}"/>
                </a:ext>
              </a:extLst>
            </p:cNvPr>
            <p:cNvSpPr txBox="1"/>
            <p:nvPr/>
          </p:nvSpPr>
          <p:spPr>
            <a:xfrm>
              <a:off x="5834719" y="3140857"/>
              <a:ext cx="3194657" cy="2031325"/>
            </a:xfrm>
            <a:prstGeom prst="rect">
              <a:avLst/>
            </a:prstGeom>
            <a:noFill/>
          </p:spPr>
          <p:txBody>
            <a:bodyPr wrap="square" rtlCol="0">
              <a:spAutoFit/>
            </a:bodyPr>
            <a:lstStyle/>
            <a:p>
              <a:pPr algn="ctr"/>
              <a:r>
                <a:rPr lang="en-US" altLang="en-US" kern="0" dirty="0">
                  <a:latin typeface="Calibri" panose="020F0502020204030204" pitchFamily="34" charset="0"/>
                </a:rPr>
                <a:t>Low level detections show protecting Portland water at the source is no longer sufficient to keep crypto out of the water, OHA requires further treatment, Portland chooses the EPA approved Filtration.</a:t>
              </a:r>
              <a:endParaRPr lang="en-US" sz="2400" dirty="0"/>
            </a:p>
          </p:txBody>
        </p:sp>
        <p:cxnSp>
          <p:nvCxnSpPr>
            <p:cNvPr id="21" name="Straight Connector 20">
              <a:extLst>
                <a:ext uri="{FF2B5EF4-FFF2-40B4-BE49-F238E27FC236}">
                  <a16:creationId xmlns:a16="http://schemas.microsoft.com/office/drawing/2014/main" id="{2FFB87D1-9182-472B-889E-9CCCD2917134}"/>
                </a:ext>
              </a:extLst>
            </p:cNvPr>
            <p:cNvCxnSpPr/>
            <p:nvPr/>
          </p:nvCxnSpPr>
          <p:spPr>
            <a:xfrm>
              <a:off x="7190655" y="2992360"/>
              <a:ext cx="0" cy="244316"/>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063F4749-BC9C-412F-B1D2-761F39DF9FB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176029" y="306360"/>
            <a:ext cx="1785710" cy="1372031"/>
          </a:xfrm>
          <a:prstGeom prst="rect">
            <a:avLst/>
          </a:prstGeom>
          <a:ln>
            <a:solidFill>
              <a:srgbClr val="5B9BD5"/>
            </a:solidFill>
          </a:ln>
        </p:spPr>
      </p:pic>
    </p:spTree>
    <p:extLst>
      <p:ext uri="{BB962C8B-B14F-4D97-AF65-F5344CB8AC3E}">
        <p14:creationId xmlns:p14="http://schemas.microsoft.com/office/powerpoint/2010/main" val="117062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725" y="292335"/>
            <a:ext cx="9144000" cy="597087"/>
          </a:xfrm>
          <a:prstGeom prst="rect">
            <a:avLst/>
          </a:prstGeom>
          <a:noFill/>
        </p:spPr>
        <p:txBody>
          <a:bodyPr wrap="square" rtlCol="0">
            <a:spAutoFit/>
          </a:bodyPr>
          <a:lstStyle/>
          <a:p>
            <a:pPr defTabSz="914400">
              <a:lnSpc>
                <a:spcPct val="80000"/>
              </a:lnSpc>
            </a:pPr>
            <a:r>
              <a:rPr lang="en-US" sz="4000" b="1" kern="0" dirty="0">
                <a:solidFill>
                  <a:schemeClr val="accent1">
                    <a:lumMod val="50000"/>
                  </a:schemeClr>
                </a:solidFill>
                <a:latin typeface="+mj-lt"/>
              </a:rPr>
              <a:t>Filtration also provides other benefits</a:t>
            </a:r>
          </a:p>
        </p:txBody>
      </p:sp>
      <p:sp>
        <p:nvSpPr>
          <p:cNvPr id="11" name="Rectangle 3"/>
          <p:cNvSpPr txBox="1">
            <a:spLocks noChangeArrowheads="1"/>
          </p:cNvSpPr>
          <p:nvPr/>
        </p:nvSpPr>
        <p:spPr>
          <a:xfrm>
            <a:off x="446544" y="1167368"/>
            <a:ext cx="8448075" cy="5037667"/>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indent="-457200">
              <a:spcBef>
                <a:spcPts val="450"/>
              </a:spcBef>
              <a:spcAft>
                <a:spcPts val="1200"/>
              </a:spcAft>
              <a:buClrTx/>
              <a:buFont typeface="Wingdings" panose="05000000000000000000" pitchFamily="2" charset="2"/>
              <a:buChar char="ü"/>
            </a:pPr>
            <a:r>
              <a:rPr lang="en-US" altLang="en-US" sz="2800" dirty="0">
                <a:solidFill>
                  <a:schemeClr val="tx1"/>
                </a:solidFill>
                <a:latin typeface="Calibri" panose="020F0502020204030204" pitchFamily="34" charset="0"/>
              </a:rPr>
              <a:t>Makes Portland’s water </a:t>
            </a:r>
            <a:r>
              <a:rPr lang="en-US" altLang="en-US" sz="2800" b="1" dirty="0">
                <a:solidFill>
                  <a:schemeClr val="tx1"/>
                </a:solidFill>
                <a:latin typeface="Calibri" panose="020F0502020204030204" pitchFamily="34" charset="0"/>
              </a:rPr>
              <a:t>safer by removing microorganisms</a:t>
            </a:r>
          </a:p>
          <a:p>
            <a:pPr marL="571500" indent="-457200">
              <a:spcBef>
                <a:spcPts val="450"/>
              </a:spcBef>
              <a:spcAft>
                <a:spcPts val="1200"/>
              </a:spcAft>
              <a:buClrTx/>
              <a:buFont typeface="Wingdings" panose="05000000000000000000" pitchFamily="2" charset="2"/>
              <a:buChar char="ü"/>
            </a:pPr>
            <a:r>
              <a:rPr lang="en-US" altLang="en-US" sz="2800" dirty="0">
                <a:solidFill>
                  <a:schemeClr val="tx1"/>
                </a:solidFill>
                <a:latin typeface="Calibri" panose="020F0502020204030204" pitchFamily="34" charset="0"/>
              </a:rPr>
              <a:t>Makes our Bull Run supply </a:t>
            </a:r>
            <a:r>
              <a:rPr lang="en-US" altLang="en-US" sz="2800" b="1" dirty="0">
                <a:solidFill>
                  <a:schemeClr val="tx1"/>
                </a:solidFill>
                <a:latin typeface="Calibri" panose="020F0502020204030204" pitchFamily="34" charset="0"/>
              </a:rPr>
              <a:t>more reliable</a:t>
            </a:r>
            <a:endParaRPr lang="en-US" altLang="en-US" sz="2800" dirty="0">
              <a:solidFill>
                <a:schemeClr val="tx1"/>
              </a:solidFill>
              <a:highlight>
                <a:srgbClr val="FFFF00"/>
              </a:highlight>
              <a:latin typeface="Calibri" panose="020F0502020204030204" pitchFamily="34" charset="0"/>
            </a:endParaRPr>
          </a:p>
          <a:p>
            <a:pPr marL="571500" indent="-457200">
              <a:spcBef>
                <a:spcPts val="450"/>
              </a:spcBef>
              <a:spcAft>
                <a:spcPts val="1200"/>
              </a:spcAft>
              <a:buClrTx/>
              <a:buFont typeface="Wingdings" panose="05000000000000000000" pitchFamily="2" charset="2"/>
              <a:buChar char="ü"/>
            </a:pPr>
            <a:r>
              <a:rPr lang="en-US" altLang="en-US" sz="2800" dirty="0">
                <a:solidFill>
                  <a:schemeClr val="tx1"/>
                </a:solidFill>
                <a:latin typeface="Calibri" panose="020F0502020204030204" pitchFamily="34" charset="0"/>
              </a:rPr>
              <a:t>Allows Bull Run to be </a:t>
            </a:r>
            <a:r>
              <a:rPr lang="en-US" altLang="en-US" sz="2800" b="1" dirty="0">
                <a:solidFill>
                  <a:schemeClr val="tx1"/>
                </a:solidFill>
                <a:latin typeface="Calibri" panose="020F0502020204030204" pitchFamily="34" charset="0"/>
              </a:rPr>
              <a:t>used after an emergency,</a:t>
            </a:r>
            <a:r>
              <a:rPr lang="en-US" altLang="en-US" sz="2800" dirty="0">
                <a:solidFill>
                  <a:schemeClr val="tx1"/>
                </a:solidFill>
                <a:latin typeface="Calibri" panose="020F0502020204030204" pitchFamily="34" charset="0"/>
              </a:rPr>
              <a:t> such as a fire</a:t>
            </a:r>
          </a:p>
          <a:p>
            <a:pPr marL="571500" indent="-457200">
              <a:spcBef>
                <a:spcPts val="450"/>
              </a:spcBef>
              <a:spcAft>
                <a:spcPts val="1200"/>
              </a:spcAft>
              <a:buClrTx/>
              <a:buFont typeface="Wingdings" panose="05000000000000000000" pitchFamily="2" charset="2"/>
              <a:buChar char="ü"/>
            </a:pPr>
            <a:r>
              <a:rPr lang="en-US" altLang="en-US" sz="2800" b="1" dirty="0">
                <a:solidFill>
                  <a:schemeClr val="tx1"/>
                </a:solidFill>
                <a:latin typeface="Calibri" panose="020F0502020204030204" pitchFamily="34" charset="0"/>
              </a:rPr>
              <a:t>May reduce the amount of chlorine needed </a:t>
            </a:r>
            <a:r>
              <a:rPr lang="en-US" altLang="en-US" sz="2800" dirty="0">
                <a:solidFill>
                  <a:schemeClr val="tx1"/>
                </a:solidFill>
                <a:latin typeface="Calibri" panose="020F0502020204030204" pitchFamily="34" charset="0"/>
              </a:rPr>
              <a:t>for disinfection and the </a:t>
            </a:r>
            <a:r>
              <a:rPr lang="en-US" altLang="en-US" sz="2800" b="1" dirty="0">
                <a:solidFill>
                  <a:schemeClr val="tx1"/>
                </a:solidFill>
                <a:latin typeface="Calibri" panose="020F0502020204030204" pitchFamily="34" charset="0"/>
              </a:rPr>
              <a:t>amount of disinfection byproducts</a:t>
            </a:r>
            <a:r>
              <a:rPr lang="en-US" altLang="en-US" sz="2800" dirty="0">
                <a:solidFill>
                  <a:schemeClr val="tx1"/>
                </a:solidFill>
                <a:latin typeface="Calibri" panose="020F0502020204030204" pitchFamily="34" charset="0"/>
              </a:rPr>
              <a:t>.</a:t>
            </a:r>
          </a:p>
          <a:p>
            <a:pPr marL="571500" indent="-457200">
              <a:spcBef>
                <a:spcPts val="450"/>
              </a:spcBef>
              <a:spcAft>
                <a:spcPts val="1200"/>
              </a:spcAft>
              <a:buClrTx/>
              <a:buFont typeface="Wingdings" panose="05000000000000000000" pitchFamily="2" charset="2"/>
              <a:buChar char="ü"/>
            </a:pPr>
            <a:r>
              <a:rPr lang="en-US" altLang="en-US" sz="2800" dirty="0">
                <a:solidFill>
                  <a:schemeClr val="tx1"/>
                </a:solidFill>
                <a:latin typeface="Calibri" panose="020F0502020204030204" pitchFamily="34" charset="0"/>
              </a:rPr>
              <a:t>Prepares us to respond to </a:t>
            </a:r>
            <a:r>
              <a:rPr lang="en-US" altLang="en-US" sz="2800" b="1" dirty="0">
                <a:solidFill>
                  <a:schemeClr val="tx1"/>
                </a:solidFill>
                <a:latin typeface="Calibri" panose="020F0502020204030204" pitchFamily="34" charset="0"/>
              </a:rPr>
              <a:t>future regulations</a:t>
            </a:r>
          </a:p>
        </p:txBody>
      </p:sp>
    </p:spTree>
    <p:extLst>
      <p:ext uri="{BB962C8B-B14F-4D97-AF65-F5344CB8AC3E}">
        <p14:creationId xmlns:p14="http://schemas.microsoft.com/office/powerpoint/2010/main" val="60237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02ECD0-40FD-44CB-BF93-B4224BD8709B}"/>
              </a:ext>
            </a:extLst>
          </p:cNvPr>
          <p:cNvSpPr>
            <a:spLocks noGrp="1"/>
          </p:cNvSpPr>
          <p:nvPr>
            <p:ph type="sldNum" sz="quarter" idx="12"/>
          </p:nvPr>
        </p:nvSpPr>
        <p:spPr>
          <a:xfrm>
            <a:off x="7425344" y="6459786"/>
            <a:ext cx="984019" cy="365125"/>
          </a:xfrm>
        </p:spPr>
        <p:txBody>
          <a:bodyPr/>
          <a:lstStyle/>
          <a:p>
            <a:fld id="{31AF65E6-C4D1-4B22-B917-489A1C3371EE}" type="slidenum">
              <a:rPr lang="en-US" smtClean="0"/>
              <a:t>6</a:t>
            </a:fld>
            <a:endParaRPr lang="en-US" dirty="0"/>
          </a:p>
        </p:txBody>
      </p:sp>
      <p:sp>
        <p:nvSpPr>
          <p:cNvPr id="5" name="Title 1">
            <a:extLst>
              <a:ext uri="{FF2B5EF4-FFF2-40B4-BE49-F238E27FC236}">
                <a16:creationId xmlns:a16="http://schemas.microsoft.com/office/drawing/2014/main" id="{21753DBF-C8EC-4E7F-BE23-E614ABD29A48}"/>
              </a:ext>
            </a:extLst>
          </p:cNvPr>
          <p:cNvSpPr txBox="1">
            <a:spLocks/>
          </p:cNvSpPr>
          <p:nvPr/>
        </p:nvSpPr>
        <p:spPr>
          <a:xfrm>
            <a:off x="4845250" y="1003623"/>
            <a:ext cx="5160187" cy="1263853"/>
          </a:xfrm>
          <a:prstGeom prst="rect">
            <a:avLst/>
          </a:prstGeom>
        </p:spPr>
        <p:txBody>
          <a:bodyPr vert="horz" lIns="68580" tIns="34290" rIns="68580" bIns="3429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80000"/>
              </a:lnSpc>
              <a:spcBef>
                <a:spcPts val="0"/>
              </a:spcBef>
            </a:pPr>
            <a:r>
              <a:rPr lang="en-US" sz="4000" b="1" kern="0" spc="0" dirty="0">
                <a:solidFill>
                  <a:schemeClr val="accent1">
                    <a:lumMod val="50000"/>
                  </a:schemeClr>
                </a:solidFill>
                <a:ea typeface="+mn-ea"/>
                <a:cs typeface="+mn-cs"/>
              </a:rPr>
              <a:t>Community Conversations</a:t>
            </a:r>
          </a:p>
          <a:p>
            <a:endParaRPr lang="en-US" sz="4000" b="1" dirty="0">
              <a:solidFill>
                <a:schemeClr val="accent1">
                  <a:lumMod val="50000"/>
                </a:schemeClr>
              </a:solidFill>
            </a:endParaRPr>
          </a:p>
        </p:txBody>
      </p:sp>
      <p:pic>
        <p:nvPicPr>
          <p:cNvPr id="4" name="Picture 3" descr="A group of people sitting at a table&#10;&#10;Description generated with very high confidence">
            <a:extLst>
              <a:ext uri="{FF2B5EF4-FFF2-40B4-BE49-F238E27FC236}">
                <a16:creationId xmlns:a16="http://schemas.microsoft.com/office/drawing/2014/main" id="{30B290D1-7640-465A-995B-240B224F3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619" y="3586899"/>
            <a:ext cx="3884844" cy="3271101"/>
          </a:xfrm>
          <a:prstGeom prst="rect">
            <a:avLst/>
          </a:prstGeom>
        </p:spPr>
      </p:pic>
      <p:pic>
        <p:nvPicPr>
          <p:cNvPr id="8" name="Picture 7" descr="A group of people sitting at a table&#10;&#10;Description generated with very high confidence">
            <a:extLst>
              <a:ext uri="{FF2B5EF4-FFF2-40B4-BE49-F238E27FC236}">
                <a16:creationId xmlns:a16="http://schemas.microsoft.com/office/drawing/2014/main" id="{E0F13213-F653-44A4-A15A-7DA28002CF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618" y="0"/>
            <a:ext cx="3884845" cy="3271101"/>
          </a:xfrm>
          <a:prstGeom prst="rect">
            <a:avLst/>
          </a:prstGeom>
        </p:spPr>
      </p:pic>
      <p:sp>
        <p:nvSpPr>
          <p:cNvPr id="9" name="TextBox 8">
            <a:extLst>
              <a:ext uri="{FF2B5EF4-FFF2-40B4-BE49-F238E27FC236}">
                <a16:creationId xmlns:a16="http://schemas.microsoft.com/office/drawing/2014/main" id="{AE429568-779F-4C62-94B5-F66FC592AED4}"/>
              </a:ext>
            </a:extLst>
          </p:cNvPr>
          <p:cNvSpPr txBox="1"/>
          <p:nvPr/>
        </p:nvSpPr>
        <p:spPr>
          <a:xfrm>
            <a:off x="4581428" y="2164905"/>
            <a:ext cx="4562572" cy="3689472"/>
          </a:xfrm>
          <a:prstGeom prst="rect">
            <a:avLst/>
          </a:prstGeom>
          <a:noFill/>
        </p:spPr>
        <p:txBody>
          <a:bodyPr wrap="square" rtlCol="0">
            <a:spAutoFit/>
          </a:bodyPr>
          <a:lstStyle/>
          <a:p>
            <a:pPr marL="292608" lvl="1">
              <a:lnSpc>
                <a:spcPct val="110000"/>
              </a:lnSpc>
              <a:spcBef>
                <a:spcPts val="0"/>
              </a:spcBef>
              <a:buClrTx/>
            </a:pPr>
            <a:r>
              <a:rPr lang="en-US" sz="2000" dirty="0">
                <a:latin typeface="Calibri" panose="020F0502020204030204" pitchFamily="34" charset="0"/>
              </a:rPr>
              <a:t>Prioritizing public outreach and communication to guide this work</a:t>
            </a:r>
            <a:br>
              <a:rPr lang="en-US" sz="2400" dirty="0">
                <a:latin typeface="Calibri" panose="020F0502020204030204" pitchFamily="34" charset="0"/>
              </a:rPr>
            </a:br>
            <a:endParaRPr lang="en-US" sz="2400" dirty="0">
              <a:latin typeface="Calibri" panose="020F0502020204030204" pitchFamily="34" charset="0"/>
            </a:endParaRPr>
          </a:p>
          <a:p>
            <a:pPr marL="749808" lvl="1" indent="-457200">
              <a:lnSpc>
                <a:spcPct val="110000"/>
              </a:lnSpc>
              <a:spcBef>
                <a:spcPts val="0"/>
              </a:spcBef>
              <a:buClrTx/>
              <a:buFont typeface="Wingdings" panose="05000000000000000000" pitchFamily="2" charset="2"/>
              <a:buChar char="ü"/>
            </a:pPr>
            <a:r>
              <a:rPr lang="en-US" sz="2000" dirty="0">
                <a:latin typeface="Calibri" panose="020F0502020204030204" pitchFamily="34" charset="0"/>
              </a:rPr>
              <a:t>Online survey</a:t>
            </a:r>
          </a:p>
          <a:p>
            <a:pPr marL="749808" lvl="1" indent="-457200">
              <a:lnSpc>
                <a:spcPct val="110000"/>
              </a:lnSpc>
              <a:spcBef>
                <a:spcPts val="0"/>
              </a:spcBef>
              <a:buClrTx/>
              <a:buFont typeface="Wingdings" panose="05000000000000000000" pitchFamily="2" charset="2"/>
              <a:buChar char="ü"/>
            </a:pPr>
            <a:r>
              <a:rPr lang="en-US" sz="2000" dirty="0">
                <a:latin typeface="Calibri" panose="020F0502020204030204" pitchFamily="34" charset="0"/>
              </a:rPr>
              <a:t>Digital/social media outreach</a:t>
            </a:r>
          </a:p>
          <a:p>
            <a:pPr marL="749808" lvl="1" indent="-457200">
              <a:lnSpc>
                <a:spcPct val="110000"/>
              </a:lnSpc>
              <a:spcBef>
                <a:spcPts val="0"/>
              </a:spcBef>
              <a:buClrTx/>
              <a:buFont typeface="Wingdings" panose="05000000000000000000" pitchFamily="2" charset="2"/>
              <a:buChar char="ü"/>
            </a:pPr>
            <a:r>
              <a:rPr lang="en-US" sz="2000" dirty="0">
                <a:latin typeface="Calibri" panose="020F0502020204030204" pitchFamily="34" charset="0"/>
              </a:rPr>
              <a:t>Stakeholder interviews</a:t>
            </a:r>
          </a:p>
          <a:p>
            <a:pPr marL="749808" lvl="1" indent="-457200">
              <a:lnSpc>
                <a:spcPct val="110000"/>
              </a:lnSpc>
              <a:spcBef>
                <a:spcPts val="0"/>
              </a:spcBef>
              <a:buClrTx/>
              <a:buFont typeface="Wingdings" panose="05000000000000000000" pitchFamily="2" charset="2"/>
              <a:buChar char="ü"/>
            </a:pPr>
            <a:r>
              <a:rPr lang="en-US" sz="2000" dirty="0">
                <a:latin typeface="Calibri" panose="020F0502020204030204" pitchFamily="34" charset="0"/>
              </a:rPr>
              <a:t>November 8th Community Forum</a:t>
            </a:r>
          </a:p>
          <a:p>
            <a:pPr marL="749808" lvl="1" indent="-457200">
              <a:lnSpc>
                <a:spcPct val="110000"/>
              </a:lnSpc>
              <a:spcBef>
                <a:spcPts val="0"/>
              </a:spcBef>
              <a:buClrTx/>
              <a:buFont typeface="Wingdings" panose="05000000000000000000" pitchFamily="2" charset="2"/>
              <a:buChar char="ü"/>
            </a:pPr>
            <a:r>
              <a:rPr lang="en-US" sz="2000" dirty="0">
                <a:latin typeface="Calibri" panose="020F0502020204030204" pitchFamily="34" charset="0"/>
              </a:rPr>
              <a:t>Ongoing outreach with potential project neighbors</a:t>
            </a:r>
          </a:p>
          <a:p>
            <a:pPr marL="749808" lvl="1" indent="-457200">
              <a:lnSpc>
                <a:spcPct val="110000"/>
              </a:lnSpc>
              <a:spcBef>
                <a:spcPts val="0"/>
              </a:spcBef>
              <a:buClrTx/>
              <a:buFont typeface="Wingdings" panose="05000000000000000000" pitchFamily="2" charset="2"/>
              <a:buChar char="ü"/>
            </a:pPr>
            <a:endParaRPr lang="en-US" sz="3000" dirty="0">
              <a:latin typeface="Calibri" panose="020F0502020204030204" pitchFamily="34" charset="0"/>
            </a:endParaRPr>
          </a:p>
        </p:txBody>
      </p:sp>
    </p:spTree>
    <p:extLst>
      <p:ext uri="{BB962C8B-B14F-4D97-AF65-F5344CB8AC3E}">
        <p14:creationId xmlns:p14="http://schemas.microsoft.com/office/powerpoint/2010/main" val="321936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02ECD0-40FD-44CB-BF93-B4224BD8709B}"/>
              </a:ext>
            </a:extLst>
          </p:cNvPr>
          <p:cNvSpPr>
            <a:spLocks noGrp="1"/>
          </p:cNvSpPr>
          <p:nvPr>
            <p:ph type="sldNum" sz="quarter" idx="12"/>
          </p:nvPr>
        </p:nvSpPr>
        <p:spPr/>
        <p:txBody>
          <a:bodyPr/>
          <a:lstStyle/>
          <a:p>
            <a:fld id="{31AF65E6-C4D1-4B22-B917-489A1C3371EE}" type="slidenum">
              <a:rPr lang="en-US" smtClean="0"/>
              <a:t>7</a:t>
            </a:fld>
            <a:endParaRPr lang="en-US" dirty="0"/>
          </a:p>
        </p:txBody>
      </p:sp>
      <p:sp>
        <p:nvSpPr>
          <p:cNvPr id="5" name="Title 1">
            <a:extLst>
              <a:ext uri="{FF2B5EF4-FFF2-40B4-BE49-F238E27FC236}">
                <a16:creationId xmlns:a16="http://schemas.microsoft.com/office/drawing/2014/main" id="{21753DBF-C8EC-4E7F-BE23-E614ABD29A48}"/>
              </a:ext>
            </a:extLst>
          </p:cNvPr>
          <p:cNvSpPr txBox="1">
            <a:spLocks/>
          </p:cNvSpPr>
          <p:nvPr/>
        </p:nvSpPr>
        <p:spPr>
          <a:xfrm>
            <a:off x="446806" y="569441"/>
            <a:ext cx="2893462" cy="2859559"/>
          </a:xfrm>
          <a:prstGeom prst="rect">
            <a:avLst/>
          </a:prstGeom>
        </p:spPr>
        <p:txBody>
          <a:bodyPr vert="horz" lIns="68580" tIns="34290" rIns="68580" bIns="3429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80000"/>
              </a:lnSpc>
              <a:spcBef>
                <a:spcPts val="0"/>
              </a:spcBef>
            </a:pPr>
            <a:r>
              <a:rPr lang="en-US" sz="4000" b="1" kern="0" spc="0" dirty="0">
                <a:solidFill>
                  <a:schemeClr val="accent1">
                    <a:lumMod val="50000"/>
                  </a:schemeClr>
                </a:solidFill>
                <a:ea typeface="+mn-ea"/>
                <a:cs typeface="+mn-cs"/>
              </a:rPr>
              <a:t>Initial decisions focus on four foundational elements</a:t>
            </a:r>
          </a:p>
        </p:txBody>
      </p:sp>
      <p:grpSp>
        <p:nvGrpSpPr>
          <p:cNvPr id="3" name="Group 2">
            <a:extLst>
              <a:ext uri="{FF2B5EF4-FFF2-40B4-BE49-F238E27FC236}">
                <a16:creationId xmlns:a16="http://schemas.microsoft.com/office/drawing/2014/main" id="{01E93FAE-0253-46C4-83E0-4334253DCD89}"/>
              </a:ext>
            </a:extLst>
          </p:cNvPr>
          <p:cNvGrpSpPr/>
          <p:nvPr/>
        </p:nvGrpSpPr>
        <p:grpSpPr>
          <a:xfrm>
            <a:off x="6084306" y="521432"/>
            <a:ext cx="3059693" cy="4823955"/>
            <a:chOff x="1704176" y="1853783"/>
            <a:chExt cx="2864809" cy="3604165"/>
          </a:xfrm>
        </p:grpSpPr>
        <p:sp>
          <p:nvSpPr>
            <p:cNvPr id="7" name="Rectangle 6">
              <a:extLst>
                <a:ext uri="{FF2B5EF4-FFF2-40B4-BE49-F238E27FC236}">
                  <a16:creationId xmlns:a16="http://schemas.microsoft.com/office/drawing/2014/main" id="{E5BA2072-416D-4D90-B03E-1B236C5036B0}"/>
                </a:ext>
              </a:extLst>
            </p:cNvPr>
            <p:cNvSpPr/>
            <p:nvPr/>
          </p:nvSpPr>
          <p:spPr>
            <a:xfrm>
              <a:off x="1704176" y="1853783"/>
              <a:ext cx="2864809" cy="919807"/>
            </a:xfrm>
            <a:prstGeom prst="rect">
              <a:avLst/>
            </a:prstGeom>
          </p:spPr>
          <p:txBody>
            <a:bodyPr wrap="square" numCol="1">
              <a:spAutoFit/>
            </a:bodyPr>
            <a:lstStyle/>
            <a:p>
              <a:pPr marL="0" lvl="1"/>
              <a:r>
                <a:rPr lang="en-US" sz="2800" dirty="0"/>
                <a:t>Procurement Method </a:t>
              </a:r>
              <a:br>
                <a:rPr lang="en-US" sz="2800" dirty="0"/>
              </a:br>
              <a:r>
                <a:rPr lang="en-US" dirty="0">
                  <a:solidFill>
                    <a:srgbClr val="0E5772"/>
                  </a:solidFill>
                </a:rPr>
                <a:t>City Council decision 8-29-18</a:t>
              </a:r>
            </a:p>
          </p:txBody>
        </p:sp>
        <p:sp>
          <p:nvSpPr>
            <p:cNvPr id="9" name="Rectangle 8">
              <a:extLst>
                <a:ext uri="{FF2B5EF4-FFF2-40B4-BE49-F238E27FC236}">
                  <a16:creationId xmlns:a16="http://schemas.microsoft.com/office/drawing/2014/main" id="{D3DDEBE3-9243-4E38-82E4-656FED5D03A3}"/>
                </a:ext>
              </a:extLst>
            </p:cNvPr>
            <p:cNvSpPr/>
            <p:nvPr/>
          </p:nvSpPr>
          <p:spPr>
            <a:xfrm>
              <a:off x="1704176" y="3767944"/>
              <a:ext cx="2269570" cy="712851"/>
            </a:xfrm>
            <a:prstGeom prst="rect">
              <a:avLst/>
            </a:prstGeom>
          </p:spPr>
          <p:txBody>
            <a:bodyPr wrap="square" numCol="1">
              <a:spAutoFit/>
            </a:bodyPr>
            <a:lstStyle/>
            <a:p>
              <a:pPr marL="0" lvl="1"/>
              <a:r>
                <a:rPr lang="en-US" sz="2800" dirty="0"/>
                <a:t>Filtration Plant Location</a:t>
              </a:r>
            </a:p>
          </p:txBody>
        </p:sp>
        <p:sp>
          <p:nvSpPr>
            <p:cNvPr id="11" name="Rectangle 10">
              <a:extLst>
                <a:ext uri="{FF2B5EF4-FFF2-40B4-BE49-F238E27FC236}">
                  <a16:creationId xmlns:a16="http://schemas.microsoft.com/office/drawing/2014/main" id="{30DBE0DC-CED4-4B09-BE48-83952C3EE540}"/>
                </a:ext>
              </a:extLst>
            </p:cNvPr>
            <p:cNvSpPr/>
            <p:nvPr/>
          </p:nvSpPr>
          <p:spPr>
            <a:xfrm>
              <a:off x="1704176" y="2858636"/>
              <a:ext cx="2178015" cy="712851"/>
            </a:xfrm>
            <a:prstGeom prst="rect">
              <a:avLst/>
            </a:prstGeom>
          </p:spPr>
          <p:txBody>
            <a:bodyPr wrap="square" numCol="1">
              <a:spAutoFit/>
            </a:bodyPr>
            <a:lstStyle/>
            <a:p>
              <a:pPr marL="0" lvl="1"/>
              <a:r>
                <a:rPr lang="en-US" sz="2800" dirty="0"/>
                <a:t>Filtration Plant Capacity</a:t>
              </a:r>
            </a:p>
          </p:txBody>
        </p:sp>
        <p:sp>
          <p:nvSpPr>
            <p:cNvPr id="13" name="Rectangle 12">
              <a:extLst>
                <a:ext uri="{FF2B5EF4-FFF2-40B4-BE49-F238E27FC236}">
                  <a16:creationId xmlns:a16="http://schemas.microsoft.com/office/drawing/2014/main" id="{BFED4149-8F1A-4AD0-8D4E-6A4D9EAFF45C}"/>
                </a:ext>
              </a:extLst>
            </p:cNvPr>
            <p:cNvSpPr/>
            <p:nvPr/>
          </p:nvSpPr>
          <p:spPr>
            <a:xfrm>
              <a:off x="1704176" y="4745097"/>
              <a:ext cx="2178016" cy="712851"/>
            </a:xfrm>
            <a:prstGeom prst="rect">
              <a:avLst/>
            </a:prstGeom>
          </p:spPr>
          <p:txBody>
            <a:bodyPr wrap="square" numCol="1">
              <a:spAutoFit/>
            </a:bodyPr>
            <a:lstStyle/>
            <a:p>
              <a:pPr marL="0" lvl="1"/>
              <a:r>
                <a:rPr lang="en-US" sz="2800" dirty="0"/>
                <a:t>Filtration Plant Technology</a:t>
              </a:r>
            </a:p>
          </p:txBody>
        </p:sp>
      </p:grpSp>
      <p:pic>
        <p:nvPicPr>
          <p:cNvPr id="22" name="Picture 21">
            <a:extLst>
              <a:ext uri="{FF2B5EF4-FFF2-40B4-BE49-F238E27FC236}">
                <a16:creationId xmlns:a16="http://schemas.microsoft.com/office/drawing/2014/main" id="{F3C9C282-46ED-41D4-98D0-27E33AB2C8ED}"/>
              </a:ext>
            </a:extLst>
          </p:cNvPr>
          <p:cNvPicPr>
            <a:picLocks noChangeAspect="1"/>
          </p:cNvPicPr>
          <p:nvPr/>
        </p:nvPicPr>
        <p:blipFill>
          <a:blip r:embed="rId3"/>
          <a:stretch>
            <a:fillRect/>
          </a:stretch>
        </p:blipFill>
        <p:spPr>
          <a:xfrm>
            <a:off x="4875205" y="502405"/>
            <a:ext cx="1047588" cy="1047588"/>
          </a:xfrm>
          <a:prstGeom prst="rect">
            <a:avLst/>
          </a:prstGeom>
        </p:spPr>
      </p:pic>
      <p:pic>
        <p:nvPicPr>
          <p:cNvPr id="23" name="Picture 22">
            <a:extLst>
              <a:ext uri="{FF2B5EF4-FFF2-40B4-BE49-F238E27FC236}">
                <a16:creationId xmlns:a16="http://schemas.microsoft.com/office/drawing/2014/main" id="{64DCDBE8-DC20-46A6-B772-A8077FD21AC1}"/>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713691" y="1883783"/>
            <a:ext cx="1370616" cy="789373"/>
          </a:xfrm>
          <a:prstGeom prst="rect">
            <a:avLst/>
          </a:prstGeom>
        </p:spPr>
      </p:pic>
      <p:pic>
        <p:nvPicPr>
          <p:cNvPr id="24" name="Picture 23">
            <a:extLst>
              <a:ext uri="{FF2B5EF4-FFF2-40B4-BE49-F238E27FC236}">
                <a16:creationId xmlns:a16="http://schemas.microsoft.com/office/drawing/2014/main" id="{894B7559-88D5-4DF9-9155-8391BA543432}"/>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895156" y="3006946"/>
            <a:ext cx="1007686" cy="1007686"/>
          </a:xfrm>
          <a:prstGeom prst="rect">
            <a:avLst/>
          </a:prstGeom>
        </p:spPr>
      </p:pic>
      <p:pic>
        <p:nvPicPr>
          <p:cNvPr id="25" name="Picture 24">
            <a:extLst>
              <a:ext uri="{FF2B5EF4-FFF2-40B4-BE49-F238E27FC236}">
                <a16:creationId xmlns:a16="http://schemas.microsoft.com/office/drawing/2014/main" id="{9CDA5E2F-A1ED-4767-954F-C5467FC64F0A}"/>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899329" y="4348423"/>
            <a:ext cx="999340" cy="1095075"/>
          </a:xfrm>
          <a:prstGeom prst="rect">
            <a:avLst/>
          </a:prstGeom>
        </p:spPr>
      </p:pic>
      <p:pic>
        <p:nvPicPr>
          <p:cNvPr id="8" name="Picture 7">
            <a:extLst>
              <a:ext uri="{FF2B5EF4-FFF2-40B4-BE49-F238E27FC236}">
                <a16:creationId xmlns:a16="http://schemas.microsoft.com/office/drawing/2014/main" id="{26EAF4A4-DA8E-48C9-866E-0E93DC211CC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03024" y="803197"/>
            <a:ext cx="557645" cy="557645"/>
          </a:xfrm>
          <a:prstGeom prst="rect">
            <a:avLst/>
          </a:prstGeom>
        </p:spPr>
      </p:pic>
      <p:sp>
        <p:nvSpPr>
          <p:cNvPr id="10" name="Rectangle: Rounded Corners 9">
            <a:extLst>
              <a:ext uri="{FF2B5EF4-FFF2-40B4-BE49-F238E27FC236}">
                <a16:creationId xmlns:a16="http://schemas.microsoft.com/office/drawing/2014/main" id="{3B2F42C1-6CC5-490D-9285-8FB97FC20366}"/>
              </a:ext>
            </a:extLst>
          </p:cNvPr>
          <p:cNvSpPr/>
          <p:nvPr/>
        </p:nvSpPr>
        <p:spPr>
          <a:xfrm>
            <a:off x="3875247" y="2057664"/>
            <a:ext cx="413198" cy="420828"/>
          </a:xfrm>
          <a:prstGeom prst="roundRect">
            <a:avLst/>
          </a:prstGeom>
          <a:noFill/>
          <a:ln w="31750">
            <a:solidFill>
              <a:srgbClr val="3C4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86E8B229-2FD6-417F-AA98-DF7677D5AF4B}"/>
              </a:ext>
            </a:extLst>
          </p:cNvPr>
          <p:cNvSpPr/>
          <p:nvPr/>
        </p:nvSpPr>
        <p:spPr>
          <a:xfrm>
            <a:off x="3875247" y="3424696"/>
            <a:ext cx="413198" cy="420828"/>
          </a:xfrm>
          <a:prstGeom prst="roundRect">
            <a:avLst/>
          </a:prstGeom>
          <a:noFill/>
          <a:ln w="31750">
            <a:solidFill>
              <a:srgbClr val="3C4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ED409C0A-9DF2-4103-8169-45A85D69CD88}"/>
              </a:ext>
            </a:extLst>
          </p:cNvPr>
          <p:cNvSpPr/>
          <p:nvPr/>
        </p:nvSpPr>
        <p:spPr>
          <a:xfrm>
            <a:off x="3875247" y="4675155"/>
            <a:ext cx="413198" cy="420828"/>
          </a:xfrm>
          <a:prstGeom prst="roundRect">
            <a:avLst/>
          </a:prstGeom>
          <a:noFill/>
          <a:ln w="31750">
            <a:solidFill>
              <a:srgbClr val="3C4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78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ADDCAF42-BD65-461B-99EB-34939920DFBB}"/>
              </a:ext>
            </a:extLst>
          </p:cNvPr>
          <p:cNvGraphicFramePr>
            <a:graphicFrameLocks/>
          </p:cNvGraphicFramePr>
          <p:nvPr>
            <p:extLst>
              <p:ext uri="{D42A27DB-BD31-4B8C-83A1-F6EECF244321}">
                <p14:modId xmlns:p14="http://schemas.microsoft.com/office/powerpoint/2010/main" val="3408034741"/>
              </p:ext>
            </p:extLst>
          </p:nvPr>
        </p:nvGraphicFramePr>
        <p:xfrm>
          <a:off x="2121472" y="1488004"/>
          <a:ext cx="6580805" cy="420346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7C02ECD0-40FD-44CB-BF93-B4224BD8709B}"/>
              </a:ext>
            </a:extLst>
          </p:cNvPr>
          <p:cNvSpPr>
            <a:spLocks noGrp="1"/>
          </p:cNvSpPr>
          <p:nvPr>
            <p:ph type="sldNum" sz="quarter" idx="12"/>
          </p:nvPr>
        </p:nvSpPr>
        <p:spPr>
          <a:xfrm>
            <a:off x="8390078" y="6368768"/>
            <a:ext cx="984019" cy="365125"/>
          </a:xfrm>
        </p:spPr>
        <p:txBody>
          <a:bodyPr/>
          <a:lstStyle/>
          <a:p>
            <a:fld id="{31AF65E6-C4D1-4B22-B917-489A1C3371EE}" type="slidenum">
              <a:rPr lang="en-US" smtClean="0"/>
              <a:t>8</a:t>
            </a:fld>
            <a:endParaRPr lang="en-US" dirty="0"/>
          </a:p>
        </p:txBody>
      </p:sp>
      <p:sp>
        <p:nvSpPr>
          <p:cNvPr id="5" name="Title 1">
            <a:extLst>
              <a:ext uri="{FF2B5EF4-FFF2-40B4-BE49-F238E27FC236}">
                <a16:creationId xmlns:a16="http://schemas.microsoft.com/office/drawing/2014/main" id="{21753DBF-C8EC-4E7F-BE23-E614ABD29A48}"/>
              </a:ext>
            </a:extLst>
          </p:cNvPr>
          <p:cNvSpPr txBox="1">
            <a:spLocks/>
          </p:cNvSpPr>
          <p:nvPr/>
        </p:nvSpPr>
        <p:spPr>
          <a:xfrm>
            <a:off x="299319" y="215803"/>
            <a:ext cx="8959174" cy="1162854"/>
          </a:xfrm>
          <a:prstGeom prst="rect">
            <a:avLst/>
          </a:prstGeom>
        </p:spPr>
        <p:txBody>
          <a:bodyPr vert="horz" lIns="68580" tIns="34290" rIns="68580" bIns="3429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80000"/>
              </a:lnSpc>
              <a:spcBef>
                <a:spcPts val="0"/>
              </a:spcBef>
            </a:pPr>
            <a:r>
              <a:rPr lang="en-US" sz="4000" b="1" kern="0" spc="0" dirty="0">
                <a:solidFill>
                  <a:schemeClr val="accent1">
                    <a:lumMod val="50000"/>
                  </a:schemeClr>
                </a:solidFill>
                <a:ea typeface="+mn-ea"/>
                <a:cs typeface="+mn-cs"/>
              </a:rPr>
              <a:t>Analysis: </a:t>
            </a:r>
          </a:p>
          <a:p>
            <a:pPr>
              <a:lnSpc>
                <a:spcPct val="80000"/>
              </a:lnSpc>
              <a:spcBef>
                <a:spcPts val="0"/>
              </a:spcBef>
            </a:pPr>
            <a:r>
              <a:rPr lang="en-US" sz="4000" b="1" kern="0" spc="0" dirty="0">
                <a:solidFill>
                  <a:schemeClr val="accent1">
                    <a:lumMod val="50000"/>
                  </a:schemeClr>
                </a:solidFill>
                <a:ea typeface="+mn-ea"/>
                <a:cs typeface="+mn-cs"/>
              </a:rPr>
              <a:t>Filtration Plant Capacity</a:t>
            </a:r>
          </a:p>
        </p:txBody>
      </p:sp>
      <p:pic>
        <p:nvPicPr>
          <p:cNvPr id="7" name="Picture 6">
            <a:extLst>
              <a:ext uri="{FF2B5EF4-FFF2-40B4-BE49-F238E27FC236}">
                <a16:creationId xmlns:a16="http://schemas.microsoft.com/office/drawing/2014/main" id="{049213AF-B5F2-462D-A2FD-BE5BEE137430}"/>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47845" y="226437"/>
            <a:ext cx="2064016" cy="1188720"/>
          </a:xfrm>
          <a:prstGeom prst="rect">
            <a:avLst/>
          </a:prstGeom>
        </p:spPr>
      </p:pic>
      <p:sp>
        <p:nvSpPr>
          <p:cNvPr id="22" name="TextBox 21">
            <a:extLst>
              <a:ext uri="{FF2B5EF4-FFF2-40B4-BE49-F238E27FC236}">
                <a16:creationId xmlns:a16="http://schemas.microsoft.com/office/drawing/2014/main" id="{2BFC863C-6EE1-4FB9-AF5F-04D0CFE59D7E}"/>
              </a:ext>
            </a:extLst>
          </p:cNvPr>
          <p:cNvSpPr txBox="1"/>
          <p:nvPr/>
        </p:nvSpPr>
        <p:spPr>
          <a:xfrm>
            <a:off x="2974507" y="2904216"/>
            <a:ext cx="667269" cy="646331"/>
          </a:xfrm>
          <a:prstGeom prst="rect">
            <a:avLst/>
          </a:prstGeom>
          <a:noFill/>
        </p:spPr>
        <p:txBody>
          <a:bodyPr wrap="square" rtlCol="0">
            <a:spAutoFit/>
          </a:bodyPr>
          <a:lstStyle/>
          <a:p>
            <a:pPr algn="ctr"/>
            <a:r>
              <a:rPr lang="en-US" dirty="0"/>
              <a:t>115 MGD</a:t>
            </a:r>
          </a:p>
        </p:txBody>
      </p:sp>
      <p:sp>
        <p:nvSpPr>
          <p:cNvPr id="24" name="TextBox 23">
            <a:extLst>
              <a:ext uri="{FF2B5EF4-FFF2-40B4-BE49-F238E27FC236}">
                <a16:creationId xmlns:a16="http://schemas.microsoft.com/office/drawing/2014/main" id="{CF23E4EC-B0E2-4EE4-A650-C700344FCEE0}"/>
              </a:ext>
            </a:extLst>
          </p:cNvPr>
          <p:cNvSpPr txBox="1"/>
          <p:nvPr/>
        </p:nvSpPr>
        <p:spPr>
          <a:xfrm>
            <a:off x="4778906" y="2257885"/>
            <a:ext cx="1159799" cy="646331"/>
          </a:xfrm>
          <a:prstGeom prst="rect">
            <a:avLst/>
          </a:prstGeom>
          <a:noFill/>
        </p:spPr>
        <p:txBody>
          <a:bodyPr wrap="square" rtlCol="0">
            <a:spAutoFit/>
          </a:bodyPr>
          <a:lstStyle/>
          <a:p>
            <a:pPr algn="ctr"/>
            <a:r>
              <a:rPr lang="en-US" dirty="0"/>
              <a:t> 145 - 160 MGD</a:t>
            </a:r>
          </a:p>
        </p:txBody>
      </p:sp>
      <p:sp>
        <p:nvSpPr>
          <p:cNvPr id="28" name="Rectangle 27">
            <a:extLst>
              <a:ext uri="{FF2B5EF4-FFF2-40B4-BE49-F238E27FC236}">
                <a16:creationId xmlns:a16="http://schemas.microsoft.com/office/drawing/2014/main" id="{4BBB518B-C508-4A35-ADA3-81B317390B61}"/>
              </a:ext>
            </a:extLst>
          </p:cNvPr>
          <p:cNvSpPr/>
          <p:nvPr/>
        </p:nvSpPr>
        <p:spPr>
          <a:xfrm>
            <a:off x="4426085" y="1794546"/>
            <a:ext cx="2003804" cy="4294969"/>
          </a:xfrm>
          <a:prstGeom prst="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F484E26-5519-4C1B-A2EF-23565A54EB4B}"/>
              </a:ext>
            </a:extLst>
          </p:cNvPr>
          <p:cNvSpPr/>
          <p:nvPr/>
        </p:nvSpPr>
        <p:spPr>
          <a:xfrm>
            <a:off x="4275906" y="5369996"/>
            <a:ext cx="2271939" cy="707886"/>
          </a:xfrm>
          <a:prstGeom prst="rect">
            <a:avLst/>
          </a:prstGeom>
        </p:spPr>
        <p:txBody>
          <a:bodyPr wrap="square">
            <a:spAutoFit/>
          </a:bodyPr>
          <a:lstStyle/>
          <a:p>
            <a:pPr algn="ctr"/>
            <a:r>
              <a:rPr lang="en-US" sz="2000" b="1" kern="0" dirty="0">
                <a:solidFill>
                  <a:srgbClr val="ED7D31"/>
                </a:solidFill>
                <a:latin typeface="+mj-lt"/>
              </a:rPr>
              <a:t>Recommended capacity </a:t>
            </a:r>
            <a:endParaRPr lang="en-US" b="1" dirty="0">
              <a:solidFill>
                <a:srgbClr val="5B9BD5"/>
              </a:solidFill>
            </a:endParaRPr>
          </a:p>
        </p:txBody>
      </p:sp>
      <p:sp>
        <p:nvSpPr>
          <p:cNvPr id="20" name="Content Placeholder 1">
            <a:extLst>
              <a:ext uri="{FF2B5EF4-FFF2-40B4-BE49-F238E27FC236}">
                <a16:creationId xmlns:a16="http://schemas.microsoft.com/office/drawing/2014/main" id="{FCA1BBC0-4F2E-4D59-BB93-9D3629380240}"/>
              </a:ext>
            </a:extLst>
          </p:cNvPr>
          <p:cNvSpPr txBox="1">
            <a:spLocks/>
          </p:cNvSpPr>
          <p:nvPr/>
        </p:nvSpPr>
        <p:spPr>
          <a:xfrm>
            <a:off x="391885" y="1488004"/>
            <a:ext cx="2091438" cy="2551682"/>
          </a:xfrm>
          <a:prstGeom prst="rect">
            <a:avLst/>
          </a:prstGeom>
        </p:spPr>
        <p:txBody>
          <a:bodyPr vert="horz" lIns="0" tIns="45720" rIns="0" bIns="45720" numCol="1"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spcBef>
                <a:spcPts val="1200"/>
              </a:spcBef>
              <a:spcAft>
                <a:spcPts val="200"/>
              </a:spcAft>
              <a:buSzPct val="100000"/>
              <a:buNone/>
            </a:pPr>
            <a:r>
              <a:rPr lang="en-US" sz="2800" b="1" dirty="0"/>
              <a:t>How much water are we going to need?</a:t>
            </a:r>
          </a:p>
        </p:txBody>
      </p:sp>
      <p:sp>
        <p:nvSpPr>
          <p:cNvPr id="16" name="TextBox 15">
            <a:extLst>
              <a:ext uri="{FF2B5EF4-FFF2-40B4-BE49-F238E27FC236}">
                <a16:creationId xmlns:a16="http://schemas.microsoft.com/office/drawing/2014/main" id="{2D0AE4FF-1733-46F4-A2BC-B436CAFE3E90}"/>
              </a:ext>
            </a:extLst>
          </p:cNvPr>
          <p:cNvSpPr txBox="1"/>
          <p:nvPr/>
        </p:nvSpPr>
        <p:spPr>
          <a:xfrm>
            <a:off x="7092828" y="1709952"/>
            <a:ext cx="667269" cy="646331"/>
          </a:xfrm>
          <a:prstGeom prst="rect">
            <a:avLst/>
          </a:prstGeom>
          <a:noFill/>
        </p:spPr>
        <p:txBody>
          <a:bodyPr wrap="square" rtlCol="0">
            <a:spAutoFit/>
          </a:bodyPr>
          <a:lstStyle/>
          <a:p>
            <a:pPr algn="ctr"/>
            <a:r>
              <a:rPr lang="en-US" dirty="0"/>
              <a:t>200MGD</a:t>
            </a:r>
          </a:p>
        </p:txBody>
      </p:sp>
    </p:spTree>
    <p:extLst>
      <p:ext uri="{BB962C8B-B14F-4D97-AF65-F5344CB8AC3E}">
        <p14:creationId xmlns:p14="http://schemas.microsoft.com/office/powerpoint/2010/main" val="142698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02ECD0-40FD-44CB-BF93-B4224BD8709B}"/>
              </a:ext>
            </a:extLst>
          </p:cNvPr>
          <p:cNvSpPr>
            <a:spLocks noGrp="1"/>
          </p:cNvSpPr>
          <p:nvPr>
            <p:ph type="sldNum" sz="quarter" idx="12"/>
          </p:nvPr>
        </p:nvSpPr>
        <p:spPr/>
        <p:txBody>
          <a:bodyPr/>
          <a:lstStyle/>
          <a:p>
            <a:fld id="{31AF65E6-C4D1-4B22-B917-489A1C3371EE}" type="slidenum">
              <a:rPr lang="en-US" smtClean="0"/>
              <a:t>9</a:t>
            </a:fld>
            <a:endParaRPr lang="en-US" dirty="0"/>
          </a:p>
        </p:txBody>
      </p:sp>
      <p:sp>
        <p:nvSpPr>
          <p:cNvPr id="5" name="Title 1">
            <a:extLst>
              <a:ext uri="{FF2B5EF4-FFF2-40B4-BE49-F238E27FC236}">
                <a16:creationId xmlns:a16="http://schemas.microsoft.com/office/drawing/2014/main" id="{21753DBF-C8EC-4E7F-BE23-E614ABD29A48}"/>
              </a:ext>
            </a:extLst>
          </p:cNvPr>
          <p:cNvSpPr txBox="1">
            <a:spLocks/>
          </p:cNvSpPr>
          <p:nvPr/>
        </p:nvSpPr>
        <p:spPr>
          <a:xfrm>
            <a:off x="495218" y="347881"/>
            <a:ext cx="8959174" cy="1081431"/>
          </a:xfrm>
          <a:prstGeom prst="rect">
            <a:avLst/>
          </a:prstGeom>
        </p:spPr>
        <p:txBody>
          <a:bodyPr vert="horz" lIns="68580" tIns="34290" rIns="68580" bIns="3429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80000"/>
              </a:lnSpc>
              <a:spcBef>
                <a:spcPts val="0"/>
              </a:spcBef>
            </a:pPr>
            <a:r>
              <a:rPr lang="en-US" sz="4000" b="1" kern="0" spc="0" dirty="0">
                <a:solidFill>
                  <a:schemeClr val="accent1">
                    <a:lumMod val="50000"/>
                  </a:schemeClr>
                </a:solidFill>
                <a:ea typeface="+mn-ea"/>
                <a:cs typeface="+mn-cs"/>
              </a:rPr>
              <a:t>Filtration Plant Capacity</a:t>
            </a:r>
          </a:p>
        </p:txBody>
      </p:sp>
      <p:sp>
        <p:nvSpPr>
          <p:cNvPr id="6" name="Content Placeholder 3">
            <a:extLst>
              <a:ext uri="{FF2B5EF4-FFF2-40B4-BE49-F238E27FC236}">
                <a16:creationId xmlns:a16="http://schemas.microsoft.com/office/drawing/2014/main" id="{1BCABB10-6E53-415F-801F-D43E299D1008}"/>
              </a:ext>
            </a:extLst>
          </p:cNvPr>
          <p:cNvSpPr txBox="1">
            <a:spLocks/>
          </p:cNvSpPr>
          <p:nvPr/>
        </p:nvSpPr>
        <p:spPr>
          <a:xfrm>
            <a:off x="495218" y="1859753"/>
            <a:ext cx="8959174" cy="50164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800" b="1" dirty="0">
                <a:solidFill>
                  <a:srgbClr val="ED7D31"/>
                </a:solidFill>
              </a:rPr>
              <a:t>Recommended capacity: 145 to 160 MGD</a:t>
            </a:r>
          </a:p>
          <a:p>
            <a:pPr lvl="1">
              <a:buClrTx/>
              <a:buFont typeface="Arial" panose="020B0604020202020204" pitchFamily="34" charset="0"/>
              <a:buChar char="•"/>
            </a:pPr>
            <a:endParaRPr lang="en-US" sz="2600" dirty="0"/>
          </a:p>
        </p:txBody>
      </p:sp>
      <p:pic>
        <p:nvPicPr>
          <p:cNvPr id="7" name="Picture 6">
            <a:extLst>
              <a:ext uri="{FF2B5EF4-FFF2-40B4-BE49-F238E27FC236}">
                <a16:creationId xmlns:a16="http://schemas.microsoft.com/office/drawing/2014/main" id="{049213AF-B5F2-462D-A2FD-BE5BEE137430}"/>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84766" y="240592"/>
            <a:ext cx="2064016" cy="1188720"/>
          </a:xfrm>
          <a:prstGeom prst="rect">
            <a:avLst/>
          </a:prstGeom>
        </p:spPr>
      </p:pic>
      <p:sp>
        <p:nvSpPr>
          <p:cNvPr id="8" name="Rectangle 3">
            <a:extLst>
              <a:ext uri="{FF2B5EF4-FFF2-40B4-BE49-F238E27FC236}">
                <a16:creationId xmlns:a16="http://schemas.microsoft.com/office/drawing/2014/main" id="{78951037-ECE3-4F43-B7D5-B961D151B827}"/>
              </a:ext>
            </a:extLst>
          </p:cNvPr>
          <p:cNvSpPr txBox="1">
            <a:spLocks noChangeArrowheads="1"/>
          </p:cNvSpPr>
          <p:nvPr/>
        </p:nvSpPr>
        <p:spPr>
          <a:xfrm>
            <a:off x="329870" y="2791837"/>
            <a:ext cx="8484259" cy="331943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indent="-457200">
              <a:spcAft>
                <a:spcPts val="1200"/>
              </a:spcAft>
              <a:buClrTx/>
              <a:buFont typeface="Wingdings" panose="05000000000000000000" pitchFamily="2" charset="2"/>
              <a:buChar char="ü"/>
            </a:pPr>
            <a:r>
              <a:rPr lang="en-US" altLang="en-US" sz="2800" b="1" dirty="0">
                <a:solidFill>
                  <a:schemeClr val="tx1"/>
                </a:solidFill>
                <a:latin typeface="Calibri" panose="020F0502020204030204" pitchFamily="34" charset="0"/>
              </a:rPr>
              <a:t>Continues Bull Run as Portland’s main water supply</a:t>
            </a:r>
            <a:r>
              <a:rPr lang="en-US" altLang="en-US" sz="2800" dirty="0">
                <a:solidFill>
                  <a:schemeClr val="tx1"/>
                </a:solidFill>
                <a:latin typeface="Calibri" panose="020F0502020204030204" pitchFamily="34" charset="0"/>
              </a:rPr>
              <a:t>, meeting demands on most days in most years</a:t>
            </a:r>
          </a:p>
          <a:p>
            <a:pPr marL="571500" indent="-457200">
              <a:spcAft>
                <a:spcPts val="1200"/>
              </a:spcAft>
              <a:buClrTx/>
              <a:buFont typeface="Wingdings" panose="05000000000000000000" pitchFamily="2" charset="2"/>
              <a:buChar char="ü"/>
            </a:pPr>
            <a:r>
              <a:rPr lang="en-US" altLang="en-US" sz="2800" b="1" dirty="0">
                <a:solidFill>
                  <a:schemeClr val="tx1"/>
                </a:solidFill>
                <a:latin typeface="Calibri" panose="020F0502020204030204" pitchFamily="34" charset="0"/>
              </a:rPr>
              <a:t>Manages costs </a:t>
            </a:r>
            <a:r>
              <a:rPr lang="en-US" altLang="en-US" sz="2800" dirty="0">
                <a:solidFill>
                  <a:schemeClr val="tx1"/>
                </a:solidFill>
                <a:latin typeface="Calibri" panose="020F0502020204030204" pitchFamily="34" charset="0"/>
              </a:rPr>
              <a:t>by matching filtration plant size to expected water use</a:t>
            </a:r>
          </a:p>
          <a:p>
            <a:pPr marL="571500" indent="-457200">
              <a:spcAft>
                <a:spcPts val="1200"/>
              </a:spcAft>
              <a:buClrTx/>
              <a:buFont typeface="Wingdings" panose="05000000000000000000" pitchFamily="2" charset="2"/>
              <a:buChar char="ü"/>
            </a:pPr>
            <a:r>
              <a:rPr lang="en-US" altLang="en-US" sz="2800" b="1" dirty="0">
                <a:solidFill>
                  <a:schemeClr val="tx1"/>
                </a:solidFill>
                <a:latin typeface="Calibri" panose="020F0502020204030204" pitchFamily="34" charset="0"/>
              </a:rPr>
              <a:t>Allows for future expansion </a:t>
            </a:r>
            <a:r>
              <a:rPr lang="en-US" altLang="en-US" sz="2800" dirty="0">
                <a:solidFill>
                  <a:schemeClr val="tx1"/>
                </a:solidFill>
                <a:latin typeface="Calibri" panose="020F0502020204030204" pitchFamily="34" charset="0"/>
              </a:rPr>
              <a:t>if needed</a:t>
            </a:r>
          </a:p>
        </p:txBody>
      </p:sp>
    </p:spTree>
    <p:extLst>
      <p:ext uri="{BB962C8B-B14F-4D97-AF65-F5344CB8AC3E}">
        <p14:creationId xmlns:p14="http://schemas.microsoft.com/office/powerpoint/2010/main" val="88107367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Inorganics Templat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20386</TotalTime>
  <Words>650</Words>
  <Application>Microsoft Office PowerPoint</Application>
  <PresentationFormat>On-screen Show (4:3)</PresentationFormat>
  <Paragraphs>191</Paragraphs>
  <Slides>18</Slides>
  <Notes>15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18</vt:i4>
      </vt:variant>
    </vt:vector>
  </HeadingPairs>
  <TitlesOfParts>
    <vt:vector size="33" baseType="lpstr">
      <vt:lpstr>ＭＳ Ｐゴシック</vt:lpstr>
      <vt:lpstr>Aharoni</vt:lpstr>
      <vt:lpstr>Arial</vt:lpstr>
      <vt:lpstr>Arial Narrow</vt:lpstr>
      <vt:lpstr>Calibri</vt:lpstr>
      <vt:lpstr>Calibri Light</vt:lpstr>
      <vt:lpstr>Symbol</vt:lpstr>
      <vt:lpstr>Tahoma</vt:lpstr>
      <vt:lpstr>Times New Roman</vt:lpstr>
      <vt:lpstr>Verdana</vt:lpstr>
      <vt:lpstr>Wingdings</vt:lpstr>
      <vt:lpstr>Wingdings 2</vt:lpstr>
      <vt:lpstr>Retrospect</vt:lpstr>
      <vt:lpstr>Inorganics Template</vt:lpstr>
      <vt:lpstr>1_Office Theme</vt:lpstr>
      <vt:lpstr>Portland City Council Bull Run Filtration Project  December 12, 2018  Michael Stuhr, P.E. Administrator Gabriel Solmer, Deputy Administrator Teresa Elliott, P.E., Chief Engineer David Peters, P.E., Principal Engineer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Messier, Sarah</dc:creator>
  <cp:lastModifiedBy>Peters, David</cp:lastModifiedBy>
  <cp:revision>1085</cp:revision>
  <cp:lastPrinted>2018-12-10T19:58:38Z</cp:lastPrinted>
  <dcterms:created xsi:type="dcterms:W3CDTF">2015-03-25T15:41:07Z</dcterms:created>
  <dcterms:modified xsi:type="dcterms:W3CDTF">2018-12-10T22:49:52Z</dcterms:modified>
</cp:coreProperties>
</file>