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2" r:id="rId1"/>
  </p:sldMasterIdLst>
  <p:sldIdLst>
    <p:sldId id="271" r:id="rId2"/>
    <p:sldId id="259" r:id="rId3"/>
    <p:sldId id="262" r:id="rId4"/>
    <p:sldId id="272" r:id="rId5"/>
    <p:sldId id="280" r:id="rId6"/>
    <p:sldId id="273" r:id="rId7"/>
    <p:sldId id="274" r:id="rId8"/>
    <p:sldId id="275" r:id="rId9"/>
    <p:sldId id="276" r:id="rId10"/>
    <p:sldId id="277" r:id="rId11"/>
    <p:sldId id="278" r:id="rId12"/>
    <p:sldId id="279"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6"/>
  </p:normalViewPr>
  <p:slideViewPr>
    <p:cSldViewPr snapToGrid="0" snapToObjects="1">
      <p:cViewPr varScale="1">
        <p:scale>
          <a:sx n="104" d="100"/>
          <a:sy n="104" d="100"/>
        </p:scale>
        <p:origin x="228" y="11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5D66749-6C78-2E4B-9891-91DB376D9021}"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66749-6C78-2E4B-9891-91DB376D9021}"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66749-6C78-2E4B-9891-91DB376D9021}"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5D66749-6C78-2E4B-9891-91DB376D9021}"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5D66749-6C78-2E4B-9891-91DB376D9021}" type="datetimeFigureOut">
              <a:rPr lang="en-US" smtClean="0"/>
              <a:t>12/4/2018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5D66749-6C78-2E4B-9891-91DB376D9021}"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5D66749-6C78-2E4B-9891-91DB376D9021}" type="datetimeFigureOut">
              <a:rPr lang="en-US" smtClean="0"/>
              <a:t>12/4/2018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5D66749-6C78-2E4B-9891-91DB376D9021}" type="datetimeFigureOut">
              <a:rPr lang="en-US" smtClean="0"/>
              <a:t>12/4/2018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5D66749-6C78-2E4B-9891-91DB376D9021}" type="datetimeFigureOut">
              <a:rPr lang="en-US" smtClean="0"/>
              <a:t>12/4/2018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D66749-6C78-2E4B-9891-91DB376D9021}"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5D66749-6C78-2E4B-9891-91DB376D9021}" type="datetimeFigureOut">
              <a:rPr lang="en-US" smtClean="0"/>
              <a:t>12/4/2018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9EFF7FF-3FA6-914F-B66C-63C57C34324A}"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66749-6C78-2E4B-9891-91DB376D9021}" type="datetimeFigureOut">
              <a:rPr lang="en-US" smtClean="0"/>
              <a:t>12/4/2018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FF7FF-3FA6-914F-B66C-63C57C34324A}" type="slidenum">
              <a:rPr lang="en-US" smtClean="0"/>
              <a:t>‹#›</a:t>
            </a:fld>
            <a:endParaRPr lang="en-US"/>
          </a:p>
        </p:txBody>
      </p:sp>
    </p:spTree>
    <p:extLst>
      <p:ext uri="{BB962C8B-B14F-4D97-AF65-F5344CB8AC3E}">
        <p14:creationId xmlns:p14="http://schemas.microsoft.com/office/powerpoint/2010/main" val="1578846743"/>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8.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e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4" name="TextBox 3"/>
          <p:cNvSpPr txBox="1"/>
          <p:nvPr/>
        </p:nvSpPr>
        <p:spPr>
          <a:xfrm>
            <a:off x="4470595" y="1207943"/>
            <a:ext cx="8691562" cy="3108543"/>
          </a:xfrm>
          <a:prstGeom prst="rect">
            <a:avLst/>
          </a:prstGeom>
          <a:noFill/>
        </p:spPr>
        <p:txBody>
          <a:bodyPr wrap="square" rtlCol="0">
            <a:spAutoFit/>
          </a:bodyPr>
          <a:lstStyle/>
          <a:p>
            <a:endParaRPr lang="en-US" sz="5000" dirty="0">
              <a:solidFill>
                <a:schemeClr val="bg1"/>
              </a:solidFill>
              <a:latin typeface="Mark-Medium" charset="0"/>
              <a:ea typeface="Mark-Medium" charset="0"/>
              <a:cs typeface="Mark-Medium" charset="0"/>
            </a:endParaRPr>
          </a:p>
          <a:p>
            <a:r>
              <a:rPr lang="en-US" sz="4800" dirty="0">
                <a:solidFill>
                  <a:schemeClr val="bg1"/>
                </a:solidFill>
                <a:latin typeface="Mark-Medium" charset="0"/>
                <a:ea typeface="Mark-Medium" charset="0"/>
                <a:cs typeface="Mark-Medium" charset="0"/>
              </a:rPr>
              <a:t>Constructing Civic Dialogues</a:t>
            </a:r>
          </a:p>
          <a:p>
            <a:r>
              <a:rPr lang="en-US" sz="4800" dirty="0">
                <a:solidFill>
                  <a:schemeClr val="bg1"/>
                </a:solidFill>
                <a:latin typeface="Mark-Medium" charset="0"/>
                <a:ea typeface="Mark-Medium" charset="0"/>
                <a:cs typeface="Mark-Medium" charset="0"/>
              </a:rPr>
              <a:t>Grant Program</a:t>
            </a:r>
          </a:p>
          <a:p>
            <a:endParaRPr lang="en-US" sz="5000" dirty="0">
              <a:solidFill>
                <a:schemeClr val="bg1"/>
              </a:solidFill>
              <a:latin typeface="Mark-Book-Italic Book" charset="0"/>
              <a:ea typeface="Mark-Book-Italic Book" charset="0"/>
              <a:cs typeface="Mark-Book-Italic Book" charset="0"/>
            </a:endParaRPr>
          </a:p>
        </p:txBody>
      </p:sp>
    </p:spTree>
    <p:extLst>
      <p:ext uri="{BB962C8B-B14F-4D97-AF65-F5344CB8AC3E}">
        <p14:creationId xmlns:p14="http://schemas.microsoft.com/office/powerpoint/2010/main" val="877581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223250"/>
            <a:ext cx="7442081" cy="5539978"/>
          </a:xfrm>
          <a:prstGeom prst="rect">
            <a:avLst/>
          </a:prstGeom>
          <a:noFill/>
        </p:spPr>
        <p:txBody>
          <a:bodyPr wrap="square" rtlCol="0">
            <a:spAutoFit/>
          </a:bodyPr>
          <a:lstStyle/>
          <a:p>
            <a:r>
              <a:rPr lang="en-US" sz="4800" dirty="0">
                <a:latin typeface="Mark-Medium" charset="0"/>
                <a:ea typeface="Mark-Medium" charset="0"/>
                <a:cs typeface="Mark-Medium" charset="0"/>
              </a:rPr>
              <a:t>Grant Partners</a:t>
            </a:r>
          </a:p>
          <a:p>
            <a:r>
              <a:rPr lang="en-US" sz="3200" dirty="0" err="1">
                <a:latin typeface="Mark-Medium" charset="0"/>
                <a:ea typeface="Mark-Light" charset="0"/>
                <a:cs typeface="Mark-Light" charset="0"/>
              </a:rPr>
              <a:t>Vanport</a:t>
            </a:r>
            <a:r>
              <a:rPr lang="en-US" sz="3200" dirty="0">
                <a:latin typeface="Mark-Medium" charset="0"/>
                <a:ea typeface="Mark-Light" charset="0"/>
                <a:cs typeface="Mark-Light" charset="0"/>
              </a:rPr>
              <a:t> Mosaic</a:t>
            </a:r>
            <a:endParaRPr lang="en-US" sz="3200" dirty="0">
              <a:latin typeface="Mark-Light" charset="0"/>
              <a:ea typeface="Mark-Light" charset="0"/>
              <a:cs typeface="Mark-Light" charset="0"/>
            </a:endParaRPr>
          </a:p>
          <a:p>
            <a:endParaRPr lang="en-US" sz="2800" dirty="0">
              <a:latin typeface="Mark-Light" charset="0"/>
              <a:ea typeface="Mark-Light" charset="0"/>
              <a:cs typeface="Mark-Light" charset="0"/>
            </a:endParaRPr>
          </a:p>
          <a:p>
            <a:r>
              <a:rPr lang="en-US" sz="2800" dirty="0" err="1">
                <a:latin typeface="Mark-Light" charset="0"/>
                <a:ea typeface="Mark-Light" charset="0"/>
                <a:cs typeface="Mark-Light" charset="0"/>
              </a:rPr>
              <a:t>Vanport</a:t>
            </a:r>
            <a:r>
              <a:rPr lang="en-US" sz="2800" dirty="0">
                <a:latin typeface="Mark-Light" charset="0"/>
                <a:ea typeface="Mark-Light" charset="0"/>
                <a:cs typeface="Mark-Light" charset="0"/>
              </a:rPr>
              <a:t> Mosaic presents uncomfortable community histories through inclusive, accessible and welcoming initiatives</a:t>
            </a:r>
            <a:r>
              <a:rPr lang="en-US" sz="2800">
                <a:latin typeface="Mark-Light" charset="0"/>
                <a:ea typeface="Mark-Light" charset="0"/>
                <a:cs typeface="Mark-Light" charset="0"/>
              </a:rPr>
              <a:t>, using memory </a:t>
            </a:r>
            <a:r>
              <a:rPr lang="en-US" sz="2800" dirty="0">
                <a:latin typeface="Mark-Light" charset="0"/>
                <a:ea typeface="Mark-Light" charset="0"/>
                <a:cs typeface="Mark-Light" charset="0"/>
              </a:rPr>
              <a:t>activism to foster community connection. They will host five story circles with different cultural communities to develop understandings of different approaches to conflict and resilience.</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A01B95F3-ECA1-49D4-9AD9-53A27AC4D17E}"/>
              </a:ext>
            </a:extLst>
          </p:cNvPr>
          <p:cNvPicPr>
            <a:picLocks noChangeAspect="1"/>
          </p:cNvPicPr>
          <p:nvPr/>
        </p:nvPicPr>
        <p:blipFill>
          <a:blip r:embed="rId3"/>
          <a:stretch>
            <a:fillRect/>
          </a:stretch>
        </p:blipFill>
        <p:spPr>
          <a:xfrm>
            <a:off x="9888892" y="1223250"/>
            <a:ext cx="964845" cy="1665027"/>
          </a:xfrm>
          <a:prstGeom prst="rect">
            <a:avLst/>
          </a:prstGeom>
        </p:spPr>
      </p:pic>
    </p:spTree>
    <p:extLst>
      <p:ext uri="{BB962C8B-B14F-4D97-AF65-F5344CB8AC3E}">
        <p14:creationId xmlns:p14="http://schemas.microsoft.com/office/powerpoint/2010/main" val="29812715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780983"/>
            <a:ext cx="8829229" cy="4493538"/>
          </a:xfrm>
          <a:prstGeom prst="rect">
            <a:avLst/>
          </a:prstGeom>
          <a:noFill/>
        </p:spPr>
        <p:txBody>
          <a:bodyPr wrap="square" rtlCol="0">
            <a:spAutoFit/>
          </a:bodyPr>
          <a:lstStyle/>
          <a:p>
            <a:r>
              <a:rPr lang="en-US" sz="4800" dirty="0">
                <a:latin typeface="Mark-Medium" charset="0"/>
                <a:ea typeface="Mark-Medium" charset="0"/>
                <a:cs typeface="Mark-Medium" charset="0"/>
              </a:rPr>
              <a:t>Outcomes</a:t>
            </a:r>
          </a:p>
          <a:p>
            <a:br>
              <a:rPr lang="en-US" sz="4800" dirty="0">
                <a:latin typeface="Mark-Medium" charset="0"/>
                <a:ea typeface="Mark-Light" charset="0"/>
                <a:cs typeface="Mark-Light" charset="0"/>
              </a:rPr>
            </a:br>
            <a:r>
              <a:rPr lang="en-US" sz="2800" dirty="0">
                <a:latin typeface="Mark-Light" charset="0"/>
                <a:ea typeface="Mark-Light" charset="0"/>
                <a:cs typeface="Mark-Light" charset="0"/>
              </a:rPr>
              <a:t>January – June 2019</a:t>
            </a: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Engage City of Portland networks to build skills, offer opportunities to understand different perspectives, and be prepared for constructive conflict.</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spTree>
    <p:extLst>
      <p:ext uri="{BB962C8B-B14F-4D97-AF65-F5344CB8AC3E}">
        <p14:creationId xmlns:p14="http://schemas.microsoft.com/office/powerpoint/2010/main" val="4200264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780983"/>
            <a:ext cx="10185832" cy="523220"/>
          </a:xfrm>
          <a:prstGeom prst="rect">
            <a:avLst/>
          </a:prstGeom>
          <a:noFill/>
        </p:spPr>
        <p:txBody>
          <a:bodyPr wrap="square" rtlCol="0">
            <a:spAutoFit/>
          </a:bodyPr>
          <a:lstStyle/>
          <a:p>
            <a:endParaRPr lang="en-US" sz="2800" dirty="0">
              <a:latin typeface="Mark-Light" charset="0"/>
              <a:ea typeface="Mark-Light" charset="0"/>
              <a:cs typeface="Mark-Light"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sp>
        <p:nvSpPr>
          <p:cNvPr id="5" name="Title 4">
            <a:extLst>
              <a:ext uri="{FF2B5EF4-FFF2-40B4-BE49-F238E27FC236}">
                <a16:creationId xmlns:a16="http://schemas.microsoft.com/office/drawing/2014/main" id="{F087DDF9-4C37-4F76-A1B9-FC63DA3B8F73}"/>
              </a:ext>
            </a:extLst>
          </p:cNvPr>
          <p:cNvSpPr>
            <a:spLocks noGrp="1"/>
          </p:cNvSpPr>
          <p:nvPr>
            <p:ph type="title"/>
          </p:nvPr>
        </p:nvSpPr>
        <p:spPr>
          <a:xfrm>
            <a:off x="820199" y="263237"/>
            <a:ext cx="3932237" cy="1600200"/>
          </a:xfrm>
        </p:spPr>
        <p:txBody>
          <a:bodyPr/>
          <a:lstStyle/>
          <a:p>
            <a:r>
              <a:rPr lang="en-US" sz="4800" dirty="0">
                <a:latin typeface="Mark-Medium" charset="0"/>
                <a:ea typeface="Mark-Medium" charset="0"/>
                <a:cs typeface="Mark-Medium" charset="0"/>
              </a:rPr>
              <a:t>Grant Partners</a:t>
            </a:r>
            <a:br>
              <a:rPr lang="en-US" dirty="0">
                <a:latin typeface="Mark-Medium" charset="0"/>
                <a:ea typeface="Mark-Medium" charset="0"/>
                <a:cs typeface="Mark-Medium" charset="0"/>
              </a:rPr>
            </a:br>
            <a:endParaRPr lang="en-US" dirty="0"/>
          </a:p>
        </p:txBody>
      </p:sp>
      <p:pic>
        <p:nvPicPr>
          <p:cNvPr id="9" name="Content Placeholder 8">
            <a:extLst>
              <a:ext uri="{FF2B5EF4-FFF2-40B4-BE49-F238E27FC236}">
                <a16:creationId xmlns:a16="http://schemas.microsoft.com/office/drawing/2014/main" id="{51091E96-F2E1-4EC1-BDCE-4E071A287646}"/>
              </a:ext>
            </a:extLst>
          </p:cNvPr>
          <p:cNvPicPr>
            <a:picLocks noGrp="1" noChangeAspect="1"/>
          </p:cNvPicPr>
          <p:nvPr>
            <p:ph idx="1"/>
          </p:nvPr>
        </p:nvPicPr>
        <p:blipFill>
          <a:blip r:embed="rId3"/>
          <a:stretch>
            <a:fillRect/>
          </a:stretch>
        </p:blipFill>
        <p:spPr>
          <a:xfrm>
            <a:off x="820199" y="4281725"/>
            <a:ext cx="3011631" cy="2004616"/>
          </a:xfrm>
        </p:spPr>
      </p:pic>
      <p:sp>
        <p:nvSpPr>
          <p:cNvPr id="7" name="Text Placeholder 6">
            <a:extLst>
              <a:ext uri="{FF2B5EF4-FFF2-40B4-BE49-F238E27FC236}">
                <a16:creationId xmlns:a16="http://schemas.microsoft.com/office/drawing/2014/main" id="{8D2AA318-8222-47E5-B160-B2B00E16BB58}"/>
              </a:ext>
            </a:extLst>
          </p:cNvPr>
          <p:cNvSpPr>
            <a:spLocks noGrp="1"/>
          </p:cNvSpPr>
          <p:nvPr>
            <p:ph type="body" sz="half" idx="2"/>
          </p:nvPr>
        </p:nvSpPr>
        <p:spPr>
          <a:xfrm>
            <a:off x="820984" y="1678242"/>
            <a:ext cx="4166321" cy="2190786"/>
          </a:xfrm>
        </p:spPr>
        <p:txBody>
          <a:bodyPr>
            <a:normAutofit/>
          </a:bodyPr>
          <a:lstStyle/>
          <a:p>
            <a:pPr marL="285750" indent="-285750">
              <a:lnSpc>
                <a:spcPct val="100000"/>
              </a:lnSpc>
              <a:buFont typeface="Arial" panose="020B0604020202020204" pitchFamily="34" charset="0"/>
              <a:buChar char="•"/>
            </a:pPr>
            <a:r>
              <a:rPr lang="en-US" sz="1800" dirty="0">
                <a:latin typeface="Mark-Medium" charset="0"/>
                <a:ea typeface="Mark-Light" charset="0"/>
                <a:cs typeface="Mark-Light" charset="0"/>
              </a:rPr>
              <a:t>AORTA Collective</a:t>
            </a:r>
          </a:p>
          <a:p>
            <a:pPr marL="285750" indent="-285750">
              <a:lnSpc>
                <a:spcPct val="100000"/>
              </a:lnSpc>
              <a:buFont typeface="Arial" panose="020B0604020202020204" pitchFamily="34" charset="0"/>
              <a:buChar char="•"/>
            </a:pPr>
            <a:r>
              <a:rPr lang="en-US" sz="1800" dirty="0">
                <a:latin typeface="Mark-Medium" charset="0"/>
                <a:ea typeface="Mark-Light" charset="0"/>
                <a:cs typeface="Mark-Light" charset="0"/>
              </a:rPr>
              <a:t>Disability Art &amp; Culture Project    </a:t>
            </a:r>
          </a:p>
          <a:p>
            <a:pPr marL="285750" indent="-285750">
              <a:lnSpc>
                <a:spcPct val="100000"/>
              </a:lnSpc>
              <a:buFont typeface="Arial" panose="020B0604020202020204" pitchFamily="34" charset="0"/>
              <a:buChar char="•"/>
            </a:pPr>
            <a:r>
              <a:rPr lang="en-US" sz="1800" dirty="0">
                <a:latin typeface="Mark-Medium" charset="0"/>
                <a:ea typeface="Mark-Light" charset="0"/>
                <a:cs typeface="Mark-Light" charset="0"/>
              </a:rPr>
              <a:t>Oregon Humanities   </a:t>
            </a:r>
          </a:p>
          <a:p>
            <a:pPr marL="285750" indent="-285750">
              <a:lnSpc>
                <a:spcPct val="100000"/>
              </a:lnSpc>
              <a:buFont typeface="Arial" panose="020B0604020202020204" pitchFamily="34" charset="0"/>
              <a:buChar char="•"/>
            </a:pPr>
            <a:r>
              <a:rPr lang="en-US" sz="1800" dirty="0">
                <a:latin typeface="Mark-Medium" charset="0"/>
                <a:ea typeface="Mark-Light" charset="0"/>
                <a:cs typeface="Mark-Light" charset="0"/>
              </a:rPr>
              <a:t>Training 4 Transformation    </a:t>
            </a:r>
          </a:p>
          <a:p>
            <a:pPr marL="285750" indent="-285750">
              <a:lnSpc>
                <a:spcPct val="100000"/>
              </a:lnSpc>
              <a:buFont typeface="Arial" panose="020B0604020202020204" pitchFamily="34" charset="0"/>
              <a:buChar char="•"/>
            </a:pPr>
            <a:r>
              <a:rPr lang="en-US" sz="1800" dirty="0" err="1">
                <a:latin typeface="Mark-Medium" charset="0"/>
                <a:ea typeface="Mark-Light" charset="0"/>
                <a:cs typeface="Mark-Light" charset="0"/>
              </a:rPr>
              <a:t>Vanport</a:t>
            </a:r>
            <a:r>
              <a:rPr lang="en-US" sz="1800" dirty="0">
                <a:latin typeface="Mark-Medium" charset="0"/>
                <a:ea typeface="Mark-Light" charset="0"/>
                <a:cs typeface="Mark-Light" charset="0"/>
              </a:rPr>
              <a:t> Mosaic</a:t>
            </a:r>
            <a:endParaRPr lang="en-US" sz="1800" dirty="0">
              <a:latin typeface="Mark-Light" charset="0"/>
              <a:ea typeface="Mark-Light" charset="0"/>
              <a:cs typeface="Mark-Light" charset="0"/>
            </a:endParaRPr>
          </a:p>
        </p:txBody>
      </p:sp>
      <p:pic>
        <p:nvPicPr>
          <p:cNvPr id="11" name="Picture 10">
            <a:extLst>
              <a:ext uri="{FF2B5EF4-FFF2-40B4-BE49-F238E27FC236}">
                <a16:creationId xmlns:a16="http://schemas.microsoft.com/office/drawing/2014/main" id="{B4152ED3-0F51-4EBA-A047-D589AD35F76F}"/>
              </a:ext>
            </a:extLst>
          </p:cNvPr>
          <p:cNvPicPr>
            <a:picLocks noChangeAspect="1"/>
          </p:cNvPicPr>
          <p:nvPr/>
        </p:nvPicPr>
        <p:blipFill>
          <a:blip r:embed="rId4"/>
          <a:stretch>
            <a:fillRect/>
          </a:stretch>
        </p:blipFill>
        <p:spPr>
          <a:xfrm>
            <a:off x="4476073" y="4283829"/>
            <a:ext cx="2917881" cy="2015162"/>
          </a:xfrm>
          <a:prstGeom prst="rect">
            <a:avLst/>
          </a:prstGeom>
        </p:spPr>
      </p:pic>
      <p:pic>
        <p:nvPicPr>
          <p:cNvPr id="13" name="Picture 12">
            <a:extLst>
              <a:ext uri="{FF2B5EF4-FFF2-40B4-BE49-F238E27FC236}">
                <a16:creationId xmlns:a16="http://schemas.microsoft.com/office/drawing/2014/main" id="{4CD4063E-32C2-45FD-A869-E22ADE83BD41}"/>
              </a:ext>
            </a:extLst>
          </p:cNvPr>
          <p:cNvPicPr>
            <a:picLocks noChangeAspect="1"/>
          </p:cNvPicPr>
          <p:nvPr/>
        </p:nvPicPr>
        <p:blipFill>
          <a:blip r:embed="rId5"/>
          <a:stretch>
            <a:fillRect/>
          </a:stretch>
        </p:blipFill>
        <p:spPr>
          <a:xfrm>
            <a:off x="5175893" y="1678242"/>
            <a:ext cx="2218061" cy="2015162"/>
          </a:xfrm>
          <a:prstGeom prst="rect">
            <a:avLst/>
          </a:prstGeom>
        </p:spPr>
      </p:pic>
      <p:pic>
        <p:nvPicPr>
          <p:cNvPr id="15" name="Picture 14">
            <a:extLst>
              <a:ext uri="{FF2B5EF4-FFF2-40B4-BE49-F238E27FC236}">
                <a16:creationId xmlns:a16="http://schemas.microsoft.com/office/drawing/2014/main" id="{AEC8F7EE-664B-4CFC-A96E-B8DF0C8C8CDB}"/>
              </a:ext>
            </a:extLst>
          </p:cNvPr>
          <p:cNvPicPr>
            <a:picLocks noChangeAspect="1"/>
          </p:cNvPicPr>
          <p:nvPr/>
        </p:nvPicPr>
        <p:blipFill>
          <a:blip r:embed="rId6"/>
          <a:stretch>
            <a:fillRect/>
          </a:stretch>
        </p:blipFill>
        <p:spPr>
          <a:xfrm>
            <a:off x="8042904" y="1688788"/>
            <a:ext cx="3006924" cy="2004616"/>
          </a:xfrm>
          <a:prstGeom prst="rect">
            <a:avLst/>
          </a:prstGeom>
        </p:spPr>
      </p:pic>
      <p:sp>
        <p:nvSpPr>
          <p:cNvPr id="16" name="TextBox 15">
            <a:extLst>
              <a:ext uri="{FF2B5EF4-FFF2-40B4-BE49-F238E27FC236}">
                <a16:creationId xmlns:a16="http://schemas.microsoft.com/office/drawing/2014/main" id="{0D94CF0F-7234-4955-8FD1-E789DFD0998D}"/>
              </a:ext>
            </a:extLst>
          </p:cNvPr>
          <p:cNvSpPr txBox="1"/>
          <p:nvPr/>
        </p:nvSpPr>
        <p:spPr>
          <a:xfrm>
            <a:off x="762617" y="6258633"/>
            <a:ext cx="2438400" cy="246221"/>
          </a:xfrm>
          <a:prstGeom prst="rect">
            <a:avLst/>
          </a:prstGeom>
          <a:noFill/>
        </p:spPr>
        <p:txBody>
          <a:bodyPr wrap="square" rtlCol="0">
            <a:spAutoFit/>
          </a:bodyPr>
          <a:lstStyle/>
          <a:p>
            <a:r>
              <a:rPr lang="en-US" sz="1000" dirty="0"/>
              <a:t>Oregon Humanities, Fred Joe</a:t>
            </a:r>
          </a:p>
        </p:txBody>
      </p:sp>
      <p:sp>
        <p:nvSpPr>
          <p:cNvPr id="19" name="TextBox 18">
            <a:extLst>
              <a:ext uri="{FF2B5EF4-FFF2-40B4-BE49-F238E27FC236}">
                <a16:creationId xmlns:a16="http://schemas.microsoft.com/office/drawing/2014/main" id="{C1AA3E4C-855B-4537-8EE8-E5154B85FD85}"/>
              </a:ext>
            </a:extLst>
          </p:cNvPr>
          <p:cNvSpPr txBox="1"/>
          <p:nvPr/>
        </p:nvSpPr>
        <p:spPr>
          <a:xfrm>
            <a:off x="4401305" y="6258721"/>
            <a:ext cx="1694695" cy="246221"/>
          </a:xfrm>
          <a:prstGeom prst="rect">
            <a:avLst/>
          </a:prstGeom>
          <a:noFill/>
        </p:spPr>
        <p:txBody>
          <a:bodyPr wrap="none" rtlCol="0">
            <a:spAutoFit/>
          </a:bodyPr>
          <a:lstStyle/>
          <a:p>
            <a:pPr lvl="0"/>
            <a:r>
              <a:rPr lang="en-US" sz="1000" dirty="0">
                <a:solidFill>
                  <a:prstClr val="black"/>
                </a:solidFill>
              </a:rPr>
              <a:t>Oregon Humanities, Fred Joe</a:t>
            </a:r>
          </a:p>
        </p:txBody>
      </p:sp>
      <p:sp>
        <p:nvSpPr>
          <p:cNvPr id="20" name="TextBox 19">
            <a:extLst>
              <a:ext uri="{FF2B5EF4-FFF2-40B4-BE49-F238E27FC236}">
                <a16:creationId xmlns:a16="http://schemas.microsoft.com/office/drawing/2014/main" id="{1EDE3294-F46A-438B-BC56-1BFA576F8CA6}"/>
              </a:ext>
            </a:extLst>
          </p:cNvPr>
          <p:cNvSpPr txBox="1"/>
          <p:nvPr/>
        </p:nvSpPr>
        <p:spPr>
          <a:xfrm>
            <a:off x="5107783" y="3657442"/>
            <a:ext cx="2003236" cy="246221"/>
          </a:xfrm>
          <a:prstGeom prst="rect">
            <a:avLst/>
          </a:prstGeom>
          <a:noFill/>
        </p:spPr>
        <p:txBody>
          <a:bodyPr wrap="square" rtlCol="0">
            <a:spAutoFit/>
          </a:bodyPr>
          <a:lstStyle/>
          <a:p>
            <a:pPr lvl="0"/>
            <a:r>
              <a:rPr lang="en-US" sz="1000" dirty="0" err="1">
                <a:solidFill>
                  <a:prstClr val="black"/>
                </a:solidFill>
              </a:rPr>
              <a:t>Vanport</a:t>
            </a:r>
            <a:r>
              <a:rPr lang="en-US" sz="1000" dirty="0">
                <a:solidFill>
                  <a:prstClr val="black"/>
                </a:solidFill>
              </a:rPr>
              <a:t> Mosaic</a:t>
            </a:r>
          </a:p>
        </p:txBody>
      </p:sp>
      <p:sp>
        <p:nvSpPr>
          <p:cNvPr id="21" name="TextBox 20">
            <a:extLst>
              <a:ext uri="{FF2B5EF4-FFF2-40B4-BE49-F238E27FC236}">
                <a16:creationId xmlns:a16="http://schemas.microsoft.com/office/drawing/2014/main" id="{BC5CA81D-4F7E-4929-B684-A841A4BFE3D1}"/>
              </a:ext>
            </a:extLst>
          </p:cNvPr>
          <p:cNvSpPr txBox="1"/>
          <p:nvPr/>
        </p:nvSpPr>
        <p:spPr>
          <a:xfrm>
            <a:off x="7959370" y="3657687"/>
            <a:ext cx="1256146" cy="246221"/>
          </a:xfrm>
          <a:prstGeom prst="rect">
            <a:avLst/>
          </a:prstGeom>
          <a:noFill/>
        </p:spPr>
        <p:txBody>
          <a:bodyPr wrap="square" rtlCol="0">
            <a:spAutoFit/>
          </a:bodyPr>
          <a:lstStyle/>
          <a:p>
            <a:pPr lvl="0"/>
            <a:r>
              <a:rPr lang="en-US" sz="1000" dirty="0" err="1">
                <a:solidFill>
                  <a:prstClr val="black"/>
                </a:solidFill>
              </a:rPr>
              <a:t>Vanport</a:t>
            </a:r>
            <a:r>
              <a:rPr lang="en-US" sz="1000" dirty="0">
                <a:solidFill>
                  <a:prstClr val="black"/>
                </a:solidFill>
              </a:rPr>
              <a:t> Mosaic</a:t>
            </a:r>
          </a:p>
        </p:txBody>
      </p:sp>
    </p:spTree>
    <p:extLst>
      <p:ext uri="{BB962C8B-B14F-4D97-AF65-F5344CB8AC3E}">
        <p14:creationId xmlns:p14="http://schemas.microsoft.com/office/powerpoint/2010/main" val="140844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28713" y="1372626"/>
            <a:ext cx="8940066" cy="4893647"/>
          </a:xfrm>
          <a:prstGeom prst="rect">
            <a:avLst/>
          </a:prstGeom>
          <a:noFill/>
        </p:spPr>
        <p:txBody>
          <a:bodyPr wrap="square" rtlCol="0">
            <a:spAutoFit/>
          </a:bodyPr>
          <a:lstStyle/>
          <a:p>
            <a:r>
              <a:rPr lang="en-US" sz="4800" dirty="0">
                <a:latin typeface="Mark-Medium" charset="0"/>
                <a:ea typeface="Mark-Medium" charset="0"/>
                <a:cs typeface="Mark-Medium" charset="0"/>
              </a:rPr>
              <a:t>Background</a:t>
            </a:r>
          </a:p>
          <a:p>
            <a:r>
              <a:rPr lang="en-US" sz="3200" dirty="0">
                <a:latin typeface="Mark-Light" charset="0"/>
                <a:ea typeface="Mark-Light" charset="0"/>
                <a:cs typeface="Mark-Light" charset="0"/>
              </a:rPr>
              <a:t>Constructing Civic Dialogues Program complements and expands the Neighborhood Mediation Program.</a:t>
            </a:r>
          </a:p>
          <a:p>
            <a:br>
              <a:rPr lang="en-US" sz="4800" dirty="0">
                <a:latin typeface="Mark-Medium" charset="0"/>
                <a:ea typeface="Mark-Light" charset="0"/>
                <a:cs typeface="Mark-Light" charset="0"/>
              </a:rPr>
            </a:br>
            <a:r>
              <a:rPr lang="en-US" sz="2800" dirty="0">
                <a:latin typeface="Calibri" panose="020F0502020204030204" pitchFamily="34" charset="0"/>
                <a:ea typeface="Mark-Light" charset="0"/>
                <a:cs typeface="Mark-Light" charset="0"/>
              </a:rPr>
              <a:t>Civic Life allocated o</a:t>
            </a:r>
            <a:r>
              <a:rPr lang="en-US" sz="2800" dirty="0">
                <a:latin typeface="Calibri" panose="020F0502020204030204" pitchFamily="34" charset="0"/>
                <a:ea typeface="Calibri" panose="020F0502020204030204" pitchFamily="34" charset="0"/>
                <a:cs typeface="Calibri" panose="020F0502020204030204" pitchFamily="34" charset="0"/>
              </a:rPr>
              <a:t>ver</a:t>
            </a:r>
            <a:r>
              <a:rPr lang="en-US" sz="2800" b="1" dirty="0">
                <a:latin typeface="Calibri" panose="020F0502020204030204" pitchFamily="34" charset="0"/>
                <a:ea typeface="Calibri" panose="020F0502020204030204" pitchFamily="34" charset="0"/>
                <a:cs typeface="Calibri" panose="020F0502020204030204" pitchFamily="34" charset="0"/>
              </a:rPr>
              <a:t> </a:t>
            </a:r>
            <a:r>
              <a:rPr lang="en-US" sz="2800" dirty="0">
                <a:latin typeface="Calibri" panose="020F0502020204030204" pitchFamily="34" charset="0"/>
                <a:ea typeface="Calibri" panose="020F0502020204030204" pitchFamily="34" charset="0"/>
                <a:cs typeface="Calibri" panose="020F0502020204030204" pitchFamily="34" charset="0"/>
              </a:rPr>
              <a:t>$4,000,000 for mediation and facilitation services from 2002-2019 to </a:t>
            </a:r>
            <a:br>
              <a:rPr lang="en-US" sz="2800" dirty="0">
                <a:latin typeface="Calibri" panose="020F0502020204030204" pitchFamily="34" charset="0"/>
                <a:ea typeface="Calibri" panose="020F0502020204030204" pitchFamily="34" charset="0"/>
                <a:cs typeface="Calibri" panose="020F0502020204030204" pitchFamily="34" charset="0"/>
              </a:rPr>
            </a:br>
            <a:r>
              <a:rPr lang="en-US" sz="2800" dirty="0">
                <a:latin typeface="Calibri" panose="020F0502020204030204" pitchFamily="34" charset="0"/>
                <a:ea typeface="Calibri" panose="020F0502020204030204" pitchFamily="34" charset="0"/>
                <a:cs typeface="Calibri" panose="020F0502020204030204" pitchFamily="34" charset="0"/>
              </a:rPr>
              <a:t>Resolutions Northwest.</a:t>
            </a:r>
          </a:p>
          <a:p>
            <a:endParaRPr lang="en-US" sz="2800" dirty="0">
              <a:latin typeface="Calibri" panose="020F0502020204030204" pitchFamily="34" charset="0"/>
              <a:ea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1,670 mediation cases</a:t>
            </a:r>
            <a:r>
              <a:rPr lang="en-US" sz="2000" dirty="0">
                <a:latin typeface="Calibri" panose="020F0502020204030204" pitchFamily="34" charset="0"/>
                <a:ea typeface="Calibri" panose="020F0502020204030204" pitchFamily="34" charset="0"/>
                <a:cs typeface="Calibri" panose="020F0502020204030204" pitchFamily="34" charset="0"/>
              </a:rPr>
              <a:t> over 15 years</a:t>
            </a:r>
          </a:p>
          <a:p>
            <a:pPr marL="800100" lvl="1" indent="-342900">
              <a:buFont typeface="Arial" panose="020B0604020202020204" pitchFamily="34" charset="0"/>
              <a:buChar char="•"/>
            </a:pPr>
            <a:r>
              <a:rPr lang="en-US" sz="2000" b="1" dirty="0">
                <a:latin typeface="Calibri" panose="020F0502020204030204" pitchFamily="34" charset="0"/>
                <a:ea typeface="Calibri" panose="020F0502020204030204" pitchFamily="34" charset="0"/>
                <a:cs typeface="Calibri" panose="020F0502020204030204" pitchFamily="34" charset="0"/>
              </a:rPr>
              <a:t>745 people served </a:t>
            </a:r>
            <a:r>
              <a:rPr lang="en-US" sz="2000" dirty="0">
                <a:latin typeface="Calibri" panose="020F0502020204030204" pitchFamily="34" charset="0"/>
                <a:ea typeface="Calibri" panose="020F0502020204030204" pitchFamily="34" charset="0"/>
                <a:cs typeface="Calibri" panose="020F0502020204030204" pitchFamily="34" charset="0"/>
              </a:rPr>
              <a:t>through facilitation services in 2017-18</a:t>
            </a:r>
          </a:p>
        </p:txBody>
      </p:sp>
      <p:sp>
        <p:nvSpPr>
          <p:cNvPr id="7" name="TextBox 6"/>
          <p:cNvSpPr txBox="1"/>
          <p:nvPr/>
        </p:nvSpPr>
        <p:spPr>
          <a:xfrm>
            <a:off x="1128713" y="585788"/>
            <a:ext cx="5807796"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19132" y="4361020"/>
            <a:ext cx="2209800" cy="2324100"/>
          </a:xfrm>
          <a:prstGeom prst="rect">
            <a:avLst/>
          </a:prstGeom>
        </p:spPr>
      </p:pic>
    </p:spTree>
    <p:extLst>
      <p:ext uri="{BB962C8B-B14F-4D97-AF65-F5344CB8AC3E}">
        <p14:creationId xmlns:p14="http://schemas.microsoft.com/office/powerpoint/2010/main" val="696281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7570" y="1729531"/>
            <a:ext cx="8829229" cy="3724096"/>
          </a:xfrm>
          <a:prstGeom prst="rect">
            <a:avLst/>
          </a:prstGeom>
          <a:noFill/>
        </p:spPr>
        <p:txBody>
          <a:bodyPr wrap="square" rtlCol="0">
            <a:spAutoFit/>
          </a:bodyPr>
          <a:lstStyle/>
          <a:p>
            <a:r>
              <a:rPr lang="en-US" sz="4800" dirty="0">
                <a:latin typeface="Mark-Medium" charset="0"/>
                <a:ea typeface="Mark-Medium" charset="0"/>
                <a:cs typeface="Mark-Medium" charset="0"/>
              </a:rPr>
              <a:t>Serving the City &amp; the Community</a:t>
            </a:r>
          </a:p>
          <a:p>
            <a:endParaRPr lang="en-US" sz="4800" dirty="0">
              <a:latin typeface="Mark-Medium" charset="0"/>
              <a:ea typeface="Mark-Medium" charset="0"/>
              <a:cs typeface="Mark-Medium" charset="0"/>
            </a:endParaRPr>
          </a:p>
          <a:p>
            <a:r>
              <a:rPr lang="en-US" sz="2800" dirty="0">
                <a:latin typeface="Mark-Light" charset="0"/>
                <a:ea typeface="Mark-Light" charset="0"/>
                <a:cs typeface="Mark-Light" charset="0"/>
              </a:rPr>
              <a:t>Intends to build capacity to promote the common good. This means City employees that are more able to facilitate productive interactions, having the tools for culturally appropriate conflict resolution, and doing skill-building to putting our equity intentions into practice. </a:t>
            </a: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spTree>
    <p:extLst>
      <p:ext uri="{BB962C8B-B14F-4D97-AF65-F5344CB8AC3E}">
        <p14:creationId xmlns:p14="http://schemas.microsoft.com/office/powerpoint/2010/main" val="1343105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780983"/>
            <a:ext cx="8829229" cy="4062651"/>
          </a:xfrm>
          <a:prstGeom prst="rect">
            <a:avLst/>
          </a:prstGeom>
          <a:noFill/>
        </p:spPr>
        <p:txBody>
          <a:bodyPr wrap="square" rtlCol="0">
            <a:spAutoFit/>
          </a:bodyPr>
          <a:lstStyle/>
          <a:p>
            <a:r>
              <a:rPr lang="en-US" sz="4800" dirty="0">
                <a:latin typeface="Mark-Medium" charset="0"/>
                <a:ea typeface="Mark-Medium" charset="0"/>
                <a:cs typeface="Mark-Medium" charset="0"/>
              </a:rPr>
              <a:t>Serving the City &amp; the Community</a:t>
            </a:r>
          </a:p>
          <a:p>
            <a:endParaRPr lang="en-US" sz="4800" dirty="0">
              <a:latin typeface="Mark-Medium" charset="0"/>
              <a:ea typeface="Mark-Medium" charset="0"/>
              <a:cs typeface="Mark-Medium" charset="0"/>
            </a:endParaRPr>
          </a:p>
          <a:p>
            <a:r>
              <a:rPr lang="en-US" sz="2800" dirty="0">
                <a:latin typeface="Mark-Light" charset="0"/>
                <a:ea typeface="Mark-Light" charset="0"/>
                <a:cs typeface="Mark-Light" charset="0"/>
              </a:rPr>
              <a:t>Program timeline: January – June 2019</a:t>
            </a: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Outputs: Serve 1600 people through 73 opportunities for training, dialogue, conversation, services, and events.</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spTree>
    <p:extLst>
      <p:ext uri="{BB962C8B-B14F-4D97-AF65-F5344CB8AC3E}">
        <p14:creationId xmlns:p14="http://schemas.microsoft.com/office/powerpoint/2010/main" val="529267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254510"/>
            <a:ext cx="7849032" cy="5663089"/>
          </a:xfrm>
          <a:prstGeom prst="rect">
            <a:avLst/>
          </a:prstGeom>
          <a:noFill/>
        </p:spPr>
        <p:txBody>
          <a:bodyPr wrap="square" rtlCol="0">
            <a:spAutoFit/>
          </a:bodyPr>
          <a:lstStyle/>
          <a:p>
            <a:r>
              <a:rPr lang="en-US" sz="4800" dirty="0">
                <a:latin typeface="Mark-Medium" charset="0"/>
                <a:ea typeface="Mark-Medium" charset="0"/>
                <a:cs typeface="Mark-Medium" charset="0"/>
              </a:rPr>
              <a:t>Goals: Office of Community &amp; </a:t>
            </a:r>
            <a:br>
              <a:rPr lang="en-US" sz="4800" dirty="0">
                <a:latin typeface="Mark-Medium" charset="0"/>
                <a:ea typeface="Mark-Medium" charset="0"/>
                <a:cs typeface="Mark-Medium" charset="0"/>
              </a:rPr>
            </a:br>
            <a:r>
              <a:rPr lang="en-US" sz="4800" dirty="0">
                <a:latin typeface="Mark-Medium" charset="0"/>
                <a:ea typeface="Mark-Medium" charset="0"/>
                <a:cs typeface="Mark-Medium" charset="0"/>
              </a:rPr>
              <a:t>Civic Life</a:t>
            </a:r>
          </a:p>
          <a:p>
            <a:endParaRPr lang="en-US" dirty="0"/>
          </a:p>
          <a:p>
            <a:r>
              <a:rPr lang="en-US" dirty="0"/>
              <a:t>This program meets the goals of the Office of Community &amp; Civic Life by:</a:t>
            </a:r>
          </a:p>
          <a:p>
            <a:pPr lvl="0"/>
            <a:endParaRPr lang="en-US" dirty="0"/>
          </a:p>
          <a:p>
            <a:pPr marL="285750" lvl="0" indent="-285750">
              <a:buFont typeface="Arial" panose="020B0604020202020204" pitchFamily="34" charset="0"/>
              <a:buChar char="•"/>
            </a:pPr>
            <a:r>
              <a:rPr lang="en-US" b="1" dirty="0"/>
              <a:t>Building inclusive structures </a:t>
            </a:r>
            <a:r>
              <a:rPr lang="en-US" dirty="0"/>
              <a:t>by expanding grant partners to include a broader spectrum of approaches to constructive conflict, understanding different perspectives, and skill building;</a:t>
            </a:r>
          </a:p>
          <a:p>
            <a:pPr marL="285750" lvl="0" indent="-285750">
              <a:buFont typeface="Arial" panose="020B0604020202020204" pitchFamily="34" charset="0"/>
              <a:buChar char="•"/>
            </a:pPr>
            <a:r>
              <a:rPr lang="en-US" b="1" dirty="0"/>
              <a:t>Contributing to adaptive governance</a:t>
            </a:r>
            <a:r>
              <a:rPr lang="en-US" dirty="0"/>
              <a:t> through the coordination of this program as a cohort of grant partners that come together to collaborate and reach shared goals; </a:t>
            </a:r>
          </a:p>
          <a:p>
            <a:pPr marL="285750" lvl="0" indent="-285750">
              <a:buFont typeface="Arial" panose="020B0604020202020204" pitchFamily="34" charset="0"/>
              <a:buChar char="•"/>
            </a:pPr>
            <a:r>
              <a:rPr lang="en-US" b="1" dirty="0"/>
              <a:t>Supporting fulfilled and empowered Portlanders </a:t>
            </a:r>
            <a:r>
              <a:rPr lang="en-US" dirty="0"/>
              <a:t>by providing free facilitation, services, and skill building to an increased number and diversity of people in the City’s networks.</a:t>
            </a: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spTree>
    <p:extLst>
      <p:ext uri="{BB962C8B-B14F-4D97-AF65-F5344CB8AC3E}">
        <p14:creationId xmlns:p14="http://schemas.microsoft.com/office/powerpoint/2010/main" val="33443188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458914"/>
            <a:ext cx="7305603" cy="4678204"/>
          </a:xfrm>
          <a:prstGeom prst="rect">
            <a:avLst/>
          </a:prstGeom>
          <a:noFill/>
        </p:spPr>
        <p:txBody>
          <a:bodyPr wrap="square" rtlCol="0">
            <a:spAutoFit/>
          </a:bodyPr>
          <a:lstStyle/>
          <a:p>
            <a:r>
              <a:rPr lang="en-US" sz="4800" dirty="0">
                <a:latin typeface="Mark-Medium" charset="0"/>
                <a:ea typeface="Mark-Medium" charset="0"/>
                <a:cs typeface="Mark-Medium" charset="0"/>
              </a:rPr>
              <a:t>Grant Partners</a:t>
            </a:r>
          </a:p>
          <a:p>
            <a:r>
              <a:rPr lang="en-US" sz="3200" dirty="0">
                <a:latin typeface="Mark-Medium" charset="0"/>
                <a:ea typeface="Mark-Light" charset="0"/>
                <a:cs typeface="Mark-Light" charset="0"/>
              </a:rPr>
              <a:t>AORTA Collective</a:t>
            </a:r>
            <a:endParaRPr lang="en-US" sz="3200" dirty="0">
              <a:latin typeface="Mark-Light" charset="0"/>
              <a:ea typeface="Mark-Light" charset="0"/>
              <a:cs typeface="Mark-Light" charset="0"/>
            </a:endParaRP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A worker-owned cooperative devoted to strengthening movements for social justice. They will focus on conflict resolution and skill building through six workshops and post-training consulting services.</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pic>
        <p:nvPicPr>
          <p:cNvPr id="6" name="Picture 5">
            <a:extLst>
              <a:ext uri="{FF2B5EF4-FFF2-40B4-BE49-F238E27FC236}">
                <a16:creationId xmlns:a16="http://schemas.microsoft.com/office/drawing/2014/main" id="{3E91F8F4-D867-4472-98A0-496C22C30538}"/>
              </a:ext>
            </a:extLst>
          </p:cNvPr>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7499711" y="1731869"/>
            <a:ext cx="3354026" cy="1106866"/>
          </a:xfrm>
          <a:prstGeom prst="rect">
            <a:avLst/>
          </a:prstGeom>
        </p:spPr>
      </p:pic>
    </p:spTree>
    <p:extLst>
      <p:ext uri="{BB962C8B-B14F-4D97-AF65-F5344CB8AC3E}">
        <p14:creationId xmlns:p14="http://schemas.microsoft.com/office/powerpoint/2010/main" val="5914646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3" y="1359569"/>
            <a:ext cx="7264660" cy="4678204"/>
          </a:xfrm>
          <a:prstGeom prst="rect">
            <a:avLst/>
          </a:prstGeom>
          <a:noFill/>
        </p:spPr>
        <p:txBody>
          <a:bodyPr wrap="square" rtlCol="0">
            <a:spAutoFit/>
          </a:bodyPr>
          <a:lstStyle/>
          <a:p>
            <a:r>
              <a:rPr lang="en-US" sz="4800" dirty="0">
                <a:latin typeface="Mark-Medium" charset="0"/>
                <a:ea typeface="Mark-Medium" charset="0"/>
                <a:cs typeface="Mark-Medium" charset="0"/>
              </a:rPr>
              <a:t>Grant Partners</a:t>
            </a:r>
          </a:p>
          <a:p>
            <a:r>
              <a:rPr lang="en-US" sz="3200" dirty="0">
                <a:latin typeface="Mark-Medium" charset="0"/>
                <a:ea typeface="Mark-Light" charset="0"/>
                <a:cs typeface="Mark-Light" charset="0"/>
              </a:rPr>
              <a:t>Disability Art &amp; Culture Project</a:t>
            </a:r>
            <a:endParaRPr lang="en-US" sz="3200" dirty="0">
              <a:latin typeface="Mark-Light" charset="0"/>
              <a:ea typeface="Mark-Light" charset="0"/>
              <a:cs typeface="Mark-Light" charset="0"/>
            </a:endParaRP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DACP utilizes the performing arts as a method of examining disability in relation to society. They will offer five workshops on disability culture and disability justice – three to City networks &amp; two to the disability refugee community. </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pic>
        <p:nvPicPr>
          <p:cNvPr id="6" name="Picture 5">
            <a:extLst>
              <a:ext uri="{FF2B5EF4-FFF2-40B4-BE49-F238E27FC236}">
                <a16:creationId xmlns:a16="http://schemas.microsoft.com/office/drawing/2014/main" id="{22C495CF-DB5C-4C14-B375-6D856A9660D4}"/>
              </a:ext>
            </a:extLst>
          </p:cNvPr>
          <p:cNvPicPr>
            <a:picLocks noChangeAspect="1"/>
          </p:cNvPicPr>
          <p:nvPr/>
        </p:nvPicPr>
        <p:blipFill>
          <a:blip r:embed="rId3"/>
          <a:stretch>
            <a:fillRect/>
          </a:stretch>
        </p:blipFill>
        <p:spPr>
          <a:xfrm>
            <a:off x="9333259" y="1359569"/>
            <a:ext cx="1520477" cy="1533756"/>
          </a:xfrm>
          <a:prstGeom prst="rect">
            <a:avLst/>
          </a:prstGeom>
        </p:spPr>
      </p:pic>
    </p:spTree>
    <p:extLst>
      <p:ext uri="{BB962C8B-B14F-4D97-AF65-F5344CB8AC3E}">
        <p14:creationId xmlns:p14="http://schemas.microsoft.com/office/powerpoint/2010/main" val="30682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4" y="1210838"/>
            <a:ext cx="7687740" cy="3908762"/>
          </a:xfrm>
          <a:prstGeom prst="rect">
            <a:avLst/>
          </a:prstGeom>
          <a:noFill/>
        </p:spPr>
        <p:txBody>
          <a:bodyPr wrap="square" rtlCol="0">
            <a:spAutoFit/>
          </a:bodyPr>
          <a:lstStyle/>
          <a:p>
            <a:r>
              <a:rPr lang="en-US" sz="4800" dirty="0">
                <a:latin typeface="Mark-Medium" charset="0"/>
                <a:ea typeface="Mark-Medium" charset="0"/>
                <a:cs typeface="Mark-Medium" charset="0"/>
              </a:rPr>
              <a:t>Grant Partners</a:t>
            </a:r>
          </a:p>
          <a:p>
            <a:r>
              <a:rPr lang="en-US" sz="3200" dirty="0">
                <a:latin typeface="Mark-Medium" charset="0"/>
                <a:ea typeface="Mark-Light" charset="0"/>
                <a:cs typeface="Mark-Light" charset="0"/>
              </a:rPr>
              <a:t>Oregon Humanities</a:t>
            </a:r>
            <a:endParaRPr lang="en-US" sz="3200" dirty="0">
              <a:latin typeface="Mark-Light" charset="0"/>
              <a:ea typeface="Mark-Light" charset="0"/>
              <a:cs typeface="Mark-Light" charset="0"/>
            </a:endParaRP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Oregon Humanities works to transform communities by creating spaces that invite diverse perspectives and explore challenging questions in order to strive for just communities. They will host 50 facilitated conversations and train 50 facilitators.</a:t>
            </a:r>
            <a:endParaRPr lang="en-US" dirty="0">
              <a:latin typeface="Mark-Light" charset="0"/>
              <a:ea typeface="Mark-Light" charset="0"/>
              <a:cs typeface="Mark-Light"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pic>
        <p:nvPicPr>
          <p:cNvPr id="6" name="Picture 5" descr="A close up of a logo&#10;&#10;Description generated with very high confidence">
            <a:extLst>
              <a:ext uri="{FF2B5EF4-FFF2-40B4-BE49-F238E27FC236}">
                <a16:creationId xmlns:a16="http://schemas.microsoft.com/office/drawing/2014/main" id="{7A620941-8865-4079-BC37-306B16ED81FE}"/>
              </a:ext>
            </a:extLst>
          </p:cNvPr>
          <p:cNvPicPr>
            <a:picLocks noChangeAspect="1"/>
          </p:cNvPicPr>
          <p:nvPr/>
        </p:nvPicPr>
        <p:blipFill>
          <a:blip r:embed="rId3"/>
          <a:stretch>
            <a:fillRect/>
          </a:stretch>
        </p:blipFill>
        <p:spPr>
          <a:xfrm>
            <a:off x="8643937" y="1210838"/>
            <a:ext cx="2209800" cy="1067272"/>
          </a:xfrm>
          <a:prstGeom prst="rect">
            <a:avLst/>
          </a:prstGeom>
        </p:spPr>
      </p:pic>
    </p:spTree>
    <p:extLst>
      <p:ext uri="{BB962C8B-B14F-4D97-AF65-F5344CB8AC3E}">
        <p14:creationId xmlns:p14="http://schemas.microsoft.com/office/powerpoint/2010/main" val="2432806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8714" y="1276016"/>
            <a:ext cx="7605853" cy="5109091"/>
          </a:xfrm>
          <a:prstGeom prst="rect">
            <a:avLst/>
          </a:prstGeom>
          <a:noFill/>
        </p:spPr>
        <p:txBody>
          <a:bodyPr wrap="square" rtlCol="0">
            <a:spAutoFit/>
          </a:bodyPr>
          <a:lstStyle/>
          <a:p>
            <a:r>
              <a:rPr lang="en-US" sz="4800" dirty="0">
                <a:latin typeface="Mark-Medium" charset="0"/>
                <a:ea typeface="Mark-Medium" charset="0"/>
                <a:cs typeface="Mark-Medium" charset="0"/>
              </a:rPr>
              <a:t>Grant Partners</a:t>
            </a:r>
          </a:p>
          <a:p>
            <a:r>
              <a:rPr lang="en-US" sz="3200" dirty="0">
                <a:latin typeface="Mark-Medium" charset="0"/>
                <a:ea typeface="Mark-Light" charset="0"/>
                <a:cs typeface="Mark-Light" charset="0"/>
              </a:rPr>
              <a:t>Training 4 Transformation</a:t>
            </a:r>
            <a:endParaRPr lang="en-US" sz="3200" dirty="0">
              <a:latin typeface="Mark-Light" charset="0"/>
              <a:ea typeface="Mark-Light" charset="0"/>
              <a:cs typeface="Mark-Light" charset="0"/>
            </a:endParaRPr>
          </a:p>
          <a:p>
            <a:endParaRPr lang="en-US" sz="2800" dirty="0">
              <a:latin typeface="Mark-Light" charset="0"/>
              <a:ea typeface="Mark-Light" charset="0"/>
              <a:cs typeface="Mark-Light" charset="0"/>
            </a:endParaRPr>
          </a:p>
          <a:p>
            <a:r>
              <a:rPr lang="en-US" sz="2800" dirty="0">
                <a:latin typeface="Mark-Light" charset="0"/>
                <a:ea typeface="Mark-Light" charset="0"/>
                <a:cs typeface="Mark-Light" charset="0"/>
              </a:rPr>
              <a:t>T4T a minority, women owned emerging small business that works with government agencies, civic and organizations to support them in creating a culture of equity and inclusion. They will facilitate four workshops on racism and trauma to build tools for resiliency. </a:t>
            </a:r>
            <a:endParaRPr lang="en-US" dirty="0">
              <a:latin typeface="Mark-Light" charset="0"/>
              <a:ea typeface="Mark-Light" charset="0"/>
              <a:cs typeface="Mark-Light" charset="0"/>
            </a:endParaRPr>
          </a:p>
          <a:p>
            <a:endParaRPr lang="en-US" sz="5000" dirty="0">
              <a:latin typeface="Mark-Book-Italic Book" charset="0"/>
              <a:ea typeface="Mark-Book-Italic Book" charset="0"/>
              <a:cs typeface="Mark-Book-Italic Book" charset="0"/>
            </a:endParaRPr>
          </a:p>
        </p:txBody>
      </p:sp>
      <p:sp>
        <p:nvSpPr>
          <p:cNvPr id="4" name="TextBox 3"/>
          <p:cNvSpPr txBox="1"/>
          <p:nvPr/>
        </p:nvSpPr>
        <p:spPr>
          <a:xfrm>
            <a:off x="1128713" y="585788"/>
            <a:ext cx="5318269" cy="338554"/>
          </a:xfrm>
          <a:prstGeom prst="rect">
            <a:avLst/>
          </a:prstGeom>
          <a:noFill/>
        </p:spPr>
        <p:txBody>
          <a:bodyPr wrap="square" rtlCol="0">
            <a:spAutoFit/>
          </a:bodyPr>
          <a:lstStyle/>
          <a:p>
            <a:r>
              <a:rPr lang="en-US" sz="1600" dirty="0">
                <a:latin typeface="Mark-Medium" charset="0"/>
                <a:ea typeface="Mark-Medium" charset="0"/>
                <a:cs typeface="Mark-Medium" charset="0"/>
              </a:rPr>
              <a:t>December 5, 2018 – Constructing Civic Dialogues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48837" y="4391411"/>
            <a:ext cx="2209800" cy="2324100"/>
          </a:xfrm>
          <a:prstGeom prst="rect">
            <a:avLst/>
          </a:prstGeom>
        </p:spPr>
      </p:pic>
      <p:pic>
        <p:nvPicPr>
          <p:cNvPr id="6" name="Picture 5" descr="A close up of a sign&#10;&#10;Description generated with very high confidence">
            <a:extLst>
              <a:ext uri="{FF2B5EF4-FFF2-40B4-BE49-F238E27FC236}">
                <a16:creationId xmlns:a16="http://schemas.microsoft.com/office/drawing/2014/main" id="{F54FEE75-92AD-430D-8DD0-B8398C4DF78F}"/>
              </a:ext>
            </a:extLst>
          </p:cNvPr>
          <p:cNvPicPr>
            <a:picLocks noChangeAspect="1"/>
          </p:cNvPicPr>
          <p:nvPr/>
        </p:nvPicPr>
        <p:blipFill>
          <a:blip r:embed="rId3"/>
          <a:stretch>
            <a:fillRect/>
          </a:stretch>
        </p:blipFill>
        <p:spPr>
          <a:xfrm>
            <a:off x="8853487" y="1276016"/>
            <a:ext cx="2209800" cy="1431471"/>
          </a:xfrm>
          <a:prstGeom prst="rect">
            <a:avLst/>
          </a:prstGeom>
        </p:spPr>
      </p:pic>
    </p:spTree>
    <p:extLst>
      <p:ext uri="{BB962C8B-B14F-4D97-AF65-F5344CB8AC3E}">
        <p14:creationId xmlns:p14="http://schemas.microsoft.com/office/powerpoint/2010/main" val="31424473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401</TotalTime>
  <Words>433</Words>
  <Application>Microsoft Office PowerPoint</Application>
  <PresentationFormat>Widescreen</PresentationFormat>
  <Paragraphs>68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Mark-Book-Italic Book</vt:lpstr>
      <vt:lpstr>Mark-Light</vt:lpstr>
      <vt:lpstr>Mark-Medium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Grant Partners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 Wick</dc:creator>
  <cp:lastModifiedBy>Koch, Kari</cp:lastModifiedBy>
  <cp:revision>31</cp:revision>
  <cp:lastPrinted>2018-06-06T15:31:51Z</cp:lastPrinted>
  <dcterms:created xsi:type="dcterms:W3CDTF">2017-07-07T22:29:54Z</dcterms:created>
  <dcterms:modified xsi:type="dcterms:W3CDTF">2018-12-04T15:57:36Z</dcterms:modified>
</cp:coreProperties>
</file>