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66" r:id="rId2"/>
    <p:sldId id="262" r:id="rId3"/>
    <p:sldId id="267" r:id="rId4"/>
    <p:sldId id="257" r:id="rId5"/>
    <p:sldId id="258" r:id="rId6"/>
    <p:sldId id="261" r:id="rId7"/>
    <p:sldId id="260" r:id="rId8"/>
    <p:sldId id="26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4B143C-C585-4E5C-BE09-909A5052EAB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86991E-EFA2-40FE-8F92-0B49F2310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5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096000"/>
            <a:ext cx="9144000" cy="7961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en-US" sz="8800" kern="1200" dirty="0">
                <a:solidFill>
                  <a:srgbClr val="085C20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183117" y="4533283"/>
            <a:ext cx="4924097" cy="2358876"/>
            <a:chOff x="2362198" y="3600384"/>
            <a:chExt cx="6800194" cy="32576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2199" y="3600384"/>
              <a:ext cx="6800193" cy="3257616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362198" y="3600384"/>
              <a:ext cx="6800193" cy="3257616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8382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6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1200"/>
              </a:spcAft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717" y="346842"/>
            <a:ext cx="338959" cy="416472"/>
            <a:chOff x="76200" y="269328"/>
            <a:chExt cx="491359" cy="571500"/>
          </a:xfrm>
          <a:solidFill>
            <a:srgbClr val="FFC000"/>
          </a:solidFill>
        </p:grpSpPr>
        <p:sp>
          <p:nvSpPr>
            <p:cNvPr id="8" name="Chevron 7"/>
            <p:cNvSpPr/>
            <p:nvPr/>
          </p:nvSpPr>
          <p:spPr>
            <a:xfrm>
              <a:off x="41515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4567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200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55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9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1544" y="346842"/>
            <a:ext cx="105132" cy="41647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5C20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224630" y="346842"/>
            <a:ext cx="105132" cy="41647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5C20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107717" y="346842"/>
            <a:ext cx="105132" cy="416472"/>
          </a:xfrm>
          <a:prstGeom prst="chevr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5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80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7717" y="346842"/>
            <a:ext cx="338959" cy="416472"/>
            <a:chOff x="76200" y="269328"/>
            <a:chExt cx="491359" cy="571500"/>
          </a:xfrm>
          <a:solidFill>
            <a:srgbClr val="FFC000"/>
          </a:solidFill>
        </p:grpSpPr>
        <p:sp>
          <p:nvSpPr>
            <p:cNvPr id="11" name="Chevron 10"/>
            <p:cNvSpPr/>
            <p:nvPr/>
          </p:nvSpPr>
          <p:spPr>
            <a:xfrm>
              <a:off x="41515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12" name="Chevron 11"/>
            <p:cNvSpPr/>
            <p:nvPr/>
          </p:nvSpPr>
          <p:spPr>
            <a:xfrm>
              <a:off x="24567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13" name="Chevron 12"/>
            <p:cNvSpPr/>
            <p:nvPr/>
          </p:nvSpPr>
          <p:spPr>
            <a:xfrm>
              <a:off x="76200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208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07717" y="346842"/>
            <a:ext cx="338959" cy="416472"/>
            <a:chOff x="76200" y="269328"/>
            <a:chExt cx="491359" cy="571500"/>
          </a:xfrm>
          <a:solidFill>
            <a:srgbClr val="FFC000"/>
          </a:solidFill>
        </p:grpSpPr>
        <p:sp>
          <p:nvSpPr>
            <p:cNvPr id="7" name="Chevron 6"/>
            <p:cNvSpPr/>
            <p:nvPr/>
          </p:nvSpPr>
          <p:spPr>
            <a:xfrm>
              <a:off x="41515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24567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6200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6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7717" y="346842"/>
            <a:ext cx="338959" cy="416472"/>
            <a:chOff x="76200" y="269328"/>
            <a:chExt cx="491359" cy="571500"/>
          </a:xfrm>
          <a:solidFill>
            <a:srgbClr val="FFC000"/>
          </a:solidFill>
        </p:grpSpPr>
        <p:sp>
          <p:nvSpPr>
            <p:cNvPr id="6" name="Chevron 5"/>
            <p:cNvSpPr/>
            <p:nvPr/>
          </p:nvSpPr>
          <p:spPr>
            <a:xfrm>
              <a:off x="41515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7" name="Chevron 6"/>
            <p:cNvSpPr/>
            <p:nvPr/>
          </p:nvSpPr>
          <p:spPr>
            <a:xfrm>
              <a:off x="24567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8" name="Chevron 7"/>
            <p:cNvSpPr/>
            <p:nvPr/>
          </p:nvSpPr>
          <p:spPr>
            <a:xfrm>
              <a:off x="76200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58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7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668B-1061-43AA-ACCB-4A01C41DB0E0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2CBB-0A26-42F2-8A99-B789C068729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7717" y="346842"/>
            <a:ext cx="338959" cy="416472"/>
            <a:chOff x="76200" y="269328"/>
            <a:chExt cx="491359" cy="571500"/>
          </a:xfrm>
          <a:solidFill>
            <a:srgbClr val="FFC000"/>
          </a:solidFill>
        </p:grpSpPr>
        <p:sp>
          <p:nvSpPr>
            <p:cNvPr id="8" name="Chevron 7"/>
            <p:cNvSpPr/>
            <p:nvPr/>
          </p:nvSpPr>
          <p:spPr>
            <a:xfrm>
              <a:off x="41515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245679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76200" y="269328"/>
              <a:ext cx="152400" cy="57150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85C2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-2" y="6248400"/>
            <a:ext cx="9144001" cy="577409"/>
            <a:chOff x="-2" y="6248400"/>
            <a:chExt cx="9144001" cy="57740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89199" l="216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8273" y="6248400"/>
              <a:ext cx="1207127" cy="577409"/>
            </a:xfrm>
            <a:prstGeom prst="rect">
              <a:avLst/>
            </a:prstGeom>
            <a:noFill/>
          </p:spPr>
        </p:pic>
        <p:sp>
          <p:nvSpPr>
            <p:cNvPr id="14" name="Rectangle 13"/>
            <p:cNvSpPr/>
            <p:nvPr/>
          </p:nvSpPr>
          <p:spPr>
            <a:xfrm>
              <a:off x="-2" y="6477000"/>
              <a:ext cx="9144001" cy="304800"/>
            </a:xfrm>
            <a:prstGeom prst="rect">
              <a:avLst/>
            </a:prstGeom>
            <a:solidFill>
              <a:srgbClr val="085C2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5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6078" b="100000" l="2430" r="98505">
                          <a14:foregroundMark x1="10374" y1="74902" x2="10374" y2="86667"/>
                          <a14:foregroundMark x1="28879" y1="74902" x2="29626" y2="81569"/>
                          <a14:foregroundMark x1="54486" y1="68039" x2="53645" y2="79804"/>
                          <a14:foregroundMark x1="84953" y1="58039" x2="84112" y2="71373"/>
                          <a14:foregroundMark x1="80935" y1="34510" x2="79346" y2="39608"/>
                          <a14:foregroundMark x1="24112" y1="60196" x2="24112" y2="66471"/>
                          <a14:foregroundMark x1="31402" y1="58235" x2="30000" y2="63333"/>
                          <a14:foregroundMark x1="47944" y1="62353" x2="45981" y2="55098"/>
                          <a14:foregroundMark x1="69907" y1="63333" x2="67944" y2="56078"/>
                          <a14:foregroundMark x1="67944" y1="92941" x2="64579" y2="81765"/>
                          <a14:foregroundMark x1="76262" y1="63333" x2="76262" y2="71569"/>
                          <a14:backgroundMark x1="24860" y1="93333" x2="20000" y2="93333"/>
                          <a14:backgroundMark x1="42430" y1="79804" x2="44019" y2="66471"/>
                          <a14:backgroundMark x1="59252" y1="86667" x2="64112" y2="91569"/>
                          <a14:backgroundMark x1="72056" y1="78235" x2="74486" y2="83137"/>
                          <a14:backgroundMark x1="71308" y1="39608" x2="64112" y2="44510"/>
                          <a14:backgroundMark x1="80093" y1="90000" x2="78505" y2="749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600" y="6264234"/>
              <a:ext cx="1028814" cy="490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245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lang="en-US" sz="4700" kern="1200" dirty="0">
          <a:solidFill>
            <a:srgbClr val="085C2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Calibri" panose="020F0502020204030204" pitchFamily="34" charset="0"/>
        <a:buChar char="»"/>
        <a:defRPr lang="en-US" sz="3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85C20"/>
        </a:buClr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90000"/>
        <a:buFont typeface="Calibri" panose="020F0502020204030204" pitchFamily="34" charset="0"/>
        <a:buChar char="−"/>
        <a:defRPr lang="en-US" sz="2400" kern="1200" dirty="0" smtClean="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4700" b="0" dirty="0"/>
              <a:t>King + Parks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r="18861"/>
          <a:stretch>
            <a:fillRect/>
          </a:stretch>
        </p:blipFill>
        <p:spPr>
          <a:xfrm>
            <a:off x="990600" y="990600"/>
            <a:ext cx="7339255" cy="5257800"/>
          </a:xfrm>
        </p:spPr>
      </p:pic>
    </p:spTree>
    <p:extLst>
      <p:ext uri="{BB962C8B-B14F-4D97-AF65-F5344CB8AC3E}">
        <p14:creationId xmlns:p14="http://schemas.microsoft.com/office/powerpoint/2010/main" val="3881102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+ Parks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Portland Community Reinvestment Initiatives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Sponsor, developer and long-term owner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25+ years serving the N/NE Portland community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Colas Construction </a:t>
            </a:r>
            <a:r>
              <a:rPr lang="en-US" dirty="0"/>
              <a:t>(MBE)</a:t>
            </a:r>
          </a:p>
          <a:p>
            <a:r>
              <a:rPr lang="en-US" b="1" dirty="0" err="1">
                <a:solidFill>
                  <a:schemeClr val="accent3">
                    <a:lumMod val="75000"/>
                  </a:schemeClr>
                </a:solidFill>
              </a:rPr>
              <a:t>Merryman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 Barnes Architects </a:t>
            </a:r>
            <a:r>
              <a:rPr lang="en-US" dirty="0"/>
              <a:t>(WBE)</a:t>
            </a:r>
          </a:p>
        </p:txBody>
      </p:sp>
    </p:spTree>
    <p:extLst>
      <p:ext uri="{BB962C8B-B14F-4D97-AF65-F5344CB8AC3E}">
        <p14:creationId xmlns:p14="http://schemas.microsoft.com/office/powerpoint/2010/main" val="192450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+ Parks History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6" t="21180" b="17709"/>
          <a:stretch/>
        </p:blipFill>
        <p:spPr bwMode="auto">
          <a:xfrm>
            <a:off x="152400" y="1371600"/>
            <a:ext cx="3398453" cy="434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t="6589" r="464" b="32246"/>
          <a:stretch/>
        </p:blipFill>
        <p:spPr bwMode="auto">
          <a:xfrm>
            <a:off x="2057400" y="2334260"/>
            <a:ext cx="3152140" cy="3152140"/>
          </a:xfrm>
          <a:prstGeom prst="ellipse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H="1" flipV="1">
            <a:off x="1428868" y="1864078"/>
            <a:ext cx="2364280" cy="4692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12" idx="2"/>
          </p:cNvCxnSpPr>
          <p:nvPr/>
        </p:nvCxnSpPr>
        <p:spPr>
          <a:xfrm flipH="1" flipV="1">
            <a:off x="1406008" y="1920078"/>
            <a:ext cx="720056" cy="24995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83148" y="1851821"/>
            <a:ext cx="45719" cy="682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286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2860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28600" y="6457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5708532" y="3429000"/>
            <a:ext cx="3206868" cy="2840855"/>
          </a:xfrm>
        </p:spPr>
        <p:txBody>
          <a:bodyPr>
            <a:normAutofit/>
          </a:bodyPr>
          <a:lstStyle/>
          <a:p>
            <a:r>
              <a:rPr lang="en-US" sz="2000" dirty="0"/>
              <a:t>Piedmont Neighborhood </a:t>
            </a:r>
          </a:p>
          <a:p>
            <a:r>
              <a:rPr lang="en-US" sz="2000" dirty="0"/>
              <a:t>Intersection of </a:t>
            </a:r>
            <a:br>
              <a:rPr lang="en-US" sz="2000" dirty="0"/>
            </a:br>
            <a:r>
              <a:rPr lang="en-US" sz="2000" dirty="0"/>
              <a:t>Martin Luther King Jr Blvd + Rosa Parks Way</a:t>
            </a:r>
          </a:p>
          <a:p>
            <a:r>
              <a:rPr lang="en-US" sz="2000" dirty="0"/>
              <a:t>Significance to the Black/African American community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82242"/>
            <a:ext cx="2653305" cy="195866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81400" y="4294573"/>
            <a:ext cx="242295" cy="658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0" y="4510845"/>
            <a:ext cx="1252904" cy="46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 w="3175">
                  <a:solidFill>
                    <a:schemeClr val="bg1"/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King + Parks Apartments</a:t>
            </a:r>
            <a:endParaRPr kumimoji="0" lang="en-US" altLang="en-US" sz="1800" b="0" i="0" u="none" strike="noStrike" cap="none" normalizeH="0" baseline="0" dirty="0">
              <a:ln w="3175">
                <a:solidFill>
                  <a:schemeClr val="bg1"/>
                </a:solidFill>
              </a:ln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2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+ Parks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4-story building along MLK, </a:t>
            </a:r>
            <a:r>
              <a:rPr lang="en-US" sz="2800" dirty="0"/>
              <a:t>steps down to 3-stories on West-side to relate to adjacent neighborhood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80,000 square feet total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1,200 SF community room </a:t>
            </a:r>
            <a:r>
              <a:rPr lang="en-US" dirty="0"/>
              <a:t>for resident programming and neighborhood use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70 affordable homes</a:t>
            </a:r>
          </a:p>
          <a:p>
            <a:pPr lvl="1"/>
            <a:r>
              <a:rPr lang="en-US" dirty="0"/>
              <a:t>Majority 2- and 3-bedroom homes, </a:t>
            </a:r>
          </a:p>
          <a:p>
            <a:pPr lvl="1"/>
            <a:r>
              <a:rPr lang="en-US" dirty="0"/>
              <a:t>All 3-bedrooms are townhome design with direct access to courtyard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Central outdoor courtyard and play area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Parking</a:t>
            </a:r>
            <a:r>
              <a:rPr lang="en-US" dirty="0"/>
              <a:t> exceeds code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29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King + Parks Unit Mix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779671"/>
              </p:ext>
            </p:extLst>
          </p:nvPr>
        </p:nvGraphicFramePr>
        <p:xfrm>
          <a:off x="381000" y="1066800"/>
          <a:ext cx="8305799" cy="441504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0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5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5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85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46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Unit Size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SF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AMI</a:t>
                      </a:r>
                      <a:r>
                        <a:rPr lang="en-US" baseline="0" dirty="0"/>
                        <a:t> %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Target Rent/Mo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Quantity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922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1-bedroom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617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Based Section</a:t>
                      </a:r>
                      <a:r>
                        <a:rPr lang="en-US" baseline="0" dirty="0"/>
                        <a:t> 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 of HH income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$391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$849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842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2-bedroom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830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Based Section</a:t>
                      </a:r>
                      <a:r>
                        <a:rPr lang="en-US" baseline="0" dirty="0"/>
                        <a:t> 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30% of HH income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$421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$916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75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3-bedroom</a:t>
                      </a: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1,199</a:t>
                      </a: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Project Based Section</a:t>
                      </a:r>
                      <a:r>
                        <a:rPr lang="en-US" baseline="0" dirty="0"/>
                        <a:t> 8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30% of HH income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 anchor="ctr"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21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60%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$1,171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307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+ Parks Financing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37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$11.28 million </a:t>
            </a:r>
            <a:r>
              <a:rPr lang="en-US" dirty="0"/>
              <a:t>LIHTC Equity (U.S. Bank)</a:t>
            </a:r>
          </a:p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$5.7 million </a:t>
            </a:r>
            <a:r>
              <a:rPr lang="en-US" dirty="0"/>
              <a:t>Interstate URA TIF + contributed land value (PHB)</a:t>
            </a:r>
          </a:p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$5.7 million </a:t>
            </a:r>
            <a:r>
              <a:rPr lang="en-US" dirty="0"/>
              <a:t>permanent debt (Umpqua Bank)</a:t>
            </a:r>
          </a:p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$400,000 </a:t>
            </a:r>
            <a:r>
              <a:rPr lang="en-US" dirty="0"/>
              <a:t>OHCS GHAP</a:t>
            </a:r>
          </a:p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$162,275 </a:t>
            </a:r>
            <a:r>
              <a:rPr lang="en-US" dirty="0"/>
              <a:t>OHCS Weatherization Grant</a:t>
            </a:r>
          </a:p>
          <a:p>
            <a:r>
              <a:rPr lang="en-US" sz="3500" b="1" dirty="0">
                <a:solidFill>
                  <a:schemeClr val="accent3">
                    <a:lumMod val="75000"/>
                  </a:schemeClr>
                </a:solidFill>
              </a:rPr>
              <a:t>$25,000 </a:t>
            </a:r>
            <a:r>
              <a:rPr lang="en-US" dirty="0"/>
              <a:t>Metro Art Grant</a:t>
            </a:r>
          </a:p>
          <a:p>
            <a:r>
              <a:rPr lang="en-US" dirty="0"/>
              <a:t>SDC Waivers, property tax exemption, CET Waiver</a:t>
            </a:r>
          </a:p>
          <a:p>
            <a:r>
              <a:rPr lang="en-US" dirty="0"/>
              <a:t>20 Project -based Section 8 Vouchers (Home Forward)</a:t>
            </a:r>
          </a:p>
        </p:txBody>
      </p:sp>
    </p:spTree>
    <p:extLst>
      <p:ext uri="{BB962C8B-B14F-4D97-AF65-F5344CB8AC3E}">
        <p14:creationId xmlns:p14="http://schemas.microsoft.com/office/powerpoint/2010/main" val="3461253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100" dirty="0"/>
              <a:t>King + Parks Community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Construction to exceed 30% MWESB participation</a:t>
            </a:r>
          </a:p>
          <a:p>
            <a:pPr lvl="1"/>
            <a:r>
              <a:rPr lang="en-US" dirty="0"/>
              <a:t>Ongoing opportunities for subcontractors on future Colas, PCRI projects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Professional services approx. 80% MWESB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Earth Advantage Gold Certification </a:t>
            </a:r>
          </a:p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</a:rPr>
              <a:t>Grant Funds Received for Public Art Component</a:t>
            </a:r>
          </a:p>
          <a:p>
            <a:pPr lvl="1"/>
            <a:r>
              <a:rPr lang="en-US" dirty="0"/>
              <a:t>Metro </a:t>
            </a:r>
            <a:r>
              <a:rPr lang="en-US" dirty="0" err="1"/>
              <a:t>Placemaking</a:t>
            </a:r>
            <a:r>
              <a:rPr lang="en-US" dirty="0"/>
              <a:t> Grant, funds from Neighborhood Association</a:t>
            </a:r>
          </a:p>
        </p:txBody>
      </p:sp>
    </p:spTree>
    <p:extLst>
      <p:ext uri="{BB962C8B-B14F-4D97-AF65-F5344CB8AC3E}">
        <p14:creationId xmlns:p14="http://schemas.microsoft.com/office/powerpoint/2010/main" val="3002683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King + Parks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41148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Complete:</a:t>
            </a:r>
            <a:r>
              <a:rPr lang="en-US" dirty="0"/>
              <a:t> Land Use Review &amp; Permits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Financing:</a:t>
            </a:r>
            <a:r>
              <a:rPr lang="en-US" dirty="0"/>
              <a:t> HUD, OHCS, Construction and permanent loan financing approvals in place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Pending: </a:t>
            </a:r>
            <a:r>
              <a:rPr lang="en-US" sz="2800" dirty="0"/>
              <a:t>LIHTC equity and PHB funds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December 2018: </a:t>
            </a:r>
            <a:r>
              <a:rPr lang="en-US" dirty="0"/>
              <a:t>Start of Construction</a:t>
            </a:r>
          </a:p>
          <a:p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February 2020: </a:t>
            </a:r>
            <a:r>
              <a:rPr lang="en-US" dirty="0"/>
              <a:t>Completion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02303"/>
      </p:ext>
    </p:extLst>
  </p:cSld>
  <p:clrMapOvr>
    <a:masterClrMapping/>
  </p:clrMapOvr>
</p:sld>
</file>

<file path=ppt/theme/theme1.xml><?xml version="1.0" encoding="utf-8"?>
<a:theme xmlns:a="http://schemas.openxmlformats.org/drawingml/2006/main" name="PCRI_ppt">
  <a:themeElements>
    <a:clrScheme name="PCRI">
      <a:dk1>
        <a:sysClr val="windowText" lastClr="000000"/>
      </a:dk1>
      <a:lt1>
        <a:sysClr val="window" lastClr="FFFFFF"/>
      </a:lt1>
      <a:dk2>
        <a:srgbClr val="085C20"/>
      </a:dk2>
      <a:lt2>
        <a:srgbClr val="EEECE1"/>
      </a:lt2>
      <a:accent1>
        <a:srgbClr val="085C20"/>
      </a:accent1>
      <a:accent2>
        <a:srgbClr val="FFC000"/>
      </a:accent2>
      <a:accent3>
        <a:srgbClr val="88A945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PCRI_ppt</Template>
  <TotalTime>756</TotalTime>
  <Words>355</Words>
  <Application>Microsoft Office PowerPoint</Application>
  <PresentationFormat>On-screen Show (4:3)</PresentationFormat>
  <Paragraphs>83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Times New Roman</vt:lpstr>
      <vt:lpstr>PCRI_ppt</vt:lpstr>
      <vt:lpstr>King + Parks</vt:lpstr>
      <vt:lpstr>King + Parks Team</vt:lpstr>
      <vt:lpstr>King + Parks History</vt:lpstr>
      <vt:lpstr>King + Parks Overview</vt:lpstr>
      <vt:lpstr>King + Parks Unit Mix</vt:lpstr>
      <vt:lpstr>King + Parks Financing</vt:lpstr>
      <vt:lpstr>King + Parks Community Benefits</vt:lpstr>
      <vt:lpstr>King + Parks Timeline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Beatrice Morrow</dc:title>
  <dc:creator>Travis Phillips</dc:creator>
  <cp:lastModifiedBy>Marshall, John</cp:lastModifiedBy>
  <cp:revision>49</cp:revision>
  <cp:lastPrinted>2018-11-28T20:51:22Z</cp:lastPrinted>
  <dcterms:created xsi:type="dcterms:W3CDTF">2017-03-16T23:56:35Z</dcterms:created>
  <dcterms:modified xsi:type="dcterms:W3CDTF">2018-11-29T23:33:01Z</dcterms:modified>
</cp:coreProperties>
</file>