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77" r:id="rId4"/>
    <p:sldId id="271" r:id="rId5"/>
    <p:sldId id="276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23" autoAdjust="0"/>
  </p:normalViewPr>
  <p:slideViewPr>
    <p:cSldViewPr>
      <p:cViewPr varScale="1">
        <p:scale>
          <a:sx n="87" d="100"/>
          <a:sy n="87" d="100"/>
        </p:scale>
        <p:origin x="147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08CB-DB9D-4F25-8141-DDAAE9B3031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4139A-2ADB-44C3-9DCF-B072A8E1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869"/>
              </a:spcBef>
              <a:buNone/>
              <a:tabLst>
                <a:tab pos="285115" algn="l"/>
                <a:tab pos="2857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Key location in Interstate Corridor (intersection of Piedmont and Woodlawn neighborhoods), 1 block south of PCRI offices and Combined Opportunity Score of 3. </a:t>
            </a:r>
          </a:p>
          <a:p>
            <a:pPr marL="0" indent="0">
              <a:lnSpc>
                <a:spcPct val="100000"/>
              </a:lnSpc>
              <a:spcBef>
                <a:spcPts val="869"/>
              </a:spcBef>
              <a:buNone/>
              <a:tabLst>
                <a:tab pos="285115" algn="l"/>
                <a:tab pos="285750" algn="l"/>
              </a:tabLst>
            </a:pP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869"/>
              </a:spcBef>
              <a:buNone/>
              <a:tabLst>
                <a:tab pos="285115" algn="l"/>
                <a:tab pos="2857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Thank partnership among many </a:t>
            </a: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PCRI –Developer-Owner</a:t>
            </a: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PHB – Funder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5115" algn="l"/>
                <a:tab pos="285750" algn="l"/>
              </a:tabLst>
              <a:defRPr/>
            </a:pPr>
            <a:endParaRPr lang="en-US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5115" algn="l"/>
                <a:tab pos="285750" algn="l"/>
              </a:tabLst>
              <a:defRPr/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Public Agencies - OHCS for 9% provision tax credits and GHAP funding </a:t>
            </a: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endParaRPr lang="en-US" sz="12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Private Partners </a:t>
            </a:r>
          </a:p>
          <a:p>
            <a:pPr marL="742950" lvl="1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Colas Construction-GC (MWESB certified) </a:t>
            </a:r>
            <a:endParaRPr lang="en-US" sz="1200" dirty="0">
              <a:latin typeface="Arial"/>
              <a:cs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pc="-5" dirty="0" err="1">
                <a:solidFill>
                  <a:srgbClr val="FFFFFF"/>
                </a:solidFill>
                <a:latin typeface="Arial"/>
                <a:cs typeface="Arial"/>
              </a:rPr>
              <a:t>Marryman</a:t>
            </a: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 Barnes Architects  (MWESB certified) </a:t>
            </a:r>
          </a:p>
          <a:p>
            <a:pPr marL="742950" lvl="1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pc="-15" dirty="0">
                <a:solidFill>
                  <a:srgbClr val="FFFFFF"/>
                </a:solidFill>
                <a:latin typeface="Arial"/>
                <a:cs typeface="Arial"/>
              </a:rPr>
              <a:t>Umpqua Bank &amp; US Bank in tax credit 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Affordability Breakdown </a:t>
            </a:r>
          </a:p>
          <a:p>
            <a:pPr marL="228600" indent="-228600">
              <a:buAutoNum type="arabicPlain" startAt="4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 30%  (unsubsidized)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  @ 60%  (20 w/ PBS8 vouchers) 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Unrestricted MGR unit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total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breakdown  (average unit size is 1.9)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1BR	20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2BR	38</a:t>
            </a:r>
          </a:p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3BR	12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	70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(29% of Project are PBS8 &amp; 70% of the PBS8s are in family sized units)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 MWESB is 30% compared to City target of 20% for hard costs construction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Support works out to under $100,000k / unit (consisting of land $15k and loans $81k) for new construction in Interstate Corridor </a:t>
            </a:r>
          </a:p>
          <a:p>
            <a:endParaRPr lang="en-US" dirty="0"/>
          </a:p>
          <a:p>
            <a:r>
              <a:rPr lang="en-US" dirty="0"/>
              <a:t>Favorable funding leverages over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dirty="0"/>
              <a:t>x outside funding – 9% low income housing credit equity and grants – for each dollar of PHB funds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139A-2ADB-44C3-9DCF-B072A8E15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7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4E4F-5BBD-4252-9745-02C251FCD7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1180ED-18EA-4C46-8B9F-9594DD028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674"/>
            <a:ext cx="5562602" cy="1338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9859641" cy="94897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6600" spc="-5" dirty="0">
                <a:solidFill>
                  <a:srgbClr val="FFFFFF"/>
                </a:solidFill>
              </a:rPr>
              <a:t>King Parks Apartments</a:t>
            </a:r>
            <a:endParaRPr sz="66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2" y="4627917"/>
            <a:ext cx="6405877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Shannon Callahan, Housing Director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spc="-10" dirty="0">
                <a:solidFill>
                  <a:srgbClr val="FFFFFF"/>
                </a:solidFill>
                <a:latin typeface="Arial"/>
                <a:cs typeface="Arial"/>
              </a:rPr>
              <a:t>5,</a:t>
            </a:r>
            <a:r>
              <a:rPr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C95252-4A64-478A-956C-9D92772CD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5543" r="12365" b="563"/>
          <a:stretch/>
        </p:blipFill>
        <p:spPr>
          <a:xfrm>
            <a:off x="4526810" y="457200"/>
            <a:ext cx="7426536" cy="58508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1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King Parks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178" y="1219200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176" y="1447800"/>
            <a:ext cx="3540623" cy="438267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newly constructed units at MLK Blvd. and Rosa Parks Way</a:t>
            </a: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Housing for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198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residents</a:t>
            </a: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Focused on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formerly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homeless 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or those at-risk</a:t>
            </a:r>
            <a:endParaRPr lang="en-US" sz="2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71%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family-sized units </a:t>
            </a: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Tx/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N/NE Preference Policy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5" y="457200"/>
            <a:ext cx="3052701" cy="51552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King Parks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2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842872-B2F4-4FB4-B0B8-72F00BA0E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"/>
          <a:stretch/>
        </p:blipFill>
        <p:spPr>
          <a:xfrm>
            <a:off x="8047842" y="3632806"/>
            <a:ext cx="3920715" cy="2663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47A5E-2FE7-4BD1-AFF8-545045473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11" y="3643153"/>
            <a:ext cx="3391647" cy="1767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531EDB-6698-40B0-83D5-E0ED17B33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015" y="1686803"/>
            <a:ext cx="3392541" cy="1742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DC04C5-77A6-436A-9FFB-052B282C2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28" y="380178"/>
            <a:ext cx="3920715" cy="3070314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0EE9180D-A1C1-4A37-B67B-7B2AD3BA3D32}"/>
              </a:ext>
            </a:extLst>
          </p:cNvPr>
          <p:cNvSpPr txBox="1"/>
          <p:nvPr/>
        </p:nvSpPr>
        <p:spPr>
          <a:xfrm>
            <a:off x="574178" y="1465675"/>
            <a:ext cx="3388222" cy="484433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indent="-285750">
              <a:lnSpc>
                <a:spcPts val="3000"/>
              </a:lnSpc>
              <a:spcBef>
                <a:spcPts val="1000"/>
              </a:spcBef>
              <a:spcAft>
                <a:spcPts val="10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All units at or below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Area Median Income (AMI) </a:t>
            </a:r>
            <a:endParaRPr sz="2000" dirty="0">
              <a:latin typeface="Arial"/>
              <a:cs typeface="Arial"/>
            </a:endParaRPr>
          </a:p>
          <a:p>
            <a:pPr marL="285750" marR="246379" indent="-285750">
              <a:lnSpc>
                <a:spcPts val="3000"/>
              </a:lnSpc>
              <a:spcBef>
                <a:spcPts val="1000"/>
              </a:spcBef>
              <a:spcAft>
                <a:spcPts val="10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units serve homeless families receiving PBS8 vouchers  </a:t>
            </a:r>
          </a:p>
          <a:p>
            <a:pPr marL="285750" indent="-285750">
              <a:lnSpc>
                <a:spcPts val="3000"/>
              </a:lnSpc>
              <a:spcBef>
                <a:spcPts val="1000"/>
              </a:spcBef>
              <a:spcAft>
                <a:spcPts val="1000"/>
              </a:spcAft>
              <a:buFontTx/>
              <a:buChar char="•"/>
              <a:tabLst>
                <a:tab pos="285115" algn="l"/>
                <a:tab pos="285750" algn="l"/>
              </a:tabLst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 units at 30% AMI unsubsidized for very low income residents</a:t>
            </a:r>
          </a:p>
          <a:p>
            <a:pPr marL="285750" indent="-285750">
              <a:lnSpc>
                <a:spcPts val="3000"/>
              </a:lnSpc>
              <a:spcBef>
                <a:spcPts val="1000"/>
              </a:spcBef>
              <a:spcAft>
                <a:spcPts val="10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Exceeds City DMWESB contracting goals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E2C4DD4C-A22A-4CE0-BB3F-1BED00F5BA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King Parks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C8449BF0-25AC-4FC2-B790-09E38A457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175" y="457200"/>
            <a:ext cx="3052701" cy="51552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Public Benefits</a:t>
            </a:r>
            <a:endParaRPr sz="3200" dirty="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D6ED699E-F040-435B-B19E-9EFCD8A104F9}"/>
              </a:ext>
            </a:extLst>
          </p:cNvPr>
          <p:cNvSpPr/>
          <p:nvPr/>
        </p:nvSpPr>
        <p:spPr>
          <a:xfrm>
            <a:off x="574178" y="1219200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20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521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175" y="1449780"/>
            <a:ext cx="3312022" cy="398442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Conveyance of City-owned land at nominal cost</a:t>
            </a:r>
            <a:endParaRPr sz="2000" dirty="0">
              <a:latin typeface="Arial"/>
              <a:cs typeface="Arial"/>
            </a:endParaRPr>
          </a:p>
          <a:p>
            <a:pPr marL="285750" marR="246379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$5.7 million construction and permanent loan</a:t>
            </a:r>
          </a:p>
          <a:p>
            <a:pPr marL="285750" indent="-28575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har char="•"/>
              <a:tabLst>
                <a:tab pos="285115" algn="l"/>
                <a:tab pos="285750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$1,178,000 in SDC exemptions  </a:t>
            </a:r>
          </a:p>
          <a:p>
            <a:pPr marL="285750" indent="-285750">
              <a:lnSpc>
                <a:spcPct val="100000"/>
              </a:lnSpc>
              <a:spcBef>
                <a:spcPts val="770"/>
              </a:spcBef>
              <a:buChar char="•"/>
              <a:tabLst>
                <a:tab pos="285115" algn="l"/>
                <a:tab pos="285750" algn="l"/>
              </a:tabLst>
            </a:pPr>
            <a:endParaRPr lang="en-US" sz="2000" spc="-1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dirty="0"/>
              <a:t>3</a:t>
            </a:r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C49817-D0B0-4B1D-ABAE-8964FA6C8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85" y="3510888"/>
            <a:ext cx="5961035" cy="27642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35D485-4B92-4413-8DDF-2FFB0C8A6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70" y="451513"/>
            <a:ext cx="6199319" cy="2895599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779F2CE8-B8AB-478E-B464-D29A080582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King Parks Apartments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12/5/18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</a:t>
            </a:r>
            <a:r>
              <a:rPr lang="en-US" dirty="0">
                <a:solidFill>
                  <a:srgbClr val="27829D"/>
                </a:solidFill>
              </a:rPr>
              <a:t> 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0D8B3F7-4C5A-4D8B-A1F2-56BBF1522D0C}"/>
              </a:ext>
            </a:extLst>
          </p:cNvPr>
          <p:cNvSpPr txBox="1">
            <a:spLocks/>
          </p:cNvSpPr>
          <p:nvPr/>
        </p:nvSpPr>
        <p:spPr>
          <a:xfrm>
            <a:off x="574175" y="457200"/>
            <a:ext cx="3312025" cy="51552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lnSpc>
                <a:spcPts val="3470"/>
              </a:lnSpc>
              <a:spcBef>
                <a:spcPts val="520"/>
              </a:spcBef>
            </a:pPr>
            <a:r>
              <a:rPr lang="en-US" sz="3200" kern="0" spc="-5" dirty="0">
                <a:solidFill>
                  <a:srgbClr val="FFFFFF"/>
                </a:solidFill>
              </a:rPr>
              <a:t>City Contribution</a:t>
            </a:r>
            <a:endParaRPr lang="en-US" sz="3200" kern="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899C9C2-DD37-44FF-BE07-104D39B11282}"/>
              </a:ext>
            </a:extLst>
          </p:cNvPr>
          <p:cNvSpPr/>
          <p:nvPr/>
        </p:nvSpPr>
        <p:spPr>
          <a:xfrm flipV="1">
            <a:off x="574178" y="1173481"/>
            <a:ext cx="3312022" cy="45719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91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4347903"/>
            <a:ext cx="112776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Conveyance</a:t>
            </a:r>
            <a:r>
              <a:rPr lang="en-US" sz="28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City-owned 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$5,700,000 loan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of all necessary documentation </a:t>
            </a:r>
            <a:r>
              <a:rPr lang="en-US" sz="280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Project by PHB Executive Director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70142" y="6478453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95986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5" dirty="0"/>
              <a:t>Recommended Action</a:t>
            </a:r>
            <a:endParaRPr sz="6000" spc="-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E4843-C046-4E4D-AF3A-A2FFFDFFD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5405" r="7601" b="10255"/>
          <a:stretch/>
        </p:blipFill>
        <p:spPr>
          <a:xfrm>
            <a:off x="3067367" y="1452811"/>
            <a:ext cx="6057265" cy="2739731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92C0ACE6-B21A-4DD5-9A8B-235426713AB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794885" y="6489863"/>
            <a:ext cx="654028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King Parks Apartments </a:t>
            </a:r>
            <a:r>
              <a:rPr dirty="0"/>
              <a:t>|</a:t>
            </a:r>
            <a:r>
              <a:rPr lang="en-US" dirty="0"/>
              <a:t> 12/5/18</a:t>
            </a:r>
            <a:r>
              <a:rPr lang="en-US" spc="-5" dirty="0"/>
              <a:t> </a:t>
            </a:r>
            <a:r>
              <a:rPr dirty="0"/>
              <a:t>|</a:t>
            </a:r>
            <a:r>
              <a:rPr lang="en-US" dirty="0"/>
              <a:t> </a:t>
            </a:r>
            <a:r>
              <a:rPr spc="-10" dirty="0"/>
              <a:t>Portland </a:t>
            </a:r>
            <a:r>
              <a:rPr spc="-5" dirty="0"/>
              <a:t>Housing</a:t>
            </a:r>
            <a:r>
              <a:rPr spc="-10" dirty="0"/>
              <a:t> </a:t>
            </a:r>
            <a:r>
              <a:rPr lang="en-US" spc="-10" dirty="0"/>
              <a:t>Bureau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4015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336</Words>
  <Application>Microsoft Office PowerPoint</Application>
  <PresentationFormat>Widescreen</PresentationFormat>
  <Paragraphs>66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King Parks Apartments</vt:lpstr>
      <vt:lpstr>King Parks</vt:lpstr>
      <vt:lpstr>Public Benefits</vt:lpstr>
      <vt:lpstr>PowerPoint Presentation</vt:lpstr>
      <vt:lpstr>Recommended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Chen, Jill</cp:lastModifiedBy>
  <cp:revision>41</cp:revision>
  <dcterms:created xsi:type="dcterms:W3CDTF">2017-10-04T08:00:34Z</dcterms:created>
  <dcterms:modified xsi:type="dcterms:W3CDTF">2018-11-27T00:44:22Z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