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9" r:id="rId2"/>
    <p:sldId id="280" r:id="rId3"/>
    <p:sldId id="330" r:id="rId4"/>
    <p:sldId id="282" r:id="rId5"/>
    <p:sldId id="314" r:id="rId6"/>
    <p:sldId id="329" r:id="rId7"/>
    <p:sldId id="327" r:id="rId8"/>
    <p:sldId id="328" r:id="rId9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F69"/>
    <a:srgbClr val="8FD169"/>
    <a:srgbClr val="278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1258" autoAdjust="0"/>
  </p:normalViewPr>
  <p:slideViewPr>
    <p:cSldViewPr>
      <p:cViewPr varScale="1">
        <p:scale>
          <a:sx n="119" d="100"/>
          <a:sy n="119" d="100"/>
        </p:scale>
        <p:origin x="15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8FD16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AD280C-711F-47A3-AD13-89C944058532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units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E1-4A86-B6FC-AF18D4F76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3-4388-91AD-CA1F941D12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 2021</c:v>
                </c:pt>
              </c:strCache>
            </c:strRef>
          </c:tx>
          <c:spPr>
            <a:solidFill>
              <a:srgbClr val="27829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405D3C-C27A-4748-97B1-12FC1A43291D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baseline="0" dirty="0"/>
                      <a:t>units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43-4388-91AD-CA1F941D12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3-4388-91AD-CA1F941D12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rgbClr val="434F6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ECA26A-9816-49FE-9CBF-784D10DF7EF9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units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E1-4A86-B6FC-AF18D4F76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C-4653-B67D-453AECC6F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80499536"/>
        <c:axId val="480497568"/>
      </c:barChart>
      <c:catAx>
        <c:axId val="4804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0497568"/>
        <c:crosses val="autoZero"/>
        <c:auto val="1"/>
        <c:lblAlgn val="ctr"/>
        <c:lblOffset val="100"/>
        <c:noMultiLvlLbl val="0"/>
      </c:catAx>
      <c:valAx>
        <c:axId val="480497568"/>
        <c:scaling>
          <c:orientation val="minMax"/>
          <c:max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rgbClr val="434F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049953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rgbClr val="434F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7685327745873"/>
          <c:y val="3.2841826522748786E-2"/>
          <c:w val="0.85216974088174691"/>
          <c:h val="0.879579969416587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8FD16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~</a:t>
                    </a:r>
                    <a:fld id="{6041D37C-E535-4D94-81E5-A2952358221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units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A5-4B6B-B593-528EF5AE5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Total Units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A5-4B6B-B593-528EF5AE5C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rgbClr val="8FD16A">
                <a:alpha val="25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 Units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A5-4B6B-B593-528EF5AE5C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 Units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A5-4B6B-B593-528EF5AE5C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2776496"/>
        <c:axId val="283514544"/>
      </c:barChart>
      <c:catAx>
        <c:axId val="282776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3514544"/>
        <c:crosses val="autoZero"/>
        <c:auto val="1"/>
        <c:lblAlgn val="ctr"/>
        <c:lblOffset val="100"/>
        <c:noMultiLvlLbl val="0"/>
      </c:catAx>
      <c:valAx>
        <c:axId val="2835145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8277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rgbClr val="8FD16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Funds Invested (Millions)</c:v>
                </c:pt>
                <c:pt idx="1">
                  <c:v>Family Sized Units</c:v>
                </c:pt>
                <c:pt idx="2">
                  <c:v>30% AMI Units</c:v>
                </c:pt>
                <c:pt idx="3">
                  <c:v>Supportive Housing Units</c:v>
                </c:pt>
                <c:pt idx="4">
                  <c:v>Project Based Vouchers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136</c:v>
                </c:pt>
                <c:pt idx="1">
                  <c:v>286</c:v>
                </c:pt>
                <c:pt idx="2">
                  <c:v>281</c:v>
                </c:pt>
                <c:pt idx="3">
                  <c:v>198</c:v>
                </c:pt>
                <c:pt idx="4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7-4F50-9F55-3C8C4D592B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rgbClr val="8FD16A">
                <a:alpha val="25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Funds Invested (Millions)</c:v>
                </c:pt>
                <c:pt idx="1">
                  <c:v>Family Sized Units</c:v>
                </c:pt>
                <c:pt idx="2">
                  <c:v>30% AMI Units</c:v>
                </c:pt>
                <c:pt idx="3">
                  <c:v>Supportive Housing Units</c:v>
                </c:pt>
                <c:pt idx="4">
                  <c:v>Project Based Vouchers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7-4F50-9F55-3C8C4D592B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Funds Invested (Millions)</c:v>
                </c:pt>
                <c:pt idx="1">
                  <c:v>Family Sized Units</c:v>
                </c:pt>
                <c:pt idx="2">
                  <c:v>30% AMI Units</c:v>
                </c:pt>
                <c:pt idx="3">
                  <c:v>Supportive Housing Units</c:v>
                </c:pt>
                <c:pt idx="4">
                  <c:v>Project Based Vouchers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122.4</c:v>
                </c:pt>
                <c:pt idx="1">
                  <c:v>364</c:v>
                </c:pt>
                <c:pt idx="2">
                  <c:v>319</c:v>
                </c:pt>
                <c:pt idx="3">
                  <c:v>102</c:v>
                </c:pt>
                <c:pt idx="4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7-4F50-9F55-3C8C4D592B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2776496"/>
        <c:axId val="283514544"/>
      </c:barChart>
      <c:catAx>
        <c:axId val="282776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3514544"/>
        <c:crosses val="autoZero"/>
        <c:auto val="1"/>
        <c:lblAlgn val="ctr"/>
        <c:lblOffset val="100"/>
        <c:noMultiLvlLbl val="0"/>
      </c:catAx>
      <c:valAx>
        <c:axId val="283514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8277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299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24DA-C707-41B2-8282-F7F78B6FC7F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7"/>
            <a:ext cx="738886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02299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1" y="6658259"/>
            <a:ext cx="4002299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99F3-5FBA-479F-8360-8B5E613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5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0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3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D99F3-5FBA-479F-8360-8B5E613B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B123-4D33-4914-9D75-948846D2C4C3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E959-F975-4936-B7D1-C9CB52B547E6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4A72-AF80-419F-BE49-F0B357377F8F}" type="datetime1">
              <a:rPr lang="en-US" smtClean="0"/>
              <a:t>11/13/2018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2304-3D58-465C-9A67-E081A6C6FEDA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62D5-F470-4C71-9DE0-604A10AD2C88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CCBA-B791-44C8-B808-9D7F76D16A9D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477" y="4628409"/>
            <a:ext cx="3647440" cy="72455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Portland Housing Bureau</a:t>
            </a: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Shannon Callahan, Director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11383648" cy="169091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5400" spc="-5" dirty="0">
                <a:solidFill>
                  <a:srgbClr val="FFFFFF"/>
                </a:solidFill>
              </a:rPr>
              <a:t>Westwind Apartments Acquisition</a:t>
            </a:r>
            <a:br>
              <a:rPr lang="en-US" spc="-5" dirty="0">
                <a:solidFill>
                  <a:srgbClr val="FFFFFF"/>
                </a:solidFill>
              </a:rPr>
            </a:br>
            <a:r>
              <a:rPr lang="en-US" spc="-5" dirty="0">
                <a:solidFill>
                  <a:srgbClr val="FFFFFF"/>
                </a:solidFill>
              </a:rPr>
              <a:t>Portland’s Housing Bond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3" y="4627917"/>
            <a:ext cx="3456940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endParaRPr lang="en-US" sz="2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November 14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6B4C-59C4-4540-BBD7-C59D6247E89F}"/>
              </a:ext>
            </a:extLst>
          </p:cNvPr>
          <p:cNvSpPr/>
          <p:nvPr/>
        </p:nvSpPr>
        <p:spPr>
          <a:xfrm>
            <a:off x="1600200" y="1289963"/>
            <a:ext cx="3733800" cy="35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3F9C8-3FFE-447E-8F5C-558BD7FAA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298"/>
            <a:ext cx="5562602" cy="133861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715288-FA56-43BA-8217-719FD2BA25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Westwind Apartments Acquisition | Portland Housing Bureau | 11-14-18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2662FB-8D0D-4060-BA85-8745D302CA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1800" y="6381750"/>
            <a:ext cx="9220200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4770" y="5396090"/>
            <a:ext cx="3216431" cy="893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142" y="582226"/>
            <a:ext cx="4707255" cy="12971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400" dirty="0"/>
              <a:t>Presentation Panel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6248400" y="427805"/>
            <a:ext cx="5245100" cy="481734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Shannon Callahan 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Portland Housing Bureau</a:t>
            </a:r>
          </a:p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Marc Jolin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Joint Office of Homeless Services</a:t>
            </a:r>
          </a:p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Andy Shaw and Dana Brandon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Central City Concern</a:t>
            </a:r>
          </a:p>
          <a:p>
            <a:pPr marR="5080" lvl="1">
              <a:spcBef>
                <a:spcPts val="1200"/>
              </a:spcBef>
              <a:tabLst>
                <a:tab pos="240665" algn="l"/>
                <a:tab pos="241300" algn="l"/>
              </a:tabLst>
            </a:pPr>
            <a:r>
              <a:rPr lang="en-US" sz="3200" b="1" spc="-5" dirty="0">
                <a:solidFill>
                  <a:srgbClr val="434F69"/>
                </a:solidFill>
                <a:latin typeface="Arial"/>
                <a:cs typeface="Arial"/>
              </a:rPr>
              <a:t>Peter Beyer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434F69"/>
                </a:solidFill>
                <a:latin typeface="Arial"/>
                <a:cs typeface="Arial"/>
              </a:rPr>
              <a:t>Home Forward</a:t>
            </a:r>
          </a:p>
          <a:p>
            <a:pPr marR="5080" lvl="1">
              <a:spcAft>
                <a:spcPts val="600"/>
              </a:spcAft>
              <a:tabLst>
                <a:tab pos="240665" algn="l"/>
                <a:tab pos="241300" algn="l"/>
              </a:tabLst>
            </a:pPr>
            <a:endParaRPr sz="2000" dirty="0">
              <a:solidFill>
                <a:srgbClr val="434F69"/>
              </a:solidFill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E28462-110B-4E5B-B155-3BBF40FB84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352800" y="6528519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Westwind Apartments Acquisition | Portland Housing Bureau | 11-14-18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D573-0F48-4D2E-A587-5592C0B6FE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4666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7982F-03C4-470B-8FB8-2E988AD80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4" t="-727" r="322" b="22640"/>
          <a:stretch/>
        </p:blipFill>
        <p:spPr>
          <a:xfrm>
            <a:off x="719377" y="2017805"/>
            <a:ext cx="3962278" cy="3314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E53D522A-65C3-4013-A397-C304741318BF}"/>
              </a:ext>
            </a:extLst>
          </p:cNvPr>
          <p:cNvSpPr/>
          <p:nvPr/>
        </p:nvSpPr>
        <p:spPr>
          <a:xfrm>
            <a:off x="0" y="6381750"/>
            <a:ext cx="2971800" cy="476364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6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3E2BB3-6B51-4E37-A2E2-B5117ED2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90" y="640651"/>
            <a:ext cx="6594410" cy="530294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927869"/>
            <a:ext cx="4069750" cy="1002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09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300" dirty="0">
                <a:solidFill>
                  <a:srgbClr val="434F69"/>
                </a:solidFill>
                <a:latin typeface="Arial"/>
                <a:cs typeface="Arial"/>
              </a:rPr>
              <a:t>A </a:t>
            </a: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434F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Portland Housing Bond and Multnomah County joint project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57442" y="6478453"/>
            <a:ext cx="2063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r>
              <a:rPr kumimoji="0" lang="en-US" sz="12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Westwind Apartments Acquisition | Portland Housing Bureau | 11-14-18</a:t>
            </a:r>
            <a:endParaRPr kumimoji="0" sz="1200" b="1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597183"/>
            <a:ext cx="4188460" cy="1928092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l">
              <a:spcBef>
                <a:spcPts val="1200"/>
              </a:spcBef>
              <a:spcAft>
                <a:spcPts val="1200"/>
              </a:spcAft>
            </a:pPr>
            <a:r>
              <a:rPr lang="en-US" sz="6000" spc="-80" dirty="0"/>
              <a:t>THE WESTWIND</a:t>
            </a:r>
            <a:endParaRPr sz="6000" b="0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A6ED7A-CD1A-4033-8188-901DA28A9B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8453"/>
            <a:ext cx="338236" cy="179536"/>
          </a:xfrm>
        </p:spPr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7829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98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A48A439-F686-4EB9-BBF4-D590A9435AAF}"/>
              </a:ext>
            </a:extLst>
          </p:cNvPr>
          <p:cNvSpPr txBox="1">
            <a:spLocks/>
          </p:cNvSpPr>
          <p:nvPr/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dirty="0"/>
              <a:t>Westwind Property Profile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94D91274-44AF-4727-9001-2ACA8D3FF9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Westwind Apartments Acquisition | Portland Housing Bureau | 11-14-18</a:t>
            </a:r>
            <a:endParaRPr lang="en-US" spc="-5"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323-327 NW 6th Avenue</a:t>
            </a:r>
            <a:b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price: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 M</a:t>
            </a:r>
            <a:b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Single-Room Occupancy (SRO)</a:t>
            </a:r>
            <a:br>
              <a:rPr lang="en-US" sz="2000" i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0-30% AMI Units: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b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Housing Units: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b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Persons Housed: (approx.) </a:t>
            </a:r>
            <a:r>
              <a:rPr lang="en-US" sz="2000" b="1" spc="-5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3DB32-A1D5-4508-ADA0-69758210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05" y="1484058"/>
            <a:ext cx="6004495" cy="48287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15E53-86E9-46C5-9408-B2FF0BF0CD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3CD79E3D-FCC7-4F37-A199-B968B15E0DF7}"/>
              </a:ext>
            </a:extLst>
          </p:cNvPr>
          <p:cNvGraphicFramePr/>
          <p:nvPr>
            <p:extLst/>
          </p:nvPr>
        </p:nvGraphicFramePr>
        <p:xfrm>
          <a:off x="688205" y="1891994"/>
          <a:ext cx="10775612" cy="412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1785344"/>
            <a:ext cx="13716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8FD1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2018-2021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582226"/>
            <a:ext cx="108153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Supportive Housing Goal – 2,000 units by 2028</a:t>
            </a:r>
            <a:endParaRPr spc="-5" dirty="0"/>
          </a:p>
        </p:txBody>
      </p:sp>
      <p:sp>
        <p:nvSpPr>
          <p:cNvPr id="81" name="object 81"/>
          <p:cNvSpPr txBox="1"/>
          <p:nvPr/>
        </p:nvSpPr>
        <p:spPr>
          <a:xfrm>
            <a:off x="11257442" y="6478453"/>
            <a:ext cx="2063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r>
              <a:rPr kumimoji="0" lang="en-US" sz="12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Westwind Apartments Acquisition | Portland Housing Bureau | 11-14-18</a:t>
            </a:r>
            <a:endParaRPr kumimoji="0" sz="1200" b="1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B97AFC4-72ED-44E7-9999-30976CC88087}"/>
              </a:ext>
            </a:extLst>
          </p:cNvPr>
          <p:cNvSpPr/>
          <p:nvPr/>
        </p:nvSpPr>
        <p:spPr>
          <a:xfrm rot="5400000">
            <a:off x="1943678" y="1135767"/>
            <a:ext cx="535805" cy="2594363"/>
          </a:xfrm>
          <a:prstGeom prst="leftBrace">
            <a:avLst/>
          </a:prstGeom>
          <a:ln w="57150">
            <a:solidFill>
              <a:srgbClr val="434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6E62-4703-4902-B29B-A39C3F7EAA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5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582226"/>
            <a:ext cx="725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Bond Progress Measures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Westwind Apartments Acquisition | Portland Housing Bureau | 11-14-18</a:t>
            </a:r>
            <a:endParaRPr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FB56E-6BA7-451C-BD34-614601002C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56C30A-2134-400D-A4A7-92A34D69E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952771"/>
              </p:ext>
            </p:extLst>
          </p:nvPr>
        </p:nvGraphicFramePr>
        <p:xfrm>
          <a:off x="459456" y="1217226"/>
          <a:ext cx="9979943" cy="23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258E5A-0A71-4016-8604-A3361ECDC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282541"/>
              </p:ext>
            </p:extLst>
          </p:nvPr>
        </p:nvGraphicFramePr>
        <p:xfrm>
          <a:off x="531905" y="3104230"/>
          <a:ext cx="9678895" cy="299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890C0F8-E25E-476B-BAED-3B1AAEF74A1B}"/>
              </a:ext>
            </a:extLst>
          </p:cNvPr>
          <p:cNvSpPr txBox="1"/>
          <p:nvPr/>
        </p:nvSpPr>
        <p:spPr>
          <a:xfrm>
            <a:off x="10525909" y="2159463"/>
            <a:ext cx="118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 units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A4C47-B6D2-4950-8CBF-663C2A721447}"/>
              </a:ext>
            </a:extLst>
          </p:cNvPr>
          <p:cNvSpPr txBox="1"/>
          <p:nvPr/>
        </p:nvSpPr>
        <p:spPr>
          <a:xfrm>
            <a:off x="10530143" y="5494449"/>
            <a:ext cx="118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units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5CC8D-0239-4BE2-959C-83D41E647B71}"/>
              </a:ext>
            </a:extLst>
          </p:cNvPr>
          <p:cNvSpPr txBox="1"/>
          <p:nvPr/>
        </p:nvSpPr>
        <p:spPr>
          <a:xfrm>
            <a:off x="10522742" y="4973575"/>
            <a:ext cx="118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33E73-6FBC-4119-AC31-F8026462842C}"/>
              </a:ext>
            </a:extLst>
          </p:cNvPr>
          <p:cNvSpPr txBox="1"/>
          <p:nvPr/>
        </p:nvSpPr>
        <p:spPr>
          <a:xfrm>
            <a:off x="10552614" y="4419930"/>
            <a:ext cx="118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units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812D8-D266-405C-9B33-7EA64F8B02C5}"/>
              </a:ext>
            </a:extLst>
          </p:cNvPr>
          <p:cNvSpPr txBox="1"/>
          <p:nvPr/>
        </p:nvSpPr>
        <p:spPr>
          <a:xfrm>
            <a:off x="10538609" y="3853233"/>
            <a:ext cx="118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units</a:t>
            </a:r>
          </a:p>
        </p:txBody>
      </p:sp>
    </p:spTree>
    <p:extLst>
      <p:ext uri="{BB962C8B-B14F-4D97-AF65-F5344CB8AC3E}">
        <p14:creationId xmlns:p14="http://schemas.microsoft.com/office/powerpoint/2010/main" val="53535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194061" y="3169734"/>
            <a:ext cx="2515577" cy="790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105</a:t>
            </a:r>
            <a:r>
              <a:rPr lang="en-US" sz="2200" b="1" spc="-10" baseline="30000" dirty="0">
                <a:solidFill>
                  <a:srgbClr val="8FD169"/>
                </a:solidFill>
                <a:latin typeface="Arial"/>
                <a:cs typeface="Arial"/>
              </a:rPr>
              <a:t> </a:t>
            </a: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Burnside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75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 Leasing August 2018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3169734"/>
            <a:ext cx="2054860" cy="102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The Ellington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75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Acquired February 2017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9542" y="3169734"/>
            <a:ext cx="1973458" cy="102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30</a:t>
            </a:r>
            <a:r>
              <a:rPr lang="en-US" sz="2200" b="1" spc="-10" baseline="30000" dirty="0">
                <a:solidFill>
                  <a:srgbClr val="8FD169"/>
                </a:solidFill>
                <a:latin typeface="Arial"/>
                <a:cs typeface="Arial"/>
              </a:rPr>
              <a:t>th</a:t>
            </a: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 &amp; Powell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80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Construction begins early 2020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582226"/>
            <a:ext cx="725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Current Bond Projects</a:t>
            </a:r>
            <a:endParaRPr spc="-5" dirty="0"/>
          </a:p>
        </p:txBody>
      </p:sp>
      <p:sp>
        <p:nvSpPr>
          <p:cNvPr id="10" name="object 10"/>
          <p:cNvSpPr/>
          <p:nvPr/>
        </p:nvSpPr>
        <p:spPr>
          <a:xfrm>
            <a:off x="988225" y="1459078"/>
            <a:ext cx="1591198" cy="1506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Westwind Apartments Acquisition | Portland Housing Bureau | 11-14-18</a:t>
            </a:r>
            <a:endParaRPr lang="en-US" spc="-5" dirty="0"/>
          </a:p>
        </p:txBody>
      </p:sp>
      <p:pic>
        <p:nvPicPr>
          <p:cNvPr id="1026" name="Picture 2" descr="Ellinton 2">
            <a:extLst>
              <a:ext uri="{FF2B5EF4-FFF2-40B4-BE49-F238E27FC236}">
                <a16:creationId xmlns:a16="http://schemas.microsoft.com/office/drawing/2014/main" id="{C3B8C779-8902-404C-B33C-95EBE9F7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5" y="1457988"/>
            <a:ext cx="1828800" cy="1600604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27" name="Picture 3" descr="3000 POWELL">
            <a:extLst>
              <a:ext uri="{FF2B5EF4-FFF2-40B4-BE49-F238E27FC236}">
                <a16:creationId xmlns:a16="http://schemas.microsoft.com/office/drawing/2014/main" id="{DE9B9FD6-CFE8-4B48-903F-73A5FF20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86" y="1457989"/>
            <a:ext cx="1828800" cy="1600596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1028" name="Picture 4" descr="2 Renderings 10506 Burnside">
            <a:extLst>
              <a:ext uri="{FF2B5EF4-FFF2-40B4-BE49-F238E27FC236}">
                <a16:creationId xmlns:a16="http://schemas.microsoft.com/office/drawing/2014/main" id="{76418AFF-EA5A-42D0-8ED4-7D4E96D7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r="10965"/>
          <a:stretch>
            <a:fillRect/>
          </a:stretch>
        </p:blipFill>
        <p:spPr bwMode="auto">
          <a:xfrm>
            <a:off x="5281657" y="1457988"/>
            <a:ext cx="1828800" cy="1600596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54E6E52B-492E-4E45-91D2-820ABCA4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8083" y="5440146"/>
            <a:ext cx="954862" cy="2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Total Units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154695-7A4F-43F3-BD24-CFD1D845DDD5}"/>
              </a:ext>
            </a:extLst>
          </p:cNvPr>
          <p:cNvSpPr txBox="1"/>
          <p:nvPr/>
        </p:nvSpPr>
        <p:spPr>
          <a:xfrm>
            <a:off x="682267" y="4382447"/>
            <a:ext cx="1828800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0D99B2-64C8-4E2E-9B78-E052A00BF96B}"/>
              </a:ext>
            </a:extLst>
          </p:cNvPr>
          <p:cNvSpPr txBox="1"/>
          <p:nvPr/>
        </p:nvSpPr>
        <p:spPr>
          <a:xfrm>
            <a:off x="2979297" y="4386731"/>
            <a:ext cx="1828800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FCC060-BA21-4225-988E-EDA55B82C451}"/>
              </a:ext>
            </a:extLst>
          </p:cNvPr>
          <p:cNvSpPr txBox="1"/>
          <p:nvPr/>
        </p:nvSpPr>
        <p:spPr>
          <a:xfrm>
            <a:off x="5281657" y="4392290"/>
            <a:ext cx="1828800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C25685-66C9-4E08-98C2-12406D6DE0E4}"/>
              </a:ext>
            </a:extLst>
          </p:cNvPr>
          <p:cNvSpPr txBox="1"/>
          <p:nvPr/>
        </p:nvSpPr>
        <p:spPr>
          <a:xfrm>
            <a:off x="9158444" y="5204717"/>
            <a:ext cx="2011680" cy="908864"/>
          </a:xfrm>
          <a:prstGeom prst="ellipse">
            <a:avLst/>
          </a:prstGeom>
          <a:solidFill>
            <a:srgbClr val="8FD16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634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1C33BA35-7E61-4E6C-BFD9-931B4B3A1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47" y="4945016"/>
            <a:ext cx="1525903" cy="152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object 5">
            <a:extLst>
              <a:ext uri="{FF2B5EF4-FFF2-40B4-BE49-F238E27FC236}">
                <a16:creationId xmlns:a16="http://schemas.microsoft.com/office/drawing/2014/main" id="{605F4E58-DF53-4D78-AE23-2A278CDD72A6}"/>
              </a:ext>
            </a:extLst>
          </p:cNvPr>
          <p:cNvSpPr txBox="1"/>
          <p:nvPr/>
        </p:nvSpPr>
        <p:spPr>
          <a:xfrm>
            <a:off x="7516093" y="3166564"/>
            <a:ext cx="1973457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NE Prescott</a:t>
            </a:r>
            <a:endParaRPr lang="en-US" sz="1600" b="1" spc="-10" dirty="0">
              <a:solidFill>
                <a:srgbClr val="8FD1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000" spc="-5" dirty="0">
              <a:solidFill>
                <a:srgbClr val="434F6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Pre-development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planning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FE57BFA6-D757-42D2-8D31-083D4D32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28" y="1457989"/>
            <a:ext cx="1828800" cy="1623000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155CB58-C462-482E-A740-3BFE567A3B2B}"/>
              </a:ext>
            </a:extLst>
          </p:cNvPr>
          <p:cNvSpPr txBox="1"/>
          <p:nvPr/>
        </p:nvSpPr>
        <p:spPr>
          <a:xfrm>
            <a:off x="7573153" y="4389120"/>
            <a:ext cx="1828800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53A61F54-7455-4B32-9A60-9AFA61BE7ED9}"/>
              </a:ext>
            </a:extLst>
          </p:cNvPr>
          <p:cNvSpPr txBox="1"/>
          <p:nvPr/>
        </p:nvSpPr>
        <p:spPr>
          <a:xfrm>
            <a:off x="9829118" y="3157167"/>
            <a:ext cx="1916396" cy="102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8FD169"/>
                </a:solidFill>
                <a:latin typeface="Arial"/>
                <a:cs typeface="Arial"/>
              </a:rPr>
              <a:t>Westwind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94900"/>
              </a:lnSpc>
              <a:spcBef>
                <a:spcPts val="1575"/>
              </a:spcBef>
            </a:pPr>
            <a:r>
              <a:rPr lang="en-US" sz="1600" spc="-5" dirty="0">
                <a:solidFill>
                  <a:srgbClr val="434F69"/>
                </a:solidFill>
                <a:latin typeface="Arial"/>
                <a:cs typeface="Arial"/>
              </a:rPr>
              <a:t>Expected Acquisition Fall 2018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55A6ED7F-110F-47A0-80B9-AFCF28D6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800" y="1457988"/>
            <a:ext cx="1828800" cy="1623000"/>
          </a:xfrm>
          <a:prstGeom prst="rect">
            <a:avLst/>
          </a:prstGeom>
          <a:noFill/>
          <a:ln w="38100" algn="ctr">
            <a:solidFill>
              <a:srgbClr val="9EC76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0B3FCAE-81CA-4840-B0EA-7FADFA908E0F}"/>
              </a:ext>
            </a:extLst>
          </p:cNvPr>
          <p:cNvSpPr txBox="1"/>
          <p:nvPr/>
        </p:nvSpPr>
        <p:spPr>
          <a:xfrm>
            <a:off x="9829118" y="4379723"/>
            <a:ext cx="1828800" cy="523220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6DD65C-FCE2-4E76-A791-074367DA36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9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39478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2831321"/>
            <a:ext cx="11383648" cy="171425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5400" spc="-5" dirty="0">
                <a:solidFill>
                  <a:srgbClr val="FFFFFF"/>
                </a:solidFill>
              </a:rPr>
              <a:t>Westwind Apartments</a:t>
            </a:r>
            <a:br>
              <a:rPr lang="en-US" spc="-5" dirty="0">
                <a:solidFill>
                  <a:srgbClr val="FFFFFF"/>
                </a:solidFill>
              </a:rPr>
            </a:br>
            <a:r>
              <a:rPr lang="en-US" sz="4800" spc="-5" dirty="0">
                <a:solidFill>
                  <a:srgbClr val="FFFFFF"/>
                </a:solidFill>
              </a:rPr>
              <a:t>Next Steps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6B4C-59C4-4540-BBD7-C59D6247E89F}"/>
              </a:ext>
            </a:extLst>
          </p:cNvPr>
          <p:cNvSpPr/>
          <p:nvPr/>
        </p:nvSpPr>
        <p:spPr>
          <a:xfrm>
            <a:off x="1600200" y="1289963"/>
            <a:ext cx="3733800" cy="35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3F9C8-3FFE-447E-8F5C-558BD7FAA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298"/>
            <a:ext cx="5562602" cy="133861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715288-FA56-43BA-8217-719FD2BA25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Westwind Apartments Acquisition | Portland Housing Bureau | 11-14-18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2662FB-8D0D-4060-BA85-8745D302CA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96215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226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Westwind Apartments Acquisition Portland’s Housing Bond</vt:lpstr>
      <vt:lpstr>Presentation Panel</vt:lpstr>
      <vt:lpstr>THE WESTWIND</vt:lpstr>
      <vt:lpstr>PowerPoint Presentation</vt:lpstr>
      <vt:lpstr>Supportive Housing Goal – 2,000 units by 2028</vt:lpstr>
      <vt:lpstr>Bond Progress Measures</vt:lpstr>
      <vt:lpstr>Current Bond Projects</vt:lpstr>
      <vt:lpstr>Westwind Apartments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Calhoon, Martha</cp:lastModifiedBy>
  <cp:revision>103</cp:revision>
  <cp:lastPrinted>2018-11-13T19:06:11Z</cp:lastPrinted>
  <dcterms:created xsi:type="dcterms:W3CDTF">2017-10-04T08:00:34Z</dcterms:created>
  <dcterms:modified xsi:type="dcterms:W3CDTF">2018-11-13T21:55:17Z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