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56" r:id="rId2"/>
    <p:sldId id="290" r:id="rId3"/>
    <p:sldId id="384" r:id="rId4"/>
    <p:sldId id="385" r:id="rId5"/>
    <p:sldId id="386" r:id="rId6"/>
    <p:sldId id="398" r:id="rId7"/>
    <p:sldId id="396" r:id="rId8"/>
    <p:sldId id="400" r:id="rId9"/>
    <p:sldId id="402" r:id="rId10"/>
    <p:sldId id="401" r:id="rId11"/>
    <p:sldId id="374" r:id="rId12"/>
    <p:sldId id="394" r:id="rId13"/>
    <p:sldId id="378" r:id="rId14"/>
    <p:sldId id="395" r:id="rId1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35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23" autoAdjust="0"/>
    <p:restoredTop sz="93209" autoAdjust="0"/>
  </p:normalViewPr>
  <p:slideViewPr>
    <p:cSldViewPr snapToGrid="0">
      <p:cViewPr varScale="1">
        <p:scale>
          <a:sx n="63" d="100"/>
          <a:sy n="63" d="100"/>
        </p:scale>
        <p:origin x="90" y="8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A00689F-E3B8-46B3-837C-F6A4544C3FC7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E06E1E8-B497-48B6-9F26-40EA9DE53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22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6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91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17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85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2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35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27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0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20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86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53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82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E1E8-B497-48B6-9F26-40EA9DE53A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33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308" y="0"/>
            <a:ext cx="11060480" cy="4637412"/>
          </a:xfrm>
        </p:spPr>
        <p:txBody>
          <a:bodyPr/>
          <a:lstStyle/>
          <a:p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LU 18-174083 CU</a:t>
            </a:r>
            <a:br>
              <a:rPr lang="en-US" sz="6000" dirty="0"/>
            </a:br>
            <a:br>
              <a:rPr lang="en-US" sz="3000" dirty="0"/>
            </a:br>
            <a:r>
              <a:rPr lang="en-US" sz="4500" dirty="0"/>
              <a:t>Conditional Use Review for new parking lot at Imago Dei Ministries property at 1404 SE Ankeny Street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3777" y="5466852"/>
            <a:ext cx="8825658" cy="86142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BDS Staff presentation to CITY COUNCIL</a:t>
            </a: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OCTOBER 25,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9740900" y="5374481"/>
            <a:ext cx="2070100" cy="104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3002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2e97e79-6423-4a2c-b830-dfeb86a4c2c9@namprd09">
            <a:extLst>
              <a:ext uri="{FF2B5EF4-FFF2-40B4-BE49-F238E27FC236}">
                <a16:creationId xmlns:a16="http://schemas.microsoft.com/office/drawing/2014/main" id="{A4C56353-D73C-43BD-976D-344B00A9E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2" y="235108"/>
            <a:ext cx="8525944" cy="641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E8D28F-44EC-410B-8FD2-BCE58EF68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849" y="1551427"/>
            <a:ext cx="3260941" cy="2301891"/>
          </a:xfrm>
          <a:prstGeom prst="rect">
            <a:avLst/>
          </a:prstGeom>
        </p:spPr>
      </p:pic>
      <p:cxnSp>
        <p:nvCxnSpPr>
          <p:cNvPr id="5" name="Straight Connector 11"/>
          <p:cNvCxnSpPr>
            <a:cxnSpLocks noChangeShapeType="1"/>
          </p:cNvCxnSpPr>
          <p:nvPr/>
        </p:nvCxnSpPr>
        <p:spPr bwMode="auto">
          <a:xfrm flipH="1">
            <a:off x="228600" y="6880225"/>
            <a:ext cx="12192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Arrow: Down 1"/>
          <p:cNvSpPr/>
          <p:nvPr/>
        </p:nvSpPr>
        <p:spPr>
          <a:xfrm rot="6539211">
            <a:off x="11197549" y="1879888"/>
            <a:ext cx="232609" cy="39236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80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-262003" y="438411"/>
            <a:ext cx="1052603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	</a:t>
            </a:r>
            <a:r>
              <a:rPr lang="en-US" altLang="en-US" sz="2800" b="1" dirty="0">
                <a:latin typeface="Calibri" panose="020F0502020204030204" pitchFamily="34" charset="0"/>
              </a:rPr>
              <a:t>Conditional Use Approval Criteria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</a:rPr>
              <a:t>	33.815.105: Institutional and Other Uses in R Zones</a:t>
            </a:r>
            <a:br>
              <a:rPr lang="en-US" altLang="en-US" sz="2800" b="1" dirty="0"/>
            </a:br>
            <a:endParaRPr lang="en-US" altLang="en-US" sz="28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53A1BA-EF7E-49D7-96E0-4568A12A8195}"/>
              </a:ext>
            </a:extLst>
          </p:cNvPr>
          <p:cNvSpPr/>
          <p:nvPr/>
        </p:nvSpPr>
        <p:spPr>
          <a:xfrm>
            <a:off x="112734" y="1759940"/>
            <a:ext cx="11031255" cy="3618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indent="-457200"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  <a:buAutoNum type="alphaUcPeriod"/>
            </a:pPr>
            <a:r>
              <a:rPr lang="en-US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Proportion of Household Living uses </a:t>
            </a:r>
          </a:p>
          <a:p>
            <a:pPr marL="685800" marR="0" indent="-457200"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  <a:buAutoNum type="alphaUcPeriod"/>
            </a:pPr>
            <a:r>
              <a:rPr lang="en-US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Physical compatibility</a:t>
            </a:r>
          </a:p>
          <a:p>
            <a:pPr marL="685800" marR="0" indent="-457200"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  <a:buAutoNum type="alphaUcPeriod"/>
            </a:pPr>
            <a:r>
              <a:rPr lang="en-US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Livability</a:t>
            </a:r>
          </a:p>
          <a:p>
            <a:pPr marL="685800" marR="0" indent="-457200"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  <a:buAutoNum type="alphaUcPeriod"/>
            </a:pPr>
            <a:r>
              <a:rPr lang="en-US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Adequacy of public services</a:t>
            </a:r>
          </a:p>
          <a:p>
            <a:pPr marL="685800" marR="0" indent="-457200"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  <a:buAutoNum type="alphaUcPeriod"/>
            </a:pPr>
            <a:r>
              <a:rPr lang="en-US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 plans</a:t>
            </a:r>
          </a:p>
        </p:txBody>
      </p:sp>
    </p:spTree>
    <p:extLst>
      <p:ext uri="{BB962C8B-B14F-4D97-AF65-F5344CB8AC3E}">
        <p14:creationId xmlns:p14="http://schemas.microsoft.com/office/powerpoint/2010/main" val="352963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74CC20-503B-4DA6-80AC-173B3C7AE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009" y="0"/>
            <a:ext cx="10016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28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-262003" y="438411"/>
            <a:ext cx="1052603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	</a:t>
            </a:r>
            <a:r>
              <a:rPr lang="en-US" altLang="en-US" sz="2800" b="1" dirty="0">
                <a:latin typeface="Calibri" panose="020F0502020204030204" pitchFamily="34" charset="0"/>
              </a:rPr>
              <a:t>Conditional Use Approval Criteria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</a:rPr>
              <a:t>	33.815.105: Institutional and Other Uses in R Zones</a:t>
            </a:r>
            <a:br>
              <a:rPr lang="en-US" altLang="en-US" sz="2800" b="1" dirty="0"/>
            </a:br>
            <a:endParaRPr lang="en-US" altLang="en-US" sz="28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53A1BA-EF7E-49D7-96E0-4568A12A8195}"/>
              </a:ext>
            </a:extLst>
          </p:cNvPr>
          <p:cNvSpPr/>
          <p:nvPr/>
        </p:nvSpPr>
        <p:spPr>
          <a:xfrm>
            <a:off x="112734" y="1759940"/>
            <a:ext cx="11031255" cy="3618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indent="-457200"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  <a:buAutoNum type="alphaUcPeriod"/>
            </a:pPr>
            <a:r>
              <a:rPr lang="en-US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Proportion of Household Living uses </a:t>
            </a:r>
          </a:p>
          <a:p>
            <a:pPr marL="685800" marR="0" indent="-457200"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  <a:buAutoNum type="alphaUcPeriod"/>
            </a:pPr>
            <a:r>
              <a:rPr lang="en-US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Physical compatibility</a:t>
            </a:r>
          </a:p>
          <a:p>
            <a:pPr marL="685800" marR="0" indent="-457200"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  <a:buAutoNum type="alphaUcPeriod"/>
            </a:pPr>
            <a:r>
              <a:rPr lang="en-US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Livability</a:t>
            </a:r>
          </a:p>
          <a:p>
            <a:pPr marL="685800" marR="0" indent="-457200"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  <a:buAutoNum type="alphaUcPeriod"/>
            </a:pPr>
            <a:r>
              <a:rPr lang="en-US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Adequacy of public services</a:t>
            </a:r>
          </a:p>
          <a:p>
            <a:pPr marL="685800" marR="0" indent="-457200"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  <a:buAutoNum type="alphaUcPeriod"/>
            </a:pPr>
            <a:r>
              <a:rPr lang="en-US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 plans</a:t>
            </a:r>
          </a:p>
        </p:txBody>
      </p:sp>
    </p:spTree>
    <p:extLst>
      <p:ext uri="{BB962C8B-B14F-4D97-AF65-F5344CB8AC3E}">
        <p14:creationId xmlns:p14="http://schemas.microsoft.com/office/powerpoint/2010/main" val="40403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5886" y="-501041"/>
            <a:ext cx="11060480" cy="4637412"/>
          </a:xfrm>
        </p:spPr>
        <p:txBody>
          <a:bodyPr/>
          <a:lstStyle/>
          <a:p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LU 18-174083 CU</a:t>
            </a:r>
            <a:br>
              <a:rPr lang="en-US" sz="6000" dirty="0"/>
            </a:br>
            <a:br>
              <a:rPr lang="en-US" sz="3000" dirty="0"/>
            </a:br>
            <a:r>
              <a:rPr lang="en-US" sz="4500" dirty="0"/>
              <a:t>Hearings Officer decision: </a:t>
            </a:r>
            <a:br>
              <a:rPr lang="en-US" sz="4500" dirty="0"/>
            </a:br>
            <a:r>
              <a:rPr lang="en-US" sz="4500" dirty="0"/>
              <a:t>Approval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9740900" y="5374481"/>
            <a:ext cx="2070100" cy="104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C3BC5E2E-2A09-44AF-954E-6E61AE4A6D13}"/>
              </a:ext>
            </a:extLst>
          </p:cNvPr>
          <p:cNvSpPr txBox="1">
            <a:spLocks/>
          </p:cNvSpPr>
          <p:nvPr/>
        </p:nvSpPr>
        <p:spPr>
          <a:xfrm>
            <a:off x="613777" y="5466852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>
                <a:solidFill>
                  <a:schemeClr val="accent2">
                    <a:lumMod val="60000"/>
                    <a:lumOff val="40000"/>
                  </a:schemeClr>
                </a:solidFill>
              </a:rPr>
              <a:t>BDS Staff presentation to CITY COUNCIL</a:t>
            </a:r>
          </a:p>
          <a:p>
            <a:r>
              <a:rPr lang="en-US">
                <a:solidFill>
                  <a:schemeClr val="accent2">
                    <a:lumMod val="60000"/>
                    <a:lumOff val="40000"/>
                  </a:schemeClr>
                </a:solidFill>
              </a:rPr>
              <a:t>OCTOBER 25, 2018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468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/>
          <p:cNvCxnSpPr>
            <a:cxnSpLocks noChangeShapeType="1"/>
          </p:cNvCxnSpPr>
          <p:nvPr/>
        </p:nvCxnSpPr>
        <p:spPr bwMode="auto">
          <a:xfrm flipH="1">
            <a:off x="228600" y="6880225"/>
            <a:ext cx="12192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1B2B458-B652-4DE7-8737-81ADAA26A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77" y="0"/>
            <a:ext cx="10677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63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/>
          <p:cNvCxnSpPr>
            <a:cxnSpLocks noChangeShapeType="1"/>
          </p:cNvCxnSpPr>
          <p:nvPr/>
        </p:nvCxnSpPr>
        <p:spPr bwMode="auto">
          <a:xfrm flipH="1">
            <a:off x="228600" y="6880225"/>
            <a:ext cx="12192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56DB616-62FD-47D2-83F4-6A465C286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63" y="337554"/>
            <a:ext cx="11254916" cy="610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24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/>
          <p:cNvCxnSpPr>
            <a:cxnSpLocks noChangeShapeType="1"/>
          </p:cNvCxnSpPr>
          <p:nvPr/>
        </p:nvCxnSpPr>
        <p:spPr bwMode="auto">
          <a:xfrm flipH="1">
            <a:off x="228600" y="6880225"/>
            <a:ext cx="12192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5A50E73-BF6E-456F-9F14-F2B83BA9D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67" y="0"/>
            <a:ext cx="10323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34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5c05dcc-8409-4bf3-922e-4948e6464193@namprd09">
            <a:extLst>
              <a:ext uri="{FF2B5EF4-FFF2-40B4-BE49-F238E27FC236}">
                <a16:creationId xmlns:a16="http://schemas.microsoft.com/office/drawing/2014/main" id="{9C694EC5-7A4E-4C70-8B18-AC1B562EC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2" y="260160"/>
            <a:ext cx="8512692" cy="640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E8D28F-44EC-410B-8FD2-BCE58EF68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849" y="1551427"/>
            <a:ext cx="3260941" cy="2301891"/>
          </a:xfrm>
          <a:prstGeom prst="rect">
            <a:avLst/>
          </a:prstGeom>
        </p:spPr>
      </p:pic>
      <p:cxnSp>
        <p:nvCxnSpPr>
          <p:cNvPr id="5" name="Straight Connector 11"/>
          <p:cNvCxnSpPr>
            <a:cxnSpLocks noChangeShapeType="1"/>
          </p:cNvCxnSpPr>
          <p:nvPr/>
        </p:nvCxnSpPr>
        <p:spPr bwMode="auto">
          <a:xfrm flipH="1">
            <a:off x="228600" y="6880225"/>
            <a:ext cx="12192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Arrow: Down 1"/>
          <p:cNvSpPr/>
          <p:nvPr/>
        </p:nvSpPr>
        <p:spPr>
          <a:xfrm rot="8033751">
            <a:off x="11561892" y="3033764"/>
            <a:ext cx="232609" cy="39236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80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3878fc13-897a-465b-b41b-7884771ac5c2@namprd09">
            <a:extLst>
              <a:ext uri="{FF2B5EF4-FFF2-40B4-BE49-F238E27FC236}">
                <a16:creationId xmlns:a16="http://schemas.microsoft.com/office/drawing/2014/main" id="{6A25F4DE-5C38-42DE-B0F1-6346DA73A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2" y="235108"/>
            <a:ext cx="8525944" cy="641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E8D28F-44EC-410B-8FD2-BCE58EF68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849" y="1551427"/>
            <a:ext cx="3260941" cy="2301891"/>
          </a:xfrm>
          <a:prstGeom prst="rect">
            <a:avLst/>
          </a:prstGeom>
        </p:spPr>
      </p:pic>
      <p:cxnSp>
        <p:nvCxnSpPr>
          <p:cNvPr id="5" name="Straight Connector 11"/>
          <p:cNvCxnSpPr>
            <a:cxnSpLocks noChangeShapeType="1"/>
          </p:cNvCxnSpPr>
          <p:nvPr/>
        </p:nvCxnSpPr>
        <p:spPr bwMode="auto">
          <a:xfrm flipH="1">
            <a:off x="228600" y="6880225"/>
            <a:ext cx="12192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Arrow: Down 1"/>
          <p:cNvSpPr/>
          <p:nvPr/>
        </p:nvSpPr>
        <p:spPr>
          <a:xfrm rot="10800000">
            <a:off x="9556640" y="3048785"/>
            <a:ext cx="232609" cy="39236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17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ad8959d1-66dc-46dd-b030-5689b50fff54@namprd09">
            <a:extLst>
              <a:ext uri="{FF2B5EF4-FFF2-40B4-BE49-F238E27FC236}">
                <a16:creationId xmlns:a16="http://schemas.microsoft.com/office/drawing/2014/main" id="{BA5026D9-3EEE-4C9C-BF81-BDD769340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2" y="260160"/>
            <a:ext cx="8525944" cy="6337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E8D28F-44EC-410B-8FD2-BCE58EF68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849" y="1551427"/>
            <a:ext cx="3260941" cy="2301891"/>
          </a:xfrm>
          <a:prstGeom prst="rect">
            <a:avLst/>
          </a:prstGeom>
        </p:spPr>
      </p:pic>
      <p:cxnSp>
        <p:nvCxnSpPr>
          <p:cNvPr id="5" name="Straight Connector 11"/>
          <p:cNvCxnSpPr>
            <a:cxnSpLocks noChangeShapeType="1"/>
          </p:cNvCxnSpPr>
          <p:nvPr/>
        </p:nvCxnSpPr>
        <p:spPr bwMode="auto">
          <a:xfrm flipH="1">
            <a:off x="228600" y="6880225"/>
            <a:ext cx="12192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Arrow: Down 1"/>
          <p:cNvSpPr/>
          <p:nvPr/>
        </p:nvSpPr>
        <p:spPr>
          <a:xfrm rot="2791774">
            <a:off x="11560805" y="1731056"/>
            <a:ext cx="232609" cy="39236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68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9d40b71f-f4e9-48a0-b74b-5481dbe15df7@namprd09">
            <a:extLst>
              <a:ext uri="{FF2B5EF4-FFF2-40B4-BE49-F238E27FC236}">
                <a16:creationId xmlns:a16="http://schemas.microsoft.com/office/drawing/2014/main" id="{3F4CE353-AC40-48DC-9051-EB6265CC0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2" y="235108"/>
            <a:ext cx="8525944" cy="641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E8D28F-44EC-410B-8FD2-BCE58EF68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849" y="1551427"/>
            <a:ext cx="3260941" cy="2301891"/>
          </a:xfrm>
          <a:prstGeom prst="rect">
            <a:avLst/>
          </a:prstGeom>
        </p:spPr>
      </p:pic>
      <p:cxnSp>
        <p:nvCxnSpPr>
          <p:cNvPr id="5" name="Straight Connector 11"/>
          <p:cNvCxnSpPr>
            <a:cxnSpLocks noChangeShapeType="1"/>
          </p:cNvCxnSpPr>
          <p:nvPr/>
        </p:nvCxnSpPr>
        <p:spPr bwMode="auto">
          <a:xfrm flipH="1">
            <a:off x="228600" y="6880225"/>
            <a:ext cx="12192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Arrow: Down 1"/>
          <p:cNvSpPr/>
          <p:nvPr/>
        </p:nvSpPr>
        <p:spPr>
          <a:xfrm rot="15775993">
            <a:off x="11297757" y="2506190"/>
            <a:ext cx="232609" cy="39236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01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fda9609-4ff3-4d93-ad70-35155f6ef87e@namprd09">
            <a:extLst>
              <a:ext uri="{FF2B5EF4-FFF2-40B4-BE49-F238E27FC236}">
                <a16:creationId xmlns:a16="http://schemas.microsoft.com/office/drawing/2014/main" id="{BD8975E6-2210-4361-B097-0499A69A1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2" y="235108"/>
            <a:ext cx="8525943" cy="641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E8D28F-44EC-410B-8FD2-BCE58EF68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849" y="1551427"/>
            <a:ext cx="3260941" cy="2301891"/>
          </a:xfrm>
          <a:prstGeom prst="rect">
            <a:avLst/>
          </a:prstGeom>
        </p:spPr>
      </p:pic>
      <p:cxnSp>
        <p:nvCxnSpPr>
          <p:cNvPr id="5" name="Straight Connector 11"/>
          <p:cNvCxnSpPr>
            <a:cxnSpLocks noChangeShapeType="1"/>
          </p:cNvCxnSpPr>
          <p:nvPr/>
        </p:nvCxnSpPr>
        <p:spPr bwMode="auto">
          <a:xfrm flipH="1">
            <a:off x="228600" y="6880225"/>
            <a:ext cx="12192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Arrow: Down 1"/>
          <p:cNvSpPr/>
          <p:nvPr/>
        </p:nvSpPr>
        <p:spPr>
          <a:xfrm rot="15652629">
            <a:off x="11197548" y="1942519"/>
            <a:ext cx="232609" cy="39236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404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3987</TotalTime>
  <Words>61</Words>
  <Application>Microsoft Office PowerPoint</Application>
  <PresentationFormat>Widescreen</PresentationFormat>
  <Paragraphs>33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Times New Roman</vt:lpstr>
      <vt:lpstr>Wingdings 3</vt:lpstr>
      <vt:lpstr>Ion</vt:lpstr>
      <vt:lpstr>    LU 18-174083 CU  Conditional Use Review for new parking lot at Imago Dei Ministries property at 1404 SE Ankeny Street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LU 18-174083 CU  Hearings Officer decision:  Approval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Adjustment Review</dc:title>
  <dc:creator>Frugoli, Sheila</dc:creator>
  <cp:lastModifiedBy>Gulizia, Andrew</cp:lastModifiedBy>
  <cp:revision>340</cp:revision>
  <cp:lastPrinted>2018-10-03T17:17:53Z</cp:lastPrinted>
  <dcterms:created xsi:type="dcterms:W3CDTF">2014-07-31T15:40:41Z</dcterms:created>
  <dcterms:modified xsi:type="dcterms:W3CDTF">2018-10-17T16:37:43Z</dcterms:modified>
</cp:coreProperties>
</file>