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317" r:id="rId3"/>
    <p:sldId id="334" r:id="rId4"/>
    <p:sldId id="335" r:id="rId5"/>
    <p:sldId id="337" r:id="rId6"/>
    <p:sldId id="344" r:id="rId7"/>
    <p:sldId id="343" r:id="rId8"/>
    <p:sldId id="342" r:id="rId9"/>
    <p:sldId id="333" r:id="rId10"/>
    <p:sldId id="332" r:id="rId11"/>
    <p:sldId id="345" r:id="rId12"/>
    <p:sldId id="341" r:id="rId13"/>
  </p:sldIdLst>
  <p:sldSz cx="9144000" cy="6858000" type="screen4x3"/>
  <p:notesSz cx="7010400" cy="9296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D53"/>
    <a:srgbClr val="FF6667"/>
    <a:srgbClr val="FCB043"/>
    <a:srgbClr val="E7E8EA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40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344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429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344" y="8829429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44" y="0"/>
            <a:ext cx="3037840" cy="46482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29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44" y="8829429"/>
            <a:ext cx="3037840" cy="46482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41508-2FD7-4787-96A8-347C3FB86CF7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436563" y="685313"/>
            <a:ext cx="812750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NE 46th Avenue &amp; Saratoga Court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 Local Improvement District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Resolution of Intent Hearing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2556769" y="2673350"/>
            <a:ext cx="580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4D4D4F"/>
                </a:solidFill>
                <a:latin typeface="Trebuchet MS" charset="0"/>
              </a:rPr>
              <a:t>November 7, 2018 – Agenda Item #1143</a:t>
            </a: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4144" y="6231560"/>
            <a:ext cx="8875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Staff presenting:  Andrew Aebi, Local Improvement District Administrator</a:t>
            </a:r>
          </a:p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All photos taken on October 31, 2018 by Andrew Aebi (except for slide #9)</a:t>
            </a:r>
          </a:p>
          <a:p>
            <a:pPr algn="ctr" defTabSz="914400"/>
            <a:r>
              <a:rPr lang="en-US" sz="1800" i="1" dirty="0">
                <a:solidFill>
                  <a:schemeClr val="bg1"/>
                </a:solidFill>
              </a:rPr>
              <a:t>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160814" y="470501"/>
            <a:ext cx="946562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Cully Association of Neighbors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June 2018 Infrastructure Deficiencies and Equity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10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125" y="1552938"/>
            <a:ext cx="868306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Unpaved: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9.4% of street centerline in Cully vs. 2.8% Citywide</a:t>
            </a:r>
            <a:endParaRPr lang="en-US" sz="2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sz="2000" b="1" spc="-150" dirty="0">
                <a:solidFill>
                  <a:srgbClr val="00A0AE"/>
                </a:solidFill>
                <a:latin typeface="Trebuchet MS" charset="0"/>
              </a:rPr>
              <a:t>       </a:t>
            </a:r>
            <a:r>
              <a:rPr lang="en-US" sz="1800" b="1" spc="-150" dirty="0">
                <a:solidFill>
                  <a:srgbClr val="FF3FBF"/>
                </a:solidFill>
                <a:latin typeface="Trebuchet MS" charset="0"/>
              </a:rPr>
              <a:t>(Cully’s unpaved streets are more than triple the Citywide proportion of unpaved streets)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Sidewalk coverage ratio: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29.2% of all streets in Cully vs. 62.5% Citywide</a:t>
            </a:r>
          </a:p>
          <a:p>
            <a:pPr>
              <a:defRPr/>
            </a:pPr>
            <a:r>
              <a:rPr lang="en-US" sz="1600" b="1" spc="-150" dirty="0">
                <a:solidFill>
                  <a:srgbClr val="00A0AE"/>
                </a:solidFill>
                <a:latin typeface="Trebuchet MS" charset="0"/>
              </a:rPr>
              <a:t>          </a:t>
            </a:r>
            <a:r>
              <a:rPr lang="en-US" sz="1800" b="1" spc="-150" dirty="0">
                <a:solidFill>
                  <a:srgbClr val="FF3FBF"/>
                </a:solidFill>
                <a:latin typeface="Trebuchet MS" charset="0"/>
              </a:rPr>
              <a:t>(Cully residents less than half as likely to have a sidewalk on their street as Citywide)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Equity score of 10: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46.1% of people identify as people of color or Hispanic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20.1% of households have limited English proficiency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Median income of less than $40K per year</a:t>
            </a:r>
          </a:p>
        </p:txBody>
      </p:sp>
    </p:spTree>
    <p:extLst>
      <p:ext uri="{BB962C8B-B14F-4D97-AF65-F5344CB8AC3E}">
        <p14:creationId xmlns:p14="http://schemas.microsoft.com/office/powerpoint/2010/main" val="157806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160814" y="273553"/>
            <a:ext cx="946562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3</a:t>
            </a:r>
            <a:r>
              <a:rPr lang="en-US" sz="4000" b="1" spc="-150">
                <a:solidFill>
                  <a:srgbClr val="00A0AE"/>
                </a:solidFill>
                <a:latin typeface="Trebuchet MS" charset="0"/>
              </a:rPr>
              <a:t>8-Year </a:t>
            </a: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Change in Tri-County Region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1980 to 2018 Population, Economic &amp; Transit Trends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11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465" y="1255478"/>
            <a:ext cx="868306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1980 (year third bus base opened; no light rail service):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Population:                                                                 1,053,100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earnings per employee:                                 $15,302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transit fare:                                                          $0.39 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FF33CC"/>
                </a:solidFill>
                <a:latin typeface="Trebuchet MS" charset="0"/>
              </a:rPr>
              <a:t>    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Fixed route vehicle hours (bus equivalent):           1,544,000 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    </a:t>
            </a:r>
            <a:r>
              <a:rPr lang="en-US" b="1" spc="-150" dirty="0">
                <a:solidFill>
                  <a:srgbClr val="FF33CC"/>
                </a:solidFill>
                <a:latin typeface="Trebuchet MS" charset="0"/>
              </a:rPr>
              <a:t>Bus Bases:                                                                                   3</a:t>
            </a:r>
          </a:p>
          <a:p>
            <a:pPr eaLnBrk="1" hangingPunct="1">
              <a:defRPr/>
            </a:pPr>
            <a:endParaRPr lang="en-US" sz="1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2018 (planned new fourth bus base and sixth light rail line):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Population:                                                                 1,846,285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earnings per employee:                                 $60,355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transit fare:                                                          $1.53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Fixed route vehicle hours (bus equivalent):           3,589,768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FF33CC"/>
                </a:solidFill>
                <a:latin typeface="Trebuchet MS" charset="0"/>
              </a:rPr>
              <a:t>    Bus Bases:                                                                                   3</a:t>
            </a: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83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5386" y="470501"/>
            <a:ext cx="895322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Columbia Bus Base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Fourth bus base in region; first new one since 1980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A6E9F-CC1F-42B8-ADF1-5CE611FA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55" y="1443783"/>
            <a:ext cx="7721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257174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LID Map &amp; Columbia/Lombard Corridor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3B494-1898-4E01-AEFB-D6254D94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68" y="1025079"/>
            <a:ext cx="5252032" cy="48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56DECB-B1DD-455B-9C1E-6D458A895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8" y="1025079"/>
            <a:ext cx="3669030" cy="4892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D1BB69-7902-46FC-BBAA-FB26D71F6310}"/>
              </a:ext>
            </a:extLst>
          </p:cNvPr>
          <p:cNvSpPr/>
          <p:nvPr/>
        </p:nvSpPr>
        <p:spPr>
          <a:xfrm>
            <a:off x="2391508" y="4065563"/>
            <a:ext cx="829994" cy="323557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787CFD-EF55-45E2-A687-9AAA2549C813}"/>
              </a:ext>
            </a:extLst>
          </p:cNvPr>
          <p:cNvSpPr/>
          <p:nvPr/>
        </p:nvSpPr>
        <p:spPr>
          <a:xfrm>
            <a:off x="534571" y="5176910"/>
            <a:ext cx="685800" cy="39389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3462DC-540C-4CCA-BD00-FAB497FD7D11}"/>
              </a:ext>
            </a:extLst>
          </p:cNvPr>
          <p:cNvSpPr/>
          <p:nvPr/>
        </p:nvSpPr>
        <p:spPr>
          <a:xfrm>
            <a:off x="1372771" y="5329310"/>
            <a:ext cx="685800" cy="3938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3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470501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Project Scope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Coordinated New Infrastructure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72" y="1459244"/>
            <a:ext cx="8924354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1)  Improve unpaved NE 46th Avenue north of NE Columbia Blvd.</a:t>
            </a: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</a:t>
            </a:r>
            <a:r>
              <a:rPr lang="en-US" b="1" spc="-150">
                <a:solidFill>
                  <a:srgbClr val="00A0AE"/>
                </a:solidFill>
                <a:latin typeface="Trebuchet MS" charset="0"/>
              </a:rPr>
              <a:t>)  Construct 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new east-west NE Saratoga Court (NE 46th-47th Aves.)</a:t>
            </a: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marL="457200" indent="-457200" eaLnBrk="1" hangingPunct="1">
              <a:buAutoNum type="arabicParenR" startAt="3"/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Signalize NE 42nd &amp; Columbia Blvd. intersection reducing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      21-block gap on NE Columbia Blvd. from NE 21st to 47th Aves.</a:t>
            </a:r>
          </a:p>
          <a:p>
            <a:pPr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4)  Add street lighting</a:t>
            </a:r>
          </a:p>
          <a:p>
            <a:pPr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5)  Coordinate potential bus stop relocation for safe transit access</a:t>
            </a: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6)  Construct new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stormwater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outfall to Columbia Slough</a:t>
            </a: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marL="457200" indent="-457200" eaLnBrk="1" hangingPunct="1">
              <a:buAutoNum type="arabicParenR" startAt="7"/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Potential partnership with BES Columbia Slough Sediment Program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      for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stormwater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treatment and habitat improvements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8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562312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41FD53"/>
                </a:solidFill>
                <a:latin typeface="Trebuchet MS" charset="0"/>
              </a:rPr>
              <a:t>Largest LID in City History</a:t>
            </a:r>
          </a:p>
          <a:p>
            <a:pPr algn="ctr" eaLnBrk="1" hangingPunct="1">
              <a:defRPr/>
            </a:pPr>
            <a:r>
              <a:rPr lang="en-US" sz="4000" b="1" spc="-150" dirty="0">
                <a:solidFill>
                  <a:srgbClr val="41FD53"/>
                </a:solidFill>
                <a:latin typeface="Trebuchet MS" charset="0"/>
              </a:rPr>
              <a:t>Outside Central City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Financial Overview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486" y="1873686"/>
            <a:ext cx="849750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9,010,000	  LID:  Columbia Bus Base		    		        (77.4%)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2,624,000	  LID:  Other Properties					  (13.3%)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1,188,000	  PBOT:  Overhead Funding				    (9.3%)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$12,822,000	  Total Project Funding					(100.0%)</a:t>
            </a:r>
          </a:p>
          <a:p>
            <a:pPr eaLnBrk="1" hangingPunct="1">
              <a:defRPr/>
            </a:pPr>
            <a:endParaRPr lang="en-US" sz="2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Columbia Bus Base funding of LID includes scope elements not required as conditions of development.</a:t>
            </a:r>
          </a:p>
          <a:p>
            <a:pPr eaLnBrk="1" hangingPunct="1">
              <a:defRPr/>
            </a:pPr>
            <a:endParaRPr lang="en-US" sz="2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LID funding may be voluntarily increased for bus stop relocation and providing safe bus operator relief point for Columbia Bus Base.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7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24057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Unpaved NE 46th Avenue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Opportunity for Industrial Living-Wage Jobs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B16B4-D5B5-4064-AA60-EB06AC09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73" y="1388818"/>
            <a:ext cx="67881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Unpaved NE 46th Avenue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One Property Owner Has Maintained Since 1967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6A54B-F4B4-4502-8481-C5B5879A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44" y="1397921"/>
            <a:ext cx="539099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0715" y="720310"/>
            <a:ext cx="901372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NE Saratoga Ct. Egress to NE 47th Ave.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Alternative to eastbound NE Columbia Blvd. left turn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at unsignalized NE 46th &amp; Columbia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AE47E-3194-438B-9080-EEA6CB81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65" y="1915733"/>
            <a:ext cx="712035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Unsignalized NE 42nd &amp; Columbia Blvd.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Very Poor Pavement Condition (19 on 0-100 scale)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41FD53"/>
                </a:solidFill>
                <a:latin typeface="Trebuchet MS" charset="0"/>
              </a:rPr>
              <a:t>Add new traffic signal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C3EFA-D6DB-4A10-8D9E-F8298EC6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50" y="1835778"/>
            <a:ext cx="6273438" cy="3886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B8EF9FF-33FC-4F6D-A66E-90A2544DB424}"/>
              </a:ext>
            </a:extLst>
          </p:cNvPr>
          <p:cNvSpPr/>
          <p:nvPr/>
        </p:nvSpPr>
        <p:spPr>
          <a:xfrm>
            <a:off x="3193368" y="4074121"/>
            <a:ext cx="3882682" cy="1448210"/>
          </a:xfrm>
          <a:prstGeom prst="ellipse">
            <a:avLst/>
          </a:prstGeom>
          <a:noFill/>
          <a:ln w="28575">
            <a:solidFill>
              <a:srgbClr val="FF666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79899" y="470501"/>
            <a:ext cx="899688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Rebuild NE 42nd Avenue in concrete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Contrast with N. Marine Dr. west of N. Force Ave. (below)</a:t>
            </a:r>
          </a:p>
          <a:p>
            <a:pPr algn="ctr"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564" y="1405009"/>
            <a:ext cx="849750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sz="1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Pavement score on 0 – 100 scale: 		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100 (very good condition)</a:t>
            </a:r>
            <a:endParaRPr lang="en-US" sz="1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sz="1000" b="1" spc="-150" dirty="0">
                <a:solidFill>
                  <a:srgbClr val="00A0AE"/>
                </a:solidFill>
                <a:latin typeface="Trebuchet MS" charset="0"/>
              </a:rPr>
              <a:t>      </a:t>
            </a:r>
          </a:p>
          <a:p>
            <a:pPr eaLnBrk="1" hangingPunct="1">
              <a:defRPr/>
            </a:pPr>
            <a:r>
              <a:rPr lang="en-US" sz="1800" b="1" spc="-150" dirty="0">
                <a:solidFill>
                  <a:srgbClr val="00A0AE"/>
                </a:solidFill>
                <a:latin typeface="Trebuchet MS" charset="0"/>
              </a:rPr>
              <a:t>      </a:t>
            </a:r>
            <a:r>
              <a:rPr lang="en-US" sz="2000" b="1" spc="-150" dirty="0">
                <a:latin typeface="Trebuchet MS" charset="0"/>
              </a:rPr>
              <a:t>N. Marine Dr. constructed Feb. 1992</a:t>
            </a:r>
          </a:p>
          <a:p>
            <a:pPr eaLnBrk="1" hangingPunct="1">
              <a:defRPr/>
            </a:pPr>
            <a:r>
              <a:rPr lang="en-US" sz="2000" b="1" spc="-150" dirty="0">
                <a:latin typeface="Trebuchet MS" charset="0"/>
              </a:rPr>
              <a:t>     N. Marine Dr. pavement condition rated  in April 2014</a:t>
            </a:r>
          </a:p>
          <a:p>
            <a:pPr eaLnBrk="1" hangingPunct="1">
              <a:defRPr/>
            </a:pPr>
            <a:r>
              <a:rPr lang="en-US" sz="2000" b="1" spc="-150" dirty="0">
                <a:latin typeface="Trebuchet MS" charset="0"/>
              </a:rPr>
              <a:t>     N. Marine Dr. Google Street View from Oct. 2015</a:t>
            </a:r>
          </a:p>
          <a:p>
            <a:pPr eaLnBrk="1" hangingPunct="1">
              <a:defRPr/>
            </a:pPr>
            <a:r>
              <a:rPr lang="en-US" sz="2000" b="1" spc="-150" dirty="0">
                <a:solidFill>
                  <a:srgbClr val="41FD53"/>
                </a:solidFill>
                <a:latin typeface="Trebuchet MS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69677"/>
            <a:ext cx="8686800" cy="18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91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7851</TotalTime>
  <Words>565</Words>
  <Application>Microsoft Office PowerPoint</Application>
  <PresentationFormat>On-screen Show (4:3)</PresentationFormat>
  <Paragraphs>186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MS PGothic</vt:lpstr>
      <vt:lpstr>MS PGothic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Parsons, Susan</cp:lastModifiedBy>
  <cp:revision>450</cp:revision>
  <cp:lastPrinted>2018-11-07T23:15:13Z</cp:lastPrinted>
  <dcterms:created xsi:type="dcterms:W3CDTF">2014-02-13T04:24:49Z</dcterms:created>
  <dcterms:modified xsi:type="dcterms:W3CDTF">2018-11-07T23:17:24Z</dcterms:modified>
</cp:coreProperties>
</file>