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61" r:id="rId3"/>
    <p:sldId id="272" r:id="rId4"/>
    <p:sldId id="271" r:id="rId5"/>
    <p:sldId id="269" r:id="rId6"/>
    <p:sldId id="270" r:id="rId7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01" y="33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539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2CBD4-87DC-4BBE-BF74-1D8F5E7F1661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539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3F81F-D637-44C4-9D02-B499F1350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564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340" y="582226"/>
            <a:ext cx="108153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40" y="1367933"/>
            <a:ext cx="10815319" cy="269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335166" y="6478453"/>
            <a:ext cx="128270" cy="211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806219"/>
            <a:ext cx="12192000" cy="4490085"/>
          </a:xfrm>
          <a:custGeom>
            <a:avLst/>
            <a:gdLst/>
            <a:ahLst/>
            <a:cxnLst/>
            <a:rect l="l" t="t" r="r" b="b"/>
            <a:pathLst>
              <a:path w="12192000" h="4490085">
                <a:moveTo>
                  <a:pt x="0" y="4489919"/>
                </a:moveTo>
                <a:lnTo>
                  <a:pt x="12192000" y="4489919"/>
                </a:lnTo>
                <a:lnTo>
                  <a:pt x="12192000" y="0"/>
                </a:lnTo>
                <a:lnTo>
                  <a:pt x="0" y="0"/>
                </a:lnTo>
                <a:lnTo>
                  <a:pt x="0" y="448991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561860"/>
                </a:moveTo>
                <a:lnTo>
                  <a:pt x="12192000" y="0"/>
                </a:lnTo>
                <a:lnTo>
                  <a:pt x="0" y="0"/>
                </a:lnTo>
                <a:lnTo>
                  <a:pt x="0" y="561860"/>
                </a:lnTo>
                <a:lnTo>
                  <a:pt x="1219200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60712" y="4734175"/>
            <a:ext cx="0" cy="909955"/>
          </a:xfrm>
          <a:custGeom>
            <a:avLst/>
            <a:gdLst/>
            <a:ahLst/>
            <a:cxnLst/>
            <a:rect l="l" t="t" r="r" b="b"/>
            <a:pathLst>
              <a:path h="909954">
                <a:moveTo>
                  <a:pt x="0" y="0"/>
                </a:moveTo>
                <a:lnTo>
                  <a:pt x="0" y="909804"/>
                </a:lnTo>
              </a:path>
            </a:pathLst>
          </a:custGeom>
          <a:ln w="126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61476" y="4628409"/>
            <a:ext cx="3999227" cy="829714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90"/>
              </a:spcBef>
              <a:buFont typeface="Arial" panose="020B0604020202020204" pitchFamily="34" charset="0"/>
              <a:buChar char="•"/>
            </a:pPr>
            <a:r>
              <a:rPr lang="en-US" sz="2200" b="1" spc="-5" dirty="0">
                <a:solidFill>
                  <a:srgbClr val="FFFFFF"/>
                </a:solidFill>
                <a:latin typeface="Arial"/>
                <a:cs typeface="Arial"/>
              </a:rPr>
              <a:t>26</a:t>
            </a:r>
            <a:r>
              <a:rPr lang="en-US" sz="2200" b="1" spc="-5" baseline="30000" dirty="0">
                <a:solidFill>
                  <a:srgbClr val="FFFFFF"/>
                </a:solidFill>
                <a:latin typeface="Arial"/>
                <a:cs typeface="Arial"/>
              </a:rPr>
              <a:t>th</a:t>
            </a:r>
            <a:r>
              <a:rPr lang="en-US" sz="2200" b="1" spc="-5" dirty="0">
                <a:solidFill>
                  <a:srgbClr val="FFFFFF"/>
                </a:solidFill>
                <a:latin typeface="Arial"/>
                <a:cs typeface="Arial"/>
              </a:rPr>
              <a:t> &amp; Upshur Apartments</a:t>
            </a:r>
            <a:endParaRPr sz="2200" dirty="0">
              <a:latin typeface="Arial"/>
              <a:cs typeface="Arial"/>
            </a:endParaRPr>
          </a:p>
          <a:p>
            <a:pPr marL="355600" indent="-342900">
              <a:spcBef>
                <a:spcPts val="590"/>
              </a:spcBef>
              <a:buFont typeface="Arial" panose="020B0604020202020204" pitchFamily="34" charset="0"/>
              <a:buChar char="•"/>
            </a:pPr>
            <a:r>
              <a:rPr lang="en-US" sz="2200" b="1" spc="-5" dirty="0">
                <a:solidFill>
                  <a:srgbClr val="FFFFFF"/>
                </a:solidFill>
                <a:latin typeface="Arial"/>
                <a:cs typeface="Arial"/>
              </a:rPr>
              <a:t>Nehalem Apartments</a:t>
            </a:r>
            <a:endParaRPr sz="2200" b="1" spc="-5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79752" y="2380829"/>
            <a:ext cx="9021437" cy="1782539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 marR="5080">
              <a:lnSpc>
                <a:spcPts val="6500"/>
              </a:lnSpc>
              <a:spcBef>
                <a:spcPts val="900"/>
              </a:spcBef>
            </a:pPr>
            <a:r>
              <a:rPr lang="en-US" sz="6000" spc="-5" dirty="0">
                <a:solidFill>
                  <a:srgbClr val="FFFFFF"/>
                </a:solidFill>
              </a:rPr>
              <a:t>Inclusionary Housing MULTE Approvals</a:t>
            </a:r>
            <a:endParaRPr sz="6000" dirty="0"/>
          </a:p>
        </p:txBody>
      </p:sp>
      <p:sp>
        <p:nvSpPr>
          <p:cNvPr id="8" name="object 8"/>
          <p:cNvSpPr txBox="1"/>
          <p:nvPr/>
        </p:nvSpPr>
        <p:spPr>
          <a:xfrm>
            <a:off x="4828533" y="4627917"/>
            <a:ext cx="3456940" cy="40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8800"/>
              </a:lnSpc>
              <a:spcBef>
                <a:spcPts val="100"/>
              </a:spcBef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October </a:t>
            </a:r>
            <a:r>
              <a:rPr lang="en-US" sz="2200" b="1" dirty="0">
                <a:solidFill>
                  <a:srgbClr val="FFFFFF"/>
                </a:solidFill>
                <a:latin typeface="Arial"/>
                <a:cs typeface="Arial"/>
              </a:rPr>
              <a:t>17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200" b="1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201</a:t>
            </a:r>
            <a:r>
              <a:rPr lang="en-US" sz="2200" b="1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356B4C-59C4-4540-BBD7-C59D6247E89F}"/>
              </a:ext>
            </a:extLst>
          </p:cNvPr>
          <p:cNvSpPr/>
          <p:nvPr/>
        </p:nvSpPr>
        <p:spPr>
          <a:xfrm>
            <a:off x="1600200" y="1289963"/>
            <a:ext cx="3733800" cy="3557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66B0904-47F2-4276-9631-B9138D0D51A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274"/>
          <a:stretch/>
        </p:blipFill>
        <p:spPr>
          <a:xfrm>
            <a:off x="380997" y="228600"/>
            <a:ext cx="5863914" cy="1143000"/>
          </a:xfrm>
          <a:prstGeom prst="rect">
            <a:avLst/>
          </a:prstGeom>
        </p:spPr>
      </p:pic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523B7FD7-C2B7-4009-A489-07D8A2A6456A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6296139"/>
            <a:ext cx="4288155" cy="561975"/>
          </a:xfrm>
          <a:custGeom>
            <a:avLst/>
            <a:gdLst/>
            <a:ahLst/>
            <a:cxnLst/>
            <a:rect l="l" t="t" r="r" b="b"/>
            <a:pathLst>
              <a:path w="4288155" h="561975">
                <a:moveTo>
                  <a:pt x="0" y="561860"/>
                </a:moveTo>
                <a:lnTo>
                  <a:pt x="4288155" y="561860"/>
                </a:lnTo>
                <a:lnTo>
                  <a:pt x="4288155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2739" y="2306472"/>
            <a:ext cx="3089275" cy="0"/>
          </a:xfrm>
          <a:custGeom>
            <a:avLst/>
            <a:gdLst/>
            <a:ahLst/>
            <a:cxnLst/>
            <a:rect l="l" t="t" r="r" b="b"/>
            <a:pathLst>
              <a:path w="3089275">
                <a:moveTo>
                  <a:pt x="0" y="0"/>
                </a:moveTo>
                <a:lnTo>
                  <a:pt x="3089000" y="0"/>
                </a:lnTo>
              </a:path>
            </a:pathLst>
          </a:custGeom>
          <a:ln w="327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616635"/>
              </p:ext>
            </p:extLst>
          </p:nvPr>
        </p:nvGraphicFramePr>
        <p:xfrm>
          <a:off x="780297" y="1609757"/>
          <a:ext cx="9506703" cy="40289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58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7776">
                <a:tc gridSpan="2"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lang="en-US" sz="3200" b="1" spc="-15" dirty="0">
                          <a:solidFill>
                            <a:srgbClr val="E7E6E6"/>
                          </a:solidFill>
                          <a:latin typeface="Calibri"/>
                          <a:cs typeface="Calibri"/>
                        </a:rPr>
                        <a:t>Summary</a:t>
                      </a:r>
                      <a:endParaRPr sz="3200" dirty="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829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endParaRPr sz="2800" dirty="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782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14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Projects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14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New Units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14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IH Units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5481">
                <a:tc gridSpan="2">
                  <a:txBody>
                    <a:bodyPr/>
                    <a:lstStyle/>
                    <a:p>
                      <a:pPr marL="84455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spc="-15" dirty="0">
                          <a:solidFill>
                            <a:srgbClr val="E7E6E6"/>
                          </a:solidFill>
                          <a:latin typeface="+mn-lt"/>
                          <a:ea typeface="+mn-ea"/>
                          <a:cs typeface="Calibri"/>
                        </a:rPr>
                        <a:t>Highlights</a:t>
                      </a:r>
                    </a:p>
                    <a:p>
                      <a:pPr marL="84455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21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2800" b="1" spc="-15" dirty="0">
                        <a:solidFill>
                          <a:srgbClr val="E7E6E6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endParaRPr sz="2800" b="1" spc="-15" dirty="0">
                        <a:solidFill>
                          <a:srgbClr val="E7E6E6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2667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1864123"/>
                  </a:ext>
                </a:extLst>
              </a:tr>
              <a:tr h="431148">
                <a:tc gridSpan="2">
                  <a:txBody>
                    <a:bodyPr/>
                    <a:lstStyle/>
                    <a:p>
                      <a:pPr marL="342900" marR="0" indent="-34290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project is also a receiving site for 2 other developments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D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148">
                <a:tc gridSpan="2">
                  <a:txBody>
                    <a:bodyPr/>
                    <a:lstStyle/>
                    <a:p>
                      <a:pPr marL="342900" marR="0" indent="-34290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project in Northwest &amp; 1 project in </a:t>
                      </a:r>
                      <a:r>
                        <a:rPr lang="en-US" sz="2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Sellwood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DF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object 5">
            <a:extLst>
              <a:ext uri="{FF2B5EF4-FFF2-40B4-BE49-F238E27FC236}">
                <a16:creationId xmlns:a16="http://schemas.microsoft.com/office/drawing/2014/main" id="{999E0CE2-241F-4478-AA50-6CC74D02C71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/>
              <a:t>Inclusionary Housing MULTE Applications</a:t>
            </a:r>
            <a:endParaRPr spc="-5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8623DC-E8F9-4641-8671-46330863E196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2003"/>
            <a:ext cx="4288155" cy="6296660"/>
          </a:xfrm>
          <a:custGeom>
            <a:avLst/>
            <a:gdLst/>
            <a:ahLst/>
            <a:cxnLst/>
            <a:rect l="l" t="t" r="r" b="b"/>
            <a:pathLst>
              <a:path w="4288155" h="6296660">
                <a:moveTo>
                  <a:pt x="0" y="6296139"/>
                </a:moveTo>
                <a:lnTo>
                  <a:pt x="4288155" y="6296139"/>
                </a:lnTo>
                <a:lnTo>
                  <a:pt x="4288155" y="0"/>
                </a:lnTo>
                <a:lnTo>
                  <a:pt x="0" y="0"/>
                </a:lnTo>
                <a:lnTo>
                  <a:pt x="0" y="629613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4288155" cy="561975"/>
          </a:xfrm>
          <a:custGeom>
            <a:avLst/>
            <a:gdLst/>
            <a:ahLst/>
            <a:cxnLst/>
            <a:rect l="l" t="t" r="r" b="b"/>
            <a:pathLst>
              <a:path w="4288155" h="561975">
                <a:moveTo>
                  <a:pt x="0" y="561860"/>
                </a:moveTo>
                <a:lnTo>
                  <a:pt x="4288155" y="561860"/>
                </a:lnTo>
                <a:lnTo>
                  <a:pt x="4288155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2739" y="2306472"/>
            <a:ext cx="3089275" cy="0"/>
          </a:xfrm>
          <a:custGeom>
            <a:avLst/>
            <a:gdLst/>
            <a:ahLst/>
            <a:cxnLst/>
            <a:rect l="l" t="t" r="r" b="b"/>
            <a:pathLst>
              <a:path w="3089275">
                <a:moveTo>
                  <a:pt x="0" y="0"/>
                </a:moveTo>
                <a:lnTo>
                  <a:pt x="3089000" y="0"/>
                </a:lnTo>
              </a:path>
            </a:pathLst>
          </a:custGeom>
          <a:ln w="327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78087" y="2407809"/>
            <a:ext cx="3231913" cy="1912061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r>
              <a:rPr lang="en-US" sz="2000" u="sng" dirty="0"/>
              <a:t>Total Units</a:t>
            </a:r>
            <a:r>
              <a:rPr lang="en-US" sz="2000" dirty="0"/>
              <a:t>:		</a:t>
            </a:r>
            <a:r>
              <a:rPr lang="en-US" sz="2000" b="1" dirty="0"/>
              <a:t>145</a:t>
            </a:r>
          </a:p>
          <a:p>
            <a:r>
              <a:rPr lang="en-US" sz="2000" u="sng" dirty="0"/>
              <a:t>80% MFI Units</a:t>
            </a:r>
            <a:r>
              <a:rPr lang="en-US" sz="2000" dirty="0"/>
              <a:t>:     	</a:t>
            </a:r>
            <a:r>
              <a:rPr lang="en-US" sz="2000" b="1" dirty="0"/>
              <a:t>22</a:t>
            </a:r>
          </a:p>
          <a:p>
            <a:r>
              <a:rPr lang="en-US" sz="2000" u="sng" dirty="0"/>
              <a:t>Market Rate Units</a:t>
            </a:r>
            <a:r>
              <a:rPr lang="en-US" sz="2000" dirty="0"/>
              <a:t>:	</a:t>
            </a:r>
            <a:r>
              <a:rPr lang="en-US" sz="2000" b="1" dirty="0"/>
              <a:t>123</a:t>
            </a:r>
          </a:p>
          <a:p>
            <a:endParaRPr lang="en-US" sz="2000" u="sng" dirty="0"/>
          </a:p>
          <a:p>
            <a:r>
              <a:rPr lang="en-US" sz="1900" dirty="0"/>
              <a:t>              </a:t>
            </a:r>
          </a:p>
          <a:p>
            <a:endParaRPr lang="en-US" dirty="0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74178" y="582865"/>
            <a:ext cx="3235822" cy="1371016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R="5080">
              <a:lnSpc>
                <a:spcPts val="3470"/>
              </a:lnSpc>
              <a:spcBef>
                <a:spcPts val="520"/>
              </a:spcBef>
            </a:pPr>
            <a:r>
              <a:rPr lang="en-US" sz="3200" spc="-5" dirty="0">
                <a:solidFill>
                  <a:srgbClr val="FFFFFF"/>
                </a:solidFill>
              </a:rPr>
              <a:t>26</a:t>
            </a:r>
            <a:r>
              <a:rPr lang="en-US" sz="3200" spc="-5" baseline="30000" dirty="0">
                <a:solidFill>
                  <a:srgbClr val="FFFFFF"/>
                </a:solidFill>
              </a:rPr>
              <a:t>th</a:t>
            </a:r>
            <a:r>
              <a:rPr lang="en-US" sz="3200" spc="-5" dirty="0">
                <a:solidFill>
                  <a:srgbClr val="FFFFFF"/>
                </a:solidFill>
              </a:rPr>
              <a:t> &amp; Upshur Apartments</a:t>
            </a:r>
            <a:br>
              <a:rPr lang="en-US" sz="3200" spc="-5" dirty="0">
                <a:solidFill>
                  <a:srgbClr val="FFFFFF"/>
                </a:solidFill>
              </a:rPr>
            </a:br>
            <a:r>
              <a:rPr lang="en-US" sz="2400" spc="-5" dirty="0">
                <a:solidFill>
                  <a:srgbClr val="FFFFFF"/>
                </a:solidFill>
              </a:rPr>
              <a:t>2590 NW Upshur Ave</a:t>
            </a:r>
            <a:endParaRPr sz="3200" dirty="0"/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06009"/>
              </p:ext>
            </p:extLst>
          </p:nvPr>
        </p:nvGraphicFramePr>
        <p:xfrm>
          <a:off x="4538982" y="914400"/>
          <a:ext cx="7348218" cy="42364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9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9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lang="en-US" sz="2400" b="1" spc="-15" dirty="0">
                          <a:solidFill>
                            <a:srgbClr val="E7E6E6"/>
                          </a:solidFill>
                          <a:latin typeface="Calibri"/>
                          <a:cs typeface="Calibri"/>
                        </a:rPr>
                        <a:t>Unit Size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7829D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lang="en-US" sz="2400" b="1" spc="-15" dirty="0">
                          <a:solidFill>
                            <a:srgbClr val="E7E6E6"/>
                          </a:solidFill>
                          <a:latin typeface="Calibri"/>
                          <a:cs typeface="Calibri"/>
                        </a:rPr>
                        <a:t>Count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7829D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0">
                        <a:lnSpc>
                          <a:spcPct val="100000"/>
                        </a:lnSpc>
                        <a:spcBef>
                          <a:spcPts val="210"/>
                        </a:spcBef>
                        <a:spcAft>
                          <a:spcPts val="800"/>
                        </a:spcAft>
                      </a:pPr>
                      <a:r>
                        <a:rPr lang="en-US" sz="2400" b="1" spc="-15" dirty="0">
                          <a:solidFill>
                            <a:srgbClr val="E7E6E6"/>
                          </a:solidFill>
                          <a:latin typeface="+mn-lt"/>
                          <a:ea typeface="+mn-ea"/>
                          <a:cs typeface="Calibri"/>
                        </a:rPr>
                        <a:t>Income Restriction (MFI)</a:t>
                      </a: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2782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69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Studio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80%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69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Studio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Market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69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One-Bedroom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69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One-Bedroom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Market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69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Two-Bedroom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80%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69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Two-Bedroom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Market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369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73CA6FE-03F1-4D1C-9FDC-3949E90DE325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26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52003"/>
            <a:ext cx="4288155" cy="6296660"/>
          </a:xfrm>
          <a:custGeom>
            <a:avLst/>
            <a:gdLst/>
            <a:ahLst/>
            <a:cxnLst/>
            <a:rect l="l" t="t" r="r" b="b"/>
            <a:pathLst>
              <a:path w="4288155" h="6296660">
                <a:moveTo>
                  <a:pt x="0" y="6296139"/>
                </a:moveTo>
                <a:lnTo>
                  <a:pt x="4288155" y="6296139"/>
                </a:lnTo>
                <a:lnTo>
                  <a:pt x="4288155" y="0"/>
                </a:lnTo>
                <a:lnTo>
                  <a:pt x="0" y="0"/>
                </a:lnTo>
                <a:lnTo>
                  <a:pt x="0" y="629613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4288155" cy="561975"/>
          </a:xfrm>
          <a:custGeom>
            <a:avLst/>
            <a:gdLst/>
            <a:ahLst/>
            <a:cxnLst/>
            <a:rect l="l" t="t" r="r" b="b"/>
            <a:pathLst>
              <a:path w="4288155" h="561975">
                <a:moveTo>
                  <a:pt x="0" y="561860"/>
                </a:moveTo>
                <a:lnTo>
                  <a:pt x="4288155" y="561860"/>
                </a:lnTo>
                <a:lnTo>
                  <a:pt x="4288155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82739" y="2306472"/>
            <a:ext cx="3089275" cy="0"/>
          </a:xfrm>
          <a:custGeom>
            <a:avLst/>
            <a:gdLst/>
            <a:ahLst/>
            <a:cxnLst/>
            <a:rect l="l" t="t" r="r" b="b"/>
            <a:pathLst>
              <a:path w="3089275">
                <a:moveTo>
                  <a:pt x="0" y="0"/>
                </a:moveTo>
                <a:lnTo>
                  <a:pt x="3089000" y="0"/>
                </a:lnTo>
              </a:path>
            </a:pathLst>
          </a:custGeom>
          <a:ln w="3275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78086" y="2407809"/>
            <a:ext cx="3485535" cy="2219837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r>
              <a:rPr lang="en-US" sz="2000" u="sng" dirty="0"/>
              <a:t>Total Units</a:t>
            </a:r>
            <a:r>
              <a:rPr lang="en-US" sz="2000" dirty="0"/>
              <a:t>:		</a:t>
            </a:r>
            <a:r>
              <a:rPr lang="en-US" sz="2000" b="1" dirty="0"/>
              <a:t>63</a:t>
            </a:r>
          </a:p>
          <a:p>
            <a:r>
              <a:rPr lang="en-US" sz="2000" u="sng" dirty="0"/>
              <a:t>80% MFI Units</a:t>
            </a:r>
            <a:r>
              <a:rPr lang="en-US" sz="2000" dirty="0"/>
              <a:t>:     	</a:t>
            </a:r>
            <a:r>
              <a:rPr lang="en-US" sz="2000" b="1" dirty="0"/>
              <a:t>9</a:t>
            </a:r>
          </a:p>
          <a:p>
            <a:r>
              <a:rPr lang="en-US" sz="2000" u="sng" dirty="0"/>
              <a:t>60% MFI Units</a:t>
            </a:r>
            <a:r>
              <a:rPr lang="en-US" sz="2000" dirty="0"/>
              <a:t>:		</a:t>
            </a:r>
            <a:r>
              <a:rPr lang="en-US" sz="2000" b="1" dirty="0"/>
              <a:t>29</a:t>
            </a:r>
          </a:p>
          <a:p>
            <a:r>
              <a:rPr lang="en-US" sz="2000" u="sng" dirty="0"/>
              <a:t>Market Rate Units</a:t>
            </a:r>
            <a:r>
              <a:rPr lang="en-US" sz="2000" dirty="0"/>
              <a:t>:	</a:t>
            </a:r>
            <a:r>
              <a:rPr lang="en-US" sz="2000" b="1" dirty="0"/>
              <a:t>25</a:t>
            </a:r>
          </a:p>
          <a:p>
            <a:endParaRPr lang="en-US" sz="2000" u="sng" dirty="0"/>
          </a:p>
          <a:p>
            <a:r>
              <a:rPr lang="en-US" sz="1900" dirty="0"/>
              <a:t>         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74178" y="582865"/>
            <a:ext cx="3235822" cy="1371016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R="5080">
              <a:lnSpc>
                <a:spcPts val="3470"/>
              </a:lnSpc>
              <a:spcBef>
                <a:spcPts val="520"/>
              </a:spcBef>
            </a:pPr>
            <a:r>
              <a:rPr lang="en-US" sz="3200" spc="-5" dirty="0">
                <a:solidFill>
                  <a:srgbClr val="FFFFFF"/>
                </a:solidFill>
              </a:rPr>
              <a:t>Nehalem Apartments</a:t>
            </a:r>
            <a:br>
              <a:rPr lang="en-US" sz="3200" spc="-5" dirty="0">
                <a:solidFill>
                  <a:srgbClr val="FFFFFF"/>
                </a:solidFill>
              </a:rPr>
            </a:br>
            <a:r>
              <a:rPr lang="en-US" sz="2400" spc="-5" dirty="0">
                <a:solidFill>
                  <a:srgbClr val="FFFFFF"/>
                </a:solidFill>
              </a:rPr>
              <a:t>1645 SE Nehalem</a:t>
            </a:r>
            <a:endParaRPr sz="3200" dirty="0"/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966629"/>
              </p:ext>
            </p:extLst>
          </p:nvPr>
        </p:nvGraphicFramePr>
        <p:xfrm>
          <a:off x="4538982" y="914400"/>
          <a:ext cx="7348218" cy="52013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9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9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7782"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lang="en-US" sz="2400" b="1" spc="-15" dirty="0">
                          <a:solidFill>
                            <a:srgbClr val="E7E6E6"/>
                          </a:solidFill>
                          <a:latin typeface="Calibri"/>
                          <a:cs typeface="Calibri"/>
                        </a:rPr>
                        <a:t>Unit Size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829D"/>
                    </a:solidFill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lang="en-US" sz="2400" b="1" spc="-15" dirty="0">
                          <a:solidFill>
                            <a:srgbClr val="E7E6E6"/>
                          </a:solidFill>
                          <a:latin typeface="Calibri"/>
                          <a:cs typeface="Calibri"/>
                        </a:rPr>
                        <a:t>Count</a:t>
                      </a:r>
                      <a:endParaRPr sz="2400" dirty="0">
                        <a:latin typeface="Calibri"/>
                        <a:cs typeface="Calibri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829D"/>
                    </a:solidFill>
                  </a:tcPr>
                </a:tc>
                <a:tc>
                  <a:txBody>
                    <a:bodyPr/>
                    <a:lstStyle/>
                    <a:p>
                      <a:pPr marL="84455" marR="0">
                        <a:lnSpc>
                          <a:spcPct val="100000"/>
                        </a:lnSpc>
                        <a:spcBef>
                          <a:spcPts val="210"/>
                        </a:spcBef>
                        <a:spcAft>
                          <a:spcPts val="800"/>
                        </a:spcAft>
                      </a:pPr>
                      <a:r>
                        <a:rPr lang="en-US" sz="2400" b="1" spc="-15" dirty="0">
                          <a:solidFill>
                            <a:srgbClr val="E7E6E6"/>
                          </a:solidFill>
                          <a:latin typeface="+mn-lt"/>
                          <a:ea typeface="+mn-ea"/>
                          <a:cs typeface="Calibri"/>
                        </a:rPr>
                        <a:t>Income Restriction (MFI)</a:t>
                      </a: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829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06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Studio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06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Studio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06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Studio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Market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06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One-Bedroom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80%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706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One-Bedroom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60%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706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One-Bedroom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Market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706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Two-Bedroom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60%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706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Two-Bedroom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Market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288308"/>
                  </a:ext>
                </a:extLst>
              </a:tr>
              <a:tr h="46706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68580" marR="6858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DD8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703333"/>
                  </a:ext>
                </a:extLst>
              </a:tr>
            </a:tbl>
          </a:graphicData>
        </a:graphic>
      </p:graphicFrame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238DD76-8647-4CDA-96DE-4C3B6591ABDF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73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8340" y="1367933"/>
            <a:ext cx="10544175" cy="728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00" b="1" spc="-5" dirty="0">
                <a:solidFill>
                  <a:srgbClr val="8FD169"/>
                </a:solidFill>
                <a:latin typeface="Arial"/>
                <a:cs typeface="Arial"/>
              </a:rPr>
              <a:t>Subtitle</a:t>
            </a:r>
            <a:endParaRPr sz="2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5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70142" y="6478453"/>
            <a:ext cx="180975" cy="189796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lang="en-US" sz="1200" b="1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8340" y="582226"/>
            <a:ext cx="959866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/>
              <a:t>Inclusionary Housing 18-Month Update</a:t>
            </a:r>
            <a:endParaRPr spc="-5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323DD0C-5B5F-4CD6-821F-FA61C25EF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340" y="1367547"/>
            <a:ext cx="9751060" cy="4592445"/>
          </a:xfrm>
          <a:prstGeom prst="rect">
            <a:avLst/>
          </a:prstGeom>
        </p:spPr>
      </p:pic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2DD7B0F-989F-422E-A141-42A44E56E679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7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999C578-EDB2-452E-90C1-05B67A7C87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95399"/>
            <a:ext cx="12192000" cy="8169166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8340" y="1367932"/>
            <a:ext cx="11198860" cy="389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45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70142" y="6478453"/>
            <a:ext cx="180975" cy="189796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lang="en-US" sz="1200" b="1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715000" y="-7883"/>
            <a:ext cx="6172200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pc="-5" dirty="0"/>
              <a:t>Inclusionary Housing </a:t>
            </a:r>
            <a:br>
              <a:rPr lang="en-US" spc="-5" dirty="0"/>
            </a:br>
            <a:r>
              <a:rPr lang="en-US" spc="-5" dirty="0"/>
              <a:t>18-Month Update</a:t>
            </a:r>
            <a:endParaRPr spc="-5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4BCADED-1251-4A11-BAB0-1874BB366159}"/>
              </a:ext>
            </a:extLst>
          </p:cNvPr>
          <p:cNvSpPr>
            <a:spLocks noGrp="1"/>
          </p:cNvSpPr>
          <p:nvPr>
            <p:ph type="dt" sz="half" idx="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91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140</Words>
  <Application>Microsoft Office PowerPoint</Application>
  <PresentationFormat>Widescreen</PresentationFormat>
  <Paragraphs>86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Inclusionary Housing MULTE Approvals</vt:lpstr>
      <vt:lpstr>Inclusionary Housing MULTE Applications</vt:lpstr>
      <vt:lpstr>26th &amp; Upshur Apartments 2590 NW Upshur Ave</vt:lpstr>
      <vt:lpstr>Nehalem Apartments 1645 SE Nehalem</vt:lpstr>
      <vt:lpstr>Inclusionary Housing 18-Month Update</vt:lpstr>
      <vt:lpstr>Inclusionary Housing  18-Month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PHB PPT Twmplate</dc:title>
  <dc:creator>Benoit, Emily</dc:creator>
  <cp:lastModifiedBy>Parsons, Susan</cp:lastModifiedBy>
  <cp:revision>23</cp:revision>
  <cp:lastPrinted>2018-10-19T15:37:18Z</cp:lastPrinted>
  <dcterms:created xsi:type="dcterms:W3CDTF">2017-10-04T08:00:34Z</dcterms:created>
  <dcterms:modified xsi:type="dcterms:W3CDTF">2018-10-19T15:39:16Z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2017-10-03T00:00:00Z</vt:filetime>
  </property>
  <property fmtid="{D5CDD505-2E9C-101B-9397-08002B2CF9AE}" pid="3" name="Creator">
    <vt:lpwstr>PowerPoint</vt:lpwstr>
  </property>
  <property fmtid="{D5CDD505-2E9C-101B-9397-08002B2CF9AE}" pid="4" name="LastSaved">
    <vt:filetime>2017-10-04T00:00:00Z</vt:filetime>
  </property>
</Properties>
</file>