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72" r:id="rId4"/>
    <p:sldId id="271" r:id="rId5"/>
    <p:sldId id="269" r:id="rId6"/>
    <p:sldId id="270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06219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60712" y="4734175"/>
            <a:ext cx="0" cy="909955"/>
          </a:xfrm>
          <a:custGeom>
            <a:avLst/>
            <a:gdLst/>
            <a:ahLst/>
            <a:cxnLst/>
            <a:rect l="l" t="t" r="r" b="b"/>
            <a:pathLst>
              <a:path h="909954">
                <a:moveTo>
                  <a:pt x="0" y="0"/>
                </a:moveTo>
                <a:lnTo>
                  <a:pt x="0" y="909804"/>
                </a:lnTo>
              </a:path>
            </a:pathLst>
          </a:custGeom>
          <a:ln w="126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1476" y="4628409"/>
            <a:ext cx="3999227" cy="829714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0"/>
              </a:spcBef>
              <a:buFont typeface="Arial" panose="020B0604020202020204" pitchFamily="34" charset="0"/>
              <a:buChar char="•"/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r>
              <a:rPr lang="en-US" sz="2200" b="1" spc="-5" baseline="300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 &amp; Upshur Apartments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spcBef>
                <a:spcPts val="590"/>
              </a:spcBef>
              <a:buFont typeface="Arial" panose="020B0604020202020204" pitchFamily="34" charset="0"/>
              <a:buChar char="•"/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Nehalem Apartments</a:t>
            </a:r>
            <a:endParaRPr sz="2200" b="1"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9752" y="2380829"/>
            <a:ext cx="9021437" cy="178253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en-US" sz="6000" spc="-5" dirty="0">
                <a:solidFill>
                  <a:srgbClr val="FFFFFF"/>
                </a:solidFill>
              </a:rPr>
              <a:t>Inclusionary Housing MULTE Approvals</a:t>
            </a:r>
            <a:endParaRPr sz="6000" dirty="0"/>
          </a:p>
        </p:txBody>
      </p:sp>
      <p:sp>
        <p:nvSpPr>
          <p:cNvPr id="8" name="object 8"/>
          <p:cNvSpPr txBox="1"/>
          <p:nvPr/>
        </p:nvSpPr>
        <p:spPr>
          <a:xfrm>
            <a:off x="4828533" y="4627917"/>
            <a:ext cx="3456940" cy="40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October </a:t>
            </a: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2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56B4C-59C4-4540-BBD7-C59D6247E89F}"/>
              </a:ext>
            </a:extLst>
          </p:cNvPr>
          <p:cNvSpPr/>
          <p:nvPr/>
        </p:nvSpPr>
        <p:spPr>
          <a:xfrm>
            <a:off x="1600200" y="1289963"/>
            <a:ext cx="3733800" cy="355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6B0904-47F2-4276-9631-B9138D0D51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74"/>
          <a:stretch/>
        </p:blipFill>
        <p:spPr>
          <a:xfrm>
            <a:off x="380997" y="228600"/>
            <a:ext cx="5863914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824248" y="6489863"/>
            <a:ext cx="6035557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IH MULTE Approvals      </a:t>
            </a:r>
            <a:r>
              <a:rPr dirty="0">
                <a:solidFill>
                  <a:srgbClr val="27829D"/>
                </a:solidFill>
              </a:rPr>
              <a:t>|</a:t>
            </a:r>
            <a:r>
              <a:rPr lang="en-US" dirty="0">
                <a:solidFill>
                  <a:srgbClr val="27829D"/>
                </a:solidFill>
              </a:rPr>
              <a:t>            </a:t>
            </a:r>
            <a:r>
              <a:rPr spc="-5" dirty="0">
                <a:solidFill>
                  <a:srgbClr val="27829D"/>
                </a:solidFill>
              </a:rPr>
              <a:t>10/</a:t>
            </a:r>
            <a:r>
              <a:rPr lang="en-US" spc="-5" dirty="0">
                <a:solidFill>
                  <a:srgbClr val="27829D"/>
                </a:solidFill>
              </a:rPr>
              <a:t>17/</a:t>
            </a:r>
            <a:r>
              <a:rPr spc="-5" dirty="0">
                <a:solidFill>
                  <a:srgbClr val="27829D"/>
                </a:solidFill>
              </a:rPr>
              <a:t>1</a:t>
            </a:r>
            <a:r>
              <a:rPr lang="en-US" spc="-5" dirty="0">
                <a:solidFill>
                  <a:srgbClr val="27829D"/>
                </a:solidFill>
              </a:rPr>
              <a:t>8</a:t>
            </a:r>
            <a:r>
              <a:rPr spc="-5" dirty="0">
                <a:solidFill>
                  <a:srgbClr val="27829D"/>
                </a:solidFill>
              </a:rPr>
              <a:t>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</a:t>
            </a:r>
            <a:r>
              <a:rPr lang="en-US" spc="-5" dirty="0">
                <a:solidFill>
                  <a:srgbClr val="27829D"/>
                </a:solidFill>
              </a:rPr>
              <a:t>ureau</a:t>
            </a:r>
            <a:endParaRPr spc="-5" dirty="0">
              <a:solidFill>
                <a:srgbClr val="27829D"/>
              </a:solidFill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16635"/>
              </p:ext>
            </p:extLst>
          </p:nvPr>
        </p:nvGraphicFramePr>
        <p:xfrm>
          <a:off x="780297" y="1609757"/>
          <a:ext cx="9506703" cy="4028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8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7776">
                <a:tc grid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3200" b="1" spc="-15" dirty="0">
                          <a:solidFill>
                            <a:srgbClr val="E7E6E6"/>
                          </a:solidFill>
                          <a:latin typeface="Calibri"/>
                          <a:cs typeface="Calibri"/>
                        </a:rPr>
                        <a:t>Summary</a:t>
                      </a:r>
                      <a:endParaRPr sz="32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29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4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14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Units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14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IH Units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5481">
                <a:tc gridSpan="2">
                  <a:txBody>
                    <a:bodyPr/>
                    <a:lstStyle/>
                    <a:p>
                      <a:pPr marL="8445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pc="-15" dirty="0">
                          <a:solidFill>
                            <a:srgbClr val="E7E6E6"/>
                          </a:solidFill>
                          <a:latin typeface="+mn-lt"/>
                          <a:ea typeface="+mn-ea"/>
                          <a:cs typeface="Calibri"/>
                        </a:rPr>
                        <a:t>Highlights</a:t>
                      </a:r>
                    </a:p>
                    <a:p>
                      <a:pPr marL="8445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2800" b="1" spc="-15" dirty="0">
                        <a:solidFill>
                          <a:srgbClr val="E7E6E6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2800" b="1" spc="-15" dirty="0">
                        <a:solidFill>
                          <a:srgbClr val="E7E6E6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266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64123"/>
                  </a:ext>
                </a:extLst>
              </a:tr>
              <a:tr h="431148">
                <a:tc gridSpan="2">
                  <a:txBody>
                    <a:bodyPr/>
                    <a:lstStyle/>
                    <a:p>
                      <a:pPr marL="342900" marR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project is also a receiving site for 2 other developments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148">
                <a:tc gridSpan="2">
                  <a:txBody>
                    <a:bodyPr/>
                    <a:lstStyle/>
                    <a:p>
                      <a:pPr marL="342900" marR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project in Northwest &amp; 1 project in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Sellwood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object 5">
            <a:extLst>
              <a:ext uri="{FF2B5EF4-FFF2-40B4-BE49-F238E27FC236}">
                <a16:creationId xmlns:a16="http://schemas.microsoft.com/office/drawing/2014/main" id="{999E0CE2-241F-4478-AA50-6CC74D02C7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Inclusionary Housing MULTE Applications</a:t>
            </a:r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2003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8087" y="2407809"/>
            <a:ext cx="3231913" cy="1912061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r>
              <a:rPr lang="en-US" sz="2000" u="sng" dirty="0"/>
              <a:t>Total Units</a:t>
            </a:r>
            <a:r>
              <a:rPr lang="en-US" sz="2000" dirty="0"/>
              <a:t>:		</a:t>
            </a:r>
            <a:r>
              <a:rPr lang="en-US" sz="2000" b="1" dirty="0"/>
              <a:t>145</a:t>
            </a:r>
          </a:p>
          <a:p>
            <a:r>
              <a:rPr lang="en-US" sz="2000" u="sng" dirty="0"/>
              <a:t>80% MFI Units</a:t>
            </a:r>
            <a:r>
              <a:rPr lang="en-US" sz="2000" dirty="0"/>
              <a:t>:     	</a:t>
            </a:r>
            <a:r>
              <a:rPr lang="en-US" sz="2000" b="1" dirty="0"/>
              <a:t>22</a:t>
            </a:r>
          </a:p>
          <a:p>
            <a:r>
              <a:rPr lang="en-US" sz="2000" u="sng" dirty="0"/>
              <a:t>Market Rate Units</a:t>
            </a:r>
            <a:r>
              <a:rPr lang="en-US" sz="2000" dirty="0"/>
              <a:t>:	</a:t>
            </a:r>
            <a:r>
              <a:rPr lang="en-US" sz="2000" b="1" dirty="0"/>
              <a:t>123</a:t>
            </a:r>
          </a:p>
          <a:p>
            <a:endParaRPr lang="en-US" sz="2000" u="sng" dirty="0"/>
          </a:p>
          <a:p>
            <a:r>
              <a:rPr lang="en-US" sz="1900" dirty="0"/>
              <a:t>              </a:t>
            </a:r>
          </a:p>
          <a:p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824248" y="6489863"/>
            <a:ext cx="6035557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IH MULTE Approvals      </a:t>
            </a:r>
            <a:r>
              <a:rPr dirty="0">
                <a:solidFill>
                  <a:srgbClr val="27829D"/>
                </a:solidFill>
              </a:rPr>
              <a:t>|</a:t>
            </a:r>
            <a:r>
              <a:rPr lang="en-US" dirty="0">
                <a:solidFill>
                  <a:srgbClr val="27829D"/>
                </a:solidFill>
              </a:rPr>
              <a:t>            </a:t>
            </a:r>
            <a:r>
              <a:rPr spc="-5" dirty="0">
                <a:solidFill>
                  <a:srgbClr val="27829D"/>
                </a:solidFill>
              </a:rPr>
              <a:t>10/</a:t>
            </a:r>
            <a:r>
              <a:rPr lang="en-US" spc="-5" dirty="0">
                <a:solidFill>
                  <a:srgbClr val="27829D"/>
                </a:solidFill>
              </a:rPr>
              <a:t>17/</a:t>
            </a:r>
            <a:r>
              <a:rPr spc="-5" dirty="0">
                <a:solidFill>
                  <a:srgbClr val="27829D"/>
                </a:solidFill>
              </a:rPr>
              <a:t>1</a:t>
            </a:r>
            <a:r>
              <a:rPr lang="en-US" spc="-5" dirty="0">
                <a:solidFill>
                  <a:srgbClr val="27829D"/>
                </a:solidFill>
              </a:rPr>
              <a:t>8</a:t>
            </a:r>
            <a:r>
              <a:rPr spc="-5" dirty="0">
                <a:solidFill>
                  <a:srgbClr val="27829D"/>
                </a:solidFill>
              </a:rPr>
              <a:t>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</a:t>
            </a:r>
            <a:r>
              <a:rPr lang="en-US" spc="-5" dirty="0">
                <a:solidFill>
                  <a:srgbClr val="27829D"/>
                </a:solidFill>
              </a:rPr>
              <a:t>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178" y="582865"/>
            <a:ext cx="3235822" cy="1371016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26</a:t>
            </a:r>
            <a:r>
              <a:rPr lang="en-US" sz="3200" spc="-5" baseline="30000" dirty="0">
                <a:solidFill>
                  <a:srgbClr val="FFFFFF"/>
                </a:solidFill>
              </a:rPr>
              <a:t>th</a:t>
            </a:r>
            <a:r>
              <a:rPr lang="en-US" sz="3200" spc="-5" dirty="0">
                <a:solidFill>
                  <a:srgbClr val="FFFFFF"/>
                </a:solidFill>
              </a:rPr>
              <a:t> &amp; Upshur Apartments</a:t>
            </a:r>
            <a:br>
              <a:rPr lang="en-US" sz="3200" spc="-5" dirty="0">
                <a:solidFill>
                  <a:srgbClr val="FFFFFF"/>
                </a:solidFill>
              </a:rPr>
            </a:br>
            <a:r>
              <a:rPr lang="en-US" sz="2400" spc="-5" dirty="0">
                <a:solidFill>
                  <a:srgbClr val="FFFFFF"/>
                </a:solidFill>
              </a:rPr>
              <a:t>2590 NW Upshur Ave</a:t>
            </a:r>
            <a:endParaRPr sz="3200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06009"/>
              </p:ext>
            </p:extLst>
          </p:nvPr>
        </p:nvGraphicFramePr>
        <p:xfrm>
          <a:off x="4538982" y="914400"/>
          <a:ext cx="7348218" cy="4236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9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9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Calibri"/>
                          <a:cs typeface="Calibri"/>
                        </a:rPr>
                        <a:t>Unit Size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Calibri"/>
                          <a:cs typeface="Calibri"/>
                        </a:rPr>
                        <a:t>Count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0">
                        <a:lnSpc>
                          <a:spcPct val="100000"/>
                        </a:lnSpc>
                        <a:spcBef>
                          <a:spcPts val="210"/>
                        </a:spcBef>
                        <a:spcAft>
                          <a:spcPts val="800"/>
                        </a:spcAft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+mn-lt"/>
                          <a:ea typeface="+mn-ea"/>
                          <a:cs typeface="Calibri"/>
                        </a:rPr>
                        <a:t>Income Restriction (MFI)</a:t>
                      </a: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Studio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Studio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One-Bedroom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One-Bedroom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Two-Bedroom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Two-Bedroom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62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2003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8086" y="2407809"/>
            <a:ext cx="3485535" cy="2219837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r>
              <a:rPr lang="en-US" sz="2000" u="sng" dirty="0"/>
              <a:t>Total Units</a:t>
            </a:r>
            <a:r>
              <a:rPr lang="en-US" sz="2000" dirty="0"/>
              <a:t>:		</a:t>
            </a:r>
            <a:r>
              <a:rPr lang="en-US" sz="2000" b="1" dirty="0"/>
              <a:t>63</a:t>
            </a:r>
          </a:p>
          <a:p>
            <a:r>
              <a:rPr lang="en-US" sz="2000" u="sng" dirty="0"/>
              <a:t>80% MFI Units</a:t>
            </a:r>
            <a:r>
              <a:rPr lang="en-US" sz="2000" dirty="0"/>
              <a:t>:     	</a:t>
            </a:r>
            <a:r>
              <a:rPr lang="en-US" sz="2000" b="1" dirty="0"/>
              <a:t>9</a:t>
            </a:r>
          </a:p>
          <a:p>
            <a:r>
              <a:rPr lang="en-US" sz="2000" u="sng" dirty="0"/>
              <a:t>60% MFI Units</a:t>
            </a:r>
            <a:r>
              <a:rPr lang="en-US" sz="2000" dirty="0"/>
              <a:t>:		</a:t>
            </a:r>
            <a:r>
              <a:rPr lang="en-US" sz="2000" b="1" dirty="0"/>
              <a:t>29</a:t>
            </a:r>
          </a:p>
          <a:p>
            <a:r>
              <a:rPr lang="en-US" sz="2000" u="sng" dirty="0"/>
              <a:t>Market Rate Units</a:t>
            </a:r>
            <a:r>
              <a:rPr lang="en-US" sz="2000" dirty="0"/>
              <a:t>:	</a:t>
            </a:r>
            <a:r>
              <a:rPr lang="en-US" sz="2000" b="1" dirty="0"/>
              <a:t>25</a:t>
            </a:r>
          </a:p>
          <a:p>
            <a:endParaRPr lang="en-US" sz="2000" u="sng" dirty="0"/>
          </a:p>
          <a:p>
            <a:r>
              <a:rPr lang="en-US" sz="1900" dirty="0"/>
              <a:t>         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824248" y="6489863"/>
            <a:ext cx="6035557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>
                <a:solidFill>
                  <a:srgbClr val="27829D"/>
                </a:solidFill>
              </a:rPr>
              <a:t>IH MULTE Approvals      </a:t>
            </a:r>
            <a:r>
              <a:rPr dirty="0">
                <a:solidFill>
                  <a:srgbClr val="27829D"/>
                </a:solidFill>
              </a:rPr>
              <a:t>|</a:t>
            </a:r>
            <a:r>
              <a:rPr lang="en-US" dirty="0">
                <a:solidFill>
                  <a:srgbClr val="27829D"/>
                </a:solidFill>
              </a:rPr>
              <a:t>            </a:t>
            </a:r>
            <a:r>
              <a:rPr spc="-5" dirty="0">
                <a:solidFill>
                  <a:srgbClr val="27829D"/>
                </a:solidFill>
              </a:rPr>
              <a:t>10/</a:t>
            </a:r>
            <a:r>
              <a:rPr lang="en-US" spc="-5" dirty="0">
                <a:solidFill>
                  <a:srgbClr val="27829D"/>
                </a:solidFill>
              </a:rPr>
              <a:t>17/</a:t>
            </a:r>
            <a:r>
              <a:rPr spc="-5" dirty="0">
                <a:solidFill>
                  <a:srgbClr val="27829D"/>
                </a:solidFill>
              </a:rPr>
              <a:t>1</a:t>
            </a:r>
            <a:r>
              <a:rPr lang="en-US" spc="-5" dirty="0">
                <a:solidFill>
                  <a:srgbClr val="27829D"/>
                </a:solidFill>
              </a:rPr>
              <a:t>8</a:t>
            </a:r>
            <a:r>
              <a:rPr spc="-5" dirty="0">
                <a:solidFill>
                  <a:srgbClr val="27829D"/>
                </a:solidFill>
              </a:rPr>
              <a:t>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</a:t>
            </a:r>
            <a:r>
              <a:rPr lang="en-US" spc="-5" dirty="0">
                <a:solidFill>
                  <a:srgbClr val="27829D"/>
                </a:solidFill>
              </a:rPr>
              <a:t>ureau</a:t>
            </a:r>
            <a:endParaRPr spc="-5" dirty="0">
              <a:solidFill>
                <a:srgbClr val="27829D"/>
              </a:solidFill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178" y="582865"/>
            <a:ext cx="3235822" cy="1371016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Nehalem Apartments</a:t>
            </a:r>
            <a:br>
              <a:rPr lang="en-US" sz="3200" spc="-5" dirty="0">
                <a:solidFill>
                  <a:srgbClr val="FFFFFF"/>
                </a:solidFill>
              </a:rPr>
            </a:br>
            <a:r>
              <a:rPr lang="en-US" sz="2400" spc="-5" dirty="0">
                <a:solidFill>
                  <a:srgbClr val="FFFFFF"/>
                </a:solidFill>
              </a:rPr>
              <a:t>1645 SE Nehalem</a:t>
            </a:r>
            <a:endParaRPr sz="3200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966629"/>
              </p:ext>
            </p:extLst>
          </p:nvPr>
        </p:nvGraphicFramePr>
        <p:xfrm>
          <a:off x="4538982" y="914400"/>
          <a:ext cx="7348218" cy="52013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9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9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778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Calibri"/>
                          <a:cs typeface="Calibri"/>
                        </a:rPr>
                        <a:t>Unit Size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29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Calibri"/>
                          <a:cs typeface="Calibri"/>
                        </a:rPr>
                        <a:t>Count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29D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0">
                        <a:lnSpc>
                          <a:spcPct val="100000"/>
                        </a:lnSpc>
                        <a:spcBef>
                          <a:spcPts val="210"/>
                        </a:spcBef>
                        <a:spcAft>
                          <a:spcPts val="800"/>
                        </a:spcAft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+mn-lt"/>
                          <a:ea typeface="+mn-ea"/>
                          <a:cs typeface="Calibri"/>
                        </a:rPr>
                        <a:t>Income Restriction (MFI)</a:t>
                      </a: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Studio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Studio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Studio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One-Bedroom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One-Bedroom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One-Bedroom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Two-Bedroom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Two-Bedroom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288308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703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17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54417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8FD169"/>
                </a:solidFill>
                <a:latin typeface="Arial"/>
                <a:cs typeface="Arial"/>
              </a:rPr>
              <a:t>Subtitle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IH MULTE Approvals      </a:t>
            </a:r>
            <a:r>
              <a:rPr lang="en-US" dirty="0"/>
              <a:t>|            </a:t>
            </a:r>
            <a:r>
              <a:rPr lang="en-US" spc="-5" dirty="0"/>
              <a:t>10/17/18	</a:t>
            </a:r>
            <a:r>
              <a:rPr lang="en-US" dirty="0"/>
              <a:t>|	</a:t>
            </a:r>
            <a:r>
              <a:rPr lang="en-US" spc="-10" dirty="0"/>
              <a:t>Portland </a:t>
            </a:r>
            <a:r>
              <a:rPr lang="en-US" spc="-5" dirty="0"/>
              <a:t>Housing</a:t>
            </a:r>
            <a:r>
              <a:rPr lang="en-US" spc="-10" dirty="0"/>
              <a:t> </a:t>
            </a:r>
            <a:r>
              <a:rPr lang="en-US" spc="-5" dirty="0"/>
              <a:t>Bureau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95986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Inclusionary Housing 18-Month Update</a:t>
            </a:r>
            <a:endParaRPr spc="-5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23DD0C-5B5F-4CD6-821F-FA61C25EF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40" y="1367547"/>
            <a:ext cx="9751060" cy="459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57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999C578-EDB2-452E-90C1-05B67A7C8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95399"/>
            <a:ext cx="12192000" cy="816916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67932"/>
            <a:ext cx="11198860" cy="389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5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lang="en-US" spc="-10" dirty="0"/>
              <a:t>IH MULTE Approvals      </a:t>
            </a:r>
            <a:r>
              <a:rPr lang="en-US" dirty="0"/>
              <a:t>|            </a:t>
            </a:r>
            <a:r>
              <a:rPr lang="en-US" spc="-5" dirty="0"/>
              <a:t>10/17/18	</a:t>
            </a:r>
            <a:r>
              <a:rPr lang="en-US" dirty="0"/>
              <a:t>|	</a:t>
            </a:r>
            <a:r>
              <a:rPr lang="en-US" spc="-10" dirty="0"/>
              <a:t>Portland </a:t>
            </a:r>
            <a:r>
              <a:rPr lang="en-US" spc="-5" dirty="0"/>
              <a:t>Housing</a:t>
            </a:r>
            <a:r>
              <a:rPr lang="en-US" spc="-10" dirty="0"/>
              <a:t> </a:t>
            </a:r>
            <a:r>
              <a:rPr lang="en-US" spc="-5" dirty="0"/>
              <a:t>Bureau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15000" y="-7883"/>
            <a:ext cx="617220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Inclusionary Housing </a:t>
            </a:r>
            <a:br>
              <a:rPr lang="en-US" spc="-5" dirty="0"/>
            </a:br>
            <a:r>
              <a:rPr lang="en-US" spc="-5" dirty="0"/>
              <a:t>18-Month Update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855691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177</Words>
  <Application>Microsoft Office PowerPoint</Application>
  <PresentationFormat>Widescreen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Inclusionary Housing MULTE Approvals</vt:lpstr>
      <vt:lpstr>Inclusionary Housing MULTE Applications</vt:lpstr>
      <vt:lpstr>26th &amp; Upshur Apartments 2590 NW Upshur Ave</vt:lpstr>
      <vt:lpstr>Nehalem Apartments 1645 SE Nehalem</vt:lpstr>
      <vt:lpstr>Inclusionary Housing 18-Month Update</vt:lpstr>
      <vt:lpstr>Inclusionary Housing  18-Month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Van Bockel, Dory</cp:lastModifiedBy>
  <cp:revision>22</cp:revision>
  <dcterms:created xsi:type="dcterms:W3CDTF">2017-10-04T08:00:34Z</dcterms:created>
  <dcterms:modified xsi:type="dcterms:W3CDTF">2018-10-02T15:04:00Z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