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9" r:id="rId2"/>
    <p:sldId id="265" r:id="rId3"/>
    <p:sldId id="261" r:id="rId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4F69"/>
    <a:srgbClr val="2782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1031" autoAdjust="0"/>
  </p:normalViewPr>
  <p:slideViewPr>
    <p:cSldViewPr snapToGrid="0">
      <p:cViewPr varScale="1">
        <p:scale>
          <a:sx n="64" d="100"/>
          <a:sy n="64" d="100"/>
        </p:scale>
        <p:origin x="86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16DB474-BFB3-4C45-96D9-C8622CFC593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D6C208-235C-4ADB-9856-8BFD0892168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4C3867-1FC2-468E-8FC1-06669F42831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1EAAE4-C1A2-4781-B156-5E5D2A99CBF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D46576-EF12-40D5-97D6-587E6EE44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878008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89DE7AA-555B-4AF9-99EE-11AC89CF2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908347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Units: 50 </a:t>
            </a:r>
          </a:p>
          <a:p>
            <a:r>
              <a:rPr lang="en-US" dirty="0"/>
              <a:t>1 Bed: 17 </a:t>
            </a:r>
          </a:p>
          <a:p>
            <a:r>
              <a:rPr lang="en-US" dirty="0"/>
              <a:t>2 Bed: 23 </a:t>
            </a:r>
          </a:p>
          <a:p>
            <a:r>
              <a:rPr lang="en-US" dirty="0"/>
              <a:t>3 Bed: 10 </a:t>
            </a:r>
          </a:p>
          <a:p>
            <a:r>
              <a:rPr lang="en-US" dirty="0"/>
              <a:t>Min: 103 </a:t>
            </a:r>
          </a:p>
          <a:p>
            <a:r>
              <a:rPr lang="en-US" dirty="0"/>
              <a:t>Max: 186 </a:t>
            </a:r>
          </a:p>
          <a:p>
            <a:r>
              <a:rPr lang="en-US" dirty="0"/>
              <a:t>Average: 144.5 (145)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9DE7AA-555B-4AF9-99EE-11AC89CF2253}" type="slidenum">
              <a:rPr lang="en-US" smtClean="0"/>
              <a:t>3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F61C9C-2C99-432F-8F6E-4C812CDC9B26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85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76433-2D58-49D6-A0B3-E18DF4D2C6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863EA5-5153-4D48-8E2E-2D3D9A00A8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30EED-E456-4757-A05D-CD32CF6EE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C608A-87CB-4391-B65B-05B6808BEDEB}" type="datetime1">
              <a:rPr lang="en-US" smtClean="0"/>
              <a:t>10/19/2018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03E092-4926-45F9-A61E-2ECFACCBE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Magnolia 2 Apartments | 10/17/18 | Portland Housing Bureau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C3A298-7DA0-4738-B240-883DA1622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E32E7-6AAE-4667-B6C8-19A9B7B5F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487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AAC26-FD12-4306-AC76-1604EAB91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A8AEDB-ECFF-46F5-AEDF-3FB8B34131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C5FF54-EE3A-416C-B8CB-D1F900B15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CC19E-4EA2-4DC7-9EA7-DC40277FC783}" type="datetime1">
              <a:rPr lang="en-US" smtClean="0"/>
              <a:t>10/19/2018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9DF86F-24C3-40B0-A9B7-90AE48D2B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Magnolia 2 Apartments | 10/17/18 | Portland Housing Bureau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FD2E03-D598-40EB-9ED6-B8186B7B0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E32E7-6AAE-4667-B6C8-19A9B7B5F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024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001092C-4F46-4609-8D65-135994DEF1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7D0E3C-CEE6-4227-A66E-4CA31F82E3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F0EC1E-0C1C-4DDE-B9DE-656B0265B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0D039-EAD8-4696-B93D-DC4B745CFA67}" type="datetime1">
              <a:rPr lang="en-US" smtClean="0"/>
              <a:t>10/19/2018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162A19-A6C3-49EF-8E57-B8C899228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Magnolia 2 Apartments | 10/17/18 | Portland Housing Bureau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F8FF44-EBAD-4D63-9BC1-3E5B5E307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E32E7-6AAE-4667-B6C8-19A9B7B5F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800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F0BAA-FAE7-4861-BFD6-60BF9D8FE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42885D-7B47-4ED7-89D8-7984E7EE18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22BD2F-F244-4072-8A55-3974FA3D4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0ACA0-63B5-426B-BA69-B61B8D9988BA}" type="datetime1">
              <a:rPr lang="en-US" smtClean="0"/>
              <a:t>10/19/2018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444250-433B-4CC9-984B-4396A748D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Magnolia 2 Apartments | 10/17/18 | Portland Housing Bureau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29A8AA-0746-4EE1-AD1A-FC58C52C6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E32E7-6AAE-4667-B6C8-19A9B7B5F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722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B6C79-BD1D-4BA4-B674-6E71C123B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8E7239-811E-4128-B958-ED5177E660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CC307D-A88F-459C-B9BB-CC4DE83CD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49815-3DE3-477E-B7E8-D8E376FC51B1}" type="datetime1">
              <a:rPr lang="en-US" smtClean="0"/>
              <a:t>10/19/2018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A25BE1-D7CF-4351-A71E-483C49574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Magnolia 2 Apartments | 10/17/18 | Portland Housing Bureau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7A8E01-F97C-40CD-9734-B8DBCE915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E32E7-6AAE-4667-B6C8-19A9B7B5F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675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A9CC2-2B73-40F4-B4C2-4C4483107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9AE616-5875-4D8B-BB3E-3C242FEB72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E8170B-15EE-4187-8263-F016D0EF63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A94E66-10B8-42B8-9D63-CEC08503C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FFD4E-1514-46C7-83AC-C5C9BBF64E94}" type="datetime1">
              <a:rPr lang="en-US" smtClean="0"/>
              <a:t>10/19/2018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4C914F-0228-471B-ADFC-7FC194725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Magnolia 2 Apartments | 10/17/18 | Portland Housing Bureau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75A3F6-3D35-4262-9AAA-E5B00612A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E32E7-6AAE-4667-B6C8-19A9B7B5F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38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8E7A6-B1BF-4AD4-8C38-6A5CEAF40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00F641-BCB0-4C4C-99EB-18BC50C783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8D3E0E-EF91-4FF6-A4D6-3507D0B25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C2F159-D665-4937-8221-596C54CE0D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5B9667-17B0-458A-B2E0-32E04E4B6D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EACE56-ED3B-4C79-B4FA-B37C1E986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9771B-8C2C-471C-969F-98C04A3B236E}" type="datetime1">
              <a:rPr lang="en-US" smtClean="0"/>
              <a:t>10/19/2018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DB99A7-1157-4A92-BCD8-C8351B141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Magnolia 2 Apartments | 10/17/18 | Portland Housing Bureau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7D49FF-E10A-41F8-B2A6-EF8B95C8E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E32E7-6AAE-4667-B6C8-19A9B7B5F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481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691DF-3E1B-40C2-90ED-85312CA6A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E933C6-E047-4362-A004-A9CAD7EC1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79F22-EE93-4E6C-8B57-B7271CF5C27B}" type="datetime1">
              <a:rPr lang="en-US" smtClean="0"/>
              <a:t>10/19/2018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F2CA8B-4708-4223-BE96-95DD9AE87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Magnolia 2 Apartments | 10/17/18 | Portland Housing Bureau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EF0D98-AA19-49BA-B8E7-356C9FC25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E32E7-6AAE-4667-B6C8-19A9B7B5F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827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1F5DAD-F369-4AC9-9DA7-A1F5AB36A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D1922-CB4A-4DC1-A82D-3155C7FA8A50}" type="datetime1">
              <a:rPr lang="en-US" smtClean="0"/>
              <a:t>10/19/2018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CA7B31-E442-463D-85EF-F3210293A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Magnolia 2 Apartments | 10/17/18 | Portland Housing Bureau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B417A8-DB46-452D-86F2-57BC5961E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E32E7-6AAE-4667-B6C8-19A9B7B5F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803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FCF8A-2C57-4828-81A6-C7FDBD7C7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800570-2E5A-4AB8-A87F-95C70C22B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C76453-0572-406B-92D9-5FC27D648E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0F0BA3-6A1E-4B2E-9BCE-CBD012113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83EE3-AB1E-463E-9E5B-6EBAC816095C}" type="datetime1">
              <a:rPr lang="en-US" smtClean="0"/>
              <a:t>10/19/2018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899DC1-6C95-44A0-B6F1-28C6FA83F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Magnolia 2 Apartments | 10/17/18 | Portland Housing Bureau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8DEAA2-881C-4E21-A594-2CC840216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E32E7-6AAE-4667-B6C8-19A9B7B5F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363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69A0D-0912-4CA7-9287-E7745838E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E79EFA-4413-4091-BEAE-667605A0A8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36E246-6514-4E9D-9872-E3A9ADA2FF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4B6483-8482-4EBC-84F4-26792C435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FBE47-5933-4B11-A5B4-947322A818A8}" type="datetime1">
              <a:rPr lang="en-US" smtClean="0"/>
              <a:t>10/19/2018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165E4F-13B6-4A0D-9F31-E710295E5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Magnolia 2 Apartments | 10/17/18 | Portland Housing Bureau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E5A4A7-107C-4964-8DDD-6B7323AAD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E32E7-6AAE-4667-B6C8-19A9B7B5F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85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305BAB-F8C2-4403-8E63-13D22A319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3B7421-EEAE-496A-8D05-BFBAD0CA22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723429-82DC-44CC-9326-83A7234910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1FD72D-FE56-419E-912E-9EDA3A4C0B51}" type="datetime1">
              <a:rPr lang="en-US" smtClean="0"/>
              <a:t>10/19/2018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8A6B34-4511-4F30-B92D-C80CF92034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Magnolia 2 Apartments | 10/17/18 | Portland Housing Bureau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8672B5-5075-4ACD-B6D4-BE722E18E4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0E32E7-6AAE-4667-B6C8-19A9B7B5F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743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09600"/>
            <a:ext cx="5667375" cy="5140960"/>
          </a:xfrm>
          <a:custGeom>
            <a:avLst/>
            <a:gdLst/>
            <a:ahLst/>
            <a:cxnLst/>
            <a:rect l="l" t="t" r="r" b="b"/>
            <a:pathLst>
              <a:path w="5667375" h="5140960">
                <a:moveTo>
                  <a:pt x="0" y="5140680"/>
                </a:moveTo>
                <a:lnTo>
                  <a:pt x="5667019" y="5140680"/>
                </a:lnTo>
                <a:lnTo>
                  <a:pt x="5667019" y="0"/>
                </a:lnTo>
                <a:lnTo>
                  <a:pt x="0" y="0"/>
                </a:lnTo>
                <a:lnTo>
                  <a:pt x="0" y="5140680"/>
                </a:lnTo>
                <a:close/>
              </a:path>
            </a:pathLst>
          </a:custGeom>
          <a:solidFill>
            <a:srgbClr val="2782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750280"/>
            <a:ext cx="5667375" cy="473075"/>
          </a:xfrm>
          <a:custGeom>
            <a:avLst/>
            <a:gdLst/>
            <a:ahLst/>
            <a:cxnLst/>
            <a:rect l="l" t="t" r="r" b="b"/>
            <a:pathLst>
              <a:path w="5667375" h="473075">
                <a:moveTo>
                  <a:pt x="0" y="472960"/>
                </a:moveTo>
                <a:lnTo>
                  <a:pt x="5667019" y="472960"/>
                </a:lnTo>
                <a:lnTo>
                  <a:pt x="5667019" y="0"/>
                </a:lnTo>
                <a:lnTo>
                  <a:pt x="0" y="0"/>
                </a:lnTo>
                <a:lnTo>
                  <a:pt x="0" y="472960"/>
                </a:lnTo>
                <a:close/>
              </a:path>
            </a:pathLst>
          </a:custGeom>
          <a:solidFill>
            <a:srgbClr val="8FD1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504770" y="5396090"/>
            <a:ext cx="3216431" cy="8934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28142" y="1115173"/>
            <a:ext cx="4707255" cy="1297150"/>
          </a:xfrm>
          <a:prstGeom prst="rect">
            <a:avLst/>
          </a:prstGeom>
        </p:spPr>
        <p:txBody>
          <a:bodyPr vert="horz" wrap="square" lIns="0" tIns="90805" rIns="0" bIns="0" rtlCol="0">
            <a:spAutoFit/>
          </a:bodyPr>
          <a:lstStyle/>
          <a:p>
            <a:pPr marL="12700" marR="5080">
              <a:lnSpc>
                <a:spcPts val="4730"/>
              </a:lnSpc>
              <a:spcBef>
                <a:spcPts val="715"/>
              </a:spcBef>
            </a:pPr>
            <a:r>
              <a:rPr lang="en-US" sz="4400" b="1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Magnolia 2 Apartments</a:t>
            </a:r>
            <a:endParaRPr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8142" y="2750882"/>
            <a:ext cx="3943350" cy="249010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lang="en-US" sz="2400" b="1" spc="-5" dirty="0">
                <a:solidFill>
                  <a:srgbClr val="FFFFFF"/>
                </a:solidFill>
                <a:latin typeface="Arial"/>
                <a:cs typeface="Arial"/>
              </a:rPr>
              <a:t>Portland Housing Bureau </a:t>
            </a:r>
          </a:p>
          <a:p>
            <a:pPr marL="12700">
              <a:lnSpc>
                <a:spcPct val="100000"/>
              </a:lnSpc>
              <a:spcBef>
                <a:spcPts val="250"/>
              </a:spcBef>
            </a:pPr>
            <a:endParaRPr lang="en-US" sz="26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lang="en-US" sz="2400" b="1" spc="-5" dirty="0">
                <a:solidFill>
                  <a:srgbClr val="FFFFFF"/>
                </a:solidFill>
                <a:latin typeface="Arial"/>
                <a:cs typeface="Arial"/>
              </a:rPr>
              <a:t>October 17</a:t>
            </a:r>
            <a:r>
              <a:rPr lang="en-US" sz="2400" b="1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lang="en-US" sz="2400" b="1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400" b="1" dirty="0">
                <a:solidFill>
                  <a:srgbClr val="FFFFFF"/>
                </a:solidFill>
                <a:latin typeface="Arial"/>
                <a:cs typeface="Arial"/>
              </a:rPr>
              <a:t>2018</a:t>
            </a:r>
            <a:endParaRPr lang="en-US" sz="2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50"/>
              </a:spcBef>
            </a:pPr>
            <a:endParaRPr lang="en-US" sz="2600" dirty="0">
              <a:latin typeface="Times New Roman"/>
              <a:cs typeface="Times New Roman"/>
            </a:endParaRPr>
          </a:p>
          <a:p>
            <a:pPr marL="12700" marR="184150">
              <a:lnSpc>
                <a:spcPct val="104200"/>
              </a:lnSpc>
            </a:pPr>
            <a:r>
              <a:rPr lang="en-US" sz="2400" b="1" spc="-5" dirty="0">
                <a:solidFill>
                  <a:srgbClr val="FFFFFF"/>
                </a:solidFill>
                <a:latin typeface="Arial"/>
                <a:cs typeface="Arial"/>
              </a:rPr>
              <a:t>Shannon Callahan,</a:t>
            </a:r>
          </a:p>
          <a:p>
            <a:pPr marL="12700" marR="184150">
              <a:lnSpc>
                <a:spcPct val="104200"/>
              </a:lnSpc>
            </a:pPr>
            <a:r>
              <a:rPr lang="en-US" sz="2400" spc="-5" dirty="0">
                <a:solidFill>
                  <a:srgbClr val="FFFFFF"/>
                </a:solidFill>
                <a:latin typeface="Arial"/>
                <a:cs typeface="Arial"/>
              </a:rPr>
              <a:t>Interim Director</a:t>
            </a:r>
            <a:endParaRPr lang="en-US" sz="2400" dirty="0">
              <a:latin typeface="Arial"/>
              <a:cs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C06833E-8106-4A18-98C8-55DC7C4BD9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9743" y="634645"/>
            <a:ext cx="5944115" cy="28226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180DFAE-5E33-4D62-A6FE-F1E7F0A267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9743" y="3457338"/>
            <a:ext cx="5797798" cy="279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532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296133"/>
            <a:ext cx="12192000" cy="561975"/>
          </a:xfrm>
          <a:custGeom>
            <a:avLst/>
            <a:gdLst/>
            <a:ahLst/>
            <a:cxnLst/>
            <a:rect l="l" t="t" r="r" b="b"/>
            <a:pathLst>
              <a:path w="12192000" h="561975">
                <a:moveTo>
                  <a:pt x="12192000" y="0"/>
                </a:moveTo>
                <a:lnTo>
                  <a:pt x="5613" y="0"/>
                </a:lnTo>
                <a:lnTo>
                  <a:pt x="0" y="561873"/>
                </a:lnTo>
                <a:lnTo>
                  <a:pt x="12192000" y="561873"/>
                </a:lnTo>
                <a:lnTo>
                  <a:pt x="12192000" y="0"/>
                </a:lnTo>
                <a:close/>
              </a:path>
            </a:pathLst>
          </a:custGeom>
          <a:solidFill>
            <a:srgbClr val="2782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296139"/>
            <a:ext cx="3302000" cy="561975"/>
          </a:xfrm>
          <a:custGeom>
            <a:avLst/>
            <a:gdLst/>
            <a:ahLst/>
            <a:cxnLst/>
            <a:rect l="l" t="t" r="r" b="b"/>
            <a:pathLst>
              <a:path w="3302000" h="561975">
                <a:moveTo>
                  <a:pt x="0" y="561860"/>
                </a:moveTo>
                <a:lnTo>
                  <a:pt x="3302000" y="561860"/>
                </a:lnTo>
                <a:lnTo>
                  <a:pt x="3302000" y="0"/>
                </a:lnTo>
                <a:lnTo>
                  <a:pt x="0" y="0"/>
                </a:lnTo>
                <a:lnTo>
                  <a:pt x="0" y="561860"/>
                </a:lnTo>
                <a:close/>
              </a:path>
            </a:pathLst>
          </a:custGeom>
          <a:solidFill>
            <a:srgbClr val="8FD1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88340" y="1367933"/>
            <a:ext cx="10544175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200" b="1" spc="-5" dirty="0">
                <a:solidFill>
                  <a:srgbClr val="8FD169"/>
                </a:solidFill>
                <a:latin typeface="Arial"/>
                <a:cs typeface="Arial"/>
              </a:rPr>
              <a:t>Combined project along Martin Luther King Jr. Boulevard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xfrm>
            <a:off x="4758090" y="6489863"/>
            <a:ext cx="6101715" cy="1872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Magnolia 2 Apartments | 10/17/18 | Portland Housing Bureau</a:t>
            </a:r>
            <a:endParaRPr spc="-5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88340" y="554760"/>
            <a:ext cx="1081532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b="1" spc="-5" dirty="0">
                <a:solidFill>
                  <a:srgbClr val="2782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Magnolia 2 Apartments</a:t>
            </a:r>
            <a:endParaRPr b="1" spc="-5" dirty="0">
              <a:solidFill>
                <a:srgbClr val="2782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26182EBB-3F34-4EE6-AAA8-D7858DF38D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1000" y="2047366"/>
            <a:ext cx="8968127" cy="390214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77F53B1-13EE-40D5-8AB7-F32805746063}"/>
              </a:ext>
            </a:extLst>
          </p:cNvPr>
          <p:cNvSpPr txBox="1"/>
          <p:nvPr/>
        </p:nvSpPr>
        <p:spPr>
          <a:xfrm>
            <a:off x="300734" y="2253911"/>
            <a:ext cx="180363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434F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Magnolia</a:t>
            </a:r>
            <a:r>
              <a:rPr lang="en-US" b="1" dirty="0">
                <a:solidFill>
                  <a:srgbClr val="434F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434F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b="1" dirty="0">
              <a:solidFill>
                <a:srgbClr val="434F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</a:pPr>
            <a:r>
              <a:rPr lang="en-US" dirty="0">
                <a:solidFill>
                  <a:srgbClr val="434F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Built 50 units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161479C-DB59-4ACF-9EDF-724FC1FE67DE}"/>
              </a:ext>
            </a:extLst>
          </p:cNvPr>
          <p:cNvSpPr txBox="1"/>
          <p:nvPr/>
        </p:nvSpPr>
        <p:spPr>
          <a:xfrm>
            <a:off x="10330698" y="2253911"/>
            <a:ext cx="180363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434F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Magnolia</a:t>
            </a:r>
            <a:r>
              <a:rPr lang="en-US" b="1" dirty="0">
                <a:solidFill>
                  <a:srgbClr val="434F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434F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b="1" dirty="0">
              <a:solidFill>
                <a:srgbClr val="434F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</a:pPr>
            <a:r>
              <a:rPr lang="en-US" dirty="0">
                <a:solidFill>
                  <a:srgbClr val="434F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50 unit construction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CAA2EA15-D037-4774-A40C-7681A8F87EBE}"/>
              </a:ext>
            </a:extLst>
          </p:cNvPr>
          <p:cNvSpPr/>
          <p:nvPr/>
        </p:nvSpPr>
        <p:spPr>
          <a:xfrm rot="1556380">
            <a:off x="1129499" y="3370134"/>
            <a:ext cx="785586" cy="504523"/>
          </a:xfrm>
          <a:prstGeom prst="rightArrow">
            <a:avLst/>
          </a:prstGeom>
          <a:solidFill>
            <a:srgbClr val="434F6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998658E2-26FE-4A4F-8416-4B953582ECDA}"/>
              </a:ext>
            </a:extLst>
          </p:cNvPr>
          <p:cNvSpPr/>
          <p:nvPr/>
        </p:nvSpPr>
        <p:spPr>
          <a:xfrm rot="8719831">
            <a:off x="10410801" y="3633121"/>
            <a:ext cx="785586" cy="504523"/>
          </a:xfrm>
          <a:prstGeom prst="rightArrow">
            <a:avLst/>
          </a:prstGeom>
          <a:solidFill>
            <a:srgbClr val="434F6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330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288155" cy="6296660"/>
          </a:xfrm>
          <a:custGeom>
            <a:avLst/>
            <a:gdLst/>
            <a:ahLst/>
            <a:cxnLst/>
            <a:rect l="l" t="t" r="r" b="b"/>
            <a:pathLst>
              <a:path w="4288155" h="6296660">
                <a:moveTo>
                  <a:pt x="0" y="6296139"/>
                </a:moveTo>
                <a:lnTo>
                  <a:pt x="4288155" y="6296139"/>
                </a:lnTo>
                <a:lnTo>
                  <a:pt x="4288155" y="0"/>
                </a:lnTo>
                <a:lnTo>
                  <a:pt x="0" y="0"/>
                </a:lnTo>
                <a:lnTo>
                  <a:pt x="0" y="6296139"/>
                </a:lnTo>
                <a:close/>
              </a:path>
            </a:pathLst>
          </a:custGeom>
          <a:solidFill>
            <a:srgbClr val="2782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296139"/>
            <a:ext cx="4288155" cy="561975"/>
          </a:xfrm>
          <a:custGeom>
            <a:avLst/>
            <a:gdLst/>
            <a:ahLst/>
            <a:cxnLst/>
            <a:rect l="l" t="t" r="r" b="b"/>
            <a:pathLst>
              <a:path w="4288155" h="561975">
                <a:moveTo>
                  <a:pt x="0" y="561860"/>
                </a:moveTo>
                <a:lnTo>
                  <a:pt x="4288155" y="561860"/>
                </a:lnTo>
                <a:lnTo>
                  <a:pt x="4288155" y="0"/>
                </a:lnTo>
                <a:lnTo>
                  <a:pt x="0" y="0"/>
                </a:lnTo>
                <a:lnTo>
                  <a:pt x="0" y="561860"/>
                </a:lnTo>
                <a:close/>
              </a:path>
            </a:pathLst>
          </a:custGeom>
          <a:solidFill>
            <a:srgbClr val="8FD1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2739" y="2306472"/>
            <a:ext cx="3089275" cy="0"/>
          </a:xfrm>
          <a:custGeom>
            <a:avLst/>
            <a:gdLst/>
            <a:ahLst/>
            <a:cxnLst/>
            <a:rect l="l" t="t" r="r" b="b"/>
            <a:pathLst>
              <a:path w="3089275">
                <a:moveTo>
                  <a:pt x="0" y="0"/>
                </a:moveTo>
                <a:lnTo>
                  <a:pt x="3089000" y="0"/>
                </a:lnTo>
              </a:path>
            </a:pathLst>
          </a:custGeom>
          <a:ln w="32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78087" y="2407809"/>
            <a:ext cx="2827020" cy="3896643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285115" algn="l"/>
                <a:tab pos="285750" algn="l"/>
              </a:tabLst>
            </a:pPr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Most 30% AMI units will house tenants referred through Homeless Family System of Care. 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285115" algn="l"/>
                <a:tab pos="285750" algn="l"/>
              </a:tabLst>
            </a:pPr>
            <a:endParaRPr lang="en-US" sz="1000" dirty="0">
              <a:solidFill>
                <a:srgbClr val="FFFFFF"/>
              </a:solidFill>
              <a:latin typeface="Arial"/>
              <a:cs typeface="Arial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285115" algn="l"/>
                <a:tab pos="285750" algn="l"/>
              </a:tabLst>
            </a:pPr>
            <a:r>
              <a:rPr lang="en-US" sz="1100" dirty="0">
                <a:solidFill>
                  <a:srgbClr val="FFFFFF"/>
                </a:solidFill>
                <a:latin typeface="Arial"/>
                <a:cs typeface="Arial"/>
              </a:rPr>
              <a:t>*3 units at 30% AMI are PSH, supported by Joint Office of Homeless Services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xfrm>
            <a:off x="4758090" y="6489863"/>
            <a:ext cx="6101715" cy="1872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 dirty="0">
                <a:solidFill>
                  <a:srgbClr val="434F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Magnolia 2 Apartments | 10/17/18 | Portland Housing Bureau</a:t>
            </a:r>
            <a:endParaRPr spc="-5" dirty="0">
              <a:solidFill>
                <a:srgbClr val="434F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74178" y="354598"/>
            <a:ext cx="2997836" cy="1420902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0"/>
              </a:spcBef>
            </a:pPr>
            <a:r>
              <a:rPr lang="en-US" b="1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145 people housed </a:t>
            </a:r>
            <a:endParaRPr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5640559"/>
              </p:ext>
            </p:extLst>
          </p:nvPr>
        </p:nvGraphicFramePr>
        <p:xfrm>
          <a:off x="4667253" y="1122474"/>
          <a:ext cx="3711022" cy="4953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947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27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35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lang="en-US" sz="1800" b="1" spc="-15" dirty="0">
                          <a:solidFill>
                            <a:srgbClr val="E7E6E6"/>
                          </a:solidFill>
                          <a:latin typeface="Calibri"/>
                          <a:cs typeface="Calibri"/>
                        </a:rPr>
                        <a:t>Unit Type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7829D"/>
                    </a:solidFill>
                  </a:tcPr>
                </a:tc>
                <a:tc>
                  <a:txBody>
                    <a:bodyPr/>
                    <a:lstStyle/>
                    <a:p>
                      <a:pPr marL="8572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lang="en-US" sz="1800" b="1" spc="-15" dirty="0">
                          <a:solidFill>
                            <a:srgbClr val="E7E6E6"/>
                          </a:solidFill>
                          <a:latin typeface="Calibri"/>
                          <a:cs typeface="Calibri"/>
                        </a:rPr>
                        <a:t>Count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7829D"/>
                    </a:solidFill>
                  </a:tcPr>
                </a:tc>
                <a:tc>
                  <a:txBody>
                    <a:bodyPr/>
                    <a:lstStyle/>
                    <a:p>
                      <a:pPr marL="8699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lang="en-US" sz="1800" b="1" spc="-15" dirty="0">
                          <a:solidFill>
                            <a:srgbClr val="E7E6E6"/>
                          </a:solidFill>
                          <a:latin typeface="Calibri"/>
                          <a:cs typeface="Calibri"/>
                        </a:rPr>
                        <a:t>MFI Regulated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782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lang="en-US" sz="1600" spc="-5" dirty="0">
                          <a:solidFill>
                            <a:srgbClr val="434F69"/>
                          </a:solidFill>
                          <a:latin typeface="Calibri"/>
                          <a:cs typeface="Calibri"/>
                        </a:rPr>
                        <a:t>1-bed</a:t>
                      </a:r>
                      <a:endParaRPr sz="1600" dirty="0">
                        <a:solidFill>
                          <a:srgbClr val="434F69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8DF"/>
                    </a:solidFill>
                  </a:tcPr>
                </a:tc>
                <a:tc>
                  <a:txBody>
                    <a:bodyPr/>
                    <a:lstStyle/>
                    <a:p>
                      <a:pPr marL="85725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lang="en-US" sz="1600" dirty="0">
                          <a:solidFill>
                            <a:srgbClr val="434F69"/>
                          </a:solidFill>
                          <a:latin typeface="Calibri"/>
                          <a:cs typeface="Calibri"/>
                        </a:rPr>
                        <a:t>1</a:t>
                      </a:r>
                    </a:p>
                  </a:txBody>
                  <a:tcPr marL="0" marR="0" marT="1397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8DF"/>
                    </a:solidFill>
                  </a:tcPr>
                </a:tc>
                <a:tc>
                  <a:txBody>
                    <a:bodyPr/>
                    <a:lstStyle/>
                    <a:p>
                      <a:pPr marL="86995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lang="en-US" sz="1600" spc="-5" dirty="0">
                          <a:solidFill>
                            <a:srgbClr val="434F69"/>
                          </a:solidFill>
                          <a:latin typeface="Calibri"/>
                          <a:cs typeface="Calibri"/>
                        </a:rPr>
                        <a:t>30%</a:t>
                      </a:r>
                      <a:endParaRPr sz="1600" dirty="0">
                        <a:solidFill>
                          <a:srgbClr val="434F69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1397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8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84455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21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spc="-5" dirty="0">
                          <a:solidFill>
                            <a:srgbClr val="434F69"/>
                          </a:solidFill>
                          <a:latin typeface="+mn-lt"/>
                          <a:cs typeface="Calibri"/>
                        </a:rPr>
                        <a:t>1-bed - PSH</a:t>
                      </a:r>
                    </a:p>
                  </a:txBody>
                  <a:tcPr marL="0" marR="0" marT="266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DF0"/>
                    </a:solidFill>
                  </a:tcPr>
                </a:tc>
                <a:tc>
                  <a:txBody>
                    <a:bodyPr/>
                    <a:lstStyle/>
                    <a:p>
                      <a:pPr marL="8572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lang="en-US" sz="1600" dirty="0">
                          <a:solidFill>
                            <a:srgbClr val="434F69"/>
                          </a:solidFill>
                          <a:latin typeface="Calibri"/>
                          <a:cs typeface="Calibri"/>
                        </a:rPr>
                        <a:t>1</a:t>
                      </a:r>
                    </a:p>
                  </a:txBody>
                  <a:tcPr marL="0" marR="0" marT="2667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DF0"/>
                    </a:solidFill>
                  </a:tcPr>
                </a:tc>
                <a:tc>
                  <a:txBody>
                    <a:bodyPr/>
                    <a:lstStyle/>
                    <a:p>
                      <a:pPr marL="8699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lang="en-US" sz="1600" spc="-5" dirty="0">
                          <a:solidFill>
                            <a:srgbClr val="434F69"/>
                          </a:solidFill>
                          <a:latin typeface="+mn-lt"/>
                          <a:cs typeface="Calibri"/>
                        </a:rPr>
                        <a:t>30%</a:t>
                      </a:r>
                      <a:endParaRPr sz="1600" dirty="0">
                        <a:solidFill>
                          <a:srgbClr val="434F69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2667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D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84455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21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spc="-5" dirty="0">
                          <a:solidFill>
                            <a:srgbClr val="434F69"/>
                          </a:solidFill>
                          <a:latin typeface="+mn-lt"/>
                          <a:cs typeface="Calibri"/>
                        </a:rPr>
                        <a:t>1-bed</a:t>
                      </a:r>
                      <a:endParaRPr lang="en-US" sz="1600" dirty="0">
                        <a:solidFill>
                          <a:srgbClr val="434F69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8DF"/>
                    </a:solidFill>
                  </a:tcPr>
                </a:tc>
                <a:tc>
                  <a:txBody>
                    <a:bodyPr/>
                    <a:lstStyle/>
                    <a:p>
                      <a:pPr marL="85725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lang="en-US" sz="1600" dirty="0">
                          <a:solidFill>
                            <a:srgbClr val="434F69"/>
                          </a:solidFill>
                          <a:latin typeface="Calibri"/>
                          <a:cs typeface="Calibri"/>
                        </a:rPr>
                        <a:t>5</a:t>
                      </a:r>
                    </a:p>
                  </a:txBody>
                  <a:tcPr marL="0" marR="0" marT="2730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8DF"/>
                    </a:solidFill>
                  </a:tcPr>
                </a:tc>
                <a:tc>
                  <a:txBody>
                    <a:bodyPr/>
                    <a:lstStyle/>
                    <a:p>
                      <a:pPr marL="86995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lang="en-US" sz="1600" spc="-5" dirty="0">
                          <a:solidFill>
                            <a:srgbClr val="434F69"/>
                          </a:solidFill>
                          <a:latin typeface="+mn-lt"/>
                          <a:cs typeface="Calibri"/>
                        </a:rPr>
                        <a:t>50%</a:t>
                      </a:r>
                      <a:endParaRPr sz="1600" dirty="0">
                        <a:solidFill>
                          <a:srgbClr val="434F69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2730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8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lang="en-US" sz="1600" spc="-5" dirty="0">
                          <a:solidFill>
                            <a:srgbClr val="434F69"/>
                          </a:solidFill>
                          <a:latin typeface="+mn-lt"/>
                          <a:cs typeface="Calibri"/>
                        </a:rPr>
                        <a:t>1-bed</a:t>
                      </a:r>
                      <a:endParaRPr sz="1600" dirty="0">
                        <a:solidFill>
                          <a:srgbClr val="434F69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DF0"/>
                    </a:solidFill>
                  </a:tcPr>
                </a:tc>
                <a:tc>
                  <a:txBody>
                    <a:bodyPr/>
                    <a:lstStyle/>
                    <a:p>
                      <a:pPr marL="85725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lang="en-US" sz="1600" dirty="0">
                          <a:solidFill>
                            <a:srgbClr val="434F69"/>
                          </a:solidFill>
                          <a:latin typeface="Calibri"/>
                          <a:cs typeface="Calibri"/>
                        </a:rPr>
                        <a:t>10</a:t>
                      </a:r>
                    </a:p>
                  </a:txBody>
                  <a:tcPr marL="0" marR="0" marT="2730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DF0"/>
                    </a:solidFill>
                  </a:tcPr>
                </a:tc>
                <a:tc>
                  <a:txBody>
                    <a:bodyPr/>
                    <a:lstStyle/>
                    <a:p>
                      <a:pPr marL="86995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lang="en-US" sz="1600" spc="-5" dirty="0">
                          <a:solidFill>
                            <a:srgbClr val="434F69"/>
                          </a:solidFill>
                          <a:latin typeface="+mn-lt"/>
                          <a:cs typeface="Calibri"/>
                        </a:rPr>
                        <a:t>60%</a:t>
                      </a:r>
                      <a:endParaRPr sz="1600" dirty="0">
                        <a:solidFill>
                          <a:srgbClr val="434F69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2730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D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84455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21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spc="-5" dirty="0">
                          <a:solidFill>
                            <a:srgbClr val="434F69"/>
                          </a:solidFill>
                          <a:latin typeface="+mn-lt"/>
                          <a:cs typeface="Calibri"/>
                        </a:rPr>
                        <a:t>2-bed</a:t>
                      </a:r>
                      <a:endParaRPr lang="en-US" sz="1600" dirty="0">
                        <a:solidFill>
                          <a:srgbClr val="434F69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8DF"/>
                    </a:solidFill>
                  </a:tcPr>
                </a:tc>
                <a:tc>
                  <a:txBody>
                    <a:bodyPr/>
                    <a:lstStyle/>
                    <a:p>
                      <a:pPr marL="85725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lang="en-US" sz="1600" dirty="0">
                          <a:solidFill>
                            <a:srgbClr val="434F69"/>
                          </a:solidFill>
                          <a:latin typeface="Calibri"/>
                          <a:cs typeface="Calibri"/>
                        </a:rPr>
                        <a:t>1</a:t>
                      </a:r>
                    </a:p>
                  </a:txBody>
                  <a:tcPr marL="0" marR="0" marT="2730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8DF"/>
                    </a:solidFill>
                  </a:tcPr>
                </a:tc>
                <a:tc>
                  <a:txBody>
                    <a:bodyPr/>
                    <a:lstStyle/>
                    <a:p>
                      <a:pPr marL="86995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lang="en-US" sz="1600" spc="-5" dirty="0">
                          <a:solidFill>
                            <a:srgbClr val="434F69"/>
                          </a:solidFill>
                          <a:latin typeface="+mn-lt"/>
                          <a:cs typeface="Calibri"/>
                        </a:rPr>
                        <a:t>30%</a:t>
                      </a:r>
                      <a:endParaRPr sz="1600" dirty="0">
                        <a:solidFill>
                          <a:srgbClr val="434F69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2730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8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84455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21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spc="-5" dirty="0">
                          <a:solidFill>
                            <a:srgbClr val="434F69"/>
                          </a:solidFill>
                          <a:latin typeface="+mn-lt"/>
                          <a:cs typeface="Calibri"/>
                        </a:rPr>
                        <a:t>2-bed - PSH</a:t>
                      </a:r>
                      <a:endParaRPr lang="en-US" sz="1600" dirty="0">
                        <a:solidFill>
                          <a:srgbClr val="434F69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DF0"/>
                    </a:solidFill>
                  </a:tcPr>
                </a:tc>
                <a:tc>
                  <a:txBody>
                    <a:bodyPr/>
                    <a:lstStyle/>
                    <a:p>
                      <a:pPr marL="85725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lang="en-US" sz="1600" dirty="0">
                          <a:solidFill>
                            <a:srgbClr val="434F69"/>
                          </a:solidFill>
                          <a:latin typeface="Calibri"/>
                          <a:cs typeface="Calibri"/>
                        </a:rPr>
                        <a:t>1</a:t>
                      </a:r>
                    </a:p>
                  </a:txBody>
                  <a:tcPr marL="0" marR="0" marT="2730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DF0"/>
                    </a:solidFill>
                  </a:tcPr>
                </a:tc>
                <a:tc>
                  <a:txBody>
                    <a:bodyPr/>
                    <a:lstStyle/>
                    <a:p>
                      <a:pPr marL="86995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lang="en-US" sz="1600" spc="-5" dirty="0">
                          <a:solidFill>
                            <a:srgbClr val="434F69"/>
                          </a:solidFill>
                          <a:latin typeface="+mn-lt"/>
                          <a:cs typeface="Calibri"/>
                        </a:rPr>
                        <a:t>30%</a:t>
                      </a:r>
                      <a:endParaRPr sz="1600" dirty="0">
                        <a:solidFill>
                          <a:srgbClr val="434F69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2730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D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84455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22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spc="-5" dirty="0">
                          <a:solidFill>
                            <a:srgbClr val="434F69"/>
                          </a:solidFill>
                          <a:latin typeface="+mn-lt"/>
                          <a:cs typeface="Calibri"/>
                        </a:rPr>
                        <a:t>2-bed</a:t>
                      </a:r>
                      <a:endParaRPr lang="en-US" sz="1600" dirty="0">
                        <a:solidFill>
                          <a:srgbClr val="434F69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8DF"/>
                    </a:solidFill>
                  </a:tcPr>
                </a:tc>
                <a:tc>
                  <a:txBody>
                    <a:bodyPr/>
                    <a:lstStyle/>
                    <a:p>
                      <a:pPr marL="85725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lang="en-US" sz="1600" dirty="0">
                          <a:solidFill>
                            <a:srgbClr val="434F69"/>
                          </a:solidFill>
                          <a:latin typeface="Calibri"/>
                          <a:cs typeface="Calibri"/>
                        </a:rPr>
                        <a:t>8</a:t>
                      </a:r>
                    </a:p>
                  </a:txBody>
                  <a:tcPr marL="0" marR="0" marT="2794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8DF"/>
                    </a:solidFill>
                  </a:tcPr>
                </a:tc>
                <a:tc>
                  <a:txBody>
                    <a:bodyPr/>
                    <a:lstStyle/>
                    <a:p>
                      <a:pPr marL="86995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lang="en-US" sz="1600" spc="-5" dirty="0">
                          <a:solidFill>
                            <a:srgbClr val="434F69"/>
                          </a:solidFill>
                          <a:latin typeface="+mn-lt"/>
                          <a:cs typeface="Calibri"/>
                        </a:rPr>
                        <a:t>50%</a:t>
                      </a:r>
                      <a:endParaRPr sz="1600" dirty="0">
                        <a:solidFill>
                          <a:srgbClr val="434F69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2794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8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84455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22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spc="-5" dirty="0">
                          <a:solidFill>
                            <a:srgbClr val="434F69"/>
                          </a:solidFill>
                          <a:latin typeface="+mn-lt"/>
                          <a:cs typeface="Calibri"/>
                        </a:rPr>
                        <a:t>2-bed</a:t>
                      </a:r>
                      <a:endParaRPr lang="en-US" sz="1600" dirty="0">
                        <a:solidFill>
                          <a:srgbClr val="434F69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DF0"/>
                    </a:solidFill>
                  </a:tcPr>
                </a:tc>
                <a:tc>
                  <a:txBody>
                    <a:bodyPr/>
                    <a:lstStyle/>
                    <a:p>
                      <a:pPr marL="85725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lang="en-US" sz="1600" dirty="0">
                          <a:solidFill>
                            <a:srgbClr val="434F69"/>
                          </a:solidFill>
                          <a:latin typeface="Calibri"/>
                          <a:cs typeface="Calibri"/>
                        </a:rPr>
                        <a:t>13</a:t>
                      </a:r>
                    </a:p>
                  </a:txBody>
                  <a:tcPr marL="0" marR="0" marT="2794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DF0"/>
                    </a:solidFill>
                  </a:tcPr>
                </a:tc>
                <a:tc>
                  <a:txBody>
                    <a:bodyPr/>
                    <a:lstStyle/>
                    <a:p>
                      <a:pPr marL="86995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lang="en-US" sz="1600" spc="-5" dirty="0">
                          <a:solidFill>
                            <a:srgbClr val="434F69"/>
                          </a:solidFill>
                          <a:latin typeface="+mn-lt"/>
                          <a:cs typeface="Calibri"/>
                        </a:rPr>
                        <a:t>60%</a:t>
                      </a:r>
                      <a:endParaRPr sz="1600" dirty="0">
                        <a:solidFill>
                          <a:srgbClr val="434F69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2794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D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lang="en-US" sz="1600" spc="-5" dirty="0">
                          <a:solidFill>
                            <a:srgbClr val="434F69"/>
                          </a:solidFill>
                          <a:latin typeface="Calibri"/>
                          <a:cs typeface="Calibri"/>
                        </a:rPr>
                        <a:t>3-bed </a:t>
                      </a:r>
                      <a:endParaRPr sz="1600" dirty="0">
                        <a:solidFill>
                          <a:srgbClr val="434F69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8DF"/>
                    </a:solidFill>
                  </a:tcPr>
                </a:tc>
                <a:tc>
                  <a:txBody>
                    <a:bodyPr/>
                    <a:lstStyle/>
                    <a:p>
                      <a:pPr marL="85725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lang="en-US" sz="1600" dirty="0">
                          <a:solidFill>
                            <a:srgbClr val="434F69"/>
                          </a:solidFill>
                          <a:latin typeface="Calibri"/>
                          <a:cs typeface="Calibri"/>
                        </a:rPr>
                        <a:t>1</a:t>
                      </a:r>
                    </a:p>
                  </a:txBody>
                  <a:tcPr marL="0" marR="0" marT="2794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8DF"/>
                    </a:solidFill>
                  </a:tcPr>
                </a:tc>
                <a:tc>
                  <a:txBody>
                    <a:bodyPr/>
                    <a:lstStyle/>
                    <a:p>
                      <a:pPr marL="86995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lang="en-US" sz="1600" spc="-5" dirty="0">
                          <a:solidFill>
                            <a:srgbClr val="434F69"/>
                          </a:solidFill>
                          <a:latin typeface="+mn-lt"/>
                          <a:cs typeface="Calibri"/>
                        </a:rPr>
                        <a:t>30%</a:t>
                      </a:r>
                      <a:endParaRPr sz="1600" dirty="0">
                        <a:solidFill>
                          <a:srgbClr val="434F69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2794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8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lang="en-US" sz="1600" dirty="0">
                          <a:solidFill>
                            <a:srgbClr val="434F69"/>
                          </a:solidFill>
                          <a:latin typeface="Calibri"/>
                          <a:cs typeface="Calibri"/>
                        </a:rPr>
                        <a:t>3-bed - PSH</a:t>
                      </a:r>
                      <a:endParaRPr sz="1600" dirty="0">
                        <a:solidFill>
                          <a:srgbClr val="434F69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8DF"/>
                    </a:solidFill>
                  </a:tcPr>
                </a:tc>
                <a:tc>
                  <a:txBody>
                    <a:bodyPr/>
                    <a:lstStyle/>
                    <a:p>
                      <a:pPr marL="85725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lang="en-US" sz="1600" dirty="0">
                          <a:solidFill>
                            <a:srgbClr val="434F69"/>
                          </a:solidFill>
                          <a:latin typeface="Calibri"/>
                          <a:cs typeface="Calibri"/>
                        </a:rPr>
                        <a:t>1</a:t>
                      </a:r>
                    </a:p>
                  </a:txBody>
                  <a:tcPr marL="0" marR="0" marT="2794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8DF"/>
                    </a:solidFill>
                  </a:tcPr>
                </a:tc>
                <a:tc>
                  <a:txBody>
                    <a:bodyPr/>
                    <a:lstStyle/>
                    <a:p>
                      <a:pPr marL="86995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2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spc="-5" dirty="0">
                          <a:solidFill>
                            <a:srgbClr val="434F69"/>
                          </a:solidFill>
                          <a:latin typeface="+mn-lt"/>
                          <a:cs typeface="Calibri"/>
                        </a:rPr>
                        <a:t>30%</a:t>
                      </a:r>
                      <a:endParaRPr lang="en-US" sz="1600" dirty="0">
                        <a:solidFill>
                          <a:srgbClr val="434F69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2794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8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294236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lang="en-US" sz="1600" dirty="0">
                          <a:solidFill>
                            <a:srgbClr val="434F69"/>
                          </a:solidFill>
                          <a:latin typeface="Calibri"/>
                          <a:cs typeface="Calibri"/>
                        </a:rPr>
                        <a:t>3-bed</a:t>
                      </a:r>
                      <a:endParaRPr sz="1600" dirty="0">
                        <a:solidFill>
                          <a:srgbClr val="434F69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8DF"/>
                    </a:solidFill>
                  </a:tcPr>
                </a:tc>
                <a:tc>
                  <a:txBody>
                    <a:bodyPr/>
                    <a:lstStyle/>
                    <a:p>
                      <a:pPr marL="85725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lang="en-US" sz="1600" dirty="0">
                          <a:solidFill>
                            <a:srgbClr val="434F69"/>
                          </a:solidFill>
                          <a:latin typeface="Calibri"/>
                          <a:cs typeface="Calibri"/>
                        </a:rPr>
                        <a:t>3</a:t>
                      </a:r>
                    </a:p>
                  </a:txBody>
                  <a:tcPr marL="0" marR="0" marT="2794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8DF"/>
                    </a:solidFill>
                  </a:tcPr>
                </a:tc>
                <a:tc>
                  <a:txBody>
                    <a:bodyPr/>
                    <a:lstStyle/>
                    <a:p>
                      <a:pPr marL="86995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2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spc="-5" dirty="0">
                          <a:solidFill>
                            <a:srgbClr val="434F69"/>
                          </a:solidFill>
                          <a:latin typeface="+mn-lt"/>
                          <a:cs typeface="Calibri"/>
                        </a:rPr>
                        <a:t>50%</a:t>
                      </a:r>
                      <a:endParaRPr lang="en-US" sz="1600" dirty="0">
                        <a:solidFill>
                          <a:srgbClr val="434F69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2794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8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6525111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lang="en-US" sz="1600" dirty="0">
                          <a:solidFill>
                            <a:srgbClr val="434F69"/>
                          </a:solidFill>
                          <a:latin typeface="Calibri"/>
                          <a:cs typeface="Calibri"/>
                        </a:rPr>
                        <a:t>3-bed</a:t>
                      </a:r>
                      <a:endParaRPr sz="1600" dirty="0">
                        <a:solidFill>
                          <a:srgbClr val="434F69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8DF"/>
                    </a:solidFill>
                  </a:tcPr>
                </a:tc>
                <a:tc>
                  <a:txBody>
                    <a:bodyPr/>
                    <a:lstStyle/>
                    <a:p>
                      <a:pPr marL="85725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lang="en-US" sz="1600" dirty="0">
                          <a:solidFill>
                            <a:srgbClr val="434F69"/>
                          </a:solidFill>
                          <a:latin typeface="Calibri"/>
                          <a:cs typeface="Calibri"/>
                        </a:rPr>
                        <a:t>5</a:t>
                      </a:r>
                    </a:p>
                  </a:txBody>
                  <a:tcPr marL="0" marR="0" marT="2794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8DF"/>
                    </a:solidFill>
                  </a:tcPr>
                </a:tc>
                <a:tc>
                  <a:txBody>
                    <a:bodyPr/>
                    <a:lstStyle/>
                    <a:p>
                      <a:pPr marL="86995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2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spc="-5" dirty="0">
                          <a:solidFill>
                            <a:srgbClr val="434F69"/>
                          </a:solidFill>
                          <a:latin typeface="+mn-lt"/>
                          <a:cs typeface="Calibri"/>
                        </a:rPr>
                        <a:t>60%</a:t>
                      </a:r>
                      <a:endParaRPr lang="en-US" sz="1600" dirty="0">
                        <a:solidFill>
                          <a:srgbClr val="434F69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2794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8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3695277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lang="en-US" sz="1600" b="1" dirty="0">
                          <a:solidFill>
                            <a:srgbClr val="434F69"/>
                          </a:solidFill>
                          <a:latin typeface="Calibri"/>
                          <a:cs typeface="Calibri"/>
                        </a:rPr>
                        <a:t>Total Units</a:t>
                      </a:r>
                      <a:endParaRPr sz="1600" b="1" dirty="0">
                        <a:solidFill>
                          <a:srgbClr val="434F69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8DF"/>
                    </a:solidFill>
                  </a:tcPr>
                </a:tc>
                <a:tc>
                  <a:txBody>
                    <a:bodyPr/>
                    <a:lstStyle/>
                    <a:p>
                      <a:pPr marL="85725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lang="en-US" sz="1600" b="1" dirty="0">
                          <a:solidFill>
                            <a:srgbClr val="434F69"/>
                          </a:solidFill>
                          <a:latin typeface="Calibri"/>
                          <a:cs typeface="Calibri"/>
                        </a:rPr>
                        <a:t>50</a:t>
                      </a:r>
                    </a:p>
                  </a:txBody>
                  <a:tcPr marL="0" marR="0" marT="2794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8DF"/>
                    </a:solidFill>
                  </a:tcPr>
                </a:tc>
                <a:tc>
                  <a:txBody>
                    <a:bodyPr/>
                    <a:lstStyle/>
                    <a:p>
                      <a:pPr marL="86995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endParaRPr sz="1600" dirty="0">
                        <a:solidFill>
                          <a:srgbClr val="434F69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2794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8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7091636"/>
                  </a:ext>
                </a:extLst>
              </a:tr>
            </a:tbl>
          </a:graphicData>
        </a:graphic>
      </p:graphicFrame>
      <p:sp>
        <p:nvSpPr>
          <p:cNvPr id="11" name="object 4">
            <a:extLst>
              <a:ext uri="{FF2B5EF4-FFF2-40B4-BE49-F238E27FC236}">
                <a16:creationId xmlns:a16="http://schemas.microsoft.com/office/drawing/2014/main" id="{141DF6D2-73B5-416F-AFA8-0AB2314A84CB}"/>
              </a:ext>
            </a:extLst>
          </p:cNvPr>
          <p:cNvSpPr txBox="1"/>
          <p:nvPr/>
        </p:nvSpPr>
        <p:spPr>
          <a:xfrm>
            <a:off x="4667253" y="582865"/>
            <a:ext cx="6357828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200" b="1" spc="-5" dirty="0">
                <a:solidFill>
                  <a:srgbClr val="434F69"/>
                </a:solidFill>
                <a:latin typeface="Arial"/>
                <a:cs typeface="Arial"/>
              </a:rPr>
              <a:t>Unit Mix and Affordability: 50 Total Units</a:t>
            </a:r>
            <a:endParaRPr sz="2200" dirty="0">
              <a:solidFill>
                <a:srgbClr val="434F69"/>
              </a:solidFill>
              <a:latin typeface="Arial"/>
              <a:cs typeface="Arial"/>
            </a:endParaRPr>
          </a:p>
        </p:txBody>
      </p:sp>
      <p:graphicFrame>
        <p:nvGraphicFramePr>
          <p:cNvPr id="15" name="object 7">
            <a:extLst>
              <a:ext uri="{FF2B5EF4-FFF2-40B4-BE49-F238E27FC236}">
                <a16:creationId xmlns:a16="http://schemas.microsoft.com/office/drawing/2014/main" id="{2781B805-2192-4D38-A6FE-5AEAA6EB11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5611712"/>
              </p:ext>
            </p:extLst>
          </p:nvPr>
        </p:nvGraphicFramePr>
        <p:xfrm>
          <a:off x="8757373" y="1134605"/>
          <a:ext cx="2729073" cy="1752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804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86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lang="en-US" sz="1800" b="1" spc="-15" dirty="0">
                          <a:solidFill>
                            <a:srgbClr val="E7E6E6"/>
                          </a:solidFill>
                          <a:latin typeface="Calibri"/>
                          <a:cs typeface="Calibri"/>
                        </a:rPr>
                        <a:t>Unit Size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7829D"/>
                    </a:solidFill>
                  </a:tcPr>
                </a:tc>
                <a:tc>
                  <a:txBody>
                    <a:bodyPr/>
                    <a:lstStyle/>
                    <a:p>
                      <a:pPr marL="8572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lang="en-US" sz="1800" b="1" spc="-15" dirty="0">
                          <a:solidFill>
                            <a:srgbClr val="E7E6E6"/>
                          </a:solidFill>
                          <a:latin typeface="Calibri"/>
                          <a:cs typeface="Calibri"/>
                        </a:rPr>
                        <a:t>Count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782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lang="en-US" sz="1600" spc="-5" dirty="0">
                          <a:solidFill>
                            <a:srgbClr val="434F69"/>
                          </a:solidFill>
                          <a:latin typeface="Calibri"/>
                          <a:cs typeface="Calibri"/>
                        </a:rPr>
                        <a:t>1-bed</a:t>
                      </a:r>
                      <a:endParaRPr sz="1600" dirty="0">
                        <a:solidFill>
                          <a:srgbClr val="434F69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8DF"/>
                    </a:solidFill>
                  </a:tcPr>
                </a:tc>
                <a:tc>
                  <a:txBody>
                    <a:bodyPr/>
                    <a:lstStyle/>
                    <a:p>
                      <a:pPr marL="85725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lang="en-US" sz="1600" dirty="0">
                          <a:solidFill>
                            <a:srgbClr val="434F69"/>
                          </a:solidFill>
                          <a:latin typeface="Calibri"/>
                          <a:cs typeface="Calibri"/>
                        </a:rPr>
                        <a:t>17</a:t>
                      </a:r>
                    </a:p>
                  </a:txBody>
                  <a:tcPr marL="0" marR="0" marT="1397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8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84455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21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spc="-5" dirty="0">
                          <a:solidFill>
                            <a:srgbClr val="434F69"/>
                          </a:solidFill>
                          <a:latin typeface="+mn-lt"/>
                          <a:cs typeface="Calibri"/>
                        </a:rPr>
                        <a:t>2-bed</a:t>
                      </a:r>
                    </a:p>
                  </a:txBody>
                  <a:tcPr marL="0" marR="0" marT="266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DF0"/>
                    </a:solidFill>
                  </a:tcPr>
                </a:tc>
                <a:tc>
                  <a:txBody>
                    <a:bodyPr/>
                    <a:lstStyle/>
                    <a:p>
                      <a:pPr marL="8572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lang="en-US" sz="1600" dirty="0">
                          <a:solidFill>
                            <a:srgbClr val="434F69"/>
                          </a:solidFill>
                          <a:latin typeface="Calibri"/>
                          <a:cs typeface="Calibri"/>
                        </a:rPr>
                        <a:t>23</a:t>
                      </a:r>
                    </a:p>
                  </a:txBody>
                  <a:tcPr marL="0" marR="0" marT="2667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D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84455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21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spc="-5" dirty="0">
                          <a:solidFill>
                            <a:srgbClr val="434F69"/>
                          </a:solidFill>
                          <a:latin typeface="+mn-lt"/>
                          <a:cs typeface="Calibri"/>
                        </a:rPr>
                        <a:t>3-bed</a:t>
                      </a:r>
                      <a:endParaRPr lang="en-US" sz="1600" dirty="0">
                        <a:solidFill>
                          <a:srgbClr val="434F69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8DF"/>
                    </a:solidFill>
                  </a:tcPr>
                </a:tc>
                <a:tc>
                  <a:txBody>
                    <a:bodyPr/>
                    <a:lstStyle/>
                    <a:p>
                      <a:pPr marL="85725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lang="en-US" sz="1600" dirty="0">
                          <a:solidFill>
                            <a:srgbClr val="434F69"/>
                          </a:solidFill>
                          <a:latin typeface="Calibri"/>
                          <a:cs typeface="Calibri"/>
                        </a:rPr>
                        <a:t>10</a:t>
                      </a:r>
                    </a:p>
                  </a:txBody>
                  <a:tcPr marL="0" marR="0" marT="2730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8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lang="en-US" sz="1600" b="1" dirty="0">
                          <a:solidFill>
                            <a:srgbClr val="434F69"/>
                          </a:solidFill>
                          <a:latin typeface="Calibri"/>
                          <a:cs typeface="Calibri"/>
                        </a:rPr>
                        <a:t>Total Units</a:t>
                      </a:r>
                      <a:endParaRPr sz="1600" b="1" dirty="0">
                        <a:solidFill>
                          <a:srgbClr val="434F69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8DF"/>
                    </a:solidFill>
                  </a:tcPr>
                </a:tc>
                <a:tc>
                  <a:txBody>
                    <a:bodyPr/>
                    <a:lstStyle/>
                    <a:p>
                      <a:pPr marL="85725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lang="en-US" sz="1600" b="1" dirty="0">
                          <a:solidFill>
                            <a:srgbClr val="434F69"/>
                          </a:solidFill>
                          <a:latin typeface="Calibri"/>
                          <a:cs typeface="Calibri"/>
                        </a:rPr>
                        <a:t>50</a:t>
                      </a:r>
                    </a:p>
                  </a:txBody>
                  <a:tcPr marL="0" marR="0" marT="2794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8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7091636"/>
                  </a:ext>
                </a:extLst>
              </a:tr>
            </a:tbl>
          </a:graphicData>
        </a:graphic>
      </p:graphicFrame>
      <p:graphicFrame>
        <p:nvGraphicFramePr>
          <p:cNvPr id="16" name="object 7">
            <a:extLst>
              <a:ext uri="{FF2B5EF4-FFF2-40B4-BE49-F238E27FC236}">
                <a16:creationId xmlns:a16="http://schemas.microsoft.com/office/drawing/2014/main" id="{14E591BA-11E6-48F0-BA13-DBD5E8B8D8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4350284"/>
              </p:ext>
            </p:extLst>
          </p:nvPr>
        </p:nvGraphicFramePr>
        <p:xfrm>
          <a:off x="8757373" y="3272296"/>
          <a:ext cx="2729073" cy="1397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804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86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lang="en-US" sz="1800" b="1" spc="-15" dirty="0">
                          <a:solidFill>
                            <a:srgbClr val="E7E6E6"/>
                          </a:solidFill>
                          <a:latin typeface="Calibri"/>
                          <a:cs typeface="Calibri"/>
                        </a:rPr>
                        <a:t>Unit Affordability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7829D"/>
                    </a:solidFill>
                  </a:tcPr>
                </a:tc>
                <a:tc>
                  <a:txBody>
                    <a:bodyPr/>
                    <a:lstStyle/>
                    <a:p>
                      <a:pPr marL="8572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lang="en-US" sz="1800" b="1" spc="-15" dirty="0">
                          <a:solidFill>
                            <a:srgbClr val="E7E6E6"/>
                          </a:solidFill>
                          <a:latin typeface="Calibri"/>
                          <a:cs typeface="Calibri"/>
                        </a:rPr>
                        <a:t>Count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782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lang="en-US" sz="1600" dirty="0">
                          <a:solidFill>
                            <a:srgbClr val="434F69"/>
                          </a:solidFill>
                          <a:latin typeface="Calibri"/>
                          <a:cs typeface="Calibri"/>
                        </a:rPr>
                        <a:t>30% AMI</a:t>
                      </a:r>
                      <a:endParaRPr sz="1600" dirty="0">
                        <a:solidFill>
                          <a:srgbClr val="434F69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8DF"/>
                    </a:solidFill>
                  </a:tcPr>
                </a:tc>
                <a:tc>
                  <a:txBody>
                    <a:bodyPr/>
                    <a:lstStyle/>
                    <a:p>
                      <a:pPr marL="85725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lang="en-US" sz="1600" dirty="0">
                          <a:solidFill>
                            <a:srgbClr val="434F69"/>
                          </a:solidFill>
                          <a:latin typeface="Calibri"/>
                          <a:cs typeface="Calibri"/>
                        </a:rPr>
                        <a:t>6</a:t>
                      </a:r>
                    </a:p>
                  </a:txBody>
                  <a:tcPr marL="0" marR="0" marT="1397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8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84455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21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spc="-5" dirty="0">
                          <a:solidFill>
                            <a:srgbClr val="434F69"/>
                          </a:solidFill>
                          <a:latin typeface="+mn-lt"/>
                          <a:cs typeface="Calibri"/>
                        </a:rPr>
                        <a:t>50% AMI</a:t>
                      </a:r>
                    </a:p>
                  </a:txBody>
                  <a:tcPr marL="0" marR="0" marT="266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DF0"/>
                    </a:solidFill>
                  </a:tcPr>
                </a:tc>
                <a:tc>
                  <a:txBody>
                    <a:bodyPr/>
                    <a:lstStyle/>
                    <a:p>
                      <a:pPr marL="8572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lang="en-US" sz="1600" dirty="0">
                          <a:solidFill>
                            <a:srgbClr val="434F69"/>
                          </a:solidFill>
                          <a:latin typeface="Calibri"/>
                          <a:cs typeface="Calibri"/>
                        </a:rPr>
                        <a:t>18</a:t>
                      </a:r>
                    </a:p>
                  </a:txBody>
                  <a:tcPr marL="0" marR="0" marT="2667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D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84455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21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spc="-5" dirty="0">
                          <a:solidFill>
                            <a:srgbClr val="434F69"/>
                          </a:solidFill>
                          <a:latin typeface="+mn-lt"/>
                          <a:cs typeface="Calibri"/>
                        </a:rPr>
                        <a:t>60% AMI</a:t>
                      </a:r>
                      <a:endParaRPr lang="en-US" sz="1600" dirty="0">
                        <a:solidFill>
                          <a:srgbClr val="434F69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8DF"/>
                    </a:solidFill>
                  </a:tcPr>
                </a:tc>
                <a:tc>
                  <a:txBody>
                    <a:bodyPr/>
                    <a:lstStyle/>
                    <a:p>
                      <a:pPr marL="85725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lang="en-US" sz="1600" dirty="0">
                          <a:solidFill>
                            <a:srgbClr val="434F69"/>
                          </a:solidFill>
                          <a:latin typeface="Calibri"/>
                          <a:cs typeface="Calibri"/>
                        </a:rPr>
                        <a:t>28</a:t>
                      </a:r>
                    </a:p>
                  </a:txBody>
                  <a:tcPr marL="0" marR="0" marT="2730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8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68679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217</Words>
  <Application>Microsoft Office PowerPoint</Application>
  <PresentationFormat>Widescreen</PresentationFormat>
  <Paragraphs>87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Office Theme</vt:lpstr>
      <vt:lpstr>Magnolia 2 Apartments</vt:lpstr>
      <vt:lpstr>Magnolia 2 Apartments</vt:lpstr>
      <vt:lpstr>145 people housed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Magnolia 2 Apartments</dc:title>
  <dc:creator>Beddow, Siobain</dc:creator>
  <cp:lastModifiedBy>Parsons, Susan</cp:lastModifiedBy>
  <cp:revision>10</cp:revision>
  <cp:lastPrinted>2018-10-19T15:14:09Z</cp:lastPrinted>
  <dcterms:created xsi:type="dcterms:W3CDTF">2018-10-04T15:36:42Z</dcterms:created>
  <dcterms:modified xsi:type="dcterms:W3CDTF">2018-10-19T15:15:31Z</dcterms:modified>
</cp:coreProperties>
</file>