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90" r:id="rId3"/>
    <p:sldId id="385" r:id="rId4"/>
    <p:sldId id="384" r:id="rId5"/>
    <p:sldId id="387" r:id="rId6"/>
    <p:sldId id="389" r:id="rId7"/>
    <p:sldId id="388" r:id="rId8"/>
    <p:sldId id="360" r:id="rId9"/>
    <p:sldId id="383" r:id="rId10"/>
    <p:sldId id="382" r:id="rId11"/>
    <p:sldId id="374" r:id="rId12"/>
    <p:sldId id="397" r:id="rId13"/>
    <p:sldId id="378" r:id="rId14"/>
    <p:sldId id="342" r:id="rId15"/>
    <p:sldId id="363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3209" autoAdjust="0"/>
  </p:normalViewPr>
  <p:slideViewPr>
    <p:cSldViewPr snapToGrid="0">
      <p:cViewPr varScale="1">
        <p:scale>
          <a:sx n="77" d="100"/>
          <a:sy n="77" d="100"/>
        </p:scale>
        <p:origin x="54" y="5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00689F-E3B8-46B3-837C-F6A4544C3FC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06E1E8-B497-48B6-9F26-40EA9DE5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2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6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7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7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8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85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5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2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5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5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0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620" y="435629"/>
            <a:ext cx="11173215" cy="4637412"/>
          </a:xfrm>
        </p:spPr>
        <p:txBody>
          <a:bodyPr/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LU 17-113086</a:t>
            </a:r>
            <a:br>
              <a:rPr lang="en-US" sz="6000" dirty="0"/>
            </a:br>
            <a:br>
              <a:rPr lang="en-US" sz="3000" dirty="0"/>
            </a:br>
            <a:r>
              <a:rPr lang="en-US" sz="4500" dirty="0"/>
              <a:t>Comprehensive Plan Map Amendment</a:t>
            </a:r>
            <a:br>
              <a:rPr lang="en-US" sz="4500" dirty="0"/>
            </a:br>
            <a:r>
              <a:rPr lang="en-US" sz="4500" dirty="0"/>
              <a:t>Zoning Map Amendment</a:t>
            </a:r>
            <a:br>
              <a:rPr lang="en-US" sz="4500" dirty="0"/>
            </a:br>
            <a:r>
              <a:rPr lang="en-US" sz="4500" dirty="0"/>
              <a:t>Conditional Use Master Plan</a:t>
            </a:r>
            <a:br>
              <a:rPr lang="en-US" sz="4500" dirty="0"/>
            </a:br>
            <a:r>
              <a:rPr lang="en-US" sz="4500" dirty="0"/>
              <a:t>Adjustment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777" y="5466852"/>
            <a:ext cx="8825658" cy="86142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presentation to CITY COUNCIL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SEPTEMBER 12,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740900" y="5374481"/>
            <a:ext cx="2070100" cy="104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002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Conditional Use Master Plan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33.820.050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086419"/>
            <a:ext cx="11599101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</a:rPr>
              <a:t>The master plan contains the components required by 33.820.070;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endParaRPr lang="en-US" sz="2700" dirty="0">
              <a:latin typeface="Calibri" panose="020F0502020204030204" pitchFamily="34" charset="0"/>
            </a:endParaRP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</a:rPr>
              <a:t>The proposed uses in the master plan comply with the applicable conditional use approval criteria; and 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endParaRPr lang="en-US" sz="2700" dirty="0">
              <a:latin typeface="Calibri" panose="020F0502020204030204" pitchFamily="34" charset="0"/>
            </a:endParaRP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</a:rPr>
              <a:t>Zoning Code requirements will be met, except where adjustments are being approved as part of the master plan. </a:t>
            </a:r>
            <a:endParaRPr lang="en-US" sz="27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6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Conditional Use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33.815.105: Institutional and Other Uses in R Zones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3A1BA-EF7E-49D7-96E0-4568A12A8195}"/>
              </a:ext>
            </a:extLst>
          </p:cNvPr>
          <p:cNvSpPr/>
          <p:nvPr/>
        </p:nvSpPr>
        <p:spPr>
          <a:xfrm>
            <a:off x="112734" y="1759940"/>
            <a:ext cx="11031255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Proportion of Household Living uses 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compatibility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Livability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Adequacy of public services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plans</a:t>
            </a:r>
          </a:p>
        </p:txBody>
      </p:sp>
    </p:spTree>
    <p:extLst>
      <p:ext uri="{BB962C8B-B14F-4D97-AF65-F5344CB8AC3E}">
        <p14:creationId xmlns:p14="http://schemas.microsoft.com/office/powerpoint/2010/main" val="352963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03CA9-6834-4F4B-AA3E-BD9DACFB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3" y="0"/>
            <a:ext cx="7542839" cy="3139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A3FEC-BCD1-414F-AE9D-7E515A47B559}"/>
              </a:ext>
            </a:extLst>
          </p:cNvPr>
          <p:cNvSpPr/>
          <p:nvPr/>
        </p:nvSpPr>
        <p:spPr>
          <a:xfrm>
            <a:off x="-196242" y="30643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spcBef>
                <a:spcPts val="600"/>
              </a:spcBef>
              <a:spcAft>
                <a:spcPts val="200"/>
              </a:spcAft>
            </a:pPr>
            <a:r>
              <a:rPr lang="en-US" dirty="0">
                <a:latin typeface="Calibri" panose="020F0502020204030204" pitchFamily="34" charset="0"/>
              </a:rPr>
              <a:t>Proposed memory care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07007-8D34-4895-BD81-94174C56D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103" y="3164524"/>
            <a:ext cx="7515665" cy="3358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EAC88-C9D3-43CD-ADE9-17D78717062B}"/>
              </a:ext>
            </a:extLst>
          </p:cNvPr>
          <p:cNvSpPr/>
          <p:nvPr/>
        </p:nvSpPr>
        <p:spPr>
          <a:xfrm>
            <a:off x="4325655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spcBef>
                <a:spcPts val="600"/>
              </a:spcBef>
              <a:spcAft>
                <a:spcPts val="200"/>
              </a:spcAft>
            </a:pPr>
            <a:r>
              <a:rPr lang="en-US" dirty="0">
                <a:latin typeface="Calibri" panose="020F0502020204030204" pitchFamily="34" charset="0"/>
              </a:rPr>
              <a:t>Proposed independent living apartment building</a:t>
            </a:r>
          </a:p>
        </p:txBody>
      </p:sp>
    </p:spTree>
    <p:extLst>
      <p:ext uri="{BB962C8B-B14F-4D97-AF65-F5344CB8AC3E}">
        <p14:creationId xmlns:p14="http://schemas.microsoft.com/office/powerpoint/2010/main" val="225591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Conditional Use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33.815.105: Institutional and Other Uses in R Zones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3A1BA-EF7E-49D7-96E0-4568A12A8195}"/>
              </a:ext>
            </a:extLst>
          </p:cNvPr>
          <p:cNvSpPr/>
          <p:nvPr/>
        </p:nvSpPr>
        <p:spPr>
          <a:xfrm>
            <a:off x="112734" y="1759940"/>
            <a:ext cx="11031255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Proportion of Household Living uses 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compatibility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Livability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Adequacy of public services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plans</a:t>
            </a:r>
          </a:p>
        </p:txBody>
      </p:sp>
    </p:spTree>
    <p:extLst>
      <p:ext uri="{BB962C8B-B14F-4D97-AF65-F5344CB8AC3E}">
        <p14:creationId xmlns:p14="http://schemas.microsoft.com/office/powerpoint/2010/main" val="404031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29642" y="2085264"/>
            <a:ext cx="1052603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Calibri" panose="020F0502020204030204" pitchFamily="34" charset="0"/>
              </a:rPr>
              <a:t>Adjustment Review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Calibri" panose="020F0502020204030204" pitchFamily="34" charset="0"/>
              </a:rPr>
              <a:t>33.805.040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3655565"/>
            <a:ext cx="1178281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514350">
              <a:buAutoNum type="alphaUcPeriod"/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The proposal will equally or better meet the purpose of the regulation</a:t>
            </a:r>
          </a:p>
          <a:p>
            <a:pPr marL="742950" marR="0" indent="-514350">
              <a:buAutoNum type="alphaUcPeriod"/>
            </a:pPr>
            <a:endParaRPr lang="en-US" sz="2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indent="-457200">
              <a:buAutoNum type="alphaUcPeriod" startAt="2"/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The proposal will not significantly detract from the livability or appearance 	of   	the area</a:t>
            </a:r>
          </a:p>
          <a:p>
            <a:pPr marL="685800" marR="0" indent="-457200">
              <a:buAutoNum type="alphaUcPeriod" startAt="2"/>
            </a:pPr>
            <a:endParaRPr lang="en-US" sz="2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1810" marR="0" indent="-283210"/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 	Any impacts resulting from the adjustment are mitigated to the extent   	practical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393235-8D91-4EA2-AE54-D98D8A5274A2}"/>
              </a:ext>
            </a:extLst>
          </p:cNvPr>
          <p:cNvSpPr/>
          <p:nvPr/>
        </p:nvSpPr>
        <p:spPr>
          <a:xfrm>
            <a:off x="229642" y="891989"/>
            <a:ext cx="112859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latin typeface="Calibri" panose="020F0502020204030204" pitchFamily="34" charset="0"/>
                <a:cs typeface="Arial" panose="020B0604020202020204" pitchFamily="34" charset="0"/>
              </a:rPr>
              <a:t>Reduce the minimum number of long-term bike parking spaces from </a:t>
            </a:r>
          </a:p>
          <a:p>
            <a:pPr lvl="0"/>
            <a:r>
              <a:rPr lang="en-US" sz="2600" dirty="0">
                <a:latin typeface="Calibri" panose="020F0502020204030204" pitchFamily="34" charset="0"/>
                <a:cs typeface="Arial" panose="020B0604020202020204" pitchFamily="34" charset="0"/>
              </a:rPr>
              <a:t>1.1 spaces per apartment to 1 space for every 8 apartments 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014A20D-226F-4977-98D9-7667AF9D6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90" y="-174748"/>
            <a:ext cx="105260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dirty="0">
                <a:latin typeface="Calibri" panose="020F0502020204030204" pitchFamily="34" charset="0"/>
              </a:rPr>
              <a:t>Adjustment requested:</a:t>
            </a:r>
            <a:endParaRPr lang="en-US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882889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6F8709-F2D5-450C-99CB-521E1EAD2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92" y="798884"/>
            <a:ext cx="11173215" cy="463741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2400"/>
              </a:spcAft>
            </a:pP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LU 17-113086</a:t>
            </a:r>
            <a:br>
              <a:rPr lang="en-US" sz="6000" dirty="0"/>
            </a:br>
            <a:br>
              <a:rPr lang="en-US" sz="3000" dirty="0"/>
            </a:br>
            <a:r>
              <a:rPr lang="en-US" sz="4500" u="sng" dirty="0"/>
              <a:t>Hearings Officer recommendation</a:t>
            </a:r>
            <a:r>
              <a:rPr lang="en-US" sz="4500" dirty="0"/>
              <a:t>:</a:t>
            </a:r>
            <a:br>
              <a:rPr lang="en-US" sz="4500" dirty="0"/>
            </a:br>
            <a:r>
              <a:rPr lang="en-US" sz="4500" dirty="0"/>
              <a:t>approval with conditions</a:t>
            </a:r>
          </a:p>
        </p:txBody>
      </p:sp>
    </p:spTree>
    <p:extLst>
      <p:ext uri="{BB962C8B-B14F-4D97-AF65-F5344CB8AC3E}">
        <p14:creationId xmlns:p14="http://schemas.microsoft.com/office/powerpoint/2010/main" val="401674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portlandmaps.com/arcgis/rest/directories/arcgisoutput/Utilities/PrintingTools_GPServer/_ags_b26960bfda4d4a3087ff166310d56c3d.png">
            <a:extLst>
              <a:ext uri="{FF2B5EF4-FFF2-40B4-BE49-F238E27FC236}">
                <a16:creationId xmlns:a16="http://schemas.microsoft.com/office/drawing/2014/main" id="{A3B396CD-B482-4A0C-A4F9-FDFB2832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5" y="54351"/>
            <a:ext cx="10831882" cy="67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3BD2260-1072-4E80-A2F7-2C29E9A3F8F4}"/>
              </a:ext>
            </a:extLst>
          </p:cNvPr>
          <p:cNvSpPr/>
          <p:nvPr/>
        </p:nvSpPr>
        <p:spPr>
          <a:xfrm>
            <a:off x="6044385" y="3332549"/>
            <a:ext cx="381468" cy="3501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6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1B91F-3ECA-49BF-98CD-50568EF01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64" y="0"/>
            <a:ext cx="594181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D83564-9A0D-4BC8-B540-C85ED8097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52" y="0"/>
            <a:ext cx="550176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443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740900" y="5374481"/>
            <a:ext cx="2070100" cy="104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2"/>
          <p:cNvCxnSpPr>
            <a:cxnSpLocks noChangeShapeType="1"/>
          </p:cNvCxnSpPr>
          <p:nvPr/>
        </p:nvCxnSpPr>
        <p:spPr bwMode="auto">
          <a:xfrm>
            <a:off x="9351963" y="25052"/>
            <a:ext cx="0" cy="683294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963D7C1-24D4-41F3-8DA1-953DE221C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55" y="25052"/>
            <a:ext cx="531582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CC51A-9634-4AFC-94A4-8D6FEAE2F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729" y="11113"/>
            <a:ext cx="529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5c8eaed-f8fa-47bd-a46a-be669da59e4f@namprd09">
            <a:extLst>
              <a:ext uri="{FF2B5EF4-FFF2-40B4-BE49-F238E27FC236}">
                <a16:creationId xmlns:a16="http://schemas.microsoft.com/office/drawing/2014/main" id="{8D18CBB6-D699-4185-847B-16CBA468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8" y="268559"/>
            <a:ext cx="8514648" cy="632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9BE62-EA03-4A8D-B150-AC9282433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195" y="1244821"/>
            <a:ext cx="2890600" cy="3809257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028937">
            <a:off x="10948114" y="1407944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8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5386bf7-3374-4911-827d-a2e2b5423bf2@namprd09">
            <a:extLst>
              <a:ext uri="{FF2B5EF4-FFF2-40B4-BE49-F238E27FC236}">
                <a16:creationId xmlns:a16="http://schemas.microsoft.com/office/drawing/2014/main" id="{4C344759-AD23-4F18-B74B-DBA2B433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8" y="205929"/>
            <a:ext cx="8514648" cy="64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9BE62-EA03-4A8D-B150-AC9282433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195" y="1244821"/>
            <a:ext cx="2890600" cy="3809257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8461998">
            <a:off x="9632881" y="2096875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8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8c3a04b-4277-4def-9cc2-d843aa19bc7d@namprd09">
            <a:extLst>
              <a:ext uri="{FF2B5EF4-FFF2-40B4-BE49-F238E27FC236}">
                <a16:creationId xmlns:a16="http://schemas.microsoft.com/office/drawing/2014/main" id="{D6F18E65-D7EA-4B48-BE2D-5617814F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7" y="230981"/>
            <a:ext cx="8483539" cy="630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9BE62-EA03-4A8D-B150-AC9282433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195" y="1244821"/>
            <a:ext cx="2890600" cy="3809257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0800000">
            <a:off x="9837636" y="3232817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7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Comprehensive Plan Map Amendment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33.810.050.A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086419"/>
            <a:ext cx="1159910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514350">
              <a:spcBef>
                <a:spcPts val="6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700" dirty="0">
                <a:latin typeface="Calibri" panose="020F0502020204030204" pitchFamily="34" charset="0"/>
              </a:rPr>
              <a:t>On balance, the proposed designation is equally or more supportive of the Comprehensive Plan as a whole.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rabicPeriod"/>
            </a:pPr>
            <a:endParaRPr lang="en-US" sz="2700" dirty="0">
              <a:latin typeface="Calibri" panose="020F0502020204030204" pitchFamily="34" charset="0"/>
            </a:endParaRP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rabicPeriod"/>
            </a:pPr>
            <a:r>
              <a:rPr lang="en-US" sz="2700" dirty="0">
                <a:latin typeface="Calibri" panose="020F0502020204030204" pitchFamily="34" charset="0"/>
              </a:rPr>
              <a:t>The proposed designation is consistent with statewide planning goals.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rabicPeriod"/>
            </a:pPr>
            <a:endParaRPr lang="en-US" sz="2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4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Zoning Map Amendment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33.855.050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086419"/>
            <a:ext cx="11599101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</a:rPr>
              <a:t>Compliance with the Comprehensive Plan Map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endParaRPr lang="en-US" sz="2700" dirty="0">
              <a:latin typeface="Calibri" panose="020F0502020204030204" pitchFamily="34" charset="0"/>
            </a:endParaRP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</a:rPr>
              <a:t>Adequacy of public services</a:t>
            </a:r>
          </a:p>
          <a:p>
            <a:pPr marL="685800" marR="0" indent="-457200">
              <a:spcBef>
                <a:spcPts val="600"/>
              </a:spcBef>
              <a:spcAft>
                <a:spcPts val="200"/>
              </a:spcAft>
              <a:buAutoNum type="alphaUcPeriod"/>
            </a:pPr>
            <a:endParaRPr lang="en-US" sz="2700" dirty="0">
              <a:latin typeface="Calibri" panose="020F0502020204030204" pitchFamily="34" charset="0"/>
            </a:endParaRPr>
          </a:p>
          <a:p>
            <a:pPr marL="742950" marR="0" indent="-514350">
              <a:spcBef>
                <a:spcPts val="600"/>
              </a:spcBef>
              <a:spcAft>
                <a:spcPts val="200"/>
              </a:spcAft>
              <a:buFont typeface="+mj-lt"/>
              <a:buAutoNum type="alphaUcPeriod" startAt="4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must be within the City’s boundary of incorporation</a:t>
            </a:r>
          </a:p>
        </p:txBody>
      </p:sp>
    </p:spTree>
    <p:extLst>
      <p:ext uri="{BB962C8B-B14F-4D97-AF65-F5344CB8AC3E}">
        <p14:creationId xmlns:p14="http://schemas.microsoft.com/office/powerpoint/2010/main" val="1597314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3937</TotalTime>
  <Words>200</Words>
  <Application>Microsoft Office PowerPoint</Application>
  <PresentationFormat>Widescreen</PresentationFormat>
  <Paragraphs>65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Ion</vt:lpstr>
      <vt:lpstr>    LU 17-113086  Comprehensive Plan Map Amendment Zoning Map Amendment Conditional Use Master Plan Adjustment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LU 17-113086  Hearings Officer recommendation: approval with conditions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Adjustment Review</dc:title>
  <dc:creator>Frugoli, Sheila</dc:creator>
  <cp:lastModifiedBy>Moore-Love, Karla</cp:lastModifiedBy>
  <cp:revision>348</cp:revision>
  <cp:lastPrinted>2018-09-06T15:37:52Z</cp:lastPrinted>
  <dcterms:created xsi:type="dcterms:W3CDTF">2014-07-31T15:40:41Z</dcterms:created>
  <dcterms:modified xsi:type="dcterms:W3CDTF">2018-09-11T00:06:08Z</dcterms:modified>
</cp:coreProperties>
</file>