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69" r:id="rId3"/>
    <p:sldId id="275" r:id="rId4"/>
    <p:sldId id="276" r:id="rId5"/>
    <p:sldId id="287" r:id="rId6"/>
    <p:sldId id="278" r:id="rId7"/>
    <p:sldId id="288" r:id="rId8"/>
    <p:sldId id="257" r:id="rId9"/>
    <p:sldId id="280" r:id="rId10"/>
    <p:sldId id="281" r:id="rId11"/>
    <p:sldId id="282" r:id="rId12"/>
    <p:sldId id="283" r:id="rId13"/>
    <p:sldId id="285" r:id="rId14"/>
    <p:sldId id="286" r:id="rId1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A8E0"/>
    <a:srgbClr val="6F3E2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26" autoAdjust="0"/>
    <p:restoredTop sz="83385" autoAdjust="0"/>
  </p:normalViewPr>
  <p:slideViewPr>
    <p:cSldViewPr snapToGrid="0">
      <p:cViewPr varScale="1">
        <p:scale>
          <a:sx n="105" d="100"/>
          <a:sy n="105" d="100"/>
        </p:scale>
        <p:origin x="100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2" tIns="46586" rIns="93172" bIns="46586" rtlCol="0"/>
          <a:lstStyle>
            <a:lvl1pPr algn="l">
              <a:defRPr sz="13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72" tIns="46586" rIns="93172" bIns="46586" rtlCol="0"/>
          <a:lstStyle>
            <a:lvl1pPr algn="r">
              <a:defRPr sz="1300"/>
            </a:lvl1pPr>
          </a:lstStyle>
          <a:p>
            <a:fld id="{B17AB239-7F04-441F-8D3C-59173348E9A4}" type="datetimeFigureOut">
              <a:rPr lang="en-US" smtClean="0"/>
              <a:t>9/17/2018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2" tIns="46586" rIns="93172" bIns="46586"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2" tIns="46586" rIns="93172" bIns="4658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2" tIns="46586" rIns="93172" bIns="46586" rtlCol="0" anchor="b"/>
          <a:lstStyle>
            <a:lvl1pPr algn="l">
              <a:defRPr sz="13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2" tIns="46586" rIns="93172" bIns="46586" rtlCol="0" anchor="b"/>
          <a:lstStyle>
            <a:lvl1pPr algn="r">
              <a:defRPr sz="1300"/>
            </a:lvl1pPr>
          </a:lstStyle>
          <a:p>
            <a:fld id="{8B63C4A5-8DE1-47A2-A58C-3E23D2EE0945}" type="slidenum">
              <a:rPr lang="en-US" smtClean="0"/>
              <a:t>‹#›</a:t>
            </a:fld>
            <a:endParaRPr lang="en-US"/>
          </a:p>
        </p:txBody>
      </p:sp>
    </p:spTree>
    <p:extLst>
      <p:ext uri="{BB962C8B-B14F-4D97-AF65-F5344CB8AC3E}">
        <p14:creationId xmlns:p14="http://schemas.microsoft.com/office/powerpoint/2010/main" val="23765626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63C4A5-8DE1-47A2-A58C-3E23D2EE0945}" type="slidenum">
              <a:rPr lang="en-US" smtClean="0"/>
              <a:t>1</a:t>
            </a:fld>
            <a:endParaRPr lang="en-US"/>
          </a:p>
        </p:txBody>
      </p:sp>
    </p:spTree>
    <p:extLst>
      <p:ext uri="{BB962C8B-B14F-4D97-AF65-F5344CB8AC3E}">
        <p14:creationId xmlns:p14="http://schemas.microsoft.com/office/powerpoint/2010/main" val="28130158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Office of Equity and Human Rights provides educational and technical support to elected leaders, Bureau Directors, and City staff.</a:t>
            </a:r>
          </a:p>
        </p:txBody>
      </p:sp>
      <p:sp>
        <p:nvSpPr>
          <p:cNvPr id="4" name="Slide Number Placeholder 3"/>
          <p:cNvSpPr>
            <a:spLocks noGrp="1"/>
          </p:cNvSpPr>
          <p:nvPr>
            <p:ph type="sldNum" sz="quarter" idx="10"/>
          </p:nvPr>
        </p:nvSpPr>
        <p:spPr/>
        <p:txBody>
          <a:bodyPr/>
          <a:lstStyle/>
          <a:p>
            <a:fld id="{8B63C4A5-8DE1-47A2-A58C-3E23D2EE0945}" type="slidenum">
              <a:rPr lang="en-US" smtClean="0"/>
              <a:t>10</a:t>
            </a:fld>
            <a:endParaRPr lang="en-US"/>
          </a:p>
        </p:txBody>
      </p:sp>
    </p:spTree>
    <p:extLst>
      <p:ext uri="{BB962C8B-B14F-4D97-AF65-F5344CB8AC3E}">
        <p14:creationId xmlns:p14="http://schemas.microsoft.com/office/powerpoint/2010/main" val="6861418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Office of Equity and Human Rights’ work and credibility is recognized in the region and across the country. We partner with several agencies and organizations, providing educational and technical support.</a:t>
            </a:r>
          </a:p>
          <a:p>
            <a:endParaRPr lang="en-US" dirty="0"/>
          </a:p>
        </p:txBody>
      </p:sp>
      <p:sp>
        <p:nvSpPr>
          <p:cNvPr id="4" name="Slide Number Placeholder 3"/>
          <p:cNvSpPr>
            <a:spLocks noGrp="1"/>
          </p:cNvSpPr>
          <p:nvPr>
            <p:ph type="sldNum" sz="quarter" idx="10"/>
          </p:nvPr>
        </p:nvSpPr>
        <p:spPr/>
        <p:txBody>
          <a:bodyPr/>
          <a:lstStyle/>
          <a:p>
            <a:fld id="{8B63C4A5-8DE1-47A2-A58C-3E23D2EE0945}" type="slidenum">
              <a:rPr lang="en-US" smtClean="0"/>
              <a:t>11</a:t>
            </a:fld>
            <a:endParaRPr lang="en-US"/>
          </a:p>
        </p:txBody>
      </p:sp>
    </p:spTree>
    <p:extLst>
      <p:ext uri="{BB962C8B-B14F-4D97-AF65-F5344CB8AC3E}">
        <p14:creationId xmlns:p14="http://schemas.microsoft.com/office/powerpoint/2010/main" val="31744132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Office of Equity and Human Rights’ work and credibility is recognized in the region and across the country. We partner with several agencies and organizations, providing educational and technical support.</a:t>
            </a:r>
          </a:p>
          <a:p>
            <a:endParaRPr lang="en-US" dirty="0"/>
          </a:p>
        </p:txBody>
      </p:sp>
      <p:sp>
        <p:nvSpPr>
          <p:cNvPr id="4" name="Slide Number Placeholder 3"/>
          <p:cNvSpPr>
            <a:spLocks noGrp="1"/>
          </p:cNvSpPr>
          <p:nvPr>
            <p:ph type="sldNum" sz="quarter" idx="10"/>
          </p:nvPr>
        </p:nvSpPr>
        <p:spPr/>
        <p:txBody>
          <a:bodyPr/>
          <a:lstStyle/>
          <a:p>
            <a:fld id="{8B63C4A5-8DE1-47A2-A58C-3E23D2EE0945}" type="slidenum">
              <a:rPr lang="en-US" smtClean="0"/>
              <a:t>12</a:t>
            </a:fld>
            <a:endParaRPr lang="en-US"/>
          </a:p>
        </p:txBody>
      </p:sp>
    </p:spTree>
    <p:extLst>
      <p:ext uri="{BB962C8B-B14F-4D97-AF65-F5344CB8AC3E}">
        <p14:creationId xmlns:p14="http://schemas.microsoft.com/office/powerpoint/2010/main" val="27451103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63C4A5-8DE1-47A2-A58C-3E23D2EE0945}" type="slidenum">
              <a:rPr lang="en-US" smtClean="0"/>
              <a:t>13</a:t>
            </a:fld>
            <a:endParaRPr lang="en-US"/>
          </a:p>
        </p:txBody>
      </p:sp>
    </p:spTree>
    <p:extLst>
      <p:ext uri="{BB962C8B-B14F-4D97-AF65-F5344CB8AC3E}">
        <p14:creationId xmlns:p14="http://schemas.microsoft.com/office/powerpoint/2010/main" val="41519113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63C4A5-8DE1-47A2-A58C-3E23D2EE0945}" type="slidenum">
              <a:rPr lang="en-US" smtClean="0"/>
              <a:t>14</a:t>
            </a:fld>
            <a:endParaRPr lang="en-US"/>
          </a:p>
        </p:txBody>
      </p:sp>
    </p:spTree>
    <p:extLst>
      <p:ext uri="{BB962C8B-B14F-4D97-AF65-F5344CB8AC3E}">
        <p14:creationId xmlns:p14="http://schemas.microsoft.com/office/powerpoint/2010/main" val="33619426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The Office of Equity and Human Rights is normalizing the equity conversation in the City. In 2012, only eight City bureaus mentioned equity in key documents and on their websites. In 2015, equity had a significant presence in all bureaus’ key documentation, communications, and outreach.</a:t>
            </a:r>
          </a:p>
        </p:txBody>
      </p:sp>
      <p:sp>
        <p:nvSpPr>
          <p:cNvPr id="4" name="Slide Number Placeholder 3"/>
          <p:cNvSpPr>
            <a:spLocks noGrp="1"/>
          </p:cNvSpPr>
          <p:nvPr>
            <p:ph type="sldNum" sz="quarter" idx="10"/>
          </p:nvPr>
        </p:nvSpPr>
        <p:spPr/>
        <p:txBody>
          <a:bodyPr/>
          <a:lstStyle/>
          <a:p>
            <a:fld id="{8B63C4A5-8DE1-47A2-A58C-3E23D2EE0945}" type="slidenum">
              <a:rPr lang="en-US" smtClean="0"/>
              <a:t>2</a:t>
            </a:fld>
            <a:endParaRPr lang="en-US"/>
          </a:p>
        </p:txBody>
      </p:sp>
    </p:spTree>
    <p:extLst>
      <p:ext uri="{BB962C8B-B14F-4D97-AF65-F5344CB8AC3E}">
        <p14:creationId xmlns:p14="http://schemas.microsoft.com/office/powerpoint/2010/main" val="31013578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The Office of Equity and Human Rights training team has delivered Equity 101 Training to over 5,000 City employees, often accommodating challenging shift-work schedules.</a:t>
            </a:r>
          </a:p>
        </p:txBody>
      </p:sp>
      <p:sp>
        <p:nvSpPr>
          <p:cNvPr id="4" name="Slide Number Placeholder 3"/>
          <p:cNvSpPr>
            <a:spLocks noGrp="1"/>
          </p:cNvSpPr>
          <p:nvPr>
            <p:ph type="sldNum" sz="quarter" idx="10"/>
          </p:nvPr>
        </p:nvSpPr>
        <p:spPr/>
        <p:txBody>
          <a:bodyPr/>
          <a:lstStyle/>
          <a:p>
            <a:fld id="{8B63C4A5-8DE1-47A2-A58C-3E23D2EE0945}" type="slidenum">
              <a:rPr lang="en-US" smtClean="0"/>
              <a:t>3</a:t>
            </a:fld>
            <a:endParaRPr lang="en-US"/>
          </a:p>
        </p:txBody>
      </p:sp>
    </p:spTree>
    <p:extLst>
      <p:ext uri="{BB962C8B-B14F-4D97-AF65-F5344CB8AC3E}">
        <p14:creationId xmlns:p14="http://schemas.microsoft.com/office/powerpoint/2010/main" val="18188126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In 2015, The Office of Equity and Human Rights developed Citywide Racial Equity Goals and Strategies and City Council adopted </a:t>
            </a:r>
            <a:r>
              <a:rPr lang="en-US" sz="1300"/>
              <a:t>them as binding </a:t>
            </a:r>
            <a:r>
              <a:rPr lang="en-US" sz="1300" dirty="0"/>
              <a:t>City policy. The Goals and Strategies serve as a guide for each bureau’s Five-Year Racial Equity Plan.</a:t>
            </a:r>
          </a:p>
        </p:txBody>
      </p:sp>
      <p:sp>
        <p:nvSpPr>
          <p:cNvPr id="4" name="Slide Number Placeholder 3"/>
          <p:cNvSpPr>
            <a:spLocks noGrp="1"/>
          </p:cNvSpPr>
          <p:nvPr>
            <p:ph type="sldNum" sz="quarter" idx="10"/>
          </p:nvPr>
        </p:nvSpPr>
        <p:spPr/>
        <p:txBody>
          <a:bodyPr/>
          <a:lstStyle/>
          <a:p>
            <a:fld id="{8B63C4A5-8DE1-47A2-A58C-3E23D2EE0945}" type="slidenum">
              <a:rPr lang="en-US" smtClean="0"/>
              <a:t>4</a:t>
            </a:fld>
            <a:endParaRPr lang="en-US"/>
          </a:p>
        </p:txBody>
      </p:sp>
    </p:spTree>
    <p:extLst>
      <p:ext uri="{BB962C8B-B14F-4D97-AF65-F5344CB8AC3E}">
        <p14:creationId xmlns:p14="http://schemas.microsoft.com/office/powerpoint/2010/main" val="10873031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From 2013 to 2018, we see a positive trend in the percentage of People of Color working for the City, compared to the percentage of people of color who live in Portland.</a:t>
            </a:r>
          </a:p>
          <a:p>
            <a:r>
              <a:rPr lang="en-US" sz="1300" i="1" dirty="0"/>
              <a:t>(Link: https://public.tableau.com/profile/matthew.lim#!/vizhome/CouncilSessionOEHR_PoC/FritzChanges)</a:t>
            </a:r>
          </a:p>
        </p:txBody>
      </p:sp>
      <p:sp>
        <p:nvSpPr>
          <p:cNvPr id="4" name="Slide Number Placeholder 3"/>
          <p:cNvSpPr>
            <a:spLocks noGrp="1"/>
          </p:cNvSpPr>
          <p:nvPr>
            <p:ph type="sldNum" sz="quarter" idx="10"/>
          </p:nvPr>
        </p:nvSpPr>
        <p:spPr/>
        <p:txBody>
          <a:bodyPr/>
          <a:lstStyle/>
          <a:p>
            <a:fld id="{8B63C4A5-8DE1-47A2-A58C-3E23D2EE0945}" type="slidenum">
              <a:rPr lang="en-US" smtClean="0"/>
              <a:t>5</a:t>
            </a:fld>
            <a:endParaRPr lang="en-US"/>
          </a:p>
        </p:txBody>
      </p:sp>
    </p:spTree>
    <p:extLst>
      <p:ext uri="{BB962C8B-B14F-4D97-AF65-F5344CB8AC3E}">
        <p14:creationId xmlns:p14="http://schemas.microsoft.com/office/powerpoint/2010/main" val="25473384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From 2013 to 2018, we see a noticeable positive trend in workforce earnings overall in the $35,000 to $100,000 annual pay range. For employees of color, the percentage of increase </a:t>
            </a:r>
            <a:r>
              <a:rPr lang="en-US" sz="1300" b="1" dirty="0"/>
              <a:t>over previous years </a:t>
            </a:r>
            <a:r>
              <a:rPr lang="en-US" sz="1300" dirty="0"/>
              <a:t>is significant and moving in a greater, more equitable trend.</a:t>
            </a:r>
          </a:p>
          <a:p>
            <a:endParaRPr lang="en-US" sz="1300" dirty="0"/>
          </a:p>
          <a:p>
            <a:pPr defTabSz="931717"/>
            <a:r>
              <a:rPr lang="en-US" sz="1300" dirty="0"/>
              <a:t>The Office of Equity and Human Rights is gathering more detailed demographics data to get a deeper look at the City’s workforce diversity efforts. For example, we are examining retention and promotion rates for employees of color.</a:t>
            </a:r>
          </a:p>
          <a:p>
            <a:endParaRPr lang="en-US" sz="1300" dirty="0"/>
          </a:p>
          <a:p>
            <a:r>
              <a:rPr lang="en-US" sz="1300" i="1" dirty="0"/>
              <a:t>(Source: City of Portland SAP. Both graphs are available here: https://public.tableau.com/profile/matthew.lim#!/vizhome/CouncilSessionOEHR_PoC/Earnings)</a:t>
            </a:r>
          </a:p>
        </p:txBody>
      </p:sp>
      <p:sp>
        <p:nvSpPr>
          <p:cNvPr id="4" name="Slide Number Placeholder 3"/>
          <p:cNvSpPr>
            <a:spLocks noGrp="1"/>
          </p:cNvSpPr>
          <p:nvPr>
            <p:ph type="sldNum" sz="quarter" idx="10"/>
          </p:nvPr>
        </p:nvSpPr>
        <p:spPr/>
        <p:txBody>
          <a:bodyPr/>
          <a:lstStyle/>
          <a:p>
            <a:fld id="{8B63C4A5-8DE1-47A2-A58C-3E23D2EE0945}" type="slidenum">
              <a:rPr lang="en-US" smtClean="0"/>
              <a:t>6</a:t>
            </a:fld>
            <a:endParaRPr lang="en-US"/>
          </a:p>
        </p:txBody>
      </p:sp>
    </p:spTree>
    <p:extLst>
      <p:ext uri="{BB962C8B-B14F-4D97-AF65-F5344CB8AC3E}">
        <p14:creationId xmlns:p14="http://schemas.microsoft.com/office/powerpoint/2010/main" val="40478377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From 2013 to 2018, we see a slight positive trend for City staff of color who earn $100,000 or more a year.</a:t>
            </a:r>
          </a:p>
          <a:p>
            <a:endParaRPr lang="en-US" sz="1300" dirty="0"/>
          </a:p>
          <a:p>
            <a:r>
              <a:rPr lang="en-US" sz="1300" i="1" dirty="0"/>
              <a:t>(Source: City of Portland SAP. https://public.tableau.com/profile/matthew.lim#!/vizhome/CouncilSessionOEHR_PoC/FritzChanges)</a:t>
            </a:r>
          </a:p>
        </p:txBody>
      </p:sp>
      <p:sp>
        <p:nvSpPr>
          <p:cNvPr id="4" name="Slide Number Placeholder 3"/>
          <p:cNvSpPr>
            <a:spLocks noGrp="1"/>
          </p:cNvSpPr>
          <p:nvPr>
            <p:ph type="sldNum" sz="quarter" idx="10"/>
          </p:nvPr>
        </p:nvSpPr>
        <p:spPr/>
        <p:txBody>
          <a:bodyPr/>
          <a:lstStyle/>
          <a:p>
            <a:fld id="{8B63C4A5-8DE1-47A2-A58C-3E23D2EE0945}" type="slidenum">
              <a:rPr lang="en-US" smtClean="0"/>
              <a:t>7</a:t>
            </a:fld>
            <a:endParaRPr lang="en-US"/>
          </a:p>
        </p:txBody>
      </p:sp>
    </p:spTree>
    <p:extLst>
      <p:ext uri="{BB962C8B-B14F-4D97-AF65-F5344CB8AC3E}">
        <p14:creationId xmlns:p14="http://schemas.microsoft.com/office/powerpoint/2010/main" val="12216198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Office of Equity and Human Rights provides educational and technical support to elected leaders, Bureau Directors, and City staff.</a:t>
            </a:r>
          </a:p>
        </p:txBody>
      </p:sp>
      <p:sp>
        <p:nvSpPr>
          <p:cNvPr id="4" name="Slide Number Placeholder 3"/>
          <p:cNvSpPr>
            <a:spLocks noGrp="1"/>
          </p:cNvSpPr>
          <p:nvPr>
            <p:ph type="sldNum" sz="quarter" idx="10"/>
          </p:nvPr>
        </p:nvSpPr>
        <p:spPr/>
        <p:txBody>
          <a:bodyPr/>
          <a:lstStyle/>
          <a:p>
            <a:fld id="{8B63C4A5-8DE1-47A2-A58C-3E23D2EE0945}" type="slidenum">
              <a:rPr lang="en-US" smtClean="0"/>
              <a:t>8</a:t>
            </a:fld>
            <a:endParaRPr lang="en-US"/>
          </a:p>
        </p:txBody>
      </p:sp>
    </p:spTree>
    <p:extLst>
      <p:ext uri="{BB962C8B-B14F-4D97-AF65-F5344CB8AC3E}">
        <p14:creationId xmlns:p14="http://schemas.microsoft.com/office/powerpoint/2010/main" val="4439153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Office of Equity and Human Rights provides educational and technical support to elected leaders, Bureau Directors, and City staff.</a:t>
            </a:r>
          </a:p>
        </p:txBody>
      </p:sp>
      <p:sp>
        <p:nvSpPr>
          <p:cNvPr id="4" name="Slide Number Placeholder 3"/>
          <p:cNvSpPr>
            <a:spLocks noGrp="1"/>
          </p:cNvSpPr>
          <p:nvPr>
            <p:ph type="sldNum" sz="quarter" idx="10"/>
          </p:nvPr>
        </p:nvSpPr>
        <p:spPr/>
        <p:txBody>
          <a:bodyPr/>
          <a:lstStyle/>
          <a:p>
            <a:fld id="{8B63C4A5-8DE1-47A2-A58C-3E23D2EE0945}" type="slidenum">
              <a:rPr lang="en-US" smtClean="0"/>
              <a:t>9</a:t>
            </a:fld>
            <a:endParaRPr lang="en-US"/>
          </a:p>
        </p:txBody>
      </p:sp>
    </p:spTree>
    <p:extLst>
      <p:ext uri="{BB962C8B-B14F-4D97-AF65-F5344CB8AC3E}">
        <p14:creationId xmlns:p14="http://schemas.microsoft.com/office/powerpoint/2010/main" val="35636135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4D2441C-2891-40CF-AC02-83ED9AA4EAB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89023" cy="6858000"/>
          </a:xfrm>
          <a:prstGeom prst="rect">
            <a:avLst/>
          </a:prstGeom>
        </p:spPr>
      </p:pic>
      <p:sp>
        <p:nvSpPr>
          <p:cNvPr id="2" name="Title 1">
            <a:extLst>
              <a:ext uri="{FF2B5EF4-FFF2-40B4-BE49-F238E27FC236}">
                <a16:creationId xmlns:a16="http://schemas.microsoft.com/office/drawing/2014/main" id="{6B7CAF93-ABFF-4ECC-8242-74E3C64BBEDA}"/>
              </a:ext>
            </a:extLst>
          </p:cNvPr>
          <p:cNvSpPr>
            <a:spLocks noGrp="1"/>
          </p:cNvSpPr>
          <p:nvPr>
            <p:ph type="ctrTitle"/>
          </p:nvPr>
        </p:nvSpPr>
        <p:spPr>
          <a:xfrm>
            <a:off x="123568" y="2150075"/>
            <a:ext cx="11944864" cy="914401"/>
          </a:xfrm>
          <a:prstGeom prst="rect">
            <a:avLst/>
          </a:prstGeom>
        </p:spPr>
        <p:txBody>
          <a:bodyPr anchor="b"/>
          <a:lstStyle>
            <a:lvl1pPr algn="ctr">
              <a:defRPr sz="6000" b="1">
                <a:latin typeface="+mn-lt"/>
              </a:defRPr>
            </a:lvl1pPr>
          </a:lstStyle>
          <a:p>
            <a:r>
              <a:rPr lang="en-US" dirty="0"/>
              <a:t>Click to edit Master title style</a:t>
            </a:r>
          </a:p>
        </p:txBody>
      </p:sp>
      <p:pic>
        <p:nvPicPr>
          <p:cNvPr id="9" name="Picture 8">
            <a:extLst>
              <a:ext uri="{FF2B5EF4-FFF2-40B4-BE49-F238E27FC236}">
                <a16:creationId xmlns:a16="http://schemas.microsoft.com/office/drawing/2014/main" id="{1F22725C-6668-4FAB-BC82-57250BF83C91}"/>
              </a:ext>
            </a:extLst>
          </p:cNvPr>
          <p:cNvPicPr>
            <a:picLocks noChangeAspect="1"/>
          </p:cNvPicPr>
          <p:nvPr userDrawn="1"/>
        </p:nvPicPr>
        <p:blipFill>
          <a:blip r:embed="rId3"/>
          <a:stretch>
            <a:fillRect/>
          </a:stretch>
        </p:blipFill>
        <p:spPr>
          <a:xfrm>
            <a:off x="10957147" y="3601526"/>
            <a:ext cx="907694" cy="922103"/>
          </a:xfrm>
          <a:prstGeom prst="rect">
            <a:avLst/>
          </a:prstGeom>
        </p:spPr>
      </p:pic>
      <p:pic>
        <p:nvPicPr>
          <p:cNvPr id="10" name="Picture 8" descr="OEHR Logo color-01.jpg">
            <a:extLst>
              <a:ext uri="{FF2B5EF4-FFF2-40B4-BE49-F238E27FC236}">
                <a16:creationId xmlns:a16="http://schemas.microsoft.com/office/drawing/2014/main" id="{A49E4380-407A-4677-9BED-6DFB08638764}"/>
              </a:ext>
            </a:extLst>
          </p:cNvPr>
          <p:cNvPicPr>
            <a:picLocks noChangeAspect="1"/>
          </p:cNvPicPr>
          <p:nvPr userDrawn="1"/>
        </p:nvPicPr>
        <p:blipFill>
          <a:blip r:embed="rId4" cstate="print"/>
          <a:srcRect/>
          <a:stretch>
            <a:fillRect/>
          </a:stretch>
        </p:blipFill>
        <p:spPr bwMode="auto">
          <a:xfrm>
            <a:off x="7257535" y="3612104"/>
            <a:ext cx="3641123" cy="959272"/>
          </a:xfrm>
          <a:prstGeom prst="rect">
            <a:avLst/>
          </a:prstGeom>
          <a:noFill/>
          <a:ln w="9525">
            <a:noFill/>
            <a:miter lim="800000"/>
            <a:headEnd/>
            <a:tailEnd/>
          </a:ln>
        </p:spPr>
      </p:pic>
    </p:spTree>
    <p:extLst>
      <p:ext uri="{BB962C8B-B14F-4D97-AF65-F5344CB8AC3E}">
        <p14:creationId xmlns:p14="http://schemas.microsoft.com/office/powerpoint/2010/main" val="3027289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CF192E8-D5CA-446A-A14F-4085EAA1B25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89023" cy="6858000"/>
          </a:xfrm>
          <a:prstGeom prst="rect">
            <a:avLst/>
          </a:prstGeom>
        </p:spPr>
      </p:pic>
      <p:sp>
        <p:nvSpPr>
          <p:cNvPr id="2" name="Title 1">
            <a:extLst>
              <a:ext uri="{FF2B5EF4-FFF2-40B4-BE49-F238E27FC236}">
                <a16:creationId xmlns:a16="http://schemas.microsoft.com/office/drawing/2014/main" id="{E0C2ACA3-5B60-42B2-9BFF-5730EE6881BD}"/>
              </a:ext>
            </a:extLst>
          </p:cNvPr>
          <p:cNvSpPr>
            <a:spLocks noGrp="1"/>
          </p:cNvSpPr>
          <p:nvPr>
            <p:ph type="title"/>
          </p:nvPr>
        </p:nvSpPr>
        <p:spPr>
          <a:xfrm>
            <a:off x="337751" y="142704"/>
            <a:ext cx="11697730" cy="812886"/>
          </a:xfrm>
          <a:prstGeom prst="rect">
            <a:avLst/>
          </a:prstGeom>
        </p:spPr>
        <p:txBody>
          <a:bodyPr/>
          <a:lstStyle>
            <a:lvl1pPr>
              <a:defRPr b="1">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3D28B5AF-2829-4227-9F95-1159D0803030}"/>
              </a:ext>
            </a:extLst>
          </p:cNvPr>
          <p:cNvSpPr>
            <a:spLocks noGrp="1"/>
          </p:cNvSpPr>
          <p:nvPr>
            <p:ph idx="1"/>
          </p:nvPr>
        </p:nvSpPr>
        <p:spPr>
          <a:xfrm>
            <a:off x="838200" y="1253331"/>
            <a:ext cx="10515600" cy="4351338"/>
          </a:xfrm>
          <a:prstGeom prst="rect">
            <a:avLst/>
          </a:prstGeom>
        </p:spPr>
        <p:txBody>
          <a:bodyPr/>
          <a:lstStyle>
            <a:lvl1pPr>
              <a:buClr>
                <a:schemeClr val="accent6"/>
              </a:buClr>
              <a:defRPr b="1"/>
            </a:lvl1pPr>
            <a:lvl2pPr>
              <a:buClr>
                <a:srgbClr val="DF8637"/>
              </a:buClr>
              <a:defRPr/>
            </a:lvl2pPr>
            <a:lvl3pPr>
              <a:buClr>
                <a:srgbClr val="C5D792"/>
              </a:buClr>
              <a:defRPr/>
            </a:lvl3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4867599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59396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BA9DD94-522A-49F0-B0FF-A7B1CD72071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89023" cy="6858000"/>
          </a:xfrm>
          <a:prstGeom prst="rect">
            <a:avLst/>
          </a:prstGeom>
        </p:spPr>
      </p:pic>
    </p:spTree>
    <p:extLst>
      <p:ext uri="{BB962C8B-B14F-4D97-AF65-F5344CB8AC3E}">
        <p14:creationId xmlns:p14="http://schemas.microsoft.com/office/powerpoint/2010/main" val="4098418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D1CDCBA-2875-4C75-8F39-8C1110A674E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89023" cy="6858000"/>
          </a:xfrm>
          <a:prstGeom prst="rect">
            <a:avLst/>
          </a:prstGeom>
        </p:spPr>
      </p:pic>
      <p:sp>
        <p:nvSpPr>
          <p:cNvPr id="9" name="Title 1">
            <a:extLst>
              <a:ext uri="{FF2B5EF4-FFF2-40B4-BE49-F238E27FC236}">
                <a16:creationId xmlns:a16="http://schemas.microsoft.com/office/drawing/2014/main" id="{0BD01AB2-7A15-44BC-AEF4-3938FFEA5E07}"/>
              </a:ext>
            </a:extLst>
          </p:cNvPr>
          <p:cNvSpPr txBox="1">
            <a:spLocks/>
          </p:cNvSpPr>
          <p:nvPr userDrawn="1"/>
        </p:nvSpPr>
        <p:spPr>
          <a:xfrm>
            <a:off x="337751" y="142704"/>
            <a:ext cx="11697730" cy="812886"/>
          </a:xfrm>
          <a:prstGeom prst="rect">
            <a:avLst/>
          </a:prstGeom>
        </p:spPr>
        <p:txBody>
          <a:bodyPr/>
          <a:lst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a:lstStyle>
          <a:p>
            <a:r>
              <a:rPr lang="en-US"/>
              <a:t>Click to edit Master title style</a:t>
            </a:r>
            <a:endParaRPr lang="en-US" dirty="0"/>
          </a:p>
        </p:txBody>
      </p:sp>
      <p:sp>
        <p:nvSpPr>
          <p:cNvPr id="10" name="Content Placeholder 2">
            <a:extLst>
              <a:ext uri="{FF2B5EF4-FFF2-40B4-BE49-F238E27FC236}">
                <a16:creationId xmlns:a16="http://schemas.microsoft.com/office/drawing/2014/main" id="{881ED827-425D-428D-A392-94383EAD5AB2}"/>
              </a:ext>
            </a:extLst>
          </p:cNvPr>
          <p:cNvSpPr txBox="1">
            <a:spLocks/>
          </p:cNvSpPr>
          <p:nvPr userDrawn="1"/>
        </p:nvSpPr>
        <p:spPr>
          <a:xfrm>
            <a:off x="838200" y="1253331"/>
            <a:ext cx="10515600" cy="4351338"/>
          </a:xfrm>
          <a:prstGeom prst="rect">
            <a:avLst/>
          </a:prstGeom>
        </p:spPr>
        <p:txBody>
          <a:bodyPr/>
          <a:lstStyle>
            <a:lvl1pPr marL="228600" indent="-228600" algn="l" defTabSz="914400" rtl="0" eaLnBrk="1" latinLnBrk="0" hangingPunct="1">
              <a:lnSpc>
                <a:spcPct val="90000"/>
              </a:lnSpc>
              <a:spcBef>
                <a:spcPts val="1000"/>
              </a:spcBef>
              <a:buClr>
                <a:schemeClr val="accent6"/>
              </a:buClr>
              <a:buFont typeface="Arial" panose="020B0604020202020204" pitchFamily="34" charset="0"/>
              <a:buChar char="•"/>
              <a:defRPr lang="en-US" sz="2800" b="1"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DF8637"/>
              </a:buClr>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C5D792"/>
              </a:buClr>
              <a:buFont typeface="Arial" panose="020B0604020202020204" pitchFamily="34" charset="0"/>
              <a:buChar char="•"/>
              <a:defRPr lang="en-US" sz="20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1805909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 id="2147483654" r:id="rId4"/>
  </p:sldLayoutIdLst>
  <p:txStyles>
    <p:title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800" b="1"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jpg"/><Relationship Id="rId4" Type="http://schemas.openxmlformats.org/officeDocument/2006/relationships/image" Target="../media/image7.jp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1.emf"/><Relationship Id="rId4" Type="http://schemas.openxmlformats.org/officeDocument/2006/relationships/image" Target="../media/image10.jpg"/></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3.emf"/><Relationship Id="rId4" Type="http://schemas.openxmlformats.org/officeDocument/2006/relationships/image" Target="../media/image12.jp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jp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6.emf"/><Relationship Id="rId4" Type="http://schemas.openxmlformats.org/officeDocument/2006/relationships/image" Target="../media/image14.jp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7.emf"/><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8.emf"/><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B77C8CC-7D86-4794-A21E-DB2C2A51FE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05" y="0"/>
            <a:ext cx="12189021" cy="6857999"/>
          </a:xfrm>
          <a:prstGeom prst="rect">
            <a:avLst/>
          </a:prstGeom>
        </p:spPr>
      </p:pic>
      <p:sp>
        <p:nvSpPr>
          <p:cNvPr id="2" name="Title 1">
            <a:extLst>
              <a:ext uri="{FF2B5EF4-FFF2-40B4-BE49-F238E27FC236}">
                <a16:creationId xmlns:a16="http://schemas.microsoft.com/office/drawing/2014/main" id="{7F19FB50-D168-42F5-BC68-30BC0276D28F}"/>
              </a:ext>
            </a:extLst>
          </p:cNvPr>
          <p:cNvSpPr>
            <a:spLocks noGrp="1"/>
          </p:cNvSpPr>
          <p:nvPr>
            <p:ph type="ctrTitle"/>
          </p:nvPr>
        </p:nvSpPr>
        <p:spPr>
          <a:xfrm>
            <a:off x="123568" y="2437878"/>
            <a:ext cx="11944864" cy="1359244"/>
          </a:xfrm>
        </p:spPr>
        <p:txBody>
          <a:bodyPr/>
          <a:lstStyle/>
          <a:p>
            <a:pPr>
              <a:lnSpc>
                <a:spcPct val="100000"/>
              </a:lnSpc>
            </a:pPr>
            <a:r>
              <a:rPr lang="en-US" sz="5400" dirty="0"/>
              <a:t>Institutionalizing Equity:</a:t>
            </a:r>
            <a:br>
              <a:rPr lang="en-US" sz="4800" dirty="0"/>
            </a:br>
            <a:r>
              <a:rPr lang="en-US" sz="5000" b="0" dirty="0"/>
              <a:t>Creating a City that Works for All Portlanders</a:t>
            </a:r>
          </a:p>
        </p:txBody>
      </p:sp>
      <p:sp>
        <p:nvSpPr>
          <p:cNvPr id="3" name="TextBox 2">
            <a:extLst>
              <a:ext uri="{FF2B5EF4-FFF2-40B4-BE49-F238E27FC236}">
                <a16:creationId xmlns:a16="http://schemas.microsoft.com/office/drawing/2014/main" id="{BA354139-AD30-4D5D-AEC9-789F476CA0AA}"/>
              </a:ext>
            </a:extLst>
          </p:cNvPr>
          <p:cNvSpPr txBox="1"/>
          <p:nvPr/>
        </p:nvSpPr>
        <p:spPr>
          <a:xfrm>
            <a:off x="291207" y="4017153"/>
            <a:ext cx="7760839" cy="492443"/>
          </a:xfrm>
          <a:prstGeom prst="rect">
            <a:avLst/>
          </a:prstGeom>
          <a:noFill/>
        </p:spPr>
        <p:txBody>
          <a:bodyPr wrap="square" rtlCol="0">
            <a:spAutoFit/>
          </a:bodyPr>
          <a:lstStyle/>
          <a:p>
            <a:pPr algn="ctr"/>
            <a:r>
              <a:rPr lang="en-US" sz="2600" dirty="0"/>
              <a:t>Prepared for Portland City Council | September 19, 2018</a:t>
            </a:r>
          </a:p>
        </p:txBody>
      </p:sp>
      <p:pic>
        <p:nvPicPr>
          <p:cNvPr id="7" name="Picture 6">
            <a:extLst>
              <a:ext uri="{FF2B5EF4-FFF2-40B4-BE49-F238E27FC236}">
                <a16:creationId xmlns:a16="http://schemas.microsoft.com/office/drawing/2014/main" id="{AD93EDF7-C162-4573-BBF5-8364B15EA87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37652" y="3797123"/>
            <a:ext cx="3963140" cy="932504"/>
          </a:xfrm>
          <a:prstGeom prst="rect">
            <a:avLst/>
          </a:prstGeom>
        </p:spPr>
      </p:pic>
    </p:spTree>
    <p:extLst>
      <p:ext uri="{BB962C8B-B14F-4D97-AF65-F5344CB8AC3E}">
        <p14:creationId xmlns:p14="http://schemas.microsoft.com/office/powerpoint/2010/main" val="20827681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0A43B45-5C8E-42CA-B1A8-381FB87BA4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89024" cy="6858000"/>
          </a:xfrm>
          <a:prstGeom prst="rect">
            <a:avLst/>
          </a:prstGeom>
        </p:spPr>
      </p:pic>
      <p:sp>
        <p:nvSpPr>
          <p:cNvPr id="3" name="Title 2">
            <a:extLst>
              <a:ext uri="{FF2B5EF4-FFF2-40B4-BE49-F238E27FC236}">
                <a16:creationId xmlns:a16="http://schemas.microsoft.com/office/drawing/2014/main" id="{0137D9CF-69E0-4E83-9CCB-78C348E26E1D}"/>
              </a:ext>
            </a:extLst>
          </p:cNvPr>
          <p:cNvSpPr>
            <a:spLocks noGrp="1"/>
          </p:cNvSpPr>
          <p:nvPr>
            <p:ph type="title"/>
          </p:nvPr>
        </p:nvSpPr>
        <p:spPr/>
        <p:txBody>
          <a:bodyPr/>
          <a:lstStyle/>
          <a:p>
            <a:r>
              <a:rPr lang="en-US" dirty="0">
                <a:solidFill>
                  <a:schemeClr val="bg1"/>
                </a:solidFill>
              </a:rPr>
              <a:t>Data Sharing</a:t>
            </a:r>
          </a:p>
        </p:txBody>
      </p:sp>
      <p:sp>
        <p:nvSpPr>
          <p:cNvPr id="9" name="TextBox 8">
            <a:extLst>
              <a:ext uri="{FF2B5EF4-FFF2-40B4-BE49-F238E27FC236}">
                <a16:creationId xmlns:a16="http://schemas.microsoft.com/office/drawing/2014/main" id="{8CB28873-09F0-4178-85AE-1638BB226D94}"/>
              </a:ext>
            </a:extLst>
          </p:cNvPr>
          <p:cNvSpPr txBox="1"/>
          <p:nvPr/>
        </p:nvSpPr>
        <p:spPr>
          <a:xfrm>
            <a:off x="330740" y="1010435"/>
            <a:ext cx="11612904" cy="2431435"/>
          </a:xfrm>
          <a:prstGeom prst="rect">
            <a:avLst/>
          </a:prstGeom>
          <a:noFill/>
        </p:spPr>
        <p:txBody>
          <a:bodyPr wrap="square" rtlCol="0">
            <a:spAutoFit/>
          </a:bodyPr>
          <a:lstStyle/>
          <a:p>
            <a:r>
              <a:rPr lang="en-US" sz="4000" b="1" dirty="0">
                <a:solidFill>
                  <a:schemeClr val="bg1"/>
                </a:solidFill>
              </a:rPr>
              <a:t>Bureau of Technology Services and Bureau of Human Resources:</a:t>
            </a:r>
          </a:p>
          <a:p>
            <a:pPr marL="338138" indent="-338138">
              <a:buFont typeface="Arial" panose="020B0604020202020204" pitchFamily="34" charset="0"/>
              <a:buChar char="•"/>
            </a:pPr>
            <a:r>
              <a:rPr lang="en-US" sz="3600" dirty="0">
                <a:solidFill>
                  <a:schemeClr val="bg1"/>
                </a:solidFill>
              </a:rPr>
              <a:t>City Demographics Dashboard on the Office of Equity and Human Rights website</a:t>
            </a:r>
          </a:p>
        </p:txBody>
      </p:sp>
      <p:pic>
        <p:nvPicPr>
          <p:cNvPr id="2" name="Picture 1">
            <a:extLst>
              <a:ext uri="{FF2B5EF4-FFF2-40B4-BE49-F238E27FC236}">
                <a16:creationId xmlns:a16="http://schemas.microsoft.com/office/drawing/2014/main" id="{32091DC5-908A-4101-9DF3-3D58ECAA1FBB}"/>
              </a:ext>
            </a:extLst>
          </p:cNvPr>
          <p:cNvPicPr>
            <a:picLocks noChangeAspect="1"/>
          </p:cNvPicPr>
          <p:nvPr/>
        </p:nvPicPr>
        <p:blipFill rotWithShape="1">
          <a:blip r:embed="rId4"/>
          <a:srcRect b="43983"/>
          <a:stretch/>
        </p:blipFill>
        <p:spPr>
          <a:xfrm>
            <a:off x="1516332" y="3616409"/>
            <a:ext cx="9159336" cy="3241591"/>
          </a:xfrm>
          <a:prstGeom prst="rect">
            <a:avLst/>
          </a:prstGeom>
        </p:spPr>
      </p:pic>
    </p:spTree>
    <p:extLst>
      <p:ext uri="{BB962C8B-B14F-4D97-AF65-F5344CB8AC3E}">
        <p14:creationId xmlns:p14="http://schemas.microsoft.com/office/powerpoint/2010/main" val="25879443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0B68249-31D8-42E2-8995-BFADC68587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89024" cy="6858000"/>
          </a:xfrm>
          <a:prstGeom prst="rect">
            <a:avLst/>
          </a:prstGeom>
        </p:spPr>
      </p:pic>
      <p:sp>
        <p:nvSpPr>
          <p:cNvPr id="3" name="Title 2">
            <a:extLst>
              <a:ext uri="{FF2B5EF4-FFF2-40B4-BE49-F238E27FC236}">
                <a16:creationId xmlns:a16="http://schemas.microsoft.com/office/drawing/2014/main" id="{0137D9CF-69E0-4E83-9CCB-78C348E26E1D}"/>
              </a:ext>
            </a:extLst>
          </p:cNvPr>
          <p:cNvSpPr>
            <a:spLocks noGrp="1"/>
          </p:cNvSpPr>
          <p:nvPr>
            <p:ph type="title"/>
          </p:nvPr>
        </p:nvSpPr>
        <p:spPr/>
        <p:txBody>
          <a:bodyPr/>
          <a:lstStyle/>
          <a:p>
            <a:r>
              <a:rPr lang="en-US" dirty="0">
                <a:solidFill>
                  <a:schemeClr val="bg1"/>
                </a:solidFill>
              </a:rPr>
              <a:t>Partnerships with Other Agencies</a:t>
            </a:r>
          </a:p>
        </p:txBody>
      </p:sp>
      <p:pic>
        <p:nvPicPr>
          <p:cNvPr id="6" name="Picture 5">
            <a:extLst>
              <a:ext uri="{FF2B5EF4-FFF2-40B4-BE49-F238E27FC236}">
                <a16:creationId xmlns:a16="http://schemas.microsoft.com/office/drawing/2014/main" id="{06911C07-6185-4EEE-8551-842AF81DA2C7}"/>
              </a:ext>
            </a:extLst>
          </p:cNvPr>
          <p:cNvPicPr>
            <a:picLocks noChangeAspect="1"/>
          </p:cNvPicPr>
          <p:nvPr/>
        </p:nvPicPr>
        <p:blipFill>
          <a:blip r:embed="rId4"/>
          <a:stretch>
            <a:fillRect/>
          </a:stretch>
        </p:blipFill>
        <p:spPr>
          <a:xfrm>
            <a:off x="2509719" y="1211737"/>
            <a:ext cx="7172561" cy="4996943"/>
          </a:xfrm>
          <a:prstGeom prst="rect">
            <a:avLst/>
          </a:prstGeom>
        </p:spPr>
      </p:pic>
    </p:spTree>
    <p:extLst>
      <p:ext uri="{BB962C8B-B14F-4D97-AF65-F5344CB8AC3E}">
        <p14:creationId xmlns:p14="http://schemas.microsoft.com/office/powerpoint/2010/main" val="20217167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13EA92C-8946-4314-B8A8-35C2661EFC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89023" cy="6858000"/>
          </a:xfrm>
          <a:prstGeom prst="rect">
            <a:avLst/>
          </a:prstGeom>
        </p:spPr>
      </p:pic>
      <p:sp>
        <p:nvSpPr>
          <p:cNvPr id="3" name="Title 2">
            <a:extLst>
              <a:ext uri="{FF2B5EF4-FFF2-40B4-BE49-F238E27FC236}">
                <a16:creationId xmlns:a16="http://schemas.microsoft.com/office/drawing/2014/main" id="{0137D9CF-69E0-4E83-9CCB-78C348E26E1D}"/>
              </a:ext>
            </a:extLst>
          </p:cNvPr>
          <p:cNvSpPr>
            <a:spLocks noGrp="1"/>
          </p:cNvSpPr>
          <p:nvPr>
            <p:ph type="title"/>
          </p:nvPr>
        </p:nvSpPr>
        <p:spPr/>
        <p:txBody>
          <a:bodyPr/>
          <a:lstStyle/>
          <a:p>
            <a:r>
              <a:rPr lang="en-US" dirty="0">
                <a:solidFill>
                  <a:schemeClr val="bg1"/>
                </a:solidFill>
              </a:rPr>
              <a:t>Partnerships with Other Agencies</a:t>
            </a:r>
          </a:p>
        </p:txBody>
      </p:sp>
      <p:sp>
        <p:nvSpPr>
          <p:cNvPr id="5" name="TextBox 4">
            <a:extLst>
              <a:ext uri="{FF2B5EF4-FFF2-40B4-BE49-F238E27FC236}">
                <a16:creationId xmlns:a16="http://schemas.microsoft.com/office/drawing/2014/main" id="{428A9C71-C980-4D10-9A17-CDEDEDE1A649}"/>
              </a:ext>
            </a:extLst>
          </p:cNvPr>
          <p:cNvSpPr txBox="1"/>
          <p:nvPr/>
        </p:nvSpPr>
        <p:spPr>
          <a:xfrm>
            <a:off x="408373" y="955590"/>
            <a:ext cx="11445876" cy="2339102"/>
          </a:xfrm>
          <a:prstGeom prst="rect">
            <a:avLst/>
          </a:prstGeom>
          <a:noFill/>
        </p:spPr>
        <p:txBody>
          <a:bodyPr wrap="square" rtlCol="0">
            <a:spAutoFit/>
          </a:bodyPr>
          <a:lstStyle/>
          <a:p>
            <a:r>
              <a:rPr lang="en-US" sz="3200" b="1" dirty="0">
                <a:solidFill>
                  <a:schemeClr val="bg1"/>
                </a:solidFill>
              </a:rPr>
              <a:t>State of Oregon:</a:t>
            </a:r>
          </a:p>
          <a:p>
            <a:pPr marL="457200" indent="-457200">
              <a:buFont typeface="Arial" panose="020B0604020202020204" pitchFamily="34" charset="0"/>
              <a:buChar char="•"/>
            </a:pPr>
            <a:r>
              <a:rPr lang="en-US" sz="3200" dirty="0">
                <a:solidFill>
                  <a:schemeClr val="bg1"/>
                </a:solidFill>
              </a:rPr>
              <a:t>Governor’s Office</a:t>
            </a:r>
          </a:p>
          <a:p>
            <a:pPr marL="457200" indent="-457200">
              <a:buFont typeface="Arial" panose="020B0604020202020204" pitchFamily="34" charset="0"/>
              <a:buChar char="•"/>
            </a:pPr>
            <a:r>
              <a:rPr lang="en-US" sz="3200" dirty="0">
                <a:solidFill>
                  <a:schemeClr val="bg1"/>
                </a:solidFill>
              </a:rPr>
              <a:t>Oregon Department of Energy</a:t>
            </a:r>
          </a:p>
          <a:p>
            <a:pPr marL="457200" indent="-457200">
              <a:buFont typeface="Arial" panose="020B0604020202020204" pitchFamily="34" charset="0"/>
              <a:buChar char="•"/>
            </a:pPr>
            <a:r>
              <a:rPr lang="en-US" sz="3200" dirty="0">
                <a:solidFill>
                  <a:schemeClr val="bg1"/>
                </a:solidFill>
              </a:rPr>
              <a:t>Office of Diversity, Equity, and Inclusion</a:t>
            </a:r>
          </a:p>
          <a:p>
            <a:endParaRPr lang="en-US" dirty="0"/>
          </a:p>
        </p:txBody>
      </p:sp>
      <p:sp>
        <p:nvSpPr>
          <p:cNvPr id="6" name="TextBox 5">
            <a:extLst>
              <a:ext uri="{FF2B5EF4-FFF2-40B4-BE49-F238E27FC236}">
                <a16:creationId xmlns:a16="http://schemas.microsoft.com/office/drawing/2014/main" id="{761D7BC5-282D-4817-9DCF-DE70276C674C}"/>
              </a:ext>
            </a:extLst>
          </p:cNvPr>
          <p:cNvSpPr txBox="1"/>
          <p:nvPr/>
        </p:nvSpPr>
        <p:spPr>
          <a:xfrm>
            <a:off x="408373" y="3041571"/>
            <a:ext cx="6418555" cy="3323987"/>
          </a:xfrm>
          <a:prstGeom prst="rect">
            <a:avLst/>
          </a:prstGeom>
          <a:noFill/>
        </p:spPr>
        <p:txBody>
          <a:bodyPr wrap="square" rtlCol="0">
            <a:spAutoFit/>
          </a:bodyPr>
          <a:lstStyle/>
          <a:p>
            <a:r>
              <a:rPr lang="en-US" sz="3200" b="1" dirty="0">
                <a:solidFill>
                  <a:schemeClr val="bg1"/>
                </a:solidFill>
              </a:rPr>
              <a:t>Other Agencies and Jurisdictions:</a:t>
            </a:r>
          </a:p>
          <a:p>
            <a:pPr marL="457200" indent="-457200">
              <a:buFont typeface="Arial" panose="020B0604020202020204" pitchFamily="34" charset="0"/>
              <a:buChar char="•"/>
            </a:pPr>
            <a:r>
              <a:rPr lang="en-US" sz="3200" dirty="0">
                <a:solidFill>
                  <a:schemeClr val="bg1"/>
                </a:solidFill>
              </a:rPr>
              <a:t>City of Tacoma, WA</a:t>
            </a:r>
          </a:p>
          <a:p>
            <a:pPr marL="457200" indent="-457200">
              <a:buFont typeface="Arial" panose="020B0604020202020204" pitchFamily="34" charset="0"/>
              <a:buChar char="•"/>
            </a:pPr>
            <a:r>
              <a:rPr lang="en-US" sz="3200" dirty="0">
                <a:solidFill>
                  <a:schemeClr val="bg1"/>
                </a:solidFill>
              </a:rPr>
              <a:t>City of Oakland, CA</a:t>
            </a:r>
          </a:p>
          <a:p>
            <a:pPr marL="457200" indent="-457200">
              <a:buFont typeface="Arial" panose="020B0604020202020204" pitchFamily="34" charset="0"/>
              <a:buChar char="•"/>
            </a:pPr>
            <a:r>
              <a:rPr lang="en-US" sz="3200" dirty="0">
                <a:solidFill>
                  <a:schemeClr val="bg1"/>
                </a:solidFill>
              </a:rPr>
              <a:t>City of New Orleans, LA</a:t>
            </a:r>
          </a:p>
          <a:p>
            <a:pPr marL="457200" indent="-457200">
              <a:buFont typeface="Arial" panose="020B0604020202020204" pitchFamily="34" charset="0"/>
              <a:buChar char="•"/>
            </a:pPr>
            <a:r>
              <a:rPr lang="en-US" sz="3200" dirty="0">
                <a:solidFill>
                  <a:schemeClr val="bg1"/>
                </a:solidFill>
              </a:rPr>
              <a:t>City of Austin, TX</a:t>
            </a:r>
          </a:p>
          <a:p>
            <a:pPr marL="457200" indent="-457200">
              <a:buFont typeface="Arial" panose="020B0604020202020204" pitchFamily="34" charset="0"/>
              <a:buChar char="•"/>
            </a:pPr>
            <a:r>
              <a:rPr lang="en-US" sz="3200" dirty="0">
                <a:solidFill>
                  <a:schemeClr val="bg1"/>
                </a:solidFill>
              </a:rPr>
              <a:t>City of Buffalo, NY</a:t>
            </a:r>
          </a:p>
          <a:p>
            <a:endParaRPr lang="en-US" dirty="0"/>
          </a:p>
        </p:txBody>
      </p:sp>
    </p:spTree>
    <p:extLst>
      <p:ext uri="{BB962C8B-B14F-4D97-AF65-F5344CB8AC3E}">
        <p14:creationId xmlns:p14="http://schemas.microsoft.com/office/powerpoint/2010/main" val="31109350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B5CEFCE-12D5-41C3-A697-CE3F040E07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9675"/>
          </a:xfrm>
          <a:prstGeom prst="rect">
            <a:avLst/>
          </a:prstGeom>
        </p:spPr>
      </p:pic>
      <p:sp>
        <p:nvSpPr>
          <p:cNvPr id="3" name="Title 2">
            <a:extLst>
              <a:ext uri="{FF2B5EF4-FFF2-40B4-BE49-F238E27FC236}">
                <a16:creationId xmlns:a16="http://schemas.microsoft.com/office/drawing/2014/main" id="{0137D9CF-69E0-4E83-9CCB-78C348E26E1D}"/>
              </a:ext>
            </a:extLst>
          </p:cNvPr>
          <p:cNvSpPr>
            <a:spLocks noGrp="1"/>
          </p:cNvSpPr>
          <p:nvPr>
            <p:ph type="title"/>
          </p:nvPr>
        </p:nvSpPr>
        <p:spPr/>
        <p:txBody>
          <a:bodyPr/>
          <a:lstStyle/>
          <a:p>
            <a:r>
              <a:rPr lang="en-US" dirty="0">
                <a:solidFill>
                  <a:schemeClr val="bg1"/>
                </a:solidFill>
              </a:rPr>
              <a:t>Challenges</a:t>
            </a:r>
          </a:p>
        </p:txBody>
      </p:sp>
      <p:sp>
        <p:nvSpPr>
          <p:cNvPr id="5" name="TextBox 4">
            <a:extLst>
              <a:ext uri="{FF2B5EF4-FFF2-40B4-BE49-F238E27FC236}">
                <a16:creationId xmlns:a16="http://schemas.microsoft.com/office/drawing/2014/main" id="{428A9C71-C980-4D10-9A17-CDEDEDE1A649}"/>
              </a:ext>
            </a:extLst>
          </p:cNvPr>
          <p:cNvSpPr txBox="1"/>
          <p:nvPr/>
        </p:nvSpPr>
        <p:spPr>
          <a:xfrm>
            <a:off x="408374" y="955590"/>
            <a:ext cx="8566294" cy="3046988"/>
          </a:xfrm>
          <a:prstGeom prst="rect">
            <a:avLst/>
          </a:prstGeom>
          <a:noFill/>
        </p:spPr>
        <p:txBody>
          <a:bodyPr wrap="square" rtlCol="0">
            <a:spAutoFit/>
          </a:bodyPr>
          <a:lstStyle/>
          <a:p>
            <a:pPr marL="457200" indent="-457200">
              <a:buFont typeface="Arial" panose="020B0604020202020204" pitchFamily="34" charset="0"/>
              <a:buChar char="•"/>
            </a:pPr>
            <a:r>
              <a:rPr lang="en-US" sz="3200" dirty="0">
                <a:solidFill>
                  <a:schemeClr val="bg1"/>
                </a:solidFill>
              </a:rPr>
              <a:t>Progress reporting on City bureaus’ Racial Equity Plans</a:t>
            </a:r>
          </a:p>
          <a:p>
            <a:pPr marL="457200" indent="-457200">
              <a:buFont typeface="Arial" panose="020B0604020202020204" pitchFamily="34" charset="0"/>
              <a:buChar char="•"/>
            </a:pPr>
            <a:r>
              <a:rPr lang="en-US" sz="3200" dirty="0">
                <a:solidFill>
                  <a:schemeClr val="bg1"/>
                </a:solidFill>
              </a:rPr>
              <a:t>Effectively setting City-wide standards in a decentralized government model</a:t>
            </a:r>
          </a:p>
          <a:p>
            <a:pPr marL="457200" indent="-457200">
              <a:buFont typeface="Arial" panose="020B0604020202020204" pitchFamily="34" charset="0"/>
              <a:buChar char="•"/>
            </a:pPr>
            <a:r>
              <a:rPr lang="en-US" sz="3200" dirty="0">
                <a:solidFill>
                  <a:schemeClr val="bg1"/>
                </a:solidFill>
              </a:rPr>
              <a:t>Elevating Disability Equity work with limited staff capacity</a:t>
            </a:r>
          </a:p>
        </p:txBody>
      </p:sp>
    </p:spTree>
    <p:extLst>
      <p:ext uri="{BB962C8B-B14F-4D97-AF65-F5344CB8AC3E}">
        <p14:creationId xmlns:p14="http://schemas.microsoft.com/office/powerpoint/2010/main" val="22126217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D3ABB5C-62AA-452F-8446-A8DFECB1FF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89023" cy="6858000"/>
          </a:xfrm>
          <a:prstGeom prst="rect">
            <a:avLst/>
          </a:prstGeom>
        </p:spPr>
      </p:pic>
      <p:sp>
        <p:nvSpPr>
          <p:cNvPr id="3" name="Title 2">
            <a:extLst>
              <a:ext uri="{FF2B5EF4-FFF2-40B4-BE49-F238E27FC236}">
                <a16:creationId xmlns:a16="http://schemas.microsoft.com/office/drawing/2014/main" id="{0137D9CF-69E0-4E83-9CCB-78C348E26E1D}"/>
              </a:ext>
            </a:extLst>
          </p:cNvPr>
          <p:cNvSpPr>
            <a:spLocks noGrp="1"/>
          </p:cNvSpPr>
          <p:nvPr>
            <p:ph type="title"/>
          </p:nvPr>
        </p:nvSpPr>
        <p:spPr/>
        <p:txBody>
          <a:bodyPr/>
          <a:lstStyle/>
          <a:p>
            <a:r>
              <a:rPr lang="en-US" dirty="0">
                <a:solidFill>
                  <a:schemeClr val="bg1"/>
                </a:solidFill>
              </a:rPr>
              <a:t>Opportunities</a:t>
            </a:r>
          </a:p>
        </p:txBody>
      </p:sp>
      <p:sp>
        <p:nvSpPr>
          <p:cNvPr id="5" name="TextBox 4">
            <a:extLst>
              <a:ext uri="{FF2B5EF4-FFF2-40B4-BE49-F238E27FC236}">
                <a16:creationId xmlns:a16="http://schemas.microsoft.com/office/drawing/2014/main" id="{428A9C71-C980-4D10-9A17-CDEDEDE1A649}"/>
              </a:ext>
            </a:extLst>
          </p:cNvPr>
          <p:cNvSpPr txBox="1"/>
          <p:nvPr/>
        </p:nvSpPr>
        <p:spPr>
          <a:xfrm>
            <a:off x="408373" y="955590"/>
            <a:ext cx="11015983" cy="2062103"/>
          </a:xfrm>
          <a:prstGeom prst="rect">
            <a:avLst/>
          </a:prstGeom>
          <a:noFill/>
        </p:spPr>
        <p:txBody>
          <a:bodyPr wrap="square" rtlCol="0">
            <a:spAutoFit/>
          </a:bodyPr>
          <a:lstStyle/>
          <a:p>
            <a:pPr marL="457200" indent="-457200">
              <a:buFont typeface="Arial" panose="020B0604020202020204" pitchFamily="34" charset="0"/>
              <a:buChar char="•"/>
            </a:pPr>
            <a:r>
              <a:rPr lang="en-US" sz="3200" dirty="0">
                <a:solidFill>
                  <a:schemeClr val="bg1"/>
                </a:solidFill>
              </a:rPr>
              <a:t>Increased authority for City-wide accountability from Council</a:t>
            </a:r>
          </a:p>
          <a:p>
            <a:pPr marL="457200" indent="-457200">
              <a:buFont typeface="Arial" panose="020B0604020202020204" pitchFamily="34" charset="0"/>
              <a:buChar char="•"/>
            </a:pPr>
            <a:r>
              <a:rPr lang="en-US" sz="3200" dirty="0">
                <a:solidFill>
                  <a:schemeClr val="bg1"/>
                </a:solidFill>
              </a:rPr>
              <a:t>Increased data and research opportunities</a:t>
            </a:r>
          </a:p>
          <a:p>
            <a:pPr marL="457200" indent="-457200">
              <a:buFont typeface="Arial" panose="020B0604020202020204" pitchFamily="34" charset="0"/>
              <a:buChar char="•"/>
            </a:pPr>
            <a:r>
              <a:rPr lang="en-US" sz="3200" dirty="0">
                <a:solidFill>
                  <a:schemeClr val="bg1"/>
                </a:solidFill>
              </a:rPr>
              <a:t>Partnering with Community on Strategic Plan</a:t>
            </a:r>
          </a:p>
          <a:p>
            <a:pPr marL="457200" indent="-457200">
              <a:buFont typeface="Arial" panose="020B0604020202020204" pitchFamily="34" charset="0"/>
              <a:buChar char="•"/>
            </a:pPr>
            <a:endParaRPr lang="en-US" sz="3200" dirty="0">
              <a:solidFill>
                <a:schemeClr val="bg1"/>
              </a:solidFill>
            </a:endParaRPr>
          </a:p>
        </p:txBody>
      </p:sp>
    </p:spTree>
    <p:extLst>
      <p:ext uri="{BB962C8B-B14F-4D97-AF65-F5344CB8AC3E}">
        <p14:creationId xmlns:p14="http://schemas.microsoft.com/office/powerpoint/2010/main" val="12260345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D0A9F54-03C0-43F7-ACAB-4D62D6C4A5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0"/>
            <a:ext cx="12189023" cy="6858000"/>
          </a:xfrm>
          <a:prstGeom prst="rect">
            <a:avLst/>
          </a:prstGeom>
        </p:spPr>
      </p:pic>
      <p:sp>
        <p:nvSpPr>
          <p:cNvPr id="2" name="Title 1">
            <a:extLst>
              <a:ext uri="{FF2B5EF4-FFF2-40B4-BE49-F238E27FC236}">
                <a16:creationId xmlns:a16="http://schemas.microsoft.com/office/drawing/2014/main" id="{CA121C5A-D40A-4AAF-8931-7CEA4088CBD1}"/>
              </a:ext>
            </a:extLst>
          </p:cNvPr>
          <p:cNvSpPr>
            <a:spLocks noGrp="1"/>
          </p:cNvSpPr>
          <p:nvPr>
            <p:ph type="title"/>
          </p:nvPr>
        </p:nvSpPr>
        <p:spPr/>
        <p:txBody>
          <a:bodyPr/>
          <a:lstStyle/>
          <a:p>
            <a:r>
              <a:rPr lang="en-US" dirty="0">
                <a:solidFill>
                  <a:schemeClr val="bg1"/>
                </a:solidFill>
              </a:rPr>
              <a:t>The Office is Normalizing Equity</a:t>
            </a:r>
          </a:p>
        </p:txBody>
      </p:sp>
      <p:pic>
        <p:nvPicPr>
          <p:cNvPr id="3" name="Picture 2">
            <a:extLst>
              <a:ext uri="{FF2B5EF4-FFF2-40B4-BE49-F238E27FC236}">
                <a16:creationId xmlns:a16="http://schemas.microsoft.com/office/drawing/2014/main" id="{9B3BE531-CB09-475F-BC3E-C520DDFB2887}"/>
              </a:ext>
            </a:extLst>
          </p:cNvPr>
          <p:cNvPicPr>
            <a:picLocks noChangeAspect="1"/>
          </p:cNvPicPr>
          <p:nvPr/>
        </p:nvPicPr>
        <p:blipFill>
          <a:blip r:embed="rId5"/>
          <a:stretch>
            <a:fillRect/>
          </a:stretch>
        </p:blipFill>
        <p:spPr>
          <a:xfrm>
            <a:off x="474133" y="1107319"/>
            <a:ext cx="6827355" cy="4643361"/>
          </a:xfrm>
          <a:prstGeom prst="rect">
            <a:avLst/>
          </a:prstGeom>
        </p:spPr>
      </p:pic>
    </p:spTree>
    <p:extLst>
      <p:ext uri="{BB962C8B-B14F-4D97-AF65-F5344CB8AC3E}">
        <p14:creationId xmlns:p14="http://schemas.microsoft.com/office/powerpoint/2010/main" val="21991487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3879881-CA61-4FD4-BB59-E5BF3FB2CD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0"/>
            <a:ext cx="12189023" cy="6858000"/>
          </a:xfrm>
          <a:prstGeom prst="rect">
            <a:avLst/>
          </a:prstGeom>
        </p:spPr>
      </p:pic>
      <p:sp>
        <p:nvSpPr>
          <p:cNvPr id="2" name="Title 1">
            <a:extLst>
              <a:ext uri="{FF2B5EF4-FFF2-40B4-BE49-F238E27FC236}">
                <a16:creationId xmlns:a16="http://schemas.microsoft.com/office/drawing/2014/main" id="{CA121C5A-D40A-4AAF-8931-7CEA4088CBD1}"/>
              </a:ext>
            </a:extLst>
          </p:cNvPr>
          <p:cNvSpPr>
            <a:spLocks noGrp="1"/>
          </p:cNvSpPr>
          <p:nvPr>
            <p:ph type="title"/>
          </p:nvPr>
        </p:nvSpPr>
        <p:spPr/>
        <p:txBody>
          <a:bodyPr/>
          <a:lstStyle/>
          <a:p>
            <a:r>
              <a:rPr lang="en-US" dirty="0">
                <a:solidFill>
                  <a:schemeClr val="bg1"/>
                </a:solidFill>
              </a:rPr>
              <a:t>Influencing Change: Education + Training</a:t>
            </a:r>
          </a:p>
        </p:txBody>
      </p:sp>
      <p:pic>
        <p:nvPicPr>
          <p:cNvPr id="11" name="Picture 10">
            <a:extLst>
              <a:ext uri="{FF2B5EF4-FFF2-40B4-BE49-F238E27FC236}">
                <a16:creationId xmlns:a16="http://schemas.microsoft.com/office/drawing/2014/main" id="{4159DB31-E044-4682-B145-D49316ED5B50}"/>
              </a:ext>
            </a:extLst>
          </p:cNvPr>
          <p:cNvPicPr>
            <a:picLocks noChangeAspect="1"/>
          </p:cNvPicPr>
          <p:nvPr/>
        </p:nvPicPr>
        <p:blipFill>
          <a:blip r:embed="rId5"/>
          <a:stretch>
            <a:fillRect/>
          </a:stretch>
        </p:blipFill>
        <p:spPr>
          <a:xfrm>
            <a:off x="482071" y="1385687"/>
            <a:ext cx="6878398" cy="3874935"/>
          </a:xfrm>
          <a:prstGeom prst="rect">
            <a:avLst/>
          </a:prstGeom>
        </p:spPr>
      </p:pic>
    </p:spTree>
    <p:extLst>
      <p:ext uri="{BB962C8B-B14F-4D97-AF65-F5344CB8AC3E}">
        <p14:creationId xmlns:p14="http://schemas.microsoft.com/office/powerpoint/2010/main" val="40624154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BEE25EB-54A1-4ED3-9045-1993AE47EC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0"/>
            <a:ext cx="12189024" cy="6858000"/>
          </a:xfrm>
          <a:prstGeom prst="rect">
            <a:avLst/>
          </a:prstGeom>
        </p:spPr>
      </p:pic>
      <p:sp>
        <p:nvSpPr>
          <p:cNvPr id="2" name="Title 1">
            <a:extLst>
              <a:ext uri="{FF2B5EF4-FFF2-40B4-BE49-F238E27FC236}">
                <a16:creationId xmlns:a16="http://schemas.microsoft.com/office/drawing/2014/main" id="{CA121C5A-D40A-4AAF-8931-7CEA4088CBD1}"/>
              </a:ext>
            </a:extLst>
          </p:cNvPr>
          <p:cNvSpPr>
            <a:spLocks noGrp="1"/>
          </p:cNvSpPr>
          <p:nvPr>
            <p:ph type="title"/>
          </p:nvPr>
        </p:nvSpPr>
        <p:spPr/>
        <p:txBody>
          <a:bodyPr/>
          <a:lstStyle/>
          <a:p>
            <a:r>
              <a:rPr lang="en-US" dirty="0">
                <a:solidFill>
                  <a:schemeClr val="bg1"/>
                </a:solidFill>
              </a:rPr>
              <a:t>Influencing Change: Citywide Equity Policy</a:t>
            </a:r>
          </a:p>
        </p:txBody>
      </p:sp>
      <p:pic>
        <p:nvPicPr>
          <p:cNvPr id="8" name="Picture 7">
            <a:extLst>
              <a:ext uri="{FF2B5EF4-FFF2-40B4-BE49-F238E27FC236}">
                <a16:creationId xmlns:a16="http://schemas.microsoft.com/office/drawing/2014/main" id="{5AB6CBA6-D6E8-4433-974D-3247AA428A9F}"/>
              </a:ext>
            </a:extLst>
          </p:cNvPr>
          <p:cNvPicPr>
            <a:picLocks noChangeAspect="1"/>
          </p:cNvPicPr>
          <p:nvPr/>
        </p:nvPicPr>
        <p:blipFill>
          <a:blip r:embed="rId5"/>
          <a:stretch>
            <a:fillRect/>
          </a:stretch>
        </p:blipFill>
        <p:spPr>
          <a:xfrm>
            <a:off x="1477883" y="1018586"/>
            <a:ext cx="9065940" cy="5506378"/>
          </a:xfrm>
          <a:prstGeom prst="rect">
            <a:avLst/>
          </a:prstGeom>
        </p:spPr>
      </p:pic>
    </p:spTree>
    <p:extLst>
      <p:ext uri="{BB962C8B-B14F-4D97-AF65-F5344CB8AC3E}">
        <p14:creationId xmlns:p14="http://schemas.microsoft.com/office/powerpoint/2010/main" val="29092542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FABADE7-E809-4699-9635-5DE0700C93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0"/>
            <a:ext cx="12189023" cy="6858000"/>
          </a:xfrm>
          <a:prstGeom prst="rect">
            <a:avLst/>
          </a:prstGeom>
        </p:spPr>
      </p:pic>
      <p:sp>
        <p:nvSpPr>
          <p:cNvPr id="2" name="Title 1">
            <a:extLst>
              <a:ext uri="{FF2B5EF4-FFF2-40B4-BE49-F238E27FC236}">
                <a16:creationId xmlns:a16="http://schemas.microsoft.com/office/drawing/2014/main" id="{CA121C5A-D40A-4AAF-8931-7CEA4088CBD1}"/>
              </a:ext>
            </a:extLst>
          </p:cNvPr>
          <p:cNvSpPr>
            <a:spLocks noGrp="1"/>
          </p:cNvSpPr>
          <p:nvPr>
            <p:ph type="title"/>
          </p:nvPr>
        </p:nvSpPr>
        <p:spPr>
          <a:xfrm>
            <a:off x="337751" y="142703"/>
            <a:ext cx="11697730" cy="1199713"/>
          </a:xfrm>
        </p:spPr>
        <p:txBody>
          <a:bodyPr/>
          <a:lstStyle/>
          <a:p>
            <a:r>
              <a:rPr lang="en-US" dirty="0">
                <a:solidFill>
                  <a:schemeClr val="bg1"/>
                </a:solidFill>
              </a:rPr>
              <a:t>Influencing Change: Workforce Demographics</a:t>
            </a:r>
            <a:br>
              <a:rPr lang="en-US" dirty="0">
                <a:solidFill>
                  <a:schemeClr val="bg1"/>
                </a:solidFill>
              </a:rPr>
            </a:br>
            <a:r>
              <a:rPr lang="en-US" sz="2800" b="0" dirty="0">
                <a:solidFill>
                  <a:schemeClr val="bg1"/>
                </a:solidFill>
              </a:rPr>
              <a:t>City staff of color compared to Portland population of color</a:t>
            </a:r>
            <a:endParaRPr lang="en-US" b="0" dirty="0">
              <a:solidFill>
                <a:schemeClr val="bg1"/>
              </a:solidFill>
            </a:endParaRPr>
          </a:p>
        </p:txBody>
      </p:sp>
      <p:pic>
        <p:nvPicPr>
          <p:cNvPr id="3" name="Picture 2">
            <a:extLst>
              <a:ext uri="{FF2B5EF4-FFF2-40B4-BE49-F238E27FC236}">
                <a16:creationId xmlns:a16="http://schemas.microsoft.com/office/drawing/2014/main" id="{3083985C-EA0D-4E02-9A90-702DCB8BB647}"/>
              </a:ext>
            </a:extLst>
          </p:cNvPr>
          <p:cNvPicPr>
            <a:picLocks noChangeAspect="1"/>
          </p:cNvPicPr>
          <p:nvPr/>
        </p:nvPicPr>
        <p:blipFill>
          <a:blip r:embed="rId5"/>
          <a:stretch>
            <a:fillRect/>
          </a:stretch>
        </p:blipFill>
        <p:spPr>
          <a:xfrm>
            <a:off x="371394" y="1406095"/>
            <a:ext cx="11369049" cy="5110895"/>
          </a:xfrm>
          <a:prstGeom prst="rect">
            <a:avLst/>
          </a:prstGeom>
        </p:spPr>
      </p:pic>
    </p:spTree>
    <p:extLst>
      <p:ext uri="{BB962C8B-B14F-4D97-AF65-F5344CB8AC3E}">
        <p14:creationId xmlns:p14="http://schemas.microsoft.com/office/powerpoint/2010/main" val="7018957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FABADE7-E809-4699-9635-5DE0700C93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0"/>
            <a:ext cx="12189023" cy="6858000"/>
          </a:xfrm>
          <a:prstGeom prst="rect">
            <a:avLst/>
          </a:prstGeom>
        </p:spPr>
      </p:pic>
      <p:sp>
        <p:nvSpPr>
          <p:cNvPr id="2" name="Title 1">
            <a:extLst>
              <a:ext uri="{FF2B5EF4-FFF2-40B4-BE49-F238E27FC236}">
                <a16:creationId xmlns:a16="http://schemas.microsoft.com/office/drawing/2014/main" id="{CA121C5A-D40A-4AAF-8931-7CEA4088CBD1}"/>
              </a:ext>
            </a:extLst>
          </p:cNvPr>
          <p:cNvSpPr>
            <a:spLocks noGrp="1"/>
          </p:cNvSpPr>
          <p:nvPr>
            <p:ph type="title"/>
          </p:nvPr>
        </p:nvSpPr>
        <p:spPr>
          <a:xfrm>
            <a:off x="337751" y="142703"/>
            <a:ext cx="11697730" cy="1199713"/>
          </a:xfrm>
        </p:spPr>
        <p:txBody>
          <a:bodyPr/>
          <a:lstStyle/>
          <a:p>
            <a:r>
              <a:rPr lang="en-US" dirty="0">
                <a:solidFill>
                  <a:schemeClr val="bg1"/>
                </a:solidFill>
              </a:rPr>
              <a:t>Influencing Change: Workforce Earnings</a:t>
            </a:r>
            <a:br>
              <a:rPr lang="en-US" dirty="0">
                <a:solidFill>
                  <a:schemeClr val="bg1"/>
                </a:solidFill>
              </a:rPr>
            </a:br>
            <a:r>
              <a:rPr lang="en-US" sz="2800" b="0" dirty="0">
                <a:solidFill>
                  <a:schemeClr val="bg1"/>
                </a:solidFill>
              </a:rPr>
              <a:t>Percentage of increase from previous year, by race ($35K to $100K pay range)</a:t>
            </a:r>
            <a:endParaRPr lang="en-US" b="0" dirty="0">
              <a:solidFill>
                <a:schemeClr val="bg1"/>
              </a:solidFill>
            </a:endParaRPr>
          </a:p>
        </p:txBody>
      </p:sp>
      <p:pic>
        <p:nvPicPr>
          <p:cNvPr id="3" name="Picture 2">
            <a:extLst>
              <a:ext uri="{FF2B5EF4-FFF2-40B4-BE49-F238E27FC236}">
                <a16:creationId xmlns:a16="http://schemas.microsoft.com/office/drawing/2014/main" id="{7149846D-32D8-4011-A6E5-9D46B2936CFC}"/>
              </a:ext>
            </a:extLst>
          </p:cNvPr>
          <p:cNvPicPr>
            <a:picLocks noChangeAspect="1"/>
          </p:cNvPicPr>
          <p:nvPr/>
        </p:nvPicPr>
        <p:blipFill>
          <a:blip r:embed="rId5"/>
          <a:stretch>
            <a:fillRect/>
          </a:stretch>
        </p:blipFill>
        <p:spPr>
          <a:xfrm>
            <a:off x="215805" y="1485119"/>
            <a:ext cx="11760389" cy="4935136"/>
          </a:xfrm>
          <a:prstGeom prst="rect">
            <a:avLst/>
          </a:prstGeom>
        </p:spPr>
      </p:pic>
    </p:spTree>
    <p:extLst>
      <p:ext uri="{BB962C8B-B14F-4D97-AF65-F5344CB8AC3E}">
        <p14:creationId xmlns:p14="http://schemas.microsoft.com/office/powerpoint/2010/main" val="34665110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FABADE7-E809-4699-9635-5DE0700C93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0"/>
            <a:ext cx="12189023" cy="6858000"/>
          </a:xfrm>
          <a:prstGeom prst="rect">
            <a:avLst/>
          </a:prstGeom>
        </p:spPr>
      </p:pic>
      <p:sp>
        <p:nvSpPr>
          <p:cNvPr id="2" name="Title 1">
            <a:extLst>
              <a:ext uri="{FF2B5EF4-FFF2-40B4-BE49-F238E27FC236}">
                <a16:creationId xmlns:a16="http://schemas.microsoft.com/office/drawing/2014/main" id="{CA121C5A-D40A-4AAF-8931-7CEA4088CBD1}"/>
              </a:ext>
            </a:extLst>
          </p:cNvPr>
          <p:cNvSpPr>
            <a:spLocks noGrp="1"/>
          </p:cNvSpPr>
          <p:nvPr>
            <p:ph type="title"/>
          </p:nvPr>
        </p:nvSpPr>
        <p:spPr>
          <a:xfrm>
            <a:off x="337751" y="142703"/>
            <a:ext cx="11697730" cy="1199713"/>
          </a:xfrm>
        </p:spPr>
        <p:txBody>
          <a:bodyPr/>
          <a:lstStyle/>
          <a:p>
            <a:r>
              <a:rPr lang="en-US" dirty="0">
                <a:solidFill>
                  <a:schemeClr val="bg1"/>
                </a:solidFill>
              </a:rPr>
              <a:t>Opportunity: Higher-earning City Jobs</a:t>
            </a:r>
            <a:br>
              <a:rPr lang="en-US" dirty="0">
                <a:solidFill>
                  <a:schemeClr val="bg1"/>
                </a:solidFill>
              </a:rPr>
            </a:br>
            <a:r>
              <a:rPr lang="en-US" sz="2800" b="0" dirty="0">
                <a:solidFill>
                  <a:schemeClr val="bg1"/>
                </a:solidFill>
              </a:rPr>
              <a:t>Percentage of City employees who earn $100K or greater, by race</a:t>
            </a:r>
            <a:endParaRPr lang="en-US" b="0" dirty="0">
              <a:solidFill>
                <a:schemeClr val="bg1"/>
              </a:solidFill>
            </a:endParaRPr>
          </a:p>
        </p:txBody>
      </p:sp>
      <p:pic>
        <p:nvPicPr>
          <p:cNvPr id="6" name="Picture 5">
            <a:extLst>
              <a:ext uri="{FF2B5EF4-FFF2-40B4-BE49-F238E27FC236}">
                <a16:creationId xmlns:a16="http://schemas.microsoft.com/office/drawing/2014/main" id="{C71E9BAF-AAC5-41B7-AE94-475E10ADCCF9}"/>
              </a:ext>
            </a:extLst>
          </p:cNvPr>
          <p:cNvPicPr>
            <a:picLocks noChangeAspect="1"/>
          </p:cNvPicPr>
          <p:nvPr/>
        </p:nvPicPr>
        <p:blipFill>
          <a:blip r:embed="rId5"/>
          <a:stretch>
            <a:fillRect/>
          </a:stretch>
        </p:blipFill>
        <p:spPr>
          <a:xfrm>
            <a:off x="260516" y="1485118"/>
            <a:ext cx="11625983" cy="5096304"/>
          </a:xfrm>
          <a:prstGeom prst="rect">
            <a:avLst/>
          </a:prstGeom>
        </p:spPr>
      </p:pic>
    </p:spTree>
    <p:extLst>
      <p:ext uri="{BB962C8B-B14F-4D97-AF65-F5344CB8AC3E}">
        <p14:creationId xmlns:p14="http://schemas.microsoft.com/office/powerpoint/2010/main" val="21872823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6E747F2-B487-40CD-B919-7B12C91417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89024" cy="6858000"/>
          </a:xfrm>
          <a:prstGeom prst="rect">
            <a:avLst/>
          </a:prstGeom>
        </p:spPr>
      </p:pic>
      <p:sp>
        <p:nvSpPr>
          <p:cNvPr id="3" name="Title 2">
            <a:extLst>
              <a:ext uri="{FF2B5EF4-FFF2-40B4-BE49-F238E27FC236}">
                <a16:creationId xmlns:a16="http://schemas.microsoft.com/office/drawing/2014/main" id="{0137D9CF-69E0-4E83-9CCB-78C348E26E1D}"/>
              </a:ext>
            </a:extLst>
          </p:cNvPr>
          <p:cNvSpPr>
            <a:spLocks noGrp="1"/>
          </p:cNvSpPr>
          <p:nvPr>
            <p:ph type="title"/>
          </p:nvPr>
        </p:nvSpPr>
        <p:spPr/>
        <p:txBody>
          <a:bodyPr/>
          <a:lstStyle/>
          <a:p>
            <a:r>
              <a:rPr lang="en-US" dirty="0">
                <a:solidFill>
                  <a:schemeClr val="bg1"/>
                </a:solidFill>
              </a:rPr>
              <a:t>Collaboration</a:t>
            </a:r>
          </a:p>
        </p:txBody>
      </p:sp>
      <p:sp>
        <p:nvSpPr>
          <p:cNvPr id="9" name="TextBox 8">
            <a:extLst>
              <a:ext uri="{FF2B5EF4-FFF2-40B4-BE49-F238E27FC236}">
                <a16:creationId xmlns:a16="http://schemas.microsoft.com/office/drawing/2014/main" id="{8CB28873-09F0-4178-85AE-1638BB226D94}"/>
              </a:ext>
            </a:extLst>
          </p:cNvPr>
          <p:cNvSpPr txBox="1"/>
          <p:nvPr/>
        </p:nvSpPr>
        <p:spPr>
          <a:xfrm>
            <a:off x="330740" y="2244060"/>
            <a:ext cx="11285527" cy="2369880"/>
          </a:xfrm>
          <a:prstGeom prst="rect">
            <a:avLst/>
          </a:prstGeom>
          <a:noFill/>
        </p:spPr>
        <p:txBody>
          <a:bodyPr wrap="square" rtlCol="0">
            <a:spAutoFit/>
          </a:bodyPr>
          <a:lstStyle/>
          <a:p>
            <a:r>
              <a:rPr lang="en-US" sz="4000" b="1" dirty="0">
                <a:solidFill>
                  <a:schemeClr val="bg1"/>
                </a:solidFill>
              </a:rPr>
              <a:t>Bureau of Human Resources:</a:t>
            </a:r>
          </a:p>
          <a:p>
            <a:pPr marL="395288" indent="-395288">
              <a:buFont typeface="Arial" panose="020B0604020202020204" pitchFamily="34" charset="0"/>
              <a:buChar char="•"/>
            </a:pPr>
            <a:r>
              <a:rPr lang="en-US" sz="3600" dirty="0">
                <a:solidFill>
                  <a:schemeClr val="bg1"/>
                </a:solidFill>
              </a:rPr>
              <a:t>Equity Training is integrated in “Cultural Competency for Managers and Supervisors”</a:t>
            </a:r>
          </a:p>
          <a:p>
            <a:pPr marL="395288" indent="-395288">
              <a:buFont typeface="Arial" panose="020B0604020202020204" pitchFamily="34" charset="0"/>
              <a:buChar char="•"/>
            </a:pPr>
            <a:r>
              <a:rPr lang="en-US" sz="3600" dirty="0">
                <a:solidFill>
                  <a:schemeClr val="bg1"/>
                </a:solidFill>
              </a:rPr>
              <a:t>Equity 101 is available in the City Learner system</a:t>
            </a:r>
          </a:p>
        </p:txBody>
      </p:sp>
      <p:sp>
        <p:nvSpPr>
          <p:cNvPr id="6" name="TextBox 5">
            <a:extLst>
              <a:ext uri="{FF2B5EF4-FFF2-40B4-BE49-F238E27FC236}">
                <a16:creationId xmlns:a16="http://schemas.microsoft.com/office/drawing/2014/main" id="{C92D3E5B-EC62-493E-96BD-FFA5B788453F}"/>
              </a:ext>
            </a:extLst>
          </p:cNvPr>
          <p:cNvSpPr txBox="1"/>
          <p:nvPr/>
        </p:nvSpPr>
        <p:spPr>
          <a:xfrm>
            <a:off x="330740" y="4686967"/>
            <a:ext cx="11285527" cy="1815882"/>
          </a:xfrm>
          <a:prstGeom prst="rect">
            <a:avLst/>
          </a:prstGeom>
          <a:noFill/>
        </p:spPr>
        <p:txBody>
          <a:bodyPr wrap="square" rtlCol="0">
            <a:spAutoFit/>
          </a:bodyPr>
          <a:lstStyle/>
          <a:p>
            <a:r>
              <a:rPr lang="en-US" sz="4000" b="1" dirty="0">
                <a:solidFill>
                  <a:schemeClr val="bg1"/>
                </a:solidFill>
              </a:rPr>
              <a:t>Office of Community &amp; Civic Life (formerly ONI):</a:t>
            </a:r>
          </a:p>
          <a:p>
            <a:pPr marL="395288" indent="-395288">
              <a:buFont typeface="Arial" panose="020B0604020202020204" pitchFamily="34" charset="0"/>
              <a:buChar char="•"/>
            </a:pPr>
            <a:r>
              <a:rPr lang="en-US" sz="3600" dirty="0">
                <a:solidFill>
                  <a:schemeClr val="bg1"/>
                </a:solidFill>
              </a:rPr>
              <a:t>Equity and communications consulting for Welcoming/Inclusive/Sanctuary City Task Force process</a:t>
            </a:r>
          </a:p>
        </p:txBody>
      </p:sp>
      <p:sp>
        <p:nvSpPr>
          <p:cNvPr id="10" name="TextBox 9">
            <a:extLst>
              <a:ext uri="{FF2B5EF4-FFF2-40B4-BE49-F238E27FC236}">
                <a16:creationId xmlns:a16="http://schemas.microsoft.com/office/drawing/2014/main" id="{D0045692-3D6A-421F-B020-FC0D10FE108C}"/>
              </a:ext>
            </a:extLst>
          </p:cNvPr>
          <p:cNvSpPr txBox="1"/>
          <p:nvPr/>
        </p:nvSpPr>
        <p:spPr>
          <a:xfrm>
            <a:off x="330740" y="909149"/>
            <a:ext cx="11285527" cy="1261884"/>
          </a:xfrm>
          <a:prstGeom prst="rect">
            <a:avLst/>
          </a:prstGeom>
          <a:noFill/>
        </p:spPr>
        <p:txBody>
          <a:bodyPr wrap="square" rtlCol="0">
            <a:spAutoFit/>
          </a:bodyPr>
          <a:lstStyle/>
          <a:p>
            <a:r>
              <a:rPr lang="en-US" sz="4000" b="1" dirty="0">
                <a:solidFill>
                  <a:schemeClr val="bg1"/>
                </a:solidFill>
              </a:rPr>
              <a:t>City Council:</a:t>
            </a:r>
          </a:p>
          <a:p>
            <a:pPr marL="395288" indent="-395288">
              <a:buFont typeface="Arial" panose="020B0604020202020204" pitchFamily="34" charset="0"/>
              <a:buChar char="•"/>
            </a:pPr>
            <a:r>
              <a:rPr lang="en-US" sz="3600" dirty="0">
                <a:solidFill>
                  <a:schemeClr val="bg1"/>
                </a:solidFill>
              </a:rPr>
              <a:t>Consulted on city-wide captioning policy</a:t>
            </a:r>
          </a:p>
        </p:txBody>
      </p:sp>
    </p:spTree>
    <p:extLst>
      <p:ext uri="{BB962C8B-B14F-4D97-AF65-F5344CB8AC3E}">
        <p14:creationId xmlns:p14="http://schemas.microsoft.com/office/powerpoint/2010/main" val="18288082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C26821F-7094-453F-A171-6247CB6E0E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5948"/>
            <a:ext cx="12252914" cy="6893947"/>
          </a:xfrm>
          <a:prstGeom prst="rect">
            <a:avLst/>
          </a:prstGeom>
        </p:spPr>
      </p:pic>
      <p:sp>
        <p:nvSpPr>
          <p:cNvPr id="3" name="Title 2">
            <a:extLst>
              <a:ext uri="{FF2B5EF4-FFF2-40B4-BE49-F238E27FC236}">
                <a16:creationId xmlns:a16="http://schemas.microsoft.com/office/drawing/2014/main" id="{0137D9CF-69E0-4E83-9CCB-78C348E26E1D}"/>
              </a:ext>
            </a:extLst>
          </p:cNvPr>
          <p:cNvSpPr>
            <a:spLocks noGrp="1"/>
          </p:cNvSpPr>
          <p:nvPr>
            <p:ph type="title"/>
          </p:nvPr>
        </p:nvSpPr>
        <p:spPr/>
        <p:txBody>
          <a:bodyPr/>
          <a:lstStyle/>
          <a:p>
            <a:r>
              <a:rPr lang="en-US" dirty="0">
                <a:solidFill>
                  <a:schemeClr val="bg1"/>
                </a:solidFill>
              </a:rPr>
              <a:t>Collaboration</a:t>
            </a:r>
          </a:p>
        </p:txBody>
      </p:sp>
      <p:sp>
        <p:nvSpPr>
          <p:cNvPr id="9" name="TextBox 8">
            <a:extLst>
              <a:ext uri="{FF2B5EF4-FFF2-40B4-BE49-F238E27FC236}">
                <a16:creationId xmlns:a16="http://schemas.microsoft.com/office/drawing/2014/main" id="{8CB28873-09F0-4178-85AE-1638BB226D94}"/>
              </a:ext>
            </a:extLst>
          </p:cNvPr>
          <p:cNvSpPr txBox="1"/>
          <p:nvPr/>
        </p:nvSpPr>
        <p:spPr>
          <a:xfrm>
            <a:off x="330740" y="1001935"/>
            <a:ext cx="10495304" cy="2369880"/>
          </a:xfrm>
          <a:prstGeom prst="rect">
            <a:avLst/>
          </a:prstGeom>
          <a:noFill/>
        </p:spPr>
        <p:txBody>
          <a:bodyPr wrap="square" rtlCol="0">
            <a:spAutoFit/>
          </a:bodyPr>
          <a:lstStyle/>
          <a:p>
            <a:r>
              <a:rPr lang="en-US" sz="4000" b="1" dirty="0">
                <a:solidFill>
                  <a:schemeClr val="bg1"/>
                </a:solidFill>
              </a:rPr>
              <a:t>Portland Housing Bureau:</a:t>
            </a:r>
          </a:p>
          <a:p>
            <a:pPr marL="338138" indent="-338138">
              <a:buFont typeface="Arial" panose="020B0604020202020204" pitchFamily="34" charset="0"/>
              <a:buChar char="•"/>
              <a:tabLst>
                <a:tab pos="338138" algn="l"/>
              </a:tabLst>
            </a:pPr>
            <a:r>
              <a:rPr lang="en-US" sz="3600" dirty="0">
                <a:solidFill>
                  <a:schemeClr val="bg1"/>
                </a:solidFill>
              </a:rPr>
              <a:t>Equity Training for the Coalition to End Homelessness</a:t>
            </a:r>
          </a:p>
          <a:p>
            <a:pPr marL="338138" indent="-338138">
              <a:buFont typeface="Arial" panose="020B0604020202020204" pitchFamily="34" charset="0"/>
              <a:buChar char="•"/>
              <a:tabLst>
                <a:tab pos="338138" algn="l"/>
              </a:tabLst>
            </a:pPr>
            <a:r>
              <a:rPr lang="en-US" sz="3600" dirty="0">
                <a:solidFill>
                  <a:schemeClr val="bg1"/>
                </a:solidFill>
              </a:rPr>
              <a:t>Loaned communications position while PHB had a PIO vacancy</a:t>
            </a:r>
          </a:p>
        </p:txBody>
      </p:sp>
      <p:sp>
        <p:nvSpPr>
          <p:cNvPr id="5" name="TextBox 4">
            <a:extLst>
              <a:ext uri="{FF2B5EF4-FFF2-40B4-BE49-F238E27FC236}">
                <a16:creationId xmlns:a16="http://schemas.microsoft.com/office/drawing/2014/main" id="{F253EF5C-8386-4B3A-851D-1834033B08C8}"/>
              </a:ext>
            </a:extLst>
          </p:cNvPr>
          <p:cNvSpPr txBox="1"/>
          <p:nvPr/>
        </p:nvSpPr>
        <p:spPr>
          <a:xfrm>
            <a:off x="330740" y="3486186"/>
            <a:ext cx="10495304" cy="1261884"/>
          </a:xfrm>
          <a:prstGeom prst="rect">
            <a:avLst/>
          </a:prstGeom>
          <a:noFill/>
        </p:spPr>
        <p:txBody>
          <a:bodyPr wrap="square" rtlCol="0">
            <a:spAutoFit/>
          </a:bodyPr>
          <a:lstStyle/>
          <a:p>
            <a:r>
              <a:rPr lang="en-US" sz="4000" b="1" dirty="0">
                <a:solidFill>
                  <a:schemeClr val="bg1"/>
                </a:solidFill>
              </a:rPr>
              <a:t>City Budget Office:</a:t>
            </a:r>
          </a:p>
          <a:p>
            <a:pPr marL="338138" indent="-338138">
              <a:buFont typeface="Arial" panose="020B0604020202020204" pitchFamily="34" charset="0"/>
              <a:buChar char="•"/>
              <a:tabLst>
                <a:tab pos="338138" algn="l"/>
              </a:tabLst>
            </a:pPr>
            <a:r>
              <a:rPr lang="en-US" sz="3600" dirty="0">
                <a:solidFill>
                  <a:schemeClr val="bg1"/>
                </a:solidFill>
              </a:rPr>
              <a:t>Budget Equity Assessment Tool</a:t>
            </a:r>
          </a:p>
        </p:txBody>
      </p:sp>
    </p:spTree>
    <p:extLst>
      <p:ext uri="{BB962C8B-B14F-4D97-AF65-F5344CB8AC3E}">
        <p14:creationId xmlns:p14="http://schemas.microsoft.com/office/powerpoint/2010/main" val="3067665017"/>
      </p:ext>
    </p:extLst>
  </p:cSld>
  <p:clrMapOvr>
    <a:masterClrMapping/>
  </p:clrMapOvr>
</p:sld>
</file>

<file path=ppt/theme/theme1.xml><?xml version="1.0" encoding="utf-8"?>
<a:theme xmlns:a="http://schemas.openxmlformats.org/drawingml/2006/main" name="Office Theme">
  <a:themeElements>
    <a:clrScheme name="OEHR">
      <a:dk1>
        <a:srgbClr val="000000"/>
      </a:dk1>
      <a:lt1>
        <a:sysClr val="window" lastClr="FFFFFF"/>
      </a:lt1>
      <a:dk2>
        <a:srgbClr val="6F3E23"/>
      </a:dk2>
      <a:lt2>
        <a:srgbClr val="E7E6E6"/>
      </a:lt2>
      <a:accent1>
        <a:srgbClr val="D31245"/>
      </a:accent1>
      <a:accent2>
        <a:srgbClr val="DF8637"/>
      </a:accent2>
      <a:accent3>
        <a:srgbClr val="6D6E71"/>
      </a:accent3>
      <a:accent4>
        <a:srgbClr val="C5D792"/>
      </a:accent4>
      <a:accent5>
        <a:srgbClr val="55AADF"/>
      </a:accent5>
      <a:accent6>
        <a:srgbClr val="6F3E23"/>
      </a:accent6>
      <a:hlink>
        <a:srgbClr val="55AADF"/>
      </a:hlink>
      <a:folHlink>
        <a:srgbClr val="DF863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EHR Widescreen Template" id="{78AA5D52-8ED1-49E3-8DC4-0BA21BC46181}" vid="{276CB669-B71E-4DDE-92B3-8A393F14D67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3181</TotalTime>
  <Words>778</Words>
  <Application>Microsoft Office PowerPoint</Application>
  <PresentationFormat>Widescreen</PresentationFormat>
  <Paragraphs>77</Paragraphs>
  <Slides>14</Slides>
  <Notes>14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Calibri</vt:lpstr>
      <vt:lpstr>Office Theme</vt:lpstr>
      <vt:lpstr>Institutionalizing Equity: Creating a City that Works for All Portlanders</vt:lpstr>
      <vt:lpstr>The Office is Normalizing Equity</vt:lpstr>
      <vt:lpstr>Influencing Change: Education + Training</vt:lpstr>
      <vt:lpstr>Influencing Change: Citywide Equity Policy</vt:lpstr>
      <vt:lpstr>Influencing Change: Workforce Demographics City staff of color compared to Portland population of color</vt:lpstr>
      <vt:lpstr>Influencing Change: Workforce Earnings Percentage of increase from previous year, by race ($35K to $100K pay range)</vt:lpstr>
      <vt:lpstr>Opportunity: Higher-earning City Jobs Percentage of City employees who earn $100K or greater, by race</vt:lpstr>
      <vt:lpstr>Collaboration</vt:lpstr>
      <vt:lpstr>Collaboration</vt:lpstr>
      <vt:lpstr>Data Sharing</vt:lpstr>
      <vt:lpstr>Partnerships with Other Agencies</vt:lpstr>
      <vt:lpstr>Partnerships with Other Agencies</vt:lpstr>
      <vt:lpstr>Challenges</vt:lpstr>
      <vt:lpstr>Opportunities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Selby, Jeff</dc:creator>
  <cp:lastModifiedBy>Selby, Jeff</cp:lastModifiedBy>
  <cp:revision>74</cp:revision>
  <cp:lastPrinted>2018-08-30T16:40:12Z</cp:lastPrinted>
  <dcterms:created xsi:type="dcterms:W3CDTF">2018-02-07T22:58:00Z</dcterms:created>
  <dcterms:modified xsi:type="dcterms:W3CDTF">2018-09-17T19:35:33Z</dcterms:modified>
</cp:coreProperties>
</file>