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3"/>
    <p:sldMasterId id="2147483662" r:id="rId4"/>
  </p:sldMasterIdLst>
  <p:notesMasterIdLst>
    <p:notesMasterId r:id="rId32"/>
  </p:notesMasterIdLst>
  <p:handoutMasterIdLst>
    <p:handoutMasterId r:id="rId33"/>
  </p:handoutMasterIdLst>
  <p:sldIdLst>
    <p:sldId id="276" r:id="rId5"/>
    <p:sldId id="344" r:id="rId6"/>
    <p:sldId id="371" r:id="rId7"/>
    <p:sldId id="376" r:id="rId8"/>
    <p:sldId id="377" r:id="rId9"/>
    <p:sldId id="370" r:id="rId10"/>
    <p:sldId id="356" r:id="rId11"/>
    <p:sldId id="378" r:id="rId12"/>
    <p:sldId id="379" r:id="rId13"/>
    <p:sldId id="380" r:id="rId14"/>
    <p:sldId id="381" r:id="rId15"/>
    <p:sldId id="383" r:id="rId16"/>
    <p:sldId id="384" r:id="rId17"/>
    <p:sldId id="385" r:id="rId18"/>
    <p:sldId id="386" r:id="rId19"/>
    <p:sldId id="387" r:id="rId20"/>
    <p:sldId id="396" r:id="rId21"/>
    <p:sldId id="388" r:id="rId22"/>
    <p:sldId id="389" r:id="rId23"/>
    <p:sldId id="392" r:id="rId24"/>
    <p:sldId id="391" r:id="rId25"/>
    <p:sldId id="390" r:id="rId26"/>
    <p:sldId id="393" r:id="rId27"/>
    <p:sldId id="397" r:id="rId28"/>
    <p:sldId id="394" r:id="rId29"/>
    <p:sldId id="395" r:id="rId30"/>
    <p:sldId id="358" r:id="rId31"/>
  </p:sldIdLst>
  <p:sldSz cx="9144000" cy="6858000" type="screen4x3"/>
  <p:notesSz cx="7010400" cy="9296400"/>
  <p:defaultTextStyle>
    <a:defPPr>
      <a:defRPr lang="en-US"/>
    </a:defPPr>
    <a:lvl1pPr algn="l" rtl="0" eaLnBrk="0" fontAlgn="base" hangingPunct="0">
      <a:spcBef>
        <a:spcPct val="0"/>
      </a:spcBef>
      <a:spcAft>
        <a:spcPct val="0"/>
      </a:spcAft>
      <a:defRPr sz="1400" b="1" kern="1200">
        <a:solidFill>
          <a:schemeClr val="tx2"/>
        </a:solidFill>
        <a:latin typeface="Myriad Pro" panose="020B0503030403020204" pitchFamily="34" charset="0"/>
        <a:ea typeface="+mn-ea"/>
        <a:cs typeface="+mn-cs"/>
      </a:defRPr>
    </a:lvl1pPr>
    <a:lvl2pPr marL="457200" algn="l" rtl="0" eaLnBrk="0" fontAlgn="base" hangingPunct="0">
      <a:spcBef>
        <a:spcPct val="0"/>
      </a:spcBef>
      <a:spcAft>
        <a:spcPct val="0"/>
      </a:spcAft>
      <a:defRPr sz="1400" b="1" kern="1200">
        <a:solidFill>
          <a:schemeClr val="tx2"/>
        </a:solidFill>
        <a:latin typeface="Myriad Pro" panose="020B0503030403020204" pitchFamily="34" charset="0"/>
        <a:ea typeface="+mn-ea"/>
        <a:cs typeface="+mn-cs"/>
      </a:defRPr>
    </a:lvl2pPr>
    <a:lvl3pPr marL="914400" algn="l" rtl="0" eaLnBrk="0" fontAlgn="base" hangingPunct="0">
      <a:spcBef>
        <a:spcPct val="0"/>
      </a:spcBef>
      <a:spcAft>
        <a:spcPct val="0"/>
      </a:spcAft>
      <a:defRPr sz="1400" b="1" kern="1200">
        <a:solidFill>
          <a:schemeClr val="tx2"/>
        </a:solidFill>
        <a:latin typeface="Myriad Pro" panose="020B0503030403020204" pitchFamily="34" charset="0"/>
        <a:ea typeface="+mn-ea"/>
        <a:cs typeface="+mn-cs"/>
      </a:defRPr>
    </a:lvl3pPr>
    <a:lvl4pPr marL="1371600" algn="l" rtl="0" eaLnBrk="0" fontAlgn="base" hangingPunct="0">
      <a:spcBef>
        <a:spcPct val="0"/>
      </a:spcBef>
      <a:spcAft>
        <a:spcPct val="0"/>
      </a:spcAft>
      <a:defRPr sz="1400" b="1" kern="1200">
        <a:solidFill>
          <a:schemeClr val="tx2"/>
        </a:solidFill>
        <a:latin typeface="Myriad Pro" panose="020B0503030403020204" pitchFamily="34" charset="0"/>
        <a:ea typeface="+mn-ea"/>
        <a:cs typeface="+mn-cs"/>
      </a:defRPr>
    </a:lvl4pPr>
    <a:lvl5pPr marL="1828800" algn="l" rtl="0" eaLnBrk="0" fontAlgn="base" hangingPunct="0">
      <a:spcBef>
        <a:spcPct val="0"/>
      </a:spcBef>
      <a:spcAft>
        <a:spcPct val="0"/>
      </a:spcAft>
      <a:defRPr sz="1400" b="1" kern="1200">
        <a:solidFill>
          <a:schemeClr val="tx2"/>
        </a:solidFill>
        <a:latin typeface="Myriad Pro" panose="020B0503030403020204" pitchFamily="34" charset="0"/>
        <a:ea typeface="+mn-ea"/>
        <a:cs typeface="+mn-cs"/>
      </a:defRPr>
    </a:lvl5pPr>
    <a:lvl6pPr marL="2286000" algn="l" defTabSz="914400" rtl="0" eaLnBrk="1" latinLnBrk="0" hangingPunct="1">
      <a:defRPr sz="1400" b="1" kern="1200">
        <a:solidFill>
          <a:schemeClr val="tx2"/>
        </a:solidFill>
        <a:latin typeface="Myriad Pro" panose="020B0503030403020204" pitchFamily="34" charset="0"/>
        <a:ea typeface="+mn-ea"/>
        <a:cs typeface="+mn-cs"/>
      </a:defRPr>
    </a:lvl6pPr>
    <a:lvl7pPr marL="2743200" algn="l" defTabSz="914400" rtl="0" eaLnBrk="1" latinLnBrk="0" hangingPunct="1">
      <a:defRPr sz="1400" b="1" kern="1200">
        <a:solidFill>
          <a:schemeClr val="tx2"/>
        </a:solidFill>
        <a:latin typeface="Myriad Pro" panose="020B0503030403020204" pitchFamily="34" charset="0"/>
        <a:ea typeface="+mn-ea"/>
        <a:cs typeface="+mn-cs"/>
      </a:defRPr>
    </a:lvl7pPr>
    <a:lvl8pPr marL="3200400" algn="l" defTabSz="914400" rtl="0" eaLnBrk="1" latinLnBrk="0" hangingPunct="1">
      <a:defRPr sz="1400" b="1" kern="1200">
        <a:solidFill>
          <a:schemeClr val="tx2"/>
        </a:solidFill>
        <a:latin typeface="Myriad Pro" panose="020B0503030403020204" pitchFamily="34" charset="0"/>
        <a:ea typeface="+mn-ea"/>
        <a:cs typeface="+mn-cs"/>
      </a:defRPr>
    </a:lvl8pPr>
    <a:lvl9pPr marL="3657600" algn="l" defTabSz="914400" rtl="0" eaLnBrk="1" latinLnBrk="0" hangingPunct="1">
      <a:defRPr sz="1400" b="1" kern="1200">
        <a:solidFill>
          <a:schemeClr val="tx2"/>
        </a:solidFill>
        <a:latin typeface="Myriad Pro" panose="020B0503030403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1B8BF"/>
    <a:srgbClr val="8CCBD0"/>
    <a:srgbClr val="49BFD7"/>
    <a:srgbClr val="2048A0"/>
    <a:srgbClr val="257C9B"/>
    <a:srgbClr val="246E9C"/>
    <a:srgbClr val="255D9B"/>
    <a:srgbClr val="339933"/>
    <a:srgbClr val="00CC99"/>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105" autoAdjust="0"/>
    <p:restoredTop sz="65011" autoAdjust="0"/>
  </p:normalViewPr>
  <p:slideViewPr>
    <p:cSldViewPr>
      <p:cViewPr varScale="1">
        <p:scale>
          <a:sx n="52" d="100"/>
          <a:sy n="52" d="100"/>
        </p:scale>
        <p:origin x="1716" y="60"/>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notesViewPr>
    <p:cSldViewPr>
      <p:cViewPr varScale="1">
        <p:scale>
          <a:sx n="81" d="100"/>
          <a:sy n="81" d="100"/>
        </p:scale>
        <p:origin x="2022"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2.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auditors\asteam$\512%20-%20BES%202018\G%20-%20Analysis\G-02%20Inventory\G-02-10%20MIP%20Analysis\G-02-10-09%20MIP%20Managed%20Area.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29A-4C1F-ADED-BB6B398A35B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29A-4C1F-ADED-BB6B398A35B5}"/>
              </c:ext>
            </c:extLst>
          </c:dPt>
          <c:cat>
            <c:strRef>
              <c:f>Sheet1!$A$3:$A$4</c:f>
              <c:strCache>
                <c:ptCount val="2"/>
                <c:pt idx="0">
                  <c:v>In process</c:v>
                </c:pt>
                <c:pt idx="1">
                  <c:v>Implemented</c:v>
                </c:pt>
              </c:strCache>
            </c:strRef>
          </c:cat>
          <c:val>
            <c:numRef>
              <c:f>Sheet1!$B$3:$B$4</c:f>
              <c:numCache>
                <c:formatCode>General</c:formatCode>
                <c:ptCount val="2"/>
                <c:pt idx="0">
                  <c:v>1</c:v>
                </c:pt>
                <c:pt idx="1">
                  <c:v>0</c:v>
                </c:pt>
              </c:numCache>
            </c:numRef>
          </c:val>
          <c:extLst>
            <c:ext xmlns:c16="http://schemas.microsoft.com/office/drawing/2014/chart" uri="{C3380CC4-5D6E-409C-BE32-E72D297353CC}">
              <c16:uniqueId val="{00000004-F29A-4C1F-ADED-BB6B398A35B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49A-44F3-B3C0-7712AAC2C40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849A-44F3-B3C0-7712AAC2C40C}"/>
              </c:ext>
            </c:extLst>
          </c:dPt>
          <c:cat>
            <c:strRef>
              <c:f>Sheet1!$A$7:$A$8</c:f>
              <c:strCache>
                <c:ptCount val="2"/>
                <c:pt idx="0">
                  <c:v>In process</c:v>
                </c:pt>
                <c:pt idx="1">
                  <c:v>Implemented</c:v>
                </c:pt>
              </c:strCache>
            </c:strRef>
          </c:cat>
          <c:val>
            <c:numRef>
              <c:f>Sheet1!$B$7:$B$8</c:f>
              <c:numCache>
                <c:formatCode>General</c:formatCode>
                <c:ptCount val="2"/>
                <c:pt idx="0">
                  <c:v>2</c:v>
                </c:pt>
                <c:pt idx="1">
                  <c:v>2</c:v>
                </c:pt>
              </c:numCache>
            </c:numRef>
          </c:val>
          <c:extLst>
            <c:ext xmlns:c16="http://schemas.microsoft.com/office/drawing/2014/chart" uri="{C3380CC4-5D6E-409C-BE32-E72D297353CC}">
              <c16:uniqueId val="{00000004-849A-44F3-B3C0-7712AAC2C40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D32-40B2-BB98-1E09EA28AE4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D32-40B2-BB98-1E09EA28AE4E}"/>
              </c:ext>
            </c:extLst>
          </c:dPt>
          <c:cat>
            <c:strRef>
              <c:f>Sheet1!$A$11:$A$12</c:f>
              <c:strCache>
                <c:ptCount val="2"/>
                <c:pt idx="0">
                  <c:v>In process</c:v>
                </c:pt>
                <c:pt idx="1">
                  <c:v>Implemented</c:v>
                </c:pt>
              </c:strCache>
            </c:strRef>
          </c:cat>
          <c:val>
            <c:numRef>
              <c:f>Sheet1!$B$11:$B$12</c:f>
              <c:numCache>
                <c:formatCode>General</c:formatCode>
                <c:ptCount val="2"/>
                <c:pt idx="0">
                  <c:v>3</c:v>
                </c:pt>
                <c:pt idx="1">
                  <c:v>1</c:v>
                </c:pt>
              </c:numCache>
            </c:numRef>
          </c:val>
          <c:extLst>
            <c:ext xmlns:c16="http://schemas.microsoft.com/office/drawing/2014/chart" uri="{C3380CC4-5D6E-409C-BE32-E72D297353CC}">
              <c16:uniqueId val="{00000004-3D32-40B2-BB98-1E09EA28AE4E}"/>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266-47CC-8B26-581F1C7E879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266-47CC-8B26-581F1C7E879D}"/>
              </c:ext>
            </c:extLst>
          </c:dPt>
          <c:cat>
            <c:strRef>
              <c:f>Sheet1!$A$15:$A$16</c:f>
              <c:strCache>
                <c:ptCount val="2"/>
                <c:pt idx="0">
                  <c:v>In process</c:v>
                </c:pt>
                <c:pt idx="1">
                  <c:v>Implemented</c:v>
                </c:pt>
              </c:strCache>
            </c:strRef>
          </c:cat>
          <c:val>
            <c:numRef>
              <c:f>Sheet1!$B$15:$B$16</c:f>
              <c:numCache>
                <c:formatCode>General</c:formatCode>
                <c:ptCount val="2"/>
                <c:pt idx="0">
                  <c:v>0</c:v>
                </c:pt>
                <c:pt idx="1">
                  <c:v>2</c:v>
                </c:pt>
              </c:numCache>
            </c:numRef>
          </c:val>
          <c:extLst>
            <c:ext xmlns:c16="http://schemas.microsoft.com/office/drawing/2014/chart" uri="{C3380CC4-5D6E-409C-BE32-E72D297353CC}">
              <c16:uniqueId val="{00000004-0266-47CC-8B26-581F1C7E879D}"/>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1"/>
          <c:order val="0"/>
          <c:tx>
            <c:strRef>
              <c:f>AreaMngd!$I$43</c:f>
              <c:strCache>
                <c:ptCount val="1"/>
                <c:pt idx="0">
                  <c:v>All other Types</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AreaMngd!$J$41:$K$41</c:f>
              <c:strCache>
                <c:ptCount val="2"/>
                <c:pt idx="0">
                  <c:v>Workload</c:v>
                </c:pt>
                <c:pt idx="1">
                  <c:v>Managed Area</c:v>
                </c:pt>
              </c:strCache>
            </c:strRef>
          </c:cat>
          <c:val>
            <c:numRef>
              <c:f>AreaMngd!$J$43:$K$43</c:f>
              <c:numCache>
                <c:formatCode>0%</c:formatCode>
                <c:ptCount val="2"/>
                <c:pt idx="0">
                  <c:v>0.92300000000000004</c:v>
                </c:pt>
                <c:pt idx="1">
                  <c:v>0.997</c:v>
                </c:pt>
              </c:numCache>
            </c:numRef>
          </c:val>
          <c:extLst>
            <c:ext xmlns:c16="http://schemas.microsoft.com/office/drawing/2014/chart" uri="{C3380CC4-5D6E-409C-BE32-E72D297353CC}">
              <c16:uniqueId val="{00000000-7774-4A3A-83FB-CC27D15E18C2}"/>
            </c:ext>
          </c:extLst>
        </c:ser>
        <c:ser>
          <c:idx val="0"/>
          <c:order val="1"/>
          <c:tx>
            <c:strRef>
              <c:f>AreaMngd!$I$42</c:f>
              <c:strCache>
                <c:ptCount val="1"/>
                <c:pt idx="0">
                  <c:v>Less than 1,500</c:v>
                </c:pt>
              </c:strCache>
            </c:strRef>
          </c:tx>
          <c:spPr>
            <a:solidFill>
              <a:schemeClr val="accent2"/>
            </a:solidFill>
            <a:ln>
              <a:noFill/>
            </a:ln>
            <a:effectLst/>
          </c:spPr>
          <c:invertIfNegative val="0"/>
          <c:dLbls>
            <c:dLbl>
              <c:idx val="1"/>
              <c:tx>
                <c:rich>
                  <a:bodyPr/>
                  <a:lstStyle/>
                  <a:p>
                    <a:r>
                      <a:rPr lang="en-US" dirty="0"/>
                      <a:t>&lt;1%</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774-4A3A-83FB-CC27D15E18C2}"/>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AreaMngd!$J$41:$K$41</c:f>
              <c:strCache>
                <c:ptCount val="2"/>
                <c:pt idx="0">
                  <c:v>Workload</c:v>
                </c:pt>
                <c:pt idx="1">
                  <c:v>Managed Area</c:v>
                </c:pt>
              </c:strCache>
            </c:strRef>
          </c:cat>
          <c:val>
            <c:numRef>
              <c:f>AreaMngd!$J$42:$K$42</c:f>
              <c:numCache>
                <c:formatCode>0%</c:formatCode>
                <c:ptCount val="2"/>
                <c:pt idx="0">
                  <c:v>7.6999999999999999E-2</c:v>
                </c:pt>
                <c:pt idx="1">
                  <c:v>3.0000000000000001E-3</c:v>
                </c:pt>
              </c:numCache>
            </c:numRef>
          </c:val>
          <c:extLst>
            <c:ext xmlns:c16="http://schemas.microsoft.com/office/drawing/2014/chart" uri="{C3380CC4-5D6E-409C-BE32-E72D297353CC}">
              <c16:uniqueId val="{00000002-7774-4A3A-83FB-CC27D15E18C2}"/>
            </c:ext>
          </c:extLst>
        </c:ser>
        <c:dLbls>
          <c:showLegendKey val="0"/>
          <c:showVal val="0"/>
          <c:showCatName val="0"/>
          <c:showSerName val="0"/>
          <c:showPercent val="0"/>
          <c:showBubbleSize val="0"/>
        </c:dLbls>
        <c:gapWidth val="64"/>
        <c:overlap val="100"/>
        <c:serLines>
          <c:spPr>
            <a:ln w="34925" cap="flat" cmpd="sng" algn="ctr">
              <a:solidFill>
                <a:schemeClr val="accent2"/>
              </a:solidFill>
              <a:round/>
            </a:ln>
            <a:effectLst/>
          </c:spPr>
        </c:serLines>
        <c:axId val="1642618255"/>
        <c:axId val="1604568575"/>
      </c:barChart>
      <c:catAx>
        <c:axId val="16426182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604568575"/>
        <c:crosses val="autoZero"/>
        <c:auto val="1"/>
        <c:lblAlgn val="ctr"/>
        <c:lblOffset val="100"/>
        <c:noMultiLvlLbl val="0"/>
      </c:catAx>
      <c:valAx>
        <c:axId val="1604568575"/>
        <c:scaling>
          <c:orientation val="minMax"/>
          <c:max val="1"/>
          <c:min val="0"/>
        </c:scaling>
        <c:delete val="1"/>
        <c:axPos val="l"/>
        <c:numFmt formatCode="0%" sourceLinked="1"/>
        <c:majorTickMark val="none"/>
        <c:minorTickMark val="none"/>
        <c:tickLblPos val="nextTo"/>
        <c:crossAx val="1642618255"/>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22F637CD-2FFD-4E8C-8B49-2B76424D27B0}" type="datetimeFigureOut">
              <a:rPr lang="en-US" smtClean="0"/>
              <a:t>9/11/2018</a:t>
            </a:fld>
            <a:endParaRPr lang="en-US" dirty="0"/>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783325B4-2EC8-4FFB-8D48-D1B26FAD79B0}" type="slidenum">
              <a:rPr lang="en-US" smtClean="0"/>
              <a:t>‹#›</a:t>
            </a:fld>
            <a:endParaRPr lang="en-US" dirty="0"/>
          </a:p>
        </p:txBody>
      </p:sp>
    </p:spTree>
    <p:extLst>
      <p:ext uri="{BB962C8B-B14F-4D97-AF65-F5344CB8AC3E}">
        <p14:creationId xmlns:p14="http://schemas.microsoft.com/office/powerpoint/2010/main" val="17370862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39" tIns="46469" rIns="92939" bIns="46469" numCol="1" anchor="t" anchorCtr="0" compatLnSpc="1">
            <a:prstTxWarp prst="textNoShape">
              <a:avLst/>
            </a:prstTxWarp>
          </a:bodyPr>
          <a:lstStyle>
            <a:lvl1pPr defTabSz="928688" eaLnBrk="1" hangingPunct="1">
              <a:spcBef>
                <a:spcPct val="0"/>
              </a:spcBef>
              <a:defRPr sz="1200" b="0">
                <a:solidFill>
                  <a:schemeClr val="tx1"/>
                </a:solidFill>
                <a:effectLst/>
                <a:latin typeface="Arial" panose="020B0604020202020204" pitchFamily="34" charset="0"/>
              </a:defRPr>
            </a:lvl1pPr>
          </a:lstStyle>
          <a:p>
            <a:pPr>
              <a:defRPr/>
            </a:pPr>
            <a:endParaRPr lang="en-US" altLang="en-US" dirty="0"/>
          </a:p>
        </p:txBody>
      </p:sp>
      <p:sp>
        <p:nvSpPr>
          <p:cNvPr id="25603" name="Rectangle 3"/>
          <p:cNvSpPr>
            <a:spLocks noGrp="1" noChangeArrowheads="1"/>
          </p:cNvSpPr>
          <p:nvPr>
            <p:ph type="dt" idx="1"/>
          </p:nvPr>
        </p:nvSpPr>
        <p:spPr bwMode="auto">
          <a:xfrm>
            <a:off x="3970338"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39" tIns="46469" rIns="92939" bIns="46469" numCol="1" anchor="t" anchorCtr="0" compatLnSpc="1">
            <a:prstTxWarp prst="textNoShape">
              <a:avLst/>
            </a:prstTxWarp>
          </a:bodyPr>
          <a:lstStyle>
            <a:lvl1pPr algn="r" defTabSz="928688" eaLnBrk="1" hangingPunct="1">
              <a:spcBef>
                <a:spcPct val="0"/>
              </a:spcBef>
              <a:defRPr sz="1200" b="0">
                <a:solidFill>
                  <a:schemeClr val="tx1"/>
                </a:solidFill>
                <a:effectLst/>
                <a:latin typeface="Arial" panose="020B0604020202020204" pitchFamily="34" charset="0"/>
              </a:defRPr>
            </a:lvl1pPr>
          </a:lstStyle>
          <a:p>
            <a:pPr>
              <a:defRPr/>
            </a:pPr>
            <a:endParaRPr lang="en-US" altLang="en-US" dirty="0"/>
          </a:p>
        </p:txBody>
      </p:sp>
      <p:sp>
        <p:nvSpPr>
          <p:cNvPr id="2052" name="Rectangle 4"/>
          <p:cNvSpPr>
            <a:spLocks noGrp="1" noRot="1" noChangeAspect="1" noChangeArrowheads="1" noTextEdit="1"/>
          </p:cNvSpPr>
          <p:nvPr>
            <p:ph type="sldImg" idx="2"/>
          </p:nvPr>
        </p:nvSpPr>
        <p:spPr bwMode="auto">
          <a:xfrm>
            <a:off x="1182688" y="698500"/>
            <a:ext cx="46482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5605" name="Rectangle 5"/>
          <p:cNvSpPr>
            <a:spLocks noGrp="1" noChangeArrowheads="1"/>
          </p:cNvSpPr>
          <p:nvPr>
            <p:ph type="body" sz="quarter" idx="3"/>
          </p:nvPr>
        </p:nvSpPr>
        <p:spPr bwMode="auto">
          <a:xfrm>
            <a:off x="701675" y="4416425"/>
            <a:ext cx="5607050" cy="418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39" tIns="46469" rIns="92939" bIns="46469"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25606" name="Rectangle 6"/>
          <p:cNvSpPr>
            <a:spLocks noGrp="1" noChangeArrowheads="1"/>
          </p:cNvSpPr>
          <p:nvPr>
            <p:ph type="ftr" sz="quarter" idx="4"/>
          </p:nvPr>
        </p:nvSpPr>
        <p:spPr bwMode="auto">
          <a:xfrm>
            <a:off x="0"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39" tIns="46469" rIns="92939" bIns="46469" numCol="1" anchor="b" anchorCtr="0" compatLnSpc="1">
            <a:prstTxWarp prst="textNoShape">
              <a:avLst/>
            </a:prstTxWarp>
          </a:bodyPr>
          <a:lstStyle>
            <a:lvl1pPr defTabSz="928688" eaLnBrk="1" hangingPunct="1">
              <a:spcBef>
                <a:spcPct val="0"/>
              </a:spcBef>
              <a:defRPr sz="1200" b="0">
                <a:solidFill>
                  <a:schemeClr val="tx1"/>
                </a:solidFill>
                <a:effectLst/>
                <a:latin typeface="Arial" panose="020B0604020202020204" pitchFamily="34" charset="0"/>
              </a:defRPr>
            </a:lvl1pPr>
          </a:lstStyle>
          <a:p>
            <a:pPr>
              <a:defRPr/>
            </a:pPr>
            <a:endParaRPr lang="en-US" altLang="en-US" dirty="0"/>
          </a:p>
        </p:txBody>
      </p:sp>
      <p:sp>
        <p:nvSpPr>
          <p:cNvPr id="25607" name="Rectangle 7"/>
          <p:cNvSpPr>
            <a:spLocks noGrp="1" noChangeArrowheads="1"/>
          </p:cNvSpPr>
          <p:nvPr>
            <p:ph type="sldNum" sz="quarter" idx="5"/>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39" tIns="46469" rIns="92939" bIns="46469" numCol="1" anchor="b" anchorCtr="0" compatLnSpc="1">
            <a:prstTxWarp prst="textNoShape">
              <a:avLst/>
            </a:prstTxWarp>
          </a:bodyPr>
          <a:lstStyle>
            <a:lvl1pPr algn="r" defTabSz="928688" eaLnBrk="1" hangingPunct="1">
              <a:spcBef>
                <a:spcPct val="0"/>
              </a:spcBef>
              <a:defRPr sz="1200" b="0">
                <a:solidFill>
                  <a:schemeClr val="tx1"/>
                </a:solidFill>
                <a:effectLst/>
                <a:latin typeface="Arial" panose="020B0604020202020204" pitchFamily="34" charset="0"/>
              </a:defRPr>
            </a:lvl1pPr>
          </a:lstStyle>
          <a:p>
            <a:pPr>
              <a:defRPr/>
            </a:pPr>
            <a:fld id="{AD64B943-2B81-427D-8288-49AB63B8A84A}" type="slidenum">
              <a:rPr lang="en-US" altLang="en-US"/>
              <a:pPr>
                <a:defRPr/>
              </a:pPr>
              <a:t>‹#›</a:t>
            </a:fld>
            <a:endParaRPr lang="en-US" altLang="en-US" dirty="0"/>
          </a:p>
        </p:txBody>
      </p:sp>
    </p:spTree>
    <p:extLst>
      <p:ext uri="{BB962C8B-B14F-4D97-AF65-F5344CB8AC3E}">
        <p14:creationId xmlns:p14="http://schemas.microsoft.com/office/powerpoint/2010/main" val="6101597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a:xfrm>
            <a:off x="1182688" y="698500"/>
            <a:ext cx="4648200" cy="3486150"/>
          </a:xfrm>
          <a:ln/>
        </p:spPr>
      </p:sp>
      <p:sp>
        <p:nvSpPr>
          <p:cNvPr id="4099" name="Notes Placeholder 2"/>
          <p:cNvSpPr>
            <a:spLocks noGrp="1"/>
          </p:cNvSpPr>
          <p:nvPr>
            <p:ph type="body" idx="1"/>
          </p:nvPr>
        </p:nvSpPr>
        <p:spPr>
          <a:noFill/>
        </p:spPr>
        <p:txBody>
          <a:bodyPr/>
          <a:lstStyle/>
          <a:p>
            <a:endParaRPr lang="en-US" altLang="en-US" dirty="0"/>
          </a:p>
          <a:p>
            <a:endParaRPr lang="en-US" altLang="en-US" dirty="0"/>
          </a:p>
        </p:txBody>
      </p:sp>
      <p:sp>
        <p:nvSpPr>
          <p:cNvPr id="4100" name="Slide Number Placeholder 3"/>
          <p:cNvSpPr>
            <a:spLocks noGrp="1"/>
          </p:cNvSpPr>
          <p:nvPr>
            <p:ph type="sldNum" sz="quarter" idx="5"/>
          </p:nvPr>
        </p:nvSpPr>
        <p:spPr>
          <a:noFill/>
        </p:spPr>
        <p:txBody>
          <a:bodyPr/>
          <a:lstStyle>
            <a:lvl1pPr defTabSz="928688">
              <a:defRPr sz="1400" b="1">
                <a:solidFill>
                  <a:schemeClr val="tx2"/>
                </a:solidFill>
                <a:latin typeface="Myriad Pro" panose="020B0503030403020204" pitchFamily="34" charset="0"/>
              </a:defRPr>
            </a:lvl1pPr>
            <a:lvl2pPr marL="742950" indent="-285750" defTabSz="928688">
              <a:defRPr sz="1400" b="1">
                <a:solidFill>
                  <a:schemeClr val="tx2"/>
                </a:solidFill>
                <a:latin typeface="Myriad Pro" panose="020B0503030403020204" pitchFamily="34" charset="0"/>
              </a:defRPr>
            </a:lvl2pPr>
            <a:lvl3pPr marL="1143000" indent="-228600" defTabSz="928688">
              <a:defRPr sz="1400" b="1">
                <a:solidFill>
                  <a:schemeClr val="tx2"/>
                </a:solidFill>
                <a:latin typeface="Myriad Pro" panose="020B0503030403020204" pitchFamily="34" charset="0"/>
              </a:defRPr>
            </a:lvl3pPr>
            <a:lvl4pPr marL="1600200" indent="-228600" defTabSz="928688">
              <a:defRPr sz="1400" b="1">
                <a:solidFill>
                  <a:schemeClr val="tx2"/>
                </a:solidFill>
                <a:latin typeface="Myriad Pro" panose="020B0503030403020204" pitchFamily="34" charset="0"/>
              </a:defRPr>
            </a:lvl4pPr>
            <a:lvl5pPr marL="2057400" indent="-228600" defTabSz="928688">
              <a:defRPr sz="1400" b="1">
                <a:solidFill>
                  <a:schemeClr val="tx2"/>
                </a:solidFill>
                <a:latin typeface="Myriad Pro" panose="020B0503030403020204" pitchFamily="34" charset="0"/>
              </a:defRPr>
            </a:lvl5pPr>
            <a:lvl6pPr marL="2514600" indent="-228600" defTabSz="928688" eaLnBrk="0" fontAlgn="base" hangingPunct="0">
              <a:spcBef>
                <a:spcPct val="0"/>
              </a:spcBef>
              <a:spcAft>
                <a:spcPct val="0"/>
              </a:spcAft>
              <a:defRPr sz="1400" b="1">
                <a:solidFill>
                  <a:schemeClr val="tx2"/>
                </a:solidFill>
                <a:latin typeface="Myriad Pro" panose="020B0503030403020204" pitchFamily="34" charset="0"/>
              </a:defRPr>
            </a:lvl6pPr>
            <a:lvl7pPr marL="2971800" indent="-228600" defTabSz="928688" eaLnBrk="0" fontAlgn="base" hangingPunct="0">
              <a:spcBef>
                <a:spcPct val="0"/>
              </a:spcBef>
              <a:spcAft>
                <a:spcPct val="0"/>
              </a:spcAft>
              <a:defRPr sz="1400" b="1">
                <a:solidFill>
                  <a:schemeClr val="tx2"/>
                </a:solidFill>
                <a:latin typeface="Myriad Pro" panose="020B0503030403020204" pitchFamily="34" charset="0"/>
              </a:defRPr>
            </a:lvl7pPr>
            <a:lvl8pPr marL="3429000" indent="-228600" defTabSz="928688" eaLnBrk="0" fontAlgn="base" hangingPunct="0">
              <a:spcBef>
                <a:spcPct val="0"/>
              </a:spcBef>
              <a:spcAft>
                <a:spcPct val="0"/>
              </a:spcAft>
              <a:defRPr sz="1400" b="1">
                <a:solidFill>
                  <a:schemeClr val="tx2"/>
                </a:solidFill>
                <a:latin typeface="Myriad Pro" panose="020B0503030403020204" pitchFamily="34" charset="0"/>
              </a:defRPr>
            </a:lvl8pPr>
            <a:lvl9pPr marL="3886200" indent="-228600" defTabSz="928688" eaLnBrk="0" fontAlgn="base" hangingPunct="0">
              <a:spcBef>
                <a:spcPct val="0"/>
              </a:spcBef>
              <a:spcAft>
                <a:spcPct val="0"/>
              </a:spcAft>
              <a:defRPr sz="1400" b="1">
                <a:solidFill>
                  <a:schemeClr val="tx2"/>
                </a:solidFill>
                <a:latin typeface="Myriad Pro" panose="020B0503030403020204" pitchFamily="34" charset="0"/>
              </a:defRPr>
            </a:lvl9pPr>
          </a:lstStyle>
          <a:p>
            <a:fld id="{F9082D69-D303-41DA-840B-B331450E662F}" type="slidenum">
              <a:rPr lang="en-US" altLang="en-US" sz="1200" b="0" smtClean="0">
                <a:solidFill>
                  <a:schemeClr val="tx1"/>
                </a:solidFill>
                <a:latin typeface="Arial" panose="020B0604020202020204" pitchFamily="34" charset="0"/>
              </a:rPr>
              <a:pPr/>
              <a:t>1</a:t>
            </a:fld>
            <a:endParaRPr lang="en-US" altLang="en-US" sz="1200" b="0" dirty="0">
              <a:solidFill>
                <a:schemeClr val="tx1"/>
              </a:solidFill>
              <a:latin typeface="Arial" panose="020B0604020202020204" pitchFamily="34" charset="0"/>
            </a:endParaRPr>
          </a:p>
        </p:txBody>
      </p:sp>
    </p:spTree>
    <p:extLst>
      <p:ext uri="{BB962C8B-B14F-4D97-AF65-F5344CB8AC3E}">
        <p14:creationId xmlns:p14="http://schemas.microsoft.com/office/powerpoint/2010/main" val="7197138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a:xfrm>
            <a:off x="1182688" y="698500"/>
            <a:ext cx="4648200" cy="3486150"/>
          </a:xfrm>
          <a:ln/>
        </p:spPr>
      </p:sp>
      <p:sp>
        <p:nvSpPr>
          <p:cNvPr id="6147" name="Notes Placeholder 2"/>
          <p:cNvSpPr>
            <a:spLocks noGrp="1"/>
          </p:cNvSpPr>
          <p:nvPr>
            <p:ph type="body" idx="1"/>
          </p:nvPr>
        </p:nvSpPr>
        <p:spPr>
          <a:noFill/>
        </p:spPr>
        <p:txBody>
          <a:bodyPr/>
          <a:lstStyle/>
          <a:p>
            <a:r>
              <a:rPr lang="en-US" sz="1200" kern="1200" dirty="0">
                <a:solidFill>
                  <a:schemeClr val="tx1"/>
                </a:solidFill>
                <a:effectLst/>
                <a:latin typeface="Arial" panose="020B0604020202020204" pitchFamily="34" charset="0"/>
                <a:ea typeface="+mn-ea"/>
                <a:cs typeface="+mn-cs"/>
              </a:rPr>
              <a:t>There are a variety of types of structures property owners can use to manage stormwater. </a:t>
            </a:r>
          </a:p>
          <a:p>
            <a:endParaRPr lang="en-US" sz="1200" kern="1200" dirty="0">
              <a:solidFill>
                <a:schemeClr val="tx1"/>
              </a:solidFill>
              <a:effectLst/>
              <a:latin typeface="Arial" panose="020B0604020202020204" pitchFamily="34"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Ecoroofs collect rainwater to reduce runoff</a:t>
            </a:r>
          </a:p>
          <a:p>
            <a:endParaRPr lang="en-US" sz="1200" kern="1200" dirty="0">
              <a:solidFill>
                <a:schemeClr val="tx1"/>
              </a:solidFill>
              <a:effectLst/>
              <a:latin typeface="Arial" panose="020B0604020202020204" pitchFamily="34"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Drywells collect runoff below the ground and allow it to disperse into the ground</a:t>
            </a:r>
          </a:p>
          <a:p>
            <a:endParaRPr lang="en-US" sz="1200" kern="1200" dirty="0">
              <a:solidFill>
                <a:schemeClr val="tx1"/>
              </a:solidFill>
              <a:effectLst/>
              <a:latin typeface="Arial" panose="020B0604020202020204" pitchFamily="34"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Planters collect runoff above ground, filter it, and can allow it to disperse into the ground</a:t>
            </a: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sz="1200" kern="1200" dirty="0">
              <a:solidFill>
                <a:schemeClr val="tx1"/>
              </a:solidFill>
              <a:effectLst/>
              <a:latin typeface="Arial" panose="020B0604020202020204" pitchFamily="34"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Swales collect runoff at the ground level, filter it, and can allow it to disperse into the ground </a:t>
            </a:r>
          </a:p>
          <a:p>
            <a:endParaRPr lang="en-US" sz="1200" kern="1200" dirty="0">
              <a:solidFill>
                <a:schemeClr val="tx1"/>
              </a:solidFill>
              <a:effectLst/>
              <a:latin typeface="Arial" panose="020B0604020202020204" pitchFamily="34" charset="0"/>
              <a:ea typeface="+mn-ea"/>
              <a:cs typeface="+mn-cs"/>
            </a:endParaRPr>
          </a:p>
        </p:txBody>
      </p:sp>
      <p:sp>
        <p:nvSpPr>
          <p:cNvPr id="6148" name="Slide Number Placeholder 3"/>
          <p:cNvSpPr>
            <a:spLocks noGrp="1"/>
          </p:cNvSpPr>
          <p:nvPr>
            <p:ph type="sldNum" sz="quarter" idx="5"/>
          </p:nvPr>
        </p:nvSpPr>
        <p:spPr>
          <a:noFill/>
        </p:spPr>
        <p:txBody>
          <a:bodyPr/>
          <a:lstStyle>
            <a:lvl1pPr defTabSz="928688">
              <a:defRPr sz="1400" b="1">
                <a:solidFill>
                  <a:schemeClr val="tx2"/>
                </a:solidFill>
                <a:latin typeface="Myriad Pro" panose="020B0503030403020204" pitchFamily="34" charset="0"/>
              </a:defRPr>
            </a:lvl1pPr>
            <a:lvl2pPr marL="742950" indent="-285750" defTabSz="928688">
              <a:defRPr sz="1400" b="1">
                <a:solidFill>
                  <a:schemeClr val="tx2"/>
                </a:solidFill>
                <a:latin typeface="Myriad Pro" panose="020B0503030403020204" pitchFamily="34" charset="0"/>
              </a:defRPr>
            </a:lvl2pPr>
            <a:lvl3pPr marL="1143000" indent="-228600" defTabSz="928688">
              <a:defRPr sz="1400" b="1">
                <a:solidFill>
                  <a:schemeClr val="tx2"/>
                </a:solidFill>
                <a:latin typeface="Myriad Pro" panose="020B0503030403020204" pitchFamily="34" charset="0"/>
              </a:defRPr>
            </a:lvl3pPr>
            <a:lvl4pPr marL="1600200" indent="-228600" defTabSz="928688">
              <a:defRPr sz="1400" b="1">
                <a:solidFill>
                  <a:schemeClr val="tx2"/>
                </a:solidFill>
                <a:latin typeface="Myriad Pro" panose="020B0503030403020204" pitchFamily="34" charset="0"/>
              </a:defRPr>
            </a:lvl4pPr>
            <a:lvl5pPr marL="2057400" indent="-228600" defTabSz="928688">
              <a:defRPr sz="1400" b="1">
                <a:solidFill>
                  <a:schemeClr val="tx2"/>
                </a:solidFill>
                <a:latin typeface="Myriad Pro" panose="020B0503030403020204" pitchFamily="34" charset="0"/>
              </a:defRPr>
            </a:lvl5pPr>
            <a:lvl6pPr marL="2514600" indent="-228600" defTabSz="928688" eaLnBrk="0" fontAlgn="base" hangingPunct="0">
              <a:spcBef>
                <a:spcPct val="0"/>
              </a:spcBef>
              <a:spcAft>
                <a:spcPct val="0"/>
              </a:spcAft>
              <a:defRPr sz="1400" b="1">
                <a:solidFill>
                  <a:schemeClr val="tx2"/>
                </a:solidFill>
                <a:latin typeface="Myriad Pro" panose="020B0503030403020204" pitchFamily="34" charset="0"/>
              </a:defRPr>
            </a:lvl6pPr>
            <a:lvl7pPr marL="2971800" indent="-228600" defTabSz="928688" eaLnBrk="0" fontAlgn="base" hangingPunct="0">
              <a:spcBef>
                <a:spcPct val="0"/>
              </a:spcBef>
              <a:spcAft>
                <a:spcPct val="0"/>
              </a:spcAft>
              <a:defRPr sz="1400" b="1">
                <a:solidFill>
                  <a:schemeClr val="tx2"/>
                </a:solidFill>
                <a:latin typeface="Myriad Pro" panose="020B0503030403020204" pitchFamily="34" charset="0"/>
              </a:defRPr>
            </a:lvl7pPr>
            <a:lvl8pPr marL="3429000" indent="-228600" defTabSz="928688" eaLnBrk="0" fontAlgn="base" hangingPunct="0">
              <a:spcBef>
                <a:spcPct val="0"/>
              </a:spcBef>
              <a:spcAft>
                <a:spcPct val="0"/>
              </a:spcAft>
              <a:defRPr sz="1400" b="1">
                <a:solidFill>
                  <a:schemeClr val="tx2"/>
                </a:solidFill>
                <a:latin typeface="Myriad Pro" panose="020B0503030403020204" pitchFamily="34" charset="0"/>
              </a:defRPr>
            </a:lvl8pPr>
            <a:lvl9pPr marL="3886200" indent="-228600" defTabSz="928688" eaLnBrk="0" fontAlgn="base" hangingPunct="0">
              <a:spcBef>
                <a:spcPct val="0"/>
              </a:spcBef>
              <a:spcAft>
                <a:spcPct val="0"/>
              </a:spcAft>
              <a:defRPr sz="1400" b="1">
                <a:solidFill>
                  <a:schemeClr val="tx2"/>
                </a:solidFill>
                <a:latin typeface="Myriad Pro" panose="020B0503030403020204" pitchFamily="34" charset="0"/>
              </a:defRPr>
            </a:lvl9pPr>
          </a:lstStyle>
          <a:p>
            <a:fld id="{8F175602-8D77-49AF-A3D1-A9B2AE55D2BC}" type="slidenum">
              <a:rPr lang="en-US" altLang="en-US" sz="1200" b="0" smtClean="0">
                <a:solidFill>
                  <a:schemeClr val="tx1"/>
                </a:solidFill>
                <a:latin typeface="Arial" panose="020B0604020202020204" pitchFamily="34" charset="0"/>
              </a:rPr>
              <a:pPr/>
              <a:t>10</a:t>
            </a:fld>
            <a:endParaRPr lang="en-US" altLang="en-US" sz="1200" b="0" dirty="0">
              <a:solidFill>
                <a:schemeClr val="tx1"/>
              </a:solidFill>
              <a:latin typeface="Arial" panose="020B0604020202020204" pitchFamily="34" charset="0"/>
            </a:endParaRPr>
          </a:p>
        </p:txBody>
      </p:sp>
    </p:spTree>
    <p:extLst>
      <p:ext uri="{BB962C8B-B14F-4D97-AF65-F5344CB8AC3E}">
        <p14:creationId xmlns:p14="http://schemas.microsoft.com/office/powerpoint/2010/main" val="28670820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a:xfrm>
            <a:off x="1182688" y="698500"/>
            <a:ext cx="4648200" cy="3486150"/>
          </a:xfrm>
          <a:ln/>
        </p:spPr>
      </p:sp>
      <p:sp>
        <p:nvSpPr>
          <p:cNvPr id="6147" name="Notes Placeholder 2"/>
          <p:cNvSpPr>
            <a:spLocks noGrp="1"/>
          </p:cNvSpPr>
          <p:nvPr>
            <p:ph type="body" idx="1"/>
          </p:nvPr>
        </p:nvSpPr>
        <p:spPr>
          <a:noFill/>
        </p:spPr>
        <p:txBody>
          <a:bodyPr/>
          <a:lstStyle/>
          <a:p>
            <a:r>
              <a:rPr lang="en-US" sz="1200" kern="1200" dirty="0">
                <a:solidFill>
                  <a:schemeClr val="tx1"/>
                </a:solidFill>
                <a:effectLst/>
                <a:latin typeface="Arial" panose="020B0604020202020204" pitchFamily="34" charset="0"/>
                <a:ea typeface="+mn-ea"/>
                <a:cs typeface="+mn-cs"/>
              </a:rPr>
              <a:t>We looked at 2 of the Bureau’s programs related to stormwater management on private property.</a:t>
            </a:r>
          </a:p>
          <a:p>
            <a:r>
              <a:rPr lang="en-US" sz="1200" kern="1200" dirty="0">
                <a:solidFill>
                  <a:schemeClr val="tx1"/>
                </a:solidFill>
                <a:effectLst/>
                <a:latin typeface="Arial" panose="020B0604020202020204" pitchFamily="34" charset="0"/>
                <a:ea typeface="+mn-ea"/>
                <a:cs typeface="+mn-cs"/>
              </a:rPr>
              <a:t>The first was requirements associated with development contained in the Stormwater Management Manual. BES requires management for any development that increases impervious surface more than 500 square feet.</a:t>
            </a:r>
          </a:p>
          <a:p>
            <a:endParaRPr lang="en-US" sz="1200" kern="1200" dirty="0">
              <a:solidFill>
                <a:schemeClr val="tx1"/>
              </a:solidFill>
              <a:effectLst/>
              <a:latin typeface="Arial" panose="020B0604020202020204" pitchFamily="34" charset="0"/>
              <a:ea typeface="+mn-ea"/>
              <a:cs typeface="+mn-cs"/>
            </a:endParaRPr>
          </a:p>
          <a:p>
            <a:r>
              <a:rPr lang="en-US" sz="1200" kern="1200" dirty="0">
                <a:solidFill>
                  <a:schemeClr val="tx1"/>
                </a:solidFill>
                <a:effectLst/>
                <a:latin typeface="Arial" panose="020B0604020202020204" pitchFamily="34" charset="0"/>
                <a:ea typeface="+mn-ea"/>
                <a:cs typeface="+mn-cs"/>
              </a:rPr>
              <a:t>The second program was the Clean Rivers Rewards program which offers discounts for the on-site portion of the stormwater utility fee. These discounts can apply to ratepayers who operate the kinds of structures required by the Stormwater Management Manual, and also similar structures retrofitted to existing properties, not only associated with new development.</a:t>
            </a:r>
          </a:p>
          <a:p>
            <a:endParaRPr lang="en-US" sz="1200" kern="1200" dirty="0">
              <a:solidFill>
                <a:schemeClr val="tx1"/>
              </a:solidFill>
              <a:effectLst/>
              <a:latin typeface="Arial" panose="020B0604020202020204" pitchFamily="34" charset="0"/>
              <a:ea typeface="+mn-ea"/>
              <a:cs typeface="+mn-cs"/>
            </a:endParaRPr>
          </a:p>
        </p:txBody>
      </p:sp>
      <p:sp>
        <p:nvSpPr>
          <p:cNvPr id="6148" name="Slide Number Placeholder 3"/>
          <p:cNvSpPr>
            <a:spLocks noGrp="1"/>
          </p:cNvSpPr>
          <p:nvPr>
            <p:ph type="sldNum" sz="quarter" idx="5"/>
          </p:nvPr>
        </p:nvSpPr>
        <p:spPr>
          <a:noFill/>
        </p:spPr>
        <p:txBody>
          <a:bodyPr/>
          <a:lstStyle>
            <a:lvl1pPr defTabSz="928688">
              <a:defRPr sz="1400" b="1">
                <a:solidFill>
                  <a:schemeClr val="tx2"/>
                </a:solidFill>
                <a:latin typeface="Myriad Pro" panose="020B0503030403020204" pitchFamily="34" charset="0"/>
              </a:defRPr>
            </a:lvl1pPr>
            <a:lvl2pPr marL="742950" indent="-285750" defTabSz="928688">
              <a:defRPr sz="1400" b="1">
                <a:solidFill>
                  <a:schemeClr val="tx2"/>
                </a:solidFill>
                <a:latin typeface="Myriad Pro" panose="020B0503030403020204" pitchFamily="34" charset="0"/>
              </a:defRPr>
            </a:lvl2pPr>
            <a:lvl3pPr marL="1143000" indent="-228600" defTabSz="928688">
              <a:defRPr sz="1400" b="1">
                <a:solidFill>
                  <a:schemeClr val="tx2"/>
                </a:solidFill>
                <a:latin typeface="Myriad Pro" panose="020B0503030403020204" pitchFamily="34" charset="0"/>
              </a:defRPr>
            </a:lvl3pPr>
            <a:lvl4pPr marL="1600200" indent="-228600" defTabSz="928688">
              <a:defRPr sz="1400" b="1">
                <a:solidFill>
                  <a:schemeClr val="tx2"/>
                </a:solidFill>
                <a:latin typeface="Myriad Pro" panose="020B0503030403020204" pitchFamily="34" charset="0"/>
              </a:defRPr>
            </a:lvl4pPr>
            <a:lvl5pPr marL="2057400" indent="-228600" defTabSz="928688">
              <a:defRPr sz="1400" b="1">
                <a:solidFill>
                  <a:schemeClr val="tx2"/>
                </a:solidFill>
                <a:latin typeface="Myriad Pro" panose="020B0503030403020204" pitchFamily="34" charset="0"/>
              </a:defRPr>
            </a:lvl5pPr>
            <a:lvl6pPr marL="2514600" indent="-228600" defTabSz="928688" eaLnBrk="0" fontAlgn="base" hangingPunct="0">
              <a:spcBef>
                <a:spcPct val="0"/>
              </a:spcBef>
              <a:spcAft>
                <a:spcPct val="0"/>
              </a:spcAft>
              <a:defRPr sz="1400" b="1">
                <a:solidFill>
                  <a:schemeClr val="tx2"/>
                </a:solidFill>
                <a:latin typeface="Myriad Pro" panose="020B0503030403020204" pitchFamily="34" charset="0"/>
              </a:defRPr>
            </a:lvl6pPr>
            <a:lvl7pPr marL="2971800" indent="-228600" defTabSz="928688" eaLnBrk="0" fontAlgn="base" hangingPunct="0">
              <a:spcBef>
                <a:spcPct val="0"/>
              </a:spcBef>
              <a:spcAft>
                <a:spcPct val="0"/>
              </a:spcAft>
              <a:defRPr sz="1400" b="1">
                <a:solidFill>
                  <a:schemeClr val="tx2"/>
                </a:solidFill>
                <a:latin typeface="Myriad Pro" panose="020B0503030403020204" pitchFamily="34" charset="0"/>
              </a:defRPr>
            </a:lvl7pPr>
            <a:lvl8pPr marL="3429000" indent="-228600" defTabSz="928688" eaLnBrk="0" fontAlgn="base" hangingPunct="0">
              <a:spcBef>
                <a:spcPct val="0"/>
              </a:spcBef>
              <a:spcAft>
                <a:spcPct val="0"/>
              </a:spcAft>
              <a:defRPr sz="1400" b="1">
                <a:solidFill>
                  <a:schemeClr val="tx2"/>
                </a:solidFill>
                <a:latin typeface="Myriad Pro" panose="020B0503030403020204" pitchFamily="34" charset="0"/>
              </a:defRPr>
            </a:lvl8pPr>
            <a:lvl9pPr marL="3886200" indent="-228600" defTabSz="928688" eaLnBrk="0" fontAlgn="base" hangingPunct="0">
              <a:spcBef>
                <a:spcPct val="0"/>
              </a:spcBef>
              <a:spcAft>
                <a:spcPct val="0"/>
              </a:spcAft>
              <a:defRPr sz="1400" b="1">
                <a:solidFill>
                  <a:schemeClr val="tx2"/>
                </a:solidFill>
                <a:latin typeface="Myriad Pro" panose="020B0503030403020204" pitchFamily="34" charset="0"/>
              </a:defRPr>
            </a:lvl9pPr>
          </a:lstStyle>
          <a:p>
            <a:fld id="{8F175602-8D77-49AF-A3D1-A9B2AE55D2BC}" type="slidenum">
              <a:rPr lang="en-US" altLang="en-US" sz="1200" b="0" smtClean="0">
                <a:solidFill>
                  <a:schemeClr val="tx1"/>
                </a:solidFill>
                <a:latin typeface="Arial" panose="020B0604020202020204" pitchFamily="34" charset="0"/>
              </a:rPr>
              <a:pPr/>
              <a:t>11</a:t>
            </a:fld>
            <a:endParaRPr lang="en-US" altLang="en-US" sz="1200" b="0" dirty="0">
              <a:solidFill>
                <a:schemeClr val="tx1"/>
              </a:solidFill>
              <a:latin typeface="Arial" panose="020B0604020202020204" pitchFamily="34" charset="0"/>
            </a:endParaRPr>
          </a:p>
        </p:txBody>
      </p:sp>
    </p:spTree>
    <p:extLst>
      <p:ext uri="{BB962C8B-B14F-4D97-AF65-F5344CB8AC3E}">
        <p14:creationId xmlns:p14="http://schemas.microsoft.com/office/powerpoint/2010/main" val="21758260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a:xfrm>
            <a:off x="1182688" y="698500"/>
            <a:ext cx="4648200" cy="3486150"/>
          </a:xfrm>
          <a:ln/>
        </p:spPr>
      </p:sp>
      <p:sp>
        <p:nvSpPr>
          <p:cNvPr id="6147" name="Notes Placeholder 2"/>
          <p:cNvSpPr>
            <a:spLocks noGrp="1"/>
          </p:cNvSpPr>
          <p:nvPr>
            <p:ph type="body" idx="1"/>
          </p:nvPr>
        </p:nvSpPr>
        <p:spPr>
          <a:noFill/>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panose="020B0604020202020204" pitchFamily="34" charset="0"/>
                <a:ea typeface="+mn-ea"/>
                <a:cs typeface="+mn-cs"/>
              </a:rPr>
              <a:t>Our first finding was that data management systems were not adequate for the design of stormwater infrastructure. The calculations the City uses to decide on the size of pipes and the number of regional stormwater facilities (like a detention pond) require knowledge of what structures are out there. Individual systems interact with regional facilities. You need data on where facilities are located, how much stormwater they are designed to handle, and what condition they are in.</a:t>
            </a:r>
          </a:p>
          <a:p>
            <a:endParaRPr lang="en-US" sz="1200" kern="1200" dirty="0">
              <a:solidFill>
                <a:schemeClr val="tx1"/>
              </a:solidFill>
              <a:effectLst/>
              <a:latin typeface="Arial" panose="020B0604020202020204" pitchFamily="34" charset="0"/>
              <a:ea typeface="+mn-ea"/>
              <a:cs typeface="+mn-cs"/>
            </a:endParaRPr>
          </a:p>
        </p:txBody>
      </p:sp>
      <p:sp>
        <p:nvSpPr>
          <p:cNvPr id="6148" name="Slide Number Placeholder 3"/>
          <p:cNvSpPr>
            <a:spLocks noGrp="1"/>
          </p:cNvSpPr>
          <p:nvPr>
            <p:ph type="sldNum" sz="quarter" idx="5"/>
          </p:nvPr>
        </p:nvSpPr>
        <p:spPr>
          <a:noFill/>
        </p:spPr>
        <p:txBody>
          <a:bodyPr/>
          <a:lstStyle>
            <a:lvl1pPr defTabSz="928688">
              <a:defRPr sz="1400" b="1">
                <a:solidFill>
                  <a:schemeClr val="tx2"/>
                </a:solidFill>
                <a:latin typeface="Myriad Pro" panose="020B0503030403020204" pitchFamily="34" charset="0"/>
              </a:defRPr>
            </a:lvl1pPr>
            <a:lvl2pPr marL="742950" indent="-285750" defTabSz="928688">
              <a:defRPr sz="1400" b="1">
                <a:solidFill>
                  <a:schemeClr val="tx2"/>
                </a:solidFill>
                <a:latin typeface="Myriad Pro" panose="020B0503030403020204" pitchFamily="34" charset="0"/>
              </a:defRPr>
            </a:lvl2pPr>
            <a:lvl3pPr marL="1143000" indent="-228600" defTabSz="928688">
              <a:defRPr sz="1400" b="1">
                <a:solidFill>
                  <a:schemeClr val="tx2"/>
                </a:solidFill>
                <a:latin typeface="Myriad Pro" panose="020B0503030403020204" pitchFamily="34" charset="0"/>
              </a:defRPr>
            </a:lvl3pPr>
            <a:lvl4pPr marL="1600200" indent="-228600" defTabSz="928688">
              <a:defRPr sz="1400" b="1">
                <a:solidFill>
                  <a:schemeClr val="tx2"/>
                </a:solidFill>
                <a:latin typeface="Myriad Pro" panose="020B0503030403020204" pitchFamily="34" charset="0"/>
              </a:defRPr>
            </a:lvl4pPr>
            <a:lvl5pPr marL="2057400" indent="-228600" defTabSz="928688">
              <a:defRPr sz="1400" b="1">
                <a:solidFill>
                  <a:schemeClr val="tx2"/>
                </a:solidFill>
                <a:latin typeface="Myriad Pro" panose="020B0503030403020204" pitchFamily="34" charset="0"/>
              </a:defRPr>
            </a:lvl5pPr>
            <a:lvl6pPr marL="2514600" indent="-228600" defTabSz="928688" eaLnBrk="0" fontAlgn="base" hangingPunct="0">
              <a:spcBef>
                <a:spcPct val="0"/>
              </a:spcBef>
              <a:spcAft>
                <a:spcPct val="0"/>
              </a:spcAft>
              <a:defRPr sz="1400" b="1">
                <a:solidFill>
                  <a:schemeClr val="tx2"/>
                </a:solidFill>
                <a:latin typeface="Myriad Pro" panose="020B0503030403020204" pitchFamily="34" charset="0"/>
              </a:defRPr>
            </a:lvl6pPr>
            <a:lvl7pPr marL="2971800" indent="-228600" defTabSz="928688" eaLnBrk="0" fontAlgn="base" hangingPunct="0">
              <a:spcBef>
                <a:spcPct val="0"/>
              </a:spcBef>
              <a:spcAft>
                <a:spcPct val="0"/>
              </a:spcAft>
              <a:defRPr sz="1400" b="1">
                <a:solidFill>
                  <a:schemeClr val="tx2"/>
                </a:solidFill>
                <a:latin typeface="Myriad Pro" panose="020B0503030403020204" pitchFamily="34" charset="0"/>
              </a:defRPr>
            </a:lvl7pPr>
            <a:lvl8pPr marL="3429000" indent="-228600" defTabSz="928688" eaLnBrk="0" fontAlgn="base" hangingPunct="0">
              <a:spcBef>
                <a:spcPct val="0"/>
              </a:spcBef>
              <a:spcAft>
                <a:spcPct val="0"/>
              </a:spcAft>
              <a:defRPr sz="1400" b="1">
                <a:solidFill>
                  <a:schemeClr val="tx2"/>
                </a:solidFill>
                <a:latin typeface="Myriad Pro" panose="020B0503030403020204" pitchFamily="34" charset="0"/>
              </a:defRPr>
            </a:lvl8pPr>
            <a:lvl9pPr marL="3886200" indent="-228600" defTabSz="928688" eaLnBrk="0" fontAlgn="base" hangingPunct="0">
              <a:spcBef>
                <a:spcPct val="0"/>
              </a:spcBef>
              <a:spcAft>
                <a:spcPct val="0"/>
              </a:spcAft>
              <a:defRPr sz="1400" b="1">
                <a:solidFill>
                  <a:schemeClr val="tx2"/>
                </a:solidFill>
                <a:latin typeface="Myriad Pro" panose="020B0503030403020204" pitchFamily="34" charset="0"/>
              </a:defRPr>
            </a:lvl9pPr>
          </a:lstStyle>
          <a:p>
            <a:fld id="{8F175602-8D77-49AF-A3D1-A9B2AE55D2BC}" type="slidenum">
              <a:rPr lang="en-US" altLang="en-US" sz="1200" b="0" smtClean="0">
                <a:solidFill>
                  <a:schemeClr val="tx1"/>
                </a:solidFill>
                <a:latin typeface="Arial" panose="020B0604020202020204" pitchFamily="34" charset="0"/>
              </a:rPr>
              <a:pPr/>
              <a:t>12</a:t>
            </a:fld>
            <a:endParaRPr lang="en-US" altLang="en-US" sz="1200" b="0" dirty="0">
              <a:solidFill>
                <a:schemeClr val="tx1"/>
              </a:solidFill>
              <a:latin typeface="Arial" panose="020B0604020202020204" pitchFamily="34" charset="0"/>
            </a:endParaRPr>
          </a:p>
        </p:txBody>
      </p:sp>
    </p:spTree>
    <p:extLst>
      <p:ext uri="{BB962C8B-B14F-4D97-AF65-F5344CB8AC3E}">
        <p14:creationId xmlns:p14="http://schemas.microsoft.com/office/powerpoint/2010/main" val="1298657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a:xfrm>
            <a:off x="1182688" y="698500"/>
            <a:ext cx="4648200" cy="3486150"/>
          </a:xfrm>
          <a:ln/>
        </p:spPr>
      </p:sp>
      <p:sp>
        <p:nvSpPr>
          <p:cNvPr id="6147" name="Notes Placeholder 2"/>
          <p:cNvSpPr>
            <a:spLocks noGrp="1"/>
          </p:cNvSpPr>
          <p:nvPr>
            <p:ph type="body" idx="1"/>
          </p:nvPr>
        </p:nvSpPr>
        <p:spPr>
          <a:noFill/>
        </p:spPr>
        <p:txBody>
          <a:bodyPr/>
          <a:lstStyle/>
          <a:p>
            <a:r>
              <a:rPr lang="en-US" sz="1200" kern="1200" dirty="0">
                <a:solidFill>
                  <a:schemeClr val="tx1"/>
                </a:solidFill>
                <a:effectLst/>
                <a:latin typeface="Arial" panose="020B0604020202020204" pitchFamily="34" charset="0"/>
                <a:ea typeface="+mn-ea"/>
                <a:cs typeface="+mn-cs"/>
              </a:rPr>
              <a:t>The Bureau relies on a variety of data collection methods for private structures that are not organized into a coherent system.</a:t>
            </a:r>
          </a:p>
          <a:p>
            <a:pPr marL="171450" lvl="0"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mn-cs"/>
              </a:rPr>
              <a:t>Information is stored in three data systems, each managed by a separate group. </a:t>
            </a:r>
          </a:p>
          <a:p>
            <a:pPr marL="171450" lvl="0"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mn-cs"/>
              </a:rPr>
              <a:t>Data collection involved a manual transaction between two systems, introducing the potential for data entry errors </a:t>
            </a:r>
          </a:p>
          <a:p>
            <a:pPr marL="171450" lvl="0"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mn-cs"/>
              </a:rPr>
              <a:t>One program relied on a geographic information systems layer that did not include some participating accounts.</a:t>
            </a:r>
          </a:p>
          <a:p>
            <a:pPr marL="171450" lvl="0"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mn-cs"/>
              </a:rPr>
              <a:t>One program’s information was not shared with systems planners.</a:t>
            </a:r>
          </a:p>
          <a:p>
            <a:endParaRPr lang="en-US" sz="1200" kern="1200" dirty="0">
              <a:solidFill>
                <a:schemeClr val="tx1"/>
              </a:solidFill>
              <a:effectLst/>
              <a:latin typeface="Arial" panose="020B0604020202020204" pitchFamily="34" charset="0"/>
              <a:ea typeface="+mn-ea"/>
              <a:cs typeface="+mn-cs"/>
            </a:endParaRPr>
          </a:p>
        </p:txBody>
      </p:sp>
      <p:sp>
        <p:nvSpPr>
          <p:cNvPr id="6148" name="Slide Number Placeholder 3"/>
          <p:cNvSpPr>
            <a:spLocks noGrp="1"/>
          </p:cNvSpPr>
          <p:nvPr>
            <p:ph type="sldNum" sz="quarter" idx="5"/>
          </p:nvPr>
        </p:nvSpPr>
        <p:spPr>
          <a:noFill/>
        </p:spPr>
        <p:txBody>
          <a:bodyPr/>
          <a:lstStyle>
            <a:lvl1pPr defTabSz="928688">
              <a:defRPr sz="1400" b="1">
                <a:solidFill>
                  <a:schemeClr val="tx2"/>
                </a:solidFill>
                <a:latin typeface="Myriad Pro" panose="020B0503030403020204" pitchFamily="34" charset="0"/>
              </a:defRPr>
            </a:lvl1pPr>
            <a:lvl2pPr marL="742950" indent="-285750" defTabSz="928688">
              <a:defRPr sz="1400" b="1">
                <a:solidFill>
                  <a:schemeClr val="tx2"/>
                </a:solidFill>
                <a:latin typeface="Myriad Pro" panose="020B0503030403020204" pitchFamily="34" charset="0"/>
              </a:defRPr>
            </a:lvl2pPr>
            <a:lvl3pPr marL="1143000" indent="-228600" defTabSz="928688">
              <a:defRPr sz="1400" b="1">
                <a:solidFill>
                  <a:schemeClr val="tx2"/>
                </a:solidFill>
                <a:latin typeface="Myriad Pro" panose="020B0503030403020204" pitchFamily="34" charset="0"/>
              </a:defRPr>
            </a:lvl3pPr>
            <a:lvl4pPr marL="1600200" indent="-228600" defTabSz="928688">
              <a:defRPr sz="1400" b="1">
                <a:solidFill>
                  <a:schemeClr val="tx2"/>
                </a:solidFill>
                <a:latin typeface="Myriad Pro" panose="020B0503030403020204" pitchFamily="34" charset="0"/>
              </a:defRPr>
            </a:lvl4pPr>
            <a:lvl5pPr marL="2057400" indent="-228600" defTabSz="928688">
              <a:defRPr sz="1400" b="1">
                <a:solidFill>
                  <a:schemeClr val="tx2"/>
                </a:solidFill>
                <a:latin typeface="Myriad Pro" panose="020B0503030403020204" pitchFamily="34" charset="0"/>
              </a:defRPr>
            </a:lvl5pPr>
            <a:lvl6pPr marL="2514600" indent="-228600" defTabSz="928688" eaLnBrk="0" fontAlgn="base" hangingPunct="0">
              <a:spcBef>
                <a:spcPct val="0"/>
              </a:spcBef>
              <a:spcAft>
                <a:spcPct val="0"/>
              </a:spcAft>
              <a:defRPr sz="1400" b="1">
                <a:solidFill>
                  <a:schemeClr val="tx2"/>
                </a:solidFill>
                <a:latin typeface="Myriad Pro" panose="020B0503030403020204" pitchFamily="34" charset="0"/>
              </a:defRPr>
            </a:lvl6pPr>
            <a:lvl7pPr marL="2971800" indent="-228600" defTabSz="928688" eaLnBrk="0" fontAlgn="base" hangingPunct="0">
              <a:spcBef>
                <a:spcPct val="0"/>
              </a:spcBef>
              <a:spcAft>
                <a:spcPct val="0"/>
              </a:spcAft>
              <a:defRPr sz="1400" b="1">
                <a:solidFill>
                  <a:schemeClr val="tx2"/>
                </a:solidFill>
                <a:latin typeface="Myriad Pro" panose="020B0503030403020204" pitchFamily="34" charset="0"/>
              </a:defRPr>
            </a:lvl7pPr>
            <a:lvl8pPr marL="3429000" indent="-228600" defTabSz="928688" eaLnBrk="0" fontAlgn="base" hangingPunct="0">
              <a:spcBef>
                <a:spcPct val="0"/>
              </a:spcBef>
              <a:spcAft>
                <a:spcPct val="0"/>
              </a:spcAft>
              <a:defRPr sz="1400" b="1">
                <a:solidFill>
                  <a:schemeClr val="tx2"/>
                </a:solidFill>
                <a:latin typeface="Myriad Pro" panose="020B0503030403020204" pitchFamily="34" charset="0"/>
              </a:defRPr>
            </a:lvl8pPr>
            <a:lvl9pPr marL="3886200" indent="-228600" defTabSz="928688" eaLnBrk="0" fontAlgn="base" hangingPunct="0">
              <a:spcBef>
                <a:spcPct val="0"/>
              </a:spcBef>
              <a:spcAft>
                <a:spcPct val="0"/>
              </a:spcAft>
              <a:defRPr sz="1400" b="1">
                <a:solidFill>
                  <a:schemeClr val="tx2"/>
                </a:solidFill>
                <a:latin typeface="Myriad Pro" panose="020B0503030403020204" pitchFamily="34" charset="0"/>
              </a:defRPr>
            </a:lvl9pPr>
          </a:lstStyle>
          <a:p>
            <a:fld id="{8F175602-8D77-49AF-A3D1-A9B2AE55D2BC}" type="slidenum">
              <a:rPr lang="en-US" altLang="en-US" sz="1200" b="0" smtClean="0">
                <a:solidFill>
                  <a:schemeClr val="tx1"/>
                </a:solidFill>
                <a:latin typeface="Arial" panose="020B0604020202020204" pitchFamily="34" charset="0"/>
              </a:rPr>
              <a:pPr/>
              <a:t>13</a:t>
            </a:fld>
            <a:endParaRPr lang="en-US" altLang="en-US" sz="1200" b="0" dirty="0">
              <a:solidFill>
                <a:schemeClr val="tx1"/>
              </a:solidFill>
              <a:latin typeface="Arial" panose="020B0604020202020204" pitchFamily="34" charset="0"/>
            </a:endParaRPr>
          </a:p>
        </p:txBody>
      </p:sp>
    </p:spTree>
    <p:extLst>
      <p:ext uri="{BB962C8B-B14F-4D97-AF65-F5344CB8AC3E}">
        <p14:creationId xmlns:p14="http://schemas.microsoft.com/office/powerpoint/2010/main" val="31312572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a:xfrm>
            <a:off x="1182688" y="698500"/>
            <a:ext cx="4648200" cy="3486150"/>
          </a:xfrm>
          <a:ln/>
        </p:spPr>
      </p:sp>
      <p:sp>
        <p:nvSpPr>
          <p:cNvPr id="6147" name="Notes Placeholder 2"/>
          <p:cNvSpPr>
            <a:spLocks noGrp="1"/>
          </p:cNvSpPr>
          <p:nvPr>
            <p:ph type="body" idx="1"/>
          </p:nvPr>
        </p:nvSpPr>
        <p:spPr>
          <a:noFill/>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panose="020B0604020202020204" pitchFamily="34" charset="0"/>
                <a:ea typeface="+mn-ea"/>
                <a:cs typeface="+mn-cs"/>
              </a:rPr>
              <a:t>In addition to issues with data management, the bureau also did not have good information on the condition of private structures because it does not inspect most of them. Of the total 37,635 properties: 6 percent were regularly inspected and 78 percent were never inspected (most single family residential).</a:t>
            </a:r>
          </a:p>
          <a:p>
            <a:endParaRPr lang="en-US" sz="1200" kern="1200" dirty="0">
              <a:solidFill>
                <a:schemeClr val="tx1"/>
              </a:solidFill>
              <a:effectLst/>
              <a:latin typeface="Arial" panose="020B0604020202020204" pitchFamily="34" charset="0"/>
              <a:ea typeface="+mn-ea"/>
              <a:cs typeface="+mn-cs"/>
            </a:endParaRPr>
          </a:p>
        </p:txBody>
      </p:sp>
      <p:sp>
        <p:nvSpPr>
          <p:cNvPr id="6148" name="Slide Number Placeholder 3"/>
          <p:cNvSpPr>
            <a:spLocks noGrp="1"/>
          </p:cNvSpPr>
          <p:nvPr>
            <p:ph type="sldNum" sz="quarter" idx="5"/>
          </p:nvPr>
        </p:nvSpPr>
        <p:spPr>
          <a:noFill/>
        </p:spPr>
        <p:txBody>
          <a:bodyPr/>
          <a:lstStyle>
            <a:lvl1pPr defTabSz="928688">
              <a:defRPr sz="1400" b="1">
                <a:solidFill>
                  <a:schemeClr val="tx2"/>
                </a:solidFill>
                <a:latin typeface="Myriad Pro" panose="020B0503030403020204" pitchFamily="34" charset="0"/>
              </a:defRPr>
            </a:lvl1pPr>
            <a:lvl2pPr marL="742950" indent="-285750" defTabSz="928688">
              <a:defRPr sz="1400" b="1">
                <a:solidFill>
                  <a:schemeClr val="tx2"/>
                </a:solidFill>
                <a:latin typeface="Myriad Pro" panose="020B0503030403020204" pitchFamily="34" charset="0"/>
              </a:defRPr>
            </a:lvl2pPr>
            <a:lvl3pPr marL="1143000" indent="-228600" defTabSz="928688">
              <a:defRPr sz="1400" b="1">
                <a:solidFill>
                  <a:schemeClr val="tx2"/>
                </a:solidFill>
                <a:latin typeface="Myriad Pro" panose="020B0503030403020204" pitchFamily="34" charset="0"/>
              </a:defRPr>
            </a:lvl3pPr>
            <a:lvl4pPr marL="1600200" indent="-228600" defTabSz="928688">
              <a:defRPr sz="1400" b="1">
                <a:solidFill>
                  <a:schemeClr val="tx2"/>
                </a:solidFill>
                <a:latin typeface="Myriad Pro" panose="020B0503030403020204" pitchFamily="34" charset="0"/>
              </a:defRPr>
            </a:lvl4pPr>
            <a:lvl5pPr marL="2057400" indent="-228600" defTabSz="928688">
              <a:defRPr sz="1400" b="1">
                <a:solidFill>
                  <a:schemeClr val="tx2"/>
                </a:solidFill>
                <a:latin typeface="Myriad Pro" panose="020B0503030403020204" pitchFamily="34" charset="0"/>
              </a:defRPr>
            </a:lvl5pPr>
            <a:lvl6pPr marL="2514600" indent="-228600" defTabSz="928688" eaLnBrk="0" fontAlgn="base" hangingPunct="0">
              <a:spcBef>
                <a:spcPct val="0"/>
              </a:spcBef>
              <a:spcAft>
                <a:spcPct val="0"/>
              </a:spcAft>
              <a:defRPr sz="1400" b="1">
                <a:solidFill>
                  <a:schemeClr val="tx2"/>
                </a:solidFill>
                <a:latin typeface="Myriad Pro" panose="020B0503030403020204" pitchFamily="34" charset="0"/>
              </a:defRPr>
            </a:lvl6pPr>
            <a:lvl7pPr marL="2971800" indent="-228600" defTabSz="928688" eaLnBrk="0" fontAlgn="base" hangingPunct="0">
              <a:spcBef>
                <a:spcPct val="0"/>
              </a:spcBef>
              <a:spcAft>
                <a:spcPct val="0"/>
              </a:spcAft>
              <a:defRPr sz="1400" b="1">
                <a:solidFill>
                  <a:schemeClr val="tx2"/>
                </a:solidFill>
                <a:latin typeface="Myriad Pro" panose="020B0503030403020204" pitchFamily="34" charset="0"/>
              </a:defRPr>
            </a:lvl7pPr>
            <a:lvl8pPr marL="3429000" indent="-228600" defTabSz="928688" eaLnBrk="0" fontAlgn="base" hangingPunct="0">
              <a:spcBef>
                <a:spcPct val="0"/>
              </a:spcBef>
              <a:spcAft>
                <a:spcPct val="0"/>
              </a:spcAft>
              <a:defRPr sz="1400" b="1">
                <a:solidFill>
                  <a:schemeClr val="tx2"/>
                </a:solidFill>
                <a:latin typeface="Myriad Pro" panose="020B0503030403020204" pitchFamily="34" charset="0"/>
              </a:defRPr>
            </a:lvl8pPr>
            <a:lvl9pPr marL="3886200" indent="-228600" defTabSz="928688" eaLnBrk="0" fontAlgn="base" hangingPunct="0">
              <a:spcBef>
                <a:spcPct val="0"/>
              </a:spcBef>
              <a:spcAft>
                <a:spcPct val="0"/>
              </a:spcAft>
              <a:defRPr sz="1400" b="1">
                <a:solidFill>
                  <a:schemeClr val="tx2"/>
                </a:solidFill>
                <a:latin typeface="Myriad Pro" panose="020B0503030403020204" pitchFamily="34" charset="0"/>
              </a:defRPr>
            </a:lvl9pPr>
          </a:lstStyle>
          <a:p>
            <a:fld id="{8F175602-8D77-49AF-A3D1-A9B2AE55D2BC}" type="slidenum">
              <a:rPr lang="en-US" altLang="en-US" sz="1200" b="0" smtClean="0">
                <a:solidFill>
                  <a:schemeClr val="tx1"/>
                </a:solidFill>
                <a:latin typeface="Arial" panose="020B0604020202020204" pitchFamily="34" charset="0"/>
              </a:rPr>
              <a:pPr/>
              <a:t>14</a:t>
            </a:fld>
            <a:endParaRPr lang="en-US" altLang="en-US" sz="1200" b="0" dirty="0">
              <a:solidFill>
                <a:schemeClr val="tx1"/>
              </a:solidFill>
              <a:latin typeface="Arial" panose="020B0604020202020204" pitchFamily="34" charset="0"/>
            </a:endParaRPr>
          </a:p>
        </p:txBody>
      </p:sp>
    </p:spTree>
    <p:extLst>
      <p:ext uri="{BB962C8B-B14F-4D97-AF65-F5344CB8AC3E}">
        <p14:creationId xmlns:p14="http://schemas.microsoft.com/office/powerpoint/2010/main" val="16246865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a:xfrm>
            <a:off x="1182688" y="698500"/>
            <a:ext cx="4648200" cy="3486150"/>
          </a:xfrm>
          <a:ln/>
        </p:spPr>
      </p:sp>
      <p:sp>
        <p:nvSpPr>
          <p:cNvPr id="6147" name="Notes Placeholder 2"/>
          <p:cNvSpPr>
            <a:spLocks noGrp="1"/>
          </p:cNvSpPr>
          <p:nvPr>
            <p:ph type="body" idx="1"/>
          </p:nvPr>
        </p:nvSpPr>
        <p:spPr>
          <a:noFill/>
        </p:spPr>
        <p:txBody>
          <a:bodyPr/>
          <a:lstStyle/>
          <a:p>
            <a:r>
              <a:rPr lang="en-US" sz="1200" kern="1200" dirty="0">
                <a:solidFill>
                  <a:schemeClr val="tx1"/>
                </a:solidFill>
                <a:effectLst/>
                <a:latin typeface="Arial" panose="020B0604020202020204" pitchFamily="34" charset="0"/>
                <a:ea typeface="+mn-ea"/>
                <a:cs typeface="+mn-cs"/>
              </a:rPr>
              <a:t>The Bureau risked overspending by building higher-capacity stormwater infrastructure because data systems could not account for the benefits provided by private stormwater management. </a:t>
            </a:r>
            <a:r>
              <a:rPr lang="en-US" dirty="0"/>
              <a:t>Private structures can have significant impacts on project budgets. For example, the Woodlawn-King project budget decreased from $6.4 million to $2.2 million after including private structures.</a:t>
            </a:r>
          </a:p>
          <a:p>
            <a:endParaRPr lang="en-US" sz="1200" kern="1200" dirty="0">
              <a:solidFill>
                <a:schemeClr val="tx1"/>
              </a:solidFill>
              <a:effectLst/>
              <a:latin typeface="Arial" panose="020B0604020202020204" pitchFamily="34" charset="0"/>
              <a:ea typeface="+mn-ea"/>
              <a:cs typeface="+mn-cs"/>
            </a:endParaRPr>
          </a:p>
          <a:p>
            <a:r>
              <a:rPr lang="en-US" sz="1200" kern="1200" dirty="0">
                <a:solidFill>
                  <a:schemeClr val="tx1"/>
                </a:solidFill>
                <a:effectLst/>
                <a:latin typeface="Arial" panose="020B0604020202020204" pitchFamily="34" charset="0"/>
                <a:ea typeface="+mn-ea"/>
                <a:cs typeface="+mn-cs"/>
              </a:rPr>
              <a:t>The Bureau used field researchers to compensate for incomplete data. To its credit, the Bureau’s field research meant that the City incorporated information on private stormwater structures into project planning and did not build more pipes and system upgrades than needed. However, the process could have been faster and easier if information was available through well-managed data systems.</a:t>
            </a:r>
          </a:p>
          <a:p>
            <a:endParaRPr lang="en-US" sz="1200" b="1" kern="1200" dirty="0">
              <a:solidFill>
                <a:schemeClr val="tx1"/>
              </a:solidFill>
              <a:effectLst/>
              <a:latin typeface="Arial" panose="020B0604020202020204" pitchFamily="34" charset="0"/>
              <a:ea typeface="+mn-ea"/>
              <a:cs typeface="+mn-cs"/>
            </a:endParaRPr>
          </a:p>
          <a:p>
            <a:r>
              <a:rPr lang="en-US" sz="1200" b="1" kern="1200" dirty="0">
                <a:solidFill>
                  <a:schemeClr val="tx1"/>
                </a:solidFill>
                <a:effectLst/>
                <a:latin typeface="Arial" panose="020B0604020202020204" pitchFamily="34" charset="0"/>
                <a:ea typeface="+mn-ea"/>
                <a:cs typeface="+mn-cs"/>
              </a:rPr>
              <a:t>Our recommendations</a:t>
            </a:r>
            <a:r>
              <a:rPr lang="en-US" sz="1200" kern="1200" dirty="0">
                <a:solidFill>
                  <a:schemeClr val="tx1"/>
                </a:solidFill>
                <a:effectLst/>
                <a:latin typeface="Arial" panose="020B0604020202020204" pitchFamily="34" charset="0"/>
                <a:ea typeface="+mn-ea"/>
                <a:cs typeface="+mn-cs"/>
              </a:rPr>
              <a:t>. To make data available for system planning the Bureau should</a:t>
            </a:r>
          </a:p>
          <a:p>
            <a:pPr marL="171450" lvl="0"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mn-cs"/>
              </a:rPr>
              <a:t>Develop a single information system to inventory private stormwater structures. </a:t>
            </a:r>
          </a:p>
          <a:p>
            <a:pPr marL="171450" lvl="0"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mn-cs"/>
              </a:rPr>
              <a:t>Develop additional risk-based monitoring programs. </a:t>
            </a:r>
          </a:p>
          <a:p>
            <a:endParaRPr lang="en-US" sz="1200" kern="1200" dirty="0">
              <a:solidFill>
                <a:schemeClr val="tx1"/>
              </a:solidFill>
              <a:effectLst/>
              <a:latin typeface="Arial" panose="020B0604020202020204" pitchFamily="34" charset="0"/>
              <a:ea typeface="+mn-ea"/>
              <a:cs typeface="+mn-cs"/>
            </a:endParaRPr>
          </a:p>
          <a:p>
            <a:endParaRPr lang="en-US" sz="1200" kern="1200" dirty="0">
              <a:solidFill>
                <a:schemeClr val="tx1"/>
              </a:solidFill>
              <a:effectLst/>
              <a:latin typeface="Arial" panose="020B0604020202020204" pitchFamily="34" charset="0"/>
              <a:ea typeface="+mn-ea"/>
              <a:cs typeface="+mn-cs"/>
            </a:endParaRPr>
          </a:p>
        </p:txBody>
      </p:sp>
      <p:sp>
        <p:nvSpPr>
          <p:cNvPr id="6148" name="Slide Number Placeholder 3"/>
          <p:cNvSpPr>
            <a:spLocks noGrp="1"/>
          </p:cNvSpPr>
          <p:nvPr>
            <p:ph type="sldNum" sz="quarter" idx="5"/>
          </p:nvPr>
        </p:nvSpPr>
        <p:spPr>
          <a:noFill/>
        </p:spPr>
        <p:txBody>
          <a:bodyPr/>
          <a:lstStyle>
            <a:lvl1pPr defTabSz="928688">
              <a:defRPr sz="1400" b="1">
                <a:solidFill>
                  <a:schemeClr val="tx2"/>
                </a:solidFill>
                <a:latin typeface="Myriad Pro" panose="020B0503030403020204" pitchFamily="34" charset="0"/>
              </a:defRPr>
            </a:lvl1pPr>
            <a:lvl2pPr marL="742950" indent="-285750" defTabSz="928688">
              <a:defRPr sz="1400" b="1">
                <a:solidFill>
                  <a:schemeClr val="tx2"/>
                </a:solidFill>
                <a:latin typeface="Myriad Pro" panose="020B0503030403020204" pitchFamily="34" charset="0"/>
              </a:defRPr>
            </a:lvl2pPr>
            <a:lvl3pPr marL="1143000" indent="-228600" defTabSz="928688">
              <a:defRPr sz="1400" b="1">
                <a:solidFill>
                  <a:schemeClr val="tx2"/>
                </a:solidFill>
                <a:latin typeface="Myriad Pro" panose="020B0503030403020204" pitchFamily="34" charset="0"/>
              </a:defRPr>
            </a:lvl3pPr>
            <a:lvl4pPr marL="1600200" indent="-228600" defTabSz="928688">
              <a:defRPr sz="1400" b="1">
                <a:solidFill>
                  <a:schemeClr val="tx2"/>
                </a:solidFill>
                <a:latin typeface="Myriad Pro" panose="020B0503030403020204" pitchFamily="34" charset="0"/>
              </a:defRPr>
            </a:lvl4pPr>
            <a:lvl5pPr marL="2057400" indent="-228600" defTabSz="928688">
              <a:defRPr sz="1400" b="1">
                <a:solidFill>
                  <a:schemeClr val="tx2"/>
                </a:solidFill>
                <a:latin typeface="Myriad Pro" panose="020B0503030403020204" pitchFamily="34" charset="0"/>
              </a:defRPr>
            </a:lvl5pPr>
            <a:lvl6pPr marL="2514600" indent="-228600" defTabSz="928688" eaLnBrk="0" fontAlgn="base" hangingPunct="0">
              <a:spcBef>
                <a:spcPct val="0"/>
              </a:spcBef>
              <a:spcAft>
                <a:spcPct val="0"/>
              </a:spcAft>
              <a:defRPr sz="1400" b="1">
                <a:solidFill>
                  <a:schemeClr val="tx2"/>
                </a:solidFill>
                <a:latin typeface="Myriad Pro" panose="020B0503030403020204" pitchFamily="34" charset="0"/>
              </a:defRPr>
            </a:lvl6pPr>
            <a:lvl7pPr marL="2971800" indent="-228600" defTabSz="928688" eaLnBrk="0" fontAlgn="base" hangingPunct="0">
              <a:spcBef>
                <a:spcPct val="0"/>
              </a:spcBef>
              <a:spcAft>
                <a:spcPct val="0"/>
              </a:spcAft>
              <a:defRPr sz="1400" b="1">
                <a:solidFill>
                  <a:schemeClr val="tx2"/>
                </a:solidFill>
                <a:latin typeface="Myriad Pro" panose="020B0503030403020204" pitchFamily="34" charset="0"/>
              </a:defRPr>
            </a:lvl7pPr>
            <a:lvl8pPr marL="3429000" indent="-228600" defTabSz="928688" eaLnBrk="0" fontAlgn="base" hangingPunct="0">
              <a:spcBef>
                <a:spcPct val="0"/>
              </a:spcBef>
              <a:spcAft>
                <a:spcPct val="0"/>
              </a:spcAft>
              <a:defRPr sz="1400" b="1">
                <a:solidFill>
                  <a:schemeClr val="tx2"/>
                </a:solidFill>
                <a:latin typeface="Myriad Pro" panose="020B0503030403020204" pitchFamily="34" charset="0"/>
              </a:defRPr>
            </a:lvl8pPr>
            <a:lvl9pPr marL="3886200" indent="-228600" defTabSz="928688" eaLnBrk="0" fontAlgn="base" hangingPunct="0">
              <a:spcBef>
                <a:spcPct val="0"/>
              </a:spcBef>
              <a:spcAft>
                <a:spcPct val="0"/>
              </a:spcAft>
              <a:defRPr sz="1400" b="1">
                <a:solidFill>
                  <a:schemeClr val="tx2"/>
                </a:solidFill>
                <a:latin typeface="Myriad Pro" panose="020B0503030403020204" pitchFamily="34" charset="0"/>
              </a:defRPr>
            </a:lvl9pPr>
          </a:lstStyle>
          <a:p>
            <a:fld id="{8F175602-8D77-49AF-A3D1-A9B2AE55D2BC}" type="slidenum">
              <a:rPr lang="en-US" altLang="en-US" sz="1200" b="0" smtClean="0">
                <a:solidFill>
                  <a:schemeClr val="tx1"/>
                </a:solidFill>
                <a:latin typeface="Arial" panose="020B0604020202020204" pitchFamily="34" charset="0"/>
              </a:rPr>
              <a:pPr/>
              <a:t>15</a:t>
            </a:fld>
            <a:endParaRPr lang="en-US" altLang="en-US" sz="1200" b="0" dirty="0">
              <a:solidFill>
                <a:schemeClr val="tx1"/>
              </a:solidFill>
              <a:latin typeface="Arial" panose="020B0604020202020204" pitchFamily="34" charset="0"/>
            </a:endParaRPr>
          </a:p>
        </p:txBody>
      </p:sp>
    </p:spTree>
    <p:extLst>
      <p:ext uri="{BB962C8B-B14F-4D97-AF65-F5344CB8AC3E}">
        <p14:creationId xmlns:p14="http://schemas.microsoft.com/office/powerpoint/2010/main" val="37790937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a:xfrm>
            <a:off x="1182688" y="698500"/>
            <a:ext cx="4648200" cy="3486150"/>
          </a:xfrm>
          <a:ln/>
        </p:spPr>
      </p:sp>
      <p:sp>
        <p:nvSpPr>
          <p:cNvPr id="6147" name="Notes Placeholder 2"/>
          <p:cNvSpPr>
            <a:spLocks noGrp="1"/>
          </p:cNvSpPr>
          <p:nvPr>
            <p:ph type="body" idx="1"/>
          </p:nvPr>
        </p:nvSpPr>
        <p:spPr>
          <a:noFill/>
        </p:spPr>
        <p:txBody>
          <a:bodyPr/>
          <a:lstStyle/>
          <a:p>
            <a:r>
              <a:rPr lang="en-US" sz="1200" kern="1200" dirty="0">
                <a:solidFill>
                  <a:schemeClr val="tx1"/>
                </a:solidFill>
                <a:effectLst/>
                <a:latin typeface="Arial" panose="020B0604020202020204" pitchFamily="34" charset="0"/>
                <a:ea typeface="+mn-ea"/>
                <a:cs typeface="+mn-cs"/>
              </a:rPr>
              <a:t>Since the Bureau adopted the permitting program almost 20 years ago and the Clean River Rewards program over 10 years ago, it has not gone back to assess whether the programs meet goals for stormwater management and rate fairness.</a:t>
            </a:r>
          </a:p>
          <a:p>
            <a:r>
              <a:rPr lang="en-US" sz="1200" u="sng" kern="1200" dirty="0">
                <a:solidFill>
                  <a:schemeClr val="tx1"/>
                </a:solidFill>
                <a:effectLst/>
                <a:latin typeface="Arial" panose="020B0604020202020204" pitchFamily="34" charset="0"/>
                <a:ea typeface="+mn-ea"/>
                <a:cs typeface="+mn-cs"/>
              </a:rPr>
              <a:t>Goals for stormwater management</a:t>
            </a:r>
            <a:endParaRPr lang="en-US" sz="1200" kern="1200" dirty="0">
              <a:solidFill>
                <a:schemeClr val="tx1"/>
              </a:solidFill>
              <a:effectLst/>
              <a:latin typeface="Arial" panose="020B0604020202020204" pitchFamily="34" charset="0"/>
              <a:ea typeface="+mn-ea"/>
              <a:cs typeface="+mn-cs"/>
            </a:endParaRPr>
          </a:p>
          <a:p>
            <a:r>
              <a:rPr lang="en-US" sz="1200" kern="1200" dirty="0">
                <a:solidFill>
                  <a:schemeClr val="tx1"/>
                </a:solidFill>
                <a:effectLst/>
                <a:latin typeface="Arial" panose="020B0604020202020204" pitchFamily="34" charset="0"/>
                <a:ea typeface="+mn-ea"/>
                <a:cs typeface="+mn-cs"/>
              </a:rPr>
              <a:t>Staff said that they were unable to quantify the effects of private property structures on the entire system without investing a couple of months of work. The Bureau did not have information on the cost of private stormwater structures, so we could not calculate costs associated with the permitting program.</a:t>
            </a:r>
          </a:p>
          <a:p>
            <a:r>
              <a:rPr lang="en-US" sz="1200" kern="1200" dirty="0">
                <a:solidFill>
                  <a:schemeClr val="tx1"/>
                </a:solidFill>
                <a:effectLst/>
                <a:latin typeface="Arial" panose="020B0604020202020204" pitchFamily="34" charset="0"/>
                <a:ea typeface="+mn-ea"/>
                <a:cs typeface="+mn-cs"/>
              </a:rPr>
              <a:t>Adjusting program thresholds could make requirements for efficient. The Bureau’s threshold for requiring stormwater management is 500 square feet, which bureau staff said was one of the lowest thresholds in the country.This low permit threshold may have a high cost with little benefit for stormwater control. Increasing the threshold from 500 square feet to a more standard 1,500 square feet would reduce the number of permits by 8 percent, but decrease the area of impervious surface managed by less than 1 percent.</a:t>
            </a:r>
          </a:p>
          <a:p>
            <a:endParaRPr lang="en-US" sz="1200" kern="1200" dirty="0">
              <a:solidFill>
                <a:schemeClr val="tx1"/>
              </a:solidFill>
              <a:effectLst/>
              <a:latin typeface="Arial" panose="020B0604020202020204" pitchFamily="34" charset="0"/>
              <a:ea typeface="+mn-ea"/>
              <a:cs typeface="+mn-cs"/>
            </a:endParaRPr>
          </a:p>
        </p:txBody>
      </p:sp>
      <p:sp>
        <p:nvSpPr>
          <p:cNvPr id="6148" name="Slide Number Placeholder 3"/>
          <p:cNvSpPr>
            <a:spLocks noGrp="1"/>
          </p:cNvSpPr>
          <p:nvPr>
            <p:ph type="sldNum" sz="quarter" idx="5"/>
          </p:nvPr>
        </p:nvSpPr>
        <p:spPr>
          <a:noFill/>
        </p:spPr>
        <p:txBody>
          <a:bodyPr/>
          <a:lstStyle>
            <a:lvl1pPr defTabSz="928688">
              <a:defRPr sz="1400" b="1">
                <a:solidFill>
                  <a:schemeClr val="tx2"/>
                </a:solidFill>
                <a:latin typeface="Myriad Pro" panose="020B0503030403020204" pitchFamily="34" charset="0"/>
              </a:defRPr>
            </a:lvl1pPr>
            <a:lvl2pPr marL="742950" indent="-285750" defTabSz="928688">
              <a:defRPr sz="1400" b="1">
                <a:solidFill>
                  <a:schemeClr val="tx2"/>
                </a:solidFill>
                <a:latin typeface="Myriad Pro" panose="020B0503030403020204" pitchFamily="34" charset="0"/>
              </a:defRPr>
            </a:lvl2pPr>
            <a:lvl3pPr marL="1143000" indent="-228600" defTabSz="928688">
              <a:defRPr sz="1400" b="1">
                <a:solidFill>
                  <a:schemeClr val="tx2"/>
                </a:solidFill>
                <a:latin typeface="Myriad Pro" panose="020B0503030403020204" pitchFamily="34" charset="0"/>
              </a:defRPr>
            </a:lvl3pPr>
            <a:lvl4pPr marL="1600200" indent="-228600" defTabSz="928688">
              <a:defRPr sz="1400" b="1">
                <a:solidFill>
                  <a:schemeClr val="tx2"/>
                </a:solidFill>
                <a:latin typeface="Myriad Pro" panose="020B0503030403020204" pitchFamily="34" charset="0"/>
              </a:defRPr>
            </a:lvl4pPr>
            <a:lvl5pPr marL="2057400" indent="-228600" defTabSz="928688">
              <a:defRPr sz="1400" b="1">
                <a:solidFill>
                  <a:schemeClr val="tx2"/>
                </a:solidFill>
                <a:latin typeface="Myriad Pro" panose="020B0503030403020204" pitchFamily="34" charset="0"/>
              </a:defRPr>
            </a:lvl5pPr>
            <a:lvl6pPr marL="2514600" indent="-228600" defTabSz="928688" eaLnBrk="0" fontAlgn="base" hangingPunct="0">
              <a:spcBef>
                <a:spcPct val="0"/>
              </a:spcBef>
              <a:spcAft>
                <a:spcPct val="0"/>
              </a:spcAft>
              <a:defRPr sz="1400" b="1">
                <a:solidFill>
                  <a:schemeClr val="tx2"/>
                </a:solidFill>
                <a:latin typeface="Myriad Pro" panose="020B0503030403020204" pitchFamily="34" charset="0"/>
              </a:defRPr>
            </a:lvl6pPr>
            <a:lvl7pPr marL="2971800" indent="-228600" defTabSz="928688" eaLnBrk="0" fontAlgn="base" hangingPunct="0">
              <a:spcBef>
                <a:spcPct val="0"/>
              </a:spcBef>
              <a:spcAft>
                <a:spcPct val="0"/>
              </a:spcAft>
              <a:defRPr sz="1400" b="1">
                <a:solidFill>
                  <a:schemeClr val="tx2"/>
                </a:solidFill>
                <a:latin typeface="Myriad Pro" panose="020B0503030403020204" pitchFamily="34" charset="0"/>
              </a:defRPr>
            </a:lvl7pPr>
            <a:lvl8pPr marL="3429000" indent="-228600" defTabSz="928688" eaLnBrk="0" fontAlgn="base" hangingPunct="0">
              <a:spcBef>
                <a:spcPct val="0"/>
              </a:spcBef>
              <a:spcAft>
                <a:spcPct val="0"/>
              </a:spcAft>
              <a:defRPr sz="1400" b="1">
                <a:solidFill>
                  <a:schemeClr val="tx2"/>
                </a:solidFill>
                <a:latin typeface="Myriad Pro" panose="020B0503030403020204" pitchFamily="34" charset="0"/>
              </a:defRPr>
            </a:lvl8pPr>
            <a:lvl9pPr marL="3886200" indent="-228600" defTabSz="928688" eaLnBrk="0" fontAlgn="base" hangingPunct="0">
              <a:spcBef>
                <a:spcPct val="0"/>
              </a:spcBef>
              <a:spcAft>
                <a:spcPct val="0"/>
              </a:spcAft>
              <a:defRPr sz="1400" b="1">
                <a:solidFill>
                  <a:schemeClr val="tx2"/>
                </a:solidFill>
                <a:latin typeface="Myriad Pro" panose="020B0503030403020204" pitchFamily="34" charset="0"/>
              </a:defRPr>
            </a:lvl9pPr>
          </a:lstStyle>
          <a:p>
            <a:fld id="{8F175602-8D77-49AF-A3D1-A9B2AE55D2BC}" type="slidenum">
              <a:rPr lang="en-US" altLang="en-US" sz="1200" b="0" smtClean="0">
                <a:solidFill>
                  <a:schemeClr val="tx1"/>
                </a:solidFill>
                <a:latin typeface="Arial" panose="020B0604020202020204" pitchFamily="34" charset="0"/>
              </a:rPr>
              <a:pPr/>
              <a:t>16</a:t>
            </a:fld>
            <a:endParaRPr lang="en-US" altLang="en-US" sz="1200" b="0" dirty="0">
              <a:solidFill>
                <a:schemeClr val="tx1"/>
              </a:solidFill>
              <a:latin typeface="Arial" panose="020B0604020202020204" pitchFamily="34" charset="0"/>
            </a:endParaRPr>
          </a:p>
        </p:txBody>
      </p:sp>
    </p:spTree>
    <p:extLst>
      <p:ext uri="{BB962C8B-B14F-4D97-AF65-F5344CB8AC3E}">
        <p14:creationId xmlns:p14="http://schemas.microsoft.com/office/powerpoint/2010/main" val="6407102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a:xfrm>
            <a:off x="1182688" y="698500"/>
            <a:ext cx="4648200" cy="3486150"/>
          </a:xfrm>
          <a:ln/>
        </p:spPr>
      </p:sp>
      <p:sp>
        <p:nvSpPr>
          <p:cNvPr id="6147" name="Notes Placeholder 2"/>
          <p:cNvSpPr>
            <a:spLocks noGrp="1"/>
          </p:cNvSpPr>
          <p:nvPr>
            <p:ph type="body" idx="1"/>
          </p:nvPr>
        </p:nvSpPr>
        <p:spPr>
          <a:noFill/>
        </p:spPr>
        <p:txBody>
          <a:bodyPr/>
          <a:lstStyle/>
          <a:p>
            <a:r>
              <a:rPr lang="en-US" sz="1200" kern="1200" dirty="0">
                <a:solidFill>
                  <a:schemeClr val="tx1"/>
                </a:solidFill>
                <a:effectLst/>
                <a:latin typeface="Arial" panose="020B0604020202020204" pitchFamily="34" charset="0"/>
                <a:ea typeface="+mn-ea"/>
                <a:cs typeface="+mn-cs"/>
              </a:rPr>
              <a:t>Adjusting program thresholds could make requirements for efficient. The Bureau’s threshold for requiring stormwater management is 500 square feet, which bureau staff said was one of the lowest thresholds in the country. This low permit threshold may have a high cost with little benefit for stormwater control. Increasing the threshold from 500 square feet to a more standard 1,500 square feet would reduce the number of permits by 8 percent, but decrease the area of impervious surface managed by less than 1 percent.</a:t>
            </a:r>
          </a:p>
          <a:p>
            <a:endParaRPr lang="en-US" sz="1200" kern="1200" dirty="0">
              <a:solidFill>
                <a:schemeClr val="tx1"/>
              </a:solidFill>
              <a:effectLst/>
              <a:latin typeface="Arial" panose="020B0604020202020204" pitchFamily="34" charset="0"/>
              <a:ea typeface="+mn-ea"/>
              <a:cs typeface="+mn-cs"/>
            </a:endParaRPr>
          </a:p>
        </p:txBody>
      </p:sp>
      <p:sp>
        <p:nvSpPr>
          <p:cNvPr id="6148" name="Slide Number Placeholder 3"/>
          <p:cNvSpPr>
            <a:spLocks noGrp="1"/>
          </p:cNvSpPr>
          <p:nvPr>
            <p:ph type="sldNum" sz="quarter" idx="5"/>
          </p:nvPr>
        </p:nvSpPr>
        <p:spPr>
          <a:noFill/>
        </p:spPr>
        <p:txBody>
          <a:bodyPr/>
          <a:lstStyle>
            <a:lvl1pPr defTabSz="928688">
              <a:defRPr sz="1400" b="1">
                <a:solidFill>
                  <a:schemeClr val="tx2"/>
                </a:solidFill>
                <a:latin typeface="Myriad Pro" panose="020B0503030403020204" pitchFamily="34" charset="0"/>
              </a:defRPr>
            </a:lvl1pPr>
            <a:lvl2pPr marL="742950" indent="-285750" defTabSz="928688">
              <a:defRPr sz="1400" b="1">
                <a:solidFill>
                  <a:schemeClr val="tx2"/>
                </a:solidFill>
                <a:latin typeface="Myriad Pro" panose="020B0503030403020204" pitchFamily="34" charset="0"/>
              </a:defRPr>
            </a:lvl2pPr>
            <a:lvl3pPr marL="1143000" indent="-228600" defTabSz="928688">
              <a:defRPr sz="1400" b="1">
                <a:solidFill>
                  <a:schemeClr val="tx2"/>
                </a:solidFill>
                <a:latin typeface="Myriad Pro" panose="020B0503030403020204" pitchFamily="34" charset="0"/>
              </a:defRPr>
            </a:lvl3pPr>
            <a:lvl4pPr marL="1600200" indent="-228600" defTabSz="928688">
              <a:defRPr sz="1400" b="1">
                <a:solidFill>
                  <a:schemeClr val="tx2"/>
                </a:solidFill>
                <a:latin typeface="Myriad Pro" panose="020B0503030403020204" pitchFamily="34" charset="0"/>
              </a:defRPr>
            </a:lvl4pPr>
            <a:lvl5pPr marL="2057400" indent="-228600" defTabSz="928688">
              <a:defRPr sz="1400" b="1">
                <a:solidFill>
                  <a:schemeClr val="tx2"/>
                </a:solidFill>
                <a:latin typeface="Myriad Pro" panose="020B0503030403020204" pitchFamily="34" charset="0"/>
              </a:defRPr>
            </a:lvl5pPr>
            <a:lvl6pPr marL="2514600" indent="-228600" defTabSz="928688" eaLnBrk="0" fontAlgn="base" hangingPunct="0">
              <a:spcBef>
                <a:spcPct val="0"/>
              </a:spcBef>
              <a:spcAft>
                <a:spcPct val="0"/>
              </a:spcAft>
              <a:defRPr sz="1400" b="1">
                <a:solidFill>
                  <a:schemeClr val="tx2"/>
                </a:solidFill>
                <a:latin typeface="Myriad Pro" panose="020B0503030403020204" pitchFamily="34" charset="0"/>
              </a:defRPr>
            </a:lvl6pPr>
            <a:lvl7pPr marL="2971800" indent="-228600" defTabSz="928688" eaLnBrk="0" fontAlgn="base" hangingPunct="0">
              <a:spcBef>
                <a:spcPct val="0"/>
              </a:spcBef>
              <a:spcAft>
                <a:spcPct val="0"/>
              </a:spcAft>
              <a:defRPr sz="1400" b="1">
                <a:solidFill>
                  <a:schemeClr val="tx2"/>
                </a:solidFill>
                <a:latin typeface="Myriad Pro" panose="020B0503030403020204" pitchFamily="34" charset="0"/>
              </a:defRPr>
            </a:lvl7pPr>
            <a:lvl8pPr marL="3429000" indent="-228600" defTabSz="928688" eaLnBrk="0" fontAlgn="base" hangingPunct="0">
              <a:spcBef>
                <a:spcPct val="0"/>
              </a:spcBef>
              <a:spcAft>
                <a:spcPct val="0"/>
              </a:spcAft>
              <a:defRPr sz="1400" b="1">
                <a:solidFill>
                  <a:schemeClr val="tx2"/>
                </a:solidFill>
                <a:latin typeface="Myriad Pro" panose="020B0503030403020204" pitchFamily="34" charset="0"/>
              </a:defRPr>
            </a:lvl8pPr>
            <a:lvl9pPr marL="3886200" indent="-228600" defTabSz="928688" eaLnBrk="0" fontAlgn="base" hangingPunct="0">
              <a:spcBef>
                <a:spcPct val="0"/>
              </a:spcBef>
              <a:spcAft>
                <a:spcPct val="0"/>
              </a:spcAft>
              <a:defRPr sz="1400" b="1">
                <a:solidFill>
                  <a:schemeClr val="tx2"/>
                </a:solidFill>
                <a:latin typeface="Myriad Pro" panose="020B0503030403020204" pitchFamily="34" charset="0"/>
              </a:defRPr>
            </a:lvl9pPr>
          </a:lstStyle>
          <a:p>
            <a:fld id="{8F175602-8D77-49AF-A3D1-A9B2AE55D2BC}" type="slidenum">
              <a:rPr lang="en-US" altLang="en-US" sz="1200" b="0" smtClean="0">
                <a:solidFill>
                  <a:schemeClr val="tx1"/>
                </a:solidFill>
                <a:latin typeface="Arial" panose="020B0604020202020204" pitchFamily="34" charset="0"/>
              </a:rPr>
              <a:pPr/>
              <a:t>17</a:t>
            </a:fld>
            <a:endParaRPr lang="en-US" altLang="en-US" sz="1200" b="0" dirty="0">
              <a:solidFill>
                <a:schemeClr val="tx1"/>
              </a:solidFill>
              <a:latin typeface="Arial" panose="020B0604020202020204" pitchFamily="34" charset="0"/>
            </a:endParaRPr>
          </a:p>
        </p:txBody>
      </p:sp>
    </p:spTree>
    <p:extLst>
      <p:ext uri="{BB962C8B-B14F-4D97-AF65-F5344CB8AC3E}">
        <p14:creationId xmlns:p14="http://schemas.microsoft.com/office/powerpoint/2010/main" val="24884619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a:xfrm>
            <a:off x="1182688" y="698500"/>
            <a:ext cx="4648200" cy="3486150"/>
          </a:xfrm>
          <a:ln/>
        </p:spPr>
      </p:sp>
      <p:sp>
        <p:nvSpPr>
          <p:cNvPr id="6147" name="Notes Placeholder 2"/>
          <p:cNvSpPr>
            <a:spLocks noGrp="1"/>
          </p:cNvSpPr>
          <p:nvPr>
            <p:ph type="body" idx="1"/>
          </p:nvPr>
        </p:nvSpPr>
        <p:spPr>
          <a:noFill/>
        </p:spPr>
        <p:txBody>
          <a:bodyPr/>
          <a:lstStyle/>
          <a:p>
            <a:r>
              <a:rPr lang="en-US" sz="1200" u="sng" kern="1200" dirty="0">
                <a:solidFill>
                  <a:schemeClr val="tx1"/>
                </a:solidFill>
                <a:effectLst/>
                <a:latin typeface="Arial" panose="020B0604020202020204" pitchFamily="34" charset="0"/>
                <a:ea typeface="+mn-ea"/>
                <a:cs typeface="+mn-cs"/>
              </a:rPr>
              <a:t>Goals for rate fairness</a:t>
            </a:r>
            <a:endParaRPr lang="en-US" sz="1200" kern="1200" dirty="0">
              <a:solidFill>
                <a:schemeClr val="tx1"/>
              </a:solidFill>
              <a:effectLst/>
              <a:latin typeface="Arial" panose="020B0604020202020204" pitchFamily="34" charset="0"/>
              <a:ea typeface="+mn-ea"/>
              <a:cs typeface="+mn-cs"/>
            </a:endParaRPr>
          </a:p>
          <a:p>
            <a:r>
              <a:rPr lang="en-US" sz="1200" kern="1200" dirty="0">
                <a:solidFill>
                  <a:schemeClr val="tx1"/>
                </a:solidFill>
                <a:effectLst/>
                <a:latin typeface="Arial" panose="020B0604020202020204" pitchFamily="34" charset="0"/>
                <a:ea typeface="+mn-ea"/>
                <a:cs typeface="+mn-cs"/>
              </a:rPr>
              <a:t>Most ratepayers who manage stormwater onsite do not participate in the Clean River Rewards program. The Bureau estimated that only 30,000 of 90,000 eligible accounts participated. We calculated that 86 percent of properties with permitted structures were not participating even though they should have been eligible.</a:t>
            </a:r>
          </a:p>
          <a:p>
            <a:endParaRPr lang="en-US" sz="1200" kern="1200" dirty="0">
              <a:solidFill>
                <a:schemeClr val="tx1"/>
              </a:solidFill>
              <a:effectLst/>
              <a:latin typeface="Arial" panose="020B0604020202020204" pitchFamily="34" charset="0"/>
              <a:ea typeface="+mn-ea"/>
              <a:cs typeface="+mn-cs"/>
            </a:endParaRPr>
          </a:p>
          <a:p>
            <a:r>
              <a:rPr lang="en-US" sz="1200" kern="1200" dirty="0">
                <a:solidFill>
                  <a:schemeClr val="tx1"/>
                </a:solidFill>
                <a:effectLst/>
                <a:latin typeface="Arial" panose="020B0604020202020204" pitchFamily="34" charset="0"/>
                <a:ea typeface="+mn-ea"/>
                <a:cs typeface="+mn-cs"/>
              </a:rPr>
              <a:t>Eligible ratepayers not only missed out on the discount ($9.60/month), but also paid $1.70 more each month to cover expenses not paid by those who did participate. The majority of eligible rate payers were worse-off than they would be if the program did not exist.</a:t>
            </a:r>
          </a:p>
          <a:p>
            <a:endParaRPr lang="en-US" sz="1200" kern="1200" dirty="0">
              <a:solidFill>
                <a:schemeClr val="tx1"/>
              </a:solidFill>
              <a:effectLst/>
              <a:latin typeface="Arial" panose="020B0604020202020204" pitchFamily="34" charset="0"/>
              <a:ea typeface="+mn-ea"/>
              <a:cs typeface="+mn-cs"/>
            </a:endParaRPr>
          </a:p>
          <a:p>
            <a:r>
              <a:rPr lang="en-US" sz="1200" kern="1200" dirty="0">
                <a:solidFill>
                  <a:schemeClr val="tx1"/>
                </a:solidFill>
                <a:effectLst/>
                <a:latin typeface="Arial" panose="020B0604020202020204" pitchFamily="34" charset="0"/>
                <a:ea typeface="+mn-ea"/>
                <a:cs typeface="+mn-cs"/>
              </a:rPr>
              <a:t>The Bureau’s outreach efforts had a large impact on participation. Over half of participants enrolled in the program’s first year, when there was more extensive outreach. First year enrollment was over 16,000 accounts, compared to around 1,500 accounts each year since then.</a:t>
            </a:r>
          </a:p>
          <a:p>
            <a:r>
              <a:rPr lang="en-US" sz="1200" kern="1200" dirty="0">
                <a:solidFill>
                  <a:schemeClr val="tx1"/>
                </a:solidFill>
                <a:effectLst/>
                <a:latin typeface="Arial" panose="020B0604020202020204" pitchFamily="34" charset="0"/>
                <a:ea typeface="+mn-ea"/>
                <a:cs typeface="+mn-cs"/>
              </a:rPr>
              <a:t> </a:t>
            </a:r>
          </a:p>
        </p:txBody>
      </p:sp>
      <p:sp>
        <p:nvSpPr>
          <p:cNvPr id="6148" name="Slide Number Placeholder 3"/>
          <p:cNvSpPr>
            <a:spLocks noGrp="1"/>
          </p:cNvSpPr>
          <p:nvPr>
            <p:ph type="sldNum" sz="quarter" idx="5"/>
          </p:nvPr>
        </p:nvSpPr>
        <p:spPr>
          <a:noFill/>
        </p:spPr>
        <p:txBody>
          <a:bodyPr/>
          <a:lstStyle>
            <a:lvl1pPr defTabSz="928688">
              <a:defRPr sz="1400" b="1">
                <a:solidFill>
                  <a:schemeClr val="tx2"/>
                </a:solidFill>
                <a:latin typeface="Myriad Pro" panose="020B0503030403020204" pitchFamily="34" charset="0"/>
              </a:defRPr>
            </a:lvl1pPr>
            <a:lvl2pPr marL="742950" indent="-285750" defTabSz="928688">
              <a:defRPr sz="1400" b="1">
                <a:solidFill>
                  <a:schemeClr val="tx2"/>
                </a:solidFill>
                <a:latin typeface="Myriad Pro" panose="020B0503030403020204" pitchFamily="34" charset="0"/>
              </a:defRPr>
            </a:lvl2pPr>
            <a:lvl3pPr marL="1143000" indent="-228600" defTabSz="928688">
              <a:defRPr sz="1400" b="1">
                <a:solidFill>
                  <a:schemeClr val="tx2"/>
                </a:solidFill>
                <a:latin typeface="Myriad Pro" panose="020B0503030403020204" pitchFamily="34" charset="0"/>
              </a:defRPr>
            </a:lvl3pPr>
            <a:lvl4pPr marL="1600200" indent="-228600" defTabSz="928688">
              <a:defRPr sz="1400" b="1">
                <a:solidFill>
                  <a:schemeClr val="tx2"/>
                </a:solidFill>
                <a:latin typeface="Myriad Pro" panose="020B0503030403020204" pitchFamily="34" charset="0"/>
              </a:defRPr>
            </a:lvl4pPr>
            <a:lvl5pPr marL="2057400" indent="-228600" defTabSz="928688">
              <a:defRPr sz="1400" b="1">
                <a:solidFill>
                  <a:schemeClr val="tx2"/>
                </a:solidFill>
                <a:latin typeface="Myriad Pro" panose="020B0503030403020204" pitchFamily="34" charset="0"/>
              </a:defRPr>
            </a:lvl5pPr>
            <a:lvl6pPr marL="2514600" indent="-228600" defTabSz="928688" eaLnBrk="0" fontAlgn="base" hangingPunct="0">
              <a:spcBef>
                <a:spcPct val="0"/>
              </a:spcBef>
              <a:spcAft>
                <a:spcPct val="0"/>
              </a:spcAft>
              <a:defRPr sz="1400" b="1">
                <a:solidFill>
                  <a:schemeClr val="tx2"/>
                </a:solidFill>
                <a:latin typeface="Myriad Pro" panose="020B0503030403020204" pitchFamily="34" charset="0"/>
              </a:defRPr>
            </a:lvl6pPr>
            <a:lvl7pPr marL="2971800" indent="-228600" defTabSz="928688" eaLnBrk="0" fontAlgn="base" hangingPunct="0">
              <a:spcBef>
                <a:spcPct val="0"/>
              </a:spcBef>
              <a:spcAft>
                <a:spcPct val="0"/>
              </a:spcAft>
              <a:defRPr sz="1400" b="1">
                <a:solidFill>
                  <a:schemeClr val="tx2"/>
                </a:solidFill>
                <a:latin typeface="Myriad Pro" panose="020B0503030403020204" pitchFamily="34" charset="0"/>
              </a:defRPr>
            </a:lvl7pPr>
            <a:lvl8pPr marL="3429000" indent="-228600" defTabSz="928688" eaLnBrk="0" fontAlgn="base" hangingPunct="0">
              <a:spcBef>
                <a:spcPct val="0"/>
              </a:spcBef>
              <a:spcAft>
                <a:spcPct val="0"/>
              </a:spcAft>
              <a:defRPr sz="1400" b="1">
                <a:solidFill>
                  <a:schemeClr val="tx2"/>
                </a:solidFill>
                <a:latin typeface="Myriad Pro" panose="020B0503030403020204" pitchFamily="34" charset="0"/>
              </a:defRPr>
            </a:lvl8pPr>
            <a:lvl9pPr marL="3886200" indent="-228600" defTabSz="928688" eaLnBrk="0" fontAlgn="base" hangingPunct="0">
              <a:spcBef>
                <a:spcPct val="0"/>
              </a:spcBef>
              <a:spcAft>
                <a:spcPct val="0"/>
              </a:spcAft>
              <a:defRPr sz="1400" b="1">
                <a:solidFill>
                  <a:schemeClr val="tx2"/>
                </a:solidFill>
                <a:latin typeface="Myriad Pro" panose="020B0503030403020204" pitchFamily="34" charset="0"/>
              </a:defRPr>
            </a:lvl9pPr>
          </a:lstStyle>
          <a:p>
            <a:fld id="{8F175602-8D77-49AF-A3D1-A9B2AE55D2BC}" type="slidenum">
              <a:rPr lang="en-US" altLang="en-US" sz="1200" b="0" smtClean="0">
                <a:solidFill>
                  <a:schemeClr val="tx1"/>
                </a:solidFill>
                <a:latin typeface="Arial" panose="020B0604020202020204" pitchFamily="34" charset="0"/>
              </a:rPr>
              <a:pPr/>
              <a:t>18</a:t>
            </a:fld>
            <a:endParaRPr lang="en-US" altLang="en-US" sz="1200" b="0" dirty="0">
              <a:solidFill>
                <a:schemeClr val="tx1"/>
              </a:solidFill>
              <a:latin typeface="Arial" panose="020B0604020202020204" pitchFamily="34" charset="0"/>
            </a:endParaRPr>
          </a:p>
        </p:txBody>
      </p:sp>
    </p:spTree>
    <p:extLst>
      <p:ext uri="{BB962C8B-B14F-4D97-AF65-F5344CB8AC3E}">
        <p14:creationId xmlns:p14="http://schemas.microsoft.com/office/powerpoint/2010/main" val="23967356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a:xfrm>
            <a:off x="1182688" y="698500"/>
            <a:ext cx="4648200" cy="3486150"/>
          </a:xfrm>
          <a:ln/>
        </p:spPr>
      </p:sp>
      <p:sp>
        <p:nvSpPr>
          <p:cNvPr id="6147" name="Notes Placeholder 2"/>
          <p:cNvSpPr>
            <a:spLocks noGrp="1"/>
          </p:cNvSpPr>
          <p:nvPr>
            <p:ph type="body" idx="1"/>
          </p:nvPr>
        </p:nvSpPr>
        <p:spPr>
          <a:noFill/>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0" dirty="0"/>
              <a:t>Without evaluations, the Bureau could not prove that the benefits of private stormwater management exceeded costs imposed on the private sector and could not adjust program elements to optimize efficiency or effectiveness.</a:t>
            </a:r>
          </a:p>
          <a:p>
            <a:endParaRPr lang="en-US" sz="1200" b="1" kern="1200" dirty="0">
              <a:solidFill>
                <a:schemeClr val="tx1"/>
              </a:solidFill>
              <a:effectLst/>
              <a:latin typeface="Arial" panose="020B0604020202020204" pitchFamily="34" charset="0"/>
              <a:ea typeface="+mn-ea"/>
              <a:cs typeface="+mn-cs"/>
            </a:endParaRPr>
          </a:p>
          <a:p>
            <a:r>
              <a:rPr lang="en-US" sz="1200" b="1" kern="1200" dirty="0">
                <a:solidFill>
                  <a:schemeClr val="tx1"/>
                </a:solidFill>
                <a:effectLst/>
                <a:latin typeface="Arial" panose="020B0604020202020204" pitchFamily="34" charset="0"/>
                <a:ea typeface="+mn-ea"/>
                <a:cs typeface="+mn-cs"/>
              </a:rPr>
              <a:t>Our recommendations</a:t>
            </a:r>
            <a:r>
              <a:rPr lang="en-US" sz="1200" kern="1200" dirty="0">
                <a:solidFill>
                  <a:schemeClr val="tx1"/>
                </a:solidFill>
                <a:effectLst/>
                <a:latin typeface="Arial" panose="020B0604020202020204" pitchFamily="34" charset="0"/>
                <a:ea typeface="+mn-ea"/>
                <a:cs typeface="+mn-cs"/>
              </a:rPr>
              <a:t>. To regularly assess the performance of the Bureau’s approach to encouraging private stormwater management, it should</a:t>
            </a:r>
          </a:p>
          <a:p>
            <a:pPr marL="171450" lvl="0"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mn-cs"/>
              </a:rPr>
              <a:t>Create a schedule and assign staff to periodically evaluate outcomes of the permitting and Clean River Rewards programs against stated goals. </a:t>
            </a:r>
          </a:p>
          <a:p>
            <a:pPr marL="171450" lvl="0"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mn-cs"/>
              </a:rPr>
              <a:t>Use the results of evaluations to ensure the achievement of program goals and expectations. </a:t>
            </a:r>
          </a:p>
          <a:p>
            <a:endParaRPr lang="en-US" sz="1200" kern="1200" dirty="0">
              <a:solidFill>
                <a:schemeClr val="tx1"/>
              </a:solidFill>
              <a:effectLst/>
              <a:latin typeface="Arial" panose="020B0604020202020204" pitchFamily="34" charset="0"/>
              <a:ea typeface="+mn-ea"/>
              <a:cs typeface="+mn-cs"/>
            </a:endParaRPr>
          </a:p>
          <a:p>
            <a:endParaRPr lang="en-US" sz="1200" kern="1200" dirty="0">
              <a:solidFill>
                <a:schemeClr val="tx1"/>
              </a:solidFill>
              <a:effectLst/>
              <a:latin typeface="Arial" panose="020B0604020202020204" pitchFamily="34" charset="0"/>
              <a:ea typeface="+mn-ea"/>
              <a:cs typeface="+mn-cs"/>
            </a:endParaRPr>
          </a:p>
        </p:txBody>
      </p:sp>
      <p:sp>
        <p:nvSpPr>
          <p:cNvPr id="6148" name="Slide Number Placeholder 3"/>
          <p:cNvSpPr>
            <a:spLocks noGrp="1"/>
          </p:cNvSpPr>
          <p:nvPr>
            <p:ph type="sldNum" sz="quarter" idx="5"/>
          </p:nvPr>
        </p:nvSpPr>
        <p:spPr>
          <a:noFill/>
        </p:spPr>
        <p:txBody>
          <a:bodyPr/>
          <a:lstStyle>
            <a:lvl1pPr defTabSz="928688">
              <a:defRPr sz="1400" b="1">
                <a:solidFill>
                  <a:schemeClr val="tx2"/>
                </a:solidFill>
                <a:latin typeface="Myriad Pro" panose="020B0503030403020204" pitchFamily="34" charset="0"/>
              </a:defRPr>
            </a:lvl1pPr>
            <a:lvl2pPr marL="742950" indent="-285750" defTabSz="928688">
              <a:defRPr sz="1400" b="1">
                <a:solidFill>
                  <a:schemeClr val="tx2"/>
                </a:solidFill>
                <a:latin typeface="Myriad Pro" panose="020B0503030403020204" pitchFamily="34" charset="0"/>
              </a:defRPr>
            </a:lvl2pPr>
            <a:lvl3pPr marL="1143000" indent="-228600" defTabSz="928688">
              <a:defRPr sz="1400" b="1">
                <a:solidFill>
                  <a:schemeClr val="tx2"/>
                </a:solidFill>
                <a:latin typeface="Myriad Pro" panose="020B0503030403020204" pitchFamily="34" charset="0"/>
              </a:defRPr>
            </a:lvl3pPr>
            <a:lvl4pPr marL="1600200" indent="-228600" defTabSz="928688">
              <a:defRPr sz="1400" b="1">
                <a:solidFill>
                  <a:schemeClr val="tx2"/>
                </a:solidFill>
                <a:latin typeface="Myriad Pro" panose="020B0503030403020204" pitchFamily="34" charset="0"/>
              </a:defRPr>
            </a:lvl4pPr>
            <a:lvl5pPr marL="2057400" indent="-228600" defTabSz="928688">
              <a:defRPr sz="1400" b="1">
                <a:solidFill>
                  <a:schemeClr val="tx2"/>
                </a:solidFill>
                <a:latin typeface="Myriad Pro" panose="020B0503030403020204" pitchFamily="34" charset="0"/>
              </a:defRPr>
            </a:lvl5pPr>
            <a:lvl6pPr marL="2514600" indent="-228600" defTabSz="928688" eaLnBrk="0" fontAlgn="base" hangingPunct="0">
              <a:spcBef>
                <a:spcPct val="0"/>
              </a:spcBef>
              <a:spcAft>
                <a:spcPct val="0"/>
              </a:spcAft>
              <a:defRPr sz="1400" b="1">
                <a:solidFill>
                  <a:schemeClr val="tx2"/>
                </a:solidFill>
                <a:latin typeface="Myriad Pro" panose="020B0503030403020204" pitchFamily="34" charset="0"/>
              </a:defRPr>
            </a:lvl6pPr>
            <a:lvl7pPr marL="2971800" indent="-228600" defTabSz="928688" eaLnBrk="0" fontAlgn="base" hangingPunct="0">
              <a:spcBef>
                <a:spcPct val="0"/>
              </a:spcBef>
              <a:spcAft>
                <a:spcPct val="0"/>
              </a:spcAft>
              <a:defRPr sz="1400" b="1">
                <a:solidFill>
                  <a:schemeClr val="tx2"/>
                </a:solidFill>
                <a:latin typeface="Myriad Pro" panose="020B0503030403020204" pitchFamily="34" charset="0"/>
              </a:defRPr>
            </a:lvl7pPr>
            <a:lvl8pPr marL="3429000" indent="-228600" defTabSz="928688" eaLnBrk="0" fontAlgn="base" hangingPunct="0">
              <a:spcBef>
                <a:spcPct val="0"/>
              </a:spcBef>
              <a:spcAft>
                <a:spcPct val="0"/>
              </a:spcAft>
              <a:defRPr sz="1400" b="1">
                <a:solidFill>
                  <a:schemeClr val="tx2"/>
                </a:solidFill>
                <a:latin typeface="Myriad Pro" panose="020B0503030403020204" pitchFamily="34" charset="0"/>
              </a:defRPr>
            </a:lvl8pPr>
            <a:lvl9pPr marL="3886200" indent="-228600" defTabSz="928688" eaLnBrk="0" fontAlgn="base" hangingPunct="0">
              <a:spcBef>
                <a:spcPct val="0"/>
              </a:spcBef>
              <a:spcAft>
                <a:spcPct val="0"/>
              </a:spcAft>
              <a:defRPr sz="1400" b="1">
                <a:solidFill>
                  <a:schemeClr val="tx2"/>
                </a:solidFill>
                <a:latin typeface="Myriad Pro" panose="020B0503030403020204" pitchFamily="34" charset="0"/>
              </a:defRPr>
            </a:lvl9pPr>
          </a:lstStyle>
          <a:p>
            <a:fld id="{8F175602-8D77-49AF-A3D1-A9B2AE55D2BC}" type="slidenum">
              <a:rPr lang="en-US" altLang="en-US" sz="1200" b="0" smtClean="0">
                <a:solidFill>
                  <a:schemeClr val="tx1"/>
                </a:solidFill>
                <a:latin typeface="Arial" panose="020B0604020202020204" pitchFamily="34" charset="0"/>
              </a:rPr>
              <a:pPr/>
              <a:t>19</a:t>
            </a:fld>
            <a:endParaRPr lang="en-US" altLang="en-US" sz="1200" b="0" dirty="0">
              <a:solidFill>
                <a:schemeClr val="tx1"/>
              </a:solidFill>
              <a:latin typeface="Arial" panose="020B0604020202020204" pitchFamily="34" charset="0"/>
            </a:endParaRPr>
          </a:p>
        </p:txBody>
      </p:sp>
    </p:spTree>
    <p:extLst>
      <p:ext uri="{BB962C8B-B14F-4D97-AF65-F5344CB8AC3E}">
        <p14:creationId xmlns:p14="http://schemas.microsoft.com/office/powerpoint/2010/main" val="31678467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a:xfrm>
            <a:off x="1182688" y="698500"/>
            <a:ext cx="4648200" cy="3486150"/>
          </a:xfrm>
          <a:ln/>
        </p:spPr>
      </p:sp>
      <p:sp>
        <p:nvSpPr>
          <p:cNvPr id="6147" name="Notes Placeholder 2"/>
          <p:cNvSpPr>
            <a:spLocks noGrp="1"/>
          </p:cNvSpPr>
          <p:nvPr>
            <p:ph type="body" idx="1"/>
          </p:nvPr>
        </p:nvSpPr>
        <p:spPr>
          <a:noFill/>
        </p:spPr>
        <p:txBody>
          <a:bodyPr/>
          <a:lstStyle/>
          <a:p>
            <a:pPr marL="171450" indent="-171450">
              <a:buFontTx/>
              <a:buChar char="•"/>
            </a:pPr>
            <a:r>
              <a:rPr lang="en-US" altLang="en-US" dirty="0"/>
              <a:t>My name is Martha Prinz.</a:t>
            </a:r>
            <a:r>
              <a:rPr lang="en-US" altLang="en-US" baseline="0" dirty="0"/>
              <a:t> I’m a Senior Management Auditor </a:t>
            </a:r>
            <a:r>
              <a:rPr lang="en-US" altLang="en-US" dirty="0"/>
              <a:t>and I led our June 2018 audit of Police Training, which </a:t>
            </a:r>
            <a:r>
              <a:rPr lang="en-US" altLang="en-US" baseline="0" dirty="0"/>
              <a:t>was a follow-up audit. In a follow-up audit, we re-visit the recommendations made in the original audit. In this case, the original audit was released in March 2015 and had 12 recommendations.  </a:t>
            </a:r>
          </a:p>
          <a:p>
            <a:pPr marL="171450" indent="-171450">
              <a:buFontTx/>
              <a:buChar char="•"/>
            </a:pPr>
            <a:r>
              <a:rPr lang="en-US" altLang="en-US" baseline="0" dirty="0"/>
              <a:t>Gaining and maintaining the public’s trust is more likely when officers do their jobs as they should, and training helps officers keep up with the rapid pace of changes in societal, legal, and policy expectations. </a:t>
            </a:r>
          </a:p>
          <a:p>
            <a:pPr marL="171450" indent="-171450">
              <a:buFontTx/>
              <a:buChar char="•"/>
            </a:pPr>
            <a:r>
              <a:rPr lang="en-US" altLang="en-US" baseline="0" dirty="0"/>
              <a:t>The 2015 audit found improvements had already been made to training since the 2012 U.S. Department of Justice report on the Police Bureau, which included a number of training-related recommendations. </a:t>
            </a:r>
            <a:endParaRPr lang="en-US" altLang="en-US" dirty="0"/>
          </a:p>
        </p:txBody>
      </p:sp>
      <p:sp>
        <p:nvSpPr>
          <p:cNvPr id="6148" name="Slide Number Placeholder 3"/>
          <p:cNvSpPr>
            <a:spLocks noGrp="1"/>
          </p:cNvSpPr>
          <p:nvPr>
            <p:ph type="sldNum" sz="quarter" idx="5"/>
          </p:nvPr>
        </p:nvSpPr>
        <p:spPr>
          <a:noFill/>
        </p:spPr>
        <p:txBody>
          <a:bodyPr/>
          <a:lstStyle>
            <a:lvl1pPr defTabSz="928688">
              <a:defRPr sz="1400" b="1">
                <a:solidFill>
                  <a:schemeClr val="tx2"/>
                </a:solidFill>
                <a:latin typeface="Myriad Pro" panose="020B0503030403020204" pitchFamily="34" charset="0"/>
              </a:defRPr>
            </a:lvl1pPr>
            <a:lvl2pPr marL="742950" indent="-285750" defTabSz="928688">
              <a:defRPr sz="1400" b="1">
                <a:solidFill>
                  <a:schemeClr val="tx2"/>
                </a:solidFill>
                <a:latin typeface="Myriad Pro" panose="020B0503030403020204" pitchFamily="34" charset="0"/>
              </a:defRPr>
            </a:lvl2pPr>
            <a:lvl3pPr marL="1143000" indent="-228600" defTabSz="928688">
              <a:defRPr sz="1400" b="1">
                <a:solidFill>
                  <a:schemeClr val="tx2"/>
                </a:solidFill>
                <a:latin typeface="Myriad Pro" panose="020B0503030403020204" pitchFamily="34" charset="0"/>
              </a:defRPr>
            </a:lvl3pPr>
            <a:lvl4pPr marL="1600200" indent="-228600" defTabSz="928688">
              <a:defRPr sz="1400" b="1">
                <a:solidFill>
                  <a:schemeClr val="tx2"/>
                </a:solidFill>
                <a:latin typeface="Myriad Pro" panose="020B0503030403020204" pitchFamily="34" charset="0"/>
              </a:defRPr>
            </a:lvl4pPr>
            <a:lvl5pPr marL="2057400" indent="-228600" defTabSz="928688">
              <a:defRPr sz="1400" b="1">
                <a:solidFill>
                  <a:schemeClr val="tx2"/>
                </a:solidFill>
                <a:latin typeface="Myriad Pro" panose="020B0503030403020204" pitchFamily="34" charset="0"/>
              </a:defRPr>
            </a:lvl5pPr>
            <a:lvl6pPr marL="2514600" indent="-228600" defTabSz="928688" eaLnBrk="0" fontAlgn="base" hangingPunct="0">
              <a:spcBef>
                <a:spcPct val="0"/>
              </a:spcBef>
              <a:spcAft>
                <a:spcPct val="0"/>
              </a:spcAft>
              <a:defRPr sz="1400" b="1">
                <a:solidFill>
                  <a:schemeClr val="tx2"/>
                </a:solidFill>
                <a:latin typeface="Myriad Pro" panose="020B0503030403020204" pitchFamily="34" charset="0"/>
              </a:defRPr>
            </a:lvl6pPr>
            <a:lvl7pPr marL="2971800" indent="-228600" defTabSz="928688" eaLnBrk="0" fontAlgn="base" hangingPunct="0">
              <a:spcBef>
                <a:spcPct val="0"/>
              </a:spcBef>
              <a:spcAft>
                <a:spcPct val="0"/>
              </a:spcAft>
              <a:defRPr sz="1400" b="1">
                <a:solidFill>
                  <a:schemeClr val="tx2"/>
                </a:solidFill>
                <a:latin typeface="Myriad Pro" panose="020B0503030403020204" pitchFamily="34" charset="0"/>
              </a:defRPr>
            </a:lvl7pPr>
            <a:lvl8pPr marL="3429000" indent="-228600" defTabSz="928688" eaLnBrk="0" fontAlgn="base" hangingPunct="0">
              <a:spcBef>
                <a:spcPct val="0"/>
              </a:spcBef>
              <a:spcAft>
                <a:spcPct val="0"/>
              </a:spcAft>
              <a:defRPr sz="1400" b="1">
                <a:solidFill>
                  <a:schemeClr val="tx2"/>
                </a:solidFill>
                <a:latin typeface="Myriad Pro" panose="020B0503030403020204" pitchFamily="34" charset="0"/>
              </a:defRPr>
            </a:lvl8pPr>
            <a:lvl9pPr marL="3886200" indent="-228600" defTabSz="928688" eaLnBrk="0" fontAlgn="base" hangingPunct="0">
              <a:spcBef>
                <a:spcPct val="0"/>
              </a:spcBef>
              <a:spcAft>
                <a:spcPct val="0"/>
              </a:spcAft>
              <a:defRPr sz="1400" b="1">
                <a:solidFill>
                  <a:schemeClr val="tx2"/>
                </a:solidFill>
                <a:latin typeface="Myriad Pro" panose="020B0503030403020204" pitchFamily="34" charset="0"/>
              </a:defRPr>
            </a:lvl9pPr>
          </a:lstStyle>
          <a:p>
            <a:fld id="{8F175602-8D77-49AF-A3D1-A9B2AE55D2BC}" type="slidenum">
              <a:rPr lang="en-US" altLang="en-US" sz="1200" b="0" smtClean="0">
                <a:solidFill>
                  <a:schemeClr val="tx1"/>
                </a:solidFill>
                <a:latin typeface="Arial" panose="020B0604020202020204" pitchFamily="34" charset="0"/>
              </a:rPr>
              <a:pPr/>
              <a:t>2</a:t>
            </a:fld>
            <a:endParaRPr lang="en-US" altLang="en-US" sz="1200" b="0" dirty="0">
              <a:solidFill>
                <a:schemeClr val="tx1"/>
              </a:solidFill>
              <a:latin typeface="Arial" panose="020B0604020202020204" pitchFamily="34" charset="0"/>
            </a:endParaRPr>
          </a:p>
        </p:txBody>
      </p:sp>
    </p:spTree>
    <p:extLst>
      <p:ext uri="{BB962C8B-B14F-4D97-AF65-F5344CB8AC3E}">
        <p14:creationId xmlns:p14="http://schemas.microsoft.com/office/powerpoint/2010/main" val="16035501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a:xfrm>
            <a:off x="1182688" y="698500"/>
            <a:ext cx="4648200" cy="3486150"/>
          </a:xfrm>
          <a:ln/>
        </p:spPr>
      </p:sp>
      <p:sp>
        <p:nvSpPr>
          <p:cNvPr id="6147" name="Notes Placeholder 2"/>
          <p:cNvSpPr>
            <a:spLocks noGrp="1"/>
          </p:cNvSpPr>
          <p:nvPr>
            <p:ph type="body" idx="1"/>
          </p:nvPr>
        </p:nvSpPr>
        <p:spPr>
          <a:noFill/>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dirty="0"/>
              <a:t>My name is Alexandra Fercak and I lead the short-term rental regulation audit, which was released just last month.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dirty="0"/>
              <a:t>In this audit we found that most short-term rental hosts do not have required permits, and the City rarely enforces its regulations.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dirty="0"/>
              <a:t>And despite concerns about the effect of short-term rentals on housing availability and affordability, the City does not collect data needed to effectively regulate these rentals and to monitor the housing market.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dirty="0">
              <a:effectLst/>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dirty="0">
              <a:effectLst/>
            </a:endParaRPr>
          </a:p>
          <a:p>
            <a:endParaRPr lang="en-US" sz="1200" kern="1200" dirty="0">
              <a:solidFill>
                <a:schemeClr val="tx1"/>
              </a:solidFill>
              <a:effectLst/>
              <a:latin typeface="Arial" panose="020B0604020202020204" pitchFamily="34" charset="0"/>
              <a:ea typeface="+mn-ea"/>
              <a:cs typeface="+mn-cs"/>
            </a:endParaRPr>
          </a:p>
        </p:txBody>
      </p:sp>
      <p:sp>
        <p:nvSpPr>
          <p:cNvPr id="6148" name="Slide Number Placeholder 3"/>
          <p:cNvSpPr>
            <a:spLocks noGrp="1"/>
          </p:cNvSpPr>
          <p:nvPr>
            <p:ph type="sldNum" sz="quarter" idx="5"/>
          </p:nvPr>
        </p:nvSpPr>
        <p:spPr>
          <a:noFill/>
        </p:spPr>
        <p:txBody>
          <a:bodyPr/>
          <a:lstStyle>
            <a:lvl1pPr defTabSz="928688">
              <a:defRPr sz="1400" b="1">
                <a:solidFill>
                  <a:schemeClr val="tx2"/>
                </a:solidFill>
                <a:latin typeface="Myriad Pro" panose="020B0503030403020204" pitchFamily="34" charset="0"/>
              </a:defRPr>
            </a:lvl1pPr>
            <a:lvl2pPr marL="742950" indent="-285750" defTabSz="928688">
              <a:defRPr sz="1400" b="1">
                <a:solidFill>
                  <a:schemeClr val="tx2"/>
                </a:solidFill>
                <a:latin typeface="Myriad Pro" panose="020B0503030403020204" pitchFamily="34" charset="0"/>
              </a:defRPr>
            </a:lvl2pPr>
            <a:lvl3pPr marL="1143000" indent="-228600" defTabSz="928688">
              <a:defRPr sz="1400" b="1">
                <a:solidFill>
                  <a:schemeClr val="tx2"/>
                </a:solidFill>
                <a:latin typeface="Myriad Pro" panose="020B0503030403020204" pitchFamily="34" charset="0"/>
              </a:defRPr>
            </a:lvl3pPr>
            <a:lvl4pPr marL="1600200" indent="-228600" defTabSz="928688">
              <a:defRPr sz="1400" b="1">
                <a:solidFill>
                  <a:schemeClr val="tx2"/>
                </a:solidFill>
                <a:latin typeface="Myriad Pro" panose="020B0503030403020204" pitchFamily="34" charset="0"/>
              </a:defRPr>
            </a:lvl4pPr>
            <a:lvl5pPr marL="2057400" indent="-228600" defTabSz="928688">
              <a:defRPr sz="1400" b="1">
                <a:solidFill>
                  <a:schemeClr val="tx2"/>
                </a:solidFill>
                <a:latin typeface="Myriad Pro" panose="020B0503030403020204" pitchFamily="34" charset="0"/>
              </a:defRPr>
            </a:lvl5pPr>
            <a:lvl6pPr marL="2514600" indent="-228600" defTabSz="928688" eaLnBrk="0" fontAlgn="base" hangingPunct="0">
              <a:spcBef>
                <a:spcPct val="0"/>
              </a:spcBef>
              <a:spcAft>
                <a:spcPct val="0"/>
              </a:spcAft>
              <a:defRPr sz="1400" b="1">
                <a:solidFill>
                  <a:schemeClr val="tx2"/>
                </a:solidFill>
                <a:latin typeface="Myriad Pro" panose="020B0503030403020204" pitchFamily="34" charset="0"/>
              </a:defRPr>
            </a:lvl6pPr>
            <a:lvl7pPr marL="2971800" indent="-228600" defTabSz="928688" eaLnBrk="0" fontAlgn="base" hangingPunct="0">
              <a:spcBef>
                <a:spcPct val="0"/>
              </a:spcBef>
              <a:spcAft>
                <a:spcPct val="0"/>
              </a:spcAft>
              <a:defRPr sz="1400" b="1">
                <a:solidFill>
                  <a:schemeClr val="tx2"/>
                </a:solidFill>
                <a:latin typeface="Myriad Pro" panose="020B0503030403020204" pitchFamily="34" charset="0"/>
              </a:defRPr>
            </a:lvl7pPr>
            <a:lvl8pPr marL="3429000" indent="-228600" defTabSz="928688" eaLnBrk="0" fontAlgn="base" hangingPunct="0">
              <a:spcBef>
                <a:spcPct val="0"/>
              </a:spcBef>
              <a:spcAft>
                <a:spcPct val="0"/>
              </a:spcAft>
              <a:defRPr sz="1400" b="1">
                <a:solidFill>
                  <a:schemeClr val="tx2"/>
                </a:solidFill>
                <a:latin typeface="Myriad Pro" panose="020B0503030403020204" pitchFamily="34" charset="0"/>
              </a:defRPr>
            </a:lvl8pPr>
            <a:lvl9pPr marL="3886200" indent="-228600" defTabSz="928688" eaLnBrk="0" fontAlgn="base" hangingPunct="0">
              <a:spcBef>
                <a:spcPct val="0"/>
              </a:spcBef>
              <a:spcAft>
                <a:spcPct val="0"/>
              </a:spcAft>
              <a:defRPr sz="1400" b="1">
                <a:solidFill>
                  <a:schemeClr val="tx2"/>
                </a:solidFill>
                <a:latin typeface="Myriad Pro" panose="020B0503030403020204" pitchFamily="34" charset="0"/>
              </a:defRPr>
            </a:lvl9pPr>
          </a:lstStyle>
          <a:p>
            <a:fld id="{8F175602-8D77-49AF-A3D1-A9B2AE55D2BC}" type="slidenum">
              <a:rPr lang="en-US" altLang="en-US" sz="1200" b="0" smtClean="0">
                <a:solidFill>
                  <a:schemeClr val="tx1"/>
                </a:solidFill>
                <a:latin typeface="Arial" panose="020B0604020202020204" pitchFamily="34" charset="0"/>
              </a:rPr>
              <a:pPr/>
              <a:t>20</a:t>
            </a:fld>
            <a:endParaRPr lang="en-US" altLang="en-US" sz="1200" b="0" dirty="0">
              <a:solidFill>
                <a:schemeClr val="tx1"/>
              </a:solidFill>
              <a:latin typeface="Arial" panose="020B0604020202020204" pitchFamily="34" charset="0"/>
            </a:endParaRPr>
          </a:p>
        </p:txBody>
      </p:sp>
    </p:spTree>
    <p:extLst>
      <p:ext uri="{BB962C8B-B14F-4D97-AF65-F5344CB8AC3E}">
        <p14:creationId xmlns:p14="http://schemas.microsoft.com/office/powerpoint/2010/main" val="8395197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a:xfrm>
            <a:off x="1182688" y="698500"/>
            <a:ext cx="4648200" cy="3486150"/>
          </a:xfrm>
          <a:ln/>
        </p:spPr>
      </p:sp>
      <p:sp>
        <p:nvSpPr>
          <p:cNvPr id="6147" name="Notes Placeholder 2"/>
          <p:cNvSpPr>
            <a:spLocks noGrp="1"/>
          </p:cNvSpPr>
          <p:nvPr>
            <p:ph type="body" idx="1"/>
          </p:nvPr>
        </p:nvSpPr>
        <p:spPr>
          <a:noFill/>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a:solidFill>
                  <a:schemeClr val="tx1"/>
                </a:solidFill>
                <a:latin typeface="Arial" panose="020B0604020202020204" pitchFamily="34" charset="0"/>
                <a:ea typeface="+mn-ea"/>
                <a:cs typeface="+mn-cs"/>
              </a:rPr>
              <a:t>The City began regulating short-term rentals in 2014, when Council changed the zoning code to allow residents to rent their homes for short terms. The intent of the regulation was to preserve the </a:t>
            </a:r>
            <a:r>
              <a:rPr lang="en-US" sz="1200" b="1" i="0" u="none" strike="noStrike" kern="1200" baseline="0" dirty="0">
                <a:solidFill>
                  <a:schemeClr val="tx1"/>
                </a:solidFill>
                <a:latin typeface="Arial" panose="020B0604020202020204" pitchFamily="34" charset="0"/>
                <a:ea typeface="+mn-ea"/>
                <a:cs typeface="+mn-cs"/>
              </a:rPr>
              <a:t>residential </a:t>
            </a:r>
            <a:r>
              <a:rPr lang="en-US" sz="1200" b="0" i="0" u="none" strike="noStrike" kern="1200" baseline="0" dirty="0">
                <a:solidFill>
                  <a:schemeClr val="tx1"/>
                </a:solidFill>
                <a:latin typeface="Arial" panose="020B0604020202020204" pitchFamily="34" charset="0"/>
                <a:ea typeface="+mn-ea"/>
                <a:cs typeface="+mn-cs"/>
              </a:rPr>
              <a:t>character of neighborhoods and to prevent </a:t>
            </a:r>
            <a:r>
              <a:rPr lang="en-US" sz="1200" b="1" i="0" u="none" strike="noStrike" kern="1200" baseline="0" dirty="0">
                <a:solidFill>
                  <a:schemeClr val="tx1"/>
                </a:solidFill>
                <a:latin typeface="Arial" panose="020B0604020202020204" pitchFamily="34" charset="0"/>
                <a:ea typeface="+mn-ea"/>
                <a:cs typeface="+mn-cs"/>
              </a:rPr>
              <a:t>commercial</a:t>
            </a:r>
            <a:r>
              <a:rPr lang="en-US" sz="1200" b="0" i="0" u="none" strike="noStrike" kern="1200" baseline="0" dirty="0">
                <a:solidFill>
                  <a:schemeClr val="tx1"/>
                </a:solidFill>
                <a:latin typeface="Arial" panose="020B0604020202020204" pitchFamily="34" charset="0"/>
                <a:ea typeface="+mn-ea"/>
                <a:cs typeface="+mn-cs"/>
              </a:rPr>
              <a:t> short-term rental activity, but we found that the City’s current regulation approach cannot assure this.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i="0" u="none" strike="noStrike" kern="1200" baseline="0" dirty="0">
              <a:solidFill>
                <a:schemeClr val="tx1"/>
              </a:solidFill>
              <a:latin typeface="Arial" panose="020B0604020202020204" pitchFamily="34"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a:solidFill>
                  <a:schemeClr val="tx1"/>
                </a:solidFill>
                <a:latin typeface="Arial" panose="020B0604020202020204" pitchFamily="34" charset="0"/>
                <a:ea typeface="+mn-ea"/>
                <a:cs typeface="+mn-cs"/>
              </a:rPr>
              <a:t>This graph shows that the market has </a:t>
            </a:r>
            <a:r>
              <a:rPr lang="en-US" sz="1200" b="1" i="0" u="none" strike="noStrike" kern="1200" baseline="0" dirty="0">
                <a:solidFill>
                  <a:schemeClr val="tx1"/>
                </a:solidFill>
                <a:latin typeface="Arial" panose="020B0604020202020204" pitchFamily="34" charset="0"/>
                <a:ea typeface="+mn-ea"/>
                <a:cs typeface="+mn-cs"/>
              </a:rPr>
              <a:t>more than doubled since 2015</a:t>
            </a:r>
            <a:r>
              <a:rPr lang="en-US" sz="1200" b="0" i="0" u="none" strike="noStrike" kern="1200" baseline="0" dirty="0">
                <a:solidFill>
                  <a:schemeClr val="tx1"/>
                </a:solidFill>
                <a:latin typeface="Arial" panose="020B0604020202020204" pitchFamily="34" charset="0"/>
                <a:ea typeface="+mn-ea"/>
                <a:cs typeface="+mn-cs"/>
              </a:rPr>
              <a:t>. These are rentals listed just on Airbnb. Note that the largest growth is in rentals of entire homes compared to private rooms within a home.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i="0" u="none" strike="noStrike" kern="1200" baseline="0" dirty="0">
              <a:solidFill>
                <a:schemeClr val="tx1"/>
              </a:solidFill>
              <a:latin typeface="Arial" panose="020B0604020202020204" pitchFamily="34"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a:solidFill>
                  <a:schemeClr val="tx1"/>
                </a:solidFill>
                <a:latin typeface="Arial" panose="020B0604020202020204" pitchFamily="34" charset="0"/>
                <a:ea typeface="+mn-ea"/>
                <a:cs typeface="+mn-cs"/>
              </a:rPr>
              <a:t>I should note here that in order to evaluate the regulation of this market , we had to obtain data from a third party. We presented an interactive version of this data on the City Auditor’s website.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i="0" u="none" strike="noStrike" kern="1200" baseline="0" dirty="0">
              <a:solidFill>
                <a:schemeClr val="tx1"/>
              </a:solidFill>
              <a:latin typeface="Arial" panose="020B0604020202020204" pitchFamily="34"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i="0" u="none" strike="noStrike" kern="1200" baseline="0" dirty="0">
              <a:solidFill>
                <a:schemeClr val="tx1"/>
              </a:solidFill>
              <a:latin typeface="Arial" panose="020B0604020202020204" pitchFamily="34"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i="0" u="none" strike="noStrike" kern="1200" baseline="0" dirty="0">
              <a:solidFill>
                <a:schemeClr val="tx1"/>
              </a:solidFill>
              <a:latin typeface="Arial" panose="020B0604020202020204" pitchFamily="34"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i="0" u="none" strike="noStrike" kern="1200" baseline="0" dirty="0">
              <a:solidFill>
                <a:schemeClr val="tx1"/>
              </a:solidFill>
              <a:latin typeface="Arial" panose="020B0604020202020204" pitchFamily="34"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i="0" u="none" strike="noStrike" kern="1200" baseline="0" dirty="0">
              <a:solidFill>
                <a:schemeClr val="tx1"/>
              </a:solidFill>
              <a:latin typeface="Arial" panose="020B0604020202020204" pitchFamily="34" charset="0"/>
              <a:ea typeface="+mn-ea"/>
              <a:cs typeface="+mn-cs"/>
            </a:endParaRPr>
          </a:p>
          <a:p>
            <a:endParaRPr lang="en-US" sz="1200" kern="1200" dirty="0">
              <a:solidFill>
                <a:schemeClr val="tx1"/>
              </a:solidFill>
              <a:effectLst/>
              <a:latin typeface="Arial" panose="020B0604020202020204" pitchFamily="34" charset="0"/>
              <a:ea typeface="+mn-ea"/>
              <a:cs typeface="+mn-cs"/>
            </a:endParaRPr>
          </a:p>
        </p:txBody>
      </p:sp>
      <p:sp>
        <p:nvSpPr>
          <p:cNvPr id="6148" name="Slide Number Placeholder 3"/>
          <p:cNvSpPr>
            <a:spLocks noGrp="1"/>
          </p:cNvSpPr>
          <p:nvPr>
            <p:ph type="sldNum" sz="quarter" idx="5"/>
          </p:nvPr>
        </p:nvSpPr>
        <p:spPr>
          <a:noFill/>
        </p:spPr>
        <p:txBody>
          <a:bodyPr/>
          <a:lstStyle>
            <a:lvl1pPr defTabSz="928688">
              <a:defRPr sz="1400" b="1">
                <a:solidFill>
                  <a:schemeClr val="tx2"/>
                </a:solidFill>
                <a:latin typeface="Myriad Pro" panose="020B0503030403020204" pitchFamily="34" charset="0"/>
              </a:defRPr>
            </a:lvl1pPr>
            <a:lvl2pPr marL="742950" indent="-285750" defTabSz="928688">
              <a:defRPr sz="1400" b="1">
                <a:solidFill>
                  <a:schemeClr val="tx2"/>
                </a:solidFill>
                <a:latin typeface="Myriad Pro" panose="020B0503030403020204" pitchFamily="34" charset="0"/>
              </a:defRPr>
            </a:lvl2pPr>
            <a:lvl3pPr marL="1143000" indent="-228600" defTabSz="928688">
              <a:defRPr sz="1400" b="1">
                <a:solidFill>
                  <a:schemeClr val="tx2"/>
                </a:solidFill>
                <a:latin typeface="Myriad Pro" panose="020B0503030403020204" pitchFamily="34" charset="0"/>
              </a:defRPr>
            </a:lvl3pPr>
            <a:lvl4pPr marL="1600200" indent="-228600" defTabSz="928688">
              <a:defRPr sz="1400" b="1">
                <a:solidFill>
                  <a:schemeClr val="tx2"/>
                </a:solidFill>
                <a:latin typeface="Myriad Pro" panose="020B0503030403020204" pitchFamily="34" charset="0"/>
              </a:defRPr>
            </a:lvl4pPr>
            <a:lvl5pPr marL="2057400" indent="-228600" defTabSz="928688">
              <a:defRPr sz="1400" b="1">
                <a:solidFill>
                  <a:schemeClr val="tx2"/>
                </a:solidFill>
                <a:latin typeface="Myriad Pro" panose="020B0503030403020204" pitchFamily="34" charset="0"/>
              </a:defRPr>
            </a:lvl5pPr>
            <a:lvl6pPr marL="2514600" indent="-228600" defTabSz="928688" eaLnBrk="0" fontAlgn="base" hangingPunct="0">
              <a:spcBef>
                <a:spcPct val="0"/>
              </a:spcBef>
              <a:spcAft>
                <a:spcPct val="0"/>
              </a:spcAft>
              <a:defRPr sz="1400" b="1">
                <a:solidFill>
                  <a:schemeClr val="tx2"/>
                </a:solidFill>
                <a:latin typeface="Myriad Pro" panose="020B0503030403020204" pitchFamily="34" charset="0"/>
              </a:defRPr>
            </a:lvl6pPr>
            <a:lvl7pPr marL="2971800" indent="-228600" defTabSz="928688" eaLnBrk="0" fontAlgn="base" hangingPunct="0">
              <a:spcBef>
                <a:spcPct val="0"/>
              </a:spcBef>
              <a:spcAft>
                <a:spcPct val="0"/>
              </a:spcAft>
              <a:defRPr sz="1400" b="1">
                <a:solidFill>
                  <a:schemeClr val="tx2"/>
                </a:solidFill>
                <a:latin typeface="Myriad Pro" panose="020B0503030403020204" pitchFamily="34" charset="0"/>
              </a:defRPr>
            </a:lvl7pPr>
            <a:lvl8pPr marL="3429000" indent="-228600" defTabSz="928688" eaLnBrk="0" fontAlgn="base" hangingPunct="0">
              <a:spcBef>
                <a:spcPct val="0"/>
              </a:spcBef>
              <a:spcAft>
                <a:spcPct val="0"/>
              </a:spcAft>
              <a:defRPr sz="1400" b="1">
                <a:solidFill>
                  <a:schemeClr val="tx2"/>
                </a:solidFill>
                <a:latin typeface="Myriad Pro" panose="020B0503030403020204" pitchFamily="34" charset="0"/>
              </a:defRPr>
            </a:lvl8pPr>
            <a:lvl9pPr marL="3886200" indent="-228600" defTabSz="928688" eaLnBrk="0" fontAlgn="base" hangingPunct="0">
              <a:spcBef>
                <a:spcPct val="0"/>
              </a:spcBef>
              <a:spcAft>
                <a:spcPct val="0"/>
              </a:spcAft>
              <a:defRPr sz="1400" b="1">
                <a:solidFill>
                  <a:schemeClr val="tx2"/>
                </a:solidFill>
                <a:latin typeface="Myriad Pro" panose="020B0503030403020204" pitchFamily="34" charset="0"/>
              </a:defRPr>
            </a:lvl9pPr>
          </a:lstStyle>
          <a:p>
            <a:fld id="{8F175602-8D77-49AF-A3D1-A9B2AE55D2BC}" type="slidenum">
              <a:rPr lang="en-US" altLang="en-US" sz="1200" b="0" smtClean="0">
                <a:solidFill>
                  <a:schemeClr val="tx1"/>
                </a:solidFill>
                <a:latin typeface="Arial" panose="020B0604020202020204" pitchFamily="34" charset="0"/>
              </a:rPr>
              <a:pPr/>
              <a:t>21</a:t>
            </a:fld>
            <a:endParaRPr lang="en-US" altLang="en-US" sz="1200" b="0" dirty="0">
              <a:solidFill>
                <a:schemeClr val="tx1"/>
              </a:solidFill>
              <a:latin typeface="Arial" panose="020B0604020202020204" pitchFamily="34" charset="0"/>
            </a:endParaRPr>
          </a:p>
        </p:txBody>
      </p:sp>
    </p:spTree>
    <p:extLst>
      <p:ext uri="{BB962C8B-B14F-4D97-AF65-F5344CB8AC3E}">
        <p14:creationId xmlns:p14="http://schemas.microsoft.com/office/powerpoint/2010/main" val="3973774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a:xfrm>
            <a:off x="1182688" y="698500"/>
            <a:ext cx="4648200" cy="3486150"/>
          </a:xfrm>
          <a:ln/>
        </p:spPr>
      </p:sp>
      <p:sp>
        <p:nvSpPr>
          <p:cNvPr id="6147" name="Notes Placeholder 2"/>
          <p:cNvSpPr>
            <a:spLocks noGrp="1"/>
          </p:cNvSpPr>
          <p:nvPr>
            <p:ph type="body" idx="1"/>
          </p:nvPr>
        </p:nvSpPr>
        <p:spPr>
          <a:noFill/>
        </p:spPr>
        <p:txBody>
          <a:bodyPr/>
          <a:lstStyle/>
          <a:p>
            <a:r>
              <a:rPr lang="en-US" sz="1200" b="0" i="0" u="none" strike="noStrike" kern="1200" baseline="0" dirty="0">
                <a:solidFill>
                  <a:schemeClr val="tx1"/>
                </a:solidFill>
                <a:latin typeface="Arial" panose="020B0604020202020204" pitchFamily="34" charset="0"/>
                <a:ea typeface="+mn-ea"/>
                <a:cs typeface="+mn-cs"/>
              </a:rPr>
              <a:t>The regulations require each host to obtain a short-term rental permit and to follow certain restrictions. </a:t>
            </a:r>
          </a:p>
          <a:p>
            <a:endParaRPr lang="en-US" sz="1200" b="0" i="0" u="none" strike="noStrike" kern="1200" baseline="0" dirty="0">
              <a:solidFill>
                <a:schemeClr val="tx1"/>
              </a:solidFill>
              <a:latin typeface="Arial" panose="020B0604020202020204" pitchFamily="34" charset="0"/>
              <a:ea typeface="+mn-ea"/>
              <a:cs typeface="+mn-cs"/>
            </a:endParaRPr>
          </a:p>
          <a:p>
            <a:r>
              <a:rPr lang="en-US" sz="1200" b="0" i="0" u="none" strike="noStrike" kern="1200" baseline="0" dirty="0">
                <a:solidFill>
                  <a:schemeClr val="tx1"/>
                </a:solidFill>
                <a:latin typeface="Arial" panose="020B0604020202020204" pitchFamily="34" charset="0"/>
                <a:ea typeface="+mn-ea"/>
                <a:cs typeface="+mn-cs"/>
              </a:rPr>
              <a:t>As of October 2017, Development Services had issued </a:t>
            </a:r>
            <a:r>
              <a:rPr lang="en-US" sz="1200" b="1" i="0" u="none" strike="noStrike" kern="1200" baseline="0" dirty="0">
                <a:solidFill>
                  <a:schemeClr val="tx1"/>
                </a:solidFill>
                <a:latin typeface="Arial" panose="020B0604020202020204" pitchFamily="34" charset="0"/>
                <a:ea typeface="+mn-ea"/>
                <a:cs typeface="+mn-cs"/>
              </a:rPr>
              <a:t>over 1,600 </a:t>
            </a:r>
            <a:r>
              <a:rPr lang="en-US" sz="1200" b="0" i="0" u="none" strike="noStrike" kern="1200" baseline="0" dirty="0">
                <a:solidFill>
                  <a:schemeClr val="tx1"/>
                </a:solidFill>
                <a:latin typeface="Arial" panose="020B0604020202020204" pitchFamily="34" charset="0"/>
                <a:ea typeface="+mn-ea"/>
                <a:cs typeface="+mn-cs"/>
              </a:rPr>
              <a:t>active permits. However, during that time there were </a:t>
            </a:r>
            <a:r>
              <a:rPr lang="en-US" sz="1200" b="1" i="0" u="none" strike="noStrike" kern="1200" baseline="0" dirty="0">
                <a:solidFill>
                  <a:schemeClr val="tx1"/>
                </a:solidFill>
                <a:latin typeface="Arial" panose="020B0604020202020204" pitchFamily="34" charset="0"/>
                <a:ea typeface="+mn-ea"/>
                <a:cs typeface="+mn-cs"/>
              </a:rPr>
              <a:t>over 4,600 r</a:t>
            </a:r>
            <a:r>
              <a:rPr lang="en-US" sz="1200" b="0" i="0" u="none" strike="noStrike" kern="1200" baseline="0" dirty="0">
                <a:solidFill>
                  <a:schemeClr val="tx1"/>
                </a:solidFill>
                <a:latin typeface="Arial" panose="020B0604020202020204" pitchFamily="34" charset="0"/>
                <a:ea typeface="+mn-ea"/>
                <a:cs typeface="+mn-cs"/>
              </a:rPr>
              <a:t>entals on Airbnb alone. Adding the number of rentals from the other booking agents operating in Portland, such as HomeAway or Vacasa, we estimate that </a:t>
            </a:r>
            <a:r>
              <a:rPr lang="en-US" sz="1200" b="1" i="0" u="none" strike="noStrike" kern="1200" baseline="0" dirty="0">
                <a:solidFill>
                  <a:schemeClr val="tx1"/>
                </a:solidFill>
                <a:latin typeface="Arial" panose="020B0604020202020204" pitchFamily="34" charset="0"/>
                <a:ea typeface="+mn-ea"/>
                <a:cs typeface="+mn-cs"/>
              </a:rPr>
              <a:t>only about 22 percent </a:t>
            </a:r>
            <a:r>
              <a:rPr lang="en-US" sz="1200" b="0" i="0" u="none" strike="noStrike" kern="1200" baseline="0" dirty="0">
                <a:solidFill>
                  <a:schemeClr val="tx1"/>
                </a:solidFill>
                <a:latin typeface="Arial" panose="020B0604020202020204" pitchFamily="34" charset="0"/>
                <a:ea typeface="+mn-ea"/>
                <a:cs typeface="+mn-cs"/>
              </a:rPr>
              <a:t>of rentals are permitted.</a:t>
            </a:r>
          </a:p>
          <a:p>
            <a:endParaRPr lang="en-US" sz="1200" b="0" i="0" u="none" strike="noStrike" kern="1200" baseline="0" dirty="0">
              <a:solidFill>
                <a:schemeClr val="tx1"/>
              </a:solidFill>
              <a:latin typeface="Arial" panose="020B0604020202020204" pitchFamily="34"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a:solidFill>
                  <a:schemeClr val="tx1"/>
                </a:solidFill>
                <a:latin typeface="Arial" panose="020B0604020202020204" pitchFamily="34" charset="0"/>
                <a:ea typeface="+mn-ea"/>
                <a:cs typeface="+mn-cs"/>
              </a:rPr>
              <a:t>One factor that has limited City bureaus’ ability to enforce the regulations is the lack of data about short-term rental activity, including addresses of rentals, and how often and for how long listings are rented. Of the approximately 15 booking agents active in Portland, </a:t>
            </a:r>
            <a:r>
              <a:rPr lang="en-US" sz="1200" b="1" i="0" u="none" strike="noStrike" kern="1200" baseline="0" dirty="0">
                <a:solidFill>
                  <a:schemeClr val="tx1"/>
                </a:solidFill>
                <a:latin typeface="Arial" panose="020B0604020202020204" pitchFamily="34" charset="0"/>
                <a:ea typeface="+mn-ea"/>
                <a:cs typeface="+mn-cs"/>
              </a:rPr>
              <a:t>none</a:t>
            </a:r>
            <a:r>
              <a:rPr lang="en-US" sz="1200" b="0" i="0" u="none" strike="noStrike" kern="1200" baseline="0" dirty="0">
                <a:solidFill>
                  <a:schemeClr val="tx1"/>
                </a:solidFill>
                <a:latin typeface="Arial" panose="020B0604020202020204" pitchFamily="34" charset="0"/>
                <a:ea typeface="+mn-ea"/>
                <a:cs typeface="+mn-cs"/>
              </a:rPr>
              <a:t> regularly provide data to the City. </a:t>
            </a:r>
          </a:p>
        </p:txBody>
      </p:sp>
      <p:sp>
        <p:nvSpPr>
          <p:cNvPr id="6148" name="Slide Number Placeholder 3"/>
          <p:cNvSpPr>
            <a:spLocks noGrp="1"/>
          </p:cNvSpPr>
          <p:nvPr>
            <p:ph type="sldNum" sz="quarter" idx="5"/>
          </p:nvPr>
        </p:nvSpPr>
        <p:spPr>
          <a:noFill/>
        </p:spPr>
        <p:txBody>
          <a:bodyPr/>
          <a:lstStyle>
            <a:lvl1pPr defTabSz="928688">
              <a:defRPr sz="1400" b="1">
                <a:solidFill>
                  <a:schemeClr val="tx2"/>
                </a:solidFill>
                <a:latin typeface="Myriad Pro" panose="020B0503030403020204" pitchFamily="34" charset="0"/>
              </a:defRPr>
            </a:lvl1pPr>
            <a:lvl2pPr marL="742950" indent="-285750" defTabSz="928688">
              <a:defRPr sz="1400" b="1">
                <a:solidFill>
                  <a:schemeClr val="tx2"/>
                </a:solidFill>
                <a:latin typeface="Myriad Pro" panose="020B0503030403020204" pitchFamily="34" charset="0"/>
              </a:defRPr>
            </a:lvl2pPr>
            <a:lvl3pPr marL="1143000" indent="-228600" defTabSz="928688">
              <a:defRPr sz="1400" b="1">
                <a:solidFill>
                  <a:schemeClr val="tx2"/>
                </a:solidFill>
                <a:latin typeface="Myriad Pro" panose="020B0503030403020204" pitchFamily="34" charset="0"/>
              </a:defRPr>
            </a:lvl3pPr>
            <a:lvl4pPr marL="1600200" indent="-228600" defTabSz="928688">
              <a:defRPr sz="1400" b="1">
                <a:solidFill>
                  <a:schemeClr val="tx2"/>
                </a:solidFill>
                <a:latin typeface="Myriad Pro" panose="020B0503030403020204" pitchFamily="34" charset="0"/>
              </a:defRPr>
            </a:lvl4pPr>
            <a:lvl5pPr marL="2057400" indent="-228600" defTabSz="928688">
              <a:defRPr sz="1400" b="1">
                <a:solidFill>
                  <a:schemeClr val="tx2"/>
                </a:solidFill>
                <a:latin typeface="Myriad Pro" panose="020B0503030403020204" pitchFamily="34" charset="0"/>
              </a:defRPr>
            </a:lvl5pPr>
            <a:lvl6pPr marL="2514600" indent="-228600" defTabSz="928688" eaLnBrk="0" fontAlgn="base" hangingPunct="0">
              <a:spcBef>
                <a:spcPct val="0"/>
              </a:spcBef>
              <a:spcAft>
                <a:spcPct val="0"/>
              </a:spcAft>
              <a:defRPr sz="1400" b="1">
                <a:solidFill>
                  <a:schemeClr val="tx2"/>
                </a:solidFill>
                <a:latin typeface="Myriad Pro" panose="020B0503030403020204" pitchFamily="34" charset="0"/>
              </a:defRPr>
            </a:lvl6pPr>
            <a:lvl7pPr marL="2971800" indent="-228600" defTabSz="928688" eaLnBrk="0" fontAlgn="base" hangingPunct="0">
              <a:spcBef>
                <a:spcPct val="0"/>
              </a:spcBef>
              <a:spcAft>
                <a:spcPct val="0"/>
              </a:spcAft>
              <a:defRPr sz="1400" b="1">
                <a:solidFill>
                  <a:schemeClr val="tx2"/>
                </a:solidFill>
                <a:latin typeface="Myriad Pro" panose="020B0503030403020204" pitchFamily="34" charset="0"/>
              </a:defRPr>
            </a:lvl7pPr>
            <a:lvl8pPr marL="3429000" indent="-228600" defTabSz="928688" eaLnBrk="0" fontAlgn="base" hangingPunct="0">
              <a:spcBef>
                <a:spcPct val="0"/>
              </a:spcBef>
              <a:spcAft>
                <a:spcPct val="0"/>
              </a:spcAft>
              <a:defRPr sz="1400" b="1">
                <a:solidFill>
                  <a:schemeClr val="tx2"/>
                </a:solidFill>
                <a:latin typeface="Myriad Pro" panose="020B0503030403020204" pitchFamily="34" charset="0"/>
              </a:defRPr>
            </a:lvl8pPr>
            <a:lvl9pPr marL="3886200" indent="-228600" defTabSz="928688" eaLnBrk="0" fontAlgn="base" hangingPunct="0">
              <a:spcBef>
                <a:spcPct val="0"/>
              </a:spcBef>
              <a:spcAft>
                <a:spcPct val="0"/>
              </a:spcAft>
              <a:defRPr sz="1400" b="1">
                <a:solidFill>
                  <a:schemeClr val="tx2"/>
                </a:solidFill>
                <a:latin typeface="Myriad Pro" panose="020B0503030403020204" pitchFamily="34" charset="0"/>
              </a:defRPr>
            </a:lvl9pPr>
          </a:lstStyle>
          <a:p>
            <a:fld id="{8F175602-8D77-49AF-A3D1-A9B2AE55D2BC}" type="slidenum">
              <a:rPr lang="en-US" altLang="en-US" sz="1200" b="0" smtClean="0">
                <a:solidFill>
                  <a:schemeClr val="tx1"/>
                </a:solidFill>
                <a:latin typeface="Arial" panose="020B0604020202020204" pitchFamily="34" charset="0"/>
              </a:rPr>
              <a:pPr/>
              <a:t>22</a:t>
            </a:fld>
            <a:endParaRPr lang="en-US" altLang="en-US" sz="1200" b="0" dirty="0">
              <a:solidFill>
                <a:schemeClr val="tx1"/>
              </a:solidFill>
              <a:latin typeface="Arial" panose="020B0604020202020204" pitchFamily="34" charset="0"/>
            </a:endParaRPr>
          </a:p>
        </p:txBody>
      </p:sp>
    </p:spTree>
    <p:extLst>
      <p:ext uri="{BB962C8B-B14F-4D97-AF65-F5344CB8AC3E}">
        <p14:creationId xmlns:p14="http://schemas.microsoft.com/office/powerpoint/2010/main" val="24555805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a:xfrm>
            <a:off x="1182688" y="698500"/>
            <a:ext cx="4648200" cy="3486150"/>
          </a:xfrm>
          <a:ln/>
        </p:spPr>
      </p:sp>
      <p:sp>
        <p:nvSpPr>
          <p:cNvPr id="6147" name="Notes Placeholder 2"/>
          <p:cNvSpPr>
            <a:spLocks noGrp="1"/>
          </p:cNvSpPr>
          <p:nvPr>
            <p:ph type="body" idx="1"/>
          </p:nvPr>
        </p:nvSpPr>
        <p:spPr>
          <a:noFill/>
        </p:spPr>
        <p:txBody>
          <a:bodyPr/>
          <a:lstStyle/>
          <a:p>
            <a:r>
              <a:rPr lang="en-US" sz="1200" kern="1200" dirty="0">
                <a:solidFill>
                  <a:schemeClr val="tx1"/>
                </a:solidFill>
                <a:effectLst/>
                <a:latin typeface="Arial" panose="020B0604020202020204" pitchFamily="34" charset="0"/>
                <a:ea typeface="+mn-ea"/>
                <a:cs typeface="+mn-cs"/>
              </a:rPr>
              <a:t>This map shows the rentals available in Portland, and it shows some neighborhoods have  higher concentrations of short-term rentals.</a:t>
            </a:r>
          </a:p>
          <a:p>
            <a:r>
              <a:rPr lang="en-US" sz="1200" kern="1200" dirty="0">
                <a:solidFill>
                  <a:schemeClr val="tx1"/>
                </a:solidFill>
                <a:effectLst/>
                <a:latin typeface="Arial" panose="020B0604020202020204" pitchFamily="34" charset="0"/>
                <a:ea typeface="+mn-ea"/>
                <a:cs typeface="+mn-cs"/>
              </a:rPr>
              <a:t>And as the number of these units has been </a:t>
            </a:r>
            <a:r>
              <a:rPr lang="en-US" sz="1200" b="1" kern="1200" dirty="0">
                <a:solidFill>
                  <a:schemeClr val="tx1"/>
                </a:solidFill>
                <a:effectLst/>
                <a:latin typeface="Arial" panose="020B0604020202020204" pitchFamily="34" charset="0"/>
                <a:ea typeface="+mn-ea"/>
                <a:cs typeface="+mn-cs"/>
              </a:rPr>
              <a:t>increasing </a:t>
            </a:r>
            <a:r>
              <a:rPr lang="en-US" sz="1200" kern="1200" dirty="0">
                <a:solidFill>
                  <a:schemeClr val="tx1"/>
                </a:solidFill>
                <a:effectLst/>
                <a:latin typeface="Arial" panose="020B0604020202020204" pitchFamily="34" charset="0"/>
                <a:ea typeface="+mn-ea"/>
                <a:cs typeface="+mn-cs"/>
              </a:rPr>
              <a:t>since 2014, their effect on housing market and neighborhood quality has not been monitored. </a:t>
            </a:r>
          </a:p>
          <a:p>
            <a:endParaRPr lang="en-US" sz="1200" kern="1200" dirty="0">
              <a:solidFill>
                <a:schemeClr val="tx1"/>
              </a:solidFill>
              <a:effectLst/>
              <a:latin typeface="Arial" panose="020B0604020202020204" pitchFamily="34" charset="0"/>
              <a:ea typeface="+mn-ea"/>
              <a:cs typeface="+mn-cs"/>
            </a:endParaRPr>
          </a:p>
          <a:p>
            <a:r>
              <a:rPr lang="en-US" sz="1200" kern="1200" dirty="0">
                <a:solidFill>
                  <a:schemeClr val="tx1"/>
                </a:solidFill>
                <a:effectLst/>
                <a:latin typeface="Arial" panose="020B0604020202020204" pitchFamily="34" charset="0"/>
                <a:ea typeface="+mn-ea"/>
                <a:cs typeface="+mn-cs"/>
              </a:rPr>
              <a:t>No City bureau has been assigned the responsibility to monitor the impact on housing.</a:t>
            </a:r>
          </a:p>
          <a:p>
            <a:endParaRPr lang="en-US" sz="1200" kern="1200" dirty="0">
              <a:solidFill>
                <a:schemeClr val="tx1"/>
              </a:solidFill>
              <a:effectLst/>
              <a:latin typeface="Arial" panose="020B0604020202020204" pitchFamily="34" charset="0"/>
              <a:ea typeface="+mn-ea"/>
              <a:cs typeface="+mn-cs"/>
            </a:endParaRPr>
          </a:p>
          <a:p>
            <a:endParaRPr lang="en-US" sz="1200" kern="1200" dirty="0">
              <a:solidFill>
                <a:schemeClr val="tx1"/>
              </a:solidFill>
              <a:effectLst/>
              <a:latin typeface="Arial" panose="020B0604020202020204" pitchFamily="34" charset="0"/>
              <a:ea typeface="+mn-ea"/>
              <a:cs typeface="+mn-cs"/>
            </a:endParaRPr>
          </a:p>
        </p:txBody>
      </p:sp>
      <p:sp>
        <p:nvSpPr>
          <p:cNvPr id="6148" name="Slide Number Placeholder 3"/>
          <p:cNvSpPr>
            <a:spLocks noGrp="1"/>
          </p:cNvSpPr>
          <p:nvPr>
            <p:ph type="sldNum" sz="quarter" idx="5"/>
          </p:nvPr>
        </p:nvSpPr>
        <p:spPr>
          <a:noFill/>
        </p:spPr>
        <p:txBody>
          <a:bodyPr/>
          <a:lstStyle>
            <a:lvl1pPr defTabSz="928688">
              <a:defRPr sz="1400" b="1">
                <a:solidFill>
                  <a:schemeClr val="tx2"/>
                </a:solidFill>
                <a:latin typeface="Myriad Pro" panose="020B0503030403020204" pitchFamily="34" charset="0"/>
              </a:defRPr>
            </a:lvl1pPr>
            <a:lvl2pPr marL="742950" indent="-285750" defTabSz="928688">
              <a:defRPr sz="1400" b="1">
                <a:solidFill>
                  <a:schemeClr val="tx2"/>
                </a:solidFill>
                <a:latin typeface="Myriad Pro" panose="020B0503030403020204" pitchFamily="34" charset="0"/>
              </a:defRPr>
            </a:lvl2pPr>
            <a:lvl3pPr marL="1143000" indent="-228600" defTabSz="928688">
              <a:defRPr sz="1400" b="1">
                <a:solidFill>
                  <a:schemeClr val="tx2"/>
                </a:solidFill>
                <a:latin typeface="Myriad Pro" panose="020B0503030403020204" pitchFamily="34" charset="0"/>
              </a:defRPr>
            </a:lvl3pPr>
            <a:lvl4pPr marL="1600200" indent="-228600" defTabSz="928688">
              <a:defRPr sz="1400" b="1">
                <a:solidFill>
                  <a:schemeClr val="tx2"/>
                </a:solidFill>
                <a:latin typeface="Myriad Pro" panose="020B0503030403020204" pitchFamily="34" charset="0"/>
              </a:defRPr>
            </a:lvl4pPr>
            <a:lvl5pPr marL="2057400" indent="-228600" defTabSz="928688">
              <a:defRPr sz="1400" b="1">
                <a:solidFill>
                  <a:schemeClr val="tx2"/>
                </a:solidFill>
                <a:latin typeface="Myriad Pro" panose="020B0503030403020204" pitchFamily="34" charset="0"/>
              </a:defRPr>
            </a:lvl5pPr>
            <a:lvl6pPr marL="2514600" indent="-228600" defTabSz="928688" eaLnBrk="0" fontAlgn="base" hangingPunct="0">
              <a:spcBef>
                <a:spcPct val="0"/>
              </a:spcBef>
              <a:spcAft>
                <a:spcPct val="0"/>
              </a:spcAft>
              <a:defRPr sz="1400" b="1">
                <a:solidFill>
                  <a:schemeClr val="tx2"/>
                </a:solidFill>
                <a:latin typeface="Myriad Pro" panose="020B0503030403020204" pitchFamily="34" charset="0"/>
              </a:defRPr>
            </a:lvl6pPr>
            <a:lvl7pPr marL="2971800" indent="-228600" defTabSz="928688" eaLnBrk="0" fontAlgn="base" hangingPunct="0">
              <a:spcBef>
                <a:spcPct val="0"/>
              </a:spcBef>
              <a:spcAft>
                <a:spcPct val="0"/>
              </a:spcAft>
              <a:defRPr sz="1400" b="1">
                <a:solidFill>
                  <a:schemeClr val="tx2"/>
                </a:solidFill>
                <a:latin typeface="Myriad Pro" panose="020B0503030403020204" pitchFamily="34" charset="0"/>
              </a:defRPr>
            </a:lvl7pPr>
            <a:lvl8pPr marL="3429000" indent="-228600" defTabSz="928688" eaLnBrk="0" fontAlgn="base" hangingPunct="0">
              <a:spcBef>
                <a:spcPct val="0"/>
              </a:spcBef>
              <a:spcAft>
                <a:spcPct val="0"/>
              </a:spcAft>
              <a:defRPr sz="1400" b="1">
                <a:solidFill>
                  <a:schemeClr val="tx2"/>
                </a:solidFill>
                <a:latin typeface="Myriad Pro" panose="020B0503030403020204" pitchFamily="34" charset="0"/>
              </a:defRPr>
            </a:lvl8pPr>
            <a:lvl9pPr marL="3886200" indent="-228600" defTabSz="928688" eaLnBrk="0" fontAlgn="base" hangingPunct="0">
              <a:spcBef>
                <a:spcPct val="0"/>
              </a:spcBef>
              <a:spcAft>
                <a:spcPct val="0"/>
              </a:spcAft>
              <a:defRPr sz="1400" b="1">
                <a:solidFill>
                  <a:schemeClr val="tx2"/>
                </a:solidFill>
                <a:latin typeface="Myriad Pro" panose="020B0503030403020204" pitchFamily="34" charset="0"/>
              </a:defRPr>
            </a:lvl9pPr>
          </a:lstStyle>
          <a:p>
            <a:fld id="{8F175602-8D77-49AF-A3D1-A9B2AE55D2BC}" type="slidenum">
              <a:rPr lang="en-US" altLang="en-US" sz="1200" b="0" smtClean="0">
                <a:solidFill>
                  <a:schemeClr val="tx1"/>
                </a:solidFill>
                <a:latin typeface="Arial" panose="020B0604020202020204" pitchFamily="34" charset="0"/>
              </a:rPr>
              <a:pPr/>
              <a:t>23</a:t>
            </a:fld>
            <a:endParaRPr lang="en-US" altLang="en-US" sz="1200" b="0" dirty="0">
              <a:solidFill>
                <a:schemeClr val="tx1"/>
              </a:solidFill>
              <a:latin typeface="Arial" panose="020B0604020202020204" pitchFamily="34" charset="0"/>
            </a:endParaRPr>
          </a:p>
        </p:txBody>
      </p:sp>
    </p:spTree>
    <p:extLst>
      <p:ext uri="{BB962C8B-B14F-4D97-AF65-F5344CB8AC3E}">
        <p14:creationId xmlns:p14="http://schemas.microsoft.com/office/powerpoint/2010/main" val="10396157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a:xfrm>
            <a:off x="1182688" y="698500"/>
            <a:ext cx="4648200" cy="3486150"/>
          </a:xfrm>
          <a:ln/>
        </p:spPr>
      </p:sp>
      <p:sp>
        <p:nvSpPr>
          <p:cNvPr id="6147" name="Notes Placeholder 2"/>
          <p:cNvSpPr>
            <a:spLocks noGrp="1"/>
          </p:cNvSpPr>
          <p:nvPr>
            <p:ph type="body" idx="1"/>
          </p:nvPr>
        </p:nvSpPr>
        <p:spPr>
          <a:noFill/>
        </p:spPr>
        <p:txBody>
          <a:bodyPr/>
          <a:lstStyle/>
          <a:p>
            <a:r>
              <a:rPr lang="en-US" sz="1200" kern="1200" dirty="0">
                <a:solidFill>
                  <a:schemeClr val="tx1"/>
                </a:solidFill>
                <a:effectLst/>
                <a:latin typeface="Arial" panose="020B0604020202020204" pitchFamily="34" charset="0"/>
                <a:ea typeface="+mn-ea"/>
                <a:cs typeface="+mn-cs"/>
              </a:rPr>
              <a:t>This map is broken out by neighborhoods where we compared short-term rental activity to the number of housing units. As you can see neighborhoods in inner Northeast and inner Southeast are more frequented by renters than other parts of the city. These are also neighborhoods that have experienced gentrification and are facing affordable housing shortages. </a:t>
            </a:r>
          </a:p>
          <a:p>
            <a:endParaRPr lang="en-US" sz="1200" kern="1200" dirty="0">
              <a:solidFill>
                <a:schemeClr val="tx1"/>
              </a:solidFill>
              <a:effectLst/>
              <a:latin typeface="Arial" panose="020B0604020202020204" pitchFamily="34" charset="0"/>
              <a:ea typeface="+mn-ea"/>
              <a:cs typeface="+mn-cs"/>
            </a:endParaRPr>
          </a:p>
          <a:p>
            <a:r>
              <a:rPr lang="en-US" sz="1200" kern="1200" dirty="0">
                <a:solidFill>
                  <a:schemeClr val="tx1"/>
                </a:solidFill>
                <a:effectLst/>
                <a:latin typeface="Arial" panose="020B0604020202020204" pitchFamily="34" charset="0"/>
                <a:ea typeface="+mn-ea"/>
                <a:cs typeface="+mn-cs"/>
              </a:rPr>
              <a:t>These neighborhoods should be monitored to determine how this market affects them. </a:t>
            </a:r>
          </a:p>
        </p:txBody>
      </p:sp>
      <p:sp>
        <p:nvSpPr>
          <p:cNvPr id="6148" name="Slide Number Placeholder 3"/>
          <p:cNvSpPr>
            <a:spLocks noGrp="1"/>
          </p:cNvSpPr>
          <p:nvPr>
            <p:ph type="sldNum" sz="quarter" idx="5"/>
          </p:nvPr>
        </p:nvSpPr>
        <p:spPr>
          <a:noFill/>
        </p:spPr>
        <p:txBody>
          <a:bodyPr/>
          <a:lstStyle>
            <a:lvl1pPr defTabSz="928688">
              <a:defRPr sz="1400" b="1">
                <a:solidFill>
                  <a:schemeClr val="tx2"/>
                </a:solidFill>
                <a:latin typeface="Myriad Pro" panose="020B0503030403020204" pitchFamily="34" charset="0"/>
              </a:defRPr>
            </a:lvl1pPr>
            <a:lvl2pPr marL="742950" indent="-285750" defTabSz="928688">
              <a:defRPr sz="1400" b="1">
                <a:solidFill>
                  <a:schemeClr val="tx2"/>
                </a:solidFill>
                <a:latin typeface="Myriad Pro" panose="020B0503030403020204" pitchFamily="34" charset="0"/>
              </a:defRPr>
            </a:lvl2pPr>
            <a:lvl3pPr marL="1143000" indent="-228600" defTabSz="928688">
              <a:defRPr sz="1400" b="1">
                <a:solidFill>
                  <a:schemeClr val="tx2"/>
                </a:solidFill>
                <a:latin typeface="Myriad Pro" panose="020B0503030403020204" pitchFamily="34" charset="0"/>
              </a:defRPr>
            </a:lvl3pPr>
            <a:lvl4pPr marL="1600200" indent="-228600" defTabSz="928688">
              <a:defRPr sz="1400" b="1">
                <a:solidFill>
                  <a:schemeClr val="tx2"/>
                </a:solidFill>
                <a:latin typeface="Myriad Pro" panose="020B0503030403020204" pitchFamily="34" charset="0"/>
              </a:defRPr>
            </a:lvl4pPr>
            <a:lvl5pPr marL="2057400" indent="-228600" defTabSz="928688">
              <a:defRPr sz="1400" b="1">
                <a:solidFill>
                  <a:schemeClr val="tx2"/>
                </a:solidFill>
                <a:latin typeface="Myriad Pro" panose="020B0503030403020204" pitchFamily="34" charset="0"/>
              </a:defRPr>
            </a:lvl5pPr>
            <a:lvl6pPr marL="2514600" indent="-228600" defTabSz="928688" eaLnBrk="0" fontAlgn="base" hangingPunct="0">
              <a:spcBef>
                <a:spcPct val="0"/>
              </a:spcBef>
              <a:spcAft>
                <a:spcPct val="0"/>
              </a:spcAft>
              <a:defRPr sz="1400" b="1">
                <a:solidFill>
                  <a:schemeClr val="tx2"/>
                </a:solidFill>
                <a:latin typeface="Myriad Pro" panose="020B0503030403020204" pitchFamily="34" charset="0"/>
              </a:defRPr>
            </a:lvl6pPr>
            <a:lvl7pPr marL="2971800" indent="-228600" defTabSz="928688" eaLnBrk="0" fontAlgn="base" hangingPunct="0">
              <a:spcBef>
                <a:spcPct val="0"/>
              </a:spcBef>
              <a:spcAft>
                <a:spcPct val="0"/>
              </a:spcAft>
              <a:defRPr sz="1400" b="1">
                <a:solidFill>
                  <a:schemeClr val="tx2"/>
                </a:solidFill>
                <a:latin typeface="Myriad Pro" panose="020B0503030403020204" pitchFamily="34" charset="0"/>
              </a:defRPr>
            </a:lvl7pPr>
            <a:lvl8pPr marL="3429000" indent="-228600" defTabSz="928688" eaLnBrk="0" fontAlgn="base" hangingPunct="0">
              <a:spcBef>
                <a:spcPct val="0"/>
              </a:spcBef>
              <a:spcAft>
                <a:spcPct val="0"/>
              </a:spcAft>
              <a:defRPr sz="1400" b="1">
                <a:solidFill>
                  <a:schemeClr val="tx2"/>
                </a:solidFill>
                <a:latin typeface="Myriad Pro" panose="020B0503030403020204" pitchFamily="34" charset="0"/>
              </a:defRPr>
            </a:lvl8pPr>
            <a:lvl9pPr marL="3886200" indent="-228600" defTabSz="928688" eaLnBrk="0" fontAlgn="base" hangingPunct="0">
              <a:spcBef>
                <a:spcPct val="0"/>
              </a:spcBef>
              <a:spcAft>
                <a:spcPct val="0"/>
              </a:spcAft>
              <a:defRPr sz="1400" b="1">
                <a:solidFill>
                  <a:schemeClr val="tx2"/>
                </a:solidFill>
                <a:latin typeface="Myriad Pro" panose="020B0503030403020204" pitchFamily="34" charset="0"/>
              </a:defRPr>
            </a:lvl9pPr>
          </a:lstStyle>
          <a:p>
            <a:fld id="{8F175602-8D77-49AF-A3D1-A9B2AE55D2BC}" type="slidenum">
              <a:rPr lang="en-US" altLang="en-US" sz="1200" b="0" smtClean="0">
                <a:solidFill>
                  <a:schemeClr val="tx1"/>
                </a:solidFill>
                <a:latin typeface="Arial" panose="020B0604020202020204" pitchFamily="34" charset="0"/>
              </a:rPr>
              <a:pPr/>
              <a:t>24</a:t>
            </a:fld>
            <a:endParaRPr lang="en-US" altLang="en-US" sz="1200" b="0" dirty="0">
              <a:solidFill>
                <a:schemeClr val="tx1"/>
              </a:solidFill>
              <a:latin typeface="Arial" panose="020B0604020202020204" pitchFamily="34" charset="0"/>
            </a:endParaRPr>
          </a:p>
        </p:txBody>
      </p:sp>
    </p:spTree>
    <p:extLst>
      <p:ext uri="{BB962C8B-B14F-4D97-AF65-F5344CB8AC3E}">
        <p14:creationId xmlns:p14="http://schemas.microsoft.com/office/powerpoint/2010/main" val="34857187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a:xfrm>
            <a:off x="1182688" y="698500"/>
            <a:ext cx="4648200" cy="3486150"/>
          </a:xfrm>
          <a:ln/>
        </p:spPr>
      </p:sp>
      <p:sp>
        <p:nvSpPr>
          <p:cNvPr id="6147" name="Notes Placeholder 2"/>
          <p:cNvSpPr>
            <a:spLocks noGrp="1"/>
          </p:cNvSpPr>
          <p:nvPr>
            <p:ph type="body" idx="1"/>
          </p:nvPr>
        </p:nvSpPr>
        <p:spPr>
          <a:noFill/>
        </p:spPr>
        <p:txBody>
          <a:bodyPr/>
          <a:lstStyle/>
          <a:p>
            <a:r>
              <a:rPr lang="en-US" sz="1200" kern="1200" dirty="0">
                <a:solidFill>
                  <a:schemeClr val="tx1"/>
                </a:solidFill>
                <a:effectLst/>
                <a:latin typeface="Arial" panose="020B0604020202020204" pitchFamily="34" charset="0"/>
                <a:ea typeface="+mn-ea"/>
                <a:cs typeface="+mn-cs"/>
              </a:rPr>
              <a:t>Data also shows there are hosts with </a:t>
            </a:r>
            <a:r>
              <a:rPr lang="en-US" sz="1200" b="1" kern="1200" dirty="0">
                <a:solidFill>
                  <a:schemeClr val="tx1"/>
                </a:solidFill>
                <a:effectLst/>
                <a:latin typeface="Arial" panose="020B0604020202020204" pitchFamily="34" charset="0"/>
                <a:ea typeface="+mn-ea"/>
                <a:cs typeface="+mn-cs"/>
              </a:rPr>
              <a:t>multiple</a:t>
            </a:r>
            <a:r>
              <a:rPr lang="en-US" sz="1200" kern="1200" dirty="0">
                <a:solidFill>
                  <a:schemeClr val="tx1"/>
                </a:solidFill>
                <a:effectLst/>
                <a:latin typeface="Arial" panose="020B0604020202020204" pitchFamily="34" charset="0"/>
                <a:ea typeface="+mn-ea"/>
                <a:cs typeface="+mn-cs"/>
              </a:rPr>
              <a:t> short-term rentals. This map shows hosts with 6 or more rentals. But since the City doesn’t have information such addresses for these hosts and their listings, it is unclear how much of this activity represents illegal rentals. </a:t>
            </a:r>
          </a:p>
          <a:p>
            <a:endParaRPr lang="en-US" sz="1200" kern="1200" dirty="0">
              <a:solidFill>
                <a:schemeClr val="tx1"/>
              </a:solidFill>
              <a:effectLst/>
              <a:latin typeface="Arial" panose="020B0604020202020204" pitchFamily="34" charset="0"/>
              <a:ea typeface="+mn-ea"/>
              <a:cs typeface="+mn-cs"/>
            </a:endParaRPr>
          </a:p>
          <a:p>
            <a:r>
              <a:rPr lang="en-US" sz="1200" kern="1200" dirty="0">
                <a:solidFill>
                  <a:schemeClr val="tx1"/>
                </a:solidFill>
                <a:effectLst/>
                <a:latin typeface="Arial" panose="020B0604020202020204" pitchFamily="34" charset="0"/>
                <a:ea typeface="+mn-ea"/>
                <a:cs typeface="+mn-cs"/>
              </a:rPr>
              <a:t>For example, some of these hosts are hotels or bed &amp; breakfasts listing separate rooms on the Airbnb website, or some are hosts that list separate bedrooms in one house. Some may be management companies that list units for clients. But the </a:t>
            </a:r>
            <a:r>
              <a:rPr lang="en-US" sz="1200" b="1" kern="1200" dirty="0">
                <a:solidFill>
                  <a:schemeClr val="tx1"/>
                </a:solidFill>
                <a:effectLst/>
                <a:latin typeface="Arial" panose="020B0604020202020204" pitchFamily="34" charset="0"/>
                <a:ea typeface="+mn-ea"/>
                <a:cs typeface="+mn-cs"/>
              </a:rPr>
              <a:t>main concern </a:t>
            </a:r>
            <a:r>
              <a:rPr lang="en-US" sz="1200" kern="1200" dirty="0">
                <a:solidFill>
                  <a:schemeClr val="tx1"/>
                </a:solidFill>
                <a:effectLst/>
                <a:latin typeface="Arial" panose="020B0604020202020204" pitchFamily="34" charset="0"/>
                <a:ea typeface="+mn-ea"/>
                <a:cs typeface="+mn-cs"/>
              </a:rPr>
              <a:t>is that these may be hosts listing </a:t>
            </a:r>
            <a:r>
              <a:rPr lang="en-US" sz="1200" b="1" kern="1200" dirty="0">
                <a:solidFill>
                  <a:schemeClr val="tx1"/>
                </a:solidFill>
                <a:effectLst/>
                <a:latin typeface="Arial" panose="020B0604020202020204" pitchFamily="34" charset="0"/>
                <a:ea typeface="+mn-ea"/>
                <a:cs typeface="+mn-cs"/>
              </a:rPr>
              <a:t>multiple</a:t>
            </a:r>
            <a:r>
              <a:rPr lang="en-US" sz="1200" kern="1200" dirty="0">
                <a:solidFill>
                  <a:schemeClr val="tx1"/>
                </a:solidFill>
                <a:effectLst/>
                <a:latin typeface="Arial" panose="020B0604020202020204" pitchFamily="34" charset="0"/>
                <a:ea typeface="+mn-ea"/>
                <a:cs typeface="+mn-cs"/>
              </a:rPr>
              <a:t> rentals that are not their primary residence, which would be a violation of City Code. </a:t>
            </a:r>
          </a:p>
          <a:p>
            <a:endParaRPr lang="en-US" sz="1200" kern="1200" dirty="0">
              <a:solidFill>
                <a:schemeClr val="tx1"/>
              </a:solidFill>
              <a:effectLst/>
              <a:latin typeface="Arial" panose="020B0604020202020204" pitchFamily="34" charset="0"/>
              <a:ea typeface="+mn-ea"/>
              <a:cs typeface="+mn-cs"/>
            </a:endParaRPr>
          </a:p>
          <a:p>
            <a:r>
              <a:rPr lang="en-US" sz="1200" kern="1200" dirty="0">
                <a:solidFill>
                  <a:schemeClr val="tx1"/>
                </a:solidFill>
                <a:effectLst/>
                <a:latin typeface="Arial" panose="020B0604020202020204" pitchFamily="34" charset="0"/>
                <a:ea typeface="+mn-ea"/>
                <a:cs typeface="+mn-cs"/>
              </a:rPr>
              <a:t>And because the City doesn’t have access to </a:t>
            </a:r>
            <a:r>
              <a:rPr lang="en-US" sz="1200" b="1" kern="1200" dirty="0">
                <a:solidFill>
                  <a:schemeClr val="tx1"/>
                </a:solidFill>
                <a:effectLst/>
                <a:latin typeface="Arial" panose="020B0604020202020204" pitchFamily="34" charset="0"/>
                <a:ea typeface="+mn-ea"/>
                <a:cs typeface="+mn-cs"/>
              </a:rPr>
              <a:t>complete data </a:t>
            </a:r>
            <a:r>
              <a:rPr lang="en-US" sz="1200" kern="1200" dirty="0">
                <a:solidFill>
                  <a:schemeClr val="tx1"/>
                </a:solidFill>
                <a:effectLst/>
                <a:latin typeface="Arial" panose="020B0604020202020204" pitchFamily="34" charset="0"/>
                <a:ea typeface="+mn-ea"/>
                <a:cs typeface="+mn-cs"/>
              </a:rPr>
              <a:t>on these listings, it does not know whether these hosts are removing residences from the housing market, specifically from the long-term rental market. </a:t>
            </a:r>
          </a:p>
          <a:p>
            <a:endParaRPr lang="en-US" sz="1200" kern="1200" dirty="0">
              <a:solidFill>
                <a:schemeClr val="tx1"/>
              </a:solidFill>
              <a:effectLst/>
              <a:latin typeface="Arial" panose="020B0604020202020204" pitchFamily="34" charset="0"/>
              <a:ea typeface="+mn-ea"/>
              <a:cs typeface="+mn-cs"/>
            </a:endParaRPr>
          </a:p>
        </p:txBody>
      </p:sp>
      <p:sp>
        <p:nvSpPr>
          <p:cNvPr id="6148" name="Slide Number Placeholder 3"/>
          <p:cNvSpPr>
            <a:spLocks noGrp="1"/>
          </p:cNvSpPr>
          <p:nvPr>
            <p:ph type="sldNum" sz="quarter" idx="5"/>
          </p:nvPr>
        </p:nvSpPr>
        <p:spPr>
          <a:noFill/>
        </p:spPr>
        <p:txBody>
          <a:bodyPr/>
          <a:lstStyle>
            <a:lvl1pPr defTabSz="928688">
              <a:defRPr sz="1400" b="1">
                <a:solidFill>
                  <a:schemeClr val="tx2"/>
                </a:solidFill>
                <a:latin typeface="Myriad Pro" panose="020B0503030403020204" pitchFamily="34" charset="0"/>
              </a:defRPr>
            </a:lvl1pPr>
            <a:lvl2pPr marL="742950" indent="-285750" defTabSz="928688">
              <a:defRPr sz="1400" b="1">
                <a:solidFill>
                  <a:schemeClr val="tx2"/>
                </a:solidFill>
                <a:latin typeface="Myriad Pro" panose="020B0503030403020204" pitchFamily="34" charset="0"/>
              </a:defRPr>
            </a:lvl2pPr>
            <a:lvl3pPr marL="1143000" indent="-228600" defTabSz="928688">
              <a:defRPr sz="1400" b="1">
                <a:solidFill>
                  <a:schemeClr val="tx2"/>
                </a:solidFill>
                <a:latin typeface="Myriad Pro" panose="020B0503030403020204" pitchFamily="34" charset="0"/>
              </a:defRPr>
            </a:lvl3pPr>
            <a:lvl4pPr marL="1600200" indent="-228600" defTabSz="928688">
              <a:defRPr sz="1400" b="1">
                <a:solidFill>
                  <a:schemeClr val="tx2"/>
                </a:solidFill>
                <a:latin typeface="Myriad Pro" panose="020B0503030403020204" pitchFamily="34" charset="0"/>
              </a:defRPr>
            </a:lvl4pPr>
            <a:lvl5pPr marL="2057400" indent="-228600" defTabSz="928688">
              <a:defRPr sz="1400" b="1">
                <a:solidFill>
                  <a:schemeClr val="tx2"/>
                </a:solidFill>
                <a:latin typeface="Myriad Pro" panose="020B0503030403020204" pitchFamily="34" charset="0"/>
              </a:defRPr>
            </a:lvl5pPr>
            <a:lvl6pPr marL="2514600" indent="-228600" defTabSz="928688" eaLnBrk="0" fontAlgn="base" hangingPunct="0">
              <a:spcBef>
                <a:spcPct val="0"/>
              </a:spcBef>
              <a:spcAft>
                <a:spcPct val="0"/>
              </a:spcAft>
              <a:defRPr sz="1400" b="1">
                <a:solidFill>
                  <a:schemeClr val="tx2"/>
                </a:solidFill>
                <a:latin typeface="Myriad Pro" panose="020B0503030403020204" pitchFamily="34" charset="0"/>
              </a:defRPr>
            </a:lvl6pPr>
            <a:lvl7pPr marL="2971800" indent="-228600" defTabSz="928688" eaLnBrk="0" fontAlgn="base" hangingPunct="0">
              <a:spcBef>
                <a:spcPct val="0"/>
              </a:spcBef>
              <a:spcAft>
                <a:spcPct val="0"/>
              </a:spcAft>
              <a:defRPr sz="1400" b="1">
                <a:solidFill>
                  <a:schemeClr val="tx2"/>
                </a:solidFill>
                <a:latin typeface="Myriad Pro" panose="020B0503030403020204" pitchFamily="34" charset="0"/>
              </a:defRPr>
            </a:lvl7pPr>
            <a:lvl8pPr marL="3429000" indent="-228600" defTabSz="928688" eaLnBrk="0" fontAlgn="base" hangingPunct="0">
              <a:spcBef>
                <a:spcPct val="0"/>
              </a:spcBef>
              <a:spcAft>
                <a:spcPct val="0"/>
              </a:spcAft>
              <a:defRPr sz="1400" b="1">
                <a:solidFill>
                  <a:schemeClr val="tx2"/>
                </a:solidFill>
                <a:latin typeface="Myriad Pro" panose="020B0503030403020204" pitchFamily="34" charset="0"/>
              </a:defRPr>
            </a:lvl8pPr>
            <a:lvl9pPr marL="3886200" indent="-228600" defTabSz="928688" eaLnBrk="0" fontAlgn="base" hangingPunct="0">
              <a:spcBef>
                <a:spcPct val="0"/>
              </a:spcBef>
              <a:spcAft>
                <a:spcPct val="0"/>
              </a:spcAft>
              <a:defRPr sz="1400" b="1">
                <a:solidFill>
                  <a:schemeClr val="tx2"/>
                </a:solidFill>
                <a:latin typeface="Myriad Pro" panose="020B0503030403020204" pitchFamily="34" charset="0"/>
              </a:defRPr>
            </a:lvl9pPr>
          </a:lstStyle>
          <a:p>
            <a:fld id="{8F175602-8D77-49AF-A3D1-A9B2AE55D2BC}" type="slidenum">
              <a:rPr lang="en-US" altLang="en-US" sz="1200" b="0" smtClean="0">
                <a:solidFill>
                  <a:schemeClr val="tx1"/>
                </a:solidFill>
                <a:latin typeface="Arial" panose="020B0604020202020204" pitchFamily="34" charset="0"/>
              </a:rPr>
              <a:pPr/>
              <a:t>25</a:t>
            </a:fld>
            <a:endParaRPr lang="en-US" altLang="en-US" sz="1200" b="0" dirty="0">
              <a:solidFill>
                <a:schemeClr val="tx1"/>
              </a:solidFill>
              <a:latin typeface="Arial" panose="020B0604020202020204" pitchFamily="34" charset="0"/>
            </a:endParaRPr>
          </a:p>
        </p:txBody>
      </p:sp>
    </p:spTree>
    <p:extLst>
      <p:ext uri="{BB962C8B-B14F-4D97-AF65-F5344CB8AC3E}">
        <p14:creationId xmlns:p14="http://schemas.microsoft.com/office/powerpoint/2010/main" val="34022430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a:xfrm>
            <a:off x="1182688" y="698500"/>
            <a:ext cx="4648200" cy="3486150"/>
          </a:xfrm>
          <a:ln/>
        </p:spPr>
      </p:sp>
      <p:sp>
        <p:nvSpPr>
          <p:cNvPr id="6147" name="Notes Placeholder 2"/>
          <p:cNvSpPr>
            <a:spLocks noGrp="1"/>
          </p:cNvSpPr>
          <p:nvPr>
            <p:ph type="body" idx="1"/>
          </p:nvPr>
        </p:nvSpPr>
        <p:spPr>
          <a:noFill/>
        </p:spPr>
        <p:txBody>
          <a:bodyPr/>
          <a:lstStyle/>
          <a:p>
            <a:r>
              <a:rPr lang="en-US" sz="1200" kern="1200" dirty="0">
                <a:solidFill>
                  <a:schemeClr val="tx1"/>
                </a:solidFill>
                <a:effectLst/>
                <a:latin typeface="Arial" panose="020B0604020202020204" pitchFamily="34" charset="0"/>
                <a:ea typeface="+mn-ea"/>
                <a:cs typeface="+mn-cs"/>
              </a:rPr>
              <a:t>To effectively regulate short-term rentals, we make a number of recommendation, which are summarized here. </a:t>
            </a:r>
          </a:p>
          <a:p>
            <a:endParaRPr lang="en-US" sz="1200" kern="1200" dirty="0">
              <a:solidFill>
                <a:schemeClr val="tx1"/>
              </a:solidFill>
              <a:effectLst/>
              <a:latin typeface="Arial" panose="020B0604020202020204" pitchFamily="34" charset="0"/>
              <a:ea typeface="+mn-ea"/>
              <a:cs typeface="+mn-cs"/>
            </a:endParaRPr>
          </a:p>
          <a:p>
            <a:r>
              <a:rPr lang="en-US" sz="1200" kern="1200" dirty="0">
                <a:solidFill>
                  <a:schemeClr val="tx1"/>
                </a:solidFill>
                <a:effectLst/>
                <a:latin typeface="Arial" panose="020B0604020202020204" pitchFamily="34" charset="0"/>
                <a:ea typeface="+mn-ea"/>
                <a:cs typeface="+mn-cs"/>
              </a:rPr>
              <a:t>They include obtaining complete data on active short-term rental hosts and listings from either the booking agents or from other publicly available sources, and using it to proactively enforce the City’s zoning and tax code. We also recommend revising the permitting and enforcement process to meet intended regulation goals.</a:t>
            </a:r>
          </a:p>
          <a:p>
            <a:endParaRPr lang="en-US" sz="1200" kern="1200" dirty="0">
              <a:solidFill>
                <a:schemeClr val="tx1"/>
              </a:solidFill>
              <a:effectLst/>
              <a:latin typeface="Arial" panose="020B0604020202020204" pitchFamily="34" charset="0"/>
              <a:ea typeface="+mn-ea"/>
              <a:cs typeface="+mn-cs"/>
            </a:endParaRPr>
          </a:p>
          <a:p>
            <a:r>
              <a:rPr lang="en-US" sz="1200" kern="1200" dirty="0">
                <a:solidFill>
                  <a:schemeClr val="tx1"/>
                </a:solidFill>
                <a:effectLst/>
                <a:latin typeface="Arial" panose="020B0604020202020204" pitchFamily="34" charset="0"/>
                <a:ea typeface="+mn-ea"/>
                <a:cs typeface="+mn-cs"/>
              </a:rPr>
              <a:t>And to assess the impact of short-term rentals on the housing market, we recommend the Housing Bureau develop a monitoring process of this market to evaluate effects on city’s housing and to report results to City Council. </a:t>
            </a:r>
          </a:p>
        </p:txBody>
      </p:sp>
      <p:sp>
        <p:nvSpPr>
          <p:cNvPr id="6148" name="Slide Number Placeholder 3"/>
          <p:cNvSpPr>
            <a:spLocks noGrp="1"/>
          </p:cNvSpPr>
          <p:nvPr>
            <p:ph type="sldNum" sz="quarter" idx="5"/>
          </p:nvPr>
        </p:nvSpPr>
        <p:spPr>
          <a:noFill/>
        </p:spPr>
        <p:txBody>
          <a:bodyPr/>
          <a:lstStyle>
            <a:lvl1pPr defTabSz="928688">
              <a:defRPr sz="1400" b="1">
                <a:solidFill>
                  <a:schemeClr val="tx2"/>
                </a:solidFill>
                <a:latin typeface="Myriad Pro" panose="020B0503030403020204" pitchFamily="34" charset="0"/>
              </a:defRPr>
            </a:lvl1pPr>
            <a:lvl2pPr marL="742950" indent="-285750" defTabSz="928688">
              <a:defRPr sz="1400" b="1">
                <a:solidFill>
                  <a:schemeClr val="tx2"/>
                </a:solidFill>
                <a:latin typeface="Myriad Pro" panose="020B0503030403020204" pitchFamily="34" charset="0"/>
              </a:defRPr>
            </a:lvl2pPr>
            <a:lvl3pPr marL="1143000" indent="-228600" defTabSz="928688">
              <a:defRPr sz="1400" b="1">
                <a:solidFill>
                  <a:schemeClr val="tx2"/>
                </a:solidFill>
                <a:latin typeface="Myriad Pro" panose="020B0503030403020204" pitchFamily="34" charset="0"/>
              </a:defRPr>
            </a:lvl3pPr>
            <a:lvl4pPr marL="1600200" indent="-228600" defTabSz="928688">
              <a:defRPr sz="1400" b="1">
                <a:solidFill>
                  <a:schemeClr val="tx2"/>
                </a:solidFill>
                <a:latin typeface="Myriad Pro" panose="020B0503030403020204" pitchFamily="34" charset="0"/>
              </a:defRPr>
            </a:lvl4pPr>
            <a:lvl5pPr marL="2057400" indent="-228600" defTabSz="928688">
              <a:defRPr sz="1400" b="1">
                <a:solidFill>
                  <a:schemeClr val="tx2"/>
                </a:solidFill>
                <a:latin typeface="Myriad Pro" panose="020B0503030403020204" pitchFamily="34" charset="0"/>
              </a:defRPr>
            </a:lvl5pPr>
            <a:lvl6pPr marL="2514600" indent="-228600" defTabSz="928688" eaLnBrk="0" fontAlgn="base" hangingPunct="0">
              <a:spcBef>
                <a:spcPct val="0"/>
              </a:spcBef>
              <a:spcAft>
                <a:spcPct val="0"/>
              </a:spcAft>
              <a:defRPr sz="1400" b="1">
                <a:solidFill>
                  <a:schemeClr val="tx2"/>
                </a:solidFill>
                <a:latin typeface="Myriad Pro" panose="020B0503030403020204" pitchFamily="34" charset="0"/>
              </a:defRPr>
            </a:lvl6pPr>
            <a:lvl7pPr marL="2971800" indent="-228600" defTabSz="928688" eaLnBrk="0" fontAlgn="base" hangingPunct="0">
              <a:spcBef>
                <a:spcPct val="0"/>
              </a:spcBef>
              <a:spcAft>
                <a:spcPct val="0"/>
              </a:spcAft>
              <a:defRPr sz="1400" b="1">
                <a:solidFill>
                  <a:schemeClr val="tx2"/>
                </a:solidFill>
                <a:latin typeface="Myriad Pro" panose="020B0503030403020204" pitchFamily="34" charset="0"/>
              </a:defRPr>
            </a:lvl7pPr>
            <a:lvl8pPr marL="3429000" indent="-228600" defTabSz="928688" eaLnBrk="0" fontAlgn="base" hangingPunct="0">
              <a:spcBef>
                <a:spcPct val="0"/>
              </a:spcBef>
              <a:spcAft>
                <a:spcPct val="0"/>
              </a:spcAft>
              <a:defRPr sz="1400" b="1">
                <a:solidFill>
                  <a:schemeClr val="tx2"/>
                </a:solidFill>
                <a:latin typeface="Myriad Pro" panose="020B0503030403020204" pitchFamily="34" charset="0"/>
              </a:defRPr>
            </a:lvl8pPr>
            <a:lvl9pPr marL="3886200" indent="-228600" defTabSz="928688" eaLnBrk="0" fontAlgn="base" hangingPunct="0">
              <a:spcBef>
                <a:spcPct val="0"/>
              </a:spcBef>
              <a:spcAft>
                <a:spcPct val="0"/>
              </a:spcAft>
              <a:defRPr sz="1400" b="1">
                <a:solidFill>
                  <a:schemeClr val="tx2"/>
                </a:solidFill>
                <a:latin typeface="Myriad Pro" panose="020B0503030403020204" pitchFamily="34" charset="0"/>
              </a:defRPr>
            </a:lvl9pPr>
          </a:lstStyle>
          <a:p>
            <a:fld id="{8F175602-8D77-49AF-A3D1-A9B2AE55D2BC}" type="slidenum">
              <a:rPr lang="en-US" altLang="en-US" sz="1200" b="0" smtClean="0">
                <a:solidFill>
                  <a:schemeClr val="tx1"/>
                </a:solidFill>
                <a:latin typeface="Arial" panose="020B0604020202020204" pitchFamily="34" charset="0"/>
              </a:rPr>
              <a:pPr/>
              <a:t>26</a:t>
            </a:fld>
            <a:endParaRPr lang="en-US" altLang="en-US" sz="1200" b="0" dirty="0">
              <a:solidFill>
                <a:schemeClr val="tx1"/>
              </a:solidFill>
              <a:latin typeface="Arial" panose="020B0604020202020204" pitchFamily="34" charset="0"/>
            </a:endParaRPr>
          </a:p>
        </p:txBody>
      </p:sp>
    </p:spTree>
    <p:extLst>
      <p:ext uri="{BB962C8B-B14F-4D97-AF65-F5344CB8AC3E}">
        <p14:creationId xmlns:p14="http://schemas.microsoft.com/office/powerpoint/2010/main" val="1075995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xfrm>
            <a:off x="1182688" y="698500"/>
            <a:ext cx="4648200" cy="3486150"/>
          </a:xfrm>
          <a:ln/>
        </p:spPr>
      </p:sp>
      <p:sp>
        <p:nvSpPr>
          <p:cNvPr id="23555" name="Notes Placeholder 2"/>
          <p:cNvSpPr>
            <a:spLocks noGrp="1"/>
          </p:cNvSpPr>
          <p:nvPr>
            <p:ph type="body" idx="1"/>
          </p:nvPr>
        </p:nvSpPr>
        <p:spPr>
          <a:noFill/>
        </p:spPr>
        <p:txBody>
          <a:bodyPr/>
          <a:lstStyle/>
          <a:p>
            <a:endParaRPr lang="en-US" altLang="en-US" dirty="0"/>
          </a:p>
        </p:txBody>
      </p:sp>
      <p:sp>
        <p:nvSpPr>
          <p:cNvPr id="23556" name="Slide Number Placeholder 3"/>
          <p:cNvSpPr>
            <a:spLocks noGrp="1"/>
          </p:cNvSpPr>
          <p:nvPr>
            <p:ph type="sldNum" sz="quarter" idx="5"/>
          </p:nvPr>
        </p:nvSpPr>
        <p:spPr>
          <a:noFill/>
        </p:spPr>
        <p:txBody>
          <a:bodyPr/>
          <a:lstStyle>
            <a:lvl1pPr defTabSz="928688">
              <a:defRPr sz="1400" b="1">
                <a:solidFill>
                  <a:schemeClr val="tx2"/>
                </a:solidFill>
                <a:latin typeface="Myriad Pro" panose="020B0503030403020204" pitchFamily="34" charset="0"/>
              </a:defRPr>
            </a:lvl1pPr>
            <a:lvl2pPr marL="742950" indent="-285750" defTabSz="928688">
              <a:defRPr sz="1400" b="1">
                <a:solidFill>
                  <a:schemeClr val="tx2"/>
                </a:solidFill>
                <a:latin typeface="Myriad Pro" panose="020B0503030403020204" pitchFamily="34" charset="0"/>
              </a:defRPr>
            </a:lvl2pPr>
            <a:lvl3pPr marL="1143000" indent="-228600" defTabSz="928688">
              <a:defRPr sz="1400" b="1">
                <a:solidFill>
                  <a:schemeClr val="tx2"/>
                </a:solidFill>
                <a:latin typeface="Myriad Pro" panose="020B0503030403020204" pitchFamily="34" charset="0"/>
              </a:defRPr>
            </a:lvl3pPr>
            <a:lvl4pPr marL="1600200" indent="-228600" defTabSz="928688">
              <a:defRPr sz="1400" b="1">
                <a:solidFill>
                  <a:schemeClr val="tx2"/>
                </a:solidFill>
                <a:latin typeface="Myriad Pro" panose="020B0503030403020204" pitchFamily="34" charset="0"/>
              </a:defRPr>
            </a:lvl4pPr>
            <a:lvl5pPr marL="2057400" indent="-228600" defTabSz="928688">
              <a:defRPr sz="1400" b="1">
                <a:solidFill>
                  <a:schemeClr val="tx2"/>
                </a:solidFill>
                <a:latin typeface="Myriad Pro" panose="020B0503030403020204" pitchFamily="34" charset="0"/>
              </a:defRPr>
            </a:lvl5pPr>
            <a:lvl6pPr marL="2514600" indent="-228600" defTabSz="928688" eaLnBrk="0" fontAlgn="base" hangingPunct="0">
              <a:spcBef>
                <a:spcPct val="0"/>
              </a:spcBef>
              <a:spcAft>
                <a:spcPct val="0"/>
              </a:spcAft>
              <a:defRPr sz="1400" b="1">
                <a:solidFill>
                  <a:schemeClr val="tx2"/>
                </a:solidFill>
                <a:latin typeface="Myriad Pro" panose="020B0503030403020204" pitchFamily="34" charset="0"/>
              </a:defRPr>
            </a:lvl6pPr>
            <a:lvl7pPr marL="2971800" indent="-228600" defTabSz="928688" eaLnBrk="0" fontAlgn="base" hangingPunct="0">
              <a:spcBef>
                <a:spcPct val="0"/>
              </a:spcBef>
              <a:spcAft>
                <a:spcPct val="0"/>
              </a:spcAft>
              <a:defRPr sz="1400" b="1">
                <a:solidFill>
                  <a:schemeClr val="tx2"/>
                </a:solidFill>
                <a:latin typeface="Myriad Pro" panose="020B0503030403020204" pitchFamily="34" charset="0"/>
              </a:defRPr>
            </a:lvl7pPr>
            <a:lvl8pPr marL="3429000" indent="-228600" defTabSz="928688" eaLnBrk="0" fontAlgn="base" hangingPunct="0">
              <a:spcBef>
                <a:spcPct val="0"/>
              </a:spcBef>
              <a:spcAft>
                <a:spcPct val="0"/>
              </a:spcAft>
              <a:defRPr sz="1400" b="1">
                <a:solidFill>
                  <a:schemeClr val="tx2"/>
                </a:solidFill>
                <a:latin typeface="Myriad Pro" panose="020B0503030403020204" pitchFamily="34" charset="0"/>
              </a:defRPr>
            </a:lvl8pPr>
            <a:lvl9pPr marL="3886200" indent="-228600" defTabSz="928688" eaLnBrk="0" fontAlgn="base" hangingPunct="0">
              <a:spcBef>
                <a:spcPct val="0"/>
              </a:spcBef>
              <a:spcAft>
                <a:spcPct val="0"/>
              </a:spcAft>
              <a:defRPr sz="1400" b="1">
                <a:solidFill>
                  <a:schemeClr val="tx2"/>
                </a:solidFill>
                <a:latin typeface="Myriad Pro" panose="020B0503030403020204" pitchFamily="34" charset="0"/>
              </a:defRPr>
            </a:lvl9pPr>
          </a:lstStyle>
          <a:p>
            <a:fld id="{0E266F75-EE1A-4319-8732-CDE0775E538B}" type="slidenum">
              <a:rPr lang="en-US" altLang="en-US" sz="1200" b="0" smtClean="0">
                <a:solidFill>
                  <a:schemeClr val="tx1"/>
                </a:solidFill>
                <a:latin typeface="Arial" panose="020B0604020202020204" pitchFamily="34" charset="0"/>
              </a:rPr>
              <a:pPr/>
              <a:t>27</a:t>
            </a:fld>
            <a:endParaRPr lang="en-US" altLang="en-US" sz="1200" b="0" dirty="0">
              <a:solidFill>
                <a:schemeClr val="tx1"/>
              </a:solidFill>
              <a:latin typeface="Arial" panose="020B0604020202020204" pitchFamily="34" charset="0"/>
            </a:endParaRPr>
          </a:p>
        </p:txBody>
      </p:sp>
    </p:spTree>
    <p:extLst>
      <p:ext uri="{BB962C8B-B14F-4D97-AF65-F5344CB8AC3E}">
        <p14:creationId xmlns:p14="http://schemas.microsoft.com/office/powerpoint/2010/main" val="3905006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sz="1200" dirty="0">
                <a:latin typeface="Myriad Pro" panose="020B0503030403020204" pitchFamily="34" charset="0"/>
              </a:rPr>
              <a:t>In this audit we found that 5 of our 2015 recommendations had been implemented, 6 were considered in process, and one was no longer relevant due to an operational change made by the Police Bureau. They’re grouped in this slide by topic area. </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sz="1200" dirty="0">
                <a:latin typeface="Myriad Pro" panose="020B0503030403020204" pitchFamily="34" charset="0"/>
              </a:rPr>
              <a:t>In the interest of time, I won’t go through each recommendation individually, but the comments I’ll make in the next several slides are grouped according to the themes shown on this slide.     </a:t>
            </a:r>
          </a:p>
          <a:p>
            <a:endParaRPr lang="en-US" dirty="0"/>
          </a:p>
        </p:txBody>
      </p:sp>
      <p:sp>
        <p:nvSpPr>
          <p:cNvPr id="4" name="Slide Number Placeholder 3"/>
          <p:cNvSpPr>
            <a:spLocks noGrp="1"/>
          </p:cNvSpPr>
          <p:nvPr>
            <p:ph type="sldNum" sz="quarter" idx="10"/>
          </p:nvPr>
        </p:nvSpPr>
        <p:spPr/>
        <p:txBody>
          <a:bodyPr/>
          <a:lstStyle/>
          <a:p>
            <a:pPr>
              <a:defRPr/>
            </a:pPr>
            <a:fld id="{AD64B943-2B81-427D-8288-49AB63B8A84A}" type="slidenum">
              <a:rPr lang="en-US" altLang="en-US" smtClean="0"/>
              <a:pPr>
                <a:defRPr/>
              </a:pPr>
              <a:t>3</a:t>
            </a:fld>
            <a:endParaRPr lang="en-US" altLang="en-US" dirty="0"/>
          </a:p>
        </p:txBody>
      </p:sp>
    </p:spTree>
    <p:extLst>
      <p:ext uri="{BB962C8B-B14F-4D97-AF65-F5344CB8AC3E}">
        <p14:creationId xmlns:p14="http://schemas.microsoft.com/office/powerpoint/2010/main" val="15112741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8500"/>
            <a:ext cx="4648200" cy="348615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It’s important for police agencies to know their officers receive  required training. Our 2015 audit found problems with some aspects of how Portland Police tracks officer training. </a:t>
            </a:r>
          </a:p>
          <a:p>
            <a:pPr marL="171450" indent="-171450">
              <a:buFont typeface="Arial" panose="020B0604020202020204" pitchFamily="34" charset="0"/>
              <a:buChar char="•"/>
            </a:pPr>
            <a:r>
              <a:rPr lang="en-US" dirty="0"/>
              <a:t>The Bureau got a new database in January of this year. They’re still working out some kinks with it, but we found the new system has better search capabilities than the old system. It also has a robust reminder system if an officer is found to be missing a required training, as well as other improvements. At the time of our audit, the Bureau was figuring out work-arounds for the unresolved issues.  </a:t>
            </a:r>
          </a:p>
        </p:txBody>
      </p:sp>
      <p:sp>
        <p:nvSpPr>
          <p:cNvPr id="4" name="Slide Number Placeholder 3"/>
          <p:cNvSpPr>
            <a:spLocks noGrp="1"/>
          </p:cNvSpPr>
          <p:nvPr>
            <p:ph type="sldNum" sz="quarter" idx="10"/>
          </p:nvPr>
        </p:nvSpPr>
        <p:spPr/>
        <p:txBody>
          <a:bodyPr/>
          <a:lstStyle/>
          <a:p>
            <a:pPr>
              <a:defRPr/>
            </a:pPr>
            <a:fld id="{AD64B943-2B81-427D-8288-49AB63B8A84A}" type="slidenum">
              <a:rPr lang="en-US" altLang="en-US" smtClean="0"/>
              <a:pPr>
                <a:defRPr/>
              </a:pPr>
              <a:t>4</a:t>
            </a:fld>
            <a:endParaRPr lang="en-US" altLang="en-US" dirty="0"/>
          </a:p>
        </p:txBody>
      </p:sp>
    </p:spTree>
    <p:extLst>
      <p:ext uri="{BB962C8B-B14F-4D97-AF65-F5344CB8AC3E}">
        <p14:creationId xmlns:p14="http://schemas.microsoft.com/office/powerpoint/2010/main" val="2395892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8500"/>
            <a:ext cx="4648200" cy="348615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It’s also important that the Police Bureau know what types of training officers need, and, after training is delivered, the Bureau needs to evaluate how well that training actually worked. </a:t>
            </a:r>
          </a:p>
          <a:p>
            <a:pPr marL="171450" indent="-171450">
              <a:buFont typeface="Arial" panose="020B0604020202020204" pitchFamily="34" charset="0"/>
              <a:buChar char="•"/>
            </a:pPr>
            <a:r>
              <a:rPr lang="en-US" dirty="0"/>
              <a:t>The Police Bureau had just begun doing formal needs assessments when we did our 2015 audit, and is now completing an assessment each year. The assessments draw upon a variety of sources and have been improving over time. </a:t>
            </a:r>
          </a:p>
          <a:p>
            <a:pPr marL="171450" indent="-171450">
              <a:buFont typeface="Arial" panose="020B0604020202020204" pitchFamily="34" charset="0"/>
              <a:buChar char="•"/>
            </a:pPr>
            <a:r>
              <a:rPr lang="en-US" dirty="0"/>
              <a:t>The Bureau is also doing more and better evaluations than they were in 2015. This Police Bureau graphic shows some of the inputs and outputs in their needs assessment and evaluation process. Although the Bureau is doing more evaluation than in the past, they aren’t yet doing as much as we said they should in the 2015 audit. </a:t>
            </a:r>
          </a:p>
          <a:p>
            <a:pPr marL="171450" indent="-171450">
              <a:buFont typeface="Arial" panose="020B0604020202020204" pitchFamily="34" charset="0"/>
              <a:buChar char="•"/>
            </a:pPr>
            <a:r>
              <a:rPr lang="en-US" dirty="0"/>
              <a:t>The Police Bureau also still needs to work on how to communicate with the Chief about training effectiveness. </a:t>
            </a:r>
          </a:p>
          <a:p>
            <a:endParaRPr lang="en-US" b="1" dirty="0"/>
          </a:p>
        </p:txBody>
      </p:sp>
      <p:sp>
        <p:nvSpPr>
          <p:cNvPr id="4" name="Slide Number Placeholder 3"/>
          <p:cNvSpPr>
            <a:spLocks noGrp="1"/>
          </p:cNvSpPr>
          <p:nvPr>
            <p:ph type="sldNum" sz="quarter" idx="10"/>
          </p:nvPr>
        </p:nvSpPr>
        <p:spPr/>
        <p:txBody>
          <a:bodyPr/>
          <a:lstStyle/>
          <a:p>
            <a:pPr>
              <a:defRPr/>
            </a:pPr>
            <a:fld id="{AD64B943-2B81-427D-8288-49AB63B8A84A}" type="slidenum">
              <a:rPr lang="en-US" altLang="en-US" smtClean="0"/>
              <a:pPr>
                <a:defRPr/>
              </a:pPr>
              <a:t>5</a:t>
            </a:fld>
            <a:endParaRPr lang="en-US" altLang="en-US" dirty="0"/>
          </a:p>
        </p:txBody>
      </p:sp>
    </p:spTree>
    <p:extLst>
      <p:ext uri="{BB962C8B-B14F-4D97-AF65-F5344CB8AC3E}">
        <p14:creationId xmlns:p14="http://schemas.microsoft.com/office/powerpoint/2010/main" val="34242097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a:xfrm>
            <a:off x="1182688" y="698500"/>
            <a:ext cx="4648200" cy="3486150"/>
          </a:xfrm>
          <a:ln/>
        </p:spPr>
      </p:sp>
      <p:sp>
        <p:nvSpPr>
          <p:cNvPr id="8195" name="Notes Placeholder 2"/>
          <p:cNvSpPr>
            <a:spLocks noGrp="1"/>
          </p:cNvSpPr>
          <p:nvPr>
            <p:ph type="body" idx="1"/>
          </p:nvPr>
        </p:nvSpPr>
        <p:spPr>
          <a:xfrm>
            <a:off x="701675" y="4416425"/>
            <a:ext cx="5607050" cy="4575175"/>
          </a:xfrm>
          <a:noFill/>
        </p:spPr>
        <p:txBody>
          <a:bodyPr/>
          <a:lstStyle/>
          <a:p>
            <a:pPr marL="171450" indent="-171450">
              <a:buFont typeface="Arial" panose="020B0604020202020204" pitchFamily="34" charset="0"/>
              <a:buChar char="•"/>
            </a:pPr>
            <a:r>
              <a:rPr lang="en-US" altLang="en-US" dirty="0"/>
              <a:t>Police training programs should address important topics thoroughly and consistently. </a:t>
            </a:r>
          </a:p>
          <a:p>
            <a:pPr marL="171450" indent="-171450">
              <a:buFont typeface="Arial" panose="020B0604020202020204" pitchFamily="34" charset="0"/>
              <a:buChar char="•"/>
            </a:pPr>
            <a:r>
              <a:rPr lang="en-US" altLang="en-US" dirty="0"/>
              <a:t>In 2015, we recommended the Bureau provide more scenario-based training – as opposed to classroom-based training – and that they more consistently cover such topics as confrontation management, dealing with mental health crises, the need for officers to get medical help for subjects when needed, and not using profanity.  </a:t>
            </a:r>
          </a:p>
          <a:p>
            <a:pPr marL="171450" indent="-171450">
              <a:buFont typeface="Arial" panose="020B0604020202020204" pitchFamily="34" charset="0"/>
              <a:buChar char="•"/>
            </a:pPr>
            <a:r>
              <a:rPr lang="en-US" altLang="en-US" dirty="0"/>
              <a:t>In 2018, we found a lot of variability from year to year in the hours of scenario-based training the Bureau offered, as seen in the chart on this slide. The Bureau also didn’t use actual cases as part of training for tenured officers as much as they could have. </a:t>
            </a:r>
          </a:p>
          <a:p>
            <a:pPr marL="171450" indent="-171450">
              <a:buFont typeface="Arial" panose="020B0604020202020204" pitchFamily="34" charset="0"/>
              <a:buChar char="•"/>
            </a:pPr>
            <a:r>
              <a:rPr lang="en-US" altLang="en-US" dirty="0"/>
              <a:t>In 2018, we found that officers were receiving more training on the need to get medical help than they had been in 2015, but needed additional training on not using profane or demeaning language.  </a:t>
            </a:r>
          </a:p>
          <a:p>
            <a:pPr marL="0" indent="0">
              <a:buFont typeface="Arial" panose="020B0604020202020204" pitchFamily="34" charset="0"/>
              <a:buNone/>
            </a:pPr>
            <a:endParaRPr lang="en-US" altLang="en-US" dirty="0"/>
          </a:p>
        </p:txBody>
      </p:sp>
      <p:sp>
        <p:nvSpPr>
          <p:cNvPr id="8196" name="Slide Number Placeholder 3"/>
          <p:cNvSpPr>
            <a:spLocks noGrp="1"/>
          </p:cNvSpPr>
          <p:nvPr>
            <p:ph type="sldNum" sz="quarter" idx="5"/>
          </p:nvPr>
        </p:nvSpPr>
        <p:spPr>
          <a:noFill/>
        </p:spPr>
        <p:txBody>
          <a:bodyPr/>
          <a:lstStyle>
            <a:lvl1pPr defTabSz="928688">
              <a:defRPr sz="1400" b="1">
                <a:solidFill>
                  <a:schemeClr val="tx2"/>
                </a:solidFill>
                <a:latin typeface="Myriad Pro" panose="020B0503030403020204" pitchFamily="34" charset="0"/>
              </a:defRPr>
            </a:lvl1pPr>
            <a:lvl2pPr marL="742950" indent="-285750" defTabSz="928688">
              <a:defRPr sz="1400" b="1">
                <a:solidFill>
                  <a:schemeClr val="tx2"/>
                </a:solidFill>
                <a:latin typeface="Myriad Pro" panose="020B0503030403020204" pitchFamily="34" charset="0"/>
              </a:defRPr>
            </a:lvl2pPr>
            <a:lvl3pPr marL="1143000" indent="-228600" defTabSz="928688">
              <a:defRPr sz="1400" b="1">
                <a:solidFill>
                  <a:schemeClr val="tx2"/>
                </a:solidFill>
                <a:latin typeface="Myriad Pro" panose="020B0503030403020204" pitchFamily="34" charset="0"/>
              </a:defRPr>
            </a:lvl3pPr>
            <a:lvl4pPr marL="1600200" indent="-228600" defTabSz="928688">
              <a:defRPr sz="1400" b="1">
                <a:solidFill>
                  <a:schemeClr val="tx2"/>
                </a:solidFill>
                <a:latin typeface="Myriad Pro" panose="020B0503030403020204" pitchFamily="34" charset="0"/>
              </a:defRPr>
            </a:lvl4pPr>
            <a:lvl5pPr marL="2057400" indent="-228600" defTabSz="928688">
              <a:defRPr sz="1400" b="1">
                <a:solidFill>
                  <a:schemeClr val="tx2"/>
                </a:solidFill>
                <a:latin typeface="Myriad Pro" panose="020B0503030403020204" pitchFamily="34" charset="0"/>
              </a:defRPr>
            </a:lvl5pPr>
            <a:lvl6pPr marL="2514600" indent="-228600" defTabSz="928688" eaLnBrk="0" fontAlgn="base" hangingPunct="0">
              <a:spcBef>
                <a:spcPct val="0"/>
              </a:spcBef>
              <a:spcAft>
                <a:spcPct val="0"/>
              </a:spcAft>
              <a:defRPr sz="1400" b="1">
                <a:solidFill>
                  <a:schemeClr val="tx2"/>
                </a:solidFill>
                <a:latin typeface="Myriad Pro" panose="020B0503030403020204" pitchFamily="34" charset="0"/>
              </a:defRPr>
            </a:lvl6pPr>
            <a:lvl7pPr marL="2971800" indent="-228600" defTabSz="928688" eaLnBrk="0" fontAlgn="base" hangingPunct="0">
              <a:spcBef>
                <a:spcPct val="0"/>
              </a:spcBef>
              <a:spcAft>
                <a:spcPct val="0"/>
              </a:spcAft>
              <a:defRPr sz="1400" b="1">
                <a:solidFill>
                  <a:schemeClr val="tx2"/>
                </a:solidFill>
                <a:latin typeface="Myriad Pro" panose="020B0503030403020204" pitchFamily="34" charset="0"/>
              </a:defRPr>
            </a:lvl7pPr>
            <a:lvl8pPr marL="3429000" indent="-228600" defTabSz="928688" eaLnBrk="0" fontAlgn="base" hangingPunct="0">
              <a:spcBef>
                <a:spcPct val="0"/>
              </a:spcBef>
              <a:spcAft>
                <a:spcPct val="0"/>
              </a:spcAft>
              <a:defRPr sz="1400" b="1">
                <a:solidFill>
                  <a:schemeClr val="tx2"/>
                </a:solidFill>
                <a:latin typeface="Myriad Pro" panose="020B0503030403020204" pitchFamily="34" charset="0"/>
              </a:defRPr>
            </a:lvl8pPr>
            <a:lvl9pPr marL="3886200" indent="-228600" defTabSz="928688" eaLnBrk="0" fontAlgn="base" hangingPunct="0">
              <a:spcBef>
                <a:spcPct val="0"/>
              </a:spcBef>
              <a:spcAft>
                <a:spcPct val="0"/>
              </a:spcAft>
              <a:defRPr sz="1400" b="1">
                <a:solidFill>
                  <a:schemeClr val="tx2"/>
                </a:solidFill>
                <a:latin typeface="Myriad Pro" panose="020B0503030403020204" pitchFamily="34" charset="0"/>
              </a:defRPr>
            </a:lvl9pPr>
          </a:lstStyle>
          <a:p>
            <a:fld id="{C01CC513-0FC3-415F-9F71-C4DD4C5D3A2D}" type="slidenum">
              <a:rPr lang="en-US" altLang="en-US" sz="1200" b="0" smtClean="0">
                <a:solidFill>
                  <a:schemeClr val="tx1"/>
                </a:solidFill>
                <a:latin typeface="Arial" panose="020B0604020202020204" pitchFamily="34" charset="0"/>
              </a:rPr>
              <a:pPr/>
              <a:t>6</a:t>
            </a:fld>
            <a:endParaRPr lang="en-US" altLang="en-US" sz="1200" b="0" dirty="0">
              <a:solidFill>
                <a:schemeClr val="tx1"/>
              </a:solidFill>
              <a:latin typeface="Arial" panose="020B0604020202020204" pitchFamily="34" charset="0"/>
            </a:endParaRPr>
          </a:p>
        </p:txBody>
      </p:sp>
    </p:spTree>
    <p:extLst>
      <p:ext uri="{BB962C8B-B14F-4D97-AF65-F5344CB8AC3E}">
        <p14:creationId xmlns:p14="http://schemas.microsoft.com/office/powerpoint/2010/main" val="29033138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a:xfrm>
            <a:off x="1182688" y="698500"/>
            <a:ext cx="4648200" cy="3486150"/>
          </a:xfrm>
          <a:ln/>
        </p:spPr>
      </p:sp>
      <p:sp>
        <p:nvSpPr>
          <p:cNvPr id="8195" name="Notes Placeholder 2"/>
          <p:cNvSpPr>
            <a:spLocks noGrp="1"/>
          </p:cNvSpPr>
          <p:nvPr>
            <p:ph type="body" idx="1"/>
          </p:nvPr>
        </p:nvSpPr>
        <p:spPr>
          <a:xfrm>
            <a:off x="701675" y="4416425"/>
            <a:ext cx="5607050" cy="4575175"/>
          </a:xfrm>
          <a:noFill/>
        </p:spPr>
        <p:txBody>
          <a:bodyPr/>
          <a:lstStyle/>
          <a:p>
            <a:pPr marL="171450" indent="-171450">
              <a:buFont typeface="Arial" panose="020B0604020202020204" pitchFamily="34" charset="0"/>
              <a:buChar char="•"/>
            </a:pPr>
            <a:r>
              <a:rPr lang="en-US" altLang="en-US" dirty="0"/>
              <a:t>In 2015, we found the Bureau’s three precincts had inconsistent procedures for checking out weapons. We also found that officers didn’t always include weapons information when they logged into the Bureau’s dispatch system, which they were required to do. </a:t>
            </a:r>
          </a:p>
          <a:p>
            <a:pPr marL="171450" indent="-171450">
              <a:buFont typeface="Arial" panose="020B0604020202020204" pitchFamily="34" charset="0"/>
              <a:buChar char="•"/>
            </a:pPr>
            <a:r>
              <a:rPr lang="en-US" altLang="en-US" dirty="0"/>
              <a:t>The Bureau now has consistent and more thorough procedures for checking out weapons. Those procedures include directing supervisors to conduct an inventory of the armory during each shift and to make sure officers check out weapons properly.  </a:t>
            </a:r>
          </a:p>
          <a:p>
            <a:pPr marL="171450" indent="-171450">
              <a:buFont typeface="Arial" panose="020B0604020202020204" pitchFamily="34" charset="0"/>
              <a:buChar char="•"/>
            </a:pPr>
            <a:r>
              <a:rPr lang="en-US" altLang="en-US" dirty="0"/>
              <a:t>Finally, our 2015 audit recommended that the Bureau provide refresher training on how to store ammunition for less-lethal weapons to avoid repeating an incident in which an officer accidentally loaded live ammunition into a less-lethal shotgun, which resulted in an injury. </a:t>
            </a:r>
          </a:p>
          <a:p>
            <a:pPr marL="171450" indent="-171450">
              <a:buFont typeface="Arial" panose="020B0604020202020204" pitchFamily="34" charset="0"/>
              <a:buChar char="•"/>
            </a:pPr>
            <a:r>
              <a:rPr lang="en-US" altLang="en-US" dirty="0"/>
              <a:t>That’s no longer possible because the Bureau changed to a different less-lethal launcher which can’t be loaded with live ammunition.  </a:t>
            </a:r>
          </a:p>
          <a:p>
            <a:pPr marL="171450" indent="-171450">
              <a:buFont typeface="Arial" panose="020B0604020202020204" pitchFamily="34" charset="0"/>
              <a:buChar char="•"/>
            </a:pPr>
            <a:r>
              <a:rPr lang="en-US" altLang="en-US" dirty="0"/>
              <a:t>And that concludes my presentation. </a:t>
            </a:r>
          </a:p>
          <a:p>
            <a:pPr marL="0" indent="0">
              <a:buFont typeface="Arial" panose="020B0604020202020204" pitchFamily="34" charset="0"/>
              <a:buNone/>
            </a:pPr>
            <a:endParaRPr lang="en-US" altLang="en-US" dirty="0"/>
          </a:p>
        </p:txBody>
      </p:sp>
      <p:sp>
        <p:nvSpPr>
          <p:cNvPr id="8196" name="Slide Number Placeholder 3"/>
          <p:cNvSpPr>
            <a:spLocks noGrp="1"/>
          </p:cNvSpPr>
          <p:nvPr>
            <p:ph type="sldNum" sz="quarter" idx="5"/>
          </p:nvPr>
        </p:nvSpPr>
        <p:spPr>
          <a:noFill/>
        </p:spPr>
        <p:txBody>
          <a:bodyPr/>
          <a:lstStyle>
            <a:lvl1pPr defTabSz="928688">
              <a:defRPr sz="1400" b="1">
                <a:solidFill>
                  <a:schemeClr val="tx2"/>
                </a:solidFill>
                <a:latin typeface="Myriad Pro" panose="020B0503030403020204" pitchFamily="34" charset="0"/>
              </a:defRPr>
            </a:lvl1pPr>
            <a:lvl2pPr marL="742950" indent="-285750" defTabSz="928688">
              <a:defRPr sz="1400" b="1">
                <a:solidFill>
                  <a:schemeClr val="tx2"/>
                </a:solidFill>
                <a:latin typeface="Myriad Pro" panose="020B0503030403020204" pitchFamily="34" charset="0"/>
              </a:defRPr>
            </a:lvl2pPr>
            <a:lvl3pPr marL="1143000" indent="-228600" defTabSz="928688">
              <a:defRPr sz="1400" b="1">
                <a:solidFill>
                  <a:schemeClr val="tx2"/>
                </a:solidFill>
                <a:latin typeface="Myriad Pro" panose="020B0503030403020204" pitchFamily="34" charset="0"/>
              </a:defRPr>
            </a:lvl3pPr>
            <a:lvl4pPr marL="1600200" indent="-228600" defTabSz="928688">
              <a:defRPr sz="1400" b="1">
                <a:solidFill>
                  <a:schemeClr val="tx2"/>
                </a:solidFill>
                <a:latin typeface="Myriad Pro" panose="020B0503030403020204" pitchFamily="34" charset="0"/>
              </a:defRPr>
            </a:lvl4pPr>
            <a:lvl5pPr marL="2057400" indent="-228600" defTabSz="928688">
              <a:defRPr sz="1400" b="1">
                <a:solidFill>
                  <a:schemeClr val="tx2"/>
                </a:solidFill>
                <a:latin typeface="Myriad Pro" panose="020B0503030403020204" pitchFamily="34" charset="0"/>
              </a:defRPr>
            </a:lvl5pPr>
            <a:lvl6pPr marL="2514600" indent="-228600" defTabSz="928688" eaLnBrk="0" fontAlgn="base" hangingPunct="0">
              <a:spcBef>
                <a:spcPct val="0"/>
              </a:spcBef>
              <a:spcAft>
                <a:spcPct val="0"/>
              </a:spcAft>
              <a:defRPr sz="1400" b="1">
                <a:solidFill>
                  <a:schemeClr val="tx2"/>
                </a:solidFill>
                <a:latin typeface="Myriad Pro" panose="020B0503030403020204" pitchFamily="34" charset="0"/>
              </a:defRPr>
            </a:lvl6pPr>
            <a:lvl7pPr marL="2971800" indent="-228600" defTabSz="928688" eaLnBrk="0" fontAlgn="base" hangingPunct="0">
              <a:spcBef>
                <a:spcPct val="0"/>
              </a:spcBef>
              <a:spcAft>
                <a:spcPct val="0"/>
              </a:spcAft>
              <a:defRPr sz="1400" b="1">
                <a:solidFill>
                  <a:schemeClr val="tx2"/>
                </a:solidFill>
                <a:latin typeface="Myriad Pro" panose="020B0503030403020204" pitchFamily="34" charset="0"/>
              </a:defRPr>
            </a:lvl7pPr>
            <a:lvl8pPr marL="3429000" indent="-228600" defTabSz="928688" eaLnBrk="0" fontAlgn="base" hangingPunct="0">
              <a:spcBef>
                <a:spcPct val="0"/>
              </a:spcBef>
              <a:spcAft>
                <a:spcPct val="0"/>
              </a:spcAft>
              <a:defRPr sz="1400" b="1">
                <a:solidFill>
                  <a:schemeClr val="tx2"/>
                </a:solidFill>
                <a:latin typeface="Myriad Pro" panose="020B0503030403020204" pitchFamily="34" charset="0"/>
              </a:defRPr>
            </a:lvl8pPr>
            <a:lvl9pPr marL="3886200" indent="-228600" defTabSz="928688" eaLnBrk="0" fontAlgn="base" hangingPunct="0">
              <a:spcBef>
                <a:spcPct val="0"/>
              </a:spcBef>
              <a:spcAft>
                <a:spcPct val="0"/>
              </a:spcAft>
              <a:defRPr sz="1400" b="1">
                <a:solidFill>
                  <a:schemeClr val="tx2"/>
                </a:solidFill>
                <a:latin typeface="Myriad Pro" panose="020B0503030403020204" pitchFamily="34" charset="0"/>
              </a:defRPr>
            </a:lvl9pPr>
          </a:lstStyle>
          <a:p>
            <a:fld id="{C01CC513-0FC3-415F-9F71-C4DD4C5D3A2D}" type="slidenum">
              <a:rPr lang="en-US" altLang="en-US" sz="1200" b="0" smtClean="0">
                <a:solidFill>
                  <a:schemeClr val="tx1"/>
                </a:solidFill>
                <a:latin typeface="Arial" panose="020B0604020202020204" pitchFamily="34" charset="0"/>
              </a:rPr>
              <a:pPr/>
              <a:t>7</a:t>
            </a:fld>
            <a:endParaRPr lang="en-US" altLang="en-US" sz="1200" b="0" dirty="0">
              <a:solidFill>
                <a:schemeClr val="tx1"/>
              </a:solidFill>
              <a:latin typeface="Arial" panose="020B0604020202020204" pitchFamily="34" charset="0"/>
            </a:endParaRPr>
          </a:p>
        </p:txBody>
      </p:sp>
    </p:spTree>
    <p:extLst>
      <p:ext uri="{BB962C8B-B14F-4D97-AF65-F5344CB8AC3E}">
        <p14:creationId xmlns:p14="http://schemas.microsoft.com/office/powerpoint/2010/main" val="7463357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a:xfrm>
            <a:off x="1182688" y="698500"/>
            <a:ext cx="4648200" cy="3486150"/>
          </a:xfrm>
          <a:ln/>
        </p:spPr>
      </p:sp>
      <p:sp>
        <p:nvSpPr>
          <p:cNvPr id="6147" name="Notes Placeholder 2"/>
          <p:cNvSpPr>
            <a:spLocks noGrp="1"/>
          </p:cNvSpPr>
          <p:nvPr>
            <p:ph type="body" idx="1"/>
          </p:nvPr>
        </p:nvSpPr>
        <p:spPr>
          <a:noFill/>
        </p:spPr>
        <p:txBody>
          <a:bodyPr/>
          <a:lstStyle/>
          <a:p>
            <a:pPr marL="171450" indent="-171450">
              <a:buFontTx/>
              <a:buChar char="•"/>
            </a:pPr>
            <a:r>
              <a:rPr lang="en-US" altLang="en-US" dirty="0"/>
              <a:t>My name is Elizabeth Pape.</a:t>
            </a:r>
            <a:r>
              <a:rPr lang="en-US" altLang="en-US" baseline="0" dirty="0"/>
              <a:t> I’m a Senior Management Auditor </a:t>
            </a:r>
            <a:r>
              <a:rPr lang="en-US" altLang="en-US" dirty="0"/>
              <a:t>and I led our July 2018 audit of Private Stormwater Management</a:t>
            </a:r>
            <a:r>
              <a:rPr lang="en-US" altLang="en-US" baseline="0" dirty="0"/>
              <a:t>.</a:t>
            </a:r>
          </a:p>
          <a:p>
            <a:pPr marL="171450" indent="-171450">
              <a:buFontTx/>
              <a:buChar char="•"/>
            </a:pPr>
            <a:r>
              <a:rPr lang="en-US" altLang="en-US" baseline="0" dirty="0"/>
              <a:t>This is the first in a series of two audits of BES stormwater management. We are still working with the bureau and will release a second audit on management of green streets and restoration projects in the fall. </a:t>
            </a:r>
          </a:p>
        </p:txBody>
      </p:sp>
      <p:sp>
        <p:nvSpPr>
          <p:cNvPr id="6148" name="Slide Number Placeholder 3"/>
          <p:cNvSpPr>
            <a:spLocks noGrp="1"/>
          </p:cNvSpPr>
          <p:nvPr>
            <p:ph type="sldNum" sz="quarter" idx="5"/>
          </p:nvPr>
        </p:nvSpPr>
        <p:spPr>
          <a:noFill/>
        </p:spPr>
        <p:txBody>
          <a:bodyPr/>
          <a:lstStyle>
            <a:lvl1pPr defTabSz="928688">
              <a:defRPr sz="1400" b="1">
                <a:solidFill>
                  <a:schemeClr val="tx2"/>
                </a:solidFill>
                <a:latin typeface="Myriad Pro" panose="020B0503030403020204" pitchFamily="34" charset="0"/>
              </a:defRPr>
            </a:lvl1pPr>
            <a:lvl2pPr marL="742950" indent="-285750" defTabSz="928688">
              <a:defRPr sz="1400" b="1">
                <a:solidFill>
                  <a:schemeClr val="tx2"/>
                </a:solidFill>
                <a:latin typeface="Myriad Pro" panose="020B0503030403020204" pitchFamily="34" charset="0"/>
              </a:defRPr>
            </a:lvl2pPr>
            <a:lvl3pPr marL="1143000" indent="-228600" defTabSz="928688">
              <a:defRPr sz="1400" b="1">
                <a:solidFill>
                  <a:schemeClr val="tx2"/>
                </a:solidFill>
                <a:latin typeface="Myriad Pro" panose="020B0503030403020204" pitchFamily="34" charset="0"/>
              </a:defRPr>
            </a:lvl3pPr>
            <a:lvl4pPr marL="1600200" indent="-228600" defTabSz="928688">
              <a:defRPr sz="1400" b="1">
                <a:solidFill>
                  <a:schemeClr val="tx2"/>
                </a:solidFill>
                <a:latin typeface="Myriad Pro" panose="020B0503030403020204" pitchFamily="34" charset="0"/>
              </a:defRPr>
            </a:lvl4pPr>
            <a:lvl5pPr marL="2057400" indent="-228600" defTabSz="928688">
              <a:defRPr sz="1400" b="1">
                <a:solidFill>
                  <a:schemeClr val="tx2"/>
                </a:solidFill>
                <a:latin typeface="Myriad Pro" panose="020B0503030403020204" pitchFamily="34" charset="0"/>
              </a:defRPr>
            </a:lvl5pPr>
            <a:lvl6pPr marL="2514600" indent="-228600" defTabSz="928688" eaLnBrk="0" fontAlgn="base" hangingPunct="0">
              <a:spcBef>
                <a:spcPct val="0"/>
              </a:spcBef>
              <a:spcAft>
                <a:spcPct val="0"/>
              </a:spcAft>
              <a:defRPr sz="1400" b="1">
                <a:solidFill>
                  <a:schemeClr val="tx2"/>
                </a:solidFill>
                <a:latin typeface="Myriad Pro" panose="020B0503030403020204" pitchFamily="34" charset="0"/>
              </a:defRPr>
            </a:lvl6pPr>
            <a:lvl7pPr marL="2971800" indent="-228600" defTabSz="928688" eaLnBrk="0" fontAlgn="base" hangingPunct="0">
              <a:spcBef>
                <a:spcPct val="0"/>
              </a:spcBef>
              <a:spcAft>
                <a:spcPct val="0"/>
              </a:spcAft>
              <a:defRPr sz="1400" b="1">
                <a:solidFill>
                  <a:schemeClr val="tx2"/>
                </a:solidFill>
                <a:latin typeface="Myriad Pro" panose="020B0503030403020204" pitchFamily="34" charset="0"/>
              </a:defRPr>
            </a:lvl7pPr>
            <a:lvl8pPr marL="3429000" indent="-228600" defTabSz="928688" eaLnBrk="0" fontAlgn="base" hangingPunct="0">
              <a:spcBef>
                <a:spcPct val="0"/>
              </a:spcBef>
              <a:spcAft>
                <a:spcPct val="0"/>
              </a:spcAft>
              <a:defRPr sz="1400" b="1">
                <a:solidFill>
                  <a:schemeClr val="tx2"/>
                </a:solidFill>
                <a:latin typeface="Myriad Pro" panose="020B0503030403020204" pitchFamily="34" charset="0"/>
              </a:defRPr>
            </a:lvl8pPr>
            <a:lvl9pPr marL="3886200" indent="-228600" defTabSz="928688" eaLnBrk="0" fontAlgn="base" hangingPunct="0">
              <a:spcBef>
                <a:spcPct val="0"/>
              </a:spcBef>
              <a:spcAft>
                <a:spcPct val="0"/>
              </a:spcAft>
              <a:defRPr sz="1400" b="1">
                <a:solidFill>
                  <a:schemeClr val="tx2"/>
                </a:solidFill>
                <a:latin typeface="Myriad Pro" panose="020B0503030403020204" pitchFamily="34" charset="0"/>
              </a:defRPr>
            </a:lvl9pPr>
          </a:lstStyle>
          <a:p>
            <a:fld id="{8F175602-8D77-49AF-A3D1-A9B2AE55D2BC}" type="slidenum">
              <a:rPr lang="en-US" altLang="en-US" sz="1200" b="0" smtClean="0">
                <a:solidFill>
                  <a:schemeClr val="tx1"/>
                </a:solidFill>
                <a:latin typeface="Arial" panose="020B0604020202020204" pitchFamily="34" charset="0"/>
              </a:rPr>
              <a:pPr/>
              <a:t>8</a:t>
            </a:fld>
            <a:endParaRPr lang="en-US" altLang="en-US" sz="1200" b="0" dirty="0">
              <a:solidFill>
                <a:schemeClr val="tx1"/>
              </a:solidFill>
              <a:latin typeface="Arial" panose="020B0604020202020204" pitchFamily="34" charset="0"/>
            </a:endParaRPr>
          </a:p>
        </p:txBody>
      </p:sp>
    </p:spTree>
    <p:extLst>
      <p:ext uri="{BB962C8B-B14F-4D97-AF65-F5344CB8AC3E}">
        <p14:creationId xmlns:p14="http://schemas.microsoft.com/office/powerpoint/2010/main" val="2691691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a:xfrm>
            <a:off x="1182688" y="698500"/>
            <a:ext cx="4648200" cy="3486150"/>
          </a:xfrm>
          <a:ln/>
        </p:spPr>
      </p:sp>
      <p:sp>
        <p:nvSpPr>
          <p:cNvPr id="6147" name="Notes Placeholder 2"/>
          <p:cNvSpPr>
            <a:spLocks noGrp="1"/>
          </p:cNvSpPr>
          <p:nvPr>
            <p:ph type="body" idx="1"/>
          </p:nvPr>
        </p:nvSpPr>
        <p:spPr>
          <a:noFill/>
        </p:spPr>
        <p:txBody>
          <a:bodyPr/>
          <a:lstStyle/>
          <a:p>
            <a:r>
              <a:rPr lang="en-US" sz="1200" kern="1200" dirty="0">
                <a:solidFill>
                  <a:schemeClr val="tx1"/>
                </a:solidFill>
                <a:effectLst/>
                <a:latin typeface="Arial" panose="020B0604020202020204" pitchFamily="34" charset="0"/>
                <a:ea typeface="+mn-ea"/>
                <a:cs typeface="+mn-cs"/>
              </a:rPr>
              <a:t>Stormwater is the rain that runs off hard urban structures like roofs and pavement. BES relies on private property owners to treat stormwater generated at their sites to prevent local flooding, sewer system back-ups, erosion, and pollution in natural waterways.</a:t>
            </a:r>
          </a:p>
          <a:p>
            <a:r>
              <a:rPr lang="en-US" sz="1200" b="1" kern="1200" dirty="0">
                <a:solidFill>
                  <a:schemeClr val="tx1"/>
                </a:solidFill>
                <a:effectLst/>
                <a:latin typeface="Arial" panose="020B0604020202020204" pitchFamily="34" charset="0"/>
                <a:ea typeface="+mn-ea"/>
                <a:cs typeface="+mn-cs"/>
              </a:rPr>
              <a:t>This diagram </a:t>
            </a:r>
            <a:r>
              <a:rPr lang="en-US" sz="1200" kern="1200" dirty="0">
                <a:solidFill>
                  <a:schemeClr val="tx1"/>
                </a:solidFill>
                <a:effectLst/>
                <a:latin typeface="Arial" panose="020B0604020202020204" pitchFamily="34" charset="0"/>
                <a:ea typeface="+mn-ea"/>
                <a:cs typeface="+mn-cs"/>
              </a:rPr>
              <a:t>shows how private structures prevent sewer overflows during heavy rain events.</a:t>
            </a:r>
          </a:p>
          <a:p>
            <a:endParaRPr lang="en-US" sz="1200" kern="1200" dirty="0">
              <a:solidFill>
                <a:schemeClr val="tx1"/>
              </a:solidFill>
              <a:effectLst/>
              <a:latin typeface="Arial" panose="020B0604020202020204" pitchFamily="34" charset="0"/>
              <a:ea typeface="+mn-ea"/>
              <a:cs typeface="+mn-cs"/>
            </a:endParaRPr>
          </a:p>
          <a:p>
            <a:r>
              <a:rPr lang="en-US" sz="1200" kern="1200" dirty="0">
                <a:solidFill>
                  <a:schemeClr val="tx1"/>
                </a:solidFill>
                <a:effectLst/>
                <a:latin typeface="Arial" panose="020B0604020202020204" pitchFamily="34" charset="0"/>
                <a:ea typeface="+mn-ea"/>
                <a:cs typeface="+mn-cs"/>
              </a:rPr>
              <a:t>On sunny days, or days with light rain, the system collects and treats all sewage and stormwater.</a:t>
            </a:r>
          </a:p>
          <a:p>
            <a:endParaRPr lang="en-US" sz="1200" kern="1200" dirty="0">
              <a:solidFill>
                <a:schemeClr val="tx1"/>
              </a:solidFill>
              <a:effectLst/>
              <a:latin typeface="Arial" panose="020B0604020202020204" pitchFamily="34" charset="0"/>
              <a:ea typeface="+mn-ea"/>
              <a:cs typeface="+mn-cs"/>
            </a:endParaRPr>
          </a:p>
          <a:p>
            <a:r>
              <a:rPr lang="en-US" sz="1200" kern="1200" dirty="0">
                <a:solidFill>
                  <a:schemeClr val="tx1"/>
                </a:solidFill>
                <a:effectLst/>
                <a:latin typeface="Arial" panose="020B0604020202020204" pitchFamily="34" charset="0"/>
                <a:ea typeface="+mn-ea"/>
                <a:cs typeface="+mn-cs"/>
              </a:rPr>
              <a:t>On days with heavy rain, untreated mixed wastewater can overflow into the river.</a:t>
            </a:r>
          </a:p>
          <a:p>
            <a:endParaRPr lang="en-US" sz="1200" kern="1200" dirty="0">
              <a:solidFill>
                <a:schemeClr val="tx1"/>
              </a:solidFill>
              <a:effectLst/>
              <a:latin typeface="Arial" panose="020B0604020202020204" pitchFamily="34" charset="0"/>
              <a:ea typeface="+mn-ea"/>
              <a:cs typeface="+mn-cs"/>
            </a:endParaRPr>
          </a:p>
          <a:p>
            <a:r>
              <a:rPr lang="en-US" sz="1200" kern="1200" dirty="0">
                <a:solidFill>
                  <a:schemeClr val="tx1"/>
                </a:solidFill>
                <a:effectLst/>
                <a:latin typeface="Arial" panose="020B0604020202020204" pitchFamily="34" charset="0"/>
                <a:ea typeface="+mn-ea"/>
                <a:cs typeface="+mn-cs"/>
              </a:rPr>
              <a:t>When stormwater is managed on private property, they system is less likely to overflow during heavy rains.</a:t>
            </a:r>
          </a:p>
        </p:txBody>
      </p:sp>
      <p:sp>
        <p:nvSpPr>
          <p:cNvPr id="6148" name="Slide Number Placeholder 3"/>
          <p:cNvSpPr>
            <a:spLocks noGrp="1"/>
          </p:cNvSpPr>
          <p:nvPr>
            <p:ph type="sldNum" sz="quarter" idx="5"/>
          </p:nvPr>
        </p:nvSpPr>
        <p:spPr>
          <a:noFill/>
        </p:spPr>
        <p:txBody>
          <a:bodyPr/>
          <a:lstStyle>
            <a:lvl1pPr defTabSz="928688">
              <a:defRPr sz="1400" b="1">
                <a:solidFill>
                  <a:schemeClr val="tx2"/>
                </a:solidFill>
                <a:latin typeface="Myriad Pro" panose="020B0503030403020204" pitchFamily="34" charset="0"/>
              </a:defRPr>
            </a:lvl1pPr>
            <a:lvl2pPr marL="742950" indent="-285750" defTabSz="928688">
              <a:defRPr sz="1400" b="1">
                <a:solidFill>
                  <a:schemeClr val="tx2"/>
                </a:solidFill>
                <a:latin typeface="Myriad Pro" panose="020B0503030403020204" pitchFamily="34" charset="0"/>
              </a:defRPr>
            </a:lvl2pPr>
            <a:lvl3pPr marL="1143000" indent="-228600" defTabSz="928688">
              <a:defRPr sz="1400" b="1">
                <a:solidFill>
                  <a:schemeClr val="tx2"/>
                </a:solidFill>
                <a:latin typeface="Myriad Pro" panose="020B0503030403020204" pitchFamily="34" charset="0"/>
              </a:defRPr>
            </a:lvl3pPr>
            <a:lvl4pPr marL="1600200" indent="-228600" defTabSz="928688">
              <a:defRPr sz="1400" b="1">
                <a:solidFill>
                  <a:schemeClr val="tx2"/>
                </a:solidFill>
                <a:latin typeface="Myriad Pro" panose="020B0503030403020204" pitchFamily="34" charset="0"/>
              </a:defRPr>
            </a:lvl4pPr>
            <a:lvl5pPr marL="2057400" indent="-228600" defTabSz="928688">
              <a:defRPr sz="1400" b="1">
                <a:solidFill>
                  <a:schemeClr val="tx2"/>
                </a:solidFill>
                <a:latin typeface="Myriad Pro" panose="020B0503030403020204" pitchFamily="34" charset="0"/>
              </a:defRPr>
            </a:lvl5pPr>
            <a:lvl6pPr marL="2514600" indent="-228600" defTabSz="928688" eaLnBrk="0" fontAlgn="base" hangingPunct="0">
              <a:spcBef>
                <a:spcPct val="0"/>
              </a:spcBef>
              <a:spcAft>
                <a:spcPct val="0"/>
              </a:spcAft>
              <a:defRPr sz="1400" b="1">
                <a:solidFill>
                  <a:schemeClr val="tx2"/>
                </a:solidFill>
                <a:latin typeface="Myriad Pro" panose="020B0503030403020204" pitchFamily="34" charset="0"/>
              </a:defRPr>
            </a:lvl6pPr>
            <a:lvl7pPr marL="2971800" indent="-228600" defTabSz="928688" eaLnBrk="0" fontAlgn="base" hangingPunct="0">
              <a:spcBef>
                <a:spcPct val="0"/>
              </a:spcBef>
              <a:spcAft>
                <a:spcPct val="0"/>
              </a:spcAft>
              <a:defRPr sz="1400" b="1">
                <a:solidFill>
                  <a:schemeClr val="tx2"/>
                </a:solidFill>
                <a:latin typeface="Myriad Pro" panose="020B0503030403020204" pitchFamily="34" charset="0"/>
              </a:defRPr>
            </a:lvl7pPr>
            <a:lvl8pPr marL="3429000" indent="-228600" defTabSz="928688" eaLnBrk="0" fontAlgn="base" hangingPunct="0">
              <a:spcBef>
                <a:spcPct val="0"/>
              </a:spcBef>
              <a:spcAft>
                <a:spcPct val="0"/>
              </a:spcAft>
              <a:defRPr sz="1400" b="1">
                <a:solidFill>
                  <a:schemeClr val="tx2"/>
                </a:solidFill>
                <a:latin typeface="Myriad Pro" panose="020B0503030403020204" pitchFamily="34" charset="0"/>
              </a:defRPr>
            </a:lvl8pPr>
            <a:lvl9pPr marL="3886200" indent="-228600" defTabSz="928688" eaLnBrk="0" fontAlgn="base" hangingPunct="0">
              <a:spcBef>
                <a:spcPct val="0"/>
              </a:spcBef>
              <a:spcAft>
                <a:spcPct val="0"/>
              </a:spcAft>
              <a:defRPr sz="1400" b="1">
                <a:solidFill>
                  <a:schemeClr val="tx2"/>
                </a:solidFill>
                <a:latin typeface="Myriad Pro" panose="020B0503030403020204" pitchFamily="34" charset="0"/>
              </a:defRPr>
            </a:lvl9pPr>
          </a:lstStyle>
          <a:p>
            <a:fld id="{8F175602-8D77-49AF-A3D1-A9B2AE55D2BC}" type="slidenum">
              <a:rPr lang="en-US" altLang="en-US" sz="1200" b="0" smtClean="0">
                <a:solidFill>
                  <a:schemeClr val="tx1"/>
                </a:solidFill>
                <a:latin typeface="Arial" panose="020B0604020202020204" pitchFamily="34" charset="0"/>
              </a:rPr>
              <a:pPr/>
              <a:t>9</a:t>
            </a:fld>
            <a:endParaRPr lang="en-US" altLang="en-US" sz="1200" b="0" dirty="0">
              <a:solidFill>
                <a:schemeClr val="tx1"/>
              </a:solidFill>
              <a:latin typeface="Arial" panose="020B0604020202020204" pitchFamily="34" charset="0"/>
            </a:endParaRPr>
          </a:p>
        </p:txBody>
      </p:sp>
    </p:spTree>
    <p:extLst>
      <p:ext uri="{BB962C8B-B14F-4D97-AF65-F5344CB8AC3E}">
        <p14:creationId xmlns:p14="http://schemas.microsoft.com/office/powerpoint/2010/main" val="34712839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dirty="0"/>
              <a:t>Council Briefing, 1/3/18</a:t>
            </a:r>
          </a:p>
        </p:txBody>
      </p:sp>
      <p:sp>
        <p:nvSpPr>
          <p:cNvPr id="6" name="Rectangle 6"/>
          <p:cNvSpPr>
            <a:spLocks noGrp="1" noChangeArrowheads="1"/>
          </p:cNvSpPr>
          <p:nvPr>
            <p:ph type="sldNum" sz="quarter" idx="12"/>
          </p:nvPr>
        </p:nvSpPr>
        <p:spPr>
          <a:ln/>
        </p:spPr>
        <p:txBody>
          <a:bodyPr/>
          <a:lstStyle>
            <a:lvl1pPr>
              <a:defRPr/>
            </a:lvl1pPr>
          </a:lstStyle>
          <a:p>
            <a:pPr>
              <a:defRPr/>
            </a:pPr>
            <a:fld id="{ABFC96B5-3684-463A-A8E2-C4A44AC7C296}" type="slidenum">
              <a:rPr lang="en-US" altLang="en-US"/>
              <a:pPr>
                <a:defRPr/>
              </a:pPr>
              <a:t>‹#›</a:t>
            </a:fld>
            <a:endParaRPr lang="en-US" altLang="en-US" dirty="0"/>
          </a:p>
        </p:txBody>
      </p:sp>
    </p:spTree>
    <p:extLst>
      <p:ext uri="{BB962C8B-B14F-4D97-AF65-F5344CB8AC3E}">
        <p14:creationId xmlns:p14="http://schemas.microsoft.com/office/powerpoint/2010/main" val="3999499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dirty="0"/>
              <a:t>Council Briefing, 1/3/18</a:t>
            </a:r>
          </a:p>
        </p:txBody>
      </p:sp>
      <p:sp>
        <p:nvSpPr>
          <p:cNvPr id="6" name="Rectangle 6"/>
          <p:cNvSpPr>
            <a:spLocks noGrp="1" noChangeArrowheads="1"/>
          </p:cNvSpPr>
          <p:nvPr>
            <p:ph type="sldNum" sz="quarter" idx="12"/>
          </p:nvPr>
        </p:nvSpPr>
        <p:spPr>
          <a:ln/>
        </p:spPr>
        <p:txBody>
          <a:bodyPr/>
          <a:lstStyle>
            <a:lvl1pPr>
              <a:defRPr/>
            </a:lvl1pPr>
          </a:lstStyle>
          <a:p>
            <a:pPr>
              <a:defRPr/>
            </a:pPr>
            <a:fld id="{CC28CC05-2A95-4807-9DD5-781563E0B355}" type="slidenum">
              <a:rPr lang="en-US" altLang="en-US"/>
              <a:pPr>
                <a:defRPr/>
              </a:pPr>
              <a:t>‹#›</a:t>
            </a:fld>
            <a:endParaRPr lang="en-US" altLang="en-US" dirty="0"/>
          </a:p>
        </p:txBody>
      </p:sp>
    </p:spTree>
    <p:extLst>
      <p:ext uri="{BB962C8B-B14F-4D97-AF65-F5344CB8AC3E}">
        <p14:creationId xmlns:p14="http://schemas.microsoft.com/office/powerpoint/2010/main" val="7829044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dirty="0"/>
              <a:t>Council Briefing, 1/3/18</a:t>
            </a:r>
          </a:p>
        </p:txBody>
      </p:sp>
      <p:sp>
        <p:nvSpPr>
          <p:cNvPr id="6" name="Rectangle 6"/>
          <p:cNvSpPr>
            <a:spLocks noGrp="1" noChangeArrowheads="1"/>
          </p:cNvSpPr>
          <p:nvPr>
            <p:ph type="sldNum" sz="quarter" idx="12"/>
          </p:nvPr>
        </p:nvSpPr>
        <p:spPr>
          <a:ln/>
        </p:spPr>
        <p:txBody>
          <a:bodyPr/>
          <a:lstStyle>
            <a:lvl1pPr>
              <a:defRPr/>
            </a:lvl1pPr>
          </a:lstStyle>
          <a:p>
            <a:pPr>
              <a:defRPr/>
            </a:pPr>
            <a:fld id="{6D3C3692-967F-4E35-A694-BC157533E377}" type="slidenum">
              <a:rPr lang="en-US" altLang="en-US"/>
              <a:pPr>
                <a:defRPr/>
              </a:pPr>
              <a:t>‹#›</a:t>
            </a:fld>
            <a:endParaRPr lang="en-US" altLang="en-US" dirty="0"/>
          </a:p>
        </p:txBody>
      </p:sp>
    </p:spTree>
    <p:extLst>
      <p:ext uri="{BB962C8B-B14F-4D97-AF65-F5344CB8AC3E}">
        <p14:creationId xmlns:p14="http://schemas.microsoft.com/office/powerpoint/2010/main" val="15631562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600202"/>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dirty="0"/>
              <a:t>Council Briefing, 1/3/18</a:t>
            </a:r>
          </a:p>
        </p:txBody>
      </p:sp>
      <p:sp>
        <p:nvSpPr>
          <p:cNvPr id="7" name="Rectangle 6"/>
          <p:cNvSpPr>
            <a:spLocks noGrp="1" noChangeArrowheads="1"/>
          </p:cNvSpPr>
          <p:nvPr>
            <p:ph type="sldNum" sz="quarter" idx="12"/>
          </p:nvPr>
        </p:nvSpPr>
        <p:spPr>
          <a:ln/>
        </p:spPr>
        <p:txBody>
          <a:bodyPr/>
          <a:lstStyle>
            <a:lvl1pPr>
              <a:defRPr/>
            </a:lvl1pPr>
          </a:lstStyle>
          <a:p>
            <a:pPr>
              <a:defRPr/>
            </a:pPr>
            <a:fld id="{9097CF42-A744-4FC5-9684-78934F4DE438}" type="slidenum">
              <a:rPr lang="en-US" altLang="en-US"/>
              <a:pPr>
                <a:defRPr/>
              </a:pPr>
              <a:t>‹#›</a:t>
            </a:fld>
            <a:endParaRPr lang="en-US" altLang="en-US" dirty="0"/>
          </a:p>
        </p:txBody>
      </p:sp>
    </p:spTree>
    <p:extLst>
      <p:ext uri="{BB962C8B-B14F-4D97-AF65-F5344CB8AC3E}">
        <p14:creationId xmlns:p14="http://schemas.microsoft.com/office/powerpoint/2010/main" val="5127654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2"/>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dirty="0"/>
              <a:t>Council Briefing, 1/3/18</a:t>
            </a:r>
          </a:p>
        </p:txBody>
      </p:sp>
      <p:sp>
        <p:nvSpPr>
          <p:cNvPr id="7" name="Rectangle 6"/>
          <p:cNvSpPr>
            <a:spLocks noGrp="1" noChangeArrowheads="1"/>
          </p:cNvSpPr>
          <p:nvPr>
            <p:ph type="sldNum" sz="quarter" idx="12"/>
          </p:nvPr>
        </p:nvSpPr>
        <p:spPr>
          <a:ln/>
        </p:spPr>
        <p:txBody>
          <a:bodyPr/>
          <a:lstStyle>
            <a:lvl1pPr>
              <a:defRPr/>
            </a:lvl1pPr>
          </a:lstStyle>
          <a:p>
            <a:pPr>
              <a:defRPr/>
            </a:pPr>
            <a:fld id="{63E70664-C2E6-4045-BD2A-D8C0276B7D10}" type="slidenum">
              <a:rPr lang="en-US" altLang="en-US"/>
              <a:pPr>
                <a:defRPr/>
              </a:pPr>
              <a:t>‹#›</a:t>
            </a:fld>
            <a:endParaRPr lang="en-US" altLang="en-US" dirty="0"/>
          </a:p>
        </p:txBody>
      </p:sp>
    </p:spTree>
    <p:extLst>
      <p:ext uri="{BB962C8B-B14F-4D97-AF65-F5344CB8AC3E}">
        <p14:creationId xmlns:p14="http://schemas.microsoft.com/office/powerpoint/2010/main" val="3216921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637513F-B927-464D-86E9-192EE3CB2E8B}" type="datetimeFigureOut">
              <a:rPr lang="en-US" smtClean="0"/>
              <a:t>9/11/2018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D15819D-40FE-42F2-B75C-1E45D82944C0}" type="slidenum">
              <a:rPr lang="en-US" smtClean="0"/>
              <a:t>‹#›</a:t>
            </a:fld>
            <a:endParaRPr lang="en-US" dirty="0"/>
          </a:p>
        </p:txBody>
      </p:sp>
    </p:spTree>
    <p:extLst>
      <p:ext uri="{BB962C8B-B14F-4D97-AF65-F5344CB8AC3E}">
        <p14:creationId xmlns:p14="http://schemas.microsoft.com/office/powerpoint/2010/main" val="4301752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637513F-B927-464D-86E9-192EE3CB2E8B}" type="datetimeFigureOut">
              <a:rPr lang="en-US" smtClean="0"/>
              <a:t>9/11/2018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D15819D-40FE-42F2-B75C-1E45D82944C0}" type="slidenum">
              <a:rPr lang="en-US" smtClean="0"/>
              <a:t>‹#›</a:t>
            </a:fld>
            <a:endParaRPr lang="en-US" dirty="0"/>
          </a:p>
        </p:txBody>
      </p:sp>
    </p:spTree>
    <p:extLst>
      <p:ext uri="{BB962C8B-B14F-4D97-AF65-F5344CB8AC3E}">
        <p14:creationId xmlns:p14="http://schemas.microsoft.com/office/powerpoint/2010/main" val="3375269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637513F-B927-464D-86E9-192EE3CB2E8B}" type="datetimeFigureOut">
              <a:rPr lang="en-US" smtClean="0"/>
              <a:t>9/11/2018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D15819D-40FE-42F2-B75C-1E45D82944C0}" type="slidenum">
              <a:rPr lang="en-US" smtClean="0"/>
              <a:t>‹#›</a:t>
            </a:fld>
            <a:endParaRPr lang="en-US" dirty="0"/>
          </a:p>
        </p:txBody>
      </p:sp>
    </p:spTree>
    <p:extLst>
      <p:ext uri="{BB962C8B-B14F-4D97-AF65-F5344CB8AC3E}">
        <p14:creationId xmlns:p14="http://schemas.microsoft.com/office/powerpoint/2010/main" val="26285102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637513F-B927-464D-86E9-192EE3CB2E8B}" type="datetimeFigureOut">
              <a:rPr lang="en-US" smtClean="0"/>
              <a:t>9/11/2018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D15819D-40FE-42F2-B75C-1E45D82944C0}" type="slidenum">
              <a:rPr lang="en-US" smtClean="0"/>
              <a:t>‹#›</a:t>
            </a:fld>
            <a:endParaRPr lang="en-US" dirty="0"/>
          </a:p>
        </p:txBody>
      </p:sp>
    </p:spTree>
    <p:extLst>
      <p:ext uri="{BB962C8B-B14F-4D97-AF65-F5344CB8AC3E}">
        <p14:creationId xmlns:p14="http://schemas.microsoft.com/office/powerpoint/2010/main" val="23663344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637513F-B927-464D-86E9-192EE3CB2E8B}" type="datetimeFigureOut">
              <a:rPr lang="en-US" smtClean="0"/>
              <a:t>9/11/2018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D15819D-40FE-42F2-B75C-1E45D82944C0}" type="slidenum">
              <a:rPr lang="en-US" smtClean="0"/>
              <a:t>‹#›</a:t>
            </a:fld>
            <a:endParaRPr lang="en-US" dirty="0"/>
          </a:p>
        </p:txBody>
      </p:sp>
    </p:spTree>
    <p:extLst>
      <p:ext uri="{BB962C8B-B14F-4D97-AF65-F5344CB8AC3E}">
        <p14:creationId xmlns:p14="http://schemas.microsoft.com/office/powerpoint/2010/main" val="10206871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637513F-B927-464D-86E9-192EE3CB2E8B}" type="datetimeFigureOut">
              <a:rPr lang="en-US" smtClean="0"/>
              <a:t>9/11/2018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D15819D-40FE-42F2-B75C-1E45D82944C0}" type="slidenum">
              <a:rPr lang="en-US" smtClean="0"/>
              <a:t>‹#›</a:t>
            </a:fld>
            <a:endParaRPr lang="en-US" dirty="0"/>
          </a:p>
        </p:txBody>
      </p:sp>
    </p:spTree>
    <p:extLst>
      <p:ext uri="{BB962C8B-B14F-4D97-AF65-F5344CB8AC3E}">
        <p14:creationId xmlns:p14="http://schemas.microsoft.com/office/powerpoint/2010/main" val="2309726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dirty="0"/>
              <a:t>Council Briefing, 1/3/18</a:t>
            </a:r>
          </a:p>
        </p:txBody>
      </p:sp>
      <p:sp>
        <p:nvSpPr>
          <p:cNvPr id="6" name="Rectangle 6"/>
          <p:cNvSpPr>
            <a:spLocks noGrp="1" noChangeArrowheads="1"/>
          </p:cNvSpPr>
          <p:nvPr>
            <p:ph type="sldNum" sz="quarter" idx="12"/>
          </p:nvPr>
        </p:nvSpPr>
        <p:spPr>
          <a:ln/>
        </p:spPr>
        <p:txBody>
          <a:bodyPr/>
          <a:lstStyle>
            <a:lvl1pPr>
              <a:defRPr/>
            </a:lvl1pPr>
          </a:lstStyle>
          <a:p>
            <a:pPr>
              <a:defRPr/>
            </a:pPr>
            <a:fld id="{3B34FAF4-C977-49D8-B400-1669C304FE3B}" type="slidenum">
              <a:rPr lang="en-US" altLang="en-US"/>
              <a:pPr>
                <a:defRPr/>
              </a:pPr>
              <a:t>‹#›</a:t>
            </a:fld>
            <a:endParaRPr lang="en-US" altLang="en-US" dirty="0"/>
          </a:p>
        </p:txBody>
      </p:sp>
    </p:spTree>
    <p:extLst>
      <p:ext uri="{BB962C8B-B14F-4D97-AF65-F5344CB8AC3E}">
        <p14:creationId xmlns:p14="http://schemas.microsoft.com/office/powerpoint/2010/main" val="4007712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37513F-B927-464D-86E9-192EE3CB2E8B}" type="datetimeFigureOut">
              <a:rPr lang="en-US" smtClean="0"/>
              <a:t>9/11/2018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D15819D-40FE-42F2-B75C-1E45D82944C0}" type="slidenum">
              <a:rPr lang="en-US" smtClean="0"/>
              <a:t>‹#›</a:t>
            </a:fld>
            <a:endParaRPr lang="en-US" dirty="0"/>
          </a:p>
        </p:txBody>
      </p:sp>
    </p:spTree>
    <p:extLst>
      <p:ext uri="{BB962C8B-B14F-4D97-AF65-F5344CB8AC3E}">
        <p14:creationId xmlns:p14="http://schemas.microsoft.com/office/powerpoint/2010/main" val="20859009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637513F-B927-464D-86E9-192EE3CB2E8B}" type="datetimeFigureOut">
              <a:rPr lang="en-US" smtClean="0"/>
              <a:t>9/11/2018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D15819D-40FE-42F2-B75C-1E45D82944C0}" type="slidenum">
              <a:rPr lang="en-US" smtClean="0"/>
              <a:t>‹#›</a:t>
            </a:fld>
            <a:endParaRPr lang="en-US" dirty="0"/>
          </a:p>
        </p:txBody>
      </p:sp>
    </p:spTree>
    <p:extLst>
      <p:ext uri="{BB962C8B-B14F-4D97-AF65-F5344CB8AC3E}">
        <p14:creationId xmlns:p14="http://schemas.microsoft.com/office/powerpoint/2010/main" val="7823208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637513F-B927-464D-86E9-192EE3CB2E8B}" type="datetimeFigureOut">
              <a:rPr lang="en-US" smtClean="0"/>
              <a:t>9/11/2018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D15819D-40FE-42F2-B75C-1E45D82944C0}" type="slidenum">
              <a:rPr lang="en-US" smtClean="0"/>
              <a:t>‹#›</a:t>
            </a:fld>
            <a:endParaRPr lang="en-US" dirty="0"/>
          </a:p>
        </p:txBody>
      </p:sp>
    </p:spTree>
    <p:extLst>
      <p:ext uri="{BB962C8B-B14F-4D97-AF65-F5344CB8AC3E}">
        <p14:creationId xmlns:p14="http://schemas.microsoft.com/office/powerpoint/2010/main" val="9676580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637513F-B927-464D-86E9-192EE3CB2E8B}" type="datetimeFigureOut">
              <a:rPr lang="en-US" smtClean="0"/>
              <a:t>9/11/2018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D15819D-40FE-42F2-B75C-1E45D82944C0}" type="slidenum">
              <a:rPr lang="en-US" smtClean="0"/>
              <a:t>‹#›</a:t>
            </a:fld>
            <a:endParaRPr lang="en-US" dirty="0"/>
          </a:p>
        </p:txBody>
      </p:sp>
    </p:spTree>
    <p:extLst>
      <p:ext uri="{BB962C8B-B14F-4D97-AF65-F5344CB8AC3E}">
        <p14:creationId xmlns:p14="http://schemas.microsoft.com/office/powerpoint/2010/main" val="16298932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637513F-B927-464D-86E9-192EE3CB2E8B}" type="datetimeFigureOut">
              <a:rPr lang="en-US" smtClean="0"/>
              <a:t>9/11/2018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D15819D-40FE-42F2-B75C-1E45D82944C0}" type="slidenum">
              <a:rPr lang="en-US" smtClean="0"/>
              <a:t>‹#›</a:t>
            </a:fld>
            <a:endParaRPr lang="en-US" dirty="0"/>
          </a:p>
        </p:txBody>
      </p:sp>
    </p:spTree>
    <p:extLst>
      <p:ext uri="{BB962C8B-B14F-4D97-AF65-F5344CB8AC3E}">
        <p14:creationId xmlns:p14="http://schemas.microsoft.com/office/powerpoint/2010/main" val="40767207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600206"/>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dirty="0"/>
              <a:t>Council Briefing, 1/3/18</a:t>
            </a:r>
          </a:p>
        </p:txBody>
      </p:sp>
      <p:sp>
        <p:nvSpPr>
          <p:cNvPr id="7" name="Rectangle 6"/>
          <p:cNvSpPr>
            <a:spLocks noGrp="1" noChangeArrowheads="1"/>
          </p:cNvSpPr>
          <p:nvPr>
            <p:ph type="sldNum" sz="quarter" idx="12"/>
          </p:nvPr>
        </p:nvSpPr>
        <p:spPr>
          <a:ln/>
        </p:spPr>
        <p:txBody>
          <a:bodyPr/>
          <a:lstStyle>
            <a:lvl1pPr>
              <a:defRPr/>
            </a:lvl1pPr>
          </a:lstStyle>
          <a:p>
            <a:pPr>
              <a:defRPr/>
            </a:pPr>
            <a:fld id="{9097CF42-A744-4FC5-9684-78934F4DE438}" type="slidenum">
              <a:rPr lang="en-US" altLang="en-US"/>
              <a:pPr>
                <a:defRPr/>
              </a:pPr>
              <a:t>‹#›</a:t>
            </a:fld>
            <a:endParaRPr lang="en-US" altLang="en-US" dirty="0"/>
          </a:p>
        </p:txBody>
      </p:sp>
    </p:spTree>
    <p:extLst>
      <p:ext uri="{BB962C8B-B14F-4D97-AF65-F5344CB8AC3E}">
        <p14:creationId xmlns:p14="http://schemas.microsoft.com/office/powerpoint/2010/main" val="129512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0"/>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5"/>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dirty="0"/>
              <a:t>Council Briefing, 1/3/18</a:t>
            </a:r>
          </a:p>
        </p:txBody>
      </p:sp>
      <p:sp>
        <p:nvSpPr>
          <p:cNvPr id="6" name="Rectangle 6"/>
          <p:cNvSpPr>
            <a:spLocks noGrp="1" noChangeArrowheads="1"/>
          </p:cNvSpPr>
          <p:nvPr>
            <p:ph type="sldNum" sz="quarter" idx="12"/>
          </p:nvPr>
        </p:nvSpPr>
        <p:spPr>
          <a:ln/>
        </p:spPr>
        <p:txBody>
          <a:bodyPr/>
          <a:lstStyle>
            <a:lvl1pPr>
              <a:defRPr/>
            </a:lvl1pPr>
          </a:lstStyle>
          <a:p>
            <a:pPr>
              <a:defRPr/>
            </a:pPr>
            <a:fld id="{5DE1A138-D0F9-46CB-A9A9-44B2A1F8E6D3}" type="slidenum">
              <a:rPr lang="en-US" altLang="en-US"/>
              <a:pPr>
                <a:defRPr/>
              </a:pPr>
              <a:t>‹#›</a:t>
            </a:fld>
            <a:endParaRPr lang="en-US" altLang="en-US" dirty="0"/>
          </a:p>
        </p:txBody>
      </p:sp>
    </p:spTree>
    <p:extLst>
      <p:ext uri="{BB962C8B-B14F-4D97-AF65-F5344CB8AC3E}">
        <p14:creationId xmlns:p14="http://schemas.microsoft.com/office/powerpoint/2010/main" val="5301442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dirty="0"/>
              <a:t>Council Briefing, 1/3/18</a:t>
            </a:r>
          </a:p>
        </p:txBody>
      </p:sp>
      <p:sp>
        <p:nvSpPr>
          <p:cNvPr id="7" name="Rectangle 6"/>
          <p:cNvSpPr>
            <a:spLocks noGrp="1" noChangeArrowheads="1"/>
          </p:cNvSpPr>
          <p:nvPr>
            <p:ph type="sldNum" sz="quarter" idx="12"/>
          </p:nvPr>
        </p:nvSpPr>
        <p:spPr>
          <a:ln/>
        </p:spPr>
        <p:txBody>
          <a:bodyPr/>
          <a:lstStyle>
            <a:lvl1pPr>
              <a:defRPr/>
            </a:lvl1pPr>
          </a:lstStyle>
          <a:p>
            <a:pPr>
              <a:defRPr/>
            </a:pPr>
            <a:fld id="{24CA6CC3-8275-4256-9028-CCA257DFF1FA}" type="slidenum">
              <a:rPr lang="en-US" altLang="en-US"/>
              <a:pPr>
                <a:defRPr/>
              </a:pPr>
              <a:t>‹#›</a:t>
            </a:fld>
            <a:endParaRPr lang="en-US" altLang="en-US" dirty="0"/>
          </a:p>
        </p:txBody>
      </p:sp>
    </p:spTree>
    <p:extLst>
      <p:ext uri="{BB962C8B-B14F-4D97-AF65-F5344CB8AC3E}">
        <p14:creationId xmlns:p14="http://schemas.microsoft.com/office/powerpoint/2010/main" val="36407640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7"/>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9"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9"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8" name="Rectangle 5"/>
          <p:cNvSpPr>
            <a:spLocks noGrp="1" noChangeArrowheads="1"/>
          </p:cNvSpPr>
          <p:nvPr>
            <p:ph type="ftr" sz="quarter" idx="11"/>
          </p:nvPr>
        </p:nvSpPr>
        <p:spPr>
          <a:ln/>
        </p:spPr>
        <p:txBody>
          <a:bodyPr/>
          <a:lstStyle>
            <a:lvl1pPr>
              <a:defRPr/>
            </a:lvl1pPr>
          </a:lstStyle>
          <a:p>
            <a:pPr>
              <a:defRPr/>
            </a:pPr>
            <a:r>
              <a:rPr lang="en-US" altLang="en-US" dirty="0"/>
              <a:t>Council Briefing, 1/3/18</a:t>
            </a:r>
          </a:p>
        </p:txBody>
      </p:sp>
      <p:sp>
        <p:nvSpPr>
          <p:cNvPr id="9" name="Rectangle 6"/>
          <p:cNvSpPr>
            <a:spLocks noGrp="1" noChangeArrowheads="1"/>
          </p:cNvSpPr>
          <p:nvPr>
            <p:ph type="sldNum" sz="quarter" idx="12"/>
          </p:nvPr>
        </p:nvSpPr>
        <p:spPr>
          <a:ln/>
        </p:spPr>
        <p:txBody>
          <a:bodyPr/>
          <a:lstStyle>
            <a:lvl1pPr>
              <a:defRPr/>
            </a:lvl1pPr>
          </a:lstStyle>
          <a:p>
            <a:pPr>
              <a:defRPr/>
            </a:pPr>
            <a:fld id="{128B2CF9-686C-4AC5-ABC7-8128ECFD90FE}" type="slidenum">
              <a:rPr lang="en-US" altLang="en-US"/>
              <a:pPr>
                <a:defRPr/>
              </a:pPr>
              <a:t>‹#›</a:t>
            </a:fld>
            <a:endParaRPr lang="en-US" altLang="en-US" dirty="0"/>
          </a:p>
        </p:txBody>
      </p:sp>
    </p:spTree>
    <p:extLst>
      <p:ext uri="{BB962C8B-B14F-4D97-AF65-F5344CB8AC3E}">
        <p14:creationId xmlns:p14="http://schemas.microsoft.com/office/powerpoint/2010/main" val="3879920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4" name="Rectangle 5"/>
          <p:cNvSpPr>
            <a:spLocks noGrp="1" noChangeArrowheads="1"/>
          </p:cNvSpPr>
          <p:nvPr>
            <p:ph type="ftr" sz="quarter" idx="11"/>
          </p:nvPr>
        </p:nvSpPr>
        <p:spPr>
          <a:ln/>
        </p:spPr>
        <p:txBody>
          <a:bodyPr/>
          <a:lstStyle>
            <a:lvl1pPr>
              <a:defRPr/>
            </a:lvl1pPr>
          </a:lstStyle>
          <a:p>
            <a:pPr>
              <a:defRPr/>
            </a:pPr>
            <a:r>
              <a:rPr lang="en-US" altLang="en-US" dirty="0"/>
              <a:t>Council Briefing, 1/3/18</a:t>
            </a:r>
          </a:p>
        </p:txBody>
      </p:sp>
      <p:sp>
        <p:nvSpPr>
          <p:cNvPr id="5" name="Rectangle 6"/>
          <p:cNvSpPr>
            <a:spLocks noGrp="1" noChangeArrowheads="1"/>
          </p:cNvSpPr>
          <p:nvPr>
            <p:ph type="sldNum" sz="quarter" idx="12"/>
          </p:nvPr>
        </p:nvSpPr>
        <p:spPr>
          <a:ln/>
        </p:spPr>
        <p:txBody>
          <a:bodyPr/>
          <a:lstStyle>
            <a:lvl1pPr>
              <a:defRPr/>
            </a:lvl1pPr>
          </a:lstStyle>
          <a:p>
            <a:pPr>
              <a:defRPr/>
            </a:pPr>
            <a:fld id="{421F1511-4182-4EE4-AA3B-F6E106C36DD4}" type="slidenum">
              <a:rPr lang="en-US" altLang="en-US"/>
              <a:pPr>
                <a:defRPr/>
              </a:pPr>
              <a:t>‹#›</a:t>
            </a:fld>
            <a:endParaRPr lang="en-US" altLang="en-US" dirty="0"/>
          </a:p>
        </p:txBody>
      </p:sp>
    </p:spTree>
    <p:extLst>
      <p:ext uri="{BB962C8B-B14F-4D97-AF65-F5344CB8AC3E}">
        <p14:creationId xmlns:p14="http://schemas.microsoft.com/office/powerpoint/2010/main" val="30363948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3" name="Rectangle 5"/>
          <p:cNvSpPr>
            <a:spLocks noGrp="1" noChangeArrowheads="1"/>
          </p:cNvSpPr>
          <p:nvPr>
            <p:ph type="ftr" sz="quarter" idx="11"/>
          </p:nvPr>
        </p:nvSpPr>
        <p:spPr>
          <a:ln/>
        </p:spPr>
        <p:txBody>
          <a:bodyPr/>
          <a:lstStyle>
            <a:lvl1pPr>
              <a:defRPr/>
            </a:lvl1pPr>
          </a:lstStyle>
          <a:p>
            <a:pPr>
              <a:defRPr/>
            </a:pPr>
            <a:r>
              <a:rPr lang="en-US" altLang="en-US" dirty="0"/>
              <a:t>Council Briefing, 1/3/18</a:t>
            </a:r>
          </a:p>
        </p:txBody>
      </p:sp>
      <p:sp>
        <p:nvSpPr>
          <p:cNvPr id="4" name="Rectangle 6"/>
          <p:cNvSpPr>
            <a:spLocks noGrp="1" noChangeArrowheads="1"/>
          </p:cNvSpPr>
          <p:nvPr>
            <p:ph type="sldNum" sz="quarter" idx="12"/>
          </p:nvPr>
        </p:nvSpPr>
        <p:spPr>
          <a:ln/>
        </p:spPr>
        <p:txBody>
          <a:bodyPr/>
          <a:lstStyle>
            <a:lvl1pPr>
              <a:defRPr/>
            </a:lvl1pPr>
          </a:lstStyle>
          <a:p>
            <a:pPr>
              <a:defRPr/>
            </a:pPr>
            <a:fld id="{11CE4FD2-F474-45B8-8662-4C22F5346940}" type="slidenum">
              <a:rPr lang="en-US" altLang="en-US"/>
              <a:pPr>
                <a:defRPr/>
              </a:pPr>
              <a:t>‹#›</a:t>
            </a:fld>
            <a:endParaRPr lang="en-US" altLang="en-US" dirty="0"/>
          </a:p>
        </p:txBody>
      </p:sp>
    </p:spTree>
    <p:extLst>
      <p:ext uri="{BB962C8B-B14F-4D97-AF65-F5344CB8AC3E}">
        <p14:creationId xmlns:p14="http://schemas.microsoft.com/office/powerpoint/2010/main" val="3817458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7"/>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9"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dirty="0"/>
              <a:t>Council Briefing, 1/3/18</a:t>
            </a:r>
          </a:p>
        </p:txBody>
      </p:sp>
      <p:sp>
        <p:nvSpPr>
          <p:cNvPr id="7" name="Rectangle 6"/>
          <p:cNvSpPr>
            <a:spLocks noGrp="1" noChangeArrowheads="1"/>
          </p:cNvSpPr>
          <p:nvPr>
            <p:ph type="sldNum" sz="quarter" idx="12"/>
          </p:nvPr>
        </p:nvSpPr>
        <p:spPr>
          <a:ln/>
        </p:spPr>
        <p:txBody>
          <a:bodyPr/>
          <a:lstStyle>
            <a:lvl1pPr>
              <a:defRPr/>
            </a:lvl1pPr>
          </a:lstStyle>
          <a:p>
            <a:pPr>
              <a:defRPr/>
            </a:pPr>
            <a:fld id="{229A65BF-5801-4B47-A14A-76329C668DBB}" type="slidenum">
              <a:rPr lang="en-US" altLang="en-US"/>
              <a:pPr>
                <a:defRPr/>
              </a:pPr>
              <a:t>‹#›</a:t>
            </a:fld>
            <a:endParaRPr lang="en-US" altLang="en-US" dirty="0"/>
          </a:p>
        </p:txBody>
      </p:sp>
    </p:spTree>
    <p:extLst>
      <p:ext uri="{BB962C8B-B14F-4D97-AF65-F5344CB8AC3E}">
        <p14:creationId xmlns:p14="http://schemas.microsoft.com/office/powerpoint/2010/main" val="307426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7"/>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630239"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dirty="0"/>
              <a:t>Council Briefing, 1/3/18</a:t>
            </a:r>
          </a:p>
        </p:txBody>
      </p:sp>
      <p:sp>
        <p:nvSpPr>
          <p:cNvPr id="7" name="Rectangle 6"/>
          <p:cNvSpPr>
            <a:spLocks noGrp="1" noChangeArrowheads="1"/>
          </p:cNvSpPr>
          <p:nvPr>
            <p:ph type="sldNum" sz="quarter" idx="12"/>
          </p:nvPr>
        </p:nvSpPr>
        <p:spPr>
          <a:ln/>
        </p:spPr>
        <p:txBody>
          <a:bodyPr/>
          <a:lstStyle>
            <a:lvl1pPr>
              <a:defRPr/>
            </a:lvl1pPr>
          </a:lstStyle>
          <a:p>
            <a:pPr>
              <a:defRPr/>
            </a:pPr>
            <a:fld id="{4AB1C9E1-B3C0-4422-BFEC-AD8669ACC07E}" type="slidenum">
              <a:rPr lang="en-US" altLang="en-US"/>
              <a:pPr>
                <a:defRPr/>
              </a:pPr>
              <a:t>‹#›</a:t>
            </a:fld>
            <a:endParaRPr lang="en-US" altLang="en-US" dirty="0"/>
          </a:p>
        </p:txBody>
      </p:sp>
    </p:spTree>
    <p:extLst>
      <p:ext uri="{BB962C8B-B14F-4D97-AF65-F5344CB8AC3E}">
        <p14:creationId xmlns:p14="http://schemas.microsoft.com/office/powerpoint/2010/main" val="39455625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2"/>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spcBef>
                <a:spcPct val="0"/>
              </a:spcBef>
              <a:defRPr b="0">
                <a:solidFill>
                  <a:schemeClr val="tx1"/>
                </a:solidFill>
                <a:effectLst/>
                <a:latin typeface="+mn-lt"/>
              </a:defRPr>
            </a:lvl1pPr>
          </a:lstStyle>
          <a:p>
            <a:pPr>
              <a:defRPr/>
            </a:pPr>
            <a:endParaRPr lang="en-US" alt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spcBef>
                <a:spcPct val="0"/>
              </a:spcBef>
              <a:defRPr b="0">
                <a:solidFill>
                  <a:schemeClr val="tx1"/>
                </a:solidFill>
                <a:effectLst/>
                <a:latin typeface="+mn-lt"/>
              </a:defRPr>
            </a:lvl1pPr>
          </a:lstStyle>
          <a:p>
            <a:pPr>
              <a:defRPr/>
            </a:pPr>
            <a:r>
              <a:rPr lang="en-US" altLang="en-US" dirty="0"/>
              <a:t>Council Briefing, 1/3/18</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spcBef>
                <a:spcPct val="0"/>
              </a:spcBef>
              <a:defRPr b="0">
                <a:solidFill>
                  <a:schemeClr val="tx1"/>
                </a:solidFill>
                <a:effectLst/>
                <a:latin typeface="+mn-lt"/>
              </a:defRPr>
            </a:lvl1pPr>
          </a:lstStyle>
          <a:p>
            <a:pPr>
              <a:defRPr/>
            </a:pPr>
            <a:fld id="{67282BA7-27DB-41DD-B729-2D0BC862A0C6}"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37513F-B927-464D-86E9-192EE3CB2E8B}" type="datetimeFigureOut">
              <a:rPr lang="en-US" smtClean="0"/>
              <a:t>9/11/2018</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15819D-40FE-42F2-B75C-1E45D82944C0}" type="slidenum">
              <a:rPr lang="en-US" smtClean="0"/>
              <a:t>‹#›</a:t>
            </a:fld>
            <a:endParaRPr lang="en-US" dirty="0"/>
          </a:p>
        </p:txBody>
      </p:sp>
    </p:spTree>
    <p:extLst>
      <p:ext uri="{BB962C8B-B14F-4D97-AF65-F5344CB8AC3E}">
        <p14:creationId xmlns:p14="http://schemas.microsoft.com/office/powerpoint/2010/main" val="318062947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0.sv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7.svg"/></Relationships>
</file>

<file path=ppt/slides/_rels/slide1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30.png"/><Relationship Id="rId7"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457200" y="274638"/>
            <a:ext cx="8229600" cy="1143000"/>
          </a:xfrm>
        </p:spPr>
        <p:txBody>
          <a:bodyPr/>
          <a:lstStyle/>
          <a:p>
            <a:pPr eaLnBrk="1" hangingPunct="1">
              <a:defRPr/>
            </a:pPr>
            <a:r>
              <a:rPr lang="en-US" altLang="en-US" b="1" dirty="0">
                <a:latin typeface="Myriad Pro" pitchFamily="34" charset="0"/>
              </a:rPr>
              <a:t>City Council Briefing</a:t>
            </a:r>
            <a:br>
              <a:rPr lang="en-US" altLang="en-US" b="1" dirty="0">
                <a:effectLst>
                  <a:outerShdw blurRad="38100" dist="38100" dir="2700000" algn="tl">
                    <a:srgbClr val="C0C0C0"/>
                  </a:outerShdw>
                </a:effectLst>
                <a:latin typeface="Myriad Pro" pitchFamily="34" charset="0"/>
              </a:rPr>
            </a:br>
            <a:r>
              <a:rPr lang="en-US" altLang="en-US" sz="1400" b="1" dirty="0">
                <a:effectLst>
                  <a:outerShdw blurRad="38100" dist="38100" dir="2700000" algn="tl">
                    <a:srgbClr val="C0C0C0"/>
                  </a:outerShdw>
                </a:effectLst>
                <a:latin typeface="Myriad Pro" pitchFamily="34" charset="0"/>
              </a:rPr>
              <a:t> </a:t>
            </a:r>
          </a:p>
        </p:txBody>
      </p:sp>
      <p:sp>
        <p:nvSpPr>
          <p:cNvPr id="74758" name="Rectangle 6"/>
          <p:cNvSpPr>
            <a:spLocks noGrp="1" noChangeArrowheads="1"/>
          </p:cNvSpPr>
          <p:nvPr>
            <p:ph type="body" sz="half" idx="2"/>
          </p:nvPr>
        </p:nvSpPr>
        <p:spPr>
          <a:xfrm>
            <a:off x="4168877" y="1417638"/>
            <a:ext cx="4343400" cy="4645025"/>
          </a:xfrm>
        </p:spPr>
        <p:txBody>
          <a:bodyPr/>
          <a:lstStyle/>
          <a:p>
            <a:pPr algn="ctr" eaLnBrk="1" hangingPunct="1">
              <a:buFontTx/>
              <a:buNone/>
              <a:defRPr/>
            </a:pPr>
            <a:endParaRPr lang="en-US" altLang="en-US" sz="2400" b="1" dirty="0">
              <a:latin typeface="Myriad Pro" pitchFamily="34" charset="0"/>
            </a:endParaRPr>
          </a:p>
          <a:p>
            <a:pPr algn="ctr" eaLnBrk="1" hangingPunct="1">
              <a:buFontTx/>
              <a:buNone/>
              <a:defRPr/>
            </a:pPr>
            <a:r>
              <a:rPr lang="en-US" altLang="en-US" sz="2400" b="1" dirty="0">
                <a:latin typeface="Myriad Pro" pitchFamily="34" charset="0"/>
              </a:rPr>
              <a:t>Mary Hull Caballero</a:t>
            </a:r>
          </a:p>
          <a:p>
            <a:pPr algn="ctr" eaLnBrk="1" hangingPunct="1">
              <a:buFontTx/>
              <a:buNone/>
              <a:defRPr/>
            </a:pPr>
            <a:r>
              <a:rPr lang="en-US" altLang="en-US" sz="2400" dirty="0">
                <a:latin typeface="Myriad Pro" pitchFamily="34" charset="0"/>
              </a:rPr>
              <a:t>City Auditor</a:t>
            </a:r>
          </a:p>
          <a:p>
            <a:pPr algn="ctr" eaLnBrk="1" hangingPunct="1">
              <a:buFontTx/>
              <a:buNone/>
              <a:defRPr/>
            </a:pPr>
            <a:endParaRPr lang="en-US" altLang="en-US" sz="1600" dirty="0">
              <a:latin typeface="Myriad Pro" pitchFamily="34" charset="0"/>
            </a:endParaRPr>
          </a:p>
          <a:p>
            <a:pPr marL="628650" indent="-285750" eaLnBrk="1" hangingPunct="1">
              <a:defRPr/>
            </a:pPr>
            <a:r>
              <a:rPr lang="en-US" altLang="en-US" sz="1800" b="1" dirty="0">
                <a:latin typeface="Myriad Pro" pitchFamily="34" charset="0"/>
              </a:rPr>
              <a:t>Portland Police Bureau  Follow-Up</a:t>
            </a:r>
          </a:p>
          <a:p>
            <a:pPr indent="0" eaLnBrk="1" hangingPunct="1">
              <a:buNone/>
              <a:defRPr/>
            </a:pPr>
            <a:r>
              <a:rPr lang="en-US" altLang="en-US" sz="1800" b="1" dirty="0">
                <a:latin typeface="Myriad Pro" pitchFamily="34" charset="0"/>
              </a:rPr>
              <a:t>      </a:t>
            </a:r>
            <a:r>
              <a:rPr lang="en-US" altLang="en-US" sz="1800" dirty="0">
                <a:latin typeface="Myriad Pro" pitchFamily="34" charset="0"/>
              </a:rPr>
              <a:t>(June 2018)</a:t>
            </a:r>
          </a:p>
          <a:p>
            <a:pPr indent="0" eaLnBrk="1" hangingPunct="1">
              <a:buNone/>
              <a:defRPr/>
            </a:pPr>
            <a:endParaRPr lang="en-US" altLang="en-US" sz="1800" dirty="0">
              <a:latin typeface="Myriad Pro" pitchFamily="34" charset="0"/>
            </a:endParaRPr>
          </a:p>
          <a:p>
            <a:pPr marL="628650" indent="-285750" eaLnBrk="1" hangingPunct="1">
              <a:defRPr/>
            </a:pPr>
            <a:r>
              <a:rPr lang="en-US" altLang="en-US" sz="1800" b="1" dirty="0">
                <a:latin typeface="Myriad Pro" pitchFamily="34" charset="0"/>
              </a:rPr>
              <a:t>Private Stormwater Management</a:t>
            </a:r>
          </a:p>
          <a:p>
            <a:pPr marL="627063" indent="0" eaLnBrk="1" hangingPunct="1">
              <a:buNone/>
              <a:defRPr/>
            </a:pPr>
            <a:r>
              <a:rPr lang="en-US" altLang="en-US" sz="1800" dirty="0">
                <a:latin typeface="Myriad Pro" pitchFamily="34" charset="0"/>
              </a:rPr>
              <a:t> (July 2018) </a:t>
            </a:r>
          </a:p>
          <a:p>
            <a:pPr indent="0" eaLnBrk="1" hangingPunct="1">
              <a:buNone/>
              <a:defRPr/>
            </a:pPr>
            <a:endParaRPr lang="en-US" altLang="en-US" sz="1800" dirty="0">
              <a:latin typeface="Myriad Pro" pitchFamily="34" charset="0"/>
            </a:endParaRPr>
          </a:p>
          <a:p>
            <a:pPr marL="628650" indent="-285750" eaLnBrk="1" hangingPunct="1">
              <a:defRPr/>
            </a:pPr>
            <a:r>
              <a:rPr lang="en-US" altLang="en-US" sz="1800" b="1" dirty="0">
                <a:latin typeface="Myriad Pro" pitchFamily="34" charset="0"/>
              </a:rPr>
              <a:t>Short-term Rental Regulation </a:t>
            </a:r>
            <a:r>
              <a:rPr lang="en-US" altLang="en-US" sz="1800" dirty="0">
                <a:latin typeface="Myriad Pro" pitchFamily="34" charset="0"/>
              </a:rPr>
              <a:t>(August 2018)</a:t>
            </a:r>
          </a:p>
          <a:p>
            <a:pPr indent="0" eaLnBrk="1" hangingPunct="1">
              <a:buNone/>
              <a:defRPr/>
            </a:pPr>
            <a:endParaRPr lang="en-US" altLang="en-US" sz="1800" dirty="0">
              <a:latin typeface="Myriad Pro" pitchFamily="34" charset="0"/>
            </a:endParaRPr>
          </a:p>
          <a:p>
            <a:pPr algn="ctr" eaLnBrk="1" hangingPunct="1">
              <a:defRPr/>
            </a:pPr>
            <a:endParaRPr lang="en-US" altLang="en-US" sz="1800" dirty="0">
              <a:latin typeface="Myriad Pro" pitchFamily="34" charset="0"/>
            </a:endParaRPr>
          </a:p>
          <a:p>
            <a:pPr algn="ctr" eaLnBrk="1" hangingPunct="1">
              <a:buFontTx/>
              <a:buNone/>
              <a:defRPr/>
            </a:pPr>
            <a:endParaRPr lang="en-US" altLang="en-US" sz="1600" dirty="0">
              <a:effectLst>
                <a:outerShdw blurRad="38100" dist="38100" dir="2700000" algn="tl">
                  <a:srgbClr val="C0C0C0"/>
                </a:outerShdw>
              </a:effectLst>
              <a:latin typeface="Myriad Pro" pitchFamily="34" charset="0"/>
            </a:endParaRPr>
          </a:p>
          <a:p>
            <a:pPr algn="ctr" eaLnBrk="1" hangingPunct="1">
              <a:buFontTx/>
              <a:buNone/>
              <a:defRPr/>
            </a:pPr>
            <a:endParaRPr lang="en-US" altLang="en-US" sz="1600" dirty="0">
              <a:effectLst>
                <a:outerShdw blurRad="38100" dist="38100" dir="2700000" algn="tl">
                  <a:srgbClr val="C0C0C0"/>
                </a:outerShdw>
              </a:effectLst>
              <a:latin typeface="Myriad Pro" pitchFamily="34" charset="0"/>
            </a:endParaRPr>
          </a:p>
          <a:p>
            <a:pPr eaLnBrk="1" hangingPunct="1">
              <a:buFontTx/>
              <a:buNone/>
              <a:defRPr/>
            </a:pPr>
            <a:endParaRPr lang="en-US" altLang="en-US" sz="1800" dirty="0">
              <a:effectLst>
                <a:outerShdw blurRad="38100" dist="38100" dir="2700000" algn="tl">
                  <a:srgbClr val="C0C0C0"/>
                </a:outerShdw>
              </a:effectLst>
              <a:latin typeface="Myriad Pro" pitchFamily="34" charset="0"/>
            </a:endParaRPr>
          </a:p>
          <a:p>
            <a:pPr eaLnBrk="1" hangingPunct="1">
              <a:buFontTx/>
              <a:buNone/>
              <a:defRPr/>
            </a:pPr>
            <a:endParaRPr lang="en-US" altLang="en-US" sz="1800" dirty="0"/>
          </a:p>
          <a:p>
            <a:pPr eaLnBrk="1" hangingPunct="1">
              <a:buFontTx/>
              <a:buNone/>
              <a:defRPr/>
            </a:pPr>
            <a:endParaRPr lang="en-US" altLang="en-US" sz="2800" dirty="0"/>
          </a:p>
        </p:txBody>
      </p:sp>
      <p:sp>
        <p:nvSpPr>
          <p:cNvPr id="3077" name="Rectangle 4"/>
          <p:cNvSpPr>
            <a:spLocks noChangeArrowheads="1"/>
          </p:cNvSpPr>
          <p:nvPr/>
        </p:nvSpPr>
        <p:spPr bwMode="auto">
          <a:xfrm>
            <a:off x="403123" y="1069975"/>
            <a:ext cx="8229600" cy="304800"/>
          </a:xfrm>
          <a:prstGeom prst="rect">
            <a:avLst/>
          </a:prstGeom>
          <a:solidFill>
            <a:srgbClr val="246E9C"/>
          </a:solidFill>
          <a:ln>
            <a:noFill/>
          </a:ln>
          <a:effectLs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dirty="0">
              <a:solidFill>
                <a:schemeClr val="tx2"/>
              </a:solidFill>
              <a:latin typeface="Myriad Pro" panose="020B0503030403020204" pitchFamily="34" charset="0"/>
            </a:endParaRPr>
          </a:p>
        </p:txBody>
      </p:sp>
      <p:pic>
        <p:nvPicPr>
          <p:cNvPr id="5" name="Content Placeholder 4">
            <a:extLst>
              <a:ext uri="{FF2B5EF4-FFF2-40B4-BE49-F238E27FC236}">
                <a16:creationId xmlns:a16="http://schemas.microsoft.com/office/drawing/2014/main" id="{1D387D45-B033-43B5-B019-384D4CDFAD31}"/>
              </a:ext>
            </a:extLst>
          </p:cNvPr>
          <p:cNvPicPr>
            <a:picLocks noGrp="1" noChangeAspect="1"/>
          </p:cNvPicPr>
          <p:nvPr>
            <p:ph sz="half" idx="1"/>
          </p:nvPr>
        </p:nvPicPr>
        <p:blipFill>
          <a:blip r:embed="rId3"/>
          <a:stretch>
            <a:fillRect/>
          </a:stretch>
        </p:blipFill>
        <p:spPr>
          <a:xfrm>
            <a:off x="341671" y="1571723"/>
            <a:ext cx="4230329" cy="399087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4">
            <a:extLst>
              <a:ext uri="{FF2B5EF4-FFF2-40B4-BE49-F238E27FC236}">
                <a16:creationId xmlns:a16="http://schemas.microsoft.com/office/drawing/2014/main" id="{5F26921C-FD5B-7349-AA86-97818AF5B8D7}"/>
              </a:ext>
            </a:extLst>
          </p:cNvPr>
          <p:cNvSpPr>
            <a:spLocks noChangeArrowheads="1"/>
          </p:cNvSpPr>
          <p:nvPr/>
        </p:nvSpPr>
        <p:spPr bwMode="auto">
          <a:xfrm>
            <a:off x="457200" y="1143000"/>
            <a:ext cx="8229600" cy="304800"/>
          </a:xfrm>
          <a:prstGeom prst="rect">
            <a:avLst/>
          </a:prstGeom>
          <a:solidFill>
            <a:srgbClr val="246E9C"/>
          </a:solidFill>
          <a:ln>
            <a:noFill/>
          </a:ln>
          <a:effectLs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dirty="0">
              <a:solidFill>
                <a:schemeClr val="tx2"/>
              </a:solidFill>
              <a:latin typeface="Myriad Pro" panose="020B0503030403020204" pitchFamily="34" charset="0"/>
            </a:endParaRPr>
          </a:p>
        </p:txBody>
      </p:sp>
      <p:sp>
        <p:nvSpPr>
          <p:cNvPr id="12" name="Rectangle 2">
            <a:extLst>
              <a:ext uri="{FF2B5EF4-FFF2-40B4-BE49-F238E27FC236}">
                <a16:creationId xmlns:a16="http://schemas.microsoft.com/office/drawing/2014/main" id="{58AF9613-A684-5B49-9797-DFAD7546C88A}"/>
              </a:ext>
            </a:extLst>
          </p:cNvPr>
          <p:cNvSpPr>
            <a:spLocks noGrp="1" noChangeArrowheads="1"/>
          </p:cNvSpPr>
          <p:nvPr>
            <p:ph type="title"/>
          </p:nvPr>
        </p:nvSpPr>
        <p:spPr>
          <a:xfrm>
            <a:off x="381000" y="274638"/>
            <a:ext cx="8458200" cy="1143000"/>
          </a:xfrm>
        </p:spPr>
        <p:txBody>
          <a:bodyPr>
            <a:normAutofit/>
          </a:bodyPr>
          <a:lstStyle/>
          <a:p>
            <a:pPr eaLnBrk="1" hangingPunct="1">
              <a:defRPr/>
            </a:pPr>
            <a:r>
              <a:rPr lang="en-US" altLang="en-US" b="1" dirty="0">
                <a:latin typeface="Myriad Pro" pitchFamily="34" charset="0"/>
              </a:rPr>
              <a:t>Private Stormwater Management</a:t>
            </a:r>
            <a:br>
              <a:rPr lang="en-US" altLang="en-US" b="1" dirty="0">
                <a:effectLst>
                  <a:outerShdw blurRad="38100" dist="38100" dir="2700000" algn="tl">
                    <a:srgbClr val="C0C0C0"/>
                  </a:outerShdw>
                </a:effectLst>
                <a:latin typeface="Myriad Pro" pitchFamily="34" charset="0"/>
              </a:rPr>
            </a:br>
            <a:r>
              <a:rPr lang="en-US" altLang="en-US" sz="1400" b="1" dirty="0">
                <a:effectLst>
                  <a:outerShdw blurRad="38100" dist="38100" dir="2700000" algn="tl">
                    <a:srgbClr val="C0C0C0"/>
                  </a:outerShdw>
                </a:effectLst>
                <a:latin typeface="Myriad Pro" pitchFamily="34" charset="0"/>
              </a:rPr>
              <a:t> </a:t>
            </a:r>
          </a:p>
        </p:txBody>
      </p:sp>
      <p:grpSp>
        <p:nvGrpSpPr>
          <p:cNvPr id="7" name="Group 6">
            <a:extLst>
              <a:ext uri="{FF2B5EF4-FFF2-40B4-BE49-F238E27FC236}">
                <a16:creationId xmlns:a16="http://schemas.microsoft.com/office/drawing/2014/main" id="{FFF7D430-DAC0-4AB5-A772-ED44123C7C8E}"/>
              </a:ext>
            </a:extLst>
          </p:cNvPr>
          <p:cNvGrpSpPr/>
          <p:nvPr/>
        </p:nvGrpSpPr>
        <p:grpSpPr>
          <a:xfrm>
            <a:off x="1401982" y="1377247"/>
            <a:ext cx="5425635" cy="5175953"/>
            <a:chOff x="1371598" y="1832837"/>
            <a:chExt cx="5425635" cy="5175953"/>
          </a:xfrm>
        </p:grpSpPr>
        <p:pic>
          <p:nvPicPr>
            <p:cNvPr id="3" name="Ecoroof">
              <a:extLst>
                <a:ext uri="{FF2B5EF4-FFF2-40B4-BE49-F238E27FC236}">
                  <a16:creationId xmlns:a16="http://schemas.microsoft.com/office/drawing/2014/main" id="{1AFFA88B-B9C5-4D4E-B7AD-7221398906F1}"/>
                </a:ext>
              </a:extLst>
            </p:cNvPr>
            <p:cNvPicPr>
              <a:picLocks noChangeAspect="1"/>
            </p:cNvPicPr>
            <p:nvPr/>
          </p:nvPicPr>
          <p:blipFill>
            <a:blip r:embed="rId3"/>
            <a:stretch>
              <a:fillRect/>
            </a:stretch>
          </p:blipFill>
          <p:spPr>
            <a:xfrm>
              <a:off x="2346767" y="1832837"/>
              <a:ext cx="4450466" cy="5175953"/>
            </a:xfrm>
            <a:prstGeom prst="rect">
              <a:avLst/>
            </a:prstGeom>
          </p:spPr>
        </p:pic>
        <p:sp>
          <p:nvSpPr>
            <p:cNvPr id="5" name="TextBox 4">
              <a:extLst>
                <a:ext uri="{FF2B5EF4-FFF2-40B4-BE49-F238E27FC236}">
                  <a16:creationId xmlns:a16="http://schemas.microsoft.com/office/drawing/2014/main" id="{99BF93D9-3520-4E6E-9C80-B32379955195}"/>
                </a:ext>
              </a:extLst>
            </p:cNvPr>
            <p:cNvSpPr txBox="1"/>
            <p:nvPr/>
          </p:nvSpPr>
          <p:spPr>
            <a:xfrm>
              <a:off x="1371598" y="2109904"/>
              <a:ext cx="2377440" cy="707886"/>
            </a:xfrm>
            <a:prstGeom prst="rect">
              <a:avLst/>
            </a:prstGeom>
            <a:noFill/>
          </p:spPr>
          <p:txBody>
            <a:bodyPr wrap="square" rtlCol="0">
              <a:spAutoFit/>
            </a:bodyPr>
            <a:lstStyle/>
            <a:p>
              <a:pPr algn="r"/>
              <a:r>
                <a:rPr lang="en-US" sz="4000" dirty="0"/>
                <a:t>Ecoroofs</a:t>
              </a:r>
            </a:p>
          </p:txBody>
        </p:sp>
      </p:grpSp>
      <p:grpSp>
        <p:nvGrpSpPr>
          <p:cNvPr id="13" name="Group 12">
            <a:extLst>
              <a:ext uri="{FF2B5EF4-FFF2-40B4-BE49-F238E27FC236}">
                <a16:creationId xmlns:a16="http://schemas.microsoft.com/office/drawing/2014/main" id="{008E2B2F-37A2-4133-A5C5-354A4A517F97}"/>
              </a:ext>
            </a:extLst>
          </p:cNvPr>
          <p:cNvGrpSpPr/>
          <p:nvPr/>
        </p:nvGrpSpPr>
        <p:grpSpPr>
          <a:xfrm>
            <a:off x="1401983" y="1524000"/>
            <a:ext cx="6248422" cy="4853258"/>
            <a:chOff x="97972" y="2035608"/>
            <a:chExt cx="6248422" cy="4853258"/>
          </a:xfrm>
        </p:grpSpPr>
        <p:pic>
          <p:nvPicPr>
            <p:cNvPr id="6" name="Planter">
              <a:extLst>
                <a:ext uri="{FF2B5EF4-FFF2-40B4-BE49-F238E27FC236}">
                  <a16:creationId xmlns:a16="http://schemas.microsoft.com/office/drawing/2014/main" id="{A614BD2E-8051-4E07-9E13-DB0600535552}"/>
                </a:ext>
              </a:extLst>
            </p:cNvPr>
            <p:cNvPicPr>
              <a:picLocks noChangeAspect="1"/>
            </p:cNvPicPr>
            <p:nvPr/>
          </p:nvPicPr>
          <p:blipFill>
            <a:blip r:embed="rId4"/>
            <a:stretch>
              <a:fillRect/>
            </a:stretch>
          </p:blipFill>
          <p:spPr>
            <a:xfrm>
              <a:off x="1066800" y="2438400"/>
              <a:ext cx="5279594" cy="4450466"/>
            </a:xfrm>
            <a:prstGeom prst="rect">
              <a:avLst/>
            </a:prstGeom>
          </p:spPr>
        </p:pic>
        <p:sp>
          <p:nvSpPr>
            <p:cNvPr id="11" name="TextBox 10">
              <a:extLst>
                <a:ext uri="{FF2B5EF4-FFF2-40B4-BE49-F238E27FC236}">
                  <a16:creationId xmlns:a16="http://schemas.microsoft.com/office/drawing/2014/main" id="{832C06C7-E5D8-4D54-B48F-1643EF72C9C4}"/>
                </a:ext>
              </a:extLst>
            </p:cNvPr>
            <p:cNvSpPr txBox="1"/>
            <p:nvPr/>
          </p:nvSpPr>
          <p:spPr>
            <a:xfrm>
              <a:off x="97972" y="2035608"/>
              <a:ext cx="2133600" cy="707886"/>
            </a:xfrm>
            <a:prstGeom prst="rect">
              <a:avLst/>
            </a:prstGeom>
            <a:noFill/>
          </p:spPr>
          <p:txBody>
            <a:bodyPr wrap="square" rtlCol="0">
              <a:spAutoFit/>
            </a:bodyPr>
            <a:lstStyle/>
            <a:p>
              <a:pPr algn="r"/>
              <a:r>
                <a:rPr lang="en-US" sz="4000" dirty="0"/>
                <a:t>Planter</a:t>
              </a:r>
            </a:p>
          </p:txBody>
        </p:sp>
      </p:grpSp>
      <p:grpSp>
        <p:nvGrpSpPr>
          <p:cNvPr id="16" name="Group 15">
            <a:extLst>
              <a:ext uri="{FF2B5EF4-FFF2-40B4-BE49-F238E27FC236}">
                <a16:creationId xmlns:a16="http://schemas.microsoft.com/office/drawing/2014/main" id="{139E082E-53CA-436C-8BD5-CAA9A1CB7372}"/>
              </a:ext>
            </a:extLst>
          </p:cNvPr>
          <p:cNvGrpSpPr/>
          <p:nvPr/>
        </p:nvGrpSpPr>
        <p:grpSpPr>
          <a:xfrm>
            <a:off x="1310350" y="1524000"/>
            <a:ext cx="5547650" cy="5257800"/>
            <a:chOff x="-182784" y="2071305"/>
            <a:chExt cx="5547650" cy="5257800"/>
          </a:xfrm>
        </p:grpSpPr>
        <p:pic>
          <p:nvPicPr>
            <p:cNvPr id="14" name="Drywell">
              <a:extLst>
                <a:ext uri="{FF2B5EF4-FFF2-40B4-BE49-F238E27FC236}">
                  <a16:creationId xmlns:a16="http://schemas.microsoft.com/office/drawing/2014/main" id="{AD5A924E-5D5A-4BA8-8D97-9696597A2B6E}"/>
                </a:ext>
              </a:extLst>
            </p:cNvPr>
            <p:cNvPicPr>
              <a:picLocks noChangeAspect="1"/>
            </p:cNvPicPr>
            <p:nvPr/>
          </p:nvPicPr>
          <p:blipFill>
            <a:blip r:embed="rId5"/>
            <a:stretch>
              <a:fillRect/>
            </a:stretch>
          </p:blipFill>
          <p:spPr>
            <a:xfrm>
              <a:off x="914400" y="2470172"/>
              <a:ext cx="4450466" cy="4858933"/>
            </a:xfrm>
            <a:prstGeom prst="rect">
              <a:avLst/>
            </a:prstGeom>
          </p:spPr>
        </p:pic>
        <p:sp>
          <p:nvSpPr>
            <p:cNvPr id="15" name="TextBox 14">
              <a:extLst>
                <a:ext uri="{FF2B5EF4-FFF2-40B4-BE49-F238E27FC236}">
                  <a16:creationId xmlns:a16="http://schemas.microsoft.com/office/drawing/2014/main" id="{D4652D66-ED46-451E-9B53-E4BB87C855C8}"/>
                </a:ext>
              </a:extLst>
            </p:cNvPr>
            <p:cNvSpPr txBox="1"/>
            <p:nvPr/>
          </p:nvSpPr>
          <p:spPr>
            <a:xfrm>
              <a:off x="-182784" y="2071305"/>
              <a:ext cx="2194368" cy="707886"/>
            </a:xfrm>
            <a:prstGeom prst="rect">
              <a:avLst/>
            </a:prstGeom>
            <a:noFill/>
          </p:spPr>
          <p:txBody>
            <a:bodyPr wrap="square" rtlCol="0">
              <a:spAutoFit/>
            </a:bodyPr>
            <a:lstStyle/>
            <a:p>
              <a:pPr algn="r"/>
              <a:r>
                <a:rPr lang="en-US" sz="4000" dirty="0"/>
                <a:t>Drywell</a:t>
              </a:r>
            </a:p>
          </p:txBody>
        </p:sp>
      </p:grpSp>
      <p:grpSp>
        <p:nvGrpSpPr>
          <p:cNvPr id="19" name="Group 18">
            <a:extLst>
              <a:ext uri="{FF2B5EF4-FFF2-40B4-BE49-F238E27FC236}">
                <a16:creationId xmlns:a16="http://schemas.microsoft.com/office/drawing/2014/main" id="{97D9EA1D-2F81-474D-8D65-C837AC0D8AA3}"/>
              </a:ext>
            </a:extLst>
          </p:cNvPr>
          <p:cNvGrpSpPr/>
          <p:nvPr/>
        </p:nvGrpSpPr>
        <p:grpSpPr>
          <a:xfrm>
            <a:off x="1499151" y="1534304"/>
            <a:ext cx="6267231" cy="5251125"/>
            <a:chOff x="2114769" y="2121876"/>
            <a:chExt cx="6267231" cy="5251125"/>
          </a:xfrm>
        </p:grpSpPr>
        <p:pic>
          <p:nvPicPr>
            <p:cNvPr id="17" name="Swale">
              <a:extLst>
                <a:ext uri="{FF2B5EF4-FFF2-40B4-BE49-F238E27FC236}">
                  <a16:creationId xmlns:a16="http://schemas.microsoft.com/office/drawing/2014/main" id="{B196504F-B8C8-4D73-B95D-978E78D60C0A}"/>
                </a:ext>
              </a:extLst>
            </p:cNvPr>
            <p:cNvPicPr>
              <a:picLocks noChangeAspect="1"/>
            </p:cNvPicPr>
            <p:nvPr/>
          </p:nvPicPr>
          <p:blipFill>
            <a:blip r:embed="rId6"/>
            <a:stretch>
              <a:fillRect/>
            </a:stretch>
          </p:blipFill>
          <p:spPr>
            <a:xfrm>
              <a:off x="2114769" y="5007548"/>
              <a:ext cx="6267231" cy="2365453"/>
            </a:xfrm>
            <a:prstGeom prst="rect">
              <a:avLst/>
            </a:prstGeom>
          </p:spPr>
        </p:pic>
        <p:sp>
          <p:nvSpPr>
            <p:cNvPr id="18" name="TextBox 17">
              <a:extLst>
                <a:ext uri="{FF2B5EF4-FFF2-40B4-BE49-F238E27FC236}">
                  <a16:creationId xmlns:a16="http://schemas.microsoft.com/office/drawing/2014/main" id="{3010A877-CFE9-4F84-B435-8F89C67945AF}"/>
                </a:ext>
              </a:extLst>
            </p:cNvPr>
            <p:cNvSpPr txBox="1"/>
            <p:nvPr/>
          </p:nvSpPr>
          <p:spPr>
            <a:xfrm>
              <a:off x="2114769" y="2121876"/>
              <a:ext cx="2362200" cy="707886"/>
            </a:xfrm>
            <a:prstGeom prst="rect">
              <a:avLst/>
            </a:prstGeom>
            <a:noFill/>
          </p:spPr>
          <p:txBody>
            <a:bodyPr wrap="square" rtlCol="0">
              <a:spAutoFit/>
            </a:bodyPr>
            <a:lstStyle/>
            <a:p>
              <a:r>
                <a:rPr lang="en-US" sz="4000" dirty="0"/>
                <a:t>Swale</a:t>
              </a:r>
            </a:p>
          </p:txBody>
        </p:sp>
      </p:grpSp>
    </p:spTree>
    <p:extLst>
      <p:ext uri="{BB962C8B-B14F-4D97-AF65-F5344CB8AC3E}">
        <p14:creationId xmlns:p14="http://schemas.microsoft.com/office/powerpoint/2010/main" val="3754997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16"/>
                                        </p:tgtEl>
                                      </p:cBhvr>
                                    </p:animEffect>
                                    <p:set>
                                      <p:cBhvr>
                                        <p:cTn id="17" dur="1" fill="hold">
                                          <p:stCondLst>
                                            <p:cond delay="499"/>
                                          </p:stCondLst>
                                        </p:cTn>
                                        <p:tgtEl>
                                          <p:spTgt spid="1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13"/>
                                        </p:tgtEl>
                                      </p:cBhvr>
                                    </p:animEffect>
                                    <p:set>
                                      <p:cBhvr>
                                        <p:cTn id="27" dur="1" fill="hold">
                                          <p:stCondLst>
                                            <p:cond delay="499"/>
                                          </p:stCondLst>
                                        </p:cTn>
                                        <p:tgtEl>
                                          <p:spTgt spid="13"/>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4">
            <a:extLst>
              <a:ext uri="{FF2B5EF4-FFF2-40B4-BE49-F238E27FC236}">
                <a16:creationId xmlns:a16="http://schemas.microsoft.com/office/drawing/2014/main" id="{5F26921C-FD5B-7349-AA86-97818AF5B8D7}"/>
              </a:ext>
            </a:extLst>
          </p:cNvPr>
          <p:cNvSpPr>
            <a:spLocks noChangeArrowheads="1"/>
          </p:cNvSpPr>
          <p:nvPr/>
        </p:nvSpPr>
        <p:spPr bwMode="auto">
          <a:xfrm>
            <a:off x="457200" y="1143000"/>
            <a:ext cx="8229600" cy="304800"/>
          </a:xfrm>
          <a:prstGeom prst="rect">
            <a:avLst/>
          </a:prstGeom>
          <a:solidFill>
            <a:srgbClr val="246E9C"/>
          </a:solidFill>
          <a:ln>
            <a:noFill/>
          </a:ln>
          <a:effectLs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dirty="0">
              <a:solidFill>
                <a:schemeClr val="tx2"/>
              </a:solidFill>
              <a:latin typeface="Myriad Pro" panose="020B0503030403020204" pitchFamily="34" charset="0"/>
            </a:endParaRPr>
          </a:p>
        </p:txBody>
      </p:sp>
      <p:sp>
        <p:nvSpPr>
          <p:cNvPr id="12" name="Rectangle 2">
            <a:extLst>
              <a:ext uri="{FF2B5EF4-FFF2-40B4-BE49-F238E27FC236}">
                <a16:creationId xmlns:a16="http://schemas.microsoft.com/office/drawing/2014/main" id="{58AF9613-A684-5B49-9797-DFAD7546C88A}"/>
              </a:ext>
            </a:extLst>
          </p:cNvPr>
          <p:cNvSpPr>
            <a:spLocks noGrp="1" noChangeArrowheads="1"/>
          </p:cNvSpPr>
          <p:nvPr>
            <p:ph type="title"/>
          </p:nvPr>
        </p:nvSpPr>
        <p:spPr>
          <a:xfrm>
            <a:off x="381000" y="274638"/>
            <a:ext cx="8458200" cy="1143000"/>
          </a:xfrm>
        </p:spPr>
        <p:txBody>
          <a:bodyPr>
            <a:normAutofit/>
          </a:bodyPr>
          <a:lstStyle/>
          <a:p>
            <a:pPr eaLnBrk="1" hangingPunct="1">
              <a:defRPr/>
            </a:pPr>
            <a:r>
              <a:rPr lang="en-US" altLang="en-US" b="1" dirty="0">
                <a:latin typeface="Myriad Pro" pitchFamily="34" charset="0"/>
              </a:rPr>
              <a:t>Private Stormwater Management</a:t>
            </a:r>
            <a:br>
              <a:rPr lang="en-US" altLang="en-US" b="1" dirty="0">
                <a:effectLst>
                  <a:outerShdw blurRad="38100" dist="38100" dir="2700000" algn="tl">
                    <a:srgbClr val="C0C0C0"/>
                  </a:outerShdw>
                </a:effectLst>
                <a:latin typeface="Myriad Pro" pitchFamily="34" charset="0"/>
              </a:rPr>
            </a:br>
            <a:r>
              <a:rPr lang="en-US" altLang="en-US" sz="1400" b="1" dirty="0">
                <a:effectLst>
                  <a:outerShdw blurRad="38100" dist="38100" dir="2700000" algn="tl">
                    <a:srgbClr val="C0C0C0"/>
                  </a:outerShdw>
                </a:effectLst>
                <a:latin typeface="Myriad Pro" pitchFamily="34" charset="0"/>
              </a:rPr>
              <a:t> </a:t>
            </a:r>
          </a:p>
        </p:txBody>
      </p:sp>
      <p:pic>
        <p:nvPicPr>
          <p:cNvPr id="3" name="Picture 2">
            <a:extLst>
              <a:ext uri="{FF2B5EF4-FFF2-40B4-BE49-F238E27FC236}">
                <a16:creationId xmlns:a16="http://schemas.microsoft.com/office/drawing/2014/main" id="{FBE98119-8672-46DF-AD6B-A6E4DEC7E4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1558" y="1665422"/>
            <a:ext cx="3517084" cy="4305574"/>
          </a:xfrm>
          <a:prstGeom prst="rect">
            <a:avLst/>
          </a:prstGeom>
        </p:spPr>
      </p:pic>
      <p:pic>
        <p:nvPicPr>
          <p:cNvPr id="9" name="Picture 8">
            <a:extLst>
              <a:ext uri="{FF2B5EF4-FFF2-40B4-BE49-F238E27FC236}">
                <a16:creationId xmlns:a16="http://schemas.microsoft.com/office/drawing/2014/main" id="{E4950C30-9B6B-47D2-80D3-2C4026D044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6685" y="2474185"/>
            <a:ext cx="6750630" cy="3088414"/>
          </a:xfrm>
          <a:prstGeom prst="rect">
            <a:avLst/>
          </a:prstGeom>
        </p:spPr>
      </p:pic>
    </p:spTree>
    <p:extLst>
      <p:ext uri="{BB962C8B-B14F-4D97-AF65-F5344CB8AC3E}">
        <p14:creationId xmlns:p14="http://schemas.microsoft.com/office/powerpoint/2010/main" val="3634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4">
            <a:extLst>
              <a:ext uri="{FF2B5EF4-FFF2-40B4-BE49-F238E27FC236}">
                <a16:creationId xmlns:a16="http://schemas.microsoft.com/office/drawing/2014/main" id="{5F26921C-FD5B-7349-AA86-97818AF5B8D7}"/>
              </a:ext>
            </a:extLst>
          </p:cNvPr>
          <p:cNvSpPr>
            <a:spLocks noChangeArrowheads="1"/>
          </p:cNvSpPr>
          <p:nvPr/>
        </p:nvSpPr>
        <p:spPr bwMode="auto">
          <a:xfrm>
            <a:off x="457200" y="1143000"/>
            <a:ext cx="8229600" cy="304800"/>
          </a:xfrm>
          <a:prstGeom prst="rect">
            <a:avLst/>
          </a:prstGeom>
          <a:solidFill>
            <a:srgbClr val="246E9C"/>
          </a:solidFill>
          <a:ln>
            <a:noFill/>
          </a:ln>
          <a:effectLs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dirty="0">
              <a:solidFill>
                <a:schemeClr val="tx2"/>
              </a:solidFill>
              <a:latin typeface="Myriad Pro" panose="020B0503030403020204" pitchFamily="34" charset="0"/>
            </a:endParaRPr>
          </a:p>
        </p:txBody>
      </p:sp>
      <p:sp>
        <p:nvSpPr>
          <p:cNvPr id="12" name="Rectangle 2">
            <a:extLst>
              <a:ext uri="{FF2B5EF4-FFF2-40B4-BE49-F238E27FC236}">
                <a16:creationId xmlns:a16="http://schemas.microsoft.com/office/drawing/2014/main" id="{58AF9613-A684-5B49-9797-DFAD7546C88A}"/>
              </a:ext>
            </a:extLst>
          </p:cNvPr>
          <p:cNvSpPr>
            <a:spLocks noGrp="1" noChangeArrowheads="1"/>
          </p:cNvSpPr>
          <p:nvPr>
            <p:ph type="title"/>
          </p:nvPr>
        </p:nvSpPr>
        <p:spPr>
          <a:xfrm>
            <a:off x="381000" y="274638"/>
            <a:ext cx="8458200" cy="1143000"/>
          </a:xfrm>
        </p:spPr>
        <p:txBody>
          <a:bodyPr>
            <a:normAutofit/>
          </a:bodyPr>
          <a:lstStyle/>
          <a:p>
            <a:pPr eaLnBrk="1" hangingPunct="1">
              <a:defRPr/>
            </a:pPr>
            <a:r>
              <a:rPr lang="en-US" altLang="en-US" b="1" dirty="0">
                <a:latin typeface="Myriad Pro" pitchFamily="34" charset="0"/>
              </a:rPr>
              <a:t>Private Stormwater Management</a:t>
            </a:r>
            <a:br>
              <a:rPr lang="en-US" altLang="en-US" b="1" dirty="0">
                <a:effectLst>
                  <a:outerShdw blurRad="38100" dist="38100" dir="2700000" algn="tl">
                    <a:srgbClr val="C0C0C0"/>
                  </a:outerShdw>
                </a:effectLst>
                <a:latin typeface="Myriad Pro" pitchFamily="34" charset="0"/>
              </a:rPr>
            </a:br>
            <a:r>
              <a:rPr lang="en-US" altLang="en-US" sz="1400" b="1" dirty="0">
                <a:effectLst>
                  <a:outerShdw blurRad="38100" dist="38100" dir="2700000" algn="tl">
                    <a:srgbClr val="C0C0C0"/>
                  </a:outerShdw>
                </a:effectLst>
                <a:latin typeface="Myriad Pro" pitchFamily="34" charset="0"/>
              </a:rPr>
              <a:t> </a:t>
            </a:r>
          </a:p>
        </p:txBody>
      </p:sp>
      <p:sp>
        <p:nvSpPr>
          <p:cNvPr id="13" name="TextBox 12">
            <a:extLst>
              <a:ext uri="{FF2B5EF4-FFF2-40B4-BE49-F238E27FC236}">
                <a16:creationId xmlns:a16="http://schemas.microsoft.com/office/drawing/2014/main" id="{0B6DF119-3307-499C-8C73-CE4914668B05}"/>
              </a:ext>
            </a:extLst>
          </p:cNvPr>
          <p:cNvSpPr txBox="1"/>
          <p:nvPr/>
        </p:nvSpPr>
        <p:spPr>
          <a:xfrm>
            <a:off x="228600" y="2870200"/>
            <a:ext cx="3733800" cy="3477875"/>
          </a:xfrm>
          <a:prstGeom prst="rect">
            <a:avLst/>
          </a:prstGeom>
          <a:solidFill>
            <a:schemeClr val="bg1"/>
          </a:solidFill>
        </p:spPr>
        <p:txBody>
          <a:bodyPr wrap="square" rtlCol="0">
            <a:spAutoFit/>
          </a:bodyPr>
          <a:lstStyle/>
          <a:p>
            <a:r>
              <a:rPr lang="en-US" sz="4400" dirty="0"/>
              <a:t>Data not adequate for design of stormwater infrastructure</a:t>
            </a:r>
          </a:p>
        </p:txBody>
      </p:sp>
      <p:grpSp>
        <p:nvGrpSpPr>
          <p:cNvPr id="5" name="Group 4">
            <a:extLst>
              <a:ext uri="{FF2B5EF4-FFF2-40B4-BE49-F238E27FC236}">
                <a16:creationId xmlns:a16="http://schemas.microsoft.com/office/drawing/2014/main" id="{F9384FAF-7DB4-4950-AC6B-03F5929A3DFD}"/>
              </a:ext>
            </a:extLst>
          </p:cNvPr>
          <p:cNvGrpSpPr/>
          <p:nvPr/>
        </p:nvGrpSpPr>
        <p:grpSpPr>
          <a:xfrm>
            <a:off x="4263391" y="2590800"/>
            <a:ext cx="4210049" cy="3886200"/>
            <a:chOff x="6309360" y="1996100"/>
            <a:chExt cx="2377440" cy="2194560"/>
          </a:xfrm>
        </p:grpSpPr>
        <p:sp>
          <p:nvSpPr>
            <p:cNvPr id="3" name="Rectangle 2">
              <a:extLst>
                <a:ext uri="{FF2B5EF4-FFF2-40B4-BE49-F238E27FC236}">
                  <a16:creationId xmlns:a16="http://schemas.microsoft.com/office/drawing/2014/main" id="{06CE8D96-5DED-4F53-BC66-BE8F4A904F56}"/>
                </a:ext>
              </a:extLst>
            </p:cNvPr>
            <p:cNvSpPr/>
            <p:nvPr/>
          </p:nvSpPr>
          <p:spPr bwMode="auto">
            <a:xfrm>
              <a:off x="6309360" y="1996100"/>
              <a:ext cx="2377440" cy="2194560"/>
            </a:xfrm>
            <a:prstGeom prst="rect">
              <a:avLst/>
            </a:prstGeom>
            <a:solidFill>
              <a:schemeClr val="bg1"/>
            </a:solidFill>
            <a:ln w="57150">
              <a:solidFill>
                <a:schemeClr val="accent1">
                  <a:lumMod val="75000"/>
                </a:schemeClr>
              </a:solid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400" b="1" i="0" u="none" strike="noStrike" cap="none" normalizeH="0" baseline="0" dirty="0">
                <a:ln>
                  <a:noFill/>
                </a:ln>
                <a:solidFill>
                  <a:schemeClr val="tx2"/>
                </a:solidFill>
                <a:effectLst>
                  <a:outerShdw blurRad="38100" dist="38100" dir="2700000" algn="tl">
                    <a:srgbClr val="000000">
                      <a:alpha val="43137"/>
                    </a:srgbClr>
                  </a:outerShdw>
                </a:effectLst>
                <a:latin typeface="Myriad Pro" pitchFamily="34" charset="0"/>
              </a:endParaRPr>
            </a:p>
          </p:txBody>
        </p:sp>
        <p:pic>
          <p:nvPicPr>
            <p:cNvPr id="2" name="Picture 1">
              <a:extLst>
                <a:ext uri="{FF2B5EF4-FFF2-40B4-BE49-F238E27FC236}">
                  <a16:creationId xmlns:a16="http://schemas.microsoft.com/office/drawing/2014/main" id="{B9420560-4748-452C-B6C5-29F16819493A}"/>
                </a:ext>
              </a:extLst>
            </p:cNvPr>
            <p:cNvPicPr>
              <a:picLocks noChangeAspect="1"/>
            </p:cNvPicPr>
            <p:nvPr/>
          </p:nvPicPr>
          <p:blipFill>
            <a:blip r:embed="rId3"/>
            <a:stretch>
              <a:fillRect/>
            </a:stretch>
          </p:blipFill>
          <p:spPr>
            <a:xfrm>
              <a:off x="6316878" y="2043423"/>
              <a:ext cx="2362404" cy="2099915"/>
            </a:xfrm>
            <a:prstGeom prst="rect">
              <a:avLst/>
            </a:prstGeom>
            <a:ln>
              <a:noFill/>
            </a:ln>
          </p:spPr>
        </p:pic>
      </p:grpSp>
      <p:sp>
        <p:nvSpPr>
          <p:cNvPr id="6" name="TextBox 5">
            <a:extLst>
              <a:ext uri="{FF2B5EF4-FFF2-40B4-BE49-F238E27FC236}">
                <a16:creationId xmlns:a16="http://schemas.microsoft.com/office/drawing/2014/main" id="{ED8E1003-9D42-45B4-9186-AA6F4E229B5E}"/>
              </a:ext>
            </a:extLst>
          </p:cNvPr>
          <p:cNvSpPr txBox="1"/>
          <p:nvPr/>
        </p:nvSpPr>
        <p:spPr>
          <a:xfrm>
            <a:off x="215287" y="2130921"/>
            <a:ext cx="2819400" cy="769441"/>
          </a:xfrm>
          <a:prstGeom prst="rect">
            <a:avLst/>
          </a:prstGeom>
          <a:noFill/>
        </p:spPr>
        <p:txBody>
          <a:bodyPr wrap="square" rtlCol="0">
            <a:spAutoFit/>
          </a:bodyPr>
          <a:lstStyle/>
          <a:p>
            <a:r>
              <a:rPr lang="en-US" sz="4400" dirty="0"/>
              <a:t>Finding 1:</a:t>
            </a:r>
          </a:p>
        </p:txBody>
      </p:sp>
    </p:spTree>
    <p:extLst>
      <p:ext uri="{BB962C8B-B14F-4D97-AF65-F5344CB8AC3E}">
        <p14:creationId xmlns:p14="http://schemas.microsoft.com/office/powerpoint/2010/main" val="3824107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4">
            <a:extLst>
              <a:ext uri="{FF2B5EF4-FFF2-40B4-BE49-F238E27FC236}">
                <a16:creationId xmlns:a16="http://schemas.microsoft.com/office/drawing/2014/main" id="{5F26921C-FD5B-7349-AA86-97818AF5B8D7}"/>
              </a:ext>
            </a:extLst>
          </p:cNvPr>
          <p:cNvSpPr>
            <a:spLocks noChangeArrowheads="1"/>
          </p:cNvSpPr>
          <p:nvPr/>
        </p:nvSpPr>
        <p:spPr bwMode="auto">
          <a:xfrm>
            <a:off x="457200" y="1143000"/>
            <a:ext cx="8229600" cy="304800"/>
          </a:xfrm>
          <a:prstGeom prst="rect">
            <a:avLst/>
          </a:prstGeom>
          <a:solidFill>
            <a:srgbClr val="246E9C"/>
          </a:solidFill>
          <a:ln>
            <a:noFill/>
          </a:ln>
          <a:effectLs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dirty="0">
              <a:solidFill>
                <a:schemeClr val="tx2"/>
              </a:solidFill>
              <a:latin typeface="Myriad Pro" panose="020B0503030403020204" pitchFamily="34" charset="0"/>
            </a:endParaRPr>
          </a:p>
        </p:txBody>
      </p:sp>
      <p:sp>
        <p:nvSpPr>
          <p:cNvPr id="12" name="Rectangle 2">
            <a:extLst>
              <a:ext uri="{FF2B5EF4-FFF2-40B4-BE49-F238E27FC236}">
                <a16:creationId xmlns:a16="http://schemas.microsoft.com/office/drawing/2014/main" id="{58AF9613-A684-5B49-9797-DFAD7546C88A}"/>
              </a:ext>
            </a:extLst>
          </p:cNvPr>
          <p:cNvSpPr>
            <a:spLocks noGrp="1" noChangeArrowheads="1"/>
          </p:cNvSpPr>
          <p:nvPr>
            <p:ph type="title"/>
          </p:nvPr>
        </p:nvSpPr>
        <p:spPr>
          <a:xfrm>
            <a:off x="381000" y="274638"/>
            <a:ext cx="8458200" cy="1143000"/>
          </a:xfrm>
        </p:spPr>
        <p:txBody>
          <a:bodyPr>
            <a:normAutofit/>
          </a:bodyPr>
          <a:lstStyle/>
          <a:p>
            <a:pPr eaLnBrk="1" hangingPunct="1">
              <a:defRPr/>
            </a:pPr>
            <a:r>
              <a:rPr lang="en-US" altLang="en-US" b="1" dirty="0">
                <a:latin typeface="Myriad Pro" pitchFamily="34" charset="0"/>
              </a:rPr>
              <a:t>Private Stormwater Management</a:t>
            </a:r>
            <a:br>
              <a:rPr lang="en-US" altLang="en-US" b="1" dirty="0">
                <a:effectLst>
                  <a:outerShdw blurRad="38100" dist="38100" dir="2700000" algn="tl">
                    <a:srgbClr val="C0C0C0"/>
                  </a:outerShdw>
                </a:effectLst>
                <a:latin typeface="Myriad Pro" pitchFamily="34" charset="0"/>
              </a:rPr>
            </a:br>
            <a:r>
              <a:rPr lang="en-US" altLang="en-US" sz="1400" b="1" dirty="0">
                <a:effectLst>
                  <a:outerShdw blurRad="38100" dist="38100" dir="2700000" algn="tl">
                    <a:srgbClr val="C0C0C0"/>
                  </a:outerShdw>
                </a:effectLst>
                <a:latin typeface="Myriad Pro" pitchFamily="34" charset="0"/>
              </a:rPr>
              <a:t> </a:t>
            </a:r>
          </a:p>
        </p:txBody>
      </p:sp>
      <p:grpSp>
        <p:nvGrpSpPr>
          <p:cNvPr id="6" name="Group 5">
            <a:extLst>
              <a:ext uri="{FF2B5EF4-FFF2-40B4-BE49-F238E27FC236}">
                <a16:creationId xmlns:a16="http://schemas.microsoft.com/office/drawing/2014/main" id="{7C40A673-EE06-44F5-9C1F-8E73E5A6B4B2}"/>
              </a:ext>
            </a:extLst>
          </p:cNvPr>
          <p:cNvGrpSpPr/>
          <p:nvPr/>
        </p:nvGrpSpPr>
        <p:grpSpPr>
          <a:xfrm>
            <a:off x="1562100" y="1661608"/>
            <a:ext cx="6629025" cy="2067416"/>
            <a:chOff x="406666" y="1677817"/>
            <a:chExt cx="5085895" cy="1586156"/>
          </a:xfrm>
        </p:grpSpPr>
        <p:sp>
          <p:nvSpPr>
            <p:cNvPr id="9" name="TextBox 8">
              <a:extLst>
                <a:ext uri="{FF2B5EF4-FFF2-40B4-BE49-F238E27FC236}">
                  <a16:creationId xmlns:a16="http://schemas.microsoft.com/office/drawing/2014/main" id="{F914EFF5-EA42-44EB-84B2-926DC1D997C3}"/>
                </a:ext>
              </a:extLst>
            </p:cNvPr>
            <p:cNvSpPr txBox="1"/>
            <p:nvPr/>
          </p:nvSpPr>
          <p:spPr>
            <a:xfrm>
              <a:off x="1142998" y="1677817"/>
              <a:ext cx="4349563" cy="920912"/>
            </a:xfrm>
            <a:prstGeom prst="rect">
              <a:avLst/>
            </a:prstGeom>
            <a:noFill/>
          </p:spPr>
          <p:txBody>
            <a:bodyPr wrap="square" rtlCol="0">
              <a:spAutoFit/>
            </a:bodyPr>
            <a:lstStyle/>
            <a:p>
              <a:r>
                <a:rPr lang="en-US" sz="3600" dirty="0"/>
                <a:t>3 systems with multiple groups responsible</a:t>
              </a:r>
            </a:p>
          </p:txBody>
        </p:sp>
        <p:pic>
          <p:nvPicPr>
            <p:cNvPr id="11" name="Graphic 10" descr="Warning">
              <a:extLst>
                <a:ext uri="{FF2B5EF4-FFF2-40B4-BE49-F238E27FC236}">
                  <a16:creationId xmlns:a16="http://schemas.microsoft.com/office/drawing/2014/main" id="{4C4B9021-185E-40BD-AE2F-BD62B4C4D17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06666" y="1736379"/>
              <a:ext cx="701543" cy="701543"/>
            </a:xfrm>
            <a:prstGeom prst="rect">
              <a:avLst/>
            </a:prstGeom>
          </p:spPr>
        </p:pic>
        <p:pic>
          <p:nvPicPr>
            <p:cNvPr id="13" name="Graphic 12" descr="Monitor">
              <a:extLst>
                <a:ext uri="{FF2B5EF4-FFF2-40B4-BE49-F238E27FC236}">
                  <a16:creationId xmlns:a16="http://schemas.microsoft.com/office/drawing/2014/main" id="{C2136E07-5136-4677-84EF-FC53B0A8BC8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66671" y="2600296"/>
              <a:ext cx="701543" cy="663677"/>
            </a:xfrm>
            <a:prstGeom prst="rect">
              <a:avLst/>
            </a:prstGeom>
          </p:spPr>
        </p:pic>
        <p:pic>
          <p:nvPicPr>
            <p:cNvPr id="14" name="Graphic 13" descr="Monitor">
              <a:extLst>
                <a:ext uri="{FF2B5EF4-FFF2-40B4-BE49-F238E27FC236}">
                  <a16:creationId xmlns:a16="http://schemas.microsoft.com/office/drawing/2014/main" id="{30A29E3B-0AD3-4C10-9EFC-9B2C2B29A2D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972502" y="2600296"/>
              <a:ext cx="701543" cy="663677"/>
            </a:xfrm>
            <a:prstGeom prst="rect">
              <a:avLst/>
            </a:prstGeom>
          </p:spPr>
        </p:pic>
        <p:pic>
          <p:nvPicPr>
            <p:cNvPr id="15" name="Graphic 14" descr="Monitor">
              <a:extLst>
                <a:ext uri="{FF2B5EF4-FFF2-40B4-BE49-F238E27FC236}">
                  <a16:creationId xmlns:a16="http://schemas.microsoft.com/office/drawing/2014/main" id="{E6334B91-C898-4B9A-90FF-440FD0EA188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778332" y="2600296"/>
              <a:ext cx="701543" cy="663677"/>
            </a:xfrm>
            <a:prstGeom prst="rect">
              <a:avLst/>
            </a:prstGeom>
          </p:spPr>
        </p:pic>
      </p:grpSp>
      <p:sp>
        <p:nvSpPr>
          <p:cNvPr id="40" name="TextBox 39">
            <a:extLst>
              <a:ext uri="{FF2B5EF4-FFF2-40B4-BE49-F238E27FC236}">
                <a16:creationId xmlns:a16="http://schemas.microsoft.com/office/drawing/2014/main" id="{A1142417-5EE9-4329-B1D7-F44D6CEE7F29}"/>
              </a:ext>
            </a:extLst>
          </p:cNvPr>
          <p:cNvSpPr txBox="1"/>
          <p:nvPr/>
        </p:nvSpPr>
        <p:spPr>
          <a:xfrm>
            <a:off x="2514500" y="4739558"/>
            <a:ext cx="4419700" cy="954107"/>
          </a:xfrm>
          <a:prstGeom prst="rect">
            <a:avLst/>
          </a:prstGeom>
          <a:noFill/>
        </p:spPr>
        <p:txBody>
          <a:bodyPr wrap="square" rtlCol="0">
            <a:spAutoFit/>
          </a:bodyPr>
          <a:lstStyle/>
          <a:p>
            <a:r>
              <a:rPr lang="en-US" sz="2800" dirty="0"/>
              <a:t>Rewards records lost through GIS</a:t>
            </a:r>
          </a:p>
        </p:txBody>
      </p:sp>
      <p:sp>
        <p:nvSpPr>
          <p:cNvPr id="29" name="TextBox 28">
            <a:extLst>
              <a:ext uri="{FF2B5EF4-FFF2-40B4-BE49-F238E27FC236}">
                <a16:creationId xmlns:a16="http://schemas.microsoft.com/office/drawing/2014/main" id="{CDDE4DD9-7E1B-4386-901D-CDCB94B4B1A8}"/>
              </a:ext>
            </a:extLst>
          </p:cNvPr>
          <p:cNvSpPr txBox="1"/>
          <p:nvPr/>
        </p:nvSpPr>
        <p:spPr>
          <a:xfrm>
            <a:off x="2514500" y="3819264"/>
            <a:ext cx="5302478" cy="954107"/>
          </a:xfrm>
          <a:prstGeom prst="rect">
            <a:avLst/>
          </a:prstGeom>
          <a:noFill/>
        </p:spPr>
        <p:txBody>
          <a:bodyPr wrap="square" rtlCol="0">
            <a:spAutoFit/>
          </a:bodyPr>
          <a:lstStyle/>
          <a:p>
            <a:r>
              <a:rPr lang="en-US" sz="2800" dirty="0"/>
              <a:t>Manual transaction for permit records = potential error</a:t>
            </a:r>
          </a:p>
        </p:txBody>
      </p:sp>
      <p:sp>
        <p:nvSpPr>
          <p:cNvPr id="57" name="TextBox 56">
            <a:extLst>
              <a:ext uri="{FF2B5EF4-FFF2-40B4-BE49-F238E27FC236}">
                <a16:creationId xmlns:a16="http://schemas.microsoft.com/office/drawing/2014/main" id="{617D2CB1-1F96-489B-BCF4-D334F193FD35}"/>
              </a:ext>
            </a:extLst>
          </p:cNvPr>
          <p:cNvSpPr txBox="1"/>
          <p:nvPr/>
        </p:nvSpPr>
        <p:spPr>
          <a:xfrm>
            <a:off x="2514500" y="5659853"/>
            <a:ext cx="4114900" cy="954107"/>
          </a:xfrm>
          <a:prstGeom prst="rect">
            <a:avLst/>
          </a:prstGeom>
          <a:noFill/>
        </p:spPr>
        <p:txBody>
          <a:bodyPr wrap="square" rtlCol="0">
            <a:spAutoFit/>
          </a:bodyPr>
          <a:lstStyle/>
          <a:p>
            <a:r>
              <a:rPr lang="en-US" sz="2800" dirty="0"/>
              <a:t>Rewards data not used for system planning</a:t>
            </a:r>
          </a:p>
        </p:txBody>
      </p:sp>
    </p:spTree>
    <p:extLst>
      <p:ext uri="{BB962C8B-B14F-4D97-AF65-F5344CB8AC3E}">
        <p14:creationId xmlns:p14="http://schemas.microsoft.com/office/powerpoint/2010/main" val="1866901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29" grpId="0"/>
      <p:bldP spid="5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4550F55-8CB2-4D3C-8A93-B18776606178}"/>
              </a:ext>
            </a:extLst>
          </p:cNvPr>
          <p:cNvPicPr>
            <a:picLocks noChangeAspect="1"/>
          </p:cNvPicPr>
          <p:nvPr/>
        </p:nvPicPr>
        <p:blipFill>
          <a:blip r:embed="rId3"/>
          <a:stretch>
            <a:fillRect/>
          </a:stretch>
        </p:blipFill>
        <p:spPr>
          <a:xfrm>
            <a:off x="3380318" y="2286000"/>
            <a:ext cx="5611282" cy="3366770"/>
          </a:xfrm>
          <a:prstGeom prst="rect">
            <a:avLst/>
          </a:prstGeom>
        </p:spPr>
      </p:pic>
      <p:sp>
        <p:nvSpPr>
          <p:cNvPr id="10" name="Rectangle 4">
            <a:extLst>
              <a:ext uri="{FF2B5EF4-FFF2-40B4-BE49-F238E27FC236}">
                <a16:creationId xmlns:a16="http://schemas.microsoft.com/office/drawing/2014/main" id="{5F26921C-FD5B-7349-AA86-97818AF5B8D7}"/>
              </a:ext>
            </a:extLst>
          </p:cNvPr>
          <p:cNvSpPr>
            <a:spLocks noChangeArrowheads="1"/>
          </p:cNvSpPr>
          <p:nvPr/>
        </p:nvSpPr>
        <p:spPr bwMode="auto">
          <a:xfrm>
            <a:off x="457200" y="1143000"/>
            <a:ext cx="8229600" cy="304800"/>
          </a:xfrm>
          <a:prstGeom prst="rect">
            <a:avLst/>
          </a:prstGeom>
          <a:solidFill>
            <a:srgbClr val="246E9C"/>
          </a:solidFill>
          <a:ln>
            <a:noFill/>
          </a:ln>
          <a:effectLs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dirty="0">
              <a:solidFill>
                <a:schemeClr val="tx2"/>
              </a:solidFill>
              <a:latin typeface="Myriad Pro" panose="020B0503030403020204" pitchFamily="34" charset="0"/>
            </a:endParaRPr>
          </a:p>
        </p:txBody>
      </p:sp>
      <p:sp>
        <p:nvSpPr>
          <p:cNvPr id="12" name="Rectangle 2">
            <a:extLst>
              <a:ext uri="{FF2B5EF4-FFF2-40B4-BE49-F238E27FC236}">
                <a16:creationId xmlns:a16="http://schemas.microsoft.com/office/drawing/2014/main" id="{58AF9613-A684-5B49-9797-DFAD7546C88A}"/>
              </a:ext>
            </a:extLst>
          </p:cNvPr>
          <p:cNvSpPr>
            <a:spLocks noGrp="1" noChangeArrowheads="1"/>
          </p:cNvSpPr>
          <p:nvPr>
            <p:ph type="title"/>
          </p:nvPr>
        </p:nvSpPr>
        <p:spPr>
          <a:xfrm>
            <a:off x="381000" y="274638"/>
            <a:ext cx="8458200" cy="1143000"/>
          </a:xfrm>
        </p:spPr>
        <p:txBody>
          <a:bodyPr>
            <a:normAutofit/>
          </a:bodyPr>
          <a:lstStyle/>
          <a:p>
            <a:pPr eaLnBrk="1" hangingPunct="1">
              <a:defRPr/>
            </a:pPr>
            <a:r>
              <a:rPr lang="en-US" altLang="en-US" b="1" dirty="0">
                <a:latin typeface="Myriad Pro" pitchFamily="34" charset="0"/>
              </a:rPr>
              <a:t>Private Stormwater Management</a:t>
            </a:r>
            <a:br>
              <a:rPr lang="en-US" altLang="en-US" b="1" dirty="0">
                <a:effectLst>
                  <a:outerShdw blurRad="38100" dist="38100" dir="2700000" algn="tl">
                    <a:srgbClr val="C0C0C0"/>
                  </a:outerShdw>
                </a:effectLst>
                <a:latin typeface="Myriad Pro" pitchFamily="34" charset="0"/>
              </a:rPr>
            </a:br>
            <a:r>
              <a:rPr lang="en-US" altLang="en-US" sz="1400" b="1" dirty="0">
                <a:effectLst>
                  <a:outerShdw blurRad="38100" dist="38100" dir="2700000" algn="tl">
                    <a:srgbClr val="C0C0C0"/>
                  </a:outerShdw>
                </a:effectLst>
                <a:latin typeface="Myriad Pro" pitchFamily="34" charset="0"/>
              </a:rPr>
              <a:t> </a:t>
            </a:r>
          </a:p>
        </p:txBody>
      </p:sp>
      <p:pic>
        <p:nvPicPr>
          <p:cNvPr id="7" name="Picture 6">
            <a:extLst>
              <a:ext uri="{FF2B5EF4-FFF2-40B4-BE49-F238E27FC236}">
                <a16:creationId xmlns:a16="http://schemas.microsoft.com/office/drawing/2014/main" id="{A1CEBEE7-E0E7-48BE-AF92-A638227C97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1573744"/>
            <a:ext cx="2895600" cy="5147733"/>
          </a:xfrm>
          <a:prstGeom prst="rect">
            <a:avLst/>
          </a:prstGeom>
        </p:spPr>
      </p:pic>
    </p:spTree>
    <p:extLst>
      <p:ext uri="{BB962C8B-B14F-4D97-AF65-F5344CB8AC3E}">
        <p14:creationId xmlns:p14="http://schemas.microsoft.com/office/powerpoint/2010/main" val="30285592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4">
            <a:extLst>
              <a:ext uri="{FF2B5EF4-FFF2-40B4-BE49-F238E27FC236}">
                <a16:creationId xmlns:a16="http://schemas.microsoft.com/office/drawing/2014/main" id="{5F26921C-FD5B-7349-AA86-97818AF5B8D7}"/>
              </a:ext>
            </a:extLst>
          </p:cNvPr>
          <p:cNvSpPr>
            <a:spLocks noChangeArrowheads="1"/>
          </p:cNvSpPr>
          <p:nvPr/>
        </p:nvSpPr>
        <p:spPr bwMode="auto">
          <a:xfrm>
            <a:off x="457200" y="1143000"/>
            <a:ext cx="8229600" cy="304800"/>
          </a:xfrm>
          <a:prstGeom prst="rect">
            <a:avLst/>
          </a:prstGeom>
          <a:solidFill>
            <a:srgbClr val="246E9C"/>
          </a:solidFill>
          <a:ln>
            <a:noFill/>
          </a:ln>
          <a:effectLs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dirty="0">
              <a:solidFill>
                <a:schemeClr val="tx2"/>
              </a:solidFill>
              <a:latin typeface="Myriad Pro" panose="020B0503030403020204" pitchFamily="34" charset="0"/>
            </a:endParaRPr>
          </a:p>
        </p:txBody>
      </p:sp>
      <p:sp>
        <p:nvSpPr>
          <p:cNvPr id="12" name="Rectangle 2">
            <a:extLst>
              <a:ext uri="{FF2B5EF4-FFF2-40B4-BE49-F238E27FC236}">
                <a16:creationId xmlns:a16="http://schemas.microsoft.com/office/drawing/2014/main" id="{58AF9613-A684-5B49-9797-DFAD7546C88A}"/>
              </a:ext>
            </a:extLst>
          </p:cNvPr>
          <p:cNvSpPr>
            <a:spLocks noGrp="1" noChangeArrowheads="1"/>
          </p:cNvSpPr>
          <p:nvPr>
            <p:ph type="title"/>
          </p:nvPr>
        </p:nvSpPr>
        <p:spPr>
          <a:xfrm>
            <a:off x="381000" y="274638"/>
            <a:ext cx="8458200" cy="1143000"/>
          </a:xfrm>
        </p:spPr>
        <p:txBody>
          <a:bodyPr>
            <a:normAutofit/>
          </a:bodyPr>
          <a:lstStyle/>
          <a:p>
            <a:pPr eaLnBrk="1" hangingPunct="1">
              <a:defRPr/>
            </a:pPr>
            <a:r>
              <a:rPr lang="en-US" altLang="en-US" b="1" dirty="0">
                <a:latin typeface="Myriad Pro" pitchFamily="34" charset="0"/>
              </a:rPr>
              <a:t>Private Stormwater Management</a:t>
            </a:r>
            <a:br>
              <a:rPr lang="en-US" altLang="en-US" b="1" dirty="0">
                <a:effectLst>
                  <a:outerShdw blurRad="38100" dist="38100" dir="2700000" algn="tl">
                    <a:srgbClr val="C0C0C0"/>
                  </a:outerShdw>
                </a:effectLst>
                <a:latin typeface="Myriad Pro" pitchFamily="34" charset="0"/>
              </a:rPr>
            </a:br>
            <a:r>
              <a:rPr lang="en-US" altLang="en-US" sz="1400" b="1" dirty="0">
                <a:effectLst>
                  <a:outerShdw blurRad="38100" dist="38100" dir="2700000" algn="tl">
                    <a:srgbClr val="C0C0C0"/>
                  </a:outerShdw>
                </a:effectLst>
                <a:latin typeface="Myriad Pro" pitchFamily="34" charset="0"/>
              </a:rPr>
              <a:t> </a:t>
            </a:r>
          </a:p>
        </p:txBody>
      </p:sp>
      <p:sp>
        <p:nvSpPr>
          <p:cNvPr id="6" name="Rectangle 5">
            <a:extLst>
              <a:ext uri="{FF2B5EF4-FFF2-40B4-BE49-F238E27FC236}">
                <a16:creationId xmlns:a16="http://schemas.microsoft.com/office/drawing/2014/main" id="{C3D3894D-F819-4A78-8463-2D399F80158E}"/>
              </a:ext>
            </a:extLst>
          </p:cNvPr>
          <p:cNvSpPr/>
          <p:nvPr/>
        </p:nvSpPr>
        <p:spPr>
          <a:xfrm>
            <a:off x="14129" y="1639574"/>
            <a:ext cx="9510871" cy="6750116"/>
          </a:xfrm>
          <a:prstGeom prst="rect">
            <a:avLst/>
          </a:prstGeom>
          <a:blipFill>
            <a:blip r:embed="rId3">
              <a:alphaModFix amt="34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sk">
            <a:extLst>
              <a:ext uri="{FF2B5EF4-FFF2-40B4-BE49-F238E27FC236}">
                <a16:creationId xmlns:a16="http://schemas.microsoft.com/office/drawing/2014/main" id="{D97B4274-6923-4920-837F-78E64DFFD817}"/>
              </a:ext>
            </a:extLst>
          </p:cNvPr>
          <p:cNvSpPr txBox="1"/>
          <p:nvPr/>
        </p:nvSpPr>
        <p:spPr>
          <a:xfrm>
            <a:off x="381000" y="2967154"/>
            <a:ext cx="3886200" cy="1446550"/>
          </a:xfrm>
          <a:prstGeom prst="rect">
            <a:avLst/>
          </a:prstGeom>
          <a:solidFill>
            <a:schemeClr val="bg1"/>
          </a:solidFill>
          <a:ln>
            <a:noFill/>
          </a:ln>
        </p:spPr>
        <p:txBody>
          <a:bodyPr wrap="square" rtlCol="0">
            <a:spAutoFit/>
          </a:bodyPr>
          <a:lstStyle/>
          <a:p>
            <a:r>
              <a:rPr lang="en-US" sz="4400" dirty="0"/>
              <a:t>Risk: overspending</a:t>
            </a:r>
          </a:p>
        </p:txBody>
      </p:sp>
      <p:pic>
        <p:nvPicPr>
          <p:cNvPr id="11" name="Graphic 10" descr="Warning">
            <a:extLst>
              <a:ext uri="{FF2B5EF4-FFF2-40B4-BE49-F238E27FC236}">
                <a16:creationId xmlns:a16="http://schemas.microsoft.com/office/drawing/2014/main" id="{F2193090-D555-42B1-A7CF-C5A598EC37F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662878" y="4627872"/>
            <a:ext cx="2023922" cy="2023922"/>
          </a:xfrm>
          <a:prstGeom prst="rect">
            <a:avLst/>
          </a:prstGeom>
        </p:spPr>
      </p:pic>
      <p:sp>
        <p:nvSpPr>
          <p:cNvPr id="14" name="Rec">
            <a:extLst>
              <a:ext uri="{FF2B5EF4-FFF2-40B4-BE49-F238E27FC236}">
                <a16:creationId xmlns:a16="http://schemas.microsoft.com/office/drawing/2014/main" id="{DB8CCC9A-AC87-498A-9ED9-294152052863}"/>
              </a:ext>
            </a:extLst>
          </p:cNvPr>
          <p:cNvSpPr txBox="1"/>
          <p:nvPr/>
        </p:nvSpPr>
        <p:spPr>
          <a:xfrm>
            <a:off x="380999" y="2967154"/>
            <a:ext cx="6675120" cy="2123658"/>
          </a:xfrm>
          <a:prstGeom prst="rect">
            <a:avLst/>
          </a:prstGeom>
          <a:solidFill>
            <a:schemeClr val="bg1"/>
          </a:solidFill>
          <a:ln>
            <a:noFill/>
          </a:ln>
        </p:spPr>
        <p:txBody>
          <a:bodyPr wrap="square" rtlCol="0">
            <a:spAutoFit/>
          </a:bodyPr>
          <a:lstStyle/>
          <a:p>
            <a:r>
              <a:rPr lang="en-US" sz="4400" dirty="0"/>
              <a:t>Recommendation:</a:t>
            </a:r>
          </a:p>
          <a:p>
            <a:r>
              <a:rPr lang="en-US" sz="4400" dirty="0"/>
              <a:t>single inventory</a:t>
            </a:r>
          </a:p>
          <a:p>
            <a:r>
              <a:rPr lang="en-US" sz="4400" dirty="0"/>
              <a:t>additional monitoring</a:t>
            </a:r>
          </a:p>
        </p:txBody>
      </p:sp>
      <p:sp>
        <p:nvSpPr>
          <p:cNvPr id="5" name="TextBox 4">
            <a:extLst>
              <a:ext uri="{FF2B5EF4-FFF2-40B4-BE49-F238E27FC236}">
                <a16:creationId xmlns:a16="http://schemas.microsoft.com/office/drawing/2014/main" id="{23699C2E-B551-4506-9170-012C4239BB77}"/>
              </a:ext>
            </a:extLst>
          </p:cNvPr>
          <p:cNvSpPr txBox="1"/>
          <p:nvPr/>
        </p:nvSpPr>
        <p:spPr>
          <a:xfrm>
            <a:off x="762000" y="1870192"/>
            <a:ext cx="7924800" cy="769441"/>
          </a:xfrm>
          <a:prstGeom prst="rect">
            <a:avLst/>
          </a:prstGeom>
          <a:noFill/>
        </p:spPr>
        <p:txBody>
          <a:bodyPr wrap="square" rtlCol="0">
            <a:spAutoFit/>
          </a:bodyPr>
          <a:lstStyle/>
          <a:p>
            <a:r>
              <a:rPr lang="en-US" sz="4400" dirty="0"/>
              <a:t>Finding 1: Data Management</a:t>
            </a:r>
          </a:p>
        </p:txBody>
      </p:sp>
    </p:spTree>
    <p:extLst>
      <p:ext uri="{BB962C8B-B14F-4D97-AF65-F5344CB8AC3E}">
        <p14:creationId xmlns:p14="http://schemas.microsoft.com/office/powerpoint/2010/main" val="2416925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4">
            <a:extLst>
              <a:ext uri="{FF2B5EF4-FFF2-40B4-BE49-F238E27FC236}">
                <a16:creationId xmlns:a16="http://schemas.microsoft.com/office/drawing/2014/main" id="{5F26921C-FD5B-7349-AA86-97818AF5B8D7}"/>
              </a:ext>
            </a:extLst>
          </p:cNvPr>
          <p:cNvSpPr>
            <a:spLocks noChangeArrowheads="1"/>
          </p:cNvSpPr>
          <p:nvPr/>
        </p:nvSpPr>
        <p:spPr bwMode="auto">
          <a:xfrm>
            <a:off x="457200" y="1143000"/>
            <a:ext cx="8229600" cy="304800"/>
          </a:xfrm>
          <a:prstGeom prst="rect">
            <a:avLst/>
          </a:prstGeom>
          <a:solidFill>
            <a:srgbClr val="246E9C"/>
          </a:solidFill>
          <a:ln>
            <a:noFill/>
          </a:ln>
          <a:effectLs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dirty="0">
              <a:solidFill>
                <a:schemeClr val="tx2"/>
              </a:solidFill>
              <a:latin typeface="Myriad Pro" panose="020B0503030403020204" pitchFamily="34" charset="0"/>
            </a:endParaRPr>
          </a:p>
        </p:txBody>
      </p:sp>
      <p:sp>
        <p:nvSpPr>
          <p:cNvPr id="12" name="Rectangle 2">
            <a:extLst>
              <a:ext uri="{FF2B5EF4-FFF2-40B4-BE49-F238E27FC236}">
                <a16:creationId xmlns:a16="http://schemas.microsoft.com/office/drawing/2014/main" id="{58AF9613-A684-5B49-9797-DFAD7546C88A}"/>
              </a:ext>
            </a:extLst>
          </p:cNvPr>
          <p:cNvSpPr>
            <a:spLocks noGrp="1" noChangeArrowheads="1"/>
          </p:cNvSpPr>
          <p:nvPr>
            <p:ph type="title"/>
          </p:nvPr>
        </p:nvSpPr>
        <p:spPr>
          <a:xfrm>
            <a:off x="381000" y="274638"/>
            <a:ext cx="8458200" cy="1143000"/>
          </a:xfrm>
        </p:spPr>
        <p:txBody>
          <a:bodyPr>
            <a:normAutofit/>
          </a:bodyPr>
          <a:lstStyle/>
          <a:p>
            <a:pPr eaLnBrk="1" hangingPunct="1">
              <a:defRPr/>
            </a:pPr>
            <a:r>
              <a:rPr lang="en-US" altLang="en-US" b="1" dirty="0">
                <a:latin typeface="Myriad Pro" pitchFamily="34" charset="0"/>
              </a:rPr>
              <a:t>Private Stormwater Management</a:t>
            </a:r>
            <a:br>
              <a:rPr lang="en-US" altLang="en-US" b="1" dirty="0">
                <a:effectLst>
                  <a:outerShdw blurRad="38100" dist="38100" dir="2700000" algn="tl">
                    <a:srgbClr val="C0C0C0"/>
                  </a:outerShdw>
                </a:effectLst>
                <a:latin typeface="Myriad Pro" pitchFamily="34" charset="0"/>
              </a:rPr>
            </a:br>
            <a:r>
              <a:rPr lang="en-US" altLang="en-US" sz="1400" b="1" dirty="0">
                <a:effectLst>
                  <a:outerShdw blurRad="38100" dist="38100" dir="2700000" algn="tl">
                    <a:srgbClr val="C0C0C0"/>
                  </a:outerShdw>
                </a:effectLst>
                <a:latin typeface="Myriad Pro" pitchFamily="34" charset="0"/>
              </a:rPr>
              <a:t> </a:t>
            </a:r>
          </a:p>
        </p:txBody>
      </p:sp>
      <p:grpSp>
        <p:nvGrpSpPr>
          <p:cNvPr id="6" name="Group 5">
            <a:extLst>
              <a:ext uri="{FF2B5EF4-FFF2-40B4-BE49-F238E27FC236}">
                <a16:creationId xmlns:a16="http://schemas.microsoft.com/office/drawing/2014/main" id="{95D496F5-47F6-4548-B490-29018F9EE2B7}"/>
              </a:ext>
            </a:extLst>
          </p:cNvPr>
          <p:cNvGrpSpPr/>
          <p:nvPr/>
        </p:nvGrpSpPr>
        <p:grpSpPr>
          <a:xfrm>
            <a:off x="3657600" y="1213108"/>
            <a:ext cx="3508665" cy="4882892"/>
            <a:chOff x="0" y="-428460"/>
            <a:chExt cx="1828800" cy="2545080"/>
          </a:xfrm>
        </p:grpSpPr>
        <p:sp>
          <p:nvSpPr>
            <p:cNvPr id="7" name="Oval 6">
              <a:extLst>
                <a:ext uri="{FF2B5EF4-FFF2-40B4-BE49-F238E27FC236}">
                  <a16:creationId xmlns:a16="http://schemas.microsoft.com/office/drawing/2014/main" id="{1BD7EC69-B82C-4CE5-82B9-A23A605F618F}"/>
                </a:ext>
              </a:extLst>
            </p:cNvPr>
            <p:cNvSpPr/>
            <p:nvPr/>
          </p:nvSpPr>
          <p:spPr>
            <a:xfrm>
              <a:off x="0" y="0"/>
              <a:ext cx="1828800" cy="18288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pic>
          <p:nvPicPr>
            <p:cNvPr id="9" name="Graphic 25" descr="Rain">
              <a:extLst>
                <a:ext uri="{FF2B5EF4-FFF2-40B4-BE49-F238E27FC236}">
                  <a16:creationId xmlns:a16="http://schemas.microsoft.com/office/drawing/2014/main" id="{BBE9C5AA-B1C7-427E-A095-2FD92CA205D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0"/>
              <a:ext cx="1828800" cy="1828800"/>
            </a:xfrm>
            <a:prstGeom prst="rect">
              <a:avLst/>
            </a:prstGeom>
          </p:spPr>
        </p:pic>
        <p:sp>
          <p:nvSpPr>
            <p:cNvPr id="11" name="Text Box 2">
              <a:extLst>
                <a:ext uri="{FF2B5EF4-FFF2-40B4-BE49-F238E27FC236}">
                  <a16:creationId xmlns:a16="http://schemas.microsoft.com/office/drawing/2014/main" id="{2EAB1E5D-4402-42D4-B98C-49989A6BDF4D}"/>
                </a:ext>
              </a:extLst>
            </p:cNvPr>
            <p:cNvSpPr txBox="1">
              <a:spLocks noChangeArrowheads="1"/>
            </p:cNvSpPr>
            <p:nvPr/>
          </p:nvSpPr>
          <p:spPr bwMode="auto">
            <a:xfrm>
              <a:off x="428192" y="-428460"/>
              <a:ext cx="1249680" cy="254508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Bef>
                  <a:spcPts val="0"/>
                </a:spcBef>
                <a:spcAft>
                  <a:spcPts val="800"/>
                </a:spcAft>
              </a:pPr>
              <a:r>
                <a:rPr lang="en-US" sz="34600" dirty="0">
                  <a:solidFill>
                    <a:srgbClr val="FFFFFF"/>
                  </a:solidFill>
                  <a:latin typeface="Calibri" panose="020F0502020204030204" pitchFamily="34" charset="0"/>
                  <a:ea typeface="Times New Roman" panose="02020603050405020304" pitchFamily="18" charset="0"/>
                  <a:cs typeface="Times New Roman" panose="02020603050405020304" pitchFamily="18" charset="0"/>
                </a:rPr>
                <a:t>?</a:t>
              </a:r>
              <a:endParaRPr lang="en-US" sz="1600" dirty="0">
                <a:latin typeface="Calibri" panose="020F0502020204030204" pitchFamily="34" charset="0"/>
                <a:ea typeface="Times New Roman" panose="02020603050405020304" pitchFamily="18" charset="0"/>
                <a:cs typeface="Times New Roman" panose="02020603050405020304" pitchFamily="18" charset="0"/>
              </a:endParaRPr>
            </a:p>
          </p:txBody>
        </p:sp>
      </p:grpSp>
      <p:sp>
        <p:nvSpPr>
          <p:cNvPr id="14" name="TextBox 13">
            <a:extLst>
              <a:ext uri="{FF2B5EF4-FFF2-40B4-BE49-F238E27FC236}">
                <a16:creationId xmlns:a16="http://schemas.microsoft.com/office/drawing/2014/main" id="{0780CEBA-99E0-4682-913F-5F9E151DD8D7}"/>
              </a:ext>
            </a:extLst>
          </p:cNvPr>
          <p:cNvSpPr txBox="1"/>
          <p:nvPr/>
        </p:nvSpPr>
        <p:spPr>
          <a:xfrm>
            <a:off x="381000" y="1797546"/>
            <a:ext cx="5120640" cy="2123658"/>
          </a:xfrm>
          <a:prstGeom prst="rect">
            <a:avLst/>
          </a:prstGeom>
          <a:noFill/>
        </p:spPr>
        <p:txBody>
          <a:bodyPr wrap="square" rtlCol="0">
            <a:spAutoFit/>
          </a:bodyPr>
          <a:lstStyle/>
          <a:p>
            <a:r>
              <a:rPr lang="en-US" sz="4400" dirty="0"/>
              <a:t>Finding 2:</a:t>
            </a:r>
          </a:p>
          <a:p>
            <a:r>
              <a:rPr lang="en-US" sz="4400" dirty="0"/>
              <a:t>Goals not evaluated </a:t>
            </a:r>
          </a:p>
        </p:txBody>
      </p:sp>
    </p:spTree>
    <p:extLst>
      <p:ext uri="{BB962C8B-B14F-4D97-AF65-F5344CB8AC3E}">
        <p14:creationId xmlns:p14="http://schemas.microsoft.com/office/powerpoint/2010/main" val="1882047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4">
            <a:extLst>
              <a:ext uri="{FF2B5EF4-FFF2-40B4-BE49-F238E27FC236}">
                <a16:creationId xmlns:a16="http://schemas.microsoft.com/office/drawing/2014/main" id="{5F26921C-FD5B-7349-AA86-97818AF5B8D7}"/>
              </a:ext>
            </a:extLst>
          </p:cNvPr>
          <p:cNvSpPr>
            <a:spLocks noChangeArrowheads="1"/>
          </p:cNvSpPr>
          <p:nvPr/>
        </p:nvSpPr>
        <p:spPr bwMode="auto">
          <a:xfrm>
            <a:off x="457200" y="1143000"/>
            <a:ext cx="8229600" cy="304800"/>
          </a:xfrm>
          <a:prstGeom prst="rect">
            <a:avLst/>
          </a:prstGeom>
          <a:solidFill>
            <a:srgbClr val="246E9C"/>
          </a:solidFill>
          <a:ln>
            <a:noFill/>
          </a:ln>
          <a:effectLs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dirty="0">
              <a:solidFill>
                <a:schemeClr val="tx2"/>
              </a:solidFill>
              <a:latin typeface="Myriad Pro" panose="020B0503030403020204" pitchFamily="34" charset="0"/>
            </a:endParaRPr>
          </a:p>
        </p:txBody>
      </p:sp>
      <p:sp>
        <p:nvSpPr>
          <p:cNvPr id="12" name="Rectangle 2">
            <a:extLst>
              <a:ext uri="{FF2B5EF4-FFF2-40B4-BE49-F238E27FC236}">
                <a16:creationId xmlns:a16="http://schemas.microsoft.com/office/drawing/2014/main" id="{58AF9613-A684-5B49-9797-DFAD7546C88A}"/>
              </a:ext>
            </a:extLst>
          </p:cNvPr>
          <p:cNvSpPr>
            <a:spLocks noGrp="1" noChangeArrowheads="1"/>
          </p:cNvSpPr>
          <p:nvPr>
            <p:ph type="title"/>
          </p:nvPr>
        </p:nvSpPr>
        <p:spPr>
          <a:xfrm>
            <a:off x="381000" y="274638"/>
            <a:ext cx="8458200" cy="1143000"/>
          </a:xfrm>
        </p:spPr>
        <p:txBody>
          <a:bodyPr>
            <a:normAutofit/>
          </a:bodyPr>
          <a:lstStyle/>
          <a:p>
            <a:pPr eaLnBrk="1" hangingPunct="1">
              <a:defRPr/>
            </a:pPr>
            <a:r>
              <a:rPr lang="en-US" altLang="en-US" b="1" dirty="0">
                <a:latin typeface="Myriad Pro" pitchFamily="34" charset="0"/>
              </a:rPr>
              <a:t>Private Stormwater Management</a:t>
            </a:r>
            <a:br>
              <a:rPr lang="en-US" altLang="en-US" b="1" dirty="0">
                <a:effectLst>
                  <a:outerShdw blurRad="38100" dist="38100" dir="2700000" algn="tl">
                    <a:srgbClr val="C0C0C0"/>
                  </a:outerShdw>
                </a:effectLst>
                <a:latin typeface="Myriad Pro" pitchFamily="34" charset="0"/>
              </a:rPr>
            </a:br>
            <a:r>
              <a:rPr lang="en-US" altLang="en-US" sz="1400" b="1" dirty="0">
                <a:effectLst>
                  <a:outerShdw blurRad="38100" dist="38100" dir="2700000" algn="tl">
                    <a:srgbClr val="C0C0C0"/>
                  </a:outerShdw>
                </a:effectLst>
                <a:latin typeface="Myriad Pro" pitchFamily="34" charset="0"/>
              </a:rPr>
              <a:t> </a:t>
            </a:r>
          </a:p>
        </p:txBody>
      </p:sp>
      <p:graphicFrame>
        <p:nvGraphicFramePr>
          <p:cNvPr id="13" name="Chart 12">
            <a:extLst>
              <a:ext uri="{FF2B5EF4-FFF2-40B4-BE49-F238E27FC236}">
                <a16:creationId xmlns:a16="http://schemas.microsoft.com/office/drawing/2014/main" id="{614C9EA1-7D52-435B-9D65-92ED5419DF22}"/>
              </a:ext>
            </a:extLst>
          </p:cNvPr>
          <p:cNvGraphicFramePr>
            <a:graphicFrameLocks/>
          </p:cNvGraphicFramePr>
          <p:nvPr>
            <p:extLst>
              <p:ext uri="{D42A27DB-BD31-4B8C-83A1-F6EECF244321}">
                <p14:modId xmlns:p14="http://schemas.microsoft.com/office/powerpoint/2010/main" val="3516648366"/>
              </p:ext>
            </p:extLst>
          </p:nvPr>
        </p:nvGraphicFramePr>
        <p:xfrm>
          <a:off x="1077091" y="1907907"/>
          <a:ext cx="6989819" cy="464529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448652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4">
            <a:extLst>
              <a:ext uri="{FF2B5EF4-FFF2-40B4-BE49-F238E27FC236}">
                <a16:creationId xmlns:a16="http://schemas.microsoft.com/office/drawing/2014/main" id="{5F26921C-FD5B-7349-AA86-97818AF5B8D7}"/>
              </a:ext>
            </a:extLst>
          </p:cNvPr>
          <p:cNvSpPr>
            <a:spLocks noChangeArrowheads="1"/>
          </p:cNvSpPr>
          <p:nvPr/>
        </p:nvSpPr>
        <p:spPr bwMode="auto">
          <a:xfrm>
            <a:off x="457200" y="1143000"/>
            <a:ext cx="8229600" cy="304800"/>
          </a:xfrm>
          <a:prstGeom prst="rect">
            <a:avLst/>
          </a:prstGeom>
          <a:solidFill>
            <a:srgbClr val="246E9C"/>
          </a:solidFill>
          <a:ln>
            <a:noFill/>
          </a:ln>
          <a:effectLs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dirty="0">
              <a:solidFill>
                <a:schemeClr val="tx2"/>
              </a:solidFill>
              <a:latin typeface="Myriad Pro" panose="020B0503030403020204" pitchFamily="34" charset="0"/>
            </a:endParaRPr>
          </a:p>
        </p:txBody>
      </p:sp>
      <p:sp>
        <p:nvSpPr>
          <p:cNvPr id="12" name="Rectangle 2">
            <a:extLst>
              <a:ext uri="{FF2B5EF4-FFF2-40B4-BE49-F238E27FC236}">
                <a16:creationId xmlns:a16="http://schemas.microsoft.com/office/drawing/2014/main" id="{58AF9613-A684-5B49-9797-DFAD7546C88A}"/>
              </a:ext>
            </a:extLst>
          </p:cNvPr>
          <p:cNvSpPr>
            <a:spLocks noGrp="1" noChangeArrowheads="1"/>
          </p:cNvSpPr>
          <p:nvPr>
            <p:ph type="title"/>
          </p:nvPr>
        </p:nvSpPr>
        <p:spPr>
          <a:xfrm>
            <a:off x="381000" y="274638"/>
            <a:ext cx="8458200" cy="1143000"/>
          </a:xfrm>
        </p:spPr>
        <p:txBody>
          <a:bodyPr>
            <a:normAutofit/>
          </a:bodyPr>
          <a:lstStyle/>
          <a:p>
            <a:pPr eaLnBrk="1" hangingPunct="1">
              <a:defRPr/>
            </a:pPr>
            <a:r>
              <a:rPr lang="en-US" altLang="en-US" b="1" dirty="0">
                <a:latin typeface="Myriad Pro" pitchFamily="34" charset="0"/>
              </a:rPr>
              <a:t>Private Stormwater Management</a:t>
            </a:r>
            <a:br>
              <a:rPr lang="en-US" altLang="en-US" b="1" dirty="0">
                <a:effectLst>
                  <a:outerShdw blurRad="38100" dist="38100" dir="2700000" algn="tl">
                    <a:srgbClr val="C0C0C0"/>
                  </a:outerShdw>
                </a:effectLst>
                <a:latin typeface="Myriad Pro" pitchFamily="34" charset="0"/>
              </a:rPr>
            </a:br>
            <a:r>
              <a:rPr lang="en-US" altLang="en-US" sz="1400" b="1" dirty="0">
                <a:effectLst>
                  <a:outerShdw blurRad="38100" dist="38100" dir="2700000" algn="tl">
                    <a:srgbClr val="C0C0C0"/>
                  </a:outerShdw>
                </a:effectLst>
                <a:latin typeface="Myriad Pro" pitchFamily="34" charset="0"/>
              </a:rPr>
              <a:t> </a:t>
            </a:r>
          </a:p>
        </p:txBody>
      </p:sp>
      <p:pic>
        <p:nvPicPr>
          <p:cNvPr id="3" name="Picture 2">
            <a:extLst>
              <a:ext uri="{FF2B5EF4-FFF2-40B4-BE49-F238E27FC236}">
                <a16:creationId xmlns:a16="http://schemas.microsoft.com/office/drawing/2014/main" id="{E33E1246-E575-4DBF-BE6C-7EE94008E162}"/>
              </a:ext>
            </a:extLst>
          </p:cNvPr>
          <p:cNvPicPr>
            <a:picLocks noChangeAspect="1"/>
          </p:cNvPicPr>
          <p:nvPr/>
        </p:nvPicPr>
        <p:blipFill>
          <a:blip r:embed="rId3"/>
          <a:stretch>
            <a:fillRect/>
          </a:stretch>
        </p:blipFill>
        <p:spPr>
          <a:xfrm>
            <a:off x="1204790" y="1987460"/>
            <a:ext cx="6734421" cy="3727539"/>
          </a:xfrm>
          <a:prstGeom prst="rect">
            <a:avLst/>
          </a:prstGeom>
        </p:spPr>
      </p:pic>
      <p:grpSp>
        <p:nvGrpSpPr>
          <p:cNvPr id="5" name="Group 4">
            <a:extLst>
              <a:ext uri="{FF2B5EF4-FFF2-40B4-BE49-F238E27FC236}">
                <a16:creationId xmlns:a16="http://schemas.microsoft.com/office/drawing/2014/main" id="{70ED74F1-9E09-49F6-A448-EEFC4FB40AF8}"/>
              </a:ext>
            </a:extLst>
          </p:cNvPr>
          <p:cNvGrpSpPr/>
          <p:nvPr/>
        </p:nvGrpSpPr>
        <p:grpSpPr>
          <a:xfrm>
            <a:off x="838200" y="1328078"/>
            <a:ext cx="7086600" cy="2215991"/>
            <a:chOff x="1752600" y="1328076"/>
            <a:chExt cx="7086600" cy="2215991"/>
          </a:xfrm>
        </p:grpSpPr>
        <p:sp>
          <p:nvSpPr>
            <p:cNvPr id="16" name="TextBox 15">
              <a:extLst>
                <a:ext uri="{FF2B5EF4-FFF2-40B4-BE49-F238E27FC236}">
                  <a16:creationId xmlns:a16="http://schemas.microsoft.com/office/drawing/2014/main" id="{C52DEF0E-0A04-48DB-98DC-10186EF4933F}"/>
                </a:ext>
              </a:extLst>
            </p:cNvPr>
            <p:cNvSpPr txBox="1"/>
            <p:nvPr/>
          </p:nvSpPr>
          <p:spPr>
            <a:xfrm>
              <a:off x="1752600" y="1328076"/>
              <a:ext cx="3849840" cy="2215991"/>
            </a:xfrm>
            <a:prstGeom prst="rect">
              <a:avLst/>
            </a:prstGeom>
            <a:noFill/>
          </p:spPr>
          <p:txBody>
            <a:bodyPr wrap="square" rtlCol="0">
              <a:spAutoFit/>
            </a:bodyPr>
            <a:lstStyle/>
            <a:p>
              <a:r>
                <a:rPr lang="en-US" sz="13800" dirty="0">
                  <a:solidFill>
                    <a:schemeClr val="accent1"/>
                  </a:solidFill>
                </a:rPr>
                <a:t>86%</a:t>
              </a:r>
            </a:p>
          </p:txBody>
        </p:sp>
        <p:sp>
          <p:nvSpPr>
            <p:cNvPr id="17" name="TextBox 16">
              <a:extLst>
                <a:ext uri="{FF2B5EF4-FFF2-40B4-BE49-F238E27FC236}">
                  <a16:creationId xmlns:a16="http://schemas.microsoft.com/office/drawing/2014/main" id="{34F7C6B1-200F-4A6A-B7C8-23656BB2E872}"/>
                </a:ext>
              </a:extLst>
            </p:cNvPr>
            <p:cNvSpPr txBox="1"/>
            <p:nvPr/>
          </p:nvSpPr>
          <p:spPr>
            <a:xfrm>
              <a:off x="5420014" y="1835907"/>
              <a:ext cx="3419186" cy="1569660"/>
            </a:xfrm>
            <a:prstGeom prst="rect">
              <a:avLst/>
            </a:prstGeom>
            <a:noFill/>
          </p:spPr>
          <p:txBody>
            <a:bodyPr wrap="square" rtlCol="0">
              <a:spAutoFit/>
            </a:bodyPr>
            <a:lstStyle/>
            <a:p>
              <a:r>
                <a:rPr lang="en-US" sz="2400" dirty="0"/>
                <a:t>of permitted properties did not participate in Clean River Rewards</a:t>
              </a:r>
            </a:p>
          </p:txBody>
        </p:sp>
      </p:grpSp>
      <p:pic>
        <p:nvPicPr>
          <p:cNvPr id="2" name="Picture 1">
            <a:extLst>
              <a:ext uri="{FF2B5EF4-FFF2-40B4-BE49-F238E27FC236}">
                <a16:creationId xmlns:a16="http://schemas.microsoft.com/office/drawing/2014/main" id="{9E2AD7E8-D19D-4A12-8441-AA1FAFEB7264}"/>
              </a:ext>
            </a:extLst>
          </p:cNvPr>
          <p:cNvPicPr>
            <a:picLocks noChangeAspect="1"/>
          </p:cNvPicPr>
          <p:nvPr/>
        </p:nvPicPr>
        <p:blipFill rotWithShape="1">
          <a:blip r:embed="rId4"/>
          <a:srcRect r="69689"/>
          <a:stretch/>
        </p:blipFill>
        <p:spPr>
          <a:xfrm>
            <a:off x="457200" y="2125036"/>
            <a:ext cx="8229600" cy="4123364"/>
          </a:xfrm>
          <a:prstGeom prst="rect">
            <a:avLst/>
          </a:prstGeom>
        </p:spPr>
      </p:pic>
    </p:spTree>
    <p:extLst>
      <p:ext uri="{BB962C8B-B14F-4D97-AF65-F5344CB8AC3E}">
        <p14:creationId xmlns:p14="http://schemas.microsoft.com/office/powerpoint/2010/main" val="2231363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2"/>
                                        </p:tgtEl>
                                      </p:cBhvr>
                                    </p:animEffect>
                                    <p:set>
                                      <p:cBhvr>
                                        <p:cTn id="17" dur="1" fill="hold">
                                          <p:stCondLst>
                                            <p:cond delay="499"/>
                                          </p:stCondLst>
                                        </p:cTn>
                                        <p:tgtEl>
                                          <p:spTgt spid="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0D07C756-D91D-49D4-AD38-6E08B68AA91E}"/>
              </a:ext>
            </a:extLst>
          </p:cNvPr>
          <p:cNvGrpSpPr/>
          <p:nvPr/>
        </p:nvGrpSpPr>
        <p:grpSpPr>
          <a:xfrm>
            <a:off x="-1179388" y="1158758"/>
            <a:ext cx="6909568" cy="6909568"/>
            <a:chOff x="-137927" y="571105"/>
            <a:chExt cx="3886200" cy="3886200"/>
          </a:xfrm>
        </p:grpSpPr>
        <p:pic>
          <p:nvPicPr>
            <p:cNvPr id="17" name="Graphic 16" descr="Bullseye">
              <a:extLst>
                <a:ext uri="{FF2B5EF4-FFF2-40B4-BE49-F238E27FC236}">
                  <a16:creationId xmlns:a16="http://schemas.microsoft.com/office/drawing/2014/main" id="{E4621AF9-24E4-415E-9467-C10DBEFC31F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7927" y="571105"/>
              <a:ext cx="3886200" cy="3886200"/>
            </a:xfrm>
            <a:prstGeom prst="rect">
              <a:avLst/>
            </a:prstGeom>
          </p:spPr>
        </p:pic>
        <p:pic>
          <p:nvPicPr>
            <p:cNvPr id="21" name="X Graphic" descr="Close">
              <a:extLst>
                <a:ext uri="{FF2B5EF4-FFF2-40B4-BE49-F238E27FC236}">
                  <a16:creationId xmlns:a16="http://schemas.microsoft.com/office/drawing/2014/main" id="{56733E58-7D00-48E2-9739-497F96F167F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98192" y="1689574"/>
              <a:ext cx="2560828" cy="2560830"/>
            </a:xfrm>
            <a:prstGeom prst="rect">
              <a:avLst/>
            </a:prstGeom>
          </p:spPr>
        </p:pic>
      </p:grpSp>
      <p:sp>
        <p:nvSpPr>
          <p:cNvPr id="10" name="Rectangle 4">
            <a:extLst>
              <a:ext uri="{FF2B5EF4-FFF2-40B4-BE49-F238E27FC236}">
                <a16:creationId xmlns:a16="http://schemas.microsoft.com/office/drawing/2014/main" id="{5F26921C-FD5B-7349-AA86-97818AF5B8D7}"/>
              </a:ext>
            </a:extLst>
          </p:cNvPr>
          <p:cNvSpPr>
            <a:spLocks noChangeArrowheads="1"/>
          </p:cNvSpPr>
          <p:nvPr/>
        </p:nvSpPr>
        <p:spPr bwMode="auto">
          <a:xfrm>
            <a:off x="457200" y="1143000"/>
            <a:ext cx="8229600" cy="304800"/>
          </a:xfrm>
          <a:prstGeom prst="rect">
            <a:avLst/>
          </a:prstGeom>
          <a:solidFill>
            <a:srgbClr val="246E9C"/>
          </a:solidFill>
          <a:ln>
            <a:noFill/>
          </a:ln>
          <a:effectLs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dirty="0">
              <a:solidFill>
                <a:schemeClr val="tx2"/>
              </a:solidFill>
              <a:latin typeface="Myriad Pro" panose="020B0503030403020204" pitchFamily="34" charset="0"/>
            </a:endParaRPr>
          </a:p>
        </p:txBody>
      </p:sp>
      <p:sp>
        <p:nvSpPr>
          <p:cNvPr id="12" name="Rectangle 2">
            <a:extLst>
              <a:ext uri="{FF2B5EF4-FFF2-40B4-BE49-F238E27FC236}">
                <a16:creationId xmlns:a16="http://schemas.microsoft.com/office/drawing/2014/main" id="{58AF9613-A684-5B49-9797-DFAD7546C88A}"/>
              </a:ext>
            </a:extLst>
          </p:cNvPr>
          <p:cNvSpPr>
            <a:spLocks noGrp="1" noChangeArrowheads="1"/>
          </p:cNvSpPr>
          <p:nvPr>
            <p:ph type="title"/>
          </p:nvPr>
        </p:nvSpPr>
        <p:spPr>
          <a:xfrm>
            <a:off x="381000" y="274638"/>
            <a:ext cx="8458200" cy="1143000"/>
          </a:xfrm>
        </p:spPr>
        <p:txBody>
          <a:bodyPr>
            <a:normAutofit/>
          </a:bodyPr>
          <a:lstStyle/>
          <a:p>
            <a:pPr eaLnBrk="1" hangingPunct="1">
              <a:defRPr/>
            </a:pPr>
            <a:r>
              <a:rPr lang="en-US" altLang="en-US" b="1" dirty="0">
                <a:latin typeface="Myriad Pro" pitchFamily="34" charset="0"/>
              </a:rPr>
              <a:t>Private Stormwater Management</a:t>
            </a:r>
            <a:br>
              <a:rPr lang="en-US" altLang="en-US" b="1" dirty="0">
                <a:effectLst>
                  <a:outerShdw blurRad="38100" dist="38100" dir="2700000" algn="tl">
                    <a:srgbClr val="C0C0C0"/>
                  </a:outerShdw>
                </a:effectLst>
                <a:latin typeface="Myriad Pro" pitchFamily="34" charset="0"/>
              </a:rPr>
            </a:br>
            <a:r>
              <a:rPr lang="en-US" altLang="en-US" sz="1400" b="1" dirty="0">
                <a:effectLst>
                  <a:outerShdw blurRad="38100" dist="38100" dir="2700000" algn="tl">
                    <a:srgbClr val="C0C0C0"/>
                  </a:outerShdw>
                </a:effectLst>
                <a:latin typeface="Myriad Pro" pitchFamily="34" charset="0"/>
              </a:rPr>
              <a:t> </a:t>
            </a:r>
          </a:p>
        </p:txBody>
      </p:sp>
      <p:sp>
        <p:nvSpPr>
          <p:cNvPr id="19" name="risk">
            <a:extLst>
              <a:ext uri="{FF2B5EF4-FFF2-40B4-BE49-F238E27FC236}">
                <a16:creationId xmlns:a16="http://schemas.microsoft.com/office/drawing/2014/main" id="{5974591F-C1F0-489F-9401-6EB12CE2001D}"/>
              </a:ext>
            </a:extLst>
          </p:cNvPr>
          <p:cNvSpPr txBox="1"/>
          <p:nvPr/>
        </p:nvSpPr>
        <p:spPr>
          <a:xfrm>
            <a:off x="315854" y="2753142"/>
            <a:ext cx="4372865" cy="2123658"/>
          </a:xfrm>
          <a:prstGeom prst="rect">
            <a:avLst/>
          </a:prstGeom>
          <a:noFill/>
          <a:ln>
            <a:noFill/>
          </a:ln>
        </p:spPr>
        <p:txBody>
          <a:bodyPr wrap="square" rtlCol="0">
            <a:spAutoFit/>
          </a:bodyPr>
          <a:lstStyle/>
          <a:p>
            <a:r>
              <a:rPr lang="en-US" sz="4400" dirty="0"/>
              <a:t>Risk: regulations not efficient</a:t>
            </a:r>
          </a:p>
          <a:p>
            <a:r>
              <a:rPr lang="en-US" sz="4400" dirty="0"/>
              <a:t>rates not fair</a:t>
            </a:r>
          </a:p>
        </p:txBody>
      </p:sp>
      <p:sp>
        <p:nvSpPr>
          <p:cNvPr id="13" name="TextBox 12">
            <a:extLst>
              <a:ext uri="{FF2B5EF4-FFF2-40B4-BE49-F238E27FC236}">
                <a16:creationId xmlns:a16="http://schemas.microsoft.com/office/drawing/2014/main" id="{14AEB6F5-C692-4D12-A7B2-1EA88F51D565}"/>
              </a:ext>
            </a:extLst>
          </p:cNvPr>
          <p:cNvSpPr txBox="1"/>
          <p:nvPr/>
        </p:nvSpPr>
        <p:spPr>
          <a:xfrm>
            <a:off x="315854" y="1890113"/>
            <a:ext cx="7924800" cy="769441"/>
          </a:xfrm>
          <a:prstGeom prst="rect">
            <a:avLst/>
          </a:prstGeom>
          <a:noFill/>
        </p:spPr>
        <p:txBody>
          <a:bodyPr wrap="square" rtlCol="0">
            <a:spAutoFit/>
          </a:bodyPr>
          <a:lstStyle/>
          <a:p>
            <a:r>
              <a:rPr lang="en-US" sz="4400" dirty="0"/>
              <a:t>Finding 2: Evaluation</a:t>
            </a:r>
          </a:p>
        </p:txBody>
      </p:sp>
      <p:sp>
        <p:nvSpPr>
          <p:cNvPr id="14" name="rec">
            <a:extLst>
              <a:ext uri="{FF2B5EF4-FFF2-40B4-BE49-F238E27FC236}">
                <a16:creationId xmlns:a16="http://schemas.microsoft.com/office/drawing/2014/main" id="{19EE3CAF-5B9A-444B-B2F0-E734DC8D652F}"/>
              </a:ext>
            </a:extLst>
          </p:cNvPr>
          <p:cNvSpPr txBox="1"/>
          <p:nvPr/>
        </p:nvSpPr>
        <p:spPr>
          <a:xfrm>
            <a:off x="381000" y="2781792"/>
            <a:ext cx="8675746" cy="2123658"/>
          </a:xfrm>
          <a:prstGeom prst="rect">
            <a:avLst/>
          </a:prstGeom>
          <a:noFill/>
          <a:ln>
            <a:noFill/>
          </a:ln>
        </p:spPr>
        <p:txBody>
          <a:bodyPr wrap="square" rtlCol="0">
            <a:spAutoFit/>
          </a:bodyPr>
          <a:lstStyle/>
          <a:p>
            <a:r>
              <a:rPr lang="en-US" sz="4400" dirty="0"/>
              <a:t>Recommendation: </a:t>
            </a:r>
          </a:p>
          <a:p>
            <a:r>
              <a:rPr lang="en-US" sz="4400" dirty="0"/>
              <a:t>create a schedule and assign staff</a:t>
            </a:r>
          </a:p>
          <a:p>
            <a:r>
              <a:rPr lang="en-US" sz="4400" dirty="0"/>
              <a:t>use results to achieve goals</a:t>
            </a:r>
          </a:p>
        </p:txBody>
      </p:sp>
      <p:pic>
        <p:nvPicPr>
          <p:cNvPr id="15" name="Graphic 14" descr="Warning">
            <a:extLst>
              <a:ext uri="{FF2B5EF4-FFF2-40B4-BE49-F238E27FC236}">
                <a16:creationId xmlns:a16="http://schemas.microsoft.com/office/drawing/2014/main" id="{3B6F0356-8AD6-472B-A9B8-57FB29A779A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771641" y="4428173"/>
            <a:ext cx="2020824" cy="2020824"/>
          </a:xfrm>
          <a:prstGeom prst="rect">
            <a:avLst/>
          </a:prstGeom>
        </p:spPr>
      </p:pic>
    </p:spTree>
    <p:extLst>
      <p:ext uri="{BB962C8B-B14F-4D97-AF65-F5344CB8AC3E}">
        <p14:creationId xmlns:p14="http://schemas.microsoft.com/office/powerpoint/2010/main" val="509418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9"/>
                                        </p:tgtEl>
                                      </p:cBhvr>
                                    </p:animEffect>
                                    <p:set>
                                      <p:cBhvr>
                                        <p:cTn id="12" dur="1" fill="hold">
                                          <p:stCondLst>
                                            <p:cond delay="499"/>
                                          </p:stCondLst>
                                        </p:cTn>
                                        <p:tgtEl>
                                          <p:spTgt spid="1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9" grpId="1"/>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3"/>
          <p:cNvSpPr>
            <a:spLocks noGrp="1" noChangeArrowheads="1"/>
          </p:cNvSpPr>
          <p:nvPr>
            <p:ph type="body" idx="1"/>
          </p:nvPr>
        </p:nvSpPr>
        <p:spPr>
          <a:xfrm>
            <a:off x="4724400" y="1525588"/>
            <a:ext cx="3962400" cy="4800600"/>
          </a:xfrm>
        </p:spPr>
        <p:txBody>
          <a:bodyPr/>
          <a:lstStyle/>
          <a:p>
            <a:pPr marL="0" indent="0" eaLnBrk="1" hangingPunct="1">
              <a:buNone/>
              <a:defRPr/>
            </a:pPr>
            <a:endParaRPr lang="en-US" altLang="en-US" sz="2000" dirty="0">
              <a:latin typeface="Myriad Pro" pitchFamily="34" charset="0"/>
            </a:endParaRPr>
          </a:p>
          <a:p>
            <a:pPr marL="0" indent="0" eaLnBrk="1" hangingPunct="1">
              <a:buNone/>
              <a:defRPr/>
            </a:pPr>
            <a:endParaRPr lang="en-US" altLang="en-US" sz="2600" dirty="0">
              <a:latin typeface="Myriad Pro" pitchFamily="34" charset="0"/>
            </a:endParaRPr>
          </a:p>
          <a:p>
            <a:pPr marL="0" indent="0" eaLnBrk="1" hangingPunct="1">
              <a:buNone/>
              <a:defRPr/>
            </a:pPr>
            <a:r>
              <a:rPr lang="en-US" altLang="en-US" sz="3000" dirty="0">
                <a:latin typeface="Myriad Pro" pitchFamily="34" charset="0"/>
              </a:rPr>
              <a:t>We revisited the 12 training-related recommendations we made to the Police Bureau in 2015 </a:t>
            </a:r>
          </a:p>
          <a:p>
            <a:pPr marL="0" indent="0" eaLnBrk="1" hangingPunct="1">
              <a:buNone/>
              <a:defRPr/>
            </a:pPr>
            <a:endParaRPr lang="en-US" altLang="en-US" sz="2400" dirty="0">
              <a:latin typeface="Myriad Pro" pitchFamily="34" charset="0"/>
            </a:endParaRPr>
          </a:p>
          <a:p>
            <a:pPr marL="0" indent="0" eaLnBrk="1" hangingPunct="1">
              <a:buNone/>
              <a:defRPr/>
            </a:pPr>
            <a:endParaRPr lang="en-US" altLang="en-US" dirty="0"/>
          </a:p>
        </p:txBody>
      </p:sp>
      <p:pic>
        <p:nvPicPr>
          <p:cNvPr id="2" name="Picture 1">
            <a:extLst>
              <a:ext uri="{FF2B5EF4-FFF2-40B4-BE49-F238E27FC236}">
                <a16:creationId xmlns:a16="http://schemas.microsoft.com/office/drawing/2014/main" id="{E2113B51-3B05-45C9-9DA3-81CC4C34926F}"/>
              </a:ext>
            </a:extLst>
          </p:cNvPr>
          <p:cNvPicPr>
            <a:picLocks noChangeAspect="1"/>
          </p:cNvPicPr>
          <p:nvPr/>
        </p:nvPicPr>
        <p:blipFill>
          <a:blip r:embed="rId3"/>
          <a:stretch>
            <a:fillRect/>
          </a:stretch>
        </p:blipFill>
        <p:spPr>
          <a:xfrm>
            <a:off x="609601" y="1676399"/>
            <a:ext cx="3581400" cy="4491038"/>
          </a:xfrm>
          <a:prstGeom prst="rect">
            <a:avLst/>
          </a:prstGeom>
          <a:ln>
            <a:solidFill>
              <a:schemeClr val="tx1"/>
            </a:solidFill>
          </a:ln>
        </p:spPr>
      </p:pic>
      <p:sp>
        <p:nvSpPr>
          <p:cNvPr id="10" name="Rectangle 4">
            <a:extLst>
              <a:ext uri="{FF2B5EF4-FFF2-40B4-BE49-F238E27FC236}">
                <a16:creationId xmlns:a16="http://schemas.microsoft.com/office/drawing/2014/main" id="{5F26921C-FD5B-7349-AA86-97818AF5B8D7}"/>
              </a:ext>
            </a:extLst>
          </p:cNvPr>
          <p:cNvSpPr>
            <a:spLocks noChangeArrowheads="1"/>
          </p:cNvSpPr>
          <p:nvPr/>
        </p:nvSpPr>
        <p:spPr bwMode="auto">
          <a:xfrm>
            <a:off x="457200" y="1143000"/>
            <a:ext cx="8229600" cy="304800"/>
          </a:xfrm>
          <a:prstGeom prst="rect">
            <a:avLst/>
          </a:prstGeom>
          <a:solidFill>
            <a:srgbClr val="246E9C"/>
          </a:solidFill>
          <a:ln>
            <a:noFill/>
          </a:ln>
          <a:effectLs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dirty="0">
              <a:solidFill>
                <a:schemeClr val="tx2"/>
              </a:solidFill>
              <a:latin typeface="Myriad Pro" panose="020B0503030403020204" pitchFamily="34" charset="0"/>
            </a:endParaRPr>
          </a:p>
        </p:txBody>
      </p:sp>
      <p:sp>
        <p:nvSpPr>
          <p:cNvPr id="12" name="Rectangle 2">
            <a:extLst>
              <a:ext uri="{FF2B5EF4-FFF2-40B4-BE49-F238E27FC236}">
                <a16:creationId xmlns:a16="http://schemas.microsoft.com/office/drawing/2014/main" id="{58AF9613-A684-5B49-9797-DFAD7546C88A}"/>
              </a:ext>
            </a:extLst>
          </p:cNvPr>
          <p:cNvSpPr>
            <a:spLocks noGrp="1" noChangeArrowheads="1"/>
          </p:cNvSpPr>
          <p:nvPr>
            <p:ph type="title"/>
          </p:nvPr>
        </p:nvSpPr>
        <p:spPr>
          <a:xfrm>
            <a:off x="457200" y="274638"/>
            <a:ext cx="8229600" cy="1143000"/>
          </a:xfrm>
        </p:spPr>
        <p:txBody>
          <a:bodyPr/>
          <a:lstStyle/>
          <a:p>
            <a:pPr eaLnBrk="1" hangingPunct="1">
              <a:defRPr/>
            </a:pPr>
            <a:r>
              <a:rPr lang="en-US" altLang="en-US" b="1" dirty="0">
                <a:latin typeface="Myriad Pro" pitchFamily="34" charset="0"/>
              </a:rPr>
              <a:t>Portland Police: Training</a:t>
            </a:r>
            <a:br>
              <a:rPr lang="en-US" altLang="en-US" b="1" dirty="0">
                <a:effectLst>
                  <a:outerShdw blurRad="38100" dist="38100" dir="2700000" algn="tl">
                    <a:srgbClr val="C0C0C0"/>
                  </a:outerShdw>
                </a:effectLst>
                <a:latin typeface="Myriad Pro" pitchFamily="34" charset="0"/>
              </a:rPr>
            </a:br>
            <a:r>
              <a:rPr lang="en-US" altLang="en-US" sz="1400" b="1" dirty="0">
                <a:effectLst>
                  <a:outerShdw blurRad="38100" dist="38100" dir="2700000" algn="tl">
                    <a:srgbClr val="C0C0C0"/>
                  </a:outerShdw>
                </a:effectLst>
                <a:latin typeface="Myriad Pro" pitchFamily="34" charset="0"/>
              </a:rPr>
              <a:t>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4">
            <a:extLst>
              <a:ext uri="{FF2B5EF4-FFF2-40B4-BE49-F238E27FC236}">
                <a16:creationId xmlns:a16="http://schemas.microsoft.com/office/drawing/2014/main" id="{5F26921C-FD5B-7349-AA86-97818AF5B8D7}"/>
              </a:ext>
            </a:extLst>
          </p:cNvPr>
          <p:cNvSpPr>
            <a:spLocks noChangeArrowheads="1"/>
          </p:cNvSpPr>
          <p:nvPr/>
        </p:nvSpPr>
        <p:spPr bwMode="auto">
          <a:xfrm>
            <a:off x="457200" y="1143000"/>
            <a:ext cx="8229600" cy="304800"/>
          </a:xfrm>
          <a:prstGeom prst="rect">
            <a:avLst/>
          </a:prstGeom>
          <a:solidFill>
            <a:srgbClr val="246E9C"/>
          </a:solidFill>
          <a:ln>
            <a:noFill/>
          </a:ln>
          <a:effectLs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dirty="0">
              <a:solidFill>
                <a:schemeClr val="tx2"/>
              </a:solidFill>
              <a:latin typeface="Myriad Pro" panose="020B0503030403020204" pitchFamily="34" charset="0"/>
            </a:endParaRPr>
          </a:p>
        </p:txBody>
      </p:sp>
      <p:sp>
        <p:nvSpPr>
          <p:cNvPr id="12" name="Rectangle 2">
            <a:extLst>
              <a:ext uri="{FF2B5EF4-FFF2-40B4-BE49-F238E27FC236}">
                <a16:creationId xmlns:a16="http://schemas.microsoft.com/office/drawing/2014/main" id="{58AF9613-A684-5B49-9797-DFAD7546C88A}"/>
              </a:ext>
            </a:extLst>
          </p:cNvPr>
          <p:cNvSpPr>
            <a:spLocks noGrp="1" noChangeArrowheads="1"/>
          </p:cNvSpPr>
          <p:nvPr>
            <p:ph type="title"/>
          </p:nvPr>
        </p:nvSpPr>
        <p:spPr>
          <a:xfrm>
            <a:off x="381000" y="274638"/>
            <a:ext cx="8458200" cy="1143000"/>
          </a:xfrm>
        </p:spPr>
        <p:txBody>
          <a:bodyPr>
            <a:normAutofit/>
          </a:bodyPr>
          <a:lstStyle/>
          <a:p>
            <a:pPr eaLnBrk="1" hangingPunct="1">
              <a:defRPr/>
            </a:pPr>
            <a:r>
              <a:rPr lang="en-US" altLang="en-US" b="1" dirty="0">
                <a:latin typeface="Myriad Pro" pitchFamily="34" charset="0"/>
              </a:rPr>
              <a:t>Short-term Rental Regulation</a:t>
            </a:r>
            <a:br>
              <a:rPr lang="en-US" altLang="en-US" b="1" dirty="0">
                <a:effectLst>
                  <a:outerShdw blurRad="38100" dist="38100" dir="2700000" algn="tl">
                    <a:srgbClr val="C0C0C0"/>
                  </a:outerShdw>
                </a:effectLst>
                <a:latin typeface="Myriad Pro" pitchFamily="34" charset="0"/>
              </a:rPr>
            </a:br>
            <a:r>
              <a:rPr lang="en-US" altLang="en-US" sz="1400" b="1" dirty="0">
                <a:effectLst>
                  <a:outerShdw blurRad="38100" dist="38100" dir="2700000" algn="tl">
                    <a:srgbClr val="C0C0C0"/>
                  </a:outerShdw>
                </a:effectLst>
                <a:latin typeface="Myriad Pro" pitchFamily="34" charset="0"/>
              </a:rPr>
              <a:t> </a:t>
            </a:r>
          </a:p>
        </p:txBody>
      </p:sp>
      <p:pic>
        <p:nvPicPr>
          <p:cNvPr id="3" name="Picture 2">
            <a:extLst>
              <a:ext uri="{FF2B5EF4-FFF2-40B4-BE49-F238E27FC236}">
                <a16:creationId xmlns:a16="http://schemas.microsoft.com/office/drawing/2014/main" id="{86F25FD2-617F-4A83-A051-72FEE49C052D}"/>
              </a:ext>
            </a:extLst>
          </p:cNvPr>
          <p:cNvPicPr>
            <a:picLocks noChangeAspect="1"/>
          </p:cNvPicPr>
          <p:nvPr/>
        </p:nvPicPr>
        <p:blipFill>
          <a:blip r:embed="rId3"/>
          <a:stretch>
            <a:fillRect/>
          </a:stretch>
        </p:blipFill>
        <p:spPr>
          <a:xfrm>
            <a:off x="685800" y="1600200"/>
            <a:ext cx="3886200" cy="4849389"/>
          </a:xfrm>
          <a:prstGeom prst="rect">
            <a:avLst/>
          </a:prstGeom>
          <a:effectLst>
            <a:outerShdw blurRad="50800" dist="50800" dir="5400000" algn="ctr" rotWithShape="0">
              <a:srgbClr val="000000">
                <a:alpha val="99000"/>
              </a:srgbClr>
            </a:outerShdw>
          </a:effectLst>
        </p:spPr>
      </p:pic>
      <p:sp>
        <p:nvSpPr>
          <p:cNvPr id="5" name="TextBox 4">
            <a:extLst>
              <a:ext uri="{FF2B5EF4-FFF2-40B4-BE49-F238E27FC236}">
                <a16:creationId xmlns:a16="http://schemas.microsoft.com/office/drawing/2014/main" id="{1CD5B4FF-3565-4169-8087-58C8F8E4AF39}"/>
              </a:ext>
            </a:extLst>
          </p:cNvPr>
          <p:cNvSpPr txBox="1"/>
          <p:nvPr/>
        </p:nvSpPr>
        <p:spPr>
          <a:xfrm>
            <a:off x="5105400" y="2367171"/>
            <a:ext cx="3657600" cy="3016210"/>
          </a:xfrm>
          <a:prstGeom prst="rect">
            <a:avLst/>
          </a:prstGeom>
          <a:noFill/>
          <a:ln>
            <a:noFill/>
          </a:ln>
        </p:spPr>
        <p:txBody>
          <a:bodyPr wrap="square" rtlCol="0">
            <a:spAutoFit/>
          </a:bodyPr>
          <a:lstStyle/>
          <a:p>
            <a:r>
              <a:rPr lang="en-US" sz="2800" dirty="0"/>
              <a:t>Compliance is low and enforcement is limited</a:t>
            </a:r>
          </a:p>
          <a:p>
            <a:endParaRPr lang="en-US" sz="2800" b="0" dirty="0">
              <a:effectLst/>
            </a:endParaRPr>
          </a:p>
          <a:p>
            <a:r>
              <a:rPr lang="en-US" sz="2800" dirty="0"/>
              <a:t>Effect on housing market is unknown</a:t>
            </a:r>
          </a:p>
          <a:p>
            <a:endParaRPr lang="en-US" sz="2200" b="0" dirty="0">
              <a:effectLst/>
            </a:endParaRPr>
          </a:p>
        </p:txBody>
      </p:sp>
    </p:spTree>
    <p:extLst>
      <p:ext uri="{BB962C8B-B14F-4D97-AF65-F5344CB8AC3E}">
        <p14:creationId xmlns:p14="http://schemas.microsoft.com/office/powerpoint/2010/main" val="8307219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4">
            <a:extLst>
              <a:ext uri="{FF2B5EF4-FFF2-40B4-BE49-F238E27FC236}">
                <a16:creationId xmlns:a16="http://schemas.microsoft.com/office/drawing/2014/main" id="{5F26921C-FD5B-7349-AA86-97818AF5B8D7}"/>
              </a:ext>
            </a:extLst>
          </p:cNvPr>
          <p:cNvSpPr>
            <a:spLocks noChangeArrowheads="1"/>
          </p:cNvSpPr>
          <p:nvPr/>
        </p:nvSpPr>
        <p:spPr bwMode="auto">
          <a:xfrm>
            <a:off x="457200" y="1143000"/>
            <a:ext cx="8229600" cy="304800"/>
          </a:xfrm>
          <a:prstGeom prst="rect">
            <a:avLst/>
          </a:prstGeom>
          <a:solidFill>
            <a:srgbClr val="246E9C"/>
          </a:solidFill>
          <a:ln>
            <a:noFill/>
          </a:ln>
          <a:effectLs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dirty="0">
              <a:solidFill>
                <a:schemeClr val="tx2"/>
              </a:solidFill>
              <a:latin typeface="Myriad Pro" panose="020B0503030403020204" pitchFamily="34" charset="0"/>
            </a:endParaRPr>
          </a:p>
        </p:txBody>
      </p:sp>
      <p:sp>
        <p:nvSpPr>
          <p:cNvPr id="12" name="Rectangle 2">
            <a:extLst>
              <a:ext uri="{FF2B5EF4-FFF2-40B4-BE49-F238E27FC236}">
                <a16:creationId xmlns:a16="http://schemas.microsoft.com/office/drawing/2014/main" id="{58AF9613-A684-5B49-9797-DFAD7546C88A}"/>
              </a:ext>
            </a:extLst>
          </p:cNvPr>
          <p:cNvSpPr>
            <a:spLocks noGrp="1" noChangeArrowheads="1"/>
          </p:cNvSpPr>
          <p:nvPr>
            <p:ph type="title"/>
          </p:nvPr>
        </p:nvSpPr>
        <p:spPr>
          <a:xfrm>
            <a:off x="381000" y="274638"/>
            <a:ext cx="8458200" cy="1143000"/>
          </a:xfrm>
        </p:spPr>
        <p:txBody>
          <a:bodyPr>
            <a:normAutofit/>
          </a:bodyPr>
          <a:lstStyle/>
          <a:p>
            <a:pPr eaLnBrk="1" hangingPunct="1">
              <a:defRPr/>
            </a:pPr>
            <a:r>
              <a:rPr lang="en-US" altLang="en-US" b="1" dirty="0">
                <a:latin typeface="Myriad Pro" pitchFamily="34" charset="0"/>
              </a:rPr>
              <a:t>Short-term Rental Regulation</a:t>
            </a:r>
            <a:br>
              <a:rPr lang="en-US" altLang="en-US" b="1" dirty="0">
                <a:effectLst>
                  <a:outerShdw blurRad="38100" dist="38100" dir="2700000" algn="tl">
                    <a:srgbClr val="C0C0C0"/>
                  </a:outerShdw>
                </a:effectLst>
                <a:latin typeface="Myriad Pro" pitchFamily="34" charset="0"/>
              </a:rPr>
            </a:br>
            <a:r>
              <a:rPr lang="en-US" altLang="en-US" sz="1400" b="1" dirty="0">
                <a:effectLst>
                  <a:outerShdw blurRad="38100" dist="38100" dir="2700000" algn="tl">
                    <a:srgbClr val="C0C0C0"/>
                  </a:outerShdw>
                </a:effectLst>
                <a:latin typeface="Myriad Pro" pitchFamily="34" charset="0"/>
              </a:rPr>
              <a:t> </a:t>
            </a:r>
          </a:p>
        </p:txBody>
      </p:sp>
      <p:pic>
        <p:nvPicPr>
          <p:cNvPr id="2" name="Picture 1">
            <a:extLst>
              <a:ext uri="{FF2B5EF4-FFF2-40B4-BE49-F238E27FC236}">
                <a16:creationId xmlns:a16="http://schemas.microsoft.com/office/drawing/2014/main" id="{C964B40E-3E2C-4E95-94D3-4C3909561774}"/>
              </a:ext>
            </a:extLst>
          </p:cNvPr>
          <p:cNvPicPr>
            <a:picLocks noChangeAspect="1"/>
          </p:cNvPicPr>
          <p:nvPr/>
        </p:nvPicPr>
        <p:blipFill>
          <a:blip r:embed="rId3"/>
          <a:stretch>
            <a:fillRect/>
          </a:stretch>
        </p:blipFill>
        <p:spPr>
          <a:xfrm>
            <a:off x="1302037" y="1473200"/>
            <a:ext cx="7384763" cy="4772025"/>
          </a:xfrm>
          <a:prstGeom prst="rect">
            <a:avLst/>
          </a:prstGeom>
        </p:spPr>
      </p:pic>
      <p:sp>
        <p:nvSpPr>
          <p:cNvPr id="3" name="TextBox 2">
            <a:extLst>
              <a:ext uri="{FF2B5EF4-FFF2-40B4-BE49-F238E27FC236}">
                <a16:creationId xmlns:a16="http://schemas.microsoft.com/office/drawing/2014/main" id="{C83A0948-EB00-4402-8ABF-2E648E819446}"/>
              </a:ext>
            </a:extLst>
          </p:cNvPr>
          <p:cNvSpPr txBox="1"/>
          <p:nvPr/>
        </p:nvSpPr>
        <p:spPr>
          <a:xfrm>
            <a:off x="266700" y="2070556"/>
            <a:ext cx="5715000" cy="430887"/>
          </a:xfrm>
          <a:prstGeom prst="rect">
            <a:avLst/>
          </a:prstGeom>
          <a:solidFill>
            <a:schemeClr val="bg1"/>
          </a:solidFill>
        </p:spPr>
        <p:txBody>
          <a:bodyPr wrap="square" rtlCol="0">
            <a:spAutoFit/>
          </a:bodyPr>
          <a:lstStyle/>
          <a:p>
            <a:r>
              <a:rPr lang="en-US" sz="2200" dirty="0"/>
              <a:t>Since 2015, rentals have more than doubled</a:t>
            </a:r>
          </a:p>
        </p:txBody>
      </p:sp>
    </p:spTree>
    <p:extLst>
      <p:ext uri="{BB962C8B-B14F-4D97-AF65-F5344CB8AC3E}">
        <p14:creationId xmlns:p14="http://schemas.microsoft.com/office/powerpoint/2010/main" val="33418981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4">
            <a:extLst>
              <a:ext uri="{FF2B5EF4-FFF2-40B4-BE49-F238E27FC236}">
                <a16:creationId xmlns:a16="http://schemas.microsoft.com/office/drawing/2014/main" id="{5F26921C-FD5B-7349-AA86-97818AF5B8D7}"/>
              </a:ext>
            </a:extLst>
          </p:cNvPr>
          <p:cNvSpPr>
            <a:spLocks noChangeArrowheads="1"/>
          </p:cNvSpPr>
          <p:nvPr/>
        </p:nvSpPr>
        <p:spPr bwMode="auto">
          <a:xfrm>
            <a:off x="457200" y="1143000"/>
            <a:ext cx="8229600" cy="304800"/>
          </a:xfrm>
          <a:prstGeom prst="rect">
            <a:avLst/>
          </a:prstGeom>
          <a:solidFill>
            <a:srgbClr val="246E9C"/>
          </a:solidFill>
          <a:ln>
            <a:noFill/>
          </a:ln>
          <a:effectLs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dirty="0">
              <a:solidFill>
                <a:schemeClr val="tx2"/>
              </a:solidFill>
              <a:latin typeface="Myriad Pro" panose="020B0503030403020204" pitchFamily="34" charset="0"/>
            </a:endParaRPr>
          </a:p>
        </p:txBody>
      </p:sp>
      <p:sp>
        <p:nvSpPr>
          <p:cNvPr id="12" name="Rectangle 2">
            <a:extLst>
              <a:ext uri="{FF2B5EF4-FFF2-40B4-BE49-F238E27FC236}">
                <a16:creationId xmlns:a16="http://schemas.microsoft.com/office/drawing/2014/main" id="{58AF9613-A684-5B49-9797-DFAD7546C88A}"/>
              </a:ext>
            </a:extLst>
          </p:cNvPr>
          <p:cNvSpPr>
            <a:spLocks noGrp="1" noChangeArrowheads="1"/>
          </p:cNvSpPr>
          <p:nvPr>
            <p:ph type="title"/>
          </p:nvPr>
        </p:nvSpPr>
        <p:spPr>
          <a:xfrm>
            <a:off x="381000" y="274638"/>
            <a:ext cx="8458200" cy="1143000"/>
          </a:xfrm>
        </p:spPr>
        <p:txBody>
          <a:bodyPr>
            <a:normAutofit/>
          </a:bodyPr>
          <a:lstStyle/>
          <a:p>
            <a:pPr eaLnBrk="1" hangingPunct="1">
              <a:defRPr/>
            </a:pPr>
            <a:r>
              <a:rPr lang="en-US" altLang="en-US" b="1" dirty="0">
                <a:latin typeface="Myriad Pro" pitchFamily="34" charset="0"/>
              </a:rPr>
              <a:t>Short-term Rental Regulation</a:t>
            </a:r>
            <a:br>
              <a:rPr lang="en-US" altLang="en-US" b="1" dirty="0">
                <a:effectLst>
                  <a:outerShdw blurRad="38100" dist="38100" dir="2700000" algn="tl">
                    <a:srgbClr val="C0C0C0"/>
                  </a:outerShdw>
                </a:effectLst>
                <a:latin typeface="Myriad Pro" pitchFamily="34" charset="0"/>
              </a:rPr>
            </a:br>
            <a:r>
              <a:rPr lang="en-US" altLang="en-US" sz="1400" b="1" dirty="0">
                <a:effectLst>
                  <a:outerShdw blurRad="38100" dist="38100" dir="2700000" algn="tl">
                    <a:srgbClr val="C0C0C0"/>
                  </a:outerShdw>
                </a:effectLst>
                <a:latin typeface="Myriad Pro" pitchFamily="34" charset="0"/>
              </a:rPr>
              <a:t> </a:t>
            </a:r>
          </a:p>
        </p:txBody>
      </p:sp>
      <p:pic>
        <p:nvPicPr>
          <p:cNvPr id="5" name="Picture 4">
            <a:extLst>
              <a:ext uri="{FF2B5EF4-FFF2-40B4-BE49-F238E27FC236}">
                <a16:creationId xmlns:a16="http://schemas.microsoft.com/office/drawing/2014/main" id="{E05B3DEF-EE33-46B6-8A83-5501B683457F}"/>
              </a:ext>
            </a:extLst>
          </p:cNvPr>
          <p:cNvPicPr>
            <a:picLocks noChangeAspect="1"/>
          </p:cNvPicPr>
          <p:nvPr/>
        </p:nvPicPr>
        <p:blipFill>
          <a:blip r:embed="rId3"/>
          <a:stretch>
            <a:fillRect/>
          </a:stretch>
        </p:blipFill>
        <p:spPr>
          <a:xfrm>
            <a:off x="2396614" y="2286000"/>
            <a:ext cx="3886199" cy="4691108"/>
          </a:xfrm>
          <a:prstGeom prst="rect">
            <a:avLst/>
          </a:prstGeom>
        </p:spPr>
      </p:pic>
      <p:sp>
        <p:nvSpPr>
          <p:cNvPr id="15" name="Arrow: Down 14">
            <a:extLst>
              <a:ext uri="{FF2B5EF4-FFF2-40B4-BE49-F238E27FC236}">
                <a16:creationId xmlns:a16="http://schemas.microsoft.com/office/drawing/2014/main" id="{DD9DA504-94D1-41F3-A100-E61FE5603301}"/>
              </a:ext>
            </a:extLst>
          </p:cNvPr>
          <p:cNvSpPr/>
          <p:nvPr/>
        </p:nvSpPr>
        <p:spPr bwMode="auto">
          <a:xfrm>
            <a:off x="6248400" y="3705388"/>
            <a:ext cx="484632" cy="978408"/>
          </a:xfrm>
          <a:prstGeom prst="downArrow">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400" b="1" i="0" u="none" strike="noStrike" cap="none" normalizeH="0" baseline="0" dirty="0">
              <a:ln>
                <a:noFill/>
              </a:ln>
              <a:solidFill>
                <a:schemeClr val="tx2"/>
              </a:solidFill>
              <a:effectLst>
                <a:outerShdw blurRad="38100" dist="38100" dir="2700000" algn="tl">
                  <a:srgbClr val="000000">
                    <a:alpha val="43137"/>
                  </a:srgbClr>
                </a:outerShdw>
              </a:effectLst>
              <a:latin typeface="Myriad Pro" pitchFamily="34" charset="0"/>
            </a:endParaRPr>
          </a:p>
        </p:txBody>
      </p:sp>
      <p:sp>
        <p:nvSpPr>
          <p:cNvPr id="17" name="TextBox 16">
            <a:extLst>
              <a:ext uri="{FF2B5EF4-FFF2-40B4-BE49-F238E27FC236}">
                <a16:creationId xmlns:a16="http://schemas.microsoft.com/office/drawing/2014/main" id="{2D2A8D6E-AD11-4608-B2A4-DE7ED53932F5}"/>
              </a:ext>
            </a:extLst>
          </p:cNvPr>
          <p:cNvSpPr txBox="1"/>
          <p:nvPr/>
        </p:nvSpPr>
        <p:spPr>
          <a:xfrm>
            <a:off x="685800" y="1673384"/>
            <a:ext cx="7955280" cy="523220"/>
          </a:xfrm>
          <a:prstGeom prst="rect">
            <a:avLst/>
          </a:prstGeom>
          <a:noFill/>
        </p:spPr>
        <p:txBody>
          <a:bodyPr wrap="square" rtlCol="0">
            <a:spAutoFit/>
          </a:bodyPr>
          <a:lstStyle/>
          <a:p>
            <a:r>
              <a:rPr lang="en-US" sz="2800" dirty="0"/>
              <a:t>Permit process and enforcement not effective </a:t>
            </a:r>
          </a:p>
        </p:txBody>
      </p:sp>
    </p:spTree>
    <p:extLst>
      <p:ext uri="{BB962C8B-B14F-4D97-AF65-F5344CB8AC3E}">
        <p14:creationId xmlns:p14="http://schemas.microsoft.com/office/powerpoint/2010/main" val="34756055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4">
            <a:extLst>
              <a:ext uri="{FF2B5EF4-FFF2-40B4-BE49-F238E27FC236}">
                <a16:creationId xmlns:a16="http://schemas.microsoft.com/office/drawing/2014/main" id="{5F26921C-FD5B-7349-AA86-97818AF5B8D7}"/>
              </a:ext>
            </a:extLst>
          </p:cNvPr>
          <p:cNvSpPr>
            <a:spLocks noChangeArrowheads="1"/>
          </p:cNvSpPr>
          <p:nvPr/>
        </p:nvSpPr>
        <p:spPr bwMode="auto">
          <a:xfrm>
            <a:off x="457200" y="1143000"/>
            <a:ext cx="8229600" cy="304800"/>
          </a:xfrm>
          <a:prstGeom prst="rect">
            <a:avLst/>
          </a:prstGeom>
          <a:solidFill>
            <a:srgbClr val="246E9C"/>
          </a:solidFill>
          <a:ln>
            <a:noFill/>
          </a:ln>
          <a:effectLs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dirty="0">
              <a:solidFill>
                <a:schemeClr val="tx2"/>
              </a:solidFill>
              <a:latin typeface="Myriad Pro" panose="020B0503030403020204" pitchFamily="34" charset="0"/>
            </a:endParaRPr>
          </a:p>
        </p:txBody>
      </p:sp>
      <p:sp>
        <p:nvSpPr>
          <p:cNvPr id="12" name="Rectangle 2">
            <a:extLst>
              <a:ext uri="{FF2B5EF4-FFF2-40B4-BE49-F238E27FC236}">
                <a16:creationId xmlns:a16="http://schemas.microsoft.com/office/drawing/2014/main" id="{58AF9613-A684-5B49-9797-DFAD7546C88A}"/>
              </a:ext>
            </a:extLst>
          </p:cNvPr>
          <p:cNvSpPr>
            <a:spLocks noGrp="1" noChangeArrowheads="1"/>
          </p:cNvSpPr>
          <p:nvPr>
            <p:ph type="title"/>
          </p:nvPr>
        </p:nvSpPr>
        <p:spPr>
          <a:xfrm>
            <a:off x="381000" y="274638"/>
            <a:ext cx="8458200" cy="1143000"/>
          </a:xfrm>
        </p:spPr>
        <p:txBody>
          <a:bodyPr>
            <a:normAutofit/>
          </a:bodyPr>
          <a:lstStyle/>
          <a:p>
            <a:pPr eaLnBrk="1" hangingPunct="1">
              <a:defRPr/>
            </a:pPr>
            <a:r>
              <a:rPr lang="en-US" altLang="en-US" b="1" dirty="0">
                <a:latin typeface="Myriad Pro" pitchFamily="34" charset="0"/>
              </a:rPr>
              <a:t>Short-term Rental Regulation</a:t>
            </a:r>
            <a:br>
              <a:rPr lang="en-US" altLang="en-US" b="1" dirty="0">
                <a:effectLst>
                  <a:outerShdw blurRad="38100" dist="38100" dir="2700000" algn="tl">
                    <a:srgbClr val="C0C0C0"/>
                  </a:outerShdw>
                </a:effectLst>
                <a:latin typeface="Myriad Pro" pitchFamily="34" charset="0"/>
              </a:rPr>
            </a:br>
            <a:r>
              <a:rPr lang="en-US" altLang="en-US" sz="1400" b="1" dirty="0">
                <a:effectLst>
                  <a:outerShdw blurRad="38100" dist="38100" dir="2700000" algn="tl">
                    <a:srgbClr val="C0C0C0"/>
                  </a:outerShdw>
                </a:effectLst>
                <a:latin typeface="Myriad Pro" pitchFamily="34" charset="0"/>
              </a:rPr>
              <a:t> </a:t>
            </a:r>
          </a:p>
        </p:txBody>
      </p:sp>
      <p:pic>
        <p:nvPicPr>
          <p:cNvPr id="2" name="Picture 1">
            <a:extLst>
              <a:ext uri="{FF2B5EF4-FFF2-40B4-BE49-F238E27FC236}">
                <a16:creationId xmlns:a16="http://schemas.microsoft.com/office/drawing/2014/main" id="{0CE567D7-094D-47BE-B29D-77EA04964232}"/>
              </a:ext>
            </a:extLst>
          </p:cNvPr>
          <p:cNvPicPr>
            <a:picLocks noChangeAspect="1"/>
          </p:cNvPicPr>
          <p:nvPr/>
        </p:nvPicPr>
        <p:blipFill>
          <a:blip r:embed="rId3"/>
          <a:stretch>
            <a:fillRect/>
          </a:stretch>
        </p:blipFill>
        <p:spPr>
          <a:xfrm>
            <a:off x="383458" y="1467463"/>
            <a:ext cx="7315200" cy="5822465"/>
          </a:xfrm>
          <a:prstGeom prst="rect">
            <a:avLst/>
          </a:prstGeom>
        </p:spPr>
      </p:pic>
      <p:sp>
        <p:nvSpPr>
          <p:cNvPr id="5" name="TextBox 4">
            <a:extLst>
              <a:ext uri="{FF2B5EF4-FFF2-40B4-BE49-F238E27FC236}">
                <a16:creationId xmlns:a16="http://schemas.microsoft.com/office/drawing/2014/main" id="{BFFEB956-7359-484E-AA1B-DF3E8FEF4BA3}"/>
              </a:ext>
            </a:extLst>
          </p:cNvPr>
          <p:cNvSpPr txBox="1"/>
          <p:nvPr/>
        </p:nvSpPr>
        <p:spPr>
          <a:xfrm>
            <a:off x="4114800" y="1752600"/>
            <a:ext cx="3931920" cy="830997"/>
          </a:xfrm>
          <a:prstGeom prst="rect">
            <a:avLst/>
          </a:prstGeom>
          <a:noFill/>
          <a:ln w="0">
            <a:noFill/>
          </a:ln>
        </p:spPr>
        <p:txBody>
          <a:bodyPr wrap="square" rtlCol="0">
            <a:spAutoFit/>
          </a:bodyPr>
          <a:lstStyle/>
          <a:p>
            <a:r>
              <a:rPr lang="en-US" sz="2800" i="1" dirty="0">
                <a:solidFill>
                  <a:schemeClr val="tx1">
                    <a:lumMod val="75000"/>
                    <a:lumOff val="25000"/>
                  </a:schemeClr>
                </a:solidFill>
              </a:rPr>
              <a:t>Rental unit locations </a:t>
            </a:r>
            <a:r>
              <a:rPr lang="en-US" sz="2000" i="1" dirty="0">
                <a:solidFill>
                  <a:schemeClr val="tx1">
                    <a:lumMod val="75000"/>
                    <a:lumOff val="25000"/>
                  </a:schemeClr>
                </a:solidFill>
              </a:rPr>
              <a:t>December 2017</a:t>
            </a:r>
          </a:p>
        </p:txBody>
      </p:sp>
    </p:spTree>
    <p:extLst>
      <p:ext uri="{BB962C8B-B14F-4D97-AF65-F5344CB8AC3E}">
        <p14:creationId xmlns:p14="http://schemas.microsoft.com/office/powerpoint/2010/main" val="13434770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4">
            <a:extLst>
              <a:ext uri="{FF2B5EF4-FFF2-40B4-BE49-F238E27FC236}">
                <a16:creationId xmlns:a16="http://schemas.microsoft.com/office/drawing/2014/main" id="{5F26921C-FD5B-7349-AA86-97818AF5B8D7}"/>
              </a:ext>
            </a:extLst>
          </p:cNvPr>
          <p:cNvSpPr>
            <a:spLocks noChangeArrowheads="1"/>
          </p:cNvSpPr>
          <p:nvPr/>
        </p:nvSpPr>
        <p:spPr bwMode="auto">
          <a:xfrm>
            <a:off x="457200" y="1143000"/>
            <a:ext cx="8229600" cy="304800"/>
          </a:xfrm>
          <a:prstGeom prst="rect">
            <a:avLst/>
          </a:prstGeom>
          <a:solidFill>
            <a:srgbClr val="246E9C"/>
          </a:solidFill>
          <a:ln>
            <a:noFill/>
          </a:ln>
          <a:effectLs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dirty="0">
              <a:solidFill>
                <a:schemeClr val="tx2"/>
              </a:solidFill>
              <a:latin typeface="Myriad Pro" panose="020B0503030403020204" pitchFamily="34" charset="0"/>
            </a:endParaRPr>
          </a:p>
        </p:txBody>
      </p:sp>
      <p:sp>
        <p:nvSpPr>
          <p:cNvPr id="12" name="Rectangle 2">
            <a:extLst>
              <a:ext uri="{FF2B5EF4-FFF2-40B4-BE49-F238E27FC236}">
                <a16:creationId xmlns:a16="http://schemas.microsoft.com/office/drawing/2014/main" id="{58AF9613-A684-5B49-9797-DFAD7546C88A}"/>
              </a:ext>
            </a:extLst>
          </p:cNvPr>
          <p:cNvSpPr>
            <a:spLocks noGrp="1" noChangeArrowheads="1"/>
          </p:cNvSpPr>
          <p:nvPr>
            <p:ph type="title"/>
          </p:nvPr>
        </p:nvSpPr>
        <p:spPr>
          <a:xfrm>
            <a:off x="381000" y="274638"/>
            <a:ext cx="8458200" cy="1143000"/>
          </a:xfrm>
        </p:spPr>
        <p:txBody>
          <a:bodyPr>
            <a:normAutofit/>
          </a:bodyPr>
          <a:lstStyle/>
          <a:p>
            <a:pPr eaLnBrk="1" hangingPunct="1">
              <a:defRPr/>
            </a:pPr>
            <a:r>
              <a:rPr lang="en-US" altLang="en-US" b="1" dirty="0">
                <a:latin typeface="Myriad Pro" pitchFamily="34" charset="0"/>
              </a:rPr>
              <a:t>Short-term Rental Regulation</a:t>
            </a:r>
            <a:br>
              <a:rPr lang="en-US" altLang="en-US" b="1" dirty="0">
                <a:effectLst>
                  <a:outerShdw blurRad="38100" dist="38100" dir="2700000" algn="tl">
                    <a:srgbClr val="C0C0C0"/>
                  </a:outerShdw>
                </a:effectLst>
                <a:latin typeface="Myriad Pro" pitchFamily="34" charset="0"/>
              </a:rPr>
            </a:br>
            <a:r>
              <a:rPr lang="en-US" altLang="en-US" sz="1400" b="1" dirty="0">
                <a:effectLst>
                  <a:outerShdw blurRad="38100" dist="38100" dir="2700000" algn="tl">
                    <a:srgbClr val="C0C0C0"/>
                  </a:outerShdw>
                </a:effectLst>
                <a:latin typeface="Myriad Pro" pitchFamily="34" charset="0"/>
              </a:rPr>
              <a:t> </a:t>
            </a:r>
          </a:p>
        </p:txBody>
      </p:sp>
      <p:pic>
        <p:nvPicPr>
          <p:cNvPr id="7" name="Picture 6">
            <a:extLst>
              <a:ext uri="{FF2B5EF4-FFF2-40B4-BE49-F238E27FC236}">
                <a16:creationId xmlns:a16="http://schemas.microsoft.com/office/drawing/2014/main" id="{600D8926-87AE-4427-B216-6739696EE881}"/>
              </a:ext>
            </a:extLst>
          </p:cNvPr>
          <p:cNvPicPr>
            <a:picLocks noChangeAspect="1"/>
          </p:cNvPicPr>
          <p:nvPr/>
        </p:nvPicPr>
        <p:blipFill>
          <a:blip r:embed="rId3"/>
          <a:stretch>
            <a:fillRect/>
          </a:stretch>
        </p:blipFill>
        <p:spPr>
          <a:xfrm>
            <a:off x="358877" y="1447800"/>
            <a:ext cx="6392967" cy="5373329"/>
          </a:xfrm>
          <a:prstGeom prst="rect">
            <a:avLst/>
          </a:prstGeom>
        </p:spPr>
      </p:pic>
      <p:sp>
        <p:nvSpPr>
          <p:cNvPr id="6" name="TextBox 5">
            <a:extLst>
              <a:ext uri="{FF2B5EF4-FFF2-40B4-BE49-F238E27FC236}">
                <a16:creationId xmlns:a16="http://schemas.microsoft.com/office/drawing/2014/main" id="{CDDDC879-2E95-4A96-A6F3-2667059B22C8}"/>
              </a:ext>
            </a:extLst>
          </p:cNvPr>
          <p:cNvSpPr txBox="1"/>
          <p:nvPr/>
        </p:nvSpPr>
        <p:spPr>
          <a:xfrm>
            <a:off x="4771103" y="1715997"/>
            <a:ext cx="4068097" cy="1200329"/>
          </a:xfrm>
          <a:prstGeom prst="rect">
            <a:avLst/>
          </a:prstGeom>
          <a:noFill/>
          <a:ln>
            <a:noFill/>
          </a:ln>
        </p:spPr>
        <p:txBody>
          <a:bodyPr wrap="square" rtlCol="0">
            <a:spAutoFit/>
          </a:bodyPr>
          <a:lstStyle/>
          <a:p>
            <a:r>
              <a:rPr lang="en-US" sz="2400" dirty="0">
                <a:solidFill>
                  <a:schemeClr val="tx1"/>
                </a:solidFill>
              </a:rPr>
              <a:t>Some Portland neighborhoods have higher short-term rental activity</a:t>
            </a:r>
          </a:p>
        </p:txBody>
      </p:sp>
    </p:spTree>
    <p:extLst>
      <p:ext uri="{BB962C8B-B14F-4D97-AF65-F5344CB8AC3E}">
        <p14:creationId xmlns:p14="http://schemas.microsoft.com/office/powerpoint/2010/main" val="37307361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4">
            <a:extLst>
              <a:ext uri="{FF2B5EF4-FFF2-40B4-BE49-F238E27FC236}">
                <a16:creationId xmlns:a16="http://schemas.microsoft.com/office/drawing/2014/main" id="{5F26921C-FD5B-7349-AA86-97818AF5B8D7}"/>
              </a:ext>
            </a:extLst>
          </p:cNvPr>
          <p:cNvSpPr>
            <a:spLocks noChangeArrowheads="1"/>
          </p:cNvSpPr>
          <p:nvPr/>
        </p:nvSpPr>
        <p:spPr bwMode="auto">
          <a:xfrm>
            <a:off x="457200" y="1143000"/>
            <a:ext cx="8229600" cy="304800"/>
          </a:xfrm>
          <a:prstGeom prst="rect">
            <a:avLst/>
          </a:prstGeom>
          <a:solidFill>
            <a:srgbClr val="246E9C"/>
          </a:solidFill>
          <a:ln>
            <a:noFill/>
          </a:ln>
          <a:effectLs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dirty="0">
              <a:solidFill>
                <a:schemeClr val="tx2"/>
              </a:solidFill>
              <a:latin typeface="Myriad Pro" panose="020B0503030403020204" pitchFamily="34" charset="0"/>
            </a:endParaRPr>
          </a:p>
        </p:txBody>
      </p:sp>
      <p:sp>
        <p:nvSpPr>
          <p:cNvPr id="12" name="Rectangle 2">
            <a:extLst>
              <a:ext uri="{FF2B5EF4-FFF2-40B4-BE49-F238E27FC236}">
                <a16:creationId xmlns:a16="http://schemas.microsoft.com/office/drawing/2014/main" id="{58AF9613-A684-5B49-9797-DFAD7546C88A}"/>
              </a:ext>
            </a:extLst>
          </p:cNvPr>
          <p:cNvSpPr>
            <a:spLocks noGrp="1" noChangeArrowheads="1"/>
          </p:cNvSpPr>
          <p:nvPr>
            <p:ph type="title"/>
          </p:nvPr>
        </p:nvSpPr>
        <p:spPr>
          <a:xfrm>
            <a:off x="381000" y="274638"/>
            <a:ext cx="8458200" cy="1143000"/>
          </a:xfrm>
        </p:spPr>
        <p:txBody>
          <a:bodyPr>
            <a:normAutofit/>
          </a:bodyPr>
          <a:lstStyle/>
          <a:p>
            <a:pPr eaLnBrk="1" hangingPunct="1">
              <a:defRPr/>
            </a:pPr>
            <a:r>
              <a:rPr lang="en-US" altLang="en-US" b="1" dirty="0">
                <a:latin typeface="Myriad Pro" pitchFamily="34" charset="0"/>
              </a:rPr>
              <a:t>Short-term Rental Regulation</a:t>
            </a:r>
            <a:br>
              <a:rPr lang="en-US" altLang="en-US" b="1" dirty="0">
                <a:effectLst>
                  <a:outerShdw blurRad="38100" dist="38100" dir="2700000" algn="tl">
                    <a:srgbClr val="C0C0C0"/>
                  </a:outerShdw>
                </a:effectLst>
                <a:latin typeface="Myriad Pro" pitchFamily="34" charset="0"/>
              </a:rPr>
            </a:br>
            <a:r>
              <a:rPr lang="en-US" altLang="en-US" sz="1400" b="1" dirty="0">
                <a:effectLst>
                  <a:outerShdw blurRad="38100" dist="38100" dir="2700000" algn="tl">
                    <a:srgbClr val="C0C0C0"/>
                  </a:outerShdw>
                </a:effectLst>
                <a:latin typeface="Myriad Pro" pitchFamily="34" charset="0"/>
              </a:rPr>
              <a:t> </a:t>
            </a:r>
          </a:p>
        </p:txBody>
      </p:sp>
      <p:pic>
        <p:nvPicPr>
          <p:cNvPr id="7" name="Picture 6">
            <a:extLst>
              <a:ext uri="{FF2B5EF4-FFF2-40B4-BE49-F238E27FC236}">
                <a16:creationId xmlns:a16="http://schemas.microsoft.com/office/drawing/2014/main" id="{E3AB9188-3F22-4B79-B959-7C558C6E22A8}"/>
              </a:ext>
            </a:extLst>
          </p:cNvPr>
          <p:cNvPicPr>
            <a:picLocks noChangeAspect="1"/>
          </p:cNvPicPr>
          <p:nvPr/>
        </p:nvPicPr>
        <p:blipFill>
          <a:blip r:embed="rId3"/>
          <a:stretch>
            <a:fillRect/>
          </a:stretch>
        </p:blipFill>
        <p:spPr>
          <a:xfrm>
            <a:off x="2725328" y="1447800"/>
            <a:ext cx="6335099" cy="5358801"/>
          </a:xfrm>
          <a:prstGeom prst="rect">
            <a:avLst/>
          </a:prstGeom>
        </p:spPr>
      </p:pic>
      <p:sp>
        <p:nvSpPr>
          <p:cNvPr id="11" name="TextBox 10">
            <a:extLst>
              <a:ext uri="{FF2B5EF4-FFF2-40B4-BE49-F238E27FC236}">
                <a16:creationId xmlns:a16="http://schemas.microsoft.com/office/drawing/2014/main" id="{B488725E-0ABD-4859-895D-D614E39AF37E}"/>
              </a:ext>
            </a:extLst>
          </p:cNvPr>
          <p:cNvSpPr txBox="1"/>
          <p:nvPr/>
        </p:nvSpPr>
        <p:spPr>
          <a:xfrm>
            <a:off x="368710" y="2057400"/>
            <a:ext cx="2468880" cy="1938992"/>
          </a:xfrm>
          <a:prstGeom prst="rect">
            <a:avLst/>
          </a:prstGeom>
          <a:noFill/>
        </p:spPr>
        <p:txBody>
          <a:bodyPr wrap="square" rtlCol="0">
            <a:spAutoFit/>
          </a:bodyPr>
          <a:lstStyle/>
          <a:p>
            <a:r>
              <a:rPr lang="en-US" sz="2400" dirty="0">
                <a:solidFill>
                  <a:schemeClr val="tx1"/>
                </a:solidFill>
              </a:rPr>
              <a:t>Hosts with multiple short-term rentals may decrease housing supply</a:t>
            </a:r>
          </a:p>
        </p:txBody>
      </p:sp>
      <p:sp>
        <p:nvSpPr>
          <p:cNvPr id="2" name="TextBox 1">
            <a:extLst>
              <a:ext uri="{FF2B5EF4-FFF2-40B4-BE49-F238E27FC236}">
                <a16:creationId xmlns:a16="http://schemas.microsoft.com/office/drawing/2014/main" id="{6F23F3DA-C1FD-4064-94DD-8185A28BCADB}"/>
              </a:ext>
            </a:extLst>
          </p:cNvPr>
          <p:cNvSpPr txBox="1"/>
          <p:nvPr/>
        </p:nvSpPr>
        <p:spPr>
          <a:xfrm>
            <a:off x="4114800" y="5722374"/>
            <a:ext cx="3733800" cy="400110"/>
          </a:xfrm>
          <a:prstGeom prst="rect">
            <a:avLst/>
          </a:prstGeom>
          <a:noFill/>
        </p:spPr>
        <p:txBody>
          <a:bodyPr wrap="square" rtlCol="0">
            <a:spAutoFit/>
          </a:bodyPr>
          <a:lstStyle/>
          <a:p>
            <a:r>
              <a:rPr lang="en-US" sz="2000" i="1" dirty="0">
                <a:solidFill>
                  <a:srgbClr val="C00000"/>
                </a:solidFill>
              </a:rPr>
              <a:t>Hosts with 6 or more listings </a:t>
            </a:r>
          </a:p>
        </p:txBody>
      </p:sp>
    </p:spTree>
    <p:extLst>
      <p:ext uri="{BB962C8B-B14F-4D97-AF65-F5344CB8AC3E}">
        <p14:creationId xmlns:p14="http://schemas.microsoft.com/office/powerpoint/2010/main" val="565836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4">
            <a:extLst>
              <a:ext uri="{FF2B5EF4-FFF2-40B4-BE49-F238E27FC236}">
                <a16:creationId xmlns:a16="http://schemas.microsoft.com/office/drawing/2014/main" id="{5F26921C-FD5B-7349-AA86-97818AF5B8D7}"/>
              </a:ext>
            </a:extLst>
          </p:cNvPr>
          <p:cNvSpPr>
            <a:spLocks noChangeArrowheads="1"/>
          </p:cNvSpPr>
          <p:nvPr/>
        </p:nvSpPr>
        <p:spPr bwMode="auto">
          <a:xfrm>
            <a:off x="457200" y="1143000"/>
            <a:ext cx="8229600" cy="304800"/>
          </a:xfrm>
          <a:prstGeom prst="rect">
            <a:avLst/>
          </a:prstGeom>
          <a:solidFill>
            <a:srgbClr val="246E9C"/>
          </a:solidFill>
          <a:ln>
            <a:noFill/>
          </a:ln>
          <a:effectLs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dirty="0">
              <a:solidFill>
                <a:schemeClr val="tx2"/>
              </a:solidFill>
              <a:latin typeface="Myriad Pro" panose="020B0503030403020204" pitchFamily="34" charset="0"/>
            </a:endParaRPr>
          </a:p>
        </p:txBody>
      </p:sp>
      <p:sp>
        <p:nvSpPr>
          <p:cNvPr id="12" name="Rectangle 2">
            <a:extLst>
              <a:ext uri="{FF2B5EF4-FFF2-40B4-BE49-F238E27FC236}">
                <a16:creationId xmlns:a16="http://schemas.microsoft.com/office/drawing/2014/main" id="{58AF9613-A684-5B49-9797-DFAD7546C88A}"/>
              </a:ext>
            </a:extLst>
          </p:cNvPr>
          <p:cNvSpPr>
            <a:spLocks noGrp="1" noChangeArrowheads="1"/>
          </p:cNvSpPr>
          <p:nvPr>
            <p:ph type="title"/>
          </p:nvPr>
        </p:nvSpPr>
        <p:spPr>
          <a:xfrm>
            <a:off x="381000" y="274638"/>
            <a:ext cx="8458200" cy="1143000"/>
          </a:xfrm>
        </p:spPr>
        <p:txBody>
          <a:bodyPr>
            <a:normAutofit/>
          </a:bodyPr>
          <a:lstStyle/>
          <a:p>
            <a:pPr eaLnBrk="1" hangingPunct="1">
              <a:defRPr/>
            </a:pPr>
            <a:r>
              <a:rPr lang="en-US" altLang="en-US" b="1" dirty="0">
                <a:latin typeface="Myriad Pro" pitchFamily="34" charset="0"/>
              </a:rPr>
              <a:t>Short-term Rental Regulation</a:t>
            </a:r>
            <a:br>
              <a:rPr lang="en-US" altLang="en-US" b="1" dirty="0">
                <a:effectLst>
                  <a:outerShdw blurRad="38100" dist="38100" dir="2700000" algn="tl">
                    <a:srgbClr val="C0C0C0"/>
                  </a:outerShdw>
                </a:effectLst>
                <a:latin typeface="Myriad Pro" pitchFamily="34" charset="0"/>
              </a:rPr>
            </a:br>
            <a:r>
              <a:rPr lang="en-US" altLang="en-US" sz="1400" b="1" dirty="0">
                <a:effectLst>
                  <a:outerShdw blurRad="38100" dist="38100" dir="2700000" algn="tl">
                    <a:srgbClr val="C0C0C0"/>
                  </a:outerShdw>
                </a:effectLst>
                <a:latin typeface="Myriad Pro" pitchFamily="34" charset="0"/>
              </a:rPr>
              <a:t> </a:t>
            </a:r>
          </a:p>
        </p:txBody>
      </p:sp>
      <p:sp>
        <p:nvSpPr>
          <p:cNvPr id="2" name="TextBox 1">
            <a:extLst>
              <a:ext uri="{FF2B5EF4-FFF2-40B4-BE49-F238E27FC236}">
                <a16:creationId xmlns:a16="http://schemas.microsoft.com/office/drawing/2014/main" id="{A9FC0B93-C945-4702-9B68-442F18C3A295}"/>
              </a:ext>
            </a:extLst>
          </p:cNvPr>
          <p:cNvSpPr txBox="1"/>
          <p:nvPr/>
        </p:nvSpPr>
        <p:spPr>
          <a:xfrm>
            <a:off x="395748" y="2506750"/>
            <a:ext cx="3771900" cy="3200876"/>
          </a:xfrm>
          <a:prstGeom prst="rect">
            <a:avLst/>
          </a:prstGeom>
          <a:noFill/>
          <a:ln>
            <a:noFill/>
          </a:ln>
        </p:spPr>
        <p:txBody>
          <a:bodyPr wrap="square" rtlCol="0">
            <a:spAutoFit/>
          </a:bodyPr>
          <a:lstStyle/>
          <a:p>
            <a:r>
              <a:rPr lang="en-US" sz="2400" i="1" dirty="0">
                <a:solidFill>
                  <a:srgbClr val="0070C0"/>
                </a:solidFill>
              </a:rPr>
              <a:t>Revenue and </a:t>
            </a:r>
            <a:endParaRPr lang="en-US" sz="2400" dirty="0">
              <a:solidFill>
                <a:srgbClr val="0070C0"/>
              </a:solidFill>
            </a:endParaRPr>
          </a:p>
          <a:p>
            <a:r>
              <a:rPr lang="en-US" sz="2400" i="1" dirty="0">
                <a:solidFill>
                  <a:srgbClr val="0070C0"/>
                </a:solidFill>
              </a:rPr>
              <a:t>Development Services</a:t>
            </a:r>
            <a:r>
              <a:rPr lang="en-US" sz="2400" b="0" dirty="0">
                <a:solidFill>
                  <a:srgbClr val="0070C0"/>
                </a:solidFill>
              </a:rPr>
              <a:t>:</a:t>
            </a:r>
          </a:p>
          <a:p>
            <a:endParaRPr lang="en-US" sz="2000" b="0" dirty="0"/>
          </a:p>
          <a:p>
            <a:r>
              <a:rPr lang="en-US" sz="2000" b="0" dirty="0"/>
              <a:t>Obtain data on hosts, listings</a:t>
            </a:r>
          </a:p>
          <a:p>
            <a:endParaRPr lang="en-US" sz="2000" b="0" dirty="0"/>
          </a:p>
          <a:p>
            <a:r>
              <a:rPr lang="en-US" sz="2000" b="0" dirty="0"/>
              <a:t>Proactive, risk-based enforcement</a:t>
            </a:r>
          </a:p>
          <a:p>
            <a:endParaRPr lang="en-US" sz="2000" b="0" dirty="0"/>
          </a:p>
          <a:p>
            <a:r>
              <a:rPr lang="en-US" sz="2000" b="0" dirty="0"/>
              <a:t>Revise the permitting process</a:t>
            </a:r>
          </a:p>
          <a:p>
            <a:endParaRPr lang="en-US" sz="2000" b="0" dirty="0"/>
          </a:p>
          <a:p>
            <a:endParaRPr lang="en-US" b="0" dirty="0"/>
          </a:p>
        </p:txBody>
      </p:sp>
      <p:sp>
        <p:nvSpPr>
          <p:cNvPr id="3" name="TextBox 2">
            <a:extLst>
              <a:ext uri="{FF2B5EF4-FFF2-40B4-BE49-F238E27FC236}">
                <a16:creationId xmlns:a16="http://schemas.microsoft.com/office/drawing/2014/main" id="{2D0DD730-47AE-4EEB-9C37-0E8D13D4A823}"/>
              </a:ext>
            </a:extLst>
          </p:cNvPr>
          <p:cNvSpPr txBox="1"/>
          <p:nvPr/>
        </p:nvSpPr>
        <p:spPr>
          <a:xfrm>
            <a:off x="4914900" y="2506750"/>
            <a:ext cx="3771900" cy="2616101"/>
          </a:xfrm>
          <a:prstGeom prst="rect">
            <a:avLst/>
          </a:prstGeom>
          <a:noFill/>
          <a:ln>
            <a:noFill/>
          </a:ln>
        </p:spPr>
        <p:txBody>
          <a:bodyPr wrap="square" rtlCol="0">
            <a:spAutoFit/>
          </a:bodyPr>
          <a:lstStyle/>
          <a:p>
            <a:r>
              <a:rPr lang="en-US" sz="2000" b="0" dirty="0"/>
              <a:t> </a:t>
            </a:r>
            <a:r>
              <a:rPr lang="en-US" sz="2400" i="1" dirty="0">
                <a:solidFill>
                  <a:srgbClr val="0070C0"/>
                </a:solidFill>
              </a:rPr>
              <a:t>Housing Bureau:</a:t>
            </a:r>
          </a:p>
          <a:p>
            <a:endParaRPr lang="en-US" sz="2000" b="0" dirty="0"/>
          </a:p>
          <a:p>
            <a:endParaRPr lang="en-US" sz="2000" b="0" dirty="0"/>
          </a:p>
          <a:p>
            <a:r>
              <a:rPr lang="en-US" sz="2000" b="0" dirty="0"/>
              <a:t>Monitor and evaluate effects on housing</a:t>
            </a:r>
          </a:p>
          <a:p>
            <a:endParaRPr lang="en-US" sz="2000" b="0" dirty="0"/>
          </a:p>
          <a:p>
            <a:r>
              <a:rPr lang="en-US" sz="2000" b="0" dirty="0"/>
              <a:t>Report short-term rental data in the State of Housing report</a:t>
            </a:r>
          </a:p>
        </p:txBody>
      </p:sp>
      <p:sp>
        <p:nvSpPr>
          <p:cNvPr id="5" name="TextBox 4">
            <a:extLst>
              <a:ext uri="{FF2B5EF4-FFF2-40B4-BE49-F238E27FC236}">
                <a16:creationId xmlns:a16="http://schemas.microsoft.com/office/drawing/2014/main" id="{A67345DD-1DFC-4539-87C9-A211EF2B7F2A}"/>
              </a:ext>
            </a:extLst>
          </p:cNvPr>
          <p:cNvSpPr txBox="1"/>
          <p:nvPr/>
        </p:nvSpPr>
        <p:spPr>
          <a:xfrm>
            <a:off x="2849880" y="1591246"/>
            <a:ext cx="3474720" cy="523220"/>
          </a:xfrm>
          <a:prstGeom prst="rect">
            <a:avLst/>
          </a:prstGeom>
          <a:noFill/>
        </p:spPr>
        <p:txBody>
          <a:bodyPr wrap="square" rtlCol="0">
            <a:spAutoFit/>
          </a:bodyPr>
          <a:lstStyle/>
          <a:p>
            <a:pPr algn="ctr"/>
            <a:r>
              <a:rPr lang="en-US" sz="2800" i="1" dirty="0"/>
              <a:t>Recommendations</a:t>
            </a:r>
            <a:r>
              <a:rPr lang="en-US" sz="2000" dirty="0"/>
              <a:t> </a:t>
            </a:r>
          </a:p>
        </p:txBody>
      </p:sp>
    </p:spTree>
    <p:extLst>
      <p:ext uri="{BB962C8B-B14F-4D97-AF65-F5344CB8AC3E}">
        <p14:creationId xmlns:p14="http://schemas.microsoft.com/office/powerpoint/2010/main" val="1898598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p:txBody>
          <a:bodyPr/>
          <a:lstStyle/>
          <a:p>
            <a:pPr eaLnBrk="1" hangingPunct="1">
              <a:defRPr/>
            </a:pPr>
            <a:r>
              <a:rPr lang="en-US" altLang="en-US" b="1" dirty="0">
                <a:latin typeface="Myriad Pro" pitchFamily="34" charset="0"/>
              </a:rPr>
              <a:t>City Council Briefing</a:t>
            </a:r>
            <a:r>
              <a:rPr lang="en-US" altLang="en-US" sz="4000" b="1" dirty="0">
                <a:latin typeface="Myriad Pro" pitchFamily="34" charset="0"/>
              </a:rPr>
              <a:t> </a:t>
            </a:r>
            <a:br>
              <a:rPr lang="en-US" altLang="en-US" b="1" dirty="0">
                <a:effectLst>
                  <a:outerShdw blurRad="38100" dist="38100" dir="2700000" algn="tl">
                    <a:srgbClr val="C0C0C0"/>
                  </a:outerShdw>
                </a:effectLst>
                <a:latin typeface="Myriad Pro" pitchFamily="34" charset="0"/>
              </a:rPr>
            </a:br>
            <a:r>
              <a:rPr lang="en-US" altLang="en-US" sz="1200" b="1" dirty="0">
                <a:effectLst>
                  <a:outerShdw blurRad="38100" dist="38100" dir="2700000" algn="tl">
                    <a:srgbClr val="C0C0C0"/>
                  </a:outerShdw>
                </a:effectLst>
                <a:latin typeface="Myriad Pro" pitchFamily="34" charset="0"/>
              </a:rPr>
              <a:t> </a:t>
            </a:r>
          </a:p>
        </p:txBody>
      </p:sp>
      <p:sp>
        <p:nvSpPr>
          <p:cNvPr id="15364" name="Rectangle 3"/>
          <p:cNvSpPr>
            <a:spLocks noGrp="1" noChangeArrowheads="1"/>
          </p:cNvSpPr>
          <p:nvPr>
            <p:ph type="body" idx="1"/>
          </p:nvPr>
        </p:nvSpPr>
        <p:spPr>
          <a:xfrm>
            <a:off x="1219200" y="1722438"/>
            <a:ext cx="6629400" cy="4525962"/>
          </a:xfrm>
        </p:spPr>
        <p:txBody>
          <a:bodyPr/>
          <a:lstStyle/>
          <a:p>
            <a:pPr marL="0" indent="0" eaLnBrk="1" hangingPunct="1">
              <a:buNone/>
              <a:defRPr/>
            </a:pPr>
            <a:endParaRPr lang="en-US" altLang="en-US" sz="2400" dirty="0">
              <a:latin typeface="Myriad Pro" panose="020B0503030403020204" pitchFamily="34" charset="0"/>
            </a:endParaRPr>
          </a:p>
          <a:p>
            <a:pPr marL="0" indent="0" eaLnBrk="1" hangingPunct="1">
              <a:buNone/>
              <a:defRPr/>
            </a:pPr>
            <a:endParaRPr lang="en-US" altLang="en-US" sz="1400" dirty="0">
              <a:latin typeface="Myriad Pro" panose="020B0503030403020204" pitchFamily="34" charset="0"/>
            </a:endParaRPr>
          </a:p>
          <a:p>
            <a:pPr marL="0" indent="0" algn="ctr" eaLnBrk="1" hangingPunct="1">
              <a:spcBef>
                <a:spcPts val="0"/>
              </a:spcBef>
              <a:buNone/>
              <a:defRPr/>
            </a:pPr>
            <a:r>
              <a:rPr lang="en-US" altLang="en-US" sz="2800" dirty="0">
                <a:latin typeface="Myriad Pro" panose="020B0503030403020204" pitchFamily="34" charset="0"/>
              </a:rPr>
              <a:t>For copies of the reports, go to the </a:t>
            </a:r>
          </a:p>
          <a:p>
            <a:pPr marL="0" indent="0" algn="ctr" eaLnBrk="1" hangingPunct="1">
              <a:spcBef>
                <a:spcPts val="0"/>
              </a:spcBef>
              <a:buNone/>
              <a:defRPr/>
            </a:pPr>
            <a:r>
              <a:rPr lang="en-US" altLang="en-US" sz="2800" dirty="0">
                <a:latin typeface="Myriad Pro" panose="020B0503030403020204" pitchFamily="34" charset="0"/>
              </a:rPr>
              <a:t>Audit Services Division webpage at:</a:t>
            </a:r>
          </a:p>
          <a:p>
            <a:pPr marL="0" indent="0" algn="ctr" eaLnBrk="1" hangingPunct="1">
              <a:spcBef>
                <a:spcPct val="50000"/>
              </a:spcBef>
              <a:buNone/>
              <a:defRPr/>
            </a:pPr>
            <a:endParaRPr lang="en-US" altLang="en-US" sz="2000" dirty="0">
              <a:latin typeface="Myriad Pro" panose="020B0503030403020204" pitchFamily="34" charset="0"/>
            </a:endParaRPr>
          </a:p>
          <a:p>
            <a:pPr marL="0" indent="0" algn="ctr" eaLnBrk="1" hangingPunct="1">
              <a:spcBef>
                <a:spcPct val="50000"/>
              </a:spcBef>
              <a:buNone/>
              <a:defRPr/>
            </a:pPr>
            <a:r>
              <a:rPr lang="en-US" altLang="en-US" sz="2000" dirty="0">
                <a:solidFill>
                  <a:schemeClr val="accent1"/>
                </a:solidFill>
                <a:latin typeface="Myriad Pro" panose="020B0503030403020204" pitchFamily="34" charset="0"/>
              </a:rPr>
              <a:t>www.portlandoregon.gov/auditservices</a:t>
            </a:r>
          </a:p>
          <a:p>
            <a:pPr marL="609600" indent="-609600" eaLnBrk="1" hangingPunct="1">
              <a:buFont typeface="Wingdings" panose="05000000000000000000" pitchFamily="2" charset="2"/>
              <a:buAutoNum type="arabicPeriod"/>
              <a:defRPr/>
            </a:pPr>
            <a:endParaRPr lang="en-US" altLang="en-US" sz="1000" dirty="0">
              <a:latin typeface="Myriad Pro" panose="020B0503030403020204" pitchFamily="34" charset="0"/>
            </a:endParaRPr>
          </a:p>
        </p:txBody>
      </p:sp>
      <p:sp>
        <p:nvSpPr>
          <p:cNvPr id="22533" name="Rectangle 4"/>
          <p:cNvSpPr>
            <a:spLocks noChangeArrowheads="1"/>
          </p:cNvSpPr>
          <p:nvPr/>
        </p:nvSpPr>
        <p:spPr bwMode="auto">
          <a:xfrm>
            <a:off x="457200" y="1143000"/>
            <a:ext cx="8229600" cy="304800"/>
          </a:xfrm>
          <a:prstGeom prst="rect">
            <a:avLst/>
          </a:prstGeom>
          <a:solidFill>
            <a:srgbClr val="246E9C"/>
          </a:solidFill>
          <a:ln>
            <a:noFill/>
          </a:ln>
          <a:effectLs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dirty="0">
              <a:solidFill>
                <a:schemeClr val="tx2"/>
              </a:solidFill>
              <a:latin typeface="Myriad Pro" panose="020B0503030403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7C523E7-4C4E-4377-B225-5FAF51E89B1A}"/>
              </a:ext>
            </a:extLst>
          </p:cNvPr>
          <p:cNvSpPr>
            <a:spLocks noGrp="1"/>
          </p:cNvSpPr>
          <p:nvPr>
            <p:ph idx="1"/>
          </p:nvPr>
        </p:nvSpPr>
        <p:spPr/>
        <p:txBody>
          <a:bodyPr/>
          <a:lstStyle/>
          <a:p>
            <a:pPr marL="0" indent="0">
              <a:buNone/>
            </a:pPr>
            <a:r>
              <a:rPr lang="en-US" dirty="0"/>
              <a:t>Recommendations in four areas were either </a:t>
            </a:r>
            <a:r>
              <a:rPr lang="en-US" dirty="0">
                <a:solidFill>
                  <a:srgbClr val="EC7320"/>
                </a:solidFill>
              </a:rPr>
              <a:t>implemented</a:t>
            </a:r>
            <a:r>
              <a:rPr lang="en-US" dirty="0"/>
              <a:t> or </a:t>
            </a:r>
            <a:r>
              <a:rPr lang="en-US" dirty="0">
                <a:solidFill>
                  <a:srgbClr val="0070C0"/>
                </a:solidFill>
              </a:rPr>
              <a:t>in process</a:t>
            </a:r>
          </a:p>
        </p:txBody>
      </p:sp>
      <p:sp>
        <p:nvSpPr>
          <p:cNvPr id="4" name="Rectangle 2">
            <a:extLst>
              <a:ext uri="{FF2B5EF4-FFF2-40B4-BE49-F238E27FC236}">
                <a16:creationId xmlns:a16="http://schemas.microsoft.com/office/drawing/2014/main" id="{B94CEB73-70E3-43E6-A8CA-F74A21290E1D}"/>
              </a:ext>
            </a:extLst>
          </p:cNvPr>
          <p:cNvSpPr>
            <a:spLocks noGrp="1" noChangeArrowheads="1"/>
          </p:cNvSpPr>
          <p:nvPr>
            <p:ph type="title"/>
          </p:nvPr>
        </p:nvSpPr>
        <p:spPr/>
        <p:txBody>
          <a:bodyPr/>
          <a:lstStyle/>
          <a:p>
            <a:pPr algn="ctr" eaLnBrk="1" hangingPunct="1">
              <a:defRPr/>
            </a:pPr>
            <a:r>
              <a:rPr lang="en-US" altLang="en-US" b="1" dirty="0">
                <a:latin typeface="Myriad Pro" pitchFamily="34" charset="0"/>
              </a:rPr>
              <a:t>Portland Police: Training</a:t>
            </a:r>
            <a:br>
              <a:rPr lang="en-US" altLang="en-US" b="1" dirty="0">
                <a:effectLst>
                  <a:outerShdw blurRad="38100" dist="38100" dir="2700000" algn="tl">
                    <a:srgbClr val="C0C0C0"/>
                  </a:outerShdw>
                </a:effectLst>
                <a:latin typeface="Myriad Pro" pitchFamily="34" charset="0"/>
              </a:rPr>
            </a:br>
            <a:r>
              <a:rPr lang="en-US" altLang="en-US" sz="1400" b="1" dirty="0">
                <a:effectLst>
                  <a:outerShdw blurRad="38100" dist="38100" dir="2700000" algn="tl">
                    <a:srgbClr val="C0C0C0"/>
                  </a:outerShdw>
                </a:effectLst>
                <a:latin typeface="Myriad Pro" pitchFamily="34" charset="0"/>
              </a:rPr>
              <a:t> </a:t>
            </a:r>
          </a:p>
        </p:txBody>
      </p:sp>
      <p:sp>
        <p:nvSpPr>
          <p:cNvPr id="5" name="Rectangle 4">
            <a:extLst>
              <a:ext uri="{FF2B5EF4-FFF2-40B4-BE49-F238E27FC236}">
                <a16:creationId xmlns:a16="http://schemas.microsoft.com/office/drawing/2014/main" id="{7A9FA13F-E185-41AA-A2F6-BCA0DB99FADF}"/>
              </a:ext>
            </a:extLst>
          </p:cNvPr>
          <p:cNvSpPr>
            <a:spLocks noChangeArrowheads="1"/>
          </p:cNvSpPr>
          <p:nvPr/>
        </p:nvSpPr>
        <p:spPr bwMode="auto">
          <a:xfrm>
            <a:off x="457200" y="1206604"/>
            <a:ext cx="8229600" cy="304800"/>
          </a:xfrm>
          <a:prstGeom prst="rect">
            <a:avLst/>
          </a:prstGeom>
          <a:solidFill>
            <a:srgbClr val="246E9C"/>
          </a:solidFill>
          <a:ln>
            <a:noFill/>
          </a:ln>
          <a:effectLs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dirty="0">
              <a:ln>
                <a:noFill/>
              </a:ln>
              <a:solidFill>
                <a:srgbClr val="44546A"/>
              </a:solidFill>
              <a:effectLst/>
              <a:uLnTx/>
              <a:uFillTx/>
              <a:latin typeface="Myriad Pro" panose="020B0503030403020204" pitchFamily="34" charset="0"/>
              <a:ea typeface="+mn-ea"/>
              <a:cs typeface="+mn-cs"/>
            </a:endParaRPr>
          </a:p>
        </p:txBody>
      </p:sp>
      <p:graphicFrame>
        <p:nvGraphicFramePr>
          <p:cNvPr id="6" name="Chart 5">
            <a:extLst>
              <a:ext uri="{FF2B5EF4-FFF2-40B4-BE49-F238E27FC236}">
                <a16:creationId xmlns:a16="http://schemas.microsoft.com/office/drawing/2014/main" id="{AC4BFEFB-C62D-4DF7-8EE7-74BD068CFB0B}"/>
              </a:ext>
            </a:extLst>
          </p:cNvPr>
          <p:cNvGraphicFramePr>
            <a:graphicFrameLocks/>
          </p:cNvGraphicFramePr>
          <p:nvPr>
            <p:extLst/>
          </p:nvPr>
        </p:nvGraphicFramePr>
        <p:xfrm>
          <a:off x="5679282" y="2627311"/>
          <a:ext cx="971550" cy="9667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BB39FF85-8613-4400-B9DD-4FC4FF12B6F7}"/>
              </a:ext>
            </a:extLst>
          </p:cNvPr>
          <p:cNvGraphicFramePr>
            <a:graphicFrameLocks/>
          </p:cNvGraphicFramePr>
          <p:nvPr>
            <p:extLst/>
          </p:nvPr>
        </p:nvGraphicFramePr>
        <p:xfrm>
          <a:off x="5707858" y="3488530"/>
          <a:ext cx="942974" cy="1004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a:extLst>
              <a:ext uri="{FF2B5EF4-FFF2-40B4-BE49-F238E27FC236}">
                <a16:creationId xmlns:a16="http://schemas.microsoft.com/office/drawing/2014/main" id="{6701586C-A8AA-4B10-A666-18E934C0446B}"/>
              </a:ext>
            </a:extLst>
          </p:cNvPr>
          <p:cNvGraphicFramePr>
            <a:graphicFrameLocks/>
          </p:cNvGraphicFramePr>
          <p:nvPr>
            <p:extLst/>
          </p:nvPr>
        </p:nvGraphicFramePr>
        <p:xfrm>
          <a:off x="5717384" y="4421772"/>
          <a:ext cx="962024" cy="103346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Chart 8">
            <a:extLst>
              <a:ext uri="{FF2B5EF4-FFF2-40B4-BE49-F238E27FC236}">
                <a16:creationId xmlns:a16="http://schemas.microsoft.com/office/drawing/2014/main" id="{937B930C-0EDF-4562-BBC8-5FDCA82F17A6}"/>
              </a:ext>
            </a:extLst>
          </p:cNvPr>
          <p:cNvGraphicFramePr>
            <a:graphicFrameLocks/>
          </p:cNvGraphicFramePr>
          <p:nvPr>
            <p:extLst/>
          </p:nvPr>
        </p:nvGraphicFramePr>
        <p:xfrm>
          <a:off x="5717384" y="5338877"/>
          <a:ext cx="1009650" cy="976313"/>
        </p:xfrm>
        <a:graphic>
          <a:graphicData uri="http://schemas.openxmlformats.org/drawingml/2006/chart">
            <c:chart xmlns:c="http://schemas.openxmlformats.org/drawingml/2006/chart" xmlns:r="http://schemas.openxmlformats.org/officeDocument/2006/relationships" r:id="rId6"/>
          </a:graphicData>
        </a:graphic>
      </p:graphicFrame>
      <p:sp>
        <p:nvSpPr>
          <p:cNvPr id="10" name="TextBox 9">
            <a:extLst>
              <a:ext uri="{FF2B5EF4-FFF2-40B4-BE49-F238E27FC236}">
                <a16:creationId xmlns:a16="http://schemas.microsoft.com/office/drawing/2014/main" id="{BA81E292-5592-4778-BBFB-A1040FEB6C1A}"/>
              </a:ext>
            </a:extLst>
          </p:cNvPr>
          <p:cNvSpPr txBox="1"/>
          <p:nvPr/>
        </p:nvSpPr>
        <p:spPr>
          <a:xfrm>
            <a:off x="3088286" y="2823576"/>
            <a:ext cx="2652909" cy="461665"/>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mn-cs"/>
              </a:rPr>
              <a:t>Training records</a:t>
            </a:r>
          </a:p>
        </p:txBody>
      </p:sp>
      <p:sp>
        <p:nvSpPr>
          <p:cNvPr id="11" name="TextBox 10">
            <a:extLst>
              <a:ext uri="{FF2B5EF4-FFF2-40B4-BE49-F238E27FC236}">
                <a16:creationId xmlns:a16="http://schemas.microsoft.com/office/drawing/2014/main" id="{0D9E9C3C-BDD6-4902-8396-FE5ABAAEE73A}"/>
              </a:ext>
            </a:extLst>
          </p:cNvPr>
          <p:cNvSpPr txBox="1"/>
          <p:nvPr/>
        </p:nvSpPr>
        <p:spPr>
          <a:xfrm>
            <a:off x="661987" y="3561695"/>
            <a:ext cx="5079208" cy="83099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mn-cs"/>
              </a:rPr>
              <a:t>Training needs assessments, evaluations and reports</a:t>
            </a:r>
          </a:p>
        </p:txBody>
      </p:sp>
      <p:sp>
        <p:nvSpPr>
          <p:cNvPr id="12" name="TextBox 11">
            <a:extLst>
              <a:ext uri="{FF2B5EF4-FFF2-40B4-BE49-F238E27FC236}">
                <a16:creationId xmlns:a16="http://schemas.microsoft.com/office/drawing/2014/main" id="{6EE6265E-9461-486E-98DB-BB8640DBB765}"/>
              </a:ext>
            </a:extLst>
          </p:cNvPr>
          <p:cNvSpPr txBox="1"/>
          <p:nvPr/>
        </p:nvSpPr>
        <p:spPr>
          <a:xfrm>
            <a:off x="661987" y="4738442"/>
            <a:ext cx="5079208" cy="461665"/>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mn-cs"/>
              </a:rPr>
              <a:t>Training on important topics</a:t>
            </a:r>
          </a:p>
        </p:txBody>
      </p:sp>
      <p:sp>
        <p:nvSpPr>
          <p:cNvPr id="13" name="TextBox 12">
            <a:extLst>
              <a:ext uri="{FF2B5EF4-FFF2-40B4-BE49-F238E27FC236}">
                <a16:creationId xmlns:a16="http://schemas.microsoft.com/office/drawing/2014/main" id="{EC29338A-B857-4349-8170-A178DB092AE5}"/>
              </a:ext>
            </a:extLst>
          </p:cNvPr>
          <p:cNvSpPr txBox="1"/>
          <p:nvPr/>
        </p:nvSpPr>
        <p:spPr>
          <a:xfrm>
            <a:off x="661987" y="5559871"/>
            <a:ext cx="5079208" cy="461665"/>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mn-cs"/>
              </a:rPr>
              <a:t>Control over weapons</a:t>
            </a:r>
          </a:p>
        </p:txBody>
      </p:sp>
    </p:spTree>
    <p:extLst>
      <p:ext uri="{BB962C8B-B14F-4D97-AF65-F5344CB8AC3E}">
        <p14:creationId xmlns:p14="http://schemas.microsoft.com/office/powerpoint/2010/main" val="15019163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a:extLst>
              <a:ext uri="{FF2B5EF4-FFF2-40B4-BE49-F238E27FC236}">
                <a16:creationId xmlns:a16="http://schemas.microsoft.com/office/drawing/2014/main" id="{F74E4FF5-C1C5-3249-B472-A07A2F6E11A2}"/>
              </a:ext>
            </a:extLst>
          </p:cNvPr>
          <p:cNvSpPr>
            <a:spLocks noGrp="1" noChangeArrowheads="1"/>
          </p:cNvSpPr>
          <p:nvPr>
            <p:ph type="title"/>
          </p:nvPr>
        </p:nvSpPr>
        <p:spPr/>
        <p:txBody>
          <a:bodyPr/>
          <a:lstStyle/>
          <a:p>
            <a:pPr eaLnBrk="1" hangingPunct="1">
              <a:defRPr/>
            </a:pPr>
            <a:r>
              <a:rPr lang="en-US" altLang="en-US" b="1" dirty="0">
                <a:latin typeface="Myriad Pro" pitchFamily="34" charset="0"/>
              </a:rPr>
              <a:t>Portland Police: Training</a:t>
            </a:r>
            <a:br>
              <a:rPr lang="en-US" altLang="en-US" b="1" dirty="0">
                <a:effectLst>
                  <a:outerShdw blurRad="38100" dist="38100" dir="2700000" algn="tl">
                    <a:srgbClr val="C0C0C0"/>
                  </a:outerShdw>
                </a:effectLst>
                <a:latin typeface="Myriad Pro" pitchFamily="34" charset="0"/>
              </a:rPr>
            </a:br>
            <a:r>
              <a:rPr lang="en-US" altLang="en-US" sz="1400" b="1" dirty="0">
                <a:effectLst>
                  <a:outerShdw blurRad="38100" dist="38100" dir="2700000" algn="tl">
                    <a:srgbClr val="C0C0C0"/>
                  </a:outerShdw>
                </a:effectLst>
                <a:latin typeface="Myriad Pro" pitchFamily="34" charset="0"/>
              </a:rPr>
              <a:t> </a:t>
            </a:r>
          </a:p>
        </p:txBody>
      </p:sp>
      <p:pic>
        <p:nvPicPr>
          <p:cNvPr id="10" name="Content Placeholder 9">
            <a:extLst>
              <a:ext uri="{FF2B5EF4-FFF2-40B4-BE49-F238E27FC236}">
                <a16:creationId xmlns:a16="http://schemas.microsoft.com/office/drawing/2014/main" id="{B5CD9B5C-0828-445D-881A-24B98A868C58}"/>
              </a:ext>
            </a:extLst>
          </p:cNvPr>
          <p:cNvPicPr>
            <a:picLocks noGrp="1" noChangeAspect="1"/>
          </p:cNvPicPr>
          <p:nvPr>
            <p:ph idx="1"/>
          </p:nvPr>
        </p:nvPicPr>
        <p:blipFill>
          <a:blip r:embed="rId3"/>
          <a:stretch>
            <a:fillRect/>
          </a:stretch>
        </p:blipFill>
        <p:spPr>
          <a:xfrm>
            <a:off x="2657475" y="1676401"/>
            <a:ext cx="3743325" cy="4343400"/>
          </a:xfrm>
          <a:prstGeom prst="rect">
            <a:avLst/>
          </a:prstGeom>
          <a:ln>
            <a:solidFill>
              <a:schemeClr val="tx1"/>
            </a:solidFill>
          </a:ln>
        </p:spPr>
      </p:pic>
      <p:sp>
        <p:nvSpPr>
          <p:cNvPr id="9" name="Rectangle 4">
            <a:extLst>
              <a:ext uri="{FF2B5EF4-FFF2-40B4-BE49-F238E27FC236}">
                <a16:creationId xmlns:a16="http://schemas.microsoft.com/office/drawing/2014/main" id="{67B9A286-E250-D449-90EA-86C9A3E1AEE7}"/>
              </a:ext>
            </a:extLst>
          </p:cNvPr>
          <p:cNvSpPr>
            <a:spLocks noChangeArrowheads="1"/>
          </p:cNvSpPr>
          <p:nvPr/>
        </p:nvSpPr>
        <p:spPr bwMode="auto">
          <a:xfrm>
            <a:off x="457200" y="1143000"/>
            <a:ext cx="8229600" cy="304800"/>
          </a:xfrm>
          <a:prstGeom prst="rect">
            <a:avLst/>
          </a:prstGeom>
          <a:solidFill>
            <a:srgbClr val="246E9C"/>
          </a:solidFill>
          <a:ln>
            <a:noFill/>
          </a:ln>
          <a:effectLs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dirty="0">
              <a:solidFill>
                <a:schemeClr val="tx2"/>
              </a:solidFill>
              <a:latin typeface="Myriad Pro" panose="020B0503030403020204" pitchFamily="34" charset="0"/>
            </a:endParaRPr>
          </a:p>
        </p:txBody>
      </p:sp>
    </p:spTree>
    <p:extLst>
      <p:ext uri="{BB962C8B-B14F-4D97-AF65-F5344CB8AC3E}">
        <p14:creationId xmlns:p14="http://schemas.microsoft.com/office/powerpoint/2010/main" val="6178094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AB2AED0D-E2B4-44C1-8CFD-49F7E320A87D}"/>
              </a:ext>
            </a:extLst>
          </p:cNvPr>
          <p:cNvPicPr>
            <a:picLocks noGrp="1" noChangeAspect="1"/>
          </p:cNvPicPr>
          <p:nvPr>
            <p:ph idx="1"/>
          </p:nvPr>
        </p:nvPicPr>
        <p:blipFill>
          <a:blip r:embed="rId3"/>
          <a:stretch>
            <a:fillRect/>
          </a:stretch>
        </p:blipFill>
        <p:spPr>
          <a:xfrm>
            <a:off x="1379818" y="1600202"/>
            <a:ext cx="6384364" cy="4645025"/>
          </a:xfrm>
          <a:prstGeom prst="rect">
            <a:avLst/>
          </a:prstGeom>
        </p:spPr>
      </p:pic>
      <p:sp>
        <p:nvSpPr>
          <p:cNvPr id="9" name="Rectangle 4">
            <a:extLst>
              <a:ext uri="{FF2B5EF4-FFF2-40B4-BE49-F238E27FC236}">
                <a16:creationId xmlns:a16="http://schemas.microsoft.com/office/drawing/2014/main" id="{CD9AF9D7-BD38-7148-84FD-844EA99B4AE4}"/>
              </a:ext>
            </a:extLst>
          </p:cNvPr>
          <p:cNvSpPr>
            <a:spLocks noChangeArrowheads="1"/>
          </p:cNvSpPr>
          <p:nvPr/>
        </p:nvSpPr>
        <p:spPr bwMode="auto">
          <a:xfrm>
            <a:off x="457200" y="1143000"/>
            <a:ext cx="8229600" cy="304800"/>
          </a:xfrm>
          <a:prstGeom prst="rect">
            <a:avLst/>
          </a:prstGeom>
          <a:solidFill>
            <a:srgbClr val="246E9C"/>
          </a:solidFill>
          <a:ln>
            <a:noFill/>
          </a:ln>
          <a:effectLs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dirty="0">
              <a:solidFill>
                <a:schemeClr val="tx2"/>
              </a:solidFill>
              <a:latin typeface="Myriad Pro" panose="020B0503030403020204" pitchFamily="34" charset="0"/>
            </a:endParaRPr>
          </a:p>
        </p:txBody>
      </p:sp>
      <p:sp>
        <p:nvSpPr>
          <p:cNvPr id="10" name="Rectangle 2">
            <a:extLst>
              <a:ext uri="{FF2B5EF4-FFF2-40B4-BE49-F238E27FC236}">
                <a16:creationId xmlns:a16="http://schemas.microsoft.com/office/drawing/2014/main" id="{51C80CE2-7360-1A48-BFC5-B969271A8975}"/>
              </a:ext>
            </a:extLst>
          </p:cNvPr>
          <p:cNvSpPr>
            <a:spLocks noGrp="1" noChangeArrowheads="1"/>
          </p:cNvSpPr>
          <p:nvPr>
            <p:ph type="title"/>
          </p:nvPr>
        </p:nvSpPr>
        <p:spPr>
          <a:xfrm>
            <a:off x="457200" y="274638"/>
            <a:ext cx="8229600" cy="1143000"/>
          </a:xfrm>
        </p:spPr>
        <p:txBody>
          <a:bodyPr/>
          <a:lstStyle/>
          <a:p>
            <a:pPr eaLnBrk="1" hangingPunct="1">
              <a:defRPr/>
            </a:pPr>
            <a:r>
              <a:rPr lang="en-US" altLang="en-US" b="1" dirty="0">
                <a:latin typeface="Myriad Pro" pitchFamily="34" charset="0"/>
              </a:rPr>
              <a:t>Portland Police: Training</a:t>
            </a:r>
            <a:br>
              <a:rPr lang="en-US" altLang="en-US" b="1" dirty="0">
                <a:effectLst>
                  <a:outerShdw blurRad="38100" dist="38100" dir="2700000" algn="tl">
                    <a:srgbClr val="C0C0C0"/>
                  </a:outerShdw>
                </a:effectLst>
                <a:latin typeface="Myriad Pro" pitchFamily="34" charset="0"/>
              </a:rPr>
            </a:br>
            <a:r>
              <a:rPr lang="en-US" altLang="en-US" sz="1400" b="1" dirty="0">
                <a:effectLst>
                  <a:outerShdw blurRad="38100" dist="38100" dir="2700000" algn="tl">
                    <a:srgbClr val="C0C0C0"/>
                  </a:outerShdw>
                </a:effectLst>
                <a:latin typeface="Myriad Pro" pitchFamily="34" charset="0"/>
              </a:rPr>
              <a:t> </a:t>
            </a:r>
          </a:p>
        </p:txBody>
      </p:sp>
    </p:spTree>
    <p:extLst>
      <p:ext uri="{BB962C8B-B14F-4D97-AF65-F5344CB8AC3E}">
        <p14:creationId xmlns:p14="http://schemas.microsoft.com/office/powerpoint/2010/main" val="20330365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7DC0640A-3952-4CA7-B1CD-E400C62F4F27}"/>
              </a:ext>
            </a:extLst>
          </p:cNvPr>
          <p:cNvPicPr>
            <a:picLocks noGrp="1" noChangeAspect="1"/>
          </p:cNvPicPr>
          <p:nvPr>
            <p:ph sz="half" idx="1"/>
          </p:nvPr>
        </p:nvPicPr>
        <p:blipFill>
          <a:blip r:embed="rId3"/>
          <a:stretch>
            <a:fillRect/>
          </a:stretch>
        </p:blipFill>
        <p:spPr>
          <a:xfrm>
            <a:off x="564399" y="1752602"/>
            <a:ext cx="3474203" cy="4366395"/>
          </a:xfrm>
          <a:ln>
            <a:solidFill>
              <a:schemeClr val="tx1"/>
            </a:solidFill>
          </a:ln>
        </p:spPr>
      </p:pic>
      <p:pic>
        <p:nvPicPr>
          <p:cNvPr id="2" name="Picture 1">
            <a:extLst>
              <a:ext uri="{FF2B5EF4-FFF2-40B4-BE49-F238E27FC236}">
                <a16:creationId xmlns:a16="http://schemas.microsoft.com/office/drawing/2014/main" id="{2AC87353-1ED7-4C23-AB1B-81E8726BEABF}"/>
              </a:ext>
            </a:extLst>
          </p:cNvPr>
          <p:cNvPicPr>
            <a:picLocks noChangeAspect="1"/>
          </p:cNvPicPr>
          <p:nvPr/>
        </p:nvPicPr>
        <p:blipFill>
          <a:blip r:embed="rId4"/>
          <a:stretch>
            <a:fillRect/>
          </a:stretch>
        </p:blipFill>
        <p:spPr>
          <a:xfrm>
            <a:off x="4572000" y="1752602"/>
            <a:ext cx="4007604" cy="4436293"/>
          </a:xfrm>
          <a:prstGeom prst="rect">
            <a:avLst/>
          </a:prstGeom>
        </p:spPr>
      </p:pic>
      <p:sp>
        <p:nvSpPr>
          <p:cNvPr id="10" name="Rectangle 4">
            <a:extLst>
              <a:ext uri="{FF2B5EF4-FFF2-40B4-BE49-F238E27FC236}">
                <a16:creationId xmlns:a16="http://schemas.microsoft.com/office/drawing/2014/main" id="{C03CB2B1-7588-4348-8D4E-28D2063F05E4}"/>
              </a:ext>
            </a:extLst>
          </p:cNvPr>
          <p:cNvSpPr>
            <a:spLocks noChangeArrowheads="1"/>
          </p:cNvSpPr>
          <p:nvPr/>
        </p:nvSpPr>
        <p:spPr bwMode="auto">
          <a:xfrm>
            <a:off x="457200" y="1143000"/>
            <a:ext cx="8229600" cy="304800"/>
          </a:xfrm>
          <a:prstGeom prst="rect">
            <a:avLst/>
          </a:prstGeom>
          <a:solidFill>
            <a:srgbClr val="246E9C"/>
          </a:solidFill>
          <a:ln>
            <a:noFill/>
          </a:ln>
          <a:effectLs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dirty="0">
              <a:solidFill>
                <a:schemeClr val="tx2"/>
              </a:solidFill>
              <a:latin typeface="Myriad Pro" panose="020B0503030403020204" pitchFamily="34" charset="0"/>
            </a:endParaRPr>
          </a:p>
        </p:txBody>
      </p:sp>
      <p:sp>
        <p:nvSpPr>
          <p:cNvPr id="11" name="Rectangle 2">
            <a:extLst>
              <a:ext uri="{FF2B5EF4-FFF2-40B4-BE49-F238E27FC236}">
                <a16:creationId xmlns:a16="http://schemas.microsoft.com/office/drawing/2014/main" id="{C3C04184-DAD7-E147-823B-937D3968EB87}"/>
              </a:ext>
            </a:extLst>
          </p:cNvPr>
          <p:cNvSpPr>
            <a:spLocks noGrp="1" noChangeArrowheads="1"/>
          </p:cNvSpPr>
          <p:nvPr>
            <p:ph type="title"/>
          </p:nvPr>
        </p:nvSpPr>
        <p:spPr>
          <a:xfrm>
            <a:off x="457200" y="274638"/>
            <a:ext cx="8229600" cy="1143000"/>
          </a:xfrm>
        </p:spPr>
        <p:txBody>
          <a:bodyPr/>
          <a:lstStyle/>
          <a:p>
            <a:pPr eaLnBrk="1" hangingPunct="1">
              <a:defRPr/>
            </a:pPr>
            <a:r>
              <a:rPr lang="en-US" altLang="en-US" b="1" dirty="0">
                <a:latin typeface="Myriad Pro" pitchFamily="34" charset="0"/>
              </a:rPr>
              <a:t>Portland Police: Training</a:t>
            </a:r>
            <a:br>
              <a:rPr lang="en-US" altLang="en-US" b="1" dirty="0">
                <a:effectLst>
                  <a:outerShdw blurRad="38100" dist="38100" dir="2700000" algn="tl">
                    <a:srgbClr val="C0C0C0"/>
                  </a:outerShdw>
                </a:effectLst>
                <a:latin typeface="Myriad Pro" pitchFamily="34" charset="0"/>
              </a:rPr>
            </a:br>
            <a:r>
              <a:rPr lang="en-US" altLang="en-US" sz="1400" b="1" dirty="0">
                <a:effectLst>
                  <a:outerShdw blurRad="38100" dist="38100" dir="2700000" algn="tl">
                    <a:srgbClr val="C0C0C0"/>
                  </a:outerShdw>
                </a:effectLst>
                <a:latin typeface="Myriad Pro" pitchFamily="34" charset="0"/>
              </a:rPr>
              <a:t> </a:t>
            </a:r>
          </a:p>
        </p:txBody>
      </p:sp>
    </p:spTree>
    <p:extLst>
      <p:ext uri="{BB962C8B-B14F-4D97-AF65-F5344CB8AC3E}">
        <p14:creationId xmlns:p14="http://schemas.microsoft.com/office/powerpoint/2010/main" val="17622837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4">
            <a:extLst>
              <a:ext uri="{FF2B5EF4-FFF2-40B4-BE49-F238E27FC236}">
                <a16:creationId xmlns:a16="http://schemas.microsoft.com/office/drawing/2014/main" id="{F61F0CD9-E298-624F-9A1A-39D88AF9E836}"/>
              </a:ext>
            </a:extLst>
          </p:cNvPr>
          <p:cNvSpPr>
            <a:spLocks noChangeArrowheads="1"/>
          </p:cNvSpPr>
          <p:nvPr/>
        </p:nvSpPr>
        <p:spPr bwMode="auto">
          <a:xfrm>
            <a:off x="457200" y="1143000"/>
            <a:ext cx="8229600" cy="304800"/>
          </a:xfrm>
          <a:prstGeom prst="rect">
            <a:avLst/>
          </a:prstGeom>
          <a:solidFill>
            <a:srgbClr val="246E9C"/>
          </a:solidFill>
          <a:ln>
            <a:noFill/>
          </a:ln>
          <a:effectLs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dirty="0">
              <a:solidFill>
                <a:schemeClr val="tx2"/>
              </a:solidFill>
              <a:latin typeface="Myriad Pro" panose="020B0503030403020204" pitchFamily="34" charset="0"/>
            </a:endParaRPr>
          </a:p>
        </p:txBody>
      </p:sp>
      <p:sp>
        <p:nvSpPr>
          <p:cNvPr id="10" name="Rectangle 2">
            <a:extLst>
              <a:ext uri="{FF2B5EF4-FFF2-40B4-BE49-F238E27FC236}">
                <a16:creationId xmlns:a16="http://schemas.microsoft.com/office/drawing/2014/main" id="{BBF56D2A-4DED-2840-BF08-994B45F0666A}"/>
              </a:ext>
            </a:extLst>
          </p:cNvPr>
          <p:cNvSpPr>
            <a:spLocks noGrp="1" noChangeArrowheads="1"/>
          </p:cNvSpPr>
          <p:nvPr>
            <p:ph type="title"/>
          </p:nvPr>
        </p:nvSpPr>
        <p:spPr>
          <a:xfrm>
            <a:off x="457200" y="274638"/>
            <a:ext cx="8229600" cy="1143000"/>
          </a:xfrm>
        </p:spPr>
        <p:txBody>
          <a:bodyPr/>
          <a:lstStyle/>
          <a:p>
            <a:pPr eaLnBrk="1" hangingPunct="1">
              <a:defRPr/>
            </a:pPr>
            <a:r>
              <a:rPr lang="en-US" altLang="en-US" b="1" dirty="0">
                <a:latin typeface="Myriad Pro" pitchFamily="34" charset="0"/>
              </a:rPr>
              <a:t>Portland Police: Training</a:t>
            </a:r>
            <a:br>
              <a:rPr lang="en-US" altLang="en-US" b="1" dirty="0">
                <a:effectLst>
                  <a:outerShdw blurRad="38100" dist="38100" dir="2700000" algn="tl">
                    <a:srgbClr val="C0C0C0"/>
                  </a:outerShdw>
                </a:effectLst>
                <a:latin typeface="Myriad Pro" pitchFamily="34" charset="0"/>
              </a:rPr>
            </a:br>
            <a:r>
              <a:rPr lang="en-US" altLang="en-US" sz="1400" b="1" dirty="0">
                <a:effectLst>
                  <a:outerShdw blurRad="38100" dist="38100" dir="2700000" algn="tl">
                    <a:srgbClr val="C0C0C0"/>
                  </a:outerShdw>
                </a:effectLst>
                <a:latin typeface="Myriad Pro" pitchFamily="34" charset="0"/>
              </a:rPr>
              <a:t> </a:t>
            </a:r>
          </a:p>
        </p:txBody>
      </p:sp>
      <p:pic>
        <p:nvPicPr>
          <p:cNvPr id="20" name="Content Placeholder 19">
            <a:extLst>
              <a:ext uri="{FF2B5EF4-FFF2-40B4-BE49-F238E27FC236}">
                <a16:creationId xmlns:a16="http://schemas.microsoft.com/office/drawing/2014/main" id="{A61D6954-CEC6-460A-A5B9-AD3D83F91278}"/>
              </a:ext>
            </a:extLst>
          </p:cNvPr>
          <p:cNvPicPr>
            <a:picLocks noGrp="1" noChangeAspect="1"/>
          </p:cNvPicPr>
          <p:nvPr>
            <p:ph idx="1"/>
          </p:nvPr>
        </p:nvPicPr>
        <p:blipFill>
          <a:blip r:embed="rId3"/>
          <a:stretch>
            <a:fillRect/>
          </a:stretch>
        </p:blipFill>
        <p:spPr>
          <a:xfrm>
            <a:off x="1295400" y="1676400"/>
            <a:ext cx="6629400" cy="38862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3"/>
          <p:cNvSpPr>
            <a:spLocks noGrp="1" noChangeArrowheads="1"/>
          </p:cNvSpPr>
          <p:nvPr>
            <p:ph type="body" idx="1"/>
          </p:nvPr>
        </p:nvSpPr>
        <p:spPr>
          <a:xfrm>
            <a:off x="4724400" y="1525588"/>
            <a:ext cx="3962400" cy="4800600"/>
          </a:xfrm>
        </p:spPr>
        <p:txBody>
          <a:bodyPr/>
          <a:lstStyle/>
          <a:p>
            <a:pPr marL="0" indent="0" eaLnBrk="1" hangingPunct="1">
              <a:buNone/>
              <a:defRPr/>
            </a:pPr>
            <a:endParaRPr lang="en-US" altLang="en-US" sz="2000" dirty="0">
              <a:latin typeface="Myriad Pro" pitchFamily="34" charset="0"/>
            </a:endParaRPr>
          </a:p>
          <a:p>
            <a:pPr marL="0" indent="0" eaLnBrk="1" hangingPunct="1">
              <a:buNone/>
              <a:defRPr/>
            </a:pPr>
            <a:endParaRPr lang="en-US" altLang="en-US" sz="2600" dirty="0">
              <a:latin typeface="Myriad Pro" pitchFamily="34" charset="0"/>
            </a:endParaRPr>
          </a:p>
          <a:p>
            <a:pPr marL="0" indent="0" eaLnBrk="1" hangingPunct="1">
              <a:buNone/>
              <a:defRPr/>
            </a:pPr>
            <a:r>
              <a:rPr lang="en-US" altLang="en-US" sz="3000" dirty="0">
                <a:latin typeface="Myriad Pro" pitchFamily="34" charset="0"/>
              </a:rPr>
              <a:t>Bureau of Environmental Services needs to evaluate requirements for stormwater control on private property</a:t>
            </a:r>
            <a:endParaRPr lang="en-US" altLang="en-US" sz="2400" dirty="0">
              <a:latin typeface="Myriad Pro" pitchFamily="34" charset="0"/>
            </a:endParaRPr>
          </a:p>
          <a:p>
            <a:pPr marL="0" indent="0" eaLnBrk="1" hangingPunct="1">
              <a:buNone/>
              <a:defRPr/>
            </a:pPr>
            <a:endParaRPr lang="en-US" altLang="en-US" dirty="0"/>
          </a:p>
        </p:txBody>
      </p:sp>
      <p:sp>
        <p:nvSpPr>
          <p:cNvPr id="10" name="Rectangle 4">
            <a:extLst>
              <a:ext uri="{FF2B5EF4-FFF2-40B4-BE49-F238E27FC236}">
                <a16:creationId xmlns:a16="http://schemas.microsoft.com/office/drawing/2014/main" id="{5F26921C-FD5B-7349-AA86-97818AF5B8D7}"/>
              </a:ext>
            </a:extLst>
          </p:cNvPr>
          <p:cNvSpPr>
            <a:spLocks noChangeArrowheads="1"/>
          </p:cNvSpPr>
          <p:nvPr/>
        </p:nvSpPr>
        <p:spPr bwMode="auto">
          <a:xfrm>
            <a:off x="457200" y="1143000"/>
            <a:ext cx="8229600" cy="304800"/>
          </a:xfrm>
          <a:prstGeom prst="rect">
            <a:avLst/>
          </a:prstGeom>
          <a:solidFill>
            <a:srgbClr val="246E9C"/>
          </a:solidFill>
          <a:ln>
            <a:noFill/>
          </a:ln>
          <a:effectLs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dirty="0">
              <a:solidFill>
                <a:schemeClr val="tx2"/>
              </a:solidFill>
              <a:latin typeface="Myriad Pro" panose="020B0503030403020204" pitchFamily="34" charset="0"/>
            </a:endParaRPr>
          </a:p>
        </p:txBody>
      </p:sp>
      <p:sp>
        <p:nvSpPr>
          <p:cNvPr id="12" name="Rectangle 2">
            <a:extLst>
              <a:ext uri="{FF2B5EF4-FFF2-40B4-BE49-F238E27FC236}">
                <a16:creationId xmlns:a16="http://schemas.microsoft.com/office/drawing/2014/main" id="{58AF9613-A684-5B49-9797-DFAD7546C88A}"/>
              </a:ext>
            </a:extLst>
          </p:cNvPr>
          <p:cNvSpPr>
            <a:spLocks noGrp="1" noChangeArrowheads="1"/>
          </p:cNvSpPr>
          <p:nvPr>
            <p:ph type="title"/>
          </p:nvPr>
        </p:nvSpPr>
        <p:spPr>
          <a:xfrm>
            <a:off x="381000" y="274638"/>
            <a:ext cx="8458200" cy="1143000"/>
          </a:xfrm>
        </p:spPr>
        <p:txBody>
          <a:bodyPr>
            <a:normAutofit/>
          </a:bodyPr>
          <a:lstStyle/>
          <a:p>
            <a:pPr eaLnBrk="1" hangingPunct="1">
              <a:defRPr/>
            </a:pPr>
            <a:r>
              <a:rPr lang="en-US" altLang="en-US" b="1" dirty="0">
                <a:latin typeface="Myriad Pro" pitchFamily="34" charset="0"/>
              </a:rPr>
              <a:t>Private Stormwater Management</a:t>
            </a:r>
            <a:br>
              <a:rPr lang="en-US" altLang="en-US" b="1" dirty="0">
                <a:effectLst>
                  <a:outerShdw blurRad="38100" dist="38100" dir="2700000" algn="tl">
                    <a:srgbClr val="C0C0C0"/>
                  </a:outerShdw>
                </a:effectLst>
                <a:latin typeface="Myriad Pro" pitchFamily="34" charset="0"/>
              </a:rPr>
            </a:br>
            <a:r>
              <a:rPr lang="en-US" altLang="en-US" sz="1400" b="1" dirty="0">
                <a:effectLst>
                  <a:outerShdw blurRad="38100" dist="38100" dir="2700000" algn="tl">
                    <a:srgbClr val="C0C0C0"/>
                  </a:outerShdw>
                </a:effectLst>
                <a:latin typeface="Myriad Pro" pitchFamily="34" charset="0"/>
              </a:rPr>
              <a:t> </a:t>
            </a:r>
          </a:p>
        </p:txBody>
      </p:sp>
      <p:pic>
        <p:nvPicPr>
          <p:cNvPr id="5" name="Picture 4">
            <a:extLst>
              <a:ext uri="{FF2B5EF4-FFF2-40B4-BE49-F238E27FC236}">
                <a16:creationId xmlns:a16="http://schemas.microsoft.com/office/drawing/2014/main" id="{3EEF5B11-0708-4AE8-82AC-E7D3D5CE8F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654969"/>
            <a:ext cx="3509602" cy="4541838"/>
          </a:xfrm>
          <a:prstGeom prst="rect">
            <a:avLst/>
          </a:prstGeom>
          <a:ln>
            <a:solidFill>
              <a:schemeClr val="tx2"/>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2963255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4">
            <a:extLst>
              <a:ext uri="{FF2B5EF4-FFF2-40B4-BE49-F238E27FC236}">
                <a16:creationId xmlns:a16="http://schemas.microsoft.com/office/drawing/2014/main" id="{5F26921C-FD5B-7349-AA86-97818AF5B8D7}"/>
              </a:ext>
            </a:extLst>
          </p:cNvPr>
          <p:cNvSpPr>
            <a:spLocks noChangeArrowheads="1"/>
          </p:cNvSpPr>
          <p:nvPr/>
        </p:nvSpPr>
        <p:spPr bwMode="auto">
          <a:xfrm>
            <a:off x="457200" y="1143000"/>
            <a:ext cx="8229600" cy="304800"/>
          </a:xfrm>
          <a:prstGeom prst="rect">
            <a:avLst/>
          </a:prstGeom>
          <a:solidFill>
            <a:srgbClr val="246E9C"/>
          </a:solidFill>
          <a:ln>
            <a:noFill/>
          </a:ln>
          <a:effectLs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dirty="0">
              <a:solidFill>
                <a:schemeClr val="tx2"/>
              </a:solidFill>
              <a:latin typeface="Myriad Pro" panose="020B0503030403020204" pitchFamily="34" charset="0"/>
            </a:endParaRPr>
          </a:p>
        </p:txBody>
      </p:sp>
      <p:sp>
        <p:nvSpPr>
          <p:cNvPr id="12" name="Rectangle 2">
            <a:extLst>
              <a:ext uri="{FF2B5EF4-FFF2-40B4-BE49-F238E27FC236}">
                <a16:creationId xmlns:a16="http://schemas.microsoft.com/office/drawing/2014/main" id="{58AF9613-A684-5B49-9797-DFAD7546C88A}"/>
              </a:ext>
            </a:extLst>
          </p:cNvPr>
          <p:cNvSpPr>
            <a:spLocks noGrp="1" noChangeArrowheads="1"/>
          </p:cNvSpPr>
          <p:nvPr>
            <p:ph type="title"/>
          </p:nvPr>
        </p:nvSpPr>
        <p:spPr>
          <a:xfrm>
            <a:off x="381000" y="274638"/>
            <a:ext cx="8458200" cy="1143000"/>
          </a:xfrm>
        </p:spPr>
        <p:txBody>
          <a:bodyPr>
            <a:normAutofit/>
          </a:bodyPr>
          <a:lstStyle/>
          <a:p>
            <a:pPr eaLnBrk="1" hangingPunct="1">
              <a:defRPr/>
            </a:pPr>
            <a:r>
              <a:rPr lang="en-US" altLang="en-US" b="1" dirty="0">
                <a:latin typeface="Myriad Pro" pitchFamily="34" charset="0"/>
              </a:rPr>
              <a:t>Private Stormwater Management</a:t>
            </a:r>
            <a:br>
              <a:rPr lang="en-US" altLang="en-US" b="1" dirty="0">
                <a:effectLst>
                  <a:outerShdw blurRad="38100" dist="38100" dir="2700000" algn="tl">
                    <a:srgbClr val="C0C0C0"/>
                  </a:outerShdw>
                </a:effectLst>
                <a:latin typeface="Myriad Pro" pitchFamily="34" charset="0"/>
              </a:rPr>
            </a:br>
            <a:r>
              <a:rPr lang="en-US" altLang="en-US" sz="1400" b="1" dirty="0">
                <a:effectLst>
                  <a:outerShdw blurRad="38100" dist="38100" dir="2700000" algn="tl">
                    <a:srgbClr val="C0C0C0"/>
                  </a:outerShdw>
                </a:effectLst>
                <a:latin typeface="Myriad Pro" pitchFamily="34" charset="0"/>
              </a:rPr>
              <a:t> </a:t>
            </a:r>
          </a:p>
        </p:txBody>
      </p:sp>
      <p:pic>
        <p:nvPicPr>
          <p:cNvPr id="6" name="Picture 5">
            <a:extLst>
              <a:ext uri="{FF2B5EF4-FFF2-40B4-BE49-F238E27FC236}">
                <a16:creationId xmlns:a16="http://schemas.microsoft.com/office/drawing/2014/main" id="{FF5FA2BF-76EF-471D-B106-5711DFFD74DD}"/>
              </a:ext>
            </a:extLst>
          </p:cNvPr>
          <p:cNvPicPr>
            <a:picLocks noChangeAspect="1"/>
          </p:cNvPicPr>
          <p:nvPr/>
        </p:nvPicPr>
        <p:blipFill>
          <a:blip r:embed="rId3"/>
          <a:stretch>
            <a:fillRect/>
          </a:stretch>
        </p:blipFill>
        <p:spPr>
          <a:xfrm>
            <a:off x="1828800" y="1255101"/>
            <a:ext cx="5486400" cy="5217356"/>
          </a:xfrm>
          <a:prstGeom prst="rect">
            <a:avLst/>
          </a:prstGeom>
        </p:spPr>
      </p:pic>
      <p:pic>
        <p:nvPicPr>
          <p:cNvPr id="7" name="Picture 6">
            <a:extLst>
              <a:ext uri="{FF2B5EF4-FFF2-40B4-BE49-F238E27FC236}">
                <a16:creationId xmlns:a16="http://schemas.microsoft.com/office/drawing/2014/main" id="{A23D19DA-EB58-498C-A753-47F8D17AA7A7}"/>
              </a:ext>
            </a:extLst>
          </p:cNvPr>
          <p:cNvPicPr>
            <a:picLocks noChangeAspect="1"/>
          </p:cNvPicPr>
          <p:nvPr/>
        </p:nvPicPr>
        <p:blipFill>
          <a:blip r:embed="rId4"/>
          <a:stretch>
            <a:fillRect/>
          </a:stretch>
        </p:blipFill>
        <p:spPr>
          <a:xfrm>
            <a:off x="1828800" y="1255101"/>
            <a:ext cx="5486400" cy="5217356"/>
          </a:xfrm>
          <a:prstGeom prst="rect">
            <a:avLst/>
          </a:prstGeom>
        </p:spPr>
      </p:pic>
      <p:pic>
        <p:nvPicPr>
          <p:cNvPr id="43" name="Picture 42">
            <a:extLst>
              <a:ext uri="{FF2B5EF4-FFF2-40B4-BE49-F238E27FC236}">
                <a16:creationId xmlns:a16="http://schemas.microsoft.com/office/drawing/2014/main" id="{2B1E08BA-3216-4301-A65A-B61BB1E3804E}"/>
              </a:ext>
            </a:extLst>
          </p:cNvPr>
          <p:cNvPicPr>
            <a:picLocks noChangeAspect="1"/>
          </p:cNvPicPr>
          <p:nvPr/>
        </p:nvPicPr>
        <p:blipFill>
          <a:blip r:embed="rId5"/>
          <a:stretch>
            <a:fillRect/>
          </a:stretch>
        </p:blipFill>
        <p:spPr>
          <a:xfrm>
            <a:off x="1828800" y="1255101"/>
            <a:ext cx="5486400" cy="5217356"/>
          </a:xfrm>
          <a:prstGeom prst="rect">
            <a:avLst/>
          </a:prstGeom>
        </p:spPr>
      </p:pic>
    </p:spTree>
    <p:extLst>
      <p:ext uri="{BB962C8B-B14F-4D97-AF65-F5344CB8AC3E}">
        <p14:creationId xmlns:p14="http://schemas.microsoft.com/office/powerpoint/2010/main" val="368726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fade">
                                      <p:cBhvr>
                                        <p:cTn id="12" dur="500"/>
                                        <p:tgtEl>
                                          <p:spTgt spid="4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43"/>
                                        </p:tgtEl>
                                      </p:cBhvr>
                                    </p:animEffect>
                                    <p:set>
                                      <p:cBhvr>
                                        <p:cTn id="17" dur="1" fill="hold">
                                          <p:stCondLst>
                                            <p:cond delay="499"/>
                                          </p:stCondLst>
                                        </p:cTn>
                                        <p:tgtEl>
                                          <p:spTgt spid="43"/>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altLang="en-US" sz="1400" b="1" i="0" u="none" strike="noStrike" cap="none" normalizeH="0" baseline="0" smtClean="0">
            <a:ln>
              <a:noFill/>
            </a:ln>
            <a:solidFill>
              <a:schemeClr val="tx2"/>
            </a:solidFill>
            <a:effectLst>
              <a:outerShdw blurRad="38100" dist="38100" dir="2700000" algn="tl">
                <a:srgbClr val="000000">
                  <a:alpha val="43137"/>
                </a:srgbClr>
              </a:outerShdw>
            </a:effectLst>
            <a:latin typeface="Myriad Pro"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altLang="en-US" sz="1400" b="1" i="0" u="none" strike="noStrike" cap="none" normalizeH="0" baseline="0" smtClean="0">
            <a:ln>
              <a:noFill/>
            </a:ln>
            <a:solidFill>
              <a:schemeClr val="tx2"/>
            </a:solidFill>
            <a:effectLst>
              <a:outerShdw blurRad="38100" dist="38100" dir="2700000" algn="tl">
                <a:srgbClr val="000000">
                  <a:alpha val="43137"/>
                </a:srgbClr>
              </a:outerShdw>
            </a:effectLst>
            <a:latin typeface="Myriad Pro"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969BA9ABDF2B8459377065E6DCB8964" ma:contentTypeVersion="0" ma:contentTypeDescription="Create a new document." ma:contentTypeScope="" ma:versionID="3a1b5f792768bba1dd6b12269fe399e7">
  <xsd:schema xmlns:xsd="http://www.w3.org/2001/XMLSchema" xmlns:xs="http://www.w3.org/2001/XMLSchema" xmlns:p="http://schemas.microsoft.com/office/2006/metadata/properties" targetNamespace="http://schemas.microsoft.com/office/2006/metadata/properties" ma:root="true" ma:fieldsID="9dff5d9dbb952e3bab6e3c1115e23293">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25ADB3B-7E4E-43AB-908B-FBC5D6C346BF}">
  <ds:schemaRefs>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939463D1-27F8-4315-A22D-EB6AFDBA595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Office Theme</Template>
  <TotalTime>7553</TotalTime>
  <Words>3195</Words>
  <Application>Microsoft Office PowerPoint</Application>
  <PresentationFormat>On-screen Show (4:3)</PresentationFormat>
  <Paragraphs>252</Paragraphs>
  <Slides>27</Slides>
  <Notes>27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27</vt:i4>
      </vt:variant>
    </vt:vector>
  </HeadingPairs>
  <TitlesOfParts>
    <vt:vector size="35" baseType="lpstr">
      <vt:lpstr>Arial</vt:lpstr>
      <vt:lpstr>Calibri</vt:lpstr>
      <vt:lpstr>Calibri Light</vt:lpstr>
      <vt:lpstr>Myriad Pro</vt:lpstr>
      <vt:lpstr>Times New Roman</vt:lpstr>
      <vt:lpstr>Wingdings</vt:lpstr>
      <vt:lpstr>Default Design</vt:lpstr>
      <vt:lpstr>Office Theme</vt:lpstr>
      <vt:lpstr>City Council Briefing  </vt:lpstr>
      <vt:lpstr>Portland Police: Training  </vt:lpstr>
      <vt:lpstr>Portland Police: Training  </vt:lpstr>
      <vt:lpstr>Portland Police: Training  </vt:lpstr>
      <vt:lpstr>Portland Police: Training  </vt:lpstr>
      <vt:lpstr>Portland Police: Training  </vt:lpstr>
      <vt:lpstr>Portland Police: Training  </vt:lpstr>
      <vt:lpstr>Private Stormwater Management  </vt:lpstr>
      <vt:lpstr>Private Stormwater Management  </vt:lpstr>
      <vt:lpstr>Private Stormwater Management  </vt:lpstr>
      <vt:lpstr>Private Stormwater Management  </vt:lpstr>
      <vt:lpstr>Private Stormwater Management  </vt:lpstr>
      <vt:lpstr>Private Stormwater Management  </vt:lpstr>
      <vt:lpstr>Private Stormwater Management  </vt:lpstr>
      <vt:lpstr>Private Stormwater Management  </vt:lpstr>
      <vt:lpstr>Private Stormwater Management  </vt:lpstr>
      <vt:lpstr>Private Stormwater Management  </vt:lpstr>
      <vt:lpstr>Private Stormwater Management  </vt:lpstr>
      <vt:lpstr>Private Stormwater Management  </vt:lpstr>
      <vt:lpstr>Short-term Rental Regulation  </vt:lpstr>
      <vt:lpstr>Short-term Rental Regulation  </vt:lpstr>
      <vt:lpstr>Short-term Rental Regulation  </vt:lpstr>
      <vt:lpstr>Short-term Rental Regulation  </vt:lpstr>
      <vt:lpstr>Short-term Rental Regulation  </vt:lpstr>
      <vt:lpstr>Short-term Rental Regulation  </vt:lpstr>
      <vt:lpstr>Short-term Rental Regulation  </vt:lpstr>
      <vt:lpstr>City Council Briefing   </vt:lpstr>
    </vt:vector>
  </TitlesOfParts>
  <Company>City of Portland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CAROBERT</dc:creator>
  <cp:lastModifiedBy>Pape, Elizabeth</cp:lastModifiedBy>
  <cp:revision>582</cp:revision>
  <cp:lastPrinted>2018-09-10T20:33:08Z</cp:lastPrinted>
  <dcterms:created xsi:type="dcterms:W3CDTF">2011-08-29T19:17:29Z</dcterms:created>
  <dcterms:modified xsi:type="dcterms:W3CDTF">2018-09-11T23:13:21Z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0x0101008969BA9ABDF2B8459377065E6DCB8964</vt:lpwstr>
  </property>
</Properties>
</file>