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3"/>
  </p:notesMasterIdLst>
  <p:sldIdLst>
    <p:sldId id="283" r:id="rId2"/>
    <p:sldId id="410" r:id="rId3"/>
    <p:sldId id="405" r:id="rId4"/>
    <p:sldId id="378" r:id="rId5"/>
    <p:sldId id="379" r:id="rId6"/>
    <p:sldId id="406" r:id="rId7"/>
    <p:sldId id="407" r:id="rId8"/>
    <p:sldId id="414" r:id="rId9"/>
    <p:sldId id="411" r:id="rId10"/>
    <p:sldId id="412" r:id="rId11"/>
    <p:sldId id="413" r:id="rId1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9">
          <p15:clr>
            <a:srgbClr val="A4A3A4"/>
          </p15:clr>
        </p15:guide>
        <p15:guide id="2" pos="46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yden, Dan" initials="LD" lastIdx="7" clrIdx="0">
    <p:extLst>
      <p:ext uri="{19B8F6BF-5375-455C-9EA6-DF929625EA0E}">
        <p15:presenceInfo xmlns:p15="http://schemas.microsoft.com/office/powerpoint/2012/main" userId="S-1-5-21-1562068243-3890762121-1459926415-109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8EA"/>
    <a:srgbClr val="31653A"/>
    <a:srgbClr val="2C6186"/>
    <a:srgbClr val="6F1E30"/>
    <a:srgbClr val="DA5E6B"/>
    <a:srgbClr val="75ABCD"/>
    <a:srgbClr val="FFF68E"/>
    <a:srgbClr val="DE6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11" autoAdjust="0"/>
    <p:restoredTop sz="94660"/>
  </p:normalViewPr>
  <p:slideViewPr>
    <p:cSldViewPr snapToGrid="0" snapToObjects="1" showGuides="1">
      <p:cViewPr varScale="1">
        <p:scale>
          <a:sx n="72" d="100"/>
          <a:sy n="72" d="100"/>
        </p:scale>
        <p:origin x="1260" y="102"/>
      </p:cViewPr>
      <p:guideLst>
        <p:guide orient="horz" pos="4179"/>
        <p:guide pos="4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0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AF943E6-4338-4685-ADD1-2492012B76A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B0FF50E-4841-4906-B632-DECECEC19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9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4213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460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275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388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850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00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947064"/>
            <a:ext cx="9144000" cy="9109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9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02B44A-052A-45CC-9A60-D7F35854C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56120" r="28000"/>
          <a:stretch/>
        </p:blipFill>
        <p:spPr>
          <a:xfrm>
            <a:off x="0" y="5949696"/>
            <a:ext cx="5737519" cy="9083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230EEF-47C0-4A43-99B9-C7D11362B3FF}"/>
              </a:ext>
            </a:extLst>
          </p:cNvPr>
          <p:cNvSpPr/>
          <p:nvPr userDrawn="1"/>
        </p:nvSpPr>
        <p:spPr>
          <a:xfrm>
            <a:off x="256903" y="6167852"/>
            <a:ext cx="5847806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SULLIVAN’S CROSSING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PORTLANDOREGON.GOV/TRANSPORTATION/SULLIVANSCROSSING</a:t>
            </a:r>
          </a:p>
        </p:txBody>
      </p:sp>
    </p:spTree>
    <p:extLst>
      <p:ext uri="{BB962C8B-B14F-4D97-AF65-F5344CB8AC3E}">
        <p14:creationId xmlns:p14="http://schemas.microsoft.com/office/powerpoint/2010/main" val="77153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68925">
        <a:defRPr>
          <a:latin typeface="+mn-lt"/>
          <a:ea typeface="+mn-ea"/>
          <a:cs typeface="+mn-cs"/>
        </a:defRPr>
      </a:lvl2pPr>
      <a:lvl3pPr marL="537850">
        <a:defRPr>
          <a:latin typeface="+mn-lt"/>
          <a:ea typeface="+mn-ea"/>
          <a:cs typeface="+mn-cs"/>
        </a:defRPr>
      </a:lvl3pPr>
      <a:lvl4pPr marL="806775">
        <a:defRPr>
          <a:latin typeface="+mn-lt"/>
          <a:ea typeface="+mn-ea"/>
          <a:cs typeface="+mn-cs"/>
        </a:defRPr>
      </a:lvl4pPr>
      <a:lvl5pPr marL="1075700">
        <a:defRPr>
          <a:latin typeface="+mn-lt"/>
          <a:ea typeface="+mn-ea"/>
          <a:cs typeface="+mn-cs"/>
        </a:defRPr>
      </a:lvl5pPr>
      <a:lvl6pPr marL="1344625">
        <a:defRPr>
          <a:latin typeface="+mn-lt"/>
          <a:ea typeface="+mn-ea"/>
          <a:cs typeface="+mn-cs"/>
        </a:defRPr>
      </a:lvl6pPr>
      <a:lvl7pPr marL="1613550">
        <a:defRPr>
          <a:latin typeface="+mn-lt"/>
          <a:ea typeface="+mn-ea"/>
          <a:cs typeface="+mn-cs"/>
        </a:defRPr>
      </a:lvl7pPr>
      <a:lvl8pPr marL="1882475">
        <a:defRPr>
          <a:latin typeface="+mn-lt"/>
          <a:ea typeface="+mn-ea"/>
          <a:cs typeface="+mn-cs"/>
        </a:defRPr>
      </a:lvl8pPr>
      <a:lvl9pPr marL="21514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68925">
        <a:defRPr>
          <a:latin typeface="+mn-lt"/>
          <a:ea typeface="+mn-ea"/>
          <a:cs typeface="+mn-cs"/>
        </a:defRPr>
      </a:lvl2pPr>
      <a:lvl3pPr marL="537850">
        <a:defRPr>
          <a:latin typeface="+mn-lt"/>
          <a:ea typeface="+mn-ea"/>
          <a:cs typeface="+mn-cs"/>
        </a:defRPr>
      </a:lvl3pPr>
      <a:lvl4pPr marL="806775">
        <a:defRPr>
          <a:latin typeface="+mn-lt"/>
          <a:ea typeface="+mn-ea"/>
          <a:cs typeface="+mn-cs"/>
        </a:defRPr>
      </a:lvl4pPr>
      <a:lvl5pPr marL="1075700">
        <a:defRPr>
          <a:latin typeface="+mn-lt"/>
          <a:ea typeface="+mn-ea"/>
          <a:cs typeface="+mn-cs"/>
        </a:defRPr>
      </a:lvl5pPr>
      <a:lvl6pPr marL="1344625">
        <a:defRPr>
          <a:latin typeface="+mn-lt"/>
          <a:ea typeface="+mn-ea"/>
          <a:cs typeface="+mn-cs"/>
        </a:defRPr>
      </a:lvl6pPr>
      <a:lvl7pPr marL="1613550">
        <a:defRPr>
          <a:latin typeface="+mn-lt"/>
          <a:ea typeface="+mn-ea"/>
          <a:cs typeface="+mn-cs"/>
        </a:defRPr>
      </a:lvl7pPr>
      <a:lvl8pPr marL="1882475">
        <a:defRPr>
          <a:latin typeface="+mn-lt"/>
          <a:ea typeface="+mn-ea"/>
          <a:cs typeface="+mn-cs"/>
        </a:defRPr>
      </a:lvl8pPr>
      <a:lvl9pPr marL="21514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89A995-D067-4BD8-8934-2B6C27BB5F31}"/>
              </a:ext>
            </a:extLst>
          </p:cNvPr>
          <p:cNvSpPr/>
          <p:nvPr/>
        </p:nvSpPr>
        <p:spPr>
          <a:xfrm>
            <a:off x="-59267" y="-93133"/>
            <a:ext cx="9381067" cy="6056945"/>
          </a:xfrm>
          <a:prstGeom prst="rect">
            <a:avLst/>
          </a:prstGeom>
          <a:solidFill>
            <a:srgbClr val="E7E8E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0766" y="327144"/>
            <a:ext cx="711203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Helvetica Neue"/>
                <a:cs typeface="Helvetica Neue"/>
              </a:rPr>
              <a:t>Sullivan’s Crossing 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Helvetica Neue Thin"/>
                <a:cs typeface="Helvetica Neue Thin"/>
              </a:rPr>
              <a:t>Bicycle and Pedestrian Bridge</a:t>
            </a:r>
          </a:p>
          <a:p>
            <a:endParaRPr lang="en-US" sz="2800" dirty="0">
              <a:latin typeface="Helvetica Neue Thin"/>
              <a:cs typeface="Helvetica Neue Thin"/>
            </a:endParaRPr>
          </a:p>
          <a:p>
            <a:r>
              <a:rPr lang="en-US" i="1" dirty="0">
                <a:solidFill>
                  <a:srgbClr val="376092"/>
                </a:solidFill>
                <a:latin typeface="Helvetica Neue Thin"/>
                <a:cs typeface="Helvetica Neue Thin"/>
              </a:rPr>
              <a:t>Request for Exemption from Competitive Bidding </a:t>
            </a:r>
          </a:p>
          <a:p>
            <a:r>
              <a:rPr lang="en-US" i="1" dirty="0">
                <a:solidFill>
                  <a:srgbClr val="376092"/>
                </a:solidFill>
                <a:latin typeface="Helvetica Neue Thin"/>
                <a:cs typeface="Helvetica Neue Thin"/>
              </a:rPr>
              <a:t>August 29, 2018</a:t>
            </a:r>
          </a:p>
          <a:p>
            <a:endParaRPr lang="en-US" i="1" dirty="0">
              <a:solidFill>
                <a:srgbClr val="376092"/>
              </a:solidFill>
              <a:latin typeface="Helvetica Neue Thin"/>
              <a:cs typeface="Helvetica Neue Thin"/>
            </a:endParaRPr>
          </a:p>
          <a:p>
            <a:endParaRPr lang="en-US" i="1" dirty="0">
              <a:solidFill>
                <a:srgbClr val="376092"/>
              </a:solidFill>
              <a:latin typeface="Helvetica Neue Thin"/>
              <a:cs typeface="Helvetica Neue Thin"/>
            </a:endParaRPr>
          </a:p>
          <a:p>
            <a:endParaRPr lang="en-US" i="1" dirty="0">
              <a:solidFill>
                <a:srgbClr val="376092"/>
              </a:solidFill>
              <a:latin typeface="Helvetica Neue Thin"/>
              <a:cs typeface="Helvetica Neue Thin"/>
            </a:endParaRPr>
          </a:p>
          <a:p>
            <a:r>
              <a:rPr lang="en-US" i="1" dirty="0">
                <a:solidFill>
                  <a:srgbClr val="376092"/>
                </a:solidFill>
                <a:latin typeface="Helvetica Neue Thin"/>
                <a:cs typeface="Helvetica Neue Thin"/>
              </a:rPr>
              <a:t>Lester Spitler, Chief Procurement Officer</a:t>
            </a:r>
          </a:p>
          <a:p>
            <a:endParaRPr lang="en-US" i="1" dirty="0">
              <a:solidFill>
                <a:srgbClr val="376092"/>
              </a:solidFill>
              <a:latin typeface="Helvetica Neue Thin"/>
              <a:cs typeface="Helvetica Neue Thin"/>
            </a:endParaRPr>
          </a:p>
          <a:p>
            <a:r>
              <a:rPr lang="en-US" i="1" dirty="0">
                <a:solidFill>
                  <a:srgbClr val="376092"/>
                </a:solidFill>
                <a:latin typeface="Helvetica Neue Thin"/>
                <a:cs typeface="Helvetica Neue Thin"/>
              </a:rPr>
              <a:t>Dan Layden, PBOT Project Manager </a:t>
            </a:r>
          </a:p>
          <a:p>
            <a:endParaRPr lang="en-US" sz="2800" dirty="0"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3358466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472069" cy="598516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356422" y="677214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5500" b="1" spc="-150" dirty="0">
                <a:solidFill>
                  <a:srgbClr val="00A0AE"/>
                </a:solidFill>
                <a:latin typeface="Trebuchet MS" charset="0"/>
              </a:rPr>
              <a:t>CM/GC Solicitation Process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CEB73B-0AAF-433D-8AAB-EE17ED92E3FA}"/>
              </a:ext>
            </a:extLst>
          </p:cNvPr>
          <p:cNvSpPr/>
          <p:nvPr/>
        </p:nvSpPr>
        <p:spPr>
          <a:xfrm>
            <a:off x="1170809" y="1512509"/>
            <a:ext cx="6858000" cy="4308872"/>
          </a:xfrm>
          <a:prstGeom prst="rect">
            <a:avLst/>
          </a:prstGeom>
          <a:solidFill>
            <a:srgbClr val="E7E8EA">
              <a:alpha val="54000"/>
            </a:srgbClr>
          </a:solidFill>
        </p:spPr>
        <p:txBody>
          <a:bodyPr wrap="square" anchor="t">
            <a:spAutoFit/>
          </a:bodyPr>
          <a:lstStyle/>
          <a:p>
            <a:endParaRPr lang="en-US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Alternative project delivery method allows PBOT actual contracting authority to meet or exceed the City’s D/M/W/ESB participation goals</a:t>
            </a:r>
            <a:endParaRPr lang="en-US" sz="3200" dirty="0">
              <a:cs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Community Equity and Inclusion Plan will be used on the construction project</a:t>
            </a:r>
            <a:endParaRPr lang="en-US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9591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472069" cy="598516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492645" y="201323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5500" b="1" spc="-150" dirty="0">
                <a:solidFill>
                  <a:srgbClr val="00A0AE"/>
                </a:solidFill>
                <a:latin typeface="Trebuchet MS" charset="0"/>
              </a:rPr>
              <a:t>Recommendation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506" y="967708"/>
            <a:ext cx="8091055" cy="353943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/>
            </a:lvl1pPr>
            <a:lvl2pPr marL="798513" lvl="1" indent="-342900">
              <a:buFont typeface="Arial" panose="020B0604020202020204" pitchFamily="34" charset="0"/>
              <a:buChar char="•"/>
              <a:defRPr sz="3200"/>
            </a:lvl2pPr>
          </a:lstStyle>
          <a:p>
            <a:pPr marL="1028700" lvl="1" indent="-571500"/>
            <a:r>
              <a:rPr lang="en-US" dirty="0"/>
              <a:t>Accept the findings and authorize exempting this project from the low bid process</a:t>
            </a:r>
          </a:p>
          <a:p>
            <a:pPr marL="1028700" lvl="1" indent="-571500"/>
            <a:endParaRPr lang="en-US" dirty="0"/>
          </a:p>
          <a:p>
            <a:pPr marL="1028700" lvl="1" indent="-571500"/>
            <a:r>
              <a:rPr lang="en-US" dirty="0"/>
              <a:t>Authorize the use of the CM/GC Alternative Contracting process</a:t>
            </a:r>
          </a:p>
          <a:p>
            <a:pPr marL="455613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757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LONG VIEW ALT D 20161231.jpg">
            <a:extLst>
              <a:ext uri="{FF2B5EF4-FFF2-40B4-BE49-F238E27FC236}">
                <a16:creationId xmlns:a16="http://schemas.microsoft.com/office/drawing/2014/main" id="{A3AC1D27-25C6-4D94-B1B2-B75851A350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5" y="1043531"/>
            <a:ext cx="8818538" cy="477094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4DB295DC-B524-41C6-9451-5AF4C524F79E}"/>
              </a:ext>
            </a:extLst>
          </p:cNvPr>
          <p:cNvSpPr txBox="1"/>
          <p:nvPr/>
        </p:nvSpPr>
        <p:spPr>
          <a:xfrm>
            <a:off x="452176" y="5213247"/>
            <a:ext cx="4208939" cy="601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408002"/>
                </a:solidFill>
                <a:latin typeface="Helvetica Neue"/>
                <a:cs typeface="Helvetica Neue"/>
              </a:rPr>
              <a:t>Sullivan’s Crossing </a:t>
            </a:r>
          </a:p>
        </p:txBody>
      </p:sp>
    </p:spTree>
    <p:extLst>
      <p:ext uri="{BB962C8B-B14F-4D97-AF65-F5344CB8AC3E}">
        <p14:creationId xmlns:p14="http://schemas.microsoft.com/office/powerpoint/2010/main" val="2303215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4DB295DC-B524-41C6-9451-5AF4C524F79E}"/>
              </a:ext>
            </a:extLst>
          </p:cNvPr>
          <p:cNvSpPr txBox="1"/>
          <p:nvPr/>
        </p:nvSpPr>
        <p:spPr>
          <a:xfrm>
            <a:off x="452176" y="5213247"/>
            <a:ext cx="4208939" cy="601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408002"/>
                </a:solidFill>
                <a:latin typeface="Helvetica Neue"/>
                <a:cs typeface="Helvetica Neue"/>
              </a:rPr>
              <a:t>Sullivan’s Crossing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1A26C-41AD-4A30-987C-FAD13FB8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9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67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472069" cy="598516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356422" y="200136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5500" b="1" spc="-150" dirty="0">
                <a:solidFill>
                  <a:srgbClr val="00A0AE"/>
                </a:solidFill>
                <a:latin typeface="Trebuchet MS" charset="0"/>
              </a:rPr>
              <a:t>Budget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506" y="1018605"/>
            <a:ext cx="8091055" cy="304698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/>
            </a:lvl1pPr>
            <a:lvl2pPr marL="798513" lvl="1" indent="-342900">
              <a:buFont typeface="Arial" panose="020B0604020202020204" pitchFamily="34" charset="0"/>
              <a:buChar char="•"/>
              <a:defRPr sz="3200"/>
            </a:lvl2pPr>
          </a:lstStyle>
          <a:p>
            <a:r>
              <a:rPr lang="en-US" dirty="0"/>
              <a:t>$13.5M total project budget</a:t>
            </a:r>
          </a:p>
          <a:p>
            <a:pPr lvl="1"/>
            <a:r>
              <a:rPr lang="en-US" dirty="0"/>
              <a:t>$11M TSDCs</a:t>
            </a:r>
          </a:p>
          <a:p>
            <a:pPr lvl="1"/>
            <a:r>
              <a:rPr lang="en-US" dirty="0"/>
              <a:t>$2M Prosper Portland OCCURA</a:t>
            </a:r>
          </a:p>
          <a:p>
            <a:pPr lvl="1"/>
            <a:r>
              <a:rPr lang="en-US" dirty="0"/>
              <a:t>250K from Go Lloyd </a:t>
            </a:r>
          </a:p>
          <a:p>
            <a:pPr lvl="1"/>
            <a:r>
              <a:rPr lang="en-US" dirty="0"/>
              <a:t>250K from CEID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227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472069" cy="598516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356422" y="200136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5500" b="1" spc="-150" dirty="0">
                <a:solidFill>
                  <a:srgbClr val="00A0AE"/>
                </a:solidFill>
                <a:latin typeface="Trebuchet MS" charset="0"/>
              </a:rPr>
              <a:t>Schedule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506" y="1058361"/>
            <a:ext cx="8091055" cy="304698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/>
            </a:lvl1pPr>
            <a:lvl2pPr marL="798513" lvl="1" indent="-342900">
              <a:buFont typeface="Arial" panose="020B0604020202020204" pitchFamily="34" charset="0"/>
              <a:buChar char="•"/>
              <a:defRPr sz="3200"/>
            </a:lvl2pPr>
          </a:lstStyle>
          <a:p>
            <a:r>
              <a:rPr lang="en-US" dirty="0"/>
              <a:t>Tentative project schedule</a:t>
            </a:r>
          </a:p>
          <a:p>
            <a:pPr lvl="1"/>
            <a:r>
              <a:rPr lang="en-US" dirty="0"/>
              <a:t>Design –  Currently at 60%</a:t>
            </a:r>
          </a:p>
          <a:p>
            <a:pPr lvl="1"/>
            <a:r>
              <a:rPr lang="en-US" dirty="0"/>
              <a:t>CMGC Contract:  January 2019</a:t>
            </a:r>
          </a:p>
          <a:p>
            <a:pPr marL="798195" lvl="1"/>
            <a:r>
              <a:rPr lang="en-US" dirty="0"/>
              <a:t>100% Design: March 2019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Construction:  May 2019-Dec. 2020</a:t>
            </a:r>
          </a:p>
          <a:p>
            <a:pPr marL="455613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35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472069" cy="598516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328613" y="200136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5500" b="1" spc="-150" dirty="0">
                <a:solidFill>
                  <a:srgbClr val="00A0AE"/>
                </a:solidFill>
                <a:latin typeface="Trebuchet MS" charset="0"/>
              </a:rPr>
              <a:t>Complex Project Elements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473" y="1006765"/>
            <a:ext cx="8091055" cy="501675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/>
            </a:lvl1pPr>
            <a:lvl2pPr marL="798513" lvl="1" indent="-342900">
              <a:buFont typeface="Arial" panose="020B0604020202020204" pitchFamily="34" charset="0"/>
              <a:buChar char="•"/>
              <a:defRPr sz="3200"/>
            </a:lvl2pPr>
          </a:lstStyle>
          <a:p>
            <a:r>
              <a:rPr lang="en-US" dirty="0"/>
              <a:t>Construction adjacent to Union Pacific Railway and Interstate 84</a:t>
            </a:r>
          </a:p>
          <a:p>
            <a:r>
              <a:rPr lang="en-US" dirty="0"/>
              <a:t>Installation of two 300’ steel arches over the Railway and Interstate Freeway</a:t>
            </a:r>
          </a:p>
          <a:p>
            <a:r>
              <a:rPr lang="en-US" dirty="0"/>
              <a:t>Installation will need to occur during a weekend closure of the freeway.</a:t>
            </a:r>
          </a:p>
          <a:p>
            <a:r>
              <a:rPr lang="en-US" dirty="0"/>
              <a:t>Installation of drilled shafts in close proximity to an aging large diameter sewer line.</a:t>
            </a:r>
          </a:p>
          <a:p>
            <a:pPr marL="0" indent="0">
              <a:buNone/>
            </a:pPr>
            <a:endParaRPr lang="en-US" dirty="0"/>
          </a:p>
          <a:p>
            <a:pPr marL="455613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512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472069" cy="598516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328613" y="200136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spc="-150" dirty="0">
                <a:solidFill>
                  <a:srgbClr val="00A0AE"/>
                </a:solidFill>
                <a:latin typeface="Trebuchet MS" charset="0"/>
              </a:rPr>
              <a:t>Alternative Contracting Analysis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473" y="1006765"/>
            <a:ext cx="8091055" cy="353943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/>
            </a:lvl1pPr>
            <a:lvl2pPr marL="798513" lvl="1" indent="-342900">
              <a:buFont typeface="Arial" panose="020B0604020202020204" pitchFamily="34" charset="0"/>
              <a:buChar char="•"/>
              <a:defRPr sz="3200"/>
            </a:lvl2pPr>
          </a:lstStyle>
          <a:p>
            <a:r>
              <a:rPr lang="en-US" dirty="0"/>
              <a:t>Project Team examined two contracting options</a:t>
            </a:r>
          </a:p>
          <a:p>
            <a:pPr lvl="1"/>
            <a:r>
              <a:rPr lang="en-US" dirty="0"/>
              <a:t>Design Bid Build</a:t>
            </a:r>
          </a:p>
          <a:p>
            <a:pPr marL="798195" lvl="1"/>
            <a:r>
              <a:rPr lang="en-US" dirty="0"/>
              <a:t>CM/GC </a:t>
            </a:r>
            <a:endParaRPr lang="en-US" dirty="0">
              <a:cs typeface="Calibri"/>
            </a:endParaRPr>
          </a:p>
          <a:p>
            <a:pPr lvl="1"/>
            <a:endParaRPr lang="en-US" dirty="0"/>
          </a:p>
          <a:p>
            <a:pPr marL="798195" lvl="1"/>
            <a:r>
              <a:rPr lang="en-US" dirty="0"/>
              <a:t>CM/GC provides significant benefit.</a:t>
            </a:r>
            <a:endParaRPr lang="en-US" dirty="0">
              <a:cs typeface="Calibri"/>
            </a:endParaRPr>
          </a:p>
          <a:p>
            <a:pPr marL="455613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793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472069" cy="598516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328613" y="200136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5500" b="1" spc="-150" dirty="0">
                <a:solidFill>
                  <a:srgbClr val="00A0AE"/>
                </a:solidFill>
                <a:latin typeface="Trebuchet MS" charset="0"/>
              </a:rPr>
              <a:t>Benefits of CM/GC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473" y="1006765"/>
            <a:ext cx="8091055" cy="4031873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/>
            </a:lvl1pPr>
            <a:lvl2pPr marL="798513" lvl="1" indent="-342900">
              <a:buFont typeface="Arial" panose="020B0604020202020204" pitchFamily="34" charset="0"/>
              <a:buChar char="•"/>
              <a:defRPr sz="3200"/>
            </a:lvl2pPr>
          </a:lstStyle>
          <a:p>
            <a:r>
              <a:rPr lang="en-US" dirty="0"/>
              <a:t>Contractor participation in final design phase.</a:t>
            </a:r>
          </a:p>
          <a:p>
            <a:r>
              <a:rPr lang="en-US" dirty="0"/>
              <a:t>Ability to modify the design to improve constructability</a:t>
            </a:r>
          </a:p>
          <a:p>
            <a:r>
              <a:rPr lang="en-US" dirty="0"/>
              <a:t>Contractor part of team to plan complicated construction phasing.  </a:t>
            </a:r>
          </a:p>
          <a:p>
            <a:r>
              <a:rPr lang="en-US" dirty="0"/>
              <a:t>Steel can be purchased earlier than with DBB which will reduce price uncertainty.  </a:t>
            </a:r>
          </a:p>
          <a:p>
            <a:pPr marL="455613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368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472069" cy="598516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328613" y="359949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spc="-150" dirty="0">
                <a:solidFill>
                  <a:srgbClr val="00A0AE"/>
                </a:solidFill>
                <a:latin typeface="Trebuchet MS" charset="0"/>
              </a:rPr>
              <a:t>CM/GC Solicitation Findings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473" y="1342017"/>
            <a:ext cx="8091055" cy="353943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/>
            </a:lvl1pPr>
            <a:lvl2pPr marL="798513" lvl="1" indent="-342900">
              <a:buFont typeface="Arial" panose="020B0604020202020204" pitchFamily="34" charset="0"/>
              <a:buChar char="•"/>
              <a:defRPr sz="3200"/>
            </a:lvl2pPr>
          </a:lstStyle>
          <a:p>
            <a:pPr marL="1028700" lvl="1" indent="-571500"/>
            <a:r>
              <a:rPr lang="en-US" dirty="0"/>
              <a:t>Does not discourage competition</a:t>
            </a:r>
          </a:p>
          <a:p>
            <a:pPr marL="1028700" lvl="1" indent="-571500"/>
            <a:r>
              <a:rPr lang="en-US" dirty="0"/>
              <a:t>Likely lower cost</a:t>
            </a:r>
          </a:p>
          <a:p>
            <a:pPr marL="1028700" lvl="1" indent="-571500"/>
            <a:r>
              <a:rPr lang="en-US" dirty="0"/>
              <a:t>Specialized expertise required</a:t>
            </a:r>
          </a:p>
          <a:p>
            <a:pPr marL="1028700" lvl="1" indent="-571500"/>
            <a:r>
              <a:rPr lang="en-US" dirty="0"/>
              <a:t>Faster total delivery (design and construction)</a:t>
            </a:r>
          </a:p>
          <a:p>
            <a:pPr marL="1028700" lvl="1" indent="-571500"/>
            <a:r>
              <a:rPr lang="en-US" dirty="0"/>
              <a:t>Better cost control</a:t>
            </a:r>
          </a:p>
          <a:p>
            <a:pPr marL="1028700" lvl="1" indent="-571500"/>
            <a:r>
              <a:rPr lang="en-US" dirty="0"/>
              <a:t>Public benefits</a:t>
            </a:r>
          </a:p>
        </p:txBody>
      </p:sp>
    </p:spTree>
    <p:extLst>
      <p:ext uri="{BB962C8B-B14F-4D97-AF65-F5344CB8AC3E}">
        <p14:creationId xmlns:p14="http://schemas.microsoft.com/office/powerpoint/2010/main" val="343830971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3527</TotalTime>
  <Words>279</Words>
  <Application>Microsoft Office PowerPoint</Application>
  <PresentationFormat>On-screen Show (4:3)</PresentationFormat>
  <Paragraphs>56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MS PGothic</vt:lpstr>
      <vt:lpstr>Arial</vt:lpstr>
      <vt:lpstr>Calibri</vt:lpstr>
      <vt:lpstr>Calibri Light</vt:lpstr>
      <vt:lpstr>Helvetica Neue</vt:lpstr>
      <vt:lpstr>Helvetica Neue Thin</vt:lpstr>
      <vt:lpstr>Open Sans</vt:lpstr>
      <vt:lpstr>Trebuchet MS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Architectural Applications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Breshears</dc:creator>
  <cp:lastModifiedBy>Layden, Dan</cp:lastModifiedBy>
  <cp:revision>203</cp:revision>
  <cp:lastPrinted>2018-02-08T20:04:34Z</cp:lastPrinted>
  <dcterms:created xsi:type="dcterms:W3CDTF">2015-12-12T18:18:42Z</dcterms:created>
  <dcterms:modified xsi:type="dcterms:W3CDTF">2018-08-27T16:13:13Z</dcterms:modified>
</cp:coreProperties>
</file>