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3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1" r:id="rId1"/>
  </p:sldMasterIdLst>
  <p:notesMasterIdLst>
    <p:notesMasterId r:id="rId42"/>
  </p:notesMasterIdLst>
  <p:sldIdLst>
    <p:sldId id="256" r:id="rId2"/>
    <p:sldId id="334" r:id="rId3"/>
    <p:sldId id="335" r:id="rId4"/>
    <p:sldId id="345" r:id="rId5"/>
    <p:sldId id="352" r:id="rId6"/>
    <p:sldId id="353" r:id="rId7"/>
    <p:sldId id="355" r:id="rId8"/>
    <p:sldId id="354" r:id="rId9"/>
    <p:sldId id="266" r:id="rId10"/>
    <p:sldId id="338" r:id="rId11"/>
    <p:sldId id="264" r:id="rId12"/>
    <p:sldId id="257" r:id="rId13"/>
    <p:sldId id="268" r:id="rId14"/>
    <p:sldId id="318" r:id="rId15"/>
    <p:sldId id="308" r:id="rId16"/>
    <p:sldId id="348" r:id="rId17"/>
    <p:sldId id="347" r:id="rId18"/>
    <p:sldId id="297" r:id="rId19"/>
    <p:sldId id="339" r:id="rId20"/>
    <p:sldId id="299" r:id="rId21"/>
    <p:sldId id="332" r:id="rId22"/>
    <p:sldId id="300" r:id="rId23"/>
    <p:sldId id="340" r:id="rId24"/>
    <p:sldId id="330" r:id="rId25"/>
    <p:sldId id="301" r:id="rId26"/>
    <p:sldId id="341" r:id="rId27"/>
    <p:sldId id="333" r:id="rId28"/>
    <p:sldId id="304" r:id="rId29"/>
    <p:sldId id="357" r:id="rId30"/>
    <p:sldId id="303" r:id="rId31"/>
    <p:sldId id="342" r:id="rId32"/>
    <p:sldId id="302" r:id="rId33"/>
    <p:sldId id="360" r:id="rId34"/>
    <p:sldId id="359" r:id="rId35"/>
    <p:sldId id="364" r:id="rId36"/>
    <p:sldId id="307" r:id="rId37"/>
    <p:sldId id="282" r:id="rId38"/>
    <p:sldId id="283" r:id="rId39"/>
    <p:sldId id="284" r:id="rId40"/>
    <p:sldId id="329" r:id="rId41"/>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4" clrIdx="0">
    <p:extLst>
      <p:ext uri="{19B8F6BF-5375-455C-9EA6-DF929625EA0E}">
        <p15:presenceInfo xmlns:p15="http://schemas.microsoft.com/office/powerpoint/2012/main" userId="S::urn:spo:anon#96bb250cbae836865b98ae28909212fff021c1148041a3deb81dbb3b07c680c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E0D1"/>
    <a:srgbClr val="858587"/>
    <a:srgbClr val="959597"/>
    <a:srgbClr val="66AE83"/>
    <a:srgbClr val="FF6667"/>
    <a:srgbClr val="A8D0B8"/>
    <a:srgbClr val="E7E8EA"/>
    <a:srgbClr val="00A0AE"/>
    <a:srgbClr val="98CBCC"/>
    <a:srgbClr val="F582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6F6143-29BE-4B73-A318-86A2EB74A05A}" v="12" dt="2018-09-05T21:13:53.493"/>
    <p1510:client id="{0BFE3C4C-7A56-4CDF-BB47-A64944B0C6D3}" v="4" dt="2018-09-05T23:27:22.206"/>
  </p1510:revLst>
</p1510:revInfo>
</file>

<file path=ppt/tableStyles.xml><?xml version="1.0" encoding="utf-8"?>
<a:tblStyleLst xmlns:a="http://schemas.openxmlformats.org/drawingml/2006/main" def="{E607498C-52E9-4345-9F8E-FF1BEA4BA2D9}">
  <a:tblStyle styleId="{E607498C-52E9-4345-9F8E-FF1BEA4BA2D9}" styleName="Table_0">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C1D0294-DF13-4BAA-91C1-80F83170DBBF}"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EB446B6-29C3-48AA-BEA5-A3D6B57B4C72}" styleName="Table_2">
    <a:wholeTbl>
      <a:tcTxStyle>
        <a:font>
          <a:latin typeface="Arial"/>
          <a:ea typeface="Arial"/>
          <a:cs typeface="Arial"/>
        </a:font>
        <a:srgbClr val="000000"/>
      </a:tcTxStyle>
      <a:tcStyle>
        <a:tcBdr>
          <a:left>
            <a:ln w="12700" cap="flat" cmpd="sng">
              <a:solidFill>
                <a:srgbClr val="000000"/>
              </a:solidFill>
              <a:prstDash val="solid"/>
              <a:round/>
              <a:headEnd type="none" w="med" len="med"/>
              <a:tailEnd type="none" w="med" len="med"/>
            </a:ln>
          </a:left>
          <a:right>
            <a:ln w="12700" cap="flat" cmpd="sng">
              <a:solidFill>
                <a:srgbClr val="000000"/>
              </a:solidFill>
              <a:prstDash val="solid"/>
              <a:round/>
              <a:headEnd type="none" w="med" len="med"/>
              <a:tailEnd type="none" w="med" len="med"/>
            </a:ln>
          </a:right>
          <a:top>
            <a:ln w="12700" cap="flat" cmpd="sng">
              <a:solidFill>
                <a:srgbClr val="000000"/>
              </a:solidFill>
              <a:prstDash val="solid"/>
              <a:round/>
              <a:headEnd type="none" w="med" len="med"/>
              <a:tailEnd type="none" w="med" len="med"/>
            </a:ln>
          </a:top>
          <a:bottom>
            <a:ln w="12700" cap="flat" cmpd="sng">
              <a:solidFill>
                <a:srgbClr val="000000"/>
              </a:solidFill>
              <a:prstDash val="solid"/>
              <a:round/>
              <a:headEnd type="none" w="med" len="med"/>
              <a:tailEnd type="none" w="med" len="med"/>
            </a:ln>
          </a:bottom>
          <a:insideH>
            <a:ln w="12700" cap="flat" cmpd="sng">
              <a:solidFill>
                <a:srgbClr val="000000"/>
              </a:solidFill>
              <a:prstDash val="solid"/>
              <a:round/>
              <a:headEnd type="none" w="med" len="med"/>
              <a:tailEnd type="none" w="med" len="med"/>
            </a:ln>
          </a:insideH>
          <a:insideV>
            <a:ln w="12700"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15" autoAdjust="0"/>
    <p:restoredTop sz="49937" autoAdjust="0"/>
  </p:normalViewPr>
  <p:slideViewPr>
    <p:cSldViewPr snapToGrid="0">
      <p:cViewPr varScale="1">
        <p:scale>
          <a:sx n="53" d="100"/>
          <a:sy n="53" d="100"/>
        </p:scale>
        <p:origin x="1464" y="72"/>
      </p:cViewPr>
      <p:guideLst/>
    </p:cSldViewPr>
  </p:slideViewPr>
  <p:notesTextViewPr>
    <p:cViewPr>
      <p:scale>
        <a:sx n="1" d="1"/>
        <a:sy n="1" d="1"/>
      </p:scale>
      <p:origin x="0" y="0"/>
    </p:cViewPr>
  </p:notesTextViewPr>
  <p:sorterViewPr>
    <p:cViewPr>
      <p:scale>
        <a:sx n="44" d="100"/>
        <a:sy n="4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en-US" dirty="0"/>
              <a:t>Preference on Bike Parking Location</a:t>
            </a:r>
          </a:p>
        </c:rich>
      </c:tx>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rgbClr val="FF6667"/>
            </a:solidFill>
          </c:spPr>
          <c:dPt>
            <c:idx val="0"/>
            <c:bubble3D val="0"/>
            <c:spPr>
              <a:solidFill>
                <a:srgbClr val="FF6667"/>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ABF8-48E1-9C11-16BCEED51B19}"/>
              </c:ext>
            </c:extLst>
          </c:dPt>
          <c:dPt>
            <c:idx val="1"/>
            <c:bubble3D val="0"/>
            <c:spPr>
              <a:solidFill>
                <a:srgbClr val="98CBCC"/>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ABF8-48E1-9C11-16BCEED51B19}"/>
              </c:ext>
            </c:extLst>
          </c:dPt>
          <c:dPt>
            <c:idx val="2"/>
            <c:bubble3D val="0"/>
            <c:spPr>
              <a:solidFill>
                <a:srgbClr val="66AE8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ABF8-48E1-9C11-16BCEED51B19}"/>
              </c:ext>
            </c:extLst>
          </c:dPt>
          <c:dLbls>
            <c:dLbl>
              <c:idx val="0"/>
              <c:layout>
                <c:manualLayout>
                  <c:x val="-0.24989130138730653"/>
                  <c:y val="-7.263898475213279E-2"/>
                </c:manualLayout>
              </c:layout>
              <c:tx>
                <c:rich>
                  <a:bodyPr/>
                  <a:lstStyle/>
                  <a:p>
                    <a:r>
                      <a:rPr lang="en-US" sz="1600" dirty="0">
                        <a:solidFill>
                          <a:schemeClr val="tx1"/>
                        </a:solidFill>
                        <a:latin typeface="Trebuchet MS" panose="020B0603020202020204" pitchFamily="34" charset="0"/>
                      </a:rPr>
                      <a:t>In a secure bike</a:t>
                    </a:r>
                    <a:r>
                      <a:rPr lang="en-US" sz="1600" baseline="0" dirty="0">
                        <a:solidFill>
                          <a:schemeClr val="tx1"/>
                        </a:solidFill>
                        <a:latin typeface="Trebuchet MS" panose="020B0603020202020204" pitchFamily="34" charset="0"/>
                      </a:rPr>
                      <a:t> room, </a:t>
                    </a:r>
                    <a:fld id="{CCCA2800-48FA-4342-941E-B0FFE4F288AA}" type="PERCENTAGE">
                      <a:rPr lang="en-US" sz="1600" smtClean="0">
                        <a:solidFill>
                          <a:schemeClr val="tx1"/>
                        </a:solidFill>
                        <a:latin typeface="Trebuchet MS" panose="020B0603020202020204" pitchFamily="34" charset="0"/>
                      </a:rPr>
                      <a:pPr/>
                      <a:t>[PERCENTAGE]</a:t>
                    </a:fld>
                    <a:endParaRPr lang="en-US" sz="1600" baseline="0" dirty="0">
                      <a:solidFill>
                        <a:schemeClr val="tx1"/>
                      </a:solidFill>
                      <a:latin typeface="Trebuchet MS" panose="020B0603020202020204" pitchFamily="34" charset="0"/>
                    </a:endParaRPr>
                  </a:p>
                </c:rich>
              </c:tx>
              <c:dLblPos val="bestFit"/>
              <c:showLegendKey val="0"/>
              <c:showVal val="0"/>
              <c:showCatName val="0"/>
              <c:showSerName val="0"/>
              <c:showPercent val="1"/>
              <c:showBubbleSize val="0"/>
              <c:extLst>
                <c:ext xmlns:c15="http://schemas.microsoft.com/office/drawing/2012/chart" uri="{CE6537A1-D6FC-4f65-9D91-7224C49458BB}">
                  <c15:layout>
                    <c:manualLayout>
                      <c:w val="0.31879699248120302"/>
                      <c:h val="0.39708346456692911"/>
                    </c:manualLayout>
                  </c15:layout>
                  <c15:dlblFieldTable/>
                  <c15:showDataLabelsRange val="0"/>
                </c:ext>
                <c:ext xmlns:c16="http://schemas.microsoft.com/office/drawing/2014/chart" uri="{C3380CC4-5D6E-409C-BE32-E72D297353CC}">
                  <c16:uniqueId val="{00000001-ABF8-48E1-9C11-16BCEED51B19}"/>
                </c:ext>
              </c:extLst>
            </c:dLbl>
            <c:dLbl>
              <c:idx val="1"/>
              <c:tx>
                <c:rich>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rebuchet MS" panose="020B0603020202020204" pitchFamily="34" charset="0"/>
                        <a:ea typeface="+mn-ea"/>
                        <a:cs typeface="+mn-cs"/>
                      </a:defRPr>
                    </a:pPr>
                    <a:r>
                      <a:rPr lang="en-US" sz="1600">
                        <a:solidFill>
                          <a:schemeClr val="tx1"/>
                        </a:solidFill>
                        <a:latin typeface="Trebuchet MS" panose="020B0603020202020204" pitchFamily="34" charset="0"/>
                      </a:rPr>
                      <a:t>In my unit, </a:t>
                    </a:r>
                    <a:fld id="{285BE59D-274B-4EFF-8354-F0017307B7D4}" type="PERCENTAGE">
                      <a:rPr lang="en-US" sz="1600" smtClean="0">
                        <a:solidFill>
                          <a:schemeClr val="tx1"/>
                        </a:solidFill>
                        <a:latin typeface="Trebuchet MS" panose="020B0603020202020204" pitchFamily="34" charset="0"/>
                      </a:rPr>
                      <a:pPr>
                        <a:defRPr sz="1600">
                          <a:solidFill>
                            <a:schemeClr val="tx1"/>
                          </a:solidFill>
                          <a:latin typeface="Trebuchet MS" panose="020B0603020202020204" pitchFamily="34" charset="0"/>
                        </a:defRPr>
                      </a:pPr>
                      <a:t>[PERCENTAGE]</a:t>
                    </a:fld>
                    <a:endParaRPr lang="en-US" sz="1600">
                      <a:solidFill>
                        <a:schemeClr val="tx1"/>
                      </a:solidFill>
                      <a:latin typeface="Trebuchet MS" panose="020B0603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rebuchet MS" panose="020B0603020202020204" pitchFamily="34" charset="0"/>
                      <a:ea typeface="+mn-ea"/>
                      <a:cs typeface="+mn-cs"/>
                    </a:defRPr>
                  </a:pPr>
                  <a:endParaRPr lang="en-US"/>
                </a:p>
              </c:txPr>
              <c:dLblPos val="in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BF8-48E1-9C11-16BCEED51B19}"/>
                </c:ext>
              </c:extLst>
            </c:dLbl>
            <c:dLbl>
              <c:idx val="2"/>
              <c:tx>
                <c:rich>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r>
                      <a:rPr lang="en-US">
                        <a:solidFill>
                          <a:schemeClr val="tx1"/>
                        </a:solidFill>
                        <a:latin typeface="Trebuchet MS" panose="020B0603020202020204" pitchFamily="34" charset="0"/>
                      </a:rPr>
                      <a:t>Other, </a:t>
                    </a:r>
                    <a:fld id="{D7515DB3-C746-4226-9A84-18338BB4DD5C}" type="PERCENTAGE">
                      <a:rPr lang="en-US" smtClean="0">
                        <a:solidFill>
                          <a:schemeClr val="tx1"/>
                        </a:solidFill>
                        <a:latin typeface="Trebuchet MS" panose="020B0603020202020204" pitchFamily="34" charset="0"/>
                      </a:rPr>
                      <a:pPr>
                        <a:defRPr sz="1600"/>
                      </a:pPr>
                      <a:t>[PERCENTAGE]</a:t>
                    </a:fld>
                    <a:endParaRPr lang="en-US">
                      <a:solidFill>
                        <a:schemeClr val="tx1"/>
                      </a:solidFill>
                      <a:latin typeface="Trebuchet MS" panose="020B0603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BF8-48E1-9C11-16BCEED51B1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'All 4'!$C$14:$E$14</c:f>
              <c:strCache>
                <c:ptCount val="3"/>
                <c:pt idx="0">
                  <c:v>In a secure bike room</c:v>
                </c:pt>
                <c:pt idx="1">
                  <c:v>In my unit </c:v>
                </c:pt>
                <c:pt idx="2">
                  <c:v>Other </c:v>
                </c:pt>
              </c:strCache>
            </c:strRef>
          </c:cat>
          <c:val>
            <c:numRef>
              <c:f>'All 4'!$C$15:$E$15</c:f>
              <c:numCache>
                <c:formatCode>General</c:formatCode>
                <c:ptCount val="3"/>
                <c:pt idx="0">
                  <c:v>149</c:v>
                </c:pt>
                <c:pt idx="1">
                  <c:v>43</c:v>
                </c:pt>
                <c:pt idx="2">
                  <c:v>29</c:v>
                </c:pt>
              </c:numCache>
            </c:numRef>
          </c:val>
          <c:extLst>
            <c:ext xmlns:c16="http://schemas.microsoft.com/office/drawing/2014/chart" uri="{C3380CC4-5D6E-409C-BE32-E72D297353CC}">
              <c16:uniqueId val="{00000006-ABF8-48E1-9C11-16BCEED51B19}"/>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t>Example 77,000 sq foot Office Project</a:t>
            </a:r>
          </a:p>
        </c:rich>
      </c:tx>
      <c:overlay val="0"/>
      <c:spPr>
        <a:noFill/>
        <a:ln>
          <a:noFill/>
        </a:ln>
        <a:effectLst/>
      </c:spPr>
    </c:title>
    <c:autoTitleDeleted val="0"/>
    <c:plotArea>
      <c:layout/>
      <c:barChart>
        <c:barDir val="col"/>
        <c:grouping val="stacked"/>
        <c:varyColors val="1"/>
        <c:ser>
          <c:idx val="0"/>
          <c:order val="0"/>
          <c:tx>
            <c:strRef>
              <c:f>'numbers only'!$D$29</c:f>
              <c:strCache>
                <c:ptCount val="1"/>
                <c:pt idx="0">
                  <c:v>Long Term Bike Parking</c:v>
                </c:pt>
              </c:strCache>
            </c:strRef>
          </c:tx>
          <c:spPr>
            <a:solidFill>
              <a:schemeClr val="accent5">
                <a:shade val="76000"/>
              </a:schemeClr>
            </a:solidFill>
            <a:ln>
              <a:noFill/>
            </a:ln>
            <a:effectLst/>
          </c:spPr>
          <c:invertIfNegative val="0"/>
          <c:dPt>
            <c:idx val="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1-87A1-49AA-813E-AF8A89E99BEF}"/>
              </c:ext>
            </c:extLst>
          </c:dPt>
          <c:dPt>
            <c:idx val="5"/>
            <c:invertIfNegative val="0"/>
            <c:bubble3D val="0"/>
            <c:spPr>
              <a:solidFill>
                <a:srgbClr val="FF6667"/>
              </a:solidFill>
              <a:ln>
                <a:noFill/>
              </a:ln>
              <a:effectLst/>
            </c:spPr>
            <c:extLst>
              <c:ext xmlns:c16="http://schemas.microsoft.com/office/drawing/2014/chart" uri="{C3380CC4-5D6E-409C-BE32-E72D297353CC}">
                <c16:uniqueId val="{00000003-87A1-49AA-813E-AF8A89E99BEF}"/>
              </c:ext>
            </c:extLst>
          </c:dPt>
          <c:dPt>
            <c:idx val="11"/>
            <c:invertIfNegative val="0"/>
            <c:bubble3D val="0"/>
            <c:spPr>
              <a:solidFill>
                <a:srgbClr val="FF6667"/>
              </a:solidFill>
              <a:ln>
                <a:noFill/>
              </a:ln>
              <a:effectLst/>
            </c:spPr>
            <c:extLst>
              <c:ext xmlns:c16="http://schemas.microsoft.com/office/drawing/2014/chart" uri="{C3380CC4-5D6E-409C-BE32-E72D297353CC}">
                <c16:uniqueId val="{00000005-87A1-49AA-813E-AF8A89E99BEF}"/>
              </c:ext>
            </c:extLst>
          </c:dPt>
          <c:dPt>
            <c:idx val="1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7-87A1-49AA-813E-AF8A89E99BE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'numbers only'!$C$30:$C$42</c:f>
              <c:strCache>
                <c:ptCount val="13"/>
                <c:pt idx="0">
                  <c:v>PDX Current Code (1996)</c:v>
                </c:pt>
                <c:pt idx="1">
                  <c:v>Davis CA (2013)</c:v>
                </c:pt>
                <c:pt idx="2">
                  <c:v>Eugene, OR (Draft 2018)</c:v>
                </c:pt>
                <c:pt idx="3">
                  <c:v>Los Angeles, CA (2017)</c:v>
                </c:pt>
                <c:pt idx="4">
                  <c:v>San Francisco, CA (2013)</c:v>
                </c:pt>
                <c:pt idx="5">
                  <c:v>PDX Proposed - Standard B</c:v>
                </c:pt>
                <c:pt idx="6">
                  <c:v>Cambridge, MA (2013)</c:v>
                </c:pt>
                <c:pt idx="7">
                  <c:v>PBOT 1994 Task Force Recommendations</c:v>
                </c:pt>
                <c:pt idx="8">
                  <c:v>Boulder, CO (2014)</c:v>
                </c:pt>
                <c:pt idx="9">
                  <c:v>Santa Monica, CA (2015)</c:v>
                </c:pt>
                <c:pt idx="10">
                  <c:v>Seattle, WA (2018)</c:v>
                </c:pt>
                <c:pt idx="11">
                  <c:v>PDX Proposed - Standard A</c:v>
                </c:pt>
                <c:pt idx="12">
                  <c:v>Clay Creative, 240 SE Clay St (2016)</c:v>
                </c:pt>
              </c:strCache>
            </c:strRef>
          </c:cat>
          <c:val>
            <c:numRef>
              <c:f>'numbers only'!$D$30:$D$42</c:f>
              <c:numCache>
                <c:formatCode>0</c:formatCode>
                <c:ptCount val="13"/>
                <c:pt idx="0">
                  <c:v>7.7</c:v>
                </c:pt>
                <c:pt idx="1">
                  <c:v>12.833333333333334</c:v>
                </c:pt>
                <c:pt idx="2">
                  <c:v>12.833333333333334</c:v>
                </c:pt>
                <c:pt idx="3">
                  <c:v>15.4</c:v>
                </c:pt>
                <c:pt idx="4">
                  <c:v>15.4</c:v>
                </c:pt>
                <c:pt idx="5">
                  <c:v>22</c:v>
                </c:pt>
                <c:pt idx="6">
                  <c:v>23.333333333333332</c:v>
                </c:pt>
                <c:pt idx="7">
                  <c:v>25.666666666666668</c:v>
                </c:pt>
                <c:pt idx="8">
                  <c:v>38.5</c:v>
                </c:pt>
                <c:pt idx="9">
                  <c:v>38.5</c:v>
                </c:pt>
                <c:pt idx="10">
                  <c:v>38.5</c:v>
                </c:pt>
                <c:pt idx="11">
                  <c:v>42.777777777777779</c:v>
                </c:pt>
                <c:pt idx="12" formatCode="General">
                  <c:v>60</c:v>
                </c:pt>
              </c:numCache>
            </c:numRef>
          </c:val>
          <c:extLst>
            <c:ext xmlns:c16="http://schemas.microsoft.com/office/drawing/2014/chart" uri="{C3380CC4-5D6E-409C-BE32-E72D297353CC}">
              <c16:uniqueId val="{00000008-87A1-49AA-813E-AF8A89E99BEF}"/>
            </c:ext>
          </c:extLst>
        </c:ser>
        <c:dLbls>
          <c:dLblPos val="ctr"/>
          <c:showLegendKey val="0"/>
          <c:showVal val="1"/>
          <c:showCatName val="0"/>
          <c:showSerName val="0"/>
          <c:showPercent val="0"/>
          <c:showBubbleSize val="0"/>
        </c:dLbls>
        <c:gapWidth val="79"/>
        <c:overlap val="100"/>
        <c:axId val="289605069"/>
        <c:axId val="1478471519"/>
        <c:extLst>
          <c:ext xmlns:c15="http://schemas.microsoft.com/office/drawing/2012/chart" uri="{02D57815-91ED-43cb-92C2-25804820EDAC}">
            <c15:filteredBarSeries>
              <c15:ser>
                <c:idx val="1"/>
                <c:order val="1"/>
                <c:tx>
                  <c:strRef>
                    <c:extLst>
                      <c:ext uri="{02D57815-91ED-43cb-92C2-25804820EDAC}">
                        <c15:formulaRef>
                          <c15:sqref>'numbers only'!$E$29</c15:sqref>
                        </c15:formulaRef>
                      </c:ext>
                    </c:extLst>
                    <c:strCache>
                      <c:ptCount val="1"/>
                      <c:pt idx="0">
                        <c:v>Short Term Bike Parking</c:v>
                      </c:pt>
                    </c:strCache>
                  </c:strRef>
                </c:tx>
                <c:spPr>
                  <a:solidFill>
                    <a:schemeClr val="accent5">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'numbers only'!$C$30:$C$42</c15:sqref>
                        </c15:formulaRef>
                      </c:ext>
                    </c:extLst>
                    <c:strCache>
                      <c:ptCount val="13"/>
                      <c:pt idx="0">
                        <c:v>PDX Current Code (1996)</c:v>
                      </c:pt>
                      <c:pt idx="1">
                        <c:v>Davis CA (2013)</c:v>
                      </c:pt>
                      <c:pt idx="2">
                        <c:v>Eugene, OR (Draft 2018)</c:v>
                      </c:pt>
                      <c:pt idx="3">
                        <c:v>Los Angeles, CA (2017)</c:v>
                      </c:pt>
                      <c:pt idx="4">
                        <c:v>San Francisco, CA (2013)</c:v>
                      </c:pt>
                      <c:pt idx="5">
                        <c:v>PDX Proposed - Standard B</c:v>
                      </c:pt>
                      <c:pt idx="6">
                        <c:v>Cambridge, MA (2013)</c:v>
                      </c:pt>
                      <c:pt idx="7">
                        <c:v>PBOT 1994 Task Force Recommendations</c:v>
                      </c:pt>
                      <c:pt idx="8">
                        <c:v>Boulder, CO (2014)</c:v>
                      </c:pt>
                      <c:pt idx="9">
                        <c:v>Santa Monica, CA (2015)</c:v>
                      </c:pt>
                      <c:pt idx="10">
                        <c:v>Seattle, WA (2018)</c:v>
                      </c:pt>
                      <c:pt idx="11">
                        <c:v>PDX Proposed - Standard A</c:v>
                      </c:pt>
                      <c:pt idx="12">
                        <c:v>Clay Creative, 240 SE Clay St (2016)</c:v>
                      </c:pt>
                    </c:strCache>
                  </c:strRef>
                </c:cat>
                <c:val>
                  <c:numRef>
                    <c:extLst>
                      <c:ext uri="{02D57815-91ED-43cb-92C2-25804820EDAC}">
                        <c15:formulaRef>
                          <c15:sqref>'numbers only'!$E$30:$E$42</c15:sqref>
                        </c15:formulaRef>
                      </c:ext>
                    </c:extLst>
                    <c:numCache>
                      <c:formatCode>General</c:formatCode>
                      <c:ptCount val="13"/>
                      <c:pt idx="0" formatCode="0">
                        <c:v>1.925</c:v>
                      </c:pt>
                      <c:pt idx="5" formatCode="0">
                        <c:v>2.3333333333333335</c:v>
                      </c:pt>
                      <c:pt idx="11" formatCode="0">
                        <c:v>3.85</c:v>
                      </c:pt>
                      <c:pt idx="12">
                        <c:v>6</c:v>
                      </c:pt>
                    </c:numCache>
                  </c:numRef>
                </c:val>
                <c:extLst>
                  <c:ext xmlns:c16="http://schemas.microsoft.com/office/drawing/2014/chart" uri="{C3380CC4-5D6E-409C-BE32-E72D297353CC}">
                    <c16:uniqueId val="{00000009-87A1-49AA-813E-AF8A89E99BEF}"/>
                  </c:ext>
                </c:extLst>
              </c15:ser>
            </c15:filteredBarSeries>
          </c:ext>
        </c:extLst>
      </c:barChart>
      <c:catAx>
        <c:axId val="28960506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1478471519"/>
        <c:crosses val="autoZero"/>
        <c:auto val="1"/>
        <c:lblAlgn val="ctr"/>
        <c:lblOffset val="100"/>
        <c:noMultiLvlLbl val="1"/>
      </c:catAx>
      <c:valAx>
        <c:axId val="1478471519"/>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Amount Required Long-Term Bicycle Parking</a:t>
                </a:r>
              </a:p>
            </c:rich>
          </c:tx>
          <c:layout>
            <c:manualLayout>
              <c:xMode val="edge"/>
              <c:yMode val="edge"/>
              <c:x val="3.6736111111111108E-2"/>
              <c:y val="9.0435059253956895E-2"/>
            </c:manualLayout>
          </c:layout>
          <c:overlay val="0"/>
          <c:spPr>
            <a:noFill/>
            <a:ln>
              <a:noFill/>
            </a:ln>
            <a:effectLst/>
          </c:spPr>
        </c:title>
        <c:numFmt formatCode="0"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9605069"/>
        <c:crosses val="autoZero"/>
        <c:crossBetween val="between"/>
      </c:valAx>
      <c:spPr>
        <a:noFill/>
        <a:ln>
          <a:noFill/>
        </a:ln>
        <a:effectLst/>
      </c:spPr>
    </c:plotArea>
    <c:plotVisOnly val="1"/>
    <c:dispBlanksAs val="zero"/>
    <c:showDLblsOverMax val="1"/>
  </c:chart>
  <c:spPr>
    <a:solidFill>
      <a:schemeClr val="lt1"/>
    </a:solidFill>
    <a:ln w="9525" cap="flat" cmpd="sng" algn="ctr">
      <a:noFill/>
      <a:round/>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t>EXAMPLE</a:t>
            </a:r>
            <a:r>
              <a:rPr lang="en-US" baseline="0"/>
              <a:t> 15,000 SQ FOOT </a:t>
            </a:r>
            <a:r>
              <a:rPr lang="en-US" baseline="0">
                <a:solidFill>
                  <a:schemeClr val="accent1"/>
                </a:solidFill>
              </a:rPr>
              <a:t>RETAIL</a:t>
            </a:r>
            <a:r>
              <a:rPr lang="en-US" baseline="0"/>
              <a:t> PROJECT</a:t>
            </a:r>
            <a:endParaRPr lang="en-US"/>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'numbers only'!$D$45</c:f>
              <c:strCache>
                <c:ptCount val="1"/>
                <c:pt idx="0">
                  <c:v>Long Term Bike Parking</c:v>
                </c:pt>
              </c:strCache>
            </c:strRef>
          </c:tx>
          <c:spPr>
            <a:solidFill>
              <a:schemeClr val="accent1"/>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665A-4024-9207-057CF1630C23}"/>
              </c:ext>
            </c:extLst>
          </c:dPt>
          <c:dPt>
            <c:idx val="3"/>
            <c:invertIfNegative val="0"/>
            <c:bubble3D val="0"/>
            <c:spPr>
              <a:solidFill>
                <a:srgbClr val="FF6667"/>
              </a:solidFill>
              <a:ln>
                <a:noFill/>
              </a:ln>
              <a:effectLst/>
            </c:spPr>
            <c:extLst>
              <c:ext xmlns:c16="http://schemas.microsoft.com/office/drawing/2014/chart" uri="{C3380CC4-5D6E-409C-BE32-E72D297353CC}">
                <c16:uniqueId val="{00000003-665A-4024-9207-057CF1630C23}"/>
              </c:ext>
            </c:extLst>
          </c:dPt>
          <c:dPt>
            <c:idx val="7"/>
            <c:invertIfNegative val="0"/>
            <c:bubble3D val="0"/>
            <c:spPr>
              <a:solidFill>
                <a:srgbClr val="FF6667"/>
              </a:solidFill>
              <a:ln>
                <a:noFill/>
              </a:ln>
              <a:effectLst/>
            </c:spPr>
            <c:extLst>
              <c:ext xmlns:c16="http://schemas.microsoft.com/office/drawing/2014/chart" uri="{C3380CC4-5D6E-409C-BE32-E72D297353CC}">
                <c16:uniqueId val="{00000005-665A-4024-9207-057CF1630C2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'numbers only'!$C$46:$C$58</c:f>
              <c:strCache>
                <c:ptCount val="12"/>
                <c:pt idx="0">
                  <c:v>PDX Current Code (1996)</c:v>
                </c:pt>
                <c:pt idx="1">
                  <c:v>Cambridge, MA (2013)</c:v>
                </c:pt>
                <c:pt idx="2">
                  <c:v>PBOT 1994 Task Force Recommendations</c:v>
                </c:pt>
                <c:pt idx="3">
                  <c:v>PDX Proposed - Standard B</c:v>
                </c:pt>
                <c:pt idx="4">
                  <c:v>San Francisco, CA (2013)</c:v>
                </c:pt>
                <c:pt idx="5">
                  <c:v>Davis CA (2013)</c:v>
                </c:pt>
                <c:pt idx="6">
                  <c:v>Seattle, WA (2018)</c:v>
                </c:pt>
                <c:pt idx="7">
                  <c:v>PDX Proposed - Standard A</c:v>
                </c:pt>
                <c:pt idx="8">
                  <c:v>Santa Monica, CA (2015)</c:v>
                </c:pt>
                <c:pt idx="9">
                  <c:v>Eugene, OR (Draft 2018)</c:v>
                </c:pt>
                <c:pt idx="10">
                  <c:v>Los Angeles, CA (2017)</c:v>
                </c:pt>
                <c:pt idx="11">
                  <c:v>Boulder, CO (2014)</c:v>
                </c:pt>
              </c:strCache>
            </c:strRef>
          </c:cat>
          <c:val>
            <c:numRef>
              <c:f>'numbers only'!$D$46:$D$58</c:f>
              <c:numCache>
                <c:formatCode>0</c:formatCode>
                <c:ptCount val="12"/>
                <c:pt idx="0">
                  <c:v>1.25</c:v>
                </c:pt>
                <c:pt idx="1">
                  <c:v>1.5</c:v>
                </c:pt>
                <c:pt idx="2">
                  <c:v>1.875</c:v>
                </c:pt>
                <c:pt idx="3">
                  <c:v>2</c:v>
                </c:pt>
                <c:pt idx="4">
                  <c:v>2</c:v>
                </c:pt>
                <c:pt idx="5">
                  <c:v>3.75</c:v>
                </c:pt>
                <c:pt idx="6">
                  <c:v>3.75</c:v>
                </c:pt>
                <c:pt idx="7">
                  <c:v>3.9473684210526314</c:v>
                </c:pt>
                <c:pt idx="8">
                  <c:v>5</c:v>
                </c:pt>
                <c:pt idx="9">
                  <c:v>6.25</c:v>
                </c:pt>
                <c:pt idx="10">
                  <c:v>7.5</c:v>
                </c:pt>
                <c:pt idx="11">
                  <c:v>15</c:v>
                </c:pt>
              </c:numCache>
            </c:numRef>
          </c:val>
          <c:extLst>
            <c:ext xmlns:c16="http://schemas.microsoft.com/office/drawing/2014/chart" uri="{C3380CC4-5D6E-409C-BE32-E72D297353CC}">
              <c16:uniqueId val="{00000006-665A-4024-9207-057CF1630C23}"/>
            </c:ext>
          </c:extLst>
        </c:ser>
        <c:dLbls>
          <c:dLblPos val="ctr"/>
          <c:showLegendKey val="0"/>
          <c:showVal val="1"/>
          <c:showCatName val="0"/>
          <c:showSerName val="0"/>
          <c:showPercent val="0"/>
          <c:showBubbleSize val="0"/>
        </c:dLbls>
        <c:gapWidth val="79"/>
        <c:overlap val="100"/>
        <c:axId val="485851648"/>
        <c:axId val="485852960"/>
        <c:extLst>
          <c:ext xmlns:c15="http://schemas.microsoft.com/office/drawing/2012/chart" uri="{02D57815-91ED-43cb-92C2-25804820EDAC}">
            <c15:filteredBarSeries>
              <c15:ser>
                <c:idx val="1"/>
                <c:order val="1"/>
                <c:tx>
                  <c:strRef>
                    <c:extLst>
                      <c:ext uri="{02D57815-91ED-43cb-92C2-25804820EDAC}">
                        <c15:formulaRef>
                          <c15:sqref>'numbers only'!$E$45</c15:sqref>
                        </c15:formulaRef>
                      </c:ext>
                    </c:extLst>
                    <c:strCache>
                      <c:ptCount val="1"/>
                      <c:pt idx="0">
                        <c:v>Short Term Bike Parking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a:solidFill>
                              <a:schemeClr val="tx1">
                                <a:lumMod val="35000"/>
                                <a:lumOff val="65000"/>
                              </a:schemeClr>
                            </a:solidFill>
                          </a:ln>
                          <a:effectLst/>
                        </c:spPr>
                      </c15:leaderLines>
                    </c:ext>
                  </c:extLst>
                </c:dLbls>
                <c:cat>
                  <c:strRef>
                    <c:extLst>
                      <c:ext uri="{02D57815-91ED-43cb-92C2-25804820EDAC}">
                        <c15:formulaRef>
                          <c15:sqref>'numbers only'!$C$46:$C$58</c15:sqref>
                        </c15:formulaRef>
                      </c:ext>
                    </c:extLst>
                    <c:strCache>
                      <c:ptCount val="12"/>
                      <c:pt idx="0">
                        <c:v>PDX Current Code (1996)</c:v>
                      </c:pt>
                      <c:pt idx="1">
                        <c:v>Cambridge, MA (2013)</c:v>
                      </c:pt>
                      <c:pt idx="2">
                        <c:v>PBOT 1994 Task Force Recommendations</c:v>
                      </c:pt>
                      <c:pt idx="3">
                        <c:v>PDX Proposed - Standard B</c:v>
                      </c:pt>
                      <c:pt idx="4">
                        <c:v>San Francisco, CA (2013)</c:v>
                      </c:pt>
                      <c:pt idx="5">
                        <c:v>Davis CA (2013)</c:v>
                      </c:pt>
                      <c:pt idx="6">
                        <c:v>Seattle, WA (2018)</c:v>
                      </c:pt>
                      <c:pt idx="7">
                        <c:v>PDX Proposed - Standard A</c:v>
                      </c:pt>
                      <c:pt idx="8">
                        <c:v>Santa Monica, CA (2015)</c:v>
                      </c:pt>
                      <c:pt idx="9">
                        <c:v>Eugene, OR (Draft 2018)</c:v>
                      </c:pt>
                      <c:pt idx="10">
                        <c:v>Los Angeles, CA (2017)</c:v>
                      </c:pt>
                      <c:pt idx="11">
                        <c:v>Boulder, CO (2014)</c:v>
                      </c:pt>
                    </c:strCache>
                  </c:strRef>
                </c:cat>
                <c:val>
                  <c:numRef>
                    <c:extLst>
                      <c:ext uri="{02D57815-91ED-43cb-92C2-25804820EDAC}">
                        <c15:formulaRef>
                          <c15:sqref>'numbers only'!$E$46:$E$58</c15:sqref>
                        </c15:formulaRef>
                      </c:ext>
                    </c:extLst>
                    <c:numCache>
                      <c:formatCode>General</c:formatCode>
                      <c:ptCount val="12"/>
                      <c:pt idx="0" formatCode="0">
                        <c:v>28.518518518518519</c:v>
                      </c:pt>
                      <c:pt idx="3" formatCode="0">
                        <c:v>15.4</c:v>
                      </c:pt>
                      <c:pt idx="7" formatCode="0">
                        <c:v>17.5</c:v>
                      </c:pt>
                    </c:numCache>
                  </c:numRef>
                </c:val>
                <c:extLst>
                  <c:ext xmlns:c16="http://schemas.microsoft.com/office/drawing/2014/chart" uri="{C3380CC4-5D6E-409C-BE32-E72D297353CC}">
                    <c16:uniqueId val="{00000007-665A-4024-9207-057CF1630C23}"/>
                  </c:ext>
                </c:extLst>
              </c15:ser>
            </c15:filteredBarSeries>
          </c:ext>
        </c:extLst>
      </c:barChart>
      <c:catAx>
        <c:axId val="4858516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485852960"/>
        <c:crosses val="autoZero"/>
        <c:auto val="1"/>
        <c:lblAlgn val="ctr"/>
        <c:lblOffset val="100"/>
        <c:noMultiLvlLbl val="0"/>
      </c:catAx>
      <c:valAx>
        <c:axId val="485852960"/>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sz="900" b="0" i="0" cap="all" baseline="0">
                    <a:effectLst/>
                  </a:rPr>
                  <a:t>Amount Required Long-Term Bicycle Parking</a:t>
                </a:r>
                <a:endParaRPr lang="en-US" sz="900">
                  <a:effectLst/>
                </a:endParaRPr>
              </a:p>
            </c:rich>
          </c:tx>
          <c:layout>
            <c:manualLayout>
              <c:xMode val="edge"/>
              <c:yMode val="edge"/>
              <c:x val="2.5378390201224846E-2"/>
              <c:y val="0.10818340889207032"/>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58516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a:t>EXAMPLE 100 UNIT</a:t>
            </a:r>
            <a:r>
              <a:rPr lang="en-US" baseline="0"/>
              <a:t> </a:t>
            </a:r>
            <a:r>
              <a:rPr lang="en-US" baseline="0">
                <a:solidFill>
                  <a:schemeClr val="accent6"/>
                </a:solidFill>
              </a:rPr>
              <a:t>MULTI-DWELLING</a:t>
            </a:r>
            <a:r>
              <a:rPr lang="en-US" baseline="0"/>
              <a:t> pROJECT</a:t>
            </a:r>
            <a:endParaRPr lang="en-US"/>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6"/>
            </a:solidFill>
            <a:ln>
              <a:noFill/>
            </a:ln>
            <a:effectLst/>
          </c:spPr>
          <c:invertIfNegative val="0"/>
          <c:dPt>
            <c:idx val="7"/>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1-CFDF-48D9-B057-F0E67F6BC569}"/>
              </c:ext>
            </c:extLst>
          </c:dPt>
          <c:dPt>
            <c:idx val="8"/>
            <c:invertIfNegative val="0"/>
            <c:bubble3D val="0"/>
            <c:spPr>
              <a:solidFill>
                <a:srgbClr val="FF6667"/>
              </a:solidFill>
              <a:ln>
                <a:noFill/>
              </a:ln>
              <a:effectLst/>
            </c:spPr>
            <c:extLst>
              <c:ext xmlns:c16="http://schemas.microsoft.com/office/drawing/2014/chart" uri="{C3380CC4-5D6E-409C-BE32-E72D297353CC}">
                <c16:uniqueId val="{00000003-CFDF-48D9-B057-F0E67F6BC569}"/>
              </c:ext>
            </c:extLst>
          </c:dPt>
          <c:dPt>
            <c:idx val="9"/>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5-CFDF-48D9-B057-F0E67F6BC569}"/>
              </c:ext>
            </c:extLst>
          </c:dPt>
          <c:dPt>
            <c:idx val="10"/>
            <c:invertIfNegative val="0"/>
            <c:bubble3D val="0"/>
            <c:spPr>
              <a:solidFill>
                <a:srgbClr val="FF6667"/>
              </a:solidFill>
              <a:ln>
                <a:noFill/>
              </a:ln>
              <a:effectLst/>
            </c:spPr>
            <c:extLst>
              <c:ext xmlns:c16="http://schemas.microsoft.com/office/drawing/2014/chart" uri="{C3380CC4-5D6E-409C-BE32-E72D297353CC}">
                <c16:uniqueId val="{00000007-CFDF-48D9-B057-F0E67F6BC56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'numbers only'!$C$62:$C$74</c:f>
              <c:strCache>
                <c:ptCount val="13"/>
                <c:pt idx="0">
                  <c:v>Davis CA (2013)</c:v>
                </c:pt>
                <c:pt idx="1">
                  <c:v>Cambridge, MA (2013)</c:v>
                </c:pt>
                <c:pt idx="2">
                  <c:v>Eugene, OR (Draft 2018)</c:v>
                </c:pt>
                <c:pt idx="3">
                  <c:v>Los Angeles, CA (2017)</c:v>
                </c:pt>
                <c:pt idx="4">
                  <c:v>PBOT 1994 Task Force Recommendations</c:v>
                </c:pt>
                <c:pt idx="5">
                  <c:v>San Francisco, CA (2013)</c:v>
                </c:pt>
                <c:pt idx="6">
                  <c:v>Seattle, WA (2018)</c:v>
                </c:pt>
                <c:pt idx="7">
                  <c:v>PDX Current Code - Outside Central City (2010)</c:v>
                </c:pt>
                <c:pt idx="8">
                  <c:v>PDX Current Code - Standard B</c:v>
                </c:pt>
                <c:pt idx="9">
                  <c:v>PDX Current Code - Central City (2010)</c:v>
                </c:pt>
                <c:pt idx="10">
                  <c:v>PDX Proposed - Standard A</c:v>
                </c:pt>
                <c:pt idx="11">
                  <c:v>Santa Monica, CA (2015)</c:v>
                </c:pt>
                <c:pt idx="12">
                  <c:v>Boulder, CO (2014)</c:v>
                </c:pt>
              </c:strCache>
            </c:strRef>
          </c:cat>
          <c:val>
            <c:numRef>
              <c:f>'numbers only'!$D$62:$D$74</c:f>
              <c:numCache>
                <c:formatCode>0</c:formatCode>
                <c:ptCount val="13"/>
                <c:pt idx="0">
                  <c:v>75</c:v>
                </c:pt>
                <c:pt idx="1">
                  <c:v>100</c:v>
                </c:pt>
                <c:pt idx="2">
                  <c:v>100</c:v>
                </c:pt>
                <c:pt idx="3">
                  <c:v>100</c:v>
                </c:pt>
                <c:pt idx="4">
                  <c:v>100</c:v>
                </c:pt>
                <c:pt idx="5">
                  <c:v>100</c:v>
                </c:pt>
                <c:pt idx="6">
                  <c:v>100</c:v>
                </c:pt>
                <c:pt idx="7">
                  <c:v>110.00000000000001</c:v>
                </c:pt>
                <c:pt idx="8">
                  <c:v>110.00000000000001</c:v>
                </c:pt>
                <c:pt idx="9">
                  <c:v>150</c:v>
                </c:pt>
                <c:pt idx="10">
                  <c:v>150</c:v>
                </c:pt>
                <c:pt idx="11">
                  <c:v>150</c:v>
                </c:pt>
                <c:pt idx="12">
                  <c:v>175</c:v>
                </c:pt>
              </c:numCache>
            </c:numRef>
          </c:val>
          <c:extLst>
            <c:ext xmlns:c16="http://schemas.microsoft.com/office/drawing/2014/chart" uri="{C3380CC4-5D6E-409C-BE32-E72D297353CC}">
              <c16:uniqueId val="{00000008-CFDF-48D9-B057-F0E67F6BC569}"/>
            </c:ext>
          </c:extLst>
        </c:ser>
        <c:dLbls>
          <c:dLblPos val="ctr"/>
          <c:showLegendKey val="0"/>
          <c:showVal val="1"/>
          <c:showCatName val="0"/>
          <c:showSerName val="0"/>
          <c:showPercent val="0"/>
          <c:showBubbleSize val="0"/>
        </c:dLbls>
        <c:gapWidth val="79"/>
        <c:overlap val="100"/>
        <c:axId val="562733464"/>
        <c:axId val="562735104"/>
      </c:barChart>
      <c:catAx>
        <c:axId val="5627334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562735104"/>
        <c:crosses val="autoZero"/>
        <c:auto val="1"/>
        <c:lblAlgn val="ctr"/>
        <c:lblOffset val="100"/>
        <c:noMultiLvlLbl val="0"/>
      </c:catAx>
      <c:valAx>
        <c:axId val="562735104"/>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Amount Required Long-Term Bicycle Parking</a:t>
                </a:r>
              </a:p>
            </c:rich>
          </c:tx>
          <c:layout>
            <c:manualLayout>
              <c:xMode val="edge"/>
              <c:yMode val="edge"/>
              <c:x val="1.0964912280701754E-2"/>
              <c:y val="8.3805175038051766E-2"/>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2733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4" y="0"/>
            <a:ext cx="5582123" cy="8525341"/>
          </a:xfrm>
          <a:prstGeom prst="rect">
            <a:avLst/>
          </a:prstGeom>
          <a:noFill/>
          <a:ln>
            <a:noFill/>
          </a:ln>
        </p:spPr>
        <p:txBody>
          <a:bodyPr wrap="square" lIns="332889" tIns="332889" rIns="332889" bIns="332889" anchor="t" anchorCtr="0"/>
          <a:lstStyle>
            <a:lvl1pPr marL="0" marR="0" lvl="0" indent="0" algn="l" rtl="0">
              <a:lnSpc>
                <a:spcPct val="100000"/>
              </a:lnSpc>
              <a:spcBef>
                <a:spcPts val="0"/>
              </a:spcBef>
              <a:spcAft>
                <a:spcPts val="0"/>
              </a:spcAft>
              <a:buClr>
                <a:schemeClr val="dk1"/>
              </a:buClr>
              <a:buSzPct val="100000"/>
              <a:buFont typeface="Calibri"/>
              <a:buNone/>
              <a:defRPr sz="4300" b="0" i="0" u="none" strike="noStrike" cap="none">
                <a:solidFill>
                  <a:schemeClr val="dk1"/>
                </a:solidFill>
                <a:latin typeface="Calibri"/>
                <a:ea typeface="Calibri"/>
                <a:cs typeface="Calibri"/>
                <a:sym typeface="Calibri"/>
              </a:defRPr>
            </a:lvl1pPr>
            <a:lvl2pPr marL="1248544" marR="0" lvl="1"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2pPr>
            <a:lvl3pPr marL="2497090" marR="0" lvl="2"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3pPr>
            <a:lvl4pPr marL="3745635" marR="0" lvl="3"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4pPr>
            <a:lvl5pPr marL="4994179" marR="0" lvl="4"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5pPr>
            <a:lvl6pPr marL="6242727" marR="0" lvl="5"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6pPr>
            <a:lvl7pPr marL="7491273" marR="0" lvl="6"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7pPr>
            <a:lvl8pPr marL="8739818" marR="0" lvl="7"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8pPr>
            <a:lvl9pPr marL="9988362" marR="0" lvl="8"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7296722" y="0"/>
            <a:ext cx="5582123" cy="8525341"/>
          </a:xfrm>
          <a:prstGeom prst="rect">
            <a:avLst/>
          </a:prstGeom>
          <a:noFill/>
          <a:ln>
            <a:noFill/>
          </a:ln>
        </p:spPr>
        <p:txBody>
          <a:bodyPr wrap="square" lIns="332889" tIns="332889" rIns="332889" bIns="332889" anchor="t" anchorCtr="0"/>
          <a:lstStyle>
            <a:lvl1pPr marL="0" marR="0" lvl="0" indent="0" algn="r" rtl="0">
              <a:lnSpc>
                <a:spcPct val="100000"/>
              </a:lnSpc>
              <a:spcBef>
                <a:spcPts val="0"/>
              </a:spcBef>
              <a:spcAft>
                <a:spcPts val="0"/>
              </a:spcAft>
              <a:buClr>
                <a:schemeClr val="dk1"/>
              </a:buClr>
              <a:buSzPct val="100000"/>
              <a:buFont typeface="Calibri"/>
              <a:buNone/>
              <a:defRPr sz="4300" b="0" i="0" u="none" strike="noStrike" cap="none">
                <a:solidFill>
                  <a:schemeClr val="dk1"/>
                </a:solidFill>
                <a:latin typeface="Calibri"/>
                <a:ea typeface="Calibri"/>
                <a:cs typeface="Calibri"/>
                <a:sym typeface="Calibri"/>
              </a:defRPr>
            </a:lvl1pPr>
            <a:lvl2pPr marL="1248544" marR="0" lvl="1"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2pPr>
            <a:lvl3pPr marL="2497090" marR="0" lvl="2"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3pPr>
            <a:lvl4pPr marL="3745635" marR="0" lvl="3"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4pPr>
            <a:lvl5pPr marL="4994179" marR="0" lvl="4"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5pPr>
            <a:lvl6pPr marL="6242727" marR="0" lvl="5"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6pPr>
            <a:lvl7pPr marL="7491273" marR="0" lvl="6"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7pPr>
            <a:lvl8pPr marL="8739818" marR="0" lvl="7"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8pPr>
            <a:lvl9pPr marL="9988362" marR="0" lvl="8"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1783338" y="21243925"/>
            <a:ext cx="76444476" cy="57334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1288187" y="81772431"/>
            <a:ext cx="10305459" cy="66904726"/>
          </a:xfrm>
          <a:prstGeom prst="rect">
            <a:avLst/>
          </a:prstGeom>
          <a:noFill/>
          <a:ln>
            <a:noFill/>
          </a:ln>
        </p:spPr>
        <p:txBody>
          <a:bodyPr wrap="square" lIns="332889" tIns="332889" rIns="332889" bIns="332889" anchor="t" anchorCtr="0"/>
          <a:lstStyle>
            <a:lvl1pPr marL="0" marR="0" lvl="0" indent="0" algn="l" rtl="0">
              <a:spcBef>
                <a:spcPts val="0"/>
              </a:spcBef>
              <a:buClr>
                <a:schemeClr val="dk1"/>
              </a:buClr>
              <a:buSzPct val="100000"/>
              <a:buFont typeface="Calibri"/>
              <a:buChar char="●"/>
              <a:defRPr sz="900" b="0" i="0" u="none" strike="noStrike" cap="none">
                <a:solidFill>
                  <a:schemeClr val="dk1"/>
                </a:solidFill>
                <a:latin typeface="Calibri"/>
                <a:ea typeface="Calibri"/>
                <a:cs typeface="Calibri"/>
                <a:sym typeface="Calibri"/>
              </a:defRPr>
            </a:lvl1pPr>
            <a:lvl2pPr marL="342900" marR="0" lvl="1" indent="0" algn="l" rtl="0">
              <a:spcBef>
                <a:spcPts val="0"/>
              </a:spcBef>
              <a:buClr>
                <a:schemeClr val="dk1"/>
              </a:buClr>
              <a:buSzPct val="100000"/>
              <a:buFont typeface="Calibri"/>
              <a:buChar char="○"/>
              <a:defRPr sz="900" b="0" i="0" u="none" strike="noStrike" cap="none">
                <a:solidFill>
                  <a:schemeClr val="dk1"/>
                </a:solidFill>
                <a:latin typeface="Calibri"/>
                <a:ea typeface="Calibri"/>
                <a:cs typeface="Calibri"/>
                <a:sym typeface="Calibri"/>
              </a:defRPr>
            </a:lvl2pPr>
            <a:lvl3pPr marL="685800" marR="0" lvl="2" indent="0" algn="l" rtl="0">
              <a:spcBef>
                <a:spcPts val="0"/>
              </a:spcBef>
              <a:buClr>
                <a:schemeClr val="dk1"/>
              </a:buClr>
              <a:buSzPct val="100000"/>
              <a:buFont typeface="Calibri"/>
              <a:buChar char="■"/>
              <a:defRPr sz="900" b="0" i="0" u="none" strike="noStrike" cap="none">
                <a:solidFill>
                  <a:schemeClr val="dk1"/>
                </a:solidFill>
                <a:latin typeface="Calibri"/>
                <a:ea typeface="Calibri"/>
                <a:cs typeface="Calibri"/>
                <a:sym typeface="Calibri"/>
              </a:defRPr>
            </a:lvl3pPr>
            <a:lvl4pPr marL="1028700" marR="0" lvl="3" indent="0" algn="l" rtl="0">
              <a:spcBef>
                <a:spcPts val="0"/>
              </a:spcBef>
              <a:buClr>
                <a:schemeClr val="dk1"/>
              </a:buClr>
              <a:buSzPct val="100000"/>
              <a:buFont typeface="Calibri"/>
              <a:buChar char="●"/>
              <a:defRPr sz="900" b="0" i="0" u="none" strike="noStrike" cap="none">
                <a:solidFill>
                  <a:schemeClr val="dk1"/>
                </a:solidFill>
                <a:latin typeface="Calibri"/>
                <a:ea typeface="Calibri"/>
                <a:cs typeface="Calibri"/>
                <a:sym typeface="Calibri"/>
              </a:defRPr>
            </a:lvl4pPr>
            <a:lvl5pPr marL="1371600" marR="0" lvl="4" indent="0" algn="l" rtl="0">
              <a:spcBef>
                <a:spcPts val="0"/>
              </a:spcBef>
              <a:buClr>
                <a:schemeClr val="dk1"/>
              </a:buClr>
              <a:buSzPct val="100000"/>
              <a:buFont typeface="Calibri"/>
              <a:buChar char="○"/>
              <a:defRPr sz="900" b="0" i="0" u="none" strike="noStrike" cap="none">
                <a:solidFill>
                  <a:schemeClr val="dk1"/>
                </a:solidFill>
                <a:latin typeface="Calibri"/>
                <a:ea typeface="Calibri"/>
                <a:cs typeface="Calibri"/>
                <a:sym typeface="Calibri"/>
              </a:defRPr>
            </a:lvl5pPr>
            <a:lvl6pPr marL="1714500" marR="0" lvl="5" indent="0" algn="l" rtl="0">
              <a:spcBef>
                <a:spcPts val="0"/>
              </a:spcBef>
              <a:buClr>
                <a:schemeClr val="dk1"/>
              </a:buClr>
              <a:buSzPct val="100000"/>
              <a:buFont typeface="Calibri"/>
              <a:buChar char="■"/>
              <a:defRPr sz="900" b="0" i="0" u="none" strike="noStrike" cap="none">
                <a:solidFill>
                  <a:schemeClr val="dk1"/>
                </a:solidFill>
                <a:latin typeface="Calibri"/>
                <a:ea typeface="Calibri"/>
                <a:cs typeface="Calibri"/>
                <a:sym typeface="Calibri"/>
              </a:defRPr>
            </a:lvl6pPr>
            <a:lvl7pPr marL="2057400" marR="0" lvl="6" indent="0" algn="l" rtl="0">
              <a:spcBef>
                <a:spcPts val="0"/>
              </a:spcBef>
              <a:buClr>
                <a:schemeClr val="dk1"/>
              </a:buClr>
              <a:buSzPct val="100000"/>
              <a:buFont typeface="Calibri"/>
              <a:buChar char="●"/>
              <a:defRPr sz="900" b="0" i="0" u="none" strike="noStrike" cap="none">
                <a:solidFill>
                  <a:schemeClr val="dk1"/>
                </a:solidFill>
                <a:latin typeface="Calibri"/>
                <a:ea typeface="Calibri"/>
                <a:cs typeface="Calibri"/>
                <a:sym typeface="Calibri"/>
              </a:defRPr>
            </a:lvl7pPr>
            <a:lvl8pPr marL="2400300" marR="0" lvl="7" indent="0" algn="l" rtl="0">
              <a:spcBef>
                <a:spcPts val="0"/>
              </a:spcBef>
              <a:buClr>
                <a:schemeClr val="dk1"/>
              </a:buClr>
              <a:buSzPct val="100000"/>
              <a:buFont typeface="Calibri"/>
              <a:buChar char="○"/>
              <a:defRPr sz="900" b="0" i="0" u="none" strike="noStrike" cap="none">
                <a:solidFill>
                  <a:schemeClr val="dk1"/>
                </a:solidFill>
                <a:latin typeface="Calibri"/>
                <a:ea typeface="Calibri"/>
                <a:cs typeface="Calibri"/>
                <a:sym typeface="Calibri"/>
              </a:defRPr>
            </a:lvl8pPr>
            <a:lvl9pPr marL="2743200" marR="0" lvl="8" indent="0" algn="l" rtl="0">
              <a:spcBef>
                <a:spcPts val="0"/>
              </a:spcBef>
              <a:buClr>
                <a:schemeClr val="dk1"/>
              </a:buClr>
              <a:buSzPct val="100000"/>
              <a:buFont typeface="Calibri"/>
              <a:buChar char="■"/>
              <a:defRPr sz="9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4" y="161391437"/>
            <a:ext cx="5582123" cy="8525302"/>
          </a:xfrm>
          <a:prstGeom prst="rect">
            <a:avLst/>
          </a:prstGeom>
          <a:noFill/>
          <a:ln>
            <a:noFill/>
          </a:ln>
        </p:spPr>
        <p:txBody>
          <a:bodyPr wrap="square" lIns="332889" tIns="332889" rIns="332889" bIns="332889" anchor="b" anchorCtr="0"/>
          <a:lstStyle>
            <a:lvl1pPr marL="0" marR="0" lvl="0" indent="0" algn="l" rtl="0">
              <a:lnSpc>
                <a:spcPct val="100000"/>
              </a:lnSpc>
              <a:spcBef>
                <a:spcPts val="0"/>
              </a:spcBef>
              <a:spcAft>
                <a:spcPts val="0"/>
              </a:spcAft>
              <a:buClr>
                <a:schemeClr val="dk1"/>
              </a:buClr>
              <a:buSzPct val="100000"/>
              <a:buFont typeface="Calibri"/>
              <a:buNone/>
              <a:defRPr sz="4300" b="0" i="0" u="none" strike="noStrike" cap="none">
                <a:solidFill>
                  <a:schemeClr val="dk1"/>
                </a:solidFill>
                <a:latin typeface="Calibri"/>
                <a:ea typeface="Calibri"/>
                <a:cs typeface="Calibri"/>
                <a:sym typeface="Calibri"/>
              </a:defRPr>
            </a:lvl1pPr>
            <a:lvl2pPr marL="1248544" marR="0" lvl="1"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2pPr>
            <a:lvl3pPr marL="2497090" marR="0" lvl="2"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3pPr>
            <a:lvl4pPr marL="3745635" marR="0" lvl="3"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4pPr>
            <a:lvl5pPr marL="4994179" marR="0" lvl="4"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5pPr>
            <a:lvl6pPr marL="6242727" marR="0" lvl="5"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6pPr>
            <a:lvl7pPr marL="7491273" marR="0" lvl="6"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7pPr>
            <a:lvl8pPr marL="8739818" marR="0" lvl="7"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8pPr>
            <a:lvl9pPr marL="9988362" marR="0" lvl="8" indent="0" algn="l" rtl="0">
              <a:lnSpc>
                <a:spcPct val="100000"/>
              </a:lnSpc>
              <a:spcBef>
                <a:spcPts val="0"/>
              </a:spcBef>
              <a:spcAft>
                <a:spcPts val="0"/>
              </a:spcAft>
              <a:buClr>
                <a:schemeClr val="dk1"/>
              </a:buClr>
              <a:buSzPct val="100000"/>
              <a:buFont typeface="Calibri"/>
              <a:buNone/>
              <a:defRPr sz="49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7296722" y="161391437"/>
            <a:ext cx="5582123" cy="8525302"/>
          </a:xfrm>
          <a:prstGeom prst="rect">
            <a:avLst/>
          </a:prstGeom>
          <a:noFill/>
          <a:ln>
            <a:noFill/>
          </a:ln>
        </p:spPr>
        <p:txBody>
          <a:bodyPr wrap="square" lIns="332889" tIns="166398" rIns="332889" bIns="166398" anchor="b" anchorCtr="0">
            <a:noAutofit/>
          </a:bodyPr>
          <a:lstStyle/>
          <a:p>
            <a:pPr indent="-69364" algn="r">
              <a:buClr>
                <a:schemeClr val="dk1"/>
              </a:buClr>
              <a:buSzPct val="25000"/>
            </a:pPr>
            <a:fld id="{00000000-1234-1234-1234-123412341234}" type="slidenum">
              <a:rPr lang="en-US" sz="4300" smtClean="0">
                <a:solidFill>
                  <a:schemeClr val="dk1"/>
                </a:solidFill>
                <a:latin typeface="Calibri"/>
                <a:ea typeface="Calibri"/>
                <a:cs typeface="Calibri"/>
                <a:sym typeface="Calibri"/>
              </a:rPr>
              <a:pPr indent="-69364" algn="r">
                <a:buClr>
                  <a:schemeClr val="dk1"/>
                </a:buClr>
                <a:buSzPct val="25000"/>
              </a:pPr>
              <a:t>‹#›</a:t>
            </a:fld>
            <a:endParaRPr lang="en-US" sz="4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txBox="1">
            <a:spLocks noGrp="1"/>
          </p:cNvSpPr>
          <p:nvPr>
            <p:ph type="body" idx="1"/>
          </p:nvPr>
        </p:nvSpPr>
        <p:spPr>
          <a:xfrm>
            <a:off x="1288187" y="81772431"/>
            <a:ext cx="10305459" cy="66904726"/>
          </a:xfrm>
          <a:prstGeom prst="rect">
            <a:avLst/>
          </a:prstGeom>
          <a:noFill/>
          <a:ln>
            <a:noFill/>
          </a:ln>
        </p:spPr>
        <p:txBody>
          <a:bodyPr wrap="square" lIns="332889" tIns="332889" rIns="332889" bIns="332889" anchor="t" anchorCtr="0">
            <a:noAutofit/>
          </a:bodyPr>
          <a:lstStyle/>
          <a:p>
            <a:pPr marL="0" lvl="1" indent="0">
              <a:buNone/>
            </a:pPr>
            <a:r>
              <a:rPr lang="en-US" sz="1100" dirty="0">
                <a:latin typeface="Arial"/>
                <a:ea typeface="Arial"/>
                <a:cs typeface="Arial"/>
                <a:sym typeface="Arial"/>
              </a:rPr>
              <a:t>Thank you for letting us brief you again on the bicycle parking code update project.  </a:t>
            </a:r>
          </a:p>
          <a:p>
            <a:pPr marL="0" lvl="1" indent="0">
              <a:buNone/>
            </a:pPr>
            <a:endParaRPr lang="en-US" sz="1100" dirty="0">
              <a:latin typeface="Arial"/>
              <a:ea typeface="Arial"/>
              <a:cs typeface="Arial"/>
              <a:sym typeface="Arial"/>
            </a:endParaRPr>
          </a:p>
          <a:p>
            <a:pPr marL="0" lvl="1" indent="0">
              <a:buNone/>
            </a:pPr>
            <a:r>
              <a:rPr lang="en-US" sz="1100" dirty="0">
                <a:latin typeface="Arial"/>
                <a:ea typeface="Arial"/>
                <a:cs typeface="Arial"/>
                <a:sym typeface="Arial"/>
              </a:rPr>
              <a:t>You heard an update back in October of last year from our colleague Jeffrey Mitchem on the work of our stakeholder advisory committee. </a:t>
            </a:r>
          </a:p>
          <a:p>
            <a:pPr marL="0" lvl="1" indent="0">
              <a:buNone/>
            </a:pPr>
            <a:endParaRPr lang="en-US" sz="1100" dirty="0">
              <a:latin typeface="Arial"/>
              <a:ea typeface="Arial"/>
              <a:cs typeface="Arial"/>
              <a:sym typeface="Arial"/>
            </a:endParaRPr>
          </a:p>
          <a:p>
            <a:pPr marL="0" lvl="1" indent="0">
              <a:buNone/>
            </a:pPr>
            <a:r>
              <a:rPr lang="en-US" sz="1100" dirty="0">
                <a:latin typeface="Arial"/>
                <a:ea typeface="Arial"/>
                <a:cs typeface="Arial"/>
                <a:sym typeface="Arial"/>
              </a:rPr>
              <a:t>This Committee spent over 18 months coming to consensus on key principles and recommendations to guide staff on an update to the bicycle parking code section of Title 33, 266.</a:t>
            </a:r>
          </a:p>
          <a:p>
            <a:pPr marL="0" lvl="1" indent="0">
              <a:buNone/>
            </a:pPr>
            <a:endParaRPr lang="en-US" sz="1100" dirty="0">
              <a:latin typeface="Arial"/>
              <a:ea typeface="Arial"/>
              <a:cs typeface="Arial"/>
              <a:sym typeface="Arial"/>
            </a:endParaRPr>
          </a:p>
          <a:p>
            <a:pPr marL="0" lvl="1" indent="0">
              <a:buNone/>
            </a:pPr>
            <a:r>
              <a:rPr lang="en-US" sz="1100" dirty="0">
                <a:latin typeface="Arial"/>
                <a:ea typeface="Arial"/>
                <a:cs typeface="Arial"/>
                <a:sym typeface="Arial"/>
              </a:rPr>
              <a:t>Since then, my colleague Liz Hormann and I have been working with our partners at BDS and BPS to take the concepts from the SAC’s final report and develop draft code language.  </a:t>
            </a:r>
            <a:endParaRPr lang="en-US" sz="1100" dirty="0">
              <a:latin typeface="Arial"/>
              <a:ea typeface="Arial"/>
              <a:cs typeface="Arial"/>
              <a:sym typeface="Calibri"/>
            </a:endParaRPr>
          </a:p>
          <a:p>
            <a:pPr marL="0" lvl="1" indent="0">
              <a:buNone/>
            </a:pPr>
            <a:endParaRPr lang="en-US" sz="1100" dirty="0">
              <a:latin typeface="Arial"/>
              <a:ea typeface="Arial"/>
              <a:cs typeface="Arial"/>
              <a:sym typeface="Calibri"/>
            </a:endParaRPr>
          </a:p>
          <a:p>
            <a:pPr marL="0" lvl="1" indent="0">
              <a:buNone/>
            </a:pPr>
            <a:r>
              <a:rPr lang="en-US" sz="1100" dirty="0">
                <a:latin typeface="Arial"/>
                <a:ea typeface="Arial"/>
                <a:cs typeface="Arial"/>
                <a:sym typeface="Arial"/>
              </a:rPr>
              <a:t>Liz and I will be briefing you on these draft requirements today.   </a:t>
            </a:r>
          </a:p>
          <a:p>
            <a:pPr indent="-277454">
              <a:buSzPct val="109090"/>
              <a:buNone/>
            </a:pPr>
            <a:endParaRPr sz="3900" dirty="0">
              <a:latin typeface="Arial"/>
              <a:ea typeface="Arial"/>
              <a:cs typeface="Arial"/>
              <a:sym typeface="Arial"/>
            </a:endParaRPr>
          </a:p>
        </p:txBody>
      </p:sp>
      <p:sp>
        <p:nvSpPr>
          <p:cNvPr id="521" name="Shape 521"/>
          <p:cNvSpPr>
            <a:spLocks noGrp="1" noRot="1" noChangeAspect="1"/>
          </p:cNvSpPr>
          <p:nvPr>
            <p:ph type="sldImg" idx="2"/>
          </p:nvPr>
        </p:nvSpPr>
        <p:spPr>
          <a:xfrm>
            <a:off x="-31783338" y="21243925"/>
            <a:ext cx="76444476" cy="57334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dirty="0"/>
              <a:t>And this leads us to our recent efforts updating this section of code. </a:t>
            </a:r>
          </a:p>
          <a:p>
            <a:pPr>
              <a:buNone/>
            </a:pPr>
            <a:endParaRPr lang="en-US" dirty="0"/>
          </a:p>
        </p:txBody>
      </p:sp>
      <p:sp>
        <p:nvSpPr>
          <p:cNvPr id="4" name="Slide Number Placeholder 3"/>
          <p:cNvSpPr>
            <a:spLocks noGrp="1"/>
          </p:cNvSpPr>
          <p:nvPr>
            <p:ph type="sldNum" idx="12"/>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10</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5030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a:spLocks noGrp="1" noRot="1" noChangeAspect="1"/>
          </p:cNvSpPr>
          <p:nvPr>
            <p:ph type="sldImg" idx="2"/>
          </p:nvPr>
        </p:nvSpPr>
        <p:spPr>
          <a:xfrm>
            <a:off x="-31783338" y="21243925"/>
            <a:ext cx="76444476" cy="57334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9" name="Shape 599"/>
          <p:cNvSpPr txBox="1">
            <a:spLocks noGrp="1"/>
          </p:cNvSpPr>
          <p:nvPr>
            <p:ph type="body" idx="1"/>
          </p:nvPr>
        </p:nvSpPr>
        <p:spPr>
          <a:xfrm>
            <a:off x="1288185" y="81772446"/>
            <a:ext cx="10305461" cy="66907507"/>
          </a:xfrm>
          <a:prstGeom prst="rect">
            <a:avLst/>
          </a:prstGeom>
          <a:noFill/>
          <a:ln>
            <a:noFill/>
          </a:ln>
        </p:spPr>
        <p:txBody>
          <a:bodyPr wrap="square" lIns="332889" tIns="332889" rIns="332889" bIns="332889" anchor="t" anchorCtr="0">
            <a:noAutofit/>
          </a:bodyPr>
          <a:lstStyle/>
          <a:p>
            <a:pPr indent="-276022">
              <a:buNone/>
            </a:pPr>
            <a:r>
              <a:rPr lang="en-US" sz="1100" dirty="0"/>
              <a:t>The Bicycle Parking Code Update Project  is focused on ensuring new development and major redevelopment is providing adequate, secure and convenient short- and long-term bicycle parking. This is on-site bicycle parking and does not address bicycle parking in the ROW. </a:t>
            </a:r>
          </a:p>
          <a:p>
            <a:pPr indent="-276022">
              <a:buNone/>
            </a:pPr>
            <a:r>
              <a:rPr lang="en-US" sz="1100" dirty="0"/>
              <a:t>Also handbook. …..</a:t>
            </a:r>
          </a:p>
          <a:p>
            <a:pPr indent="-277454">
              <a:buNone/>
            </a:pPr>
            <a:endParaRPr lang="en-US" sz="1100" dirty="0"/>
          </a:p>
          <a:p>
            <a:pPr indent="-277454">
              <a:buNone/>
            </a:pPr>
            <a:r>
              <a:rPr lang="en-US" sz="1100" dirty="0"/>
              <a:t>Briefly, there are two types of bicycle parking that the code addresses. </a:t>
            </a:r>
          </a:p>
          <a:p>
            <a:pPr indent="-277454">
              <a:buNone/>
            </a:pPr>
            <a:r>
              <a:rPr lang="en-US" sz="1100" dirty="0"/>
              <a:t>Short-term Bicycle Parking is for visitors, typically for people who need to lock their bike for less than two hours. The bike parking is usually uncovered, and located near a building main entrance. The focus on short-term bike parking is to be visible and convenient for use. </a:t>
            </a:r>
          </a:p>
          <a:p>
            <a:pPr indent="-277454">
              <a:buNone/>
            </a:pPr>
            <a:endParaRPr lang="en-US" sz="1100" dirty="0"/>
          </a:p>
          <a:p>
            <a:pPr indent="-277454">
              <a:buNone/>
            </a:pPr>
            <a:r>
              <a:rPr lang="en-US" sz="1100" dirty="0"/>
              <a:t>Long-term Bicycle Parking is for residential, workplace, transit and student needs, where the bike is typically parked for longer than 2 hours. Long-term bicycle parking is covered and secure. </a:t>
            </a:r>
          </a:p>
          <a:p>
            <a:pPr indent="-277454">
              <a:buNone/>
            </a:pPr>
            <a:endParaRPr sz="1100" dirty="0"/>
          </a:p>
          <a:p>
            <a:pPr indent="-277454">
              <a:buNone/>
            </a:pPr>
            <a:r>
              <a:rPr lang="en-US" sz="1100" dirty="0"/>
              <a:t>The code includes, location requirements, rack design standards, security requirements, and the amount of required bike parking depending on the category of use (office, retail, medical centers, </a:t>
            </a:r>
            <a:r>
              <a:rPr lang="en-US" sz="1100" dirty="0" err="1"/>
              <a:t>etc</a:t>
            </a:r>
            <a:r>
              <a:rPr lang="en-US" sz="1100" dirty="0"/>
              <a:t>)</a:t>
            </a:r>
          </a:p>
          <a:p>
            <a:pPr indent="-277454">
              <a:buNone/>
            </a:pPr>
            <a:r>
              <a:rPr lang="en-US" sz="4300" dirty="0"/>
              <a:t> </a:t>
            </a:r>
          </a:p>
          <a:p>
            <a:pPr indent="-277454">
              <a:buNone/>
            </a:pPr>
            <a:endParaRPr sz="4300" dirty="0"/>
          </a:p>
        </p:txBody>
      </p:sp>
      <p:sp>
        <p:nvSpPr>
          <p:cNvPr id="600" name="Shape 600"/>
          <p:cNvSpPr txBox="1">
            <a:spLocks noGrp="1"/>
          </p:cNvSpPr>
          <p:nvPr>
            <p:ph type="sldNum" idx="12"/>
          </p:nvPr>
        </p:nvSpPr>
        <p:spPr>
          <a:xfrm>
            <a:off x="7296719" y="161391446"/>
            <a:ext cx="5582126" cy="8523706"/>
          </a:xfrm>
          <a:prstGeom prst="rect">
            <a:avLst/>
          </a:prstGeom>
          <a:noFill/>
          <a:ln>
            <a:noFill/>
          </a:ln>
        </p:spPr>
        <p:txBody>
          <a:bodyPr wrap="square" lIns="332889" tIns="166398" rIns="332889" bIns="166398" anchor="b" anchorCtr="0">
            <a:noAutofit/>
          </a:bodyPr>
          <a:lstStyle/>
          <a:p>
            <a:pPr indent="-80923">
              <a:buClr>
                <a:srgbClr val="000000"/>
              </a:buClr>
              <a:buSzPct val="25000"/>
            </a:pPr>
            <a:fld id="{00000000-1234-1234-1234-123412341234}" type="slidenum">
              <a:rPr lang="en-US"/>
              <a:pPr indent="-80923">
                <a:buClr>
                  <a:srgbClr val="000000"/>
                </a:buClr>
                <a:buSzPct val="2500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1783338" y="21243925"/>
            <a:ext cx="76444476" cy="57334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8" name="Shape 528"/>
          <p:cNvSpPr txBox="1">
            <a:spLocks noGrp="1"/>
          </p:cNvSpPr>
          <p:nvPr>
            <p:ph type="body" idx="1"/>
          </p:nvPr>
        </p:nvSpPr>
        <p:spPr>
          <a:xfrm>
            <a:off x="1288185" y="81772446"/>
            <a:ext cx="10305461" cy="66907507"/>
          </a:xfrm>
          <a:prstGeom prst="rect">
            <a:avLst/>
          </a:prstGeom>
        </p:spPr>
        <p:txBody>
          <a:bodyPr wrap="square" lIns="332889" tIns="332889" rIns="332889" bIns="332889" anchor="t" anchorCtr="0">
            <a:noAutofit/>
          </a:bodyPr>
          <a:lstStyle/>
          <a:p>
            <a:pPr>
              <a:lnSpc>
                <a:spcPct val="115000"/>
              </a:lnSpc>
              <a:buNone/>
            </a:pPr>
            <a:r>
              <a:rPr lang="en-US" sz="1100" i="1" dirty="0">
                <a:latin typeface="Arial"/>
                <a:ea typeface="Arial"/>
                <a:cs typeface="Arial"/>
                <a:sym typeface="Arial"/>
              </a:rPr>
              <a:t>HIDE FOR DC presentation</a:t>
            </a:r>
          </a:p>
          <a:p>
            <a:pPr>
              <a:lnSpc>
                <a:spcPct val="115000"/>
              </a:lnSpc>
              <a:buNone/>
            </a:pPr>
            <a:endParaRPr lang="en-US" sz="1100" i="1" dirty="0">
              <a:latin typeface="Arial"/>
              <a:ea typeface="Arial"/>
              <a:cs typeface="Arial"/>
              <a:sym typeface="Arial"/>
            </a:endParaRPr>
          </a:p>
          <a:p>
            <a:pPr>
              <a:lnSpc>
                <a:spcPct val="115000"/>
              </a:lnSpc>
              <a:buNone/>
            </a:pPr>
            <a:r>
              <a:rPr lang="en-US" sz="1100" i="1" dirty="0">
                <a:latin typeface="Arial"/>
                <a:ea typeface="Arial"/>
                <a:cs typeface="Arial"/>
                <a:sym typeface="Arial"/>
              </a:rPr>
              <a:t>[Summary: </a:t>
            </a:r>
            <a:endParaRPr lang="en-US" sz="1100" i="1" dirty="0">
              <a:latin typeface="Arial"/>
              <a:ea typeface="Arial"/>
              <a:cs typeface="Arial"/>
            </a:endParaRPr>
          </a:p>
          <a:p>
            <a:pPr>
              <a:lnSpc>
                <a:spcPct val="114999"/>
              </a:lnSpc>
              <a:buNone/>
            </a:pPr>
            <a:r>
              <a:rPr lang="en-US" sz="1100" i="1" dirty="0">
                <a:latin typeface="Arial"/>
                <a:ea typeface="Arial"/>
                <a:cs typeface="Arial"/>
                <a:sym typeface="Arial"/>
              </a:rPr>
              <a:t>The draft recommendations are now in the Discussion Draft phase – and staff can work through comments through the end of September.</a:t>
            </a:r>
            <a:r>
              <a:rPr lang="en-US" sz="1100" i="1" dirty="0">
                <a:latin typeface="Arial"/>
                <a:ea typeface="Arial"/>
                <a:cs typeface="Arial"/>
              </a:rPr>
              <a:t> ]</a:t>
            </a:r>
            <a:endParaRPr lang="en-US" sz="1100" i="1" dirty="0">
              <a:latin typeface="Arial"/>
              <a:ea typeface="Arial"/>
              <a:cs typeface="Arial"/>
              <a:sym typeface="Arial"/>
            </a:endParaRPr>
          </a:p>
          <a:p>
            <a:pPr>
              <a:lnSpc>
                <a:spcPct val="114999"/>
              </a:lnSpc>
              <a:buNone/>
            </a:pPr>
            <a:endParaRPr lang="en-US" sz="1100" dirty="0">
              <a:latin typeface="Arial"/>
              <a:ea typeface="Arial"/>
              <a:cs typeface="Arial"/>
              <a:sym typeface="Arial"/>
            </a:endParaRPr>
          </a:p>
          <a:p>
            <a:pPr>
              <a:lnSpc>
                <a:spcPct val="114999"/>
              </a:lnSpc>
              <a:buNone/>
            </a:pPr>
            <a:r>
              <a:rPr lang="en-US" sz="1100" dirty="0">
                <a:latin typeface="Arial"/>
                <a:ea typeface="Arial"/>
                <a:cs typeface="Arial"/>
                <a:sym typeface="Arial"/>
              </a:rPr>
              <a:t>We are here today to present the proposals within the Discussion Draft of the Bicycle Parking Code Project. </a:t>
            </a:r>
            <a:endParaRPr lang="en-US" sz="1100" dirty="0">
              <a:latin typeface="Arial"/>
              <a:ea typeface="Arial"/>
              <a:cs typeface="Arial"/>
            </a:endParaRPr>
          </a:p>
          <a:p>
            <a:pPr>
              <a:lnSpc>
                <a:spcPct val="115000"/>
              </a:lnSpc>
              <a:buNone/>
            </a:pPr>
            <a:endParaRPr sz="1100" dirty="0">
              <a:latin typeface="Arial"/>
              <a:ea typeface="Arial"/>
              <a:cs typeface="Arial"/>
              <a:sym typeface="Arial"/>
            </a:endParaRPr>
          </a:p>
          <a:p>
            <a:pPr>
              <a:lnSpc>
                <a:spcPct val="115000"/>
              </a:lnSpc>
              <a:buNone/>
            </a:pPr>
            <a:r>
              <a:rPr lang="en-US" sz="1100" dirty="0">
                <a:latin typeface="Arial"/>
                <a:ea typeface="Arial"/>
                <a:cs typeface="Arial"/>
                <a:sym typeface="Arial"/>
              </a:rPr>
              <a:t>The Discussion Draft is the point in time where staff can talk feedback and comment on the proposed updates to the bicycle parking code. After the Discussion Draft period – the Proposed Draft will be presented to the Planning and Sustainability Commission later this fall (slated for November 2018); and then a Recommended Draft will be presented to City Council in Spring 2019. There will be time for public testimony at both PSC and Council.  </a:t>
            </a:r>
          </a:p>
          <a:p>
            <a:pPr>
              <a:lnSpc>
                <a:spcPct val="115000"/>
              </a:lnSpc>
              <a:buNone/>
            </a:pPr>
            <a:endParaRPr sz="3900" dirty="0">
              <a:latin typeface="Arial"/>
              <a:ea typeface="Arial"/>
              <a:cs typeface="Arial"/>
              <a:sym typeface="Arial"/>
            </a:endParaRPr>
          </a:p>
        </p:txBody>
      </p:sp>
      <p:sp>
        <p:nvSpPr>
          <p:cNvPr id="529" name="Shape 529"/>
          <p:cNvSpPr txBox="1">
            <a:spLocks noGrp="1"/>
          </p:cNvSpPr>
          <p:nvPr>
            <p:ph type="sldNum" idx="12"/>
          </p:nvPr>
        </p:nvSpPr>
        <p:spPr>
          <a:xfrm>
            <a:off x="7296719" y="161391446"/>
            <a:ext cx="5582126" cy="8523706"/>
          </a:xfrm>
          <a:prstGeom prst="rect">
            <a:avLst/>
          </a:prstGeom>
        </p:spPr>
        <p:txBody>
          <a:bodyPr wrap="square" lIns="332889" tIns="166398" rIns="332889" bIns="166398" anchor="b" anchorCtr="0">
            <a:noAutofit/>
          </a:bodyPr>
          <a:lstStyle/>
          <a:p>
            <a:pPr>
              <a:buClr>
                <a:schemeClr val="dk1"/>
              </a:buClr>
              <a:buSzPct val="25000"/>
            </a:pPr>
            <a:fld id="{00000000-1234-1234-1234-123412341234}" type="slidenum">
              <a:rPr lang="en-US"/>
              <a:pPr>
                <a:buClr>
                  <a:schemeClr val="dk1"/>
                </a:buClr>
                <a:buSzPct val="2500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Shape 642"/>
          <p:cNvSpPr>
            <a:spLocks noGrp="1" noRot="1" noChangeAspect="1"/>
          </p:cNvSpPr>
          <p:nvPr>
            <p:ph type="sldImg" idx="2"/>
          </p:nvPr>
        </p:nvSpPr>
        <p:spPr>
          <a:xfrm>
            <a:off x="-31783338" y="21243925"/>
            <a:ext cx="76444476" cy="57334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3" name="Shape 643"/>
          <p:cNvSpPr txBox="1">
            <a:spLocks noGrp="1"/>
          </p:cNvSpPr>
          <p:nvPr>
            <p:ph type="body" idx="1"/>
          </p:nvPr>
        </p:nvSpPr>
        <p:spPr>
          <a:xfrm>
            <a:off x="1288185" y="81772446"/>
            <a:ext cx="10305461" cy="66907507"/>
          </a:xfrm>
          <a:prstGeom prst="rect">
            <a:avLst/>
          </a:prstGeom>
        </p:spPr>
        <p:txBody>
          <a:bodyPr wrap="square" lIns="332889" tIns="332889" rIns="332889" bIns="332889" anchor="t" anchorCtr="0">
            <a:noAutofit/>
          </a:bodyPr>
          <a:lstStyle/>
          <a:p>
            <a:pPr>
              <a:lnSpc>
                <a:spcPct val="114999"/>
              </a:lnSpc>
              <a:buNone/>
            </a:pPr>
            <a:r>
              <a:rPr lang="en-US" sz="1100" i="1" dirty="0"/>
              <a:t>DC:  We began scoping the key issues of this work back in February 2016 with the help of 14 member stakeholder/technical advisory committee that </a:t>
            </a:r>
            <a:r>
              <a:rPr lang="en-US" sz="1100" dirty="0"/>
              <a:t>included a wide range of stakeholders from developers to architects to bicycle advocates. </a:t>
            </a:r>
          </a:p>
          <a:p>
            <a:pPr>
              <a:lnSpc>
                <a:spcPct val="114999"/>
              </a:lnSpc>
              <a:buNone/>
            </a:pPr>
            <a:endParaRPr lang="en-US" sz="1100" dirty="0"/>
          </a:p>
          <a:p>
            <a:pPr>
              <a:lnSpc>
                <a:spcPct val="114999"/>
              </a:lnSpc>
              <a:buNone/>
            </a:pPr>
            <a:r>
              <a:rPr lang="en-US" sz="1100" dirty="0"/>
              <a:t>Over its seven meetings, the Committee dove deep into these intricacies and issues of bicycle parking, and spent considerable time weighing the tradeoffs and compromises that needed to be made. </a:t>
            </a:r>
          </a:p>
          <a:p>
            <a:pPr>
              <a:lnSpc>
                <a:spcPct val="114999"/>
              </a:lnSpc>
              <a:buNone/>
            </a:pPr>
            <a:endParaRPr lang="en-US" sz="1100" dirty="0"/>
          </a:p>
          <a:p>
            <a:pPr>
              <a:lnSpc>
                <a:spcPct val="114999"/>
              </a:lnSpc>
              <a:buNone/>
            </a:pPr>
            <a:endParaRPr lang="en-US" sz="1100" dirty="0"/>
          </a:p>
          <a:p>
            <a:pPr>
              <a:lnSpc>
                <a:spcPct val="114999"/>
              </a:lnSpc>
              <a:buNone/>
            </a:pPr>
            <a:r>
              <a:rPr lang="en-US" sz="1100" i="1" dirty="0"/>
              <a:t>*****</a:t>
            </a:r>
          </a:p>
          <a:p>
            <a:pPr>
              <a:lnSpc>
                <a:spcPct val="114999"/>
              </a:lnSpc>
              <a:buNone/>
            </a:pPr>
            <a:endParaRPr lang="en-US" sz="1100" i="1" dirty="0"/>
          </a:p>
          <a:p>
            <a:pPr>
              <a:lnSpc>
                <a:spcPct val="114999"/>
              </a:lnSpc>
              <a:buNone/>
            </a:pPr>
            <a:r>
              <a:rPr lang="en-US" sz="1100" i="1" dirty="0"/>
              <a:t>Summary:  the draft code provisions were developed with the support a stakeholder advisory committee that met over a period of 18 months ]</a:t>
            </a:r>
            <a:endParaRPr lang="en-US" sz="1100" dirty="0"/>
          </a:p>
          <a:p>
            <a:pPr>
              <a:lnSpc>
                <a:spcPct val="114999"/>
              </a:lnSpc>
              <a:buNone/>
            </a:pPr>
            <a:endParaRPr lang="en-US" sz="1100" dirty="0"/>
          </a:p>
          <a:p>
            <a:pPr>
              <a:lnSpc>
                <a:spcPct val="114999"/>
              </a:lnSpc>
              <a:buNone/>
            </a:pPr>
            <a:endParaRPr lang="en-US" sz="1100" dirty="0"/>
          </a:p>
          <a:p>
            <a:pPr>
              <a:lnSpc>
                <a:spcPct val="114999"/>
              </a:lnSpc>
              <a:buNone/>
            </a:pPr>
            <a:r>
              <a:rPr lang="en-US" sz="1100" dirty="0"/>
              <a:t>While those are the key facts that influenced the need to update the bicycle parking code chapter, PBOT also used a stakeholder advisory committee to guide the early code concept work. The Stakeholder Advisory Committee was convened in February 2016, and included a wide range of stakeholders from developers to architects to bicycle advocates. </a:t>
            </a:r>
          </a:p>
          <a:p>
            <a:pPr>
              <a:lnSpc>
                <a:spcPct val="115000"/>
              </a:lnSpc>
              <a:buNone/>
            </a:pPr>
            <a:endParaRPr sz="1100" dirty="0"/>
          </a:p>
          <a:p>
            <a:pPr>
              <a:lnSpc>
                <a:spcPct val="115000"/>
              </a:lnSpc>
              <a:buNone/>
            </a:pPr>
            <a:r>
              <a:rPr lang="en-US" sz="1100" dirty="0"/>
              <a:t>This Committee also included representatives from other city bureaus, this combination of stakeholder and technical group, was important because of the key role that the Bureau of Planning and Sustainability and the Bureau of Development Services play in developing and implementing code, respectively. </a:t>
            </a:r>
          </a:p>
          <a:p>
            <a:pPr>
              <a:lnSpc>
                <a:spcPct val="115000"/>
              </a:lnSpc>
              <a:buNone/>
            </a:pPr>
            <a:endParaRPr lang="en-US" sz="1100" dirty="0">
              <a:latin typeface="Arial"/>
              <a:ea typeface="Arial"/>
              <a:cs typeface="Arial"/>
              <a:sym typeface="Arial"/>
            </a:endParaRPr>
          </a:p>
          <a:p>
            <a:pPr>
              <a:lnSpc>
                <a:spcPct val="115000"/>
              </a:lnSpc>
              <a:buSzPct val="91666"/>
              <a:buNone/>
            </a:pPr>
            <a:r>
              <a:rPr lang="en-US" sz="1100" dirty="0"/>
              <a:t>Over its seven meetings, the Committee dove deep into these intricacies and issues of bicycle parking, and spent considerable time weighing the tradeoffs and compromises that needed to be made. </a:t>
            </a:r>
          </a:p>
          <a:p>
            <a:pPr>
              <a:lnSpc>
                <a:spcPct val="115000"/>
              </a:lnSpc>
              <a:buNone/>
            </a:pPr>
            <a:endParaRPr lang="en-US" sz="4300" dirty="0"/>
          </a:p>
          <a:p>
            <a:pPr>
              <a:lnSpc>
                <a:spcPct val="115000"/>
              </a:lnSpc>
              <a:buNone/>
            </a:pPr>
            <a:endParaRPr sz="3900" dirty="0">
              <a:latin typeface="Arial"/>
              <a:ea typeface="Arial"/>
              <a:cs typeface="Arial"/>
              <a:sym typeface="Arial"/>
            </a:endParaRPr>
          </a:p>
          <a:p>
            <a:pPr>
              <a:lnSpc>
                <a:spcPct val="115000"/>
              </a:lnSpc>
              <a:buNone/>
            </a:pPr>
            <a:endParaRPr sz="3900" dirty="0">
              <a:latin typeface="Arial"/>
              <a:ea typeface="Arial"/>
              <a:cs typeface="Arial"/>
              <a:sym typeface="Arial"/>
            </a:endParaRPr>
          </a:p>
          <a:p>
            <a:pPr>
              <a:lnSpc>
                <a:spcPct val="115000"/>
              </a:lnSpc>
              <a:buNone/>
            </a:pPr>
            <a:endParaRPr sz="3900" dirty="0">
              <a:latin typeface="Arial"/>
              <a:ea typeface="Arial"/>
              <a:cs typeface="Arial"/>
              <a:sym typeface="Arial"/>
            </a:endParaRPr>
          </a:p>
          <a:p>
            <a:pPr>
              <a:lnSpc>
                <a:spcPct val="115000"/>
              </a:lnSpc>
              <a:buNone/>
            </a:pPr>
            <a:endParaRPr sz="3900" dirty="0">
              <a:latin typeface="Arial"/>
              <a:ea typeface="Arial"/>
              <a:cs typeface="Arial"/>
              <a:sym typeface="Arial"/>
            </a:endParaRPr>
          </a:p>
          <a:p>
            <a:pPr>
              <a:lnSpc>
                <a:spcPct val="115000"/>
              </a:lnSpc>
              <a:buNone/>
            </a:pPr>
            <a:endParaRPr sz="3900" dirty="0">
              <a:latin typeface="Arial"/>
              <a:ea typeface="Arial"/>
              <a:cs typeface="Arial"/>
              <a:sym typeface="Arial"/>
            </a:endParaRPr>
          </a:p>
          <a:p>
            <a:pPr>
              <a:lnSpc>
                <a:spcPct val="115000"/>
              </a:lnSpc>
              <a:buNone/>
            </a:pPr>
            <a:endParaRPr sz="3900" dirty="0">
              <a:latin typeface="Arial"/>
              <a:ea typeface="Arial"/>
              <a:cs typeface="Arial"/>
              <a:sym typeface="Arial"/>
            </a:endParaRPr>
          </a:p>
          <a:p>
            <a:pPr>
              <a:lnSpc>
                <a:spcPct val="115000"/>
              </a:lnSpc>
              <a:buNone/>
            </a:pPr>
            <a:endParaRPr sz="3900" dirty="0">
              <a:latin typeface="Arial"/>
              <a:ea typeface="Arial"/>
              <a:cs typeface="Arial"/>
              <a:sym typeface="Arial"/>
            </a:endParaRPr>
          </a:p>
          <a:p>
            <a:pPr indent="-254334">
              <a:lnSpc>
                <a:spcPct val="115000"/>
              </a:lnSpc>
              <a:buNone/>
            </a:pPr>
            <a:endParaRPr sz="3900" dirty="0">
              <a:latin typeface="Arial"/>
              <a:ea typeface="Arial"/>
              <a:cs typeface="Arial"/>
              <a:sym typeface="Arial"/>
            </a:endParaRPr>
          </a:p>
        </p:txBody>
      </p:sp>
      <p:sp>
        <p:nvSpPr>
          <p:cNvPr id="644" name="Shape 644"/>
          <p:cNvSpPr txBox="1">
            <a:spLocks noGrp="1"/>
          </p:cNvSpPr>
          <p:nvPr>
            <p:ph type="sldNum" idx="12"/>
          </p:nvPr>
        </p:nvSpPr>
        <p:spPr>
          <a:xfrm>
            <a:off x="7296719" y="161391446"/>
            <a:ext cx="5582126" cy="8523706"/>
          </a:xfrm>
          <a:prstGeom prst="rect">
            <a:avLst/>
          </a:prstGeom>
        </p:spPr>
        <p:txBody>
          <a:bodyPr wrap="square" lIns="332889" tIns="166398" rIns="332889" bIns="166398" anchor="b" anchorCtr="0">
            <a:noAutofit/>
          </a:bodyPr>
          <a:lstStyle/>
          <a:p>
            <a:pPr>
              <a:buClr>
                <a:schemeClr val="dk1"/>
              </a:buClr>
              <a:buSzPct val="25000"/>
            </a:pPr>
            <a:fld id="{00000000-1234-1234-1234-123412341234}" type="slidenum">
              <a:rPr lang="en-US"/>
              <a:pPr>
                <a:buClr>
                  <a:schemeClr val="dk1"/>
                </a:buClr>
                <a:buSzPct val="2500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buNone/>
            </a:pPr>
            <a:r>
              <a:rPr lang="en-US" sz="1100" i="1" dirty="0"/>
              <a:t>DC: the SAC members began their work by identifying a list of issues to address.  </a:t>
            </a:r>
          </a:p>
          <a:p>
            <a:pPr>
              <a:lnSpc>
                <a:spcPct val="114999"/>
              </a:lnSpc>
              <a:buNone/>
            </a:pPr>
            <a:r>
              <a:rPr lang="en-US" sz="1100" dirty="0"/>
              <a:t>Some of the major issues the Committee wanted to tackle during this process, include:</a:t>
            </a:r>
          </a:p>
          <a:p>
            <a:pPr marL="1663984" indent="-1109323">
              <a:lnSpc>
                <a:spcPct val="114999"/>
              </a:lnSpc>
              <a:buAutoNum type="arabicPeriod"/>
            </a:pPr>
            <a:r>
              <a:rPr lang="en-US" sz="1100" dirty="0"/>
              <a:t>ensuring that there was enough bike parking, </a:t>
            </a:r>
          </a:p>
          <a:p>
            <a:pPr marL="1663984" indent="-1109323">
              <a:lnSpc>
                <a:spcPct val="114999"/>
              </a:lnSpc>
              <a:buAutoNum type="arabicPeriod"/>
            </a:pPr>
            <a:r>
              <a:rPr lang="en-US" sz="1100" dirty="0"/>
              <a:t>to fix the current inconsistencies and omissions in code that has made implementation difficult, and </a:t>
            </a:r>
          </a:p>
          <a:p>
            <a:pPr marL="1663984" indent="-1109323">
              <a:lnSpc>
                <a:spcPct val="114999"/>
              </a:lnSpc>
              <a:buAutoNum type="arabicPeriod"/>
            </a:pPr>
            <a:r>
              <a:rPr lang="en-US" sz="1100" dirty="0"/>
              <a:t>to address complaints from users regarding bike parking security concerns and usability issues.</a:t>
            </a:r>
          </a:p>
          <a:p>
            <a:pPr>
              <a:lnSpc>
                <a:spcPct val="114999"/>
              </a:lnSpc>
              <a:buNone/>
            </a:pPr>
            <a:endParaRPr lang="en-US" sz="1100" i="1" dirty="0"/>
          </a:p>
          <a:p>
            <a:pPr>
              <a:buNone/>
            </a:pPr>
            <a:r>
              <a:rPr lang="en-US" sz="1100" i="1" dirty="0"/>
              <a:t>****</a:t>
            </a:r>
            <a:endParaRPr lang="en-US" sz="1100" dirty="0"/>
          </a:p>
          <a:p>
            <a:pPr>
              <a:buNone/>
            </a:pPr>
            <a:endParaRPr lang="en-US" sz="1100" i="1" dirty="0"/>
          </a:p>
          <a:p>
            <a:pPr>
              <a:lnSpc>
                <a:spcPct val="114999"/>
              </a:lnSpc>
              <a:buNone/>
            </a:pPr>
            <a:r>
              <a:rPr lang="en-US" sz="1100" dirty="0"/>
              <a:t>The Committee was tasked with addressing a very long and robust scope of work. The scope was developed out of issues raised and identified by staff,  from the Committee members themselves, as well as from users of bike parking, and the development community that is tasked with building it. </a:t>
            </a:r>
          </a:p>
          <a:p>
            <a:pPr>
              <a:lnSpc>
                <a:spcPct val="115000"/>
              </a:lnSpc>
              <a:buNone/>
            </a:pPr>
            <a:endParaRPr lang="en-US" sz="1100" dirty="0"/>
          </a:p>
          <a:p>
            <a:pPr>
              <a:lnSpc>
                <a:spcPct val="115000"/>
              </a:lnSpc>
              <a:buNone/>
            </a:pPr>
            <a:r>
              <a:rPr lang="en-US" sz="1100" dirty="0"/>
              <a:t>Some of the major issues the Committee wanted to tackle during this process, include:</a:t>
            </a:r>
          </a:p>
          <a:p>
            <a:pPr marL="1664728" indent="-1109817">
              <a:lnSpc>
                <a:spcPct val="115000"/>
              </a:lnSpc>
              <a:buAutoNum type="arabicParenR"/>
            </a:pPr>
            <a:r>
              <a:rPr lang="en-US" sz="1100" dirty="0"/>
              <a:t>ensuring that there was enough bike parking, </a:t>
            </a:r>
          </a:p>
          <a:p>
            <a:pPr marL="1664728" indent="-1109817">
              <a:lnSpc>
                <a:spcPct val="115000"/>
              </a:lnSpc>
              <a:buAutoNum type="arabicParenR"/>
            </a:pPr>
            <a:r>
              <a:rPr lang="en-US" sz="1100" dirty="0"/>
              <a:t>to fix the current inconsistencies and omissions in code that has made implementation difficult, and </a:t>
            </a:r>
          </a:p>
          <a:p>
            <a:pPr marL="1664728" indent="-1109817">
              <a:lnSpc>
                <a:spcPct val="115000"/>
              </a:lnSpc>
              <a:buAutoNum type="arabicParenR"/>
            </a:pPr>
            <a:r>
              <a:rPr lang="en-US" sz="1100" dirty="0"/>
              <a:t>to address complaints from users regarding bike parking security concerns and usability issues.</a:t>
            </a:r>
          </a:p>
          <a:p>
            <a:pPr>
              <a:lnSpc>
                <a:spcPct val="115000"/>
              </a:lnSpc>
              <a:buNone/>
            </a:pPr>
            <a:endParaRPr lang="en-US" sz="1100" dirty="0">
              <a:latin typeface="Arial"/>
              <a:ea typeface="Arial"/>
              <a:cs typeface="Arial"/>
              <a:sym typeface="Arial"/>
            </a:endParaRPr>
          </a:p>
          <a:p>
            <a:pPr>
              <a:lnSpc>
                <a:spcPct val="115000"/>
              </a:lnSpc>
              <a:buSzPct val="91666"/>
              <a:buNone/>
            </a:pPr>
            <a:r>
              <a:rPr lang="en-US" sz="1100" dirty="0"/>
              <a:t>Over its seven meetings, the Committee dove deep into these intricacies and issues of bicycle parking, and spent considerable time weighing the tradeoffs and compromises that needed to be made. </a:t>
            </a:r>
          </a:p>
          <a:p>
            <a:pPr>
              <a:buNone/>
            </a:pPr>
            <a:endParaRPr lang="en-US" dirty="0"/>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14</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8782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a:spLocks noGrp="1" noRot="1" noChangeAspect="1"/>
          </p:cNvSpPr>
          <p:nvPr>
            <p:ph type="sldImg" idx="2"/>
          </p:nvPr>
        </p:nvSpPr>
        <p:spPr>
          <a:xfrm>
            <a:off x="-31783338" y="21243925"/>
            <a:ext cx="76444476" cy="57334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7" name="Shape 657"/>
          <p:cNvSpPr txBox="1">
            <a:spLocks noGrp="1"/>
          </p:cNvSpPr>
          <p:nvPr>
            <p:ph type="body" idx="1"/>
          </p:nvPr>
        </p:nvSpPr>
        <p:spPr>
          <a:xfrm>
            <a:off x="1288185" y="81772446"/>
            <a:ext cx="10305461" cy="66907507"/>
          </a:xfrm>
          <a:prstGeom prst="rect">
            <a:avLst/>
          </a:prstGeom>
        </p:spPr>
        <p:txBody>
          <a:bodyPr wrap="square" lIns="332889" tIns="332889" rIns="332889" bIns="332889" anchor="t" anchorCtr="0">
            <a:noAutofit/>
          </a:bodyPr>
          <a:lstStyle/>
          <a:p>
            <a:pPr>
              <a:lnSpc>
                <a:spcPct val="90000"/>
              </a:lnSpc>
              <a:spcBef>
                <a:spcPts val="3640"/>
              </a:spcBef>
              <a:buNone/>
            </a:pPr>
            <a:r>
              <a:rPr lang="en-US" sz="1100" i="1" dirty="0"/>
              <a:t>[ Summary: </a:t>
            </a:r>
          </a:p>
          <a:p>
            <a:pPr>
              <a:lnSpc>
                <a:spcPct val="90000"/>
              </a:lnSpc>
              <a:spcBef>
                <a:spcPts val="3640"/>
              </a:spcBef>
              <a:buNone/>
            </a:pPr>
            <a:r>
              <a:rPr lang="en-US" sz="1100" i="1" dirty="0"/>
              <a:t>Recommendations were also vetted through other engagement efforts: online community surveys, online open house, site visits, presentations and one on one meetings with stakeholders ]</a:t>
            </a:r>
          </a:p>
          <a:p>
            <a:pPr>
              <a:lnSpc>
                <a:spcPct val="90000"/>
              </a:lnSpc>
              <a:spcBef>
                <a:spcPts val="3640"/>
              </a:spcBef>
              <a:buNone/>
            </a:pPr>
            <a:endParaRPr lang="en-US" sz="1100" i="1" dirty="0"/>
          </a:p>
          <a:p>
            <a:pPr>
              <a:lnSpc>
                <a:spcPct val="90000"/>
              </a:lnSpc>
              <a:spcBef>
                <a:spcPts val="3640"/>
              </a:spcBef>
              <a:buNone/>
            </a:pPr>
            <a:r>
              <a:rPr lang="en-US" sz="1100" i="1" dirty="0"/>
              <a:t>This also includes feedback we heard from DC and BDS…</a:t>
            </a:r>
          </a:p>
          <a:p>
            <a:pPr>
              <a:lnSpc>
                <a:spcPct val="90000"/>
              </a:lnSpc>
              <a:spcBef>
                <a:spcPts val="3640"/>
              </a:spcBef>
              <a:buNone/>
            </a:pPr>
            <a:endParaRPr lang="en-US" sz="1100" i="1" dirty="0"/>
          </a:p>
          <a:p>
            <a:pPr>
              <a:lnSpc>
                <a:spcPct val="90000"/>
              </a:lnSpc>
              <a:spcBef>
                <a:spcPts val="3640"/>
              </a:spcBef>
              <a:buNone/>
            </a:pPr>
            <a:r>
              <a:rPr lang="en-US" sz="1100" i="1" dirty="0"/>
              <a:t>Continued outreach….</a:t>
            </a:r>
          </a:p>
          <a:p>
            <a:pPr>
              <a:lnSpc>
                <a:spcPct val="90000"/>
              </a:lnSpc>
              <a:spcBef>
                <a:spcPts val="3640"/>
              </a:spcBef>
              <a:buNone/>
            </a:pPr>
            <a:endParaRPr lang="en-US" sz="1100" dirty="0"/>
          </a:p>
          <a:p>
            <a:pPr>
              <a:lnSpc>
                <a:spcPct val="90000"/>
              </a:lnSpc>
              <a:spcBef>
                <a:spcPts val="3640"/>
              </a:spcBef>
              <a:buNone/>
            </a:pPr>
            <a:endParaRPr lang="en-US" sz="1100" dirty="0"/>
          </a:p>
          <a:p>
            <a:pPr>
              <a:lnSpc>
                <a:spcPct val="90000"/>
              </a:lnSpc>
              <a:spcBef>
                <a:spcPts val="3640"/>
              </a:spcBef>
              <a:buNone/>
            </a:pPr>
            <a:r>
              <a:rPr lang="en-US" sz="1100" dirty="0"/>
              <a:t>In addition to the Stakeholder Committee, there were a number of other opportunities where the public could provide input to the code concepts that are include Staff conducted a number of other engagement opportunities to guide the code concepts that are included in the Discussion Draft:</a:t>
            </a:r>
          </a:p>
          <a:p>
            <a:pPr>
              <a:lnSpc>
                <a:spcPct val="90000"/>
              </a:lnSpc>
              <a:spcBef>
                <a:spcPts val="3640"/>
              </a:spcBef>
              <a:buNone/>
            </a:pPr>
            <a:endParaRPr lang="en-US" sz="1100" dirty="0">
              <a:solidFill>
                <a:srgbClr val="000000"/>
              </a:solidFill>
            </a:endParaRPr>
          </a:p>
          <a:p>
            <a:pPr>
              <a:lnSpc>
                <a:spcPct val="90000"/>
              </a:lnSpc>
              <a:spcBef>
                <a:spcPts val="3640"/>
              </a:spcBef>
              <a:buNone/>
            </a:pPr>
            <a:endParaRPr sz="1100" dirty="0">
              <a:latin typeface="Trebuchet MS"/>
              <a:ea typeface="Trebuchet MS"/>
              <a:cs typeface="Trebuchet MS"/>
              <a:sym typeface="Trebuchet MS"/>
            </a:endParaRPr>
          </a:p>
          <a:p>
            <a:pPr marL="612633" indent="-612633">
              <a:lnSpc>
                <a:spcPct val="90000"/>
              </a:lnSpc>
              <a:spcBef>
                <a:spcPts val="3640"/>
              </a:spcBef>
            </a:pPr>
            <a:r>
              <a:rPr lang="en-US" sz="1100" dirty="0">
                <a:latin typeface="Arial"/>
                <a:ea typeface="Arial"/>
                <a:cs typeface="Arial"/>
                <a:sym typeface="Arial"/>
              </a:rPr>
              <a:t>Community Survey</a:t>
            </a:r>
          </a:p>
          <a:p>
            <a:pPr marL="612633" indent="-612633">
              <a:lnSpc>
                <a:spcPct val="90000"/>
              </a:lnSpc>
              <a:spcBef>
                <a:spcPts val="3640"/>
              </a:spcBef>
            </a:pPr>
            <a:r>
              <a:rPr lang="en-US" sz="1100" dirty="0">
                <a:latin typeface="Arial"/>
                <a:ea typeface="Arial"/>
                <a:cs typeface="Arial"/>
                <a:sym typeface="Arial"/>
              </a:rPr>
              <a:t>Site Visits</a:t>
            </a:r>
          </a:p>
          <a:p>
            <a:pPr marL="612633" indent="-612633">
              <a:lnSpc>
                <a:spcPct val="90000"/>
              </a:lnSpc>
              <a:spcBef>
                <a:spcPts val="3640"/>
              </a:spcBef>
            </a:pPr>
            <a:r>
              <a:rPr lang="en-US" sz="1100" dirty="0">
                <a:latin typeface="Arial"/>
                <a:ea typeface="Arial"/>
                <a:cs typeface="Arial"/>
                <a:sym typeface="Arial"/>
              </a:rPr>
              <a:t>Online Open House </a:t>
            </a:r>
            <a:endParaRPr sz="1100" dirty="0">
              <a:latin typeface="Arial"/>
              <a:ea typeface="Arial"/>
              <a:cs typeface="Arial"/>
              <a:sym typeface="Arial"/>
            </a:endParaRPr>
          </a:p>
        </p:txBody>
      </p:sp>
      <p:sp>
        <p:nvSpPr>
          <p:cNvPr id="658" name="Shape 658"/>
          <p:cNvSpPr txBox="1">
            <a:spLocks noGrp="1"/>
          </p:cNvSpPr>
          <p:nvPr>
            <p:ph type="sldNum" idx="12"/>
          </p:nvPr>
        </p:nvSpPr>
        <p:spPr>
          <a:xfrm>
            <a:off x="7296719" y="161391446"/>
            <a:ext cx="5582126" cy="8523706"/>
          </a:xfrm>
          <a:prstGeom prst="rect">
            <a:avLst/>
          </a:prstGeom>
        </p:spPr>
        <p:txBody>
          <a:bodyPr wrap="square" lIns="332889" tIns="166398" rIns="332889" bIns="166398" anchor="b" anchorCtr="0">
            <a:noAutofit/>
          </a:bodyPr>
          <a:lstStyle/>
          <a:p>
            <a:pPr>
              <a:buClr>
                <a:schemeClr val="dk1"/>
              </a:buClr>
              <a:buSzPct val="25000"/>
            </a:pPr>
            <a:fld id="{00000000-1234-1234-1234-123412341234}" type="slidenum">
              <a:rPr lang="en-US"/>
              <a:pPr>
                <a:buClr>
                  <a:schemeClr val="dk1"/>
                </a:buClr>
                <a:buSzPct val="25000"/>
              </a:pPr>
              <a:t>15</a:t>
            </a:fld>
            <a:endParaRPr lang="en-US"/>
          </a:p>
        </p:txBody>
      </p:sp>
    </p:spTree>
    <p:extLst>
      <p:ext uri="{BB962C8B-B14F-4D97-AF65-F5344CB8AC3E}">
        <p14:creationId xmlns:p14="http://schemas.microsoft.com/office/powerpoint/2010/main" val="2759321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smtClean="0">
                <a:solidFill>
                  <a:schemeClr val="dk1"/>
                </a:solidFill>
                <a:latin typeface="Calibri"/>
                <a:ea typeface="Calibri"/>
                <a:cs typeface="Calibri"/>
                <a:sym typeface="Calibri"/>
              </a:rPr>
              <a:pPr indent="-69364" algn="r">
                <a:buClr>
                  <a:schemeClr val="dk1"/>
                </a:buClr>
                <a:buSzPct val="25000"/>
              </a:pPr>
              <a:t>16</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0195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17</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5191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i="1" dirty="0"/>
              <a:t>Now we want to highlight some of the key proposals that are in the Discussion Draft. </a:t>
            </a:r>
          </a:p>
          <a:p>
            <a:pPr>
              <a:buNone/>
            </a:pPr>
            <a:r>
              <a:rPr lang="en-US" sz="1100" i="1" dirty="0"/>
              <a:t>You have the full list included in the handout.</a:t>
            </a:r>
          </a:p>
          <a:p>
            <a:pPr>
              <a:buNone/>
            </a:pPr>
            <a:r>
              <a:rPr lang="en-US" sz="1100" i="1" dirty="0"/>
              <a:t>We are more than happy to go into details about the others afterwards. </a:t>
            </a:r>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18</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9670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defRPr/>
            </a:pPr>
            <a:r>
              <a:rPr lang="en-US" sz="1100" dirty="0">
                <a:latin typeface="Arial"/>
                <a:ea typeface="Arial"/>
                <a:cs typeface="Arial"/>
                <a:sym typeface="Arial"/>
              </a:rPr>
              <a:t>DC</a:t>
            </a:r>
            <a:endParaRPr lang="en-US" sz="1100" dirty="0">
              <a:ea typeface="Arial"/>
              <a:sym typeface="Arial"/>
            </a:endParaRPr>
          </a:p>
          <a:p>
            <a:pPr>
              <a:buNone/>
              <a:defRPr/>
            </a:pPr>
            <a:r>
              <a:rPr lang="en-US" sz="1100" i="1" dirty="0">
                <a:latin typeface="Arial"/>
                <a:cs typeface="Arial"/>
              </a:rPr>
              <a:t>First, We have heard directly from Portlanders that bike theft is one of the top concerns. Nearly, 2,500 bikes are stolen per year in Portland, yet we know that only 1 in 4 are reported to the police</a:t>
            </a:r>
            <a:r>
              <a:rPr lang="en-US" sz="1100" dirty="0">
                <a:latin typeface="Arial"/>
                <a:cs typeface="Arial"/>
              </a:rPr>
              <a:t>. </a:t>
            </a:r>
          </a:p>
          <a:p>
            <a:pPr>
              <a:buNone/>
              <a:defRPr/>
            </a:pPr>
            <a:endParaRPr lang="en-US" sz="1100" dirty="0">
              <a:latin typeface="Arial"/>
              <a:ea typeface="Arial"/>
              <a:cs typeface="Arial"/>
            </a:endParaRPr>
          </a:p>
          <a:p>
            <a:pPr>
              <a:buNone/>
              <a:defRPr/>
            </a:pPr>
            <a:r>
              <a:rPr lang="en-US" sz="1100" dirty="0">
                <a:latin typeface="Arial"/>
                <a:ea typeface="Arial"/>
                <a:cs typeface="Arial"/>
              </a:rPr>
              <a:t>******</a:t>
            </a:r>
          </a:p>
          <a:p>
            <a:pPr>
              <a:buNone/>
              <a:defRPr/>
            </a:pPr>
            <a:endParaRPr lang="en-US" sz="1100" dirty="0">
              <a:latin typeface="Arial"/>
              <a:ea typeface="Arial"/>
              <a:cs typeface="Arial"/>
              <a:sym typeface="Arial"/>
            </a:endParaRPr>
          </a:p>
          <a:p>
            <a:pPr>
              <a:buNone/>
              <a:defRPr/>
            </a:pPr>
            <a:r>
              <a:rPr lang="en-US" sz="1100" dirty="0">
                <a:latin typeface="Arial"/>
                <a:ea typeface="Arial"/>
                <a:cs typeface="Arial"/>
                <a:sym typeface="Arial"/>
              </a:rPr>
              <a:t>To begin, we hear that bike theft and security are of paramount importance to Portlanders. </a:t>
            </a:r>
            <a:endParaRPr lang="en-US" sz="1100" dirty="0"/>
          </a:p>
          <a:p>
            <a:endParaRPr lang="en-US" sz="1100" dirty="0"/>
          </a:p>
          <a:p>
            <a:r>
              <a:rPr lang="en-US" sz="1100" dirty="0"/>
              <a:t>Typically about 2500+ bikes are reported stolen every year. $2.5 million worth of property loss. Only about 1 in 4 report their stolen bike to us,</a:t>
            </a:r>
          </a:p>
          <a:p>
            <a:r>
              <a:rPr lang="en-US" sz="1100" dirty="0"/>
              <a:t> We know that codes' existing security provisions are weak – within view of an attendant for example or monitored by a security camera</a:t>
            </a:r>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19</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084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i="1" dirty="0"/>
              <a:t>DC: </a:t>
            </a:r>
          </a:p>
          <a:p>
            <a:pPr>
              <a:buNone/>
            </a:pPr>
            <a:r>
              <a:rPr lang="en-US" sz="1100" i="1" dirty="0"/>
              <a:t>Today as we plan and construct Portland's built environment of the future.   </a:t>
            </a:r>
          </a:p>
          <a:p>
            <a:pPr>
              <a:buNone/>
            </a:pPr>
            <a:r>
              <a:rPr lang="en-US" sz="1100" i="1" dirty="0"/>
              <a:t>We know that the buildings approved today will likely still be standing in 50 years – hopefully longer.   </a:t>
            </a:r>
            <a:endParaRPr lang="en-US" sz="1100" dirty="0"/>
          </a:p>
          <a:p>
            <a:pPr>
              <a:buNone/>
            </a:pPr>
            <a:r>
              <a:rPr lang="en-US" sz="1100" i="1" dirty="0"/>
              <a:t>Tomorrow's Portland is made up of a multitude of complete and connected neighborhoods, where our households have access to a density of destinations nearby,  and walking and biking are easy transportation options for much of our day to day needs.  </a:t>
            </a:r>
          </a:p>
          <a:p>
            <a:pPr>
              <a:buNone/>
            </a:pPr>
            <a:endParaRPr lang="en-US" i="1" dirty="0"/>
          </a:p>
          <a:p>
            <a:pPr>
              <a:buNone/>
            </a:pPr>
            <a:r>
              <a:rPr lang="en-US" i="1" dirty="0"/>
              <a:t>****</a:t>
            </a:r>
          </a:p>
          <a:p>
            <a:pPr>
              <a:buNone/>
            </a:pPr>
            <a:endParaRPr lang="en-US" i="1" dirty="0"/>
          </a:p>
          <a:p>
            <a:r>
              <a:rPr lang="en-US" dirty="0"/>
              <a:t> The 2035 Comprehensive Plan, the City’s guide for accommodating this growth, aims to focus 80% of the growth in centers (including downtown) and along corridors in an effort to increase density where there are destinations, services and good access to transit, bike and pedestrian infrastructure. </a:t>
            </a:r>
          </a:p>
          <a:p>
            <a:r>
              <a:rPr lang="en-US" dirty="0"/>
              <a:t> These connected centers and neighborhoods are envisioned as walkable places with dense concentrations of housing and commercial destinations, easy access to well-connected transit, and street and utility infrastructure that can support dense, growing communities. </a:t>
            </a:r>
          </a:p>
          <a:p>
            <a:r>
              <a:rPr lang="en-US" dirty="0"/>
              <a:t> Neighborhood centers are places with concentrations of businesses and services, housing, gathering places and greenspaces that provide residents with options to live a healthy, active lifestyle. In centers, getting around by walking, biking or wheelchair is safe, attractive and convenient. Access to high-quality transit and protected bikeways make it easy to get to the rest of the city and the region. </a:t>
            </a:r>
          </a:p>
          <a:p>
            <a:r>
              <a:rPr lang="en-US" dirty="0"/>
              <a:t> An important element of a complete neighborhood is that it is built at a walkable and bikeable human scale, and meets the needs of people of all ages and abilities </a:t>
            </a:r>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2</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0136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i="1" dirty="0"/>
              <a:t>As a result, the proposal removes some of the weaker standalone provisions in current code, like being within 100 feet of an attendant or relying solely on a security camera that may or may not be functioning at the time. And puts the emphasis on bike parking being in a restrict access area/ room/ enclosure.</a:t>
            </a:r>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20</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4152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defRPr/>
            </a:pPr>
            <a:r>
              <a:rPr lang="en-US" sz="1100" i="1" dirty="0"/>
              <a:t>Next, current code limits the use of space efficient racks – racks with narrower spacing. </a:t>
            </a:r>
          </a:p>
          <a:p>
            <a:pPr>
              <a:buNone/>
              <a:defRPr/>
            </a:pPr>
            <a:r>
              <a:rPr lang="en-US" sz="1100" i="1" dirty="0"/>
              <a:t>While staff have been approving space saving racks for years, a developer was required to get an adjustment or modification, and that adds time and cost to a project. </a:t>
            </a:r>
          </a:p>
          <a:p>
            <a:pPr>
              <a:buNone/>
              <a:defRPr/>
            </a:pPr>
            <a:endParaRPr lang="en-US" sz="1100" i="1" dirty="0"/>
          </a:p>
          <a:p>
            <a:pPr>
              <a:buNone/>
              <a:defRPr/>
            </a:pPr>
            <a:r>
              <a:rPr lang="en-US" sz="1100" i="1" dirty="0"/>
              <a:t>We know that these types of racks maximize space and thus increase the number of bikes that can fit in a space. </a:t>
            </a:r>
          </a:p>
          <a:p>
            <a:pPr>
              <a:buNone/>
              <a:defRPr/>
            </a:pPr>
            <a:endParaRPr lang="en-US" sz="1100" i="1" dirty="0"/>
          </a:p>
          <a:p>
            <a:pPr>
              <a:buNone/>
              <a:defRPr/>
            </a:pPr>
            <a:r>
              <a:rPr lang="en-US" sz="1100" i="1" dirty="0"/>
              <a:t>For every 8 bicycle spaces required, new draft spacing provisions will allow an additional 3 bicycle parking spaces in the same amount of required space. </a:t>
            </a:r>
          </a:p>
          <a:p>
            <a:pPr>
              <a:buNone/>
              <a:defRPr/>
            </a:pPr>
            <a:endParaRPr lang="en-US" i="1" dirty="0"/>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21</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4505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i="1" dirty="0"/>
              <a:t>This gave staff the opportunity to reassess the spacing requirements for a number of configurations. </a:t>
            </a:r>
          </a:p>
          <a:p>
            <a:pPr>
              <a:buNone/>
            </a:pPr>
            <a:endParaRPr lang="en-US" sz="1100" i="1" dirty="0"/>
          </a:p>
          <a:p>
            <a:pPr>
              <a:buNone/>
            </a:pPr>
            <a:r>
              <a:rPr lang="en-US" sz="1100" i="1" dirty="0"/>
              <a:t>Including reducing the space needed for vertical and stacked racks. </a:t>
            </a:r>
          </a:p>
          <a:p>
            <a:pPr>
              <a:buNone/>
            </a:pPr>
            <a:endParaRPr lang="en-US" sz="1100" i="1" dirty="0"/>
          </a:p>
          <a:p>
            <a:pPr>
              <a:buNone/>
            </a:pPr>
            <a:r>
              <a:rPr lang="en-US" sz="1100" i="1" dirty="0"/>
              <a:t>The inclusion of a stagger reduces handlebar and pedal conflicts while maintaining functionality of the rack. </a:t>
            </a:r>
          </a:p>
          <a:p>
            <a:pPr>
              <a:buNone/>
            </a:pPr>
            <a:endParaRPr lang="en-US" sz="1100" i="1" dirty="0"/>
          </a:p>
          <a:p>
            <a:pPr>
              <a:buNone/>
            </a:pPr>
            <a:r>
              <a:rPr lang="en-US" sz="1100" i="1" dirty="0"/>
              <a:t>Finally, by codifying the standards, there is benefit to the streamlining of the permitting process, as developers will not need to spend time and money on the adjustments and modifications for these space efficient racks.  </a:t>
            </a:r>
          </a:p>
          <a:p>
            <a:pPr>
              <a:buNone/>
            </a:pPr>
            <a:endParaRPr lang="en-US" sz="3300" dirty="0"/>
          </a:p>
          <a:p>
            <a:pPr>
              <a:buNone/>
            </a:pPr>
            <a:endParaRPr lang="en-US" dirty="0"/>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22</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5123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txBox="1">
            <a:spLocks noGrp="1"/>
          </p:cNvSpPr>
          <p:nvPr>
            <p:ph type="body" idx="1"/>
          </p:nvPr>
        </p:nvSpPr>
        <p:spPr>
          <a:xfrm>
            <a:off x="1288187" y="81772431"/>
            <a:ext cx="10305459" cy="66904726"/>
          </a:xfrm>
          <a:prstGeom prst="rect">
            <a:avLst/>
          </a:prstGeom>
        </p:spPr>
        <p:txBody>
          <a:bodyPr wrap="square" lIns="332889" tIns="332889" rIns="332889" bIns="332889" anchor="t" anchorCtr="0">
            <a:noAutofit/>
          </a:bodyPr>
          <a:lstStyle/>
          <a:p>
            <a:pPr>
              <a:buNone/>
            </a:pPr>
            <a:r>
              <a:rPr lang="en-US" sz="1100" i="1" dirty="0">
                <a:latin typeface="Arial"/>
                <a:ea typeface="Arial"/>
                <a:cs typeface="Arial"/>
                <a:sym typeface="Arial"/>
              </a:rPr>
              <a:t>Another challenge, is that the code’s design and spatial requirements have not kept up with the types of bikes people are riding today, or meeting the needs of all types of riders. </a:t>
            </a:r>
          </a:p>
          <a:p>
            <a:pPr>
              <a:buNone/>
            </a:pPr>
            <a:endParaRPr lang="en-US" sz="1100" dirty="0">
              <a:latin typeface="Arial"/>
              <a:ea typeface="Arial"/>
              <a:cs typeface="Arial"/>
              <a:sym typeface="Arial"/>
            </a:endParaRPr>
          </a:p>
          <a:p>
            <a:pPr defTabSz="1883755">
              <a:buNone/>
              <a:defRPr/>
            </a:pPr>
            <a:r>
              <a:rPr lang="en-US" sz="1100" i="1" dirty="0">
                <a:latin typeface="Arial"/>
                <a:ea typeface="Arial"/>
                <a:cs typeface="Arial"/>
                <a:sym typeface="Arial"/>
              </a:rPr>
              <a:t>In fact, 27% of the respondents on our Community Survey reported owning some other type of bike, e-bike, cargo bike, tricycle, etc. (225 responses on that question). </a:t>
            </a:r>
          </a:p>
          <a:p>
            <a:pPr>
              <a:buNone/>
            </a:pPr>
            <a:endParaRPr lang="en-US" sz="1100" dirty="0">
              <a:latin typeface="Arial"/>
              <a:ea typeface="Arial"/>
              <a:cs typeface="Arial"/>
              <a:sym typeface="Arial"/>
            </a:endParaRPr>
          </a:p>
          <a:p>
            <a:pPr>
              <a:buNone/>
            </a:pPr>
            <a:r>
              <a:rPr lang="en-US" sz="1100" dirty="0">
                <a:latin typeface="Arial"/>
                <a:ea typeface="Arial"/>
                <a:cs typeface="Arial"/>
                <a:sym typeface="Arial"/>
              </a:rPr>
              <a:t>**********</a:t>
            </a:r>
            <a:endParaRPr sz="1100" dirty="0">
              <a:latin typeface="Arial"/>
              <a:ea typeface="Arial"/>
              <a:cs typeface="Arial"/>
              <a:sym typeface="Arial"/>
            </a:endParaRPr>
          </a:p>
          <a:p>
            <a:pPr>
              <a:buNone/>
            </a:pPr>
            <a:r>
              <a:rPr lang="en-US" sz="1100" dirty="0">
                <a:latin typeface="Arial"/>
                <a:ea typeface="Arial"/>
                <a:cs typeface="Arial"/>
                <a:sym typeface="Arial"/>
              </a:rPr>
              <a:t> If asked: Bike ownership information is not something that is easily available, however the following is some information that we have: </a:t>
            </a:r>
          </a:p>
          <a:p>
            <a:pPr marL="1664728" indent="-1086699">
              <a:buFont typeface="Arial"/>
              <a:buChar char="●"/>
            </a:pPr>
            <a:r>
              <a:rPr lang="en-US" sz="1100" dirty="0">
                <a:latin typeface="Arial"/>
                <a:ea typeface="Arial"/>
                <a:cs typeface="Arial"/>
                <a:sym typeface="Arial"/>
              </a:rPr>
              <a:t>27% of the respondents on our Community Survey reported owning some other type of bike, e-bike, cargo bike, etc. (225 responses on that question). </a:t>
            </a:r>
          </a:p>
          <a:p>
            <a:pPr marL="1664728" indent="-1086699">
              <a:buClr>
                <a:srgbClr val="000000"/>
              </a:buClr>
              <a:buFont typeface="Arial"/>
              <a:buChar char="●"/>
            </a:pPr>
            <a:r>
              <a:rPr lang="en-US" sz="1100" dirty="0">
                <a:solidFill>
                  <a:srgbClr val="000000"/>
                </a:solidFill>
                <a:latin typeface="Arial"/>
                <a:ea typeface="Arial"/>
                <a:cs typeface="Arial"/>
                <a:sym typeface="Arial"/>
              </a:rPr>
              <a:t>The industry does not have numbers of ownership or local sales, especially at the local level.  There are some national numbers of sales.  Over the last couple years, I believe there has been about 10-15% growth.  For Portland, I think this is on the higher end but it is slightly anecdotal. </a:t>
            </a:r>
          </a:p>
          <a:p>
            <a:pPr marL="1225265" indent="-1225265">
              <a:spcAft>
                <a:spcPts val="4287"/>
              </a:spcAft>
              <a:buFont typeface="Arial" panose="020B0604020202020204" pitchFamily="34" charset="0"/>
              <a:buChar char="•"/>
            </a:pPr>
            <a:r>
              <a:rPr lang="en-US" sz="1100" dirty="0">
                <a:latin typeface="Trebuchet MS"/>
              </a:rPr>
              <a:t>10% of PBOT survey respondents said they owned an </a:t>
            </a:r>
            <a:r>
              <a:rPr lang="en-US" sz="1100" dirty="0" err="1">
                <a:latin typeface="Trebuchet MS"/>
              </a:rPr>
              <a:t>ebike</a:t>
            </a:r>
            <a:r>
              <a:rPr lang="en-US" sz="1100" dirty="0">
                <a:latin typeface="Trebuchet MS"/>
              </a:rPr>
              <a:t>. (202 respondents 8/22)</a:t>
            </a:r>
            <a:endParaRPr lang="en-US" sz="1100" dirty="0"/>
          </a:p>
          <a:p>
            <a:pPr marL="1225265" indent="-1225265">
              <a:spcAft>
                <a:spcPts val="4287"/>
              </a:spcAft>
              <a:buFont typeface="Arial" panose="020B0604020202020204" pitchFamily="34" charset="0"/>
              <a:buChar char="•"/>
            </a:pPr>
            <a:r>
              <a:rPr lang="en-US" sz="1100" dirty="0">
                <a:latin typeface="Trebuchet MS"/>
              </a:rPr>
              <a:t>37% of survey respondents said they owned a larger footprint bike. (201 respondents 8/22)</a:t>
            </a:r>
          </a:p>
          <a:p>
            <a:pPr marL="1225265" indent="-1225265">
              <a:spcAft>
                <a:spcPts val="4287"/>
              </a:spcAft>
              <a:buFont typeface="Arial" panose="020B0604020202020204" pitchFamily="34" charset="0"/>
              <a:buChar char="•"/>
            </a:pPr>
            <a:r>
              <a:rPr lang="en-US" sz="1100" dirty="0">
                <a:latin typeface="Trebuchet MS"/>
              </a:rPr>
              <a:t>Global electric bike market projected to grow 60+% by 2025</a:t>
            </a:r>
            <a:endParaRPr lang="en-US" sz="1100" dirty="0"/>
          </a:p>
          <a:p>
            <a:pPr marL="1225265" indent="-1225265">
              <a:spcAft>
                <a:spcPts val="4287"/>
              </a:spcAft>
              <a:buFont typeface="Arial" panose="020B0604020202020204" pitchFamily="34" charset="0"/>
              <a:buChar char="•"/>
            </a:pPr>
            <a:r>
              <a:rPr lang="en-US" sz="1100" dirty="0">
                <a:latin typeface="Trebuchet MS"/>
              </a:rPr>
              <a:t>No clear </a:t>
            </a:r>
            <a:r>
              <a:rPr lang="en-US" sz="1100" dirty="0" err="1">
                <a:latin typeface="Trebuchet MS"/>
              </a:rPr>
              <a:t>pdx</a:t>
            </a:r>
            <a:r>
              <a:rPr lang="en-US" sz="1100" dirty="0">
                <a:latin typeface="Trebuchet MS"/>
              </a:rPr>
              <a:t> stats but testimonials from bike shops say they have seen significant growth in e-bike sales over last 4 years</a:t>
            </a:r>
          </a:p>
          <a:p>
            <a:pPr marL="1225265" indent="-1225265">
              <a:spcAft>
                <a:spcPts val="4287"/>
              </a:spcAft>
              <a:buFont typeface="Arial" panose="020B0604020202020204" pitchFamily="34" charset="0"/>
              <a:buChar char="•"/>
            </a:pPr>
            <a:r>
              <a:rPr lang="en-US" sz="1100" dirty="0">
                <a:latin typeface="Trebuchet MS"/>
              </a:rPr>
              <a:t>Fastest growing bike category in the industry for the past few years</a:t>
            </a:r>
          </a:p>
          <a:p>
            <a:pPr marL="1225265" indent="-1225265">
              <a:spcAft>
                <a:spcPts val="4287"/>
              </a:spcAft>
              <a:buFont typeface="Arial" panose="020B0604020202020204" pitchFamily="34" charset="0"/>
              <a:buChar char="•"/>
            </a:pPr>
            <a:r>
              <a:rPr lang="en-US" sz="1100" dirty="0">
                <a:latin typeface="Trebuchet MS" panose="020B0603020202020204" pitchFamily="34" charset="0"/>
              </a:rPr>
              <a:t>201 survey responses (August 2018)</a:t>
            </a:r>
            <a:endParaRPr lang="en-US" sz="1100" dirty="0">
              <a:solidFill>
                <a:srgbClr val="000000"/>
              </a:solidFill>
              <a:latin typeface="Arial"/>
              <a:ea typeface="Arial"/>
              <a:cs typeface="Arial"/>
              <a:sym typeface="Arial"/>
            </a:endParaRPr>
          </a:p>
        </p:txBody>
      </p:sp>
      <p:sp>
        <p:nvSpPr>
          <p:cNvPr id="569" name="Shape 569"/>
          <p:cNvSpPr>
            <a:spLocks noGrp="1" noRot="1" noChangeAspect="1"/>
          </p:cNvSpPr>
          <p:nvPr>
            <p:ph type="sldImg" idx="2"/>
          </p:nvPr>
        </p:nvSpPr>
        <p:spPr>
          <a:xfrm>
            <a:off x="-31783338" y="21243925"/>
            <a:ext cx="76444476" cy="57334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8258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i="1" dirty="0"/>
              <a:t>Our stakeholder group and staff pushed hard to reduce spacing requirements; however to get to that compromise it was very important that provisions were included to ensure bicycle parking is usable for all people and types of bicycles. </a:t>
            </a:r>
          </a:p>
          <a:p>
            <a:pPr>
              <a:buNone/>
            </a:pPr>
            <a:endParaRPr lang="en-US" sz="1100" dirty="0"/>
          </a:p>
          <a:p>
            <a:pPr>
              <a:buNone/>
            </a:pPr>
            <a:r>
              <a:rPr lang="en-US" sz="1100" i="1" dirty="0"/>
              <a:t>As such the Discussion draft includes the following provisions:</a:t>
            </a:r>
          </a:p>
          <a:p>
            <a:pPr marL="588674" indent="-588674"/>
            <a:r>
              <a:rPr lang="en-US" sz="1100" i="1" dirty="0"/>
              <a:t>a minimum percentage of horizontal racks so everyone doesn’t have to lift their bike onto a vertical wall-mounted rack, </a:t>
            </a:r>
          </a:p>
          <a:p>
            <a:pPr>
              <a:buNone/>
            </a:pPr>
            <a:endParaRPr lang="en-US" dirty="0"/>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24</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8629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i="1" dirty="0"/>
              <a:t>As well as:</a:t>
            </a:r>
          </a:p>
          <a:p>
            <a:pPr marL="171450" indent="-171450"/>
            <a:r>
              <a:rPr lang="en-US" sz="1100" i="1" dirty="0"/>
              <a:t>Spaces to accommodate e-bikes and non-traditional sized bikes like cargo bikes and long-tail bikes, and</a:t>
            </a:r>
          </a:p>
          <a:p>
            <a:pPr marL="171450" indent="-171450"/>
            <a:r>
              <a:rPr lang="en-US" sz="1100" i="1" dirty="0"/>
              <a:t>A provision that double-decker racks must include a lift assist mechanism, to aid in the parking of a bike on the upper tier. </a:t>
            </a:r>
          </a:p>
          <a:p>
            <a:pPr>
              <a:buNone/>
            </a:pPr>
            <a:endParaRPr lang="en-US" sz="1100" i="1" dirty="0"/>
          </a:p>
          <a:p>
            <a:pPr>
              <a:buNone/>
            </a:pPr>
            <a:r>
              <a:rPr lang="en-US" sz="1100" i="1" dirty="0"/>
              <a:t>Staff looked to balance the desire to increase flexibility while still ensuring usability of bicycle parking. </a:t>
            </a:r>
          </a:p>
          <a:p>
            <a:pPr>
              <a:buNone/>
            </a:pPr>
            <a:endParaRPr lang="en-US" sz="1100" i="1" dirty="0"/>
          </a:p>
          <a:p>
            <a:pPr>
              <a:buNone/>
            </a:pPr>
            <a:r>
              <a:rPr lang="en-US" sz="1100" i="1" dirty="0"/>
              <a:t>One final note here – these requirements only apply to developments that have over 20 required long-term bicycle parking spaces. The reasoning is to not overly burden smaller projects where only a couple long-term spaces are required.   </a:t>
            </a:r>
          </a:p>
          <a:p>
            <a:pPr>
              <a:buNone/>
            </a:pPr>
            <a:endParaRPr lang="en-US" sz="1100" dirty="0"/>
          </a:p>
          <a:p>
            <a:pPr>
              <a:buNone/>
            </a:pPr>
            <a:endParaRPr lang="en-US" sz="1100" dirty="0"/>
          </a:p>
          <a:p>
            <a:pPr>
              <a:buNone/>
            </a:pPr>
            <a:r>
              <a:rPr lang="en-US" sz="1100" dirty="0"/>
              <a:t>Respond to DC and BDS comment on e-bikes.. </a:t>
            </a:r>
          </a:p>
          <a:p>
            <a:pPr>
              <a:buNone/>
            </a:pPr>
            <a:endParaRPr lang="en-US" dirty="0"/>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25</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6628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i="1" dirty="0"/>
              <a:t>We have heard that there are a number of challenges related to allowing required bicycle parking to be placed in residential units. </a:t>
            </a:r>
          </a:p>
          <a:p>
            <a:pPr>
              <a:buNone/>
            </a:pPr>
            <a:endParaRPr lang="en-US" sz="1100" i="1" dirty="0"/>
          </a:p>
          <a:p>
            <a:pPr marL="353204" indent="-353204"/>
            <a:r>
              <a:rPr lang="en-US" sz="1100" i="1" dirty="0"/>
              <a:t>Our surveys show an overwhelming preference to have bikes be in secure bike rooms. </a:t>
            </a:r>
          </a:p>
          <a:p>
            <a:pPr marL="353204" indent="-353204"/>
            <a:r>
              <a:rPr lang="en-US" sz="1100" i="1" dirty="0"/>
              <a:t>People are losing their damage deposits because of having to park wet, muddy bikes in their unit; and </a:t>
            </a:r>
          </a:p>
          <a:p>
            <a:pPr marL="353204" indent="-353204"/>
            <a:r>
              <a:rPr lang="en-US" sz="1100" i="1" dirty="0"/>
              <a:t>Racks are being placed in unusable locations, like over the bed. </a:t>
            </a:r>
          </a:p>
          <a:p>
            <a:pPr>
              <a:buNone/>
            </a:pPr>
            <a:endParaRPr lang="en-US" sz="1100" i="1" dirty="0"/>
          </a:p>
          <a:p>
            <a:pPr>
              <a:buNone/>
            </a:pPr>
            <a:r>
              <a:rPr lang="en-US" sz="1100" i="1" dirty="0"/>
              <a:t>We haven’t only heard from residents. Property managers have shared their perspective and having to deal with removing racks from units, building damage from the bikes in the unit, and over crowded bike rooms because users prefer to use the small bike room over the hook in their apartment. </a:t>
            </a:r>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26</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0985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i="1" dirty="0"/>
              <a:t>For these reasons, most cities in the United States do not allow bicycle parking spaces in an apartment unit or on a balcony to count toward the required long-term bicycle parking. For example, none of the following cities allow required long-term bicycle parking to be placed in-unit or balconies: San Francisco, CA; Vancouver, B.C.; Los Angeles, CA; Seattle, WA; Chicago, IL; Madison, WI; Cambridge, MA.</a:t>
            </a:r>
          </a:p>
          <a:p>
            <a:pPr>
              <a:buNone/>
            </a:pPr>
            <a:endParaRPr lang="en-US" sz="1100" dirty="0"/>
          </a:p>
          <a:p>
            <a:pPr>
              <a:buNone/>
            </a:pPr>
            <a:r>
              <a:rPr lang="en-US" sz="1100" dirty="0"/>
              <a:t>*****</a:t>
            </a:r>
          </a:p>
          <a:p>
            <a:pPr>
              <a:buNone/>
            </a:pPr>
            <a:r>
              <a:rPr lang="en-US" sz="1100" dirty="0"/>
              <a:t>We heard you in October… </a:t>
            </a:r>
          </a:p>
          <a:p>
            <a:pPr>
              <a:buNone/>
            </a:pPr>
            <a:r>
              <a:rPr lang="en-US" sz="1100" dirty="0"/>
              <a:t>Previous drafts tried to address the challenges with placement in the unit – including design requirements to avoid bad placement of racks, we heard from the development community and from BDS staff that, that was getting too far into the programming of the unit. And therefore, have developed the following compromise proposal…. </a:t>
            </a:r>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27</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5681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i="1" dirty="0"/>
              <a:t>Therefore, staff have developed the following compromise proposal to address what we hear from users and property managers, but also that respond to the development community in not overly programming the unit space and the response that doing away with the in-unit requirement would be too much of a burden.</a:t>
            </a:r>
          </a:p>
          <a:p>
            <a:pPr>
              <a:buNone/>
            </a:pPr>
            <a:endParaRPr lang="en-US" sz="1100" dirty="0"/>
          </a:p>
          <a:p>
            <a:pPr>
              <a:buNone/>
            </a:pPr>
            <a:endParaRPr lang="en-US" sz="1100" dirty="0"/>
          </a:p>
          <a:p>
            <a:pPr>
              <a:buNone/>
            </a:pPr>
            <a:r>
              <a:rPr lang="en-US" sz="1100" dirty="0"/>
              <a:t>20% represents a big compromise</a:t>
            </a:r>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28</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89731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i="1" dirty="0"/>
              <a:t>As you can see, the rate of people commuting by bicycle is very different depending on geography, with more people that currently ride in the Central City and Inner Neighborhoods. </a:t>
            </a:r>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29</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3144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83755">
              <a:buNone/>
              <a:defRPr/>
            </a:pPr>
            <a:r>
              <a:rPr lang="en-US" i="1" dirty="0"/>
              <a:t>HIDE FOR DC – MAYBE KEEP TO PRACTICE FOR NWDA</a:t>
            </a:r>
          </a:p>
          <a:p>
            <a:pPr>
              <a:buNone/>
            </a:pPr>
            <a:endParaRPr lang="en-US" i="1" dirty="0"/>
          </a:p>
          <a:p>
            <a:pPr>
              <a:buNone/>
            </a:pPr>
            <a:r>
              <a:rPr lang="en-US" i="1" dirty="0"/>
              <a:t>[Summary:  The City is engaged in many different efforts to build this vision. A few relevant efforts to mention here: </a:t>
            </a:r>
          </a:p>
          <a:p>
            <a:pPr>
              <a:buNone/>
            </a:pPr>
            <a:r>
              <a:rPr lang="en-US" i="1" dirty="0"/>
              <a:t>1) new code that encourages density  2) reduction of parking requirements to reduce huge on-site space requirements and development costs and 3) improving transportation options for citizens]</a:t>
            </a:r>
          </a:p>
          <a:p>
            <a:endParaRPr lang="en-US" dirty="0"/>
          </a:p>
          <a:p>
            <a:endParaRPr lang="en-US" dirty="0"/>
          </a:p>
          <a:p>
            <a:r>
              <a:rPr lang="en-US" dirty="0"/>
              <a:t> There are many factors at play to reach that vision of healthy, connected Portland neighborhoods with people who are able to walk, bike, and take transit for the majority of their trips, but also where our roads are less congested for the people that need to drive and for freight. </a:t>
            </a:r>
          </a:p>
          <a:p>
            <a:pPr lvl="1"/>
            <a:r>
              <a:rPr lang="en-US" dirty="0"/>
              <a:t> First, we have to build for density, which are some of the major themes from the Mixed Use Project and the Better Housing by Design Project. </a:t>
            </a:r>
          </a:p>
          <a:p>
            <a:pPr lvl="1"/>
            <a:r>
              <a:rPr lang="en-US" dirty="0"/>
              <a:t> Next, to help reduce development costs – the City reduced parking requirements, which also allowed more space for units. </a:t>
            </a:r>
          </a:p>
          <a:p>
            <a:pPr lvl="1"/>
            <a:r>
              <a:rPr lang="en-US" dirty="0"/>
              <a:t> Next, we need to provide and support a variety of transportation options for residents. This includes on street infrastructure, transportation demand management programs, and why we are here today – bicycle parking. </a:t>
            </a:r>
          </a:p>
          <a:p>
            <a:pPr lvl="1">
              <a:buNone/>
            </a:pPr>
            <a:endParaRPr lang="en-US" dirty="0"/>
          </a:p>
          <a:p>
            <a:pPr lvl="0"/>
            <a:r>
              <a:rPr lang="en-US" dirty="0"/>
              <a:t> However, there are other project that help in ensuring that Portland neighborhoods continue to be places where people can live, work and play. </a:t>
            </a:r>
          </a:p>
          <a:p>
            <a:pPr lvl="0"/>
            <a:r>
              <a:rPr lang="en-US" dirty="0"/>
              <a:t> That is why we are here in-front of you today, to discuss the Bicycle Parking Code Update Project. – How does that relate to connected and livable neighborhoods, you might ask. Well, as more and more people move to Portland and find them selves living within and along the Centers and Corridors, the City needs to do everything it can to support active modes of transportation.  </a:t>
            </a:r>
          </a:p>
          <a:p>
            <a:pPr lvl="0"/>
            <a:r>
              <a:rPr lang="en-US" dirty="0"/>
              <a:t> People are not going to ride their bicycle, if they do not have a place to safely and securely park it at their residence, place of work or while out running errands. </a:t>
            </a:r>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3</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30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91666"/>
              <a:buNone/>
            </a:pPr>
            <a:r>
              <a:rPr lang="en-US" sz="1100" i="1" dirty="0"/>
              <a:t>Recognizing this, staff are proposing to utilize a tiered system for the amounts of required bicycle parking. </a:t>
            </a:r>
          </a:p>
          <a:p>
            <a:pPr>
              <a:buSzPct val="91666"/>
              <a:buNone/>
            </a:pPr>
            <a:endParaRPr lang="en-US" sz="1100" i="1" dirty="0"/>
          </a:p>
          <a:p>
            <a:pPr>
              <a:buSzPct val="91666"/>
              <a:buNone/>
            </a:pPr>
            <a:r>
              <a:rPr lang="en-US" sz="1100" i="1" dirty="0"/>
              <a:t>This is not a new strategy, current code includes tiered standards for the Multi-Dwelling uses, with one rate for the Central City and one rate for the rest of the City. </a:t>
            </a:r>
          </a:p>
          <a:p>
            <a:pPr>
              <a:buSzPct val="91666"/>
              <a:buNone/>
            </a:pPr>
            <a:endParaRPr lang="en-US" sz="1100" dirty="0"/>
          </a:p>
          <a:p>
            <a:pPr>
              <a:buSzPct val="91666"/>
              <a:buNone/>
            </a:pPr>
            <a:r>
              <a:rPr lang="en-US" sz="1100" i="1" dirty="0"/>
              <a:t>This strategy acknowledges the different ridership rates, while still proposing increases to the amounts, but at a higher rate in the Central City and Inner Neighborhoods. </a:t>
            </a:r>
          </a:p>
          <a:p>
            <a:pPr>
              <a:buSzPct val="91666"/>
              <a:buNone/>
            </a:pPr>
            <a:endParaRPr lang="en-US" sz="1100" i="1" dirty="0"/>
          </a:p>
          <a:p>
            <a:pPr>
              <a:buSzPct val="91666"/>
              <a:buNone/>
            </a:pPr>
            <a:r>
              <a:rPr lang="en-US" sz="1100" i="1" dirty="0"/>
              <a:t>A final map will be developed for final code and layers will be included in mapworks and </a:t>
            </a:r>
            <a:r>
              <a:rPr lang="en-US" sz="1100" i="1" dirty="0" err="1"/>
              <a:t>Portlandmaps</a:t>
            </a:r>
            <a:r>
              <a:rPr lang="en-US" sz="1100" i="1" dirty="0"/>
              <a:t> for ease of implementation. </a:t>
            </a:r>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30</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5475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Shape 584"/>
          <p:cNvSpPr txBox="1">
            <a:spLocks noGrp="1"/>
          </p:cNvSpPr>
          <p:nvPr>
            <p:ph type="body" idx="1"/>
          </p:nvPr>
        </p:nvSpPr>
        <p:spPr>
          <a:xfrm>
            <a:off x="1288187" y="81772431"/>
            <a:ext cx="10305459" cy="66904726"/>
          </a:xfrm>
          <a:prstGeom prst="rect">
            <a:avLst/>
          </a:prstGeom>
        </p:spPr>
        <p:txBody>
          <a:bodyPr wrap="square" lIns="332889" tIns="332889" rIns="332889" bIns="332889" anchor="t" anchorCtr="0">
            <a:noAutofit/>
          </a:bodyPr>
          <a:lstStyle/>
          <a:p>
            <a:pPr>
              <a:lnSpc>
                <a:spcPct val="115000"/>
              </a:lnSpc>
              <a:buNone/>
            </a:pPr>
            <a:r>
              <a:rPr lang="en-US" sz="1100" i="1" dirty="0">
                <a:latin typeface="Arial"/>
                <a:ea typeface="Arial"/>
                <a:cs typeface="Arial"/>
                <a:sym typeface="Arial"/>
              </a:rPr>
              <a:t>We know people aren’t going to bike if they don’t have a place to park their bikes, whether that be at work, at the grocery store or the restaurant. In fact, the data shows that bicycle parking at the workplace is a major factor in whether people commute to work by bicycle. </a:t>
            </a:r>
          </a:p>
          <a:p>
            <a:pPr>
              <a:lnSpc>
                <a:spcPct val="115000"/>
              </a:lnSpc>
              <a:buNone/>
            </a:pPr>
            <a:endParaRPr lang="en-US" sz="1100" i="1" dirty="0">
              <a:latin typeface="Arial"/>
              <a:ea typeface="Arial"/>
              <a:cs typeface="Arial"/>
              <a:sym typeface="Arial"/>
            </a:endParaRPr>
          </a:p>
          <a:p>
            <a:pPr>
              <a:lnSpc>
                <a:spcPct val="115000"/>
              </a:lnSpc>
              <a:buNone/>
            </a:pPr>
            <a:r>
              <a:rPr lang="en-US" sz="1100" i="1" dirty="0">
                <a:latin typeface="Arial"/>
                <a:ea typeface="Arial"/>
                <a:cs typeface="Arial"/>
                <a:sym typeface="Arial"/>
              </a:rPr>
              <a:t>We have also heard, through our survey work that if people don’t have a place to store their bike, especially at their apartment, they simply won’t own a bike. </a:t>
            </a:r>
          </a:p>
          <a:p>
            <a:pPr>
              <a:lnSpc>
                <a:spcPct val="115000"/>
              </a:lnSpc>
              <a:buNone/>
            </a:pPr>
            <a:endParaRPr lang="en-US" sz="3900" dirty="0">
              <a:latin typeface="Arial"/>
              <a:ea typeface="Arial"/>
              <a:cs typeface="Arial"/>
              <a:sym typeface="Arial"/>
            </a:endParaRPr>
          </a:p>
          <a:p>
            <a:pPr>
              <a:lnSpc>
                <a:spcPct val="115000"/>
              </a:lnSpc>
              <a:buNone/>
            </a:pPr>
            <a:endParaRPr lang="en-US" sz="3900" dirty="0">
              <a:latin typeface="Arial"/>
              <a:ea typeface="Arial"/>
              <a:cs typeface="Arial"/>
              <a:sym typeface="Arial"/>
            </a:endParaRPr>
          </a:p>
          <a:p>
            <a:pPr>
              <a:buNone/>
            </a:pPr>
            <a:endParaRPr sz="3900" dirty="0">
              <a:latin typeface="Arial"/>
              <a:ea typeface="Arial"/>
              <a:cs typeface="Arial"/>
              <a:sym typeface="Arial"/>
            </a:endParaRPr>
          </a:p>
        </p:txBody>
      </p:sp>
      <p:sp>
        <p:nvSpPr>
          <p:cNvPr id="585" name="Shape 585"/>
          <p:cNvSpPr>
            <a:spLocks noGrp="1" noRot="1" noChangeAspect="1"/>
          </p:cNvSpPr>
          <p:nvPr>
            <p:ph type="sldImg" idx="2"/>
          </p:nvPr>
        </p:nvSpPr>
        <p:spPr>
          <a:xfrm>
            <a:off x="-31783338" y="21243925"/>
            <a:ext cx="76444476" cy="57334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5951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i="1" dirty="0"/>
              <a:t>Therefore, one of the biggest components of the project was updating the amounts, which remember the majority of them haven’t been updated in 20 years. </a:t>
            </a:r>
          </a:p>
          <a:p>
            <a:pPr>
              <a:buNone/>
            </a:pPr>
            <a:endParaRPr lang="en-US" sz="1100" i="1" dirty="0"/>
          </a:p>
          <a:p>
            <a:pPr>
              <a:buNone/>
            </a:pPr>
            <a:r>
              <a:rPr lang="en-US" sz="1100" i="1" dirty="0"/>
              <a:t>The updates to the minimum required amounts are based on a number of data points, including average square footage per employee (long-term), visitation rates (short-term), and target mode splits (15% for long-term and 25% for short-term). </a:t>
            </a:r>
          </a:p>
          <a:p>
            <a:pPr>
              <a:buNone/>
            </a:pPr>
            <a:endParaRPr lang="en-US" sz="1100" i="1" dirty="0"/>
          </a:p>
          <a:p>
            <a:pPr>
              <a:buNone/>
            </a:pPr>
            <a:r>
              <a:rPr lang="en-US" sz="1100" i="1" dirty="0"/>
              <a:t>For example, for the Office Use Category: </a:t>
            </a:r>
          </a:p>
          <a:p>
            <a:pPr marL="588674" indent="-588674">
              <a:buFontTx/>
              <a:buChar char="-"/>
            </a:pPr>
            <a:r>
              <a:rPr lang="en-US" sz="1100" i="1" dirty="0"/>
              <a:t>We used a pretty conservative number of 350 square feet per employee</a:t>
            </a:r>
          </a:p>
          <a:p>
            <a:pPr marL="588674" indent="-588674">
              <a:buFontTx/>
              <a:buChar char="-"/>
            </a:pPr>
            <a:r>
              <a:rPr lang="en-US" sz="1100" i="1" dirty="0"/>
              <a:t>And a 15% commute rate to determine the amount of required long-term bicycle parking </a:t>
            </a:r>
            <a:br>
              <a:rPr lang="en-US" sz="1100" i="1" dirty="0"/>
            </a:br>
            <a:endParaRPr lang="en-US" sz="1100" i="1" dirty="0"/>
          </a:p>
          <a:p>
            <a:pPr defTabSz="1883755">
              <a:buNone/>
              <a:defRPr/>
            </a:pPr>
            <a:r>
              <a:rPr lang="en-US" sz="1100" i="1" dirty="0"/>
              <a:t>We used this same methodology for the other use categories and the result are changes to almost all of the long-term and short-term amounts.. </a:t>
            </a:r>
          </a:p>
          <a:p>
            <a:pPr>
              <a:buNone/>
            </a:pPr>
            <a:endParaRPr lang="en-US" sz="3300" dirty="0"/>
          </a:p>
          <a:p>
            <a:pPr>
              <a:buNone/>
            </a:pPr>
            <a:endParaRPr lang="en-US" dirty="0"/>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32</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4799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idx="12"/>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33</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5087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idx="12"/>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34</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3951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idx="12"/>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35</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4406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287"/>
              </a:spcAft>
              <a:buNone/>
            </a:pPr>
            <a:r>
              <a:rPr lang="en-US" sz="1100" i="1" dirty="0">
                <a:latin typeface="Trebuchet MS" panose="020B0603020202020204" pitchFamily="34" charset="0"/>
              </a:rPr>
              <a:t>We have walked you through some of the key changes. However, the project addresses a number of other updates, including: </a:t>
            </a:r>
          </a:p>
          <a:p>
            <a:pPr marL="1021054" indent="-1021054">
              <a:spcAft>
                <a:spcPts val="4287"/>
              </a:spcAft>
              <a:buFont typeface="Arial" panose="020B0604020202020204" pitchFamily="34" charset="0"/>
              <a:buChar char="•"/>
            </a:pPr>
            <a:r>
              <a:rPr lang="en-US" sz="1100" i="1" dirty="0"/>
              <a:t> (read through list?) </a:t>
            </a:r>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36</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2012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Shape 761"/>
          <p:cNvSpPr txBox="1">
            <a:spLocks noGrp="1"/>
          </p:cNvSpPr>
          <p:nvPr>
            <p:ph type="body" idx="1"/>
          </p:nvPr>
        </p:nvSpPr>
        <p:spPr>
          <a:xfrm>
            <a:off x="1288185" y="81772446"/>
            <a:ext cx="10305461" cy="66907507"/>
          </a:xfrm>
          <a:prstGeom prst="rect">
            <a:avLst/>
          </a:prstGeom>
          <a:noFill/>
          <a:ln>
            <a:noFill/>
          </a:ln>
        </p:spPr>
        <p:txBody>
          <a:bodyPr wrap="square" lIns="332889" tIns="332889" rIns="332889" bIns="332889" anchor="t" anchorCtr="0">
            <a:noAutofit/>
          </a:bodyPr>
          <a:lstStyle/>
          <a:p>
            <a:pPr>
              <a:lnSpc>
                <a:spcPct val="115000"/>
              </a:lnSpc>
              <a:buSzPct val="91666"/>
              <a:buNone/>
            </a:pPr>
            <a:r>
              <a:rPr lang="en-US" sz="1100" dirty="0">
                <a:solidFill>
                  <a:srgbClr val="3A3838"/>
                </a:solidFill>
              </a:rPr>
              <a:t>Throughout this presentation, both Sarah and I have alluded to some of the next steps. </a:t>
            </a:r>
          </a:p>
          <a:p>
            <a:pPr indent="-208091">
              <a:buNone/>
            </a:pPr>
            <a:endParaRPr dirty="0"/>
          </a:p>
        </p:txBody>
      </p:sp>
      <p:sp>
        <p:nvSpPr>
          <p:cNvPr id="762" name="Shape 762"/>
          <p:cNvSpPr>
            <a:spLocks noGrp="1" noRot="1" noChangeAspect="1"/>
          </p:cNvSpPr>
          <p:nvPr>
            <p:ph type="sldImg" idx="2"/>
          </p:nvPr>
        </p:nvSpPr>
        <p:spPr>
          <a:xfrm>
            <a:off x="-31783338" y="21243925"/>
            <a:ext cx="76444476" cy="57334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Shape 766"/>
          <p:cNvSpPr>
            <a:spLocks noGrp="1" noRot="1" noChangeAspect="1"/>
          </p:cNvSpPr>
          <p:nvPr>
            <p:ph type="sldImg" idx="2"/>
          </p:nvPr>
        </p:nvSpPr>
        <p:spPr>
          <a:xfrm>
            <a:off x="-31783338" y="21243925"/>
            <a:ext cx="76444476" cy="57334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7" name="Shape 767"/>
          <p:cNvSpPr txBox="1">
            <a:spLocks noGrp="1"/>
          </p:cNvSpPr>
          <p:nvPr>
            <p:ph type="body" idx="1"/>
          </p:nvPr>
        </p:nvSpPr>
        <p:spPr>
          <a:xfrm>
            <a:off x="1288185" y="81772446"/>
            <a:ext cx="10305461" cy="66907507"/>
          </a:xfrm>
          <a:prstGeom prst="rect">
            <a:avLst/>
          </a:prstGeom>
        </p:spPr>
        <p:txBody>
          <a:bodyPr wrap="square" lIns="332889" tIns="332889" rIns="332889" bIns="332889" anchor="t" anchorCtr="0">
            <a:noAutofit/>
          </a:bodyPr>
          <a:lstStyle/>
          <a:p>
            <a:pPr>
              <a:lnSpc>
                <a:spcPct val="115000"/>
              </a:lnSpc>
              <a:buNone/>
            </a:pPr>
            <a:r>
              <a:rPr lang="en-US" sz="1100" dirty="0">
                <a:solidFill>
                  <a:srgbClr val="3A3838"/>
                </a:solidFill>
              </a:rPr>
              <a:t>So, what’s next?</a:t>
            </a:r>
          </a:p>
          <a:p>
            <a:pPr marL="706408" indent="-706408">
              <a:lnSpc>
                <a:spcPct val="115000"/>
              </a:lnSpc>
            </a:pPr>
            <a:r>
              <a:rPr lang="en-US" sz="1100" dirty="0">
                <a:solidFill>
                  <a:srgbClr val="3A3838"/>
                </a:solidFill>
              </a:rPr>
              <a:t>The public comment period for the Discussion Draft is open through October 1</a:t>
            </a:r>
            <a:r>
              <a:rPr lang="en-US" sz="1100" baseline="30000" dirty="0">
                <a:solidFill>
                  <a:srgbClr val="3A3838"/>
                </a:solidFill>
              </a:rPr>
              <a:t>st</a:t>
            </a:r>
            <a:r>
              <a:rPr lang="en-US" sz="1100" dirty="0">
                <a:solidFill>
                  <a:srgbClr val="3A3838"/>
                </a:solidFill>
              </a:rPr>
              <a:t>. </a:t>
            </a:r>
          </a:p>
          <a:p>
            <a:pPr marL="706408" indent="-706408">
              <a:lnSpc>
                <a:spcPct val="115000"/>
              </a:lnSpc>
            </a:pPr>
            <a:r>
              <a:rPr lang="en-US" sz="1100" dirty="0">
                <a:solidFill>
                  <a:srgbClr val="3A3838"/>
                </a:solidFill>
              </a:rPr>
              <a:t>Staff will then prepare the Proposed Draft for the Planning and Sustainability Commission hearing in November. </a:t>
            </a:r>
          </a:p>
          <a:p>
            <a:pPr marL="1412817" lvl="1" indent="-706408">
              <a:lnSpc>
                <a:spcPct val="115000"/>
              </a:lnSpc>
            </a:pPr>
            <a:r>
              <a:rPr lang="en-US" sz="1100" dirty="0">
                <a:solidFill>
                  <a:srgbClr val="3A3838"/>
                </a:solidFill>
              </a:rPr>
              <a:t>The PSC is the next opportunity for public testimony, that will go directly to the PSC</a:t>
            </a:r>
          </a:p>
          <a:p>
            <a:pPr marL="706408" indent="-706408">
              <a:lnSpc>
                <a:spcPct val="115000"/>
              </a:lnSpc>
            </a:pPr>
            <a:r>
              <a:rPr lang="en-US" sz="1100" dirty="0">
                <a:solidFill>
                  <a:srgbClr val="3A3838"/>
                </a:solidFill>
              </a:rPr>
              <a:t>A Recommended Draft will be prepared for City Council and a Hearing in Spring 2019 </a:t>
            </a:r>
          </a:p>
          <a:p>
            <a:pPr marL="706408" indent="-706408">
              <a:lnSpc>
                <a:spcPct val="115000"/>
              </a:lnSpc>
            </a:pPr>
            <a:r>
              <a:rPr lang="en-US" sz="1100" dirty="0">
                <a:solidFill>
                  <a:srgbClr val="3A3838"/>
                </a:solidFill>
              </a:rPr>
              <a:t>During this work – staff will also </a:t>
            </a:r>
          </a:p>
        </p:txBody>
      </p:sp>
      <p:sp>
        <p:nvSpPr>
          <p:cNvPr id="768" name="Shape 768"/>
          <p:cNvSpPr txBox="1">
            <a:spLocks noGrp="1"/>
          </p:cNvSpPr>
          <p:nvPr>
            <p:ph type="sldNum" idx="12"/>
          </p:nvPr>
        </p:nvSpPr>
        <p:spPr>
          <a:xfrm>
            <a:off x="7296719" y="161391446"/>
            <a:ext cx="5582126" cy="8523706"/>
          </a:xfrm>
          <a:prstGeom prst="rect">
            <a:avLst/>
          </a:prstGeom>
        </p:spPr>
        <p:txBody>
          <a:bodyPr wrap="square" lIns="332889" tIns="166398" rIns="332889" bIns="166398" anchor="b" anchorCtr="0">
            <a:noAutofit/>
          </a:bodyPr>
          <a:lstStyle/>
          <a:p>
            <a:pPr>
              <a:buClr>
                <a:schemeClr val="dk1"/>
              </a:buClr>
              <a:buSzPct val="25000"/>
            </a:pPr>
            <a:fld id="{00000000-1234-1234-1234-123412341234}" type="slidenum">
              <a:rPr lang="en-US"/>
              <a:pPr>
                <a:buClr>
                  <a:schemeClr val="dk1"/>
                </a:buClr>
                <a:buSzPct val="2500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Shape 773"/>
          <p:cNvSpPr>
            <a:spLocks noGrp="1" noRot="1" noChangeAspect="1"/>
          </p:cNvSpPr>
          <p:nvPr>
            <p:ph type="sldImg" idx="2"/>
          </p:nvPr>
        </p:nvSpPr>
        <p:spPr>
          <a:xfrm>
            <a:off x="-31783338" y="21243925"/>
            <a:ext cx="76444476" cy="57334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4" name="Shape 774"/>
          <p:cNvSpPr txBox="1">
            <a:spLocks noGrp="1"/>
          </p:cNvSpPr>
          <p:nvPr>
            <p:ph type="body" idx="1"/>
          </p:nvPr>
        </p:nvSpPr>
        <p:spPr>
          <a:xfrm>
            <a:off x="1288185" y="81772446"/>
            <a:ext cx="10305461" cy="66907507"/>
          </a:xfrm>
          <a:prstGeom prst="rect">
            <a:avLst/>
          </a:prstGeom>
        </p:spPr>
        <p:txBody>
          <a:bodyPr wrap="square" lIns="332889" tIns="332889" rIns="332889" bIns="332889" anchor="t" anchorCtr="0">
            <a:noAutofit/>
          </a:bodyPr>
          <a:lstStyle/>
          <a:p>
            <a:pPr>
              <a:lnSpc>
                <a:spcPct val="115000"/>
              </a:lnSpc>
              <a:buSzPct val="91666"/>
              <a:buNone/>
            </a:pPr>
            <a:r>
              <a:rPr lang="en-US" sz="1100" dirty="0"/>
              <a:t>That concludes our presentation today, thank you very much for this opportunity.   We are here to answer any questions you might have.   </a:t>
            </a:r>
          </a:p>
          <a:p>
            <a:pPr>
              <a:buNone/>
            </a:pPr>
            <a:endParaRPr dirty="0"/>
          </a:p>
        </p:txBody>
      </p:sp>
      <p:sp>
        <p:nvSpPr>
          <p:cNvPr id="775" name="Shape 775"/>
          <p:cNvSpPr txBox="1">
            <a:spLocks noGrp="1"/>
          </p:cNvSpPr>
          <p:nvPr>
            <p:ph type="sldNum" idx="12"/>
          </p:nvPr>
        </p:nvSpPr>
        <p:spPr>
          <a:xfrm>
            <a:off x="7296719" y="161391446"/>
            <a:ext cx="5582126" cy="8523706"/>
          </a:xfrm>
          <a:prstGeom prst="rect">
            <a:avLst/>
          </a:prstGeom>
        </p:spPr>
        <p:txBody>
          <a:bodyPr wrap="square" lIns="332889" tIns="166398" rIns="332889" bIns="166398" anchor="b" anchorCtr="0">
            <a:noAutofit/>
          </a:bodyPr>
          <a:lstStyle/>
          <a:p>
            <a:pPr>
              <a:buClr>
                <a:schemeClr val="dk1"/>
              </a:buClr>
              <a:buSzPct val="25000"/>
            </a:pPr>
            <a:fld id="{00000000-1234-1234-1234-123412341234}" type="slidenum">
              <a:rPr lang="en-US"/>
              <a:pPr>
                <a:buClr>
                  <a:schemeClr val="dk1"/>
                </a:buClr>
                <a:buSzPct val="2500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83755">
              <a:buNone/>
              <a:defRPr/>
            </a:pPr>
            <a:r>
              <a:rPr lang="en-US" sz="1100" i="1" dirty="0"/>
              <a:t>and walking and biking are easy transportation options for much of our day to day needs.  </a:t>
            </a:r>
          </a:p>
          <a:p>
            <a:pPr>
              <a:buNone/>
            </a:pPr>
            <a:endParaRPr lang="en-US" sz="1100" dirty="0"/>
          </a:p>
          <a:p>
            <a:pPr>
              <a:buNone/>
            </a:pPr>
            <a:endParaRPr lang="en-US" sz="1100" dirty="0"/>
          </a:p>
          <a:p>
            <a:pPr>
              <a:buNone/>
            </a:pPr>
            <a:r>
              <a:rPr lang="en-US" sz="1100" dirty="0"/>
              <a:t>HIDE FOR DC</a:t>
            </a:r>
          </a:p>
          <a:p>
            <a:pPr marL="353204" indent="-353204"/>
            <a:r>
              <a:rPr lang="en-US" sz="1100" dirty="0"/>
              <a:t>This slide shows photos of people with their bikes who benefit from good bike parking, both types of riders and types of trips that we anticipate </a:t>
            </a:r>
          </a:p>
          <a:p>
            <a:r>
              <a:rPr lang="en-US" sz="1100" dirty="0"/>
              <a:t> this slide can speak to short and long term parking needs and why we have different provision in code. </a:t>
            </a:r>
          </a:p>
          <a:p>
            <a:r>
              <a:rPr lang="en-US" sz="1100" dirty="0"/>
              <a:t>Might also be able to speak to the details found in the following slide – code covers requirements for location, security, rack design and amount of parking. </a:t>
            </a:r>
          </a:p>
          <a:p>
            <a:r>
              <a:rPr lang="en-US" sz="1100" dirty="0"/>
              <a:t>Look at bikeportland.org </a:t>
            </a:r>
            <a:r>
              <a:rPr lang="en-US" sz="1100" dirty="0" err="1"/>
              <a:t>flickr</a:t>
            </a:r>
            <a:r>
              <a:rPr lang="en-US" sz="1100" dirty="0"/>
              <a:t> stream for photos </a:t>
            </a:r>
          </a:p>
          <a:p>
            <a:endParaRPr lang="en-US" dirty="0"/>
          </a:p>
        </p:txBody>
      </p:sp>
      <p:sp>
        <p:nvSpPr>
          <p:cNvPr id="4" name="Slide Number Placeholder 3"/>
          <p:cNvSpPr>
            <a:spLocks noGrp="1"/>
          </p:cNvSpPr>
          <p:nvPr>
            <p:ph type="sldNum" idx="12"/>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4</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3749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40</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5725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i="1" dirty="0"/>
              <a:t>DC:  </a:t>
            </a:r>
            <a:endParaRPr lang="en-US" sz="1100" dirty="0"/>
          </a:p>
          <a:p>
            <a:pPr>
              <a:buNone/>
            </a:pPr>
            <a:r>
              <a:rPr lang="en-US" sz="1100" i="1" dirty="0"/>
              <a:t>And we know that walking and biking are important low cost transportation options for today's Portlander's as well as future Portlanders.  Transportation is the second highest household cost; it costing approximately $9,000 a year to own and maintain a car.  For many households the inclusion of walking and biking to local destinations can reduce the number of vehicles that their household needs to invest in.  </a:t>
            </a:r>
            <a:endParaRPr lang="en-US" sz="1100" dirty="0"/>
          </a:p>
          <a:p>
            <a:pPr>
              <a:buNone/>
            </a:pPr>
            <a:endParaRPr lang="en-US" i="1" dirty="0"/>
          </a:p>
          <a:p>
            <a:pPr>
              <a:buNone/>
            </a:pPr>
            <a:r>
              <a:rPr lang="en-US" i="1" dirty="0"/>
              <a:t>****</a:t>
            </a:r>
          </a:p>
          <a:p>
            <a:pPr>
              <a:buNone/>
            </a:pPr>
            <a:r>
              <a:rPr lang="en-US" sz="1100" dirty="0"/>
              <a:t>Finally, transportation is the second highest household cost for Portlanders, and bicycle parking is one way to support a low cost transportation option for Portlanders.</a:t>
            </a:r>
          </a:p>
          <a:p>
            <a:pPr>
              <a:buNone/>
            </a:pPr>
            <a:endParaRPr lang="en-US" sz="1100" dirty="0"/>
          </a:p>
          <a:p>
            <a:pPr defTabSz="3267374">
              <a:buNone/>
              <a:defRPr/>
            </a:pPr>
            <a:r>
              <a:rPr lang="en-US" sz="1100" dirty="0">
                <a:latin typeface="Trebuchet MS"/>
                <a:ea typeface="Trebuchet MS"/>
                <a:cs typeface="Trebuchet MS"/>
                <a:sym typeface="Trebuchet MS"/>
              </a:rPr>
              <a:t>It costs approximately $9,000 a year to own and maintain a private vehicle. While owning and maintaining a bicycle is a fraction of that cost. </a:t>
            </a:r>
          </a:p>
          <a:p>
            <a:endParaRPr lang="en-US" sz="1100" dirty="0"/>
          </a:p>
          <a:p>
            <a:pPr defTabSz="3267374">
              <a:buNone/>
              <a:defRPr/>
            </a:pPr>
            <a:r>
              <a:rPr lang="en-US" sz="1100" dirty="0">
                <a:latin typeface="Arial"/>
                <a:ea typeface="Arial"/>
                <a:cs typeface="Arial"/>
                <a:sym typeface="Arial"/>
              </a:rPr>
              <a:t>However, people can’t use a low-cost transportation solution like biking, if they are constantly worried about it being stolen or have no place to store and lock their bicycle. </a:t>
            </a:r>
          </a:p>
          <a:p>
            <a:pPr>
              <a:buNone/>
            </a:pPr>
            <a:endParaRPr lang="en-US" sz="1100" dirty="0"/>
          </a:p>
          <a:p>
            <a:pPr defTabSz="3267374">
              <a:buNone/>
              <a:defRPr/>
            </a:pPr>
            <a:r>
              <a:rPr lang="en-US" sz="1100" dirty="0"/>
              <a:t>Since low-income households have higher housing and transportation cost burdens than higher income households, providing lower cost transportation options and making it easier for people to use low cost transportation options is extremely important. </a:t>
            </a:r>
          </a:p>
          <a:p>
            <a:pPr defTabSz="3267374">
              <a:buNone/>
              <a:defRPr/>
            </a:pPr>
            <a:endParaRPr lang="en-US" sz="1100" dirty="0"/>
          </a:p>
          <a:p>
            <a:pPr defTabSz="3267374">
              <a:buNone/>
              <a:defRPr/>
            </a:pPr>
            <a:endParaRPr lang="en-US" sz="1100" dirty="0"/>
          </a:p>
          <a:p>
            <a:pPr marL="588674" indent="-588674" defTabSz="3267374">
              <a:defRPr/>
            </a:pPr>
            <a:r>
              <a:rPr lang="en-US" sz="1100" dirty="0"/>
              <a:t>2 cars: http://time.com/money/4254578/save-by-selling-car/ </a:t>
            </a:r>
          </a:p>
          <a:p>
            <a:pPr>
              <a:buNone/>
            </a:pPr>
            <a:endParaRPr lang="en-US" dirty="0"/>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5</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7283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100" i="1" dirty="0"/>
              <a:t>DC:  We also know that in order to support today's households or future households that want to bike, a safe place to store their  bikes at home as well as their various destinations is needed  </a:t>
            </a:r>
            <a:endParaRPr lang="en-US" sz="1100" dirty="0"/>
          </a:p>
          <a:p>
            <a:pPr>
              <a:buNone/>
            </a:pPr>
            <a:r>
              <a:rPr lang="en-US" sz="1100" i="1" dirty="0"/>
              <a:t>And we know that the lack of safe and convenient bike parking has a direct impact on whether those individuals choose to bike or even own a bike.  </a:t>
            </a:r>
            <a:endParaRPr lang="en-US" sz="1100" dirty="0"/>
          </a:p>
          <a:p>
            <a:pPr>
              <a:buNone/>
            </a:pPr>
            <a:endParaRPr lang="en-US" sz="1100" i="1" dirty="0"/>
          </a:p>
          <a:p>
            <a:pPr>
              <a:buNone/>
            </a:pPr>
            <a:r>
              <a:rPr lang="en-US" sz="1100" i="1" dirty="0"/>
              <a:t>*****</a:t>
            </a:r>
          </a:p>
          <a:p>
            <a:pPr>
              <a:buNone/>
            </a:pPr>
            <a:endParaRPr lang="en-US" sz="1100" i="1" dirty="0"/>
          </a:p>
          <a:p>
            <a:pPr>
              <a:buNone/>
            </a:pPr>
            <a:r>
              <a:rPr lang="en-US" sz="1100" dirty="0"/>
              <a:t>We know the lack of a safe, accessible, convenient bicycle parking creates a barrier for people who want to choose bicycle for transportation or recreation. </a:t>
            </a:r>
          </a:p>
          <a:p>
            <a:pPr>
              <a:buNone/>
            </a:pPr>
            <a:endParaRPr lang="en-US" dirty="0"/>
          </a:p>
          <a:p>
            <a:pPr>
              <a:buNone/>
            </a:pPr>
            <a:endParaRPr lang="en-US" dirty="0"/>
          </a:p>
        </p:txBody>
      </p:sp>
      <p:sp>
        <p:nvSpPr>
          <p:cNvPr id="4" name="Slide Number Placeholder 3"/>
          <p:cNvSpPr>
            <a:spLocks noGrp="1"/>
          </p:cNvSpPr>
          <p:nvPr>
            <p:ph type="sldNum" idx="10"/>
          </p:nvPr>
        </p:nvSpPr>
        <p:spPr/>
        <p:txBody>
          <a:bodyPr/>
          <a:lstStyle/>
          <a:p>
            <a:pPr indent="-69364" algn="r">
              <a:buClr>
                <a:schemeClr val="dk1"/>
              </a:buClr>
              <a:buSzPct val="25000"/>
            </a:pPr>
            <a:fld id="{00000000-1234-1234-1234-123412341234}" type="slidenum">
              <a:rPr lang="en-US" sz="4300">
                <a:solidFill>
                  <a:schemeClr val="dk1"/>
                </a:solidFill>
                <a:latin typeface="Calibri"/>
                <a:ea typeface="Calibri"/>
                <a:cs typeface="Calibri"/>
                <a:sym typeface="Calibri"/>
              </a:rPr>
              <a:pPr indent="-69364" algn="r">
                <a:buClr>
                  <a:schemeClr val="dk1"/>
                </a:buClr>
                <a:buSzPct val="25000"/>
              </a:pPr>
              <a:t>6</a:t>
            </a:fld>
            <a:endParaRPr lang="en-US" sz="4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0491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a:spLocks noGrp="1" noRot="1" noChangeAspect="1"/>
          </p:cNvSpPr>
          <p:nvPr>
            <p:ph type="sldImg" idx="2"/>
          </p:nvPr>
        </p:nvSpPr>
        <p:spPr>
          <a:xfrm>
            <a:off x="-31783338" y="21243925"/>
            <a:ext cx="76444476" cy="57334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5" name="Shape 545"/>
          <p:cNvSpPr txBox="1">
            <a:spLocks noGrp="1"/>
          </p:cNvSpPr>
          <p:nvPr>
            <p:ph type="body" idx="1"/>
          </p:nvPr>
        </p:nvSpPr>
        <p:spPr>
          <a:xfrm>
            <a:off x="1288185" y="81772446"/>
            <a:ext cx="10305461" cy="66907507"/>
          </a:xfrm>
          <a:prstGeom prst="rect">
            <a:avLst/>
          </a:prstGeom>
          <a:noFill/>
          <a:ln>
            <a:noFill/>
          </a:ln>
        </p:spPr>
        <p:txBody>
          <a:bodyPr wrap="square" lIns="332889" tIns="332889" rIns="332889" bIns="332889" anchor="t" anchorCtr="0">
            <a:noAutofit/>
          </a:bodyPr>
          <a:lstStyle/>
          <a:p>
            <a:pPr indent="-276022">
              <a:buSzPct val="109090"/>
              <a:buNone/>
            </a:pPr>
            <a:r>
              <a:rPr lang="en-US" sz="1100" i="1" dirty="0">
                <a:latin typeface="Arial"/>
                <a:ea typeface="Arial"/>
                <a:cs typeface="Arial"/>
                <a:sym typeface="Arial"/>
              </a:rPr>
              <a:t>DC: </a:t>
            </a:r>
            <a:r>
              <a:rPr lang="en-US" sz="1100" i="1" dirty="0">
                <a:latin typeface="Arial"/>
                <a:ea typeface="Arial"/>
                <a:cs typeface="Arial"/>
              </a:rPr>
              <a:t> For these reasons Portland has adopted</a:t>
            </a:r>
            <a:r>
              <a:rPr lang="en-US" sz="1100" i="1" dirty="0">
                <a:latin typeface="Arial"/>
                <a:cs typeface="Arial"/>
              </a:rPr>
              <a:t> </a:t>
            </a:r>
            <a:r>
              <a:rPr lang="en-US" sz="1100" dirty="0"/>
              <a:t>policies and actions that support requiring bicycle parking in  private development.  </a:t>
            </a:r>
          </a:p>
          <a:p>
            <a:pPr indent="-277331">
              <a:buNone/>
            </a:pPr>
            <a:endParaRPr lang="en-US" sz="1100" dirty="0"/>
          </a:p>
          <a:p>
            <a:pPr indent="-276022">
              <a:buNone/>
            </a:pPr>
            <a:r>
              <a:rPr lang="en-US" sz="1100" i="1" dirty="0">
                <a:latin typeface="Arial"/>
                <a:ea typeface="Arial"/>
                <a:cs typeface="Arial"/>
              </a:rPr>
              <a:t>*******</a:t>
            </a:r>
          </a:p>
          <a:p>
            <a:pPr indent="-276022">
              <a:buNone/>
            </a:pPr>
            <a:endParaRPr lang="en-US" sz="1100" dirty="0">
              <a:latin typeface="Arial"/>
              <a:ea typeface="Arial"/>
              <a:cs typeface="Arial"/>
              <a:sym typeface="Arial"/>
            </a:endParaRPr>
          </a:p>
          <a:p>
            <a:pPr indent="-276022">
              <a:buNone/>
            </a:pPr>
            <a:r>
              <a:rPr lang="en-US" sz="1100" dirty="0">
                <a:latin typeface="Arial"/>
                <a:ea typeface="Arial"/>
                <a:cs typeface="Arial"/>
                <a:sym typeface="Arial"/>
              </a:rPr>
              <a:t>First, there are very specific policies and actions in our city policy documents call for updating our bicycle parking requirements for private development.  </a:t>
            </a:r>
            <a:endParaRPr lang="en-US" sz="1100" dirty="0"/>
          </a:p>
          <a:p>
            <a:pPr indent="-277454">
              <a:buSzPct val="109090"/>
              <a:buNone/>
            </a:pPr>
            <a:endParaRPr sz="1100" dirty="0">
              <a:latin typeface="Arial"/>
              <a:ea typeface="Arial"/>
              <a:cs typeface="Arial"/>
              <a:sym typeface="Arial"/>
            </a:endParaRPr>
          </a:p>
          <a:p>
            <a:pPr indent="-277454">
              <a:buSzPct val="109090"/>
              <a:buNone/>
            </a:pPr>
            <a:r>
              <a:rPr lang="en-US" sz="1100" dirty="0">
                <a:latin typeface="Arial"/>
                <a:ea typeface="Arial"/>
                <a:cs typeface="Arial"/>
                <a:sym typeface="Arial"/>
              </a:rPr>
              <a:t>In addition to the 25% target bicycle mode split by 2035, the Comprehensive Plan directs us to, quote:</a:t>
            </a:r>
          </a:p>
          <a:p>
            <a:pPr marL="1664728" indent="-1086699">
              <a:buFont typeface="Arial"/>
              <a:buChar char="●"/>
            </a:pPr>
            <a:r>
              <a:rPr lang="en-US" sz="1100" dirty="0">
                <a:latin typeface="Arial"/>
                <a:ea typeface="Arial"/>
                <a:cs typeface="Arial"/>
                <a:sym typeface="Arial"/>
              </a:rPr>
              <a:t>Require the provision of adequate off‐street bicycle parking for new development and redevelopment.</a:t>
            </a:r>
          </a:p>
          <a:p>
            <a:pPr marL="1664728" indent="-1086699">
              <a:lnSpc>
                <a:spcPct val="115000"/>
              </a:lnSpc>
              <a:buFont typeface="Arial"/>
              <a:buChar char="●"/>
            </a:pPr>
            <a:r>
              <a:rPr lang="en-US" sz="1100" dirty="0">
                <a:latin typeface="Arial"/>
                <a:ea typeface="Arial"/>
                <a:cs typeface="Arial"/>
                <a:sym typeface="Arial"/>
              </a:rPr>
              <a:t>Encourage the provision of parking for different types of bicycles.</a:t>
            </a:r>
          </a:p>
          <a:p>
            <a:pPr marL="1664728" indent="-1086699">
              <a:lnSpc>
                <a:spcPct val="115000"/>
              </a:lnSpc>
              <a:buFont typeface="Arial"/>
              <a:buChar char="●"/>
            </a:pPr>
            <a:r>
              <a:rPr lang="en-US" sz="1100" dirty="0">
                <a:latin typeface="Arial"/>
                <a:ea typeface="Arial"/>
                <a:cs typeface="Arial"/>
                <a:sym typeface="Arial"/>
              </a:rPr>
              <a:t>In establishing the standards for long-term bicycle parking, consider the needs of persons with different levels of ability. </a:t>
            </a:r>
          </a:p>
          <a:p>
            <a:pPr>
              <a:lnSpc>
                <a:spcPct val="115000"/>
              </a:lnSpc>
              <a:buNone/>
            </a:pPr>
            <a:endParaRPr sz="1100" dirty="0">
              <a:latin typeface="Arial"/>
              <a:ea typeface="Arial"/>
              <a:cs typeface="Arial"/>
              <a:sym typeface="Arial"/>
            </a:endParaRPr>
          </a:p>
          <a:p>
            <a:pPr>
              <a:lnSpc>
                <a:spcPct val="115000"/>
              </a:lnSpc>
              <a:buNone/>
            </a:pPr>
            <a:r>
              <a:rPr lang="en-US" sz="1100" dirty="0">
                <a:latin typeface="Arial"/>
                <a:ea typeface="Arial"/>
                <a:cs typeface="Arial"/>
                <a:sym typeface="Arial"/>
              </a:rPr>
              <a:t>Further, the Portland Bicycle Plan for 2030, adopted in 2010, directs us to quote, “Seek changes to regulations to ensure all land uses provide ample bike parking and end-of-trip facilities.” </a:t>
            </a:r>
          </a:p>
          <a:p>
            <a:pPr>
              <a:lnSpc>
                <a:spcPct val="115000"/>
              </a:lnSpc>
              <a:buNone/>
            </a:pPr>
            <a:endParaRPr sz="1100" dirty="0">
              <a:latin typeface="Arial"/>
              <a:ea typeface="Arial"/>
              <a:cs typeface="Arial"/>
              <a:sym typeface="Arial"/>
            </a:endParaRPr>
          </a:p>
          <a:p>
            <a:pPr>
              <a:lnSpc>
                <a:spcPct val="115000"/>
              </a:lnSpc>
              <a:buNone/>
            </a:pPr>
            <a:r>
              <a:rPr lang="en-US" sz="1100" dirty="0">
                <a:latin typeface="Arial"/>
                <a:ea typeface="Arial"/>
                <a:cs typeface="Arial"/>
                <a:sym typeface="Arial"/>
              </a:rPr>
              <a:t>***********</a:t>
            </a:r>
          </a:p>
          <a:p>
            <a:pPr>
              <a:lnSpc>
                <a:spcPct val="115000"/>
              </a:lnSpc>
              <a:buNone/>
            </a:pPr>
            <a:endParaRPr lang="en-US" sz="1100" dirty="0">
              <a:latin typeface="Arial"/>
              <a:ea typeface="Arial"/>
              <a:cs typeface="Arial"/>
              <a:sym typeface="Arial"/>
            </a:endParaRPr>
          </a:p>
          <a:p>
            <a:pPr>
              <a:lnSpc>
                <a:spcPct val="115000"/>
              </a:lnSpc>
              <a:buNone/>
            </a:pPr>
            <a:r>
              <a:rPr lang="en-US" sz="1100" dirty="0">
                <a:latin typeface="Arial"/>
                <a:ea typeface="Arial"/>
                <a:cs typeface="Arial"/>
                <a:sym typeface="Arial"/>
              </a:rPr>
              <a:t>However the Comprehensive Plan also outlines a number of other policy goals, including Equitable Transportation and Housing Affordability. This project is working to balance those policy priorities. 	</a:t>
            </a:r>
          </a:p>
          <a:p>
            <a:pPr>
              <a:lnSpc>
                <a:spcPct val="114999"/>
              </a:lnSpc>
              <a:buNone/>
            </a:pPr>
            <a:endParaRPr lang="en-US" sz="1100" dirty="0">
              <a:latin typeface="Arial"/>
              <a:ea typeface="Arial"/>
              <a:cs typeface="Arial"/>
              <a:sym typeface="Arial"/>
            </a:endParaRPr>
          </a:p>
          <a:p>
            <a:pPr>
              <a:buNone/>
            </a:pPr>
            <a:endParaRPr lang="en-US" sz="1100" dirty="0">
              <a:sym typeface="Arial"/>
            </a:endParaRPr>
          </a:p>
          <a:p>
            <a:pPr>
              <a:buNone/>
            </a:pPr>
            <a:r>
              <a:rPr lang="en-US" sz="1100" dirty="0">
                <a:sym typeface="Arial"/>
              </a:rPr>
              <a:t>Policy 9.20   Bicycle transportation. Create conditions that make bicycling more attractive  than driving for most trips of approximately three miles or less.</a:t>
            </a:r>
            <a:r>
              <a:rPr lang="en-US" sz="1100" dirty="0">
                <a:latin typeface="Arial"/>
                <a:ea typeface="Arial"/>
                <a:cs typeface="Arial"/>
                <a:sym typeface="Arial"/>
              </a:rPr>
              <a:t>				</a:t>
            </a:r>
            <a:endParaRPr lang="en-US" sz="1100" dirty="0">
              <a:latin typeface="Arial"/>
              <a:ea typeface="Arial"/>
              <a:cs typeface="Arial"/>
            </a:endParaRPr>
          </a:p>
          <a:p>
            <a:pPr indent="-277454">
              <a:buSzPct val="109090"/>
              <a:buNone/>
            </a:pPr>
            <a:endParaRPr sz="1100" dirty="0">
              <a:latin typeface="Arial"/>
              <a:ea typeface="Arial"/>
              <a:cs typeface="Arial"/>
              <a:sym typeface="Arial"/>
            </a:endParaRPr>
          </a:p>
          <a:p>
            <a:pPr indent="-276022">
              <a:buNone/>
            </a:pPr>
            <a:r>
              <a:rPr lang="en-US" sz="1100" dirty="0">
                <a:latin typeface="Arial"/>
                <a:cs typeface="Arial"/>
              </a:rPr>
              <a:t>[Summary: </a:t>
            </a:r>
            <a:endParaRPr lang="en-US" sz="1100" i="1" dirty="0"/>
          </a:p>
          <a:p>
            <a:pPr indent="-276022">
              <a:buNone/>
            </a:pPr>
            <a:r>
              <a:rPr lang="en-US" sz="1100" i="1" dirty="0"/>
              <a:t>1) Council adopted plans, such as Comp and Bike Plan, specifically call on staff to require adequate off-street bicycle parking for new development and redevelopment.]</a:t>
            </a:r>
            <a:endParaRPr lang="en-US" sz="1100" dirty="0"/>
          </a:p>
          <a:p>
            <a:pPr indent="-276022">
              <a:buNone/>
            </a:pPr>
            <a:endParaRPr lang="en-US" dirty="0"/>
          </a:p>
          <a:p>
            <a:pPr indent="-253784">
              <a:buNone/>
            </a:pPr>
            <a:endParaRPr lang="en-US" sz="3900" dirty="0">
              <a:latin typeface="Arial"/>
              <a:ea typeface="Arial"/>
              <a:cs typeface="Arial"/>
            </a:endParaRPr>
          </a:p>
          <a:p>
            <a:pPr indent="-254334">
              <a:buNone/>
            </a:pPr>
            <a:r>
              <a:rPr lang="en-US" sz="3900" dirty="0">
                <a:latin typeface="Arial"/>
                <a:ea typeface="Arial"/>
                <a:cs typeface="Arial"/>
                <a:sym typeface="Arial"/>
              </a:rPr>
              <a:t>			</a:t>
            </a:r>
          </a:p>
          <a:p>
            <a:pPr indent="-254334">
              <a:buNone/>
            </a:pPr>
            <a:r>
              <a:rPr lang="en-US" sz="3900" dirty="0">
                <a:latin typeface="Arial"/>
                <a:ea typeface="Arial"/>
                <a:cs typeface="Arial"/>
                <a:sym typeface="Arial"/>
              </a:rPr>
              <a:t>		</a:t>
            </a:r>
          </a:p>
          <a:p>
            <a:pPr indent="-277454">
              <a:buSzPct val="109090"/>
              <a:buNone/>
            </a:pPr>
            <a:endParaRPr sz="3900" dirty="0">
              <a:latin typeface="Arial"/>
              <a:ea typeface="Arial"/>
              <a:cs typeface="Arial"/>
              <a:sym typeface="Arial"/>
            </a:endParaRPr>
          </a:p>
          <a:p>
            <a:pPr indent="-277454">
              <a:buSzPct val="109090"/>
              <a:buNone/>
            </a:pPr>
            <a:endParaRPr sz="3900" dirty="0">
              <a:latin typeface="Arial"/>
              <a:ea typeface="Arial"/>
              <a:cs typeface="Arial"/>
              <a:sym typeface="Arial"/>
            </a:endParaRPr>
          </a:p>
          <a:p>
            <a:pPr indent="-277454">
              <a:buSzPct val="109090"/>
              <a:buNone/>
            </a:pPr>
            <a:endParaRPr sz="3900" dirty="0">
              <a:latin typeface="Arial"/>
              <a:ea typeface="Arial"/>
              <a:cs typeface="Arial"/>
              <a:sym typeface="Arial"/>
            </a:endParaRPr>
          </a:p>
        </p:txBody>
      </p:sp>
      <p:sp>
        <p:nvSpPr>
          <p:cNvPr id="546" name="Shape 546"/>
          <p:cNvSpPr txBox="1">
            <a:spLocks noGrp="1"/>
          </p:cNvSpPr>
          <p:nvPr>
            <p:ph type="sldNum" idx="12"/>
          </p:nvPr>
        </p:nvSpPr>
        <p:spPr>
          <a:xfrm>
            <a:off x="7296719" y="161391446"/>
            <a:ext cx="5582126" cy="8523706"/>
          </a:xfrm>
          <a:prstGeom prst="rect">
            <a:avLst/>
          </a:prstGeom>
          <a:noFill/>
          <a:ln>
            <a:noFill/>
          </a:ln>
        </p:spPr>
        <p:txBody>
          <a:bodyPr wrap="square" lIns="332889" tIns="166398" rIns="332889" bIns="166398" anchor="b" anchorCtr="0">
            <a:noAutofit/>
          </a:bodyPr>
          <a:lstStyle/>
          <a:p>
            <a:pPr indent="-80923">
              <a:buClr>
                <a:srgbClr val="000000"/>
              </a:buClr>
              <a:buSzPct val="25000"/>
            </a:pPr>
            <a:fld id="{00000000-1234-1234-1234-123412341234}" type="slidenum">
              <a:rPr lang="en-US"/>
              <a:pPr indent="-80923">
                <a:buClr>
                  <a:srgbClr val="000000"/>
                </a:buClr>
                <a:buSzPct val="25000"/>
              </a:pPr>
              <a:t>7</a:t>
            </a:fld>
            <a:endParaRPr lang="en-US"/>
          </a:p>
        </p:txBody>
      </p:sp>
    </p:spTree>
    <p:extLst>
      <p:ext uri="{BB962C8B-B14F-4D97-AF65-F5344CB8AC3E}">
        <p14:creationId xmlns:p14="http://schemas.microsoft.com/office/powerpoint/2010/main" val="602592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31783338" y="21243925"/>
            <a:ext cx="76444476" cy="57334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6" name="Shape 556"/>
          <p:cNvSpPr txBox="1">
            <a:spLocks noGrp="1"/>
          </p:cNvSpPr>
          <p:nvPr>
            <p:ph type="body" idx="1"/>
          </p:nvPr>
        </p:nvSpPr>
        <p:spPr>
          <a:xfrm>
            <a:off x="1288185" y="81772446"/>
            <a:ext cx="10305461" cy="66907507"/>
          </a:xfrm>
          <a:prstGeom prst="rect">
            <a:avLst/>
          </a:prstGeom>
        </p:spPr>
        <p:txBody>
          <a:bodyPr wrap="square" lIns="332889" tIns="332889" rIns="332889" bIns="332889" anchor="t" anchorCtr="0">
            <a:noAutofit/>
          </a:bodyPr>
          <a:lstStyle/>
          <a:p>
            <a:pPr>
              <a:buNone/>
            </a:pPr>
            <a:r>
              <a:rPr lang="en-US" sz="1100" i="1" dirty="0">
                <a:latin typeface="Arial"/>
                <a:cs typeface="Arial"/>
              </a:rPr>
              <a:t>DC:  </a:t>
            </a:r>
            <a:r>
              <a:rPr lang="en-US" sz="1100" dirty="0"/>
              <a:t>And since the majority of the rates of bicycle parking were established, we have seen a six-fold increase in the commute mode split in Portland.  </a:t>
            </a:r>
          </a:p>
          <a:p>
            <a:pPr>
              <a:buNone/>
            </a:pPr>
            <a:endParaRPr lang="en-US" sz="1100" dirty="0"/>
          </a:p>
          <a:p>
            <a:pPr>
              <a:buNone/>
            </a:pPr>
            <a:endParaRPr lang="en-US" sz="1100" i="1" dirty="0">
              <a:latin typeface="Arial"/>
              <a:cs typeface="Arial"/>
            </a:endParaRPr>
          </a:p>
          <a:p>
            <a:pPr>
              <a:buNone/>
            </a:pPr>
            <a:endParaRPr lang="en-US" sz="1100" i="1" dirty="0">
              <a:latin typeface="Arial"/>
              <a:cs typeface="Arial"/>
            </a:endParaRPr>
          </a:p>
          <a:p>
            <a:pPr>
              <a:buNone/>
            </a:pPr>
            <a:endParaRPr lang="en-US" sz="1100" i="1" dirty="0">
              <a:latin typeface="Arial"/>
              <a:cs typeface="Arial"/>
              <a:sym typeface="Arial"/>
            </a:endParaRPr>
          </a:p>
          <a:p>
            <a:pPr>
              <a:buNone/>
            </a:pPr>
            <a:r>
              <a:rPr lang="en-US" sz="1100" i="1" dirty="0">
                <a:latin typeface="Arial"/>
                <a:cs typeface="Arial"/>
                <a:sym typeface="Arial"/>
              </a:rPr>
              <a:t>******</a:t>
            </a:r>
            <a:endParaRPr lang="en-US" sz="1100" dirty="0"/>
          </a:p>
          <a:p>
            <a:pPr>
              <a:buNone/>
            </a:pPr>
            <a:endParaRPr lang="en-US" sz="1100" dirty="0">
              <a:latin typeface="Arial"/>
              <a:ea typeface="Arial"/>
              <a:cs typeface="Arial"/>
              <a:sym typeface="Arial"/>
            </a:endParaRPr>
          </a:p>
          <a:p>
            <a:pPr>
              <a:buNone/>
            </a:pPr>
            <a:r>
              <a:rPr lang="en-US" sz="1100" dirty="0">
                <a:latin typeface="Arial"/>
                <a:ea typeface="Arial"/>
                <a:cs typeface="Arial"/>
                <a:sym typeface="Arial"/>
              </a:rPr>
              <a:t>Since the bicycle parking code was last updated, we have seen a six-fold increase in the commute mode split in Portland. And the requirements for bicycle parking have not kept up with this demand. </a:t>
            </a:r>
            <a:endParaRPr lang="en-US" sz="1100" dirty="0">
              <a:latin typeface="Arial"/>
              <a:ea typeface="Arial"/>
              <a:cs typeface="Arial"/>
            </a:endParaRPr>
          </a:p>
          <a:p>
            <a:pPr>
              <a:buNone/>
            </a:pPr>
            <a:endParaRPr lang="en-US" sz="1100" dirty="0">
              <a:latin typeface="Arial"/>
              <a:cs typeface="Arial"/>
              <a:sym typeface="Arial"/>
            </a:endParaRPr>
          </a:p>
          <a:p>
            <a:pPr>
              <a:buNone/>
            </a:pPr>
            <a:r>
              <a:rPr lang="en-US" sz="1100" dirty="0">
                <a:latin typeface="Arial"/>
                <a:cs typeface="Arial"/>
                <a:sym typeface="Arial"/>
              </a:rPr>
              <a:t>Additionally, with the recently adopted 25% bicycle mode split goal, the code standards are drastically out of date. </a:t>
            </a:r>
          </a:p>
          <a:p>
            <a:pPr>
              <a:buNone/>
            </a:pPr>
            <a:endParaRPr lang="en-US" sz="1100" dirty="0">
              <a:latin typeface="Arial"/>
              <a:cs typeface="Arial"/>
              <a:sym typeface="Arial"/>
            </a:endParaRPr>
          </a:p>
          <a:p>
            <a:pPr marL="578029" defTabSz="3267374">
              <a:buNone/>
              <a:defRPr/>
            </a:pPr>
            <a:r>
              <a:rPr lang="en-US" sz="1100" dirty="0">
                <a:latin typeface="Arial"/>
                <a:cs typeface="Arial"/>
                <a:sym typeface="Arial"/>
              </a:rPr>
              <a:t>*</a:t>
            </a:r>
            <a:r>
              <a:rPr lang="en-US" sz="1100" dirty="0"/>
              <a:t>The 2013 slide reflects data from the 5-year ACS data. So it covers the time period 2011-2015. I pick the middle year as the display year.</a:t>
            </a:r>
          </a:p>
          <a:p>
            <a:pPr marL="578029">
              <a:buNone/>
            </a:pPr>
            <a:endParaRPr lang="en-US" sz="3900" dirty="0">
              <a:latin typeface="Arial"/>
              <a:ea typeface="Arial"/>
              <a:cs typeface="Arial"/>
              <a:sym typeface="Arial"/>
            </a:endParaRPr>
          </a:p>
          <a:p>
            <a:pPr>
              <a:buNone/>
            </a:pPr>
            <a:endParaRPr sz="3900" dirty="0">
              <a:latin typeface="Arial"/>
              <a:ea typeface="Arial"/>
              <a:cs typeface="Arial"/>
              <a:sym typeface="Arial"/>
            </a:endParaRPr>
          </a:p>
          <a:p>
            <a:pPr>
              <a:buNone/>
            </a:pPr>
            <a:r>
              <a:rPr lang="en-US" dirty="0"/>
              <a:t> </a:t>
            </a:r>
          </a:p>
        </p:txBody>
      </p:sp>
      <p:sp>
        <p:nvSpPr>
          <p:cNvPr id="557" name="Shape 557"/>
          <p:cNvSpPr txBox="1">
            <a:spLocks noGrp="1"/>
          </p:cNvSpPr>
          <p:nvPr>
            <p:ph type="sldNum" idx="12"/>
          </p:nvPr>
        </p:nvSpPr>
        <p:spPr>
          <a:xfrm>
            <a:off x="7296719" y="161391446"/>
            <a:ext cx="5582126" cy="8523706"/>
          </a:xfrm>
          <a:prstGeom prst="rect">
            <a:avLst/>
          </a:prstGeom>
        </p:spPr>
        <p:txBody>
          <a:bodyPr wrap="square" lIns="332889" tIns="166398" rIns="332889" bIns="166398" anchor="b" anchorCtr="0">
            <a:noAutofit/>
          </a:bodyPr>
          <a:lstStyle/>
          <a:p>
            <a:fld id="{00000000-1234-1234-1234-123412341234}" type="slidenum">
              <a:rPr lang="en-US"/>
              <a:pPr/>
              <a:t>8</a:t>
            </a:fld>
            <a:endParaRPr lang="en-US"/>
          </a:p>
        </p:txBody>
      </p:sp>
    </p:spTree>
    <p:extLst>
      <p:ext uri="{BB962C8B-B14F-4D97-AF65-F5344CB8AC3E}">
        <p14:creationId xmlns:p14="http://schemas.microsoft.com/office/powerpoint/2010/main" val="2613623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Shape 630"/>
          <p:cNvSpPr>
            <a:spLocks noGrp="1" noRot="1" noChangeAspect="1"/>
          </p:cNvSpPr>
          <p:nvPr>
            <p:ph type="sldImg" idx="2"/>
          </p:nvPr>
        </p:nvSpPr>
        <p:spPr>
          <a:xfrm>
            <a:off x="-31783338" y="21243925"/>
            <a:ext cx="76444476" cy="57334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1" name="Shape 631"/>
          <p:cNvSpPr txBox="1">
            <a:spLocks noGrp="1"/>
          </p:cNvSpPr>
          <p:nvPr>
            <p:ph type="body" idx="1"/>
          </p:nvPr>
        </p:nvSpPr>
        <p:spPr>
          <a:xfrm>
            <a:off x="1288185" y="81772446"/>
            <a:ext cx="10305461" cy="66907507"/>
          </a:xfrm>
          <a:prstGeom prst="rect">
            <a:avLst/>
          </a:prstGeom>
        </p:spPr>
        <p:txBody>
          <a:bodyPr wrap="square" lIns="332889" tIns="332889" rIns="332889" bIns="332889" anchor="t" anchorCtr="0">
            <a:noAutofit/>
          </a:bodyPr>
          <a:lstStyle/>
          <a:p>
            <a:pPr>
              <a:buNone/>
            </a:pPr>
            <a:r>
              <a:rPr lang="en-US" sz="1100" i="1" dirty="0"/>
              <a:t>DC:   However – this work is long overdue.  The majority of the bicycle parking requirements have not been touched in the past twenty years with the exception of some specific and targeted changes; most notably an increase in the amount required for multi dwelling units in 2010 and updates to short term parking requirements in 2004</a:t>
            </a:r>
          </a:p>
          <a:p>
            <a:pPr>
              <a:buNone/>
            </a:pPr>
            <a:endParaRPr lang="en-US" sz="1100" i="1" dirty="0"/>
          </a:p>
          <a:p>
            <a:pPr>
              <a:buNone/>
            </a:pPr>
            <a:r>
              <a:rPr lang="en-US" sz="1100" dirty="0"/>
              <a:t>*****</a:t>
            </a:r>
          </a:p>
          <a:p>
            <a:pPr>
              <a:buNone/>
            </a:pPr>
            <a:endParaRPr lang="en-US" sz="1100" dirty="0"/>
          </a:p>
          <a:p>
            <a:pPr>
              <a:buNone/>
            </a:pPr>
            <a:r>
              <a:rPr lang="en-US" sz="1100" dirty="0"/>
              <a:t>While Portland is one of the leading bicycling cities in the United States, we have fallen behind. </a:t>
            </a:r>
          </a:p>
          <a:p>
            <a:pPr>
              <a:buNone/>
            </a:pPr>
            <a:endParaRPr sz="1100" dirty="0"/>
          </a:p>
          <a:p>
            <a:pPr>
              <a:buNone/>
            </a:pPr>
            <a:r>
              <a:rPr lang="en-US" sz="1100" dirty="0"/>
              <a:t>Portland’s bicycle parking requirements for private development no longer reflect a platinum bicycling city, particularly as city after city has updated their code to reflect best practices in design and to reflect increases in actual and target bicycling rates. </a:t>
            </a:r>
          </a:p>
          <a:p>
            <a:pPr>
              <a:buNone/>
            </a:pPr>
            <a:endParaRPr sz="1100" dirty="0"/>
          </a:p>
          <a:p>
            <a:pPr>
              <a:buNone/>
            </a:pPr>
            <a:r>
              <a:rPr lang="en-US" sz="1100" dirty="0"/>
              <a:t>While we have been incrementally updating small elements in code, the majority of the bike parking section, including the majority of the required amounts table, have not been updated in the past 20 years.</a:t>
            </a:r>
          </a:p>
          <a:p>
            <a:pPr>
              <a:buNone/>
            </a:pPr>
            <a:endParaRPr lang="en-US" sz="1100" dirty="0"/>
          </a:p>
          <a:p>
            <a:pPr>
              <a:buNone/>
            </a:pPr>
            <a:r>
              <a:rPr lang="en-US" sz="1100" dirty="0"/>
              <a:t>Which leads us to why we are here in front of you today. </a:t>
            </a:r>
          </a:p>
        </p:txBody>
      </p:sp>
      <p:sp>
        <p:nvSpPr>
          <p:cNvPr id="632" name="Shape 632"/>
          <p:cNvSpPr txBox="1">
            <a:spLocks noGrp="1"/>
          </p:cNvSpPr>
          <p:nvPr>
            <p:ph type="sldNum" idx="12"/>
          </p:nvPr>
        </p:nvSpPr>
        <p:spPr>
          <a:xfrm>
            <a:off x="7296719" y="161391446"/>
            <a:ext cx="5582126" cy="8523706"/>
          </a:xfrm>
          <a:prstGeom prst="rect">
            <a:avLst/>
          </a:prstGeom>
        </p:spPr>
        <p:txBody>
          <a:bodyPr wrap="square" lIns="332889" tIns="166398" rIns="332889" bIns="166398" anchor="b" anchorCtr="0">
            <a:noAutofit/>
          </a:bodyPr>
          <a:lstStyle/>
          <a:p>
            <a:pPr>
              <a:buClr>
                <a:schemeClr val="dk1"/>
              </a:buClr>
              <a:buSzPct val="25000"/>
            </a:pPr>
            <a:fld id="{00000000-1234-1234-1234-123412341234}" type="slidenum">
              <a:rPr lang="en-US"/>
              <a:pPr>
                <a:buClr>
                  <a:schemeClr val="dk1"/>
                </a:buClr>
                <a:buSzPct val="2500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1" name="Shape 21"/>
          <p:cNvSpPr txBox="1">
            <a:spLocks noGrp="1"/>
          </p:cNvSpPr>
          <p:nvPr>
            <p:ph type="title"/>
          </p:nvPr>
        </p:nvSpPr>
        <p:spPr>
          <a:xfrm>
            <a:off x="238651" y="273686"/>
            <a:ext cx="8258412" cy="540128"/>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lt1"/>
              </a:buClr>
              <a:buSzPct val="100000"/>
              <a:buFont typeface="Trebuchet MS"/>
              <a:buNone/>
              <a:defRPr sz="2400" b="1" i="0" u="none" strike="noStrike" cap="none">
                <a:solidFill>
                  <a:schemeClr val="lt1"/>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pic>
        <p:nvPicPr>
          <p:cNvPr id="22" name="Shape 22"/>
          <p:cNvPicPr preferRelativeResize="0"/>
          <p:nvPr/>
        </p:nvPicPr>
        <p:blipFill rotWithShape="1">
          <a:blip r:embed="rId3">
            <a:alphaModFix/>
          </a:blip>
          <a:srcRect/>
          <a:stretch/>
        </p:blipFill>
        <p:spPr>
          <a:xfrm>
            <a:off x="6537542" y="5377442"/>
            <a:ext cx="519004" cy="519004"/>
          </a:xfrm>
          <a:prstGeom prst="rect">
            <a:avLst/>
          </a:prstGeom>
          <a:noFill/>
          <a:ln>
            <a:noFill/>
          </a:ln>
        </p:spPr>
      </p:pic>
      <p:pic>
        <p:nvPicPr>
          <p:cNvPr id="23" name="Shape 23"/>
          <p:cNvPicPr preferRelativeResize="0"/>
          <p:nvPr/>
        </p:nvPicPr>
        <p:blipFill rotWithShape="1">
          <a:blip r:embed="rId4">
            <a:alphaModFix/>
          </a:blip>
          <a:srcRect/>
          <a:stretch/>
        </p:blipFill>
        <p:spPr>
          <a:xfrm>
            <a:off x="7056546" y="5317210"/>
            <a:ext cx="1726432" cy="6373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7_Title Only">
    <p:spTree>
      <p:nvGrpSpPr>
        <p:cNvPr id="1" name="Shape 83"/>
        <p:cNvGrpSpPr/>
        <p:nvPr/>
      </p:nvGrpSpPr>
      <p:grpSpPr>
        <a:xfrm>
          <a:off x="0" y="0"/>
          <a:ext cx="0" cy="0"/>
          <a:chOff x="0" y="0"/>
          <a:chExt cx="0" cy="0"/>
        </a:xfrm>
      </p:grpSpPr>
      <p:pic>
        <p:nvPicPr>
          <p:cNvPr id="84" name="Shape 8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85" name="Shape 85"/>
          <p:cNvSpPr txBox="1">
            <a:spLocks noGrp="1"/>
          </p:cNvSpPr>
          <p:nvPr>
            <p:ph type="title"/>
          </p:nvPr>
        </p:nvSpPr>
        <p:spPr>
          <a:xfrm>
            <a:off x="238651" y="273686"/>
            <a:ext cx="8258412" cy="540128"/>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lt1"/>
              </a:buClr>
              <a:buSzPct val="100000"/>
              <a:buFont typeface="Trebuchet MS"/>
              <a:buNone/>
              <a:defRPr sz="2400" b="1" i="0" u="none" strike="noStrike" cap="none">
                <a:solidFill>
                  <a:schemeClr val="lt1"/>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pic>
        <p:nvPicPr>
          <p:cNvPr id="86" name="Shape 86"/>
          <p:cNvPicPr preferRelativeResize="0"/>
          <p:nvPr/>
        </p:nvPicPr>
        <p:blipFill rotWithShape="1">
          <a:blip r:embed="rId3">
            <a:alphaModFix/>
          </a:blip>
          <a:srcRect/>
          <a:stretch/>
        </p:blipFill>
        <p:spPr>
          <a:xfrm>
            <a:off x="6624113" y="5497466"/>
            <a:ext cx="479674" cy="479674"/>
          </a:xfrm>
          <a:prstGeom prst="rect">
            <a:avLst/>
          </a:prstGeom>
          <a:noFill/>
          <a:ln>
            <a:noFill/>
          </a:ln>
        </p:spPr>
      </p:pic>
      <p:pic>
        <p:nvPicPr>
          <p:cNvPr id="87" name="Shape 87"/>
          <p:cNvPicPr preferRelativeResize="0"/>
          <p:nvPr/>
        </p:nvPicPr>
        <p:blipFill rotWithShape="1">
          <a:blip r:embed="rId4">
            <a:alphaModFix/>
          </a:blip>
          <a:srcRect/>
          <a:stretch/>
        </p:blipFill>
        <p:spPr>
          <a:xfrm>
            <a:off x="7122068" y="5441798"/>
            <a:ext cx="1595606" cy="58909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8_Title Only">
    <p:spTree>
      <p:nvGrpSpPr>
        <p:cNvPr id="1" name="Shape 88"/>
        <p:cNvGrpSpPr/>
        <p:nvPr/>
      </p:nvGrpSpPr>
      <p:grpSpPr>
        <a:xfrm>
          <a:off x="0" y="0"/>
          <a:ext cx="0" cy="0"/>
          <a:chOff x="0" y="0"/>
          <a:chExt cx="0" cy="0"/>
        </a:xfrm>
      </p:grpSpPr>
      <p:pic>
        <p:nvPicPr>
          <p:cNvPr id="89" name="Shape 8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90" name="Shape 90"/>
          <p:cNvSpPr txBox="1">
            <a:spLocks noGrp="1"/>
          </p:cNvSpPr>
          <p:nvPr>
            <p:ph type="title"/>
          </p:nvPr>
        </p:nvSpPr>
        <p:spPr>
          <a:xfrm>
            <a:off x="238651" y="273686"/>
            <a:ext cx="8258412" cy="540128"/>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lt1"/>
              </a:buClr>
              <a:buSzPct val="100000"/>
              <a:buFont typeface="Trebuchet MS"/>
              <a:buNone/>
              <a:defRPr sz="2400" b="1" i="0" u="none" strike="noStrike" cap="none">
                <a:solidFill>
                  <a:schemeClr val="lt1"/>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pic>
        <p:nvPicPr>
          <p:cNvPr id="91" name="Shape 91"/>
          <p:cNvPicPr preferRelativeResize="0"/>
          <p:nvPr/>
        </p:nvPicPr>
        <p:blipFill rotWithShape="1">
          <a:blip r:embed="rId3">
            <a:alphaModFix/>
          </a:blip>
          <a:srcRect/>
          <a:stretch/>
        </p:blipFill>
        <p:spPr>
          <a:xfrm>
            <a:off x="6624113" y="5497466"/>
            <a:ext cx="479674" cy="479674"/>
          </a:xfrm>
          <a:prstGeom prst="rect">
            <a:avLst/>
          </a:prstGeom>
          <a:noFill/>
          <a:ln>
            <a:noFill/>
          </a:ln>
        </p:spPr>
      </p:pic>
      <p:pic>
        <p:nvPicPr>
          <p:cNvPr id="92" name="Shape 92"/>
          <p:cNvPicPr preferRelativeResize="0"/>
          <p:nvPr/>
        </p:nvPicPr>
        <p:blipFill rotWithShape="1">
          <a:blip r:embed="rId4">
            <a:alphaModFix/>
          </a:blip>
          <a:srcRect/>
          <a:stretch/>
        </p:blipFill>
        <p:spPr>
          <a:xfrm>
            <a:off x="7122068" y="5441798"/>
            <a:ext cx="1595606" cy="58909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9_Title Only">
    <p:spTree>
      <p:nvGrpSpPr>
        <p:cNvPr id="1" name="Shape 93"/>
        <p:cNvGrpSpPr/>
        <p:nvPr/>
      </p:nvGrpSpPr>
      <p:grpSpPr>
        <a:xfrm>
          <a:off x="0" y="0"/>
          <a:ext cx="0" cy="0"/>
          <a:chOff x="0" y="0"/>
          <a:chExt cx="0" cy="0"/>
        </a:xfrm>
      </p:grpSpPr>
      <p:pic>
        <p:nvPicPr>
          <p:cNvPr id="94" name="Shape 9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95" name="Shape 95"/>
          <p:cNvSpPr txBox="1">
            <a:spLocks noGrp="1"/>
          </p:cNvSpPr>
          <p:nvPr>
            <p:ph type="title"/>
          </p:nvPr>
        </p:nvSpPr>
        <p:spPr>
          <a:xfrm>
            <a:off x="238651" y="273686"/>
            <a:ext cx="8258412" cy="540128"/>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lt1"/>
              </a:buClr>
              <a:buSzPct val="100000"/>
              <a:buFont typeface="Trebuchet MS"/>
              <a:buNone/>
              <a:defRPr sz="2400" b="1" i="0" u="none" strike="noStrike" cap="none">
                <a:solidFill>
                  <a:schemeClr val="lt1"/>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pic>
        <p:nvPicPr>
          <p:cNvPr id="96" name="Shape 96"/>
          <p:cNvPicPr preferRelativeResize="0"/>
          <p:nvPr/>
        </p:nvPicPr>
        <p:blipFill rotWithShape="1">
          <a:blip r:embed="rId3">
            <a:alphaModFix/>
          </a:blip>
          <a:srcRect/>
          <a:stretch/>
        </p:blipFill>
        <p:spPr>
          <a:xfrm>
            <a:off x="6695681" y="6292712"/>
            <a:ext cx="451395" cy="451395"/>
          </a:xfrm>
          <a:prstGeom prst="rect">
            <a:avLst/>
          </a:prstGeom>
          <a:noFill/>
          <a:ln>
            <a:noFill/>
          </a:ln>
        </p:spPr>
      </p:pic>
      <p:pic>
        <p:nvPicPr>
          <p:cNvPr id="97" name="Shape 97"/>
          <p:cNvPicPr preferRelativeResize="0"/>
          <p:nvPr/>
        </p:nvPicPr>
        <p:blipFill rotWithShape="1">
          <a:blip r:embed="rId4">
            <a:alphaModFix/>
          </a:blip>
          <a:srcRect/>
          <a:stretch/>
        </p:blipFill>
        <p:spPr>
          <a:xfrm>
            <a:off x="7162050" y="6252612"/>
            <a:ext cx="1463159" cy="54019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5_Title Only">
    <p:spTree>
      <p:nvGrpSpPr>
        <p:cNvPr id="1" name="Shape 98"/>
        <p:cNvGrpSpPr/>
        <p:nvPr/>
      </p:nvGrpSpPr>
      <p:grpSpPr>
        <a:xfrm>
          <a:off x="0" y="0"/>
          <a:ext cx="0" cy="0"/>
          <a:chOff x="0" y="0"/>
          <a:chExt cx="0" cy="0"/>
        </a:xfrm>
      </p:grpSpPr>
      <p:pic>
        <p:nvPicPr>
          <p:cNvPr id="99" name="Shape 9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00" name="Shape 100"/>
          <p:cNvSpPr txBox="1">
            <a:spLocks noGrp="1"/>
          </p:cNvSpPr>
          <p:nvPr>
            <p:ph type="title"/>
          </p:nvPr>
        </p:nvSpPr>
        <p:spPr>
          <a:xfrm>
            <a:off x="238651" y="273686"/>
            <a:ext cx="8258412" cy="540128"/>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lt1"/>
              </a:buClr>
              <a:buSzPct val="100000"/>
              <a:buFont typeface="Trebuchet MS"/>
              <a:buNone/>
              <a:defRPr sz="2400" b="1" i="0" u="none" strike="noStrike" cap="none">
                <a:solidFill>
                  <a:schemeClr val="lt1"/>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101" name="Shape 101"/>
          <p:cNvSpPr txBox="1"/>
          <p:nvPr/>
        </p:nvSpPr>
        <p:spPr>
          <a:xfrm>
            <a:off x="8522147" y="6447514"/>
            <a:ext cx="476092" cy="276998"/>
          </a:xfrm>
          <a:prstGeom prst="rect">
            <a:avLst/>
          </a:prstGeom>
          <a:noFill/>
          <a:ln>
            <a:noFill/>
          </a:ln>
        </p:spPr>
        <p:txBody>
          <a:bodyPr wrap="square" lIns="91425" tIns="45700" rIns="91425" bIns="45700" anchor="t" anchorCtr="0">
            <a:noAutofit/>
          </a:bodyPr>
          <a:lstStyle/>
          <a:p>
            <a:pPr marL="0" marR="0" lvl="0" indent="-19050" algn="ct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cxnSp>
        <p:nvCxnSpPr>
          <p:cNvPr id="102" name="Shape 102"/>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sp>
        <p:nvSpPr>
          <p:cNvPr id="103" name="Shape 103"/>
          <p:cNvSpPr txBox="1"/>
          <p:nvPr/>
        </p:nvSpPr>
        <p:spPr>
          <a:xfrm>
            <a:off x="256937" y="6447514"/>
            <a:ext cx="3241963" cy="430886"/>
          </a:xfrm>
          <a:prstGeom prst="rect">
            <a:avLst/>
          </a:prstGeom>
          <a:noFill/>
          <a:ln>
            <a:noFill/>
          </a:ln>
        </p:spPr>
        <p:txBody>
          <a:bodyPr wrap="square" lIns="91425" tIns="45700" rIns="91425" bIns="45700" anchor="t" anchorCtr="0">
            <a:noAutofit/>
          </a:bodyPr>
          <a:lstStyle/>
          <a:p>
            <a:pPr marL="0" marR="0" lvl="0" indent="-17462" algn="l" rtl="0">
              <a:lnSpc>
                <a:spcPct val="100000"/>
              </a:lnSpc>
              <a:spcBef>
                <a:spcPts val="0"/>
              </a:spcBef>
              <a:spcAft>
                <a:spcPts val="0"/>
              </a:spcAft>
              <a:buClr>
                <a:schemeClr val="lt1"/>
              </a:buClr>
              <a:buSzPct val="25000"/>
              <a:buFont typeface="Trebuchet MS"/>
              <a:buNone/>
            </a:pPr>
            <a:r>
              <a:rPr lang="en-US" sz="1100" b="0" i="0" u="none" strike="noStrike" cap="none">
                <a:solidFill>
                  <a:schemeClr val="lt1"/>
                </a:solidFill>
                <a:latin typeface="Trebuchet MS"/>
                <a:ea typeface="Trebuchet MS"/>
                <a:cs typeface="Trebuchet MS"/>
                <a:sym typeface="Trebuchet MS"/>
              </a:rPr>
              <a:t>Portlandoregon.gov/transportation</a:t>
            </a:r>
          </a:p>
          <a:p>
            <a:pPr marL="0" marR="0" lvl="0" indent="-69850" algn="l" rtl="0">
              <a:lnSpc>
                <a:spcPct val="100000"/>
              </a:lnSpc>
              <a:spcBef>
                <a:spcPts val="0"/>
              </a:spcBef>
              <a:spcAft>
                <a:spcPts val="0"/>
              </a:spcAft>
              <a:buClr>
                <a:srgbClr val="000000"/>
              </a:buClr>
              <a:buSzPct val="100000"/>
              <a:buFont typeface="Arial"/>
              <a:buNone/>
            </a:pPr>
            <a:endParaRPr sz="1100" b="0" i="0" u="none" strike="noStrike" cap="none">
              <a:solidFill>
                <a:schemeClr val="lt1"/>
              </a:solidFill>
              <a:latin typeface="Trebuchet MS"/>
              <a:ea typeface="Trebuchet MS"/>
              <a:cs typeface="Trebuchet MS"/>
              <a:sym typeface="Trebuchet MS"/>
            </a:endParaRPr>
          </a:p>
        </p:txBody>
      </p:sp>
      <p:pic>
        <p:nvPicPr>
          <p:cNvPr id="104" name="Shape 104"/>
          <p:cNvPicPr preferRelativeResize="0"/>
          <p:nvPr/>
        </p:nvPicPr>
        <p:blipFill rotWithShape="1">
          <a:blip r:embed="rId3">
            <a:alphaModFix/>
          </a:blip>
          <a:srcRect/>
          <a:stretch/>
        </p:blipFill>
        <p:spPr>
          <a:xfrm>
            <a:off x="6695681" y="6292712"/>
            <a:ext cx="451395" cy="451395"/>
          </a:xfrm>
          <a:prstGeom prst="rect">
            <a:avLst/>
          </a:prstGeom>
          <a:noFill/>
          <a:ln>
            <a:noFill/>
          </a:ln>
        </p:spPr>
      </p:pic>
      <p:pic>
        <p:nvPicPr>
          <p:cNvPr id="105" name="Shape 105"/>
          <p:cNvPicPr preferRelativeResize="0"/>
          <p:nvPr/>
        </p:nvPicPr>
        <p:blipFill rotWithShape="1">
          <a:blip r:embed="rId4">
            <a:alphaModFix/>
          </a:blip>
          <a:srcRect/>
          <a:stretch/>
        </p:blipFill>
        <p:spPr>
          <a:xfrm>
            <a:off x="7162050" y="6252612"/>
            <a:ext cx="1463159" cy="54019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4_Title Only">
    <p:spTree>
      <p:nvGrpSpPr>
        <p:cNvPr id="1" name="Shape 106"/>
        <p:cNvGrpSpPr/>
        <p:nvPr/>
      </p:nvGrpSpPr>
      <p:grpSpPr>
        <a:xfrm>
          <a:off x="0" y="0"/>
          <a:ext cx="0" cy="0"/>
          <a:chOff x="0" y="0"/>
          <a:chExt cx="0" cy="0"/>
        </a:xfrm>
      </p:grpSpPr>
      <p:pic>
        <p:nvPicPr>
          <p:cNvPr id="107" name="Shape 10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08" name="Shape 108"/>
          <p:cNvSpPr txBox="1">
            <a:spLocks noGrp="1"/>
          </p:cNvSpPr>
          <p:nvPr>
            <p:ph type="title"/>
          </p:nvPr>
        </p:nvSpPr>
        <p:spPr>
          <a:xfrm>
            <a:off x="238651" y="273686"/>
            <a:ext cx="8258412" cy="540128"/>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lt1"/>
              </a:buClr>
              <a:buSzPct val="100000"/>
              <a:buFont typeface="Trebuchet MS"/>
              <a:buNone/>
              <a:defRPr sz="2400" b="1" i="0" u="none" strike="noStrike" cap="none">
                <a:solidFill>
                  <a:schemeClr val="lt1"/>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109" name="Shape 109"/>
          <p:cNvSpPr txBox="1"/>
          <p:nvPr/>
        </p:nvSpPr>
        <p:spPr>
          <a:xfrm>
            <a:off x="8522147" y="6447514"/>
            <a:ext cx="476092" cy="276998"/>
          </a:xfrm>
          <a:prstGeom prst="rect">
            <a:avLst/>
          </a:prstGeom>
          <a:noFill/>
          <a:ln>
            <a:noFill/>
          </a:ln>
        </p:spPr>
        <p:txBody>
          <a:bodyPr wrap="square" lIns="91425" tIns="45700" rIns="91425" bIns="45700" anchor="t" anchorCtr="0">
            <a:noAutofit/>
          </a:bodyPr>
          <a:lstStyle/>
          <a:p>
            <a:pPr marL="0" marR="0" lvl="0" indent="-19050" algn="ct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cxnSp>
        <p:nvCxnSpPr>
          <p:cNvPr id="110" name="Shape 110"/>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sp>
        <p:nvSpPr>
          <p:cNvPr id="111" name="Shape 111"/>
          <p:cNvSpPr txBox="1"/>
          <p:nvPr/>
        </p:nvSpPr>
        <p:spPr>
          <a:xfrm>
            <a:off x="256937" y="6447514"/>
            <a:ext cx="3241963" cy="430886"/>
          </a:xfrm>
          <a:prstGeom prst="rect">
            <a:avLst/>
          </a:prstGeom>
          <a:noFill/>
          <a:ln>
            <a:noFill/>
          </a:ln>
        </p:spPr>
        <p:txBody>
          <a:bodyPr wrap="square" lIns="91425" tIns="45700" rIns="91425" bIns="45700" anchor="t" anchorCtr="0">
            <a:noAutofit/>
          </a:bodyPr>
          <a:lstStyle/>
          <a:p>
            <a:pPr marL="0" marR="0" lvl="0" indent="-17462" algn="l" rtl="0">
              <a:lnSpc>
                <a:spcPct val="100000"/>
              </a:lnSpc>
              <a:spcBef>
                <a:spcPts val="0"/>
              </a:spcBef>
              <a:spcAft>
                <a:spcPts val="0"/>
              </a:spcAft>
              <a:buClr>
                <a:schemeClr val="lt1"/>
              </a:buClr>
              <a:buSzPct val="25000"/>
              <a:buFont typeface="Trebuchet MS"/>
              <a:buNone/>
            </a:pPr>
            <a:r>
              <a:rPr lang="en-US" sz="1100" b="0" i="0" u="none" strike="noStrike" cap="none">
                <a:solidFill>
                  <a:schemeClr val="lt1"/>
                </a:solidFill>
                <a:latin typeface="Trebuchet MS"/>
                <a:ea typeface="Trebuchet MS"/>
                <a:cs typeface="Trebuchet MS"/>
                <a:sym typeface="Trebuchet MS"/>
              </a:rPr>
              <a:t>Portlandoregon.gov/transportation</a:t>
            </a:r>
          </a:p>
          <a:p>
            <a:pPr marL="0" marR="0" lvl="0" indent="-69850" algn="l" rtl="0">
              <a:lnSpc>
                <a:spcPct val="100000"/>
              </a:lnSpc>
              <a:spcBef>
                <a:spcPts val="0"/>
              </a:spcBef>
              <a:spcAft>
                <a:spcPts val="0"/>
              </a:spcAft>
              <a:buClr>
                <a:srgbClr val="000000"/>
              </a:buClr>
              <a:buSzPct val="100000"/>
              <a:buFont typeface="Arial"/>
              <a:buNone/>
            </a:pPr>
            <a:endParaRPr sz="1100" b="0" i="0" u="none" strike="noStrike" cap="none">
              <a:solidFill>
                <a:schemeClr val="lt1"/>
              </a:solidFill>
              <a:latin typeface="Trebuchet MS"/>
              <a:ea typeface="Trebuchet MS"/>
              <a:cs typeface="Trebuchet MS"/>
              <a:sym typeface="Trebuchet MS"/>
            </a:endParaRPr>
          </a:p>
        </p:txBody>
      </p:sp>
      <p:pic>
        <p:nvPicPr>
          <p:cNvPr id="112" name="Shape 112"/>
          <p:cNvPicPr preferRelativeResize="0"/>
          <p:nvPr/>
        </p:nvPicPr>
        <p:blipFill rotWithShape="1">
          <a:blip r:embed="rId3">
            <a:alphaModFix/>
          </a:blip>
          <a:srcRect/>
          <a:stretch/>
        </p:blipFill>
        <p:spPr>
          <a:xfrm>
            <a:off x="6695681" y="6292712"/>
            <a:ext cx="451395" cy="451395"/>
          </a:xfrm>
          <a:prstGeom prst="rect">
            <a:avLst/>
          </a:prstGeom>
          <a:noFill/>
          <a:ln>
            <a:noFill/>
          </a:ln>
        </p:spPr>
      </p:pic>
      <p:pic>
        <p:nvPicPr>
          <p:cNvPr id="113" name="Shape 113"/>
          <p:cNvPicPr preferRelativeResize="0"/>
          <p:nvPr/>
        </p:nvPicPr>
        <p:blipFill rotWithShape="1">
          <a:blip r:embed="rId4">
            <a:alphaModFix/>
          </a:blip>
          <a:srcRect/>
          <a:stretch/>
        </p:blipFill>
        <p:spPr>
          <a:xfrm>
            <a:off x="7162050" y="6252612"/>
            <a:ext cx="1463159" cy="54019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3_Title Only">
    <p:spTree>
      <p:nvGrpSpPr>
        <p:cNvPr id="1" name="Shape 114"/>
        <p:cNvGrpSpPr/>
        <p:nvPr/>
      </p:nvGrpSpPr>
      <p:grpSpPr>
        <a:xfrm>
          <a:off x="0" y="0"/>
          <a:ext cx="0" cy="0"/>
          <a:chOff x="0" y="0"/>
          <a:chExt cx="0" cy="0"/>
        </a:xfrm>
      </p:grpSpPr>
      <p:pic>
        <p:nvPicPr>
          <p:cNvPr id="115" name="Shape 11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16" name="Shape 116"/>
          <p:cNvSpPr txBox="1">
            <a:spLocks noGrp="1"/>
          </p:cNvSpPr>
          <p:nvPr>
            <p:ph type="title"/>
          </p:nvPr>
        </p:nvSpPr>
        <p:spPr>
          <a:xfrm>
            <a:off x="238651" y="273686"/>
            <a:ext cx="8258412" cy="540128"/>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lt1"/>
              </a:buClr>
              <a:buSzPct val="100000"/>
              <a:buFont typeface="Trebuchet MS"/>
              <a:buNone/>
              <a:defRPr sz="2400" b="1" i="0" u="none" strike="noStrike" cap="none">
                <a:solidFill>
                  <a:schemeClr val="lt1"/>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117" name="Shape 117"/>
          <p:cNvSpPr txBox="1"/>
          <p:nvPr/>
        </p:nvSpPr>
        <p:spPr>
          <a:xfrm>
            <a:off x="8522147" y="6447514"/>
            <a:ext cx="476092" cy="276998"/>
          </a:xfrm>
          <a:prstGeom prst="rect">
            <a:avLst/>
          </a:prstGeom>
          <a:noFill/>
          <a:ln>
            <a:noFill/>
          </a:ln>
        </p:spPr>
        <p:txBody>
          <a:bodyPr wrap="square" lIns="91425" tIns="45700" rIns="91425" bIns="45700" anchor="t" anchorCtr="0">
            <a:noAutofit/>
          </a:bodyPr>
          <a:lstStyle/>
          <a:p>
            <a:pPr marL="0" marR="0" lvl="0" indent="-19050" algn="ct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cxnSp>
        <p:nvCxnSpPr>
          <p:cNvPr id="118" name="Shape 118"/>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sp>
        <p:nvSpPr>
          <p:cNvPr id="119" name="Shape 119"/>
          <p:cNvSpPr txBox="1"/>
          <p:nvPr/>
        </p:nvSpPr>
        <p:spPr>
          <a:xfrm>
            <a:off x="256937" y="6447514"/>
            <a:ext cx="3241963" cy="430886"/>
          </a:xfrm>
          <a:prstGeom prst="rect">
            <a:avLst/>
          </a:prstGeom>
          <a:noFill/>
          <a:ln>
            <a:noFill/>
          </a:ln>
        </p:spPr>
        <p:txBody>
          <a:bodyPr wrap="square" lIns="91425" tIns="45700" rIns="91425" bIns="45700" anchor="t" anchorCtr="0">
            <a:noAutofit/>
          </a:bodyPr>
          <a:lstStyle/>
          <a:p>
            <a:pPr marL="0" marR="0" lvl="0" indent="-17462" algn="l" rtl="0">
              <a:lnSpc>
                <a:spcPct val="100000"/>
              </a:lnSpc>
              <a:spcBef>
                <a:spcPts val="0"/>
              </a:spcBef>
              <a:spcAft>
                <a:spcPts val="0"/>
              </a:spcAft>
              <a:buClr>
                <a:schemeClr val="lt1"/>
              </a:buClr>
              <a:buSzPct val="25000"/>
              <a:buFont typeface="Trebuchet MS"/>
              <a:buNone/>
            </a:pPr>
            <a:r>
              <a:rPr lang="en-US" sz="1100" b="0" i="0" u="none" strike="noStrike" cap="none">
                <a:solidFill>
                  <a:schemeClr val="lt1"/>
                </a:solidFill>
                <a:latin typeface="Trebuchet MS"/>
                <a:ea typeface="Trebuchet MS"/>
                <a:cs typeface="Trebuchet MS"/>
                <a:sym typeface="Trebuchet MS"/>
              </a:rPr>
              <a:t>Portlandoregon.gov/transportation</a:t>
            </a:r>
          </a:p>
          <a:p>
            <a:pPr marL="0" marR="0" lvl="0" indent="-69850" algn="l" rtl="0">
              <a:lnSpc>
                <a:spcPct val="100000"/>
              </a:lnSpc>
              <a:spcBef>
                <a:spcPts val="0"/>
              </a:spcBef>
              <a:spcAft>
                <a:spcPts val="0"/>
              </a:spcAft>
              <a:buClr>
                <a:srgbClr val="000000"/>
              </a:buClr>
              <a:buSzPct val="100000"/>
              <a:buFont typeface="Arial"/>
              <a:buNone/>
            </a:pPr>
            <a:endParaRPr sz="1100" b="0" i="0" u="none" strike="noStrike" cap="none">
              <a:solidFill>
                <a:schemeClr val="lt1"/>
              </a:solidFill>
              <a:latin typeface="Trebuchet MS"/>
              <a:ea typeface="Trebuchet MS"/>
              <a:cs typeface="Trebuchet MS"/>
              <a:sym typeface="Trebuchet MS"/>
            </a:endParaRPr>
          </a:p>
        </p:txBody>
      </p:sp>
      <p:pic>
        <p:nvPicPr>
          <p:cNvPr id="120" name="Shape 120"/>
          <p:cNvPicPr preferRelativeResize="0"/>
          <p:nvPr/>
        </p:nvPicPr>
        <p:blipFill rotWithShape="1">
          <a:blip r:embed="rId3">
            <a:alphaModFix/>
          </a:blip>
          <a:srcRect/>
          <a:stretch/>
        </p:blipFill>
        <p:spPr>
          <a:xfrm>
            <a:off x="6695681" y="6292712"/>
            <a:ext cx="451395" cy="451395"/>
          </a:xfrm>
          <a:prstGeom prst="rect">
            <a:avLst/>
          </a:prstGeom>
          <a:noFill/>
          <a:ln>
            <a:noFill/>
          </a:ln>
        </p:spPr>
      </p:pic>
      <p:pic>
        <p:nvPicPr>
          <p:cNvPr id="121" name="Shape 121"/>
          <p:cNvPicPr preferRelativeResize="0"/>
          <p:nvPr/>
        </p:nvPicPr>
        <p:blipFill rotWithShape="1">
          <a:blip r:embed="rId4">
            <a:alphaModFix/>
          </a:blip>
          <a:srcRect/>
          <a:stretch/>
        </p:blipFill>
        <p:spPr>
          <a:xfrm>
            <a:off x="7162050" y="6252612"/>
            <a:ext cx="1463159" cy="540193"/>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2_Title Only">
    <p:spTree>
      <p:nvGrpSpPr>
        <p:cNvPr id="1" name="Shape 122"/>
        <p:cNvGrpSpPr/>
        <p:nvPr/>
      </p:nvGrpSpPr>
      <p:grpSpPr>
        <a:xfrm>
          <a:off x="0" y="0"/>
          <a:ext cx="0" cy="0"/>
          <a:chOff x="0" y="0"/>
          <a:chExt cx="0" cy="0"/>
        </a:xfrm>
      </p:grpSpPr>
      <p:pic>
        <p:nvPicPr>
          <p:cNvPr id="123" name="Shape 123"/>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24" name="Shape 124"/>
          <p:cNvSpPr txBox="1">
            <a:spLocks noGrp="1"/>
          </p:cNvSpPr>
          <p:nvPr>
            <p:ph type="title"/>
          </p:nvPr>
        </p:nvSpPr>
        <p:spPr>
          <a:xfrm>
            <a:off x="238651" y="273686"/>
            <a:ext cx="8258412" cy="540128"/>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lt1"/>
              </a:buClr>
              <a:buSzPct val="100000"/>
              <a:buFont typeface="Trebuchet MS"/>
              <a:buNone/>
              <a:defRPr sz="2400" b="1" i="0" u="none" strike="noStrike" cap="none">
                <a:solidFill>
                  <a:schemeClr val="lt1"/>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125" name="Shape 125"/>
          <p:cNvSpPr txBox="1"/>
          <p:nvPr/>
        </p:nvSpPr>
        <p:spPr>
          <a:xfrm>
            <a:off x="8522147" y="6447514"/>
            <a:ext cx="476092" cy="276998"/>
          </a:xfrm>
          <a:prstGeom prst="rect">
            <a:avLst/>
          </a:prstGeom>
          <a:noFill/>
          <a:ln>
            <a:noFill/>
          </a:ln>
        </p:spPr>
        <p:txBody>
          <a:bodyPr wrap="square" lIns="91425" tIns="45700" rIns="91425" bIns="45700" anchor="t" anchorCtr="0">
            <a:noAutofit/>
          </a:bodyPr>
          <a:lstStyle/>
          <a:p>
            <a:pPr marL="0" marR="0" lvl="0" indent="-19050" algn="ct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cxnSp>
        <p:nvCxnSpPr>
          <p:cNvPr id="126" name="Shape 126"/>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sp>
        <p:nvSpPr>
          <p:cNvPr id="127" name="Shape 127"/>
          <p:cNvSpPr txBox="1"/>
          <p:nvPr/>
        </p:nvSpPr>
        <p:spPr>
          <a:xfrm>
            <a:off x="256937" y="6447514"/>
            <a:ext cx="3241963" cy="430886"/>
          </a:xfrm>
          <a:prstGeom prst="rect">
            <a:avLst/>
          </a:prstGeom>
          <a:noFill/>
          <a:ln>
            <a:noFill/>
          </a:ln>
        </p:spPr>
        <p:txBody>
          <a:bodyPr wrap="square" lIns="91425" tIns="45700" rIns="91425" bIns="45700" anchor="t" anchorCtr="0">
            <a:noAutofit/>
          </a:bodyPr>
          <a:lstStyle/>
          <a:p>
            <a:pPr marL="0" marR="0" lvl="0" indent="-17462" algn="l" rtl="0">
              <a:lnSpc>
                <a:spcPct val="100000"/>
              </a:lnSpc>
              <a:spcBef>
                <a:spcPts val="0"/>
              </a:spcBef>
              <a:spcAft>
                <a:spcPts val="0"/>
              </a:spcAft>
              <a:buClr>
                <a:schemeClr val="lt1"/>
              </a:buClr>
              <a:buSzPct val="25000"/>
              <a:buFont typeface="Trebuchet MS"/>
              <a:buNone/>
            </a:pPr>
            <a:r>
              <a:rPr lang="en-US" sz="1100" b="0" i="0" u="none" strike="noStrike" cap="none">
                <a:solidFill>
                  <a:schemeClr val="lt1"/>
                </a:solidFill>
                <a:latin typeface="Trebuchet MS"/>
                <a:ea typeface="Trebuchet MS"/>
                <a:cs typeface="Trebuchet MS"/>
                <a:sym typeface="Trebuchet MS"/>
              </a:rPr>
              <a:t>Portlandoregon.gov/transportation</a:t>
            </a:r>
          </a:p>
          <a:p>
            <a:pPr marL="0" marR="0" lvl="0" indent="-69850" algn="l" rtl="0">
              <a:lnSpc>
                <a:spcPct val="100000"/>
              </a:lnSpc>
              <a:spcBef>
                <a:spcPts val="0"/>
              </a:spcBef>
              <a:spcAft>
                <a:spcPts val="0"/>
              </a:spcAft>
              <a:buClr>
                <a:srgbClr val="000000"/>
              </a:buClr>
              <a:buSzPct val="100000"/>
              <a:buFont typeface="Arial"/>
              <a:buNone/>
            </a:pPr>
            <a:endParaRPr sz="1100" b="0" i="0" u="none" strike="noStrike" cap="none">
              <a:solidFill>
                <a:schemeClr val="lt1"/>
              </a:solidFill>
              <a:latin typeface="Trebuchet MS"/>
              <a:ea typeface="Trebuchet MS"/>
              <a:cs typeface="Trebuchet MS"/>
              <a:sym typeface="Trebuchet MS"/>
            </a:endParaRPr>
          </a:p>
        </p:txBody>
      </p:sp>
      <p:pic>
        <p:nvPicPr>
          <p:cNvPr id="128" name="Shape 128"/>
          <p:cNvPicPr preferRelativeResize="0"/>
          <p:nvPr/>
        </p:nvPicPr>
        <p:blipFill rotWithShape="1">
          <a:blip r:embed="rId3">
            <a:alphaModFix/>
          </a:blip>
          <a:srcRect/>
          <a:stretch/>
        </p:blipFill>
        <p:spPr>
          <a:xfrm>
            <a:off x="6695681" y="6292712"/>
            <a:ext cx="451395" cy="451395"/>
          </a:xfrm>
          <a:prstGeom prst="rect">
            <a:avLst/>
          </a:prstGeom>
          <a:noFill/>
          <a:ln>
            <a:noFill/>
          </a:ln>
        </p:spPr>
      </p:pic>
      <p:pic>
        <p:nvPicPr>
          <p:cNvPr id="129" name="Shape 129"/>
          <p:cNvPicPr preferRelativeResize="0"/>
          <p:nvPr/>
        </p:nvPicPr>
        <p:blipFill rotWithShape="1">
          <a:blip r:embed="rId4">
            <a:alphaModFix/>
          </a:blip>
          <a:srcRect/>
          <a:stretch/>
        </p:blipFill>
        <p:spPr>
          <a:xfrm>
            <a:off x="7162050" y="6252612"/>
            <a:ext cx="1463159" cy="54019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1_Title Only">
    <p:spTree>
      <p:nvGrpSpPr>
        <p:cNvPr id="1" name="Shape 130"/>
        <p:cNvGrpSpPr/>
        <p:nvPr/>
      </p:nvGrpSpPr>
      <p:grpSpPr>
        <a:xfrm>
          <a:off x="0" y="0"/>
          <a:ext cx="0" cy="0"/>
          <a:chOff x="0" y="0"/>
          <a:chExt cx="0" cy="0"/>
        </a:xfrm>
      </p:grpSpPr>
      <p:pic>
        <p:nvPicPr>
          <p:cNvPr id="131" name="Shape 131"/>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32" name="Shape 132"/>
          <p:cNvSpPr txBox="1">
            <a:spLocks noGrp="1"/>
          </p:cNvSpPr>
          <p:nvPr>
            <p:ph type="title"/>
          </p:nvPr>
        </p:nvSpPr>
        <p:spPr>
          <a:xfrm>
            <a:off x="238651" y="273686"/>
            <a:ext cx="8258412" cy="540128"/>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lt1"/>
              </a:buClr>
              <a:buSzPct val="100000"/>
              <a:buFont typeface="Trebuchet MS"/>
              <a:buNone/>
              <a:defRPr sz="2400" b="1" i="0" u="none" strike="noStrike" cap="none">
                <a:solidFill>
                  <a:schemeClr val="lt1"/>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133" name="Shape 133"/>
          <p:cNvSpPr txBox="1"/>
          <p:nvPr/>
        </p:nvSpPr>
        <p:spPr>
          <a:xfrm>
            <a:off x="8522147" y="6447514"/>
            <a:ext cx="476092" cy="276998"/>
          </a:xfrm>
          <a:prstGeom prst="rect">
            <a:avLst/>
          </a:prstGeom>
          <a:noFill/>
          <a:ln>
            <a:noFill/>
          </a:ln>
        </p:spPr>
        <p:txBody>
          <a:bodyPr wrap="square" lIns="91425" tIns="45700" rIns="91425" bIns="45700" anchor="t" anchorCtr="0">
            <a:noAutofit/>
          </a:bodyPr>
          <a:lstStyle/>
          <a:p>
            <a:pPr marL="0" marR="0" lvl="0" indent="-19050" algn="ct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cxnSp>
        <p:nvCxnSpPr>
          <p:cNvPr id="134" name="Shape 134"/>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sp>
        <p:nvSpPr>
          <p:cNvPr id="135" name="Shape 135"/>
          <p:cNvSpPr txBox="1"/>
          <p:nvPr/>
        </p:nvSpPr>
        <p:spPr>
          <a:xfrm>
            <a:off x="256937" y="6447514"/>
            <a:ext cx="3241963" cy="430886"/>
          </a:xfrm>
          <a:prstGeom prst="rect">
            <a:avLst/>
          </a:prstGeom>
          <a:noFill/>
          <a:ln>
            <a:noFill/>
          </a:ln>
        </p:spPr>
        <p:txBody>
          <a:bodyPr wrap="square" lIns="91425" tIns="45700" rIns="91425" bIns="45700" anchor="t" anchorCtr="0">
            <a:noAutofit/>
          </a:bodyPr>
          <a:lstStyle/>
          <a:p>
            <a:pPr marL="0" marR="0" lvl="0" indent="-17462" algn="l" rtl="0">
              <a:lnSpc>
                <a:spcPct val="100000"/>
              </a:lnSpc>
              <a:spcBef>
                <a:spcPts val="0"/>
              </a:spcBef>
              <a:spcAft>
                <a:spcPts val="0"/>
              </a:spcAft>
              <a:buClr>
                <a:schemeClr val="lt1"/>
              </a:buClr>
              <a:buSzPct val="25000"/>
              <a:buFont typeface="Trebuchet MS"/>
              <a:buNone/>
            </a:pPr>
            <a:r>
              <a:rPr lang="en-US" sz="1100" b="0" i="0" u="none" strike="noStrike" cap="none">
                <a:solidFill>
                  <a:schemeClr val="lt1"/>
                </a:solidFill>
                <a:latin typeface="Trebuchet MS"/>
                <a:ea typeface="Trebuchet MS"/>
                <a:cs typeface="Trebuchet MS"/>
                <a:sym typeface="Trebuchet MS"/>
              </a:rPr>
              <a:t>Portlandoregon.gov/transportation</a:t>
            </a:r>
          </a:p>
          <a:p>
            <a:pPr marL="0" marR="0" lvl="0" indent="-69850" algn="l" rtl="0">
              <a:lnSpc>
                <a:spcPct val="100000"/>
              </a:lnSpc>
              <a:spcBef>
                <a:spcPts val="0"/>
              </a:spcBef>
              <a:spcAft>
                <a:spcPts val="0"/>
              </a:spcAft>
              <a:buClr>
                <a:srgbClr val="000000"/>
              </a:buClr>
              <a:buSzPct val="100000"/>
              <a:buFont typeface="Arial"/>
              <a:buNone/>
            </a:pPr>
            <a:endParaRPr sz="1100" b="0" i="0" u="none" strike="noStrike" cap="none">
              <a:solidFill>
                <a:schemeClr val="lt1"/>
              </a:solidFill>
              <a:latin typeface="Trebuchet MS"/>
              <a:ea typeface="Trebuchet MS"/>
              <a:cs typeface="Trebuchet MS"/>
              <a:sym typeface="Trebuchet MS"/>
            </a:endParaRPr>
          </a:p>
        </p:txBody>
      </p:sp>
      <p:pic>
        <p:nvPicPr>
          <p:cNvPr id="136" name="Shape 136"/>
          <p:cNvPicPr preferRelativeResize="0"/>
          <p:nvPr/>
        </p:nvPicPr>
        <p:blipFill rotWithShape="1">
          <a:blip r:embed="rId3">
            <a:alphaModFix/>
          </a:blip>
          <a:srcRect/>
          <a:stretch/>
        </p:blipFill>
        <p:spPr>
          <a:xfrm>
            <a:off x="6695681" y="6292712"/>
            <a:ext cx="451395" cy="451395"/>
          </a:xfrm>
          <a:prstGeom prst="rect">
            <a:avLst/>
          </a:prstGeom>
          <a:noFill/>
          <a:ln>
            <a:noFill/>
          </a:ln>
        </p:spPr>
      </p:pic>
      <p:pic>
        <p:nvPicPr>
          <p:cNvPr id="137" name="Shape 137"/>
          <p:cNvPicPr preferRelativeResize="0"/>
          <p:nvPr/>
        </p:nvPicPr>
        <p:blipFill rotWithShape="1">
          <a:blip r:embed="rId4">
            <a:alphaModFix/>
          </a:blip>
          <a:srcRect/>
          <a:stretch/>
        </p:blipFill>
        <p:spPr>
          <a:xfrm>
            <a:off x="7162050" y="6252612"/>
            <a:ext cx="1463159" cy="54019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0_Title Only">
    <p:spTree>
      <p:nvGrpSpPr>
        <p:cNvPr id="1" name="Shape 138"/>
        <p:cNvGrpSpPr/>
        <p:nvPr/>
      </p:nvGrpSpPr>
      <p:grpSpPr>
        <a:xfrm>
          <a:off x="0" y="0"/>
          <a:ext cx="0" cy="0"/>
          <a:chOff x="0" y="0"/>
          <a:chExt cx="0" cy="0"/>
        </a:xfrm>
      </p:grpSpPr>
      <p:pic>
        <p:nvPicPr>
          <p:cNvPr id="139" name="Shape 13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40" name="Shape 140"/>
          <p:cNvSpPr txBox="1">
            <a:spLocks noGrp="1"/>
          </p:cNvSpPr>
          <p:nvPr>
            <p:ph type="title"/>
          </p:nvPr>
        </p:nvSpPr>
        <p:spPr>
          <a:xfrm>
            <a:off x="238651" y="273686"/>
            <a:ext cx="8258412" cy="540128"/>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lt1"/>
              </a:buClr>
              <a:buSzPct val="100000"/>
              <a:buFont typeface="Trebuchet MS"/>
              <a:buNone/>
              <a:defRPr sz="2400" b="1" i="0" u="none" strike="noStrike" cap="none">
                <a:solidFill>
                  <a:schemeClr val="lt1"/>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141" name="Shape 141"/>
          <p:cNvSpPr txBox="1"/>
          <p:nvPr/>
        </p:nvSpPr>
        <p:spPr>
          <a:xfrm>
            <a:off x="8522147" y="6447514"/>
            <a:ext cx="476092" cy="276998"/>
          </a:xfrm>
          <a:prstGeom prst="rect">
            <a:avLst/>
          </a:prstGeom>
          <a:noFill/>
          <a:ln>
            <a:noFill/>
          </a:ln>
        </p:spPr>
        <p:txBody>
          <a:bodyPr wrap="square" lIns="91425" tIns="45700" rIns="91425" bIns="45700" anchor="t" anchorCtr="0">
            <a:noAutofit/>
          </a:bodyPr>
          <a:lstStyle/>
          <a:p>
            <a:pPr marL="0" marR="0" lvl="0" indent="-19050" algn="ct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cxnSp>
        <p:nvCxnSpPr>
          <p:cNvPr id="142" name="Shape 142"/>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sp>
        <p:nvSpPr>
          <p:cNvPr id="143" name="Shape 143"/>
          <p:cNvSpPr txBox="1"/>
          <p:nvPr/>
        </p:nvSpPr>
        <p:spPr>
          <a:xfrm>
            <a:off x="256937" y="6447514"/>
            <a:ext cx="3241963" cy="430886"/>
          </a:xfrm>
          <a:prstGeom prst="rect">
            <a:avLst/>
          </a:prstGeom>
          <a:noFill/>
          <a:ln>
            <a:noFill/>
          </a:ln>
        </p:spPr>
        <p:txBody>
          <a:bodyPr wrap="square" lIns="91425" tIns="45700" rIns="91425" bIns="45700" anchor="t" anchorCtr="0">
            <a:noAutofit/>
          </a:bodyPr>
          <a:lstStyle/>
          <a:p>
            <a:pPr marL="0" marR="0" lvl="0" indent="-17462" algn="l" rtl="0">
              <a:lnSpc>
                <a:spcPct val="100000"/>
              </a:lnSpc>
              <a:spcBef>
                <a:spcPts val="0"/>
              </a:spcBef>
              <a:spcAft>
                <a:spcPts val="0"/>
              </a:spcAft>
              <a:buClr>
                <a:schemeClr val="lt1"/>
              </a:buClr>
              <a:buSzPct val="25000"/>
              <a:buFont typeface="Trebuchet MS"/>
              <a:buNone/>
            </a:pPr>
            <a:r>
              <a:rPr lang="en-US" sz="1100" b="0" i="0" u="none" strike="noStrike" cap="none">
                <a:solidFill>
                  <a:schemeClr val="lt1"/>
                </a:solidFill>
                <a:latin typeface="Trebuchet MS"/>
                <a:ea typeface="Trebuchet MS"/>
                <a:cs typeface="Trebuchet MS"/>
                <a:sym typeface="Trebuchet MS"/>
              </a:rPr>
              <a:t>Portlandoregon.gov/transportation</a:t>
            </a:r>
          </a:p>
          <a:p>
            <a:pPr marL="0" marR="0" lvl="0" indent="-69850" algn="l" rtl="0">
              <a:lnSpc>
                <a:spcPct val="100000"/>
              </a:lnSpc>
              <a:spcBef>
                <a:spcPts val="0"/>
              </a:spcBef>
              <a:spcAft>
                <a:spcPts val="0"/>
              </a:spcAft>
              <a:buClr>
                <a:srgbClr val="000000"/>
              </a:buClr>
              <a:buSzPct val="100000"/>
              <a:buFont typeface="Arial"/>
              <a:buNone/>
            </a:pPr>
            <a:endParaRPr sz="1100" b="0" i="0" u="none" strike="noStrike" cap="none">
              <a:solidFill>
                <a:schemeClr val="lt1"/>
              </a:solidFill>
              <a:latin typeface="Trebuchet MS"/>
              <a:ea typeface="Trebuchet MS"/>
              <a:cs typeface="Trebuchet MS"/>
              <a:sym typeface="Trebuchet MS"/>
            </a:endParaRPr>
          </a:p>
        </p:txBody>
      </p:sp>
      <p:pic>
        <p:nvPicPr>
          <p:cNvPr id="144" name="Shape 144"/>
          <p:cNvPicPr preferRelativeResize="0"/>
          <p:nvPr/>
        </p:nvPicPr>
        <p:blipFill rotWithShape="1">
          <a:blip r:embed="rId3">
            <a:alphaModFix/>
          </a:blip>
          <a:srcRect/>
          <a:stretch/>
        </p:blipFill>
        <p:spPr>
          <a:xfrm>
            <a:off x="6695681" y="6292712"/>
            <a:ext cx="451395" cy="451395"/>
          </a:xfrm>
          <a:prstGeom prst="rect">
            <a:avLst/>
          </a:prstGeom>
          <a:noFill/>
          <a:ln>
            <a:noFill/>
          </a:ln>
        </p:spPr>
      </p:pic>
      <p:pic>
        <p:nvPicPr>
          <p:cNvPr id="145" name="Shape 145"/>
          <p:cNvPicPr preferRelativeResize="0"/>
          <p:nvPr/>
        </p:nvPicPr>
        <p:blipFill rotWithShape="1">
          <a:blip r:embed="rId4">
            <a:alphaModFix/>
          </a:blip>
          <a:srcRect/>
          <a:stretch/>
        </p:blipFill>
        <p:spPr>
          <a:xfrm>
            <a:off x="7162050" y="6252612"/>
            <a:ext cx="1463159" cy="54019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6_Title Only">
    <p:spTree>
      <p:nvGrpSpPr>
        <p:cNvPr id="1" name="Shape 146"/>
        <p:cNvGrpSpPr/>
        <p:nvPr/>
      </p:nvGrpSpPr>
      <p:grpSpPr>
        <a:xfrm>
          <a:off x="0" y="0"/>
          <a:ext cx="0" cy="0"/>
          <a:chOff x="0" y="0"/>
          <a:chExt cx="0" cy="0"/>
        </a:xfrm>
      </p:grpSpPr>
      <p:pic>
        <p:nvPicPr>
          <p:cNvPr id="147" name="Shape 14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48" name="Shape 148"/>
          <p:cNvSpPr txBox="1">
            <a:spLocks noGrp="1"/>
          </p:cNvSpPr>
          <p:nvPr>
            <p:ph type="title"/>
          </p:nvPr>
        </p:nvSpPr>
        <p:spPr>
          <a:xfrm>
            <a:off x="238651" y="273686"/>
            <a:ext cx="8258412" cy="540128"/>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lt1"/>
              </a:buClr>
              <a:buSzPct val="100000"/>
              <a:buFont typeface="Trebuchet MS"/>
              <a:buNone/>
              <a:defRPr sz="2400" b="1" i="0" u="none" strike="noStrike" cap="none">
                <a:solidFill>
                  <a:schemeClr val="lt1"/>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149" name="Shape 149"/>
          <p:cNvSpPr txBox="1"/>
          <p:nvPr/>
        </p:nvSpPr>
        <p:spPr>
          <a:xfrm>
            <a:off x="8522147" y="6447514"/>
            <a:ext cx="476092" cy="276998"/>
          </a:xfrm>
          <a:prstGeom prst="rect">
            <a:avLst/>
          </a:prstGeom>
          <a:noFill/>
          <a:ln>
            <a:noFill/>
          </a:ln>
        </p:spPr>
        <p:txBody>
          <a:bodyPr wrap="square" lIns="91425" tIns="45700" rIns="91425" bIns="45700" anchor="t" anchorCtr="0">
            <a:noAutofit/>
          </a:bodyPr>
          <a:lstStyle/>
          <a:p>
            <a:pPr marL="0" marR="0" lvl="0" indent="-19050" algn="ct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cxnSp>
        <p:nvCxnSpPr>
          <p:cNvPr id="150" name="Shape 150"/>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sp>
        <p:nvSpPr>
          <p:cNvPr id="151" name="Shape 151"/>
          <p:cNvSpPr txBox="1"/>
          <p:nvPr/>
        </p:nvSpPr>
        <p:spPr>
          <a:xfrm>
            <a:off x="256937" y="6447514"/>
            <a:ext cx="3241963" cy="430886"/>
          </a:xfrm>
          <a:prstGeom prst="rect">
            <a:avLst/>
          </a:prstGeom>
          <a:noFill/>
          <a:ln>
            <a:noFill/>
          </a:ln>
        </p:spPr>
        <p:txBody>
          <a:bodyPr wrap="square" lIns="91425" tIns="45700" rIns="91425" bIns="45700" anchor="t" anchorCtr="0">
            <a:noAutofit/>
          </a:bodyPr>
          <a:lstStyle/>
          <a:p>
            <a:pPr marL="0" marR="0" lvl="0" indent="-17462" algn="l" rtl="0">
              <a:lnSpc>
                <a:spcPct val="100000"/>
              </a:lnSpc>
              <a:spcBef>
                <a:spcPts val="0"/>
              </a:spcBef>
              <a:spcAft>
                <a:spcPts val="0"/>
              </a:spcAft>
              <a:buClr>
                <a:schemeClr val="lt1"/>
              </a:buClr>
              <a:buSzPct val="25000"/>
              <a:buFont typeface="Trebuchet MS"/>
              <a:buNone/>
            </a:pPr>
            <a:r>
              <a:rPr lang="en-US" sz="1100" b="0" i="0" u="none" strike="noStrike" cap="none">
                <a:solidFill>
                  <a:schemeClr val="lt1"/>
                </a:solidFill>
                <a:latin typeface="Trebuchet MS"/>
                <a:ea typeface="Trebuchet MS"/>
                <a:cs typeface="Trebuchet MS"/>
                <a:sym typeface="Trebuchet MS"/>
              </a:rPr>
              <a:t>Portlandoregon.gov/transportation</a:t>
            </a:r>
          </a:p>
          <a:p>
            <a:pPr marL="0" marR="0" lvl="0" indent="-69850" algn="l" rtl="0">
              <a:lnSpc>
                <a:spcPct val="100000"/>
              </a:lnSpc>
              <a:spcBef>
                <a:spcPts val="0"/>
              </a:spcBef>
              <a:spcAft>
                <a:spcPts val="0"/>
              </a:spcAft>
              <a:buClr>
                <a:srgbClr val="000000"/>
              </a:buClr>
              <a:buSzPct val="100000"/>
              <a:buFont typeface="Arial"/>
              <a:buNone/>
            </a:pPr>
            <a:endParaRPr sz="1100" b="0" i="0" u="none" strike="noStrike" cap="none">
              <a:solidFill>
                <a:schemeClr val="lt1"/>
              </a:solidFill>
              <a:latin typeface="Trebuchet MS"/>
              <a:ea typeface="Trebuchet MS"/>
              <a:cs typeface="Trebuchet MS"/>
              <a:sym typeface="Trebuchet MS"/>
            </a:endParaRPr>
          </a:p>
        </p:txBody>
      </p:sp>
      <p:pic>
        <p:nvPicPr>
          <p:cNvPr id="152" name="Shape 152"/>
          <p:cNvPicPr preferRelativeResize="0"/>
          <p:nvPr/>
        </p:nvPicPr>
        <p:blipFill rotWithShape="1">
          <a:blip r:embed="rId3">
            <a:alphaModFix/>
          </a:blip>
          <a:srcRect/>
          <a:stretch/>
        </p:blipFill>
        <p:spPr>
          <a:xfrm>
            <a:off x="6695681" y="6292712"/>
            <a:ext cx="451395" cy="451395"/>
          </a:xfrm>
          <a:prstGeom prst="rect">
            <a:avLst/>
          </a:prstGeom>
          <a:noFill/>
          <a:ln>
            <a:noFill/>
          </a:ln>
        </p:spPr>
      </p:pic>
      <p:pic>
        <p:nvPicPr>
          <p:cNvPr id="153" name="Shape 153"/>
          <p:cNvPicPr preferRelativeResize="0"/>
          <p:nvPr/>
        </p:nvPicPr>
        <p:blipFill rotWithShape="1">
          <a:blip r:embed="rId4">
            <a:alphaModFix/>
          </a:blip>
          <a:srcRect/>
          <a:stretch/>
        </p:blipFill>
        <p:spPr>
          <a:xfrm>
            <a:off x="7162050" y="6252612"/>
            <a:ext cx="1463159" cy="54019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238651" y="273686"/>
            <a:ext cx="8258412" cy="540128"/>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rgbClr val="3A3838"/>
              </a:buClr>
              <a:buSzPct val="100000"/>
              <a:buFont typeface="Trebuchet MS"/>
              <a:buNone/>
              <a:defRPr sz="2400" b="1" i="0" u="none" strike="noStrike" cap="none">
                <a:solidFill>
                  <a:srgbClr val="3A3838"/>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26" name="Shape 26"/>
          <p:cNvSpPr txBox="1">
            <a:spLocks noGrp="1"/>
          </p:cNvSpPr>
          <p:nvPr>
            <p:ph type="body" idx="1"/>
          </p:nvPr>
        </p:nvSpPr>
        <p:spPr>
          <a:xfrm>
            <a:off x="256938" y="1426463"/>
            <a:ext cx="3638405" cy="4750499"/>
          </a:xfrm>
          <a:prstGeom prst="rect">
            <a:avLst/>
          </a:prstGeom>
          <a:noFill/>
          <a:ln>
            <a:noFill/>
          </a:ln>
        </p:spPr>
        <p:txBody>
          <a:bodyPr wrap="square" lIns="91425" tIns="91425" rIns="91425" bIns="91425" anchor="t" anchorCtr="0"/>
          <a:lstStyle>
            <a:lvl1pPr marL="228600" marR="0" lvl="0" indent="-25400" algn="l" rtl="0">
              <a:lnSpc>
                <a:spcPct val="90000"/>
              </a:lnSpc>
              <a:spcBef>
                <a:spcPts val="10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1pPr>
            <a:lvl2pPr marL="685800" marR="0" lvl="1"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2pPr>
            <a:lvl3pPr marL="1143000" marR="0" lvl="2"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3pPr>
            <a:lvl4pPr marL="1600200" marR="0" lvl="3"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4pPr>
            <a:lvl5pPr marL="2057400" marR="0" lvl="4"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4_Title Only">
    <p:spTree>
      <p:nvGrpSpPr>
        <p:cNvPr id="1" name="Shape 27"/>
        <p:cNvGrpSpPr/>
        <p:nvPr/>
      </p:nvGrpSpPr>
      <p:grpSpPr>
        <a:xfrm>
          <a:off x="0" y="0"/>
          <a:ext cx="0" cy="0"/>
          <a:chOff x="0" y="0"/>
          <a:chExt cx="0" cy="0"/>
        </a:xfrm>
      </p:grpSpPr>
      <p:pic>
        <p:nvPicPr>
          <p:cNvPr id="28" name="Shape 2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9" name="Shape 29"/>
          <p:cNvSpPr txBox="1">
            <a:spLocks noGrp="1"/>
          </p:cNvSpPr>
          <p:nvPr>
            <p:ph type="title"/>
          </p:nvPr>
        </p:nvSpPr>
        <p:spPr>
          <a:xfrm>
            <a:off x="238651" y="273686"/>
            <a:ext cx="8258412" cy="540128"/>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lt1"/>
              </a:buClr>
              <a:buSzPct val="100000"/>
              <a:buFont typeface="Trebuchet MS"/>
              <a:buNone/>
              <a:defRPr sz="2400" b="1" i="0" u="none" strike="noStrike" cap="none">
                <a:solidFill>
                  <a:schemeClr val="lt1"/>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30" name="Shape 30"/>
          <p:cNvSpPr txBox="1"/>
          <p:nvPr/>
        </p:nvSpPr>
        <p:spPr>
          <a:xfrm>
            <a:off x="8522147" y="6447514"/>
            <a:ext cx="476092" cy="276998"/>
          </a:xfrm>
          <a:prstGeom prst="rect">
            <a:avLst/>
          </a:prstGeom>
          <a:noFill/>
          <a:ln>
            <a:noFill/>
          </a:ln>
        </p:spPr>
        <p:txBody>
          <a:bodyPr wrap="square" lIns="91425" tIns="45700" rIns="91425" bIns="45700" anchor="t" anchorCtr="0">
            <a:noAutofit/>
          </a:bodyPr>
          <a:lstStyle/>
          <a:p>
            <a:pPr marL="0" marR="0" lvl="0" indent="-19050" algn="ct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cxnSp>
        <p:nvCxnSpPr>
          <p:cNvPr id="31" name="Shape 31"/>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sp>
        <p:nvSpPr>
          <p:cNvPr id="32" name="Shape 32"/>
          <p:cNvSpPr txBox="1"/>
          <p:nvPr/>
        </p:nvSpPr>
        <p:spPr>
          <a:xfrm>
            <a:off x="256937" y="6447514"/>
            <a:ext cx="3241963" cy="430886"/>
          </a:xfrm>
          <a:prstGeom prst="rect">
            <a:avLst/>
          </a:prstGeom>
          <a:noFill/>
          <a:ln>
            <a:noFill/>
          </a:ln>
        </p:spPr>
        <p:txBody>
          <a:bodyPr wrap="square" lIns="91425" tIns="45700" rIns="91425" bIns="45700" anchor="t" anchorCtr="0">
            <a:noAutofit/>
          </a:bodyPr>
          <a:lstStyle/>
          <a:p>
            <a:pPr marL="0" marR="0" lvl="0" indent="-17462" algn="l" rtl="0">
              <a:lnSpc>
                <a:spcPct val="100000"/>
              </a:lnSpc>
              <a:spcBef>
                <a:spcPts val="0"/>
              </a:spcBef>
              <a:spcAft>
                <a:spcPts val="0"/>
              </a:spcAft>
              <a:buClr>
                <a:schemeClr val="lt1"/>
              </a:buClr>
              <a:buSzPct val="25000"/>
              <a:buFont typeface="Trebuchet MS"/>
              <a:buNone/>
            </a:pPr>
            <a:r>
              <a:rPr lang="en-US" sz="1100" b="0" i="0" u="none" strike="noStrike" cap="none">
                <a:solidFill>
                  <a:schemeClr val="lt1"/>
                </a:solidFill>
                <a:latin typeface="Trebuchet MS"/>
                <a:ea typeface="Trebuchet MS"/>
                <a:cs typeface="Trebuchet MS"/>
                <a:sym typeface="Trebuchet MS"/>
              </a:rPr>
              <a:t>Portlandoregon.gov/transportation</a:t>
            </a:r>
          </a:p>
          <a:p>
            <a:pPr marL="0" marR="0" lvl="0" indent="-69850" algn="l" rtl="0">
              <a:lnSpc>
                <a:spcPct val="100000"/>
              </a:lnSpc>
              <a:spcBef>
                <a:spcPts val="0"/>
              </a:spcBef>
              <a:spcAft>
                <a:spcPts val="0"/>
              </a:spcAft>
              <a:buClr>
                <a:srgbClr val="000000"/>
              </a:buClr>
              <a:buSzPct val="100000"/>
              <a:buFont typeface="Arial"/>
              <a:buNone/>
            </a:pPr>
            <a:endParaRPr sz="1100" b="0" i="0" u="none" strike="noStrike" cap="none">
              <a:solidFill>
                <a:schemeClr val="lt1"/>
              </a:solidFill>
              <a:latin typeface="Trebuchet MS"/>
              <a:ea typeface="Trebuchet MS"/>
              <a:cs typeface="Trebuchet MS"/>
              <a:sym typeface="Trebuchet MS"/>
            </a:endParaRPr>
          </a:p>
        </p:txBody>
      </p:sp>
      <p:pic>
        <p:nvPicPr>
          <p:cNvPr id="33" name="Shape 33"/>
          <p:cNvPicPr preferRelativeResize="0"/>
          <p:nvPr/>
        </p:nvPicPr>
        <p:blipFill rotWithShape="1">
          <a:blip r:embed="rId3">
            <a:alphaModFix/>
          </a:blip>
          <a:srcRect/>
          <a:stretch/>
        </p:blipFill>
        <p:spPr>
          <a:xfrm>
            <a:off x="6695681" y="6292712"/>
            <a:ext cx="451395" cy="451395"/>
          </a:xfrm>
          <a:prstGeom prst="rect">
            <a:avLst/>
          </a:prstGeom>
          <a:noFill/>
          <a:ln>
            <a:noFill/>
          </a:ln>
        </p:spPr>
      </p:pic>
      <p:pic>
        <p:nvPicPr>
          <p:cNvPr id="34" name="Shape 34"/>
          <p:cNvPicPr preferRelativeResize="0"/>
          <p:nvPr/>
        </p:nvPicPr>
        <p:blipFill rotWithShape="1">
          <a:blip r:embed="rId4">
            <a:alphaModFix/>
          </a:blip>
          <a:srcRect/>
          <a:stretch/>
        </p:blipFill>
        <p:spPr>
          <a:xfrm>
            <a:off x="7162050" y="6252612"/>
            <a:ext cx="1463159" cy="54019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Shape 35"/>
        <p:cNvGrpSpPr/>
        <p:nvPr/>
      </p:nvGrpSpPr>
      <p:grpSpPr>
        <a:xfrm>
          <a:off x="0" y="0"/>
          <a:ext cx="0" cy="0"/>
          <a:chOff x="0" y="0"/>
          <a:chExt cx="0" cy="0"/>
        </a:xfrm>
      </p:grpSpPr>
      <p:pic>
        <p:nvPicPr>
          <p:cNvPr id="36" name="Shape 36"/>
          <p:cNvPicPr preferRelativeResize="0"/>
          <p:nvPr/>
        </p:nvPicPr>
        <p:blipFill rotWithShape="1">
          <a:blip r:embed="rId2">
            <a:alphaModFix/>
          </a:blip>
          <a:srcRect/>
          <a:stretch/>
        </p:blipFill>
        <p:spPr>
          <a:xfrm>
            <a:off x="0" y="6103619"/>
            <a:ext cx="9144000" cy="754096"/>
          </a:xfrm>
          <a:prstGeom prst="rect">
            <a:avLst/>
          </a:prstGeom>
          <a:noFill/>
          <a:ln>
            <a:noFill/>
          </a:ln>
        </p:spPr>
      </p:pic>
      <p:sp>
        <p:nvSpPr>
          <p:cNvPr id="37" name="Shape 37"/>
          <p:cNvSpPr txBox="1">
            <a:spLocks noGrp="1"/>
          </p:cNvSpPr>
          <p:nvPr>
            <p:ph type="title"/>
          </p:nvPr>
        </p:nvSpPr>
        <p:spPr>
          <a:xfrm>
            <a:off x="238651" y="273686"/>
            <a:ext cx="8258412" cy="540128"/>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rgbClr val="3A3838"/>
              </a:buClr>
              <a:buSzPct val="100000"/>
              <a:buFont typeface="Trebuchet MS"/>
              <a:buNone/>
              <a:defRPr sz="2400" b="1" i="0" u="none" strike="noStrike" cap="none">
                <a:solidFill>
                  <a:srgbClr val="3A3838"/>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38" name="Shape 38"/>
          <p:cNvSpPr txBox="1">
            <a:spLocks noGrp="1"/>
          </p:cNvSpPr>
          <p:nvPr>
            <p:ph type="body" idx="1"/>
          </p:nvPr>
        </p:nvSpPr>
        <p:spPr>
          <a:xfrm>
            <a:off x="256938" y="1234440"/>
            <a:ext cx="3638405" cy="4942523"/>
          </a:xfrm>
          <a:prstGeom prst="rect">
            <a:avLst/>
          </a:prstGeom>
          <a:noFill/>
          <a:ln>
            <a:noFill/>
          </a:ln>
        </p:spPr>
        <p:txBody>
          <a:bodyPr wrap="square" lIns="91425" tIns="91425" rIns="91425" bIns="91425" anchor="t" anchorCtr="0"/>
          <a:lstStyle>
            <a:lvl1pPr marL="228600" marR="0" lvl="0" indent="-25400" algn="l" rtl="0">
              <a:lnSpc>
                <a:spcPct val="90000"/>
              </a:lnSpc>
              <a:spcBef>
                <a:spcPts val="10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1pPr>
            <a:lvl2pPr marL="685800" marR="0" lvl="1"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2pPr>
            <a:lvl3pPr marL="1143000" marR="0" lvl="2"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3pPr>
            <a:lvl4pPr marL="1600200" marR="0" lvl="3"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4pPr>
            <a:lvl5pPr marL="2057400" marR="0" lvl="4"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p:nvPr/>
        </p:nvSpPr>
        <p:spPr>
          <a:xfrm>
            <a:off x="256937" y="6447514"/>
            <a:ext cx="3241963" cy="430886"/>
          </a:xfrm>
          <a:prstGeom prst="rect">
            <a:avLst/>
          </a:prstGeom>
          <a:noFill/>
          <a:ln>
            <a:noFill/>
          </a:ln>
        </p:spPr>
        <p:txBody>
          <a:bodyPr wrap="square" lIns="91425" tIns="45700" rIns="91425" bIns="45700" anchor="t" anchorCtr="0">
            <a:noAutofit/>
          </a:bodyPr>
          <a:lstStyle/>
          <a:p>
            <a:pPr marL="0" marR="0" lvl="0" indent="-17462" algn="l" rtl="0">
              <a:lnSpc>
                <a:spcPct val="100000"/>
              </a:lnSpc>
              <a:spcBef>
                <a:spcPts val="0"/>
              </a:spcBef>
              <a:spcAft>
                <a:spcPts val="0"/>
              </a:spcAft>
              <a:buClr>
                <a:schemeClr val="lt1"/>
              </a:buClr>
              <a:buSzPct val="25000"/>
              <a:buFont typeface="Trebuchet MS"/>
              <a:buNone/>
            </a:pPr>
            <a:r>
              <a:rPr lang="en-US" sz="1100" b="0" i="0" u="none" strike="noStrike" cap="none">
                <a:solidFill>
                  <a:schemeClr val="lt1"/>
                </a:solidFill>
                <a:latin typeface="Trebuchet MS"/>
                <a:ea typeface="Trebuchet MS"/>
                <a:cs typeface="Trebuchet MS"/>
                <a:sym typeface="Trebuchet MS"/>
              </a:rPr>
              <a:t>Portlandoregon.gov/transportation</a:t>
            </a:r>
          </a:p>
          <a:p>
            <a:pPr marL="0" marR="0" lvl="0" indent="-69850" algn="l" rtl="0">
              <a:lnSpc>
                <a:spcPct val="100000"/>
              </a:lnSpc>
              <a:spcBef>
                <a:spcPts val="0"/>
              </a:spcBef>
              <a:spcAft>
                <a:spcPts val="0"/>
              </a:spcAft>
              <a:buClr>
                <a:srgbClr val="000000"/>
              </a:buClr>
              <a:buSzPct val="100000"/>
              <a:buFont typeface="Arial"/>
              <a:buNone/>
            </a:pPr>
            <a:endParaRPr sz="1100" b="0" i="0" u="none" strike="noStrike" cap="none">
              <a:solidFill>
                <a:schemeClr val="lt1"/>
              </a:solidFill>
              <a:latin typeface="Trebuchet MS"/>
              <a:ea typeface="Trebuchet MS"/>
              <a:cs typeface="Trebuchet MS"/>
              <a:sym typeface="Trebuchet MS"/>
            </a:endParaRPr>
          </a:p>
        </p:txBody>
      </p:sp>
      <p:pic>
        <p:nvPicPr>
          <p:cNvPr id="40" name="Shape 40"/>
          <p:cNvPicPr preferRelativeResize="0"/>
          <p:nvPr/>
        </p:nvPicPr>
        <p:blipFill rotWithShape="1">
          <a:blip r:embed="rId3">
            <a:alphaModFix/>
          </a:blip>
          <a:srcRect/>
          <a:stretch/>
        </p:blipFill>
        <p:spPr>
          <a:xfrm>
            <a:off x="6695681" y="6292712"/>
            <a:ext cx="451395" cy="451395"/>
          </a:xfrm>
          <a:prstGeom prst="rect">
            <a:avLst/>
          </a:prstGeom>
          <a:noFill/>
          <a:ln>
            <a:noFill/>
          </a:ln>
        </p:spPr>
      </p:pic>
      <p:pic>
        <p:nvPicPr>
          <p:cNvPr id="41" name="Shape 41"/>
          <p:cNvPicPr preferRelativeResize="0"/>
          <p:nvPr/>
        </p:nvPicPr>
        <p:blipFill rotWithShape="1">
          <a:blip r:embed="rId4">
            <a:alphaModFix/>
          </a:blip>
          <a:srcRect/>
          <a:stretch/>
        </p:blipFill>
        <p:spPr>
          <a:xfrm>
            <a:off x="7162050" y="6252612"/>
            <a:ext cx="1463159" cy="540193"/>
          </a:xfrm>
          <a:prstGeom prst="rect">
            <a:avLst/>
          </a:prstGeom>
          <a:noFill/>
          <a:ln>
            <a:noFill/>
          </a:ln>
        </p:spPr>
      </p:pic>
      <p:sp>
        <p:nvSpPr>
          <p:cNvPr id="42" name="Shape 42"/>
          <p:cNvSpPr txBox="1"/>
          <p:nvPr/>
        </p:nvSpPr>
        <p:spPr>
          <a:xfrm>
            <a:off x="8522147" y="6447514"/>
            <a:ext cx="476092" cy="276998"/>
          </a:xfrm>
          <a:prstGeom prst="rect">
            <a:avLst/>
          </a:prstGeom>
          <a:noFill/>
          <a:ln>
            <a:noFill/>
          </a:ln>
        </p:spPr>
        <p:txBody>
          <a:bodyPr wrap="square" lIns="91425" tIns="45700" rIns="91425" bIns="45700" anchor="t" anchorCtr="0">
            <a:noAutofit/>
          </a:bodyPr>
          <a:lstStyle/>
          <a:p>
            <a:pPr marL="0" marR="0" lvl="0" indent="-19050" algn="ct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cxnSp>
        <p:nvCxnSpPr>
          <p:cNvPr id="43" name="Shape 43"/>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3_Title Only">
    <p:spTree>
      <p:nvGrpSpPr>
        <p:cNvPr id="1" name="Shape 44"/>
        <p:cNvGrpSpPr/>
        <p:nvPr/>
      </p:nvGrpSpPr>
      <p:grpSpPr>
        <a:xfrm>
          <a:off x="0" y="0"/>
          <a:ext cx="0" cy="0"/>
          <a:chOff x="0" y="0"/>
          <a:chExt cx="0" cy="0"/>
        </a:xfrm>
      </p:grpSpPr>
      <p:pic>
        <p:nvPicPr>
          <p:cNvPr id="45" name="Shape 4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6" name="Shape 46"/>
          <p:cNvSpPr txBox="1">
            <a:spLocks noGrp="1"/>
          </p:cNvSpPr>
          <p:nvPr>
            <p:ph type="title"/>
          </p:nvPr>
        </p:nvSpPr>
        <p:spPr>
          <a:xfrm>
            <a:off x="238651" y="273686"/>
            <a:ext cx="8258412" cy="540128"/>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lt1"/>
              </a:buClr>
              <a:buSzPct val="100000"/>
              <a:buFont typeface="Trebuchet MS"/>
              <a:buNone/>
              <a:defRPr sz="2400" b="1" i="0" u="none" strike="noStrike" cap="none">
                <a:solidFill>
                  <a:schemeClr val="lt1"/>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47" name="Shape 47"/>
          <p:cNvSpPr txBox="1"/>
          <p:nvPr/>
        </p:nvSpPr>
        <p:spPr>
          <a:xfrm>
            <a:off x="8522147" y="6447514"/>
            <a:ext cx="476092" cy="276998"/>
          </a:xfrm>
          <a:prstGeom prst="rect">
            <a:avLst/>
          </a:prstGeom>
          <a:noFill/>
          <a:ln>
            <a:noFill/>
          </a:ln>
        </p:spPr>
        <p:txBody>
          <a:bodyPr wrap="square" lIns="91425" tIns="45700" rIns="91425" bIns="45700" anchor="t" anchorCtr="0">
            <a:noAutofit/>
          </a:bodyPr>
          <a:lstStyle/>
          <a:p>
            <a:pPr marL="0" marR="0" lvl="0" indent="-19050" algn="ct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cxnSp>
        <p:nvCxnSpPr>
          <p:cNvPr id="48" name="Shape 48"/>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sp>
        <p:nvSpPr>
          <p:cNvPr id="49" name="Shape 49"/>
          <p:cNvSpPr txBox="1"/>
          <p:nvPr/>
        </p:nvSpPr>
        <p:spPr>
          <a:xfrm>
            <a:off x="256937" y="6447514"/>
            <a:ext cx="3241963" cy="430886"/>
          </a:xfrm>
          <a:prstGeom prst="rect">
            <a:avLst/>
          </a:prstGeom>
          <a:noFill/>
          <a:ln>
            <a:noFill/>
          </a:ln>
        </p:spPr>
        <p:txBody>
          <a:bodyPr wrap="square" lIns="91425" tIns="45700" rIns="91425" bIns="45700" anchor="t" anchorCtr="0">
            <a:noAutofit/>
          </a:bodyPr>
          <a:lstStyle/>
          <a:p>
            <a:pPr marL="0" marR="0" lvl="0" indent="-17462" algn="l" rtl="0">
              <a:lnSpc>
                <a:spcPct val="100000"/>
              </a:lnSpc>
              <a:spcBef>
                <a:spcPts val="0"/>
              </a:spcBef>
              <a:spcAft>
                <a:spcPts val="0"/>
              </a:spcAft>
              <a:buClr>
                <a:schemeClr val="lt1"/>
              </a:buClr>
              <a:buSzPct val="25000"/>
              <a:buFont typeface="Trebuchet MS"/>
              <a:buNone/>
            </a:pPr>
            <a:r>
              <a:rPr lang="en-US" sz="1100" b="0" i="0" u="none" strike="noStrike" cap="none">
                <a:solidFill>
                  <a:schemeClr val="lt1"/>
                </a:solidFill>
                <a:latin typeface="Trebuchet MS"/>
                <a:ea typeface="Trebuchet MS"/>
                <a:cs typeface="Trebuchet MS"/>
                <a:sym typeface="Trebuchet MS"/>
              </a:rPr>
              <a:t>Portlandoregon.gov/transportation</a:t>
            </a:r>
          </a:p>
          <a:p>
            <a:pPr marL="0" marR="0" lvl="0" indent="-69850" algn="l" rtl="0">
              <a:lnSpc>
                <a:spcPct val="100000"/>
              </a:lnSpc>
              <a:spcBef>
                <a:spcPts val="0"/>
              </a:spcBef>
              <a:spcAft>
                <a:spcPts val="0"/>
              </a:spcAft>
              <a:buClr>
                <a:srgbClr val="000000"/>
              </a:buClr>
              <a:buSzPct val="100000"/>
              <a:buFont typeface="Arial"/>
              <a:buNone/>
            </a:pPr>
            <a:endParaRPr sz="1100" b="0" i="0" u="none" strike="noStrike" cap="none">
              <a:solidFill>
                <a:schemeClr val="lt1"/>
              </a:solidFill>
              <a:latin typeface="Trebuchet MS"/>
              <a:ea typeface="Trebuchet MS"/>
              <a:cs typeface="Trebuchet MS"/>
              <a:sym typeface="Trebuchet MS"/>
            </a:endParaRPr>
          </a:p>
        </p:txBody>
      </p:sp>
      <p:pic>
        <p:nvPicPr>
          <p:cNvPr id="50" name="Shape 50"/>
          <p:cNvPicPr preferRelativeResize="0"/>
          <p:nvPr/>
        </p:nvPicPr>
        <p:blipFill rotWithShape="1">
          <a:blip r:embed="rId3">
            <a:alphaModFix/>
          </a:blip>
          <a:srcRect/>
          <a:stretch/>
        </p:blipFill>
        <p:spPr>
          <a:xfrm>
            <a:off x="6695681" y="6292712"/>
            <a:ext cx="451395" cy="451395"/>
          </a:xfrm>
          <a:prstGeom prst="rect">
            <a:avLst/>
          </a:prstGeom>
          <a:noFill/>
          <a:ln>
            <a:noFill/>
          </a:ln>
        </p:spPr>
      </p:pic>
      <p:pic>
        <p:nvPicPr>
          <p:cNvPr id="51" name="Shape 51"/>
          <p:cNvPicPr preferRelativeResize="0"/>
          <p:nvPr/>
        </p:nvPicPr>
        <p:blipFill rotWithShape="1">
          <a:blip r:embed="rId4">
            <a:alphaModFix/>
          </a:blip>
          <a:srcRect/>
          <a:stretch/>
        </p:blipFill>
        <p:spPr>
          <a:xfrm>
            <a:off x="7162050" y="6252612"/>
            <a:ext cx="1463159" cy="54019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52"/>
        <p:cNvGrpSpPr/>
        <p:nvPr/>
      </p:nvGrpSpPr>
      <p:grpSpPr>
        <a:xfrm>
          <a:off x="0" y="0"/>
          <a:ext cx="0" cy="0"/>
          <a:chOff x="0" y="0"/>
          <a:chExt cx="0" cy="0"/>
        </a:xfrm>
      </p:grpSpPr>
      <p:pic>
        <p:nvPicPr>
          <p:cNvPr id="53" name="Shape 53"/>
          <p:cNvPicPr preferRelativeResize="0"/>
          <p:nvPr/>
        </p:nvPicPr>
        <p:blipFill rotWithShape="1">
          <a:blip r:embed="rId2">
            <a:alphaModFix/>
          </a:blip>
          <a:srcRect/>
          <a:stretch/>
        </p:blipFill>
        <p:spPr>
          <a:xfrm>
            <a:off x="0" y="6103619"/>
            <a:ext cx="9144000" cy="754096"/>
          </a:xfrm>
          <a:prstGeom prst="rect">
            <a:avLst/>
          </a:prstGeom>
          <a:noFill/>
          <a:ln>
            <a:noFill/>
          </a:ln>
        </p:spPr>
      </p:pic>
      <p:sp>
        <p:nvSpPr>
          <p:cNvPr id="54" name="Shape 54"/>
          <p:cNvSpPr txBox="1">
            <a:spLocks noGrp="1"/>
          </p:cNvSpPr>
          <p:nvPr>
            <p:ph type="title"/>
          </p:nvPr>
        </p:nvSpPr>
        <p:spPr>
          <a:xfrm>
            <a:off x="238651" y="273686"/>
            <a:ext cx="8623296" cy="58585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rgbClr val="3A3838"/>
              </a:buClr>
              <a:buSzPct val="100000"/>
              <a:buFont typeface="Trebuchet MS"/>
              <a:buNone/>
              <a:defRPr sz="2400" b="1" i="0" u="none" strike="noStrike" cap="none">
                <a:solidFill>
                  <a:srgbClr val="3A3838"/>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55" name="Shape 55"/>
          <p:cNvSpPr txBox="1">
            <a:spLocks noGrp="1"/>
          </p:cNvSpPr>
          <p:nvPr>
            <p:ph type="body" idx="1"/>
          </p:nvPr>
        </p:nvSpPr>
        <p:spPr>
          <a:xfrm>
            <a:off x="256938" y="1426463"/>
            <a:ext cx="3638405" cy="4750499"/>
          </a:xfrm>
          <a:prstGeom prst="rect">
            <a:avLst/>
          </a:prstGeom>
          <a:noFill/>
          <a:ln>
            <a:noFill/>
          </a:ln>
        </p:spPr>
        <p:txBody>
          <a:bodyPr wrap="square" lIns="91425" tIns="91425" rIns="91425" bIns="91425" anchor="t" anchorCtr="0"/>
          <a:lstStyle>
            <a:lvl1pPr marL="228600" marR="0" lvl="0" indent="-25400" algn="l" rtl="0">
              <a:lnSpc>
                <a:spcPct val="90000"/>
              </a:lnSpc>
              <a:spcBef>
                <a:spcPts val="10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1pPr>
            <a:lvl2pPr marL="685800" marR="0" lvl="1"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2pPr>
            <a:lvl3pPr marL="1143000" marR="0" lvl="2"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3pPr>
            <a:lvl4pPr marL="1600200" marR="0" lvl="3"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4pPr>
            <a:lvl5pPr marL="2057400" marR="0" lvl="4"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p:nvPr/>
        </p:nvSpPr>
        <p:spPr>
          <a:xfrm>
            <a:off x="256937" y="6447514"/>
            <a:ext cx="3241963" cy="430886"/>
          </a:xfrm>
          <a:prstGeom prst="rect">
            <a:avLst/>
          </a:prstGeom>
          <a:noFill/>
          <a:ln>
            <a:noFill/>
          </a:ln>
        </p:spPr>
        <p:txBody>
          <a:bodyPr wrap="square" lIns="91425" tIns="45700" rIns="91425" bIns="45700" anchor="t" anchorCtr="0">
            <a:noAutofit/>
          </a:bodyPr>
          <a:lstStyle/>
          <a:p>
            <a:pPr marL="0" marR="0" lvl="0" indent="-17462" algn="l" rtl="0">
              <a:lnSpc>
                <a:spcPct val="100000"/>
              </a:lnSpc>
              <a:spcBef>
                <a:spcPts val="0"/>
              </a:spcBef>
              <a:spcAft>
                <a:spcPts val="0"/>
              </a:spcAft>
              <a:buClr>
                <a:schemeClr val="lt1"/>
              </a:buClr>
              <a:buSzPct val="25000"/>
              <a:buFont typeface="Trebuchet MS"/>
              <a:buNone/>
            </a:pPr>
            <a:r>
              <a:rPr lang="en-US" sz="1100" b="0" i="0" u="none" strike="noStrike" cap="none">
                <a:solidFill>
                  <a:schemeClr val="lt1"/>
                </a:solidFill>
                <a:latin typeface="Trebuchet MS"/>
                <a:ea typeface="Trebuchet MS"/>
                <a:cs typeface="Trebuchet MS"/>
                <a:sym typeface="Trebuchet MS"/>
              </a:rPr>
              <a:t>Portlandoregon.gov/transportation</a:t>
            </a:r>
          </a:p>
          <a:p>
            <a:pPr marL="0" marR="0" lvl="0" indent="-69850" algn="l" rtl="0">
              <a:lnSpc>
                <a:spcPct val="100000"/>
              </a:lnSpc>
              <a:spcBef>
                <a:spcPts val="0"/>
              </a:spcBef>
              <a:spcAft>
                <a:spcPts val="0"/>
              </a:spcAft>
              <a:buClr>
                <a:srgbClr val="000000"/>
              </a:buClr>
              <a:buSzPct val="100000"/>
              <a:buFont typeface="Arial"/>
              <a:buNone/>
            </a:pPr>
            <a:endParaRPr sz="1100" b="0" i="0" u="none" strike="noStrike" cap="none">
              <a:solidFill>
                <a:schemeClr val="lt1"/>
              </a:solidFill>
              <a:latin typeface="Trebuchet MS"/>
              <a:ea typeface="Trebuchet MS"/>
              <a:cs typeface="Trebuchet MS"/>
              <a:sym typeface="Trebuchet MS"/>
            </a:endParaRPr>
          </a:p>
        </p:txBody>
      </p:sp>
      <p:pic>
        <p:nvPicPr>
          <p:cNvPr id="57" name="Shape 57"/>
          <p:cNvPicPr preferRelativeResize="0"/>
          <p:nvPr/>
        </p:nvPicPr>
        <p:blipFill rotWithShape="1">
          <a:blip r:embed="rId3">
            <a:alphaModFix/>
          </a:blip>
          <a:srcRect/>
          <a:stretch/>
        </p:blipFill>
        <p:spPr>
          <a:xfrm>
            <a:off x="6695681" y="6292712"/>
            <a:ext cx="451395" cy="451395"/>
          </a:xfrm>
          <a:prstGeom prst="rect">
            <a:avLst/>
          </a:prstGeom>
          <a:noFill/>
          <a:ln>
            <a:noFill/>
          </a:ln>
        </p:spPr>
      </p:pic>
      <p:pic>
        <p:nvPicPr>
          <p:cNvPr id="58" name="Shape 58"/>
          <p:cNvPicPr preferRelativeResize="0"/>
          <p:nvPr/>
        </p:nvPicPr>
        <p:blipFill rotWithShape="1">
          <a:blip r:embed="rId4">
            <a:alphaModFix/>
          </a:blip>
          <a:srcRect/>
          <a:stretch/>
        </p:blipFill>
        <p:spPr>
          <a:xfrm>
            <a:off x="7162050" y="6252612"/>
            <a:ext cx="1463159" cy="540193"/>
          </a:xfrm>
          <a:prstGeom prst="rect">
            <a:avLst/>
          </a:prstGeom>
          <a:noFill/>
          <a:ln>
            <a:noFill/>
          </a:ln>
        </p:spPr>
      </p:pic>
      <p:sp>
        <p:nvSpPr>
          <p:cNvPr id="59" name="Shape 59"/>
          <p:cNvSpPr txBox="1"/>
          <p:nvPr/>
        </p:nvSpPr>
        <p:spPr>
          <a:xfrm>
            <a:off x="8522147" y="6447514"/>
            <a:ext cx="476092" cy="276998"/>
          </a:xfrm>
          <a:prstGeom prst="rect">
            <a:avLst/>
          </a:prstGeom>
          <a:noFill/>
          <a:ln>
            <a:noFill/>
          </a:ln>
        </p:spPr>
        <p:txBody>
          <a:bodyPr wrap="square" lIns="91425" tIns="45700" rIns="91425" bIns="45700" anchor="t" anchorCtr="0">
            <a:noAutofit/>
          </a:bodyPr>
          <a:lstStyle/>
          <a:p>
            <a:pPr marL="0" marR="0" lvl="0" indent="-19050" algn="ct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cxnSp>
        <p:nvCxnSpPr>
          <p:cNvPr id="60" name="Shape 60"/>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5_Title Only">
    <p:spTree>
      <p:nvGrpSpPr>
        <p:cNvPr id="1" name="Shape 61"/>
        <p:cNvGrpSpPr/>
        <p:nvPr/>
      </p:nvGrpSpPr>
      <p:grpSpPr>
        <a:xfrm>
          <a:off x="0" y="0"/>
          <a:ext cx="0" cy="0"/>
          <a:chOff x="0" y="0"/>
          <a:chExt cx="0" cy="0"/>
        </a:xfrm>
      </p:grpSpPr>
      <p:pic>
        <p:nvPicPr>
          <p:cNvPr id="62" name="Shape 6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63" name="Shape 63"/>
          <p:cNvSpPr txBox="1">
            <a:spLocks noGrp="1"/>
          </p:cNvSpPr>
          <p:nvPr>
            <p:ph type="title"/>
          </p:nvPr>
        </p:nvSpPr>
        <p:spPr>
          <a:xfrm>
            <a:off x="238651" y="273686"/>
            <a:ext cx="8258412" cy="540128"/>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lt1"/>
              </a:buClr>
              <a:buSzPct val="100000"/>
              <a:buFont typeface="Trebuchet MS"/>
              <a:buNone/>
              <a:defRPr sz="2400" b="1" i="0" u="none" strike="noStrike" cap="none">
                <a:solidFill>
                  <a:schemeClr val="lt1"/>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64" name="Shape 64"/>
          <p:cNvSpPr txBox="1"/>
          <p:nvPr/>
        </p:nvSpPr>
        <p:spPr>
          <a:xfrm>
            <a:off x="8522147" y="6447514"/>
            <a:ext cx="476092" cy="276998"/>
          </a:xfrm>
          <a:prstGeom prst="rect">
            <a:avLst/>
          </a:prstGeom>
          <a:noFill/>
          <a:ln>
            <a:noFill/>
          </a:ln>
        </p:spPr>
        <p:txBody>
          <a:bodyPr wrap="square" lIns="91425" tIns="45700" rIns="91425" bIns="45700" anchor="t" anchorCtr="0">
            <a:noAutofit/>
          </a:bodyPr>
          <a:lstStyle/>
          <a:p>
            <a:pPr marL="0" marR="0" lvl="0" indent="-19050" algn="ct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cxnSp>
        <p:nvCxnSpPr>
          <p:cNvPr id="65" name="Shape 65"/>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sp>
        <p:nvSpPr>
          <p:cNvPr id="66" name="Shape 66"/>
          <p:cNvSpPr txBox="1"/>
          <p:nvPr/>
        </p:nvSpPr>
        <p:spPr>
          <a:xfrm>
            <a:off x="256937" y="6447514"/>
            <a:ext cx="3241963" cy="430886"/>
          </a:xfrm>
          <a:prstGeom prst="rect">
            <a:avLst/>
          </a:prstGeom>
          <a:noFill/>
          <a:ln>
            <a:noFill/>
          </a:ln>
        </p:spPr>
        <p:txBody>
          <a:bodyPr wrap="square" lIns="91425" tIns="45700" rIns="91425" bIns="45700" anchor="t" anchorCtr="0">
            <a:noAutofit/>
          </a:bodyPr>
          <a:lstStyle/>
          <a:p>
            <a:pPr marL="0" marR="0" lvl="0" indent="-17462" algn="l" rtl="0">
              <a:lnSpc>
                <a:spcPct val="100000"/>
              </a:lnSpc>
              <a:spcBef>
                <a:spcPts val="0"/>
              </a:spcBef>
              <a:spcAft>
                <a:spcPts val="0"/>
              </a:spcAft>
              <a:buClr>
                <a:schemeClr val="lt1"/>
              </a:buClr>
              <a:buSzPct val="25000"/>
              <a:buFont typeface="Trebuchet MS"/>
              <a:buNone/>
            </a:pPr>
            <a:r>
              <a:rPr lang="en-US" sz="1100" b="0" i="0" u="none" strike="noStrike" cap="none">
                <a:solidFill>
                  <a:schemeClr val="lt1"/>
                </a:solidFill>
                <a:latin typeface="Trebuchet MS"/>
                <a:ea typeface="Trebuchet MS"/>
                <a:cs typeface="Trebuchet MS"/>
                <a:sym typeface="Trebuchet MS"/>
              </a:rPr>
              <a:t>Portlandoregon.gov/transportation</a:t>
            </a:r>
          </a:p>
          <a:p>
            <a:pPr marL="0" marR="0" lvl="0" indent="-69850" algn="l" rtl="0">
              <a:lnSpc>
                <a:spcPct val="100000"/>
              </a:lnSpc>
              <a:spcBef>
                <a:spcPts val="0"/>
              </a:spcBef>
              <a:spcAft>
                <a:spcPts val="0"/>
              </a:spcAft>
              <a:buClr>
                <a:srgbClr val="000000"/>
              </a:buClr>
              <a:buSzPct val="100000"/>
              <a:buFont typeface="Arial"/>
              <a:buNone/>
            </a:pPr>
            <a:endParaRPr sz="1100" b="0" i="0" u="none" strike="noStrike" cap="none">
              <a:solidFill>
                <a:schemeClr val="lt1"/>
              </a:solidFill>
              <a:latin typeface="Trebuchet MS"/>
              <a:ea typeface="Trebuchet MS"/>
              <a:cs typeface="Trebuchet MS"/>
              <a:sym typeface="Trebuchet MS"/>
            </a:endParaRPr>
          </a:p>
        </p:txBody>
      </p:sp>
      <p:pic>
        <p:nvPicPr>
          <p:cNvPr id="67" name="Shape 67"/>
          <p:cNvPicPr preferRelativeResize="0"/>
          <p:nvPr/>
        </p:nvPicPr>
        <p:blipFill rotWithShape="1">
          <a:blip r:embed="rId3">
            <a:alphaModFix/>
          </a:blip>
          <a:srcRect/>
          <a:stretch/>
        </p:blipFill>
        <p:spPr>
          <a:xfrm>
            <a:off x="6695681" y="6292712"/>
            <a:ext cx="451395" cy="451395"/>
          </a:xfrm>
          <a:prstGeom prst="rect">
            <a:avLst/>
          </a:prstGeom>
          <a:noFill/>
          <a:ln>
            <a:noFill/>
          </a:ln>
        </p:spPr>
      </p:pic>
      <p:pic>
        <p:nvPicPr>
          <p:cNvPr id="68" name="Shape 68"/>
          <p:cNvPicPr preferRelativeResize="0"/>
          <p:nvPr/>
        </p:nvPicPr>
        <p:blipFill rotWithShape="1">
          <a:blip r:embed="rId4">
            <a:alphaModFix/>
          </a:blip>
          <a:srcRect/>
          <a:stretch/>
        </p:blipFill>
        <p:spPr>
          <a:xfrm>
            <a:off x="7162050" y="6252612"/>
            <a:ext cx="1463159" cy="54019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Shape 69"/>
        <p:cNvGrpSpPr/>
        <p:nvPr/>
      </p:nvGrpSpPr>
      <p:grpSpPr>
        <a:xfrm>
          <a:off x="0" y="0"/>
          <a:ext cx="0" cy="0"/>
          <a:chOff x="0" y="0"/>
          <a:chExt cx="0" cy="0"/>
        </a:xfrm>
      </p:grpSpPr>
      <p:pic>
        <p:nvPicPr>
          <p:cNvPr id="70" name="Shape 70"/>
          <p:cNvPicPr preferRelativeResize="0"/>
          <p:nvPr/>
        </p:nvPicPr>
        <p:blipFill rotWithShape="1">
          <a:blip r:embed="rId2">
            <a:alphaModFix/>
          </a:blip>
          <a:srcRect/>
          <a:stretch/>
        </p:blipFill>
        <p:spPr>
          <a:xfrm>
            <a:off x="0" y="6103619"/>
            <a:ext cx="9144000" cy="754096"/>
          </a:xfrm>
          <a:prstGeom prst="rect">
            <a:avLst/>
          </a:prstGeom>
          <a:noFill/>
          <a:ln>
            <a:noFill/>
          </a:ln>
        </p:spPr>
      </p:pic>
      <p:sp>
        <p:nvSpPr>
          <p:cNvPr id="71" name="Shape 71"/>
          <p:cNvSpPr txBox="1">
            <a:spLocks noGrp="1"/>
          </p:cNvSpPr>
          <p:nvPr>
            <p:ph type="title"/>
          </p:nvPr>
        </p:nvSpPr>
        <p:spPr>
          <a:xfrm>
            <a:off x="238651" y="273686"/>
            <a:ext cx="8258412" cy="540128"/>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rgbClr val="3A3838"/>
              </a:buClr>
              <a:buSzPct val="100000"/>
              <a:buFont typeface="Trebuchet MS"/>
              <a:buNone/>
              <a:defRPr sz="2400" b="1" i="0" u="none" strike="noStrike" cap="none">
                <a:solidFill>
                  <a:srgbClr val="3A3838"/>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72" name="Shape 72"/>
          <p:cNvSpPr txBox="1">
            <a:spLocks noGrp="1"/>
          </p:cNvSpPr>
          <p:nvPr>
            <p:ph type="body" idx="1"/>
          </p:nvPr>
        </p:nvSpPr>
        <p:spPr>
          <a:xfrm>
            <a:off x="256938" y="1426463"/>
            <a:ext cx="3638405" cy="4750499"/>
          </a:xfrm>
          <a:prstGeom prst="rect">
            <a:avLst/>
          </a:prstGeom>
          <a:noFill/>
          <a:ln>
            <a:noFill/>
          </a:ln>
        </p:spPr>
        <p:txBody>
          <a:bodyPr wrap="square" lIns="91425" tIns="91425" rIns="91425" bIns="91425" anchor="t" anchorCtr="0"/>
          <a:lstStyle>
            <a:lvl1pPr marL="228600" marR="0" lvl="0" indent="-25400" algn="l" rtl="0">
              <a:lnSpc>
                <a:spcPct val="90000"/>
              </a:lnSpc>
              <a:spcBef>
                <a:spcPts val="10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1pPr>
            <a:lvl2pPr marL="685800" marR="0" lvl="1"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2pPr>
            <a:lvl3pPr marL="1143000" marR="0" lvl="2"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3pPr>
            <a:lvl4pPr marL="1600200" marR="0" lvl="3"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4pPr>
            <a:lvl5pPr marL="2057400" marR="0" lvl="4"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p:nvPr/>
        </p:nvSpPr>
        <p:spPr>
          <a:xfrm>
            <a:off x="256937" y="6447514"/>
            <a:ext cx="3241963" cy="430886"/>
          </a:xfrm>
          <a:prstGeom prst="rect">
            <a:avLst/>
          </a:prstGeom>
          <a:noFill/>
          <a:ln>
            <a:noFill/>
          </a:ln>
        </p:spPr>
        <p:txBody>
          <a:bodyPr wrap="square" lIns="91425" tIns="45700" rIns="91425" bIns="45700" anchor="t" anchorCtr="0">
            <a:noAutofit/>
          </a:bodyPr>
          <a:lstStyle/>
          <a:p>
            <a:pPr marL="0" marR="0" lvl="0" indent="-17462" algn="l" rtl="0">
              <a:lnSpc>
                <a:spcPct val="100000"/>
              </a:lnSpc>
              <a:spcBef>
                <a:spcPts val="0"/>
              </a:spcBef>
              <a:spcAft>
                <a:spcPts val="0"/>
              </a:spcAft>
              <a:buClr>
                <a:schemeClr val="lt1"/>
              </a:buClr>
              <a:buSzPct val="25000"/>
              <a:buFont typeface="Trebuchet MS"/>
              <a:buNone/>
            </a:pPr>
            <a:r>
              <a:rPr lang="en-US" sz="1100" b="0" i="0" u="none" strike="noStrike" cap="none">
                <a:solidFill>
                  <a:schemeClr val="lt1"/>
                </a:solidFill>
                <a:latin typeface="Trebuchet MS"/>
                <a:ea typeface="Trebuchet MS"/>
                <a:cs typeface="Trebuchet MS"/>
                <a:sym typeface="Trebuchet MS"/>
              </a:rPr>
              <a:t>Portlandoregon.gov/transportation</a:t>
            </a:r>
          </a:p>
          <a:p>
            <a:pPr marL="0" marR="0" lvl="0" indent="-69850" algn="l" rtl="0">
              <a:lnSpc>
                <a:spcPct val="100000"/>
              </a:lnSpc>
              <a:spcBef>
                <a:spcPts val="0"/>
              </a:spcBef>
              <a:spcAft>
                <a:spcPts val="0"/>
              </a:spcAft>
              <a:buClr>
                <a:srgbClr val="000000"/>
              </a:buClr>
              <a:buSzPct val="100000"/>
              <a:buFont typeface="Arial"/>
              <a:buNone/>
            </a:pPr>
            <a:endParaRPr sz="1100" b="0" i="0" u="none" strike="noStrike" cap="none">
              <a:solidFill>
                <a:schemeClr val="lt1"/>
              </a:solidFill>
              <a:latin typeface="Trebuchet MS"/>
              <a:ea typeface="Trebuchet MS"/>
              <a:cs typeface="Trebuchet MS"/>
              <a:sym typeface="Trebuchet MS"/>
            </a:endParaRPr>
          </a:p>
        </p:txBody>
      </p:sp>
      <p:pic>
        <p:nvPicPr>
          <p:cNvPr id="74" name="Shape 74"/>
          <p:cNvPicPr preferRelativeResize="0"/>
          <p:nvPr/>
        </p:nvPicPr>
        <p:blipFill rotWithShape="1">
          <a:blip r:embed="rId3">
            <a:alphaModFix/>
          </a:blip>
          <a:srcRect/>
          <a:stretch/>
        </p:blipFill>
        <p:spPr>
          <a:xfrm>
            <a:off x="6695681" y="6292712"/>
            <a:ext cx="451395" cy="451395"/>
          </a:xfrm>
          <a:prstGeom prst="rect">
            <a:avLst/>
          </a:prstGeom>
          <a:noFill/>
          <a:ln>
            <a:noFill/>
          </a:ln>
        </p:spPr>
      </p:pic>
      <p:pic>
        <p:nvPicPr>
          <p:cNvPr id="75" name="Shape 75"/>
          <p:cNvPicPr preferRelativeResize="0"/>
          <p:nvPr/>
        </p:nvPicPr>
        <p:blipFill rotWithShape="1">
          <a:blip r:embed="rId4">
            <a:alphaModFix/>
          </a:blip>
          <a:srcRect/>
          <a:stretch/>
        </p:blipFill>
        <p:spPr>
          <a:xfrm>
            <a:off x="7162050" y="6252612"/>
            <a:ext cx="1463159" cy="540193"/>
          </a:xfrm>
          <a:prstGeom prst="rect">
            <a:avLst/>
          </a:prstGeom>
          <a:noFill/>
          <a:ln>
            <a:noFill/>
          </a:ln>
        </p:spPr>
      </p:pic>
      <p:sp>
        <p:nvSpPr>
          <p:cNvPr id="76" name="Shape 76"/>
          <p:cNvSpPr txBox="1"/>
          <p:nvPr/>
        </p:nvSpPr>
        <p:spPr>
          <a:xfrm>
            <a:off x="8522147" y="6447514"/>
            <a:ext cx="476092" cy="276998"/>
          </a:xfrm>
          <a:prstGeom prst="rect">
            <a:avLst/>
          </a:prstGeom>
          <a:noFill/>
          <a:ln>
            <a:noFill/>
          </a:ln>
        </p:spPr>
        <p:txBody>
          <a:bodyPr wrap="square" lIns="91425" tIns="45700" rIns="91425" bIns="45700" anchor="t" anchorCtr="0">
            <a:noAutofit/>
          </a:bodyPr>
          <a:lstStyle/>
          <a:p>
            <a:pPr marL="0" marR="0" lvl="0" indent="-19050" algn="ct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cxnSp>
        <p:nvCxnSpPr>
          <p:cNvPr id="77" name="Shape 77"/>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6_Title Only">
    <p:spTree>
      <p:nvGrpSpPr>
        <p:cNvPr id="1" name="Shape 78"/>
        <p:cNvGrpSpPr/>
        <p:nvPr/>
      </p:nvGrpSpPr>
      <p:grpSpPr>
        <a:xfrm>
          <a:off x="0" y="0"/>
          <a:ext cx="0" cy="0"/>
          <a:chOff x="0" y="0"/>
          <a:chExt cx="0" cy="0"/>
        </a:xfrm>
      </p:grpSpPr>
      <p:pic>
        <p:nvPicPr>
          <p:cNvPr id="79" name="Shape 7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80" name="Shape 80"/>
          <p:cNvSpPr txBox="1">
            <a:spLocks noGrp="1"/>
          </p:cNvSpPr>
          <p:nvPr>
            <p:ph type="title"/>
          </p:nvPr>
        </p:nvSpPr>
        <p:spPr>
          <a:xfrm>
            <a:off x="238651" y="273686"/>
            <a:ext cx="8258412" cy="540128"/>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lt1"/>
              </a:buClr>
              <a:buSzPct val="100000"/>
              <a:buFont typeface="Trebuchet MS"/>
              <a:buNone/>
              <a:defRPr sz="2400" b="1" i="0" u="none" strike="noStrike" cap="none">
                <a:solidFill>
                  <a:schemeClr val="lt1"/>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pic>
        <p:nvPicPr>
          <p:cNvPr id="81" name="Shape 81"/>
          <p:cNvPicPr preferRelativeResize="0"/>
          <p:nvPr/>
        </p:nvPicPr>
        <p:blipFill rotWithShape="1">
          <a:blip r:embed="rId3">
            <a:alphaModFix/>
          </a:blip>
          <a:srcRect/>
          <a:stretch/>
        </p:blipFill>
        <p:spPr>
          <a:xfrm>
            <a:off x="6537542" y="5377442"/>
            <a:ext cx="519004" cy="519004"/>
          </a:xfrm>
          <a:prstGeom prst="rect">
            <a:avLst/>
          </a:prstGeom>
          <a:noFill/>
          <a:ln>
            <a:noFill/>
          </a:ln>
        </p:spPr>
      </p:pic>
      <p:pic>
        <p:nvPicPr>
          <p:cNvPr id="82" name="Shape 82"/>
          <p:cNvPicPr preferRelativeResize="0"/>
          <p:nvPr/>
        </p:nvPicPr>
        <p:blipFill rotWithShape="1">
          <a:blip r:embed="rId4">
            <a:alphaModFix/>
          </a:blip>
          <a:srcRect/>
          <a:stretch/>
        </p:blipFill>
        <p:spPr>
          <a:xfrm>
            <a:off x="7056546" y="5317210"/>
            <a:ext cx="1726432" cy="63739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gi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p:cNvPicPr preferRelativeResize="0"/>
          <p:nvPr/>
        </p:nvPicPr>
        <p:blipFill rotWithShape="1">
          <a:blip r:embed="rId21">
            <a:alphaModFix/>
          </a:blip>
          <a:srcRect/>
          <a:stretch/>
        </p:blipFill>
        <p:spPr>
          <a:xfrm>
            <a:off x="0" y="6103619"/>
            <a:ext cx="9144000" cy="754096"/>
          </a:xfrm>
          <a:prstGeom prst="rect">
            <a:avLst/>
          </a:prstGeom>
          <a:noFill/>
          <a:ln>
            <a:noFill/>
          </a:ln>
        </p:spPr>
      </p:pic>
      <p:sp>
        <p:nvSpPr>
          <p:cNvPr id="11" name="Shape 11"/>
          <p:cNvSpPr txBox="1">
            <a:spLocks noGrp="1"/>
          </p:cNvSpPr>
          <p:nvPr>
            <p:ph type="title"/>
          </p:nvPr>
        </p:nvSpPr>
        <p:spPr>
          <a:xfrm>
            <a:off x="238651" y="273686"/>
            <a:ext cx="8258412" cy="540128"/>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rgbClr val="3A3838"/>
              </a:buClr>
              <a:buSzPct val="100000"/>
              <a:buFont typeface="Trebuchet MS"/>
              <a:buNone/>
              <a:defRPr sz="2400" b="1" i="0" u="none" strike="noStrike" cap="none">
                <a:solidFill>
                  <a:srgbClr val="3A3838"/>
                </a:solidFill>
                <a:latin typeface="Trebuchet MS"/>
                <a:ea typeface="Trebuchet MS"/>
                <a:cs typeface="Trebuchet MS"/>
                <a:sym typeface="Trebuchet MS"/>
              </a:defRPr>
            </a:lvl1pPr>
            <a:lvl2pPr lvl="1" indent="0">
              <a:spcBef>
                <a:spcPts val="0"/>
              </a:spcBef>
              <a:buSzPct val="100000"/>
              <a:buFont typeface="Arial"/>
              <a:buNone/>
              <a:defRPr sz="1800"/>
            </a:lvl2pPr>
            <a:lvl3pPr lvl="2" indent="0">
              <a:spcBef>
                <a:spcPts val="0"/>
              </a:spcBef>
              <a:buSzPct val="100000"/>
              <a:buFont typeface="Arial"/>
              <a:buNone/>
              <a:defRPr sz="1800"/>
            </a:lvl3pPr>
            <a:lvl4pPr lvl="3" indent="0">
              <a:spcBef>
                <a:spcPts val="0"/>
              </a:spcBef>
              <a:buSzPct val="100000"/>
              <a:buFont typeface="Arial"/>
              <a:buNone/>
              <a:defRPr sz="1800"/>
            </a:lvl4pPr>
            <a:lvl5pPr lvl="4" indent="0">
              <a:spcBef>
                <a:spcPts val="0"/>
              </a:spcBef>
              <a:buSzPct val="100000"/>
              <a:buFont typeface="Arial"/>
              <a:buNone/>
              <a:defRPr sz="1800"/>
            </a:lvl5pPr>
            <a:lvl6pPr lvl="5" indent="0">
              <a:spcBef>
                <a:spcPts val="0"/>
              </a:spcBef>
              <a:buSzPct val="100000"/>
              <a:buFont typeface="Arial"/>
              <a:buNone/>
              <a:defRPr sz="1800"/>
            </a:lvl6pPr>
            <a:lvl7pPr lvl="6" indent="0">
              <a:spcBef>
                <a:spcPts val="0"/>
              </a:spcBef>
              <a:buSzPct val="100000"/>
              <a:buFont typeface="Arial"/>
              <a:buNone/>
              <a:defRPr sz="1800"/>
            </a:lvl7pPr>
            <a:lvl8pPr lvl="7" indent="0">
              <a:spcBef>
                <a:spcPts val="0"/>
              </a:spcBef>
              <a:buSzPct val="100000"/>
              <a:buFont typeface="Arial"/>
              <a:buNone/>
              <a:defRPr sz="1800"/>
            </a:lvl8pPr>
            <a:lvl9pPr lvl="8" indent="0">
              <a:spcBef>
                <a:spcPts val="0"/>
              </a:spcBef>
              <a:buSzPct val="100000"/>
              <a:buFont typeface="Arial"/>
              <a:buNone/>
              <a:defRPr sz="1800"/>
            </a:lvl9pPr>
          </a:lstStyle>
          <a:p>
            <a:endParaRPr/>
          </a:p>
        </p:txBody>
      </p:sp>
      <p:sp>
        <p:nvSpPr>
          <p:cNvPr id="12" name="Shape 12"/>
          <p:cNvSpPr txBox="1">
            <a:spLocks noGrp="1"/>
          </p:cNvSpPr>
          <p:nvPr>
            <p:ph type="body" idx="1"/>
          </p:nvPr>
        </p:nvSpPr>
        <p:spPr>
          <a:xfrm>
            <a:off x="256938" y="1426463"/>
            <a:ext cx="3638405" cy="4750499"/>
          </a:xfrm>
          <a:prstGeom prst="rect">
            <a:avLst/>
          </a:prstGeom>
          <a:noFill/>
          <a:ln>
            <a:noFill/>
          </a:ln>
        </p:spPr>
        <p:txBody>
          <a:bodyPr wrap="square" lIns="91425" tIns="91425" rIns="91425" bIns="91425" anchor="t" anchorCtr="0"/>
          <a:lstStyle>
            <a:lvl1pPr marL="228600" marR="0" lvl="0" indent="-25400" algn="l" rtl="0">
              <a:lnSpc>
                <a:spcPct val="90000"/>
              </a:lnSpc>
              <a:spcBef>
                <a:spcPts val="10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1pPr>
            <a:lvl2pPr marL="685800" marR="0" lvl="1"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2pPr>
            <a:lvl3pPr marL="1143000" marR="0" lvl="2"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3pPr>
            <a:lvl4pPr marL="1600200" marR="0" lvl="3"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4pPr>
            <a:lvl5pPr marL="2057400" marR="0" lvl="4"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p:nvPr/>
        </p:nvSpPr>
        <p:spPr>
          <a:xfrm>
            <a:off x="256937" y="6447514"/>
            <a:ext cx="3241963" cy="430886"/>
          </a:xfrm>
          <a:prstGeom prst="rect">
            <a:avLst/>
          </a:prstGeom>
          <a:noFill/>
          <a:ln>
            <a:noFill/>
          </a:ln>
        </p:spPr>
        <p:txBody>
          <a:bodyPr wrap="square" lIns="91425" tIns="45700" rIns="91425" bIns="45700" anchor="t" anchorCtr="0">
            <a:noAutofit/>
          </a:bodyPr>
          <a:lstStyle/>
          <a:p>
            <a:pPr marL="0" marR="0" lvl="0" indent="-17462" algn="l" rtl="0">
              <a:lnSpc>
                <a:spcPct val="100000"/>
              </a:lnSpc>
              <a:spcBef>
                <a:spcPts val="0"/>
              </a:spcBef>
              <a:spcAft>
                <a:spcPts val="0"/>
              </a:spcAft>
              <a:buClr>
                <a:schemeClr val="lt1"/>
              </a:buClr>
              <a:buSzPct val="25000"/>
              <a:buFont typeface="Trebuchet MS"/>
              <a:buNone/>
            </a:pPr>
            <a:r>
              <a:rPr lang="en-US" sz="1100" b="0" i="0" u="none" strike="noStrike" cap="none">
                <a:solidFill>
                  <a:schemeClr val="lt1"/>
                </a:solidFill>
                <a:latin typeface="Trebuchet MS"/>
                <a:ea typeface="Trebuchet MS"/>
                <a:cs typeface="Trebuchet MS"/>
                <a:sym typeface="Trebuchet MS"/>
              </a:rPr>
              <a:t>Portlandoregon.gov/transportation</a:t>
            </a:r>
          </a:p>
          <a:p>
            <a:pPr marL="0" marR="0" lvl="0" indent="-69850" algn="l" rtl="0">
              <a:lnSpc>
                <a:spcPct val="100000"/>
              </a:lnSpc>
              <a:spcBef>
                <a:spcPts val="0"/>
              </a:spcBef>
              <a:spcAft>
                <a:spcPts val="0"/>
              </a:spcAft>
              <a:buClr>
                <a:srgbClr val="000000"/>
              </a:buClr>
              <a:buSzPct val="100000"/>
              <a:buFont typeface="Arial"/>
              <a:buNone/>
            </a:pPr>
            <a:endParaRPr sz="1100" b="0" i="0" u="none" strike="noStrike" cap="none">
              <a:solidFill>
                <a:schemeClr val="lt1"/>
              </a:solidFill>
              <a:latin typeface="Trebuchet MS"/>
              <a:ea typeface="Trebuchet MS"/>
              <a:cs typeface="Trebuchet MS"/>
              <a:sym typeface="Trebuchet MS"/>
            </a:endParaRPr>
          </a:p>
        </p:txBody>
      </p:sp>
      <p:sp>
        <p:nvSpPr>
          <p:cNvPr id="14" name="Shape 14"/>
          <p:cNvSpPr txBox="1"/>
          <p:nvPr/>
        </p:nvSpPr>
        <p:spPr>
          <a:xfrm>
            <a:off x="8522147" y="6447514"/>
            <a:ext cx="476092" cy="276998"/>
          </a:xfrm>
          <a:prstGeom prst="rect">
            <a:avLst/>
          </a:prstGeom>
          <a:noFill/>
          <a:ln>
            <a:noFill/>
          </a:ln>
        </p:spPr>
        <p:txBody>
          <a:bodyPr wrap="square" lIns="91425" tIns="45700" rIns="91425" bIns="45700" anchor="t" anchorCtr="0">
            <a:noAutofit/>
          </a:bodyPr>
          <a:lstStyle/>
          <a:p>
            <a:pPr marL="0" marR="0" lvl="0" indent="-19050" algn="ct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cxnSp>
        <p:nvCxnSpPr>
          <p:cNvPr id="15" name="Shape 15"/>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pic>
        <p:nvPicPr>
          <p:cNvPr id="16" name="Shape 16"/>
          <p:cNvPicPr preferRelativeResize="0"/>
          <p:nvPr/>
        </p:nvPicPr>
        <p:blipFill rotWithShape="1">
          <a:blip r:embed="rId22">
            <a:alphaModFix/>
          </a:blip>
          <a:srcRect/>
          <a:stretch/>
        </p:blipFill>
        <p:spPr>
          <a:xfrm>
            <a:off x="6695681" y="6292712"/>
            <a:ext cx="451395" cy="451395"/>
          </a:xfrm>
          <a:prstGeom prst="rect">
            <a:avLst/>
          </a:prstGeom>
          <a:noFill/>
          <a:ln>
            <a:noFill/>
          </a:ln>
        </p:spPr>
      </p:pic>
      <p:pic>
        <p:nvPicPr>
          <p:cNvPr id="17" name="Shape 17"/>
          <p:cNvPicPr preferRelativeResize="0"/>
          <p:nvPr/>
        </p:nvPicPr>
        <p:blipFill rotWithShape="1">
          <a:blip r:embed="rId23">
            <a:alphaModFix/>
          </a:blip>
          <a:srcRect/>
          <a:stretch/>
        </p:blipFill>
        <p:spPr>
          <a:xfrm>
            <a:off x="7162050" y="6252612"/>
            <a:ext cx="1463159" cy="540193"/>
          </a:xfrm>
          <a:prstGeom prst="rect">
            <a:avLst/>
          </a:prstGeom>
          <a:noFill/>
          <a:ln>
            <a:noFill/>
          </a:ln>
        </p:spPr>
      </p:pic>
      <p:cxnSp>
        <p:nvCxnSpPr>
          <p:cNvPr id="18" name="Shape 18"/>
          <p:cNvCxnSpPr/>
          <p:nvPr/>
        </p:nvCxnSpPr>
        <p:spPr>
          <a:xfrm>
            <a:off x="319176" y="751741"/>
            <a:ext cx="8494776" cy="0"/>
          </a:xfrm>
          <a:prstGeom prst="straightConnector1">
            <a:avLst/>
          </a:prstGeom>
          <a:noFill/>
          <a:ln w="15875" cap="flat" cmpd="sng">
            <a:solidFill>
              <a:srgbClr val="D0CECE"/>
            </a:solidFill>
            <a:prstDash val="solid"/>
            <a:miter lim="8000"/>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jpeg"/><Relationship Id="rId15" Type="http://schemas.openxmlformats.org/officeDocument/2006/relationships/image" Target="../media/image5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 Id="rId14" Type="http://schemas.openxmlformats.org/officeDocument/2006/relationships/image" Target="../media/image5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g"/><Relationship Id="rId7" Type="http://schemas.openxmlformats.org/officeDocument/2006/relationships/image" Target="../media/image75.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82.jp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png"/></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Shape 523"/>
          <p:cNvSpPr txBox="1">
            <a:spLocks noGrp="1"/>
          </p:cNvSpPr>
          <p:nvPr>
            <p:ph type="title"/>
          </p:nvPr>
        </p:nvSpPr>
        <p:spPr>
          <a:xfrm>
            <a:off x="228600" y="273686"/>
            <a:ext cx="8915398" cy="1609978"/>
          </a:xfrm>
          <a:prstGeom prst="rect">
            <a:avLst/>
          </a:prstGeom>
          <a:noFill/>
          <a:ln>
            <a:noFill/>
          </a:ln>
        </p:spPr>
        <p:txBody>
          <a:bodyPr wrap="square" lIns="91425" tIns="45700" rIns="91425" bIns="45700" anchor="ctr" anchorCtr="0">
            <a:noAutofit/>
          </a:bodyPr>
          <a:lstStyle/>
          <a:p>
            <a:pPr marL="0" marR="0" lvl="0" indent="-76200" algn="l" rtl="0">
              <a:lnSpc>
                <a:spcPct val="90000"/>
              </a:lnSpc>
              <a:spcBef>
                <a:spcPts val="0"/>
              </a:spcBef>
              <a:spcAft>
                <a:spcPts val="0"/>
              </a:spcAft>
              <a:buClr>
                <a:schemeClr val="lt1"/>
              </a:buClr>
              <a:buSzPct val="33333"/>
              <a:buFont typeface="Trebuchet MS"/>
              <a:buNone/>
            </a:pPr>
            <a:r>
              <a:rPr lang="en-US" sz="3600" b="1" i="0" u="none" strike="noStrike" cap="none" dirty="0">
                <a:solidFill>
                  <a:schemeClr val="lt1"/>
                </a:solidFill>
                <a:latin typeface="Trebuchet MS"/>
                <a:ea typeface="Trebuchet MS"/>
                <a:cs typeface="Trebuchet MS"/>
                <a:sym typeface="Trebuchet MS"/>
              </a:rPr>
              <a:t>Bicycle Parking Code Update Project</a:t>
            </a:r>
          </a:p>
        </p:txBody>
      </p:sp>
      <p:sp>
        <p:nvSpPr>
          <p:cNvPr id="524" name="Shape 524"/>
          <p:cNvSpPr txBox="1"/>
          <p:nvPr/>
        </p:nvSpPr>
        <p:spPr>
          <a:xfrm>
            <a:off x="256938" y="5129150"/>
            <a:ext cx="8258412" cy="540128"/>
          </a:xfrm>
          <a:prstGeom prst="rect">
            <a:avLst/>
          </a:prstGeom>
          <a:noFill/>
          <a:ln>
            <a:noFill/>
          </a:ln>
        </p:spPr>
        <p:txBody>
          <a:bodyPr wrap="square" lIns="91425" tIns="45700" rIns="91425" bIns="45700" anchor="ctr" anchorCtr="0">
            <a:noAutofit/>
          </a:bodyPr>
          <a:lstStyle/>
          <a:p>
            <a:pPr marL="0" marR="0" lvl="0" indent="-38100" algn="l" rtl="0">
              <a:lnSpc>
                <a:spcPct val="90000"/>
              </a:lnSpc>
              <a:spcBef>
                <a:spcPts val="0"/>
              </a:spcBef>
              <a:spcAft>
                <a:spcPts val="0"/>
              </a:spcAft>
              <a:buClr>
                <a:schemeClr val="lt1"/>
              </a:buClr>
              <a:buSzPct val="25000"/>
              <a:buFont typeface="Trebuchet MS"/>
              <a:buNone/>
            </a:pPr>
            <a:r>
              <a:rPr lang="en-US" sz="2400" i="1" dirty="0">
                <a:solidFill>
                  <a:schemeClr val="lt1"/>
                </a:solidFill>
                <a:latin typeface="Trebuchet MS"/>
                <a:ea typeface="Trebuchet MS"/>
                <a:cs typeface="Trebuchet MS"/>
                <a:sym typeface="Trebuchet MS"/>
              </a:rPr>
              <a:t>Design Commission Briefing</a:t>
            </a:r>
          </a:p>
        </p:txBody>
      </p:sp>
      <p:sp>
        <p:nvSpPr>
          <p:cNvPr id="525" name="Shape 525"/>
          <p:cNvSpPr txBox="1"/>
          <p:nvPr/>
        </p:nvSpPr>
        <p:spPr>
          <a:xfrm>
            <a:off x="373500" y="6245875"/>
            <a:ext cx="2241000" cy="363000"/>
          </a:xfrm>
          <a:prstGeom prst="rect">
            <a:avLst/>
          </a:prstGeom>
          <a:noFill/>
          <a:ln>
            <a:noFill/>
          </a:ln>
        </p:spPr>
        <p:txBody>
          <a:bodyPr wrap="square" lIns="91425" tIns="91425" rIns="91425" bIns="91425" anchor="t" anchorCtr="0">
            <a:noAutofit/>
          </a:bodyPr>
          <a:lstStyle/>
          <a:p>
            <a:pPr lvl="0">
              <a:spcBef>
                <a:spcPts val="0"/>
              </a:spcBef>
              <a:buNone/>
            </a:pPr>
            <a:r>
              <a:rPr lang="en-US" sz="1800" i="1" dirty="0">
                <a:solidFill>
                  <a:srgbClr val="FFFFFF"/>
                </a:solidFill>
                <a:latin typeface="Trebuchet MS"/>
                <a:ea typeface="Trebuchet MS"/>
                <a:cs typeface="Trebuchet MS"/>
                <a:sym typeface="Trebuchet MS"/>
              </a:rPr>
              <a:t>September 6,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56DD6F-322C-4241-A502-86F02E265C59}"/>
              </a:ext>
            </a:extLst>
          </p:cNvPr>
          <p:cNvSpPr>
            <a:spLocks noGrp="1"/>
          </p:cNvSpPr>
          <p:nvPr>
            <p:ph type="title"/>
          </p:nvPr>
        </p:nvSpPr>
        <p:spPr>
          <a:xfrm>
            <a:off x="238651" y="624415"/>
            <a:ext cx="8517042" cy="540128"/>
          </a:xfrm>
        </p:spPr>
        <p:txBody>
          <a:bodyPr/>
          <a:lstStyle/>
          <a:p>
            <a:r>
              <a:rPr lang="en-US" sz="3000" dirty="0"/>
              <a:t>Issue Scoping and Community Input </a:t>
            </a:r>
          </a:p>
        </p:txBody>
      </p:sp>
    </p:spTree>
    <p:extLst>
      <p:ext uri="{BB962C8B-B14F-4D97-AF65-F5344CB8AC3E}">
        <p14:creationId xmlns:p14="http://schemas.microsoft.com/office/powerpoint/2010/main" val="1585728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Shape 602"/>
          <p:cNvSpPr/>
          <p:nvPr/>
        </p:nvSpPr>
        <p:spPr>
          <a:xfrm rot="-5400000">
            <a:off x="7792446" y="4459086"/>
            <a:ext cx="704700" cy="704700"/>
          </a:xfrm>
          <a:prstGeom prst="rtTriangle">
            <a:avLst/>
          </a:prstGeom>
          <a:solidFill>
            <a:schemeClr val="lt1"/>
          </a:solidFill>
          <a:ln>
            <a:noFill/>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SzPct val="100000"/>
              <a:buFont typeface="Arial"/>
              <a:buNone/>
            </a:pPr>
            <a:endParaRPr sz="1400" b="0" i="0" u="none" strike="noStrike" cap="none">
              <a:solidFill>
                <a:schemeClr val="lt1"/>
              </a:solidFill>
              <a:latin typeface="Arial"/>
              <a:ea typeface="Arial"/>
              <a:cs typeface="Arial"/>
              <a:sym typeface="Arial"/>
            </a:endParaRPr>
          </a:p>
        </p:txBody>
      </p:sp>
      <p:sp>
        <p:nvSpPr>
          <p:cNvPr id="603" name="Shape 603"/>
          <p:cNvSpPr txBox="1">
            <a:spLocks noGrp="1"/>
          </p:cNvSpPr>
          <p:nvPr>
            <p:ph type="title"/>
          </p:nvPr>
        </p:nvSpPr>
        <p:spPr>
          <a:prstGeom prst="rect">
            <a:avLst/>
          </a:prstGeom>
          <a:noFill/>
          <a:ln>
            <a:noFill/>
          </a:ln>
        </p:spPr>
        <p:txBody>
          <a:bodyPr wrap="square" lIns="91425" tIns="91425" rIns="91425" bIns="91425" anchor="ctr" anchorCtr="0">
            <a:noAutofit/>
          </a:bodyPr>
          <a:lstStyle/>
          <a:p>
            <a:pPr marL="0" marR="0" lvl="0" indent="-152400" algn="l" rtl="0">
              <a:lnSpc>
                <a:spcPct val="90000"/>
              </a:lnSpc>
              <a:spcBef>
                <a:spcPts val="0"/>
              </a:spcBef>
              <a:spcAft>
                <a:spcPts val="0"/>
              </a:spcAft>
              <a:buClr>
                <a:srgbClr val="3A3838"/>
              </a:buClr>
              <a:buSzPct val="66666"/>
              <a:buFont typeface="Trebuchet MS"/>
              <a:buNone/>
            </a:pPr>
            <a:r>
              <a:rPr lang="en-US" sz="3600" b="1" i="0" u="none" strike="noStrike" cap="none" dirty="0">
                <a:solidFill>
                  <a:srgbClr val="3A3838"/>
                </a:solidFill>
                <a:latin typeface="Trebuchet MS"/>
                <a:ea typeface="Trebuchet MS"/>
                <a:cs typeface="Trebuchet MS"/>
                <a:sym typeface="Trebuchet MS"/>
              </a:rPr>
              <a:t>Bicycle Parking Code Update </a:t>
            </a:r>
          </a:p>
        </p:txBody>
      </p:sp>
      <p:sp>
        <p:nvSpPr>
          <p:cNvPr id="606" name="Shape 606"/>
          <p:cNvSpPr txBox="1">
            <a:spLocks noGrp="1"/>
          </p:cNvSpPr>
          <p:nvPr>
            <p:ph type="body" idx="1"/>
          </p:nvPr>
        </p:nvSpPr>
        <p:spPr>
          <a:xfrm>
            <a:off x="192477" y="1043947"/>
            <a:ext cx="8494324" cy="1519729"/>
          </a:xfrm>
          <a:prstGeom prst="rect">
            <a:avLst/>
          </a:prstGeom>
        </p:spPr>
        <p:txBody>
          <a:bodyPr wrap="square" lIns="91425" tIns="91425" rIns="91425" bIns="91425" anchor="t" anchorCtr="0">
            <a:noAutofit/>
          </a:bodyPr>
          <a:lstStyle/>
          <a:p>
            <a:pPr marL="0" lvl="0" indent="0" rtl="0">
              <a:spcBef>
                <a:spcPts val="0"/>
              </a:spcBef>
              <a:buNone/>
            </a:pPr>
            <a:r>
              <a:rPr lang="en-US" sz="2200" dirty="0">
                <a:solidFill>
                  <a:srgbClr val="3A3838"/>
                </a:solidFill>
              </a:rPr>
              <a:t>Bicycle parking requirements are in Title 33.266.200 within the Parking</a:t>
            </a:r>
            <a:r>
              <a:rPr lang="en-US" sz="2200" dirty="0"/>
              <a:t>, </a:t>
            </a:r>
            <a:r>
              <a:rPr lang="en-US" sz="2200" dirty="0">
                <a:solidFill>
                  <a:srgbClr val="3A3838"/>
                </a:solidFill>
              </a:rPr>
              <a:t>Loading And Transportation And Parking Demand Management </a:t>
            </a:r>
            <a:r>
              <a:rPr lang="en-US" sz="2200" dirty="0"/>
              <a:t>C</a:t>
            </a:r>
            <a:r>
              <a:rPr lang="en-US" sz="2200" dirty="0">
                <a:solidFill>
                  <a:srgbClr val="3A3838"/>
                </a:solidFill>
              </a:rPr>
              <a:t>hapter of the City of Portland Zoning Code and apply to new development and major redevelopment. </a:t>
            </a:r>
          </a:p>
          <a:p>
            <a:pPr marL="0" lvl="0" indent="0" rtl="0">
              <a:spcBef>
                <a:spcPts val="0"/>
              </a:spcBef>
              <a:buNone/>
            </a:pPr>
            <a:endParaRPr dirty="0">
              <a:solidFill>
                <a:srgbClr val="3A3838"/>
              </a:solidFill>
            </a:endParaRPr>
          </a:p>
          <a:p>
            <a:pPr marL="0" lvl="0" indent="0" rtl="0">
              <a:spcBef>
                <a:spcPts val="0"/>
              </a:spcBef>
              <a:buNone/>
            </a:pPr>
            <a:endParaRPr dirty="0">
              <a:solidFill>
                <a:srgbClr val="3A3838"/>
              </a:solidFill>
            </a:endParaRPr>
          </a:p>
          <a:p>
            <a:pPr marL="0" lvl="0" indent="0" rtl="0">
              <a:spcBef>
                <a:spcPts val="0"/>
              </a:spcBef>
              <a:buNone/>
            </a:pPr>
            <a:endParaRPr dirty="0">
              <a:solidFill>
                <a:srgbClr val="3A3838"/>
              </a:solidFill>
            </a:endParaRPr>
          </a:p>
        </p:txBody>
      </p:sp>
      <p:sp>
        <p:nvSpPr>
          <p:cNvPr id="607" name="Shape 607"/>
          <p:cNvSpPr/>
          <p:nvPr/>
        </p:nvSpPr>
        <p:spPr>
          <a:xfrm>
            <a:off x="723079" y="3429000"/>
            <a:ext cx="392100" cy="322200"/>
          </a:xfrm>
          <a:prstGeom prst="ellipse">
            <a:avLst/>
          </a:prstGeom>
          <a:solidFill>
            <a:srgbClr val="FF6667"/>
          </a:solidFill>
          <a:ln w="9525" cap="flat" cmpd="sng">
            <a:solidFill>
              <a:srgbClr val="FF6667"/>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a:t>1</a:t>
            </a:r>
          </a:p>
        </p:txBody>
      </p:sp>
      <p:sp>
        <p:nvSpPr>
          <p:cNvPr id="608" name="Shape 608"/>
          <p:cNvSpPr/>
          <p:nvPr/>
        </p:nvSpPr>
        <p:spPr>
          <a:xfrm>
            <a:off x="723079" y="3922630"/>
            <a:ext cx="392100" cy="322200"/>
          </a:xfrm>
          <a:prstGeom prst="ellipse">
            <a:avLst/>
          </a:prstGeom>
          <a:solidFill>
            <a:srgbClr val="FF6667"/>
          </a:solidFill>
          <a:ln w="9525" cap="flat" cmpd="sng">
            <a:solidFill>
              <a:srgbClr val="FF6667"/>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dirty="0"/>
              <a:t>2</a:t>
            </a:r>
          </a:p>
        </p:txBody>
      </p:sp>
      <p:sp>
        <p:nvSpPr>
          <p:cNvPr id="609" name="Shape 609"/>
          <p:cNvSpPr/>
          <p:nvPr/>
        </p:nvSpPr>
        <p:spPr>
          <a:xfrm>
            <a:off x="723079" y="4446358"/>
            <a:ext cx="392100" cy="322200"/>
          </a:xfrm>
          <a:prstGeom prst="ellipse">
            <a:avLst/>
          </a:prstGeom>
          <a:solidFill>
            <a:srgbClr val="FF6667"/>
          </a:solidFill>
          <a:ln w="9525" cap="flat" cmpd="sng">
            <a:solidFill>
              <a:srgbClr val="FF6667"/>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a:t>3</a:t>
            </a:r>
          </a:p>
        </p:txBody>
      </p:sp>
      <p:sp>
        <p:nvSpPr>
          <p:cNvPr id="610" name="Shape 610"/>
          <p:cNvSpPr/>
          <p:nvPr/>
        </p:nvSpPr>
        <p:spPr>
          <a:xfrm>
            <a:off x="723079" y="4970086"/>
            <a:ext cx="392100" cy="322200"/>
          </a:xfrm>
          <a:prstGeom prst="ellipse">
            <a:avLst/>
          </a:prstGeom>
          <a:solidFill>
            <a:srgbClr val="FF6667"/>
          </a:solidFill>
          <a:ln w="9525" cap="flat" cmpd="sng">
            <a:solidFill>
              <a:srgbClr val="FF6667"/>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a:t>4</a:t>
            </a:r>
          </a:p>
        </p:txBody>
      </p:sp>
      <p:graphicFrame>
        <p:nvGraphicFramePr>
          <p:cNvPr id="611" name="Shape 611"/>
          <p:cNvGraphicFramePr/>
          <p:nvPr>
            <p:extLst>
              <p:ext uri="{D42A27DB-BD31-4B8C-83A1-F6EECF244321}">
                <p14:modId xmlns:p14="http://schemas.microsoft.com/office/powerpoint/2010/main" val="2566813328"/>
              </p:ext>
            </p:extLst>
          </p:nvPr>
        </p:nvGraphicFramePr>
        <p:xfrm>
          <a:off x="499623" y="3329386"/>
          <a:ext cx="4549661" cy="2040775"/>
        </p:xfrm>
        <a:graphic>
          <a:graphicData uri="http://schemas.openxmlformats.org/drawingml/2006/table">
            <a:tbl>
              <a:tblPr>
                <a:noFill/>
                <a:tableStyleId>{E607498C-52E9-4345-9F8E-FF1BEA4BA2D9}</a:tableStyleId>
              </a:tblPr>
              <a:tblGrid>
                <a:gridCol w="4549661">
                  <a:extLst>
                    <a:ext uri="{9D8B030D-6E8A-4147-A177-3AD203B41FA5}">
                      <a16:colId xmlns:a16="http://schemas.microsoft.com/office/drawing/2014/main" val="20000"/>
                    </a:ext>
                  </a:extLst>
                </a:gridCol>
              </a:tblGrid>
              <a:tr h="478525">
                <a:tc>
                  <a:txBody>
                    <a:bodyPr/>
                    <a:lstStyle/>
                    <a:p>
                      <a:pPr lvl="0" rtl="0">
                        <a:spcBef>
                          <a:spcPts val="0"/>
                        </a:spcBef>
                        <a:buNone/>
                      </a:pPr>
                      <a:r>
                        <a:rPr lang="en-US" sz="1800" dirty="0">
                          <a:latin typeface="Trebuchet MS" panose="020B0603020202020204" pitchFamily="34" charset="0"/>
                        </a:rPr>
                        <a:t>          Location requirements</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0"/>
                  </a:ext>
                </a:extLst>
              </a:tr>
              <a:tr h="517700">
                <a:tc>
                  <a:txBody>
                    <a:bodyPr/>
                    <a:lstStyle/>
                    <a:p>
                      <a:pPr lvl="0" rtl="0">
                        <a:spcBef>
                          <a:spcPts val="0"/>
                        </a:spcBef>
                        <a:buNone/>
                      </a:pPr>
                      <a:r>
                        <a:rPr lang="en-US" sz="1800" dirty="0">
                          <a:latin typeface="Trebuchet MS" panose="020B0603020202020204" pitchFamily="34" charset="0"/>
                        </a:rPr>
                        <a:t>          Amount of required bike parking</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1"/>
                  </a:ext>
                </a:extLst>
              </a:tr>
              <a:tr h="514675">
                <a:tc>
                  <a:txBody>
                    <a:bodyPr/>
                    <a:lstStyle/>
                    <a:p>
                      <a:pPr lvl="0" rtl="0">
                        <a:spcBef>
                          <a:spcPts val="0"/>
                        </a:spcBef>
                        <a:buNone/>
                      </a:pPr>
                      <a:r>
                        <a:rPr lang="en-US" sz="1800" dirty="0">
                          <a:latin typeface="Trebuchet MS" panose="020B0603020202020204" pitchFamily="34" charset="0"/>
                        </a:rPr>
                        <a:t>          Rack design requirements</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2"/>
                  </a:ext>
                </a:extLst>
              </a:tr>
              <a:tr h="529875">
                <a:tc>
                  <a:txBody>
                    <a:bodyPr/>
                    <a:lstStyle/>
                    <a:p>
                      <a:pPr lvl="0" rtl="0">
                        <a:spcBef>
                          <a:spcPts val="0"/>
                        </a:spcBef>
                        <a:buNone/>
                      </a:pPr>
                      <a:r>
                        <a:rPr lang="en-US" sz="1800" dirty="0">
                          <a:latin typeface="Trebuchet MS" panose="020B0603020202020204" pitchFamily="34" charset="0"/>
                        </a:rPr>
                        <a:t>          Security requirements</a:t>
                      </a:r>
                    </a:p>
                  </a:txBody>
                  <a:tcPr marL="91425" marR="91425" marT="91425" marB="91425" anchor="ctr">
                    <a:lnL w="9525" cap="flat" cmpd="sng">
                      <a:solidFill>
                        <a:srgbClr val="9E9E9E">
                          <a:alpha val="0"/>
                        </a:srgbClr>
                      </a:solidFill>
                      <a:prstDash val="solid"/>
                      <a:round/>
                      <a:headEnd type="none" w="med" len="med"/>
                      <a:tailEnd type="none" w="med" len="med"/>
                    </a:lnL>
                    <a:lnR w="9525" cap="flat" cmpd="sng">
                      <a:solidFill>
                        <a:srgbClr val="9E9E9E">
                          <a:alpha val="0"/>
                        </a:srgbClr>
                      </a:solidFill>
                      <a:prstDash val="solid"/>
                      <a:round/>
                      <a:headEnd type="none" w="med" len="med"/>
                      <a:tailEnd type="none" w="med" len="med"/>
                    </a:lnR>
                    <a:lnT w="9525" cap="flat" cmpd="sng">
                      <a:solidFill>
                        <a:srgbClr val="9E9E9E">
                          <a:alpha val="0"/>
                        </a:srgbClr>
                      </a:solidFill>
                      <a:prstDash val="solid"/>
                      <a:round/>
                      <a:headEnd type="none" w="med" len="med"/>
                      <a:tailEnd type="none" w="med" len="med"/>
                    </a:lnT>
                    <a:lnB w="9525" cap="flat" cmpd="sng">
                      <a:solidFill>
                        <a:srgbClr val="9E9E9E">
                          <a:alpha val="0"/>
                        </a:srgb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612" name="Shape 612" descr="http://t2.gstatic.com/images?q=tbn:ANd9GcS9UPFZ3h7jxBMyn7QHViu2UX5D0Om6ZG81hh3b-75sv3kP3drCrw"/>
          <p:cNvPicPr preferRelativeResize="0"/>
          <p:nvPr/>
        </p:nvPicPr>
        <p:blipFill rotWithShape="1">
          <a:blip r:embed="rId3">
            <a:alphaModFix/>
          </a:blip>
          <a:srcRect/>
          <a:stretch/>
        </p:blipFill>
        <p:spPr>
          <a:xfrm>
            <a:off x="6373121" y="3235273"/>
            <a:ext cx="2047800" cy="2229000"/>
          </a:xfrm>
          <a:prstGeom prst="rect">
            <a:avLst/>
          </a:prstGeom>
          <a:noFill/>
          <a:ln>
            <a:noFill/>
          </a:ln>
        </p:spPr>
      </p:pic>
      <p:sp>
        <p:nvSpPr>
          <p:cNvPr id="613" name="Shape 613"/>
          <p:cNvSpPr txBox="1"/>
          <p:nvPr/>
        </p:nvSpPr>
        <p:spPr>
          <a:xfrm>
            <a:off x="449200" y="2841088"/>
            <a:ext cx="4122800" cy="632700"/>
          </a:xfrm>
          <a:prstGeom prst="rect">
            <a:avLst/>
          </a:prstGeom>
          <a:noFill/>
          <a:ln>
            <a:noFill/>
          </a:ln>
        </p:spPr>
        <p:txBody>
          <a:bodyPr wrap="square" lIns="91425" tIns="91425" rIns="91425" bIns="91425" anchor="t" anchorCtr="0">
            <a:noAutofit/>
          </a:bodyPr>
          <a:lstStyle/>
          <a:p>
            <a:pPr lvl="0" rtl="0">
              <a:lnSpc>
                <a:spcPct val="90000"/>
              </a:lnSpc>
              <a:spcBef>
                <a:spcPts val="1000"/>
              </a:spcBef>
              <a:buClr>
                <a:schemeClr val="dk1"/>
              </a:buClr>
              <a:buSzPct val="68750"/>
              <a:buFont typeface="Arial"/>
              <a:buNone/>
            </a:pPr>
            <a:r>
              <a:rPr lang="en-US" sz="2000" b="1" dirty="0">
                <a:solidFill>
                  <a:srgbClr val="3A3838"/>
                </a:solidFill>
                <a:latin typeface="Trebuchet MS"/>
                <a:ea typeface="Trebuchet MS"/>
                <a:cs typeface="Trebuchet MS"/>
                <a:sym typeface="Trebuchet MS"/>
              </a:rPr>
              <a:t>Bicycle Parking Code Includes: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530"/>
        <p:cNvGrpSpPr/>
        <p:nvPr/>
      </p:nvGrpSpPr>
      <p:grpSpPr>
        <a:xfrm>
          <a:off x="0" y="0"/>
          <a:ext cx="0" cy="0"/>
          <a:chOff x="0" y="0"/>
          <a:chExt cx="0" cy="0"/>
        </a:xfrm>
      </p:grpSpPr>
      <p:sp>
        <p:nvSpPr>
          <p:cNvPr id="531" name="Shape 531"/>
          <p:cNvSpPr txBox="1">
            <a:spLocks noGrp="1"/>
          </p:cNvSpPr>
          <p:nvPr>
            <p:ph type="title"/>
          </p:nvPr>
        </p:nvSpPr>
        <p:spPr>
          <a:prstGeom prst="rect">
            <a:avLst/>
          </a:prstGeom>
        </p:spPr>
        <p:txBody>
          <a:bodyPr wrap="square" lIns="91425" tIns="91425" rIns="91425" bIns="91425" anchor="ctr" anchorCtr="0">
            <a:noAutofit/>
          </a:bodyPr>
          <a:lstStyle/>
          <a:p>
            <a:pPr lvl="0" rtl="0">
              <a:spcBef>
                <a:spcPts val="0"/>
              </a:spcBef>
              <a:buNone/>
            </a:pPr>
            <a:r>
              <a:rPr lang="en-US" sz="3600" dirty="0">
                <a:latin typeface="Trebuchet MS" panose="020B0603020202020204" pitchFamily="34" charset="0"/>
              </a:rPr>
              <a:t>Where are we in the project?</a:t>
            </a:r>
          </a:p>
        </p:txBody>
      </p:sp>
      <p:sp>
        <p:nvSpPr>
          <p:cNvPr id="532" name="Shape 532"/>
          <p:cNvSpPr/>
          <p:nvPr/>
        </p:nvSpPr>
        <p:spPr>
          <a:xfrm>
            <a:off x="0" y="3508824"/>
            <a:ext cx="2660846" cy="1471925"/>
          </a:xfrm>
          <a:prstGeom prst="chevron">
            <a:avLst>
              <a:gd name="adj" fmla="val 50000"/>
            </a:avLst>
          </a:prstGeom>
          <a:solidFill>
            <a:schemeClr val="accent5"/>
          </a:solidFill>
          <a:ln w="9525" cap="flat" cmpd="sng">
            <a:solidFill>
              <a:schemeClr val="accent5"/>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b="1" dirty="0">
                <a:solidFill>
                  <a:schemeClr val="tx1">
                    <a:lumMod val="50000"/>
                  </a:schemeClr>
                </a:solidFill>
                <a:latin typeface="Trebuchet MS"/>
                <a:ea typeface="Trebuchet MS"/>
                <a:cs typeface="Trebuchet MS"/>
                <a:sym typeface="Trebuchet MS"/>
              </a:rPr>
              <a:t>Stakeholder Advisory Committee</a:t>
            </a:r>
          </a:p>
          <a:p>
            <a:pPr lvl="0" algn="ctr" rtl="0">
              <a:spcBef>
                <a:spcPts val="0"/>
              </a:spcBef>
              <a:buNone/>
            </a:pPr>
            <a:r>
              <a:rPr lang="en-US" sz="1100" dirty="0">
                <a:solidFill>
                  <a:schemeClr val="tx1">
                    <a:lumMod val="50000"/>
                  </a:schemeClr>
                </a:solidFill>
                <a:latin typeface="Trebuchet MS"/>
                <a:ea typeface="Trebuchet MS"/>
                <a:cs typeface="Trebuchet MS"/>
                <a:sym typeface="Trebuchet MS"/>
              </a:rPr>
              <a:t>Develop early code update concepts</a:t>
            </a:r>
          </a:p>
        </p:txBody>
      </p:sp>
      <p:sp>
        <p:nvSpPr>
          <p:cNvPr id="533" name="Shape 533"/>
          <p:cNvSpPr/>
          <p:nvPr/>
        </p:nvSpPr>
        <p:spPr>
          <a:xfrm>
            <a:off x="5995057" y="3508821"/>
            <a:ext cx="2916632" cy="1471925"/>
          </a:xfrm>
          <a:prstGeom prst="chevron">
            <a:avLst>
              <a:gd name="adj" fmla="val 50000"/>
            </a:avLst>
          </a:prstGeom>
          <a:solidFill>
            <a:srgbClr val="66AE83"/>
          </a:solidFill>
          <a:ln w="9525" cap="flat" cmpd="sng">
            <a:solidFill>
              <a:srgbClr val="66AE83"/>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b="1" dirty="0">
                <a:solidFill>
                  <a:schemeClr val="tx1">
                    <a:lumMod val="50000"/>
                  </a:schemeClr>
                </a:solidFill>
                <a:latin typeface="Trebuchet MS"/>
                <a:ea typeface="Trebuchet MS"/>
                <a:cs typeface="Trebuchet MS"/>
                <a:sym typeface="Trebuchet MS"/>
              </a:rPr>
              <a:t>Recommended Draft and City Council</a:t>
            </a:r>
          </a:p>
        </p:txBody>
      </p:sp>
      <p:sp>
        <p:nvSpPr>
          <p:cNvPr id="534" name="Shape 534"/>
          <p:cNvSpPr/>
          <p:nvPr/>
        </p:nvSpPr>
        <p:spPr>
          <a:xfrm>
            <a:off x="4004029" y="3508822"/>
            <a:ext cx="2558999" cy="1471924"/>
          </a:xfrm>
          <a:prstGeom prst="chevron">
            <a:avLst>
              <a:gd name="adj" fmla="val 50000"/>
            </a:avLst>
          </a:prstGeom>
          <a:solidFill>
            <a:srgbClr val="66AE83"/>
          </a:solidFill>
          <a:ln w="9525" cap="flat" cmpd="sng">
            <a:solidFill>
              <a:srgbClr val="66AE83"/>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b="1" dirty="0">
                <a:solidFill>
                  <a:schemeClr val="tx1">
                    <a:lumMod val="50000"/>
                  </a:schemeClr>
                </a:solidFill>
                <a:latin typeface="Trebuchet MS"/>
                <a:ea typeface="Trebuchet MS"/>
                <a:cs typeface="Trebuchet MS"/>
                <a:sym typeface="Trebuchet MS"/>
              </a:rPr>
              <a:t>Proposed Draft and PSC Hearings</a:t>
            </a:r>
          </a:p>
          <a:p>
            <a:pPr lvl="0" algn="ctr" rtl="0">
              <a:spcBef>
                <a:spcPts val="0"/>
              </a:spcBef>
              <a:buNone/>
            </a:pPr>
            <a:r>
              <a:rPr lang="en-US" sz="1100" dirty="0">
                <a:solidFill>
                  <a:schemeClr val="tx1">
                    <a:lumMod val="50000"/>
                  </a:schemeClr>
                </a:solidFill>
                <a:latin typeface="Trebuchet MS"/>
                <a:ea typeface="Trebuchet MS"/>
                <a:cs typeface="Trebuchet MS"/>
                <a:sym typeface="Trebuchet MS"/>
              </a:rPr>
              <a:t>Planning and Sustainability Commission</a:t>
            </a:r>
          </a:p>
        </p:txBody>
      </p:sp>
      <p:sp>
        <p:nvSpPr>
          <p:cNvPr id="535" name="Shape 535"/>
          <p:cNvSpPr txBox="1"/>
          <p:nvPr/>
        </p:nvSpPr>
        <p:spPr>
          <a:xfrm>
            <a:off x="961475" y="1096375"/>
            <a:ext cx="6986400" cy="590400"/>
          </a:xfrm>
          <a:prstGeom prst="rect">
            <a:avLst/>
          </a:prstGeom>
          <a:noFill/>
          <a:ln>
            <a:noFill/>
          </a:ln>
        </p:spPr>
        <p:txBody>
          <a:bodyPr wrap="square" lIns="91425" tIns="91425" rIns="91425" bIns="91425" anchor="t" anchorCtr="0">
            <a:noAutofit/>
          </a:bodyPr>
          <a:lstStyle/>
          <a:p>
            <a:pPr lvl="0" algn="ctr" rtl="0">
              <a:spcBef>
                <a:spcPts val="0"/>
              </a:spcBef>
              <a:buNone/>
            </a:pPr>
            <a:r>
              <a:rPr lang="en-US" sz="2400" b="1" dirty="0">
                <a:solidFill>
                  <a:srgbClr val="3A3838"/>
                </a:solidFill>
                <a:latin typeface="Trebuchet MS"/>
                <a:ea typeface="Trebuchet MS"/>
                <a:cs typeface="Trebuchet MS"/>
                <a:sym typeface="Trebuchet MS"/>
              </a:rPr>
              <a:t>Bicycle Parking Code Update Project Process </a:t>
            </a:r>
          </a:p>
        </p:txBody>
      </p:sp>
      <p:sp>
        <p:nvSpPr>
          <p:cNvPr id="536" name="Shape 536"/>
          <p:cNvSpPr txBox="1"/>
          <p:nvPr/>
        </p:nvSpPr>
        <p:spPr>
          <a:xfrm>
            <a:off x="1928551" y="1969464"/>
            <a:ext cx="2349000" cy="590400"/>
          </a:xfrm>
          <a:prstGeom prst="rect">
            <a:avLst/>
          </a:prstGeom>
          <a:noFill/>
          <a:ln>
            <a:noFill/>
          </a:ln>
        </p:spPr>
        <p:txBody>
          <a:bodyPr wrap="square" lIns="91425" tIns="91425" rIns="91425" bIns="91425" anchor="t" anchorCtr="0">
            <a:noAutofit/>
          </a:bodyPr>
          <a:lstStyle/>
          <a:p>
            <a:pPr lvl="0" algn="ctr" rtl="0">
              <a:spcBef>
                <a:spcPts val="0"/>
              </a:spcBef>
              <a:buNone/>
            </a:pPr>
            <a:r>
              <a:rPr lang="en-US" sz="1600" b="1" dirty="0">
                <a:solidFill>
                  <a:srgbClr val="999999"/>
                </a:solidFill>
                <a:latin typeface="Trebuchet MS"/>
                <a:ea typeface="Trebuchet MS"/>
                <a:cs typeface="Trebuchet MS"/>
                <a:sym typeface="Trebuchet MS"/>
              </a:rPr>
              <a:t>We are here</a:t>
            </a:r>
          </a:p>
        </p:txBody>
      </p:sp>
      <p:pic>
        <p:nvPicPr>
          <p:cNvPr id="537" name="Shape 537"/>
          <p:cNvPicPr preferRelativeResize="0"/>
          <p:nvPr/>
        </p:nvPicPr>
        <p:blipFill>
          <a:blip r:embed="rId3">
            <a:alphaModFix/>
          </a:blip>
          <a:stretch>
            <a:fillRect/>
          </a:stretch>
        </p:blipFill>
        <p:spPr>
          <a:xfrm>
            <a:off x="2490601" y="2283923"/>
            <a:ext cx="1224900" cy="1224900"/>
          </a:xfrm>
          <a:prstGeom prst="rect">
            <a:avLst/>
          </a:prstGeom>
          <a:noFill/>
          <a:ln>
            <a:noFill/>
          </a:ln>
        </p:spPr>
      </p:pic>
      <p:sp>
        <p:nvSpPr>
          <p:cNvPr id="9" name="Shape 533">
            <a:extLst>
              <a:ext uri="{FF2B5EF4-FFF2-40B4-BE49-F238E27FC236}">
                <a16:creationId xmlns:a16="http://schemas.microsoft.com/office/drawing/2014/main" id="{3382AB6A-9CA2-4E5C-9100-1128650F2D49}"/>
              </a:ext>
            </a:extLst>
          </p:cNvPr>
          <p:cNvSpPr/>
          <p:nvPr/>
        </p:nvSpPr>
        <p:spPr>
          <a:xfrm>
            <a:off x="2057808" y="3508822"/>
            <a:ext cx="2514192" cy="1471925"/>
          </a:xfrm>
          <a:prstGeom prst="chevron">
            <a:avLst>
              <a:gd name="adj" fmla="val 50000"/>
            </a:avLst>
          </a:prstGeom>
          <a:solidFill>
            <a:srgbClr val="66AE83"/>
          </a:solidFill>
          <a:ln w="9525" cap="flat" cmpd="sng">
            <a:solidFill>
              <a:srgbClr val="66AE83"/>
            </a:solidFill>
            <a:prstDash val="solid"/>
            <a:round/>
            <a:headEnd type="none" w="med" len="med"/>
            <a:tailEnd type="none" w="med" len="med"/>
          </a:ln>
        </p:spPr>
        <p:txBody>
          <a:bodyPr wrap="square" lIns="91425" tIns="91425" rIns="91425" bIns="91425" anchor="ctr" anchorCtr="0">
            <a:noAutofit/>
          </a:bodyPr>
          <a:lstStyle/>
          <a:p>
            <a:pPr lvl="0" algn="ctr" rtl="0">
              <a:spcBef>
                <a:spcPts val="0"/>
              </a:spcBef>
              <a:buNone/>
            </a:pPr>
            <a:r>
              <a:rPr lang="en-US" b="1" dirty="0">
                <a:solidFill>
                  <a:schemeClr val="tx1">
                    <a:lumMod val="50000"/>
                  </a:schemeClr>
                </a:solidFill>
                <a:latin typeface="Trebuchet MS"/>
                <a:ea typeface="Trebuchet MS"/>
                <a:cs typeface="Trebuchet MS"/>
                <a:sym typeface="Trebuchet MS"/>
              </a:rPr>
              <a:t>Discussion Draft </a:t>
            </a:r>
            <a:endParaRPr lang="en-US" sz="1100" b="1" dirty="0">
              <a:solidFill>
                <a:schemeClr val="tx1">
                  <a:lumMod val="50000"/>
                </a:schemeClr>
              </a:solidFill>
              <a:latin typeface="Trebuchet MS"/>
              <a:ea typeface="Trebuchet MS"/>
              <a:cs typeface="Trebuchet MS"/>
              <a:sym typeface="Trebuchet MS"/>
            </a:endParaRPr>
          </a:p>
          <a:p>
            <a:pPr lvl="0" algn="ctr" rtl="0">
              <a:spcBef>
                <a:spcPts val="0"/>
              </a:spcBef>
              <a:buNone/>
            </a:pPr>
            <a:r>
              <a:rPr lang="en-US" sz="1100" dirty="0">
                <a:solidFill>
                  <a:schemeClr val="tx1">
                    <a:lumMod val="50000"/>
                  </a:schemeClr>
                </a:solidFill>
                <a:latin typeface="Trebuchet MS"/>
                <a:ea typeface="Trebuchet MS"/>
                <a:cs typeface="Trebuchet MS"/>
                <a:sym typeface="Trebuchet MS"/>
              </a:rPr>
              <a:t>Public Outreach and comment period</a:t>
            </a:r>
          </a:p>
        </p:txBody>
      </p:sp>
      <p:sp>
        <p:nvSpPr>
          <p:cNvPr id="5" name="TextBox 4">
            <a:extLst>
              <a:ext uri="{FF2B5EF4-FFF2-40B4-BE49-F238E27FC236}">
                <a16:creationId xmlns:a16="http://schemas.microsoft.com/office/drawing/2014/main" id="{D321D776-21B4-4D83-B5C4-238813C4B097}"/>
              </a:ext>
            </a:extLst>
          </p:cNvPr>
          <p:cNvSpPr txBox="1"/>
          <p:nvPr/>
        </p:nvSpPr>
        <p:spPr>
          <a:xfrm>
            <a:off x="2054509" y="4996278"/>
            <a:ext cx="1773964" cy="523220"/>
          </a:xfrm>
          <a:prstGeom prst="rect">
            <a:avLst/>
          </a:prstGeom>
          <a:noFill/>
        </p:spPr>
        <p:txBody>
          <a:bodyPr wrap="square" rtlCol="0">
            <a:spAutoFit/>
          </a:bodyPr>
          <a:lstStyle/>
          <a:p>
            <a:pPr algn="ctr"/>
            <a:r>
              <a:rPr lang="en-US" dirty="0">
                <a:latin typeface="Trebuchet MS" panose="020B0603020202020204" pitchFamily="34" charset="0"/>
              </a:rPr>
              <a:t>Comments due October 1, 2018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Shape 646"/>
          <p:cNvSpPr txBox="1">
            <a:spLocks noGrp="1"/>
          </p:cNvSpPr>
          <p:nvPr>
            <p:ph type="title"/>
          </p:nvPr>
        </p:nvSpPr>
        <p:spPr>
          <a:xfrm>
            <a:off x="238651" y="273686"/>
            <a:ext cx="8258400" cy="540000"/>
          </a:xfrm>
          <a:prstGeom prst="rect">
            <a:avLst/>
          </a:prstGeom>
        </p:spPr>
        <p:txBody>
          <a:bodyPr wrap="square" lIns="91425" tIns="91425" rIns="91425" bIns="91425" anchor="ctr" anchorCtr="0">
            <a:noAutofit/>
          </a:bodyPr>
          <a:lstStyle/>
          <a:p>
            <a:r>
              <a:rPr lang="en-US" dirty="0">
                <a:cs typeface="Calibri"/>
              </a:rPr>
              <a:t>Stakeholder</a:t>
            </a:r>
            <a:r>
              <a:rPr lang="en-US" dirty="0"/>
              <a:t> Advisory Committee </a:t>
            </a:r>
          </a:p>
        </p:txBody>
      </p:sp>
      <p:pic>
        <p:nvPicPr>
          <p:cNvPr id="1026" name="Picture 2" descr="Image result for street trust logo">
            <a:extLst>
              <a:ext uri="{FF2B5EF4-FFF2-40B4-BE49-F238E27FC236}">
                <a16:creationId xmlns:a16="http://schemas.microsoft.com/office/drawing/2014/main" id="{F5D1A803-5352-46DE-9D3A-342201194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406" y="1788656"/>
            <a:ext cx="2277256" cy="10334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ortland State University logo">
            <a:extLst>
              <a:ext uri="{FF2B5EF4-FFF2-40B4-BE49-F238E27FC236}">
                <a16:creationId xmlns:a16="http://schemas.microsoft.com/office/drawing/2014/main" id="{8CCA3437-426E-4D50-8AEA-5DDEE89BC3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426" y="4558029"/>
            <a:ext cx="2433638" cy="6524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o Lloyd logo">
            <a:extLst>
              <a:ext uri="{FF2B5EF4-FFF2-40B4-BE49-F238E27FC236}">
                <a16:creationId xmlns:a16="http://schemas.microsoft.com/office/drawing/2014/main" id="{B7FAF339-9061-47B9-A3E0-C8039EAD1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979" y="3064280"/>
            <a:ext cx="2638378" cy="12840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riMet Logo">
            <a:extLst>
              <a:ext uri="{FF2B5EF4-FFF2-40B4-BE49-F238E27FC236}">
                <a16:creationId xmlns:a16="http://schemas.microsoft.com/office/drawing/2014/main" id="{1A7693E6-0F16-410C-96AC-6515DB0691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7932" y="843293"/>
            <a:ext cx="3408132" cy="85203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10" descr="Image result for urban renaissance group logo">
            <a:extLst>
              <a:ext uri="{FF2B5EF4-FFF2-40B4-BE49-F238E27FC236}">
                <a16:creationId xmlns:a16="http://schemas.microsoft.com/office/drawing/2014/main" id="{FA4B9069-4246-4105-AD8A-4E9C4321A4BA}"/>
              </a:ext>
            </a:extLst>
          </p:cNvPr>
          <p:cNvSpPr>
            <a:spLocks noChangeAspect="1" noChangeArrowheads="1"/>
          </p:cNvSpPr>
          <p:nvPr/>
        </p:nvSpPr>
        <p:spPr bwMode="auto">
          <a:xfrm>
            <a:off x="4419599" y="3276599"/>
            <a:ext cx="1150257" cy="11502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Image result for urban renaissance group logo">
            <a:extLst>
              <a:ext uri="{FF2B5EF4-FFF2-40B4-BE49-F238E27FC236}">
                <a16:creationId xmlns:a16="http://schemas.microsoft.com/office/drawing/2014/main" id="{782C73D6-DDA9-44FA-A0AD-6FBF58DBA9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7029" y="941023"/>
            <a:ext cx="3201631" cy="104959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BD Architects">
            <a:extLst>
              <a:ext uri="{FF2B5EF4-FFF2-40B4-BE49-F238E27FC236}">
                <a16:creationId xmlns:a16="http://schemas.microsoft.com/office/drawing/2014/main" id="{85FB8351-6DDC-4118-B2A9-2803E1798C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32724" y="5389818"/>
            <a:ext cx="1524001" cy="5667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BOMA Portland logo">
            <a:extLst>
              <a:ext uri="{FF2B5EF4-FFF2-40B4-BE49-F238E27FC236}">
                <a16:creationId xmlns:a16="http://schemas.microsoft.com/office/drawing/2014/main" id="{17FCC104-24A1-4221-ABF6-0FB644BD58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6069" y="1566636"/>
            <a:ext cx="1862364" cy="186236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Siteworks Design Build logo">
            <a:extLst>
              <a:ext uri="{FF2B5EF4-FFF2-40B4-BE49-F238E27FC236}">
                <a16:creationId xmlns:a16="http://schemas.microsoft.com/office/drawing/2014/main" id="{2DD85DD2-D49F-4741-9879-B21A49C6AC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19542" y="4510546"/>
            <a:ext cx="2103123" cy="139989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NWNW Logo">
            <a:extLst>
              <a:ext uri="{FF2B5EF4-FFF2-40B4-BE49-F238E27FC236}">
                <a16:creationId xmlns:a16="http://schemas.microsoft.com/office/drawing/2014/main" id="{E1FD4D57-81D1-40F2-937A-FF69B041CE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3179" y="1944681"/>
            <a:ext cx="2799674" cy="85837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bureau of planning and sustainability">
            <a:extLst>
              <a:ext uri="{FF2B5EF4-FFF2-40B4-BE49-F238E27FC236}">
                <a16:creationId xmlns:a16="http://schemas.microsoft.com/office/drawing/2014/main" id="{E49326A8-C654-400F-8598-E0C332EC52D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26580" y="3040493"/>
            <a:ext cx="2742569" cy="134271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Bureau of Development Services logo">
            <a:extLst>
              <a:ext uri="{FF2B5EF4-FFF2-40B4-BE49-F238E27FC236}">
                <a16:creationId xmlns:a16="http://schemas.microsoft.com/office/drawing/2014/main" id="{784E3F9B-31A0-4082-A616-C6A9DFDA4B9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2703" y="4426856"/>
            <a:ext cx="2776418" cy="921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2039B3F-8956-444C-BA79-672EFFC014BE}"/>
              </a:ext>
            </a:extLst>
          </p:cNvPr>
          <p:cNvPicPr>
            <a:picLocks noChangeAspect="1"/>
          </p:cNvPicPr>
          <p:nvPr/>
        </p:nvPicPr>
        <p:blipFill>
          <a:blip r:embed="rId14"/>
          <a:stretch>
            <a:fillRect/>
          </a:stretch>
        </p:blipFill>
        <p:spPr>
          <a:xfrm>
            <a:off x="259110" y="5546570"/>
            <a:ext cx="4019550" cy="381000"/>
          </a:xfrm>
          <a:prstGeom prst="rect">
            <a:avLst/>
          </a:prstGeom>
        </p:spPr>
      </p:pic>
      <p:pic>
        <p:nvPicPr>
          <p:cNvPr id="4" name="Picture 3">
            <a:extLst>
              <a:ext uri="{FF2B5EF4-FFF2-40B4-BE49-F238E27FC236}">
                <a16:creationId xmlns:a16="http://schemas.microsoft.com/office/drawing/2014/main" id="{1BD2476A-8C8D-4ADF-9AEF-B816F9FDE82D}"/>
              </a:ext>
            </a:extLst>
          </p:cNvPr>
          <p:cNvPicPr>
            <a:picLocks noChangeAspect="1"/>
          </p:cNvPicPr>
          <p:nvPr/>
        </p:nvPicPr>
        <p:blipFill>
          <a:blip r:embed="rId15"/>
          <a:stretch>
            <a:fillRect/>
          </a:stretch>
        </p:blipFill>
        <p:spPr>
          <a:xfrm>
            <a:off x="480395" y="3125965"/>
            <a:ext cx="1973061" cy="93619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48184-A244-415B-80BA-B9861EE1EAB8}"/>
              </a:ext>
            </a:extLst>
          </p:cNvPr>
          <p:cNvSpPr>
            <a:spLocks noGrp="1"/>
          </p:cNvSpPr>
          <p:nvPr>
            <p:ph type="title"/>
          </p:nvPr>
        </p:nvSpPr>
        <p:spPr/>
        <p:txBody>
          <a:bodyPr/>
          <a:lstStyle/>
          <a:p>
            <a:r>
              <a:rPr lang="en-US" dirty="0"/>
              <a:t>SAC Issues addressed by Discussion Draft </a:t>
            </a:r>
          </a:p>
        </p:txBody>
      </p:sp>
      <p:sp>
        <p:nvSpPr>
          <p:cNvPr id="4" name="Shape 654">
            <a:extLst>
              <a:ext uri="{FF2B5EF4-FFF2-40B4-BE49-F238E27FC236}">
                <a16:creationId xmlns:a16="http://schemas.microsoft.com/office/drawing/2014/main" id="{0AA84D35-7E44-4E67-9812-F01489366E62}"/>
              </a:ext>
            </a:extLst>
          </p:cNvPr>
          <p:cNvSpPr txBox="1">
            <a:spLocks/>
          </p:cNvSpPr>
          <p:nvPr/>
        </p:nvSpPr>
        <p:spPr>
          <a:xfrm>
            <a:off x="161991" y="813675"/>
            <a:ext cx="8411700" cy="475050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228600" marR="0" lvl="0" indent="-25400" algn="l" rtl="0">
              <a:lnSpc>
                <a:spcPct val="90000"/>
              </a:lnSpc>
              <a:spcBef>
                <a:spcPts val="10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1pPr>
            <a:lvl2pPr marL="685800" marR="0" lvl="1"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2pPr>
            <a:lvl3pPr marL="1143000" marR="0" lvl="2"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3pPr>
            <a:lvl4pPr marL="1600200" marR="0" lvl="3"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4pPr>
            <a:lvl5pPr marL="2057400" marR="0" lvl="4" indent="-25400" algn="l" rtl="0">
              <a:lnSpc>
                <a:spcPct val="90000"/>
              </a:lnSpc>
              <a:spcBef>
                <a:spcPts val="500"/>
              </a:spcBef>
              <a:spcAft>
                <a:spcPts val="0"/>
              </a:spcAft>
              <a:buClr>
                <a:srgbClr val="757070"/>
              </a:buClr>
              <a:buSzPct val="100000"/>
              <a:buFont typeface="Arial"/>
              <a:buChar char="•"/>
              <a:defRPr sz="1600" b="0" i="0" u="none" strike="noStrike" cap="none">
                <a:solidFill>
                  <a:srgbClr val="3A3838"/>
                </a:solidFill>
                <a:latin typeface="Trebuchet MS"/>
                <a:ea typeface="Trebuchet MS"/>
                <a:cs typeface="Trebuchet MS"/>
                <a:sym typeface="Trebuchet MS"/>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15000"/>
              </a:lnSpc>
              <a:spcBef>
                <a:spcPts val="0"/>
              </a:spcBef>
              <a:buFont typeface="Arial"/>
              <a:buNone/>
            </a:pPr>
            <a:endParaRPr lang="en-US" sz="2400" dirty="0"/>
          </a:p>
          <a:p>
            <a:pPr marL="457200" indent="-381000">
              <a:lnSpc>
                <a:spcPct val="115000"/>
              </a:lnSpc>
              <a:spcBef>
                <a:spcPts val="0"/>
              </a:spcBef>
              <a:buClr>
                <a:srgbClr val="3A3838"/>
              </a:buClr>
              <a:buFont typeface="Trebuchet MS"/>
              <a:buChar char="•"/>
            </a:pPr>
            <a:r>
              <a:rPr lang="en-US" sz="2400" dirty="0"/>
              <a:t>Bike theft and </a:t>
            </a:r>
            <a:r>
              <a:rPr lang="en-US" sz="2400" b="1" dirty="0">
                <a:solidFill>
                  <a:srgbClr val="66AE83"/>
                </a:solidFill>
              </a:rPr>
              <a:t>security </a:t>
            </a:r>
            <a:r>
              <a:rPr lang="en-US" sz="2400" dirty="0"/>
              <a:t>concerns </a:t>
            </a:r>
          </a:p>
          <a:p>
            <a:pPr marL="457200" indent="-381000">
              <a:lnSpc>
                <a:spcPct val="115000"/>
              </a:lnSpc>
              <a:spcBef>
                <a:spcPts val="0"/>
              </a:spcBef>
              <a:buClr>
                <a:srgbClr val="3A3838"/>
              </a:buClr>
              <a:buFont typeface="Trebuchet MS"/>
              <a:buChar char="•"/>
            </a:pPr>
            <a:r>
              <a:rPr lang="en-US" sz="2400" dirty="0"/>
              <a:t>Investigate standards that allow for </a:t>
            </a:r>
            <a:r>
              <a:rPr lang="en-US" sz="2400" b="1" dirty="0">
                <a:solidFill>
                  <a:srgbClr val="66AE83"/>
                </a:solidFill>
              </a:rPr>
              <a:t>flexibility</a:t>
            </a:r>
            <a:r>
              <a:rPr lang="en-US" sz="2400" dirty="0"/>
              <a:t> in rack design and placement location</a:t>
            </a:r>
          </a:p>
          <a:p>
            <a:pPr marL="457200" indent="-381000">
              <a:lnSpc>
                <a:spcPct val="115000"/>
              </a:lnSpc>
              <a:spcBef>
                <a:spcPts val="0"/>
              </a:spcBef>
              <a:buClr>
                <a:srgbClr val="3A3838"/>
              </a:buClr>
              <a:buFont typeface="Trebuchet MS"/>
              <a:buChar char="•"/>
            </a:pPr>
            <a:r>
              <a:rPr lang="en-US" sz="2400" dirty="0"/>
              <a:t>Current code has </a:t>
            </a:r>
            <a:r>
              <a:rPr lang="en-US" sz="2400" b="1" dirty="0">
                <a:solidFill>
                  <a:srgbClr val="66AE83"/>
                </a:solidFill>
              </a:rPr>
              <a:t>inconsistencies, omissions</a:t>
            </a:r>
            <a:r>
              <a:rPr lang="en-US" sz="2400" dirty="0"/>
              <a:t> that make implementation difficult</a:t>
            </a:r>
          </a:p>
          <a:p>
            <a:pPr marL="457200" indent="-381000">
              <a:lnSpc>
                <a:spcPct val="115000"/>
              </a:lnSpc>
              <a:spcBef>
                <a:spcPts val="0"/>
              </a:spcBef>
              <a:buClr>
                <a:srgbClr val="3A3838"/>
              </a:buClr>
              <a:buFont typeface="Trebuchet MS"/>
              <a:buChar char="•"/>
            </a:pPr>
            <a:r>
              <a:rPr lang="en-US" sz="2400" dirty="0"/>
              <a:t>Rack designs are not </a:t>
            </a:r>
            <a:r>
              <a:rPr lang="en-US" sz="2400" b="1" dirty="0">
                <a:solidFill>
                  <a:srgbClr val="66AE83"/>
                </a:solidFill>
              </a:rPr>
              <a:t>usable or accessible</a:t>
            </a:r>
            <a:r>
              <a:rPr lang="en-US" sz="2400" dirty="0"/>
              <a:t> for all users and all types of bikes </a:t>
            </a:r>
          </a:p>
          <a:p>
            <a:pPr marL="457200" indent="-381000">
              <a:lnSpc>
                <a:spcPct val="115000"/>
              </a:lnSpc>
              <a:spcBef>
                <a:spcPts val="0"/>
              </a:spcBef>
              <a:buClr>
                <a:srgbClr val="3A3838"/>
              </a:buClr>
              <a:buFont typeface="Trebuchet MS"/>
              <a:buChar char="•"/>
            </a:pPr>
            <a:r>
              <a:rPr lang="en-US" sz="2400" dirty="0"/>
              <a:t>Not </a:t>
            </a:r>
            <a:r>
              <a:rPr lang="en-US" sz="2400" b="1" dirty="0">
                <a:solidFill>
                  <a:srgbClr val="66AE83"/>
                </a:solidFill>
              </a:rPr>
              <a:t>enough bike parking</a:t>
            </a:r>
            <a:r>
              <a:rPr lang="en-US" sz="2400" dirty="0"/>
              <a:t> for employees and visitors</a:t>
            </a:r>
          </a:p>
          <a:p>
            <a:pPr marL="457200" indent="-381000">
              <a:lnSpc>
                <a:spcPct val="115000"/>
              </a:lnSpc>
              <a:spcBef>
                <a:spcPts val="0"/>
              </a:spcBef>
              <a:buClr>
                <a:srgbClr val="3A3838"/>
              </a:buClr>
              <a:buFont typeface="Trebuchet MS"/>
              <a:buChar char="•"/>
            </a:pPr>
            <a:r>
              <a:rPr lang="en-US" sz="2400" dirty="0"/>
              <a:t>Address the </a:t>
            </a:r>
            <a:r>
              <a:rPr lang="en-US" sz="2400" b="1" dirty="0">
                <a:solidFill>
                  <a:srgbClr val="66AE83"/>
                </a:solidFill>
              </a:rPr>
              <a:t>complaints</a:t>
            </a:r>
            <a:r>
              <a:rPr lang="en-US" sz="2400" dirty="0"/>
              <a:t> from users regarding the exclusive provision of</a:t>
            </a:r>
            <a:r>
              <a:rPr lang="en-US" sz="2400" b="1" dirty="0">
                <a:solidFill>
                  <a:srgbClr val="66AE83"/>
                </a:solidFill>
              </a:rPr>
              <a:t> in-unit bike racks </a:t>
            </a:r>
          </a:p>
        </p:txBody>
      </p:sp>
    </p:spTree>
    <p:extLst>
      <p:ext uri="{BB962C8B-B14F-4D97-AF65-F5344CB8AC3E}">
        <p14:creationId xmlns:p14="http://schemas.microsoft.com/office/powerpoint/2010/main" val="4109510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9EA3312A-6C57-4281-B5AD-17474EC7468A}"/>
              </a:ext>
            </a:extLst>
          </p:cNvPr>
          <p:cNvSpPr/>
          <p:nvPr/>
        </p:nvSpPr>
        <p:spPr>
          <a:xfrm>
            <a:off x="4883901" y="813686"/>
            <a:ext cx="3670300" cy="5104514"/>
          </a:xfrm>
          <a:prstGeom prst="roundRect">
            <a:avLst/>
          </a:prstGeom>
          <a:solidFill>
            <a:srgbClr val="C6E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spcAft>
                <a:spcPts val="1800"/>
              </a:spcAft>
              <a:buAutoNum type="arabicPeriod"/>
            </a:pPr>
            <a:r>
              <a:rPr lang="en-US" sz="2000" dirty="0">
                <a:solidFill>
                  <a:schemeClr val="tx1"/>
                </a:solidFill>
                <a:latin typeface="Trebuchet MS" panose="020B0603020202020204" pitchFamily="34" charset="0"/>
              </a:rPr>
              <a:t>Security is top concern </a:t>
            </a:r>
          </a:p>
          <a:p>
            <a:pPr marL="457200" indent="-457200">
              <a:spcAft>
                <a:spcPts val="1800"/>
              </a:spcAft>
              <a:buAutoNum type="arabicPeriod"/>
            </a:pPr>
            <a:r>
              <a:rPr lang="en-US" sz="2000" dirty="0">
                <a:solidFill>
                  <a:schemeClr val="tx1"/>
                </a:solidFill>
                <a:latin typeface="Trebuchet MS" panose="020B0603020202020204" pitchFamily="34" charset="0"/>
              </a:rPr>
              <a:t>Usability for all types of bikes and people</a:t>
            </a:r>
          </a:p>
          <a:p>
            <a:pPr marL="457200" indent="-457200">
              <a:spcAft>
                <a:spcPts val="1800"/>
              </a:spcAft>
              <a:buAutoNum type="arabicPeriod"/>
            </a:pPr>
            <a:r>
              <a:rPr lang="en-US" sz="2000" dirty="0">
                <a:solidFill>
                  <a:schemeClr val="tx1"/>
                </a:solidFill>
                <a:latin typeface="Trebuchet MS" panose="020B0603020202020204" pitchFamily="34" charset="0"/>
              </a:rPr>
              <a:t>Preference to not store bike in-unit</a:t>
            </a:r>
          </a:p>
          <a:p>
            <a:pPr marL="457200" indent="-457200">
              <a:spcAft>
                <a:spcPts val="1800"/>
              </a:spcAft>
              <a:buAutoNum type="arabicPeriod"/>
            </a:pPr>
            <a:r>
              <a:rPr lang="en-US" sz="2000" dirty="0">
                <a:solidFill>
                  <a:schemeClr val="tx1"/>
                </a:solidFill>
                <a:latin typeface="Trebuchet MS" panose="020B0603020202020204" pitchFamily="34" charset="0"/>
              </a:rPr>
              <a:t>Value flexibility in implementation</a:t>
            </a:r>
          </a:p>
        </p:txBody>
      </p:sp>
      <p:sp>
        <p:nvSpPr>
          <p:cNvPr id="2" name="Rectangle: Rounded Corners 1">
            <a:extLst>
              <a:ext uri="{FF2B5EF4-FFF2-40B4-BE49-F238E27FC236}">
                <a16:creationId xmlns:a16="http://schemas.microsoft.com/office/drawing/2014/main" id="{8DABBF4A-D716-423A-BA77-E0B2E03F7802}"/>
              </a:ext>
            </a:extLst>
          </p:cNvPr>
          <p:cNvSpPr/>
          <p:nvPr/>
        </p:nvSpPr>
        <p:spPr>
          <a:xfrm>
            <a:off x="330200" y="813687"/>
            <a:ext cx="3670300" cy="510451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Shape 660"/>
          <p:cNvSpPr txBox="1">
            <a:spLocks noGrp="1"/>
          </p:cNvSpPr>
          <p:nvPr>
            <p:ph type="title"/>
          </p:nvPr>
        </p:nvSpPr>
        <p:spPr>
          <a:xfrm>
            <a:off x="238650" y="273686"/>
            <a:ext cx="8905350" cy="540000"/>
          </a:xfrm>
          <a:prstGeom prst="rect">
            <a:avLst/>
          </a:prstGeom>
        </p:spPr>
        <p:txBody>
          <a:bodyPr wrap="square" lIns="91425" tIns="91425" rIns="91425" bIns="91425" anchor="ctr" anchorCtr="0">
            <a:noAutofit/>
          </a:bodyPr>
          <a:lstStyle/>
          <a:p>
            <a:r>
              <a:rPr lang="en-US" dirty="0"/>
              <a:t>Community Engagement - Code Concept Development Phase</a:t>
            </a:r>
            <a:endParaRPr lang="en-US" sz="3600" dirty="0"/>
          </a:p>
        </p:txBody>
      </p:sp>
      <p:sp>
        <p:nvSpPr>
          <p:cNvPr id="4" name="Rectangle: Rounded Corners 3">
            <a:extLst>
              <a:ext uri="{FF2B5EF4-FFF2-40B4-BE49-F238E27FC236}">
                <a16:creationId xmlns:a16="http://schemas.microsoft.com/office/drawing/2014/main" id="{6F9EFF22-D51E-40DE-9175-2317B121718C}"/>
              </a:ext>
            </a:extLst>
          </p:cNvPr>
          <p:cNvSpPr/>
          <p:nvPr/>
        </p:nvSpPr>
        <p:spPr>
          <a:xfrm>
            <a:off x="444500" y="2728896"/>
            <a:ext cx="3441700" cy="646212"/>
          </a:xfrm>
          <a:prstGeom prst="roundRect">
            <a:avLst/>
          </a:prstGeom>
          <a:solidFill>
            <a:srgbClr val="E7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            </a:t>
            </a:r>
            <a:r>
              <a:rPr lang="en-US" dirty="0">
                <a:solidFill>
                  <a:schemeClr val="tx1"/>
                </a:solidFill>
                <a:latin typeface="Trebuchet MS" panose="020B0603020202020204" pitchFamily="34" charset="0"/>
              </a:rPr>
              <a:t>Apartment Community Survey</a:t>
            </a:r>
          </a:p>
          <a:p>
            <a:pPr algn="ctr"/>
            <a:r>
              <a:rPr lang="en-US" dirty="0">
                <a:solidFill>
                  <a:schemeClr val="tx1"/>
                </a:solidFill>
                <a:latin typeface="Trebuchet MS" panose="020B0603020202020204" pitchFamily="34" charset="0"/>
              </a:rPr>
              <a:t>       369 Responses </a:t>
            </a:r>
          </a:p>
        </p:txBody>
      </p:sp>
      <p:sp>
        <p:nvSpPr>
          <p:cNvPr id="11" name="Rectangle: Rounded Corners 10">
            <a:extLst>
              <a:ext uri="{FF2B5EF4-FFF2-40B4-BE49-F238E27FC236}">
                <a16:creationId xmlns:a16="http://schemas.microsoft.com/office/drawing/2014/main" id="{32A820C2-D14B-4F95-942B-7A190BF1C133}"/>
              </a:ext>
            </a:extLst>
          </p:cNvPr>
          <p:cNvSpPr/>
          <p:nvPr/>
        </p:nvSpPr>
        <p:spPr>
          <a:xfrm>
            <a:off x="457200" y="4711944"/>
            <a:ext cx="3441700" cy="646212"/>
          </a:xfrm>
          <a:prstGeom prst="roundRect">
            <a:avLst/>
          </a:prstGeom>
          <a:solidFill>
            <a:srgbClr val="E7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Online Open House</a:t>
            </a:r>
          </a:p>
        </p:txBody>
      </p:sp>
      <p:sp>
        <p:nvSpPr>
          <p:cNvPr id="12" name="Rectangle: Rounded Corners 11">
            <a:extLst>
              <a:ext uri="{FF2B5EF4-FFF2-40B4-BE49-F238E27FC236}">
                <a16:creationId xmlns:a16="http://schemas.microsoft.com/office/drawing/2014/main" id="{3BDC3B6F-3D65-4C92-9024-C0A148D84D4D}"/>
              </a:ext>
            </a:extLst>
          </p:cNvPr>
          <p:cNvSpPr/>
          <p:nvPr/>
        </p:nvSpPr>
        <p:spPr>
          <a:xfrm>
            <a:off x="432845" y="3706211"/>
            <a:ext cx="3441700" cy="646212"/>
          </a:xfrm>
          <a:prstGeom prst="roundRect">
            <a:avLst/>
          </a:prstGeom>
          <a:solidFill>
            <a:srgbClr val="E7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        Site Visits and Case Studies </a:t>
            </a:r>
          </a:p>
        </p:txBody>
      </p:sp>
      <p:sp>
        <p:nvSpPr>
          <p:cNvPr id="5" name="TextBox 4">
            <a:extLst>
              <a:ext uri="{FF2B5EF4-FFF2-40B4-BE49-F238E27FC236}">
                <a16:creationId xmlns:a16="http://schemas.microsoft.com/office/drawing/2014/main" id="{66971E05-DBCE-4EE8-9E17-8F3548BC8807}"/>
              </a:ext>
            </a:extLst>
          </p:cNvPr>
          <p:cNvSpPr txBox="1"/>
          <p:nvPr/>
        </p:nvSpPr>
        <p:spPr>
          <a:xfrm>
            <a:off x="457200" y="1166769"/>
            <a:ext cx="3543300" cy="338554"/>
          </a:xfrm>
          <a:prstGeom prst="rect">
            <a:avLst/>
          </a:prstGeom>
          <a:noFill/>
        </p:spPr>
        <p:txBody>
          <a:bodyPr wrap="square" rtlCol="0">
            <a:spAutoFit/>
          </a:bodyPr>
          <a:lstStyle/>
          <a:p>
            <a:r>
              <a:rPr lang="en-US" sz="1600" b="1" dirty="0">
                <a:latin typeface="Trebuchet MS" panose="020B0603020202020204" pitchFamily="34" charset="0"/>
              </a:rPr>
              <a:t>Who we talked to: </a:t>
            </a:r>
          </a:p>
        </p:txBody>
      </p:sp>
      <p:sp>
        <p:nvSpPr>
          <p:cNvPr id="14" name="Rectangle: Rounded Corners 13">
            <a:extLst>
              <a:ext uri="{FF2B5EF4-FFF2-40B4-BE49-F238E27FC236}">
                <a16:creationId xmlns:a16="http://schemas.microsoft.com/office/drawing/2014/main" id="{D863AEEA-61AB-4402-A6DF-1903C3536823}"/>
              </a:ext>
            </a:extLst>
          </p:cNvPr>
          <p:cNvSpPr/>
          <p:nvPr/>
        </p:nvSpPr>
        <p:spPr>
          <a:xfrm>
            <a:off x="457200" y="1788490"/>
            <a:ext cx="3441700" cy="646212"/>
          </a:xfrm>
          <a:prstGeom prst="roundRect">
            <a:avLst/>
          </a:prstGeom>
          <a:solidFill>
            <a:srgbClr val="E7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           Stakeholder Advisory Committee </a:t>
            </a:r>
          </a:p>
        </p:txBody>
      </p:sp>
      <p:pic>
        <p:nvPicPr>
          <p:cNvPr id="13" name="Picture 12">
            <a:extLst>
              <a:ext uri="{FF2B5EF4-FFF2-40B4-BE49-F238E27FC236}">
                <a16:creationId xmlns:a16="http://schemas.microsoft.com/office/drawing/2014/main" id="{44F2074A-711C-4BB9-B874-8D34CF509263}"/>
              </a:ext>
            </a:extLst>
          </p:cNvPr>
          <p:cNvPicPr>
            <a:picLocks noChangeAspect="1"/>
          </p:cNvPicPr>
          <p:nvPr/>
        </p:nvPicPr>
        <p:blipFill>
          <a:blip r:embed="rId3"/>
          <a:stretch>
            <a:fillRect/>
          </a:stretch>
        </p:blipFill>
        <p:spPr>
          <a:xfrm>
            <a:off x="444500" y="2657936"/>
            <a:ext cx="800100" cy="800100"/>
          </a:xfrm>
          <a:prstGeom prst="rect">
            <a:avLst/>
          </a:prstGeom>
        </p:spPr>
      </p:pic>
      <p:pic>
        <p:nvPicPr>
          <p:cNvPr id="17" name="Picture 16">
            <a:extLst>
              <a:ext uri="{FF2B5EF4-FFF2-40B4-BE49-F238E27FC236}">
                <a16:creationId xmlns:a16="http://schemas.microsoft.com/office/drawing/2014/main" id="{10E561CB-B32B-49DB-96F2-5372D038353C}"/>
              </a:ext>
            </a:extLst>
          </p:cNvPr>
          <p:cNvPicPr>
            <a:picLocks noChangeAspect="1"/>
          </p:cNvPicPr>
          <p:nvPr/>
        </p:nvPicPr>
        <p:blipFill>
          <a:blip r:embed="rId4"/>
          <a:stretch>
            <a:fillRect/>
          </a:stretch>
        </p:blipFill>
        <p:spPr>
          <a:xfrm>
            <a:off x="469861" y="1773326"/>
            <a:ext cx="704850" cy="704850"/>
          </a:xfrm>
          <a:prstGeom prst="rect">
            <a:avLst/>
          </a:prstGeom>
        </p:spPr>
      </p:pic>
      <p:pic>
        <p:nvPicPr>
          <p:cNvPr id="20" name="Picture 19">
            <a:extLst>
              <a:ext uri="{FF2B5EF4-FFF2-40B4-BE49-F238E27FC236}">
                <a16:creationId xmlns:a16="http://schemas.microsoft.com/office/drawing/2014/main" id="{070B9F9F-7221-4EAE-A8CC-2949640B19F6}"/>
              </a:ext>
            </a:extLst>
          </p:cNvPr>
          <p:cNvPicPr>
            <a:picLocks noChangeAspect="1"/>
          </p:cNvPicPr>
          <p:nvPr/>
        </p:nvPicPr>
        <p:blipFill>
          <a:blip r:embed="rId5"/>
          <a:stretch>
            <a:fillRect/>
          </a:stretch>
        </p:blipFill>
        <p:spPr>
          <a:xfrm>
            <a:off x="432845" y="3669811"/>
            <a:ext cx="751391" cy="751391"/>
          </a:xfrm>
          <a:prstGeom prst="rect">
            <a:avLst/>
          </a:prstGeom>
        </p:spPr>
      </p:pic>
      <p:pic>
        <p:nvPicPr>
          <p:cNvPr id="22" name="Picture 21">
            <a:extLst>
              <a:ext uri="{FF2B5EF4-FFF2-40B4-BE49-F238E27FC236}">
                <a16:creationId xmlns:a16="http://schemas.microsoft.com/office/drawing/2014/main" id="{B709834A-354A-400B-945C-830F6BE932CF}"/>
              </a:ext>
            </a:extLst>
          </p:cNvPr>
          <p:cNvPicPr>
            <a:picLocks noChangeAspect="1"/>
          </p:cNvPicPr>
          <p:nvPr/>
        </p:nvPicPr>
        <p:blipFill>
          <a:blip r:embed="rId6"/>
          <a:stretch>
            <a:fillRect/>
          </a:stretch>
        </p:blipFill>
        <p:spPr>
          <a:xfrm>
            <a:off x="457200" y="4753797"/>
            <a:ext cx="584013" cy="584013"/>
          </a:xfrm>
          <a:prstGeom prst="rect">
            <a:avLst/>
          </a:prstGeom>
        </p:spPr>
      </p:pic>
      <p:cxnSp>
        <p:nvCxnSpPr>
          <p:cNvPr id="8" name="Straight Arrow Connector 7">
            <a:extLst>
              <a:ext uri="{FF2B5EF4-FFF2-40B4-BE49-F238E27FC236}">
                <a16:creationId xmlns:a16="http://schemas.microsoft.com/office/drawing/2014/main" id="{513899BF-598B-4C4C-9C47-289120D01D1D}"/>
              </a:ext>
            </a:extLst>
          </p:cNvPr>
          <p:cNvCxnSpPr/>
          <p:nvPr/>
        </p:nvCxnSpPr>
        <p:spPr>
          <a:xfrm>
            <a:off x="4241800" y="3612724"/>
            <a:ext cx="4699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37CD765-5976-428B-920A-D1849AA7ED2F}"/>
              </a:ext>
            </a:extLst>
          </p:cNvPr>
          <p:cNvSpPr txBox="1"/>
          <p:nvPr/>
        </p:nvSpPr>
        <p:spPr>
          <a:xfrm>
            <a:off x="5102451" y="1155667"/>
            <a:ext cx="3543300" cy="338554"/>
          </a:xfrm>
          <a:prstGeom prst="rect">
            <a:avLst/>
          </a:prstGeom>
          <a:noFill/>
        </p:spPr>
        <p:txBody>
          <a:bodyPr wrap="square" rtlCol="0">
            <a:spAutoFit/>
          </a:bodyPr>
          <a:lstStyle/>
          <a:p>
            <a:r>
              <a:rPr lang="en-US" sz="1600" b="1" dirty="0">
                <a:latin typeface="Trebuchet MS" panose="020B0603020202020204" pitchFamily="34" charset="0"/>
              </a:rPr>
              <a:t>What we heard: </a:t>
            </a:r>
          </a:p>
        </p:txBody>
      </p:sp>
    </p:spTree>
    <p:extLst>
      <p:ext uri="{BB962C8B-B14F-4D97-AF65-F5344CB8AC3E}">
        <p14:creationId xmlns:p14="http://schemas.microsoft.com/office/powerpoint/2010/main" val="1325944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3725A-AC12-0A4B-B095-C9F3DEC79A3B}"/>
              </a:ext>
            </a:extLst>
          </p:cNvPr>
          <p:cNvSpPr>
            <a:spLocks noGrp="1"/>
          </p:cNvSpPr>
          <p:nvPr>
            <p:ph type="title"/>
          </p:nvPr>
        </p:nvSpPr>
        <p:spPr/>
        <p:txBody>
          <a:bodyPr/>
          <a:lstStyle/>
          <a:p>
            <a:r>
              <a:rPr lang="en-US" dirty="0"/>
              <a:t>Development Sector Concerns Addressed To Date</a:t>
            </a:r>
          </a:p>
        </p:txBody>
      </p:sp>
      <p:sp>
        <p:nvSpPr>
          <p:cNvPr id="3" name="Text Placeholder 2">
            <a:extLst>
              <a:ext uri="{FF2B5EF4-FFF2-40B4-BE49-F238E27FC236}">
                <a16:creationId xmlns:a16="http://schemas.microsoft.com/office/drawing/2014/main" id="{D4AC2F32-8DED-FC42-A2B0-2DA78CC8EFA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03868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6B4AF-3E74-489F-B169-E44A8723520E}"/>
              </a:ext>
            </a:extLst>
          </p:cNvPr>
          <p:cNvSpPr>
            <a:spLocks noGrp="1"/>
          </p:cNvSpPr>
          <p:nvPr>
            <p:ph type="title"/>
          </p:nvPr>
        </p:nvSpPr>
        <p:spPr/>
        <p:txBody>
          <a:bodyPr/>
          <a:lstStyle/>
          <a:p>
            <a:r>
              <a:rPr lang="en-US" dirty="0"/>
              <a:t>Further Community Engagement </a:t>
            </a:r>
          </a:p>
        </p:txBody>
      </p:sp>
      <p:sp>
        <p:nvSpPr>
          <p:cNvPr id="5" name="Rectangle: Rounded Corners 4">
            <a:extLst>
              <a:ext uri="{FF2B5EF4-FFF2-40B4-BE49-F238E27FC236}">
                <a16:creationId xmlns:a16="http://schemas.microsoft.com/office/drawing/2014/main" id="{E85F0D46-9C02-401A-8997-007F01569642}"/>
              </a:ext>
            </a:extLst>
          </p:cNvPr>
          <p:cNvSpPr/>
          <p:nvPr/>
        </p:nvSpPr>
        <p:spPr>
          <a:xfrm>
            <a:off x="758028" y="1388680"/>
            <a:ext cx="3194039" cy="1044388"/>
          </a:xfrm>
          <a:prstGeom prst="roundRect">
            <a:avLst/>
          </a:prstGeom>
          <a:solidFill>
            <a:srgbClr val="E7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latin typeface="Trebuchet MS" panose="020B0603020202020204" pitchFamily="34" charset="0"/>
              </a:rPr>
              <a:t>Online Survey </a:t>
            </a:r>
          </a:p>
        </p:txBody>
      </p:sp>
      <p:sp>
        <p:nvSpPr>
          <p:cNvPr id="6" name="Rectangle: Rounded Corners 5">
            <a:extLst>
              <a:ext uri="{FF2B5EF4-FFF2-40B4-BE49-F238E27FC236}">
                <a16:creationId xmlns:a16="http://schemas.microsoft.com/office/drawing/2014/main" id="{7B2C43FB-D0F6-4ADE-924D-33743F3FE347}"/>
              </a:ext>
            </a:extLst>
          </p:cNvPr>
          <p:cNvSpPr/>
          <p:nvPr/>
        </p:nvSpPr>
        <p:spPr>
          <a:xfrm>
            <a:off x="5531507" y="2433068"/>
            <a:ext cx="2349500" cy="646212"/>
          </a:xfrm>
          <a:prstGeom prst="roundRect">
            <a:avLst/>
          </a:prstGeom>
          <a:solidFill>
            <a:srgbClr val="E7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One-on-One Meetings</a:t>
            </a:r>
          </a:p>
        </p:txBody>
      </p:sp>
      <p:sp>
        <p:nvSpPr>
          <p:cNvPr id="7" name="Rectangle: Rounded Corners 6">
            <a:extLst>
              <a:ext uri="{FF2B5EF4-FFF2-40B4-BE49-F238E27FC236}">
                <a16:creationId xmlns:a16="http://schemas.microsoft.com/office/drawing/2014/main" id="{0B159DAB-AF1D-426A-B94F-7BA0FFC06FB7}"/>
              </a:ext>
            </a:extLst>
          </p:cNvPr>
          <p:cNvSpPr/>
          <p:nvPr/>
        </p:nvSpPr>
        <p:spPr>
          <a:xfrm>
            <a:off x="5531507" y="3266351"/>
            <a:ext cx="2349500" cy="646212"/>
          </a:xfrm>
          <a:prstGeom prst="roundRect">
            <a:avLst/>
          </a:prstGeom>
          <a:solidFill>
            <a:srgbClr val="E7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Additional Site Visits</a:t>
            </a:r>
          </a:p>
        </p:txBody>
      </p:sp>
      <p:sp>
        <p:nvSpPr>
          <p:cNvPr id="8" name="Rectangle: Rounded Corners 7">
            <a:extLst>
              <a:ext uri="{FF2B5EF4-FFF2-40B4-BE49-F238E27FC236}">
                <a16:creationId xmlns:a16="http://schemas.microsoft.com/office/drawing/2014/main" id="{262737BA-F5CB-491F-B9FD-FC7FDBD5AF18}"/>
              </a:ext>
            </a:extLst>
          </p:cNvPr>
          <p:cNvSpPr/>
          <p:nvPr/>
        </p:nvSpPr>
        <p:spPr>
          <a:xfrm>
            <a:off x="5531507" y="4099634"/>
            <a:ext cx="2349500" cy="646212"/>
          </a:xfrm>
          <a:prstGeom prst="roundRect">
            <a:avLst/>
          </a:prstGeom>
          <a:solidFill>
            <a:srgbClr val="E7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Presentations for community groups </a:t>
            </a:r>
          </a:p>
        </p:txBody>
      </p:sp>
      <p:sp>
        <p:nvSpPr>
          <p:cNvPr id="9" name="Rectangle: Rounded Corners 8">
            <a:extLst>
              <a:ext uri="{FF2B5EF4-FFF2-40B4-BE49-F238E27FC236}">
                <a16:creationId xmlns:a16="http://schemas.microsoft.com/office/drawing/2014/main" id="{B0AEC23C-8170-43BC-AAA7-45F528C27020}"/>
              </a:ext>
            </a:extLst>
          </p:cNvPr>
          <p:cNvSpPr/>
          <p:nvPr/>
        </p:nvSpPr>
        <p:spPr>
          <a:xfrm>
            <a:off x="5531507" y="4968853"/>
            <a:ext cx="2349500" cy="646212"/>
          </a:xfrm>
          <a:prstGeom prst="roundRect">
            <a:avLst/>
          </a:prstGeom>
          <a:solidFill>
            <a:srgbClr val="E7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Wonk Night Open House </a:t>
            </a:r>
          </a:p>
        </p:txBody>
      </p:sp>
      <p:pic>
        <p:nvPicPr>
          <p:cNvPr id="11" name="Picture 10">
            <a:extLst>
              <a:ext uri="{FF2B5EF4-FFF2-40B4-BE49-F238E27FC236}">
                <a16:creationId xmlns:a16="http://schemas.microsoft.com/office/drawing/2014/main" id="{BDE43A94-4408-49D6-B90D-478C585D52F6}"/>
              </a:ext>
            </a:extLst>
          </p:cNvPr>
          <p:cNvPicPr>
            <a:picLocks noChangeAspect="1"/>
          </p:cNvPicPr>
          <p:nvPr/>
        </p:nvPicPr>
        <p:blipFill>
          <a:blip r:embed="rId3"/>
          <a:stretch>
            <a:fillRect/>
          </a:stretch>
        </p:blipFill>
        <p:spPr>
          <a:xfrm>
            <a:off x="909449" y="1510824"/>
            <a:ext cx="800100" cy="800100"/>
          </a:xfrm>
          <a:prstGeom prst="rect">
            <a:avLst/>
          </a:prstGeom>
        </p:spPr>
      </p:pic>
    </p:spTree>
    <p:extLst>
      <p:ext uri="{BB962C8B-B14F-4D97-AF65-F5344CB8AC3E}">
        <p14:creationId xmlns:p14="http://schemas.microsoft.com/office/powerpoint/2010/main" val="769023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FAC9B-4393-442D-BFB8-B867D992E913}"/>
              </a:ext>
            </a:extLst>
          </p:cNvPr>
          <p:cNvSpPr>
            <a:spLocks noGrp="1"/>
          </p:cNvSpPr>
          <p:nvPr>
            <p:ph type="title"/>
          </p:nvPr>
        </p:nvSpPr>
        <p:spPr>
          <a:xfrm>
            <a:off x="253165" y="694600"/>
            <a:ext cx="8258412" cy="540128"/>
          </a:xfrm>
        </p:spPr>
        <p:txBody>
          <a:bodyPr/>
          <a:lstStyle/>
          <a:p>
            <a:r>
              <a:rPr lang="en-US" sz="4000" dirty="0"/>
              <a:t>Major Proposed Changes </a:t>
            </a:r>
          </a:p>
        </p:txBody>
      </p:sp>
    </p:spTree>
    <p:extLst>
      <p:ext uri="{BB962C8B-B14F-4D97-AF65-F5344CB8AC3E}">
        <p14:creationId xmlns:p14="http://schemas.microsoft.com/office/powerpoint/2010/main" val="1743697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C3B3-5698-41D5-96DA-5550D89C3E75}"/>
              </a:ext>
            </a:extLst>
          </p:cNvPr>
          <p:cNvSpPr>
            <a:spLocks noGrp="1"/>
          </p:cNvSpPr>
          <p:nvPr>
            <p:ph type="title"/>
          </p:nvPr>
        </p:nvSpPr>
        <p:spPr/>
        <p:txBody>
          <a:bodyPr/>
          <a:lstStyle/>
          <a:p>
            <a:r>
              <a:rPr lang="en-US" sz="3200" dirty="0"/>
              <a:t>Challenge: Security concerns have grown</a:t>
            </a:r>
          </a:p>
        </p:txBody>
      </p:sp>
      <p:pic>
        <p:nvPicPr>
          <p:cNvPr id="1026" name="Picture 2" descr="Image result for cut bicycle lock">
            <a:extLst>
              <a:ext uri="{FF2B5EF4-FFF2-40B4-BE49-F238E27FC236}">
                <a16:creationId xmlns:a16="http://schemas.microsoft.com/office/drawing/2014/main" id="{0D2D7D30-E4D0-41E6-ADF3-FD594762B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457" y="1059918"/>
            <a:ext cx="2839606" cy="2117723"/>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050873-7F12-4898-8004-5A916EDFE27C}"/>
              </a:ext>
            </a:extLst>
          </p:cNvPr>
          <p:cNvSpPr txBox="1"/>
          <p:nvPr/>
        </p:nvSpPr>
        <p:spPr>
          <a:xfrm>
            <a:off x="526750" y="1761376"/>
            <a:ext cx="4528457" cy="3139321"/>
          </a:xfrm>
          <a:prstGeom prst="rect">
            <a:avLst/>
          </a:prstGeom>
          <a:noFill/>
        </p:spPr>
        <p:txBody>
          <a:bodyPr wrap="square" rtlCol="0">
            <a:spAutoFit/>
          </a:bodyPr>
          <a:lstStyle/>
          <a:p>
            <a:pPr>
              <a:spcAft>
                <a:spcPts val="1200"/>
              </a:spcAft>
            </a:pPr>
            <a:r>
              <a:rPr lang="en-US" sz="2400" b="1" dirty="0">
                <a:latin typeface="Trebuchet MS" panose="020B0603020202020204" pitchFamily="34" charset="0"/>
              </a:rPr>
              <a:t>Portland Bike Theft Statistics:</a:t>
            </a:r>
          </a:p>
          <a:p>
            <a:pPr marL="342900" indent="-342900">
              <a:spcAft>
                <a:spcPts val="1200"/>
              </a:spcAft>
              <a:buFont typeface="Arial" panose="020B0604020202020204" pitchFamily="34" charset="0"/>
              <a:buChar char="•"/>
            </a:pPr>
            <a:r>
              <a:rPr lang="en-US" sz="2400" dirty="0">
                <a:latin typeface="Trebuchet MS" panose="020B0603020202020204" pitchFamily="34" charset="0"/>
              </a:rPr>
              <a:t>~2,500 bike reported stolen annually</a:t>
            </a:r>
          </a:p>
          <a:p>
            <a:pPr marL="342900" indent="-342900">
              <a:spcAft>
                <a:spcPts val="1200"/>
              </a:spcAft>
              <a:buFont typeface="Arial" panose="020B0604020202020204" pitchFamily="34" charset="0"/>
              <a:buChar char="•"/>
            </a:pPr>
            <a:r>
              <a:rPr lang="en-US" sz="2400" dirty="0">
                <a:latin typeface="Trebuchet MS" panose="020B0603020202020204" pitchFamily="34" charset="0"/>
              </a:rPr>
              <a:t>$2.5 million worth of property loss</a:t>
            </a:r>
          </a:p>
          <a:p>
            <a:pPr marL="342900" indent="-342900">
              <a:spcAft>
                <a:spcPts val="1200"/>
              </a:spcAft>
              <a:buFont typeface="Arial" panose="020B0604020202020204" pitchFamily="34" charset="0"/>
              <a:buChar char="•"/>
            </a:pPr>
            <a:r>
              <a:rPr lang="en-US" sz="2400" dirty="0">
                <a:latin typeface="Trebuchet MS" panose="020B0603020202020204" pitchFamily="34" charset="0"/>
              </a:rPr>
              <a:t>Only 1 in 4 report stolen bikes to police</a:t>
            </a:r>
          </a:p>
        </p:txBody>
      </p:sp>
      <p:sp>
        <p:nvSpPr>
          <p:cNvPr id="4" name="Speech Bubble: Rectangle with Corners Rounded 3">
            <a:extLst>
              <a:ext uri="{FF2B5EF4-FFF2-40B4-BE49-F238E27FC236}">
                <a16:creationId xmlns:a16="http://schemas.microsoft.com/office/drawing/2014/main" id="{EA2067B7-AE8E-4BC8-A1DB-75F6A6CE8C2C}"/>
              </a:ext>
            </a:extLst>
          </p:cNvPr>
          <p:cNvSpPr/>
          <p:nvPr/>
        </p:nvSpPr>
        <p:spPr>
          <a:xfrm>
            <a:off x="5324242" y="3793585"/>
            <a:ext cx="3506036" cy="1886738"/>
          </a:xfrm>
          <a:prstGeom prst="wedgeRoundRectCallout">
            <a:avLst/>
          </a:prstGeom>
          <a:solidFill>
            <a:srgbClr val="98CBCC"/>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800" dirty="0">
                <a:solidFill>
                  <a:schemeClr val="tx1"/>
                </a:solidFill>
                <a:latin typeface="Trebuchet MS" panose="020B0603020202020204" pitchFamily="34" charset="0"/>
              </a:rPr>
              <a:t>Concern about the security of bikes was the number one challenge to bicycle parking (27% of respondents). </a:t>
            </a:r>
          </a:p>
          <a:p>
            <a:pPr algn="ctr"/>
            <a:endParaRPr lang="en-US" dirty="0">
              <a:solidFill>
                <a:schemeClr val="tx1"/>
              </a:solidFill>
              <a:latin typeface="Trebuchet MS" panose="020B0603020202020204" pitchFamily="34" charset="0"/>
            </a:endParaRPr>
          </a:p>
          <a:p>
            <a:pPr algn="ctr"/>
            <a:r>
              <a:rPr lang="en-US" dirty="0">
                <a:solidFill>
                  <a:schemeClr val="tx1"/>
                </a:solidFill>
                <a:latin typeface="Trebuchet MS" panose="020B0603020202020204" pitchFamily="34" charset="0"/>
              </a:rPr>
              <a:t>- </a:t>
            </a:r>
            <a:r>
              <a:rPr lang="en-US" i="1" dirty="0">
                <a:solidFill>
                  <a:schemeClr val="tx1"/>
                </a:solidFill>
                <a:latin typeface="Trebuchet MS" panose="020B0603020202020204" pitchFamily="34" charset="0"/>
              </a:rPr>
              <a:t>2017 Bicycle Parking in Apartments Community Survey</a:t>
            </a:r>
          </a:p>
        </p:txBody>
      </p:sp>
    </p:spTree>
    <p:extLst>
      <p:ext uri="{BB962C8B-B14F-4D97-AF65-F5344CB8AC3E}">
        <p14:creationId xmlns:p14="http://schemas.microsoft.com/office/powerpoint/2010/main" val="2466288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D92C1-C9DE-48BB-9A59-5DA74AE1F04C}"/>
              </a:ext>
            </a:extLst>
          </p:cNvPr>
          <p:cNvSpPr>
            <a:spLocks noGrp="1"/>
          </p:cNvSpPr>
          <p:nvPr>
            <p:ph type="title"/>
          </p:nvPr>
        </p:nvSpPr>
        <p:spPr>
          <a:xfrm>
            <a:off x="238650" y="273686"/>
            <a:ext cx="8729985" cy="540128"/>
          </a:xfrm>
        </p:spPr>
        <p:txBody>
          <a:bodyPr/>
          <a:lstStyle/>
          <a:p>
            <a:r>
              <a:rPr lang="en-US" dirty="0"/>
              <a:t>Portland to build Complete and Connected Neighborhoods </a:t>
            </a:r>
          </a:p>
        </p:txBody>
      </p:sp>
      <p:pic>
        <p:nvPicPr>
          <p:cNvPr id="4" name="Picture 3">
            <a:extLst>
              <a:ext uri="{FF2B5EF4-FFF2-40B4-BE49-F238E27FC236}">
                <a16:creationId xmlns:a16="http://schemas.microsoft.com/office/drawing/2014/main" id="{2408B2E1-8632-465E-9977-06980CE65CD5}"/>
              </a:ext>
            </a:extLst>
          </p:cNvPr>
          <p:cNvPicPr>
            <a:picLocks noChangeAspect="1"/>
          </p:cNvPicPr>
          <p:nvPr/>
        </p:nvPicPr>
        <p:blipFill>
          <a:blip r:embed="rId3"/>
          <a:stretch>
            <a:fillRect/>
          </a:stretch>
        </p:blipFill>
        <p:spPr>
          <a:xfrm>
            <a:off x="1948551" y="1133286"/>
            <a:ext cx="5076738" cy="4764881"/>
          </a:xfrm>
          <a:prstGeom prst="rect">
            <a:avLst/>
          </a:prstGeom>
        </p:spPr>
      </p:pic>
      <p:sp>
        <p:nvSpPr>
          <p:cNvPr id="5" name="Rectangle: Rounded Corners 4">
            <a:extLst>
              <a:ext uri="{FF2B5EF4-FFF2-40B4-BE49-F238E27FC236}">
                <a16:creationId xmlns:a16="http://schemas.microsoft.com/office/drawing/2014/main" id="{87CDFED2-3D0B-4F94-9AE3-0A5C9CEBB079}"/>
              </a:ext>
            </a:extLst>
          </p:cNvPr>
          <p:cNvSpPr/>
          <p:nvPr/>
        </p:nvSpPr>
        <p:spPr>
          <a:xfrm>
            <a:off x="815896" y="813814"/>
            <a:ext cx="1420429" cy="965200"/>
          </a:xfrm>
          <a:prstGeom prst="roundRect">
            <a:avLst/>
          </a:prstGeom>
          <a:solidFill>
            <a:srgbClr val="FF666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Community Services </a:t>
            </a:r>
          </a:p>
        </p:txBody>
      </p:sp>
      <p:sp>
        <p:nvSpPr>
          <p:cNvPr id="6" name="Rectangle: Rounded Corners 5">
            <a:extLst>
              <a:ext uri="{FF2B5EF4-FFF2-40B4-BE49-F238E27FC236}">
                <a16:creationId xmlns:a16="http://schemas.microsoft.com/office/drawing/2014/main" id="{88B13384-B5E0-4BF2-A5D6-AE00F13FCC62}"/>
              </a:ext>
            </a:extLst>
          </p:cNvPr>
          <p:cNvSpPr/>
          <p:nvPr/>
        </p:nvSpPr>
        <p:spPr>
          <a:xfrm>
            <a:off x="6604547" y="813814"/>
            <a:ext cx="1420429" cy="965200"/>
          </a:xfrm>
          <a:prstGeom prst="roundRect">
            <a:avLst/>
          </a:prstGeom>
          <a:solidFill>
            <a:srgbClr val="FF666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Neighborhood Businesses</a:t>
            </a:r>
          </a:p>
        </p:txBody>
      </p:sp>
      <p:sp>
        <p:nvSpPr>
          <p:cNvPr id="7" name="Rectangle: Rounded Corners 6">
            <a:extLst>
              <a:ext uri="{FF2B5EF4-FFF2-40B4-BE49-F238E27FC236}">
                <a16:creationId xmlns:a16="http://schemas.microsoft.com/office/drawing/2014/main" id="{FFABD142-48FD-4A7B-8E80-72596A9248A7}"/>
              </a:ext>
            </a:extLst>
          </p:cNvPr>
          <p:cNvSpPr/>
          <p:nvPr/>
        </p:nvSpPr>
        <p:spPr>
          <a:xfrm>
            <a:off x="7447729" y="2946400"/>
            <a:ext cx="1420429" cy="965200"/>
          </a:xfrm>
          <a:prstGeom prst="roundRect">
            <a:avLst/>
          </a:prstGeom>
          <a:solidFill>
            <a:srgbClr val="FF666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Housing Diversity</a:t>
            </a:r>
          </a:p>
        </p:txBody>
      </p:sp>
      <p:sp>
        <p:nvSpPr>
          <p:cNvPr id="8" name="Rectangle: Rounded Corners 7">
            <a:extLst>
              <a:ext uri="{FF2B5EF4-FFF2-40B4-BE49-F238E27FC236}">
                <a16:creationId xmlns:a16="http://schemas.microsoft.com/office/drawing/2014/main" id="{D5075B11-CF9F-42F3-9A2D-CD1A2EF46CE1}"/>
              </a:ext>
            </a:extLst>
          </p:cNvPr>
          <p:cNvSpPr/>
          <p:nvPr/>
        </p:nvSpPr>
        <p:spPr>
          <a:xfrm>
            <a:off x="6737513" y="5108591"/>
            <a:ext cx="1420429" cy="965200"/>
          </a:xfrm>
          <a:prstGeom prst="roundRect">
            <a:avLst/>
          </a:prstGeom>
          <a:solidFill>
            <a:srgbClr val="FF666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Local Employment Opportunities</a:t>
            </a:r>
          </a:p>
        </p:txBody>
      </p:sp>
      <p:sp>
        <p:nvSpPr>
          <p:cNvPr id="9" name="Rectangle: Rounded Corners 8">
            <a:extLst>
              <a:ext uri="{FF2B5EF4-FFF2-40B4-BE49-F238E27FC236}">
                <a16:creationId xmlns:a16="http://schemas.microsoft.com/office/drawing/2014/main" id="{1B895A6F-D690-4453-A13C-1F1E76C71988}"/>
              </a:ext>
            </a:extLst>
          </p:cNvPr>
          <p:cNvSpPr/>
          <p:nvPr/>
        </p:nvSpPr>
        <p:spPr>
          <a:xfrm>
            <a:off x="222091" y="1836542"/>
            <a:ext cx="1420429" cy="965200"/>
          </a:xfrm>
          <a:prstGeom prst="roundRect">
            <a:avLst/>
          </a:prstGeom>
          <a:solidFill>
            <a:srgbClr val="FF666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Gathering Spaces</a:t>
            </a:r>
          </a:p>
        </p:txBody>
      </p:sp>
      <p:sp>
        <p:nvSpPr>
          <p:cNvPr id="10" name="Rectangle: Rounded Corners 9">
            <a:extLst>
              <a:ext uri="{FF2B5EF4-FFF2-40B4-BE49-F238E27FC236}">
                <a16:creationId xmlns:a16="http://schemas.microsoft.com/office/drawing/2014/main" id="{00016FCB-2BF0-43B4-8F46-E16137B3BA59}"/>
              </a:ext>
            </a:extLst>
          </p:cNvPr>
          <p:cNvSpPr/>
          <p:nvPr/>
        </p:nvSpPr>
        <p:spPr>
          <a:xfrm>
            <a:off x="222090" y="2935929"/>
            <a:ext cx="1420429" cy="965200"/>
          </a:xfrm>
          <a:prstGeom prst="roundRect">
            <a:avLst/>
          </a:prstGeom>
          <a:solidFill>
            <a:srgbClr val="FF666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Hub for Active Transportation</a:t>
            </a:r>
          </a:p>
        </p:txBody>
      </p:sp>
      <p:sp>
        <p:nvSpPr>
          <p:cNvPr id="11" name="Rectangle: Rounded Corners 10">
            <a:extLst>
              <a:ext uri="{FF2B5EF4-FFF2-40B4-BE49-F238E27FC236}">
                <a16:creationId xmlns:a16="http://schemas.microsoft.com/office/drawing/2014/main" id="{78BFAF9D-3F01-444A-AFEC-EBF4425D257D}"/>
              </a:ext>
            </a:extLst>
          </p:cNvPr>
          <p:cNvSpPr/>
          <p:nvPr/>
        </p:nvSpPr>
        <p:spPr>
          <a:xfrm>
            <a:off x="222089" y="3992276"/>
            <a:ext cx="1420429" cy="965200"/>
          </a:xfrm>
          <a:prstGeom prst="roundRect">
            <a:avLst/>
          </a:prstGeom>
          <a:solidFill>
            <a:srgbClr val="FF666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Safe Streets </a:t>
            </a:r>
          </a:p>
        </p:txBody>
      </p:sp>
      <p:sp>
        <p:nvSpPr>
          <p:cNvPr id="12" name="Rectangle: Rounded Corners 11">
            <a:extLst>
              <a:ext uri="{FF2B5EF4-FFF2-40B4-BE49-F238E27FC236}">
                <a16:creationId xmlns:a16="http://schemas.microsoft.com/office/drawing/2014/main" id="{957081A4-0B50-4DF0-8737-DB2DBBAEA7F0}"/>
              </a:ext>
            </a:extLst>
          </p:cNvPr>
          <p:cNvSpPr/>
          <p:nvPr/>
        </p:nvSpPr>
        <p:spPr>
          <a:xfrm>
            <a:off x="7447729" y="1836542"/>
            <a:ext cx="1420429" cy="965200"/>
          </a:xfrm>
          <a:prstGeom prst="roundRect">
            <a:avLst/>
          </a:prstGeom>
          <a:solidFill>
            <a:srgbClr val="FF666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Access to Transit</a:t>
            </a:r>
          </a:p>
        </p:txBody>
      </p:sp>
      <p:sp>
        <p:nvSpPr>
          <p:cNvPr id="13" name="Rectangle: Rounded Corners 12">
            <a:extLst>
              <a:ext uri="{FF2B5EF4-FFF2-40B4-BE49-F238E27FC236}">
                <a16:creationId xmlns:a16="http://schemas.microsoft.com/office/drawing/2014/main" id="{B63B3611-2FBD-408F-BD9D-9C7F688DCA64}"/>
              </a:ext>
            </a:extLst>
          </p:cNvPr>
          <p:cNvSpPr/>
          <p:nvPr/>
        </p:nvSpPr>
        <p:spPr>
          <a:xfrm>
            <a:off x="7447727" y="4056258"/>
            <a:ext cx="1420429" cy="965200"/>
          </a:xfrm>
          <a:prstGeom prst="roundRect">
            <a:avLst/>
          </a:prstGeom>
          <a:solidFill>
            <a:srgbClr val="FF666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Accessible for People of All Ages and Abilities </a:t>
            </a:r>
            <a:r>
              <a:rPr lang="en-US" dirty="0"/>
              <a:t> </a:t>
            </a:r>
          </a:p>
        </p:txBody>
      </p:sp>
      <p:sp>
        <p:nvSpPr>
          <p:cNvPr id="15" name="Rectangle: Rounded Corners 14">
            <a:extLst>
              <a:ext uri="{FF2B5EF4-FFF2-40B4-BE49-F238E27FC236}">
                <a16:creationId xmlns:a16="http://schemas.microsoft.com/office/drawing/2014/main" id="{A43D36F8-39A0-488F-B4D5-9DCFB4E41672}"/>
              </a:ext>
            </a:extLst>
          </p:cNvPr>
          <p:cNvSpPr/>
          <p:nvPr/>
        </p:nvSpPr>
        <p:spPr>
          <a:xfrm>
            <a:off x="698282" y="5080672"/>
            <a:ext cx="1420429" cy="965200"/>
          </a:xfrm>
          <a:prstGeom prst="roundRect">
            <a:avLst/>
          </a:prstGeom>
          <a:solidFill>
            <a:srgbClr val="FF6667">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Human Scale</a:t>
            </a:r>
          </a:p>
        </p:txBody>
      </p:sp>
    </p:spTree>
    <p:extLst>
      <p:ext uri="{BB962C8B-B14F-4D97-AF65-F5344CB8AC3E}">
        <p14:creationId xmlns:p14="http://schemas.microsoft.com/office/powerpoint/2010/main" val="810381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B5F2D-03DF-4081-88A1-BD02708D380B}"/>
              </a:ext>
            </a:extLst>
          </p:cNvPr>
          <p:cNvSpPr>
            <a:spLocks noGrp="1"/>
          </p:cNvSpPr>
          <p:nvPr>
            <p:ph type="title"/>
          </p:nvPr>
        </p:nvSpPr>
        <p:spPr/>
        <p:txBody>
          <a:bodyPr/>
          <a:lstStyle/>
          <a:p>
            <a:r>
              <a:rPr lang="en-US" sz="3200" dirty="0"/>
              <a:t>Proposal: Security standards </a:t>
            </a:r>
          </a:p>
        </p:txBody>
      </p:sp>
      <p:pic>
        <p:nvPicPr>
          <p:cNvPr id="4" name="Shape 727">
            <a:extLst>
              <a:ext uri="{FF2B5EF4-FFF2-40B4-BE49-F238E27FC236}">
                <a16:creationId xmlns:a16="http://schemas.microsoft.com/office/drawing/2014/main" id="{E6A26563-345A-4EB9-B530-FC710BEABDDC}"/>
              </a:ext>
            </a:extLst>
          </p:cNvPr>
          <p:cNvPicPr preferRelativeResize="0"/>
          <p:nvPr/>
        </p:nvPicPr>
        <p:blipFill rotWithShape="1">
          <a:blip r:embed="rId3">
            <a:alphaModFix/>
          </a:blip>
          <a:srcRect t="20170" r="26991" b="19095"/>
          <a:stretch/>
        </p:blipFill>
        <p:spPr>
          <a:xfrm>
            <a:off x="6187857" y="853229"/>
            <a:ext cx="2312601" cy="2575771"/>
          </a:xfrm>
          <a:prstGeom prst="round2DiagRect">
            <a:avLst>
              <a:gd name="adj1" fmla="val 16667"/>
              <a:gd name="adj2" fmla="val 0"/>
            </a:avLst>
          </a:prstGeom>
          <a:noFill/>
          <a:ln>
            <a:noFill/>
          </a:ln>
        </p:spPr>
      </p:pic>
      <p:sp>
        <p:nvSpPr>
          <p:cNvPr id="7" name="Rectangle: Rounded Corners 6">
            <a:extLst>
              <a:ext uri="{FF2B5EF4-FFF2-40B4-BE49-F238E27FC236}">
                <a16:creationId xmlns:a16="http://schemas.microsoft.com/office/drawing/2014/main" id="{9CD5A071-023D-43D5-9239-448E3775E94C}"/>
              </a:ext>
            </a:extLst>
          </p:cNvPr>
          <p:cNvSpPr/>
          <p:nvPr/>
        </p:nvSpPr>
        <p:spPr>
          <a:xfrm>
            <a:off x="282053" y="949720"/>
            <a:ext cx="4961067" cy="257577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r>
              <a:rPr lang="en-US" sz="2000" dirty="0">
                <a:solidFill>
                  <a:schemeClr val="tx1"/>
                </a:solidFill>
                <a:latin typeface="Trebuchet MS" panose="020B0603020202020204" pitchFamily="34" charset="0"/>
              </a:rPr>
              <a:t>Long-term bicycle parking must be located in one of the following:</a:t>
            </a:r>
          </a:p>
          <a:p>
            <a:pPr marL="342900" indent="-342900">
              <a:buFont typeface="Arial" panose="020B0604020202020204" pitchFamily="34" charset="0"/>
              <a:buChar char="•"/>
            </a:pPr>
            <a:r>
              <a:rPr lang="en-US" sz="2000" dirty="0">
                <a:solidFill>
                  <a:schemeClr val="tx1"/>
                </a:solidFill>
                <a:latin typeface="Trebuchet MS" panose="020B0603020202020204" pitchFamily="34" charset="0"/>
              </a:rPr>
              <a:t>A restricted access, lockable room or enclosure, designated primarily for bicycle parking; </a:t>
            </a:r>
          </a:p>
          <a:p>
            <a:pPr marL="342900" indent="-342900">
              <a:buFont typeface="Arial" panose="020B0604020202020204" pitchFamily="34" charset="0"/>
              <a:buChar char="•"/>
            </a:pPr>
            <a:r>
              <a:rPr lang="en-US" sz="2000" dirty="0">
                <a:solidFill>
                  <a:schemeClr val="tx1"/>
                </a:solidFill>
                <a:latin typeface="Trebuchet MS" panose="020B0603020202020204" pitchFamily="34" charset="0"/>
              </a:rPr>
              <a:t>A bicycle locker; or</a:t>
            </a:r>
          </a:p>
          <a:p>
            <a:pPr marL="342900" indent="-342900">
              <a:buFont typeface="Arial" panose="020B0604020202020204" pitchFamily="34" charset="0"/>
              <a:buChar char="•"/>
            </a:pPr>
            <a:r>
              <a:rPr lang="en-US" sz="2000" dirty="0">
                <a:solidFill>
                  <a:schemeClr val="tx1"/>
                </a:solidFill>
                <a:latin typeface="Trebuchet MS" panose="020B0603020202020204" pitchFamily="34" charset="0"/>
              </a:rPr>
              <a:t>In a residential unit (per standards).</a:t>
            </a:r>
          </a:p>
        </p:txBody>
      </p:sp>
      <p:pic>
        <p:nvPicPr>
          <p:cNvPr id="8" name="Shape 729">
            <a:extLst>
              <a:ext uri="{FF2B5EF4-FFF2-40B4-BE49-F238E27FC236}">
                <a16:creationId xmlns:a16="http://schemas.microsoft.com/office/drawing/2014/main" id="{3162BF38-2966-41E3-A1E8-457064B8B1E7}"/>
              </a:ext>
            </a:extLst>
          </p:cNvPr>
          <p:cNvPicPr preferRelativeResize="0"/>
          <p:nvPr/>
        </p:nvPicPr>
        <p:blipFill>
          <a:blip r:embed="rId4">
            <a:alphaModFix/>
          </a:blip>
          <a:stretch>
            <a:fillRect/>
          </a:stretch>
        </p:blipFill>
        <p:spPr>
          <a:xfrm>
            <a:off x="876821" y="3720229"/>
            <a:ext cx="2909745" cy="2188051"/>
          </a:xfrm>
          <a:prstGeom prst="round2DiagRect">
            <a:avLst>
              <a:gd name="adj1" fmla="val 16667"/>
              <a:gd name="adj2" fmla="val 0"/>
            </a:avLst>
          </a:prstGeom>
          <a:noFill/>
          <a:ln>
            <a:noFill/>
          </a:ln>
        </p:spPr>
      </p:pic>
      <p:sp>
        <p:nvSpPr>
          <p:cNvPr id="9" name="Rectangle: Rounded Corners 8">
            <a:extLst>
              <a:ext uri="{FF2B5EF4-FFF2-40B4-BE49-F238E27FC236}">
                <a16:creationId xmlns:a16="http://schemas.microsoft.com/office/drawing/2014/main" id="{4ACA9711-D238-4FBB-9E94-8FBCCAE6D566}"/>
              </a:ext>
            </a:extLst>
          </p:cNvPr>
          <p:cNvSpPr/>
          <p:nvPr/>
        </p:nvSpPr>
        <p:spPr>
          <a:xfrm>
            <a:off x="4853873" y="4008543"/>
            <a:ext cx="4008074" cy="1766548"/>
          </a:xfrm>
          <a:prstGeom prst="roundRect">
            <a:avLst/>
          </a:prstGeom>
          <a:solidFill>
            <a:srgbClr val="66AE83">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latin typeface="Trebuchet MS" panose="020B0603020202020204" pitchFamily="34" charset="0"/>
              </a:rPr>
              <a:t>Other cities that require restricted access rooms for security: </a:t>
            </a:r>
          </a:p>
          <a:p>
            <a:pPr marL="285750" indent="-285750">
              <a:buFont typeface="Arial" panose="020B0604020202020204" pitchFamily="34" charset="0"/>
              <a:buChar char="•"/>
            </a:pPr>
            <a:r>
              <a:rPr lang="en-US" sz="1800" dirty="0">
                <a:solidFill>
                  <a:schemeClr val="tx1"/>
                </a:solidFill>
                <a:latin typeface="Trebuchet MS" panose="020B0603020202020204" pitchFamily="34" charset="0"/>
              </a:rPr>
              <a:t>Eugene, OR</a:t>
            </a:r>
          </a:p>
          <a:p>
            <a:pPr marL="285750" indent="-285750">
              <a:buFont typeface="Arial" panose="020B0604020202020204" pitchFamily="34" charset="0"/>
              <a:buChar char="•"/>
            </a:pPr>
            <a:r>
              <a:rPr lang="en-US" sz="1800" dirty="0">
                <a:solidFill>
                  <a:schemeClr val="tx1"/>
                </a:solidFill>
                <a:latin typeface="Trebuchet MS" panose="020B0603020202020204" pitchFamily="34" charset="0"/>
              </a:rPr>
              <a:t>Berkeley, CA</a:t>
            </a:r>
          </a:p>
          <a:p>
            <a:pPr marL="285750" indent="-285750">
              <a:buFont typeface="Arial" panose="020B0604020202020204" pitchFamily="34" charset="0"/>
              <a:buChar char="•"/>
            </a:pPr>
            <a:r>
              <a:rPr lang="en-US" sz="1800" dirty="0">
                <a:solidFill>
                  <a:schemeClr val="tx1"/>
                </a:solidFill>
                <a:latin typeface="Trebuchet MS" panose="020B0603020202020204" pitchFamily="34" charset="0"/>
              </a:rPr>
              <a:t>Los Angeles, CA </a:t>
            </a:r>
          </a:p>
        </p:txBody>
      </p:sp>
    </p:spTree>
    <p:extLst>
      <p:ext uri="{BB962C8B-B14F-4D97-AF65-F5344CB8AC3E}">
        <p14:creationId xmlns:p14="http://schemas.microsoft.com/office/powerpoint/2010/main" val="258480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93B3A2-361B-40A7-AEED-66CDBA910BA4}"/>
              </a:ext>
            </a:extLst>
          </p:cNvPr>
          <p:cNvSpPr>
            <a:spLocks noGrp="1"/>
          </p:cNvSpPr>
          <p:nvPr>
            <p:ph type="title"/>
          </p:nvPr>
        </p:nvSpPr>
        <p:spPr>
          <a:xfrm>
            <a:off x="238650" y="273686"/>
            <a:ext cx="8732821" cy="540128"/>
          </a:xfrm>
        </p:spPr>
        <p:txBody>
          <a:bodyPr/>
          <a:lstStyle/>
          <a:p>
            <a:r>
              <a:rPr lang="en-US" sz="2800" dirty="0"/>
              <a:t>Challenge: Current code limits spacing flexibility</a:t>
            </a:r>
          </a:p>
        </p:txBody>
      </p:sp>
      <p:sp>
        <p:nvSpPr>
          <p:cNvPr id="5" name="Text Placeholder 4">
            <a:extLst>
              <a:ext uri="{FF2B5EF4-FFF2-40B4-BE49-F238E27FC236}">
                <a16:creationId xmlns:a16="http://schemas.microsoft.com/office/drawing/2014/main" id="{BBFCE538-4255-4E0F-95B7-2FCF62B69FFA}"/>
              </a:ext>
            </a:extLst>
          </p:cNvPr>
          <p:cNvSpPr>
            <a:spLocks noGrp="1"/>
          </p:cNvSpPr>
          <p:nvPr>
            <p:ph type="body" idx="1"/>
          </p:nvPr>
        </p:nvSpPr>
        <p:spPr>
          <a:xfrm>
            <a:off x="238650" y="1274198"/>
            <a:ext cx="8905350" cy="2154802"/>
          </a:xfrm>
        </p:spPr>
        <p:txBody>
          <a:bodyPr/>
          <a:lstStyle/>
          <a:p>
            <a:pPr marL="203200" indent="0">
              <a:buNone/>
            </a:pPr>
            <a:r>
              <a:rPr lang="en-US" sz="2000" dirty="0">
                <a:solidFill>
                  <a:schemeClr val="tx1"/>
                </a:solidFill>
              </a:rPr>
              <a:t>What we have heard:</a:t>
            </a:r>
          </a:p>
          <a:p>
            <a:r>
              <a:rPr lang="en-US" sz="2000" dirty="0">
                <a:solidFill>
                  <a:schemeClr val="tx1"/>
                </a:solidFill>
              </a:rPr>
              <a:t> Staff have been approving adjustments and modifications closer spacing for vertical racks for 5 years. </a:t>
            </a:r>
          </a:p>
          <a:p>
            <a:r>
              <a:rPr lang="en-US" sz="2000" dirty="0">
                <a:solidFill>
                  <a:schemeClr val="tx1"/>
                </a:solidFill>
              </a:rPr>
              <a:t> Adjustments and modifications add time and cost to projects. </a:t>
            </a:r>
          </a:p>
          <a:p>
            <a:r>
              <a:rPr lang="en-US" sz="2000" dirty="0">
                <a:solidFill>
                  <a:schemeClr val="tx1"/>
                </a:solidFill>
              </a:rPr>
              <a:t> The use of space saving racks improve project feasibility. </a:t>
            </a:r>
          </a:p>
        </p:txBody>
      </p:sp>
      <p:sp>
        <p:nvSpPr>
          <p:cNvPr id="14" name="Rectangle 13">
            <a:extLst>
              <a:ext uri="{FF2B5EF4-FFF2-40B4-BE49-F238E27FC236}">
                <a16:creationId xmlns:a16="http://schemas.microsoft.com/office/drawing/2014/main" id="{5B9CBB0F-9B81-412C-9D3C-37CB1F25B2A3}"/>
              </a:ext>
            </a:extLst>
          </p:cNvPr>
          <p:cNvSpPr/>
          <p:nvPr/>
        </p:nvSpPr>
        <p:spPr>
          <a:xfrm>
            <a:off x="607430" y="4130392"/>
            <a:ext cx="3471620" cy="1518834"/>
          </a:xfrm>
          <a:prstGeom prst="rect">
            <a:avLst/>
          </a:prstGeom>
          <a:noFill/>
          <a:ln>
            <a:solidFill>
              <a:srgbClr val="858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94186A-6A05-46BB-BF12-BFFF93C4952A}"/>
              </a:ext>
            </a:extLst>
          </p:cNvPr>
          <p:cNvSpPr/>
          <p:nvPr/>
        </p:nvSpPr>
        <p:spPr>
          <a:xfrm>
            <a:off x="4691325" y="4130392"/>
            <a:ext cx="3471620" cy="1518834"/>
          </a:xfrm>
          <a:prstGeom prst="rect">
            <a:avLst/>
          </a:prstGeom>
          <a:noFill/>
          <a:ln>
            <a:solidFill>
              <a:srgbClr val="858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E4E0101-9CF4-429E-9E0F-96074DF03CEE}"/>
              </a:ext>
            </a:extLst>
          </p:cNvPr>
          <p:cNvPicPr>
            <a:picLocks noChangeAspect="1"/>
          </p:cNvPicPr>
          <p:nvPr/>
        </p:nvPicPr>
        <p:blipFill>
          <a:blip r:embed="rId3"/>
          <a:stretch>
            <a:fillRect/>
          </a:stretch>
        </p:blipFill>
        <p:spPr>
          <a:xfrm>
            <a:off x="763575" y="4230169"/>
            <a:ext cx="708260" cy="708260"/>
          </a:xfrm>
          <a:prstGeom prst="rect">
            <a:avLst/>
          </a:prstGeom>
        </p:spPr>
      </p:pic>
      <p:pic>
        <p:nvPicPr>
          <p:cNvPr id="18" name="Picture 17">
            <a:extLst>
              <a:ext uri="{FF2B5EF4-FFF2-40B4-BE49-F238E27FC236}">
                <a16:creationId xmlns:a16="http://schemas.microsoft.com/office/drawing/2014/main" id="{3FDB5B60-121B-4252-9334-93A97E89E50E}"/>
              </a:ext>
            </a:extLst>
          </p:cNvPr>
          <p:cNvPicPr>
            <a:picLocks noChangeAspect="1"/>
          </p:cNvPicPr>
          <p:nvPr/>
        </p:nvPicPr>
        <p:blipFill>
          <a:blip r:embed="rId3"/>
          <a:stretch>
            <a:fillRect/>
          </a:stretch>
        </p:blipFill>
        <p:spPr>
          <a:xfrm>
            <a:off x="763575" y="4875542"/>
            <a:ext cx="708260" cy="708260"/>
          </a:xfrm>
          <a:prstGeom prst="rect">
            <a:avLst/>
          </a:prstGeom>
        </p:spPr>
      </p:pic>
      <p:pic>
        <p:nvPicPr>
          <p:cNvPr id="19" name="Picture 18">
            <a:extLst>
              <a:ext uri="{FF2B5EF4-FFF2-40B4-BE49-F238E27FC236}">
                <a16:creationId xmlns:a16="http://schemas.microsoft.com/office/drawing/2014/main" id="{ADFF052D-F201-44BD-B893-E506C786CEDF}"/>
              </a:ext>
            </a:extLst>
          </p:cNvPr>
          <p:cNvPicPr>
            <a:picLocks noChangeAspect="1"/>
          </p:cNvPicPr>
          <p:nvPr/>
        </p:nvPicPr>
        <p:blipFill>
          <a:blip r:embed="rId3"/>
          <a:stretch>
            <a:fillRect/>
          </a:stretch>
        </p:blipFill>
        <p:spPr>
          <a:xfrm>
            <a:off x="1514602" y="4198726"/>
            <a:ext cx="708260" cy="708260"/>
          </a:xfrm>
          <a:prstGeom prst="rect">
            <a:avLst/>
          </a:prstGeom>
        </p:spPr>
      </p:pic>
      <p:pic>
        <p:nvPicPr>
          <p:cNvPr id="20" name="Picture 19">
            <a:extLst>
              <a:ext uri="{FF2B5EF4-FFF2-40B4-BE49-F238E27FC236}">
                <a16:creationId xmlns:a16="http://schemas.microsoft.com/office/drawing/2014/main" id="{FDEEF2A7-55BF-457F-A6EA-E31CF281BA9D}"/>
              </a:ext>
            </a:extLst>
          </p:cNvPr>
          <p:cNvPicPr>
            <a:picLocks noChangeAspect="1"/>
          </p:cNvPicPr>
          <p:nvPr/>
        </p:nvPicPr>
        <p:blipFill>
          <a:blip r:embed="rId3"/>
          <a:stretch>
            <a:fillRect/>
          </a:stretch>
        </p:blipFill>
        <p:spPr>
          <a:xfrm>
            <a:off x="2265629" y="4198726"/>
            <a:ext cx="708260" cy="708260"/>
          </a:xfrm>
          <a:prstGeom prst="rect">
            <a:avLst/>
          </a:prstGeom>
        </p:spPr>
      </p:pic>
      <p:pic>
        <p:nvPicPr>
          <p:cNvPr id="21" name="Picture 20">
            <a:extLst>
              <a:ext uri="{FF2B5EF4-FFF2-40B4-BE49-F238E27FC236}">
                <a16:creationId xmlns:a16="http://schemas.microsoft.com/office/drawing/2014/main" id="{5866B218-0775-4581-8806-C79F7401A72D}"/>
              </a:ext>
            </a:extLst>
          </p:cNvPr>
          <p:cNvPicPr>
            <a:picLocks noChangeAspect="1"/>
          </p:cNvPicPr>
          <p:nvPr/>
        </p:nvPicPr>
        <p:blipFill>
          <a:blip r:embed="rId3"/>
          <a:stretch>
            <a:fillRect/>
          </a:stretch>
        </p:blipFill>
        <p:spPr>
          <a:xfrm>
            <a:off x="3017954" y="4181549"/>
            <a:ext cx="708260" cy="708260"/>
          </a:xfrm>
          <a:prstGeom prst="rect">
            <a:avLst/>
          </a:prstGeom>
        </p:spPr>
      </p:pic>
      <p:pic>
        <p:nvPicPr>
          <p:cNvPr id="22" name="Picture 21">
            <a:extLst>
              <a:ext uri="{FF2B5EF4-FFF2-40B4-BE49-F238E27FC236}">
                <a16:creationId xmlns:a16="http://schemas.microsoft.com/office/drawing/2014/main" id="{12AE1174-1AE1-4F82-95B3-962D3B10383D}"/>
              </a:ext>
            </a:extLst>
          </p:cNvPr>
          <p:cNvPicPr>
            <a:picLocks noChangeAspect="1"/>
          </p:cNvPicPr>
          <p:nvPr/>
        </p:nvPicPr>
        <p:blipFill>
          <a:blip r:embed="rId3"/>
          <a:stretch>
            <a:fillRect/>
          </a:stretch>
        </p:blipFill>
        <p:spPr>
          <a:xfrm>
            <a:off x="1554781" y="4852799"/>
            <a:ext cx="708260" cy="708260"/>
          </a:xfrm>
          <a:prstGeom prst="rect">
            <a:avLst/>
          </a:prstGeom>
        </p:spPr>
      </p:pic>
      <p:pic>
        <p:nvPicPr>
          <p:cNvPr id="23" name="Picture 22">
            <a:extLst>
              <a:ext uri="{FF2B5EF4-FFF2-40B4-BE49-F238E27FC236}">
                <a16:creationId xmlns:a16="http://schemas.microsoft.com/office/drawing/2014/main" id="{FC2459C3-BB11-406F-BC44-3CDA7BC826C3}"/>
              </a:ext>
            </a:extLst>
          </p:cNvPr>
          <p:cNvPicPr>
            <a:picLocks noChangeAspect="1"/>
          </p:cNvPicPr>
          <p:nvPr/>
        </p:nvPicPr>
        <p:blipFill>
          <a:blip r:embed="rId3"/>
          <a:stretch>
            <a:fillRect/>
          </a:stretch>
        </p:blipFill>
        <p:spPr>
          <a:xfrm>
            <a:off x="2311794" y="4852799"/>
            <a:ext cx="708260" cy="708260"/>
          </a:xfrm>
          <a:prstGeom prst="rect">
            <a:avLst/>
          </a:prstGeom>
        </p:spPr>
      </p:pic>
      <p:pic>
        <p:nvPicPr>
          <p:cNvPr id="24" name="Picture 23">
            <a:extLst>
              <a:ext uri="{FF2B5EF4-FFF2-40B4-BE49-F238E27FC236}">
                <a16:creationId xmlns:a16="http://schemas.microsoft.com/office/drawing/2014/main" id="{EF3E5298-8B53-4D82-936A-1B0E43381C8C}"/>
              </a:ext>
            </a:extLst>
          </p:cNvPr>
          <p:cNvPicPr>
            <a:picLocks noChangeAspect="1"/>
          </p:cNvPicPr>
          <p:nvPr/>
        </p:nvPicPr>
        <p:blipFill>
          <a:blip r:embed="rId3"/>
          <a:stretch>
            <a:fillRect/>
          </a:stretch>
        </p:blipFill>
        <p:spPr>
          <a:xfrm>
            <a:off x="3066219" y="4852799"/>
            <a:ext cx="708260" cy="708260"/>
          </a:xfrm>
          <a:prstGeom prst="rect">
            <a:avLst/>
          </a:prstGeom>
        </p:spPr>
      </p:pic>
      <p:pic>
        <p:nvPicPr>
          <p:cNvPr id="34" name="Picture 33">
            <a:extLst>
              <a:ext uri="{FF2B5EF4-FFF2-40B4-BE49-F238E27FC236}">
                <a16:creationId xmlns:a16="http://schemas.microsoft.com/office/drawing/2014/main" id="{8E3E7945-6216-4C24-8EF6-CD3788690618}"/>
              </a:ext>
            </a:extLst>
          </p:cNvPr>
          <p:cNvPicPr>
            <a:picLocks noChangeAspect="1"/>
          </p:cNvPicPr>
          <p:nvPr/>
        </p:nvPicPr>
        <p:blipFill>
          <a:blip r:embed="rId4"/>
          <a:stretch>
            <a:fillRect/>
          </a:stretch>
        </p:blipFill>
        <p:spPr>
          <a:xfrm>
            <a:off x="4722849" y="4095794"/>
            <a:ext cx="707197" cy="707197"/>
          </a:xfrm>
          <a:prstGeom prst="rect">
            <a:avLst/>
          </a:prstGeom>
        </p:spPr>
      </p:pic>
      <p:pic>
        <p:nvPicPr>
          <p:cNvPr id="35" name="Picture 34">
            <a:extLst>
              <a:ext uri="{FF2B5EF4-FFF2-40B4-BE49-F238E27FC236}">
                <a16:creationId xmlns:a16="http://schemas.microsoft.com/office/drawing/2014/main" id="{5111954B-2D8F-4DF4-894C-CCAF8143FB26}"/>
              </a:ext>
            </a:extLst>
          </p:cNvPr>
          <p:cNvPicPr>
            <a:picLocks noChangeAspect="1"/>
          </p:cNvPicPr>
          <p:nvPr/>
        </p:nvPicPr>
        <p:blipFill>
          <a:blip r:embed="rId3"/>
          <a:stretch>
            <a:fillRect/>
          </a:stretch>
        </p:blipFill>
        <p:spPr>
          <a:xfrm>
            <a:off x="5541803" y="4086903"/>
            <a:ext cx="708260" cy="708260"/>
          </a:xfrm>
          <a:prstGeom prst="rect">
            <a:avLst/>
          </a:prstGeom>
        </p:spPr>
      </p:pic>
      <p:pic>
        <p:nvPicPr>
          <p:cNvPr id="36" name="Picture 35">
            <a:extLst>
              <a:ext uri="{FF2B5EF4-FFF2-40B4-BE49-F238E27FC236}">
                <a16:creationId xmlns:a16="http://schemas.microsoft.com/office/drawing/2014/main" id="{9C5C87B1-97B9-447A-AE3A-B21CE567341D}"/>
              </a:ext>
            </a:extLst>
          </p:cNvPr>
          <p:cNvPicPr>
            <a:picLocks noChangeAspect="1"/>
          </p:cNvPicPr>
          <p:nvPr/>
        </p:nvPicPr>
        <p:blipFill>
          <a:blip r:embed="rId3"/>
          <a:stretch>
            <a:fillRect/>
          </a:stretch>
        </p:blipFill>
        <p:spPr>
          <a:xfrm>
            <a:off x="4704619" y="4984455"/>
            <a:ext cx="708260" cy="708260"/>
          </a:xfrm>
          <a:prstGeom prst="rect">
            <a:avLst/>
          </a:prstGeom>
        </p:spPr>
      </p:pic>
      <p:pic>
        <p:nvPicPr>
          <p:cNvPr id="37" name="Picture 36">
            <a:extLst>
              <a:ext uri="{FF2B5EF4-FFF2-40B4-BE49-F238E27FC236}">
                <a16:creationId xmlns:a16="http://schemas.microsoft.com/office/drawing/2014/main" id="{13A441A7-5546-45C5-93A8-4CED610E00DB}"/>
              </a:ext>
            </a:extLst>
          </p:cNvPr>
          <p:cNvPicPr>
            <a:picLocks noChangeAspect="1"/>
          </p:cNvPicPr>
          <p:nvPr/>
        </p:nvPicPr>
        <p:blipFill>
          <a:blip r:embed="rId3"/>
          <a:stretch>
            <a:fillRect/>
          </a:stretch>
        </p:blipFill>
        <p:spPr>
          <a:xfrm>
            <a:off x="5174354" y="4563098"/>
            <a:ext cx="708260" cy="708260"/>
          </a:xfrm>
          <a:prstGeom prst="rect">
            <a:avLst/>
          </a:prstGeom>
        </p:spPr>
      </p:pic>
      <p:pic>
        <p:nvPicPr>
          <p:cNvPr id="38" name="Picture 37">
            <a:extLst>
              <a:ext uri="{FF2B5EF4-FFF2-40B4-BE49-F238E27FC236}">
                <a16:creationId xmlns:a16="http://schemas.microsoft.com/office/drawing/2014/main" id="{620EEE48-DBFB-4804-AA2C-C779B05137E7}"/>
              </a:ext>
            </a:extLst>
          </p:cNvPr>
          <p:cNvPicPr>
            <a:picLocks noChangeAspect="1"/>
          </p:cNvPicPr>
          <p:nvPr/>
        </p:nvPicPr>
        <p:blipFill>
          <a:blip r:embed="rId3"/>
          <a:stretch>
            <a:fillRect/>
          </a:stretch>
        </p:blipFill>
        <p:spPr>
          <a:xfrm>
            <a:off x="6073845" y="4551372"/>
            <a:ext cx="708260" cy="708260"/>
          </a:xfrm>
          <a:prstGeom prst="rect">
            <a:avLst/>
          </a:prstGeom>
        </p:spPr>
      </p:pic>
      <p:pic>
        <p:nvPicPr>
          <p:cNvPr id="39" name="Picture 38">
            <a:extLst>
              <a:ext uri="{FF2B5EF4-FFF2-40B4-BE49-F238E27FC236}">
                <a16:creationId xmlns:a16="http://schemas.microsoft.com/office/drawing/2014/main" id="{3FBBCA31-F024-4219-A175-31DFE0799D18}"/>
              </a:ext>
            </a:extLst>
          </p:cNvPr>
          <p:cNvPicPr>
            <a:picLocks noChangeAspect="1"/>
          </p:cNvPicPr>
          <p:nvPr/>
        </p:nvPicPr>
        <p:blipFill>
          <a:blip r:embed="rId3"/>
          <a:stretch>
            <a:fillRect/>
          </a:stretch>
        </p:blipFill>
        <p:spPr>
          <a:xfrm>
            <a:off x="5644089" y="4984455"/>
            <a:ext cx="708260" cy="708260"/>
          </a:xfrm>
          <a:prstGeom prst="rect">
            <a:avLst/>
          </a:prstGeom>
        </p:spPr>
      </p:pic>
      <p:pic>
        <p:nvPicPr>
          <p:cNvPr id="40" name="Picture 39">
            <a:extLst>
              <a:ext uri="{FF2B5EF4-FFF2-40B4-BE49-F238E27FC236}">
                <a16:creationId xmlns:a16="http://schemas.microsoft.com/office/drawing/2014/main" id="{30DE6F99-E5B2-414C-830C-BAA612581437}"/>
              </a:ext>
            </a:extLst>
          </p:cNvPr>
          <p:cNvPicPr>
            <a:picLocks noChangeAspect="1"/>
          </p:cNvPicPr>
          <p:nvPr/>
        </p:nvPicPr>
        <p:blipFill>
          <a:blip r:embed="rId3"/>
          <a:stretch>
            <a:fillRect/>
          </a:stretch>
        </p:blipFill>
        <p:spPr>
          <a:xfrm>
            <a:off x="6543580" y="5005797"/>
            <a:ext cx="708260" cy="708260"/>
          </a:xfrm>
          <a:prstGeom prst="rect">
            <a:avLst/>
          </a:prstGeom>
        </p:spPr>
      </p:pic>
      <p:pic>
        <p:nvPicPr>
          <p:cNvPr id="41" name="Picture 40">
            <a:extLst>
              <a:ext uri="{FF2B5EF4-FFF2-40B4-BE49-F238E27FC236}">
                <a16:creationId xmlns:a16="http://schemas.microsoft.com/office/drawing/2014/main" id="{0B39C490-C70D-423A-9789-F9D54D053E94}"/>
              </a:ext>
            </a:extLst>
          </p:cNvPr>
          <p:cNvPicPr>
            <a:picLocks noChangeAspect="1"/>
          </p:cNvPicPr>
          <p:nvPr/>
        </p:nvPicPr>
        <p:blipFill>
          <a:blip r:embed="rId3"/>
          <a:stretch>
            <a:fillRect/>
          </a:stretch>
        </p:blipFill>
        <p:spPr>
          <a:xfrm>
            <a:off x="6477974" y="4047011"/>
            <a:ext cx="708260" cy="708260"/>
          </a:xfrm>
          <a:prstGeom prst="rect">
            <a:avLst/>
          </a:prstGeom>
        </p:spPr>
      </p:pic>
      <p:pic>
        <p:nvPicPr>
          <p:cNvPr id="43" name="Picture 42">
            <a:extLst>
              <a:ext uri="{FF2B5EF4-FFF2-40B4-BE49-F238E27FC236}">
                <a16:creationId xmlns:a16="http://schemas.microsoft.com/office/drawing/2014/main" id="{4AD6DF76-6F32-4932-A4E5-9F000B3769C2}"/>
              </a:ext>
            </a:extLst>
          </p:cNvPr>
          <p:cNvPicPr>
            <a:picLocks noChangeAspect="1"/>
          </p:cNvPicPr>
          <p:nvPr/>
        </p:nvPicPr>
        <p:blipFill>
          <a:blip r:embed="rId5"/>
          <a:stretch>
            <a:fillRect/>
          </a:stretch>
        </p:blipFill>
        <p:spPr>
          <a:xfrm>
            <a:off x="6893600" y="4498229"/>
            <a:ext cx="765474" cy="765474"/>
          </a:xfrm>
          <a:prstGeom prst="rect">
            <a:avLst/>
          </a:prstGeom>
        </p:spPr>
      </p:pic>
      <p:pic>
        <p:nvPicPr>
          <p:cNvPr id="44" name="Picture 43">
            <a:extLst>
              <a:ext uri="{FF2B5EF4-FFF2-40B4-BE49-F238E27FC236}">
                <a16:creationId xmlns:a16="http://schemas.microsoft.com/office/drawing/2014/main" id="{37E02AB0-9052-444C-8F05-E14E6F73A3C5}"/>
              </a:ext>
            </a:extLst>
          </p:cNvPr>
          <p:cNvPicPr>
            <a:picLocks noChangeAspect="1"/>
          </p:cNvPicPr>
          <p:nvPr/>
        </p:nvPicPr>
        <p:blipFill>
          <a:blip r:embed="rId5"/>
          <a:stretch>
            <a:fillRect/>
          </a:stretch>
        </p:blipFill>
        <p:spPr>
          <a:xfrm>
            <a:off x="7337166" y="4029935"/>
            <a:ext cx="765474" cy="765474"/>
          </a:xfrm>
          <a:prstGeom prst="rect">
            <a:avLst/>
          </a:prstGeom>
        </p:spPr>
      </p:pic>
      <p:pic>
        <p:nvPicPr>
          <p:cNvPr id="45" name="Picture 44">
            <a:extLst>
              <a:ext uri="{FF2B5EF4-FFF2-40B4-BE49-F238E27FC236}">
                <a16:creationId xmlns:a16="http://schemas.microsoft.com/office/drawing/2014/main" id="{7B04F3C0-436C-4784-8556-46F5B289B47D}"/>
              </a:ext>
            </a:extLst>
          </p:cNvPr>
          <p:cNvPicPr>
            <a:picLocks noChangeAspect="1"/>
          </p:cNvPicPr>
          <p:nvPr/>
        </p:nvPicPr>
        <p:blipFill>
          <a:blip r:embed="rId5"/>
          <a:stretch>
            <a:fillRect/>
          </a:stretch>
        </p:blipFill>
        <p:spPr>
          <a:xfrm>
            <a:off x="7355809" y="4955868"/>
            <a:ext cx="765474" cy="765474"/>
          </a:xfrm>
          <a:prstGeom prst="rect">
            <a:avLst/>
          </a:prstGeom>
        </p:spPr>
      </p:pic>
      <p:sp>
        <p:nvSpPr>
          <p:cNvPr id="46" name="TextBox 45">
            <a:extLst>
              <a:ext uri="{FF2B5EF4-FFF2-40B4-BE49-F238E27FC236}">
                <a16:creationId xmlns:a16="http://schemas.microsoft.com/office/drawing/2014/main" id="{8ADB0FB4-086B-40B1-B09D-DED389B2956B}"/>
              </a:ext>
            </a:extLst>
          </p:cNvPr>
          <p:cNvSpPr txBox="1"/>
          <p:nvPr/>
        </p:nvSpPr>
        <p:spPr>
          <a:xfrm>
            <a:off x="744080" y="3643304"/>
            <a:ext cx="7418865" cy="400110"/>
          </a:xfrm>
          <a:prstGeom prst="rect">
            <a:avLst/>
          </a:prstGeom>
          <a:noFill/>
        </p:spPr>
        <p:txBody>
          <a:bodyPr wrap="square" rtlCol="0">
            <a:spAutoFit/>
          </a:bodyPr>
          <a:lstStyle/>
          <a:p>
            <a:r>
              <a:rPr lang="en-US" sz="2000" dirty="0">
                <a:latin typeface="Trebuchet MS" panose="020B0603020202020204" pitchFamily="34" charset="0"/>
              </a:rPr>
              <a:t>For every 8 bikes, 3 additional bikes will fit in the same space </a:t>
            </a:r>
          </a:p>
        </p:txBody>
      </p:sp>
    </p:spTree>
    <p:extLst>
      <p:ext uri="{BB962C8B-B14F-4D97-AF65-F5344CB8AC3E}">
        <p14:creationId xmlns:p14="http://schemas.microsoft.com/office/powerpoint/2010/main" val="4025953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B5F2D-03DF-4081-88A1-BD02708D380B}"/>
              </a:ext>
            </a:extLst>
          </p:cNvPr>
          <p:cNvSpPr>
            <a:spLocks noGrp="1"/>
          </p:cNvSpPr>
          <p:nvPr>
            <p:ph type="title"/>
          </p:nvPr>
        </p:nvSpPr>
        <p:spPr/>
        <p:txBody>
          <a:bodyPr/>
          <a:lstStyle/>
          <a:p>
            <a:r>
              <a:rPr lang="en-US" sz="3200" dirty="0"/>
              <a:t>Proposal: Space Saving Racks </a:t>
            </a:r>
          </a:p>
        </p:txBody>
      </p:sp>
      <p:pic>
        <p:nvPicPr>
          <p:cNvPr id="5" name="Shape 685">
            <a:extLst>
              <a:ext uri="{FF2B5EF4-FFF2-40B4-BE49-F238E27FC236}">
                <a16:creationId xmlns:a16="http://schemas.microsoft.com/office/drawing/2014/main" id="{11318C7A-7D21-49E1-8A18-7E74FCEC982B}"/>
              </a:ext>
            </a:extLst>
          </p:cNvPr>
          <p:cNvPicPr preferRelativeResize="0"/>
          <p:nvPr/>
        </p:nvPicPr>
        <p:blipFill rotWithShape="1">
          <a:blip r:embed="rId3">
            <a:alphaModFix/>
          </a:blip>
          <a:srcRect l="17982" r="16508"/>
          <a:stretch/>
        </p:blipFill>
        <p:spPr>
          <a:xfrm>
            <a:off x="5372103" y="3159559"/>
            <a:ext cx="2624191" cy="2702891"/>
          </a:xfrm>
          <a:prstGeom prst="round2DiagRect">
            <a:avLst>
              <a:gd name="adj1" fmla="val 16667"/>
              <a:gd name="adj2" fmla="val 0"/>
            </a:avLst>
          </a:prstGeom>
          <a:noFill/>
          <a:ln>
            <a:noFill/>
          </a:ln>
        </p:spPr>
      </p:pic>
      <p:pic>
        <p:nvPicPr>
          <p:cNvPr id="21" name="Shape 582">
            <a:extLst>
              <a:ext uri="{FF2B5EF4-FFF2-40B4-BE49-F238E27FC236}">
                <a16:creationId xmlns:a16="http://schemas.microsoft.com/office/drawing/2014/main" id="{F9891BC3-F63D-458A-B5B2-B6B6AAA878E0}"/>
              </a:ext>
            </a:extLst>
          </p:cNvPr>
          <p:cNvPicPr preferRelativeResize="0"/>
          <p:nvPr/>
        </p:nvPicPr>
        <p:blipFill>
          <a:blip r:embed="rId4">
            <a:alphaModFix/>
          </a:blip>
          <a:stretch>
            <a:fillRect/>
          </a:stretch>
        </p:blipFill>
        <p:spPr>
          <a:xfrm>
            <a:off x="651791" y="1158658"/>
            <a:ext cx="2776400" cy="2197546"/>
          </a:xfrm>
          <a:prstGeom prst="round2DiagRect">
            <a:avLst>
              <a:gd name="adj1" fmla="val 16667"/>
              <a:gd name="adj2" fmla="val 0"/>
            </a:avLst>
          </a:prstGeom>
          <a:noFill/>
          <a:ln>
            <a:noFill/>
          </a:ln>
        </p:spPr>
      </p:pic>
      <p:sp>
        <p:nvSpPr>
          <p:cNvPr id="6" name="Rectangle: Rounded Corners 5">
            <a:extLst>
              <a:ext uri="{FF2B5EF4-FFF2-40B4-BE49-F238E27FC236}">
                <a16:creationId xmlns:a16="http://schemas.microsoft.com/office/drawing/2014/main" id="{3E7277C2-C38B-4F47-9010-052825BA8614}"/>
              </a:ext>
            </a:extLst>
          </p:cNvPr>
          <p:cNvSpPr/>
          <p:nvPr/>
        </p:nvSpPr>
        <p:spPr>
          <a:xfrm>
            <a:off x="238651" y="3599830"/>
            <a:ext cx="3616023" cy="209951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r>
              <a:rPr lang="en-US" sz="2000" dirty="0">
                <a:solidFill>
                  <a:schemeClr val="tx1"/>
                </a:solidFill>
                <a:latin typeface="Trebuchet MS" panose="020B0603020202020204" pitchFamily="34" charset="0"/>
              </a:rPr>
              <a:t>Vertical Spaces:</a:t>
            </a:r>
          </a:p>
          <a:p>
            <a:pPr marL="342900" indent="-342900">
              <a:buFont typeface="Arial" panose="020B0604020202020204" pitchFamily="34" charset="0"/>
              <a:buChar char="•"/>
            </a:pPr>
            <a:r>
              <a:rPr lang="en-US" sz="1600" dirty="0">
                <a:solidFill>
                  <a:schemeClr val="tx1"/>
                </a:solidFill>
                <a:latin typeface="Trebuchet MS" panose="020B0603020202020204" pitchFamily="34" charset="0"/>
              </a:rPr>
              <a:t>Minimum 1 ft. 5 in. (17-inch) spacing between each rack.</a:t>
            </a:r>
          </a:p>
          <a:p>
            <a:pPr marL="342900" indent="-342900">
              <a:buFont typeface="Arial" panose="020B0604020202020204" pitchFamily="34" charset="0"/>
              <a:buChar char="•"/>
            </a:pPr>
            <a:r>
              <a:rPr lang="en-US" sz="1600" dirty="0">
                <a:solidFill>
                  <a:schemeClr val="tx1"/>
                </a:solidFill>
                <a:latin typeface="Trebuchet MS" panose="020B0603020202020204" pitchFamily="34" charset="0"/>
              </a:rPr>
              <a:t>8-in vertical stagger.</a:t>
            </a:r>
          </a:p>
          <a:p>
            <a:pPr marL="342900" indent="-342900">
              <a:buFont typeface="Arial" panose="020B0604020202020204" pitchFamily="34" charset="0"/>
              <a:buChar char="•"/>
            </a:pPr>
            <a:r>
              <a:rPr lang="en-US" sz="1600" dirty="0">
                <a:solidFill>
                  <a:schemeClr val="tx1"/>
                </a:solidFill>
                <a:latin typeface="Trebuchet MS" panose="020B0603020202020204" pitchFamily="34" charset="0"/>
              </a:rPr>
              <a:t>3 ft. 4 in. (40-inch) depth measurement.</a:t>
            </a:r>
          </a:p>
        </p:txBody>
      </p:sp>
      <p:sp>
        <p:nvSpPr>
          <p:cNvPr id="7" name="Rectangle: Rounded Corners 6">
            <a:extLst>
              <a:ext uri="{FF2B5EF4-FFF2-40B4-BE49-F238E27FC236}">
                <a16:creationId xmlns:a16="http://schemas.microsoft.com/office/drawing/2014/main" id="{BAFC38E7-D4C7-4B3E-8CE0-A1B85FA54A6E}"/>
              </a:ext>
            </a:extLst>
          </p:cNvPr>
          <p:cNvSpPr/>
          <p:nvPr/>
        </p:nvSpPr>
        <p:spPr>
          <a:xfrm>
            <a:off x="4876186" y="859536"/>
            <a:ext cx="3616023" cy="2063244"/>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r>
              <a:rPr lang="en-US" sz="2000" dirty="0">
                <a:solidFill>
                  <a:schemeClr val="tx1"/>
                </a:solidFill>
                <a:latin typeface="Trebuchet MS" panose="020B0603020202020204" pitchFamily="34" charset="0"/>
              </a:rPr>
              <a:t>Stacked Spaces:</a:t>
            </a:r>
          </a:p>
          <a:p>
            <a:pPr marL="342900" indent="-342900">
              <a:buFont typeface="Arial" panose="020B0604020202020204" pitchFamily="34" charset="0"/>
              <a:buChar char="•"/>
            </a:pPr>
            <a:r>
              <a:rPr lang="en-US" sz="1600" dirty="0">
                <a:solidFill>
                  <a:schemeClr val="tx1"/>
                </a:solidFill>
                <a:latin typeface="Trebuchet MS" panose="020B0603020202020204" pitchFamily="34" charset="0"/>
              </a:rPr>
              <a:t>Minimum 1 ft. 5 in. (17-inch) spacing between each rack space, with vertical stagger.</a:t>
            </a:r>
          </a:p>
          <a:p>
            <a:pPr marL="342900" indent="-342900">
              <a:buFont typeface="Arial" panose="020B0604020202020204" pitchFamily="34" charset="0"/>
              <a:buChar char="•"/>
            </a:pPr>
            <a:r>
              <a:rPr lang="en-US" sz="1600" dirty="0">
                <a:solidFill>
                  <a:schemeClr val="tx1"/>
                </a:solidFill>
                <a:latin typeface="Trebuchet MS" panose="020B0603020202020204" pitchFamily="34" charset="0"/>
              </a:rPr>
              <a:t>8-foot maneuvering aisle behind rack.</a:t>
            </a:r>
          </a:p>
          <a:p>
            <a:pPr marL="342900" indent="-342900">
              <a:buFont typeface="Arial" panose="020B0604020202020204" pitchFamily="34" charset="0"/>
              <a:buChar char="•"/>
            </a:pPr>
            <a:r>
              <a:rPr lang="en-US" sz="1600" dirty="0">
                <a:solidFill>
                  <a:schemeClr val="tx1"/>
                </a:solidFill>
                <a:latin typeface="Trebuchet MS" panose="020B0603020202020204" pitchFamily="34" charset="0"/>
              </a:rPr>
              <a:t>Must include lift assist. </a:t>
            </a:r>
          </a:p>
        </p:txBody>
      </p:sp>
    </p:spTree>
    <p:extLst>
      <p:ext uri="{BB962C8B-B14F-4D97-AF65-F5344CB8AC3E}">
        <p14:creationId xmlns:p14="http://schemas.microsoft.com/office/powerpoint/2010/main" val="2788692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Shape 571"/>
          <p:cNvSpPr txBox="1">
            <a:spLocks noGrp="1"/>
          </p:cNvSpPr>
          <p:nvPr>
            <p:ph type="title"/>
          </p:nvPr>
        </p:nvSpPr>
        <p:spPr>
          <a:prstGeom prst="rect">
            <a:avLst/>
          </a:prstGeom>
          <a:noFill/>
          <a:ln>
            <a:noFill/>
          </a:ln>
        </p:spPr>
        <p:txBody>
          <a:bodyPr wrap="square" lIns="91425" tIns="91425" rIns="91425" bIns="91425" anchor="ctr" anchorCtr="0">
            <a:noAutofit/>
          </a:bodyPr>
          <a:lstStyle/>
          <a:p>
            <a:pPr marL="0" marR="0" lvl="0" indent="-152400" algn="l" rtl="0">
              <a:lnSpc>
                <a:spcPct val="90000"/>
              </a:lnSpc>
              <a:spcBef>
                <a:spcPts val="0"/>
              </a:spcBef>
              <a:spcAft>
                <a:spcPts val="0"/>
              </a:spcAft>
              <a:buClr>
                <a:srgbClr val="3A3838"/>
              </a:buClr>
              <a:buSzPct val="80000"/>
              <a:buFont typeface="Trebuchet MS"/>
              <a:buNone/>
            </a:pPr>
            <a:r>
              <a:rPr lang="en-US" sz="3000" dirty="0"/>
              <a:t>Challenge: Racks don’t work for me </a:t>
            </a:r>
          </a:p>
        </p:txBody>
      </p:sp>
      <p:pic>
        <p:nvPicPr>
          <p:cNvPr id="572" name="Shape 572"/>
          <p:cNvPicPr preferRelativeResize="0"/>
          <p:nvPr/>
        </p:nvPicPr>
        <p:blipFill rotWithShape="1">
          <a:blip r:embed="rId3">
            <a:alphaModFix/>
          </a:blip>
          <a:srcRect/>
          <a:stretch/>
        </p:blipFill>
        <p:spPr>
          <a:xfrm>
            <a:off x="14849550" y="408469"/>
            <a:ext cx="2576100" cy="1956300"/>
          </a:xfrm>
          <a:prstGeom prst="round2DiagRect">
            <a:avLst>
              <a:gd name="adj1" fmla="val 16667"/>
              <a:gd name="adj2" fmla="val 0"/>
            </a:avLst>
          </a:prstGeom>
          <a:noFill/>
          <a:ln>
            <a:noFill/>
          </a:ln>
        </p:spPr>
      </p:pic>
      <p:pic>
        <p:nvPicPr>
          <p:cNvPr id="573" name="Shape 573"/>
          <p:cNvPicPr preferRelativeResize="0"/>
          <p:nvPr/>
        </p:nvPicPr>
        <p:blipFill rotWithShape="1">
          <a:blip r:embed="rId4">
            <a:alphaModFix/>
          </a:blip>
          <a:srcRect/>
          <a:stretch/>
        </p:blipFill>
        <p:spPr>
          <a:xfrm>
            <a:off x="2725125" y="1026600"/>
            <a:ext cx="3389100" cy="2121000"/>
          </a:xfrm>
          <a:prstGeom prst="round2DiagRect">
            <a:avLst>
              <a:gd name="adj1" fmla="val 16667"/>
              <a:gd name="adj2" fmla="val 0"/>
            </a:avLst>
          </a:prstGeom>
          <a:noFill/>
          <a:ln>
            <a:noFill/>
          </a:ln>
        </p:spPr>
      </p:pic>
      <p:pic>
        <p:nvPicPr>
          <p:cNvPr id="574" name="Shape 574"/>
          <p:cNvPicPr preferRelativeResize="0"/>
          <p:nvPr/>
        </p:nvPicPr>
        <p:blipFill rotWithShape="1">
          <a:blip r:embed="rId5">
            <a:alphaModFix/>
          </a:blip>
          <a:srcRect/>
          <a:stretch/>
        </p:blipFill>
        <p:spPr>
          <a:xfrm>
            <a:off x="6351251" y="1419475"/>
            <a:ext cx="2715600" cy="2172300"/>
          </a:xfrm>
          <a:prstGeom prst="round2DiagRect">
            <a:avLst>
              <a:gd name="adj1" fmla="val 16667"/>
              <a:gd name="adj2" fmla="val 0"/>
            </a:avLst>
          </a:prstGeom>
          <a:noFill/>
          <a:ln>
            <a:noFill/>
          </a:ln>
        </p:spPr>
      </p:pic>
      <p:pic>
        <p:nvPicPr>
          <p:cNvPr id="575" name="Shape 575"/>
          <p:cNvPicPr preferRelativeResize="0"/>
          <p:nvPr/>
        </p:nvPicPr>
        <p:blipFill rotWithShape="1">
          <a:blip r:embed="rId6">
            <a:alphaModFix/>
          </a:blip>
          <a:srcRect/>
          <a:stretch/>
        </p:blipFill>
        <p:spPr>
          <a:xfrm>
            <a:off x="6049600" y="4047776"/>
            <a:ext cx="2900700" cy="1833900"/>
          </a:xfrm>
          <a:prstGeom prst="round2DiagRect">
            <a:avLst>
              <a:gd name="adj1" fmla="val 16667"/>
              <a:gd name="adj2" fmla="val 0"/>
            </a:avLst>
          </a:prstGeom>
          <a:noFill/>
          <a:ln>
            <a:noFill/>
          </a:ln>
        </p:spPr>
      </p:pic>
      <p:pic>
        <p:nvPicPr>
          <p:cNvPr id="576" name="Shape 576" descr="https://s-media-cache-ak0.pinimg.com/236x/90/d2/77/90d277ef8a36edd2b1613060bdab44b1.jpg"/>
          <p:cNvPicPr preferRelativeResize="0"/>
          <p:nvPr/>
        </p:nvPicPr>
        <p:blipFill rotWithShape="1">
          <a:blip r:embed="rId7">
            <a:alphaModFix/>
          </a:blip>
          <a:srcRect/>
          <a:stretch/>
        </p:blipFill>
        <p:spPr>
          <a:xfrm>
            <a:off x="14849538" y="2464190"/>
            <a:ext cx="2900700" cy="1929600"/>
          </a:xfrm>
          <a:prstGeom prst="round2DiagRect">
            <a:avLst>
              <a:gd name="adj1" fmla="val 16667"/>
              <a:gd name="adj2" fmla="val 0"/>
            </a:avLst>
          </a:prstGeom>
          <a:noFill/>
          <a:ln w="114300" cap="flat" cmpd="sng">
            <a:solidFill>
              <a:srgbClr val="FFFFFF"/>
            </a:solidFill>
            <a:prstDash val="solid"/>
            <a:miter lim="8000"/>
            <a:headEnd type="none" w="med" len="med"/>
            <a:tailEnd type="none" w="med" len="med"/>
          </a:ln>
        </p:spPr>
      </p:pic>
      <p:pic>
        <p:nvPicPr>
          <p:cNvPr id="577" name="Shape 577"/>
          <p:cNvPicPr preferRelativeResize="0"/>
          <p:nvPr/>
        </p:nvPicPr>
        <p:blipFill rotWithShape="1">
          <a:blip r:embed="rId8">
            <a:alphaModFix/>
          </a:blip>
          <a:srcRect/>
          <a:stretch/>
        </p:blipFill>
        <p:spPr>
          <a:xfrm>
            <a:off x="304397" y="965186"/>
            <a:ext cx="2183700" cy="2911800"/>
          </a:xfrm>
          <a:prstGeom prst="round2DiagRect">
            <a:avLst>
              <a:gd name="adj1" fmla="val 16667"/>
              <a:gd name="adj2" fmla="val 0"/>
            </a:avLst>
          </a:prstGeom>
          <a:noFill/>
          <a:ln w="165100" cap="flat" cmpd="sng">
            <a:solidFill>
              <a:srgbClr val="FFFFFF"/>
            </a:solidFill>
            <a:prstDash val="solid"/>
            <a:miter lim="8000"/>
            <a:headEnd type="none" w="med" len="med"/>
            <a:tailEnd type="none" w="med" len="med"/>
          </a:ln>
        </p:spPr>
      </p:pic>
      <p:pic>
        <p:nvPicPr>
          <p:cNvPr id="578" name="Shape 578"/>
          <p:cNvPicPr preferRelativeResize="0"/>
          <p:nvPr/>
        </p:nvPicPr>
        <p:blipFill rotWithShape="1">
          <a:blip r:embed="rId9">
            <a:alphaModFix/>
          </a:blip>
          <a:srcRect/>
          <a:stretch/>
        </p:blipFill>
        <p:spPr>
          <a:xfrm>
            <a:off x="304393" y="3998725"/>
            <a:ext cx="2576100" cy="1932000"/>
          </a:xfrm>
          <a:prstGeom prst="round2DiagRect">
            <a:avLst>
              <a:gd name="adj1" fmla="val 16667"/>
              <a:gd name="adj2" fmla="val 0"/>
            </a:avLst>
          </a:prstGeom>
          <a:noFill/>
          <a:ln>
            <a:noFill/>
          </a:ln>
        </p:spPr>
      </p:pic>
      <p:pic>
        <p:nvPicPr>
          <p:cNvPr id="580" name="Shape 580"/>
          <p:cNvPicPr preferRelativeResize="0"/>
          <p:nvPr/>
        </p:nvPicPr>
        <p:blipFill rotWithShape="1">
          <a:blip r:embed="rId10">
            <a:alphaModFix/>
          </a:blip>
          <a:srcRect l="15510" r="19537"/>
          <a:stretch/>
        </p:blipFill>
        <p:spPr>
          <a:xfrm>
            <a:off x="3128000" y="3472025"/>
            <a:ext cx="2639100" cy="2285700"/>
          </a:xfrm>
          <a:prstGeom prst="round2DiagRect">
            <a:avLst>
              <a:gd name="adj1" fmla="val 16667"/>
              <a:gd name="adj2" fmla="val 0"/>
            </a:avLst>
          </a:prstGeom>
          <a:noFill/>
          <a:ln>
            <a:noFill/>
          </a:ln>
        </p:spPr>
      </p:pic>
    </p:spTree>
    <p:extLst>
      <p:ext uri="{BB962C8B-B14F-4D97-AF65-F5344CB8AC3E}">
        <p14:creationId xmlns:p14="http://schemas.microsoft.com/office/powerpoint/2010/main" val="3081829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B5F2D-03DF-4081-88A1-BD02708D380B}"/>
              </a:ext>
            </a:extLst>
          </p:cNvPr>
          <p:cNvSpPr>
            <a:spLocks noGrp="1"/>
          </p:cNvSpPr>
          <p:nvPr>
            <p:ph type="title"/>
          </p:nvPr>
        </p:nvSpPr>
        <p:spPr>
          <a:xfrm>
            <a:off x="238651" y="273686"/>
            <a:ext cx="8623296" cy="585850"/>
          </a:xfrm>
        </p:spPr>
        <p:txBody>
          <a:bodyPr/>
          <a:lstStyle/>
          <a:p>
            <a:r>
              <a:rPr lang="en-US" sz="3200" dirty="0"/>
              <a:t>Proposal: Require horizontal racks </a:t>
            </a:r>
          </a:p>
        </p:txBody>
      </p:sp>
      <p:pic>
        <p:nvPicPr>
          <p:cNvPr id="8" name="Picture 7">
            <a:extLst>
              <a:ext uri="{FF2B5EF4-FFF2-40B4-BE49-F238E27FC236}">
                <a16:creationId xmlns:a16="http://schemas.microsoft.com/office/drawing/2014/main" id="{935016A2-AFF0-45CE-8393-75BEECF39E8F}"/>
              </a:ext>
            </a:extLst>
          </p:cNvPr>
          <p:cNvPicPr>
            <a:picLocks noChangeAspect="1"/>
          </p:cNvPicPr>
          <p:nvPr/>
        </p:nvPicPr>
        <p:blipFill>
          <a:blip r:embed="rId3"/>
          <a:stretch>
            <a:fillRect/>
          </a:stretch>
        </p:blipFill>
        <p:spPr>
          <a:xfrm>
            <a:off x="5131626" y="890699"/>
            <a:ext cx="3579521" cy="2391120"/>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pic>
        <p:nvPicPr>
          <p:cNvPr id="1026" name="Picture 2" descr="Image result for double decker bicycle racks">
            <a:extLst>
              <a:ext uri="{FF2B5EF4-FFF2-40B4-BE49-F238E27FC236}">
                <a16:creationId xmlns:a16="http://schemas.microsoft.com/office/drawing/2014/main" id="{63B24D7E-0E92-4153-9934-770C7D27A9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147" y="3537995"/>
            <a:ext cx="3334859" cy="2501144"/>
          </a:xfrm>
          <a:prstGeom prst="round2DiagRect">
            <a:avLst>
              <a:gd name="adj1" fmla="val 16667"/>
              <a:gd name="adj2" fmla="val 0"/>
            </a:avLst>
          </a:prstGeom>
          <a:ln w="88900" cap="sq">
            <a:no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6DF266FA-FD53-4EA3-8D88-A0D72FB81857}"/>
              </a:ext>
            </a:extLst>
          </p:cNvPr>
          <p:cNvSpPr/>
          <p:nvPr/>
        </p:nvSpPr>
        <p:spPr>
          <a:xfrm>
            <a:off x="1201018" y="4698853"/>
            <a:ext cx="2269684" cy="1317435"/>
          </a:xfrm>
          <a:prstGeom prst="ellipse">
            <a:avLst/>
          </a:prstGeom>
          <a:noFill/>
          <a:ln w="53975">
            <a:solidFill>
              <a:srgbClr val="00A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9152A9B-B6A2-462A-9861-7B4B3B536C4C}"/>
              </a:ext>
            </a:extLst>
          </p:cNvPr>
          <p:cNvSpPr/>
          <p:nvPr/>
        </p:nvSpPr>
        <p:spPr>
          <a:xfrm>
            <a:off x="523399" y="1035229"/>
            <a:ext cx="4026900" cy="203924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solidFill>
                  <a:schemeClr val="tx1"/>
                </a:solidFill>
                <a:latin typeface="Trebuchet MS" panose="020B0603020202020204" pitchFamily="34" charset="0"/>
              </a:rPr>
              <a:t>If more than 20 long-term spaces are required then 30% of required spaces must be in horizontal racks. </a:t>
            </a:r>
          </a:p>
        </p:txBody>
      </p:sp>
      <p:sp>
        <p:nvSpPr>
          <p:cNvPr id="11" name="Rectangle: Rounded Corners 10">
            <a:extLst>
              <a:ext uri="{FF2B5EF4-FFF2-40B4-BE49-F238E27FC236}">
                <a16:creationId xmlns:a16="http://schemas.microsoft.com/office/drawing/2014/main" id="{385B7D95-B273-41F7-B6E7-6A01D110F3B3}"/>
              </a:ext>
            </a:extLst>
          </p:cNvPr>
          <p:cNvSpPr/>
          <p:nvPr/>
        </p:nvSpPr>
        <p:spPr>
          <a:xfrm>
            <a:off x="5189082" y="3747674"/>
            <a:ext cx="3558649" cy="2081786"/>
          </a:xfrm>
          <a:prstGeom prst="roundRect">
            <a:avLst/>
          </a:prstGeom>
          <a:solidFill>
            <a:srgbClr val="66AE83">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latin typeface="Trebuchet MS" panose="020B0603020202020204" pitchFamily="34" charset="0"/>
              </a:rPr>
              <a:t>Other cities that limit vertical bicycle parking:</a:t>
            </a:r>
          </a:p>
          <a:p>
            <a:pPr marL="285750" indent="-285750">
              <a:buFont typeface="Arial" panose="020B0604020202020204" pitchFamily="34" charset="0"/>
              <a:buChar char="•"/>
            </a:pPr>
            <a:r>
              <a:rPr lang="en-US" sz="1800" dirty="0">
                <a:solidFill>
                  <a:schemeClr val="tx1"/>
                </a:solidFill>
                <a:latin typeface="Trebuchet MS" panose="020B0603020202020204" pitchFamily="34" charset="0"/>
              </a:rPr>
              <a:t>San Francisco, CA </a:t>
            </a:r>
          </a:p>
          <a:p>
            <a:pPr marL="285750" indent="-285750">
              <a:buFont typeface="Arial" panose="020B0604020202020204" pitchFamily="34" charset="0"/>
              <a:buChar char="•"/>
            </a:pPr>
            <a:r>
              <a:rPr lang="en-US" sz="1800" dirty="0">
                <a:solidFill>
                  <a:schemeClr val="tx1"/>
                </a:solidFill>
                <a:latin typeface="Trebuchet MS" panose="020B0603020202020204" pitchFamily="34" charset="0"/>
              </a:rPr>
              <a:t>Arlington, VA</a:t>
            </a:r>
          </a:p>
          <a:p>
            <a:pPr marL="285750" indent="-285750">
              <a:buFont typeface="Arial" panose="020B0604020202020204" pitchFamily="34" charset="0"/>
              <a:buChar char="•"/>
            </a:pPr>
            <a:r>
              <a:rPr lang="en-US" sz="1800" dirty="0">
                <a:solidFill>
                  <a:schemeClr val="tx1"/>
                </a:solidFill>
                <a:latin typeface="Trebuchet MS" panose="020B0603020202020204" pitchFamily="34" charset="0"/>
              </a:rPr>
              <a:t>Vancouver, BC</a:t>
            </a:r>
          </a:p>
          <a:p>
            <a:pPr marL="285750" indent="-285750">
              <a:buFont typeface="Arial" panose="020B0604020202020204" pitchFamily="34" charset="0"/>
              <a:buChar char="•"/>
            </a:pPr>
            <a:r>
              <a:rPr lang="en-US" sz="1800" dirty="0">
                <a:solidFill>
                  <a:schemeClr val="tx1"/>
                </a:solidFill>
                <a:latin typeface="Trebuchet MS" panose="020B0603020202020204" pitchFamily="34" charset="0"/>
              </a:rPr>
              <a:t>Fairfax County, VA </a:t>
            </a:r>
          </a:p>
        </p:txBody>
      </p:sp>
    </p:spTree>
    <p:extLst>
      <p:ext uri="{BB962C8B-B14F-4D97-AF65-F5344CB8AC3E}">
        <p14:creationId xmlns:p14="http://schemas.microsoft.com/office/powerpoint/2010/main" val="1899323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B5F2D-03DF-4081-88A1-BD02708D380B}"/>
              </a:ext>
            </a:extLst>
          </p:cNvPr>
          <p:cNvSpPr>
            <a:spLocks noGrp="1"/>
          </p:cNvSpPr>
          <p:nvPr>
            <p:ph type="title"/>
          </p:nvPr>
        </p:nvSpPr>
        <p:spPr>
          <a:xfrm>
            <a:off x="238651" y="273686"/>
            <a:ext cx="8623296" cy="585850"/>
          </a:xfrm>
        </p:spPr>
        <p:txBody>
          <a:bodyPr/>
          <a:lstStyle/>
          <a:p>
            <a:r>
              <a:rPr lang="en-US" sz="3200" dirty="0"/>
              <a:t>Proposal: Space for larger bikes and e-bikes </a:t>
            </a:r>
          </a:p>
        </p:txBody>
      </p:sp>
      <p:pic>
        <p:nvPicPr>
          <p:cNvPr id="4" name="Shape 697">
            <a:extLst>
              <a:ext uri="{FF2B5EF4-FFF2-40B4-BE49-F238E27FC236}">
                <a16:creationId xmlns:a16="http://schemas.microsoft.com/office/drawing/2014/main" id="{CB737620-09D9-40EC-864C-BDA317618240}"/>
              </a:ext>
            </a:extLst>
          </p:cNvPr>
          <p:cNvPicPr preferRelativeResize="0"/>
          <p:nvPr/>
        </p:nvPicPr>
        <p:blipFill>
          <a:blip r:embed="rId3">
            <a:alphaModFix/>
          </a:blip>
          <a:stretch>
            <a:fillRect/>
          </a:stretch>
        </p:blipFill>
        <p:spPr>
          <a:xfrm>
            <a:off x="5149112" y="1023126"/>
            <a:ext cx="3382200" cy="2257200"/>
          </a:xfrm>
          <a:prstGeom prst="round2DiagRect">
            <a:avLst>
              <a:gd name="adj1" fmla="val 16667"/>
              <a:gd name="adj2" fmla="val 0"/>
            </a:avLst>
          </a:prstGeom>
          <a:noFill/>
          <a:ln>
            <a:noFill/>
          </a:ln>
        </p:spPr>
      </p:pic>
      <p:pic>
        <p:nvPicPr>
          <p:cNvPr id="6" name="Shape 698">
            <a:extLst>
              <a:ext uri="{FF2B5EF4-FFF2-40B4-BE49-F238E27FC236}">
                <a16:creationId xmlns:a16="http://schemas.microsoft.com/office/drawing/2014/main" id="{98006F53-2710-4949-9A1F-4C98A4E90ECB}"/>
              </a:ext>
            </a:extLst>
          </p:cNvPr>
          <p:cNvPicPr preferRelativeResize="0"/>
          <p:nvPr/>
        </p:nvPicPr>
        <p:blipFill>
          <a:blip r:embed="rId4">
            <a:alphaModFix/>
          </a:blip>
          <a:stretch>
            <a:fillRect/>
          </a:stretch>
        </p:blipFill>
        <p:spPr>
          <a:xfrm>
            <a:off x="292945" y="3576035"/>
            <a:ext cx="3167400" cy="2375700"/>
          </a:xfrm>
          <a:prstGeom prst="round2DiagRect">
            <a:avLst>
              <a:gd name="adj1" fmla="val 16667"/>
              <a:gd name="adj2" fmla="val 0"/>
            </a:avLst>
          </a:prstGeom>
          <a:noFill/>
          <a:ln>
            <a:noFill/>
          </a:ln>
        </p:spPr>
      </p:pic>
      <p:sp>
        <p:nvSpPr>
          <p:cNvPr id="8" name="Rectangle: Rounded Corners 7">
            <a:extLst>
              <a:ext uri="{FF2B5EF4-FFF2-40B4-BE49-F238E27FC236}">
                <a16:creationId xmlns:a16="http://schemas.microsoft.com/office/drawing/2014/main" id="{24986957-6383-4ECF-B436-C87EF2B56AFD}"/>
              </a:ext>
            </a:extLst>
          </p:cNvPr>
          <p:cNvSpPr/>
          <p:nvPr/>
        </p:nvSpPr>
        <p:spPr>
          <a:xfrm>
            <a:off x="523399" y="1035229"/>
            <a:ext cx="4026900" cy="2039240"/>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r>
              <a:rPr lang="en-US" sz="1600" dirty="0">
                <a:solidFill>
                  <a:schemeClr val="tx1"/>
                </a:solidFill>
                <a:latin typeface="Trebuchet MS" panose="020B0603020202020204" pitchFamily="34" charset="0"/>
              </a:rPr>
              <a:t>If more than 20 long-term spaces are required then:</a:t>
            </a:r>
          </a:p>
          <a:p>
            <a:pPr marL="342900" indent="-342900">
              <a:buFont typeface="Arial" panose="020B0604020202020204" pitchFamily="34" charset="0"/>
              <a:buChar char="•"/>
            </a:pPr>
            <a:r>
              <a:rPr lang="en-US" sz="1600" dirty="0">
                <a:solidFill>
                  <a:schemeClr val="tx1"/>
                </a:solidFill>
                <a:latin typeface="Trebuchet MS" panose="020B0603020202020204" pitchFamily="34" charset="0"/>
              </a:rPr>
              <a:t>At least 5% must accommodate a larger bicycle footprint of 3’ x 10’.</a:t>
            </a:r>
          </a:p>
          <a:p>
            <a:pPr marL="342900" indent="-342900">
              <a:buFont typeface="Arial" panose="020B0604020202020204" pitchFamily="34" charset="0"/>
              <a:buChar char="•"/>
            </a:pPr>
            <a:r>
              <a:rPr lang="en-US" sz="1600" dirty="0">
                <a:solidFill>
                  <a:schemeClr val="tx1"/>
                </a:solidFill>
                <a:latin typeface="Trebuchet MS" panose="020B0603020202020204" pitchFamily="34" charset="0"/>
              </a:rPr>
              <a:t>At least 5% must have power outlet accessible to horizontal space. </a:t>
            </a:r>
          </a:p>
        </p:txBody>
      </p:sp>
      <p:sp>
        <p:nvSpPr>
          <p:cNvPr id="9" name="Rectangle: Rounded Corners 8">
            <a:extLst>
              <a:ext uri="{FF2B5EF4-FFF2-40B4-BE49-F238E27FC236}">
                <a16:creationId xmlns:a16="http://schemas.microsoft.com/office/drawing/2014/main" id="{D1733C7D-9B2A-4F63-BB38-9830A8F212D2}"/>
              </a:ext>
            </a:extLst>
          </p:cNvPr>
          <p:cNvSpPr/>
          <p:nvPr/>
        </p:nvSpPr>
        <p:spPr>
          <a:xfrm>
            <a:off x="3582605" y="3443916"/>
            <a:ext cx="2677885" cy="1641881"/>
          </a:xfrm>
          <a:prstGeom prst="roundRect">
            <a:avLst/>
          </a:prstGeom>
          <a:solidFill>
            <a:srgbClr val="66AE83">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rebuchet MS" panose="020B0603020202020204" pitchFamily="34" charset="0"/>
              </a:rPr>
              <a:t>Other cities that require space for e-bikes:</a:t>
            </a:r>
          </a:p>
          <a:p>
            <a:pPr marL="285750" indent="-285750">
              <a:buFont typeface="Arial" panose="020B0604020202020204" pitchFamily="34" charset="0"/>
              <a:buChar char="•"/>
            </a:pPr>
            <a:r>
              <a:rPr lang="en-US" sz="1600" dirty="0">
                <a:solidFill>
                  <a:schemeClr val="tx1"/>
                </a:solidFill>
                <a:latin typeface="Trebuchet MS" panose="020B0603020202020204" pitchFamily="34" charset="0"/>
              </a:rPr>
              <a:t>Santa Monica, CA</a:t>
            </a:r>
          </a:p>
          <a:p>
            <a:pPr marL="285750" indent="-285750">
              <a:buFont typeface="Arial" panose="020B0604020202020204" pitchFamily="34" charset="0"/>
              <a:buChar char="•"/>
            </a:pPr>
            <a:r>
              <a:rPr lang="en-US" sz="1600" dirty="0">
                <a:solidFill>
                  <a:schemeClr val="tx1"/>
                </a:solidFill>
                <a:latin typeface="Trebuchet MS" panose="020B0603020202020204" pitchFamily="34" charset="0"/>
              </a:rPr>
              <a:t>Fairfax County, VA</a:t>
            </a:r>
          </a:p>
          <a:p>
            <a:pPr marL="285750" indent="-285750">
              <a:buFont typeface="Arial" panose="020B0604020202020204" pitchFamily="34" charset="0"/>
              <a:buChar char="•"/>
            </a:pPr>
            <a:r>
              <a:rPr lang="en-US" sz="1600" dirty="0">
                <a:solidFill>
                  <a:schemeClr val="tx1"/>
                </a:solidFill>
                <a:latin typeface="Trebuchet MS" panose="020B0603020202020204" pitchFamily="34" charset="0"/>
              </a:rPr>
              <a:t>Vancouver, BC</a:t>
            </a:r>
          </a:p>
          <a:p>
            <a:pPr marL="285750" indent="-285750">
              <a:buFont typeface="Arial" panose="020B0604020202020204" pitchFamily="34" charset="0"/>
              <a:buChar char="•"/>
            </a:pPr>
            <a:r>
              <a:rPr lang="en-US" sz="1600" dirty="0">
                <a:solidFill>
                  <a:schemeClr val="tx1"/>
                </a:solidFill>
                <a:latin typeface="Trebuchet MS" panose="020B0603020202020204" pitchFamily="34" charset="0"/>
              </a:rPr>
              <a:t>Eugene, OR</a:t>
            </a:r>
          </a:p>
        </p:txBody>
      </p:sp>
      <p:sp>
        <p:nvSpPr>
          <p:cNvPr id="10" name="Rectangle: Rounded Corners 9">
            <a:extLst>
              <a:ext uri="{FF2B5EF4-FFF2-40B4-BE49-F238E27FC236}">
                <a16:creationId xmlns:a16="http://schemas.microsoft.com/office/drawing/2014/main" id="{5CCA5ADB-B030-4833-AF66-1366802F36CB}"/>
              </a:ext>
            </a:extLst>
          </p:cNvPr>
          <p:cNvSpPr/>
          <p:nvPr/>
        </p:nvSpPr>
        <p:spPr>
          <a:xfrm>
            <a:off x="6382750" y="4333341"/>
            <a:ext cx="2636228" cy="1668837"/>
          </a:xfrm>
          <a:prstGeom prst="roundRect">
            <a:avLst/>
          </a:prstGeom>
          <a:solidFill>
            <a:srgbClr val="66AE83">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rebuchet MS" panose="020B0603020202020204" pitchFamily="34" charset="0"/>
              </a:rPr>
              <a:t>Other cities that require space for larger bikes:</a:t>
            </a:r>
          </a:p>
          <a:p>
            <a:pPr marL="285750" indent="-285750">
              <a:buFont typeface="Arial" panose="020B0604020202020204" pitchFamily="34" charset="0"/>
              <a:buChar char="•"/>
            </a:pPr>
            <a:r>
              <a:rPr lang="en-US" sz="1600" dirty="0">
                <a:solidFill>
                  <a:schemeClr val="tx1"/>
                </a:solidFill>
                <a:latin typeface="Trebuchet MS" panose="020B0603020202020204" pitchFamily="34" charset="0"/>
              </a:rPr>
              <a:t>Santa Monica, CA</a:t>
            </a:r>
          </a:p>
          <a:p>
            <a:pPr marL="285750" indent="-285750">
              <a:buFont typeface="Arial" panose="020B0604020202020204" pitchFamily="34" charset="0"/>
              <a:buChar char="•"/>
            </a:pPr>
            <a:r>
              <a:rPr lang="en-US" sz="1600" dirty="0">
                <a:solidFill>
                  <a:schemeClr val="tx1"/>
                </a:solidFill>
                <a:latin typeface="Trebuchet MS" panose="020B0603020202020204" pitchFamily="34" charset="0"/>
              </a:rPr>
              <a:t>Cambridge, MA</a:t>
            </a:r>
          </a:p>
          <a:p>
            <a:pPr marL="285750" indent="-285750">
              <a:buFont typeface="Arial" panose="020B0604020202020204" pitchFamily="34" charset="0"/>
              <a:buChar char="•"/>
            </a:pPr>
            <a:r>
              <a:rPr lang="en-US" sz="1600" dirty="0">
                <a:solidFill>
                  <a:schemeClr val="tx1"/>
                </a:solidFill>
                <a:latin typeface="Trebuchet MS" panose="020B0603020202020204" pitchFamily="34" charset="0"/>
              </a:rPr>
              <a:t>Eugene, OR</a:t>
            </a:r>
          </a:p>
        </p:txBody>
      </p:sp>
    </p:spTree>
    <p:extLst>
      <p:ext uri="{BB962C8B-B14F-4D97-AF65-F5344CB8AC3E}">
        <p14:creationId xmlns:p14="http://schemas.microsoft.com/office/powerpoint/2010/main" val="1843388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29079-2963-406E-BC1F-09514BECB71A}"/>
              </a:ext>
            </a:extLst>
          </p:cNvPr>
          <p:cNvSpPr>
            <a:spLocks noGrp="1"/>
          </p:cNvSpPr>
          <p:nvPr>
            <p:ph type="title"/>
          </p:nvPr>
        </p:nvSpPr>
        <p:spPr/>
        <p:txBody>
          <a:bodyPr/>
          <a:lstStyle/>
          <a:p>
            <a:r>
              <a:rPr lang="en-US" sz="3200" dirty="0"/>
              <a:t>Challenge: Long-term bike parking in-unit</a:t>
            </a:r>
          </a:p>
        </p:txBody>
      </p:sp>
      <p:graphicFrame>
        <p:nvGraphicFramePr>
          <p:cNvPr id="4" name="Chart 3">
            <a:extLst>
              <a:ext uri="{FF2B5EF4-FFF2-40B4-BE49-F238E27FC236}">
                <a16:creationId xmlns:a16="http://schemas.microsoft.com/office/drawing/2014/main" id="{00000000-0008-0000-0700-000002000000}"/>
              </a:ext>
            </a:extLst>
          </p:cNvPr>
          <p:cNvGraphicFramePr>
            <a:graphicFrameLocks/>
          </p:cNvGraphicFramePr>
          <p:nvPr>
            <p:extLst/>
          </p:nvPr>
        </p:nvGraphicFramePr>
        <p:xfrm>
          <a:off x="4572000" y="1805606"/>
          <a:ext cx="5029963" cy="380171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495DEE3-32DF-44D6-9AA3-C26D0B6047BB}"/>
              </a:ext>
            </a:extLst>
          </p:cNvPr>
          <p:cNvSpPr txBox="1"/>
          <p:nvPr/>
        </p:nvSpPr>
        <p:spPr>
          <a:xfrm>
            <a:off x="238651" y="997565"/>
            <a:ext cx="4879449" cy="4862870"/>
          </a:xfrm>
          <a:prstGeom prst="rect">
            <a:avLst/>
          </a:prstGeom>
          <a:noFill/>
        </p:spPr>
        <p:txBody>
          <a:bodyPr wrap="square" rtlCol="0">
            <a:spAutoFit/>
          </a:bodyPr>
          <a:lstStyle/>
          <a:p>
            <a:pPr>
              <a:spcAft>
                <a:spcPts val="1200"/>
              </a:spcAft>
            </a:pPr>
            <a:r>
              <a:rPr lang="en-US" sz="2000" dirty="0">
                <a:latin typeface="Trebuchet MS" panose="020B0603020202020204" pitchFamily="34" charset="0"/>
              </a:rPr>
              <a:t>What staff have heard:</a:t>
            </a:r>
          </a:p>
          <a:p>
            <a:pPr marL="285750" indent="-285750">
              <a:spcAft>
                <a:spcPts val="1200"/>
              </a:spcAft>
              <a:buFont typeface="Arial" panose="020B0604020202020204" pitchFamily="34" charset="0"/>
              <a:buChar char="•"/>
            </a:pPr>
            <a:r>
              <a:rPr lang="en-US" sz="2000" dirty="0">
                <a:latin typeface="Trebuchet MS" panose="020B0603020202020204" pitchFamily="34" charset="0"/>
              </a:rPr>
              <a:t>Bicycle racks are being placed in unusable locations in the unit.</a:t>
            </a:r>
          </a:p>
          <a:p>
            <a:pPr marL="285750" indent="-285750">
              <a:spcAft>
                <a:spcPts val="1200"/>
              </a:spcAft>
              <a:buFont typeface="Arial" panose="020B0604020202020204" pitchFamily="34" charset="0"/>
              <a:buChar char="•"/>
            </a:pPr>
            <a:r>
              <a:rPr lang="en-US" sz="2000" dirty="0">
                <a:latin typeface="Trebuchet MS" panose="020B0603020202020204" pitchFamily="34" charset="0"/>
              </a:rPr>
              <a:t>Bicycle racks are removed and not returned when new tenants move in.</a:t>
            </a:r>
          </a:p>
          <a:p>
            <a:pPr marL="285750" indent="-285750">
              <a:spcAft>
                <a:spcPts val="1200"/>
              </a:spcAft>
              <a:buFont typeface="Arial" panose="020B0604020202020204" pitchFamily="34" charset="0"/>
              <a:buChar char="•"/>
            </a:pPr>
            <a:r>
              <a:rPr lang="en-US" sz="2000" dirty="0">
                <a:latin typeface="Trebuchet MS" panose="020B0603020202020204" pitchFamily="34" charset="0"/>
              </a:rPr>
              <a:t>Damage deposits are being lost when wet, muddy bikes are parked in residential units.</a:t>
            </a:r>
          </a:p>
          <a:p>
            <a:pPr marL="285750" indent="-285750">
              <a:spcAft>
                <a:spcPts val="1200"/>
              </a:spcAft>
              <a:buFont typeface="Arial" panose="020B0604020202020204" pitchFamily="34" charset="0"/>
              <a:buChar char="•"/>
            </a:pPr>
            <a:r>
              <a:rPr lang="en-US" sz="2000" dirty="0">
                <a:latin typeface="Trebuchet MS" panose="020B0603020202020204" pitchFamily="34" charset="0"/>
              </a:rPr>
              <a:t>In some projects, all of the long-term bicycle parking is provided in-unit. </a:t>
            </a:r>
          </a:p>
          <a:p>
            <a:pPr marL="285750" indent="-285750">
              <a:spcAft>
                <a:spcPts val="1200"/>
              </a:spcAft>
              <a:buFont typeface="Arial" panose="020B0604020202020204" pitchFamily="34" charset="0"/>
              <a:buChar char="•"/>
            </a:pPr>
            <a:r>
              <a:rPr lang="en-US" sz="2000" dirty="0">
                <a:latin typeface="Trebuchet MS" panose="020B0603020202020204" pitchFamily="34" charset="0"/>
              </a:rPr>
              <a:t>A strong user preference to park their bikes in a secure bicycle parking room (from PBOT Community Survey, 2017).</a:t>
            </a:r>
          </a:p>
        </p:txBody>
      </p:sp>
    </p:spTree>
    <p:extLst>
      <p:ext uri="{BB962C8B-B14F-4D97-AF65-F5344CB8AC3E}">
        <p14:creationId xmlns:p14="http://schemas.microsoft.com/office/powerpoint/2010/main" val="3106229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34FDA0-E0DE-477E-AAFF-55FC2825FDAA}"/>
              </a:ext>
            </a:extLst>
          </p:cNvPr>
          <p:cNvSpPr>
            <a:spLocks noGrp="1"/>
          </p:cNvSpPr>
          <p:nvPr>
            <p:ph type="title"/>
          </p:nvPr>
        </p:nvSpPr>
        <p:spPr/>
        <p:txBody>
          <a:bodyPr/>
          <a:lstStyle/>
          <a:p>
            <a:r>
              <a:rPr lang="en-US" sz="3200" dirty="0"/>
              <a:t>Issue: In-Unit bicycle parking  </a:t>
            </a:r>
          </a:p>
        </p:txBody>
      </p:sp>
      <p:sp>
        <p:nvSpPr>
          <p:cNvPr id="5" name="Text Placeholder 4">
            <a:extLst>
              <a:ext uri="{FF2B5EF4-FFF2-40B4-BE49-F238E27FC236}">
                <a16:creationId xmlns:a16="http://schemas.microsoft.com/office/drawing/2014/main" id="{7850AFE4-F9C6-4837-A1CD-0141C8A57003}"/>
              </a:ext>
            </a:extLst>
          </p:cNvPr>
          <p:cNvSpPr>
            <a:spLocks noGrp="1"/>
          </p:cNvSpPr>
          <p:nvPr>
            <p:ph type="body" idx="1"/>
          </p:nvPr>
        </p:nvSpPr>
        <p:spPr>
          <a:xfrm>
            <a:off x="238651" y="1053750"/>
            <a:ext cx="4156368" cy="4750499"/>
          </a:xfrm>
        </p:spPr>
        <p:txBody>
          <a:bodyPr/>
          <a:lstStyle/>
          <a:p>
            <a:pPr marL="203200" indent="0">
              <a:buNone/>
            </a:pPr>
            <a:r>
              <a:rPr lang="en-US" sz="2000" dirty="0"/>
              <a:t>Other major cities don’t allow required bicycle parking to be placed within a residential unit:</a:t>
            </a:r>
          </a:p>
          <a:p>
            <a:r>
              <a:rPr lang="en-US" sz="2000" dirty="0"/>
              <a:t> San Francisco, CA</a:t>
            </a:r>
          </a:p>
          <a:p>
            <a:r>
              <a:rPr lang="en-US" sz="2000" dirty="0"/>
              <a:t> Vancouver, BC</a:t>
            </a:r>
          </a:p>
          <a:p>
            <a:r>
              <a:rPr lang="en-US" sz="2000" dirty="0"/>
              <a:t> Los Angeles, CA</a:t>
            </a:r>
          </a:p>
          <a:p>
            <a:r>
              <a:rPr lang="en-US" sz="2000" dirty="0"/>
              <a:t> Seattle, WA</a:t>
            </a:r>
          </a:p>
          <a:p>
            <a:r>
              <a:rPr lang="en-US" sz="2000" dirty="0"/>
              <a:t> Chicago, IL</a:t>
            </a:r>
          </a:p>
          <a:p>
            <a:r>
              <a:rPr lang="en-US" sz="2000" dirty="0"/>
              <a:t> Madison, WI</a:t>
            </a:r>
          </a:p>
          <a:p>
            <a:r>
              <a:rPr lang="en-US" sz="2000" dirty="0"/>
              <a:t> Cambridge, MA </a:t>
            </a:r>
          </a:p>
        </p:txBody>
      </p:sp>
      <p:pic>
        <p:nvPicPr>
          <p:cNvPr id="8" name="Picture 7">
            <a:extLst>
              <a:ext uri="{FF2B5EF4-FFF2-40B4-BE49-F238E27FC236}">
                <a16:creationId xmlns:a16="http://schemas.microsoft.com/office/drawing/2014/main" id="{FAA7D148-7DCD-436F-ABC4-D3758ECABB4F}"/>
              </a:ext>
            </a:extLst>
          </p:cNvPr>
          <p:cNvPicPr>
            <a:picLocks noChangeAspect="1"/>
          </p:cNvPicPr>
          <p:nvPr/>
        </p:nvPicPr>
        <p:blipFill>
          <a:blip r:embed="rId3"/>
          <a:stretch>
            <a:fillRect/>
          </a:stretch>
        </p:blipFill>
        <p:spPr>
          <a:xfrm>
            <a:off x="3099546" y="2543174"/>
            <a:ext cx="2921390" cy="1771650"/>
          </a:xfrm>
          <a:prstGeom prst="rect">
            <a:avLst/>
          </a:prstGeom>
        </p:spPr>
      </p:pic>
      <p:pic>
        <p:nvPicPr>
          <p:cNvPr id="9" name="Picture 8">
            <a:extLst>
              <a:ext uri="{FF2B5EF4-FFF2-40B4-BE49-F238E27FC236}">
                <a16:creationId xmlns:a16="http://schemas.microsoft.com/office/drawing/2014/main" id="{33E5BC3D-F56B-472E-B6BA-D3F6BE589B42}"/>
              </a:ext>
            </a:extLst>
          </p:cNvPr>
          <p:cNvPicPr>
            <a:picLocks noChangeAspect="1"/>
          </p:cNvPicPr>
          <p:nvPr/>
        </p:nvPicPr>
        <p:blipFill>
          <a:blip r:embed="rId4"/>
          <a:stretch>
            <a:fillRect/>
          </a:stretch>
        </p:blipFill>
        <p:spPr>
          <a:xfrm>
            <a:off x="6044455" y="3993985"/>
            <a:ext cx="2921391" cy="1810264"/>
          </a:xfrm>
          <a:prstGeom prst="rect">
            <a:avLst/>
          </a:prstGeom>
        </p:spPr>
      </p:pic>
      <p:pic>
        <p:nvPicPr>
          <p:cNvPr id="10" name="Picture 9">
            <a:extLst>
              <a:ext uri="{FF2B5EF4-FFF2-40B4-BE49-F238E27FC236}">
                <a16:creationId xmlns:a16="http://schemas.microsoft.com/office/drawing/2014/main" id="{FF8276AD-47A4-4FB9-B868-ECD12C08EAEC}"/>
              </a:ext>
            </a:extLst>
          </p:cNvPr>
          <p:cNvPicPr>
            <a:picLocks noChangeAspect="1"/>
          </p:cNvPicPr>
          <p:nvPr/>
        </p:nvPicPr>
        <p:blipFill>
          <a:blip r:embed="rId5"/>
          <a:stretch>
            <a:fillRect/>
          </a:stretch>
        </p:blipFill>
        <p:spPr>
          <a:xfrm>
            <a:off x="6044455" y="1171789"/>
            <a:ext cx="2978881" cy="1771650"/>
          </a:xfrm>
          <a:prstGeom prst="rect">
            <a:avLst/>
          </a:prstGeom>
        </p:spPr>
      </p:pic>
    </p:spTree>
    <p:extLst>
      <p:ext uri="{BB962C8B-B14F-4D97-AF65-F5344CB8AC3E}">
        <p14:creationId xmlns:p14="http://schemas.microsoft.com/office/powerpoint/2010/main" val="831578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B5F2D-03DF-4081-88A1-BD02708D380B}"/>
              </a:ext>
            </a:extLst>
          </p:cNvPr>
          <p:cNvSpPr>
            <a:spLocks noGrp="1"/>
          </p:cNvSpPr>
          <p:nvPr>
            <p:ph type="title"/>
          </p:nvPr>
        </p:nvSpPr>
        <p:spPr/>
        <p:txBody>
          <a:bodyPr/>
          <a:lstStyle/>
          <a:p>
            <a:r>
              <a:rPr lang="en-US" sz="3200" dirty="0"/>
              <a:t>Proposal: Reduce the in-unit allowance </a:t>
            </a:r>
          </a:p>
        </p:txBody>
      </p:sp>
      <p:sp>
        <p:nvSpPr>
          <p:cNvPr id="8" name="TextBox 7">
            <a:extLst>
              <a:ext uri="{FF2B5EF4-FFF2-40B4-BE49-F238E27FC236}">
                <a16:creationId xmlns:a16="http://schemas.microsoft.com/office/drawing/2014/main" id="{11D566F9-B8B2-47F1-B31F-A2D367EE8D4D}"/>
              </a:ext>
            </a:extLst>
          </p:cNvPr>
          <p:cNvSpPr txBox="1"/>
          <p:nvPr/>
        </p:nvSpPr>
        <p:spPr>
          <a:xfrm>
            <a:off x="238651" y="1203998"/>
            <a:ext cx="4879449" cy="4093428"/>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US" sz="2000" dirty="0">
                <a:latin typeface="Trebuchet MS" panose="020B0603020202020204" pitchFamily="34" charset="0"/>
              </a:rPr>
              <a:t>Up to 20% of required long-term bicycle parking spaces may be provided in a dwelling unit. </a:t>
            </a:r>
          </a:p>
          <a:p>
            <a:pPr marL="342900" indent="-342900">
              <a:spcAft>
                <a:spcPts val="1200"/>
              </a:spcAft>
              <a:buFont typeface="Arial" panose="020B0604020202020204" pitchFamily="34" charset="0"/>
              <a:buChar char="•"/>
            </a:pPr>
            <a:r>
              <a:rPr lang="en-US" sz="2000" dirty="0">
                <a:latin typeface="Trebuchet MS" panose="020B0603020202020204" pitchFamily="34" charset="0"/>
              </a:rPr>
              <a:t>Must be provided in a rack, but reduced rack requirement.</a:t>
            </a:r>
          </a:p>
          <a:p>
            <a:pPr marL="342900" indent="-342900">
              <a:spcAft>
                <a:spcPts val="1200"/>
              </a:spcAft>
              <a:buFont typeface="Arial" panose="020B0604020202020204" pitchFamily="34" charset="0"/>
              <a:buChar char="•"/>
            </a:pPr>
            <a:r>
              <a:rPr lang="en-US" sz="2000" dirty="0">
                <a:latin typeface="Trebuchet MS" panose="020B0603020202020204" pitchFamily="34" charset="0"/>
              </a:rPr>
              <a:t>Maintain the 5-foot maneuvering aisle.</a:t>
            </a:r>
          </a:p>
          <a:p>
            <a:pPr marL="342900" indent="-342900">
              <a:spcAft>
                <a:spcPts val="1200"/>
              </a:spcAft>
              <a:buFont typeface="Arial" panose="020B0604020202020204" pitchFamily="34" charset="0"/>
              <a:buChar char="•"/>
            </a:pPr>
            <a:r>
              <a:rPr lang="en-US" sz="2000" dirty="0">
                <a:latin typeface="Trebuchet MS" panose="020B0603020202020204" pitchFamily="34" charset="0"/>
              </a:rPr>
              <a:t>No more than one required space can be in each dwelling unit.</a:t>
            </a:r>
          </a:p>
          <a:p>
            <a:pPr marL="342900" indent="-342900">
              <a:spcAft>
                <a:spcPts val="1200"/>
              </a:spcAft>
              <a:buFont typeface="Arial" panose="020B0604020202020204" pitchFamily="34" charset="0"/>
              <a:buChar char="•"/>
            </a:pPr>
            <a:r>
              <a:rPr lang="en-US" sz="2000" dirty="0">
                <a:latin typeface="Trebuchet MS" panose="020B0603020202020204" pitchFamily="34" charset="0"/>
              </a:rPr>
              <a:t>No adjustments or modifications are permitted to this section. </a:t>
            </a:r>
          </a:p>
        </p:txBody>
      </p:sp>
      <p:pic>
        <p:nvPicPr>
          <p:cNvPr id="9" name="Picture 8">
            <a:extLst>
              <a:ext uri="{FF2B5EF4-FFF2-40B4-BE49-F238E27FC236}">
                <a16:creationId xmlns:a16="http://schemas.microsoft.com/office/drawing/2014/main" id="{A26F4EB8-6EE0-4D39-A1F8-CC0E6EA681F3}"/>
              </a:ext>
            </a:extLst>
          </p:cNvPr>
          <p:cNvPicPr>
            <a:picLocks noChangeAspect="1"/>
          </p:cNvPicPr>
          <p:nvPr/>
        </p:nvPicPr>
        <p:blipFill>
          <a:blip r:embed="rId3"/>
          <a:stretch>
            <a:fillRect/>
          </a:stretch>
        </p:blipFill>
        <p:spPr>
          <a:xfrm>
            <a:off x="6158704" y="999236"/>
            <a:ext cx="2163764" cy="2836473"/>
          </a:xfrm>
          <a:prstGeom prst="rect">
            <a:avLst/>
          </a:prstGeom>
        </p:spPr>
      </p:pic>
      <p:sp>
        <p:nvSpPr>
          <p:cNvPr id="10" name="Oval 9">
            <a:extLst>
              <a:ext uri="{FF2B5EF4-FFF2-40B4-BE49-F238E27FC236}">
                <a16:creationId xmlns:a16="http://schemas.microsoft.com/office/drawing/2014/main" id="{131073B1-4B14-498B-8470-071B507504F3}"/>
              </a:ext>
            </a:extLst>
          </p:cNvPr>
          <p:cNvSpPr/>
          <p:nvPr/>
        </p:nvSpPr>
        <p:spPr>
          <a:xfrm>
            <a:off x="6108700" y="1295400"/>
            <a:ext cx="609600" cy="368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wall hook bicycle parking">
            <a:extLst>
              <a:ext uri="{FF2B5EF4-FFF2-40B4-BE49-F238E27FC236}">
                <a16:creationId xmlns:a16="http://schemas.microsoft.com/office/drawing/2014/main" id="{D9CED5F6-C240-4C80-BB30-479F443E83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4514" y="3338294"/>
            <a:ext cx="1908380" cy="2687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285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5D216C-86CC-4AAC-95BD-F090F2A5A833}"/>
              </a:ext>
            </a:extLst>
          </p:cNvPr>
          <p:cNvSpPr>
            <a:spLocks noGrp="1"/>
          </p:cNvSpPr>
          <p:nvPr>
            <p:ph type="title"/>
          </p:nvPr>
        </p:nvSpPr>
        <p:spPr>
          <a:xfrm>
            <a:off x="238650" y="273686"/>
            <a:ext cx="8699609" cy="594994"/>
          </a:xfrm>
        </p:spPr>
        <p:txBody>
          <a:bodyPr/>
          <a:lstStyle/>
          <a:p>
            <a:r>
              <a:rPr lang="en-US" dirty="0"/>
              <a:t>Challenge: Bike ridership not the same throughout the city </a:t>
            </a:r>
          </a:p>
        </p:txBody>
      </p:sp>
      <p:sp>
        <p:nvSpPr>
          <p:cNvPr id="8" name="Rectangle 7">
            <a:extLst>
              <a:ext uri="{FF2B5EF4-FFF2-40B4-BE49-F238E27FC236}">
                <a16:creationId xmlns:a16="http://schemas.microsoft.com/office/drawing/2014/main" id="{013D4C77-08CC-4AC3-B615-1A5B86F1EB65}"/>
              </a:ext>
            </a:extLst>
          </p:cNvPr>
          <p:cNvSpPr/>
          <p:nvPr/>
        </p:nvSpPr>
        <p:spPr>
          <a:xfrm>
            <a:off x="6865749" y="5284922"/>
            <a:ext cx="1890793" cy="821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59F89B2-F1CC-4DCF-A7AA-06D6EED1A397}"/>
              </a:ext>
            </a:extLst>
          </p:cNvPr>
          <p:cNvPicPr>
            <a:picLocks noChangeAspect="1"/>
          </p:cNvPicPr>
          <p:nvPr/>
        </p:nvPicPr>
        <p:blipFill>
          <a:blip r:embed="rId3"/>
          <a:stretch>
            <a:fillRect/>
          </a:stretch>
        </p:blipFill>
        <p:spPr>
          <a:xfrm>
            <a:off x="102870" y="890211"/>
            <a:ext cx="8938259" cy="5216121"/>
          </a:xfrm>
          <a:prstGeom prst="rect">
            <a:avLst/>
          </a:prstGeom>
        </p:spPr>
      </p:pic>
    </p:spTree>
    <p:extLst>
      <p:ext uri="{BB962C8B-B14F-4D97-AF65-F5344CB8AC3E}">
        <p14:creationId xmlns:p14="http://schemas.microsoft.com/office/powerpoint/2010/main" val="1639329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BD52A-7D99-4861-92D1-6A6F0FA011E6}"/>
              </a:ext>
            </a:extLst>
          </p:cNvPr>
          <p:cNvSpPr>
            <a:spLocks noGrp="1"/>
          </p:cNvSpPr>
          <p:nvPr>
            <p:ph type="title"/>
          </p:nvPr>
        </p:nvSpPr>
        <p:spPr/>
        <p:txBody>
          <a:bodyPr/>
          <a:lstStyle/>
          <a:p>
            <a:r>
              <a:rPr lang="en-US" dirty="0"/>
              <a:t>How do we get to that vision? </a:t>
            </a:r>
          </a:p>
        </p:txBody>
      </p:sp>
      <p:pic>
        <p:nvPicPr>
          <p:cNvPr id="5" name="Picture 4">
            <a:extLst>
              <a:ext uri="{FF2B5EF4-FFF2-40B4-BE49-F238E27FC236}">
                <a16:creationId xmlns:a16="http://schemas.microsoft.com/office/drawing/2014/main" id="{B097A8A4-1DD9-449E-849B-D02DDFE149DC}"/>
              </a:ext>
            </a:extLst>
          </p:cNvPr>
          <p:cNvPicPr>
            <a:picLocks noChangeAspect="1"/>
          </p:cNvPicPr>
          <p:nvPr/>
        </p:nvPicPr>
        <p:blipFill>
          <a:blip r:embed="rId3"/>
          <a:stretch>
            <a:fillRect/>
          </a:stretch>
        </p:blipFill>
        <p:spPr>
          <a:xfrm>
            <a:off x="403965" y="1086750"/>
            <a:ext cx="1261997" cy="1261997"/>
          </a:xfrm>
          <a:prstGeom prst="rect">
            <a:avLst/>
          </a:prstGeom>
        </p:spPr>
      </p:pic>
      <p:sp>
        <p:nvSpPr>
          <p:cNvPr id="6" name="TextBox 5">
            <a:extLst>
              <a:ext uri="{FF2B5EF4-FFF2-40B4-BE49-F238E27FC236}">
                <a16:creationId xmlns:a16="http://schemas.microsoft.com/office/drawing/2014/main" id="{55937D45-F511-4B17-9151-D51A2A494167}"/>
              </a:ext>
            </a:extLst>
          </p:cNvPr>
          <p:cNvSpPr txBox="1"/>
          <p:nvPr/>
        </p:nvSpPr>
        <p:spPr>
          <a:xfrm>
            <a:off x="1791222" y="1365337"/>
            <a:ext cx="2555310" cy="954107"/>
          </a:xfrm>
          <a:prstGeom prst="rect">
            <a:avLst/>
          </a:prstGeom>
          <a:noFill/>
        </p:spPr>
        <p:txBody>
          <a:bodyPr wrap="square" rtlCol="0">
            <a:spAutoFit/>
          </a:bodyPr>
          <a:lstStyle/>
          <a:p>
            <a:r>
              <a:rPr lang="en-US" b="1" dirty="0">
                <a:latin typeface="Trebuchet MS" panose="020B0603020202020204" pitchFamily="34" charset="0"/>
              </a:rPr>
              <a:t>Build for Density:</a:t>
            </a:r>
          </a:p>
          <a:p>
            <a:pPr marL="285750" indent="-285750">
              <a:buFont typeface="Arial" panose="020B0604020202020204" pitchFamily="34" charset="0"/>
              <a:buChar char="•"/>
            </a:pPr>
            <a:r>
              <a:rPr lang="en-US" dirty="0">
                <a:latin typeface="Trebuchet MS" panose="020B0603020202020204" pitchFamily="34" charset="0"/>
              </a:rPr>
              <a:t>Commercial/ Mixed Use Zones</a:t>
            </a:r>
          </a:p>
          <a:p>
            <a:pPr marL="285750" indent="-285750">
              <a:buFont typeface="Arial" panose="020B0604020202020204" pitchFamily="34" charset="0"/>
              <a:buChar char="•"/>
            </a:pPr>
            <a:r>
              <a:rPr lang="en-US" dirty="0">
                <a:latin typeface="Trebuchet MS" panose="020B0603020202020204" pitchFamily="34" charset="0"/>
              </a:rPr>
              <a:t>Better Housing by Design </a:t>
            </a:r>
          </a:p>
        </p:txBody>
      </p:sp>
      <p:pic>
        <p:nvPicPr>
          <p:cNvPr id="8" name="Picture 7">
            <a:extLst>
              <a:ext uri="{FF2B5EF4-FFF2-40B4-BE49-F238E27FC236}">
                <a16:creationId xmlns:a16="http://schemas.microsoft.com/office/drawing/2014/main" id="{CFBBF24C-1B53-4413-B2DE-452C0A9FB89B}"/>
              </a:ext>
            </a:extLst>
          </p:cNvPr>
          <p:cNvPicPr>
            <a:picLocks noChangeAspect="1"/>
          </p:cNvPicPr>
          <p:nvPr/>
        </p:nvPicPr>
        <p:blipFill>
          <a:blip r:embed="rId4"/>
          <a:stretch>
            <a:fillRect/>
          </a:stretch>
        </p:blipFill>
        <p:spPr>
          <a:xfrm>
            <a:off x="2934222" y="2470697"/>
            <a:ext cx="1637778" cy="1637778"/>
          </a:xfrm>
          <a:prstGeom prst="rect">
            <a:avLst/>
          </a:prstGeom>
        </p:spPr>
      </p:pic>
      <p:sp>
        <p:nvSpPr>
          <p:cNvPr id="9" name="TextBox 8">
            <a:extLst>
              <a:ext uri="{FF2B5EF4-FFF2-40B4-BE49-F238E27FC236}">
                <a16:creationId xmlns:a16="http://schemas.microsoft.com/office/drawing/2014/main" id="{70CEBA14-C766-4825-B6A9-6C9CA637EEDC}"/>
              </a:ext>
            </a:extLst>
          </p:cNvPr>
          <p:cNvSpPr txBox="1"/>
          <p:nvPr/>
        </p:nvSpPr>
        <p:spPr>
          <a:xfrm>
            <a:off x="4450059" y="3009182"/>
            <a:ext cx="2730674" cy="1169551"/>
          </a:xfrm>
          <a:prstGeom prst="rect">
            <a:avLst/>
          </a:prstGeom>
          <a:noFill/>
        </p:spPr>
        <p:txBody>
          <a:bodyPr wrap="square" rtlCol="0">
            <a:spAutoFit/>
          </a:bodyPr>
          <a:lstStyle/>
          <a:p>
            <a:r>
              <a:rPr lang="en-US" b="1" dirty="0">
                <a:latin typeface="Trebuchet MS" panose="020B0603020202020204" pitchFamily="34" charset="0"/>
              </a:rPr>
              <a:t>Reduce Parking Requirements:</a:t>
            </a:r>
          </a:p>
          <a:p>
            <a:pPr marL="285750" indent="-285750">
              <a:buFont typeface="Arial" panose="020B0604020202020204" pitchFamily="34" charset="0"/>
              <a:buChar char="•"/>
            </a:pPr>
            <a:r>
              <a:rPr lang="en-US" dirty="0">
                <a:latin typeface="Trebuchet MS" panose="020B0603020202020204" pitchFamily="34" charset="0"/>
              </a:rPr>
              <a:t>Reduce development costs</a:t>
            </a:r>
          </a:p>
          <a:p>
            <a:pPr marL="285750" indent="-285750">
              <a:buFont typeface="Arial" panose="020B0604020202020204" pitchFamily="34" charset="0"/>
              <a:buChar char="•"/>
            </a:pPr>
            <a:r>
              <a:rPr lang="en-US" dirty="0">
                <a:latin typeface="Trebuchet MS" panose="020B0603020202020204" pitchFamily="34" charset="0"/>
              </a:rPr>
              <a:t>Reduce cost of units  </a:t>
            </a:r>
          </a:p>
          <a:p>
            <a:pPr marL="285750" indent="-285750">
              <a:buFont typeface="Arial" panose="020B0604020202020204" pitchFamily="34" charset="0"/>
              <a:buChar char="•"/>
            </a:pPr>
            <a:r>
              <a:rPr lang="en-US" dirty="0">
                <a:latin typeface="Trebuchet MS" panose="020B0603020202020204" pitchFamily="34" charset="0"/>
              </a:rPr>
              <a:t>More space for units </a:t>
            </a:r>
            <a:r>
              <a:rPr lang="en-US" b="1" dirty="0">
                <a:latin typeface="Trebuchet MS" panose="020B0603020202020204" pitchFamily="34" charset="0"/>
              </a:rPr>
              <a:t> </a:t>
            </a:r>
          </a:p>
        </p:txBody>
      </p:sp>
      <p:pic>
        <p:nvPicPr>
          <p:cNvPr id="11" name="Picture 10">
            <a:extLst>
              <a:ext uri="{FF2B5EF4-FFF2-40B4-BE49-F238E27FC236}">
                <a16:creationId xmlns:a16="http://schemas.microsoft.com/office/drawing/2014/main" id="{E3E2EEC4-64D6-4B4E-9937-7D31F2501CC4}"/>
              </a:ext>
            </a:extLst>
          </p:cNvPr>
          <p:cNvPicPr>
            <a:picLocks noChangeAspect="1"/>
          </p:cNvPicPr>
          <p:nvPr/>
        </p:nvPicPr>
        <p:blipFill>
          <a:blip r:embed="rId5"/>
          <a:stretch>
            <a:fillRect/>
          </a:stretch>
        </p:blipFill>
        <p:spPr>
          <a:xfrm>
            <a:off x="5902188" y="4673867"/>
            <a:ext cx="628565" cy="628565"/>
          </a:xfrm>
          <a:prstGeom prst="rect">
            <a:avLst/>
          </a:prstGeom>
        </p:spPr>
      </p:pic>
      <p:sp>
        <p:nvSpPr>
          <p:cNvPr id="12" name="TextBox 11">
            <a:extLst>
              <a:ext uri="{FF2B5EF4-FFF2-40B4-BE49-F238E27FC236}">
                <a16:creationId xmlns:a16="http://schemas.microsoft.com/office/drawing/2014/main" id="{A51231B2-EBEC-4B02-A276-4248218360BE}"/>
              </a:ext>
            </a:extLst>
          </p:cNvPr>
          <p:cNvSpPr txBox="1"/>
          <p:nvPr/>
        </p:nvSpPr>
        <p:spPr>
          <a:xfrm>
            <a:off x="6617626" y="4468066"/>
            <a:ext cx="2555310" cy="1600438"/>
          </a:xfrm>
          <a:prstGeom prst="rect">
            <a:avLst/>
          </a:prstGeom>
          <a:noFill/>
        </p:spPr>
        <p:txBody>
          <a:bodyPr wrap="square" rtlCol="0">
            <a:spAutoFit/>
          </a:bodyPr>
          <a:lstStyle/>
          <a:p>
            <a:r>
              <a:rPr lang="en-US" b="1" dirty="0">
                <a:latin typeface="Trebuchet MS" panose="020B0603020202020204" pitchFamily="34" charset="0"/>
              </a:rPr>
              <a:t>Provide Transportation Options for Residents:</a:t>
            </a:r>
          </a:p>
          <a:p>
            <a:pPr marL="285750" indent="-285750">
              <a:buFont typeface="Arial" panose="020B0604020202020204" pitchFamily="34" charset="0"/>
              <a:buChar char="•"/>
            </a:pPr>
            <a:r>
              <a:rPr lang="en-US" dirty="0">
                <a:latin typeface="Trebuchet MS" panose="020B0603020202020204" pitchFamily="34" charset="0"/>
              </a:rPr>
              <a:t>Transportation Infrastructure</a:t>
            </a:r>
          </a:p>
          <a:p>
            <a:pPr marL="285750" indent="-285750">
              <a:buFont typeface="Arial" panose="020B0604020202020204" pitchFamily="34" charset="0"/>
              <a:buChar char="•"/>
            </a:pPr>
            <a:r>
              <a:rPr lang="en-US" dirty="0">
                <a:latin typeface="Trebuchet MS" panose="020B0603020202020204" pitchFamily="34" charset="0"/>
              </a:rPr>
              <a:t>Bicycle Parking </a:t>
            </a:r>
          </a:p>
          <a:p>
            <a:pPr marL="285750" indent="-285750">
              <a:buFont typeface="Arial" panose="020B0604020202020204" pitchFamily="34" charset="0"/>
              <a:buChar char="•"/>
            </a:pPr>
            <a:r>
              <a:rPr lang="en-US" dirty="0">
                <a:latin typeface="Trebuchet MS" panose="020B0603020202020204" pitchFamily="34" charset="0"/>
              </a:rPr>
              <a:t>Transportation Demand Management </a:t>
            </a:r>
          </a:p>
        </p:txBody>
      </p:sp>
      <p:pic>
        <p:nvPicPr>
          <p:cNvPr id="15" name="Picture 14">
            <a:extLst>
              <a:ext uri="{FF2B5EF4-FFF2-40B4-BE49-F238E27FC236}">
                <a16:creationId xmlns:a16="http://schemas.microsoft.com/office/drawing/2014/main" id="{E7FBC1B6-EF8C-48A0-A356-6F3BA59AB271}"/>
              </a:ext>
            </a:extLst>
          </p:cNvPr>
          <p:cNvPicPr>
            <a:picLocks noChangeAspect="1"/>
          </p:cNvPicPr>
          <p:nvPr/>
        </p:nvPicPr>
        <p:blipFill>
          <a:blip r:embed="rId6"/>
          <a:stretch>
            <a:fillRect/>
          </a:stretch>
        </p:blipFill>
        <p:spPr>
          <a:xfrm>
            <a:off x="5220411" y="4433878"/>
            <a:ext cx="594985" cy="594985"/>
          </a:xfrm>
          <a:prstGeom prst="rect">
            <a:avLst/>
          </a:prstGeom>
        </p:spPr>
      </p:pic>
      <p:pic>
        <p:nvPicPr>
          <p:cNvPr id="16" name="Picture 15">
            <a:extLst>
              <a:ext uri="{FF2B5EF4-FFF2-40B4-BE49-F238E27FC236}">
                <a16:creationId xmlns:a16="http://schemas.microsoft.com/office/drawing/2014/main" id="{99405895-9F25-4A0D-AC9F-DA03DB48C462}"/>
              </a:ext>
            </a:extLst>
          </p:cNvPr>
          <p:cNvPicPr>
            <a:picLocks noChangeAspect="1"/>
          </p:cNvPicPr>
          <p:nvPr/>
        </p:nvPicPr>
        <p:blipFill>
          <a:blip r:embed="rId7"/>
          <a:stretch>
            <a:fillRect/>
          </a:stretch>
        </p:blipFill>
        <p:spPr>
          <a:xfrm>
            <a:off x="5777251" y="4235208"/>
            <a:ext cx="878440" cy="383212"/>
          </a:xfrm>
          <a:prstGeom prst="rect">
            <a:avLst/>
          </a:prstGeom>
        </p:spPr>
      </p:pic>
    </p:spTree>
    <p:extLst>
      <p:ext uri="{BB962C8B-B14F-4D97-AF65-F5344CB8AC3E}">
        <p14:creationId xmlns:p14="http://schemas.microsoft.com/office/powerpoint/2010/main" val="3134618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713">
            <a:extLst>
              <a:ext uri="{FF2B5EF4-FFF2-40B4-BE49-F238E27FC236}">
                <a16:creationId xmlns:a16="http://schemas.microsoft.com/office/drawing/2014/main" id="{FC8C5899-07C8-46DB-BD85-D23E11E17CC5}"/>
              </a:ext>
            </a:extLst>
          </p:cNvPr>
          <p:cNvPicPr preferRelativeResize="0"/>
          <p:nvPr/>
        </p:nvPicPr>
        <p:blipFill>
          <a:blip r:embed="rId3">
            <a:alphaModFix/>
          </a:blip>
          <a:stretch>
            <a:fillRect/>
          </a:stretch>
        </p:blipFill>
        <p:spPr>
          <a:xfrm>
            <a:off x="300446" y="0"/>
            <a:ext cx="9144000" cy="6100576"/>
          </a:xfrm>
          <a:prstGeom prst="rect">
            <a:avLst/>
          </a:prstGeom>
          <a:noFill/>
          <a:ln>
            <a:noFill/>
          </a:ln>
        </p:spPr>
      </p:pic>
      <p:sp>
        <p:nvSpPr>
          <p:cNvPr id="2" name="Title 1">
            <a:extLst>
              <a:ext uri="{FF2B5EF4-FFF2-40B4-BE49-F238E27FC236}">
                <a16:creationId xmlns:a16="http://schemas.microsoft.com/office/drawing/2014/main" id="{E59B5F2D-03DF-4081-88A1-BD02708D380B}"/>
              </a:ext>
            </a:extLst>
          </p:cNvPr>
          <p:cNvSpPr>
            <a:spLocks noGrp="1"/>
          </p:cNvSpPr>
          <p:nvPr>
            <p:ph type="title"/>
          </p:nvPr>
        </p:nvSpPr>
        <p:spPr>
          <a:xfrm>
            <a:off x="4412928" y="171574"/>
            <a:ext cx="5549103" cy="585850"/>
          </a:xfrm>
        </p:spPr>
        <p:txBody>
          <a:bodyPr/>
          <a:lstStyle/>
          <a:p>
            <a:r>
              <a:rPr lang="en-US" sz="2800" dirty="0"/>
              <a:t>Proposal: Expand the use of geographic tiers </a:t>
            </a:r>
          </a:p>
        </p:txBody>
      </p:sp>
      <p:sp>
        <p:nvSpPr>
          <p:cNvPr id="5" name="Rectangle: Rounded Corners 4">
            <a:extLst>
              <a:ext uri="{FF2B5EF4-FFF2-40B4-BE49-F238E27FC236}">
                <a16:creationId xmlns:a16="http://schemas.microsoft.com/office/drawing/2014/main" id="{43559237-6890-4AD2-9F8E-E489AB8E8DA3}"/>
              </a:ext>
            </a:extLst>
          </p:cNvPr>
          <p:cNvSpPr/>
          <p:nvPr/>
        </p:nvSpPr>
        <p:spPr>
          <a:xfrm>
            <a:off x="0" y="3722914"/>
            <a:ext cx="2795451" cy="224608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marL="203200"/>
            <a:r>
              <a:rPr lang="en-US" b="1" dirty="0">
                <a:solidFill>
                  <a:schemeClr val="tx1"/>
                </a:solidFill>
                <a:latin typeface="Trebuchet MS" panose="020B0603020202020204" pitchFamily="34" charset="0"/>
              </a:rPr>
              <a:t>Standard A </a:t>
            </a:r>
            <a:r>
              <a:rPr lang="en-US" dirty="0">
                <a:solidFill>
                  <a:schemeClr val="tx1"/>
                </a:solidFill>
                <a:latin typeface="Trebuchet MS" panose="020B0603020202020204" pitchFamily="34" charset="0"/>
              </a:rPr>
              <a:t>– Central City, Inner Neighborhoods, Gateway District </a:t>
            </a:r>
          </a:p>
          <a:p>
            <a:pPr marL="203200"/>
            <a:r>
              <a:rPr lang="en-US" b="1" dirty="0">
                <a:solidFill>
                  <a:schemeClr val="tx1"/>
                </a:solidFill>
                <a:latin typeface="Trebuchet MS" panose="020B0603020202020204" pitchFamily="34" charset="0"/>
              </a:rPr>
              <a:t>Standard B </a:t>
            </a:r>
            <a:r>
              <a:rPr lang="en-US" dirty="0">
                <a:solidFill>
                  <a:schemeClr val="tx1"/>
                </a:solidFill>
                <a:latin typeface="Trebuchet MS" panose="020B0603020202020204" pitchFamily="34" charset="0"/>
              </a:rPr>
              <a:t>– Eastern and Western Neighborhoods and River </a:t>
            </a:r>
          </a:p>
          <a:p>
            <a:pPr algn="ctr"/>
            <a:endParaRPr lang="en-US" dirty="0"/>
          </a:p>
        </p:txBody>
      </p:sp>
    </p:spTree>
    <p:extLst>
      <p:ext uri="{BB962C8B-B14F-4D97-AF65-F5344CB8AC3E}">
        <p14:creationId xmlns:p14="http://schemas.microsoft.com/office/powerpoint/2010/main" val="638916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Shape 587"/>
          <p:cNvSpPr txBox="1">
            <a:spLocks noGrp="1"/>
          </p:cNvSpPr>
          <p:nvPr>
            <p:ph type="title"/>
          </p:nvPr>
        </p:nvSpPr>
        <p:spPr>
          <a:xfrm>
            <a:off x="238650" y="273686"/>
            <a:ext cx="8905349" cy="540128"/>
          </a:xfrm>
          <a:prstGeom prst="rect">
            <a:avLst/>
          </a:prstGeom>
          <a:noFill/>
          <a:ln>
            <a:noFill/>
          </a:ln>
        </p:spPr>
        <p:txBody>
          <a:bodyPr wrap="square" lIns="91425" tIns="91425" rIns="91425" bIns="91425" anchor="ctr" anchorCtr="0">
            <a:noAutofit/>
          </a:bodyPr>
          <a:lstStyle/>
          <a:p>
            <a:pPr marL="0" marR="0" lvl="0" indent="-152400" algn="l" rtl="0">
              <a:lnSpc>
                <a:spcPct val="90000"/>
              </a:lnSpc>
              <a:spcBef>
                <a:spcPts val="0"/>
              </a:spcBef>
              <a:spcAft>
                <a:spcPts val="0"/>
              </a:spcAft>
              <a:buClr>
                <a:srgbClr val="3A3838"/>
              </a:buClr>
              <a:buSzPct val="66666"/>
              <a:buFont typeface="Trebuchet MS"/>
              <a:buNone/>
            </a:pPr>
            <a:r>
              <a:rPr lang="en-US" sz="3200" dirty="0"/>
              <a:t>Challenge: Not enough </a:t>
            </a:r>
            <a:r>
              <a:rPr lang="en-US" sz="3200"/>
              <a:t>bicycle parking </a:t>
            </a:r>
            <a:endParaRPr lang="en-US" sz="3200" b="1" i="0" u="none" strike="noStrike" cap="none" dirty="0">
              <a:solidFill>
                <a:srgbClr val="3A3838"/>
              </a:solidFill>
              <a:latin typeface="Trebuchet MS"/>
              <a:ea typeface="Trebuchet MS"/>
              <a:cs typeface="Trebuchet MS"/>
              <a:sym typeface="Trebuchet MS"/>
            </a:endParaRPr>
          </a:p>
        </p:txBody>
      </p:sp>
      <p:sp>
        <p:nvSpPr>
          <p:cNvPr id="589" name="Shape 589"/>
          <p:cNvSpPr/>
          <p:nvPr/>
        </p:nvSpPr>
        <p:spPr>
          <a:xfrm>
            <a:off x="143692" y="3589621"/>
            <a:ext cx="4721297" cy="2376487"/>
          </a:xfrm>
          <a:prstGeom prst="wedgeEllipseCallout">
            <a:avLst>
              <a:gd name="adj1" fmla="val 82765"/>
              <a:gd name="adj2" fmla="val 19563"/>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wrap="square" lIns="91425" tIns="91425" rIns="91425" bIns="91425" anchor="ctr" anchorCtr="0">
            <a:noAutofit/>
          </a:bodyPr>
          <a:lstStyle/>
          <a:p>
            <a:endParaRPr lang="en-US" sz="1800" dirty="0">
              <a:latin typeface="Trebuchet MS" panose="020B0603020202020204" pitchFamily="34" charset="0"/>
            </a:endParaRPr>
          </a:p>
          <a:p>
            <a:endParaRPr lang="en-US" sz="1800" dirty="0">
              <a:latin typeface="Trebuchet MS" panose="020B0603020202020204" pitchFamily="34" charset="0"/>
            </a:endParaRPr>
          </a:p>
          <a:p>
            <a:pPr algn="ctr"/>
            <a:r>
              <a:rPr lang="en-US" sz="2000" dirty="0">
                <a:latin typeface="Trebuchet MS" panose="020B0603020202020204" pitchFamily="34" charset="0"/>
              </a:rPr>
              <a:t>“We need more bike racks near shopping, banks, theaters, the post office, etc. Life is more than home and work.”</a:t>
            </a:r>
            <a:br>
              <a:rPr lang="en-US" dirty="0"/>
            </a:br>
            <a:endParaRPr lang="en-US" i="1" dirty="0">
              <a:latin typeface="Trebuchet MS"/>
              <a:ea typeface="Trebuchet MS"/>
              <a:cs typeface="Trebuchet MS"/>
              <a:sym typeface="Trebuchet MS"/>
            </a:endParaRPr>
          </a:p>
        </p:txBody>
      </p:sp>
      <p:sp>
        <p:nvSpPr>
          <p:cNvPr id="6" name="Shape 589">
            <a:extLst>
              <a:ext uri="{FF2B5EF4-FFF2-40B4-BE49-F238E27FC236}">
                <a16:creationId xmlns:a16="http://schemas.microsoft.com/office/drawing/2014/main" id="{23E90DA1-11BA-49FF-8C2E-913E836A7808}"/>
              </a:ext>
            </a:extLst>
          </p:cNvPr>
          <p:cNvSpPr/>
          <p:nvPr/>
        </p:nvSpPr>
        <p:spPr>
          <a:xfrm>
            <a:off x="0" y="910553"/>
            <a:ext cx="5306025" cy="2518524"/>
          </a:xfrm>
          <a:prstGeom prst="wedgeEllipseCallout">
            <a:avLst>
              <a:gd name="adj1" fmla="val 73625"/>
              <a:gd name="adj2" fmla="val 107436"/>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wrap="square" lIns="91425" tIns="91425" rIns="91425" bIns="91425" anchor="ctr" anchorCtr="0">
            <a:noAutofit/>
          </a:bodyPr>
          <a:lstStyle/>
          <a:p>
            <a:r>
              <a:rPr lang="en-US" sz="1800" dirty="0">
                <a:latin typeface="Trebuchet MS" panose="020B0603020202020204" pitchFamily="34" charset="0"/>
              </a:rPr>
              <a:t>“We are unable to store bicycles outside. Threatened with eviction if I continue to. Not able to hang inside and it took up too much space. </a:t>
            </a:r>
            <a:r>
              <a:rPr lang="en-US" sz="1800" b="1" dirty="0">
                <a:latin typeface="Trebuchet MS" panose="020B0603020202020204" pitchFamily="34" charset="0"/>
              </a:rPr>
              <a:t>Had to get rid of my bike</a:t>
            </a:r>
            <a:r>
              <a:rPr lang="en-US" sz="1800" dirty="0">
                <a:latin typeface="Trebuchet MS" panose="020B0603020202020204" pitchFamily="34" charset="0"/>
              </a:rPr>
              <a:t>.”</a:t>
            </a:r>
            <a:endParaRPr lang="en-US" dirty="0">
              <a:solidFill>
                <a:schemeClr val="tx1"/>
              </a:solidFill>
              <a:latin typeface="Trebuchet MS" panose="020B0603020202020204" pitchFamily="34" charset="0"/>
              <a:ea typeface="Trebuchet MS"/>
              <a:cs typeface="Trebuchet MS"/>
              <a:sym typeface="Trebuchet MS"/>
            </a:endParaRPr>
          </a:p>
        </p:txBody>
      </p:sp>
      <p:sp>
        <p:nvSpPr>
          <p:cNvPr id="3" name="Speech Bubble: Oval 2">
            <a:extLst>
              <a:ext uri="{FF2B5EF4-FFF2-40B4-BE49-F238E27FC236}">
                <a16:creationId xmlns:a16="http://schemas.microsoft.com/office/drawing/2014/main" id="{C50E7028-5F4E-4AD3-A9E0-426DD0C00C2B}"/>
              </a:ext>
            </a:extLst>
          </p:cNvPr>
          <p:cNvSpPr/>
          <p:nvPr/>
        </p:nvSpPr>
        <p:spPr>
          <a:xfrm>
            <a:off x="5408022" y="1077330"/>
            <a:ext cx="3861237" cy="2832866"/>
          </a:xfrm>
          <a:prstGeom prst="wedgeEllipseCallout">
            <a:avLst>
              <a:gd name="adj1" fmla="val -11112"/>
              <a:gd name="adj2" fmla="val 7526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Trebuchet MS" panose="020B0603020202020204" pitchFamily="34" charset="0"/>
              </a:rPr>
              <a:t>“No secure parking so bikes have to be brought all the way into the office and sit in what could be workspace.” </a:t>
            </a:r>
            <a:br>
              <a:rPr lang="en-US" dirty="0"/>
            </a:br>
            <a:endParaRPr lang="en-US" dirty="0">
              <a:latin typeface="Trebuchet MS" panose="020B0603020202020204" pitchFamily="34" charset="0"/>
            </a:endParaRPr>
          </a:p>
        </p:txBody>
      </p:sp>
      <p:pic>
        <p:nvPicPr>
          <p:cNvPr id="4" name="Picture 3">
            <a:extLst>
              <a:ext uri="{FF2B5EF4-FFF2-40B4-BE49-F238E27FC236}">
                <a16:creationId xmlns:a16="http://schemas.microsoft.com/office/drawing/2014/main" id="{EF3611EA-A713-400E-B9EA-1F5F1CB68CD9}"/>
              </a:ext>
            </a:extLst>
          </p:cNvPr>
          <p:cNvPicPr>
            <a:picLocks noChangeAspect="1"/>
          </p:cNvPicPr>
          <p:nvPr/>
        </p:nvPicPr>
        <p:blipFill>
          <a:blip r:embed="rId3"/>
          <a:stretch>
            <a:fillRect/>
          </a:stretch>
        </p:blipFill>
        <p:spPr>
          <a:xfrm>
            <a:off x="6602159" y="4071205"/>
            <a:ext cx="1894904" cy="1894903"/>
          </a:xfrm>
          <a:prstGeom prst="rect">
            <a:avLst/>
          </a:prstGeom>
        </p:spPr>
      </p:pic>
    </p:spTree>
    <p:extLst>
      <p:ext uri="{BB962C8B-B14F-4D97-AF65-F5344CB8AC3E}">
        <p14:creationId xmlns:p14="http://schemas.microsoft.com/office/powerpoint/2010/main" val="4072869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B5F2D-03DF-4081-88A1-BD02708D380B}"/>
              </a:ext>
            </a:extLst>
          </p:cNvPr>
          <p:cNvSpPr>
            <a:spLocks noGrp="1"/>
          </p:cNvSpPr>
          <p:nvPr>
            <p:ph type="title"/>
          </p:nvPr>
        </p:nvSpPr>
        <p:spPr>
          <a:xfrm>
            <a:off x="1" y="221921"/>
            <a:ext cx="9143999" cy="585850"/>
          </a:xfrm>
        </p:spPr>
        <p:txBody>
          <a:bodyPr/>
          <a:lstStyle/>
          <a:p>
            <a:r>
              <a:rPr lang="en-US" sz="2200" dirty="0"/>
              <a:t>Proposal: Update the minimum required amounts of bicycle parking</a:t>
            </a:r>
          </a:p>
        </p:txBody>
      </p:sp>
      <p:sp>
        <p:nvSpPr>
          <p:cNvPr id="6" name="Rectangle: Rounded Corners 5">
            <a:extLst>
              <a:ext uri="{FF2B5EF4-FFF2-40B4-BE49-F238E27FC236}">
                <a16:creationId xmlns:a16="http://schemas.microsoft.com/office/drawing/2014/main" id="{C3CE8C01-3A13-4273-9785-0B383F657B94}"/>
              </a:ext>
            </a:extLst>
          </p:cNvPr>
          <p:cNvSpPr/>
          <p:nvPr/>
        </p:nvSpPr>
        <p:spPr>
          <a:xfrm>
            <a:off x="4313204" y="4009080"/>
            <a:ext cx="4738815" cy="167593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lvl="0"/>
            <a:r>
              <a:rPr lang="en-US" sz="1600" dirty="0">
                <a:solidFill>
                  <a:srgbClr val="3A3838"/>
                </a:solidFill>
                <a:latin typeface="Trebuchet MS"/>
                <a:ea typeface="Trebuchet MS"/>
                <a:cs typeface="Trebuchet MS"/>
                <a:sym typeface="Trebuchet MS"/>
              </a:rPr>
              <a:t>Amount of required bicycle parking based on: </a:t>
            </a:r>
          </a:p>
          <a:p>
            <a:pPr marL="457200" lvl="0" indent="-419100">
              <a:spcAft>
                <a:spcPts val="600"/>
              </a:spcAft>
              <a:buClr>
                <a:srgbClr val="3A3838"/>
              </a:buClr>
              <a:buSzPct val="100000"/>
              <a:buFont typeface="Trebuchet MS"/>
              <a:buChar char="●"/>
            </a:pPr>
            <a:r>
              <a:rPr lang="en-US" sz="1600" dirty="0">
                <a:solidFill>
                  <a:srgbClr val="3A3838"/>
                </a:solidFill>
                <a:latin typeface="Trebuchet MS"/>
                <a:ea typeface="Trebuchet MS"/>
                <a:cs typeface="Trebuchet MS"/>
                <a:sym typeface="Trebuchet MS"/>
              </a:rPr>
              <a:t>Square footage per </a:t>
            </a:r>
            <a:r>
              <a:rPr lang="en-US" sz="1600" b="1" dirty="0">
                <a:solidFill>
                  <a:srgbClr val="00A0AE"/>
                </a:solidFill>
                <a:latin typeface="Trebuchet MS"/>
                <a:ea typeface="Trebuchet MS"/>
                <a:cs typeface="Trebuchet MS"/>
                <a:sym typeface="Trebuchet MS"/>
              </a:rPr>
              <a:t>employee</a:t>
            </a:r>
          </a:p>
          <a:p>
            <a:pPr marL="457200" lvl="0" indent="-419100">
              <a:spcAft>
                <a:spcPts val="600"/>
              </a:spcAft>
              <a:buClr>
                <a:srgbClr val="3A3838"/>
              </a:buClr>
              <a:buSzPct val="100000"/>
              <a:buFont typeface="Trebuchet MS"/>
              <a:buChar char="●"/>
            </a:pPr>
            <a:r>
              <a:rPr lang="en-US" sz="1600" dirty="0">
                <a:solidFill>
                  <a:srgbClr val="3A3838"/>
                </a:solidFill>
                <a:latin typeface="Trebuchet MS"/>
                <a:ea typeface="Trebuchet MS"/>
                <a:cs typeface="Trebuchet MS"/>
                <a:sym typeface="Trebuchet MS"/>
              </a:rPr>
              <a:t>Percentage of </a:t>
            </a:r>
            <a:r>
              <a:rPr lang="en-US" sz="1600" b="1" dirty="0">
                <a:solidFill>
                  <a:srgbClr val="00A0AE"/>
                </a:solidFill>
                <a:latin typeface="Trebuchet MS"/>
                <a:ea typeface="Trebuchet MS"/>
                <a:cs typeface="Trebuchet MS"/>
                <a:sym typeface="Trebuchet MS"/>
              </a:rPr>
              <a:t>visitor</a:t>
            </a:r>
            <a:r>
              <a:rPr lang="en-US" sz="1600" dirty="0">
                <a:solidFill>
                  <a:srgbClr val="3A3838"/>
                </a:solidFill>
                <a:latin typeface="Trebuchet MS"/>
                <a:ea typeface="Trebuchet MS"/>
                <a:cs typeface="Trebuchet MS"/>
                <a:sym typeface="Trebuchet MS"/>
              </a:rPr>
              <a:t> rates</a:t>
            </a:r>
          </a:p>
          <a:p>
            <a:pPr marL="457200" lvl="0" indent="-419100">
              <a:spcAft>
                <a:spcPts val="600"/>
              </a:spcAft>
              <a:buClr>
                <a:srgbClr val="3A3838"/>
              </a:buClr>
              <a:buSzPct val="100000"/>
              <a:buFont typeface="Trebuchet MS"/>
              <a:buChar char="●"/>
            </a:pPr>
            <a:r>
              <a:rPr lang="en-US" sz="1600" dirty="0">
                <a:solidFill>
                  <a:srgbClr val="3A3838"/>
                </a:solidFill>
                <a:latin typeface="Trebuchet MS"/>
                <a:ea typeface="Trebuchet MS"/>
                <a:cs typeface="Trebuchet MS"/>
                <a:sym typeface="Trebuchet MS"/>
              </a:rPr>
              <a:t>TSDC </a:t>
            </a:r>
            <a:r>
              <a:rPr lang="en-US" sz="1600" b="1" dirty="0">
                <a:solidFill>
                  <a:srgbClr val="00A0AE"/>
                </a:solidFill>
                <a:latin typeface="Trebuchet MS"/>
                <a:ea typeface="Trebuchet MS"/>
                <a:cs typeface="Trebuchet MS"/>
                <a:sym typeface="Trebuchet MS"/>
              </a:rPr>
              <a:t>person trip</a:t>
            </a:r>
            <a:r>
              <a:rPr lang="en-US" sz="1600" dirty="0">
                <a:solidFill>
                  <a:srgbClr val="00A0AE"/>
                </a:solidFill>
                <a:latin typeface="Trebuchet MS"/>
                <a:ea typeface="Trebuchet MS"/>
                <a:cs typeface="Trebuchet MS"/>
                <a:sym typeface="Trebuchet MS"/>
              </a:rPr>
              <a:t> </a:t>
            </a:r>
            <a:r>
              <a:rPr lang="en-US" sz="1600" dirty="0">
                <a:solidFill>
                  <a:srgbClr val="3A3838"/>
                </a:solidFill>
                <a:latin typeface="Trebuchet MS"/>
                <a:ea typeface="Trebuchet MS"/>
                <a:cs typeface="Trebuchet MS"/>
                <a:sym typeface="Trebuchet MS"/>
              </a:rPr>
              <a:t>rates</a:t>
            </a:r>
          </a:p>
          <a:p>
            <a:pPr marL="457200" lvl="0" indent="-419100">
              <a:spcAft>
                <a:spcPts val="600"/>
              </a:spcAft>
              <a:buClr>
                <a:srgbClr val="3A3838"/>
              </a:buClr>
              <a:buSzPct val="100000"/>
              <a:buFont typeface="Trebuchet MS"/>
              <a:buChar char="●"/>
            </a:pPr>
            <a:r>
              <a:rPr lang="en-US" sz="1600" dirty="0">
                <a:solidFill>
                  <a:srgbClr val="3A3838"/>
                </a:solidFill>
                <a:latin typeface="Trebuchet MS"/>
                <a:ea typeface="Trebuchet MS"/>
                <a:cs typeface="Trebuchet MS"/>
                <a:sym typeface="Trebuchet MS"/>
              </a:rPr>
              <a:t>City’s target </a:t>
            </a:r>
            <a:r>
              <a:rPr lang="en-US" sz="1600" b="1" dirty="0">
                <a:solidFill>
                  <a:srgbClr val="00A0AE"/>
                </a:solidFill>
                <a:latin typeface="Trebuchet MS"/>
                <a:ea typeface="Trebuchet MS"/>
                <a:cs typeface="Trebuchet MS"/>
                <a:sym typeface="Trebuchet MS"/>
              </a:rPr>
              <a:t>mode splits </a:t>
            </a:r>
          </a:p>
        </p:txBody>
      </p:sp>
      <p:grpSp>
        <p:nvGrpSpPr>
          <p:cNvPr id="259" name="Group 258">
            <a:extLst>
              <a:ext uri="{FF2B5EF4-FFF2-40B4-BE49-F238E27FC236}">
                <a16:creationId xmlns:a16="http://schemas.microsoft.com/office/drawing/2014/main" id="{798382A4-3401-49A0-9E74-CEFDC971A103}"/>
              </a:ext>
            </a:extLst>
          </p:cNvPr>
          <p:cNvGrpSpPr/>
          <p:nvPr/>
        </p:nvGrpSpPr>
        <p:grpSpPr>
          <a:xfrm>
            <a:off x="-475872" y="833171"/>
            <a:ext cx="5362832" cy="5567629"/>
            <a:chOff x="-475872" y="833171"/>
            <a:chExt cx="5362832" cy="5567629"/>
          </a:xfrm>
        </p:grpSpPr>
        <p:pic>
          <p:nvPicPr>
            <p:cNvPr id="4" name="Picture 3">
              <a:extLst>
                <a:ext uri="{FF2B5EF4-FFF2-40B4-BE49-F238E27FC236}">
                  <a16:creationId xmlns:a16="http://schemas.microsoft.com/office/drawing/2014/main" id="{0B10D876-8A4C-464E-9D70-7E63CFAB1969}"/>
                </a:ext>
              </a:extLst>
            </p:cNvPr>
            <p:cNvPicPr>
              <a:picLocks noChangeAspect="1"/>
            </p:cNvPicPr>
            <p:nvPr/>
          </p:nvPicPr>
          <p:blipFill>
            <a:blip r:embed="rId3"/>
            <a:stretch>
              <a:fillRect/>
            </a:stretch>
          </p:blipFill>
          <p:spPr>
            <a:xfrm>
              <a:off x="-475872" y="833171"/>
              <a:ext cx="5362832" cy="5567629"/>
            </a:xfrm>
            <a:prstGeom prst="rect">
              <a:avLst/>
            </a:prstGeom>
          </p:spPr>
        </p:pic>
        <p:grpSp>
          <p:nvGrpSpPr>
            <p:cNvPr id="166" name="Group 165">
              <a:extLst>
                <a:ext uri="{FF2B5EF4-FFF2-40B4-BE49-F238E27FC236}">
                  <a16:creationId xmlns:a16="http://schemas.microsoft.com/office/drawing/2014/main" id="{4BAE8EE1-1298-4DE9-9566-1B6383B3AAAA}"/>
                </a:ext>
              </a:extLst>
            </p:cNvPr>
            <p:cNvGrpSpPr/>
            <p:nvPr/>
          </p:nvGrpSpPr>
          <p:grpSpPr>
            <a:xfrm>
              <a:off x="1570339" y="1763086"/>
              <a:ext cx="2153859" cy="375022"/>
              <a:chOff x="5645072" y="3088652"/>
              <a:chExt cx="2153859" cy="375022"/>
            </a:xfrm>
          </p:grpSpPr>
          <p:pic>
            <p:nvPicPr>
              <p:cNvPr id="156" name="Picture 155">
                <a:extLst>
                  <a:ext uri="{FF2B5EF4-FFF2-40B4-BE49-F238E27FC236}">
                    <a16:creationId xmlns:a16="http://schemas.microsoft.com/office/drawing/2014/main" id="{8D685179-6462-4692-B0B1-16C47D521A97}"/>
                  </a:ext>
                </a:extLst>
              </p:cNvPr>
              <p:cNvPicPr>
                <a:picLocks noChangeAspect="1"/>
              </p:cNvPicPr>
              <p:nvPr/>
            </p:nvPicPr>
            <p:blipFill>
              <a:blip r:embed="rId4"/>
              <a:stretch>
                <a:fillRect/>
              </a:stretch>
            </p:blipFill>
            <p:spPr>
              <a:xfrm>
                <a:off x="5645072" y="3106193"/>
                <a:ext cx="356616" cy="356616"/>
              </a:xfrm>
              <a:prstGeom prst="rect">
                <a:avLst/>
              </a:prstGeom>
            </p:spPr>
          </p:pic>
          <p:pic>
            <p:nvPicPr>
              <p:cNvPr id="157" name="Picture 156">
                <a:extLst>
                  <a:ext uri="{FF2B5EF4-FFF2-40B4-BE49-F238E27FC236}">
                    <a16:creationId xmlns:a16="http://schemas.microsoft.com/office/drawing/2014/main" id="{E1798303-C39F-4E5F-81F7-1E741022D0DD}"/>
                  </a:ext>
                </a:extLst>
              </p:cNvPr>
              <p:cNvPicPr>
                <a:picLocks noChangeAspect="1"/>
              </p:cNvPicPr>
              <p:nvPr/>
            </p:nvPicPr>
            <p:blipFill>
              <a:blip r:embed="rId4"/>
              <a:stretch>
                <a:fillRect/>
              </a:stretch>
            </p:blipFill>
            <p:spPr>
              <a:xfrm>
                <a:off x="7442315" y="3099844"/>
                <a:ext cx="356616" cy="356616"/>
              </a:xfrm>
              <a:prstGeom prst="rect">
                <a:avLst/>
              </a:prstGeom>
            </p:spPr>
          </p:pic>
          <p:pic>
            <p:nvPicPr>
              <p:cNvPr id="161" name="Picture 160">
                <a:extLst>
                  <a:ext uri="{FF2B5EF4-FFF2-40B4-BE49-F238E27FC236}">
                    <a16:creationId xmlns:a16="http://schemas.microsoft.com/office/drawing/2014/main" id="{E0B806AC-CBE5-40D0-A0CC-035FDA7F6679}"/>
                  </a:ext>
                </a:extLst>
              </p:cNvPr>
              <p:cNvPicPr>
                <a:picLocks noChangeAspect="1"/>
              </p:cNvPicPr>
              <p:nvPr/>
            </p:nvPicPr>
            <p:blipFill>
              <a:blip r:embed="rId4"/>
              <a:stretch>
                <a:fillRect/>
              </a:stretch>
            </p:blipFill>
            <p:spPr>
              <a:xfrm>
                <a:off x="5960975" y="3088652"/>
                <a:ext cx="356616" cy="356616"/>
              </a:xfrm>
              <a:prstGeom prst="rect">
                <a:avLst/>
              </a:prstGeom>
            </p:spPr>
          </p:pic>
          <p:pic>
            <p:nvPicPr>
              <p:cNvPr id="162" name="Picture 161">
                <a:extLst>
                  <a:ext uri="{FF2B5EF4-FFF2-40B4-BE49-F238E27FC236}">
                    <a16:creationId xmlns:a16="http://schemas.microsoft.com/office/drawing/2014/main" id="{8538DD2C-2325-4944-A37E-0061065BCA8C}"/>
                  </a:ext>
                </a:extLst>
              </p:cNvPr>
              <p:cNvPicPr>
                <a:picLocks noChangeAspect="1"/>
              </p:cNvPicPr>
              <p:nvPr/>
            </p:nvPicPr>
            <p:blipFill>
              <a:blip r:embed="rId4"/>
              <a:stretch>
                <a:fillRect/>
              </a:stretch>
            </p:blipFill>
            <p:spPr>
              <a:xfrm>
                <a:off x="6238045" y="3104740"/>
                <a:ext cx="356616" cy="356616"/>
              </a:xfrm>
              <a:prstGeom prst="rect">
                <a:avLst/>
              </a:prstGeom>
            </p:spPr>
          </p:pic>
          <p:pic>
            <p:nvPicPr>
              <p:cNvPr id="163" name="Picture 162">
                <a:extLst>
                  <a:ext uri="{FF2B5EF4-FFF2-40B4-BE49-F238E27FC236}">
                    <a16:creationId xmlns:a16="http://schemas.microsoft.com/office/drawing/2014/main" id="{D5E14C77-3B70-4EDB-889D-72D35BA7B44E}"/>
                  </a:ext>
                </a:extLst>
              </p:cNvPr>
              <p:cNvPicPr>
                <a:picLocks noChangeAspect="1"/>
              </p:cNvPicPr>
              <p:nvPr/>
            </p:nvPicPr>
            <p:blipFill>
              <a:blip r:embed="rId4"/>
              <a:stretch>
                <a:fillRect/>
              </a:stretch>
            </p:blipFill>
            <p:spPr>
              <a:xfrm>
                <a:off x="6529248" y="3107058"/>
                <a:ext cx="356616" cy="356616"/>
              </a:xfrm>
              <a:prstGeom prst="rect">
                <a:avLst/>
              </a:prstGeom>
            </p:spPr>
          </p:pic>
          <p:pic>
            <p:nvPicPr>
              <p:cNvPr id="164" name="Picture 163">
                <a:extLst>
                  <a:ext uri="{FF2B5EF4-FFF2-40B4-BE49-F238E27FC236}">
                    <a16:creationId xmlns:a16="http://schemas.microsoft.com/office/drawing/2014/main" id="{24B1AEAD-6EE5-4890-8B3C-01EE72025011}"/>
                  </a:ext>
                </a:extLst>
              </p:cNvPr>
              <p:cNvPicPr>
                <a:picLocks noChangeAspect="1"/>
              </p:cNvPicPr>
              <p:nvPr/>
            </p:nvPicPr>
            <p:blipFill>
              <a:blip r:embed="rId4"/>
              <a:stretch>
                <a:fillRect/>
              </a:stretch>
            </p:blipFill>
            <p:spPr>
              <a:xfrm>
                <a:off x="6832484" y="3104740"/>
                <a:ext cx="356616" cy="356616"/>
              </a:xfrm>
              <a:prstGeom prst="rect">
                <a:avLst/>
              </a:prstGeom>
            </p:spPr>
          </p:pic>
          <p:pic>
            <p:nvPicPr>
              <p:cNvPr id="165" name="Picture 164">
                <a:extLst>
                  <a:ext uri="{FF2B5EF4-FFF2-40B4-BE49-F238E27FC236}">
                    <a16:creationId xmlns:a16="http://schemas.microsoft.com/office/drawing/2014/main" id="{AC7A3CFF-C309-4B2F-9172-A24F869559A7}"/>
                  </a:ext>
                </a:extLst>
              </p:cNvPr>
              <p:cNvPicPr>
                <a:picLocks noChangeAspect="1"/>
              </p:cNvPicPr>
              <p:nvPr/>
            </p:nvPicPr>
            <p:blipFill>
              <a:blip r:embed="rId4"/>
              <a:stretch>
                <a:fillRect/>
              </a:stretch>
            </p:blipFill>
            <p:spPr>
              <a:xfrm>
                <a:off x="7124815" y="3094358"/>
                <a:ext cx="356616" cy="356616"/>
              </a:xfrm>
              <a:prstGeom prst="rect">
                <a:avLst/>
              </a:prstGeom>
            </p:spPr>
          </p:pic>
        </p:grpSp>
        <p:grpSp>
          <p:nvGrpSpPr>
            <p:cNvPr id="251" name="Group 250">
              <a:extLst>
                <a:ext uri="{FF2B5EF4-FFF2-40B4-BE49-F238E27FC236}">
                  <a16:creationId xmlns:a16="http://schemas.microsoft.com/office/drawing/2014/main" id="{6CC1CF18-AD9A-45A4-8061-E696A7944550}"/>
                </a:ext>
              </a:extLst>
            </p:cNvPr>
            <p:cNvGrpSpPr/>
            <p:nvPr/>
          </p:nvGrpSpPr>
          <p:grpSpPr>
            <a:xfrm>
              <a:off x="1570339" y="2183230"/>
              <a:ext cx="2153859" cy="375022"/>
              <a:chOff x="5645072" y="3088652"/>
              <a:chExt cx="2153859" cy="375022"/>
            </a:xfrm>
          </p:grpSpPr>
          <p:pic>
            <p:nvPicPr>
              <p:cNvPr id="252" name="Picture 251">
                <a:extLst>
                  <a:ext uri="{FF2B5EF4-FFF2-40B4-BE49-F238E27FC236}">
                    <a16:creationId xmlns:a16="http://schemas.microsoft.com/office/drawing/2014/main" id="{F9EE1873-9A34-44CE-8D4D-CAD10D8E8972}"/>
                  </a:ext>
                </a:extLst>
              </p:cNvPr>
              <p:cNvPicPr>
                <a:picLocks noChangeAspect="1"/>
              </p:cNvPicPr>
              <p:nvPr/>
            </p:nvPicPr>
            <p:blipFill>
              <a:blip r:embed="rId4"/>
              <a:stretch>
                <a:fillRect/>
              </a:stretch>
            </p:blipFill>
            <p:spPr>
              <a:xfrm>
                <a:off x="5645072" y="3106193"/>
                <a:ext cx="356616" cy="356616"/>
              </a:xfrm>
              <a:prstGeom prst="rect">
                <a:avLst/>
              </a:prstGeom>
            </p:spPr>
          </p:pic>
          <p:pic>
            <p:nvPicPr>
              <p:cNvPr id="253" name="Picture 252">
                <a:extLst>
                  <a:ext uri="{FF2B5EF4-FFF2-40B4-BE49-F238E27FC236}">
                    <a16:creationId xmlns:a16="http://schemas.microsoft.com/office/drawing/2014/main" id="{E827075C-CC67-4E37-8497-33067978FAB1}"/>
                  </a:ext>
                </a:extLst>
              </p:cNvPr>
              <p:cNvPicPr>
                <a:picLocks noChangeAspect="1"/>
              </p:cNvPicPr>
              <p:nvPr/>
            </p:nvPicPr>
            <p:blipFill>
              <a:blip r:embed="rId4"/>
              <a:stretch>
                <a:fillRect/>
              </a:stretch>
            </p:blipFill>
            <p:spPr>
              <a:xfrm>
                <a:off x="7442315" y="3099844"/>
                <a:ext cx="356616" cy="356616"/>
              </a:xfrm>
              <a:prstGeom prst="rect">
                <a:avLst/>
              </a:prstGeom>
            </p:spPr>
          </p:pic>
          <p:pic>
            <p:nvPicPr>
              <p:cNvPr id="254" name="Picture 253">
                <a:extLst>
                  <a:ext uri="{FF2B5EF4-FFF2-40B4-BE49-F238E27FC236}">
                    <a16:creationId xmlns:a16="http://schemas.microsoft.com/office/drawing/2014/main" id="{E9FC0401-34FE-4012-93A9-D82EA15DFDE9}"/>
                  </a:ext>
                </a:extLst>
              </p:cNvPr>
              <p:cNvPicPr>
                <a:picLocks noChangeAspect="1"/>
              </p:cNvPicPr>
              <p:nvPr/>
            </p:nvPicPr>
            <p:blipFill>
              <a:blip r:embed="rId4"/>
              <a:stretch>
                <a:fillRect/>
              </a:stretch>
            </p:blipFill>
            <p:spPr>
              <a:xfrm>
                <a:off x="5960975" y="3088652"/>
                <a:ext cx="356616" cy="356616"/>
              </a:xfrm>
              <a:prstGeom prst="rect">
                <a:avLst/>
              </a:prstGeom>
            </p:spPr>
          </p:pic>
          <p:pic>
            <p:nvPicPr>
              <p:cNvPr id="255" name="Picture 254">
                <a:extLst>
                  <a:ext uri="{FF2B5EF4-FFF2-40B4-BE49-F238E27FC236}">
                    <a16:creationId xmlns:a16="http://schemas.microsoft.com/office/drawing/2014/main" id="{C4D9DB8E-D1C3-4C92-B7D6-69F39387F366}"/>
                  </a:ext>
                </a:extLst>
              </p:cNvPr>
              <p:cNvPicPr>
                <a:picLocks noChangeAspect="1"/>
              </p:cNvPicPr>
              <p:nvPr/>
            </p:nvPicPr>
            <p:blipFill>
              <a:blip r:embed="rId4"/>
              <a:stretch>
                <a:fillRect/>
              </a:stretch>
            </p:blipFill>
            <p:spPr>
              <a:xfrm>
                <a:off x="6238045" y="3104740"/>
                <a:ext cx="356616" cy="356616"/>
              </a:xfrm>
              <a:prstGeom prst="rect">
                <a:avLst/>
              </a:prstGeom>
            </p:spPr>
          </p:pic>
          <p:pic>
            <p:nvPicPr>
              <p:cNvPr id="256" name="Picture 255">
                <a:extLst>
                  <a:ext uri="{FF2B5EF4-FFF2-40B4-BE49-F238E27FC236}">
                    <a16:creationId xmlns:a16="http://schemas.microsoft.com/office/drawing/2014/main" id="{A4B48207-650C-45AE-BEF3-F91BFE6D50E0}"/>
                  </a:ext>
                </a:extLst>
              </p:cNvPr>
              <p:cNvPicPr>
                <a:picLocks noChangeAspect="1"/>
              </p:cNvPicPr>
              <p:nvPr/>
            </p:nvPicPr>
            <p:blipFill>
              <a:blip r:embed="rId4"/>
              <a:stretch>
                <a:fillRect/>
              </a:stretch>
            </p:blipFill>
            <p:spPr>
              <a:xfrm>
                <a:off x="6529248" y="3107058"/>
                <a:ext cx="356616" cy="356616"/>
              </a:xfrm>
              <a:prstGeom prst="rect">
                <a:avLst/>
              </a:prstGeom>
            </p:spPr>
          </p:pic>
          <p:pic>
            <p:nvPicPr>
              <p:cNvPr id="257" name="Picture 256">
                <a:extLst>
                  <a:ext uri="{FF2B5EF4-FFF2-40B4-BE49-F238E27FC236}">
                    <a16:creationId xmlns:a16="http://schemas.microsoft.com/office/drawing/2014/main" id="{46357940-C0A7-48E4-A05A-7CF7495AF675}"/>
                  </a:ext>
                </a:extLst>
              </p:cNvPr>
              <p:cNvPicPr>
                <a:picLocks noChangeAspect="1"/>
              </p:cNvPicPr>
              <p:nvPr/>
            </p:nvPicPr>
            <p:blipFill>
              <a:blip r:embed="rId4"/>
              <a:stretch>
                <a:fillRect/>
              </a:stretch>
            </p:blipFill>
            <p:spPr>
              <a:xfrm>
                <a:off x="6832484" y="3104740"/>
                <a:ext cx="356616" cy="356616"/>
              </a:xfrm>
              <a:prstGeom prst="rect">
                <a:avLst/>
              </a:prstGeom>
            </p:spPr>
          </p:pic>
          <p:pic>
            <p:nvPicPr>
              <p:cNvPr id="258" name="Picture 257">
                <a:extLst>
                  <a:ext uri="{FF2B5EF4-FFF2-40B4-BE49-F238E27FC236}">
                    <a16:creationId xmlns:a16="http://schemas.microsoft.com/office/drawing/2014/main" id="{8AD93E75-0F5D-4AF3-B424-95D7DB84CC3D}"/>
                  </a:ext>
                </a:extLst>
              </p:cNvPr>
              <p:cNvPicPr>
                <a:picLocks noChangeAspect="1"/>
              </p:cNvPicPr>
              <p:nvPr/>
            </p:nvPicPr>
            <p:blipFill>
              <a:blip r:embed="rId4"/>
              <a:stretch>
                <a:fillRect/>
              </a:stretch>
            </p:blipFill>
            <p:spPr>
              <a:xfrm>
                <a:off x="7124815" y="3094358"/>
                <a:ext cx="356616" cy="356616"/>
              </a:xfrm>
              <a:prstGeom prst="rect">
                <a:avLst/>
              </a:prstGeom>
            </p:spPr>
          </p:pic>
        </p:grpSp>
        <p:grpSp>
          <p:nvGrpSpPr>
            <p:cNvPr id="229" name="Group 228">
              <a:extLst>
                <a:ext uri="{FF2B5EF4-FFF2-40B4-BE49-F238E27FC236}">
                  <a16:creationId xmlns:a16="http://schemas.microsoft.com/office/drawing/2014/main" id="{975D0D0A-0C70-44B6-A273-67F7BC878C5C}"/>
                </a:ext>
              </a:extLst>
            </p:cNvPr>
            <p:cNvGrpSpPr/>
            <p:nvPr/>
          </p:nvGrpSpPr>
          <p:grpSpPr>
            <a:xfrm>
              <a:off x="696216" y="3166918"/>
              <a:ext cx="3017380" cy="375022"/>
              <a:chOff x="4696516" y="2508735"/>
              <a:chExt cx="3017380" cy="375022"/>
            </a:xfrm>
          </p:grpSpPr>
          <p:pic>
            <p:nvPicPr>
              <p:cNvPr id="230" name="Picture 229">
                <a:extLst>
                  <a:ext uri="{FF2B5EF4-FFF2-40B4-BE49-F238E27FC236}">
                    <a16:creationId xmlns:a16="http://schemas.microsoft.com/office/drawing/2014/main" id="{31FB86F1-6EBD-405D-BF04-B41D040B09C2}"/>
                  </a:ext>
                </a:extLst>
              </p:cNvPr>
              <p:cNvPicPr>
                <a:picLocks noChangeAspect="1"/>
              </p:cNvPicPr>
              <p:nvPr/>
            </p:nvPicPr>
            <p:blipFill>
              <a:blip r:embed="rId4"/>
              <a:stretch>
                <a:fillRect/>
              </a:stretch>
            </p:blipFill>
            <p:spPr>
              <a:xfrm>
                <a:off x="5560037" y="2526276"/>
                <a:ext cx="356616" cy="356616"/>
              </a:xfrm>
              <a:prstGeom prst="rect">
                <a:avLst/>
              </a:prstGeom>
            </p:spPr>
          </p:pic>
          <p:pic>
            <p:nvPicPr>
              <p:cNvPr id="231" name="Picture 230">
                <a:extLst>
                  <a:ext uri="{FF2B5EF4-FFF2-40B4-BE49-F238E27FC236}">
                    <a16:creationId xmlns:a16="http://schemas.microsoft.com/office/drawing/2014/main" id="{2099D20D-A4AA-402E-8C65-DED06AA2AB43}"/>
                  </a:ext>
                </a:extLst>
              </p:cNvPr>
              <p:cNvPicPr>
                <a:picLocks noChangeAspect="1"/>
              </p:cNvPicPr>
              <p:nvPr/>
            </p:nvPicPr>
            <p:blipFill>
              <a:blip r:embed="rId4"/>
              <a:stretch>
                <a:fillRect/>
              </a:stretch>
            </p:blipFill>
            <p:spPr>
              <a:xfrm>
                <a:off x="7357280" y="2519927"/>
                <a:ext cx="356616" cy="356616"/>
              </a:xfrm>
              <a:prstGeom prst="rect">
                <a:avLst/>
              </a:prstGeom>
            </p:spPr>
          </p:pic>
          <p:pic>
            <p:nvPicPr>
              <p:cNvPr id="232" name="Picture 231">
                <a:extLst>
                  <a:ext uri="{FF2B5EF4-FFF2-40B4-BE49-F238E27FC236}">
                    <a16:creationId xmlns:a16="http://schemas.microsoft.com/office/drawing/2014/main" id="{B0B37FA9-B769-44C5-BA98-105888205DA2}"/>
                  </a:ext>
                </a:extLst>
              </p:cNvPr>
              <p:cNvPicPr>
                <a:picLocks noChangeAspect="1"/>
              </p:cNvPicPr>
              <p:nvPr/>
            </p:nvPicPr>
            <p:blipFill>
              <a:blip r:embed="rId4"/>
              <a:stretch>
                <a:fillRect/>
              </a:stretch>
            </p:blipFill>
            <p:spPr>
              <a:xfrm>
                <a:off x="4696516" y="2526606"/>
                <a:ext cx="356616" cy="356616"/>
              </a:xfrm>
              <a:prstGeom prst="rect">
                <a:avLst/>
              </a:prstGeom>
            </p:spPr>
          </p:pic>
          <p:pic>
            <p:nvPicPr>
              <p:cNvPr id="233" name="Picture 232">
                <a:extLst>
                  <a:ext uri="{FF2B5EF4-FFF2-40B4-BE49-F238E27FC236}">
                    <a16:creationId xmlns:a16="http://schemas.microsoft.com/office/drawing/2014/main" id="{E453C991-92A9-4189-AD8F-44682A4C0454}"/>
                  </a:ext>
                </a:extLst>
              </p:cNvPr>
              <p:cNvPicPr>
                <a:picLocks noChangeAspect="1"/>
              </p:cNvPicPr>
              <p:nvPr/>
            </p:nvPicPr>
            <p:blipFill>
              <a:blip r:embed="rId4"/>
              <a:stretch>
                <a:fillRect/>
              </a:stretch>
            </p:blipFill>
            <p:spPr>
              <a:xfrm>
                <a:off x="4958839" y="2520791"/>
                <a:ext cx="356616" cy="356616"/>
              </a:xfrm>
              <a:prstGeom prst="rect">
                <a:avLst/>
              </a:prstGeom>
            </p:spPr>
          </p:pic>
          <p:pic>
            <p:nvPicPr>
              <p:cNvPr id="234" name="Picture 233">
                <a:extLst>
                  <a:ext uri="{FF2B5EF4-FFF2-40B4-BE49-F238E27FC236}">
                    <a16:creationId xmlns:a16="http://schemas.microsoft.com/office/drawing/2014/main" id="{F90A4272-CCFA-48E2-8FDB-AA85687B7FC9}"/>
                  </a:ext>
                </a:extLst>
              </p:cNvPr>
              <p:cNvPicPr>
                <a:picLocks noChangeAspect="1"/>
              </p:cNvPicPr>
              <p:nvPr/>
            </p:nvPicPr>
            <p:blipFill>
              <a:blip r:embed="rId4"/>
              <a:stretch>
                <a:fillRect/>
              </a:stretch>
            </p:blipFill>
            <p:spPr>
              <a:xfrm>
                <a:off x="5242459" y="2508735"/>
                <a:ext cx="356616" cy="356616"/>
              </a:xfrm>
              <a:prstGeom prst="rect">
                <a:avLst/>
              </a:prstGeom>
            </p:spPr>
          </p:pic>
          <p:pic>
            <p:nvPicPr>
              <p:cNvPr id="235" name="Picture 234">
                <a:extLst>
                  <a:ext uri="{FF2B5EF4-FFF2-40B4-BE49-F238E27FC236}">
                    <a16:creationId xmlns:a16="http://schemas.microsoft.com/office/drawing/2014/main" id="{9DA1D194-F0DE-4F96-B897-DC942B89D190}"/>
                  </a:ext>
                </a:extLst>
              </p:cNvPr>
              <p:cNvPicPr>
                <a:picLocks noChangeAspect="1"/>
              </p:cNvPicPr>
              <p:nvPr/>
            </p:nvPicPr>
            <p:blipFill>
              <a:blip r:embed="rId4"/>
              <a:stretch>
                <a:fillRect/>
              </a:stretch>
            </p:blipFill>
            <p:spPr>
              <a:xfrm>
                <a:off x="5875940" y="2508735"/>
                <a:ext cx="356616" cy="356616"/>
              </a:xfrm>
              <a:prstGeom prst="rect">
                <a:avLst/>
              </a:prstGeom>
            </p:spPr>
          </p:pic>
          <p:pic>
            <p:nvPicPr>
              <p:cNvPr id="236" name="Picture 235">
                <a:extLst>
                  <a:ext uri="{FF2B5EF4-FFF2-40B4-BE49-F238E27FC236}">
                    <a16:creationId xmlns:a16="http://schemas.microsoft.com/office/drawing/2014/main" id="{4611FECE-0606-40DC-B1EF-DA6B26F28299}"/>
                  </a:ext>
                </a:extLst>
              </p:cNvPr>
              <p:cNvPicPr>
                <a:picLocks noChangeAspect="1"/>
              </p:cNvPicPr>
              <p:nvPr/>
            </p:nvPicPr>
            <p:blipFill>
              <a:blip r:embed="rId4"/>
              <a:stretch>
                <a:fillRect/>
              </a:stretch>
            </p:blipFill>
            <p:spPr>
              <a:xfrm>
                <a:off x="6153010" y="2524823"/>
                <a:ext cx="356616" cy="356616"/>
              </a:xfrm>
              <a:prstGeom prst="rect">
                <a:avLst/>
              </a:prstGeom>
            </p:spPr>
          </p:pic>
          <p:pic>
            <p:nvPicPr>
              <p:cNvPr id="237" name="Picture 236">
                <a:extLst>
                  <a:ext uri="{FF2B5EF4-FFF2-40B4-BE49-F238E27FC236}">
                    <a16:creationId xmlns:a16="http://schemas.microsoft.com/office/drawing/2014/main" id="{E6579F89-F71C-4F8A-9A09-48F8E59E52FB}"/>
                  </a:ext>
                </a:extLst>
              </p:cNvPr>
              <p:cNvPicPr>
                <a:picLocks noChangeAspect="1"/>
              </p:cNvPicPr>
              <p:nvPr/>
            </p:nvPicPr>
            <p:blipFill>
              <a:blip r:embed="rId4"/>
              <a:stretch>
                <a:fillRect/>
              </a:stretch>
            </p:blipFill>
            <p:spPr>
              <a:xfrm>
                <a:off x="6444213" y="2527141"/>
                <a:ext cx="356616" cy="356616"/>
              </a:xfrm>
              <a:prstGeom prst="rect">
                <a:avLst/>
              </a:prstGeom>
            </p:spPr>
          </p:pic>
          <p:pic>
            <p:nvPicPr>
              <p:cNvPr id="238" name="Picture 237">
                <a:extLst>
                  <a:ext uri="{FF2B5EF4-FFF2-40B4-BE49-F238E27FC236}">
                    <a16:creationId xmlns:a16="http://schemas.microsoft.com/office/drawing/2014/main" id="{92A721EF-4F17-4A7A-ABA9-541B71082870}"/>
                  </a:ext>
                </a:extLst>
              </p:cNvPr>
              <p:cNvPicPr>
                <a:picLocks noChangeAspect="1"/>
              </p:cNvPicPr>
              <p:nvPr/>
            </p:nvPicPr>
            <p:blipFill>
              <a:blip r:embed="rId4"/>
              <a:stretch>
                <a:fillRect/>
              </a:stretch>
            </p:blipFill>
            <p:spPr>
              <a:xfrm>
                <a:off x="6747449" y="2524823"/>
                <a:ext cx="356616" cy="356616"/>
              </a:xfrm>
              <a:prstGeom prst="rect">
                <a:avLst/>
              </a:prstGeom>
            </p:spPr>
          </p:pic>
          <p:pic>
            <p:nvPicPr>
              <p:cNvPr id="239" name="Picture 238">
                <a:extLst>
                  <a:ext uri="{FF2B5EF4-FFF2-40B4-BE49-F238E27FC236}">
                    <a16:creationId xmlns:a16="http://schemas.microsoft.com/office/drawing/2014/main" id="{74B118A1-0759-4772-95B4-A9B1F8FC9A48}"/>
                  </a:ext>
                </a:extLst>
              </p:cNvPr>
              <p:cNvPicPr>
                <a:picLocks noChangeAspect="1"/>
              </p:cNvPicPr>
              <p:nvPr/>
            </p:nvPicPr>
            <p:blipFill>
              <a:blip r:embed="rId4"/>
              <a:stretch>
                <a:fillRect/>
              </a:stretch>
            </p:blipFill>
            <p:spPr>
              <a:xfrm>
                <a:off x="7039780" y="2514441"/>
                <a:ext cx="356616" cy="356616"/>
              </a:xfrm>
              <a:prstGeom prst="rect">
                <a:avLst/>
              </a:prstGeom>
            </p:spPr>
          </p:pic>
        </p:grpSp>
        <p:grpSp>
          <p:nvGrpSpPr>
            <p:cNvPr id="240" name="Group 239">
              <a:extLst>
                <a:ext uri="{FF2B5EF4-FFF2-40B4-BE49-F238E27FC236}">
                  <a16:creationId xmlns:a16="http://schemas.microsoft.com/office/drawing/2014/main" id="{CFAABF5E-008C-4B33-956E-B81EF18D1DAE}"/>
                </a:ext>
              </a:extLst>
            </p:cNvPr>
            <p:cNvGrpSpPr/>
            <p:nvPr/>
          </p:nvGrpSpPr>
          <p:grpSpPr>
            <a:xfrm>
              <a:off x="708768" y="2685149"/>
              <a:ext cx="3017380" cy="375022"/>
              <a:chOff x="4696516" y="2508735"/>
              <a:chExt cx="3017380" cy="375022"/>
            </a:xfrm>
          </p:grpSpPr>
          <p:pic>
            <p:nvPicPr>
              <p:cNvPr id="241" name="Picture 240">
                <a:extLst>
                  <a:ext uri="{FF2B5EF4-FFF2-40B4-BE49-F238E27FC236}">
                    <a16:creationId xmlns:a16="http://schemas.microsoft.com/office/drawing/2014/main" id="{45C6DBE2-194B-4806-8135-45809188FFDF}"/>
                  </a:ext>
                </a:extLst>
              </p:cNvPr>
              <p:cNvPicPr>
                <a:picLocks noChangeAspect="1"/>
              </p:cNvPicPr>
              <p:nvPr/>
            </p:nvPicPr>
            <p:blipFill>
              <a:blip r:embed="rId4"/>
              <a:stretch>
                <a:fillRect/>
              </a:stretch>
            </p:blipFill>
            <p:spPr>
              <a:xfrm>
                <a:off x="5560037" y="2526276"/>
                <a:ext cx="356616" cy="356616"/>
              </a:xfrm>
              <a:prstGeom prst="rect">
                <a:avLst/>
              </a:prstGeom>
            </p:spPr>
          </p:pic>
          <p:pic>
            <p:nvPicPr>
              <p:cNvPr id="242" name="Picture 241">
                <a:extLst>
                  <a:ext uri="{FF2B5EF4-FFF2-40B4-BE49-F238E27FC236}">
                    <a16:creationId xmlns:a16="http://schemas.microsoft.com/office/drawing/2014/main" id="{1A16ED54-88A0-45D0-874B-1C3944D1A8A0}"/>
                  </a:ext>
                </a:extLst>
              </p:cNvPr>
              <p:cNvPicPr>
                <a:picLocks noChangeAspect="1"/>
              </p:cNvPicPr>
              <p:nvPr/>
            </p:nvPicPr>
            <p:blipFill>
              <a:blip r:embed="rId4"/>
              <a:stretch>
                <a:fillRect/>
              </a:stretch>
            </p:blipFill>
            <p:spPr>
              <a:xfrm>
                <a:off x="7357280" y="2519927"/>
                <a:ext cx="356616" cy="356616"/>
              </a:xfrm>
              <a:prstGeom prst="rect">
                <a:avLst/>
              </a:prstGeom>
            </p:spPr>
          </p:pic>
          <p:pic>
            <p:nvPicPr>
              <p:cNvPr id="243" name="Picture 242">
                <a:extLst>
                  <a:ext uri="{FF2B5EF4-FFF2-40B4-BE49-F238E27FC236}">
                    <a16:creationId xmlns:a16="http://schemas.microsoft.com/office/drawing/2014/main" id="{29240594-0AF7-43C0-9D39-CA21CD8F68F0}"/>
                  </a:ext>
                </a:extLst>
              </p:cNvPr>
              <p:cNvPicPr>
                <a:picLocks noChangeAspect="1"/>
              </p:cNvPicPr>
              <p:nvPr/>
            </p:nvPicPr>
            <p:blipFill>
              <a:blip r:embed="rId4"/>
              <a:stretch>
                <a:fillRect/>
              </a:stretch>
            </p:blipFill>
            <p:spPr>
              <a:xfrm>
                <a:off x="4696516" y="2526606"/>
                <a:ext cx="356616" cy="356616"/>
              </a:xfrm>
              <a:prstGeom prst="rect">
                <a:avLst/>
              </a:prstGeom>
            </p:spPr>
          </p:pic>
          <p:pic>
            <p:nvPicPr>
              <p:cNvPr id="244" name="Picture 243">
                <a:extLst>
                  <a:ext uri="{FF2B5EF4-FFF2-40B4-BE49-F238E27FC236}">
                    <a16:creationId xmlns:a16="http://schemas.microsoft.com/office/drawing/2014/main" id="{46FD4984-69A2-400A-B168-FE01E6CC4595}"/>
                  </a:ext>
                </a:extLst>
              </p:cNvPr>
              <p:cNvPicPr>
                <a:picLocks noChangeAspect="1"/>
              </p:cNvPicPr>
              <p:nvPr/>
            </p:nvPicPr>
            <p:blipFill>
              <a:blip r:embed="rId4"/>
              <a:stretch>
                <a:fillRect/>
              </a:stretch>
            </p:blipFill>
            <p:spPr>
              <a:xfrm>
                <a:off x="4958839" y="2520791"/>
                <a:ext cx="356616" cy="356616"/>
              </a:xfrm>
              <a:prstGeom prst="rect">
                <a:avLst/>
              </a:prstGeom>
            </p:spPr>
          </p:pic>
          <p:pic>
            <p:nvPicPr>
              <p:cNvPr id="245" name="Picture 244">
                <a:extLst>
                  <a:ext uri="{FF2B5EF4-FFF2-40B4-BE49-F238E27FC236}">
                    <a16:creationId xmlns:a16="http://schemas.microsoft.com/office/drawing/2014/main" id="{6EF0C88F-5A1C-4F16-9B65-D965900FA64B}"/>
                  </a:ext>
                </a:extLst>
              </p:cNvPr>
              <p:cNvPicPr>
                <a:picLocks noChangeAspect="1"/>
              </p:cNvPicPr>
              <p:nvPr/>
            </p:nvPicPr>
            <p:blipFill>
              <a:blip r:embed="rId4"/>
              <a:stretch>
                <a:fillRect/>
              </a:stretch>
            </p:blipFill>
            <p:spPr>
              <a:xfrm>
                <a:off x="5242459" y="2508735"/>
                <a:ext cx="356616" cy="356616"/>
              </a:xfrm>
              <a:prstGeom prst="rect">
                <a:avLst/>
              </a:prstGeom>
            </p:spPr>
          </p:pic>
          <p:pic>
            <p:nvPicPr>
              <p:cNvPr id="246" name="Picture 245">
                <a:extLst>
                  <a:ext uri="{FF2B5EF4-FFF2-40B4-BE49-F238E27FC236}">
                    <a16:creationId xmlns:a16="http://schemas.microsoft.com/office/drawing/2014/main" id="{B29E62BD-10F9-46A5-A3EF-E7D6EB50FC28}"/>
                  </a:ext>
                </a:extLst>
              </p:cNvPr>
              <p:cNvPicPr>
                <a:picLocks noChangeAspect="1"/>
              </p:cNvPicPr>
              <p:nvPr/>
            </p:nvPicPr>
            <p:blipFill>
              <a:blip r:embed="rId4"/>
              <a:stretch>
                <a:fillRect/>
              </a:stretch>
            </p:blipFill>
            <p:spPr>
              <a:xfrm>
                <a:off x="5875940" y="2508735"/>
                <a:ext cx="356616" cy="356616"/>
              </a:xfrm>
              <a:prstGeom prst="rect">
                <a:avLst/>
              </a:prstGeom>
            </p:spPr>
          </p:pic>
          <p:pic>
            <p:nvPicPr>
              <p:cNvPr id="247" name="Picture 246">
                <a:extLst>
                  <a:ext uri="{FF2B5EF4-FFF2-40B4-BE49-F238E27FC236}">
                    <a16:creationId xmlns:a16="http://schemas.microsoft.com/office/drawing/2014/main" id="{81AF78E0-BC1C-49E8-A70B-982CD6696289}"/>
                  </a:ext>
                </a:extLst>
              </p:cNvPr>
              <p:cNvPicPr>
                <a:picLocks noChangeAspect="1"/>
              </p:cNvPicPr>
              <p:nvPr/>
            </p:nvPicPr>
            <p:blipFill>
              <a:blip r:embed="rId4"/>
              <a:stretch>
                <a:fillRect/>
              </a:stretch>
            </p:blipFill>
            <p:spPr>
              <a:xfrm>
                <a:off x="6153010" y="2524823"/>
                <a:ext cx="356616" cy="356616"/>
              </a:xfrm>
              <a:prstGeom prst="rect">
                <a:avLst/>
              </a:prstGeom>
            </p:spPr>
          </p:pic>
          <p:pic>
            <p:nvPicPr>
              <p:cNvPr id="248" name="Picture 247">
                <a:extLst>
                  <a:ext uri="{FF2B5EF4-FFF2-40B4-BE49-F238E27FC236}">
                    <a16:creationId xmlns:a16="http://schemas.microsoft.com/office/drawing/2014/main" id="{DB811CEA-53E0-4792-B31F-81BBB3DB4296}"/>
                  </a:ext>
                </a:extLst>
              </p:cNvPr>
              <p:cNvPicPr>
                <a:picLocks noChangeAspect="1"/>
              </p:cNvPicPr>
              <p:nvPr/>
            </p:nvPicPr>
            <p:blipFill>
              <a:blip r:embed="rId4"/>
              <a:stretch>
                <a:fillRect/>
              </a:stretch>
            </p:blipFill>
            <p:spPr>
              <a:xfrm>
                <a:off x="6444213" y="2527141"/>
                <a:ext cx="356616" cy="356616"/>
              </a:xfrm>
              <a:prstGeom prst="rect">
                <a:avLst/>
              </a:prstGeom>
            </p:spPr>
          </p:pic>
          <p:pic>
            <p:nvPicPr>
              <p:cNvPr id="249" name="Picture 248">
                <a:extLst>
                  <a:ext uri="{FF2B5EF4-FFF2-40B4-BE49-F238E27FC236}">
                    <a16:creationId xmlns:a16="http://schemas.microsoft.com/office/drawing/2014/main" id="{C1088523-7865-4755-91AC-C40247B468E4}"/>
                  </a:ext>
                </a:extLst>
              </p:cNvPr>
              <p:cNvPicPr>
                <a:picLocks noChangeAspect="1"/>
              </p:cNvPicPr>
              <p:nvPr/>
            </p:nvPicPr>
            <p:blipFill>
              <a:blip r:embed="rId4"/>
              <a:stretch>
                <a:fillRect/>
              </a:stretch>
            </p:blipFill>
            <p:spPr>
              <a:xfrm>
                <a:off x="6747449" y="2524823"/>
                <a:ext cx="356616" cy="356616"/>
              </a:xfrm>
              <a:prstGeom prst="rect">
                <a:avLst/>
              </a:prstGeom>
            </p:spPr>
          </p:pic>
          <p:pic>
            <p:nvPicPr>
              <p:cNvPr id="250" name="Picture 249">
                <a:extLst>
                  <a:ext uri="{FF2B5EF4-FFF2-40B4-BE49-F238E27FC236}">
                    <a16:creationId xmlns:a16="http://schemas.microsoft.com/office/drawing/2014/main" id="{E263DCB8-18DF-46FF-A9D5-ACFBFD329636}"/>
                  </a:ext>
                </a:extLst>
              </p:cNvPr>
              <p:cNvPicPr>
                <a:picLocks noChangeAspect="1"/>
              </p:cNvPicPr>
              <p:nvPr/>
            </p:nvPicPr>
            <p:blipFill>
              <a:blip r:embed="rId4"/>
              <a:stretch>
                <a:fillRect/>
              </a:stretch>
            </p:blipFill>
            <p:spPr>
              <a:xfrm>
                <a:off x="7039780" y="2514441"/>
                <a:ext cx="356616" cy="356616"/>
              </a:xfrm>
              <a:prstGeom prst="rect">
                <a:avLst/>
              </a:prstGeom>
            </p:spPr>
          </p:pic>
        </p:grpSp>
        <p:grpSp>
          <p:nvGrpSpPr>
            <p:cNvPr id="154" name="Group 153">
              <a:extLst>
                <a:ext uri="{FF2B5EF4-FFF2-40B4-BE49-F238E27FC236}">
                  <a16:creationId xmlns:a16="http://schemas.microsoft.com/office/drawing/2014/main" id="{016D640C-5D44-4F4F-A2AB-CED1A162B20E}"/>
                </a:ext>
              </a:extLst>
            </p:cNvPr>
            <p:cNvGrpSpPr/>
            <p:nvPr/>
          </p:nvGrpSpPr>
          <p:grpSpPr>
            <a:xfrm>
              <a:off x="693360" y="3650431"/>
              <a:ext cx="3017380" cy="375022"/>
              <a:chOff x="4696516" y="2508735"/>
              <a:chExt cx="3017380" cy="375022"/>
            </a:xfrm>
          </p:grpSpPr>
          <p:pic>
            <p:nvPicPr>
              <p:cNvPr id="148" name="Picture 147">
                <a:extLst>
                  <a:ext uri="{FF2B5EF4-FFF2-40B4-BE49-F238E27FC236}">
                    <a16:creationId xmlns:a16="http://schemas.microsoft.com/office/drawing/2014/main" id="{F01D7EE0-57C2-46DD-86AC-B5B61FC0FA30}"/>
                  </a:ext>
                </a:extLst>
              </p:cNvPr>
              <p:cNvPicPr>
                <a:picLocks noChangeAspect="1"/>
              </p:cNvPicPr>
              <p:nvPr/>
            </p:nvPicPr>
            <p:blipFill>
              <a:blip r:embed="rId4"/>
              <a:stretch>
                <a:fillRect/>
              </a:stretch>
            </p:blipFill>
            <p:spPr>
              <a:xfrm>
                <a:off x="5560037" y="2526276"/>
                <a:ext cx="356616" cy="356616"/>
              </a:xfrm>
              <a:prstGeom prst="rect">
                <a:avLst/>
              </a:prstGeom>
            </p:spPr>
          </p:pic>
          <p:pic>
            <p:nvPicPr>
              <p:cNvPr id="122" name="Picture 121">
                <a:extLst>
                  <a:ext uri="{FF2B5EF4-FFF2-40B4-BE49-F238E27FC236}">
                    <a16:creationId xmlns:a16="http://schemas.microsoft.com/office/drawing/2014/main" id="{94D3ED74-14F5-4E21-8D96-CDD0FD46817C}"/>
                  </a:ext>
                </a:extLst>
              </p:cNvPr>
              <p:cNvPicPr>
                <a:picLocks noChangeAspect="1"/>
              </p:cNvPicPr>
              <p:nvPr/>
            </p:nvPicPr>
            <p:blipFill>
              <a:blip r:embed="rId4"/>
              <a:stretch>
                <a:fillRect/>
              </a:stretch>
            </p:blipFill>
            <p:spPr>
              <a:xfrm>
                <a:off x="7357280" y="2519927"/>
                <a:ext cx="356616" cy="356616"/>
              </a:xfrm>
              <a:prstGeom prst="rect">
                <a:avLst/>
              </a:prstGeom>
            </p:spPr>
          </p:pic>
          <p:pic>
            <p:nvPicPr>
              <p:cNvPr id="145" name="Picture 144">
                <a:extLst>
                  <a:ext uri="{FF2B5EF4-FFF2-40B4-BE49-F238E27FC236}">
                    <a16:creationId xmlns:a16="http://schemas.microsoft.com/office/drawing/2014/main" id="{3171D12B-1D39-44E0-AD16-5E3F4E1A3572}"/>
                  </a:ext>
                </a:extLst>
              </p:cNvPr>
              <p:cNvPicPr>
                <a:picLocks noChangeAspect="1"/>
              </p:cNvPicPr>
              <p:nvPr/>
            </p:nvPicPr>
            <p:blipFill>
              <a:blip r:embed="rId4"/>
              <a:stretch>
                <a:fillRect/>
              </a:stretch>
            </p:blipFill>
            <p:spPr>
              <a:xfrm>
                <a:off x="4696516" y="2526606"/>
                <a:ext cx="356616" cy="356616"/>
              </a:xfrm>
              <a:prstGeom prst="rect">
                <a:avLst/>
              </a:prstGeom>
            </p:spPr>
          </p:pic>
          <p:pic>
            <p:nvPicPr>
              <p:cNvPr id="146" name="Picture 145">
                <a:extLst>
                  <a:ext uri="{FF2B5EF4-FFF2-40B4-BE49-F238E27FC236}">
                    <a16:creationId xmlns:a16="http://schemas.microsoft.com/office/drawing/2014/main" id="{6316861E-34DE-4F40-B046-12DEFCC40665}"/>
                  </a:ext>
                </a:extLst>
              </p:cNvPr>
              <p:cNvPicPr>
                <a:picLocks noChangeAspect="1"/>
              </p:cNvPicPr>
              <p:nvPr/>
            </p:nvPicPr>
            <p:blipFill>
              <a:blip r:embed="rId4"/>
              <a:stretch>
                <a:fillRect/>
              </a:stretch>
            </p:blipFill>
            <p:spPr>
              <a:xfrm>
                <a:off x="4958839" y="2520791"/>
                <a:ext cx="356616" cy="356616"/>
              </a:xfrm>
              <a:prstGeom prst="rect">
                <a:avLst/>
              </a:prstGeom>
            </p:spPr>
          </p:pic>
          <p:pic>
            <p:nvPicPr>
              <p:cNvPr id="147" name="Picture 146">
                <a:extLst>
                  <a:ext uri="{FF2B5EF4-FFF2-40B4-BE49-F238E27FC236}">
                    <a16:creationId xmlns:a16="http://schemas.microsoft.com/office/drawing/2014/main" id="{E6DE8305-CF9C-45AA-A748-5BDFF3512FAE}"/>
                  </a:ext>
                </a:extLst>
              </p:cNvPr>
              <p:cNvPicPr>
                <a:picLocks noChangeAspect="1"/>
              </p:cNvPicPr>
              <p:nvPr/>
            </p:nvPicPr>
            <p:blipFill>
              <a:blip r:embed="rId4"/>
              <a:stretch>
                <a:fillRect/>
              </a:stretch>
            </p:blipFill>
            <p:spPr>
              <a:xfrm>
                <a:off x="5242459" y="2508735"/>
                <a:ext cx="356616" cy="356616"/>
              </a:xfrm>
              <a:prstGeom prst="rect">
                <a:avLst/>
              </a:prstGeom>
            </p:spPr>
          </p:pic>
          <p:pic>
            <p:nvPicPr>
              <p:cNvPr id="149" name="Picture 148">
                <a:extLst>
                  <a:ext uri="{FF2B5EF4-FFF2-40B4-BE49-F238E27FC236}">
                    <a16:creationId xmlns:a16="http://schemas.microsoft.com/office/drawing/2014/main" id="{1E978A2A-7903-4A9F-972C-B8A5A0322F4B}"/>
                  </a:ext>
                </a:extLst>
              </p:cNvPr>
              <p:cNvPicPr>
                <a:picLocks noChangeAspect="1"/>
              </p:cNvPicPr>
              <p:nvPr/>
            </p:nvPicPr>
            <p:blipFill>
              <a:blip r:embed="rId4"/>
              <a:stretch>
                <a:fillRect/>
              </a:stretch>
            </p:blipFill>
            <p:spPr>
              <a:xfrm>
                <a:off x="5875940" y="2508735"/>
                <a:ext cx="356616" cy="356616"/>
              </a:xfrm>
              <a:prstGeom prst="rect">
                <a:avLst/>
              </a:prstGeom>
            </p:spPr>
          </p:pic>
          <p:pic>
            <p:nvPicPr>
              <p:cNvPr id="150" name="Picture 149">
                <a:extLst>
                  <a:ext uri="{FF2B5EF4-FFF2-40B4-BE49-F238E27FC236}">
                    <a16:creationId xmlns:a16="http://schemas.microsoft.com/office/drawing/2014/main" id="{C36F3BDE-3FB3-4093-84AD-0A25B0EBFA6F}"/>
                  </a:ext>
                </a:extLst>
              </p:cNvPr>
              <p:cNvPicPr>
                <a:picLocks noChangeAspect="1"/>
              </p:cNvPicPr>
              <p:nvPr/>
            </p:nvPicPr>
            <p:blipFill>
              <a:blip r:embed="rId4"/>
              <a:stretch>
                <a:fillRect/>
              </a:stretch>
            </p:blipFill>
            <p:spPr>
              <a:xfrm>
                <a:off x="6153010" y="2524823"/>
                <a:ext cx="356616" cy="356616"/>
              </a:xfrm>
              <a:prstGeom prst="rect">
                <a:avLst/>
              </a:prstGeom>
            </p:spPr>
          </p:pic>
          <p:pic>
            <p:nvPicPr>
              <p:cNvPr id="151" name="Picture 150">
                <a:extLst>
                  <a:ext uri="{FF2B5EF4-FFF2-40B4-BE49-F238E27FC236}">
                    <a16:creationId xmlns:a16="http://schemas.microsoft.com/office/drawing/2014/main" id="{949AAC96-45C1-41F1-8C86-0E77AC008721}"/>
                  </a:ext>
                </a:extLst>
              </p:cNvPr>
              <p:cNvPicPr>
                <a:picLocks noChangeAspect="1"/>
              </p:cNvPicPr>
              <p:nvPr/>
            </p:nvPicPr>
            <p:blipFill>
              <a:blip r:embed="rId4"/>
              <a:stretch>
                <a:fillRect/>
              </a:stretch>
            </p:blipFill>
            <p:spPr>
              <a:xfrm>
                <a:off x="6444213" y="2527141"/>
                <a:ext cx="356616" cy="356616"/>
              </a:xfrm>
              <a:prstGeom prst="rect">
                <a:avLst/>
              </a:prstGeom>
            </p:spPr>
          </p:pic>
          <p:pic>
            <p:nvPicPr>
              <p:cNvPr id="152" name="Picture 151">
                <a:extLst>
                  <a:ext uri="{FF2B5EF4-FFF2-40B4-BE49-F238E27FC236}">
                    <a16:creationId xmlns:a16="http://schemas.microsoft.com/office/drawing/2014/main" id="{091C4B82-BE7F-464C-9926-17DE2001BE10}"/>
                  </a:ext>
                </a:extLst>
              </p:cNvPr>
              <p:cNvPicPr>
                <a:picLocks noChangeAspect="1"/>
              </p:cNvPicPr>
              <p:nvPr/>
            </p:nvPicPr>
            <p:blipFill>
              <a:blip r:embed="rId4"/>
              <a:stretch>
                <a:fillRect/>
              </a:stretch>
            </p:blipFill>
            <p:spPr>
              <a:xfrm>
                <a:off x="6747449" y="2524823"/>
                <a:ext cx="356616" cy="356616"/>
              </a:xfrm>
              <a:prstGeom prst="rect">
                <a:avLst/>
              </a:prstGeom>
            </p:spPr>
          </p:pic>
          <p:pic>
            <p:nvPicPr>
              <p:cNvPr id="153" name="Picture 152">
                <a:extLst>
                  <a:ext uri="{FF2B5EF4-FFF2-40B4-BE49-F238E27FC236}">
                    <a16:creationId xmlns:a16="http://schemas.microsoft.com/office/drawing/2014/main" id="{0956F924-B92D-480F-B9F9-422DF9126C6D}"/>
                  </a:ext>
                </a:extLst>
              </p:cNvPr>
              <p:cNvPicPr>
                <a:picLocks noChangeAspect="1"/>
              </p:cNvPicPr>
              <p:nvPr/>
            </p:nvPicPr>
            <p:blipFill>
              <a:blip r:embed="rId4"/>
              <a:stretch>
                <a:fillRect/>
              </a:stretch>
            </p:blipFill>
            <p:spPr>
              <a:xfrm>
                <a:off x="7039780" y="2514441"/>
                <a:ext cx="356616" cy="356616"/>
              </a:xfrm>
              <a:prstGeom prst="rect">
                <a:avLst/>
              </a:prstGeom>
            </p:spPr>
          </p:pic>
        </p:grpSp>
        <p:grpSp>
          <p:nvGrpSpPr>
            <p:cNvPr id="180" name="Group 179">
              <a:extLst>
                <a:ext uri="{FF2B5EF4-FFF2-40B4-BE49-F238E27FC236}">
                  <a16:creationId xmlns:a16="http://schemas.microsoft.com/office/drawing/2014/main" id="{F230F58E-B793-4B68-BFAA-285F89BF9096}"/>
                </a:ext>
              </a:extLst>
            </p:cNvPr>
            <p:cNvGrpSpPr/>
            <p:nvPr/>
          </p:nvGrpSpPr>
          <p:grpSpPr>
            <a:xfrm>
              <a:off x="678613" y="5546964"/>
              <a:ext cx="3032127" cy="375886"/>
              <a:chOff x="5115677" y="3535916"/>
              <a:chExt cx="3032127" cy="375886"/>
            </a:xfrm>
          </p:grpSpPr>
          <p:pic>
            <p:nvPicPr>
              <p:cNvPr id="132" name="Picture 131">
                <a:extLst>
                  <a:ext uri="{FF2B5EF4-FFF2-40B4-BE49-F238E27FC236}">
                    <a16:creationId xmlns:a16="http://schemas.microsoft.com/office/drawing/2014/main" id="{E6A17543-2497-49CF-A179-51B0276AF0D0}"/>
                  </a:ext>
                </a:extLst>
              </p:cNvPr>
              <p:cNvPicPr>
                <a:picLocks noChangeAspect="1"/>
              </p:cNvPicPr>
              <p:nvPr/>
            </p:nvPicPr>
            <p:blipFill>
              <a:blip r:embed="rId5"/>
              <a:stretch>
                <a:fillRect/>
              </a:stretch>
            </p:blipFill>
            <p:spPr>
              <a:xfrm>
                <a:off x="5683103" y="3548893"/>
                <a:ext cx="358345" cy="358345"/>
              </a:xfrm>
              <a:prstGeom prst="rect">
                <a:avLst/>
              </a:prstGeom>
            </p:spPr>
          </p:pic>
          <p:grpSp>
            <p:nvGrpSpPr>
              <p:cNvPr id="167" name="Group 166">
                <a:extLst>
                  <a:ext uri="{FF2B5EF4-FFF2-40B4-BE49-F238E27FC236}">
                    <a16:creationId xmlns:a16="http://schemas.microsoft.com/office/drawing/2014/main" id="{9AB847FD-6D54-470E-BC2F-2A9989A9163A}"/>
                  </a:ext>
                </a:extLst>
              </p:cNvPr>
              <p:cNvGrpSpPr/>
              <p:nvPr/>
            </p:nvGrpSpPr>
            <p:grpSpPr>
              <a:xfrm>
                <a:off x="5993945" y="3535916"/>
                <a:ext cx="2153859" cy="375022"/>
                <a:chOff x="5560037" y="2508735"/>
                <a:chExt cx="2153859" cy="375022"/>
              </a:xfrm>
            </p:grpSpPr>
            <p:pic>
              <p:nvPicPr>
                <p:cNvPr id="168" name="Picture 167">
                  <a:extLst>
                    <a:ext uri="{FF2B5EF4-FFF2-40B4-BE49-F238E27FC236}">
                      <a16:creationId xmlns:a16="http://schemas.microsoft.com/office/drawing/2014/main" id="{CD51F077-7478-45BB-B925-9320D5132B8C}"/>
                    </a:ext>
                  </a:extLst>
                </p:cNvPr>
                <p:cNvPicPr>
                  <a:picLocks noChangeAspect="1"/>
                </p:cNvPicPr>
                <p:nvPr/>
              </p:nvPicPr>
              <p:blipFill>
                <a:blip r:embed="rId4"/>
                <a:stretch>
                  <a:fillRect/>
                </a:stretch>
              </p:blipFill>
              <p:spPr>
                <a:xfrm>
                  <a:off x="5560037" y="2526276"/>
                  <a:ext cx="356616" cy="356616"/>
                </a:xfrm>
                <a:prstGeom prst="rect">
                  <a:avLst/>
                </a:prstGeom>
              </p:spPr>
            </p:pic>
            <p:pic>
              <p:nvPicPr>
                <p:cNvPr id="169" name="Picture 168">
                  <a:extLst>
                    <a:ext uri="{FF2B5EF4-FFF2-40B4-BE49-F238E27FC236}">
                      <a16:creationId xmlns:a16="http://schemas.microsoft.com/office/drawing/2014/main" id="{0B561A1C-F234-4B34-9974-FB04A799A85F}"/>
                    </a:ext>
                  </a:extLst>
                </p:cNvPr>
                <p:cNvPicPr>
                  <a:picLocks noChangeAspect="1"/>
                </p:cNvPicPr>
                <p:nvPr/>
              </p:nvPicPr>
              <p:blipFill>
                <a:blip r:embed="rId4"/>
                <a:stretch>
                  <a:fillRect/>
                </a:stretch>
              </p:blipFill>
              <p:spPr>
                <a:xfrm>
                  <a:off x="7357280" y="2519927"/>
                  <a:ext cx="356616" cy="356616"/>
                </a:xfrm>
                <a:prstGeom prst="rect">
                  <a:avLst/>
                </a:prstGeom>
              </p:spPr>
            </p:pic>
            <p:pic>
              <p:nvPicPr>
                <p:cNvPr id="173" name="Picture 172">
                  <a:extLst>
                    <a:ext uri="{FF2B5EF4-FFF2-40B4-BE49-F238E27FC236}">
                      <a16:creationId xmlns:a16="http://schemas.microsoft.com/office/drawing/2014/main" id="{95148061-36A3-41E0-8B81-7DFC23F3DF39}"/>
                    </a:ext>
                  </a:extLst>
                </p:cNvPr>
                <p:cNvPicPr>
                  <a:picLocks noChangeAspect="1"/>
                </p:cNvPicPr>
                <p:nvPr/>
              </p:nvPicPr>
              <p:blipFill>
                <a:blip r:embed="rId4"/>
                <a:stretch>
                  <a:fillRect/>
                </a:stretch>
              </p:blipFill>
              <p:spPr>
                <a:xfrm>
                  <a:off x="5875940" y="2508735"/>
                  <a:ext cx="356616" cy="356616"/>
                </a:xfrm>
                <a:prstGeom prst="rect">
                  <a:avLst/>
                </a:prstGeom>
              </p:spPr>
            </p:pic>
            <p:pic>
              <p:nvPicPr>
                <p:cNvPr id="174" name="Picture 173">
                  <a:extLst>
                    <a:ext uri="{FF2B5EF4-FFF2-40B4-BE49-F238E27FC236}">
                      <a16:creationId xmlns:a16="http://schemas.microsoft.com/office/drawing/2014/main" id="{17067258-6FEF-4285-A5D5-194466424B67}"/>
                    </a:ext>
                  </a:extLst>
                </p:cNvPr>
                <p:cNvPicPr>
                  <a:picLocks noChangeAspect="1"/>
                </p:cNvPicPr>
                <p:nvPr/>
              </p:nvPicPr>
              <p:blipFill>
                <a:blip r:embed="rId4"/>
                <a:stretch>
                  <a:fillRect/>
                </a:stretch>
              </p:blipFill>
              <p:spPr>
                <a:xfrm>
                  <a:off x="6153010" y="2524823"/>
                  <a:ext cx="356616" cy="356616"/>
                </a:xfrm>
                <a:prstGeom prst="rect">
                  <a:avLst/>
                </a:prstGeom>
              </p:spPr>
            </p:pic>
            <p:pic>
              <p:nvPicPr>
                <p:cNvPr id="175" name="Picture 174">
                  <a:extLst>
                    <a:ext uri="{FF2B5EF4-FFF2-40B4-BE49-F238E27FC236}">
                      <a16:creationId xmlns:a16="http://schemas.microsoft.com/office/drawing/2014/main" id="{4A8E3B51-7714-433A-903C-EE211DB13F06}"/>
                    </a:ext>
                  </a:extLst>
                </p:cNvPr>
                <p:cNvPicPr>
                  <a:picLocks noChangeAspect="1"/>
                </p:cNvPicPr>
                <p:nvPr/>
              </p:nvPicPr>
              <p:blipFill>
                <a:blip r:embed="rId4"/>
                <a:stretch>
                  <a:fillRect/>
                </a:stretch>
              </p:blipFill>
              <p:spPr>
                <a:xfrm>
                  <a:off x="6444213" y="2527141"/>
                  <a:ext cx="356616" cy="356616"/>
                </a:xfrm>
                <a:prstGeom prst="rect">
                  <a:avLst/>
                </a:prstGeom>
              </p:spPr>
            </p:pic>
            <p:pic>
              <p:nvPicPr>
                <p:cNvPr id="176" name="Picture 175">
                  <a:extLst>
                    <a:ext uri="{FF2B5EF4-FFF2-40B4-BE49-F238E27FC236}">
                      <a16:creationId xmlns:a16="http://schemas.microsoft.com/office/drawing/2014/main" id="{2BDA3524-1E18-48EC-9824-4C1657486959}"/>
                    </a:ext>
                  </a:extLst>
                </p:cNvPr>
                <p:cNvPicPr>
                  <a:picLocks noChangeAspect="1"/>
                </p:cNvPicPr>
                <p:nvPr/>
              </p:nvPicPr>
              <p:blipFill>
                <a:blip r:embed="rId4"/>
                <a:stretch>
                  <a:fillRect/>
                </a:stretch>
              </p:blipFill>
              <p:spPr>
                <a:xfrm>
                  <a:off x="6747449" y="2524823"/>
                  <a:ext cx="356616" cy="356616"/>
                </a:xfrm>
                <a:prstGeom prst="rect">
                  <a:avLst/>
                </a:prstGeom>
              </p:spPr>
            </p:pic>
            <p:pic>
              <p:nvPicPr>
                <p:cNvPr id="177" name="Picture 176">
                  <a:extLst>
                    <a:ext uri="{FF2B5EF4-FFF2-40B4-BE49-F238E27FC236}">
                      <a16:creationId xmlns:a16="http://schemas.microsoft.com/office/drawing/2014/main" id="{714F4D3F-C031-4BD6-A413-993596F20675}"/>
                    </a:ext>
                  </a:extLst>
                </p:cNvPr>
                <p:cNvPicPr>
                  <a:picLocks noChangeAspect="1"/>
                </p:cNvPicPr>
                <p:nvPr/>
              </p:nvPicPr>
              <p:blipFill>
                <a:blip r:embed="rId4"/>
                <a:stretch>
                  <a:fillRect/>
                </a:stretch>
              </p:blipFill>
              <p:spPr>
                <a:xfrm>
                  <a:off x="7039780" y="2514441"/>
                  <a:ext cx="356616" cy="356616"/>
                </a:xfrm>
                <a:prstGeom prst="rect">
                  <a:avLst/>
                </a:prstGeom>
              </p:spPr>
            </p:pic>
          </p:grpSp>
          <p:pic>
            <p:nvPicPr>
              <p:cNvPr id="178" name="Picture 177">
                <a:extLst>
                  <a:ext uri="{FF2B5EF4-FFF2-40B4-BE49-F238E27FC236}">
                    <a16:creationId xmlns:a16="http://schemas.microsoft.com/office/drawing/2014/main" id="{5F311333-5303-478E-939E-0DD32AFB933A}"/>
                  </a:ext>
                </a:extLst>
              </p:cNvPr>
              <p:cNvPicPr>
                <a:picLocks noChangeAspect="1"/>
              </p:cNvPicPr>
              <p:nvPr/>
            </p:nvPicPr>
            <p:blipFill>
              <a:blip r:embed="rId5"/>
              <a:stretch>
                <a:fillRect/>
              </a:stretch>
            </p:blipFill>
            <p:spPr>
              <a:xfrm>
                <a:off x="5409940" y="3546058"/>
                <a:ext cx="358345" cy="358345"/>
              </a:xfrm>
              <a:prstGeom prst="rect">
                <a:avLst/>
              </a:prstGeom>
            </p:spPr>
          </p:pic>
          <p:pic>
            <p:nvPicPr>
              <p:cNvPr id="179" name="Picture 178">
                <a:extLst>
                  <a:ext uri="{FF2B5EF4-FFF2-40B4-BE49-F238E27FC236}">
                    <a16:creationId xmlns:a16="http://schemas.microsoft.com/office/drawing/2014/main" id="{BCE1DF4E-B405-42CC-B65A-186745FCAD05}"/>
                  </a:ext>
                </a:extLst>
              </p:cNvPr>
              <p:cNvPicPr>
                <a:picLocks noChangeAspect="1"/>
              </p:cNvPicPr>
              <p:nvPr/>
            </p:nvPicPr>
            <p:blipFill>
              <a:blip r:embed="rId5"/>
              <a:stretch>
                <a:fillRect/>
              </a:stretch>
            </p:blipFill>
            <p:spPr>
              <a:xfrm>
                <a:off x="5115677" y="3553457"/>
                <a:ext cx="358345" cy="358345"/>
              </a:xfrm>
              <a:prstGeom prst="rect">
                <a:avLst/>
              </a:prstGeom>
            </p:spPr>
          </p:pic>
        </p:grpSp>
        <p:grpSp>
          <p:nvGrpSpPr>
            <p:cNvPr id="181" name="Group 180">
              <a:extLst>
                <a:ext uri="{FF2B5EF4-FFF2-40B4-BE49-F238E27FC236}">
                  <a16:creationId xmlns:a16="http://schemas.microsoft.com/office/drawing/2014/main" id="{34ADE7A8-8C71-4E1F-9C4B-DE8ED039B57A}"/>
                </a:ext>
              </a:extLst>
            </p:cNvPr>
            <p:cNvGrpSpPr/>
            <p:nvPr/>
          </p:nvGrpSpPr>
          <p:grpSpPr>
            <a:xfrm>
              <a:off x="679866" y="5080899"/>
              <a:ext cx="3032127" cy="375886"/>
              <a:chOff x="5115677" y="3535916"/>
              <a:chExt cx="3032127" cy="375886"/>
            </a:xfrm>
          </p:grpSpPr>
          <p:pic>
            <p:nvPicPr>
              <p:cNvPr id="182" name="Picture 181">
                <a:extLst>
                  <a:ext uri="{FF2B5EF4-FFF2-40B4-BE49-F238E27FC236}">
                    <a16:creationId xmlns:a16="http://schemas.microsoft.com/office/drawing/2014/main" id="{34AF27AC-BE97-4BC8-92E3-209F52254176}"/>
                  </a:ext>
                </a:extLst>
              </p:cNvPr>
              <p:cNvPicPr>
                <a:picLocks noChangeAspect="1"/>
              </p:cNvPicPr>
              <p:nvPr/>
            </p:nvPicPr>
            <p:blipFill>
              <a:blip r:embed="rId5"/>
              <a:stretch>
                <a:fillRect/>
              </a:stretch>
            </p:blipFill>
            <p:spPr>
              <a:xfrm>
                <a:off x="5683103" y="3548893"/>
                <a:ext cx="358345" cy="358345"/>
              </a:xfrm>
              <a:prstGeom prst="rect">
                <a:avLst/>
              </a:prstGeom>
            </p:spPr>
          </p:pic>
          <p:grpSp>
            <p:nvGrpSpPr>
              <p:cNvPr id="183" name="Group 182">
                <a:extLst>
                  <a:ext uri="{FF2B5EF4-FFF2-40B4-BE49-F238E27FC236}">
                    <a16:creationId xmlns:a16="http://schemas.microsoft.com/office/drawing/2014/main" id="{C4701C86-25D0-476E-BBC2-32ACB02D9960}"/>
                  </a:ext>
                </a:extLst>
              </p:cNvPr>
              <p:cNvGrpSpPr/>
              <p:nvPr/>
            </p:nvGrpSpPr>
            <p:grpSpPr>
              <a:xfrm>
                <a:off x="5993945" y="3535916"/>
                <a:ext cx="2153859" cy="375022"/>
                <a:chOff x="5560037" y="2508735"/>
                <a:chExt cx="2153859" cy="375022"/>
              </a:xfrm>
            </p:grpSpPr>
            <p:pic>
              <p:nvPicPr>
                <p:cNvPr id="186" name="Picture 185">
                  <a:extLst>
                    <a:ext uri="{FF2B5EF4-FFF2-40B4-BE49-F238E27FC236}">
                      <a16:creationId xmlns:a16="http://schemas.microsoft.com/office/drawing/2014/main" id="{3D7727C2-B15A-41E5-887F-C9130778B13F}"/>
                    </a:ext>
                  </a:extLst>
                </p:cNvPr>
                <p:cNvPicPr>
                  <a:picLocks noChangeAspect="1"/>
                </p:cNvPicPr>
                <p:nvPr/>
              </p:nvPicPr>
              <p:blipFill>
                <a:blip r:embed="rId4"/>
                <a:stretch>
                  <a:fillRect/>
                </a:stretch>
              </p:blipFill>
              <p:spPr>
                <a:xfrm>
                  <a:off x="5560037" y="2526276"/>
                  <a:ext cx="356616" cy="356616"/>
                </a:xfrm>
                <a:prstGeom prst="rect">
                  <a:avLst/>
                </a:prstGeom>
              </p:spPr>
            </p:pic>
            <p:pic>
              <p:nvPicPr>
                <p:cNvPr id="187" name="Picture 186">
                  <a:extLst>
                    <a:ext uri="{FF2B5EF4-FFF2-40B4-BE49-F238E27FC236}">
                      <a16:creationId xmlns:a16="http://schemas.microsoft.com/office/drawing/2014/main" id="{3994507B-F525-4D0D-A369-13A25F40FDFD}"/>
                    </a:ext>
                  </a:extLst>
                </p:cNvPr>
                <p:cNvPicPr>
                  <a:picLocks noChangeAspect="1"/>
                </p:cNvPicPr>
                <p:nvPr/>
              </p:nvPicPr>
              <p:blipFill>
                <a:blip r:embed="rId4"/>
                <a:stretch>
                  <a:fillRect/>
                </a:stretch>
              </p:blipFill>
              <p:spPr>
                <a:xfrm>
                  <a:off x="7357280" y="2519927"/>
                  <a:ext cx="356616" cy="356616"/>
                </a:xfrm>
                <a:prstGeom prst="rect">
                  <a:avLst/>
                </a:prstGeom>
              </p:spPr>
            </p:pic>
            <p:pic>
              <p:nvPicPr>
                <p:cNvPr id="188" name="Picture 187">
                  <a:extLst>
                    <a:ext uri="{FF2B5EF4-FFF2-40B4-BE49-F238E27FC236}">
                      <a16:creationId xmlns:a16="http://schemas.microsoft.com/office/drawing/2014/main" id="{F3B9ADA8-360D-4C52-B279-DA2C262C435A}"/>
                    </a:ext>
                  </a:extLst>
                </p:cNvPr>
                <p:cNvPicPr>
                  <a:picLocks noChangeAspect="1"/>
                </p:cNvPicPr>
                <p:nvPr/>
              </p:nvPicPr>
              <p:blipFill>
                <a:blip r:embed="rId4"/>
                <a:stretch>
                  <a:fillRect/>
                </a:stretch>
              </p:blipFill>
              <p:spPr>
                <a:xfrm>
                  <a:off x="5875940" y="2508735"/>
                  <a:ext cx="356616" cy="356616"/>
                </a:xfrm>
                <a:prstGeom prst="rect">
                  <a:avLst/>
                </a:prstGeom>
              </p:spPr>
            </p:pic>
            <p:pic>
              <p:nvPicPr>
                <p:cNvPr id="189" name="Picture 188">
                  <a:extLst>
                    <a:ext uri="{FF2B5EF4-FFF2-40B4-BE49-F238E27FC236}">
                      <a16:creationId xmlns:a16="http://schemas.microsoft.com/office/drawing/2014/main" id="{C64AAD50-3759-4DF0-B94F-9E81A75B5E3B}"/>
                    </a:ext>
                  </a:extLst>
                </p:cNvPr>
                <p:cNvPicPr>
                  <a:picLocks noChangeAspect="1"/>
                </p:cNvPicPr>
                <p:nvPr/>
              </p:nvPicPr>
              <p:blipFill>
                <a:blip r:embed="rId4"/>
                <a:stretch>
                  <a:fillRect/>
                </a:stretch>
              </p:blipFill>
              <p:spPr>
                <a:xfrm>
                  <a:off x="6153010" y="2524823"/>
                  <a:ext cx="356616" cy="356616"/>
                </a:xfrm>
                <a:prstGeom prst="rect">
                  <a:avLst/>
                </a:prstGeom>
              </p:spPr>
            </p:pic>
            <p:pic>
              <p:nvPicPr>
                <p:cNvPr id="190" name="Picture 189">
                  <a:extLst>
                    <a:ext uri="{FF2B5EF4-FFF2-40B4-BE49-F238E27FC236}">
                      <a16:creationId xmlns:a16="http://schemas.microsoft.com/office/drawing/2014/main" id="{5A92DD4E-25D0-4845-BC42-E079DD989F88}"/>
                    </a:ext>
                  </a:extLst>
                </p:cNvPr>
                <p:cNvPicPr>
                  <a:picLocks noChangeAspect="1"/>
                </p:cNvPicPr>
                <p:nvPr/>
              </p:nvPicPr>
              <p:blipFill>
                <a:blip r:embed="rId4"/>
                <a:stretch>
                  <a:fillRect/>
                </a:stretch>
              </p:blipFill>
              <p:spPr>
                <a:xfrm>
                  <a:off x="6444213" y="2527141"/>
                  <a:ext cx="356616" cy="356616"/>
                </a:xfrm>
                <a:prstGeom prst="rect">
                  <a:avLst/>
                </a:prstGeom>
              </p:spPr>
            </p:pic>
            <p:pic>
              <p:nvPicPr>
                <p:cNvPr id="191" name="Picture 190">
                  <a:extLst>
                    <a:ext uri="{FF2B5EF4-FFF2-40B4-BE49-F238E27FC236}">
                      <a16:creationId xmlns:a16="http://schemas.microsoft.com/office/drawing/2014/main" id="{2A8583D1-5201-4514-B183-EF4330F4231C}"/>
                    </a:ext>
                  </a:extLst>
                </p:cNvPr>
                <p:cNvPicPr>
                  <a:picLocks noChangeAspect="1"/>
                </p:cNvPicPr>
                <p:nvPr/>
              </p:nvPicPr>
              <p:blipFill>
                <a:blip r:embed="rId4"/>
                <a:stretch>
                  <a:fillRect/>
                </a:stretch>
              </p:blipFill>
              <p:spPr>
                <a:xfrm>
                  <a:off x="6747449" y="2524823"/>
                  <a:ext cx="356616" cy="356616"/>
                </a:xfrm>
                <a:prstGeom prst="rect">
                  <a:avLst/>
                </a:prstGeom>
              </p:spPr>
            </p:pic>
            <p:pic>
              <p:nvPicPr>
                <p:cNvPr id="192" name="Picture 191">
                  <a:extLst>
                    <a:ext uri="{FF2B5EF4-FFF2-40B4-BE49-F238E27FC236}">
                      <a16:creationId xmlns:a16="http://schemas.microsoft.com/office/drawing/2014/main" id="{7B5E044C-E6FA-41DE-A5EF-F935678B839C}"/>
                    </a:ext>
                  </a:extLst>
                </p:cNvPr>
                <p:cNvPicPr>
                  <a:picLocks noChangeAspect="1"/>
                </p:cNvPicPr>
                <p:nvPr/>
              </p:nvPicPr>
              <p:blipFill>
                <a:blip r:embed="rId4"/>
                <a:stretch>
                  <a:fillRect/>
                </a:stretch>
              </p:blipFill>
              <p:spPr>
                <a:xfrm>
                  <a:off x="7039780" y="2514441"/>
                  <a:ext cx="356616" cy="356616"/>
                </a:xfrm>
                <a:prstGeom prst="rect">
                  <a:avLst/>
                </a:prstGeom>
              </p:spPr>
            </p:pic>
          </p:grpSp>
          <p:pic>
            <p:nvPicPr>
              <p:cNvPr id="184" name="Picture 183">
                <a:extLst>
                  <a:ext uri="{FF2B5EF4-FFF2-40B4-BE49-F238E27FC236}">
                    <a16:creationId xmlns:a16="http://schemas.microsoft.com/office/drawing/2014/main" id="{60D43897-117B-47D5-B3A1-3E355217A732}"/>
                  </a:ext>
                </a:extLst>
              </p:cNvPr>
              <p:cNvPicPr>
                <a:picLocks noChangeAspect="1"/>
              </p:cNvPicPr>
              <p:nvPr/>
            </p:nvPicPr>
            <p:blipFill>
              <a:blip r:embed="rId5"/>
              <a:stretch>
                <a:fillRect/>
              </a:stretch>
            </p:blipFill>
            <p:spPr>
              <a:xfrm>
                <a:off x="5409940" y="3546058"/>
                <a:ext cx="358345" cy="358345"/>
              </a:xfrm>
              <a:prstGeom prst="rect">
                <a:avLst/>
              </a:prstGeom>
            </p:spPr>
          </p:pic>
          <p:pic>
            <p:nvPicPr>
              <p:cNvPr id="185" name="Picture 184">
                <a:extLst>
                  <a:ext uri="{FF2B5EF4-FFF2-40B4-BE49-F238E27FC236}">
                    <a16:creationId xmlns:a16="http://schemas.microsoft.com/office/drawing/2014/main" id="{294ADEE0-7ACF-49A6-9969-83D458372747}"/>
                  </a:ext>
                </a:extLst>
              </p:cNvPr>
              <p:cNvPicPr>
                <a:picLocks noChangeAspect="1"/>
              </p:cNvPicPr>
              <p:nvPr/>
            </p:nvPicPr>
            <p:blipFill>
              <a:blip r:embed="rId5"/>
              <a:stretch>
                <a:fillRect/>
              </a:stretch>
            </p:blipFill>
            <p:spPr>
              <a:xfrm>
                <a:off x="5115677" y="3553457"/>
                <a:ext cx="358345" cy="358345"/>
              </a:xfrm>
              <a:prstGeom prst="rect">
                <a:avLst/>
              </a:prstGeom>
            </p:spPr>
          </p:pic>
        </p:grpSp>
        <p:grpSp>
          <p:nvGrpSpPr>
            <p:cNvPr id="193" name="Group 192">
              <a:extLst>
                <a:ext uri="{FF2B5EF4-FFF2-40B4-BE49-F238E27FC236}">
                  <a16:creationId xmlns:a16="http://schemas.microsoft.com/office/drawing/2014/main" id="{CA9521FF-D03B-4D71-8989-F2F5E326658A}"/>
                </a:ext>
              </a:extLst>
            </p:cNvPr>
            <p:cNvGrpSpPr/>
            <p:nvPr/>
          </p:nvGrpSpPr>
          <p:grpSpPr>
            <a:xfrm>
              <a:off x="693780" y="4600241"/>
              <a:ext cx="3032127" cy="375886"/>
              <a:chOff x="5115677" y="3535916"/>
              <a:chExt cx="3032127" cy="375886"/>
            </a:xfrm>
          </p:grpSpPr>
          <p:pic>
            <p:nvPicPr>
              <p:cNvPr id="194" name="Picture 193">
                <a:extLst>
                  <a:ext uri="{FF2B5EF4-FFF2-40B4-BE49-F238E27FC236}">
                    <a16:creationId xmlns:a16="http://schemas.microsoft.com/office/drawing/2014/main" id="{908A396B-1D09-446D-BC86-8A7C6F3CCDBC}"/>
                  </a:ext>
                </a:extLst>
              </p:cNvPr>
              <p:cNvPicPr>
                <a:picLocks noChangeAspect="1"/>
              </p:cNvPicPr>
              <p:nvPr/>
            </p:nvPicPr>
            <p:blipFill>
              <a:blip r:embed="rId5"/>
              <a:stretch>
                <a:fillRect/>
              </a:stretch>
            </p:blipFill>
            <p:spPr>
              <a:xfrm>
                <a:off x="5683103" y="3548893"/>
                <a:ext cx="358345" cy="358345"/>
              </a:xfrm>
              <a:prstGeom prst="rect">
                <a:avLst/>
              </a:prstGeom>
            </p:spPr>
          </p:pic>
          <p:grpSp>
            <p:nvGrpSpPr>
              <p:cNvPr id="195" name="Group 194">
                <a:extLst>
                  <a:ext uri="{FF2B5EF4-FFF2-40B4-BE49-F238E27FC236}">
                    <a16:creationId xmlns:a16="http://schemas.microsoft.com/office/drawing/2014/main" id="{A49D3D23-2E39-452B-BDC1-3C87A93D162B}"/>
                  </a:ext>
                </a:extLst>
              </p:cNvPr>
              <p:cNvGrpSpPr/>
              <p:nvPr/>
            </p:nvGrpSpPr>
            <p:grpSpPr>
              <a:xfrm>
                <a:off x="5993945" y="3535916"/>
                <a:ext cx="2153859" cy="375022"/>
                <a:chOff x="5560037" y="2508735"/>
                <a:chExt cx="2153859" cy="375022"/>
              </a:xfrm>
            </p:grpSpPr>
            <p:pic>
              <p:nvPicPr>
                <p:cNvPr id="198" name="Picture 197">
                  <a:extLst>
                    <a:ext uri="{FF2B5EF4-FFF2-40B4-BE49-F238E27FC236}">
                      <a16:creationId xmlns:a16="http://schemas.microsoft.com/office/drawing/2014/main" id="{8BC31C4C-8DED-4900-BBB8-25B87DC192EF}"/>
                    </a:ext>
                  </a:extLst>
                </p:cNvPr>
                <p:cNvPicPr>
                  <a:picLocks noChangeAspect="1"/>
                </p:cNvPicPr>
                <p:nvPr/>
              </p:nvPicPr>
              <p:blipFill>
                <a:blip r:embed="rId4"/>
                <a:stretch>
                  <a:fillRect/>
                </a:stretch>
              </p:blipFill>
              <p:spPr>
                <a:xfrm>
                  <a:off x="5560037" y="2526276"/>
                  <a:ext cx="356616" cy="356616"/>
                </a:xfrm>
                <a:prstGeom prst="rect">
                  <a:avLst/>
                </a:prstGeom>
              </p:spPr>
            </p:pic>
            <p:pic>
              <p:nvPicPr>
                <p:cNvPr id="199" name="Picture 198">
                  <a:extLst>
                    <a:ext uri="{FF2B5EF4-FFF2-40B4-BE49-F238E27FC236}">
                      <a16:creationId xmlns:a16="http://schemas.microsoft.com/office/drawing/2014/main" id="{1A0098F0-2480-47B9-BC4E-0CADF2AD3A27}"/>
                    </a:ext>
                  </a:extLst>
                </p:cNvPr>
                <p:cNvPicPr>
                  <a:picLocks noChangeAspect="1"/>
                </p:cNvPicPr>
                <p:nvPr/>
              </p:nvPicPr>
              <p:blipFill>
                <a:blip r:embed="rId4"/>
                <a:stretch>
                  <a:fillRect/>
                </a:stretch>
              </p:blipFill>
              <p:spPr>
                <a:xfrm>
                  <a:off x="7357280" y="2519927"/>
                  <a:ext cx="356616" cy="356616"/>
                </a:xfrm>
                <a:prstGeom prst="rect">
                  <a:avLst/>
                </a:prstGeom>
              </p:spPr>
            </p:pic>
            <p:pic>
              <p:nvPicPr>
                <p:cNvPr id="200" name="Picture 199">
                  <a:extLst>
                    <a:ext uri="{FF2B5EF4-FFF2-40B4-BE49-F238E27FC236}">
                      <a16:creationId xmlns:a16="http://schemas.microsoft.com/office/drawing/2014/main" id="{5B925F65-3E04-49CA-A0E7-7E1DCE915769}"/>
                    </a:ext>
                  </a:extLst>
                </p:cNvPr>
                <p:cNvPicPr>
                  <a:picLocks noChangeAspect="1"/>
                </p:cNvPicPr>
                <p:nvPr/>
              </p:nvPicPr>
              <p:blipFill>
                <a:blip r:embed="rId4"/>
                <a:stretch>
                  <a:fillRect/>
                </a:stretch>
              </p:blipFill>
              <p:spPr>
                <a:xfrm>
                  <a:off x="5875940" y="2508735"/>
                  <a:ext cx="356616" cy="356616"/>
                </a:xfrm>
                <a:prstGeom prst="rect">
                  <a:avLst/>
                </a:prstGeom>
              </p:spPr>
            </p:pic>
            <p:pic>
              <p:nvPicPr>
                <p:cNvPr id="201" name="Picture 200">
                  <a:extLst>
                    <a:ext uri="{FF2B5EF4-FFF2-40B4-BE49-F238E27FC236}">
                      <a16:creationId xmlns:a16="http://schemas.microsoft.com/office/drawing/2014/main" id="{BA575448-8F90-4C9E-ABA5-333D93A467FF}"/>
                    </a:ext>
                  </a:extLst>
                </p:cNvPr>
                <p:cNvPicPr>
                  <a:picLocks noChangeAspect="1"/>
                </p:cNvPicPr>
                <p:nvPr/>
              </p:nvPicPr>
              <p:blipFill>
                <a:blip r:embed="rId4"/>
                <a:stretch>
                  <a:fillRect/>
                </a:stretch>
              </p:blipFill>
              <p:spPr>
                <a:xfrm>
                  <a:off x="6153010" y="2524823"/>
                  <a:ext cx="356616" cy="356616"/>
                </a:xfrm>
                <a:prstGeom prst="rect">
                  <a:avLst/>
                </a:prstGeom>
              </p:spPr>
            </p:pic>
            <p:pic>
              <p:nvPicPr>
                <p:cNvPr id="202" name="Picture 201">
                  <a:extLst>
                    <a:ext uri="{FF2B5EF4-FFF2-40B4-BE49-F238E27FC236}">
                      <a16:creationId xmlns:a16="http://schemas.microsoft.com/office/drawing/2014/main" id="{70EA0CD0-F950-4104-9B34-63633275FDAF}"/>
                    </a:ext>
                  </a:extLst>
                </p:cNvPr>
                <p:cNvPicPr>
                  <a:picLocks noChangeAspect="1"/>
                </p:cNvPicPr>
                <p:nvPr/>
              </p:nvPicPr>
              <p:blipFill>
                <a:blip r:embed="rId4"/>
                <a:stretch>
                  <a:fillRect/>
                </a:stretch>
              </p:blipFill>
              <p:spPr>
                <a:xfrm>
                  <a:off x="6444213" y="2527141"/>
                  <a:ext cx="356616" cy="356616"/>
                </a:xfrm>
                <a:prstGeom prst="rect">
                  <a:avLst/>
                </a:prstGeom>
              </p:spPr>
            </p:pic>
            <p:pic>
              <p:nvPicPr>
                <p:cNvPr id="203" name="Picture 202">
                  <a:extLst>
                    <a:ext uri="{FF2B5EF4-FFF2-40B4-BE49-F238E27FC236}">
                      <a16:creationId xmlns:a16="http://schemas.microsoft.com/office/drawing/2014/main" id="{7F726B97-E60F-45D6-B108-0F66B0B4D65C}"/>
                    </a:ext>
                  </a:extLst>
                </p:cNvPr>
                <p:cNvPicPr>
                  <a:picLocks noChangeAspect="1"/>
                </p:cNvPicPr>
                <p:nvPr/>
              </p:nvPicPr>
              <p:blipFill>
                <a:blip r:embed="rId4"/>
                <a:stretch>
                  <a:fillRect/>
                </a:stretch>
              </p:blipFill>
              <p:spPr>
                <a:xfrm>
                  <a:off x="6747449" y="2524823"/>
                  <a:ext cx="356616" cy="356616"/>
                </a:xfrm>
                <a:prstGeom prst="rect">
                  <a:avLst/>
                </a:prstGeom>
              </p:spPr>
            </p:pic>
            <p:pic>
              <p:nvPicPr>
                <p:cNvPr id="204" name="Picture 203">
                  <a:extLst>
                    <a:ext uri="{FF2B5EF4-FFF2-40B4-BE49-F238E27FC236}">
                      <a16:creationId xmlns:a16="http://schemas.microsoft.com/office/drawing/2014/main" id="{87018899-5A11-4797-B017-2D6399962BDF}"/>
                    </a:ext>
                  </a:extLst>
                </p:cNvPr>
                <p:cNvPicPr>
                  <a:picLocks noChangeAspect="1"/>
                </p:cNvPicPr>
                <p:nvPr/>
              </p:nvPicPr>
              <p:blipFill>
                <a:blip r:embed="rId4"/>
                <a:stretch>
                  <a:fillRect/>
                </a:stretch>
              </p:blipFill>
              <p:spPr>
                <a:xfrm>
                  <a:off x="7039780" y="2514441"/>
                  <a:ext cx="356616" cy="356616"/>
                </a:xfrm>
                <a:prstGeom prst="rect">
                  <a:avLst/>
                </a:prstGeom>
              </p:spPr>
            </p:pic>
          </p:grpSp>
          <p:pic>
            <p:nvPicPr>
              <p:cNvPr id="196" name="Picture 195">
                <a:extLst>
                  <a:ext uri="{FF2B5EF4-FFF2-40B4-BE49-F238E27FC236}">
                    <a16:creationId xmlns:a16="http://schemas.microsoft.com/office/drawing/2014/main" id="{01FBEE1A-4869-428F-8A1F-68D096DE6C17}"/>
                  </a:ext>
                </a:extLst>
              </p:cNvPr>
              <p:cNvPicPr>
                <a:picLocks noChangeAspect="1"/>
              </p:cNvPicPr>
              <p:nvPr/>
            </p:nvPicPr>
            <p:blipFill>
              <a:blip r:embed="rId5"/>
              <a:stretch>
                <a:fillRect/>
              </a:stretch>
            </p:blipFill>
            <p:spPr>
              <a:xfrm>
                <a:off x="5409940" y="3546058"/>
                <a:ext cx="358345" cy="358345"/>
              </a:xfrm>
              <a:prstGeom prst="rect">
                <a:avLst/>
              </a:prstGeom>
            </p:spPr>
          </p:pic>
          <p:pic>
            <p:nvPicPr>
              <p:cNvPr id="197" name="Picture 196">
                <a:extLst>
                  <a:ext uri="{FF2B5EF4-FFF2-40B4-BE49-F238E27FC236}">
                    <a16:creationId xmlns:a16="http://schemas.microsoft.com/office/drawing/2014/main" id="{64953FF6-3680-4625-BB6B-7F3C67E6F16F}"/>
                  </a:ext>
                </a:extLst>
              </p:cNvPr>
              <p:cNvPicPr>
                <a:picLocks noChangeAspect="1"/>
              </p:cNvPicPr>
              <p:nvPr/>
            </p:nvPicPr>
            <p:blipFill>
              <a:blip r:embed="rId5"/>
              <a:stretch>
                <a:fillRect/>
              </a:stretch>
            </p:blipFill>
            <p:spPr>
              <a:xfrm>
                <a:off x="5115677" y="3553457"/>
                <a:ext cx="358345" cy="358345"/>
              </a:xfrm>
              <a:prstGeom prst="rect">
                <a:avLst/>
              </a:prstGeom>
            </p:spPr>
          </p:pic>
        </p:grpSp>
        <p:grpSp>
          <p:nvGrpSpPr>
            <p:cNvPr id="205" name="Group 204">
              <a:extLst>
                <a:ext uri="{FF2B5EF4-FFF2-40B4-BE49-F238E27FC236}">
                  <a16:creationId xmlns:a16="http://schemas.microsoft.com/office/drawing/2014/main" id="{B0D7A32D-5716-4978-8CE9-9FB4C85E1FB2}"/>
                </a:ext>
              </a:extLst>
            </p:cNvPr>
            <p:cNvGrpSpPr/>
            <p:nvPr/>
          </p:nvGrpSpPr>
          <p:grpSpPr>
            <a:xfrm>
              <a:off x="680502" y="4117356"/>
              <a:ext cx="3032127" cy="375886"/>
              <a:chOff x="5115677" y="3535916"/>
              <a:chExt cx="3032127" cy="375886"/>
            </a:xfrm>
          </p:grpSpPr>
          <p:pic>
            <p:nvPicPr>
              <p:cNvPr id="206" name="Picture 205">
                <a:extLst>
                  <a:ext uri="{FF2B5EF4-FFF2-40B4-BE49-F238E27FC236}">
                    <a16:creationId xmlns:a16="http://schemas.microsoft.com/office/drawing/2014/main" id="{D54EBD36-0768-4B09-A867-F1A3C82ADA22}"/>
                  </a:ext>
                </a:extLst>
              </p:cNvPr>
              <p:cNvPicPr>
                <a:picLocks noChangeAspect="1"/>
              </p:cNvPicPr>
              <p:nvPr/>
            </p:nvPicPr>
            <p:blipFill>
              <a:blip r:embed="rId5"/>
              <a:stretch>
                <a:fillRect/>
              </a:stretch>
            </p:blipFill>
            <p:spPr>
              <a:xfrm>
                <a:off x="5683103" y="3548893"/>
                <a:ext cx="358345" cy="358345"/>
              </a:xfrm>
              <a:prstGeom prst="rect">
                <a:avLst/>
              </a:prstGeom>
            </p:spPr>
          </p:pic>
          <p:grpSp>
            <p:nvGrpSpPr>
              <p:cNvPr id="207" name="Group 206">
                <a:extLst>
                  <a:ext uri="{FF2B5EF4-FFF2-40B4-BE49-F238E27FC236}">
                    <a16:creationId xmlns:a16="http://schemas.microsoft.com/office/drawing/2014/main" id="{4027325D-92BF-47DC-99BC-B5AF69778D54}"/>
                  </a:ext>
                </a:extLst>
              </p:cNvPr>
              <p:cNvGrpSpPr/>
              <p:nvPr/>
            </p:nvGrpSpPr>
            <p:grpSpPr>
              <a:xfrm>
                <a:off x="5993945" y="3535916"/>
                <a:ext cx="2153859" cy="375022"/>
                <a:chOff x="5560037" y="2508735"/>
                <a:chExt cx="2153859" cy="375022"/>
              </a:xfrm>
            </p:grpSpPr>
            <p:pic>
              <p:nvPicPr>
                <p:cNvPr id="210" name="Picture 209">
                  <a:extLst>
                    <a:ext uri="{FF2B5EF4-FFF2-40B4-BE49-F238E27FC236}">
                      <a16:creationId xmlns:a16="http://schemas.microsoft.com/office/drawing/2014/main" id="{529721DB-E121-4CD2-916E-BA8A0B889E34}"/>
                    </a:ext>
                  </a:extLst>
                </p:cNvPr>
                <p:cNvPicPr>
                  <a:picLocks noChangeAspect="1"/>
                </p:cNvPicPr>
                <p:nvPr/>
              </p:nvPicPr>
              <p:blipFill>
                <a:blip r:embed="rId4"/>
                <a:stretch>
                  <a:fillRect/>
                </a:stretch>
              </p:blipFill>
              <p:spPr>
                <a:xfrm>
                  <a:off x="5560037" y="2526276"/>
                  <a:ext cx="356616" cy="356616"/>
                </a:xfrm>
                <a:prstGeom prst="rect">
                  <a:avLst/>
                </a:prstGeom>
              </p:spPr>
            </p:pic>
            <p:pic>
              <p:nvPicPr>
                <p:cNvPr id="211" name="Picture 210">
                  <a:extLst>
                    <a:ext uri="{FF2B5EF4-FFF2-40B4-BE49-F238E27FC236}">
                      <a16:creationId xmlns:a16="http://schemas.microsoft.com/office/drawing/2014/main" id="{A9EA2F6D-35FE-4160-A2CA-815AD1F4A5D3}"/>
                    </a:ext>
                  </a:extLst>
                </p:cNvPr>
                <p:cNvPicPr>
                  <a:picLocks noChangeAspect="1"/>
                </p:cNvPicPr>
                <p:nvPr/>
              </p:nvPicPr>
              <p:blipFill>
                <a:blip r:embed="rId4"/>
                <a:stretch>
                  <a:fillRect/>
                </a:stretch>
              </p:blipFill>
              <p:spPr>
                <a:xfrm>
                  <a:off x="7357280" y="2519927"/>
                  <a:ext cx="356616" cy="356616"/>
                </a:xfrm>
                <a:prstGeom prst="rect">
                  <a:avLst/>
                </a:prstGeom>
              </p:spPr>
            </p:pic>
            <p:pic>
              <p:nvPicPr>
                <p:cNvPr id="212" name="Picture 211">
                  <a:extLst>
                    <a:ext uri="{FF2B5EF4-FFF2-40B4-BE49-F238E27FC236}">
                      <a16:creationId xmlns:a16="http://schemas.microsoft.com/office/drawing/2014/main" id="{322AA0FC-40A6-4CA4-AEAB-9FFF42928B2C}"/>
                    </a:ext>
                  </a:extLst>
                </p:cNvPr>
                <p:cNvPicPr>
                  <a:picLocks noChangeAspect="1"/>
                </p:cNvPicPr>
                <p:nvPr/>
              </p:nvPicPr>
              <p:blipFill>
                <a:blip r:embed="rId4"/>
                <a:stretch>
                  <a:fillRect/>
                </a:stretch>
              </p:blipFill>
              <p:spPr>
                <a:xfrm>
                  <a:off x="5875940" y="2508735"/>
                  <a:ext cx="356616" cy="356616"/>
                </a:xfrm>
                <a:prstGeom prst="rect">
                  <a:avLst/>
                </a:prstGeom>
              </p:spPr>
            </p:pic>
            <p:pic>
              <p:nvPicPr>
                <p:cNvPr id="213" name="Picture 212">
                  <a:extLst>
                    <a:ext uri="{FF2B5EF4-FFF2-40B4-BE49-F238E27FC236}">
                      <a16:creationId xmlns:a16="http://schemas.microsoft.com/office/drawing/2014/main" id="{A5D876B6-DDAB-4FEF-8F43-488F0036260D}"/>
                    </a:ext>
                  </a:extLst>
                </p:cNvPr>
                <p:cNvPicPr>
                  <a:picLocks noChangeAspect="1"/>
                </p:cNvPicPr>
                <p:nvPr/>
              </p:nvPicPr>
              <p:blipFill>
                <a:blip r:embed="rId4"/>
                <a:stretch>
                  <a:fillRect/>
                </a:stretch>
              </p:blipFill>
              <p:spPr>
                <a:xfrm>
                  <a:off x="6153010" y="2524823"/>
                  <a:ext cx="356616" cy="356616"/>
                </a:xfrm>
                <a:prstGeom prst="rect">
                  <a:avLst/>
                </a:prstGeom>
              </p:spPr>
            </p:pic>
            <p:pic>
              <p:nvPicPr>
                <p:cNvPr id="214" name="Picture 213">
                  <a:extLst>
                    <a:ext uri="{FF2B5EF4-FFF2-40B4-BE49-F238E27FC236}">
                      <a16:creationId xmlns:a16="http://schemas.microsoft.com/office/drawing/2014/main" id="{8A5B119E-D291-43EB-848C-CD35DD42114B}"/>
                    </a:ext>
                  </a:extLst>
                </p:cNvPr>
                <p:cNvPicPr>
                  <a:picLocks noChangeAspect="1"/>
                </p:cNvPicPr>
                <p:nvPr/>
              </p:nvPicPr>
              <p:blipFill>
                <a:blip r:embed="rId4"/>
                <a:stretch>
                  <a:fillRect/>
                </a:stretch>
              </p:blipFill>
              <p:spPr>
                <a:xfrm>
                  <a:off x="6444213" y="2527141"/>
                  <a:ext cx="356616" cy="356616"/>
                </a:xfrm>
                <a:prstGeom prst="rect">
                  <a:avLst/>
                </a:prstGeom>
              </p:spPr>
            </p:pic>
            <p:pic>
              <p:nvPicPr>
                <p:cNvPr id="215" name="Picture 214">
                  <a:extLst>
                    <a:ext uri="{FF2B5EF4-FFF2-40B4-BE49-F238E27FC236}">
                      <a16:creationId xmlns:a16="http://schemas.microsoft.com/office/drawing/2014/main" id="{53996671-7D8D-4478-B03A-C9AE825615D4}"/>
                    </a:ext>
                  </a:extLst>
                </p:cNvPr>
                <p:cNvPicPr>
                  <a:picLocks noChangeAspect="1"/>
                </p:cNvPicPr>
                <p:nvPr/>
              </p:nvPicPr>
              <p:blipFill>
                <a:blip r:embed="rId4"/>
                <a:stretch>
                  <a:fillRect/>
                </a:stretch>
              </p:blipFill>
              <p:spPr>
                <a:xfrm>
                  <a:off x="6747449" y="2524823"/>
                  <a:ext cx="356616" cy="356616"/>
                </a:xfrm>
                <a:prstGeom prst="rect">
                  <a:avLst/>
                </a:prstGeom>
              </p:spPr>
            </p:pic>
            <p:pic>
              <p:nvPicPr>
                <p:cNvPr id="216" name="Picture 215">
                  <a:extLst>
                    <a:ext uri="{FF2B5EF4-FFF2-40B4-BE49-F238E27FC236}">
                      <a16:creationId xmlns:a16="http://schemas.microsoft.com/office/drawing/2014/main" id="{D6BD173C-41E4-4731-8C4D-04C90A0E1C3C}"/>
                    </a:ext>
                  </a:extLst>
                </p:cNvPr>
                <p:cNvPicPr>
                  <a:picLocks noChangeAspect="1"/>
                </p:cNvPicPr>
                <p:nvPr/>
              </p:nvPicPr>
              <p:blipFill>
                <a:blip r:embed="rId4"/>
                <a:stretch>
                  <a:fillRect/>
                </a:stretch>
              </p:blipFill>
              <p:spPr>
                <a:xfrm>
                  <a:off x="7039780" y="2514441"/>
                  <a:ext cx="356616" cy="356616"/>
                </a:xfrm>
                <a:prstGeom prst="rect">
                  <a:avLst/>
                </a:prstGeom>
              </p:spPr>
            </p:pic>
          </p:grpSp>
          <p:pic>
            <p:nvPicPr>
              <p:cNvPr id="208" name="Picture 207">
                <a:extLst>
                  <a:ext uri="{FF2B5EF4-FFF2-40B4-BE49-F238E27FC236}">
                    <a16:creationId xmlns:a16="http://schemas.microsoft.com/office/drawing/2014/main" id="{B8A37595-59BD-4C3B-9571-011CED510742}"/>
                  </a:ext>
                </a:extLst>
              </p:cNvPr>
              <p:cNvPicPr>
                <a:picLocks noChangeAspect="1"/>
              </p:cNvPicPr>
              <p:nvPr/>
            </p:nvPicPr>
            <p:blipFill>
              <a:blip r:embed="rId5"/>
              <a:stretch>
                <a:fillRect/>
              </a:stretch>
            </p:blipFill>
            <p:spPr>
              <a:xfrm>
                <a:off x="5409940" y="3546058"/>
                <a:ext cx="358345" cy="358345"/>
              </a:xfrm>
              <a:prstGeom prst="rect">
                <a:avLst/>
              </a:prstGeom>
            </p:spPr>
          </p:pic>
          <p:pic>
            <p:nvPicPr>
              <p:cNvPr id="209" name="Picture 208">
                <a:extLst>
                  <a:ext uri="{FF2B5EF4-FFF2-40B4-BE49-F238E27FC236}">
                    <a16:creationId xmlns:a16="http://schemas.microsoft.com/office/drawing/2014/main" id="{63EC53A4-A088-40AE-861C-BF21B79CFC92}"/>
                  </a:ext>
                </a:extLst>
              </p:cNvPr>
              <p:cNvPicPr>
                <a:picLocks noChangeAspect="1"/>
              </p:cNvPicPr>
              <p:nvPr/>
            </p:nvPicPr>
            <p:blipFill>
              <a:blip r:embed="rId5"/>
              <a:stretch>
                <a:fillRect/>
              </a:stretch>
            </p:blipFill>
            <p:spPr>
              <a:xfrm>
                <a:off x="5115677" y="3553457"/>
                <a:ext cx="358345" cy="358345"/>
              </a:xfrm>
              <a:prstGeom prst="rect">
                <a:avLst/>
              </a:prstGeom>
            </p:spPr>
          </p:pic>
        </p:grpSp>
        <p:sp>
          <p:nvSpPr>
            <p:cNvPr id="10" name="Speech Bubble: Oval 9">
              <a:extLst>
                <a:ext uri="{FF2B5EF4-FFF2-40B4-BE49-F238E27FC236}">
                  <a16:creationId xmlns:a16="http://schemas.microsoft.com/office/drawing/2014/main" id="{EB5538A9-F95E-44E1-8758-84F9C1BB088B}"/>
                </a:ext>
              </a:extLst>
            </p:cNvPr>
            <p:cNvSpPr/>
            <p:nvPr/>
          </p:nvSpPr>
          <p:spPr>
            <a:xfrm>
              <a:off x="3819457" y="2292641"/>
              <a:ext cx="936694" cy="545413"/>
            </a:xfrm>
            <a:prstGeom prst="wedgeEllipseCallout">
              <a:avLst>
                <a:gd name="adj1" fmla="val -63014"/>
                <a:gd name="adj2" fmla="val 39389"/>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a:r>
                <a:rPr lang="en-US" sz="1200" dirty="0">
                  <a:solidFill>
                    <a:schemeClr val="tx1"/>
                  </a:solidFill>
                  <a:highlight>
                    <a:srgbClr val="E7E8EA"/>
                  </a:highlight>
                </a:rPr>
                <a:t>350 </a:t>
              </a:r>
              <a:r>
                <a:rPr lang="en-US" sz="1200" dirty="0" err="1">
                  <a:solidFill>
                    <a:schemeClr val="tx1"/>
                  </a:solidFill>
                  <a:highlight>
                    <a:srgbClr val="E7E8EA"/>
                  </a:highlight>
                </a:rPr>
                <a:t>sq</a:t>
              </a:r>
              <a:r>
                <a:rPr lang="en-US" sz="1200" dirty="0">
                  <a:solidFill>
                    <a:schemeClr val="tx1"/>
                  </a:solidFill>
                  <a:highlight>
                    <a:srgbClr val="E7E8EA"/>
                  </a:highlight>
                </a:rPr>
                <a:t> ft each</a:t>
              </a:r>
            </a:p>
          </p:txBody>
        </p:sp>
      </p:grpSp>
      <p:sp>
        <p:nvSpPr>
          <p:cNvPr id="120" name="TextBox 119">
            <a:extLst>
              <a:ext uri="{FF2B5EF4-FFF2-40B4-BE49-F238E27FC236}">
                <a16:creationId xmlns:a16="http://schemas.microsoft.com/office/drawing/2014/main" id="{6B51A979-5A3E-4AAD-B8BC-70F4CEBF5380}"/>
              </a:ext>
            </a:extLst>
          </p:cNvPr>
          <p:cNvSpPr txBox="1"/>
          <p:nvPr/>
        </p:nvSpPr>
        <p:spPr>
          <a:xfrm>
            <a:off x="4532714" y="1279674"/>
            <a:ext cx="4061745" cy="1323439"/>
          </a:xfrm>
          <a:prstGeom prst="rect">
            <a:avLst/>
          </a:prstGeom>
          <a:noFill/>
        </p:spPr>
        <p:txBody>
          <a:bodyPr wrap="square" rtlCol="0">
            <a:spAutoFit/>
          </a:bodyPr>
          <a:lstStyle/>
          <a:p>
            <a:pPr algn="ctr"/>
            <a:r>
              <a:rPr lang="en-US" sz="2000" dirty="0">
                <a:solidFill>
                  <a:schemeClr val="tx1">
                    <a:lumMod val="50000"/>
                    <a:lumOff val="50000"/>
                  </a:schemeClr>
                </a:solidFill>
                <a:latin typeface="Trebuchet MS" panose="020B0603020202020204" pitchFamily="34" charset="0"/>
              </a:rPr>
              <a:t>Long term bike parking rates for </a:t>
            </a:r>
            <a:r>
              <a:rPr lang="en-US" sz="2000" b="1" dirty="0">
                <a:solidFill>
                  <a:schemeClr val="tx1">
                    <a:lumMod val="50000"/>
                    <a:lumOff val="50000"/>
                  </a:schemeClr>
                </a:solidFill>
                <a:latin typeface="Trebuchet MS" panose="020B0603020202020204" pitchFamily="34" charset="0"/>
              </a:rPr>
              <a:t>office use </a:t>
            </a:r>
            <a:r>
              <a:rPr lang="en-US" sz="2000" dirty="0">
                <a:solidFill>
                  <a:schemeClr val="tx1">
                    <a:lumMod val="50000"/>
                    <a:lumOff val="50000"/>
                  </a:schemeClr>
                </a:solidFill>
                <a:latin typeface="Trebuchet MS" panose="020B0603020202020204" pitchFamily="34" charset="0"/>
              </a:rPr>
              <a:t>anticipates a future rate of </a:t>
            </a:r>
            <a:r>
              <a:rPr lang="en-US" sz="2000" b="1" dirty="0">
                <a:solidFill>
                  <a:srgbClr val="FF6667"/>
                </a:solidFill>
                <a:latin typeface="Trebuchet MS" panose="020B0603020202020204" pitchFamily="34" charset="0"/>
              </a:rPr>
              <a:t>15%</a:t>
            </a:r>
            <a:r>
              <a:rPr lang="en-US" sz="2000" dirty="0">
                <a:solidFill>
                  <a:srgbClr val="FF6667"/>
                </a:solidFill>
                <a:latin typeface="Trebuchet MS" panose="020B0603020202020204" pitchFamily="34" charset="0"/>
              </a:rPr>
              <a:t> of employees </a:t>
            </a:r>
            <a:r>
              <a:rPr lang="en-US" sz="2000" dirty="0">
                <a:solidFill>
                  <a:schemeClr val="tx1">
                    <a:lumMod val="50000"/>
                    <a:lumOff val="50000"/>
                  </a:schemeClr>
                </a:solidFill>
                <a:latin typeface="Trebuchet MS" panose="020B0603020202020204" pitchFamily="34" charset="0"/>
              </a:rPr>
              <a:t>commuting by bike</a:t>
            </a:r>
          </a:p>
        </p:txBody>
      </p:sp>
      <p:pic>
        <p:nvPicPr>
          <p:cNvPr id="3" name="Picture 121">
            <a:extLst>
              <a:ext uri="{FF2B5EF4-FFF2-40B4-BE49-F238E27FC236}">
                <a16:creationId xmlns:a16="http://schemas.microsoft.com/office/drawing/2014/main" id="{94D3ED74-14F5-4E21-8D96-CDD0FD46817C}"/>
              </a:ext>
            </a:extLst>
          </p:cNvPr>
          <p:cNvPicPr>
            <a:picLocks noChangeAspect="1"/>
          </p:cNvPicPr>
          <p:nvPr/>
        </p:nvPicPr>
        <p:blipFill>
          <a:blip r:embed="rId4"/>
          <a:stretch>
            <a:fillRect/>
          </a:stretch>
        </p:blipFill>
        <p:spPr>
          <a:xfrm>
            <a:off x="9529757" y="3363097"/>
            <a:ext cx="356616" cy="356616"/>
          </a:xfrm>
          <a:prstGeom prst="rect">
            <a:avLst/>
          </a:prstGeom>
        </p:spPr>
      </p:pic>
    </p:spTree>
    <p:extLst>
      <p:ext uri="{BB962C8B-B14F-4D97-AF65-F5344CB8AC3E}">
        <p14:creationId xmlns:p14="http://schemas.microsoft.com/office/powerpoint/2010/main" val="4159931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CA355B5-F49C-41C8-A64C-F8B9F59FF4BC}"/>
              </a:ext>
            </a:extLst>
          </p:cNvPr>
          <p:cNvSpPr>
            <a:spLocks noGrp="1"/>
          </p:cNvSpPr>
          <p:nvPr>
            <p:ph type="title"/>
          </p:nvPr>
        </p:nvSpPr>
        <p:spPr>
          <a:xfrm>
            <a:off x="238651" y="273685"/>
            <a:ext cx="8258412" cy="540128"/>
          </a:xfrm>
        </p:spPr>
        <p:txBody>
          <a:bodyPr/>
          <a:lstStyle/>
          <a:p>
            <a:r>
              <a:rPr lang="en-US" sz="2200" dirty="0"/>
              <a:t>Comparative Rates from Peer Cities</a:t>
            </a:r>
          </a:p>
        </p:txBody>
      </p:sp>
      <p:graphicFrame>
        <p:nvGraphicFramePr>
          <p:cNvPr id="6" name="Chart 5" title="Chart">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600392156"/>
              </p:ext>
            </p:extLst>
          </p:nvPr>
        </p:nvGraphicFramePr>
        <p:xfrm>
          <a:off x="576907" y="1047750"/>
          <a:ext cx="73152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7951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CA355B5-F49C-41C8-A64C-F8B9F59FF4BC}"/>
              </a:ext>
            </a:extLst>
          </p:cNvPr>
          <p:cNvSpPr>
            <a:spLocks noGrp="1"/>
          </p:cNvSpPr>
          <p:nvPr>
            <p:ph type="title"/>
          </p:nvPr>
        </p:nvSpPr>
        <p:spPr>
          <a:xfrm>
            <a:off x="238651" y="273685"/>
            <a:ext cx="8258412" cy="540128"/>
          </a:xfrm>
        </p:spPr>
        <p:txBody>
          <a:bodyPr/>
          <a:lstStyle/>
          <a:p>
            <a:r>
              <a:rPr lang="en-US" sz="2200" dirty="0"/>
              <a:t>Comparative Rates from Peer Cities</a:t>
            </a:r>
          </a:p>
        </p:txBody>
      </p:sp>
      <p:graphicFrame>
        <p:nvGraphicFramePr>
          <p:cNvPr id="5" name="Chart 4">
            <a:extLst>
              <a:ext uri="{FF2B5EF4-FFF2-40B4-BE49-F238E27FC236}">
                <a16:creationId xmlns:a16="http://schemas.microsoft.com/office/drawing/2014/main" id="{1EA96CFF-B4C4-4B0B-A395-C098B245F693}"/>
              </a:ext>
            </a:extLst>
          </p:cNvPr>
          <p:cNvGraphicFramePr>
            <a:graphicFrameLocks/>
          </p:cNvGraphicFramePr>
          <p:nvPr>
            <p:extLst>
              <p:ext uri="{D42A27DB-BD31-4B8C-83A1-F6EECF244321}">
                <p14:modId xmlns:p14="http://schemas.microsoft.com/office/powerpoint/2010/main" val="506653442"/>
              </p:ext>
            </p:extLst>
          </p:nvPr>
        </p:nvGraphicFramePr>
        <p:xfrm>
          <a:off x="647700" y="1047750"/>
          <a:ext cx="73152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5134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CA355B5-F49C-41C8-A64C-F8B9F59FF4BC}"/>
              </a:ext>
            </a:extLst>
          </p:cNvPr>
          <p:cNvSpPr>
            <a:spLocks noGrp="1"/>
          </p:cNvSpPr>
          <p:nvPr>
            <p:ph type="title"/>
          </p:nvPr>
        </p:nvSpPr>
        <p:spPr>
          <a:xfrm>
            <a:off x="238651" y="273685"/>
            <a:ext cx="8258412" cy="540128"/>
          </a:xfrm>
        </p:spPr>
        <p:txBody>
          <a:bodyPr/>
          <a:lstStyle/>
          <a:p>
            <a:r>
              <a:rPr lang="en-US" sz="2200" dirty="0"/>
              <a:t>Comparative Rates from Peer Cities</a:t>
            </a:r>
          </a:p>
        </p:txBody>
      </p:sp>
      <p:graphicFrame>
        <p:nvGraphicFramePr>
          <p:cNvPr id="5" name="Chart 4">
            <a:extLst>
              <a:ext uri="{FF2B5EF4-FFF2-40B4-BE49-F238E27FC236}">
                <a16:creationId xmlns:a16="http://schemas.microsoft.com/office/drawing/2014/main" id="{8235BBA9-E8C3-4B23-AE0E-F661868DB537}"/>
              </a:ext>
            </a:extLst>
          </p:cNvPr>
          <p:cNvGraphicFramePr>
            <a:graphicFrameLocks/>
          </p:cNvGraphicFramePr>
          <p:nvPr>
            <p:extLst>
              <p:ext uri="{D42A27DB-BD31-4B8C-83A1-F6EECF244321}">
                <p14:modId xmlns:p14="http://schemas.microsoft.com/office/powerpoint/2010/main" val="759307292"/>
              </p:ext>
            </p:extLst>
          </p:nvPr>
        </p:nvGraphicFramePr>
        <p:xfrm>
          <a:off x="762000" y="1085850"/>
          <a:ext cx="73152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34083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B5F2D-03DF-4081-88A1-BD02708D380B}"/>
              </a:ext>
            </a:extLst>
          </p:cNvPr>
          <p:cNvSpPr>
            <a:spLocks noGrp="1"/>
          </p:cNvSpPr>
          <p:nvPr>
            <p:ph type="title"/>
          </p:nvPr>
        </p:nvSpPr>
        <p:spPr/>
        <p:txBody>
          <a:bodyPr/>
          <a:lstStyle/>
          <a:p>
            <a:r>
              <a:rPr lang="en-US" sz="3200" dirty="0"/>
              <a:t>Other proposed changes include:  </a:t>
            </a:r>
          </a:p>
        </p:txBody>
      </p:sp>
      <p:sp>
        <p:nvSpPr>
          <p:cNvPr id="9" name="Shape 759">
            <a:extLst>
              <a:ext uri="{FF2B5EF4-FFF2-40B4-BE49-F238E27FC236}">
                <a16:creationId xmlns:a16="http://schemas.microsoft.com/office/drawing/2014/main" id="{3067B246-A4BD-4222-A090-B0304C93CDAC}"/>
              </a:ext>
            </a:extLst>
          </p:cNvPr>
          <p:cNvSpPr txBox="1">
            <a:spLocks noGrp="1"/>
          </p:cNvSpPr>
          <p:nvPr>
            <p:ph type="body" idx="1"/>
          </p:nvPr>
        </p:nvSpPr>
        <p:spPr>
          <a:xfrm>
            <a:off x="333799" y="1199974"/>
            <a:ext cx="8623296" cy="5384339"/>
          </a:xfrm>
          <a:prstGeom prst="rect">
            <a:avLst/>
          </a:prstGeom>
        </p:spPr>
        <p:txBody>
          <a:bodyPr wrap="square" lIns="91425" tIns="91425" rIns="91425" bIns="91425" anchor="t" anchorCtr="0">
            <a:noAutofit/>
          </a:bodyPr>
          <a:lstStyle/>
          <a:p>
            <a:pPr marL="457200" lvl="0" indent="-419100">
              <a:spcBef>
                <a:spcPts val="0"/>
              </a:spcBef>
              <a:spcAft>
                <a:spcPts val="1800"/>
              </a:spcAft>
              <a:buClr>
                <a:srgbClr val="3A3838"/>
              </a:buClr>
              <a:buSzPct val="100000"/>
            </a:pPr>
            <a:r>
              <a:rPr lang="en-US" sz="2400" b="1" dirty="0">
                <a:solidFill>
                  <a:srgbClr val="66AE83"/>
                </a:solidFill>
              </a:rPr>
              <a:t>Two-points of contact </a:t>
            </a:r>
            <a:r>
              <a:rPr lang="en-US" sz="2400" dirty="0"/>
              <a:t>required for all bicycle racks</a:t>
            </a:r>
          </a:p>
          <a:p>
            <a:pPr marL="457200" lvl="0" indent="-419100">
              <a:spcBef>
                <a:spcPts val="0"/>
              </a:spcBef>
              <a:spcAft>
                <a:spcPts val="1800"/>
              </a:spcAft>
              <a:buClr>
                <a:srgbClr val="3A3838"/>
              </a:buClr>
              <a:buSzPct val="100000"/>
            </a:pPr>
            <a:r>
              <a:rPr lang="en-US" sz="2400" dirty="0"/>
              <a:t>Access routes to bicycle parking </a:t>
            </a:r>
            <a:r>
              <a:rPr lang="en-US" sz="2400" b="1" dirty="0">
                <a:solidFill>
                  <a:srgbClr val="66AE83"/>
                </a:solidFill>
              </a:rPr>
              <a:t>cannot include stairs</a:t>
            </a:r>
            <a:endParaRPr lang="en-US" sz="2400" dirty="0">
              <a:solidFill>
                <a:srgbClr val="3A3838"/>
              </a:solidFill>
            </a:endParaRPr>
          </a:p>
          <a:p>
            <a:pPr marL="457200" lvl="0" indent="-419100">
              <a:spcBef>
                <a:spcPts val="0"/>
              </a:spcBef>
              <a:spcAft>
                <a:spcPts val="1800"/>
              </a:spcAft>
              <a:buClr>
                <a:srgbClr val="3A3838"/>
              </a:buClr>
            </a:pPr>
            <a:r>
              <a:rPr lang="en-US" sz="2400" dirty="0"/>
              <a:t>All long-term bicycle parking to be </a:t>
            </a:r>
            <a:r>
              <a:rPr lang="en-US" sz="2400" b="1" dirty="0">
                <a:solidFill>
                  <a:srgbClr val="66AE83"/>
                </a:solidFill>
              </a:rPr>
              <a:t>weather protected</a:t>
            </a:r>
            <a:endParaRPr lang="en-US" sz="2400" dirty="0"/>
          </a:p>
          <a:p>
            <a:pPr marL="457200" lvl="1" indent="-419100">
              <a:spcBef>
                <a:spcPts val="0"/>
              </a:spcBef>
              <a:spcAft>
                <a:spcPts val="1800"/>
              </a:spcAft>
              <a:buClr>
                <a:srgbClr val="3A3838"/>
              </a:buClr>
            </a:pPr>
            <a:r>
              <a:rPr lang="en-US" sz="2400" b="1" dirty="0">
                <a:solidFill>
                  <a:srgbClr val="66AE83"/>
                </a:solidFill>
              </a:rPr>
              <a:t>FAR exemption </a:t>
            </a:r>
            <a:r>
              <a:rPr lang="en-US" sz="2400" dirty="0"/>
              <a:t>for long-term bicycle parking provided in bike rooms</a:t>
            </a:r>
          </a:p>
          <a:p>
            <a:pPr marL="457200" lvl="1" indent="-419100">
              <a:spcBef>
                <a:spcPts val="0"/>
              </a:spcBef>
              <a:spcAft>
                <a:spcPts val="1800"/>
              </a:spcAft>
              <a:buClr>
                <a:srgbClr val="3A3838"/>
              </a:buClr>
            </a:pPr>
            <a:r>
              <a:rPr lang="en-US" sz="2400" b="1" dirty="0">
                <a:solidFill>
                  <a:srgbClr val="66AE83"/>
                </a:solidFill>
              </a:rPr>
              <a:t>‘Major remodel’ projects </a:t>
            </a:r>
            <a:r>
              <a:rPr lang="en-US" sz="2400" dirty="0"/>
              <a:t>to be brought into compliance for all bike parking per </a:t>
            </a:r>
            <a:r>
              <a:rPr lang="en-US" sz="2400" b="1" dirty="0">
                <a:solidFill>
                  <a:srgbClr val="66AE83"/>
                </a:solidFill>
              </a:rPr>
              <a:t>non-conforming processes </a:t>
            </a:r>
          </a:p>
          <a:p>
            <a:pPr marL="457200" lvl="1" indent="-419100">
              <a:spcBef>
                <a:spcPts val="0"/>
              </a:spcBef>
              <a:spcAft>
                <a:spcPts val="1800"/>
              </a:spcAft>
              <a:buClr>
                <a:srgbClr val="3A3838"/>
              </a:buClr>
            </a:pPr>
            <a:r>
              <a:rPr lang="en-US" sz="2400" dirty="0"/>
              <a:t>Required </a:t>
            </a:r>
            <a:r>
              <a:rPr lang="en-US" sz="2400" b="1" dirty="0">
                <a:solidFill>
                  <a:srgbClr val="66AE83"/>
                </a:solidFill>
              </a:rPr>
              <a:t>auto</a:t>
            </a:r>
            <a:r>
              <a:rPr lang="en-US" sz="2400" dirty="0"/>
              <a:t> </a:t>
            </a:r>
            <a:r>
              <a:rPr lang="en-US" sz="2400" b="1" dirty="0">
                <a:solidFill>
                  <a:srgbClr val="66AE83"/>
                </a:solidFill>
              </a:rPr>
              <a:t>parking areas can be converted </a:t>
            </a:r>
            <a:r>
              <a:rPr lang="en-US" sz="2400" dirty="0"/>
              <a:t>to accommodate bicycle parking minimums</a:t>
            </a:r>
          </a:p>
        </p:txBody>
      </p:sp>
    </p:spTree>
    <p:extLst>
      <p:ext uri="{BB962C8B-B14F-4D97-AF65-F5344CB8AC3E}">
        <p14:creationId xmlns:p14="http://schemas.microsoft.com/office/powerpoint/2010/main" val="475219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Shape 764"/>
          <p:cNvSpPr txBox="1">
            <a:spLocks noGrp="1"/>
          </p:cNvSpPr>
          <p:nvPr>
            <p:ph type="title"/>
          </p:nvPr>
        </p:nvSpPr>
        <p:spPr>
          <a:xfrm>
            <a:off x="301281" y="549258"/>
            <a:ext cx="8258412" cy="540128"/>
          </a:xfrm>
          <a:prstGeom prst="rect">
            <a:avLst/>
          </a:prstGeom>
          <a:noFill/>
          <a:ln>
            <a:noFill/>
          </a:ln>
        </p:spPr>
        <p:txBody>
          <a:bodyPr wrap="square" lIns="91425" tIns="45700" rIns="91425" bIns="45700" anchor="ctr" anchorCtr="0">
            <a:noAutofit/>
          </a:bodyPr>
          <a:lstStyle/>
          <a:p>
            <a:pPr marL="0" marR="0" lvl="0" indent="-76200" algn="l" rtl="0">
              <a:lnSpc>
                <a:spcPct val="90000"/>
              </a:lnSpc>
              <a:spcBef>
                <a:spcPts val="0"/>
              </a:spcBef>
              <a:spcAft>
                <a:spcPts val="0"/>
              </a:spcAft>
              <a:buClr>
                <a:schemeClr val="lt1"/>
              </a:buClr>
              <a:buSzPct val="25000"/>
              <a:buFont typeface="Trebuchet MS"/>
              <a:buNone/>
            </a:pPr>
            <a:r>
              <a:rPr lang="en-US" sz="4800" dirty="0"/>
              <a:t>Next Steps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Shape 770"/>
          <p:cNvSpPr txBox="1">
            <a:spLocks noGrp="1"/>
          </p:cNvSpPr>
          <p:nvPr>
            <p:ph type="title"/>
          </p:nvPr>
        </p:nvSpPr>
        <p:spPr>
          <a:prstGeom prst="rect">
            <a:avLst/>
          </a:prstGeom>
        </p:spPr>
        <p:txBody>
          <a:bodyPr wrap="square" lIns="91425" tIns="91425" rIns="91425" bIns="91425" anchor="ctr" anchorCtr="0">
            <a:noAutofit/>
          </a:bodyPr>
          <a:lstStyle/>
          <a:p>
            <a:pPr lvl="0">
              <a:spcBef>
                <a:spcPts val="0"/>
              </a:spcBef>
              <a:buNone/>
            </a:pPr>
            <a:r>
              <a:rPr lang="en-US" sz="3600"/>
              <a:t>What’s Next? </a:t>
            </a:r>
          </a:p>
        </p:txBody>
      </p:sp>
      <p:sp>
        <p:nvSpPr>
          <p:cNvPr id="771" name="Shape 771"/>
          <p:cNvSpPr txBox="1">
            <a:spLocks noGrp="1"/>
          </p:cNvSpPr>
          <p:nvPr>
            <p:ph type="body" idx="1"/>
          </p:nvPr>
        </p:nvSpPr>
        <p:spPr>
          <a:xfrm>
            <a:off x="249119" y="931163"/>
            <a:ext cx="8645762" cy="4750499"/>
          </a:xfrm>
          <a:prstGeom prst="rect">
            <a:avLst/>
          </a:prstGeom>
        </p:spPr>
        <p:txBody>
          <a:bodyPr wrap="square" lIns="91425" tIns="91425" rIns="91425" bIns="91425" anchor="t" anchorCtr="0">
            <a:noAutofit/>
          </a:bodyPr>
          <a:lstStyle/>
          <a:p>
            <a:pPr marL="0" lvl="0" indent="0" rtl="0">
              <a:lnSpc>
                <a:spcPct val="115000"/>
              </a:lnSpc>
              <a:spcBef>
                <a:spcPts val="0"/>
              </a:spcBef>
              <a:buNone/>
            </a:pPr>
            <a:endParaRPr sz="2400" dirty="0">
              <a:solidFill>
                <a:srgbClr val="3A3838"/>
              </a:solidFill>
            </a:endParaRPr>
          </a:p>
          <a:p>
            <a:pPr marL="457200" lvl="0" indent="-457200" rtl="0">
              <a:lnSpc>
                <a:spcPct val="115000"/>
              </a:lnSpc>
              <a:spcBef>
                <a:spcPts val="0"/>
              </a:spcBef>
              <a:spcAft>
                <a:spcPts val="0"/>
              </a:spcAft>
              <a:buClr>
                <a:srgbClr val="3A3838"/>
              </a:buClr>
              <a:buSzPct val="100000"/>
              <a:buFont typeface="Trebuchet MS"/>
            </a:pPr>
            <a:r>
              <a:rPr lang="en-US" sz="2800" dirty="0">
                <a:solidFill>
                  <a:srgbClr val="3A3838"/>
                </a:solidFill>
              </a:rPr>
              <a:t>Public comment open through October 1, 2018</a:t>
            </a:r>
          </a:p>
          <a:p>
            <a:pPr marL="457200" lvl="0" indent="-457200" rtl="0">
              <a:lnSpc>
                <a:spcPct val="115000"/>
              </a:lnSpc>
              <a:spcBef>
                <a:spcPts val="0"/>
              </a:spcBef>
              <a:spcAft>
                <a:spcPts val="0"/>
              </a:spcAft>
              <a:buClr>
                <a:srgbClr val="3A3838"/>
              </a:buClr>
              <a:buSzPct val="100000"/>
              <a:buFont typeface="Trebuchet MS"/>
            </a:pPr>
            <a:r>
              <a:rPr lang="en-US" sz="2800" dirty="0">
                <a:solidFill>
                  <a:srgbClr val="3A3838"/>
                </a:solidFill>
              </a:rPr>
              <a:t>Proposed Draft to Planning and Sustainability Commission in November</a:t>
            </a:r>
          </a:p>
          <a:p>
            <a:pPr marL="457200" lvl="0" indent="-457200" rtl="0">
              <a:lnSpc>
                <a:spcPct val="115000"/>
              </a:lnSpc>
              <a:spcBef>
                <a:spcPts val="0"/>
              </a:spcBef>
              <a:spcAft>
                <a:spcPts val="0"/>
              </a:spcAft>
              <a:buClr>
                <a:srgbClr val="3A3838"/>
              </a:buClr>
              <a:buSzPct val="100000"/>
              <a:buFont typeface="Trebuchet MS"/>
            </a:pPr>
            <a:r>
              <a:rPr lang="en-US" sz="2800" dirty="0"/>
              <a:t>City Council in Spring 2019 </a:t>
            </a:r>
            <a:endParaRPr lang="en-US" sz="2800" dirty="0">
              <a:solidFill>
                <a:srgbClr val="3A3838"/>
              </a:solidFill>
            </a:endParaRPr>
          </a:p>
          <a:p>
            <a:pPr marL="457200" lvl="0" indent="-457200" rtl="0">
              <a:lnSpc>
                <a:spcPct val="115000"/>
              </a:lnSpc>
              <a:spcBef>
                <a:spcPts val="0"/>
              </a:spcBef>
              <a:buClr>
                <a:srgbClr val="3A3838"/>
              </a:buClr>
              <a:buSzPct val="100000"/>
              <a:buFont typeface="Trebuchet MS"/>
            </a:pPr>
            <a:r>
              <a:rPr lang="en-US" sz="2800" dirty="0"/>
              <a:t>Develop Bicycle Parking Best Practices Handbook </a:t>
            </a:r>
            <a:r>
              <a:rPr lang="en-US" sz="2800" dirty="0">
                <a:solidFill>
                  <a:srgbClr val="3A3838"/>
                </a:solidFill>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Shape 777"/>
          <p:cNvPicPr preferRelativeResize="0"/>
          <p:nvPr/>
        </p:nvPicPr>
        <p:blipFill>
          <a:blip r:embed="rId3">
            <a:alphaModFix/>
          </a:blip>
          <a:stretch>
            <a:fillRect/>
          </a:stretch>
        </p:blipFill>
        <p:spPr>
          <a:xfrm>
            <a:off x="0" y="-1175"/>
            <a:ext cx="9144000" cy="6076799"/>
          </a:xfrm>
          <a:prstGeom prst="rect">
            <a:avLst/>
          </a:prstGeom>
          <a:noFill/>
          <a:ln>
            <a:noFill/>
          </a:ln>
        </p:spPr>
      </p:pic>
      <p:sp>
        <p:nvSpPr>
          <p:cNvPr id="778" name="Shape 778"/>
          <p:cNvSpPr txBox="1">
            <a:spLocks noGrp="1"/>
          </p:cNvSpPr>
          <p:nvPr>
            <p:ph type="body" idx="1"/>
          </p:nvPr>
        </p:nvSpPr>
        <p:spPr>
          <a:xfrm>
            <a:off x="635000" y="365307"/>
            <a:ext cx="3403600" cy="834137"/>
          </a:xfrm>
          <a:prstGeom prst="rect">
            <a:avLst/>
          </a:prstGeom>
          <a:solidFill>
            <a:srgbClr val="959597"/>
          </a:solidFill>
        </p:spPr>
        <p:txBody>
          <a:bodyPr wrap="square" lIns="91425" tIns="91425" rIns="91425" bIns="91425" anchor="t" anchorCtr="0">
            <a:noAutofit/>
          </a:bodyPr>
          <a:lstStyle/>
          <a:p>
            <a:pPr lvl="0" algn="ctr" rtl="0">
              <a:spcBef>
                <a:spcPts val="0"/>
              </a:spcBef>
              <a:buNone/>
            </a:pPr>
            <a:r>
              <a:rPr lang="en-US" sz="4600" dirty="0">
                <a:solidFill>
                  <a:schemeClr val="bg1"/>
                </a:solidFill>
              </a:rPr>
              <a:t>Thank you.</a:t>
            </a:r>
          </a:p>
          <a:p>
            <a:pPr lvl="0" algn="l" rtl="0">
              <a:spcBef>
                <a:spcPts val="0"/>
              </a:spcBef>
              <a:buNone/>
            </a:pPr>
            <a:endParaRPr sz="1800" dirty="0"/>
          </a:p>
          <a:p>
            <a:pPr lvl="0" algn="ctr">
              <a:spcBef>
                <a:spcPts val="0"/>
              </a:spcBef>
              <a:buNone/>
            </a:pPr>
            <a:r>
              <a:rPr lang="en-US" sz="3000" dirty="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16F4584-974B-43FC-90BA-BAA2A64757E4}"/>
              </a:ext>
            </a:extLst>
          </p:cNvPr>
          <p:cNvPicPr>
            <a:picLocks noChangeAspect="1"/>
          </p:cNvPicPr>
          <p:nvPr/>
        </p:nvPicPr>
        <p:blipFill rotWithShape="1">
          <a:blip r:embed="rId3"/>
          <a:srcRect l="18305" t="-1" r="36014" b="12800"/>
          <a:stretch/>
        </p:blipFill>
        <p:spPr>
          <a:xfrm>
            <a:off x="4045057" y="2307111"/>
            <a:ext cx="3017955" cy="3825616"/>
          </a:xfrm>
          <a:prstGeom prst="rect">
            <a:avLst/>
          </a:prstGeom>
        </p:spPr>
      </p:pic>
      <p:sp>
        <p:nvSpPr>
          <p:cNvPr id="2" name="Title 1">
            <a:extLst>
              <a:ext uri="{FF2B5EF4-FFF2-40B4-BE49-F238E27FC236}">
                <a16:creationId xmlns:a16="http://schemas.microsoft.com/office/drawing/2014/main" id="{97EC6303-C8B1-4DF3-BDB1-376DEDF1169B}"/>
              </a:ext>
            </a:extLst>
          </p:cNvPr>
          <p:cNvSpPr>
            <a:spLocks noGrp="1"/>
          </p:cNvSpPr>
          <p:nvPr>
            <p:ph type="title"/>
          </p:nvPr>
        </p:nvSpPr>
        <p:spPr/>
        <p:txBody>
          <a:bodyPr/>
          <a:lstStyle/>
          <a:p>
            <a:endParaRPr lang="en-US" dirty="0"/>
          </a:p>
        </p:txBody>
      </p:sp>
      <p:pic>
        <p:nvPicPr>
          <p:cNvPr id="8" name="Picture 7">
            <a:extLst>
              <a:ext uri="{FF2B5EF4-FFF2-40B4-BE49-F238E27FC236}">
                <a16:creationId xmlns:a16="http://schemas.microsoft.com/office/drawing/2014/main" id="{112F2278-BABF-4F66-8B4A-34EE8E30C8E3}"/>
              </a:ext>
            </a:extLst>
          </p:cNvPr>
          <p:cNvPicPr>
            <a:picLocks noChangeAspect="1"/>
          </p:cNvPicPr>
          <p:nvPr/>
        </p:nvPicPr>
        <p:blipFill>
          <a:blip r:embed="rId4"/>
          <a:stretch>
            <a:fillRect/>
          </a:stretch>
        </p:blipFill>
        <p:spPr>
          <a:xfrm>
            <a:off x="6788258" y="3054668"/>
            <a:ext cx="2355742" cy="3078060"/>
          </a:xfrm>
          <a:prstGeom prst="rect">
            <a:avLst/>
          </a:prstGeom>
        </p:spPr>
      </p:pic>
      <p:pic>
        <p:nvPicPr>
          <p:cNvPr id="10" name="Picture 9">
            <a:extLst>
              <a:ext uri="{FF2B5EF4-FFF2-40B4-BE49-F238E27FC236}">
                <a16:creationId xmlns:a16="http://schemas.microsoft.com/office/drawing/2014/main" id="{0FD8E768-62C7-427A-811D-648597674E24}"/>
              </a:ext>
            </a:extLst>
          </p:cNvPr>
          <p:cNvPicPr>
            <a:picLocks noChangeAspect="1"/>
          </p:cNvPicPr>
          <p:nvPr/>
        </p:nvPicPr>
        <p:blipFill>
          <a:blip r:embed="rId5"/>
          <a:stretch>
            <a:fillRect/>
          </a:stretch>
        </p:blipFill>
        <p:spPr>
          <a:xfrm>
            <a:off x="0" y="7412"/>
            <a:ext cx="4177102" cy="3136906"/>
          </a:xfrm>
          <a:prstGeom prst="rect">
            <a:avLst/>
          </a:prstGeom>
        </p:spPr>
      </p:pic>
      <p:pic>
        <p:nvPicPr>
          <p:cNvPr id="12" name="Picture 11">
            <a:extLst>
              <a:ext uri="{FF2B5EF4-FFF2-40B4-BE49-F238E27FC236}">
                <a16:creationId xmlns:a16="http://schemas.microsoft.com/office/drawing/2014/main" id="{0A8ACF3E-F764-482E-802A-E14A5970B38D}"/>
              </a:ext>
            </a:extLst>
          </p:cNvPr>
          <p:cNvPicPr>
            <a:picLocks noChangeAspect="1"/>
          </p:cNvPicPr>
          <p:nvPr/>
        </p:nvPicPr>
        <p:blipFill>
          <a:blip r:embed="rId6"/>
          <a:stretch>
            <a:fillRect/>
          </a:stretch>
        </p:blipFill>
        <p:spPr>
          <a:xfrm>
            <a:off x="-1" y="3144318"/>
            <a:ext cx="4045058" cy="2962321"/>
          </a:xfrm>
          <a:prstGeom prst="rect">
            <a:avLst/>
          </a:prstGeom>
        </p:spPr>
      </p:pic>
      <p:pic>
        <p:nvPicPr>
          <p:cNvPr id="1026" name="Picture 2" descr="Image result for family biking">
            <a:extLst>
              <a:ext uri="{FF2B5EF4-FFF2-40B4-BE49-F238E27FC236}">
                <a16:creationId xmlns:a16="http://schemas.microsoft.com/office/drawing/2014/main" id="{D8A2C7BC-79C9-4A24-A186-9C8BFA889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2190" y="-12045"/>
            <a:ext cx="5687878" cy="30667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2D1B6E2F-F4F3-482E-BC4B-BD576EFB53A0}"/>
              </a:ext>
            </a:extLst>
          </p:cNvPr>
          <p:cNvPicPr>
            <a:picLocks noChangeAspect="1"/>
          </p:cNvPicPr>
          <p:nvPr/>
        </p:nvPicPr>
        <p:blipFill rotWithShape="1">
          <a:blip r:embed="rId8"/>
          <a:srcRect l="13015" t="10631" r="17719" b="2057"/>
          <a:stretch/>
        </p:blipFill>
        <p:spPr>
          <a:xfrm>
            <a:off x="3673099" y="-12045"/>
            <a:ext cx="2510726" cy="3156362"/>
          </a:xfrm>
          <a:prstGeom prst="rect">
            <a:avLst/>
          </a:prstGeom>
        </p:spPr>
      </p:pic>
    </p:spTree>
    <p:extLst>
      <p:ext uri="{BB962C8B-B14F-4D97-AF65-F5344CB8AC3E}">
        <p14:creationId xmlns:p14="http://schemas.microsoft.com/office/powerpoint/2010/main" val="3030568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E1E53B-6E5D-4A02-93C8-7E7BC6CC8A44}"/>
              </a:ext>
            </a:extLst>
          </p:cNvPr>
          <p:cNvSpPr>
            <a:spLocks noGrp="1"/>
          </p:cNvSpPr>
          <p:nvPr>
            <p:ph type="title"/>
          </p:nvPr>
        </p:nvSpPr>
        <p:spPr/>
        <p:txBody>
          <a:bodyPr/>
          <a:lstStyle/>
          <a:p>
            <a:r>
              <a:rPr lang="en-US" dirty="0"/>
              <a:t>Office Use Category – Case Studies </a:t>
            </a:r>
          </a:p>
        </p:txBody>
      </p:sp>
      <p:graphicFrame>
        <p:nvGraphicFramePr>
          <p:cNvPr id="4" name="Table 3">
            <a:extLst>
              <a:ext uri="{FF2B5EF4-FFF2-40B4-BE49-F238E27FC236}">
                <a16:creationId xmlns:a16="http://schemas.microsoft.com/office/drawing/2014/main" id="{104B7310-89F7-486B-86CC-E065B284E85B}"/>
              </a:ext>
            </a:extLst>
          </p:cNvPr>
          <p:cNvGraphicFramePr>
            <a:graphicFrameLocks noGrp="1"/>
          </p:cNvGraphicFramePr>
          <p:nvPr>
            <p:extLst/>
          </p:nvPr>
        </p:nvGraphicFramePr>
        <p:xfrm>
          <a:off x="527050" y="1315420"/>
          <a:ext cx="8089900" cy="4227159"/>
        </p:xfrm>
        <a:graphic>
          <a:graphicData uri="http://schemas.openxmlformats.org/drawingml/2006/table">
            <a:tbl>
              <a:tblPr firstRow="1" bandRow="1">
                <a:tableStyleId>{69C7853C-536D-4A76-A0AE-DD22124D55A5}</a:tableStyleId>
              </a:tblPr>
              <a:tblGrid>
                <a:gridCol w="2022475">
                  <a:extLst>
                    <a:ext uri="{9D8B030D-6E8A-4147-A177-3AD203B41FA5}">
                      <a16:colId xmlns:a16="http://schemas.microsoft.com/office/drawing/2014/main" val="2819679929"/>
                    </a:ext>
                  </a:extLst>
                </a:gridCol>
                <a:gridCol w="2022475">
                  <a:extLst>
                    <a:ext uri="{9D8B030D-6E8A-4147-A177-3AD203B41FA5}">
                      <a16:colId xmlns:a16="http://schemas.microsoft.com/office/drawing/2014/main" val="2134950959"/>
                    </a:ext>
                  </a:extLst>
                </a:gridCol>
                <a:gridCol w="2022475">
                  <a:extLst>
                    <a:ext uri="{9D8B030D-6E8A-4147-A177-3AD203B41FA5}">
                      <a16:colId xmlns:a16="http://schemas.microsoft.com/office/drawing/2014/main" val="965696639"/>
                    </a:ext>
                  </a:extLst>
                </a:gridCol>
                <a:gridCol w="2022475">
                  <a:extLst>
                    <a:ext uri="{9D8B030D-6E8A-4147-A177-3AD203B41FA5}">
                      <a16:colId xmlns:a16="http://schemas.microsoft.com/office/drawing/2014/main" val="302937489"/>
                    </a:ext>
                  </a:extLst>
                </a:gridCol>
              </a:tblGrid>
              <a:tr h="460330">
                <a:tc>
                  <a:txBody>
                    <a:bodyPr/>
                    <a:lstStyle/>
                    <a:p>
                      <a:r>
                        <a:rPr lang="en-US" dirty="0">
                          <a:latin typeface="Trebuchet MS" panose="020B0603020202020204" pitchFamily="34" charset="0"/>
                        </a:rPr>
                        <a:t>Development Details </a:t>
                      </a:r>
                      <a:endParaRPr lang="en-US" b="1" dirty="0">
                        <a:solidFill>
                          <a:schemeClr val="tx1">
                            <a:lumMod val="50000"/>
                          </a:schemeClr>
                        </a:solidFill>
                        <a:latin typeface="Trebuchet MS" panose="020B0603020202020204" pitchFamily="34" charset="0"/>
                      </a:endParaRPr>
                    </a:p>
                  </a:txBody>
                  <a:tcPr/>
                </a:tc>
                <a:tc>
                  <a:txBody>
                    <a:bodyPr/>
                    <a:lstStyle/>
                    <a:p>
                      <a:r>
                        <a:rPr lang="en-US" dirty="0">
                          <a:latin typeface="Trebuchet MS" panose="020B0603020202020204" pitchFamily="34" charset="0"/>
                        </a:rPr>
                        <a:t>Current Code</a:t>
                      </a:r>
                      <a:endParaRPr lang="en-US" b="1" dirty="0">
                        <a:solidFill>
                          <a:schemeClr val="tx1">
                            <a:lumMod val="50000"/>
                          </a:schemeClr>
                        </a:solidFill>
                        <a:latin typeface="Trebuchet MS" panose="020B0603020202020204" pitchFamily="34" charset="0"/>
                      </a:endParaRPr>
                    </a:p>
                  </a:txBody>
                  <a:tcPr/>
                </a:tc>
                <a:tc>
                  <a:txBody>
                    <a:bodyPr/>
                    <a:lstStyle/>
                    <a:p>
                      <a:r>
                        <a:rPr lang="en-US" dirty="0">
                          <a:latin typeface="Trebuchet MS" panose="020B0603020202020204" pitchFamily="34" charset="0"/>
                        </a:rPr>
                        <a:t>Proposed Code</a:t>
                      </a:r>
                      <a:endParaRPr lang="en-US" b="1" dirty="0">
                        <a:solidFill>
                          <a:schemeClr val="tx1">
                            <a:lumMod val="50000"/>
                          </a:schemeClr>
                        </a:solidFill>
                        <a:latin typeface="Trebuchet MS" panose="020B0603020202020204" pitchFamily="34" charset="0"/>
                      </a:endParaRPr>
                    </a:p>
                  </a:txBody>
                  <a:tcPr/>
                </a:tc>
                <a:tc>
                  <a:txBody>
                    <a:bodyPr/>
                    <a:lstStyle/>
                    <a:p>
                      <a:r>
                        <a:rPr lang="en-US" dirty="0">
                          <a:latin typeface="Trebuchet MS" panose="020B0603020202020204" pitchFamily="34" charset="0"/>
                        </a:rPr>
                        <a:t>What was Provided </a:t>
                      </a:r>
                      <a:endParaRPr lang="en-US" b="1" dirty="0">
                        <a:solidFill>
                          <a:schemeClr val="tx1">
                            <a:lumMod val="50000"/>
                          </a:schemeClr>
                        </a:solidFill>
                        <a:latin typeface="Trebuchet MS" panose="020B0603020202020204" pitchFamily="34" charset="0"/>
                      </a:endParaRPr>
                    </a:p>
                  </a:txBody>
                  <a:tcPr/>
                </a:tc>
                <a:extLst>
                  <a:ext uri="{0D108BD9-81ED-4DB2-BD59-A6C34878D82A}">
                    <a16:rowId xmlns:a16="http://schemas.microsoft.com/office/drawing/2014/main" val="3150077593"/>
                  </a:ext>
                </a:extLst>
              </a:tr>
              <a:tr h="1145549">
                <a:tc>
                  <a:txBody>
                    <a:bodyPr/>
                    <a:lstStyle/>
                    <a:p>
                      <a:r>
                        <a:rPr lang="en-US" dirty="0">
                          <a:latin typeface="Trebuchet MS" panose="020B0603020202020204" pitchFamily="34" charset="0"/>
                        </a:rPr>
                        <a:t>Framework (NE 6</a:t>
                      </a:r>
                      <a:r>
                        <a:rPr lang="en-US" baseline="30000" dirty="0">
                          <a:latin typeface="Trebuchet MS" panose="020B0603020202020204" pitchFamily="34" charset="0"/>
                        </a:rPr>
                        <a:t>th</a:t>
                      </a:r>
                      <a:r>
                        <a:rPr lang="en-US" dirty="0">
                          <a:latin typeface="Trebuchet MS" panose="020B0603020202020204" pitchFamily="34" charset="0"/>
                        </a:rPr>
                        <a:t> and Davis) – 24,700 sq. ft. </a:t>
                      </a:r>
                      <a:endParaRPr lang="en-US" dirty="0">
                        <a:solidFill>
                          <a:schemeClr val="tx1">
                            <a:lumMod val="50000"/>
                          </a:schemeClr>
                        </a:solidFill>
                        <a:latin typeface="Trebuchet MS" panose="020B0603020202020204" pitchFamily="34" charset="0"/>
                      </a:endParaRPr>
                    </a:p>
                  </a:txBody>
                  <a:tcPr/>
                </a:tc>
                <a:tc>
                  <a:txBody>
                    <a:bodyPr/>
                    <a:lstStyle/>
                    <a:p>
                      <a:r>
                        <a:rPr lang="en-US" dirty="0">
                          <a:latin typeface="Trebuchet MS" panose="020B0603020202020204" pitchFamily="34" charset="0"/>
                        </a:rPr>
                        <a:t>3 LT Spaces</a:t>
                      </a:r>
                    </a:p>
                    <a:p>
                      <a:r>
                        <a:rPr lang="en-US" dirty="0">
                          <a:latin typeface="Trebuchet MS" panose="020B0603020202020204" pitchFamily="34" charset="0"/>
                        </a:rPr>
                        <a:t>2 ST Spaces </a:t>
                      </a:r>
                      <a:endParaRPr lang="en-US" dirty="0">
                        <a:solidFill>
                          <a:schemeClr val="tx1">
                            <a:lumMod val="50000"/>
                          </a:schemeClr>
                        </a:solidFill>
                        <a:latin typeface="Trebuchet MS" panose="020B0603020202020204" pitchFamily="34" charset="0"/>
                      </a:endParaRPr>
                    </a:p>
                  </a:txBody>
                  <a:tcPr/>
                </a:tc>
                <a:tc>
                  <a:txBody>
                    <a:bodyPr/>
                    <a:lstStyle/>
                    <a:p>
                      <a:r>
                        <a:rPr lang="en-US" dirty="0">
                          <a:latin typeface="Trebuchet MS" panose="020B0603020202020204" pitchFamily="34" charset="0"/>
                        </a:rPr>
                        <a:t>Standard A:</a:t>
                      </a:r>
                    </a:p>
                    <a:p>
                      <a:r>
                        <a:rPr lang="en-US" dirty="0">
                          <a:latin typeface="Trebuchet MS" panose="020B0603020202020204" pitchFamily="34" charset="0"/>
                        </a:rPr>
                        <a:t>14 LT Spaces </a:t>
                      </a:r>
                    </a:p>
                    <a:p>
                      <a:r>
                        <a:rPr lang="en-US" dirty="0">
                          <a:latin typeface="Trebuchet MS" panose="020B0603020202020204" pitchFamily="34" charset="0"/>
                        </a:rPr>
                        <a:t>2 ST Spaces </a:t>
                      </a:r>
                      <a:endParaRPr lang="en-US" dirty="0">
                        <a:solidFill>
                          <a:schemeClr val="tx1">
                            <a:lumMod val="50000"/>
                          </a:schemeClr>
                        </a:solidFill>
                        <a:latin typeface="Trebuchet MS" panose="020B0603020202020204" pitchFamily="34" charset="0"/>
                      </a:endParaRPr>
                    </a:p>
                  </a:txBody>
                  <a:tcPr/>
                </a:tc>
                <a:tc>
                  <a:txBody>
                    <a:bodyPr/>
                    <a:lstStyle/>
                    <a:p>
                      <a:r>
                        <a:rPr lang="en-US" dirty="0">
                          <a:latin typeface="Trebuchet MS" panose="020B0603020202020204" pitchFamily="34" charset="0"/>
                        </a:rPr>
                        <a:t>14 LT Spaces = </a:t>
                      </a:r>
                      <a:r>
                        <a:rPr lang="en-US" b="1" dirty="0">
                          <a:solidFill>
                            <a:srgbClr val="F58220"/>
                          </a:solidFill>
                          <a:latin typeface="Trebuchet MS" panose="020B0603020202020204" pitchFamily="34" charset="0"/>
                        </a:rPr>
                        <a:t>1 per 1,764 sq. ft. </a:t>
                      </a:r>
                    </a:p>
                  </a:txBody>
                  <a:tcPr/>
                </a:tc>
                <a:extLst>
                  <a:ext uri="{0D108BD9-81ED-4DB2-BD59-A6C34878D82A}">
                    <a16:rowId xmlns:a16="http://schemas.microsoft.com/office/drawing/2014/main" val="3239271135"/>
                  </a:ext>
                </a:extLst>
              </a:tr>
              <a:tr h="580730">
                <a:tc>
                  <a:txBody>
                    <a:bodyPr/>
                    <a:lstStyle/>
                    <a:p>
                      <a:r>
                        <a:rPr lang="en-US" dirty="0">
                          <a:latin typeface="Trebuchet MS" panose="020B0603020202020204" pitchFamily="34" charset="0"/>
                        </a:rPr>
                        <a:t>Clay Creative – 77,156 sq. ft. </a:t>
                      </a:r>
                      <a:endParaRPr lang="en-US" dirty="0">
                        <a:solidFill>
                          <a:schemeClr val="tx1">
                            <a:lumMod val="50000"/>
                          </a:schemeClr>
                        </a:solidFill>
                        <a:latin typeface="Trebuchet MS" panose="020B0603020202020204" pitchFamily="34" charset="0"/>
                      </a:endParaRPr>
                    </a:p>
                  </a:txBody>
                  <a:tcPr/>
                </a:tc>
                <a:tc>
                  <a:txBody>
                    <a:bodyPr/>
                    <a:lstStyle/>
                    <a:p>
                      <a:r>
                        <a:rPr lang="en-US" dirty="0">
                          <a:latin typeface="Trebuchet MS" panose="020B0603020202020204" pitchFamily="34" charset="0"/>
                        </a:rPr>
                        <a:t>8 LT Spaces</a:t>
                      </a:r>
                    </a:p>
                    <a:p>
                      <a:r>
                        <a:rPr lang="en-US" dirty="0">
                          <a:latin typeface="Trebuchet MS" panose="020B0603020202020204" pitchFamily="34" charset="0"/>
                        </a:rPr>
                        <a:t>2 ST Spaces </a:t>
                      </a:r>
                      <a:endParaRPr lang="en-US" dirty="0">
                        <a:solidFill>
                          <a:schemeClr val="tx1">
                            <a:lumMod val="50000"/>
                          </a:schemeClr>
                        </a:solidFill>
                        <a:latin typeface="Trebuchet MS" panose="020B0603020202020204" pitchFamily="34" charset="0"/>
                      </a:endParaRPr>
                    </a:p>
                  </a:txBody>
                  <a:tcPr/>
                </a:tc>
                <a:tc>
                  <a:txBody>
                    <a:bodyPr/>
                    <a:lstStyle/>
                    <a:p>
                      <a:r>
                        <a:rPr lang="en-US" dirty="0">
                          <a:latin typeface="Trebuchet MS" panose="020B0603020202020204" pitchFamily="34" charset="0"/>
                        </a:rPr>
                        <a:t>Standard A: </a:t>
                      </a:r>
                    </a:p>
                    <a:p>
                      <a:r>
                        <a:rPr lang="en-US" dirty="0">
                          <a:latin typeface="Trebuchet MS" panose="020B0603020202020204" pitchFamily="34" charset="0"/>
                        </a:rPr>
                        <a:t>43 LT Spaces</a:t>
                      </a:r>
                    </a:p>
                    <a:p>
                      <a:r>
                        <a:rPr lang="en-US" dirty="0">
                          <a:latin typeface="Trebuchet MS" panose="020B0603020202020204" pitchFamily="34" charset="0"/>
                        </a:rPr>
                        <a:t>4 ST Spaces </a:t>
                      </a:r>
                      <a:endParaRPr lang="en-US" dirty="0">
                        <a:solidFill>
                          <a:schemeClr val="tx1">
                            <a:lumMod val="50000"/>
                          </a:schemeClr>
                        </a:solidFill>
                        <a:latin typeface="Trebuchet MS" panose="020B0603020202020204" pitchFamily="34" charset="0"/>
                      </a:endParaRPr>
                    </a:p>
                  </a:txBody>
                  <a:tcPr/>
                </a:tc>
                <a:tc>
                  <a:txBody>
                    <a:bodyPr/>
                    <a:lstStyle/>
                    <a:p>
                      <a:r>
                        <a:rPr lang="en-US" dirty="0">
                          <a:latin typeface="Trebuchet MS" panose="020B0603020202020204" pitchFamily="34" charset="0"/>
                        </a:rPr>
                        <a:t>95 LT Spaces = </a:t>
                      </a:r>
                      <a:r>
                        <a:rPr lang="en-US" b="1" dirty="0">
                          <a:solidFill>
                            <a:srgbClr val="F58220"/>
                          </a:solidFill>
                          <a:latin typeface="Trebuchet MS" panose="020B0603020202020204" pitchFamily="34" charset="0"/>
                        </a:rPr>
                        <a:t>1 per 812 sq. ft. </a:t>
                      </a:r>
                    </a:p>
                  </a:txBody>
                  <a:tcPr/>
                </a:tc>
                <a:extLst>
                  <a:ext uri="{0D108BD9-81ED-4DB2-BD59-A6C34878D82A}">
                    <a16:rowId xmlns:a16="http://schemas.microsoft.com/office/drawing/2014/main" val="2817911093"/>
                  </a:ext>
                </a:extLst>
              </a:tr>
              <a:tr h="580730">
                <a:tc>
                  <a:txBody>
                    <a:bodyPr/>
                    <a:lstStyle/>
                    <a:p>
                      <a:r>
                        <a:rPr lang="en-US" dirty="0">
                          <a:latin typeface="Trebuchet MS" panose="020B0603020202020204" pitchFamily="34" charset="0"/>
                        </a:rPr>
                        <a:t>Pearl West – 167,000 sq. ft. </a:t>
                      </a:r>
                      <a:endParaRPr lang="en-US" dirty="0">
                        <a:solidFill>
                          <a:schemeClr val="tx1">
                            <a:lumMod val="50000"/>
                          </a:schemeClr>
                        </a:solidFill>
                        <a:latin typeface="Trebuchet MS" panose="020B0603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sym typeface="Trebuchet MS"/>
                        </a:rPr>
                        <a:t>17 LT spaces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sym typeface="Trebuchet MS"/>
                        </a:rPr>
                        <a:t>4 ST spaces</a:t>
                      </a:r>
                    </a:p>
                    <a:p>
                      <a:endParaRPr lang="en-US" dirty="0">
                        <a:solidFill>
                          <a:schemeClr val="tx1">
                            <a:lumMod val="50000"/>
                          </a:schemeClr>
                        </a:solidFill>
                        <a:latin typeface="Trebuchet MS" panose="020B0603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rebuchet MS" panose="020B0603020202020204" pitchFamily="34" charset="0"/>
                          <a:sym typeface="Trebuchet MS"/>
                        </a:rPr>
                        <a:t>Standard 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rebuchet MS" panose="020B0603020202020204" pitchFamily="34" charset="0"/>
                          <a:sym typeface="Trebuchet MS"/>
                        </a:rPr>
                        <a:t>95 LT spaces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rebuchet MS" panose="020B0603020202020204" pitchFamily="34" charset="0"/>
                          <a:sym typeface="Trebuchet MS"/>
                        </a:rPr>
                        <a:t>8 ST spaces</a:t>
                      </a:r>
                    </a:p>
                    <a:p>
                      <a:endParaRPr lang="en-US" dirty="0">
                        <a:solidFill>
                          <a:schemeClr val="tx1">
                            <a:lumMod val="50000"/>
                          </a:schemeClr>
                        </a:solidFill>
                        <a:latin typeface="Trebuchet MS" panose="020B0603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rebuchet MS" panose="020B0603020202020204" pitchFamily="34" charset="0"/>
                          <a:sym typeface="Trebuchet MS"/>
                        </a:rPr>
                        <a:t>70 LT Spaces = 1 per 2,386 sq. ft. </a:t>
                      </a:r>
                    </a:p>
                    <a:p>
                      <a:endParaRPr lang="en-US" dirty="0">
                        <a:solidFill>
                          <a:schemeClr val="tx1">
                            <a:lumMod val="50000"/>
                          </a:schemeClr>
                        </a:solidFill>
                        <a:latin typeface="Trebuchet MS" panose="020B0603020202020204" pitchFamily="34" charset="0"/>
                      </a:endParaRPr>
                    </a:p>
                  </a:txBody>
                  <a:tcPr/>
                </a:tc>
                <a:extLst>
                  <a:ext uri="{0D108BD9-81ED-4DB2-BD59-A6C34878D82A}">
                    <a16:rowId xmlns:a16="http://schemas.microsoft.com/office/drawing/2014/main" val="2416672215"/>
                  </a:ext>
                </a:extLst>
              </a:tr>
              <a:tr h="580730">
                <a:tc>
                  <a:txBody>
                    <a:bodyPr/>
                    <a:lstStyle/>
                    <a:p>
                      <a:r>
                        <a:rPr lang="en-US" dirty="0">
                          <a:latin typeface="Trebuchet MS" panose="020B0603020202020204" pitchFamily="34" charset="0"/>
                        </a:rPr>
                        <a:t>Lot 5 Station Place – 167,000 sq. ft.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sym typeface="Trebuchet MS"/>
                        </a:rPr>
                        <a:t>17 LT spaces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rebuchet MS" panose="020B0603020202020204" pitchFamily="34" charset="0"/>
                          <a:sym typeface="Trebuchet MS"/>
                        </a:rPr>
                        <a:t>4 ST spaces</a:t>
                      </a:r>
                    </a:p>
                    <a:p>
                      <a:endParaRPr lang="en-US" dirty="0">
                        <a:latin typeface="Trebuchet MS" panose="020B0603020202020204" pitchFamily="34" charset="0"/>
                      </a:endParaRPr>
                    </a:p>
                  </a:txBody>
                  <a:tcPr/>
                </a:tc>
                <a:tc>
                  <a:txBody>
                    <a:bodyPr/>
                    <a:lstStyle/>
                    <a:p>
                      <a:r>
                        <a:rPr lang="en-US" dirty="0">
                          <a:latin typeface="Trebuchet MS" panose="020B0603020202020204" pitchFamily="34" charset="0"/>
                        </a:rPr>
                        <a:t>Standard 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rebuchet MS" panose="020B0603020202020204" pitchFamily="34" charset="0"/>
                          <a:sym typeface="Trebuchet MS"/>
                        </a:rPr>
                        <a:t>95 LT spaces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rebuchet MS" panose="020B0603020202020204" pitchFamily="34" charset="0"/>
                          <a:sym typeface="Trebuchet MS"/>
                        </a:rPr>
                        <a:t>8 ST spaces</a:t>
                      </a:r>
                    </a:p>
                    <a:p>
                      <a:endParaRPr lang="en-US" dirty="0">
                        <a:latin typeface="Trebuchet MS" panose="020B0603020202020204" pitchFamily="34" charset="0"/>
                      </a:endParaRPr>
                    </a:p>
                  </a:txBody>
                  <a:tcPr/>
                </a:tc>
                <a:tc>
                  <a:txBody>
                    <a:bodyPr/>
                    <a:lstStyle/>
                    <a:p>
                      <a:r>
                        <a:rPr lang="en-US" dirty="0">
                          <a:latin typeface="Trebuchet MS" panose="020B0603020202020204" pitchFamily="34" charset="0"/>
                        </a:rPr>
                        <a:t>133 LT Spaces = </a:t>
                      </a:r>
                      <a:r>
                        <a:rPr lang="en-US" b="1" dirty="0">
                          <a:solidFill>
                            <a:srgbClr val="F58220"/>
                          </a:solidFill>
                          <a:latin typeface="Trebuchet MS" panose="020B0603020202020204" pitchFamily="34" charset="0"/>
                        </a:rPr>
                        <a:t>1 per 1,256 sq. ft. </a:t>
                      </a:r>
                    </a:p>
                  </a:txBody>
                  <a:tcPr/>
                </a:tc>
                <a:extLst>
                  <a:ext uri="{0D108BD9-81ED-4DB2-BD59-A6C34878D82A}">
                    <a16:rowId xmlns:a16="http://schemas.microsoft.com/office/drawing/2014/main" val="3196910692"/>
                  </a:ext>
                </a:extLst>
              </a:tr>
            </a:tbl>
          </a:graphicData>
        </a:graphic>
      </p:graphicFrame>
    </p:spTree>
    <p:extLst>
      <p:ext uri="{BB962C8B-B14F-4D97-AF65-F5344CB8AC3E}">
        <p14:creationId xmlns:p14="http://schemas.microsoft.com/office/powerpoint/2010/main" val="3384872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1688D-7559-40E3-801A-C4CD2E812671}"/>
              </a:ext>
            </a:extLst>
          </p:cNvPr>
          <p:cNvSpPr>
            <a:spLocks noGrp="1"/>
          </p:cNvSpPr>
          <p:nvPr>
            <p:ph type="title"/>
          </p:nvPr>
        </p:nvSpPr>
        <p:spPr>
          <a:xfrm>
            <a:off x="256938" y="140909"/>
            <a:ext cx="8258412" cy="540128"/>
          </a:xfrm>
        </p:spPr>
        <p:txBody>
          <a:bodyPr/>
          <a:lstStyle/>
          <a:p>
            <a:r>
              <a:rPr lang="en-US" dirty="0"/>
              <a:t>Transportation is the second highest household cost </a:t>
            </a:r>
          </a:p>
        </p:txBody>
      </p:sp>
      <p:pic>
        <p:nvPicPr>
          <p:cNvPr id="3" name="Picture 2">
            <a:extLst>
              <a:ext uri="{FF2B5EF4-FFF2-40B4-BE49-F238E27FC236}">
                <a16:creationId xmlns:a16="http://schemas.microsoft.com/office/drawing/2014/main" id="{28B4CB44-4473-4AA7-956A-F71A065E409F}"/>
              </a:ext>
            </a:extLst>
          </p:cNvPr>
          <p:cNvPicPr>
            <a:picLocks noChangeAspect="1"/>
          </p:cNvPicPr>
          <p:nvPr/>
        </p:nvPicPr>
        <p:blipFill rotWithShape="1">
          <a:blip r:embed="rId3"/>
          <a:srcRect t="33931"/>
          <a:stretch/>
        </p:blipFill>
        <p:spPr>
          <a:xfrm>
            <a:off x="1212323" y="2544034"/>
            <a:ext cx="6489558" cy="2990233"/>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C7DC57A1-E32C-4A67-9DC2-29470A9978A3}"/>
              </a:ext>
            </a:extLst>
          </p:cNvPr>
          <p:cNvSpPr txBox="1"/>
          <p:nvPr/>
        </p:nvSpPr>
        <p:spPr>
          <a:xfrm>
            <a:off x="500347" y="1258592"/>
            <a:ext cx="7771593" cy="707886"/>
          </a:xfrm>
          <a:prstGeom prst="rect">
            <a:avLst/>
          </a:prstGeom>
          <a:noFill/>
        </p:spPr>
        <p:txBody>
          <a:bodyPr wrap="square" rtlCol="0">
            <a:spAutoFit/>
          </a:bodyPr>
          <a:lstStyle/>
          <a:p>
            <a:r>
              <a:rPr lang="en-US" sz="2000" dirty="0">
                <a:latin typeface="Trebuchet MS" panose="020B0603020202020204" pitchFamily="34" charset="0"/>
              </a:rPr>
              <a:t>In Portland the average housing + transportation costs by percentage of income:   </a:t>
            </a:r>
          </a:p>
        </p:txBody>
      </p:sp>
    </p:spTree>
    <p:extLst>
      <p:ext uri="{BB962C8B-B14F-4D97-AF65-F5344CB8AC3E}">
        <p14:creationId xmlns:p14="http://schemas.microsoft.com/office/powerpoint/2010/main" val="2884335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98EB05-CAD5-4B2F-8FE0-00474CFA0199}"/>
              </a:ext>
            </a:extLst>
          </p:cNvPr>
          <p:cNvPicPr>
            <a:picLocks noChangeAspect="1"/>
          </p:cNvPicPr>
          <p:nvPr/>
        </p:nvPicPr>
        <p:blipFill>
          <a:blip r:embed="rId3"/>
          <a:stretch>
            <a:fillRect/>
          </a:stretch>
        </p:blipFill>
        <p:spPr>
          <a:xfrm>
            <a:off x="0" y="-1"/>
            <a:ext cx="9216870" cy="6125227"/>
          </a:xfrm>
          <a:prstGeom prst="rect">
            <a:avLst/>
          </a:prstGeom>
        </p:spPr>
      </p:pic>
      <p:sp>
        <p:nvSpPr>
          <p:cNvPr id="2" name="Title 1">
            <a:extLst>
              <a:ext uri="{FF2B5EF4-FFF2-40B4-BE49-F238E27FC236}">
                <a16:creationId xmlns:a16="http://schemas.microsoft.com/office/drawing/2014/main" id="{21F966CC-1CEA-4EED-8897-69A4B3917905}"/>
              </a:ext>
            </a:extLst>
          </p:cNvPr>
          <p:cNvSpPr>
            <a:spLocks noGrp="1"/>
          </p:cNvSpPr>
          <p:nvPr>
            <p:ph type="title"/>
          </p:nvPr>
        </p:nvSpPr>
        <p:spPr>
          <a:xfrm>
            <a:off x="226125" y="192646"/>
            <a:ext cx="5285327" cy="540128"/>
          </a:xfrm>
          <a:solidFill>
            <a:schemeClr val="bg1">
              <a:lumMod val="75000"/>
            </a:schemeClr>
          </a:solidFill>
        </p:spPr>
        <p:txBody>
          <a:bodyPr/>
          <a:lstStyle/>
          <a:p>
            <a:r>
              <a:rPr lang="en-US" dirty="0"/>
              <a:t>Importance of End-of-Trip Facilities </a:t>
            </a:r>
          </a:p>
        </p:txBody>
      </p:sp>
      <p:sp>
        <p:nvSpPr>
          <p:cNvPr id="4" name="Shape 563">
            <a:extLst>
              <a:ext uri="{FF2B5EF4-FFF2-40B4-BE49-F238E27FC236}">
                <a16:creationId xmlns:a16="http://schemas.microsoft.com/office/drawing/2014/main" id="{F1B8B332-F95B-45B8-865A-8EFBE607815F}"/>
              </a:ext>
            </a:extLst>
          </p:cNvPr>
          <p:cNvSpPr txBox="1"/>
          <p:nvPr/>
        </p:nvSpPr>
        <p:spPr>
          <a:xfrm>
            <a:off x="3285601" y="925421"/>
            <a:ext cx="5858399" cy="898200"/>
          </a:xfrm>
          <a:prstGeom prst="rect">
            <a:avLst/>
          </a:prstGeom>
          <a:solidFill>
            <a:schemeClr val="bg1">
              <a:lumMod val="95000"/>
            </a:schemeClr>
          </a:solidFill>
          <a:ln>
            <a:noFill/>
          </a:ln>
        </p:spPr>
        <p:txBody>
          <a:bodyPr wrap="square" lIns="91425" tIns="91425" rIns="91425" bIns="91425" anchor="t" anchorCtr="0">
            <a:noAutofit/>
          </a:bodyPr>
          <a:lstStyle/>
          <a:p>
            <a:pPr lvl="0" algn="ctr">
              <a:spcBef>
                <a:spcPts val="0"/>
              </a:spcBef>
              <a:buNone/>
            </a:pPr>
            <a:r>
              <a:rPr lang="en-US" sz="2000" i="1" dirty="0">
                <a:solidFill>
                  <a:srgbClr val="666666"/>
                </a:solidFill>
              </a:rPr>
              <a:t>Bicycle parking is a key component of creating an attractive and functional bicycling network. </a:t>
            </a:r>
          </a:p>
        </p:txBody>
      </p:sp>
    </p:spTree>
    <p:extLst>
      <p:ext uri="{BB962C8B-B14F-4D97-AF65-F5344CB8AC3E}">
        <p14:creationId xmlns:p14="http://schemas.microsoft.com/office/powerpoint/2010/main" val="3057266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a:spLocks noGrp="1"/>
          </p:cNvSpPr>
          <p:nvPr>
            <p:ph type="title"/>
          </p:nvPr>
        </p:nvSpPr>
        <p:spPr>
          <a:xfrm>
            <a:off x="238651" y="197486"/>
            <a:ext cx="8258400" cy="540000"/>
          </a:xfrm>
          <a:prstGeom prst="rect">
            <a:avLst/>
          </a:prstGeom>
          <a:noFill/>
          <a:ln>
            <a:noFill/>
          </a:ln>
        </p:spPr>
        <p:txBody>
          <a:bodyPr wrap="square" lIns="91425" tIns="91425" rIns="91425" bIns="91425" anchor="ctr" anchorCtr="0">
            <a:noAutofit/>
          </a:bodyPr>
          <a:lstStyle/>
          <a:p>
            <a:pPr marL="0" marR="0" lvl="0" indent="-228600" algn="l" rtl="0">
              <a:lnSpc>
                <a:spcPct val="90000"/>
              </a:lnSpc>
              <a:spcBef>
                <a:spcPts val="0"/>
              </a:spcBef>
              <a:spcAft>
                <a:spcPts val="0"/>
              </a:spcAft>
              <a:buClr>
                <a:srgbClr val="3A3838"/>
              </a:buClr>
              <a:buSzPct val="100000"/>
              <a:buFont typeface="Trebuchet MS"/>
              <a:buNone/>
            </a:pPr>
            <a:r>
              <a:rPr lang="en-US" sz="3600" dirty="0"/>
              <a:t>Policy direction</a:t>
            </a:r>
          </a:p>
        </p:txBody>
      </p:sp>
      <p:sp>
        <p:nvSpPr>
          <p:cNvPr id="549" name="Shape 549"/>
          <p:cNvSpPr txBox="1">
            <a:spLocks noGrp="1"/>
          </p:cNvSpPr>
          <p:nvPr>
            <p:ph type="body" idx="1"/>
          </p:nvPr>
        </p:nvSpPr>
        <p:spPr>
          <a:xfrm>
            <a:off x="1460225" y="1639450"/>
            <a:ext cx="7265400" cy="2438100"/>
          </a:xfrm>
          <a:prstGeom prst="rect">
            <a:avLst/>
          </a:prstGeom>
          <a:noFill/>
          <a:ln>
            <a:noFill/>
          </a:ln>
        </p:spPr>
        <p:txBody>
          <a:bodyPr wrap="square" lIns="91425" tIns="91425" rIns="91425" bIns="91425" anchor="t" anchorCtr="0">
            <a:noAutofit/>
          </a:bodyPr>
          <a:lstStyle/>
          <a:p>
            <a:pPr marL="0" lvl="0" indent="0" rtl="0">
              <a:lnSpc>
                <a:spcPct val="100000"/>
              </a:lnSpc>
              <a:spcBef>
                <a:spcPts val="0"/>
              </a:spcBef>
              <a:buClr>
                <a:schemeClr val="dk1"/>
              </a:buClr>
              <a:buSzPct val="25000"/>
              <a:buFont typeface="Trebuchet MS"/>
              <a:buNone/>
            </a:pPr>
            <a:r>
              <a:rPr lang="en-US" sz="2400">
                <a:solidFill>
                  <a:srgbClr val="3A3838"/>
                </a:solidFill>
              </a:rPr>
              <a:t>The </a:t>
            </a:r>
            <a:r>
              <a:rPr lang="en-US" sz="2400" b="1">
                <a:solidFill>
                  <a:srgbClr val="3A3838"/>
                </a:solidFill>
              </a:rPr>
              <a:t>2035 Comprehensive Plan </a:t>
            </a:r>
            <a:r>
              <a:rPr lang="en-US" sz="2400">
                <a:solidFill>
                  <a:srgbClr val="3A3838"/>
                </a:solidFill>
              </a:rPr>
              <a:t>and</a:t>
            </a:r>
            <a:r>
              <a:rPr lang="en-US" sz="2400" b="1">
                <a:solidFill>
                  <a:srgbClr val="3A3838"/>
                </a:solidFill>
              </a:rPr>
              <a:t> Portland Bicycle Plan for 2030 </a:t>
            </a:r>
            <a:r>
              <a:rPr lang="en-US" sz="2400">
                <a:solidFill>
                  <a:srgbClr val="3A3838"/>
                </a:solidFill>
              </a:rPr>
              <a:t>call for the requirement of sufficient, usable bicycle parking in new development and redevelopment, including spaces for </a:t>
            </a:r>
            <a:r>
              <a:rPr lang="en-US" sz="2400" b="1" i="1">
                <a:solidFill>
                  <a:srgbClr val="3A3838"/>
                </a:solidFill>
              </a:rPr>
              <a:t>different types of bicycles</a:t>
            </a:r>
            <a:r>
              <a:rPr lang="en-US" sz="2400">
                <a:solidFill>
                  <a:srgbClr val="3A3838"/>
                </a:solidFill>
              </a:rPr>
              <a:t> and persons with </a:t>
            </a:r>
            <a:r>
              <a:rPr lang="en-US" sz="2400" b="1" i="1">
                <a:solidFill>
                  <a:srgbClr val="3A3838"/>
                </a:solidFill>
              </a:rPr>
              <a:t>different levels of ability</a:t>
            </a:r>
            <a:r>
              <a:rPr lang="en-US" sz="2400">
                <a:solidFill>
                  <a:srgbClr val="3A3838"/>
                </a:solidFill>
              </a:rPr>
              <a:t>.</a:t>
            </a:r>
          </a:p>
        </p:txBody>
      </p:sp>
      <p:sp>
        <p:nvSpPr>
          <p:cNvPr id="550" name="Shape 550"/>
          <p:cNvSpPr/>
          <p:nvPr/>
        </p:nvSpPr>
        <p:spPr>
          <a:xfrm rot="-5400000">
            <a:off x="7792446" y="4154286"/>
            <a:ext cx="704700" cy="704700"/>
          </a:xfrm>
          <a:prstGeom prst="rtTriangle">
            <a:avLst/>
          </a:prstGeom>
          <a:solidFill>
            <a:schemeClr val="lt1"/>
          </a:solidFill>
          <a:ln>
            <a:noFill/>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SzPct val="100000"/>
              <a:buFont typeface="Arial"/>
              <a:buNone/>
            </a:pPr>
            <a:endParaRPr sz="1400" b="0" i="0" u="none" strike="noStrike" cap="none">
              <a:solidFill>
                <a:schemeClr val="lt1"/>
              </a:solidFill>
              <a:latin typeface="Arial"/>
              <a:ea typeface="Arial"/>
              <a:cs typeface="Arial"/>
              <a:sym typeface="Arial"/>
            </a:endParaRPr>
          </a:p>
        </p:txBody>
      </p:sp>
      <p:pic>
        <p:nvPicPr>
          <p:cNvPr id="551" name="Shape 551"/>
          <p:cNvPicPr preferRelativeResize="0"/>
          <p:nvPr/>
        </p:nvPicPr>
        <p:blipFill rotWithShape="1">
          <a:blip r:embed="rId3">
            <a:alphaModFix/>
          </a:blip>
          <a:srcRect/>
          <a:stretch/>
        </p:blipFill>
        <p:spPr>
          <a:xfrm>
            <a:off x="433600" y="1709947"/>
            <a:ext cx="859550" cy="1093103"/>
          </a:xfrm>
          <a:prstGeom prst="rect">
            <a:avLst/>
          </a:prstGeom>
          <a:noFill/>
          <a:ln>
            <a:noFill/>
          </a:ln>
        </p:spPr>
      </p:pic>
      <p:pic>
        <p:nvPicPr>
          <p:cNvPr id="552" name="Shape 552"/>
          <p:cNvPicPr preferRelativeResize="0"/>
          <p:nvPr/>
        </p:nvPicPr>
        <p:blipFill>
          <a:blip r:embed="rId4">
            <a:alphaModFix/>
          </a:blip>
          <a:stretch>
            <a:fillRect/>
          </a:stretch>
        </p:blipFill>
        <p:spPr>
          <a:xfrm>
            <a:off x="6376573" y="4437450"/>
            <a:ext cx="2349050" cy="1454575"/>
          </a:xfrm>
          <a:prstGeom prst="rect">
            <a:avLst/>
          </a:prstGeom>
          <a:noFill/>
          <a:ln>
            <a:noFill/>
          </a:ln>
        </p:spPr>
      </p:pic>
      <p:pic>
        <p:nvPicPr>
          <p:cNvPr id="553" name="Shape 553"/>
          <p:cNvPicPr preferRelativeResize="0"/>
          <p:nvPr/>
        </p:nvPicPr>
        <p:blipFill rotWithShape="1">
          <a:blip r:embed="rId5">
            <a:alphaModFix/>
          </a:blip>
          <a:srcRect/>
          <a:stretch/>
        </p:blipFill>
        <p:spPr>
          <a:xfrm>
            <a:off x="433600" y="2862174"/>
            <a:ext cx="859550" cy="1133650"/>
          </a:xfrm>
          <a:prstGeom prst="rect">
            <a:avLst/>
          </a:prstGeom>
          <a:noFill/>
          <a:ln>
            <a:noFill/>
          </a:ln>
        </p:spPr>
      </p:pic>
    </p:spTree>
    <p:extLst>
      <p:ext uri="{BB962C8B-B14F-4D97-AF65-F5344CB8AC3E}">
        <p14:creationId xmlns:p14="http://schemas.microsoft.com/office/powerpoint/2010/main" val="3954715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Shape 559"/>
          <p:cNvPicPr preferRelativeResize="0"/>
          <p:nvPr/>
        </p:nvPicPr>
        <p:blipFill>
          <a:blip r:embed="rId3">
            <a:alphaModFix/>
          </a:blip>
          <a:stretch>
            <a:fillRect/>
          </a:stretch>
        </p:blipFill>
        <p:spPr>
          <a:xfrm>
            <a:off x="8497038" y="5033486"/>
            <a:ext cx="476250" cy="285750"/>
          </a:xfrm>
          <a:prstGeom prst="rect">
            <a:avLst/>
          </a:prstGeom>
          <a:noFill/>
          <a:ln>
            <a:noFill/>
          </a:ln>
        </p:spPr>
      </p:pic>
      <p:pic>
        <p:nvPicPr>
          <p:cNvPr id="561" name="Shape 561"/>
          <p:cNvPicPr preferRelativeResize="0"/>
          <p:nvPr/>
        </p:nvPicPr>
        <p:blipFill>
          <a:blip r:embed="rId4">
            <a:alphaModFix/>
          </a:blip>
          <a:stretch>
            <a:fillRect/>
          </a:stretch>
        </p:blipFill>
        <p:spPr>
          <a:xfrm>
            <a:off x="238638" y="1984549"/>
            <a:ext cx="4410075" cy="3409950"/>
          </a:xfrm>
          <a:prstGeom prst="rect">
            <a:avLst/>
          </a:prstGeom>
          <a:noFill/>
          <a:ln>
            <a:noFill/>
          </a:ln>
        </p:spPr>
      </p:pic>
      <p:sp>
        <p:nvSpPr>
          <p:cNvPr id="563" name="Shape 563"/>
          <p:cNvSpPr txBox="1"/>
          <p:nvPr/>
        </p:nvSpPr>
        <p:spPr>
          <a:xfrm>
            <a:off x="378000" y="1087275"/>
            <a:ext cx="8388000" cy="898200"/>
          </a:xfrm>
          <a:prstGeom prst="rect">
            <a:avLst/>
          </a:prstGeom>
          <a:noFill/>
          <a:ln>
            <a:noFill/>
          </a:ln>
        </p:spPr>
        <p:txBody>
          <a:bodyPr wrap="square" lIns="91425" tIns="91425" rIns="91425" bIns="91425" anchor="t" anchorCtr="0">
            <a:noAutofit/>
          </a:bodyPr>
          <a:lstStyle/>
          <a:p>
            <a:pPr lvl="0">
              <a:spcBef>
                <a:spcPts val="0"/>
              </a:spcBef>
              <a:buNone/>
            </a:pPr>
            <a:r>
              <a:rPr lang="en-US" sz="2000" i="1" dirty="0">
                <a:solidFill>
                  <a:srgbClr val="666666"/>
                </a:solidFill>
              </a:rPr>
              <a:t>We have seen a six-fold increase in commute mode split since most current required bicycle parking rates were adopted. </a:t>
            </a:r>
          </a:p>
        </p:txBody>
      </p:sp>
      <p:sp>
        <p:nvSpPr>
          <p:cNvPr id="564" name="Shape 564"/>
          <p:cNvSpPr txBox="1">
            <a:spLocks noGrp="1"/>
          </p:cNvSpPr>
          <p:nvPr>
            <p:ph type="title"/>
          </p:nvPr>
        </p:nvSpPr>
        <p:spPr>
          <a:xfrm>
            <a:off x="238650" y="273675"/>
            <a:ext cx="8820000" cy="540000"/>
          </a:xfrm>
          <a:prstGeom prst="rect">
            <a:avLst/>
          </a:prstGeom>
          <a:noFill/>
          <a:ln>
            <a:noFill/>
          </a:ln>
        </p:spPr>
        <p:txBody>
          <a:bodyPr wrap="square" lIns="91425" tIns="91425" rIns="91425" bIns="91425" anchor="ctr" anchorCtr="0">
            <a:noAutofit/>
          </a:bodyPr>
          <a:lstStyle/>
          <a:p>
            <a:pPr marL="0" marR="0" lvl="0" indent="-228600" algn="l" rtl="0">
              <a:lnSpc>
                <a:spcPct val="90000"/>
              </a:lnSpc>
              <a:spcBef>
                <a:spcPts val="0"/>
              </a:spcBef>
              <a:spcAft>
                <a:spcPts val="0"/>
              </a:spcAft>
              <a:buClr>
                <a:srgbClr val="3A3838"/>
              </a:buClr>
              <a:buSzPct val="120000"/>
              <a:buFont typeface="Trebuchet MS"/>
              <a:buNone/>
            </a:pPr>
            <a:r>
              <a:rPr lang="en-US" sz="3000"/>
              <a:t>Requirements have not kept pace with growth</a:t>
            </a:r>
          </a:p>
        </p:txBody>
      </p:sp>
      <p:pic>
        <p:nvPicPr>
          <p:cNvPr id="565" name="Shape 565"/>
          <p:cNvPicPr preferRelativeResize="0"/>
          <p:nvPr/>
        </p:nvPicPr>
        <p:blipFill>
          <a:blip r:embed="rId5">
            <a:alphaModFix/>
          </a:blip>
          <a:stretch>
            <a:fillRect/>
          </a:stretch>
        </p:blipFill>
        <p:spPr>
          <a:xfrm>
            <a:off x="4648725" y="1985125"/>
            <a:ext cx="4416699" cy="3412701"/>
          </a:xfrm>
          <a:prstGeom prst="rect">
            <a:avLst/>
          </a:prstGeom>
          <a:noFill/>
          <a:ln>
            <a:noFill/>
          </a:ln>
        </p:spPr>
      </p:pic>
      <p:sp>
        <p:nvSpPr>
          <p:cNvPr id="3" name="TextBox 2">
            <a:extLst>
              <a:ext uri="{FF2B5EF4-FFF2-40B4-BE49-F238E27FC236}">
                <a16:creationId xmlns:a16="http://schemas.microsoft.com/office/drawing/2014/main" id="{BF887C33-8202-4C6C-8948-690683E8DEED}"/>
              </a:ext>
            </a:extLst>
          </p:cNvPr>
          <p:cNvSpPr txBox="1"/>
          <p:nvPr/>
        </p:nvSpPr>
        <p:spPr>
          <a:xfrm>
            <a:off x="7976448" y="2421660"/>
            <a:ext cx="928914" cy="461665"/>
          </a:xfrm>
          <a:prstGeom prst="rect">
            <a:avLst/>
          </a:prstGeom>
          <a:noFill/>
          <a:ln w="47625">
            <a:solidFill>
              <a:srgbClr val="F58220"/>
            </a:solidFill>
          </a:ln>
        </p:spPr>
        <p:txBody>
          <a:bodyPr wrap="square" rtlCol="0">
            <a:spAutoFit/>
          </a:bodyPr>
          <a:lstStyle/>
          <a:p>
            <a:r>
              <a:rPr lang="en-US" sz="2400" b="1" dirty="0">
                <a:latin typeface="Trebuchet MS" panose="020B0603020202020204" pitchFamily="34" charset="0"/>
              </a:rPr>
              <a:t>7.2% </a:t>
            </a:r>
          </a:p>
        </p:txBody>
      </p:sp>
      <p:sp>
        <p:nvSpPr>
          <p:cNvPr id="12" name="TextBox 11">
            <a:extLst>
              <a:ext uri="{FF2B5EF4-FFF2-40B4-BE49-F238E27FC236}">
                <a16:creationId xmlns:a16="http://schemas.microsoft.com/office/drawing/2014/main" id="{2CAD45ED-5C9B-4BCB-84D3-4A11FA5760C3}"/>
              </a:ext>
            </a:extLst>
          </p:cNvPr>
          <p:cNvSpPr txBox="1"/>
          <p:nvPr/>
        </p:nvSpPr>
        <p:spPr>
          <a:xfrm>
            <a:off x="3546083" y="2421084"/>
            <a:ext cx="928914" cy="461665"/>
          </a:xfrm>
          <a:prstGeom prst="rect">
            <a:avLst/>
          </a:prstGeom>
          <a:noFill/>
          <a:ln w="47625">
            <a:solidFill>
              <a:srgbClr val="F58220"/>
            </a:solidFill>
          </a:ln>
        </p:spPr>
        <p:txBody>
          <a:bodyPr wrap="square" rtlCol="0">
            <a:spAutoFit/>
          </a:bodyPr>
          <a:lstStyle/>
          <a:p>
            <a:r>
              <a:rPr lang="en-US" sz="2400" b="1" dirty="0">
                <a:latin typeface="Trebuchet MS" panose="020B0603020202020204" pitchFamily="34" charset="0"/>
              </a:rPr>
              <a:t>1.2% </a:t>
            </a:r>
          </a:p>
        </p:txBody>
      </p:sp>
    </p:spTree>
    <p:extLst>
      <p:ext uri="{BB962C8B-B14F-4D97-AF65-F5344CB8AC3E}">
        <p14:creationId xmlns:p14="http://schemas.microsoft.com/office/powerpoint/2010/main" val="567367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Shape 634"/>
          <p:cNvSpPr txBox="1">
            <a:spLocks noGrp="1"/>
          </p:cNvSpPr>
          <p:nvPr>
            <p:ph type="title"/>
          </p:nvPr>
        </p:nvSpPr>
        <p:spPr>
          <a:xfrm>
            <a:off x="238650" y="273686"/>
            <a:ext cx="8905349" cy="540128"/>
          </a:xfrm>
          <a:prstGeom prst="rect">
            <a:avLst/>
          </a:prstGeom>
        </p:spPr>
        <p:txBody>
          <a:bodyPr wrap="square" lIns="91425" tIns="91425" rIns="91425" bIns="91425" anchor="ctr" anchorCtr="0">
            <a:noAutofit/>
          </a:bodyPr>
          <a:lstStyle/>
          <a:p>
            <a:pPr lvl="0">
              <a:spcBef>
                <a:spcPts val="0"/>
              </a:spcBef>
              <a:buNone/>
            </a:pPr>
            <a:r>
              <a:rPr lang="en-US" sz="2700" dirty="0"/>
              <a:t>Majority of the Code hasn’t been updated in 20-years </a:t>
            </a:r>
          </a:p>
        </p:txBody>
      </p:sp>
      <p:cxnSp>
        <p:nvCxnSpPr>
          <p:cNvPr id="3" name="Straight Arrow Connector 2">
            <a:extLst>
              <a:ext uri="{FF2B5EF4-FFF2-40B4-BE49-F238E27FC236}">
                <a16:creationId xmlns:a16="http://schemas.microsoft.com/office/drawing/2014/main" id="{984970D5-7E5A-4AA6-8258-FED9BB2FBA52}"/>
              </a:ext>
            </a:extLst>
          </p:cNvPr>
          <p:cNvCxnSpPr/>
          <p:nvPr/>
        </p:nvCxnSpPr>
        <p:spPr>
          <a:xfrm>
            <a:off x="710417" y="3453619"/>
            <a:ext cx="7723163" cy="0"/>
          </a:xfrm>
          <a:prstGeom prst="straightConnector1">
            <a:avLst/>
          </a:prstGeom>
          <a:ln w="76200">
            <a:solidFill>
              <a:srgbClr val="00A0AE"/>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8F5023F-D1F0-464A-BE88-FD7FB79E5100}"/>
              </a:ext>
            </a:extLst>
          </p:cNvPr>
          <p:cNvCxnSpPr/>
          <p:nvPr/>
        </p:nvCxnSpPr>
        <p:spPr>
          <a:xfrm>
            <a:off x="3968451" y="3453619"/>
            <a:ext cx="0" cy="422030"/>
          </a:xfrm>
          <a:prstGeom prst="line">
            <a:avLst/>
          </a:prstGeom>
          <a:ln w="76200">
            <a:solidFill>
              <a:srgbClr val="00A0AE"/>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CFFC17A-DE7C-4E1C-9E6D-257A2FA01DAF}"/>
              </a:ext>
            </a:extLst>
          </p:cNvPr>
          <p:cNvCxnSpPr/>
          <p:nvPr/>
        </p:nvCxnSpPr>
        <p:spPr>
          <a:xfrm>
            <a:off x="1321379" y="3031589"/>
            <a:ext cx="0" cy="422030"/>
          </a:xfrm>
          <a:prstGeom prst="line">
            <a:avLst/>
          </a:prstGeom>
          <a:ln w="76200">
            <a:solidFill>
              <a:srgbClr val="00A0AE"/>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7B4FB14-DD1B-4CB2-952E-A6D04943AB8C}"/>
              </a:ext>
            </a:extLst>
          </p:cNvPr>
          <p:cNvCxnSpPr/>
          <p:nvPr/>
        </p:nvCxnSpPr>
        <p:spPr>
          <a:xfrm>
            <a:off x="6348211" y="2963838"/>
            <a:ext cx="0" cy="422030"/>
          </a:xfrm>
          <a:prstGeom prst="line">
            <a:avLst/>
          </a:prstGeom>
          <a:ln w="76200">
            <a:solidFill>
              <a:srgbClr val="00A0A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A8F5968-5A6B-4356-9640-E0D0E8DB497C}"/>
              </a:ext>
            </a:extLst>
          </p:cNvPr>
          <p:cNvSpPr txBox="1"/>
          <p:nvPr/>
        </p:nvSpPr>
        <p:spPr>
          <a:xfrm>
            <a:off x="411071" y="1606961"/>
            <a:ext cx="2309446" cy="123110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800" b="1" dirty="0">
                <a:latin typeface="Trebuchet MS" panose="020B0603020202020204" pitchFamily="34" charset="0"/>
              </a:rPr>
              <a:t>1996</a:t>
            </a:r>
            <a:r>
              <a:rPr lang="en-US" dirty="0">
                <a:latin typeface="Trebuchet MS" panose="020B0603020202020204" pitchFamily="34" charset="0"/>
              </a:rPr>
              <a:t> – Introduced short-term and long-term requirements. Increased the required amounts and introduced incentives. </a:t>
            </a:r>
          </a:p>
        </p:txBody>
      </p:sp>
      <p:sp>
        <p:nvSpPr>
          <p:cNvPr id="12" name="TextBox 11">
            <a:extLst>
              <a:ext uri="{FF2B5EF4-FFF2-40B4-BE49-F238E27FC236}">
                <a16:creationId xmlns:a16="http://schemas.microsoft.com/office/drawing/2014/main" id="{38501905-5FC1-4DBF-A3AD-734645138A73}"/>
              </a:ext>
            </a:extLst>
          </p:cNvPr>
          <p:cNvSpPr txBox="1"/>
          <p:nvPr/>
        </p:nvSpPr>
        <p:spPr>
          <a:xfrm>
            <a:off x="2813728" y="4147190"/>
            <a:ext cx="2309446"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800" b="1" dirty="0">
                <a:latin typeface="Trebuchet MS" panose="020B0603020202020204" pitchFamily="34" charset="0"/>
              </a:rPr>
              <a:t>2004</a:t>
            </a:r>
            <a:r>
              <a:rPr lang="en-US" dirty="0">
                <a:latin typeface="Trebuchet MS" panose="020B0603020202020204" pitchFamily="34" charset="0"/>
              </a:rPr>
              <a:t> – Short-term siting requirements and developed short-term bicycle parking fund. </a:t>
            </a:r>
          </a:p>
        </p:txBody>
      </p:sp>
      <p:sp>
        <p:nvSpPr>
          <p:cNvPr id="13" name="TextBox 12">
            <a:extLst>
              <a:ext uri="{FF2B5EF4-FFF2-40B4-BE49-F238E27FC236}">
                <a16:creationId xmlns:a16="http://schemas.microsoft.com/office/drawing/2014/main" id="{9FE7509E-BBE9-4648-BE12-9BD8F3D40231}"/>
              </a:ext>
            </a:extLst>
          </p:cNvPr>
          <p:cNvSpPr txBox="1"/>
          <p:nvPr/>
        </p:nvSpPr>
        <p:spPr>
          <a:xfrm>
            <a:off x="5265375" y="1388770"/>
            <a:ext cx="2309446" cy="144655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800" b="1" dirty="0">
                <a:latin typeface="Trebuchet MS" panose="020B0603020202020204" pitchFamily="34" charset="0"/>
              </a:rPr>
              <a:t>2010 </a:t>
            </a:r>
            <a:r>
              <a:rPr lang="en-US" dirty="0">
                <a:latin typeface="Trebuchet MS" panose="020B0603020202020204" pitchFamily="34" charset="0"/>
              </a:rPr>
              <a:t>– Long-term amounts increased for multi-family dwelling use category and introduced a tiered standard for multi-dwelling amounts. </a:t>
            </a: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
    <a:dk1>
      <a:sysClr val="windowText" lastClr="000000"/>
    </a:dk1>
    <a:lt1>
      <a:sysClr val="window" lastClr="FFFFFF"/>
    </a:lt1>
    <a:dk2>
      <a:srgbClr val="44546A"/>
    </a:dk2>
    <a:lt2>
      <a:srgbClr val="E7E6E6"/>
    </a:lt2>
    <a:accent1>
      <a:srgbClr val="FCB043"/>
    </a:accent1>
    <a:accent2>
      <a:srgbClr val="F58220"/>
    </a:accent2>
    <a:accent3>
      <a:srgbClr val="FF6667"/>
    </a:accent3>
    <a:accent4>
      <a:srgbClr val="98CBCC"/>
    </a:accent4>
    <a:accent5>
      <a:srgbClr val="00A0AE"/>
    </a:accent5>
    <a:accent6>
      <a:srgbClr val="66AE8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2">
    <a:dk1>
      <a:sysClr val="windowText" lastClr="000000"/>
    </a:dk1>
    <a:lt1>
      <a:sysClr val="window" lastClr="FFFFFF"/>
    </a:lt1>
    <a:dk2>
      <a:srgbClr val="44546A"/>
    </a:dk2>
    <a:lt2>
      <a:srgbClr val="E7E6E6"/>
    </a:lt2>
    <a:accent1>
      <a:srgbClr val="FCB043"/>
    </a:accent1>
    <a:accent2>
      <a:srgbClr val="F58220"/>
    </a:accent2>
    <a:accent3>
      <a:srgbClr val="FF6667"/>
    </a:accent3>
    <a:accent4>
      <a:srgbClr val="98CBCC"/>
    </a:accent4>
    <a:accent5>
      <a:srgbClr val="00A0AE"/>
    </a:accent5>
    <a:accent6>
      <a:srgbClr val="66AE8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2">
    <a:dk1>
      <a:sysClr val="windowText" lastClr="000000"/>
    </a:dk1>
    <a:lt1>
      <a:sysClr val="window" lastClr="FFFFFF"/>
    </a:lt1>
    <a:dk2>
      <a:srgbClr val="44546A"/>
    </a:dk2>
    <a:lt2>
      <a:srgbClr val="E7E6E6"/>
    </a:lt2>
    <a:accent1>
      <a:srgbClr val="FCB043"/>
    </a:accent1>
    <a:accent2>
      <a:srgbClr val="F58220"/>
    </a:accent2>
    <a:accent3>
      <a:srgbClr val="FF6667"/>
    </a:accent3>
    <a:accent4>
      <a:srgbClr val="98CBCC"/>
    </a:accent4>
    <a:accent5>
      <a:srgbClr val="00A0AE"/>
    </a:accent5>
    <a:accent6>
      <a:srgbClr val="66AE8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9364</TotalTime>
  <Words>3348</Words>
  <Application>Microsoft Office PowerPoint</Application>
  <PresentationFormat>On-screen Show (4:3)</PresentationFormat>
  <Paragraphs>571</Paragraphs>
  <Slides>40</Slides>
  <Notes>40</Notes>
  <HiddenSlides>5</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Trebuchet MS</vt:lpstr>
      <vt:lpstr>Office Theme</vt:lpstr>
      <vt:lpstr>Bicycle Parking Code Update Project</vt:lpstr>
      <vt:lpstr>Portland to build Complete and Connected Neighborhoods </vt:lpstr>
      <vt:lpstr>How do we get to that vision? </vt:lpstr>
      <vt:lpstr>PowerPoint Presentation</vt:lpstr>
      <vt:lpstr>Transportation is the second highest household cost </vt:lpstr>
      <vt:lpstr>Importance of End-of-Trip Facilities </vt:lpstr>
      <vt:lpstr>Policy direction</vt:lpstr>
      <vt:lpstr>Requirements have not kept pace with growth</vt:lpstr>
      <vt:lpstr>Majority of the Code hasn’t been updated in 20-years </vt:lpstr>
      <vt:lpstr>Issue Scoping and Community Input </vt:lpstr>
      <vt:lpstr>Bicycle Parking Code Update </vt:lpstr>
      <vt:lpstr>Where are we in the project?</vt:lpstr>
      <vt:lpstr>Stakeholder Advisory Committee </vt:lpstr>
      <vt:lpstr>SAC Issues addressed by Discussion Draft </vt:lpstr>
      <vt:lpstr>Community Engagement - Code Concept Development Phase</vt:lpstr>
      <vt:lpstr>Development Sector Concerns Addressed To Date</vt:lpstr>
      <vt:lpstr>Further Community Engagement </vt:lpstr>
      <vt:lpstr>Major Proposed Changes </vt:lpstr>
      <vt:lpstr>Challenge: Security concerns have grown</vt:lpstr>
      <vt:lpstr>Proposal: Security standards </vt:lpstr>
      <vt:lpstr>Challenge: Current code limits spacing flexibility</vt:lpstr>
      <vt:lpstr>Proposal: Space Saving Racks </vt:lpstr>
      <vt:lpstr>Challenge: Racks don’t work for me </vt:lpstr>
      <vt:lpstr>Proposal: Require horizontal racks </vt:lpstr>
      <vt:lpstr>Proposal: Space for larger bikes and e-bikes </vt:lpstr>
      <vt:lpstr>Challenge: Long-term bike parking in-unit</vt:lpstr>
      <vt:lpstr>Issue: In-Unit bicycle parking  </vt:lpstr>
      <vt:lpstr>Proposal: Reduce the in-unit allowance </vt:lpstr>
      <vt:lpstr>Challenge: Bike ridership not the same throughout the city </vt:lpstr>
      <vt:lpstr>Proposal: Expand the use of geographic tiers </vt:lpstr>
      <vt:lpstr>Challenge: Not enough bicycle parking </vt:lpstr>
      <vt:lpstr>Proposal: Update the minimum required amounts of bicycle parking</vt:lpstr>
      <vt:lpstr>Comparative Rates from Peer Cities</vt:lpstr>
      <vt:lpstr>Comparative Rates from Peer Cities</vt:lpstr>
      <vt:lpstr>Comparative Rates from Peer Cities</vt:lpstr>
      <vt:lpstr>Other proposed changes include:  </vt:lpstr>
      <vt:lpstr>Next Steps</vt:lpstr>
      <vt:lpstr>What’s Next? </vt:lpstr>
      <vt:lpstr>PowerPoint Presentation</vt:lpstr>
      <vt:lpstr>Office Use Category – Case Studies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Bicycle Parking Code Update: Stakeholder Advisory Committee Report</dc:title>
  <dc:creator>Hormann, Liz</dc:creator>
  <cp:lastModifiedBy>Hormann, Liz</cp:lastModifiedBy>
  <cp:revision>135</cp:revision>
  <cp:lastPrinted>2018-09-06T00:09:35Z</cp:lastPrinted>
  <dcterms:modified xsi:type="dcterms:W3CDTF">2018-09-06T19:51:07Z</dcterms:modified>
</cp:coreProperties>
</file>