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8" r:id="rId2"/>
    <p:sldId id="286" r:id="rId3"/>
    <p:sldId id="287" r:id="rId4"/>
    <p:sldId id="285" r:id="rId5"/>
    <p:sldId id="277" r:id="rId6"/>
    <p:sldId id="256" r:id="rId7"/>
    <p:sldId id="257" r:id="rId8"/>
    <p:sldId id="288" r:id="rId9"/>
    <p:sldId id="289" r:id="rId10"/>
    <p:sldId id="290" r:id="rId11"/>
    <p:sldId id="291" r:id="rId12"/>
    <p:sldId id="292" r:id="rId13"/>
    <p:sldId id="293" r:id="rId14"/>
    <p:sldId id="294" r:id="rId15"/>
    <p:sldId id="295" r:id="rId16"/>
    <p:sldId id="279"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efeld, Michael" initials="LM" lastIdx="1" clrIdx="0">
    <p:extLst>
      <p:ext uri="{19B8F6BF-5375-455C-9EA6-DF929625EA0E}">
        <p15:presenceInfo xmlns:p15="http://schemas.microsoft.com/office/powerpoint/2012/main" userId="S-1-5-21-1562068243-3890762121-1459926415-97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9" autoAdjust="0"/>
    <p:restoredTop sz="60812" autoAdjust="0"/>
  </p:normalViewPr>
  <p:slideViewPr>
    <p:cSldViewPr snapToGrid="0">
      <p:cViewPr varScale="1">
        <p:scale>
          <a:sx n="61" d="100"/>
          <a:sy n="61" d="100"/>
        </p:scale>
        <p:origin x="6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FE62CA-59E3-40ED-82EA-7A301F99E550}" type="doc">
      <dgm:prSet loTypeId="urn:microsoft.com/office/officeart/2005/8/layout/process1" loCatId="process" qsTypeId="urn:microsoft.com/office/officeart/2005/8/quickstyle/simple3" qsCatId="simple" csTypeId="urn:microsoft.com/office/officeart/2005/8/colors/accent2_2" csCatId="accent2" phldr="1"/>
      <dgm:spPr/>
      <dgm:t>
        <a:bodyPr/>
        <a:lstStyle/>
        <a:p>
          <a:endParaRPr lang="en-US"/>
        </a:p>
      </dgm:t>
    </dgm:pt>
    <dgm:pt modelId="{F53B9204-3C6F-4041-B5CF-79B89A37A600}">
      <dgm:prSet custT="1">
        <dgm:style>
          <a:lnRef idx="1">
            <a:schemeClr val="accent2"/>
          </a:lnRef>
          <a:fillRef idx="2">
            <a:schemeClr val="accent2"/>
          </a:fillRef>
          <a:effectRef idx="1">
            <a:schemeClr val="accent2"/>
          </a:effectRef>
          <a:fontRef idx="minor">
            <a:schemeClr val="dk1"/>
          </a:fontRef>
        </dgm:style>
      </dgm:prSet>
      <dgm:spPr>
        <a:ln/>
      </dgm:spPr>
      <dgm:t>
        <a:bodyPr/>
        <a:lstStyle/>
        <a:p>
          <a:pPr algn="ctr"/>
          <a:r>
            <a:rPr lang="en-US" sz="2200" b="1" dirty="0"/>
            <a:t>Council votes on whether </a:t>
          </a:r>
          <a:br>
            <a:rPr lang="en-US" sz="2200" b="1" dirty="0"/>
          </a:br>
          <a:r>
            <a:rPr lang="en-US" sz="2200" b="1" dirty="0"/>
            <a:t>to foreclose</a:t>
          </a:r>
        </a:p>
      </dgm:t>
    </dgm:pt>
    <dgm:pt modelId="{E685B2D4-EE3C-4977-8553-738098A0BCD6}" type="parTrans" cxnId="{E9E42D00-480F-4EB4-B46A-56937AA8CB62}">
      <dgm:prSet/>
      <dgm:spPr/>
      <dgm:t>
        <a:bodyPr/>
        <a:lstStyle/>
        <a:p>
          <a:pPr algn="ctr"/>
          <a:endParaRPr lang="en-US"/>
        </a:p>
      </dgm:t>
    </dgm:pt>
    <dgm:pt modelId="{F30EA175-77C1-4823-AADA-84CA9D52A66A}" type="sibTrans" cxnId="{E9E42D00-480F-4EB4-B46A-56937AA8CB62}">
      <dgm:prSet/>
      <dgm:spPr>
        <a:solidFill>
          <a:schemeClr val="accent2"/>
        </a:solidFill>
      </dgm:spPr>
      <dgm:t>
        <a:bodyPr/>
        <a:lstStyle/>
        <a:p>
          <a:pPr algn="ctr"/>
          <a:endParaRPr lang="en-US"/>
        </a:p>
      </dgm:t>
    </dgm:pt>
    <dgm:pt modelId="{95AD8091-9ED6-4BC5-86CF-DE3BFD4E085A}">
      <dgm:prSet custT="1">
        <dgm:style>
          <a:lnRef idx="1">
            <a:schemeClr val="accent2"/>
          </a:lnRef>
          <a:fillRef idx="2">
            <a:schemeClr val="accent2"/>
          </a:fillRef>
          <a:effectRef idx="1">
            <a:schemeClr val="accent2"/>
          </a:effectRef>
          <a:fontRef idx="minor">
            <a:schemeClr val="dk1"/>
          </a:fontRef>
        </dgm:style>
      </dgm:prSet>
      <dgm:spPr>
        <a:ln/>
      </dgm:spPr>
      <dgm:t>
        <a:bodyPr/>
        <a:lstStyle/>
        <a:p>
          <a:pPr algn="ctr"/>
          <a:r>
            <a:rPr lang="en-US" sz="2200" b="1" dirty="0"/>
            <a:t>Auditor’s Office transfers responsibility to City Treasurer to conduct the foreclosure sale</a:t>
          </a:r>
        </a:p>
      </dgm:t>
    </dgm:pt>
    <dgm:pt modelId="{EEAAEDF6-3202-494F-B569-265AE43ED294}" type="parTrans" cxnId="{82BDD612-05A4-4E66-806E-2ACE4D296D2B}">
      <dgm:prSet/>
      <dgm:spPr/>
      <dgm:t>
        <a:bodyPr/>
        <a:lstStyle/>
        <a:p>
          <a:pPr algn="ctr"/>
          <a:endParaRPr lang="en-US"/>
        </a:p>
      </dgm:t>
    </dgm:pt>
    <dgm:pt modelId="{4EE11430-C716-4E67-9711-155E787051DD}" type="sibTrans" cxnId="{82BDD612-05A4-4E66-806E-2ACE4D296D2B}">
      <dgm:prSet/>
      <dgm:spPr>
        <a:solidFill>
          <a:schemeClr val="accent2"/>
        </a:solidFill>
      </dgm:spPr>
      <dgm:t>
        <a:bodyPr/>
        <a:lstStyle/>
        <a:p>
          <a:pPr algn="ctr"/>
          <a:endParaRPr lang="en-US"/>
        </a:p>
      </dgm:t>
    </dgm:pt>
    <dgm:pt modelId="{4C9B5F97-6137-4ABA-B72A-FDA1E02D935F}">
      <dgm:prSet custT="1">
        <dgm:style>
          <a:lnRef idx="1">
            <a:schemeClr val="accent2"/>
          </a:lnRef>
          <a:fillRef idx="2">
            <a:schemeClr val="accent2"/>
          </a:fillRef>
          <a:effectRef idx="1">
            <a:schemeClr val="accent2"/>
          </a:effectRef>
          <a:fontRef idx="minor">
            <a:schemeClr val="dk1"/>
          </a:fontRef>
        </dgm:style>
      </dgm:prSet>
      <dgm:spPr>
        <a:ln/>
      </dgm:spPr>
      <dgm:t>
        <a:bodyPr/>
        <a:lstStyle/>
        <a:p>
          <a:pPr algn="ctr"/>
          <a:r>
            <a:rPr lang="en-US" sz="2200" b="1" dirty="0"/>
            <a:t>Property owner can pay amount owed up to </a:t>
          </a:r>
          <a:br>
            <a:rPr lang="en-US" sz="2200" b="1" dirty="0"/>
          </a:br>
          <a:r>
            <a:rPr lang="en-US" sz="2200" b="1" dirty="0"/>
            <a:t>the sale date</a:t>
          </a:r>
        </a:p>
      </dgm:t>
    </dgm:pt>
    <dgm:pt modelId="{424E11C5-5374-46ED-A548-F53DA4D319A7}" type="parTrans" cxnId="{6A2019E6-082B-4654-8D7F-3609D5C45F18}">
      <dgm:prSet/>
      <dgm:spPr/>
      <dgm:t>
        <a:bodyPr/>
        <a:lstStyle/>
        <a:p>
          <a:pPr algn="ctr"/>
          <a:endParaRPr lang="en-US"/>
        </a:p>
      </dgm:t>
    </dgm:pt>
    <dgm:pt modelId="{F8604AD9-2E53-40C3-828B-CC918132968A}" type="sibTrans" cxnId="{6A2019E6-082B-4654-8D7F-3609D5C45F18}">
      <dgm:prSet/>
      <dgm:spPr>
        <a:solidFill>
          <a:schemeClr val="accent2"/>
        </a:solidFill>
      </dgm:spPr>
      <dgm:t>
        <a:bodyPr/>
        <a:lstStyle/>
        <a:p>
          <a:pPr algn="ctr"/>
          <a:endParaRPr lang="en-US"/>
        </a:p>
      </dgm:t>
    </dgm:pt>
    <dgm:pt modelId="{BFD58EE0-7629-4D89-9EA6-449B06CE7B1D}">
      <dgm:prSet custT="1">
        <dgm:style>
          <a:lnRef idx="1">
            <a:schemeClr val="accent2"/>
          </a:lnRef>
          <a:fillRef idx="2">
            <a:schemeClr val="accent2"/>
          </a:fillRef>
          <a:effectRef idx="1">
            <a:schemeClr val="accent2"/>
          </a:effectRef>
          <a:fontRef idx="minor">
            <a:schemeClr val="dk1"/>
          </a:fontRef>
        </dgm:style>
      </dgm:prSet>
      <dgm:spPr>
        <a:ln/>
      </dgm:spPr>
      <dgm:t>
        <a:bodyPr/>
        <a:lstStyle/>
        <a:p>
          <a:pPr algn="ctr"/>
          <a:r>
            <a:rPr lang="en-US" sz="2200" b="1" dirty="0"/>
            <a:t>After the sale </a:t>
          </a:r>
          <a:br>
            <a:rPr lang="en-US" sz="2200" b="1" dirty="0"/>
          </a:br>
          <a:r>
            <a:rPr lang="en-US" sz="2200" b="1" dirty="0"/>
            <a:t>is conducted, the current owner has a one year redemption period</a:t>
          </a:r>
        </a:p>
      </dgm:t>
    </dgm:pt>
    <dgm:pt modelId="{189B42BD-C6BB-46DB-9905-83A8A4D9CE74}" type="parTrans" cxnId="{32294599-BD20-4F6E-AD75-1D540C4D127F}">
      <dgm:prSet/>
      <dgm:spPr/>
      <dgm:t>
        <a:bodyPr/>
        <a:lstStyle/>
        <a:p>
          <a:pPr algn="ctr"/>
          <a:endParaRPr lang="en-US"/>
        </a:p>
      </dgm:t>
    </dgm:pt>
    <dgm:pt modelId="{6E8115DF-134C-4C68-BF48-5ACCA671CCD3}" type="sibTrans" cxnId="{32294599-BD20-4F6E-AD75-1D540C4D127F}">
      <dgm:prSet/>
      <dgm:spPr/>
      <dgm:t>
        <a:bodyPr/>
        <a:lstStyle/>
        <a:p>
          <a:pPr algn="ctr"/>
          <a:endParaRPr lang="en-US"/>
        </a:p>
      </dgm:t>
    </dgm:pt>
    <dgm:pt modelId="{906AB726-6A48-4B03-BDCD-511259FFA169}" type="pres">
      <dgm:prSet presAssocID="{3CFE62CA-59E3-40ED-82EA-7A301F99E550}" presName="Name0" presStyleCnt="0">
        <dgm:presLayoutVars>
          <dgm:dir/>
          <dgm:resizeHandles val="exact"/>
        </dgm:presLayoutVars>
      </dgm:prSet>
      <dgm:spPr/>
    </dgm:pt>
    <dgm:pt modelId="{AE33A1D1-95A3-4787-A99E-A4356C2766DB}" type="pres">
      <dgm:prSet presAssocID="{F53B9204-3C6F-4041-B5CF-79B89A37A600}" presName="node" presStyleLbl="node1" presStyleIdx="0" presStyleCnt="4">
        <dgm:presLayoutVars>
          <dgm:bulletEnabled val="1"/>
        </dgm:presLayoutVars>
      </dgm:prSet>
      <dgm:spPr/>
    </dgm:pt>
    <dgm:pt modelId="{58587507-0F09-4128-B9B7-6E77460A67B0}" type="pres">
      <dgm:prSet presAssocID="{F30EA175-77C1-4823-AADA-84CA9D52A66A}" presName="sibTrans" presStyleLbl="sibTrans2D1" presStyleIdx="0" presStyleCnt="3"/>
      <dgm:spPr/>
    </dgm:pt>
    <dgm:pt modelId="{8F4532AB-6159-4E0B-895D-6AF9BD499E60}" type="pres">
      <dgm:prSet presAssocID="{F30EA175-77C1-4823-AADA-84CA9D52A66A}" presName="connectorText" presStyleLbl="sibTrans2D1" presStyleIdx="0" presStyleCnt="3"/>
      <dgm:spPr/>
    </dgm:pt>
    <dgm:pt modelId="{FC27ABCB-80B9-4E83-8D41-9B2BE7EE9304}" type="pres">
      <dgm:prSet presAssocID="{95AD8091-9ED6-4BC5-86CF-DE3BFD4E085A}" presName="node" presStyleLbl="node1" presStyleIdx="1" presStyleCnt="4">
        <dgm:presLayoutVars>
          <dgm:bulletEnabled val="1"/>
        </dgm:presLayoutVars>
      </dgm:prSet>
      <dgm:spPr/>
    </dgm:pt>
    <dgm:pt modelId="{87AD4C8B-C74F-40F5-B6F1-2D1C6A03431A}" type="pres">
      <dgm:prSet presAssocID="{4EE11430-C716-4E67-9711-155E787051DD}" presName="sibTrans" presStyleLbl="sibTrans2D1" presStyleIdx="1" presStyleCnt="3"/>
      <dgm:spPr/>
    </dgm:pt>
    <dgm:pt modelId="{43DF762A-BE37-45A1-B41A-85F30137CD4C}" type="pres">
      <dgm:prSet presAssocID="{4EE11430-C716-4E67-9711-155E787051DD}" presName="connectorText" presStyleLbl="sibTrans2D1" presStyleIdx="1" presStyleCnt="3"/>
      <dgm:spPr/>
    </dgm:pt>
    <dgm:pt modelId="{872B2E98-DCF9-4E68-8727-FE1E65BFA419}" type="pres">
      <dgm:prSet presAssocID="{4C9B5F97-6137-4ABA-B72A-FDA1E02D935F}" presName="node" presStyleLbl="node1" presStyleIdx="2" presStyleCnt="4">
        <dgm:presLayoutVars>
          <dgm:bulletEnabled val="1"/>
        </dgm:presLayoutVars>
      </dgm:prSet>
      <dgm:spPr/>
    </dgm:pt>
    <dgm:pt modelId="{7A9AC42C-671B-4806-B297-2A5A276A60D2}" type="pres">
      <dgm:prSet presAssocID="{F8604AD9-2E53-40C3-828B-CC918132968A}" presName="sibTrans" presStyleLbl="sibTrans2D1" presStyleIdx="2" presStyleCnt="3"/>
      <dgm:spPr/>
    </dgm:pt>
    <dgm:pt modelId="{48F46F4D-EACB-4B88-9BB1-17BD60A4F3B3}" type="pres">
      <dgm:prSet presAssocID="{F8604AD9-2E53-40C3-828B-CC918132968A}" presName="connectorText" presStyleLbl="sibTrans2D1" presStyleIdx="2" presStyleCnt="3"/>
      <dgm:spPr/>
    </dgm:pt>
    <dgm:pt modelId="{43051B70-6C9D-4DBF-A13D-D242397AE467}" type="pres">
      <dgm:prSet presAssocID="{BFD58EE0-7629-4D89-9EA6-449B06CE7B1D}" presName="node" presStyleLbl="node1" presStyleIdx="3" presStyleCnt="4">
        <dgm:presLayoutVars>
          <dgm:bulletEnabled val="1"/>
        </dgm:presLayoutVars>
      </dgm:prSet>
      <dgm:spPr/>
    </dgm:pt>
  </dgm:ptLst>
  <dgm:cxnLst>
    <dgm:cxn modelId="{E9E42D00-480F-4EB4-B46A-56937AA8CB62}" srcId="{3CFE62CA-59E3-40ED-82EA-7A301F99E550}" destId="{F53B9204-3C6F-4041-B5CF-79B89A37A600}" srcOrd="0" destOrd="0" parTransId="{E685B2D4-EE3C-4977-8553-738098A0BCD6}" sibTransId="{F30EA175-77C1-4823-AADA-84CA9D52A66A}"/>
    <dgm:cxn modelId="{FAB41404-468E-43F7-B5C4-F9C8D9F3EE75}" type="presOf" srcId="{F8604AD9-2E53-40C3-828B-CC918132968A}" destId="{48F46F4D-EACB-4B88-9BB1-17BD60A4F3B3}" srcOrd="1" destOrd="0" presId="urn:microsoft.com/office/officeart/2005/8/layout/process1"/>
    <dgm:cxn modelId="{82BDD612-05A4-4E66-806E-2ACE4D296D2B}" srcId="{3CFE62CA-59E3-40ED-82EA-7A301F99E550}" destId="{95AD8091-9ED6-4BC5-86CF-DE3BFD4E085A}" srcOrd="1" destOrd="0" parTransId="{EEAAEDF6-3202-494F-B569-265AE43ED294}" sibTransId="{4EE11430-C716-4E67-9711-155E787051DD}"/>
    <dgm:cxn modelId="{3825822B-78D4-46A3-B9BD-CAE7DFE3D12F}" type="presOf" srcId="{4EE11430-C716-4E67-9711-155E787051DD}" destId="{87AD4C8B-C74F-40F5-B6F1-2D1C6A03431A}" srcOrd="0" destOrd="0" presId="urn:microsoft.com/office/officeart/2005/8/layout/process1"/>
    <dgm:cxn modelId="{5D4C5C77-8C10-4584-948C-41FF582E4158}" type="presOf" srcId="{95AD8091-9ED6-4BC5-86CF-DE3BFD4E085A}" destId="{FC27ABCB-80B9-4E83-8D41-9B2BE7EE9304}" srcOrd="0" destOrd="0" presId="urn:microsoft.com/office/officeart/2005/8/layout/process1"/>
    <dgm:cxn modelId="{7112FC86-D817-46A9-AC4A-3E55142C7838}" type="presOf" srcId="{F8604AD9-2E53-40C3-828B-CC918132968A}" destId="{7A9AC42C-671B-4806-B297-2A5A276A60D2}" srcOrd="0" destOrd="0" presId="urn:microsoft.com/office/officeart/2005/8/layout/process1"/>
    <dgm:cxn modelId="{32294599-BD20-4F6E-AD75-1D540C4D127F}" srcId="{3CFE62CA-59E3-40ED-82EA-7A301F99E550}" destId="{BFD58EE0-7629-4D89-9EA6-449B06CE7B1D}" srcOrd="3" destOrd="0" parTransId="{189B42BD-C6BB-46DB-9905-83A8A4D9CE74}" sibTransId="{6E8115DF-134C-4C68-BF48-5ACCA671CCD3}"/>
    <dgm:cxn modelId="{C548B29A-41ED-40B4-BF60-F7685F4B73E5}" type="presOf" srcId="{4EE11430-C716-4E67-9711-155E787051DD}" destId="{43DF762A-BE37-45A1-B41A-85F30137CD4C}" srcOrd="1" destOrd="0" presId="urn:microsoft.com/office/officeart/2005/8/layout/process1"/>
    <dgm:cxn modelId="{85B26C9B-63B5-4853-8244-ADDB30573B5D}" type="presOf" srcId="{F30EA175-77C1-4823-AADA-84CA9D52A66A}" destId="{8F4532AB-6159-4E0B-895D-6AF9BD499E60}" srcOrd="1" destOrd="0" presId="urn:microsoft.com/office/officeart/2005/8/layout/process1"/>
    <dgm:cxn modelId="{A4FC43B2-B032-4C8A-9CA2-662A9AE86D26}" type="presOf" srcId="{4C9B5F97-6137-4ABA-B72A-FDA1E02D935F}" destId="{872B2E98-DCF9-4E68-8727-FE1E65BFA419}" srcOrd="0" destOrd="0" presId="urn:microsoft.com/office/officeart/2005/8/layout/process1"/>
    <dgm:cxn modelId="{556673D6-82D0-4385-8A7D-DDD65C1CA564}" type="presOf" srcId="{BFD58EE0-7629-4D89-9EA6-449B06CE7B1D}" destId="{43051B70-6C9D-4DBF-A13D-D242397AE467}" srcOrd="0" destOrd="0" presId="urn:microsoft.com/office/officeart/2005/8/layout/process1"/>
    <dgm:cxn modelId="{B52E21DC-E60B-451E-AAE1-0599AA70D9DE}" type="presOf" srcId="{F30EA175-77C1-4823-AADA-84CA9D52A66A}" destId="{58587507-0F09-4128-B9B7-6E77460A67B0}" srcOrd="0" destOrd="0" presId="urn:microsoft.com/office/officeart/2005/8/layout/process1"/>
    <dgm:cxn modelId="{941E5EE5-9E45-4FA7-B2B9-F06F8C167BB4}" type="presOf" srcId="{3CFE62CA-59E3-40ED-82EA-7A301F99E550}" destId="{906AB726-6A48-4B03-BDCD-511259FFA169}" srcOrd="0" destOrd="0" presId="urn:microsoft.com/office/officeart/2005/8/layout/process1"/>
    <dgm:cxn modelId="{6A2019E6-082B-4654-8D7F-3609D5C45F18}" srcId="{3CFE62CA-59E3-40ED-82EA-7A301F99E550}" destId="{4C9B5F97-6137-4ABA-B72A-FDA1E02D935F}" srcOrd="2" destOrd="0" parTransId="{424E11C5-5374-46ED-A548-F53DA4D319A7}" sibTransId="{F8604AD9-2E53-40C3-828B-CC918132968A}"/>
    <dgm:cxn modelId="{0EF59CEA-9286-4CA7-B8D2-F7B163B017DB}" type="presOf" srcId="{F53B9204-3C6F-4041-B5CF-79B89A37A600}" destId="{AE33A1D1-95A3-4787-A99E-A4356C2766DB}" srcOrd="0" destOrd="0" presId="urn:microsoft.com/office/officeart/2005/8/layout/process1"/>
    <dgm:cxn modelId="{E70A0905-6890-41B3-B587-141D29CD914C}" type="presParOf" srcId="{906AB726-6A48-4B03-BDCD-511259FFA169}" destId="{AE33A1D1-95A3-4787-A99E-A4356C2766DB}" srcOrd="0" destOrd="0" presId="urn:microsoft.com/office/officeart/2005/8/layout/process1"/>
    <dgm:cxn modelId="{FB042704-6AF6-4FC0-800A-2A17EE416589}" type="presParOf" srcId="{906AB726-6A48-4B03-BDCD-511259FFA169}" destId="{58587507-0F09-4128-B9B7-6E77460A67B0}" srcOrd="1" destOrd="0" presId="urn:microsoft.com/office/officeart/2005/8/layout/process1"/>
    <dgm:cxn modelId="{9D302293-6E19-4CAA-9C14-2419FA70D8B7}" type="presParOf" srcId="{58587507-0F09-4128-B9B7-6E77460A67B0}" destId="{8F4532AB-6159-4E0B-895D-6AF9BD499E60}" srcOrd="0" destOrd="0" presId="urn:microsoft.com/office/officeart/2005/8/layout/process1"/>
    <dgm:cxn modelId="{C67D8EFA-EC8F-45B6-AFCA-12203E07B10E}" type="presParOf" srcId="{906AB726-6A48-4B03-BDCD-511259FFA169}" destId="{FC27ABCB-80B9-4E83-8D41-9B2BE7EE9304}" srcOrd="2" destOrd="0" presId="urn:microsoft.com/office/officeart/2005/8/layout/process1"/>
    <dgm:cxn modelId="{7C2B3ED7-1343-4C49-9FFF-2BB73C72850E}" type="presParOf" srcId="{906AB726-6A48-4B03-BDCD-511259FFA169}" destId="{87AD4C8B-C74F-40F5-B6F1-2D1C6A03431A}" srcOrd="3" destOrd="0" presId="urn:microsoft.com/office/officeart/2005/8/layout/process1"/>
    <dgm:cxn modelId="{AB361EC4-D0BE-4C09-9464-F774ECA8786F}" type="presParOf" srcId="{87AD4C8B-C74F-40F5-B6F1-2D1C6A03431A}" destId="{43DF762A-BE37-45A1-B41A-85F30137CD4C}" srcOrd="0" destOrd="0" presId="urn:microsoft.com/office/officeart/2005/8/layout/process1"/>
    <dgm:cxn modelId="{7153BB39-FEF0-4B1C-B310-D9C0A2930B5E}" type="presParOf" srcId="{906AB726-6A48-4B03-BDCD-511259FFA169}" destId="{872B2E98-DCF9-4E68-8727-FE1E65BFA419}" srcOrd="4" destOrd="0" presId="urn:microsoft.com/office/officeart/2005/8/layout/process1"/>
    <dgm:cxn modelId="{35AC63A1-1BA2-4765-A9E1-353B6B6B212F}" type="presParOf" srcId="{906AB726-6A48-4B03-BDCD-511259FFA169}" destId="{7A9AC42C-671B-4806-B297-2A5A276A60D2}" srcOrd="5" destOrd="0" presId="urn:microsoft.com/office/officeart/2005/8/layout/process1"/>
    <dgm:cxn modelId="{250427CE-F62C-417C-9CE7-38586C9DFF6B}" type="presParOf" srcId="{7A9AC42C-671B-4806-B297-2A5A276A60D2}" destId="{48F46F4D-EACB-4B88-9BB1-17BD60A4F3B3}" srcOrd="0" destOrd="0" presId="urn:microsoft.com/office/officeart/2005/8/layout/process1"/>
    <dgm:cxn modelId="{E43B3BE1-91F3-4902-8224-B559BEFC9291}" type="presParOf" srcId="{906AB726-6A48-4B03-BDCD-511259FFA169}" destId="{43051B70-6C9D-4DBF-A13D-D242397AE46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3A1D1-95A3-4787-A99E-A4356C2766DB}">
      <dsp:nvSpPr>
        <dsp:cNvPr id="0" name=""/>
        <dsp:cNvSpPr/>
      </dsp:nvSpPr>
      <dsp:spPr>
        <a:xfrm>
          <a:off x="5034" y="1945256"/>
          <a:ext cx="2201025" cy="2465836"/>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Council votes on whether </a:t>
          </a:r>
          <a:br>
            <a:rPr lang="en-US" sz="2200" b="1" kern="1200" dirty="0"/>
          </a:br>
          <a:r>
            <a:rPr lang="en-US" sz="2200" b="1" kern="1200" dirty="0"/>
            <a:t>to foreclose</a:t>
          </a:r>
        </a:p>
      </dsp:txBody>
      <dsp:txXfrm>
        <a:off x="69500" y="2009722"/>
        <a:ext cx="2072093" cy="2336904"/>
      </dsp:txXfrm>
    </dsp:sp>
    <dsp:sp modelId="{58587507-0F09-4128-B9B7-6E77460A67B0}">
      <dsp:nvSpPr>
        <dsp:cNvPr id="0" name=""/>
        <dsp:cNvSpPr/>
      </dsp:nvSpPr>
      <dsp:spPr>
        <a:xfrm>
          <a:off x="2426161" y="2905247"/>
          <a:ext cx="466617" cy="545854"/>
        </a:xfrm>
        <a:prstGeom prst="rightArrow">
          <a:avLst>
            <a:gd name="adj1" fmla="val 60000"/>
            <a:gd name="adj2" fmla="val 50000"/>
          </a:avLst>
        </a:prstGeom>
        <a:solidFill>
          <a:schemeClr val="accent2"/>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426161" y="3014418"/>
        <a:ext cx="326632" cy="327512"/>
      </dsp:txXfrm>
    </dsp:sp>
    <dsp:sp modelId="{FC27ABCB-80B9-4E83-8D41-9B2BE7EE9304}">
      <dsp:nvSpPr>
        <dsp:cNvPr id="0" name=""/>
        <dsp:cNvSpPr/>
      </dsp:nvSpPr>
      <dsp:spPr>
        <a:xfrm>
          <a:off x="3086469" y="1945256"/>
          <a:ext cx="2201025" cy="2465836"/>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Auditor’s Office transfers responsibility to City Treasurer to conduct the foreclosure sale</a:t>
          </a:r>
        </a:p>
      </dsp:txBody>
      <dsp:txXfrm>
        <a:off x="3150935" y="2009722"/>
        <a:ext cx="2072093" cy="2336904"/>
      </dsp:txXfrm>
    </dsp:sp>
    <dsp:sp modelId="{87AD4C8B-C74F-40F5-B6F1-2D1C6A03431A}">
      <dsp:nvSpPr>
        <dsp:cNvPr id="0" name=""/>
        <dsp:cNvSpPr/>
      </dsp:nvSpPr>
      <dsp:spPr>
        <a:xfrm>
          <a:off x="5507597" y="2905247"/>
          <a:ext cx="466617" cy="545854"/>
        </a:xfrm>
        <a:prstGeom prst="rightArrow">
          <a:avLst>
            <a:gd name="adj1" fmla="val 60000"/>
            <a:gd name="adj2" fmla="val 50000"/>
          </a:avLst>
        </a:prstGeom>
        <a:solidFill>
          <a:schemeClr val="accent2"/>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507597" y="3014418"/>
        <a:ext cx="326632" cy="327512"/>
      </dsp:txXfrm>
    </dsp:sp>
    <dsp:sp modelId="{872B2E98-DCF9-4E68-8727-FE1E65BFA419}">
      <dsp:nvSpPr>
        <dsp:cNvPr id="0" name=""/>
        <dsp:cNvSpPr/>
      </dsp:nvSpPr>
      <dsp:spPr>
        <a:xfrm>
          <a:off x="6167905" y="1945256"/>
          <a:ext cx="2201025" cy="2465836"/>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Property owner can pay amount owed up to </a:t>
          </a:r>
          <a:br>
            <a:rPr lang="en-US" sz="2200" b="1" kern="1200" dirty="0"/>
          </a:br>
          <a:r>
            <a:rPr lang="en-US" sz="2200" b="1" kern="1200" dirty="0"/>
            <a:t>the sale date</a:t>
          </a:r>
        </a:p>
      </dsp:txBody>
      <dsp:txXfrm>
        <a:off x="6232371" y="2009722"/>
        <a:ext cx="2072093" cy="2336904"/>
      </dsp:txXfrm>
    </dsp:sp>
    <dsp:sp modelId="{7A9AC42C-671B-4806-B297-2A5A276A60D2}">
      <dsp:nvSpPr>
        <dsp:cNvPr id="0" name=""/>
        <dsp:cNvSpPr/>
      </dsp:nvSpPr>
      <dsp:spPr>
        <a:xfrm>
          <a:off x="8589032" y="2905247"/>
          <a:ext cx="466617" cy="545854"/>
        </a:xfrm>
        <a:prstGeom prst="rightArrow">
          <a:avLst>
            <a:gd name="adj1" fmla="val 60000"/>
            <a:gd name="adj2" fmla="val 50000"/>
          </a:avLst>
        </a:prstGeom>
        <a:solidFill>
          <a:schemeClr val="accent2"/>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589032" y="3014418"/>
        <a:ext cx="326632" cy="327512"/>
      </dsp:txXfrm>
    </dsp:sp>
    <dsp:sp modelId="{43051B70-6C9D-4DBF-A13D-D242397AE467}">
      <dsp:nvSpPr>
        <dsp:cNvPr id="0" name=""/>
        <dsp:cNvSpPr/>
      </dsp:nvSpPr>
      <dsp:spPr>
        <a:xfrm>
          <a:off x="9249340" y="1945256"/>
          <a:ext cx="2201025" cy="2465836"/>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After the sale </a:t>
          </a:r>
          <a:br>
            <a:rPr lang="en-US" sz="2200" b="1" kern="1200" dirty="0"/>
          </a:br>
          <a:r>
            <a:rPr lang="en-US" sz="2200" b="1" kern="1200" dirty="0"/>
            <a:t>is conducted, the current owner has a one year redemption period</a:t>
          </a:r>
        </a:p>
      </dsp:txBody>
      <dsp:txXfrm>
        <a:off x="9313806" y="2009722"/>
        <a:ext cx="2072093" cy="23369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3E02BA-B4DA-480E-B88D-BF4490BEA27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3333D5D-6692-4E9D-A111-940604DDD357}"/>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2D45E40-03F2-4263-8161-313BE6BB68EF}" type="datetimeFigureOut">
              <a:rPr lang="en-US" smtClean="0"/>
              <a:t>8/8/2018</a:t>
            </a:fld>
            <a:endParaRPr lang="en-US"/>
          </a:p>
        </p:txBody>
      </p:sp>
      <p:sp>
        <p:nvSpPr>
          <p:cNvPr id="4" name="Footer Placeholder 3">
            <a:extLst>
              <a:ext uri="{FF2B5EF4-FFF2-40B4-BE49-F238E27FC236}">
                <a16:creationId xmlns:a16="http://schemas.microsoft.com/office/drawing/2014/main" id="{D4256B64-860A-4AFA-B815-F7FEB3174DF9}"/>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84A3C2-BD4C-45A8-8C2B-12B1E1477AA8}"/>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0814172-C4F9-473B-882D-848A79F7F14A}" type="slidenum">
              <a:rPr lang="en-US" smtClean="0"/>
              <a:t>‹#›</a:t>
            </a:fld>
            <a:endParaRPr lang="en-US"/>
          </a:p>
        </p:txBody>
      </p:sp>
    </p:spTree>
    <p:extLst>
      <p:ext uri="{BB962C8B-B14F-4D97-AF65-F5344CB8AC3E}">
        <p14:creationId xmlns:p14="http://schemas.microsoft.com/office/powerpoint/2010/main" val="1785439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FC55E89-30C0-4F86-9BAE-DF59083FA85C}" type="datetimeFigureOut">
              <a:rPr lang="en-US" smtClean="0"/>
              <a:t>8/8/2018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5DC004C-593C-41D2-99A2-2D1874B48998}" type="slidenum">
              <a:rPr lang="en-US" smtClean="0"/>
              <a:t>‹#›</a:t>
            </a:fld>
            <a:endParaRPr lang="en-US"/>
          </a:p>
        </p:txBody>
      </p:sp>
    </p:spTree>
    <p:extLst>
      <p:ext uri="{BB962C8B-B14F-4D97-AF65-F5344CB8AC3E}">
        <p14:creationId xmlns:p14="http://schemas.microsoft.com/office/powerpoint/2010/main" val="1018670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Good morning Presiding Commissioner, Commissioners</a:t>
            </a:r>
          </a:p>
          <a:p>
            <a:r>
              <a:rPr lang="en-US" sz="1200" kern="1200" dirty="0">
                <a:solidFill>
                  <a:schemeClr val="tx1"/>
                </a:solidFill>
                <a:effectLst/>
                <a:latin typeface="+mn-lt"/>
                <a:ea typeface="+mn-ea"/>
                <a:cs typeface="+mn-cs"/>
              </a:rPr>
              <a:t>Marco Maciel, Foreclosure program manager</a:t>
            </a:r>
          </a:p>
          <a:p>
            <a:r>
              <a:rPr lang="en-US" sz="1200" kern="1200" dirty="0">
                <a:solidFill>
                  <a:schemeClr val="tx1"/>
                </a:solidFill>
                <a:effectLst/>
                <a:latin typeface="+mn-lt"/>
                <a:ea typeface="+mn-ea"/>
                <a:cs typeface="+mn-cs"/>
              </a:rPr>
              <a:t>Gayla Jennings, Auditor’s Office</a:t>
            </a:r>
          </a:p>
          <a:p>
            <a:r>
              <a:rPr lang="en-US" sz="1200" kern="1200" dirty="0">
                <a:solidFill>
                  <a:schemeClr val="tx1"/>
                </a:solidFill>
                <a:effectLst/>
                <a:latin typeface="+mn-lt"/>
                <a:ea typeface="+mn-ea"/>
                <a:cs typeface="+mn-cs"/>
              </a:rPr>
              <a:t>Mike Liefeld, Code Enforcement program manager with BDS</a:t>
            </a:r>
          </a:p>
          <a:p>
            <a:r>
              <a:rPr lang="en-US" sz="1200" kern="1200" dirty="0">
                <a:solidFill>
                  <a:schemeClr val="tx1"/>
                </a:solidFill>
                <a:effectLst/>
                <a:latin typeface="+mn-lt"/>
                <a:ea typeface="+mn-ea"/>
                <a:cs typeface="+mn-cs"/>
              </a:rPr>
              <a:t>Brigid O’Callaghan City Treasurer</a:t>
            </a:r>
          </a:p>
          <a:p>
            <a:r>
              <a:rPr lang="en-US" sz="1200" kern="1200" dirty="0">
                <a:solidFill>
                  <a:schemeClr val="tx1"/>
                </a:solidFill>
                <a:effectLst/>
                <a:latin typeface="+mn-lt"/>
                <a:ea typeface="+mn-ea"/>
                <a:cs typeface="+mn-cs"/>
              </a:rPr>
              <a:t>Also, Dan Simon, Deputy City Attorney with the City Attorney’s Office are all here as partners in </a:t>
            </a:r>
            <a:r>
              <a:rPr lang="en-US" sz="1200" kern="1200">
                <a:solidFill>
                  <a:schemeClr val="tx1"/>
                </a:solidFill>
                <a:effectLst/>
                <a:latin typeface="+mn-lt"/>
                <a:ea typeface="+mn-ea"/>
                <a:cs typeface="+mn-cs"/>
              </a:rPr>
              <a:t>this effort.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have any questions we are here to answer.</a:t>
            </a:r>
          </a:p>
          <a:p>
            <a:endParaRPr lang="en-US" dirty="0"/>
          </a:p>
        </p:txBody>
      </p:sp>
      <p:sp>
        <p:nvSpPr>
          <p:cNvPr id="4" name="Slide Number Placeholder 3"/>
          <p:cNvSpPr>
            <a:spLocks noGrp="1"/>
          </p:cNvSpPr>
          <p:nvPr>
            <p:ph type="sldNum" sz="quarter" idx="10"/>
          </p:nvPr>
        </p:nvSpPr>
        <p:spPr/>
        <p:txBody>
          <a:bodyPr/>
          <a:lstStyle/>
          <a:p>
            <a:fld id="{E5DC004C-593C-41D2-99A2-2D1874B48998}" type="slidenum">
              <a:rPr lang="en-US" smtClean="0"/>
              <a:t>1</a:t>
            </a:fld>
            <a:endParaRPr lang="en-US"/>
          </a:p>
        </p:txBody>
      </p:sp>
    </p:spTree>
    <p:extLst>
      <p:ext uri="{BB962C8B-B14F-4D97-AF65-F5344CB8AC3E}">
        <p14:creationId xmlns:p14="http://schemas.microsoft.com/office/powerpoint/2010/main" val="1868612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the </a:t>
            </a:r>
            <a:r>
              <a:rPr lang="en-US" sz="1200" b="1" kern="1200" dirty="0">
                <a:solidFill>
                  <a:schemeClr val="tx1"/>
                </a:solidFill>
                <a:effectLst/>
                <a:latin typeface="+mn-lt"/>
                <a:ea typeface="+mn-ea"/>
                <a:cs typeface="+mn-cs"/>
              </a:rPr>
              <a:t>fifth</a:t>
            </a:r>
            <a:r>
              <a:rPr lang="en-US" sz="1200" kern="1200" dirty="0">
                <a:solidFill>
                  <a:schemeClr val="tx1"/>
                </a:solidFill>
                <a:effectLst/>
                <a:latin typeface="+mn-lt"/>
                <a:ea typeface="+mn-ea"/>
                <a:cs typeface="+mn-cs"/>
              </a:rPr>
              <a:t> foreclosure list we have brought to Council since focused efforts began in 2016. </a:t>
            </a:r>
          </a:p>
          <a:p>
            <a:r>
              <a:rPr lang="en-US" sz="1200" kern="1200" dirty="0">
                <a:solidFill>
                  <a:schemeClr val="tx1"/>
                </a:solidFill>
                <a:effectLst/>
                <a:latin typeface="+mn-lt"/>
                <a:ea typeface="+mn-ea"/>
                <a:cs typeface="+mn-cs"/>
              </a:rPr>
              <a:t>The objectives of the process are to resolve the nuisance properties that we have throughout the City. </a:t>
            </a:r>
          </a:p>
          <a:p>
            <a:r>
              <a:rPr lang="en-US" sz="1200" kern="1200" dirty="0">
                <a:solidFill>
                  <a:schemeClr val="tx1"/>
                </a:solidFill>
                <a:effectLst/>
                <a:latin typeface="+mn-lt"/>
                <a:ea typeface="+mn-ea"/>
                <a:cs typeface="+mn-cs"/>
              </a:rPr>
              <a:t>Minimize the adverse effect caused by these properties in the community and bring these properties to a productive use.</a:t>
            </a:r>
          </a:p>
          <a:p>
            <a:r>
              <a:rPr lang="en-US" sz="1200" kern="1200" dirty="0">
                <a:solidFill>
                  <a:schemeClr val="tx1"/>
                </a:solidFill>
                <a:effectLst/>
                <a:latin typeface="+mn-lt"/>
                <a:ea typeface="+mn-ea"/>
                <a:cs typeface="+mn-cs"/>
              </a:rPr>
              <a:t>Foreclosure is used as the City’s </a:t>
            </a:r>
            <a:r>
              <a:rPr lang="en-US" sz="1200" kern="1200">
                <a:solidFill>
                  <a:schemeClr val="tx1"/>
                </a:solidFill>
                <a:effectLst/>
                <a:latin typeface="+mn-lt"/>
                <a:ea typeface="+mn-ea"/>
                <a:cs typeface="+mn-cs"/>
              </a:rPr>
              <a:t>last resort </a:t>
            </a:r>
            <a:r>
              <a:rPr lang="en-US" sz="1200" kern="1200" dirty="0">
                <a:solidFill>
                  <a:schemeClr val="tx1"/>
                </a:solidFill>
                <a:effectLst/>
                <a:latin typeface="+mn-lt"/>
                <a:ea typeface="+mn-ea"/>
                <a:cs typeface="+mn-cs"/>
              </a:rPr>
              <a:t>to address vacant and distressed properties.</a:t>
            </a:r>
          </a:p>
        </p:txBody>
      </p:sp>
      <p:sp>
        <p:nvSpPr>
          <p:cNvPr id="4" name="Slide Number Placeholder 3"/>
          <p:cNvSpPr>
            <a:spLocks noGrp="1"/>
          </p:cNvSpPr>
          <p:nvPr>
            <p:ph type="sldNum" sz="quarter" idx="10"/>
          </p:nvPr>
        </p:nvSpPr>
        <p:spPr/>
        <p:txBody>
          <a:bodyPr/>
          <a:lstStyle/>
          <a:p>
            <a:fld id="{E5DC004C-593C-41D2-99A2-2D1874B48998}" type="slidenum">
              <a:rPr lang="en-US" smtClean="0"/>
              <a:t>2</a:t>
            </a:fld>
            <a:endParaRPr lang="en-US"/>
          </a:p>
        </p:txBody>
      </p:sp>
    </p:spTree>
    <p:extLst>
      <p:ext uri="{BB962C8B-B14F-4D97-AF65-F5344CB8AC3E}">
        <p14:creationId xmlns:p14="http://schemas.microsoft.com/office/powerpoint/2010/main" val="1825808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is a cooperative effort by the Bureau of Development Services, The Auditor’s Office, the Treasurer and the City Attorney’s Office.</a:t>
            </a:r>
          </a:p>
          <a:p>
            <a:endParaRPr lang="en-US" dirty="0"/>
          </a:p>
        </p:txBody>
      </p:sp>
      <p:sp>
        <p:nvSpPr>
          <p:cNvPr id="4" name="Slide Number Placeholder 3"/>
          <p:cNvSpPr>
            <a:spLocks noGrp="1"/>
          </p:cNvSpPr>
          <p:nvPr>
            <p:ph type="sldNum" sz="quarter" idx="10"/>
          </p:nvPr>
        </p:nvSpPr>
        <p:spPr/>
        <p:txBody>
          <a:bodyPr/>
          <a:lstStyle/>
          <a:p>
            <a:fld id="{E5DC004C-593C-41D2-99A2-2D1874B48998}" type="slidenum">
              <a:rPr lang="en-US" smtClean="0"/>
              <a:t>3</a:t>
            </a:fld>
            <a:endParaRPr lang="en-US"/>
          </a:p>
        </p:txBody>
      </p:sp>
    </p:spTree>
    <p:extLst>
      <p:ext uri="{BB962C8B-B14F-4D97-AF65-F5344CB8AC3E}">
        <p14:creationId xmlns:p14="http://schemas.microsoft.com/office/powerpoint/2010/main" val="1126110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date the efforts of the foreclosure process has resulted in</a:t>
            </a:r>
          </a:p>
          <a:p>
            <a:r>
              <a:rPr lang="en-US" sz="1200" b="1" kern="1200" dirty="0">
                <a:solidFill>
                  <a:schemeClr val="tx1"/>
                </a:solidFill>
                <a:effectLst/>
                <a:latin typeface="+mn-lt"/>
                <a:ea typeface="+mn-ea"/>
                <a:cs typeface="+mn-cs"/>
              </a:rPr>
              <a:t>68</a:t>
            </a:r>
            <a:r>
              <a:rPr lang="en-US" sz="1200" kern="1200" dirty="0">
                <a:solidFill>
                  <a:schemeClr val="tx1"/>
                </a:solidFill>
                <a:effectLst/>
                <a:latin typeface="+mn-lt"/>
                <a:ea typeface="+mn-ea"/>
                <a:cs typeface="+mn-cs"/>
              </a:rPr>
              <a:t> properties proposed for foreclosure by the Bureau of Development Services of which </a:t>
            </a:r>
            <a:r>
              <a:rPr lang="en-US" sz="1200" b="1" kern="1200" dirty="0">
                <a:solidFill>
                  <a:schemeClr val="tx1"/>
                </a:solidFill>
                <a:effectLst/>
                <a:latin typeface="+mn-lt"/>
                <a:ea typeface="+mn-ea"/>
                <a:cs typeface="+mn-cs"/>
              </a:rPr>
              <a:t>17</a:t>
            </a:r>
            <a:r>
              <a:rPr lang="en-US" sz="1200" kern="1200" dirty="0">
                <a:solidFill>
                  <a:schemeClr val="tx1"/>
                </a:solidFill>
                <a:effectLst/>
                <a:latin typeface="+mn-lt"/>
                <a:ea typeface="+mn-ea"/>
                <a:cs typeface="+mn-cs"/>
              </a:rPr>
              <a:t> have been brought to Council for vote and </a:t>
            </a:r>
            <a:r>
              <a:rPr lang="en-US" sz="1200" b="1" kern="1200" dirty="0">
                <a:solidFill>
                  <a:schemeClr val="tx1"/>
                </a:solidFill>
                <a:effectLst/>
                <a:latin typeface="+mn-lt"/>
                <a:ea typeface="+mn-ea"/>
                <a:cs typeface="+mn-cs"/>
              </a:rPr>
              <a:t>44</a:t>
            </a:r>
            <a:r>
              <a:rPr lang="en-US" sz="1200" kern="1200" dirty="0">
                <a:solidFill>
                  <a:schemeClr val="tx1"/>
                </a:solidFill>
                <a:effectLst/>
                <a:latin typeface="+mn-lt"/>
                <a:ea typeface="+mn-ea"/>
                <a:cs typeface="+mn-cs"/>
              </a:rPr>
              <a:t> have been paid in full.</a:t>
            </a:r>
          </a:p>
          <a:p>
            <a:r>
              <a:rPr lang="en-US" sz="1200" kern="1200" dirty="0">
                <a:solidFill>
                  <a:schemeClr val="tx1"/>
                </a:solidFill>
                <a:effectLst/>
                <a:latin typeface="+mn-lt"/>
                <a:ea typeface="+mn-ea"/>
                <a:cs typeface="+mn-cs"/>
              </a:rPr>
              <a:t>The amount recovered is approximately </a:t>
            </a:r>
            <a:r>
              <a:rPr lang="en-US" sz="1200" b="1" kern="1200" dirty="0">
                <a:solidFill>
                  <a:schemeClr val="tx1"/>
                </a:solidFill>
                <a:effectLst/>
                <a:latin typeface="+mn-lt"/>
                <a:ea typeface="+mn-ea"/>
                <a:cs typeface="+mn-cs"/>
              </a:rPr>
              <a:t>$2,000,000 million dollars</a:t>
            </a:r>
            <a:r>
              <a:rPr lang="en-US" sz="1200" kern="1200" dirty="0">
                <a:solidFill>
                  <a:schemeClr val="tx1"/>
                </a:solidFill>
                <a:effectLst/>
                <a:latin typeface="+mn-lt"/>
                <a:ea typeface="+mn-ea"/>
                <a:cs typeface="+mn-cs"/>
              </a:rPr>
              <a:t> and the process has motivated many property owners to find a resolution to their properties. Based on our data, nearly 2 out of 3 properties that have been paid in full have been motivated by the foreclosure activity.</a:t>
            </a:r>
          </a:p>
          <a:p>
            <a:endParaRPr lang="en-US" dirty="0"/>
          </a:p>
        </p:txBody>
      </p:sp>
      <p:sp>
        <p:nvSpPr>
          <p:cNvPr id="4" name="Slide Number Placeholder 3"/>
          <p:cNvSpPr>
            <a:spLocks noGrp="1"/>
          </p:cNvSpPr>
          <p:nvPr>
            <p:ph type="sldNum" sz="quarter" idx="10"/>
          </p:nvPr>
        </p:nvSpPr>
        <p:spPr/>
        <p:txBody>
          <a:bodyPr/>
          <a:lstStyle/>
          <a:p>
            <a:fld id="{E5DC004C-593C-41D2-99A2-2D1874B48998}" type="slidenum">
              <a:rPr lang="en-US" smtClean="0"/>
              <a:t>4</a:t>
            </a:fld>
            <a:endParaRPr lang="en-US"/>
          </a:p>
        </p:txBody>
      </p:sp>
    </p:spTree>
    <p:extLst>
      <p:ext uri="{BB962C8B-B14F-4D97-AF65-F5344CB8AC3E}">
        <p14:creationId xmlns:p14="http://schemas.microsoft.com/office/powerpoint/2010/main" val="841561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the Auditor’s Office is submitting to Council a list with </a:t>
            </a:r>
            <a:r>
              <a:rPr lang="en-US" sz="1200" b="1" kern="1200" dirty="0">
                <a:solidFill>
                  <a:schemeClr val="tx1"/>
                </a:solidFill>
                <a:effectLst/>
                <a:latin typeface="+mn-lt"/>
                <a:ea typeface="+mn-ea"/>
                <a:cs typeface="+mn-cs"/>
              </a:rPr>
              <a:t>four</a:t>
            </a:r>
            <a:r>
              <a:rPr lang="en-US" sz="1200" kern="1200" dirty="0">
                <a:solidFill>
                  <a:schemeClr val="tx1"/>
                </a:solidFill>
                <a:effectLst/>
                <a:latin typeface="+mn-lt"/>
                <a:ea typeface="+mn-ea"/>
                <a:cs typeface="+mn-cs"/>
              </a:rPr>
              <a:t> vacant and distressed properties with a recommendation to be foreclosed.</a:t>
            </a:r>
          </a:p>
          <a:p>
            <a:r>
              <a:rPr lang="en-US" sz="1200" kern="1200" dirty="0">
                <a:solidFill>
                  <a:schemeClr val="tx1"/>
                </a:solidFill>
                <a:effectLst/>
                <a:latin typeface="+mn-lt"/>
                <a:ea typeface="+mn-ea"/>
                <a:cs typeface="+mn-cs"/>
              </a:rPr>
              <a:t>Each of the properties is vacant and distressed and has been consuming the limited resources that the City has to continue working toward improving livability, health and safety in our community.</a:t>
            </a:r>
          </a:p>
          <a:p>
            <a:endParaRPr lang="en-US" dirty="0"/>
          </a:p>
        </p:txBody>
      </p:sp>
      <p:sp>
        <p:nvSpPr>
          <p:cNvPr id="4" name="Slide Number Placeholder 3"/>
          <p:cNvSpPr>
            <a:spLocks noGrp="1"/>
          </p:cNvSpPr>
          <p:nvPr>
            <p:ph type="sldNum" sz="quarter" idx="10"/>
          </p:nvPr>
        </p:nvSpPr>
        <p:spPr/>
        <p:txBody>
          <a:bodyPr/>
          <a:lstStyle/>
          <a:p>
            <a:fld id="{E5DC004C-593C-41D2-99A2-2D1874B48998}" type="slidenum">
              <a:rPr lang="en-US" smtClean="0"/>
              <a:t>5</a:t>
            </a:fld>
            <a:endParaRPr lang="en-US"/>
          </a:p>
        </p:txBody>
      </p:sp>
    </p:spTree>
    <p:extLst>
      <p:ext uri="{BB962C8B-B14F-4D97-AF65-F5344CB8AC3E}">
        <p14:creationId xmlns:p14="http://schemas.microsoft.com/office/powerpoint/2010/main" val="2866358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property owner has a long history of City Code Housing Maintenance violations with many if not all his investment properties.</a:t>
            </a:r>
          </a:p>
          <a:p>
            <a:r>
              <a:rPr lang="en-US" sz="1200" kern="1200" dirty="0">
                <a:solidFill>
                  <a:schemeClr val="tx1"/>
                </a:solidFill>
                <a:effectLst/>
                <a:latin typeface="+mn-lt"/>
                <a:ea typeface="+mn-ea"/>
                <a:cs typeface="+mn-cs"/>
              </a:rPr>
              <a:t>Mr. Yee has had four properties included in two of the previous City foreclosure lists as well as properties foreclosed by Multnomah County. Two of the four properties included in this list, have been included in one of the previous lists approved by Council; however, the property owner paid the amounts owed to the City, prior to auction.</a:t>
            </a:r>
          </a:p>
          <a:p>
            <a:endParaRPr lang="en-US" dirty="0"/>
          </a:p>
        </p:txBody>
      </p:sp>
      <p:sp>
        <p:nvSpPr>
          <p:cNvPr id="4" name="Slide Number Placeholder 3"/>
          <p:cNvSpPr>
            <a:spLocks noGrp="1"/>
          </p:cNvSpPr>
          <p:nvPr>
            <p:ph type="sldNum" sz="quarter" idx="10"/>
          </p:nvPr>
        </p:nvSpPr>
        <p:spPr/>
        <p:txBody>
          <a:bodyPr/>
          <a:lstStyle/>
          <a:p>
            <a:fld id="{E5DC004C-593C-41D2-99A2-2D1874B48998}" type="slidenum">
              <a:rPr lang="en-US" smtClean="0"/>
              <a:t>14</a:t>
            </a:fld>
            <a:endParaRPr lang="en-US"/>
          </a:p>
        </p:txBody>
      </p:sp>
    </p:spTree>
    <p:extLst>
      <p:ext uri="{BB962C8B-B14F-4D97-AF65-F5344CB8AC3E}">
        <p14:creationId xmlns:p14="http://schemas.microsoft.com/office/powerpoint/2010/main" val="4217734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City has offered many opportunities to Mr. Yee to correct the violations and solve the delinquencies on his properties. When property owners are willing to resolve the violations, they can contact the Bureau of Development Services and request a review of their cases. Once the review is done, the amount owed is decreased then the Auditor’s Office will provide a payment plan that allow the property owner to repay the amount owed in up to 60 monthly installments. Mr. Yee was encouraged to apply many times, to no avail. </a:t>
            </a:r>
          </a:p>
          <a:p>
            <a:r>
              <a:rPr lang="en-US" sz="1200" kern="1200" dirty="0">
                <a:solidFill>
                  <a:schemeClr val="tx1"/>
                </a:solidFill>
                <a:effectLst/>
                <a:latin typeface="+mn-lt"/>
                <a:ea typeface="+mn-ea"/>
                <a:cs typeface="+mn-cs"/>
              </a:rPr>
              <a:t>The Bureau of Development Services offered an Amnesty Program where if the property is free of code violations the property owner can enroll and pay a portion of the amount owed and/or pay the remainder in monthly installments. Mr. Yee showed interest, requested information and instructions but decided not to pursue the Amnesty offered by BDS.</a:t>
            </a:r>
          </a:p>
          <a:p>
            <a:r>
              <a:rPr lang="en-US" sz="1200" kern="1200" dirty="0">
                <a:solidFill>
                  <a:schemeClr val="tx1"/>
                </a:solidFill>
                <a:effectLst/>
                <a:latin typeface="+mn-lt"/>
                <a:ea typeface="+mn-ea"/>
                <a:cs typeface="+mn-cs"/>
              </a:rPr>
              <a:t>After two of Mr. Yee’s properties were included in the 2016 City’s foreclosure list, he requested to have an opportunity to rehabilitate his properties. The City agreed and required that a Stipulated Agreement be signed. The agreement was drafted and delivered to Mr. Yee who never signed the agreement nor did any work in any of the properties.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demonstrated, the City has made many attempts to assist the property owner to rehabilitate his properties but our efforts have been ineffective.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Therefore, the City Auditor’s Office recommends that Council approves these properties </a:t>
            </a:r>
            <a:r>
              <a:rPr lang="en-US" sz="1200" kern="1200">
                <a:solidFill>
                  <a:schemeClr val="tx1"/>
                </a:solidFill>
                <a:effectLst/>
                <a:latin typeface="+mn-lt"/>
                <a:ea typeface="+mn-ea"/>
                <a:cs typeface="+mn-cs"/>
              </a:rPr>
              <a:t>for foreclosure.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DC004C-593C-41D2-99A2-2D1874B48998}" type="slidenum">
              <a:rPr lang="en-US" smtClean="0"/>
              <a:t>15</a:t>
            </a:fld>
            <a:endParaRPr lang="en-US"/>
          </a:p>
        </p:txBody>
      </p:sp>
    </p:spTree>
    <p:extLst>
      <p:ext uri="{BB962C8B-B14F-4D97-AF65-F5344CB8AC3E}">
        <p14:creationId xmlns:p14="http://schemas.microsoft.com/office/powerpoint/2010/main" val="1923767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next steps in the City’s foreclosure process are for the Council to vote on whether to foreclose on the properties within this proposed ordinance. If the ordinance is approved, the Auditor’s Office will transfer the responsibility to the City Treasurer to conduct the foreclosure sale. The property owner can pay the amounts owed up to the sale date. After the sale is conducted, the current owner has a one year redemption period.</a:t>
            </a:r>
          </a:p>
          <a:p>
            <a:r>
              <a:rPr lang="en-US" sz="1200" kern="1200" dirty="0">
                <a:solidFill>
                  <a:schemeClr val="tx1"/>
                </a:solidFill>
                <a:effectLst/>
                <a:latin typeface="+mn-lt"/>
                <a:ea typeface="+mn-ea"/>
                <a:cs typeface="+mn-cs"/>
              </a:rPr>
              <a:t>This is the end of the presentation and we are happy to answer any questions that you may have.</a:t>
            </a:r>
          </a:p>
        </p:txBody>
      </p:sp>
      <p:sp>
        <p:nvSpPr>
          <p:cNvPr id="4" name="Slide Number Placeholder 3"/>
          <p:cNvSpPr>
            <a:spLocks noGrp="1"/>
          </p:cNvSpPr>
          <p:nvPr>
            <p:ph type="sldNum" sz="quarter" idx="10"/>
          </p:nvPr>
        </p:nvSpPr>
        <p:spPr/>
        <p:txBody>
          <a:bodyPr/>
          <a:lstStyle/>
          <a:p>
            <a:fld id="{E5DC004C-593C-41D2-99A2-2D1874B48998}" type="slidenum">
              <a:rPr lang="en-US" smtClean="0"/>
              <a:t>16</a:t>
            </a:fld>
            <a:endParaRPr lang="en-US"/>
          </a:p>
        </p:txBody>
      </p:sp>
    </p:spTree>
    <p:extLst>
      <p:ext uri="{BB962C8B-B14F-4D97-AF65-F5344CB8AC3E}">
        <p14:creationId xmlns:p14="http://schemas.microsoft.com/office/powerpoint/2010/main" val="2605124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801E09-5CFB-4FF8-8AC8-E3B83B076E94}" type="datetime1">
              <a:rPr lang="en-US" smtClean="0"/>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2A2764-8778-4DF0-AFE0-83D9E4BC67D0}" type="slidenum">
              <a:rPr lang="en-US" smtClean="0"/>
              <a:t>‹#›</a:t>
            </a:fld>
            <a:endParaRPr lang="en-US" dirty="0"/>
          </a:p>
        </p:txBody>
      </p:sp>
    </p:spTree>
    <p:extLst>
      <p:ext uri="{BB962C8B-B14F-4D97-AF65-F5344CB8AC3E}">
        <p14:creationId xmlns:p14="http://schemas.microsoft.com/office/powerpoint/2010/main" val="3584553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A05E1D-F230-44C8-A176-2DF2A512E55C}" type="datetime1">
              <a:rPr lang="en-US" smtClean="0"/>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2A2764-8778-4DF0-AFE0-83D9E4BC67D0}" type="slidenum">
              <a:rPr lang="en-US" smtClean="0"/>
              <a:t>‹#›</a:t>
            </a:fld>
            <a:endParaRPr lang="en-US" dirty="0"/>
          </a:p>
        </p:txBody>
      </p:sp>
    </p:spTree>
    <p:extLst>
      <p:ext uri="{BB962C8B-B14F-4D97-AF65-F5344CB8AC3E}">
        <p14:creationId xmlns:p14="http://schemas.microsoft.com/office/powerpoint/2010/main" val="3612273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B2C0D-87F4-4717-8E5B-B1C7467D6FF6}" type="datetime1">
              <a:rPr lang="en-US" smtClean="0"/>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2A2764-8778-4DF0-AFE0-83D9E4BC67D0}" type="slidenum">
              <a:rPr lang="en-US" smtClean="0"/>
              <a:t>‹#›</a:t>
            </a:fld>
            <a:endParaRPr lang="en-US" dirty="0"/>
          </a:p>
        </p:txBody>
      </p:sp>
    </p:spTree>
    <p:extLst>
      <p:ext uri="{BB962C8B-B14F-4D97-AF65-F5344CB8AC3E}">
        <p14:creationId xmlns:p14="http://schemas.microsoft.com/office/powerpoint/2010/main" val="3258445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602A21-BB06-4392-82E6-40841C3B4FEC}" type="datetime1">
              <a:rPr lang="en-US" smtClean="0"/>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2A2764-8778-4DF0-AFE0-83D9E4BC67D0}" type="slidenum">
              <a:rPr lang="en-US" smtClean="0"/>
              <a:t>‹#›</a:t>
            </a:fld>
            <a:endParaRPr lang="en-US" dirty="0"/>
          </a:p>
        </p:txBody>
      </p:sp>
    </p:spTree>
    <p:extLst>
      <p:ext uri="{BB962C8B-B14F-4D97-AF65-F5344CB8AC3E}">
        <p14:creationId xmlns:p14="http://schemas.microsoft.com/office/powerpoint/2010/main" val="297202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065C22-E632-44DC-994E-2C6CEE297C3E}" type="datetime1">
              <a:rPr lang="en-US" smtClean="0"/>
              <a:t>8/8/2018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2A2764-8778-4DF0-AFE0-83D9E4BC67D0}" type="slidenum">
              <a:rPr lang="en-US" smtClean="0"/>
              <a:t>‹#›</a:t>
            </a:fld>
            <a:endParaRPr lang="en-US" dirty="0"/>
          </a:p>
        </p:txBody>
      </p:sp>
    </p:spTree>
    <p:extLst>
      <p:ext uri="{BB962C8B-B14F-4D97-AF65-F5344CB8AC3E}">
        <p14:creationId xmlns:p14="http://schemas.microsoft.com/office/powerpoint/2010/main" val="3893414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3D2480-D7F8-4D4C-B132-AD50F9D22EF0}" type="datetime1">
              <a:rPr lang="en-US" smtClean="0"/>
              <a:t>8/8/2018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2A2764-8778-4DF0-AFE0-83D9E4BC67D0}" type="slidenum">
              <a:rPr lang="en-US" smtClean="0"/>
              <a:t>‹#›</a:t>
            </a:fld>
            <a:endParaRPr lang="en-US" dirty="0"/>
          </a:p>
        </p:txBody>
      </p:sp>
    </p:spTree>
    <p:extLst>
      <p:ext uri="{BB962C8B-B14F-4D97-AF65-F5344CB8AC3E}">
        <p14:creationId xmlns:p14="http://schemas.microsoft.com/office/powerpoint/2010/main" val="2195455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E75006-F0B2-4162-8EF6-B36945503C27}" type="datetime1">
              <a:rPr lang="en-US" smtClean="0"/>
              <a:t>8/8/2018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52A2764-8778-4DF0-AFE0-83D9E4BC67D0}" type="slidenum">
              <a:rPr lang="en-US" smtClean="0"/>
              <a:t>‹#›</a:t>
            </a:fld>
            <a:endParaRPr lang="en-US" dirty="0"/>
          </a:p>
        </p:txBody>
      </p:sp>
    </p:spTree>
    <p:extLst>
      <p:ext uri="{BB962C8B-B14F-4D97-AF65-F5344CB8AC3E}">
        <p14:creationId xmlns:p14="http://schemas.microsoft.com/office/powerpoint/2010/main" val="1393152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CF43C4-3087-4D0B-99CD-717F66A36857}" type="datetime1">
              <a:rPr lang="en-US" smtClean="0"/>
              <a:t>8/8/2018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2A2764-8778-4DF0-AFE0-83D9E4BC67D0}" type="slidenum">
              <a:rPr lang="en-US" smtClean="0"/>
              <a:t>‹#›</a:t>
            </a:fld>
            <a:endParaRPr lang="en-US" dirty="0"/>
          </a:p>
        </p:txBody>
      </p:sp>
    </p:spTree>
    <p:extLst>
      <p:ext uri="{BB962C8B-B14F-4D97-AF65-F5344CB8AC3E}">
        <p14:creationId xmlns:p14="http://schemas.microsoft.com/office/powerpoint/2010/main" val="956961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BF358-1B94-4A37-B9FD-B4671ED66603}" type="datetime1">
              <a:rPr lang="en-US" smtClean="0"/>
              <a:t>8/8/2018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52A2764-8778-4DF0-AFE0-83D9E4BC67D0}" type="slidenum">
              <a:rPr lang="en-US" smtClean="0"/>
              <a:t>‹#›</a:t>
            </a:fld>
            <a:endParaRPr lang="en-US" dirty="0"/>
          </a:p>
        </p:txBody>
      </p:sp>
    </p:spTree>
    <p:extLst>
      <p:ext uri="{BB962C8B-B14F-4D97-AF65-F5344CB8AC3E}">
        <p14:creationId xmlns:p14="http://schemas.microsoft.com/office/powerpoint/2010/main" val="3831838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E0AB4-66DD-4D79-A3F2-3815FB6B046B}" type="datetime1">
              <a:rPr lang="en-US" smtClean="0"/>
              <a:t>8/8/2018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2A2764-8778-4DF0-AFE0-83D9E4BC67D0}" type="slidenum">
              <a:rPr lang="en-US" smtClean="0"/>
              <a:t>‹#›</a:t>
            </a:fld>
            <a:endParaRPr lang="en-US" dirty="0"/>
          </a:p>
        </p:txBody>
      </p:sp>
    </p:spTree>
    <p:extLst>
      <p:ext uri="{BB962C8B-B14F-4D97-AF65-F5344CB8AC3E}">
        <p14:creationId xmlns:p14="http://schemas.microsoft.com/office/powerpoint/2010/main" val="3260002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A1F0EA-F260-461C-9763-7DE7B65B0771}" type="datetime1">
              <a:rPr lang="en-US" smtClean="0"/>
              <a:t>8/8/2018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2A2764-8778-4DF0-AFE0-83D9E4BC67D0}" type="slidenum">
              <a:rPr lang="en-US" smtClean="0"/>
              <a:t>‹#›</a:t>
            </a:fld>
            <a:endParaRPr lang="en-US" dirty="0"/>
          </a:p>
        </p:txBody>
      </p:sp>
    </p:spTree>
    <p:extLst>
      <p:ext uri="{BB962C8B-B14F-4D97-AF65-F5344CB8AC3E}">
        <p14:creationId xmlns:p14="http://schemas.microsoft.com/office/powerpoint/2010/main" val="339151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9E726-5FD1-481C-8547-33CC6007489A}" type="datetime1">
              <a:rPr lang="en-US" smtClean="0"/>
              <a:t>8/8/2018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2A2764-8778-4DF0-AFE0-83D9E4BC67D0}" type="slidenum">
              <a:rPr lang="en-US" smtClean="0"/>
              <a:t>‹#›</a:t>
            </a:fld>
            <a:endParaRPr lang="en-US" dirty="0"/>
          </a:p>
        </p:txBody>
      </p:sp>
    </p:spTree>
    <p:extLst>
      <p:ext uri="{BB962C8B-B14F-4D97-AF65-F5344CB8AC3E}">
        <p14:creationId xmlns:p14="http://schemas.microsoft.com/office/powerpoint/2010/main" val="1813959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1143000"/>
            <a:ext cx="10922000" cy="5072063"/>
          </a:xfrm>
        </p:spPr>
        <p:txBody>
          <a:bodyPr>
            <a:normAutofit/>
          </a:bodyPr>
          <a:lstStyle/>
          <a:p>
            <a:pPr marL="0" indent="0" algn="ctr">
              <a:buNone/>
            </a:pPr>
            <a:endParaRPr lang="en-US" sz="2400" b="1" dirty="0"/>
          </a:p>
          <a:p>
            <a:pPr marL="0" indent="0" algn="ctr">
              <a:buNone/>
            </a:pPr>
            <a:br>
              <a:rPr lang="en-US" sz="4800" b="1" dirty="0"/>
            </a:br>
            <a:r>
              <a:rPr lang="en-US" sz="4800" b="1" dirty="0">
                <a:solidFill>
                  <a:srgbClr val="0070C0"/>
                </a:solidFill>
              </a:rPr>
              <a:t>Foreclosure List 2018-02</a:t>
            </a:r>
            <a:br>
              <a:rPr lang="en-US" sz="4800" b="1" dirty="0">
                <a:solidFill>
                  <a:srgbClr val="0070C0"/>
                </a:solidFill>
              </a:rPr>
            </a:br>
            <a:r>
              <a:rPr lang="en-US" sz="4800" b="1" dirty="0">
                <a:solidFill>
                  <a:srgbClr val="0070C0"/>
                </a:solidFill>
              </a:rPr>
              <a:t>August 8, 2018</a:t>
            </a:r>
          </a:p>
          <a:p>
            <a:pPr marL="0" indent="0" algn="ctr">
              <a:buNone/>
            </a:pPr>
            <a:endParaRPr lang="en-US" sz="2400" b="1" dirty="0"/>
          </a:p>
          <a:p>
            <a:pPr marL="0" indent="0" algn="ctr">
              <a:buNone/>
            </a:pPr>
            <a:endParaRPr lang="en-US" sz="2400" b="1" dirty="0"/>
          </a:p>
          <a:p>
            <a:pPr marL="0" indent="0" algn="ctr">
              <a:buNone/>
            </a:pPr>
            <a:endParaRPr lang="en-US" sz="2400" b="1" dirty="0"/>
          </a:p>
        </p:txBody>
      </p:sp>
      <p:sp>
        <p:nvSpPr>
          <p:cNvPr id="2" name="Slide Number Placeholder 1"/>
          <p:cNvSpPr>
            <a:spLocks noGrp="1"/>
          </p:cNvSpPr>
          <p:nvPr>
            <p:ph type="sldNum" sz="quarter" idx="12"/>
          </p:nvPr>
        </p:nvSpPr>
        <p:spPr/>
        <p:txBody>
          <a:bodyPr/>
          <a:lstStyle/>
          <a:p>
            <a:fld id="{852A2764-8778-4DF0-AFE0-83D9E4BC67D0}" type="slidenum">
              <a:rPr lang="en-US" smtClean="0"/>
              <a:t>1</a:t>
            </a:fld>
            <a:endParaRPr lang="en-US" dirty="0"/>
          </a:p>
        </p:txBody>
      </p:sp>
      <p:sp>
        <p:nvSpPr>
          <p:cNvPr id="4" name="Rectangle 3">
            <a:extLst>
              <a:ext uri="{FF2B5EF4-FFF2-40B4-BE49-F238E27FC236}">
                <a16:creationId xmlns:a16="http://schemas.microsoft.com/office/drawing/2014/main" id="{D6A442C8-ED99-499F-9CBF-8F91CB6BFB76}"/>
              </a:ext>
            </a:extLst>
          </p:cNvPr>
          <p:cNvSpPr/>
          <p:nvPr/>
        </p:nvSpPr>
        <p:spPr>
          <a:xfrm>
            <a:off x="0" y="5228823"/>
            <a:ext cx="12192000" cy="112752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BAFE79-F7EF-4670-A4E2-D0480AC95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197" y="5346491"/>
            <a:ext cx="6252190" cy="892189"/>
          </a:xfrm>
          <a:prstGeom prst="rect">
            <a:avLst/>
          </a:prstGeom>
        </p:spPr>
      </p:pic>
      <p:pic>
        <p:nvPicPr>
          <p:cNvPr id="6" name="Picture 5">
            <a:extLst>
              <a:ext uri="{FF2B5EF4-FFF2-40B4-BE49-F238E27FC236}">
                <a16:creationId xmlns:a16="http://schemas.microsoft.com/office/drawing/2014/main" id="{7E9DB871-2893-41D6-BB54-B43145CA5D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9523" y="5300811"/>
            <a:ext cx="967841" cy="967841"/>
          </a:xfrm>
          <a:prstGeom prst="rect">
            <a:avLst/>
          </a:prstGeom>
        </p:spPr>
      </p:pic>
    </p:spTree>
    <p:extLst>
      <p:ext uri="{BB962C8B-B14F-4D97-AF65-F5344CB8AC3E}">
        <p14:creationId xmlns:p14="http://schemas.microsoft.com/office/powerpoint/2010/main" val="117484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27410A8-D265-4249-B845-0A45B0ED6A26}"/>
              </a:ext>
            </a:extLst>
          </p:cNvPr>
          <p:cNvSpPr>
            <a:spLocks noGrp="1"/>
          </p:cNvSpPr>
          <p:nvPr>
            <p:ph type="subTitle" idx="1"/>
          </p:nvPr>
        </p:nvSpPr>
        <p:spPr>
          <a:xfrm>
            <a:off x="431800" y="1587499"/>
            <a:ext cx="5397500" cy="4768851"/>
          </a:xfrm>
        </p:spPr>
        <p:txBody>
          <a:bodyPr>
            <a:normAutofit fontScale="92500" lnSpcReduction="10000"/>
          </a:bodyPr>
          <a:lstStyle/>
          <a:p>
            <a:pPr marL="285750" indent="-285750" algn="l">
              <a:spcAft>
                <a:spcPts val="1200"/>
              </a:spcAft>
              <a:buFont typeface="Arial" panose="020B0604020202020204" pitchFamily="34" charset="0"/>
              <a:buChar char="•"/>
            </a:pPr>
            <a:r>
              <a:rPr lang="en-US" b="1" dirty="0"/>
              <a:t>One lien placed against the property</a:t>
            </a:r>
          </a:p>
          <a:p>
            <a:pPr marL="285750" indent="-285750" algn="l">
              <a:spcAft>
                <a:spcPts val="1200"/>
              </a:spcAft>
              <a:buFont typeface="Arial" panose="020B0604020202020204" pitchFamily="34" charset="0"/>
              <a:buChar char="•"/>
            </a:pPr>
            <a:r>
              <a:rPr lang="en-US" dirty="0"/>
              <a:t>Lien assessed in June 2017</a:t>
            </a:r>
          </a:p>
          <a:p>
            <a:pPr marL="285750" indent="-285750" algn="l">
              <a:spcAft>
                <a:spcPts val="1200"/>
              </a:spcAft>
              <a:buFont typeface="Arial" panose="020B0604020202020204" pitchFamily="34" charset="0"/>
              <a:buChar char="•"/>
            </a:pPr>
            <a:r>
              <a:rPr lang="en-US" dirty="0"/>
              <a:t>Total amount owed on liens: $6,144.21  (as of May 31, 2018)</a:t>
            </a:r>
          </a:p>
          <a:p>
            <a:pPr marL="285750" indent="-285750" algn="l">
              <a:spcAft>
                <a:spcPts val="1200"/>
              </a:spcAft>
              <a:buFont typeface="Arial" panose="020B0604020202020204" pitchFamily="34" charset="0"/>
              <a:buChar char="•"/>
            </a:pPr>
            <a:r>
              <a:rPr lang="en-US" dirty="0"/>
              <a:t>Ownership: Oregon State of(DVA)            </a:t>
            </a:r>
            <a:r>
              <a:rPr lang="en-US" b="1" dirty="0"/>
              <a:t>CP:</a:t>
            </a:r>
            <a:r>
              <a:rPr lang="en-US" dirty="0"/>
              <a:t> </a:t>
            </a:r>
            <a:r>
              <a:rPr lang="en-US" b="1" dirty="0"/>
              <a:t>Norman Yee</a:t>
            </a:r>
            <a:r>
              <a:rPr lang="en-US" dirty="0"/>
              <a:t> 18900564</a:t>
            </a:r>
          </a:p>
          <a:p>
            <a:pPr marL="285750" indent="-285750" algn="l">
              <a:spcAft>
                <a:spcPts val="1200"/>
              </a:spcAft>
              <a:buFont typeface="Arial" panose="020B0604020202020204" pitchFamily="34" charset="0"/>
              <a:buChar char="•"/>
            </a:pPr>
            <a:r>
              <a:rPr lang="en-US" dirty="0"/>
              <a:t>This is one of the properties that was approved for foreclosure by Council on September 21, 2016</a:t>
            </a:r>
          </a:p>
          <a:p>
            <a:pPr marL="285750" indent="-285750" algn="l">
              <a:spcAft>
                <a:spcPts val="1200"/>
              </a:spcAft>
              <a:buFont typeface="Arial" panose="020B0604020202020204" pitchFamily="34" charset="0"/>
              <a:buChar char="•"/>
            </a:pPr>
            <a:r>
              <a:rPr lang="en-US" dirty="0"/>
              <a:t>Continuous violation and City managing through nuisance abatements</a:t>
            </a:r>
          </a:p>
        </p:txBody>
      </p:sp>
      <p:sp>
        <p:nvSpPr>
          <p:cNvPr id="2" name="Slide Number Placeholder 1">
            <a:extLst>
              <a:ext uri="{FF2B5EF4-FFF2-40B4-BE49-F238E27FC236}">
                <a16:creationId xmlns:a16="http://schemas.microsoft.com/office/drawing/2014/main" id="{7D7235D9-3A58-40F4-8098-870D4AA07F14}"/>
              </a:ext>
            </a:extLst>
          </p:cNvPr>
          <p:cNvSpPr>
            <a:spLocks noGrp="1"/>
          </p:cNvSpPr>
          <p:nvPr>
            <p:ph type="sldNum" sz="quarter" idx="12"/>
          </p:nvPr>
        </p:nvSpPr>
        <p:spPr/>
        <p:txBody>
          <a:bodyPr/>
          <a:lstStyle/>
          <a:p>
            <a:fld id="{852A2764-8778-4DF0-AFE0-83D9E4BC67D0}" type="slidenum">
              <a:rPr lang="en-US" smtClean="0"/>
              <a:t>10</a:t>
            </a:fld>
            <a:endParaRPr lang="en-US" dirty="0"/>
          </a:p>
        </p:txBody>
      </p:sp>
      <p:pic>
        <p:nvPicPr>
          <p:cNvPr id="9218" name="Picture 2" descr="Daily photos 063">
            <a:extLst>
              <a:ext uri="{FF2B5EF4-FFF2-40B4-BE49-F238E27FC236}">
                <a16:creationId xmlns:a16="http://schemas.microsoft.com/office/drawing/2014/main" id="{72886231-892F-48C5-950B-ACCAFF90CD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1609769"/>
            <a:ext cx="5029200" cy="378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C7F06CED-E432-4CDF-B9CF-EC085606C35B}"/>
              </a:ext>
            </a:extLst>
          </p:cNvPr>
          <p:cNvSpPr txBox="1">
            <a:spLocks/>
          </p:cNvSpPr>
          <p:nvPr/>
        </p:nvSpPr>
        <p:spPr>
          <a:xfrm>
            <a:off x="828676" y="531408"/>
            <a:ext cx="5927724" cy="6858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i="1" dirty="0">
                <a:solidFill>
                  <a:srgbClr val="0070C0"/>
                </a:solidFill>
              </a:rPr>
              <a:t>8516 N Calhoun Ave.</a:t>
            </a:r>
          </a:p>
        </p:txBody>
      </p:sp>
    </p:spTree>
    <p:extLst>
      <p:ext uri="{BB962C8B-B14F-4D97-AF65-F5344CB8AC3E}">
        <p14:creationId xmlns:p14="http://schemas.microsoft.com/office/powerpoint/2010/main" val="3423968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27410A8-D265-4249-B845-0A45B0ED6A26}"/>
              </a:ext>
            </a:extLst>
          </p:cNvPr>
          <p:cNvSpPr>
            <a:spLocks noGrp="1"/>
          </p:cNvSpPr>
          <p:nvPr>
            <p:ph type="subTitle" idx="1"/>
          </p:nvPr>
        </p:nvSpPr>
        <p:spPr>
          <a:xfrm>
            <a:off x="431800" y="1587499"/>
            <a:ext cx="3882572" cy="4503057"/>
          </a:xfrm>
        </p:spPr>
        <p:txBody>
          <a:bodyPr>
            <a:normAutofit fontScale="92500" lnSpcReduction="20000"/>
          </a:bodyPr>
          <a:lstStyle/>
          <a:p>
            <a:pPr marL="285750" indent="-285750" algn="l">
              <a:spcAft>
                <a:spcPts val="1200"/>
              </a:spcAft>
              <a:buFont typeface="Arial" panose="020B0604020202020204" pitchFamily="34" charset="0"/>
              <a:buChar char="•"/>
            </a:pPr>
            <a:r>
              <a:rPr lang="en-US" dirty="0"/>
              <a:t>Multiple Fire/Life/Safety violations</a:t>
            </a:r>
          </a:p>
          <a:p>
            <a:pPr marL="285750" indent="-285750" algn="l">
              <a:spcAft>
                <a:spcPts val="1200"/>
              </a:spcAft>
              <a:buFont typeface="Arial" panose="020B0604020202020204" pitchFamily="34" charset="0"/>
              <a:buChar char="•"/>
            </a:pPr>
            <a:r>
              <a:rPr lang="en-US" dirty="0"/>
              <a:t>Health Sanitation Violations</a:t>
            </a:r>
          </a:p>
          <a:p>
            <a:pPr marL="285750" indent="-285750" algn="l">
              <a:spcAft>
                <a:spcPts val="1200"/>
              </a:spcAft>
              <a:buFont typeface="Arial" panose="020B0604020202020204" pitchFamily="34" charset="0"/>
              <a:buChar char="•"/>
            </a:pPr>
            <a:r>
              <a:rPr lang="en-US" dirty="0"/>
              <a:t>Chimney and roof are collapsing</a:t>
            </a:r>
          </a:p>
          <a:p>
            <a:pPr marL="285750" indent="-285750" algn="l">
              <a:spcAft>
                <a:spcPts val="1200"/>
              </a:spcAft>
              <a:buFont typeface="Arial" panose="020B0604020202020204" pitchFamily="34" charset="0"/>
              <a:buChar char="•"/>
            </a:pPr>
            <a:r>
              <a:rPr lang="en-US" dirty="0"/>
              <a:t>Attractive for unlawful occupants, garbage dumping</a:t>
            </a:r>
          </a:p>
          <a:p>
            <a:pPr marL="285750" indent="-285750" algn="l">
              <a:spcAft>
                <a:spcPts val="1200"/>
              </a:spcAft>
              <a:buFont typeface="Arial" panose="020B0604020202020204" pitchFamily="34" charset="0"/>
              <a:buChar char="•"/>
            </a:pPr>
            <a:r>
              <a:rPr lang="en-US" dirty="0"/>
              <a:t>Porch roof detached from header board, ceiling collapsed inside house</a:t>
            </a:r>
          </a:p>
          <a:p>
            <a:pPr marL="285750" indent="-285750" algn="l">
              <a:spcAft>
                <a:spcPts val="1200"/>
              </a:spcAft>
              <a:buFont typeface="Arial" panose="020B0604020202020204" pitchFamily="34" charset="0"/>
              <a:buChar char="•"/>
            </a:pPr>
            <a:r>
              <a:rPr lang="en-US" dirty="0"/>
              <a:t>19 police calls for service since June 2011</a:t>
            </a:r>
          </a:p>
        </p:txBody>
      </p:sp>
      <p:sp>
        <p:nvSpPr>
          <p:cNvPr id="2" name="Slide Number Placeholder 1">
            <a:extLst>
              <a:ext uri="{FF2B5EF4-FFF2-40B4-BE49-F238E27FC236}">
                <a16:creationId xmlns:a16="http://schemas.microsoft.com/office/drawing/2014/main" id="{7D7235D9-3A58-40F4-8098-870D4AA07F14}"/>
              </a:ext>
            </a:extLst>
          </p:cNvPr>
          <p:cNvSpPr>
            <a:spLocks noGrp="1"/>
          </p:cNvSpPr>
          <p:nvPr>
            <p:ph type="sldNum" sz="quarter" idx="12"/>
          </p:nvPr>
        </p:nvSpPr>
        <p:spPr/>
        <p:txBody>
          <a:bodyPr/>
          <a:lstStyle/>
          <a:p>
            <a:fld id="{852A2764-8778-4DF0-AFE0-83D9E4BC67D0}" type="slidenum">
              <a:rPr lang="en-US" smtClean="0"/>
              <a:t>11</a:t>
            </a:fld>
            <a:endParaRPr lang="en-US" dirty="0"/>
          </a:p>
        </p:txBody>
      </p:sp>
      <p:pic>
        <p:nvPicPr>
          <p:cNvPr id="10242" name="Picture 2" descr="Daily photos 066">
            <a:extLst>
              <a:ext uri="{FF2B5EF4-FFF2-40B4-BE49-F238E27FC236}">
                <a16:creationId xmlns:a16="http://schemas.microsoft.com/office/drawing/2014/main" id="{B904DE33-ACEE-4D9E-A37D-A09E3B655F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5762" y="531408"/>
            <a:ext cx="3343607" cy="250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Daily photos 069">
            <a:extLst>
              <a:ext uri="{FF2B5EF4-FFF2-40B4-BE49-F238E27FC236}">
                <a16:creationId xmlns:a16="http://schemas.microsoft.com/office/drawing/2014/main" id="{55FEA5D3-06A1-4E47-9B68-6D8E8A848F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5763" y="3754476"/>
            <a:ext cx="3343608" cy="251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IMG_0766">
            <a:extLst>
              <a:ext uri="{FF2B5EF4-FFF2-40B4-BE49-F238E27FC236}">
                <a16:creationId xmlns:a16="http://schemas.microsoft.com/office/drawing/2014/main" id="{719199C9-0789-491F-A4A4-DD68BF63A7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4363" y="2103448"/>
            <a:ext cx="3343607" cy="251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1CA0A5C5-7114-4E9A-B4A7-8E22FD3AEBF0}"/>
              </a:ext>
            </a:extLst>
          </p:cNvPr>
          <p:cNvSpPr txBox="1">
            <a:spLocks/>
          </p:cNvSpPr>
          <p:nvPr/>
        </p:nvSpPr>
        <p:spPr>
          <a:xfrm>
            <a:off x="828676" y="531408"/>
            <a:ext cx="5927724" cy="6858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i="1" dirty="0">
                <a:solidFill>
                  <a:srgbClr val="0070C0"/>
                </a:solidFill>
              </a:rPr>
              <a:t>8516 N Calhoun Ave.</a:t>
            </a:r>
          </a:p>
        </p:txBody>
      </p:sp>
    </p:spTree>
    <p:extLst>
      <p:ext uri="{BB962C8B-B14F-4D97-AF65-F5344CB8AC3E}">
        <p14:creationId xmlns:p14="http://schemas.microsoft.com/office/powerpoint/2010/main" val="2216688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27410A8-D265-4249-B845-0A45B0ED6A26}"/>
              </a:ext>
            </a:extLst>
          </p:cNvPr>
          <p:cNvSpPr>
            <a:spLocks noGrp="1"/>
          </p:cNvSpPr>
          <p:nvPr>
            <p:ph type="subTitle" idx="1"/>
          </p:nvPr>
        </p:nvSpPr>
        <p:spPr>
          <a:xfrm>
            <a:off x="431800" y="1435099"/>
            <a:ext cx="5575300" cy="4724401"/>
          </a:xfrm>
        </p:spPr>
        <p:txBody>
          <a:bodyPr>
            <a:normAutofit lnSpcReduction="10000"/>
          </a:bodyPr>
          <a:lstStyle/>
          <a:p>
            <a:pPr marL="285750" indent="-285750" algn="l">
              <a:spcAft>
                <a:spcPts val="1200"/>
              </a:spcAft>
              <a:buFont typeface="Arial" panose="020B0604020202020204" pitchFamily="34" charset="0"/>
              <a:buChar char="•"/>
            </a:pPr>
            <a:r>
              <a:rPr lang="en-US" sz="2000" b="1" dirty="0"/>
              <a:t>One lien placed against the property</a:t>
            </a:r>
          </a:p>
          <a:p>
            <a:pPr marL="285750" indent="-285750" algn="l">
              <a:spcAft>
                <a:spcPts val="1200"/>
              </a:spcAft>
              <a:buFont typeface="Arial" panose="020B0604020202020204" pitchFamily="34" charset="0"/>
              <a:buChar char="•"/>
            </a:pPr>
            <a:r>
              <a:rPr lang="en-US" sz="2000" dirty="0"/>
              <a:t>Lien assessed in May 2017</a:t>
            </a:r>
          </a:p>
          <a:p>
            <a:pPr marL="285750" indent="-285750" algn="l">
              <a:spcAft>
                <a:spcPts val="1200"/>
              </a:spcAft>
              <a:buFont typeface="Arial" panose="020B0604020202020204" pitchFamily="34" charset="0"/>
              <a:buChar char="•"/>
            </a:pPr>
            <a:r>
              <a:rPr lang="en-US" sz="2000" dirty="0"/>
              <a:t>Total amount owed on lien: $6,797.43  </a:t>
            </a:r>
            <a:br>
              <a:rPr lang="en-US" sz="2000" dirty="0"/>
            </a:br>
            <a:r>
              <a:rPr lang="en-US" sz="2000" dirty="0"/>
              <a:t>(as of May 31, 2018)</a:t>
            </a:r>
          </a:p>
          <a:p>
            <a:pPr marL="285750" indent="-285750" algn="l">
              <a:spcAft>
                <a:spcPts val="1200"/>
              </a:spcAft>
              <a:buFont typeface="Arial" panose="020B0604020202020204" pitchFamily="34" charset="0"/>
              <a:buChar char="•"/>
            </a:pPr>
            <a:r>
              <a:rPr lang="en-US" sz="2000" dirty="0"/>
              <a:t>Ownership: Oregon State OF(DVA</a:t>
            </a:r>
            <a:r>
              <a:rPr lang="en-US" sz="2000"/>
              <a:t>)                      </a:t>
            </a:r>
            <a:r>
              <a:rPr lang="en-US" sz="2000" b="1"/>
              <a:t>CP</a:t>
            </a:r>
            <a:r>
              <a:rPr lang="en-US" sz="2000" b="1" dirty="0"/>
              <a:t>: Norman Yee </a:t>
            </a:r>
            <a:r>
              <a:rPr lang="en-US" sz="2000" dirty="0"/>
              <a:t>19251801</a:t>
            </a:r>
            <a:r>
              <a:rPr lang="en-US" sz="2000" b="1" dirty="0"/>
              <a:t> </a:t>
            </a:r>
          </a:p>
          <a:p>
            <a:pPr marL="285750" indent="-285750" algn="l">
              <a:spcAft>
                <a:spcPts val="1200"/>
              </a:spcAft>
              <a:buFont typeface="Arial" panose="020B0604020202020204" pitchFamily="34" charset="0"/>
              <a:buChar char="•"/>
            </a:pPr>
            <a:r>
              <a:rPr lang="en-US" sz="2000" dirty="0"/>
              <a:t>This is one of the properties that was approved for foreclosure on September 21, 2016</a:t>
            </a:r>
          </a:p>
          <a:p>
            <a:pPr marL="285750" indent="-285750" algn="l">
              <a:spcAft>
                <a:spcPts val="1200"/>
              </a:spcAft>
              <a:buFont typeface="Arial" panose="020B0604020202020204" pitchFamily="34" charset="0"/>
              <a:buChar char="•"/>
            </a:pPr>
            <a:r>
              <a:rPr lang="en-US" sz="2000" dirty="0"/>
              <a:t>Extremely Distressed Property Enforcement Program (EDPEP) case</a:t>
            </a:r>
          </a:p>
          <a:p>
            <a:pPr marL="285750" indent="-285750" algn="l">
              <a:spcAft>
                <a:spcPts val="1200"/>
              </a:spcAft>
              <a:buFont typeface="Arial" panose="020B0604020202020204" pitchFamily="34" charset="0"/>
              <a:buChar char="•"/>
            </a:pPr>
            <a:r>
              <a:rPr lang="en-US" sz="2000" dirty="0"/>
              <a:t>Continuous violation and City managing through nuisance abatements</a:t>
            </a:r>
          </a:p>
        </p:txBody>
      </p:sp>
      <p:sp>
        <p:nvSpPr>
          <p:cNvPr id="2" name="Slide Number Placeholder 1">
            <a:extLst>
              <a:ext uri="{FF2B5EF4-FFF2-40B4-BE49-F238E27FC236}">
                <a16:creationId xmlns:a16="http://schemas.microsoft.com/office/drawing/2014/main" id="{7D7235D9-3A58-40F4-8098-870D4AA07F14}"/>
              </a:ext>
            </a:extLst>
          </p:cNvPr>
          <p:cNvSpPr>
            <a:spLocks noGrp="1"/>
          </p:cNvSpPr>
          <p:nvPr>
            <p:ph type="sldNum" sz="quarter" idx="12"/>
          </p:nvPr>
        </p:nvSpPr>
        <p:spPr/>
        <p:txBody>
          <a:bodyPr/>
          <a:lstStyle/>
          <a:p>
            <a:fld id="{852A2764-8778-4DF0-AFE0-83D9E4BC67D0}" type="slidenum">
              <a:rPr lang="en-US" smtClean="0"/>
              <a:t>12</a:t>
            </a:fld>
            <a:endParaRPr lang="en-US" dirty="0"/>
          </a:p>
        </p:txBody>
      </p:sp>
      <p:pic>
        <p:nvPicPr>
          <p:cNvPr id="11266" name="Picture 2" descr="IMG_0923">
            <a:extLst>
              <a:ext uri="{FF2B5EF4-FFF2-40B4-BE49-F238E27FC236}">
                <a16:creationId xmlns:a16="http://schemas.microsoft.com/office/drawing/2014/main" id="{5E147A65-D0A3-4C31-92C0-4F24F0EE4C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8547" y="1587499"/>
            <a:ext cx="5025253" cy="3759201"/>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CD672B6E-322B-488F-BA51-A85C829A8774}"/>
              </a:ext>
            </a:extLst>
          </p:cNvPr>
          <p:cNvSpPr txBox="1">
            <a:spLocks/>
          </p:cNvSpPr>
          <p:nvPr/>
        </p:nvSpPr>
        <p:spPr>
          <a:xfrm>
            <a:off x="828676" y="531408"/>
            <a:ext cx="5927724" cy="6858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i="1" dirty="0">
                <a:solidFill>
                  <a:srgbClr val="0070C0"/>
                </a:solidFill>
              </a:rPr>
              <a:t>4725 NE 22</a:t>
            </a:r>
            <a:r>
              <a:rPr lang="en-US" sz="3600" b="1" i="1" baseline="30000" dirty="0">
                <a:solidFill>
                  <a:srgbClr val="0070C0"/>
                </a:solidFill>
              </a:rPr>
              <a:t>nd</a:t>
            </a:r>
            <a:r>
              <a:rPr lang="en-US" sz="3600" b="1" i="1" dirty="0">
                <a:solidFill>
                  <a:srgbClr val="0070C0"/>
                </a:solidFill>
              </a:rPr>
              <a:t> Ave.</a:t>
            </a:r>
          </a:p>
        </p:txBody>
      </p:sp>
    </p:spTree>
    <p:extLst>
      <p:ext uri="{BB962C8B-B14F-4D97-AF65-F5344CB8AC3E}">
        <p14:creationId xmlns:p14="http://schemas.microsoft.com/office/powerpoint/2010/main" val="4190375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27410A8-D265-4249-B845-0A45B0ED6A26}"/>
              </a:ext>
            </a:extLst>
          </p:cNvPr>
          <p:cNvSpPr>
            <a:spLocks noGrp="1"/>
          </p:cNvSpPr>
          <p:nvPr>
            <p:ph type="subTitle" idx="1"/>
          </p:nvPr>
        </p:nvSpPr>
        <p:spPr>
          <a:xfrm>
            <a:off x="433352" y="1441267"/>
            <a:ext cx="4480004" cy="4900391"/>
          </a:xfrm>
        </p:spPr>
        <p:txBody>
          <a:bodyPr>
            <a:normAutofit lnSpcReduction="10000"/>
          </a:bodyPr>
          <a:lstStyle/>
          <a:p>
            <a:pPr marL="285750" indent="-285750" algn="l">
              <a:spcAft>
                <a:spcPts val="1200"/>
              </a:spcAft>
              <a:buFont typeface="Arial" panose="020B0604020202020204" pitchFamily="34" charset="0"/>
              <a:buChar char="•"/>
            </a:pPr>
            <a:r>
              <a:rPr lang="en-US" sz="2000" dirty="0"/>
              <a:t>Fire/Life/Safety violations</a:t>
            </a:r>
          </a:p>
          <a:p>
            <a:pPr marL="285750" indent="-285750" algn="l">
              <a:spcAft>
                <a:spcPts val="1200"/>
              </a:spcAft>
              <a:buFont typeface="Arial" panose="020B0604020202020204" pitchFamily="34" charset="0"/>
              <a:buChar char="•"/>
            </a:pPr>
            <a:r>
              <a:rPr lang="en-US" sz="2000" dirty="0"/>
              <a:t>Vacant for over 8 years</a:t>
            </a:r>
          </a:p>
          <a:p>
            <a:pPr marL="285750" indent="-285750" algn="l">
              <a:spcAft>
                <a:spcPts val="1200"/>
              </a:spcAft>
              <a:buFont typeface="Arial" panose="020B0604020202020204" pitchFamily="34" charset="0"/>
              <a:buChar char="•"/>
            </a:pPr>
            <a:r>
              <a:rPr lang="en-US" sz="2000" dirty="0"/>
              <a:t>Construction debris and materials abandoned in the back yard</a:t>
            </a:r>
          </a:p>
          <a:p>
            <a:pPr marL="285750" indent="-285750" algn="l">
              <a:spcAft>
                <a:spcPts val="1200"/>
              </a:spcAft>
              <a:buFont typeface="Arial" panose="020B0604020202020204" pitchFamily="34" charset="0"/>
              <a:buChar char="•"/>
            </a:pPr>
            <a:r>
              <a:rPr lang="en-US" sz="2000" dirty="0"/>
              <a:t>Attractive for unlawful occupants </a:t>
            </a:r>
          </a:p>
          <a:p>
            <a:pPr marL="285750" indent="-285750" algn="l">
              <a:spcAft>
                <a:spcPts val="1200"/>
              </a:spcAft>
              <a:buFont typeface="Arial" panose="020B0604020202020204" pitchFamily="34" charset="0"/>
              <a:buChar char="•"/>
            </a:pPr>
            <a:r>
              <a:rPr lang="en-US" sz="2000" dirty="0"/>
              <a:t>Unapproved shower in the basement</a:t>
            </a:r>
          </a:p>
          <a:p>
            <a:pPr marL="285750" indent="-285750" algn="l">
              <a:spcAft>
                <a:spcPts val="1200"/>
              </a:spcAft>
              <a:buFont typeface="Arial" panose="020B0604020202020204" pitchFamily="34" charset="0"/>
              <a:buChar char="•"/>
            </a:pPr>
            <a:r>
              <a:rPr lang="en-US" sz="2000" dirty="0"/>
              <a:t>Foundation wall spalling</a:t>
            </a:r>
          </a:p>
          <a:p>
            <a:pPr marL="285750" indent="-285750" algn="l">
              <a:spcAft>
                <a:spcPts val="1200"/>
              </a:spcAft>
              <a:buFont typeface="Arial" panose="020B0604020202020204" pitchFamily="34" charset="0"/>
              <a:buChar char="•"/>
            </a:pPr>
            <a:r>
              <a:rPr lang="en-US" sz="2000" dirty="0"/>
              <a:t>Chimney is deteriorating and </a:t>
            </a:r>
            <a:br>
              <a:rPr lang="en-US" sz="2000" dirty="0"/>
            </a:br>
            <a:r>
              <a:rPr lang="en-US" sz="2000" dirty="0"/>
              <a:t>falling apart</a:t>
            </a:r>
          </a:p>
          <a:p>
            <a:pPr marL="285750" indent="-285750" algn="l">
              <a:spcAft>
                <a:spcPts val="1200"/>
              </a:spcAft>
              <a:buFont typeface="Arial" panose="020B0604020202020204" pitchFamily="34" charset="0"/>
              <a:buChar char="•"/>
            </a:pPr>
            <a:r>
              <a:rPr lang="en-US" sz="2000" dirty="0"/>
              <a:t>3 police calls for service since </a:t>
            </a:r>
            <a:br>
              <a:rPr lang="en-US" sz="2000" dirty="0"/>
            </a:br>
            <a:r>
              <a:rPr lang="en-US" sz="2000" dirty="0"/>
              <a:t>June 2011</a:t>
            </a:r>
          </a:p>
        </p:txBody>
      </p:sp>
      <p:sp>
        <p:nvSpPr>
          <p:cNvPr id="2" name="Slide Number Placeholder 1">
            <a:extLst>
              <a:ext uri="{FF2B5EF4-FFF2-40B4-BE49-F238E27FC236}">
                <a16:creationId xmlns:a16="http://schemas.microsoft.com/office/drawing/2014/main" id="{7D7235D9-3A58-40F4-8098-870D4AA07F14}"/>
              </a:ext>
            </a:extLst>
          </p:cNvPr>
          <p:cNvSpPr>
            <a:spLocks noGrp="1"/>
          </p:cNvSpPr>
          <p:nvPr>
            <p:ph type="sldNum" sz="quarter" idx="12"/>
          </p:nvPr>
        </p:nvSpPr>
        <p:spPr/>
        <p:txBody>
          <a:bodyPr/>
          <a:lstStyle/>
          <a:p>
            <a:fld id="{852A2764-8778-4DF0-AFE0-83D9E4BC67D0}" type="slidenum">
              <a:rPr lang="en-US" smtClean="0"/>
              <a:t>13</a:t>
            </a:fld>
            <a:endParaRPr lang="en-US" dirty="0"/>
          </a:p>
        </p:txBody>
      </p:sp>
      <p:pic>
        <p:nvPicPr>
          <p:cNvPr id="12290" name="Picture 2" descr="IMG_0964">
            <a:extLst>
              <a:ext uri="{FF2B5EF4-FFF2-40B4-BE49-F238E27FC236}">
                <a16:creationId xmlns:a16="http://schemas.microsoft.com/office/drawing/2014/main" id="{83CDBCE7-D6A3-42B2-BE8F-424F1E72F6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4008" y="874308"/>
            <a:ext cx="3059792" cy="251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IMG_0966">
            <a:extLst>
              <a:ext uri="{FF2B5EF4-FFF2-40B4-BE49-F238E27FC236}">
                <a16:creationId xmlns:a16="http://schemas.microsoft.com/office/drawing/2014/main" id="{C3C40947-C420-4EB0-9836-5F05CE65F7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3356" y="2141266"/>
            <a:ext cx="3093306" cy="251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IMG_1153">
            <a:extLst>
              <a:ext uri="{FF2B5EF4-FFF2-40B4-BE49-F238E27FC236}">
                <a16:creationId xmlns:a16="http://schemas.microsoft.com/office/drawing/2014/main" id="{50285076-7723-4A6A-906E-461F1FC872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4493" y="3617639"/>
            <a:ext cx="3069306" cy="251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E06718CD-37A2-49DF-8014-FB9DE18AA7CF}"/>
              </a:ext>
            </a:extLst>
          </p:cNvPr>
          <p:cNvSpPr txBox="1">
            <a:spLocks/>
          </p:cNvSpPr>
          <p:nvPr/>
        </p:nvSpPr>
        <p:spPr>
          <a:xfrm>
            <a:off x="828676" y="531408"/>
            <a:ext cx="5927724" cy="6858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i="1" dirty="0">
                <a:solidFill>
                  <a:srgbClr val="0070C0"/>
                </a:solidFill>
              </a:rPr>
              <a:t>4725 NE 22</a:t>
            </a:r>
            <a:r>
              <a:rPr lang="en-US" sz="3600" b="1" i="1" baseline="30000" dirty="0">
                <a:solidFill>
                  <a:srgbClr val="0070C0"/>
                </a:solidFill>
              </a:rPr>
              <a:t>nd</a:t>
            </a:r>
            <a:r>
              <a:rPr lang="en-US" sz="3600" b="1" i="1" dirty="0">
                <a:solidFill>
                  <a:srgbClr val="0070C0"/>
                </a:solidFill>
              </a:rPr>
              <a:t> Ave.</a:t>
            </a:r>
          </a:p>
        </p:txBody>
      </p:sp>
    </p:spTree>
    <p:extLst>
      <p:ext uri="{BB962C8B-B14F-4D97-AF65-F5344CB8AC3E}">
        <p14:creationId xmlns:p14="http://schemas.microsoft.com/office/powerpoint/2010/main" val="3575206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FFA4C-0668-4EC3-8DEF-2CE1E3DF727B}"/>
              </a:ext>
            </a:extLst>
          </p:cNvPr>
          <p:cNvSpPr>
            <a:spLocks noGrp="1"/>
          </p:cNvSpPr>
          <p:nvPr>
            <p:ph type="title"/>
          </p:nvPr>
        </p:nvSpPr>
        <p:spPr/>
        <p:txBody>
          <a:bodyPr>
            <a:normAutofit/>
          </a:bodyPr>
          <a:lstStyle/>
          <a:p>
            <a:pPr algn="ctr"/>
            <a:r>
              <a:rPr lang="en-US" sz="3600" b="1" i="1" dirty="0">
                <a:solidFill>
                  <a:srgbClr val="0070C0"/>
                </a:solidFill>
                <a:latin typeface="+mn-lt"/>
              </a:rPr>
              <a:t>History of Violations/Delinquencies</a:t>
            </a:r>
            <a:endParaRPr lang="en-US" sz="3600" b="1" dirty="0">
              <a:latin typeface="+mn-lt"/>
            </a:endParaRPr>
          </a:p>
        </p:txBody>
      </p:sp>
      <p:sp>
        <p:nvSpPr>
          <p:cNvPr id="3" name="Content Placeholder 2">
            <a:extLst>
              <a:ext uri="{FF2B5EF4-FFF2-40B4-BE49-F238E27FC236}">
                <a16:creationId xmlns:a16="http://schemas.microsoft.com/office/drawing/2014/main" id="{D48046E2-002F-402F-8931-89FD811E90DE}"/>
              </a:ext>
            </a:extLst>
          </p:cNvPr>
          <p:cNvSpPr>
            <a:spLocks noGrp="1"/>
          </p:cNvSpPr>
          <p:nvPr>
            <p:ph idx="1"/>
          </p:nvPr>
        </p:nvSpPr>
        <p:spPr>
          <a:xfrm>
            <a:off x="838200" y="1717676"/>
            <a:ext cx="10515600" cy="4316411"/>
          </a:xfrm>
        </p:spPr>
        <p:txBody>
          <a:bodyPr>
            <a:normAutofit lnSpcReduction="10000"/>
          </a:bodyPr>
          <a:lstStyle/>
          <a:p>
            <a:pPr>
              <a:spcAft>
                <a:spcPts val="1200"/>
              </a:spcAft>
            </a:pPr>
            <a:r>
              <a:rPr lang="en-US" dirty="0"/>
              <a:t>Violations going back to </a:t>
            </a:r>
            <a:r>
              <a:rPr lang="en-US" b="1" dirty="0"/>
              <a:t>2004</a:t>
            </a:r>
          </a:p>
          <a:p>
            <a:pPr>
              <a:spcAft>
                <a:spcPts val="1200"/>
              </a:spcAft>
            </a:pPr>
            <a:r>
              <a:rPr lang="en-US" dirty="0"/>
              <a:t>Currently there are </a:t>
            </a:r>
            <a:r>
              <a:rPr lang="en-US" b="1" dirty="0"/>
              <a:t>10</a:t>
            </a:r>
            <a:r>
              <a:rPr lang="en-US" dirty="0"/>
              <a:t> properties in violation of City Code</a:t>
            </a:r>
          </a:p>
          <a:p>
            <a:pPr>
              <a:spcAft>
                <a:spcPts val="1200"/>
              </a:spcAft>
            </a:pPr>
            <a:r>
              <a:rPr lang="en-US" dirty="0"/>
              <a:t>Over</a:t>
            </a:r>
            <a:r>
              <a:rPr lang="en-US" b="1" dirty="0"/>
              <a:t> 140 </a:t>
            </a:r>
            <a:r>
              <a:rPr lang="en-US" dirty="0"/>
              <a:t>complaint cases responded to by BDS</a:t>
            </a:r>
          </a:p>
          <a:p>
            <a:pPr>
              <a:spcAft>
                <a:spcPts val="1200"/>
              </a:spcAft>
            </a:pPr>
            <a:r>
              <a:rPr lang="en-US" dirty="0"/>
              <a:t>Properties have created </a:t>
            </a:r>
            <a:r>
              <a:rPr lang="en-US" b="1" dirty="0"/>
              <a:t>121</a:t>
            </a:r>
            <a:r>
              <a:rPr lang="en-US" dirty="0"/>
              <a:t> delinquent liens</a:t>
            </a:r>
          </a:p>
          <a:p>
            <a:pPr>
              <a:spcAft>
                <a:spcPts val="1200"/>
              </a:spcAft>
            </a:pPr>
            <a:r>
              <a:rPr lang="en-US" b="1" dirty="0"/>
              <a:t>142 </a:t>
            </a:r>
            <a:r>
              <a:rPr lang="en-US" dirty="0"/>
              <a:t>police calls for service</a:t>
            </a:r>
            <a:endParaRPr lang="en-US" b="1" dirty="0"/>
          </a:p>
          <a:p>
            <a:pPr>
              <a:spcAft>
                <a:spcPts val="1200"/>
              </a:spcAft>
            </a:pPr>
            <a:r>
              <a:rPr lang="en-US" dirty="0"/>
              <a:t>Four properties included in previous City foreclosure lists</a:t>
            </a:r>
          </a:p>
          <a:p>
            <a:pPr>
              <a:spcAft>
                <a:spcPts val="1200"/>
              </a:spcAft>
            </a:pPr>
            <a:r>
              <a:rPr lang="en-US" dirty="0"/>
              <a:t>Foreclosure initiated by Multnomah County</a:t>
            </a:r>
          </a:p>
        </p:txBody>
      </p:sp>
      <p:sp>
        <p:nvSpPr>
          <p:cNvPr id="4" name="Slide Number Placeholder 3">
            <a:extLst>
              <a:ext uri="{FF2B5EF4-FFF2-40B4-BE49-F238E27FC236}">
                <a16:creationId xmlns:a16="http://schemas.microsoft.com/office/drawing/2014/main" id="{D043364F-ED76-414F-B5BC-9588FD52370D}"/>
              </a:ext>
            </a:extLst>
          </p:cNvPr>
          <p:cNvSpPr>
            <a:spLocks noGrp="1"/>
          </p:cNvSpPr>
          <p:nvPr>
            <p:ph type="sldNum" sz="quarter" idx="12"/>
          </p:nvPr>
        </p:nvSpPr>
        <p:spPr/>
        <p:txBody>
          <a:bodyPr/>
          <a:lstStyle/>
          <a:p>
            <a:fld id="{852A2764-8778-4DF0-AFE0-83D9E4BC67D0}" type="slidenum">
              <a:rPr lang="en-US" smtClean="0"/>
              <a:t>14</a:t>
            </a:fld>
            <a:endParaRPr lang="en-US" dirty="0"/>
          </a:p>
        </p:txBody>
      </p:sp>
    </p:spTree>
    <p:extLst>
      <p:ext uri="{BB962C8B-B14F-4D97-AF65-F5344CB8AC3E}">
        <p14:creationId xmlns:p14="http://schemas.microsoft.com/office/powerpoint/2010/main" val="2393194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2F181-6367-4619-B00E-559E38B60ADB}"/>
              </a:ext>
            </a:extLst>
          </p:cNvPr>
          <p:cNvSpPr>
            <a:spLocks noGrp="1"/>
          </p:cNvSpPr>
          <p:nvPr>
            <p:ph type="title"/>
          </p:nvPr>
        </p:nvSpPr>
        <p:spPr>
          <a:xfrm>
            <a:off x="508000" y="365125"/>
            <a:ext cx="11150600" cy="1325563"/>
          </a:xfrm>
        </p:spPr>
        <p:txBody>
          <a:bodyPr>
            <a:normAutofit/>
          </a:bodyPr>
          <a:lstStyle/>
          <a:p>
            <a:pPr algn="ctr"/>
            <a:r>
              <a:rPr lang="en-US" sz="3600" b="1" i="1" dirty="0">
                <a:solidFill>
                  <a:srgbClr val="0070C0"/>
                </a:solidFill>
                <a:latin typeface="+mn-lt"/>
              </a:rPr>
              <a:t>Opportunities to Correct Violations/Delinquencies</a:t>
            </a:r>
            <a:endParaRPr lang="en-US" sz="3600" i="1" dirty="0">
              <a:latin typeface="+mn-lt"/>
            </a:endParaRPr>
          </a:p>
        </p:txBody>
      </p:sp>
      <p:sp>
        <p:nvSpPr>
          <p:cNvPr id="3" name="Content Placeholder 2">
            <a:extLst>
              <a:ext uri="{FF2B5EF4-FFF2-40B4-BE49-F238E27FC236}">
                <a16:creationId xmlns:a16="http://schemas.microsoft.com/office/drawing/2014/main" id="{0A7EB1AD-1C92-4AB9-B1CB-8324E22C4656}"/>
              </a:ext>
            </a:extLst>
          </p:cNvPr>
          <p:cNvSpPr>
            <a:spLocks noGrp="1"/>
          </p:cNvSpPr>
          <p:nvPr>
            <p:ph idx="1"/>
          </p:nvPr>
        </p:nvSpPr>
        <p:spPr>
          <a:xfrm>
            <a:off x="825500" y="2206625"/>
            <a:ext cx="10515600" cy="2479675"/>
          </a:xfrm>
        </p:spPr>
        <p:txBody>
          <a:bodyPr/>
          <a:lstStyle/>
          <a:p>
            <a:pPr>
              <a:spcAft>
                <a:spcPts val="1200"/>
              </a:spcAft>
            </a:pPr>
            <a:r>
              <a:rPr lang="en-US" dirty="0"/>
              <a:t>Catch Up Payment Plan Agreement</a:t>
            </a:r>
          </a:p>
          <a:p>
            <a:pPr>
              <a:spcAft>
                <a:spcPts val="1200"/>
              </a:spcAft>
            </a:pPr>
            <a:r>
              <a:rPr lang="en-US" dirty="0"/>
              <a:t>Amnesty Program (BDS)</a:t>
            </a:r>
          </a:p>
          <a:p>
            <a:pPr>
              <a:spcAft>
                <a:spcPts val="1200"/>
              </a:spcAft>
            </a:pPr>
            <a:r>
              <a:rPr lang="en-US" dirty="0"/>
              <a:t>Collections Committee</a:t>
            </a:r>
          </a:p>
          <a:p>
            <a:pPr>
              <a:spcAft>
                <a:spcPts val="1200"/>
              </a:spcAft>
            </a:pPr>
            <a:r>
              <a:rPr lang="en-US" dirty="0"/>
              <a:t>Stipulated Agreement</a:t>
            </a:r>
          </a:p>
        </p:txBody>
      </p:sp>
      <p:sp>
        <p:nvSpPr>
          <p:cNvPr id="4" name="Slide Number Placeholder 3">
            <a:extLst>
              <a:ext uri="{FF2B5EF4-FFF2-40B4-BE49-F238E27FC236}">
                <a16:creationId xmlns:a16="http://schemas.microsoft.com/office/drawing/2014/main" id="{30ABCD64-3837-40A3-8014-47C0A150B4AA}"/>
              </a:ext>
            </a:extLst>
          </p:cNvPr>
          <p:cNvSpPr>
            <a:spLocks noGrp="1"/>
          </p:cNvSpPr>
          <p:nvPr>
            <p:ph type="sldNum" sz="quarter" idx="12"/>
          </p:nvPr>
        </p:nvSpPr>
        <p:spPr/>
        <p:txBody>
          <a:bodyPr/>
          <a:lstStyle/>
          <a:p>
            <a:fld id="{852A2764-8778-4DF0-AFE0-83D9E4BC67D0}" type="slidenum">
              <a:rPr lang="en-US" smtClean="0"/>
              <a:t>15</a:t>
            </a:fld>
            <a:endParaRPr lang="en-US" dirty="0"/>
          </a:p>
        </p:txBody>
      </p:sp>
    </p:spTree>
    <p:extLst>
      <p:ext uri="{BB962C8B-B14F-4D97-AF65-F5344CB8AC3E}">
        <p14:creationId xmlns:p14="http://schemas.microsoft.com/office/powerpoint/2010/main" val="3672732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5" name="Content Placeholder 2">
            <a:extLst>
              <a:ext uri="{FF2B5EF4-FFF2-40B4-BE49-F238E27FC236}">
                <a16:creationId xmlns:a16="http://schemas.microsoft.com/office/drawing/2014/main" id="{6CC3A153-FB2D-47CC-90F1-4DB01348BE7B}"/>
              </a:ext>
            </a:extLst>
          </p:cNvPr>
          <p:cNvGraphicFramePr>
            <a:graphicFrameLocks noGrp="1"/>
          </p:cNvGraphicFramePr>
          <p:nvPr>
            <p:ph idx="1"/>
            <p:extLst>
              <p:ext uri="{D42A27DB-BD31-4B8C-83A1-F6EECF244321}">
                <p14:modId xmlns:p14="http://schemas.microsoft.com/office/powerpoint/2010/main" val="580448554"/>
              </p:ext>
            </p:extLst>
          </p:nvPr>
        </p:nvGraphicFramePr>
        <p:xfrm>
          <a:off x="368300" y="387350"/>
          <a:ext cx="11455400" cy="6356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38200" y="365125"/>
            <a:ext cx="10515600" cy="1325563"/>
          </a:xfrm>
        </p:spPr>
        <p:txBody>
          <a:bodyPr>
            <a:normAutofit/>
          </a:bodyPr>
          <a:lstStyle/>
          <a:p>
            <a:pPr algn="ctr"/>
            <a:r>
              <a:rPr lang="en-US" sz="3600" b="1" i="1" dirty="0">
                <a:latin typeface="+mn-lt"/>
              </a:rPr>
              <a:t>Next Steps in the City’s Foreclosure Process</a:t>
            </a:r>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852A2764-8778-4DF0-AFE0-83D9E4BC67D0}" type="slidenum">
              <a:rPr lang="en-US" smtClean="0"/>
              <a:pPr>
                <a:spcAft>
                  <a:spcPts val="600"/>
                </a:spcAft>
              </a:pPr>
              <a:t>16</a:t>
            </a:fld>
            <a:endParaRPr lang="en-US"/>
          </a:p>
        </p:txBody>
      </p:sp>
    </p:spTree>
    <p:extLst>
      <p:ext uri="{BB962C8B-B14F-4D97-AF65-F5344CB8AC3E}">
        <p14:creationId xmlns:p14="http://schemas.microsoft.com/office/powerpoint/2010/main" val="4227266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7B1DF-C2E1-4DAE-A721-BACB0AA8DE24}"/>
              </a:ext>
            </a:extLst>
          </p:cNvPr>
          <p:cNvSpPr>
            <a:spLocks noGrp="1"/>
          </p:cNvSpPr>
          <p:nvPr>
            <p:ph type="title"/>
          </p:nvPr>
        </p:nvSpPr>
        <p:spPr>
          <a:xfrm>
            <a:off x="0" y="365125"/>
            <a:ext cx="12192000" cy="2416175"/>
          </a:xfrm>
        </p:spPr>
        <p:txBody>
          <a:bodyPr>
            <a:normAutofit/>
          </a:bodyPr>
          <a:lstStyle/>
          <a:p>
            <a:pPr algn="ctr"/>
            <a:r>
              <a:rPr lang="en-US" sz="3600" b="1" i="1" dirty="0">
                <a:solidFill>
                  <a:srgbClr val="0070C0"/>
                </a:solidFill>
                <a:latin typeface="+mn-lt"/>
              </a:rPr>
              <a:t>City Foreclosure Focused on Vacant and Distressed Properties</a:t>
            </a:r>
          </a:p>
        </p:txBody>
      </p:sp>
      <p:sp>
        <p:nvSpPr>
          <p:cNvPr id="4" name="Content Placeholder 3">
            <a:extLst>
              <a:ext uri="{FF2B5EF4-FFF2-40B4-BE49-F238E27FC236}">
                <a16:creationId xmlns:a16="http://schemas.microsoft.com/office/drawing/2014/main" id="{3A271D0C-8410-46F5-B41A-F2506B43695A}"/>
              </a:ext>
            </a:extLst>
          </p:cNvPr>
          <p:cNvSpPr>
            <a:spLocks noGrp="1"/>
          </p:cNvSpPr>
          <p:nvPr>
            <p:ph idx="1"/>
          </p:nvPr>
        </p:nvSpPr>
        <p:spPr>
          <a:xfrm>
            <a:off x="838200" y="2390720"/>
            <a:ext cx="10515600" cy="3602038"/>
          </a:xfrm>
        </p:spPr>
        <p:txBody>
          <a:bodyPr>
            <a:normAutofit lnSpcReduction="10000"/>
          </a:bodyPr>
          <a:lstStyle/>
          <a:p>
            <a:r>
              <a:rPr lang="en-US" dirty="0"/>
              <a:t>Focused effort to resolve nuisance properties</a:t>
            </a:r>
          </a:p>
          <a:p>
            <a:endParaRPr lang="en-US" dirty="0"/>
          </a:p>
          <a:p>
            <a:r>
              <a:rPr lang="en-US" dirty="0"/>
              <a:t>Minimize the adverse effects caused by these properties in the community</a:t>
            </a:r>
          </a:p>
          <a:p>
            <a:endParaRPr lang="en-US" dirty="0"/>
          </a:p>
          <a:p>
            <a:r>
              <a:rPr lang="en-US" dirty="0"/>
              <a:t>Bring these properties into productive use</a:t>
            </a:r>
          </a:p>
          <a:p>
            <a:pPr marL="0" indent="0">
              <a:buNone/>
            </a:pPr>
            <a:endParaRPr lang="en-US" dirty="0"/>
          </a:p>
          <a:p>
            <a:r>
              <a:rPr lang="en-US" dirty="0"/>
              <a:t>Used as a last resort</a:t>
            </a:r>
          </a:p>
          <a:p>
            <a:pPr marL="0" indent="0">
              <a:buNone/>
            </a:pPr>
            <a:endParaRPr lang="en-US" dirty="0"/>
          </a:p>
        </p:txBody>
      </p:sp>
      <p:sp>
        <p:nvSpPr>
          <p:cNvPr id="3" name="Slide Number Placeholder 2">
            <a:extLst>
              <a:ext uri="{FF2B5EF4-FFF2-40B4-BE49-F238E27FC236}">
                <a16:creationId xmlns:a16="http://schemas.microsoft.com/office/drawing/2014/main" id="{83453D84-07F8-4459-8046-9A9AC0DAD54B}"/>
              </a:ext>
            </a:extLst>
          </p:cNvPr>
          <p:cNvSpPr>
            <a:spLocks noGrp="1"/>
          </p:cNvSpPr>
          <p:nvPr>
            <p:ph type="sldNum" sz="quarter" idx="12"/>
          </p:nvPr>
        </p:nvSpPr>
        <p:spPr/>
        <p:txBody>
          <a:bodyPr/>
          <a:lstStyle/>
          <a:p>
            <a:fld id="{852A2764-8778-4DF0-AFE0-83D9E4BC67D0}" type="slidenum">
              <a:rPr lang="en-US" smtClean="0"/>
              <a:t>2</a:t>
            </a:fld>
            <a:endParaRPr lang="en-US" dirty="0"/>
          </a:p>
        </p:txBody>
      </p:sp>
    </p:spTree>
    <p:extLst>
      <p:ext uri="{BB962C8B-B14F-4D97-AF65-F5344CB8AC3E}">
        <p14:creationId xmlns:p14="http://schemas.microsoft.com/office/powerpoint/2010/main" val="4046483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D20DD-BFD6-41A1-B6FD-269A42474938}"/>
              </a:ext>
            </a:extLst>
          </p:cNvPr>
          <p:cNvSpPr>
            <a:spLocks noGrp="1"/>
          </p:cNvSpPr>
          <p:nvPr>
            <p:ph type="title"/>
          </p:nvPr>
        </p:nvSpPr>
        <p:spPr/>
        <p:txBody>
          <a:bodyPr>
            <a:normAutofit/>
          </a:bodyPr>
          <a:lstStyle/>
          <a:p>
            <a:pPr algn="ctr"/>
            <a:r>
              <a:rPr lang="en-US" sz="3600" b="1" i="1" dirty="0">
                <a:solidFill>
                  <a:srgbClr val="0070C0"/>
                </a:solidFill>
                <a:latin typeface="+mn-lt"/>
              </a:rPr>
              <a:t>The City’s Foreclosure Efforts</a:t>
            </a:r>
          </a:p>
        </p:txBody>
      </p:sp>
      <p:sp>
        <p:nvSpPr>
          <p:cNvPr id="3" name="Content Placeholder 2">
            <a:extLst>
              <a:ext uri="{FF2B5EF4-FFF2-40B4-BE49-F238E27FC236}">
                <a16:creationId xmlns:a16="http://schemas.microsoft.com/office/drawing/2014/main" id="{E3F5993F-01CA-4224-9DF1-F9506D15EBAD}"/>
              </a:ext>
            </a:extLst>
          </p:cNvPr>
          <p:cNvSpPr>
            <a:spLocks noGrp="1"/>
          </p:cNvSpPr>
          <p:nvPr>
            <p:ph idx="1"/>
          </p:nvPr>
        </p:nvSpPr>
        <p:spPr/>
        <p:txBody>
          <a:bodyPr>
            <a:normAutofit lnSpcReduction="10000"/>
          </a:bodyPr>
          <a:lstStyle/>
          <a:p>
            <a:pPr marL="0" indent="0">
              <a:buNone/>
            </a:pPr>
            <a:r>
              <a:rPr lang="en-US" b="1" dirty="0"/>
              <a:t>Bureau of Development Services (BDS): </a:t>
            </a:r>
            <a:r>
              <a:rPr lang="en-US" dirty="0"/>
              <a:t>recommends priority properties to the Auditor’s Office for foreclosure</a:t>
            </a:r>
          </a:p>
          <a:p>
            <a:pPr marL="0" indent="0">
              <a:buNone/>
            </a:pPr>
            <a:endParaRPr lang="en-US" dirty="0"/>
          </a:p>
          <a:p>
            <a:pPr marL="0" indent="0">
              <a:buNone/>
            </a:pPr>
            <a:r>
              <a:rPr lang="en-US" b="1" dirty="0"/>
              <a:t>Auditor’s Office: </a:t>
            </a:r>
            <a:r>
              <a:rPr lang="en-US" dirty="0"/>
              <a:t>examines properties, determines which properties to submit to Council for foreclosure consideration, submits lists to Council</a:t>
            </a:r>
          </a:p>
          <a:p>
            <a:pPr marL="0" indent="0">
              <a:buNone/>
            </a:pPr>
            <a:endParaRPr lang="en-US" b="1" dirty="0"/>
          </a:p>
          <a:p>
            <a:pPr marL="0" indent="0">
              <a:buNone/>
            </a:pPr>
            <a:r>
              <a:rPr lang="en-US" b="1" dirty="0"/>
              <a:t>City Treasurer: </a:t>
            </a:r>
            <a:r>
              <a:rPr lang="en-US" dirty="0"/>
              <a:t>conducts the foreclosure sale</a:t>
            </a:r>
            <a:endParaRPr lang="en-US" b="1" dirty="0"/>
          </a:p>
          <a:p>
            <a:pPr marL="0" indent="0">
              <a:buNone/>
            </a:pPr>
            <a:endParaRPr lang="en-US" b="1" dirty="0"/>
          </a:p>
          <a:p>
            <a:pPr marL="0" indent="0">
              <a:buNone/>
            </a:pPr>
            <a:r>
              <a:rPr lang="en-US" b="1" dirty="0"/>
              <a:t>City Attorney: </a:t>
            </a:r>
            <a:r>
              <a:rPr lang="en-US" dirty="0"/>
              <a:t>identifies barriers to foreclosure and advises on legal matters</a:t>
            </a:r>
            <a:endParaRPr lang="en-US" b="1" dirty="0"/>
          </a:p>
        </p:txBody>
      </p:sp>
      <p:sp>
        <p:nvSpPr>
          <p:cNvPr id="4" name="Slide Number Placeholder 3">
            <a:extLst>
              <a:ext uri="{FF2B5EF4-FFF2-40B4-BE49-F238E27FC236}">
                <a16:creationId xmlns:a16="http://schemas.microsoft.com/office/drawing/2014/main" id="{527EAF64-FB24-4AA5-A215-E70B828C362A}"/>
              </a:ext>
            </a:extLst>
          </p:cNvPr>
          <p:cNvSpPr>
            <a:spLocks noGrp="1"/>
          </p:cNvSpPr>
          <p:nvPr>
            <p:ph type="sldNum" sz="quarter" idx="12"/>
          </p:nvPr>
        </p:nvSpPr>
        <p:spPr/>
        <p:txBody>
          <a:bodyPr/>
          <a:lstStyle/>
          <a:p>
            <a:fld id="{852A2764-8778-4DF0-AFE0-83D9E4BC67D0}" type="slidenum">
              <a:rPr lang="en-US" smtClean="0"/>
              <a:t>3</a:t>
            </a:fld>
            <a:endParaRPr lang="en-US" dirty="0"/>
          </a:p>
        </p:txBody>
      </p:sp>
    </p:spTree>
    <p:extLst>
      <p:ext uri="{BB962C8B-B14F-4D97-AF65-F5344CB8AC3E}">
        <p14:creationId xmlns:p14="http://schemas.microsoft.com/office/powerpoint/2010/main" val="1310197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i="1" dirty="0">
                <a:solidFill>
                  <a:srgbClr val="0070C0"/>
                </a:solidFill>
                <a:latin typeface="+mn-lt"/>
              </a:rPr>
              <a:t>Results of the Foreclosure Process</a:t>
            </a:r>
          </a:p>
        </p:txBody>
      </p:sp>
      <p:sp>
        <p:nvSpPr>
          <p:cNvPr id="7" name="Content Placeholder 6"/>
          <p:cNvSpPr>
            <a:spLocks noGrp="1"/>
          </p:cNvSpPr>
          <p:nvPr>
            <p:ph sz="half" idx="2"/>
          </p:nvPr>
        </p:nvSpPr>
        <p:spPr>
          <a:xfrm>
            <a:off x="839788" y="1819275"/>
            <a:ext cx="5522912" cy="3684588"/>
          </a:xfrm>
        </p:spPr>
        <p:txBody>
          <a:bodyPr>
            <a:normAutofit lnSpcReduction="10000"/>
          </a:bodyPr>
          <a:lstStyle/>
          <a:p>
            <a:pPr marL="231775" indent="-231775"/>
            <a:endParaRPr lang="en-US" dirty="0"/>
          </a:p>
          <a:p>
            <a:pPr marL="231775" indent="-231775"/>
            <a:r>
              <a:rPr lang="en-US" dirty="0"/>
              <a:t>68 properties proposed for foreclosure by BDS</a:t>
            </a:r>
          </a:p>
          <a:p>
            <a:pPr marL="231775" indent="-231775">
              <a:buNone/>
            </a:pPr>
            <a:endParaRPr lang="en-US" dirty="0"/>
          </a:p>
          <a:p>
            <a:pPr marL="231775" indent="-231775"/>
            <a:r>
              <a:rPr lang="en-US" dirty="0"/>
              <a:t>17 brought to Council for consideration</a:t>
            </a:r>
          </a:p>
          <a:p>
            <a:pPr marL="231775" indent="-231775">
              <a:buNone/>
            </a:pPr>
            <a:endParaRPr lang="en-US" dirty="0"/>
          </a:p>
          <a:p>
            <a:pPr marL="231775" indent="-231775"/>
            <a:r>
              <a:rPr lang="en-US" dirty="0"/>
              <a:t>44 have paid in full</a:t>
            </a:r>
          </a:p>
          <a:p>
            <a:pPr marL="231775" indent="-231775">
              <a:buNone/>
            </a:pPr>
            <a:endParaRPr lang="en-US" dirty="0">
              <a:solidFill>
                <a:srgbClr val="FF0000"/>
              </a:solidFill>
            </a:endParaRPr>
          </a:p>
          <a:p>
            <a:pPr marL="231775" indent="-231775"/>
            <a:endParaRPr lang="en-US" dirty="0"/>
          </a:p>
        </p:txBody>
      </p:sp>
      <p:sp>
        <p:nvSpPr>
          <p:cNvPr id="9" name="Content Placeholder 8"/>
          <p:cNvSpPr>
            <a:spLocks noGrp="1"/>
          </p:cNvSpPr>
          <p:nvPr>
            <p:ph sz="quarter" idx="4"/>
          </p:nvPr>
        </p:nvSpPr>
        <p:spPr>
          <a:xfrm>
            <a:off x="6362700" y="1744663"/>
            <a:ext cx="5183188" cy="3684588"/>
          </a:xfrm>
        </p:spPr>
        <p:txBody>
          <a:bodyPr/>
          <a:lstStyle/>
          <a:p>
            <a:endParaRPr lang="en-US" dirty="0"/>
          </a:p>
          <a:p>
            <a:r>
              <a:rPr lang="en-US" dirty="0"/>
              <a:t>$1.96M recovered</a:t>
            </a:r>
          </a:p>
          <a:p>
            <a:pPr>
              <a:buNone/>
            </a:pPr>
            <a:endParaRPr lang="en-US" dirty="0"/>
          </a:p>
          <a:p>
            <a:r>
              <a:rPr lang="en-US" dirty="0"/>
              <a:t>Foreclosure activity has motivated resolution on many properties</a:t>
            </a:r>
          </a:p>
        </p:txBody>
      </p:sp>
      <p:sp>
        <p:nvSpPr>
          <p:cNvPr id="5" name="Slide Number Placeholder 4"/>
          <p:cNvSpPr>
            <a:spLocks noGrp="1"/>
          </p:cNvSpPr>
          <p:nvPr>
            <p:ph type="sldNum" sz="quarter" idx="12"/>
          </p:nvPr>
        </p:nvSpPr>
        <p:spPr/>
        <p:txBody>
          <a:bodyPr/>
          <a:lstStyle/>
          <a:p>
            <a:fld id="{852A2764-8778-4DF0-AFE0-83D9E4BC67D0}" type="slidenum">
              <a:rPr lang="en-US" smtClean="0"/>
              <a:t>4</a:t>
            </a:fld>
            <a:endParaRPr lang="en-US" dirty="0"/>
          </a:p>
        </p:txBody>
      </p:sp>
    </p:spTree>
    <p:extLst>
      <p:ext uri="{BB962C8B-B14F-4D97-AF65-F5344CB8AC3E}">
        <p14:creationId xmlns:p14="http://schemas.microsoft.com/office/powerpoint/2010/main" val="3974139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87" y="368300"/>
            <a:ext cx="8939213" cy="736600"/>
          </a:xfrm>
        </p:spPr>
        <p:txBody>
          <a:bodyPr>
            <a:noAutofit/>
          </a:bodyPr>
          <a:lstStyle/>
          <a:p>
            <a:r>
              <a:rPr lang="en-US" sz="3600" b="1" i="1" dirty="0">
                <a:solidFill>
                  <a:srgbClr val="0070C0"/>
                </a:solidFill>
                <a:latin typeface="+mn-lt"/>
              </a:rPr>
              <a:t>Properties Recommended for City Foreclosure</a:t>
            </a:r>
          </a:p>
        </p:txBody>
      </p:sp>
      <p:sp>
        <p:nvSpPr>
          <p:cNvPr id="4" name="Text Placeholder 3"/>
          <p:cNvSpPr>
            <a:spLocks noGrp="1"/>
          </p:cNvSpPr>
          <p:nvPr>
            <p:ph type="body" sz="half" idx="2"/>
          </p:nvPr>
        </p:nvSpPr>
        <p:spPr>
          <a:xfrm>
            <a:off x="839787" y="1343421"/>
            <a:ext cx="3616303" cy="4837908"/>
          </a:xfrm>
        </p:spPr>
        <p:txBody>
          <a:bodyPr>
            <a:normAutofit/>
          </a:bodyPr>
          <a:lstStyle/>
          <a:p>
            <a:pPr marL="231775" indent="-231775"/>
            <a:endParaRPr lang="en-US" sz="2000" dirty="0"/>
          </a:p>
          <a:p>
            <a:pPr marL="231775" indent="-231775">
              <a:spcAft>
                <a:spcPts val="1200"/>
              </a:spcAft>
              <a:buFont typeface="Arial" panose="020B0604020202020204" pitchFamily="34" charset="0"/>
              <a:buChar char="•"/>
            </a:pPr>
            <a:r>
              <a:rPr lang="en-US" sz="2000" b="1" dirty="0"/>
              <a:t>Four properties</a:t>
            </a:r>
          </a:p>
          <a:p>
            <a:pPr marL="231775" indent="-231775">
              <a:spcAft>
                <a:spcPts val="1200"/>
              </a:spcAft>
              <a:buFont typeface="Arial" panose="020B0604020202020204" pitchFamily="34" charset="0"/>
              <a:buChar char="•"/>
            </a:pPr>
            <a:r>
              <a:rPr lang="en-US" sz="2000" b="1" dirty="0"/>
              <a:t>13 liens</a:t>
            </a:r>
          </a:p>
          <a:p>
            <a:pPr marL="231775" indent="-231775">
              <a:spcAft>
                <a:spcPts val="1200"/>
              </a:spcAft>
              <a:buFont typeface="Arial" panose="020B0604020202020204" pitchFamily="34" charset="0"/>
              <a:buChar char="•"/>
            </a:pPr>
            <a:r>
              <a:rPr lang="en-US" sz="2000" b="1" dirty="0"/>
              <a:t>$67,673.02 owed</a:t>
            </a:r>
          </a:p>
          <a:p>
            <a:pPr marL="231775" indent="-231775">
              <a:spcAft>
                <a:spcPts val="1200"/>
              </a:spcAft>
              <a:buFont typeface="Arial" panose="020B0604020202020204" pitchFamily="34" charset="0"/>
              <a:buChar char="•"/>
            </a:pPr>
            <a:r>
              <a:rPr lang="en-US" sz="2000" dirty="0"/>
              <a:t>Two Extremely Distressed Properties Enforcement Program </a:t>
            </a:r>
            <a:r>
              <a:rPr lang="en-US" sz="2000" b="1" dirty="0"/>
              <a:t>(EDPEP)</a:t>
            </a:r>
            <a:r>
              <a:rPr lang="en-US" sz="2000" dirty="0"/>
              <a:t> cases and one distressed property with chronic maintenance violations</a:t>
            </a:r>
          </a:p>
          <a:p>
            <a:pPr marL="231775" indent="-231775">
              <a:spcAft>
                <a:spcPts val="1200"/>
              </a:spcAft>
              <a:buFont typeface="Arial" panose="020B0604020202020204" pitchFamily="34" charset="0"/>
              <a:buChar char="•"/>
            </a:pPr>
            <a:r>
              <a:rPr lang="en-US" sz="2000" dirty="0"/>
              <a:t>One property has a </a:t>
            </a:r>
            <a:br>
              <a:rPr lang="en-US" sz="2000" dirty="0"/>
            </a:br>
            <a:r>
              <a:rPr lang="en-US" sz="2000" dirty="0"/>
              <a:t>Mid-County Sewer project lien</a:t>
            </a:r>
          </a:p>
          <a:p>
            <a:pPr marL="231775" indent="-231775">
              <a:buFont typeface="Arial" panose="020B0604020202020204" pitchFamily="34" charset="0"/>
              <a:buChar char="•"/>
            </a:pPr>
            <a:endParaRPr lang="en-US" sz="2000" dirty="0"/>
          </a:p>
          <a:p>
            <a:pPr marL="231775" indent="-231775">
              <a:buFont typeface="Arial" panose="020B0604020202020204" pitchFamily="34" charset="0"/>
              <a:buChar char="•"/>
            </a:pPr>
            <a:endParaRPr lang="en-US" sz="2000" dirty="0"/>
          </a:p>
        </p:txBody>
      </p:sp>
      <p:sp>
        <p:nvSpPr>
          <p:cNvPr id="3" name="Slide Number Placeholder 2"/>
          <p:cNvSpPr>
            <a:spLocks noGrp="1"/>
          </p:cNvSpPr>
          <p:nvPr>
            <p:ph type="sldNum" sz="quarter" idx="12"/>
          </p:nvPr>
        </p:nvSpPr>
        <p:spPr/>
        <p:txBody>
          <a:bodyPr/>
          <a:lstStyle/>
          <a:p>
            <a:fld id="{852A2764-8778-4DF0-AFE0-83D9E4BC67D0}" type="slidenum">
              <a:rPr lang="en-US" smtClean="0"/>
              <a:t>5</a:t>
            </a:fld>
            <a:endParaRPr lang="en-US" dirty="0"/>
          </a:p>
        </p:txBody>
      </p:sp>
      <p:pic>
        <p:nvPicPr>
          <p:cNvPr id="7" name="Picture Placeholder 6">
            <a:extLst>
              <a:ext uri="{FF2B5EF4-FFF2-40B4-BE49-F238E27FC236}">
                <a16:creationId xmlns:a16="http://schemas.microsoft.com/office/drawing/2014/main" id="{87BBC50F-E215-4673-A9D1-84385E2450EF}"/>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4566399" y="1663701"/>
            <a:ext cx="6599550" cy="41973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1464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6" y="531408"/>
            <a:ext cx="5927724" cy="685800"/>
          </a:xfrm>
        </p:spPr>
        <p:txBody>
          <a:bodyPr>
            <a:noAutofit/>
          </a:bodyPr>
          <a:lstStyle/>
          <a:p>
            <a:r>
              <a:rPr lang="en-US" sz="3600" b="1" i="1" dirty="0">
                <a:solidFill>
                  <a:srgbClr val="0070C0"/>
                </a:solidFill>
              </a:rPr>
              <a:t>544 SE 137</a:t>
            </a:r>
            <a:r>
              <a:rPr lang="en-US" sz="3600" b="1" i="1" baseline="30000" dirty="0">
                <a:solidFill>
                  <a:srgbClr val="0070C0"/>
                </a:solidFill>
              </a:rPr>
              <a:t>th</a:t>
            </a:r>
            <a:r>
              <a:rPr lang="en-US" sz="3600" b="1" i="1" dirty="0">
                <a:solidFill>
                  <a:srgbClr val="0070C0"/>
                </a:solidFill>
              </a:rPr>
              <a:t> Ave.</a:t>
            </a:r>
          </a:p>
        </p:txBody>
      </p:sp>
      <p:sp>
        <p:nvSpPr>
          <p:cNvPr id="4" name="Text Placeholder 3"/>
          <p:cNvSpPr>
            <a:spLocks noGrp="1"/>
          </p:cNvSpPr>
          <p:nvPr>
            <p:ph type="body" sz="half" idx="2"/>
          </p:nvPr>
        </p:nvSpPr>
        <p:spPr>
          <a:xfrm>
            <a:off x="431800" y="1751604"/>
            <a:ext cx="4340225" cy="3582988"/>
          </a:xfrm>
        </p:spPr>
        <p:txBody>
          <a:bodyPr>
            <a:normAutofit lnSpcReduction="10000"/>
          </a:bodyPr>
          <a:lstStyle/>
          <a:p>
            <a:pPr marL="285750" indent="-285750">
              <a:spcAft>
                <a:spcPts val="1200"/>
              </a:spcAft>
              <a:buFont typeface="Arial" panose="020B0604020202020204" pitchFamily="34" charset="0"/>
              <a:buChar char="•"/>
            </a:pPr>
            <a:r>
              <a:rPr lang="en-US" sz="2000" b="1" dirty="0"/>
              <a:t>Seven liens against the property</a:t>
            </a:r>
          </a:p>
          <a:p>
            <a:pPr marL="285750" indent="-285750">
              <a:spcAft>
                <a:spcPts val="1200"/>
              </a:spcAft>
              <a:buFont typeface="Arial" panose="020B0604020202020204" pitchFamily="34" charset="0"/>
              <a:buChar char="•"/>
            </a:pPr>
            <a:r>
              <a:rPr lang="en-US" sz="2000" dirty="0"/>
              <a:t>Delinquency ranges from              2012 – 2017</a:t>
            </a:r>
          </a:p>
          <a:p>
            <a:pPr marL="285750" indent="-285750">
              <a:spcAft>
                <a:spcPts val="1200"/>
              </a:spcAft>
              <a:buFont typeface="Arial" panose="020B0604020202020204" pitchFamily="34" charset="0"/>
              <a:buChar char="•"/>
            </a:pPr>
            <a:r>
              <a:rPr lang="en-US" sz="2000" dirty="0"/>
              <a:t>Total amount owed: $31,374.02 </a:t>
            </a:r>
            <a:br>
              <a:rPr lang="en-US" sz="2000" dirty="0"/>
            </a:br>
            <a:r>
              <a:rPr lang="en-US" sz="2000" dirty="0"/>
              <a:t>(as of May 31, 2018)</a:t>
            </a:r>
          </a:p>
          <a:p>
            <a:pPr marL="285750" indent="-285750">
              <a:spcAft>
                <a:spcPts val="1200"/>
              </a:spcAft>
              <a:buFont typeface="Arial" panose="020B0604020202020204" pitchFamily="34" charset="0"/>
              <a:buChar char="•"/>
            </a:pPr>
            <a:r>
              <a:rPr lang="en-US" sz="2000" dirty="0"/>
              <a:t>Ownership: Oregon State of(DVA)  </a:t>
            </a:r>
            <a:r>
              <a:rPr lang="en-US" sz="2000" b="1" dirty="0"/>
              <a:t>CP:</a:t>
            </a:r>
            <a:r>
              <a:rPr lang="en-US" sz="2000" dirty="0"/>
              <a:t> </a:t>
            </a:r>
            <a:r>
              <a:rPr lang="en-US" sz="2000" b="1" dirty="0"/>
              <a:t>Norman Yee</a:t>
            </a:r>
            <a:r>
              <a:rPr lang="en-US" sz="2000" dirty="0"/>
              <a:t> 19390576</a:t>
            </a:r>
          </a:p>
          <a:p>
            <a:pPr marL="285750" indent="-285750">
              <a:spcAft>
                <a:spcPts val="1200"/>
              </a:spcAft>
              <a:buFont typeface="Arial" panose="020B0604020202020204" pitchFamily="34" charset="0"/>
              <a:buChar char="•"/>
            </a:pPr>
            <a:r>
              <a:rPr lang="en-US" sz="2000" dirty="0"/>
              <a:t>Extremely Distressed Property Enforcement Program (EDPEP) case</a:t>
            </a:r>
          </a:p>
        </p:txBody>
      </p:sp>
      <p:sp>
        <p:nvSpPr>
          <p:cNvPr id="5" name="Slide Number Placeholder 4"/>
          <p:cNvSpPr>
            <a:spLocks noGrp="1"/>
          </p:cNvSpPr>
          <p:nvPr>
            <p:ph type="sldNum" sz="quarter" idx="12"/>
          </p:nvPr>
        </p:nvSpPr>
        <p:spPr>
          <a:xfrm>
            <a:off x="8610600" y="6356350"/>
            <a:ext cx="2743200" cy="365125"/>
          </a:xfrm>
        </p:spPr>
        <p:txBody>
          <a:bodyPr/>
          <a:lstStyle/>
          <a:p>
            <a:fld id="{852A2764-8778-4DF0-AFE0-83D9E4BC67D0}" type="slidenum">
              <a:rPr lang="en-US" smtClean="0"/>
              <a:t>6</a:t>
            </a:fld>
            <a:endParaRPr lang="en-US" dirty="0"/>
          </a:p>
        </p:txBody>
      </p:sp>
      <p:pic>
        <p:nvPicPr>
          <p:cNvPr id="1026" name="Picture 2" descr="IMG_3393">
            <a:extLst>
              <a:ext uri="{FF2B5EF4-FFF2-40B4-BE49-F238E27FC236}">
                <a16:creationId xmlns:a16="http://schemas.microsoft.com/office/drawing/2014/main" id="{C8A9CBBF-5B05-4D62-BE25-F5DC4F0F7F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3818" y="615694"/>
            <a:ext cx="4873223" cy="525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835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873745D1-7ED1-4074-A5B3-D9D5C6B49E92}"/>
              </a:ext>
            </a:extLst>
          </p:cNvPr>
          <p:cNvSpPr txBox="1">
            <a:spLocks/>
          </p:cNvSpPr>
          <p:nvPr/>
        </p:nvSpPr>
        <p:spPr>
          <a:xfrm>
            <a:off x="431800" y="1751604"/>
            <a:ext cx="4468536" cy="40071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Aft>
                <a:spcPts val="1200"/>
              </a:spcAft>
              <a:buFont typeface="Arial" panose="020B0604020202020204" pitchFamily="34" charset="0"/>
              <a:buChar char="•"/>
            </a:pPr>
            <a:r>
              <a:rPr lang="en-US" sz="2000" dirty="0"/>
              <a:t>Multiple violations cited including Fire/Life/Safety and Health </a:t>
            </a:r>
            <a:br>
              <a:rPr lang="en-US" sz="2000" dirty="0"/>
            </a:br>
            <a:r>
              <a:rPr lang="en-US" sz="2000" dirty="0"/>
              <a:t>Sanitation Violations</a:t>
            </a:r>
          </a:p>
          <a:p>
            <a:pPr marL="285750" indent="-285750">
              <a:spcAft>
                <a:spcPts val="1200"/>
              </a:spcAft>
              <a:buFont typeface="Arial" panose="020B0604020202020204" pitchFamily="34" charset="0"/>
              <a:buChar char="•"/>
            </a:pPr>
            <a:r>
              <a:rPr lang="en-US" sz="2000" dirty="0"/>
              <a:t>26 police calls for service </a:t>
            </a:r>
            <a:br>
              <a:rPr lang="en-US" sz="2000" dirty="0"/>
            </a:br>
            <a:r>
              <a:rPr lang="en-US" sz="2000" dirty="0"/>
              <a:t>since May 2011</a:t>
            </a:r>
          </a:p>
          <a:p>
            <a:pPr marL="285750" indent="-285750">
              <a:spcAft>
                <a:spcPts val="1200"/>
              </a:spcAft>
              <a:buFont typeface="Arial" panose="020B0604020202020204" pitchFamily="34" charset="0"/>
              <a:buChar char="•"/>
            </a:pPr>
            <a:r>
              <a:rPr lang="en-US" sz="2000" dirty="0"/>
              <a:t>BDS has abated exterior yard </a:t>
            </a:r>
            <a:br>
              <a:rPr lang="en-US" sz="2000" dirty="0"/>
            </a:br>
            <a:r>
              <a:rPr lang="en-US" sz="2000" dirty="0"/>
              <a:t>nuisance issues twice</a:t>
            </a:r>
          </a:p>
          <a:p>
            <a:pPr marL="285750" indent="-285750">
              <a:spcAft>
                <a:spcPts val="1200"/>
              </a:spcAft>
              <a:buFont typeface="Arial" panose="020B0604020202020204" pitchFamily="34" charset="0"/>
              <a:buChar char="•"/>
            </a:pPr>
            <a:r>
              <a:rPr lang="en-US" sz="2000" dirty="0"/>
              <a:t>14 inspections performed by the City</a:t>
            </a:r>
          </a:p>
          <a:p>
            <a:pPr marL="285750" indent="-285750">
              <a:spcAft>
                <a:spcPts val="1200"/>
              </a:spcAft>
              <a:buFont typeface="Arial" panose="020B0604020202020204" pitchFamily="34" charset="0"/>
              <a:buChar char="•"/>
            </a:pPr>
            <a:r>
              <a:rPr lang="en-US" sz="2000" dirty="0"/>
              <a:t>Vacant, attractive for unlawful occupants </a:t>
            </a:r>
          </a:p>
        </p:txBody>
      </p:sp>
      <p:sp>
        <p:nvSpPr>
          <p:cNvPr id="5" name="Slide Number Placeholder 4"/>
          <p:cNvSpPr>
            <a:spLocks noGrp="1"/>
          </p:cNvSpPr>
          <p:nvPr>
            <p:ph type="sldNum" sz="quarter" idx="12"/>
          </p:nvPr>
        </p:nvSpPr>
        <p:spPr/>
        <p:txBody>
          <a:bodyPr/>
          <a:lstStyle/>
          <a:p>
            <a:fld id="{852A2764-8778-4DF0-AFE0-83D9E4BC67D0}" type="slidenum">
              <a:rPr lang="en-US" smtClean="0"/>
              <a:t>7</a:t>
            </a:fld>
            <a:endParaRPr lang="en-US" dirty="0"/>
          </a:p>
        </p:txBody>
      </p:sp>
      <p:pic>
        <p:nvPicPr>
          <p:cNvPr id="2050" name="Picture 2" descr="IMG_3394">
            <a:extLst>
              <a:ext uri="{FF2B5EF4-FFF2-40B4-BE49-F238E27FC236}">
                <a16:creationId xmlns:a16="http://schemas.microsoft.com/office/drawing/2014/main" id="{73DC31DA-197B-445F-982D-99293F8CD4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2024" y="872998"/>
            <a:ext cx="4155976"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IMG_3396">
            <a:extLst>
              <a:ext uri="{FF2B5EF4-FFF2-40B4-BE49-F238E27FC236}">
                <a16:creationId xmlns:a16="http://schemas.microsoft.com/office/drawing/2014/main" id="{675DAD67-5B2D-4569-B2C8-9E646CE0E7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8390" y="3349752"/>
            <a:ext cx="3767619" cy="3006598"/>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D6D082E2-19F6-4FBD-BFA8-1341AD90C076}"/>
              </a:ext>
            </a:extLst>
          </p:cNvPr>
          <p:cNvSpPr txBox="1">
            <a:spLocks/>
          </p:cNvSpPr>
          <p:nvPr/>
        </p:nvSpPr>
        <p:spPr>
          <a:xfrm>
            <a:off x="828676" y="531408"/>
            <a:ext cx="5927724" cy="6858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600" b="1" i="1">
                <a:solidFill>
                  <a:srgbClr val="0070C0"/>
                </a:solidFill>
              </a:rPr>
              <a:t>544 SE 137</a:t>
            </a:r>
            <a:r>
              <a:rPr lang="en-US" sz="3600" b="1" i="1" baseline="30000">
                <a:solidFill>
                  <a:srgbClr val="0070C0"/>
                </a:solidFill>
              </a:rPr>
              <a:t>th</a:t>
            </a:r>
            <a:r>
              <a:rPr lang="en-US" sz="3600" b="1" i="1">
                <a:solidFill>
                  <a:srgbClr val="0070C0"/>
                </a:solidFill>
              </a:rPr>
              <a:t> Ave.</a:t>
            </a:r>
            <a:endParaRPr lang="en-US" sz="3600" b="1" i="1" dirty="0">
              <a:solidFill>
                <a:srgbClr val="0070C0"/>
              </a:solidFill>
            </a:endParaRPr>
          </a:p>
        </p:txBody>
      </p:sp>
    </p:spTree>
    <p:extLst>
      <p:ext uri="{BB962C8B-B14F-4D97-AF65-F5344CB8AC3E}">
        <p14:creationId xmlns:p14="http://schemas.microsoft.com/office/powerpoint/2010/main" val="1468818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27410A8-D265-4249-B845-0A45B0ED6A26}"/>
              </a:ext>
            </a:extLst>
          </p:cNvPr>
          <p:cNvSpPr>
            <a:spLocks noGrp="1"/>
          </p:cNvSpPr>
          <p:nvPr>
            <p:ph type="subTitle" idx="1"/>
          </p:nvPr>
        </p:nvSpPr>
        <p:spPr>
          <a:xfrm>
            <a:off x="431800" y="1777596"/>
            <a:ext cx="5092700" cy="3098801"/>
          </a:xfrm>
        </p:spPr>
        <p:txBody>
          <a:bodyPr>
            <a:normAutofit/>
          </a:bodyPr>
          <a:lstStyle/>
          <a:p>
            <a:pPr marL="285750" indent="-285750" algn="l">
              <a:spcAft>
                <a:spcPts val="1200"/>
              </a:spcAft>
              <a:buFont typeface="Arial" panose="020B0604020202020204" pitchFamily="34" charset="0"/>
              <a:buChar char="•"/>
            </a:pPr>
            <a:r>
              <a:rPr lang="en-US" b="1" dirty="0"/>
              <a:t>Four liens placed against the property</a:t>
            </a:r>
          </a:p>
          <a:p>
            <a:pPr marL="285750" indent="-285750" algn="l">
              <a:spcAft>
                <a:spcPts val="1200"/>
              </a:spcAft>
              <a:buFont typeface="Arial" panose="020B0604020202020204" pitchFamily="34" charset="0"/>
              <a:buChar char="•"/>
            </a:pPr>
            <a:r>
              <a:rPr lang="en-US" dirty="0"/>
              <a:t>Delinquency ranges from 2014-2018</a:t>
            </a:r>
          </a:p>
          <a:p>
            <a:pPr marL="285750" indent="-285750" algn="l">
              <a:spcAft>
                <a:spcPts val="1200"/>
              </a:spcAft>
              <a:buFont typeface="Arial" panose="020B0604020202020204" pitchFamily="34" charset="0"/>
              <a:buChar char="•"/>
            </a:pPr>
            <a:r>
              <a:rPr lang="en-US" dirty="0"/>
              <a:t>Total amount owed on liens: $23,442.16</a:t>
            </a:r>
            <a:r>
              <a:rPr lang="en-US" dirty="0">
                <a:solidFill>
                  <a:srgbClr val="FF0000"/>
                </a:solidFill>
              </a:rPr>
              <a:t>  </a:t>
            </a:r>
            <a:r>
              <a:rPr lang="en-US" dirty="0"/>
              <a:t>(as of May 31, 2018)</a:t>
            </a:r>
          </a:p>
          <a:p>
            <a:pPr marL="285750" indent="-285750" algn="l">
              <a:spcAft>
                <a:spcPts val="1200"/>
              </a:spcAft>
              <a:buFont typeface="Arial" panose="020B0604020202020204" pitchFamily="34" charset="0"/>
              <a:buChar char="•"/>
            </a:pPr>
            <a:r>
              <a:rPr lang="en-US" dirty="0"/>
              <a:t>Ownership: </a:t>
            </a:r>
            <a:r>
              <a:rPr lang="en-US" b="1" dirty="0"/>
              <a:t>Norman Yee </a:t>
            </a:r>
          </a:p>
          <a:p>
            <a:pPr algn="l">
              <a:spcAft>
                <a:spcPts val="1200"/>
              </a:spcAft>
            </a:pPr>
            <a:endParaRPr lang="en-US" dirty="0"/>
          </a:p>
          <a:p>
            <a:pPr marL="342900" indent="-342900" algn="l">
              <a:spcAft>
                <a:spcPts val="1200"/>
              </a:spcAft>
              <a:buFont typeface="Arial" panose="020B0604020202020204" pitchFamily="34" charset="0"/>
              <a:buChar char="•"/>
            </a:pPr>
            <a:endParaRPr lang="en-US" dirty="0"/>
          </a:p>
        </p:txBody>
      </p:sp>
      <p:sp>
        <p:nvSpPr>
          <p:cNvPr id="2" name="Slide Number Placeholder 1">
            <a:extLst>
              <a:ext uri="{FF2B5EF4-FFF2-40B4-BE49-F238E27FC236}">
                <a16:creationId xmlns:a16="http://schemas.microsoft.com/office/drawing/2014/main" id="{7D7235D9-3A58-40F4-8098-870D4AA07F14}"/>
              </a:ext>
            </a:extLst>
          </p:cNvPr>
          <p:cNvSpPr>
            <a:spLocks noGrp="1"/>
          </p:cNvSpPr>
          <p:nvPr>
            <p:ph type="sldNum" sz="quarter" idx="12"/>
          </p:nvPr>
        </p:nvSpPr>
        <p:spPr/>
        <p:txBody>
          <a:bodyPr/>
          <a:lstStyle/>
          <a:p>
            <a:fld id="{852A2764-8778-4DF0-AFE0-83D9E4BC67D0}" type="slidenum">
              <a:rPr lang="en-US" smtClean="0"/>
              <a:t>8</a:t>
            </a:fld>
            <a:endParaRPr lang="en-US" dirty="0"/>
          </a:p>
        </p:txBody>
      </p:sp>
      <p:pic>
        <p:nvPicPr>
          <p:cNvPr id="7172" name="Picture 4" descr="8 12 14 013">
            <a:extLst>
              <a:ext uri="{FF2B5EF4-FFF2-40B4-BE49-F238E27FC236}">
                <a16:creationId xmlns:a16="http://schemas.microsoft.com/office/drawing/2014/main" id="{72DBA5B3-F3EA-4EE5-9FD8-F73BFDDEFA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4900" y="1422400"/>
            <a:ext cx="5168900" cy="40513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BF9B76F8-74F2-4D71-AF0B-DE0C90A200A7}"/>
              </a:ext>
            </a:extLst>
          </p:cNvPr>
          <p:cNvSpPr txBox="1">
            <a:spLocks/>
          </p:cNvSpPr>
          <p:nvPr/>
        </p:nvSpPr>
        <p:spPr>
          <a:xfrm>
            <a:off x="828676" y="531408"/>
            <a:ext cx="5927724" cy="6858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i="1" dirty="0">
                <a:solidFill>
                  <a:srgbClr val="0070C0"/>
                </a:solidFill>
              </a:rPr>
              <a:t>5616 N Harvard St.</a:t>
            </a:r>
          </a:p>
        </p:txBody>
      </p:sp>
    </p:spTree>
    <p:extLst>
      <p:ext uri="{BB962C8B-B14F-4D97-AF65-F5344CB8AC3E}">
        <p14:creationId xmlns:p14="http://schemas.microsoft.com/office/powerpoint/2010/main" val="3773913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27410A8-D265-4249-B845-0A45B0ED6A26}"/>
              </a:ext>
            </a:extLst>
          </p:cNvPr>
          <p:cNvSpPr>
            <a:spLocks noGrp="1"/>
          </p:cNvSpPr>
          <p:nvPr>
            <p:ph type="subTitle" idx="1"/>
          </p:nvPr>
        </p:nvSpPr>
        <p:spPr>
          <a:xfrm>
            <a:off x="431800" y="1609993"/>
            <a:ext cx="4165600" cy="4337956"/>
          </a:xfrm>
        </p:spPr>
        <p:txBody>
          <a:bodyPr>
            <a:normAutofit fontScale="92500"/>
          </a:bodyPr>
          <a:lstStyle/>
          <a:p>
            <a:pPr marL="342900" indent="-342900" algn="l">
              <a:spcAft>
                <a:spcPts val="1200"/>
              </a:spcAft>
              <a:buFont typeface="Arial" panose="020B0604020202020204" pitchFamily="34" charset="0"/>
              <a:buChar char="•"/>
            </a:pPr>
            <a:r>
              <a:rPr lang="en-US" dirty="0"/>
              <a:t>Vacant distressed property</a:t>
            </a:r>
          </a:p>
          <a:p>
            <a:pPr marL="342900" indent="-342900" algn="l">
              <a:spcAft>
                <a:spcPts val="1200"/>
              </a:spcAft>
              <a:buFont typeface="Arial" panose="020B0604020202020204" pitchFamily="34" charset="0"/>
              <a:buChar char="•"/>
            </a:pPr>
            <a:r>
              <a:rPr lang="en-US" dirty="0"/>
              <a:t>Tall grass and overgrown vines over yard and into house</a:t>
            </a:r>
          </a:p>
          <a:p>
            <a:pPr marL="342900" indent="-342900" algn="l">
              <a:spcAft>
                <a:spcPts val="1200"/>
              </a:spcAft>
              <a:buFont typeface="Arial" panose="020B0604020202020204" pitchFamily="34" charset="0"/>
              <a:buChar char="•"/>
            </a:pPr>
            <a:r>
              <a:rPr lang="en-US" dirty="0"/>
              <a:t>Fire/Life/Safety violations</a:t>
            </a:r>
          </a:p>
          <a:p>
            <a:pPr marL="342900" indent="-342900" algn="l">
              <a:spcAft>
                <a:spcPts val="1200"/>
              </a:spcAft>
              <a:buFont typeface="Arial" panose="020B0604020202020204" pitchFamily="34" charset="0"/>
              <a:buChar char="•"/>
            </a:pPr>
            <a:r>
              <a:rPr lang="en-US" dirty="0"/>
              <a:t>Windows covered with metal screening</a:t>
            </a:r>
          </a:p>
          <a:p>
            <a:pPr marL="342900" indent="-342900" algn="l">
              <a:spcAft>
                <a:spcPts val="1200"/>
              </a:spcAft>
              <a:buFont typeface="Arial" panose="020B0604020202020204" pitchFamily="34" charset="0"/>
              <a:buChar char="•"/>
            </a:pPr>
            <a:r>
              <a:rPr lang="en-US" dirty="0"/>
              <a:t>Porch metal leg detached</a:t>
            </a:r>
          </a:p>
          <a:p>
            <a:pPr marL="342900" indent="-342900" algn="l">
              <a:spcAft>
                <a:spcPts val="1200"/>
              </a:spcAft>
              <a:buFont typeface="Arial" panose="020B0604020202020204" pitchFamily="34" charset="0"/>
              <a:buChar char="•"/>
            </a:pPr>
            <a:r>
              <a:rPr lang="en-US" dirty="0"/>
              <a:t>49 police calls for service </a:t>
            </a:r>
            <a:br>
              <a:rPr lang="en-US" dirty="0"/>
            </a:br>
            <a:r>
              <a:rPr lang="en-US" dirty="0"/>
              <a:t>since June 2011</a:t>
            </a:r>
          </a:p>
        </p:txBody>
      </p:sp>
      <p:sp>
        <p:nvSpPr>
          <p:cNvPr id="2" name="Slide Number Placeholder 1">
            <a:extLst>
              <a:ext uri="{FF2B5EF4-FFF2-40B4-BE49-F238E27FC236}">
                <a16:creationId xmlns:a16="http://schemas.microsoft.com/office/drawing/2014/main" id="{7D7235D9-3A58-40F4-8098-870D4AA07F14}"/>
              </a:ext>
            </a:extLst>
          </p:cNvPr>
          <p:cNvSpPr>
            <a:spLocks noGrp="1"/>
          </p:cNvSpPr>
          <p:nvPr>
            <p:ph type="sldNum" sz="quarter" idx="12"/>
          </p:nvPr>
        </p:nvSpPr>
        <p:spPr/>
        <p:txBody>
          <a:bodyPr/>
          <a:lstStyle/>
          <a:p>
            <a:fld id="{852A2764-8778-4DF0-AFE0-83D9E4BC67D0}" type="slidenum">
              <a:rPr lang="en-US" smtClean="0"/>
              <a:t>9</a:t>
            </a:fld>
            <a:endParaRPr lang="en-US" dirty="0"/>
          </a:p>
        </p:txBody>
      </p:sp>
      <p:pic>
        <p:nvPicPr>
          <p:cNvPr id="8194" name="Picture 2" descr="IMG_0735">
            <a:extLst>
              <a:ext uri="{FF2B5EF4-FFF2-40B4-BE49-F238E27FC236}">
                <a16:creationId xmlns:a16="http://schemas.microsoft.com/office/drawing/2014/main" id="{F51C2E2E-73FC-4C1D-A1EB-1540A5019E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5763" y="874308"/>
            <a:ext cx="3348037" cy="251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IMG_0740">
            <a:extLst>
              <a:ext uri="{FF2B5EF4-FFF2-40B4-BE49-F238E27FC236}">
                <a16:creationId xmlns:a16="http://schemas.microsoft.com/office/drawing/2014/main" id="{7F79AB10-EC99-4FF6-92B6-D4FA41FD66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5763" y="3685772"/>
            <a:ext cx="3348037" cy="251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8 12 14 015">
            <a:extLst>
              <a:ext uri="{FF2B5EF4-FFF2-40B4-BE49-F238E27FC236}">
                <a16:creationId xmlns:a16="http://schemas.microsoft.com/office/drawing/2014/main" id="{2BB8CFEE-21F7-42C6-B200-0AE3BCB2F4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7400" y="2131401"/>
            <a:ext cx="3077029" cy="294504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78230E5D-CB28-449A-AB01-11FA2FFBD3BF}"/>
              </a:ext>
            </a:extLst>
          </p:cNvPr>
          <p:cNvSpPr txBox="1">
            <a:spLocks/>
          </p:cNvSpPr>
          <p:nvPr/>
        </p:nvSpPr>
        <p:spPr>
          <a:xfrm>
            <a:off x="828676" y="531408"/>
            <a:ext cx="5927724" cy="6858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i="1" dirty="0">
                <a:solidFill>
                  <a:srgbClr val="0070C0"/>
                </a:solidFill>
              </a:rPr>
              <a:t>5616 N Harvard St.</a:t>
            </a:r>
          </a:p>
        </p:txBody>
      </p:sp>
    </p:spTree>
    <p:extLst>
      <p:ext uri="{BB962C8B-B14F-4D97-AF65-F5344CB8AC3E}">
        <p14:creationId xmlns:p14="http://schemas.microsoft.com/office/powerpoint/2010/main" val="1704679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14369</TotalTime>
  <Words>1342</Words>
  <Application>Microsoft Office PowerPoint</Application>
  <PresentationFormat>Widescreen</PresentationFormat>
  <Paragraphs>161</Paragraphs>
  <Slides>16</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City Foreclosure Focused on Vacant and Distressed Properties</vt:lpstr>
      <vt:lpstr>The City’s Foreclosure Efforts</vt:lpstr>
      <vt:lpstr>Results of the Foreclosure Process</vt:lpstr>
      <vt:lpstr>Properties Recommended for City Foreclosure</vt:lpstr>
      <vt:lpstr>544 SE 137th Ave.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History of Violations/Delinquencies</vt:lpstr>
      <vt:lpstr>Opportunities to Correct Violations/Delinquencies</vt:lpstr>
      <vt:lpstr>Next Steps in the City’s Foreclosure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Liefeld, Michael</dc:creator>
  <cp:lastModifiedBy>Jennings, Gayla</cp:lastModifiedBy>
  <cp:revision>237</cp:revision>
  <cp:lastPrinted>2018-06-14T22:18:18Z</cp:lastPrinted>
  <dcterms:created xsi:type="dcterms:W3CDTF">2016-06-13T19:27:40Z</dcterms:created>
  <dcterms:modified xsi:type="dcterms:W3CDTF">2018-08-08T14:09:30Z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