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6.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7.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 id="2147483783" r:id="rId3"/>
    <p:sldMasterId id="2147483790" r:id="rId4"/>
    <p:sldMasterId id="2147483820" r:id="rId5"/>
    <p:sldMasterId id="2147483835" r:id="rId6"/>
    <p:sldMasterId id="2147483849" r:id="rId7"/>
    <p:sldMasterId id="2147483856" r:id="rId8"/>
    <p:sldMasterId id="2147483870" r:id="rId9"/>
    <p:sldMasterId id="2147483894" r:id="rId10"/>
    <p:sldMasterId id="2147483910" r:id="rId11"/>
    <p:sldMasterId id="2147483920" r:id="rId12"/>
    <p:sldMasterId id="2147483959" r:id="rId13"/>
  </p:sldMasterIdLst>
  <p:notesMasterIdLst>
    <p:notesMasterId r:id="rId77"/>
  </p:notesMasterIdLst>
  <p:handoutMasterIdLst>
    <p:handoutMasterId r:id="rId78"/>
  </p:handoutMasterIdLst>
  <p:sldIdLst>
    <p:sldId id="440" r:id="rId14"/>
    <p:sldId id="441" r:id="rId15"/>
    <p:sldId id="476" r:id="rId16"/>
    <p:sldId id="468" r:id="rId17"/>
    <p:sldId id="469" r:id="rId18"/>
    <p:sldId id="443" r:id="rId19"/>
    <p:sldId id="444" r:id="rId20"/>
    <p:sldId id="390" r:id="rId21"/>
    <p:sldId id="445" r:id="rId22"/>
    <p:sldId id="446" r:id="rId23"/>
    <p:sldId id="467" r:id="rId24"/>
    <p:sldId id="470" r:id="rId25"/>
    <p:sldId id="471" r:id="rId26"/>
    <p:sldId id="447" r:id="rId27"/>
    <p:sldId id="466" r:id="rId28"/>
    <p:sldId id="448" r:id="rId29"/>
    <p:sldId id="449" r:id="rId30"/>
    <p:sldId id="472" r:id="rId31"/>
    <p:sldId id="313" r:id="rId32"/>
    <p:sldId id="295" r:id="rId33"/>
    <p:sldId id="452" r:id="rId34"/>
    <p:sldId id="463" r:id="rId35"/>
    <p:sldId id="458" r:id="rId36"/>
    <p:sldId id="459" r:id="rId37"/>
    <p:sldId id="296" r:id="rId38"/>
    <p:sldId id="290" r:id="rId39"/>
    <p:sldId id="291" r:id="rId40"/>
    <p:sldId id="460" r:id="rId41"/>
    <p:sldId id="500" r:id="rId42"/>
    <p:sldId id="501" r:id="rId43"/>
    <p:sldId id="473" r:id="rId44"/>
    <p:sldId id="317" r:id="rId45"/>
    <p:sldId id="294" r:id="rId46"/>
    <p:sldId id="301" r:id="rId47"/>
    <p:sldId id="482" r:id="rId48"/>
    <p:sldId id="318" r:id="rId49"/>
    <p:sldId id="303" r:id="rId50"/>
    <p:sldId id="304" r:id="rId51"/>
    <p:sldId id="305" r:id="rId52"/>
    <p:sldId id="311" r:id="rId53"/>
    <p:sldId id="483" r:id="rId54"/>
    <p:sldId id="474" r:id="rId55"/>
    <p:sldId id="489" r:id="rId56"/>
    <p:sldId id="477" r:id="rId57"/>
    <p:sldId id="490" r:id="rId58"/>
    <p:sldId id="491" r:id="rId59"/>
    <p:sldId id="492" r:id="rId60"/>
    <p:sldId id="493" r:id="rId61"/>
    <p:sldId id="494" r:id="rId62"/>
    <p:sldId id="495" r:id="rId63"/>
    <p:sldId id="499" r:id="rId64"/>
    <p:sldId id="465" r:id="rId65"/>
    <p:sldId id="478" r:id="rId66"/>
    <p:sldId id="479" r:id="rId67"/>
    <p:sldId id="480" r:id="rId68"/>
    <p:sldId id="481" r:id="rId69"/>
    <p:sldId id="464" r:id="rId70"/>
    <p:sldId id="475" r:id="rId71"/>
    <p:sldId id="485" r:id="rId72"/>
    <p:sldId id="486" r:id="rId73"/>
    <p:sldId id="487" r:id="rId74"/>
    <p:sldId id="488" r:id="rId75"/>
    <p:sldId id="484" r:id="rId76"/>
  </p:sldIdLst>
  <p:sldSz cx="9144000" cy="6858000" type="screen4x3"/>
  <p:notesSz cx="6858000" cy="9296400"/>
  <p:defaultText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432">
          <p15:clr>
            <a:srgbClr val="A4A3A4"/>
          </p15:clr>
        </p15:guide>
        <p15:guide id="4" pos="1008">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A6A6A6"/>
    <a:srgbClr val="7F7F7F"/>
    <a:srgbClr val="FF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454"/>
    <p:restoredTop sz="91314" autoAdjust="0"/>
  </p:normalViewPr>
  <p:slideViewPr>
    <p:cSldViewPr snapToGrid="0">
      <p:cViewPr>
        <p:scale>
          <a:sx n="80" d="100"/>
          <a:sy n="80" d="100"/>
        </p:scale>
        <p:origin x="1260" y="990"/>
      </p:cViewPr>
      <p:guideLst>
        <p:guide orient="horz" pos="2160"/>
        <p:guide pos="2880"/>
        <p:guide orient="horz" pos="432"/>
        <p:guide pos="1008"/>
      </p:guideLst>
    </p:cSldViewPr>
  </p:slideViewPr>
  <p:notesTextViewPr>
    <p:cViewPr>
      <p:scale>
        <a:sx n="1" d="1"/>
        <a:sy n="1" d="1"/>
      </p:scale>
      <p:origin x="0" y="0"/>
    </p:cViewPr>
  </p:notesTextViewPr>
  <p:sorterViewPr>
    <p:cViewPr varScale="1">
      <p:scale>
        <a:sx n="1" d="1"/>
        <a:sy n="1" d="1"/>
      </p:scale>
      <p:origin x="0" y="-6990"/>
    </p:cViewPr>
  </p:sorterViewPr>
  <p:notesViewPr>
    <p:cSldViewPr snapToGrid="0">
      <p:cViewPr varScale="1">
        <p:scale>
          <a:sx n="99" d="100"/>
          <a:sy n="99" d="100"/>
        </p:scale>
        <p:origin x="2670" y="72"/>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slide" Target="slides/slide63.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slide" Target="slides/slide61.xml"/><Relationship Id="rId79"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8.xml"/><Relationship Id="rId82"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slide" Target="slides/slide60.xml"/><Relationship Id="rId78" Type="http://schemas.openxmlformats.org/officeDocument/2006/relationships/handoutMaster" Target="handoutMasters/handoutMaster1.xml"/><Relationship Id="rId8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slide" Target="slides/slide59.xml"/><Relationship Id="rId80"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slide" Target="slides/slide62.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1"/>
            <c:bubble3D val="0"/>
            <c:spPr>
              <a:solidFill>
                <a:schemeClr val="accent5">
                  <a:lumMod val="40000"/>
                  <a:lumOff val="60000"/>
                </a:schemeClr>
              </a:solidFill>
            </c:spPr>
            <c:extLst>
              <c:ext xmlns:c16="http://schemas.microsoft.com/office/drawing/2014/chart" uri="{C3380CC4-5D6E-409C-BE32-E72D297353CC}">
                <c16:uniqueId val="{00000001-DA59-4C14-A1D3-9514AFD1C4D8}"/>
              </c:ext>
            </c:extLst>
          </c:dPt>
          <c:dPt>
            <c:idx val="2"/>
            <c:bubble3D val="0"/>
            <c:spPr>
              <a:solidFill>
                <a:srgbClr val="EBEEC4"/>
              </a:solidFill>
            </c:spPr>
            <c:extLst>
              <c:ext xmlns:c16="http://schemas.microsoft.com/office/drawing/2014/chart" uri="{C3380CC4-5D6E-409C-BE32-E72D297353CC}">
                <c16:uniqueId val="{00000003-DA59-4C14-A1D3-9514AFD1C4D8}"/>
              </c:ext>
            </c:extLst>
          </c:dPt>
          <c:dPt>
            <c:idx val="4"/>
            <c:bubble3D val="0"/>
            <c:spPr>
              <a:solidFill>
                <a:srgbClr val="92D050"/>
              </a:solidFill>
            </c:spPr>
            <c:extLst>
              <c:ext xmlns:c16="http://schemas.microsoft.com/office/drawing/2014/chart" uri="{C3380CC4-5D6E-409C-BE32-E72D297353CC}">
                <c16:uniqueId val="{00000005-DA59-4C14-A1D3-9514AFD1C4D8}"/>
              </c:ext>
            </c:extLst>
          </c:dPt>
          <c:dLbls>
            <c:dLbl>
              <c:idx val="0"/>
              <c:layout>
                <c:manualLayout>
                  <c:x val="3.8727323976990774E-2"/>
                  <c:y val="-4.1228312370044651E-2"/>
                </c:manualLayout>
              </c:layout>
              <c:tx>
                <c:rich>
                  <a:bodyPr/>
                  <a:lstStyle/>
                  <a:p>
                    <a:r>
                      <a:rPr lang="en-US" dirty="0"/>
                      <a:t>$74M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DA59-4C14-A1D3-9514AFD1C4D8}"/>
                </c:ext>
              </c:extLst>
            </c:dLbl>
            <c:dLbl>
              <c:idx val="1"/>
              <c:layout>
                <c:manualLayout>
                  <c:x val="6.3230130531766442E-3"/>
                  <c:y val="-7.0891706718478375E-3"/>
                </c:manualLayout>
              </c:layout>
              <c:tx>
                <c:rich>
                  <a:bodyPr/>
                  <a:lstStyle/>
                  <a:p>
                    <a:r>
                      <a:rPr lang="en-US" dirty="0"/>
                      <a:t>$14M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A59-4C14-A1D3-9514AFD1C4D8}"/>
                </c:ext>
              </c:extLst>
            </c:dLbl>
            <c:dLbl>
              <c:idx val="2"/>
              <c:layout>
                <c:manualLayout>
                  <c:x val="-3.6252266297331318E-2"/>
                  <c:y val="-5.87573712376862E-2"/>
                </c:manualLayout>
              </c:layout>
              <c:tx>
                <c:rich>
                  <a:bodyPr/>
                  <a:lstStyle/>
                  <a:p>
                    <a:r>
                      <a:rPr lang="en-US" dirty="0"/>
                      <a:t>$190M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A59-4C14-A1D3-9514AFD1C4D8}"/>
                </c:ext>
              </c:extLst>
            </c:dLbl>
            <c:dLbl>
              <c:idx val="3"/>
              <c:layout>
                <c:manualLayout>
                  <c:x val="-7.9444061679790026E-2"/>
                  <c:y val="-3.8182332677165351E-2"/>
                </c:manualLayout>
              </c:layout>
              <c:tx>
                <c:rich>
                  <a:bodyPr/>
                  <a:lstStyle/>
                  <a:p>
                    <a:r>
                      <a:rPr lang="en-US" dirty="0"/>
                      <a:t>$1B</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DA59-4C14-A1D3-9514AFD1C4D8}"/>
                </c:ext>
              </c:extLst>
            </c:dLbl>
            <c:dLbl>
              <c:idx val="4"/>
              <c:layout>
                <c:manualLayout>
                  <c:x val="-9.2292404855643051E-2"/>
                  <c:y val="1.0699311023622047E-2"/>
                </c:manualLayout>
              </c:layout>
              <c:tx>
                <c:rich>
                  <a:bodyPr/>
                  <a:lstStyle/>
                  <a:p>
                    <a:r>
                      <a:rPr lang="en-US" dirty="0"/>
                      <a:t>$14M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DA59-4C14-A1D3-9514AFD1C4D8}"/>
                </c:ext>
              </c:extLst>
            </c:dLbl>
            <c:dLbl>
              <c:idx val="5"/>
              <c:layout>
                <c:manualLayout>
                  <c:x val="6.4641585729547646E-3"/>
                  <c:y val="-6.3000306779834342E-2"/>
                </c:manualLayout>
              </c:layout>
              <c:tx>
                <c:rich>
                  <a:bodyPr/>
                  <a:lstStyle/>
                  <a:p>
                    <a:r>
                      <a:rPr lang="en-US"/>
                      <a:t>$21M</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DA59-4C14-A1D3-9514AFD1C4D8}"/>
                </c:ext>
              </c:extLst>
            </c:dLbl>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Sheet1!$A$2:$A$7</c:f>
              <c:strCache>
                <c:ptCount val="6"/>
                <c:pt idx="0">
                  <c:v>Acquisition - Prosper Portland</c:v>
                </c:pt>
                <c:pt idx="1">
                  <c:v>Acquisition - PHB</c:v>
                </c:pt>
                <c:pt idx="2">
                  <c:v>Affordable Housing Development </c:v>
                </c:pt>
                <c:pt idx="3">
                  <c:v>Private Market Rate Development</c:v>
                </c:pt>
                <c:pt idx="4">
                  <c:v>Public Streets  (inc. environmental)</c:v>
                </c:pt>
                <c:pt idx="5">
                  <c:v>Parks &amp; Open Space (inc. environmental)</c:v>
                </c:pt>
              </c:strCache>
            </c:strRef>
          </c:cat>
          <c:val>
            <c:numRef>
              <c:f>Sheet1!$B$2:$B$7</c:f>
              <c:numCache>
                <c:formatCode>General</c:formatCode>
                <c:ptCount val="6"/>
                <c:pt idx="0">
                  <c:v>74</c:v>
                </c:pt>
                <c:pt idx="1">
                  <c:v>14</c:v>
                </c:pt>
                <c:pt idx="2" formatCode="0">
                  <c:v>190</c:v>
                </c:pt>
                <c:pt idx="3" formatCode="0">
                  <c:v>1000</c:v>
                </c:pt>
                <c:pt idx="4" formatCode="0">
                  <c:v>14</c:v>
                </c:pt>
                <c:pt idx="5">
                  <c:v>21</c:v>
                </c:pt>
              </c:numCache>
            </c:numRef>
          </c:val>
          <c:extLst>
            <c:ext xmlns:c16="http://schemas.microsoft.com/office/drawing/2014/chart" uri="{C3380CC4-5D6E-409C-BE32-E72D297353CC}">
              <c16:uniqueId val="{00000009-DA59-4C14-A1D3-9514AFD1C4D8}"/>
            </c:ext>
          </c:extLst>
        </c:ser>
        <c:dLbls>
          <c:showLegendKey val="0"/>
          <c:showVal val="0"/>
          <c:showCatName val="0"/>
          <c:showSerName val="0"/>
          <c:showPercent val="0"/>
          <c:showBubbleSize val="0"/>
          <c:showLeaderLines val="1"/>
        </c:dLbls>
        <c:firstSliceAng val="0"/>
      </c:pieChart>
    </c:plotArea>
    <c:legend>
      <c:legendPos val="r"/>
      <c:legendEntry>
        <c:idx val="0"/>
        <c:txPr>
          <a:bodyPr/>
          <a:lstStyle/>
          <a:p>
            <a:pPr>
              <a:defRPr sz="1600" baseline="0"/>
            </a:pPr>
            <a:endParaRPr lang="en-US"/>
          </a:p>
        </c:txPr>
      </c:legendEntry>
      <c:legendEntry>
        <c:idx val="1"/>
        <c:txPr>
          <a:bodyPr/>
          <a:lstStyle/>
          <a:p>
            <a:pPr>
              <a:defRPr sz="1600" baseline="0"/>
            </a:pPr>
            <a:endParaRPr lang="en-US"/>
          </a:p>
        </c:txPr>
      </c:legendEntry>
      <c:legendEntry>
        <c:idx val="2"/>
        <c:txPr>
          <a:bodyPr/>
          <a:lstStyle/>
          <a:p>
            <a:pPr>
              <a:defRPr sz="1600" baseline="0"/>
            </a:pPr>
            <a:endParaRPr lang="en-US"/>
          </a:p>
        </c:txPr>
      </c:legendEntry>
      <c:legendEntry>
        <c:idx val="3"/>
        <c:txPr>
          <a:bodyPr/>
          <a:lstStyle/>
          <a:p>
            <a:pPr>
              <a:defRPr sz="1600" baseline="0"/>
            </a:pPr>
            <a:endParaRPr lang="en-US"/>
          </a:p>
        </c:txPr>
      </c:legendEntry>
      <c:legendEntry>
        <c:idx val="4"/>
        <c:txPr>
          <a:bodyPr/>
          <a:lstStyle/>
          <a:p>
            <a:pPr>
              <a:defRPr sz="1600" baseline="0"/>
            </a:pPr>
            <a:endParaRPr lang="en-US"/>
          </a:p>
        </c:txPr>
      </c:legendEntry>
      <c:legendEntry>
        <c:idx val="5"/>
        <c:txPr>
          <a:bodyPr/>
          <a:lstStyle/>
          <a:p>
            <a:pPr>
              <a:defRPr sz="1600" baseline="0"/>
            </a:pPr>
            <a:endParaRPr lang="en-US"/>
          </a:p>
        </c:txPr>
      </c:legendEntry>
      <c:layout>
        <c:manualLayout>
          <c:xMode val="edge"/>
          <c:yMode val="edge"/>
          <c:x val="0.66193031113956913"/>
          <c:y val="0.20993966663258001"/>
          <c:w val="0.32746289536231177"/>
          <c:h val="0.70133278794696119"/>
        </c:manualLayout>
      </c:layout>
      <c:overlay val="0"/>
    </c:legend>
    <c:plotVisOnly val="1"/>
    <c:dispBlanksAs val="gap"/>
    <c:showDLblsOverMax val="0"/>
  </c:chart>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2690DFC-A084-48F6-8A8F-C75F5E0D4FA0}" type="doc">
      <dgm:prSet loTypeId="urn:microsoft.com/office/officeart/2005/8/layout/hProcess9" loCatId="process" qsTypeId="urn:microsoft.com/office/officeart/2005/8/quickstyle/simple1" qsCatId="simple" csTypeId="urn:microsoft.com/office/officeart/2005/8/colors/accent1_2" csCatId="accent1" phldr="1"/>
      <dgm:spPr/>
    </dgm:pt>
    <dgm:pt modelId="{8F189B8A-4811-4934-8A47-5EC277D59F81}">
      <dgm:prSet phldrT="[Text]"/>
      <dgm:spPr>
        <a:ln w="57150">
          <a:solidFill>
            <a:schemeClr val="bg1"/>
          </a:solidFill>
        </a:ln>
        <a:effectLst>
          <a:outerShdw blurRad="50800" dist="38100" dir="5400000" algn="t" rotWithShape="0">
            <a:prstClr val="black">
              <a:alpha val="40000"/>
            </a:prstClr>
          </a:outerShdw>
        </a:effectLst>
      </dgm:spPr>
      <dgm:t>
        <a:bodyPr/>
        <a:lstStyle/>
        <a:p>
          <a:r>
            <a:rPr lang="en-US" b="1" dirty="0"/>
            <a:t>Phase B1: Vision &amp; Programming</a:t>
          </a:r>
        </a:p>
      </dgm:t>
    </dgm:pt>
    <dgm:pt modelId="{E54CA2AA-9CF0-4D24-BED6-E222E62944F6}" type="parTrans" cxnId="{ED9A683F-719C-40AF-A4AF-92B6E6C24627}">
      <dgm:prSet/>
      <dgm:spPr/>
      <dgm:t>
        <a:bodyPr/>
        <a:lstStyle/>
        <a:p>
          <a:endParaRPr lang="en-US"/>
        </a:p>
      </dgm:t>
    </dgm:pt>
    <dgm:pt modelId="{05A49761-A30B-4993-875E-65C1A2239568}" type="sibTrans" cxnId="{ED9A683F-719C-40AF-A4AF-92B6E6C24627}">
      <dgm:prSet/>
      <dgm:spPr/>
      <dgm:t>
        <a:bodyPr/>
        <a:lstStyle/>
        <a:p>
          <a:endParaRPr lang="en-US"/>
        </a:p>
      </dgm:t>
    </dgm:pt>
    <dgm:pt modelId="{B61E274A-4181-4C2B-8197-7313E65D7588}">
      <dgm:prSet phldrT="[Text]"/>
      <dgm:spPr/>
      <dgm:t>
        <a:bodyPr/>
        <a:lstStyle/>
        <a:p>
          <a:r>
            <a:rPr lang="en-US" dirty="0"/>
            <a:t>Phase B2: Preliminary Concepts</a:t>
          </a:r>
        </a:p>
      </dgm:t>
    </dgm:pt>
    <dgm:pt modelId="{F936C083-C67B-4204-B8EE-3E98ADB30A33}" type="parTrans" cxnId="{D8D2B7EF-2C9F-44E5-8758-1B7214B8E46B}">
      <dgm:prSet/>
      <dgm:spPr/>
      <dgm:t>
        <a:bodyPr/>
        <a:lstStyle/>
        <a:p>
          <a:endParaRPr lang="en-US"/>
        </a:p>
      </dgm:t>
    </dgm:pt>
    <dgm:pt modelId="{C0998A9E-C49A-40F5-B32C-89BDBEA2D7D8}" type="sibTrans" cxnId="{D8D2B7EF-2C9F-44E5-8758-1B7214B8E46B}">
      <dgm:prSet/>
      <dgm:spPr/>
      <dgm:t>
        <a:bodyPr/>
        <a:lstStyle/>
        <a:p>
          <a:endParaRPr lang="en-US"/>
        </a:p>
      </dgm:t>
    </dgm:pt>
    <dgm:pt modelId="{9E93592F-323B-4D8B-BD6E-21C84B754A30}" type="pres">
      <dgm:prSet presAssocID="{F2690DFC-A084-48F6-8A8F-C75F5E0D4FA0}" presName="CompostProcess" presStyleCnt="0">
        <dgm:presLayoutVars>
          <dgm:dir/>
          <dgm:resizeHandles val="exact"/>
        </dgm:presLayoutVars>
      </dgm:prSet>
      <dgm:spPr/>
    </dgm:pt>
    <dgm:pt modelId="{B06F9B03-E631-4E3D-85F9-9770AA2440A2}" type="pres">
      <dgm:prSet presAssocID="{F2690DFC-A084-48F6-8A8F-C75F5E0D4FA0}" presName="arrow" presStyleLbl="bgShp" presStyleIdx="0" presStyleCnt="1" custLinFactNeighborX="226" custLinFactNeighborY="481"/>
      <dgm:spPr/>
    </dgm:pt>
    <dgm:pt modelId="{77FC7CA7-DD98-458B-A8C8-66BE4E334557}" type="pres">
      <dgm:prSet presAssocID="{F2690DFC-A084-48F6-8A8F-C75F5E0D4FA0}" presName="linearProcess" presStyleCnt="0"/>
      <dgm:spPr/>
    </dgm:pt>
    <dgm:pt modelId="{7C4668B9-DF6B-409D-A92A-DB0B9EF83034}" type="pres">
      <dgm:prSet presAssocID="{8F189B8A-4811-4934-8A47-5EC277D59F81}" presName="textNode" presStyleLbl="node1" presStyleIdx="0" presStyleCnt="2" custScaleX="73940">
        <dgm:presLayoutVars>
          <dgm:bulletEnabled val="1"/>
        </dgm:presLayoutVars>
      </dgm:prSet>
      <dgm:spPr/>
    </dgm:pt>
    <dgm:pt modelId="{32D9C0D1-3CD7-454F-A416-F5D9E377FCC6}" type="pres">
      <dgm:prSet presAssocID="{05A49761-A30B-4993-875E-65C1A2239568}" presName="sibTrans" presStyleCnt="0"/>
      <dgm:spPr/>
    </dgm:pt>
    <dgm:pt modelId="{4F6205EE-A020-4306-B1FE-09E6FABAC5B9}" type="pres">
      <dgm:prSet presAssocID="{B61E274A-4181-4C2B-8197-7313E65D7588}" presName="textNode" presStyleLbl="node1" presStyleIdx="1" presStyleCnt="2" custScaleX="72515">
        <dgm:presLayoutVars>
          <dgm:bulletEnabled val="1"/>
        </dgm:presLayoutVars>
      </dgm:prSet>
      <dgm:spPr/>
    </dgm:pt>
  </dgm:ptLst>
  <dgm:cxnLst>
    <dgm:cxn modelId="{92A3350E-5ACA-46B0-808A-050BDD8BE276}" type="presOf" srcId="{B61E274A-4181-4C2B-8197-7313E65D7588}" destId="{4F6205EE-A020-4306-B1FE-09E6FABAC5B9}" srcOrd="0" destOrd="0" presId="urn:microsoft.com/office/officeart/2005/8/layout/hProcess9"/>
    <dgm:cxn modelId="{C4E0A034-BBF5-4119-9D3F-C5F04F3D9035}" type="presOf" srcId="{F2690DFC-A084-48F6-8A8F-C75F5E0D4FA0}" destId="{9E93592F-323B-4D8B-BD6E-21C84B754A30}" srcOrd="0" destOrd="0" presId="urn:microsoft.com/office/officeart/2005/8/layout/hProcess9"/>
    <dgm:cxn modelId="{ED9A683F-719C-40AF-A4AF-92B6E6C24627}" srcId="{F2690DFC-A084-48F6-8A8F-C75F5E0D4FA0}" destId="{8F189B8A-4811-4934-8A47-5EC277D59F81}" srcOrd="0" destOrd="0" parTransId="{E54CA2AA-9CF0-4D24-BED6-E222E62944F6}" sibTransId="{05A49761-A30B-4993-875E-65C1A2239568}"/>
    <dgm:cxn modelId="{4622B9D6-F703-4774-910E-EC88792AF678}" type="presOf" srcId="{8F189B8A-4811-4934-8A47-5EC277D59F81}" destId="{7C4668B9-DF6B-409D-A92A-DB0B9EF83034}" srcOrd="0" destOrd="0" presId="urn:microsoft.com/office/officeart/2005/8/layout/hProcess9"/>
    <dgm:cxn modelId="{D8D2B7EF-2C9F-44E5-8758-1B7214B8E46B}" srcId="{F2690DFC-A084-48F6-8A8F-C75F5E0D4FA0}" destId="{B61E274A-4181-4C2B-8197-7313E65D7588}" srcOrd="1" destOrd="0" parTransId="{F936C083-C67B-4204-B8EE-3E98ADB30A33}" sibTransId="{C0998A9E-C49A-40F5-B32C-89BDBEA2D7D8}"/>
    <dgm:cxn modelId="{44839AFA-AC55-46E8-9F07-A51728FAD938}" type="presParOf" srcId="{9E93592F-323B-4D8B-BD6E-21C84B754A30}" destId="{B06F9B03-E631-4E3D-85F9-9770AA2440A2}" srcOrd="0" destOrd="0" presId="urn:microsoft.com/office/officeart/2005/8/layout/hProcess9"/>
    <dgm:cxn modelId="{B64C20AE-5DEE-4635-A9D5-07C8BF61F6D0}" type="presParOf" srcId="{9E93592F-323B-4D8B-BD6E-21C84B754A30}" destId="{77FC7CA7-DD98-458B-A8C8-66BE4E334557}" srcOrd="1" destOrd="0" presId="urn:microsoft.com/office/officeart/2005/8/layout/hProcess9"/>
    <dgm:cxn modelId="{EFC9950C-07F2-435E-BDC3-A71B5BAA0AB7}" type="presParOf" srcId="{77FC7CA7-DD98-458B-A8C8-66BE4E334557}" destId="{7C4668B9-DF6B-409D-A92A-DB0B9EF83034}" srcOrd="0" destOrd="0" presId="urn:microsoft.com/office/officeart/2005/8/layout/hProcess9"/>
    <dgm:cxn modelId="{CCFDAD24-B9D1-43EA-AF83-2C5309C9E4A3}" type="presParOf" srcId="{77FC7CA7-DD98-458B-A8C8-66BE4E334557}" destId="{32D9C0D1-3CD7-454F-A416-F5D9E377FCC6}" srcOrd="1" destOrd="0" presId="urn:microsoft.com/office/officeart/2005/8/layout/hProcess9"/>
    <dgm:cxn modelId="{8CC78245-51C3-48BE-9390-4640C9DFB15F}" type="presParOf" srcId="{77FC7CA7-DD98-458B-A8C8-66BE4E334557}" destId="{4F6205EE-A020-4306-B1FE-09E6FABAC5B9}" srcOrd="2"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2690DFC-A084-48F6-8A8F-C75F5E0D4FA0}" type="doc">
      <dgm:prSet loTypeId="urn:microsoft.com/office/officeart/2005/8/layout/hProcess9" loCatId="process" qsTypeId="urn:microsoft.com/office/officeart/2005/8/quickstyle/simple1" qsCatId="simple" csTypeId="urn:microsoft.com/office/officeart/2005/8/colors/accent4_2" csCatId="accent4" phldr="1"/>
      <dgm:spPr/>
    </dgm:pt>
    <dgm:pt modelId="{8F189B8A-4811-4934-8A47-5EC277D59F81}">
      <dgm:prSet phldrT="[Text]"/>
      <dgm:spPr/>
      <dgm:t>
        <a:bodyPr/>
        <a:lstStyle/>
        <a:p>
          <a:r>
            <a:rPr lang="en-US" dirty="0"/>
            <a:t>Phase C1: Concept Refinement</a:t>
          </a:r>
        </a:p>
      </dgm:t>
    </dgm:pt>
    <dgm:pt modelId="{E54CA2AA-9CF0-4D24-BED6-E222E62944F6}" type="parTrans" cxnId="{ED9A683F-719C-40AF-A4AF-92B6E6C24627}">
      <dgm:prSet/>
      <dgm:spPr/>
      <dgm:t>
        <a:bodyPr/>
        <a:lstStyle/>
        <a:p>
          <a:endParaRPr lang="en-US"/>
        </a:p>
      </dgm:t>
    </dgm:pt>
    <dgm:pt modelId="{05A49761-A30B-4993-875E-65C1A2239568}" type="sibTrans" cxnId="{ED9A683F-719C-40AF-A4AF-92B6E6C24627}">
      <dgm:prSet/>
      <dgm:spPr/>
      <dgm:t>
        <a:bodyPr/>
        <a:lstStyle/>
        <a:p>
          <a:endParaRPr lang="en-US"/>
        </a:p>
      </dgm:t>
    </dgm:pt>
    <dgm:pt modelId="{B61E274A-4181-4C2B-8197-7313E65D7588}">
      <dgm:prSet phldrT="[Text]"/>
      <dgm:spPr/>
      <dgm:t>
        <a:bodyPr/>
        <a:lstStyle/>
        <a:p>
          <a:r>
            <a:rPr lang="en-US" dirty="0"/>
            <a:t>Phase C2: Select One Concept</a:t>
          </a:r>
        </a:p>
      </dgm:t>
    </dgm:pt>
    <dgm:pt modelId="{F936C083-C67B-4204-B8EE-3E98ADB30A33}" type="parTrans" cxnId="{D8D2B7EF-2C9F-44E5-8758-1B7214B8E46B}">
      <dgm:prSet/>
      <dgm:spPr/>
      <dgm:t>
        <a:bodyPr/>
        <a:lstStyle/>
        <a:p>
          <a:endParaRPr lang="en-US"/>
        </a:p>
      </dgm:t>
    </dgm:pt>
    <dgm:pt modelId="{C0998A9E-C49A-40F5-B32C-89BDBEA2D7D8}" type="sibTrans" cxnId="{D8D2B7EF-2C9F-44E5-8758-1B7214B8E46B}">
      <dgm:prSet/>
      <dgm:spPr/>
      <dgm:t>
        <a:bodyPr/>
        <a:lstStyle/>
        <a:p>
          <a:endParaRPr lang="en-US"/>
        </a:p>
      </dgm:t>
    </dgm:pt>
    <dgm:pt modelId="{B102CC03-FD31-403B-8A77-7035267AD46B}">
      <dgm:prSet phldrT="[Text]"/>
      <dgm:spPr/>
      <dgm:t>
        <a:bodyPr/>
        <a:lstStyle/>
        <a:p>
          <a:r>
            <a:rPr lang="en-US" dirty="0"/>
            <a:t>Phase C3: Advance Concept</a:t>
          </a:r>
        </a:p>
      </dgm:t>
    </dgm:pt>
    <dgm:pt modelId="{DDEEE9DF-D8DB-49B8-AFEB-D4E653413006}" type="parTrans" cxnId="{F059001A-A6AB-404F-B378-3935A7886CBE}">
      <dgm:prSet/>
      <dgm:spPr/>
      <dgm:t>
        <a:bodyPr/>
        <a:lstStyle/>
        <a:p>
          <a:endParaRPr lang="en-US"/>
        </a:p>
      </dgm:t>
    </dgm:pt>
    <dgm:pt modelId="{4A8C5AA2-A037-4DDE-8530-6C7672ED9614}" type="sibTrans" cxnId="{F059001A-A6AB-404F-B378-3935A7886CBE}">
      <dgm:prSet/>
      <dgm:spPr/>
      <dgm:t>
        <a:bodyPr/>
        <a:lstStyle/>
        <a:p>
          <a:endParaRPr lang="en-US"/>
        </a:p>
      </dgm:t>
    </dgm:pt>
    <dgm:pt modelId="{9E93592F-323B-4D8B-BD6E-21C84B754A30}" type="pres">
      <dgm:prSet presAssocID="{F2690DFC-A084-48F6-8A8F-C75F5E0D4FA0}" presName="CompostProcess" presStyleCnt="0">
        <dgm:presLayoutVars>
          <dgm:dir/>
          <dgm:resizeHandles val="exact"/>
        </dgm:presLayoutVars>
      </dgm:prSet>
      <dgm:spPr/>
    </dgm:pt>
    <dgm:pt modelId="{B06F9B03-E631-4E3D-85F9-9770AA2440A2}" type="pres">
      <dgm:prSet presAssocID="{F2690DFC-A084-48F6-8A8F-C75F5E0D4FA0}" presName="arrow" presStyleLbl="bgShp" presStyleIdx="0" presStyleCnt="1" custLinFactNeighborX="226" custLinFactNeighborY="481"/>
      <dgm:spPr/>
    </dgm:pt>
    <dgm:pt modelId="{77FC7CA7-DD98-458B-A8C8-66BE4E334557}" type="pres">
      <dgm:prSet presAssocID="{F2690DFC-A084-48F6-8A8F-C75F5E0D4FA0}" presName="linearProcess" presStyleCnt="0"/>
      <dgm:spPr/>
    </dgm:pt>
    <dgm:pt modelId="{7C4668B9-DF6B-409D-A92A-DB0B9EF83034}" type="pres">
      <dgm:prSet presAssocID="{8F189B8A-4811-4934-8A47-5EC277D59F81}" presName="textNode" presStyleLbl="node1" presStyleIdx="0" presStyleCnt="3" custScaleX="73940">
        <dgm:presLayoutVars>
          <dgm:bulletEnabled val="1"/>
        </dgm:presLayoutVars>
      </dgm:prSet>
      <dgm:spPr/>
    </dgm:pt>
    <dgm:pt modelId="{32D9C0D1-3CD7-454F-A416-F5D9E377FCC6}" type="pres">
      <dgm:prSet presAssocID="{05A49761-A30B-4993-875E-65C1A2239568}" presName="sibTrans" presStyleCnt="0"/>
      <dgm:spPr/>
    </dgm:pt>
    <dgm:pt modelId="{4F6205EE-A020-4306-B1FE-09E6FABAC5B9}" type="pres">
      <dgm:prSet presAssocID="{B61E274A-4181-4C2B-8197-7313E65D7588}" presName="textNode" presStyleLbl="node1" presStyleIdx="1" presStyleCnt="3" custScaleX="72515">
        <dgm:presLayoutVars>
          <dgm:bulletEnabled val="1"/>
        </dgm:presLayoutVars>
      </dgm:prSet>
      <dgm:spPr/>
    </dgm:pt>
    <dgm:pt modelId="{E1F43BAE-0C97-4A79-8C03-1F0F29BF7C25}" type="pres">
      <dgm:prSet presAssocID="{C0998A9E-C49A-40F5-B32C-89BDBEA2D7D8}" presName="sibTrans" presStyleCnt="0"/>
      <dgm:spPr/>
    </dgm:pt>
    <dgm:pt modelId="{E0B3CD28-FC4D-4060-BD21-87CD12A3F070}" type="pres">
      <dgm:prSet presAssocID="{B102CC03-FD31-403B-8A77-7035267AD46B}" presName="textNode" presStyleLbl="node1" presStyleIdx="2" presStyleCnt="3">
        <dgm:presLayoutVars>
          <dgm:bulletEnabled val="1"/>
        </dgm:presLayoutVars>
      </dgm:prSet>
      <dgm:spPr/>
    </dgm:pt>
  </dgm:ptLst>
  <dgm:cxnLst>
    <dgm:cxn modelId="{92A3350E-5ACA-46B0-808A-050BDD8BE276}" type="presOf" srcId="{B61E274A-4181-4C2B-8197-7313E65D7588}" destId="{4F6205EE-A020-4306-B1FE-09E6FABAC5B9}" srcOrd="0" destOrd="0" presId="urn:microsoft.com/office/officeart/2005/8/layout/hProcess9"/>
    <dgm:cxn modelId="{F059001A-A6AB-404F-B378-3935A7886CBE}" srcId="{F2690DFC-A084-48F6-8A8F-C75F5E0D4FA0}" destId="{B102CC03-FD31-403B-8A77-7035267AD46B}" srcOrd="2" destOrd="0" parTransId="{DDEEE9DF-D8DB-49B8-AFEB-D4E653413006}" sibTransId="{4A8C5AA2-A037-4DDE-8530-6C7672ED9614}"/>
    <dgm:cxn modelId="{C4E0A034-BBF5-4119-9D3F-C5F04F3D9035}" type="presOf" srcId="{F2690DFC-A084-48F6-8A8F-C75F5E0D4FA0}" destId="{9E93592F-323B-4D8B-BD6E-21C84B754A30}" srcOrd="0" destOrd="0" presId="urn:microsoft.com/office/officeart/2005/8/layout/hProcess9"/>
    <dgm:cxn modelId="{ED9A683F-719C-40AF-A4AF-92B6E6C24627}" srcId="{F2690DFC-A084-48F6-8A8F-C75F5E0D4FA0}" destId="{8F189B8A-4811-4934-8A47-5EC277D59F81}" srcOrd="0" destOrd="0" parTransId="{E54CA2AA-9CF0-4D24-BED6-E222E62944F6}" sibTransId="{05A49761-A30B-4993-875E-65C1A2239568}"/>
    <dgm:cxn modelId="{A23193D0-4026-40E9-904E-8B10BA205376}" type="presOf" srcId="{B102CC03-FD31-403B-8A77-7035267AD46B}" destId="{E0B3CD28-FC4D-4060-BD21-87CD12A3F070}" srcOrd="0" destOrd="0" presId="urn:microsoft.com/office/officeart/2005/8/layout/hProcess9"/>
    <dgm:cxn modelId="{4622B9D6-F703-4774-910E-EC88792AF678}" type="presOf" srcId="{8F189B8A-4811-4934-8A47-5EC277D59F81}" destId="{7C4668B9-DF6B-409D-A92A-DB0B9EF83034}" srcOrd="0" destOrd="0" presId="urn:microsoft.com/office/officeart/2005/8/layout/hProcess9"/>
    <dgm:cxn modelId="{D8D2B7EF-2C9F-44E5-8758-1B7214B8E46B}" srcId="{F2690DFC-A084-48F6-8A8F-C75F5E0D4FA0}" destId="{B61E274A-4181-4C2B-8197-7313E65D7588}" srcOrd="1" destOrd="0" parTransId="{F936C083-C67B-4204-B8EE-3E98ADB30A33}" sibTransId="{C0998A9E-C49A-40F5-B32C-89BDBEA2D7D8}"/>
    <dgm:cxn modelId="{44839AFA-AC55-46E8-9F07-A51728FAD938}" type="presParOf" srcId="{9E93592F-323B-4D8B-BD6E-21C84B754A30}" destId="{B06F9B03-E631-4E3D-85F9-9770AA2440A2}" srcOrd="0" destOrd="0" presId="urn:microsoft.com/office/officeart/2005/8/layout/hProcess9"/>
    <dgm:cxn modelId="{B64C20AE-5DEE-4635-A9D5-07C8BF61F6D0}" type="presParOf" srcId="{9E93592F-323B-4D8B-BD6E-21C84B754A30}" destId="{77FC7CA7-DD98-458B-A8C8-66BE4E334557}" srcOrd="1" destOrd="0" presId="urn:microsoft.com/office/officeart/2005/8/layout/hProcess9"/>
    <dgm:cxn modelId="{EFC9950C-07F2-435E-BDC3-A71B5BAA0AB7}" type="presParOf" srcId="{77FC7CA7-DD98-458B-A8C8-66BE4E334557}" destId="{7C4668B9-DF6B-409D-A92A-DB0B9EF83034}" srcOrd="0" destOrd="0" presId="urn:microsoft.com/office/officeart/2005/8/layout/hProcess9"/>
    <dgm:cxn modelId="{CCFDAD24-B9D1-43EA-AF83-2C5309C9E4A3}" type="presParOf" srcId="{77FC7CA7-DD98-458B-A8C8-66BE4E334557}" destId="{32D9C0D1-3CD7-454F-A416-F5D9E377FCC6}" srcOrd="1" destOrd="0" presId="urn:microsoft.com/office/officeart/2005/8/layout/hProcess9"/>
    <dgm:cxn modelId="{8CC78245-51C3-48BE-9390-4640C9DFB15F}" type="presParOf" srcId="{77FC7CA7-DD98-458B-A8C8-66BE4E334557}" destId="{4F6205EE-A020-4306-B1FE-09E6FABAC5B9}" srcOrd="2" destOrd="0" presId="urn:microsoft.com/office/officeart/2005/8/layout/hProcess9"/>
    <dgm:cxn modelId="{5328F061-9F12-4DB0-B11F-DD7753B3BC25}" type="presParOf" srcId="{77FC7CA7-DD98-458B-A8C8-66BE4E334557}" destId="{E1F43BAE-0C97-4A79-8C03-1F0F29BF7C25}" srcOrd="3" destOrd="0" presId="urn:microsoft.com/office/officeart/2005/8/layout/hProcess9"/>
    <dgm:cxn modelId="{3934FC10-C141-41F7-A284-0AA7519865F0}" type="presParOf" srcId="{77FC7CA7-DD98-458B-A8C8-66BE4E334557}" destId="{E0B3CD28-FC4D-4060-BD21-87CD12A3F070}" srcOrd="4" destOrd="0" presId="urn:microsoft.com/office/officeart/2005/8/layout/hProcess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2690DFC-A084-48F6-8A8F-C75F5E0D4FA0}" type="doc">
      <dgm:prSet loTypeId="urn:microsoft.com/office/officeart/2005/8/layout/hProcess9" loCatId="process" qsTypeId="urn:microsoft.com/office/officeart/2005/8/quickstyle/simple1" qsCatId="simple" csTypeId="urn:microsoft.com/office/officeart/2005/8/colors/accent3_2" csCatId="accent3" phldr="1"/>
      <dgm:spPr/>
    </dgm:pt>
    <dgm:pt modelId="{8F189B8A-4811-4934-8A47-5EC277D59F81}">
      <dgm:prSet phldrT="[Text]"/>
      <dgm:spPr/>
      <dgm:t>
        <a:bodyPr/>
        <a:lstStyle/>
        <a:p>
          <a:r>
            <a:rPr lang="en-US" dirty="0"/>
            <a:t>Phase D1: Draft Plan</a:t>
          </a:r>
        </a:p>
      </dgm:t>
    </dgm:pt>
    <dgm:pt modelId="{E54CA2AA-9CF0-4D24-BED6-E222E62944F6}" type="parTrans" cxnId="{ED9A683F-719C-40AF-A4AF-92B6E6C24627}">
      <dgm:prSet/>
      <dgm:spPr/>
      <dgm:t>
        <a:bodyPr/>
        <a:lstStyle/>
        <a:p>
          <a:endParaRPr lang="en-US"/>
        </a:p>
      </dgm:t>
    </dgm:pt>
    <dgm:pt modelId="{05A49761-A30B-4993-875E-65C1A2239568}" type="sibTrans" cxnId="{ED9A683F-719C-40AF-A4AF-92B6E6C24627}">
      <dgm:prSet/>
      <dgm:spPr/>
      <dgm:t>
        <a:bodyPr/>
        <a:lstStyle/>
        <a:p>
          <a:endParaRPr lang="en-US"/>
        </a:p>
      </dgm:t>
    </dgm:pt>
    <dgm:pt modelId="{B61E274A-4181-4C2B-8197-7313E65D7588}">
      <dgm:prSet phldrT="[Text]"/>
      <dgm:spPr/>
      <dgm:t>
        <a:bodyPr/>
        <a:lstStyle/>
        <a:p>
          <a:r>
            <a:rPr lang="en-US" dirty="0"/>
            <a:t>Phase D2: Final Plan</a:t>
          </a:r>
        </a:p>
      </dgm:t>
    </dgm:pt>
    <dgm:pt modelId="{F936C083-C67B-4204-B8EE-3E98ADB30A33}" type="parTrans" cxnId="{D8D2B7EF-2C9F-44E5-8758-1B7214B8E46B}">
      <dgm:prSet/>
      <dgm:spPr/>
      <dgm:t>
        <a:bodyPr/>
        <a:lstStyle/>
        <a:p>
          <a:endParaRPr lang="en-US"/>
        </a:p>
      </dgm:t>
    </dgm:pt>
    <dgm:pt modelId="{C0998A9E-C49A-40F5-B32C-89BDBEA2D7D8}" type="sibTrans" cxnId="{D8D2B7EF-2C9F-44E5-8758-1B7214B8E46B}">
      <dgm:prSet/>
      <dgm:spPr/>
      <dgm:t>
        <a:bodyPr/>
        <a:lstStyle/>
        <a:p>
          <a:endParaRPr lang="en-US"/>
        </a:p>
      </dgm:t>
    </dgm:pt>
    <dgm:pt modelId="{9E93592F-323B-4D8B-BD6E-21C84B754A30}" type="pres">
      <dgm:prSet presAssocID="{F2690DFC-A084-48F6-8A8F-C75F5E0D4FA0}" presName="CompostProcess" presStyleCnt="0">
        <dgm:presLayoutVars>
          <dgm:dir/>
          <dgm:resizeHandles val="exact"/>
        </dgm:presLayoutVars>
      </dgm:prSet>
      <dgm:spPr/>
    </dgm:pt>
    <dgm:pt modelId="{B06F9B03-E631-4E3D-85F9-9770AA2440A2}" type="pres">
      <dgm:prSet presAssocID="{F2690DFC-A084-48F6-8A8F-C75F5E0D4FA0}" presName="arrow" presStyleLbl="bgShp" presStyleIdx="0" presStyleCnt="1" custLinFactNeighborX="226" custLinFactNeighborY="481"/>
      <dgm:spPr/>
    </dgm:pt>
    <dgm:pt modelId="{77FC7CA7-DD98-458B-A8C8-66BE4E334557}" type="pres">
      <dgm:prSet presAssocID="{F2690DFC-A084-48F6-8A8F-C75F5E0D4FA0}" presName="linearProcess" presStyleCnt="0"/>
      <dgm:spPr/>
    </dgm:pt>
    <dgm:pt modelId="{7C4668B9-DF6B-409D-A92A-DB0B9EF83034}" type="pres">
      <dgm:prSet presAssocID="{8F189B8A-4811-4934-8A47-5EC277D59F81}" presName="textNode" presStyleLbl="node1" presStyleIdx="0" presStyleCnt="2" custScaleX="73940">
        <dgm:presLayoutVars>
          <dgm:bulletEnabled val="1"/>
        </dgm:presLayoutVars>
      </dgm:prSet>
      <dgm:spPr/>
    </dgm:pt>
    <dgm:pt modelId="{32D9C0D1-3CD7-454F-A416-F5D9E377FCC6}" type="pres">
      <dgm:prSet presAssocID="{05A49761-A30B-4993-875E-65C1A2239568}" presName="sibTrans" presStyleCnt="0"/>
      <dgm:spPr/>
    </dgm:pt>
    <dgm:pt modelId="{4F6205EE-A020-4306-B1FE-09E6FABAC5B9}" type="pres">
      <dgm:prSet presAssocID="{B61E274A-4181-4C2B-8197-7313E65D7588}" presName="textNode" presStyleLbl="node1" presStyleIdx="1" presStyleCnt="2" custScaleX="72515">
        <dgm:presLayoutVars>
          <dgm:bulletEnabled val="1"/>
        </dgm:presLayoutVars>
      </dgm:prSet>
      <dgm:spPr/>
    </dgm:pt>
  </dgm:ptLst>
  <dgm:cxnLst>
    <dgm:cxn modelId="{92A3350E-5ACA-46B0-808A-050BDD8BE276}" type="presOf" srcId="{B61E274A-4181-4C2B-8197-7313E65D7588}" destId="{4F6205EE-A020-4306-B1FE-09E6FABAC5B9}" srcOrd="0" destOrd="0" presId="urn:microsoft.com/office/officeart/2005/8/layout/hProcess9"/>
    <dgm:cxn modelId="{C4E0A034-BBF5-4119-9D3F-C5F04F3D9035}" type="presOf" srcId="{F2690DFC-A084-48F6-8A8F-C75F5E0D4FA0}" destId="{9E93592F-323B-4D8B-BD6E-21C84B754A30}" srcOrd="0" destOrd="0" presId="urn:microsoft.com/office/officeart/2005/8/layout/hProcess9"/>
    <dgm:cxn modelId="{ED9A683F-719C-40AF-A4AF-92B6E6C24627}" srcId="{F2690DFC-A084-48F6-8A8F-C75F5E0D4FA0}" destId="{8F189B8A-4811-4934-8A47-5EC277D59F81}" srcOrd="0" destOrd="0" parTransId="{E54CA2AA-9CF0-4D24-BED6-E222E62944F6}" sibTransId="{05A49761-A30B-4993-875E-65C1A2239568}"/>
    <dgm:cxn modelId="{4622B9D6-F703-4774-910E-EC88792AF678}" type="presOf" srcId="{8F189B8A-4811-4934-8A47-5EC277D59F81}" destId="{7C4668B9-DF6B-409D-A92A-DB0B9EF83034}" srcOrd="0" destOrd="0" presId="urn:microsoft.com/office/officeart/2005/8/layout/hProcess9"/>
    <dgm:cxn modelId="{D8D2B7EF-2C9F-44E5-8758-1B7214B8E46B}" srcId="{F2690DFC-A084-48F6-8A8F-C75F5E0D4FA0}" destId="{B61E274A-4181-4C2B-8197-7313E65D7588}" srcOrd="1" destOrd="0" parTransId="{F936C083-C67B-4204-B8EE-3E98ADB30A33}" sibTransId="{C0998A9E-C49A-40F5-B32C-89BDBEA2D7D8}"/>
    <dgm:cxn modelId="{44839AFA-AC55-46E8-9F07-A51728FAD938}" type="presParOf" srcId="{9E93592F-323B-4D8B-BD6E-21C84B754A30}" destId="{B06F9B03-E631-4E3D-85F9-9770AA2440A2}" srcOrd="0" destOrd="0" presId="urn:microsoft.com/office/officeart/2005/8/layout/hProcess9"/>
    <dgm:cxn modelId="{B64C20AE-5DEE-4635-A9D5-07C8BF61F6D0}" type="presParOf" srcId="{9E93592F-323B-4D8B-BD6E-21C84B754A30}" destId="{77FC7CA7-DD98-458B-A8C8-66BE4E334557}" srcOrd="1" destOrd="0" presId="urn:microsoft.com/office/officeart/2005/8/layout/hProcess9"/>
    <dgm:cxn modelId="{EFC9950C-07F2-435E-BDC3-A71B5BAA0AB7}" type="presParOf" srcId="{77FC7CA7-DD98-458B-A8C8-66BE4E334557}" destId="{7C4668B9-DF6B-409D-A92A-DB0B9EF83034}" srcOrd="0" destOrd="0" presId="urn:microsoft.com/office/officeart/2005/8/layout/hProcess9"/>
    <dgm:cxn modelId="{CCFDAD24-B9D1-43EA-AF83-2C5309C9E4A3}" type="presParOf" srcId="{77FC7CA7-DD98-458B-A8C8-66BE4E334557}" destId="{32D9C0D1-3CD7-454F-A416-F5D9E377FCC6}" srcOrd="1" destOrd="0" presId="urn:microsoft.com/office/officeart/2005/8/layout/hProcess9"/>
    <dgm:cxn modelId="{8CC78245-51C3-48BE-9390-4640C9DFB15F}" type="presParOf" srcId="{77FC7CA7-DD98-458B-A8C8-66BE4E334557}" destId="{4F6205EE-A020-4306-B1FE-09E6FABAC5B9}" srcOrd="2" destOrd="0" presId="urn:microsoft.com/office/officeart/2005/8/layout/hProcess9"/>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2FACA9-8663-40C3-AEE3-8705A4B4F697}" type="doc">
      <dgm:prSet loTypeId="urn:microsoft.com/office/officeart/2005/8/layout/funnel1" loCatId="process" qsTypeId="urn:microsoft.com/office/officeart/2005/8/quickstyle/simple1" qsCatId="simple" csTypeId="urn:microsoft.com/office/officeart/2005/8/colors/accent1_2" csCatId="accent1" phldr="1"/>
      <dgm:spPr/>
      <dgm:t>
        <a:bodyPr/>
        <a:lstStyle/>
        <a:p>
          <a:endParaRPr lang="en-US"/>
        </a:p>
      </dgm:t>
    </dgm:pt>
    <dgm:pt modelId="{5A20F3D0-2F77-41EE-A185-B0C032230BCE}">
      <dgm:prSet phldrT="[Text]"/>
      <dgm:spPr/>
      <dgm:t>
        <a:bodyPr/>
        <a:lstStyle/>
        <a:p>
          <a:r>
            <a:rPr lang="en-US" dirty="0"/>
            <a:t>Ideas</a:t>
          </a:r>
        </a:p>
      </dgm:t>
    </dgm:pt>
    <dgm:pt modelId="{54008321-C0EE-48D9-948A-8ABB0A0A8325}" type="parTrans" cxnId="{6B31FBA7-8ADF-4BB4-B2C0-0DA946A82246}">
      <dgm:prSet/>
      <dgm:spPr/>
      <dgm:t>
        <a:bodyPr/>
        <a:lstStyle/>
        <a:p>
          <a:endParaRPr lang="en-US"/>
        </a:p>
      </dgm:t>
    </dgm:pt>
    <dgm:pt modelId="{B2DDB31D-1E9E-4602-A19B-DB011810894B}" type="sibTrans" cxnId="{6B31FBA7-8ADF-4BB4-B2C0-0DA946A82246}">
      <dgm:prSet/>
      <dgm:spPr/>
      <dgm:t>
        <a:bodyPr/>
        <a:lstStyle/>
        <a:p>
          <a:endParaRPr lang="en-US"/>
        </a:p>
      </dgm:t>
    </dgm:pt>
    <dgm:pt modelId="{FC901AD0-F359-4AEE-A8F4-22BA43E5CA65}">
      <dgm:prSet phldrT="[Text]"/>
      <dgm:spPr/>
      <dgm:t>
        <a:bodyPr/>
        <a:lstStyle/>
        <a:p>
          <a:r>
            <a:rPr lang="en-US" dirty="0"/>
            <a:t>Ideas</a:t>
          </a:r>
        </a:p>
      </dgm:t>
    </dgm:pt>
    <dgm:pt modelId="{97A8C8FF-8749-41C9-AFF7-F62560D9DAE4}" type="parTrans" cxnId="{C98F10D4-C44C-4BCF-8E4A-080912BB61EE}">
      <dgm:prSet/>
      <dgm:spPr/>
      <dgm:t>
        <a:bodyPr/>
        <a:lstStyle/>
        <a:p>
          <a:endParaRPr lang="en-US"/>
        </a:p>
      </dgm:t>
    </dgm:pt>
    <dgm:pt modelId="{FF975356-C2D8-4B20-AF24-63BF8A5478A3}" type="sibTrans" cxnId="{C98F10D4-C44C-4BCF-8E4A-080912BB61EE}">
      <dgm:prSet/>
      <dgm:spPr/>
      <dgm:t>
        <a:bodyPr/>
        <a:lstStyle/>
        <a:p>
          <a:endParaRPr lang="en-US"/>
        </a:p>
      </dgm:t>
    </dgm:pt>
    <dgm:pt modelId="{B3328214-850B-4A88-9174-118228E27360}">
      <dgm:prSet phldrT="[Text]"/>
      <dgm:spPr/>
      <dgm:t>
        <a:bodyPr/>
        <a:lstStyle/>
        <a:p>
          <a:r>
            <a:rPr lang="en-US" dirty="0"/>
            <a:t>Ideas</a:t>
          </a:r>
        </a:p>
      </dgm:t>
    </dgm:pt>
    <dgm:pt modelId="{7C454C45-71EE-4833-BAC6-DC06348CAC38}" type="parTrans" cxnId="{4CCEB3F3-3EEC-4303-BB02-B34688B348AF}">
      <dgm:prSet/>
      <dgm:spPr/>
      <dgm:t>
        <a:bodyPr/>
        <a:lstStyle/>
        <a:p>
          <a:endParaRPr lang="en-US"/>
        </a:p>
      </dgm:t>
    </dgm:pt>
    <dgm:pt modelId="{5CAB2024-EA9F-4215-B7B1-CC870AC08282}" type="sibTrans" cxnId="{4CCEB3F3-3EEC-4303-BB02-B34688B348AF}">
      <dgm:prSet/>
      <dgm:spPr/>
      <dgm:t>
        <a:bodyPr/>
        <a:lstStyle/>
        <a:p>
          <a:endParaRPr lang="en-US"/>
        </a:p>
      </dgm:t>
    </dgm:pt>
    <dgm:pt modelId="{12C6EA59-8662-4B8B-A05D-0B5B875E75A6}">
      <dgm:prSet phldrT="[Text]"/>
      <dgm:spPr/>
      <dgm:t>
        <a:bodyPr/>
        <a:lstStyle/>
        <a:p>
          <a:r>
            <a:rPr lang="en-US" b="1" dirty="0">
              <a:solidFill>
                <a:schemeClr val="accent1"/>
              </a:solidFill>
            </a:rPr>
            <a:t>Vision</a:t>
          </a:r>
        </a:p>
      </dgm:t>
    </dgm:pt>
    <dgm:pt modelId="{658609DD-DA1A-4378-8E9C-831F9C607235}" type="parTrans" cxnId="{F748C139-087C-442F-A593-C2B608C49EAE}">
      <dgm:prSet/>
      <dgm:spPr/>
      <dgm:t>
        <a:bodyPr/>
        <a:lstStyle/>
        <a:p>
          <a:endParaRPr lang="en-US"/>
        </a:p>
      </dgm:t>
    </dgm:pt>
    <dgm:pt modelId="{CC110CCF-6B4A-477B-9331-81FE1D2EECF2}" type="sibTrans" cxnId="{F748C139-087C-442F-A593-C2B608C49EAE}">
      <dgm:prSet/>
      <dgm:spPr/>
      <dgm:t>
        <a:bodyPr/>
        <a:lstStyle/>
        <a:p>
          <a:endParaRPr lang="en-US"/>
        </a:p>
      </dgm:t>
    </dgm:pt>
    <dgm:pt modelId="{4522DDB7-8F45-4631-AE28-EBE6BC5DAC17}" type="pres">
      <dgm:prSet presAssocID="{972FACA9-8663-40C3-AEE3-8705A4B4F697}" presName="Name0" presStyleCnt="0">
        <dgm:presLayoutVars>
          <dgm:chMax val="4"/>
          <dgm:resizeHandles val="exact"/>
        </dgm:presLayoutVars>
      </dgm:prSet>
      <dgm:spPr/>
    </dgm:pt>
    <dgm:pt modelId="{5AFCC4C7-FFC6-415E-B94C-187D2F7CB645}" type="pres">
      <dgm:prSet presAssocID="{972FACA9-8663-40C3-AEE3-8705A4B4F697}" presName="ellipse" presStyleLbl="trBgShp" presStyleIdx="0" presStyleCnt="1"/>
      <dgm:spPr/>
    </dgm:pt>
    <dgm:pt modelId="{BF503D8B-DB6C-41CB-9D76-EB948EF834F0}" type="pres">
      <dgm:prSet presAssocID="{972FACA9-8663-40C3-AEE3-8705A4B4F697}" presName="arrow1" presStyleLbl="fgShp" presStyleIdx="0" presStyleCnt="1"/>
      <dgm:spPr/>
    </dgm:pt>
    <dgm:pt modelId="{1297B5E0-64DB-4A34-AD0F-666CA2BD4A0D}" type="pres">
      <dgm:prSet presAssocID="{972FACA9-8663-40C3-AEE3-8705A4B4F697}" presName="rectangle" presStyleLbl="revTx" presStyleIdx="0" presStyleCnt="1">
        <dgm:presLayoutVars>
          <dgm:bulletEnabled val="1"/>
        </dgm:presLayoutVars>
      </dgm:prSet>
      <dgm:spPr/>
    </dgm:pt>
    <dgm:pt modelId="{FE7841F0-BE20-4AB5-AD33-ABB9D9ABC2FA}" type="pres">
      <dgm:prSet presAssocID="{FC901AD0-F359-4AEE-A8F4-22BA43E5CA65}" presName="item1" presStyleLbl="node1" presStyleIdx="0" presStyleCnt="3">
        <dgm:presLayoutVars>
          <dgm:bulletEnabled val="1"/>
        </dgm:presLayoutVars>
      </dgm:prSet>
      <dgm:spPr/>
    </dgm:pt>
    <dgm:pt modelId="{A1896581-E5C9-4E4B-9CAA-AE03131BF11B}" type="pres">
      <dgm:prSet presAssocID="{B3328214-850B-4A88-9174-118228E27360}" presName="item2" presStyleLbl="node1" presStyleIdx="1" presStyleCnt="3">
        <dgm:presLayoutVars>
          <dgm:bulletEnabled val="1"/>
        </dgm:presLayoutVars>
      </dgm:prSet>
      <dgm:spPr/>
    </dgm:pt>
    <dgm:pt modelId="{0816B1C4-77E2-496E-831B-EAA0F631B548}" type="pres">
      <dgm:prSet presAssocID="{12C6EA59-8662-4B8B-A05D-0B5B875E75A6}" presName="item3" presStyleLbl="node1" presStyleIdx="2" presStyleCnt="3">
        <dgm:presLayoutVars>
          <dgm:bulletEnabled val="1"/>
        </dgm:presLayoutVars>
      </dgm:prSet>
      <dgm:spPr/>
    </dgm:pt>
    <dgm:pt modelId="{E54178D0-2E5F-44E1-B59C-19C158A9A520}" type="pres">
      <dgm:prSet presAssocID="{972FACA9-8663-40C3-AEE3-8705A4B4F697}" presName="funnel" presStyleLbl="trAlignAcc1" presStyleIdx="0" presStyleCnt="1"/>
      <dgm:spPr>
        <a:ln w="12700">
          <a:solidFill>
            <a:schemeClr val="bg2">
              <a:lumMod val="60000"/>
              <a:lumOff val="40000"/>
            </a:schemeClr>
          </a:solidFill>
        </a:ln>
      </dgm:spPr>
    </dgm:pt>
  </dgm:ptLst>
  <dgm:cxnLst>
    <dgm:cxn modelId="{ECA01502-06BC-4D28-8DC3-50C626555D4A}" type="presOf" srcId="{5A20F3D0-2F77-41EE-A185-B0C032230BCE}" destId="{0816B1C4-77E2-496E-831B-EAA0F631B548}" srcOrd="0" destOrd="0" presId="urn:microsoft.com/office/officeart/2005/8/layout/funnel1"/>
    <dgm:cxn modelId="{28029718-DB56-4CBB-9C62-3DE6B944A5D8}" type="presOf" srcId="{12C6EA59-8662-4B8B-A05D-0B5B875E75A6}" destId="{1297B5E0-64DB-4A34-AD0F-666CA2BD4A0D}" srcOrd="0" destOrd="0" presId="urn:microsoft.com/office/officeart/2005/8/layout/funnel1"/>
    <dgm:cxn modelId="{4F2C4B2E-497D-4641-AE8A-798A7246BCE9}" type="presOf" srcId="{972FACA9-8663-40C3-AEE3-8705A4B4F697}" destId="{4522DDB7-8F45-4631-AE28-EBE6BC5DAC17}" srcOrd="0" destOrd="0" presId="urn:microsoft.com/office/officeart/2005/8/layout/funnel1"/>
    <dgm:cxn modelId="{F748C139-087C-442F-A593-C2B608C49EAE}" srcId="{972FACA9-8663-40C3-AEE3-8705A4B4F697}" destId="{12C6EA59-8662-4B8B-A05D-0B5B875E75A6}" srcOrd="3" destOrd="0" parTransId="{658609DD-DA1A-4378-8E9C-831F9C607235}" sibTransId="{CC110CCF-6B4A-477B-9331-81FE1D2EECF2}"/>
    <dgm:cxn modelId="{D1601A6B-01C4-46DA-9AB4-56576A084AA7}" type="presOf" srcId="{FC901AD0-F359-4AEE-A8F4-22BA43E5CA65}" destId="{A1896581-E5C9-4E4B-9CAA-AE03131BF11B}" srcOrd="0" destOrd="0" presId="urn:microsoft.com/office/officeart/2005/8/layout/funnel1"/>
    <dgm:cxn modelId="{C6797F90-17F5-4B12-AA15-F81DCABEDF91}" type="presOf" srcId="{B3328214-850B-4A88-9174-118228E27360}" destId="{FE7841F0-BE20-4AB5-AD33-ABB9D9ABC2FA}" srcOrd="0" destOrd="0" presId="urn:microsoft.com/office/officeart/2005/8/layout/funnel1"/>
    <dgm:cxn modelId="{6B31FBA7-8ADF-4BB4-B2C0-0DA946A82246}" srcId="{972FACA9-8663-40C3-AEE3-8705A4B4F697}" destId="{5A20F3D0-2F77-41EE-A185-B0C032230BCE}" srcOrd="0" destOrd="0" parTransId="{54008321-C0EE-48D9-948A-8ABB0A0A8325}" sibTransId="{B2DDB31D-1E9E-4602-A19B-DB011810894B}"/>
    <dgm:cxn modelId="{C98F10D4-C44C-4BCF-8E4A-080912BB61EE}" srcId="{972FACA9-8663-40C3-AEE3-8705A4B4F697}" destId="{FC901AD0-F359-4AEE-A8F4-22BA43E5CA65}" srcOrd="1" destOrd="0" parTransId="{97A8C8FF-8749-41C9-AFF7-F62560D9DAE4}" sibTransId="{FF975356-C2D8-4B20-AF24-63BF8A5478A3}"/>
    <dgm:cxn modelId="{4CCEB3F3-3EEC-4303-BB02-B34688B348AF}" srcId="{972FACA9-8663-40C3-AEE3-8705A4B4F697}" destId="{B3328214-850B-4A88-9174-118228E27360}" srcOrd="2" destOrd="0" parTransId="{7C454C45-71EE-4833-BAC6-DC06348CAC38}" sibTransId="{5CAB2024-EA9F-4215-B7B1-CC870AC08282}"/>
    <dgm:cxn modelId="{90B57640-3CDB-423C-9C8A-F631D8369668}" type="presParOf" srcId="{4522DDB7-8F45-4631-AE28-EBE6BC5DAC17}" destId="{5AFCC4C7-FFC6-415E-B94C-187D2F7CB645}" srcOrd="0" destOrd="0" presId="urn:microsoft.com/office/officeart/2005/8/layout/funnel1"/>
    <dgm:cxn modelId="{777745D3-7924-4EDB-B8E1-1C5B1852B8F2}" type="presParOf" srcId="{4522DDB7-8F45-4631-AE28-EBE6BC5DAC17}" destId="{BF503D8B-DB6C-41CB-9D76-EB948EF834F0}" srcOrd="1" destOrd="0" presId="urn:microsoft.com/office/officeart/2005/8/layout/funnel1"/>
    <dgm:cxn modelId="{DAB16F5E-EF84-4DFE-B2BB-C48372F96478}" type="presParOf" srcId="{4522DDB7-8F45-4631-AE28-EBE6BC5DAC17}" destId="{1297B5E0-64DB-4A34-AD0F-666CA2BD4A0D}" srcOrd="2" destOrd="0" presId="urn:microsoft.com/office/officeart/2005/8/layout/funnel1"/>
    <dgm:cxn modelId="{27EC3B7E-D117-46E8-8AC7-CAB350743468}" type="presParOf" srcId="{4522DDB7-8F45-4631-AE28-EBE6BC5DAC17}" destId="{FE7841F0-BE20-4AB5-AD33-ABB9D9ABC2FA}" srcOrd="3" destOrd="0" presId="urn:microsoft.com/office/officeart/2005/8/layout/funnel1"/>
    <dgm:cxn modelId="{649B6EE0-A0B9-4768-A5E2-CEDFE989B451}" type="presParOf" srcId="{4522DDB7-8F45-4631-AE28-EBE6BC5DAC17}" destId="{A1896581-E5C9-4E4B-9CAA-AE03131BF11B}" srcOrd="4" destOrd="0" presId="urn:microsoft.com/office/officeart/2005/8/layout/funnel1"/>
    <dgm:cxn modelId="{2D284EC0-EB10-474C-88FF-6F594C5272DE}" type="presParOf" srcId="{4522DDB7-8F45-4631-AE28-EBE6BC5DAC17}" destId="{0816B1C4-77E2-496E-831B-EAA0F631B548}" srcOrd="5" destOrd="0" presId="urn:microsoft.com/office/officeart/2005/8/layout/funnel1"/>
    <dgm:cxn modelId="{ED94555F-E96C-44B2-8BD6-EF51A2D01C66}" type="presParOf" srcId="{4522DDB7-8F45-4631-AE28-EBE6BC5DAC17}" destId="{E54178D0-2E5F-44E1-B59C-19C158A9A520}" srcOrd="6" destOrd="0" presId="urn:microsoft.com/office/officeart/2005/8/layout/funne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71C4BF9-5AB6-47C8-B0C2-826F814EFE36}"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5F5FAF0F-06D6-4F5F-A25E-6A60CA826052}">
      <dgm:prSet phldrT="[Text]"/>
      <dgm:spPr/>
      <dgm:t>
        <a:bodyPr/>
        <a:lstStyle/>
        <a:p>
          <a:r>
            <a:rPr lang="en-US" dirty="0"/>
            <a:t>Concept 1</a:t>
          </a:r>
        </a:p>
      </dgm:t>
    </dgm:pt>
    <dgm:pt modelId="{5ED67A68-6C8D-4C8A-96A1-F015C6C967FF}" type="parTrans" cxnId="{DE1F46A1-00CF-45C9-8DFD-96B4E3FD97F6}">
      <dgm:prSet/>
      <dgm:spPr/>
      <dgm:t>
        <a:bodyPr/>
        <a:lstStyle/>
        <a:p>
          <a:endParaRPr lang="en-US"/>
        </a:p>
      </dgm:t>
    </dgm:pt>
    <dgm:pt modelId="{92EA1630-C1D6-46AD-9B53-FC975AC248FA}" type="sibTrans" cxnId="{DE1F46A1-00CF-45C9-8DFD-96B4E3FD97F6}">
      <dgm:prSet/>
      <dgm:spPr/>
      <dgm:t>
        <a:bodyPr/>
        <a:lstStyle/>
        <a:p>
          <a:endParaRPr lang="en-US"/>
        </a:p>
      </dgm:t>
    </dgm:pt>
    <dgm:pt modelId="{5190BF66-E4BA-47BE-8091-25C12B0FCFF9}">
      <dgm:prSet phldrT="[Text]" custT="1"/>
      <dgm:spPr/>
      <dgm:t>
        <a:bodyPr/>
        <a:lstStyle/>
        <a:p>
          <a:r>
            <a:rPr lang="en-US" sz="2400" dirty="0"/>
            <a:t>Program</a:t>
          </a:r>
        </a:p>
      </dgm:t>
    </dgm:pt>
    <dgm:pt modelId="{B5D94ED6-B803-43EA-A230-D27031F5C945}" type="parTrans" cxnId="{824B094F-37B8-4502-AC88-7614455C3CF7}">
      <dgm:prSet/>
      <dgm:spPr/>
      <dgm:t>
        <a:bodyPr/>
        <a:lstStyle/>
        <a:p>
          <a:endParaRPr lang="en-US"/>
        </a:p>
      </dgm:t>
    </dgm:pt>
    <dgm:pt modelId="{8B0451AE-FB24-48AE-8266-42A2F952A1FE}" type="sibTrans" cxnId="{824B094F-37B8-4502-AC88-7614455C3CF7}">
      <dgm:prSet/>
      <dgm:spPr/>
      <dgm:t>
        <a:bodyPr/>
        <a:lstStyle/>
        <a:p>
          <a:endParaRPr lang="en-US"/>
        </a:p>
      </dgm:t>
    </dgm:pt>
    <dgm:pt modelId="{A1E17BDB-E4E1-4510-A994-408E97041463}">
      <dgm:prSet phldrT="[Text]" custT="1"/>
      <dgm:spPr/>
      <dgm:t>
        <a:bodyPr/>
        <a:lstStyle/>
        <a:p>
          <a:r>
            <a:rPr lang="en-US" sz="2400" dirty="0"/>
            <a:t>Physical</a:t>
          </a:r>
        </a:p>
      </dgm:t>
    </dgm:pt>
    <dgm:pt modelId="{B8FCCB73-7FE6-49F8-B274-F15E51CC7883}" type="parTrans" cxnId="{9F767A88-0642-4682-BCB3-B658E3AE06A2}">
      <dgm:prSet/>
      <dgm:spPr/>
      <dgm:t>
        <a:bodyPr/>
        <a:lstStyle/>
        <a:p>
          <a:endParaRPr lang="en-US"/>
        </a:p>
      </dgm:t>
    </dgm:pt>
    <dgm:pt modelId="{FDFBE5D1-EFD1-4F30-94F7-ACFC2DA7B2E0}" type="sibTrans" cxnId="{9F767A88-0642-4682-BCB3-B658E3AE06A2}">
      <dgm:prSet/>
      <dgm:spPr/>
      <dgm:t>
        <a:bodyPr/>
        <a:lstStyle/>
        <a:p>
          <a:endParaRPr lang="en-US"/>
        </a:p>
      </dgm:t>
    </dgm:pt>
    <dgm:pt modelId="{D0CED6A7-E01C-44B9-BB86-5430F1C1F387}">
      <dgm:prSet phldrT="[Text]"/>
      <dgm:spPr/>
      <dgm:t>
        <a:bodyPr/>
        <a:lstStyle/>
        <a:p>
          <a:r>
            <a:rPr lang="en-US" dirty="0"/>
            <a:t>Concept 2</a:t>
          </a:r>
        </a:p>
      </dgm:t>
    </dgm:pt>
    <dgm:pt modelId="{3CB1E389-9CC2-4E3C-99A8-C45CFB0CBE67}" type="parTrans" cxnId="{19BDF633-ED1A-4DDD-9A4E-431BA2CAD8B7}">
      <dgm:prSet/>
      <dgm:spPr/>
      <dgm:t>
        <a:bodyPr/>
        <a:lstStyle/>
        <a:p>
          <a:endParaRPr lang="en-US"/>
        </a:p>
      </dgm:t>
    </dgm:pt>
    <dgm:pt modelId="{26F85334-B60D-4DBB-9BF7-BB673F20B411}" type="sibTrans" cxnId="{19BDF633-ED1A-4DDD-9A4E-431BA2CAD8B7}">
      <dgm:prSet/>
      <dgm:spPr/>
      <dgm:t>
        <a:bodyPr/>
        <a:lstStyle/>
        <a:p>
          <a:endParaRPr lang="en-US"/>
        </a:p>
      </dgm:t>
    </dgm:pt>
    <dgm:pt modelId="{A143CA98-3444-4C82-9E48-C22142952FEC}">
      <dgm:prSet phldrT="[Text]" custT="1"/>
      <dgm:spPr/>
      <dgm:t>
        <a:bodyPr/>
        <a:lstStyle/>
        <a:p>
          <a:r>
            <a:rPr lang="en-US" sz="2400" dirty="0"/>
            <a:t>Program</a:t>
          </a:r>
        </a:p>
      </dgm:t>
    </dgm:pt>
    <dgm:pt modelId="{BDDD9E7E-166B-4CDB-B95C-668A27760EB3}" type="parTrans" cxnId="{46603749-D753-49F8-88F2-C5E03C8FDEB9}">
      <dgm:prSet/>
      <dgm:spPr/>
      <dgm:t>
        <a:bodyPr/>
        <a:lstStyle/>
        <a:p>
          <a:endParaRPr lang="en-US"/>
        </a:p>
      </dgm:t>
    </dgm:pt>
    <dgm:pt modelId="{B2DCFD6F-023D-4ACE-869B-640E3C5531CC}" type="sibTrans" cxnId="{46603749-D753-49F8-88F2-C5E03C8FDEB9}">
      <dgm:prSet/>
      <dgm:spPr/>
      <dgm:t>
        <a:bodyPr/>
        <a:lstStyle/>
        <a:p>
          <a:endParaRPr lang="en-US"/>
        </a:p>
      </dgm:t>
    </dgm:pt>
    <dgm:pt modelId="{63A47094-9FD8-4940-B905-8303D58B5BBB}">
      <dgm:prSet phldrT="[Text]" custT="1"/>
      <dgm:spPr/>
      <dgm:t>
        <a:bodyPr/>
        <a:lstStyle/>
        <a:p>
          <a:r>
            <a:rPr lang="en-US" sz="2400" dirty="0"/>
            <a:t>Physical</a:t>
          </a:r>
        </a:p>
      </dgm:t>
    </dgm:pt>
    <dgm:pt modelId="{3C27666B-DDC5-4676-939A-BA806BCBF796}" type="parTrans" cxnId="{EBEB3FE8-B886-4607-A124-F4EC52EFD038}">
      <dgm:prSet/>
      <dgm:spPr/>
      <dgm:t>
        <a:bodyPr/>
        <a:lstStyle/>
        <a:p>
          <a:endParaRPr lang="en-US"/>
        </a:p>
      </dgm:t>
    </dgm:pt>
    <dgm:pt modelId="{C62491C1-7ECC-4AAF-8AF6-C6743F304AD0}" type="sibTrans" cxnId="{EBEB3FE8-B886-4607-A124-F4EC52EFD038}">
      <dgm:prSet/>
      <dgm:spPr/>
      <dgm:t>
        <a:bodyPr/>
        <a:lstStyle/>
        <a:p>
          <a:endParaRPr lang="en-US"/>
        </a:p>
      </dgm:t>
    </dgm:pt>
    <dgm:pt modelId="{DEF5EF19-79E4-4A1B-8387-A4DA81685001}">
      <dgm:prSet phldrT="[Text]"/>
      <dgm:spPr/>
      <dgm:t>
        <a:bodyPr/>
        <a:lstStyle/>
        <a:p>
          <a:r>
            <a:rPr lang="en-US" dirty="0"/>
            <a:t>Concept 3</a:t>
          </a:r>
        </a:p>
      </dgm:t>
    </dgm:pt>
    <dgm:pt modelId="{837C206B-D543-427C-92D1-00015A576884}" type="parTrans" cxnId="{07E6F96A-2634-4F45-9338-455258E91338}">
      <dgm:prSet/>
      <dgm:spPr/>
      <dgm:t>
        <a:bodyPr/>
        <a:lstStyle/>
        <a:p>
          <a:endParaRPr lang="en-US"/>
        </a:p>
      </dgm:t>
    </dgm:pt>
    <dgm:pt modelId="{6F53F205-88EE-45F0-BCB0-369C223D2B02}" type="sibTrans" cxnId="{07E6F96A-2634-4F45-9338-455258E91338}">
      <dgm:prSet/>
      <dgm:spPr/>
      <dgm:t>
        <a:bodyPr/>
        <a:lstStyle/>
        <a:p>
          <a:endParaRPr lang="en-US"/>
        </a:p>
      </dgm:t>
    </dgm:pt>
    <dgm:pt modelId="{5AE84964-230A-487B-8FFB-150FF130D7C3}">
      <dgm:prSet phldrT="[Text]" custT="1"/>
      <dgm:spPr/>
      <dgm:t>
        <a:bodyPr/>
        <a:lstStyle/>
        <a:p>
          <a:r>
            <a:rPr lang="en-US" sz="2400" dirty="0"/>
            <a:t>Program</a:t>
          </a:r>
        </a:p>
      </dgm:t>
    </dgm:pt>
    <dgm:pt modelId="{40E4BB50-7986-49E8-A42F-0EE0D95E77B8}" type="parTrans" cxnId="{D27D8EFD-5F8B-4077-9D9B-27B90D9C8DEF}">
      <dgm:prSet/>
      <dgm:spPr/>
      <dgm:t>
        <a:bodyPr/>
        <a:lstStyle/>
        <a:p>
          <a:endParaRPr lang="en-US"/>
        </a:p>
      </dgm:t>
    </dgm:pt>
    <dgm:pt modelId="{9B1F8AF9-EDF7-493A-9E75-AEEA527CC8D0}" type="sibTrans" cxnId="{D27D8EFD-5F8B-4077-9D9B-27B90D9C8DEF}">
      <dgm:prSet/>
      <dgm:spPr/>
      <dgm:t>
        <a:bodyPr/>
        <a:lstStyle/>
        <a:p>
          <a:endParaRPr lang="en-US"/>
        </a:p>
      </dgm:t>
    </dgm:pt>
    <dgm:pt modelId="{E762D89D-115A-494A-85A0-B01AD6A138E4}">
      <dgm:prSet phldrT="[Text]" custT="1"/>
      <dgm:spPr/>
      <dgm:t>
        <a:bodyPr/>
        <a:lstStyle/>
        <a:p>
          <a:r>
            <a:rPr lang="en-US" sz="2400" dirty="0"/>
            <a:t>Physical</a:t>
          </a:r>
        </a:p>
      </dgm:t>
    </dgm:pt>
    <dgm:pt modelId="{619F4579-C21B-49B2-9E5D-68A4FF30BEBF}" type="parTrans" cxnId="{28481B99-6145-46A1-AFC1-8FFE72027E46}">
      <dgm:prSet/>
      <dgm:spPr/>
      <dgm:t>
        <a:bodyPr/>
        <a:lstStyle/>
        <a:p>
          <a:endParaRPr lang="en-US"/>
        </a:p>
      </dgm:t>
    </dgm:pt>
    <dgm:pt modelId="{FA7B3193-2BB6-4F6F-B6B3-4639F259DE33}" type="sibTrans" cxnId="{28481B99-6145-46A1-AFC1-8FFE72027E46}">
      <dgm:prSet/>
      <dgm:spPr/>
      <dgm:t>
        <a:bodyPr/>
        <a:lstStyle/>
        <a:p>
          <a:endParaRPr lang="en-US"/>
        </a:p>
      </dgm:t>
    </dgm:pt>
    <dgm:pt modelId="{493D18BE-F852-479C-81AC-92CDCD1829AF}" type="pres">
      <dgm:prSet presAssocID="{571C4BF9-5AB6-47C8-B0C2-826F814EFE36}" presName="composite" presStyleCnt="0">
        <dgm:presLayoutVars>
          <dgm:chMax val="5"/>
          <dgm:dir/>
          <dgm:animLvl val="ctr"/>
          <dgm:resizeHandles val="exact"/>
        </dgm:presLayoutVars>
      </dgm:prSet>
      <dgm:spPr/>
    </dgm:pt>
    <dgm:pt modelId="{30B1EEBE-6621-4D48-833C-B944E645456E}" type="pres">
      <dgm:prSet presAssocID="{571C4BF9-5AB6-47C8-B0C2-826F814EFE36}" presName="cycle" presStyleCnt="0"/>
      <dgm:spPr/>
    </dgm:pt>
    <dgm:pt modelId="{D4C349E6-0105-487A-A42E-654840FFC175}" type="pres">
      <dgm:prSet presAssocID="{571C4BF9-5AB6-47C8-B0C2-826F814EFE36}" presName="centerShape" presStyleCnt="0"/>
      <dgm:spPr/>
    </dgm:pt>
    <dgm:pt modelId="{27A1AFBC-D039-4FB8-8D0A-C7A98534D6D7}" type="pres">
      <dgm:prSet presAssocID="{571C4BF9-5AB6-47C8-B0C2-826F814EFE36}" presName="connSite" presStyleLbl="node1" presStyleIdx="0" presStyleCnt="4"/>
      <dgm:spPr/>
    </dgm:pt>
    <dgm:pt modelId="{1E79A09E-F4A1-43E6-8148-3D52C5DECE31}" type="pres">
      <dgm:prSet presAssocID="{571C4BF9-5AB6-47C8-B0C2-826F814EFE36}" presName="visible" presStyleLbl="node1" presStyleIdx="0" presStyleCnt="4"/>
      <dgm:spPr/>
    </dgm:pt>
    <dgm:pt modelId="{FC5B41C9-FF62-4F7E-90D1-76672AE63877}" type="pres">
      <dgm:prSet presAssocID="{5ED67A68-6C8D-4C8A-96A1-F015C6C967FF}" presName="Name25" presStyleLbl="parChTrans1D1" presStyleIdx="0" presStyleCnt="3"/>
      <dgm:spPr/>
    </dgm:pt>
    <dgm:pt modelId="{33DABC40-BAF2-4B65-9302-FB12C67A43C9}" type="pres">
      <dgm:prSet presAssocID="{5F5FAF0F-06D6-4F5F-A25E-6A60CA826052}" presName="node" presStyleCnt="0"/>
      <dgm:spPr/>
    </dgm:pt>
    <dgm:pt modelId="{B78F5885-9E97-4F9F-BC60-4D9DFAE1C36B}" type="pres">
      <dgm:prSet presAssocID="{5F5FAF0F-06D6-4F5F-A25E-6A60CA826052}" presName="parentNode" presStyleLbl="node1" presStyleIdx="1" presStyleCnt="4">
        <dgm:presLayoutVars>
          <dgm:chMax val="1"/>
          <dgm:bulletEnabled val="1"/>
        </dgm:presLayoutVars>
      </dgm:prSet>
      <dgm:spPr/>
    </dgm:pt>
    <dgm:pt modelId="{61AFD229-5B84-4C98-830B-B46D4AEA489F}" type="pres">
      <dgm:prSet presAssocID="{5F5FAF0F-06D6-4F5F-A25E-6A60CA826052}" presName="childNode" presStyleLbl="revTx" presStyleIdx="0" presStyleCnt="3">
        <dgm:presLayoutVars>
          <dgm:bulletEnabled val="1"/>
        </dgm:presLayoutVars>
      </dgm:prSet>
      <dgm:spPr/>
    </dgm:pt>
    <dgm:pt modelId="{59AAD44A-AE08-4DD9-B9AB-22E221FC30CA}" type="pres">
      <dgm:prSet presAssocID="{3CB1E389-9CC2-4E3C-99A8-C45CFB0CBE67}" presName="Name25" presStyleLbl="parChTrans1D1" presStyleIdx="1" presStyleCnt="3"/>
      <dgm:spPr/>
    </dgm:pt>
    <dgm:pt modelId="{7F559EFC-1C35-4059-941C-943FF9B5D7E6}" type="pres">
      <dgm:prSet presAssocID="{D0CED6A7-E01C-44B9-BB86-5430F1C1F387}" presName="node" presStyleCnt="0"/>
      <dgm:spPr/>
    </dgm:pt>
    <dgm:pt modelId="{358CC12F-7861-4596-BA79-D0C8A7F6E43E}" type="pres">
      <dgm:prSet presAssocID="{D0CED6A7-E01C-44B9-BB86-5430F1C1F387}" presName="parentNode" presStyleLbl="node1" presStyleIdx="2" presStyleCnt="4">
        <dgm:presLayoutVars>
          <dgm:chMax val="1"/>
          <dgm:bulletEnabled val="1"/>
        </dgm:presLayoutVars>
      </dgm:prSet>
      <dgm:spPr/>
    </dgm:pt>
    <dgm:pt modelId="{133BB80F-488A-47E0-8F0B-7E69A22FC70B}" type="pres">
      <dgm:prSet presAssocID="{D0CED6A7-E01C-44B9-BB86-5430F1C1F387}" presName="childNode" presStyleLbl="revTx" presStyleIdx="1" presStyleCnt="3">
        <dgm:presLayoutVars>
          <dgm:bulletEnabled val="1"/>
        </dgm:presLayoutVars>
      </dgm:prSet>
      <dgm:spPr/>
    </dgm:pt>
    <dgm:pt modelId="{2E73EA12-A2AB-44F9-A405-579B7D235418}" type="pres">
      <dgm:prSet presAssocID="{837C206B-D543-427C-92D1-00015A576884}" presName="Name25" presStyleLbl="parChTrans1D1" presStyleIdx="2" presStyleCnt="3"/>
      <dgm:spPr/>
    </dgm:pt>
    <dgm:pt modelId="{95E221FC-7C80-4911-AB7E-1DACDD8ECAB1}" type="pres">
      <dgm:prSet presAssocID="{DEF5EF19-79E4-4A1B-8387-A4DA81685001}" presName="node" presStyleCnt="0"/>
      <dgm:spPr/>
    </dgm:pt>
    <dgm:pt modelId="{175E1CFB-0B73-4E1C-8817-317D8B811EC0}" type="pres">
      <dgm:prSet presAssocID="{DEF5EF19-79E4-4A1B-8387-A4DA81685001}" presName="parentNode" presStyleLbl="node1" presStyleIdx="3" presStyleCnt="4">
        <dgm:presLayoutVars>
          <dgm:chMax val="1"/>
          <dgm:bulletEnabled val="1"/>
        </dgm:presLayoutVars>
      </dgm:prSet>
      <dgm:spPr/>
    </dgm:pt>
    <dgm:pt modelId="{F1FA9A73-91C1-46EC-9BA4-7B1534BB846F}" type="pres">
      <dgm:prSet presAssocID="{DEF5EF19-79E4-4A1B-8387-A4DA81685001}" presName="childNode" presStyleLbl="revTx" presStyleIdx="2" presStyleCnt="3">
        <dgm:presLayoutVars>
          <dgm:bulletEnabled val="1"/>
        </dgm:presLayoutVars>
      </dgm:prSet>
      <dgm:spPr/>
    </dgm:pt>
  </dgm:ptLst>
  <dgm:cxnLst>
    <dgm:cxn modelId="{177D1610-E4E6-417D-B657-5A4789A93B4D}" type="presOf" srcId="{63A47094-9FD8-4940-B905-8303D58B5BBB}" destId="{133BB80F-488A-47E0-8F0B-7E69A22FC70B}" srcOrd="0" destOrd="1" presId="urn:microsoft.com/office/officeart/2005/8/layout/radial2"/>
    <dgm:cxn modelId="{19BDF633-ED1A-4DDD-9A4E-431BA2CAD8B7}" srcId="{571C4BF9-5AB6-47C8-B0C2-826F814EFE36}" destId="{D0CED6A7-E01C-44B9-BB86-5430F1C1F387}" srcOrd="1" destOrd="0" parTransId="{3CB1E389-9CC2-4E3C-99A8-C45CFB0CBE67}" sibTransId="{26F85334-B60D-4DBB-9BF7-BB673F20B411}"/>
    <dgm:cxn modelId="{33D92336-B2F4-4449-9ED3-23B1ECED5E4F}" type="presOf" srcId="{837C206B-D543-427C-92D1-00015A576884}" destId="{2E73EA12-A2AB-44F9-A405-579B7D235418}" srcOrd="0" destOrd="0" presId="urn:microsoft.com/office/officeart/2005/8/layout/radial2"/>
    <dgm:cxn modelId="{AD0D9A3F-6FCF-41A9-AD30-F58BA8BD94A1}" type="presOf" srcId="{D0CED6A7-E01C-44B9-BB86-5430F1C1F387}" destId="{358CC12F-7861-4596-BA79-D0C8A7F6E43E}" srcOrd="0" destOrd="0" presId="urn:microsoft.com/office/officeart/2005/8/layout/radial2"/>
    <dgm:cxn modelId="{46A8F25F-D46B-4A09-84A9-7D5F84F036E3}" type="presOf" srcId="{5F5FAF0F-06D6-4F5F-A25E-6A60CA826052}" destId="{B78F5885-9E97-4F9F-BC60-4D9DFAE1C36B}" srcOrd="0" destOrd="0" presId="urn:microsoft.com/office/officeart/2005/8/layout/radial2"/>
    <dgm:cxn modelId="{46603749-D753-49F8-88F2-C5E03C8FDEB9}" srcId="{D0CED6A7-E01C-44B9-BB86-5430F1C1F387}" destId="{A143CA98-3444-4C82-9E48-C22142952FEC}" srcOrd="0" destOrd="0" parTransId="{BDDD9E7E-166B-4CDB-B95C-668A27760EB3}" sibTransId="{B2DCFD6F-023D-4ACE-869B-640E3C5531CC}"/>
    <dgm:cxn modelId="{07E6F96A-2634-4F45-9338-455258E91338}" srcId="{571C4BF9-5AB6-47C8-B0C2-826F814EFE36}" destId="{DEF5EF19-79E4-4A1B-8387-A4DA81685001}" srcOrd="2" destOrd="0" parTransId="{837C206B-D543-427C-92D1-00015A576884}" sibTransId="{6F53F205-88EE-45F0-BCB0-369C223D2B02}"/>
    <dgm:cxn modelId="{824B094F-37B8-4502-AC88-7614455C3CF7}" srcId="{5F5FAF0F-06D6-4F5F-A25E-6A60CA826052}" destId="{5190BF66-E4BA-47BE-8091-25C12B0FCFF9}" srcOrd="0" destOrd="0" parTransId="{B5D94ED6-B803-43EA-A230-D27031F5C945}" sibTransId="{8B0451AE-FB24-48AE-8266-42A2F952A1FE}"/>
    <dgm:cxn modelId="{6FBDAA56-382E-408D-8327-7E5287BDE4BE}" type="presOf" srcId="{571C4BF9-5AB6-47C8-B0C2-826F814EFE36}" destId="{493D18BE-F852-479C-81AC-92CDCD1829AF}" srcOrd="0" destOrd="0" presId="urn:microsoft.com/office/officeart/2005/8/layout/radial2"/>
    <dgm:cxn modelId="{9F767A88-0642-4682-BCB3-B658E3AE06A2}" srcId="{5F5FAF0F-06D6-4F5F-A25E-6A60CA826052}" destId="{A1E17BDB-E4E1-4510-A994-408E97041463}" srcOrd="1" destOrd="0" parTransId="{B8FCCB73-7FE6-49F8-B274-F15E51CC7883}" sibTransId="{FDFBE5D1-EFD1-4F30-94F7-ACFC2DA7B2E0}"/>
    <dgm:cxn modelId="{28481B99-6145-46A1-AFC1-8FFE72027E46}" srcId="{DEF5EF19-79E4-4A1B-8387-A4DA81685001}" destId="{E762D89D-115A-494A-85A0-B01AD6A138E4}" srcOrd="1" destOrd="0" parTransId="{619F4579-C21B-49B2-9E5D-68A4FF30BEBF}" sibTransId="{FA7B3193-2BB6-4F6F-B6B3-4639F259DE33}"/>
    <dgm:cxn modelId="{F26C7B9B-2BAA-490B-94A7-D3C1942E535D}" type="presOf" srcId="{3CB1E389-9CC2-4E3C-99A8-C45CFB0CBE67}" destId="{59AAD44A-AE08-4DD9-B9AB-22E221FC30CA}" srcOrd="0" destOrd="0" presId="urn:microsoft.com/office/officeart/2005/8/layout/radial2"/>
    <dgm:cxn modelId="{E2FFEA9B-5503-4EBE-B33C-EB0318D5636E}" type="presOf" srcId="{5ED67A68-6C8D-4C8A-96A1-F015C6C967FF}" destId="{FC5B41C9-FF62-4F7E-90D1-76672AE63877}" srcOrd="0" destOrd="0" presId="urn:microsoft.com/office/officeart/2005/8/layout/radial2"/>
    <dgm:cxn modelId="{DE1F46A1-00CF-45C9-8DFD-96B4E3FD97F6}" srcId="{571C4BF9-5AB6-47C8-B0C2-826F814EFE36}" destId="{5F5FAF0F-06D6-4F5F-A25E-6A60CA826052}" srcOrd="0" destOrd="0" parTransId="{5ED67A68-6C8D-4C8A-96A1-F015C6C967FF}" sibTransId="{92EA1630-C1D6-46AD-9B53-FC975AC248FA}"/>
    <dgm:cxn modelId="{44D93CAC-ABA9-4573-A8D3-CEDB9325D3FF}" type="presOf" srcId="{5190BF66-E4BA-47BE-8091-25C12B0FCFF9}" destId="{61AFD229-5B84-4C98-830B-B46D4AEA489F}" srcOrd="0" destOrd="0" presId="urn:microsoft.com/office/officeart/2005/8/layout/radial2"/>
    <dgm:cxn modelId="{CA8D68B3-2B6C-44D4-BC87-49AF42674692}" type="presOf" srcId="{A143CA98-3444-4C82-9E48-C22142952FEC}" destId="{133BB80F-488A-47E0-8F0B-7E69A22FC70B}" srcOrd="0" destOrd="0" presId="urn:microsoft.com/office/officeart/2005/8/layout/radial2"/>
    <dgm:cxn modelId="{71569CC2-1724-4EC7-BAF7-65C21629BE89}" type="presOf" srcId="{DEF5EF19-79E4-4A1B-8387-A4DA81685001}" destId="{175E1CFB-0B73-4E1C-8817-317D8B811EC0}" srcOrd="0" destOrd="0" presId="urn:microsoft.com/office/officeart/2005/8/layout/radial2"/>
    <dgm:cxn modelId="{EBEB3FE8-B886-4607-A124-F4EC52EFD038}" srcId="{D0CED6A7-E01C-44B9-BB86-5430F1C1F387}" destId="{63A47094-9FD8-4940-B905-8303D58B5BBB}" srcOrd="1" destOrd="0" parTransId="{3C27666B-DDC5-4676-939A-BA806BCBF796}" sibTransId="{C62491C1-7ECC-4AAF-8AF6-C6743F304AD0}"/>
    <dgm:cxn modelId="{D65962F9-B6C4-4981-B650-B29F77221DC1}" type="presOf" srcId="{A1E17BDB-E4E1-4510-A994-408E97041463}" destId="{61AFD229-5B84-4C98-830B-B46D4AEA489F}" srcOrd="0" destOrd="1" presId="urn:microsoft.com/office/officeart/2005/8/layout/radial2"/>
    <dgm:cxn modelId="{901C00FC-56A0-40D2-B036-451A0DF7BA7B}" type="presOf" srcId="{E762D89D-115A-494A-85A0-B01AD6A138E4}" destId="{F1FA9A73-91C1-46EC-9BA4-7B1534BB846F}" srcOrd="0" destOrd="1" presId="urn:microsoft.com/office/officeart/2005/8/layout/radial2"/>
    <dgm:cxn modelId="{D27D8EFD-5F8B-4077-9D9B-27B90D9C8DEF}" srcId="{DEF5EF19-79E4-4A1B-8387-A4DA81685001}" destId="{5AE84964-230A-487B-8FFB-150FF130D7C3}" srcOrd="0" destOrd="0" parTransId="{40E4BB50-7986-49E8-A42F-0EE0D95E77B8}" sibTransId="{9B1F8AF9-EDF7-493A-9E75-AEEA527CC8D0}"/>
    <dgm:cxn modelId="{20FB63FE-B792-4256-AA29-1441CB9102A6}" type="presOf" srcId="{5AE84964-230A-487B-8FFB-150FF130D7C3}" destId="{F1FA9A73-91C1-46EC-9BA4-7B1534BB846F}" srcOrd="0" destOrd="0" presId="urn:microsoft.com/office/officeart/2005/8/layout/radial2"/>
    <dgm:cxn modelId="{6741D308-F751-40D3-9A2A-AF3A22813445}" type="presParOf" srcId="{493D18BE-F852-479C-81AC-92CDCD1829AF}" destId="{30B1EEBE-6621-4D48-833C-B944E645456E}" srcOrd="0" destOrd="0" presId="urn:microsoft.com/office/officeart/2005/8/layout/radial2"/>
    <dgm:cxn modelId="{14C59F82-56A5-4864-A941-64ACBCC7827A}" type="presParOf" srcId="{30B1EEBE-6621-4D48-833C-B944E645456E}" destId="{D4C349E6-0105-487A-A42E-654840FFC175}" srcOrd="0" destOrd="0" presId="urn:microsoft.com/office/officeart/2005/8/layout/radial2"/>
    <dgm:cxn modelId="{908F2AA3-851E-4A4B-BC6F-60CEFE5B979F}" type="presParOf" srcId="{D4C349E6-0105-487A-A42E-654840FFC175}" destId="{27A1AFBC-D039-4FB8-8D0A-C7A98534D6D7}" srcOrd="0" destOrd="0" presId="urn:microsoft.com/office/officeart/2005/8/layout/radial2"/>
    <dgm:cxn modelId="{5F1BED1D-AE7A-4C05-B0E7-0C10998932F6}" type="presParOf" srcId="{D4C349E6-0105-487A-A42E-654840FFC175}" destId="{1E79A09E-F4A1-43E6-8148-3D52C5DECE31}" srcOrd="1" destOrd="0" presId="urn:microsoft.com/office/officeart/2005/8/layout/radial2"/>
    <dgm:cxn modelId="{CF3AEA9A-2BAF-4FE8-9278-A6FC58D9F3F4}" type="presParOf" srcId="{30B1EEBE-6621-4D48-833C-B944E645456E}" destId="{FC5B41C9-FF62-4F7E-90D1-76672AE63877}" srcOrd="1" destOrd="0" presId="urn:microsoft.com/office/officeart/2005/8/layout/radial2"/>
    <dgm:cxn modelId="{1B163D9F-9BBC-4892-A72A-C0403A9D3891}" type="presParOf" srcId="{30B1EEBE-6621-4D48-833C-B944E645456E}" destId="{33DABC40-BAF2-4B65-9302-FB12C67A43C9}" srcOrd="2" destOrd="0" presId="urn:microsoft.com/office/officeart/2005/8/layout/radial2"/>
    <dgm:cxn modelId="{149C6BFC-7FD3-4B57-88CB-20A4BD5AE1BB}" type="presParOf" srcId="{33DABC40-BAF2-4B65-9302-FB12C67A43C9}" destId="{B78F5885-9E97-4F9F-BC60-4D9DFAE1C36B}" srcOrd="0" destOrd="0" presId="urn:microsoft.com/office/officeart/2005/8/layout/radial2"/>
    <dgm:cxn modelId="{142ECB94-FA44-459D-A1D9-5BB9A78523B0}" type="presParOf" srcId="{33DABC40-BAF2-4B65-9302-FB12C67A43C9}" destId="{61AFD229-5B84-4C98-830B-B46D4AEA489F}" srcOrd="1" destOrd="0" presId="urn:microsoft.com/office/officeart/2005/8/layout/radial2"/>
    <dgm:cxn modelId="{80A3D07E-1985-432F-B078-827A318AA95B}" type="presParOf" srcId="{30B1EEBE-6621-4D48-833C-B944E645456E}" destId="{59AAD44A-AE08-4DD9-B9AB-22E221FC30CA}" srcOrd="3" destOrd="0" presId="urn:microsoft.com/office/officeart/2005/8/layout/radial2"/>
    <dgm:cxn modelId="{BBF903C9-9126-4CB1-A22E-0B2B622F6F54}" type="presParOf" srcId="{30B1EEBE-6621-4D48-833C-B944E645456E}" destId="{7F559EFC-1C35-4059-941C-943FF9B5D7E6}" srcOrd="4" destOrd="0" presId="urn:microsoft.com/office/officeart/2005/8/layout/radial2"/>
    <dgm:cxn modelId="{B72CBF1F-E438-4CBE-AFE6-FF1F604BEE62}" type="presParOf" srcId="{7F559EFC-1C35-4059-941C-943FF9B5D7E6}" destId="{358CC12F-7861-4596-BA79-D0C8A7F6E43E}" srcOrd="0" destOrd="0" presId="urn:microsoft.com/office/officeart/2005/8/layout/radial2"/>
    <dgm:cxn modelId="{AC90335A-33D8-414F-8315-F2E1CC0100D6}" type="presParOf" srcId="{7F559EFC-1C35-4059-941C-943FF9B5D7E6}" destId="{133BB80F-488A-47E0-8F0B-7E69A22FC70B}" srcOrd="1" destOrd="0" presId="urn:microsoft.com/office/officeart/2005/8/layout/radial2"/>
    <dgm:cxn modelId="{235205DD-DD5A-46C3-9EB9-43D683BE284C}" type="presParOf" srcId="{30B1EEBE-6621-4D48-833C-B944E645456E}" destId="{2E73EA12-A2AB-44F9-A405-579B7D235418}" srcOrd="5" destOrd="0" presId="urn:microsoft.com/office/officeart/2005/8/layout/radial2"/>
    <dgm:cxn modelId="{60837209-BD80-4082-BD72-3A36D3C4E2E4}" type="presParOf" srcId="{30B1EEBE-6621-4D48-833C-B944E645456E}" destId="{95E221FC-7C80-4911-AB7E-1DACDD8ECAB1}" srcOrd="6" destOrd="0" presId="urn:microsoft.com/office/officeart/2005/8/layout/radial2"/>
    <dgm:cxn modelId="{532B0D3A-D92E-4809-BCEC-B137E1937F24}" type="presParOf" srcId="{95E221FC-7C80-4911-AB7E-1DACDD8ECAB1}" destId="{175E1CFB-0B73-4E1C-8817-317D8B811EC0}" srcOrd="0" destOrd="0" presId="urn:microsoft.com/office/officeart/2005/8/layout/radial2"/>
    <dgm:cxn modelId="{31440F9C-DE27-404C-BCEA-89B86D6B222E}" type="presParOf" srcId="{95E221FC-7C80-4911-AB7E-1DACDD8ECAB1}" destId="{F1FA9A73-91C1-46EC-9BA4-7B1534BB846F}"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F9B03-E631-4E3D-85F9-9770AA2440A2}">
      <dsp:nvSpPr>
        <dsp:cNvPr id="0" name=""/>
        <dsp:cNvSpPr/>
      </dsp:nvSpPr>
      <dsp:spPr>
        <a:xfrm>
          <a:off x="495286" y="0"/>
          <a:ext cx="5473065" cy="2641600"/>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668B9-DF6B-409D-A92A-DB0B9EF83034}">
      <dsp:nvSpPr>
        <dsp:cNvPr id="0" name=""/>
        <dsp:cNvSpPr/>
      </dsp:nvSpPr>
      <dsp:spPr>
        <a:xfrm>
          <a:off x="1079819" y="792480"/>
          <a:ext cx="2053147" cy="1056640"/>
        </a:xfrm>
        <a:prstGeom prst="roundRect">
          <a:avLst/>
        </a:prstGeom>
        <a:solidFill>
          <a:schemeClr val="accent1">
            <a:hueOff val="0"/>
            <a:satOff val="0"/>
            <a:lumOff val="0"/>
            <a:alphaOff val="0"/>
          </a:schemeClr>
        </a:solidFill>
        <a:ln w="57150" cap="flat" cmpd="sng" algn="ctr">
          <a:solidFill>
            <a:schemeClr val="bg1"/>
          </a:solidFill>
          <a:prstDash val="solid"/>
          <a:miter lim="800000"/>
        </a:ln>
        <a:effectLst>
          <a:outerShdw blurRad="50800" dist="38100" dir="5400000" algn="t"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t>Phase B1: Vision &amp; Programming</a:t>
          </a:r>
        </a:p>
      </dsp:txBody>
      <dsp:txXfrm>
        <a:off x="1131400" y="844061"/>
        <a:ext cx="1949985" cy="953478"/>
      </dsp:txXfrm>
    </dsp:sp>
    <dsp:sp modelId="{4F6205EE-A020-4306-B1FE-09E6FABAC5B9}">
      <dsp:nvSpPr>
        <dsp:cNvPr id="0" name=""/>
        <dsp:cNvSpPr/>
      </dsp:nvSpPr>
      <dsp:spPr>
        <a:xfrm>
          <a:off x="3345501" y="792480"/>
          <a:ext cx="2013578" cy="105664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B2: Preliminary Concepts</a:t>
          </a:r>
        </a:p>
      </dsp:txBody>
      <dsp:txXfrm>
        <a:off x="3397082" y="844061"/>
        <a:ext cx="1910416" cy="95347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F9B03-E631-4E3D-85F9-9770AA2440A2}">
      <dsp:nvSpPr>
        <dsp:cNvPr id="0" name=""/>
        <dsp:cNvSpPr/>
      </dsp:nvSpPr>
      <dsp:spPr>
        <a:xfrm>
          <a:off x="553900" y="0"/>
          <a:ext cx="6120765" cy="2641600"/>
        </a:xfrm>
        <a:prstGeom prst="rightArrow">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668B9-DF6B-409D-A92A-DB0B9EF83034}">
      <dsp:nvSpPr>
        <dsp:cNvPr id="0" name=""/>
        <dsp:cNvSpPr/>
      </dsp:nvSpPr>
      <dsp:spPr>
        <a:xfrm>
          <a:off x="798112" y="792480"/>
          <a:ext cx="1597303" cy="1056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C1: Concept Refinement</a:t>
          </a:r>
        </a:p>
      </dsp:txBody>
      <dsp:txXfrm>
        <a:off x="849693" y="844061"/>
        <a:ext cx="1494141" cy="953478"/>
      </dsp:txXfrm>
    </dsp:sp>
    <dsp:sp modelId="{4F6205EE-A020-4306-B1FE-09E6FABAC5B9}">
      <dsp:nvSpPr>
        <dsp:cNvPr id="0" name=""/>
        <dsp:cNvSpPr/>
      </dsp:nvSpPr>
      <dsp:spPr>
        <a:xfrm>
          <a:off x="2535706" y="792480"/>
          <a:ext cx="1566519" cy="1056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C2: Select One Concept</a:t>
          </a:r>
        </a:p>
      </dsp:txBody>
      <dsp:txXfrm>
        <a:off x="2587287" y="844061"/>
        <a:ext cx="1463357" cy="953478"/>
      </dsp:txXfrm>
    </dsp:sp>
    <dsp:sp modelId="{E0B3CD28-FC4D-4060-BD21-87CD12A3F070}">
      <dsp:nvSpPr>
        <dsp:cNvPr id="0" name=""/>
        <dsp:cNvSpPr/>
      </dsp:nvSpPr>
      <dsp:spPr>
        <a:xfrm>
          <a:off x="4242517" y="792480"/>
          <a:ext cx="2160270" cy="105664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Phase C3: Advance Concept</a:t>
          </a:r>
        </a:p>
      </dsp:txBody>
      <dsp:txXfrm>
        <a:off x="4294098" y="844061"/>
        <a:ext cx="2057108" cy="95347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6F9B03-E631-4E3D-85F9-9770AA2440A2}">
      <dsp:nvSpPr>
        <dsp:cNvPr id="0" name=""/>
        <dsp:cNvSpPr/>
      </dsp:nvSpPr>
      <dsp:spPr>
        <a:xfrm>
          <a:off x="553900" y="0"/>
          <a:ext cx="6120765" cy="2641600"/>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4668B9-DF6B-409D-A92A-DB0B9EF83034}">
      <dsp:nvSpPr>
        <dsp:cNvPr id="0" name=""/>
        <dsp:cNvSpPr/>
      </dsp:nvSpPr>
      <dsp:spPr>
        <a:xfrm>
          <a:off x="1672604" y="792480"/>
          <a:ext cx="1826604" cy="1056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Phase D1: Draft Plan</a:t>
          </a:r>
        </a:p>
      </dsp:txBody>
      <dsp:txXfrm>
        <a:off x="1724185" y="844061"/>
        <a:ext cx="1723442" cy="953478"/>
      </dsp:txXfrm>
    </dsp:sp>
    <dsp:sp modelId="{4F6205EE-A020-4306-B1FE-09E6FABAC5B9}">
      <dsp:nvSpPr>
        <dsp:cNvPr id="0" name=""/>
        <dsp:cNvSpPr/>
      </dsp:nvSpPr>
      <dsp:spPr>
        <a:xfrm>
          <a:off x="3736894" y="792480"/>
          <a:ext cx="1791401" cy="105664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Phase D2: Final Plan</a:t>
          </a:r>
        </a:p>
      </dsp:txBody>
      <dsp:txXfrm>
        <a:off x="3788475" y="844061"/>
        <a:ext cx="1688239" cy="95347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FCC4C7-FFC6-415E-B94C-187D2F7CB645}">
      <dsp:nvSpPr>
        <dsp:cNvPr id="0" name=""/>
        <dsp:cNvSpPr/>
      </dsp:nvSpPr>
      <dsp:spPr>
        <a:xfrm>
          <a:off x="1558250" y="183157"/>
          <a:ext cx="3634978" cy="1262380"/>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503D8B-DB6C-41CB-9D76-EB948EF834F0}">
      <dsp:nvSpPr>
        <dsp:cNvPr id="0" name=""/>
        <dsp:cNvSpPr/>
      </dsp:nvSpPr>
      <dsp:spPr>
        <a:xfrm>
          <a:off x="3029148" y="3274298"/>
          <a:ext cx="704453" cy="450850"/>
        </a:xfrm>
        <a:prstGeom prst="down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97B5E0-64DB-4A34-AD0F-666CA2BD4A0D}">
      <dsp:nvSpPr>
        <dsp:cNvPr id="0" name=""/>
        <dsp:cNvSpPr/>
      </dsp:nvSpPr>
      <dsp:spPr>
        <a:xfrm>
          <a:off x="1690687" y="3634978"/>
          <a:ext cx="3381375" cy="845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3360" tIns="213360" rIns="213360" bIns="213360" numCol="1" spcCol="1270" anchor="ctr" anchorCtr="0">
          <a:noAutofit/>
        </a:bodyPr>
        <a:lstStyle/>
        <a:p>
          <a:pPr marL="0" lvl="0" indent="0" algn="ctr" defTabSz="1333500">
            <a:lnSpc>
              <a:spcPct val="90000"/>
            </a:lnSpc>
            <a:spcBef>
              <a:spcPct val="0"/>
            </a:spcBef>
            <a:spcAft>
              <a:spcPct val="35000"/>
            </a:spcAft>
            <a:buNone/>
          </a:pPr>
          <a:r>
            <a:rPr lang="en-US" sz="3000" b="1" kern="1200" dirty="0">
              <a:solidFill>
                <a:schemeClr val="accent1"/>
              </a:solidFill>
            </a:rPr>
            <a:t>Vision</a:t>
          </a:r>
        </a:p>
      </dsp:txBody>
      <dsp:txXfrm>
        <a:off x="1690687" y="3634978"/>
        <a:ext cx="3381375" cy="845343"/>
      </dsp:txXfrm>
    </dsp:sp>
    <dsp:sp modelId="{FE7841F0-BE20-4AB5-AD33-ABB9D9ABC2FA}">
      <dsp:nvSpPr>
        <dsp:cNvPr id="0" name=""/>
        <dsp:cNvSpPr/>
      </dsp:nvSpPr>
      <dsp:spPr>
        <a:xfrm>
          <a:off x="2879804" y="1543034"/>
          <a:ext cx="1268015" cy="126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Ideas</a:t>
          </a:r>
        </a:p>
      </dsp:txBody>
      <dsp:txXfrm>
        <a:off x="3065500" y="1728730"/>
        <a:ext cx="896623" cy="896623"/>
      </dsp:txXfrm>
    </dsp:sp>
    <dsp:sp modelId="{A1896581-E5C9-4E4B-9CAA-AE03131BF11B}">
      <dsp:nvSpPr>
        <dsp:cNvPr id="0" name=""/>
        <dsp:cNvSpPr/>
      </dsp:nvSpPr>
      <dsp:spPr>
        <a:xfrm>
          <a:off x="1972468" y="591740"/>
          <a:ext cx="1268015" cy="126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Ideas</a:t>
          </a:r>
        </a:p>
      </dsp:txBody>
      <dsp:txXfrm>
        <a:off x="2158164" y="777436"/>
        <a:ext cx="896623" cy="896623"/>
      </dsp:txXfrm>
    </dsp:sp>
    <dsp:sp modelId="{0816B1C4-77E2-496E-831B-EAA0F631B548}">
      <dsp:nvSpPr>
        <dsp:cNvPr id="0" name=""/>
        <dsp:cNvSpPr/>
      </dsp:nvSpPr>
      <dsp:spPr>
        <a:xfrm>
          <a:off x="3268662" y="285162"/>
          <a:ext cx="1268015" cy="126801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Ideas</a:t>
          </a:r>
        </a:p>
      </dsp:txBody>
      <dsp:txXfrm>
        <a:off x="3454358" y="470858"/>
        <a:ext cx="896623" cy="896623"/>
      </dsp:txXfrm>
    </dsp:sp>
    <dsp:sp modelId="{E54178D0-2E5F-44E1-B59C-19C158A9A520}">
      <dsp:nvSpPr>
        <dsp:cNvPr id="0" name=""/>
        <dsp:cNvSpPr/>
      </dsp:nvSpPr>
      <dsp:spPr>
        <a:xfrm>
          <a:off x="1408906" y="28178"/>
          <a:ext cx="3944937" cy="3155950"/>
        </a:xfrm>
        <a:prstGeom prst="funnel">
          <a:avLst/>
        </a:prstGeom>
        <a:solidFill>
          <a:schemeClr val="lt1">
            <a:alpha val="40000"/>
            <a:hueOff val="0"/>
            <a:satOff val="0"/>
            <a:lumOff val="0"/>
            <a:alphaOff val="0"/>
          </a:schemeClr>
        </a:solidFill>
        <a:ln w="12700" cap="flat" cmpd="sng" algn="ctr">
          <a:solidFill>
            <a:schemeClr val="bg2">
              <a:lumMod val="60000"/>
              <a:lumOff val="4000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73EA12-A2AB-44F9-A405-579B7D235418}">
      <dsp:nvSpPr>
        <dsp:cNvPr id="0" name=""/>
        <dsp:cNvSpPr/>
      </dsp:nvSpPr>
      <dsp:spPr>
        <a:xfrm rot="2561600">
          <a:off x="1930133" y="2842888"/>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AAD44A-AE08-4DD9-B9AB-22E221FC30CA}">
      <dsp:nvSpPr>
        <dsp:cNvPr id="0" name=""/>
        <dsp:cNvSpPr/>
      </dsp:nvSpPr>
      <dsp:spPr>
        <a:xfrm>
          <a:off x="2011903" y="2003171"/>
          <a:ext cx="685829" cy="57656"/>
        </a:xfrm>
        <a:custGeom>
          <a:avLst/>
          <a:gdLst/>
          <a:ahLst/>
          <a:cxnLst/>
          <a:rect l="0" t="0" r="0" b="0"/>
          <a:pathLst>
            <a:path>
              <a:moveTo>
                <a:pt x="0" y="28828"/>
              </a:moveTo>
              <a:lnTo>
                <a:pt x="685829"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C5B41C9-FF62-4F7E-90D1-76672AE63877}">
      <dsp:nvSpPr>
        <dsp:cNvPr id="0" name=""/>
        <dsp:cNvSpPr/>
      </dsp:nvSpPr>
      <dsp:spPr>
        <a:xfrm rot="19038400">
          <a:off x="1930133" y="1163454"/>
          <a:ext cx="617111" cy="57656"/>
        </a:xfrm>
        <a:custGeom>
          <a:avLst/>
          <a:gdLst/>
          <a:ahLst/>
          <a:cxnLst/>
          <a:rect l="0" t="0" r="0" b="0"/>
          <a:pathLst>
            <a:path>
              <a:moveTo>
                <a:pt x="0" y="28828"/>
              </a:moveTo>
              <a:lnTo>
                <a:pt x="617111" y="2882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79A09E-F4A1-43E6-8148-3D52C5DECE31}">
      <dsp:nvSpPr>
        <dsp:cNvPr id="0" name=""/>
        <dsp:cNvSpPr/>
      </dsp:nvSpPr>
      <dsp:spPr>
        <a:xfrm>
          <a:off x="352171" y="1055687"/>
          <a:ext cx="1952625" cy="195262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F5885-9E97-4F9F-BC60-4D9DFAE1C36B}">
      <dsp:nvSpPr>
        <dsp:cNvPr id="0" name=""/>
        <dsp:cNvSpPr/>
      </dsp:nvSpPr>
      <dsp:spPr>
        <a:xfrm>
          <a:off x="2310238" y="64"/>
          <a:ext cx="1171575" cy="1171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Concept 1</a:t>
          </a:r>
        </a:p>
      </dsp:txBody>
      <dsp:txXfrm>
        <a:off x="2481811" y="171637"/>
        <a:ext cx="828429" cy="828429"/>
      </dsp:txXfrm>
    </dsp:sp>
    <dsp:sp modelId="{61AFD229-5B84-4C98-830B-B46D4AEA489F}">
      <dsp:nvSpPr>
        <dsp:cNvPr id="0" name=""/>
        <dsp:cNvSpPr/>
      </dsp:nvSpPr>
      <dsp:spPr>
        <a:xfrm>
          <a:off x="3598971" y="64"/>
          <a:ext cx="1757362" cy="117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Program</a:t>
          </a:r>
        </a:p>
        <a:p>
          <a:pPr marL="228600" lvl="1" indent="-228600" algn="l" defTabSz="1066800">
            <a:lnSpc>
              <a:spcPct val="90000"/>
            </a:lnSpc>
            <a:spcBef>
              <a:spcPct val="0"/>
            </a:spcBef>
            <a:spcAft>
              <a:spcPct val="15000"/>
            </a:spcAft>
            <a:buChar char="•"/>
          </a:pPr>
          <a:r>
            <a:rPr lang="en-US" sz="2400" kern="1200" dirty="0"/>
            <a:t>Physical</a:t>
          </a:r>
        </a:p>
      </dsp:txBody>
      <dsp:txXfrm>
        <a:off x="3598971" y="64"/>
        <a:ext cx="1757362" cy="1171575"/>
      </dsp:txXfrm>
    </dsp:sp>
    <dsp:sp modelId="{358CC12F-7861-4596-BA79-D0C8A7F6E43E}">
      <dsp:nvSpPr>
        <dsp:cNvPr id="0" name=""/>
        <dsp:cNvSpPr/>
      </dsp:nvSpPr>
      <dsp:spPr>
        <a:xfrm>
          <a:off x="2697733" y="1446212"/>
          <a:ext cx="1171575" cy="1171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Concept 2</a:t>
          </a:r>
        </a:p>
      </dsp:txBody>
      <dsp:txXfrm>
        <a:off x="2869306" y="1617785"/>
        <a:ext cx="828429" cy="828429"/>
      </dsp:txXfrm>
    </dsp:sp>
    <dsp:sp modelId="{133BB80F-488A-47E0-8F0B-7E69A22FC70B}">
      <dsp:nvSpPr>
        <dsp:cNvPr id="0" name=""/>
        <dsp:cNvSpPr/>
      </dsp:nvSpPr>
      <dsp:spPr>
        <a:xfrm>
          <a:off x="3986465" y="1446212"/>
          <a:ext cx="1757362" cy="117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Program</a:t>
          </a:r>
        </a:p>
        <a:p>
          <a:pPr marL="228600" lvl="1" indent="-228600" algn="l" defTabSz="1066800">
            <a:lnSpc>
              <a:spcPct val="90000"/>
            </a:lnSpc>
            <a:spcBef>
              <a:spcPct val="0"/>
            </a:spcBef>
            <a:spcAft>
              <a:spcPct val="15000"/>
            </a:spcAft>
            <a:buChar char="•"/>
          </a:pPr>
          <a:r>
            <a:rPr lang="en-US" sz="2400" kern="1200" dirty="0"/>
            <a:t>Physical</a:t>
          </a:r>
        </a:p>
      </dsp:txBody>
      <dsp:txXfrm>
        <a:off x="3986465" y="1446212"/>
        <a:ext cx="1757362" cy="1171575"/>
      </dsp:txXfrm>
    </dsp:sp>
    <dsp:sp modelId="{175E1CFB-0B73-4E1C-8817-317D8B811EC0}">
      <dsp:nvSpPr>
        <dsp:cNvPr id="0" name=""/>
        <dsp:cNvSpPr/>
      </dsp:nvSpPr>
      <dsp:spPr>
        <a:xfrm>
          <a:off x="2310238" y="2892360"/>
          <a:ext cx="1171575" cy="117157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Concept 3</a:t>
          </a:r>
        </a:p>
      </dsp:txBody>
      <dsp:txXfrm>
        <a:off x="2481811" y="3063933"/>
        <a:ext cx="828429" cy="828429"/>
      </dsp:txXfrm>
    </dsp:sp>
    <dsp:sp modelId="{F1FA9A73-91C1-46EC-9BA4-7B1534BB846F}">
      <dsp:nvSpPr>
        <dsp:cNvPr id="0" name=""/>
        <dsp:cNvSpPr/>
      </dsp:nvSpPr>
      <dsp:spPr>
        <a:xfrm>
          <a:off x="3598971" y="2892360"/>
          <a:ext cx="1757362" cy="11715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Program</a:t>
          </a:r>
        </a:p>
        <a:p>
          <a:pPr marL="228600" lvl="1" indent="-228600" algn="l" defTabSz="1066800">
            <a:lnSpc>
              <a:spcPct val="90000"/>
            </a:lnSpc>
            <a:spcBef>
              <a:spcPct val="0"/>
            </a:spcBef>
            <a:spcAft>
              <a:spcPct val="15000"/>
            </a:spcAft>
            <a:buChar char="•"/>
          </a:pPr>
          <a:r>
            <a:rPr lang="en-US" sz="2400" kern="1200" dirty="0"/>
            <a:t>Physical</a:t>
          </a:r>
        </a:p>
      </dsp:txBody>
      <dsp:txXfrm>
        <a:off x="3598971" y="2892360"/>
        <a:ext cx="1757362" cy="1171575"/>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2972421" cy="465138"/>
          </a:xfrm>
          <a:prstGeom prst="rect">
            <a:avLst/>
          </a:prstGeom>
        </p:spPr>
        <p:txBody>
          <a:bodyPr vert="horz" lIns="91423" tIns="45711" rIns="91423" bIns="45711" rtlCol="0"/>
          <a:lstStyle>
            <a:lvl1pPr algn="l">
              <a:defRPr sz="1200"/>
            </a:lvl1pPr>
          </a:lstStyle>
          <a:p>
            <a:endParaRPr lang="en-US"/>
          </a:p>
        </p:txBody>
      </p:sp>
      <p:sp>
        <p:nvSpPr>
          <p:cNvPr id="3" name="Date Placeholder 2"/>
          <p:cNvSpPr>
            <a:spLocks noGrp="1"/>
          </p:cNvSpPr>
          <p:nvPr>
            <p:ph type="dt" sz="quarter" idx="1"/>
          </p:nvPr>
        </p:nvSpPr>
        <p:spPr>
          <a:xfrm>
            <a:off x="3884029" y="0"/>
            <a:ext cx="2972421" cy="465138"/>
          </a:xfrm>
          <a:prstGeom prst="rect">
            <a:avLst/>
          </a:prstGeom>
        </p:spPr>
        <p:txBody>
          <a:bodyPr vert="horz" lIns="91423" tIns="45711" rIns="91423" bIns="45711" rtlCol="0"/>
          <a:lstStyle>
            <a:lvl1pPr algn="r">
              <a:defRPr sz="1200"/>
            </a:lvl1pPr>
          </a:lstStyle>
          <a:p>
            <a:fld id="{C14399C6-31A0-44BE-85BD-3428E1C84704}" type="datetimeFigureOut">
              <a:rPr lang="en-US" smtClean="0"/>
              <a:t>7/26/2018</a:t>
            </a:fld>
            <a:endParaRPr lang="en-US"/>
          </a:p>
        </p:txBody>
      </p:sp>
      <p:sp>
        <p:nvSpPr>
          <p:cNvPr id="4" name="Footer Placeholder 3"/>
          <p:cNvSpPr>
            <a:spLocks noGrp="1"/>
          </p:cNvSpPr>
          <p:nvPr>
            <p:ph type="ftr" sz="quarter" idx="2"/>
          </p:nvPr>
        </p:nvSpPr>
        <p:spPr>
          <a:xfrm>
            <a:off x="3" y="8829675"/>
            <a:ext cx="2972421" cy="465138"/>
          </a:xfrm>
          <a:prstGeom prst="rect">
            <a:avLst/>
          </a:prstGeom>
        </p:spPr>
        <p:txBody>
          <a:bodyPr vert="horz" lIns="91423" tIns="45711" rIns="91423" bIns="45711" rtlCol="0" anchor="b"/>
          <a:lstStyle>
            <a:lvl1pPr algn="l">
              <a:defRPr sz="1200"/>
            </a:lvl1pPr>
          </a:lstStyle>
          <a:p>
            <a:endParaRPr lang="en-US"/>
          </a:p>
        </p:txBody>
      </p:sp>
      <p:sp>
        <p:nvSpPr>
          <p:cNvPr id="5" name="Slide Number Placeholder 4"/>
          <p:cNvSpPr>
            <a:spLocks noGrp="1"/>
          </p:cNvSpPr>
          <p:nvPr>
            <p:ph type="sldNum" sz="quarter" idx="3"/>
          </p:nvPr>
        </p:nvSpPr>
        <p:spPr>
          <a:xfrm>
            <a:off x="3884029" y="8829675"/>
            <a:ext cx="2972421" cy="465138"/>
          </a:xfrm>
          <a:prstGeom prst="rect">
            <a:avLst/>
          </a:prstGeom>
        </p:spPr>
        <p:txBody>
          <a:bodyPr vert="horz" lIns="91423" tIns="45711" rIns="91423" bIns="45711" rtlCol="0" anchor="b"/>
          <a:lstStyle>
            <a:lvl1pPr algn="r">
              <a:defRPr sz="1200"/>
            </a:lvl1pPr>
          </a:lstStyle>
          <a:p>
            <a:fld id="{747D1222-75D2-49A9-89E9-98C6C7BE6DC7}" type="slidenum">
              <a:rPr lang="en-US" smtClean="0"/>
              <a:t>‹#›</a:t>
            </a:fld>
            <a:endParaRPr lang="en-US"/>
          </a:p>
        </p:txBody>
      </p:sp>
    </p:spTree>
    <p:extLst>
      <p:ext uri="{BB962C8B-B14F-4D97-AF65-F5344CB8AC3E}">
        <p14:creationId xmlns:p14="http://schemas.microsoft.com/office/powerpoint/2010/main" val="4279484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60" tIns="46580" rIns="93160" bIns="4658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3160" tIns="46580" rIns="93160" bIns="46580" rtlCol="0"/>
          <a:lstStyle>
            <a:lvl1pPr algn="r">
              <a:defRPr sz="1200"/>
            </a:lvl1pPr>
          </a:lstStyle>
          <a:p>
            <a:fld id="{47851573-1F84-494A-AD2A-4BB81C274A96}" type="datetimeFigureOut">
              <a:rPr lang="en-US" smtClean="0"/>
              <a:t>7/26/2018</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3160" tIns="46580" rIns="93160" bIns="46580" rtlCol="0" anchor="ctr"/>
          <a:lstStyle/>
          <a:p>
            <a:endParaRPr lang="en-US"/>
          </a:p>
        </p:txBody>
      </p:sp>
      <p:sp>
        <p:nvSpPr>
          <p:cNvPr id="5" name="Notes Placeholder 4"/>
          <p:cNvSpPr>
            <a:spLocks noGrp="1"/>
          </p:cNvSpPr>
          <p:nvPr>
            <p:ph type="body" sz="quarter" idx="3"/>
          </p:nvPr>
        </p:nvSpPr>
        <p:spPr>
          <a:xfrm>
            <a:off x="685800" y="4415791"/>
            <a:ext cx="5486400" cy="4183380"/>
          </a:xfrm>
          <a:prstGeom prst="rect">
            <a:avLst/>
          </a:prstGeom>
        </p:spPr>
        <p:txBody>
          <a:bodyPr vert="horz" lIns="93160" tIns="46580" rIns="93160" bIns="4658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60" tIns="46580" rIns="93160" bIns="4658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60" tIns="46580" rIns="93160" bIns="46580" rtlCol="0" anchor="b"/>
          <a:lstStyle>
            <a:lvl1pPr algn="r">
              <a:defRPr sz="1200"/>
            </a:lvl1pPr>
          </a:lstStyle>
          <a:p>
            <a:fld id="{7A9E28A1-5A7A-443F-8E58-5F5ABC904616}" type="slidenum">
              <a:rPr lang="en-US" smtClean="0"/>
              <a:t>‹#›</a:t>
            </a:fld>
            <a:endParaRPr lang="en-US"/>
          </a:p>
        </p:txBody>
      </p:sp>
    </p:spTree>
    <p:extLst>
      <p:ext uri="{BB962C8B-B14F-4D97-AF65-F5344CB8AC3E}">
        <p14:creationId xmlns:p14="http://schemas.microsoft.com/office/powerpoint/2010/main" val="3615203647"/>
      </p:ext>
    </p:extLst>
  </p:cSld>
  <p:clrMap bg1="lt1" tx1="dk1" bg2="lt2" tx2="dk2" accent1="accent1" accent2="accent2" accent3="accent3" accent4="accent4" accent5="accent5" accent6="accent6" hlink="hlink" folHlink="folHlink"/>
  <p:notesStyle>
    <a:lvl1pPr marL="0" algn="l" defTabSz="911926" rtl="0" eaLnBrk="1" latinLnBrk="0" hangingPunct="1">
      <a:defRPr sz="1200" kern="1200">
        <a:solidFill>
          <a:schemeClr val="tx1"/>
        </a:solidFill>
        <a:latin typeface="+mn-lt"/>
        <a:ea typeface="+mn-ea"/>
        <a:cs typeface="+mn-cs"/>
      </a:defRPr>
    </a:lvl1pPr>
    <a:lvl2pPr marL="455965" algn="l" defTabSz="911926" rtl="0" eaLnBrk="1" latinLnBrk="0" hangingPunct="1">
      <a:defRPr sz="1200" kern="1200">
        <a:solidFill>
          <a:schemeClr val="tx1"/>
        </a:solidFill>
        <a:latin typeface="+mn-lt"/>
        <a:ea typeface="+mn-ea"/>
        <a:cs typeface="+mn-cs"/>
      </a:defRPr>
    </a:lvl2pPr>
    <a:lvl3pPr marL="911926" algn="l" defTabSz="911926" rtl="0" eaLnBrk="1" latinLnBrk="0" hangingPunct="1">
      <a:defRPr sz="1200" kern="1200">
        <a:solidFill>
          <a:schemeClr val="tx1"/>
        </a:solidFill>
        <a:latin typeface="+mn-lt"/>
        <a:ea typeface="+mn-ea"/>
        <a:cs typeface="+mn-cs"/>
      </a:defRPr>
    </a:lvl3pPr>
    <a:lvl4pPr marL="1367883" algn="l" defTabSz="911926" rtl="0" eaLnBrk="1" latinLnBrk="0" hangingPunct="1">
      <a:defRPr sz="1200" kern="1200">
        <a:solidFill>
          <a:schemeClr val="tx1"/>
        </a:solidFill>
        <a:latin typeface="+mn-lt"/>
        <a:ea typeface="+mn-ea"/>
        <a:cs typeface="+mn-cs"/>
      </a:defRPr>
    </a:lvl4pPr>
    <a:lvl5pPr marL="1823849" algn="l" defTabSz="911926" rtl="0" eaLnBrk="1" latinLnBrk="0" hangingPunct="1">
      <a:defRPr sz="1200" kern="1200">
        <a:solidFill>
          <a:schemeClr val="tx1"/>
        </a:solidFill>
        <a:latin typeface="+mn-lt"/>
        <a:ea typeface="+mn-ea"/>
        <a:cs typeface="+mn-cs"/>
      </a:defRPr>
    </a:lvl5pPr>
    <a:lvl6pPr marL="2279814" algn="l" defTabSz="911926" rtl="0" eaLnBrk="1" latinLnBrk="0" hangingPunct="1">
      <a:defRPr sz="1200" kern="1200">
        <a:solidFill>
          <a:schemeClr val="tx1"/>
        </a:solidFill>
        <a:latin typeface="+mn-lt"/>
        <a:ea typeface="+mn-ea"/>
        <a:cs typeface="+mn-cs"/>
      </a:defRPr>
    </a:lvl6pPr>
    <a:lvl7pPr marL="2735772" algn="l" defTabSz="911926" rtl="0" eaLnBrk="1" latinLnBrk="0" hangingPunct="1">
      <a:defRPr sz="1200" kern="1200">
        <a:solidFill>
          <a:schemeClr val="tx1"/>
        </a:solidFill>
        <a:latin typeface="+mn-lt"/>
        <a:ea typeface="+mn-ea"/>
        <a:cs typeface="+mn-cs"/>
      </a:defRPr>
    </a:lvl7pPr>
    <a:lvl8pPr marL="3191737" algn="l" defTabSz="911926" rtl="0" eaLnBrk="1" latinLnBrk="0" hangingPunct="1">
      <a:defRPr sz="1200" kern="1200">
        <a:solidFill>
          <a:schemeClr val="tx1"/>
        </a:solidFill>
        <a:latin typeface="+mn-lt"/>
        <a:ea typeface="+mn-ea"/>
        <a:cs typeface="+mn-cs"/>
      </a:defRPr>
    </a:lvl8pPr>
    <a:lvl9pPr marL="3647699" algn="l" defTabSz="9119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82D096-9477-43B5-9CFD-0298B696057C}"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1097254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normAutofit fontScale="32500" lnSpcReduction="20000"/>
          </a:bodyPr>
          <a:lstStyle/>
          <a:p>
            <a:pPr marL="171420" indent="-171420" defTabSz="914240">
              <a:buFont typeface="Arial" panose="020B0604020202020204" pitchFamily="34" charset="0"/>
              <a:buChar char="•"/>
              <a:defRPr/>
            </a:pPr>
            <a:r>
              <a:rPr lang="en-US" dirty="0"/>
              <a:t>The Framework</a:t>
            </a:r>
            <a:r>
              <a:rPr lang="en-US" baseline="0" dirty="0"/>
              <a:t> Plan proposed a high level concept for the physical form of development.</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And resulted in 4 fixed foundations for our work and the work of a development partner.</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The Portland Housing Bureau co-acquired the site with Prosper Portland, investing ~$14.5M to secure rights to develop ~720 units of affordable housing or 30% of the modelled residential units.</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This anticipated PHB needing an additional $72 million to invest in the construction of those units at approximately $100K per unit.</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Since the Framework Plan was approved in 2015, Council approved the City’s new inclusionary housing policy.</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Over the past few months, staff analyzed scenarios to integrate the Framework Plan’s 30% affordable housing commitment with the City’s new inclusionary policy.</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The scenario that best aligns with Council direction on the Framework Plan and through inclusionary housing is as follows: </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PHB acquires the residential development rights for 720 units</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PHB will own or directly control the development of 530 of the 720 units through additional set aside investment, Construction Excise Tax, bond, or other public monies</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This reduces the $72 million anticipated cost to $53 million needed in additional resources.</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Per the inclusionary housing policy, private development will construct approximately 190 units (or 10% of the non PHB units) at 60% MFI or below. </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The preferred concept also provides a foundation of development related public improvements and density with Johnson and 9</a:t>
            </a:r>
            <a:r>
              <a:rPr lang="en-US" sz="2400" baseline="30000" dirty="0">
                <a:solidFill>
                  <a:prstClr val="black"/>
                </a:solidFill>
                <a:latin typeface="Calibri" panose="020F0502020204030204" pitchFamily="34" charset="0"/>
              </a:rPr>
              <a:t>th</a:t>
            </a:r>
            <a:r>
              <a:rPr lang="en-US" sz="2400" dirty="0">
                <a:solidFill>
                  <a:prstClr val="black"/>
                </a:solidFill>
                <a:latin typeface="Calibri" panose="020F0502020204030204" pitchFamily="34" charset="0"/>
              </a:rPr>
              <a:t> as the major public connections, two additional park blocks, and an increase in height and development entitlement from 4:1 to 7:1. </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Again, these elements provide a foundation for your discussions </a:t>
            </a:r>
          </a:p>
          <a:p>
            <a:pPr marL="171420" indent="-171420" defTabSz="914240">
              <a:buFont typeface="Arial" panose="020B0604020202020204" pitchFamily="34" charset="0"/>
              <a:buChar char="•"/>
              <a:defRPr/>
            </a:pPr>
            <a:endParaRPr lang="en-US" sz="2400" dirty="0">
              <a:solidFill>
                <a:prstClr val="black"/>
              </a:solidFill>
              <a:latin typeface="Calibri" panose="020F0502020204030204" pitchFamily="34" charset="0"/>
            </a:endParaRPr>
          </a:p>
          <a:p>
            <a:pPr marL="171420" indent="-171420" defTabSz="914240">
              <a:buFont typeface="Arial" panose="020B0604020202020204" pitchFamily="34" charset="0"/>
              <a:buChar char="•"/>
              <a:defRPr/>
            </a:pPr>
            <a:r>
              <a:rPr lang="en-US" sz="2400" dirty="0">
                <a:solidFill>
                  <a:prstClr val="black"/>
                </a:solidFill>
                <a:latin typeface="Calibri" panose="020F0502020204030204" pitchFamily="34" charset="0"/>
              </a:rPr>
              <a:t>A critical role of the Steering Committee will be to guide prioritizing public benefits, improvements, and investments and considering potential impacts to the value of the land and thus availability of resources for other regional community benefits desired.</a:t>
            </a:r>
          </a:p>
          <a:p>
            <a:pPr marL="457120" lvl="1"/>
            <a:endParaRPr lang="en-US" b="0"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14318691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normAutofit/>
          </a:bodyPr>
          <a:lstStyle/>
          <a:p>
            <a:pPr marL="116106" indent="-116106">
              <a:buFont typeface="Arial" panose="020B0604020202020204" pitchFamily="34" charset="0"/>
              <a:buChar char="•"/>
            </a:pPr>
            <a:r>
              <a:rPr lang="en-US" b="1" baseline="0" dirty="0"/>
              <a:t>constrained financial resources </a:t>
            </a:r>
            <a:r>
              <a:rPr lang="en-US" baseline="0" dirty="0"/>
              <a:t>for acquiring the USPS site and delivering the array of desired community benefits.</a:t>
            </a:r>
          </a:p>
          <a:p>
            <a:pPr marL="116106" indent="-116106">
              <a:buFont typeface="Arial" panose="020B0604020202020204" pitchFamily="34" charset="0"/>
              <a:buChar char="•"/>
            </a:pPr>
            <a:endParaRPr lang="en-US" baseline="0" dirty="0"/>
          </a:p>
          <a:p>
            <a:pPr marL="116106" indent="-116106">
              <a:buFont typeface="Arial" panose="020B0604020202020204" pitchFamily="34" charset="0"/>
              <a:buChar char="•"/>
            </a:pPr>
            <a:r>
              <a:rPr lang="en-US" baseline="0" dirty="0"/>
              <a:t>The 2015 Framework Plan was a </a:t>
            </a:r>
            <a:r>
              <a:rPr lang="en-US" b="1" baseline="0" dirty="0"/>
              <a:t>feasibility study to inform a go / no go decision</a:t>
            </a:r>
            <a:r>
              <a:rPr lang="en-US" baseline="0" dirty="0"/>
              <a:t> regarding acquisition of the USPS site and </a:t>
            </a:r>
            <a:r>
              <a:rPr lang="en-US" b="1" baseline="0" dirty="0"/>
              <a:t>City’s authorization of a $40M </a:t>
            </a:r>
            <a:r>
              <a:rPr lang="en-US" baseline="0" dirty="0"/>
              <a:t>line of credit.</a:t>
            </a:r>
          </a:p>
          <a:p>
            <a:pPr marL="116106" indent="-116106">
              <a:buFont typeface="Arial" panose="020B0604020202020204" pitchFamily="34" charset="0"/>
              <a:buChar char="•"/>
            </a:pPr>
            <a:endParaRPr lang="en-US" baseline="0" dirty="0"/>
          </a:p>
          <a:p>
            <a:pPr marL="116106" marR="0" indent="-116106" algn="l" defTabSz="911926"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a:t>In order to complete the </a:t>
            </a:r>
            <a:r>
              <a:rPr lang="en-US" b="1" baseline="0" dirty="0"/>
              <a:t>residual land value analysis we needed to make some starting assumptions</a:t>
            </a:r>
          </a:p>
          <a:p>
            <a:pPr marL="116106" marR="0" indent="-116106" algn="l" defTabSz="91192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marL="572071" lvl="1" indent="-116106">
              <a:buFont typeface="Arial" panose="020B0604020202020204" pitchFamily="34" charset="0"/>
              <a:buChar char="•"/>
            </a:pPr>
            <a:r>
              <a:rPr lang="en-US" baseline="0" dirty="0"/>
              <a:t> We know that the </a:t>
            </a:r>
            <a:r>
              <a:rPr lang="en-US" b="1" baseline="0" dirty="0"/>
              <a:t>vision and program </a:t>
            </a:r>
            <a:r>
              <a:rPr lang="en-US" baseline="0" dirty="0"/>
              <a:t>for future development will inform the </a:t>
            </a:r>
            <a:r>
              <a:rPr lang="en-US" b="1" baseline="0" dirty="0"/>
              <a:t>value</a:t>
            </a:r>
            <a:r>
              <a:rPr lang="en-US" baseline="0" dirty="0"/>
              <a:t> of the land….</a:t>
            </a:r>
          </a:p>
          <a:p>
            <a:pPr marL="572071" lvl="1" indent="-116106">
              <a:buFont typeface="Arial" panose="020B0604020202020204" pitchFamily="34" charset="0"/>
              <a:buChar char="•"/>
            </a:pPr>
            <a:endParaRPr lang="en-US" baseline="0" dirty="0"/>
          </a:p>
          <a:p>
            <a:pPr marL="572071" lvl="1" indent="-116106">
              <a:buFont typeface="Arial" panose="020B0604020202020204" pitchFamily="34" charset="0"/>
              <a:buChar char="•"/>
            </a:pPr>
            <a:r>
              <a:rPr lang="en-US" baseline="0" dirty="0"/>
              <a:t>and the </a:t>
            </a:r>
            <a:r>
              <a:rPr lang="en-US" b="1" baseline="0" dirty="0"/>
              <a:t>value</a:t>
            </a:r>
            <a:r>
              <a:rPr lang="en-US" baseline="0" dirty="0"/>
              <a:t> informs the resources we have available to deliver on the </a:t>
            </a:r>
            <a:r>
              <a:rPr lang="en-US" b="1" baseline="0" dirty="0"/>
              <a:t>public benefits</a:t>
            </a:r>
            <a:r>
              <a:rPr lang="en-US" baseline="0" dirty="0"/>
              <a:t>….</a:t>
            </a:r>
          </a:p>
          <a:p>
            <a:pPr marL="572071" lvl="1" indent="-116106">
              <a:buFont typeface="Arial" panose="020B0604020202020204" pitchFamily="34" charset="0"/>
              <a:buChar char="•"/>
            </a:pPr>
            <a:endParaRPr lang="en-US" baseline="0" dirty="0"/>
          </a:p>
          <a:p>
            <a:pPr marL="572071" lvl="1" indent="-116106">
              <a:buFont typeface="Arial" panose="020B0604020202020204" pitchFamily="34" charset="0"/>
              <a:buChar char="•"/>
            </a:pPr>
            <a:r>
              <a:rPr lang="en-US" b="1" baseline="0" dirty="0"/>
              <a:t>Benefits</a:t>
            </a:r>
            <a:r>
              <a:rPr lang="en-US" baseline="0" dirty="0"/>
              <a:t> drive and deliver on the </a:t>
            </a:r>
            <a:r>
              <a:rPr lang="en-US" b="1" baseline="0" dirty="0"/>
              <a:t>vision</a:t>
            </a:r>
            <a:r>
              <a:rPr lang="en-US" baseline="0" dirty="0"/>
              <a:t>.</a:t>
            </a:r>
          </a:p>
          <a:p>
            <a:pPr defTabSz="617556"/>
            <a:endParaRPr lang="en-US" baseline="0" dirty="0"/>
          </a:p>
          <a:p>
            <a:pPr marL="116106" indent="-116106">
              <a:buFont typeface="Arial" panose="020B0604020202020204" pitchFamily="34" charset="0"/>
              <a:buChar char="•"/>
            </a:pPr>
            <a:r>
              <a:rPr lang="en-US" b="1" baseline="0" dirty="0"/>
              <a:t>Decisions that impact one leg </a:t>
            </a:r>
            <a:r>
              <a:rPr lang="en-US" b="0" baseline="0" dirty="0"/>
              <a:t>of the stool will need to be </a:t>
            </a:r>
            <a:r>
              <a:rPr lang="en-US" b="1" baseline="0" dirty="0"/>
              <a:t>reconciled in the other legs </a:t>
            </a:r>
            <a:r>
              <a:rPr lang="en-US" baseline="0" dirty="0"/>
              <a:t>and not impact our </a:t>
            </a:r>
            <a:r>
              <a:rPr lang="en-US" b="1" baseline="0" dirty="0"/>
              <a:t>ability to repay the line of credit</a:t>
            </a:r>
            <a:r>
              <a:rPr lang="en-US" baseline="0"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431869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6106" indent="-116106">
              <a:buFont typeface="Arial" panose="020B0604020202020204" pitchFamily="34" charset="0"/>
              <a:buChar char="•"/>
            </a:pPr>
            <a:r>
              <a:rPr lang="en-US" dirty="0"/>
              <a:t>Various sources</a:t>
            </a:r>
            <a:r>
              <a:rPr lang="en-US" baseline="0" dirty="0"/>
              <a:t> of public resources (</a:t>
            </a:r>
            <a:r>
              <a:rPr lang="en-US" b="1" baseline="0" dirty="0"/>
              <a:t>color of money</a:t>
            </a:r>
            <a:r>
              <a:rPr lang="en-US" baseline="0" dirty="0"/>
              <a:t>) have different uses and requirements</a:t>
            </a:r>
          </a:p>
          <a:p>
            <a:pPr marL="116106" indent="-116106">
              <a:buFont typeface="Arial" panose="020B0604020202020204" pitchFamily="34" charset="0"/>
              <a:buChar char="•"/>
            </a:pPr>
            <a:endParaRPr lang="en-US" baseline="0" dirty="0"/>
          </a:p>
          <a:p>
            <a:pPr marL="424885" lvl="1" indent="-116106">
              <a:buFont typeface="Arial" panose="020B0604020202020204" pitchFamily="34" charset="0"/>
              <a:buChar char="•"/>
            </a:pPr>
            <a:r>
              <a:rPr lang="en-US" b="1" baseline="0" dirty="0"/>
              <a:t>Line of credit </a:t>
            </a:r>
            <a:r>
              <a:rPr lang="en-US" baseline="0" dirty="0"/>
              <a:t>needs to be repaid from land value proceeds by June 2022</a:t>
            </a:r>
          </a:p>
          <a:p>
            <a:pPr marL="424885" lvl="1" indent="-116106">
              <a:buFont typeface="Arial" panose="020B0604020202020204" pitchFamily="34" charset="0"/>
              <a:buChar char="•"/>
            </a:pPr>
            <a:endParaRPr lang="en-US" baseline="0" dirty="0"/>
          </a:p>
          <a:p>
            <a:pPr marL="424885" lvl="1" indent="-116106">
              <a:buFont typeface="Arial" panose="020B0604020202020204" pitchFamily="34" charset="0"/>
              <a:buChar char="•"/>
            </a:pPr>
            <a:r>
              <a:rPr lang="en-US" baseline="0" dirty="0"/>
              <a:t>Resources from Prosper Portland </a:t>
            </a:r>
            <a:r>
              <a:rPr lang="en-US" b="1" baseline="0" dirty="0"/>
              <a:t>TIF</a:t>
            </a:r>
            <a:r>
              <a:rPr lang="en-US" baseline="0" dirty="0"/>
              <a:t> and potential </a:t>
            </a:r>
            <a:r>
              <a:rPr lang="en-US" b="1" baseline="0" dirty="0"/>
              <a:t>SDC</a:t>
            </a:r>
            <a:r>
              <a:rPr lang="en-US" baseline="0" dirty="0"/>
              <a:t> credits are limited to specific improvements</a:t>
            </a:r>
          </a:p>
          <a:p>
            <a:pPr marL="424885" lvl="1" indent="-116106">
              <a:buFont typeface="Arial" panose="020B0604020202020204" pitchFamily="34" charset="0"/>
              <a:buChar char="•"/>
            </a:pPr>
            <a:endParaRPr lang="en-US" baseline="0" dirty="0"/>
          </a:p>
          <a:p>
            <a:pPr marL="424885" lvl="1" indent="-116106">
              <a:buFont typeface="Arial" panose="020B0604020202020204" pitchFamily="34" charset="0"/>
              <a:buChar char="•"/>
            </a:pPr>
            <a:r>
              <a:rPr lang="en-US" baseline="0" dirty="0"/>
              <a:t>The </a:t>
            </a:r>
            <a:r>
              <a:rPr lang="en-US" b="1" baseline="0" dirty="0"/>
              <a:t>Portland Housing Bureau </a:t>
            </a:r>
            <a:r>
              <a:rPr lang="en-US" baseline="0" dirty="0"/>
              <a:t>needs to identify approximately $53M via TIF, bonds and Construction Excise Tax proceeds to support construction of affordable housing</a:t>
            </a:r>
          </a:p>
          <a:p>
            <a:pPr marL="424885" lvl="1" indent="-116106">
              <a:buFont typeface="Arial" panose="020B0604020202020204" pitchFamily="34" charset="0"/>
              <a:buChar char="•"/>
            </a:pPr>
            <a:endParaRPr lang="en-US" baseline="0" dirty="0"/>
          </a:p>
          <a:p>
            <a:pPr marL="424885" lvl="1" indent="-116106">
              <a:buFont typeface="Arial" panose="020B0604020202020204" pitchFamily="34" charset="0"/>
              <a:buChar char="•"/>
            </a:pPr>
            <a:r>
              <a:rPr lang="en-US" b="1" baseline="0" dirty="0"/>
              <a:t>Flexibility in where and how remaining land value </a:t>
            </a:r>
            <a:r>
              <a:rPr lang="en-US" baseline="0" dirty="0"/>
              <a:t>is invested both on and off site</a:t>
            </a:r>
          </a:p>
          <a:p>
            <a:endParaRPr lang="en-US" baseline="0" dirty="0"/>
          </a:p>
          <a:p>
            <a:r>
              <a:rPr lang="en-US" sz="1000" i="1" dirty="0">
                <a:solidFill>
                  <a:schemeClr val="bg1">
                    <a:lumMod val="65000"/>
                  </a:schemeClr>
                </a:solidFill>
                <a:latin typeface="+mn-lt"/>
              </a:rPr>
              <a:t>* $25 in TIF and SDCs</a:t>
            </a:r>
            <a:r>
              <a:rPr lang="en-US" sz="1000" i="1" baseline="0" dirty="0">
                <a:solidFill>
                  <a:schemeClr val="bg1">
                    <a:lumMod val="65000"/>
                  </a:schemeClr>
                </a:solidFill>
                <a:latin typeface="+mn-lt"/>
              </a:rPr>
              <a:t> identified for $35M of infrastructure costs identified in Framework Plan; should public improvements change would require greater than $35</a:t>
            </a:r>
            <a:endParaRPr lang="en-US" sz="1000" i="1" dirty="0">
              <a:solidFill>
                <a:schemeClr val="bg1">
                  <a:lumMod val="65000"/>
                </a:schemeClr>
              </a:solidFill>
              <a:latin typeface="+mn-lt"/>
            </a:endParaRPr>
          </a:p>
          <a:p>
            <a:endParaRPr lang="en-US" sz="1000" dirty="0">
              <a:solidFill>
                <a:schemeClr val="bg1">
                  <a:lumMod val="65000"/>
                </a:schemeClr>
              </a:solidFill>
              <a:latin typeface="+mn-lt"/>
            </a:endParaRPr>
          </a:p>
          <a:p>
            <a:pPr fontAlgn="base">
              <a:spcBef>
                <a:spcPct val="0"/>
              </a:spcBef>
              <a:spcAft>
                <a:spcPct val="0"/>
              </a:spcAft>
            </a:pPr>
            <a:r>
              <a:rPr lang="en-US" sz="1000" i="1" dirty="0">
                <a:solidFill>
                  <a:schemeClr val="bg1">
                    <a:lumMod val="65000"/>
                  </a:schemeClr>
                </a:solidFill>
                <a:latin typeface="+mn-lt"/>
                <a:cs typeface="Arial" charset="0"/>
              </a:rPr>
              <a:t>* SDC calculation:</a:t>
            </a:r>
          </a:p>
          <a:p>
            <a:pPr marL="460151" indent="-285610" fontAlgn="base">
              <a:spcBef>
                <a:spcPct val="0"/>
              </a:spcBef>
              <a:spcAft>
                <a:spcPct val="0"/>
              </a:spcAft>
              <a:buFont typeface="Arial" charset="0"/>
              <a:buChar char="•"/>
            </a:pPr>
            <a:r>
              <a:rPr lang="en-US" sz="1000" i="1" dirty="0">
                <a:solidFill>
                  <a:schemeClr val="bg1">
                    <a:lumMod val="65000"/>
                  </a:schemeClr>
                </a:solidFill>
                <a:latin typeface="+mn-lt"/>
                <a:cs typeface="Arial" charset="0"/>
              </a:rPr>
              <a:t>Assumes $14,000 of SDCs per market-rate residential unit and $11 of SDCs per commercial SF </a:t>
            </a:r>
          </a:p>
          <a:p>
            <a:pPr marL="460151" indent="-285610" fontAlgn="base">
              <a:spcBef>
                <a:spcPct val="0"/>
              </a:spcBef>
              <a:spcAft>
                <a:spcPct val="0"/>
              </a:spcAft>
              <a:buFont typeface="Arial" charset="0"/>
              <a:buChar char="•"/>
            </a:pPr>
            <a:r>
              <a:rPr lang="en-US" sz="1000" i="1" dirty="0">
                <a:solidFill>
                  <a:schemeClr val="bg1">
                    <a:lumMod val="65000"/>
                  </a:schemeClr>
                </a:solidFill>
                <a:latin typeface="+mn-lt"/>
                <a:cs typeface="Arial" charset="0"/>
              </a:rPr>
              <a:t>Estimated proportion of SDCs by bureau : Bureaus of Transportation $9M; Parks &amp; Recreation $13M; Environmental Services $14M; and Water $3M.</a:t>
            </a:r>
          </a:p>
          <a:p>
            <a:endParaRPr lang="en-US" dirty="0">
              <a:solidFill>
                <a:schemeClr val="bg1">
                  <a:lumMod val="65000"/>
                </a:schemeClr>
              </a:solidFill>
            </a:endParaRPr>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2212" indent="-232212">
              <a:buFont typeface="Arial" panose="020B0604020202020204" pitchFamily="34" charset="0"/>
              <a:buChar char="•"/>
            </a:pPr>
            <a:r>
              <a:rPr lang="en-US" sz="1400" dirty="0"/>
              <a:t>Primary assumptions include:</a:t>
            </a:r>
          </a:p>
          <a:p>
            <a:endParaRPr lang="en-US" sz="1400" b="1" dirty="0"/>
          </a:p>
          <a:p>
            <a:pPr marL="232212" indent="-232212">
              <a:buFont typeface="Arial" panose="020B0604020202020204" pitchFamily="34" charset="0"/>
              <a:buChar char="•"/>
            </a:pPr>
            <a:r>
              <a:rPr lang="en-US" sz="1400" b="1" dirty="0"/>
              <a:t>Acquisition of $88M</a:t>
            </a:r>
          </a:p>
          <a:p>
            <a:pPr marL="540991" lvl="1" indent="-232212">
              <a:buFont typeface="Arial" panose="020B0604020202020204" pitchFamily="34" charset="0"/>
              <a:buChar char="•"/>
            </a:pPr>
            <a:r>
              <a:rPr lang="en-US" sz="1400" dirty="0"/>
              <a:t>Jointly owned by Prosper Portland and Portland Housing Bureau</a:t>
            </a:r>
          </a:p>
          <a:p>
            <a:pPr marL="232212" indent="-232212">
              <a:buFont typeface="Arial" panose="020B0604020202020204" pitchFamily="34" charset="0"/>
              <a:buChar char="•"/>
            </a:pPr>
            <a:endParaRPr lang="en-US" sz="1400" b="1" dirty="0"/>
          </a:p>
          <a:p>
            <a:pPr marL="232212" indent="-232212">
              <a:buFont typeface="Arial" panose="020B0604020202020204" pitchFamily="34" charset="0"/>
              <a:buChar char="•"/>
            </a:pPr>
            <a:r>
              <a:rPr lang="en-US" sz="1400" b="1" dirty="0"/>
              <a:t>Affordable Housing</a:t>
            </a:r>
          </a:p>
          <a:p>
            <a:pPr marL="540991" lvl="1" indent="-232212">
              <a:buFont typeface="Arial" panose="020B0604020202020204" pitchFamily="34" charset="0"/>
              <a:buChar char="•"/>
            </a:pPr>
            <a:r>
              <a:rPr lang="en-US" sz="1400" dirty="0"/>
              <a:t>PHB rights to 30% of residential FAR = ~720 units</a:t>
            </a:r>
          </a:p>
          <a:p>
            <a:pPr marL="540991" lvl="1" indent="-232212">
              <a:buFont typeface="Arial" panose="020B0604020202020204" pitchFamily="34" charset="0"/>
              <a:buChar char="•"/>
            </a:pPr>
            <a:r>
              <a:rPr lang="en-US" sz="1400" dirty="0"/>
              <a:t>PHB develops ~530 units via public investment (Approx. $53M by PHB or $100k per unit)</a:t>
            </a:r>
          </a:p>
          <a:p>
            <a:pPr marL="540991" lvl="1" indent="-232212">
              <a:buFont typeface="Arial" panose="020B0604020202020204" pitchFamily="34" charset="0"/>
              <a:buChar char="•"/>
            </a:pPr>
            <a:r>
              <a:rPr lang="en-US" sz="1400" dirty="0"/>
              <a:t>Private partner develops ~190 units (10% of market rate units) at 60% MFI or below via IH</a:t>
            </a:r>
          </a:p>
          <a:p>
            <a:pPr marL="116106" indent="-116106">
              <a:buFont typeface="Arial" panose="020B0604020202020204" pitchFamily="34" charset="0"/>
              <a:buChar char="•"/>
            </a:pPr>
            <a:endParaRPr lang="en-US" sz="700" dirty="0"/>
          </a:p>
          <a:p>
            <a:pPr marL="232212" indent="-232212">
              <a:buFont typeface="Arial" panose="020B0604020202020204" pitchFamily="34" charset="0"/>
              <a:buChar char="•"/>
            </a:pPr>
            <a:r>
              <a:rPr lang="en-US" sz="1400" b="1" dirty="0"/>
              <a:t>Streets</a:t>
            </a:r>
          </a:p>
          <a:p>
            <a:pPr marL="540991" lvl="1" indent="-232212">
              <a:buFont typeface="Arial" panose="020B0604020202020204" pitchFamily="34" charset="0"/>
              <a:buChar char="•"/>
            </a:pPr>
            <a:r>
              <a:rPr lang="en-US" sz="1400" dirty="0"/>
              <a:t>Johnson Street &amp; Park Avenue = 80’ ROW</a:t>
            </a:r>
          </a:p>
          <a:p>
            <a:pPr marL="116106" indent="-116106">
              <a:buFont typeface="Arial" panose="020B0604020202020204" pitchFamily="34" charset="0"/>
              <a:buChar char="•"/>
            </a:pPr>
            <a:endParaRPr lang="en-US" sz="700" b="1" dirty="0"/>
          </a:p>
          <a:p>
            <a:pPr marL="232212" indent="-232212">
              <a:buFont typeface="Arial" panose="020B0604020202020204" pitchFamily="34" charset="0"/>
              <a:buChar char="•"/>
            </a:pPr>
            <a:r>
              <a:rPr lang="en-US" sz="1400" b="1" dirty="0"/>
              <a:t>Parks &amp; Open Space</a:t>
            </a:r>
          </a:p>
          <a:p>
            <a:pPr marL="540991" lvl="1" indent="-232212">
              <a:buFont typeface="Arial" panose="020B0604020202020204" pitchFamily="34" charset="0"/>
              <a:buChar char="•"/>
            </a:pPr>
            <a:r>
              <a:rPr lang="en-US" sz="1400" dirty="0"/>
              <a:t>Two new park blocks + 8</a:t>
            </a:r>
            <a:r>
              <a:rPr lang="en-US" sz="1400" baseline="30000" dirty="0"/>
              <a:t>th</a:t>
            </a:r>
            <a:r>
              <a:rPr lang="en-US" sz="1400" dirty="0"/>
              <a:t> St and Irving St</a:t>
            </a:r>
          </a:p>
          <a:p>
            <a:pPr marL="540991" lvl="1" indent="-232212">
              <a:buFont typeface="Arial" panose="020B0604020202020204" pitchFamily="34" charset="0"/>
              <a:buChar char="•"/>
            </a:pPr>
            <a:r>
              <a:rPr lang="en-US" sz="1400" dirty="0"/>
              <a:t>Green Loop</a:t>
            </a:r>
          </a:p>
          <a:p>
            <a:pPr marL="540991" lvl="1" indent="-232212">
              <a:buFont typeface="Arial" panose="020B0604020202020204" pitchFamily="34" charset="0"/>
              <a:buChar char="•"/>
            </a:pPr>
            <a:r>
              <a:rPr lang="en-US" sz="1400" dirty="0"/>
              <a:t>Bridgehead/Viaduct activation</a:t>
            </a:r>
          </a:p>
          <a:p>
            <a:pPr marL="116106" indent="-116106">
              <a:buFont typeface="Arial" panose="020B0604020202020204" pitchFamily="34" charset="0"/>
              <a:buChar char="•"/>
            </a:pPr>
            <a:endParaRPr lang="en-US" sz="700" b="1" dirty="0"/>
          </a:p>
          <a:p>
            <a:pPr marL="232212" indent="-232212">
              <a:buFont typeface="Arial" panose="020B0604020202020204" pitchFamily="34" charset="0"/>
              <a:buChar char="•"/>
            </a:pPr>
            <a:r>
              <a:rPr lang="en-US" sz="1400" b="1" dirty="0"/>
              <a:t>Entitlements</a:t>
            </a:r>
          </a:p>
          <a:p>
            <a:pPr marL="540991" lvl="1" indent="-232212">
              <a:buFont typeface="Arial" panose="020B0604020202020204" pitchFamily="34" charset="0"/>
              <a:buChar char="•"/>
            </a:pPr>
            <a:r>
              <a:rPr lang="en-US" sz="1400" dirty="0"/>
              <a:t>Increase to 7:1 FAR; 250’ / 400’ Height (approx. 4 million sf)</a:t>
            </a:r>
          </a:p>
          <a:p>
            <a:pPr marL="457045" lvl="1"/>
            <a:endParaRPr lang="en-US" b="0"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r>
              <a:rPr lang="en-US" dirty="0"/>
              <a:t>First action before</a:t>
            </a:r>
            <a:r>
              <a:rPr lang="en-US" baseline="0" dirty="0"/>
              <a:t> you today is to authorize the selection of Continuum Partners as the preferred developer partner for Broadway Corridor</a:t>
            </a:r>
            <a:endParaRPr lang="en-US"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11620471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334">
              <a:defRPr/>
            </a:pPr>
            <a:r>
              <a:rPr lang="en-US" b="1" dirty="0"/>
              <a:t>Jahmese</a:t>
            </a:r>
            <a:endParaRPr lang="en-US" b="0" dirty="0"/>
          </a:p>
        </p:txBody>
      </p:sp>
      <p:sp>
        <p:nvSpPr>
          <p:cNvPr id="4" name="Slide Number Placeholder 3"/>
          <p:cNvSpPr>
            <a:spLocks noGrp="1"/>
          </p:cNvSpPr>
          <p:nvPr>
            <p:ph type="sldNum" sz="quarter" idx="10"/>
          </p:nvPr>
        </p:nvSpPr>
        <p:spPr/>
        <p:txBody>
          <a:bodyPr/>
          <a:lstStyle/>
          <a:p>
            <a:fld id="{7482D096-9477-43B5-9CFD-0298B696057C}"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1488221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Key groups who are shaping the BC</a:t>
            </a:r>
            <a:r>
              <a:rPr lang="en-US" b="0" baseline="0" dirty="0"/>
              <a:t> project through our processes: general public community engagement, Steering Committee, Exec Committee, Public Partners – the two more official groups that lend itself to Board action will be adding a developer who will serve as an advisor and ZGF who will be bringing in the technical expertise to put together the development plan</a:t>
            </a:r>
          </a:p>
          <a:p>
            <a:pPr marL="171450" indent="-171450">
              <a:buFont typeface="Arial" panose="020B0604020202020204" pitchFamily="34" charset="0"/>
              <a:buChar char="•"/>
            </a:pPr>
            <a:endParaRPr lang="en-US" b="0" dirty="0"/>
          </a:p>
          <a:p>
            <a:pPr marL="171450" indent="-171450">
              <a:buFont typeface="Arial" panose="020B0604020202020204" pitchFamily="34" charset="0"/>
              <a:buChar char="•"/>
            </a:pPr>
            <a:r>
              <a:rPr lang="en-US" b="1" dirty="0"/>
              <a:t>42</a:t>
            </a:r>
            <a:r>
              <a:rPr lang="en-US" b="1" baseline="0" dirty="0"/>
              <a:t> member S</a:t>
            </a:r>
            <a:r>
              <a:rPr lang="en-US" b="1" dirty="0"/>
              <a:t>teering Committee</a:t>
            </a:r>
            <a:r>
              <a:rPr lang="en-US" b="0" dirty="0"/>
              <a:t>, will be doing more focused work in smaller groups that</a:t>
            </a:r>
            <a:r>
              <a:rPr lang="en-US" b="0" baseline="0" dirty="0"/>
              <a:t> shape the process; helping to frame up priorities for a CBA and overseeing the planning process as an advisory body</a:t>
            </a:r>
          </a:p>
          <a:p>
            <a:pPr marL="171450" indent="-171450">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Executive Committee</a:t>
            </a:r>
          </a:p>
          <a:p>
            <a:pPr marL="627380" lvl="1" indent="-171441">
              <a:buFont typeface="Arial" panose="020B0604020202020204" pitchFamily="34" charset="0"/>
              <a:buChar char="•"/>
            </a:pPr>
            <a:r>
              <a:rPr lang="en-US" b="0" baseline="0" dirty="0"/>
              <a:t>Prosper Portland, Mayor’s Office, PHB, subject matter experts (social equity, capital markets, district system and infrastructure partnerships, legal counsel)</a:t>
            </a:r>
          </a:p>
          <a:p>
            <a:pPr marL="627380" lvl="1" indent="-171441">
              <a:buFont typeface="Arial" panose="020B0604020202020204" pitchFamily="34" charset="0"/>
              <a:buChar char="•"/>
            </a:pPr>
            <a:r>
              <a:rPr lang="en-US" b="1" baseline="0" dirty="0"/>
              <a:t>Commissioner Myers </a:t>
            </a:r>
            <a:r>
              <a:rPr lang="en-US" b="0" baseline="0" dirty="0"/>
              <a:t>is serving as a co-chair of the Steering Committee and will be joining as a liaison to the Executive Committee</a:t>
            </a:r>
          </a:p>
          <a:p>
            <a:pPr marL="627380" lvl="1" indent="-171441">
              <a:buFont typeface="Arial" panose="020B0604020202020204" pitchFamily="34" charset="0"/>
              <a:buChar char="•"/>
            </a:pPr>
            <a:endParaRPr lang="en-US" b="1" baseline="0" dirty="0"/>
          </a:p>
          <a:p>
            <a:pPr marL="171450" indent="-171450">
              <a:buFont typeface="Arial" panose="020B0604020202020204" pitchFamily="34" charset="0"/>
              <a:buChar char="•"/>
            </a:pPr>
            <a:r>
              <a:rPr lang="en-US" b="1" baseline="0" dirty="0"/>
              <a:t>Multiple decision makers </a:t>
            </a:r>
            <a:r>
              <a:rPr lang="en-US" b="0" baseline="0" dirty="0"/>
              <a:t>determined by various elements of the project (contracting requirements, Master Plan, PHB investment, </a:t>
            </a:r>
            <a:r>
              <a:rPr lang="en-US" b="0" baseline="0" dirty="0" err="1"/>
              <a:t>etc</a:t>
            </a:r>
            <a:r>
              <a:rPr lang="en-US" b="0" baseline="0" dirty="0"/>
              <a:t>)</a:t>
            </a:r>
          </a:p>
          <a:p>
            <a:endParaRPr lang="en-US" b="1" dirty="0"/>
          </a:p>
        </p:txBody>
      </p:sp>
      <p:sp>
        <p:nvSpPr>
          <p:cNvPr id="4" name="Slide Number Placeholder 3"/>
          <p:cNvSpPr>
            <a:spLocks noGrp="1"/>
          </p:cNvSpPr>
          <p:nvPr>
            <p:ph type="sldNum" sz="quarter" idx="10"/>
          </p:nvPr>
        </p:nvSpPr>
        <p:spPr/>
        <p:txBody>
          <a:bodyPr/>
          <a:lstStyle/>
          <a:p>
            <a:fld id="{7A9E28A1-5A7A-443F-8E58-5F5ABC904616}"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8130637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1390">
              <a:defRPr/>
            </a:pPr>
            <a:r>
              <a:rPr lang="en-US" b="1" dirty="0"/>
              <a:t>Kimberly</a:t>
            </a:r>
          </a:p>
        </p:txBody>
      </p:sp>
      <p:sp>
        <p:nvSpPr>
          <p:cNvPr id="4" name="Slide Number Placeholder 3"/>
          <p:cNvSpPr>
            <a:spLocks noGrp="1"/>
          </p:cNvSpPr>
          <p:nvPr>
            <p:ph type="sldNum" sz="quarter" idx="10"/>
          </p:nvPr>
        </p:nvSpPr>
        <p:spPr/>
        <p:txBody>
          <a:bodyPr/>
          <a:lstStyle/>
          <a:p>
            <a:fld id="{52CE1F2F-DB04-4DF2-818A-73B36571476B}"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6269639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1926" rtl="0" eaLnBrk="1" fontAlgn="auto" latinLnBrk="0" hangingPunct="1">
              <a:lnSpc>
                <a:spcPct val="100000"/>
              </a:lnSpc>
              <a:spcBef>
                <a:spcPts val="0"/>
              </a:spcBef>
              <a:spcAft>
                <a:spcPts val="0"/>
              </a:spcAft>
              <a:buClrTx/>
              <a:buSzTx/>
              <a:buFontTx/>
              <a:buNone/>
              <a:tabLst/>
              <a:defRPr/>
            </a:pPr>
            <a:r>
              <a:rPr lang="en-US" b="0" dirty="0"/>
              <a:t>Board</a:t>
            </a:r>
            <a:r>
              <a:rPr lang="en-US" b="0" baseline="0" dirty="0"/>
              <a:t> 4: Project team &amp; roles</a:t>
            </a:r>
            <a:endParaRPr lang="en-US" b="0" dirty="0"/>
          </a:p>
          <a:p>
            <a:endParaRPr lang="en-US" b="1"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19</a:t>
            </a:fld>
            <a:endParaRPr lang="en-US"/>
          </a:p>
        </p:txBody>
      </p:sp>
    </p:spTree>
    <p:extLst>
      <p:ext uri="{BB962C8B-B14F-4D97-AF65-F5344CB8AC3E}">
        <p14:creationId xmlns:p14="http://schemas.microsoft.com/office/powerpoint/2010/main" val="1033207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Opportunity</a:t>
            </a:r>
          </a:p>
          <a:p>
            <a:endParaRPr lang="en-US" b="1" dirty="0"/>
          </a:p>
          <a:p>
            <a:pPr marL="171420" indent="-171420">
              <a:buFont typeface="Arial" panose="020B0604020202020204" pitchFamily="34" charset="0"/>
              <a:buChar char="•"/>
            </a:pPr>
            <a:r>
              <a:rPr lang="en-US" dirty="0"/>
              <a:t>The opportunity to relocate the Post</a:t>
            </a:r>
            <a:r>
              <a:rPr lang="en-US" baseline="0" dirty="0"/>
              <a:t> Office’s industrial functions to an industrial zone has long been a goal of the City of Portland</a:t>
            </a:r>
          </a:p>
          <a:p>
            <a:pPr marL="171420" indent="-171420">
              <a:buFont typeface="Arial" panose="020B0604020202020204" pitchFamily="34" charset="0"/>
              <a:buChar char="•"/>
            </a:pPr>
            <a:endParaRPr lang="en-US" baseline="0" dirty="0"/>
          </a:p>
          <a:p>
            <a:pPr marL="171420" indent="-171420">
              <a:buFont typeface="Arial" panose="020B0604020202020204" pitchFamily="34" charset="0"/>
              <a:buChar char="•"/>
            </a:pPr>
            <a:r>
              <a:rPr lang="en-US" baseline="0" dirty="0"/>
              <a:t>The site has the opportunity to a</a:t>
            </a:r>
            <a:r>
              <a:rPr lang="en-US" dirty="0"/>
              <a:t>ccommodate nearly 10% of the total growth expected to occur in the Central City over the next 20 years in a location already served by transit and easily served by other infrastructure.</a:t>
            </a:r>
          </a:p>
          <a:p>
            <a:pPr marL="171420" indent="-171420">
              <a:buFont typeface="Arial" panose="020B0604020202020204" pitchFamily="34" charset="0"/>
              <a:buChar char="•"/>
            </a:pPr>
            <a:endParaRPr lang="en-US" dirty="0"/>
          </a:p>
          <a:p>
            <a:pPr marL="171420" indent="-171420" defTabSz="914240">
              <a:buFont typeface="Arial" panose="020B0604020202020204" pitchFamily="34" charset="0"/>
              <a:buChar char="•"/>
              <a:defRPr/>
            </a:pPr>
            <a:r>
              <a:rPr lang="en-US" dirty="0"/>
              <a:t>In another location in our region, it could take 400 acres of land and $105M infrastructure to serve these jobs and families</a:t>
            </a:r>
            <a:endParaRPr lang="en-US" sz="1000" dirty="0"/>
          </a:p>
          <a:p>
            <a:pPr marL="171420" indent="-171420">
              <a:buFont typeface="Arial" panose="020B0604020202020204" pitchFamily="34" charset="0"/>
              <a:buChar char="•"/>
            </a:pPr>
            <a:endParaRPr lang="en-US" dirty="0"/>
          </a:p>
          <a:p>
            <a:pPr marL="171420" indent="-171420">
              <a:buFont typeface="Arial" panose="020B0604020202020204" pitchFamily="34" charset="0"/>
              <a:buChar char="•"/>
            </a:pPr>
            <a:r>
              <a:rPr lang="en-US" dirty="0"/>
              <a:t>This site can house</a:t>
            </a:r>
            <a:r>
              <a:rPr lang="en-US" baseline="0" dirty="0"/>
              <a:t> 4,000 new jobs.</a:t>
            </a:r>
          </a:p>
          <a:p>
            <a:pPr marL="171420" indent="-171420">
              <a:buFont typeface="Arial" panose="020B0604020202020204" pitchFamily="34" charset="0"/>
              <a:buChar char="•"/>
            </a:pPr>
            <a:endParaRPr lang="en-US" baseline="0" dirty="0"/>
          </a:p>
          <a:p>
            <a:pPr marL="171420" indent="-171420" defTabSz="914240">
              <a:buFont typeface="Arial" panose="020B0604020202020204" pitchFamily="34" charset="0"/>
              <a:buChar char="•"/>
              <a:defRPr/>
            </a:pPr>
            <a:r>
              <a:rPr lang="en-US" baseline="0" dirty="0"/>
              <a:t>And 2,400 new households.</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This process is about the people who will create and access those jobs, construct and live in those units.</a:t>
            </a:r>
          </a:p>
          <a:p>
            <a:pPr marL="171420" indent="-171420" defTabSz="914240">
              <a:buFont typeface="Arial" panose="020B0604020202020204" pitchFamily="34" charset="0"/>
              <a:buChar char="•"/>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7482D096-9477-43B5-9CFD-0298B696057C}"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36751456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20</a:t>
            </a:fld>
            <a:endParaRPr lang="en-US"/>
          </a:p>
        </p:txBody>
      </p:sp>
    </p:spTree>
    <p:extLst>
      <p:ext uri="{BB962C8B-B14F-4D97-AF65-F5344CB8AC3E}">
        <p14:creationId xmlns:p14="http://schemas.microsoft.com/office/powerpoint/2010/main" val="17553142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Wayne or Eric</a:t>
            </a:r>
            <a:r>
              <a:rPr lang="en-US" dirty="0"/>
              <a:t> – PDC Legal</a:t>
            </a:r>
          </a:p>
        </p:txBody>
      </p:sp>
      <p:sp>
        <p:nvSpPr>
          <p:cNvPr id="4" name="Slide Number Placeholder 3"/>
          <p:cNvSpPr>
            <a:spLocks noGrp="1"/>
          </p:cNvSpPr>
          <p:nvPr>
            <p:ph type="sldNum" sz="quarter" idx="10"/>
          </p:nvPr>
        </p:nvSpPr>
        <p:spPr/>
        <p:txBody>
          <a:bodyPr/>
          <a:lstStyle/>
          <a:p>
            <a:fld id="{7A9E28A1-5A7A-443F-8E58-5F5ABC904616}"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3797858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June</a:t>
            </a:r>
          </a:p>
          <a:p>
            <a:pPr marL="171450" indent="-171450">
              <a:buFont typeface="Arial" panose="020B0604020202020204" pitchFamily="34" charset="0"/>
              <a:buChar char="•"/>
            </a:pPr>
            <a:r>
              <a:rPr lang="en-US" baseline="0" dirty="0"/>
              <a:t>Different participation opportunities available to share your opinion</a:t>
            </a:r>
          </a:p>
          <a:p>
            <a:pPr marL="171450" indent="-171450">
              <a:buFont typeface="Arial" panose="020B0604020202020204" pitchFamily="34" charset="0"/>
              <a:buChar char="•"/>
            </a:pPr>
            <a:r>
              <a:rPr lang="en-US" baseline="0" dirty="0"/>
              <a:t>Benefits of participation – shaping the outcome, come together to build community</a:t>
            </a:r>
          </a:p>
          <a:p>
            <a:pPr marL="628650" lvl="1" indent="-171450">
              <a:buFont typeface="Arial" panose="020B0604020202020204" pitchFamily="34" charset="0"/>
              <a:buChar char="•"/>
            </a:pPr>
            <a:r>
              <a:rPr lang="en-US" baseline="0" dirty="0"/>
              <a:t>We need your participation to help inform the benefits and opportunities to your communities</a:t>
            </a:r>
          </a:p>
          <a:p>
            <a:pPr marL="628650" lvl="1" indent="-171450">
              <a:buFont typeface="Arial" panose="020B0604020202020204" pitchFamily="34" charset="0"/>
              <a:buChar char="•"/>
            </a:pPr>
            <a:r>
              <a:rPr lang="en-US" baseline="0" dirty="0"/>
              <a:t>Build awareness</a:t>
            </a:r>
          </a:p>
          <a:p>
            <a:pPr marL="628650" lvl="1" indent="-171450">
              <a:buFont typeface="Arial" panose="020B0604020202020204" pitchFamily="34" charset="0"/>
              <a:buChar char="•"/>
            </a:pPr>
            <a:r>
              <a:rPr lang="en-US" baseline="0" dirty="0"/>
              <a:t>Develop a prosperous project that benefits all Portlanders</a:t>
            </a:r>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r>
              <a:rPr lang="en-US" dirty="0"/>
              <a:t>Second action befor</a:t>
            </a:r>
            <a:r>
              <a:rPr lang="en-US" baseline="0" dirty="0"/>
              <a:t>e you today is to authorize a contract with ZGF for the purpose of completing the development plan for the Broadway Corridor </a:t>
            </a:r>
            <a:endParaRPr lang="en-US"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1620471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a:t>
            </a:r>
            <a:r>
              <a:rPr lang="en-US" baseline="0" dirty="0"/>
              <a:t> a subset of a much more complex diagram we have prepared outlining our process moving forward, including key decision points and engagement opportunities.  This phase is anticipated to occur over approximately 18 months, ending in mid to late 2019.</a:t>
            </a:r>
          </a:p>
          <a:p>
            <a:endParaRPr lang="en-US" baseline="0" dirty="0"/>
          </a:p>
          <a:p>
            <a:r>
              <a:rPr lang="en-US" baseline="0" dirty="0"/>
              <a:t>Along the bottom you see the preparation and refinement of development concept alternatives, concluding with the Land Use Review process specific to the USPS Master Plan</a:t>
            </a:r>
          </a:p>
          <a:p>
            <a:endParaRPr lang="en-US" baseline="0" dirty="0"/>
          </a:p>
          <a:p>
            <a:r>
              <a:rPr lang="en-US" baseline="0" dirty="0"/>
              <a:t>Along the top, you see the process to prepare and refine a term sheet or blue print for a future Community Benefits Agreement.  </a:t>
            </a:r>
          </a:p>
          <a:p>
            <a:endParaRPr lang="en-US" baseline="0" dirty="0"/>
          </a:p>
          <a:p>
            <a:r>
              <a:rPr lang="en-US" baseline="0" dirty="0"/>
              <a:t>These two efforts will be integrated throughout the planning process – with input from the various parties shown in the diagram shared by June at the start of this presentation, including the Steering Committee, the developer, our public partners, and the broader community engagement initiatives. </a:t>
            </a:r>
          </a:p>
          <a:p>
            <a:endParaRPr lang="en-US" baseline="0" dirty="0"/>
          </a:p>
          <a:p>
            <a:r>
              <a:rPr lang="en-US" baseline="0" dirty="0"/>
              <a:t>We will also have a clear distinction between this engagement and collaboration – and when we pivot to negotiations.  At this point, the work of the Steering Committee will conclude and we will engage in the negotiation of various agreements with our partners, including the incorporation of community benefits and the expectations for future oversight. </a:t>
            </a:r>
          </a:p>
          <a:p>
            <a:endParaRPr lang="en-US" baseline="0" dirty="0"/>
          </a:p>
          <a:p>
            <a:r>
              <a:rPr lang="en-US" baseline="0" dirty="0"/>
              <a:t>It is important to note that Prosper Portland is contracting for and directing ZGF’s work for the preparation of the development plan.  The developer, Steering Committee, and others will serve as advisors to Proper Portland.</a:t>
            </a:r>
          </a:p>
          <a:p>
            <a:endParaRPr lang="en-US" baseline="0" dirty="0"/>
          </a:p>
          <a:p>
            <a:r>
              <a:rPr lang="en-US" baseline="0" dirty="0"/>
              <a:t>We are optimistic about a partnership with Continuum, but this gives us the ability to own and continue this work in the event the partnership does not go as anticipated.</a:t>
            </a:r>
          </a:p>
          <a:p>
            <a:endParaRPr lang="en-US" baseline="0"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25</a:t>
            </a:fld>
            <a:endParaRPr lang="en-US"/>
          </a:p>
        </p:txBody>
      </p:sp>
    </p:spTree>
    <p:extLst>
      <p:ext uri="{BB962C8B-B14F-4D97-AF65-F5344CB8AC3E}">
        <p14:creationId xmlns:p14="http://schemas.microsoft.com/office/powerpoint/2010/main" val="5244036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26</a:t>
            </a:fld>
            <a:endParaRPr lang="en-US"/>
          </a:p>
        </p:txBody>
      </p:sp>
    </p:spTree>
    <p:extLst>
      <p:ext uri="{BB962C8B-B14F-4D97-AF65-F5344CB8AC3E}">
        <p14:creationId xmlns:p14="http://schemas.microsoft.com/office/powerpoint/2010/main" val="3919132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27</a:t>
            </a:fld>
            <a:endParaRPr lang="en-US"/>
          </a:p>
        </p:txBody>
      </p:sp>
    </p:spTree>
    <p:extLst>
      <p:ext uri="{BB962C8B-B14F-4D97-AF65-F5344CB8AC3E}">
        <p14:creationId xmlns:p14="http://schemas.microsoft.com/office/powerpoint/2010/main" val="2922248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Aft>
                <a:spcPts val="1800"/>
              </a:spcAft>
            </a:pPr>
            <a:r>
              <a:rPr lang="en-US" dirty="0"/>
              <a:t>Finally,</a:t>
            </a:r>
            <a:r>
              <a:rPr lang="en-US" baseline="0" dirty="0"/>
              <a:t> as mentioned, the City will require an approved Master Plan for the USPS Property prior to issuing permits for development.</a:t>
            </a:r>
          </a:p>
          <a:p>
            <a:pPr marL="0" lvl="1">
              <a:spcAft>
                <a:spcPts val="1800"/>
              </a:spcAft>
            </a:pPr>
            <a:endParaRPr lang="en-US" baseline="0" dirty="0"/>
          </a:p>
          <a:p>
            <a:pPr marL="0" lvl="1">
              <a:spcAft>
                <a:spcPts val="1800"/>
              </a:spcAft>
            </a:pPr>
            <a:r>
              <a:rPr lang="en-US" baseline="0" dirty="0"/>
              <a:t>The specific requirements for the Master Plan are still being finalized by City Council as part of the CC2035 Plan.</a:t>
            </a:r>
            <a:endParaRPr lang="en-US" dirty="0"/>
          </a:p>
          <a:p>
            <a:pPr marL="0" lvl="1">
              <a:spcAft>
                <a:spcPts val="1800"/>
              </a:spcAft>
            </a:pPr>
            <a:endParaRPr lang="en-US" dirty="0"/>
          </a:p>
          <a:p>
            <a:pPr marL="0" lvl="1">
              <a:spcAft>
                <a:spcPts val="1800"/>
              </a:spcAft>
            </a:pPr>
            <a:r>
              <a:rPr lang="en-US" dirty="0"/>
              <a:t>Generally, it is intended to ensure</a:t>
            </a:r>
            <a:r>
              <a:rPr lang="en-US" baseline="0" dirty="0"/>
              <a:t> the following key outcomes:</a:t>
            </a:r>
            <a:endParaRPr lang="en-US" b="1" dirty="0"/>
          </a:p>
          <a:p>
            <a:pPr marL="285750" lvl="0" indent="-285750">
              <a:spcAft>
                <a:spcPts val="1800"/>
              </a:spcAft>
              <a:buFont typeface="Arial" panose="020B0604020202020204" pitchFamily="34" charset="0"/>
              <a:buChar char="•"/>
            </a:pPr>
            <a:r>
              <a:rPr lang="en-US" dirty="0"/>
              <a:t>Development that has a strong </a:t>
            </a:r>
            <a:r>
              <a:rPr lang="en-US" b="1" dirty="0"/>
              <a:t>orientation toward transit and multimodal transportation</a:t>
            </a:r>
          </a:p>
          <a:p>
            <a:pPr marL="285750" lvl="0" indent="-285750">
              <a:spcAft>
                <a:spcPts val="1800"/>
              </a:spcAft>
              <a:buFont typeface="Arial" panose="020B0604020202020204" pitchFamily="34" charset="0"/>
              <a:buChar char="•"/>
            </a:pPr>
            <a:r>
              <a:rPr lang="en-US" dirty="0"/>
              <a:t>A </a:t>
            </a:r>
            <a:r>
              <a:rPr lang="en-US" b="1" dirty="0"/>
              <a:t>safe and vibrant public realm</a:t>
            </a:r>
            <a:r>
              <a:rPr lang="en-US" dirty="0"/>
              <a:t>, supported by active ground floor uses, open space areas and an internal circulation system that provides access to adjacent public rights-of-way and multimodal transportation options;</a:t>
            </a:r>
          </a:p>
          <a:p>
            <a:pPr marL="285750" lvl="0" indent="-285750">
              <a:spcAft>
                <a:spcPts val="1800"/>
              </a:spcAft>
              <a:buFont typeface="Arial" panose="020B0604020202020204" pitchFamily="34" charset="0"/>
              <a:buChar char="•"/>
            </a:pPr>
            <a:r>
              <a:rPr lang="en-US" dirty="0"/>
              <a:t>Development that has </a:t>
            </a:r>
            <a:r>
              <a:rPr lang="en-US" b="1" dirty="0"/>
              <a:t>adequate urban services </a:t>
            </a:r>
            <a:r>
              <a:rPr lang="en-US" dirty="0"/>
              <a:t>such as water, </a:t>
            </a:r>
            <a:r>
              <a:rPr lang="en-US" dirty="0" err="1"/>
              <a:t>stormwater</a:t>
            </a:r>
            <a:r>
              <a:rPr lang="en-US" dirty="0"/>
              <a:t>, sewers, and fire hydrants </a:t>
            </a:r>
          </a:p>
          <a:p>
            <a:pPr marL="285750" lvl="0" indent="-285750">
              <a:spcAft>
                <a:spcPts val="1800"/>
              </a:spcAft>
              <a:buFont typeface="Arial" panose="020B0604020202020204" pitchFamily="34" charset="0"/>
              <a:buChar char="•"/>
            </a:pPr>
            <a:r>
              <a:rPr lang="en-US" b="1" dirty="0"/>
              <a:t>Building bulk, height, orientation, and programming </a:t>
            </a:r>
            <a:r>
              <a:rPr lang="en-US" dirty="0"/>
              <a:t>that protects public views and preserves light and air within the public realm, and that is oriented to a</a:t>
            </a:r>
            <a:r>
              <a:rPr lang="en-US" baseline="0" dirty="0"/>
              <a:t> various public amenities</a:t>
            </a:r>
            <a:endParaRPr lang="en-US" dirty="0"/>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USPS Property Master Plan: Design Commission &amp; Land Use Review: </a:t>
            </a:r>
            <a:r>
              <a:rPr lang="en-US" dirty="0"/>
              <a:t>				</a:t>
            </a:r>
            <a:endParaRPr lang="en-US" sz="2400" dirty="0"/>
          </a:p>
          <a:p>
            <a:pPr marL="342900" lvl="0" indent="-342900">
              <a:buFont typeface="+mj-lt"/>
              <a:buAutoNum type="arabicPeriod"/>
            </a:pPr>
            <a:r>
              <a:rPr lang="en-US" dirty="0"/>
              <a:t>Solicit input on concept alternatives for USPS property (via approval criteria-based evaluation)</a:t>
            </a:r>
            <a:endParaRPr lang="en-US" sz="2400" dirty="0"/>
          </a:p>
          <a:p>
            <a:pPr marL="342900" lvl="0" indent="-342900">
              <a:buFont typeface="+mj-lt"/>
              <a:buAutoNum type="arabicPeriod"/>
            </a:pPr>
            <a:r>
              <a:rPr lang="en-US" dirty="0"/>
              <a:t>Confirm Master Plan Boundary (impacted by parking and/or FAR strategy)</a:t>
            </a:r>
            <a:endParaRPr lang="en-US" sz="2400" dirty="0"/>
          </a:p>
          <a:p>
            <a:pPr marL="342900" lvl="0" indent="-342900">
              <a:buFont typeface="+mj-lt"/>
              <a:buAutoNum type="arabicPeriod"/>
            </a:pPr>
            <a:r>
              <a:rPr lang="en-US" dirty="0"/>
              <a:t>Submit Pre-Application Conference Application</a:t>
            </a:r>
            <a:endParaRPr lang="en-US" sz="2400" dirty="0"/>
          </a:p>
          <a:p>
            <a:pPr marL="342900" lvl="0" indent="-342900">
              <a:buFont typeface="+mj-lt"/>
              <a:buAutoNum type="arabicPeriod"/>
            </a:pPr>
            <a:r>
              <a:rPr lang="en-US" dirty="0"/>
              <a:t>Submit Design Advice Request Application</a:t>
            </a:r>
            <a:endParaRPr lang="en-US" sz="2400"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10159182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r>
              <a:rPr lang="en-US" dirty="0"/>
              <a:t>First action before</a:t>
            </a:r>
            <a:r>
              <a:rPr lang="en-US" baseline="0" dirty="0"/>
              <a:t> you today is to authorize the selection of Continuum Partners as the preferred developer partner for Broadway Corridor</a:t>
            </a:r>
            <a:endParaRPr lang="en-US"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1620471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Aft>
                <a:spcPts val="1800"/>
              </a:spcAft>
            </a:pPr>
            <a:r>
              <a:rPr lang="en-US" dirty="0"/>
              <a:t>Finally,</a:t>
            </a:r>
            <a:r>
              <a:rPr lang="en-US" baseline="0" dirty="0"/>
              <a:t> as mentioned, the City will require an approved Master Plan for the USPS Property prior to issuing permits for development.</a:t>
            </a:r>
          </a:p>
          <a:p>
            <a:pPr marL="0" lvl="1">
              <a:spcAft>
                <a:spcPts val="1800"/>
              </a:spcAft>
            </a:pPr>
            <a:endParaRPr lang="en-US" baseline="0" dirty="0"/>
          </a:p>
          <a:p>
            <a:pPr marL="0" lvl="1">
              <a:spcAft>
                <a:spcPts val="1800"/>
              </a:spcAft>
            </a:pPr>
            <a:r>
              <a:rPr lang="en-US" baseline="0" dirty="0"/>
              <a:t>The specific requirements for the Master Plan are still being finalized by City Council as part of the CC2035 Plan.</a:t>
            </a:r>
            <a:endParaRPr lang="en-US" dirty="0"/>
          </a:p>
          <a:p>
            <a:pPr marL="0" lvl="1">
              <a:spcAft>
                <a:spcPts val="1800"/>
              </a:spcAft>
            </a:pPr>
            <a:endParaRPr lang="en-US" dirty="0"/>
          </a:p>
          <a:p>
            <a:pPr marL="0" lvl="1">
              <a:spcAft>
                <a:spcPts val="1800"/>
              </a:spcAft>
            </a:pPr>
            <a:r>
              <a:rPr lang="en-US" dirty="0"/>
              <a:t>Generally, it is intended to ensure</a:t>
            </a:r>
            <a:r>
              <a:rPr lang="en-US" baseline="0" dirty="0"/>
              <a:t> the following key outcomes:</a:t>
            </a:r>
            <a:endParaRPr lang="en-US" b="1" dirty="0"/>
          </a:p>
          <a:p>
            <a:pPr marL="285750" lvl="0" indent="-285750">
              <a:spcAft>
                <a:spcPts val="1800"/>
              </a:spcAft>
              <a:buFont typeface="Arial" panose="020B0604020202020204" pitchFamily="34" charset="0"/>
              <a:buChar char="•"/>
            </a:pPr>
            <a:r>
              <a:rPr lang="en-US" dirty="0"/>
              <a:t>Development that has a strong </a:t>
            </a:r>
            <a:r>
              <a:rPr lang="en-US" b="1" dirty="0"/>
              <a:t>orientation toward transit and multimodal transportation</a:t>
            </a:r>
          </a:p>
          <a:p>
            <a:pPr marL="285750" lvl="0" indent="-285750">
              <a:spcAft>
                <a:spcPts val="1800"/>
              </a:spcAft>
              <a:buFont typeface="Arial" panose="020B0604020202020204" pitchFamily="34" charset="0"/>
              <a:buChar char="•"/>
            </a:pPr>
            <a:r>
              <a:rPr lang="en-US" dirty="0"/>
              <a:t>A </a:t>
            </a:r>
            <a:r>
              <a:rPr lang="en-US" b="1" dirty="0"/>
              <a:t>safe and vibrant public realm</a:t>
            </a:r>
            <a:r>
              <a:rPr lang="en-US" dirty="0"/>
              <a:t>, supported by active ground floor uses, open space areas and an internal circulation system that provides access to adjacent public rights-of-way and multimodal transportation options;</a:t>
            </a:r>
          </a:p>
          <a:p>
            <a:pPr marL="285750" lvl="0" indent="-285750">
              <a:spcAft>
                <a:spcPts val="1800"/>
              </a:spcAft>
              <a:buFont typeface="Arial" panose="020B0604020202020204" pitchFamily="34" charset="0"/>
              <a:buChar char="•"/>
            </a:pPr>
            <a:r>
              <a:rPr lang="en-US" dirty="0"/>
              <a:t>Development that has </a:t>
            </a:r>
            <a:r>
              <a:rPr lang="en-US" b="1" dirty="0"/>
              <a:t>adequate urban services </a:t>
            </a:r>
            <a:r>
              <a:rPr lang="en-US" dirty="0"/>
              <a:t>such as water, </a:t>
            </a:r>
            <a:r>
              <a:rPr lang="en-US" dirty="0" err="1"/>
              <a:t>stormwater</a:t>
            </a:r>
            <a:r>
              <a:rPr lang="en-US" dirty="0"/>
              <a:t>, sewers, and fire hydrants </a:t>
            </a:r>
          </a:p>
          <a:p>
            <a:pPr marL="285750" lvl="0" indent="-285750">
              <a:spcAft>
                <a:spcPts val="1800"/>
              </a:spcAft>
              <a:buFont typeface="Arial" panose="020B0604020202020204" pitchFamily="34" charset="0"/>
              <a:buChar char="•"/>
            </a:pPr>
            <a:r>
              <a:rPr lang="en-US" b="1" dirty="0"/>
              <a:t>Building bulk, height, orientation, and programming </a:t>
            </a:r>
            <a:r>
              <a:rPr lang="en-US" dirty="0"/>
              <a:t>that protects public views and preserves light and air within the public realm, and that is oriented to a</a:t>
            </a:r>
            <a:r>
              <a:rPr lang="en-US" baseline="0" dirty="0"/>
              <a:t> various public amenities</a:t>
            </a:r>
            <a:endParaRPr lang="en-US" dirty="0"/>
          </a:p>
          <a:p>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72574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7599736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32</a:t>
            </a:fld>
            <a:endParaRPr lang="en-US"/>
          </a:p>
        </p:txBody>
      </p:sp>
    </p:spTree>
    <p:extLst>
      <p:ext uri="{BB962C8B-B14F-4D97-AF65-F5344CB8AC3E}">
        <p14:creationId xmlns:p14="http://schemas.microsoft.com/office/powerpoint/2010/main" val="30343948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33</a:t>
            </a:fld>
            <a:endParaRPr lang="en-US"/>
          </a:p>
        </p:txBody>
      </p:sp>
    </p:spTree>
    <p:extLst>
      <p:ext uri="{BB962C8B-B14F-4D97-AF65-F5344CB8AC3E}">
        <p14:creationId xmlns:p14="http://schemas.microsoft.com/office/powerpoint/2010/main" val="26160472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34</a:t>
            </a:fld>
            <a:endParaRPr lang="en-US"/>
          </a:p>
        </p:txBody>
      </p:sp>
    </p:spTree>
    <p:extLst>
      <p:ext uri="{BB962C8B-B14F-4D97-AF65-F5344CB8AC3E}">
        <p14:creationId xmlns:p14="http://schemas.microsoft.com/office/powerpoint/2010/main" val="40027443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35</a:t>
            </a:fld>
            <a:endParaRPr lang="en-US"/>
          </a:p>
        </p:txBody>
      </p:sp>
    </p:spTree>
    <p:extLst>
      <p:ext uri="{BB962C8B-B14F-4D97-AF65-F5344CB8AC3E}">
        <p14:creationId xmlns:p14="http://schemas.microsoft.com/office/powerpoint/2010/main" val="188670027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36</a:t>
            </a:fld>
            <a:endParaRPr lang="en-US"/>
          </a:p>
        </p:txBody>
      </p:sp>
    </p:spTree>
    <p:extLst>
      <p:ext uri="{BB962C8B-B14F-4D97-AF65-F5344CB8AC3E}">
        <p14:creationId xmlns:p14="http://schemas.microsoft.com/office/powerpoint/2010/main" val="234917811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37</a:t>
            </a:fld>
            <a:endParaRPr lang="en-US"/>
          </a:p>
        </p:txBody>
      </p:sp>
    </p:spTree>
    <p:extLst>
      <p:ext uri="{BB962C8B-B14F-4D97-AF65-F5344CB8AC3E}">
        <p14:creationId xmlns:p14="http://schemas.microsoft.com/office/powerpoint/2010/main" val="37504251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38</a:t>
            </a:fld>
            <a:endParaRPr lang="en-US"/>
          </a:p>
        </p:txBody>
      </p:sp>
    </p:spTree>
    <p:extLst>
      <p:ext uri="{BB962C8B-B14F-4D97-AF65-F5344CB8AC3E}">
        <p14:creationId xmlns:p14="http://schemas.microsoft.com/office/powerpoint/2010/main" val="14640266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39</a:t>
            </a:fld>
            <a:endParaRPr lang="en-US"/>
          </a:p>
        </p:txBody>
      </p:sp>
    </p:spTree>
    <p:extLst>
      <p:ext uri="{BB962C8B-B14F-4D97-AF65-F5344CB8AC3E}">
        <p14:creationId xmlns:p14="http://schemas.microsoft.com/office/powerpoint/2010/main" val="3962326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normAutofit/>
          </a:bodyPr>
          <a:lstStyle/>
          <a:p>
            <a:pPr marL="116106" indent="-116106">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4318691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40</a:t>
            </a:fld>
            <a:endParaRPr lang="en-US"/>
          </a:p>
        </p:txBody>
      </p:sp>
    </p:spTree>
    <p:extLst>
      <p:ext uri="{BB962C8B-B14F-4D97-AF65-F5344CB8AC3E}">
        <p14:creationId xmlns:p14="http://schemas.microsoft.com/office/powerpoint/2010/main" val="297592640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E28A1-5A7A-443F-8E58-5F5ABC904616}" type="slidenum">
              <a:rPr lang="en-US" smtClean="0"/>
              <a:t>41</a:t>
            </a:fld>
            <a:endParaRPr lang="en-US"/>
          </a:p>
        </p:txBody>
      </p:sp>
    </p:spTree>
    <p:extLst>
      <p:ext uri="{BB962C8B-B14F-4D97-AF65-F5344CB8AC3E}">
        <p14:creationId xmlns:p14="http://schemas.microsoft.com/office/powerpoint/2010/main" val="23815249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15724077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3e40b25880_2_74: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rtl="0">
              <a:spcBef>
                <a:spcPts val="0"/>
              </a:spcBef>
              <a:spcAft>
                <a:spcPts val="0"/>
              </a:spcAft>
              <a:buNone/>
            </a:pPr>
            <a:endParaRPr/>
          </a:p>
        </p:txBody>
      </p:sp>
      <p:sp>
        <p:nvSpPr>
          <p:cNvPr id="187" name="Google Shape;187;g3e40b25880_2_74: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2009417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3da2756739_0_0: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0" name="Google Shape;200;g3da2756739_0_0: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01" name="Google Shape;201;g3da2756739_0_0: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44</a:t>
            </a:fld>
            <a:endParaRPr/>
          </a:p>
        </p:txBody>
      </p:sp>
    </p:spTree>
    <p:extLst>
      <p:ext uri="{BB962C8B-B14F-4D97-AF65-F5344CB8AC3E}">
        <p14:creationId xmlns:p14="http://schemas.microsoft.com/office/powerpoint/2010/main" val="24564694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e40b25880_1_0: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Google Shape;215;g3e40b25880_1_0: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16" name="Google Shape;216;g3e40b25880_1_0: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45</a:t>
            </a:fld>
            <a:endParaRPr/>
          </a:p>
        </p:txBody>
      </p:sp>
    </p:spTree>
    <p:extLst>
      <p:ext uri="{BB962C8B-B14F-4D97-AF65-F5344CB8AC3E}">
        <p14:creationId xmlns:p14="http://schemas.microsoft.com/office/powerpoint/2010/main" val="26795476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da306d60a_0_0: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0" name="Google Shape;230;g3da306d60a_0_0: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31" name="Google Shape;231;g3da306d60a_0_0: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46</a:t>
            </a:fld>
            <a:endParaRPr/>
          </a:p>
        </p:txBody>
      </p:sp>
    </p:spTree>
    <p:extLst>
      <p:ext uri="{BB962C8B-B14F-4D97-AF65-F5344CB8AC3E}">
        <p14:creationId xmlns:p14="http://schemas.microsoft.com/office/powerpoint/2010/main" val="37648763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3da306d60a_0_9: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5" name="Google Shape;245;g3da306d60a_0_9: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46" name="Google Shape;246;g3da306d60a_0_9: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47</a:t>
            </a:fld>
            <a:endParaRPr/>
          </a:p>
        </p:txBody>
      </p:sp>
    </p:spTree>
    <p:extLst>
      <p:ext uri="{BB962C8B-B14F-4D97-AF65-F5344CB8AC3E}">
        <p14:creationId xmlns:p14="http://schemas.microsoft.com/office/powerpoint/2010/main" val="405162299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da306d60a_0_18: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9" name="Google Shape;259;g3da306d60a_0_18: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60" name="Google Shape;260;g3da306d60a_0_18: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48</a:t>
            </a:fld>
            <a:endParaRPr/>
          </a:p>
        </p:txBody>
      </p:sp>
    </p:spTree>
    <p:extLst>
      <p:ext uri="{BB962C8B-B14F-4D97-AF65-F5344CB8AC3E}">
        <p14:creationId xmlns:p14="http://schemas.microsoft.com/office/powerpoint/2010/main" val="42066128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da306d60a_0_27: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3" name="Google Shape;273;g3da306d60a_0_27: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74" name="Google Shape;274;g3da306d60a_0_27: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49</a:t>
            </a:fld>
            <a:endParaRPr/>
          </a:p>
        </p:txBody>
      </p:sp>
    </p:spTree>
    <p:extLst>
      <p:ext uri="{BB962C8B-B14F-4D97-AF65-F5344CB8AC3E}">
        <p14:creationId xmlns:p14="http://schemas.microsoft.com/office/powerpoint/2010/main" val="2991486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normAutofit/>
          </a:bodyPr>
          <a:lstStyle/>
          <a:p>
            <a:pPr marL="116106" indent="-116106">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431869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da306d60a_0_47:notes"/>
          <p:cNvSpPr>
            <a:spLocks noGrp="1" noRot="1" noChangeAspect="1"/>
          </p:cNvSpPr>
          <p:nvPr>
            <p:ph type="sldImg" idx="2"/>
          </p:nvPr>
        </p:nvSpPr>
        <p:spPr>
          <a:xfrm>
            <a:off x="1223963" y="1143000"/>
            <a:ext cx="4114800" cy="30861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Google Shape;287;g3da306d60a_0_47:notes"/>
          <p:cNvSpPr txBox="1">
            <a:spLocks noGrp="1"/>
          </p:cNvSpPr>
          <p:nvPr>
            <p:ph type="body" idx="1"/>
          </p:nvPr>
        </p:nvSpPr>
        <p:spPr>
          <a:xfrm>
            <a:off x="656309" y="4400551"/>
            <a:ext cx="5250453" cy="3600600"/>
          </a:xfrm>
          <a:prstGeom prst="rect">
            <a:avLst/>
          </a:prstGeom>
        </p:spPr>
        <p:txBody>
          <a:bodyPr spcFirstLastPara="1" wrap="square" lIns="91425" tIns="45700" rIns="91425" bIns="45700" anchor="t" anchorCtr="0">
            <a:noAutofit/>
          </a:bodyPr>
          <a:lstStyle/>
          <a:p>
            <a:pPr marL="0" lvl="0" indent="0">
              <a:spcBef>
                <a:spcPts val="0"/>
              </a:spcBef>
              <a:spcAft>
                <a:spcPts val="0"/>
              </a:spcAft>
              <a:buNone/>
            </a:pPr>
            <a:endParaRPr/>
          </a:p>
        </p:txBody>
      </p:sp>
      <p:sp>
        <p:nvSpPr>
          <p:cNvPr id="288" name="Google Shape;288;g3da306d60a_0_47:notes"/>
          <p:cNvSpPr txBox="1">
            <a:spLocks noGrp="1"/>
          </p:cNvSpPr>
          <p:nvPr>
            <p:ph type="sldNum" idx="12"/>
          </p:nvPr>
        </p:nvSpPr>
        <p:spPr>
          <a:xfrm>
            <a:off x="3717553" y="8685213"/>
            <a:ext cx="2843996" cy="4587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Font typeface="Arial"/>
              <a:buNone/>
            </a:pPr>
            <a:fld id="{00000000-1234-1234-1234-123412341234}" type="slidenum">
              <a:rPr lang="en-US"/>
              <a:t>50</a:t>
            </a:fld>
            <a:endParaRPr/>
          </a:p>
        </p:txBody>
      </p:sp>
    </p:spTree>
    <p:extLst>
      <p:ext uri="{BB962C8B-B14F-4D97-AF65-F5344CB8AC3E}">
        <p14:creationId xmlns:p14="http://schemas.microsoft.com/office/powerpoint/2010/main" val="284196523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81815205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dirty="0"/>
              <a:t>Thank</a:t>
            </a:r>
            <a:r>
              <a:rPr lang="en-US" b="0" baseline="0" dirty="0"/>
              <a:t> and acknowledge the work of</a:t>
            </a:r>
          </a:p>
          <a:p>
            <a:pPr defTabSz="931774">
              <a:defRPr/>
            </a:pPr>
            <a:endParaRPr lang="en-US" b="1" baseline="0" dirty="0"/>
          </a:p>
          <a:p>
            <a:pPr defTabSz="931774">
              <a:defRPr/>
            </a:pPr>
            <a:r>
              <a:rPr lang="en-US" b="0" baseline="0" dirty="0"/>
              <a:t>Steering Committee and Evaluation Committee</a:t>
            </a:r>
          </a:p>
          <a:p>
            <a:pPr defTabSz="931774">
              <a:defRPr/>
            </a:pPr>
            <a:r>
              <a:rPr lang="en-US" b="0" baseline="0" dirty="0"/>
              <a:t>Developer candidates</a:t>
            </a:r>
          </a:p>
          <a:p>
            <a:pPr defTabSz="931774">
              <a:defRPr/>
            </a:pPr>
            <a:r>
              <a:rPr lang="en-US" b="0" baseline="0" dirty="0"/>
              <a:t>ZGF</a:t>
            </a:r>
          </a:p>
          <a:p>
            <a:pPr defTabSz="931774">
              <a:defRPr/>
            </a:pPr>
            <a:r>
              <a:rPr lang="en-US" b="0" baseline="0" dirty="0"/>
              <a:t>June</a:t>
            </a:r>
          </a:p>
          <a:p>
            <a:pPr defTabSz="931774">
              <a:defRPr/>
            </a:pPr>
            <a:endParaRPr lang="en-US" b="1" dirty="0"/>
          </a:p>
          <a:p>
            <a:pPr defTabSz="931774">
              <a:defRPr/>
            </a:pPr>
            <a:r>
              <a:rPr lang="en-US" b="0" dirty="0"/>
              <a:t>We</a:t>
            </a:r>
            <a:r>
              <a:rPr lang="en-US" b="0" baseline="0" dirty="0"/>
              <a:t> have and will continue to learn from each other in this process as we move forward</a:t>
            </a:r>
            <a:endParaRPr lang="en-US" b="0" dirty="0"/>
          </a:p>
          <a:p>
            <a:endParaRPr lang="en-US" dirty="0"/>
          </a:p>
        </p:txBody>
      </p:sp>
      <p:sp>
        <p:nvSpPr>
          <p:cNvPr id="4" name="Slide Number Placeholder 3"/>
          <p:cNvSpPr>
            <a:spLocks noGrp="1"/>
          </p:cNvSpPr>
          <p:nvPr>
            <p:ph type="sldNum" sz="quarter" idx="10"/>
          </p:nvPr>
        </p:nvSpPr>
        <p:spPr/>
        <p:txBody>
          <a:bodyPr/>
          <a:lstStyle/>
          <a:p>
            <a:fld id="{7482D096-9477-43B5-9CFD-0298B696057C}" type="slidenum">
              <a:rPr lang="en-US" smtClean="0">
                <a:solidFill>
                  <a:prstClr val="black"/>
                </a:solidFill>
              </a:rPr>
              <a:pPr/>
              <a:t>52</a:t>
            </a:fld>
            <a:endParaRPr lang="en-US">
              <a:solidFill>
                <a:prstClr val="black"/>
              </a:solidFill>
            </a:endParaRPr>
          </a:p>
        </p:txBody>
      </p:sp>
    </p:spTree>
    <p:extLst>
      <p:ext uri="{BB962C8B-B14F-4D97-AF65-F5344CB8AC3E}">
        <p14:creationId xmlns:p14="http://schemas.microsoft.com/office/powerpoint/2010/main" val="408955417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53</a:t>
            </a:fld>
            <a:endParaRPr lang="en-US"/>
          </a:p>
        </p:txBody>
      </p:sp>
    </p:spTree>
    <p:extLst>
      <p:ext uri="{BB962C8B-B14F-4D97-AF65-F5344CB8AC3E}">
        <p14:creationId xmlns:p14="http://schemas.microsoft.com/office/powerpoint/2010/main" val="40886687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54</a:t>
            </a:fld>
            <a:endParaRPr lang="en-US"/>
          </a:p>
        </p:txBody>
      </p:sp>
    </p:spTree>
    <p:extLst>
      <p:ext uri="{BB962C8B-B14F-4D97-AF65-F5344CB8AC3E}">
        <p14:creationId xmlns:p14="http://schemas.microsoft.com/office/powerpoint/2010/main" val="834787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55</a:t>
            </a:fld>
            <a:endParaRPr lang="en-US"/>
          </a:p>
        </p:txBody>
      </p:sp>
    </p:spTree>
    <p:extLst>
      <p:ext uri="{BB962C8B-B14F-4D97-AF65-F5344CB8AC3E}">
        <p14:creationId xmlns:p14="http://schemas.microsoft.com/office/powerpoint/2010/main" val="348456302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A9E28A1-5A7A-443F-8E58-5F5ABC904616}" type="slidenum">
              <a:rPr lang="en-US" smtClean="0"/>
              <a:t>56</a:t>
            </a:fld>
            <a:endParaRPr lang="en-US"/>
          </a:p>
        </p:txBody>
      </p:sp>
    </p:spTree>
    <p:extLst>
      <p:ext uri="{BB962C8B-B14F-4D97-AF65-F5344CB8AC3E}">
        <p14:creationId xmlns:p14="http://schemas.microsoft.com/office/powerpoint/2010/main" val="24989286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81815205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59</a:t>
            </a:fld>
            <a:endParaRPr lang="en-US">
              <a:solidFill>
                <a:prstClr val="black"/>
              </a:solidFill>
            </a:endParaRPr>
          </a:p>
        </p:txBody>
      </p:sp>
    </p:spTree>
    <p:extLst>
      <p:ext uri="{BB962C8B-B14F-4D97-AF65-F5344CB8AC3E}">
        <p14:creationId xmlns:p14="http://schemas.microsoft.com/office/powerpoint/2010/main" val="636063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1" dirty="0"/>
              <a:t>June</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sz="1200" kern="1200" dirty="0">
                <a:solidFill>
                  <a:schemeClr val="tx1"/>
                </a:solidFill>
                <a:effectLst/>
                <a:latin typeface="+mn-lt"/>
                <a:ea typeface="+mn-ea"/>
                <a:cs typeface="+mn-cs"/>
              </a:rPr>
              <a:t>BC</a:t>
            </a:r>
            <a:r>
              <a:rPr lang="en-US" sz="1200" kern="1200" baseline="0" dirty="0">
                <a:solidFill>
                  <a:schemeClr val="tx1"/>
                </a:solidFill>
                <a:effectLst/>
                <a:latin typeface="+mn-lt"/>
                <a:ea typeface="+mn-ea"/>
                <a:cs typeface="+mn-cs"/>
              </a:rPr>
              <a:t> is </a:t>
            </a:r>
            <a:r>
              <a:rPr lang="en-US" sz="1200" kern="1200" dirty="0">
                <a:solidFill>
                  <a:schemeClr val="tx1"/>
                </a:solidFill>
                <a:effectLst/>
                <a:latin typeface="+mn-lt"/>
                <a:ea typeface="+mn-ea"/>
                <a:cs typeface="+mn-cs"/>
              </a:rPr>
              <a:t>a key opportunity to reduce racial and social disparities and extend benefits to all communities throughout Portland</a:t>
            </a: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As part of our early efforts to shift our internal lens, we undertook a Racial Equity Impact Assessment of the Broadway Corridor project, which looks at </a:t>
            </a:r>
            <a:r>
              <a:rPr lang="en-US" dirty="0"/>
              <a:t>how institutional racism historically impacts decision making on a project and was an internal audit of past projects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dirty="0"/>
              <a:t>Findings are ways to interrupt</a:t>
            </a:r>
            <a:r>
              <a:rPr lang="en-US" baseline="0" dirty="0"/>
              <a:t> the status quo to lead to more equitable outcomes </a:t>
            </a:r>
            <a:r>
              <a:rPr lang="en-US" dirty="0"/>
              <a:t>have</a:t>
            </a:r>
            <a:r>
              <a:rPr lang="en-US" baseline="0" dirty="0"/>
              <a:t> been i</a:t>
            </a:r>
            <a:r>
              <a:rPr lang="en-US" dirty="0"/>
              <a:t>ncorporated into our project goals and success measures;</a:t>
            </a:r>
            <a:r>
              <a:rPr lang="en-US" baseline="0" dirty="0"/>
              <a:t> resulted in key partners on our Steering Committee to achieve equitable outcomes; informed our RFQ process; informed our public engagement plan where we’ve been working with LMS on communications and community engagement to focus involvement efforts on traditionally disengaged Portland residents who don’t traditionally participate in public meetings and who don’t feel they benefit from traditional large scale development projects</a:t>
            </a:r>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t>The fourth-graders in the picture are from </a:t>
            </a:r>
            <a:r>
              <a:rPr lang="en-US" baseline="0" dirty="0" err="1"/>
              <a:t>Faubion</a:t>
            </a:r>
            <a:r>
              <a:rPr lang="en-US" baseline="0" dirty="0"/>
              <a:t> School and presented their ideas on the Broadway Corridor; toward a long-term perspective is also about how we raise the next generation in our city and what we can do for our younger generations in this city especially when we think of the 20-year build out</a:t>
            </a:r>
            <a:endParaRPr lang="en-US" dirty="0"/>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aseline="0" dirty="0"/>
          </a:p>
          <a:p>
            <a:pPr marL="171450" marR="0" indent="-171450" algn="l" defTabSz="914400" rtl="0" eaLnBrk="1" fontAlgn="auto" latinLnBrk="0" hangingPunct="1">
              <a:lnSpc>
                <a:spcPct val="100000"/>
              </a:lnSpc>
              <a:spcBef>
                <a:spcPts val="0"/>
              </a:spcBef>
              <a:spcAft>
                <a:spcPts val="0"/>
              </a:spcAft>
              <a:buClrTx/>
              <a:buSzTx/>
              <a:buFont typeface="Arial" charset="0"/>
              <a:buChar char="•"/>
              <a:tabLst/>
              <a:defRPr/>
            </a:pPr>
            <a:r>
              <a:rPr lang="en-US" baseline="0" dirty="0">
                <a:sym typeface="Wingdings" panose="05000000000000000000" pitchFamily="2" charset="2"/>
              </a:rPr>
              <a:t>Continues to inform our work: findings are a framing device for the visioning ahead, looking at metrics and outcomes, and our general work for the development plan</a:t>
            </a:r>
            <a:endParaRPr lang="en-US" baseline="0" dirty="0"/>
          </a:p>
        </p:txBody>
      </p:sp>
      <p:sp>
        <p:nvSpPr>
          <p:cNvPr id="4" name="Slide Number Placeholder 3"/>
          <p:cNvSpPr>
            <a:spLocks noGrp="1"/>
          </p:cNvSpPr>
          <p:nvPr>
            <p:ph type="sldNum" sz="quarter" idx="10"/>
          </p:nvPr>
        </p:nvSpPr>
        <p:spPr/>
        <p:txBody>
          <a:bodyPr/>
          <a:lstStyle/>
          <a:p>
            <a:fld id="{7482D096-9477-43B5-9CFD-0298B696057C}" type="slidenum">
              <a:rPr lang="en-US" smtClean="0">
                <a:solidFill>
                  <a:prstClr val="black"/>
                </a:solidFill>
              </a:rPr>
              <a:pPr/>
              <a:t>6</a:t>
            </a:fld>
            <a:endParaRPr lang="en-US">
              <a:solidFill>
                <a:prstClr val="black"/>
              </a:solidFill>
            </a:endParaRPr>
          </a:p>
        </p:txBody>
      </p:sp>
    </p:spTree>
    <p:extLst>
      <p:ext uri="{BB962C8B-B14F-4D97-AF65-F5344CB8AC3E}">
        <p14:creationId xmlns:p14="http://schemas.microsoft.com/office/powerpoint/2010/main" val="263337056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22629003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1774112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steps:</a:t>
            </a:r>
          </a:p>
          <a:p>
            <a:endParaRPr lang="en-US" dirty="0"/>
          </a:p>
          <a:p>
            <a:r>
              <a:rPr lang="en-US" dirty="0"/>
              <a:t>-- A non-binding</a:t>
            </a:r>
            <a:r>
              <a:rPr lang="en-US" baseline="0" dirty="0"/>
              <a:t> </a:t>
            </a:r>
            <a:r>
              <a:rPr lang="en-US" dirty="0"/>
              <a:t>MOU with</a:t>
            </a:r>
            <a:r>
              <a:rPr lang="en-US" baseline="0" dirty="0"/>
              <a:t> Continuum outlining our values and expectations for the partnership moving forward and providing exclusive negotiation rights for the redevelopment of the USPS property</a:t>
            </a:r>
          </a:p>
          <a:p>
            <a:endParaRPr lang="en-US" dirty="0"/>
          </a:p>
          <a:p>
            <a:r>
              <a:rPr lang="en-US" dirty="0"/>
              <a:t>-- onboarding the Continuum team to the</a:t>
            </a:r>
            <a:r>
              <a:rPr lang="en-US" baseline="0" dirty="0"/>
              <a:t> project and local community</a:t>
            </a:r>
          </a:p>
          <a:p>
            <a:r>
              <a:rPr lang="en-US" baseline="0" dirty="0"/>
              <a:t>-- and finalizing a contract with ZGF</a:t>
            </a:r>
          </a:p>
          <a:p>
            <a:endParaRPr lang="en-US" baseline="0" dirty="0"/>
          </a:p>
          <a:p>
            <a:r>
              <a:rPr lang="en-US" baseline="0" dirty="0"/>
              <a:t>This will allow us to kick-off our development planning work in June.</a:t>
            </a:r>
            <a:endParaRPr lang="en-US"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183516579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9E28A1-5A7A-443F-8E58-5F5ABC904616}" type="slidenum">
              <a:rPr lang="en-US" smtClean="0"/>
              <a:t>63</a:t>
            </a:fld>
            <a:endParaRPr lang="en-US"/>
          </a:p>
        </p:txBody>
      </p:sp>
    </p:spTree>
    <p:extLst>
      <p:ext uri="{BB962C8B-B14F-4D97-AF65-F5344CB8AC3E}">
        <p14:creationId xmlns:p14="http://schemas.microsoft.com/office/powerpoint/2010/main" val="1037138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20" indent="-171420" defTabSz="914240">
              <a:buFont typeface="Arial" panose="020B0604020202020204" pitchFamily="34" charset="0"/>
              <a:buChar char="•"/>
              <a:defRPr/>
            </a:pPr>
            <a:r>
              <a:rPr lang="en-US" baseline="0" dirty="0"/>
              <a:t>There are some elements of the project that are similar to our agency’s past projects, like at the Burnside Bridgehead, or at the Lents Town Center, or in Old Town Chinatown</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The technical aspects of the development process will be constant, from predevelopment through construction</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And our ability to realize shared development related goals will depend heavily on the overall health of our region’s real estate and financial market</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But some things are different – from the fact that this property is publically held with a legal obligation to pay back a public line of credit of up to $40 million</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To the size and scale of the opportunity</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And while we routinely engage the public in our projects, this process is different</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We are convening this Steering Committee early on in the process, before a development partner is on board </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We are asking for you to help us frame up the priorities for a Community Benefits Agreement before a development is even in discussion</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We are broadening our input efforts to communities who haven’t been at the table are included, feel welcome and are financially supported to participate</a:t>
            </a:r>
          </a:p>
          <a:p>
            <a:pPr marL="171420" indent="-171420" defTabSz="914240">
              <a:buFont typeface="Arial" panose="020B0604020202020204" pitchFamily="34" charset="0"/>
              <a:buChar char="•"/>
              <a:defRPr/>
            </a:pPr>
            <a:endParaRPr lang="en-US" baseline="0" dirty="0"/>
          </a:p>
          <a:p>
            <a:pPr marL="171420" indent="-171420" defTabSz="914240">
              <a:buFont typeface="Arial" panose="020B0604020202020204" pitchFamily="34" charset="0"/>
              <a:buChar char="•"/>
              <a:defRPr/>
            </a:pPr>
            <a:r>
              <a:rPr lang="en-US" baseline="0" dirty="0"/>
              <a:t>And we are working with Lara Media on communications and community engagement – focusing our involvement efforts on traditionally disengaged Portland residents who don’t traditionally participate in public meetings and who don’t feel they benefit from traditional large scale development projects</a:t>
            </a:r>
          </a:p>
          <a:p>
            <a:pPr marL="171420" indent="-171420" defTabSz="914240">
              <a:buFont typeface="Arial" panose="020B0604020202020204" pitchFamily="34" charset="0"/>
              <a:buChar char="•"/>
              <a:defRPr/>
            </a:pP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4129161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06488" y="695325"/>
            <a:ext cx="4646612" cy="3486150"/>
          </a:xfrm>
        </p:spPr>
      </p:sp>
      <p:sp>
        <p:nvSpPr>
          <p:cNvPr id="3" name="Notes Placeholder 2"/>
          <p:cNvSpPr>
            <a:spLocks noGrp="1"/>
          </p:cNvSpPr>
          <p:nvPr>
            <p:ph type="body" idx="1"/>
          </p:nvPr>
        </p:nvSpPr>
        <p:spPr/>
        <p:txBody>
          <a:bodyPr/>
          <a:lstStyle/>
          <a:p>
            <a:endParaRPr lang="en-US" b="0" baseline="0" dirty="0"/>
          </a:p>
        </p:txBody>
      </p:sp>
      <p:sp>
        <p:nvSpPr>
          <p:cNvPr id="4" name="Slide Number Placeholder 3"/>
          <p:cNvSpPr>
            <a:spLocks noGrp="1"/>
          </p:cNvSpPr>
          <p:nvPr>
            <p:ph type="sldNum" sz="quarter" idx="10"/>
          </p:nvPr>
        </p:nvSpPr>
        <p:spPr/>
        <p:txBody>
          <a:bodyPr/>
          <a:lstStyle/>
          <a:p>
            <a:fld id="{73675E8A-E2B8-4C79-9B07-7330B26EAAF3}"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11527516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Sarah</a:t>
            </a:r>
          </a:p>
          <a:p>
            <a:pPr marL="171450" indent="-171450">
              <a:buFont typeface="Arial" panose="020B0604020202020204" pitchFamily="34" charset="0"/>
              <a:buChar char="•"/>
            </a:pPr>
            <a:r>
              <a:rPr lang="en-US" b="0" dirty="0"/>
              <a:t>There is the formal development process and a lens of putting people first</a:t>
            </a:r>
          </a:p>
          <a:p>
            <a:pPr marL="171450" indent="-171450">
              <a:buFont typeface="Arial" panose="020B0604020202020204" pitchFamily="34" charset="0"/>
              <a:buChar char="•"/>
            </a:pPr>
            <a:r>
              <a:rPr lang="en-US" b="0" dirty="0"/>
              <a:t>Guiding principles that Steering Committee have put</a:t>
            </a:r>
            <a:r>
              <a:rPr lang="en-US" b="0" baseline="0" dirty="0"/>
              <a:t> together to guide their work</a:t>
            </a:r>
          </a:p>
          <a:p>
            <a:pPr marL="171450" indent="-171450">
              <a:buFont typeface="Arial" panose="020B0604020202020204" pitchFamily="34" charset="0"/>
              <a:buChar char="•"/>
            </a:pPr>
            <a:r>
              <a:rPr lang="en-US" b="0" baseline="0" dirty="0"/>
              <a:t>Framework for decisions moving forward</a:t>
            </a:r>
            <a:endParaRPr lang="en-US" b="0" dirty="0"/>
          </a:p>
        </p:txBody>
      </p:sp>
      <p:sp>
        <p:nvSpPr>
          <p:cNvPr id="4" name="Slide Number Placeholder 3"/>
          <p:cNvSpPr>
            <a:spLocks noGrp="1"/>
          </p:cNvSpPr>
          <p:nvPr>
            <p:ph type="sldNum" sz="quarter" idx="10"/>
          </p:nvPr>
        </p:nvSpPr>
        <p:spPr/>
        <p:txBody>
          <a:bodyPr/>
          <a:lstStyle/>
          <a:p>
            <a:fld id="{DD0515D9-9B54-4161-B4F6-0D6EABA9FE50}"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5378381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2"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5965" indent="0" algn="ctr">
              <a:buNone/>
              <a:defRPr>
                <a:solidFill>
                  <a:schemeClr val="tx1">
                    <a:tint val="75000"/>
                  </a:schemeClr>
                </a:solidFill>
              </a:defRPr>
            </a:lvl2pPr>
            <a:lvl3pPr marL="911926" indent="0" algn="ctr">
              <a:buNone/>
              <a:defRPr>
                <a:solidFill>
                  <a:schemeClr val="tx1">
                    <a:tint val="75000"/>
                  </a:schemeClr>
                </a:solidFill>
              </a:defRPr>
            </a:lvl3pPr>
            <a:lvl4pPr marL="1367883" indent="0" algn="ctr">
              <a:buNone/>
              <a:defRPr>
                <a:solidFill>
                  <a:schemeClr val="tx1">
                    <a:tint val="75000"/>
                  </a:schemeClr>
                </a:solidFill>
              </a:defRPr>
            </a:lvl4pPr>
            <a:lvl5pPr marL="1823849" indent="0" algn="ctr">
              <a:buNone/>
              <a:defRPr>
                <a:solidFill>
                  <a:schemeClr val="tx1">
                    <a:tint val="75000"/>
                  </a:schemeClr>
                </a:solidFill>
              </a:defRPr>
            </a:lvl5pPr>
            <a:lvl6pPr marL="2279814" indent="0" algn="ctr">
              <a:buNone/>
              <a:defRPr>
                <a:solidFill>
                  <a:schemeClr val="tx1">
                    <a:tint val="75000"/>
                  </a:schemeClr>
                </a:solidFill>
              </a:defRPr>
            </a:lvl6pPr>
            <a:lvl7pPr marL="2735772" indent="0" algn="ctr">
              <a:buNone/>
              <a:defRPr>
                <a:solidFill>
                  <a:schemeClr val="tx1">
                    <a:tint val="75000"/>
                  </a:schemeClr>
                </a:solidFill>
              </a:defRPr>
            </a:lvl7pPr>
            <a:lvl8pPr marL="3191737" indent="0" algn="ctr">
              <a:buNone/>
              <a:defRPr>
                <a:solidFill>
                  <a:schemeClr val="tx1">
                    <a:tint val="75000"/>
                  </a:schemeClr>
                </a:solidFill>
              </a:defRPr>
            </a:lvl8pPr>
            <a:lvl9pPr marL="3647699"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01783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163608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933117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4801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9481461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42336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26022675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67677160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3100802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3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8648700" cy="24003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41017802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48467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28304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561041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247259165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331199437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311387920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6773769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251233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Single text box slide">
    <p:spTree>
      <p:nvGrpSpPr>
        <p:cNvPr id="1" name=""/>
        <p:cNvGrpSpPr/>
        <p:nvPr/>
      </p:nvGrpSpPr>
      <p:grpSpPr>
        <a:xfrm>
          <a:off x="0" y="0"/>
          <a:ext cx="0" cy="0"/>
          <a:chOff x="0" y="0"/>
          <a:chExt cx="0" cy="0"/>
        </a:xfrm>
      </p:grpSpPr>
      <p:pic>
        <p:nvPicPr>
          <p:cNvPr id="5" name="Picture 4" descr="PP_PPT_Footer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70600"/>
            <a:ext cx="9144000" cy="787400"/>
          </a:xfrm>
          <a:prstGeom prst="rect">
            <a:avLst/>
          </a:prstGeom>
        </p:spPr>
      </p:pic>
      <p:sp>
        <p:nvSpPr>
          <p:cNvPr id="8" name="Rectangle 7"/>
          <p:cNvSpPr/>
          <p:nvPr userDrawn="1"/>
        </p:nvSpPr>
        <p:spPr>
          <a:xfrm>
            <a:off x="0" y="0"/>
            <a:ext cx="9144000" cy="685800"/>
          </a:xfrm>
          <a:prstGeom prst="rect">
            <a:avLst/>
          </a:prstGeom>
          <a:solidFill>
            <a:srgbClr val="373A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Text Placeholder 14"/>
          <p:cNvSpPr>
            <a:spLocks noGrp="1"/>
          </p:cNvSpPr>
          <p:nvPr>
            <p:ph type="body" sz="quarter" idx="11" hasCustomPrompt="1"/>
          </p:nvPr>
        </p:nvSpPr>
        <p:spPr>
          <a:xfrm>
            <a:off x="6121177" y="6451601"/>
            <a:ext cx="2811156" cy="256402"/>
          </a:xfrm>
          <a:prstGeom prst="rect">
            <a:avLst/>
          </a:prstGeom>
        </p:spPr>
        <p:txBody>
          <a:bodyPr>
            <a:normAutofit/>
          </a:bodyPr>
          <a:lstStyle>
            <a:lvl1pPr marL="0" indent="0" algn="r">
              <a:buFontTx/>
              <a:buNone/>
              <a:defRPr sz="1000">
                <a:solidFill>
                  <a:schemeClr val="bg1"/>
                </a:solidFill>
              </a:defRPr>
            </a:lvl1pPr>
          </a:lstStyle>
          <a:p>
            <a:pPr lvl="0"/>
            <a:r>
              <a:rPr lang="en-US" dirty="0"/>
              <a:t>Date</a:t>
            </a:r>
          </a:p>
        </p:txBody>
      </p:sp>
      <p:sp>
        <p:nvSpPr>
          <p:cNvPr id="13" name="Text Placeholder 14"/>
          <p:cNvSpPr>
            <a:spLocks noGrp="1"/>
          </p:cNvSpPr>
          <p:nvPr>
            <p:ph type="body" sz="quarter" idx="13" hasCustomPrompt="1"/>
          </p:nvPr>
        </p:nvSpPr>
        <p:spPr>
          <a:xfrm>
            <a:off x="6121177" y="6195199"/>
            <a:ext cx="2811156" cy="256402"/>
          </a:xfrm>
          <a:prstGeom prst="rect">
            <a:avLst/>
          </a:prstGeom>
        </p:spPr>
        <p:txBody>
          <a:bodyPr>
            <a:normAutofit/>
          </a:bodyPr>
          <a:lstStyle>
            <a:lvl1pPr marL="0" indent="0" algn="r">
              <a:buFontTx/>
              <a:buNone/>
              <a:defRPr sz="1000">
                <a:solidFill>
                  <a:schemeClr val="bg1"/>
                </a:solidFill>
              </a:defRPr>
            </a:lvl1pPr>
          </a:lstStyle>
          <a:p>
            <a:pPr lvl="0"/>
            <a:r>
              <a:rPr lang="en-US" dirty="0"/>
              <a:t>Title</a:t>
            </a:r>
          </a:p>
        </p:txBody>
      </p:sp>
      <p:sp>
        <p:nvSpPr>
          <p:cNvPr id="15" name="Text Placeholder 7"/>
          <p:cNvSpPr>
            <a:spLocks noGrp="1"/>
          </p:cNvSpPr>
          <p:nvPr>
            <p:ph type="body" sz="quarter" idx="12"/>
          </p:nvPr>
        </p:nvSpPr>
        <p:spPr>
          <a:xfrm>
            <a:off x="0" y="84667"/>
            <a:ext cx="9144000" cy="618067"/>
          </a:xfrm>
          <a:prstGeom prst="rect">
            <a:avLst/>
          </a:prstGeom>
        </p:spPr>
        <p:txBody>
          <a:bodyPr>
            <a:normAutofit/>
          </a:bodyPr>
          <a:lstStyle>
            <a:lvl1pPr marL="0" indent="0" algn="ctr">
              <a:buFontTx/>
              <a:buNone/>
              <a:defRPr sz="2400" baseline="0">
                <a:solidFill>
                  <a:schemeClr val="bg1"/>
                </a:solidFill>
                <a:latin typeface="Arial Black"/>
              </a:defRPr>
            </a:lvl1pPr>
          </a:lstStyle>
          <a:p>
            <a:pPr lvl="0"/>
            <a:r>
              <a:rPr lang="en-US" dirty="0"/>
              <a:t>Click to edit</a:t>
            </a:r>
          </a:p>
        </p:txBody>
      </p:sp>
      <p:sp>
        <p:nvSpPr>
          <p:cNvPr id="16" name="Content Placeholder 2"/>
          <p:cNvSpPr>
            <a:spLocks noGrp="1"/>
          </p:cNvSpPr>
          <p:nvPr>
            <p:ph idx="1"/>
          </p:nvPr>
        </p:nvSpPr>
        <p:spPr>
          <a:xfrm>
            <a:off x="457200" y="1176869"/>
            <a:ext cx="8229600" cy="252019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6697328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170576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46370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2633507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504401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847924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244887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9140415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88918369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6018190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2949553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8612991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36" name="Speech Bubble: Rectangle 35">
            <a:extLst>
              <a:ext uri="{FF2B5EF4-FFF2-40B4-BE49-F238E27FC236}">
                <a16:creationId xmlns:a16="http://schemas.microsoft.com/office/drawing/2014/main" id="{DB18C423-DFA2-4971-BF14-3E56E62575AD}"/>
              </a:ext>
            </a:extLst>
          </p:cNvPr>
          <p:cNvSpPr/>
          <p:nvPr/>
        </p:nvSpPr>
        <p:spPr>
          <a:xfrm>
            <a:off x="4540293" y="3054402"/>
            <a:ext cx="850378" cy="274319"/>
          </a:xfrm>
          <a:prstGeom prst="wedgeRectCallout">
            <a:avLst>
              <a:gd name="adj1" fmla="val -188320"/>
              <a:gd name="adj2" fmla="val 4824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BLOCK Y</a:t>
            </a:r>
          </a:p>
        </p:txBody>
      </p:sp>
      <p:sp>
        <p:nvSpPr>
          <p:cNvPr id="37" name="Speech Bubble: Rectangle 36">
            <a:extLst>
              <a:ext uri="{FF2B5EF4-FFF2-40B4-BE49-F238E27FC236}">
                <a16:creationId xmlns:a16="http://schemas.microsoft.com/office/drawing/2014/main" id="{2F92FDE2-6BBC-4092-A39E-046C68C56824}"/>
              </a:ext>
            </a:extLst>
          </p:cNvPr>
          <p:cNvSpPr/>
          <p:nvPr/>
        </p:nvSpPr>
        <p:spPr>
          <a:xfrm>
            <a:off x="3335420" y="4637348"/>
            <a:ext cx="850378" cy="274319"/>
          </a:xfrm>
          <a:prstGeom prst="wedgeRectCallout">
            <a:avLst>
              <a:gd name="adj1" fmla="val -36666"/>
              <a:gd name="adj2" fmla="val -19497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BLOCK R</a:t>
            </a:r>
          </a:p>
        </p:txBody>
      </p:sp>
      <p:sp>
        <p:nvSpPr>
          <p:cNvPr id="38" name="Speech Bubble: Rectangle 37">
            <a:extLst>
              <a:ext uri="{FF2B5EF4-FFF2-40B4-BE49-F238E27FC236}">
                <a16:creationId xmlns:a16="http://schemas.microsoft.com/office/drawing/2014/main" id="{F455554D-E46D-49CD-86BF-74D1AF8013EA}"/>
              </a:ext>
            </a:extLst>
          </p:cNvPr>
          <p:cNvSpPr/>
          <p:nvPr/>
        </p:nvSpPr>
        <p:spPr>
          <a:xfrm>
            <a:off x="4053299" y="2371973"/>
            <a:ext cx="952499" cy="432988"/>
          </a:xfrm>
          <a:prstGeom prst="wedgeRectCallout">
            <a:avLst>
              <a:gd name="adj1" fmla="val -97329"/>
              <a:gd name="adj2" fmla="val 7328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UNION STATION</a:t>
            </a:r>
          </a:p>
        </p:txBody>
      </p:sp>
      <p:sp>
        <p:nvSpPr>
          <p:cNvPr id="39" name="Rectangle 38">
            <a:extLst>
              <a:ext uri="{FF2B5EF4-FFF2-40B4-BE49-F238E27FC236}">
                <a16:creationId xmlns:a16="http://schemas.microsoft.com/office/drawing/2014/main" id="{7BCEDE91-2D48-483A-8202-D2A78FFD2386}"/>
              </a:ext>
            </a:extLst>
          </p:cNvPr>
          <p:cNvSpPr/>
          <p:nvPr/>
        </p:nvSpPr>
        <p:spPr>
          <a:xfrm>
            <a:off x="2011664" y="4167809"/>
            <a:ext cx="417844"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FUTURE PARK</a:t>
            </a:r>
          </a:p>
        </p:txBody>
      </p:sp>
      <p:sp>
        <p:nvSpPr>
          <p:cNvPr id="40" name="Rectangle 39">
            <a:extLst>
              <a:ext uri="{FF2B5EF4-FFF2-40B4-BE49-F238E27FC236}">
                <a16:creationId xmlns:a16="http://schemas.microsoft.com/office/drawing/2014/main" id="{7F37299B-2A4A-430F-9CDC-BBB2602EAE3A}"/>
              </a:ext>
            </a:extLst>
          </p:cNvPr>
          <p:cNvSpPr/>
          <p:nvPr/>
        </p:nvSpPr>
        <p:spPr>
          <a:xfrm>
            <a:off x="2848896" y="4167044"/>
            <a:ext cx="322069" cy="15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PNCA</a:t>
            </a:r>
          </a:p>
        </p:txBody>
      </p:sp>
      <p:sp>
        <p:nvSpPr>
          <p:cNvPr id="41" name="Rectangle 40">
            <a:extLst>
              <a:ext uri="{FF2B5EF4-FFF2-40B4-BE49-F238E27FC236}">
                <a16:creationId xmlns:a16="http://schemas.microsoft.com/office/drawing/2014/main" id="{2A0E009C-49C4-4290-959F-61392CED23E9}"/>
              </a:ext>
            </a:extLst>
          </p:cNvPr>
          <p:cNvSpPr/>
          <p:nvPr/>
        </p:nvSpPr>
        <p:spPr>
          <a:xfrm>
            <a:off x="4166748" y="4255103"/>
            <a:ext cx="762000"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GREYHOUND BUS TERMINAL</a:t>
            </a:r>
          </a:p>
        </p:txBody>
      </p:sp>
      <p:cxnSp>
        <p:nvCxnSpPr>
          <p:cNvPr id="42" name="Straight Connector 41">
            <a:extLst>
              <a:ext uri="{FF2B5EF4-FFF2-40B4-BE49-F238E27FC236}">
                <a16:creationId xmlns:a16="http://schemas.microsoft.com/office/drawing/2014/main" id="{8B7F4A62-5DB8-4CA0-AD57-57AF93FC4265}"/>
              </a:ext>
            </a:extLst>
          </p:cNvPr>
          <p:cNvCxnSpPr>
            <a:cxnSpLocks/>
            <a:endCxn id="41" idx="1"/>
          </p:cNvCxnSpPr>
          <p:nvPr/>
        </p:nvCxnSpPr>
        <p:spPr>
          <a:xfrm>
            <a:off x="3937555" y="4123104"/>
            <a:ext cx="229193" cy="259779"/>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1BF88F-EF32-4EA2-B4AC-54C32C1DE9A3}"/>
              </a:ext>
            </a:extLst>
          </p:cNvPr>
          <p:cNvCxnSpPr>
            <a:cxnSpLocks/>
          </p:cNvCxnSpPr>
          <p:nvPr/>
        </p:nvCxnSpPr>
        <p:spPr>
          <a:xfrm flipH="1">
            <a:off x="2306862" y="4295588"/>
            <a:ext cx="322069" cy="0"/>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D2F93E6-A016-46C0-8C39-999D428FA543}"/>
              </a:ext>
            </a:extLst>
          </p:cNvPr>
          <p:cNvSpPr/>
          <p:nvPr/>
        </p:nvSpPr>
        <p:spPr>
          <a:xfrm>
            <a:off x="3266174" y="3636836"/>
            <a:ext cx="347472"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BLOCK U</a:t>
            </a:r>
          </a:p>
        </p:txBody>
      </p:sp>
      <p:sp>
        <p:nvSpPr>
          <p:cNvPr id="45" name="Speech Bubble: Rectangle 44">
            <a:extLst>
              <a:ext uri="{FF2B5EF4-FFF2-40B4-BE49-F238E27FC236}">
                <a16:creationId xmlns:a16="http://schemas.microsoft.com/office/drawing/2014/main" id="{DD3613FC-74F0-4109-A05B-EEDE5D42DBA5}"/>
              </a:ext>
            </a:extLst>
          </p:cNvPr>
          <p:cNvSpPr/>
          <p:nvPr/>
        </p:nvSpPr>
        <p:spPr>
          <a:xfrm>
            <a:off x="1943100" y="1402722"/>
            <a:ext cx="1197864" cy="432988"/>
          </a:xfrm>
          <a:prstGeom prst="wedgeRectCallout">
            <a:avLst>
              <a:gd name="adj1" fmla="val 68782"/>
              <a:gd name="adj2" fmla="val 6736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t>BROADWAY BRIDGE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1" name="Rectangle 50">
            <a:extLst>
              <a:ext uri="{FF2B5EF4-FFF2-40B4-BE49-F238E27FC236}">
                <a16:creationId xmlns:a16="http://schemas.microsoft.com/office/drawing/2014/main" id="{00E5B0E9-5A5D-479D-9A9D-D4F202C60F18}"/>
              </a:ext>
            </a:extLst>
          </p:cNvPr>
          <p:cNvSpPr/>
          <p:nvPr userDrawn="1"/>
        </p:nvSpPr>
        <p:spPr>
          <a:xfrm rot="21540000">
            <a:off x="2127029" y="2644477"/>
            <a:ext cx="1035271" cy="205718"/>
          </a:xfrm>
          <a:prstGeom prst="rect">
            <a:avLst/>
          </a:prstGeom>
          <a:solidFill>
            <a:srgbClr val="0000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bg1"/>
                </a:solidFill>
              </a:rPr>
              <a:t>USPS SITE</a:t>
            </a:r>
          </a:p>
        </p:txBody>
      </p:sp>
      <p:grpSp>
        <p:nvGrpSpPr>
          <p:cNvPr id="3" name="Group 2">
            <a:extLst>
              <a:ext uri="{FF2B5EF4-FFF2-40B4-BE49-F238E27FC236}">
                <a16:creationId xmlns:a16="http://schemas.microsoft.com/office/drawing/2014/main" id="{532AB5D0-9E1E-48B4-B725-1142DB5B8BBF}"/>
              </a:ext>
            </a:extLst>
          </p:cNvPr>
          <p:cNvGrpSpPr/>
          <p:nvPr userDrawn="1"/>
        </p:nvGrpSpPr>
        <p:grpSpPr>
          <a:xfrm>
            <a:off x="70757" y="1270370"/>
            <a:ext cx="7033521" cy="4901829"/>
            <a:chOff x="70757" y="1270370"/>
            <a:chExt cx="7033521" cy="4901829"/>
          </a:xfrm>
        </p:grpSpPr>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solidFill>
              <a:schemeClr val="bg1"/>
            </a:solidFill>
          </p:spPr>
          <p:txBody>
            <a:bodyPr wrap="square" rtlCol="0">
              <a:spAutoFit/>
            </a:bodyPr>
            <a:lstStyle/>
            <a:p>
              <a:pPr algn="ctr"/>
              <a:r>
                <a:rPr lang="en-US" sz="750" b="1" dirty="0"/>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solidFill>
              <a:schemeClr val="bg1"/>
            </a:solidFill>
          </p:spPr>
          <p:txBody>
            <a:bodyPr wrap="square" rtlCol="0">
              <a:spAutoFit/>
            </a:bodyPr>
            <a:lstStyle/>
            <a:p>
              <a:pPr algn="ctr"/>
              <a:r>
                <a:rPr lang="en-US" sz="750" b="1" dirty="0"/>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solidFill>
              <a:schemeClr val="bg1"/>
            </a:solidFill>
          </p:spPr>
          <p:txBody>
            <a:bodyPr wrap="square" rtlCol="0">
              <a:spAutoFit/>
            </a:bodyPr>
            <a:lstStyle/>
            <a:p>
              <a:pPr algn="ctr"/>
              <a:r>
                <a:rPr lang="en-US" sz="750" b="1" dirty="0"/>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solidFill>
              <a:schemeClr val="bg1"/>
            </a:solidFill>
          </p:spPr>
          <p:txBody>
            <a:bodyPr wrap="square" rtlCol="0">
              <a:spAutoFit/>
            </a:bodyPr>
            <a:lstStyle/>
            <a:p>
              <a:pPr algn="ctr"/>
              <a:r>
                <a:rPr lang="en-US" sz="750" b="1" dirty="0"/>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51980"/>
              <a:ext cx="952500" cy="207749"/>
            </a:xfrm>
            <a:prstGeom prst="rect">
              <a:avLst/>
            </a:prstGeom>
            <a:solidFill>
              <a:schemeClr val="bg1"/>
            </a:solidFill>
          </p:spPr>
          <p:txBody>
            <a:bodyPr wrap="square" rtlCol="0">
              <a:spAutoFit/>
            </a:bodyPr>
            <a:lstStyle/>
            <a:p>
              <a:pPr algn="ctr"/>
              <a:r>
                <a:rPr lang="en-US" sz="750" b="1" dirty="0"/>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solidFill>
              <a:schemeClr val="bg1"/>
            </a:solidFill>
          </p:spPr>
          <p:txBody>
            <a:bodyPr wrap="square" rtlCol="0">
              <a:spAutoFit/>
            </a:bodyPr>
            <a:lstStyle/>
            <a:p>
              <a:pPr algn="ctr"/>
              <a:r>
                <a:rPr lang="en-US" sz="750" b="1" dirty="0"/>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solidFill>
              <a:schemeClr val="bg1"/>
            </a:solidFill>
          </p:spPr>
          <p:txBody>
            <a:bodyPr wrap="square" rtlCol="0">
              <a:spAutoFit/>
            </a:bodyPr>
            <a:lstStyle/>
            <a:p>
              <a:pPr algn="ctr"/>
              <a:r>
                <a:rPr lang="en-US" sz="750" b="1" dirty="0"/>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71344"/>
              <a:ext cx="952500" cy="207749"/>
            </a:xfrm>
            <a:prstGeom prst="rect">
              <a:avLst/>
            </a:prstGeom>
            <a:solidFill>
              <a:schemeClr val="bg1"/>
            </a:solidFill>
          </p:spPr>
          <p:txBody>
            <a:bodyPr wrap="square" rtlCol="0">
              <a:spAutoFit/>
            </a:bodyPr>
            <a:lstStyle/>
            <a:p>
              <a:pPr algn="ctr"/>
              <a:r>
                <a:rPr lang="en-US" sz="750" b="1" dirty="0"/>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solidFill>
              <a:schemeClr val="bg1"/>
            </a:solidFill>
          </p:spPr>
          <p:txBody>
            <a:bodyPr wrap="square" rtlCol="0">
              <a:spAutoFit/>
            </a:bodyPr>
            <a:lstStyle/>
            <a:p>
              <a:pPr algn="ctr"/>
              <a:r>
                <a:rPr lang="en-US" sz="750" b="1" dirty="0"/>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solidFill>
              <a:schemeClr val="bg1"/>
            </a:solidFill>
          </p:spPr>
          <p:txBody>
            <a:bodyPr wrap="square" rtlCol="0">
              <a:spAutoFit/>
            </a:bodyPr>
            <a:lstStyle/>
            <a:p>
              <a:pPr algn="ctr"/>
              <a:r>
                <a:rPr lang="en-US" sz="750" b="1" dirty="0"/>
                <a:t>11</a:t>
              </a:r>
              <a:r>
                <a:rPr lang="en-US" sz="750" b="1" baseline="30000" dirty="0"/>
                <a:t>TH</a:t>
              </a:r>
              <a:r>
                <a:rPr lang="en-US" sz="750" b="1" dirty="0"/>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39473" y="5670432"/>
              <a:ext cx="788091" cy="215444"/>
            </a:xfrm>
            <a:prstGeom prst="rect">
              <a:avLst/>
            </a:prstGeom>
            <a:solidFill>
              <a:schemeClr val="bg1"/>
            </a:solidFill>
          </p:spPr>
          <p:txBody>
            <a:bodyPr wrap="square" rtlCol="0">
              <a:spAutoFit/>
            </a:bodyPr>
            <a:lstStyle/>
            <a:p>
              <a:pPr algn="ctr"/>
              <a:r>
                <a:rPr lang="en-US" sz="800" b="1" dirty="0"/>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solidFill>
              <a:schemeClr val="bg1"/>
            </a:solidFill>
          </p:spPr>
          <p:txBody>
            <a:bodyPr wrap="square" rtlCol="0">
              <a:spAutoFit/>
            </a:bodyPr>
            <a:lstStyle/>
            <a:p>
              <a:pPr algn="ctr"/>
              <a:r>
                <a:rPr lang="en-US" sz="800" b="1" dirty="0"/>
                <a:t>10</a:t>
              </a:r>
              <a:r>
                <a:rPr lang="en-US" sz="800" b="1" baseline="30000" dirty="0"/>
                <a:t>TH</a:t>
              </a:r>
              <a:r>
                <a:rPr lang="en-US" sz="800" b="1" dirty="0"/>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15423" y="5542974"/>
              <a:ext cx="457203" cy="215444"/>
            </a:xfrm>
            <a:prstGeom prst="rect">
              <a:avLst/>
            </a:prstGeom>
            <a:solidFill>
              <a:schemeClr val="bg1"/>
            </a:solidFill>
          </p:spPr>
          <p:txBody>
            <a:bodyPr wrap="square" rtlCol="0">
              <a:spAutoFit/>
            </a:bodyPr>
            <a:lstStyle/>
            <a:p>
              <a:pPr algn="ctr"/>
              <a:r>
                <a:rPr lang="en-US" sz="800" b="1" dirty="0"/>
                <a:t>9</a:t>
              </a:r>
              <a:r>
                <a:rPr lang="en-US" sz="800" b="1" baseline="30000" dirty="0"/>
                <a:t>TH</a:t>
              </a:r>
              <a:r>
                <a:rPr lang="en-US" sz="800" b="1" dirty="0"/>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45695"/>
              <a:ext cx="462642" cy="215444"/>
            </a:xfrm>
            <a:prstGeom prst="rect">
              <a:avLst/>
            </a:prstGeom>
            <a:solidFill>
              <a:schemeClr val="bg1"/>
            </a:solidFill>
          </p:spPr>
          <p:txBody>
            <a:bodyPr wrap="square" rtlCol="0">
              <a:spAutoFit/>
            </a:bodyPr>
            <a:lstStyle/>
            <a:p>
              <a:pPr algn="ctr"/>
              <a:r>
                <a:rPr lang="en-US" sz="800" b="1" dirty="0"/>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8522" y="5542975"/>
              <a:ext cx="457201" cy="215444"/>
            </a:xfrm>
            <a:prstGeom prst="rect">
              <a:avLst/>
            </a:prstGeom>
            <a:solidFill>
              <a:schemeClr val="bg1"/>
            </a:solidFill>
          </p:spPr>
          <p:txBody>
            <a:bodyPr wrap="square" rtlCol="0">
              <a:spAutoFit/>
            </a:bodyPr>
            <a:lstStyle/>
            <a:p>
              <a:pPr algn="ctr"/>
              <a:r>
                <a:rPr lang="en-US" sz="800" b="1" dirty="0"/>
                <a:t>8</a:t>
              </a:r>
              <a:r>
                <a:rPr lang="en-US" sz="800" b="1" baseline="30000" dirty="0"/>
                <a:t>TH</a:t>
              </a:r>
              <a:r>
                <a:rPr lang="en-US" sz="800" b="1" dirty="0"/>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solidFill>
              <a:schemeClr val="bg1"/>
            </a:solidFill>
          </p:spPr>
          <p:txBody>
            <a:bodyPr wrap="square" rtlCol="0">
              <a:spAutoFit/>
            </a:bodyPr>
            <a:lstStyle/>
            <a:p>
              <a:pPr algn="ctr"/>
              <a:r>
                <a:rPr lang="en-US" sz="800" b="1" dirty="0"/>
                <a:t>6</a:t>
              </a:r>
              <a:r>
                <a:rPr lang="en-US" sz="800" b="1" baseline="30000" dirty="0"/>
                <a:t>TH</a:t>
              </a:r>
              <a:r>
                <a:rPr lang="en-US" sz="800" b="1" dirty="0"/>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solidFill>
              <a:schemeClr val="bg1"/>
            </a:solidFill>
          </p:spPr>
          <p:txBody>
            <a:bodyPr wrap="square" rtlCol="0">
              <a:spAutoFit/>
            </a:bodyPr>
            <a:lstStyle/>
            <a:p>
              <a:pPr algn="ctr"/>
              <a:r>
                <a:rPr lang="en-US" sz="800" b="1" dirty="0"/>
                <a:t>5</a:t>
              </a:r>
              <a:r>
                <a:rPr lang="en-US" sz="800" b="1" baseline="30000" dirty="0"/>
                <a:t>TH</a:t>
              </a:r>
              <a:r>
                <a:rPr lang="en-US" sz="800" b="1" dirty="0"/>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solidFill>
              <a:schemeClr val="bg1"/>
            </a:solidFill>
          </p:spPr>
          <p:txBody>
            <a:bodyPr wrap="square" rtlCol="0">
              <a:spAutoFit/>
            </a:bodyPr>
            <a:lstStyle/>
            <a:p>
              <a:pPr algn="ctr"/>
              <a:r>
                <a:rPr lang="en-US" sz="800" b="1" dirty="0"/>
                <a:t>2</a:t>
              </a:r>
              <a:r>
                <a:rPr lang="en-US" sz="800" b="1" baseline="30000" dirty="0"/>
                <a:t>ND</a:t>
              </a:r>
              <a:r>
                <a:rPr lang="en-US" sz="800" b="1" dirty="0"/>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solidFill>
              <a:schemeClr val="bg1"/>
            </a:solidFill>
          </p:spPr>
          <p:txBody>
            <a:bodyPr wrap="square" rtlCol="0">
              <a:spAutoFit/>
            </a:bodyPr>
            <a:lstStyle/>
            <a:p>
              <a:pPr algn="ctr"/>
              <a:r>
                <a:rPr lang="en-US" sz="800" b="1" dirty="0"/>
                <a:t>1</a:t>
              </a:r>
              <a:r>
                <a:rPr lang="en-US" sz="800" b="1" baseline="30000" dirty="0"/>
                <a:t>ST</a:t>
              </a:r>
              <a:endParaRPr lang="en-US" sz="800" b="1" dirty="0"/>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solidFill>
              <a:schemeClr val="bg1"/>
            </a:solidFill>
          </p:spPr>
          <p:txBody>
            <a:bodyPr wrap="square" rtlCol="0">
              <a:spAutoFit/>
            </a:bodyPr>
            <a:lstStyle/>
            <a:p>
              <a:pPr algn="ctr"/>
              <a:r>
                <a:rPr lang="en-US" sz="800" b="1" dirty="0"/>
                <a:t>4</a:t>
              </a:r>
              <a:r>
                <a:rPr lang="en-US" sz="800" b="1" baseline="30000" dirty="0"/>
                <a:t>TH</a:t>
              </a:r>
              <a:endParaRPr lang="en-US" sz="800" b="1" dirty="0"/>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solidFill>
              <a:schemeClr val="bg1"/>
            </a:solidFill>
          </p:spPr>
          <p:txBody>
            <a:bodyPr wrap="square" rtlCol="0">
              <a:spAutoFit/>
            </a:bodyPr>
            <a:lstStyle/>
            <a:p>
              <a:pPr algn="ctr"/>
              <a:r>
                <a:rPr lang="en-US" sz="800" b="1" dirty="0"/>
                <a:t>3</a:t>
              </a:r>
              <a:r>
                <a:rPr lang="en-US" sz="800" b="1" baseline="30000" dirty="0"/>
                <a:t>RD</a:t>
              </a:r>
              <a:r>
                <a:rPr lang="en-US" sz="800" b="1" dirty="0"/>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chemeClr val="bg1">
                      <a:lumMod val="50000"/>
                    </a:scheme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chemeClr val="bg1"/>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chemeClr val="bg1"/>
                  </a:solidFill>
                </a:rPr>
                <a:t>MAX</a:t>
              </a:r>
            </a:p>
          </p:txBody>
        </p:sp>
        <p:sp>
          <p:nvSpPr>
            <p:cNvPr id="46" name="TextBox 45">
              <a:extLst>
                <a:ext uri="{FF2B5EF4-FFF2-40B4-BE49-F238E27FC236}">
                  <a16:creationId xmlns:a16="http://schemas.microsoft.com/office/drawing/2014/main" id="{18F18E5E-BD65-4C6C-8C96-43BB7E7DB269}"/>
                </a:ext>
              </a:extLst>
            </p:cNvPr>
            <p:cNvSpPr txBox="1"/>
            <p:nvPr userDrawn="1"/>
          </p:nvSpPr>
          <p:spPr>
            <a:xfrm>
              <a:off x="78014" y="5223194"/>
              <a:ext cx="952500" cy="207749"/>
            </a:xfrm>
            <a:prstGeom prst="rect">
              <a:avLst/>
            </a:prstGeom>
            <a:solidFill>
              <a:schemeClr val="bg1"/>
            </a:solidFill>
          </p:spPr>
          <p:txBody>
            <a:bodyPr wrap="square" rtlCol="0">
              <a:spAutoFit/>
            </a:bodyPr>
            <a:lstStyle/>
            <a:p>
              <a:pPr algn="ctr"/>
              <a:r>
                <a:rPr lang="en-US" sz="750" b="1" dirty="0"/>
                <a:t>NW EVERETT</a:t>
              </a:r>
            </a:p>
          </p:txBody>
        </p:sp>
        <p:sp>
          <p:nvSpPr>
            <p:cNvPr id="47" name="TextBox 46">
              <a:extLst>
                <a:ext uri="{FF2B5EF4-FFF2-40B4-BE49-F238E27FC236}">
                  <a16:creationId xmlns:a16="http://schemas.microsoft.com/office/drawing/2014/main" id="{B3AAA666-F4C7-45D7-93D8-59AF4768C168}"/>
                </a:ext>
              </a:extLst>
            </p:cNvPr>
            <p:cNvSpPr txBox="1"/>
            <p:nvPr userDrawn="1"/>
          </p:nvSpPr>
          <p:spPr>
            <a:xfrm>
              <a:off x="78014" y="5631436"/>
              <a:ext cx="952500" cy="207749"/>
            </a:xfrm>
            <a:prstGeom prst="rect">
              <a:avLst/>
            </a:prstGeom>
            <a:solidFill>
              <a:schemeClr val="bg1"/>
            </a:solidFill>
          </p:spPr>
          <p:txBody>
            <a:bodyPr wrap="square" rtlCol="0">
              <a:spAutoFit/>
            </a:bodyPr>
            <a:lstStyle/>
            <a:p>
              <a:pPr algn="ctr"/>
              <a:r>
                <a:rPr lang="en-US" sz="750" b="1" dirty="0"/>
                <a:t>NW DAVIS</a:t>
              </a:r>
            </a:p>
          </p:txBody>
        </p:sp>
        <p:sp>
          <p:nvSpPr>
            <p:cNvPr id="50" name="TextBox 49">
              <a:extLst>
                <a:ext uri="{FF2B5EF4-FFF2-40B4-BE49-F238E27FC236}">
                  <a16:creationId xmlns:a16="http://schemas.microsoft.com/office/drawing/2014/main" id="{2A646C07-203C-4938-BB20-206AEC322545}"/>
                </a:ext>
              </a:extLst>
            </p:cNvPr>
            <p:cNvSpPr txBox="1"/>
            <p:nvPr userDrawn="1"/>
          </p:nvSpPr>
          <p:spPr>
            <a:xfrm rot="16200000">
              <a:off x="6097740" y="5584371"/>
              <a:ext cx="532307" cy="207749"/>
            </a:xfrm>
            <a:prstGeom prst="rect">
              <a:avLst/>
            </a:prstGeom>
            <a:solidFill>
              <a:schemeClr val="bg1"/>
            </a:solidFill>
          </p:spPr>
          <p:txBody>
            <a:bodyPr wrap="square" rtlCol="0">
              <a:spAutoFit/>
            </a:bodyPr>
            <a:lstStyle/>
            <a:p>
              <a:pPr algn="ctr"/>
              <a:r>
                <a:rPr lang="en-US" sz="750" b="1" dirty="0"/>
                <a:t>NATIO </a:t>
              </a:r>
            </a:p>
          </p:txBody>
        </p:sp>
      </p:grpSp>
      <p:sp>
        <p:nvSpPr>
          <p:cNvPr id="52" name="Rectangle 51">
            <a:extLst>
              <a:ext uri="{FF2B5EF4-FFF2-40B4-BE49-F238E27FC236}">
                <a16:creationId xmlns:a16="http://schemas.microsoft.com/office/drawing/2014/main" id="{58EF846A-1C67-4857-A749-78C24D2E9D8A}"/>
              </a:ext>
            </a:extLst>
          </p:cNvPr>
          <p:cNvSpPr/>
          <p:nvPr userDrawn="1"/>
        </p:nvSpPr>
        <p:spPr>
          <a:xfrm>
            <a:off x="7513494" y="1341430"/>
            <a:ext cx="578969" cy="122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MODA CENTER</a:t>
            </a:r>
          </a:p>
        </p:txBody>
      </p:sp>
    </p:spTree>
    <p:extLst>
      <p:ext uri="{BB962C8B-B14F-4D97-AF65-F5344CB8AC3E}">
        <p14:creationId xmlns:p14="http://schemas.microsoft.com/office/powerpoint/2010/main" val="36568191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noFill/>
        </p:spPr>
        <p:txBody>
          <a:bodyPr wrap="square" rtlCol="0">
            <a:spAutoFit/>
          </a:bodyPr>
          <a:lstStyle/>
          <a:p>
            <a:pPr algn="ctr"/>
            <a:r>
              <a:rPr lang="en-US" sz="750" b="1" dirty="0"/>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noFill/>
        </p:spPr>
        <p:txBody>
          <a:bodyPr wrap="square" rtlCol="0">
            <a:spAutoFit/>
          </a:bodyPr>
          <a:lstStyle/>
          <a:p>
            <a:pPr algn="ctr"/>
            <a:r>
              <a:rPr lang="en-US" sz="750" b="1" dirty="0"/>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noFill/>
        </p:spPr>
        <p:txBody>
          <a:bodyPr wrap="square" rtlCol="0">
            <a:spAutoFit/>
          </a:bodyPr>
          <a:lstStyle/>
          <a:p>
            <a:pPr algn="ctr"/>
            <a:r>
              <a:rPr lang="en-US" sz="750" b="1" dirty="0"/>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noFill/>
        </p:spPr>
        <p:txBody>
          <a:bodyPr wrap="square" rtlCol="0">
            <a:spAutoFit/>
          </a:bodyPr>
          <a:lstStyle/>
          <a:p>
            <a:pPr algn="ctr"/>
            <a:r>
              <a:rPr lang="en-US" sz="750" b="1" dirty="0"/>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90080"/>
            <a:ext cx="952500" cy="207749"/>
          </a:xfrm>
          <a:prstGeom prst="rect">
            <a:avLst/>
          </a:prstGeom>
          <a:noFill/>
        </p:spPr>
        <p:txBody>
          <a:bodyPr wrap="square" rtlCol="0">
            <a:spAutoFit/>
          </a:bodyPr>
          <a:lstStyle/>
          <a:p>
            <a:pPr algn="ctr"/>
            <a:r>
              <a:rPr lang="en-US" sz="750" b="1" dirty="0"/>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noFill/>
        </p:spPr>
        <p:txBody>
          <a:bodyPr wrap="square" rtlCol="0">
            <a:spAutoFit/>
          </a:bodyPr>
          <a:lstStyle/>
          <a:p>
            <a:pPr algn="ctr"/>
            <a:r>
              <a:rPr lang="en-US" sz="750" b="1" dirty="0"/>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noFill/>
        </p:spPr>
        <p:txBody>
          <a:bodyPr wrap="square" rtlCol="0">
            <a:spAutoFit/>
          </a:bodyPr>
          <a:lstStyle/>
          <a:p>
            <a:pPr algn="ctr"/>
            <a:r>
              <a:rPr lang="en-US" sz="750" b="1" dirty="0"/>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81500"/>
            <a:ext cx="952500" cy="207749"/>
          </a:xfrm>
          <a:prstGeom prst="rect">
            <a:avLst/>
          </a:prstGeom>
          <a:noFill/>
        </p:spPr>
        <p:txBody>
          <a:bodyPr wrap="square" rtlCol="0">
            <a:spAutoFit/>
          </a:bodyPr>
          <a:lstStyle/>
          <a:p>
            <a:pPr algn="ctr"/>
            <a:r>
              <a:rPr lang="en-US" sz="750" b="1" dirty="0"/>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noFill/>
        </p:spPr>
        <p:txBody>
          <a:bodyPr wrap="square" rtlCol="0">
            <a:spAutoFit/>
          </a:bodyPr>
          <a:lstStyle/>
          <a:p>
            <a:pPr algn="ctr"/>
            <a:r>
              <a:rPr lang="en-US" sz="750" b="1" dirty="0"/>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noFill/>
        </p:spPr>
        <p:txBody>
          <a:bodyPr wrap="square" rtlCol="0">
            <a:spAutoFit/>
          </a:bodyPr>
          <a:lstStyle/>
          <a:p>
            <a:pPr algn="ctr"/>
            <a:r>
              <a:rPr lang="en-US" sz="750" b="1" dirty="0"/>
              <a:t>11</a:t>
            </a:r>
            <a:r>
              <a:rPr lang="en-US" sz="750" b="1" baseline="30000" dirty="0"/>
              <a:t>TH</a:t>
            </a:r>
            <a:r>
              <a:rPr lang="en-US" sz="750" b="1" dirty="0"/>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27232" y="5670432"/>
            <a:ext cx="788091" cy="215444"/>
          </a:xfrm>
          <a:prstGeom prst="rect">
            <a:avLst/>
          </a:prstGeom>
          <a:noFill/>
        </p:spPr>
        <p:txBody>
          <a:bodyPr wrap="square" rtlCol="0">
            <a:spAutoFit/>
          </a:bodyPr>
          <a:lstStyle/>
          <a:p>
            <a:pPr algn="ctr"/>
            <a:r>
              <a:rPr lang="en-US" sz="800" b="1" dirty="0"/>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noFill/>
        </p:spPr>
        <p:txBody>
          <a:bodyPr wrap="square" rtlCol="0">
            <a:spAutoFit/>
          </a:bodyPr>
          <a:lstStyle/>
          <a:p>
            <a:pPr algn="ctr"/>
            <a:r>
              <a:rPr lang="en-US" sz="800" b="1" dirty="0"/>
              <a:t>10</a:t>
            </a:r>
            <a:r>
              <a:rPr lang="en-US" sz="800" b="1" baseline="30000" dirty="0"/>
              <a:t>TH</a:t>
            </a:r>
            <a:r>
              <a:rPr lang="en-US" sz="800" b="1" dirty="0"/>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74621" y="5531080"/>
            <a:ext cx="457203" cy="215444"/>
          </a:xfrm>
          <a:prstGeom prst="rect">
            <a:avLst/>
          </a:prstGeom>
          <a:noFill/>
        </p:spPr>
        <p:txBody>
          <a:bodyPr wrap="square" rtlCol="0">
            <a:spAutoFit/>
          </a:bodyPr>
          <a:lstStyle/>
          <a:p>
            <a:pPr algn="ctr"/>
            <a:r>
              <a:rPr lang="en-US" sz="800" b="1" dirty="0"/>
              <a:t>9</a:t>
            </a:r>
            <a:r>
              <a:rPr lang="en-US" sz="800" b="1" baseline="30000" dirty="0"/>
              <a:t>TH</a:t>
            </a:r>
            <a:r>
              <a:rPr lang="en-US" sz="800" b="1" dirty="0"/>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33799"/>
            <a:ext cx="462642" cy="215444"/>
          </a:xfrm>
          <a:prstGeom prst="rect">
            <a:avLst/>
          </a:prstGeom>
          <a:noFill/>
        </p:spPr>
        <p:txBody>
          <a:bodyPr wrap="square" rtlCol="0">
            <a:spAutoFit/>
          </a:bodyPr>
          <a:lstStyle/>
          <a:p>
            <a:pPr algn="ctr"/>
            <a:r>
              <a:rPr lang="en-US" sz="800" b="1" dirty="0"/>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4380" y="5542975"/>
            <a:ext cx="457201" cy="215444"/>
          </a:xfrm>
          <a:prstGeom prst="rect">
            <a:avLst/>
          </a:prstGeom>
          <a:noFill/>
        </p:spPr>
        <p:txBody>
          <a:bodyPr wrap="square" rtlCol="0">
            <a:spAutoFit/>
          </a:bodyPr>
          <a:lstStyle/>
          <a:p>
            <a:pPr algn="ctr"/>
            <a:r>
              <a:rPr lang="en-US" sz="800" b="1" dirty="0"/>
              <a:t>8</a:t>
            </a:r>
            <a:r>
              <a:rPr lang="en-US" sz="800" b="1" baseline="30000" dirty="0"/>
              <a:t>TH</a:t>
            </a:r>
            <a:r>
              <a:rPr lang="en-US" sz="800" b="1" dirty="0"/>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noFill/>
        </p:spPr>
        <p:txBody>
          <a:bodyPr wrap="square" rtlCol="0">
            <a:spAutoFit/>
          </a:bodyPr>
          <a:lstStyle/>
          <a:p>
            <a:pPr algn="ctr"/>
            <a:r>
              <a:rPr lang="en-US" sz="800" b="1" dirty="0"/>
              <a:t>6</a:t>
            </a:r>
            <a:r>
              <a:rPr lang="en-US" sz="800" b="1" baseline="30000" dirty="0"/>
              <a:t>TH</a:t>
            </a:r>
            <a:r>
              <a:rPr lang="en-US" sz="800" b="1" dirty="0"/>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noFill/>
        </p:spPr>
        <p:txBody>
          <a:bodyPr wrap="square" rtlCol="0">
            <a:spAutoFit/>
          </a:bodyPr>
          <a:lstStyle/>
          <a:p>
            <a:pPr algn="ctr"/>
            <a:r>
              <a:rPr lang="en-US" sz="800" b="1" dirty="0"/>
              <a:t>5</a:t>
            </a:r>
            <a:r>
              <a:rPr lang="en-US" sz="800" b="1" baseline="30000" dirty="0"/>
              <a:t>TH</a:t>
            </a:r>
            <a:r>
              <a:rPr lang="en-US" sz="800" b="1" dirty="0"/>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noFill/>
        </p:spPr>
        <p:txBody>
          <a:bodyPr wrap="square" rtlCol="0">
            <a:spAutoFit/>
          </a:bodyPr>
          <a:lstStyle/>
          <a:p>
            <a:pPr algn="ctr"/>
            <a:r>
              <a:rPr lang="en-US" sz="800" b="1" dirty="0"/>
              <a:t>2</a:t>
            </a:r>
            <a:r>
              <a:rPr lang="en-US" sz="800" b="1" baseline="30000" dirty="0"/>
              <a:t>ND</a:t>
            </a:r>
            <a:r>
              <a:rPr lang="en-US" sz="800" b="1" dirty="0"/>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noFill/>
        </p:spPr>
        <p:txBody>
          <a:bodyPr wrap="square" rtlCol="0">
            <a:spAutoFit/>
          </a:bodyPr>
          <a:lstStyle/>
          <a:p>
            <a:pPr algn="ctr"/>
            <a:r>
              <a:rPr lang="en-US" sz="800" b="1" dirty="0"/>
              <a:t>1</a:t>
            </a:r>
            <a:r>
              <a:rPr lang="en-US" sz="800" b="1" baseline="30000" dirty="0"/>
              <a:t>ST</a:t>
            </a:r>
            <a:endParaRPr lang="en-US" sz="800" b="1" dirty="0"/>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noFill/>
        </p:spPr>
        <p:txBody>
          <a:bodyPr wrap="square" rtlCol="0">
            <a:spAutoFit/>
          </a:bodyPr>
          <a:lstStyle/>
          <a:p>
            <a:pPr algn="ctr"/>
            <a:r>
              <a:rPr lang="en-US" sz="800" b="1" dirty="0"/>
              <a:t>4</a:t>
            </a:r>
            <a:r>
              <a:rPr lang="en-US" sz="800" b="1" baseline="30000" dirty="0"/>
              <a:t>TH</a:t>
            </a:r>
            <a:endParaRPr lang="en-US" sz="800" b="1" dirty="0"/>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noFill/>
        </p:spPr>
        <p:txBody>
          <a:bodyPr wrap="square" rtlCol="0">
            <a:spAutoFit/>
          </a:bodyPr>
          <a:lstStyle/>
          <a:p>
            <a:pPr algn="ctr"/>
            <a:r>
              <a:rPr lang="en-US" sz="800" b="1" dirty="0"/>
              <a:t>3</a:t>
            </a:r>
            <a:r>
              <a:rPr lang="en-US" sz="800" b="1" baseline="30000" dirty="0"/>
              <a:t>RD</a:t>
            </a:r>
            <a:r>
              <a:rPr lang="en-US" sz="800" b="1" dirty="0"/>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chemeClr val="bg1">
                    <a:lumMod val="50000"/>
                  </a:scheme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chemeClr val="bg1"/>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chemeClr val="bg1"/>
                </a:solidFill>
              </a:rPr>
              <a:t>MAX</a:t>
            </a:r>
          </a:p>
        </p:txBody>
      </p:sp>
      <p:sp>
        <p:nvSpPr>
          <p:cNvPr id="35" name="Rectangle 34">
            <a:extLst>
              <a:ext uri="{FF2B5EF4-FFF2-40B4-BE49-F238E27FC236}">
                <a16:creationId xmlns:a16="http://schemas.microsoft.com/office/drawing/2014/main" id="{ABA9056B-9E9B-46D4-84C0-4DCD73352586}"/>
              </a:ext>
            </a:extLst>
          </p:cNvPr>
          <p:cNvSpPr/>
          <p:nvPr/>
        </p:nvSpPr>
        <p:spPr>
          <a:xfrm rot="21540000">
            <a:off x="2127029" y="2644477"/>
            <a:ext cx="1035271" cy="205718"/>
          </a:xfrm>
          <a:prstGeom prst="rect">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USPS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6" name="TextBox 45">
            <a:extLst>
              <a:ext uri="{FF2B5EF4-FFF2-40B4-BE49-F238E27FC236}">
                <a16:creationId xmlns:a16="http://schemas.microsoft.com/office/drawing/2014/main" id="{A69A0A65-CBF3-4839-AA61-06ABC99AC18C}"/>
              </a:ext>
            </a:extLst>
          </p:cNvPr>
          <p:cNvSpPr txBox="1"/>
          <p:nvPr userDrawn="1"/>
        </p:nvSpPr>
        <p:spPr>
          <a:xfrm>
            <a:off x="78014" y="5223194"/>
            <a:ext cx="952500" cy="207749"/>
          </a:xfrm>
          <a:prstGeom prst="rect">
            <a:avLst/>
          </a:prstGeom>
          <a:noFill/>
        </p:spPr>
        <p:txBody>
          <a:bodyPr wrap="square" rtlCol="0">
            <a:spAutoFit/>
          </a:bodyPr>
          <a:lstStyle/>
          <a:p>
            <a:pPr algn="ctr"/>
            <a:r>
              <a:rPr lang="en-US" sz="750" b="1" dirty="0"/>
              <a:t>NW EVERETT</a:t>
            </a:r>
          </a:p>
        </p:txBody>
      </p:sp>
      <p:sp>
        <p:nvSpPr>
          <p:cNvPr id="47" name="TextBox 46">
            <a:extLst>
              <a:ext uri="{FF2B5EF4-FFF2-40B4-BE49-F238E27FC236}">
                <a16:creationId xmlns:a16="http://schemas.microsoft.com/office/drawing/2014/main" id="{F7307F71-35AE-4C0E-A047-08BAEDD11845}"/>
              </a:ext>
            </a:extLst>
          </p:cNvPr>
          <p:cNvSpPr txBox="1"/>
          <p:nvPr userDrawn="1"/>
        </p:nvSpPr>
        <p:spPr>
          <a:xfrm>
            <a:off x="78014" y="5631436"/>
            <a:ext cx="952500" cy="207749"/>
          </a:xfrm>
          <a:prstGeom prst="rect">
            <a:avLst/>
          </a:prstGeom>
          <a:noFill/>
        </p:spPr>
        <p:txBody>
          <a:bodyPr wrap="square" rtlCol="0">
            <a:spAutoFit/>
          </a:bodyPr>
          <a:lstStyle/>
          <a:p>
            <a:pPr algn="ctr"/>
            <a:r>
              <a:rPr lang="en-US" sz="750" b="1" dirty="0"/>
              <a:t>NW DAVIS</a:t>
            </a:r>
          </a:p>
        </p:txBody>
      </p:sp>
      <p:sp>
        <p:nvSpPr>
          <p:cNvPr id="48" name="TextBox 47">
            <a:extLst>
              <a:ext uri="{FF2B5EF4-FFF2-40B4-BE49-F238E27FC236}">
                <a16:creationId xmlns:a16="http://schemas.microsoft.com/office/drawing/2014/main" id="{6B897BAA-FDDA-4C63-BF19-28CE9EFABEAD}"/>
              </a:ext>
            </a:extLst>
          </p:cNvPr>
          <p:cNvSpPr txBox="1"/>
          <p:nvPr userDrawn="1"/>
        </p:nvSpPr>
        <p:spPr>
          <a:xfrm rot="16200000">
            <a:off x="6097740" y="5584371"/>
            <a:ext cx="532307" cy="207749"/>
          </a:xfrm>
          <a:prstGeom prst="rect">
            <a:avLst/>
          </a:prstGeom>
          <a:noFill/>
        </p:spPr>
        <p:txBody>
          <a:bodyPr wrap="square" rtlCol="0">
            <a:spAutoFit/>
          </a:bodyPr>
          <a:lstStyle/>
          <a:p>
            <a:pPr algn="ctr"/>
            <a:r>
              <a:rPr lang="en-US" sz="750" b="1" dirty="0"/>
              <a:t>NATIO </a:t>
            </a:r>
          </a:p>
        </p:txBody>
      </p:sp>
    </p:spTree>
    <p:extLst>
      <p:ext uri="{BB962C8B-B14F-4D97-AF65-F5344CB8AC3E}">
        <p14:creationId xmlns:p14="http://schemas.microsoft.com/office/powerpoint/2010/main" val="29647036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3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noFill/>
        </p:spPr>
        <p:txBody>
          <a:bodyPr wrap="square" rtlCol="0">
            <a:spAutoFit/>
          </a:bodyPr>
          <a:lstStyle/>
          <a:p>
            <a:pPr algn="ctr"/>
            <a:r>
              <a:rPr lang="en-US" sz="750" b="1" dirty="0"/>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noFill/>
        </p:spPr>
        <p:txBody>
          <a:bodyPr wrap="square" rtlCol="0">
            <a:spAutoFit/>
          </a:bodyPr>
          <a:lstStyle/>
          <a:p>
            <a:pPr algn="ctr"/>
            <a:r>
              <a:rPr lang="en-US" sz="750" b="1" dirty="0"/>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noFill/>
        </p:spPr>
        <p:txBody>
          <a:bodyPr wrap="square" rtlCol="0">
            <a:spAutoFit/>
          </a:bodyPr>
          <a:lstStyle/>
          <a:p>
            <a:pPr algn="ctr"/>
            <a:r>
              <a:rPr lang="en-US" sz="750" b="1" dirty="0"/>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noFill/>
        </p:spPr>
        <p:txBody>
          <a:bodyPr wrap="square" rtlCol="0">
            <a:spAutoFit/>
          </a:bodyPr>
          <a:lstStyle/>
          <a:p>
            <a:pPr algn="ctr"/>
            <a:r>
              <a:rPr lang="en-US" sz="750" b="1" dirty="0"/>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90080"/>
            <a:ext cx="952500" cy="207749"/>
          </a:xfrm>
          <a:prstGeom prst="rect">
            <a:avLst/>
          </a:prstGeom>
          <a:noFill/>
        </p:spPr>
        <p:txBody>
          <a:bodyPr wrap="square" rtlCol="0">
            <a:spAutoFit/>
          </a:bodyPr>
          <a:lstStyle/>
          <a:p>
            <a:pPr algn="ctr"/>
            <a:r>
              <a:rPr lang="en-US" sz="750" b="1" dirty="0"/>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noFill/>
        </p:spPr>
        <p:txBody>
          <a:bodyPr wrap="square" rtlCol="0">
            <a:spAutoFit/>
          </a:bodyPr>
          <a:lstStyle/>
          <a:p>
            <a:pPr algn="ctr"/>
            <a:r>
              <a:rPr lang="en-US" sz="750" b="1" dirty="0"/>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noFill/>
        </p:spPr>
        <p:txBody>
          <a:bodyPr wrap="square" rtlCol="0">
            <a:spAutoFit/>
          </a:bodyPr>
          <a:lstStyle/>
          <a:p>
            <a:pPr algn="ctr"/>
            <a:r>
              <a:rPr lang="en-US" sz="750" b="1" dirty="0"/>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81500"/>
            <a:ext cx="952500" cy="207749"/>
          </a:xfrm>
          <a:prstGeom prst="rect">
            <a:avLst/>
          </a:prstGeom>
          <a:noFill/>
        </p:spPr>
        <p:txBody>
          <a:bodyPr wrap="square" rtlCol="0">
            <a:spAutoFit/>
          </a:bodyPr>
          <a:lstStyle/>
          <a:p>
            <a:pPr algn="ctr"/>
            <a:r>
              <a:rPr lang="en-US" sz="750" b="1" dirty="0"/>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noFill/>
        </p:spPr>
        <p:txBody>
          <a:bodyPr wrap="square" rtlCol="0">
            <a:spAutoFit/>
          </a:bodyPr>
          <a:lstStyle/>
          <a:p>
            <a:pPr algn="ctr"/>
            <a:r>
              <a:rPr lang="en-US" sz="750" b="1" dirty="0"/>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noFill/>
        </p:spPr>
        <p:txBody>
          <a:bodyPr wrap="square" rtlCol="0">
            <a:spAutoFit/>
          </a:bodyPr>
          <a:lstStyle/>
          <a:p>
            <a:pPr algn="ctr"/>
            <a:r>
              <a:rPr lang="en-US" sz="750" b="1" dirty="0"/>
              <a:t>11</a:t>
            </a:r>
            <a:r>
              <a:rPr lang="en-US" sz="750" b="1" baseline="30000" dirty="0"/>
              <a:t>TH</a:t>
            </a:r>
            <a:r>
              <a:rPr lang="en-US" sz="750" b="1" dirty="0"/>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27232" y="5670432"/>
            <a:ext cx="788091" cy="215444"/>
          </a:xfrm>
          <a:prstGeom prst="rect">
            <a:avLst/>
          </a:prstGeom>
          <a:noFill/>
        </p:spPr>
        <p:txBody>
          <a:bodyPr wrap="square" rtlCol="0">
            <a:spAutoFit/>
          </a:bodyPr>
          <a:lstStyle/>
          <a:p>
            <a:pPr algn="ctr"/>
            <a:r>
              <a:rPr lang="en-US" sz="800" b="1" dirty="0"/>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noFill/>
        </p:spPr>
        <p:txBody>
          <a:bodyPr wrap="square" rtlCol="0">
            <a:spAutoFit/>
          </a:bodyPr>
          <a:lstStyle/>
          <a:p>
            <a:pPr algn="ctr"/>
            <a:r>
              <a:rPr lang="en-US" sz="800" b="1" dirty="0"/>
              <a:t>10</a:t>
            </a:r>
            <a:r>
              <a:rPr lang="en-US" sz="800" b="1" baseline="30000" dirty="0"/>
              <a:t>TH</a:t>
            </a:r>
            <a:r>
              <a:rPr lang="en-US" sz="800" b="1" dirty="0"/>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74621" y="5531080"/>
            <a:ext cx="457203" cy="215444"/>
          </a:xfrm>
          <a:prstGeom prst="rect">
            <a:avLst/>
          </a:prstGeom>
          <a:noFill/>
        </p:spPr>
        <p:txBody>
          <a:bodyPr wrap="square" rtlCol="0">
            <a:spAutoFit/>
          </a:bodyPr>
          <a:lstStyle/>
          <a:p>
            <a:pPr algn="ctr"/>
            <a:r>
              <a:rPr lang="en-US" sz="800" b="1" dirty="0"/>
              <a:t>9</a:t>
            </a:r>
            <a:r>
              <a:rPr lang="en-US" sz="800" b="1" baseline="30000" dirty="0"/>
              <a:t>TH</a:t>
            </a:r>
            <a:r>
              <a:rPr lang="en-US" sz="800" b="1" dirty="0"/>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33799"/>
            <a:ext cx="462642" cy="215444"/>
          </a:xfrm>
          <a:prstGeom prst="rect">
            <a:avLst/>
          </a:prstGeom>
          <a:noFill/>
        </p:spPr>
        <p:txBody>
          <a:bodyPr wrap="square" rtlCol="0">
            <a:spAutoFit/>
          </a:bodyPr>
          <a:lstStyle/>
          <a:p>
            <a:pPr algn="ctr"/>
            <a:r>
              <a:rPr lang="en-US" sz="800" b="1" dirty="0"/>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4380" y="5542975"/>
            <a:ext cx="457201" cy="215444"/>
          </a:xfrm>
          <a:prstGeom prst="rect">
            <a:avLst/>
          </a:prstGeom>
          <a:noFill/>
        </p:spPr>
        <p:txBody>
          <a:bodyPr wrap="square" rtlCol="0">
            <a:spAutoFit/>
          </a:bodyPr>
          <a:lstStyle/>
          <a:p>
            <a:pPr algn="ctr"/>
            <a:r>
              <a:rPr lang="en-US" sz="800" b="1" dirty="0"/>
              <a:t>8</a:t>
            </a:r>
            <a:r>
              <a:rPr lang="en-US" sz="800" b="1" baseline="30000" dirty="0"/>
              <a:t>TH</a:t>
            </a:r>
            <a:r>
              <a:rPr lang="en-US" sz="800" b="1" dirty="0"/>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noFill/>
        </p:spPr>
        <p:txBody>
          <a:bodyPr wrap="square" rtlCol="0">
            <a:spAutoFit/>
          </a:bodyPr>
          <a:lstStyle/>
          <a:p>
            <a:pPr algn="ctr"/>
            <a:r>
              <a:rPr lang="en-US" sz="800" b="1" dirty="0"/>
              <a:t>6</a:t>
            </a:r>
            <a:r>
              <a:rPr lang="en-US" sz="800" b="1" baseline="30000" dirty="0"/>
              <a:t>TH</a:t>
            </a:r>
            <a:r>
              <a:rPr lang="en-US" sz="800" b="1" dirty="0"/>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noFill/>
        </p:spPr>
        <p:txBody>
          <a:bodyPr wrap="square" rtlCol="0">
            <a:spAutoFit/>
          </a:bodyPr>
          <a:lstStyle/>
          <a:p>
            <a:pPr algn="ctr"/>
            <a:r>
              <a:rPr lang="en-US" sz="800" b="1" dirty="0"/>
              <a:t>5</a:t>
            </a:r>
            <a:r>
              <a:rPr lang="en-US" sz="800" b="1" baseline="30000" dirty="0"/>
              <a:t>TH</a:t>
            </a:r>
            <a:r>
              <a:rPr lang="en-US" sz="800" b="1" dirty="0"/>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noFill/>
        </p:spPr>
        <p:txBody>
          <a:bodyPr wrap="square" rtlCol="0">
            <a:spAutoFit/>
          </a:bodyPr>
          <a:lstStyle/>
          <a:p>
            <a:pPr algn="ctr"/>
            <a:r>
              <a:rPr lang="en-US" sz="800" b="1" dirty="0"/>
              <a:t>2</a:t>
            </a:r>
            <a:r>
              <a:rPr lang="en-US" sz="800" b="1" baseline="30000" dirty="0"/>
              <a:t>ND</a:t>
            </a:r>
            <a:r>
              <a:rPr lang="en-US" sz="800" b="1" dirty="0"/>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noFill/>
        </p:spPr>
        <p:txBody>
          <a:bodyPr wrap="square" rtlCol="0">
            <a:spAutoFit/>
          </a:bodyPr>
          <a:lstStyle/>
          <a:p>
            <a:pPr algn="ctr"/>
            <a:r>
              <a:rPr lang="en-US" sz="800" b="1" dirty="0"/>
              <a:t>1</a:t>
            </a:r>
            <a:r>
              <a:rPr lang="en-US" sz="800" b="1" baseline="30000" dirty="0"/>
              <a:t>ST</a:t>
            </a:r>
            <a:endParaRPr lang="en-US" sz="800" b="1" dirty="0"/>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noFill/>
        </p:spPr>
        <p:txBody>
          <a:bodyPr wrap="square" rtlCol="0">
            <a:spAutoFit/>
          </a:bodyPr>
          <a:lstStyle/>
          <a:p>
            <a:pPr algn="ctr"/>
            <a:r>
              <a:rPr lang="en-US" sz="800" b="1" dirty="0"/>
              <a:t>4</a:t>
            </a:r>
            <a:r>
              <a:rPr lang="en-US" sz="800" b="1" baseline="30000" dirty="0"/>
              <a:t>TH</a:t>
            </a:r>
            <a:endParaRPr lang="en-US" sz="800" b="1" dirty="0"/>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noFill/>
        </p:spPr>
        <p:txBody>
          <a:bodyPr wrap="square" rtlCol="0">
            <a:spAutoFit/>
          </a:bodyPr>
          <a:lstStyle/>
          <a:p>
            <a:pPr algn="ctr"/>
            <a:r>
              <a:rPr lang="en-US" sz="800" b="1" dirty="0"/>
              <a:t>3</a:t>
            </a:r>
            <a:r>
              <a:rPr lang="en-US" sz="800" b="1" baseline="30000" dirty="0"/>
              <a:t>RD</a:t>
            </a:r>
            <a:r>
              <a:rPr lang="en-US" sz="800" b="1" dirty="0"/>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chemeClr val="bg1">
                    <a:lumMod val="50000"/>
                  </a:scheme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chemeClr val="bg1"/>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chemeClr val="bg1"/>
                </a:solidFill>
              </a:rPr>
              <a:t>MAX</a:t>
            </a:r>
          </a:p>
        </p:txBody>
      </p:sp>
      <p:sp>
        <p:nvSpPr>
          <p:cNvPr id="35" name="Rectangle 34">
            <a:extLst>
              <a:ext uri="{FF2B5EF4-FFF2-40B4-BE49-F238E27FC236}">
                <a16:creationId xmlns:a16="http://schemas.microsoft.com/office/drawing/2014/main" id="{ABA9056B-9E9B-46D4-84C0-4DCD73352586}"/>
              </a:ext>
            </a:extLst>
          </p:cNvPr>
          <p:cNvSpPr/>
          <p:nvPr/>
        </p:nvSpPr>
        <p:spPr>
          <a:xfrm rot="21540000">
            <a:off x="2127029" y="2644477"/>
            <a:ext cx="1035271" cy="205718"/>
          </a:xfrm>
          <a:prstGeom prst="rect">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USPS SITE</a:t>
            </a:r>
          </a:p>
        </p:txBody>
      </p:sp>
      <p:sp>
        <p:nvSpPr>
          <p:cNvPr id="36" name="Speech Bubble: Rectangle 35">
            <a:extLst>
              <a:ext uri="{FF2B5EF4-FFF2-40B4-BE49-F238E27FC236}">
                <a16:creationId xmlns:a16="http://schemas.microsoft.com/office/drawing/2014/main" id="{DB18C423-DFA2-4971-BF14-3E56E62575AD}"/>
              </a:ext>
            </a:extLst>
          </p:cNvPr>
          <p:cNvSpPr/>
          <p:nvPr/>
        </p:nvSpPr>
        <p:spPr>
          <a:xfrm>
            <a:off x="4540293" y="3054402"/>
            <a:ext cx="850378" cy="274319"/>
          </a:xfrm>
          <a:prstGeom prst="wedgeRectCallout">
            <a:avLst>
              <a:gd name="adj1" fmla="val -188320"/>
              <a:gd name="adj2" fmla="val 48240"/>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BLOCK Y</a:t>
            </a:r>
          </a:p>
        </p:txBody>
      </p:sp>
      <p:sp>
        <p:nvSpPr>
          <p:cNvPr id="37" name="Speech Bubble: Rectangle 36">
            <a:extLst>
              <a:ext uri="{FF2B5EF4-FFF2-40B4-BE49-F238E27FC236}">
                <a16:creationId xmlns:a16="http://schemas.microsoft.com/office/drawing/2014/main" id="{2F92FDE2-6BBC-4092-A39E-046C68C56824}"/>
              </a:ext>
            </a:extLst>
          </p:cNvPr>
          <p:cNvSpPr/>
          <p:nvPr/>
        </p:nvSpPr>
        <p:spPr>
          <a:xfrm>
            <a:off x="3335420" y="4637348"/>
            <a:ext cx="850378" cy="274319"/>
          </a:xfrm>
          <a:prstGeom prst="wedgeRectCallout">
            <a:avLst>
              <a:gd name="adj1" fmla="val -36666"/>
              <a:gd name="adj2" fmla="val -194971"/>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BLOCK R</a:t>
            </a:r>
          </a:p>
        </p:txBody>
      </p:sp>
      <p:sp>
        <p:nvSpPr>
          <p:cNvPr id="38" name="Speech Bubble: Rectangle 37">
            <a:extLst>
              <a:ext uri="{FF2B5EF4-FFF2-40B4-BE49-F238E27FC236}">
                <a16:creationId xmlns:a16="http://schemas.microsoft.com/office/drawing/2014/main" id="{F455554D-E46D-49CD-86BF-74D1AF8013EA}"/>
              </a:ext>
            </a:extLst>
          </p:cNvPr>
          <p:cNvSpPr/>
          <p:nvPr/>
        </p:nvSpPr>
        <p:spPr>
          <a:xfrm>
            <a:off x="4053299" y="2371973"/>
            <a:ext cx="952499" cy="432988"/>
          </a:xfrm>
          <a:prstGeom prst="wedgeRectCallout">
            <a:avLst>
              <a:gd name="adj1" fmla="val -97329"/>
              <a:gd name="adj2" fmla="val 73288"/>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UNION STATION</a:t>
            </a:r>
          </a:p>
        </p:txBody>
      </p:sp>
      <p:sp>
        <p:nvSpPr>
          <p:cNvPr id="39" name="Rectangle 38">
            <a:extLst>
              <a:ext uri="{FF2B5EF4-FFF2-40B4-BE49-F238E27FC236}">
                <a16:creationId xmlns:a16="http://schemas.microsoft.com/office/drawing/2014/main" id="{7BCEDE91-2D48-483A-8202-D2A78FFD2386}"/>
              </a:ext>
            </a:extLst>
          </p:cNvPr>
          <p:cNvSpPr/>
          <p:nvPr/>
        </p:nvSpPr>
        <p:spPr>
          <a:xfrm>
            <a:off x="2011664" y="4167809"/>
            <a:ext cx="417844"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FUTURE PARK</a:t>
            </a:r>
          </a:p>
        </p:txBody>
      </p:sp>
      <p:sp>
        <p:nvSpPr>
          <p:cNvPr id="40" name="Rectangle 39">
            <a:extLst>
              <a:ext uri="{FF2B5EF4-FFF2-40B4-BE49-F238E27FC236}">
                <a16:creationId xmlns:a16="http://schemas.microsoft.com/office/drawing/2014/main" id="{7F37299B-2A4A-430F-9CDC-BBB2602EAE3A}"/>
              </a:ext>
            </a:extLst>
          </p:cNvPr>
          <p:cNvSpPr/>
          <p:nvPr/>
        </p:nvSpPr>
        <p:spPr>
          <a:xfrm>
            <a:off x="2848896" y="4167044"/>
            <a:ext cx="322069" cy="15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PNCA</a:t>
            </a:r>
          </a:p>
        </p:txBody>
      </p:sp>
      <p:sp>
        <p:nvSpPr>
          <p:cNvPr id="41" name="Rectangle 40">
            <a:extLst>
              <a:ext uri="{FF2B5EF4-FFF2-40B4-BE49-F238E27FC236}">
                <a16:creationId xmlns:a16="http://schemas.microsoft.com/office/drawing/2014/main" id="{2A0E009C-49C4-4290-959F-61392CED23E9}"/>
              </a:ext>
            </a:extLst>
          </p:cNvPr>
          <p:cNvSpPr/>
          <p:nvPr/>
        </p:nvSpPr>
        <p:spPr>
          <a:xfrm>
            <a:off x="4166748" y="4255103"/>
            <a:ext cx="762000"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GREYHOUND BUS TERMINAL</a:t>
            </a:r>
          </a:p>
        </p:txBody>
      </p:sp>
      <p:cxnSp>
        <p:nvCxnSpPr>
          <p:cNvPr id="42" name="Straight Connector 41">
            <a:extLst>
              <a:ext uri="{FF2B5EF4-FFF2-40B4-BE49-F238E27FC236}">
                <a16:creationId xmlns:a16="http://schemas.microsoft.com/office/drawing/2014/main" id="{8B7F4A62-5DB8-4CA0-AD57-57AF93FC4265}"/>
              </a:ext>
            </a:extLst>
          </p:cNvPr>
          <p:cNvCxnSpPr>
            <a:cxnSpLocks/>
            <a:endCxn id="41" idx="1"/>
          </p:cNvCxnSpPr>
          <p:nvPr/>
        </p:nvCxnSpPr>
        <p:spPr>
          <a:xfrm>
            <a:off x="3937555" y="4123104"/>
            <a:ext cx="229193" cy="259779"/>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1BF88F-EF32-4EA2-B4AC-54C32C1DE9A3}"/>
              </a:ext>
            </a:extLst>
          </p:cNvPr>
          <p:cNvCxnSpPr>
            <a:cxnSpLocks/>
          </p:cNvCxnSpPr>
          <p:nvPr/>
        </p:nvCxnSpPr>
        <p:spPr>
          <a:xfrm flipH="1">
            <a:off x="2306862" y="4295588"/>
            <a:ext cx="322069" cy="0"/>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D2F93E6-A016-46C0-8C39-999D428FA543}"/>
              </a:ext>
            </a:extLst>
          </p:cNvPr>
          <p:cNvSpPr/>
          <p:nvPr/>
        </p:nvSpPr>
        <p:spPr>
          <a:xfrm>
            <a:off x="3266174" y="3636836"/>
            <a:ext cx="347472"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BLOCK U</a:t>
            </a:r>
          </a:p>
        </p:txBody>
      </p:sp>
      <p:sp>
        <p:nvSpPr>
          <p:cNvPr id="45" name="Speech Bubble: Rectangle 44">
            <a:extLst>
              <a:ext uri="{FF2B5EF4-FFF2-40B4-BE49-F238E27FC236}">
                <a16:creationId xmlns:a16="http://schemas.microsoft.com/office/drawing/2014/main" id="{DD3613FC-74F0-4109-A05B-EEDE5D42DBA5}"/>
              </a:ext>
            </a:extLst>
          </p:cNvPr>
          <p:cNvSpPr/>
          <p:nvPr/>
        </p:nvSpPr>
        <p:spPr>
          <a:xfrm>
            <a:off x="1943100" y="1402722"/>
            <a:ext cx="1197864" cy="432988"/>
          </a:xfrm>
          <a:prstGeom prst="wedgeRectCallout">
            <a:avLst>
              <a:gd name="adj1" fmla="val 68782"/>
              <a:gd name="adj2" fmla="val 67360"/>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BROADWAY BRIDGE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6" name="TextBox 45">
            <a:extLst>
              <a:ext uri="{FF2B5EF4-FFF2-40B4-BE49-F238E27FC236}">
                <a16:creationId xmlns:a16="http://schemas.microsoft.com/office/drawing/2014/main" id="{A69A0A65-CBF3-4839-AA61-06ABC99AC18C}"/>
              </a:ext>
            </a:extLst>
          </p:cNvPr>
          <p:cNvSpPr txBox="1"/>
          <p:nvPr userDrawn="1"/>
        </p:nvSpPr>
        <p:spPr>
          <a:xfrm>
            <a:off x="78014" y="5223194"/>
            <a:ext cx="952500" cy="207749"/>
          </a:xfrm>
          <a:prstGeom prst="rect">
            <a:avLst/>
          </a:prstGeom>
          <a:noFill/>
        </p:spPr>
        <p:txBody>
          <a:bodyPr wrap="square" rtlCol="0">
            <a:spAutoFit/>
          </a:bodyPr>
          <a:lstStyle/>
          <a:p>
            <a:pPr algn="ctr"/>
            <a:r>
              <a:rPr lang="en-US" sz="750" b="1" dirty="0"/>
              <a:t>NW EVERETT</a:t>
            </a:r>
          </a:p>
        </p:txBody>
      </p:sp>
      <p:sp>
        <p:nvSpPr>
          <p:cNvPr id="47" name="TextBox 46">
            <a:extLst>
              <a:ext uri="{FF2B5EF4-FFF2-40B4-BE49-F238E27FC236}">
                <a16:creationId xmlns:a16="http://schemas.microsoft.com/office/drawing/2014/main" id="{F7307F71-35AE-4C0E-A047-08BAEDD11845}"/>
              </a:ext>
            </a:extLst>
          </p:cNvPr>
          <p:cNvSpPr txBox="1"/>
          <p:nvPr userDrawn="1"/>
        </p:nvSpPr>
        <p:spPr>
          <a:xfrm>
            <a:off x="78014" y="5631436"/>
            <a:ext cx="952500" cy="207749"/>
          </a:xfrm>
          <a:prstGeom prst="rect">
            <a:avLst/>
          </a:prstGeom>
          <a:noFill/>
        </p:spPr>
        <p:txBody>
          <a:bodyPr wrap="square" rtlCol="0">
            <a:spAutoFit/>
          </a:bodyPr>
          <a:lstStyle/>
          <a:p>
            <a:pPr algn="ctr"/>
            <a:r>
              <a:rPr lang="en-US" sz="750" b="1" dirty="0"/>
              <a:t>NW DAVIS</a:t>
            </a:r>
          </a:p>
        </p:txBody>
      </p:sp>
      <p:sp>
        <p:nvSpPr>
          <p:cNvPr id="48" name="TextBox 47">
            <a:extLst>
              <a:ext uri="{FF2B5EF4-FFF2-40B4-BE49-F238E27FC236}">
                <a16:creationId xmlns:a16="http://schemas.microsoft.com/office/drawing/2014/main" id="{6B897BAA-FDDA-4C63-BF19-28CE9EFABEAD}"/>
              </a:ext>
            </a:extLst>
          </p:cNvPr>
          <p:cNvSpPr txBox="1"/>
          <p:nvPr userDrawn="1"/>
        </p:nvSpPr>
        <p:spPr>
          <a:xfrm rot="16200000">
            <a:off x="6097740" y="5584371"/>
            <a:ext cx="532307" cy="207749"/>
          </a:xfrm>
          <a:prstGeom prst="rect">
            <a:avLst/>
          </a:prstGeom>
          <a:noFill/>
        </p:spPr>
        <p:txBody>
          <a:bodyPr wrap="square" rtlCol="0">
            <a:spAutoFit/>
          </a:bodyPr>
          <a:lstStyle/>
          <a:p>
            <a:pPr algn="ctr"/>
            <a:r>
              <a:rPr lang="en-US" sz="750" b="1" dirty="0"/>
              <a:t>NATIO </a:t>
            </a:r>
          </a:p>
        </p:txBody>
      </p:sp>
      <p:sp>
        <p:nvSpPr>
          <p:cNvPr id="49" name="Rectangle 48">
            <a:extLst>
              <a:ext uri="{FF2B5EF4-FFF2-40B4-BE49-F238E27FC236}">
                <a16:creationId xmlns:a16="http://schemas.microsoft.com/office/drawing/2014/main" id="{12B5AB04-7493-4A33-AA4E-1B30B553E6B1}"/>
              </a:ext>
            </a:extLst>
          </p:cNvPr>
          <p:cNvSpPr/>
          <p:nvPr userDrawn="1"/>
        </p:nvSpPr>
        <p:spPr>
          <a:xfrm>
            <a:off x="7513494" y="1341430"/>
            <a:ext cx="578969" cy="122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t>MODA CENTER</a:t>
            </a:r>
          </a:p>
        </p:txBody>
      </p:sp>
    </p:spTree>
    <p:extLst>
      <p:ext uri="{BB962C8B-B14F-4D97-AF65-F5344CB8AC3E}">
        <p14:creationId xmlns:p14="http://schemas.microsoft.com/office/powerpoint/2010/main" val="5574312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7157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798557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113683975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2842489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274882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0345759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14448902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ext : Full Slide">
  <p:cSld name="4_Text : Full Slide">
    <p:spTree>
      <p:nvGrpSpPr>
        <p:cNvPr id="1" name="Shape 48"/>
        <p:cNvGrpSpPr/>
        <p:nvPr/>
      </p:nvGrpSpPr>
      <p:grpSpPr>
        <a:xfrm>
          <a:off x="0" y="0"/>
          <a:ext cx="0" cy="0"/>
          <a:chOff x="0" y="0"/>
          <a:chExt cx="0" cy="0"/>
        </a:xfrm>
      </p:grpSpPr>
      <p:sp>
        <p:nvSpPr>
          <p:cNvPr id="49" name="Google Shape;49;p8"/>
          <p:cNvSpPr txBox="1">
            <a:spLocks noGrp="1"/>
          </p:cNvSpPr>
          <p:nvPr>
            <p:ph type="title"/>
          </p:nvPr>
        </p:nvSpPr>
        <p:spPr>
          <a:xfrm>
            <a:off x="304800" y="304800"/>
            <a:ext cx="8534400" cy="685800"/>
          </a:xfrm>
          <a:prstGeom prst="rect">
            <a:avLst/>
          </a:prstGeom>
          <a:noFill/>
          <a:ln>
            <a:noFill/>
          </a:ln>
        </p:spPr>
        <p:txBody>
          <a:bodyPr spcFirstLastPara="1" wrap="square" lIns="274300" tIns="182875" rIns="91425" bIns="45700" anchor="t" anchorCtr="0"/>
          <a:lstStyle>
            <a:lvl1pPr marR="0" lvl="0" algn="l" rtl="0">
              <a:lnSpc>
                <a:spcPct val="80000"/>
              </a:lnSpc>
              <a:spcBef>
                <a:spcPts val="600"/>
              </a:spcBef>
              <a:spcAft>
                <a:spcPts val="0"/>
              </a:spcAft>
              <a:buClr>
                <a:schemeClr val="accent1"/>
              </a:buClr>
              <a:buSzPts val="4400"/>
              <a:buFont typeface="Rubik"/>
              <a:buNone/>
              <a:defRPr sz="4400" b="1" i="0" u="none" strike="noStrike" cap="none">
                <a:solidFill>
                  <a:schemeClr val="accent1"/>
                </a:solidFill>
                <a:latin typeface="Rubik"/>
                <a:ea typeface="Rubik"/>
                <a:cs typeface="Rubik"/>
                <a:sym typeface="Rubi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0" name="Google Shape;50;p8"/>
          <p:cNvSpPr txBox="1">
            <a:spLocks noGrp="1"/>
          </p:cNvSpPr>
          <p:nvPr>
            <p:ph type="subTitle" idx="1"/>
          </p:nvPr>
        </p:nvSpPr>
        <p:spPr>
          <a:xfrm>
            <a:off x="304800" y="998220"/>
            <a:ext cx="8534400" cy="602100"/>
          </a:xfrm>
          <a:prstGeom prst="rect">
            <a:avLst/>
          </a:prstGeom>
          <a:noFill/>
          <a:ln>
            <a:noFill/>
          </a:ln>
        </p:spPr>
        <p:txBody>
          <a:bodyPr spcFirstLastPara="1" wrap="square" lIns="274300" tIns="45700" rIns="91425" bIns="45700" anchor="b" anchorCtr="0"/>
          <a:lstStyle>
            <a:lvl1pPr marR="0" lvl="0" algn="l" rtl="0">
              <a:lnSpc>
                <a:spcPct val="90000"/>
              </a:lnSpc>
              <a:spcBef>
                <a:spcPts val="1000"/>
              </a:spcBef>
              <a:spcAft>
                <a:spcPts val="0"/>
              </a:spcAft>
              <a:buClr>
                <a:schemeClr val="accent1"/>
              </a:buClr>
              <a:buSzPts val="2200"/>
              <a:buFont typeface="Arial"/>
              <a:buNone/>
              <a:defRPr sz="2200" b="0" i="0" u="none" strike="noStrike" cap="none">
                <a:solidFill>
                  <a:schemeClr val="accent1"/>
                </a:solidFill>
                <a:latin typeface="Rubik"/>
                <a:ea typeface="Rubik"/>
                <a:cs typeface="Rubik"/>
                <a:sym typeface="Rubik"/>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ubik"/>
                <a:ea typeface="Rubik"/>
                <a:cs typeface="Rubik"/>
                <a:sym typeface="Rubik"/>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9pPr>
          </a:lstStyle>
          <a:p>
            <a:endParaRPr/>
          </a:p>
        </p:txBody>
      </p:sp>
      <p:sp>
        <p:nvSpPr>
          <p:cNvPr id="51" name="Google Shape;51;p8"/>
          <p:cNvSpPr txBox="1">
            <a:spLocks noGrp="1"/>
          </p:cNvSpPr>
          <p:nvPr>
            <p:ph type="body" idx="2"/>
          </p:nvPr>
        </p:nvSpPr>
        <p:spPr>
          <a:xfrm>
            <a:off x="304800" y="1714500"/>
            <a:ext cx="8534400" cy="4191000"/>
          </a:xfrm>
          <a:prstGeom prst="rect">
            <a:avLst/>
          </a:prstGeom>
          <a:noFill/>
          <a:ln>
            <a:noFill/>
          </a:ln>
        </p:spPr>
        <p:txBody>
          <a:bodyPr spcFirstLastPara="1" wrap="square" lIns="274300" tIns="45700" rIns="91425" bIns="45700" anchor="t" anchorCtr="0"/>
          <a:lstStyle>
            <a:lvl1pPr marL="457200" marR="0" lvl="0" indent="-228600" algn="l" rtl="0">
              <a:lnSpc>
                <a:spcPct val="100000"/>
              </a:lnSpc>
              <a:spcBef>
                <a:spcPts val="1000"/>
              </a:spcBef>
              <a:spcAft>
                <a:spcPts val="0"/>
              </a:spcAft>
              <a:buClr>
                <a:schemeClr val="accent1"/>
              </a:buClr>
              <a:buSzPts val="2800"/>
              <a:buFont typeface="Arial"/>
              <a:buNone/>
              <a:defRPr sz="2800" b="0" i="0" u="none" strike="noStrike" cap="none">
                <a:solidFill>
                  <a:srgbClr val="2A2B27"/>
                </a:solidFill>
                <a:latin typeface="Rubik"/>
                <a:ea typeface="Rubik"/>
                <a:cs typeface="Rubik"/>
                <a:sym typeface="Rubik"/>
              </a:defRPr>
            </a:lvl1pPr>
            <a:lvl2pPr marL="914400" marR="0" lvl="1" indent="-228600" algn="l" rtl="0">
              <a:lnSpc>
                <a:spcPct val="100000"/>
              </a:lnSpc>
              <a:spcBef>
                <a:spcPts val="500"/>
              </a:spcBef>
              <a:spcAft>
                <a:spcPts val="0"/>
              </a:spcAft>
              <a:buClr>
                <a:schemeClr val="accent1"/>
              </a:buClr>
              <a:buSzPts val="2400"/>
              <a:buFont typeface="Arial"/>
              <a:buNone/>
              <a:defRPr sz="2400" b="0" i="0" u="none" strike="noStrike" cap="none">
                <a:solidFill>
                  <a:srgbClr val="2A2B27"/>
                </a:solidFill>
                <a:latin typeface="Rubik"/>
                <a:ea typeface="Rubik"/>
                <a:cs typeface="Rubik"/>
                <a:sym typeface="Rubik"/>
              </a:defRPr>
            </a:lvl2pPr>
            <a:lvl3pPr marL="1371600" marR="0" lvl="2" indent="-228600" algn="l" rtl="0">
              <a:lnSpc>
                <a:spcPct val="100000"/>
              </a:lnSpc>
              <a:spcBef>
                <a:spcPts val="500"/>
              </a:spcBef>
              <a:spcAft>
                <a:spcPts val="0"/>
              </a:spcAft>
              <a:buClr>
                <a:schemeClr val="accent1"/>
              </a:buClr>
              <a:buSzPts val="2000"/>
              <a:buFont typeface="Arial"/>
              <a:buNone/>
              <a:defRPr sz="2000" b="0" i="0" u="none" strike="noStrike" cap="none">
                <a:solidFill>
                  <a:srgbClr val="2A2B27"/>
                </a:solidFill>
                <a:latin typeface="Rubik"/>
                <a:ea typeface="Rubik"/>
                <a:cs typeface="Rubik"/>
                <a:sym typeface="Rubik"/>
              </a:defRPr>
            </a:lvl3pPr>
            <a:lvl4pPr marL="1828800" marR="0" lvl="3" indent="-228600" algn="l" rtl="0">
              <a:lnSpc>
                <a:spcPct val="100000"/>
              </a:lnSpc>
              <a:spcBef>
                <a:spcPts val="500"/>
              </a:spcBef>
              <a:spcAft>
                <a:spcPts val="0"/>
              </a:spcAft>
              <a:buClr>
                <a:schemeClr val="accent1"/>
              </a:buClr>
              <a:buSzPts val="1800"/>
              <a:buFont typeface="Arial"/>
              <a:buNone/>
              <a:defRPr sz="1800" b="0" i="0" u="none" strike="noStrike" cap="none">
                <a:solidFill>
                  <a:srgbClr val="2A2B27"/>
                </a:solidFill>
                <a:latin typeface="Rubik"/>
                <a:ea typeface="Rubik"/>
                <a:cs typeface="Rubik"/>
                <a:sym typeface="Rubik"/>
              </a:defRPr>
            </a:lvl4pPr>
            <a:lvl5pPr marL="2286000" marR="0" lvl="4" indent="-228600" algn="l" rtl="0">
              <a:lnSpc>
                <a:spcPct val="100000"/>
              </a:lnSpc>
              <a:spcBef>
                <a:spcPts val="500"/>
              </a:spcBef>
              <a:spcAft>
                <a:spcPts val="0"/>
              </a:spcAft>
              <a:buClr>
                <a:schemeClr val="accent1"/>
              </a:buClr>
              <a:buSzPts val="1800"/>
              <a:buFont typeface="Arial"/>
              <a:buNone/>
              <a:defRPr sz="1800" b="0" i="0" u="none" strike="noStrike" cap="none">
                <a:solidFill>
                  <a:srgbClr val="2A2B27"/>
                </a:solidFill>
                <a:latin typeface="Rubik"/>
                <a:ea typeface="Rubik"/>
                <a:cs typeface="Rubik"/>
                <a:sym typeface="Rubik"/>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273742852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Photo : Half : Collage">
  <p:cSld name="1_Photo : Half : Collage">
    <p:spTree>
      <p:nvGrpSpPr>
        <p:cNvPr id="1" name="Shape 52"/>
        <p:cNvGrpSpPr/>
        <p:nvPr/>
      </p:nvGrpSpPr>
      <p:grpSpPr>
        <a:xfrm>
          <a:off x="0" y="0"/>
          <a:ext cx="0" cy="0"/>
          <a:chOff x="0" y="0"/>
          <a:chExt cx="0" cy="0"/>
        </a:xfrm>
      </p:grpSpPr>
      <p:sp>
        <p:nvSpPr>
          <p:cNvPr id="53" name="Google Shape;53;p9"/>
          <p:cNvSpPr>
            <a:spLocks noGrp="1"/>
          </p:cNvSpPr>
          <p:nvPr>
            <p:ph type="pic" idx="2"/>
          </p:nvPr>
        </p:nvSpPr>
        <p:spPr>
          <a:xfrm>
            <a:off x="0" y="1714500"/>
            <a:ext cx="5219700" cy="4457700"/>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ubik"/>
                <a:ea typeface="Rubik"/>
                <a:cs typeface="Rubik"/>
                <a:sym typeface="Rubik"/>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ubik"/>
                <a:ea typeface="Rubik"/>
                <a:cs typeface="Rubik"/>
                <a:sym typeface="Rubik"/>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ubik"/>
                <a:ea typeface="Rubik"/>
                <a:cs typeface="Rubik"/>
                <a:sym typeface="Rubik"/>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9pPr>
          </a:lstStyle>
          <a:p>
            <a:endParaRPr/>
          </a:p>
        </p:txBody>
      </p:sp>
      <p:sp>
        <p:nvSpPr>
          <p:cNvPr id="54" name="Google Shape;54;p9"/>
          <p:cNvSpPr>
            <a:spLocks noGrp="1"/>
          </p:cNvSpPr>
          <p:nvPr>
            <p:ph type="pic" idx="3"/>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ubik"/>
                <a:ea typeface="Rubik"/>
                <a:cs typeface="Rubik"/>
                <a:sym typeface="Rubik"/>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ubik"/>
                <a:ea typeface="Rubik"/>
                <a:cs typeface="Rubik"/>
                <a:sym typeface="Rubik"/>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ubik"/>
                <a:ea typeface="Rubik"/>
                <a:cs typeface="Rubik"/>
                <a:sym typeface="Rubik"/>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9pPr>
          </a:lstStyle>
          <a:p>
            <a:endParaRPr/>
          </a:p>
        </p:txBody>
      </p:sp>
      <p:sp>
        <p:nvSpPr>
          <p:cNvPr id="55" name="Google Shape;55;p9"/>
          <p:cNvSpPr txBox="1">
            <a:spLocks noGrp="1"/>
          </p:cNvSpPr>
          <p:nvPr>
            <p:ph type="title"/>
          </p:nvPr>
        </p:nvSpPr>
        <p:spPr>
          <a:xfrm>
            <a:off x="304800" y="304800"/>
            <a:ext cx="8534400" cy="685800"/>
          </a:xfrm>
          <a:prstGeom prst="rect">
            <a:avLst/>
          </a:prstGeom>
          <a:noFill/>
          <a:ln>
            <a:noFill/>
          </a:ln>
        </p:spPr>
        <p:txBody>
          <a:bodyPr spcFirstLastPara="1" wrap="square" lIns="274300" tIns="182875" rIns="91425" bIns="45700" anchor="t" anchorCtr="0"/>
          <a:lstStyle>
            <a:lvl1pPr marR="0" lvl="0" algn="l" rtl="0">
              <a:lnSpc>
                <a:spcPct val="80000"/>
              </a:lnSpc>
              <a:spcBef>
                <a:spcPts val="600"/>
              </a:spcBef>
              <a:spcAft>
                <a:spcPts val="0"/>
              </a:spcAft>
              <a:buClr>
                <a:schemeClr val="accent1"/>
              </a:buClr>
              <a:buSzPts val="4400"/>
              <a:buFont typeface="Rubik"/>
              <a:buNone/>
              <a:defRPr sz="4400" b="1" i="0" u="none" strike="noStrike" cap="none">
                <a:solidFill>
                  <a:schemeClr val="accent1"/>
                </a:solidFill>
                <a:latin typeface="Rubik"/>
                <a:ea typeface="Rubik"/>
                <a:cs typeface="Rubik"/>
                <a:sym typeface="Rubik"/>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56" name="Google Shape;56;p9"/>
          <p:cNvSpPr txBox="1">
            <a:spLocks noGrp="1"/>
          </p:cNvSpPr>
          <p:nvPr>
            <p:ph type="subTitle" idx="1"/>
          </p:nvPr>
        </p:nvSpPr>
        <p:spPr>
          <a:xfrm>
            <a:off x="304800" y="998220"/>
            <a:ext cx="8534400" cy="602100"/>
          </a:xfrm>
          <a:prstGeom prst="rect">
            <a:avLst/>
          </a:prstGeom>
          <a:noFill/>
          <a:ln>
            <a:noFill/>
          </a:ln>
        </p:spPr>
        <p:txBody>
          <a:bodyPr spcFirstLastPara="1" wrap="square" lIns="274300" tIns="45700" rIns="91425" bIns="45700" anchor="b" anchorCtr="0"/>
          <a:lstStyle>
            <a:lvl1pPr marR="0" lvl="0" algn="l" rtl="0">
              <a:lnSpc>
                <a:spcPct val="90000"/>
              </a:lnSpc>
              <a:spcBef>
                <a:spcPts val="1000"/>
              </a:spcBef>
              <a:spcAft>
                <a:spcPts val="0"/>
              </a:spcAft>
              <a:buClr>
                <a:schemeClr val="accent1"/>
              </a:buClr>
              <a:buSzPts val="2200"/>
              <a:buFont typeface="Arial"/>
              <a:buNone/>
              <a:defRPr sz="2200" b="0" i="0" u="none" strike="noStrike" cap="none">
                <a:solidFill>
                  <a:schemeClr val="accent1"/>
                </a:solidFill>
                <a:latin typeface="Rubik"/>
                <a:ea typeface="Rubik"/>
                <a:cs typeface="Rubik"/>
                <a:sym typeface="Rubik"/>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Rubik"/>
                <a:ea typeface="Rubik"/>
                <a:cs typeface="Rubik"/>
                <a:sym typeface="Rubik"/>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Rubik"/>
                <a:ea typeface="Rubik"/>
                <a:cs typeface="Rubik"/>
                <a:sym typeface="Rubik"/>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Rubik"/>
                <a:ea typeface="Rubik"/>
                <a:cs typeface="Rubik"/>
                <a:sym typeface="Rubik"/>
              </a:defRPr>
            </a:lvl9pPr>
          </a:lstStyle>
          <a:p>
            <a:endParaRPr/>
          </a:p>
        </p:txBody>
      </p:sp>
      <p:sp>
        <p:nvSpPr>
          <p:cNvPr id="57" name="Google Shape;57;p9"/>
          <p:cNvSpPr>
            <a:spLocks noGrp="1"/>
          </p:cNvSpPr>
          <p:nvPr>
            <p:ph type="pic" idx="4"/>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lstStyle>
            <a:lvl1pPr marR="0" lvl="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Rubik"/>
                <a:ea typeface="Rubik"/>
                <a:cs typeface="Rubik"/>
                <a:sym typeface="Rubik"/>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Rubik"/>
                <a:ea typeface="Rubik"/>
                <a:cs typeface="Rubik"/>
                <a:sym typeface="Rubik"/>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Rubik"/>
                <a:ea typeface="Rubik"/>
                <a:cs typeface="Rubik"/>
                <a:sym typeface="Rubik"/>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ubik"/>
                <a:ea typeface="Rubik"/>
                <a:cs typeface="Rubik"/>
                <a:sym typeface="Rubik"/>
              </a:defRPr>
            </a:lvl9pPr>
          </a:lstStyle>
          <a:p>
            <a:endParaRPr/>
          </a:p>
        </p:txBody>
      </p:sp>
    </p:spTree>
    <p:extLst>
      <p:ext uri="{BB962C8B-B14F-4D97-AF65-F5344CB8AC3E}">
        <p14:creationId xmlns:p14="http://schemas.microsoft.com/office/powerpoint/2010/main" val="10130164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81842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13301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47704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239178272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28254103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7908396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8495799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99419602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033315"/>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555966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36" name="Speech Bubble: Rectangle 35">
            <a:extLst>
              <a:ext uri="{FF2B5EF4-FFF2-40B4-BE49-F238E27FC236}">
                <a16:creationId xmlns:a16="http://schemas.microsoft.com/office/drawing/2014/main" id="{DB18C423-DFA2-4971-BF14-3E56E62575AD}"/>
              </a:ext>
            </a:extLst>
          </p:cNvPr>
          <p:cNvSpPr/>
          <p:nvPr/>
        </p:nvSpPr>
        <p:spPr>
          <a:xfrm>
            <a:off x="4540293" y="3054402"/>
            <a:ext cx="850378" cy="274319"/>
          </a:xfrm>
          <a:prstGeom prst="wedgeRectCallout">
            <a:avLst>
              <a:gd name="adj1" fmla="val -188320"/>
              <a:gd name="adj2" fmla="val 4824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BLOCK Y</a:t>
            </a:r>
          </a:p>
        </p:txBody>
      </p:sp>
      <p:sp>
        <p:nvSpPr>
          <p:cNvPr id="37" name="Speech Bubble: Rectangle 36">
            <a:extLst>
              <a:ext uri="{FF2B5EF4-FFF2-40B4-BE49-F238E27FC236}">
                <a16:creationId xmlns:a16="http://schemas.microsoft.com/office/drawing/2014/main" id="{2F92FDE2-6BBC-4092-A39E-046C68C56824}"/>
              </a:ext>
            </a:extLst>
          </p:cNvPr>
          <p:cNvSpPr/>
          <p:nvPr/>
        </p:nvSpPr>
        <p:spPr>
          <a:xfrm>
            <a:off x="3335420" y="4637348"/>
            <a:ext cx="850378" cy="274319"/>
          </a:xfrm>
          <a:prstGeom prst="wedgeRectCallout">
            <a:avLst>
              <a:gd name="adj1" fmla="val -36666"/>
              <a:gd name="adj2" fmla="val -19497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BLOCK R</a:t>
            </a:r>
          </a:p>
        </p:txBody>
      </p:sp>
      <p:sp>
        <p:nvSpPr>
          <p:cNvPr id="38" name="Speech Bubble: Rectangle 37">
            <a:extLst>
              <a:ext uri="{FF2B5EF4-FFF2-40B4-BE49-F238E27FC236}">
                <a16:creationId xmlns:a16="http://schemas.microsoft.com/office/drawing/2014/main" id="{F455554D-E46D-49CD-86BF-74D1AF8013EA}"/>
              </a:ext>
            </a:extLst>
          </p:cNvPr>
          <p:cNvSpPr/>
          <p:nvPr/>
        </p:nvSpPr>
        <p:spPr>
          <a:xfrm>
            <a:off x="4053299" y="2371973"/>
            <a:ext cx="952499" cy="432988"/>
          </a:xfrm>
          <a:prstGeom prst="wedgeRectCallout">
            <a:avLst>
              <a:gd name="adj1" fmla="val -97329"/>
              <a:gd name="adj2" fmla="val 7328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UNION STATION</a:t>
            </a:r>
          </a:p>
        </p:txBody>
      </p:sp>
      <p:sp>
        <p:nvSpPr>
          <p:cNvPr id="39" name="Rectangle 38">
            <a:extLst>
              <a:ext uri="{FF2B5EF4-FFF2-40B4-BE49-F238E27FC236}">
                <a16:creationId xmlns:a16="http://schemas.microsoft.com/office/drawing/2014/main" id="{7BCEDE91-2D48-483A-8202-D2A78FFD2386}"/>
              </a:ext>
            </a:extLst>
          </p:cNvPr>
          <p:cNvSpPr/>
          <p:nvPr/>
        </p:nvSpPr>
        <p:spPr>
          <a:xfrm>
            <a:off x="2011664" y="4167809"/>
            <a:ext cx="417844"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FUTURE PARK</a:t>
            </a:r>
          </a:p>
        </p:txBody>
      </p:sp>
      <p:sp>
        <p:nvSpPr>
          <p:cNvPr id="40" name="Rectangle 39">
            <a:extLst>
              <a:ext uri="{FF2B5EF4-FFF2-40B4-BE49-F238E27FC236}">
                <a16:creationId xmlns:a16="http://schemas.microsoft.com/office/drawing/2014/main" id="{7F37299B-2A4A-430F-9CDC-BBB2602EAE3A}"/>
              </a:ext>
            </a:extLst>
          </p:cNvPr>
          <p:cNvSpPr/>
          <p:nvPr/>
        </p:nvSpPr>
        <p:spPr>
          <a:xfrm>
            <a:off x="2848896" y="4167044"/>
            <a:ext cx="322069" cy="15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PNCA</a:t>
            </a:r>
          </a:p>
        </p:txBody>
      </p:sp>
      <p:sp>
        <p:nvSpPr>
          <p:cNvPr id="41" name="Rectangle 40">
            <a:extLst>
              <a:ext uri="{FF2B5EF4-FFF2-40B4-BE49-F238E27FC236}">
                <a16:creationId xmlns:a16="http://schemas.microsoft.com/office/drawing/2014/main" id="{2A0E009C-49C4-4290-959F-61392CED23E9}"/>
              </a:ext>
            </a:extLst>
          </p:cNvPr>
          <p:cNvSpPr/>
          <p:nvPr/>
        </p:nvSpPr>
        <p:spPr>
          <a:xfrm>
            <a:off x="4166748" y="4255103"/>
            <a:ext cx="762000"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GREYHOUND BUS TERMINAL</a:t>
            </a:r>
          </a:p>
        </p:txBody>
      </p:sp>
      <p:cxnSp>
        <p:nvCxnSpPr>
          <p:cNvPr id="42" name="Straight Connector 41">
            <a:extLst>
              <a:ext uri="{FF2B5EF4-FFF2-40B4-BE49-F238E27FC236}">
                <a16:creationId xmlns:a16="http://schemas.microsoft.com/office/drawing/2014/main" id="{8B7F4A62-5DB8-4CA0-AD57-57AF93FC4265}"/>
              </a:ext>
            </a:extLst>
          </p:cNvPr>
          <p:cNvCxnSpPr>
            <a:cxnSpLocks/>
            <a:endCxn id="41" idx="1"/>
          </p:cNvCxnSpPr>
          <p:nvPr/>
        </p:nvCxnSpPr>
        <p:spPr>
          <a:xfrm>
            <a:off x="3937555" y="4123104"/>
            <a:ext cx="229193" cy="259779"/>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1BF88F-EF32-4EA2-B4AC-54C32C1DE9A3}"/>
              </a:ext>
            </a:extLst>
          </p:cNvPr>
          <p:cNvCxnSpPr>
            <a:cxnSpLocks/>
          </p:cNvCxnSpPr>
          <p:nvPr/>
        </p:nvCxnSpPr>
        <p:spPr>
          <a:xfrm flipH="1">
            <a:off x="2306862" y="4295588"/>
            <a:ext cx="322069" cy="0"/>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D2F93E6-A016-46C0-8C39-999D428FA543}"/>
              </a:ext>
            </a:extLst>
          </p:cNvPr>
          <p:cNvSpPr/>
          <p:nvPr/>
        </p:nvSpPr>
        <p:spPr>
          <a:xfrm>
            <a:off x="3266174" y="3636836"/>
            <a:ext cx="347472"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BLOCK U</a:t>
            </a:r>
          </a:p>
        </p:txBody>
      </p:sp>
      <p:sp>
        <p:nvSpPr>
          <p:cNvPr id="45" name="Speech Bubble: Rectangle 44">
            <a:extLst>
              <a:ext uri="{FF2B5EF4-FFF2-40B4-BE49-F238E27FC236}">
                <a16:creationId xmlns:a16="http://schemas.microsoft.com/office/drawing/2014/main" id="{DD3613FC-74F0-4109-A05B-EEDE5D42DBA5}"/>
              </a:ext>
            </a:extLst>
          </p:cNvPr>
          <p:cNvSpPr/>
          <p:nvPr/>
        </p:nvSpPr>
        <p:spPr>
          <a:xfrm>
            <a:off x="1943100" y="1402722"/>
            <a:ext cx="1197864" cy="432988"/>
          </a:xfrm>
          <a:prstGeom prst="wedgeRectCallout">
            <a:avLst>
              <a:gd name="adj1" fmla="val 68782"/>
              <a:gd name="adj2" fmla="val 6736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BROADWAY BRIDGE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51" name="Rectangle 50">
            <a:extLst>
              <a:ext uri="{FF2B5EF4-FFF2-40B4-BE49-F238E27FC236}">
                <a16:creationId xmlns:a16="http://schemas.microsoft.com/office/drawing/2014/main" id="{00E5B0E9-5A5D-479D-9A9D-D4F202C60F18}"/>
              </a:ext>
            </a:extLst>
          </p:cNvPr>
          <p:cNvSpPr/>
          <p:nvPr userDrawn="1"/>
        </p:nvSpPr>
        <p:spPr>
          <a:xfrm rot="21540000">
            <a:off x="2127029" y="2644477"/>
            <a:ext cx="1035271" cy="205718"/>
          </a:xfrm>
          <a:prstGeom prst="rect">
            <a:avLst/>
          </a:prstGeom>
          <a:solidFill>
            <a:srgbClr val="0000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FFFFFF"/>
                </a:solidFill>
              </a:rPr>
              <a:t>USPS SITE</a:t>
            </a:r>
          </a:p>
        </p:txBody>
      </p:sp>
      <p:grpSp>
        <p:nvGrpSpPr>
          <p:cNvPr id="3" name="Group 2">
            <a:extLst>
              <a:ext uri="{FF2B5EF4-FFF2-40B4-BE49-F238E27FC236}">
                <a16:creationId xmlns:a16="http://schemas.microsoft.com/office/drawing/2014/main" id="{532AB5D0-9E1E-48B4-B725-1142DB5B8BBF}"/>
              </a:ext>
            </a:extLst>
          </p:cNvPr>
          <p:cNvGrpSpPr/>
          <p:nvPr userDrawn="1"/>
        </p:nvGrpSpPr>
        <p:grpSpPr>
          <a:xfrm>
            <a:off x="70757" y="1270370"/>
            <a:ext cx="7033521" cy="4901829"/>
            <a:chOff x="70757" y="1270370"/>
            <a:chExt cx="7033521" cy="4901829"/>
          </a:xfrm>
        </p:grpSpPr>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solidFill>
              <a:schemeClr val="bg1"/>
            </a:solidFill>
          </p:spPr>
          <p:txBody>
            <a:bodyPr wrap="square" rtlCol="0">
              <a:spAutoFit/>
            </a:bodyPr>
            <a:lstStyle/>
            <a:p>
              <a:pPr algn="ctr"/>
              <a:r>
                <a:rPr lang="en-US" sz="750" b="1" dirty="0">
                  <a:solidFill>
                    <a:srgbClr val="383A35"/>
                  </a:solidFill>
                </a:rPr>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solidFill>
              <a:schemeClr val="bg1"/>
            </a:solidFill>
          </p:spPr>
          <p:txBody>
            <a:bodyPr wrap="square" rtlCol="0">
              <a:spAutoFit/>
            </a:bodyPr>
            <a:lstStyle/>
            <a:p>
              <a:pPr algn="ctr"/>
              <a:r>
                <a:rPr lang="en-US" sz="750" b="1" dirty="0">
                  <a:solidFill>
                    <a:srgbClr val="383A35"/>
                  </a:solidFill>
                </a:rPr>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solidFill>
              <a:schemeClr val="bg1"/>
            </a:solidFill>
          </p:spPr>
          <p:txBody>
            <a:bodyPr wrap="square" rtlCol="0">
              <a:spAutoFit/>
            </a:bodyPr>
            <a:lstStyle/>
            <a:p>
              <a:pPr algn="ctr"/>
              <a:r>
                <a:rPr lang="en-US" sz="750" b="1" dirty="0">
                  <a:solidFill>
                    <a:srgbClr val="383A35"/>
                  </a:solidFill>
                </a:rPr>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solidFill>
              <a:schemeClr val="bg1"/>
            </a:solidFill>
          </p:spPr>
          <p:txBody>
            <a:bodyPr wrap="square" rtlCol="0">
              <a:spAutoFit/>
            </a:bodyPr>
            <a:lstStyle/>
            <a:p>
              <a:pPr algn="ctr"/>
              <a:r>
                <a:rPr lang="en-US" sz="750" b="1" dirty="0">
                  <a:solidFill>
                    <a:srgbClr val="383A35"/>
                  </a:solidFill>
                </a:rPr>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51980"/>
              <a:ext cx="952500" cy="207749"/>
            </a:xfrm>
            <a:prstGeom prst="rect">
              <a:avLst/>
            </a:prstGeom>
            <a:solidFill>
              <a:schemeClr val="bg1"/>
            </a:solidFill>
          </p:spPr>
          <p:txBody>
            <a:bodyPr wrap="square" rtlCol="0">
              <a:spAutoFit/>
            </a:bodyPr>
            <a:lstStyle/>
            <a:p>
              <a:pPr algn="ctr"/>
              <a:r>
                <a:rPr lang="en-US" sz="750" b="1" dirty="0">
                  <a:solidFill>
                    <a:srgbClr val="383A35"/>
                  </a:solidFill>
                </a:rPr>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solidFill>
              <a:schemeClr val="bg1"/>
            </a:solidFill>
          </p:spPr>
          <p:txBody>
            <a:bodyPr wrap="square" rtlCol="0">
              <a:spAutoFit/>
            </a:bodyPr>
            <a:lstStyle/>
            <a:p>
              <a:pPr algn="ctr"/>
              <a:r>
                <a:rPr lang="en-US" sz="750" b="1" dirty="0">
                  <a:solidFill>
                    <a:srgbClr val="383A35"/>
                  </a:solidFill>
                </a:rPr>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solidFill>
              <a:schemeClr val="bg1"/>
            </a:solidFill>
          </p:spPr>
          <p:txBody>
            <a:bodyPr wrap="square" rtlCol="0">
              <a:spAutoFit/>
            </a:bodyPr>
            <a:lstStyle/>
            <a:p>
              <a:pPr algn="ctr"/>
              <a:r>
                <a:rPr lang="en-US" sz="750" b="1" dirty="0">
                  <a:solidFill>
                    <a:srgbClr val="383A35"/>
                  </a:solidFill>
                </a:rPr>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71344"/>
              <a:ext cx="952500" cy="207749"/>
            </a:xfrm>
            <a:prstGeom prst="rect">
              <a:avLst/>
            </a:prstGeom>
            <a:solidFill>
              <a:schemeClr val="bg1"/>
            </a:solidFill>
          </p:spPr>
          <p:txBody>
            <a:bodyPr wrap="square" rtlCol="0">
              <a:spAutoFit/>
            </a:bodyPr>
            <a:lstStyle/>
            <a:p>
              <a:pPr algn="ctr"/>
              <a:r>
                <a:rPr lang="en-US" sz="750" b="1" dirty="0">
                  <a:solidFill>
                    <a:srgbClr val="383A35"/>
                  </a:solidFill>
                </a:rPr>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solidFill>
              <a:schemeClr val="bg1"/>
            </a:solidFill>
          </p:spPr>
          <p:txBody>
            <a:bodyPr wrap="square" rtlCol="0">
              <a:spAutoFit/>
            </a:bodyPr>
            <a:lstStyle/>
            <a:p>
              <a:pPr algn="ctr"/>
              <a:r>
                <a:rPr lang="en-US" sz="750" b="1" dirty="0">
                  <a:solidFill>
                    <a:srgbClr val="383A35"/>
                  </a:solidFill>
                </a:rPr>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solidFill>
              <a:schemeClr val="bg1"/>
            </a:solidFill>
          </p:spPr>
          <p:txBody>
            <a:bodyPr wrap="square" rtlCol="0">
              <a:spAutoFit/>
            </a:bodyPr>
            <a:lstStyle/>
            <a:p>
              <a:pPr algn="ctr"/>
              <a:r>
                <a:rPr lang="en-US" sz="750" b="1" dirty="0">
                  <a:solidFill>
                    <a:srgbClr val="383A35"/>
                  </a:solidFill>
                </a:rPr>
                <a:t>11</a:t>
              </a:r>
              <a:r>
                <a:rPr lang="en-US" sz="750" b="1" baseline="30000" dirty="0">
                  <a:solidFill>
                    <a:srgbClr val="383A35"/>
                  </a:solidFill>
                </a:rPr>
                <a:t>TH</a:t>
              </a:r>
              <a:r>
                <a:rPr lang="en-US" sz="750" b="1" dirty="0">
                  <a:solidFill>
                    <a:srgbClr val="383A35"/>
                  </a:solidFill>
                </a:rPr>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39473" y="5670432"/>
              <a:ext cx="788091" cy="215444"/>
            </a:xfrm>
            <a:prstGeom prst="rect">
              <a:avLst/>
            </a:prstGeom>
            <a:solidFill>
              <a:schemeClr val="bg1"/>
            </a:solidFill>
          </p:spPr>
          <p:txBody>
            <a:bodyPr wrap="square" rtlCol="0">
              <a:spAutoFit/>
            </a:bodyPr>
            <a:lstStyle/>
            <a:p>
              <a:pPr algn="ctr"/>
              <a:r>
                <a:rPr lang="en-US" sz="800" b="1" dirty="0">
                  <a:solidFill>
                    <a:srgbClr val="383A35"/>
                  </a:solidFill>
                </a:rPr>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solidFill>
              <a:schemeClr val="bg1"/>
            </a:solidFill>
          </p:spPr>
          <p:txBody>
            <a:bodyPr wrap="square" rtlCol="0">
              <a:spAutoFit/>
            </a:bodyPr>
            <a:lstStyle/>
            <a:p>
              <a:pPr algn="ctr"/>
              <a:r>
                <a:rPr lang="en-US" sz="800" b="1" dirty="0">
                  <a:solidFill>
                    <a:srgbClr val="383A35"/>
                  </a:solidFill>
                </a:rPr>
                <a:t>10</a:t>
              </a:r>
              <a:r>
                <a:rPr lang="en-US" sz="800" b="1" baseline="30000" dirty="0">
                  <a:solidFill>
                    <a:srgbClr val="383A35"/>
                  </a:solidFill>
                </a:rPr>
                <a:t>TH</a:t>
              </a:r>
              <a:r>
                <a:rPr lang="en-US" sz="800" b="1" dirty="0">
                  <a:solidFill>
                    <a:srgbClr val="383A35"/>
                  </a:solidFill>
                </a:rPr>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15423" y="5542974"/>
              <a:ext cx="457203" cy="215444"/>
            </a:xfrm>
            <a:prstGeom prst="rect">
              <a:avLst/>
            </a:prstGeom>
            <a:solidFill>
              <a:schemeClr val="bg1"/>
            </a:solidFill>
          </p:spPr>
          <p:txBody>
            <a:bodyPr wrap="square" rtlCol="0">
              <a:spAutoFit/>
            </a:bodyPr>
            <a:lstStyle/>
            <a:p>
              <a:pPr algn="ctr"/>
              <a:r>
                <a:rPr lang="en-US" sz="800" b="1" dirty="0">
                  <a:solidFill>
                    <a:srgbClr val="383A35"/>
                  </a:solidFill>
                </a:rPr>
                <a:t>9</a:t>
              </a:r>
              <a:r>
                <a:rPr lang="en-US" sz="800" b="1" baseline="30000" dirty="0">
                  <a:solidFill>
                    <a:srgbClr val="383A35"/>
                  </a:solidFill>
                </a:rPr>
                <a:t>TH</a:t>
              </a:r>
              <a:r>
                <a:rPr lang="en-US" sz="800" b="1" dirty="0">
                  <a:solidFill>
                    <a:srgbClr val="383A35"/>
                  </a:solidFill>
                </a:rPr>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45695"/>
              <a:ext cx="462642" cy="215444"/>
            </a:xfrm>
            <a:prstGeom prst="rect">
              <a:avLst/>
            </a:prstGeom>
            <a:solidFill>
              <a:schemeClr val="bg1"/>
            </a:solidFill>
          </p:spPr>
          <p:txBody>
            <a:bodyPr wrap="square" rtlCol="0">
              <a:spAutoFit/>
            </a:bodyPr>
            <a:lstStyle/>
            <a:p>
              <a:pPr algn="ctr"/>
              <a:r>
                <a:rPr lang="en-US" sz="800" b="1" dirty="0">
                  <a:solidFill>
                    <a:srgbClr val="383A35"/>
                  </a:solidFill>
                </a:rPr>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8522" y="5542975"/>
              <a:ext cx="457201" cy="215444"/>
            </a:xfrm>
            <a:prstGeom prst="rect">
              <a:avLst/>
            </a:prstGeom>
            <a:solidFill>
              <a:schemeClr val="bg1"/>
            </a:solidFill>
          </p:spPr>
          <p:txBody>
            <a:bodyPr wrap="square" rtlCol="0">
              <a:spAutoFit/>
            </a:bodyPr>
            <a:lstStyle/>
            <a:p>
              <a:pPr algn="ctr"/>
              <a:r>
                <a:rPr lang="en-US" sz="800" b="1" dirty="0">
                  <a:solidFill>
                    <a:srgbClr val="383A35"/>
                  </a:solidFill>
                </a:rPr>
                <a:t>8</a:t>
              </a:r>
              <a:r>
                <a:rPr lang="en-US" sz="800" b="1" baseline="30000" dirty="0">
                  <a:solidFill>
                    <a:srgbClr val="383A35"/>
                  </a:solidFill>
                </a:rPr>
                <a:t>TH</a:t>
              </a:r>
              <a:r>
                <a:rPr lang="en-US" sz="800" b="1" dirty="0">
                  <a:solidFill>
                    <a:srgbClr val="383A35"/>
                  </a:solidFill>
                </a:rPr>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6</a:t>
              </a:r>
              <a:r>
                <a:rPr lang="en-US" sz="800" b="1" baseline="30000" dirty="0">
                  <a:solidFill>
                    <a:srgbClr val="383A35"/>
                  </a:solidFill>
                </a:rPr>
                <a:t>TH</a:t>
              </a:r>
              <a:r>
                <a:rPr lang="en-US" sz="800" b="1" dirty="0">
                  <a:solidFill>
                    <a:srgbClr val="383A35"/>
                  </a:solidFill>
                </a:rPr>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5</a:t>
              </a:r>
              <a:r>
                <a:rPr lang="en-US" sz="800" b="1" baseline="30000" dirty="0">
                  <a:solidFill>
                    <a:srgbClr val="383A35"/>
                  </a:solidFill>
                </a:rPr>
                <a:t>TH</a:t>
              </a:r>
              <a:r>
                <a:rPr lang="en-US" sz="800" b="1" dirty="0">
                  <a:solidFill>
                    <a:srgbClr val="383A35"/>
                  </a:solidFill>
                </a:rPr>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2</a:t>
              </a:r>
              <a:r>
                <a:rPr lang="en-US" sz="800" b="1" baseline="30000" dirty="0">
                  <a:solidFill>
                    <a:srgbClr val="383A35"/>
                  </a:solidFill>
                </a:rPr>
                <a:t>ND</a:t>
              </a:r>
              <a:r>
                <a:rPr lang="en-US" sz="800" b="1" dirty="0">
                  <a:solidFill>
                    <a:srgbClr val="383A35"/>
                  </a:solidFill>
                </a:rPr>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1</a:t>
              </a:r>
              <a:r>
                <a:rPr lang="en-US" sz="800" b="1" baseline="30000" dirty="0">
                  <a:solidFill>
                    <a:srgbClr val="383A35"/>
                  </a:solidFill>
                </a:rPr>
                <a:t>ST</a:t>
              </a:r>
              <a:endParaRPr lang="en-US" sz="800" b="1" dirty="0">
                <a:solidFill>
                  <a:srgbClr val="383A35"/>
                </a:solidFill>
              </a:endParaRPr>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4</a:t>
              </a:r>
              <a:r>
                <a:rPr lang="en-US" sz="800" b="1" baseline="30000" dirty="0">
                  <a:solidFill>
                    <a:srgbClr val="383A35"/>
                  </a:solidFill>
                </a:rPr>
                <a:t>TH</a:t>
              </a:r>
              <a:endParaRPr lang="en-US" sz="800" b="1" dirty="0">
                <a:solidFill>
                  <a:srgbClr val="383A35"/>
                </a:solidFill>
              </a:endParaRPr>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solidFill>
              <a:schemeClr val="bg1"/>
            </a:solidFill>
          </p:spPr>
          <p:txBody>
            <a:bodyPr wrap="square" rtlCol="0">
              <a:spAutoFit/>
            </a:bodyPr>
            <a:lstStyle/>
            <a:p>
              <a:pPr algn="ctr"/>
              <a:r>
                <a:rPr lang="en-US" sz="800" b="1" dirty="0">
                  <a:solidFill>
                    <a:srgbClr val="383A35"/>
                  </a:solidFill>
                </a:rPr>
                <a:t>3</a:t>
              </a:r>
              <a:r>
                <a:rPr lang="en-US" sz="800" b="1" baseline="30000" dirty="0">
                  <a:solidFill>
                    <a:srgbClr val="383A35"/>
                  </a:solidFill>
                </a:rPr>
                <a:t>RD</a:t>
              </a:r>
              <a:r>
                <a:rPr lang="en-US" sz="800" b="1" dirty="0">
                  <a:solidFill>
                    <a:srgbClr val="383A35"/>
                  </a:solidFill>
                </a:rPr>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solidFill>
                    <a:srgbClr val="383A35"/>
                  </a:solidFill>
                </a:rPr>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solidFill>
                    <a:srgbClr val="383A35"/>
                  </a:solidFill>
                </a:rPr>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rgbClr val="FFFFFF">
                      <a:lumMod val="50000"/>
                    </a:srgb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rgbClr val="FFFFFF"/>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rgbClr val="FFFFFF"/>
                  </a:solidFill>
                </a:rPr>
                <a:t>MAX</a:t>
              </a:r>
            </a:p>
          </p:txBody>
        </p:sp>
        <p:sp>
          <p:nvSpPr>
            <p:cNvPr id="46" name="TextBox 45">
              <a:extLst>
                <a:ext uri="{FF2B5EF4-FFF2-40B4-BE49-F238E27FC236}">
                  <a16:creationId xmlns:a16="http://schemas.microsoft.com/office/drawing/2014/main" id="{18F18E5E-BD65-4C6C-8C96-43BB7E7DB269}"/>
                </a:ext>
              </a:extLst>
            </p:cNvPr>
            <p:cNvSpPr txBox="1"/>
            <p:nvPr userDrawn="1"/>
          </p:nvSpPr>
          <p:spPr>
            <a:xfrm>
              <a:off x="78014" y="5223194"/>
              <a:ext cx="952500" cy="207749"/>
            </a:xfrm>
            <a:prstGeom prst="rect">
              <a:avLst/>
            </a:prstGeom>
            <a:solidFill>
              <a:schemeClr val="bg1"/>
            </a:solidFill>
          </p:spPr>
          <p:txBody>
            <a:bodyPr wrap="square" rtlCol="0">
              <a:spAutoFit/>
            </a:bodyPr>
            <a:lstStyle/>
            <a:p>
              <a:pPr algn="ctr"/>
              <a:r>
                <a:rPr lang="en-US" sz="750" b="1" dirty="0">
                  <a:solidFill>
                    <a:srgbClr val="383A35"/>
                  </a:solidFill>
                </a:rPr>
                <a:t>NW EVERETT</a:t>
              </a:r>
            </a:p>
          </p:txBody>
        </p:sp>
        <p:sp>
          <p:nvSpPr>
            <p:cNvPr id="47" name="TextBox 46">
              <a:extLst>
                <a:ext uri="{FF2B5EF4-FFF2-40B4-BE49-F238E27FC236}">
                  <a16:creationId xmlns:a16="http://schemas.microsoft.com/office/drawing/2014/main" id="{B3AAA666-F4C7-45D7-93D8-59AF4768C168}"/>
                </a:ext>
              </a:extLst>
            </p:cNvPr>
            <p:cNvSpPr txBox="1"/>
            <p:nvPr userDrawn="1"/>
          </p:nvSpPr>
          <p:spPr>
            <a:xfrm>
              <a:off x="78014" y="5631436"/>
              <a:ext cx="952500" cy="207749"/>
            </a:xfrm>
            <a:prstGeom prst="rect">
              <a:avLst/>
            </a:prstGeom>
            <a:solidFill>
              <a:schemeClr val="bg1"/>
            </a:solidFill>
          </p:spPr>
          <p:txBody>
            <a:bodyPr wrap="square" rtlCol="0">
              <a:spAutoFit/>
            </a:bodyPr>
            <a:lstStyle/>
            <a:p>
              <a:pPr algn="ctr"/>
              <a:r>
                <a:rPr lang="en-US" sz="750" b="1" dirty="0">
                  <a:solidFill>
                    <a:srgbClr val="383A35"/>
                  </a:solidFill>
                </a:rPr>
                <a:t>NW DAVIS</a:t>
              </a:r>
            </a:p>
          </p:txBody>
        </p:sp>
        <p:sp>
          <p:nvSpPr>
            <p:cNvPr id="50" name="TextBox 49">
              <a:extLst>
                <a:ext uri="{FF2B5EF4-FFF2-40B4-BE49-F238E27FC236}">
                  <a16:creationId xmlns:a16="http://schemas.microsoft.com/office/drawing/2014/main" id="{2A646C07-203C-4938-BB20-206AEC322545}"/>
                </a:ext>
              </a:extLst>
            </p:cNvPr>
            <p:cNvSpPr txBox="1"/>
            <p:nvPr userDrawn="1"/>
          </p:nvSpPr>
          <p:spPr>
            <a:xfrm rot="16200000">
              <a:off x="6097740" y="5584371"/>
              <a:ext cx="532307" cy="207749"/>
            </a:xfrm>
            <a:prstGeom prst="rect">
              <a:avLst/>
            </a:prstGeom>
            <a:solidFill>
              <a:schemeClr val="bg1"/>
            </a:solidFill>
          </p:spPr>
          <p:txBody>
            <a:bodyPr wrap="square" rtlCol="0">
              <a:spAutoFit/>
            </a:bodyPr>
            <a:lstStyle/>
            <a:p>
              <a:pPr algn="ctr"/>
              <a:r>
                <a:rPr lang="en-US" sz="750" b="1" dirty="0">
                  <a:solidFill>
                    <a:srgbClr val="383A35"/>
                  </a:solidFill>
                </a:rPr>
                <a:t>NATIO </a:t>
              </a:r>
            </a:p>
          </p:txBody>
        </p:sp>
      </p:grpSp>
      <p:sp>
        <p:nvSpPr>
          <p:cNvPr id="52" name="Rectangle 51">
            <a:extLst>
              <a:ext uri="{FF2B5EF4-FFF2-40B4-BE49-F238E27FC236}">
                <a16:creationId xmlns:a16="http://schemas.microsoft.com/office/drawing/2014/main" id="{58EF846A-1C67-4857-A749-78C24D2E9D8A}"/>
              </a:ext>
            </a:extLst>
          </p:cNvPr>
          <p:cNvSpPr/>
          <p:nvPr userDrawn="1"/>
        </p:nvSpPr>
        <p:spPr>
          <a:xfrm>
            <a:off x="7513494" y="1341430"/>
            <a:ext cx="578969" cy="122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MODA CENTER</a:t>
            </a:r>
          </a:p>
        </p:txBody>
      </p:sp>
    </p:spTree>
    <p:extLst>
      <p:ext uri="{BB962C8B-B14F-4D97-AF65-F5344CB8AC3E}">
        <p14:creationId xmlns:p14="http://schemas.microsoft.com/office/powerpoint/2010/main" val="157751782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noFill/>
        </p:spPr>
        <p:txBody>
          <a:bodyPr wrap="square" rtlCol="0">
            <a:spAutoFit/>
          </a:bodyPr>
          <a:lstStyle/>
          <a:p>
            <a:pPr algn="ctr"/>
            <a:r>
              <a:rPr lang="en-US" sz="750" b="1" dirty="0">
                <a:solidFill>
                  <a:srgbClr val="383A35"/>
                </a:solidFill>
              </a:rPr>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noFill/>
        </p:spPr>
        <p:txBody>
          <a:bodyPr wrap="square" rtlCol="0">
            <a:spAutoFit/>
          </a:bodyPr>
          <a:lstStyle/>
          <a:p>
            <a:pPr algn="ctr"/>
            <a:r>
              <a:rPr lang="en-US" sz="750" b="1" dirty="0">
                <a:solidFill>
                  <a:srgbClr val="383A35"/>
                </a:solidFill>
              </a:rPr>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noFill/>
        </p:spPr>
        <p:txBody>
          <a:bodyPr wrap="square" rtlCol="0">
            <a:spAutoFit/>
          </a:bodyPr>
          <a:lstStyle/>
          <a:p>
            <a:pPr algn="ctr"/>
            <a:r>
              <a:rPr lang="en-US" sz="750" b="1" dirty="0">
                <a:solidFill>
                  <a:srgbClr val="383A35"/>
                </a:solidFill>
              </a:rPr>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noFill/>
        </p:spPr>
        <p:txBody>
          <a:bodyPr wrap="square" rtlCol="0">
            <a:spAutoFit/>
          </a:bodyPr>
          <a:lstStyle/>
          <a:p>
            <a:pPr algn="ctr"/>
            <a:r>
              <a:rPr lang="en-US" sz="750" b="1" dirty="0">
                <a:solidFill>
                  <a:srgbClr val="383A35"/>
                </a:solidFill>
              </a:rPr>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90080"/>
            <a:ext cx="952500" cy="207749"/>
          </a:xfrm>
          <a:prstGeom prst="rect">
            <a:avLst/>
          </a:prstGeom>
          <a:noFill/>
        </p:spPr>
        <p:txBody>
          <a:bodyPr wrap="square" rtlCol="0">
            <a:spAutoFit/>
          </a:bodyPr>
          <a:lstStyle/>
          <a:p>
            <a:pPr algn="ctr"/>
            <a:r>
              <a:rPr lang="en-US" sz="750" b="1" dirty="0">
                <a:solidFill>
                  <a:srgbClr val="383A35"/>
                </a:solidFill>
              </a:rPr>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noFill/>
        </p:spPr>
        <p:txBody>
          <a:bodyPr wrap="square" rtlCol="0">
            <a:spAutoFit/>
          </a:bodyPr>
          <a:lstStyle/>
          <a:p>
            <a:pPr algn="ctr"/>
            <a:r>
              <a:rPr lang="en-US" sz="750" b="1" dirty="0">
                <a:solidFill>
                  <a:srgbClr val="383A35"/>
                </a:solidFill>
              </a:rPr>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noFill/>
        </p:spPr>
        <p:txBody>
          <a:bodyPr wrap="square" rtlCol="0">
            <a:spAutoFit/>
          </a:bodyPr>
          <a:lstStyle/>
          <a:p>
            <a:pPr algn="ctr"/>
            <a:r>
              <a:rPr lang="en-US" sz="750" b="1" dirty="0">
                <a:solidFill>
                  <a:srgbClr val="383A35"/>
                </a:solidFill>
              </a:rPr>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81500"/>
            <a:ext cx="952500" cy="207749"/>
          </a:xfrm>
          <a:prstGeom prst="rect">
            <a:avLst/>
          </a:prstGeom>
          <a:noFill/>
        </p:spPr>
        <p:txBody>
          <a:bodyPr wrap="square" rtlCol="0">
            <a:spAutoFit/>
          </a:bodyPr>
          <a:lstStyle/>
          <a:p>
            <a:pPr algn="ctr"/>
            <a:r>
              <a:rPr lang="en-US" sz="750" b="1" dirty="0">
                <a:solidFill>
                  <a:srgbClr val="383A35"/>
                </a:solidFill>
              </a:rPr>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noFill/>
        </p:spPr>
        <p:txBody>
          <a:bodyPr wrap="square" rtlCol="0">
            <a:spAutoFit/>
          </a:bodyPr>
          <a:lstStyle/>
          <a:p>
            <a:pPr algn="ctr"/>
            <a:r>
              <a:rPr lang="en-US" sz="750" b="1" dirty="0">
                <a:solidFill>
                  <a:srgbClr val="383A35"/>
                </a:solidFill>
              </a:rPr>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noFill/>
        </p:spPr>
        <p:txBody>
          <a:bodyPr wrap="square" rtlCol="0">
            <a:spAutoFit/>
          </a:bodyPr>
          <a:lstStyle/>
          <a:p>
            <a:pPr algn="ctr"/>
            <a:r>
              <a:rPr lang="en-US" sz="750" b="1" dirty="0">
                <a:solidFill>
                  <a:srgbClr val="383A35"/>
                </a:solidFill>
              </a:rPr>
              <a:t>11</a:t>
            </a:r>
            <a:r>
              <a:rPr lang="en-US" sz="750" b="1" baseline="30000" dirty="0">
                <a:solidFill>
                  <a:srgbClr val="383A35"/>
                </a:solidFill>
              </a:rPr>
              <a:t>TH</a:t>
            </a:r>
            <a:r>
              <a:rPr lang="en-US" sz="750" b="1" dirty="0">
                <a:solidFill>
                  <a:srgbClr val="383A35"/>
                </a:solidFill>
              </a:rPr>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27232" y="5670432"/>
            <a:ext cx="788091" cy="215444"/>
          </a:xfrm>
          <a:prstGeom prst="rect">
            <a:avLst/>
          </a:prstGeom>
          <a:noFill/>
        </p:spPr>
        <p:txBody>
          <a:bodyPr wrap="square" rtlCol="0">
            <a:spAutoFit/>
          </a:bodyPr>
          <a:lstStyle/>
          <a:p>
            <a:pPr algn="ctr"/>
            <a:r>
              <a:rPr lang="en-US" sz="800" b="1" dirty="0">
                <a:solidFill>
                  <a:srgbClr val="383A35"/>
                </a:solidFill>
              </a:rPr>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noFill/>
        </p:spPr>
        <p:txBody>
          <a:bodyPr wrap="square" rtlCol="0">
            <a:spAutoFit/>
          </a:bodyPr>
          <a:lstStyle/>
          <a:p>
            <a:pPr algn="ctr"/>
            <a:r>
              <a:rPr lang="en-US" sz="800" b="1" dirty="0">
                <a:solidFill>
                  <a:srgbClr val="383A35"/>
                </a:solidFill>
              </a:rPr>
              <a:t>10</a:t>
            </a:r>
            <a:r>
              <a:rPr lang="en-US" sz="800" b="1" baseline="30000" dirty="0">
                <a:solidFill>
                  <a:srgbClr val="383A35"/>
                </a:solidFill>
              </a:rPr>
              <a:t>TH</a:t>
            </a:r>
            <a:r>
              <a:rPr lang="en-US" sz="800" b="1" dirty="0">
                <a:solidFill>
                  <a:srgbClr val="383A35"/>
                </a:solidFill>
              </a:rPr>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74621" y="5531080"/>
            <a:ext cx="457203" cy="215444"/>
          </a:xfrm>
          <a:prstGeom prst="rect">
            <a:avLst/>
          </a:prstGeom>
          <a:noFill/>
        </p:spPr>
        <p:txBody>
          <a:bodyPr wrap="square" rtlCol="0">
            <a:spAutoFit/>
          </a:bodyPr>
          <a:lstStyle/>
          <a:p>
            <a:pPr algn="ctr"/>
            <a:r>
              <a:rPr lang="en-US" sz="800" b="1" dirty="0">
                <a:solidFill>
                  <a:srgbClr val="383A35"/>
                </a:solidFill>
              </a:rPr>
              <a:t>9</a:t>
            </a:r>
            <a:r>
              <a:rPr lang="en-US" sz="800" b="1" baseline="30000" dirty="0">
                <a:solidFill>
                  <a:srgbClr val="383A35"/>
                </a:solidFill>
              </a:rPr>
              <a:t>TH</a:t>
            </a:r>
            <a:r>
              <a:rPr lang="en-US" sz="800" b="1" dirty="0">
                <a:solidFill>
                  <a:srgbClr val="383A35"/>
                </a:solidFill>
              </a:rPr>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33799"/>
            <a:ext cx="462642" cy="215444"/>
          </a:xfrm>
          <a:prstGeom prst="rect">
            <a:avLst/>
          </a:prstGeom>
          <a:noFill/>
        </p:spPr>
        <p:txBody>
          <a:bodyPr wrap="square" rtlCol="0">
            <a:spAutoFit/>
          </a:bodyPr>
          <a:lstStyle/>
          <a:p>
            <a:pPr algn="ctr"/>
            <a:r>
              <a:rPr lang="en-US" sz="800" b="1" dirty="0">
                <a:solidFill>
                  <a:srgbClr val="383A35"/>
                </a:solidFill>
              </a:rPr>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4380" y="5542975"/>
            <a:ext cx="457201" cy="215444"/>
          </a:xfrm>
          <a:prstGeom prst="rect">
            <a:avLst/>
          </a:prstGeom>
          <a:noFill/>
        </p:spPr>
        <p:txBody>
          <a:bodyPr wrap="square" rtlCol="0">
            <a:spAutoFit/>
          </a:bodyPr>
          <a:lstStyle/>
          <a:p>
            <a:pPr algn="ctr"/>
            <a:r>
              <a:rPr lang="en-US" sz="800" b="1" dirty="0">
                <a:solidFill>
                  <a:srgbClr val="383A35"/>
                </a:solidFill>
              </a:rPr>
              <a:t>8</a:t>
            </a:r>
            <a:r>
              <a:rPr lang="en-US" sz="800" b="1" baseline="30000" dirty="0">
                <a:solidFill>
                  <a:srgbClr val="383A35"/>
                </a:solidFill>
              </a:rPr>
              <a:t>TH</a:t>
            </a:r>
            <a:r>
              <a:rPr lang="en-US" sz="800" b="1" dirty="0">
                <a:solidFill>
                  <a:srgbClr val="383A35"/>
                </a:solidFill>
              </a:rPr>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noFill/>
        </p:spPr>
        <p:txBody>
          <a:bodyPr wrap="square" rtlCol="0">
            <a:spAutoFit/>
          </a:bodyPr>
          <a:lstStyle/>
          <a:p>
            <a:pPr algn="ctr"/>
            <a:r>
              <a:rPr lang="en-US" sz="800" b="1" dirty="0">
                <a:solidFill>
                  <a:srgbClr val="383A35"/>
                </a:solidFill>
              </a:rPr>
              <a:t>6</a:t>
            </a:r>
            <a:r>
              <a:rPr lang="en-US" sz="800" b="1" baseline="30000" dirty="0">
                <a:solidFill>
                  <a:srgbClr val="383A35"/>
                </a:solidFill>
              </a:rPr>
              <a:t>TH</a:t>
            </a:r>
            <a:r>
              <a:rPr lang="en-US" sz="800" b="1" dirty="0">
                <a:solidFill>
                  <a:srgbClr val="383A35"/>
                </a:solidFill>
              </a:rPr>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noFill/>
        </p:spPr>
        <p:txBody>
          <a:bodyPr wrap="square" rtlCol="0">
            <a:spAutoFit/>
          </a:bodyPr>
          <a:lstStyle/>
          <a:p>
            <a:pPr algn="ctr"/>
            <a:r>
              <a:rPr lang="en-US" sz="800" b="1" dirty="0">
                <a:solidFill>
                  <a:srgbClr val="383A35"/>
                </a:solidFill>
              </a:rPr>
              <a:t>5</a:t>
            </a:r>
            <a:r>
              <a:rPr lang="en-US" sz="800" b="1" baseline="30000" dirty="0">
                <a:solidFill>
                  <a:srgbClr val="383A35"/>
                </a:solidFill>
              </a:rPr>
              <a:t>TH</a:t>
            </a:r>
            <a:r>
              <a:rPr lang="en-US" sz="800" b="1" dirty="0">
                <a:solidFill>
                  <a:srgbClr val="383A35"/>
                </a:solidFill>
              </a:rPr>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noFill/>
        </p:spPr>
        <p:txBody>
          <a:bodyPr wrap="square" rtlCol="0">
            <a:spAutoFit/>
          </a:bodyPr>
          <a:lstStyle/>
          <a:p>
            <a:pPr algn="ctr"/>
            <a:r>
              <a:rPr lang="en-US" sz="800" b="1" dirty="0">
                <a:solidFill>
                  <a:srgbClr val="383A35"/>
                </a:solidFill>
              </a:rPr>
              <a:t>2</a:t>
            </a:r>
            <a:r>
              <a:rPr lang="en-US" sz="800" b="1" baseline="30000" dirty="0">
                <a:solidFill>
                  <a:srgbClr val="383A35"/>
                </a:solidFill>
              </a:rPr>
              <a:t>ND</a:t>
            </a:r>
            <a:r>
              <a:rPr lang="en-US" sz="800" b="1" dirty="0">
                <a:solidFill>
                  <a:srgbClr val="383A35"/>
                </a:solidFill>
              </a:rPr>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noFill/>
        </p:spPr>
        <p:txBody>
          <a:bodyPr wrap="square" rtlCol="0">
            <a:spAutoFit/>
          </a:bodyPr>
          <a:lstStyle/>
          <a:p>
            <a:pPr algn="ctr"/>
            <a:r>
              <a:rPr lang="en-US" sz="800" b="1" dirty="0">
                <a:solidFill>
                  <a:srgbClr val="383A35"/>
                </a:solidFill>
              </a:rPr>
              <a:t>1</a:t>
            </a:r>
            <a:r>
              <a:rPr lang="en-US" sz="800" b="1" baseline="30000" dirty="0">
                <a:solidFill>
                  <a:srgbClr val="383A35"/>
                </a:solidFill>
              </a:rPr>
              <a:t>ST</a:t>
            </a:r>
            <a:endParaRPr lang="en-US" sz="800" b="1" dirty="0">
              <a:solidFill>
                <a:srgbClr val="383A35"/>
              </a:solidFill>
            </a:endParaRPr>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noFill/>
        </p:spPr>
        <p:txBody>
          <a:bodyPr wrap="square" rtlCol="0">
            <a:spAutoFit/>
          </a:bodyPr>
          <a:lstStyle/>
          <a:p>
            <a:pPr algn="ctr"/>
            <a:r>
              <a:rPr lang="en-US" sz="800" b="1" dirty="0">
                <a:solidFill>
                  <a:srgbClr val="383A35"/>
                </a:solidFill>
              </a:rPr>
              <a:t>4</a:t>
            </a:r>
            <a:r>
              <a:rPr lang="en-US" sz="800" b="1" baseline="30000" dirty="0">
                <a:solidFill>
                  <a:srgbClr val="383A35"/>
                </a:solidFill>
              </a:rPr>
              <a:t>TH</a:t>
            </a:r>
            <a:endParaRPr lang="en-US" sz="800" b="1" dirty="0">
              <a:solidFill>
                <a:srgbClr val="383A35"/>
              </a:solidFill>
            </a:endParaRPr>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noFill/>
        </p:spPr>
        <p:txBody>
          <a:bodyPr wrap="square" rtlCol="0">
            <a:spAutoFit/>
          </a:bodyPr>
          <a:lstStyle/>
          <a:p>
            <a:pPr algn="ctr"/>
            <a:r>
              <a:rPr lang="en-US" sz="800" b="1" dirty="0">
                <a:solidFill>
                  <a:srgbClr val="383A35"/>
                </a:solidFill>
              </a:rPr>
              <a:t>3</a:t>
            </a:r>
            <a:r>
              <a:rPr lang="en-US" sz="800" b="1" baseline="30000" dirty="0">
                <a:solidFill>
                  <a:srgbClr val="383A35"/>
                </a:solidFill>
              </a:rPr>
              <a:t>RD</a:t>
            </a:r>
            <a:r>
              <a:rPr lang="en-US" sz="800" b="1" dirty="0">
                <a:solidFill>
                  <a:srgbClr val="383A35"/>
                </a:solidFill>
              </a:rPr>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solidFill>
                  <a:srgbClr val="383A35"/>
                </a:solidFill>
              </a:rPr>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solidFill>
                  <a:srgbClr val="383A35"/>
                </a:solidFill>
              </a:rPr>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rgbClr val="FFFFFF">
                    <a:lumMod val="50000"/>
                  </a:srgb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rgbClr val="FFFFFF"/>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rgbClr val="FFFFFF"/>
                </a:solidFill>
              </a:rPr>
              <a:t>MAX</a:t>
            </a:r>
          </a:p>
        </p:txBody>
      </p:sp>
      <p:sp>
        <p:nvSpPr>
          <p:cNvPr id="35" name="Rectangle 34">
            <a:extLst>
              <a:ext uri="{FF2B5EF4-FFF2-40B4-BE49-F238E27FC236}">
                <a16:creationId xmlns:a16="http://schemas.microsoft.com/office/drawing/2014/main" id="{ABA9056B-9E9B-46D4-84C0-4DCD73352586}"/>
              </a:ext>
            </a:extLst>
          </p:cNvPr>
          <p:cNvSpPr/>
          <p:nvPr/>
        </p:nvSpPr>
        <p:spPr>
          <a:xfrm rot="21540000">
            <a:off x="2127029" y="2644477"/>
            <a:ext cx="1035271" cy="205718"/>
          </a:xfrm>
          <a:prstGeom prst="rect">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USPS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6" name="TextBox 45">
            <a:extLst>
              <a:ext uri="{FF2B5EF4-FFF2-40B4-BE49-F238E27FC236}">
                <a16:creationId xmlns:a16="http://schemas.microsoft.com/office/drawing/2014/main" id="{A69A0A65-CBF3-4839-AA61-06ABC99AC18C}"/>
              </a:ext>
            </a:extLst>
          </p:cNvPr>
          <p:cNvSpPr txBox="1"/>
          <p:nvPr userDrawn="1"/>
        </p:nvSpPr>
        <p:spPr>
          <a:xfrm>
            <a:off x="78014" y="5223194"/>
            <a:ext cx="952500" cy="207749"/>
          </a:xfrm>
          <a:prstGeom prst="rect">
            <a:avLst/>
          </a:prstGeom>
          <a:noFill/>
        </p:spPr>
        <p:txBody>
          <a:bodyPr wrap="square" rtlCol="0">
            <a:spAutoFit/>
          </a:bodyPr>
          <a:lstStyle/>
          <a:p>
            <a:pPr algn="ctr"/>
            <a:r>
              <a:rPr lang="en-US" sz="750" b="1" dirty="0">
                <a:solidFill>
                  <a:srgbClr val="383A35"/>
                </a:solidFill>
              </a:rPr>
              <a:t>NW EVERETT</a:t>
            </a:r>
          </a:p>
        </p:txBody>
      </p:sp>
      <p:sp>
        <p:nvSpPr>
          <p:cNvPr id="47" name="TextBox 46">
            <a:extLst>
              <a:ext uri="{FF2B5EF4-FFF2-40B4-BE49-F238E27FC236}">
                <a16:creationId xmlns:a16="http://schemas.microsoft.com/office/drawing/2014/main" id="{F7307F71-35AE-4C0E-A047-08BAEDD11845}"/>
              </a:ext>
            </a:extLst>
          </p:cNvPr>
          <p:cNvSpPr txBox="1"/>
          <p:nvPr userDrawn="1"/>
        </p:nvSpPr>
        <p:spPr>
          <a:xfrm>
            <a:off x="78014" y="5631436"/>
            <a:ext cx="952500" cy="207749"/>
          </a:xfrm>
          <a:prstGeom prst="rect">
            <a:avLst/>
          </a:prstGeom>
          <a:noFill/>
        </p:spPr>
        <p:txBody>
          <a:bodyPr wrap="square" rtlCol="0">
            <a:spAutoFit/>
          </a:bodyPr>
          <a:lstStyle/>
          <a:p>
            <a:pPr algn="ctr"/>
            <a:r>
              <a:rPr lang="en-US" sz="750" b="1" dirty="0">
                <a:solidFill>
                  <a:srgbClr val="383A35"/>
                </a:solidFill>
              </a:rPr>
              <a:t>NW DAVIS</a:t>
            </a:r>
          </a:p>
        </p:txBody>
      </p:sp>
      <p:sp>
        <p:nvSpPr>
          <p:cNvPr id="48" name="TextBox 47">
            <a:extLst>
              <a:ext uri="{FF2B5EF4-FFF2-40B4-BE49-F238E27FC236}">
                <a16:creationId xmlns:a16="http://schemas.microsoft.com/office/drawing/2014/main" id="{6B897BAA-FDDA-4C63-BF19-28CE9EFABEAD}"/>
              </a:ext>
            </a:extLst>
          </p:cNvPr>
          <p:cNvSpPr txBox="1"/>
          <p:nvPr userDrawn="1"/>
        </p:nvSpPr>
        <p:spPr>
          <a:xfrm rot="16200000">
            <a:off x="6097740" y="5584371"/>
            <a:ext cx="532307" cy="207749"/>
          </a:xfrm>
          <a:prstGeom prst="rect">
            <a:avLst/>
          </a:prstGeom>
          <a:noFill/>
        </p:spPr>
        <p:txBody>
          <a:bodyPr wrap="square" rtlCol="0">
            <a:spAutoFit/>
          </a:bodyPr>
          <a:lstStyle/>
          <a:p>
            <a:pPr algn="ctr"/>
            <a:r>
              <a:rPr lang="en-US" sz="750" b="1" dirty="0">
                <a:solidFill>
                  <a:srgbClr val="383A35"/>
                </a:solidFill>
              </a:rPr>
              <a:t>NATIO </a:t>
            </a:r>
          </a:p>
        </p:txBody>
      </p:sp>
    </p:spTree>
    <p:extLst>
      <p:ext uri="{BB962C8B-B14F-4D97-AF65-F5344CB8AC3E}">
        <p14:creationId xmlns:p14="http://schemas.microsoft.com/office/powerpoint/2010/main" val="11463505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_Text : Full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C1C90E3-81A4-4B66-801C-6E72E6C1354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9" name="TextBox 8">
            <a:extLst>
              <a:ext uri="{FF2B5EF4-FFF2-40B4-BE49-F238E27FC236}">
                <a16:creationId xmlns:a16="http://schemas.microsoft.com/office/drawing/2014/main" id="{39BD281C-8BE2-4DFD-B7C3-0AD4AC167574}"/>
              </a:ext>
            </a:extLst>
          </p:cNvPr>
          <p:cNvSpPr txBox="1"/>
          <p:nvPr/>
        </p:nvSpPr>
        <p:spPr>
          <a:xfrm>
            <a:off x="76200" y="1388936"/>
            <a:ext cx="952500" cy="207749"/>
          </a:xfrm>
          <a:prstGeom prst="rect">
            <a:avLst/>
          </a:prstGeom>
          <a:noFill/>
        </p:spPr>
        <p:txBody>
          <a:bodyPr wrap="square" rtlCol="0">
            <a:spAutoFit/>
          </a:bodyPr>
          <a:lstStyle/>
          <a:p>
            <a:pPr algn="ctr"/>
            <a:r>
              <a:rPr lang="en-US" sz="750" b="1" dirty="0">
                <a:solidFill>
                  <a:srgbClr val="383A35"/>
                </a:solidFill>
              </a:rPr>
              <a:t>NW NORTHRUP</a:t>
            </a:r>
          </a:p>
        </p:txBody>
      </p:sp>
      <p:sp>
        <p:nvSpPr>
          <p:cNvPr id="10" name="TextBox 9">
            <a:extLst>
              <a:ext uri="{FF2B5EF4-FFF2-40B4-BE49-F238E27FC236}">
                <a16:creationId xmlns:a16="http://schemas.microsoft.com/office/drawing/2014/main" id="{6BED96D1-7203-4B1D-9C43-4CBD63EED404}"/>
              </a:ext>
            </a:extLst>
          </p:cNvPr>
          <p:cNvSpPr txBox="1"/>
          <p:nvPr/>
        </p:nvSpPr>
        <p:spPr>
          <a:xfrm>
            <a:off x="70757" y="1835710"/>
            <a:ext cx="952500" cy="207749"/>
          </a:xfrm>
          <a:prstGeom prst="rect">
            <a:avLst/>
          </a:prstGeom>
          <a:noFill/>
        </p:spPr>
        <p:txBody>
          <a:bodyPr wrap="square" rtlCol="0">
            <a:spAutoFit/>
          </a:bodyPr>
          <a:lstStyle/>
          <a:p>
            <a:pPr algn="ctr"/>
            <a:r>
              <a:rPr lang="en-US" sz="750" b="1" dirty="0">
                <a:solidFill>
                  <a:srgbClr val="383A35"/>
                </a:solidFill>
              </a:rPr>
              <a:t>NW MARSHALL</a:t>
            </a:r>
          </a:p>
        </p:txBody>
      </p:sp>
      <p:sp>
        <p:nvSpPr>
          <p:cNvPr id="11" name="TextBox 10">
            <a:extLst>
              <a:ext uri="{FF2B5EF4-FFF2-40B4-BE49-F238E27FC236}">
                <a16:creationId xmlns:a16="http://schemas.microsoft.com/office/drawing/2014/main" id="{47DADDA7-44CE-4B8C-BFC3-43A0329F29C9}"/>
              </a:ext>
            </a:extLst>
          </p:cNvPr>
          <p:cNvSpPr txBox="1"/>
          <p:nvPr/>
        </p:nvSpPr>
        <p:spPr>
          <a:xfrm>
            <a:off x="70757" y="2247900"/>
            <a:ext cx="952500" cy="207749"/>
          </a:xfrm>
          <a:prstGeom prst="rect">
            <a:avLst/>
          </a:prstGeom>
          <a:noFill/>
        </p:spPr>
        <p:txBody>
          <a:bodyPr wrap="square" rtlCol="0">
            <a:spAutoFit/>
          </a:bodyPr>
          <a:lstStyle/>
          <a:p>
            <a:pPr algn="ctr"/>
            <a:r>
              <a:rPr lang="en-US" sz="750" b="1" dirty="0">
                <a:solidFill>
                  <a:srgbClr val="383A35"/>
                </a:solidFill>
              </a:rPr>
              <a:t>NW LOVEJOY</a:t>
            </a:r>
          </a:p>
        </p:txBody>
      </p:sp>
      <p:sp>
        <p:nvSpPr>
          <p:cNvPr id="12" name="TextBox 11">
            <a:extLst>
              <a:ext uri="{FF2B5EF4-FFF2-40B4-BE49-F238E27FC236}">
                <a16:creationId xmlns:a16="http://schemas.microsoft.com/office/drawing/2014/main" id="{50A7D334-A219-413D-88D8-EE092B341310}"/>
              </a:ext>
            </a:extLst>
          </p:cNvPr>
          <p:cNvSpPr txBox="1"/>
          <p:nvPr/>
        </p:nvSpPr>
        <p:spPr>
          <a:xfrm>
            <a:off x="78014" y="2695139"/>
            <a:ext cx="952500" cy="207749"/>
          </a:xfrm>
          <a:prstGeom prst="rect">
            <a:avLst/>
          </a:prstGeom>
          <a:noFill/>
        </p:spPr>
        <p:txBody>
          <a:bodyPr wrap="square" rtlCol="0">
            <a:spAutoFit/>
          </a:bodyPr>
          <a:lstStyle/>
          <a:p>
            <a:pPr algn="ctr"/>
            <a:r>
              <a:rPr lang="en-US" sz="750" b="1" dirty="0">
                <a:solidFill>
                  <a:srgbClr val="383A35"/>
                </a:solidFill>
              </a:rPr>
              <a:t>NW KEARNEY</a:t>
            </a:r>
          </a:p>
        </p:txBody>
      </p:sp>
      <p:sp>
        <p:nvSpPr>
          <p:cNvPr id="13" name="TextBox 12">
            <a:extLst>
              <a:ext uri="{FF2B5EF4-FFF2-40B4-BE49-F238E27FC236}">
                <a16:creationId xmlns:a16="http://schemas.microsoft.com/office/drawing/2014/main" id="{012D4379-BEC3-4247-9664-546E6410A0BE}"/>
              </a:ext>
            </a:extLst>
          </p:cNvPr>
          <p:cNvSpPr txBox="1"/>
          <p:nvPr/>
        </p:nvSpPr>
        <p:spPr>
          <a:xfrm>
            <a:off x="78014" y="3090080"/>
            <a:ext cx="952500" cy="207749"/>
          </a:xfrm>
          <a:prstGeom prst="rect">
            <a:avLst/>
          </a:prstGeom>
          <a:noFill/>
        </p:spPr>
        <p:txBody>
          <a:bodyPr wrap="square" rtlCol="0">
            <a:spAutoFit/>
          </a:bodyPr>
          <a:lstStyle/>
          <a:p>
            <a:pPr algn="ctr"/>
            <a:r>
              <a:rPr lang="en-US" sz="750" b="1" dirty="0">
                <a:solidFill>
                  <a:srgbClr val="383A35"/>
                </a:solidFill>
              </a:rPr>
              <a:t>NW JOHNSON</a:t>
            </a:r>
          </a:p>
        </p:txBody>
      </p:sp>
      <p:sp>
        <p:nvSpPr>
          <p:cNvPr id="14" name="TextBox 13">
            <a:extLst>
              <a:ext uri="{FF2B5EF4-FFF2-40B4-BE49-F238E27FC236}">
                <a16:creationId xmlns:a16="http://schemas.microsoft.com/office/drawing/2014/main" id="{0CC5249A-2CA3-44D8-BDB4-584148E32D80}"/>
              </a:ext>
            </a:extLst>
          </p:cNvPr>
          <p:cNvSpPr txBox="1"/>
          <p:nvPr/>
        </p:nvSpPr>
        <p:spPr>
          <a:xfrm>
            <a:off x="78014" y="3546989"/>
            <a:ext cx="952500" cy="207749"/>
          </a:xfrm>
          <a:prstGeom prst="rect">
            <a:avLst/>
          </a:prstGeom>
          <a:noFill/>
        </p:spPr>
        <p:txBody>
          <a:bodyPr wrap="square" rtlCol="0">
            <a:spAutoFit/>
          </a:bodyPr>
          <a:lstStyle/>
          <a:p>
            <a:pPr algn="ctr"/>
            <a:r>
              <a:rPr lang="en-US" sz="750" b="1" dirty="0">
                <a:solidFill>
                  <a:srgbClr val="383A35"/>
                </a:solidFill>
              </a:rPr>
              <a:t>NW IRVING</a:t>
            </a:r>
          </a:p>
        </p:txBody>
      </p:sp>
      <p:sp>
        <p:nvSpPr>
          <p:cNvPr id="15" name="TextBox 14">
            <a:extLst>
              <a:ext uri="{FF2B5EF4-FFF2-40B4-BE49-F238E27FC236}">
                <a16:creationId xmlns:a16="http://schemas.microsoft.com/office/drawing/2014/main" id="{A10CB168-D3A5-4432-A259-28BD77144EDA}"/>
              </a:ext>
            </a:extLst>
          </p:cNvPr>
          <p:cNvSpPr txBox="1"/>
          <p:nvPr/>
        </p:nvSpPr>
        <p:spPr>
          <a:xfrm>
            <a:off x="78014" y="3962400"/>
            <a:ext cx="952500" cy="207749"/>
          </a:xfrm>
          <a:prstGeom prst="rect">
            <a:avLst/>
          </a:prstGeom>
          <a:noFill/>
        </p:spPr>
        <p:txBody>
          <a:bodyPr wrap="square" rtlCol="0">
            <a:spAutoFit/>
          </a:bodyPr>
          <a:lstStyle/>
          <a:p>
            <a:pPr algn="ctr"/>
            <a:r>
              <a:rPr lang="en-US" sz="750" b="1" dirty="0">
                <a:solidFill>
                  <a:srgbClr val="383A35"/>
                </a:solidFill>
              </a:rPr>
              <a:t>NW HOYT</a:t>
            </a:r>
          </a:p>
        </p:txBody>
      </p:sp>
      <p:sp>
        <p:nvSpPr>
          <p:cNvPr id="16" name="TextBox 15">
            <a:extLst>
              <a:ext uri="{FF2B5EF4-FFF2-40B4-BE49-F238E27FC236}">
                <a16:creationId xmlns:a16="http://schemas.microsoft.com/office/drawing/2014/main" id="{27D6BBD8-7EB8-4F3E-8EBA-0365FEF9171C}"/>
              </a:ext>
            </a:extLst>
          </p:cNvPr>
          <p:cNvSpPr txBox="1"/>
          <p:nvPr/>
        </p:nvSpPr>
        <p:spPr>
          <a:xfrm>
            <a:off x="70757" y="4381500"/>
            <a:ext cx="952500" cy="207749"/>
          </a:xfrm>
          <a:prstGeom prst="rect">
            <a:avLst/>
          </a:prstGeom>
          <a:noFill/>
        </p:spPr>
        <p:txBody>
          <a:bodyPr wrap="square" rtlCol="0">
            <a:spAutoFit/>
          </a:bodyPr>
          <a:lstStyle/>
          <a:p>
            <a:pPr algn="ctr"/>
            <a:r>
              <a:rPr lang="en-US" sz="750" b="1" dirty="0">
                <a:solidFill>
                  <a:srgbClr val="383A35"/>
                </a:solidFill>
              </a:rPr>
              <a:t>NW GLISAN</a:t>
            </a:r>
          </a:p>
        </p:txBody>
      </p:sp>
      <p:sp>
        <p:nvSpPr>
          <p:cNvPr id="17" name="TextBox 16">
            <a:extLst>
              <a:ext uri="{FF2B5EF4-FFF2-40B4-BE49-F238E27FC236}">
                <a16:creationId xmlns:a16="http://schemas.microsoft.com/office/drawing/2014/main" id="{FFAA5FBC-A68A-4DD3-A4AB-C79ACFC53BE5}"/>
              </a:ext>
            </a:extLst>
          </p:cNvPr>
          <p:cNvSpPr txBox="1"/>
          <p:nvPr/>
        </p:nvSpPr>
        <p:spPr>
          <a:xfrm>
            <a:off x="78014" y="4797080"/>
            <a:ext cx="952500" cy="207749"/>
          </a:xfrm>
          <a:prstGeom prst="rect">
            <a:avLst/>
          </a:prstGeom>
          <a:noFill/>
        </p:spPr>
        <p:txBody>
          <a:bodyPr wrap="square" rtlCol="0">
            <a:spAutoFit/>
          </a:bodyPr>
          <a:lstStyle/>
          <a:p>
            <a:pPr algn="ctr"/>
            <a:r>
              <a:rPr lang="en-US" sz="750" b="1" dirty="0">
                <a:solidFill>
                  <a:srgbClr val="383A35"/>
                </a:solidFill>
              </a:rPr>
              <a:t>NW FLANDERS</a:t>
            </a:r>
          </a:p>
        </p:txBody>
      </p:sp>
      <p:sp>
        <p:nvSpPr>
          <p:cNvPr id="18" name="TextBox 17">
            <a:extLst>
              <a:ext uri="{FF2B5EF4-FFF2-40B4-BE49-F238E27FC236}">
                <a16:creationId xmlns:a16="http://schemas.microsoft.com/office/drawing/2014/main" id="{866203A6-DC93-43A0-A0BE-00CBEF08EB70}"/>
              </a:ext>
            </a:extLst>
          </p:cNvPr>
          <p:cNvSpPr txBox="1"/>
          <p:nvPr/>
        </p:nvSpPr>
        <p:spPr>
          <a:xfrm rot="16200000">
            <a:off x="1023258" y="5552262"/>
            <a:ext cx="457202" cy="207749"/>
          </a:xfrm>
          <a:prstGeom prst="rect">
            <a:avLst/>
          </a:prstGeom>
          <a:noFill/>
        </p:spPr>
        <p:txBody>
          <a:bodyPr wrap="square" rtlCol="0">
            <a:spAutoFit/>
          </a:bodyPr>
          <a:lstStyle/>
          <a:p>
            <a:pPr algn="ctr"/>
            <a:r>
              <a:rPr lang="en-US" sz="750" b="1" dirty="0">
                <a:solidFill>
                  <a:srgbClr val="383A35"/>
                </a:solidFill>
              </a:rPr>
              <a:t>11</a:t>
            </a:r>
            <a:r>
              <a:rPr lang="en-US" sz="750" b="1" baseline="30000" dirty="0">
                <a:solidFill>
                  <a:srgbClr val="383A35"/>
                </a:solidFill>
              </a:rPr>
              <a:t>TH</a:t>
            </a:r>
            <a:r>
              <a:rPr lang="en-US" sz="750" b="1" dirty="0">
                <a:solidFill>
                  <a:srgbClr val="383A35"/>
                </a:solidFill>
              </a:rPr>
              <a:t> </a:t>
            </a:r>
          </a:p>
        </p:txBody>
      </p:sp>
      <p:sp>
        <p:nvSpPr>
          <p:cNvPr id="19" name="TextBox 18">
            <a:extLst>
              <a:ext uri="{FF2B5EF4-FFF2-40B4-BE49-F238E27FC236}">
                <a16:creationId xmlns:a16="http://schemas.microsoft.com/office/drawing/2014/main" id="{1D4112A0-052C-4FD8-90C2-84E14407A87B}"/>
              </a:ext>
            </a:extLst>
          </p:cNvPr>
          <p:cNvSpPr txBox="1"/>
          <p:nvPr/>
        </p:nvSpPr>
        <p:spPr>
          <a:xfrm rot="16200000">
            <a:off x="2927232" y="5670432"/>
            <a:ext cx="788091" cy="215444"/>
          </a:xfrm>
          <a:prstGeom prst="rect">
            <a:avLst/>
          </a:prstGeom>
          <a:noFill/>
        </p:spPr>
        <p:txBody>
          <a:bodyPr wrap="square" rtlCol="0">
            <a:spAutoFit/>
          </a:bodyPr>
          <a:lstStyle/>
          <a:p>
            <a:pPr algn="ctr"/>
            <a:r>
              <a:rPr lang="en-US" sz="800" b="1" dirty="0">
                <a:solidFill>
                  <a:srgbClr val="383A35"/>
                </a:solidFill>
              </a:rPr>
              <a:t>BROADWAY</a:t>
            </a:r>
          </a:p>
        </p:txBody>
      </p:sp>
      <p:sp>
        <p:nvSpPr>
          <p:cNvPr id="20" name="TextBox 19">
            <a:extLst>
              <a:ext uri="{FF2B5EF4-FFF2-40B4-BE49-F238E27FC236}">
                <a16:creationId xmlns:a16="http://schemas.microsoft.com/office/drawing/2014/main" id="{1347D320-31FA-403E-9538-CF8218468E55}"/>
              </a:ext>
            </a:extLst>
          </p:cNvPr>
          <p:cNvSpPr txBox="1"/>
          <p:nvPr/>
        </p:nvSpPr>
        <p:spPr>
          <a:xfrm rot="16200000">
            <a:off x="1455504" y="5545695"/>
            <a:ext cx="462641" cy="215444"/>
          </a:xfrm>
          <a:prstGeom prst="rect">
            <a:avLst/>
          </a:prstGeom>
          <a:noFill/>
        </p:spPr>
        <p:txBody>
          <a:bodyPr wrap="square" rtlCol="0">
            <a:spAutoFit/>
          </a:bodyPr>
          <a:lstStyle/>
          <a:p>
            <a:pPr algn="ctr"/>
            <a:r>
              <a:rPr lang="en-US" sz="800" b="1" dirty="0">
                <a:solidFill>
                  <a:srgbClr val="383A35"/>
                </a:solidFill>
              </a:rPr>
              <a:t>10</a:t>
            </a:r>
            <a:r>
              <a:rPr lang="en-US" sz="800" b="1" baseline="30000" dirty="0">
                <a:solidFill>
                  <a:srgbClr val="383A35"/>
                </a:solidFill>
              </a:rPr>
              <a:t>TH</a:t>
            </a:r>
            <a:r>
              <a:rPr lang="en-US" sz="800" b="1" dirty="0">
                <a:solidFill>
                  <a:srgbClr val="383A35"/>
                </a:solidFill>
              </a:rPr>
              <a:t> </a:t>
            </a:r>
          </a:p>
        </p:txBody>
      </p:sp>
      <p:sp>
        <p:nvSpPr>
          <p:cNvPr id="21" name="TextBox 20">
            <a:extLst>
              <a:ext uri="{FF2B5EF4-FFF2-40B4-BE49-F238E27FC236}">
                <a16:creationId xmlns:a16="http://schemas.microsoft.com/office/drawing/2014/main" id="{9C359902-369B-44A5-8572-4BD5761C6401}"/>
              </a:ext>
            </a:extLst>
          </p:cNvPr>
          <p:cNvSpPr txBox="1"/>
          <p:nvPr/>
        </p:nvSpPr>
        <p:spPr>
          <a:xfrm rot="16200000">
            <a:off x="1974621" y="5531080"/>
            <a:ext cx="457203" cy="215444"/>
          </a:xfrm>
          <a:prstGeom prst="rect">
            <a:avLst/>
          </a:prstGeom>
          <a:noFill/>
        </p:spPr>
        <p:txBody>
          <a:bodyPr wrap="square" rtlCol="0">
            <a:spAutoFit/>
          </a:bodyPr>
          <a:lstStyle/>
          <a:p>
            <a:pPr algn="ctr"/>
            <a:r>
              <a:rPr lang="en-US" sz="800" b="1" dirty="0">
                <a:solidFill>
                  <a:srgbClr val="383A35"/>
                </a:solidFill>
              </a:rPr>
              <a:t>9</a:t>
            </a:r>
            <a:r>
              <a:rPr lang="en-US" sz="800" b="1" baseline="30000" dirty="0">
                <a:solidFill>
                  <a:srgbClr val="383A35"/>
                </a:solidFill>
              </a:rPr>
              <a:t>TH</a:t>
            </a:r>
            <a:r>
              <a:rPr lang="en-US" sz="800" b="1" dirty="0">
                <a:solidFill>
                  <a:srgbClr val="383A35"/>
                </a:solidFill>
              </a:rPr>
              <a:t> </a:t>
            </a:r>
          </a:p>
        </p:txBody>
      </p:sp>
      <p:sp>
        <p:nvSpPr>
          <p:cNvPr id="22" name="TextBox 21">
            <a:extLst>
              <a:ext uri="{FF2B5EF4-FFF2-40B4-BE49-F238E27FC236}">
                <a16:creationId xmlns:a16="http://schemas.microsoft.com/office/drawing/2014/main" id="{E631F620-45E5-4CB9-93E5-63CF4525C8DC}"/>
              </a:ext>
            </a:extLst>
          </p:cNvPr>
          <p:cNvSpPr txBox="1"/>
          <p:nvPr/>
        </p:nvSpPr>
        <p:spPr>
          <a:xfrm rot="16200000">
            <a:off x="2391001" y="5533799"/>
            <a:ext cx="462642" cy="215444"/>
          </a:xfrm>
          <a:prstGeom prst="rect">
            <a:avLst/>
          </a:prstGeom>
          <a:noFill/>
        </p:spPr>
        <p:txBody>
          <a:bodyPr wrap="square" rtlCol="0">
            <a:spAutoFit/>
          </a:bodyPr>
          <a:lstStyle/>
          <a:p>
            <a:pPr algn="ctr"/>
            <a:r>
              <a:rPr lang="en-US" sz="800" b="1" dirty="0">
                <a:solidFill>
                  <a:srgbClr val="383A35"/>
                </a:solidFill>
              </a:rPr>
              <a:t>PARK</a:t>
            </a:r>
          </a:p>
        </p:txBody>
      </p:sp>
      <p:sp>
        <p:nvSpPr>
          <p:cNvPr id="23" name="TextBox 22">
            <a:extLst>
              <a:ext uri="{FF2B5EF4-FFF2-40B4-BE49-F238E27FC236}">
                <a16:creationId xmlns:a16="http://schemas.microsoft.com/office/drawing/2014/main" id="{339FA128-A15E-427F-BD82-7148E965E461}"/>
              </a:ext>
            </a:extLst>
          </p:cNvPr>
          <p:cNvSpPr txBox="1"/>
          <p:nvPr/>
        </p:nvSpPr>
        <p:spPr>
          <a:xfrm rot="16200000">
            <a:off x="2694380" y="5542975"/>
            <a:ext cx="457201" cy="215444"/>
          </a:xfrm>
          <a:prstGeom prst="rect">
            <a:avLst/>
          </a:prstGeom>
          <a:noFill/>
        </p:spPr>
        <p:txBody>
          <a:bodyPr wrap="square" rtlCol="0">
            <a:spAutoFit/>
          </a:bodyPr>
          <a:lstStyle/>
          <a:p>
            <a:pPr algn="ctr"/>
            <a:r>
              <a:rPr lang="en-US" sz="800" b="1" dirty="0">
                <a:solidFill>
                  <a:srgbClr val="383A35"/>
                </a:solidFill>
              </a:rPr>
              <a:t>8</a:t>
            </a:r>
            <a:r>
              <a:rPr lang="en-US" sz="800" b="1" baseline="30000" dirty="0">
                <a:solidFill>
                  <a:srgbClr val="383A35"/>
                </a:solidFill>
              </a:rPr>
              <a:t>TH</a:t>
            </a:r>
            <a:r>
              <a:rPr lang="en-US" sz="800" b="1" dirty="0">
                <a:solidFill>
                  <a:srgbClr val="383A35"/>
                </a:solidFill>
              </a:rPr>
              <a:t> </a:t>
            </a:r>
          </a:p>
        </p:txBody>
      </p:sp>
      <p:sp>
        <p:nvSpPr>
          <p:cNvPr id="24" name="TextBox 23">
            <a:extLst>
              <a:ext uri="{FF2B5EF4-FFF2-40B4-BE49-F238E27FC236}">
                <a16:creationId xmlns:a16="http://schemas.microsoft.com/office/drawing/2014/main" id="{983329FF-7A22-4AC4-9E6A-E5C9CFA3CE88}"/>
              </a:ext>
            </a:extLst>
          </p:cNvPr>
          <p:cNvSpPr txBox="1"/>
          <p:nvPr/>
        </p:nvSpPr>
        <p:spPr>
          <a:xfrm rot="16200000">
            <a:off x="3507922" y="5507593"/>
            <a:ext cx="386440" cy="215444"/>
          </a:xfrm>
          <a:prstGeom prst="rect">
            <a:avLst/>
          </a:prstGeom>
          <a:noFill/>
        </p:spPr>
        <p:txBody>
          <a:bodyPr wrap="square" rtlCol="0">
            <a:spAutoFit/>
          </a:bodyPr>
          <a:lstStyle/>
          <a:p>
            <a:pPr algn="ctr"/>
            <a:r>
              <a:rPr lang="en-US" sz="800" b="1" dirty="0">
                <a:solidFill>
                  <a:srgbClr val="383A35"/>
                </a:solidFill>
              </a:rPr>
              <a:t>6</a:t>
            </a:r>
            <a:r>
              <a:rPr lang="en-US" sz="800" b="1" baseline="30000" dirty="0">
                <a:solidFill>
                  <a:srgbClr val="383A35"/>
                </a:solidFill>
              </a:rPr>
              <a:t>TH</a:t>
            </a:r>
            <a:r>
              <a:rPr lang="en-US" sz="800" b="1" dirty="0">
                <a:solidFill>
                  <a:srgbClr val="383A35"/>
                </a:solidFill>
              </a:rPr>
              <a:t> </a:t>
            </a:r>
          </a:p>
        </p:txBody>
      </p:sp>
      <p:sp>
        <p:nvSpPr>
          <p:cNvPr id="25" name="TextBox 24">
            <a:extLst>
              <a:ext uri="{FF2B5EF4-FFF2-40B4-BE49-F238E27FC236}">
                <a16:creationId xmlns:a16="http://schemas.microsoft.com/office/drawing/2014/main" id="{B44E9A98-9E16-4101-A288-F52BBA7061F4}"/>
              </a:ext>
            </a:extLst>
          </p:cNvPr>
          <p:cNvSpPr txBox="1"/>
          <p:nvPr/>
        </p:nvSpPr>
        <p:spPr>
          <a:xfrm rot="16200000">
            <a:off x="3956976" y="5507593"/>
            <a:ext cx="386440" cy="215444"/>
          </a:xfrm>
          <a:prstGeom prst="rect">
            <a:avLst/>
          </a:prstGeom>
          <a:noFill/>
        </p:spPr>
        <p:txBody>
          <a:bodyPr wrap="square" rtlCol="0">
            <a:spAutoFit/>
          </a:bodyPr>
          <a:lstStyle/>
          <a:p>
            <a:pPr algn="ctr"/>
            <a:r>
              <a:rPr lang="en-US" sz="800" b="1" dirty="0">
                <a:solidFill>
                  <a:srgbClr val="383A35"/>
                </a:solidFill>
              </a:rPr>
              <a:t>5</a:t>
            </a:r>
            <a:r>
              <a:rPr lang="en-US" sz="800" b="1" baseline="30000" dirty="0">
                <a:solidFill>
                  <a:srgbClr val="383A35"/>
                </a:solidFill>
              </a:rPr>
              <a:t>TH</a:t>
            </a:r>
            <a:r>
              <a:rPr lang="en-US" sz="800" b="1" dirty="0">
                <a:solidFill>
                  <a:srgbClr val="383A35"/>
                </a:solidFill>
              </a:rPr>
              <a:t> </a:t>
            </a:r>
          </a:p>
        </p:txBody>
      </p:sp>
      <p:sp>
        <p:nvSpPr>
          <p:cNvPr id="26" name="TextBox 25">
            <a:extLst>
              <a:ext uri="{FF2B5EF4-FFF2-40B4-BE49-F238E27FC236}">
                <a16:creationId xmlns:a16="http://schemas.microsoft.com/office/drawing/2014/main" id="{5EC86803-8839-4C82-A932-8BBC0A90CA20}"/>
              </a:ext>
            </a:extLst>
          </p:cNvPr>
          <p:cNvSpPr txBox="1"/>
          <p:nvPr/>
        </p:nvSpPr>
        <p:spPr>
          <a:xfrm rot="16200000">
            <a:off x="5261645" y="5507593"/>
            <a:ext cx="386440" cy="215444"/>
          </a:xfrm>
          <a:prstGeom prst="rect">
            <a:avLst/>
          </a:prstGeom>
          <a:noFill/>
        </p:spPr>
        <p:txBody>
          <a:bodyPr wrap="square" rtlCol="0">
            <a:spAutoFit/>
          </a:bodyPr>
          <a:lstStyle/>
          <a:p>
            <a:pPr algn="ctr"/>
            <a:r>
              <a:rPr lang="en-US" sz="800" b="1" dirty="0">
                <a:solidFill>
                  <a:srgbClr val="383A35"/>
                </a:solidFill>
              </a:rPr>
              <a:t>2</a:t>
            </a:r>
            <a:r>
              <a:rPr lang="en-US" sz="800" b="1" baseline="30000" dirty="0">
                <a:solidFill>
                  <a:srgbClr val="383A35"/>
                </a:solidFill>
              </a:rPr>
              <a:t>ND</a:t>
            </a:r>
            <a:r>
              <a:rPr lang="en-US" sz="800" b="1" dirty="0">
                <a:solidFill>
                  <a:srgbClr val="383A35"/>
                </a:solidFill>
              </a:rPr>
              <a:t> </a:t>
            </a:r>
          </a:p>
        </p:txBody>
      </p:sp>
      <p:sp>
        <p:nvSpPr>
          <p:cNvPr id="27" name="TextBox 26">
            <a:extLst>
              <a:ext uri="{FF2B5EF4-FFF2-40B4-BE49-F238E27FC236}">
                <a16:creationId xmlns:a16="http://schemas.microsoft.com/office/drawing/2014/main" id="{066C5B20-13EF-4F1F-8A0F-CE5DC792B8E0}"/>
              </a:ext>
            </a:extLst>
          </p:cNvPr>
          <p:cNvSpPr txBox="1"/>
          <p:nvPr/>
        </p:nvSpPr>
        <p:spPr>
          <a:xfrm rot="16200000">
            <a:off x="5645732" y="5507593"/>
            <a:ext cx="386440" cy="215444"/>
          </a:xfrm>
          <a:prstGeom prst="rect">
            <a:avLst/>
          </a:prstGeom>
          <a:noFill/>
        </p:spPr>
        <p:txBody>
          <a:bodyPr wrap="square" rtlCol="0">
            <a:spAutoFit/>
          </a:bodyPr>
          <a:lstStyle/>
          <a:p>
            <a:pPr algn="ctr"/>
            <a:r>
              <a:rPr lang="en-US" sz="800" b="1" dirty="0">
                <a:solidFill>
                  <a:srgbClr val="383A35"/>
                </a:solidFill>
              </a:rPr>
              <a:t>1</a:t>
            </a:r>
            <a:r>
              <a:rPr lang="en-US" sz="800" b="1" baseline="30000" dirty="0">
                <a:solidFill>
                  <a:srgbClr val="383A35"/>
                </a:solidFill>
              </a:rPr>
              <a:t>ST</a:t>
            </a:r>
            <a:endParaRPr lang="en-US" sz="800" b="1" dirty="0">
              <a:solidFill>
                <a:srgbClr val="383A35"/>
              </a:solidFill>
            </a:endParaRPr>
          </a:p>
        </p:txBody>
      </p:sp>
      <p:sp>
        <p:nvSpPr>
          <p:cNvPr id="28" name="TextBox 27">
            <a:extLst>
              <a:ext uri="{FF2B5EF4-FFF2-40B4-BE49-F238E27FC236}">
                <a16:creationId xmlns:a16="http://schemas.microsoft.com/office/drawing/2014/main" id="{32C1055D-6D74-4F25-A587-5DC3D2122545}"/>
              </a:ext>
            </a:extLst>
          </p:cNvPr>
          <p:cNvSpPr txBox="1"/>
          <p:nvPr/>
        </p:nvSpPr>
        <p:spPr>
          <a:xfrm rot="16200000">
            <a:off x="4372202" y="5507593"/>
            <a:ext cx="386440" cy="215444"/>
          </a:xfrm>
          <a:prstGeom prst="rect">
            <a:avLst/>
          </a:prstGeom>
          <a:noFill/>
        </p:spPr>
        <p:txBody>
          <a:bodyPr wrap="square" rtlCol="0">
            <a:spAutoFit/>
          </a:bodyPr>
          <a:lstStyle/>
          <a:p>
            <a:pPr algn="ctr"/>
            <a:r>
              <a:rPr lang="en-US" sz="800" b="1" dirty="0">
                <a:solidFill>
                  <a:srgbClr val="383A35"/>
                </a:solidFill>
              </a:rPr>
              <a:t>4</a:t>
            </a:r>
            <a:r>
              <a:rPr lang="en-US" sz="800" b="1" baseline="30000" dirty="0">
                <a:solidFill>
                  <a:srgbClr val="383A35"/>
                </a:solidFill>
              </a:rPr>
              <a:t>TH</a:t>
            </a:r>
            <a:endParaRPr lang="en-US" sz="800" b="1" dirty="0">
              <a:solidFill>
                <a:srgbClr val="383A35"/>
              </a:solidFill>
            </a:endParaRPr>
          </a:p>
        </p:txBody>
      </p:sp>
      <p:sp>
        <p:nvSpPr>
          <p:cNvPr id="29" name="TextBox 28">
            <a:extLst>
              <a:ext uri="{FF2B5EF4-FFF2-40B4-BE49-F238E27FC236}">
                <a16:creationId xmlns:a16="http://schemas.microsoft.com/office/drawing/2014/main" id="{0CD167BD-8904-4D37-B6C8-136B1E1F29E4}"/>
              </a:ext>
            </a:extLst>
          </p:cNvPr>
          <p:cNvSpPr txBox="1"/>
          <p:nvPr/>
        </p:nvSpPr>
        <p:spPr>
          <a:xfrm rot="16200000">
            <a:off x="4777953" y="5507593"/>
            <a:ext cx="386440" cy="215444"/>
          </a:xfrm>
          <a:prstGeom prst="rect">
            <a:avLst/>
          </a:prstGeom>
          <a:noFill/>
        </p:spPr>
        <p:txBody>
          <a:bodyPr wrap="square" rtlCol="0">
            <a:spAutoFit/>
          </a:bodyPr>
          <a:lstStyle/>
          <a:p>
            <a:pPr algn="ctr"/>
            <a:r>
              <a:rPr lang="en-US" sz="800" b="1" dirty="0">
                <a:solidFill>
                  <a:srgbClr val="383A35"/>
                </a:solidFill>
              </a:rPr>
              <a:t>3</a:t>
            </a:r>
            <a:r>
              <a:rPr lang="en-US" sz="800" b="1" baseline="30000" dirty="0">
                <a:solidFill>
                  <a:srgbClr val="383A35"/>
                </a:solidFill>
              </a:rPr>
              <a:t>RD</a:t>
            </a:r>
            <a:r>
              <a:rPr lang="en-US" sz="800" b="1" dirty="0">
                <a:solidFill>
                  <a:srgbClr val="383A35"/>
                </a:solidFill>
              </a:rPr>
              <a:t> </a:t>
            </a:r>
          </a:p>
        </p:txBody>
      </p:sp>
      <p:sp>
        <p:nvSpPr>
          <p:cNvPr id="30" name="TextBox 29">
            <a:extLst>
              <a:ext uri="{FF2B5EF4-FFF2-40B4-BE49-F238E27FC236}">
                <a16:creationId xmlns:a16="http://schemas.microsoft.com/office/drawing/2014/main" id="{9A99A0FA-11DD-4566-9084-4ABA8C8D965E}"/>
              </a:ext>
            </a:extLst>
          </p:cNvPr>
          <p:cNvSpPr txBox="1"/>
          <p:nvPr/>
        </p:nvSpPr>
        <p:spPr>
          <a:xfrm rot="19638992">
            <a:off x="6226164" y="3606011"/>
            <a:ext cx="878114" cy="207749"/>
          </a:xfrm>
          <a:prstGeom prst="rect">
            <a:avLst/>
          </a:prstGeom>
          <a:noFill/>
        </p:spPr>
        <p:txBody>
          <a:bodyPr wrap="square" rtlCol="0">
            <a:spAutoFit/>
          </a:bodyPr>
          <a:lstStyle/>
          <a:p>
            <a:pPr algn="ctr"/>
            <a:r>
              <a:rPr lang="en-US" sz="750" b="1" dirty="0">
                <a:solidFill>
                  <a:srgbClr val="383A35"/>
                </a:solidFill>
              </a:rPr>
              <a:t>STEEL BRIDGE</a:t>
            </a:r>
          </a:p>
        </p:txBody>
      </p:sp>
      <p:sp>
        <p:nvSpPr>
          <p:cNvPr id="31" name="TextBox 30">
            <a:extLst>
              <a:ext uri="{FF2B5EF4-FFF2-40B4-BE49-F238E27FC236}">
                <a16:creationId xmlns:a16="http://schemas.microsoft.com/office/drawing/2014/main" id="{EAD9C602-5778-472F-BB98-F7B9374F4609}"/>
              </a:ext>
            </a:extLst>
          </p:cNvPr>
          <p:cNvSpPr txBox="1"/>
          <p:nvPr/>
        </p:nvSpPr>
        <p:spPr>
          <a:xfrm rot="19296986">
            <a:off x="4184964" y="1270370"/>
            <a:ext cx="1188540" cy="207749"/>
          </a:xfrm>
          <a:prstGeom prst="rect">
            <a:avLst/>
          </a:prstGeom>
          <a:noFill/>
        </p:spPr>
        <p:txBody>
          <a:bodyPr wrap="square" rtlCol="0">
            <a:spAutoFit/>
          </a:bodyPr>
          <a:lstStyle/>
          <a:p>
            <a:pPr algn="ctr"/>
            <a:r>
              <a:rPr lang="en-US" sz="750" b="1" dirty="0">
                <a:solidFill>
                  <a:srgbClr val="383A35"/>
                </a:solidFill>
              </a:rPr>
              <a:t>BROADWAY BRIDGE</a:t>
            </a:r>
          </a:p>
        </p:txBody>
      </p:sp>
      <p:sp>
        <p:nvSpPr>
          <p:cNvPr id="32" name="TextBox 31">
            <a:extLst>
              <a:ext uri="{FF2B5EF4-FFF2-40B4-BE49-F238E27FC236}">
                <a16:creationId xmlns:a16="http://schemas.microsoft.com/office/drawing/2014/main" id="{F42E6648-B001-4935-8FE2-4FF620EF299C}"/>
              </a:ext>
            </a:extLst>
          </p:cNvPr>
          <p:cNvSpPr txBox="1"/>
          <p:nvPr/>
        </p:nvSpPr>
        <p:spPr>
          <a:xfrm rot="3116995">
            <a:off x="4994399" y="2483216"/>
            <a:ext cx="1203694" cy="207749"/>
          </a:xfrm>
          <a:prstGeom prst="rect">
            <a:avLst/>
          </a:prstGeom>
          <a:noFill/>
        </p:spPr>
        <p:txBody>
          <a:bodyPr wrap="square" rtlCol="0">
            <a:spAutoFit/>
          </a:bodyPr>
          <a:lstStyle/>
          <a:p>
            <a:pPr algn="ctr"/>
            <a:r>
              <a:rPr lang="en-US" sz="750" dirty="0">
                <a:solidFill>
                  <a:srgbClr val="FFFFFF">
                    <a:lumMod val="50000"/>
                  </a:srgbClr>
                </a:solidFill>
              </a:rPr>
              <a:t>WILLAMETTE RIVER</a:t>
            </a:r>
          </a:p>
        </p:txBody>
      </p:sp>
      <p:sp>
        <p:nvSpPr>
          <p:cNvPr id="33" name="TextBox 32">
            <a:extLst>
              <a:ext uri="{FF2B5EF4-FFF2-40B4-BE49-F238E27FC236}">
                <a16:creationId xmlns:a16="http://schemas.microsoft.com/office/drawing/2014/main" id="{CF575A3E-FBC2-4952-9399-2D0173C7308B}"/>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algn="ctr"/>
            <a:r>
              <a:rPr lang="en-US" sz="750" b="1" dirty="0">
                <a:solidFill>
                  <a:srgbClr val="FFFFFF"/>
                </a:solidFill>
              </a:rPr>
              <a:t>STREETCAR</a:t>
            </a:r>
          </a:p>
        </p:txBody>
      </p:sp>
      <p:sp>
        <p:nvSpPr>
          <p:cNvPr id="34" name="TextBox 33">
            <a:extLst>
              <a:ext uri="{FF2B5EF4-FFF2-40B4-BE49-F238E27FC236}">
                <a16:creationId xmlns:a16="http://schemas.microsoft.com/office/drawing/2014/main" id="{3F99AE9A-3688-4514-A793-21EE1A5EA84C}"/>
              </a:ext>
            </a:extLst>
          </p:cNvPr>
          <p:cNvSpPr txBox="1"/>
          <p:nvPr/>
        </p:nvSpPr>
        <p:spPr>
          <a:xfrm>
            <a:off x="5245943" y="4191000"/>
            <a:ext cx="417843" cy="207749"/>
          </a:xfrm>
          <a:prstGeom prst="rect">
            <a:avLst/>
          </a:prstGeom>
          <a:solidFill>
            <a:srgbClr val="FF6CA3"/>
          </a:solidFill>
        </p:spPr>
        <p:txBody>
          <a:bodyPr wrap="square" rtlCol="0">
            <a:spAutoFit/>
          </a:bodyPr>
          <a:lstStyle/>
          <a:p>
            <a:pPr algn="ctr"/>
            <a:r>
              <a:rPr lang="en-US" sz="750" b="1" dirty="0">
                <a:solidFill>
                  <a:srgbClr val="FFFFFF"/>
                </a:solidFill>
              </a:rPr>
              <a:t>MAX</a:t>
            </a:r>
          </a:p>
        </p:txBody>
      </p:sp>
      <p:sp>
        <p:nvSpPr>
          <p:cNvPr id="35" name="Rectangle 34">
            <a:extLst>
              <a:ext uri="{FF2B5EF4-FFF2-40B4-BE49-F238E27FC236}">
                <a16:creationId xmlns:a16="http://schemas.microsoft.com/office/drawing/2014/main" id="{ABA9056B-9E9B-46D4-84C0-4DCD73352586}"/>
              </a:ext>
            </a:extLst>
          </p:cNvPr>
          <p:cNvSpPr/>
          <p:nvPr/>
        </p:nvSpPr>
        <p:spPr>
          <a:xfrm rot="21540000">
            <a:off x="2127029" y="2644477"/>
            <a:ext cx="1035271" cy="205718"/>
          </a:xfrm>
          <a:prstGeom prst="rect">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USPS SITE</a:t>
            </a:r>
          </a:p>
        </p:txBody>
      </p:sp>
      <p:sp>
        <p:nvSpPr>
          <p:cNvPr id="36" name="Speech Bubble: Rectangle 35">
            <a:extLst>
              <a:ext uri="{FF2B5EF4-FFF2-40B4-BE49-F238E27FC236}">
                <a16:creationId xmlns:a16="http://schemas.microsoft.com/office/drawing/2014/main" id="{DB18C423-DFA2-4971-BF14-3E56E62575AD}"/>
              </a:ext>
            </a:extLst>
          </p:cNvPr>
          <p:cNvSpPr/>
          <p:nvPr/>
        </p:nvSpPr>
        <p:spPr>
          <a:xfrm>
            <a:off x="4540293" y="3054402"/>
            <a:ext cx="850378" cy="274319"/>
          </a:xfrm>
          <a:prstGeom prst="wedgeRectCallout">
            <a:avLst>
              <a:gd name="adj1" fmla="val -188320"/>
              <a:gd name="adj2" fmla="val 48240"/>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BLOCK Y</a:t>
            </a:r>
          </a:p>
        </p:txBody>
      </p:sp>
      <p:sp>
        <p:nvSpPr>
          <p:cNvPr id="37" name="Speech Bubble: Rectangle 36">
            <a:extLst>
              <a:ext uri="{FF2B5EF4-FFF2-40B4-BE49-F238E27FC236}">
                <a16:creationId xmlns:a16="http://schemas.microsoft.com/office/drawing/2014/main" id="{2F92FDE2-6BBC-4092-A39E-046C68C56824}"/>
              </a:ext>
            </a:extLst>
          </p:cNvPr>
          <p:cNvSpPr/>
          <p:nvPr/>
        </p:nvSpPr>
        <p:spPr>
          <a:xfrm>
            <a:off x="3335420" y="4637348"/>
            <a:ext cx="850378" cy="274319"/>
          </a:xfrm>
          <a:prstGeom prst="wedgeRectCallout">
            <a:avLst>
              <a:gd name="adj1" fmla="val -36666"/>
              <a:gd name="adj2" fmla="val -194971"/>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BLOCK R</a:t>
            </a:r>
          </a:p>
        </p:txBody>
      </p:sp>
      <p:sp>
        <p:nvSpPr>
          <p:cNvPr id="38" name="Speech Bubble: Rectangle 37">
            <a:extLst>
              <a:ext uri="{FF2B5EF4-FFF2-40B4-BE49-F238E27FC236}">
                <a16:creationId xmlns:a16="http://schemas.microsoft.com/office/drawing/2014/main" id="{F455554D-E46D-49CD-86BF-74D1AF8013EA}"/>
              </a:ext>
            </a:extLst>
          </p:cNvPr>
          <p:cNvSpPr/>
          <p:nvPr/>
        </p:nvSpPr>
        <p:spPr>
          <a:xfrm>
            <a:off x="4053299" y="2371973"/>
            <a:ext cx="952499" cy="432988"/>
          </a:xfrm>
          <a:prstGeom prst="wedgeRectCallout">
            <a:avLst>
              <a:gd name="adj1" fmla="val -97329"/>
              <a:gd name="adj2" fmla="val 73288"/>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UNION STATION</a:t>
            </a:r>
          </a:p>
        </p:txBody>
      </p:sp>
      <p:sp>
        <p:nvSpPr>
          <p:cNvPr id="39" name="Rectangle 38">
            <a:extLst>
              <a:ext uri="{FF2B5EF4-FFF2-40B4-BE49-F238E27FC236}">
                <a16:creationId xmlns:a16="http://schemas.microsoft.com/office/drawing/2014/main" id="{7BCEDE91-2D48-483A-8202-D2A78FFD2386}"/>
              </a:ext>
            </a:extLst>
          </p:cNvPr>
          <p:cNvSpPr/>
          <p:nvPr/>
        </p:nvSpPr>
        <p:spPr>
          <a:xfrm>
            <a:off x="2011664" y="4167809"/>
            <a:ext cx="417844"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FUTURE PARK</a:t>
            </a:r>
          </a:p>
        </p:txBody>
      </p:sp>
      <p:sp>
        <p:nvSpPr>
          <p:cNvPr id="40" name="Rectangle 39">
            <a:extLst>
              <a:ext uri="{FF2B5EF4-FFF2-40B4-BE49-F238E27FC236}">
                <a16:creationId xmlns:a16="http://schemas.microsoft.com/office/drawing/2014/main" id="{7F37299B-2A4A-430F-9CDC-BBB2602EAE3A}"/>
              </a:ext>
            </a:extLst>
          </p:cNvPr>
          <p:cNvSpPr/>
          <p:nvPr/>
        </p:nvSpPr>
        <p:spPr>
          <a:xfrm>
            <a:off x="2848896" y="4167044"/>
            <a:ext cx="322069" cy="15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PNCA</a:t>
            </a:r>
          </a:p>
        </p:txBody>
      </p:sp>
      <p:sp>
        <p:nvSpPr>
          <p:cNvPr id="41" name="Rectangle 40">
            <a:extLst>
              <a:ext uri="{FF2B5EF4-FFF2-40B4-BE49-F238E27FC236}">
                <a16:creationId xmlns:a16="http://schemas.microsoft.com/office/drawing/2014/main" id="{2A0E009C-49C4-4290-959F-61392CED23E9}"/>
              </a:ext>
            </a:extLst>
          </p:cNvPr>
          <p:cNvSpPr/>
          <p:nvPr/>
        </p:nvSpPr>
        <p:spPr>
          <a:xfrm>
            <a:off x="4166748" y="4255103"/>
            <a:ext cx="762000"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GREYHOUND BUS TERMINAL</a:t>
            </a:r>
          </a:p>
        </p:txBody>
      </p:sp>
      <p:cxnSp>
        <p:nvCxnSpPr>
          <p:cNvPr id="42" name="Straight Connector 41">
            <a:extLst>
              <a:ext uri="{FF2B5EF4-FFF2-40B4-BE49-F238E27FC236}">
                <a16:creationId xmlns:a16="http://schemas.microsoft.com/office/drawing/2014/main" id="{8B7F4A62-5DB8-4CA0-AD57-57AF93FC4265}"/>
              </a:ext>
            </a:extLst>
          </p:cNvPr>
          <p:cNvCxnSpPr>
            <a:cxnSpLocks/>
            <a:endCxn id="41" idx="1"/>
          </p:cNvCxnSpPr>
          <p:nvPr/>
        </p:nvCxnSpPr>
        <p:spPr>
          <a:xfrm>
            <a:off x="3937555" y="4123104"/>
            <a:ext cx="229193" cy="259779"/>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241BF88F-EF32-4EA2-B4AC-54C32C1DE9A3}"/>
              </a:ext>
            </a:extLst>
          </p:cNvPr>
          <p:cNvCxnSpPr>
            <a:cxnSpLocks/>
          </p:cNvCxnSpPr>
          <p:nvPr/>
        </p:nvCxnSpPr>
        <p:spPr>
          <a:xfrm flipH="1">
            <a:off x="2306862" y="4295588"/>
            <a:ext cx="322069" cy="0"/>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FD2F93E6-A016-46C0-8C39-999D428FA543}"/>
              </a:ext>
            </a:extLst>
          </p:cNvPr>
          <p:cNvSpPr/>
          <p:nvPr/>
        </p:nvSpPr>
        <p:spPr>
          <a:xfrm>
            <a:off x="3266174" y="3636836"/>
            <a:ext cx="347472"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BLOCK U</a:t>
            </a:r>
          </a:p>
        </p:txBody>
      </p:sp>
      <p:sp>
        <p:nvSpPr>
          <p:cNvPr id="45" name="Speech Bubble: Rectangle 44">
            <a:extLst>
              <a:ext uri="{FF2B5EF4-FFF2-40B4-BE49-F238E27FC236}">
                <a16:creationId xmlns:a16="http://schemas.microsoft.com/office/drawing/2014/main" id="{DD3613FC-74F0-4109-A05B-EEDE5D42DBA5}"/>
              </a:ext>
            </a:extLst>
          </p:cNvPr>
          <p:cNvSpPr/>
          <p:nvPr/>
        </p:nvSpPr>
        <p:spPr>
          <a:xfrm>
            <a:off x="1943100" y="1402722"/>
            <a:ext cx="1197864" cy="432988"/>
          </a:xfrm>
          <a:prstGeom prst="wedgeRectCallout">
            <a:avLst>
              <a:gd name="adj1" fmla="val 68782"/>
              <a:gd name="adj2" fmla="val 67360"/>
            </a:avLst>
          </a:prstGeom>
          <a:solidFill>
            <a:schemeClr val="bg1">
              <a:alpha val="20000"/>
            </a:schemeClr>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BROADWAY BRIDGE SITE</a:t>
            </a:r>
          </a:p>
        </p:txBody>
      </p:sp>
      <p:sp>
        <p:nvSpPr>
          <p:cNvPr id="5" name="Title 1">
            <a:extLst>
              <a:ext uri="{FF2B5EF4-FFF2-40B4-BE49-F238E27FC236}">
                <a16:creationId xmlns:a16="http://schemas.microsoft.com/office/drawing/2014/main" id="{321F2FF8-67DC-43F0-8EF4-B8CA4586D389}"/>
              </a:ext>
            </a:extLst>
          </p:cNvPr>
          <p:cNvSpPr>
            <a:spLocks noGrp="1"/>
          </p:cNvSpPr>
          <p:nvPr userDrawn="1">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STYLE</a:t>
            </a:r>
          </a:p>
        </p:txBody>
      </p:sp>
      <p:sp>
        <p:nvSpPr>
          <p:cNvPr id="6" name="Subtitle 2">
            <a:extLst>
              <a:ext uri="{FF2B5EF4-FFF2-40B4-BE49-F238E27FC236}">
                <a16:creationId xmlns:a16="http://schemas.microsoft.com/office/drawing/2014/main" id="{43760B78-2368-4FB9-A735-A0BB98A1C2BE}"/>
              </a:ext>
            </a:extLst>
          </p:cNvPr>
          <p:cNvSpPr>
            <a:spLocks noGrp="1"/>
          </p:cNvSpPr>
          <p:nvPr userDrawn="1">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6" name="TextBox 45">
            <a:extLst>
              <a:ext uri="{FF2B5EF4-FFF2-40B4-BE49-F238E27FC236}">
                <a16:creationId xmlns:a16="http://schemas.microsoft.com/office/drawing/2014/main" id="{A69A0A65-CBF3-4839-AA61-06ABC99AC18C}"/>
              </a:ext>
            </a:extLst>
          </p:cNvPr>
          <p:cNvSpPr txBox="1"/>
          <p:nvPr userDrawn="1"/>
        </p:nvSpPr>
        <p:spPr>
          <a:xfrm>
            <a:off x="78014" y="5223194"/>
            <a:ext cx="952500" cy="207749"/>
          </a:xfrm>
          <a:prstGeom prst="rect">
            <a:avLst/>
          </a:prstGeom>
          <a:noFill/>
        </p:spPr>
        <p:txBody>
          <a:bodyPr wrap="square" rtlCol="0">
            <a:spAutoFit/>
          </a:bodyPr>
          <a:lstStyle/>
          <a:p>
            <a:pPr algn="ctr"/>
            <a:r>
              <a:rPr lang="en-US" sz="750" b="1" dirty="0">
                <a:solidFill>
                  <a:srgbClr val="383A35"/>
                </a:solidFill>
              </a:rPr>
              <a:t>NW EVERETT</a:t>
            </a:r>
          </a:p>
        </p:txBody>
      </p:sp>
      <p:sp>
        <p:nvSpPr>
          <p:cNvPr id="47" name="TextBox 46">
            <a:extLst>
              <a:ext uri="{FF2B5EF4-FFF2-40B4-BE49-F238E27FC236}">
                <a16:creationId xmlns:a16="http://schemas.microsoft.com/office/drawing/2014/main" id="{F7307F71-35AE-4C0E-A047-08BAEDD11845}"/>
              </a:ext>
            </a:extLst>
          </p:cNvPr>
          <p:cNvSpPr txBox="1"/>
          <p:nvPr userDrawn="1"/>
        </p:nvSpPr>
        <p:spPr>
          <a:xfrm>
            <a:off x="78014" y="5631436"/>
            <a:ext cx="952500" cy="207749"/>
          </a:xfrm>
          <a:prstGeom prst="rect">
            <a:avLst/>
          </a:prstGeom>
          <a:noFill/>
        </p:spPr>
        <p:txBody>
          <a:bodyPr wrap="square" rtlCol="0">
            <a:spAutoFit/>
          </a:bodyPr>
          <a:lstStyle/>
          <a:p>
            <a:pPr algn="ctr"/>
            <a:r>
              <a:rPr lang="en-US" sz="750" b="1" dirty="0">
                <a:solidFill>
                  <a:srgbClr val="383A35"/>
                </a:solidFill>
              </a:rPr>
              <a:t>NW DAVIS</a:t>
            </a:r>
          </a:p>
        </p:txBody>
      </p:sp>
      <p:sp>
        <p:nvSpPr>
          <p:cNvPr id="48" name="TextBox 47">
            <a:extLst>
              <a:ext uri="{FF2B5EF4-FFF2-40B4-BE49-F238E27FC236}">
                <a16:creationId xmlns:a16="http://schemas.microsoft.com/office/drawing/2014/main" id="{6B897BAA-FDDA-4C63-BF19-28CE9EFABEAD}"/>
              </a:ext>
            </a:extLst>
          </p:cNvPr>
          <p:cNvSpPr txBox="1"/>
          <p:nvPr userDrawn="1"/>
        </p:nvSpPr>
        <p:spPr>
          <a:xfrm rot="16200000">
            <a:off x="6097740" y="5584371"/>
            <a:ext cx="532307" cy="207749"/>
          </a:xfrm>
          <a:prstGeom prst="rect">
            <a:avLst/>
          </a:prstGeom>
          <a:noFill/>
        </p:spPr>
        <p:txBody>
          <a:bodyPr wrap="square" rtlCol="0">
            <a:spAutoFit/>
          </a:bodyPr>
          <a:lstStyle/>
          <a:p>
            <a:pPr algn="ctr"/>
            <a:r>
              <a:rPr lang="en-US" sz="750" b="1" dirty="0">
                <a:solidFill>
                  <a:srgbClr val="383A35"/>
                </a:solidFill>
              </a:rPr>
              <a:t>NATIO </a:t>
            </a:r>
          </a:p>
        </p:txBody>
      </p:sp>
      <p:sp>
        <p:nvSpPr>
          <p:cNvPr id="49" name="Rectangle 48">
            <a:extLst>
              <a:ext uri="{FF2B5EF4-FFF2-40B4-BE49-F238E27FC236}">
                <a16:creationId xmlns:a16="http://schemas.microsoft.com/office/drawing/2014/main" id="{12B5AB04-7493-4A33-AA4E-1B30B553E6B1}"/>
              </a:ext>
            </a:extLst>
          </p:cNvPr>
          <p:cNvSpPr/>
          <p:nvPr userDrawn="1"/>
        </p:nvSpPr>
        <p:spPr>
          <a:xfrm>
            <a:off x="7513494" y="1341430"/>
            <a:ext cx="578969" cy="1225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600" dirty="0">
                <a:solidFill>
                  <a:srgbClr val="FFFFFF"/>
                </a:solidFill>
              </a:rPr>
              <a:t>MODA CENTER</a:t>
            </a:r>
          </a:p>
        </p:txBody>
      </p:sp>
    </p:spTree>
    <p:extLst>
      <p:ext uri="{BB962C8B-B14F-4D97-AF65-F5344CB8AC3E}">
        <p14:creationId xmlns:p14="http://schemas.microsoft.com/office/powerpoint/2010/main" val="156056559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29120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250846347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107206981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04801292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6823843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11288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919702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37244632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11115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614314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00159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4425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18416120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3800391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6770706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330113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7440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145913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30746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6282721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3185983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29175500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4" y="2906714"/>
            <a:ext cx="7772400" cy="1500187"/>
          </a:xfrm>
        </p:spPr>
        <p:txBody>
          <a:bodyPr anchor="b"/>
          <a:lstStyle>
            <a:lvl1pPr marL="0" indent="0">
              <a:buNone/>
              <a:defRPr sz="2000">
                <a:solidFill>
                  <a:schemeClr val="tx1">
                    <a:tint val="75000"/>
                  </a:schemeClr>
                </a:solidFill>
              </a:defRPr>
            </a:lvl1pPr>
            <a:lvl2pPr marL="455965" indent="0">
              <a:buNone/>
              <a:defRPr sz="1800">
                <a:solidFill>
                  <a:schemeClr val="tx1">
                    <a:tint val="75000"/>
                  </a:schemeClr>
                </a:solidFill>
              </a:defRPr>
            </a:lvl2pPr>
            <a:lvl3pPr marL="911926" indent="0">
              <a:buNone/>
              <a:defRPr sz="1600">
                <a:solidFill>
                  <a:schemeClr val="tx1">
                    <a:tint val="75000"/>
                  </a:schemeClr>
                </a:solidFill>
              </a:defRPr>
            </a:lvl3pPr>
            <a:lvl4pPr marL="1367883" indent="0">
              <a:buNone/>
              <a:defRPr sz="1400">
                <a:solidFill>
                  <a:schemeClr val="tx1">
                    <a:tint val="75000"/>
                  </a:schemeClr>
                </a:solidFill>
              </a:defRPr>
            </a:lvl4pPr>
            <a:lvl5pPr marL="1823849" indent="0">
              <a:buNone/>
              <a:defRPr sz="1400">
                <a:solidFill>
                  <a:schemeClr val="tx1">
                    <a:tint val="75000"/>
                  </a:schemeClr>
                </a:solidFill>
              </a:defRPr>
            </a:lvl5pPr>
            <a:lvl6pPr marL="2279814" indent="0">
              <a:buNone/>
              <a:defRPr sz="1400">
                <a:solidFill>
                  <a:schemeClr val="tx1">
                    <a:tint val="75000"/>
                  </a:schemeClr>
                </a:solidFill>
              </a:defRPr>
            </a:lvl6pPr>
            <a:lvl7pPr marL="2735772" indent="0">
              <a:buNone/>
              <a:defRPr sz="1400">
                <a:solidFill>
                  <a:schemeClr val="tx1">
                    <a:tint val="75000"/>
                  </a:schemeClr>
                </a:solidFill>
              </a:defRPr>
            </a:lvl7pPr>
            <a:lvl8pPr marL="3191737" indent="0">
              <a:buNone/>
              <a:defRPr sz="1400">
                <a:solidFill>
                  <a:schemeClr val="tx1">
                    <a:tint val="75000"/>
                  </a:schemeClr>
                </a:solidFill>
              </a:defRPr>
            </a:lvl8pPr>
            <a:lvl9pPr marL="3647699"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239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9104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66612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412396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82840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756127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27590898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5785397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8F555EF-C4F9-4616-B5EE-5F3F73D94FBB}" type="datetimeFigureOut">
              <a:rPr lang="en-US" smtClean="0">
                <a:solidFill>
                  <a:srgbClr val="383A35"/>
                </a:solidFill>
              </a:rPr>
              <a:pPr defTabSz="457200"/>
              <a:t>7/26/2018</a:t>
            </a:fld>
            <a:endParaRPr lang="en-US">
              <a:solidFill>
                <a:srgbClr val="383A35"/>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383A35"/>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2B1B7C0-5017-406D-9915-2DDF8C66447C}" type="slidenum">
              <a:rPr lang="en-US" smtClean="0">
                <a:solidFill>
                  <a:srgbClr val="383A35"/>
                </a:solidFill>
              </a:rPr>
              <a:pPr defTabSz="457200"/>
              <a:t>‹#›</a:t>
            </a:fld>
            <a:endParaRPr lang="en-US">
              <a:solidFill>
                <a:srgbClr val="383A35"/>
              </a:solidFill>
            </a:endParaRPr>
          </a:p>
        </p:txBody>
      </p:sp>
    </p:spTree>
    <p:extLst>
      <p:ext uri="{BB962C8B-B14F-4D97-AF65-F5344CB8AC3E}">
        <p14:creationId xmlns:p14="http://schemas.microsoft.com/office/powerpoint/2010/main" val="47512276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482544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155755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25"/>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9180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467275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799632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2057889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3200537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92772061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244956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656686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19704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158688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427236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5965" indent="0">
              <a:buNone/>
              <a:defRPr sz="2000" b="1"/>
            </a:lvl2pPr>
            <a:lvl3pPr marL="911926" indent="0">
              <a:buNone/>
              <a:defRPr sz="1800" b="1"/>
            </a:lvl3pPr>
            <a:lvl4pPr marL="1367883" indent="0">
              <a:buNone/>
              <a:defRPr sz="1600" b="1"/>
            </a:lvl4pPr>
            <a:lvl5pPr marL="1823849" indent="0">
              <a:buNone/>
              <a:defRPr sz="1600" b="1"/>
            </a:lvl5pPr>
            <a:lvl6pPr marL="2279814" indent="0">
              <a:buNone/>
              <a:defRPr sz="1600" b="1"/>
            </a:lvl6pPr>
            <a:lvl7pPr marL="2735772" indent="0">
              <a:buNone/>
              <a:defRPr sz="1600" b="1"/>
            </a:lvl7pPr>
            <a:lvl8pPr marL="3191737" indent="0">
              <a:buNone/>
              <a:defRPr sz="1600" b="1"/>
            </a:lvl8pPr>
            <a:lvl9pPr marL="36476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23091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7752586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defTabSz="457200"/>
            <a:fld id="{58F555EF-C4F9-4616-B5EE-5F3F73D94FBB}" type="datetimeFigureOut">
              <a:rPr lang="en-US" smtClean="0">
                <a:solidFill>
                  <a:srgbClr val="383A35"/>
                </a:solidFill>
              </a:rPr>
              <a:pPr defTabSz="457200"/>
              <a:t>7/26/2018</a:t>
            </a:fld>
            <a:endParaRPr lang="en-US">
              <a:solidFill>
                <a:srgbClr val="383A35"/>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defTabSz="457200"/>
            <a:endParaRPr lang="en-US">
              <a:solidFill>
                <a:srgbClr val="383A35"/>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defTabSz="457200"/>
            <a:fld id="{82B1B7C0-5017-406D-9915-2DDF8C66447C}" type="slidenum">
              <a:rPr lang="en-US" smtClean="0">
                <a:solidFill>
                  <a:srgbClr val="383A35"/>
                </a:solidFill>
              </a:rPr>
              <a:pPr defTabSz="457200"/>
              <a:t>‹#›</a:t>
            </a:fld>
            <a:endParaRPr lang="en-US">
              <a:solidFill>
                <a:srgbClr val="383A35"/>
              </a:solidFill>
            </a:endParaRPr>
          </a:p>
        </p:txBody>
      </p:sp>
    </p:spTree>
    <p:extLst>
      <p:ext uri="{BB962C8B-B14F-4D97-AF65-F5344CB8AC3E}">
        <p14:creationId xmlns:p14="http://schemas.microsoft.com/office/powerpoint/2010/main" val="24160110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85601816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83813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82910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93061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917908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047493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9249746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1896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030325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067073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2448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7925086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7244121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284307959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18879399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670615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2669724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36993097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32720752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535248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21391889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6712135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26309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108568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4046395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58386323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4765671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115506681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193493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431408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22"/>
            <a:ext cx="3008313" cy="4691063"/>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63592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2754245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1_Tex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marL="0" indent="0">
              <a:lnSpc>
                <a:spcPct val="100000"/>
              </a:lnSpc>
              <a:buClr>
                <a:schemeClr val="accent1"/>
              </a:buClr>
              <a:buNone/>
              <a:defRPr sz="2800" spc="-60" baseline="0">
                <a:solidFill>
                  <a:schemeClr val="tx1">
                    <a:lumMod val="75000"/>
                  </a:schemeClr>
                </a:solidFill>
                <a:latin typeface="Rubik" panose="00000500000000000000" pitchFamily="2" charset="-79"/>
                <a:cs typeface="Rubik" panose="00000500000000000000" pitchFamily="2" charset="-79"/>
              </a:defRPr>
            </a:lvl1pPr>
            <a:lvl2pPr marL="457200" indent="0">
              <a:lnSpc>
                <a:spcPct val="100000"/>
              </a:lnSpc>
              <a:buClr>
                <a:schemeClr val="accent1"/>
              </a:buClr>
              <a:buNone/>
              <a:defRPr sz="2400" spc="-60" baseline="0">
                <a:solidFill>
                  <a:schemeClr val="tx1">
                    <a:lumMod val="75000"/>
                  </a:schemeClr>
                </a:solidFill>
                <a:latin typeface="Rubik" panose="00000500000000000000" pitchFamily="2" charset="-79"/>
                <a:cs typeface="Rubik" panose="00000500000000000000" pitchFamily="2" charset="-79"/>
              </a:defRPr>
            </a:lvl2pPr>
            <a:lvl3pPr marL="914400" indent="0">
              <a:lnSpc>
                <a:spcPct val="100000"/>
              </a:lnSpc>
              <a:buClr>
                <a:schemeClr val="accent1"/>
              </a:buClr>
              <a:buNone/>
              <a:defRPr sz="2000" spc="-60" baseline="0">
                <a:solidFill>
                  <a:schemeClr val="tx1">
                    <a:lumMod val="75000"/>
                  </a:schemeClr>
                </a:solidFill>
                <a:latin typeface="Rubik" panose="00000500000000000000" pitchFamily="2" charset="-79"/>
                <a:cs typeface="Rubik" panose="00000500000000000000" pitchFamily="2" charset="-79"/>
              </a:defRPr>
            </a:lvl3pPr>
            <a:lvl4pPr marL="13716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4pPr>
            <a:lvl5pPr marL="1828800" indent="0">
              <a:lnSpc>
                <a:spcPct val="100000"/>
              </a:lnSpc>
              <a:buClr>
                <a:schemeClr val="accent1"/>
              </a:buClr>
              <a:buNone/>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04546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ext : Bullet List : Half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983429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ext : Bullet List : Chart">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1910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a:extLst>
              <a:ext uri="{FF2B5EF4-FFF2-40B4-BE49-F238E27FC236}">
                <a16:creationId xmlns:a16="http://schemas.microsoft.com/office/drawing/2014/main" id="{57117A1F-575D-4114-94B4-3FEE7BA785F4}"/>
              </a:ext>
            </a:extLst>
          </p:cNvPr>
          <p:cNvSpPr>
            <a:spLocks noGrp="1"/>
          </p:cNvSpPr>
          <p:nvPr>
            <p:ph type="chart" sz="quarter" idx="11"/>
          </p:nvPr>
        </p:nvSpPr>
        <p:spPr>
          <a:xfrm>
            <a:off x="4610100" y="1714500"/>
            <a:ext cx="4533900" cy="4191000"/>
          </a:xfrm>
          <a:prstGeom prst="rect">
            <a:avLst/>
          </a:prstGeom>
        </p:spPr>
        <p:txBody>
          <a:bodyPr/>
          <a:lstStyle/>
          <a:p>
            <a:endParaRPr lang="en-US"/>
          </a:p>
        </p:txBody>
      </p:sp>
    </p:spTree>
    <p:extLst>
      <p:ext uri="{BB962C8B-B14F-4D97-AF65-F5344CB8AC3E}">
        <p14:creationId xmlns:p14="http://schemas.microsoft.com/office/powerpoint/2010/main" val="2787971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ext : Bullet + Images">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49149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33D69565-C6D7-4D98-8F42-FA4D869EB408}"/>
              </a:ext>
            </a:extLst>
          </p:cNvPr>
          <p:cNvSpPr>
            <a:spLocks noGrp="1"/>
          </p:cNvSpPr>
          <p:nvPr>
            <p:ph type="pic" sz="quarter" idx="11"/>
          </p:nvPr>
        </p:nvSpPr>
        <p:spPr>
          <a:xfrm>
            <a:off x="6057900" y="1714500"/>
            <a:ext cx="3086100" cy="2019300"/>
          </a:xfrm>
          <a:prstGeom prst="rect">
            <a:avLst/>
          </a:prstGeom>
          <a:solidFill>
            <a:schemeClr val="bg1">
              <a:lumMod val="95000"/>
            </a:schemeClr>
          </a:solidFill>
        </p:spPr>
        <p:txBody>
          <a:bodyPr/>
          <a:lstStyle/>
          <a:p>
            <a:endParaRPr lang="en-US"/>
          </a:p>
        </p:txBody>
      </p:sp>
      <p:sp>
        <p:nvSpPr>
          <p:cNvPr id="7" name="Picture Placeholder 3">
            <a:extLst>
              <a:ext uri="{FF2B5EF4-FFF2-40B4-BE49-F238E27FC236}">
                <a16:creationId xmlns:a16="http://schemas.microsoft.com/office/drawing/2014/main" id="{F3F5733D-73DA-4138-BF87-0EDED4EAEDD1}"/>
              </a:ext>
            </a:extLst>
          </p:cNvPr>
          <p:cNvSpPr>
            <a:spLocks noGrp="1"/>
          </p:cNvSpPr>
          <p:nvPr>
            <p:ph type="pic" sz="quarter" idx="12"/>
          </p:nvPr>
        </p:nvSpPr>
        <p:spPr>
          <a:xfrm>
            <a:off x="6057900" y="3848100"/>
            <a:ext cx="30861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402096616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BD0D75F-C1B9-4C56-A4D9-9A555D3715D3}"/>
              </a:ext>
            </a:extLst>
          </p:cNvPr>
          <p:cNvSpPr/>
          <p:nvPr userDrawn="1"/>
        </p:nvSpPr>
        <p:spPr>
          <a:xfrm>
            <a:off x="0" y="0"/>
            <a:ext cx="9144000" cy="6858000"/>
          </a:xfrm>
          <a:prstGeom prst="rect">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dirty="0">
              <a:solidFill>
                <a:srgbClr val="FFFFFF"/>
              </a:solidFill>
            </a:endParaRPr>
          </a:p>
        </p:txBody>
      </p:sp>
      <p:grpSp>
        <p:nvGrpSpPr>
          <p:cNvPr id="16" name="Group 15">
            <a:extLst>
              <a:ext uri="{FF2B5EF4-FFF2-40B4-BE49-F238E27FC236}">
                <a16:creationId xmlns:a16="http://schemas.microsoft.com/office/drawing/2014/main" id="{75C943C5-4C7F-43E2-8450-120829F97E77}"/>
              </a:ext>
            </a:extLst>
          </p:cNvPr>
          <p:cNvGrpSpPr/>
          <p:nvPr userDrawn="1"/>
        </p:nvGrpSpPr>
        <p:grpSpPr>
          <a:xfrm>
            <a:off x="-76200" y="1600200"/>
            <a:ext cx="5464949" cy="2133600"/>
            <a:chOff x="-76200" y="1600200"/>
            <a:chExt cx="4968875" cy="1939925"/>
          </a:xfrm>
        </p:grpSpPr>
        <p:sp>
          <p:nvSpPr>
            <p:cNvPr id="3" name="AutoShape 3">
              <a:extLst>
                <a:ext uri="{FF2B5EF4-FFF2-40B4-BE49-F238E27FC236}">
                  <a16:creationId xmlns:a16="http://schemas.microsoft.com/office/drawing/2014/main" id="{9664E731-D42E-4E7D-A377-26D713B134E9}"/>
                </a:ext>
              </a:extLst>
            </p:cNvPr>
            <p:cNvSpPr>
              <a:spLocks noChangeAspect="1" noChangeArrowheads="1" noTextEdit="1"/>
            </p:cNvSpPr>
            <p:nvPr userDrawn="1"/>
          </p:nvSpPr>
          <p:spPr bwMode="auto">
            <a:xfrm>
              <a:off x="-73025" y="1603375"/>
              <a:ext cx="4962525"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4"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1600200"/>
              <a:ext cx="4968875" cy="979488"/>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5" name="Rectangle 6">
              <a:extLst>
                <a:ext uri="{FF2B5EF4-FFF2-40B4-BE49-F238E27FC236}">
                  <a16:creationId xmlns:a16="http://schemas.microsoft.com/office/drawing/2014/main" id="{12FB5C04-CA3F-43DF-845E-2F07F54044C7}"/>
                </a:ext>
              </a:extLst>
            </p:cNvPr>
            <p:cNvSpPr>
              <a:spLocks noChangeArrowheads="1"/>
            </p:cNvSpPr>
            <p:nvPr userDrawn="1"/>
          </p:nvSpPr>
          <p:spPr bwMode="auto">
            <a:xfrm>
              <a:off x="-76200" y="2657475"/>
              <a:ext cx="4165600" cy="879475"/>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6" name="Freeform 7">
              <a:extLst>
                <a:ext uri="{FF2B5EF4-FFF2-40B4-BE49-F238E27FC236}">
                  <a16:creationId xmlns:a16="http://schemas.microsoft.com/office/drawing/2014/main" id="{9DF21547-6DB6-448C-A8C5-A95530A07D73}"/>
                </a:ext>
              </a:extLst>
            </p:cNvPr>
            <p:cNvSpPr>
              <a:spLocks noEditPoints="1"/>
            </p:cNvSpPr>
            <p:nvPr userDrawn="1"/>
          </p:nvSpPr>
          <p:spPr bwMode="auto">
            <a:xfrm>
              <a:off x="461963" y="2727325"/>
              <a:ext cx="3432175" cy="685800"/>
            </a:xfrm>
            <a:custGeom>
              <a:avLst/>
              <a:gdLst>
                <a:gd name="T0" fmla="*/ 1240 w 1322"/>
                <a:gd name="T1" fmla="*/ 258 h 263"/>
                <a:gd name="T2" fmla="*/ 1272 w 1322"/>
                <a:gd name="T3" fmla="*/ 146 h 263"/>
                <a:gd name="T4" fmla="*/ 1322 w 1322"/>
                <a:gd name="T5" fmla="*/ 109 h 263"/>
                <a:gd name="T6" fmla="*/ 1241 w 1322"/>
                <a:gd name="T7" fmla="*/ 126 h 263"/>
                <a:gd name="T8" fmla="*/ 1240 w 1322"/>
                <a:gd name="T9" fmla="*/ 104 h 263"/>
                <a:gd name="T10" fmla="*/ 1187 w 1322"/>
                <a:gd name="T11" fmla="*/ 258 h 263"/>
                <a:gd name="T12" fmla="*/ 1075 w 1322"/>
                <a:gd name="T13" fmla="*/ 145 h 263"/>
                <a:gd name="T14" fmla="*/ 1075 w 1322"/>
                <a:gd name="T15" fmla="*/ 218 h 263"/>
                <a:gd name="T16" fmla="*/ 983 w 1322"/>
                <a:gd name="T17" fmla="*/ 181 h 263"/>
                <a:gd name="T18" fmla="*/ 1168 w 1322"/>
                <a:gd name="T19" fmla="*/ 181 h 263"/>
                <a:gd name="T20" fmla="*/ 983 w 1322"/>
                <a:gd name="T21" fmla="*/ 181 h 263"/>
                <a:gd name="T22" fmla="*/ 875 w 1322"/>
                <a:gd name="T23" fmla="*/ 145 h 263"/>
                <a:gd name="T24" fmla="*/ 875 w 1322"/>
                <a:gd name="T25" fmla="*/ 218 h 263"/>
                <a:gd name="T26" fmla="*/ 782 w 1322"/>
                <a:gd name="T27" fmla="*/ 181 h 263"/>
                <a:gd name="T28" fmla="*/ 909 w 1322"/>
                <a:gd name="T29" fmla="*/ 241 h 263"/>
                <a:gd name="T30" fmla="*/ 910 w 1322"/>
                <a:gd name="T31" fmla="*/ 258 h 263"/>
                <a:gd name="T32" fmla="*/ 962 w 1322"/>
                <a:gd name="T33" fmla="*/ 0 h 263"/>
                <a:gd name="T34" fmla="*/ 909 w 1322"/>
                <a:gd name="T35" fmla="*/ 119 h 263"/>
                <a:gd name="T36" fmla="*/ 782 w 1322"/>
                <a:gd name="T37" fmla="*/ 181 h 263"/>
                <a:gd name="T38" fmla="*/ 762 w 1322"/>
                <a:gd name="T39" fmla="*/ 104 h 263"/>
                <a:gd name="T40" fmla="*/ 709 w 1322"/>
                <a:gd name="T41" fmla="*/ 258 h 263"/>
                <a:gd name="T42" fmla="*/ 736 w 1322"/>
                <a:gd name="T43" fmla="*/ 9 h 263"/>
                <a:gd name="T44" fmla="*/ 736 w 1322"/>
                <a:gd name="T45" fmla="*/ 72 h 263"/>
                <a:gd name="T46" fmla="*/ 736 w 1322"/>
                <a:gd name="T47" fmla="*/ 9 h 263"/>
                <a:gd name="T48" fmla="*/ 617 w 1322"/>
                <a:gd name="T49" fmla="*/ 258 h 263"/>
                <a:gd name="T50" fmla="*/ 649 w 1322"/>
                <a:gd name="T51" fmla="*/ 146 h 263"/>
                <a:gd name="T52" fmla="*/ 699 w 1322"/>
                <a:gd name="T53" fmla="*/ 109 h 263"/>
                <a:gd name="T54" fmla="*/ 618 w 1322"/>
                <a:gd name="T55" fmla="*/ 126 h 263"/>
                <a:gd name="T56" fmla="*/ 617 w 1322"/>
                <a:gd name="T57" fmla="*/ 104 h 263"/>
                <a:gd name="T58" fmla="*/ 564 w 1322"/>
                <a:gd name="T59" fmla="*/ 258 h 263"/>
                <a:gd name="T60" fmla="*/ 472 w 1322"/>
                <a:gd name="T61" fmla="*/ 258 h 263"/>
                <a:gd name="T62" fmla="*/ 504 w 1322"/>
                <a:gd name="T63" fmla="*/ 146 h 263"/>
                <a:gd name="T64" fmla="*/ 554 w 1322"/>
                <a:gd name="T65" fmla="*/ 109 h 263"/>
                <a:gd name="T66" fmla="*/ 473 w 1322"/>
                <a:gd name="T67" fmla="*/ 126 h 263"/>
                <a:gd name="T68" fmla="*/ 472 w 1322"/>
                <a:gd name="T69" fmla="*/ 104 h 263"/>
                <a:gd name="T70" fmla="*/ 419 w 1322"/>
                <a:gd name="T71" fmla="*/ 258 h 263"/>
                <a:gd name="T72" fmla="*/ 307 w 1322"/>
                <a:gd name="T73" fmla="*/ 145 h 263"/>
                <a:gd name="T74" fmla="*/ 307 w 1322"/>
                <a:gd name="T75" fmla="*/ 218 h 263"/>
                <a:gd name="T76" fmla="*/ 215 w 1322"/>
                <a:gd name="T77" fmla="*/ 181 h 263"/>
                <a:gd name="T78" fmla="*/ 400 w 1322"/>
                <a:gd name="T79" fmla="*/ 181 h 263"/>
                <a:gd name="T80" fmla="*/ 215 w 1322"/>
                <a:gd name="T81" fmla="*/ 181 h 263"/>
                <a:gd name="T82" fmla="*/ 61 w 1322"/>
                <a:gd name="T83" fmla="*/ 134 h 263"/>
                <a:gd name="T84" fmla="*/ 192 w 1322"/>
                <a:gd name="T85" fmla="*/ 77 h 263"/>
                <a:gd name="T86" fmla="*/ 134 w 1322"/>
                <a:gd name="T87" fmla="*/ 6 h 263"/>
                <a:gd name="T88" fmla="*/ 134 w 1322"/>
                <a:gd name="T89" fmla="*/ 263 h 263"/>
                <a:gd name="T90" fmla="*/ 192 w 1322"/>
                <a:gd name="T91" fmla="*/ 192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22" h="263">
                  <a:moveTo>
                    <a:pt x="1187" y="258"/>
                  </a:moveTo>
                  <a:cubicBezTo>
                    <a:pt x="1240" y="258"/>
                    <a:pt x="1240" y="258"/>
                    <a:pt x="1240" y="258"/>
                  </a:cubicBezTo>
                  <a:cubicBezTo>
                    <a:pt x="1240" y="177"/>
                    <a:pt x="1240" y="177"/>
                    <a:pt x="1240" y="177"/>
                  </a:cubicBezTo>
                  <a:cubicBezTo>
                    <a:pt x="1240" y="173"/>
                    <a:pt x="1244" y="146"/>
                    <a:pt x="1272" y="146"/>
                  </a:cubicBezTo>
                  <a:cubicBezTo>
                    <a:pt x="1290" y="146"/>
                    <a:pt x="1300" y="154"/>
                    <a:pt x="1300" y="154"/>
                  </a:cubicBezTo>
                  <a:cubicBezTo>
                    <a:pt x="1322" y="109"/>
                    <a:pt x="1322" y="109"/>
                    <a:pt x="1322" y="109"/>
                  </a:cubicBezTo>
                  <a:cubicBezTo>
                    <a:pt x="1322" y="109"/>
                    <a:pt x="1308" y="100"/>
                    <a:pt x="1288" y="100"/>
                  </a:cubicBezTo>
                  <a:cubicBezTo>
                    <a:pt x="1258" y="100"/>
                    <a:pt x="1241" y="126"/>
                    <a:pt x="1241" y="126"/>
                  </a:cubicBezTo>
                  <a:cubicBezTo>
                    <a:pt x="1240" y="126"/>
                    <a:pt x="1240" y="126"/>
                    <a:pt x="1240" y="126"/>
                  </a:cubicBezTo>
                  <a:cubicBezTo>
                    <a:pt x="1240" y="104"/>
                    <a:pt x="1240" y="104"/>
                    <a:pt x="1240" y="104"/>
                  </a:cubicBezTo>
                  <a:cubicBezTo>
                    <a:pt x="1187" y="104"/>
                    <a:pt x="1187" y="104"/>
                    <a:pt x="1187" y="104"/>
                  </a:cubicBezTo>
                  <a:lnTo>
                    <a:pt x="1187" y="258"/>
                  </a:lnTo>
                  <a:close/>
                  <a:moveTo>
                    <a:pt x="1039" y="181"/>
                  </a:moveTo>
                  <a:cubicBezTo>
                    <a:pt x="1039" y="160"/>
                    <a:pt x="1055" y="145"/>
                    <a:pt x="1075" y="145"/>
                  </a:cubicBezTo>
                  <a:cubicBezTo>
                    <a:pt x="1095" y="145"/>
                    <a:pt x="1111" y="160"/>
                    <a:pt x="1111" y="181"/>
                  </a:cubicBezTo>
                  <a:cubicBezTo>
                    <a:pt x="1111" y="202"/>
                    <a:pt x="1096" y="218"/>
                    <a:pt x="1075" y="218"/>
                  </a:cubicBezTo>
                  <a:cubicBezTo>
                    <a:pt x="1054" y="218"/>
                    <a:pt x="1039" y="202"/>
                    <a:pt x="1039" y="181"/>
                  </a:cubicBezTo>
                  <a:moveTo>
                    <a:pt x="983" y="181"/>
                  </a:moveTo>
                  <a:cubicBezTo>
                    <a:pt x="983" y="229"/>
                    <a:pt x="1020" y="263"/>
                    <a:pt x="1076" y="263"/>
                  </a:cubicBezTo>
                  <a:cubicBezTo>
                    <a:pt x="1129" y="263"/>
                    <a:pt x="1168" y="229"/>
                    <a:pt x="1168" y="181"/>
                  </a:cubicBezTo>
                  <a:cubicBezTo>
                    <a:pt x="1168" y="133"/>
                    <a:pt x="1127" y="100"/>
                    <a:pt x="1076" y="100"/>
                  </a:cubicBezTo>
                  <a:cubicBezTo>
                    <a:pt x="1023" y="100"/>
                    <a:pt x="983" y="133"/>
                    <a:pt x="983" y="181"/>
                  </a:cubicBezTo>
                  <a:moveTo>
                    <a:pt x="839" y="181"/>
                  </a:moveTo>
                  <a:cubicBezTo>
                    <a:pt x="839" y="160"/>
                    <a:pt x="854" y="145"/>
                    <a:pt x="875" y="145"/>
                  </a:cubicBezTo>
                  <a:cubicBezTo>
                    <a:pt x="894" y="145"/>
                    <a:pt x="910" y="160"/>
                    <a:pt x="910" y="181"/>
                  </a:cubicBezTo>
                  <a:cubicBezTo>
                    <a:pt x="910" y="202"/>
                    <a:pt x="895" y="218"/>
                    <a:pt x="875" y="218"/>
                  </a:cubicBezTo>
                  <a:cubicBezTo>
                    <a:pt x="853" y="218"/>
                    <a:pt x="839" y="202"/>
                    <a:pt x="839" y="181"/>
                  </a:cubicBezTo>
                  <a:moveTo>
                    <a:pt x="782" y="181"/>
                  </a:moveTo>
                  <a:cubicBezTo>
                    <a:pt x="782" y="227"/>
                    <a:pt x="814" y="263"/>
                    <a:pt x="859" y="263"/>
                  </a:cubicBezTo>
                  <a:cubicBezTo>
                    <a:pt x="880" y="263"/>
                    <a:pt x="898" y="254"/>
                    <a:pt x="909" y="241"/>
                  </a:cubicBezTo>
                  <a:cubicBezTo>
                    <a:pt x="910" y="241"/>
                    <a:pt x="910" y="241"/>
                    <a:pt x="910" y="241"/>
                  </a:cubicBezTo>
                  <a:cubicBezTo>
                    <a:pt x="910" y="258"/>
                    <a:pt x="910" y="258"/>
                    <a:pt x="910" y="258"/>
                  </a:cubicBezTo>
                  <a:cubicBezTo>
                    <a:pt x="962" y="258"/>
                    <a:pt x="962" y="258"/>
                    <a:pt x="962" y="258"/>
                  </a:cubicBezTo>
                  <a:cubicBezTo>
                    <a:pt x="962" y="0"/>
                    <a:pt x="962" y="0"/>
                    <a:pt x="962" y="0"/>
                  </a:cubicBezTo>
                  <a:cubicBezTo>
                    <a:pt x="909" y="0"/>
                    <a:pt x="909" y="0"/>
                    <a:pt x="909" y="0"/>
                  </a:cubicBezTo>
                  <a:cubicBezTo>
                    <a:pt x="909" y="119"/>
                    <a:pt x="909" y="119"/>
                    <a:pt x="909" y="119"/>
                  </a:cubicBezTo>
                  <a:cubicBezTo>
                    <a:pt x="897" y="107"/>
                    <a:pt x="879" y="100"/>
                    <a:pt x="859" y="100"/>
                  </a:cubicBezTo>
                  <a:cubicBezTo>
                    <a:pt x="814" y="100"/>
                    <a:pt x="782" y="136"/>
                    <a:pt x="782" y="181"/>
                  </a:cubicBezTo>
                  <a:moveTo>
                    <a:pt x="709" y="104"/>
                  </a:moveTo>
                  <a:cubicBezTo>
                    <a:pt x="762" y="104"/>
                    <a:pt x="762" y="104"/>
                    <a:pt x="762" y="104"/>
                  </a:cubicBezTo>
                  <a:cubicBezTo>
                    <a:pt x="762" y="258"/>
                    <a:pt x="762" y="258"/>
                    <a:pt x="762" y="258"/>
                  </a:cubicBezTo>
                  <a:cubicBezTo>
                    <a:pt x="709" y="258"/>
                    <a:pt x="709" y="258"/>
                    <a:pt x="709" y="258"/>
                  </a:cubicBezTo>
                  <a:lnTo>
                    <a:pt x="709" y="104"/>
                  </a:lnTo>
                  <a:close/>
                  <a:moveTo>
                    <a:pt x="736" y="9"/>
                  </a:moveTo>
                  <a:cubicBezTo>
                    <a:pt x="718" y="9"/>
                    <a:pt x="704" y="23"/>
                    <a:pt x="704" y="40"/>
                  </a:cubicBezTo>
                  <a:cubicBezTo>
                    <a:pt x="704" y="58"/>
                    <a:pt x="718" y="72"/>
                    <a:pt x="736" y="72"/>
                  </a:cubicBezTo>
                  <a:cubicBezTo>
                    <a:pt x="753" y="72"/>
                    <a:pt x="768" y="58"/>
                    <a:pt x="768" y="40"/>
                  </a:cubicBezTo>
                  <a:cubicBezTo>
                    <a:pt x="768" y="23"/>
                    <a:pt x="753" y="9"/>
                    <a:pt x="736" y="9"/>
                  </a:cubicBezTo>
                  <a:moveTo>
                    <a:pt x="564" y="258"/>
                  </a:moveTo>
                  <a:cubicBezTo>
                    <a:pt x="617" y="258"/>
                    <a:pt x="617" y="258"/>
                    <a:pt x="617" y="258"/>
                  </a:cubicBezTo>
                  <a:cubicBezTo>
                    <a:pt x="617" y="177"/>
                    <a:pt x="617" y="177"/>
                    <a:pt x="617" y="177"/>
                  </a:cubicBezTo>
                  <a:cubicBezTo>
                    <a:pt x="617" y="173"/>
                    <a:pt x="621" y="146"/>
                    <a:pt x="649" y="146"/>
                  </a:cubicBezTo>
                  <a:cubicBezTo>
                    <a:pt x="666" y="146"/>
                    <a:pt x="676" y="154"/>
                    <a:pt x="676" y="154"/>
                  </a:cubicBezTo>
                  <a:cubicBezTo>
                    <a:pt x="699" y="109"/>
                    <a:pt x="699" y="109"/>
                    <a:pt x="699" y="109"/>
                  </a:cubicBezTo>
                  <a:cubicBezTo>
                    <a:pt x="699" y="109"/>
                    <a:pt x="685" y="100"/>
                    <a:pt x="665" y="100"/>
                  </a:cubicBezTo>
                  <a:cubicBezTo>
                    <a:pt x="635" y="100"/>
                    <a:pt x="618" y="126"/>
                    <a:pt x="618" y="126"/>
                  </a:cubicBezTo>
                  <a:cubicBezTo>
                    <a:pt x="617" y="126"/>
                    <a:pt x="617" y="126"/>
                    <a:pt x="617" y="126"/>
                  </a:cubicBezTo>
                  <a:cubicBezTo>
                    <a:pt x="617" y="104"/>
                    <a:pt x="617" y="104"/>
                    <a:pt x="617" y="104"/>
                  </a:cubicBezTo>
                  <a:cubicBezTo>
                    <a:pt x="564" y="104"/>
                    <a:pt x="564" y="104"/>
                    <a:pt x="564" y="104"/>
                  </a:cubicBezTo>
                  <a:lnTo>
                    <a:pt x="564" y="258"/>
                  </a:lnTo>
                  <a:close/>
                  <a:moveTo>
                    <a:pt x="419" y="258"/>
                  </a:moveTo>
                  <a:cubicBezTo>
                    <a:pt x="472" y="258"/>
                    <a:pt x="472" y="258"/>
                    <a:pt x="472" y="258"/>
                  </a:cubicBezTo>
                  <a:cubicBezTo>
                    <a:pt x="472" y="177"/>
                    <a:pt x="472" y="177"/>
                    <a:pt x="472" y="177"/>
                  </a:cubicBezTo>
                  <a:cubicBezTo>
                    <a:pt x="472" y="173"/>
                    <a:pt x="476" y="146"/>
                    <a:pt x="504" y="146"/>
                  </a:cubicBezTo>
                  <a:cubicBezTo>
                    <a:pt x="522" y="146"/>
                    <a:pt x="532" y="154"/>
                    <a:pt x="532" y="154"/>
                  </a:cubicBezTo>
                  <a:cubicBezTo>
                    <a:pt x="554" y="109"/>
                    <a:pt x="554" y="109"/>
                    <a:pt x="554" y="109"/>
                  </a:cubicBezTo>
                  <a:cubicBezTo>
                    <a:pt x="554" y="109"/>
                    <a:pt x="540" y="100"/>
                    <a:pt x="520" y="100"/>
                  </a:cubicBezTo>
                  <a:cubicBezTo>
                    <a:pt x="490" y="100"/>
                    <a:pt x="473" y="126"/>
                    <a:pt x="473" y="126"/>
                  </a:cubicBezTo>
                  <a:cubicBezTo>
                    <a:pt x="472" y="126"/>
                    <a:pt x="472" y="126"/>
                    <a:pt x="472" y="126"/>
                  </a:cubicBezTo>
                  <a:cubicBezTo>
                    <a:pt x="472" y="104"/>
                    <a:pt x="472" y="104"/>
                    <a:pt x="472" y="104"/>
                  </a:cubicBezTo>
                  <a:cubicBezTo>
                    <a:pt x="419" y="104"/>
                    <a:pt x="419" y="104"/>
                    <a:pt x="419" y="104"/>
                  </a:cubicBezTo>
                  <a:lnTo>
                    <a:pt x="419" y="258"/>
                  </a:lnTo>
                  <a:close/>
                  <a:moveTo>
                    <a:pt x="271" y="181"/>
                  </a:moveTo>
                  <a:cubicBezTo>
                    <a:pt x="271" y="160"/>
                    <a:pt x="287" y="145"/>
                    <a:pt x="307" y="145"/>
                  </a:cubicBezTo>
                  <a:cubicBezTo>
                    <a:pt x="327" y="145"/>
                    <a:pt x="343" y="160"/>
                    <a:pt x="343" y="181"/>
                  </a:cubicBezTo>
                  <a:cubicBezTo>
                    <a:pt x="343" y="202"/>
                    <a:pt x="328" y="218"/>
                    <a:pt x="307" y="218"/>
                  </a:cubicBezTo>
                  <a:cubicBezTo>
                    <a:pt x="286" y="218"/>
                    <a:pt x="271" y="202"/>
                    <a:pt x="271" y="181"/>
                  </a:cubicBezTo>
                  <a:moveTo>
                    <a:pt x="215" y="181"/>
                  </a:moveTo>
                  <a:cubicBezTo>
                    <a:pt x="215" y="229"/>
                    <a:pt x="252" y="263"/>
                    <a:pt x="308" y="263"/>
                  </a:cubicBezTo>
                  <a:cubicBezTo>
                    <a:pt x="361" y="263"/>
                    <a:pt x="400" y="229"/>
                    <a:pt x="400" y="181"/>
                  </a:cubicBezTo>
                  <a:cubicBezTo>
                    <a:pt x="400" y="133"/>
                    <a:pt x="359" y="100"/>
                    <a:pt x="308" y="100"/>
                  </a:cubicBezTo>
                  <a:cubicBezTo>
                    <a:pt x="256" y="100"/>
                    <a:pt x="215" y="133"/>
                    <a:pt x="215" y="181"/>
                  </a:cubicBezTo>
                  <a:moveTo>
                    <a:pt x="143" y="207"/>
                  </a:moveTo>
                  <a:cubicBezTo>
                    <a:pt x="86" y="207"/>
                    <a:pt x="61" y="168"/>
                    <a:pt x="61" y="134"/>
                  </a:cubicBezTo>
                  <a:cubicBezTo>
                    <a:pt x="61" y="101"/>
                    <a:pt x="86" y="61"/>
                    <a:pt x="143" y="61"/>
                  </a:cubicBezTo>
                  <a:cubicBezTo>
                    <a:pt x="172" y="61"/>
                    <a:pt x="192" y="77"/>
                    <a:pt x="192" y="77"/>
                  </a:cubicBezTo>
                  <a:cubicBezTo>
                    <a:pt x="216" y="29"/>
                    <a:pt x="216" y="29"/>
                    <a:pt x="216" y="29"/>
                  </a:cubicBezTo>
                  <a:cubicBezTo>
                    <a:pt x="216" y="29"/>
                    <a:pt x="188" y="6"/>
                    <a:pt x="134" y="6"/>
                  </a:cubicBezTo>
                  <a:cubicBezTo>
                    <a:pt x="64" y="6"/>
                    <a:pt x="0" y="64"/>
                    <a:pt x="0" y="135"/>
                  </a:cubicBezTo>
                  <a:cubicBezTo>
                    <a:pt x="0" y="206"/>
                    <a:pt x="64" y="263"/>
                    <a:pt x="134" y="263"/>
                  </a:cubicBezTo>
                  <a:cubicBezTo>
                    <a:pt x="188" y="263"/>
                    <a:pt x="216" y="240"/>
                    <a:pt x="216" y="240"/>
                  </a:cubicBezTo>
                  <a:cubicBezTo>
                    <a:pt x="192" y="192"/>
                    <a:pt x="192" y="192"/>
                    <a:pt x="192" y="192"/>
                  </a:cubicBezTo>
                  <a:cubicBezTo>
                    <a:pt x="192" y="192"/>
                    <a:pt x="172" y="207"/>
                    <a:pt x="143" y="207"/>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nvGrpSpPr>
            <p:cNvPr id="7" name="Group 6">
              <a:extLst>
                <a:ext uri="{FF2B5EF4-FFF2-40B4-BE49-F238E27FC236}">
                  <a16:creationId xmlns:a16="http://schemas.microsoft.com/office/drawing/2014/main" id="{055EC131-6C62-49F4-AD75-39F9F566A612}"/>
                </a:ext>
              </a:extLst>
            </p:cNvPr>
            <p:cNvGrpSpPr/>
            <p:nvPr userDrawn="1"/>
          </p:nvGrpSpPr>
          <p:grpSpPr>
            <a:xfrm>
              <a:off x="511175" y="1676400"/>
              <a:ext cx="4149725" cy="862013"/>
              <a:chOff x="1387475" y="219075"/>
              <a:chExt cx="4149725" cy="862013"/>
            </a:xfrm>
          </p:grpSpPr>
          <p:sp>
            <p:nvSpPr>
              <p:cNvPr id="8" name="Freeform 8">
                <a:extLst>
                  <a:ext uri="{FF2B5EF4-FFF2-40B4-BE49-F238E27FC236}">
                    <a16:creationId xmlns:a16="http://schemas.microsoft.com/office/drawing/2014/main" id="{8AD0CD02-7DA6-4CD8-970E-14206E3D8D5E}"/>
                  </a:ext>
                </a:extLst>
              </p:cNvPr>
              <p:cNvSpPr>
                <a:spLocks/>
              </p:cNvSpPr>
              <p:nvPr/>
            </p:nvSpPr>
            <p:spPr bwMode="auto">
              <a:xfrm>
                <a:off x="5013325" y="488950"/>
                <a:ext cx="523875" cy="592138"/>
              </a:xfrm>
              <a:custGeom>
                <a:avLst/>
                <a:gdLst>
                  <a:gd name="T0" fmla="*/ 37 w 330"/>
                  <a:gd name="T1" fmla="*/ 373 h 373"/>
                  <a:gd name="T2" fmla="*/ 137 w 330"/>
                  <a:gd name="T3" fmla="*/ 373 h 373"/>
                  <a:gd name="T4" fmla="*/ 330 w 330"/>
                  <a:gd name="T5" fmla="*/ 0 h 373"/>
                  <a:gd name="T6" fmla="*/ 230 w 330"/>
                  <a:gd name="T7" fmla="*/ 0 h 373"/>
                  <a:gd name="T8" fmla="*/ 170 w 330"/>
                  <a:gd name="T9" fmla="*/ 130 h 373"/>
                  <a:gd name="T10" fmla="*/ 99 w 330"/>
                  <a:gd name="T11" fmla="*/ 0 h 373"/>
                  <a:gd name="T12" fmla="*/ 0 w 330"/>
                  <a:gd name="T13" fmla="*/ 0 h 373"/>
                  <a:gd name="T14" fmla="*/ 119 w 330"/>
                  <a:gd name="T15" fmla="*/ 215 h 373"/>
                  <a:gd name="T16" fmla="*/ 37 w 330"/>
                  <a:gd name="T17" fmla="*/ 373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0" h="373">
                    <a:moveTo>
                      <a:pt x="37" y="373"/>
                    </a:moveTo>
                    <a:lnTo>
                      <a:pt x="137" y="373"/>
                    </a:lnTo>
                    <a:lnTo>
                      <a:pt x="330" y="0"/>
                    </a:lnTo>
                    <a:lnTo>
                      <a:pt x="230" y="0"/>
                    </a:lnTo>
                    <a:lnTo>
                      <a:pt x="170" y="130"/>
                    </a:lnTo>
                    <a:lnTo>
                      <a:pt x="99" y="0"/>
                    </a:lnTo>
                    <a:lnTo>
                      <a:pt x="0" y="0"/>
                    </a:lnTo>
                    <a:lnTo>
                      <a:pt x="119" y="215"/>
                    </a:lnTo>
                    <a:lnTo>
                      <a:pt x="37" y="37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Freeform 9">
                <a:extLst>
                  <a:ext uri="{FF2B5EF4-FFF2-40B4-BE49-F238E27FC236}">
                    <a16:creationId xmlns:a16="http://schemas.microsoft.com/office/drawing/2014/main" id="{180F41BF-B320-48DA-985E-60E27D533974}"/>
                  </a:ext>
                </a:extLst>
              </p:cNvPr>
              <p:cNvSpPr>
                <a:spLocks noEditPoints="1"/>
              </p:cNvSpPr>
              <p:nvPr/>
            </p:nvSpPr>
            <p:spPr bwMode="auto">
              <a:xfrm>
                <a:off x="1387475" y="244475"/>
                <a:ext cx="454025" cy="649288"/>
              </a:xfrm>
              <a:custGeom>
                <a:avLst/>
                <a:gdLst>
                  <a:gd name="T0" fmla="*/ 122 w 175"/>
                  <a:gd name="T1" fmla="*/ 117 h 249"/>
                  <a:gd name="T2" fmla="*/ 153 w 175"/>
                  <a:gd name="T3" fmla="*/ 64 h 249"/>
                  <a:gd name="T4" fmla="*/ 77 w 175"/>
                  <a:gd name="T5" fmla="*/ 0 h 249"/>
                  <a:gd name="T6" fmla="*/ 0 w 175"/>
                  <a:gd name="T7" fmla="*/ 0 h 249"/>
                  <a:gd name="T8" fmla="*/ 0 w 175"/>
                  <a:gd name="T9" fmla="*/ 249 h 249"/>
                  <a:gd name="T10" fmla="*/ 94 w 175"/>
                  <a:gd name="T11" fmla="*/ 249 h 249"/>
                  <a:gd name="T12" fmla="*/ 175 w 175"/>
                  <a:gd name="T13" fmla="*/ 179 h 249"/>
                  <a:gd name="T14" fmla="*/ 122 w 175"/>
                  <a:gd name="T15" fmla="*/ 117 h 249"/>
                  <a:gd name="T16" fmla="*/ 57 w 175"/>
                  <a:gd name="T17" fmla="*/ 44 h 249"/>
                  <a:gd name="T18" fmla="*/ 61 w 175"/>
                  <a:gd name="T19" fmla="*/ 44 h 249"/>
                  <a:gd name="T20" fmla="*/ 99 w 175"/>
                  <a:gd name="T21" fmla="*/ 69 h 249"/>
                  <a:gd name="T22" fmla="*/ 61 w 175"/>
                  <a:gd name="T23" fmla="*/ 98 h 249"/>
                  <a:gd name="T24" fmla="*/ 57 w 175"/>
                  <a:gd name="T25" fmla="*/ 98 h 249"/>
                  <a:gd name="T26" fmla="*/ 57 w 175"/>
                  <a:gd name="T27" fmla="*/ 44 h 249"/>
                  <a:gd name="T28" fmla="*/ 74 w 175"/>
                  <a:gd name="T29" fmla="*/ 205 h 249"/>
                  <a:gd name="T30" fmla="*/ 57 w 175"/>
                  <a:gd name="T31" fmla="*/ 205 h 249"/>
                  <a:gd name="T32" fmla="*/ 57 w 175"/>
                  <a:gd name="T33" fmla="*/ 146 h 249"/>
                  <a:gd name="T34" fmla="*/ 74 w 175"/>
                  <a:gd name="T35" fmla="*/ 146 h 249"/>
                  <a:gd name="T36" fmla="*/ 116 w 175"/>
                  <a:gd name="T37" fmla="*/ 177 h 249"/>
                  <a:gd name="T38" fmla="*/ 74 w 175"/>
                  <a:gd name="T39" fmla="*/ 205 h 2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75" h="249">
                    <a:moveTo>
                      <a:pt x="122" y="117"/>
                    </a:moveTo>
                    <a:cubicBezTo>
                      <a:pt x="144" y="106"/>
                      <a:pt x="153" y="86"/>
                      <a:pt x="153" y="64"/>
                    </a:cubicBezTo>
                    <a:cubicBezTo>
                      <a:pt x="153" y="16"/>
                      <a:pt x="120" y="0"/>
                      <a:pt x="77" y="0"/>
                    </a:cubicBezTo>
                    <a:cubicBezTo>
                      <a:pt x="0" y="0"/>
                      <a:pt x="0" y="0"/>
                      <a:pt x="0" y="0"/>
                    </a:cubicBezTo>
                    <a:cubicBezTo>
                      <a:pt x="0" y="249"/>
                      <a:pt x="0" y="249"/>
                      <a:pt x="0" y="249"/>
                    </a:cubicBezTo>
                    <a:cubicBezTo>
                      <a:pt x="94" y="249"/>
                      <a:pt x="94" y="249"/>
                      <a:pt x="94" y="249"/>
                    </a:cubicBezTo>
                    <a:cubicBezTo>
                      <a:pt x="146" y="249"/>
                      <a:pt x="175" y="220"/>
                      <a:pt x="175" y="179"/>
                    </a:cubicBezTo>
                    <a:cubicBezTo>
                      <a:pt x="175" y="139"/>
                      <a:pt x="153" y="122"/>
                      <a:pt x="122" y="117"/>
                    </a:cubicBezTo>
                    <a:close/>
                    <a:moveTo>
                      <a:pt x="57" y="44"/>
                    </a:moveTo>
                    <a:cubicBezTo>
                      <a:pt x="61" y="44"/>
                      <a:pt x="61" y="44"/>
                      <a:pt x="61" y="44"/>
                    </a:cubicBezTo>
                    <a:cubicBezTo>
                      <a:pt x="86" y="44"/>
                      <a:pt x="99" y="52"/>
                      <a:pt x="99" y="69"/>
                    </a:cubicBezTo>
                    <a:cubicBezTo>
                      <a:pt x="99" y="90"/>
                      <a:pt x="85" y="98"/>
                      <a:pt x="61" y="98"/>
                    </a:cubicBezTo>
                    <a:cubicBezTo>
                      <a:pt x="57" y="98"/>
                      <a:pt x="57" y="98"/>
                      <a:pt x="57" y="98"/>
                    </a:cubicBezTo>
                    <a:lnTo>
                      <a:pt x="57" y="44"/>
                    </a:lnTo>
                    <a:close/>
                    <a:moveTo>
                      <a:pt x="74" y="205"/>
                    </a:moveTo>
                    <a:cubicBezTo>
                      <a:pt x="57" y="205"/>
                      <a:pt x="57" y="205"/>
                      <a:pt x="57" y="205"/>
                    </a:cubicBezTo>
                    <a:cubicBezTo>
                      <a:pt x="57" y="146"/>
                      <a:pt x="57" y="146"/>
                      <a:pt x="57" y="146"/>
                    </a:cubicBezTo>
                    <a:cubicBezTo>
                      <a:pt x="74" y="146"/>
                      <a:pt x="74" y="146"/>
                      <a:pt x="74" y="146"/>
                    </a:cubicBezTo>
                    <a:cubicBezTo>
                      <a:pt x="101" y="146"/>
                      <a:pt x="116" y="154"/>
                      <a:pt x="116" y="177"/>
                    </a:cubicBezTo>
                    <a:cubicBezTo>
                      <a:pt x="116" y="197"/>
                      <a:pt x="101" y="205"/>
                      <a:pt x="74" y="20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10">
                <a:extLst>
                  <a:ext uri="{FF2B5EF4-FFF2-40B4-BE49-F238E27FC236}">
                    <a16:creationId xmlns:a16="http://schemas.microsoft.com/office/drawing/2014/main" id="{069A1AF0-729D-4A27-8EB2-3CA0E6254D74}"/>
                  </a:ext>
                </a:extLst>
              </p:cNvPr>
              <p:cNvSpPr>
                <a:spLocks/>
              </p:cNvSpPr>
              <p:nvPr/>
            </p:nvSpPr>
            <p:spPr bwMode="auto">
              <a:xfrm>
                <a:off x="1897063" y="479425"/>
                <a:ext cx="347663" cy="414338"/>
              </a:xfrm>
              <a:custGeom>
                <a:avLst/>
                <a:gdLst>
                  <a:gd name="T0" fmla="*/ 101 w 134"/>
                  <a:gd name="T1" fmla="*/ 0 h 159"/>
                  <a:gd name="T2" fmla="*/ 54 w 134"/>
                  <a:gd name="T3" fmla="*/ 27 h 159"/>
                  <a:gd name="T4" fmla="*/ 53 w 134"/>
                  <a:gd name="T5" fmla="*/ 27 h 159"/>
                  <a:gd name="T6" fmla="*/ 53 w 134"/>
                  <a:gd name="T7" fmla="*/ 4 h 159"/>
                  <a:gd name="T8" fmla="*/ 0 w 134"/>
                  <a:gd name="T9" fmla="*/ 4 h 159"/>
                  <a:gd name="T10" fmla="*/ 0 w 134"/>
                  <a:gd name="T11" fmla="*/ 159 h 159"/>
                  <a:gd name="T12" fmla="*/ 53 w 134"/>
                  <a:gd name="T13" fmla="*/ 159 h 159"/>
                  <a:gd name="T14" fmla="*/ 53 w 134"/>
                  <a:gd name="T15" fmla="*/ 77 h 159"/>
                  <a:gd name="T16" fmla="*/ 84 w 134"/>
                  <a:gd name="T17" fmla="*/ 46 h 159"/>
                  <a:gd name="T18" fmla="*/ 112 w 134"/>
                  <a:gd name="T19" fmla="*/ 55 h 159"/>
                  <a:gd name="T20" fmla="*/ 134 w 134"/>
                  <a:gd name="T21" fmla="*/ 9 h 159"/>
                  <a:gd name="T22" fmla="*/ 101 w 134"/>
                  <a:gd name="T23" fmla="*/ 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159">
                    <a:moveTo>
                      <a:pt x="101" y="0"/>
                    </a:moveTo>
                    <a:cubicBezTo>
                      <a:pt x="70" y="0"/>
                      <a:pt x="54" y="27"/>
                      <a:pt x="54" y="27"/>
                    </a:cubicBezTo>
                    <a:cubicBezTo>
                      <a:pt x="53" y="27"/>
                      <a:pt x="53" y="27"/>
                      <a:pt x="53" y="27"/>
                    </a:cubicBezTo>
                    <a:cubicBezTo>
                      <a:pt x="53" y="4"/>
                      <a:pt x="53" y="4"/>
                      <a:pt x="53" y="4"/>
                    </a:cubicBezTo>
                    <a:cubicBezTo>
                      <a:pt x="0" y="4"/>
                      <a:pt x="0" y="4"/>
                      <a:pt x="0" y="4"/>
                    </a:cubicBezTo>
                    <a:cubicBezTo>
                      <a:pt x="0" y="159"/>
                      <a:pt x="0" y="159"/>
                      <a:pt x="0" y="159"/>
                    </a:cubicBezTo>
                    <a:cubicBezTo>
                      <a:pt x="53" y="159"/>
                      <a:pt x="53" y="159"/>
                      <a:pt x="53" y="159"/>
                    </a:cubicBezTo>
                    <a:cubicBezTo>
                      <a:pt x="53" y="77"/>
                      <a:pt x="53" y="77"/>
                      <a:pt x="53" y="77"/>
                    </a:cubicBezTo>
                    <a:cubicBezTo>
                      <a:pt x="53" y="73"/>
                      <a:pt x="57" y="46"/>
                      <a:pt x="84" y="46"/>
                    </a:cubicBezTo>
                    <a:cubicBezTo>
                      <a:pt x="102" y="46"/>
                      <a:pt x="112" y="55"/>
                      <a:pt x="112" y="55"/>
                    </a:cubicBezTo>
                    <a:cubicBezTo>
                      <a:pt x="134" y="9"/>
                      <a:pt x="134" y="9"/>
                      <a:pt x="134" y="9"/>
                    </a:cubicBezTo>
                    <a:cubicBezTo>
                      <a:pt x="134" y="9"/>
                      <a:pt x="121" y="0"/>
                      <a:pt x="10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11">
                <a:extLst>
                  <a:ext uri="{FF2B5EF4-FFF2-40B4-BE49-F238E27FC236}">
                    <a16:creationId xmlns:a16="http://schemas.microsoft.com/office/drawing/2014/main" id="{7DD99FE1-1D23-4C41-997B-86AAC281F8E0}"/>
                  </a:ext>
                </a:extLst>
              </p:cNvPr>
              <p:cNvSpPr>
                <a:spLocks noEditPoints="1"/>
              </p:cNvSpPr>
              <p:nvPr/>
            </p:nvSpPr>
            <p:spPr bwMode="auto">
              <a:xfrm>
                <a:off x="2732088" y="479425"/>
                <a:ext cx="468313" cy="423863"/>
              </a:xfrm>
              <a:custGeom>
                <a:avLst/>
                <a:gdLst>
                  <a:gd name="T0" fmla="*/ 127 w 180"/>
                  <a:gd name="T1" fmla="*/ 19 h 163"/>
                  <a:gd name="T2" fmla="*/ 76 w 180"/>
                  <a:gd name="T3" fmla="*/ 0 h 163"/>
                  <a:gd name="T4" fmla="*/ 0 w 180"/>
                  <a:gd name="T5" fmla="*/ 82 h 163"/>
                  <a:gd name="T6" fmla="*/ 76 w 180"/>
                  <a:gd name="T7" fmla="*/ 163 h 163"/>
                  <a:gd name="T8" fmla="*/ 127 w 180"/>
                  <a:gd name="T9" fmla="*/ 141 h 163"/>
                  <a:gd name="T10" fmla="*/ 128 w 180"/>
                  <a:gd name="T11" fmla="*/ 141 h 163"/>
                  <a:gd name="T12" fmla="*/ 128 w 180"/>
                  <a:gd name="T13" fmla="*/ 159 h 163"/>
                  <a:gd name="T14" fmla="*/ 180 w 180"/>
                  <a:gd name="T15" fmla="*/ 159 h 163"/>
                  <a:gd name="T16" fmla="*/ 180 w 180"/>
                  <a:gd name="T17" fmla="*/ 4 h 163"/>
                  <a:gd name="T18" fmla="*/ 127 w 180"/>
                  <a:gd name="T19" fmla="*/ 4 h 163"/>
                  <a:gd name="T20" fmla="*/ 127 w 180"/>
                  <a:gd name="T21" fmla="*/ 1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27" y="19"/>
                    </a:moveTo>
                    <a:cubicBezTo>
                      <a:pt x="114" y="7"/>
                      <a:pt x="97" y="0"/>
                      <a:pt x="76" y="0"/>
                    </a:cubicBezTo>
                    <a:cubicBezTo>
                      <a:pt x="31" y="0"/>
                      <a:pt x="0" y="36"/>
                      <a:pt x="0" y="82"/>
                    </a:cubicBezTo>
                    <a:cubicBezTo>
                      <a:pt x="0" y="127"/>
                      <a:pt x="31" y="163"/>
                      <a:pt x="76" y="163"/>
                    </a:cubicBezTo>
                    <a:cubicBezTo>
                      <a:pt x="98" y="163"/>
                      <a:pt x="116" y="154"/>
                      <a:pt x="127" y="141"/>
                    </a:cubicBezTo>
                    <a:cubicBezTo>
                      <a:pt x="128" y="141"/>
                      <a:pt x="128" y="141"/>
                      <a:pt x="128" y="141"/>
                    </a:cubicBezTo>
                    <a:cubicBezTo>
                      <a:pt x="128" y="159"/>
                      <a:pt x="128" y="159"/>
                      <a:pt x="128" y="159"/>
                    </a:cubicBezTo>
                    <a:cubicBezTo>
                      <a:pt x="180" y="159"/>
                      <a:pt x="180" y="159"/>
                      <a:pt x="180" y="159"/>
                    </a:cubicBezTo>
                    <a:cubicBezTo>
                      <a:pt x="180" y="4"/>
                      <a:pt x="180" y="4"/>
                      <a:pt x="180" y="4"/>
                    </a:cubicBezTo>
                    <a:cubicBezTo>
                      <a:pt x="127" y="4"/>
                      <a:pt x="127" y="4"/>
                      <a:pt x="127" y="4"/>
                    </a:cubicBezTo>
                    <a:lnTo>
                      <a:pt x="127" y="1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Freeform 12">
                <a:extLst>
                  <a:ext uri="{FF2B5EF4-FFF2-40B4-BE49-F238E27FC236}">
                    <a16:creationId xmlns:a16="http://schemas.microsoft.com/office/drawing/2014/main" id="{AA2FE18E-8281-488A-B294-F7ECCADA61F0}"/>
                  </a:ext>
                </a:extLst>
              </p:cNvPr>
              <p:cNvSpPr>
                <a:spLocks noEditPoints="1"/>
              </p:cNvSpPr>
              <p:nvPr/>
            </p:nvSpPr>
            <p:spPr bwMode="auto">
              <a:xfrm>
                <a:off x="2224088" y="479425"/>
                <a:ext cx="479425" cy="423863"/>
              </a:xfrm>
              <a:custGeom>
                <a:avLst/>
                <a:gdLst>
                  <a:gd name="T0" fmla="*/ 93 w 185"/>
                  <a:gd name="T1" fmla="*/ 0 h 163"/>
                  <a:gd name="T2" fmla="*/ 0 w 185"/>
                  <a:gd name="T3" fmla="*/ 82 h 163"/>
                  <a:gd name="T4" fmla="*/ 93 w 185"/>
                  <a:gd name="T5" fmla="*/ 163 h 163"/>
                  <a:gd name="T6" fmla="*/ 185 w 185"/>
                  <a:gd name="T7" fmla="*/ 82 h 163"/>
                  <a:gd name="T8" fmla="*/ 93 w 185"/>
                  <a:gd name="T9" fmla="*/ 0 h 163"/>
                  <a:gd name="T10" fmla="*/ 93 w 185"/>
                  <a:gd name="T11" fmla="*/ 118 h 163"/>
                  <a:gd name="T12" fmla="*/ 57 w 185"/>
                  <a:gd name="T13" fmla="*/ 82 h 163"/>
                  <a:gd name="T14" fmla="*/ 93 w 185"/>
                  <a:gd name="T15" fmla="*/ 45 h 163"/>
                  <a:gd name="T16" fmla="*/ 129 w 185"/>
                  <a:gd name="T17" fmla="*/ 82 h 163"/>
                  <a:gd name="T18" fmla="*/ 93 w 185"/>
                  <a:gd name="T19"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85" h="163">
                    <a:moveTo>
                      <a:pt x="93" y="0"/>
                    </a:moveTo>
                    <a:cubicBezTo>
                      <a:pt x="41" y="0"/>
                      <a:pt x="0" y="33"/>
                      <a:pt x="0" y="82"/>
                    </a:cubicBezTo>
                    <a:cubicBezTo>
                      <a:pt x="0" y="129"/>
                      <a:pt x="38" y="163"/>
                      <a:pt x="93" y="163"/>
                    </a:cubicBezTo>
                    <a:cubicBezTo>
                      <a:pt x="147" y="163"/>
                      <a:pt x="185" y="129"/>
                      <a:pt x="185" y="82"/>
                    </a:cubicBezTo>
                    <a:cubicBezTo>
                      <a:pt x="185" y="33"/>
                      <a:pt x="145" y="0"/>
                      <a:pt x="93" y="0"/>
                    </a:cubicBezTo>
                    <a:close/>
                    <a:moveTo>
                      <a:pt x="93" y="118"/>
                    </a:moveTo>
                    <a:cubicBezTo>
                      <a:pt x="71" y="118"/>
                      <a:pt x="57" y="103"/>
                      <a:pt x="57" y="82"/>
                    </a:cubicBezTo>
                    <a:cubicBezTo>
                      <a:pt x="57" y="60"/>
                      <a:pt x="73" y="45"/>
                      <a:pt x="93" y="45"/>
                    </a:cubicBezTo>
                    <a:cubicBezTo>
                      <a:pt x="113" y="45"/>
                      <a:pt x="129" y="60"/>
                      <a:pt x="129" y="82"/>
                    </a:cubicBezTo>
                    <a:cubicBezTo>
                      <a:pt x="129" y="103"/>
                      <a:pt x="114" y="118"/>
                      <a:pt x="93"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3" name="Freeform 13">
                <a:extLst>
                  <a:ext uri="{FF2B5EF4-FFF2-40B4-BE49-F238E27FC236}">
                    <a16:creationId xmlns:a16="http://schemas.microsoft.com/office/drawing/2014/main" id="{969CE8A5-2A1B-472E-8748-EA9A99CE1E5B}"/>
                  </a:ext>
                </a:extLst>
              </p:cNvPr>
              <p:cNvSpPr>
                <a:spLocks/>
              </p:cNvSpPr>
              <p:nvPr/>
            </p:nvSpPr>
            <p:spPr bwMode="auto">
              <a:xfrm>
                <a:off x="3744913" y="488950"/>
                <a:ext cx="803275" cy="404813"/>
              </a:xfrm>
              <a:custGeom>
                <a:avLst/>
                <a:gdLst>
                  <a:gd name="T0" fmla="*/ 404 w 506"/>
                  <a:gd name="T1" fmla="*/ 0 h 255"/>
                  <a:gd name="T2" fmla="*/ 344 w 506"/>
                  <a:gd name="T3" fmla="*/ 138 h 255"/>
                  <a:gd name="T4" fmla="*/ 283 w 506"/>
                  <a:gd name="T5" fmla="*/ 0 h 255"/>
                  <a:gd name="T6" fmla="*/ 223 w 506"/>
                  <a:gd name="T7" fmla="*/ 0 h 255"/>
                  <a:gd name="T8" fmla="*/ 162 w 506"/>
                  <a:gd name="T9" fmla="*/ 138 h 255"/>
                  <a:gd name="T10" fmla="*/ 102 w 506"/>
                  <a:gd name="T11" fmla="*/ 0 h 255"/>
                  <a:gd name="T12" fmla="*/ 0 w 506"/>
                  <a:gd name="T13" fmla="*/ 0 h 255"/>
                  <a:gd name="T14" fmla="*/ 136 w 506"/>
                  <a:gd name="T15" fmla="*/ 255 h 255"/>
                  <a:gd name="T16" fmla="*/ 195 w 506"/>
                  <a:gd name="T17" fmla="*/ 255 h 255"/>
                  <a:gd name="T18" fmla="*/ 254 w 506"/>
                  <a:gd name="T19" fmla="*/ 123 h 255"/>
                  <a:gd name="T20" fmla="*/ 311 w 506"/>
                  <a:gd name="T21" fmla="*/ 255 h 255"/>
                  <a:gd name="T22" fmla="*/ 370 w 506"/>
                  <a:gd name="T23" fmla="*/ 255 h 255"/>
                  <a:gd name="T24" fmla="*/ 506 w 506"/>
                  <a:gd name="T25" fmla="*/ 0 h 255"/>
                  <a:gd name="T26" fmla="*/ 404 w 506"/>
                  <a:gd name="T27" fmla="*/ 0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6" h="255">
                    <a:moveTo>
                      <a:pt x="404" y="0"/>
                    </a:moveTo>
                    <a:lnTo>
                      <a:pt x="344" y="138"/>
                    </a:lnTo>
                    <a:lnTo>
                      <a:pt x="283" y="0"/>
                    </a:lnTo>
                    <a:lnTo>
                      <a:pt x="223" y="0"/>
                    </a:lnTo>
                    <a:lnTo>
                      <a:pt x="162" y="138"/>
                    </a:lnTo>
                    <a:lnTo>
                      <a:pt x="102" y="0"/>
                    </a:lnTo>
                    <a:lnTo>
                      <a:pt x="0" y="0"/>
                    </a:lnTo>
                    <a:lnTo>
                      <a:pt x="136" y="255"/>
                    </a:lnTo>
                    <a:lnTo>
                      <a:pt x="195" y="255"/>
                    </a:lnTo>
                    <a:lnTo>
                      <a:pt x="254" y="123"/>
                    </a:lnTo>
                    <a:lnTo>
                      <a:pt x="311" y="255"/>
                    </a:lnTo>
                    <a:lnTo>
                      <a:pt x="370" y="255"/>
                    </a:lnTo>
                    <a:lnTo>
                      <a:pt x="506" y="0"/>
                    </a:lnTo>
                    <a:lnTo>
                      <a:pt x="40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4" name="Freeform 14">
                <a:extLst>
                  <a:ext uri="{FF2B5EF4-FFF2-40B4-BE49-F238E27FC236}">
                    <a16:creationId xmlns:a16="http://schemas.microsoft.com/office/drawing/2014/main" id="{6F54BE77-E734-4929-B619-E6AD626CF61C}"/>
                  </a:ext>
                </a:extLst>
              </p:cNvPr>
              <p:cNvSpPr>
                <a:spLocks noEditPoints="1"/>
              </p:cNvSpPr>
              <p:nvPr/>
            </p:nvSpPr>
            <p:spPr bwMode="auto">
              <a:xfrm>
                <a:off x="4521200" y="479425"/>
                <a:ext cx="468313" cy="423863"/>
              </a:xfrm>
              <a:custGeom>
                <a:avLst/>
                <a:gdLst>
                  <a:gd name="T0" fmla="*/ 180 w 180"/>
                  <a:gd name="T1" fmla="*/ 159 h 163"/>
                  <a:gd name="T2" fmla="*/ 180 w 180"/>
                  <a:gd name="T3" fmla="*/ 4 h 163"/>
                  <a:gd name="T4" fmla="*/ 127 w 180"/>
                  <a:gd name="T5" fmla="*/ 4 h 163"/>
                  <a:gd name="T6" fmla="*/ 127 w 180"/>
                  <a:gd name="T7" fmla="*/ 19 h 163"/>
                  <a:gd name="T8" fmla="*/ 76 w 180"/>
                  <a:gd name="T9" fmla="*/ 0 h 163"/>
                  <a:gd name="T10" fmla="*/ 0 w 180"/>
                  <a:gd name="T11" fmla="*/ 82 h 163"/>
                  <a:gd name="T12" fmla="*/ 76 w 180"/>
                  <a:gd name="T13" fmla="*/ 163 h 163"/>
                  <a:gd name="T14" fmla="*/ 127 w 180"/>
                  <a:gd name="T15" fmla="*/ 141 h 163"/>
                  <a:gd name="T16" fmla="*/ 128 w 180"/>
                  <a:gd name="T17" fmla="*/ 141 h 163"/>
                  <a:gd name="T18" fmla="*/ 128 w 180"/>
                  <a:gd name="T19" fmla="*/ 159 h 163"/>
                  <a:gd name="T20" fmla="*/ 180 w 180"/>
                  <a:gd name="T21" fmla="*/ 159 h 163"/>
                  <a:gd name="T22" fmla="*/ 92 w 180"/>
                  <a:gd name="T23" fmla="*/ 118 h 163"/>
                  <a:gd name="T24" fmla="*/ 56 w 180"/>
                  <a:gd name="T25" fmla="*/ 82 h 163"/>
                  <a:gd name="T26" fmla="*/ 92 w 180"/>
                  <a:gd name="T27" fmla="*/ 45 h 163"/>
                  <a:gd name="T28" fmla="*/ 128 w 180"/>
                  <a:gd name="T29" fmla="*/ 82 h 163"/>
                  <a:gd name="T30" fmla="*/ 92 w 180"/>
                  <a:gd name="T31" fmla="*/ 118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163">
                    <a:moveTo>
                      <a:pt x="180" y="159"/>
                    </a:moveTo>
                    <a:cubicBezTo>
                      <a:pt x="180" y="4"/>
                      <a:pt x="180" y="4"/>
                      <a:pt x="180" y="4"/>
                    </a:cubicBezTo>
                    <a:cubicBezTo>
                      <a:pt x="127" y="4"/>
                      <a:pt x="127" y="4"/>
                      <a:pt x="127" y="4"/>
                    </a:cubicBezTo>
                    <a:cubicBezTo>
                      <a:pt x="127" y="19"/>
                      <a:pt x="127" y="19"/>
                      <a:pt x="127" y="19"/>
                    </a:cubicBezTo>
                    <a:cubicBezTo>
                      <a:pt x="114" y="7"/>
                      <a:pt x="97" y="0"/>
                      <a:pt x="76" y="0"/>
                    </a:cubicBezTo>
                    <a:cubicBezTo>
                      <a:pt x="31" y="0"/>
                      <a:pt x="0" y="36"/>
                      <a:pt x="0" y="82"/>
                    </a:cubicBezTo>
                    <a:cubicBezTo>
                      <a:pt x="0" y="127"/>
                      <a:pt x="31" y="163"/>
                      <a:pt x="76" y="163"/>
                    </a:cubicBezTo>
                    <a:cubicBezTo>
                      <a:pt x="97" y="163"/>
                      <a:pt x="115" y="154"/>
                      <a:pt x="127" y="141"/>
                    </a:cubicBezTo>
                    <a:cubicBezTo>
                      <a:pt x="128" y="141"/>
                      <a:pt x="128" y="141"/>
                      <a:pt x="128" y="141"/>
                    </a:cubicBezTo>
                    <a:cubicBezTo>
                      <a:pt x="128" y="159"/>
                      <a:pt x="128" y="159"/>
                      <a:pt x="128" y="159"/>
                    </a:cubicBezTo>
                    <a:lnTo>
                      <a:pt x="180" y="159"/>
                    </a:lnTo>
                    <a:close/>
                    <a:moveTo>
                      <a:pt x="92" y="118"/>
                    </a:moveTo>
                    <a:cubicBezTo>
                      <a:pt x="71" y="118"/>
                      <a:pt x="56" y="103"/>
                      <a:pt x="56" y="82"/>
                    </a:cubicBezTo>
                    <a:cubicBezTo>
                      <a:pt x="56" y="60"/>
                      <a:pt x="72" y="45"/>
                      <a:pt x="92" y="45"/>
                    </a:cubicBezTo>
                    <a:cubicBezTo>
                      <a:pt x="112" y="45"/>
                      <a:pt x="128" y="60"/>
                      <a:pt x="128" y="82"/>
                    </a:cubicBezTo>
                    <a:cubicBezTo>
                      <a:pt x="128" y="103"/>
                      <a:pt x="113" y="118"/>
                      <a:pt x="92" y="1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5" name="Freeform 15">
                <a:extLst>
                  <a:ext uri="{FF2B5EF4-FFF2-40B4-BE49-F238E27FC236}">
                    <a16:creationId xmlns:a16="http://schemas.microsoft.com/office/drawing/2014/main" id="{3C37459E-6AD8-4B18-9A1F-E8ECE4CE8C83}"/>
                  </a:ext>
                </a:extLst>
              </p:cNvPr>
              <p:cNvSpPr>
                <a:spLocks noEditPoints="1"/>
              </p:cNvSpPr>
              <p:nvPr/>
            </p:nvSpPr>
            <p:spPr bwMode="auto">
              <a:xfrm>
                <a:off x="3254375" y="219075"/>
                <a:ext cx="468313" cy="684213"/>
              </a:xfrm>
              <a:custGeom>
                <a:avLst/>
                <a:gdLst>
                  <a:gd name="T0" fmla="*/ 127 w 180"/>
                  <a:gd name="T1" fmla="*/ 119 h 263"/>
                  <a:gd name="T2" fmla="*/ 77 w 180"/>
                  <a:gd name="T3" fmla="*/ 100 h 263"/>
                  <a:gd name="T4" fmla="*/ 0 w 180"/>
                  <a:gd name="T5" fmla="*/ 182 h 263"/>
                  <a:gd name="T6" fmla="*/ 77 w 180"/>
                  <a:gd name="T7" fmla="*/ 263 h 263"/>
                  <a:gd name="T8" fmla="*/ 127 w 180"/>
                  <a:gd name="T9" fmla="*/ 241 h 263"/>
                  <a:gd name="T10" fmla="*/ 128 w 180"/>
                  <a:gd name="T11" fmla="*/ 241 h 263"/>
                  <a:gd name="T12" fmla="*/ 128 w 180"/>
                  <a:gd name="T13" fmla="*/ 259 h 263"/>
                  <a:gd name="T14" fmla="*/ 180 w 180"/>
                  <a:gd name="T15" fmla="*/ 259 h 263"/>
                  <a:gd name="T16" fmla="*/ 180 w 180"/>
                  <a:gd name="T17" fmla="*/ 0 h 263"/>
                  <a:gd name="T18" fmla="*/ 127 w 180"/>
                  <a:gd name="T19" fmla="*/ 0 h 263"/>
                  <a:gd name="T20" fmla="*/ 127 w 180"/>
                  <a:gd name="T21" fmla="*/ 119 h 263"/>
                  <a:gd name="T22" fmla="*/ 93 w 180"/>
                  <a:gd name="T23" fmla="*/ 218 h 263"/>
                  <a:gd name="T24" fmla="*/ 56 w 180"/>
                  <a:gd name="T25" fmla="*/ 182 h 263"/>
                  <a:gd name="T26" fmla="*/ 93 w 180"/>
                  <a:gd name="T27" fmla="*/ 145 h 263"/>
                  <a:gd name="T28" fmla="*/ 128 w 180"/>
                  <a:gd name="T29" fmla="*/ 182 h 263"/>
                  <a:gd name="T30" fmla="*/ 93 w 180"/>
                  <a:gd name="T31" fmla="*/ 218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80" h="263">
                    <a:moveTo>
                      <a:pt x="127" y="119"/>
                    </a:moveTo>
                    <a:cubicBezTo>
                      <a:pt x="114" y="107"/>
                      <a:pt x="97" y="100"/>
                      <a:pt x="77" y="100"/>
                    </a:cubicBezTo>
                    <a:cubicBezTo>
                      <a:pt x="31" y="100"/>
                      <a:pt x="0" y="136"/>
                      <a:pt x="0" y="182"/>
                    </a:cubicBezTo>
                    <a:cubicBezTo>
                      <a:pt x="0" y="227"/>
                      <a:pt x="31" y="263"/>
                      <a:pt x="77" y="263"/>
                    </a:cubicBezTo>
                    <a:cubicBezTo>
                      <a:pt x="98" y="263"/>
                      <a:pt x="116" y="254"/>
                      <a:pt x="127" y="241"/>
                    </a:cubicBezTo>
                    <a:cubicBezTo>
                      <a:pt x="128" y="241"/>
                      <a:pt x="128" y="241"/>
                      <a:pt x="128" y="241"/>
                    </a:cubicBezTo>
                    <a:cubicBezTo>
                      <a:pt x="128" y="259"/>
                      <a:pt x="128" y="259"/>
                      <a:pt x="128" y="259"/>
                    </a:cubicBezTo>
                    <a:cubicBezTo>
                      <a:pt x="180" y="259"/>
                      <a:pt x="180" y="259"/>
                      <a:pt x="180" y="259"/>
                    </a:cubicBezTo>
                    <a:cubicBezTo>
                      <a:pt x="180" y="0"/>
                      <a:pt x="180" y="0"/>
                      <a:pt x="180" y="0"/>
                    </a:cubicBezTo>
                    <a:cubicBezTo>
                      <a:pt x="127" y="0"/>
                      <a:pt x="127" y="0"/>
                      <a:pt x="127" y="0"/>
                    </a:cubicBezTo>
                    <a:lnTo>
                      <a:pt x="127" y="119"/>
                    </a:lnTo>
                    <a:close/>
                    <a:moveTo>
                      <a:pt x="93" y="218"/>
                    </a:moveTo>
                    <a:cubicBezTo>
                      <a:pt x="71" y="218"/>
                      <a:pt x="56" y="203"/>
                      <a:pt x="56" y="182"/>
                    </a:cubicBezTo>
                    <a:cubicBezTo>
                      <a:pt x="56" y="160"/>
                      <a:pt x="72" y="145"/>
                      <a:pt x="93" y="145"/>
                    </a:cubicBezTo>
                    <a:cubicBezTo>
                      <a:pt x="112" y="145"/>
                      <a:pt x="128" y="160"/>
                      <a:pt x="128" y="182"/>
                    </a:cubicBezTo>
                    <a:cubicBezTo>
                      <a:pt x="128" y="203"/>
                      <a:pt x="113" y="218"/>
                      <a:pt x="93" y="2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grpSp>
      </p:grpSp>
      <p:sp>
        <p:nvSpPr>
          <p:cNvPr id="17" name="Title 16">
            <a:extLst>
              <a:ext uri="{FF2B5EF4-FFF2-40B4-BE49-F238E27FC236}">
                <a16:creationId xmlns:a16="http://schemas.microsoft.com/office/drawing/2014/main" id="{DF719E75-1688-43A6-85F7-DD289DE61341}"/>
              </a:ext>
            </a:extLst>
          </p:cNvPr>
          <p:cNvSpPr>
            <a:spLocks noGrp="1"/>
          </p:cNvSpPr>
          <p:nvPr>
            <p:ph type="title"/>
          </p:nvPr>
        </p:nvSpPr>
        <p:spPr>
          <a:xfrm>
            <a:off x="304800" y="4458601"/>
            <a:ext cx="78867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
        <p:nvSpPr>
          <p:cNvPr id="18" name="Subtitle 2">
            <a:extLst>
              <a:ext uri="{FF2B5EF4-FFF2-40B4-BE49-F238E27FC236}">
                <a16:creationId xmlns:a16="http://schemas.microsoft.com/office/drawing/2014/main" id="{DAAB9093-E5B9-47E6-9FB5-76B07D454F2E}"/>
              </a:ext>
            </a:extLst>
          </p:cNvPr>
          <p:cNvSpPr>
            <a:spLocks noGrp="1"/>
          </p:cNvSpPr>
          <p:nvPr>
            <p:ph type="subTitle" idx="1"/>
          </p:nvPr>
        </p:nvSpPr>
        <p:spPr>
          <a:xfrm>
            <a:off x="592094" y="530352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568104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 Full Photo">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E81C42CA-A614-4BE5-A958-2A9A53B05D24}"/>
              </a:ext>
            </a:extLst>
          </p:cNvPr>
          <p:cNvSpPr>
            <a:spLocks noGrp="1"/>
          </p:cNvSpPr>
          <p:nvPr>
            <p:ph type="pic" sz="quarter" idx="10"/>
          </p:nvPr>
        </p:nvSpPr>
        <p:spPr>
          <a:xfrm>
            <a:off x="0" y="0"/>
            <a:ext cx="9144000" cy="6858000"/>
          </a:xfrm>
          <a:prstGeom prst="rect">
            <a:avLst/>
          </a:prstGeom>
          <a:solidFill>
            <a:schemeClr val="bg1">
              <a:lumMod val="95000"/>
            </a:schemeClr>
          </a:solidFill>
        </p:spPr>
        <p:txBody>
          <a:bodyPr/>
          <a:lstStyle/>
          <a:p>
            <a:endParaRPr lang="en-US" dirty="0"/>
          </a:p>
        </p:txBody>
      </p:sp>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72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304800" y="316230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800" b="1"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6877404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Divider : Quote : Light">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a:outerShdw blurRad="127000" dist="12700" dir="2700000" algn="tl" rotWithShape="0">
              <a:prstClr val="black">
                <a:alpha val="40000"/>
              </a:prstClr>
            </a:outerShdw>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bg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81986069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265BF699-6008-4BFA-9F3A-466C547FCF10}"/>
              </a:ext>
            </a:extLst>
          </p:cNvPr>
          <p:cNvSpPr>
            <a:spLocks noGrp="1"/>
          </p:cNvSpPr>
          <p:nvPr>
            <p:ph type="title" hasCustomPrompt="1"/>
          </p:nvPr>
        </p:nvSpPr>
        <p:spPr>
          <a:xfrm>
            <a:off x="304800" y="304799"/>
            <a:ext cx="8534400" cy="4876801"/>
          </a:xfrm>
          <a:prstGeom prst="rect">
            <a:avLst/>
          </a:prstGeom>
          <a:effectLst/>
        </p:spPr>
        <p:txBody>
          <a:bodyPr lIns="731520" tIns="457200" rIns="457200">
            <a:normAutofit/>
          </a:bodyPr>
          <a:lstStyle>
            <a:lvl1pPr marL="0" algn="l" defTabSz="914400" rtl="0" eaLnBrk="1" latinLnBrk="0" hangingPunct="1">
              <a:lnSpc>
                <a:spcPct val="100000"/>
              </a:lnSpc>
              <a:spcBef>
                <a:spcPts val="600"/>
              </a:spcBef>
              <a:defRPr lang="en-US" sz="3600" b="0" kern="1200" spc="-40" baseline="0" dirty="0">
                <a:solidFill>
                  <a:schemeClr val="tx1"/>
                </a:solidFill>
                <a:latin typeface="Montserrat SemiBold" panose="00000700000000000000" pitchFamily="2" charset="0"/>
                <a:ea typeface="+mj-ea"/>
                <a:cs typeface="Rubik" panose="00000500000000000000" pitchFamily="2" charset="-79"/>
              </a:defRPr>
            </a:lvl1pPr>
          </a:lstStyle>
          <a:p>
            <a:r>
              <a:rPr lang="en-US" dirty="0"/>
              <a:t>Click to edit master title style</a:t>
            </a:r>
          </a:p>
        </p:txBody>
      </p:sp>
      <p:sp>
        <p:nvSpPr>
          <p:cNvPr id="19" name="Subtitle 2">
            <a:extLst>
              <a:ext uri="{FF2B5EF4-FFF2-40B4-BE49-F238E27FC236}">
                <a16:creationId xmlns:a16="http://schemas.microsoft.com/office/drawing/2014/main" id="{FD36373B-6366-41F3-B25A-C268A918C8A2}"/>
              </a:ext>
            </a:extLst>
          </p:cNvPr>
          <p:cNvSpPr>
            <a:spLocks noGrp="1"/>
          </p:cNvSpPr>
          <p:nvPr>
            <p:ph type="subTitle" idx="1"/>
          </p:nvPr>
        </p:nvSpPr>
        <p:spPr>
          <a:xfrm>
            <a:off x="1028699" y="5294870"/>
            <a:ext cx="7807411" cy="601980"/>
          </a:xfrm>
          <a:prstGeom prst="rect">
            <a:avLst/>
          </a:prstGeom>
          <a:effectLst/>
        </p:spPr>
        <p:txBody>
          <a:bodyPr lIns="0" tIns="91440"/>
          <a:lstStyle>
            <a:lvl1pPr marL="0" indent="0" algn="l" defTabSz="457200" rtl="0" eaLnBrk="1" latinLnBrk="0" hangingPunct="1">
              <a:buNone/>
              <a:defRPr lang="en-US" sz="2000" b="1" kern="1200" spc="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 name="TextBox 1">
            <a:extLst>
              <a:ext uri="{FF2B5EF4-FFF2-40B4-BE49-F238E27FC236}">
                <a16:creationId xmlns:a16="http://schemas.microsoft.com/office/drawing/2014/main" id="{6013C4E7-86C1-4CD6-8E80-74A7C2D1673D}"/>
              </a:ext>
            </a:extLst>
          </p:cNvPr>
          <p:cNvSpPr txBox="1"/>
          <p:nvPr userDrawn="1"/>
        </p:nvSpPr>
        <p:spPr>
          <a:xfrm>
            <a:off x="304800" y="5294870"/>
            <a:ext cx="609600" cy="415498"/>
          </a:xfrm>
          <a:prstGeom prst="rect">
            <a:avLst/>
          </a:prstGeom>
          <a:noFill/>
        </p:spPr>
        <p:txBody>
          <a:bodyPr wrap="square" tIns="0" rtlCol="0">
            <a:spAutoFit/>
          </a:bodyPr>
          <a:lstStyle/>
          <a:p>
            <a:pPr algn="r" defTabSz="457200"/>
            <a:r>
              <a:rPr lang="en-US" sz="2400" b="1" dirty="0">
                <a:solidFill>
                  <a:srgbClr val="F56600"/>
                </a:solidFill>
                <a:latin typeface="Montserrat Black" panose="00000A00000000000000" pitchFamily="2" charset="0"/>
              </a:rPr>
              <a:t>–</a:t>
            </a:r>
          </a:p>
        </p:txBody>
      </p:sp>
      <p:sp>
        <p:nvSpPr>
          <p:cNvPr id="6" name="Freeform 5">
            <a:extLst>
              <a:ext uri="{FF2B5EF4-FFF2-40B4-BE49-F238E27FC236}">
                <a16:creationId xmlns:a16="http://schemas.microsoft.com/office/drawing/2014/main" id="{92773285-B017-4E97-A502-D814CEE85306}"/>
              </a:ext>
            </a:extLst>
          </p:cNvPr>
          <p:cNvSpPr>
            <a:spLocks noEditPoints="1"/>
          </p:cNvSpPr>
          <p:nvPr userDrawn="1"/>
        </p:nvSpPr>
        <p:spPr bwMode="auto">
          <a:xfrm>
            <a:off x="417555" y="747954"/>
            <a:ext cx="384089" cy="295511"/>
          </a:xfrm>
          <a:custGeom>
            <a:avLst/>
            <a:gdLst>
              <a:gd name="T0" fmla="*/ 272 w 315"/>
              <a:gd name="T1" fmla="*/ 112 h 241"/>
              <a:gd name="T2" fmla="*/ 315 w 315"/>
              <a:gd name="T3" fmla="*/ 0 h 241"/>
              <a:gd name="T4" fmla="*/ 244 w 315"/>
              <a:gd name="T5" fmla="*/ 0 h 241"/>
              <a:gd name="T6" fmla="*/ 177 w 315"/>
              <a:gd name="T7" fmla="*/ 112 h 241"/>
              <a:gd name="T8" fmla="*/ 157 w 315"/>
              <a:gd name="T9" fmla="*/ 169 h 241"/>
              <a:gd name="T10" fmla="*/ 178 w 315"/>
              <a:gd name="T11" fmla="*/ 222 h 241"/>
              <a:gd name="T12" fmla="*/ 229 w 315"/>
              <a:gd name="T13" fmla="*/ 241 h 241"/>
              <a:gd name="T14" fmla="*/ 280 w 315"/>
              <a:gd name="T15" fmla="*/ 220 h 241"/>
              <a:gd name="T16" fmla="*/ 300 w 315"/>
              <a:gd name="T17" fmla="*/ 169 h 241"/>
              <a:gd name="T18" fmla="*/ 272 w 315"/>
              <a:gd name="T19" fmla="*/ 112 h 241"/>
              <a:gd name="T20" fmla="*/ 114 w 315"/>
              <a:gd name="T21" fmla="*/ 112 h 241"/>
              <a:gd name="T22" fmla="*/ 157 w 315"/>
              <a:gd name="T23" fmla="*/ 0 h 241"/>
              <a:gd name="T24" fmla="*/ 86 w 315"/>
              <a:gd name="T25" fmla="*/ 0 h 241"/>
              <a:gd name="T26" fmla="*/ 19 w 315"/>
              <a:gd name="T27" fmla="*/ 112 h 241"/>
              <a:gd name="T28" fmla="*/ 0 w 315"/>
              <a:gd name="T29" fmla="*/ 169 h 241"/>
              <a:gd name="T30" fmla="*/ 20 w 315"/>
              <a:gd name="T31" fmla="*/ 222 h 241"/>
              <a:gd name="T32" fmla="*/ 71 w 315"/>
              <a:gd name="T33" fmla="*/ 241 h 241"/>
              <a:gd name="T34" fmla="*/ 122 w 315"/>
              <a:gd name="T35" fmla="*/ 220 h 241"/>
              <a:gd name="T36" fmla="*/ 142 w 315"/>
              <a:gd name="T37" fmla="*/ 169 h 241"/>
              <a:gd name="T38" fmla="*/ 114 w 315"/>
              <a:gd name="T39" fmla="*/ 112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15" h="241">
                <a:moveTo>
                  <a:pt x="272" y="112"/>
                </a:moveTo>
                <a:cubicBezTo>
                  <a:pt x="315" y="0"/>
                  <a:pt x="315" y="0"/>
                  <a:pt x="315" y="0"/>
                </a:cubicBezTo>
                <a:cubicBezTo>
                  <a:pt x="244" y="0"/>
                  <a:pt x="244" y="0"/>
                  <a:pt x="244" y="0"/>
                </a:cubicBezTo>
                <a:cubicBezTo>
                  <a:pt x="177" y="112"/>
                  <a:pt x="177" y="112"/>
                  <a:pt x="177" y="112"/>
                </a:cubicBezTo>
                <a:cubicBezTo>
                  <a:pt x="164" y="133"/>
                  <a:pt x="157" y="152"/>
                  <a:pt x="157" y="169"/>
                </a:cubicBezTo>
                <a:cubicBezTo>
                  <a:pt x="157" y="192"/>
                  <a:pt x="164" y="209"/>
                  <a:pt x="178" y="222"/>
                </a:cubicBezTo>
                <a:cubicBezTo>
                  <a:pt x="192" y="234"/>
                  <a:pt x="209" y="241"/>
                  <a:pt x="229" y="241"/>
                </a:cubicBezTo>
                <a:cubicBezTo>
                  <a:pt x="249" y="241"/>
                  <a:pt x="267" y="234"/>
                  <a:pt x="280" y="220"/>
                </a:cubicBezTo>
                <a:cubicBezTo>
                  <a:pt x="293" y="207"/>
                  <a:pt x="300" y="190"/>
                  <a:pt x="300" y="169"/>
                </a:cubicBezTo>
                <a:cubicBezTo>
                  <a:pt x="300" y="145"/>
                  <a:pt x="291" y="126"/>
                  <a:pt x="272" y="112"/>
                </a:cubicBezTo>
                <a:moveTo>
                  <a:pt x="114" y="112"/>
                </a:moveTo>
                <a:cubicBezTo>
                  <a:pt x="157" y="0"/>
                  <a:pt x="157" y="0"/>
                  <a:pt x="157" y="0"/>
                </a:cubicBezTo>
                <a:cubicBezTo>
                  <a:pt x="86" y="0"/>
                  <a:pt x="86" y="0"/>
                  <a:pt x="86" y="0"/>
                </a:cubicBezTo>
                <a:cubicBezTo>
                  <a:pt x="19" y="112"/>
                  <a:pt x="19" y="112"/>
                  <a:pt x="19" y="112"/>
                </a:cubicBezTo>
                <a:cubicBezTo>
                  <a:pt x="6" y="133"/>
                  <a:pt x="0" y="152"/>
                  <a:pt x="0" y="169"/>
                </a:cubicBezTo>
                <a:cubicBezTo>
                  <a:pt x="0" y="192"/>
                  <a:pt x="6" y="209"/>
                  <a:pt x="20" y="222"/>
                </a:cubicBezTo>
                <a:cubicBezTo>
                  <a:pt x="34" y="234"/>
                  <a:pt x="51" y="241"/>
                  <a:pt x="71" y="241"/>
                </a:cubicBezTo>
                <a:cubicBezTo>
                  <a:pt x="92" y="241"/>
                  <a:pt x="109" y="234"/>
                  <a:pt x="122" y="220"/>
                </a:cubicBezTo>
                <a:cubicBezTo>
                  <a:pt x="136" y="207"/>
                  <a:pt x="142" y="190"/>
                  <a:pt x="142" y="169"/>
                </a:cubicBezTo>
                <a:cubicBezTo>
                  <a:pt x="142" y="145"/>
                  <a:pt x="133" y="126"/>
                  <a:pt x="114" y="112"/>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163751847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Divider : Quote : Dark">
    <p:bg>
      <p:bgPr>
        <a:blipFill dpi="0" rotWithShape="1">
          <a:blip r:embed="rId2">
            <a:alphaModFix amt="50000"/>
            <a:lum/>
          </a:blip>
          <a:srcRect/>
          <a:stretch>
            <a:fillRect l="-6000" r="-6000"/>
          </a:stretch>
        </a:blipFill>
        <a:effectLst/>
      </p:bgPr>
    </p:bg>
    <p:spTree>
      <p:nvGrpSpPr>
        <p:cNvPr id="1" name=""/>
        <p:cNvGrpSpPr/>
        <p:nvPr/>
      </p:nvGrpSpPr>
      <p:grpSpPr>
        <a:xfrm>
          <a:off x="0" y="0"/>
          <a:ext cx="0" cy="0"/>
          <a:chOff x="0" y="0"/>
          <a:chExt cx="0" cy="0"/>
        </a:xfrm>
      </p:grpSpPr>
      <p:sp>
        <p:nvSpPr>
          <p:cNvPr id="7" name="Rectangle 5">
            <a:extLst>
              <a:ext uri="{FF2B5EF4-FFF2-40B4-BE49-F238E27FC236}">
                <a16:creationId xmlns:a16="http://schemas.microsoft.com/office/drawing/2014/main" id="{06B32AB0-22CB-4824-9D3B-2949248EAD74}"/>
              </a:ext>
            </a:extLst>
          </p:cNvPr>
          <p:cNvSpPr>
            <a:spLocks noChangeArrowheads="1"/>
          </p:cNvSpPr>
          <p:nvPr userDrawn="1"/>
        </p:nvSpPr>
        <p:spPr bwMode="auto">
          <a:xfrm>
            <a:off x="-76200" y="2971800"/>
            <a:ext cx="6210300" cy="1295400"/>
          </a:xfrm>
          <a:prstGeom prst="rect">
            <a:avLst/>
          </a:prstGeom>
          <a:solidFill>
            <a:srgbClr val="F4660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9" name="Title 16">
            <a:extLst>
              <a:ext uri="{FF2B5EF4-FFF2-40B4-BE49-F238E27FC236}">
                <a16:creationId xmlns:a16="http://schemas.microsoft.com/office/drawing/2014/main" id="{DF719E75-1688-43A6-85F7-DD289DE61341}"/>
              </a:ext>
            </a:extLst>
          </p:cNvPr>
          <p:cNvSpPr>
            <a:spLocks noGrp="1"/>
          </p:cNvSpPr>
          <p:nvPr>
            <p:ph type="title"/>
          </p:nvPr>
        </p:nvSpPr>
        <p:spPr>
          <a:xfrm>
            <a:off x="171450" y="3124200"/>
            <a:ext cx="5715000" cy="722999"/>
          </a:xfrm>
          <a:prstGeom prst="rect">
            <a:avLst/>
          </a:prstGeom>
        </p:spPr>
        <p:txBody>
          <a:bodyPr lIns="274320" tIns="0" rIns="0"/>
          <a:lstStyle>
            <a:lvl1pPr>
              <a:defRPr sz="4000" b="1">
                <a:solidFill>
                  <a:schemeClr val="bg1"/>
                </a:solidFill>
                <a:latin typeface="Rubik" panose="00000500000000000000" pitchFamily="2" charset="-79"/>
                <a:cs typeface="Rubik" panose="00000500000000000000" pitchFamily="2" charset="-79"/>
              </a:defRPr>
            </a:lvl1pPr>
          </a:lstStyle>
          <a:p>
            <a:r>
              <a:rPr lang="en-US" dirty="0"/>
              <a:t>Click to edit Master title style</a:t>
            </a:r>
          </a:p>
        </p:txBody>
      </p:sp>
    </p:spTree>
    <p:extLst>
      <p:ext uri="{BB962C8B-B14F-4D97-AF65-F5344CB8AC3E}">
        <p14:creationId xmlns:p14="http://schemas.microsoft.com/office/powerpoint/2010/main" val="12856387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5965" indent="0">
              <a:buNone/>
              <a:defRPr sz="2800"/>
            </a:lvl2pPr>
            <a:lvl3pPr marL="911926" indent="0">
              <a:buNone/>
              <a:defRPr sz="2400"/>
            </a:lvl3pPr>
            <a:lvl4pPr marL="1367883" indent="0">
              <a:buNone/>
              <a:defRPr sz="2000"/>
            </a:lvl4pPr>
            <a:lvl5pPr marL="1823849" indent="0">
              <a:buNone/>
              <a:defRPr sz="2000"/>
            </a:lvl5pPr>
            <a:lvl6pPr marL="2279814" indent="0">
              <a:buNone/>
              <a:defRPr sz="2000"/>
            </a:lvl6pPr>
            <a:lvl7pPr marL="2735772" indent="0">
              <a:buNone/>
              <a:defRPr sz="2000"/>
            </a:lvl7pPr>
            <a:lvl8pPr marL="3191737" indent="0">
              <a:buNone/>
              <a:defRPr sz="2000"/>
            </a:lvl8pPr>
            <a:lvl9pPr marL="3647699"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5965" indent="0">
              <a:buNone/>
              <a:defRPr sz="1200"/>
            </a:lvl2pPr>
            <a:lvl3pPr marL="911926" indent="0">
              <a:buNone/>
              <a:defRPr sz="1000"/>
            </a:lvl3pPr>
            <a:lvl4pPr marL="1367883" indent="0">
              <a:buNone/>
              <a:defRPr sz="900"/>
            </a:lvl4pPr>
            <a:lvl5pPr marL="1823849" indent="0">
              <a:buNone/>
              <a:defRPr sz="900"/>
            </a:lvl5pPr>
            <a:lvl6pPr marL="2279814" indent="0">
              <a:buNone/>
              <a:defRPr sz="900"/>
            </a:lvl6pPr>
            <a:lvl7pPr marL="2735772" indent="0">
              <a:buNone/>
              <a:defRPr sz="900"/>
            </a:lvl7pPr>
            <a:lvl8pPr marL="3191737" indent="0">
              <a:buNone/>
              <a:defRPr sz="900"/>
            </a:lvl8pPr>
            <a:lvl9pPr marL="3647699"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61638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Text : Bullet List : Full Slide">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3" name="Text Placeholder 2">
            <a:extLst>
              <a:ext uri="{FF2B5EF4-FFF2-40B4-BE49-F238E27FC236}">
                <a16:creationId xmlns:a16="http://schemas.microsoft.com/office/drawing/2014/main" id="{30FCE840-7850-43FF-A4FB-86AD6E07B838}"/>
              </a:ext>
            </a:extLst>
          </p:cNvPr>
          <p:cNvSpPr>
            <a:spLocks noGrp="1"/>
          </p:cNvSpPr>
          <p:nvPr>
            <p:ph type="body" sz="quarter" idx="10"/>
          </p:nvPr>
        </p:nvSpPr>
        <p:spPr>
          <a:xfrm>
            <a:off x="304800" y="1714500"/>
            <a:ext cx="8534400" cy="4191000"/>
          </a:xfrm>
          <a:prstGeom prst="rect">
            <a:avLst/>
          </a:prstGeom>
        </p:spPr>
        <p:txBody>
          <a:bodyPr lIns="274320"/>
          <a:lstStyle>
            <a:lvl1pPr>
              <a:buClr>
                <a:schemeClr val="accent1"/>
              </a:buClr>
              <a:defRPr sz="2800" spc="-60" baseline="0">
                <a:solidFill>
                  <a:schemeClr val="tx1">
                    <a:lumMod val="75000"/>
                  </a:schemeClr>
                </a:solidFill>
                <a:latin typeface="Rubik" panose="00000500000000000000" pitchFamily="2" charset="-79"/>
                <a:cs typeface="Rubik" panose="00000500000000000000" pitchFamily="2" charset="-79"/>
              </a:defRPr>
            </a:lvl1pPr>
            <a:lvl2pPr>
              <a:buClr>
                <a:schemeClr val="accent1"/>
              </a:buClr>
              <a:defRPr sz="2400" spc="-60" baseline="0">
                <a:solidFill>
                  <a:schemeClr val="tx1">
                    <a:lumMod val="75000"/>
                  </a:schemeClr>
                </a:solidFill>
                <a:latin typeface="Rubik" panose="00000500000000000000" pitchFamily="2" charset="-79"/>
                <a:cs typeface="Rubik" panose="00000500000000000000" pitchFamily="2" charset="-79"/>
              </a:defRPr>
            </a:lvl2pPr>
            <a:lvl3pPr>
              <a:buClr>
                <a:schemeClr val="accent1"/>
              </a:buClr>
              <a:defRPr sz="2000" spc="-60" baseline="0">
                <a:solidFill>
                  <a:schemeClr val="tx1">
                    <a:lumMod val="75000"/>
                  </a:schemeClr>
                </a:solidFill>
                <a:latin typeface="Rubik" panose="00000500000000000000" pitchFamily="2" charset="-79"/>
                <a:cs typeface="Rubik" panose="00000500000000000000" pitchFamily="2" charset="-79"/>
              </a:defRPr>
            </a:lvl3pPr>
            <a:lvl4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4pPr>
            <a:lvl5pPr>
              <a:buClr>
                <a:schemeClr val="accent1"/>
              </a:buClr>
              <a:defRPr sz="1800" spc="-60" baseline="0">
                <a:solidFill>
                  <a:schemeClr val="tx1">
                    <a:lumMod val="75000"/>
                  </a:schemeClr>
                </a:solidFill>
                <a:latin typeface="Rubik" panose="00000500000000000000" pitchFamily="2" charset="-79"/>
                <a:cs typeface="Rubik" panose="00000500000000000000" pitchFamily="2" charset="-79"/>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3202019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Divider : Quote : Dark">
    <p:bg>
      <p:bgPr>
        <a:blipFill dpi="0" rotWithShape="1">
          <a:blip r:embed="rId2">
            <a:alphaModFix amt="73000"/>
            <a:lum/>
          </a:blip>
          <a:srcRect/>
          <a:stretch>
            <a:fillRect/>
          </a:stretch>
        </a:blip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0"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09900" y="6362700"/>
            <a:ext cx="6057900" cy="459740"/>
          </a:xfrm>
          <a:prstGeom prst="rect">
            <a:avLst/>
          </a:prstGeom>
        </p:spPr>
        <p:txBody>
          <a:bodyPr lIns="274320"/>
          <a:lstStyle>
            <a:lvl1pPr marL="0" indent="0" algn="r"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48137485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Single text box slide">
    <p:spTree>
      <p:nvGrpSpPr>
        <p:cNvPr id="1" name=""/>
        <p:cNvGrpSpPr/>
        <p:nvPr/>
      </p:nvGrpSpPr>
      <p:grpSpPr>
        <a:xfrm>
          <a:off x="0" y="0"/>
          <a:ext cx="0" cy="0"/>
          <a:chOff x="0" y="0"/>
          <a:chExt cx="0" cy="0"/>
        </a:xfrm>
      </p:grpSpPr>
      <p:pic>
        <p:nvPicPr>
          <p:cNvPr id="5" name="Picture 4" descr="PP_PPT_Footer1.pdf"/>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070600"/>
            <a:ext cx="9144000" cy="787400"/>
          </a:xfrm>
          <a:prstGeom prst="rect">
            <a:avLst/>
          </a:prstGeom>
        </p:spPr>
      </p:pic>
      <p:sp>
        <p:nvSpPr>
          <p:cNvPr id="8" name="Rectangle 7"/>
          <p:cNvSpPr/>
          <p:nvPr userDrawn="1"/>
        </p:nvSpPr>
        <p:spPr>
          <a:xfrm>
            <a:off x="0" y="0"/>
            <a:ext cx="9144000" cy="685800"/>
          </a:xfrm>
          <a:prstGeom prst="rect">
            <a:avLst/>
          </a:prstGeom>
          <a:solidFill>
            <a:srgbClr val="373A3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endParaRPr>
          </a:p>
        </p:txBody>
      </p:sp>
      <p:sp>
        <p:nvSpPr>
          <p:cNvPr id="12" name="Text Placeholder 14"/>
          <p:cNvSpPr>
            <a:spLocks noGrp="1"/>
          </p:cNvSpPr>
          <p:nvPr>
            <p:ph type="body" sz="quarter" idx="11" hasCustomPrompt="1"/>
          </p:nvPr>
        </p:nvSpPr>
        <p:spPr>
          <a:xfrm>
            <a:off x="6121177" y="6451601"/>
            <a:ext cx="2811156" cy="256402"/>
          </a:xfrm>
          <a:prstGeom prst="rect">
            <a:avLst/>
          </a:prstGeom>
        </p:spPr>
        <p:txBody>
          <a:bodyPr>
            <a:normAutofit/>
          </a:bodyPr>
          <a:lstStyle>
            <a:lvl1pPr marL="0" indent="0" algn="r">
              <a:buFontTx/>
              <a:buNone/>
              <a:defRPr sz="1000">
                <a:solidFill>
                  <a:schemeClr val="bg1"/>
                </a:solidFill>
              </a:defRPr>
            </a:lvl1pPr>
          </a:lstStyle>
          <a:p>
            <a:pPr lvl="0"/>
            <a:r>
              <a:rPr lang="en-US" dirty="0"/>
              <a:t>Date</a:t>
            </a:r>
          </a:p>
        </p:txBody>
      </p:sp>
      <p:sp>
        <p:nvSpPr>
          <p:cNvPr id="13" name="Text Placeholder 14"/>
          <p:cNvSpPr>
            <a:spLocks noGrp="1"/>
          </p:cNvSpPr>
          <p:nvPr>
            <p:ph type="body" sz="quarter" idx="13" hasCustomPrompt="1"/>
          </p:nvPr>
        </p:nvSpPr>
        <p:spPr>
          <a:xfrm>
            <a:off x="6121177" y="6195199"/>
            <a:ext cx="2811156" cy="256402"/>
          </a:xfrm>
          <a:prstGeom prst="rect">
            <a:avLst/>
          </a:prstGeom>
        </p:spPr>
        <p:txBody>
          <a:bodyPr>
            <a:normAutofit/>
          </a:bodyPr>
          <a:lstStyle>
            <a:lvl1pPr marL="0" indent="0" algn="r">
              <a:buFontTx/>
              <a:buNone/>
              <a:defRPr sz="1000">
                <a:solidFill>
                  <a:schemeClr val="bg1"/>
                </a:solidFill>
              </a:defRPr>
            </a:lvl1pPr>
          </a:lstStyle>
          <a:p>
            <a:pPr lvl="0"/>
            <a:r>
              <a:rPr lang="en-US" dirty="0"/>
              <a:t>Title</a:t>
            </a:r>
          </a:p>
        </p:txBody>
      </p:sp>
      <p:sp>
        <p:nvSpPr>
          <p:cNvPr id="15" name="Text Placeholder 7"/>
          <p:cNvSpPr>
            <a:spLocks noGrp="1"/>
          </p:cNvSpPr>
          <p:nvPr>
            <p:ph type="body" sz="quarter" idx="12"/>
          </p:nvPr>
        </p:nvSpPr>
        <p:spPr>
          <a:xfrm>
            <a:off x="0" y="84667"/>
            <a:ext cx="9144000" cy="618067"/>
          </a:xfrm>
          <a:prstGeom prst="rect">
            <a:avLst/>
          </a:prstGeom>
        </p:spPr>
        <p:txBody>
          <a:bodyPr>
            <a:normAutofit/>
          </a:bodyPr>
          <a:lstStyle>
            <a:lvl1pPr marL="0" indent="0" algn="ctr">
              <a:buFontTx/>
              <a:buNone/>
              <a:defRPr sz="2400" baseline="0">
                <a:solidFill>
                  <a:schemeClr val="bg1"/>
                </a:solidFill>
                <a:latin typeface="Arial Black"/>
              </a:defRPr>
            </a:lvl1pPr>
          </a:lstStyle>
          <a:p>
            <a:pPr lvl="0"/>
            <a:r>
              <a:rPr lang="en-US" dirty="0"/>
              <a:t>Click to edit</a:t>
            </a:r>
          </a:p>
        </p:txBody>
      </p:sp>
      <p:sp>
        <p:nvSpPr>
          <p:cNvPr id="16" name="Content Placeholder 2"/>
          <p:cNvSpPr>
            <a:spLocks noGrp="1"/>
          </p:cNvSpPr>
          <p:nvPr>
            <p:ph idx="1"/>
          </p:nvPr>
        </p:nvSpPr>
        <p:spPr>
          <a:xfrm>
            <a:off x="457200" y="1176869"/>
            <a:ext cx="8229600" cy="2520192"/>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1859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913042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Photo : Full : Heading Drop Shadow">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304800" y="304800"/>
            <a:ext cx="8534400" cy="685800"/>
          </a:xfrm>
          <a:prstGeom prst="rect">
            <a:avLst/>
          </a:prstGeom>
          <a:effectLst>
            <a:outerShdw blurRad="127000" dist="12700" dir="2700000" algn="tl" rotWithShape="0">
              <a:prstClr val="black">
                <a:alpha val="40000"/>
              </a:prstClr>
            </a:outerShdw>
          </a:effectLst>
        </p:spPr>
        <p:txBody>
          <a:bodyPr lIns="274320" tIns="182880"/>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75454693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Photo : Full : Heading Background">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0"/>
            <a:ext cx="9144000" cy="6172200"/>
          </a:xfrm>
          <a:prstGeom prst="rect">
            <a:avLst/>
          </a:prstGeom>
          <a:solidFill>
            <a:schemeClr val="bg1">
              <a:lumMod val="95000"/>
            </a:schemeClr>
          </a:solidFill>
        </p:spPr>
        <p:txBody>
          <a:bodyPr/>
          <a:lstStyle/>
          <a:p>
            <a:endParaRPr lang="en-US" dirty="0"/>
          </a:p>
        </p:txBody>
      </p:sp>
      <p:sp>
        <p:nvSpPr>
          <p:cNvPr id="9" name="Title 1">
            <a:extLst>
              <a:ext uri="{FF2B5EF4-FFF2-40B4-BE49-F238E27FC236}">
                <a16:creationId xmlns:a16="http://schemas.microsoft.com/office/drawing/2014/main" id="{D255334A-3A96-4184-8CCF-547754A085EE}"/>
              </a:ext>
            </a:extLst>
          </p:cNvPr>
          <p:cNvSpPr>
            <a:spLocks noGrp="1"/>
          </p:cNvSpPr>
          <p:nvPr>
            <p:ph type="title" hasCustomPrompt="1"/>
          </p:nvPr>
        </p:nvSpPr>
        <p:spPr>
          <a:xfrm>
            <a:off x="0" y="0"/>
            <a:ext cx="9144000" cy="1600200"/>
          </a:xfrm>
          <a:prstGeom prst="rect">
            <a:avLst/>
          </a:prstGeom>
          <a:solidFill>
            <a:schemeClr val="tx1">
              <a:alpha val="50000"/>
            </a:schemeClr>
          </a:solidFill>
          <a:effectLst>
            <a:outerShdw blurRad="127000" dist="12700" dir="2700000" algn="tl" rotWithShape="0">
              <a:prstClr val="black">
                <a:alpha val="40000"/>
              </a:prstClr>
            </a:outerShdw>
          </a:effectLst>
        </p:spPr>
        <p:txBody>
          <a:bodyPr lIns="576072" tIns="493776" rIns="576072"/>
          <a:lstStyle>
            <a:lvl1pPr marL="0" algn="l" defTabSz="914400" rtl="0" eaLnBrk="1" latinLnBrk="0" hangingPunct="1">
              <a:lnSpc>
                <a:spcPct val="80000"/>
              </a:lnSpc>
              <a:spcBef>
                <a:spcPts val="600"/>
              </a:spcBef>
              <a:defRPr lang="en-US" sz="4400" b="1" kern="1200" spc="-60" dirty="0">
                <a:solidFill>
                  <a:schemeClr val="bg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10" name="Subtitle 2">
            <a:extLst>
              <a:ext uri="{FF2B5EF4-FFF2-40B4-BE49-F238E27FC236}">
                <a16:creationId xmlns:a16="http://schemas.microsoft.com/office/drawing/2014/main" id="{CFBF20EA-997E-4F06-92F4-69F744AFD95D}"/>
              </a:ext>
            </a:extLst>
          </p:cNvPr>
          <p:cNvSpPr>
            <a:spLocks noGrp="1"/>
          </p:cNvSpPr>
          <p:nvPr>
            <p:ph type="subTitle" idx="1"/>
          </p:nvPr>
        </p:nvSpPr>
        <p:spPr>
          <a:xfrm>
            <a:off x="304800" y="998220"/>
            <a:ext cx="8534400" cy="601980"/>
          </a:xfrm>
          <a:prstGeom prst="rect">
            <a:avLst/>
          </a:prstGeom>
          <a:effectLst>
            <a:outerShdw blurRad="127000" dist="12700" dir="2700000" algn="tl" rotWithShape="0">
              <a:prstClr val="black">
                <a:alpha val="40000"/>
              </a:prstClr>
            </a:outerShdw>
          </a:effectLst>
        </p:spPr>
        <p:txBody>
          <a:bodyPr lIns="274320"/>
          <a:lstStyle>
            <a:lvl1pPr marL="0" indent="0" algn="l" defTabSz="457200" rtl="0" eaLnBrk="1" latinLnBrk="0" hangingPunct="1">
              <a:buNone/>
              <a:defRPr lang="en-US" sz="2200" kern="1200" spc="-60" dirty="0">
                <a:solidFill>
                  <a:schemeClr val="bg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93948299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Photo : Half : 2/2">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44958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4610100" y="1714500"/>
            <a:ext cx="45339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9F9090B7-B63C-435B-8D77-24F42C3C22B6}"/>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619D17F-32AA-4B8E-8E8F-F03269DF3816}"/>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12974459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Photo : Half : 3/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9436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6057900" y="1714500"/>
            <a:ext cx="3086100" cy="44577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407715893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Photo : Half : Coll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5219700" cy="4457700"/>
          </a:xfrm>
          <a:prstGeom prst="rect">
            <a:avLst/>
          </a:prstGeom>
          <a:solidFill>
            <a:schemeClr val="bg1">
              <a:lumMod val="95000"/>
            </a:schemeClr>
          </a:solidFill>
        </p:spPr>
        <p:txBody>
          <a:bodyPr/>
          <a:lstStyle/>
          <a:p>
            <a:endParaRPr lang="en-US"/>
          </a:p>
        </p:txBody>
      </p:sp>
      <p:sp>
        <p:nvSpPr>
          <p:cNvPr id="3" name="Picture Placeholder 7">
            <a:extLst>
              <a:ext uri="{FF2B5EF4-FFF2-40B4-BE49-F238E27FC236}">
                <a16:creationId xmlns:a16="http://schemas.microsoft.com/office/drawing/2014/main" id="{5E5C0223-F56D-41E3-8A3F-2094465085DD}"/>
              </a:ext>
            </a:extLst>
          </p:cNvPr>
          <p:cNvSpPr>
            <a:spLocks noGrp="1"/>
          </p:cNvSpPr>
          <p:nvPr>
            <p:ph type="pic" sz="quarter" idx="11"/>
          </p:nvPr>
        </p:nvSpPr>
        <p:spPr>
          <a:xfrm>
            <a:off x="5334000" y="1714500"/>
            <a:ext cx="3810000" cy="2019300"/>
          </a:xfrm>
          <a:prstGeom prst="rect">
            <a:avLst/>
          </a:prstGeom>
          <a:solidFill>
            <a:schemeClr val="bg1">
              <a:lumMod val="95000"/>
            </a:schemeClr>
          </a:solidFill>
        </p:spPr>
        <p:txBody>
          <a:bodyPr/>
          <a:lstStyle/>
          <a:p>
            <a:endParaRPr lang="en-US"/>
          </a:p>
        </p:txBody>
      </p:sp>
      <p:sp>
        <p:nvSpPr>
          <p:cNvPr id="4" name="Title 1">
            <a:extLst>
              <a:ext uri="{FF2B5EF4-FFF2-40B4-BE49-F238E27FC236}">
                <a16:creationId xmlns:a16="http://schemas.microsoft.com/office/drawing/2014/main" id="{F9DC0EA0-5B56-4460-A248-1C4754CB6A58}"/>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5" name="Subtitle 2">
            <a:extLst>
              <a:ext uri="{FF2B5EF4-FFF2-40B4-BE49-F238E27FC236}">
                <a16:creationId xmlns:a16="http://schemas.microsoft.com/office/drawing/2014/main" id="{EC64932E-A250-482C-A994-0BFA230C90C3}"/>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Picture Placeholder 7">
            <a:extLst>
              <a:ext uri="{FF2B5EF4-FFF2-40B4-BE49-F238E27FC236}">
                <a16:creationId xmlns:a16="http://schemas.microsoft.com/office/drawing/2014/main" id="{9AB3ECE3-B160-4C02-8DD4-DC98E25E940B}"/>
              </a:ext>
            </a:extLst>
          </p:cNvPr>
          <p:cNvSpPr>
            <a:spLocks noGrp="1"/>
          </p:cNvSpPr>
          <p:nvPr>
            <p:ph type="pic" sz="quarter" idx="12"/>
          </p:nvPr>
        </p:nvSpPr>
        <p:spPr>
          <a:xfrm>
            <a:off x="5334000" y="3848100"/>
            <a:ext cx="3810000" cy="2324100"/>
          </a:xfrm>
          <a:prstGeom prst="rect">
            <a:avLst/>
          </a:prstGeom>
          <a:solidFill>
            <a:schemeClr val="bg1">
              <a:lumMod val="95000"/>
            </a:schemeClr>
          </a:solidFill>
        </p:spPr>
        <p:txBody>
          <a:bodyPr/>
          <a:lstStyle/>
          <a:p>
            <a:endParaRPr lang="en-US"/>
          </a:p>
        </p:txBody>
      </p:sp>
    </p:spTree>
    <p:extLst>
      <p:ext uri="{BB962C8B-B14F-4D97-AF65-F5344CB8AC3E}">
        <p14:creationId xmlns:p14="http://schemas.microsoft.com/office/powerpoint/2010/main" val="399735511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hoto : Half : 1/1">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82E60CE1-025E-40CE-9985-12D8F4935EE8}"/>
              </a:ext>
            </a:extLst>
          </p:cNvPr>
          <p:cNvSpPr>
            <a:spLocks noGrp="1"/>
          </p:cNvSpPr>
          <p:nvPr>
            <p:ph type="pic" sz="quarter" idx="10"/>
          </p:nvPr>
        </p:nvSpPr>
        <p:spPr>
          <a:xfrm>
            <a:off x="0" y="1714500"/>
            <a:ext cx="9144000" cy="4457700"/>
          </a:xfrm>
          <a:prstGeom prst="rect">
            <a:avLst/>
          </a:prstGeom>
          <a:solidFill>
            <a:schemeClr val="bg1">
              <a:lumMod val="95000"/>
            </a:schemeClr>
          </a:solidFill>
        </p:spPr>
        <p:txBody>
          <a:bodyPr/>
          <a:lstStyle/>
          <a:p>
            <a:endParaRPr lang="en-US"/>
          </a:p>
        </p:txBody>
      </p:sp>
      <p:sp>
        <p:nvSpPr>
          <p:cNvPr id="5" name="Title 1">
            <a:extLst>
              <a:ext uri="{FF2B5EF4-FFF2-40B4-BE49-F238E27FC236}">
                <a16:creationId xmlns:a16="http://schemas.microsoft.com/office/drawing/2014/main" id="{321F2FF8-67DC-43F0-8EF4-B8CA4586D389}"/>
              </a:ext>
            </a:extLst>
          </p:cNvPr>
          <p:cNvSpPr>
            <a:spLocks noGrp="1"/>
          </p:cNvSpPr>
          <p:nvPr>
            <p:ph type="title" hasCustomPrompt="1"/>
          </p:nvPr>
        </p:nvSpPr>
        <p:spPr>
          <a:xfrm>
            <a:off x="304800" y="304800"/>
            <a:ext cx="8534400" cy="685800"/>
          </a:xfrm>
          <a:prstGeom prst="rect">
            <a:avLst/>
          </a:prstGeom>
        </p:spPr>
        <p:txBody>
          <a:bodyPr lIns="274320" tIns="182880"/>
          <a:lstStyle>
            <a:lvl1pPr marL="0" algn="l" defTabSz="914400" rtl="0" eaLnBrk="1" latinLnBrk="0" hangingPunct="1">
              <a:lnSpc>
                <a:spcPct val="80000"/>
              </a:lnSpc>
              <a:spcBef>
                <a:spcPts val="600"/>
              </a:spcBef>
              <a:defRPr lang="en-US" sz="4400" b="1" kern="1200" spc="-60" dirty="0">
                <a:solidFill>
                  <a:schemeClr val="accent1"/>
                </a:solidFill>
                <a:latin typeface="Rubik" panose="00000500000000000000" pitchFamily="2" charset="-79"/>
                <a:ea typeface="+mj-ea"/>
                <a:cs typeface="Rubik" panose="00000500000000000000" pitchFamily="2" charset="-79"/>
              </a:defRPr>
            </a:lvl1pPr>
          </a:lstStyle>
          <a:p>
            <a:r>
              <a:rPr lang="en-US" dirty="0"/>
              <a:t>CLICK TO EDIT MASTER TITLE STYLE</a:t>
            </a:r>
          </a:p>
        </p:txBody>
      </p:sp>
      <p:sp>
        <p:nvSpPr>
          <p:cNvPr id="6" name="Subtitle 2">
            <a:extLst>
              <a:ext uri="{FF2B5EF4-FFF2-40B4-BE49-F238E27FC236}">
                <a16:creationId xmlns:a16="http://schemas.microsoft.com/office/drawing/2014/main" id="{43760B78-2368-4FB9-A735-A0BB98A1C2BE}"/>
              </a:ext>
            </a:extLst>
          </p:cNvPr>
          <p:cNvSpPr>
            <a:spLocks noGrp="1"/>
          </p:cNvSpPr>
          <p:nvPr>
            <p:ph type="subTitle" idx="1"/>
          </p:nvPr>
        </p:nvSpPr>
        <p:spPr>
          <a:xfrm>
            <a:off x="304800" y="998220"/>
            <a:ext cx="8534400" cy="601980"/>
          </a:xfrm>
          <a:prstGeom prst="rect">
            <a:avLst/>
          </a:prstGeom>
        </p:spPr>
        <p:txBody>
          <a:bodyPr lIns="274320"/>
          <a:lstStyle>
            <a:lvl1pPr marL="0" indent="0" algn="l" defTabSz="457200" rtl="0" eaLnBrk="1" latinLnBrk="0" hangingPunct="1">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1893551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6" Type="http://schemas.openxmlformats.org/officeDocument/2006/relationships/theme" Target="../theme/theme10.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5" Type="http://schemas.openxmlformats.org/officeDocument/2006/relationships/slideLayout" Target="../slideLayouts/slideLayout112.xml"/><Relationship Id="rId10" Type="http://schemas.openxmlformats.org/officeDocument/2006/relationships/theme" Target="../theme/theme11.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18" Type="http://schemas.openxmlformats.org/officeDocument/2006/relationships/slideLayout" Target="../slideLayouts/slideLayout134.xml"/><Relationship Id="rId3" Type="http://schemas.openxmlformats.org/officeDocument/2006/relationships/slideLayout" Target="../slideLayouts/slideLayout119.xml"/><Relationship Id="rId21" Type="http://schemas.openxmlformats.org/officeDocument/2006/relationships/theme" Target="../theme/theme12.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17" Type="http://schemas.openxmlformats.org/officeDocument/2006/relationships/slideLayout" Target="../slideLayouts/slideLayout133.xml"/><Relationship Id="rId2" Type="http://schemas.openxmlformats.org/officeDocument/2006/relationships/slideLayout" Target="../slideLayouts/slideLayout118.xml"/><Relationship Id="rId16" Type="http://schemas.openxmlformats.org/officeDocument/2006/relationships/slideLayout" Target="../slideLayouts/slideLayout132.xml"/><Relationship Id="rId20" Type="http://schemas.openxmlformats.org/officeDocument/2006/relationships/slideLayout" Target="../slideLayouts/slideLayout136.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19" Type="http://schemas.openxmlformats.org/officeDocument/2006/relationships/slideLayout" Target="../slideLayouts/slideLayout135.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10" Type="http://schemas.openxmlformats.org/officeDocument/2006/relationships/slideLayout" Target="../slideLayouts/slideLayout146.xml"/><Relationship Id="rId19" Type="http://schemas.openxmlformats.org/officeDocument/2006/relationships/theme" Target="../theme/theme13.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theme" Target="../theme/theme4.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5.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8.xml"/><Relationship Id="rId7" Type="http://schemas.openxmlformats.org/officeDocument/2006/relationships/theme" Target="../theme/theme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5" Type="http://schemas.openxmlformats.org/officeDocument/2006/relationships/slideLayout" Target="../slideLayouts/slideLayout89.xml"/><Relationship Id="rId4" Type="http://schemas.openxmlformats.org/officeDocument/2006/relationships/slideLayout" Target="../slideLayouts/slideLayout88.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193" tIns="45604" rIns="91193" bIns="45604" rtlCol="0" anchor="ctr">
            <a:normAutofit/>
          </a:bodyPr>
          <a:lstStyle/>
          <a:p>
            <a:r>
              <a:rPr lang="en-US"/>
              <a:t>Click to edit Master title style</a:t>
            </a:r>
          </a:p>
        </p:txBody>
      </p:sp>
      <p:sp>
        <p:nvSpPr>
          <p:cNvPr id="3" name="Text Placeholder 2"/>
          <p:cNvSpPr>
            <a:spLocks noGrp="1"/>
          </p:cNvSpPr>
          <p:nvPr>
            <p:ph type="body" idx="1"/>
          </p:nvPr>
        </p:nvSpPr>
        <p:spPr>
          <a:xfrm>
            <a:off x="457200" y="1600225"/>
            <a:ext cx="8229600" cy="4525963"/>
          </a:xfrm>
          <a:prstGeom prst="rect">
            <a:avLst/>
          </a:prstGeom>
        </p:spPr>
        <p:txBody>
          <a:bodyPr vert="horz" lIns="91193" tIns="45604" rIns="91193" bIns="456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7"/>
            <a:ext cx="2133600" cy="365125"/>
          </a:xfrm>
          <a:prstGeom prst="rect">
            <a:avLst/>
          </a:prstGeom>
        </p:spPr>
        <p:txBody>
          <a:bodyPr vert="horz" lIns="91193" tIns="45604" rIns="91193" bIns="45604" rtlCol="0" anchor="ctr"/>
          <a:lstStyle>
            <a:lvl1pPr algn="l">
              <a:defRPr sz="1200">
                <a:solidFill>
                  <a:schemeClr val="tx1">
                    <a:tint val="75000"/>
                  </a:schemeClr>
                </a:solidFill>
              </a:defRPr>
            </a:lvl1pPr>
          </a:lstStyle>
          <a:p>
            <a:fld id="{2803F965-01B0-4920-821B-A9356165E0E4}" type="datetimeFigureOut">
              <a:rPr lang="en-US" smtClean="0">
                <a:solidFill>
                  <a:prstClr val="black">
                    <a:tint val="75000"/>
                  </a:prstClr>
                </a:solidFill>
              </a:rPr>
              <a:pPr/>
              <a:t>7/26/2018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7"/>
            <a:ext cx="2895600" cy="365125"/>
          </a:xfrm>
          <a:prstGeom prst="rect">
            <a:avLst/>
          </a:prstGeom>
        </p:spPr>
        <p:txBody>
          <a:bodyPr vert="horz" lIns="91193" tIns="45604" rIns="91193" bIns="45604"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7"/>
            <a:ext cx="2133600" cy="365125"/>
          </a:xfrm>
          <a:prstGeom prst="rect">
            <a:avLst/>
          </a:prstGeom>
        </p:spPr>
        <p:txBody>
          <a:bodyPr vert="horz" lIns="91193" tIns="45604" rIns="91193" bIns="45604" rtlCol="0" anchor="ctr"/>
          <a:lstStyle>
            <a:lvl1pPr algn="r">
              <a:defRPr sz="1200">
                <a:solidFill>
                  <a:schemeClr val="tx1">
                    <a:tint val="75000"/>
                  </a:schemeClr>
                </a:solidFill>
              </a:defRPr>
            </a:lvl1pPr>
          </a:lstStyle>
          <a:p>
            <a:fld id="{3513020B-DBF6-4A51-8AC3-66B641C4567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64232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1926" rtl="0" eaLnBrk="1" latinLnBrk="0" hangingPunct="1">
        <a:spcBef>
          <a:spcPct val="0"/>
        </a:spcBef>
        <a:buNone/>
        <a:defRPr sz="4400" kern="1200">
          <a:solidFill>
            <a:schemeClr val="tx1"/>
          </a:solidFill>
          <a:latin typeface="+mj-lt"/>
          <a:ea typeface="+mj-ea"/>
          <a:cs typeface="+mj-cs"/>
        </a:defRPr>
      </a:lvl1pPr>
    </p:titleStyle>
    <p:bodyStyle>
      <a:lvl1pPr marL="341970" indent="-341970" algn="l" defTabSz="911926"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0939" indent="-284977" algn="l" defTabSz="911926"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9906" indent="-227975" algn="l" defTabSz="911926"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5867"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1831"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07794"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63754"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19720"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75678" indent="-227975" algn="l" defTabSz="911926"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1926" rtl="0" eaLnBrk="1" latinLnBrk="0" hangingPunct="1">
        <a:defRPr sz="1800" kern="1200">
          <a:solidFill>
            <a:schemeClr val="tx1"/>
          </a:solidFill>
          <a:latin typeface="+mn-lt"/>
          <a:ea typeface="+mn-ea"/>
          <a:cs typeface="+mn-cs"/>
        </a:defRPr>
      </a:lvl1pPr>
      <a:lvl2pPr marL="455965" algn="l" defTabSz="911926" rtl="0" eaLnBrk="1" latinLnBrk="0" hangingPunct="1">
        <a:defRPr sz="1800" kern="1200">
          <a:solidFill>
            <a:schemeClr val="tx1"/>
          </a:solidFill>
          <a:latin typeface="+mn-lt"/>
          <a:ea typeface="+mn-ea"/>
          <a:cs typeface="+mn-cs"/>
        </a:defRPr>
      </a:lvl2pPr>
      <a:lvl3pPr marL="911926" algn="l" defTabSz="911926" rtl="0" eaLnBrk="1" latinLnBrk="0" hangingPunct="1">
        <a:defRPr sz="1800" kern="1200">
          <a:solidFill>
            <a:schemeClr val="tx1"/>
          </a:solidFill>
          <a:latin typeface="+mn-lt"/>
          <a:ea typeface="+mn-ea"/>
          <a:cs typeface="+mn-cs"/>
        </a:defRPr>
      </a:lvl3pPr>
      <a:lvl4pPr marL="1367883" algn="l" defTabSz="911926" rtl="0" eaLnBrk="1" latinLnBrk="0" hangingPunct="1">
        <a:defRPr sz="1800" kern="1200">
          <a:solidFill>
            <a:schemeClr val="tx1"/>
          </a:solidFill>
          <a:latin typeface="+mn-lt"/>
          <a:ea typeface="+mn-ea"/>
          <a:cs typeface="+mn-cs"/>
        </a:defRPr>
      </a:lvl4pPr>
      <a:lvl5pPr marL="1823849" algn="l" defTabSz="911926" rtl="0" eaLnBrk="1" latinLnBrk="0" hangingPunct="1">
        <a:defRPr sz="1800" kern="1200">
          <a:solidFill>
            <a:schemeClr val="tx1"/>
          </a:solidFill>
          <a:latin typeface="+mn-lt"/>
          <a:ea typeface="+mn-ea"/>
          <a:cs typeface="+mn-cs"/>
        </a:defRPr>
      </a:lvl5pPr>
      <a:lvl6pPr marL="2279814" algn="l" defTabSz="911926" rtl="0" eaLnBrk="1" latinLnBrk="0" hangingPunct="1">
        <a:defRPr sz="1800" kern="1200">
          <a:solidFill>
            <a:schemeClr val="tx1"/>
          </a:solidFill>
          <a:latin typeface="+mn-lt"/>
          <a:ea typeface="+mn-ea"/>
          <a:cs typeface="+mn-cs"/>
        </a:defRPr>
      </a:lvl6pPr>
      <a:lvl7pPr marL="2735772" algn="l" defTabSz="911926" rtl="0" eaLnBrk="1" latinLnBrk="0" hangingPunct="1">
        <a:defRPr sz="1800" kern="1200">
          <a:solidFill>
            <a:schemeClr val="tx1"/>
          </a:solidFill>
          <a:latin typeface="+mn-lt"/>
          <a:ea typeface="+mn-ea"/>
          <a:cs typeface="+mn-cs"/>
        </a:defRPr>
      </a:lvl7pPr>
      <a:lvl8pPr marL="3191737" algn="l" defTabSz="911926" rtl="0" eaLnBrk="1" latinLnBrk="0" hangingPunct="1">
        <a:defRPr sz="1800" kern="1200">
          <a:solidFill>
            <a:schemeClr val="tx1"/>
          </a:solidFill>
          <a:latin typeface="+mn-lt"/>
          <a:ea typeface="+mn-ea"/>
          <a:cs typeface="+mn-cs"/>
        </a:defRPr>
      </a:lvl8pPr>
      <a:lvl9pPr marL="3647699" algn="l" defTabSz="911926"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2" name="TextBox 11">
            <a:extLst>
              <a:ext uri="{FF2B5EF4-FFF2-40B4-BE49-F238E27FC236}">
                <a16:creationId xmlns:a16="http://schemas.microsoft.com/office/drawing/2014/main" id="{C05B790C-67D0-4315-A267-1C14B573CA3B}"/>
              </a:ext>
            </a:extLst>
          </p:cNvPr>
          <p:cNvSpPr txBox="1"/>
          <p:nvPr userDrawn="1"/>
        </p:nvSpPr>
        <p:spPr>
          <a:xfrm>
            <a:off x="2430780" y="6163945"/>
            <a:ext cx="6408420" cy="685800"/>
          </a:xfrm>
          <a:prstGeom prst="rect">
            <a:avLst/>
          </a:prstGeom>
          <a:noFill/>
        </p:spPr>
        <p:txBody>
          <a:bodyPr wrap="square" tIns="91440" bIns="91440" rtlCol="0" anchor="ctr" anchorCtr="0">
            <a:noAutofit/>
          </a:bodyPr>
          <a:lstStyle/>
          <a:p>
            <a:pPr algn="r" defTabSz="457200"/>
            <a:r>
              <a:rPr lang="en-US" sz="1400" spc="60" dirty="0">
                <a:solidFill>
                  <a:srgbClr val="FFFFFF">
                    <a:lumMod val="50000"/>
                  </a:srgbClr>
                </a:solidFill>
                <a:cs typeface="Rubik" panose="00000500000000000000" pitchFamily="2" charset="-79"/>
              </a:rPr>
              <a:t>Steering Committee Meeting 6/26/2018</a:t>
            </a:r>
          </a:p>
        </p:txBody>
      </p:sp>
    </p:spTree>
    <p:extLst>
      <p:ext uri="{BB962C8B-B14F-4D97-AF65-F5344CB8AC3E}">
        <p14:creationId xmlns:p14="http://schemas.microsoft.com/office/powerpoint/2010/main" val="925938950"/>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 id="2147483907" r:id="rId13"/>
    <p:sldLayoutId id="2147483908" r:id="rId14"/>
    <p:sldLayoutId id="214748390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0001168"/>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5" r:id="rId5"/>
    <p:sldLayoutId id="2147483916" r:id="rId6"/>
    <p:sldLayoutId id="2147483917" r:id="rId7"/>
    <p:sldLayoutId id="2147483918" r:id="rId8"/>
    <p:sldLayoutId id="214748391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TextBox 11">
            <a:extLst>
              <a:ext uri="{FF2B5EF4-FFF2-40B4-BE49-F238E27FC236}">
                <a16:creationId xmlns:a16="http://schemas.microsoft.com/office/drawing/2014/main" id="{C05B790C-67D0-4315-A267-1C14B573CA3B}"/>
              </a:ext>
            </a:extLst>
          </p:cNvPr>
          <p:cNvSpPr txBox="1"/>
          <p:nvPr userDrawn="1"/>
        </p:nvSpPr>
        <p:spPr>
          <a:xfrm>
            <a:off x="2430780" y="6163945"/>
            <a:ext cx="6408420" cy="685800"/>
          </a:xfrm>
          <a:prstGeom prst="rect">
            <a:avLst/>
          </a:prstGeom>
          <a:noFill/>
        </p:spPr>
        <p:txBody>
          <a:bodyPr wrap="square" tIns="91440" bIns="91440" rtlCol="0" anchor="ctr" anchorCtr="0">
            <a:noAutofit/>
          </a:bodyPr>
          <a:lstStyle/>
          <a:p>
            <a:pPr algn="r"/>
            <a:r>
              <a:rPr lang="en-US" sz="1400" b="0" spc="60" baseline="0" dirty="0">
                <a:solidFill>
                  <a:schemeClr val="bg1">
                    <a:lumMod val="50000"/>
                  </a:schemeClr>
                </a:solidFill>
                <a:latin typeface="Rubik" panose="00000500000000000000" pitchFamily="2" charset="-79"/>
                <a:cs typeface="Rubik" panose="00000500000000000000" pitchFamily="2" charset="-79"/>
              </a:rPr>
              <a:t>Visioning Kickoff &amp; Site Review </a:t>
            </a:r>
          </a:p>
        </p:txBody>
      </p:sp>
    </p:spTree>
    <p:extLst>
      <p:ext uri="{BB962C8B-B14F-4D97-AF65-F5344CB8AC3E}">
        <p14:creationId xmlns:p14="http://schemas.microsoft.com/office/powerpoint/2010/main" val="2749756884"/>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 id="2147483932" r:id="rId12"/>
    <p:sldLayoutId id="2147483933" r:id="rId13"/>
    <p:sldLayoutId id="2147483934" r:id="rId14"/>
    <p:sldLayoutId id="2147483935" r:id="rId15"/>
    <p:sldLayoutId id="2147483936" r:id="rId16"/>
    <p:sldLayoutId id="2147483937" r:id="rId17"/>
    <p:sldLayoutId id="2147483939" r:id="rId18"/>
    <p:sldLayoutId id="2147483978" r:id="rId19"/>
    <p:sldLayoutId id="2147483979"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solidFill>
                <a:srgbClr val="383A35"/>
              </a:solidFill>
            </a:endParaRPr>
          </a:p>
        </p:txBody>
      </p:sp>
      <p:sp>
        <p:nvSpPr>
          <p:cNvPr id="12" name="TextBox 11">
            <a:extLst>
              <a:ext uri="{FF2B5EF4-FFF2-40B4-BE49-F238E27FC236}">
                <a16:creationId xmlns:a16="http://schemas.microsoft.com/office/drawing/2014/main" id="{C05B790C-67D0-4315-A267-1C14B573CA3B}"/>
              </a:ext>
            </a:extLst>
          </p:cNvPr>
          <p:cNvSpPr txBox="1"/>
          <p:nvPr userDrawn="1"/>
        </p:nvSpPr>
        <p:spPr>
          <a:xfrm>
            <a:off x="2430780" y="6163945"/>
            <a:ext cx="6408420" cy="685800"/>
          </a:xfrm>
          <a:prstGeom prst="rect">
            <a:avLst/>
          </a:prstGeom>
          <a:noFill/>
        </p:spPr>
        <p:txBody>
          <a:bodyPr wrap="square" tIns="91440" bIns="91440" rtlCol="0" anchor="ctr" anchorCtr="0">
            <a:noAutofit/>
          </a:bodyPr>
          <a:lstStyle/>
          <a:p>
            <a:pPr algn="r"/>
            <a:r>
              <a:rPr lang="en-US" sz="1400" spc="60" dirty="0">
                <a:solidFill>
                  <a:srgbClr val="FFFFFF">
                    <a:lumMod val="50000"/>
                  </a:srgbClr>
                </a:solidFill>
                <a:cs typeface="Rubik" panose="00000500000000000000" pitchFamily="2" charset="-79"/>
              </a:rPr>
              <a:t>Visioning Kickoff &amp; Site Review </a:t>
            </a:r>
          </a:p>
        </p:txBody>
      </p:sp>
    </p:spTree>
    <p:extLst>
      <p:ext uri="{BB962C8B-B14F-4D97-AF65-F5344CB8AC3E}">
        <p14:creationId xmlns:p14="http://schemas.microsoft.com/office/powerpoint/2010/main" val="294545533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2" r:id="rId13"/>
    <p:sldLayoutId id="2147483973" r:id="rId14"/>
    <p:sldLayoutId id="2147483974" r:id="rId15"/>
    <p:sldLayoutId id="2147483975" r:id="rId16"/>
    <p:sldLayoutId id="2147483976" r:id="rId17"/>
    <p:sldLayoutId id="2147483977"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063283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4794171"/>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561115576"/>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2440396378"/>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 id="2147483832" r:id="rId12"/>
    <p:sldLayoutId id="2147483833" r:id="rId13"/>
    <p:sldLayoutId id="2147483834" r:id="rId14"/>
    <p:sldLayoutId id="21474839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1760203782"/>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9856942"/>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210F6E5A-E7C1-4383-AEEB-FABFBB8B2D33}"/>
              </a:ext>
            </a:extLst>
          </p:cNvPr>
          <p:cNvCxnSpPr/>
          <p:nvPr userDrawn="1"/>
        </p:nvCxnSpPr>
        <p:spPr>
          <a:xfrm>
            <a:off x="0" y="6179820"/>
            <a:ext cx="9144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Freeform 5">
            <a:extLst>
              <a:ext uri="{FF2B5EF4-FFF2-40B4-BE49-F238E27FC236}">
                <a16:creationId xmlns:a16="http://schemas.microsoft.com/office/drawing/2014/main" id="{79122BC2-F91D-4F1A-8AD0-D83EC9F4C11F}"/>
              </a:ext>
            </a:extLst>
          </p:cNvPr>
          <p:cNvSpPr>
            <a:spLocks noEditPoints="1"/>
          </p:cNvSpPr>
          <p:nvPr userDrawn="1"/>
        </p:nvSpPr>
        <p:spPr bwMode="auto">
          <a:xfrm>
            <a:off x="190500" y="6289675"/>
            <a:ext cx="1325563" cy="279400"/>
          </a:xfrm>
          <a:custGeom>
            <a:avLst/>
            <a:gdLst>
              <a:gd name="T0" fmla="*/ 1028 w 1095"/>
              <a:gd name="T1" fmla="*/ 125 h 230"/>
              <a:gd name="T2" fmla="*/ 957 w 1095"/>
              <a:gd name="T3" fmla="*/ 71 h 230"/>
              <a:gd name="T4" fmla="*/ 970 w 1095"/>
              <a:gd name="T5" fmla="*/ 230 h 230"/>
              <a:gd name="T6" fmla="*/ 1095 w 1095"/>
              <a:gd name="T7" fmla="*/ 71 h 230"/>
              <a:gd name="T8" fmla="*/ 865 w 1095"/>
              <a:gd name="T9" fmla="*/ 124 h 230"/>
              <a:gd name="T10" fmla="*/ 914 w 1095"/>
              <a:gd name="T11" fmla="*/ 124 h 230"/>
              <a:gd name="T12" fmla="*/ 865 w 1095"/>
              <a:gd name="T13" fmla="*/ 124 h 230"/>
              <a:gd name="T14" fmla="*/ 879 w 1095"/>
              <a:gd name="T15" fmla="*/ 180 h 230"/>
              <a:gd name="T16" fmla="*/ 914 w 1095"/>
              <a:gd name="T17" fmla="*/ 165 h 230"/>
              <a:gd name="T18" fmla="*/ 950 w 1095"/>
              <a:gd name="T19" fmla="*/ 176 h 230"/>
              <a:gd name="T20" fmla="*/ 914 w 1095"/>
              <a:gd name="T21" fmla="*/ 71 h 230"/>
              <a:gd name="T22" fmla="*/ 879 w 1095"/>
              <a:gd name="T23" fmla="*/ 68 h 230"/>
              <a:gd name="T24" fmla="*/ 704 w 1095"/>
              <a:gd name="T25" fmla="*/ 176 h 230"/>
              <a:gd name="T26" fmla="*/ 752 w 1095"/>
              <a:gd name="T27" fmla="*/ 176 h 230"/>
              <a:gd name="T28" fmla="*/ 833 w 1095"/>
              <a:gd name="T29" fmla="*/ 71 h 230"/>
              <a:gd name="T30" fmla="*/ 765 w 1095"/>
              <a:gd name="T31" fmla="*/ 128 h 230"/>
              <a:gd name="T32" fmla="*/ 715 w 1095"/>
              <a:gd name="T33" fmla="*/ 71 h 230"/>
              <a:gd name="T34" fmla="*/ 665 w 1095"/>
              <a:gd name="T35" fmla="*/ 71 h 230"/>
              <a:gd name="T36" fmla="*/ 679 w 1095"/>
              <a:gd name="T37" fmla="*/ 176 h 230"/>
              <a:gd name="T38" fmla="*/ 531 w 1095"/>
              <a:gd name="T39" fmla="*/ 124 h 230"/>
              <a:gd name="T40" fmla="*/ 580 w 1095"/>
              <a:gd name="T41" fmla="*/ 124 h 230"/>
              <a:gd name="T42" fmla="*/ 531 w 1095"/>
              <a:gd name="T43" fmla="*/ 124 h 230"/>
              <a:gd name="T44" fmla="*/ 545 w 1095"/>
              <a:gd name="T45" fmla="*/ 180 h 230"/>
              <a:gd name="T46" fmla="*/ 580 w 1095"/>
              <a:gd name="T47" fmla="*/ 165 h 230"/>
              <a:gd name="T48" fmla="*/ 616 w 1095"/>
              <a:gd name="T49" fmla="*/ 176 h 230"/>
              <a:gd name="T50" fmla="*/ 580 w 1095"/>
              <a:gd name="T51" fmla="*/ 0 h 230"/>
              <a:gd name="T52" fmla="*/ 545 w 1095"/>
              <a:gd name="T53" fmla="*/ 68 h 230"/>
              <a:gd name="T54" fmla="*/ 394 w 1095"/>
              <a:gd name="T55" fmla="*/ 124 h 230"/>
              <a:gd name="T56" fmla="*/ 443 w 1095"/>
              <a:gd name="T57" fmla="*/ 124 h 230"/>
              <a:gd name="T58" fmla="*/ 394 w 1095"/>
              <a:gd name="T59" fmla="*/ 124 h 230"/>
              <a:gd name="T60" fmla="*/ 407 w 1095"/>
              <a:gd name="T61" fmla="*/ 180 h 230"/>
              <a:gd name="T62" fmla="*/ 442 w 1095"/>
              <a:gd name="T63" fmla="*/ 165 h 230"/>
              <a:gd name="T64" fmla="*/ 478 w 1095"/>
              <a:gd name="T65" fmla="*/ 176 h 230"/>
              <a:gd name="T66" fmla="*/ 442 w 1095"/>
              <a:gd name="T67" fmla="*/ 71 h 230"/>
              <a:gd name="T68" fmla="*/ 407 w 1095"/>
              <a:gd name="T69" fmla="*/ 68 h 230"/>
              <a:gd name="T70" fmla="*/ 260 w 1095"/>
              <a:gd name="T71" fmla="*/ 124 h 230"/>
              <a:gd name="T72" fmla="*/ 309 w 1095"/>
              <a:gd name="T73" fmla="*/ 124 h 230"/>
              <a:gd name="T74" fmla="*/ 260 w 1095"/>
              <a:gd name="T75" fmla="*/ 124 h 230"/>
              <a:gd name="T76" fmla="*/ 285 w 1095"/>
              <a:gd name="T77" fmla="*/ 180 h 230"/>
              <a:gd name="T78" fmla="*/ 285 w 1095"/>
              <a:gd name="T79" fmla="*/ 68 h 230"/>
              <a:gd name="T80" fmla="*/ 134 w 1095"/>
              <a:gd name="T81" fmla="*/ 176 h 230"/>
              <a:gd name="T82" fmla="*/ 170 w 1095"/>
              <a:gd name="T83" fmla="*/ 121 h 230"/>
              <a:gd name="T84" fmla="*/ 210 w 1095"/>
              <a:gd name="T85" fmla="*/ 106 h 230"/>
              <a:gd name="T86" fmla="*/ 203 w 1095"/>
              <a:gd name="T87" fmla="*/ 68 h 230"/>
              <a:gd name="T88" fmla="*/ 170 w 1095"/>
              <a:gd name="T89" fmla="*/ 87 h 230"/>
              <a:gd name="T90" fmla="*/ 134 w 1095"/>
              <a:gd name="T91" fmla="*/ 71 h 230"/>
              <a:gd name="T92" fmla="*/ 38 w 1095"/>
              <a:gd name="T93" fmla="*/ 147 h 230"/>
              <a:gd name="T94" fmla="*/ 50 w 1095"/>
              <a:gd name="T95" fmla="*/ 107 h 230"/>
              <a:gd name="T96" fmla="*/ 50 w 1095"/>
              <a:gd name="T97" fmla="*/ 147 h 230"/>
              <a:gd name="T98" fmla="*/ 38 w 1095"/>
              <a:gd name="T99" fmla="*/ 74 h 230"/>
              <a:gd name="T100" fmla="*/ 41 w 1095"/>
              <a:gd name="T101" fmla="*/ 37 h 230"/>
              <a:gd name="T102" fmla="*/ 41 w 1095"/>
              <a:gd name="T103" fmla="*/ 74 h 230"/>
              <a:gd name="T104" fmla="*/ 0 w 1095"/>
              <a:gd name="T105" fmla="*/ 8 h 230"/>
              <a:gd name="T106" fmla="*/ 64 w 1095"/>
              <a:gd name="T107" fmla="*/ 176 h 230"/>
              <a:gd name="T108" fmla="*/ 83 w 1095"/>
              <a:gd name="T109" fmla="*/ 87 h 230"/>
              <a:gd name="T110" fmla="*/ 52 w 1095"/>
              <a:gd name="T111" fmla="*/ 8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95" h="230">
                <a:moveTo>
                  <a:pt x="1053" y="71"/>
                </a:moveTo>
                <a:cubicBezTo>
                  <a:pt x="1028" y="125"/>
                  <a:pt x="1028" y="125"/>
                  <a:pt x="1028" y="125"/>
                </a:cubicBezTo>
                <a:cubicBezTo>
                  <a:pt x="999" y="71"/>
                  <a:pt x="999" y="71"/>
                  <a:pt x="999" y="71"/>
                </a:cubicBezTo>
                <a:cubicBezTo>
                  <a:pt x="957" y="71"/>
                  <a:pt x="957" y="71"/>
                  <a:pt x="957" y="71"/>
                </a:cubicBezTo>
                <a:cubicBezTo>
                  <a:pt x="1006" y="160"/>
                  <a:pt x="1006" y="160"/>
                  <a:pt x="1006" y="160"/>
                </a:cubicBezTo>
                <a:cubicBezTo>
                  <a:pt x="970" y="230"/>
                  <a:pt x="970" y="230"/>
                  <a:pt x="970" y="230"/>
                </a:cubicBezTo>
                <a:cubicBezTo>
                  <a:pt x="1012" y="230"/>
                  <a:pt x="1012" y="230"/>
                  <a:pt x="1012" y="230"/>
                </a:cubicBezTo>
                <a:cubicBezTo>
                  <a:pt x="1095" y="71"/>
                  <a:pt x="1095" y="71"/>
                  <a:pt x="1095" y="71"/>
                </a:cubicBezTo>
                <a:lnTo>
                  <a:pt x="1053" y="71"/>
                </a:lnTo>
                <a:close/>
                <a:moveTo>
                  <a:pt x="865" y="124"/>
                </a:moveTo>
                <a:cubicBezTo>
                  <a:pt x="865" y="110"/>
                  <a:pt x="876" y="99"/>
                  <a:pt x="890" y="99"/>
                </a:cubicBezTo>
                <a:cubicBezTo>
                  <a:pt x="904" y="99"/>
                  <a:pt x="914" y="110"/>
                  <a:pt x="914" y="124"/>
                </a:cubicBezTo>
                <a:cubicBezTo>
                  <a:pt x="914" y="138"/>
                  <a:pt x="904" y="149"/>
                  <a:pt x="890" y="149"/>
                </a:cubicBezTo>
                <a:cubicBezTo>
                  <a:pt x="875" y="149"/>
                  <a:pt x="865" y="138"/>
                  <a:pt x="865" y="124"/>
                </a:cubicBezTo>
                <a:moveTo>
                  <a:pt x="827" y="124"/>
                </a:moveTo>
                <a:cubicBezTo>
                  <a:pt x="827" y="155"/>
                  <a:pt x="848" y="180"/>
                  <a:pt x="879" y="180"/>
                </a:cubicBezTo>
                <a:cubicBezTo>
                  <a:pt x="893" y="180"/>
                  <a:pt x="906" y="173"/>
                  <a:pt x="914" y="165"/>
                </a:cubicBezTo>
                <a:cubicBezTo>
                  <a:pt x="914" y="165"/>
                  <a:pt x="914" y="165"/>
                  <a:pt x="914" y="165"/>
                </a:cubicBezTo>
                <a:cubicBezTo>
                  <a:pt x="914" y="176"/>
                  <a:pt x="914" y="176"/>
                  <a:pt x="914" y="176"/>
                </a:cubicBezTo>
                <a:cubicBezTo>
                  <a:pt x="950" y="176"/>
                  <a:pt x="950" y="176"/>
                  <a:pt x="950" y="176"/>
                </a:cubicBezTo>
                <a:cubicBezTo>
                  <a:pt x="950" y="71"/>
                  <a:pt x="950" y="71"/>
                  <a:pt x="950" y="71"/>
                </a:cubicBezTo>
                <a:cubicBezTo>
                  <a:pt x="914" y="71"/>
                  <a:pt x="914" y="71"/>
                  <a:pt x="914" y="71"/>
                </a:cubicBezTo>
                <a:cubicBezTo>
                  <a:pt x="914" y="81"/>
                  <a:pt x="914" y="81"/>
                  <a:pt x="914" y="81"/>
                </a:cubicBezTo>
                <a:cubicBezTo>
                  <a:pt x="905" y="73"/>
                  <a:pt x="893" y="68"/>
                  <a:pt x="879" y="68"/>
                </a:cubicBezTo>
                <a:cubicBezTo>
                  <a:pt x="848" y="68"/>
                  <a:pt x="827" y="93"/>
                  <a:pt x="827" y="124"/>
                </a:cubicBezTo>
                <a:moveTo>
                  <a:pt x="704" y="176"/>
                </a:moveTo>
                <a:cubicBezTo>
                  <a:pt x="728" y="122"/>
                  <a:pt x="728" y="122"/>
                  <a:pt x="728" y="122"/>
                </a:cubicBezTo>
                <a:cubicBezTo>
                  <a:pt x="752" y="176"/>
                  <a:pt x="752" y="176"/>
                  <a:pt x="752" y="176"/>
                </a:cubicBezTo>
                <a:cubicBezTo>
                  <a:pt x="776" y="176"/>
                  <a:pt x="776" y="176"/>
                  <a:pt x="776" y="176"/>
                </a:cubicBezTo>
                <a:cubicBezTo>
                  <a:pt x="833" y="71"/>
                  <a:pt x="833" y="71"/>
                  <a:pt x="833" y="71"/>
                </a:cubicBezTo>
                <a:cubicBezTo>
                  <a:pt x="791" y="71"/>
                  <a:pt x="791" y="71"/>
                  <a:pt x="791" y="71"/>
                </a:cubicBezTo>
                <a:cubicBezTo>
                  <a:pt x="765" y="128"/>
                  <a:pt x="765" y="128"/>
                  <a:pt x="765" y="128"/>
                </a:cubicBezTo>
                <a:cubicBezTo>
                  <a:pt x="740" y="71"/>
                  <a:pt x="740" y="71"/>
                  <a:pt x="740" y="71"/>
                </a:cubicBezTo>
                <a:cubicBezTo>
                  <a:pt x="715" y="71"/>
                  <a:pt x="715" y="71"/>
                  <a:pt x="715" y="71"/>
                </a:cubicBezTo>
                <a:cubicBezTo>
                  <a:pt x="690" y="128"/>
                  <a:pt x="690" y="128"/>
                  <a:pt x="690" y="128"/>
                </a:cubicBezTo>
                <a:cubicBezTo>
                  <a:pt x="665" y="71"/>
                  <a:pt x="665" y="71"/>
                  <a:pt x="665" y="71"/>
                </a:cubicBezTo>
                <a:cubicBezTo>
                  <a:pt x="623" y="71"/>
                  <a:pt x="623" y="71"/>
                  <a:pt x="623" y="71"/>
                </a:cubicBezTo>
                <a:cubicBezTo>
                  <a:pt x="679" y="176"/>
                  <a:pt x="679" y="176"/>
                  <a:pt x="679" y="176"/>
                </a:cubicBezTo>
                <a:lnTo>
                  <a:pt x="704" y="176"/>
                </a:lnTo>
                <a:close/>
                <a:moveTo>
                  <a:pt x="531" y="124"/>
                </a:moveTo>
                <a:cubicBezTo>
                  <a:pt x="531" y="110"/>
                  <a:pt x="542" y="99"/>
                  <a:pt x="556" y="99"/>
                </a:cubicBezTo>
                <a:cubicBezTo>
                  <a:pt x="570" y="99"/>
                  <a:pt x="580" y="110"/>
                  <a:pt x="580" y="124"/>
                </a:cubicBezTo>
                <a:cubicBezTo>
                  <a:pt x="580" y="138"/>
                  <a:pt x="570" y="149"/>
                  <a:pt x="556" y="149"/>
                </a:cubicBezTo>
                <a:cubicBezTo>
                  <a:pt x="541" y="149"/>
                  <a:pt x="531" y="138"/>
                  <a:pt x="531" y="124"/>
                </a:cubicBezTo>
                <a:moveTo>
                  <a:pt x="493" y="124"/>
                </a:moveTo>
                <a:cubicBezTo>
                  <a:pt x="493" y="155"/>
                  <a:pt x="514" y="180"/>
                  <a:pt x="545" y="180"/>
                </a:cubicBezTo>
                <a:cubicBezTo>
                  <a:pt x="560" y="180"/>
                  <a:pt x="572" y="173"/>
                  <a:pt x="580" y="165"/>
                </a:cubicBezTo>
                <a:cubicBezTo>
                  <a:pt x="580" y="165"/>
                  <a:pt x="580" y="165"/>
                  <a:pt x="580" y="165"/>
                </a:cubicBezTo>
                <a:cubicBezTo>
                  <a:pt x="580" y="176"/>
                  <a:pt x="580" y="176"/>
                  <a:pt x="580" y="176"/>
                </a:cubicBezTo>
                <a:cubicBezTo>
                  <a:pt x="616" y="176"/>
                  <a:pt x="616" y="176"/>
                  <a:pt x="616" y="176"/>
                </a:cubicBezTo>
                <a:cubicBezTo>
                  <a:pt x="616" y="0"/>
                  <a:pt x="616" y="0"/>
                  <a:pt x="616" y="0"/>
                </a:cubicBezTo>
                <a:cubicBezTo>
                  <a:pt x="580" y="0"/>
                  <a:pt x="580" y="0"/>
                  <a:pt x="580" y="0"/>
                </a:cubicBezTo>
                <a:cubicBezTo>
                  <a:pt x="580" y="81"/>
                  <a:pt x="580" y="81"/>
                  <a:pt x="580" y="81"/>
                </a:cubicBezTo>
                <a:cubicBezTo>
                  <a:pt x="571" y="73"/>
                  <a:pt x="559" y="68"/>
                  <a:pt x="545" y="68"/>
                </a:cubicBezTo>
                <a:cubicBezTo>
                  <a:pt x="514" y="68"/>
                  <a:pt x="493" y="93"/>
                  <a:pt x="493" y="124"/>
                </a:cubicBezTo>
                <a:moveTo>
                  <a:pt x="394" y="124"/>
                </a:moveTo>
                <a:cubicBezTo>
                  <a:pt x="394" y="110"/>
                  <a:pt x="404" y="99"/>
                  <a:pt x="418" y="99"/>
                </a:cubicBezTo>
                <a:cubicBezTo>
                  <a:pt x="432" y="99"/>
                  <a:pt x="443" y="110"/>
                  <a:pt x="443" y="124"/>
                </a:cubicBezTo>
                <a:cubicBezTo>
                  <a:pt x="443" y="138"/>
                  <a:pt x="432" y="149"/>
                  <a:pt x="418" y="149"/>
                </a:cubicBezTo>
                <a:cubicBezTo>
                  <a:pt x="403" y="149"/>
                  <a:pt x="394" y="138"/>
                  <a:pt x="394" y="124"/>
                </a:cubicBezTo>
                <a:moveTo>
                  <a:pt x="355" y="124"/>
                </a:moveTo>
                <a:cubicBezTo>
                  <a:pt x="355" y="155"/>
                  <a:pt x="377" y="180"/>
                  <a:pt x="407" y="180"/>
                </a:cubicBezTo>
                <a:cubicBezTo>
                  <a:pt x="422" y="180"/>
                  <a:pt x="434" y="173"/>
                  <a:pt x="442" y="165"/>
                </a:cubicBezTo>
                <a:cubicBezTo>
                  <a:pt x="442" y="165"/>
                  <a:pt x="442" y="165"/>
                  <a:pt x="442" y="165"/>
                </a:cubicBezTo>
                <a:cubicBezTo>
                  <a:pt x="442" y="176"/>
                  <a:pt x="442" y="176"/>
                  <a:pt x="442" y="176"/>
                </a:cubicBezTo>
                <a:cubicBezTo>
                  <a:pt x="478" y="176"/>
                  <a:pt x="478" y="176"/>
                  <a:pt x="478" y="176"/>
                </a:cubicBezTo>
                <a:cubicBezTo>
                  <a:pt x="478" y="71"/>
                  <a:pt x="478" y="71"/>
                  <a:pt x="478" y="71"/>
                </a:cubicBezTo>
                <a:cubicBezTo>
                  <a:pt x="442" y="71"/>
                  <a:pt x="442" y="71"/>
                  <a:pt x="442" y="71"/>
                </a:cubicBezTo>
                <a:cubicBezTo>
                  <a:pt x="442" y="81"/>
                  <a:pt x="442" y="81"/>
                  <a:pt x="442" y="81"/>
                </a:cubicBezTo>
                <a:cubicBezTo>
                  <a:pt x="433" y="73"/>
                  <a:pt x="421" y="68"/>
                  <a:pt x="407" y="68"/>
                </a:cubicBezTo>
                <a:cubicBezTo>
                  <a:pt x="377" y="68"/>
                  <a:pt x="355" y="93"/>
                  <a:pt x="355" y="124"/>
                </a:cubicBezTo>
                <a:moveTo>
                  <a:pt x="260" y="124"/>
                </a:moveTo>
                <a:cubicBezTo>
                  <a:pt x="260" y="110"/>
                  <a:pt x="271" y="99"/>
                  <a:pt x="284" y="99"/>
                </a:cubicBezTo>
                <a:cubicBezTo>
                  <a:pt x="298" y="99"/>
                  <a:pt x="309" y="110"/>
                  <a:pt x="309" y="124"/>
                </a:cubicBezTo>
                <a:cubicBezTo>
                  <a:pt x="309" y="138"/>
                  <a:pt x="298" y="149"/>
                  <a:pt x="284" y="149"/>
                </a:cubicBezTo>
                <a:cubicBezTo>
                  <a:pt x="270" y="149"/>
                  <a:pt x="260" y="138"/>
                  <a:pt x="260" y="124"/>
                </a:cubicBezTo>
                <a:moveTo>
                  <a:pt x="221" y="124"/>
                </a:moveTo>
                <a:cubicBezTo>
                  <a:pt x="221" y="156"/>
                  <a:pt x="247" y="180"/>
                  <a:pt x="285" y="180"/>
                </a:cubicBezTo>
                <a:cubicBezTo>
                  <a:pt x="321" y="180"/>
                  <a:pt x="347" y="156"/>
                  <a:pt x="347" y="124"/>
                </a:cubicBezTo>
                <a:cubicBezTo>
                  <a:pt x="347" y="91"/>
                  <a:pt x="319" y="68"/>
                  <a:pt x="285" y="68"/>
                </a:cubicBezTo>
                <a:cubicBezTo>
                  <a:pt x="249" y="68"/>
                  <a:pt x="221" y="91"/>
                  <a:pt x="221" y="124"/>
                </a:cubicBezTo>
                <a:moveTo>
                  <a:pt x="134" y="176"/>
                </a:moveTo>
                <a:cubicBezTo>
                  <a:pt x="170" y="176"/>
                  <a:pt x="170" y="176"/>
                  <a:pt x="170" y="176"/>
                </a:cubicBezTo>
                <a:cubicBezTo>
                  <a:pt x="170" y="121"/>
                  <a:pt x="170" y="121"/>
                  <a:pt x="170" y="121"/>
                </a:cubicBezTo>
                <a:cubicBezTo>
                  <a:pt x="170" y="119"/>
                  <a:pt x="173" y="100"/>
                  <a:pt x="192" y="100"/>
                </a:cubicBezTo>
                <a:cubicBezTo>
                  <a:pt x="204" y="100"/>
                  <a:pt x="210" y="106"/>
                  <a:pt x="210" y="106"/>
                </a:cubicBezTo>
                <a:cubicBezTo>
                  <a:pt x="226" y="75"/>
                  <a:pt x="226" y="75"/>
                  <a:pt x="226" y="75"/>
                </a:cubicBezTo>
                <a:cubicBezTo>
                  <a:pt x="226" y="75"/>
                  <a:pt x="216" y="68"/>
                  <a:pt x="203" y="68"/>
                </a:cubicBezTo>
                <a:cubicBezTo>
                  <a:pt x="182" y="68"/>
                  <a:pt x="171" y="87"/>
                  <a:pt x="171" y="87"/>
                </a:cubicBezTo>
                <a:cubicBezTo>
                  <a:pt x="170" y="87"/>
                  <a:pt x="170" y="87"/>
                  <a:pt x="170" y="87"/>
                </a:cubicBezTo>
                <a:cubicBezTo>
                  <a:pt x="170" y="71"/>
                  <a:pt x="170" y="71"/>
                  <a:pt x="170" y="71"/>
                </a:cubicBezTo>
                <a:cubicBezTo>
                  <a:pt x="134" y="71"/>
                  <a:pt x="134" y="71"/>
                  <a:pt x="134" y="71"/>
                </a:cubicBezTo>
                <a:lnTo>
                  <a:pt x="134" y="176"/>
                </a:lnTo>
                <a:close/>
                <a:moveTo>
                  <a:pt x="38" y="147"/>
                </a:moveTo>
                <a:cubicBezTo>
                  <a:pt x="38" y="107"/>
                  <a:pt x="38" y="107"/>
                  <a:pt x="38" y="107"/>
                </a:cubicBezTo>
                <a:cubicBezTo>
                  <a:pt x="50" y="107"/>
                  <a:pt x="50" y="107"/>
                  <a:pt x="50" y="107"/>
                </a:cubicBezTo>
                <a:cubicBezTo>
                  <a:pt x="69" y="107"/>
                  <a:pt x="79" y="112"/>
                  <a:pt x="79" y="128"/>
                </a:cubicBezTo>
                <a:cubicBezTo>
                  <a:pt x="79" y="141"/>
                  <a:pt x="69" y="147"/>
                  <a:pt x="50" y="147"/>
                </a:cubicBezTo>
                <a:lnTo>
                  <a:pt x="38" y="147"/>
                </a:lnTo>
                <a:close/>
                <a:moveTo>
                  <a:pt x="38" y="74"/>
                </a:moveTo>
                <a:cubicBezTo>
                  <a:pt x="38" y="37"/>
                  <a:pt x="38" y="37"/>
                  <a:pt x="38" y="37"/>
                </a:cubicBezTo>
                <a:cubicBezTo>
                  <a:pt x="41" y="37"/>
                  <a:pt x="41" y="37"/>
                  <a:pt x="41" y="37"/>
                </a:cubicBezTo>
                <a:cubicBezTo>
                  <a:pt x="58" y="37"/>
                  <a:pt x="67" y="42"/>
                  <a:pt x="67" y="54"/>
                </a:cubicBezTo>
                <a:cubicBezTo>
                  <a:pt x="67" y="69"/>
                  <a:pt x="58" y="74"/>
                  <a:pt x="41" y="74"/>
                </a:cubicBezTo>
                <a:lnTo>
                  <a:pt x="38" y="74"/>
                </a:lnTo>
                <a:close/>
                <a:moveTo>
                  <a:pt x="0" y="8"/>
                </a:moveTo>
                <a:cubicBezTo>
                  <a:pt x="0" y="176"/>
                  <a:pt x="0" y="176"/>
                  <a:pt x="0" y="176"/>
                </a:cubicBezTo>
                <a:cubicBezTo>
                  <a:pt x="64" y="176"/>
                  <a:pt x="64" y="176"/>
                  <a:pt x="64" y="176"/>
                </a:cubicBezTo>
                <a:cubicBezTo>
                  <a:pt x="99" y="176"/>
                  <a:pt x="119" y="157"/>
                  <a:pt x="119" y="129"/>
                </a:cubicBezTo>
                <a:cubicBezTo>
                  <a:pt x="119" y="102"/>
                  <a:pt x="104" y="90"/>
                  <a:pt x="83" y="87"/>
                </a:cubicBezTo>
                <a:cubicBezTo>
                  <a:pt x="97" y="79"/>
                  <a:pt x="104" y="66"/>
                  <a:pt x="104" y="51"/>
                </a:cubicBezTo>
                <a:cubicBezTo>
                  <a:pt x="104" y="18"/>
                  <a:pt x="81" y="8"/>
                  <a:pt x="52" y="8"/>
                </a:cubicBezTo>
                <a:lnTo>
                  <a:pt x="0" y="8"/>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
        <p:nvSpPr>
          <p:cNvPr id="11" name="Freeform 6">
            <a:extLst>
              <a:ext uri="{FF2B5EF4-FFF2-40B4-BE49-F238E27FC236}">
                <a16:creationId xmlns:a16="http://schemas.microsoft.com/office/drawing/2014/main" id="{1379FD76-CADF-463A-B3A6-D7C634796A0D}"/>
              </a:ext>
            </a:extLst>
          </p:cNvPr>
          <p:cNvSpPr>
            <a:spLocks noEditPoints="1"/>
          </p:cNvSpPr>
          <p:nvPr userDrawn="1"/>
        </p:nvSpPr>
        <p:spPr bwMode="auto">
          <a:xfrm>
            <a:off x="171450" y="6521450"/>
            <a:ext cx="1096963" cy="217488"/>
          </a:xfrm>
          <a:custGeom>
            <a:avLst/>
            <a:gdLst>
              <a:gd name="T0" fmla="*/ 851 w 906"/>
              <a:gd name="T1" fmla="*/ 176 h 179"/>
              <a:gd name="T2" fmla="*/ 872 w 906"/>
              <a:gd name="T3" fmla="*/ 99 h 179"/>
              <a:gd name="T4" fmla="*/ 906 w 906"/>
              <a:gd name="T5" fmla="*/ 74 h 179"/>
              <a:gd name="T6" fmla="*/ 851 w 906"/>
              <a:gd name="T7" fmla="*/ 86 h 179"/>
              <a:gd name="T8" fmla="*/ 851 w 906"/>
              <a:gd name="T9" fmla="*/ 71 h 179"/>
              <a:gd name="T10" fmla="*/ 815 w 906"/>
              <a:gd name="T11" fmla="*/ 176 h 179"/>
              <a:gd name="T12" fmla="*/ 738 w 906"/>
              <a:gd name="T13" fmla="*/ 99 h 179"/>
              <a:gd name="T14" fmla="*/ 738 w 906"/>
              <a:gd name="T15" fmla="*/ 148 h 179"/>
              <a:gd name="T16" fmla="*/ 675 w 906"/>
              <a:gd name="T17" fmla="*/ 124 h 179"/>
              <a:gd name="T18" fmla="*/ 801 w 906"/>
              <a:gd name="T19" fmla="*/ 124 h 179"/>
              <a:gd name="T20" fmla="*/ 675 w 906"/>
              <a:gd name="T21" fmla="*/ 124 h 179"/>
              <a:gd name="T22" fmla="*/ 600 w 906"/>
              <a:gd name="T23" fmla="*/ 99 h 179"/>
              <a:gd name="T24" fmla="*/ 600 w 906"/>
              <a:gd name="T25" fmla="*/ 148 h 179"/>
              <a:gd name="T26" fmla="*/ 537 w 906"/>
              <a:gd name="T27" fmla="*/ 124 h 179"/>
              <a:gd name="T28" fmla="*/ 624 w 906"/>
              <a:gd name="T29" fmla="*/ 164 h 179"/>
              <a:gd name="T30" fmla="*/ 624 w 906"/>
              <a:gd name="T31" fmla="*/ 176 h 179"/>
              <a:gd name="T32" fmla="*/ 660 w 906"/>
              <a:gd name="T33" fmla="*/ 0 h 179"/>
              <a:gd name="T34" fmla="*/ 624 w 906"/>
              <a:gd name="T35" fmla="*/ 81 h 179"/>
              <a:gd name="T36" fmla="*/ 537 w 906"/>
              <a:gd name="T37" fmla="*/ 124 h 179"/>
              <a:gd name="T38" fmla="*/ 522 w 906"/>
              <a:gd name="T39" fmla="*/ 71 h 179"/>
              <a:gd name="T40" fmla="*/ 486 w 906"/>
              <a:gd name="T41" fmla="*/ 176 h 179"/>
              <a:gd name="T42" fmla="*/ 505 w 906"/>
              <a:gd name="T43" fmla="*/ 6 h 179"/>
              <a:gd name="T44" fmla="*/ 505 w 906"/>
              <a:gd name="T45" fmla="*/ 49 h 179"/>
              <a:gd name="T46" fmla="*/ 505 w 906"/>
              <a:gd name="T47" fmla="*/ 6 h 179"/>
              <a:gd name="T48" fmla="*/ 423 w 906"/>
              <a:gd name="T49" fmla="*/ 176 h 179"/>
              <a:gd name="T50" fmla="*/ 445 w 906"/>
              <a:gd name="T51" fmla="*/ 99 h 179"/>
              <a:gd name="T52" fmla="*/ 479 w 906"/>
              <a:gd name="T53" fmla="*/ 74 h 179"/>
              <a:gd name="T54" fmla="*/ 423 w 906"/>
              <a:gd name="T55" fmla="*/ 86 h 179"/>
              <a:gd name="T56" fmla="*/ 423 w 906"/>
              <a:gd name="T57" fmla="*/ 71 h 179"/>
              <a:gd name="T58" fmla="*/ 387 w 906"/>
              <a:gd name="T59" fmla="*/ 176 h 179"/>
              <a:gd name="T60" fmla="*/ 324 w 906"/>
              <a:gd name="T61" fmla="*/ 176 h 179"/>
              <a:gd name="T62" fmla="*/ 345 w 906"/>
              <a:gd name="T63" fmla="*/ 99 h 179"/>
              <a:gd name="T64" fmla="*/ 379 w 906"/>
              <a:gd name="T65" fmla="*/ 74 h 179"/>
              <a:gd name="T66" fmla="*/ 324 w 906"/>
              <a:gd name="T67" fmla="*/ 86 h 179"/>
              <a:gd name="T68" fmla="*/ 324 w 906"/>
              <a:gd name="T69" fmla="*/ 71 h 179"/>
              <a:gd name="T70" fmla="*/ 287 w 906"/>
              <a:gd name="T71" fmla="*/ 176 h 179"/>
              <a:gd name="T72" fmla="*/ 210 w 906"/>
              <a:gd name="T73" fmla="*/ 99 h 179"/>
              <a:gd name="T74" fmla="*/ 210 w 906"/>
              <a:gd name="T75" fmla="*/ 148 h 179"/>
              <a:gd name="T76" fmla="*/ 147 w 906"/>
              <a:gd name="T77" fmla="*/ 124 h 179"/>
              <a:gd name="T78" fmla="*/ 273 w 906"/>
              <a:gd name="T79" fmla="*/ 124 h 179"/>
              <a:gd name="T80" fmla="*/ 147 w 906"/>
              <a:gd name="T81" fmla="*/ 124 h 179"/>
              <a:gd name="T82" fmla="*/ 42 w 906"/>
              <a:gd name="T83" fmla="*/ 91 h 179"/>
              <a:gd name="T84" fmla="*/ 131 w 906"/>
              <a:gd name="T85" fmla="*/ 52 h 179"/>
              <a:gd name="T86" fmla="*/ 91 w 906"/>
              <a:gd name="T87" fmla="*/ 4 h 179"/>
              <a:gd name="T88" fmla="*/ 91 w 906"/>
              <a:gd name="T89" fmla="*/ 179 h 179"/>
              <a:gd name="T90" fmla="*/ 131 w 906"/>
              <a:gd name="T91" fmla="*/ 131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06" h="179">
                <a:moveTo>
                  <a:pt x="815" y="176"/>
                </a:moveTo>
                <a:cubicBezTo>
                  <a:pt x="851" y="176"/>
                  <a:pt x="851" y="176"/>
                  <a:pt x="851" y="176"/>
                </a:cubicBezTo>
                <a:cubicBezTo>
                  <a:pt x="851" y="121"/>
                  <a:pt x="851" y="121"/>
                  <a:pt x="851" y="121"/>
                </a:cubicBezTo>
                <a:cubicBezTo>
                  <a:pt x="851" y="118"/>
                  <a:pt x="854" y="99"/>
                  <a:pt x="872" y="99"/>
                </a:cubicBezTo>
                <a:cubicBezTo>
                  <a:pt x="885" y="99"/>
                  <a:pt x="891" y="105"/>
                  <a:pt x="891" y="105"/>
                </a:cubicBezTo>
                <a:cubicBezTo>
                  <a:pt x="906" y="74"/>
                  <a:pt x="906" y="74"/>
                  <a:pt x="906" y="74"/>
                </a:cubicBezTo>
                <a:cubicBezTo>
                  <a:pt x="906" y="74"/>
                  <a:pt x="897" y="68"/>
                  <a:pt x="884" y="68"/>
                </a:cubicBezTo>
                <a:cubicBezTo>
                  <a:pt x="863" y="68"/>
                  <a:pt x="851" y="86"/>
                  <a:pt x="851" y="86"/>
                </a:cubicBezTo>
                <a:cubicBezTo>
                  <a:pt x="851" y="86"/>
                  <a:pt x="851" y="86"/>
                  <a:pt x="851" y="86"/>
                </a:cubicBezTo>
                <a:cubicBezTo>
                  <a:pt x="851" y="71"/>
                  <a:pt x="851" y="71"/>
                  <a:pt x="851" y="71"/>
                </a:cubicBezTo>
                <a:cubicBezTo>
                  <a:pt x="815" y="71"/>
                  <a:pt x="815" y="71"/>
                  <a:pt x="815" y="71"/>
                </a:cubicBezTo>
                <a:lnTo>
                  <a:pt x="815" y="176"/>
                </a:lnTo>
                <a:close/>
                <a:moveTo>
                  <a:pt x="713" y="124"/>
                </a:moveTo>
                <a:cubicBezTo>
                  <a:pt x="713" y="109"/>
                  <a:pt x="724" y="99"/>
                  <a:pt x="738" y="99"/>
                </a:cubicBezTo>
                <a:cubicBezTo>
                  <a:pt x="751" y="99"/>
                  <a:pt x="762" y="109"/>
                  <a:pt x="762" y="124"/>
                </a:cubicBezTo>
                <a:cubicBezTo>
                  <a:pt x="762" y="138"/>
                  <a:pt x="752" y="148"/>
                  <a:pt x="738" y="148"/>
                </a:cubicBezTo>
                <a:cubicBezTo>
                  <a:pt x="723" y="148"/>
                  <a:pt x="713" y="138"/>
                  <a:pt x="713" y="124"/>
                </a:cubicBezTo>
                <a:moveTo>
                  <a:pt x="675" y="124"/>
                </a:moveTo>
                <a:cubicBezTo>
                  <a:pt x="675" y="156"/>
                  <a:pt x="700" y="179"/>
                  <a:pt x="738" y="179"/>
                </a:cubicBezTo>
                <a:cubicBezTo>
                  <a:pt x="774" y="179"/>
                  <a:pt x="801" y="156"/>
                  <a:pt x="801" y="124"/>
                </a:cubicBezTo>
                <a:cubicBezTo>
                  <a:pt x="801" y="91"/>
                  <a:pt x="773" y="68"/>
                  <a:pt x="738" y="68"/>
                </a:cubicBezTo>
                <a:cubicBezTo>
                  <a:pt x="702" y="68"/>
                  <a:pt x="675" y="91"/>
                  <a:pt x="675" y="124"/>
                </a:cubicBezTo>
                <a:moveTo>
                  <a:pt x="576" y="124"/>
                </a:moveTo>
                <a:cubicBezTo>
                  <a:pt x="576" y="109"/>
                  <a:pt x="587" y="99"/>
                  <a:pt x="600" y="99"/>
                </a:cubicBezTo>
                <a:cubicBezTo>
                  <a:pt x="614" y="99"/>
                  <a:pt x="625" y="109"/>
                  <a:pt x="625" y="124"/>
                </a:cubicBezTo>
                <a:cubicBezTo>
                  <a:pt x="625" y="138"/>
                  <a:pt x="614" y="148"/>
                  <a:pt x="600" y="148"/>
                </a:cubicBezTo>
                <a:cubicBezTo>
                  <a:pt x="585" y="148"/>
                  <a:pt x="576" y="138"/>
                  <a:pt x="576" y="124"/>
                </a:cubicBezTo>
                <a:moveTo>
                  <a:pt x="537" y="124"/>
                </a:moveTo>
                <a:cubicBezTo>
                  <a:pt x="537" y="154"/>
                  <a:pt x="559" y="179"/>
                  <a:pt x="589" y="179"/>
                </a:cubicBezTo>
                <a:cubicBezTo>
                  <a:pt x="604" y="179"/>
                  <a:pt x="616" y="173"/>
                  <a:pt x="624" y="164"/>
                </a:cubicBezTo>
                <a:cubicBezTo>
                  <a:pt x="624" y="164"/>
                  <a:pt x="624" y="164"/>
                  <a:pt x="624" y="164"/>
                </a:cubicBezTo>
                <a:cubicBezTo>
                  <a:pt x="624" y="176"/>
                  <a:pt x="624" y="176"/>
                  <a:pt x="624" y="176"/>
                </a:cubicBezTo>
                <a:cubicBezTo>
                  <a:pt x="660" y="176"/>
                  <a:pt x="660" y="176"/>
                  <a:pt x="660" y="176"/>
                </a:cubicBezTo>
                <a:cubicBezTo>
                  <a:pt x="660" y="0"/>
                  <a:pt x="660" y="0"/>
                  <a:pt x="660" y="0"/>
                </a:cubicBezTo>
                <a:cubicBezTo>
                  <a:pt x="624" y="0"/>
                  <a:pt x="624" y="0"/>
                  <a:pt x="624" y="0"/>
                </a:cubicBezTo>
                <a:cubicBezTo>
                  <a:pt x="624" y="81"/>
                  <a:pt x="624" y="81"/>
                  <a:pt x="624" y="81"/>
                </a:cubicBezTo>
                <a:cubicBezTo>
                  <a:pt x="615" y="73"/>
                  <a:pt x="604" y="68"/>
                  <a:pt x="589" y="68"/>
                </a:cubicBezTo>
                <a:cubicBezTo>
                  <a:pt x="559" y="68"/>
                  <a:pt x="537" y="93"/>
                  <a:pt x="537" y="124"/>
                </a:cubicBezTo>
                <a:moveTo>
                  <a:pt x="486" y="71"/>
                </a:moveTo>
                <a:cubicBezTo>
                  <a:pt x="522" y="71"/>
                  <a:pt x="522" y="71"/>
                  <a:pt x="522" y="71"/>
                </a:cubicBezTo>
                <a:cubicBezTo>
                  <a:pt x="522" y="176"/>
                  <a:pt x="522" y="176"/>
                  <a:pt x="522" y="176"/>
                </a:cubicBezTo>
                <a:cubicBezTo>
                  <a:pt x="486" y="176"/>
                  <a:pt x="486" y="176"/>
                  <a:pt x="486" y="176"/>
                </a:cubicBezTo>
                <a:lnTo>
                  <a:pt x="486" y="71"/>
                </a:lnTo>
                <a:close/>
                <a:moveTo>
                  <a:pt x="505" y="6"/>
                </a:moveTo>
                <a:cubicBezTo>
                  <a:pt x="493" y="6"/>
                  <a:pt x="483" y="16"/>
                  <a:pt x="483" y="28"/>
                </a:cubicBezTo>
                <a:cubicBezTo>
                  <a:pt x="483" y="39"/>
                  <a:pt x="493" y="49"/>
                  <a:pt x="505" y="49"/>
                </a:cubicBezTo>
                <a:cubicBezTo>
                  <a:pt x="517" y="49"/>
                  <a:pt x="526" y="39"/>
                  <a:pt x="526" y="28"/>
                </a:cubicBezTo>
                <a:cubicBezTo>
                  <a:pt x="526" y="16"/>
                  <a:pt x="517" y="6"/>
                  <a:pt x="505" y="6"/>
                </a:cubicBezTo>
                <a:moveTo>
                  <a:pt x="387" y="176"/>
                </a:moveTo>
                <a:cubicBezTo>
                  <a:pt x="423" y="176"/>
                  <a:pt x="423" y="176"/>
                  <a:pt x="423" y="176"/>
                </a:cubicBezTo>
                <a:cubicBezTo>
                  <a:pt x="423" y="121"/>
                  <a:pt x="423" y="121"/>
                  <a:pt x="423" y="121"/>
                </a:cubicBezTo>
                <a:cubicBezTo>
                  <a:pt x="423" y="118"/>
                  <a:pt x="426" y="99"/>
                  <a:pt x="445" y="99"/>
                </a:cubicBezTo>
                <a:cubicBezTo>
                  <a:pt x="457" y="99"/>
                  <a:pt x="463" y="105"/>
                  <a:pt x="463" y="105"/>
                </a:cubicBezTo>
                <a:cubicBezTo>
                  <a:pt x="479" y="74"/>
                  <a:pt x="479" y="74"/>
                  <a:pt x="479" y="74"/>
                </a:cubicBezTo>
                <a:cubicBezTo>
                  <a:pt x="479" y="74"/>
                  <a:pt x="469" y="68"/>
                  <a:pt x="456" y="68"/>
                </a:cubicBezTo>
                <a:cubicBezTo>
                  <a:pt x="435" y="68"/>
                  <a:pt x="423" y="86"/>
                  <a:pt x="423" y="86"/>
                </a:cubicBezTo>
                <a:cubicBezTo>
                  <a:pt x="423" y="86"/>
                  <a:pt x="423" y="86"/>
                  <a:pt x="423" y="86"/>
                </a:cubicBezTo>
                <a:cubicBezTo>
                  <a:pt x="423" y="71"/>
                  <a:pt x="423" y="71"/>
                  <a:pt x="423" y="71"/>
                </a:cubicBezTo>
                <a:cubicBezTo>
                  <a:pt x="387" y="71"/>
                  <a:pt x="387" y="71"/>
                  <a:pt x="387" y="71"/>
                </a:cubicBezTo>
                <a:lnTo>
                  <a:pt x="387" y="176"/>
                </a:lnTo>
                <a:close/>
                <a:moveTo>
                  <a:pt x="287" y="176"/>
                </a:moveTo>
                <a:cubicBezTo>
                  <a:pt x="324" y="176"/>
                  <a:pt x="324" y="176"/>
                  <a:pt x="324" y="176"/>
                </a:cubicBezTo>
                <a:cubicBezTo>
                  <a:pt x="324" y="121"/>
                  <a:pt x="324" y="121"/>
                  <a:pt x="324" y="121"/>
                </a:cubicBezTo>
                <a:cubicBezTo>
                  <a:pt x="324" y="118"/>
                  <a:pt x="326" y="99"/>
                  <a:pt x="345" y="99"/>
                </a:cubicBezTo>
                <a:cubicBezTo>
                  <a:pt x="357" y="99"/>
                  <a:pt x="364" y="105"/>
                  <a:pt x="364" y="105"/>
                </a:cubicBezTo>
                <a:cubicBezTo>
                  <a:pt x="379" y="74"/>
                  <a:pt x="379" y="74"/>
                  <a:pt x="379" y="74"/>
                </a:cubicBezTo>
                <a:cubicBezTo>
                  <a:pt x="379" y="74"/>
                  <a:pt x="370" y="68"/>
                  <a:pt x="356" y="68"/>
                </a:cubicBezTo>
                <a:cubicBezTo>
                  <a:pt x="336" y="68"/>
                  <a:pt x="324" y="86"/>
                  <a:pt x="324" y="86"/>
                </a:cubicBezTo>
                <a:cubicBezTo>
                  <a:pt x="324" y="86"/>
                  <a:pt x="324" y="86"/>
                  <a:pt x="324" y="86"/>
                </a:cubicBezTo>
                <a:cubicBezTo>
                  <a:pt x="324" y="71"/>
                  <a:pt x="324" y="71"/>
                  <a:pt x="324" y="71"/>
                </a:cubicBezTo>
                <a:cubicBezTo>
                  <a:pt x="287" y="71"/>
                  <a:pt x="287" y="71"/>
                  <a:pt x="287" y="71"/>
                </a:cubicBezTo>
                <a:lnTo>
                  <a:pt x="287" y="176"/>
                </a:lnTo>
                <a:close/>
                <a:moveTo>
                  <a:pt x="186" y="124"/>
                </a:moveTo>
                <a:cubicBezTo>
                  <a:pt x="186" y="109"/>
                  <a:pt x="197" y="99"/>
                  <a:pt x="210" y="99"/>
                </a:cubicBezTo>
                <a:cubicBezTo>
                  <a:pt x="224" y="99"/>
                  <a:pt x="235" y="109"/>
                  <a:pt x="235" y="124"/>
                </a:cubicBezTo>
                <a:cubicBezTo>
                  <a:pt x="235" y="138"/>
                  <a:pt x="224" y="148"/>
                  <a:pt x="210" y="148"/>
                </a:cubicBezTo>
                <a:cubicBezTo>
                  <a:pt x="196" y="148"/>
                  <a:pt x="186" y="138"/>
                  <a:pt x="186" y="124"/>
                </a:cubicBezTo>
                <a:moveTo>
                  <a:pt x="147" y="124"/>
                </a:moveTo>
                <a:cubicBezTo>
                  <a:pt x="147" y="156"/>
                  <a:pt x="173" y="179"/>
                  <a:pt x="211" y="179"/>
                </a:cubicBezTo>
                <a:cubicBezTo>
                  <a:pt x="247" y="179"/>
                  <a:pt x="273" y="156"/>
                  <a:pt x="273" y="124"/>
                </a:cubicBezTo>
                <a:cubicBezTo>
                  <a:pt x="273" y="91"/>
                  <a:pt x="245" y="68"/>
                  <a:pt x="211" y="68"/>
                </a:cubicBezTo>
                <a:cubicBezTo>
                  <a:pt x="175" y="68"/>
                  <a:pt x="147" y="91"/>
                  <a:pt x="147" y="124"/>
                </a:cubicBezTo>
                <a:moveTo>
                  <a:pt x="97" y="141"/>
                </a:moveTo>
                <a:cubicBezTo>
                  <a:pt x="59" y="141"/>
                  <a:pt x="42" y="114"/>
                  <a:pt x="42" y="91"/>
                </a:cubicBezTo>
                <a:cubicBezTo>
                  <a:pt x="42" y="69"/>
                  <a:pt x="59" y="42"/>
                  <a:pt x="97" y="42"/>
                </a:cubicBezTo>
                <a:cubicBezTo>
                  <a:pt x="117" y="42"/>
                  <a:pt x="131" y="52"/>
                  <a:pt x="131" y="52"/>
                </a:cubicBezTo>
                <a:cubicBezTo>
                  <a:pt x="147" y="20"/>
                  <a:pt x="147" y="20"/>
                  <a:pt x="147" y="20"/>
                </a:cubicBezTo>
                <a:cubicBezTo>
                  <a:pt x="147" y="20"/>
                  <a:pt x="128" y="4"/>
                  <a:pt x="91" y="4"/>
                </a:cubicBezTo>
                <a:cubicBezTo>
                  <a:pt x="44" y="4"/>
                  <a:pt x="0" y="43"/>
                  <a:pt x="0" y="92"/>
                </a:cubicBezTo>
                <a:cubicBezTo>
                  <a:pt x="0" y="140"/>
                  <a:pt x="44" y="179"/>
                  <a:pt x="91" y="179"/>
                </a:cubicBezTo>
                <a:cubicBezTo>
                  <a:pt x="128" y="179"/>
                  <a:pt x="147" y="163"/>
                  <a:pt x="147" y="163"/>
                </a:cubicBezTo>
                <a:cubicBezTo>
                  <a:pt x="131" y="131"/>
                  <a:pt x="131" y="131"/>
                  <a:pt x="131" y="131"/>
                </a:cubicBezTo>
                <a:cubicBezTo>
                  <a:pt x="131" y="131"/>
                  <a:pt x="117" y="141"/>
                  <a:pt x="97" y="141"/>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defTabSz="457200"/>
            <a:endParaRPr lang="en-US">
              <a:solidFill>
                <a:srgbClr val="383A35"/>
              </a:solidFill>
            </a:endParaRPr>
          </a:p>
        </p:txBody>
      </p:sp>
    </p:spTree>
    <p:extLst>
      <p:ext uri="{BB962C8B-B14F-4D97-AF65-F5344CB8AC3E}">
        <p14:creationId xmlns:p14="http://schemas.microsoft.com/office/powerpoint/2010/main" val="1045304664"/>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 id="2147483868" r:id="rId12"/>
    <p:sldLayoutId id="214748386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userDrawn="1">
          <p15:clr>
            <a:srgbClr val="F26B43"/>
          </p15:clr>
        </p15:guide>
        <p15:guide id="2" orient="horz" pos="3720" userDrawn="1">
          <p15:clr>
            <a:srgbClr val="F26B43"/>
          </p15:clr>
        </p15:guide>
        <p15:guide id="3" pos="192" userDrawn="1">
          <p15:clr>
            <a:srgbClr val="F26B43"/>
          </p15:clr>
        </p15:guide>
        <p15:guide id="4" pos="5568" userDrawn="1">
          <p15:clr>
            <a:srgbClr val="F26B43"/>
          </p15:clr>
        </p15:guide>
        <p15:guide id="5" orient="horz" pos="552" userDrawn="1">
          <p15:clr>
            <a:srgbClr val="A4A3A4"/>
          </p15:clr>
        </p15:guide>
        <p15:guide id="6" orient="horz" pos="624" userDrawn="1">
          <p15:clr>
            <a:srgbClr val="A4A3A4"/>
          </p15:clr>
        </p15:guide>
        <p15:guide id="7" orient="horz" pos="1008" userDrawn="1">
          <p15:clr>
            <a:srgbClr val="5ACBF0"/>
          </p15:clr>
        </p15:guide>
        <p15:guide id="8" orient="horz" pos="1080" userDrawn="1">
          <p15:clr>
            <a:srgbClr val="5ACBF0"/>
          </p15:clr>
        </p15:guide>
        <p15:guide id="9" orient="horz" pos="1464" userDrawn="1">
          <p15:clr>
            <a:srgbClr val="A4A3A4"/>
          </p15:clr>
        </p15:guide>
        <p15:guide id="10" orient="horz" pos="1536" userDrawn="1">
          <p15:clr>
            <a:srgbClr val="A4A3A4"/>
          </p15:clr>
        </p15:guide>
        <p15:guide id="11" orient="horz" pos="1920" userDrawn="1">
          <p15:clr>
            <a:srgbClr val="5ACBF0"/>
          </p15:clr>
        </p15:guide>
        <p15:guide id="12" orient="horz" pos="1992" userDrawn="1">
          <p15:clr>
            <a:srgbClr val="5ACBF0"/>
          </p15:clr>
        </p15:guide>
        <p15:guide id="13" orient="horz" pos="2352" userDrawn="1">
          <p15:clr>
            <a:srgbClr val="A4A3A4"/>
          </p15:clr>
        </p15:guide>
        <p15:guide id="14" orient="horz" pos="2424" userDrawn="1">
          <p15:clr>
            <a:srgbClr val="A4A3A4"/>
          </p15:clr>
        </p15:guide>
        <p15:guide id="15" orient="horz" pos="2808" userDrawn="1">
          <p15:clr>
            <a:srgbClr val="5ACBF0"/>
          </p15:clr>
        </p15:guide>
        <p15:guide id="16" orient="horz" pos="2880" userDrawn="1">
          <p15:clr>
            <a:srgbClr val="5ACBF0"/>
          </p15:clr>
        </p15:guide>
        <p15:guide id="17" orient="horz" pos="3264" userDrawn="1">
          <p15:clr>
            <a:srgbClr val="A4A3A4"/>
          </p15:clr>
        </p15:guide>
        <p15:guide id="18" orient="horz" pos="3336" userDrawn="1">
          <p15:clr>
            <a:srgbClr val="A4A3A4"/>
          </p15:clr>
        </p15:guide>
        <p15:guide id="19" pos="576" userDrawn="1">
          <p15:clr>
            <a:srgbClr val="A4A3A4"/>
          </p15:clr>
        </p15:guide>
        <p15:guide id="20" pos="648" userDrawn="1">
          <p15:clr>
            <a:srgbClr val="A4A3A4"/>
          </p15:clr>
        </p15:guide>
        <p15:guide id="21" pos="1032" userDrawn="1">
          <p15:clr>
            <a:srgbClr val="5ACBF0"/>
          </p15:clr>
        </p15:guide>
        <p15:guide id="22" pos="1104" userDrawn="1">
          <p15:clr>
            <a:srgbClr val="5ACBF0"/>
          </p15:clr>
        </p15:guide>
        <p15:guide id="23" pos="1464" userDrawn="1">
          <p15:clr>
            <a:srgbClr val="A4A3A4"/>
          </p15:clr>
        </p15:guide>
        <p15:guide id="24" pos="1536" userDrawn="1">
          <p15:clr>
            <a:srgbClr val="A4A3A4"/>
          </p15:clr>
        </p15:guide>
        <p15:guide id="25" pos="1944" userDrawn="1">
          <p15:clr>
            <a:srgbClr val="5ACBF0"/>
          </p15:clr>
        </p15:guide>
        <p15:guide id="26" pos="2016" userDrawn="1">
          <p15:clr>
            <a:srgbClr val="5ACBF0"/>
          </p15:clr>
        </p15:guide>
        <p15:guide id="27" pos="2376" userDrawn="1">
          <p15:clr>
            <a:srgbClr val="A4A3A4"/>
          </p15:clr>
        </p15:guide>
        <p15:guide id="28" pos="2448" userDrawn="1">
          <p15:clr>
            <a:srgbClr val="A4A3A4"/>
          </p15:clr>
        </p15:guide>
        <p15:guide id="29" pos="2832" userDrawn="1">
          <p15:clr>
            <a:srgbClr val="5ACBF0"/>
          </p15:clr>
        </p15:guide>
        <p15:guide id="30" pos="2904" userDrawn="1">
          <p15:clr>
            <a:srgbClr val="5ACBF0"/>
          </p15:clr>
        </p15:guide>
        <p15:guide id="31" pos="3288" userDrawn="1">
          <p15:clr>
            <a:srgbClr val="A4A3A4"/>
          </p15:clr>
        </p15:guide>
        <p15:guide id="32" pos="3360" userDrawn="1">
          <p15:clr>
            <a:srgbClr val="A4A3A4"/>
          </p15:clr>
        </p15:guide>
        <p15:guide id="33" pos="3744" userDrawn="1">
          <p15:clr>
            <a:srgbClr val="5ACBF0"/>
          </p15:clr>
        </p15:guide>
        <p15:guide id="34" pos="3816" userDrawn="1">
          <p15:clr>
            <a:srgbClr val="5ACBF0"/>
          </p15:clr>
        </p15:guide>
        <p15:guide id="35" pos="4200" userDrawn="1">
          <p15:clr>
            <a:srgbClr val="A4A3A4"/>
          </p15:clr>
        </p15:guide>
        <p15:guide id="36" pos="4272" userDrawn="1">
          <p15:clr>
            <a:srgbClr val="A4A3A4"/>
          </p15:clr>
        </p15:guide>
        <p15:guide id="37" pos="4656" userDrawn="1">
          <p15:clr>
            <a:srgbClr val="5ACBF0"/>
          </p15:clr>
        </p15:guide>
        <p15:guide id="38" pos="4728" userDrawn="1">
          <p15:clr>
            <a:srgbClr val="5ACBF0"/>
          </p15:clr>
        </p15:guide>
        <p15:guide id="39" pos="5112" userDrawn="1">
          <p15:clr>
            <a:srgbClr val="A4A3A4"/>
          </p15:clr>
        </p15:guide>
        <p15:guide id="40" pos="5184" userDrawn="1">
          <p15:clr>
            <a:srgbClr val="A4A3A4"/>
          </p15:clr>
        </p15:guide>
        <p15:guide id="41" orient="horz" pos="3888"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78467"/>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92">
          <p15:clr>
            <a:srgbClr val="F26B43"/>
          </p15:clr>
        </p15:guide>
        <p15:guide id="2" orient="horz" pos="3720">
          <p15:clr>
            <a:srgbClr val="F26B43"/>
          </p15:clr>
        </p15:guide>
        <p15:guide id="3" pos="192">
          <p15:clr>
            <a:srgbClr val="F26B43"/>
          </p15:clr>
        </p15:guide>
        <p15:guide id="4" pos="5568">
          <p15:clr>
            <a:srgbClr val="F26B43"/>
          </p15:clr>
        </p15:guide>
        <p15:guide id="5" orient="horz" pos="552">
          <p15:clr>
            <a:srgbClr val="A4A3A4"/>
          </p15:clr>
        </p15:guide>
        <p15:guide id="6" orient="horz" pos="624">
          <p15:clr>
            <a:srgbClr val="A4A3A4"/>
          </p15:clr>
        </p15:guide>
        <p15:guide id="7" orient="horz" pos="1008">
          <p15:clr>
            <a:srgbClr val="5ACBF0"/>
          </p15:clr>
        </p15:guide>
        <p15:guide id="8" orient="horz" pos="1080">
          <p15:clr>
            <a:srgbClr val="5ACBF0"/>
          </p15:clr>
        </p15:guide>
        <p15:guide id="9" orient="horz" pos="1464">
          <p15:clr>
            <a:srgbClr val="A4A3A4"/>
          </p15:clr>
        </p15:guide>
        <p15:guide id="10" orient="horz" pos="1536">
          <p15:clr>
            <a:srgbClr val="A4A3A4"/>
          </p15:clr>
        </p15:guide>
        <p15:guide id="11" orient="horz" pos="1920">
          <p15:clr>
            <a:srgbClr val="5ACBF0"/>
          </p15:clr>
        </p15:guide>
        <p15:guide id="12" orient="horz" pos="1992">
          <p15:clr>
            <a:srgbClr val="5ACBF0"/>
          </p15:clr>
        </p15:guide>
        <p15:guide id="13" orient="horz" pos="2352">
          <p15:clr>
            <a:srgbClr val="A4A3A4"/>
          </p15:clr>
        </p15:guide>
        <p15:guide id="14" orient="horz" pos="2424">
          <p15:clr>
            <a:srgbClr val="A4A3A4"/>
          </p15:clr>
        </p15:guide>
        <p15:guide id="15" orient="horz" pos="2808">
          <p15:clr>
            <a:srgbClr val="5ACBF0"/>
          </p15:clr>
        </p15:guide>
        <p15:guide id="16" orient="horz" pos="2880">
          <p15:clr>
            <a:srgbClr val="5ACBF0"/>
          </p15:clr>
        </p15:guide>
        <p15:guide id="17" orient="horz" pos="3264">
          <p15:clr>
            <a:srgbClr val="A4A3A4"/>
          </p15:clr>
        </p15:guide>
        <p15:guide id="18" orient="horz" pos="3336">
          <p15:clr>
            <a:srgbClr val="A4A3A4"/>
          </p15:clr>
        </p15:guide>
        <p15:guide id="19" pos="576">
          <p15:clr>
            <a:srgbClr val="A4A3A4"/>
          </p15:clr>
        </p15:guide>
        <p15:guide id="20" pos="648">
          <p15:clr>
            <a:srgbClr val="A4A3A4"/>
          </p15:clr>
        </p15:guide>
        <p15:guide id="21" pos="1032">
          <p15:clr>
            <a:srgbClr val="5ACBF0"/>
          </p15:clr>
        </p15:guide>
        <p15:guide id="22" pos="1104">
          <p15:clr>
            <a:srgbClr val="5ACBF0"/>
          </p15:clr>
        </p15:guide>
        <p15:guide id="23" pos="1464">
          <p15:clr>
            <a:srgbClr val="A4A3A4"/>
          </p15:clr>
        </p15:guide>
        <p15:guide id="24" pos="1536">
          <p15:clr>
            <a:srgbClr val="A4A3A4"/>
          </p15:clr>
        </p15:guide>
        <p15:guide id="25" pos="1944">
          <p15:clr>
            <a:srgbClr val="5ACBF0"/>
          </p15:clr>
        </p15:guide>
        <p15:guide id="26" pos="2016">
          <p15:clr>
            <a:srgbClr val="5ACBF0"/>
          </p15:clr>
        </p15:guide>
        <p15:guide id="27" pos="2376">
          <p15:clr>
            <a:srgbClr val="A4A3A4"/>
          </p15:clr>
        </p15:guide>
        <p15:guide id="28" pos="2448">
          <p15:clr>
            <a:srgbClr val="A4A3A4"/>
          </p15:clr>
        </p15:guide>
        <p15:guide id="29" pos="2832">
          <p15:clr>
            <a:srgbClr val="5ACBF0"/>
          </p15:clr>
        </p15:guide>
        <p15:guide id="30" pos="2904">
          <p15:clr>
            <a:srgbClr val="5ACBF0"/>
          </p15:clr>
        </p15:guide>
        <p15:guide id="31" pos="3288">
          <p15:clr>
            <a:srgbClr val="A4A3A4"/>
          </p15:clr>
        </p15:guide>
        <p15:guide id="32" pos="3360">
          <p15:clr>
            <a:srgbClr val="A4A3A4"/>
          </p15:clr>
        </p15:guide>
        <p15:guide id="33" pos="3744">
          <p15:clr>
            <a:srgbClr val="5ACBF0"/>
          </p15:clr>
        </p15:guide>
        <p15:guide id="34" pos="3816">
          <p15:clr>
            <a:srgbClr val="5ACBF0"/>
          </p15:clr>
        </p15:guide>
        <p15:guide id="35" pos="4200">
          <p15:clr>
            <a:srgbClr val="A4A3A4"/>
          </p15:clr>
        </p15:guide>
        <p15:guide id="36" pos="4272">
          <p15:clr>
            <a:srgbClr val="A4A3A4"/>
          </p15:clr>
        </p15:guide>
        <p15:guide id="37" pos="4656">
          <p15:clr>
            <a:srgbClr val="5ACBF0"/>
          </p15:clr>
        </p15:guide>
        <p15:guide id="38" pos="4728">
          <p15:clr>
            <a:srgbClr val="5ACBF0"/>
          </p15:clr>
        </p15:guide>
        <p15:guide id="39" pos="5112">
          <p15:clr>
            <a:srgbClr val="A4A3A4"/>
          </p15:clr>
        </p15:guide>
        <p15:guide id="40" pos="5184">
          <p15:clr>
            <a:srgbClr val="A4A3A4"/>
          </p15:clr>
        </p15:guide>
        <p15:guide id="41" orient="horz" pos="3888">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5.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38.xml"/><Relationship Id="rId4" Type="http://schemas.openxmlformats.org/officeDocument/2006/relationships/chart" Target="../charts/char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6.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9.xml"/><Relationship Id="rId1" Type="http://schemas.openxmlformats.org/officeDocument/2006/relationships/slideLayout" Target="../slideLayouts/slideLayout124.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3.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0.xml"/><Relationship Id="rId1" Type="http://schemas.openxmlformats.org/officeDocument/2006/relationships/slideLayout" Target="../slideLayouts/slideLayout12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53.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25.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5.xml"/><Relationship Id="rId16" Type="http://schemas.openxmlformats.org/officeDocument/2006/relationships/diagramColors" Target="../diagrams/colors3.xml"/><Relationship Id="rId1" Type="http://schemas.openxmlformats.org/officeDocument/2006/relationships/slideLayout" Target="../slideLayouts/slideLayout125.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6.xml"/><Relationship Id="rId1" Type="http://schemas.openxmlformats.org/officeDocument/2006/relationships/slideLayout" Target="../slideLayouts/slideLayout12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7.xml"/><Relationship Id="rId1" Type="http://schemas.openxmlformats.org/officeDocument/2006/relationships/slideLayout" Target="../slideLayouts/slideLayout12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8.xml"/><Relationship Id="rId1" Type="http://schemas.openxmlformats.org/officeDocument/2006/relationships/slideLayout" Target="../slideLayouts/slideLayout3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117.xml"/></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125.xml"/><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4.xml"/><Relationship Id="rId1" Type="http://schemas.openxmlformats.org/officeDocument/2006/relationships/slideLayout" Target="../slideLayouts/slideLayout12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7.xml"/></Relationships>
</file>

<file path=ppt/slides/_rels/slide38.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27.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7.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27.xml"/><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5.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4.xml"/><Relationship Id="rId1" Type="http://schemas.openxmlformats.org/officeDocument/2006/relationships/slideLayout" Target="../slideLayouts/slideLayout136.xml"/><Relationship Id="rId4" Type="http://schemas.openxmlformats.org/officeDocument/2006/relationships/image" Target="../media/image31.jpg"/></Relationships>
</file>

<file path=ppt/slides/_rels/slide4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45.xml"/><Relationship Id="rId1" Type="http://schemas.openxmlformats.org/officeDocument/2006/relationships/slideLayout" Target="../slideLayouts/slideLayout136.xml"/><Relationship Id="rId5" Type="http://schemas.openxmlformats.org/officeDocument/2006/relationships/image" Target="../media/image34.jpg"/><Relationship Id="rId4" Type="http://schemas.openxmlformats.org/officeDocument/2006/relationships/image" Target="../media/image33.jpg"/></Relationships>
</file>

<file path=ppt/slides/_rels/slide4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46.xml"/><Relationship Id="rId1" Type="http://schemas.openxmlformats.org/officeDocument/2006/relationships/slideLayout" Target="../slideLayouts/slideLayout136.xml"/><Relationship Id="rId5" Type="http://schemas.openxmlformats.org/officeDocument/2006/relationships/image" Target="../media/image37.jpg"/><Relationship Id="rId4" Type="http://schemas.openxmlformats.org/officeDocument/2006/relationships/image" Target="../media/image36.jpg"/></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7.xml"/><Relationship Id="rId1" Type="http://schemas.openxmlformats.org/officeDocument/2006/relationships/slideLayout" Target="../slideLayouts/slideLayout136.xml"/><Relationship Id="rId4" Type="http://schemas.openxmlformats.org/officeDocument/2006/relationships/image" Target="../media/image39.jpg"/></Relationships>
</file>

<file path=ppt/slides/_rels/slide4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136.xml"/><Relationship Id="rId4" Type="http://schemas.openxmlformats.org/officeDocument/2006/relationships/image" Target="../media/image41.jpg"/></Relationships>
</file>

<file path=ppt/slides/_rels/slide4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9.xml"/><Relationship Id="rId1" Type="http://schemas.openxmlformats.org/officeDocument/2006/relationships/slideLayout" Target="../slideLayouts/slideLayout136.xml"/><Relationship Id="rId4" Type="http://schemas.openxmlformats.org/officeDocument/2006/relationships/image" Target="../media/image4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5.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50.xml"/><Relationship Id="rId1" Type="http://schemas.openxmlformats.org/officeDocument/2006/relationships/slideLayout" Target="../slideLayouts/slideLayout136.xml"/><Relationship Id="rId4" Type="http://schemas.openxmlformats.org/officeDocument/2006/relationships/image" Target="../media/image45.jpg"/></Relationships>
</file>

<file path=ppt/slides/_rels/slide5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1.xml"/><Relationship Id="rId1" Type="http://schemas.openxmlformats.org/officeDocument/2006/relationships/slideLayout" Target="../slideLayouts/slideLayout117.xml"/></Relationships>
</file>

<file path=ppt/slides/_rels/slide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2.xml"/><Relationship Id="rId1" Type="http://schemas.openxmlformats.org/officeDocument/2006/relationships/slideLayout" Target="../slideLayouts/slideLayout67.xml"/></Relationships>
</file>

<file path=ppt/slides/_rels/slide5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3.xml"/><Relationship Id="rId1" Type="http://schemas.openxmlformats.org/officeDocument/2006/relationships/slideLayout" Target="../slideLayouts/slideLayout151.xml"/><Relationship Id="rId4" Type="http://schemas.openxmlformats.org/officeDocument/2006/relationships/image" Target="../media/image49.jpg"/></Relationships>
</file>

<file path=ppt/slides/_rels/slide5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4.xml"/><Relationship Id="rId1" Type="http://schemas.openxmlformats.org/officeDocument/2006/relationships/slideLayout" Target="../slideLayouts/slideLayout151.xml"/></Relationships>
</file>

<file path=ppt/slides/_rels/slide5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5.xml"/><Relationship Id="rId1" Type="http://schemas.openxmlformats.org/officeDocument/2006/relationships/slideLayout" Target="../slideLayouts/slideLayout151.xml"/><Relationship Id="rId4" Type="http://schemas.openxmlformats.org/officeDocument/2006/relationships/image" Target="../media/image52.jpg"/></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151.xml"/></Relationships>
</file>

<file path=ppt/slides/_rels/slide5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7.xml"/><Relationship Id="rId1" Type="http://schemas.openxmlformats.org/officeDocument/2006/relationships/slideLayout" Target="../slideLayouts/slideLayout38.xml"/></Relationships>
</file>

<file path=ppt/slides/_rels/slide5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1.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8.xml"/></Relationships>
</file>

<file path=ppt/slides/_rels/slide63.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g"/><Relationship Id="rId7"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46.xml"/><Relationship Id="rId6" Type="http://schemas.openxmlformats.org/officeDocument/2006/relationships/image" Target="../media/image58.jpg"/><Relationship Id="rId5" Type="http://schemas.openxmlformats.org/officeDocument/2006/relationships/image" Target="../media/image57.jpeg"/><Relationship Id="rId10" Type="http://schemas.openxmlformats.org/officeDocument/2006/relationships/image" Target="../media/image62.jpeg"/><Relationship Id="rId4" Type="http://schemas.openxmlformats.org/officeDocument/2006/relationships/image" Target="../media/image56.jpg"/><Relationship Id="rId9" Type="http://schemas.openxmlformats.org/officeDocument/2006/relationships/image" Target="../media/image6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EE2680F0-9BFD-474B-B115-903D242406E3}"/>
              </a:ext>
            </a:extLst>
          </p:cNvPr>
          <p:cNvGrpSpPr/>
          <p:nvPr/>
        </p:nvGrpSpPr>
        <p:grpSpPr>
          <a:xfrm>
            <a:off x="6553200" y="5945505"/>
            <a:ext cx="2319828" cy="759480"/>
            <a:chOff x="1944716" y="4698710"/>
            <a:chExt cx="1447006" cy="473730"/>
          </a:xfrm>
        </p:grpSpPr>
        <p:sp>
          <p:nvSpPr>
            <p:cNvPr id="29" name="Freeform 128">
              <a:extLst>
                <a:ext uri="{FF2B5EF4-FFF2-40B4-BE49-F238E27FC236}">
                  <a16:creationId xmlns:a16="http://schemas.microsoft.com/office/drawing/2014/main" id="{47606EFE-5D9B-4F19-B396-6E440866EC2E}"/>
                </a:ext>
              </a:extLst>
            </p:cNvPr>
            <p:cNvSpPr>
              <a:spLocks noEditPoints="1"/>
            </p:cNvSpPr>
            <p:nvPr/>
          </p:nvSpPr>
          <p:spPr bwMode="auto">
            <a:xfrm>
              <a:off x="2508803" y="4882006"/>
              <a:ext cx="83904" cy="123918"/>
            </a:xfrm>
            <a:custGeom>
              <a:avLst/>
              <a:gdLst>
                <a:gd name="T0" fmla="*/ 0 w 67"/>
                <a:gd name="T1" fmla="*/ 3 h 98"/>
                <a:gd name="T2" fmla="*/ 3 w 67"/>
                <a:gd name="T3" fmla="*/ 0 h 98"/>
                <a:gd name="T4" fmla="*/ 35 w 67"/>
                <a:gd name="T5" fmla="*/ 0 h 98"/>
                <a:gd name="T6" fmla="*/ 67 w 67"/>
                <a:gd name="T7" fmla="*/ 31 h 98"/>
                <a:gd name="T8" fmla="*/ 36 w 67"/>
                <a:gd name="T9" fmla="*/ 62 h 98"/>
                <a:gd name="T10" fmla="*/ 18 w 67"/>
                <a:gd name="T11" fmla="*/ 62 h 98"/>
                <a:gd name="T12" fmla="*/ 18 w 67"/>
                <a:gd name="T13" fmla="*/ 95 h 98"/>
                <a:gd name="T14" fmla="*/ 16 w 67"/>
                <a:gd name="T15" fmla="*/ 98 h 98"/>
                <a:gd name="T16" fmla="*/ 3 w 67"/>
                <a:gd name="T17" fmla="*/ 98 h 98"/>
                <a:gd name="T18" fmla="*/ 0 w 67"/>
                <a:gd name="T19" fmla="*/ 95 h 98"/>
                <a:gd name="T20" fmla="*/ 0 w 67"/>
                <a:gd name="T21" fmla="*/ 3 h 98"/>
                <a:gd name="T22" fmla="*/ 34 w 67"/>
                <a:gd name="T23" fmla="*/ 45 h 98"/>
                <a:gd name="T24" fmla="*/ 49 w 67"/>
                <a:gd name="T25" fmla="*/ 31 h 98"/>
                <a:gd name="T26" fmla="*/ 34 w 67"/>
                <a:gd name="T27" fmla="*/ 17 h 98"/>
                <a:gd name="T28" fmla="*/ 18 w 67"/>
                <a:gd name="T29" fmla="*/ 17 h 98"/>
                <a:gd name="T30" fmla="*/ 18 w 67"/>
                <a:gd name="T31" fmla="*/ 45 h 98"/>
                <a:gd name="T32" fmla="*/ 34 w 67"/>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7" h="98">
                  <a:moveTo>
                    <a:pt x="0" y="3"/>
                  </a:moveTo>
                  <a:cubicBezTo>
                    <a:pt x="0" y="2"/>
                    <a:pt x="1" y="0"/>
                    <a:pt x="3" y="0"/>
                  </a:cubicBezTo>
                  <a:cubicBezTo>
                    <a:pt x="35" y="0"/>
                    <a:pt x="35" y="0"/>
                    <a:pt x="35" y="0"/>
                  </a:cubicBezTo>
                  <a:cubicBezTo>
                    <a:pt x="53" y="0"/>
                    <a:pt x="67" y="14"/>
                    <a:pt x="67" y="31"/>
                  </a:cubicBezTo>
                  <a:cubicBezTo>
                    <a:pt x="67" y="48"/>
                    <a:pt x="53" y="62"/>
                    <a:pt x="36" y="62"/>
                  </a:cubicBezTo>
                  <a:cubicBezTo>
                    <a:pt x="18" y="62"/>
                    <a:pt x="18" y="62"/>
                    <a:pt x="18" y="62"/>
                  </a:cubicBezTo>
                  <a:cubicBezTo>
                    <a:pt x="18" y="95"/>
                    <a:pt x="18" y="95"/>
                    <a:pt x="18" y="95"/>
                  </a:cubicBezTo>
                  <a:cubicBezTo>
                    <a:pt x="18" y="96"/>
                    <a:pt x="17" y="98"/>
                    <a:pt x="16" y="98"/>
                  </a:cubicBezTo>
                  <a:cubicBezTo>
                    <a:pt x="3" y="98"/>
                    <a:pt x="3" y="98"/>
                    <a:pt x="3" y="98"/>
                  </a:cubicBezTo>
                  <a:cubicBezTo>
                    <a:pt x="1" y="98"/>
                    <a:pt x="0" y="96"/>
                    <a:pt x="0" y="95"/>
                  </a:cubicBezTo>
                  <a:lnTo>
                    <a:pt x="0" y="3"/>
                  </a:lnTo>
                  <a:close/>
                  <a:moveTo>
                    <a:pt x="34" y="45"/>
                  </a:moveTo>
                  <a:cubicBezTo>
                    <a:pt x="42" y="45"/>
                    <a:pt x="49" y="39"/>
                    <a:pt x="49" y="31"/>
                  </a:cubicBezTo>
                  <a:cubicBezTo>
                    <a:pt x="49"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0" name="Freeform 129">
              <a:extLst>
                <a:ext uri="{FF2B5EF4-FFF2-40B4-BE49-F238E27FC236}">
                  <a16:creationId xmlns:a16="http://schemas.microsoft.com/office/drawing/2014/main" id="{6D968E28-0C90-44D4-9D47-DE1F1568FA15}"/>
                </a:ext>
              </a:extLst>
            </p:cNvPr>
            <p:cNvSpPr>
              <a:spLocks noEditPoints="1"/>
            </p:cNvSpPr>
            <p:nvPr/>
          </p:nvSpPr>
          <p:spPr bwMode="auto">
            <a:xfrm>
              <a:off x="2634013" y="4882006"/>
              <a:ext cx="91648" cy="123918"/>
            </a:xfrm>
            <a:custGeom>
              <a:avLst/>
              <a:gdLst>
                <a:gd name="T0" fmla="*/ 0 w 73"/>
                <a:gd name="T1" fmla="*/ 3 h 98"/>
                <a:gd name="T2" fmla="*/ 3 w 73"/>
                <a:gd name="T3" fmla="*/ 0 h 98"/>
                <a:gd name="T4" fmla="*/ 42 w 73"/>
                <a:gd name="T5" fmla="*/ 0 h 98"/>
                <a:gd name="T6" fmla="*/ 73 w 73"/>
                <a:gd name="T7" fmla="*/ 30 h 98"/>
                <a:gd name="T8" fmla="*/ 52 w 73"/>
                <a:gd name="T9" fmla="*/ 58 h 98"/>
                <a:gd name="T10" fmla="*/ 71 w 73"/>
                <a:gd name="T11" fmla="*/ 94 h 98"/>
                <a:gd name="T12" fmla="*/ 69 w 73"/>
                <a:gd name="T13" fmla="*/ 98 h 98"/>
                <a:gd name="T14" fmla="*/ 54 w 73"/>
                <a:gd name="T15" fmla="*/ 98 h 98"/>
                <a:gd name="T16" fmla="*/ 52 w 73"/>
                <a:gd name="T17" fmla="*/ 96 h 98"/>
                <a:gd name="T18" fmla="*/ 33 w 73"/>
                <a:gd name="T19" fmla="*/ 59 h 98"/>
                <a:gd name="T20" fmla="*/ 18 w 73"/>
                <a:gd name="T21" fmla="*/ 59 h 98"/>
                <a:gd name="T22" fmla="*/ 18 w 73"/>
                <a:gd name="T23" fmla="*/ 95 h 98"/>
                <a:gd name="T24" fmla="*/ 15 w 73"/>
                <a:gd name="T25" fmla="*/ 98 h 98"/>
                <a:gd name="T26" fmla="*/ 3 w 73"/>
                <a:gd name="T27" fmla="*/ 98 h 98"/>
                <a:gd name="T28" fmla="*/ 0 w 73"/>
                <a:gd name="T29" fmla="*/ 95 h 98"/>
                <a:gd name="T30" fmla="*/ 0 w 73"/>
                <a:gd name="T31" fmla="*/ 3 h 98"/>
                <a:gd name="T32" fmla="*/ 41 w 73"/>
                <a:gd name="T33" fmla="*/ 45 h 98"/>
                <a:gd name="T34" fmla="*/ 55 w 73"/>
                <a:gd name="T35" fmla="*/ 30 h 98"/>
                <a:gd name="T36" fmla="*/ 41 w 73"/>
                <a:gd name="T37" fmla="*/ 17 h 98"/>
                <a:gd name="T38" fmla="*/ 18 w 73"/>
                <a:gd name="T39" fmla="*/ 17 h 98"/>
                <a:gd name="T40" fmla="*/ 18 w 73"/>
                <a:gd name="T41" fmla="*/ 45 h 98"/>
                <a:gd name="T42" fmla="*/ 41 w 73"/>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3" h="98">
                  <a:moveTo>
                    <a:pt x="0" y="3"/>
                  </a:moveTo>
                  <a:cubicBezTo>
                    <a:pt x="0" y="2"/>
                    <a:pt x="1" y="0"/>
                    <a:pt x="3" y="0"/>
                  </a:cubicBezTo>
                  <a:cubicBezTo>
                    <a:pt x="42" y="0"/>
                    <a:pt x="42" y="0"/>
                    <a:pt x="42" y="0"/>
                  </a:cubicBezTo>
                  <a:cubicBezTo>
                    <a:pt x="59" y="0"/>
                    <a:pt x="73" y="14"/>
                    <a:pt x="73" y="30"/>
                  </a:cubicBezTo>
                  <a:cubicBezTo>
                    <a:pt x="73" y="43"/>
                    <a:pt x="64" y="53"/>
                    <a:pt x="52" y="58"/>
                  </a:cubicBezTo>
                  <a:cubicBezTo>
                    <a:pt x="71" y="94"/>
                    <a:pt x="71" y="94"/>
                    <a:pt x="71" y="94"/>
                  </a:cubicBezTo>
                  <a:cubicBezTo>
                    <a:pt x="72" y="95"/>
                    <a:pt x="71" y="98"/>
                    <a:pt x="69"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7" y="98"/>
                    <a:pt x="15" y="98"/>
                  </a:cubicBezTo>
                  <a:cubicBezTo>
                    <a:pt x="3" y="98"/>
                    <a:pt x="3" y="98"/>
                    <a:pt x="3" y="98"/>
                  </a:cubicBezTo>
                  <a:cubicBezTo>
                    <a:pt x="1" y="98"/>
                    <a:pt x="0" y="96"/>
                    <a:pt x="0" y="95"/>
                  </a:cubicBezTo>
                  <a:lnTo>
                    <a:pt x="0" y="3"/>
                  </a:lnTo>
                  <a:close/>
                  <a:moveTo>
                    <a:pt x="41" y="45"/>
                  </a:moveTo>
                  <a:cubicBezTo>
                    <a:pt x="48" y="45"/>
                    <a:pt x="55" y="38"/>
                    <a:pt x="55" y="30"/>
                  </a:cubicBezTo>
                  <a:cubicBezTo>
                    <a:pt x="55" y="23"/>
                    <a:pt x="48" y="17"/>
                    <a:pt x="41" y="17"/>
                  </a:cubicBezTo>
                  <a:cubicBezTo>
                    <a:pt x="18" y="17"/>
                    <a:pt x="18" y="17"/>
                    <a:pt x="18" y="17"/>
                  </a:cubicBezTo>
                  <a:cubicBezTo>
                    <a:pt x="18" y="45"/>
                    <a:pt x="18" y="45"/>
                    <a:pt x="18" y="45"/>
                  </a:cubicBezTo>
                  <a:lnTo>
                    <a:pt x="41"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1" name="Freeform 130">
              <a:extLst>
                <a:ext uri="{FF2B5EF4-FFF2-40B4-BE49-F238E27FC236}">
                  <a16:creationId xmlns:a16="http://schemas.microsoft.com/office/drawing/2014/main" id="{9115AC23-8AA4-4B47-9094-ACBAFF984F7A}"/>
                </a:ext>
              </a:extLst>
            </p:cNvPr>
            <p:cNvSpPr>
              <a:spLocks noEditPoints="1"/>
            </p:cNvSpPr>
            <p:nvPr/>
          </p:nvSpPr>
          <p:spPr bwMode="auto">
            <a:xfrm>
              <a:off x="2763094" y="4880715"/>
              <a:ext cx="12521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82 h 100"/>
                <a:gd name="T12" fmla="*/ 82 w 100"/>
                <a:gd name="T13" fmla="*/ 50 h 100"/>
                <a:gd name="T14" fmla="*/ 50 w 100"/>
                <a:gd name="T15" fmla="*/ 18 h 100"/>
                <a:gd name="T16" fmla="*/ 18 w 100"/>
                <a:gd name="T17" fmla="*/ 50 h 100"/>
                <a:gd name="T18" fmla="*/ 50 w 100"/>
                <a:gd name="T19" fmla="*/ 8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82"/>
                  </a:moveTo>
                  <a:cubicBezTo>
                    <a:pt x="68" y="82"/>
                    <a:pt x="82" y="68"/>
                    <a:pt x="82" y="50"/>
                  </a:cubicBezTo>
                  <a:cubicBezTo>
                    <a:pt x="82" y="33"/>
                    <a:pt x="68" y="18"/>
                    <a:pt x="50" y="18"/>
                  </a:cubicBezTo>
                  <a:cubicBezTo>
                    <a:pt x="32" y="18"/>
                    <a:pt x="18" y="33"/>
                    <a:pt x="18" y="50"/>
                  </a:cubicBezTo>
                  <a:cubicBezTo>
                    <a:pt x="18" y="68"/>
                    <a:pt x="32" y="82"/>
                    <a:pt x="50" y="82"/>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2" name="Freeform 131">
              <a:extLst>
                <a:ext uri="{FF2B5EF4-FFF2-40B4-BE49-F238E27FC236}">
                  <a16:creationId xmlns:a16="http://schemas.microsoft.com/office/drawing/2014/main" id="{3615D12F-8B55-4D00-9FF9-F6E657C2BC3A}"/>
                </a:ext>
              </a:extLst>
            </p:cNvPr>
            <p:cNvSpPr>
              <a:spLocks/>
            </p:cNvSpPr>
            <p:nvPr/>
          </p:nvSpPr>
          <p:spPr bwMode="auto">
            <a:xfrm>
              <a:off x="2924446" y="4880715"/>
              <a:ext cx="81322" cy="126500"/>
            </a:xfrm>
            <a:custGeom>
              <a:avLst/>
              <a:gdLst>
                <a:gd name="T0" fmla="*/ 1 w 64"/>
                <a:gd name="T1" fmla="*/ 85 h 100"/>
                <a:gd name="T2" fmla="*/ 6 w 64"/>
                <a:gd name="T3" fmla="*/ 76 h 100"/>
                <a:gd name="T4" fmla="*/ 11 w 64"/>
                <a:gd name="T5" fmla="*/ 75 h 100"/>
                <a:gd name="T6" fmla="*/ 32 w 64"/>
                <a:gd name="T7" fmla="*/ 84 h 100"/>
                <a:gd name="T8" fmla="*/ 44 w 64"/>
                <a:gd name="T9" fmla="*/ 73 h 100"/>
                <a:gd name="T10" fmla="*/ 27 w 64"/>
                <a:gd name="T11" fmla="*/ 57 h 100"/>
                <a:gd name="T12" fmla="*/ 1 w 64"/>
                <a:gd name="T13" fmla="*/ 27 h 100"/>
                <a:gd name="T14" fmla="*/ 32 w 64"/>
                <a:gd name="T15" fmla="*/ 0 h 100"/>
                <a:gd name="T16" fmla="*/ 60 w 64"/>
                <a:gd name="T17" fmla="*/ 9 h 100"/>
                <a:gd name="T18" fmla="*/ 61 w 64"/>
                <a:gd name="T19" fmla="*/ 14 h 100"/>
                <a:gd name="T20" fmla="*/ 55 w 64"/>
                <a:gd name="T21" fmla="*/ 22 h 100"/>
                <a:gd name="T22" fmla="*/ 50 w 64"/>
                <a:gd name="T23" fmla="*/ 23 h 100"/>
                <a:gd name="T24" fmla="*/ 31 w 64"/>
                <a:gd name="T25" fmla="*/ 16 h 100"/>
                <a:gd name="T26" fmla="*/ 19 w 64"/>
                <a:gd name="T27" fmla="*/ 25 h 100"/>
                <a:gd name="T28" fmla="*/ 35 w 64"/>
                <a:gd name="T29" fmla="*/ 41 h 100"/>
                <a:gd name="T30" fmla="*/ 64 w 64"/>
                <a:gd name="T31" fmla="*/ 72 h 100"/>
                <a:gd name="T32" fmla="*/ 32 w 64"/>
                <a:gd name="T33" fmla="*/ 100 h 100"/>
                <a:gd name="T34" fmla="*/ 2 w 64"/>
                <a:gd name="T35" fmla="*/ 89 h 100"/>
                <a:gd name="T36" fmla="*/ 1 w 64"/>
                <a:gd name="T37" fmla="*/ 85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4" h="100">
                  <a:moveTo>
                    <a:pt x="1" y="85"/>
                  </a:moveTo>
                  <a:cubicBezTo>
                    <a:pt x="6" y="76"/>
                    <a:pt x="6" y="76"/>
                    <a:pt x="6" y="76"/>
                  </a:cubicBezTo>
                  <a:cubicBezTo>
                    <a:pt x="7" y="74"/>
                    <a:pt x="10" y="74"/>
                    <a:pt x="11" y="75"/>
                  </a:cubicBezTo>
                  <a:cubicBezTo>
                    <a:pt x="11" y="76"/>
                    <a:pt x="23" y="84"/>
                    <a:pt x="32" y="84"/>
                  </a:cubicBezTo>
                  <a:cubicBezTo>
                    <a:pt x="39" y="84"/>
                    <a:pt x="44" y="79"/>
                    <a:pt x="44" y="73"/>
                  </a:cubicBezTo>
                  <a:cubicBezTo>
                    <a:pt x="44" y="66"/>
                    <a:pt x="38" y="61"/>
                    <a:pt x="27" y="57"/>
                  </a:cubicBezTo>
                  <a:cubicBezTo>
                    <a:pt x="14" y="51"/>
                    <a:pt x="1" y="43"/>
                    <a:pt x="1" y="27"/>
                  </a:cubicBezTo>
                  <a:cubicBezTo>
                    <a:pt x="1" y="14"/>
                    <a:pt x="10" y="0"/>
                    <a:pt x="32" y="0"/>
                  </a:cubicBezTo>
                  <a:cubicBezTo>
                    <a:pt x="46" y="0"/>
                    <a:pt x="57" y="7"/>
                    <a:pt x="60" y="9"/>
                  </a:cubicBezTo>
                  <a:cubicBezTo>
                    <a:pt x="61" y="10"/>
                    <a:pt x="62" y="12"/>
                    <a:pt x="61" y="14"/>
                  </a:cubicBezTo>
                  <a:cubicBezTo>
                    <a:pt x="55" y="22"/>
                    <a:pt x="55" y="22"/>
                    <a:pt x="55" y="22"/>
                  </a:cubicBezTo>
                  <a:cubicBezTo>
                    <a:pt x="54" y="23"/>
                    <a:pt x="52" y="25"/>
                    <a:pt x="50" y="23"/>
                  </a:cubicBezTo>
                  <a:cubicBezTo>
                    <a:pt x="49" y="23"/>
                    <a:pt x="39" y="16"/>
                    <a:pt x="31" y="16"/>
                  </a:cubicBezTo>
                  <a:cubicBezTo>
                    <a:pt x="23" y="16"/>
                    <a:pt x="19" y="21"/>
                    <a:pt x="19" y="25"/>
                  </a:cubicBezTo>
                  <a:cubicBezTo>
                    <a:pt x="19" y="32"/>
                    <a:pt x="24" y="36"/>
                    <a:pt x="35" y="41"/>
                  </a:cubicBezTo>
                  <a:cubicBezTo>
                    <a:pt x="49" y="46"/>
                    <a:pt x="64" y="55"/>
                    <a:pt x="64" y="72"/>
                  </a:cubicBezTo>
                  <a:cubicBezTo>
                    <a:pt x="64" y="87"/>
                    <a:pt x="52" y="100"/>
                    <a:pt x="32" y="100"/>
                  </a:cubicBezTo>
                  <a:cubicBezTo>
                    <a:pt x="15" y="100"/>
                    <a:pt x="5" y="92"/>
                    <a:pt x="2" y="89"/>
                  </a:cubicBezTo>
                  <a:cubicBezTo>
                    <a:pt x="0" y="88"/>
                    <a:pt x="0" y="87"/>
                    <a:pt x="1" y="85"/>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3" name="Freeform 132">
              <a:extLst>
                <a:ext uri="{FF2B5EF4-FFF2-40B4-BE49-F238E27FC236}">
                  <a16:creationId xmlns:a16="http://schemas.microsoft.com/office/drawing/2014/main" id="{EB3A1F25-7C4E-4165-9996-731466D81438}"/>
                </a:ext>
              </a:extLst>
            </p:cNvPr>
            <p:cNvSpPr>
              <a:spLocks noEditPoints="1"/>
            </p:cNvSpPr>
            <p:nvPr/>
          </p:nvSpPr>
          <p:spPr bwMode="auto">
            <a:xfrm>
              <a:off x="3050946" y="4882006"/>
              <a:ext cx="82612" cy="123918"/>
            </a:xfrm>
            <a:custGeom>
              <a:avLst/>
              <a:gdLst>
                <a:gd name="T0" fmla="*/ 0 w 66"/>
                <a:gd name="T1" fmla="*/ 3 h 98"/>
                <a:gd name="T2" fmla="*/ 2 w 66"/>
                <a:gd name="T3" fmla="*/ 0 h 98"/>
                <a:gd name="T4" fmla="*/ 35 w 66"/>
                <a:gd name="T5" fmla="*/ 0 h 98"/>
                <a:gd name="T6" fmla="*/ 66 w 66"/>
                <a:gd name="T7" fmla="*/ 31 h 98"/>
                <a:gd name="T8" fmla="*/ 35 w 66"/>
                <a:gd name="T9" fmla="*/ 62 h 98"/>
                <a:gd name="T10" fmla="*/ 18 w 66"/>
                <a:gd name="T11" fmla="*/ 62 h 98"/>
                <a:gd name="T12" fmla="*/ 18 w 66"/>
                <a:gd name="T13" fmla="*/ 95 h 98"/>
                <a:gd name="T14" fmla="*/ 15 w 66"/>
                <a:gd name="T15" fmla="*/ 98 h 98"/>
                <a:gd name="T16" fmla="*/ 2 w 66"/>
                <a:gd name="T17" fmla="*/ 98 h 98"/>
                <a:gd name="T18" fmla="*/ 0 w 66"/>
                <a:gd name="T19" fmla="*/ 95 h 98"/>
                <a:gd name="T20" fmla="*/ 0 w 66"/>
                <a:gd name="T21" fmla="*/ 3 h 98"/>
                <a:gd name="T22" fmla="*/ 34 w 66"/>
                <a:gd name="T23" fmla="*/ 45 h 98"/>
                <a:gd name="T24" fmla="*/ 48 w 66"/>
                <a:gd name="T25" fmla="*/ 31 h 98"/>
                <a:gd name="T26" fmla="*/ 34 w 66"/>
                <a:gd name="T27" fmla="*/ 17 h 98"/>
                <a:gd name="T28" fmla="*/ 18 w 66"/>
                <a:gd name="T29" fmla="*/ 17 h 98"/>
                <a:gd name="T30" fmla="*/ 18 w 66"/>
                <a:gd name="T31" fmla="*/ 45 h 98"/>
                <a:gd name="T32" fmla="*/ 34 w 66"/>
                <a:gd name="T3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98">
                  <a:moveTo>
                    <a:pt x="0" y="3"/>
                  </a:moveTo>
                  <a:cubicBezTo>
                    <a:pt x="0" y="2"/>
                    <a:pt x="1" y="0"/>
                    <a:pt x="2" y="0"/>
                  </a:cubicBezTo>
                  <a:cubicBezTo>
                    <a:pt x="35" y="0"/>
                    <a:pt x="35" y="0"/>
                    <a:pt x="35" y="0"/>
                  </a:cubicBezTo>
                  <a:cubicBezTo>
                    <a:pt x="52" y="0"/>
                    <a:pt x="66" y="14"/>
                    <a:pt x="66" y="31"/>
                  </a:cubicBezTo>
                  <a:cubicBezTo>
                    <a:pt x="66" y="48"/>
                    <a:pt x="52" y="62"/>
                    <a:pt x="35" y="62"/>
                  </a:cubicBezTo>
                  <a:cubicBezTo>
                    <a:pt x="18" y="62"/>
                    <a:pt x="18" y="62"/>
                    <a:pt x="18" y="62"/>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34" y="45"/>
                  </a:moveTo>
                  <a:cubicBezTo>
                    <a:pt x="42" y="45"/>
                    <a:pt x="48" y="39"/>
                    <a:pt x="48" y="31"/>
                  </a:cubicBezTo>
                  <a:cubicBezTo>
                    <a:pt x="48" y="23"/>
                    <a:pt x="42" y="17"/>
                    <a:pt x="34" y="17"/>
                  </a:cubicBezTo>
                  <a:cubicBezTo>
                    <a:pt x="18" y="17"/>
                    <a:pt x="18" y="17"/>
                    <a:pt x="18" y="17"/>
                  </a:cubicBezTo>
                  <a:cubicBezTo>
                    <a:pt x="18" y="45"/>
                    <a:pt x="18" y="45"/>
                    <a:pt x="18" y="45"/>
                  </a:cubicBezTo>
                  <a:lnTo>
                    <a:pt x="34"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4" name="Freeform 133">
              <a:extLst>
                <a:ext uri="{FF2B5EF4-FFF2-40B4-BE49-F238E27FC236}">
                  <a16:creationId xmlns:a16="http://schemas.microsoft.com/office/drawing/2014/main" id="{BDB20F20-4AD3-4E15-97C5-42E95D126404}"/>
                </a:ext>
              </a:extLst>
            </p:cNvPr>
            <p:cNvSpPr>
              <a:spLocks/>
            </p:cNvSpPr>
            <p:nvPr/>
          </p:nvSpPr>
          <p:spPr bwMode="auto">
            <a:xfrm>
              <a:off x="3174865" y="4882006"/>
              <a:ext cx="77449" cy="123918"/>
            </a:xfrm>
            <a:custGeom>
              <a:avLst/>
              <a:gdLst>
                <a:gd name="T0" fmla="*/ 0 w 62"/>
                <a:gd name="T1" fmla="*/ 3 h 98"/>
                <a:gd name="T2" fmla="*/ 3 w 62"/>
                <a:gd name="T3" fmla="*/ 0 h 98"/>
                <a:gd name="T4" fmla="*/ 60 w 62"/>
                <a:gd name="T5" fmla="*/ 0 h 98"/>
                <a:gd name="T6" fmla="*/ 62 w 62"/>
                <a:gd name="T7" fmla="*/ 3 h 98"/>
                <a:gd name="T8" fmla="*/ 62 w 62"/>
                <a:gd name="T9" fmla="*/ 14 h 98"/>
                <a:gd name="T10" fmla="*/ 60 w 62"/>
                <a:gd name="T11" fmla="*/ 17 h 98"/>
                <a:gd name="T12" fmla="*/ 18 w 62"/>
                <a:gd name="T13" fmla="*/ 17 h 98"/>
                <a:gd name="T14" fmla="*/ 18 w 62"/>
                <a:gd name="T15" fmla="*/ 40 h 98"/>
                <a:gd name="T16" fmla="*/ 53 w 62"/>
                <a:gd name="T17" fmla="*/ 40 h 98"/>
                <a:gd name="T18" fmla="*/ 55 w 62"/>
                <a:gd name="T19" fmla="*/ 42 h 98"/>
                <a:gd name="T20" fmla="*/ 55 w 62"/>
                <a:gd name="T21" fmla="*/ 54 h 98"/>
                <a:gd name="T22" fmla="*/ 53 w 62"/>
                <a:gd name="T23" fmla="*/ 57 h 98"/>
                <a:gd name="T24" fmla="*/ 18 w 62"/>
                <a:gd name="T25" fmla="*/ 57 h 98"/>
                <a:gd name="T26" fmla="*/ 18 w 62"/>
                <a:gd name="T27" fmla="*/ 81 h 98"/>
                <a:gd name="T28" fmla="*/ 60 w 62"/>
                <a:gd name="T29" fmla="*/ 81 h 98"/>
                <a:gd name="T30" fmla="*/ 62 w 62"/>
                <a:gd name="T31" fmla="*/ 84 h 98"/>
                <a:gd name="T32" fmla="*/ 62 w 62"/>
                <a:gd name="T33" fmla="*/ 95 h 98"/>
                <a:gd name="T34" fmla="*/ 60 w 62"/>
                <a:gd name="T35" fmla="*/ 98 h 98"/>
                <a:gd name="T36" fmla="*/ 3 w 62"/>
                <a:gd name="T37" fmla="*/ 98 h 98"/>
                <a:gd name="T38" fmla="*/ 0 w 62"/>
                <a:gd name="T39" fmla="*/ 95 h 98"/>
                <a:gd name="T40" fmla="*/ 0 w 62"/>
                <a:gd name="T41" fmla="*/ 3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 h="98">
                  <a:moveTo>
                    <a:pt x="0" y="3"/>
                  </a:moveTo>
                  <a:cubicBezTo>
                    <a:pt x="0" y="2"/>
                    <a:pt x="1" y="0"/>
                    <a:pt x="3" y="0"/>
                  </a:cubicBezTo>
                  <a:cubicBezTo>
                    <a:pt x="60" y="0"/>
                    <a:pt x="60" y="0"/>
                    <a:pt x="60" y="0"/>
                  </a:cubicBezTo>
                  <a:cubicBezTo>
                    <a:pt x="61" y="0"/>
                    <a:pt x="62" y="2"/>
                    <a:pt x="62" y="3"/>
                  </a:cubicBezTo>
                  <a:cubicBezTo>
                    <a:pt x="62" y="14"/>
                    <a:pt x="62" y="14"/>
                    <a:pt x="62" y="14"/>
                  </a:cubicBezTo>
                  <a:cubicBezTo>
                    <a:pt x="62" y="16"/>
                    <a:pt x="61" y="17"/>
                    <a:pt x="60" y="17"/>
                  </a:cubicBezTo>
                  <a:cubicBezTo>
                    <a:pt x="18" y="17"/>
                    <a:pt x="18" y="17"/>
                    <a:pt x="18" y="17"/>
                  </a:cubicBezTo>
                  <a:cubicBezTo>
                    <a:pt x="18" y="40"/>
                    <a:pt x="18" y="40"/>
                    <a:pt x="18" y="40"/>
                  </a:cubicBezTo>
                  <a:cubicBezTo>
                    <a:pt x="53" y="40"/>
                    <a:pt x="53" y="40"/>
                    <a:pt x="53" y="40"/>
                  </a:cubicBezTo>
                  <a:cubicBezTo>
                    <a:pt x="54" y="40"/>
                    <a:pt x="55" y="41"/>
                    <a:pt x="55" y="42"/>
                  </a:cubicBezTo>
                  <a:cubicBezTo>
                    <a:pt x="55" y="54"/>
                    <a:pt x="55" y="54"/>
                    <a:pt x="55" y="54"/>
                  </a:cubicBezTo>
                  <a:cubicBezTo>
                    <a:pt x="55" y="55"/>
                    <a:pt x="54" y="57"/>
                    <a:pt x="53" y="57"/>
                  </a:cubicBezTo>
                  <a:cubicBezTo>
                    <a:pt x="18" y="57"/>
                    <a:pt x="18" y="57"/>
                    <a:pt x="18" y="57"/>
                  </a:cubicBezTo>
                  <a:cubicBezTo>
                    <a:pt x="18" y="81"/>
                    <a:pt x="18" y="81"/>
                    <a:pt x="18" y="81"/>
                  </a:cubicBezTo>
                  <a:cubicBezTo>
                    <a:pt x="60" y="81"/>
                    <a:pt x="60" y="81"/>
                    <a:pt x="60" y="81"/>
                  </a:cubicBezTo>
                  <a:cubicBezTo>
                    <a:pt x="61" y="81"/>
                    <a:pt x="62" y="82"/>
                    <a:pt x="62" y="84"/>
                  </a:cubicBezTo>
                  <a:cubicBezTo>
                    <a:pt x="62" y="95"/>
                    <a:pt x="62" y="95"/>
                    <a:pt x="62" y="95"/>
                  </a:cubicBezTo>
                  <a:cubicBezTo>
                    <a:pt x="62" y="96"/>
                    <a:pt x="61" y="98"/>
                    <a:pt x="60" y="98"/>
                  </a:cubicBezTo>
                  <a:cubicBezTo>
                    <a:pt x="3" y="98"/>
                    <a:pt x="3" y="98"/>
                    <a:pt x="3" y="98"/>
                  </a:cubicBezTo>
                  <a:cubicBezTo>
                    <a:pt x="1" y="98"/>
                    <a:pt x="0" y="96"/>
                    <a:pt x="0" y="95"/>
                  </a:cubicBezTo>
                  <a:lnTo>
                    <a:pt x="0" y="3"/>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5" name="Freeform 134">
              <a:extLst>
                <a:ext uri="{FF2B5EF4-FFF2-40B4-BE49-F238E27FC236}">
                  <a16:creationId xmlns:a16="http://schemas.microsoft.com/office/drawing/2014/main" id="{49C33FEF-26BA-42FC-ABBE-6524D9CC3AB9}"/>
                </a:ext>
              </a:extLst>
            </p:cNvPr>
            <p:cNvSpPr>
              <a:spLocks noEditPoints="1"/>
            </p:cNvSpPr>
            <p:nvPr/>
          </p:nvSpPr>
          <p:spPr bwMode="auto">
            <a:xfrm>
              <a:off x="3300074" y="4882006"/>
              <a:ext cx="90357" cy="123918"/>
            </a:xfrm>
            <a:custGeom>
              <a:avLst/>
              <a:gdLst>
                <a:gd name="T0" fmla="*/ 0 w 72"/>
                <a:gd name="T1" fmla="*/ 3 h 98"/>
                <a:gd name="T2" fmla="*/ 2 w 72"/>
                <a:gd name="T3" fmla="*/ 0 h 98"/>
                <a:gd name="T4" fmla="*/ 42 w 72"/>
                <a:gd name="T5" fmla="*/ 0 h 98"/>
                <a:gd name="T6" fmla="*/ 72 w 72"/>
                <a:gd name="T7" fmla="*/ 30 h 98"/>
                <a:gd name="T8" fmla="*/ 52 w 72"/>
                <a:gd name="T9" fmla="*/ 58 h 98"/>
                <a:gd name="T10" fmla="*/ 71 w 72"/>
                <a:gd name="T11" fmla="*/ 94 h 98"/>
                <a:gd name="T12" fmla="*/ 68 w 72"/>
                <a:gd name="T13" fmla="*/ 98 h 98"/>
                <a:gd name="T14" fmla="*/ 54 w 72"/>
                <a:gd name="T15" fmla="*/ 98 h 98"/>
                <a:gd name="T16" fmla="*/ 52 w 72"/>
                <a:gd name="T17" fmla="*/ 96 h 98"/>
                <a:gd name="T18" fmla="*/ 33 w 72"/>
                <a:gd name="T19" fmla="*/ 59 h 98"/>
                <a:gd name="T20" fmla="*/ 18 w 72"/>
                <a:gd name="T21" fmla="*/ 59 h 98"/>
                <a:gd name="T22" fmla="*/ 18 w 72"/>
                <a:gd name="T23" fmla="*/ 95 h 98"/>
                <a:gd name="T24" fmla="*/ 15 w 72"/>
                <a:gd name="T25" fmla="*/ 98 h 98"/>
                <a:gd name="T26" fmla="*/ 2 w 72"/>
                <a:gd name="T27" fmla="*/ 98 h 98"/>
                <a:gd name="T28" fmla="*/ 0 w 72"/>
                <a:gd name="T29" fmla="*/ 95 h 98"/>
                <a:gd name="T30" fmla="*/ 0 w 72"/>
                <a:gd name="T31" fmla="*/ 3 h 98"/>
                <a:gd name="T32" fmla="*/ 40 w 72"/>
                <a:gd name="T33" fmla="*/ 45 h 98"/>
                <a:gd name="T34" fmla="*/ 54 w 72"/>
                <a:gd name="T35" fmla="*/ 30 h 98"/>
                <a:gd name="T36" fmla="*/ 40 w 72"/>
                <a:gd name="T37" fmla="*/ 17 h 98"/>
                <a:gd name="T38" fmla="*/ 18 w 72"/>
                <a:gd name="T39" fmla="*/ 17 h 98"/>
                <a:gd name="T40" fmla="*/ 18 w 72"/>
                <a:gd name="T41" fmla="*/ 45 h 98"/>
                <a:gd name="T42" fmla="*/ 40 w 72"/>
                <a:gd name="T43"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2" h="98">
                  <a:moveTo>
                    <a:pt x="0" y="3"/>
                  </a:moveTo>
                  <a:cubicBezTo>
                    <a:pt x="0" y="2"/>
                    <a:pt x="1" y="0"/>
                    <a:pt x="2" y="0"/>
                  </a:cubicBezTo>
                  <a:cubicBezTo>
                    <a:pt x="42" y="0"/>
                    <a:pt x="42" y="0"/>
                    <a:pt x="42" y="0"/>
                  </a:cubicBezTo>
                  <a:cubicBezTo>
                    <a:pt x="59" y="0"/>
                    <a:pt x="72" y="14"/>
                    <a:pt x="72" y="30"/>
                  </a:cubicBezTo>
                  <a:cubicBezTo>
                    <a:pt x="72" y="43"/>
                    <a:pt x="64" y="53"/>
                    <a:pt x="52" y="58"/>
                  </a:cubicBezTo>
                  <a:cubicBezTo>
                    <a:pt x="71" y="94"/>
                    <a:pt x="71" y="94"/>
                    <a:pt x="71" y="94"/>
                  </a:cubicBezTo>
                  <a:cubicBezTo>
                    <a:pt x="72" y="95"/>
                    <a:pt x="71" y="98"/>
                    <a:pt x="68" y="98"/>
                  </a:cubicBezTo>
                  <a:cubicBezTo>
                    <a:pt x="54" y="98"/>
                    <a:pt x="54" y="98"/>
                    <a:pt x="54" y="98"/>
                  </a:cubicBezTo>
                  <a:cubicBezTo>
                    <a:pt x="53" y="98"/>
                    <a:pt x="52" y="97"/>
                    <a:pt x="52" y="96"/>
                  </a:cubicBezTo>
                  <a:cubicBezTo>
                    <a:pt x="33" y="59"/>
                    <a:pt x="33" y="59"/>
                    <a:pt x="33" y="59"/>
                  </a:cubicBezTo>
                  <a:cubicBezTo>
                    <a:pt x="18" y="59"/>
                    <a:pt x="18" y="59"/>
                    <a:pt x="18" y="59"/>
                  </a:cubicBezTo>
                  <a:cubicBezTo>
                    <a:pt x="18" y="95"/>
                    <a:pt x="18" y="95"/>
                    <a:pt x="18" y="95"/>
                  </a:cubicBezTo>
                  <a:cubicBezTo>
                    <a:pt x="18" y="96"/>
                    <a:pt x="16" y="98"/>
                    <a:pt x="15" y="98"/>
                  </a:cubicBezTo>
                  <a:cubicBezTo>
                    <a:pt x="2" y="98"/>
                    <a:pt x="2" y="98"/>
                    <a:pt x="2" y="98"/>
                  </a:cubicBezTo>
                  <a:cubicBezTo>
                    <a:pt x="1" y="98"/>
                    <a:pt x="0" y="96"/>
                    <a:pt x="0" y="95"/>
                  </a:cubicBezTo>
                  <a:lnTo>
                    <a:pt x="0" y="3"/>
                  </a:lnTo>
                  <a:close/>
                  <a:moveTo>
                    <a:pt x="40" y="45"/>
                  </a:moveTo>
                  <a:cubicBezTo>
                    <a:pt x="48" y="45"/>
                    <a:pt x="54" y="38"/>
                    <a:pt x="54" y="30"/>
                  </a:cubicBezTo>
                  <a:cubicBezTo>
                    <a:pt x="54" y="23"/>
                    <a:pt x="48" y="17"/>
                    <a:pt x="40" y="17"/>
                  </a:cubicBezTo>
                  <a:cubicBezTo>
                    <a:pt x="18" y="17"/>
                    <a:pt x="18" y="17"/>
                    <a:pt x="18" y="17"/>
                  </a:cubicBezTo>
                  <a:cubicBezTo>
                    <a:pt x="18" y="45"/>
                    <a:pt x="18" y="45"/>
                    <a:pt x="18" y="45"/>
                  </a:cubicBezTo>
                  <a:lnTo>
                    <a:pt x="40" y="4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6" name="Freeform 135">
              <a:extLst>
                <a:ext uri="{FF2B5EF4-FFF2-40B4-BE49-F238E27FC236}">
                  <a16:creationId xmlns:a16="http://schemas.microsoft.com/office/drawing/2014/main" id="{C9792147-90CD-4AB3-8CF6-755758E13ABC}"/>
                </a:ext>
              </a:extLst>
            </p:cNvPr>
            <p:cNvSpPr>
              <a:spLocks noEditPoints="1"/>
            </p:cNvSpPr>
            <p:nvPr/>
          </p:nvSpPr>
          <p:spPr bwMode="auto">
            <a:xfrm>
              <a:off x="2508803" y="5047230"/>
              <a:ext cx="78740" cy="123918"/>
            </a:xfrm>
            <a:custGeom>
              <a:avLst/>
              <a:gdLst>
                <a:gd name="T0" fmla="*/ 0 w 63"/>
                <a:gd name="T1" fmla="*/ 2 h 98"/>
                <a:gd name="T2" fmla="*/ 2 w 63"/>
                <a:gd name="T3" fmla="*/ 0 h 98"/>
                <a:gd name="T4" fmla="*/ 32 w 63"/>
                <a:gd name="T5" fmla="*/ 0 h 98"/>
                <a:gd name="T6" fmla="*/ 63 w 63"/>
                <a:gd name="T7" fmla="*/ 31 h 98"/>
                <a:gd name="T8" fmla="*/ 32 w 63"/>
                <a:gd name="T9" fmla="*/ 63 h 98"/>
                <a:gd name="T10" fmla="*/ 7 w 63"/>
                <a:gd name="T11" fmla="*/ 63 h 98"/>
                <a:gd name="T12" fmla="*/ 7 w 63"/>
                <a:gd name="T13" fmla="*/ 96 h 98"/>
                <a:gd name="T14" fmla="*/ 4 w 63"/>
                <a:gd name="T15" fmla="*/ 98 h 98"/>
                <a:gd name="T16" fmla="*/ 2 w 63"/>
                <a:gd name="T17" fmla="*/ 98 h 98"/>
                <a:gd name="T18" fmla="*/ 0 w 63"/>
                <a:gd name="T19" fmla="*/ 96 h 98"/>
                <a:gd name="T20" fmla="*/ 0 w 63"/>
                <a:gd name="T21" fmla="*/ 2 h 98"/>
                <a:gd name="T22" fmla="*/ 32 w 63"/>
                <a:gd name="T23" fmla="*/ 57 h 98"/>
                <a:gd name="T24" fmla="*/ 57 w 63"/>
                <a:gd name="T25" fmla="*/ 31 h 98"/>
                <a:gd name="T26" fmla="*/ 31 w 63"/>
                <a:gd name="T27" fmla="*/ 7 h 98"/>
                <a:gd name="T28" fmla="*/ 7 w 63"/>
                <a:gd name="T29" fmla="*/ 7 h 98"/>
                <a:gd name="T30" fmla="*/ 7 w 63"/>
                <a:gd name="T31" fmla="*/ 57 h 98"/>
                <a:gd name="T32" fmla="*/ 32 w 63"/>
                <a:gd name="T33" fmla="*/ 5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3" h="98">
                  <a:moveTo>
                    <a:pt x="0" y="2"/>
                  </a:moveTo>
                  <a:cubicBezTo>
                    <a:pt x="0" y="1"/>
                    <a:pt x="1" y="0"/>
                    <a:pt x="2" y="0"/>
                  </a:cubicBezTo>
                  <a:cubicBezTo>
                    <a:pt x="32" y="0"/>
                    <a:pt x="32" y="0"/>
                    <a:pt x="32" y="0"/>
                  </a:cubicBezTo>
                  <a:cubicBezTo>
                    <a:pt x="49" y="0"/>
                    <a:pt x="63" y="14"/>
                    <a:pt x="63" y="31"/>
                  </a:cubicBezTo>
                  <a:cubicBezTo>
                    <a:pt x="63" y="49"/>
                    <a:pt x="49" y="63"/>
                    <a:pt x="32" y="63"/>
                  </a:cubicBezTo>
                  <a:cubicBezTo>
                    <a:pt x="7" y="63"/>
                    <a:pt x="7" y="63"/>
                    <a:pt x="7" y="63"/>
                  </a:cubicBezTo>
                  <a:cubicBezTo>
                    <a:pt x="7" y="96"/>
                    <a:pt x="7" y="96"/>
                    <a:pt x="7" y="96"/>
                  </a:cubicBezTo>
                  <a:cubicBezTo>
                    <a:pt x="7" y="97"/>
                    <a:pt x="6" y="98"/>
                    <a:pt x="4" y="98"/>
                  </a:cubicBezTo>
                  <a:cubicBezTo>
                    <a:pt x="2" y="98"/>
                    <a:pt x="2" y="98"/>
                    <a:pt x="2" y="98"/>
                  </a:cubicBezTo>
                  <a:cubicBezTo>
                    <a:pt x="1" y="98"/>
                    <a:pt x="0" y="97"/>
                    <a:pt x="0" y="96"/>
                  </a:cubicBezTo>
                  <a:lnTo>
                    <a:pt x="0" y="2"/>
                  </a:lnTo>
                  <a:close/>
                  <a:moveTo>
                    <a:pt x="32" y="57"/>
                  </a:moveTo>
                  <a:cubicBezTo>
                    <a:pt x="45" y="57"/>
                    <a:pt x="57" y="45"/>
                    <a:pt x="57" y="31"/>
                  </a:cubicBezTo>
                  <a:cubicBezTo>
                    <a:pt x="57" y="18"/>
                    <a:pt x="45" y="7"/>
                    <a:pt x="31" y="7"/>
                  </a:cubicBezTo>
                  <a:cubicBezTo>
                    <a:pt x="7" y="7"/>
                    <a:pt x="7" y="7"/>
                    <a:pt x="7" y="7"/>
                  </a:cubicBezTo>
                  <a:cubicBezTo>
                    <a:pt x="7" y="57"/>
                    <a:pt x="7" y="57"/>
                    <a:pt x="7" y="57"/>
                  </a:cubicBezTo>
                  <a:lnTo>
                    <a:pt x="32" y="5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7" name="Freeform 136">
              <a:extLst>
                <a:ext uri="{FF2B5EF4-FFF2-40B4-BE49-F238E27FC236}">
                  <a16:creationId xmlns:a16="http://schemas.microsoft.com/office/drawing/2014/main" id="{A70DA222-FD5C-4B98-9337-32F983CB1A3B}"/>
                </a:ext>
              </a:extLst>
            </p:cNvPr>
            <p:cNvSpPr>
              <a:spLocks noEditPoints="1"/>
            </p:cNvSpPr>
            <p:nvPr/>
          </p:nvSpPr>
          <p:spPr bwMode="auto">
            <a:xfrm>
              <a:off x="2603033" y="5045939"/>
              <a:ext cx="126500" cy="126500"/>
            </a:xfrm>
            <a:custGeom>
              <a:avLst/>
              <a:gdLst>
                <a:gd name="T0" fmla="*/ 50 w 100"/>
                <a:gd name="T1" fmla="*/ 0 h 100"/>
                <a:gd name="T2" fmla="*/ 100 w 100"/>
                <a:gd name="T3" fmla="*/ 50 h 100"/>
                <a:gd name="T4" fmla="*/ 50 w 100"/>
                <a:gd name="T5" fmla="*/ 100 h 100"/>
                <a:gd name="T6" fmla="*/ 0 w 100"/>
                <a:gd name="T7" fmla="*/ 50 h 100"/>
                <a:gd name="T8" fmla="*/ 50 w 100"/>
                <a:gd name="T9" fmla="*/ 0 h 100"/>
                <a:gd name="T10" fmla="*/ 50 w 100"/>
                <a:gd name="T11" fmla="*/ 94 h 100"/>
                <a:gd name="T12" fmla="*/ 94 w 100"/>
                <a:gd name="T13" fmla="*/ 50 h 100"/>
                <a:gd name="T14" fmla="*/ 50 w 100"/>
                <a:gd name="T15" fmla="*/ 6 h 100"/>
                <a:gd name="T16" fmla="*/ 6 w 100"/>
                <a:gd name="T17" fmla="*/ 50 h 100"/>
                <a:gd name="T18" fmla="*/ 50 w 100"/>
                <a:gd name="T19" fmla="*/ 94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0" h="100">
                  <a:moveTo>
                    <a:pt x="50" y="0"/>
                  </a:moveTo>
                  <a:cubicBezTo>
                    <a:pt x="78" y="0"/>
                    <a:pt x="100" y="22"/>
                    <a:pt x="100" y="50"/>
                  </a:cubicBezTo>
                  <a:cubicBezTo>
                    <a:pt x="100" y="78"/>
                    <a:pt x="78" y="100"/>
                    <a:pt x="50" y="100"/>
                  </a:cubicBezTo>
                  <a:cubicBezTo>
                    <a:pt x="22" y="100"/>
                    <a:pt x="0" y="78"/>
                    <a:pt x="0" y="50"/>
                  </a:cubicBezTo>
                  <a:cubicBezTo>
                    <a:pt x="0" y="22"/>
                    <a:pt x="22" y="0"/>
                    <a:pt x="50" y="0"/>
                  </a:cubicBezTo>
                  <a:close/>
                  <a:moveTo>
                    <a:pt x="50" y="94"/>
                  </a:moveTo>
                  <a:cubicBezTo>
                    <a:pt x="74" y="94"/>
                    <a:pt x="94" y="74"/>
                    <a:pt x="94" y="50"/>
                  </a:cubicBezTo>
                  <a:cubicBezTo>
                    <a:pt x="94" y="26"/>
                    <a:pt x="74" y="6"/>
                    <a:pt x="50" y="6"/>
                  </a:cubicBezTo>
                  <a:cubicBezTo>
                    <a:pt x="26" y="6"/>
                    <a:pt x="6" y="26"/>
                    <a:pt x="6" y="50"/>
                  </a:cubicBezTo>
                  <a:cubicBezTo>
                    <a:pt x="6" y="74"/>
                    <a:pt x="26" y="94"/>
                    <a:pt x="50" y="94"/>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8" name="Freeform 137">
              <a:extLst>
                <a:ext uri="{FF2B5EF4-FFF2-40B4-BE49-F238E27FC236}">
                  <a16:creationId xmlns:a16="http://schemas.microsoft.com/office/drawing/2014/main" id="{4BCA8043-6A8A-499C-8A18-EFA612D7FF23}"/>
                </a:ext>
              </a:extLst>
            </p:cNvPr>
            <p:cNvSpPr>
              <a:spLocks noEditPoints="1"/>
            </p:cNvSpPr>
            <p:nvPr/>
          </p:nvSpPr>
          <p:spPr bwMode="auto">
            <a:xfrm>
              <a:off x="2757931" y="5047230"/>
              <a:ext cx="83904" cy="123918"/>
            </a:xfrm>
            <a:custGeom>
              <a:avLst/>
              <a:gdLst>
                <a:gd name="T0" fmla="*/ 0 w 67"/>
                <a:gd name="T1" fmla="*/ 2 h 98"/>
                <a:gd name="T2" fmla="*/ 1 w 67"/>
                <a:gd name="T3" fmla="*/ 0 h 98"/>
                <a:gd name="T4" fmla="*/ 36 w 67"/>
                <a:gd name="T5" fmla="*/ 0 h 98"/>
                <a:gd name="T6" fmla="*/ 67 w 67"/>
                <a:gd name="T7" fmla="*/ 30 h 98"/>
                <a:gd name="T8" fmla="*/ 44 w 67"/>
                <a:gd name="T9" fmla="*/ 59 h 98"/>
                <a:gd name="T10" fmla="*/ 64 w 67"/>
                <a:gd name="T11" fmla="*/ 95 h 98"/>
                <a:gd name="T12" fmla="*/ 63 w 67"/>
                <a:gd name="T13" fmla="*/ 98 h 98"/>
                <a:gd name="T14" fmla="*/ 59 w 67"/>
                <a:gd name="T15" fmla="*/ 98 h 98"/>
                <a:gd name="T16" fmla="*/ 57 w 67"/>
                <a:gd name="T17" fmla="*/ 96 h 98"/>
                <a:gd name="T18" fmla="*/ 37 w 67"/>
                <a:gd name="T19" fmla="*/ 60 h 98"/>
                <a:gd name="T20" fmla="*/ 32 w 67"/>
                <a:gd name="T21" fmla="*/ 60 h 98"/>
                <a:gd name="T22" fmla="*/ 6 w 67"/>
                <a:gd name="T23" fmla="*/ 60 h 98"/>
                <a:gd name="T24" fmla="*/ 6 w 67"/>
                <a:gd name="T25" fmla="*/ 96 h 98"/>
                <a:gd name="T26" fmla="*/ 4 w 67"/>
                <a:gd name="T27" fmla="*/ 98 h 98"/>
                <a:gd name="T28" fmla="*/ 1 w 67"/>
                <a:gd name="T29" fmla="*/ 98 h 98"/>
                <a:gd name="T30" fmla="*/ 0 w 67"/>
                <a:gd name="T31" fmla="*/ 96 h 98"/>
                <a:gd name="T32" fmla="*/ 0 w 67"/>
                <a:gd name="T33" fmla="*/ 2 h 98"/>
                <a:gd name="T34" fmla="*/ 36 w 67"/>
                <a:gd name="T35" fmla="*/ 54 h 98"/>
                <a:gd name="T36" fmla="*/ 60 w 67"/>
                <a:gd name="T37" fmla="*/ 30 h 98"/>
                <a:gd name="T38" fmla="*/ 35 w 67"/>
                <a:gd name="T39" fmla="*/ 7 h 98"/>
                <a:gd name="T40" fmla="*/ 6 w 67"/>
                <a:gd name="T41" fmla="*/ 7 h 98"/>
                <a:gd name="T42" fmla="*/ 6 w 67"/>
                <a:gd name="T43" fmla="*/ 54 h 98"/>
                <a:gd name="T44" fmla="*/ 36 w 67"/>
                <a:gd name="T45" fmla="*/ 54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7" h="98">
                  <a:moveTo>
                    <a:pt x="0" y="2"/>
                  </a:moveTo>
                  <a:cubicBezTo>
                    <a:pt x="0" y="1"/>
                    <a:pt x="0" y="0"/>
                    <a:pt x="1" y="0"/>
                  </a:cubicBezTo>
                  <a:cubicBezTo>
                    <a:pt x="36" y="0"/>
                    <a:pt x="36" y="0"/>
                    <a:pt x="36" y="0"/>
                  </a:cubicBezTo>
                  <a:cubicBezTo>
                    <a:pt x="53" y="0"/>
                    <a:pt x="67" y="13"/>
                    <a:pt x="67" y="30"/>
                  </a:cubicBezTo>
                  <a:cubicBezTo>
                    <a:pt x="67" y="44"/>
                    <a:pt x="57" y="55"/>
                    <a:pt x="44" y="59"/>
                  </a:cubicBezTo>
                  <a:cubicBezTo>
                    <a:pt x="64" y="95"/>
                    <a:pt x="64" y="95"/>
                    <a:pt x="64" y="95"/>
                  </a:cubicBezTo>
                  <a:cubicBezTo>
                    <a:pt x="65" y="96"/>
                    <a:pt x="65" y="98"/>
                    <a:pt x="63" y="98"/>
                  </a:cubicBezTo>
                  <a:cubicBezTo>
                    <a:pt x="59" y="98"/>
                    <a:pt x="59" y="98"/>
                    <a:pt x="59" y="98"/>
                  </a:cubicBezTo>
                  <a:cubicBezTo>
                    <a:pt x="58" y="98"/>
                    <a:pt x="57" y="97"/>
                    <a:pt x="57" y="96"/>
                  </a:cubicBezTo>
                  <a:cubicBezTo>
                    <a:pt x="37" y="60"/>
                    <a:pt x="37" y="60"/>
                    <a:pt x="37" y="60"/>
                  </a:cubicBezTo>
                  <a:cubicBezTo>
                    <a:pt x="35" y="60"/>
                    <a:pt x="33" y="60"/>
                    <a:pt x="32" y="60"/>
                  </a:cubicBezTo>
                  <a:cubicBezTo>
                    <a:pt x="6" y="60"/>
                    <a:pt x="6" y="60"/>
                    <a:pt x="6" y="60"/>
                  </a:cubicBezTo>
                  <a:cubicBezTo>
                    <a:pt x="6" y="96"/>
                    <a:pt x="6" y="96"/>
                    <a:pt x="6" y="96"/>
                  </a:cubicBezTo>
                  <a:cubicBezTo>
                    <a:pt x="6" y="97"/>
                    <a:pt x="5" y="98"/>
                    <a:pt x="4" y="98"/>
                  </a:cubicBezTo>
                  <a:cubicBezTo>
                    <a:pt x="1" y="98"/>
                    <a:pt x="1" y="98"/>
                    <a:pt x="1" y="98"/>
                  </a:cubicBezTo>
                  <a:cubicBezTo>
                    <a:pt x="0" y="98"/>
                    <a:pt x="0" y="97"/>
                    <a:pt x="0" y="96"/>
                  </a:cubicBezTo>
                  <a:lnTo>
                    <a:pt x="0" y="2"/>
                  </a:lnTo>
                  <a:close/>
                  <a:moveTo>
                    <a:pt x="36" y="54"/>
                  </a:moveTo>
                  <a:cubicBezTo>
                    <a:pt x="49" y="54"/>
                    <a:pt x="60" y="44"/>
                    <a:pt x="60" y="30"/>
                  </a:cubicBezTo>
                  <a:cubicBezTo>
                    <a:pt x="60" y="17"/>
                    <a:pt x="49" y="7"/>
                    <a:pt x="35" y="7"/>
                  </a:cubicBezTo>
                  <a:cubicBezTo>
                    <a:pt x="6" y="7"/>
                    <a:pt x="6" y="7"/>
                    <a:pt x="6" y="7"/>
                  </a:cubicBezTo>
                  <a:cubicBezTo>
                    <a:pt x="6" y="54"/>
                    <a:pt x="6" y="54"/>
                    <a:pt x="6" y="54"/>
                  </a:cubicBezTo>
                  <a:lnTo>
                    <a:pt x="36" y="54"/>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39" name="Freeform 138">
              <a:extLst>
                <a:ext uri="{FF2B5EF4-FFF2-40B4-BE49-F238E27FC236}">
                  <a16:creationId xmlns:a16="http://schemas.microsoft.com/office/drawing/2014/main" id="{105FC866-3CA6-447E-A31E-42977F52F1DA}"/>
                </a:ext>
              </a:extLst>
            </p:cNvPr>
            <p:cNvSpPr>
              <a:spLocks/>
            </p:cNvSpPr>
            <p:nvPr/>
          </p:nvSpPr>
          <p:spPr bwMode="auto">
            <a:xfrm>
              <a:off x="2853452" y="5047230"/>
              <a:ext cx="78740" cy="123918"/>
            </a:xfrm>
            <a:custGeom>
              <a:avLst/>
              <a:gdLst>
                <a:gd name="T0" fmla="*/ 28 w 63"/>
                <a:gd name="T1" fmla="*/ 6 h 98"/>
                <a:gd name="T2" fmla="*/ 2 w 63"/>
                <a:gd name="T3" fmla="*/ 6 h 98"/>
                <a:gd name="T4" fmla="*/ 0 w 63"/>
                <a:gd name="T5" fmla="*/ 4 h 98"/>
                <a:gd name="T6" fmla="*/ 0 w 63"/>
                <a:gd name="T7" fmla="*/ 2 h 98"/>
                <a:gd name="T8" fmla="*/ 2 w 63"/>
                <a:gd name="T9" fmla="*/ 0 h 98"/>
                <a:gd name="T10" fmla="*/ 61 w 63"/>
                <a:gd name="T11" fmla="*/ 0 h 98"/>
                <a:gd name="T12" fmla="*/ 63 w 63"/>
                <a:gd name="T13" fmla="*/ 2 h 98"/>
                <a:gd name="T14" fmla="*/ 63 w 63"/>
                <a:gd name="T15" fmla="*/ 4 h 98"/>
                <a:gd name="T16" fmla="*/ 61 w 63"/>
                <a:gd name="T17" fmla="*/ 6 h 98"/>
                <a:gd name="T18" fmla="*/ 35 w 63"/>
                <a:gd name="T19" fmla="*/ 6 h 98"/>
                <a:gd name="T20" fmla="*/ 35 w 63"/>
                <a:gd name="T21" fmla="*/ 96 h 98"/>
                <a:gd name="T22" fmla="*/ 32 w 63"/>
                <a:gd name="T23" fmla="*/ 98 h 98"/>
                <a:gd name="T24" fmla="*/ 30 w 63"/>
                <a:gd name="T25" fmla="*/ 98 h 98"/>
                <a:gd name="T26" fmla="*/ 28 w 63"/>
                <a:gd name="T27" fmla="*/ 96 h 98"/>
                <a:gd name="T28" fmla="*/ 28 w 63"/>
                <a:gd name="T29" fmla="*/ 6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 h="98">
                  <a:moveTo>
                    <a:pt x="28" y="6"/>
                  </a:moveTo>
                  <a:cubicBezTo>
                    <a:pt x="2" y="6"/>
                    <a:pt x="2" y="6"/>
                    <a:pt x="2" y="6"/>
                  </a:cubicBezTo>
                  <a:cubicBezTo>
                    <a:pt x="0" y="6"/>
                    <a:pt x="0" y="5"/>
                    <a:pt x="0" y="4"/>
                  </a:cubicBezTo>
                  <a:cubicBezTo>
                    <a:pt x="0" y="2"/>
                    <a:pt x="0" y="2"/>
                    <a:pt x="0" y="2"/>
                  </a:cubicBezTo>
                  <a:cubicBezTo>
                    <a:pt x="0" y="1"/>
                    <a:pt x="1" y="0"/>
                    <a:pt x="2" y="0"/>
                  </a:cubicBezTo>
                  <a:cubicBezTo>
                    <a:pt x="61" y="0"/>
                    <a:pt x="61" y="0"/>
                    <a:pt x="61" y="0"/>
                  </a:cubicBezTo>
                  <a:cubicBezTo>
                    <a:pt x="63" y="0"/>
                    <a:pt x="63" y="1"/>
                    <a:pt x="63" y="2"/>
                  </a:cubicBezTo>
                  <a:cubicBezTo>
                    <a:pt x="63" y="4"/>
                    <a:pt x="63" y="4"/>
                    <a:pt x="63" y="4"/>
                  </a:cubicBezTo>
                  <a:cubicBezTo>
                    <a:pt x="63" y="5"/>
                    <a:pt x="63" y="6"/>
                    <a:pt x="61" y="6"/>
                  </a:cubicBezTo>
                  <a:cubicBezTo>
                    <a:pt x="35" y="6"/>
                    <a:pt x="35" y="6"/>
                    <a:pt x="35" y="6"/>
                  </a:cubicBezTo>
                  <a:cubicBezTo>
                    <a:pt x="35" y="96"/>
                    <a:pt x="35" y="96"/>
                    <a:pt x="35" y="96"/>
                  </a:cubicBezTo>
                  <a:cubicBezTo>
                    <a:pt x="35" y="97"/>
                    <a:pt x="34" y="98"/>
                    <a:pt x="32" y="98"/>
                  </a:cubicBezTo>
                  <a:cubicBezTo>
                    <a:pt x="30" y="98"/>
                    <a:pt x="30" y="98"/>
                    <a:pt x="30" y="98"/>
                  </a:cubicBezTo>
                  <a:cubicBezTo>
                    <a:pt x="29" y="98"/>
                    <a:pt x="28" y="97"/>
                    <a:pt x="28" y="96"/>
                  </a:cubicBezTo>
                  <a:lnTo>
                    <a:pt x="28" y="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0" name="Freeform 139">
              <a:extLst>
                <a:ext uri="{FF2B5EF4-FFF2-40B4-BE49-F238E27FC236}">
                  <a16:creationId xmlns:a16="http://schemas.microsoft.com/office/drawing/2014/main" id="{BFAD6A24-55DF-4532-966A-F16EA10364AC}"/>
                </a:ext>
              </a:extLst>
            </p:cNvPr>
            <p:cNvSpPr>
              <a:spLocks/>
            </p:cNvSpPr>
            <p:nvPr/>
          </p:nvSpPr>
          <p:spPr bwMode="auto">
            <a:xfrm>
              <a:off x="2952844" y="5047230"/>
              <a:ext cx="65832" cy="123918"/>
            </a:xfrm>
            <a:custGeom>
              <a:avLst/>
              <a:gdLst>
                <a:gd name="T0" fmla="*/ 0 w 53"/>
                <a:gd name="T1" fmla="*/ 2 h 98"/>
                <a:gd name="T2" fmla="*/ 2 w 53"/>
                <a:gd name="T3" fmla="*/ 0 h 98"/>
                <a:gd name="T4" fmla="*/ 5 w 53"/>
                <a:gd name="T5" fmla="*/ 0 h 98"/>
                <a:gd name="T6" fmla="*/ 7 w 53"/>
                <a:gd name="T7" fmla="*/ 2 h 98"/>
                <a:gd name="T8" fmla="*/ 7 w 53"/>
                <a:gd name="T9" fmla="*/ 92 h 98"/>
                <a:gd name="T10" fmla="*/ 51 w 53"/>
                <a:gd name="T11" fmla="*/ 92 h 98"/>
                <a:gd name="T12" fmla="*/ 53 w 53"/>
                <a:gd name="T13" fmla="*/ 93 h 98"/>
                <a:gd name="T14" fmla="*/ 53 w 53"/>
                <a:gd name="T15" fmla="*/ 96 h 98"/>
                <a:gd name="T16" fmla="*/ 51 w 53"/>
                <a:gd name="T17" fmla="*/ 98 h 98"/>
                <a:gd name="T18" fmla="*/ 2 w 53"/>
                <a:gd name="T19" fmla="*/ 98 h 98"/>
                <a:gd name="T20" fmla="*/ 0 w 53"/>
                <a:gd name="T21" fmla="*/ 96 h 98"/>
                <a:gd name="T22" fmla="*/ 0 w 53"/>
                <a:gd name="T23" fmla="*/ 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 h="98">
                  <a:moveTo>
                    <a:pt x="0" y="2"/>
                  </a:moveTo>
                  <a:cubicBezTo>
                    <a:pt x="0" y="1"/>
                    <a:pt x="1" y="0"/>
                    <a:pt x="2" y="0"/>
                  </a:cubicBezTo>
                  <a:cubicBezTo>
                    <a:pt x="5" y="0"/>
                    <a:pt x="5" y="0"/>
                    <a:pt x="5" y="0"/>
                  </a:cubicBezTo>
                  <a:cubicBezTo>
                    <a:pt x="6" y="0"/>
                    <a:pt x="7" y="1"/>
                    <a:pt x="7" y="2"/>
                  </a:cubicBezTo>
                  <a:cubicBezTo>
                    <a:pt x="7" y="92"/>
                    <a:pt x="7" y="92"/>
                    <a:pt x="7" y="92"/>
                  </a:cubicBezTo>
                  <a:cubicBezTo>
                    <a:pt x="51" y="92"/>
                    <a:pt x="51" y="92"/>
                    <a:pt x="51" y="92"/>
                  </a:cubicBezTo>
                  <a:cubicBezTo>
                    <a:pt x="53" y="92"/>
                    <a:pt x="53" y="93"/>
                    <a:pt x="53" y="93"/>
                  </a:cubicBezTo>
                  <a:cubicBezTo>
                    <a:pt x="53" y="96"/>
                    <a:pt x="53" y="96"/>
                    <a:pt x="53" y="96"/>
                  </a:cubicBezTo>
                  <a:cubicBezTo>
                    <a:pt x="53" y="97"/>
                    <a:pt x="52" y="98"/>
                    <a:pt x="51" y="98"/>
                  </a:cubicBezTo>
                  <a:cubicBezTo>
                    <a:pt x="2" y="98"/>
                    <a:pt x="2" y="98"/>
                    <a:pt x="2" y="98"/>
                  </a:cubicBezTo>
                  <a:cubicBezTo>
                    <a:pt x="1" y="98"/>
                    <a:pt x="0" y="97"/>
                    <a:pt x="0" y="96"/>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1" name="Freeform 140">
              <a:extLst>
                <a:ext uri="{FF2B5EF4-FFF2-40B4-BE49-F238E27FC236}">
                  <a16:creationId xmlns:a16="http://schemas.microsoft.com/office/drawing/2014/main" id="{CCC90447-D3E9-44A2-9619-F238D4B3554E}"/>
                </a:ext>
              </a:extLst>
            </p:cNvPr>
            <p:cNvSpPr>
              <a:spLocks noEditPoints="1"/>
            </p:cNvSpPr>
            <p:nvPr/>
          </p:nvSpPr>
          <p:spPr bwMode="auto">
            <a:xfrm>
              <a:off x="3025130" y="5044649"/>
              <a:ext cx="113592" cy="126500"/>
            </a:xfrm>
            <a:custGeom>
              <a:avLst/>
              <a:gdLst>
                <a:gd name="T0" fmla="*/ 1 w 90"/>
                <a:gd name="T1" fmla="*/ 98 h 100"/>
                <a:gd name="T2" fmla="*/ 43 w 90"/>
                <a:gd name="T3" fmla="*/ 1 h 100"/>
                <a:gd name="T4" fmla="*/ 45 w 90"/>
                <a:gd name="T5" fmla="*/ 0 h 100"/>
                <a:gd name="T6" fmla="*/ 45 w 90"/>
                <a:gd name="T7" fmla="*/ 0 h 100"/>
                <a:gd name="T8" fmla="*/ 47 w 90"/>
                <a:gd name="T9" fmla="*/ 1 h 100"/>
                <a:gd name="T10" fmla="*/ 90 w 90"/>
                <a:gd name="T11" fmla="*/ 98 h 100"/>
                <a:gd name="T12" fmla="*/ 88 w 90"/>
                <a:gd name="T13" fmla="*/ 100 h 100"/>
                <a:gd name="T14" fmla="*/ 85 w 90"/>
                <a:gd name="T15" fmla="*/ 100 h 100"/>
                <a:gd name="T16" fmla="*/ 83 w 90"/>
                <a:gd name="T17" fmla="*/ 98 h 100"/>
                <a:gd name="T18" fmla="*/ 72 w 90"/>
                <a:gd name="T19" fmla="*/ 73 h 100"/>
                <a:gd name="T20" fmla="*/ 18 w 90"/>
                <a:gd name="T21" fmla="*/ 73 h 100"/>
                <a:gd name="T22" fmla="*/ 7 w 90"/>
                <a:gd name="T23" fmla="*/ 98 h 100"/>
                <a:gd name="T24" fmla="*/ 5 w 90"/>
                <a:gd name="T25" fmla="*/ 100 h 100"/>
                <a:gd name="T26" fmla="*/ 2 w 90"/>
                <a:gd name="T27" fmla="*/ 100 h 100"/>
                <a:gd name="T28" fmla="*/ 1 w 90"/>
                <a:gd name="T29" fmla="*/ 98 h 100"/>
                <a:gd name="T30" fmla="*/ 69 w 90"/>
                <a:gd name="T31" fmla="*/ 67 h 100"/>
                <a:gd name="T32" fmla="*/ 45 w 90"/>
                <a:gd name="T33" fmla="*/ 11 h 100"/>
                <a:gd name="T34" fmla="*/ 45 w 90"/>
                <a:gd name="T35" fmla="*/ 11 h 100"/>
                <a:gd name="T36" fmla="*/ 21 w 90"/>
                <a:gd name="T37" fmla="*/ 67 h 100"/>
                <a:gd name="T38" fmla="*/ 69 w 90"/>
                <a:gd name="T39" fmla="*/ 67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100">
                  <a:moveTo>
                    <a:pt x="1" y="98"/>
                  </a:moveTo>
                  <a:cubicBezTo>
                    <a:pt x="43" y="1"/>
                    <a:pt x="43" y="1"/>
                    <a:pt x="43" y="1"/>
                  </a:cubicBezTo>
                  <a:cubicBezTo>
                    <a:pt x="44" y="1"/>
                    <a:pt x="44" y="0"/>
                    <a:pt x="45" y="0"/>
                  </a:cubicBezTo>
                  <a:cubicBezTo>
                    <a:pt x="45" y="0"/>
                    <a:pt x="45" y="0"/>
                    <a:pt x="45" y="0"/>
                  </a:cubicBezTo>
                  <a:cubicBezTo>
                    <a:pt x="46" y="0"/>
                    <a:pt x="47" y="0"/>
                    <a:pt x="47" y="1"/>
                  </a:cubicBezTo>
                  <a:cubicBezTo>
                    <a:pt x="90" y="98"/>
                    <a:pt x="90" y="98"/>
                    <a:pt x="90" y="98"/>
                  </a:cubicBezTo>
                  <a:cubicBezTo>
                    <a:pt x="90" y="99"/>
                    <a:pt x="90" y="100"/>
                    <a:pt x="88" y="100"/>
                  </a:cubicBezTo>
                  <a:cubicBezTo>
                    <a:pt x="85" y="100"/>
                    <a:pt x="85" y="100"/>
                    <a:pt x="85" y="100"/>
                  </a:cubicBezTo>
                  <a:cubicBezTo>
                    <a:pt x="84" y="100"/>
                    <a:pt x="83" y="99"/>
                    <a:pt x="83" y="98"/>
                  </a:cubicBezTo>
                  <a:cubicBezTo>
                    <a:pt x="72" y="73"/>
                    <a:pt x="72" y="73"/>
                    <a:pt x="72" y="73"/>
                  </a:cubicBezTo>
                  <a:cubicBezTo>
                    <a:pt x="18" y="73"/>
                    <a:pt x="18" y="73"/>
                    <a:pt x="18" y="73"/>
                  </a:cubicBezTo>
                  <a:cubicBezTo>
                    <a:pt x="7" y="98"/>
                    <a:pt x="7" y="98"/>
                    <a:pt x="7" y="98"/>
                  </a:cubicBezTo>
                  <a:cubicBezTo>
                    <a:pt x="7" y="99"/>
                    <a:pt x="6" y="100"/>
                    <a:pt x="5" y="100"/>
                  </a:cubicBezTo>
                  <a:cubicBezTo>
                    <a:pt x="2" y="100"/>
                    <a:pt x="2" y="100"/>
                    <a:pt x="2" y="100"/>
                  </a:cubicBezTo>
                  <a:cubicBezTo>
                    <a:pt x="1" y="100"/>
                    <a:pt x="0" y="99"/>
                    <a:pt x="1" y="98"/>
                  </a:cubicBezTo>
                  <a:close/>
                  <a:moveTo>
                    <a:pt x="69" y="67"/>
                  </a:moveTo>
                  <a:cubicBezTo>
                    <a:pt x="45" y="11"/>
                    <a:pt x="45" y="11"/>
                    <a:pt x="45" y="11"/>
                  </a:cubicBezTo>
                  <a:cubicBezTo>
                    <a:pt x="45" y="11"/>
                    <a:pt x="45" y="11"/>
                    <a:pt x="45" y="11"/>
                  </a:cubicBezTo>
                  <a:cubicBezTo>
                    <a:pt x="21" y="67"/>
                    <a:pt x="21" y="67"/>
                    <a:pt x="21" y="67"/>
                  </a:cubicBezTo>
                  <a:lnTo>
                    <a:pt x="69" y="67"/>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2" name="Freeform 141">
              <a:extLst>
                <a:ext uri="{FF2B5EF4-FFF2-40B4-BE49-F238E27FC236}">
                  <a16:creationId xmlns:a16="http://schemas.microsoft.com/office/drawing/2014/main" id="{7EA3B6B9-F202-43BA-BB4E-62C8DAE41208}"/>
                </a:ext>
              </a:extLst>
            </p:cNvPr>
            <p:cNvSpPr>
              <a:spLocks/>
            </p:cNvSpPr>
            <p:nvPr/>
          </p:nvSpPr>
          <p:spPr bwMode="auto">
            <a:xfrm>
              <a:off x="3156793" y="5045939"/>
              <a:ext cx="98102" cy="126500"/>
            </a:xfrm>
            <a:custGeom>
              <a:avLst/>
              <a:gdLst>
                <a:gd name="T0" fmla="*/ 0 w 78"/>
                <a:gd name="T1" fmla="*/ 2 h 100"/>
                <a:gd name="T2" fmla="*/ 2 w 78"/>
                <a:gd name="T3" fmla="*/ 0 h 100"/>
                <a:gd name="T4" fmla="*/ 5 w 78"/>
                <a:gd name="T5" fmla="*/ 0 h 100"/>
                <a:gd name="T6" fmla="*/ 71 w 78"/>
                <a:gd name="T7" fmla="*/ 87 h 100"/>
                <a:gd name="T8" fmla="*/ 72 w 78"/>
                <a:gd name="T9" fmla="*/ 87 h 100"/>
                <a:gd name="T10" fmla="*/ 72 w 78"/>
                <a:gd name="T11" fmla="*/ 3 h 100"/>
                <a:gd name="T12" fmla="*/ 73 w 78"/>
                <a:gd name="T13" fmla="*/ 1 h 100"/>
                <a:gd name="T14" fmla="*/ 76 w 78"/>
                <a:gd name="T15" fmla="*/ 1 h 100"/>
                <a:gd name="T16" fmla="*/ 78 w 78"/>
                <a:gd name="T17" fmla="*/ 3 h 100"/>
                <a:gd name="T18" fmla="*/ 78 w 78"/>
                <a:gd name="T19" fmla="*/ 98 h 100"/>
                <a:gd name="T20" fmla="*/ 76 w 78"/>
                <a:gd name="T21" fmla="*/ 100 h 100"/>
                <a:gd name="T22" fmla="*/ 74 w 78"/>
                <a:gd name="T23" fmla="*/ 100 h 100"/>
                <a:gd name="T24" fmla="*/ 7 w 78"/>
                <a:gd name="T25" fmla="*/ 12 h 100"/>
                <a:gd name="T26" fmla="*/ 6 w 78"/>
                <a:gd name="T27" fmla="*/ 12 h 100"/>
                <a:gd name="T28" fmla="*/ 6 w 78"/>
                <a:gd name="T29" fmla="*/ 97 h 100"/>
                <a:gd name="T30" fmla="*/ 5 w 78"/>
                <a:gd name="T31" fmla="*/ 99 h 100"/>
                <a:gd name="T32" fmla="*/ 2 w 78"/>
                <a:gd name="T33" fmla="*/ 99 h 100"/>
                <a:gd name="T34" fmla="*/ 0 w 78"/>
                <a:gd name="T35" fmla="*/ 97 h 100"/>
                <a:gd name="T36" fmla="*/ 0 w 78"/>
                <a:gd name="T37" fmla="*/ 2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8" h="100">
                  <a:moveTo>
                    <a:pt x="0" y="2"/>
                  </a:moveTo>
                  <a:cubicBezTo>
                    <a:pt x="0" y="1"/>
                    <a:pt x="1" y="0"/>
                    <a:pt x="2" y="0"/>
                  </a:cubicBezTo>
                  <a:cubicBezTo>
                    <a:pt x="5" y="0"/>
                    <a:pt x="5" y="0"/>
                    <a:pt x="5" y="0"/>
                  </a:cubicBezTo>
                  <a:cubicBezTo>
                    <a:pt x="71" y="87"/>
                    <a:pt x="71" y="87"/>
                    <a:pt x="71" y="87"/>
                  </a:cubicBezTo>
                  <a:cubicBezTo>
                    <a:pt x="72" y="87"/>
                    <a:pt x="72" y="87"/>
                    <a:pt x="72" y="87"/>
                  </a:cubicBezTo>
                  <a:cubicBezTo>
                    <a:pt x="72" y="3"/>
                    <a:pt x="72" y="3"/>
                    <a:pt x="72" y="3"/>
                  </a:cubicBezTo>
                  <a:cubicBezTo>
                    <a:pt x="72" y="2"/>
                    <a:pt x="72" y="1"/>
                    <a:pt x="73" y="1"/>
                  </a:cubicBezTo>
                  <a:cubicBezTo>
                    <a:pt x="76" y="1"/>
                    <a:pt x="76" y="1"/>
                    <a:pt x="76" y="1"/>
                  </a:cubicBezTo>
                  <a:cubicBezTo>
                    <a:pt x="77" y="1"/>
                    <a:pt x="78" y="2"/>
                    <a:pt x="78" y="3"/>
                  </a:cubicBezTo>
                  <a:cubicBezTo>
                    <a:pt x="78" y="98"/>
                    <a:pt x="78" y="98"/>
                    <a:pt x="78" y="98"/>
                  </a:cubicBezTo>
                  <a:cubicBezTo>
                    <a:pt x="78" y="99"/>
                    <a:pt x="77" y="100"/>
                    <a:pt x="76" y="100"/>
                  </a:cubicBezTo>
                  <a:cubicBezTo>
                    <a:pt x="74" y="100"/>
                    <a:pt x="74" y="100"/>
                    <a:pt x="74" y="100"/>
                  </a:cubicBezTo>
                  <a:cubicBezTo>
                    <a:pt x="74" y="100"/>
                    <a:pt x="73" y="99"/>
                    <a:pt x="7" y="12"/>
                  </a:cubicBezTo>
                  <a:cubicBezTo>
                    <a:pt x="6" y="12"/>
                    <a:pt x="6" y="12"/>
                    <a:pt x="6" y="12"/>
                  </a:cubicBezTo>
                  <a:cubicBezTo>
                    <a:pt x="6" y="97"/>
                    <a:pt x="6" y="97"/>
                    <a:pt x="6" y="97"/>
                  </a:cubicBezTo>
                  <a:cubicBezTo>
                    <a:pt x="6" y="98"/>
                    <a:pt x="6" y="99"/>
                    <a:pt x="5" y="99"/>
                  </a:cubicBezTo>
                  <a:cubicBezTo>
                    <a:pt x="2" y="99"/>
                    <a:pt x="2" y="99"/>
                    <a:pt x="2" y="99"/>
                  </a:cubicBezTo>
                  <a:cubicBezTo>
                    <a:pt x="1" y="99"/>
                    <a:pt x="0" y="98"/>
                    <a:pt x="0" y="97"/>
                  </a:cubicBezTo>
                  <a:lnTo>
                    <a:pt x="0" y="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3" name="Freeform 142">
              <a:extLst>
                <a:ext uri="{FF2B5EF4-FFF2-40B4-BE49-F238E27FC236}">
                  <a16:creationId xmlns:a16="http://schemas.microsoft.com/office/drawing/2014/main" id="{3386E593-5C33-4230-8928-437F4B461030}"/>
                </a:ext>
              </a:extLst>
            </p:cNvPr>
            <p:cNvSpPr>
              <a:spLocks noEditPoints="1"/>
            </p:cNvSpPr>
            <p:nvPr/>
          </p:nvSpPr>
          <p:spPr bwMode="auto">
            <a:xfrm>
              <a:off x="3291038" y="5047230"/>
              <a:ext cx="100684" cy="123918"/>
            </a:xfrm>
            <a:custGeom>
              <a:avLst/>
              <a:gdLst>
                <a:gd name="T0" fmla="*/ 0 w 80"/>
                <a:gd name="T1" fmla="*/ 2 h 98"/>
                <a:gd name="T2" fmla="*/ 2 w 80"/>
                <a:gd name="T3" fmla="*/ 0 h 98"/>
                <a:gd name="T4" fmla="*/ 32 w 80"/>
                <a:gd name="T5" fmla="*/ 0 h 98"/>
                <a:gd name="T6" fmla="*/ 80 w 80"/>
                <a:gd name="T7" fmla="*/ 49 h 98"/>
                <a:gd name="T8" fmla="*/ 32 w 80"/>
                <a:gd name="T9" fmla="*/ 98 h 98"/>
                <a:gd name="T10" fmla="*/ 2 w 80"/>
                <a:gd name="T11" fmla="*/ 98 h 98"/>
                <a:gd name="T12" fmla="*/ 0 w 80"/>
                <a:gd name="T13" fmla="*/ 96 h 98"/>
                <a:gd name="T14" fmla="*/ 0 w 80"/>
                <a:gd name="T15" fmla="*/ 2 h 98"/>
                <a:gd name="T16" fmla="*/ 30 w 80"/>
                <a:gd name="T17" fmla="*/ 92 h 98"/>
                <a:gd name="T18" fmla="*/ 73 w 80"/>
                <a:gd name="T19" fmla="*/ 49 h 98"/>
                <a:gd name="T20" fmla="*/ 30 w 80"/>
                <a:gd name="T21" fmla="*/ 6 h 98"/>
                <a:gd name="T22" fmla="*/ 7 w 80"/>
                <a:gd name="T23" fmla="*/ 6 h 98"/>
                <a:gd name="T24" fmla="*/ 7 w 80"/>
                <a:gd name="T25" fmla="*/ 92 h 98"/>
                <a:gd name="T26" fmla="*/ 30 w 80"/>
                <a:gd name="T27" fmla="*/ 9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 h="98">
                  <a:moveTo>
                    <a:pt x="0" y="2"/>
                  </a:moveTo>
                  <a:cubicBezTo>
                    <a:pt x="0" y="1"/>
                    <a:pt x="1" y="0"/>
                    <a:pt x="2" y="0"/>
                  </a:cubicBezTo>
                  <a:cubicBezTo>
                    <a:pt x="32" y="0"/>
                    <a:pt x="32" y="0"/>
                    <a:pt x="32" y="0"/>
                  </a:cubicBezTo>
                  <a:cubicBezTo>
                    <a:pt x="58" y="0"/>
                    <a:pt x="80" y="22"/>
                    <a:pt x="80" y="49"/>
                  </a:cubicBezTo>
                  <a:cubicBezTo>
                    <a:pt x="80" y="76"/>
                    <a:pt x="58" y="98"/>
                    <a:pt x="32" y="98"/>
                  </a:cubicBezTo>
                  <a:cubicBezTo>
                    <a:pt x="2" y="98"/>
                    <a:pt x="2" y="98"/>
                    <a:pt x="2" y="98"/>
                  </a:cubicBezTo>
                  <a:cubicBezTo>
                    <a:pt x="1" y="98"/>
                    <a:pt x="0" y="97"/>
                    <a:pt x="0" y="96"/>
                  </a:cubicBezTo>
                  <a:lnTo>
                    <a:pt x="0" y="2"/>
                  </a:lnTo>
                  <a:close/>
                  <a:moveTo>
                    <a:pt x="30" y="92"/>
                  </a:moveTo>
                  <a:cubicBezTo>
                    <a:pt x="55" y="92"/>
                    <a:pt x="73" y="73"/>
                    <a:pt x="73" y="49"/>
                  </a:cubicBezTo>
                  <a:cubicBezTo>
                    <a:pt x="73" y="25"/>
                    <a:pt x="55" y="6"/>
                    <a:pt x="30" y="6"/>
                  </a:cubicBezTo>
                  <a:cubicBezTo>
                    <a:pt x="7" y="6"/>
                    <a:pt x="7" y="6"/>
                    <a:pt x="7" y="6"/>
                  </a:cubicBezTo>
                  <a:cubicBezTo>
                    <a:pt x="7" y="92"/>
                    <a:pt x="7" y="92"/>
                    <a:pt x="7" y="92"/>
                  </a:cubicBezTo>
                  <a:lnTo>
                    <a:pt x="30" y="92"/>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4" name="Freeform 143">
              <a:extLst>
                <a:ext uri="{FF2B5EF4-FFF2-40B4-BE49-F238E27FC236}">
                  <a16:creationId xmlns:a16="http://schemas.microsoft.com/office/drawing/2014/main" id="{AFD6EC8F-EB80-4974-92AF-C82C61E746B9}"/>
                </a:ext>
              </a:extLst>
            </p:cNvPr>
            <p:cNvSpPr>
              <a:spLocks/>
            </p:cNvSpPr>
            <p:nvPr/>
          </p:nvSpPr>
          <p:spPr bwMode="auto">
            <a:xfrm>
              <a:off x="2128012" y="4874261"/>
              <a:ext cx="38725" cy="43888"/>
            </a:xfrm>
            <a:custGeom>
              <a:avLst/>
              <a:gdLst>
                <a:gd name="T0" fmla="*/ 9 w 31"/>
                <a:gd name="T1" fmla="*/ 35 h 35"/>
                <a:gd name="T2" fmla="*/ 9 w 31"/>
                <a:gd name="T3" fmla="*/ 35 h 35"/>
                <a:gd name="T4" fmla="*/ 25 w 31"/>
                <a:gd name="T5" fmla="*/ 35 h 35"/>
                <a:gd name="T6" fmla="*/ 26 w 31"/>
                <a:gd name="T7" fmla="*/ 35 h 35"/>
                <a:gd name="T8" fmla="*/ 31 w 31"/>
                <a:gd name="T9" fmla="*/ 19 h 35"/>
                <a:gd name="T10" fmla="*/ 31 w 31"/>
                <a:gd name="T11" fmla="*/ 18 h 35"/>
                <a:gd name="T12" fmla="*/ 26 w 31"/>
                <a:gd name="T13" fmla="*/ 15 h 35"/>
                <a:gd name="T14" fmla="*/ 12 w 31"/>
                <a:gd name="T15" fmla="*/ 7 h 35"/>
                <a:gd name="T16" fmla="*/ 0 w 31"/>
                <a:gd name="T17" fmla="*/ 0 h 35"/>
                <a:gd name="T18" fmla="*/ 7 w 31"/>
                <a:gd name="T19" fmla="*/ 26 h 35"/>
                <a:gd name="T20" fmla="*/ 9 w 31"/>
                <a:gd name="T21" fmla="*/ 34 h 35"/>
                <a:gd name="T22" fmla="*/ 9 w 31"/>
                <a:gd name="T23"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 h="35">
                  <a:moveTo>
                    <a:pt x="9" y="35"/>
                  </a:moveTo>
                  <a:cubicBezTo>
                    <a:pt x="9" y="35"/>
                    <a:pt x="9" y="35"/>
                    <a:pt x="9" y="35"/>
                  </a:cubicBezTo>
                  <a:cubicBezTo>
                    <a:pt x="25" y="35"/>
                    <a:pt x="25" y="35"/>
                    <a:pt x="25" y="35"/>
                  </a:cubicBezTo>
                  <a:cubicBezTo>
                    <a:pt x="25" y="35"/>
                    <a:pt x="26" y="35"/>
                    <a:pt x="26" y="35"/>
                  </a:cubicBezTo>
                  <a:cubicBezTo>
                    <a:pt x="28" y="29"/>
                    <a:pt x="30" y="24"/>
                    <a:pt x="31" y="19"/>
                  </a:cubicBezTo>
                  <a:cubicBezTo>
                    <a:pt x="31" y="18"/>
                    <a:pt x="31" y="18"/>
                    <a:pt x="31" y="18"/>
                  </a:cubicBezTo>
                  <a:cubicBezTo>
                    <a:pt x="26" y="15"/>
                    <a:pt x="26" y="15"/>
                    <a:pt x="26" y="15"/>
                  </a:cubicBezTo>
                  <a:cubicBezTo>
                    <a:pt x="12" y="7"/>
                    <a:pt x="12" y="7"/>
                    <a:pt x="12" y="7"/>
                  </a:cubicBezTo>
                  <a:cubicBezTo>
                    <a:pt x="0" y="0"/>
                    <a:pt x="0" y="0"/>
                    <a:pt x="0" y="0"/>
                  </a:cubicBezTo>
                  <a:cubicBezTo>
                    <a:pt x="7" y="26"/>
                    <a:pt x="7" y="26"/>
                    <a:pt x="7" y="26"/>
                  </a:cubicBezTo>
                  <a:cubicBezTo>
                    <a:pt x="9" y="34"/>
                    <a:pt x="9" y="34"/>
                    <a:pt x="9" y="34"/>
                  </a:cubicBezTo>
                  <a:lnTo>
                    <a:pt x="9" y="35"/>
                  </a:ln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5" name="Freeform 144">
              <a:extLst>
                <a:ext uri="{FF2B5EF4-FFF2-40B4-BE49-F238E27FC236}">
                  <a16:creationId xmlns:a16="http://schemas.microsoft.com/office/drawing/2014/main" id="{9E38C090-219F-4A41-9FE0-C97464D80934}"/>
                </a:ext>
              </a:extLst>
            </p:cNvPr>
            <p:cNvSpPr>
              <a:spLocks/>
            </p:cNvSpPr>
            <p:nvPr/>
          </p:nvSpPr>
          <p:spPr bwMode="auto">
            <a:xfrm>
              <a:off x="2138339" y="4918149"/>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3CB4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6" name="Freeform 145">
              <a:extLst>
                <a:ext uri="{FF2B5EF4-FFF2-40B4-BE49-F238E27FC236}">
                  <a16:creationId xmlns:a16="http://schemas.microsoft.com/office/drawing/2014/main" id="{0727B432-14A1-4EF8-835D-D0A72A2B0224}"/>
                </a:ext>
              </a:extLst>
            </p:cNvPr>
            <p:cNvSpPr>
              <a:spLocks/>
            </p:cNvSpPr>
            <p:nvPr/>
          </p:nvSpPr>
          <p:spPr bwMode="auto">
            <a:xfrm>
              <a:off x="2213206" y="4874261"/>
              <a:ext cx="37434" cy="42597"/>
            </a:xfrm>
            <a:custGeom>
              <a:avLst/>
              <a:gdLst>
                <a:gd name="T0" fmla="*/ 30 w 30"/>
                <a:gd name="T1" fmla="*/ 0 h 34"/>
                <a:gd name="T2" fmla="*/ 7 w 30"/>
                <a:gd name="T3" fmla="*/ 13 h 34"/>
                <a:gd name="T4" fmla="*/ 0 w 30"/>
                <a:gd name="T5" fmla="*/ 17 h 34"/>
                <a:gd name="T6" fmla="*/ 1 w 30"/>
                <a:gd name="T7" fmla="*/ 19 h 34"/>
                <a:gd name="T8" fmla="*/ 6 w 30"/>
                <a:gd name="T9" fmla="*/ 34 h 34"/>
                <a:gd name="T10" fmla="*/ 21 w 30"/>
                <a:gd name="T11" fmla="*/ 34 h 34"/>
                <a:gd name="T12" fmla="*/ 23 w 30"/>
                <a:gd name="T13" fmla="*/ 34 h 34"/>
                <a:gd name="T14" fmla="*/ 23 w 30"/>
                <a:gd name="T15" fmla="*/ 32 h 34"/>
                <a:gd name="T16" fmla="*/ 24 w 30"/>
                <a:gd name="T17" fmla="*/ 28 h 34"/>
                <a:gd name="T18" fmla="*/ 27 w 30"/>
                <a:gd name="T19" fmla="*/ 13 h 34"/>
                <a:gd name="T20" fmla="*/ 30 w 30"/>
                <a:gd name="T21"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 h="34">
                  <a:moveTo>
                    <a:pt x="30" y="0"/>
                  </a:moveTo>
                  <a:cubicBezTo>
                    <a:pt x="7" y="13"/>
                    <a:pt x="7" y="13"/>
                    <a:pt x="7" y="13"/>
                  </a:cubicBezTo>
                  <a:cubicBezTo>
                    <a:pt x="0" y="17"/>
                    <a:pt x="0" y="17"/>
                    <a:pt x="0" y="17"/>
                  </a:cubicBezTo>
                  <a:cubicBezTo>
                    <a:pt x="1" y="19"/>
                    <a:pt x="1" y="19"/>
                    <a:pt x="1" y="19"/>
                  </a:cubicBezTo>
                  <a:cubicBezTo>
                    <a:pt x="6" y="34"/>
                    <a:pt x="6" y="34"/>
                    <a:pt x="6" y="34"/>
                  </a:cubicBezTo>
                  <a:cubicBezTo>
                    <a:pt x="11" y="34"/>
                    <a:pt x="16" y="34"/>
                    <a:pt x="21" y="34"/>
                  </a:cubicBezTo>
                  <a:cubicBezTo>
                    <a:pt x="23" y="34"/>
                    <a:pt x="23" y="34"/>
                    <a:pt x="23" y="34"/>
                  </a:cubicBezTo>
                  <a:cubicBezTo>
                    <a:pt x="23" y="32"/>
                    <a:pt x="23" y="32"/>
                    <a:pt x="23" y="32"/>
                  </a:cubicBezTo>
                  <a:cubicBezTo>
                    <a:pt x="24" y="28"/>
                    <a:pt x="24" y="28"/>
                    <a:pt x="24" y="28"/>
                  </a:cubicBezTo>
                  <a:cubicBezTo>
                    <a:pt x="27" y="13"/>
                    <a:pt x="27" y="13"/>
                    <a:pt x="27" y="13"/>
                  </a:cubicBezTo>
                  <a:lnTo>
                    <a:pt x="30" y="0"/>
                  </a:ln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7" name="Freeform 146">
              <a:extLst>
                <a:ext uri="{FF2B5EF4-FFF2-40B4-BE49-F238E27FC236}">
                  <a16:creationId xmlns:a16="http://schemas.microsoft.com/office/drawing/2014/main" id="{1090F0B9-D4FD-4566-8BD1-785BEE2E5421}"/>
                </a:ext>
              </a:extLst>
            </p:cNvPr>
            <p:cNvSpPr>
              <a:spLocks/>
            </p:cNvSpPr>
            <p:nvPr/>
          </p:nvSpPr>
          <p:spPr bwMode="auto">
            <a:xfrm>
              <a:off x="2213206" y="4894914"/>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rgbClr val="B14FC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8" name="Freeform 147">
              <a:extLst>
                <a:ext uri="{FF2B5EF4-FFF2-40B4-BE49-F238E27FC236}">
                  <a16:creationId xmlns:a16="http://schemas.microsoft.com/office/drawing/2014/main" id="{CC047EA0-520A-4A37-93E8-EEB65713A361}"/>
                </a:ext>
              </a:extLst>
            </p:cNvPr>
            <p:cNvSpPr>
              <a:spLocks/>
            </p:cNvSpPr>
            <p:nvPr/>
          </p:nvSpPr>
          <p:spPr bwMode="auto">
            <a:xfrm>
              <a:off x="2239022" y="4960745"/>
              <a:ext cx="50342" cy="33561"/>
            </a:xfrm>
            <a:custGeom>
              <a:avLst/>
              <a:gdLst>
                <a:gd name="T0" fmla="*/ 28 w 40"/>
                <a:gd name="T1" fmla="*/ 25 h 27"/>
                <a:gd name="T2" fmla="*/ 40 w 40"/>
                <a:gd name="T3" fmla="*/ 23 h 27"/>
                <a:gd name="T4" fmla="*/ 20 w 40"/>
                <a:gd name="T5" fmla="*/ 5 h 27"/>
                <a:gd name="T6" fmla="*/ 14 w 40"/>
                <a:gd name="T7" fmla="*/ 0 h 27"/>
                <a:gd name="T8" fmla="*/ 13 w 40"/>
                <a:gd name="T9" fmla="*/ 1 h 27"/>
                <a:gd name="T10" fmla="*/ 0 w 40"/>
                <a:gd name="T11" fmla="*/ 10 h 27"/>
                <a:gd name="T12" fmla="*/ 5 w 40"/>
                <a:gd name="T13" fmla="*/ 26 h 27"/>
                <a:gd name="T14" fmla="*/ 6 w 40"/>
                <a:gd name="T15" fmla="*/ 27 h 27"/>
                <a:gd name="T16" fmla="*/ 12 w 40"/>
                <a:gd name="T17" fmla="*/ 26 h 27"/>
                <a:gd name="T18" fmla="*/ 28 w 40"/>
                <a:gd name="T19"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0" h="27">
                  <a:moveTo>
                    <a:pt x="28" y="25"/>
                  </a:moveTo>
                  <a:cubicBezTo>
                    <a:pt x="40" y="23"/>
                    <a:pt x="40" y="23"/>
                    <a:pt x="40" y="23"/>
                  </a:cubicBezTo>
                  <a:cubicBezTo>
                    <a:pt x="20" y="5"/>
                    <a:pt x="20" y="5"/>
                    <a:pt x="20" y="5"/>
                  </a:cubicBezTo>
                  <a:cubicBezTo>
                    <a:pt x="14" y="0"/>
                    <a:pt x="14" y="0"/>
                    <a:pt x="14" y="0"/>
                  </a:cubicBezTo>
                  <a:cubicBezTo>
                    <a:pt x="13" y="1"/>
                    <a:pt x="13" y="1"/>
                    <a:pt x="13" y="1"/>
                  </a:cubicBezTo>
                  <a:cubicBezTo>
                    <a:pt x="0" y="10"/>
                    <a:pt x="0" y="10"/>
                    <a:pt x="0" y="10"/>
                  </a:cubicBezTo>
                  <a:cubicBezTo>
                    <a:pt x="2" y="16"/>
                    <a:pt x="3" y="21"/>
                    <a:pt x="5" y="26"/>
                  </a:cubicBezTo>
                  <a:cubicBezTo>
                    <a:pt x="6" y="27"/>
                    <a:pt x="6" y="27"/>
                    <a:pt x="6" y="27"/>
                  </a:cubicBezTo>
                  <a:cubicBezTo>
                    <a:pt x="12" y="26"/>
                    <a:pt x="12" y="26"/>
                    <a:pt x="12" y="26"/>
                  </a:cubicBezTo>
                  <a:lnTo>
                    <a:pt x="28" y="25"/>
                  </a:lnTo>
                  <a:close/>
                </a:path>
              </a:pathLst>
            </a:custGeom>
            <a:solidFill>
              <a:srgbClr val="E74F3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49" name="Freeform 148">
              <a:extLst>
                <a:ext uri="{FF2B5EF4-FFF2-40B4-BE49-F238E27FC236}">
                  <a16:creationId xmlns:a16="http://schemas.microsoft.com/office/drawing/2014/main" id="{B2BC0B62-E711-45C8-B083-F835DD282A5E}"/>
                </a:ext>
              </a:extLst>
            </p:cNvPr>
            <p:cNvSpPr>
              <a:spLocks/>
            </p:cNvSpPr>
            <p:nvPr/>
          </p:nvSpPr>
          <p:spPr bwMode="auto">
            <a:xfrm>
              <a:off x="2174482" y="5009796"/>
              <a:ext cx="34852" cy="51633"/>
            </a:xfrm>
            <a:custGeom>
              <a:avLst/>
              <a:gdLst>
                <a:gd name="T0" fmla="*/ 25 w 28"/>
                <a:gd name="T1" fmla="*/ 17 h 41"/>
                <a:gd name="T2" fmla="*/ 28 w 28"/>
                <a:gd name="T3" fmla="*/ 10 h 41"/>
                <a:gd name="T4" fmla="*/ 27 w 28"/>
                <a:gd name="T5" fmla="*/ 9 h 41"/>
                <a:gd name="T6" fmla="*/ 14 w 28"/>
                <a:gd name="T7" fmla="*/ 0 h 41"/>
                <a:gd name="T8" fmla="*/ 1 w 28"/>
                <a:gd name="T9" fmla="*/ 10 h 41"/>
                <a:gd name="T10" fmla="*/ 0 w 28"/>
                <a:gd name="T11" fmla="*/ 10 h 41"/>
                <a:gd name="T12" fmla="*/ 3 w 28"/>
                <a:gd name="T13" fmla="*/ 16 h 41"/>
                <a:gd name="T14" fmla="*/ 9 w 28"/>
                <a:gd name="T15" fmla="*/ 30 h 41"/>
                <a:gd name="T16" fmla="*/ 14 w 28"/>
                <a:gd name="T17" fmla="*/ 41 h 41"/>
                <a:gd name="T18" fmla="*/ 25 w 28"/>
                <a:gd name="T19" fmla="*/ 17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41">
                  <a:moveTo>
                    <a:pt x="25" y="17"/>
                  </a:moveTo>
                  <a:cubicBezTo>
                    <a:pt x="28" y="10"/>
                    <a:pt x="28" y="10"/>
                    <a:pt x="28" y="10"/>
                  </a:cubicBezTo>
                  <a:cubicBezTo>
                    <a:pt x="27" y="9"/>
                    <a:pt x="27" y="9"/>
                    <a:pt x="27" y="9"/>
                  </a:cubicBezTo>
                  <a:cubicBezTo>
                    <a:pt x="14" y="0"/>
                    <a:pt x="14" y="0"/>
                    <a:pt x="14" y="0"/>
                  </a:cubicBezTo>
                  <a:cubicBezTo>
                    <a:pt x="10" y="3"/>
                    <a:pt x="5" y="6"/>
                    <a:pt x="1" y="10"/>
                  </a:cubicBezTo>
                  <a:cubicBezTo>
                    <a:pt x="0" y="10"/>
                    <a:pt x="0" y="10"/>
                    <a:pt x="0" y="10"/>
                  </a:cubicBezTo>
                  <a:cubicBezTo>
                    <a:pt x="3" y="16"/>
                    <a:pt x="3" y="16"/>
                    <a:pt x="3" y="16"/>
                  </a:cubicBezTo>
                  <a:cubicBezTo>
                    <a:pt x="9" y="30"/>
                    <a:pt x="9" y="30"/>
                    <a:pt x="9" y="30"/>
                  </a:cubicBezTo>
                  <a:cubicBezTo>
                    <a:pt x="14" y="41"/>
                    <a:pt x="14" y="41"/>
                    <a:pt x="14" y="41"/>
                  </a:cubicBezTo>
                  <a:lnTo>
                    <a:pt x="25" y="17"/>
                  </a:lnTo>
                  <a:close/>
                </a:path>
              </a:pathLst>
            </a:custGeom>
            <a:solidFill>
              <a:srgbClr val="6ABF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50" name="Freeform 149">
              <a:extLst>
                <a:ext uri="{FF2B5EF4-FFF2-40B4-BE49-F238E27FC236}">
                  <a16:creationId xmlns:a16="http://schemas.microsoft.com/office/drawing/2014/main" id="{FE0C3006-BFED-4D0F-8866-5A6C083F4EFA}"/>
                </a:ext>
              </a:extLst>
            </p:cNvPr>
            <p:cNvSpPr>
              <a:spLocks/>
            </p:cNvSpPr>
            <p:nvPr/>
          </p:nvSpPr>
          <p:spPr bwMode="auto">
            <a:xfrm>
              <a:off x="2094451" y="4963327"/>
              <a:ext cx="49051" cy="32271"/>
            </a:xfrm>
            <a:custGeom>
              <a:avLst/>
              <a:gdLst>
                <a:gd name="T0" fmla="*/ 35 w 39"/>
                <a:gd name="T1" fmla="*/ 25 h 26"/>
                <a:gd name="T2" fmla="*/ 39 w 39"/>
                <a:gd name="T3" fmla="*/ 10 h 26"/>
                <a:gd name="T4" fmla="*/ 26 w 39"/>
                <a:gd name="T5" fmla="*/ 0 h 26"/>
                <a:gd name="T6" fmla="*/ 25 w 39"/>
                <a:gd name="T7" fmla="*/ 0 h 26"/>
                <a:gd name="T8" fmla="*/ 20 w 39"/>
                <a:gd name="T9" fmla="*/ 4 h 26"/>
                <a:gd name="T10" fmla="*/ 9 w 39"/>
                <a:gd name="T11" fmla="*/ 15 h 26"/>
                <a:gd name="T12" fmla="*/ 0 w 39"/>
                <a:gd name="T13" fmla="*/ 23 h 26"/>
                <a:gd name="T14" fmla="*/ 27 w 39"/>
                <a:gd name="T15" fmla="*/ 25 h 26"/>
                <a:gd name="T16" fmla="*/ 34 w 39"/>
                <a:gd name="T17" fmla="*/ 26 h 26"/>
                <a:gd name="T18" fmla="*/ 35 w 39"/>
                <a:gd name="T19" fmla="*/ 25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 h="26">
                  <a:moveTo>
                    <a:pt x="35" y="25"/>
                  </a:moveTo>
                  <a:cubicBezTo>
                    <a:pt x="39" y="10"/>
                    <a:pt x="39" y="10"/>
                    <a:pt x="39" y="10"/>
                  </a:cubicBezTo>
                  <a:cubicBezTo>
                    <a:pt x="35" y="7"/>
                    <a:pt x="31" y="3"/>
                    <a:pt x="26" y="0"/>
                  </a:cubicBezTo>
                  <a:cubicBezTo>
                    <a:pt x="25" y="0"/>
                    <a:pt x="25" y="0"/>
                    <a:pt x="25" y="0"/>
                  </a:cubicBezTo>
                  <a:cubicBezTo>
                    <a:pt x="20" y="4"/>
                    <a:pt x="20" y="4"/>
                    <a:pt x="20" y="4"/>
                  </a:cubicBezTo>
                  <a:cubicBezTo>
                    <a:pt x="9" y="15"/>
                    <a:pt x="9" y="15"/>
                    <a:pt x="9" y="15"/>
                  </a:cubicBezTo>
                  <a:cubicBezTo>
                    <a:pt x="0" y="23"/>
                    <a:pt x="0" y="23"/>
                    <a:pt x="0" y="23"/>
                  </a:cubicBezTo>
                  <a:cubicBezTo>
                    <a:pt x="27" y="25"/>
                    <a:pt x="27" y="25"/>
                    <a:pt x="27" y="25"/>
                  </a:cubicBezTo>
                  <a:cubicBezTo>
                    <a:pt x="34" y="26"/>
                    <a:pt x="34" y="26"/>
                    <a:pt x="34" y="26"/>
                  </a:cubicBezTo>
                  <a:lnTo>
                    <a:pt x="35" y="25"/>
                  </a:lnTo>
                  <a:close/>
                </a:path>
              </a:pathLst>
            </a:custGeom>
            <a:solidFill>
              <a:srgbClr val="EBA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sp>
          <p:nvSpPr>
            <p:cNvPr id="51" name="Freeform 150">
              <a:extLst>
                <a:ext uri="{FF2B5EF4-FFF2-40B4-BE49-F238E27FC236}">
                  <a16:creationId xmlns:a16="http://schemas.microsoft.com/office/drawing/2014/main" id="{BAEE1131-03D8-47B5-BEBF-435F09B84761}"/>
                </a:ext>
              </a:extLst>
            </p:cNvPr>
            <p:cNvSpPr>
              <a:spLocks noEditPoints="1"/>
            </p:cNvSpPr>
            <p:nvPr/>
          </p:nvSpPr>
          <p:spPr bwMode="auto">
            <a:xfrm>
              <a:off x="1944716" y="4698710"/>
              <a:ext cx="493092" cy="473730"/>
            </a:xfrm>
            <a:custGeom>
              <a:avLst/>
              <a:gdLst>
                <a:gd name="T0" fmla="*/ 357 w 393"/>
                <a:gd name="T1" fmla="*/ 114 h 375"/>
                <a:gd name="T2" fmla="*/ 305 w 393"/>
                <a:gd name="T3" fmla="*/ 86 h 375"/>
                <a:gd name="T4" fmla="*/ 277 w 393"/>
                <a:gd name="T5" fmla="*/ 70 h 375"/>
                <a:gd name="T6" fmla="*/ 273 w 393"/>
                <a:gd name="T7" fmla="*/ 53 h 375"/>
                <a:gd name="T8" fmla="*/ 202 w 393"/>
                <a:gd name="T9" fmla="*/ 1 h 375"/>
                <a:gd name="T10" fmla="*/ 158 w 393"/>
                <a:gd name="T11" fmla="*/ 24 h 375"/>
                <a:gd name="T12" fmla="*/ 113 w 393"/>
                <a:gd name="T13" fmla="*/ 67 h 375"/>
                <a:gd name="T14" fmla="*/ 90 w 393"/>
                <a:gd name="T15" fmla="*/ 86 h 375"/>
                <a:gd name="T16" fmla="*/ 7 w 393"/>
                <a:gd name="T17" fmla="*/ 134 h 375"/>
                <a:gd name="T18" fmla="*/ 2 w 393"/>
                <a:gd name="T19" fmla="*/ 155 h 375"/>
                <a:gd name="T20" fmla="*/ 35 w 393"/>
                <a:gd name="T21" fmla="*/ 238 h 375"/>
                <a:gd name="T22" fmla="*/ 57 w 393"/>
                <a:gd name="T23" fmla="*/ 263 h 375"/>
                <a:gd name="T24" fmla="*/ 64 w 393"/>
                <a:gd name="T25" fmla="*/ 345 h 375"/>
                <a:gd name="T26" fmla="*/ 84 w 393"/>
                <a:gd name="T27" fmla="*/ 375 h 375"/>
                <a:gd name="T28" fmla="*/ 170 w 393"/>
                <a:gd name="T29" fmla="*/ 373 h 375"/>
                <a:gd name="T30" fmla="*/ 181 w 393"/>
                <a:gd name="T31" fmla="*/ 363 h 375"/>
                <a:gd name="T32" fmla="*/ 212 w 393"/>
                <a:gd name="T33" fmla="*/ 366 h 375"/>
                <a:gd name="T34" fmla="*/ 310 w 393"/>
                <a:gd name="T35" fmla="*/ 375 h 375"/>
                <a:gd name="T36" fmla="*/ 334 w 393"/>
                <a:gd name="T37" fmla="*/ 330 h 375"/>
                <a:gd name="T38" fmla="*/ 344 w 393"/>
                <a:gd name="T39" fmla="*/ 272 h 375"/>
                <a:gd name="T40" fmla="*/ 327 w 393"/>
                <a:gd name="T41" fmla="*/ 242 h 375"/>
                <a:gd name="T42" fmla="*/ 366 w 393"/>
                <a:gd name="T43" fmla="*/ 231 h 375"/>
                <a:gd name="T44" fmla="*/ 237 w 393"/>
                <a:gd name="T45" fmla="*/ 171 h 375"/>
                <a:gd name="T46" fmla="*/ 244 w 393"/>
                <a:gd name="T47" fmla="*/ 139 h 375"/>
                <a:gd name="T48" fmla="*/ 247 w 393"/>
                <a:gd name="T49" fmla="*/ 233 h 375"/>
                <a:gd name="T50" fmla="*/ 186 w 393"/>
                <a:gd name="T51" fmla="*/ 262 h 375"/>
                <a:gd name="T52" fmla="*/ 197 w 393"/>
                <a:gd name="T53" fmla="*/ 287 h 375"/>
                <a:gd name="T54" fmla="*/ 196 w 393"/>
                <a:gd name="T55" fmla="*/ 233 h 375"/>
                <a:gd name="T56" fmla="*/ 158 w 393"/>
                <a:gd name="T57" fmla="*/ 146 h 375"/>
                <a:gd name="T58" fmla="*/ 154 w 393"/>
                <a:gd name="T59" fmla="*/ 174 h 375"/>
                <a:gd name="T60" fmla="*/ 168 w 393"/>
                <a:gd name="T61" fmla="*/ 40 h 375"/>
                <a:gd name="T62" fmla="*/ 254 w 393"/>
                <a:gd name="T63" fmla="*/ 89 h 375"/>
                <a:gd name="T64" fmla="*/ 204 w 393"/>
                <a:gd name="T65" fmla="*/ 155 h 375"/>
                <a:gd name="T66" fmla="*/ 188 w 393"/>
                <a:gd name="T67" fmla="*/ 161 h 375"/>
                <a:gd name="T68" fmla="*/ 187 w 393"/>
                <a:gd name="T69" fmla="*/ 149 h 375"/>
                <a:gd name="T70" fmla="*/ 129 w 393"/>
                <a:gd name="T71" fmla="*/ 66 h 375"/>
                <a:gd name="T72" fmla="*/ 22 w 393"/>
                <a:gd name="T73" fmla="*/ 148 h 375"/>
                <a:gd name="T74" fmla="*/ 134 w 393"/>
                <a:gd name="T75" fmla="*/ 137 h 375"/>
                <a:gd name="T76" fmla="*/ 152 w 393"/>
                <a:gd name="T77" fmla="*/ 183 h 375"/>
                <a:gd name="T78" fmla="*/ 150 w 393"/>
                <a:gd name="T79" fmla="*/ 199 h 375"/>
                <a:gd name="T80" fmla="*/ 138 w 393"/>
                <a:gd name="T81" fmla="*/ 198 h 375"/>
                <a:gd name="T82" fmla="*/ 154 w 393"/>
                <a:gd name="T83" fmla="*/ 234 h 375"/>
                <a:gd name="T84" fmla="*/ 145 w 393"/>
                <a:gd name="T85" fmla="*/ 209 h 375"/>
                <a:gd name="T86" fmla="*/ 169 w 393"/>
                <a:gd name="T87" fmla="*/ 350 h 375"/>
                <a:gd name="T88" fmla="*/ 82 w 393"/>
                <a:gd name="T89" fmla="*/ 339 h 375"/>
                <a:gd name="T90" fmla="*/ 145 w 393"/>
                <a:gd name="T91" fmla="*/ 244 h 375"/>
                <a:gd name="T92" fmla="*/ 163 w 393"/>
                <a:gd name="T93" fmla="*/ 237 h 375"/>
                <a:gd name="T94" fmla="*/ 173 w 393"/>
                <a:gd name="T95" fmla="*/ 249 h 375"/>
                <a:gd name="T96" fmla="*/ 180 w 393"/>
                <a:gd name="T97" fmla="*/ 282 h 375"/>
                <a:gd name="T98" fmla="*/ 333 w 393"/>
                <a:gd name="T99" fmla="*/ 284 h 375"/>
                <a:gd name="T100" fmla="*/ 288 w 393"/>
                <a:gd name="T101" fmla="*/ 355 h 375"/>
                <a:gd name="T102" fmla="*/ 217 w 393"/>
                <a:gd name="T103" fmla="*/ 267 h 375"/>
                <a:gd name="T104" fmla="*/ 218 w 393"/>
                <a:gd name="T105" fmla="*/ 249 h 375"/>
                <a:gd name="T106" fmla="*/ 230 w 393"/>
                <a:gd name="T107" fmla="*/ 238 h 375"/>
                <a:gd name="T108" fmla="*/ 239 w 393"/>
                <a:gd name="T109" fmla="*/ 246 h 375"/>
                <a:gd name="T110" fmla="*/ 367 w 393"/>
                <a:gd name="T111" fmla="*/ 165 h 375"/>
                <a:gd name="T112" fmla="*/ 261 w 393"/>
                <a:gd name="T113" fmla="*/ 205 h 375"/>
                <a:gd name="T114" fmla="*/ 244 w 393"/>
                <a:gd name="T115" fmla="*/ 199 h 375"/>
                <a:gd name="T116" fmla="*/ 239 w 393"/>
                <a:gd name="T117" fmla="*/ 184 h 375"/>
                <a:gd name="T118" fmla="*/ 248 w 393"/>
                <a:gd name="T119" fmla="*/ 177 h 375"/>
                <a:gd name="T120" fmla="*/ 310 w 393"/>
                <a:gd name="T121" fmla="*/ 10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93" h="375">
                  <a:moveTo>
                    <a:pt x="392" y="143"/>
                  </a:moveTo>
                  <a:cubicBezTo>
                    <a:pt x="392" y="141"/>
                    <a:pt x="391" y="139"/>
                    <a:pt x="389" y="137"/>
                  </a:cubicBezTo>
                  <a:cubicBezTo>
                    <a:pt x="389" y="136"/>
                    <a:pt x="388" y="136"/>
                    <a:pt x="388" y="135"/>
                  </a:cubicBezTo>
                  <a:cubicBezTo>
                    <a:pt x="387" y="135"/>
                    <a:pt x="387" y="135"/>
                    <a:pt x="387" y="135"/>
                  </a:cubicBezTo>
                  <a:cubicBezTo>
                    <a:pt x="386" y="135"/>
                    <a:pt x="386" y="135"/>
                    <a:pt x="386" y="135"/>
                  </a:cubicBezTo>
                  <a:cubicBezTo>
                    <a:pt x="383" y="132"/>
                    <a:pt x="383" y="132"/>
                    <a:pt x="383" y="132"/>
                  </a:cubicBezTo>
                  <a:cubicBezTo>
                    <a:pt x="357" y="114"/>
                    <a:pt x="357" y="114"/>
                    <a:pt x="357" y="114"/>
                  </a:cubicBezTo>
                  <a:cubicBezTo>
                    <a:pt x="349" y="108"/>
                    <a:pt x="340" y="102"/>
                    <a:pt x="331" y="96"/>
                  </a:cubicBezTo>
                  <a:cubicBezTo>
                    <a:pt x="318" y="87"/>
                    <a:pt x="318" y="87"/>
                    <a:pt x="318" y="87"/>
                  </a:cubicBezTo>
                  <a:cubicBezTo>
                    <a:pt x="318" y="86"/>
                    <a:pt x="318" y="86"/>
                    <a:pt x="318" y="86"/>
                  </a:cubicBezTo>
                  <a:cubicBezTo>
                    <a:pt x="317" y="86"/>
                    <a:pt x="317" y="86"/>
                    <a:pt x="316" y="85"/>
                  </a:cubicBezTo>
                  <a:cubicBezTo>
                    <a:pt x="315" y="85"/>
                    <a:pt x="314" y="85"/>
                    <a:pt x="313" y="84"/>
                  </a:cubicBezTo>
                  <a:cubicBezTo>
                    <a:pt x="311" y="84"/>
                    <a:pt x="310" y="84"/>
                    <a:pt x="308" y="84"/>
                  </a:cubicBezTo>
                  <a:cubicBezTo>
                    <a:pt x="307" y="85"/>
                    <a:pt x="306" y="85"/>
                    <a:pt x="305" y="86"/>
                  </a:cubicBezTo>
                  <a:cubicBezTo>
                    <a:pt x="304" y="86"/>
                    <a:pt x="304" y="86"/>
                    <a:pt x="304" y="86"/>
                  </a:cubicBezTo>
                  <a:cubicBezTo>
                    <a:pt x="302" y="87"/>
                    <a:pt x="302" y="87"/>
                    <a:pt x="302" y="87"/>
                  </a:cubicBezTo>
                  <a:cubicBezTo>
                    <a:pt x="295" y="92"/>
                    <a:pt x="295" y="92"/>
                    <a:pt x="295" y="92"/>
                  </a:cubicBezTo>
                  <a:cubicBezTo>
                    <a:pt x="286" y="98"/>
                    <a:pt x="276" y="105"/>
                    <a:pt x="266" y="111"/>
                  </a:cubicBezTo>
                  <a:cubicBezTo>
                    <a:pt x="268" y="105"/>
                    <a:pt x="269" y="99"/>
                    <a:pt x="271" y="93"/>
                  </a:cubicBezTo>
                  <a:cubicBezTo>
                    <a:pt x="275" y="77"/>
                    <a:pt x="275" y="77"/>
                    <a:pt x="275" y="77"/>
                  </a:cubicBezTo>
                  <a:cubicBezTo>
                    <a:pt x="277" y="70"/>
                    <a:pt x="277" y="70"/>
                    <a:pt x="277" y="70"/>
                  </a:cubicBezTo>
                  <a:cubicBezTo>
                    <a:pt x="277" y="68"/>
                    <a:pt x="277" y="68"/>
                    <a:pt x="277" y="68"/>
                  </a:cubicBezTo>
                  <a:cubicBezTo>
                    <a:pt x="278" y="67"/>
                    <a:pt x="278" y="67"/>
                    <a:pt x="278" y="67"/>
                  </a:cubicBezTo>
                  <a:cubicBezTo>
                    <a:pt x="278" y="67"/>
                    <a:pt x="278" y="67"/>
                    <a:pt x="278" y="67"/>
                  </a:cubicBezTo>
                  <a:cubicBezTo>
                    <a:pt x="278" y="66"/>
                    <a:pt x="278" y="66"/>
                    <a:pt x="278" y="66"/>
                  </a:cubicBezTo>
                  <a:cubicBezTo>
                    <a:pt x="278" y="65"/>
                    <a:pt x="278" y="65"/>
                    <a:pt x="278" y="64"/>
                  </a:cubicBezTo>
                  <a:cubicBezTo>
                    <a:pt x="278" y="62"/>
                    <a:pt x="278" y="60"/>
                    <a:pt x="277" y="58"/>
                  </a:cubicBezTo>
                  <a:cubicBezTo>
                    <a:pt x="276" y="56"/>
                    <a:pt x="275" y="54"/>
                    <a:pt x="273" y="53"/>
                  </a:cubicBezTo>
                  <a:cubicBezTo>
                    <a:pt x="256" y="40"/>
                    <a:pt x="239" y="27"/>
                    <a:pt x="221" y="15"/>
                  </a:cubicBezTo>
                  <a:cubicBezTo>
                    <a:pt x="209" y="5"/>
                    <a:pt x="209" y="5"/>
                    <a:pt x="209" y="5"/>
                  </a:cubicBezTo>
                  <a:cubicBezTo>
                    <a:pt x="205" y="3"/>
                    <a:pt x="205" y="3"/>
                    <a:pt x="205" y="3"/>
                  </a:cubicBezTo>
                  <a:cubicBezTo>
                    <a:pt x="204" y="3"/>
                    <a:pt x="204" y="3"/>
                    <a:pt x="204" y="3"/>
                  </a:cubicBezTo>
                  <a:cubicBezTo>
                    <a:pt x="204" y="2"/>
                    <a:pt x="204" y="2"/>
                    <a:pt x="204" y="2"/>
                  </a:cubicBezTo>
                  <a:cubicBezTo>
                    <a:pt x="203" y="2"/>
                    <a:pt x="203" y="2"/>
                    <a:pt x="203" y="2"/>
                  </a:cubicBezTo>
                  <a:cubicBezTo>
                    <a:pt x="203" y="1"/>
                    <a:pt x="202" y="1"/>
                    <a:pt x="202" y="1"/>
                  </a:cubicBezTo>
                  <a:cubicBezTo>
                    <a:pt x="199" y="0"/>
                    <a:pt x="197" y="0"/>
                    <a:pt x="195" y="0"/>
                  </a:cubicBezTo>
                  <a:cubicBezTo>
                    <a:pt x="194" y="0"/>
                    <a:pt x="193" y="0"/>
                    <a:pt x="192" y="1"/>
                  </a:cubicBezTo>
                  <a:cubicBezTo>
                    <a:pt x="191" y="1"/>
                    <a:pt x="191" y="1"/>
                    <a:pt x="190" y="1"/>
                  </a:cubicBezTo>
                  <a:cubicBezTo>
                    <a:pt x="189" y="2"/>
                    <a:pt x="189" y="2"/>
                    <a:pt x="189" y="2"/>
                  </a:cubicBezTo>
                  <a:cubicBezTo>
                    <a:pt x="187" y="3"/>
                    <a:pt x="187" y="3"/>
                    <a:pt x="187" y="3"/>
                  </a:cubicBezTo>
                  <a:cubicBezTo>
                    <a:pt x="184" y="6"/>
                    <a:pt x="184" y="6"/>
                    <a:pt x="184" y="6"/>
                  </a:cubicBezTo>
                  <a:cubicBezTo>
                    <a:pt x="158" y="24"/>
                    <a:pt x="158" y="24"/>
                    <a:pt x="158" y="24"/>
                  </a:cubicBezTo>
                  <a:cubicBezTo>
                    <a:pt x="149" y="30"/>
                    <a:pt x="140" y="37"/>
                    <a:pt x="132" y="43"/>
                  </a:cubicBezTo>
                  <a:cubicBezTo>
                    <a:pt x="119" y="52"/>
                    <a:pt x="119" y="52"/>
                    <a:pt x="119" y="52"/>
                  </a:cubicBezTo>
                  <a:cubicBezTo>
                    <a:pt x="117" y="54"/>
                    <a:pt x="117" y="54"/>
                    <a:pt x="117" y="54"/>
                  </a:cubicBezTo>
                  <a:cubicBezTo>
                    <a:pt x="115" y="55"/>
                    <a:pt x="114" y="57"/>
                    <a:pt x="113" y="59"/>
                  </a:cubicBezTo>
                  <a:cubicBezTo>
                    <a:pt x="112" y="60"/>
                    <a:pt x="112" y="62"/>
                    <a:pt x="112" y="65"/>
                  </a:cubicBezTo>
                  <a:cubicBezTo>
                    <a:pt x="112" y="65"/>
                    <a:pt x="112" y="66"/>
                    <a:pt x="113" y="66"/>
                  </a:cubicBezTo>
                  <a:cubicBezTo>
                    <a:pt x="113" y="67"/>
                    <a:pt x="113" y="67"/>
                    <a:pt x="113" y="67"/>
                  </a:cubicBezTo>
                  <a:cubicBezTo>
                    <a:pt x="113" y="68"/>
                    <a:pt x="113" y="68"/>
                    <a:pt x="113" y="68"/>
                  </a:cubicBezTo>
                  <a:cubicBezTo>
                    <a:pt x="115" y="76"/>
                    <a:pt x="115" y="76"/>
                    <a:pt x="115" y="76"/>
                  </a:cubicBezTo>
                  <a:cubicBezTo>
                    <a:pt x="119" y="86"/>
                    <a:pt x="122" y="97"/>
                    <a:pt x="125" y="108"/>
                  </a:cubicBezTo>
                  <a:cubicBezTo>
                    <a:pt x="121" y="105"/>
                    <a:pt x="117" y="103"/>
                    <a:pt x="112" y="100"/>
                  </a:cubicBezTo>
                  <a:cubicBezTo>
                    <a:pt x="99" y="91"/>
                    <a:pt x="99" y="91"/>
                    <a:pt x="99" y="91"/>
                  </a:cubicBezTo>
                  <a:cubicBezTo>
                    <a:pt x="92" y="87"/>
                    <a:pt x="92" y="87"/>
                    <a:pt x="92" y="87"/>
                  </a:cubicBezTo>
                  <a:cubicBezTo>
                    <a:pt x="90" y="86"/>
                    <a:pt x="90" y="86"/>
                    <a:pt x="90" y="86"/>
                  </a:cubicBezTo>
                  <a:cubicBezTo>
                    <a:pt x="90" y="85"/>
                    <a:pt x="90" y="85"/>
                    <a:pt x="90" y="85"/>
                  </a:cubicBezTo>
                  <a:cubicBezTo>
                    <a:pt x="90" y="85"/>
                    <a:pt x="88" y="84"/>
                    <a:pt x="87" y="84"/>
                  </a:cubicBezTo>
                  <a:cubicBezTo>
                    <a:pt x="85" y="83"/>
                    <a:pt x="83" y="83"/>
                    <a:pt x="81" y="83"/>
                  </a:cubicBezTo>
                  <a:cubicBezTo>
                    <a:pt x="79" y="84"/>
                    <a:pt x="77" y="84"/>
                    <a:pt x="75" y="86"/>
                  </a:cubicBezTo>
                  <a:cubicBezTo>
                    <a:pt x="57" y="98"/>
                    <a:pt x="40" y="110"/>
                    <a:pt x="23" y="123"/>
                  </a:cubicBezTo>
                  <a:cubicBezTo>
                    <a:pt x="10" y="132"/>
                    <a:pt x="10" y="132"/>
                    <a:pt x="10" y="132"/>
                  </a:cubicBezTo>
                  <a:cubicBezTo>
                    <a:pt x="7" y="134"/>
                    <a:pt x="7" y="134"/>
                    <a:pt x="7" y="134"/>
                  </a:cubicBezTo>
                  <a:cubicBezTo>
                    <a:pt x="5" y="136"/>
                    <a:pt x="5" y="136"/>
                    <a:pt x="5" y="136"/>
                  </a:cubicBezTo>
                  <a:cubicBezTo>
                    <a:pt x="3" y="137"/>
                    <a:pt x="2" y="139"/>
                    <a:pt x="1" y="141"/>
                  </a:cubicBezTo>
                  <a:cubicBezTo>
                    <a:pt x="0" y="143"/>
                    <a:pt x="0" y="146"/>
                    <a:pt x="0" y="148"/>
                  </a:cubicBezTo>
                  <a:cubicBezTo>
                    <a:pt x="0" y="149"/>
                    <a:pt x="0" y="150"/>
                    <a:pt x="1" y="150"/>
                  </a:cubicBezTo>
                  <a:cubicBezTo>
                    <a:pt x="1" y="151"/>
                    <a:pt x="1" y="151"/>
                    <a:pt x="1" y="151"/>
                  </a:cubicBezTo>
                  <a:cubicBezTo>
                    <a:pt x="1" y="152"/>
                    <a:pt x="1" y="152"/>
                    <a:pt x="1" y="152"/>
                  </a:cubicBezTo>
                  <a:cubicBezTo>
                    <a:pt x="2" y="155"/>
                    <a:pt x="2" y="155"/>
                    <a:pt x="2" y="155"/>
                  </a:cubicBezTo>
                  <a:cubicBezTo>
                    <a:pt x="13" y="186"/>
                    <a:pt x="13" y="186"/>
                    <a:pt x="13" y="186"/>
                  </a:cubicBezTo>
                  <a:cubicBezTo>
                    <a:pt x="16" y="196"/>
                    <a:pt x="19" y="206"/>
                    <a:pt x="23" y="216"/>
                  </a:cubicBezTo>
                  <a:cubicBezTo>
                    <a:pt x="28" y="230"/>
                    <a:pt x="28" y="230"/>
                    <a:pt x="28" y="230"/>
                  </a:cubicBezTo>
                  <a:cubicBezTo>
                    <a:pt x="28" y="231"/>
                    <a:pt x="28" y="231"/>
                    <a:pt x="28" y="231"/>
                  </a:cubicBezTo>
                  <a:cubicBezTo>
                    <a:pt x="29" y="232"/>
                    <a:pt x="29" y="232"/>
                    <a:pt x="29" y="233"/>
                  </a:cubicBezTo>
                  <a:cubicBezTo>
                    <a:pt x="30" y="234"/>
                    <a:pt x="30" y="235"/>
                    <a:pt x="31" y="235"/>
                  </a:cubicBezTo>
                  <a:cubicBezTo>
                    <a:pt x="32" y="237"/>
                    <a:pt x="34" y="238"/>
                    <a:pt x="35" y="238"/>
                  </a:cubicBezTo>
                  <a:cubicBezTo>
                    <a:pt x="36" y="239"/>
                    <a:pt x="37" y="239"/>
                    <a:pt x="39" y="239"/>
                  </a:cubicBezTo>
                  <a:cubicBezTo>
                    <a:pt x="40" y="239"/>
                    <a:pt x="40" y="239"/>
                    <a:pt x="40" y="239"/>
                  </a:cubicBezTo>
                  <a:cubicBezTo>
                    <a:pt x="42" y="239"/>
                    <a:pt x="42" y="239"/>
                    <a:pt x="42" y="239"/>
                  </a:cubicBezTo>
                  <a:cubicBezTo>
                    <a:pt x="50" y="240"/>
                    <a:pt x="50" y="240"/>
                    <a:pt x="50" y="240"/>
                  </a:cubicBezTo>
                  <a:cubicBezTo>
                    <a:pt x="61" y="240"/>
                    <a:pt x="73" y="241"/>
                    <a:pt x="84" y="241"/>
                  </a:cubicBezTo>
                  <a:cubicBezTo>
                    <a:pt x="79" y="245"/>
                    <a:pt x="74" y="249"/>
                    <a:pt x="70" y="253"/>
                  </a:cubicBezTo>
                  <a:cubicBezTo>
                    <a:pt x="57" y="263"/>
                    <a:pt x="57" y="263"/>
                    <a:pt x="57" y="263"/>
                  </a:cubicBezTo>
                  <a:cubicBezTo>
                    <a:pt x="51" y="268"/>
                    <a:pt x="51" y="268"/>
                    <a:pt x="51" y="268"/>
                  </a:cubicBezTo>
                  <a:cubicBezTo>
                    <a:pt x="50" y="270"/>
                    <a:pt x="50" y="270"/>
                    <a:pt x="50" y="270"/>
                  </a:cubicBezTo>
                  <a:cubicBezTo>
                    <a:pt x="49" y="270"/>
                    <a:pt x="49" y="270"/>
                    <a:pt x="49" y="270"/>
                  </a:cubicBezTo>
                  <a:cubicBezTo>
                    <a:pt x="49" y="270"/>
                    <a:pt x="48" y="271"/>
                    <a:pt x="47" y="272"/>
                  </a:cubicBezTo>
                  <a:cubicBezTo>
                    <a:pt x="45" y="274"/>
                    <a:pt x="45" y="276"/>
                    <a:pt x="44" y="278"/>
                  </a:cubicBezTo>
                  <a:cubicBezTo>
                    <a:pt x="44" y="280"/>
                    <a:pt x="44" y="282"/>
                    <a:pt x="45" y="284"/>
                  </a:cubicBezTo>
                  <a:cubicBezTo>
                    <a:pt x="51" y="305"/>
                    <a:pt x="57" y="325"/>
                    <a:pt x="64" y="345"/>
                  </a:cubicBezTo>
                  <a:cubicBezTo>
                    <a:pt x="69" y="360"/>
                    <a:pt x="69" y="360"/>
                    <a:pt x="69" y="360"/>
                  </a:cubicBezTo>
                  <a:cubicBezTo>
                    <a:pt x="70" y="364"/>
                    <a:pt x="70" y="364"/>
                    <a:pt x="70" y="364"/>
                  </a:cubicBezTo>
                  <a:cubicBezTo>
                    <a:pt x="70" y="366"/>
                    <a:pt x="70" y="366"/>
                    <a:pt x="70" y="366"/>
                  </a:cubicBezTo>
                  <a:cubicBezTo>
                    <a:pt x="71" y="369"/>
                    <a:pt x="73" y="370"/>
                    <a:pt x="75" y="372"/>
                  </a:cubicBezTo>
                  <a:cubicBezTo>
                    <a:pt x="76" y="373"/>
                    <a:pt x="78" y="374"/>
                    <a:pt x="81" y="375"/>
                  </a:cubicBezTo>
                  <a:cubicBezTo>
                    <a:pt x="81" y="375"/>
                    <a:pt x="82" y="375"/>
                    <a:pt x="83" y="375"/>
                  </a:cubicBezTo>
                  <a:cubicBezTo>
                    <a:pt x="84" y="375"/>
                    <a:pt x="84" y="375"/>
                    <a:pt x="84" y="375"/>
                  </a:cubicBezTo>
                  <a:cubicBezTo>
                    <a:pt x="85" y="375"/>
                    <a:pt x="85" y="375"/>
                    <a:pt x="85" y="375"/>
                  </a:cubicBezTo>
                  <a:cubicBezTo>
                    <a:pt x="88" y="375"/>
                    <a:pt x="88" y="375"/>
                    <a:pt x="88" y="375"/>
                  </a:cubicBezTo>
                  <a:cubicBezTo>
                    <a:pt x="120" y="374"/>
                    <a:pt x="120" y="374"/>
                    <a:pt x="120" y="374"/>
                  </a:cubicBezTo>
                  <a:cubicBezTo>
                    <a:pt x="131" y="374"/>
                    <a:pt x="141" y="374"/>
                    <a:pt x="152" y="374"/>
                  </a:cubicBezTo>
                  <a:cubicBezTo>
                    <a:pt x="168" y="373"/>
                    <a:pt x="168" y="373"/>
                    <a:pt x="168" y="373"/>
                  </a:cubicBezTo>
                  <a:cubicBezTo>
                    <a:pt x="168" y="373"/>
                    <a:pt x="168" y="373"/>
                    <a:pt x="168" y="373"/>
                  </a:cubicBezTo>
                  <a:cubicBezTo>
                    <a:pt x="169" y="373"/>
                    <a:pt x="170" y="373"/>
                    <a:pt x="170" y="373"/>
                  </a:cubicBezTo>
                  <a:cubicBezTo>
                    <a:pt x="171" y="373"/>
                    <a:pt x="172" y="373"/>
                    <a:pt x="173" y="372"/>
                  </a:cubicBezTo>
                  <a:cubicBezTo>
                    <a:pt x="175" y="372"/>
                    <a:pt x="176" y="371"/>
                    <a:pt x="177" y="369"/>
                  </a:cubicBezTo>
                  <a:cubicBezTo>
                    <a:pt x="178" y="368"/>
                    <a:pt x="179" y="368"/>
                    <a:pt x="179" y="367"/>
                  </a:cubicBezTo>
                  <a:cubicBezTo>
                    <a:pt x="180" y="366"/>
                    <a:pt x="180" y="366"/>
                    <a:pt x="180" y="366"/>
                  </a:cubicBezTo>
                  <a:cubicBezTo>
                    <a:pt x="180" y="366"/>
                    <a:pt x="180" y="366"/>
                    <a:pt x="180" y="366"/>
                  </a:cubicBezTo>
                  <a:cubicBezTo>
                    <a:pt x="180" y="365"/>
                    <a:pt x="180" y="365"/>
                    <a:pt x="180" y="365"/>
                  </a:cubicBezTo>
                  <a:cubicBezTo>
                    <a:pt x="181" y="363"/>
                    <a:pt x="181" y="363"/>
                    <a:pt x="181" y="363"/>
                  </a:cubicBezTo>
                  <a:cubicBezTo>
                    <a:pt x="183" y="356"/>
                    <a:pt x="183" y="356"/>
                    <a:pt x="183" y="356"/>
                  </a:cubicBezTo>
                  <a:cubicBezTo>
                    <a:pt x="187" y="345"/>
                    <a:pt x="192" y="334"/>
                    <a:pt x="196" y="323"/>
                  </a:cubicBezTo>
                  <a:cubicBezTo>
                    <a:pt x="198" y="329"/>
                    <a:pt x="200" y="335"/>
                    <a:pt x="203" y="341"/>
                  </a:cubicBezTo>
                  <a:cubicBezTo>
                    <a:pt x="208" y="356"/>
                    <a:pt x="208" y="356"/>
                    <a:pt x="208" y="356"/>
                  </a:cubicBezTo>
                  <a:cubicBezTo>
                    <a:pt x="211" y="363"/>
                    <a:pt x="211" y="363"/>
                    <a:pt x="211" y="363"/>
                  </a:cubicBezTo>
                  <a:cubicBezTo>
                    <a:pt x="212" y="365"/>
                    <a:pt x="212" y="365"/>
                    <a:pt x="212" y="365"/>
                  </a:cubicBezTo>
                  <a:cubicBezTo>
                    <a:pt x="212" y="366"/>
                    <a:pt x="212" y="366"/>
                    <a:pt x="212" y="366"/>
                  </a:cubicBezTo>
                  <a:cubicBezTo>
                    <a:pt x="212" y="366"/>
                    <a:pt x="213" y="367"/>
                    <a:pt x="214" y="368"/>
                  </a:cubicBezTo>
                  <a:cubicBezTo>
                    <a:pt x="215" y="370"/>
                    <a:pt x="216" y="372"/>
                    <a:pt x="218" y="373"/>
                  </a:cubicBezTo>
                  <a:cubicBezTo>
                    <a:pt x="220" y="373"/>
                    <a:pt x="222" y="374"/>
                    <a:pt x="225" y="374"/>
                  </a:cubicBezTo>
                  <a:cubicBezTo>
                    <a:pt x="246" y="375"/>
                    <a:pt x="267" y="375"/>
                    <a:pt x="288" y="375"/>
                  </a:cubicBezTo>
                  <a:cubicBezTo>
                    <a:pt x="304" y="375"/>
                    <a:pt x="304" y="375"/>
                    <a:pt x="304" y="375"/>
                  </a:cubicBezTo>
                  <a:cubicBezTo>
                    <a:pt x="308" y="375"/>
                    <a:pt x="308" y="375"/>
                    <a:pt x="308" y="375"/>
                  </a:cubicBezTo>
                  <a:cubicBezTo>
                    <a:pt x="310" y="375"/>
                    <a:pt x="310" y="375"/>
                    <a:pt x="310" y="375"/>
                  </a:cubicBezTo>
                  <a:cubicBezTo>
                    <a:pt x="313" y="375"/>
                    <a:pt x="315" y="374"/>
                    <a:pt x="317" y="373"/>
                  </a:cubicBezTo>
                  <a:cubicBezTo>
                    <a:pt x="319" y="372"/>
                    <a:pt x="320" y="370"/>
                    <a:pt x="322" y="368"/>
                  </a:cubicBezTo>
                  <a:cubicBezTo>
                    <a:pt x="322" y="367"/>
                    <a:pt x="322" y="367"/>
                    <a:pt x="322" y="366"/>
                  </a:cubicBezTo>
                  <a:cubicBezTo>
                    <a:pt x="323" y="365"/>
                    <a:pt x="323" y="365"/>
                    <a:pt x="323" y="365"/>
                  </a:cubicBezTo>
                  <a:cubicBezTo>
                    <a:pt x="323" y="364"/>
                    <a:pt x="323" y="364"/>
                    <a:pt x="323" y="364"/>
                  </a:cubicBezTo>
                  <a:cubicBezTo>
                    <a:pt x="324" y="361"/>
                    <a:pt x="324" y="361"/>
                    <a:pt x="324" y="361"/>
                  </a:cubicBezTo>
                  <a:cubicBezTo>
                    <a:pt x="334" y="330"/>
                    <a:pt x="334" y="330"/>
                    <a:pt x="334" y="330"/>
                  </a:cubicBezTo>
                  <a:cubicBezTo>
                    <a:pt x="337" y="320"/>
                    <a:pt x="340" y="310"/>
                    <a:pt x="343" y="300"/>
                  </a:cubicBezTo>
                  <a:cubicBezTo>
                    <a:pt x="347" y="285"/>
                    <a:pt x="347" y="285"/>
                    <a:pt x="347" y="285"/>
                  </a:cubicBezTo>
                  <a:cubicBezTo>
                    <a:pt x="347" y="284"/>
                    <a:pt x="347" y="284"/>
                    <a:pt x="347" y="284"/>
                  </a:cubicBezTo>
                  <a:cubicBezTo>
                    <a:pt x="348" y="284"/>
                    <a:pt x="348" y="283"/>
                    <a:pt x="348" y="283"/>
                  </a:cubicBezTo>
                  <a:cubicBezTo>
                    <a:pt x="348" y="281"/>
                    <a:pt x="348" y="280"/>
                    <a:pt x="348" y="279"/>
                  </a:cubicBezTo>
                  <a:cubicBezTo>
                    <a:pt x="348" y="278"/>
                    <a:pt x="347" y="276"/>
                    <a:pt x="346" y="274"/>
                  </a:cubicBezTo>
                  <a:cubicBezTo>
                    <a:pt x="346" y="273"/>
                    <a:pt x="345" y="272"/>
                    <a:pt x="344" y="272"/>
                  </a:cubicBezTo>
                  <a:cubicBezTo>
                    <a:pt x="344" y="271"/>
                    <a:pt x="344" y="271"/>
                    <a:pt x="344" y="271"/>
                  </a:cubicBezTo>
                  <a:cubicBezTo>
                    <a:pt x="343" y="271"/>
                    <a:pt x="343" y="271"/>
                    <a:pt x="343" y="271"/>
                  </a:cubicBezTo>
                  <a:cubicBezTo>
                    <a:pt x="343" y="271"/>
                    <a:pt x="343" y="271"/>
                    <a:pt x="343" y="271"/>
                  </a:cubicBezTo>
                  <a:cubicBezTo>
                    <a:pt x="342" y="269"/>
                    <a:pt x="342" y="269"/>
                    <a:pt x="342" y="269"/>
                  </a:cubicBezTo>
                  <a:cubicBezTo>
                    <a:pt x="335" y="264"/>
                    <a:pt x="335" y="264"/>
                    <a:pt x="335" y="264"/>
                  </a:cubicBezTo>
                  <a:cubicBezTo>
                    <a:pt x="326" y="257"/>
                    <a:pt x="317" y="250"/>
                    <a:pt x="308" y="243"/>
                  </a:cubicBezTo>
                  <a:cubicBezTo>
                    <a:pt x="314" y="242"/>
                    <a:pt x="321" y="242"/>
                    <a:pt x="327" y="242"/>
                  </a:cubicBezTo>
                  <a:cubicBezTo>
                    <a:pt x="343" y="241"/>
                    <a:pt x="343" y="241"/>
                    <a:pt x="343" y="241"/>
                  </a:cubicBezTo>
                  <a:cubicBezTo>
                    <a:pt x="351" y="240"/>
                    <a:pt x="351" y="240"/>
                    <a:pt x="351" y="240"/>
                  </a:cubicBezTo>
                  <a:cubicBezTo>
                    <a:pt x="353" y="240"/>
                    <a:pt x="353" y="240"/>
                    <a:pt x="353" y="240"/>
                  </a:cubicBezTo>
                  <a:cubicBezTo>
                    <a:pt x="354" y="240"/>
                    <a:pt x="354" y="240"/>
                    <a:pt x="354" y="240"/>
                  </a:cubicBezTo>
                  <a:cubicBezTo>
                    <a:pt x="354" y="240"/>
                    <a:pt x="356" y="240"/>
                    <a:pt x="357" y="240"/>
                  </a:cubicBezTo>
                  <a:cubicBezTo>
                    <a:pt x="359" y="239"/>
                    <a:pt x="360" y="238"/>
                    <a:pt x="362" y="237"/>
                  </a:cubicBezTo>
                  <a:cubicBezTo>
                    <a:pt x="363" y="235"/>
                    <a:pt x="365" y="234"/>
                    <a:pt x="366" y="231"/>
                  </a:cubicBezTo>
                  <a:cubicBezTo>
                    <a:pt x="372" y="211"/>
                    <a:pt x="379" y="191"/>
                    <a:pt x="386" y="171"/>
                  </a:cubicBezTo>
                  <a:cubicBezTo>
                    <a:pt x="391" y="156"/>
                    <a:pt x="391" y="156"/>
                    <a:pt x="391" y="156"/>
                  </a:cubicBezTo>
                  <a:cubicBezTo>
                    <a:pt x="392" y="152"/>
                    <a:pt x="392" y="152"/>
                    <a:pt x="392" y="152"/>
                  </a:cubicBezTo>
                  <a:cubicBezTo>
                    <a:pt x="392" y="150"/>
                    <a:pt x="392" y="150"/>
                    <a:pt x="392" y="150"/>
                  </a:cubicBezTo>
                  <a:cubicBezTo>
                    <a:pt x="393" y="147"/>
                    <a:pt x="393" y="145"/>
                    <a:pt x="392" y="143"/>
                  </a:cubicBezTo>
                  <a:close/>
                  <a:moveTo>
                    <a:pt x="238" y="167"/>
                  </a:moveTo>
                  <a:cubicBezTo>
                    <a:pt x="237" y="171"/>
                    <a:pt x="237" y="171"/>
                    <a:pt x="237" y="171"/>
                  </a:cubicBezTo>
                  <a:cubicBezTo>
                    <a:pt x="237" y="173"/>
                    <a:pt x="237" y="173"/>
                    <a:pt x="237" y="173"/>
                  </a:cubicBezTo>
                  <a:cubicBezTo>
                    <a:pt x="235" y="173"/>
                    <a:pt x="235" y="173"/>
                    <a:pt x="235" y="173"/>
                  </a:cubicBezTo>
                  <a:cubicBezTo>
                    <a:pt x="230" y="173"/>
                    <a:pt x="225" y="173"/>
                    <a:pt x="220" y="173"/>
                  </a:cubicBezTo>
                  <a:cubicBezTo>
                    <a:pt x="215" y="158"/>
                    <a:pt x="215" y="158"/>
                    <a:pt x="215" y="158"/>
                  </a:cubicBezTo>
                  <a:cubicBezTo>
                    <a:pt x="214" y="156"/>
                    <a:pt x="214" y="156"/>
                    <a:pt x="214" y="156"/>
                  </a:cubicBezTo>
                  <a:cubicBezTo>
                    <a:pt x="221" y="152"/>
                    <a:pt x="221" y="152"/>
                    <a:pt x="221" y="152"/>
                  </a:cubicBezTo>
                  <a:cubicBezTo>
                    <a:pt x="244" y="139"/>
                    <a:pt x="244" y="139"/>
                    <a:pt x="244" y="139"/>
                  </a:cubicBezTo>
                  <a:cubicBezTo>
                    <a:pt x="241" y="152"/>
                    <a:pt x="241" y="152"/>
                    <a:pt x="241" y="152"/>
                  </a:cubicBezTo>
                  <a:lnTo>
                    <a:pt x="238" y="167"/>
                  </a:lnTo>
                  <a:close/>
                  <a:moveTo>
                    <a:pt x="249" y="207"/>
                  </a:moveTo>
                  <a:cubicBezTo>
                    <a:pt x="255" y="212"/>
                    <a:pt x="255" y="212"/>
                    <a:pt x="255" y="212"/>
                  </a:cubicBezTo>
                  <a:cubicBezTo>
                    <a:pt x="275" y="230"/>
                    <a:pt x="275" y="230"/>
                    <a:pt x="275" y="230"/>
                  </a:cubicBezTo>
                  <a:cubicBezTo>
                    <a:pt x="263" y="232"/>
                    <a:pt x="263" y="232"/>
                    <a:pt x="263" y="232"/>
                  </a:cubicBezTo>
                  <a:cubicBezTo>
                    <a:pt x="247" y="233"/>
                    <a:pt x="247" y="233"/>
                    <a:pt x="247" y="233"/>
                  </a:cubicBezTo>
                  <a:cubicBezTo>
                    <a:pt x="241" y="234"/>
                    <a:pt x="241" y="234"/>
                    <a:pt x="241" y="234"/>
                  </a:cubicBezTo>
                  <a:cubicBezTo>
                    <a:pt x="240" y="233"/>
                    <a:pt x="240" y="233"/>
                    <a:pt x="240" y="233"/>
                  </a:cubicBezTo>
                  <a:cubicBezTo>
                    <a:pt x="238" y="228"/>
                    <a:pt x="237" y="223"/>
                    <a:pt x="235" y="217"/>
                  </a:cubicBezTo>
                  <a:cubicBezTo>
                    <a:pt x="248" y="208"/>
                    <a:pt x="248" y="208"/>
                    <a:pt x="248" y="208"/>
                  </a:cubicBezTo>
                  <a:lnTo>
                    <a:pt x="249" y="207"/>
                  </a:lnTo>
                  <a:close/>
                  <a:moveTo>
                    <a:pt x="192" y="276"/>
                  </a:moveTo>
                  <a:cubicBezTo>
                    <a:pt x="186" y="262"/>
                    <a:pt x="186" y="262"/>
                    <a:pt x="186" y="262"/>
                  </a:cubicBezTo>
                  <a:cubicBezTo>
                    <a:pt x="183" y="256"/>
                    <a:pt x="183" y="256"/>
                    <a:pt x="183" y="256"/>
                  </a:cubicBezTo>
                  <a:cubicBezTo>
                    <a:pt x="184" y="256"/>
                    <a:pt x="184" y="256"/>
                    <a:pt x="184" y="256"/>
                  </a:cubicBezTo>
                  <a:cubicBezTo>
                    <a:pt x="188" y="252"/>
                    <a:pt x="193" y="249"/>
                    <a:pt x="197" y="246"/>
                  </a:cubicBezTo>
                  <a:cubicBezTo>
                    <a:pt x="210" y="255"/>
                    <a:pt x="210" y="255"/>
                    <a:pt x="210" y="255"/>
                  </a:cubicBezTo>
                  <a:cubicBezTo>
                    <a:pt x="211" y="256"/>
                    <a:pt x="211" y="256"/>
                    <a:pt x="211" y="256"/>
                  </a:cubicBezTo>
                  <a:cubicBezTo>
                    <a:pt x="208" y="263"/>
                    <a:pt x="208" y="263"/>
                    <a:pt x="208" y="263"/>
                  </a:cubicBezTo>
                  <a:cubicBezTo>
                    <a:pt x="197" y="287"/>
                    <a:pt x="197" y="287"/>
                    <a:pt x="197" y="287"/>
                  </a:cubicBezTo>
                  <a:lnTo>
                    <a:pt x="192" y="276"/>
                  </a:lnTo>
                  <a:close/>
                  <a:moveTo>
                    <a:pt x="196" y="233"/>
                  </a:moveTo>
                  <a:cubicBezTo>
                    <a:pt x="187" y="227"/>
                    <a:pt x="179" y="220"/>
                    <a:pt x="170" y="214"/>
                  </a:cubicBezTo>
                  <a:cubicBezTo>
                    <a:pt x="174" y="204"/>
                    <a:pt x="177" y="193"/>
                    <a:pt x="181" y="183"/>
                  </a:cubicBezTo>
                  <a:cubicBezTo>
                    <a:pt x="191" y="183"/>
                    <a:pt x="202" y="184"/>
                    <a:pt x="213" y="184"/>
                  </a:cubicBezTo>
                  <a:cubicBezTo>
                    <a:pt x="216" y="194"/>
                    <a:pt x="219" y="204"/>
                    <a:pt x="223" y="214"/>
                  </a:cubicBezTo>
                  <a:cubicBezTo>
                    <a:pt x="214" y="221"/>
                    <a:pt x="205" y="227"/>
                    <a:pt x="196" y="233"/>
                  </a:cubicBezTo>
                  <a:close/>
                  <a:moveTo>
                    <a:pt x="171" y="174"/>
                  </a:moveTo>
                  <a:cubicBezTo>
                    <a:pt x="155" y="174"/>
                    <a:pt x="155" y="174"/>
                    <a:pt x="155" y="174"/>
                  </a:cubicBezTo>
                  <a:cubicBezTo>
                    <a:pt x="155" y="174"/>
                    <a:pt x="155" y="174"/>
                    <a:pt x="155" y="174"/>
                  </a:cubicBezTo>
                  <a:cubicBezTo>
                    <a:pt x="155" y="173"/>
                    <a:pt x="155" y="173"/>
                    <a:pt x="155" y="173"/>
                  </a:cubicBezTo>
                  <a:cubicBezTo>
                    <a:pt x="153" y="165"/>
                    <a:pt x="153" y="165"/>
                    <a:pt x="153" y="165"/>
                  </a:cubicBezTo>
                  <a:cubicBezTo>
                    <a:pt x="146" y="139"/>
                    <a:pt x="146" y="139"/>
                    <a:pt x="146" y="139"/>
                  </a:cubicBezTo>
                  <a:cubicBezTo>
                    <a:pt x="158" y="146"/>
                    <a:pt x="158" y="146"/>
                    <a:pt x="158" y="146"/>
                  </a:cubicBezTo>
                  <a:cubicBezTo>
                    <a:pt x="172" y="154"/>
                    <a:pt x="172" y="154"/>
                    <a:pt x="172" y="154"/>
                  </a:cubicBezTo>
                  <a:cubicBezTo>
                    <a:pt x="177" y="157"/>
                    <a:pt x="177" y="157"/>
                    <a:pt x="177" y="157"/>
                  </a:cubicBezTo>
                  <a:cubicBezTo>
                    <a:pt x="177" y="158"/>
                    <a:pt x="177" y="158"/>
                    <a:pt x="177" y="158"/>
                  </a:cubicBezTo>
                  <a:cubicBezTo>
                    <a:pt x="176" y="163"/>
                    <a:pt x="174" y="168"/>
                    <a:pt x="172" y="174"/>
                  </a:cubicBezTo>
                  <a:cubicBezTo>
                    <a:pt x="172" y="174"/>
                    <a:pt x="171" y="174"/>
                    <a:pt x="171" y="174"/>
                  </a:cubicBezTo>
                  <a:close/>
                  <a:moveTo>
                    <a:pt x="154" y="174"/>
                  </a:moveTo>
                  <a:cubicBezTo>
                    <a:pt x="154" y="174"/>
                    <a:pt x="154" y="174"/>
                    <a:pt x="154" y="174"/>
                  </a:cubicBezTo>
                  <a:cubicBezTo>
                    <a:pt x="154" y="174"/>
                    <a:pt x="154" y="174"/>
                    <a:pt x="154" y="174"/>
                  </a:cubicBezTo>
                  <a:cubicBezTo>
                    <a:pt x="154" y="174"/>
                    <a:pt x="154" y="174"/>
                    <a:pt x="154" y="174"/>
                  </a:cubicBezTo>
                  <a:close/>
                  <a:moveTo>
                    <a:pt x="214" y="155"/>
                  </a:moveTo>
                  <a:cubicBezTo>
                    <a:pt x="214" y="155"/>
                    <a:pt x="214" y="155"/>
                    <a:pt x="214" y="155"/>
                  </a:cubicBezTo>
                  <a:cubicBezTo>
                    <a:pt x="214" y="155"/>
                    <a:pt x="214" y="155"/>
                    <a:pt x="214" y="155"/>
                  </a:cubicBezTo>
                  <a:close/>
                  <a:moveTo>
                    <a:pt x="142" y="57"/>
                  </a:moveTo>
                  <a:cubicBezTo>
                    <a:pt x="151" y="51"/>
                    <a:pt x="159" y="46"/>
                    <a:pt x="168" y="40"/>
                  </a:cubicBezTo>
                  <a:cubicBezTo>
                    <a:pt x="195" y="22"/>
                    <a:pt x="195" y="22"/>
                    <a:pt x="195" y="22"/>
                  </a:cubicBezTo>
                  <a:cubicBezTo>
                    <a:pt x="196" y="21"/>
                    <a:pt x="196" y="21"/>
                    <a:pt x="196" y="21"/>
                  </a:cubicBezTo>
                  <a:cubicBezTo>
                    <a:pt x="197" y="21"/>
                    <a:pt x="197" y="21"/>
                    <a:pt x="197" y="21"/>
                  </a:cubicBezTo>
                  <a:cubicBezTo>
                    <a:pt x="210" y="31"/>
                    <a:pt x="210" y="31"/>
                    <a:pt x="210" y="31"/>
                  </a:cubicBezTo>
                  <a:cubicBezTo>
                    <a:pt x="226" y="42"/>
                    <a:pt x="243" y="54"/>
                    <a:pt x="259" y="66"/>
                  </a:cubicBezTo>
                  <a:cubicBezTo>
                    <a:pt x="258" y="73"/>
                    <a:pt x="258" y="73"/>
                    <a:pt x="258" y="73"/>
                  </a:cubicBezTo>
                  <a:cubicBezTo>
                    <a:pt x="254" y="89"/>
                    <a:pt x="254" y="89"/>
                    <a:pt x="254" y="89"/>
                  </a:cubicBezTo>
                  <a:cubicBezTo>
                    <a:pt x="252" y="99"/>
                    <a:pt x="250" y="110"/>
                    <a:pt x="248" y="120"/>
                  </a:cubicBezTo>
                  <a:cubicBezTo>
                    <a:pt x="247" y="124"/>
                    <a:pt x="247" y="124"/>
                    <a:pt x="247" y="124"/>
                  </a:cubicBezTo>
                  <a:cubicBezTo>
                    <a:pt x="245" y="125"/>
                    <a:pt x="244" y="126"/>
                    <a:pt x="242" y="127"/>
                  </a:cubicBezTo>
                  <a:cubicBezTo>
                    <a:pt x="216" y="144"/>
                    <a:pt x="216" y="144"/>
                    <a:pt x="216" y="144"/>
                  </a:cubicBezTo>
                  <a:cubicBezTo>
                    <a:pt x="209" y="148"/>
                    <a:pt x="209" y="148"/>
                    <a:pt x="209" y="148"/>
                  </a:cubicBezTo>
                  <a:cubicBezTo>
                    <a:pt x="209" y="148"/>
                    <a:pt x="207" y="150"/>
                    <a:pt x="206" y="151"/>
                  </a:cubicBezTo>
                  <a:cubicBezTo>
                    <a:pt x="205" y="152"/>
                    <a:pt x="204" y="154"/>
                    <a:pt x="204" y="155"/>
                  </a:cubicBezTo>
                  <a:cubicBezTo>
                    <a:pt x="204" y="156"/>
                    <a:pt x="204" y="157"/>
                    <a:pt x="205" y="158"/>
                  </a:cubicBezTo>
                  <a:cubicBezTo>
                    <a:pt x="205" y="158"/>
                    <a:pt x="205" y="158"/>
                    <a:pt x="205" y="158"/>
                  </a:cubicBezTo>
                  <a:cubicBezTo>
                    <a:pt x="205" y="159"/>
                    <a:pt x="205" y="159"/>
                    <a:pt x="205" y="159"/>
                  </a:cubicBezTo>
                  <a:cubicBezTo>
                    <a:pt x="206" y="161"/>
                    <a:pt x="206" y="161"/>
                    <a:pt x="206" y="161"/>
                  </a:cubicBezTo>
                  <a:cubicBezTo>
                    <a:pt x="210" y="173"/>
                    <a:pt x="210" y="173"/>
                    <a:pt x="210" y="173"/>
                  </a:cubicBezTo>
                  <a:cubicBezTo>
                    <a:pt x="201" y="173"/>
                    <a:pt x="193" y="173"/>
                    <a:pt x="184" y="173"/>
                  </a:cubicBezTo>
                  <a:cubicBezTo>
                    <a:pt x="185" y="169"/>
                    <a:pt x="187" y="165"/>
                    <a:pt x="188" y="161"/>
                  </a:cubicBezTo>
                  <a:cubicBezTo>
                    <a:pt x="189" y="160"/>
                    <a:pt x="189" y="160"/>
                    <a:pt x="189" y="160"/>
                  </a:cubicBezTo>
                  <a:cubicBezTo>
                    <a:pt x="189" y="159"/>
                    <a:pt x="189" y="159"/>
                    <a:pt x="189" y="159"/>
                  </a:cubicBezTo>
                  <a:cubicBezTo>
                    <a:pt x="189" y="158"/>
                    <a:pt x="189" y="158"/>
                    <a:pt x="189" y="158"/>
                  </a:cubicBezTo>
                  <a:cubicBezTo>
                    <a:pt x="190" y="158"/>
                    <a:pt x="190" y="158"/>
                    <a:pt x="190" y="158"/>
                  </a:cubicBezTo>
                  <a:cubicBezTo>
                    <a:pt x="190" y="157"/>
                    <a:pt x="190" y="157"/>
                    <a:pt x="190" y="156"/>
                  </a:cubicBezTo>
                  <a:cubicBezTo>
                    <a:pt x="190" y="154"/>
                    <a:pt x="189" y="153"/>
                    <a:pt x="189" y="151"/>
                  </a:cubicBezTo>
                  <a:cubicBezTo>
                    <a:pt x="188" y="150"/>
                    <a:pt x="188" y="150"/>
                    <a:pt x="187" y="149"/>
                  </a:cubicBezTo>
                  <a:cubicBezTo>
                    <a:pt x="187" y="149"/>
                    <a:pt x="186" y="148"/>
                    <a:pt x="186" y="148"/>
                  </a:cubicBezTo>
                  <a:cubicBezTo>
                    <a:pt x="185" y="147"/>
                    <a:pt x="185" y="147"/>
                    <a:pt x="185" y="147"/>
                  </a:cubicBezTo>
                  <a:cubicBezTo>
                    <a:pt x="179" y="143"/>
                    <a:pt x="179" y="143"/>
                    <a:pt x="179" y="143"/>
                  </a:cubicBezTo>
                  <a:cubicBezTo>
                    <a:pt x="165" y="134"/>
                    <a:pt x="165" y="134"/>
                    <a:pt x="165" y="134"/>
                  </a:cubicBezTo>
                  <a:cubicBezTo>
                    <a:pt x="142" y="119"/>
                    <a:pt x="142" y="119"/>
                    <a:pt x="142" y="119"/>
                  </a:cubicBezTo>
                  <a:cubicBezTo>
                    <a:pt x="138" y="103"/>
                    <a:pt x="134" y="87"/>
                    <a:pt x="131" y="71"/>
                  </a:cubicBezTo>
                  <a:cubicBezTo>
                    <a:pt x="129" y="66"/>
                    <a:pt x="129" y="66"/>
                    <a:pt x="129" y="66"/>
                  </a:cubicBezTo>
                  <a:lnTo>
                    <a:pt x="142" y="57"/>
                  </a:lnTo>
                  <a:close/>
                  <a:moveTo>
                    <a:pt x="43" y="223"/>
                  </a:moveTo>
                  <a:cubicBezTo>
                    <a:pt x="39" y="210"/>
                    <a:pt x="39" y="210"/>
                    <a:pt x="39" y="210"/>
                  </a:cubicBezTo>
                  <a:cubicBezTo>
                    <a:pt x="36" y="200"/>
                    <a:pt x="33" y="190"/>
                    <a:pt x="30" y="180"/>
                  </a:cubicBezTo>
                  <a:cubicBezTo>
                    <a:pt x="21" y="149"/>
                    <a:pt x="21" y="149"/>
                    <a:pt x="21" y="149"/>
                  </a:cubicBezTo>
                  <a:cubicBezTo>
                    <a:pt x="20" y="148"/>
                    <a:pt x="20" y="148"/>
                    <a:pt x="20" y="148"/>
                  </a:cubicBezTo>
                  <a:cubicBezTo>
                    <a:pt x="22" y="148"/>
                    <a:pt x="22" y="148"/>
                    <a:pt x="22" y="148"/>
                  </a:cubicBezTo>
                  <a:cubicBezTo>
                    <a:pt x="35" y="138"/>
                    <a:pt x="35" y="138"/>
                    <a:pt x="35" y="138"/>
                  </a:cubicBezTo>
                  <a:cubicBezTo>
                    <a:pt x="51" y="126"/>
                    <a:pt x="67" y="114"/>
                    <a:pt x="83" y="102"/>
                  </a:cubicBezTo>
                  <a:cubicBezTo>
                    <a:pt x="89" y="106"/>
                    <a:pt x="89" y="106"/>
                    <a:pt x="89" y="106"/>
                  </a:cubicBezTo>
                  <a:cubicBezTo>
                    <a:pt x="103" y="114"/>
                    <a:pt x="103" y="114"/>
                    <a:pt x="103" y="114"/>
                  </a:cubicBezTo>
                  <a:cubicBezTo>
                    <a:pt x="112" y="120"/>
                    <a:pt x="121" y="125"/>
                    <a:pt x="131" y="130"/>
                  </a:cubicBezTo>
                  <a:cubicBezTo>
                    <a:pt x="132" y="131"/>
                    <a:pt x="132" y="131"/>
                    <a:pt x="132" y="131"/>
                  </a:cubicBezTo>
                  <a:cubicBezTo>
                    <a:pt x="133" y="133"/>
                    <a:pt x="133" y="135"/>
                    <a:pt x="134" y="137"/>
                  </a:cubicBezTo>
                  <a:cubicBezTo>
                    <a:pt x="143" y="167"/>
                    <a:pt x="143" y="167"/>
                    <a:pt x="143" y="167"/>
                  </a:cubicBezTo>
                  <a:cubicBezTo>
                    <a:pt x="145" y="175"/>
                    <a:pt x="145" y="175"/>
                    <a:pt x="145" y="175"/>
                  </a:cubicBezTo>
                  <a:cubicBezTo>
                    <a:pt x="146" y="177"/>
                    <a:pt x="146" y="177"/>
                    <a:pt x="146" y="177"/>
                  </a:cubicBezTo>
                  <a:cubicBezTo>
                    <a:pt x="146" y="177"/>
                    <a:pt x="146" y="178"/>
                    <a:pt x="146" y="178"/>
                  </a:cubicBezTo>
                  <a:cubicBezTo>
                    <a:pt x="146" y="178"/>
                    <a:pt x="146" y="179"/>
                    <a:pt x="147" y="179"/>
                  </a:cubicBezTo>
                  <a:cubicBezTo>
                    <a:pt x="147" y="180"/>
                    <a:pt x="147" y="180"/>
                    <a:pt x="148" y="181"/>
                  </a:cubicBezTo>
                  <a:cubicBezTo>
                    <a:pt x="149" y="182"/>
                    <a:pt x="150" y="183"/>
                    <a:pt x="152" y="183"/>
                  </a:cubicBezTo>
                  <a:cubicBezTo>
                    <a:pt x="152" y="183"/>
                    <a:pt x="153" y="183"/>
                    <a:pt x="153" y="183"/>
                  </a:cubicBezTo>
                  <a:cubicBezTo>
                    <a:pt x="154" y="183"/>
                    <a:pt x="154" y="183"/>
                    <a:pt x="154" y="183"/>
                  </a:cubicBezTo>
                  <a:cubicBezTo>
                    <a:pt x="155" y="183"/>
                    <a:pt x="155" y="183"/>
                    <a:pt x="155" y="183"/>
                  </a:cubicBezTo>
                  <a:cubicBezTo>
                    <a:pt x="169" y="183"/>
                    <a:pt x="169" y="183"/>
                    <a:pt x="169" y="183"/>
                  </a:cubicBezTo>
                  <a:cubicBezTo>
                    <a:pt x="167" y="191"/>
                    <a:pt x="164" y="199"/>
                    <a:pt x="162" y="208"/>
                  </a:cubicBezTo>
                  <a:cubicBezTo>
                    <a:pt x="159" y="205"/>
                    <a:pt x="155" y="202"/>
                    <a:pt x="152" y="200"/>
                  </a:cubicBezTo>
                  <a:cubicBezTo>
                    <a:pt x="150" y="199"/>
                    <a:pt x="150" y="199"/>
                    <a:pt x="150" y="199"/>
                  </a:cubicBezTo>
                  <a:cubicBezTo>
                    <a:pt x="149" y="198"/>
                    <a:pt x="149" y="198"/>
                    <a:pt x="149" y="198"/>
                  </a:cubicBezTo>
                  <a:cubicBezTo>
                    <a:pt x="149" y="198"/>
                    <a:pt x="149" y="198"/>
                    <a:pt x="149" y="198"/>
                  </a:cubicBezTo>
                  <a:cubicBezTo>
                    <a:pt x="148" y="197"/>
                    <a:pt x="148" y="197"/>
                    <a:pt x="147" y="197"/>
                  </a:cubicBezTo>
                  <a:cubicBezTo>
                    <a:pt x="146" y="196"/>
                    <a:pt x="144" y="196"/>
                    <a:pt x="142" y="196"/>
                  </a:cubicBezTo>
                  <a:cubicBezTo>
                    <a:pt x="141" y="196"/>
                    <a:pt x="141" y="197"/>
                    <a:pt x="140" y="197"/>
                  </a:cubicBezTo>
                  <a:cubicBezTo>
                    <a:pt x="139" y="197"/>
                    <a:pt x="139" y="197"/>
                    <a:pt x="138" y="198"/>
                  </a:cubicBezTo>
                  <a:cubicBezTo>
                    <a:pt x="138" y="198"/>
                    <a:pt x="138" y="198"/>
                    <a:pt x="138" y="198"/>
                  </a:cubicBezTo>
                  <a:cubicBezTo>
                    <a:pt x="138" y="198"/>
                    <a:pt x="138" y="198"/>
                    <a:pt x="138" y="198"/>
                  </a:cubicBezTo>
                  <a:cubicBezTo>
                    <a:pt x="131" y="203"/>
                    <a:pt x="131" y="203"/>
                    <a:pt x="131" y="203"/>
                  </a:cubicBezTo>
                  <a:cubicBezTo>
                    <a:pt x="119" y="213"/>
                    <a:pt x="119" y="213"/>
                    <a:pt x="119" y="213"/>
                  </a:cubicBezTo>
                  <a:cubicBezTo>
                    <a:pt x="99" y="230"/>
                    <a:pt x="99" y="230"/>
                    <a:pt x="99" y="230"/>
                  </a:cubicBezTo>
                  <a:cubicBezTo>
                    <a:pt x="83" y="228"/>
                    <a:pt x="67" y="226"/>
                    <a:pt x="51" y="224"/>
                  </a:cubicBezTo>
                  <a:lnTo>
                    <a:pt x="43" y="223"/>
                  </a:lnTo>
                  <a:close/>
                  <a:moveTo>
                    <a:pt x="154" y="234"/>
                  </a:moveTo>
                  <a:cubicBezTo>
                    <a:pt x="153" y="235"/>
                    <a:pt x="153" y="235"/>
                    <a:pt x="153" y="235"/>
                  </a:cubicBezTo>
                  <a:cubicBezTo>
                    <a:pt x="146" y="234"/>
                    <a:pt x="146" y="234"/>
                    <a:pt x="146" y="234"/>
                  </a:cubicBezTo>
                  <a:cubicBezTo>
                    <a:pt x="119" y="232"/>
                    <a:pt x="119" y="232"/>
                    <a:pt x="119" y="232"/>
                  </a:cubicBezTo>
                  <a:cubicBezTo>
                    <a:pt x="128" y="224"/>
                    <a:pt x="128" y="224"/>
                    <a:pt x="128" y="224"/>
                  </a:cubicBezTo>
                  <a:cubicBezTo>
                    <a:pt x="139" y="213"/>
                    <a:pt x="139" y="213"/>
                    <a:pt x="139" y="213"/>
                  </a:cubicBezTo>
                  <a:cubicBezTo>
                    <a:pt x="144" y="209"/>
                    <a:pt x="144" y="209"/>
                    <a:pt x="144" y="209"/>
                  </a:cubicBezTo>
                  <a:cubicBezTo>
                    <a:pt x="145" y="209"/>
                    <a:pt x="145" y="209"/>
                    <a:pt x="145" y="209"/>
                  </a:cubicBezTo>
                  <a:cubicBezTo>
                    <a:pt x="150" y="212"/>
                    <a:pt x="154" y="216"/>
                    <a:pt x="158" y="219"/>
                  </a:cubicBezTo>
                  <a:lnTo>
                    <a:pt x="154" y="234"/>
                  </a:lnTo>
                  <a:close/>
                  <a:moveTo>
                    <a:pt x="83" y="356"/>
                  </a:moveTo>
                  <a:cubicBezTo>
                    <a:pt x="83" y="356"/>
                    <a:pt x="83" y="356"/>
                    <a:pt x="83" y="356"/>
                  </a:cubicBezTo>
                  <a:cubicBezTo>
                    <a:pt x="83" y="356"/>
                    <a:pt x="83" y="356"/>
                    <a:pt x="83" y="356"/>
                  </a:cubicBezTo>
                  <a:cubicBezTo>
                    <a:pt x="83" y="356"/>
                    <a:pt x="83" y="356"/>
                    <a:pt x="83" y="356"/>
                  </a:cubicBezTo>
                  <a:close/>
                  <a:moveTo>
                    <a:pt x="169" y="350"/>
                  </a:moveTo>
                  <a:cubicBezTo>
                    <a:pt x="166" y="357"/>
                    <a:pt x="166" y="357"/>
                    <a:pt x="166" y="357"/>
                  </a:cubicBezTo>
                  <a:cubicBezTo>
                    <a:pt x="152" y="356"/>
                    <a:pt x="152" y="356"/>
                    <a:pt x="152" y="356"/>
                  </a:cubicBezTo>
                  <a:cubicBezTo>
                    <a:pt x="141" y="356"/>
                    <a:pt x="131" y="356"/>
                    <a:pt x="120" y="356"/>
                  </a:cubicBezTo>
                  <a:cubicBezTo>
                    <a:pt x="88" y="356"/>
                    <a:pt x="88" y="356"/>
                    <a:pt x="88" y="356"/>
                  </a:cubicBezTo>
                  <a:cubicBezTo>
                    <a:pt x="88" y="356"/>
                    <a:pt x="88" y="356"/>
                    <a:pt x="88" y="356"/>
                  </a:cubicBezTo>
                  <a:cubicBezTo>
                    <a:pt x="87" y="354"/>
                    <a:pt x="87" y="354"/>
                    <a:pt x="87" y="354"/>
                  </a:cubicBezTo>
                  <a:cubicBezTo>
                    <a:pt x="82" y="339"/>
                    <a:pt x="82" y="339"/>
                    <a:pt x="82" y="339"/>
                  </a:cubicBezTo>
                  <a:cubicBezTo>
                    <a:pt x="76" y="320"/>
                    <a:pt x="70" y="301"/>
                    <a:pt x="63" y="282"/>
                  </a:cubicBezTo>
                  <a:cubicBezTo>
                    <a:pt x="69" y="277"/>
                    <a:pt x="69" y="277"/>
                    <a:pt x="69" y="277"/>
                  </a:cubicBezTo>
                  <a:cubicBezTo>
                    <a:pt x="81" y="266"/>
                    <a:pt x="81" y="266"/>
                    <a:pt x="81" y="266"/>
                  </a:cubicBezTo>
                  <a:cubicBezTo>
                    <a:pt x="89" y="259"/>
                    <a:pt x="96" y="252"/>
                    <a:pt x="104" y="245"/>
                  </a:cubicBezTo>
                  <a:cubicBezTo>
                    <a:pt x="107" y="242"/>
                    <a:pt x="107" y="242"/>
                    <a:pt x="107" y="242"/>
                  </a:cubicBezTo>
                  <a:cubicBezTo>
                    <a:pt x="109" y="242"/>
                    <a:pt x="111" y="243"/>
                    <a:pt x="113" y="243"/>
                  </a:cubicBezTo>
                  <a:cubicBezTo>
                    <a:pt x="145" y="244"/>
                    <a:pt x="145" y="244"/>
                    <a:pt x="145" y="244"/>
                  </a:cubicBezTo>
                  <a:cubicBezTo>
                    <a:pt x="153" y="245"/>
                    <a:pt x="153" y="245"/>
                    <a:pt x="153" y="245"/>
                  </a:cubicBezTo>
                  <a:cubicBezTo>
                    <a:pt x="153" y="245"/>
                    <a:pt x="155" y="245"/>
                    <a:pt x="157" y="245"/>
                  </a:cubicBezTo>
                  <a:cubicBezTo>
                    <a:pt x="158" y="244"/>
                    <a:pt x="159" y="243"/>
                    <a:pt x="161" y="242"/>
                  </a:cubicBezTo>
                  <a:cubicBezTo>
                    <a:pt x="161" y="241"/>
                    <a:pt x="161" y="241"/>
                    <a:pt x="162" y="240"/>
                  </a:cubicBezTo>
                  <a:cubicBezTo>
                    <a:pt x="162" y="239"/>
                    <a:pt x="162" y="239"/>
                    <a:pt x="162" y="239"/>
                  </a:cubicBezTo>
                  <a:cubicBezTo>
                    <a:pt x="162" y="238"/>
                    <a:pt x="162" y="238"/>
                    <a:pt x="162" y="238"/>
                  </a:cubicBezTo>
                  <a:cubicBezTo>
                    <a:pt x="163" y="237"/>
                    <a:pt x="163" y="237"/>
                    <a:pt x="163" y="237"/>
                  </a:cubicBezTo>
                  <a:cubicBezTo>
                    <a:pt x="167" y="224"/>
                    <a:pt x="167" y="224"/>
                    <a:pt x="167" y="224"/>
                  </a:cubicBezTo>
                  <a:cubicBezTo>
                    <a:pt x="174" y="229"/>
                    <a:pt x="181" y="234"/>
                    <a:pt x="188" y="239"/>
                  </a:cubicBezTo>
                  <a:cubicBezTo>
                    <a:pt x="184" y="241"/>
                    <a:pt x="181" y="244"/>
                    <a:pt x="177" y="246"/>
                  </a:cubicBezTo>
                  <a:cubicBezTo>
                    <a:pt x="176" y="247"/>
                    <a:pt x="176" y="247"/>
                    <a:pt x="176" y="247"/>
                  </a:cubicBezTo>
                  <a:cubicBezTo>
                    <a:pt x="175" y="248"/>
                    <a:pt x="175" y="248"/>
                    <a:pt x="175" y="248"/>
                  </a:cubicBezTo>
                  <a:cubicBezTo>
                    <a:pt x="175" y="248"/>
                    <a:pt x="175" y="248"/>
                    <a:pt x="174" y="248"/>
                  </a:cubicBezTo>
                  <a:cubicBezTo>
                    <a:pt x="174" y="249"/>
                    <a:pt x="173" y="249"/>
                    <a:pt x="173" y="249"/>
                  </a:cubicBezTo>
                  <a:cubicBezTo>
                    <a:pt x="172" y="251"/>
                    <a:pt x="171" y="252"/>
                    <a:pt x="171" y="254"/>
                  </a:cubicBezTo>
                  <a:cubicBezTo>
                    <a:pt x="171" y="255"/>
                    <a:pt x="171" y="256"/>
                    <a:pt x="171" y="257"/>
                  </a:cubicBezTo>
                  <a:cubicBezTo>
                    <a:pt x="171" y="257"/>
                    <a:pt x="171" y="258"/>
                    <a:pt x="171" y="258"/>
                  </a:cubicBezTo>
                  <a:cubicBezTo>
                    <a:pt x="171" y="259"/>
                    <a:pt x="171" y="259"/>
                    <a:pt x="171" y="259"/>
                  </a:cubicBezTo>
                  <a:cubicBezTo>
                    <a:pt x="171" y="259"/>
                    <a:pt x="171" y="259"/>
                    <a:pt x="171" y="259"/>
                  </a:cubicBezTo>
                  <a:cubicBezTo>
                    <a:pt x="174" y="267"/>
                    <a:pt x="174" y="267"/>
                    <a:pt x="174" y="267"/>
                  </a:cubicBezTo>
                  <a:cubicBezTo>
                    <a:pt x="180" y="282"/>
                    <a:pt x="180" y="282"/>
                    <a:pt x="180" y="282"/>
                  </a:cubicBezTo>
                  <a:cubicBezTo>
                    <a:pt x="189" y="306"/>
                    <a:pt x="189" y="306"/>
                    <a:pt x="189" y="306"/>
                  </a:cubicBezTo>
                  <a:cubicBezTo>
                    <a:pt x="182" y="320"/>
                    <a:pt x="176" y="335"/>
                    <a:pt x="169" y="350"/>
                  </a:cubicBezTo>
                  <a:close/>
                  <a:moveTo>
                    <a:pt x="333" y="284"/>
                  </a:moveTo>
                  <a:cubicBezTo>
                    <a:pt x="333" y="284"/>
                    <a:pt x="333" y="283"/>
                    <a:pt x="333" y="283"/>
                  </a:cubicBezTo>
                  <a:cubicBezTo>
                    <a:pt x="333" y="283"/>
                    <a:pt x="333" y="283"/>
                    <a:pt x="333" y="283"/>
                  </a:cubicBezTo>
                  <a:cubicBezTo>
                    <a:pt x="333" y="283"/>
                    <a:pt x="333" y="283"/>
                    <a:pt x="333" y="283"/>
                  </a:cubicBezTo>
                  <a:lnTo>
                    <a:pt x="333" y="284"/>
                  </a:lnTo>
                  <a:close/>
                  <a:moveTo>
                    <a:pt x="331" y="281"/>
                  </a:moveTo>
                  <a:cubicBezTo>
                    <a:pt x="326" y="294"/>
                    <a:pt x="326" y="294"/>
                    <a:pt x="326" y="294"/>
                  </a:cubicBezTo>
                  <a:cubicBezTo>
                    <a:pt x="323" y="304"/>
                    <a:pt x="319" y="314"/>
                    <a:pt x="316" y="324"/>
                  </a:cubicBezTo>
                  <a:cubicBezTo>
                    <a:pt x="306" y="355"/>
                    <a:pt x="306" y="355"/>
                    <a:pt x="306" y="355"/>
                  </a:cubicBezTo>
                  <a:cubicBezTo>
                    <a:pt x="305" y="355"/>
                    <a:pt x="305" y="355"/>
                    <a:pt x="305" y="355"/>
                  </a:cubicBezTo>
                  <a:cubicBezTo>
                    <a:pt x="304" y="355"/>
                    <a:pt x="304" y="355"/>
                    <a:pt x="304" y="355"/>
                  </a:cubicBezTo>
                  <a:cubicBezTo>
                    <a:pt x="288" y="355"/>
                    <a:pt x="288" y="355"/>
                    <a:pt x="288" y="355"/>
                  </a:cubicBezTo>
                  <a:cubicBezTo>
                    <a:pt x="268" y="355"/>
                    <a:pt x="248" y="356"/>
                    <a:pt x="228" y="356"/>
                  </a:cubicBezTo>
                  <a:cubicBezTo>
                    <a:pt x="225" y="349"/>
                    <a:pt x="225" y="349"/>
                    <a:pt x="225" y="349"/>
                  </a:cubicBezTo>
                  <a:cubicBezTo>
                    <a:pt x="218" y="334"/>
                    <a:pt x="218" y="334"/>
                    <a:pt x="218" y="334"/>
                  </a:cubicBezTo>
                  <a:cubicBezTo>
                    <a:pt x="214" y="325"/>
                    <a:pt x="210" y="315"/>
                    <a:pt x="205" y="305"/>
                  </a:cubicBezTo>
                  <a:cubicBezTo>
                    <a:pt x="204" y="302"/>
                    <a:pt x="204" y="302"/>
                    <a:pt x="204" y="302"/>
                  </a:cubicBezTo>
                  <a:cubicBezTo>
                    <a:pt x="204" y="300"/>
                    <a:pt x="205" y="298"/>
                    <a:pt x="206" y="296"/>
                  </a:cubicBezTo>
                  <a:cubicBezTo>
                    <a:pt x="217" y="267"/>
                    <a:pt x="217" y="267"/>
                    <a:pt x="217" y="267"/>
                  </a:cubicBezTo>
                  <a:cubicBezTo>
                    <a:pt x="220" y="259"/>
                    <a:pt x="220" y="259"/>
                    <a:pt x="220" y="259"/>
                  </a:cubicBezTo>
                  <a:cubicBezTo>
                    <a:pt x="220" y="259"/>
                    <a:pt x="220" y="259"/>
                    <a:pt x="220" y="259"/>
                  </a:cubicBezTo>
                  <a:cubicBezTo>
                    <a:pt x="221" y="258"/>
                    <a:pt x="221" y="258"/>
                    <a:pt x="221" y="258"/>
                  </a:cubicBezTo>
                  <a:cubicBezTo>
                    <a:pt x="221" y="257"/>
                    <a:pt x="221" y="256"/>
                    <a:pt x="221" y="256"/>
                  </a:cubicBezTo>
                  <a:cubicBezTo>
                    <a:pt x="221" y="254"/>
                    <a:pt x="221" y="253"/>
                    <a:pt x="220" y="251"/>
                  </a:cubicBezTo>
                  <a:cubicBezTo>
                    <a:pt x="219" y="251"/>
                    <a:pt x="219" y="250"/>
                    <a:pt x="218" y="249"/>
                  </a:cubicBezTo>
                  <a:cubicBezTo>
                    <a:pt x="218" y="249"/>
                    <a:pt x="218" y="249"/>
                    <a:pt x="218" y="249"/>
                  </a:cubicBezTo>
                  <a:cubicBezTo>
                    <a:pt x="217" y="249"/>
                    <a:pt x="217" y="249"/>
                    <a:pt x="217" y="249"/>
                  </a:cubicBezTo>
                  <a:cubicBezTo>
                    <a:pt x="217" y="248"/>
                    <a:pt x="217" y="248"/>
                    <a:pt x="217" y="248"/>
                  </a:cubicBezTo>
                  <a:cubicBezTo>
                    <a:pt x="215" y="247"/>
                    <a:pt x="215" y="247"/>
                    <a:pt x="215" y="247"/>
                  </a:cubicBezTo>
                  <a:cubicBezTo>
                    <a:pt x="205" y="240"/>
                    <a:pt x="205" y="240"/>
                    <a:pt x="205" y="240"/>
                  </a:cubicBezTo>
                  <a:cubicBezTo>
                    <a:pt x="212" y="235"/>
                    <a:pt x="219" y="230"/>
                    <a:pt x="226" y="224"/>
                  </a:cubicBezTo>
                  <a:cubicBezTo>
                    <a:pt x="227" y="228"/>
                    <a:pt x="228" y="232"/>
                    <a:pt x="229" y="237"/>
                  </a:cubicBezTo>
                  <a:cubicBezTo>
                    <a:pt x="230" y="238"/>
                    <a:pt x="230" y="238"/>
                    <a:pt x="230" y="238"/>
                  </a:cubicBezTo>
                  <a:cubicBezTo>
                    <a:pt x="230" y="239"/>
                    <a:pt x="230" y="239"/>
                    <a:pt x="230" y="239"/>
                  </a:cubicBezTo>
                  <a:cubicBezTo>
                    <a:pt x="230" y="240"/>
                    <a:pt x="230" y="240"/>
                    <a:pt x="230" y="240"/>
                  </a:cubicBezTo>
                  <a:cubicBezTo>
                    <a:pt x="230" y="240"/>
                    <a:pt x="230" y="240"/>
                    <a:pt x="230" y="240"/>
                  </a:cubicBezTo>
                  <a:cubicBezTo>
                    <a:pt x="231" y="241"/>
                    <a:pt x="231" y="241"/>
                    <a:pt x="231" y="242"/>
                  </a:cubicBezTo>
                  <a:cubicBezTo>
                    <a:pt x="232" y="243"/>
                    <a:pt x="233" y="244"/>
                    <a:pt x="235" y="245"/>
                  </a:cubicBezTo>
                  <a:cubicBezTo>
                    <a:pt x="236" y="246"/>
                    <a:pt x="237" y="246"/>
                    <a:pt x="237" y="246"/>
                  </a:cubicBezTo>
                  <a:cubicBezTo>
                    <a:pt x="238" y="246"/>
                    <a:pt x="238" y="246"/>
                    <a:pt x="239" y="246"/>
                  </a:cubicBezTo>
                  <a:cubicBezTo>
                    <a:pt x="240" y="246"/>
                    <a:pt x="240" y="246"/>
                    <a:pt x="240" y="246"/>
                  </a:cubicBezTo>
                  <a:cubicBezTo>
                    <a:pt x="248" y="246"/>
                    <a:pt x="248" y="246"/>
                    <a:pt x="248" y="246"/>
                  </a:cubicBezTo>
                  <a:cubicBezTo>
                    <a:pt x="264" y="245"/>
                    <a:pt x="264" y="245"/>
                    <a:pt x="264" y="245"/>
                  </a:cubicBezTo>
                  <a:cubicBezTo>
                    <a:pt x="289" y="244"/>
                    <a:pt x="289" y="244"/>
                    <a:pt x="289" y="244"/>
                  </a:cubicBezTo>
                  <a:cubicBezTo>
                    <a:pt x="301" y="254"/>
                    <a:pt x="313" y="265"/>
                    <a:pt x="325" y="276"/>
                  </a:cubicBezTo>
                  <a:lnTo>
                    <a:pt x="331" y="281"/>
                  </a:lnTo>
                  <a:close/>
                  <a:moveTo>
                    <a:pt x="367" y="165"/>
                  </a:moveTo>
                  <a:cubicBezTo>
                    <a:pt x="361" y="184"/>
                    <a:pt x="355" y="203"/>
                    <a:pt x="349" y="222"/>
                  </a:cubicBezTo>
                  <a:cubicBezTo>
                    <a:pt x="342" y="223"/>
                    <a:pt x="342" y="223"/>
                    <a:pt x="342" y="223"/>
                  </a:cubicBezTo>
                  <a:cubicBezTo>
                    <a:pt x="326" y="225"/>
                    <a:pt x="326" y="225"/>
                    <a:pt x="326" y="225"/>
                  </a:cubicBezTo>
                  <a:cubicBezTo>
                    <a:pt x="315" y="226"/>
                    <a:pt x="305" y="227"/>
                    <a:pt x="294" y="228"/>
                  </a:cubicBezTo>
                  <a:cubicBezTo>
                    <a:pt x="290" y="228"/>
                    <a:pt x="290" y="228"/>
                    <a:pt x="290" y="228"/>
                  </a:cubicBezTo>
                  <a:cubicBezTo>
                    <a:pt x="289" y="227"/>
                    <a:pt x="287" y="226"/>
                    <a:pt x="286" y="225"/>
                  </a:cubicBezTo>
                  <a:cubicBezTo>
                    <a:pt x="261" y="205"/>
                    <a:pt x="261" y="205"/>
                    <a:pt x="261" y="205"/>
                  </a:cubicBezTo>
                  <a:cubicBezTo>
                    <a:pt x="255" y="200"/>
                    <a:pt x="255" y="200"/>
                    <a:pt x="255" y="200"/>
                  </a:cubicBezTo>
                  <a:cubicBezTo>
                    <a:pt x="255" y="199"/>
                    <a:pt x="255" y="199"/>
                    <a:pt x="255" y="199"/>
                  </a:cubicBezTo>
                  <a:cubicBezTo>
                    <a:pt x="254" y="199"/>
                    <a:pt x="254" y="199"/>
                    <a:pt x="254" y="199"/>
                  </a:cubicBezTo>
                  <a:cubicBezTo>
                    <a:pt x="253" y="198"/>
                    <a:pt x="252" y="198"/>
                    <a:pt x="252" y="198"/>
                  </a:cubicBezTo>
                  <a:cubicBezTo>
                    <a:pt x="250" y="197"/>
                    <a:pt x="249" y="197"/>
                    <a:pt x="247" y="197"/>
                  </a:cubicBezTo>
                  <a:cubicBezTo>
                    <a:pt x="246" y="198"/>
                    <a:pt x="246" y="198"/>
                    <a:pt x="245" y="198"/>
                  </a:cubicBezTo>
                  <a:cubicBezTo>
                    <a:pt x="244" y="199"/>
                    <a:pt x="244" y="199"/>
                    <a:pt x="244" y="199"/>
                  </a:cubicBezTo>
                  <a:cubicBezTo>
                    <a:pt x="244" y="199"/>
                    <a:pt x="244" y="199"/>
                    <a:pt x="244" y="199"/>
                  </a:cubicBezTo>
                  <a:cubicBezTo>
                    <a:pt x="244" y="199"/>
                    <a:pt x="244" y="199"/>
                    <a:pt x="244" y="199"/>
                  </a:cubicBezTo>
                  <a:cubicBezTo>
                    <a:pt x="242" y="200"/>
                    <a:pt x="242" y="200"/>
                    <a:pt x="242" y="200"/>
                  </a:cubicBezTo>
                  <a:cubicBezTo>
                    <a:pt x="232" y="208"/>
                    <a:pt x="232" y="208"/>
                    <a:pt x="232" y="208"/>
                  </a:cubicBezTo>
                  <a:cubicBezTo>
                    <a:pt x="229" y="200"/>
                    <a:pt x="226" y="192"/>
                    <a:pt x="223" y="184"/>
                  </a:cubicBezTo>
                  <a:cubicBezTo>
                    <a:pt x="227" y="184"/>
                    <a:pt x="231" y="184"/>
                    <a:pt x="235" y="184"/>
                  </a:cubicBezTo>
                  <a:cubicBezTo>
                    <a:pt x="239" y="184"/>
                    <a:pt x="239" y="184"/>
                    <a:pt x="239" y="184"/>
                  </a:cubicBezTo>
                  <a:cubicBezTo>
                    <a:pt x="239" y="184"/>
                    <a:pt x="239" y="184"/>
                    <a:pt x="239" y="184"/>
                  </a:cubicBezTo>
                  <a:cubicBezTo>
                    <a:pt x="240" y="184"/>
                    <a:pt x="240" y="184"/>
                    <a:pt x="240" y="184"/>
                  </a:cubicBezTo>
                  <a:cubicBezTo>
                    <a:pt x="241" y="184"/>
                    <a:pt x="241" y="184"/>
                    <a:pt x="242" y="184"/>
                  </a:cubicBezTo>
                  <a:cubicBezTo>
                    <a:pt x="243" y="184"/>
                    <a:pt x="243" y="183"/>
                    <a:pt x="244" y="183"/>
                  </a:cubicBezTo>
                  <a:cubicBezTo>
                    <a:pt x="246" y="182"/>
                    <a:pt x="247" y="181"/>
                    <a:pt x="248" y="179"/>
                  </a:cubicBezTo>
                  <a:cubicBezTo>
                    <a:pt x="248" y="178"/>
                    <a:pt x="248" y="178"/>
                    <a:pt x="248" y="177"/>
                  </a:cubicBezTo>
                  <a:cubicBezTo>
                    <a:pt x="248" y="177"/>
                    <a:pt x="248" y="177"/>
                    <a:pt x="248" y="177"/>
                  </a:cubicBezTo>
                  <a:cubicBezTo>
                    <a:pt x="249" y="176"/>
                    <a:pt x="249" y="176"/>
                    <a:pt x="249" y="176"/>
                  </a:cubicBezTo>
                  <a:cubicBezTo>
                    <a:pt x="249" y="174"/>
                    <a:pt x="249" y="174"/>
                    <a:pt x="249" y="174"/>
                  </a:cubicBezTo>
                  <a:cubicBezTo>
                    <a:pt x="250" y="170"/>
                    <a:pt x="250" y="170"/>
                    <a:pt x="250" y="170"/>
                  </a:cubicBezTo>
                  <a:cubicBezTo>
                    <a:pt x="254" y="155"/>
                    <a:pt x="254" y="155"/>
                    <a:pt x="254" y="155"/>
                  </a:cubicBezTo>
                  <a:cubicBezTo>
                    <a:pt x="261" y="129"/>
                    <a:pt x="261" y="129"/>
                    <a:pt x="261" y="129"/>
                  </a:cubicBezTo>
                  <a:cubicBezTo>
                    <a:pt x="275" y="121"/>
                    <a:pt x="289" y="113"/>
                    <a:pt x="303" y="105"/>
                  </a:cubicBezTo>
                  <a:cubicBezTo>
                    <a:pt x="310" y="101"/>
                    <a:pt x="310" y="101"/>
                    <a:pt x="310" y="101"/>
                  </a:cubicBezTo>
                  <a:cubicBezTo>
                    <a:pt x="321" y="110"/>
                    <a:pt x="321" y="110"/>
                    <a:pt x="321" y="110"/>
                  </a:cubicBezTo>
                  <a:cubicBezTo>
                    <a:pt x="329" y="116"/>
                    <a:pt x="338" y="123"/>
                    <a:pt x="346" y="129"/>
                  </a:cubicBezTo>
                  <a:cubicBezTo>
                    <a:pt x="372" y="148"/>
                    <a:pt x="372" y="148"/>
                    <a:pt x="372" y="148"/>
                  </a:cubicBezTo>
                  <a:cubicBezTo>
                    <a:pt x="373" y="148"/>
                    <a:pt x="373" y="148"/>
                    <a:pt x="373" y="148"/>
                  </a:cubicBezTo>
                  <a:cubicBezTo>
                    <a:pt x="372" y="150"/>
                    <a:pt x="372" y="150"/>
                    <a:pt x="372" y="150"/>
                  </a:cubicBezTo>
                  <a:lnTo>
                    <a:pt x="367" y="165"/>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defTabSz="914400">
                <a:defRPr/>
              </a:pPr>
              <a:endParaRPr lang="en-US" kern="0">
                <a:solidFill>
                  <a:srgbClr val="383A35"/>
                </a:solidFill>
                <a:latin typeface="Rubik"/>
              </a:endParaRPr>
            </a:p>
          </p:txBody>
        </p:sp>
      </p:grpSp>
      <p:sp>
        <p:nvSpPr>
          <p:cNvPr id="26" name="Title 1">
            <a:extLst>
              <a:ext uri="{FF2B5EF4-FFF2-40B4-BE49-F238E27FC236}">
                <a16:creationId xmlns:a16="http://schemas.microsoft.com/office/drawing/2014/main" id="{096E952C-50A3-478C-82C7-F1D1BEFF6C62}"/>
              </a:ext>
            </a:extLst>
          </p:cNvPr>
          <p:cNvSpPr>
            <a:spLocks noGrp="1"/>
          </p:cNvSpPr>
          <p:nvPr>
            <p:ph type="title"/>
          </p:nvPr>
        </p:nvSpPr>
        <p:spPr>
          <a:xfrm>
            <a:off x="304799" y="4458601"/>
            <a:ext cx="6248401" cy="722999"/>
          </a:xfrm>
        </p:spPr>
        <p:txBody>
          <a:bodyPr/>
          <a:lstStyle/>
          <a:p>
            <a:r>
              <a:rPr lang="en-US" dirty="0"/>
              <a:t>Design Commission Work Session</a:t>
            </a:r>
          </a:p>
        </p:txBody>
      </p:sp>
      <p:sp>
        <p:nvSpPr>
          <p:cNvPr id="27" name="Subtitle 2">
            <a:extLst>
              <a:ext uri="{FF2B5EF4-FFF2-40B4-BE49-F238E27FC236}">
                <a16:creationId xmlns:a16="http://schemas.microsoft.com/office/drawing/2014/main" id="{BD33F919-5DAC-48C4-BA91-9587DEEC7FCB}"/>
              </a:ext>
            </a:extLst>
          </p:cNvPr>
          <p:cNvSpPr>
            <a:spLocks noGrp="1"/>
          </p:cNvSpPr>
          <p:nvPr>
            <p:ph type="subTitle" idx="1"/>
          </p:nvPr>
        </p:nvSpPr>
        <p:spPr>
          <a:xfrm>
            <a:off x="592094" y="5651164"/>
            <a:ext cx="7807411" cy="601980"/>
          </a:xfrm>
        </p:spPr>
        <p:txBody>
          <a:bodyPr/>
          <a:lstStyle/>
          <a:p>
            <a:r>
              <a:rPr lang="en-US" dirty="0"/>
              <a:t>July 26, 2018</a:t>
            </a:r>
          </a:p>
        </p:txBody>
      </p:sp>
    </p:spTree>
    <p:extLst>
      <p:ext uri="{BB962C8B-B14F-4D97-AF65-F5344CB8AC3E}">
        <p14:creationId xmlns:p14="http://schemas.microsoft.com/office/powerpoint/2010/main" val="7579246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6911" t="148" r="61980" b="5425"/>
          <a:stretch/>
        </p:blipFill>
        <p:spPr>
          <a:xfrm>
            <a:off x="2" y="382198"/>
            <a:ext cx="4185937" cy="6475802"/>
          </a:xfrm>
          <a:prstGeom prst="rect">
            <a:avLst/>
          </a:prstGeom>
        </p:spPr>
      </p:pic>
      <p:sp>
        <p:nvSpPr>
          <p:cNvPr id="4" name="Title 3"/>
          <p:cNvSpPr>
            <a:spLocks noGrp="1"/>
          </p:cNvSpPr>
          <p:nvPr>
            <p:ph type="title"/>
          </p:nvPr>
        </p:nvSpPr>
        <p:spPr/>
        <p:txBody>
          <a:bodyPr/>
          <a:lstStyle/>
          <a:p>
            <a:r>
              <a:rPr lang="en-US" dirty="0"/>
              <a:t>FRAMEWORK PLAN</a:t>
            </a:r>
          </a:p>
        </p:txBody>
      </p:sp>
      <p:sp>
        <p:nvSpPr>
          <p:cNvPr id="7" name="Text Placeholder 6"/>
          <p:cNvSpPr>
            <a:spLocks noGrp="1"/>
          </p:cNvSpPr>
          <p:nvPr>
            <p:ph type="body" sz="quarter" idx="10"/>
          </p:nvPr>
        </p:nvSpPr>
        <p:spPr>
          <a:xfrm>
            <a:off x="3695700" y="1028700"/>
            <a:ext cx="5448300" cy="5638800"/>
          </a:xfrm>
          <a:solidFill>
            <a:schemeClr val="bg1"/>
          </a:solidFill>
        </p:spPr>
        <p:txBody>
          <a:bodyPr/>
          <a:lstStyle/>
          <a:p>
            <a:r>
              <a:rPr lang="en-US" sz="1800" dirty="0">
                <a:latin typeface="+mn-lt"/>
              </a:rPr>
              <a:t>Affordable Housing</a:t>
            </a:r>
          </a:p>
          <a:p>
            <a:pPr lvl="1"/>
            <a:r>
              <a:rPr lang="en-US" sz="1400" dirty="0">
                <a:solidFill>
                  <a:schemeClr val="tx1"/>
                </a:solidFill>
                <a:latin typeface="+mn-lt"/>
              </a:rPr>
              <a:t>700 affordable housing units delivered via PHB investment and inclusionary housing</a:t>
            </a:r>
          </a:p>
          <a:p>
            <a:r>
              <a:rPr lang="en-US" sz="1800" dirty="0">
                <a:latin typeface="+mn-lt"/>
              </a:rPr>
              <a:t>Streets:</a:t>
            </a:r>
          </a:p>
          <a:p>
            <a:pPr lvl="1"/>
            <a:r>
              <a:rPr lang="en-US" sz="1400" dirty="0">
                <a:latin typeface="+mn-lt"/>
              </a:rPr>
              <a:t>Johnson Street &amp; Park Avenue = 80’ ROW</a:t>
            </a:r>
          </a:p>
          <a:p>
            <a:r>
              <a:rPr lang="en-US" sz="1800" dirty="0">
                <a:latin typeface="+mn-lt"/>
              </a:rPr>
              <a:t>Parks &amp; Open Space</a:t>
            </a:r>
          </a:p>
          <a:p>
            <a:pPr lvl="1"/>
            <a:r>
              <a:rPr lang="en-US" sz="1400" dirty="0">
                <a:latin typeface="+mn-lt"/>
              </a:rPr>
              <a:t>Two new park blocks + Park Ave. and Irving St.</a:t>
            </a:r>
          </a:p>
          <a:p>
            <a:pPr lvl="1"/>
            <a:r>
              <a:rPr lang="en-US" sz="1400" dirty="0">
                <a:latin typeface="+mn-lt"/>
              </a:rPr>
              <a:t>Green Loop</a:t>
            </a:r>
          </a:p>
          <a:p>
            <a:pPr lvl="1"/>
            <a:r>
              <a:rPr lang="en-US" sz="1400" dirty="0">
                <a:latin typeface="+mn-lt"/>
              </a:rPr>
              <a:t>Bridgehead/Viaduct activation</a:t>
            </a:r>
          </a:p>
          <a:p>
            <a:r>
              <a:rPr lang="en-US" sz="1800" dirty="0">
                <a:latin typeface="+mn-lt"/>
              </a:rPr>
              <a:t>Entitlements</a:t>
            </a:r>
          </a:p>
          <a:p>
            <a:pPr lvl="1"/>
            <a:r>
              <a:rPr lang="en-US" sz="1400" dirty="0">
                <a:latin typeface="+mn-lt"/>
              </a:rPr>
              <a:t>Increase to 7:1 FAR; 250’ / 400’ Height</a:t>
            </a:r>
          </a:p>
          <a:p>
            <a:pPr marL="228600" lvl="1">
              <a:spcBef>
                <a:spcPts val="1000"/>
              </a:spcBef>
            </a:pPr>
            <a:r>
              <a:rPr lang="en-US" sz="1800" dirty="0">
                <a:latin typeface="+mn-lt"/>
              </a:rPr>
              <a:t>Investment</a:t>
            </a:r>
            <a:endParaRPr lang="en-US" sz="1400" dirty="0">
              <a:latin typeface="+mn-lt"/>
            </a:endParaRPr>
          </a:p>
          <a:p>
            <a:pPr lvl="1"/>
            <a:r>
              <a:rPr lang="en-US" sz="1400" dirty="0">
                <a:latin typeface="+mn-lt"/>
              </a:rPr>
              <a:t>Land value is directly impacted by:</a:t>
            </a:r>
          </a:p>
          <a:p>
            <a:pPr lvl="2"/>
            <a:r>
              <a:rPr lang="en-US" sz="1400" dirty="0">
                <a:latin typeface="+mn-lt"/>
              </a:rPr>
              <a:t>scale of private market rate development </a:t>
            </a:r>
          </a:p>
          <a:p>
            <a:pPr lvl="2"/>
            <a:r>
              <a:rPr lang="en-US" sz="1400" dirty="0">
                <a:latin typeface="+mn-lt"/>
              </a:rPr>
              <a:t>assumptions regarding public infrastructure/improvements</a:t>
            </a:r>
          </a:p>
          <a:p>
            <a:pPr lvl="1"/>
            <a:r>
              <a:rPr lang="en-US" sz="1400" dirty="0">
                <a:latin typeface="+mn-lt"/>
              </a:rPr>
              <a:t>Land value plus housing funds are the largest resources to support public benefits</a:t>
            </a:r>
          </a:p>
          <a:p>
            <a:pPr lvl="1"/>
            <a:r>
              <a:rPr lang="en-US" sz="1400" dirty="0">
                <a:latin typeface="+mn-lt"/>
              </a:rPr>
              <a:t>Significant private investment is required to achieve desired outcomes (~¾ of total estimated costs) </a:t>
            </a:r>
          </a:p>
          <a:p>
            <a:pPr lvl="1"/>
            <a:endParaRPr lang="en-US" sz="1400" dirty="0">
              <a:latin typeface="+mn-lt"/>
            </a:endParaRPr>
          </a:p>
        </p:txBody>
      </p:sp>
    </p:spTree>
    <p:extLst>
      <p:ext uri="{BB962C8B-B14F-4D97-AF65-F5344CB8AC3E}">
        <p14:creationId xmlns:p14="http://schemas.microsoft.com/office/powerpoint/2010/main" val="22838507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FRAMEWORK PLAN</a:t>
            </a: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0109" b="10158"/>
          <a:stretch/>
        </p:blipFill>
        <p:spPr>
          <a:xfrm>
            <a:off x="381000" y="1085028"/>
            <a:ext cx="8381998" cy="4516683"/>
          </a:xfrm>
          <a:prstGeom prst="rect">
            <a:avLst/>
          </a:prstGeom>
        </p:spPr>
      </p:pic>
      <p:pic>
        <p:nvPicPr>
          <p:cNvPr id="9"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90525">
            <a:off x="6838308" y="3556590"/>
            <a:ext cx="2397891" cy="3109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82652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PUBLIC RESOURCES</a:t>
            </a:r>
          </a:p>
        </p:txBody>
      </p:sp>
      <p:graphicFrame>
        <p:nvGraphicFramePr>
          <p:cNvPr id="5" name="Table 4"/>
          <p:cNvGraphicFramePr>
            <a:graphicFrameLocks noGrp="1"/>
          </p:cNvGraphicFramePr>
          <p:nvPr>
            <p:extLst>
              <p:ext uri="{D42A27DB-BD31-4B8C-83A1-F6EECF244321}">
                <p14:modId xmlns:p14="http://schemas.microsoft.com/office/powerpoint/2010/main" val="3238954221"/>
              </p:ext>
            </p:extLst>
          </p:nvPr>
        </p:nvGraphicFramePr>
        <p:xfrm>
          <a:off x="304800" y="1127760"/>
          <a:ext cx="8610600" cy="5288280"/>
        </p:xfrm>
        <a:graphic>
          <a:graphicData uri="http://schemas.openxmlformats.org/drawingml/2006/table">
            <a:tbl>
              <a:tblPr firstRow="1" bandRow="1">
                <a:tableStyleId>{5940675A-B579-460E-94D1-54222C63F5DA}</a:tableStyleId>
              </a:tblPr>
              <a:tblGrid>
                <a:gridCol w="25146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4648200">
                  <a:extLst>
                    <a:ext uri="{9D8B030D-6E8A-4147-A177-3AD203B41FA5}">
                      <a16:colId xmlns:a16="http://schemas.microsoft.com/office/drawing/2014/main" val="20002"/>
                    </a:ext>
                  </a:extLst>
                </a:gridCol>
              </a:tblGrid>
              <a:tr h="470901">
                <a:tc>
                  <a:txBody>
                    <a:bodyPr/>
                    <a:lstStyle/>
                    <a:p>
                      <a:r>
                        <a:rPr lang="en-US" sz="1400" b="1" dirty="0"/>
                        <a:t>Source</a:t>
                      </a:r>
                    </a:p>
                  </a:txBody>
                  <a:tcPr>
                    <a:solidFill>
                      <a:schemeClr val="accent5">
                        <a:lumMod val="40000"/>
                        <a:lumOff val="60000"/>
                      </a:schemeClr>
                    </a:solidFill>
                  </a:tcPr>
                </a:tc>
                <a:tc>
                  <a:txBody>
                    <a:bodyPr/>
                    <a:lstStyle/>
                    <a:p>
                      <a:r>
                        <a:rPr lang="en-US" sz="1400" b="1" dirty="0"/>
                        <a:t>Amount</a:t>
                      </a:r>
                    </a:p>
                  </a:txBody>
                  <a:tcPr>
                    <a:solidFill>
                      <a:schemeClr val="accent5">
                        <a:lumMod val="40000"/>
                        <a:lumOff val="60000"/>
                      </a:schemeClr>
                    </a:solidFill>
                  </a:tcPr>
                </a:tc>
                <a:tc>
                  <a:txBody>
                    <a:bodyPr/>
                    <a:lstStyle/>
                    <a:p>
                      <a:r>
                        <a:rPr lang="en-US" sz="1400" b="1" dirty="0"/>
                        <a:t>Use</a:t>
                      </a:r>
                      <a:r>
                        <a:rPr lang="en-US" sz="1400" b="1" baseline="0" dirty="0"/>
                        <a:t>  and Considerations</a:t>
                      </a:r>
                      <a:endParaRPr lang="en-US" sz="1400" b="1" dirty="0"/>
                    </a:p>
                  </a:txBody>
                  <a:tcPr>
                    <a:solidFill>
                      <a:schemeClr val="accent5">
                        <a:lumMod val="40000"/>
                        <a:lumOff val="60000"/>
                      </a:schemeClr>
                    </a:solidFill>
                  </a:tcPr>
                </a:tc>
                <a:extLst>
                  <a:ext uri="{0D108BD9-81ED-4DB2-BD59-A6C34878D82A}">
                    <a16:rowId xmlns:a16="http://schemas.microsoft.com/office/drawing/2014/main" val="10000"/>
                  </a:ext>
                </a:extLst>
              </a:tr>
              <a:tr h="470901">
                <a:tc>
                  <a:txBody>
                    <a:bodyPr/>
                    <a:lstStyle/>
                    <a:p>
                      <a:r>
                        <a:rPr lang="en-US" sz="1400" dirty="0"/>
                        <a:t>Prosper Portland &amp; PHB Acquisition $</a:t>
                      </a:r>
                    </a:p>
                  </a:txBody>
                  <a:tcPr>
                    <a:solidFill>
                      <a:schemeClr val="bg1">
                        <a:lumMod val="85000"/>
                      </a:schemeClr>
                    </a:solidFill>
                  </a:tcPr>
                </a:tc>
                <a:tc>
                  <a:txBody>
                    <a:bodyPr/>
                    <a:lstStyle/>
                    <a:p>
                      <a:pPr algn="r"/>
                      <a:r>
                        <a:rPr lang="en-US" sz="1400" dirty="0"/>
                        <a:t>$88M</a:t>
                      </a:r>
                    </a:p>
                    <a:p>
                      <a:pPr algn="r"/>
                      <a:r>
                        <a:rPr lang="en-US" sz="1400" i="1" dirty="0"/>
                        <a:t>(spent)</a:t>
                      </a:r>
                    </a:p>
                  </a:txBody>
                  <a:tcPr>
                    <a:solidFill>
                      <a:schemeClr val="bg1">
                        <a:lumMod val="85000"/>
                      </a:schemeClr>
                    </a:solidFill>
                  </a:tcPr>
                </a:tc>
                <a:tc>
                  <a:txBody>
                    <a:bodyPr/>
                    <a:lstStyle/>
                    <a:p>
                      <a:pPr marL="285750" indent="-285750">
                        <a:buFont typeface="Arial" panose="020B0604020202020204" pitchFamily="34" charset="0"/>
                        <a:buChar char="•"/>
                      </a:pPr>
                      <a:r>
                        <a:rPr lang="en-US" sz="1400" dirty="0"/>
                        <a:t>Includes</a:t>
                      </a:r>
                      <a:r>
                        <a:rPr lang="en-US" sz="1400" baseline="0" dirty="0"/>
                        <a:t> </a:t>
                      </a:r>
                      <a:r>
                        <a:rPr lang="en-US" sz="1400" dirty="0"/>
                        <a:t>$40M provided via City line</a:t>
                      </a:r>
                      <a:r>
                        <a:rPr lang="en-US" sz="1400" baseline="0" dirty="0"/>
                        <a:t> of credit</a:t>
                      </a:r>
                      <a:endParaRPr lang="en-US" sz="1400" dirty="0"/>
                    </a:p>
                  </a:txBody>
                  <a:tcPr>
                    <a:solidFill>
                      <a:schemeClr val="bg1">
                        <a:lumMod val="85000"/>
                      </a:schemeClr>
                    </a:solidFill>
                  </a:tcPr>
                </a:tc>
                <a:extLst>
                  <a:ext uri="{0D108BD9-81ED-4DB2-BD59-A6C34878D82A}">
                    <a16:rowId xmlns:a16="http://schemas.microsoft.com/office/drawing/2014/main" val="10001"/>
                  </a:ext>
                </a:extLst>
              </a:tr>
              <a:tr h="470901">
                <a:tc>
                  <a:txBody>
                    <a:bodyPr/>
                    <a:lstStyle/>
                    <a:p>
                      <a:r>
                        <a:rPr lang="en-US" sz="1400" dirty="0"/>
                        <a:t>Prosper Portland </a:t>
                      </a:r>
                    </a:p>
                    <a:p>
                      <a:r>
                        <a:rPr lang="en-US" sz="1400" dirty="0"/>
                        <a:t>TIF Budget</a:t>
                      </a:r>
                    </a:p>
                  </a:txBody>
                  <a:tcPr/>
                </a:tc>
                <a:tc>
                  <a:txBody>
                    <a:bodyPr/>
                    <a:lstStyle/>
                    <a:p>
                      <a:pPr algn="r"/>
                      <a:r>
                        <a:rPr lang="en-US" sz="1400" dirty="0"/>
                        <a:t>$20M</a:t>
                      </a:r>
                    </a:p>
                    <a:p>
                      <a:pPr algn="r"/>
                      <a:r>
                        <a:rPr lang="en-US" sz="1400" i="1" dirty="0"/>
                        <a:t>(FY 19/20)</a:t>
                      </a:r>
                    </a:p>
                  </a:txBody>
                  <a:tcPr/>
                </a:tc>
                <a:tc>
                  <a:txBody>
                    <a:bodyPr/>
                    <a:lstStyle/>
                    <a:p>
                      <a:pPr marL="285750" indent="-285750">
                        <a:buFont typeface="Arial" panose="020B0604020202020204" pitchFamily="34" charset="0"/>
                        <a:buChar char="•"/>
                      </a:pPr>
                      <a:r>
                        <a:rPr lang="en-US" sz="1400" dirty="0"/>
                        <a:t>Investment limited to permanent</a:t>
                      </a:r>
                      <a:r>
                        <a:rPr lang="en-US" sz="1400" baseline="0" dirty="0"/>
                        <a:t> physical improvements within River District URA</a:t>
                      </a:r>
                      <a:endParaRPr lang="en-US" sz="1400" dirty="0"/>
                    </a:p>
                  </a:txBody>
                  <a:tcPr/>
                </a:tc>
                <a:extLst>
                  <a:ext uri="{0D108BD9-81ED-4DB2-BD59-A6C34878D82A}">
                    <a16:rowId xmlns:a16="http://schemas.microsoft.com/office/drawing/2014/main" val="10002"/>
                  </a:ext>
                </a:extLst>
              </a:tr>
              <a:tr h="611139">
                <a:tc>
                  <a:txBody>
                    <a:bodyPr/>
                    <a:lstStyle/>
                    <a:p>
                      <a:r>
                        <a:rPr lang="en-US" sz="1400" dirty="0"/>
                        <a:t>PBOT System</a:t>
                      </a:r>
                      <a:r>
                        <a:rPr lang="en-US" sz="1400" baseline="0" dirty="0"/>
                        <a:t> Development Charges</a:t>
                      </a:r>
                      <a:endParaRPr lang="en-US" sz="1400" dirty="0"/>
                    </a:p>
                  </a:txBody>
                  <a:tcPr/>
                </a:tc>
                <a:tc>
                  <a:txBody>
                    <a:bodyPr/>
                    <a:lstStyle/>
                    <a:p>
                      <a:pPr algn="r"/>
                      <a:r>
                        <a:rPr lang="en-US" sz="1400" dirty="0"/>
                        <a:t>$5M</a:t>
                      </a:r>
                    </a:p>
                    <a:p>
                      <a:pPr algn="r"/>
                      <a:r>
                        <a:rPr lang="en-US" sz="1400" i="1" dirty="0"/>
                        <a:t>(committed)</a:t>
                      </a:r>
                      <a:endParaRPr lang="en-US" sz="1400" dirty="0"/>
                    </a:p>
                  </a:txBody>
                  <a:tcPr/>
                </a:tc>
                <a:tc>
                  <a:txBody>
                    <a:bodyPr/>
                    <a:lstStyle/>
                    <a:p>
                      <a:pPr marL="285750" indent="-285750">
                        <a:buFont typeface="Arial" panose="020B0604020202020204" pitchFamily="34" charset="0"/>
                        <a:buChar char="•"/>
                      </a:pPr>
                      <a:r>
                        <a:rPr lang="en-US" sz="1400" dirty="0">
                          <a:solidFill>
                            <a:schemeClr val="tx1"/>
                          </a:solidFill>
                        </a:rPr>
                        <a:t>Street improvements eligible for SDCs</a:t>
                      </a:r>
                      <a:r>
                        <a:rPr lang="en-US" sz="1400" baseline="0" dirty="0">
                          <a:solidFill>
                            <a:schemeClr val="tx1"/>
                          </a:solidFill>
                        </a:rPr>
                        <a:t> under PBOT program requirements</a:t>
                      </a:r>
                      <a:endParaRPr lang="en-US" sz="1400" dirty="0">
                        <a:solidFill>
                          <a:schemeClr val="tx1"/>
                        </a:solidFill>
                      </a:endParaRPr>
                    </a:p>
                  </a:txBody>
                  <a:tcPr/>
                </a:tc>
                <a:extLst>
                  <a:ext uri="{0D108BD9-81ED-4DB2-BD59-A6C34878D82A}">
                    <a16:rowId xmlns:a16="http://schemas.microsoft.com/office/drawing/2014/main" val="10003"/>
                  </a:ext>
                </a:extLst>
              </a:tr>
              <a:tr h="487680">
                <a:tc>
                  <a:txBody>
                    <a:bodyPr/>
                    <a:lstStyle/>
                    <a:p>
                      <a:r>
                        <a:rPr lang="en-US" sz="1400" dirty="0"/>
                        <a:t>Other System</a:t>
                      </a:r>
                      <a:r>
                        <a:rPr lang="en-US" sz="1400" baseline="0" dirty="0"/>
                        <a:t> Development Charges</a:t>
                      </a:r>
                      <a:endParaRPr lang="en-US" sz="1400" dirty="0"/>
                    </a:p>
                  </a:txBody>
                  <a:tcPr/>
                </a:tc>
                <a:tc>
                  <a:txBody>
                    <a:bodyPr/>
                    <a:lstStyle/>
                    <a:p>
                      <a:pPr algn="r"/>
                      <a:r>
                        <a:rPr lang="en-US" sz="1400" dirty="0"/>
                        <a:t>~$20M </a:t>
                      </a:r>
                      <a:r>
                        <a:rPr lang="en-US" sz="1400" i="1" dirty="0"/>
                        <a:t>(uncommitted)</a:t>
                      </a:r>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dirty="0"/>
                        <a:t>Framework Plan modeled ~$20M of additional Parks &amp; PBOT SDCs</a:t>
                      </a:r>
                    </a:p>
                  </a:txBody>
                  <a:tcPr/>
                </a:tc>
                <a:extLst>
                  <a:ext uri="{0D108BD9-81ED-4DB2-BD59-A6C34878D82A}">
                    <a16:rowId xmlns:a16="http://schemas.microsoft.com/office/drawing/2014/main" val="10004"/>
                  </a:ext>
                </a:extLst>
              </a:tr>
              <a:tr h="441960">
                <a:tc>
                  <a:txBody>
                    <a:bodyPr/>
                    <a:lstStyle/>
                    <a:p>
                      <a:r>
                        <a:rPr lang="en-US" sz="1400" dirty="0"/>
                        <a:t>Portland Housing Bureau</a:t>
                      </a:r>
                    </a:p>
                  </a:txBody>
                  <a:tcPr/>
                </a:tc>
                <a:tc>
                  <a:txBody>
                    <a:bodyPr/>
                    <a:lstStyle/>
                    <a:p>
                      <a:pPr marL="6350" lvl="1" indent="0" algn="r"/>
                      <a:r>
                        <a:rPr lang="en-US" sz="1400" dirty="0"/>
                        <a:t>$5M</a:t>
                      </a:r>
                      <a:r>
                        <a:rPr lang="en-US" sz="1400" baseline="0" dirty="0"/>
                        <a:t> TIF + Bonds</a:t>
                      </a:r>
                      <a:endParaRPr lang="en-US" sz="1400" dirty="0"/>
                    </a:p>
                  </a:txBody>
                  <a:tcPr/>
                </a:tc>
                <a:tc>
                  <a:txBody>
                    <a:bodyPr/>
                    <a:lstStyle/>
                    <a:p>
                      <a:pPr marL="285750" indent="-285750">
                        <a:buFont typeface="Arial" panose="020B0604020202020204" pitchFamily="34" charset="0"/>
                        <a:buChar char="•"/>
                      </a:pPr>
                      <a:r>
                        <a:rPr lang="en-US" sz="1400" dirty="0"/>
                        <a:t>Total</a:t>
                      </a:r>
                      <a:r>
                        <a:rPr lang="en-US" sz="1400" baseline="0" dirty="0"/>
                        <a:t> required </a:t>
                      </a:r>
                      <a:r>
                        <a:rPr lang="en-US" sz="1400" dirty="0"/>
                        <a:t>PHB</a:t>
                      </a:r>
                      <a:r>
                        <a:rPr lang="en-US" sz="1400" baseline="0" dirty="0"/>
                        <a:t> affordable housing c</a:t>
                      </a:r>
                      <a:r>
                        <a:rPr lang="en-US" sz="1400" dirty="0"/>
                        <a:t>ontribution</a:t>
                      </a:r>
                      <a:r>
                        <a:rPr lang="en-US" sz="1400" baseline="0" dirty="0"/>
                        <a:t> estimated at $53M (~$100,000/unit)</a:t>
                      </a:r>
                      <a:endParaRPr lang="en-US" sz="1400" dirty="0"/>
                    </a:p>
                  </a:txBody>
                  <a:tcPr/>
                </a:tc>
                <a:extLst>
                  <a:ext uri="{0D108BD9-81ED-4DB2-BD59-A6C34878D82A}">
                    <a16:rowId xmlns:a16="http://schemas.microsoft.com/office/drawing/2014/main" val="10005"/>
                  </a:ext>
                </a:extLst>
              </a:tr>
              <a:tr h="1310640">
                <a:tc>
                  <a:txBody>
                    <a:bodyPr/>
                    <a:lstStyle/>
                    <a:p>
                      <a:r>
                        <a:rPr lang="en-US" sz="1400" dirty="0"/>
                        <a:t>Land</a:t>
                      </a:r>
                      <a:r>
                        <a:rPr lang="en-US" sz="1400" baseline="0" dirty="0"/>
                        <a:t> Value</a:t>
                      </a:r>
                      <a:endParaRPr lang="en-US" sz="1400" dirty="0"/>
                    </a:p>
                  </a:txBody>
                  <a:tcPr/>
                </a:tc>
                <a:tc>
                  <a:txBody>
                    <a:bodyPr/>
                    <a:lstStyle/>
                    <a:p>
                      <a:pPr algn="r"/>
                      <a:r>
                        <a:rPr lang="en-US" sz="1400" dirty="0"/>
                        <a:t>TBD less $40M</a:t>
                      </a:r>
                    </a:p>
                    <a:p>
                      <a:pPr algn="r"/>
                      <a:r>
                        <a:rPr lang="en-US" sz="1400" i="1" dirty="0"/>
                        <a:t>(phased w development)</a:t>
                      </a:r>
                    </a:p>
                  </a:txBody>
                  <a:tcPr/>
                </a:tc>
                <a:tc>
                  <a:txBody>
                    <a:bodyPr/>
                    <a:lstStyle/>
                    <a:p>
                      <a:pPr marL="285750" indent="-285750">
                        <a:spcBef>
                          <a:spcPts val="600"/>
                        </a:spcBef>
                        <a:buFont typeface="Arial" panose="020B0604020202020204" pitchFamily="34" charset="0"/>
                        <a:buChar char="•"/>
                      </a:pPr>
                      <a:r>
                        <a:rPr lang="en-US" sz="1400" dirty="0"/>
                        <a:t>$40</a:t>
                      </a:r>
                      <a:r>
                        <a:rPr lang="en-US" sz="1400" baseline="0" dirty="0"/>
                        <a:t>M needed to repay line of credit by 6/2022 </a:t>
                      </a:r>
                    </a:p>
                    <a:p>
                      <a:pPr marL="285750" indent="-285750">
                        <a:spcBef>
                          <a:spcPts val="600"/>
                        </a:spcBef>
                        <a:buFont typeface="Arial" panose="020B0604020202020204" pitchFamily="34" charset="0"/>
                        <a:buChar char="•"/>
                      </a:pPr>
                      <a:r>
                        <a:rPr lang="en-US" sz="1400" baseline="0" dirty="0"/>
                        <a:t>Remainder available for investment onsite or elsewhere within City (assuming not TIF restricted)</a:t>
                      </a:r>
                    </a:p>
                    <a:p>
                      <a:pPr marL="285750" indent="-285750">
                        <a:spcBef>
                          <a:spcPts val="600"/>
                        </a:spcBef>
                        <a:buFont typeface="Arial" panose="020B0604020202020204" pitchFamily="34" charset="0"/>
                        <a:buChar char="•"/>
                      </a:pPr>
                      <a:r>
                        <a:rPr lang="en-US" sz="1400" baseline="0" dirty="0"/>
                        <a:t>Entitlement increases  (FAR and height) positively impacts land value</a:t>
                      </a:r>
                    </a:p>
                  </a:txBody>
                  <a:tcPr/>
                </a:tc>
                <a:extLst>
                  <a:ext uri="{0D108BD9-81ED-4DB2-BD59-A6C34878D82A}">
                    <a16:rowId xmlns:a16="http://schemas.microsoft.com/office/drawing/2014/main" val="10006"/>
                  </a:ext>
                </a:extLst>
              </a:tr>
              <a:tr h="266161">
                <a:tc>
                  <a:txBody>
                    <a:bodyPr/>
                    <a:lstStyle/>
                    <a:p>
                      <a:r>
                        <a:rPr lang="en-US" sz="1400" dirty="0"/>
                        <a:t>Other</a:t>
                      </a:r>
                    </a:p>
                  </a:txBody>
                  <a:tcPr/>
                </a:tc>
                <a:tc>
                  <a:txBody>
                    <a:bodyPr/>
                    <a:lstStyle/>
                    <a:p>
                      <a:pPr algn="r"/>
                      <a:r>
                        <a:rPr lang="en-US" sz="1400" dirty="0"/>
                        <a:t>TBD</a:t>
                      </a:r>
                    </a:p>
                  </a:txBody>
                  <a:tcPr/>
                </a:tc>
                <a:tc>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400" dirty="0"/>
                    </a:p>
                  </a:txBody>
                  <a:tcPr/>
                </a:tc>
                <a:extLst>
                  <a:ext uri="{0D108BD9-81ED-4DB2-BD59-A6C34878D82A}">
                    <a16:rowId xmlns:a16="http://schemas.microsoft.com/office/drawing/2014/main" val="10007"/>
                  </a:ext>
                </a:extLst>
              </a:tr>
              <a:tr h="266161">
                <a:tc>
                  <a:txBody>
                    <a:bodyPr/>
                    <a:lstStyle/>
                    <a:p>
                      <a:pPr algn="r"/>
                      <a:r>
                        <a:rPr lang="en-US" sz="1400" b="1" dirty="0"/>
                        <a:t>TOTAL PUBLIC SOURCES (est.)</a:t>
                      </a:r>
                    </a:p>
                  </a:txBody>
                  <a:tcPr/>
                </a:tc>
                <a:tc gridSpan="2">
                  <a:txBody>
                    <a:bodyPr/>
                    <a:lstStyle/>
                    <a:p>
                      <a:pPr algn="l"/>
                      <a:r>
                        <a:rPr lang="en-US" sz="1400" b="1" dirty="0"/>
                        <a:t>~$50M +</a:t>
                      </a:r>
                      <a:r>
                        <a:rPr lang="en-US" sz="1400" b="1" baseline="0" dirty="0"/>
                        <a:t> </a:t>
                      </a:r>
                      <a:r>
                        <a:rPr lang="en-US" sz="1400" b="1" dirty="0"/>
                        <a:t>Land Value TBD + Housing Bonds TBD</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600" b="1" dirty="0"/>
                    </a:p>
                  </a:txBody>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7920631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ESTIMATED COSTS</a:t>
            </a:r>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6911" t="148" r="61980" b="5425"/>
          <a:stretch/>
        </p:blipFill>
        <p:spPr>
          <a:xfrm>
            <a:off x="-14785" y="921388"/>
            <a:ext cx="2704531" cy="4184012"/>
          </a:xfrm>
          <a:prstGeom prst="rect">
            <a:avLst/>
          </a:prstGeom>
        </p:spPr>
      </p:pic>
      <p:graphicFrame>
        <p:nvGraphicFramePr>
          <p:cNvPr id="7" name="Chart 6"/>
          <p:cNvGraphicFramePr/>
          <p:nvPr>
            <p:extLst>
              <p:ext uri="{D42A27DB-BD31-4B8C-83A1-F6EECF244321}">
                <p14:modId xmlns:p14="http://schemas.microsoft.com/office/powerpoint/2010/main" val="4235091065"/>
              </p:ext>
            </p:extLst>
          </p:nvPr>
        </p:nvGraphicFramePr>
        <p:xfrm>
          <a:off x="1959925" y="838200"/>
          <a:ext cx="7184075" cy="586740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4267200" y="5836693"/>
            <a:ext cx="1524520" cy="400110"/>
          </a:xfrm>
          <a:prstGeom prst="rect">
            <a:avLst/>
          </a:prstGeom>
          <a:noFill/>
        </p:spPr>
        <p:txBody>
          <a:bodyPr wrap="none" rtlCol="0">
            <a:spAutoFit/>
          </a:bodyPr>
          <a:lstStyle/>
          <a:p>
            <a:pPr defTabSz="914400"/>
            <a:r>
              <a:rPr lang="en-US" sz="2000" dirty="0">
                <a:solidFill>
                  <a:prstClr val="black"/>
                </a:solidFill>
              </a:rPr>
              <a:t>Total = $1.3B</a:t>
            </a:r>
          </a:p>
        </p:txBody>
      </p:sp>
    </p:spTree>
    <p:extLst>
      <p:ext uri="{BB962C8B-B14F-4D97-AF65-F5344CB8AC3E}">
        <p14:creationId xmlns:p14="http://schemas.microsoft.com/office/powerpoint/2010/main" val="37920631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0" dirty="0">
                <a:solidFill>
                  <a:prstClr val="white"/>
                </a:solidFill>
                <a:latin typeface="Montserrat" panose="00000500000000000000" pitchFamily="2" charset="0"/>
                <a:cs typeface="Arial" panose="020B0604020202020204" pitchFamily="34" charset="0"/>
              </a:rPr>
              <a:t>Engagement Process</a:t>
            </a:r>
          </a:p>
        </p:txBody>
      </p:sp>
    </p:spTree>
    <p:extLst>
      <p:ext uri="{BB962C8B-B14F-4D97-AF65-F5344CB8AC3E}">
        <p14:creationId xmlns:p14="http://schemas.microsoft.com/office/powerpoint/2010/main" val="30820336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9" name="Freeform 1038"/>
          <p:cNvSpPr/>
          <p:nvPr/>
        </p:nvSpPr>
        <p:spPr>
          <a:xfrm>
            <a:off x="1104900" y="2095500"/>
            <a:ext cx="6959895" cy="4108038"/>
          </a:xfrm>
          <a:custGeom>
            <a:avLst/>
            <a:gdLst>
              <a:gd name="connsiteX0" fmla="*/ 0 w 6709144"/>
              <a:gd name="connsiteY0" fmla="*/ 56554 h 3480238"/>
              <a:gd name="connsiteX1" fmla="*/ 1148316 w 6709144"/>
              <a:gd name="connsiteY1" fmla="*/ 99084 h 3480238"/>
              <a:gd name="connsiteX2" fmla="*/ 542260 w 6709144"/>
              <a:gd name="connsiteY2" fmla="*/ 970954 h 3480238"/>
              <a:gd name="connsiteX3" fmla="*/ 2339163 w 6709144"/>
              <a:gd name="connsiteY3" fmla="*/ 843363 h 3480238"/>
              <a:gd name="connsiteX4" fmla="*/ 1446028 w 6709144"/>
              <a:gd name="connsiteY4" fmla="*/ 1959782 h 3480238"/>
              <a:gd name="connsiteX5" fmla="*/ 6709144 w 6709144"/>
              <a:gd name="connsiteY5" fmla="*/ 3480238 h 348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9144" h="3480238">
                <a:moveTo>
                  <a:pt x="0" y="56554"/>
                </a:moveTo>
                <a:cubicBezTo>
                  <a:pt x="528969" y="1619"/>
                  <a:pt x="1057939" y="-53316"/>
                  <a:pt x="1148316" y="99084"/>
                </a:cubicBezTo>
                <a:cubicBezTo>
                  <a:pt x="1238693" y="251484"/>
                  <a:pt x="343786" y="846908"/>
                  <a:pt x="542260" y="970954"/>
                </a:cubicBezTo>
                <a:cubicBezTo>
                  <a:pt x="740734" y="1095000"/>
                  <a:pt x="2188535" y="678558"/>
                  <a:pt x="2339163" y="843363"/>
                </a:cubicBezTo>
                <a:cubicBezTo>
                  <a:pt x="2489791" y="1008168"/>
                  <a:pt x="717698" y="1520303"/>
                  <a:pt x="1446028" y="1959782"/>
                </a:cubicBezTo>
                <a:cubicBezTo>
                  <a:pt x="2174358" y="2399261"/>
                  <a:pt x="4441751" y="2939749"/>
                  <a:pt x="6709144" y="3480238"/>
                </a:cubicBezTo>
              </a:path>
            </a:pathLst>
          </a:custGeom>
          <a:noFill/>
          <a:ln w="63500">
            <a:solidFill>
              <a:schemeClr val="bg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2" name="Rectangle 1"/>
          <p:cNvSpPr/>
          <p:nvPr/>
        </p:nvSpPr>
        <p:spPr>
          <a:xfrm>
            <a:off x="1601174" y="4799772"/>
            <a:ext cx="6431280" cy="17722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6" name="Freeform 35"/>
          <p:cNvSpPr/>
          <p:nvPr/>
        </p:nvSpPr>
        <p:spPr>
          <a:xfrm>
            <a:off x="1104900" y="2095500"/>
            <a:ext cx="6959895" cy="4108038"/>
          </a:xfrm>
          <a:custGeom>
            <a:avLst/>
            <a:gdLst>
              <a:gd name="connsiteX0" fmla="*/ 0 w 6709144"/>
              <a:gd name="connsiteY0" fmla="*/ 56554 h 3480238"/>
              <a:gd name="connsiteX1" fmla="*/ 1148316 w 6709144"/>
              <a:gd name="connsiteY1" fmla="*/ 99084 h 3480238"/>
              <a:gd name="connsiteX2" fmla="*/ 542260 w 6709144"/>
              <a:gd name="connsiteY2" fmla="*/ 970954 h 3480238"/>
              <a:gd name="connsiteX3" fmla="*/ 2339163 w 6709144"/>
              <a:gd name="connsiteY3" fmla="*/ 843363 h 3480238"/>
              <a:gd name="connsiteX4" fmla="*/ 1446028 w 6709144"/>
              <a:gd name="connsiteY4" fmla="*/ 1959782 h 3480238"/>
              <a:gd name="connsiteX5" fmla="*/ 6709144 w 6709144"/>
              <a:gd name="connsiteY5" fmla="*/ 3480238 h 3480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09144" h="3480238">
                <a:moveTo>
                  <a:pt x="0" y="56554"/>
                </a:moveTo>
                <a:cubicBezTo>
                  <a:pt x="528969" y="1619"/>
                  <a:pt x="1057939" y="-53316"/>
                  <a:pt x="1148316" y="99084"/>
                </a:cubicBezTo>
                <a:cubicBezTo>
                  <a:pt x="1238693" y="251484"/>
                  <a:pt x="343786" y="846908"/>
                  <a:pt x="542260" y="970954"/>
                </a:cubicBezTo>
                <a:cubicBezTo>
                  <a:pt x="740734" y="1095000"/>
                  <a:pt x="2188535" y="678558"/>
                  <a:pt x="2339163" y="843363"/>
                </a:cubicBezTo>
                <a:cubicBezTo>
                  <a:pt x="2489791" y="1008168"/>
                  <a:pt x="717698" y="1520303"/>
                  <a:pt x="1446028" y="1959782"/>
                </a:cubicBezTo>
                <a:cubicBezTo>
                  <a:pt x="2174358" y="2399261"/>
                  <a:pt x="4441751" y="2939749"/>
                  <a:pt x="6709144" y="3480238"/>
                </a:cubicBezTo>
              </a:path>
            </a:pathLst>
          </a:custGeom>
          <a:noFill/>
          <a:ln w="57150">
            <a:solidFill>
              <a:schemeClr val="bg1">
                <a:lumMod val="5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cxnSp>
        <p:nvCxnSpPr>
          <p:cNvPr id="1043" name="Straight Arrow Connector 1042"/>
          <p:cNvCxnSpPr/>
          <p:nvPr/>
        </p:nvCxnSpPr>
        <p:spPr>
          <a:xfrm flipV="1">
            <a:off x="4236848" y="2663798"/>
            <a:ext cx="738757" cy="1337166"/>
          </a:xfrm>
          <a:prstGeom prst="straightConnector1">
            <a:avLst/>
          </a:prstGeom>
          <a:ln w="76200">
            <a:solidFill>
              <a:srgbClr val="F566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1041" name="Rectangle 1040"/>
          <p:cNvSpPr/>
          <p:nvPr/>
        </p:nvSpPr>
        <p:spPr>
          <a:xfrm>
            <a:off x="4800980" y="1823355"/>
            <a:ext cx="2438020" cy="167092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a:xfrm>
            <a:off x="183273" y="114300"/>
            <a:ext cx="8534400" cy="685800"/>
          </a:xfrm>
        </p:spPr>
        <p:txBody>
          <a:bodyPr/>
          <a:lstStyle/>
          <a:p>
            <a:pPr algn="ctr"/>
            <a:r>
              <a:rPr lang="en-US" sz="2800" dirty="0"/>
              <a:t>WHERE WE’VE BEEN &amp; WHERE WE’RE GOING</a:t>
            </a:r>
          </a:p>
        </p:txBody>
      </p:sp>
      <p:graphicFrame>
        <p:nvGraphicFramePr>
          <p:cNvPr id="5" name="Table 4"/>
          <p:cNvGraphicFramePr>
            <a:graphicFrameLocks noGrp="1"/>
          </p:cNvGraphicFramePr>
          <p:nvPr>
            <p:extLst>
              <p:ext uri="{D42A27DB-BD31-4B8C-83A1-F6EECF244321}">
                <p14:modId xmlns:p14="http://schemas.microsoft.com/office/powerpoint/2010/main" val="734539931"/>
              </p:ext>
            </p:extLst>
          </p:nvPr>
        </p:nvGraphicFramePr>
        <p:xfrm>
          <a:off x="4975606" y="1928030"/>
          <a:ext cx="2079624" cy="1458769"/>
        </p:xfrm>
        <a:graphic>
          <a:graphicData uri="http://schemas.openxmlformats.org/drawingml/2006/table">
            <a:tbl>
              <a:tblPr firstRow="1" firstCol="1" bandRow="1">
                <a:tableStyleId>{B301B821-A1FF-4177-AEE7-76D212191A09}</a:tableStyleId>
              </a:tblPr>
              <a:tblGrid>
                <a:gridCol w="2079624">
                  <a:extLst>
                    <a:ext uri="{9D8B030D-6E8A-4147-A177-3AD203B41FA5}">
                      <a16:colId xmlns:a16="http://schemas.microsoft.com/office/drawing/2014/main" val="20000"/>
                    </a:ext>
                  </a:extLst>
                </a:gridCol>
              </a:tblGrid>
              <a:tr h="189984">
                <a:tc>
                  <a:txBody>
                    <a:bodyPr/>
                    <a:lstStyle/>
                    <a:p>
                      <a:pPr marL="0" marR="0" algn="ctr">
                        <a:lnSpc>
                          <a:spcPct val="115000"/>
                        </a:lnSpc>
                        <a:spcBef>
                          <a:spcPts val="0"/>
                        </a:spcBef>
                        <a:spcAft>
                          <a:spcPts val="0"/>
                        </a:spcAft>
                      </a:pPr>
                      <a:r>
                        <a:rPr lang="en-US" sz="1100" dirty="0">
                          <a:effectLst/>
                        </a:rPr>
                        <a:t>July</a:t>
                      </a:r>
                      <a:r>
                        <a:rPr lang="en-US" sz="1100" baseline="0" dirty="0">
                          <a:effectLst/>
                        </a:rPr>
                        <a:t> 26</a:t>
                      </a:r>
                      <a:endParaRPr lang="en-US" sz="1100" dirty="0">
                        <a:effectLst/>
                        <a:latin typeface="Calibri"/>
                        <a:ea typeface="Calibri"/>
                        <a:cs typeface="Times New Roman"/>
                      </a:endParaRPr>
                    </a:p>
                  </a:txBody>
                  <a:tcPr marL="60810" marR="60810"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268785">
                <a:tc>
                  <a:txBody>
                    <a:bodyPr/>
                    <a:lstStyle/>
                    <a:p>
                      <a:pPr marL="0" marR="0" lvl="0" indent="0" algn="l">
                        <a:lnSpc>
                          <a:spcPct val="115000"/>
                        </a:lnSpc>
                        <a:spcBef>
                          <a:spcPts val="0"/>
                        </a:spcBef>
                        <a:spcAft>
                          <a:spcPts val="600"/>
                        </a:spcAft>
                        <a:buFont typeface="Arial" panose="020B0604020202020204" pitchFamily="34" charset="0"/>
                        <a:buNone/>
                      </a:pPr>
                      <a:r>
                        <a:rPr lang="en-US" sz="1200" b="0" kern="1200" baseline="0" dirty="0">
                          <a:solidFill>
                            <a:schemeClr val="dk1"/>
                          </a:solidFill>
                          <a:effectLst/>
                          <a:latin typeface="+mn-lt"/>
                          <a:ea typeface="+mn-ea"/>
                          <a:cs typeface="+mn-cs"/>
                        </a:rPr>
                        <a:t>Design Commission Briefing</a:t>
                      </a:r>
                    </a:p>
                    <a:p>
                      <a:pPr marL="171450" marR="0" lvl="0" indent="-171450" algn="l">
                        <a:lnSpc>
                          <a:spcPct val="115000"/>
                        </a:lnSpc>
                        <a:spcBef>
                          <a:spcPts val="0"/>
                        </a:spcBef>
                        <a:spcAft>
                          <a:spcPts val="600"/>
                        </a:spcAft>
                        <a:buFont typeface="Arial" panose="020B0604020202020204" pitchFamily="34" charset="0"/>
                        <a:buChar char="•"/>
                      </a:pPr>
                      <a:r>
                        <a:rPr lang="en-US" sz="1200" b="0" kern="1200" baseline="0" dirty="0">
                          <a:solidFill>
                            <a:schemeClr val="dk1"/>
                          </a:solidFill>
                          <a:effectLst/>
                          <a:latin typeface="+mn-lt"/>
                          <a:ea typeface="+mn-ea"/>
                          <a:cs typeface="+mn-cs"/>
                        </a:rPr>
                        <a:t>Project overview</a:t>
                      </a:r>
                    </a:p>
                    <a:p>
                      <a:pPr marL="171450" marR="0" lvl="0" indent="-171450" algn="l">
                        <a:lnSpc>
                          <a:spcPct val="115000"/>
                        </a:lnSpc>
                        <a:spcBef>
                          <a:spcPts val="0"/>
                        </a:spcBef>
                        <a:spcAft>
                          <a:spcPts val="600"/>
                        </a:spcAft>
                        <a:buFont typeface="Arial" panose="020B0604020202020204" pitchFamily="34" charset="0"/>
                        <a:buChar char="•"/>
                      </a:pPr>
                      <a:r>
                        <a:rPr lang="en-US" sz="1200" b="0" kern="1200" baseline="0" dirty="0">
                          <a:solidFill>
                            <a:schemeClr val="dk1"/>
                          </a:solidFill>
                          <a:effectLst/>
                          <a:latin typeface="+mn-lt"/>
                          <a:ea typeface="+mn-ea"/>
                          <a:cs typeface="+mn-cs"/>
                        </a:rPr>
                        <a:t>Preliminary input received to-date</a:t>
                      </a:r>
                    </a:p>
                  </a:txBody>
                  <a:tcPr marL="60810" marR="6081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bl>
          </a:graphicData>
        </a:graphic>
      </p:graphicFrame>
      <p:sp>
        <p:nvSpPr>
          <p:cNvPr id="17" name="TextBox 16"/>
          <p:cNvSpPr txBox="1"/>
          <p:nvPr/>
        </p:nvSpPr>
        <p:spPr>
          <a:xfrm>
            <a:off x="693124" y="1153180"/>
            <a:ext cx="1409700" cy="523220"/>
          </a:xfrm>
          <a:prstGeom prst="rect">
            <a:avLst/>
          </a:prstGeom>
          <a:noFill/>
        </p:spPr>
        <p:txBody>
          <a:bodyPr wrap="square" rtlCol="0">
            <a:spAutoFit/>
          </a:bodyPr>
          <a:lstStyle/>
          <a:p>
            <a:pPr algn="ctr" defTabSz="457200"/>
            <a:r>
              <a:rPr lang="en-US" sz="1400" b="1" dirty="0">
                <a:solidFill>
                  <a:srgbClr val="383A35"/>
                </a:solidFill>
                <a:latin typeface="Montserrat" panose="00000500000000000000" pitchFamily="2" charset="0"/>
              </a:rPr>
              <a:t>Guiding Principles</a:t>
            </a:r>
          </a:p>
        </p:txBody>
      </p:sp>
      <p:sp>
        <p:nvSpPr>
          <p:cNvPr id="1030" name="Oval 1029"/>
          <p:cNvSpPr/>
          <p:nvPr/>
        </p:nvSpPr>
        <p:spPr>
          <a:xfrm>
            <a:off x="6496861" y="5090644"/>
            <a:ext cx="1738498" cy="169115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27432" tIns="27432" rIns="27432" bIns="27432" rtlCol="0" anchor="ctr"/>
          <a:lstStyle/>
          <a:p>
            <a:pPr algn="ctr" defTabSz="457200"/>
            <a:r>
              <a:rPr lang="en-US" sz="1200" b="1" dirty="0">
                <a:solidFill>
                  <a:srgbClr val="FFFFFF"/>
                </a:solidFill>
                <a:latin typeface="Montserrat" panose="00000500000000000000" pitchFamily="2" charset="0"/>
              </a:rPr>
              <a:t>Community Centered Development Project with Community Benefits</a:t>
            </a:r>
          </a:p>
        </p:txBody>
      </p:sp>
      <p:sp>
        <p:nvSpPr>
          <p:cNvPr id="52" name="TextBox 51"/>
          <p:cNvSpPr txBox="1"/>
          <p:nvPr/>
        </p:nvSpPr>
        <p:spPr>
          <a:xfrm>
            <a:off x="1604835" y="1181100"/>
            <a:ext cx="1409700" cy="523220"/>
          </a:xfrm>
          <a:prstGeom prst="rect">
            <a:avLst/>
          </a:prstGeom>
          <a:noFill/>
        </p:spPr>
        <p:txBody>
          <a:bodyPr wrap="square" rtlCol="0">
            <a:spAutoFit/>
          </a:bodyPr>
          <a:lstStyle/>
          <a:p>
            <a:pPr algn="ctr" defTabSz="457200"/>
            <a:r>
              <a:rPr lang="en-US" sz="1400" b="1" dirty="0">
                <a:solidFill>
                  <a:srgbClr val="383A35"/>
                </a:solidFill>
                <a:latin typeface="Montserrat" panose="00000500000000000000" pitchFamily="2" charset="0"/>
              </a:rPr>
              <a:t>Project </a:t>
            </a:r>
          </a:p>
          <a:p>
            <a:pPr algn="ctr" defTabSz="457200"/>
            <a:r>
              <a:rPr lang="en-US" sz="1400" b="1" dirty="0">
                <a:solidFill>
                  <a:srgbClr val="383A35"/>
                </a:solidFill>
                <a:latin typeface="Montserrat" panose="00000500000000000000" pitchFamily="2" charset="0"/>
              </a:rPr>
              <a:t>Goals</a:t>
            </a:r>
          </a:p>
        </p:txBody>
      </p:sp>
      <p:sp>
        <p:nvSpPr>
          <p:cNvPr id="49" name="Oval 48"/>
          <p:cNvSpPr/>
          <p:nvPr/>
        </p:nvSpPr>
        <p:spPr>
          <a:xfrm>
            <a:off x="183273" y="1628161"/>
            <a:ext cx="964904" cy="966536"/>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144" tIns="9144" rIns="9144" bIns="9144" rtlCol="0" anchor="ctr"/>
          <a:lstStyle/>
          <a:p>
            <a:pPr algn="ctr" defTabSz="457200"/>
            <a:r>
              <a:rPr lang="en-US" sz="1100" b="1" dirty="0">
                <a:solidFill>
                  <a:srgbClr val="FFFFFF"/>
                </a:solidFill>
                <a:latin typeface="Montserrat" panose="00000500000000000000" pitchFamily="2" charset="0"/>
              </a:rPr>
              <a:t>Project </a:t>
            </a:r>
          </a:p>
          <a:p>
            <a:pPr algn="ctr" defTabSz="457200"/>
            <a:r>
              <a:rPr lang="en-US" sz="1100" b="1" dirty="0">
                <a:solidFill>
                  <a:srgbClr val="FFFFFF"/>
                </a:solidFill>
                <a:latin typeface="Montserrat" panose="00000500000000000000" pitchFamily="2" charset="0"/>
              </a:rPr>
              <a:t>Kick-off</a:t>
            </a:r>
          </a:p>
        </p:txBody>
      </p:sp>
      <p:sp>
        <p:nvSpPr>
          <p:cNvPr id="15" name="TextBox 14"/>
          <p:cNvSpPr txBox="1"/>
          <p:nvPr/>
        </p:nvSpPr>
        <p:spPr>
          <a:xfrm>
            <a:off x="2057400" y="2113073"/>
            <a:ext cx="1112648" cy="523220"/>
          </a:xfrm>
          <a:prstGeom prst="rect">
            <a:avLst/>
          </a:prstGeom>
          <a:noFill/>
        </p:spPr>
        <p:txBody>
          <a:bodyPr wrap="square" rtlCol="0">
            <a:spAutoFit/>
          </a:bodyPr>
          <a:lstStyle/>
          <a:p>
            <a:pPr algn="ctr" defTabSz="457200"/>
            <a:r>
              <a:rPr lang="en-US" sz="1400" b="1" dirty="0">
                <a:solidFill>
                  <a:srgbClr val="383A35"/>
                </a:solidFill>
                <a:latin typeface="Montserrat" panose="00000500000000000000" pitchFamily="2" charset="0"/>
              </a:rPr>
              <a:t>RFQ Issued</a:t>
            </a:r>
          </a:p>
        </p:txBody>
      </p:sp>
      <p:grpSp>
        <p:nvGrpSpPr>
          <p:cNvPr id="61" name="Group 60">
            <a:extLst>
              <a:ext uri="{FF2B5EF4-FFF2-40B4-BE49-F238E27FC236}">
                <a16:creationId xmlns:a16="http://schemas.microsoft.com/office/drawing/2014/main" id="{203A58C5-5EF2-4FF9-B919-0D8AD6F001E3}"/>
              </a:ext>
            </a:extLst>
          </p:cNvPr>
          <p:cNvGrpSpPr/>
          <p:nvPr/>
        </p:nvGrpSpPr>
        <p:grpSpPr>
          <a:xfrm>
            <a:off x="1199757" y="1624364"/>
            <a:ext cx="381819" cy="509236"/>
            <a:chOff x="1030354" y="4885234"/>
            <a:chExt cx="327038" cy="436176"/>
          </a:xfrm>
          <a:solidFill>
            <a:schemeClr val="accent1"/>
          </a:solidFill>
        </p:grpSpPr>
        <p:sp>
          <p:nvSpPr>
            <p:cNvPr id="62"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3"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grpSp>
        <p:nvGrpSpPr>
          <p:cNvPr id="64" name="Group 63">
            <a:extLst>
              <a:ext uri="{FF2B5EF4-FFF2-40B4-BE49-F238E27FC236}">
                <a16:creationId xmlns:a16="http://schemas.microsoft.com/office/drawing/2014/main" id="{203A58C5-5EF2-4FF9-B919-0D8AD6F001E3}"/>
              </a:ext>
            </a:extLst>
          </p:cNvPr>
          <p:cNvGrpSpPr/>
          <p:nvPr/>
        </p:nvGrpSpPr>
        <p:grpSpPr>
          <a:xfrm>
            <a:off x="2415491" y="2614964"/>
            <a:ext cx="381819" cy="509236"/>
            <a:chOff x="1030354" y="4885234"/>
            <a:chExt cx="327038" cy="436176"/>
          </a:xfrm>
          <a:solidFill>
            <a:schemeClr val="accent1"/>
          </a:solidFill>
        </p:grpSpPr>
        <p:sp>
          <p:nvSpPr>
            <p:cNvPr id="65"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66"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24" name="TextBox 23"/>
          <p:cNvSpPr txBox="1"/>
          <p:nvPr/>
        </p:nvSpPr>
        <p:spPr>
          <a:xfrm>
            <a:off x="660875" y="3207688"/>
            <a:ext cx="2068877" cy="523220"/>
          </a:xfrm>
          <a:prstGeom prst="rect">
            <a:avLst/>
          </a:prstGeom>
          <a:noFill/>
        </p:spPr>
        <p:txBody>
          <a:bodyPr wrap="square" rtlCol="0">
            <a:spAutoFit/>
          </a:bodyPr>
          <a:lstStyle/>
          <a:p>
            <a:pPr algn="r" defTabSz="457200"/>
            <a:r>
              <a:rPr lang="en-US" sz="1400" b="1" dirty="0">
                <a:solidFill>
                  <a:srgbClr val="383A35"/>
                </a:solidFill>
                <a:latin typeface="Montserrat" panose="00000500000000000000" pitchFamily="2" charset="0"/>
              </a:rPr>
              <a:t>ZGF</a:t>
            </a:r>
          </a:p>
          <a:p>
            <a:pPr algn="r" defTabSz="457200"/>
            <a:r>
              <a:rPr lang="en-US" sz="1400" b="1" dirty="0">
                <a:solidFill>
                  <a:srgbClr val="383A35"/>
                </a:solidFill>
                <a:latin typeface="Montserrat" panose="00000500000000000000" pitchFamily="2" charset="0"/>
              </a:rPr>
              <a:t>Scope of Work</a:t>
            </a:r>
          </a:p>
        </p:txBody>
      </p:sp>
      <p:sp>
        <p:nvSpPr>
          <p:cNvPr id="28" name="TextBox 27"/>
          <p:cNvSpPr txBox="1"/>
          <p:nvPr/>
        </p:nvSpPr>
        <p:spPr>
          <a:xfrm>
            <a:off x="3531823" y="4138136"/>
            <a:ext cx="2068877" cy="738664"/>
          </a:xfrm>
          <a:prstGeom prst="rect">
            <a:avLst/>
          </a:prstGeom>
          <a:noFill/>
        </p:spPr>
        <p:txBody>
          <a:bodyPr wrap="square" rtlCol="0">
            <a:spAutoFit/>
          </a:bodyPr>
          <a:lstStyle/>
          <a:p>
            <a:pPr defTabSz="457200"/>
            <a:r>
              <a:rPr lang="en-US" sz="1400" b="1" dirty="0">
                <a:solidFill>
                  <a:srgbClr val="383A35"/>
                </a:solidFill>
                <a:latin typeface="Montserrat" panose="00000500000000000000" pitchFamily="2" charset="0"/>
              </a:rPr>
              <a:t>Kick off Development Planning</a:t>
            </a:r>
          </a:p>
        </p:txBody>
      </p:sp>
      <p:grpSp>
        <p:nvGrpSpPr>
          <p:cNvPr id="29" name="Group 28">
            <a:extLst>
              <a:ext uri="{FF2B5EF4-FFF2-40B4-BE49-F238E27FC236}">
                <a16:creationId xmlns:a16="http://schemas.microsoft.com/office/drawing/2014/main" id="{203A58C5-5EF2-4FF9-B919-0D8AD6F001E3}"/>
              </a:ext>
            </a:extLst>
          </p:cNvPr>
          <p:cNvGrpSpPr/>
          <p:nvPr/>
        </p:nvGrpSpPr>
        <p:grpSpPr>
          <a:xfrm>
            <a:off x="3188923" y="4290536"/>
            <a:ext cx="381819" cy="509236"/>
            <a:chOff x="1030354" y="4885234"/>
            <a:chExt cx="327038" cy="436176"/>
          </a:xfrm>
          <a:solidFill>
            <a:schemeClr val="accent1"/>
          </a:solidFill>
        </p:grpSpPr>
        <p:sp>
          <p:nvSpPr>
            <p:cNvPr id="30"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1"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sp>
        <p:nvSpPr>
          <p:cNvPr id="35" name="TextBox 34"/>
          <p:cNvSpPr txBox="1"/>
          <p:nvPr/>
        </p:nvSpPr>
        <p:spPr>
          <a:xfrm>
            <a:off x="2819400" y="1900082"/>
            <a:ext cx="1417448" cy="738664"/>
          </a:xfrm>
          <a:prstGeom prst="rect">
            <a:avLst/>
          </a:prstGeom>
          <a:noFill/>
        </p:spPr>
        <p:txBody>
          <a:bodyPr wrap="square" rtlCol="0">
            <a:spAutoFit/>
          </a:bodyPr>
          <a:lstStyle/>
          <a:p>
            <a:pPr algn="ctr" defTabSz="457200"/>
            <a:r>
              <a:rPr lang="en-US" sz="1400" b="1" dirty="0">
                <a:solidFill>
                  <a:srgbClr val="383A35"/>
                </a:solidFill>
                <a:latin typeface="Montserrat" panose="00000500000000000000" pitchFamily="2" charset="0"/>
              </a:rPr>
              <a:t>Candidates Public </a:t>
            </a:r>
          </a:p>
          <a:p>
            <a:pPr algn="ctr" defTabSz="457200"/>
            <a:r>
              <a:rPr lang="en-US" sz="1400" b="1" dirty="0">
                <a:solidFill>
                  <a:srgbClr val="383A35"/>
                </a:solidFill>
                <a:latin typeface="Montserrat" panose="00000500000000000000" pitchFamily="2" charset="0"/>
              </a:rPr>
              <a:t>Forum</a:t>
            </a:r>
          </a:p>
        </p:txBody>
      </p:sp>
      <p:grpSp>
        <p:nvGrpSpPr>
          <p:cNvPr id="4" name="Group 3"/>
          <p:cNvGrpSpPr/>
          <p:nvPr/>
        </p:nvGrpSpPr>
        <p:grpSpPr>
          <a:xfrm>
            <a:off x="2286000" y="3810000"/>
            <a:ext cx="381819" cy="509236"/>
            <a:chOff x="332556" y="4559470"/>
            <a:chExt cx="381819" cy="509236"/>
          </a:xfrm>
        </p:grpSpPr>
        <p:sp>
          <p:nvSpPr>
            <p:cNvPr id="3" name="Freeform 2"/>
            <p:cNvSpPr/>
            <p:nvPr/>
          </p:nvSpPr>
          <p:spPr>
            <a:xfrm>
              <a:off x="349250" y="4591050"/>
              <a:ext cx="339725" cy="444500"/>
            </a:xfrm>
            <a:custGeom>
              <a:avLst/>
              <a:gdLst>
                <a:gd name="connsiteX0" fmla="*/ 168275 w 339725"/>
                <a:gd name="connsiteY0" fmla="*/ 444500 h 444500"/>
                <a:gd name="connsiteX1" fmla="*/ 168275 w 339725"/>
                <a:gd name="connsiteY1" fmla="*/ 444500 h 444500"/>
                <a:gd name="connsiteX2" fmla="*/ 88900 w 339725"/>
                <a:gd name="connsiteY2" fmla="*/ 349250 h 444500"/>
                <a:gd name="connsiteX3" fmla="*/ 22225 w 339725"/>
                <a:gd name="connsiteY3" fmla="*/ 250825 h 444500"/>
                <a:gd name="connsiteX4" fmla="*/ 0 w 339725"/>
                <a:gd name="connsiteY4" fmla="*/ 152400 h 444500"/>
                <a:gd name="connsiteX5" fmla="*/ 9525 w 339725"/>
                <a:gd name="connsiteY5" fmla="*/ 104775 h 444500"/>
                <a:gd name="connsiteX6" fmla="*/ 57150 w 339725"/>
                <a:gd name="connsiteY6" fmla="*/ 47625 h 444500"/>
                <a:gd name="connsiteX7" fmla="*/ 114300 w 339725"/>
                <a:gd name="connsiteY7" fmla="*/ 9525 h 444500"/>
                <a:gd name="connsiteX8" fmla="*/ 184150 w 339725"/>
                <a:gd name="connsiteY8" fmla="*/ 0 h 444500"/>
                <a:gd name="connsiteX9" fmla="*/ 260350 w 339725"/>
                <a:gd name="connsiteY9" fmla="*/ 12700 h 444500"/>
                <a:gd name="connsiteX10" fmla="*/ 333375 w 339725"/>
                <a:gd name="connsiteY10" fmla="*/ 82550 h 444500"/>
                <a:gd name="connsiteX11" fmla="*/ 339725 w 339725"/>
                <a:gd name="connsiteY11" fmla="*/ 174625 h 444500"/>
                <a:gd name="connsiteX12" fmla="*/ 320675 w 339725"/>
                <a:gd name="connsiteY12" fmla="*/ 263525 h 444500"/>
                <a:gd name="connsiteX13" fmla="*/ 225425 w 339725"/>
                <a:gd name="connsiteY13" fmla="*/ 419100 h 444500"/>
                <a:gd name="connsiteX14" fmla="*/ 168275 w 339725"/>
                <a:gd name="connsiteY14"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25" h="444500">
                  <a:moveTo>
                    <a:pt x="168275" y="444500"/>
                  </a:moveTo>
                  <a:lnTo>
                    <a:pt x="168275" y="444500"/>
                  </a:lnTo>
                  <a:lnTo>
                    <a:pt x="88900" y="349250"/>
                  </a:lnTo>
                  <a:lnTo>
                    <a:pt x="22225" y="250825"/>
                  </a:lnTo>
                  <a:lnTo>
                    <a:pt x="0" y="152400"/>
                  </a:lnTo>
                  <a:lnTo>
                    <a:pt x="9525" y="104775"/>
                  </a:lnTo>
                  <a:lnTo>
                    <a:pt x="57150" y="47625"/>
                  </a:lnTo>
                  <a:lnTo>
                    <a:pt x="114300" y="9525"/>
                  </a:lnTo>
                  <a:lnTo>
                    <a:pt x="184150" y="0"/>
                  </a:lnTo>
                  <a:lnTo>
                    <a:pt x="260350" y="12700"/>
                  </a:lnTo>
                  <a:lnTo>
                    <a:pt x="333375" y="82550"/>
                  </a:lnTo>
                  <a:lnTo>
                    <a:pt x="339725" y="174625"/>
                  </a:lnTo>
                  <a:lnTo>
                    <a:pt x="320675" y="263525"/>
                  </a:lnTo>
                  <a:lnTo>
                    <a:pt x="225425" y="419100"/>
                  </a:lnTo>
                  <a:lnTo>
                    <a:pt x="168275" y="444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nvGrpSpPr>
            <p:cNvPr id="37" name="Group 36">
              <a:extLst>
                <a:ext uri="{FF2B5EF4-FFF2-40B4-BE49-F238E27FC236}">
                  <a16:creationId xmlns:a16="http://schemas.microsoft.com/office/drawing/2014/main" id="{203A58C5-5EF2-4FF9-B919-0D8AD6F001E3}"/>
                </a:ext>
              </a:extLst>
            </p:cNvPr>
            <p:cNvGrpSpPr/>
            <p:nvPr/>
          </p:nvGrpSpPr>
          <p:grpSpPr>
            <a:xfrm>
              <a:off x="332556" y="4559470"/>
              <a:ext cx="381819" cy="509236"/>
              <a:chOff x="1030354" y="4885234"/>
              <a:chExt cx="327038" cy="436176"/>
            </a:xfrm>
            <a:solidFill>
              <a:schemeClr val="accent1"/>
            </a:solidFill>
          </p:grpSpPr>
          <p:sp>
            <p:nvSpPr>
              <p:cNvPr id="38"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39"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grpSp>
      <p:grpSp>
        <p:nvGrpSpPr>
          <p:cNvPr id="40" name="Group 39"/>
          <p:cNvGrpSpPr/>
          <p:nvPr/>
        </p:nvGrpSpPr>
        <p:grpSpPr>
          <a:xfrm>
            <a:off x="2079110" y="1656192"/>
            <a:ext cx="381819" cy="509236"/>
            <a:chOff x="332556" y="4559470"/>
            <a:chExt cx="381819" cy="509236"/>
          </a:xfrm>
        </p:grpSpPr>
        <p:sp>
          <p:nvSpPr>
            <p:cNvPr id="41" name="Freeform 40"/>
            <p:cNvSpPr/>
            <p:nvPr/>
          </p:nvSpPr>
          <p:spPr>
            <a:xfrm>
              <a:off x="349250" y="4591050"/>
              <a:ext cx="339725" cy="444500"/>
            </a:xfrm>
            <a:custGeom>
              <a:avLst/>
              <a:gdLst>
                <a:gd name="connsiteX0" fmla="*/ 168275 w 339725"/>
                <a:gd name="connsiteY0" fmla="*/ 444500 h 444500"/>
                <a:gd name="connsiteX1" fmla="*/ 168275 w 339725"/>
                <a:gd name="connsiteY1" fmla="*/ 444500 h 444500"/>
                <a:gd name="connsiteX2" fmla="*/ 88900 w 339725"/>
                <a:gd name="connsiteY2" fmla="*/ 349250 h 444500"/>
                <a:gd name="connsiteX3" fmla="*/ 22225 w 339725"/>
                <a:gd name="connsiteY3" fmla="*/ 250825 h 444500"/>
                <a:gd name="connsiteX4" fmla="*/ 0 w 339725"/>
                <a:gd name="connsiteY4" fmla="*/ 152400 h 444500"/>
                <a:gd name="connsiteX5" fmla="*/ 9525 w 339725"/>
                <a:gd name="connsiteY5" fmla="*/ 104775 h 444500"/>
                <a:gd name="connsiteX6" fmla="*/ 57150 w 339725"/>
                <a:gd name="connsiteY6" fmla="*/ 47625 h 444500"/>
                <a:gd name="connsiteX7" fmla="*/ 114300 w 339725"/>
                <a:gd name="connsiteY7" fmla="*/ 9525 h 444500"/>
                <a:gd name="connsiteX8" fmla="*/ 184150 w 339725"/>
                <a:gd name="connsiteY8" fmla="*/ 0 h 444500"/>
                <a:gd name="connsiteX9" fmla="*/ 260350 w 339725"/>
                <a:gd name="connsiteY9" fmla="*/ 12700 h 444500"/>
                <a:gd name="connsiteX10" fmla="*/ 333375 w 339725"/>
                <a:gd name="connsiteY10" fmla="*/ 82550 h 444500"/>
                <a:gd name="connsiteX11" fmla="*/ 339725 w 339725"/>
                <a:gd name="connsiteY11" fmla="*/ 174625 h 444500"/>
                <a:gd name="connsiteX12" fmla="*/ 320675 w 339725"/>
                <a:gd name="connsiteY12" fmla="*/ 263525 h 444500"/>
                <a:gd name="connsiteX13" fmla="*/ 225425 w 339725"/>
                <a:gd name="connsiteY13" fmla="*/ 419100 h 444500"/>
                <a:gd name="connsiteX14" fmla="*/ 168275 w 339725"/>
                <a:gd name="connsiteY14"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25" h="444500">
                  <a:moveTo>
                    <a:pt x="168275" y="444500"/>
                  </a:moveTo>
                  <a:lnTo>
                    <a:pt x="168275" y="444500"/>
                  </a:lnTo>
                  <a:lnTo>
                    <a:pt x="88900" y="349250"/>
                  </a:lnTo>
                  <a:lnTo>
                    <a:pt x="22225" y="250825"/>
                  </a:lnTo>
                  <a:lnTo>
                    <a:pt x="0" y="152400"/>
                  </a:lnTo>
                  <a:lnTo>
                    <a:pt x="9525" y="104775"/>
                  </a:lnTo>
                  <a:lnTo>
                    <a:pt x="57150" y="47625"/>
                  </a:lnTo>
                  <a:lnTo>
                    <a:pt x="114300" y="9525"/>
                  </a:lnTo>
                  <a:lnTo>
                    <a:pt x="184150" y="0"/>
                  </a:lnTo>
                  <a:lnTo>
                    <a:pt x="260350" y="12700"/>
                  </a:lnTo>
                  <a:lnTo>
                    <a:pt x="333375" y="82550"/>
                  </a:lnTo>
                  <a:lnTo>
                    <a:pt x="339725" y="174625"/>
                  </a:lnTo>
                  <a:lnTo>
                    <a:pt x="320675" y="263525"/>
                  </a:lnTo>
                  <a:lnTo>
                    <a:pt x="225425" y="419100"/>
                  </a:lnTo>
                  <a:lnTo>
                    <a:pt x="168275" y="444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nvGrpSpPr>
            <p:cNvPr id="42" name="Group 41">
              <a:extLst>
                <a:ext uri="{FF2B5EF4-FFF2-40B4-BE49-F238E27FC236}">
                  <a16:creationId xmlns:a16="http://schemas.microsoft.com/office/drawing/2014/main" id="{203A58C5-5EF2-4FF9-B919-0D8AD6F001E3}"/>
                </a:ext>
              </a:extLst>
            </p:cNvPr>
            <p:cNvGrpSpPr/>
            <p:nvPr/>
          </p:nvGrpSpPr>
          <p:grpSpPr>
            <a:xfrm>
              <a:off x="332556" y="4559470"/>
              <a:ext cx="381819" cy="509236"/>
              <a:chOff x="1030354" y="4885234"/>
              <a:chExt cx="327038" cy="436176"/>
            </a:xfrm>
            <a:solidFill>
              <a:schemeClr val="accent1"/>
            </a:solidFill>
          </p:grpSpPr>
          <p:sp>
            <p:nvSpPr>
              <p:cNvPr id="43"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44"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grpSp>
      <p:grpSp>
        <p:nvGrpSpPr>
          <p:cNvPr id="48" name="Group 47"/>
          <p:cNvGrpSpPr/>
          <p:nvPr/>
        </p:nvGrpSpPr>
        <p:grpSpPr>
          <a:xfrm>
            <a:off x="3341568" y="2614964"/>
            <a:ext cx="381819" cy="509236"/>
            <a:chOff x="332556" y="4559470"/>
            <a:chExt cx="381819" cy="509236"/>
          </a:xfrm>
        </p:grpSpPr>
        <p:sp>
          <p:nvSpPr>
            <p:cNvPr id="50" name="Freeform 49"/>
            <p:cNvSpPr/>
            <p:nvPr/>
          </p:nvSpPr>
          <p:spPr>
            <a:xfrm>
              <a:off x="349250" y="4591050"/>
              <a:ext cx="339725" cy="444500"/>
            </a:xfrm>
            <a:custGeom>
              <a:avLst/>
              <a:gdLst>
                <a:gd name="connsiteX0" fmla="*/ 168275 w 339725"/>
                <a:gd name="connsiteY0" fmla="*/ 444500 h 444500"/>
                <a:gd name="connsiteX1" fmla="*/ 168275 w 339725"/>
                <a:gd name="connsiteY1" fmla="*/ 444500 h 444500"/>
                <a:gd name="connsiteX2" fmla="*/ 88900 w 339725"/>
                <a:gd name="connsiteY2" fmla="*/ 349250 h 444500"/>
                <a:gd name="connsiteX3" fmla="*/ 22225 w 339725"/>
                <a:gd name="connsiteY3" fmla="*/ 250825 h 444500"/>
                <a:gd name="connsiteX4" fmla="*/ 0 w 339725"/>
                <a:gd name="connsiteY4" fmla="*/ 152400 h 444500"/>
                <a:gd name="connsiteX5" fmla="*/ 9525 w 339725"/>
                <a:gd name="connsiteY5" fmla="*/ 104775 h 444500"/>
                <a:gd name="connsiteX6" fmla="*/ 57150 w 339725"/>
                <a:gd name="connsiteY6" fmla="*/ 47625 h 444500"/>
                <a:gd name="connsiteX7" fmla="*/ 114300 w 339725"/>
                <a:gd name="connsiteY7" fmla="*/ 9525 h 444500"/>
                <a:gd name="connsiteX8" fmla="*/ 184150 w 339725"/>
                <a:gd name="connsiteY8" fmla="*/ 0 h 444500"/>
                <a:gd name="connsiteX9" fmla="*/ 260350 w 339725"/>
                <a:gd name="connsiteY9" fmla="*/ 12700 h 444500"/>
                <a:gd name="connsiteX10" fmla="*/ 333375 w 339725"/>
                <a:gd name="connsiteY10" fmla="*/ 82550 h 444500"/>
                <a:gd name="connsiteX11" fmla="*/ 339725 w 339725"/>
                <a:gd name="connsiteY11" fmla="*/ 174625 h 444500"/>
                <a:gd name="connsiteX12" fmla="*/ 320675 w 339725"/>
                <a:gd name="connsiteY12" fmla="*/ 263525 h 444500"/>
                <a:gd name="connsiteX13" fmla="*/ 225425 w 339725"/>
                <a:gd name="connsiteY13" fmla="*/ 419100 h 444500"/>
                <a:gd name="connsiteX14" fmla="*/ 168275 w 339725"/>
                <a:gd name="connsiteY14"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25" h="444500">
                  <a:moveTo>
                    <a:pt x="168275" y="444500"/>
                  </a:moveTo>
                  <a:lnTo>
                    <a:pt x="168275" y="444500"/>
                  </a:lnTo>
                  <a:lnTo>
                    <a:pt x="88900" y="349250"/>
                  </a:lnTo>
                  <a:lnTo>
                    <a:pt x="22225" y="250825"/>
                  </a:lnTo>
                  <a:lnTo>
                    <a:pt x="0" y="152400"/>
                  </a:lnTo>
                  <a:lnTo>
                    <a:pt x="9525" y="104775"/>
                  </a:lnTo>
                  <a:lnTo>
                    <a:pt x="57150" y="47625"/>
                  </a:lnTo>
                  <a:lnTo>
                    <a:pt x="114300" y="9525"/>
                  </a:lnTo>
                  <a:lnTo>
                    <a:pt x="184150" y="0"/>
                  </a:lnTo>
                  <a:lnTo>
                    <a:pt x="260350" y="12700"/>
                  </a:lnTo>
                  <a:lnTo>
                    <a:pt x="333375" y="82550"/>
                  </a:lnTo>
                  <a:lnTo>
                    <a:pt x="339725" y="174625"/>
                  </a:lnTo>
                  <a:lnTo>
                    <a:pt x="320675" y="263525"/>
                  </a:lnTo>
                  <a:lnTo>
                    <a:pt x="225425" y="419100"/>
                  </a:lnTo>
                  <a:lnTo>
                    <a:pt x="168275" y="444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nvGrpSpPr>
            <p:cNvPr id="51" name="Group 50">
              <a:extLst>
                <a:ext uri="{FF2B5EF4-FFF2-40B4-BE49-F238E27FC236}">
                  <a16:creationId xmlns:a16="http://schemas.microsoft.com/office/drawing/2014/main" id="{203A58C5-5EF2-4FF9-B919-0D8AD6F001E3}"/>
                </a:ext>
              </a:extLst>
            </p:cNvPr>
            <p:cNvGrpSpPr/>
            <p:nvPr/>
          </p:nvGrpSpPr>
          <p:grpSpPr>
            <a:xfrm>
              <a:off x="332556" y="4559470"/>
              <a:ext cx="381819" cy="509236"/>
              <a:chOff x="1030354" y="4885234"/>
              <a:chExt cx="327038" cy="436176"/>
            </a:xfrm>
            <a:solidFill>
              <a:schemeClr val="accent1"/>
            </a:solidFill>
          </p:grpSpPr>
          <p:sp>
            <p:nvSpPr>
              <p:cNvPr id="53"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4"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grpSp>
      <p:grpSp>
        <p:nvGrpSpPr>
          <p:cNvPr id="55" name="Group 54"/>
          <p:cNvGrpSpPr/>
          <p:nvPr/>
        </p:nvGrpSpPr>
        <p:grpSpPr>
          <a:xfrm>
            <a:off x="2667819" y="3144034"/>
            <a:ext cx="381819" cy="509236"/>
            <a:chOff x="332556" y="4559470"/>
            <a:chExt cx="381819" cy="509236"/>
          </a:xfrm>
        </p:grpSpPr>
        <p:sp>
          <p:nvSpPr>
            <p:cNvPr id="56" name="Freeform 55"/>
            <p:cNvSpPr/>
            <p:nvPr/>
          </p:nvSpPr>
          <p:spPr>
            <a:xfrm>
              <a:off x="349250" y="4591050"/>
              <a:ext cx="339725" cy="444500"/>
            </a:xfrm>
            <a:custGeom>
              <a:avLst/>
              <a:gdLst>
                <a:gd name="connsiteX0" fmla="*/ 168275 w 339725"/>
                <a:gd name="connsiteY0" fmla="*/ 444500 h 444500"/>
                <a:gd name="connsiteX1" fmla="*/ 168275 w 339725"/>
                <a:gd name="connsiteY1" fmla="*/ 444500 h 444500"/>
                <a:gd name="connsiteX2" fmla="*/ 88900 w 339725"/>
                <a:gd name="connsiteY2" fmla="*/ 349250 h 444500"/>
                <a:gd name="connsiteX3" fmla="*/ 22225 w 339725"/>
                <a:gd name="connsiteY3" fmla="*/ 250825 h 444500"/>
                <a:gd name="connsiteX4" fmla="*/ 0 w 339725"/>
                <a:gd name="connsiteY4" fmla="*/ 152400 h 444500"/>
                <a:gd name="connsiteX5" fmla="*/ 9525 w 339725"/>
                <a:gd name="connsiteY5" fmla="*/ 104775 h 444500"/>
                <a:gd name="connsiteX6" fmla="*/ 57150 w 339725"/>
                <a:gd name="connsiteY6" fmla="*/ 47625 h 444500"/>
                <a:gd name="connsiteX7" fmla="*/ 114300 w 339725"/>
                <a:gd name="connsiteY7" fmla="*/ 9525 h 444500"/>
                <a:gd name="connsiteX8" fmla="*/ 184150 w 339725"/>
                <a:gd name="connsiteY8" fmla="*/ 0 h 444500"/>
                <a:gd name="connsiteX9" fmla="*/ 260350 w 339725"/>
                <a:gd name="connsiteY9" fmla="*/ 12700 h 444500"/>
                <a:gd name="connsiteX10" fmla="*/ 333375 w 339725"/>
                <a:gd name="connsiteY10" fmla="*/ 82550 h 444500"/>
                <a:gd name="connsiteX11" fmla="*/ 339725 w 339725"/>
                <a:gd name="connsiteY11" fmla="*/ 174625 h 444500"/>
                <a:gd name="connsiteX12" fmla="*/ 320675 w 339725"/>
                <a:gd name="connsiteY12" fmla="*/ 263525 h 444500"/>
                <a:gd name="connsiteX13" fmla="*/ 225425 w 339725"/>
                <a:gd name="connsiteY13" fmla="*/ 419100 h 444500"/>
                <a:gd name="connsiteX14" fmla="*/ 168275 w 339725"/>
                <a:gd name="connsiteY14" fmla="*/ 444500 h 444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9725" h="444500">
                  <a:moveTo>
                    <a:pt x="168275" y="444500"/>
                  </a:moveTo>
                  <a:lnTo>
                    <a:pt x="168275" y="444500"/>
                  </a:lnTo>
                  <a:lnTo>
                    <a:pt x="88900" y="349250"/>
                  </a:lnTo>
                  <a:lnTo>
                    <a:pt x="22225" y="250825"/>
                  </a:lnTo>
                  <a:lnTo>
                    <a:pt x="0" y="152400"/>
                  </a:lnTo>
                  <a:lnTo>
                    <a:pt x="9525" y="104775"/>
                  </a:lnTo>
                  <a:lnTo>
                    <a:pt x="57150" y="47625"/>
                  </a:lnTo>
                  <a:lnTo>
                    <a:pt x="114300" y="9525"/>
                  </a:lnTo>
                  <a:lnTo>
                    <a:pt x="184150" y="0"/>
                  </a:lnTo>
                  <a:lnTo>
                    <a:pt x="260350" y="12700"/>
                  </a:lnTo>
                  <a:lnTo>
                    <a:pt x="333375" y="82550"/>
                  </a:lnTo>
                  <a:lnTo>
                    <a:pt x="339725" y="174625"/>
                  </a:lnTo>
                  <a:lnTo>
                    <a:pt x="320675" y="263525"/>
                  </a:lnTo>
                  <a:lnTo>
                    <a:pt x="225425" y="419100"/>
                  </a:lnTo>
                  <a:lnTo>
                    <a:pt x="168275" y="4445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grpSp>
          <p:nvGrpSpPr>
            <p:cNvPr id="57" name="Group 56">
              <a:extLst>
                <a:ext uri="{FF2B5EF4-FFF2-40B4-BE49-F238E27FC236}">
                  <a16:creationId xmlns:a16="http://schemas.microsoft.com/office/drawing/2014/main" id="{203A58C5-5EF2-4FF9-B919-0D8AD6F001E3}"/>
                </a:ext>
              </a:extLst>
            </p:cNvPr>
            <p:cNvGrpSpPr/>
            <p:nvPr/>
          </p:nvGrpSpPr>
          <p:grpSpPr>
            <a:xfrm>
              <a:off x="332556" y="4559470"/>
              <a:ext cx="381819" cy="509236"/>
              <a:chOff x="1030354" y="4885234"/>
              <a:chExt cx="327038" cy="436176"/>
            </a:xfrm>
            <a:solidFill>
              <a:schemeClr val="accent1"/>
            </a:solidFill>
          </p:grpSpPr>
          <p:sp>
            <p:nvSpPr>
              <p:cNvPr id="58" name="Shape 1344">
                <a:extLst>
                  <a:ext uri="{FF2B5EF4-FFF2-40B4-BE49-F238E27FC236}">
                    <a16:creationId xmlns:a16="http://schemas.microsoft.com/office/drawing/2014/main" id="{30FF2076-CD45-4359-B070-55B09DD7C46B}"/>
                  </a:ext>
                </a:extLst>
              </p:cNvPr>
              <p:cNvSpPr/>
              <p:nvPr/>
            </p:nvSpPr>
            <p:spPr>
              <a:xfrm>
                <a:off x="1112106" y="4967017"/>
                <a:ext cx="163506" cy="163566"/>
              </a:xfrm>
              <a:custGeom>
                <a:avLst/>
                <a:gdLst/>
                <a:ahLst/>
                <a:cxnLst>
                  <a:cxn ang="0">
                    <a:pos x="wd2" y="hd2"/>
                  </a:cxn>
                  <a:cxn ang="5400000">
                    <a:pos x="wd2" y="hd2"/>
                  </a:cxn>
                  <a:cxn ang="10800000">
                    <a:pos x="wd2" y="hd2"/>
                  </a:cxn>
                  <a:cxn ang="16200000">
                    <a:pos x="wd2" y="hd2"/>
                  </a:cxn>
                </a:cxnLst>
                <a:rect l="0" t="0" r="r" b="b"/>
                <a:pathLst>
                  <a:path w="21600" h="21600" extrusionOk="0">
                    <a:moveTo>
                      <a:pt x="10800" y="1800"/>
                    </a:moveTo>
                    <a:cubicBezTo>
                      <a:pt x="15764" y="1800"/>
                      <a:pt x="19800" y="5836"/>
                      <a:pt x="19800" y="10800"/>
                    </a:cubicBezTo>
                    <a:cubicBezTo>
                      <a:pt x="19800" y="15764"/>
                      <a:pt x="15764" y="19800"/>
                      <a:pt x="10800" y="19800"/>
                    </a:cubicBezTo>
                    <a:cubicBezTo>
                      <a:pt x="5836" y="19800"/>
                      <a:pt x="1800" y="15764"/>
                      <a:pt x="1800" y="10800"/>
                    </a:cubicBezTo>
                    <a:cubicBezTo>
                      <a:pt x="1800" y="5836"/>
                      <a:pt x="5836" y="1800"/>
                      <a:pt x="10800" y="1800"/>
                    </a:cubicBezTo>
                    <a:moveTo>
                      <a:pt x="10800" y="21600"/>
                    </a:moveTo>
                    <a:cubicBezTo>
                      <a:pt x="16756" y="21600"/>
                      <a:pt x="21600" y="16756"/>
                      <a:pt x="21600" y="10800"/>
                    </a:cubicBezTo>
                    <a:cubicBezTo>
                      <a:pt x="21600" y="4844"/>
                      <a:pt x="16756" y="0"/>
                      <a:pt x="10800" y="0"/>
                    </a:cubicBezTo>
                    <a:cubicBezTo>
                      <a:pt x="4844" y="0"/>
                      <a:pt x="0" y="4844"/>
                      <a:pt x="0" y="10800"/>
                    </a:cubicBezTo>
                    <a:cubicBezTo>
                      <a:pt x="0" y="16756"/>
                      <a:pt x="4844" y="21600"/>
                      <a:pt x="10800" y="2160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sp>
            <p:nvSpPr>
              <p:cNvPr id="59" name="Shape 1345">
                <a:extLst>
                  <a:ext uri="{FF2B5EF4-FFF2-40B4-BE49-F238E27FC236}">
                    <a16:creationId xmlns:a16="http://schemas.microsoft.com/office/drawing/2014/main" id="{5FCF466B-6DFC-4942-B8AE-949FB72C2051}"/>
                  </a:ext>
                </a:extLst>
              </p:cNvPr>
              <p:cNvSpPr/>
              <p:nvPr/>
            </p:nvSpPr>
            <p:spPr>
              <a:xfrm>
                <a:off x="1030354" y="4885234"/>
                <a:ext cx="327038" cy="436176"/>
              </a:xfrm>
              <a:custGeom>
                <a:avLst/>
                <a:gdLst/>
                <a:ahLst/>
                <a:cxnLst>
                  <a:cxn ang="0">
                    <a:pos x="wd2" y="hd2"/>
                  </a:cxn>
                  <a:cxn ang="5400000">
                    <a:pos x="wd2" y="hd2"/>
                  </a:cxn>
                  <a:cxn ang="10800000">
                    <a:pos x="wd2" y="hd2"/>
                  </a:cxn>
                  <a:cxn ang="16200000">
                    <a:pos x="wd2" y="hd2"/>
                  </a:cxn>
                </a:cxnLst>
                <a:rect l="0" t="0" r="r" b="b"/>
                <a:pathLst>
                  <a:path w="21600" h="21600" extrusionOk="0">
                    <a:moveTo>
                      <a:pt x="10905" y="20171"/>
                    </a:moveTo>
                    <a:cubicBezTo>
                      <a:pt x="10886" y="20184"/>
                      <a:pt x="10831" y="20215"/>
                      <a:pt x="10783" y="20237"/>
                    </a:cubicBezTo>
                    <a:cubicBezTo>
                      <a:pt x="10774" y="20218"/>
                      <a:pt x="10707" y="20179"/>
                      <a:pt x="10667" y="20147"/>
                    </a:cubicBezTo>
                    <a:cubicBezTo>
                      <a:pt x="7369" y="17301"/>
                      <a:pt x="1800" y="12497"/>
                      <a:pt x="1800" y="8101"/>
                    </a:cubicBezTo>
                    <a:cubicBezTo>
                      <a:pt x="1800" y="4379"/>
                      <a:pt x="5838" y="1350"/>
                      <a:pt x="10800" y="1350"/>
                    </a:cubicBezTo>
                    <a:cubicBezTo>
                      <a:pt x="15762" y="1350"/>
                      <a:pt x="19800" y="4379"/>
                      <a:pt x="19800" y="8101"/>
                    </a:cubicBezTo>
                    <a:cubicBezTo>
                      <a:pt x="19800" y="12497"/>
                      <a:pt x="14231" y="17301"/>
                      <a:pt x="10905" y="20171"/>
                    </a:cubicBezTo>
                    <a:moveTo>
                      <a:pt x="10800" y="0"/>
                    </a:moveTo>
                    <a:cubicBezTo>
                      <a:pt x="4845" y="0"/>
                      <a:pt x="0" y="3589"/>
                      <a:pt x="0" y="8101"/>
                    </a:cubicBezTo>
                    <a:cubicBezTo>
                      <a:pt x="0" y="12827"/>
                      <a:pt x="5400" y="17660"/>
                      <a:pt x="9338" y="21057"/>
                    </a:cubicBezTo>
                    <a:cubicBezTo>
                      <a:pt x="9352" y="21070"/>
                      <a:pt x="9985" y="21600"/>
                      <a:pt x="10766" y="21600"/>
                    </a:cubicBezTo>
                    <a:lnTo>
                      <a:pt x="10834" y="21600"/>
                    </a:lnTo>
                    <a:cubicBezTo>
                      <a:pt x="11616" y="21600"/>
                      <a:pt x="12247" y="21070"/>
                      <a:pt x="12262" y="21057"/>
                    </a:cubicBezTo>
                    <a:cubicBezTo>
                      <a:pt x="16200" y="17660"/>
                      <a:pt x="21600" y="12827"/>
                      <a:pt x="21600" y="8101"/>
                    </a:cubicBezTo>
                    <a:cubicBezTo>
                      <a:pt x="21600" y="3589"/>
                      <a:pt x="16756" y="0"/>
                      <a:pt x="10800" y="0"/>
                    </a:cubicBezTo>
                  </a:path>
                </a:pathLst>
              </a:custGeom>
              <a:grpFill/>
              <a:ln w="12700">
                <a:miter lim="400000"/>
              </a:ln>
            </p:spPr>
            <p:txBody>
              <a:bodyPr lIns="38100" tIns="38100" rIns="38100" bIns="38100" anchor="ctr"/>
              <a:lstStyle/>
              <a:p>
                <a:pPr defTabSz="457200">
                  <a:defRPr sz="3000">
                    <a:solidFill>
                      <a:srgbClr val="FFFFFF"/>
                    </a:solidFill>
                    <a:effectLst>
                      <a:outerShdw blurRad="38100" dist="12700" dir="5400000" rotWithShape="0">
                        <a:srgbClr val="000000">
                          <a:alpha val="50000"/>
                        </a:srgbClr>
                      </a:outerShdw>
                    </a:effectLst>
                  </a:defRPr>
                </a:pPr>
                <a:endParaRPr sz="3000">
                  <a:solidFill>
                    <a:srgbClr val="FFFFFF"/>
                  </a:solidFill>
                  <a:effectLst>
                    <a:outerShdw blurRad="38100" dist="12700" dir="5400000" rotWithShape="0">
                      <a:srgbClr val="000000">
                        <a:alpha val="50000"/>
                      </a:srgbClr>
                    </a:outerShdw>
                  </a:effectLst>
                </a:endParaRPr>
              </a:p>
            </p:txBody>
          </p:sp>
        </p:grpSp>
      </p:grpSp>
      <p:sp>
        <p:nvSpPr>
          <p:cNvPr id="47" name="TextBox 46"/>
          <p:cNvSpPr txBox="1"/>
          <p:nvPr/>
        </p:nvSpPr>
        <p:spPr>
          <a:xfrm>
            <a:off x="217123" y="3868255"/>
            <a:ext cx="2068877" cy="523220"/>
          </a:xfrm>
          <a:prstGeom prst="rect">
            <a:avLst/>
          </a:prstGeom>
          <a:noFill/>
        </p:spPr>
        <p:txBody>
          <a:bodyPr wrap="square" rtlCol="0">
            <a:spAutoFit/>
          </a:bodyPr>
          <a:lstStyle/>
          <a:p>
            <a:pPr algn="r" defTabSz="457200"/>
            <a:r>
              <a:rPr lang="en-US" sz="1400" b="1" dirty="0">
                <a:solidFill>
                  <a:srgbClr val="383A35"/>
                </a:solidFill>
                <a:latin typeface="Montserrat" panose="00000500000000000000" pitchFamily="2" charset="0"/>
              </a:rPr>
              <a:t>Board Approval of ZGF and Continuum</a:t>
            </a:r>
          </a:p>
        </p:txBody>
      </p:sp>
    </p:spTree>
    <p:extLst>
      <p:ext uri="{BB962C8B-B14F-4D97-AF65-F5344CB8AC3E}">
        <p14:creationId xmlns:p14="http://schemas.microsoft.com/office/powerpoint/2010/main" val="3587968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Oval 53"/>
          <p:cNvSpPr/>
          <p:nvPr/>
        </p:nvSpPr>
        <p:spPr>
          <a:xfrm>
            <a:off x="7673340" y="982997"/>
            <a:ext cx="1280160" cy="1280160"/>
          </a:xfrm>
          <a:prstGeom prst="ellipse">
            <a:avLst/>
          </a:prstGeom>
          <a:solidFill>
            <a:srgbClr val="F566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dirty="0">
                <a:solidFill>
                  <a:srgbClr val="FFFFFF"/>
                </a:solidFill>
              </a:rPr>
              <a:t>Public </a:t>
            </a:r>
          </a:p>
          <a:p>
            <a:pPr algn="ctr" defTabSz="457200"/>
            <a:r>
              <a:rPr lang="en-US" dirty="0">
                <a:solidFill>
                  <a:srgbClr val="FFFFFF"/>
                </a:solidFill>
              </a:rPr>
              <a:t>Technical Team</a:t>
            </a:r>
          </a:p>
        </p:txBody>
      </p:sp>
      <p:sp>
        <p:nvSpPr>
          <p:cNvPr id="49" name="Oval 48"/>
          <p:cNvSpPr/>
          <p:nvPr/>
        </p:nvSpPr>
        <p:spPr>
          <a:xfrm>
            <a:off x="914400" y="982997"/>
            <a:ext cx="1280160" cy="1280160"/>
          </a:xfrm>
          <a:prstGeom prst="ellipse">
            <a:avLst/>
          </a:prstGeom>
          <a:solidFill>
            <a:srgbClr val="F566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r>
              <a:rPr lang="en-US" dirty="0">
                <a:solidFill>
                  <a:srgbClr val="FFFFFF"/>
                </a:solidFill>
              </a:rPr>
              <a:t>Public </a:t>
            </a:r>
          </a:p>
          <a:p>
            <a:pPr algn="ctr" defTabSz="457200"/>
            <a:r>
              <a:rPr lang="en-US" dirty="0">
                <a:solidFill>
                  <a:srgbClr val="FFFFFF"/>
                </a:solidFill>
              </a:rPr>
              <a:t>Technical Team</a:t>
            </a:r>
          </a:p>
        </p:txBody>
      </p:sp>
      <p:sp>
        <p:nvSpPr>
          <p:cNvPr id="21" name="Freeform 20"/>
          <p:cNvSpPr/>
          <p:nvPr/>
        </p:nvSpPr>
        <p:spPr>
          <a:xfrm>
            <a:off x="1625600" y="977900"/>
            <a:ext cx="6642100" cy="1701800"/>
          </a:xfrm>
          <a:custGeom>
            <a:avLst/>
            <a:gdLst>
              <a:gd name="connsiteX0" fmla="*/ 3086100 w 6642100"/>
              <a:gd name="connsiteY0" fmla="*/ 1701800 h 1701800"/>
              <a:gd name="connsiteX1" fmla="*/ 12700 w 6642100"/>
              <a:gd name="connsiteY1" fmla="*/ 1308100 h 1701800"/>
              <a:gd name="connsiteX2" fmla="*/ 0 w 6642100"/>
              <a:gd name="connsiteY2" fmla="*/ 0 h 1701800"/>
              <a:gd name="connsiteX3" fmla="*/ 6616700 w 6642100"/>
              <a:gd name="connsiteY3" fmla="*/ 0 h 1701800"/>
              <a:gd name="connsiteX4" fmla="*/ 6642100 w 6642100"/>
              <a:gd name="connsiteY4" fmla="*/ 1295400 h 1701800"/>
              <a:gd name="connsiteX5" fmla="*/ 3086100 w 6642100"/>
              <a:gd name="connsiteY5" fmla="*/ 1701800 h 170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42100" h="1701800">
                <a:moveTo>
                  <a:pt x="3086100" y="1701800"/>
                </a:moveTo>
                <a:lnTo>
                  <a:pt x="12700" y="1308100"/>
                </a:lnTo>
                <a:lnTo>
                  <a:pt x="0" y="0"/>
                </a:lnTo>
                <a:lnTo>
                  <a:pt x="6616700" y="0"/>
                </a:lnTo>
                <a:lnTo>
                  <a:pt x="6642100" y="1295400"/>
                </a:lnTo>
                <a:lnTo>
                  <a:pt x="3086100" y="1701800"/>
                </a:lnTo>
                <a:close/>
              </a:path>
            </a:pathLst>
          </a:custGeom>
          <a:solidFill>
            <a:srgbClr val="F56600">
              <a:alpha val="16078"/>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cxnSp>
        <p:nvCxnSpPr>
          <p:cNvPr id="53" name="Straight Arrow Connector 52"/>
          <p:cNvCxnSpPr/>
          <p:nvPr/>
        </p:nvCxnSpPr>
        <p:spPr>
          <a:xfrm>
            <a:off x="4735033" y="4038600"/>
            <a:ext cx="0" cy="1506358"/>
          </a:xfrm>
          <a:prstGeom prst="straightConnector1">
            <a:avLst/>
          </a:prstGeom>
          <a:ln w="50800">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04800" y="152400"/>
            <a:ext cx="8534400" cy="685800"/>
          </a:xfrm>
        </p:spPr>
        <p:txBody>
          <a:bodyPr/>
          <a:lstStyle/>
          <a:p>
            <a:pPr algn="ctr"/>
            <a:r>
              <a:rPr lang="en-US" b="1" dirty="0">
                <a:solidFill>
                  <a:srgbClr val="F56600"/>
                </a:solidFill>
                <a:latin typeface="Rubik" panose="00000500000000000000" pitchFamily="2" charset="-79"/>
                <a:cs typeface="Rubik" panose="00000500000000000000" pitchFamily="2" charset="-79"/>
              </a:rPr>
              <a:t>PUBLIC PROCESS</a:t>
            </a:r>
          </a:p>
        </p:txBody>
      </p:sp>
      <p:sp>
        <p:nvSpPr>
          <p:cNvPr id="7" name="Rectangle 6"/>
          <p:cNvSpPr/>
          <p:nvPr/>
        </p:nvSpPr>
        <p:spPr>
          <a:xfrm rot="16200000">
            <a:off x="-1981197" y="2743198"/>
            <a:ext cx="4267202" cy="304803"/>
          </a:xfrm>
          <a:prstGeom prst="rect">
            <a:avLst/>
          </a:prstGeom>
          <a:solidFill>
            <a:srgbClr val="F5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600" b="1" dirty="0">
                <a:solidFill>
                  <a:srgbClr val="FFFFFF"/>
                </a:solidFill>
              </a:rPr>
              <a:t>INPUTS</a:t>
            </a:r>
          </a:p>
        </p:txBody>
      </p:sp>
      <p:sp>
        <p:nvSpPr>
          <p:cNvPr id="48" name="Rectangle 47"/>
          <p:cNvSpPr/>
          <p:nvPr/>
        </p:nvSpPr>
        <p:spPr>
          <a:xfrm rot="16200000">
            <a:off x="-776927" y="5818538"/>
            <a:ext cx="1858655" cy="30479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FFFFFF"/>
                </a:solidFill>
              </a:rPr>
              <a:t>DECISIONMAKERS</a:t>
            </a:r>
          </a:p>
        </p:txBody>
      </p:sp>
      <p:sp>
        <p:nvSpPr>
          <p:cNvPr id="57" name="Oval 56"/>
          <p:cNvSpPr/>
          <p:nvPr/>
        </p:nvSpPr>
        <p:spPr>
          <a:xfrm>
            <a:off x="4291154" y="1005840"/>
            <a:ext cx="1280160" cy="1280160"/>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en-US" sz="1400" b="1" dirty="0">
                <a:solidFill>
                  <a:srgbClr val="383A35"/>
                </a:solidFill>
                <a:latin typeface="Montserrat" panose="00000500000000000000" pitchFamily="2" charset="0"/>
                <a:cs typeface="Rubik" panose="00000500000000000000" pitchFamily="2" charset="-79"/>
              </a:rPr>
              <a:t>Steering </a:t>
            </a:r>
          </a:p>
          <a:p>
            <a:pPr algn="ctr" defTabSz="457200"/>
            <a:r>
              <a:rPr lang="en-US" sz="1400" b="1" dirty="0">
                <a:solidFill>
                  <a:srgbClr val="383A35"/>
                </a:solidFill>
                <a:latin typeface="Montserrat" panose="00000500000000000000" pitchFamily="2" charset="0"/>
                <a:cs typeface="Rubik" panose="00000500000000000000" pitchFamily="2" charset="-79"/>
              </a:rPr>
              <a:t>Committee</a:t>
            </a:r>
          </a:p>
        </p:txBody>
      </p:sp>
      <p:sp>
        <p:nvSpPr>
          <p:cNvPr id="47" name="Oval 46"/>
          <p:cNvSpPr/>
          <p:nvPr/>
        </p:nvSpPr>
        <p:spPr>
          <a:xfrm>
            <a:off x="962306" y="1005840"/>
            <a:ext cx="1280160" cy="1280160"/>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9144" tIns="9144" rIns="9144" bIns="9144" rtlCol="0" anchor="ctr"/>
          <a:lstStyle/>
          <a:p>
            <a:pPr algn="ctr" defTabSz="457200"/>
            <a:r>
              <a:rPr lang="en-US" sz="1400" b="1" dirty="0">
                <a:solidFill>
                  <a:srgbClr val="383A35"/>
                </a:solidFill>
                <a:latin typeface="Montserrat" panose="00000500000000000000" pitchFamily="2" charset="0"/>
                <a:cs typeface="Rubik" panose="00000500000000000000" pitchFamily="2" charset="-79"/>
              </a:rPr>
              <a:t>Public </a:t>
            </a:r>
          </a:p>
          <a:p>
            <a:pPr algn="ctr" defTabSz="457200"/>
            <a:r>
              <a:rPr lang="en-US" sz="1400" b="1" dirty="0">
                <a:solidFill>
                  <a:srgbClr val="383A35"/>
                </a:solidFill>
                <a:latin typeface="Montserrat" panose="00000500000000000000" pitchFamily="2" charset="0"/>
                <a:cs typeface="Rubik" panose="00000500000000000000" pitchFamily="2" charset="-79"/>
              </a:rPr>
              <a:t>Technical Team</a:t>
            </a:r>
          </a:p>
        </p:txBody>
      </p:sp>
      <p:sp>
        <p:nvSpPr>
          <p:cNvPr id="93" name="TextBox 92"/>
          <p:cNvSpPr txBox="1"/>
          <p:nvPr/>
        </p:nvSpPr>
        <p:spPr>
          <a:xfrm>
            <a:off x="312539" y="807469"/>
            <a:ext cx="876300" cy="1631216"/>
          </a:xfrm>
          <a:prstGeom prst="rect">
            <a:avLst/>
          </a:prstGeom>
          <a:noFill/>
        </p:spPr>
        <p:txBody>
          <a:bodyPr wrap="square" rtlCol="0">
            <a:spAutoFit/>
          </a:bodyPr>
          <a:lstStyle/>
          <a:p>
            <a:pPr algn="ctr" defTabSz="457200"/>
            <a:r>
              <a:rPr lang="en-US" sz="1000" i="1" dirty="0">
                <a:solidFill>
                  <a:srgbClr val="383A35">
                    <a:lumMod val="50000"/>
                    <a:lumOff val="50000"/>
                  </a:srgbClr>
                </a:solidFill>
                <a:cs typeface="Rubik" panose="00000500000000000000" pitchFamily="2" charset="-79"/>
              </a:rPr>
              <a:t>BPS, </a:t>
            </a:r>
          </a:p>
          <a:p>
            <a:pPr algn="ctr" defTabSz="457200"/>
            <a:r>
              <a:rPr lang="en-US" sz="1000" i="1" dirty="0">
                <a:solidFill>
                  <a:srgbClr val="383A35">
                    <a:lumMod val="50000"/>
                    <a:lumOff val="50000"/>
                  </a:srgbClr>
                </a:solidFill>
                <a:cs typeface="Rubik" panose="00000500000000000000" pitchFamily="2" charset="-79"/>
              </a:rPr>
              <a:t>PBOT, </a:t>
            </a:r>
          </a:p>
          <a:p>
            <a:pPr algn="ctr" defTabSz="457200"/>
            <a:r>
              <a:rPr lang="en-US" sz="1000" i="1" dirty="0">
                <a:solidFill>
                  <a:srgbClr val="383A35">
                    <a:lumMod val="50000"/>
                    <a:lumOff val="50000"/>
                  </a:srgbClr>
                </a:solidFill>
                <a:cs typeface="Rubik" panose="00000500000000000000" pitchFamily="2" charset="-79"/>
              </a:rPr>
              <a:t>BDS, </a:t>
            </a:r>
          </a:p>
          <a:p>
            <a:pPr algn="ctr" defTabSz="457200"/>
            <a:r>
              <a:rPr lang="en-US" sz="1000" i="1" dirty="0">
                <a:solidFill>
                  <a:srgbClr val="383A35">
                    <a:lumMod val="50000"/>
                    <a:lumOff val="50000"/>
                  </a:srgbClr>
                </a:solidFill>
                <a:cs typeface="Rubik" panose="00000500000000000000" pitchFamily="2" charset="-79"/>
              </a:rPr>
              <a:t>BES,</a:t>
            </a:r>
          </a:p>
          <a:p>
            <a:pPr algn="ctr" defTabSz="457200"/>
            <a:r>
              <a:rPr lang="en-US" sz="1000" i="1" dirty="0">
                <a:solidFill>
                  <a:srgbClr val="383A35">
                    <a:lumMod val="50000"/>
                    <a:lumOff val="50000"/>
                  </a:srgbClr>
                </a:solidFill>
                <a:cs typeface="Rubik" panose="00000500000000000000" pitchFamily="2" charset="-79"/>
              </a:rPr>
              <a:t>Parks, </a:t>
            </a:r>
            <a:r>
              <a:rPr lang="en-US" sz="1000" i="1" dirty="0" err="1">
                <a:solidFill>
                  <a:srgbClr val="383A35">
                    <a:lumMod val="50000"/>
                    <a:lumOff val="50000"/>
                  </a:srgbClr>
                </a:solidFill>
                <a:cs typeface="Rubik" panose="00000500000000000000" pitchFamily="2" charset="-79"/>
              </a:rPr>
              <a:t>TriMet</a:t>
            </a:r>
            <a:endParaRPr lang="en-US" sz="1000" i="1" dirty="0">
              <a:solidFill>
                <a:srgbClr val="383A35">
                  <a:lumMod val="50000"/>
                  <a:lumOff val="50000"/>
                </a:srgbClr>
              </a:solidFill>
              <a:cs typeface="Rubik" panose="00000500000000000000" pitchFamily="2" charset="-79"/>
            </a:endParaRPr>
          </a:p>
          <a:p>
            <a:pPr algn="ctr" defTabSz="457200"/>
            <a:r>
              <a:rPr lang="en-US" sz="1000" i="1" dirty="0">
                <a:solidFill>
                  <a:srgbClr val="383A35">
                    <a:lumMod val="50000"/>
                    <a:lumOff val="50000"/>
                  </a:srgbClr>
                </a:solidFill>
                <a:cs typeface="Rubik" panose="00000500000000000000" pitchFamily="2" charset="-79"/>
              </a:rPr>
              <a:t>Streetcar</a:t>
            </a:r>
          </a:p>
          <a:p>
            <a:pPr algn="ctr" defTabSz="457200"/>
            <a:r>
              <a:rPr lang="en-US" sz="1000" i="1" dirty="0">
                <a:solidFill>
                  <a:srgbClr val="383A35">
                    <a:lumMod val="50000"/>
                    <a:lumOff val="50000"/>
                  </a:srgbClr>
                </a:solidFill>
                <a:cs typeface="Rubik" panose="00000500000000000000" pitchFamily="2" charset="-79"/>
              </a:rPr>
              <a:t>PGE</a:t>
            </a:r>
          </a:p>
          <a:p>
            <a:pPr algn="ctr" defTabSz="457200"/>
            <a:r>
              <a:rPr lang="en-US" sz="1000" i="1" dirty="0">
                <a:solidFill>
                  <a:srgbClr val="383A35">
                    <a:lumMod val="50000"/>
                    <a:lumOff val="50000"/>
                  </a:srgbClr>
                </a:solidFill>
                <a:cs typeface="Rubik" panose="00000500000000000000" pitchFamily="2" charset="-79"/>
              </a:rPr>
              <a:t>NW Natural</a:t>
            </a:r>
          </a:p>
          <a:p>
            <a:pPr algn="ctr" defTabSz="457200"/>
            <a:r>
              <a:rPr lang="en-US" sz="1000" i="1" dirty="0">
                <a:solidFill>
                  <a:srgbClr val="383A35">
                    <a:lumMod val="50000"/>
                    <a:lumOff val="50000"/>
                  </a:srgbClr>
                </a:solidFill>
                <a:cs typeface="Rubik" panose="00000500000000000000" pitchFamily="2" charset="-79"/>
              </a:rPr>
              <a:t>RACC</a:t>
            </a:r>
          </a:p>
        </p:txBody>
      </p:sp>
      <p:cxnSp>
        <p:nvCxnSpPr>
          <p:cNvPr id="5" name="Straight Arrow Connector 4"/>
          <p:cNvCxnSpPr/>
          <p:nvPr/>
        </p:nvCxnSpPr>
        <p:spPr>
          <a:xfrm>
            <a:off x="4735033" y="3294917"/>
            <a:ext cx="0" cy="302283"/>
          </a:xfrm>
          <a:prstGeom prst="straightConnector1">
            <a:avLst/>
          </a:prstGeom>
          <a:ln w="50800">
            <a:headEnd type="none" w="med" len="med"/>
            <a:tailEnd type="triangle" w="lg" len="med"/>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2676658" y="4532531"/>
            <a:ext cx="4116750" cy="461665"/>
          </a:xfrm>
          <a:prstGeom prst="rect">
            <a:avLst/>
          </a:prstGeom>
          <a:solidFill>
            <a:schemeClr val="bg1"/>
          </a:solidFill>
        </p:spPr>
        <p:txBody>
          <a:bodyPr wrap="square" rtlCol="0">
            <a:spAutoFit/>
          </a:bodyPr>
          <a:lstStyle/>
          <a:p>
            <a:pPr algn="ctr" defTabSz="457200"/>
            <a:r>
              <a:rPr lang="en-US" sz="1200" dirty="0">
                <a:solidFill>
                  <a:srgbClr val="383A35"/>
                </a:solidFill>
                <a:cs typeface="Rubik" panose="00000500000000000000" pitchFamily="2" charset="-79"/>
              </a:rPr>
              <a:t>Prosper Portland and Portland Housing Bureau Executive Directors</a:t>
            </a:r>
          </a:p>
        </p:txBody>
      </p:sp>
      <p:grpSp>
        <p:nvGrpSpPr>
          <p:cNvPr id="3" name="Group 2"/>
          <p:cNvGrpSpPr/>
          <p:nvPr/>
        </p:nvGrpSpPr>
        <p:grpSpPr>
          <a:xfrm>
            <a:off x="2205324" y="5600700"/>
            <a:ext cx="5059419" cy="524421"/>
            <a:chOff x="1965344" y="5542436"/>
            <a:chExt cx="5059419" cy="524421"/>
          </a:xfrm>
        </p:grpSpPr>
        <p:sp>
          <p:nvSpPr>
            <p:cNvPr id="115" name="Rounded Rectangle 114"/>
            <p:cNvSpPr/>
            <p:nvPr/>
          </p:nvSpPr>
          <p:spPr>
            <a:xfrm>
              <a:off x="1965344" y="5544958"/>
              <a:ext cx="1857070" cy="5218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83A35"/>
                  </a:solidFill>
                  <a:cs typeface="Rubik" panose="00000500000000000000" pitchFamily="2" charset="-79"/>
                </a:rPr>
                <a:t>Prosper Portland Board</a:t>
              </a:r>
            </a:p>
          </p:txBody>
        </p:sp>
        <p:sp>
          <p:nvSpPr>
            <p:cNvPr id="117" name="Rounded Rectangle 116"/>
            <p:cNvSpPr/>
            <p:nvPr/>
          </p:nvSpPr>
          <p:spPr>
            <a:xfrm>
              <a:off x="3949990" y="5544957"/>
              <a:ext cx="1473599" cy="52189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83A35"/>
                  </a:solidFill>
                  <a:cs typeface="Rubik" panose="00000500000000000000" pitchFamily="2" charset="-79"/>
                </a:rPr>
                <a:t>City Council</a:t>
              </a:r>
              <a:endParaRPr lang="en-US" sz="1400" dirty="0">
                <a:solidFill>
                  <a:srgbClr val="383A35"/>
                </a:solidFill>
                <a:cs typeface="Rubik" panose="00000500000000000000" pitchFamily="2" charset="-79"/>
              </a:endParaRPr>
            </a:p>
          </p:txBody>
        </p:sp>
        <p:sp>
          <p:nvSpPr>
            <p:cNvPr id="41" name="Rounded Rectangle 40"/>
            <p:cNvSpPr/>
            <p:nvPr/>
          </p:nvSpPr>
          <p:spPr>
            <a:xfrm>
              <a:off x="5551164" y="5542436"/>
              <a:ext cx="1473599" cy="524419"/>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83A35"/>
                  </a:solidFill>
                  <a:cs typeface="Rubik" panose="00000500000000000000" pitchFamily="2" charset="-79"/>
                </a:rPr>
                <a:t>Design Commission</a:t>
              </a:r>
              <a:endParaRPr lang="en-US" sz="1400" dirty="0">
                <a:solidFill>
                  <a:srgbClr val="383A35"/>
                </a:solidFill>
                <a:cs typeface="Rubik" panose="00000500000000000000" pitchFamily="2" charset="-79"/>
              </a:endParaRPr>
            </a:p>
          </p:txBody>
        </p:sp>
      </p:grpSp>
      <p:grpSp>
        <p:nvGrpSpPr>
          <p:cNvPr id="4" name="Group 3"/>
          <p:cNvGrpSpPr/>
          <p:nvPr/>
        </p:nvGrpSpPr>
        <p:grpSpPr>
          <a:xfrm>
            <a:off x="2197573" y="6230464"/>
            <a:ext cx="5074920" cy="460649"/>
            <a:chOff x="228600" y="6206851"/>
            <a:chExt cx="5074920" cy="460649"/>
          </a:xfrm>
        </p:grpSpPr>
        <p:sp>
          <p:nvSpPr>
            <p:cNvPr id="42" name="Rounded Rectangle 41"/>
            <p:cNvSpPr/>
            <p:nvPr/>
          </p:nvSpPr>
          <p:spPr>
            <a:xfrm>
              <a:off x="228600" y="6210300"/>
              <a:ext cx="2591355" cy="4572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83A35"/>
                  </a:solidFill>
                  <a:cs typeface="Rubik" panose="00000500000000000000" pitchFamily="2" charset="-79"/>
                </a:rPr>
                <a:t>Planning &amp; Sustainability</a:t>
              </a:r>
            </a:p>
            <a:p>
              <a:pPr algn="ctr" defTabSz="457200"/>
              <a:r>
                <a:rPr lang="en-US" sz="1400" b="1" dirty="0">
                  <a:solidFill>
                    <a:srgbClr val="383A35"/>
                  </a:solidFill>
                  <a:cs typeface="Rubik" panose="00000500000000000000" pitchFamily="2" charset="-79"/>
                </a:rPr>
                <a:t>Commission</a:t>
              </a:r>
            </a:p>
          </p:txBody>
        </p:sp>
        <p:sp>
          <p:nvSpPr>
            <p:cNvPr id="45" name="Rounded Rectangle 44"/>
            <p:cNvSpPr/>
            <p:nvPr/>
          </p:nvSpPr>
          <p:spPr>
            <a:xfrm>
              <a:off x="2971800" y="6206851"/>
              <a:ext cx="2331720" cy="457200"/>
            </a:xfrm>
            <a:prstGeom prst="round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sz="1400" b="1" dirty="0">
                  <a:solidFill>
                    <a:srgbClr val="383A35"/>
                  </a:solidFill>
                  <a:cs typeface="Rubik" panose="00000500000000000000" pitchFamily="2" charset="-79"/>
                </a:rPr>
                <a:t>Portland Housing </a:t>
              </a:r>
            </a:p>
            <a:p>
              <a:pPr algn="ctr" defTabSz="457200"/>
              <a:r>
                <a:rPr lang="en-US" sz="1400" b="1" dirty="0">
                  <a:solidFill>
                    <a:srgbClr val="383A35"/>
                  </a:solidFill>
                  <a:cs typeface="Rubik" panose="00000500000000000000" pitchFamily="2" charset="-79"/>
                </a:rPr>
                <a:t>Advisory  Commission</a:t>
              </a:r>
            </a:p>
          </p:txBody>
        </p:sp>
      </p:grpSp>
      <p:sp>
        <p:nvSpPr>
          <p:cNvPr id="50" name="Oval 49"/>
          <p:cNvSpPr/>
          <p:nvPr/>
        </p:nvSpPr>
        <p:spPr>
          <a:xfrm>
            <a:off x="2626730" y="1005840"/>
            <a:ext cx="1280160" cy="1280160"/>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457200"/>
            <a:r>
              <a:rPr lang="en-US" sz="1400" b="1" dirty="0">
                <a:solidFill>
                  <a:srgbClr val="383A35"/>
                </a:solidFill>
                <a:latin typeface="Montserrat" panose="00000500000000000000" pitchFamily="2" charset="0"/>
                <a:cs typeface="Rubik" panose="00000500000000000000" pitchFamily="2" charset="-79"/>
              </a:rPr>
              <a:t>Developer</a:t>
            </a:r>
          </a:p>
        </p:txBody>
      </p:sp>
      <p:sp>
        <p:nvSpPr>
          <p:cNvPr id="51" name="Oval 50"/>
          <p:cNvSpPr/>
          <p:nvPr/>
        </p:nvSpPr>
        <p:spPr>
          <a:xfrm>
            <a:off x="7620000" y="1005840"/>
            <a:ext cx="1280160" cy="1280160"/>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defTabSz="457200"/>
            <a:r>
              <a:rPr lang="en-US" sz="1400" b="1" dirty="0">
                <a:solidFill>
                  <a:srgbClr val="383A35"/>
                </a:solidFill>
                <a:latin typeface="Montserrat" panose="00000500000000000000" pitchFamily="2" charset="0"/>
                <a:cs typeface="Rubik" panose="00000500000000000000" pitchFamily="2" charset="-79"/>
              </a:rPr>
              <a:t>ZGF</a:t>
            </a:r>
          </a:p>
        </p:txBody>
      </p:sp>
      <p:sp>
        <p:nvSpPr>
          <p:cNvPr id="52" name="Oval 51"/>
          <p:cNvSpPr/>
          <p:nvPr/>
        </p:nvSpPr>
        <p:spPr>
          <a:xfrm>
            <a:off x="3810580" y="3605434"/>
            <a:ext cx="1848906" cy="914398"/>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defTabSz="457200"/>
            <a:r>
              <a:rPr lang="en-US" sz="1400" b="1" dirty="0">
                <a:solidFill>
                  <a:srgbClr val="383A35"/>
                </a:solidFill>
                <a:latin typeface="Montserrat" panose="00000500000000000000" pitchFamily="2" charset="0"/>
                <a:cs typeface="Rubik" panose="00000500000000000000" pitchFamily="2" charset="-79"/>
              </a:rPr>
              <a:t>Executive</a:t>
            </a:r>
          </a:p>
          <a:p>
            <a:pPr algn="ctr" defTabSz="457200"/>
            <a:r>
              <a:rPr lang="en-US" sz="1400" b="1" dirty="0">
                <a:solidFill>
                  <a:srgbClr val="383A35"/>
                </a:solidFill>
                <a:latin typeface="Montserrat" panose="00000500000000000000" pitchFamily="2" charset="0"/>
                <a:cs typeface="Rubik" panose="00000500000000000000" pitchFamily="2" charset="-79"/>
              </a:rPr>
              <a:t>Committee</a:t>
            </a:r>
          </a:p>
        </p:txBody>
      </p:sp>
      <p:sp>
        <p:nvSpPr>
          <p:cNvPr id="9" name="Rounded Rectangle 8"/>
          <p:cNvSpPr/>
          <p:nvPr/>
        </p:nvSpPr>
        <p:spPr>
          <a:xfrm>
            <a:off x="3266810" y="2694044"/>
            <a:ext cx="2758747" cy="60087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en-US" b="1" dirty="0">
                <a:solidFill>
                  <a:srgbClr val="FFFFFF"/>
                </a:solidFill>
                <a:latin typeface="Montserrat" panose="00000500000000000000" pitchFamily="2" charset="0"/>
              </a:rPr>
              <a:t>INPUTS</a:t>
            </a:r>
          </a:p>
          <a:p>
            <a:pPr algn="ctr" defTabSz="457200"/>
            <a:r>
              <a:rPr lang="en-US" sz="1400" dirty="0">
                <a:solidFill>
                  <a:srgbClr val="FFFFFF"/>
                </a:solidFill>
                <a:latin typeface="Montserrat" panose="00000500000000000000" pitchFamily="2" charset="0"/>
              </a:rPr>
              <a:t>(Vision, Technical, Policy)</a:t>
            </a:r>
          </a:p>
        </p:txBody>
      </p:sp>
      <p:grpSp>
        <p:nvGrpSpPr>
          <p:cNvPr id="16" name="Group 15"/>
          <p:cNvGrpSpPr/>
          <p:nvPr/>
        </p:nvGrpSpPr>
        <p:grpSpPr>
          <a:xfrm>
            <a:off x="5861568" y="1005840"/>
            <a:ext cx="1468180" cy="1280160"/>
            <a:chOff x="5861568" y="982997"/>
            <a:chExt cx="1468180" cy="1280160"/>
          </a:xfrm>
        </p:grpSpPr>
        <p:sp>
          <p:nvSpPr>
            <p:cNvPr id="34" name="Oval 33"/>
            <p:cNvSpPr/>
            <p:nvPr/>
          </p:nvSpPr>
          <p:spPr>
            <a:xfrm>
              <a:off x="5955578" y="982997"/>
              <a:ext cx="1280160" cy="1280160"/>
            </a:xfrm>
            <a:prstGeom prst="ellipse">
              <a:avLst/>
            </a:prstGeom>
            <a:solidFill>
              <a:schemeClr val="bg1">
                <a:lumMod val="95000"/>
              </a:schemeClr>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18288" tIns="18288" rIns="18288" bIns="18288" rtlCol="0" anchor="ctr"/>
            <a:lstStyle/>
            <a:p>
              <a:pPr algn="ctr" defTabSz="457200"/>
              <a:r>
                <a:rPr lang="en-US" sz="1400" b="1" dirty="0">
                  <a:solidFill>
                    <a:srgbClr val="383A35"/>
                  </a:solidFill>
                  <a:cs typeface="Rubik" panose="00000500000000000000" pitchFamily="2" charset="-79"/>
                </a:rPr>
                <a:t>General Public</a:t>
              </a:r>
            </a:p>
            <a:p>
              <a:pPr algn="ctr" defTabSz="457200"/>
              <a:endParaRPr lang="en-US" sz="1400" b="1" dirty="0">
                <a:solidFill>
                  <a:srgbClr val="383A35"/>
                </a:solidFill>
                <a:cs typeface="Rubik" panose="00000500000000000000" pitchFamily="2" charset="-79"/>
              </a:endParaRPr>
            </a:p>
            <a:p>
              <a:pPr algn="ctr" defTabSz="457200"/>
              <a:endParaRPr lang="en-US" sz="1400" b="1" dirty="0">
                <a:solidFill>
                  <a:srgbClr val="383A35"/>
                </a:solidFill>
                <a:cs typeface="Rubik" panose="00000500000000000000" pitchFamily="2" charset="-79"/>
              </a:endParaRPr>
            </a:p>
          </p:txBody>
        </p:sp>
        <p:sp>
          <p:nvSpPr>
            <p:cNvPr id="10" name="Rectangle 9"/>
            <p:cNvSpPr/>
            <p:nvPr/>
          </p:nvSpPr>
          <p:spPr>
            <a:xfrm>
              <a:off x="5861568" y="1600200"/>
              <a:ext cx="1468180" cy="600164"/>
            </a:xfrm>
            <a:prstGeom prst="rect">
              <a:avLst/>
            </a:prstGeom>
          </p:spPr>
          <p:txBody>
            <a:bodyPr wrap="square">
              <a:spAutoFit/>
            </a:bodyPr>
            <a:lstStyle/>
            <a:p>
              <a:pPr algn="ctr" defTabSz="457200"/>
              <a:r>
                <a:rPr lang="en-US" sz="1100" dirty="0">
                  <a:solidFill>
                    <a:srgbClr val="383A35"/>
                  </a:solidFill>
                  <a:cs typeface="Rubik" panose="00000500000000000000" pitchFamily="2" charset="-79"/>
                </a:rPr>
                <a:t>open houses, </a:t>
              </a:r>
            </a:p>
            <a:p>
              <a:pPr algn="ctr" defTabSz="457200"/>
              <a:r>
                <a:rPr lang="en-US" sz="1100" dirty="0">
                  <a:solidFill>
                    <a:srgbClr val="383A35"/>
                  </a:solidFill>
                  <a:cs typeface="Rubik" panose="00000500000000000000" pitchFamily="2" charset="-79"/>
                </a:rPr>
                <a:t>online and field surveys, etc.</a:t>
              </a:r>
            </a:p>
          </p:txBody>
        </p:sp>
      </p:grpSp>
      <p:cxnSp>
        <p:nvCxnSpPr>
          <p:cNvPr id="13" name="Straight Connector 12"/>
          <p:cNvCxnSpPr>
            <a:stCxn id="47" idx="4"/>
            <a:endCxn id="9" idx="0"/>
          </p:cNvCxnSpPr>
          <p:nvPr/>
        </p:nvCxnSpPr>
        <p:spPr>
          <a:xfrm>
            <a:off x="1602386" y="2286000"/>
            <a:ext cx="3043798" cy="408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p:cNvCxnSpPr>
            <a:stCxn id="9" idx="0"/>
            <a:endCxn id="51" idx="4"/>
          </p:cNvCxnSpPr>
          <p:nvPr/>
        </p:nvCxnSpPr>
        <p:spPr>
          <a:xfrm flipV="1">
            <a:off x="4646184" y="2286000"/>
            <a:ext cx="3613896" cy="408044"/>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47" idx="0"/>
            <a:endCxn id="51" idx="0"/>
          </p:cNvCxnSpPr>
          <p:nvPr/>
        </p:nvCxnSpPr>
        <p:spPr>
          <a:xfrm>
            <a:off x="1602386" y="1005840"/>
            <a:ext cx="6657694"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92933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304800" y="190500"/>
            <a:ext cx="8534400" cy="685800"/>
          </a:xfrm>
        </p:spPr>
        <p:txBody>
          <a:bodyPr/>
          <a:lstStyle/>
          <a:p>
            <a:pPr algn="ctr"/>
            <a:r>
              <a:rPr lang="en-US" sz="4000" dirty="0"/>
              <a:t>ROLES AND RESPONSIBILITIES</a:t>
            </a:r>
          </a:p>
        </p:txBody>
      </p:sp>
      <p:sp>
        <p:nvSpPr>
          <p:cNvPr id="15" name="Text Placeholder 14"/>
          <p:cNvSpPr>
            <a:spLocks noGrp="1"/>
          </p:cNvSpPr>
          <p:nvPr>
            <p:ph type="body" sz="quarter" idx="10"/>
          </p:nvPr>
        </p:nvSpPr>
        <p:spPr/>
        <p:txBody>
          <a:bodyPr/>
          <a:lstStyle/>
          <a:p>
            <a:endParaRPr lang="en-US"/>
          </a:p>
        </p:txBody>
      </p:sp>
      <p:graphicFrame>
        <p:nvGraphicFramePr>
          <p:cNvPr id="16" name="Table 15"/>
          <p:cNvGraphicFramePr>
            <a:graphicFrameLocks noGrp="1"/>
          </p:cNvGraphicFramePr>
          <p:nvPr>
            <p:extLst>
              <p:ext uri="{D42A27DB-BD31-4B8C-83A1-F6EECF244321}">
                <p14:modId xmlns:p14="http://schemas.microsoft.com/office/powerpoint/2010/main" val="2777759509"/>
              </p:ext>
            </p:extLst>
          </p:nvPr>
        </p:nvGraphicFramePr>
        <p:xfrm>
          <a:off x="190500" y="990600"/>
          <a:ext cx="8801103" cy="5158740"/>
        </p:xfrm>
        <a:graphic>
          <a:graphicData uri="http://schemas.openxmlformats.org/drawingml/2006/table">
            <a:tbl>
              <a:tblPr firstRow="1" firstCol="1" bandRow="1">
                <a:tableStyleId>{5C22544A-7EE6-4342-B048-85BDC9FD1C3A}</a:tableStyleId>
              </a:tblPr>
              <a:tblGrid>
                <a:gridCol w="2171700">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257300">
                  <a:extLst>
                    <a:ext uri="{9D8B030D-6E8A-4147-A177-3AD203B41FA5}">
                      <a16:colId xmlns:a16="http://schemas.microsoft.com/office/drawing/2014/main" val="20002"/>
                    </a:ext>
                  </a:extLst>
                </a:gridCol>
                <a:gridCol w="1028700">
                  <a:extLst>
                    <a:ext uri="{9D8B030D-6E8A-4147-A177-3AD203B41FA5}">
                      <a16:colId xmlns:a16="http://schemas.microsoft.com/office/drawing/2014/main" val="20003"/>
                    </a:ext>
                  </a:extLst>
                </a:gridCol>
                <a:gridCol w="1333500">
                  <a:extLst>
                    <a:ext uri="{9D8B030D-6E8A-4147-A177-3AD203B41FA5}">
                      <a16:colId xmlns:a16="http://schemas.microsoft.com/office/drawing/2014/main" val="20004"/>
                    </a:ext>
                  </a:extLst>
                </a:gridCol>
                <a:gridCol w="76200">
                  <a:extLst>
                    <a:ext uri="{9D8B030D-6E8A-4147-A177-3AD203B41FA5}">
                      <a16:colId xmlns:a16="http://schemas.microsoft.com/office/drawing/2014/main" val="20005"/>
                    </a:ext>
                  </a:extLst>
                </a:gridCol>
                <a:gridCol w="1752603">
                  <a:extLst>
                    <a:ext uri="{9D8B030D-6E8A-4147-A177-3AD203B41FA5}">
                      <a16:colId xmlns:a16="http://schemas.microsoft.com/office/drawing/2014/main" val="20006"/>
                    </a:ext>
                  </a:extLst>
                </a:gridCol>
              </a:tblGrid>
              <a:tr h="370840">
                <a:tc>
                  <a:txBody>
                    <a:bodyPr/>
                    <a:lstStyle/>
                    <a:p>
                      <a:endParaRPr lang="en-US" sz="1600" dirty="0">
                        <a:latin typeface="Rubik" panose="00000500000000000000" pitchFamily="2" charset="-79"/>
                        <a:cs typeface="Rubik" panose="00000500000000000000" pitchFamily="2" charset="-79"/>
                      </a:endParaRPr>
                    </a:p>
                  </a:txBody>
                  <a:tcPr marL="45720" marR="45720"/>
                </a:tc>
                <a:tc>
                  <a:txBody>
                    <a:bodyPr/>
                    <a:lstStyle/>
                    <a:p>
                      <a:r>
                        <a:rPr lang="en-US" sz="1600" dirty="0">
                          <a:latin typeface="Rubik" panose="00000500000000000000" pitchFamily="2" charset="-79"/>
                          <a:cs typeface="Rubik" panose="00000500000000000000" pitchFamily="2" charset="-79"/>
                        </a:rPr>
                        <a:t>Prosper Portland</a:t>
                      </a:r>
                    </a:p>
                  </a:txBody>
                  <a:tcPr marL="45720" marR="45720">
                    <a:lnR w="12700" cap="flat" cmpd="sng" algn="ctr">
                      <a:solidFill>
                        <a:schemeClr val="bg1"/>
                      </a:solidFill>
                      <a:prstDash val="solid"/>
                      <a:round/>
                      <a:headEnd type="none" w="med" len="med"/>
                      <a:tailEnd type="none" w="med" len="med"/>
                    </a:lnR>
                  </a:tcPr>
                </a:tc>
                <a:tc>
                  <a:txBody>
                    <a:bodyPr/>
                    <a:lstStyle/>
                    <a:p>
                      <a:r>
                        <a:rPr lang="en-US" sz="1600" dirty="0">
                          <a:latin typeface="Rubik" panose="00000500000000000000" pitchFamily="2" charset="-79"/>
                          <a:cs typeface="Rubik" panose="00000500000000000000" pitchFamily="2" charset="-79"/>
                        </a:rPr>
                        <a:t>Steering Committee</a:t>
                      </a:r>
                    </a:p>
                  </a:txBody>
                  <a:tcPr marL="45720" marR="45720">
                    <a:lnL w="12700" cap="flat" cmpd="sng" algn="ctr">
                      <a:solidFill>
                        <a:schemeClr val="bg1"/>
                      </a:solidFill>
                      <a:prstDash val="solid"/>
                      <a:round/>
                      <a:headEnd type="none" w="med" len="med"/>
                      <a:tailEnd type="none" w="med" len="med"/>
                    </a:lnL>
                  </a:tcPr>
                </a:tc>
                <a:tc>
                  <a:txBody>
                    <a:bodyPr/>
                    <a:lstStyle/>
                    <a:p>
                      <a:r>
                        <a:rPr lang="en-US" sz="1600" dirty="0">
                          <a:latin typeface="Rubik" panose="00000500000000000000" pitchFamily="2" charset="-79"/>
                          <a:cs typeface="Rubik" panose="00000500000000000000" pitchFamily="2" charset="-79"/>
                        </a:rPr>
                        <a:t>ZGF</a:t>
                      </a:r>
                    </a:p>
                  </a:txBody>
                  <a:tcPr marL="45720" marR="45720"/>
                </a:tc>
                <a:tc>
                  <a:txBody>
                    <a:bodyPr/>
                    <a:lstStyle/>
                    <a:p>
                      <a:r>
                        <a:rPr lang="en-US" sz="1600" dirty="0">
                          <a:latin typeface="Rubik" panose="00000500000000000000" pitchFamily="2" charset="-79"/>
                          <a:cs typeface="Rubik" panose="00000500000000000000" pitchFamily="2" charset="-79"/>
                        </a:rPr>
                        <a:t>Continuum</a:t>
                      </a:r>
                    </a:p>
                  </a:txBody>
                  <a:tcPr marL="45720" marR="45720"/>
                </a:tc>
                <a:tc gridSpan="2">
                  <a:txBody>
                    <a:bodyPr/>
                    <a:lstStyle/>
                    <a:p>
                      <a:r>
                        <a:rPr lang="en-US" sz="1600" dirty="0">
                          <a:latin typeface="Rubik" panose="00000500000000000000" pitchFamily="2" charset="-79"/>
                          <a:cs typeface="Rubik" panose="00000500000000000000" pitchFamily="2" charset="-79"/>
                        </a:rPr>
                        <a:t>Other Partners</a:t>
                      </a:r>
                    </a:p>
                  </a:txBody>
                  <a:tcPr marL="45720" marR="45720"/>
                </a:tc>
                <a:tc hMerge="1">
                  <a:txBody>
                    <a:bodyPr/>
                    <a:lstStyle/>
                    <a:p>
                      <a:endParaRPr lang="en-US" sz="1600" dirty="0">
                        <a:latin typeface="Rubik" panose="00000500000000000000" pitchFamily="2" charset="-79"/>
                        <a:cs typeface="Rubik" panose="00000500000000000000" pitchFamily="2" charset="-79"/>
                      </a:endParaRPr>
                    </a:p>
                  </a:txBody>
                  <a:tcPr marL="45720" marR="45720"/>
                </a:tc>
                <a:extLst>
                  <a:ext uri="{0D108BD9-81ED-4DB2-BD59-A6C34878D82A}">
                    <a16:rowId xmlns:a16="http://schemas.microsoft.com/office/drawing/2014/main" val="10000"/>
                  </a:ext>
                </a:extLst>
              </a:tr>
              <a:tr h="370840">
                <a:tc>
                  <a:txBody>
                    <a:bodyPr/>
                    <a:lstStyle/>
                    <a:p>
                      <a:r>
                        <a:rPr lang="en-US" sz="1600" b="1" i="0" dirty="0">
                          <a:latin typeface="Rubik" panose="00000500000000000000" pitchFamily="2" charset="-79"/>
                          <a:cs typeface="Rubik" panose="00000500000000000000" pitchFamily="2" charset="-79"/>
                        </a:rPr>
                        <a:t>Development</a:t>
                      </a:r>
                      <a:r>
                        <a:rPr lang="en-US" sz="1600" b="1" i="0" baseline="0" dirty="0">
                          <a:latin typeface="Rubik" panose="00000500000000000000" pitchFamily="2" charset="-79"/>
                          <a:cs typeface="Rubik" panose="00000500000000000000" pitchFamily="2" charset="-79"/>
                        </a:rPr>
                        <a:t> Planning</a:t>
                      </a:r>
                      <a:endParaRPr lang="en-US" sz="1600" b="1" i="0" dirty="0">
                        <a:latin typeface="Rubik" panose="00000500000000000000" pitchFamily="2" charset="-79"/>
                        <a:cs typeface="Rubik" panose="00000500000000000000" pitchFamily="2" charset="-79"/>
                      </a:endParaRPr>
                    </a:p>
                  </a:txBody>
                  <a:tcPr marL="45720" marR="45720"/>
                </a:tc>
                <a:tc>
                  <a:txBody>
                    <a:bodyPr/>
                    <a:lstStyle/>
                    <a:p>
                      <a:r>
                        <a:rPr lang="en-US" sz="1400" dirty="0">
                          <a:latin typeface="Rubik" panose="00000500000000000000" pitchFamily="2" charset="-79"/>
                          <a:cs typeface="Rubik" panose="00000500000000000000" pitchFamily="2" charset="-79"/>
                        </a:rPr>
                        <a:t>Lead</a:t>
                      </a:r>
                    </a:p>
                  </a:txBody>
                  <a:tcPr marL="45720" marR="45720">
                    <a:lnR w="12700" cap="flat" cmpd="sng" algn="ctr">
                      <a:solidFill>
                        <a:schemeClr val="bg1"/>
                      </a:solidFill>
                      <a:prstDash val="solid"/>
                      <a:round/>
                      <a:headEnd type="none" w="med" len="med"/>
                      <a:tailEnd type="none" w="med" len="med"/>
                    </a:lnR>
                  </a:tcPr>
                </a:tc>
                <a:tc>
                  <a:txBody>
                    <a:bodyPr/>
                    <a:lstStyle/>
                    <a:p>
                      <a:r>
                        <a:rPr lang="en-US" sz="1400" dirty="0">
                          <a:latin typeface="Rubik" panose="00000500000000000000" pitchFamily="2" charset="-79"/>
                          <a:cs typeface="Rubik" panose="00000500000000000000" pitchFamily="2" charset="-79"/>
                        </a:rPr>
                        <a:t>Advisor</a:t>
                      </a:r>
                    </a:p>
                  </a:txBody>
                  <a:tcPr marL="45720" marR="45720">
                    <a:lnL w="12700" cap="flat" cmpd="sng" algn="ctr">
                      <a:solidFill>
                        <a:schemeClr val="bg1"/>
                      </a:solidFill>
                      <a:prstDash val="solid"/>
                      <a:round/>
                      <a:headEnd type="none" w="med" len="med"/>
                      <a:tailEnd type="none" w="med" len="med"/>
                    </a:lnL>
                  </a:tcPr>
                </a:tc>
                <a:tc>
                  <a:txBody>
                    <a:bodyPr/>
                    <a:lstStyle/>
                    <a:p>
                      <a:r>
                        <a:rPr lang="en-US" sz="1400" dirty="0">
                          <a:latin typeface="Rubik" panose="00000500000000000000" pitchFamily="2" charset="-79"/>
                          <a:cs typeface="Rubik" panose="00000500000000000000" pitchFamily="2" charset="-79"/>
                        </a:rPr>
                        <a:t>Consultant to Prosper Portland</a:t>
                      </a:r>
                    </a:p>
                  </a:txBody>
                  <a:tcPr marL="45720" marR="45720"/>
                </a:tc>
                <a:tc>
                  <a:txBody>
                    <a:bodyPr/>
                    <a:lstStyle/>
                    <a:p>
                      <a:r>
                        <a:rPr lang="en-US" sz="1400" dirty="0">
                          <a:latin typeface="Rubik" panose="00000500000000000000" pitchFamily="2" charset="-79"/>
                          <a:cs typeface="Rubik" panose="00000500000000000000" pitchFamily="2" charset="-79"/>
                        </a:rPr>
                        <a:t>Advisor</a:t>
                      </a:r>
                    </a:p>
                  </a:txBody>
                  <a:tcPr marL="45720" marR="45720"/>
                </a:tc>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Rubik" panose="00000500000000000000" pitchFamily="2" charset="-79"/>
                          <a:cs typeface="Rubik" panose="00000500000000000000" pitchFamily="2" charset="-79"/>
                        </a:rPr>
                        <a:t>Public</a:t>
                      </a:r>
                      <a:r>
                        <a:rPr lang="en-US" sz="1400" baseline="0" dirty="0">
                          <a:latin typeface="Rubik" panose="00000500000000000000" pitchFamily="2" charset="-79"/>
                          <a:cs typeface="Rubik" panose="00000500000000000000" pitchFamily="2" charset="-79"/>
                        </a:rPr>
                        <a:t> Tech Team advisory</a:t>
                      </a:r>
                      <a:endParaRPr lang="en-US" sz="1400" dirty="0">
                        <a:latin typeface="Rubik" panose="00000500000000000000" pitchFamily="2" charset="-79"/>
                        <a:cs typeface="Rubik" panose="00000500000000000000" pitchFamily="2" charset="-79"/>
                      </a:endParaRPr>
                    </a:p>
                  </a:txBody>
                  <a:tcPr marL="45720" marR="45720"/>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dirty="0">
                        <a:latin typeface="Rubik" panose="00000500000000000000" pitchFamily="2" charset="-79"/>
                        <a:cs typeface="Rubik" panose="00000500000000000000" pitchFamily="2" charset="-79"/>
                      </a:endParaRPr>
                    </a:p>
                  </a:txBody>
                  <a:tcPr marL="45720" marR="45720"/>
                </a:tc>
                <a:extLst>
                  <a:ext uri="{0D108BD9-81ED-4DB2-BD59-A6C34878D82A}">
                    <a16:rowId xmlns:a16="http://schemas.microsoft.com/office/drawing/2014/main" val="10001"/>
                  </a:ext>
                </a:extLst>
              </a:tr>
              <a:tr h="365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b="1" i="0" baseline="0" dirty="0">
                          <a:latin typeface="Rubik" panose="00000500000000000000" pitchFamily="2" charset="-79"/>
                          <a:cs typeface="Rubik" panose="00000500000000000000" pitchFamily="2" charset="-79"/>
                        </a:rPr>
                        <a:t>Community Benefits Agreement</a:t>
                      </a:r>
                      <a:endParaRPr lang="en-US" sz="1600" b="1" i="0" dirty="0">
                        <a:latin typeface="Rubik" panose="00000500000000000000" pitchFamily="2" charset="-79"/>
                        <a:cs typeface="Rubik" panose="00000500000000000000" pitchFamily="2" charset="-79"/>
                      </a:endParaRPr>
                    </a:p>
                  </a:txBody>
                  <a:tcPr marL="45720" marR="45720"/>
                </a:tc>
                <a:tc>
                  <a:txBody>
                    <a:bodyPr/>
                    <a:lstStyle/>
                    <a:p>
                      <a:r>
                        <a:rPr lang="en-US" sz="1400" dirty="0">
                          <a:latin typeface="Rubik" panose="00000500000000000000" pitchFamily="2" charset="-79"/>
                          <a:cs typeface="Rubik" panose="00000500000000000000" pitchFamily="2" charset="-79"/>
                        </a:rPr>
                        <a:t>Signatory</a:t>
                      </a:r>
                    </a:p>
                  </a:txBody>
                  <a:tcPr marL="45720" marR="45720">
                    <a:lnR w="12700" cap="flat" cmpd="sng" algn="ctr">
                      <a:solidFill>
                        <a:schemeClr val="bg1"/>
                      </a:solidFill>
                      <a:prstDash val="solid"/>
                      <a:round/>
                      <a:headEnd type="none" w="med" len="med"/>
                      <a:tailEnd type="none" w="med" len="med"/>
                    </a:lnR>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Rubik" panose="00000500000000000000" pitchFamily="2" charset="-79"/>
                          <a:cs typeface="Rubik" panose="00000500000000000000" pitchFamily="2" charset="-79"/>
                        </a:rPr>
                        <a:t>Stakeholder</a:t>
                      </a:r>
                      <a:r>
                        <a:rPr lang="en-US" sz="1400" baseline="0" dirty="0">
                          <a:latin typeface="Rubik" panose="00000500000000000000" pitchFamily="2" charset="-79"/>
                          <a:cs typeface="Rubik" panose="00000500000000000000" pitchFamily="2" charset="-79"/>
                        </a:rPr>
                        <a:t> signatories TBD</a:t>
                      </a:r>
                      <a:endParaRPr lang="en-US" sz="1400" dirty="0">
                        <a:latin typeface="Rubik" panose="00000500000000000000" pitchFamily="2" charset="-79"/>
                        <a:cs typeface="Rubik" panose="00000500000000000000" pitchFamily="2" charset="-79"/>
                      </a:endParaRPr>
                    </a:p>
                  </a:txBody>
                  <a:tcPr marL="45720" marR="45720">
                    <a:lnL w="12700" cap="flat" cmpd="sng" algn="ctr">
                      <a:solidFill>
                        <a:schemeClr val="bg1"/>
                      </a:solidFill>
                      <a:prstDash val="solid"/>
                      <a:round/>
                      <a:headEnd type="none" w="med" len="med"/>
                      <a:tailEnd type="none" w="med" len="med"/>
                    </a:lnL>
                  </a:tcPr>
                </a:tc>
                <a:tc>
                  <a:txBody>
                    <a:bodyPr/>
                    <a:lstStyle/>
                    <a:p>
                      <a:r>
                        <a:rPr lang="en-US" sz="1400" dirty="0">
                          <a:latin typeface="Rubik" panose="00000500000000000000" pitchFamily="2" charset="-79"/>
                          <a:cs typeface="Rubik" panose="00000500000000000000" pitchFamily="2" charset="-79"/>
                        </a:rPr>
                        <a:t>--</a:t>
                      </a:r>
                    </a:p>
                  </a:txBody>
                  <a:tcPr marL="45720" marR="45720"/>
                </a:tc>
                <a:tc>
                  <a:txBody>
                    <a:bodyPr/>
                    <a:lstStyle/>
                    <a:p>
                      <a:r>
                        <a:rPr lang="en-US" sz="1400" dirty="0">
                          <a:latin typeface="Rubik" panose="00000500000000000000" pitchFamily="2" charset="-79"/>
                          <a:cs typeface="Rubik" panose="00000500000000000000" pitchFamily="2" charset="-79"/>
                        </a:rPr>
                        <a:t>Signatory</a:t>
                      </a:r>
                    </a:p>
                  </a:txBody>
                  <a:tcPr marL="45720" marR="45720"/>
                </a:tc>
                <a:tc gridSpan="2">
                  <a:txBody>
                    <a:bodyPr/>
                    <a:lstStyle/>
                    <a:p>
                      <a:r>
                        <a:rPr lang="en-US" sz="1400" dirty="0">
                          <a:latin typeface="Rubik" panose="00000500000000000000" pitchFamily="2" charset="-79"/>
                          <a:cs typeface="Rubik" panose="00000500000000000000" pitchFamily="2" charset="-79"/>
                        </a:rPr>
                        <a:t>Stakeholder</a:t>
                      </a:r>
                      <a:r>
                        <a:rPr lang="en-US" sz="1400" baseline="0" dirty="0">
                          <a:latin typeface="Rubik" panose="00000500000000000000" pitchFamily="2" charset="-79"/>
                          <a:cs typeface="Rubik" panose="00000500000000000000" pitchFamily="2" charset="-79"/>
                        </a:rPr>
                        <a:t> signatories TBD</a:t>
                      </a:r>
                      <a:endParaRPr lang="en-US" sz="1400" dirty="0">
                        <a:latin typeface="Rubik" panose="00000500000000000000" pitchFamily="2" charset="-79"/>
                        <a:cs typeface="Rubik" panose="00000500000000000000" pitchFamily="2" charset="-79"/>
                      </a:endParaRPr>
                    </a:p>
                  </a:txBody>
                  <a:tcPr marL="45720" marR="45720"/>
                </a:tc>
                <a:tc hMerge="1">
                  <a:txBody>
                    <a:bodyPr/>
                    <a:lstStyle/>
                    <a:p>
                      <a:endParaRPr lang="en-US" sz="1400" dirty="0">
                        <a:latin typeface="Rubik" panose="00000500000000000000" pitchFamily="2" charset="-79"/>
                        <a:cs typeface="Rubik" panose="00000500000000000000" pitchFamily="2" charset="-79"/>
                      </a:endParaRPr>
                    </a:p>
                  </a:txBody>
                  <a:tcPr marL="45720" marR="45720"/>
                </a:tc>
                <a:extLst>
                  <a:ext uri="{0D108BD9-81ED-4DB2-BD59-A6C34878D82A}">
                    <a16:rowId xmlns:a16="http://schemas.microsoft.com/office/drawing/2014/main" val="10002"/>
                  </a:ext>
                </a:extLst>
              </a:tr>
              <a:tr h="370840">
                <a:tc>
                  <a:txBody>
                    <a:bodyPr/>
                    <a:lstStyle/>
                    <a:p>
                      <a:r>
                        <a:rPr lang="en-US" sz="1600" b="1" dirty="0">
                          <a:latin typeface="Rubik" panose="00000500000000000000" pitchFamily="2" charset="-79"/>
                          <a:cs typeface="Rubik" panose="00000500000000000000" pitchFamily="2" charset="-79"/>
                        </a:rPr>
                        <a:t>Entitlements </a:t>
                      </a:r>
                      <a:r>
                        <a:rPr lang="en-US" sz="1600" b="1" baseline="0" dirty="0">
                          <a:latin typeface="Rubik" panose="00000500000000000000" pitchFamily="2" charset="-79"/>
                          <a:cs typeface="Rubik" panose="00000500000000000000" pitchFamily="2" charset="-79"/>
                        </a:rPr>
                        <a:t> </a:t>
                      </a:r>
                      <a:r>
                        <a:rPr lang="en-US" sz="1400" b="0" i="1" dirty="0">
                          <a:latin typeface="Rubik" panose="00000500000000000000" pitchFamily="2" charset="-79"/>
                          <a:cs typeface="Rubik" panose="00000500000000000000" pitchFamily="2" charset="-79"/>
                        </a:rPr>
                        <a:t>(FAR, height, Master Plan, lot lines)</a:t>
                      </a:r>
                    </a:p>
                  </a:txBody>
                  <a:tcPr marL="45720" marR="45720"/>
                </a:tc>
                <a:tc>
                  <a:txBody>
                    <a:bodyPr/>
                    <a:lstStyle/>
                    <a:p>
                      <a:r>
                        <a:rPr lang="en-US" sz="1400" dirty="0">
                          <a:latin typeface="Rubik" panose="00000500000000000000" pitchFamily="2" charset="-79"/>
                          <a:cs typeface="Rubik" panose="00000500000000000000" pitchFamily="2" charset="-79"/>
                        </a:rPr>
                        <a:t>Lead</a:t>
                      </a:r>
                    </a:p>
                  </a:txBody>
                  <a:tcPr marL="45720" marR="45720">
                    <a:lnR w="12700" cap="flat" cmpd="sng" algn="ctr">
                      <a:solidFill>
                        <a:schemeClr val="bg1"/>
                      </a:solidFill>
                      <a:prstDash val="solid"/>
                      <a:round/>
                      <a:headEnd type="none" w="med" len="med"/>
                      <a:tailEnd type="none" w="med" len="med"/>
                    </a:lnR>
                  </a:tcPr>
                </a:tc>
                <a:tc>
                  <a:txBody>
                    <a:bodyPr/>
                    <a:lstStyle/>
                    <a:p>
                      <a:r>
                        <a:rPr lang="en-US" sz="1400" dirty="0">
                          <a:latin typeface="Rubik" panose="00000500000000000000" pitchFamily="2" charset="-79"/>
                          <a:cs typeface="Rubik" panose="00000500000000000000" pitchFamily="2" charset="-79"/>
                        </a:rPr>
                        <a:t>Advisor</a:t>
                      </a:r>
                      <a:r>
                        <a:rPr lang="en-US" sz="1400" baseline="0" dirty="0">
                          <a:latin typeface="Rubik" panose="00000500000000000000" pitchFamily="2" charset="-79"/>
                          <a:cs typeface="Rubik" panose="00000500000000000000" pitchFamily="2" charset="-79"/>
                        </a:rPr>
                        <a:t> </a:t>
                      </a:r>
                      <a:endParaRPr lang="en-US" sz="1400" dirty="0">
                        <a:latin typeface="Rubik" panose="00000500000000000000" pitchFamily="2" charset="-79"/>
                        <a:cs typeface="Rubik" panose="00000500000000000000" pitchFamily="2" charset="-79"/>
                      </a:endParaRPr>
                    </a:p>
                  </a:txBody>
                  <a:tcPr marL="45720" marR="45720">
                    <a:lnL w="12700" cap="flat" cmpd="sng" algn="ctr">
                      <a:solidFill>
                        <a:schemeClr val="bg1"/>
                      </a:solidFill>
                      <a:prstDash val="solid"/>
                      <a:round/>
                      <a:headEnd type="none" w="med" len="med"/>
                      <a:tailEnd type="none" w="med" len="med"/>
                    </a:lnL>
                  </a:tcPr>
                </a:tc>
                <a:tc>
                  <a:txBody>
                    <a:bodyPr/>
                    <a:lstStyle/>
                    <a:p>
                      <a:r>
                        <a:rPr lang="en-US" sz="1400" dirty="0">
                          <a:latin typeface="Rubik" panose="00000500000000000000" pitchFamily="2" charset="-79"/>
                          <a:cs typeface="Rubik" panose="00000500000000000000" pitchFamily="2" charset="-79"/>
                        </a:rPr>
                        <a:t>Consultant to Prosper Portland</a:t>
                      </a:r>
                    </a:p>
                  </a:txBody>
                  <a:tcPr marL="45720" marR="45720"/>
                </a:tc>
                <a:tc>
                  <a:txBody>
                    <a:bodyPr/>
                    <a:lstStyle/>
                    <a:p>
                      <a:r>
                        <a:rPr lang="en-US" sz="1400" dirty="0">
                          <a:latin typeface="Rubik" panose="00000500000000000000" pitchFamily="2" charset="-79"/>
                          <a:cs typeface="Rubik" panose="00000500000000000000" pitchFamily="2" charset="-79"/>
                        </a:rPr>
                        <a:t>Advisor</a:t>
                      </a:r>
                      <a:r>
                        <a:rPr lang="en-US" sz="1400" baseline="0" dirty="0">
                          <a:latin typeface="Rubik" panose="00000500000000000000" pitchFamily="2" charset="-79"/>
                          <a:cs typeface="Rubik" panose="00000500000000000000" pitchFamily="2" charset="-79"/>
                        </a:rPr>
                        <a:t> to Master Plan</a:t>
                      </a:r>
                      <a:endParaRPr lang="en-US" sz="1400" dirty="0">
                        <a:latin typeface="Rubik" panose="00000500000000000000" pitchFamily="2" charset="-79"/>
                        <a:cs typeface="Rubik" panose="00000500000000000000" pitchFamily="2" charset="-79"/>
                      </a:endParaRPr>
                    </a:p>
                  </a:txBody>
                  <a:tcPr marL="45720" marR="45720"/>
                </a:tc>
                <a:tc gridSpan="2">
                  <a:txBody>
                    <a:bodyPr/>
                    <a:lstStyle/>
                    <a:p>
                      <a:r>
                        <a:rPr lang="en-US" sz="1400" dirty="0">
                          <a:latin typeface="Rubik" panose="00000500000000000000" pitchFamily="2" charset="-79"/>
                          <a:cs typeface="Rubik" panose="00000500000000000000" pitchFamily="2" charset="-79"/>
                        </a:rPr>
                        <a:t>Public</a:t>
                      </a:r>
                      <a:r>
                        <a:rPr lang="en-US" sz="1400" baseline="0" dirty="0">
                          <a:latin typeface="Rubik" panose="00000500000000000000" pitchFamily="2" charset="-79"/>
                          <a:cs typeface="Rubik" panose="00000500000000000000" pitchFamily="2" charset="-79"/>
                        </a:rPr>
                        <a:t> Tech Team advisory to Master Plan</a:t>
                      </a:r>
                      <a:endParaRPr lang="en-US" sz="1400" dirty="0">
                        <a:latin typeface="Rubik" panose="00000500000000000000" pitchFamily="2" charset="-79"/>
                        <a:cs typeface="Rubik" panose="00000500000000000000" pitchFamily="2" charset="-79"/>
                      </a:endParaRPr>
                    </a:p>
                  </a:txBody>
                  <a:tcPr marL="45720" marR="45720"/>
                </a:tc>
                <a:tc hMerge="1">
                  <a:txBody>
                    <a:bodyPr/>
                    <a:lstStyle/>
                    <a:p>
                      <a:endParaRPr lang="en-US" sz="1400" dirty="0">
                        <a:latin typeface="Rubik" panose="00000500000000000000" pitchFamily="2" charset="-79"/>
                        <a:cs typeface="Rubik" panose="00000500000000000000" pitchFamily="2" charset="-79"/>
                      </a:endParaRPr>
                    </a:p>
                  </a:txBody>
                  <a:tcPr marL="45720" marR="45720"/>
                </a:tc>
                <a:extLst>
                  <a:ext uri="{0D108BD9-81ED-4DB2-BD59-A6C34878D82A}">
                    <a16:rowId xmlns:a16="http://schemas.microsoft.com/office/drawing/2014/main" val="10003"/>
                  </a:ext>
                </a:extLst>
              </a:tr>
              <a:tr h="556260">
                <a:tc>
                  <a:txBody>
                    <a:bodyPr/>
                    <a:lstStyle/>
                    <a:p>
                      <a:r>
                        <a:rPr lang="en-US" sz="1600" b="1" dirty="0">
                          <a:latin typeface="Rubik" panose="00000500000000000000" pitchFamily="2" charset="-79"/>
                          <a:cs typeface="Rubik" panose="00000500000000000000" pitchFamily="2" charset="-79"/>
                        </a:rPr>
                        <a:t>Horizontal </a:t>
                      </a:r>
                      <a:r>
                        <a:rPr lang="en-US" sz="1400" b="0" i="1" dirty="0">
                          <a:latin typeface="Rubik" panose="00000500000000000000" pitchFamily="2" charset="-79"/>
                          <a:cs typeface="Rubik" panose="00000500000000000000" pitchFamily="2" charset="-79"/>
                        </a:rPr>
                        <a:t>(</a:t>
                      </a:r>
                      <a:r>
                        <a:rPr lang="en-US" sz="1400" b="0" i="1" baseline="0" dirty="0">
                          <a:latin typeface="Rubik" panose="00000500000000000000" pitchFamily="2" charset="-79"/>
                          <a:cs typeface="Rubik" panose="00000500000000000000" pitchFamily="2" charset="-79"/>
                        </a:rPr>
                        <a:t>utilities, streets, parks)</a:t>
                      </a:r>
                      <a:endParaRPr lang="en-US" sz="1400" b="0" i="1" dirty="0">
                        <a:latin typeface="Rubik" panose="00000500000000000000" pitchFamily="2" charset="-79"/>
                        <a:cs typeface="Rubik" panose="00000500000000000000" pitchFamily="2" charset="-79"/>
                      </a:endParaRPr>
                    </a:p>
                  </a:txBody>
                  <a:tcPr marL="45720" marR="45720"/>
                </a:tc>
                <a:tc gridSpan="6">
                  <a:txBody>
                    <a:bodyPr/>
                    <a:lstStyle/>
                    <a:p>
                      <a:pPr algn="ctr"/>
                      <a:r>
                        <a:rPr lang="en-US" sz="1400" dirty="0">
                          <a:latin typeface="Rubik" panose="00000500000000000000" pitchFamily="2" charset="-79"/>
                          <a:cs typeface="Rubik" panose="00000500000000000000" pitchFamily="2" charset="-79"/>
                        </a:rPr>
                        <a:t>Funding + Phasing</a:t>
                      </a:r>
                      <a:r>
                        <a:rPr lang="en-US" sz="1400" baseline="0" dirty="0">
                          <a:latin typeface="Rubik" panose="00000500000000000000" pitchFamily="2" charset="-79"/>
                          <a:cs typeface="Rubik" panose="00000500000000000000" pitchFamily="2" charset="-79"/>
                        </a:rPr>
                        <a:t> + </a:t>
                      </a:r>
                      <a:r>
                        <a:rPr lang="en-US" sz="1400" dirty="0">
                          <a:latin typeface="Rubik" panose="00000500000000000000" pitchFamily="2" charset="-79"/>
                          <a:cs typeface="Rubik" panose="00000500000000000000" pitchFamily="2" charset="-79"/>
                        </a:rPr>
                        <a:t>Implementation + Oversight Committee</a:t>
                      </a:r>
                    </a:p>
                    <a:p>
                      <a:pPr algn="ctr"/>
                      <a:r>
                        <a:rPr lang="en-US" sz="1400" baseline="0" dirty="0">
                          <a:latin typeface="Rubik" panose="00000500000000000000" pitchFamily="2" charset="-79"/>
                          <a:cs typeface="Rubik" panose="00000500000000000000" pitchFamily="2" charset="-79"/>
                        </a:rPr>
                        <a:t>TBD during development planning</a:t>
                      </a:r>
                      <a:endParaRPr lang="en-US" sz="1400" dirty="0">
                        <a:latin typeface="Rubik" panose="00000500000000000000" pitchFamily="2" charset="-79"/>
                        <a:cs typeface="Rubik" panose="00000500000000000000" pitchFamily="2" charset="-79"/>
                      </a:endParaRPr>
                    </a:p>
                  </a:txBody>
                  <a:tcPr marL="45720" marR="45720"/>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70840">
                <a:tc>
                  <a:txBody>
                    <a:bodyPr/>
                    <a:lstStyle/>
                    <a:p>
                      <a:r>
                        <a:rPr lang="en-US" sz="1600" b="1" dirty="0">
                          <a:latin typeface="Rubik" panose="00000500000000000000" pitchFamily="2" charset="-79"/>
                          <a:cs typeface="Rubik" panose="00000500000000000000" pitchFamily="2" charset="-79"/>
                        </a:rPr>
                        <a:t>Vertical </a:t>
                      </a:r>
                      <a:r>
                        <a:rPr lang="en-US" sz="1600" b="1" baseline="0" dirty="0">
                          <a:latin typeface="Rubik" panose="00000500000000000000" pitchFamily="2" charset="-79"/>
                          <a:cs typeface="Rubik" panose="00000500000000000000" pitchFamily="2" charset="-79"/>
                        </a:rPr>
                        <a:t> </a:t>
                      </a:r>
                      <a:r>
                        <a:rPr lang="en-US" sz="1400" b="0" i="1" dirty="0">
                          <a:latin typeface="Rubik" panose="00000500000000000000" pitchFamily="2" charset="-79"/>
                          <a:cs typeface="Rubik" panose="00000500000000000000" pitchFamily="2" charset="-79"/>
                        </a:rPr>
                        <a:t>(buildings – design, permitting,</a:t>
                      </a:r>
                      <a:r>
                        <a:rPr lang="en-US" sz="1400" b="0" i="1" baseline="0" dirty="0">
                          <a:latin typeface="Rubik" panose="00000500000000000000" pitchFamily="2" charset="-79"/>
                          <a:cs typeface="Rubik" panose="00000500000000000000" pitchFamily="2" charset="-79"/>
                        </a:rPr>
                        <a:t> construction, leasing</a:t>
                      </a:r>
                      <a:r>
                        <a:rPr lang="en-US" sz="1400" b="0" i="1" dirty="0">
                          <a:latin typeface="Rubik" panose="00000500000000000000" pitchFamily="2" charset="-79"/>
                          <a:cs typeface="Rubik" panose="00000500000000000000" pitchFamily="2" charset="-79"/>
                        </a:rPr>
                        <a:t>)</a:t>
                      </a:r>
                    </a:p>
                  </a:txBody>
                  <a:tcPr marL="45720" marR="4572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latin typeface="Rubik" panose="00000500000000000000" pitchFamily="2" charset="-79"/>
                          <a:cs typeface="Rubik" panose="00000500000000000000" pitchFamily="2" charset="-79"/>
                        </a:rPr>
                        <a:t>Seek developers for </a:t>
                      </a:r>
                      <a:r>
                        <a:rPr lang="en-US" sz="1400" baseline="0" dirty="0">
                          <a:latin typeface="Rubik" panose="00000500000000000000" pitchFamily="2" charset="-79"/>
                          <a:cs typeface="Rubik" panose="00000500000000000000" pitchFamily="2" charset="-79"/>
                        </a:rPr>
                        <a:t>Union Station,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aseline="0" dirty="0">
                          <a:latin typeface="Rubik" panose="00000500000000000000" pitchFamily="2" charset="-79"/>
                          <a:cs typeface="Rubik" panose="00000500000000000000" pitchFamily="2" charset="-79"/>
                        </a:rPr>
                        <a:t>Block Y, Block R</a:t>
                      </a:r>
                      <a:endParaRPr lang="en-US" sz="1400" dirty="0">
                        <a:latin typeface="Rubik" panose="00000500000000000000" pitchFamily="2" charset="-79"/>
                        <a:cs typeface="Rubik" panose="00000500000000000000" pitchFamily="2" charset="-79"/>
                      </a:endParaRPr>
                    </a:p>
                    <a:p>
                      <a:r>
                        <a:rPr lang="en-US" sz="1400" dirty="0">
                          <a:latin typeface="Rubik" panose="00000500000000000000" pitchFamily="2" charset="-79"/>
                          <a:cs typeface="Rubik" panose="00000500000000000000" pitchFamily="2" charset="-79"/>
                        </a:rPr>
                        <a:t>following Master</a:t>
                      </a:r>
                      <a:r>
                        <a:rPr lang="en-US" sz="1400" baseline="0" dirty="0">
                          <a:latin typeface="Rubik" panose="00000500000000000000" pitchFamily="2" charset="-79"/>
                          <a:cs typeface="Rubik" panose="00000500000000000000" pitchFamily="2" charset="-79"/>
                        </a:rPr>
                        <a:t> Plan</a:t>
                      </a:r>
                      <a:endParaRPr lang="en-US" sz="1400" dirty="0">
                        <a:latin typeface="Rubik" panose="00000500000000000000" pitchFamily="2" charset="-79"/>
                        <a:cs typeface="Rubik" panose="00000500000000000000" pitchFamily="2" charset="-79"/>
                      </a:endParaRPr>
                    </a:p>
                  </a:txBody>
                  <a:tcPr marL="45720" marR="45720">
                    <a:lnR w="12700" cap="flat" cmpd="sng" algn="ctr">
                      <a:solidFill>
                        <a:schemeClr val="bg1"/>
                      </a:solidFill>
                      <a:prstDash val="solid"/>
                      <a:round/>
                      <a:headEnd type="none" w="med" len="med"/>
                      <a:tailEnd type="none" w="med" len="med"/>
                    </a:lnR>
                  </a:tcPr>
                </a:tc>
                <a:tc>
                  <a:txBody>
                    <a:bodyPr/>
                    <a:lstStyle/>
                    <a:p>
                      <a:r>
                        <a:rPr lang="en-US" sz="1400" dirty="0">
                          <a:latin typeface="Rubik" panose="00000500000000000000" pitchFamily="2" charset="-79"/>
                          <a:cs typeface="Rubik" panose="00000500000000000000" pitchFamily="2" charset="-79"/>
                        </a:rPr>
                        <a:t>--</a:t>
                      </a:r>
                    </a:p>
                  </a:txBody>
                  <a:tcPr marL="45720" marR="45720">
                    <a:lnL w="12700" cap="flat" cmpd="sng" algn="ctr">
                      <a:solidFill>
                        <a:schemeClr val="bg1"/>
                      </a:solidFill>
                      <a:prstDash val="solid"/>
                      <a:round/>
                      <a:headEnd type="none" w="med" len="med"/>
                      <a:tailEnd type="none" w="med" len="med"/>
                    </a:lnL>
                  </a:tcPr>
                </a:tc>
                <a:tc>
                  <a:txBody>
                    <a:bodyPr/>
                    <a:lstStyle/>
                    <a:p>
                      <a:r>
                        <a:rPr lang="en-US" dirty="0">
                          <a:latin typeface="Rubik" panose="00000500000000000000" pitchFamily="2" charset="-79"/>
                          <a:cs typeface="Rubik" panose="00000500000000000000" pitchFamily="2" charset="-79"/>
                        </a:rPr>
                        <a:t>--</a:t>
                      </a:r>
                    </a:p>
                  </a:txBody>
                  <a:tcPr marL="45720" marR="45720"/>
                </a:tc>
                <a:tc gridSpan="2">
                  <a:txBody>
                    <a:bodyPr/>
                    <a:lstStyle/>
                    <a:p>
                      <a:r>
                        <a:rPr lang="en-US" sz="1400" dirty="0">
                          <a:latin typeface="Rubik" panose="00000500000000000000" pitchFamily="2" charset="-79"/>
                          <a:cs typeface="Rubik" panose="00000500000000000000" pitchFamily="2" charset="-79"/>
                        </a:rPr>
                        <a:t>Exclusive Negotiation rights</a:t>
                      </a:r>
                      <a:r>
                        <a:rPr lang="en-US" sz="1400" baseline="0" dirty="0">
                          <a:latin typeface="Rubik" panose="00000500000000000000" pitchFamily="2" charset="-79"/>
                          <a:cs typeface="Rubik" panose="00000500000000000000" pitchFamily="2" charset="-79"/>
                        </a:rPr>
                        <a:t> to USPS Property; </a:t>
                      </a:r>
                    </a:p>
                    <a:p>
                      <a:endParaRPr lang="en-US" sz="1400" baseline="0" dirty="0">
                        <a:latin typeface="Rubik" panose="00000500000000000000" pitchFamily="2" charset="-79"/>
                        <a:cs typeface="Rubik" panose="00000500000000000000" pitchFamily="2" charset="-79"/>
                      </a:endParaRPr>
                    </a:p>
                    <a:p>
                      <a:r>
                        <a:rPr lang="en-US" sz="1400" baseline="0" dirty="0">
                          <a:latin typeface="Rubik" panose="00000500000000000000" pitchFamily="2" charset="-79"/>
                          <a:cs typeface="Rubik" panose="00000500000000000000" pitchFamily="2" charset="-79"/>
                        </a:rPr>
                        <a:t>Rights to PHB portion of USPS Property TBD </a:t>
                      </a:r>
                      <a:endParaRPr lang="en-US" sz="1400" dirty="0">
                        <a:latin typeface="Rubik" panose="00000500000000000000" pitchFamily="2" charset="-79"/>
                        <a:cs typeface="Rubik" panose="00000500000000000000" pitchFamily="2" charset="-79"/>
                      </a:endParaRPr>
                    </a:p>
                  </a:txBody>
                  <a:tcPr marL="45720" marR="45720"/>
                </a:tc>
                <a:tc hMerge="1">
                  <a:txBody>
                    <a:bodyPr/>
                    <a:lstStyle/>
                    <a:p>
                      <a:endParaRPr lang="en-US"/>
                    </a:p>
                  </a:txBody>
                  <a:tcPr/>
                </a:tc>
                <a:tc>
                  <a:txBody>
                    <a:bodyPr/>
                    <a:lstStyle/>
                    <a:p>
                      <a:r>
                        <a:rPr lang="en-US" sz="1400" b="0" dirty="0">
                          <a:latin typeface="Rubik" panose="00000500000000000000" pitchFamily="2" charset="-79"/>
                          <a:cs typeface="Rubik" panose="00000500000000000000" pitchFamily="2" charset="-79"/>
                        </a:rPr>
                        <a:t>Local Opportunities</a:t>
                      </a:r>
                    </a:p>
                    <a:p>
                      <a:endParaRPr lang="en-US" sz="1400" dirty="0">
                        <a:latin typeface="Rubik" panose="00000500000000000000" pitchFamily="2" charset="-79"/>
                        <a:cs typeface="Rubik" panose="00000500000000000000" pitchFamily="2" charset="-79"/>
                      </a:endParaRPr>
                    </a:p>
                    <a:p>
                      <a:r>
                        <a:rPr lang="en-US" sz="1400" dirty="0">
                          <a:latin typeface="Rubik" panose="00000500000000000000" pitchFamily="2" charset="-79"/>
                          <a:cs typeface="Rubik" panose="00000500000000000000" pitchFamily="2" charset="-79"/>
                        </a:rPr>
                        <a:t>Oversight Committee</a:t>
                      </a:r>
                    </a:p>
                    <a:p>
                      <a:endParaRPr lang="en-US" sz="1400" dirty="0">
                        <a:latin typeface="Rubik" panose="00000500000000000000" pitchFamily="2" charset="-79"/>
                        <a:cs typeface="Rubik" panose="00000500000000000000" pitchFamily="2" charset="-79"/>
                      </a:endParaRPr>
                    </a:p>
                    <a:p>
                      <a:r>
                        <a:rPr lang="en-US" sz="1400" dirty="0">
                          <a:latin typeface="Rubik" panose="00000500000000000000" pitchFamily="2" charset="-79"/>
                          <a:cs typeface="Rubik" panose="00000500000000000000" pitchFamily="2" charset="-79"/>
                        </a:rPr>
                        <a:t>PHB to invest in portion of affordable housing</a:t>
                      </a:r>
                    </a:p>
                  </a:txBody>
                  <a:tcPr marL="45720" marR="45720"/>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66290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348674" y="777260"/>
            <a:ext cx="2858075" cy="5386090"/>
          </a:xfrm>
          <a:prstGeom prst="rect">
            <a:avLst/>
          </a:prstGeom>
        </p:spPr>
        <p:txBody>
          <a:bodyPr wrap="square" numCol="1">
            <a:spAutoFit/>
          </a:bodyPr>
          <a:lstStyle/>
          <a:p>
            <a:pPr>
              <a:spcAft>
                <a:spcPts val="800"/>
              </a:spcAft>
            </a:pPr>
            <a:r>
              <a:rPr lang="en-US" sz="1200" b="1" dirty="0">
                <a:solidFill>
                  <a:srgbClr val="383A35"/>
                </a:solidFill>
                <a:latin typeface="Montserrat" panose="00000500000000000000" pitchFamily="2" charset="0"/>
                <a:cs typeface="Rubik" panose="00000500000000000000" pitchFamily="2" charset="-79"/>
              </a:rPr>
              <a:t>Alicia Daniels Uhlig, </a:t>
            </a:r>
            <a:r>
              <a:rPr lang="en-US" sz="1200" dirty="0">
                <a:solidFill>
                  <a:srgbClr val="383A35"/>
                </a:solidFill>
                <a:latin typeface="Montserrat" panose="00000500000000000000" pitchFamily="2" charset="0"/>
                <a:cs typeface="Rubik" panose="00000500000000000000" pitchFamily="2" charset="-79"/>
              </a:rPr>
              <a:t>International Living Future Institute</a:t>
            </a:r>
          </a:p>
          <a:p>
            <a:pPr>
              <a:spcAft>
                <a:spcPts val="800"/>
              </a:spcAft>
            </a:pPr>
            <a:r>
              <a:rPr lang="en-US" sz="1200" b="1" dirty="0">
                <a:solidFill>
                  <a:srgbClr val="383A35"/>
                </a:solidFill>
                <a:latin typeface="Montserrat" panose="00000500000000000000" pitchFamily="2" charset="0"/>
                <a:cs typeface="Rubik" panose="00000500000000000000" pitchFamily="2" charset="-79"/>
              </a:rPr>
              <a:t>Amanda Saul</a:t>
            </a:r>
            <a:endParaRPr lang="en-US" sz="1200"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Andre Bealer, </a:t>
            </a:r>
            <a:r>
              <a:rPr lang="en-US" sz="1200" dirty="0">
                <a:solidFill>
                  <a:srgbClr val="383A35"/>
                </a:solidFill>
                <a:latin typeface="Montserrat" panose="00000500000000000000" pitchFamily="2" charset="0"/>
                <a:cs typeface="Rubik" panose="00000500000000000000" pitchFamily="2" charset="-79"/>
              </a:rPr>
              <a:t>NAMC-Oregon; MCIP</a:t>
            </a:r>
          </a:p>
          <a:p>
            <a:pPr>
              <a:spcAft>
                <a:spcPts val="800"/>
              </a:spcAft>
            </a:pPr>
            <a:r>
              <a:rPr lang="en-US" sz="1200" b="1" dirty="0">
                <a:solidFill>
                  <a:srgbClr val="383A35"/>
                </a:solidFill>
                <a:latin typeface="Montserrat" panose="00000500000000000000" pitchFamily="2" charset="0"/>
                <a:cs typeface="Rubik" panose="00000500000000000000" pitchFamily="2" charset="-79"/>
              </a:rPr>
              <a:t>Bridget Bayer,</a:t>
            </a:r>
            <a:r>
              <a:rPr lang="en-US" sz="1200" dirty="0">
                <a:solidFill>
                  <a:srgbClr val="383A35"/>
                </a:solidFill>
                <a:latin typeface="Montserrat" panose="00000500000000000000" pitchFamily="2" charset="0"/>
                <a:cs typeface="Rubik" panose="00000500000000000000" pitchFamily="2" charset="-79"/>
              </a:rPr>
              <a:t> Main Street Alliance</a:t>
            </a:r>
          </a:p>
          <a:p>
            <a:pPr>
              <a:spcAft>
                <a:spcPts val="800"/>
              </a:spcAft>
            </a:pPr>
            <a:r>
              <a:rPr lang="en-US" sz="1200" b="1" dirty="0">
                <a:solidFill>
                  <a:srgbClr val="383A35"/>
                </a:solidFill>
                <a:latin typeface="Montserrat" panose="00000500000000000000" pitchFamily="2" charset="0"/>
                <a:cs typeface="Rubik" panose="00000500000000000000" pitchFamily="2" charset="-79"/>
              </a:rPr>
              <a:t>Christian </a:t>
            </a:r>
            <a:r>
              <a:rPr lang="en-US" sz="1200" b="1" dirty="0" err="1">
                <a:solidFill>
                  <a:srgbClr val="383A35"/>
                </a:solidFill>
                <a:latin typeface="Montserrat" panose="00000500000000000000" pitchFamily="2" charset="0"/>
                <a:cs typeface="Rubik" panose="00000500000000000000" pitchFamily="2" charset="-79"/>
              </a:rPr>
              <a:t>Kaylor</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Oregon Employment Department</a:t>
            </a:r>
          </a:p>
          <a:p>
            <a:pPr>
              <a:spcAft>
                <a:spcPts val="800"/>
              </a:spcAft>
            </a:pPr>
            <a:r>
              <a:rPr lang="en-US" sz="1200" b="1" dirty="0">
                <a:solidFill>
                  <a:srgbClr val="383A35"/>
                </a:solidFill>
                <a:latin typeface="Montserrat" panose="00000500000000000000" pitchFamily="2" charset="0"/>
                <a:cs typeface="Rubik" panose="00000500000000000000" pitchFamily="2" charset="-79"/>
              </a:rPr>
              <a:t>David Dysert, </a:t>
            </a:r>
            <a:r>
              <a:rPr lang="en-US" sz="1200" dirty="0">
                <a:solidFill>
                  <a:srgbClr val="383A35"/>
                </a:solidFill>
                <a:latin typeface="Montserrat" panose="00000500000000000000" pitchFamily="2" charset="0"/>
                <a:cs typeface="Rubik" panose="00000500000000000000" pitchFamily="2" charset="-79"/>
              </a:rPr>
              <a:t>Pearl District Neighborhood Association</a:t>
            </a:r>
          </a:p>
          <a:p>
            <a:pPr>
              <a:spcAft>
                <a:spcPts val="800"/>
              </a:spcAft>
            </a:pPr>
            <a:r>
              <a:rPr lang="en-US" sz="1200" b="1" dirty="0">
                <a:solidFill>
                  <a:srgbClr val="383A35"/>
                </a:solidFill>
                <a:latin typeface="Montserrat" panose="00000500000000000000" pitchFamily="2" charset="0"/>
                <a:cs typeface="Rubik" panose="00000500000000000000" pitchFamily="2" charset="-79"/>
              </a:rPr>
              <a:t>Diana </a:t>
            </a:r>
            <a:r>
              <a:rPr lang="en-US" sz="1200" b="1" dirty="0" err="1">
                <a:solidFill>
                  <a:srgbClr val="383A35"/>
                </a:solidFill>
                <a:latin typeface="Montserrat" panose="00000500000000000000" pitchFamily="2" charset="0"/>
                <a:cs typeface="Rubik" panose="00000500000000000000" pitchFamily="2" charset="-79"/>
              </a:rPr>
              <a:t>Nuñez</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Hispanic Metropolitan Chamber of Commerce</a:t>
            </a:r>
          </a:p>
          <a:p>
            <a:pPr>
              <a:spcAft>
                <a:spcPts val="800"/>
              </a:spcAft>
            </a:pPr>
            <a:r>
              <a:rPr lang="en-US" sz="1200" b="1" dirty="0">
                <a:solidFill>
                  <a:srgbClr val="383A35"/>
                </a:solidFill>
                <a:latin typeface="Montserrat" panose="00000500000000000000" pitchFamily="2" charset="0"/>
                <a:cs typeface="Rubik" panose="00000500000000000000" pitchFamily="2" charset="-79"/>
              </a:rPr>
              <a:t>Don </a:t>
            </a:r>
            <a:r>
              <a:rPr lang="en-US" sz="1200" b="1" dirty="0" err="1">
                <a:solidFill>
                  <a:srgbClr val="383A35"/>
                </a:solidFill>
                <a:latin typeface="Montserrat" panose="00000500000000000000" pitchFamily="2" charset="0"/>
                <a:cs typeface="Rubik" panose="00000500000000000000" pitchFamily="2" charset="-79"/>
              </a:rPr>
              <a:t>Tuski</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Pacific Northwest College of Art</a:t>
            </a:r>
          </a:p>
          <a:p>
            <a:pPr>
              <a:spcAft>
                <a:spcPts val="800"/>
              </a:spcAft>
            </a:pPr>
            <a:r>
              <a:rPr lang="en-US" sz="1200" b="1" dirty="0">
                <a:solidFill>
                  <a:srgbClr val="383A35"/>
                </a:solidFill>
                <a:latin typeface="Montserrat" panose="00000500000000000000" pitchFamily="2" charset="0"/>
                <a:cs typeface="Rubik" panose="00000500000000000000" pitchFamily="2" charset="-79"/>
              </a:rPr>
              <a:t>Donald </a:t>
            </a:r>
            <a:r>
              <a:rPr lang="en-US" sz="1200" b="1" dirty="0" err="1">
                <a:solidFill>
                  <a:srgbClr val="383A35"/>
                </a:solidFill>
                <a:latin typeface="Montserrat" panose="00000500000000000000" pitchFamily="2" charset="0"/>
                <a:cs typeface="Rubik" panose="00000500000000000000" pitchFamily="2" charset="-79"/>
              </a:rPr>
              <a:t>Genasci</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University of Oregon</a:t>
            </a:r>
          </a:p>
          <a:p>
            <a:pPr>
              <a:spcAft>
                <a:spcPts val="800"/>
              </a:spcAft>
            </a:pPr>
            <a:r>
              <a:rPr lang="en-US" sz="1200" b="1" dirty="0">
                <a:solidFill>
                  <a:srgbClr val="383A35"/>
                </a:solidFill>
                <a:latin typeface="Montserrat" panose="00000500000000000000" pitchFamily="2" charset="0"/>
                <a:cs typeface="Rubik" panose="00000500000000000000" pitchFamily="2" charset="-79"/>
              </a:rPr>
              <a:t>Elaine Friesen-Strang,</a:t>
            </a:r>
            <a:r>
              <a:rPr lang="en-US" sz="1200" dirty="0">
                <a:solidFill>
                  <a:srgbClr val="383A35"/>
                </a:solidFill>
                <a:latin typeface="Montserrat" panose="00000500000000000000" pitchFamily="2" charset="0"/>
                <a:cs typeface="Rubik" panose="00000500000000000000" pitchFamily="2" charset="-79"/>
              </a:rPr>
              <a:t> AARP</a:t>
            </a:r>
          </a:p>
          <a:p>
            <a:pPr>
              <a:spcAft>
                <a:spcPts val="800"/>
              </a:spcAft>
            </a:pPr>
            <a:r>
              <a:rPr lang="en-US" sz="1200" b="1" dirty="0">
                <a:solidFill>
                  <a:srgbClr val="383A35"/>
                </a:solidFill>
                <a:latin typeface="Montserrat" panose="00000500000000000000" pitchFamily="2" charset="0"/>
                <a:cs typeface="Rubik" panose="00000500000000000000" pitchFamily="2" charset="-79"/>
              </a:rPr>
              <a:t>Elizabeth Leach, </a:t>
            </a:r>
            <a:r>
              <a:rPr lang="en-US" sz="1200" dirty="0">
                <a:solidFill>
                  <a:srgbClr val="383A35"/>
                </a:solidFill>
                <a:latin typeface="Montserrat" panose="00000500000000000000" pitchFamily="2" charset="0"/>
                <a:cs typeface="Rubik" panose="00000500000000000000" pitchFamily="2" charset="-79"/>
              </a:rPr>
              <a:t>Leach Gallery</a:t>
            </a:r>
          </a:p>
          <a:p>
            <a:pPr>
              <a:spcAft>
                <a:spcPts val="800"/>
              </a:spcAft>
            </a:pPr>
            <a:r>
              <a:rPr lang="en-US" sz="1200" b="1" dirty="0">
                <a:solidFill>
                  <a:srgbClr val="383A35"/>
                </a:solidFill>
                <a:latin typeface="Montserrat" panose="00000500000000000000" pitchFamily="2" charset="0"/>
                <a:cs typeface="Rubik" panose="00000500000000000000" pitchFamily="2" charset="-79"/>
              </a:rPr>
              <a:t>Emma Brennan, </a:t>
            </a:r>
            <a:r>
              <a:rPr lang="en-US" sz="1200" dirty="0">
                <a:solidFill>
                  <a:srgbClr val="383A35"/>
                </a:solidFill>
                <a:latin typeface="Montserrat" panose="00000500000000000000" pitchFamily="2" charset="0"/>
                <a:cs typeface="Rubik" panose="00000500000000000000" pitchFamily="2" charset="-79"/>
              </a:rPr>
              <a:t>Oregon Tradeswomen</a:t>
            </a:r>
          </a:p>
          <a:p>
            <a:pPr>
              <a:spcAft>
                <a:spcPts val="800"/>
              </a:spcAft>
            </a:pPr>
            <a:r>
              <a:rPr lang="en-US" sz="1200" b="1" dirty="0">
                <a:solidFill>
                  <a:srgbClr val="383A35"/>
                </a:solidFill>
                <a:latin typeface="Montserrat" panose="00000500000000000000" pitchFamily="2" charset="0"/>
                <a:cs typeface="Rubik" panose="00000500000000000000" pitchFamily="2" charset="-79"/>
              </a:rPr>
              <a:t>George </a:t>
            </a:r>
            <a:r>
              <a:rPr lang="en-US" sz="1200" b="1" dirty="0" err="1">
                <a:solidFill>
                  <a:srgbClr val="383A35"/>
                </a:solidFill>
                <a:latin typeface="Montserrat" panose="00000500000000000000" pitchFamily="2" charset="0"/>
                <a:cs typeface="Rubik" panose="00000500000000000000" pitchFamily="2" charset="-79"/>
              </a:rPr>
              <a:t>Devendorf</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Transition Projects</a:t>
            </a:r>
            <a:endParaRPr lang="en-US" sz="1200" b="1" dirty="0">
              <a:solidFill>
                <a:srgbClr val="383A35"/>
              </a:solidFill>
              <a:latin typeface="Montserrat" panose="00000500000000000000" pitchFamily="2" charset="0"/>
              <a:cs typeface="Rubik" panose="00000500000000000000" pitchFamily="2" charset="-79"/>
            </a:endParaRPr>
          </a:p>
        </p:txBody>
      </p:sp>
      <p:sp>
        <p:nvSpPr>
          <p:cNvPr id="11" name="Rectangle 10"/>
          <p:cNvSpPr/>
          <p:nvPr/>
        </p:nvSpPr>
        <p:spPr>
          <a:xfrm>
            <a:off x="335975" y="152400"/>
            <a:ext cx="6526146" cy="701731"/>
          </a:xfrm>
          <a:prstGeom prst="rect">
            <a:avLst/>
          </a:prstGeom>
        </p:spPr>
        <p:txBody>
          <a:bodyPr/>
          <a:lstStyle/>
          <a:p>
            <a:pPr>
              <a:lnSpc>
                <a:spcPct val="90000"/>
              </a:lnSpc>
              <a:spcBef>
                <a:spcPct val="0"/>
              </a:spcBef>
            </a:pPr>
            <a:r>
              <a:rPr lang="en-US" sz="4400" b="1" dirty="0">
                <a:solidFill>
                  <a:srgbClr val="F56600"/>
                </a:solidFill>
              </a:rPr>
              <a:t>STEERING COMMITTEE</a:t>
            </a:r>
          </a:p>
        </p:txBody>
      </p:sp>
      <p:sp>
        <p:nvSpPr>
          <p:cNvPr id="12" name="Rectangle 11"/>
          <p:cNvSpPr/>
          <p:nvPr/>
        </p:nvSpPr>
        <p:spPr>
          <a:xfrm>
            <a:off x="3317299" y="777260"/>
            <a:ext cx="2858075" cy="5406608"/>
          </a:xfrm>
          <a:prstGeom prst="rect">
            <a:avLst/>
          </a:prstGeom>
        </p:spPr>
        <p:txBody>
          <a:bodyPr wrap="square">
            <a:spAutoFit/>
          </a:bodyPr>
          <a:lstStyle/>
          <a:p>
            <a:pPr>
              <a:spcAft>
                <a:spcPts val="800"/>
              </a:spcAft>
            </a:pPr>
            <a:r>
              <a:rPr lang="en-US" sz="1200" b="1" dirty="0">
                <a:solidFill>
                  <a:srgbClr val="383A35"/>
                </a:solidFill>
                <a:latin typeface="Montserrat" panose="00000500000000000000" pitchFamily="2" charset="0"/>
                <a:cs typeface="Rubik" panose="00000500000000000000" pitchFamily="2" charset="-79"/>
              </a:rPr>
              <a:t>George Galster</a:t>
            </a:r>
            <a:endParaRPr lang="en-US" sz="1200"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err="1">
                <a:solidFill>
                  <a:srgbClr val="383A35"/>
                </a:solidFill>
                <a:latin typeface="Montserrat" panose="00000500000000000000" pitchFamily="2" charset="0"/>
                <a:cs typeface="Rubik" panose="00000500000000000000" pitchFamily="2" charset="-79"/>
              </a:rPr>
              <a:t>Gerik</a:t>
            </a:r>
            <a:r>
              <a:rPr lang="en-US" sz="1200" b="1" dirty="0">
                <a:solidFill>
                  <a:srgbClr val="383A35"/>
                </a:solidFill>
                <a:latin typeface="Montserrat" panose="00000500000000000000" pitchFamily="2" charset="0"/>
                <a:cs typeface="Rubik" panose="00000500000000000000" pitchFamily="2" charset="-79"/>
              </a:rPr>
              <a:t> </a:t>
            </a:r>
            <a:r>
              <a:rPr lang="en-US" sz="1200" b="1" dirty="0" err="1">
                <a:solidFill>
                  <a:srgbClr val="383A35"/>
                </a:solidFill>
                <a:latin typeface="Montserrat" panose="00000500000000000000" pitchFamily="2" charset="0"/>
                <a:cs typeface="Rubik" panose="00000500000000000000" pitchFamily="2" charset="-79"/>
              </a:rPr>
              <a:t>Kransky</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The Street Trust</a:t>
            </a:r>
          </a:p>
          <a:p>
            <a:pPr>
              <a:spcAft>
                <a:spcPts val="800"/>
              </a:spcAft>
            </a:pPr>
            <a:r>
              <a:rPr lang="en-US" sz="1200" b="1" dirty="0">
                <a:solidFill>
                  <a:srgbClr val="383A35"/>
                </a:solidFill>
                <a:latin typeface="Montserrat" panose="00000500000000000000" pitchFamily="2" charset="0"/>
                <a:cs typeface="Rubik" panose="00000500000000000000" pitchFamily="2" charset="-79"/>
              </a:rPr>
              <a:t>Ian Williams, </a:t>
            </a:r>
            <a:r>
              <a:rPr lang="en-US" sz="1200" dirty="0">
                <a:solidFill>
                  <a:srgbClr val="383A35"/>
                </a:solidFill>
                <a:latin typeface="Montserrat" panose="00000500000000000000" pitchFamily="2" charset="0"/>
                <a:cs typeface="Rubik" panose="00000500000000000000" pitchFamily="2" charset="-79"/>
              </a:rPr>
              <a:t>Deadstock Coffee</a:t>
            </a:r>
          </a:p>
          <a:p>
            <a:pPr>
              <a:spcAft>
                <a:spcPts val="800"/>
              </a:spcAft>
            </a:pPr>
            <a:r>
              <a:rPr lang="en-US" sz="1200" b="1" dirty="0">
                <a:solidFill>
                  <a:srgbClr val="383A35"/>
                </a:solidFill>
                <a:latin typeface="Montserrat" panose="00000500000000000000" pitchFamily="2" charset="0"/>
                <a:cs typeface="Rubik" panose="00000500000000000000" pitchFamily="2" charset="-79"/>
              </a:rPr>
              <a:t>James Faison, </a:t>
            </a:r>
            <a:r>
              <a:rPr lang="en-US" sz="1200" dirty="0">
                <a:solidFill>
                  <a:srgbClr val="383A35"/>
                </a:solidFill>
                <a:latin typeface="Montserrat" panose="00000500000000000000" pitchFamily="2" charset="0"/>
                <a:cs typeface="Rubik" panose="00000500000000000000" pitchFamily="2" charset="-79"/>
              </a:rPr>
              <a:t>Faison Construction</a:t>
            </a:r>
            <a:endParaRPr lang="en-US" sz="1200" b="1"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James Paulson, </a:t>
            </a:r>
            <a:r>
              <a:rPr lang="en-US" sz="1200" dirty="0">
                <a:solidFill>
                  <a:srgbClr val="383A35"/>
                </a:solidFill>
                <a:latin typeface="Montserrat" panose="00000500000000000000" pitchFamily="2" charset="0"/>
                <a:cs typeface="Rubik" panose="00000500000000000000" pitchFamily="2" charset="-79"/>
              </a:rPr>
              <a:t>JMPDX LLC / </a:t>
            </a:r>
            <a:r>
              <a:rPr lang="en-US" sz="1200" dirty="0" err="1">
                <a:solidFill>
                  <a:srgbClr val="383A35"/>
                </a:solidFill>
                <a:latin typeface="Montserrat" panose="00000500000000000000" pitchFamily="2" charset="0"/>
                <a:cs typeface="Rubik" panose="00000500000000000000" pitchFamily="2" charset="-79"/>
              </a:rPr>
              <a:t>Worksystems</a:t>
            </a:r>
            <a:r>
              <a:rPr lang="en-US" sz="1200" dirty="0">
                <a:solidFill>
                  <a:srgbClr val="383A35"/>
                </a:solidFill>
                <a:latin typeface="Montserrat" panose="00000500000000000000" pitchFamily="2" charset="0"/>
                <a:cs typeface="Rubik" panose="00000500000000000000" pitchFamily="2" charset="-79"/>
              </a:rPr>
              <a:t> Inc. Board</a:t>
            </a:r>
          </a:p>
          <a:p>
            <a:pPr>
              <a:spcAft>
                <a:spcPts val="800"/>
              </a:spcAft>
            </a:pPr>
            <a:r>
              <a:rPr lang="en-US" sz="1200" b="1" dirty="0">
                <a:solidFill>
                  <a:srgbClr val="383A35"/>
                </a:solidFill>
                <a:latin typeface="Montserrat" panose="00000500000000000000" pitchFamily="2" charset="0"/>
                <a:cs typeface="Rubik" panose="00000500000000000000" pitchFamily="2" charset="-79"/>
              </a:rPr>
              <a:t>Jeremy Simer, </a:t>
            </a:r>
            <a:r>
              <a:rPr lang="en-US" sz="1200" dirty="0">
                <a:solidFill>
                  <a:srgbClr val="383A35"/>
                </a:solidFill>
                <a:latin typeface="Montserrat" panose="00000500000000000000" pitchFamily="2" charset="0"/>
                <a:cs typeface="Rubik" panose="00000500000000000000" pitchFamily="2" charset="-79"/>
              </a:rPr>
              <a:t>SEIU Local 49</a:t>
            </a:r>
          </a:p>
          <a:p>
            <a:pPr>
              <a:spcAft>
                <a:spcPts val="800"/>
              </a:spcAft>
            </a:pPr>
            <a:r>
              <a:rPr lang="en-US" sz="1200" b="1" dirty="0">
                <a:solidFill>
                  <a:srgbClr val="383A35"/>
                </a:solidFill>
                <a:latin typeface="Montserrat" panose="00000500000000000000" pitchFamily="2" charset="0"/>
                <a:cs typeface="Rubik" panose="00000500000000000000" pitchFamily="2" charset="-79"/>
              </a:rPr>
              <a:t>Jose Gonzalez, </a:t>
            </a:r>
            <a:r>
              <a:rPr lang="en-US" sz="1200" dirty="0">
                <a:solidFill>
                  <a:srgbClr val="383A35"/>
                </a:solidFill>
                <a:latin typeface="Montserrat" panose="00000500000000000000" pitchFamily="2" charset="0"/>
                <a:cs typeface="Rubik" panose="00000500000000000000" pitchFamily="2" charset="-79"/>
              </a:rPr>
              <a:t>Miracle Theatre Group</a:t>
            </a:r>
          </a:p>
          <a:p>
            <a:pPr>
              <a:spcAft>
                <a:spcPts val="800"/>
              </a:spcAft>
            </a:pPr>
            <a:r>
              <a:rPr lang="en-US" sz="1200" b="1" dirty="0">
                <a:solidFill>
                  <a:srgbClr val="383A35"/>
                </a:solidFill>
                <a:latin typeface="Montserrat" panose="00000500000000000000" pitchFamily="2" charset="0"/>
                <a:cs typeface="Rubik" panose="00000500000000000000" pitchFamily="2" charset="-79"/>
              </a:rPr>
              <a:t>Joy Alise Davis, </a:t>
            </a:r>
            <a:r>
              <a:rPr lang="en-US" sz="1200" dirty="0">
                <a:solidFill>
                  <a:srgbClr val="383A35"/>
                </a:solidFill>
                <a:latin typeface="Montserrat" panose="00000500000000000000" pitchFamily="2" charset="0"/>
                <a:cs typeface="Rubik" panose="00000500000000000000" pitchFamily="2" charset="-79"/>
              </a:rPr>
              <a:t>Portland African American Leadership Forum</a:t>
            </a:r>
            <a:endParaRPr lang="en-US" sz="1200" b="1"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Kelly Haines, </a:t>
            </a:r>
            <a:r>
              <a:rPr lang="en-US" sz="1200" dirty="0" err="1">
                <a:solidFill>
                  <a:srgbClr val="383A35"/>
                </a:solidFill>
                <a:latin typeface="Montserrat" panose="00000500000000000000" pitchFamily="2" charset="0"/>
                <a:cs typeface="Rubik" panose="00000500000000000000" pitchFamily="2" charset="-79"/>
              </a:rPr>
              <a:t>Worksystems</a:t>
            </a:r>
            <a:r>
              <a:rPr lang="en-US" sz="1200" dirty="0">
                <a:solidFill>
                  <a:srgbClr val="383A35"/>
                </a:solidFill>
                <a:latin typeface="Montserrat" panose="00000500000000000000" pitchFamily="2" charset="0"/>
                <a:cs typeface="Rubik" panose="00000500000000000000" pitchFamily="2" charset="-79"/>
              </a:rPr>
              <a:t> Inc.</a:t>
            </a:r>
          </a:p>
          <a:p>
            <a:pPr>
              <a:spcAft>
                <a:spcPts val="800"/>
              </a:spcAft>
            </a:pPr>
            <a:r>
              <a:rPr lang="en-US" sz="1200" b="1" dirty="0">
                <a:solidFill>
                  <a:srgbClr val="383A35"/>
                </a:solidFill>
                <a:latin typeface="Montserrat" panose="00000500000000000000" pitchFamily="2" charset="0"/>
                <a:cs typeface="Rubik" panose="00000500000000000000" pitchFamily="2" charset="-79"/>
              </a:rPr>
              <a:t>Leigh </a:t>
            </a:r>
            <a:r>
              <a:rPr lang="en-US" sz="1200" b="1" dirty="0" err="1">
                <a:solidFill>
                  <a:srgbClr val="383A35"/>
                </a:solidFill>
                <a:latin typeface="Montserrat" panose="00000500000000000000" pitchFamily="2" charset="0"/>
                <a:cs typeface="Rubik" panose="00000500000000000000" pitchFamily="2" charset="-79"/>
              </a:rPr>
              <a:t>McIlvaine</a:t>
            </a:r>
            <a:r>
              <a:rPr lang="en-US" sz="1200" b="1" dirty="0">
                <a:solidFill>
                  <a:srgbClr val="383A35"/>
                </a:solidFill>
                <a:latin typeface="Montserrat" panose="00000500000000000000" pitchFamily="2" charset="0"/>
                <a:cs typeface="Rubik" panose="00000500000000000000" pitchFamily="2" charset="-79"/>
              </a:rPr>
              <a:t>, </a:t>
            </a:r>
            <a:r>
              <a:rPr lang="en-US" sz="1200" dirty="0">
                <a:solidFill>
                  <a:srgbClr val="383A35"/>
                </a:solidFill>
                <a:latin typeface="Montserrat" panose="00000500000000000000" pitchFamily="2" charset="0"/>
                <a:cs typeface="Rubik" panose="00000500000000000000" pitchFamily="2" charset="-79"/>
              </a:rPr>
              <a:t>Mercy Corps Northwest</a:t>
            </a:r>
          </a:p>
          <a:p>
            <a:pPr>
              <a:spcAft>
                <a:spcPts val="800"/>
              </a:spcAft>
            </a:pPr>
            <a:r>
              <a:rPr lang="en-US" sz="1200" b="1" dirty="0">
                <a:solidFill>
                  <a:srgbClr val="383A35"/>
                </a:solidFill>
                <a:latin typeface="Montserrat" panose="00000500000000000000" pitchFamily="2" charset="0"/>
                <a:cs typeface="Rubik" panose="00000500000000000000" pitchFamily="2" charset="-79"/>
              </a:rPr>
              <a:t>Michael Szporluk</a:t>
            </a:r>
          </a:p>
          <a:p>
            <a:pPr>
              <a:spcAft>
                <a:spcPts val="800"/>
              </a:spcAft>
            </a:pPr>
            <a:r>
              <a:rPr lang="en-US" sz="1200" b="1" dirty="0">
                <a:solidFill>
                  <a:srgbClr val="383A35"/>
                </a:solidFill>
                <a:latin typeface="Montserrat" panose="00000500000000000000" pitchFamily="2" charset="0"/>
                <a:cs typeface="Rubik" panose="00000500000000000000" pitchFamily="2" charset="-79"/>
              </a:rPr>
              <a:t>Mike Houck, </a:t>
            </a:r>
            <a:r>
              <a:rPr lang="en-US" sz="1200" dirty="0">
                <a:solidFill>
                  <a:srgbClr val="383A35"/>
                </a:solidFill>
                <a:latin typeface="Montserrat" panose="00000500000000000000" pitchFamily="2" charset="0"/>
                <a:cs typeface="Rubik" panose="00000500000000000000" pitchFamily="2" charset="-79"/>
              </a:rPr>
              <a:t>Urban Greenspaces Institute</a:t>
            </a:r>
          </a:p>
          <a:p>
            <a:pPr>
              <a:spcAft>
                <a:spcPts val="800"/>
              </a:spcAft>
            </a:pPr>
            <a:r>
              <a:rPr lang="en-US" sz="1200" b="1" dirty="0">
                <a:solidFill>
                  <a:srgbClr val="383A35"/>
                </a:solidFill>
                <a:latin typeface="Montserrat" panose="00000500000000000000" pitchFamily="2" charset="0"/>
                <a:cs typeface="Rubik" panose="00000500000000000000" pitchFamily="2" charset="-79"/>
              </a:rPr>
              <a:t>Nathan Kadish, </a:t>
            </a:r>
            <a:r>
              <a:rPr lang="en-US" sz="1200" dirty="0" err="1">
                <a:solidFill>
                  <a:srgbClr val="383A35"/>
                </a:solidFill>
                <a:latin typeface="Montserrat" panose="00000500000000000000" pitchFamily="2" charset="0"/>
                <a:cs typeface="Rubik" panose="00000500000000000000" pitchFamily="2" charset="-79"/>
              </a:rPr>
              <a:t>Ecotrust</a:t>
            </a:r>
            <a:endParaRPr lang="en-US" sz="1200"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Neil Lee, </a:t>
            </a:r>
            <a:r>
              <a:rPr lang="en-US" sz="1200" dirty="0">
                <a:solidFill>
                  <a:srgbClr val="383A35"/>
                </a:solidFill>
                <a:latin typeface="Montserrat" panose="00000500000000000000" pitchFamily="2" charset="0"/>
                <a:cs typeface="Rubik" panose="00000500000000000000" pitchFamily="2" charset="-79"/>
              </a:rPr>
              <a:t>Chinese Consolidated Benevolent Association / LEEKA</a:t>
            </a:r>
          </a:p>
          <a:p>
            <a:pPr>
              <a:spcAft>
                <a:spcPts val="800"/>
              </a:spcAft>
            </a:pPr>
            <a:endParaRPr lang="en-US" sz="1200" dirty="0">
              <a:solidFill>
                <a:srgbClr val="383A35"/>
              </a:solidFill>
              <a:latin typeface="Montserrat" panose="00000500000000000000" pitchFamily="2" charset="0"/>
              <a:cs typeface="Rubik" panose="00000500000000000000" pitchFamily="2" charset="-79"/>
            </a:endParaRPr>
          </a:p>
        </p:txBody>
      </p:sp>
      <p:sp>
        <p:nvSpPr>
          <p:cNvPr id="13" name="Rectangle 12"/>
          <p:cNvSpPr/>
          <p:nvPr/>
        </p:nvSpPr>
        <p:spPr>
          <a:xfrm>
            <a:off x="6285924" y="777260"/>
            <a:ext cx="2858075" cy="5016758"/>
          </a:xfrm>
          <a:prstGeom prst="rect">
            <a:avLst/>
          </a:prstGeom>
        </p:spPr>
        <p:txBody>
          <a:bodyPr wrap="square">
            <a:spAutoFit/>
          </a:bodyPr>
          <a:lstStyle/>
          <a:p>
            <a:pPr>
              <a:spcAft>
                <a:spcPts val="800"/>
              </a:spcAft>
            </a:pPr>
            <a:r>
              <a:rPr lang="en-US" sz="1200" dirty="0">
                <a:solidFill>
                  <a:srgbClr val="383A35"/>
                </a:solidFill>
                <a:latin typeface="Montserrat" panose="00000500000000000000" pitchFamily="2" charset="0"/>
                <a:cs typeface="Rubik" panose="00000500000000000000" pitchFamily="2" charset="-79"/>
              </a:rPr>
              <a:t>IUOE, Local 701</a:t>
            </a:r>
          </a:p>
          <a:p>
            <a:pPr>
              <a:spcAft>
                <a:spcPts val="800"/>
              </a:spcAft>
            </a:pPr>
            <a:r>
              <a:rPr lang="en-US" sz="1200" b="1" dirty="0">
                <a:solidFill>
                  <a:srgbClr val="383A35"/>
                </a:solidFill>
                <a:latin typeface="Montserrat" panose="00000500000000000000" pitchFamily="2" charset="0"/>
                <a:cs typeface="Rubik" panose="00000500000000000000" pitchFamily="2" charset="-79"/>
              </a:rPr>
              <a:t>Paul Vanderford, </a:t>
            </a:r>
            <a:r>
              <a:rPr lang="en-US" sz="1200" dirty="0">
                <a:solidFill>
                  <a:srgbClr val="383A35"/>
                </a:solidFill>
                <a:latin typeface="Montserrat" panose="00000500000000000000" pitchFamily="2" charset="0"/>
                <a:cs typeface="Rubik" panose="00000500000000000000" pitchFamily="2" charset="-79"/>
              </a:rPr>
              <a:t>Sustainable Northwest</a:t>
            </a:r>
            <a:endParaRPr lang="en-US" sz="1200" b="1"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Paul Lumley, </a:t>
            </a:r>
            <a:r>
              <a:rPr lang="en-US" sz="1200" dirty="0">
                <a:solidFill>
                  <a:srgbClr val="383A35"/>
                </a:solidFill>
                <a:latin typeface="Montserrat" panose="00000500000000000000" pitchFamily="2" charset="0"/>
                <a:cs typeface="Rubik" panose="00000500000000000000" pitchFamily="2" charset="-79"/>
              </a:rPr>
              <a:t>NAYA</a:t>
            </a:r>
          </a:p>
          <a:p>
            <a:pPr>
              <a:spcAft>
                <a:spcPts val="800"/>
              </a:spcAft>
            </a:pPr>
            <a:r>
              <a:rPr lang="en-US" sz="1200" b="1" dirty="0">
                <a:solidFill>
                  <a:srgbClr val="383A35"/>
                </a:solidFill>
                <a:latin typeface="Montserrat" panose="00000500000000000000" pitchFamily="2" charset="0"/>
                <a:cs typeface="Rubik" panose="00000500000000000000" pitchFamily="2" charset="-79"/>
              </a:rPr>
              <a:t>Rick Turoczy, </a:t>
            </a:r>
            <a:r>
              <a:rPr lang="en-US" sz="1200" dirty="0">
                <a:solidFill>
                  <a:srgbClr val="383A35"/>
                </a:solidFill>
                <a:latin typeface="Montserrat" panose="00000500000000000000" pitchFamily="2" charset="0"/>
                <a:cs typeface="Rubik" panose="00000500000000000000" pitchFamily="2" charset="-79"/>
              </a:rPr>
              <a:t>PIE</a:t>
            </a:r>
          </a:p>
          <a:p>
            <a:pPr>
              <a:spcAft>
                <a:spcPts val="800"/>
              </a:spcAft>
            </a:pPr>
            <a:r>
              <a:rPr lang="en-US" sz="1200" b="1" dirty="0">
                <a:solidFill>
                  <a:srgbClr val="383A35"/>
                </a:solidFill>
                <a:latin typeface="Montserrat" panose="00000500000000000000" pitchFamily="2" charset="0"/>
                <a:cs typeface="Rubik" panose="00000500000000000000" pitchFamily="2" charset="-79"/>
              </a:rPr>
              <a:t>Sam Rodriguez, </a:t>
            </a:r>
            <a:r>
              <a:rPr lang="en-US" sz="1200" dirty="0">
                <a:solidFill>
                  <a:srgbClr val="383A35"/>
                </a:solidFill>
                <a:latin typeface="Montserrat" panose="00000500000000000000" pitchFamily="2" charset="0"/>
                <a:cs typeface="Rubik" panose="00000500000000000000" pitchFamily="2" charset="-79"/>
              </a:rPr>
              <a:t>Mill Creek Residential</a:t>
            </a:r>
          </a:p>
          <a:p>
            <a:pPr>
              <a:spcAft>
                <a:spcPts val="800"/>
              </a:spcAft>
            </a:pPr>
            <a:r>
              <a:rPr lang="en-US" sz="1200" b="1" dirty="0">
                <a:solidFill>
                  <a:srgbClr val="383A35"/>
                </a:solidFill>
                <a:latin typeface="Montserrat" panose="00000500000000000000" pitchFamily="2" charset="0"/>
                <a:cs typeface="Rubik" panose="00000500000000000000" pitchFamily="2" charset="-79"/>
              </a:rPr>
              <a:t>Sarah Stevenson, </a:t>
            </a:r>
            <a:r>
              <a:rPr lang="en-US" sz="1200" dirty="0">
                <a:solidFill>
                  <a:srgbClr val="383A35"/>
                </a:solidFill>
                <a:latin typeface="Montserrat" panose="00000500000000000000" pitchFamily="2" charset="0"/>
                <a:cs typeface="Rubik" panose="00000500000000000000" pitchFamily="2" charset="-79"/>
              </a:rPr>
              <a:t>Innovative Housing, Inc.</a:t>
            </a:r>
          </a:p>
          <a:p>
            <a:pPr>
              <a:spcAft>
                <a:spcPts val="800"/>
              </a:spcAft>
            </a:pPr>
            <a:r>
              <a:rPr lang="en-US" sz="1200" b="1" dirty="0">
                <a:solidFill>
                  <a:srgbClr val="383A35"/>
                </a:solidFill>
                <a:latin typeface="Montserrat" panose="00000500000000000000" pitchFamily="2" charset="0"/>
                <a:cs typeface="Rubik" panose="00000500000000000000" pitchFamily="2" charset="-79"/>
              </a:rPr>
              <a:t>Tony </a:t>
            </a:r>
            <a:r>
              <a:rPr lang="en-US" sz="1200" b="1" dirty="0" err="1">
                <a:solidFill>
                  <a:srgbClr val="383A35"/>
                </a:solidFill>
                <a:latin typeface="Montserrat" panose="00000500000000000000" pitchFamily="2" charset="0"/>
                <a:cs typeface="Rubik" panose="00000500000000000000" pitchFamily="2" charset="-79"/>
              </a:rPr>
              <a:t>DeFalco,</a:t>
            </a:r>
            <a:r>
              <a:rPr lang="en-US" sz="1200" dirty="0" err="1">
                <a:solidFill>
                  <a:srgbClr val="383A35"/>
                </a:solidFill>
                <a:latin typeface="Montserrat" panose="00000500000000000000" pitchFamily="2" charset="0"/>
                <a:cs typeface="Rubik" panose="00000500000000000000" pitchFamily="2" charset="-79"/>
              </a:rPr>
              <a:t>Verde</a:t>
            </a:r>
            <a:endParaRPr lang="en-US" sz="1200"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Tyrone Poole, </a:t>
            </a:r>
            <a:r>
              <a:rPr lang="en-US" sz="1200" dirty="0">
                <a:solidFill>
                  <a:srgbClr val="383A35"/>
                </a:solidFill>
                <a:latin typeface="Montserrat" panose="00000500000000000000" pitchFamily="2" charset="0"/>
                <a:cs typeface="Rubik" panose="00000500000000000000" pitchFamily="2" charset="-79"/>
              </a:rPr>
              <a:t> OneApp</a:t>
            </a:r>
            <a:endParaRPr lang="en-US" sz="1200" b="1" dirty="0">
              <a:solidFill>
                <a:srgbClr val="383A35"/>
              </a:solidFill>
              <a:latin typeface="Montserrat" panose="00000500000000000000" pitchFamily="2" charset="0"/>
              <a:cs typeface="Rubik" panose="00000500000000000000" pitchFamily="2" charset="-79"/>
            </a:endParaRPr>
          </a:p>
          <a:p>
            <a:pPr>
              <a:spcAft>
                <a:spcPts val="800"/>
              </a:spcAft>
            </a:pPr>
            <a:r>
              <a:rPr lang="en-US" sz="1200" b="1" dirty="0">
                <a:solidFill>
                  <a:srgbClr val="383A35"/>
                </a:solidFill>
                <a:latin typeface="Montserrat" panose="00000500000000000000" pitchFamily="2" charset="0"/>
                <a:cs typeface="Rubik" panose="00000500000000000000" pitchFamily="2" charset="-79"/>
              </a:rPr>
              <a:t>Veronica S. Leonard,</a:t>
            </a:r>
            <a:r>
              <a:rPr lang="en-US" sz="1200" dirty="0">
                <a:solidFill>
                  <a:srgbClr val="383A35"/>
                </a:solidFill>
                <a:latin typeface="Montserrat" panose="00000500000000000000" pitchFamily="2" charset="0"/>
                <a:cs typeface="Rubik" panose="00000500000000000000" pitchFamily="2" charset="-79"/>
              </a:rPr>
              <a:t> Latino Network</a:t>
            </a:r>
          </a:p>
          <a:p>
            <a:pPr>
              <a:spcAft>
                <a:spcPts val="800"/>
              </a:spcAft>
            </a:pPr>
            <a:r>
              <a:rPr lang="en-US" sz="1200" b="1" dirty="0">
                <a:solidFill>
                  <a:srgbClr val="383A35"/>
                </a:solidFill>
                <a:latin typeface="Montserrat" panose="00000500000000000000" pitchFamily="2" charset="0"/>
                <a:cs typeface="Rubik" panose="00000500000000000000" pitchFamily="2" charset="-79"/>
              </a:rPr>
              <a:t>Vivian Satterfield, </a:t>
            </a:r>
            <a:r>
              <a:rPr lang="en-US" sz="1200" dirty="0">
                <a:solidFill>
                  <a:srgbClr val="383A35"/>
                </a:solidFill>
                <a:latin typeface="Montserrat" panose="00000500000000000000" pitchFamily="2" charset="0"/>
                <a:cs typeface="Rubik" panose="00000500000000000000" pitchFamily="2" charset="-79"/>
              </a:rPr>
              <a:t>OPAL Environmental Justice Oregon</a:t>
            </a:r>
          </a:p>
          <a:p>
            <a:pPr>
              <a:spcAft>
                <a:spcPts val="800"/>
              </a:spcAft>
            </a:pPr>
            <a:r>
              <a:rPr lang="en-US" sz="1200" b="1" dirty="0">
                <a:solidFill>
                  <a:srgbClr val="383A35"/>
                </a:solidFill>
                <a:latin typeface="Montserrat" panose="00000500000000000000" pitchFamily="2" charset="0"/>
                <a:cs typeface="Rubik" panose="00000500000000000000" pitchFamily="2" charset="-79"/>
              </a:rPr>
              <a:t>Willy Myers, </a:t>
            </a:r>
            <a:r>
              <a:rPr lang="en-US" sz="1200" dirty="0">
                <a:solidFill>
                  <a:srgbClr val="383A35"/>
                </a:solidFill>
                <a:latin typeface="Montserrat" panose="00000500000000000000" pitchFamily="2" charset="0"/>
                <a:cs typeface="Rubik" panose="00000500000000000000" pitchFamily="2" charset="-79"/>
              </a:rPr>
              <a:t>Prosper Portland / Columbia Pacific Building Trades – Co-chair</a:t>
            </a:r>
          </a:p>
          <a:p>
            <a:pPr>
              <a:spcAft>
                <a:spcPts val="800"/>
              </a:spcAft>
            </a:pPr>
            <a:r>
              <a:rPr lang="en-US" sz="1200" b="1" dirty="0">
                <a:solidFill>
                  <a:srgbClr val="383A35"/>
                </a:solidFill>
                <a:latin typeface="Montserrat" panose="00000500000000000000" pitchFamily="2" charset="0"/>
                <a:cs typeface="Rubik" panose="00000500000000000000" pitchFamily="2" charset="-79"/>
              </a:rPr>
              <a:t>Zeke Smith, </a:t>
            </a:r>
            <a:r>
              <a:rPr lang="en-US" sz="1200" dirty="0">
                <a:solidFill>
                  <a:srgbClr val="383A35"/>
                </a:solidFill>
                <a:latin typeface="Montserrat" panose="00000500000000000000" pitchFamily="2" charset="0"/>
                <a:cs typeface="Rubik" panose="00000500000000000000" pitchFamily="2" charset="-79"/>
              </a:rPr>
              <a:t>United Way – Co-chair</a:t>
            </a:r>
            <a:endParaRPr lang="en-US" sz="1200" dirty="0">
              <a:solidFill>
                <a:srgbClr val="383A35"/>
              </a:solidFill>
            </a:endParaRPr>
          </a:p>
          <a:p>
            <a:pPr>
              <a:spcAft>
                <a:spcPts val="800"/>
              </a:spcAft>
            </a:pPr>
            <a:endParaRPr lang="en-US" sz="1200" dirty="0">
              <a:solidFill>
                <a:srgbClr val="383A35"/>
              </a:solidFill>
              <a:latin typeface="Montserrat" panose="00000500000000000000" pitchFamily="2" charset="0"/>
              <a:cs typeface="Rubik" panose="00000500000000000000" pitchFamily="2" charset="-79"/>
            </a:endParaRPr>
          </a:p>
        </p:txBody>
      </p:sp>
    </p:spTree>
    <p:extLst>
      <p:ext uri="{BB962C8B-B14F-4D97-AF65-F5344CB8AC3E}">
        <p14:creationId xmlns:p14="http://schemas.microsoft.com/office/powerpoint/2010/main" val="1295520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Projects\CC-URAs\RD\Projects\Broadway Corridor\1_Framework Plan\2. Maps_Graphics_Photos\Event Photos\Kate and Marissa in Action Charrette 3.jpg">
            <a:extLst>
              <a:ext uri="{FF2B5EF4-FFF2-40B4-BE49-F238E27FC236}">
                <a16:creationId xmlns:a16="http://schemas.microsoft.com/office/drawing/2014/main" id="{E3250CA1-7DDC-407F-8F92-29C272E219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2751" r="963" b="9616"/>
          <a:stretch/>
        </p:blipFill>
        <p:spPr bwMode="auto">
          <a:xfrm>
            <a:off x="0" y="0"/>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1F85AAA-417D-4B40-B201-56761FB3213B}"/>
              </a:ext>
            </a:extLst>
          </p:cNvPr>
          <p:cNvSpPr/>
          <p:nvPr/>
        </p:nvSpPr>
        <p:spPr>
          <a:xfrm>
            <a:off x="0" y="1"/>
            <a:ext cx="9144000" cy="6177224"/>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ZGF CONSULTANT TEAM</a:t>
            </a:r>
          </a:p>
        </p:txBody>
      </p:sp>
      <p:sp>
        <p:nvSpPr>
          <p:cNvPr id="13" name="Text Placeholder 12">
            <a:extLst>
              <a:ext uri="{FF2B5EF4-FFF2-40B4-BE49-F238E27FC236}">
                <a16:creationId xmlns:a16="http://schemas.microsoft.com/office/drawing/2014/main" id="{10F494FE-0EBB-4AF0-A720-FF7D167E9EB9}"/>
              </a:ext>
            </a:extLst>
          </p:cNvPr>
          <p:cNvSpPr>
            <a:spLocks noGrp="1"/>
          </p:cNvSpPr>
          <p:nvPr>
            <p:ph type="body" sz="quarter" idx="10"/>
          </p:nvPr>
        </p:nvSpPr>
        <p:spPr>
          <a:xfrm>
            <a:off x="304800" y="1600200"/>
            <a:ext cx="8534400" cy="4191000"/>
          </a:xfrm>
        </p:spPr>
        <p:txBody>
          <a:bodyPr/>
          <a:lstStyle/>
          <a:p>
            <a:r>
              <a:rPr lang="en-US" sz="1800" b="1" dirty="0"/>
              <a:t>Urban Design &amp; Architecture:</a:t>
            </a:r>
            <a:r>
              <a:rPr lang="en-US" sz="1800" dirty="0"/>
              <a:t> ZGF Architects</a:t>
            </a:r>
          </a:p>
          <a:p>
            <a:r>
              <a:rPr lang="en-US" sz="1800" b="1" dirty="0"/>
              <a:t>Landscape &amp; Open Space Planning:</a:t>
            </a:r>
            <a:r>
              <a:rPr lang="en-US" sz="1800" dirty="0"/>
              <a:t> PLACE</a:t>
            </a:r>
          </a:p>
          <a:p>
            <a:r>
              <a:rPr lang="en-US" sz="1800" b="1" dirty="0"/>
              <a:t>Placemaking:</a:t>
            </a:r>
            <a:r>
              <a:rPr lang="en-US" sz="1800" dirty="0"/>
              <a:t> Project for Public Spaces</a:t>
            </a:r>
          </a:p>
          <a:p>
            <a:r>
              <a:rPr lang="en-US" sz="1800" b="1" dirty="0"/>
              <a:t>Civil Engineering:</a:t>
            </a:r>
            <a:r>
              <a:rPr lang="en-US" sz="1800" dirty="0"/>
              <a:t> AKANA</a:t>
            </a:r>
          </a:p>
          <a:p>
            <a:r>
              <a:rPr lang="en-US" sz="1800" b="1" dirty="0"/>
              <a:t>Structural Engineering:</a:t>
            </a:r>
            <a:r>
              <a:rPr lang="en-US" sz="1800" dirty="0"/>
              <a:t> KPFF</a:t>
            </a:r>
          </a:p>
          <a:p>
            <a:r>
              <a:rPr lang="en-US" sz="1800" b="1" dirty="0"/>
              <a:t>Infrastructure:</a:t>
            </a:r>
            <a:r>
              <a:rPr lang="en-US" sz="1800" dirty="0"/>
              <a:t> Arup</a:t>
            </a:r>
          </a:p>
          <a:p>
            <a:r>
              <a:rPr lang="en-US" sz="1800" b="1" dirty="0"/>
              <a:t>Sustainability: </a:t>
            </a:r>
            <a:r>
              <a:rPr lang="en-US" sz="1800" dirty="0"/>
              <a:t>Brightworks</a:t>
            </a:r>
          </a:p>
          <a:p>
            <a:r>
              <a:rPr lang="en-US" sz="1800" b="1" dirty="0"/>
              <a:t>Transportation Planning:</a:t>
            </a:r>
            <a:r>
              <a:rPr lang="en-US" sz="1800" dirty="0"/>
              <a:t> Toole Design Group</a:t>
            </a:r>
          </a:p>
          <a:p>
            <a:r>
              <a:rPr lang="en-US" sz="1800" b="1" dirty="0"/>
              <a:t>Traffic Engineering:</a:t>
            </a:r>
            <a:r>
              <a:rPr lang="en-US" sz="1800" dirty="0"/>
              <a:t> </a:t>
            </a:r>
            <a:r>
              <a:rPr lang="en-US" sz="1800" dirty="0" err="1"/>
              <a:t>Kittelson</a:t>
            </a:r>
            <a:r>
              <a:rPr lang="en-US" sz="1800" dirty="0"/>
              <a:t> Associates</a:t>
            </a:r>
          </a:p>
          <a:p>
            <a:r>
              <a:rPr lang="en-US" sz="1800" b="1" dirty="0"/>
              <a:t>Cultural Resources:</a:t>
            </a:r>
            <a:r>
              <a:rPr lang="en-US" sz="1800" dirty="0"/>
              <a:t> WLR Consulting</a:t>
            </a:r>
          </a:p>
          <a:p>
            <a:r>
              <a:rPr lang="en-US" sz="1800" b="1" dirty="0"/>
              <a:t>Financial Analysis:</a:t>
            </a:r>
            <a:r>
              <a:rPr lang="en-US" sz="1800" dirty="0"/>
              <a:t> </a:t>
            </a:r>
            <a:r>
              <a:rPr lang="en-US" sz="1800" dirty="0" err="1"/>
              <a:t>EcoNorthwest</a:t>
            </a:r>
            <a:endParaRPr lang="en-US" sz="1800" dirty="0"/>
          </a:p>
          <a:p>
            <a:r>
              <a:rPr lang="en-US" sz="1800" b="1" dirty="0"/>
              <a:t>Cost Estimating:</a:t>
            </a:r>
            <a:r>
              <a:rPr lang="en-US" sz="1800" dirty="0"/>
              <a:t> RLB</a:t>
            </a:r>
          </a:p>
        </p:txBody>
      </p:sp>
    </p:spTree>
    <p:extLst>
      <p:ext uri="{BB962C8B-B14F-4D97-AF65-F5344CB8AC3E}">
        <p14:creationId xmlns:p14="http://schemas.microsoft.com/office/powerpoint/2010/main" val="12986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pic>
        <p:nvPicPr>
          <p:cNvPr id="2052" name="Picture 4" descr="S:\Projects\CC-URAs\RD\Projects\Broadway Corridor\2_Scoping\13. Communications Strategy\Style Guide and Assets\Site Map\JPG\Large\Broadway Corridor_Map_Horizontal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 y="6858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Freeform 1"/>
          <p:cNvSpPr/>
          <p:nvPr/>
        </p:nvSpPr>
        <p:spPr>
          <a:xfrm>
            <a:off x="1981036" y="2349446"/>
            <a:ext cx="1066800" cy="1606550"/>
          </a:xfrm>
          <a:custGeom>
            <a:avLst/>
            <a:gdLst>
              <a:gd name="connsiteX0" fmla="*/ 0 w 1066800"/>
              <a:gd name="connsiteY0" fmla="*/ 6350 h 1606550"/>
              <a:gd name="connsiteX1" fmla="*/ 342900 w 1066800"/>
              <a:gd name="connsiteY1" fmla="*/ 0 h 1606550"/>
              <a:gd name="connsiteX2" fmla="*/ 1028700 w 1066800"/>
              <a:gd name="connsiteY2" fmla="*/ 139700 h 1606550"/>
              <a:gd name="connsiteX3" fmla="*/ 1066800 w 1066800"/>
              <a:gd name="connsiteY3" fmla="*/ 1587500 h 1606550"/>
              <a:gd name="connsiteX4" fmla="*/ 50800 w 1066800"/>
              <a:gd name="connsiteY4" fmla="*/ 1606550 h 1606550"/>
              <a:gd name="connsiteX5" fmla="*/ 0 w 1066800"/>
              <a:gd name="connsiteY5" fmla="*/ 63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 h="1606550">
                <a:moveTo>
                  <a:pt x="0" y="6350"/>
                </a:moveTo>
                <a:lnTo>
                  <a:pt x="342900" y="0"/>
                </a:lnTo>
                <a:lnTo>
                  <a:pt x="1028700" y="139700"/>
                </a:lnTo>
                <a:lnTo>
                  <a:pt x="1066800" y="1587500"/>
                </a:lnTo>
                <a:lnTo>
                  <a:pt x="50800" y="1606550"/>
                </a:lnTo>
                <a:lnTo>
                  <a:pt x="0" y="6350"/>
                </a:lnTo>
                <a:close/>
              </a:path>
            </a:pathLst>
          </a:cu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FC7220F-27A2-464F-8965-37FE39B8D91D}"/>
              </a:ext>
            </a:extLst>
          </p:cNvPr>
          <p:cNvSpPr/>
          <p:nvPr/>
        </p:nvSpPr>
        <p:spPr>
          <a:xfrm>
            <a:off x="2020560" y="3412034"/>
            <a:ext cx="1024128" cy="321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Rubik"/>
                <a:ea typeface="+mn-ea"/>
                <a:cs typeface="+mn-cs"/>
              </a:rPr>
              <a:t>Master Plan Study Area</a:t>
            </a:r>
          </a:p>
        </p:txBody>
      </p:sp>
    </p:spTree>
    <p:extLst>
      <p:ext uri="{BB962C8B-B14F-4D97-AF65-F5344CB8AC3E}">
        <p14:creationId xmlns:p14="http://schemas.microsoft.com/office/powerpoint/2010/main" val="20035649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S:\Projects\CC-URAs\RD\Projects\Broadway Corridor\1_Framework Plan\2. Maps_Graphics_Photos\Event Photos\Kate and Marissa in Action Charrette 3.jpg">
            <a:extLst>
              <a:ext uri="{FF2B5EF4-FFF2-40B4-BE49-F238E27FC236}">
                <a16:creationId xmlns:a16="http://schemas.microsoft.com/office/drawing/2014/main" id="{C4444260-F1B2-4794-BD91-3600DBC38A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2751" r="963" b="9616"/>
          <a:stretch/>
        </p:blipFill>
        <p:spPr bwMode="auto">
          <a:xfrm>
            <a:off x="0" y="0"/>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965E58F-3331-4CFA-9552-0BF39BE67460}"/>
              </a:ext>
            </a:extLst>
          </p:cNvPr>
          <p:cNvSpPr/>
          <p:nvPr/>
        </p:nvSpPr>
        <p:spPr>
          <a:xfrm>
            <a:off x="0" y="1"/>
            <a:ext cx="9144000" cy="6177224"/>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ZGF CONSULTANT TEAM</a:t>
            </a:r>
          </a:p>
        </p:txBody>
      </p:sp>
      <p:sp>
        <p:nvSpPr>
          <p:cNvPr id="12" name="Subtitle 11">
            <a:extLst>
              <a:ext uri="{FF2B5EF4-FFF2-40B4-BE49-F238E27FC236}">
                <a16:creationId xmlns:a16="http://schemas.microsoft.com/office/drawing/2014/main" id="{36E1304C-7245-46C2-BCCE-7F3303EBB087}"/>
              </a:ext>
            </a:extLst>
          </p:cNvPr>
          <p:cNvSpPr>
            <a:spLocks noGrp="1"/>
          </p:cNvSpPr>
          <p:nvPr>
            <p:ph type="subTitle" idx="1"/>
          </p:nvPr>
        </p:nvSpPr>
        <p:spPr/>
        <p:txBody>
          <a:bodyPr/>
          <a:lstStyle/>
          <a:p>
            <a:endParaRPr lang="en-US" dirty="0"/>
          </a:p>
        </p:txBody>
      </p:sp>
      <p:sp>
        <p:nvSpPr>
          <p:cNvPr id="13" name="Text Placeholder 12">
            <a:extLst>
              <a:ext uri="{FF2B5EF4-FFF2-40B4-BE49-F238E27FC236}">
                <a16:creationId xmlns:a16="http://schemas.microsoft.com/office/drawing/2014/main" id="{10F494FE-0EBB-4AF0-A720-FF7D167E9EB9}"/>
              </a:ext>
            </a:extLst>
          </p:cNvPr>
          <p:cNvSpPr>
            <a:spLocks noGrp="1"/>
          </p:cNvSpPr>
          <p:nvPr>
            <p:ph type="body" sz="quarter" idx="10"/>
          </p:nvPr>
        </p:nvSpPr>
        <p:spPr>
          <a:xfrm>
            <a:off x="304800" y="1600200"/>
            <a:ext cx="8534400" cy="4191000"/>
          </a:xfrm>
        </p:spPr>
        <p:txBody>
          <a:bodyPr/>
          <a:lstStyle/>
          <a:p>
            <a:r>
              <a:rPr lang="en-US" sz="1800" b="1" dirty="0">
                <a:solidFill>
                  <a:schemeClr val="tx1">
                    <a:lumMod val="20000"/>
                    <a:lumOff val="80000"/>
                  </a:schemeClr>
                </a:solidFill>
              </a:rPr>
              <a:t>Urban Design &amp; Architecture:</a:t>
            </a:r>
            <a:r>
              <a:rPr lang="en-US" sz="1800" dirty="0">
                <a:solidFill>
                  <a:schemeClr val="tx1">
                    <a:lumMod val="20000"/>
                    <a:lumOff val="80000"/>
                  </a:schemeClr>
                </a:solidFill>
              </a:rPr>
              <a:t> ZGF Architects</a:t>
            </a:r>
          </a:p>
          <a:p>
            <a:r>
              <a:rPr lang="en-US" sz="1800" b="1" dirty="0"/>
              <a:t>Landscape &amp; Open Space Planning:</a:t>
            </a:r>
            <a:r>
              <a:rPr lang="en-US" sz="1800" dirty="0"/>
              <a:t> PLACE</a:t>
            </a:r>
          </a:p>
          <a:p>
            <a:r>
              <a:rPr lang="en-US" sz="1800" b="1" dirty="0">
                <a:solidFill>
                  <a:schemeClr val="tx1">
                    <a:lumMod val="20000"/>
                    <a:lumOff val="80000"/>
                  </a:schemeClr>
                </a:solidFill>
              </a:rPr>
              <a:t>Placemaking:</a:t>
            </a:r>
            <a:r>
              <a:rPr lang="en-US" sz="1800" dirty="0">
                <a:solidFill>
                  <a:schemeClr val="tx1">
                    <a:lumMod val="20000"/>
                    <a:lumOff val="80000"/>
                  </a:schemeClr>
                </a:solidFill>
              </a:rPr>
              <a:t> Project for Public Spaces</a:t>
            </a:r>
          </a:p>
          <a:p>
            <a:r>
              <a:rPr lang="en-US" sz="1800" b="1" dirty="0"/>
              <a:t>Civil Engineering:</a:t>
            </a:r>
            <a:r>
              <a:rPr lang="en-US" sz="1800" dirty="0"/>
              <a:t> AKANA</a:t>
            </a:r>
          </a:p>
          <a:p>
            <a:r>
              <a:rPr lang="en-US" sz="1800" b="1" dirty="0">
                <a:solidFill>
                  <a:schemeClr val="tx1">
                    <a:lumMod val="20000"/>
                    <a:lumOff val="80000"/>
                  </a:schemeClr>
                </a:solidFill>
              </a:rPr>
              <a:t>Structural Engineering: </a:t>
            </a:r>
            <a:r>
              <a:rPr lang="en-US" sz="1800" dirty="0">
                <a:solidFill>
                  <a:schemeClr val="tx1">
                    <a:lumMod val="20000"/>
                    <a:lumOff val="80000"/>
                  </a:schemeClr>
                </a:solidFill>
              </a:rPr>
              <a:t>KPFF</a:t>
            </a:r>
          </a:p>
          <a:p>
            <a:r>
              <a:rPr lang="en-US" sz="1800" b="1" dirty="0">
                <a:solidFill>
                  <a:schemeClr val="tx1">
                    <a:lumMod val="20000"/>
                    <a:lumOff val="80000"/>
                  </a:schemeClr>
                </a:solidFill>
              </a:rPr>
              <a:t>Infrastructure:</a:t>
            </a:r>
            <a:r>
              <a:rPr lang="en-US" sz="1800" dirty="0">
                <a:solidFill>
                  <a:schemeClr val="tx1">
                    <a:lumMod val="20000"/>
                    <a:lumOff val="80000"/>
                  </a:schemeClr>
                </a:solidFill>
              </a:rPr>
              <a:t> Arup</a:t>
            </a:r>
          </a:p>
          <a:p>
            <a:r>
              <a:rPr lang="en-US" sz="1800" b="1" dirty="0"/>
              <a:t>Sustainability: </a:t>
            </a:r>
            <a:r>
              <a:rPr lang="en-US" sz="1800" dirty="0"/>
              <a:t>Brightworks</a:t>
            </a:r>
          </a:p>
          <a:p>
            <a:r>
              <a:rPr lang="en-US" sz="1800" b="1" dirty="0"/>
              <a:t>Transportation Planning:</a:t>
            </a:r>
            <a:r>
              <a:rPr lang="en-US" sz="1800" dirty="0"/>
              <a:t> Toole Design Group</a:t>
            </a:r>
          </a:p>
          <a:p>
            <a:r>
              <a:rPr lang="en-US" sz="1800" b="1" dirty="0">
                <a:solidFill>
                  <a:schemeClr val="tx1">
                    <a:lumMod val="20000"/>
                    <a:lumOff val="80000"/>
                  </a:schemeClr>
                </a:solidFill>
              </a:rPr>
              <a:t>Traffic Engineering:</a:t>
            </a:r>
            <a:r>
              <a:rPr lang="en-US" sz="1800" dirty="0">
                <a:solidFill>
                  <a:schemeClr val="tx1">
                    <a:lumMod val="20000"/>
                    <a:lumOff val="80000"/>
                  </a:schemeClr>
                </a:solidFill>
              </a:rPr>
              <a:t> </a:t>
            </a:r>
            <a:r>
              <a:rPr lang="en-US" sz="1800" dirty="0" err="1">
                <a:solidFill>
                  <a:schemeClr val="tx1">
                    <a:lumMod val="20000"/>
                    <a:lumOff val="80000"/>
                  </a:schemeClr>
                </a:solidFill>
              </a:rPr>
              <a:t>Kittelson</a:t>
            </a:r>
            <a:r>
              <a:rPr lang="en-US" sz="1800" dirty="0">
                <a:solidFill>
                  <a:schemeClr val="tx1">
                    <a:lumMod val="20000"/>
                    <a:lumOff val="80000"/>
                  </a:schemeClr>
                </a:solidFill>
              </a:rPr>
              <a:t> Associates</a:t>
            </a:r>
          </a:p>
          <a:p>
            <a:r>
              <a:rPr lang="en-US" sz="1800" b="1" dirty="0"/>
              <a:t>Cultural Resources:</a:t>
            </a:r>
            <a:r>
              <a:rPr lang="en-US" sz="1800" dirty="0"/>
              <a:t> WLR Consulting</a:t>
            </a:r>
          </a:p>
          <a:p>
            <a:r>
              <a:rPr lang="en-US" sz="1800" b="1" dirty="0">
                <a:solidFill>
                  <a:schemeClr val="tx1">
                    <a:lumMod val="20000"/>
                    <a:lumOff val="80000"/>
                  </a:schemeClr>
                </a:solidFill>
              </a:rPr>
              <a:t>Financial Analysis:</a:t>
            </a:r>
            <a:r>
              <a:rPr lang="en-US" sz="1800" dirty="0"/>
              <a:t> </a:t>
            </a:r>
            <a:r>
              <a:rPr lang="en-US" sz="1800" dirty="0" err="1">
                <a:solidFill>
                  <a:schemeClr val="tx1">
                    <a:lumMod val="20000"/>
                    <a:lumOff val="80000"/>
                  </a:schemeClr>
                </a:solidFill>
              </a:rPr>
              <a:t>EcoNorthwest</a:t>
            </a:r>
            <a:endParaRPr lang="en-US" sz="1800" dirty="0">
              <a:solidFill>
                <a:schemeClr val="tx1">
                  <a:lumMod val="20000"/>
                  <a:lumOff val="80000"/>
                </a:schemeClr>
              </a:solidFill>
            </a:endParaRPr>
          </a:p>
          <a:p>
            <a:r>
              <a:rPr lang="en-US" sz="1800" b="1" dirty="0">
                <a:solidFill>
                  <a:schemeClr val="tx1">
                    <a:lumMod val="20000"/>
                    <a:lumOff val="80000"/>
                  </a:schemeClr>
                </a:solidFill>
              </a:rPr>
              <a:t>Cost Estimating:</a:t>
            </a:r>
            <a:r>
              <a:rPr lang="en-US" sz="1800" dirty="0">
                <a:solidFill>
                  <a:schemeClr val="tx1">
                    <a:lumMod val="20000"/>
                    <a:lumOff val="80000"/>
                  </a:schemeClr>
                </a:solidFill>
              </a:rPr>
              <a:t> RLB</a:t>
            </a:r>
          </a:p>
        </p:txBody>
      </p:sp>
      <p:sp>
        <p:nvSpPr>
          <p:cNvPr id="2" name="TextBox 1">
            <a:extLst>
              <a:ext uri="{FF2B5EF4-FFF2-40B4-BE49-F238E27FC236}">
                <a16:creationId xmlns:a16="http://schemas.microsoft.com/office/drawing/2014/main" id="{854A29EC-D6E6-48D1-A681-EA103D756347}"/>
              </a:ext>
            </a:extLst>
          </p:cNvPr>
          <p:cNvSpPr txBox="1"/>
          <p:nvPr/>
        </p:nvSpPr>
        <p:spPr>
          <a:xfrm>
            <a:off x="4991100" y="2628900"/>
            <a:ext cx="3810000" cy="156966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3A35"/>
                </a:solidFill>
                <a:effectLst/>
                <a:uLnTx/>
                <a:uFillTx/>
                <a:latin typeface="Rubik"/>
                <a:ea typeface="+mn-ea"/>
                <a:cs typeface="+mn-cs"/>
              </a:rPr>
              <a:t>23% MWESB/DBE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3A35"/>
                </a:solidFill>
                <a:effectLst/>
                <a:uLnTx/>
                <a:uFillTx/>
                <a:latin typeface="Rubik"/>
                <a:ea typeface="+mn-ea"/>
                <a:cs typeface="+mn-cs"/>
              </a:rPr>
              <a:t>	21% MBE/DBE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83A35"/>
                </a:solidFill>
                <a:effectLst/>
                <a:uLnTx/>
                <a:uFillTx/>
                <a:latin typeface="Rubik"/>
                <a:ea typeface="+mn-ea"/>
                <a:cs typeface="+mn-cs"/>
              </a:rPr>
              <a:t>		15% MBE</a:t>
            </a:r>
          </a:p>
        </p:txBody>
      </p:sp>
    </p:spTree>
    <p:extLst>
      <p:ext uri="{BB962C8B-B14F-4D97-AF65-F5344CB8AC3E}">
        <p14:creationId xmlns:p14="http://schemas.microsoft.com/office/powerpoint/2010/main" val="266881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102B398-0524-419D-AFB1-D28D1B81278C}"/>
              </a:ext>
            </a:extLst>
          </p:cNvPr>
          <p:cNvSpPr/>
          <p:nvPr/>
        </p:nvSpPr>
        <p:spPr>
          <a:xfrm>
            <a:off x="0" y="1"/>
            <a:ext cx="9144000" cy="6177224"/>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2" name="Title 1"/>
          <p:cNvSpPr>
            <a:spLocks noGrp="1"/>
          </p:cNvSpPr>
          <p:nvPr>
            <p:ph type="title"/>
          </p:nvPr>
        </p:nvSpPr>
        <p:spPr/>
        <p:txBody>
          <a:bodyPr/>
          <a:lstStyle/>
          <a:p>
            <a:r>
              <a:rPr lang="en-US" b="1" dirty="0">
                <a:solidFill>
                  <a:srgbClr val="F56600"/>
                </a:solidFill>
              </a:rPr>
              <a:t>DEVELOPER ADVISOR</a:t>
            </a:r>
          </a:p>
        </p:txBody>
      </p:sp>
      <p:sp>
        <p:nvSpPr>
          <p:cNvPr id="5" name="Content Placeholder 4"/>
          <p:cNvSpPr>
            <a:spLocks noGrp="1"/>
          </p:cNvSpPr>
          <p:nvPr>
            <p:ph idx="1"/>
          </p:nvPr>
        </p:nvSpPr>
        <p:spPr>
          <a:xfrm>
            <a:off x="457200" y="1020302"/>
            <a:ext cx="8229600" cy="5356338"/>
          </a:xfrm>
          <a:prstGeom prst="rect">
            <a:avLst/>
          </a:prstGeom>
        </p:spPr>
        <p:txBody>
          <a:bodyPr wrap="square">
            <a:spAutoFit/>
          </a:bodyPr>
          <a:lstStyle/>
          <a:p>
            <a:pPr>
              <a:spcAft>
                <a:spcPts val="600"/>
              </a:spcAft>
            </a:pPr>
            <a:r>
              <a:rPr lang="en-US" sz="1600" b="1" dirty="0">
                <a:solidFill>
                  <a:prstClr val="black"/>
                </a:solidFill>
              </a:rPr>
              <a:t>Continuum’s Role</a:t>
            </a:r>
          </a:p>
          <a:p>
            <a:pPr marL="909638" indent="-452438">
              <a:spcAft>
                <a:spcPts val="600"/>
              </a:spcAft>
              <a:buFont typeface="Arial" panose="020B0604020202020204" pitchFamily="34" charset="0"/>
              <a:buChar char="•"/>
            </a:pPr>
            <a:r>
              <a:rPr lang="en-US" sz="1600" b="1" dirty="0"/>
              <a:t>Planning. </a:t>
            </a:r>
            <a:r>
              <a:rPr lang="en-US" sz="1600" dirty="0"/>
              <a:t>Serves as an advisor during the development planning, Master Plan, and identification of community benefit priorities. Early engagement helps to ensure implementable development and community benefits.</a:t>
            </a:r>
            <a:endParaRPr lang="en-US" sz="1600" dirty="0">
              <a:solidFill>
                <a:prstClr val="black"/>
              </a:solidFill>
            </a:endParaRPr>
          </a:p>
          <a:p>
            <a:pPr marL="909638" indent="-452438">
              <a:spcAft>
                <a:spcPts val="600"/>
              </a:spcAft>
              <a:buFont typeface="Arial" panose="020B0604020202020204" pitchFamily="34" charset="0"/>
              <a:buChar char="•"/>
            </a:pPr>
            <a:r>
              <a:rPr lang="en-US" sz="1600" b="1" dirty="0">
                <a:solidFill>
                  <a:prstClr val="black"/>
                </a:solidFill>
              </a:rPr>
              <a:t>Implementation. </a:t>
            </a:r>
            <a:r>
              <a:rPr lang="en-US" sz="1600" dirty="0">
                <a:solidFill>
                  <a:prstClr val="black"/>
                </a:solidFill>
              </a:rPr>
              <a:t>Has exclusive negotiations rights for the redevelopment of the USPS Property.</a:t>
            </a:r>
            <a:endParaRPr lang="en-US" sz="1600" b="1" dirty="0"/>
          </a:p>
          <a:p>
            <a:endParaRPr lang="en-US" sz="1600" b="1" dirty="0">
              <a:solidFill>
                <a:prstClr val="black"/>
              </a:solidFill>
            </a:endParaRPr>
          </a:p>
          <a:p>
            <a:r>
              <a:rPr lang="en-US" sz="1600" b="1" dirty="0">
                <a:solidFill>
                  <a:prstClr val="black"/>
                </a:solidFill>
              </a:rPr>
              <a:t>Affordable Housing Component</a:t>
            </a:r>
          </a:p>
          <a:p>
            <a:pPr marL="914400" indent="-457200">
              <a:buFont typeface="Arial" panose="020B0604020202020204" pitchFamily="34" charset="0"/>
              <a:buChar char="•"/>
            </a:pPr>
            <a:r>
              <a:rPr lang="en-US" sz="1600" dirty="0">
                <a:solidFill>
                  <a:prstClr val="black"/>
                </a:solidFill>
              </a:rPr>
              <a:t>PHB develops ~530 units via public investment (est. $53M).</a:t>
            </a:r>
          </a:p>
          <a:p>
            <a:pPr marL="914400" indent="-457200">
              <a:buFont typeface="Arial" panose="020B0604020202020204" pitchFamily="34" charset="0"/>
              <a:buChar char="•"/>
            </a:pPr>
            <a:r>
              <a:rPr lang="en-US" sz="1600" dirty="0">
                <a:solidFill>
                  <a:prstClr val="black"/>
                </a:solidFill>
              </a:rPr>
              <a:t>Private partner plans and develops ~190 units (10% of market rate units) at 60% MFI or below.</a:t>
            </a:r>
          </a:p>
          <a:p>
            <a:endParaRPr lang="en-US" sz="1600" b="1" dirty="0">
              <a:solidFill>
                <a:prstClr val="black"/>
              </a:solidFill>
            </a:endParaRPr>
          </a:p>
          <a:p>
            <a:r>
              <a:rPr lang="en-US" sz="1600" b="1" dirty="0">
                <a:solidFill>
                  <a:prstClr val="black"/>
                </a:solidFill>
              </a:rPr>
              <a:t>Timeline</a:t>
            </a:r>
          </a:p>
          <a:p>
            <a:pPr marL="909638" indent="-452438">
              <a:buFont typeface="Arial" panose="020B0604020202020204" pitchFamily="34" charset="0"/>
              <a:buChar char="•"/>
            </a:pPr>
            <a:r>
              <a:rPr lang="en-US" sz="1600" dirty="0">
                <a:solidFill>
                  <a:prstClr val="black"/>
                </a:solidFill>
              </a:rPr>
              <a:t>Land transaction repays Line of Credit due to the City by June 2022</a:t>
            </a:r>
          </a:p>
          <a:p>
            <a:pPr marL="914400" lvl="0" indent="-457200">
              <a:spcAft>
                <a:spcPts val="600"/>
              </a:spcAft>
            </a:pPr>
            <a:endParaRPr lang="en-US" sz="1600" dirty="0"/>
          </a:p>
          <a:p>
            <a:pPr lvl="0">
              <a:spcAft>
                <a:spcPts val="600"/>
              </a:spcAft>
            </a:pPr>
            <a:endParaRPr lang="en-US" sz="1600" dirty="0"/>
          </a:p>
        </p:txBody>
      </p:sp>
    </p:spTree>
    <p:extLst>
      <p:ext uri="{BB962C8B-B14F-4D97-AF65-F5344CB8AC3E}">
        <p14:creationId xmlns:p14="http://schemas.microsoft.com/office/powerpoint/2010/main" val="6959744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1947" y="38100"/>
            <a:ext cx="9165947" cy="707886"/>
          </a:xfrm>
          <a:prstGeom prst="rect">
            <a:avLst/>
          </a:prstGeom>
        </p:spPr>
        <p:txBody>
          <a:bodyPr wrap="square">
            <a:spAutoFit/>
          </a:bodyPr>
          <a:lstStyle/>
          <a:p>
            <a:pPr algn="ctr" defTabSz="914400"/>
            <a:r>
              <a:rPr lang="en-US" sz="4000" b="1" dirty="0">
                <a:solidFill>
                  <a:srgbClr val="EC6634"/>
                </a:solidFill>
                <a:ea typeface="Montserrat" charset="0"/>
                <a:cs typeface="Montserrat" charset="0"/>
              </a:rPr>
              <a:t>PARTICIPATION OPPORTUNITIES</a:t>
            </a:r>
            <a:endParaRPr lang="en-US" sz="4000" dirty="0">
              <a:solidFill>
                <a:srgbClr val="383A35"/>
              </a:solidFill>
            </a:endParaRPr>
          </a:p>
        </p:txBody>
      </p:sp>
      <p:pic>
        <p:nvPicPr>
          <p:cNvPr id="5" name="Picture 2" descr="S:\Projects\CC-URAs\RD\Projects\Broadway Corridor\1_Framework Plan\2. Maps_Graphics_Photos\Event Photos\Kate and Marissa in Action Charrette 3.jpg"/>
          <p:cNvPicPr>
            <a:picLocks noChangeAspect="1" noChangeArrowheads="1"/>
          </p:cNvPicPr>
          <p:nvPr/>
        </p:nvPicPr>
        <p:blipFill rotWithShape="1">
          <a:blip r:embed="rId3">
            <a:extLst>
              <a:ext uri="{28A0092B-C50C-407E-A947-70E740481C1C}">
                <a14:useLocalDpi xmlns:a14="http://schemas.microsoft.com/office/drawing/2010/main" val="0"/>
              </a:ext>
            </a:extLst>
          </a:blip>
          <a:srcRect l="1667" t="2751" r="963" b="9616"/>
          <a:stretch/>
        </p:blipFill>
        <p:spPr bwMode="auto">
          <a:xfrm>
            <a:off x="0" y="668655"/>
            <a:ext cx="4515552" cy="304799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6" name="Picture 2" descr="S:\Projects\CC-URAs\RD\Projects\Broadway Corridor\2_Scoping\13. Communications Strategy\Images\Public Forum Pictures\126A458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349" r="9564" b="1086"/>
          <a:stretch/>
        </p:blipFill>
        <p:spPr bwMode="auto">
          <a:xfrm>
            <a:off x="0" y="3124201"/>
            <a:ext cx="4515552" cy="3047998"/>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4" name="Picture 3" descr="S:\Projects\CC-URAs\RD\Projects\Broadway Corridor\1_Framework Plan\2. Maps_Graphics_Photos\Event Photos\Paddy Charrette 3 Open House.jpg"/>
          <p:cNvPicPr>
            <a:picLocks noChangeAspect="1" noChangeArrowheads="1"/>
          </p:cNvPicPr>
          <p:nvPr/>
        </p:nvPicPr>
        <p:blipFill rotWithShape="1">
          <a:blip r:embed="rId5">
            <a:extLst>
              <a:ext uri="{28A0092B-C50C-407E-A947-70E740481C1C}">
                <a14:useLocalDpi xmlns:a14="http://schemas.microsoft.com/office/drawing/2010/main" val="0"/>
              </a:ext>
            </a:extLst>
          </a:blip>
          <a:srcRect l="20053" t="23777" r="21128" b="19965"/>
          <a:stretch/>
        </p:blipFill>
        <p:spPr bwMode="auto">
          <a:xfrm>
            <a:off x="4538772" y="2917343"/>
            <a:ext cx="4605228" cy="3254855"/>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pic>
        <p:nvPicPr>
          <p:cNvPr id="3074" name="Picture 2" descr="S:\Projects\CC-URAs\RD\Projects\Broadway Corridor\2_Scoping\13. Communications Strategy\Images\Public Forum Pictures\Paula\Broad-Corr Post-it Board.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33355"/>
          <a:stretch/>
        </p:blipFill>
        <p:spPr bwMode="auto">
          <a:xfrm>
            <a:off x="4538772" y="668654"/>
            <a:ext cx="4605228" cy="2455547"/>
          </a:xfrm>
          <a:prstGeom prst="rect">
            <a:avLst/>
          </a:prstGeom>
          <a:noFill/>
          <a:ln w="28575">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0054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124200"/>
            <a:ext cx="6038850" cy="722999"/>
          </a:xfrm>
        </p:spPr>
        <p:txBody>
          <a:bodyPr/>
          <a:lstStyle/>
          <a:p>
            <a:r>
              <a:rPr lang="en-US" spc="300" dirty="0">
                <a:solidFill>
                  <a:prstClr val="white"/>
                </a:solidFill>
                <a:latin typeface="Montserrat" panose="00000500000000000000" pitchFamily="2" charset="0"/>
                <a:cs typeface="Arial" panose="020B0604020202020204" pitchFamily="34" charset="0"/>
              </a:rPr>
              <a:t>Development Plan</a:t>
            </a:r>
          </a:p>
        </p:txBody>
      </p:sp>
    </p:spTree>
    <p:extLst>
      <p:ext uri="{BB962C8B-B14F-4D97-AF65-F5344CB8AC3E}">
        <p14:creationId xmlns:p14="http://schemas.microsoft.com/office/powerpoint/2010/main" val="9271269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2" name="Straight Connector 81"/>
          <p:cNvCxnSpPr/>
          <p:nvPr/>
        </p:nvCxnSpPr>
        <p:spPr>
          <a:xfrm>
            <a:off x="7010400" y="3276600"/>
            <a:ext cx="13278" cy="2313920"/>
          </a:xfrm>
          <a:prstGeom prst="line">
            <a:avLst/>
          </a:prstGeom>
          <a:ln w="9525">
            <a:solidFill>
              <a:srgbClr val="F56600"/>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8800126" y="3276600"/>
            <a:ext cx="974" cy="2313920"/>
          </a:xfrm>
          <a:prstGeom prst="line">
            <a:avLst/>
          </a:prstGeom>
          <a:ln w="9525">
            <a:solidFill>
              <a:srgbClr val="F56600"/>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8420101" y="3511236"/>
            <a:ext cx="723900" cy="794064"/>
          </a:xfrm>
          <a:prstGeom prst="rect">
            <a:avLst/>
          </a:prstGeom>
          <a:solidFill>
            <a:schemeClr val="bg1"/>
          </a:solidFill>
          <a:ln>
            <a:noFill/>
          </a:ln>
        </p:spPr>
        <p:txBody>
          <a:bodyPr wrap="square" lIns="27432" tIns="27432" rIns="27432" bIns="27432">
            <a:spAutoFit/>
          </a:bodyPr>
          <a:lstStyle/>
          <a:p>
            <a:pPr defTabSz="457200"/>
            <a:br>
              <a:rPr lang="en-US" sz="1600" dirty="0">
                <a:solidFill>
                  <a:srgbClr val="F56600"/>
                </a:solidFill>
              </a:rPr>
            </a:br>
            <a:r>
              <a:rPr lang="en-US" sz="1600" dirty="0">
                <a:solidFill>
                  <a:srgbClr val="383A35"/>
                </a:solidFill>
              </a:rPr>
              <a:t>Final </a:t>
            </a:r>
          </a:p>
          <a:p>
            <a:pPr defTabSz="457200"/>
            <a:r>
              <a:rPr lang="en-US" sz="1600" dirty="0">
                <a:solidFill>
                  <a:srgbClr val="383A35"/>
                </a:solidFill>
              </a:rPr>
              <a:t>Report</a:t>
            </a:r>
          </a:p>
        </p:txBody>
      </p:sp>
      <p:sp>
        <p:nvSpPr>
          <p:cNvPr id="9" name="Rectangle 8"/>
          <p:cNvSpPr/>
          <p:nvPr/>
        </p:nvSpPr>
        <p:spPr>
          <a:xfrm>
            <a:off x="-10586" y="457200"/>
            <a:ext cx="7294104" cy="1181100"/>
          </a:xfrm>
          <a:prstGeom prst="rect">
            <a:avLst/>
          </a:prstGeom>
          <a:solidFill>
            <a:srgbClr val="F566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79" tIns="17139" rIns="34279" bIns="17139" spcCol="0" rtlCol="0" anchor="ctr"/>
          <a:lstStyle/>
          <a:p>
            <a:pPr algn="ctr" defTabSz="457200"/>
            <a:r>
              <a:rPr lang="en-US" b="1" dirty="0">
                <a:solidFill>
                  <a:srgbClr val="FFFFFF"/>
                </a:solidFill>
              </a:rPr>
              <a:t>DEVELOPMENT PLANNING PROCESS </a:t>
            </a:r>
          </a:p>
          <a:p>
            <a:pPr algn="ctr" defTabSz="457200"/>
            <a:r>
              <a:rPr lang="en-US" b="1" dirty="0">
                <a:solidFill>
                  <a:srgbClr val="FFFFFF"/>
                </a:solidFill>
              </a:rPr>
              <a:t>WITH STEERING COMMITTEE &amp; COMMUNITY PARTICIPATION</a:t>
            </a:r>
            <a:br>
              <a:rPr lang="en-US" b="1" dirty="0">
                <a:solidFill>
                  <a:srgbClr val="FFFFFF"/>
                </a:solidFill>
              </a:rPr>
            </a:br>
            <a:endParaRPr lang="en-US" dirty="0">
              <a:solidFill>
                <a:srgbClr val="FFFFFF"/>
              </a:solidFill>
            </a:endParaRPr>
          </a:p>
        </p:txBody>
      </p:sp>
      <p:sp>
        <p:nvSpPr>
          <p:cNvPr id="12" name="Rectangle 11"/>
          <p:cNvSpPr/>
          <p:nvPr/>
        </p:nvSpPr>
        <p:spPr>
          <a:xfrm>
            <a:off x="7262876" y="457200"/>
            <a:ext cx="1869112" cy="1181100"/>
          </a:xfrm>
          <a:prstGeom prst="rect">
            <a:avLst/>
          </a:prstGeom>
          <a:solidFill>
            <a:srgbClr val="F566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34279" tIns="17139" rIns="34279" bIns="17139" spcCol="0" rtlCol="0" anchor="ctr"/>
          <a:lstStyle/>
          <a:p>
            <a:pPr algn="ctr" defTabSz="457200"/>
            <a:r>
              <a:rPr lang="en-US" b="1" dirty="0">
                <a:solidFill>
                  <a:srgbClr val="FFFFFF"/>
                </a:solidFill>
              </a:rPr>
              <a:t>AGREEMENT NEGOTIATIONS &amp; </a:t>
            </a:r>
            <a:br>
              <a:rPr lang="en-US" b="1" dirty="0">
                <a:solidFill>
                  <a:srgbClr val="FFFFFF"/>
                </a:solidFill>
              </a:rPr>
            </a:br>
            <a:r>
              <a:rPr lang="en-US" b="1" dirty="0">
                <a:solidFill>
                  <a:srgbClr val="FFFFFF"/>
                </a:solidFill>
              </a:rPr>
              <a:t>LAND USE REVIEW PROCESS</a:t>
            </a:r>
            <a:endParaRPr lang="en-US" dirty="0">
              <a:solidFill>
                <a:srgbClr val="FFFFFF"/>
              </a:solidFill>
            </a:endParaRPr>
          </a:p>
        </p:txBody>
      </p:sp>
      <p:cxnSp>
        <p:nvCxnSpPr>
          <p:cNvPr id="17" name="Straight Connector 16"/>
          <p:cNvCxnSpPr>
            <a:endCxn id="46" idx="0"/>
          </p:cNvCxnSpPr>
          <p:nvPr/>
        </p:nvCxnSpPr>
        <p:spPr>
          <a:xfrm flipH="1" flipV="1">
            <a:off x="3118387" y="3240360"/>
            <a:ext cx="1" cy="255231"/>
          </a:xfrm>
          <a:prstGeom prst="line">
            <a:avLst/>
          </a:prstGeom>
          <a:ln w="28575">
            <a:solidFill>
              <a:srgbClr val="F56600"/>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flipV="1">
            <a:off x="1816114" y="3232769"/>
            <a:ext cx="2870" cy="262822"/>
          </a:xfrm>
          <a:prstGeom prst="line">
            <a:avLst/>
          </a:prstGeom>
          <a:ln w="28575">
            <a:solidFill>
              <a:srgbClr val="F56600"/>
            </a:solidFill>
            <a:prstDash val="solid"/>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346227" y="3467100"/>
            <a:ext cx="1313993" cy="794064"/>
          </a:xfrm>
          <a:prstGeom prst="rect">
            <a:avLst/>
          </a:prstGeom>
          <a:noFill/>
        </p:spPr>
        <p:txBody>
          <a:bodyPr wrap="square" lIns="27432" tIns="27432" rIns="27432" bIns="27432" rtlCol="0">
            <a:spAutoFit/>
          </a:bodyPr>
          <a:lstStyle/>
          <a:p>
            <a:pPr defTabSz="457200"/>
            <a:r>
              <a:rPr lang="en-US" sz="1600" dirty="0">
                <a:solidFill>
                  <a:srgbClr val="383A35"/>
                </a:solidFill>
              </a:rPr>
              <a:t>Concept</a:t>
            </a:r>
          </a:p>
          <a:p>
            <a:pPr defTabSz="457200"/>
            <a:r>
              <a:rPr lang="en-US" sz="1600" dirty="0">
                <a:solidFill>
                  <a:srgbClr val="383A35"/>
                </a:solidFill>
              </a:rPr>
              <a:t>Alternatives</a:t>
            </a:r>
          </a:p>
          <a:p>
            <a:pPr defTabSz="457200"/>
            <a:r>
              <a:rPr lang="en-US" sz="1600" dirty="0">
                <a:solidFill>
                  <a:srgbClr val="383A35"/>
                </a:solidFill>
              </a:rPr>
              <a:t>Refinement</a:t>
            </a:r>
          </a:p>
        </p:txBody>
      </p:sp>
      <p:sp>
        <p:nvSpPr>
          <p:cNvPr id="23" name="TextBox 22"/>
          <p:cNvSpPr txBox="1"/>
          <p:nvPr/>
        </p:nvSpPr>
        <p:spPr>
          <a:xfrm>
            <a:off x="2578801" y="3442371"/>
            <a:ext cx="1421699" cy="824829"/>
          </a:xfrm>
          <a:prstGeom prst="rect">
            <a:avLst/>
          </a:prstGeom>
          <a:noFill/>
        </p:spPr>
        <p:txBody>
          <a:bodyPr wrap="square" lIns="85332" tIns="42666" rIns="85332" bIns="42666" rtlCol="0">
            <a:spAutoFit/>
          </a:bodyPr>
          <a:lstStyle/>
          <a:p>
            <a:pPr defTabSz="457200"/>
            <a:r>
              <a:rPr lang="en-US" sz="1600" dirty="0">
                <a:solidFill>
                  <a:srgbClr val="383A35"/>
                </a:solidFill>
              </a:rPr>
              <a:t>Concept</a:t>
            </a:r>
          </a:p>
          <a:p>
            <a:pPr defTabSz="457200"/>
            <a:r>
              <a:rPr lang="en-US" sz="1600" dirty="0">
                <a:solidFill>
                  <a:srgbClr val="383A35"/>
                </a:solidFill>
              </a:rPr>
              <a:t>Alternatives</a:t>
            </a:r>
          </a:p>
          <a:p>
            <a:pPr defTabSz="457200"/>
            <a:r>
              <a:rPr lang="en-US" sz="1600" dirty="0">
                <a:solidFill>
                  <a:srgbClr val="383A35"/>
                </a:solidFill>
              </a:rPr>
              <a:t>Evaluation</a:t>
            </a:r>
          </a:p>
        </p:txBody>
      </p:sp>
      <p:sp>
        <p:nvSpPr>
          <p:cNvPr id="25" name="Rectangle 24"/>
          <p:cNvSpPr/>
          <p:nvPr/>
        </p:nvSpPr>
        <p:spPr>
          <a:xfrm>
            <a:off x="274111" y="3246168"/>
            <a:ext cx="8778240" cy="118012"/>
          </a:xfrm>
          <a:prstGeom prst="rect">
            <a:avLst/>
          </a:prstGeom>
          <a:solidFill>
            <a:srgbClr val="F56600"/>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42666" tIns="21333" rIns="42666" bIns="21333" spcCol="0" rtlCol="0" anchor="ctr"/>
          <a:lstStyle/>
          <a:p>
            <a:pPr algn="ctr" defTabSz="457200"/>
            <a:endParaRPr lang="en-US" sz="700" b="1">
              <a:solidFill>
                <a:srgbClr val="FFFFFF"/>
              </a:solidFill>
            </a:endParaRPr>
          </a:p>
        </p:txBody>
      </p:sp>
      <p:sp>
        <p:nvSpPr>
          <p:cNvPr id="40" name="TextBox 39"/>
          <p:cNvSpPr txBox="1"/>
          <p:nvPr/>
        </p:nvSpPr>
        <p:spPr>
          <a:xfrm>
            <a:off x="76200" y="3962400"/>
            <a:ext cx="1378961" cy="1040285"/>
          </a:xfrm>
          <a:prstGeom prst="rect">
            <a:avLst/>
          </a:prstGeom>
          <a:noFill/>
          <a:ln w="57150">
            <a:noFill/>
          </a:ln>
        </p:spPr>
        <p:txBody>
          <a:bodyPr wrap="square" lIns="27432" tIns="27432" rIns="27432" bIns="27432" rtlCol="0">
            <a:spAutoFit/>
          </a:bodyPr>
          <a:lstStyle/>
          <a:p>
            <a:pPr defTabSz="457200"/>
            <a:r>
              <a:rPr lang="en-US" sz="1600" dirty="0">
                <a:solidFill>
                  <a:srgbClr val="383A35"/>
                </a:solidFill>
              </a:rPr>
              <a:t>Vision &amp; Concept Alternatives Development</a:t>
            </a:r>
          </a:p>
        </p:txBody>
      </p:sp>
      <p:sp>
        <p:nvSpPr>
          <p:cNvPr id="44" name="TextBox 43"/>
          <p:cNvSpPr txBox="1"/>
          <p:nvPr/>
        </p:nvSpPr>
        <p:spPr>
          <a:xfrm>
            <a:off x="3933708" y="3962400"/>
            <a:ext cx="1476492" cy="1040285"/>
          </a:xfrm>
          <a:prstGeom prst="rect">
            <a:avLst/>
          </a:prstGeom>
          <a:solidFill>
            <a:schemeClr val="bg1"/>
          </a:solidFill>
        </p:spPr>
        <p:txBody>
          <a:bodyPr wrap="square" lIns="27432" tIns="27432" rIns="27432" bIns="27432" rtlCol="0">
            <a:spAutoFit/>
          </a:bodyPr>
          <a:lstStyle/>
          <a:p>
            <a:pPr defTabSz="457200"/>
            <a:r>
              <a:rPr lang="en-US" sz="1600" dirty="0">
                <a:solidFill>
                  <a:srgbClr val="383A35"/>
                </a:solidFill>
              </a:rPr>
              <a:t>Advance </a:t>
            </a:r>
          </a:p>
          <a:p>
            <a:pPr defTabSz="457200"/>
            <a:r>
              <a:rPr lang="en-US" sz="1600" dirty="0">
                <a:solidFill>
                  <a:srgbClr val="383A35"/>
                </a:solidFill>
              </a:rPr>
              <a:t>Preferred</a:t>
            </a:r>
          </a:p>
          <a:p>
            <a:pPr defTabSz="457200"/>
            <a:r>
              <a:rPr lang="en-US" sz="1600" dirty="0">
                <a:solidFill>
                  <a:srgbClr val="383A35"/>
                </a:solidFill>
              </a:rPr>
              <a:t>Development Plan</a:t>
            </a:r>
          </a:p>
        </p:txBody>
      </p:sp>
      <p:sp>
        <p:nvSpPr>
          <p:cNvPr id="45" name="Oval 44"/>
          <p:cNvSpPr/>
          <p:nvPr/>
        </p:nvSpPr>
        <p:spPr>
          <a:xfrm>
            <a:off x="1747534" y="3232769"/>
            <a:ext cx="137160" cy="137160"/>
          </a:xfrm>
          <a:prstGeom prst="ellipse">
            <a:avLst/>
          </a:prstGeom>
          <a:solidFill>
            <a:schemeClr val="bg1"/>
          </a:solidFill>
          <a:ln w="571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46" name="Oval 45"/>
          <p:cNvSpPr/>
          <p:nvPr/>
        </p:nvSpPr>
        <p:spPr>
          <a:xfrm>
            <a:off x="3049807" y="3240360"/>
            <a:ext cx="137160" cy="137160"/>
          </a:xfrm>
          <a:prstGeom prst="ellipse">
            <a:avLst/>
          </a:prstGeom>
          <a:solidFill>
            <a:schemeClr val="bg1"/>
          </a:solidFill>
          <a:ln w="571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49" name="Oval 48"/>
          <p:cNvSpPr/>
          <p:nvPr/>
        </p:nvSpPr>
        <p:spPr>
          <a:xfrm>
            <a:off x="7146358" y="3146404"/>
            <a:ext cx="274320" cy="274320"/>
          </a:xfrm>
          <a:prstGeom prst="ellipse">
            <a:avLst/>
          </a:prstGeom>
          <a:solidFill>
            <a:schemeClr val="bg1"/>
          </a:solidFill>
          <a:ln w="571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50" name="TextBox 49"/>
          <p:cNvSpPr txBox="1"/>
          <p:nvPr/>
        </p:nvSpPr>
        <p:spPr>
          <a:xfrm>
            <a:off x="6438900" y="3499297"/>
            <a:ext cx="1638300" cy="547842"/>
          </a:xfrm>
          <a:prstGeom prst="rect">
            <a:avLst/>
          </a:prstGeom>
          <a:solidFill>
            <a:schemeClr val="bg1"/>
          </a:solidFill>
        </p:spPr>
        <p:txBody>
          <a:bodyPr wrap="square" lIns="27432" tIns="27432" rIns="27432" bIns="27432" rtlCol="0">
            <a:spAutoFit/>
          </a:bodyPr>
          <a:lstStyle/>
          <a:p>
            <a:pPr algn="ctr" defTabSz="457200"/>
            <a:r>
              <a:rPr lang="en-US" sz="1600" dirty="0">
                <a:solidFill>
                  <a:srgbClr val="383A35"/>
                </a:solidFill>
              </a:rPr>
              <a:t>Draft </a:t>
            </a:r>
          </a:p>
          <a:p>
            <a:pPr algn="ctr" defTabSz="457200"/>
            <a:r>
              <a:rPr lang="en-US" sz="1600" dirty="0">
                <a:solidFill>
                  <a:srgbClr val="383A35"/>
                </a:solidFill>
              </a:rPr>
              <a:t>Report</a:t>
            </a:r>
          </a:p>
        </p:txBody>
      </p:sp>
      <p:sp>
        <p:nvSpPr>
          <p:cNvPr id="52" name="Oval 51"/>
          <p:cNvSpPr/>
          <p:nvPr/>
        </p:nvSpPr>
        <p:spPr>
          <a:xfrm>
            <a:off x="3867663" y="3143156"/>
            <a:ext cx="274320" cy="274320"/>
          </a:xfrm>
          <a:prstGeom prst="ellipse">
            <a:avLst/>
          </a:prstGeom>
          <a:solidFill>
            <a:schemeClr val="bg1"/>
          </a:solidFill>
          <a:ln w="571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60" name="Oval 59"/>
          <p:cNvSpPr/>
          <p:nvPr/>
        </p:nvSpPr>
        <p:spPr>
          <a:xfrm>
            <a:off x="8197432" y="2804133"/>
            <a:ext cx="930033" cy="930033"/>
          </a:xfrm>
          <a:prstGeom prst="ellipse">
            <a:avLst/>
          </a:prstGeom>
          <a:solidFill>
            <a:srgbClr val="F56600"/>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25600" tIns="51199" rIns="25600" bIns="25600" spcCol="0" rtlCol="0" anchor="ctr"/>
          <a:lstStyle/>
          <a:p>
            <a:pPr algn="ctr" defTabSz="457200"/>
            <a:r>
              <a:rPr lang="en-US" sz="1400" b="1" spc="-16" dirty="0">
                <a:solidFill>
                  <a:srgbClr val="FFFFFF"/>
                </a:solidFill>
              </a:rPr>
              <a:t>Dev.</a:t>
            </a:r>
            <a:br>
              <a:rPr lang="en-US" sz="1400" b="1" spc="-16" dirty="0">
                <a:solidFill>
                  <a:srgbClr val="FFFFFF"/>
                </a:solidFill>
              </a:rPr>
            </a:br>
            <a:r>
              <a:rPr lang="en-US" sz="1400" b="1" spc="-16" dirty="0">
                <a:solidFill>
                  <a:srgbClr val="FFFFFF"/>
                </a:solidFill>
              </a:rPr>
              <a:t>Plan</a:t>
            </a:r>
            <a:br>
              <a:rPr lang="en-US" sz="1400" b="1" spc="-16" dirty="0">
                <a:solidFill>
                  <a:srgbClr val="FFFFFF"/>
                </a:solidFill>
              </a:rPr>
            </a:br>
            <a:r>
              <a:rPr lang="en-US" sz="1400" b="1" spc="-16" dirty="0">
                <a:solidFill>
                  <a:srgbClr val="FFFFFF"/>
                </a:solidFill>
              </a:rPr>
              <a:t>&amp; Master</a:t>
            </a:r>
          </a:p>
          <a:p>
            <a:pPr algn="ctr" defTabSz="457200"/>
            <a:r>
              <a:rPr lang="en-US" sz="1400" b="1" spc="-16" dirty="0">
                <a:solidFill>
                  <a:srgbClr val="FFFFFF"/>
                </a:solidFill>
              </a:rPr>
              <a:t>Plan</a:t>
            </a:r>
          </a:p>
        </p:txBody>
      </p:sp>
      <p:sp>
        <p:nvSpPr>
          <p:cNvPr id="66" name="TextBox 65"/>
          <p:cNvSpPr txBox="1"/>
          <p:nvPr/>
        </p:nvSpPr>
        <p:spPr>
          <a:xfrm>
            <a:off x="7023678" y="4817244"/>
            <a:ext cx="1777422" cy="773276"/>
          </a:xfrm>
          <a:prstGeom prst="rect">
            <a:avLst/>
          </a:prstGeom>
          <a:solidFill>
            <a:schemeClr val="accent1">
              <a:lumMod val="20000"/>
              <a:lumOff val="80000"/>
            </a:schemeClr>
          </a:solidFill>
        </p:spPr>
        <p:txBody>
          <a:bodyPr wrap="square" lIns="34279" tIns="17139" rIns="34279" bIns="17139" rtlCol="0">
            <a:spAutoFit/>
          </a:bodyPr>
          <a:lstStyle/>
          <a:p>
            <a:pPr algn="ctr" defTabSz="457200"/>
            <a:r>
              <a:rPr lang="en-US" sz="1600" b="1" dirty="0">
                <a:solidFill>
                  <a:srgbClr val="F56600"/>
                </a:solidFill>
              </a:rPr>
              <a:t>USPS Property Master Plan </a:t>
            </a:r>
            <a:br>
              <a:rPr lang="en-US" sz="1600" b="1" dirty="0">
                <a:solidFill>
                  <a:srgbClr val="F56600"/>
                </a:solidFill>
              </a:rPr>
            </a:br>
            <a:r>
              <a:rPr lang="en-US" sz="1600" b="1" dirty="0">
                <a:solidFill>
                  <a:srgbClr val="F56600"/>
                </a:solidFill>
              </a:rPr>
              <a:t>Land Use Review</a:t>
            </a:r>
          </a:p>
        </p:txBody>
      </p:sp>
      <p:sp>
        <p:nvSpPr>
          <p:cNvPr id="71" name="TextBox 70"/>
          <p:cNvSpPr txBox="1"/>
          <p:nvPr/>
        </p:nvSpPr>
        <p:spPr>
          <a:xfrm>
            <a:off x="76200" y="2095500"/>
            <a:ext cx="1114925" cy="563231"/>
          </a:xfrm>
          <a:prstGeom prst="rect">
            <a:avLst/>
          </a:prstGeom>
          <a:noFill/>
          <a:ln w="57150">
            <a:solidFill>
              <a:schemeClr val="bg1"/>
            </a:solidFill>
          </a:ln>
        </p:spPr>
        <p:txBody>
          <a:bodyPr wrap="square" lIns="27432" tIns="27432" rIns="27432" bIns="27432" rtlCol="0">
            <a:spAutoFit/>
          </a:bodyPr>
          <a:lstStyle/>
          <a:p>
            <a:pPr defTabSz="457200"/>
            <a:r>
              <a:rPr lang="en-US" sz="1100" i="1" dirty="0">
                <a:solidFill>
                  <a:srgbClr val="383A35"/>
                </a:solidFill>
              </a:rPr>
              <a:t>Refine Public Benefits Categories</a:t>
            </a:r>
          </a:p>
        </p:txBody>
      </p:sp>
      <p:sp>
        <p:nvSpPr>
          <p:cNvPr id="73" name="TextBox 72"/>
          <p:cNvSpPr txBox="1"/>
          <p:nvPr/>
        </p:nvSpPr>
        <p:spPr>
          <a:xfrm>
            <a:off x="5279964" y="1943100"/>
            <a:ext cx="1158936" cy="901785"/>
          </a:xfrm>
          <a:prstGeom prst="rect">
            <a:avLst/>
          </a:prstGeom>
          <a:noFill/>
          <a:ln w="57150">
            <a:solidFill>
              <a:schemeClr val="bg1"/>
            </a:solidFill>
          </a:ln>
        </p:spPr>
        <p:txBody>
          <a:bodyPr wrap="square" lIns="27432" tIns="27432" rIns="27432" bIns="27432" rtlCol="0">
            <a:spAutoFit/>
          </a:bodyPr>
          <a:lstStyle/>
          <a:p>
            <a:pPr defTabSz="457200"/>
            <a:r>
              <a:rPr lang="en-US" sz="1100" i="1" dirty="0">
                <a:solidFill>
                  <a:srgbClr val="383A35"/>
                </a:solidFill>
              </a:rPr>
              <a:t>Refine Public Benefits Terms Sheet based on Selected Alternative</a:t>
            </a:r>
          </a:p>
        </p:txBody>
      </p:sp>
      <p:sp>
        <p:nvSpPr>
          <p:cNvPr id="74" name="TextBox 73"/>
          <p:cNvSpPr txBox="1"/>
          <p:nvPr/>
        </p:nvSpPr>
        <p:spPr>
          <a:xfrm>
            <a:off x="3974399" y="2141869"/>
            <a:ext cx="1016701" cy="563231"/>
          </a:xfrm>
          <a:prstGeom prst="rect">
            <a:avLst/>
          </a:prstGeom>
          <a:noFill/>
          <a:ln w="57150">
            <a:solidFill>
              <a:schemeClr val="bg1"/>
            </a:solidFill>
          </a:ln>
        </p:spPr>
        <p:txBody>
          <a:bodyPr wrap="square" lIns="27432" tIns="27432" rIns="27432" bIns="27432" rtlCol="0">
            <a:spAutoFit/>
          </a:bodyPr>
          <a:lstStyle/>
          <a:p>
            <a:pPr defTabSz="457200"/>
            <a:r>
              <a:rPr lang="en-US" sz="1100" i="1" dirty="0">
                <a:solidFill>
                  <a:srgbClr val="383A35"/>
                </a:solidFill>
              </a:rPr>
              <a:t>Begin Defining Oversight Framework</a:t>
            </a:r>
          </a:p>
        </p:txBody>
      </p:sp>
      <p:cxnSp>
        <p:nvCxnSpPr>
          <p:cNvPr id="79" name="Straight Connector 78"/>
          <p:cNvCxnSpPr/>
          <p:nvPr/>
        </p:nvCxnSpPr>
        <p:spPr>
          <a:xfrm>
            <a:off x="6788267" y="457200"/>
            <a:ext cx="412633" cy="54583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V="1">
            <a:off x="6841878" y="993196"/>
            <a:ext cx="359022" cy="645104"/>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1428" y="3143019"/>
            <a:ext cx="274320" cy="274320"/>
          </a:xfrm>
          <a:prstGeom prst="ellipse">
            <a:avLst/>
          </a:prstGeom>
          <a:solidFill>
            <a:schemeClr val="bg1"/>
          </a:solidFill>
          <a:ln w="57150">
            <a:solidFill>
              <a:srgbClr val="F5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29" name="Isosceles Triangle 128"/>
          <p:cNvSpPr/>
          <p:nvPr/>
        </p:nvSpPr>
        <p:spPr>
          <a:xfrm>
            <a:off x="5524500" y="3046061"/>
            <a:ext cx="106810" cy="2305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cxnSp>
        <p:nvCxnSpPr>
          <p:cNvPr id="137" name="Straight Connector 136"/>
          <p:cNvCxnSpPr/>
          <p:nvPr/>
        </p:nvCxnSpPr>
        <p:spPr>
          <a:xfrm flipH="1" flipV="1">
            <a:off x="76200" y="3420724"/>
            <a:ext cx="2870" cy="453322"/>
          </a:xfrm>
          <a:prstGeom prst="line">
            <a:avLst/>
          </a:prstGeom>
          <a:ln w="28575">
            <a:solidFill>
              <a:srgbClr val="F56600"/>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flipV="1">
            <a:off x="4009624" y="3417339"/>
            <a:ext cx="2870" cy="453322"/>
          </a:xfrm>
          <a:prstGeom prst="line">
            <a:avLst/>
          </a:prstGeom>
          <a:ln w="28575">
            <a:solidFill>
              <a:srgbClr val="F56600"/>
            </a:solidFill>
            <a:prstDash val="solid"/>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1143000" y="2141869"/>
            <a:ext cx="1517220" cy="563231"/>
          </a:xfrm>
          <a:prstGeom prst="rect">
            <a:avLst/>
          </a:prstGeom>
          <a:noFill/>
          <a:ln w="57150">
            <a:solidFill>
              <a:schemeClr val="bg1"/>
            </a:solidFill>
          </a:ln>
        </p:spPr>
        <p:txBody>
          <a:bodyPr wrap="square" lIns="27432" tIns="27432" rIns="27432" bIns="27432" rtlCol="0">
            <a:spAutoFit/>
          </a:bodyPr>
          <a:lstStyle/>
          <a:p>
            <a:pPr defTabSz="457200"/>
            <a:r>
              <a:rPr lang="en-US" sz="1100" i="1" dirty="0">
                <a:solidFill>
                  <a:srgbClr val="383A35"/>
                </a:solidFill>
              </a:rPr>
              <a:t>Begin Drafting </a:t>
            </a:r>
          </a:p>
          <a:p>
            <a:pPr defTabSz="457200"/>
            <a:r>
              <a:rPr lang="en-US" sz="1100" i="1" dirty="0">
                <a:solidFill>
                  <a:srgbClr val="383A35"/>
                </a:solidFill>
              </a:rPr>
              <a:t>Public Benefits</a:t>
            </a:r>
          </a:p>
          <a:p>
            <a:pPr defTabSz="457200"/>
            <a:r>
              <a:rPr lang="en-US" sz="1100" i="1" dirty="0">
                <a:solidFill>
                  <a:srgbClr val="383A35"/>
                </a:solidFill>
              </a:rPr>
              <a:t>Terms Sheet</a:t>
            </a:r>
          </a:p>
        </p:txBody>
      </p:sp>
      <p:sp>
        <p:nvSpPr>
          <p:cNvPr id="141" name="Isosceles Triangle 140"/>
          <p:cNvSpPr/>
          <p:nvPr/>
        </p:nvSpPr>
        <p:spPr>
          <a:xfrm>
            <a:off x="4343400" y="3046061"/>
            <a:ext cx="106810" cy="2305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42" name="Isosceles Triangle 141"/>
          <p:cNvSpPr/>
          <p:nvPr/>
        </p:nvSpPr>
        <p:spPr>
          <a:xfrm>
            <a:off x="1333500" y="3048000"/>
            <a:ext cx="106810" cy="2305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143" name="Isosceles Triangle 142"/>
          <p:cNvSpPr/>
          <p:nvPr/>
        </p:nvSpPr>
        <p:spPr>
          <a:xfrm>
            <a:off x="464690" y="3048000"/>
            <a:ext cx="106810" cy="230539"/>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35" name="TextBox 34"/>
          <p:cNvSpPr txBox="1"/>
          <p:nvPr/>
        </p:nvSpPr>
        <p:spPr>
          <a:xfrm>
            <a:off x="-457200" y="2743200"/>
            <a:ext cx="1378961" cy="424732"/>
          </a:xfrm>
          <a:prstGeom prst="rect">
            <a:avLst/>
          </a:prstGeom>
          <a:noFill/>
          <a:ln w="57150">
            <a:noFill/>
          </a:ln>
        </p:spPr>
        <p:txBody>
          <a:bodyPr wrap="square" lIns="27432" tIns="27432" rIns="27432" bIns="27432" rtlCol="0">
            <a:spAutoFit/>
          </a:bodyPr>
          <a:lstStyle/>
          <a:p>
            <a:pPr algn="ctr" defTabSz="457200"/>
            <a:r>
              <a:rPr lang="en-US" sz="1200" b="1" dirty="0">
                <a:solidFill>
                  <a:srgbClr val="F56600"/>
                </a:solidFill>
              </a:rPr>
              <a:t>June </a:t>
            </a:r>
          </a:p>
          <a:p>
            <a:pPr algn="ctr" defTabSz="457200"/>
            <a:r>
              <a:rPr lang="en-US" sz="1200" b="1" dirty="0">
                <a:solidFill>
                  <a:srgbClr val="F56600"/>
                </a:solidFill>
              </a:rPr>
              <a:t>2018</a:t>
            </a:r>
          </a:p>
        </p:txBody>
      </p:sp>
      <p:sp>
        <p:nvSpPr>
          <p:cNvPr id="36" name="TextBox 35"/>
          <p:cNvSpPr txBox="1"/>
          <p:nvPr/>
        </p:nvSpPr>
        <p:spPr>
          <a:xfrm>
            <a:off x="3307339" y="2743200"/>
            <a:ext cx="1378961" cy="424732"/>
          </a:xfrm>
          <a:prstGeom prst="rect">
            <a:avLst/>
          </a:prstGeom>
          <a:noFill/>
          <a:ln w="57150">
            <a:noFill/>
          </a:ln>
        </p:spPr>
        <p:txBody>
          <a:bodyPr wrap="square" lIns="27432" tIns="27432" rIns="27432" bIns="27432" rtlCol="0">
            <a:spAutoFit/>
          </a:bodyPr>
          <a:lstStyle/>
          <a:p>
            <a:pPr algn="ctr" defTabSz="457200"/>
            <a:r>
              <a:rPr lang="en-US" sz="1200" b="1" dirty="0">
                <a:solidFill>
                  <a:srgbClr val="F56600"/>
                </a:solidFill>
              </a:rPr>
              <a:t>January </a:t>
            </a:r>
          </a:p>
          <a:p>
            <a:pPr algn="ctr" defTabSz="457200"/>
            <a:r>
              <a:rPr lang="en-US" sz="1200" b="1" dirty="0">
                <a:solidFill>
                  <a:srgbClr val="F56600"/>
                </a:solidFill>
              </a:rPr>
              <a:t>2019</a:t>
            </a:r>
          </a:p>
        </p:txBody>
      </p:sp>
      <p:sp>
        <p:nvSpPr>
          <p:cNvPr id="37" name="TextBox 36"/>
          <p:cNvSpPr txBox="1"/>
          <p:nvPr/>
        </p:nvSpPr>
        <p:spPr>
          <a:xfrm>
            <a:off x="6583939" y="2743200"/>
            <a:ext cx="1378961" cy="424732"/>
          </a:xfrm>
          <a:prstGeom prst="rect">
            <a:avLst/>
          </a:prstGeom>
          <a:noFill/>
          <a:ln w="57150">
            <a:noFill/>
          </a:ln>
        </p:spPr>
        <p:txBody>
          <a:bodyPr wrap="square" lIns="27432" tIns="27432" rIns="27432" bIns="27432" rtlCol="0">
            <a:spAutoFit/>
          </a:bodyPr>
          <a:lstStyle/>
          <a:p>
            <a:pPr algn="ctr" defTabSz="457200"/>
            <a:r>
              <a:rPr lang="en-US" sz="1200" b="1" dirty="0">
                <a:solidFill>
                  <a:srgbClr val="F56600"/>
                </a:solidFill>
              </a:rPr>
              <a:t>Spring</a:t>
            </a:r>
          </a:p>
          <a:p>
            <a:pPr algn="ctr" defTabSz="457200"/>
            <a:r>
              <a:rPr lang="en-US" sz="1200" b="1" dirty="0">
                <a:solidFill>
                  <a:srgbClr val="F56600"/>
                </a:solidFill>
              </a:rPr>
              <a:t>2019</a:t>
            </a:r>
          </a:p>
        </p:txBody>
      </p:sp>
      <p:sp>
        <p:nvSpPr>
          <p:cNvPr id="38" name="TextBox 37"/>
          <p:cNvSpPr txBox="1"/>
          <p:nvPr/>
        </p:nvSpPr>
        <p:spPr>
          <a:xfrm>
            <a:off x="8001000" y="2400300"/>
            <a:ext cx="1378961" cy="424732"/>
          </a:xfrm>
          <a:prstGeom prst="rect">
            <a:avLst/>
          </a:prstGeom>
          <a:noFill/>
          <a:ln w="57150">
            <a:noFill/>
          </a:ln>
        </p:spPr>
        <p:txBody>
          <a:bodyPr wrap="square" lIns="27432" tIns="27432" rIns="27432" bIns="27432" rtlCol="0">
            <a:spAutoFit/>
          </a:bodyPr>
          <a:lstStyle/>
          <a:p>
            <a:pPr algn="ctr" defTabSz="457200"/>
            <a:r>
              <a:rPr lang="en-US" sz="1200" b="1" dirty="0">
                <a:solidFill>
                  <a:srgbClr val="F56600"/>
                </a:solidFill>
              </a:rPr>
              <a:t>Summer </a:t>
            </a:r>
          </a:p>
          <a:p>
            <a:pPr algn="ctr" defTabSz="457200"/>
            <a:r>
              <a:rPr lang="en-US" sz="1200" b="1" dirty="0">
                <a:solidFill>
                  <a:srgbClr val="F56600"/>
                </a:solidFill>
              </a:rPr>
              <a:t>2019</a:t>
            </a:r>
          </a:p>
        </p:txBody>
      </p:sp>
    </p:spTree>
    <p:extLst>
      <p:ext uri="{BB962C8B-B14F-4D97-AF65-F5344CB8AC3E}">
        <p14:creationId xmlns:p14="http://schemas.microsoft.com/office/powerpoint/2010/main" val="1397089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27ED65-5120-4494-A3B8-FD0FC51D2922}"/>
              </a:ext>
            </a:extLst>
          </p:cNvPr>
          <p:cNvSpPr>
            <a:spLocks noGrp="1"/>
          </p:cNvSpPr>
          <p:nvPr>
            <p:ph type="title"/>
          </p:nvPr>
        </p:nvSpPr>
        <p:spPr/>
        <p:txBody>
          <a:bodyPr/>
          <a:lstStyle/>
          <a:p>
            <a:r>
              <a:rPr lang="en-US" dirty="0"/>
              <a:t>DEVELOPMENT PLANNING</a:t>
            </a:r>
          </a:p>
        </p:txBody>
      </p:sp>
      <p:sp>
        <p:nvSpPr>
          <p:cNvPr id="6" name="Subtitle 5">
            <a:extLst>
              <a:ext uri="{FF2B5EF4-FFF2-40B4-BE49-F238E27FC236}">
                <a16:creationId xmlns:a16="http://schemas.microsoft.com/office/drawing/2014/main" id="{A3904182-1990-4268-B2CE-60FFC8096F8A}"/>
              </a:ext>
            </a:extLst>
          </p:cNvPr>
          <p:cNvSpPr>
            <a:spLocks noGrp="1"/>
          </p:cNvSpPr>
          <p:nvPr>
            <p:ph type="subTitle" idx="1"/>
          </p:nvPr>
        </p:nvSpPr>
        <p:spPr/>
        <p:txBody>
          <a:bodyPr/>
          <a:lstStyle/>
          <a:p>
            <a:r>
              <a:rPr lang="en-US" dirty="0"/>
              <a:t>Process Overview</a:t>
            </a:r>
          </a:p>
        </p:txBody>
      </p:sp>
      <p:sp>
        <p:nvSpPr>
          <p:cNvPr id="3" name="Text Placeholder 2">
            <a:extLst>
              <a:ext uri="{FF2B5EF4-FFF2-40B4-BE49-F238E27FC236}">
                <a16:creationId xmlns:a16="http://schemas.microsoft.com/office/drawing/2014/main" id="{97C62F26-2F25-49D1-AA65-E60BEAE9F441}"/>
              </a:ext>
            </a:extLst>
          </p:cNvPr>
          <p:cNvSpPr>
            <a:spLocks noGrp="1"/>
          </p:cNvSpPr>
          <p:nvPr>
            <p:ph type="body" sz="quarter" idx="10"/>
          </p:nvPr>
        </p:nvSpPr>
        <p:spPr/>
        <p:txBody>
          <a:bodyPr/>
          <a:lstStyle/>
          <a:p>
            <a:endParaRPr lang="en-US"/>
          </a:p>
        </p:txBody>
      </p:sp>
      <p:graphicFrame>
        <p:nvGraphicFramePr>
          <p:cNvPr id="8" name="Diagram 7">
            <a:extLst>
              <a:ext uri="{FF2B5EF4-FFF2-40B4-BE49-F238E27FC236}">
                <a16:creationId xmlns:a16="http://schemas.microsoft.com/office/drawing/2014/main" id="{52AC9FED-009D-4ABD-A10A-9915A496D59E}"/>
              </a:ext>
            </a:extLst>
          </p:cNvPr>
          <p:cNvGraphicFramePr/>
          <p:nvPr>
            <p:extLst/>
          </p:nvPr>
        </p:nvGraphicFramePr>
        <p:xfrm>
          <a:off x="-228600" y="990600"/>
          <a:ext cx="6438900" cy="2641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Diagram 8">
            <a:extLst>
              <a:ext uri="{FF2B5EF4-FFF2-40B4-BE49-F238E27FC236}">
                <a16:creationId xmlns:a16="http://schemas.microsoft.com/office/drawing/2014/main" id="{936A0493-4673-4D3A-8588-5DB7C41AAD37}"/>
              </a:ext>
            </a:extLst>
          </p:cNvPr>
          <p:cNvGraphicFramePr/>
          <p:nvPr>
            <p:extLst/>
          </p:nvPr>
        </p:nvGraphicFramePr>
        <p:xfrm>
          <a:off x="665189" y="2552700"/>
          <a:ext cx="7200900" cy="26416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0" name="Diagram 9">
            <a:extLst>
              <a:ext uri="{FF2B5EF4-FFF2-40B4-BE49-F238E27FC236}">
                <a16:creationId xmlns:a16="http://schemas.microsoft.com/office/drawing/2014/main" id="{90421A9F-C8C9-4DC4-B92C-5D4EC4BCB9DF}"/>
              </a:ext>
            </a:extLst>
          </p:cNvPr>
          <p:cNvGraphicFramePr/>
          <p:nvPr>
            <p:extLst/>
          </p:nvPr>
        </p:nvGraphicFramePr>
        <p:xfrm>
          <a:off x="2227289" y="4102100"/>
          <a:ext cx="7200900" cy="264160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
        <p:nvSpPr>
          <p:cNvPr id="2" name="Arrow: Right 1">
            <a:extLst>
              <a:ext uri="{FF2B5EF4-FFF2-40B4-BE49-F238E27FC236}">
                <a16:creationId xmlns:a16="http://schemas.microsoft.com/office/drawing/2014/main" id="{FDE140BD-8D10-47D6-BA8C-3A50C8F9158D}"/>
              </a:ext>
            </a:extLst>
          </p:cNvPr>
          <p:cNvSpPr/>
          <p:nvPr/>
        </p:nvSpPr>
        <p:spPr>
          <a:xfrm rot="2656749">
            <a:off x="4356828" y="2670052"/>
            <a:ext cx="5287444" cy="685800"/>
          </a:xfrm>
          <a:prstGeom prst="rightArrow">
            <a:avLst/>
          </a:prstGeom>
          <a:solidFill>
            <a:schemeClr val="accent5">
              <a:alpha val="60000"/>
            </a:schemeClr>
          </a:solidFill>
          <a:ln w="2540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All Phases: </a:t>
            </a:r>
            <a:r>
              <a:rPr kumimoji="0" lang="en-US" sz="1800" b="0" i="0" u="none" strike="noStrike" kern="1200" cap="none" spc="0" normalizeH="0" baseline="0" noProof="0" dirty="0">
                <a:ln>
                  <a:noFill/>
                </a:ln>
                <a:solidFill>
                  <a:srgbClr val="FFFFFF"/>
                </a:solidFill>
                <a:effectLst/>
                <a:uLnTx/>
                <a:uFillTx/>
                <a:latin typeface="Rubik"/>
                <a:ea typeface="+mn-ea"/>
                <a:cs typeface="+mn-cs"/>
              </a:rPr>
              <a:t>Community Benefit Priorities</a:t>
            </a:r>
          </a:p>
        </p:txBody>
      </p:sp>
    </p:spTree>
    <p:extLst>
      <p:ext uri="{BB962C8B-B14F-4D97-AF65-F5344CB8AC3E}">
        <p14:creationId xmlns:p14="http://schemas.microsoft.com/office/powerpoint/2010/main" val="3548176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Graphic spid="10" grpId="0">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27ED65-5120-4494-A3B8-FD0FC51D2922}"/>
              </a:ext>
            </a:extLst>
          </p:cNvPr>
          <p:cNvSpPr>
            <a:spLocks noGrp="1"/>
          </p:cNvSpPr>
          <p:nvPr>
            <p:ph type="title"/>
          </p:nvPr>
        </p:nvSpPr>
        <p:spPr/>
        <p:txBody>
          <a:bodyPr/>
          <a:lstStyle/>
          <a:p>
            <a:r>
              <a:rPr lang="en-US" dirty="0"/>
              <a:t>DEVELOPMENT PLANNING</a:t>
            </a:r>
          </a:p>
        </p:txBody>
      </p:sp>
      <p:sp>
        <p:nvSpPr>
          <p:cNvPr id="6" name="Subtitle 5">
            <a:extLst>
              <a:ext uri="{FF2B5EF4-FFF2-40B4-BE49-F238E27FC236}">
                <a16:creationId xmlns:a16="http://schemas.microsoft.com/office/drawing/2014/main" id="{A3904182-1990-4268-B2CE-60FFC8096F8A}"/>
              </a:ext>
            </a:extLst>
          </p:cNvPr>
          <p:cNvSpPr>
            <a:spLocks noGrp="1"/>
          </p:cNvSpPr>
          <p:nvPr>
            <p:ph type="subTitle" idx="1"/>
          </p:nvPr>
        </p:nvSpPr>
        <p:spPr/>
        <p:txBody>
          <a:bodyPr/>
          <a:lstStyle/>
          <a:p>
            <a:r>
              <a:rPr lang="en-US" dirty="0"/>
              <a:t>Phase B1</a:t>
            </a:r>
          </a:p>
        </p:txBody>
      </p:sp>
      <p:graphicFrame>
        <p:nvGraphicFramePr>
          <p:cNvPr id="4" name="Diagram 3">
            <a:extLst>
              <a:ext uri="{FF2B5EF4-FFF2-40B4-BE49-F238E27FC236}">
                <a16:creationId xmlns:a16="http://schemas.microsoft.com/office/drawing/2014/main" id="{5E1E5306-2AFF-4DE2-8A05-DC680A22838E}"/>
              </a:ext>
            </a:extLst>
          </p:cNvPr>
          <p:cNvGraphicFramePr/>
          <p:nvPr>
            <p:extLst/>
          </p:nvPr>
        </p:nvGraphicFramePr>
        <p:xfrm>
          <a:off x="1190625" y="1389505"/>
          <a:ext cx="6762750" cy="45085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6447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27ED65-5120-4494-A3B8-FD0FC51D2922}"/>
              </a:ext>
            </a:extLst>
          </p:cNvPr>
          <p:cNvSpPr>
            <a:spLocks noGrp="1"/>
          </p:cNvSpPr>
          <p:nvPr>
            <p:ph type="title"/>
          </p:nvPr>
        </p:nvSpPr>
        <p:spPr/>
        <p:txBody>
          <a:bodyPr/>
          <a:lstStyle/>
          <a:p>
            <a:r>
              <a:rPr lang="en-US" dirty="0"/>
              <a:t>DEVELOPMENT PLANNING</a:t>
            </a:r>
          </a:p>
        </p:txBody>
      </p:sp>
      <p:sp>
        <p:nvSpPr>
          <p:cNvPr id="6" name="Subtitle 5">
            <a:extLst>
              <a:ext uri="{FF2B5EF4-FFF2-40B4-BE49-F238E27FC236}">
                <a16:creationId xmlns:a16="http://schemas.microsoft.com/office/drawing/2014/main" id="{A3904182-1990-4268-B2CE-60FFC8096F8A}"/>
              </a:ext>
            </a:extLst>
          </p:cNvPr>
          <p:cNvSpPr>
            <a:spLocks noGrp="1"/>
          </p:cNvSpPr>
          <p:nvPr>
            <p:ph type="subTitle" idx="1"/>
          </p:nvPr>
        </p:nvSpPr>
        <p:spPr/>
        <p:txBody>
          <a:bodyPr/>
          <a:lstStyle/>
          <a:p>
            <a:r>
              <a:rPr lang="en-US" dirty="0"/>
              <a:t>Phase B2</a:t>
            </a:r>
          </a:p>
        </p:txBody>
      </p:sp>
      <p:graphicFrame>
        <p:nvGraphicFramePr>
          <p:cNvPr id="2" name="Diagram 1">
            <a:extLst>
              <a:ext uri="{FF2B5EF4-FFF2-40B4-BE49-F238E27FC236}">
                <a16:creationId xmlns:a16="http://schemas.microsoft.com/office/drawing/2014/main" id="{2D295BBB-A24D-4D8F-B23D-5D52A0FB63DD}"/>
              </a:ext>
            </a:extLst>
          </p:cNvPr>
          <p:cNvGraphicFramePr/>
          <p:nvPr>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hape 6">
            <a:extLst>
              <a:ext uri="{FF2B5EF4-FFF2-40B4-BE49-F238E27FC236}">
                <a16:creationId xmlns:a16="http://schemas.microsoft.com/office/drawing/2014/main" id="{D7378C66-1E5F-4A1D-ABCF-3F5F2454BC6E}"/>
              </a:ext>
            </a:extLst>
          </p:cNvPr>
          <p:cNvSpPr/>
          <p:nvPr/>
        </p:nvSpPr>
        <p:spPr>
          <a:xfrm>
            <a:off x="2095500" y="2756932"/>
            <a:ext cx="1496219" cy="1196975"/>
          </a:xfrm>
          <a:prstGeom prst="funnel">
            <a:avLst/>
          </a:prstGeom>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83A35">
                  <a:hueOff val="0"/>
                  <a:satOff val="0"/>
                  <a:lumOff val="0"/>
                  <a:alphaOff val="0"/>
                </a:srgbClr>
              </a:solidFill>
              <a:effectLst/>
              <a:uLnTx/>
              <a:uFillTx/>
              <a:latin typeface="Rubik"/>
              <a:ea typeface="+mn-ea"/>
              <a:cs typeface="+mn-cs"/>
            </a:endParaRPr>
          </a:p>
        </p:txBody>
      </p:sp>
      <p:sp>
        <p:nvSpPr>
          <p:cNvPr id="3" name="Rectangle 2">
            <a:extLst>
              <a:ext uri="{FF2B5EF4-FFF2-40B4-BE49-F238E27FC236}">
                <a16:creationId xmlns:a16="http://schemas.microsoft.com/office/drawing/2014/main" id="{D17023E0-BEEA-4A11-8C49-DAF264C7DC5C}"/>
              </a:ext>
            </a:extLst>
          </p:cNvPr>
          <p:cNvSpPr/>
          <p:nvPr/>
        </p:nvSpPr>
        <p:spPr>
          <a:xfrm>
            <a:off x="2373045" y="3924300"/>
            <a:ext cx="979755"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Rubik"/>
                <a:ea typeface="+mn-ea"/>
                <a:cs typeface="+mn-cs"/>
              </a:rPr>
              <a:t>VISION</a:t>
            </a:r>
          </a:p>
        </p:txBody>
      </p:sp>
    </p:spTree>
    <p:extLst>
      <p:ext uri="{BB962C8B-B14F-4D97-AF65-F5344CB8AC3E}">
        <p14:creationId xmlns:p14="http://schemas.microsoft.com/office/powerpoint/2010/main" val="1045179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S:\Projects\CC-URAs\RD\Projects\Broadway Corridor\1_Framework Plan\2. Maps_Graphics_Photos\Event Photos\Paddy Charrette 3 Open House.jpg"/>
          <p:cNvPicPr>
            <a:picLocks noChangeAspect="1" noChangeArrowheads="1"/>
          </p:cNvPicPr>
          <p:nvPr/>
        </p:nvPicPr>
        <p:blipFill rotWithShape="1">
          <a:blip r:embed="rId3">
            <a:extLst>
              <a:ext uri="{28A0092B-C50C-407E-A947-70E740481C1C}">
                <a14:useLocalDpi xmlns:a14="http://schemas.microsoft.com/office/drawing/2010/main" val="0"/>
              </a:ext>
            </a:extLst>
          </a:blip>
          <a:srcRect l="5426" r="21128" b="19964"/>
          <a:stretch/>
        </p:blipFill>
        <p:spPr bwMode="auto">
          <a:xfrm>
            <a:off x="4724400" y="1906484"/>
            <a:ext cx="4286993" cy="350371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57200" y="1818025"/>
            <a:ext cx="4114800" cy="3785652"/>
          </a:xfrm>
          <a:prstGeom prst="rect">
            <a:avLst/>
          </a:prstGeom>
        </p:spPr>
        <p:txBody>
          <a:bodyPr wrap="square">
            <a:spAutoFit/>
          </a:bodyPr>
          <a:lstStyle/>
          <a:p>
            <a:pPr marL="0" lvl="1" defTabSz="457200">
              <a:spcAft>
                <a:spcPts val="1800"/>
              </a:spcAft>
            </a:pPr>
            <a:r>
              <a:rPr lang="en-US" sz="2000" dirty="0">
                <a:solidFill>
                  <a:srgbClr val="383A35"/>
                </a:solidFill>
              </a:rPr>
              <a:t>Land Use Review guiding urban design outcomes:</a:t>
            </a:r>
            <a:endParaRPr lang="en-US" sz="2000" b="1" dirty="0">
              <a:solidFill>
                <a:srgbClr val="383A35"/>
              </a:solidFill>
            </a:endParaRPr>
          </a:p>
          <a:p>
            <a:pPr marL="285750" indent="-285750" defTabSz="457200">
              <a:spcAft>
                <a:spcPts val="1800"/>
              </a:spcAft>
              <a:buFont typeface="Arial" panose="020B0604020202020204" pitchFamily="34" charset="0"/>
              <a:buChar char="•"/>
            </a:pPr>
            <a:r>
              <a:rPr lang="en-US" sz="2000" dirty="0">
                <a:solidFill>
                  <a:srgbClr val="383A35"/>
                </a:solidFill>
              </a:rPr>
              <a:t>Strong orientation toward transit and multimodal transportation</a:t>
            </a:r>
          </a:p>
          <a:p>
            <a:pPr marL="285750" indent="-285750" defTabSz="457200">
              <a:spcAft>
                <a:spcPts val="1800"/>
              </a:spcAft>
              <a:buFont typeface="Arial" panose="020B0604020202020204" pitchFamily="34" charset="0"/>
              <a:buChar char="•"/>
            </a:pPr>
            <a:r>
              <a:rPr lang="en-US" sz="2000" dirty="0">
                <a:solidFill>
                  <a:srgbClr val="383A35"/>
                </a:solidFill>
              </a:rPr>
              <a:t>Safe and vibrant public realm </a:t>
            </a:r>
          </a:p>
          <a:p>
            <a:pPr marL="285750" indent="-285750" defTabSz="457200">
              <a:spcAft>
                <a:spcPts val="1800"/>
              </a:spcAft>
              <a:buFont typeface="Arial" panose="020B0604020202020204" pitchFamily="34" charset="0"/>
              <a:buChar char="•"/>
            </a:pPr>
            <a:r>
              <a:rPr lang="en-US" sz="2000" dirty="0">
                <a:solidFill>
                  <a:srgbClr val="383A35"/>
                </a:solidFill>
              </a:rPr>
              <a:t>Adequate urban services  </a:t>
            </a:r>
          </a:p>
          <a:p>
            <a:pPr marL="285750" indent="-285750" defTabSz="457200">
              <a:spcAft>
                <a:spcPts val="1800"/>
              </a:spcAft>
              <a:buFont typeface="Arial" panose="020B0604020202020204" pitchFamily="34" charset="0"/>
              <a:buChar char="•"/>
            </a:pPr>
            <a:r>
              <a:rPr lang="en-US" sz="2000" dirty="0">
                <a:solidFill>
                  <a:srgbClr val="383A35"/>
                </a:solidFill>
              </a:rPr>
              <a:t>Appropriate building bulk, height, orientation, and programming  </a:t>
            </a:r>
          </a:p>
        </p:txBody>
      </p:sp>
      <p:sp>
        <p:nvSpPr>
          <p:cNvPr id="10"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USPS PROPERTY </a:t>
            </a:r>
          </a:p>
          <a:p>
            <a:r>
              <a:rPr lang="en-US" b="1" dirty="0">
                <a:solidFill>
                  <a:srgbClr val="F56600"/>
                </a:solidFill>
              </a:rPr>
              <a:t>MASTER PLAN</a:t>
            </a:r>
          </a:p>
        </p:txBody>
      </p:sp>
    </p:spTree>
    <p:extLst>
      <p:ext uri="{BB962C8B-B14F-4D97-AF65-F5344CB8AC3E}">
        <p14:creationId xmlns:p14="http://schemas.microsoft.com/office/powerpoint/2010/main" val="36790759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57199" y="1818025"/>
            <a:ext cx="8053137" cy="3416320"/>
          </a:xfrm>
          <a:prstGeom prst="rect">
            <a:avLst/>
          </a:prstGeom>
        </p:spPr>
        <p:txBody>
          <a:bodyPr wrap="square">
            <a:spAutoFit/>
          </a:bodyPr>
          <a:lstStyle/>
          <a:p>
            <a:r>
              <a:rPr lang="en-US" b="1" dirty="0"/>
              <a:t>Develop up to 3 Concept Alternatives with comparable densities for Urban Design &amp; Development:</a:t>
            </a:r>
            <a:endParaRPr lang="en-US" dirty="0"/>
          </a:p>
          <a:p>
            <a:pPr lvl="0"/>
            <a:endParaRPr lang="en-US" b="1" dirty="0"/>
          </a:p>
          <a:p>
            <a:pPr marL="342900" lvl="0" indent="-342900">
              <a:buFont typeface="+mj-lt"/>
              <a:buAutoNum type="arabicPeriod"/>
            </a:pPr>
            <a:r>
              <a:rPr lang="en-US" dirty="0"/>
              <a:t>Street plan</a:t>
            </a:r>
          </a:p>
          <a:p>
            <a:pPr marL="342900" lvl="0" indent="-342900">
              <a:buFont typeface="+mj-lt"/>
              <a:buAutoNum type="arabicPeriod"/>
            </a:pPr>
            <a:r>
              <a:rPr lang="en-US" dirty="0"/>
              <a:t>Block Confirmation</a:t>
            </a:r>
          </a:p>
          <a:p>
            <a:pPr marL="342900" lvl="0" indent="-342900">
              <a:buFont typeface="+mj-lt"/>
              <a:buAutoNum type="arabicPeriod"/>
            </a:pPr>
            <a:r>
              <a:rPr lang="en-US" dirty="0"/>
              <a:t>Location, scale &amp; purpose of open spaces</a:t>
            </a:r>
          </a:p>
          <a:p>
            <a:pPr marL="342900" lvl="0" indent="-342900">
              <a:buFont typeface="+mj-lt"/>
              <a:buAutoNum type="arabicPeriod"/>
            </a:pPr>
            <a:r>
              <a:rPr lang="en-US" dirty="0"/>
              <a:t>Height, Massing &amp; Orientation</a:t>
            </a:r>
          </a:p>
          <a:p>
            <a:pPr marL="342900" lvl="0" indent="-342900">
              <a:buFont typeface="+mj-lt"/>
              <a:buAutoNum type="arabicPeriod"/>
            </a:pPr>
            <a:r>
              <a:rPr lang="en-US" dirty="0"/>
              <a:t>Floor Area Quantity &amp; Distribution</a:t>
            </a:r>
          </a:p>
          <a:p>
            <a:pPr marL="342900" lvl="0" indent="-342900">
              <a:buFont typeface="+mj-lt"/>
              <a:buAutoNum type="arabicPeriod"/>
            </a:pPr>
            <a:r>
              <a:rPr lang="en-US" dirty="0"/>
              <a:t>Land Uses, with emphasis on Affordable Housing</a:t>
            </a:r>
          </a:p>
          <a:p>
            <a:pPr marL="342900" lvl="0" indent="-342900">
              <a:buFont typeface="+mj-lt"/>
              <a:buAutoNum type="arabicPeriod"/>
            </a:pPr>
            <a:r>
              <a:rPr lang="en-US" dirty="0"/>
              <a:t>Parking</a:t>
            </a:r>
          </a:p>
          <a:p>
            <a:pPr lvl="0"/>
            <a:endParaRPr lang="en-US" b="1" dirty="0"/>
          </a:p>
          <a:p>
            <a:pPr lvl="0"/>
            <a:endParaRPr lang="en-US" b="1" dirty="0"/>
          </a:p>
        </p:txBody>
      </p:sp>
      <p:sp>
        <p:nvSpPr>
          <p:cNvPr id="10"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B2: DEVELOP CONCEPT ALTERNATIVES</a:t>
            </a:r>
          </a:p>
        </p:txBody>
      </p:sp>
    </p:spTree>
    <p:extLst>
      <p:ext uri="{BB962C8B-B14F-4D97-AF65-F5344CB8AC3E}">
        <p14:creationId xmlns:p14="http://schemas.microsoft.com/office/powerpoint/2010/main" val="875053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pc="300" dirty="0">
                <a:solidFill>
                  <a:prstClr val="white"/>
                </a:solidFill>
                <a:latin typeface="Montserrat" panose="00000500000000000000" pitchFamily="2" charset="0"/>
                <a:cs typeface="Arial" panose="020B0604020202020204" pitchFamily="34" charset="0"/>
              </a:rPr>
              <a:t>Project </a:t>
            </a:r>
            <a:br>
              <a:rPr lang="en-US" spc="300" dirty="0">
                <a:solidFill>
                  <a:prstClr val="white"/>
                </a:solidFill>
                <a:latin typeface="Montserrat" panose="00000500000000000000" pitchFamily="2" charset="0"/>
                <a:cs typeface="Arial" panose="020B0604020202020204" pitchFamily="34" charset="0"/>
              </a:rPr>
            </a:br>
            <a:r>
              <a:rPr lang="en-US" spc="300" dirty="0">
                <a:solidFill>
                  <a:prstClr val="white"/>
                </a:solidFill>
                <a:latin typeface="Montserrat" panose="00000500000000000000" pitchFamily="2" charset="0"/>
                <a:cs typeface="Arial" panose="020B0604020202020204" pitchFamily="34" charset="0"/>
              </a:rPr>
              <a:t>Context</a:t>
            </a:r>
          </a:p>
        </p:txBody>
      </p:sp>
    </p:spTree>
    <p:extLst>
      <p:ext uri="{BB962C8B-B14F-4D97-AF65-F5344CB8AC3E}">
        <p14:creationId xmlns:p14="http://schemas.microsoft.com/office/powerpoint/2010/main" val="1967269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457200" y="1542257"/>
            <a:ext cx="8598568" cy="4559005"/>
          </a:xfrm>
          <a:prstGeom prst="rect">
            <a:avLst/>
          </a:prstGeom>
        </p:spPr>
        <p:txBody>
          <a:bodyPr wrap="square">
            <a:spAutoFit/>
          </a:bodyPr>
          <a:lstStyle/>
          <a:p>
            <a:pPr marL="342900" lvl="0" indent="-342900">
              <a:lnSpc>
                <a:spcPts val="2500"/>
              </a:lnSpc>
              <a:spcAft>
                <a:spcPts val="25"/>
              </a:spcAft>
              <a:buFont typeface="+mj-lt"/>
              <a:buAutoNum type="arabicPeriod"/>
            </a:pPr>
            <a:r>
              <a:rPr lang="en-US" dirty="0"/>
              <a:t>Land use mix</a:t>
            </a:r>
            <a:endParaRPr lang="en-US" sz="2400" dirty="0"/>
          </a:p>
          <a:p>
            <a:pPr marL="342900" lvl="0" indent="-342900">
              <a:lnSpc>
                <a:spcPts val="2500"/>
              </a:lnSpc>
              <a:spcAft>
                <a:spcPts val="25"/>
              </a:spcAft>
              <a:buFont typeface="+mj-lt"/>
              <a:buAutoNum type="arabicPeriod"/>
            </a:pPr>
            <a:r>
              <a:rPr lang="en-US" dirty="0"/>
              <a:t>Building height, massing and orientation</a:t>
            </a:r>
            <a:endParaRPr lang="en-US" sz="2400" dirty="0"/>
          </a:p>
          <a:p>
            <a:pPr marL="342900" lvl="0" indent="-342900">
              <a:lnSpc>
                <a:spcPts val="2500"/>
              </a:lnSpc>
              <a:spcAft>
                <a:spcPts val="25"/>
              </a:spcAft>
              <a:buFont typeface="+mj-lt"/>
              <a:buAutoNum type="arabicPeriod"/>
            </a:pPr>
            <a:r>
              <a:rPr lang="en-US" dirty="0"/>
              <a:t>Open space programming and configuration, including Green Loop</a:t>
            </a:r>
            <a:endParaRPr lang="en-US" sz="2400" dirty="0"/>
          </a:p>
          <a:p>
            <a:pPr marL="342900" lvl="0" indent="-342900">
              <a:lnSpc>
                <a:spcPts val="2500"/>
              </a:lnSpc>
              <a:spcAft>
                <a:spcPts val="25"/>
              </a:spcAft>
              <a:buFont typeface="+mj-lt"/>
              <a:buAutoNum type="arabicPeriod"/>
            </a:pPr>
            <a:r>
              <a:rPr lang="en-US" dirty="0"/>
              <a:t>Multimodal access and circulation</a:t>
            </a:r>
            <a:endParaRPr lang="en-US" sz="2400" dirty="0"/>
          </a:p>
          <a:p>
            <a:pPr marL="342900" lvl="0" indent="-342900">
              <a:lnSpc>
                <a:spcPts val="2500"/>
              </a:lnSpc>
              <a:spcAft>
                <a:spcPts val="25"/>
              </a:spcAft>
              <a:buFont typeface="+mj-lt"/>
              <a:buAutoNum type="arabicPeriod"/>
            </a:pPr>
            <a:r>
              <a:rPr lang="en-US" dirty="0"/>
              <a:t>Connectivity</a:t>
            </a:r>
            <a:endParaRPr lang="en-US" sz="2400" dirty="0"/>
          </a:p>
          <a:p>
            <a:pPr marL="342900" lvl="0" indent="-342900">
              <a:lnSpc>
                <a:spcPts val="2500"/>
              </a:lnSpc>
              <a:spcAft>
                <a:spcPts val="25"/>
              </a:spcAft>
              <a:buFont typeface="+mj-lt"/>
              <a:buAutoNum type="arabicPeriod"/>
            </a:pPr>
            <a:r>
              <a:rPr lang="en-US" dirty="0"/>
              <a:t>Parking strategies, including electric vehicles and autonomous vehicles</a:t>
            </a:r>
            <a:endParaRPr lang="en-US" sz="2400" dirty="0"/>
          </a:p>
          <a:p>
            <a:pPr marL="342900" lvl="0" indent="-342900">
              <a:lnSpc>
                <a:spcPts val="2500"/>
              </a:lnSpc>
              <a:spcAft>
                <a:spcPts val="25"/>
              </a:spcAft>
              <a:buFont typeface="+mj-lt"/>
              <a:buAutoNum type="arabicPeriod"/>
            </a:pPr>
            <a:r>
              <a:rPr lang="en-US" dirty="0"/>
              <a:t>Define service, loading and access zones </a:t>
            </a:r>
            <a:endParaRPr lang="en-US" sz="2400" dirty="0"/>
          </a:p>
          <a:p>
            <a:pPr marL="342900" lvl="0" indent="-342900">
              <a:lnSpc>
                <a:spcPts val="2500"/>
              </a:lnSpc>
              <a:spcAft>
                <a:spcPts val="25"/>
              </a:spcAft>
              <a:buFont typeface="+mj-lt"/>
              <a:buAutoNum type="arabicPeriod"/>
            </a:pPr>
            <a:r>
              <a:rPr lang="en-US" dirty="0"/>
              <a:t>Green infrastructure and low-carbon and/or district energy concepts</a:t>
            </a:r>
            <a:endParaRPr lang="en-US" sz="2400" dirty="0"/>
          </a:p>
          <a:p>
            <a:pPr marL="342900" lvl="0" indent="-342900">
              <a:lnSpc>
                <a:spcPts val="2500"/>
              </a:lnSpc>
              <a:spcAft>
                <a:spcPts val="25"/>
              </a:spcAft>
              <a:buFont typeface="+mj-lt"/>
              <a:buAutoNum type="arabicPeriod"/>
            </a:pPr>
            <a:r>
              <a:rPr lang="en-US" dirty="0">
                <a:solidFill>
                  <a:schemeClr val="bg1">
                    <a:lumMod val="65000"/>
                  </a:schemeClr>
                </a:solidFill>
              </a:rPr>
              <a:t>Habitat, wildlife/bird-friendly analysis</a:t>
            </a:r>
            <a:endParaRPr lang="en-US" sz="2400" dirty="0">
              <a:solidFill>
                <a:schemeClr val="bg1">
                  <a:lumMod val="65000"/>
                </a:schemeClr>
              </a:solidFill>
            </a:endParaRPr>
          </a:p>
          <a:p>
            <a:pPr marL="342900" lvl="0" indent="-342900">
              <a:lnSpc>
                <a:spcPts val="2500"/>
              </a:lnSpc>
              <a:spcAft>
                <a:spcPts val="25"/>
              </a:spcAft>
              <a:buFont typeface="+mj-lt"/>
              <a:buAutoNum type="arabicPeriod"/>
            </a:pPr>
            <a:r>
              <a:rPr lang="en-US" dirty="0">
                <a:solidFill>
                  <a:schemeClr val="bg1">
                    <a:lumMod val="65000"/>
                  </a:schemeClr>
                </a:solidFill>
              </a:rPr>
              <a:t>Financial feasibility analysis</a:t>
            </a:r>
            <a:endParaRPr lang="en-US" sz="2400" dirty="0">
              <a:solidFill>
                <a:schemeClr val="bg1">
                  <a:lumMod val="65000"/>
                </a:schemeClr>
              </a:solidFill>
            </a:endParaRPr>
          </a:p>
          <a:p>
            <a:pPr marL="342900" lvl="0" indent="-342900">
              <a:lnSpc>
                <a:spcPts val="2500"/>
              </a:lnSpc>
              <a:spcAft>
                <a:spcPts val="25"/>
              </a:spcAft>
              <a:buFont typeface="+mj-lt"/>
              <a:buAutoNum type="arabicPeriod"/>
            </a:pPr>
            <a:r>
              <a:rPr lang="en-US" dirty="0">
                <a:solidFill>
                  <a:schemeClr val="bg1">
                    <a:lumMod val="65000"/>
                  </a:schemeClr>
                </a:solidFill>
              </a:rPr>
              <a:t>Phasing impact review (as appropriate)</a:t>
            </a:r>
            <a:endParaRPr lang="en-US" sz="2400" dirty="0">
              <a:solidFill>
                <a:schemeClr val="bg1">
                  <a:lumMod val="65000"/>
                </a:schemeClr>
              </a:solidFill>
            </a:endParaRPr>
          </a:p>
          <a:p>
            <a:pPr marL="342900" lvl="0" indent="-342900">
              <a:lnSpc>
                <a:spcPts val="2500"/>
              </a:lnSpc>
              <a:spcAft>
                <a:spcPts val="25"/>
              </a:spcAft>
              <a:buFont typeface="+mj-lt"/>
              <a:buAutoNum type="arabicPeriod"/>
            </a:pPr>
            <a:r>
              <a:rPr lang="en-US" dirty="0">
                <a:solidFill>
                  <a:schemeClr val="bg1">
                    <a:lumMod val="65000"/>
                  </a:schemeClr>
                </a:solidFill>
              </a:rPr>
              <a:t>High-level technical systems cost analysis (BES/PGE/Infrastructure)</a:t>
            </a:r>
          </a:p>
          <a:p>
            <a:pPr marL="342900" lvl="0" indent="-342900">
              <a:lnSpc>
                <a:spcPts val="2500"/>
              </a:lnSpc>
              <a:spcAft>
                <a:spcPts val="25"/>
              </a:spcAft>
              <a:buFont typeface="+mj-lt"/>
              <a:buAutoNum type="arabicPeriod"/>
            </a:pPr>
            <a:r>
              <a:rPr lang="en-US" dirty="0"/>
              <a:t>Design guidelines assessment</a:t>
            </a:r>
            <a:endParaRPr lang="en-US" sz="2400" dirty="0"/>
          </a:p>
          <a:p>
            <a:pPr marL="342900" lvl="0" indent="-342900">
              <a:lnSpc>
                <a:spcPts val="2500"/>
              </a:lnSpc>
              <a:spcAft>
                <a:spcPts val="25"/>
              </a:spcAft>
              <a:buFont typeface="+mj-lt"/>
              <a:buAutoNum type="arabicPeriod"/>
            </a:pPr>
            <a:r>
              <a:rPr lang="en-US" dirty="0">
                <a:solidFill>
                  <a:schemeClr val="bg1">
                    <a:lumMod val="65000"/>
                  </a:schemeClr>
                </a:solidFill>
              </a:rPr>
              <a:t>Community benefit priorities application</a:t>
            </a:r>
            <a:endParaRPr lang="en-US" sz="2400" dirty="0">
              <a:solidFill>
                <a:schemeClr val="bg1">
                  <a:lumMod val="65000"/>
                </a:schemeClr>
              </a:solidFill>
            </a:endParaRPr>
          </a:p>
        </p:txBody>
      </p:sp>
      <p:sp>
        <p:nvSpPr>
          <p:cNvPr id="10" name="Title 1"/>
          <p:cNvSpPr txBox="1">
            <a:spLocks/>
          </p:cNvSpPr>
          <p:nvPr/>
        </p:nvSpPr>
        <p:spPr>
          <a:xfrm>
            <a:off x="457200" y="274638"/>
            <a:ext cx="8871284"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C1: REFINE CONCEPT ALTERNATIVES</a:t>
            </a:r>
          </a:p>
        </p:txBody>
      </p:sp>
    </p:spTree>
    <p:extLst>
      <p:ext uri="{BB962C8B-B14F-4D97-AF65-F5344CB8AC3E}">
        <p14:creationId xmlns:p14="http://schemas.microsoft.com/office/powerpoint/2010/main" val="36314262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124200"/>
            <a:ext cx="6038850" cy="722999"/>
          </a:xfrm>
        </p:spPr>
        <p:txBody>
          <a:bodyPr/>
          <a:lstStyle/>
          <a:p>
            <a:r>
              <a:rPr lang="en-US" spc="300" dirty="0">
                <a:solidFill>
                  <a:prstClr val="white"/>
                </a:solidFill>
                <a:latin typeface="Montserrat" panose="00000500000000000000" pitchFamily="2" charset="0"/>
                <a:cs typeface="Arial" panose="020B0604020202020204" pitchFamily="34" charset="0"/>
              </a:rPr>
              <a:t>Site Considerations</a:t>
            </a:r>
          </a:p>
        </p:txBody>
      </p:sp>
    </p:spTree>
    <p:extLst>
      <p:ext uri="{BB962C8B-B14F-4D97-AF65-F5344CB8AC3E}">
        <p14:creationId xmlns:p14="http://schemas.microsoft.com/office/powerpoint/2010/main" val="28727353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B7460AD-C7F2-4EEB-B016-6D79223D29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125547"/>
          </a:xfrm>
          <a:prstGeom prst="rect">
            <a:avLst/>
          </a:prstGeom>
        </p:spPr>
      </p:pic>
      <p:sp>
        <p:nvSpPr>
          <p:cNvPr id="4" name="Freeform: Shape 3">
            <a:extLst>
              <a:ext uri="{FF2B5EF4-FFF2-40B4-BE49-F238E27FC236}">
                <a16:creationId xmlns:a16="http://schemas.microsoft.com/office/drawing/2014/main" id="{5ECA8493-B2F2-4EA1-9030-2D37081150C1}"/>
              </a:ext>
            </a:extLst>
          </p:cNvPr>
          <p:cNvSpPr/>
          <p:nvPr/>
        </p:nvSpPr>
        <p:spPr>
          <a:xfrm>
            <a:off x="3204376" y="1566407"/>
            <a:ext cx="3108960" cy="2957885"/>
          </a:xfrm>
          <a:custGeom>
            <a:avLst/>
            <a:gdLst>
              <a:gd name="connsiteX0" fmla="*/ 47707 w 3108960"/>
              <a:gd name="connsiteY0" fmla="*/ 612250 h 2957885"/>
              <a:gd name="connsiteX1" fmla="*/ 620201 w 3108960"/>
              <a:gd name="connsiteY1" fmla="*/ 612250 h 2957885"/>
              <a:gd name="connsiteX2" fmla="*/ 1383527 w 3108960"/>
              <a:gd name="connsiteY2" fmla="*/ 715617 h 2957885"/>
              <a:gd name="connsiteX3" fmla="*/ 1645920 w 3108960"/>
              <a:gd name="connsiteY3" fmla="*/ 596348 h 2957885"/>
              <a:gd name="connsiteX4" fmla="*/ 1113182 w 3108960"/>
              <a:gd name="connsiteY4" fmla="*/ 182880 h 2957885"/>
              <a:gd name="connsiteX5" fmla="*/ 1359673 w 3108960"/>
              <a:gd name="connsiteY5" fmla="*/ 0 h 2957885"/>
              <a:gd name="connsiteX6" fmla="*/ 1948069 w 3108960"/>
              <a:gd name="connsiteY6" fmla="*/ 349857 h 2957885"/>
              <a:gd name="connsiteX7" fmla="*/ 2297927 w 3108960"/>
              <a:gd name="connsiteY7" fmla="*/ 532737 h 2957885"/>
              <a:gd name="connsiteX8" fmla="*/ 1876507 w 3108960"/>
              <a:gd name="connsiteY8" fmla="*/ 842838 h 2957885"/>
              <a:gd name="connsiteX9" fmla="*/ 3108960 w 3108960"/>
              <a:gd name="connsiteY9" fmla="*/ 1804946 h 2957885"/>
              <a:gd name="connsiteX10" fmla="*/ 2663687 w 3108960"/>
              <a:gd name="connsiteY10" fmla="*/ 1971923 h 2957885"/>
              <a:gd name="connsiteX11" fmla="*/ 2822713 w 3108960"/>
              <a:gd name="connsiteY11" fmla="*/ 2902226 h 2957885"/>
              <a:gd name="connsiteX12" fmla="*/ 659958 w 3108960"/>
              <a:gd name="connsiteY12" fmla="*/ 2957885 h 2957885"/>
              <a:gd name="connsiteX13" fmla="*/ 652007 w 3108960"/>
              <a:gd name="connsiteY13" fmla="*/ 2417196 h 2957885"/>
              <a:gd name="connsiteX14" fmla="*/ 0 w 3108960"/>
              <a:gd name="connsiteY14" fmla="*/ 2425148 h 2957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108960" h="2957885">
                <a:moveTo>
                  <a:pt x="47707" y="612250"/>
                </a:moveTo>
                <a:lnTo>
                  <a:pt x="620201" y="612250"/>
                </a:lnTo>
                <a:lnTo>
                  <a:pt x="1383527" y="715617"/>
                </a:lnTo>
                <a:lnTo>
                  <a:pt x="1645920" y="596348"/>
                </a:lnTo>
                <a:lnTo>
                  <a:pt x="1113182" y="182880"/>
                </a:lnTo>
                <a:lnTo>
                  <a:pt x="1359673" y="0"/>
                </a:lnTo>
                <a:lnTo>
                  <a:pt x="1948069" y="349857"/>
                </a:lnTo>
                <a:lnTo>
                  <a:pt x="2297927" y="532737"/>
                </a:lnTo>
                <a:lnTo>
                  <a:pt x="1876507" y="842838"/>
                </a:lnTo>
                <a:lnTo>
                  <a:pt x="3108960" y="1804946"/>
                </a:lnTo>
                <a:lnTo>
                  <a:pt x="2663687" y="1971923"/>
                </a:lnTo>
                <a:lnTo>
                  <a:pt x="2822713" y="2902226"/>
                </a:lnTo>
                <a:lnTo>
                  <a:pt x="659958" y="2957885"/>
                </a:lnTo>
                <a:lnTo>
                  <a:pt x="652007" y="2417196"/>
                </a:lnTo>
                <a:lnTo>
                  <a:pt x="0" y="2425148"/>
                </a:lnTo>
              </a:path>
            </a:pathLst>
          </a:custGeom>
          <a:solidFill>
            <a:schemeClr val="accent6">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1">
            <a:extLst>
              <a:ext uri="{FF2B5EF4-FFF2-40B4-BE49-F238E27FC236}">
                <a16:creationId xmlns:a16="http://schemas.microsoft.com/office/drawing/2014/main" id="{7CB295AB-F1E8-453B-A54D-ED04BD218A2C}"/>
              </a:ext>
            </a:extLst>
          </p:cNvPr>
          <p:cNvSpPr/>
          <p:nvPr/>
        </p:nvSpPr>
        <p:spPr>
          <a:xfrm>
            <a:off x="3240130" y="2285278"/>
            <a:ext cx="1435235" cy="1606550"/>
          </a:xfrm>
          <a:custGeom>
            <a:avLst/>
            <a:gdLst>
              <a:gd name="connsiteX0" fmla="*/ 0 w 1066800"/>
              <a:gd name="connsiteY0" fmla="*/ 6350 h 1606550"/>
              <a:gd name="connsiteX1" fmla="*/ 342900 w 1066800"/>
              <a:gd name="connsiteY1" fmla="*/ 0 h 1606550"/>
              <a:gd name="connsiteX2" fmla="*/ 1028700 w 1066800"/>
              <a:gd name="connsiteY2" fmla="*/ 139700 h 1606550"/>
              <a:gd name="connsiteX3" fmla="*/ 1066800 w 1066800"/>
              <a:gd name="connsiteY3" fmla="*/ 1587500 h 1606550"/>
              <a:gd name="connsiteX4" fmla="*/ 50800 w 1066800"/>
              <a:gd name="connsiteY4" fmla="*/ 1606550 h 1606550"/>
              <a:gd name="connsiteX5" fmla="*/ 0 w 1066800"/>
              <a:gd name="connsiteY5" fmla="*/ 63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 h="1606550">
                <a:moveTo>
                  <a:pt x="0" y="6350"/>
                </a:moveTo>
                <a:lnTo>
                  <a:pt x="342900" y="0"/>
                </a:lnTo>
                <a:lnTo>
                  <a:pt x="1028700" y="139700"/>
                </a:lnTo>
                <a:lnTo>
                  <a:pt x="1066800" y="1587500"/>
                </a:lnTo>
                <a:lnTo>
                  <a:pt x="50800" y="1606550"/>
                </a:lnTo>
                <a:lnTo>
                  <a:pt x="0" y="6350"/>
                </a:lnTo>
                <a:close/>
              </a:path>
            </a:pathLst>
          </a:cu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3019FD2-B6BF-405F-9A15-61D467474B13}"/>
              </a:ext>
            </a:extLst>
          </p:cNvPr>
          <p:cNvSpPr/>
          <p:nvPr/>
        </p:nvSpPr>
        <p:spPr>
          <a:xfrm rot="21540000">
            <a:off x="3404245" y="2827967"/>
            <a:ext cx="1147258" cy="420817"/>
          </a:xfrm>
          <a:prstGeom prst="rect">
            <a:avLst/>
          </a:prstGeom>
          <a:solidFill>
            <a:schemeClr val="bg1"/>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000000"/>
                </a:solidFill>
              </a:rPr>
              <a:t>USPS SITE</a:t>
            </a:r>
          </a:p>
        </p:txBody>
      </p:sp>
    </p:spTree>
    <p:extLst>
      <p:ext uri="{BB962C8B-B14F-4D97-AF65-F5344CB8AC3E}">
        <p14:creationId xmlns:p14="http://schemas.microsoft.com/office/powerpoint/2010/main" val="1079365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05F492F-E062-48BA-9744-513CDFC72D72}"/>
              </a:ext>
            </a:extLst>
          </p:cNvPr>
          <p:cNvGrpSpPr/>
          <p:nvPr/>
        </p:nvGrpSpPr>
        <p:grpSpPr>
          <a:xfrm>
            <a:off x="-6578" y="991870"/>
            <a:ext cx="9144000" cy="5180329"/>
            <a:chOff x="-6578" y="991870"/>
            <a:chExt cx="9144000" cy="5180329"/>
          </a:xfrm>
        </p:grpSpPr>
        <p:pic>
          <p:nvPicPr>
            <p:cNvPr id="3" name="Picture 2">
              <a:extLst>
                <a:ext uri="{FF2B5EF4-FFF2-40B4-BE49-F238E27FC236}">
                  <a16:creationId xmlns:a16="http://schemas.microsoft.com/office/drawing/2014/main" id="{7F577D13-786B-44E8-81A8-FA317325F7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694"/>
            <a:stretch/>
          </p:blipFill>
          <p:spPr>
            <a:xfrm>
              <a:off x="-6578" y="991870"/>
              <a:ext cx="9144000" cy="5173980"/>
            </a:xfrm>
            <a:prstGeom prst="rect">
              <a:avLst/>
            </a:prstGeom>
          </p:spPr>
        </p:pic>
        <p:sp>
          <p:nvSpPr>
            <p:cNvPr id="46" name="TextBox 45">
              <a:extLst>
                <a:ext uri="{FF2B5EF4-FFF2-40B4-BE49-F238E27FC236}">
                  <a16:creationId xmlns:a16="http://schemas.microsoft.com/office/drawing/2014/main" id="{E318F3D7-6C62-4168-873A-B529C01CDACF}"/>
                </a:ext>
              </a:extLst>
            </p:cNvPr>
            <p:cNvSpPr txBox="1"/>
            <p:nvPr/>
          </p:nvSpPr>
          <p:spPr>
            <a:xfrm>
              <a:off x="76200" y="1388936"/>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NORTHRUP</a:t>
              </a:r>
            </a:p>
          </p:txBody>
        </p:sp>
        <p:sp>
          <p:nvSpPr>
            <p:cNvPr id="47" name="TextBox 46">
              <a:extLst>
                <a:ext uri="{FF2B5EF4-FFF2-40B4-BE49-F238E27FC236}">
                  <a16:creationId xmlns:a16="http://schemas.microsoft.com/office/drawing/2014/main" id="{453BBB8F-0405-410F-9C82-8D3CB8D57A6E}"/>
                </a:ext>
              </a:extLst>
            </p:cNvPr>
            <p:cNvSpPr txBox="1"/>
            <p:nvPr/>
          </p:nvSpPr>
          <p:spPr>
            <a:xfrm>
              <a:off x="70757" y="1835710"/>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MARSHALL</a:t>
              </a:r>
            </a:p>
          </p:txBody>
        </p:sp>
        <p:sp>
          <p:nvSpPr>
            <p:cNvPr id="48" name="TextBox 47">
              <a:extLst>
                <a:ext uri="{FF2B5EF4-FFF2-40B4-BE49-F238E27FC236}">
                  <a16:creationId xmlns:a16="http://schemas.microsoft.com/office/drawing/2014/main" id="{ECF17934-34DB-4E51-942F-361430852A61}"/>
                </a:ext>
              </a:extLst>
            </p:cNvPr>
            <p:cNvSpPr txBox="1"/>
            <p:nvPr/>
          </p:nvSpPr>
          <p:spPr>
            <a:xfrm>
              <a:off x="70757" y="2282485"/>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LOVEJOY</a:t>
              </a:r>
            </a:p>
          </p:txBody>
        </p:sp>
        <p:sp>
          <p:nvSpPr>
            <p:cNvPr id="49" name="TextBox 48">
              <a:extLst>
                <a:ext uri="{FF2B5EF4-FFF2-40B4-BE49-F238E27FC236}">
                  <a16:creationId xmlns:a16="http://schemas.microsoft.com/office/drawing/2014/main" id="{012BD7B4-08C0-40D7-960F-61B8BF6B8ED6}"/>
                </a:ext>
              </a:extLst>
            </p:cNvPr>
            <p:cNvSpPr txBox="1"/>
            <p:nvPr/>
          </p:nvSpPr>
          <p:spPr>
            <a:xfrm>
              <a:off x="78014" y="2729259"/>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KEARNEY</a:t>
              </a:r>
            </a:p>
          </p:txBody>
        </p:sp>
        <p:sp>
          <p:nvSpPr>
            <p:cNvPr id="50" name="TextBox 49">
              <a:extLst>
                <a:ext uri="{FF2B5EF4-FFF2-40B4-BE49-F238E27FC236}">
                  <a16:creationId xmlns:a16="http://schemas.microsoft.com/office/drawing/2014/main" id="{ECB1A8B3-CB06-4EA6-8D52-2041364E2B9A}"/>
                </a:ext>
              </a:extLst>
            </p:cNvPr>
            <p:cNvSpPr txBox="1"/>
            <p:nvPr/>
          </p:nvSpPr>
          <p:spPr>
            <a:xfrm>
              <a:off x="78014" y="3138124"/>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JOHNSON</a:t>
              </a:r>
            </a:p>
          </p:txBody>
        </p:sp>
        <p:sp>
          <p:nvSpPr>
            <p:cNvPr id="51" name="TextBox 50">
              <a:extLst>
                <a:ext uri="{FF2B5EF4-FFF2-40B4-BE49-F238E27FC236}">
                  <a16:creationId xmlns:a16="http://schemas.microsoft.com/office/drawing/2014/main" id="{FB99A3BF-7806-42BD-A463-AC7D689EB1B5}"/>
                </a:ext>
              </a:extLst>
            </p:cNvPr>
            <p:cNvSpPr txBox="1"/>
            <p:nvPr/>
          </p:nvSpPr>
          <p:spPr>
            <a:xfrm>
              <a:off x="78014" y="3546989"/>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IRVING</a:t>
              </a:r>
            </a:p>
          </p:txBody>
        </p:sp>
        <p:sp>
          <p:nvSpPr>
            <p:cNvPr id="52" name="TextBox 51">
              <a:extLst>
                <a:ext uri="{FF2B5EF4-FFF2-40B4-BE49-F238E27FC236}">
                  <a16:creationId xmlns:a16="http://schemas.microsoft.com/office/drawing/2014/main" id="{B391A84C-75E8-48A0-9979-7C90326B1C3D}"/>
                </a:ext>
              </a:extLst>
            </p:cNvPr>
            <p:cNvSpPr txBox="1"/>
            <p:nvPr/>
          </p:nvSpPr>
          <p:spPr>
            <a:xfrm>
              <a:off x="78014" y="4020787"/>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HOYT</a:t>
              </a:r>
            </a:p>
          </p:txBody>
        </p:sp>
        <p:sp>
          <p:nvSpPr>
            <p:cNvPr id="53" name="TextBox 52">
              <a:extLst>
                <a:ext uri="{FF2B5EF4-FFF2-40B4-BE49-F238E27FC236}">
                  <a16:creationId xmlns:a16="http://schemas.microsoft.com/office/drawing/2014/main" id="{70D6C632-C655-4B8D-B143-63B32BD2C052}"/>
                </a:ext>
              </a:extLst>
            </p:cNvPr>
            <p:cNvSpPr txBox="1"/>
            <p:nvPr/>
          </p:nvSpPr>
          <p:spPr>
            <a:xfrm>
              <a:off x="70757" y="4423368"/>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GLISAN</a:t>
              </a:r>
            </a:p>
          </p:txBody>
        </p:sp>
        <p:sp>
          <p:nvSpPr>
            <p:cNvPr id="54" name="TextBox 53">
              <a:extLst>
                <a:ext uri="{FF2B5EF4-FFF2-40B4-BE49-F238E27FC236}">
                  <a16:creationId xmlns:a16="http://schemas.microsoft.com/office/drawing/2014/main" id="{07E51AEB-7B88-4EA3-B500-DE3074378F94}"/>
                </a:ext>
              </a:extLst>
            </p:cNvPr>
            <p:cNvSpPr txBox="1"/>
            <p:nvPr/>
          </p:nvSpPr>
          <p:spPr>
            <a:xfrm>
              <a:off x="78014" y="4836835"/>
              <a:ext cx="95250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FLANDERS</a:t>
              </a:r>
            </a:p>
          </p:txBody>
        </p:sp>
        <p:sp>
          <p:nvSpPr>
            <p:cNvPr id="55" name="TextBox 54">
              <a:extLst>
                <a:ext uri="{FF2B5EF4-FFF2-40B4-BE49-F238E27FC236}">
                  <a16:creationId xmlns:a16="http://schemas.microsoft.com/office/drawing/2014/main" id="{7D0CF7EC-C48D-4D45-AD91-D0B6CE7D2D07}"/>
                </a:ext>
              </a:extLst>
            </p:cNvPr>
            <p:cNvSpPr txBox="1"/>
            <p:nvPr/>
          </p:nvSpPr>
          <p:spPr>
            <a:xfrm rot="16200000">
              <a:off x="1023258" y="5552262"/>
              <a:ext cx="457202"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11</a:t>
              </a:r>
              <a:r>
                <a:rPr kumimoji="0" lang="en-US" sz="750" b="1" i="0" u="none" strike="noStrike" kern="1200" cap="none" spc="0" normalizeH="0" baseline="30000" noProof="0" dirty="0">
                  <a:ln>
                    <a:noFill/>
                  </a:ln>
                  <a:solidFill>
                    <a:srgbClr val="383A35"/>
                  </a:solidFill>
                  <a:effectLst/>
                  <a:uLnTx/>
                  <a:uFillTx/>
                  <a:latin typeface="Rubik"/>
                  <a:ea typeface="+mn-ea"/>
                  <a:cs typeface="+mn-cs"/>
                </a:rPr>
                <a:t>TH</a:t>
              </a:r>
              <a:r>
                <a:rPr kumimoji="0" lang="en-US" sz="750" b="1" i="0" u="none" strike="noStrike" kern="1200" cap="none" spc="0" normalizeH="0" baseline="0" noProof="0" dirty="0">
                  <a:ln>
                    <a:noFill/>
                  </a:ln>
                  <a:solidFill>
                    <a:srgbClr val="383A35"/>
                  </a:solidFill>
                  <a:effectLst/>
                  <a:uLnTx/>
                  <a:uFillTx/>
                  <a:latin typeface="Rubik"/>
                  <a:ea typeface="+mn-ea"/>
                  <a:cs typeface="+mn-cs"/>
                </a:rPr>
                <a:t> </a:t>
              </a:r>
            </a:p>
          </p:txBody>
        </p:sp>
        <p:sp>
          <p:nvSpPr>
            <p:cNvPr id="56" name="TextBox 55">
              <a:extLst>
                <a:ext uri="{FF2B5EF4-FFF2-40B4-BE49-F238E27FC236}">
                  <a16:creationId xmlns:a16="http://schemas.microsoft.com/office/drawing/2014/main" id="{8EB5B680-59CA-47CE-8D45-7A9076A1E342}"/>
                </a:ext>
              </a:extLst>
            </p:cNvPr>
            <p:cNvSpPr txBox="1"/>
            <p:nvPr/>
          </p:nvSpPr>
          <p:spPr>
            <a:xfrm rot="16200000">
              <a:off x="2872129" y="5670432"/>
              <a:ext cx="788091"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BROADWAY</a:t>
              </a:r>
            </a:p>
          </p:txBody>
        </p:sp>
        <p:sp>
          <p:nvSpPr>
            <p:cNvPr id="57" name="TextBox 56">
              <a:extLst>
                <a:ext uri="{FF2B5EF4-FFF2-40B4-BE49-F238E27FC236}">
                  <a16:creationId xmlns:a16="http://schemas.microsoft.com/office/drawing/2014/main" id="{73B42539-887E-45AA-9757-FB35956A3F9B}"/>
                </a:ext>
              </a:extLst>
            </p:cNvPr>
            <p:cNvSpPr txBox="1"/>
            <p:nvPr/>
          </p:nvSpPr>
          <p:spPr>
            <a:xfrm rot="16200000">
              <a:off x="1455504" y="5545695"/>
              <a:ext cx="462641"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10</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58" name="TextBox 57">
              <a:extLst>
                <a:ext uri="{FF2B5EF4-FFF2-40B4-BE49-F238E27FC236}">
                  <a16:creationId xmlns:a16="http://schemas.microsoft.com/office/drawing/2014/main" id="{65ECB094-8D2C-4A7D-AD87-DC87746742E1}"/>
                </a:ext>
              </a:extLst>
            </p:cNvPr>
            <p:cNvSpPr txBox="1"/>
            <p:nvPr/>
          </p:nvSpPr>
          <p:spPr>
            <a:xfrm rot="16200000">
              <a:off x="1915423" y="5542974"/>
              <a:ext cx="457203"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9</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59" name="TextBox 58">
              <a:extLst>
                <a:ext uri="{FF2B5EF4-FFF2-40B4-BE49-F238E27FC236}">
                  <a16:creationId xmlns:a16="http://schemas.microsoft.com/office/drawing/2014/main" id="{3F1A33C5-CC44-4445-8063-5EC61B34C4B3}"/>
                </a:ext>
              </a:extLst>
            </p:cNvPr>
            <p:cNvSpPr txBox="1"/>
            <p:nvPr/>
          </p:nvSpPr>
          <p:spPr>
            <a:xfrm rot="16200000">
              <a:off x="2361757" y="5545695"/>
              <a:ext cx="462642"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PARK</a:t>
              </a:r>
            </a:p>
          </p:txBody>
        </p:sp>
        <p:sp>
          <p:nvSpPr>
            <p:cNvPr id="60" name="TextBox 59">
              <a:extLst>
                <a:ext uri="{FF2B5EF4-FFF2-40B4-BE49-F238E27FC236}">
                  <a16:creationId xmlns:a16="http://schemas.microsoft.com/office/drawing/2014/main" id="{C996CE46-AD23-494A-B9D1-85315A60381D}"/>
                </a:ext>
              </a:extLst>
            </p:cNvPr>
            <p:cNvSpPr txBox="1"/>
            <p:nvPr/>
          </p:nvSpPr>
          <p:spPr>
            <a:xfrm rot="16200000">
              <a:off x="2639277" y="5542975"/>
              <a:ext cx="457201"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8</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1" name="TextBox 60">
              <a:extLst>
                <a:ext uri="{FF2B5EF4-FFF2-40B4-BE49-F238E27FC236}">
                  <a16:creationId xmlns:a16="http://schemas.microsoft.com/office/drawing/2014/main" id="{F8D8B996-C7D8-435F-A733-BC6CC9E94E2C}"/>
                </a:ext>
              </a:extLst>
            </p:cNvPr>
            <p:cNvSpPr txBox="1"/>
            <p:nvPr/>
          </p:nvSpPr>
          <p:spPr>
            <a:xfrm rot="16200000">
              <a:off x="3507922"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6</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2" name="TextBox 61">
              <a:extLst>
                <a:ext uri="{FF2B5EF4-FFF2-40B4-BE49-F238E27FC236}">
                  <a16:creationId xmlns:a16="http://schemas.microsoft.com/office/drawing/2014/main" id="{1F487D50-9B00-4C22-B774-A0F70C6C00AE}"/>
                </a:ext>
              </a:extLst>
            </p:cNvPr>
            <p:cNvSpPr txBox="1"/>
            <p:nvPr/>
          </p:nvSpPr>
          <p:spPr>
            <a:xfrm rot="16200000">
              <a:off x="3956976"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5</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3" name="TextBox 62">
              <a:extLst>
                <a:ext uri="{FF2B5EF4-FFF2-40B4-BE49-F238E27FC236}">
                  <a16:creationId xmlns:a16="http://schemas.microsoft.com/office/drawing/2014/main" id="{A4EEEF70-1813-4A04-9575-F1B160FF52A0}"/>
                </a:ext>
              </a:extLst>
            </p:cNvPr>
            <p:cNvSpPr txBox="1"/>
            <p:nvPr/>
          </p:nvSpPr>
          <p:spPr>
            <a:xfrm rot="16200000">
              <a:off x="5261645"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2</a:t>
              </a:r>
              <a:r>
                <a:rPr kumimoji="0" lang="en-US" sz="800" b="1" i="0" u="none" strike="noStrike" kern="1200" cap="none" spc="0" normalizeH="0" baseline="30000" noProof="0" dirty="0">
                  <a:ln>
                    <a:noFill/>
                  </a:ln>
                  <a:solidFill>
                    <a:srgbClr val="383A35"/>
                  </a:solidFill>
                  <a:effectLst/>
                  <a:uLnTx/>
                  <a:uFillTx/>
                  <a:latin typeface="Rubik"/>
                  <a:ea typeface="+mn-ea"/>
                  <a:cs typeface="+mn-cs"/>
                </a:rPr>
                <a:t>ND</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4" name="TextBox 63">
              <a:extLst>
                <a:ext uri="{FF2B5EF4-FFF2-40B4-BE49-F238E27FC236}">
                  <a16:creationId xmlns:a16="http://schemas.microsoft.com/office/drawing/2014/main" id="{327EBB25-7626-40C6-AAB2-BA3C8C6AFE47}"/>
                </a:ext>
              </a:extLst>
            </p:cNvPr>
            <p:cNvSpPr txBox="1"/>
            <p:nvPr/>
          </p:nvSpPr>
          <p:spPr>
            <a:xfrm rot="16200000">
              <a:off x="5645732"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1</a:t>
              </a:r>
              <a:r>
                <a:rPr kumimoji="0" lang="en-US" sz="800" b="1" i="0" u="none" strike="noStrike" kern="1200" cap="none" spc="0" normalizeH="0" baseline="30000" noProof="0" dirty="0">
                  <a:ln>
                    <a:noFill/>
                  </a:ln>
                  <a:solidFill>
                    <a:srgbClr val="383A35"/>
                  </a:solidFill>
                  <a:effectLst/>
                  <a:uLnTx/>
                  <a:uFillTx/>
                  <a:latin typeface="Rubik"/>
                  <a:ea typeface="+mn-ea"/>
                  <a:cs typeface="+mn-cs"/>
                </a:rPr>
                <a:t>ST</a:t>
              </a:r>
              <a:endParaRPr kumimoji="0" lang="en-US" sz="800" b="1" i="0" u="none" strike="noStrike" kern="1200" cap="none" spc="0" normalizeH="0" baseline="0" noProof="0" dirty="0">
                <a:ln>
                  <a:noFill/>
                </a:ln>
                <a:solidFill>
                  <a:srgbClr val="383A35"/>
                </a:solidFill>
                <a:effectLst/>
                <a:uLnTx/>
                <a:uFillTx/>
                <a:latin typeface="Rubik"/>
                <a:ea typeface="+mn-ea"/>
                <a:cs typeface="+mn-cs"/>
              </a:endParaRPr>
            </a:p>
          </p:txBody>
        </p:sp>
        <p:sp>
          <p:nvSpPr>
            <p:cNvPr id="65" name="TextBox 64">
              <a:extLst>
                <a:ext uri="{FF2B5EF4-FFF2-40B4-BE49-F238E27FC236}">
                  <a16:creationId xmlns:a16="http://schemas.microsoft.com/office/drawing/2014/main" id="{9011BC2A-0C39-4599-B629-09E648DA6DA2}"/>
                </a:ext>
              </a:extLst>
            </p:cNvPr>
            <p:cNvSpPr txBox="1"/>
            <p:nvPr/>
          </p:nvSpPr>
          <p:spPr>
            <a:xfrm rot="16200000">
              <a:off x="4372202"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4</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endParaRPr kumimoji="0" lang="en-US" sz="800" b="1" i="0" u="none" strike="noStrike" kern="1200" cap="none" spc="0" normalizeH="0" baseline="0" noProof="0" dirty="0">
                <a:ln>
                  <a:noFill/>
                </a:ln>
                <a:solidFill>
                  <a:srgbClr val="383A35"/>
                </a:solidFill>
                <a:effectLst/>
                <a:uLnTx/>
                <a:uFillTx/>
                <a:latin typeface="Rubik"/>
                <a:ea typeface="+mn-ea"/>
                <a:cs typeface="+mn-cs"/>
              </a:endParaRPr>
            </a:p>
          </p:txBody>
        </p:sp>
        <p:sp>
          <p:nvSpPr>
            <p:cNvPr id="66" name="TextBox 65">
              <a:extLst>
                <a:ext uri="{FF2B5EF4-FFF2-40B4-BE49-F238E27FC236}">
                  <a16:creationId xmlns:a16="http://schemas.microsoft.com/office/drawing/2014/main" id="{BB2D632B-3E93-46E0-B5F8-F34CE9660404}"/>
                </a:ext>
              </a:extLst>
            </p:cNvPr>
            <p:cNvSpPr txBox="1"/>
            <p:nvPr/>
          </p:nvSpPr>
          <p:spPr>
            <a:xfrm rot="16200000">
              <a:off x="4777953" y="5507593"/>
              <a:ext cx="386440" cy="215444"/>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3</a:t>
              </a:r>
              <a:r>
                <a:rPr kumimoji="0" lang="en-US" sz="800" b="1" i="0" u="none" strike="noStrike" kern="1200" cap="none" spc="0" normalizeH="0" baseline="30000" noProof="0" dirty="0">
                  <a:ln>
                    <a:noFill/>
                  </a:ln>
                  <a:solidFill>
                    <a:srgbClr val="383A35"/>
                  </a:solidFill>
                  <a:effectLst/>
                  <a:uLnTx/>
                  <a:uFillTx/>
                  <a:latin typeface="Rubik"/>
                  <a:ea typeface="+mn-ea"/>
                  <a:cs typeface="+mn-cs"/>
                </a:rPr>
                <a:t>RD</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7" name="TextBox 66">
              <a:extLst>
                <a:ext uri="{FF2B5EF4-FFF2-40B4-BE49-F238E27FC236}">
                  <a16:creationId xmlns:a16="http://schemas.microsoft.com/office/drawing/2014/main" id="{290CE254-AC26-48AC-94B0-8DC2B86E40F8}"/>
                </a:ext>
              </a:extLst>
            </p:cNvPr>
            <p:cNvSpPr txBox="1"/>
            <p:nvPr/>
          </p:nvSpPr>
          <p:spPr>
            <a:xfrm rot="19638992">
              <a:off x="6226164" y="3606011"/>
              <a:ext cx="878114"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STEEL BRIDGE</a:t>
              </a:r>
            </a:p>
          </p:txBody>
        </p:sp>
        <p:sp>
          <p:nvSpPr>
            <p:cNvPr id="68" name="TextBox 67">
              <a:extLst>
                <a:ext uri="{FF2B5EF4-FFF2-40B4-BE49-F238E27FC236}">
                  <a16:creationId xmlns:a16="http://schemas.microsoft.com/office/drawing/2014/main" id="{91095A6A-C696-46B8-A6E3-600588D8CFEC}"/>
                </a:ext>
              </a:extLst>
            </p:cNvPr>
            <p:cNvSpPr txBox="1"/>
            <p:nvPr/>
          </p:nvSpPr>
          <p:spPr>
            <a:xfrm rot="19296986">
              <a:off x="4162433" y="1320986"/>
              <a:ext cx="1188540" cy="207749"/>
            </a:xfrm>
            <a:prstGeom prst="rect">
              <a:avLst/>
            </a:prstGeom>
            <a:solidFill>
              <a:schemeClr val="bg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BROADWAY BRIDGE</a:t>
              </a:r>
            </a:p>
          </p:txBody>
        </p:sp>
        <p:sp>
          <p:nvSpPr>
            <p:cNvPr id="69" name="TextBox 68">
              <a:extLst>
                <a:ext uri="{FF2B5EF4-FFF2-40B4-BE49-F238E27FC236}">
                  <a16:creationId xmlns:a16="http://schemas.microsoft.com/office/drawing/2014/main" id="{368526FB-61C2-475A-9DE9-40238FED7BE1}"/>
                </a:ext>
              </a:extLst>
            </p:cNvPr>
            <p:cNvSpPr txBox="1"/>
            <p:nvPr/>
          </p:nvSpPr>
          <p:spPr>
            <a:xfrm rot="3116995">
              <a:off x="4994399" y="2483216"/>
              <a:ext cx="1203694"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Rubik"/>
                  <a:ea typeface="+mn-ea"/>
                  <a:cs typeface="+mn-cs"/>
                </a:rPr>
                <a:t>WILLAMETTE RIVER</a:t>
              </a:r>
            </a:p>
          </p:txBody>
        </p:sp>
        <p:sp>
          <p:nvSpPr>
            <p:cNvPr id="70" name="TextBox 69">
              <a:extLst>
                <a:ext uri="{FF2B5EF4-FFF2-40B4-BE49-F238E27FC236}">
                  <a16:creationId xmlns:a16="http://schemas.microsoft.com/office/drawing/2014/main" id="{758C5F50-10E3-4843-8922-55B0AE564EF2}"/>
                </a:ext>
              </a:extLst>
            </p:cNvPr>
            <p:cNvSpPr txBox="1"/>
            <p:nvPr/>
          </p:nvSpPr>
          <p:spPr>
            <a:xfrm rot="16080000">
              <a:off x="830907" y="4020787"/>
              <a:ext cx="765216" cy="207749"/>
            </a:xfrm>
            <a:prstGeom prst="rect">
              <a:avLst/>
            </a:prstGeom>
            <a:solidFill>
              <a:srgbClr val="FCC03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FFFFFF"/>
                  </a:solidFill>
                  <a:effectLst/>
                  <a:uLnTx/>
                  <a:uFillTx/>
                  <a:latin typeface="Rubik"/>
                  <a:ea typeface="+mn-ea"/>
                  <a:cs typeface="+mn-cs"/>
                </a:rPr>
                <a:t>STREETCAR</a:t>
              </a:r>
            </a:p>
          </p:txBody>
        </p:sp>
        <p:sp>
          <p:nvSpPr>
            <p:cNvPr id="71" name="TextBox 70">
              <a:extLst>
                <a:ext uri="{FF2B5EF4-FFF2-40B4-BE49-F238E27FC236}">
                  <a16:creationId xmlns:a16="http://schemas.microsoft.com/office/drawing/2014/main" id="{25696559-CFE1-4A7E-9D5E-2013ED2EA835}"/>
                </a:ext>
              </a:extLst>
            </p:cNvPr>
            <p:cNvSpPr txBox="1"/>
            <p:nvPr/>
          </p:nvSpPr>
          <p:spPr>
            <a:xfrm>
              <a:off x="5245943" y="4267287"/>
              <a:ext cx="417843" cy="207749"/>
            </a:xfrm>
            <a:prstGeom prst="rect">
              <a:avLst/>
            </a:prstGeom>
            <a:solidFill>
              <a:srgbClr val="FF6CA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FFFFFF"/>
                  </a:solidFill>
                  <a:effectLst/>
                  <a:uLnTx/>
                  <a:uFillTx/>
                  <a:latin typeface="Rubik"/>
                  <a:ea typeface="+mn-ea"/>
                  <a:cs typeface="+mn-cs"/>
                </a:rPr>
                <a:t>MAX</a:t>
              </a:r>
            </a:p>
          </p:txBody>
        </p:sp>
        <p:sp>
          <p:nvSpPr>
            <p:cNvPr id="72" name="Rectangle 71">
              <a:extLst>
                <a:ext uri="{FF2B5EF4-FFF2-40B4-BE49-F238E27FC236}">
                  <a16:creationId xmlns:a16="http://schemas.microsoft.com/office/drawing/2014/main" id="{05556CBA-BD55-483F-A31F-8AB2A36E9E79}"/>
                </a:ext>
              </a:extLst>
            </p:cNvPr>
            <p:cNvSpPr/>
            <p:nvPr/>
          </p:nvSpPr>
          <p:spPr>
            <a:xfrm>
              <a:off x="2127029" y="3053917"/>
              <a:ext cx="1035271" cy="20571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USPS SITE</a:t>
              </a:r>
            </a:p>
          </p:txBody>
        </p:sp>
        <p:sp>
          <p:nvSpPr>
            <p:cNvPr id="74" name="Speech Bubble: Rectangle 73">
              <a:extLst>
                <a:ext uri="{FF2B5EF4-FFF2-40B4-BE49-F238E27FC236}">
                  <a16:creationId xmlns:a16="http://schemas.microsoft.com/office/drawing/2014/main" id="{A2EA7A59-0A24-4A35-8D03-E7574CD3BDE8}"/>
                </a:ext>
              </a:extLst>
            </p:cNvPr>
            <p:cNvSpPr/>
            <p:nvPr/>
          </p:nvSpPr>
          <p:spPr>
            <a:xfrm>
              <a:off x="4540293" y="3054402"/>
              <a:ext cx="850378" cy="274319"/>
            </a:xfrm>
            <a:prstGeom prst="wedgeRectCallout">
              <a:avLst>
                <a:gd name="adj1" fmla="val -188320"/>
                <a:gd name="adj2" fmla="val 4824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BLOCK Y</a:t>
              </a:r>
            </a:p>
          </p:txBody>
        </p:sp>
        <p:sp>
          <p:nvSpPr>
            <p:cNvPr id="75" name="Speech Bubble: Rectangle 74">
              <a:extLst>
                <a:ext uri="{FF2B5EF4-FFF2-40B4-BE49-F238E27FC236}">
                  <a16:creationId xmlns:a16="http://schemas.microsoft.com/office/drawing/2014/main" id="{B319E6DC-4F07-48BB-84DD-D8F070E69455}"/>
                </a:ext>
              </a:extLst>
            </p:cNvPr>
            <p:cNvSpPr/>
            <p:nvPr/>
          </p:nvSpPr>
          <p:spPr>
            <a:xfrm>
              <a:off x="3335420" y="4637348"/>
              <a:ext cx="850378" cy="274319"/>
            </a:xfrm>
            <a:prstGeom prst="wedgeRectCallout">
              <a:avLst>
                <a:gd name="adj1" fmla="val -36666"/>
                <a:gd name="adj2" fmla="val -19497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BLOCK R</a:t>
              </a:r>
            </a:p>
          </p:txBody>
        </p:sp>
        <p:sp>
          <p:nvSpPr>
            <p:cNvPr id="76" name="Speech Bubble: Rectangle 75">
              <a:extLst>
                <a:ext uri="{FF2B5EF4-FFF2-40B4-BE49-F238E27FC236}">
                  <a16:creationId xmlns:a16="http://schemas.microsoft.com/office/drawing/2014/main" id="{25E51D16-185E-4A88-B8F6-73A5F6F069CE}"/>
                </a:ext>
              </a:extLst>
            </p:cNvPr>
            <p:cNvSpPr/>
            <p:nvPr/>
          </p:nvSpPr>
          <p:spPr>
            <a:xfrm>
              <a:off x="4053299" y="2371973"/>
              <a:ext cx="952499" cy="432988"/>
            </a:xfrm>
            <a:prstGeom prst="wedgeRectCallout">
              <a:avLst>
                <a:gd name="adj1" fmla="val -97329"/>
                <a:gd name="adj2" fmla="val 7328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UNION STATION</a:t>
              </a:r>
            </a:p>
          </p:txBody>
        </p:sp>
        <p:sp>
          <p:nvSpPr>
            <p:cNvPr id="78" name="Rectangle 77">
              <a:extLst>
                <a:ext uri="{FF2B5EF4-FFF2-40B4-BE49-F238E27FC236}">
                  <a16:creationId xmlns:a16="http://schemas.microsoft.com/office/drawing/2014/main" id="{A469818F-2785-4065-8FEF-5EB4196CB439}"/>
                </a:ext>
              </a:extLst>
            </p:cNvPr>
            <p:cNvSpPr/>
            <p:nvPr/>
          </p:nvSpPr>
          <p:spPr>
            <a:xfrm>
              <a:off x="2011664" y="4167809"/>
              <a:ext cx="417844"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Rubik"/>
                  <a:ea typeface="+mn-ea"/>
                  <a:cs typeface="+mn-cs"/>
                </a:rPr>
                <a:t>FUTURE PARK</a:t>
              </a:r>
            </a:p>
          </p:txBody>
        </p:sp>
        <p:sp>
          <p:nvSpPr>
            <p:cNvPr id="79" name="Rectangle 78">
              <a:extLst>
                <a:ext uri="{FF2B5EF4-FFF2-40B4-BE49-F238E27FC236}">
                  <a16:creationId xmlns:a16="http://schemas.microsoft.com/office/drawing/2014/main" id="{545CB863-0159-47DA-B81D-46195FFD814D}"/>
                </a:ext>
              </a:extLst>
            </p:cNvPr>
            <p:cNvSpPr/>
            <p:nvPr/>
          </p:nvSpPr>
          <p:spPr>
            <a:xfrm>
              <a:off x="2848896" y="4167044"/>
              <a:ext cx="322069" cy="15482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Rubik"/>
                  <a:ea typeface="+mn-ea"/>
                  <a:cs typeface="+mn-cs"/>
                </a:rPr>
                <a:t>PNCA</a:t>
              </a:r>
            </a:p>
          </p:txBody>
        </p:sp>
        <p:sp>
          <p:nvSpPr>
            <p:cNvPr id="80" name="Rectangle 79">
              <a:extLst>
                <a:ext uri="{FF2B5EF4-FFF2-40B4-BE49-F238E27FC236}">
                  <a16:creationId xmlns:a16="http://schemas.microsoft.com/office/drawing/2014/main" id="{F3D6DF5D-25A5-4135-A49D-023540D7AC9E}"/>
                </a:ext>
              </a:extLst>
            </p:cNvPr>
            <p:cNvSpPr/>
            <p:nvPr/>
          </p:nvSpPr>
          <p:spPr>
            <a:xfrm>
              <a:off x="4166748" y="4255103"/>
              <a:ext cx="762000" cy="2555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Rubik"/>
                  <a:ea typeface="+mn-ea"/>
                  <a:cs typeface="+mn-cs"/>
                </a:rPr>
                <a:t>GREYHOUND BUS TERMINAL</a:t>
              </a:r>
            </a:p>
          </p:txBody>
        </p:sp>
        <p:cxnSp>
          <p:nvCxnSpPr>
            <p:cNvPr id="81" name="Straight Connector 80">
              <a:extLst>
                <a:ext uri="{FF2B5EF4-FFF2-40B4-BE49-F238E27FC236}">
                  <a16:creationId xmlns:a16="http://schemas.microsoft.com/office/drawing/2014/main" id="{8828F0E9-7848-464B-9173-CDBD5B196A03}"/>
                </a:ext>
              </a:extLst>
            </p:cNvPr>
            <p:cNvCxnSpPr>
              <a:cxnSpLocks/>
              <a:endCxn id="80" idx="1"/>
            </p:cNvCxnSpPr>
            <p:nvPr/>
          </p:nvCxnSpPr>
          <p:spPr>
            <a:xfrm>
              <a:off x="3937555" y="4123104"/>
              <a:ext cx="229193" cy="259779"/>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3973B4C4-B0AE-4656-B177-9D59236EB6B5}"/>
                </a:ext>
              </a:extLst>
            </p:cNvPr>
            <p:cNvCxnSpPr>
              <a:cxnSpLocks/>
            </p:cNvCxnSpPr>
            <p:nvPr/>
          </p:nvCxnSpPr>
          <p:spPr>
            <a:xfrm flipH="1">
              <a:off x="2306862" y="4295588"/>
              <a:ext cx="322069" cy="0"/>
            </a:xfrm>
            <a:prstGeom prst="line">
              <a:avLst/>
            </a:prstGeom>
            <a:ln>
              <a:solidFill>
                <a:schemeClr val="bg2"/>
              </a:solidFill>
              <a:headEnd type="oval" w="med" len="med"/>
              <a:tailEnd type="none" w="med" len="med"/>
            </a:ln>
          </p:spPr>
          <p:style>
            <a:lnRef idx="1">
              <a:schemeClr val="accent1"/>
            </a:lnRef>
            <a:fillRef idx="0">
              <a:schemeClr val="accent1"/>
            </a:fillRef>
            <a:effectRef idx="0">
              <a:schemeClr val="accent1"/>
            </a:effectRef>
            <a:fontRef idx="minor">
              <a:schemeClr val="tx1"/>
            </a:fontRef>
          </p:style>
        </p:cxnSp>
        <p:sp>
          <p:nvSpPr>
            <p:cNvPr id="83" name="Rectangle 82">
              <a:extLst>
                <a:ext uri="{FF2B5EF4-FFF2-40B4-BE49-F238E27FC236}">
                  <a16:creationId xmlns:a16="http://schemas.microsoft.com/office/drawing/2014/main" id="{75747197-54B0-4B36-B150-6970E6BD1FA0}"/>
                </a:ext>
              </a:extLst>
            </p:cNvPr>
            <p:cNvSpPr/>
            <p:nvPr/>
          </p:nvSpPr>
          <p:spPr>
            <a:xfrm>
              <a:off x="3266174" y="3636836"/>
              <a:ext cx="377667" cy="2077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Rubik"/>
                  <a:ea typeface="+mn-ea"/>
                  <a:cs typeface="+mn-cs"/>
                </a:rPr>
                <a:t>BLOCK U</a:t>
              </a:r>
            </a:p>
          </p:txBody>
        </p:sp>
        <p:sp>
          <p:nvSpPr>
            <p:cNvPr id="73" name="Speech Bubble: Rectangle 72">
              <a:extLst>
                <a:ext uri="{FF2B5EF4-FFF2-40B4-BE49-F238E27FC236}">
                  <a16:creationId xmlns:a16="http://schemas.microsoft.com/office/drawing/2014/main" id="{7FA7ADAA-8F9C-4CB5-B711-23862DCBC6ED}"/>
                </a:ext>
              </a:extLst>
            </p:cNvPr>
            <p:cNvSpPr/>
            <p:nvPr/>
          </p:nvSpPr>
          <p:spPr>
            <a:xfrm>
              <a:off x="1943100" y="1402722"/>
              <a:ext cx="1197864" cy="432988"/>
            </a:xfrm>
            <a:prstGeom prst="wedgeRectCallout">
              <a:avLst>
                <a:gd name="adj1" fmla="val 68782"/>
                <a:gd name="adj2" fmla="val 6736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BROADWAY BRIDGE SITE</a:t>
              </a:r>
            </a:p>
          </p:txBody>
        </p:sp>
        <p:sp>
          <p:nvSpPr>
            <p:cNvPr id="88" name="Rectangle 87">
              <a:extLst>
                <a:ext uri="{FF2B5EF4-FFF2-40B4-BE49-F238E27FC236}">
                  <a16:creationId xmlns:a16="http://schemas.microsoft.com/office/drawing/2014/main" id="{AFC7220F-27A2-464F-8965-37FE39B8D91D}"/>
                </a:ext>
              </a:extLst>
            </p:cNvPr>
            <p:cNvSpPr/>
            <p:nvPr/>
          </p:nvSpPr>
          <p:spPr>
            <a:xfrm>
              <a:off x="2133415" y="3259634"/>
              <a:ext cx="1024128" cy="189097"/>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13.33 AC</a:t>
              </a:r>
            </a:p>
          </p:txBody>
        </p:sp>
        <p:sp>
          <p:nvSpPr>
            <p:cNvPr id="89" name="Rectangle 88">
              <a:extLst>
                <a:ext uri="{FF2B5EF4-FFF2-40B4-BE49-F238E27FC236}">
                  <a16:creationId xmlns:a16="http://schemas.microsoft.com/office/drawing/2014/main" id="{BC1ACE1D-F914-4D26-964D-3A198B2E7177}"/>
                </a:ext>
              </a:extLst>
            </p:cNvPr>
            <p:cNvSpPr/>
            <p:nvPr/>
          </p:nvSpPr>
          <p:spPr>
            <a:xfrm>
              <a:off x="1952244" y="1836543"/>
              <a:ext cx="1179576" cy="171361"/>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3.28 AC</a:t>
              </a:r>
            </a:p>
          </p:txBody>
        </p:sp>
        <p:sp>
          <p:nvSpPr>
            <p:cNvPr id="90" name="Rectangle 89">
              <a:extLst>
                <a:ext uri="{FF2B5EF4-FFF2-40B4-BE49-F238E27FC236}">
                  <a16:creationId xmlns:a16="http://schemas.microsoft.com/office/drawing/2014/main" id="{E341DB2B-F6DC-4C67-B2C1-AED349D78A6E}"/>
                </a:ext>
              </a:extLst>
            </p:cNvPr>
            <p:cNvSpPr/>
            <p:nvPr/>
          </p:nvSpPr>
          <p:spPr>
            <a:xfrm>
              <a:off x="4066717" y="2785452"/>
              <a:ext cx="939081" cy="141171"/>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4.81 AC</a:t>
              </a:r>
            </a:p>
          </p:txBody>
        </p:sp>
        <p:sp>
          <p:nvSpPr>
            <p:cNvPr id="91" name="Rectangle 90">
              <a:extLst>
                <a:ext uri="{FF2B5EF4-FFF2-40B4-BE49-F238E27FC236}">
                  <a16:creationId xmlns:a16="http://schemas.microsoft.com/office/drawing/2014/main" id="{C68EBB97-8A8A-4703-AE20-15C54B6D4163}"/>
                </a:ext>
              </a:extLst>
            </p:cNvPr>
            <p:cNvSpPr/>
            <p:nvPr/>
          </p:nvSpPr>
          <p:spPr>
            <a:xfrm>
              <a:off x="4547748" y="3320229"/>
              <a:ext cx="842923" cy="171361"/>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0.24 AC</a:t>
              </a:r>
            </a:p>
          </p:txBody>
        </p:sp>
        <p:sp>
          <p:nvSpPr>
            <p:cNvPr id="92" name="Rectangle 91">
              <a:extLst>
                <a:ext uri="{FF2B5EF4-FFF2-40B4-BE49-F238E27FC236}">
                  <a16:creationId xmlns:a16="http://schemas.microsoft.com/office/drawing/2014/main" id="{948DC249-DF0A-4288-8A1F-96B20B1DFBBD}"/>
                </a:ext>
              </a:extLst>
            </p:cNvPr>
            <p:cNvSpPr/>
            <p:nvPr/>
          </p:nvSpPr>
          <p:spPr>
            <a:xfrm>
              <a:off x="3342677" y="4899831"/>
              <a:ext cx="843121" cy="171361"/>
            </a:xfrm>
            <a:prstGeom prst="rect">
              <a:avLst/>
            </a:prstGeom>
            <a:solidFill>
              <a:schemeClr val="bg1"/>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0.87 AC</a:t>
              </a:r>
            </a:p>
          </p:txBody>
        </p:sp>
      </p:grpSp>
      <p:sp>
        <p:nvSpPr>
          <p:cNvPr id="87" name="Rectangle 86">
            <a:extLst>
              <a:ext uri="{FF2B5EF4-FFF2-40B4-BE49-F238E27FC236}">
                <a16:creationId xmlns:a16="http://schemas.microsoft.com/office/drawing/2014/main" id="{C75DC25D-13D4-47EF-83E5-F21BF11B1533}"/>
              </a:ext>
            </a:extLst>
          </p:cNvPr>
          <p:cNvSpPr/>
          <p:nvPr/>
        </p:nvSpPr>
        <p:spPr>
          <a:xfrm>
            <a:off x="7354888" y="3574575"/>
            <a:ext cx="646112" cy="20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Title 4">
            <a:extLst>
              <a:ext uri="{FF2B5EF4-FFF2-40B4-BE49-F238E27FC236}">
                <a16:creationId xmlns:a16="http://schemas.microsoft.com/office/drawing/2014/main" id="{7327ED65-5120-4494-A3B8-FD0FC51D2922}"/>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F05BA10B-B295-4DBB-9DB3-AD876266EE93}"/>
              </a:ext>
            </a:extLst>
          </p:cNvPr>
          <p:cNvSpPr>
            <a:spLocks noGrp="1"/>
          </p:cNvSpPr>
          <p:nvPr>
            <p:ph type="subTitle" idx="1"/>
          </p:nvPr>
        </p:nvSpPr>
        <p:spPr/>
        <p:txBody>
          <a:bodyPr/>
          <a:lstStyle/>
          <a:p>
            <a:r>
              <a:rPr lang="en-US" dirty="0"/>
              <a:t>Site Boundary &amp; Ownership</a:t>
            </a:r>
          </a:p>
        </p:txBody>
      </p:sp>
      <p:pic>
        <p:nvPicPr>
          <p:cNvPr id="85" name="Picture 84">
            <a:extLst>
              <a:ext uri="{FF2B5EF4-FFF2-40B4-BE49-F238E27FC236}">
                <a16:creationId xmlns:a16="http://schemas.microsoft.com/office/drawing/2014/main" id="{8E411A72-350A-4F85-BEA3-F6FA418B172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9616" t="53600" r="3309" b="4166"/>
          <a:stretch/>
        </p:blipFill>
        <p:spPr>
          <a:xfrm>
            <a:off x="7415413" y="3735606"/>
            <a:ext cx="1561446" cy="2317146"/>
          </a:xfrm>
          <a:prstGeom prst="rect">
            <a:avLst/>
          </a:prstGeom>
          <a:ln w="57150">
            <a:solidFill>
              <a:schemeClr val="bg1"/>
            </a:solidFill>
            <a:miter lim="800000"/>
          </a:ln>
        </p:spPr>
      </p:pic>
      <p:sp>
        <p:nvSpPr>
          <p:cNvPr id="86" name="Rectangle 85">
            <a:extLst>
              <a:ext uri="{FF2B5EF4-FFF2-40B4-BE49-F238E27FC236}">
                <a16:creationId xmlns:a16="http://schemas.microsoft.com/office/drawing/2014/main" id="{692918A2-4590-41C9-B74A-8066EC6D95E7}"/>
              </a:ext>
            </a:extLst>
          </p:cNvPr>
          <p:cNvSpPr/>
          <p:nvPr/>
        </p:nvSpPr>
        <p:spPr>
          <a:xfrm>
            <a:off x="7267882" y="3541289"/>
            <a:ext cx="841248" cy="2743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383A35"/>
                </a:solidFill>
                <a:effectLst/>
                <a:uLnTx/>
                <a:uFillTx/>
                <a:latin typeface="Rubik"/>
                <a:ea typeface="+mn-ea"/>
                <a:cs typeface="+mn-cs"/>
              </a:rPr>
              <a:t>MAP KEY</a:t>
            </a:r>
          </a:p>
        </p:txBody>
      </p:sp>
      <p:sp>
        <p:nvSpPr>
          <p:cNvPr id="77" name="Freeform 76"/>
          <p:cNvSpPr/>
          <p:nvPr/>
        </p:nvSpPr>
        <p:spPr>
          <a:xfrm>
            <a:off x="2076450" y="2381250"/>
            <a:ext cx="1066800" cy="1606550"/>
          </a:xfrm>
          <a:custGeom>
            <a:avLst/>
            <a:gdLst>
              <a:gd name="connsiteX0" fmla="*/ 0 w 1066800"/>
              <a:gd name="connsiteY0" fmla="*/ 6350 h 1606550"/>
              <a:gd name="connsiteX1" fmla="*/ 342900 w 1066800"/>
              <a:gd name="connsiteY1" fmla="*/ 0 h 1606550"/>
              <a:gd name="connsiteX2" fmla="*/ 1028700 w 1066800"/>
              <a:gd name="connsiteY2" fmla="*/ 139700 h 1606550"/>
              <a:gd name="connsiteX3" fmla="*/ 1066800 w 1066800"/>
              <a:gd name="connsiteY3" fmla="*/ 1587500 h 1606550"/>
              <a:gd name="connsiteX4" fmla="*/ 50800 w 1066800"/>
              <a:gd name="connsiteY4" fmla="*/ 1606550 h 1606550"/>
              <a:gd name="connsiteX5" fmla="*/ 0 w 1066800"/>
              <a:gd name="connsiteY5" fmla="*/ 6350 h 160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 h="1606550">
                <a:moveTo>
                  <a:pt x="0" y="6350"/>
                </a:moveTo>
                <a:lnTo>
                  <a:pt x="342900" y="0"/>
                </a:lnTo>
                <a:lnTo>
                  <a:pt x="1028700" y="139700"/>
                </a:lnTo>
                <a:lnTo>
                  <a:pt x="1066800" y="1587500"/>
                </a:lnTo>
                <a:lnTo>
                  <a:pt x="50800" y="1606550"/>
                </a:lnTo>
                <a:lnTo>
                  <a:pt x="0" y="6350"/>
                </a:lnTo>
                <a:close/>
              </a:path>
            </a:pathLst>
          </a:custGeom>
          <a:noFill/>
          <a:ln w="38100">
            <a:solidFill>
              <a:schemeClr val="bg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AFC7220F-27A2-464F-8965-37FE39B8D91D}"/>
              </a:ext>
            </a:extLst>
          </p:cNvPr>
          <p:cNvSpPr/>
          <p:nvPr/>
        </p:nvSpPr>
        <p:spPr>
          <a:xfrm>
            <a:off x="2100072" y="3564434"/>
            <a:ext cx="1024128" cy="32176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Rubik"/>
                <a:ea typeface="+mn-ea"/>
                <a:cs typeface="+mn-cs"/>
              </a:rPr>
              <a:t>Master Plan Study Area</a:t>
            </a:r>
          </a:p>
        </p:txBody>
      </p:sp>
    </p:spTree>
    <p:extLst>
      <p:ext uri="{BB962C8B-B14F-4D97-AF65-F5344CB8AC3E}">
        <p14:creationId xmlns:p14="http://schemas.microsoft.com/office/powerpoint/2010/main" val="283395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F9F0C6-3445-4BDB-8C67-05EC0DA8A4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555"/>
          <a:stretch/>
        </p:blipFill>
        <p:spPr>
          <a:xfrm>
            <a:off x="0" y="990600"/>
            <a:ext cx="9144000" cy="5181600"/>
          </a:xfrm>
          <a:prstGeom prst="rect">
            <a:avLst/>
          </a:prstGeom>
        </p:spPr>
      </p:pic>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solidFill>
                  <a:schemeClr val="bg1"/>
                </a:solidFill>
              </a:rPr>
              <a:t>Districts</a:t>
            </a:r>
          </a:p>
        </p:txBody>
      </p:sp>
      <p:sp>
        <p:nvSpPr>
          <p:cNvPr id="51" name="Arrow: Left-Right 50">
            <a:extLst>
              <a:ext uri="{FF2B5EF4-FFF2-40B4-BE49-F238E27FC236}">
                <a16:creationId xmlns:a16="http://schemas.microsoft.com/office/drawing/2014/main" id="{35402CA6-9F29-49E9-A036-37C64A89F4CE}"/>
              </a:ext>
            </a:extLst>
          </p:cNvPr>
          <p:cNvSpPr/>
          <p:nvPr/>
        </p:nvSpPr>
        <p:spPr>
          <a:xfrm>
            <a:off x="3284230" y="4479480"/>
            <a:ext cx="4161599" cy="513431"/>
          </a:xfrm>
          <a:prstGeom prst="leftRightArrow">
            <a:avLst/>
          </a:prstGeom>
          <a:solidFill>
            <a:schemeClr val="bg1"/>
          </a:solidFill>
          <a:ln w="38100">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ubik"/>
                <a:ea typeface="+mn-ea"/>
                <a:cs typeface="+mn-cs"/>
              </a:rPr>
              <a:t>Old Town Chinatown</a:t>
            </a:r>
          </a:p>
        </p:txBody>
      </p:sp>
      <p:sp>
        <p:nvSpPr>
          <p:cNvPr id="53" name="Arrow: Left-Right 52">
            <a:extLst>
              <a:ext uri="{FF2B5EF4-FFF2-40B4-BE49-F238E27FC236}">
                <a16:creationId xmlns:a16="http://schemas.microsoft.com/office/drawing/2014/main" id="{33ACDC57-2E3E-4B6B-96F4-A10D03E94672}"/>
              </a:ext>
            </a:extLst>
          </p:cNvPr>
          <p:cNvSpPr/>
          <p:nvPr/>
        </p:nvSpPr>
        <p:spPr>
          <a:xfrm>
            <a:off x="-21771" y="4488539"/>
            <a:ext cx="3294314" cy="513431"/>
          </a:xfrm>
          <a:prstGeom prst="leftRightArrow">
            <a:avLst/>
          </a:prstGeom>
          <a:solidFill>
            <a:schemeClr val="bg1"/>
          </a:solidFill>
          <a:ln w="38100">
            <a:solidFill>
              <a:srgbClr val="0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Rubik"/>
                <a:ea typeface="+mn-ea"/>
                <a:cs typeface="+mn-cs"/>
              </a:rPr>
              <a:t>Pearl District</a:t>
            </a:r>
          </a:p>
        </p:txBody>
      </p:sp>
      <p:sp>
        <p:nvSpPr>
          <p:cNvPr id="48" name="TextBox 47">
            <a:extLst>
              <a:ext uri="{FF2B5EF4-FFF2-40B4-BE49-F238E27FC236}">
                <a16:creationId xmlns:a16="http://schemas.microsoft.com/office/drawing/2014/main" id="{DB070CC6-1EF3-4641-8CDB-E9DADAFBA201}"/>
              </a:ext>
            </a:extLst>
          </p:cNvPr>
          <p:cNvSpPr txBox="1"/>
          <p:nvPr/>
        </p:nvSpPr>
        <p:spPr>
          <a:xfrm>
            <a:off x="76200" y="1388936"/>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NORTHRUP</a:t>
            </a:r>
          </a:p>
        </p:txBody>
      </p:sp>
      <p:sp>
        <p:nvSpPr>
          <p:cNvPr id="49" name="TextBox 48">
            <a:extLst>
              <a:ext uri="{FF2B5EF4-FFF2-40B4-BE49-F238E27FC236}">
                <a16:creationId xmlns:a16="http://schemas.microsoft.com/office/drawing/2014/main" id="{2033A7D6-CFE6-4094-A6A6-71CC2A8375A2}"/>
              </a:ext>
            </a:extLst>
          </p:cNvPr>
          <p:cNvSpPr txBox="1"/>
          <p:nvPr/>
        </p:nvSpPr>
        <p:spPr>
          <a:xfrm>
            <a:off x="70757" y="1835710"/>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MARSHALL</a:t>
            </a:r>
          </a:p>
        </p:txBody>
      </p:sp>
      <p:sp>
        <p:nvSpPr>
          <p:cNvPr id="50" name="TextBox 49">
            <a:extLst>
              <a:ext uri="{FF2B5EF4-FFF2-40B4-BE49-F238E27FC236}">
                <a16:creationId xmlns:a16="http://schemas.microsoft.com/office/drawing/2014/main" id="{EF9823DC-C801-4C6C-BD96-9C56269B322F}"/>
              </a:ext>
            </a:extLst>
          </p:cNvPr>
          <p:cNvSpPr txBox="1"/>
          <p:nvPr/>
        </p:nvSpPr>
        <p:spPr>
          <a:xfrm>
            <a:off x="70757" y="2247900"/>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LOVEJOY</a:t>
            </a:r>
          </a:p>
        </p:txBody>
      </p:sp>
      <p:sp>
        <p:nvSpPr>
          <p:cNvPr id="52" name="TextBox 51">
            <a:extLst>
              <a:ext uri="{FF2B5EF4-FFF2-40B4-BE49-F238E27FC236}">
                <a16:creationId xmlns:a16="http://schemas.microsoft.com/office/drawing/2014/main" id="{A80AA127-C0BE-47AB-AF9D-6CABFA6AA081}"/>
              </a:ext>
            </a:extLst>
          </p:cNvPr>
          <p:cNvSpPr txBox="1"/>
          <p:nvPr/>
        </p:nvSpPr>
        <p:spPr>
          <a:xfrm>
            <a:off x="78014" y="2695139"/>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KEARNEY</a:t>
            </a:r>
          </a:p>
        </p:txBody>
      </p:sp>
      <p:sp>
        <p:nvSpPr>
          <p:cNvPr id="54" name="TextBox 53">
            <a:extLst>
              <a:ext uri="{FF2B5EF4-FFF2-40B4-BE49-F238E27FC236}">
                <a16:creationId xmlns:a16="http://schemas.microsoft.com/office/drawing/2014/main" id="{D9C60021-ECF9-4B90-B34E-514CB20DADA9}"/>
              </a:ext>
            </a:extLst>
          </p:cNvPr>
          <p:cNvSpPr txBox="1"/>
          <p:nvPr/>
        </p:nvSpPr>
        <p:spPr>
          <a:xfrm>
            <a:off x="78014" y="3051980"/>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JOHNSON</a:t>
            </a:r>
          </a:p>
        </p:txBody>
      </p:sp>
      <p:sp>
        <p:nvSpPr>
          <p:cNvPr id="55" name="TextBox 54">
            <a:extLst>
              <a:ext uri="{FF2B5EF4-FFF2-40B4-BE49-F238E27FC236}">
                <a16:creationId xmlns:a16="http://schemas.microsoft.com/office/drawing/2014/main" id="{7DF4C148-948E-4D81-AA35-3C0767381A45}"/>
              </a:ext>
            </a:extLst>
          </p:cNvPr>
          <p:cNvSpPr txBox="1"/>
          <p:nvPr/>
        </p:nvSpPr>
        <p:spPr>
          <a:xfrm>
            <a:off x="78014" y="3546989"/>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IRVING</a:t>
            </a:r>
          </a:p>
        </p:txBody>
      </p:sp>
      <p:sp>
        <p:nvSpPr>
          <p:cNvPr id="56" name="TextBox 55">
            <a:extLst>
              <a:ext uri="{FF2B5EF4-FFF2-40B4-BE49-F238E27FC236}">
                <a16:creationId xmlns:a16="http://schemas.microsoft.com/office/drawing/2014/main" id="{95FE4630-896A-4F77-85C1-1C487E7C30A9}"/>
              </a:ext>
            </a:extLst>
          </p:cNvPr>
          <p:cNvSpPr txBox="1"/>
          <p:nvPr/>
        </p:nvSpPr>
        <p:spPr>
          <a:xfrm>
            <a:off x="78014" y="3962400"/>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HOYT</a:t>
            </a:r>
          </a:p>
        </p:txBody>
      </p:sp>
      <p:sp>
        <p:nvSpPr>
          <p:cNvPr id="57" name="TextBox 56">
            <a:extLst>
              <a:ext uri="{FF2B5EF4-FFF2-40B4-BE49-F238E27FC236}">
                <a16:creationId xmlns:a16="http://schemas.microsoft.com/office/drawing/2014/main" id="{6E2A7B68-A710-4B93-870C-141063E7B1D7}"/>
              </a:ext>
            </a:extLst>
          </p:cNvPr>
          <p:cNvSpPr txBox="1"/>
          <p:nvPr/>
        </p:nvSpPr>
        <p:spPr>
          <a:xfrm>
            <a:off x="70757" y="4371344"/>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GLISAN</a:t>
            </a:r>
          </a:p>
        </p:txBody>
      </p:sp>
      <p:sp>
        <p:nvSpPr>
          <p:cNvPr id="58" name="TextBox 57">
            <a:extLst>
              <a:ext uri="{FF2B5EF4-FFF2-40B4-BE49-F238E27FC236}">
                <a16:creationId xmlns:a16="http://schemas.microsoft.com/office/drawing/2014/main" id="{80EE884B-0FB7-45CC-B68C-C2AFC749C563}"/>
              </a:ext>
            </a:extLst>
          </p:cNvPr>
          <p:cNvSpPr txBox="1"/>
          <p:nvPr/>
        </p:nvSpPr>
        <p:spPr>
          <a:xfrm>
            <a:off x="78014" y="4836835"/>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FLANDERS</a:t>
            </a:r>
          </a:p>
        </p:txBody>
      </p:sp>
      <p:sp>
        <p:nvSpPr>
          <p:cNvPr id="59" name="TextBox 58">
            <a:extLst>
              <a:ext uri="{FF2B5EF4-FFF2-40B4-BE49-F238E27FC236}">
                <a16:creationId xmlns:a16="http://schemas.microsoft.com/office/drawing/2014/main" id="{6928F166-ABFF-428F-92BE-401722362D10}"/>
              </a:ext>
            </a:extLst>
          </p:cNvPr>
          <p:cNvSpPr txBox="1"/>
          <p:nvPr/>
        </p:nvSpPr>
        <p:spPr>
          <a:xfrm rot="16200000">
            <a:off x="1023258" y="5552262"/>
            <a:ext cx="457202"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11</a:t>
            </a:r>
            <a:r>
              <a:rPr kumimoji="0" lang="en-US" sz="750" b="1" i="0" u="none" strike="noStrike" kern="1200" cap="none" spc="0" normalizeH="0" baseline="30000" noProof="0" dirty="0">
                <a:ln>
                  <a:noFill/>
                </a:ln>
                <a:solidFill>
                  <a:srgbClr val="383A35"/>
                </a:solidFill>
                <a:effectLst/>
                <a:uLnTx/>
                <a:uFillTx/>
                <a:latin typeface="Rubik"/>
                <a:ea typeface="+mn-ea"/>
                <a:cs typeface="+mn-cs"/>
              </a:rPr>
              <a:t>TH</a:t>
            </a:r>
            <a:r>
              <a:rPr kumimoji="0" lang="en-US" sz="750" b="1" i="0" u="none" strike="noStrike" kern="1200" cap="none" spc="0" normalizeH="0" baseline="0" noProof="0" dirty="0">
                <a:ln>
                  <a:noFill/>
                </a:ln>
                <a:solidFill>
                  <a:srgbClr val="383A35"/>
                </a:solidFill>
                <a:effectLst/>
                <a:uLnTx/>
                <a:uFillTx/>
                <a:latin typeface="Rubik"/>
                <a:ea typeface="+mn-ea"/>
                <a:cs typeface="+mn-cs"/>
              </a:rPr>
              <a:t> </a:t>
            </a:r>
          </a:p>
        </p:txBody>
      </p:sp>
      <p:sp>
        <p:nvSpPr>
          <p:cNvPr id="60" name="TextBox 59">
            <a:extLst>
              <a:ext uri="{FF2B5EF4-FFF2-40B4-BE49-F238E27FC236}">
                <a16:creationId xmlns:a16="http://schemas.microsoft.com/office/drawing/2014/main" id="{CF4036C6-28DC-44A5-9499-737E1971EC24}"/>
              </a:ext>
            </a:extLst>
          </p:cNvPr>
          <p:cNvSpPr txBox="1"/>
          <p:nvPr/>
        </p:nvSpPr>
        <p:spPr>
          <a:xfrm rot="16200000">
            <a:off x="2939473" y="5670432"/>
            <a:ext cx="78809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BROADWAY</a:t>
            </a:r>
          </a:p>
        </p:txBody>
      </p:sp>
      <p:sp>
        <p:nvSpPr>
          <p:cNvPr id="61" name="TextBox 60">
            <a:extLst>
              <a:ext uri="{FF2B5EF4-FFF2-40B4-BE49-F238E27FC236}">
                <a16:creationId xmlns:a16="http://schemas.microsoft.com/office/drawing/2014/main" id="{70F6D5AA-A6D0-47AD-8B90-6E4A1385FD84}"/>
              </a:ext>
            </a:extLst>
          </p:cNvPr>
          <p:cNvSpPr txBox="1"/>
          <p:nvPr/>
        </p:nvSpPr>
        <p:spPr>
          <a:xfrm rot="16200000">
            <a:off x="1455504" y="5545695"/>
            <a:ext cx="46264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10</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2" name="TextBox 61">
            <a:extLst>
              <a:ext uri="{FF2B5EF4-FFF2-40B4-BE49-F238E27FC236}">
                <a16:creationId xmlns:a16="http://schemas.microsoft.com/office/drawing/2014/main" id="{AF629420-3DEC-4457-B470-6F8205908D05}"/>
              </a:ext>
            </a:extLst>
          </p:cNvPr>
          <p:cNvSpPr txBox="1"/>
          <p:nvPr/>
        </p:nvSpPr>
        <p:spPr>
          <a:xfrm rot="16200000">
            <a:off x="1915423" y="5542974"/>
            <a:ext cx="457203"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9</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3" name="TextBox 62">
            <a:extLst>
              <a:ext uri="{FF2B5EF4-FFF2-40B4-BE49-F238E27FC236}">
                <a16:creationId xmlns:a16="http://schemas.microsoft.com/office/drawing/2014/main" id="{998440DD-203A-472C-B36A-8E49B6D2F93B}"/>
              </a:ext>
            </a:extLst>
          </p:cNvPr>
          <p:cNvSpPr txBox="1"/>
          <p:nvPr/>
        </p:nvSpPr>
        <p:spPr>
          <a:xfrm rot="16200000">
            <a:off x="2391001" y="5545695"/>
            <a:ext cx="462642"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PARK</a:t>
            </a:r>
          </a:p>
        </p:txBody>
      </p:sp>
      <p:sp>
        <p:nvSpPr>
          <p:cNvPr id="64" name="TextBox 63">
            <a:extLst>
              <a:ext uri="{FF2B5EF4-FFF2-40B4-BE49-F238E27FC236}">
                <a16:creationId xmlns:a16="http://schemas.microsoft.com/office/drawing/2014/main" id="{D18862AB-9F4E-4E01-99BC-464FD734B37F}"/>
              </a:ext>
            </a:extLst>
          </p:cNvPr>
          <p:cNvSpPr txBox="1"/>
          <p:nvPr/>
        </p:nvSpPr>
        <p:spPr>
          <a:xfrm rot="16200000">
            <a:off x="2698522" y="5542975"/>
            <a:ext cx="457201"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8</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5" name="TextBox 64">
            <a:extLst>
              <a:ext uri="{FF2B5EF4-FFF2-40B4-BE49-F238E27FC236}">
                <a16:creationId xmlns:a16="http://schemas.microsoft.com/office/drawing/2014/main" id="{0F393743-FF8E-43D7-AF73-8BB34E7B8883}"/>
              </a:ext>
            </a:extLst>
          </p:cNvPr>
          <p:cNvSpPr txBox="1"/>
          <p:nvPr/>
        </p:nvSpPr>
        <p:spPr>
          <a:xfrm rot="16200000">
            <a:off x="3507922"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6</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6" name="TextBox 65">
            <a:extLst>
              <a:ext uri="{FF2B5EF4-FFF2-40B4-BE49-F238E27FC236}">
                <a16:creationId xmlns:a16="http://schemas.microsoft.com/office/drawing/2014/main" id="{75D9B3E4-76B4-4015-A80C-E4758C1A7D97}"/>
              </a:ext>
            </a:extLst>
          </p:cNvPr>
          <p:cNvSpPr txBox="1"/>
          <p:nvPr/>
        </p:nvSpPr>
        <p:spPr>
          <a:xfrm rot="16200000">
            <a:off x="3956976"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5</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7" name="TextBox 66">
            <a:extLst>
              <a:ext uri="{FF2B5EF4-FFF2-40B4-BE49-F238E27FC236}">
                <a16:creationId xmlns:a16="http://schemas.microsoft.com/office/drawing/2014/main" id="{AE50033A-5CDD-44AA-A87F-93AC571E4746}"/>
              </a:ext>
            </a:extLst>
          </p:cNvPr>
          <p:cNvSpPr txBox="1"/>
          <p:nvPr/>
        </p:nvSpPr>
        <p:spPr>
          <a:xfrm rot="16200000">
            <a:off x="5261645"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2</a:t>
            </a:r>
            <a:r>
              <a:rPr kumimoji="0" lang="en-US" sz="800" b="1" i="0" u="none" strike="noStrike" kern="1200" cap="none" spc="0" normalizeH="0" baseline="30000" noProof="0" dirty="0">
                <a:ln>
                  <a:noFill/>
                </a:ln>
                <a:solidFill>
                  <a:srgbClr val="383A35"/>
                </a:solidFill>
                <a:effectLst/>
                <a:uLnTx/>
                <a:uFillTx/>
                <a:latin typeface="Rubik"/>
                <a:ea typeface="+mn-ea"/>
                <a:cs typeface="+mn-cs"/>
              </a:rPr>
              <a:t>ND</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68" name="TextBox 67">
            <a:extLst>
              <a:ext uri="{FF2B5EF4-FFF2-40B4-BE49-F238E27FC236}">
                <a16:creationId xmlns:a16="http://schemas.microsoft.com/office/drawing/2014/main" id="{4F95171A-0DEB-4305-8EA5-4FA3B92464F7}"/>
              </a:ext>
            </a:extLst>
          </p:cNvPr>
          <p:cNvSpPr txBox="1"/>
          <p:nvPr/>
        </p:nvSpPr>
        <p:spPr>
          <a:xfrm rot="16200000">
            <a:off x="5645732"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1</a:t>
            </a:r>
            <a:r>
              <a:rPr kumimoji="0" lang="en-US" sz="800" b="1" i="0" u="none" strike="noStrike" kern="1200" cap="none" spc="0" normalizeH="0" baseline="30000" noProof="0" dirty="0">
                <a:ln>
                  <a:noFill/>
                </a:ln>
                <a:solidFill>
                  <a:srgbClr val="383A35"/>
                </a:solidFill>
                <a:effectLst/>
                <a:uLnTx/>
                <a:uFillTx/>
                <a:latin typeface="Rubik"/>
                <a:ea typeface="+mn-ea"/>
                <a:cs typeface="+mn-cs"/>
              </a:rPr>
              <a:t>ST</a:t>
            </a:r>
            <a:endParaRPr kumimoji="0" lang="en-US" sz="800" b="1" i="0" u="none" strike="noStrike" kern="1200" cap="none" spc="0" normalizeH="0" baseline="0" noProof="0" dirty="0">
              <a:ln>
                <a:noFill/>
              </a:ln>
              <a:solidFill>
                <a:srgbClr val="383A35"/>
              </a:solidFill>
              <a:effectLst/>
              <a:uLnTx/>
              <a:uFillTx/>
              <a:latin typeface="Rubik"/>
              <a:ea typeface="+mn-ea"/>
              <a:cs typeface="+mn-cs"/>
            </a:endParaRPr>
          </a:p>
        </p:txBody>
      </p:sp>
      <p:sp>
        <p:nvSpPr>
          <p:cNvPr id="69" name="TextBox 68">
            <a:extLst>
              <a:ext uri="{FF2B5EF4-FFF2-40B4-BE49-F238E27FC236}">
                <a16:creationId xmlns:a16="http://schemas.microsoft.com/office/drawing/2014/main" id="{2AE014E2-7808-4E6B-BC67-88F85D731A1F}"/>
              </a:ext>
            </a:extLst>
          </p:cNvPr>
          <p:cNvSpPr txBox="1"/>
          <p:nvPr/>
        </p:nvSpPr>
        <p:spPr>
          <a:xfrm rot="16200000">
            <a:off x="4372202"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4</a:t>
            </a:r>
            <a:r>
              <a:rPr kumimoji="0" lang="en-US" sz="800" b="1" i="0" u="none" strike="noStrike" kern="1200" cap="none" spc="0" normalizeH="0" baseline="30000" noProof="0" dirty="0">
                <a:ln>
                  <a:noFill/>
                </a:ln>
                <a:solidFill>
                  <a:srgbClr val="383A35"/>
                </a:solidFill>
                <a:effectLst/>
                <a:uLnTx/>
                <a:uFillTx/>
                <a:latin typeface="Rubik"/>
                <a:ea typeface="+mn-ea"/>
                <a:cs typeface="+mn-cs"/>
              </a:rPr>
              <a:t>TH</a:t>
            </a:r>
            <a:endParaRPr kumimoji="0" lang="en-US" sz="800" b="1" i="0" u="none" strike="noStrike" kern="1200" cap="none" spc="0" normalizeH="0" baseline="0" noProof="0" dirty="0">
              <a:ln>
                <a:noFill/>
              </a:ln>
              <a:solidFill>
                <a:srgbClr val="383A35"/>
              </a:solidFill>
              <a:effectLst/>
              <a:uLnTx/>
              <a:uFillTx/>
              <a:latin typeface="Rubik"/>
              <a:ea typeface="+mn-ea"/>
              <a:cs typeface="+mn-cs"/>
            </a:endParaRPr>
          </a:p>
        </p:txBody>
      </p:sp>
      <p:sp>
        <p:nvSpPr>
          <p:cNvPr id="70" name="TextBox 69">
            <a:extLst>
              <a:ext uri="{FF2B5EF4-FFF2-40B4-BE49-F238E27FC236}">
                <a16:creationId xmlns:a16="http://schemas.microsoft.com/office/drawing/2014/main" id="{A6DB0182-270E-4222-BD29-325F72866968}"/>
              </a:ext>
            </a:extLst>
          </p:cNvPr>
          <p:cNvSpPr txBox="1"/>
          <p:nvPr/>
        </p:nvSpPr>
        <p:spPr>
          <a:xfrm rot="16200000">
            <a:off x="4777953" y="5507593"/>
            <a:ext cx="386440" cy="21544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383A35"/>
                </a:solidFill>
                <a:effectLst/>
                <a:uLnTx/>
                <a:uFillTx/>
                <a:latin typeface="Rubik"/>
                <a:ea typeface="+mn-ea"/>
                <a:cs typeface="+mn-cs"/>
              </a:rPr>
              <a:t>3</a:t>
            </a:r>
            <a:r>
              <a:rPr kumimoji="0" lang="en-US" sz="800" b="1" i="0" u="none" strike="noStrike" kern="1200" cap="none" spc="0" normalizeH="0" baseline="30000" noProof="0" dirty="0">
                <a:ln>
                  <a:noFill/>
                </a:ln>
                <a:solidFill>
                  <a:srgbClr val="383A35"/>
                </a:solidFill>
                <a:effectLst/>
                <a:uLnTx/>
                <a:uFillTx/>
                <a:latin typeface="Rubik"/>
                <a:ea typeface="+mn-ea"/>
                <a:cs typeface="+mn-cs"/>
              </a:rPr>
              <a:t>RD</a:t>
            </a:r>
            <a:r>
              <a:rPr kumimoji="0" lang="en-US" sz="800" b="1" i="0" u="none" strike="noStrike" kern="1200" cap="none" spc="0" normalizeH="0" baseline="0" noProof="0" dirty="0">
                <a:ln>
                  <a:noFill/>
                </a:ln>
                <a:solidFill>
                  <a:srgbClr val="383A35"/>
                </a:solidFill>
                <a:effectLst/>
                <a:uLnTx/>
                <a:uFillTx/>
                <a:latin typeface="Rubik"/>
                <a:ea typeface="+mn-ea"/>
                <a:cs typeface="+mn-cs"/>
              </a:rPr>
              <a:t> </a:t>
            </a:r>
          </a:p>
        </p:txBody>
      </p:sp>
      <p:sp>
        <p:nvSpPr>
          <p:cNvPr id="71" name="TextBox 70">
            <a:extLst>
              <a:ext uri="{FF2B5EF4-FFF2-40B4-BE49-F238E27FC236}">
                <a16:creationId xmlns:a16="http://schemas.microsoft.com/office/drawing/2014/main" id="{31141E0F-E355-48A2-BFCC-EBEBB98713C7}"/>
              </a:ext>
            </a:extLst>
          </p:cNvPr>
          <p:cNvSpPr txBox="1"/>
          <p:nvPr/>
        </p:nvSpPr>
        <p:spPr>
          <a:xfrm rot="19638992">
            <a:off x="6226164" y="3606011"/>
            <a:ext cx="878114"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STEEL BRIDGE</a:t>
            </a:r>
          </a:p>
        </p:txBody>
      </p:sp>
      <p:sp>
        <p:nvSpPr>
          <p:cNvPr id="72" name="TextBox 71">
            <a:extLst>
              <a:ext uri="{FF2B5EF4-FFF2-40B4-BE49-F238E27FC236}">
                <a16:creationId xmlns:a16="http://schemas.microsoft.com/office/drawing/2014/main" id="{04E2E51A-DEAE-4B8A-BAE3-A8F91BAFF9E7}"/>
              </a:ext>
            </a:extLst>
          </p:cNvPr>
          <p:cNvSpPr txBox="1"/>
          <p:nvPr/>
        </p:nvSpPr>
        <p:spPr>
          <a:xfrm rot="19296986">
            <a:off x="4184964" y="1270370"/>
            <a:ext cx="118854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BROADWAY BRIDGE</a:t>
            </a:r>
          </a:p>
        </p:txBody>
      </p:sp>
      <p:sp>
        <p:nvSpPr>
          <p:cNvPr id="73" name="TextBox 72">
            <a:extLst>
              <a:ext uri="{FF2B5EF4-FFF2-40B4-BE49-F238E27FC236}">
                <a16:creationId xmlns:a16="http://schemas.microsoft.com/office/drawing/2014/main" id="{C04D2596-0632-4347-9E78-EF1360B7F98B}"/>
              </a:ext>
            </a:extLst>
          </p:cNvPr>
          <p:cNvSpPr txBox="1"/>
          <p:nvPr/>
        </p:nvSpPr>
        <p:spPr>
          <a:xfrm rot="3116995">
            <a:off x="4994399" y="2483216"/>
            <a:ext cx="1203694"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dirty="0">
                <a:ln>
                  <a:noFill/>
                </a:ln>
                <a:solidFill>
                  <a:srgbClr val="FFFFFF">
                    <a:lumMod val="50000"/>
                  </a:srgbClr>
                </a:solidFill>
                <a:effectLst/>
                <a:uLnTx/>
                <a:uFillTx/>
                <a:latin typeface="Rubik"/>
                <a:ea typeface="+mn-ea"/>
                <a:cs typeface="+mn-cs"/>
              </a:rPr>
              <a:t>WILLAMETTE RIVER</a:t>
            </a:r>
          </a:p>
        </p:txBody>
      </p:sp>
      <p:sp>
        <p:nvSpPr>
          <p:cNvPr id="74" name="TextBox 73">
            <a:extLst>
              <a:ext uri="{FF2B5EF4-FFF2-40B4-BE49-F238E27FC236}">
                <a16:creationId xmlns:a16="http://schemas.microsoft.com/office/drawing/2014/main" id="{8CE3DA2B-7888-4F77-B9DC-C28DF9831EE0}"/>
              </a:ext>
            </a:extLst>
          </p:cNvPr>
          <p:cNvSpPr txBox="1"/>
          <p:nvPr/>
        </p:nvSpPr>
        <p:spPr>
          <a:xfrm rot="16080000">
            <a:off x="871827" y="4020787"/>
            <a:ext cx="765216" cy="207749"/>
          </a:xfrm>
          <a:prstGeom prst="rect">
            <a:avLst/>
          </a:prstGeom>
          <a:solidFill>
            <a:srgbClr val="FCC031"/>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FFFFFF"/>
                </a:solidFill>
                <a:effectLst/>
                <a:uLnTx/>
                <a:uFillTx/>
                <a:latin typeface="Rubik"/>
                <a:ea typeface="+mn-ea"/>
                <a:cs typeface="+mn-cs"/>
              </a:rPr>
              <a:t>STREETCAR</a:t>
            </a:r>
          </a:p>
        </p:txBody>
      </p:sp>
      <p:sp>
        <p:nvSpPr>
          <p:cNvPr id="75" name="TextBox 74">
            <a:extLst>
              <a:ext uri="{FF2B5EF4-FFF2-40B4-BE49-F238E27FC236}">
                <a16:creationId xmlns:a16="http://schemas.microsoft.com/office/drawing/2014/main" id="{2B1EF37A-95B9-4E9F-8145-B2DA64615810}"/>
              </a:ext>
            </a:extLst>
          </p:cNvPr>
          <p:cNvSpPr txBox="1"/>
          <p:nvPr/>
        </p:nvSpPr>
        <p:spPr>
          <a:xfrm>
            <a:off x="5245943" y="4191000"/>
            <a:ext cx="417843" cy="207749"/>
          </a:xfrm>
          <a:prstGeom prst="rect">
            <a:avLst/>
          </a:prstGeom>
          <a:solidFill>
            <a:srgbClr val="FF6CA3"/>
          </a:solid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FFFFFF"/>
                </a:solidFill>
                <a:effectLst/>
                <a:uLnTx/>
                <a:uFillTx/>
                <a:latin typeface="Rubik"/>
                <a:ea typeface="+mn-ea"/>
                <a:cs typeface="+mn-cs"/>
              </a:rPr>
              <a:t>MAX</a:t>
            </a:r>
          </a:p>
        </p:txBody>
      </p:sp>
      <p:sp>
        <p:nvSpPr>
          <p:cNvPr id="76" name="TextBox 75">
            <a:extLst>
              <a:ext uri="{FF2B5EF4-FFF2-40B4-BE49-F238E27FC236}">
                <a16:creationId xmlns:a16="http://schemas.microsoft.com/office/drawing/2014/main" id="{76AE1DE3-2736-4294-8E76-EE8BAD380C10}"/>
              </a:ext>
            </a:extLst>
          </p:cNvPr>
          <p:cNvSpPr txBox="1"/>
          <p:nvPr userDrawn="1"/>
        </p:nvSpPr>
        <p:spPr>
          <a:xfrm>
            <a:off x="78014" y="5223194"/>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EVERETT</a:t>
            </a:r>
          </a:p>
        </p:txBody>
      </p:sp>
      <p:sp>
        <p:nvSpPr>
          <p:cNvPr id="77" name="TextBox 76">
            <a:extLst>
              <a:ext uri="{FF2B5EF4-FFF2-40B4-BE49-F238E27FC236}">
                <a16:creationId xmlns:a16="http://schemas.microsoft.com/office/drawing/2014/main" id="{D289873B-6E86-47DB-ACAF-7295DEA6299D}"/>
              </a:ext>
            </a:extLst>
          </p:cNvPr>
          <p:cNvSpPr txBox="1"/>
          <p:nvPr userDrawn="1"/>
        </p:nvSpPr>
        <p:spPr>
          <a:xfrm>
            <a:off x="78014" y="5631436"/>
            <a:ext cx="952500"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NW DAVIS</a:t>
            </a:r>
          </a:p>
        </p:txBody>
      </p:sp>
      <p:sp>
        <p:nvSpPr>
          <p:cNvPr id="78" name="TextBox 77">
            <a:extLst>
              <a:ext uri="{FF2B5EF4-FFF2-40B4-BE49-F238E27FC236}">
                <a16:creationId xmlns:a16="http://schemas.microsoft.com/office/drawing/2014/main" id="{921E8133-2E26-4E4C-BFFC-D9F7BAD6849E}"/>
              </a:ext>
            </a:extLst>
          </p:cNvPr>
          <p:cNvSpPr txBox="1"/>
          <p:nvPr userDrawn="1"/>
        </p:nvSpPr>
        <p:spPr>
          <a:xfrm rot="16200000">
            <a:off x="6097740" y="5584371"/>
            <a:ext cx="532307" cy="20774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50" b="1" i="0" u="none" strike="noStrike" kern="1200" cap="none" spc="0" normalizeH="0" baseline="0" noProof="0" dirty="0">
                <a:ln>
                  <a:noFill/>
                </a:ln>
                <a:solidFill>
                  <a:srgbClr val="383A35"/>
                </a:solidFill>
                <a:effectLst/>
                <a:uLnTx/>
                <a:uFillTx/>
                <a:latin typeface="Rubik"/>
                <a:ea typeface="+mn-ea"/>
                <a:cs typeface="+mn-cs"/>
              </a:rPr>
              <a:t>NATIO </a:t>
            </a:r>
          </a:p>
        </p:txBody>
      </p:sp>
      <p:sp>
        <p:nvSpPr>
          <p:cNvPr id="79" name="Rectangle 78">
            <a:extLst>
              <a:ext uri="{FF2B5EF4-FFF2-40B4-BE49-F238E27FC236}">
                <a16:creationId xmlns:a16="http://schemas.microsoft.com/office/drawing/2014/main" id="{27EA8544-548D-4BD7-82DF-B015301B1A73}"/>
              </a:ext>
            </a:extLst>
          </p:cNvPr>
          <p:cNvSpPr/>
          <p:nvPr/>
        </p:nvSpPr>
        <p:spPr>
          <a:xfrm rot="21540000">
            <a:off x="2127029" y="2644477"/>
            <a:ext cx="1035271" cy="205718"/>
          </a:xfrm>
          <a:prstGeom prst="rect">
            <a:avLst/>
          </a:prstGeom>
          <a:solidFill>
            <a:srgbClr val="000000"/>
          </a:solidFill>
          <a:ln w="317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USPS SITE</a:t>
            </a:r>
          </a:p>
        </p:txBody>
      </p:sp>
    </p:spTree>
    <p:extLst>
      <p:ext uri="{BB962C8B-B14F-4D97-AF65-F5344CB8AC3E}">
        <p14:creationId xmlns:p14="http://schemas.microsoft.com/office/powerpoint/2010/main" val="3808021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55676D7-50C4-4E62-A87E-E2B46F84BA35}"/>
              </a:ext>
            </a:extLst>
          </p:cNvPr>
          <p:cNvSpPr/>
          <p:nvPr/>
        </p:nvSpPr>
        <p:spPr>
          <a:xfrm>
            <a:off x="6098650" y="4261899"/>
            <a:ext cx="628153" cy="1900362"/>
          </a:xfrm>
          <a:custGeom>
            <a:avLst/>
            <a:gdLst>
              <a:gd name="connsiteX0" fmla="*/ 174929 w 628153"/>
              <a:gd name="connsiteY0" fmla="*/ 0 h 1900362"/>
              <a:gd name="connsiteX1" fmla="*/ 0 w 628153"/>
              <a:gd name="connsiteY1" fmla="*/ 95416 h 1900362"/>
              <a:gd name="connsiteX2" fmla="*/ 7952 w 628153"/>
              <a:gd name="connsiteY2" fmla="*/ 302150 h 1900362"/>
              <a:gd name="connsiteX3" fmla="*/ 326004 w 628153"/>
              <a:gd name="connsiteY3" fmla="*/ 795131 h 1900362"/>
              <a:gd name="connsiteX4" fmla="*/ 397566 w 628153"/>
              <a:gd name="connsiteY4" fmla="*/ 1176793 h 1900362"/>
              <a:gd name="connsiteX5" fmla="*/ 310101 w 628153"/>
              <a:gd name="connsiteY5" fmla="*/ 1431235 h 1900362"/>
              <a:gd name="connsiteX6" fmla="*/ 326004 w 628153"/>
              <a:gd name="connsiteY6" fmla="*/ 1900362 h 1900362"/>
              <a:gd name="connsiteX7" fmla="*/ 628153 w 628153"/>
              <a:gd name="connsiteY7" fmla="*/ 1900362 h 1900362"/>
              <a:gd name="connsiteX8" fmla="*/ 429371 w 628153"/>
              <a:gd name="connsiteY8" fmla="*/ 667910 h 1900362"/>
              <a:gd name="connsiteX9" fmla="*/ 198783 w 628153"/>
              <a:gd name="connsiteY9" fmla="*/ 63611 h 1900362"/>
              <a:gd name="connsiteX10" fmla="*/ 174929 w 628153"/>
              <a:gd name="connsiteY10" fmla="*/ 0 h 19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900362">
                <a:moveTo>
                  <a:pt x="174929" y="0"/>
                </a:moveTo>
                <a:lnTo>
                  <a:pt x="0" y="95416"/>
                </a:lnTo>
                <a:lnTo>
                  <a:pt x="7952" y="302150"/>
                </a:lnTo>
                <a:lnTo>
                  <a:pt x="326004" y="795131"/>
                </a:lnTo>
                <a:lnTo>
                  <a:pt x="397566" y="1176793"/>
                </a:lnTo>
                <a:lnTo>
                  <a:pt x="310101" y="1431235"/>
                </a:lnTo>
                <a:lnTo>
                  <a:pt x="326004" y="1900362"/>
                </a:lnTo>
                <a:lnTo>
                  <a:pt x="628153" y="1900362"/>
                </a:lnTo>
                <a:lnTo>
                  <a:pt x="429371" y="667910"/>
                </a:lnTo>
                <a:lnTo>
                  <a:pt x="198783" y="63611"/>
                </a:lnTo>
                <a:lnTo>
                  <a:pt x="174929" y="0"/>
                </a:ln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457200">
              <a:defRPr/>
            </a:pPr>
            <a:endParaRPr lang="en-US">
              <a:solidFill>
                <a:srgbClr val="FFFFFF"/>
              </a:solidFill>
            </a:endParaRPr>
          </a:p>
        </p:txBody>
      </p:sp>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Anchor Uses</a:t>
            </a:r>
          </a:p>
        </p:txBody>
      </p:sp>
      <p:sp>
        <p:nvSpPr>
          <p:cNvPr id="2" name="Rectangle 1">
            <a:extLst>
              <a:ext uri="{FF2B5EF4-FFF2-40B4-BE49-F238E27FC236}">
                <a16:creationId xmlns:a16="http://schemas.microsoft.com/office/drawing/2014/main" id="{373D38BC-4F72-488C-8198-778535AE13A7}"/>
              </a:ext>
            </a:extLst>
          </p:cNvPr>
          <p:cNvSpPr/>
          <p:nvPr/>
        </p:nvSpPr>
        <p:spPr>
          <a:xfrm rot="21540000">
            <a:off x="1272209" y="1486894"/>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8" name="Rectangle 7">
            <a:extLst>
              <a:ext uri="{FF2B5EF4-FFF2-40B4-BE49-F238E27FC236}">
                <a16:creationId xmlns:a16="http://schemas.microsoft.com/office/drawing/2014/main" id="{ECD80E8C-967C-4308-BA77-95C0F4004081}"/>
              </a:ext>
            </a:extLst>
          </p:cNvPr>
          <p:cNvSpPr/>
          <p:nvPr/>
        </p:nvSpPr>
        <p:spPr>
          <a:xfrm rot="21480000">
            <a:off x="2599492" y="4462671"/>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9" name="Rectangle 8">
            <a:extLst>
              <a:ext uri="{FF2B5EF4-FFF2-40B4-BE49-F238E27FC236}">
                <a16:creationId xmlns:a16="http://schemas.microsoft.com/office/drawing/2014/main" id="{18AC65AE-7506-4965-8E25-88E07DEC942A}"/>
              </a:ext>
            </a:extLst>
          </p:cNvPr>
          <p:cNvSpPr/>
          <p:nvPr/>
        </p:nvSpPr>
        <p:spPr>
          <a:xfrm rot="21480000">
            <a:off x="2615394" y="4869514"/>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10" name="Rectangle 9">
            <a:extLst>
              <a:ext uri="{FF2B5EF4-FFF2-40B4-BE49-F238E27FC236}">
                <a16:creationId xmlns:a16="http://schemas.microsoft.com/office/drawing/2014/main" id="{FEA3B93D-4FC2-47B6-A14C-32FCAC96D91E}"/>
              </a:ext>
            </a:extLst>
          </p:cNvPr>
          <p:cNvSpPr/>
          <p:nvPr/>
        </p:nvSpPr>
        <p:spPr>
          <a:xfrm rot="21480000">
            <a:off x="2631297" y="5281889"/>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11" name="Rectangle 10">
            <a:extLst>
              <a:ext uri="{FF2B5EF4-FFF2-40B4-BE49-F238E27FC236}">
                <a16:creationId xmlns:a16="http://schemas.microsoft.com/office/drawing/2014/main" id="{FD108F61-F161-4218-9B37-DB06990EF8E9}"/>
              </a:ext>
            </a:extLst>
          </p:cNvPr>
          <p:cNvSpPr/>
          <p:nvPr/>
        </p:nvSpPr>
        <p:spPr>
          <a:xfrm rot="21480000">
            <a:off x="2647198" y="5694263"/>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12" name="Rectangle 11">
            <a:extLst>
              <a:ext uri="{FF2B5EF4-FFF2-40B4-BE49-F238E27FC236}">
                <a16:creationId xmlns:a16="http://schemas.microsoft.com/office/drawing/2014/main" id="{BB25F694-B9C0-4691-B571-974655E431FD}"/>
              </a:ext>
            </a:extLst>
          </p:cNvPr>
          <p:cNvSpPr/>
          <p:nvPr/>
        </p:nvSpPr>
        <p:spPr>
          <a:xfrm rot="21540000">
            <a:off x="5028538" y="4817841"/>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7" name="Rectangle 6">
            <a:extLst>
              <a:ext uri="{FF2B5EF4-FFF2-40B4-BE49-F238E27FC236}">
                <a16:creationId xmlns:a16="http://schemas.microsoft.com/office/drawing/2014/main" id="{2EB162B4-904C-4C96-9EE7-C8006B7E8C4B}"/>
              </a:ext>
            </a:extLst>
          </p:cNvPr>
          <p:cNvSpPr/>
          <p:nvPr/>
        </p:nvSpPr>
        <p:spPr>
          <a:xfrm rot="21540000">
            <a:off x="1306002" y="2784282"/>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en-US">
              <a:solidFill>
                <a:srgbClr val="FFFFFF"/>
              </a:solidFill>
            </a:endParaRPr>
          </a:p>
        </p:txBody>
      </p:sp>
      <p:sp>
        <p:nvSpPr>
          <p:cNvPr id="27" name="Speech Bubble: Rectangle 26">
            <a:extLst>
              <a:ext uri="{FF2B5EF4-FFF2-40B4-BE49-F238E27FC236}">
                <a16:creationId xmlns:a16="http://schemas.microsoft.com/office/drawing/2014/main" id="{3CBF07CA-EE4A-422A-9E99-810663688FFF}"/>
              </a:ext>
            </a:extLst>
          </p:cNvPr>
          <p:cNvSpPr/>
          <p:nvPr/>
        </p:nvSpPr>
        <p:spPr>
          <a:xfrm>
            <a:off x="3870113" y="1809703"/>
            <a:ext cx="2302087" cy="971810"/>
          </a:xfrm>
          <a:prstGeom prst="wedgeRectCallout">
            <a:avLst>
              <a:gd name="adj1" fmla="val -54045"/>
              <a:gd name="adj2" fmla="val 8081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200" b="1" dirty="0">
                <a:solidFill>
                  <a:srgbClr val="FFFFFF"/>
                </a:solidFill>
              </a:rPr>
              <a:t>Union Station</a:t>
            </a:r>
          </a:p>
          <a:p>
            <a:pPr algn="ctr" defTabSz="457200">
              <a:defRPr/>
            </a:pPr>
            <a:r>
              <a:rPr lang="en-US" sz="1200" dirty="0">
                <a:solidFill>
                  <a:srgbClr val="FFFFFF"/>
                </a:solidFill>
              </a:rPr>
              <a:t>600,000 annual riders</a:t>
            </a:r>
          </a:p>
          <a:p>
            <a:pPr algn="ctr" defTabSz="457200">
              <a:defRPr/>
            </a:pPr>
            <a:r>
              <a:rPr lang="en-US" sz="1200" dirty="0">
                <a:solidFill>
                  <a:srgbClr val="FFFFFF"/>
                </a:solidFill>
              </a:rPr>
              <a:t>10 daily trains</a:t>
            </a:r>
          </a:p>
          <a:p>
            <a:pPr algn="ctr" defTabSz="457200">
              <a:defRPr/>
            </a:pPr>
            <a:r>
              <a:rPr lang="en-US" sz="1200" dirty="0">
                <a:solidFill>
                  <a:srgbClr val="FFFFFF"/>
                </a:solidFill>
              </a:rPr>
              <a:t>Regional bus service</a:t>
            </a:r>
          </a:p>
          <a:p>
            <a:pPr algn="ctr" defTabSz="457200">
              <a:defRPr/>
            </a:pPr>
            <a:r>
              <a:rPr lang="en-US" sz="1200" dirty="0">
                <a:solidFill>
                  <a:srgbClr val="FFFFFF"/>
                </a:solidFill>
              </a:rPr>
              <a:t>29,500 leasable SF</a:t>
            </a:r>
          </a:p>
        </p:txBody>
      </p:sp>
      <p:cxnSp>
        <p:nvCxnSpPr>
          <p:cNvPr id="34" name="Straight Connector 33">
            <a:extLst>
              <a:ext uri="{FF2B5EF4-FFF2-40B4-BE49-F238E27FC236}">
                <a16:creationId xmlns:a16="http://schemas.microsoft.com/office/drawing/2014/main" id="{9A04817B-E66C-4173-A295-05F0D04BBF4B}"/>
              </a:ext>
            </a:extLst>
          </p:cNvPr>
          <p:cNvCxnSpPr>
            <a:cxnSpLocks/>
          </p:cNvCxnSpPr>
          <p:nvPr/>
        </p:nvCxnSpPr>
        <p:spPr>
          <a:xfrm>
            <a:off x="837250"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9D89BD33-A417-4540-AD1C-C153492A2418}"/>
              </a:ext>
            </a:extLst>
          </p:cNvPr>
          <p:cNvCxnSpPr>
            <a:cxnSpLocks/>
          </p:cNvCxnSpPr>
          <p:nvPr/>
        </p:nvCxnSpPr>
        <p:spPr>
          <a:xfrm>
            <a:off x="1275416"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47B60B22-206F-4DAC-BFFE-98DE6827F3B4}"/>
              </a:ext>
            </a:extLst>
          </p:cNvPr>
          <p:cNvCxnSpPr>
            <a:cxnSpLocks/>
          </p:cNvCxnSpPr>
          <p:nvPr/>
        </p:nvCxnSpPr>
        <p:spPr>
          <a:xfrm>
            <a:off x="81421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23DADB94-7882-40AD-8AFB-D22B6693AAB5}"/>
              </a:ext>
            </a:extLst>
          </p:cNvPr>
          <p:cNvCxnSpPr>
            <a:cxnSpLocks/>
          </p:cNvCxnSpPr>
          <p:nvPr/>
        </p:nvCxnSpPr>
        <p:spPr>
          <a:xfrm>
            <a:off x="124640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0CE41173-EE42-4FFE-950F-44763A5DC1AF}"/>
              </a:ext>
            </a:extLst>
          </p:cNvPr>
          <p:cNvCxnSpPr>
            <a:cxnSpLocks/>
          </p:cNvCxnSpPr>
          <p:nvPr/>
        </p:nvCxnSpPr>
        <p:spPr>
          <a:xfrm>
            <a:off x="1683972"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23" name="Speech Bubble: Rectangle 22">
            <a:extLst>
              <a:ext uri="{FF2B5EF4-FFF2-40B4-BE49-F238E27FC236}">
                <a16:creationId xmlns:a16="http://schemas.microsoft.com/office/drawing/2014/main" id="{04D504E6-2F1D-450C-AC81-05FBD90C68BC}"/>
              </a:ext>
            </a:extLst>
          </p:cNvPr>
          <p:cNvSpPr/>
          <p:nvPr/>
        </p:nvSpPr>
        <p:spPr>
          <a:xfrm>
            <a:off x="149571" y="4185328"/>
            <a:ext cx="2439351" cy="955322"/>
          </a:xfrm>
          <a:prstGeom prst="wedgeRectCallout">
            <a:avLst>
              <a:gd name="adj1" fmla="val 68185"/>
              <a:gd name="adj2" fmla="val -5190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200" b="1" dirty="0">
                <a:solidFill>
                  <a:srgbClr val="FFFFFF"/>
                </a:solidFill>
              </a:rPr>
              <a:t>PNCA</a:t>
            </a:r>
          </a:p>
          <a:p>
            <a:pPr algn="ctr" defTabSz="457200">
              <a:defRPr/>
            </a:pPr>
            <a:r>
              <a:rPr lang="en-US" sz="1200" dirty="0">
                <a:solidFill>
                  <a:srgbClr val="FFFFFF"/>
                </a:solidFill>
              </a:rPr>
              <a:t>550 students</a:t>
            </a:r>
          </a:p>
          <a:p>
            <a:pPr algn="ctr" defTabSz="457200">
              <a:defRPr/>
            </a:pPr>
            <a:r>
              <a:rPr lang="en-US" sz="1200" dirty="0">
                <a:solidFill>
                  <a:srgbClr val="FFFFFF"/>
                </a:solidFill>
              </a:rPr>
              <a:t>94 faculty</a:t>
            </a:r>
          </a:p>
          <a:p>
            <a:pPr algn="ctr" defTabSz="457200">
              <a:defRPr/>
            </a:pPr>
            <a:r>
              <a:rPr lang="en-US" sz="1200" dirty="0">
                <a:solidFill>
                  <a:srgbClr val="FFFFFF"/>
                </a:solidFill>
              </a:rPr>
              <a:t>1400 community </a:t>
            </a:r>
            <a:r>
              <a:rPr lang="en-US" sz="1200" dirty="0" err="1">
                <a:solidFill>
                  <a:srgbClr val="FFFFFF"/>
                </a:solidFill>
              </a:rPr>
              <a:t>ed</a:t>
            </a:r>
            <a:r>
              <a:rPr lang="en-US" sz="1200" dirty="0">
                <a:solidFill>
                  <a:srgbClr val="FFFFFF"/>
                </a:solidFill>
              </a:rPr>
              <a:t> students</a:t>
            </a:r>
          </a:p>
          <a:p>
            <a:pPr algn="ctr" defTabSz="457200">
              <a:defRPr/>
            </a:pPr>
            <a:r>
              <a:rPr lang="en-US" sz="1200" dirty="0">
                <a:solidFill>
                  <a:srgbClr val="FFFFFF"/>
                </a:solidFill>
              </a:rPr>
              <a:t>700 annual free programs</a:t>
            </a:r>
          </a:p>
        </p:txBody>
      </p:sp>
      <p:sp>
        <p:nvSpPr>
          <p:cNvPr id="21" name="Speech Bubble: Rectangle 20">
            <a:extLst>
              <a:ext uri="{FF2B5EF4-FFF2-40B4-BE49-F238E27FC236}">
                <a16:creationId xmlns:a16="http://schemas.microsoft.com/office/drawing/2014/main" id="{14E324A8-1984-49B3-9CF7-A5E3E30A8A11}"/>
              </a:ext>
            </a:extLst>
          </p:cNvPr>
          <p:cNvSpPr/>
          <p:nvPr/>
        </p:nvSpPr>
        <p:spPr>
          <a:xfrm>
            <a:off x="2857440" y="4717636"/>
            <a:ext cx="2327336" cy="773795"/>
          </a:xfrm>
          <a:prstGeom prst="wedgeRectCallout">
            <a:avLst>
              <a:gd name="adj1" fmla="val -20790"/>
              <a:gd name="adj2" fmla="val -16839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200" b="1" dirty="0" err="1">
                <a:solidFill>
                  <a:srgbClr val="FFFFFF"/>
                </a:solidFill>
              </a:rPr>
              <a:t>Mult</a:t>
            </a:r>
            <a:r>
              <a:rPr lang="en-US" sz="1200" b="1" dirty="0">
                <a:solidFill>
                  <a:srgbClr val="FFFFFF"/>
                </a:solidFill>
              </a:rPr>
              <a:t> Co Heath </a:t>
            </a:r>
            <a:r>
              <a:rPr lang="en-US" sz="1200" b="1" dirty="0" err="1">
                <a:solidFill>
                  <a:srgbClr val="FFFFFF"/>
                </a:solidFill>
              </a:rPr>
              <a:t>Dept</a:t>
            </a:r>
            <a:r>
              <a:rPr lang="en-US" sz="1200" b="1" dirty="0">
                <a:solidFill>
                  <a:srgbClr val="FFFFFF"/>
                </a:solidFill>
              </a:rPr>
              <a:t> HQ</a:t>
            </a:r>
          </a:p>
          <a:p>
            <a:pPr algn="ctr" defTabSz="457200">
              <a:defRPr/>
            </a:pPr>
            <a:r>
              <a:rPr lang="en-US" sz="1200" dirty="0">
                <a:solidFill>
                  <a:srgbClr val="FFFFFF"/>
                </a:solidFill>
              </a:rPr>
              <a:t>350 health professionals</a:t>
            </a:r>
          </a:p>
          <a:p>
            <a:pPr algn="ctr" defTabSz="457200">
              <a:defRPr/>
            </a:pPr>
            <a:r>
              <a:rPr lang="en-US" sz="1200" dirty="0">
                <a:solidFill>
                  <a:srgbClr val="FFFFFF"/>
                </a:solidFill>
              </a:rPr>
              <a:t>Specialty clinic &amp; pharmacy</a:t>
            </a:r>
          </a:p>
        </p:txBody>
      </p:sp>
      <p:sp>
        <p:nvSpPr>
          <p:cNvPr id="24" name="Speech Bubble: Rectangle 20">
            <a:extLst>
              <a:ext uri="{FF2B5EF4-FFF2-40B4-BE49-F238E27FC236}">
                <a16:creationId xmlns:a16="http://schemas.microsoft.com/office/drawing/2014/main" id="{14E324A8-1984-49B3-9CF7-A5E3E30A8A11}"/>
              </a:ext>
            </a:extLst>
          </p:cNvPr>
          <p:cNvSpPr/>
          <p:nvPr/>
        </p:nvSpPr>
        <p:spPr>
          <a:xfrm>
            <a:off x="331729" y="2944302"/>
            <a:ext cx="2327336" cy="773795"/>
          </a:xfrm>
          <a:prstGeom prst="wedgeRectCallout">
            <a:avLst>
              <a:gd name="adj1" fmla="val 78347"/>
              <a:gd name="adj2" fmla="val 4596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200" b="1" dirty="0">
                <a:solidFill>
                  <a:srgbClr val="FFFFFF"/>
                </a:solidFill>
              </a:rPr>
              <a:t>Bud Clark Commons</a:t>
            </a:r>
          </a:p>
          <a:p>
            <a:pPr algn="ctr" defTabSz="457200">
              <a:defRPr/>
            </a:pPr>
            <a:r>
              <a:rPr lang="en-US" sz="1200" dirty="0">
                <a:solidFill>
                  <a:srgbClr val="FFFFFF"/>
                </a:solidFill>
              </a:rPr>
              <a:t>130 Units &lt;35% AMI</a:t>
            </a:r>
          </a:p>
          <a:p>
            <a:pPr algn="ctr" defTabSz="457200">
              <a:defRPr/>
            </a:pPr>
            <a:r>
              <a:rPr lang="en-US" sz="1200" dirty="0">
                <a:solidFill>
                  <a:srgbClr val="FFFFFF"/>
                </a:solidFill>
              </a:rPr>
              <a:t>90 bed shelter</a:t>
            </a:r>
          </a:p>
          <a:p>
            <a:pPr algn="ctr" defTabSz="457200">
              <a:defRPr/>
            </a:pPr>
            <a:r>
              <a:rPr lang="en-US" sz="1200" dirty="0">
                <a:solidFill>
                  <a:srgbClr val="FFFFFF"/>
                </a:solidFill>
              </a:rPr>
              <a:t>day resource center &amp; clinic</a:t>
            </a:r>
          </a:p>
        </p:txBody>
      </p:sp>
      <p:sp>
        <p:nvSpPr>
          <p:cNvPr id="25" name="Speech Bubble: Rectangle 26">
            <a:extLst>
              <a:ext uri="{FF2B5EF4-FFF2-40B4-BE49-F238E27FC236}">
                <a16:creationId xmlns:a16="http://schemas.microsoft.com/office/drawing/2014/main" id="{3CBF07CA-EE4A-422A-9E99-810663688FFF}"/>
              </a:ext>
            </a:extLst>
          </p:cNvPr>
          <p:cNvSpPr/>
          <p:nvPr/>
        </p:nvSpPr>
        <p:spPr>
          <a:xfrm>
            <a:off x="4698751" y="3616864"/>
            <a:ext cx="1401671" cy="773795"/>
          </a:xfrm>
          <a:prstGeom prst="wedgeRectCallout">
            <a:avLst>
              <a:gd name="adj1" fmla="val -113213"/>
              <a:gd name="adj2" fmla="val 524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en-US" sz="1200" b="1" dirty="0">
                <a:solidFill>
                  <a:srgbClr val="FFFFFF"/>
                </a:solidFill>
              </a:rPr>
              <a:t>Greyhound</a:t>
            </a:r>
          </a:p>
          <a:p>
            <a:pPr algn="ctr" defTabSz="457200">
              <a:defRPr/>
            </a:pPr>
            <a:r>
              <a:rPr lang="en-US" sz="1200" dirty="0">
                <a:solidFill>
                  <a:srgbClr val="FFFFFF"/>
                </a:solidFill>
              </a:rPr>
              <a:t>20 daily arrivals / departures</a:t>
            </a:r>
          </a:p>
        </p:txBody>
      </p:sp>
    </p:spTree>
    <p:extLst>
      <p:ext uri="{BB962C8B-B14F-4D97-AF65-F5344CB8AC3E}">
        <p14:creationId xmlns:p14="http://schemas.microsoft.com/office/powerpoint/2010/main" val="302964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55676D7-50C4-4E62-A87E-E2B46F84BA35}"/>
              </a:ext>
            </a:extLst>
          </p:cNvPr>
          <p:cNvSpPr/>
          <p:nvPr/>
        </p:nvSpPr>
        <p:spPr>
          <a:xfrm>
            <a:off x="6098650" y="4261899"/>
            <a:ext cx="628153" cy="1900362"/>
          </a:xfrm>
          <a:custGeom>
            <a:avLst/>
            <a:gdLst>
              <a:gd name="connsiteX0" fmla="*/ 174929 w 628153"/>
              <a:gd name="connsiteY0" fmla="*/ 0 h 1900362"/>
              <a:gd name="connsiteX1" fmla="*/ 0 w 628153"/>
              <a:gd name="connsiteY1" fmla="*/ 95416 h 1900362"/>
              <a:gd name="connsiteX2" fmla="*/ 7952 w 628153"/>
              <a:gd name="connsiteY2" fmla="*/ 302150 h 1900362"/>
              <a:gd name="connsiteX3" fmla="*/ 326004 w 628153"/>
              <a:gd name="connsiteY3" fmla="*/ 795131 h 1900362"/>
              <a:gd name="connsiteX4" fmla="*/ 397566 w 628153"/>
              <a:gd name="connsiteY4" fmla="*/ 1176793 h 1900362"/>
              <a:gd name="connsiteX5" fmla="*/ 310101 w 628153"/>
              <a:gd name="connsiteY5" fmla="*/ 1431235 h 1900362"/>
              <a:gd name="connsiteX6" fmla="*/ 326004 w 628153"/>
              <a:gd name="connsiteY6" fmla="*/ 1900362 h 1900362"/>
              <a:gd name="connsiteX7" fmla="*/ 628153 w 628153"/>
              <a:gd name="connsiteY7" fmla="*/ 1900362 h 1900362"/>
              <a:gd name="connsiteX8" fmla="*/ 429371 w 628153"/>
              <a:gd name="connsiteY8" fmla="*/ 667910 h 1900362"/>
              <a:gd name="connsiteX9" fmla="*/ 198783 w 628153"/>
              <a:gd name="connsiteY9" fmla="*/ 63611 h 1900362"/>
              <a:gd name="connsiteX10" fmla="*/ 174929 w 628153"/>
              <a:gd name="connsiteY10" fmla="*/ 0 h 19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900362">
                <a:moveTo>
                  <a:pt x="174929" y="0"/>
                </a:moveTo>
                <a:lnTo>
                  <a:pt x="0" y="95416"/>
                </a:lnTo>
                <a:lnTo>
                  <a:pt x="7952" y="302150"/>
                </a:lnTo>
                <a:lnTo>
                  <a:pt x="326004" y="795131"/>
                </a:lnTo>
                <a:lnTo>
                  <a:pt x="397566" y="1176793"/>
                </a:lnTo>
                <a:lnTo>
                  <a:pt x="310101" y="1431235"/>
                </a:lnTo>
                <a:lnTo>
                  <a:pt x="326004" y="1900362"/>
                </a:lnTo>
                <a:lnTo>
                  <a:pt x="628153" y="1900362"/>
                </a:lnTo>
                <a:lnTo>
                  <a:pt x="429371" y="667910"/>
                </a:lnTo>
                <a:lnTo>
                  <a:pt x="198783" y="63611"/>
                </a:lnTo>
                <a:lnTo>
                  <a:pt x="174929" y="0"/>
                </a:ln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Adjacent Affordable Housing</a:t>
            </a:r>
          </a:p>
        </p:txBody>
      </p:sp>
      <p:sp>
        <p:nvSpPr>
          <p:cNvPr id="2" name="Rectangle 1">
            <a:extLst>
              <a:ext uri="{FF2B5EF4-FFF2-40B4-BE49-F238E27FC236}">
                <a16:creationId xmlns:a16="http://schemas.microsoft.com/office/drawing/2014/main" id="{373D38BC-4F72-488C-8198-778535AE13A7}"/>
              </a:ext>
            </a:extLst>
          </p:cNvPr>
          <p:cNvSpPr/>
          <p:nvPr/>
        </p:nvSpPr>
        <p:spPr>
          <a:xfrm rot="21540000">
            <a:off x="1272209" y="1486894"/>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8" name="Rectangle 7">
            <a:extLst>
              <a:ext uri="{FF2B5EF4-FFF2-40B4-BE49-F238E27FC236}">
                <a16:creationId xmlns:a16="http://schemas.microsoft.com/office/drawing/2014/main" id="{ECD80E8C-967C-4308-BA77-95C0F4004081}"/>
              </a:ext>
            </a:extLst>
          </p:cNvPr>
          <p:cNvSpPr/>
          <p:nvPr/>
        </p:nvSpPr>
        <p:spPr>
          <a:xfrm rot="21480000">
            <a:off x="2599492" y="4462671"/>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9" name="Rectangle 8">
            <a:extLst>
              <a:ext uri="{FF2B5EF4-FFF2-40B4-BE49-F238E27FC236}">
                <a16:creationId xmlns:a16="http://schemas.microsoft.com/office/drawing/2014/main" id="{18AC65AE-7506-4965-8E25-88E07DEC942A}"/>
              </a:ext>
            </a:extLst>
          </p:cNvPr>
          <p:cNvSpPr/>
          <p:nvPr/>
        </p:nvSpPr>
        <p:spPr>
          <a:xfrm rot="21480000">
            <a:off x="2615394" y="4869514"/>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0" name="Rectangle 9">
            <a:extLst>
              <a:ext uri="{FF2B5EF4-FFF2-40B4-BE49-F238E27FC236}">
                <a16:creationId xmlns:a16="http://schemas.microsoft.com/office/drawing/2014/main" id="{FEA3B93D-4FC2-47B6-A14C-32FCAC96D91E}"/>
              </a:ext>
            </a:extLst>
          </p:cNvPr>
          <p:cNvSpPr/>
          <p:nvPr/>
        </p:nvSpPr>
        <p:spPr>
          <a:xfrm rot="21480000">
            <a:off x="2631297" y="5281889"/>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Rectangle 10">
            <a:extLst>
              <a:ext uri="{FF2B5EF4-FFF2-40B4-BE49-F238E27FC236}">
                <a16:creationId xmlns:a16="http://schemas.microsoft.com/office/drawing/2014/main" id="{FD108F61-F161-4218-9B37-DB06990EF8E9}"/>
              </a:ext>
            </a:extLst>
          </p:cNvPr>
          <p:cNvSpPr/>
          <p:nvPr/>
        </p:nvSpPr>
        <p:spPr>
          <a:xfrm rot="21480000">
            <a:off x="2647198" y="5694263"/>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2" name="Rectangle 11">
            <a:extLst>
              <a:ext uri="{FF2B5EF4-FFF2-40B4-BE49-F238E27FC236}">
                <a16:creationId xmlns:a16="http://schemas.microsoft.com/office/drawing/2014/main" id="{BB25F694-B9C0-4691-B571-974655E431FD}"/>
              </a:ext>
            </a:extLst>
          </p:cNvPr>
          <p:cNvSpPr/>
          <p:nvPr/>
        </p:nvSpPr>
        <p:spPr>
          <a:xfrm rot="21540000">
            <a:off x="5028538" y="4817841"/>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Rectangle 6">
            <a:extLst>
              <a:ext uri="{FF2B5EF4-FFF2-40B4-BE49-F238E27FC236}">
                <a16:creationId xmlns:a16="http://schemas.microsoft.com/office/drawing/2014/main" id="{2EB162B4-904C-4C96-9EE7-C8006B7E8C4B}"/>
              </a:ext>
            </a:extLst>
          </p:cNvPr>
          <p:cNvSpPr/>
          <p:nvPr/>
        </p:nvSpPr>
        <p:spPr>
          <a:xfrm rot="21540000">
            <a:off x="1306002" y="2784282"/>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7" name="Speech Bubble: Rectangle 26">
            <a:extLst>
              <a:ext uri="{FF2B5EF4-FFF2-40B4-BE49-F238E27FC236}">
                <a16:creationId xmlns:a16="http://schemas.microsoft.com/office/drawing/2014/main" id="{3CBF07CA-EE4A-422A-9E99-810663688FFF}"/>
              </a:ext>
            </a:extLst>
          </p:cNvPr>
          <p:cNvSpPr/>
          <p:nvPr/>
        </p:nvSpPr>
        <p:spPr>
          <a:xfrm>
            <a:off x="4380993" y="1979011"/>
            <a:ext cx="1401671" cy="773795"/>
          </a:xfrm>
          <a:prstGeom prst="wedgeRectCallout">
            <a:avLst>
              <a:gd name="adj1" fmla="val -54045"/>
              <a:gd name="adj2" fmla="val 8081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Yards at Union Station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158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60% AMI</a:t>
            </a:r>
          </a:p>
        </p:txBody>
      </p:sp>
      <p:cxnSp>
        <p:nvCxnSpPr>
          <p:cNvPr id="34" name="Straight Connector 33">
            <a:extLst>
              <a:ext uri="{FF2B5EF4-FFF2-40B4-BE49-F238E27FC236}">
                <a16:creationId xmlns:a16="http://schemas.microsoft.com/office/drawing/2014/main" id="{9A04817B-E66C-4173-A295-05F0D04BBF4B}"/>
              </a:ext>
            </a:extLst>
          </p:cNvPr>
          <p:cNvCxnSpPr>
            <a:cxnSpLocks/>
          </p:cNvCxnSpPr>
          <p:nvPr/>
        </p:nvCxnSpPr>
        <p:spPr>
          <a:xfrm>
            <a:off x="837250"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9D89BD33-A417-4540-AD1C-C153492A2418}"/>
              </a:ext>
            </a:extLst>
          </p:cNvPr>
          <p:cNvCxnSpPr>
            <a:cxnSpLocks/>
          </p:cNvCxnSpPr>
          <p:nvPr/>
        </p:nvCxnSpPr>
        <p:spPr>
          <a:xfrm>
            <a:off x="1275416"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47B60B22-206F-4DAC-BFFE-98DE6827F3B4}"/>
              </a:ext>
            </a:extLst>
          </p:cNvPr>
          <p:cNvCxnSpPr>
            <a:cxnSpLocks/>
          </p:cNvCxnSpPr>
          <p:nvPr/>
        </p:nvCxnSpPr>
        <p:spPr>
          <a:xfrm>
            <a:off x="81421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23DADB94-7882-40AD-8AFB-D22B6693AAB5}"/>
              </a:ext>
            </a:extLst>
          </p:cNvPr>
          <p:cNvCxnSpPr>
            <a:cxnSpLocks/>
          </p:cNvCxnSpPr>
          <p:nvPr/>
        </p:nvCxnSpPr>
        <p:spPr>
          <a:xfrm>
            <a:off x="124640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0CE41173-EE42-4FFE-950F-44763A5DC1AF}"/>
              </a:ext>
            </a:extLst>
          </p:cNvPr>
          <p:cNvCxnSpPr>
            <a:cxnSpLocks/>
          </p:cNvCxnSpPr>
          <p:nvPr/>
        </p:nvCxnSpPr>
        <p:spPr>
          <a:xfrm>
            <a:off x="1683972"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23" name="Speech Bubble: Rectangle 22">
            <a:extLst>
              <a:ext uri="{FF2B5EF4-FFF2-40B4-BE49-F238E27FC236}">
                <a16:creationId xmlns:a16="http://schemas.microsoft.com/office/drawing/2014/main" id="{04D504E6-2F1D-450C-AC81-05FBD90C68BC}"/>
              </a:ext>
            </a:extLst>
          </p:cNvPr>
          <p:cNvSpPr/>
          <p:nvPr/>
        </p:nvSpPr>
        <p:spPr>
          <a:xfrm>
            <a:off x="262300" y="3294562"/>
            <a:ext cx="1444171" cy="619843"/>
          </a:xfrm>
          <a:prstGeom prst="wedgeRectCallout">
            <a:avLst>
              <a:gd name="adj1" fmla="val 62017"/>
              <a:gd name="adj2" fmla="val -10450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Pearl Court</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199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40-60% AMI</a:t>
            </a:r>
          </a:p>
        </p:txBody>
      </p:sp>
      <p:sp>
        <p:nvSpPr>
          <p:cNvPr id="22" name="Speech Bubble: Rectangle 21">
            <a:extLst>
              <a:ext uri="{FF2B5EF4-FFF2-40B4-BE49-F238E27FC236}">
                <a16:creationId xmlns:a16="http://schemas.microsoft.com/office/drawing/2014/main" id="{2A546B53-EB24-44DE-9DF4-5B37ECDB1996}"/>
              </a:ext>
            </a:extLst>
          </p:cNvPr>
          <p:cNvSpPr/>
          <p:nvPr/>
        </p:nvSpPr>
        <p:spPr>
          <a:xfrm>
            <a:off x="262301" y="2179335"/>
            <a:ext cx="1444170" cy="739156"/>
          </a:xfrm>
          <a:prstGeom prst="wedgeRectCallout">
            <a:avLst>
              <a:gd name="adj1" fmla="val 54276"/>
              <a:gd name="adj2" fmla="val -7756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Lovejoy Station</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181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40-80% AMI</a:t>
            </a:r>
          </a:p>
        </p:txBody>
      </p:sp>
      <p:sp>
        <p:nvSpPr>
          <p:cNvPr id="45" name="Speech Bubble: Rectangle 44">
            <a:extLst>
              <a:ext uri="{FF2B5EF4-FFF2-40B4-BE49-F238E27FC236}">
                <a16:creationId xmlns:a16="http://schemas.microsoft.com/office/drawing/2014/main" id="{A551B173-DC5E-4DC8-A8A8-5E34DC017F30}"/>
              </a:ext>
            </a:extLst>
          </p:cNvPr>
          <p:cNvSpPr/>
          <p:nvPr/>
        </p:nvSpPr>
        <p:spPr>
          <a:xfrm>
            <a:off x="2671111" y="1402707"/>
            <a:ext cx="1401671" cy="773795"/>
          </a:xfrm>
          <a:prstGeom prst="wedgeRectCallout">
            <a:avLst>
              <a:gd name="adj1" fmla="val -81851"/>
              <a:gd name="adj2" fmla="val 44007"/>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Station Place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176 Units / 55+</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30-80% AMI</a:t>
            </a:r>
          </a:p>
        </p:txBody>
      </p:sp>
      <p:sp>
        <p:nvSpPr>
          <p:cNvPr id="21" name="Speech Bubble: Rectangle 20">
            <a:extLst>
              <a:ext uri="{FF2B5EF4-FFF2-40B4-BE49-F238E27FC236}">
                <a16:creationId xmlns:a16="http://schemas.microsoft.com/office/drawing/2014/main" id="{14E324A8-1984-49B3-9CF7-A5E3E30A8A11}"/>
              </a:ext>
            </a:extLst>
          </p:cNvPr>
          <p:cNvSpPr/>
          <p:nvPr/>
        </p:nvSpPr>
        <p:spPr>
          <a:xfrm>
            <a:off x="3771314" y="3851870"/>
            <a:ext cx="1401671" cy="773795"/>
          </a:xfrm>
          <a:prstGeom prst="wedgeRectCallout">
            <a:avLst>
              <a:gd name="adj1" fmla="val -77897"/>
              <a:gd name="adj2" fmla="val -5984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Bud Clark Commons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130 Units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&lt;35% AMI</a:t>
            </a:r>
          </a:p>
        </p:txBody>
      </p:sp>
    </p:spTree>
    <p:extLst>
      <p:ext uri="{BB962C8B-B14F-4D97-AF65-F5344CB8AC3E}">
        <p14:creationId xmlns:p14="http://schemas.microsoft.com/office/powerpoint/2010/main" val="228522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Infrastructure &amp; Barriers</a:t>
            </a:r>
          </a:p>
        </p:txBody>
      </p:sp>
      <p:sp>
        <p:nvSpPr>
          <p:cNvPr id="7" name="Speech Bubble: Rectangle 6">
            <a:extLst>
              <a:ext uri="{FF2B5EF4-FFF2-40B4-BE49-F238E27FC236}">
                <a16:creationId xmlns:a16="http://schemas.microsoft.com/office/drawing/2014/main" id="{35508051-3800-4325-93A6-B410013B471F}"/>
              </a:ext>
            </a:extLst>
          </p:cNvPr>
          <p:cNvSpPr/>
          <p:nvPr/>
        </p:nvSpPr>
        <p:spPr>
          <a:xfrm>
            <a:off x="4017038" y="1928867"/>
            <a:ext cx="1052101" cy="253090"/>
          </a:xfrm>
          <a:prstGeom prst="wedgeRectCallout">
            <a:avLst>
              <a:gd name="adj1" fmla="val -85024"/>
              <a:gd name="adj2" fmla="val 23524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Rail Yard </a:t>
            </a:r>
          </a:p>
        </p:txBody>
      </p:sp>
      <p:sp>
        <p:nvSpPr>
          <p:cNvPr id="4" name="Freeform: Shape 3">
            <a:extLst>
              <a:ext uri="{FF2B5EF4-FFF2-40B4-BE49-F238E27FC236}">
                <a16:creationId xmlns:a16="http://schemas.microsoft.com/office/drawing/2014/main" id="{0F0DC8D7-E068-45A6-AC6C-F52D0E5C09D0}"/>
              </a:ext>
            </a:extLst>
          </p:cNvPr>
          <p:cNvSpPr/>
          <p:nvPr/>
        </p:nvSpPr>
        <p:spPr>
          <a:xfrm>
            <a:off x="2664033" y="1568697"/>
            <a:ext cx="3372292" cy="2642400"/>
          </a:xfrm>
          <a:custGeom>
            <a:avLst/>
            <a:gdLst>
              <a:gd name="connsiteX0" fmla="*/ 0 w 3911600"/>
              <a:gd name="connsiteY0" fmla="*/ 0 h 3194050"/>
              <a:gd name="connsiteX1" fmla="*/ 2165350 w 3911600"/>
              <a:gd name="connsiteY1" fmla="*/ 2584450 h 3194050"/>
              <a:gd name="connsiteX2" fmla="*/ 2336800 w 3911600"/>
              <a:gd name="connsiteY2" fmla="*/ 2692400 h 3194050"/>
              <a:gd name="connsiteX3" fmla="*/ 3549650 w 3911600"/>
              <a:gd name="connsiteY3" fmla="*/ 3194050 h 3194050"/>
              <a:gd name="connsiteX4" fmla="*/ 3911600 w 3911600"/>
              <a:gd name="connsiteY4" fmla="*/ 3194050 h 3194050"/>
              <a:gd name="connsiteX0" fmla="*/ 0 w 3180080"/>
              <a:gd name="connsiteY0" fmla="*/ 0 h 2351212"/>
              <a:gd name="connsiteX1" fmla="*/ 1433830 w 3180080"/>
              <a:gd name="connsiteY1" fmla="*/ 1741612 h 2351212"/>
              <a:gd name="connsiteX2" fmla="*/ 1605280 w 3180080"/>
              <a:gd name="connsiteY2" fmla="*/ 1849562 h 2351212"/>
              <a:gd name="connsiteX3" fmla="*/ 2818130 w 3180080"/>
              <a:gd name="connsiteY3" fmla="*/ 2351212 h 2351212"/>
              <a:gd name="connsiteX4" fmla="*/ 3180080 w 3180080"/>
              <a:gd name="connsiteY4" fmla="*/ 2351212 h 2351212"/>
              <a:gd name="connsiteX0" fmla="*/ 0 w 2994185"/>
              <a:gd name="connsiteY0" fmla="*/ 0 h 2094979"/>
              <a:gd name="connsiteX1" fmla="*/ 1247935 w 2994185"/>
              <a:gd name="connsiteY1" fmla="*/ 1485379 h 2094979"/>
              <a:gd name="connsiteX2" fmla="*/ 1419385 w 2994185"/>
              <a:gd name="connsiteY2" fmla="*/ 1593329 h 2094979"/>
              <a:gd name="connsiteX3" fmla="*/ 2632235 w 2994185"/>
              <a:gd name="connsiteY3" fmla="*/ 2094979 h 2094979"/>
              <a:gd name="connsiteX4" fmla="*/ 2994185 w 2994185"/>
              <a:gd name="connsiteY4" fmla="*/ 2094979 h 2094979"/>
              <a:gd name="connsiteX0" fmla="*/ 0 w 2878629"/>
              <a:gd name="connsiteY0" fmla="*/ 0 h 2115076"/>
              <a:gd name="connsiteX1" fmla="*/ 1247935 w 2878629"/>
              <a:gd name="connsiteY1" fmla="*/ 1485379 h 2115076"/>
              <a:gd name="connsiteX2" fmla="*/ 1419385 w 2878629"/>
              <a:gd name="connsiteY2" fmla="*/ 1593329 h 2115076"/>
              <a:gd name="connsiteX3" fmla="*/ 2632235 w 2878629"/>
              <a:gd name="connsiteY3" fmla="*/ 2094979 h 2115076"/>
              <a:gd name="connsiteX4" fmla="*/ 2878629 w 2878629"/>
              <a:gd name="connsiteY4" fmla="*/ 2115076 h 2115076"/>
              <a:gd name="connsiteX0" fmla="*/ 0 w 3243267"/>
              <a:gd name="connsiteY0" fmla="*/ 0 h 2538617"/>
              <a:gd name="connsiteX1" fmla="*/ 1612573 w 3243267"/>
              <a:gd name="connsiteY1" fmla="*/ 1908920 h 2538617"/>
              <a:gd name="connsiteX2" fmla="*/ 1784023 w 3243267"/>
              <a:gd name="connsiteY2" fmla="*/ 2016870 h 2538617"/>
              <a:gd name="connsiteX3" fmla="*/ 2996873 w 3243267"/>
              <a:gd name="connsiteY3" fmla="*/ 2518520 h 2538617"/>
              <a:gd name="connsiteX4" fmla="*/ 3243267 w 3243267"/>
              <a:gd name="connsiteY4" fmla="*/ 2538617 h 2538617"/>
              <a:gd name="connsiteX0" fmla="*/ 0 w 3349853"/>
              <a:gd name="connsiteY0" fmla="*/ 0 h 2673253"/>
              <a:gd name="connsiteX1" fmla="*/ 1719159 w 3349853"/>
              <a:gd name="connsiteY1" fmla="*/ 2043556 h 2673253"/>
              <a:gd name="connsiteX2" fmla="*/ 1890609 w 3349853"/>
              <a:gd name="connsiteY2" fmla="*/ 2151506 h 2673253"/>
              <a:gd name="connsiteX3" fmla="*/ 3103459 w 3349853"/>
              <a:gd name="connsiteY3" fmla="*/ 2653156 h 2673253"/>
              <a:gd name="connsiteX4" fmla="*/ 3349853 w 3349853"/>
              <a:gd name="connsiteY4" fmla="*/ 2673253 h 2673253"/>
              <a:gd name="connsiteX0" fmla="*/ 0 w 3369487"/>
              <a:gd name="connsiteY0" fmla="*/ 0 h 2653619"/>
              <a:gd name="connsiteX1" fmla="*/ 1738793 w 3369487"/>
              <a:gd name="connsiteY1" fmla="*/ 2023922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69487"/>
              <a:gd name="connsiteY0" fmla="*/ 0 h 2653619"/>
              <a:gd name="connsiteX1" fmla="*/ 1660255 w 3369487"/>
              <a:gd name="connsiteY1" fmla="*/ 1984654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69487"/>
              <a:gd name="connsiteY0" fmla="*/ 0 h 2653619"/>
              <a:gd name="connsiteX1" fmla="*/ 1651840 w 3369487"/>
              <a:gd name="connsiteY1" fmla="*/ 1967824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83511"/>
              <a:gd name="connsiteY0" fmla="*/ 0 h 2653619"/>
              <a:gd name="connsiteX1" fmla="*/ 1665864 w 3383511"/>
              <a:gd name="connsiteY1" fmla="*/ 1967824 h 2653619"/>
              <a:gd name="connsiteX2" fmla="*/ 1924267 w 3383511"/>
              <a:gd name="connsiteY2" fmla="*/ 2131872 h 2653619"/>
              <a:gd name="connsiteX3" fmla="*/ 3137117 w 3383511"/>
              <a:gd name="connsiteY3" fmla="*/ 2633522 h 2653619"/>
              <a:gd name="connsiteX4" fmla="*/ 3383511 w 3383511"/>
              <a:gd name="connsiteY4" fmla="*/ 2653619 h 2653619"/>
              <a:gd name="connsiteX0" fmla="*/ 0 w 3383511"/>
              <a:gd name="connsiteY0" fmla="*/ 0 h 2667644"/>
              <a:gd name="connsiteX1" fmla="*/ 1665864 w 3383511"/>
              <a:gd name="connsiteY1" fmla="*/ 1981849 h 2667644"/>
              <a:gd name="connsiteX2" fmla="*/ 1924267 w 3383511"/>
              <a:gd name="connsiteY2" fmla="*/ 2145897 h 2667644"/>
              <a:gd name="connsiteX3" fmla="*/ 3137117 w 3383511"/>
              <a:gd name="connsiteY3" fmla="*/ 2647547 h 2667644"/>
              <a:gd name="connsiteX4" fmla="*/ 3383511 w 3383511"/>
              <a:gd name="connsiteY4" fmla="*/ 2667644 h 2667644"/>
              <a:gd name="connsiteX0" fmla="*/ 0 w 3372292"/>
              <a:gd name="connsiteY0" fmla="*/ 0 h 2642400"/>
              <a:gd name="connsiteX1" fmla="*/ 1654645 w 3372292"/>
              <a:gd name="connsiteY1" fmla="*/ 1956605 h 2642400"/>
              <a:gd name="connsiteX2" fmla="*/ 1913048 w 3372292"/>
              <a:gd name="connsiteY2" fmla="*/ 2120653 h 2642400"/>
              <a:gd name="connsiteX3" fmla="*/ 3125898 w 3372292"/>
              <a:gd name="connsiteY3" fmla="*/ 2622303 h 2642400"/>
              <a:gd name="connsiteX4" fmla="*/ 3372292 w 3372292"/>
              <a:gd name="connsiteY4" fmla="*/ 2642400 h 264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2292" h="2642400">
                <a:moveTo>
                  <a:pt x="0" y="0"/>
                </a:moveTo>
                <a:lnTo>
                  <a:pt x="1654645" y="1956605"/>
                </a:lnTo>
                <a:lnTo>
                  <a:pt x="1913048" y="2120653"/>
                </a:lnTo>
                <a:lnTo>
                  <a:pt x="3125898" y="2622303"/>
                </a:lnTo>
                <a:lnTo>
                  <a:pt x="3372292" y="2642400"/>
                </a:lnTo>
              </a:path>
            </a:pathLst>
          </a:custGeom>
          <a:noFill/>
          <a:ln w="88900" cmpd="dbl">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2" name="Speech Bubble: Rectangle 11">
            <a:extLst>
              <a:ext uri="{FF2B5EF4-FFF2-40B4-BE49-F238E27FC236}">
                <a16:creationId xmlns:a16="http://schemas.microsoft.com/office/drawing/2014/main" id="{8BEDC74D-2AEC-48CD-919A-5CA672D02800}"/>
              </a:ext>
            </a:extLst>
          </p:cNvPr>
          <p:cNvSpPr/>
          <p:nvPr/>
        </p:nvSpPr>
        <p:spPr>
          <a:xfrm>
            <a:off x="1302202" y="1777130"/>
            <a:ext cx="1473958" cy="253090"/>
          </a:xfrm>
          <a:prstGeom prst="wedgeRectCallout">
            <a:avLst>
              <a:gd name="adj1" fmla="val 23135"/>
              <a:gd name="adj2" fmla="val 11305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Lovejoy Viaduct</a:t>
            </a:r>
          </a:p>
        </p:txBody>
      </p:sp>
      <p:cxnSp>
        <p:nvCxnSpPr>
          <p:cNvPr id="14" name="Straight Connector 13">
            <a:extLst>
              <a:ext uri="{FF2B5EF4-FFF2-40B4-BE49-F238E27FC236}">
                <a16:creationId xmlns:a16="http://schemas.microsoft.com/office/drawing/2014/main" id="{4223B8E5-957D-4FBC-A26E-862C90841B30}"/>
              </a:ext>
            </a:extLst>
          </p:cNvPr>
          <p:cNvCxnSpPr>
            <a:cxnSpLocks/>
          </p:cNvCxnSpPr>
          <p:nvPr/>
        </p:nvCxnSpPr>
        <p:spPr>
          <a:xfrm flipV="1">
            <a:off x="3845588" y="894301"/>
            <a:ext cx="1252462" cy="1009374"/>
          </a:xfrm>
          <a:prstGeom prst="line">
            <a:avLst/>
          </a:prstGeom>
          <a:noFill/>
          <a:ln w="127000" cap="sq" cmpd="sng">
            <a:solidFill>
              <a:srgbClr val="000000">
                <a:alpha val="20000"/>
              </a:srgbClr>
            </a:solidFill>
          </a:ln>
        </p:spPr>
        <p:style>
          <a:lnRef idx="2">
            <a:schemeClr val="accent1">
              <a:shade val="50000"/>
            </a:schemeClr>
          </a:lnRef>
          <a:fillRef idx="1">
            <a:schemeClr val="accent1"/>
          </a:fillRef>
          <a:effectRef idx="0">
            <a:schemeClr val="accent1"/>
          </a:effectRef>
          <a:fontRef idx="minor">
            <a:schemeClr val="lt1"/>
          </a:fontRef>
        </p:style>
      </p:cxnSp>
      <p:sp>
        <p:nvSpPr>
          <p:cNvPr id="22" name="Arrow: Right 21">
            <a:extLst>
              <a:ext uri="{FF2B5EF4-FFF2-40B4-BE49-F238E27FC236}">
                <a16:creationId xmlns:a16="http://schemas.microsoft.com/office/drawing/2014/main" id="{53733135-536C-4EF0-B778-93CA25050D52}"/>
              </a:ext>
            </a:extLst>
          </p:cNvPr>
          <p:cNvSpPr/>
          <p:nvPr/>
        </p:nvSpPr>
        <p:spPr>
          <a:xfrm rot="13860000">
            <a:off x="2448633" y="1310822"/>
            <a:ext cx="342902" cy="304800"/>
          </a:xfrm>
          <a:prstGeom prst="righ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3" name="Arrow: Right 22">
            <a:extLst>
              <a:ext uri="{FF2B5EF4-FFF2-40B4-BE49-F238E27FC236}">
                <a16:creationId xmlns:a16="http://schemas.microsoft.com/office/drawing/2014/main" id="{989BCA0E-ECC6-4FBB-9ADD-C2DDBA66031E}"/>
              </a:ext>
            </a:extLst>
          </p:cNvPr>
          <p:cNvSpPr/>
          <p:nvPr/>
        </p:nvSpPr>
        <p:spPr>
          <a:xfrm>
            <a:off x="5817814" y="4013818"/>
            <a:ext cx="342902" cy="304800"/>
          </a:xfrm>
          <a:prstGeom prst="rightArrow">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4" name="Speech Bubble: Rectangle 23">
            <a:extLst>
              <a:ext uri="{FF2B5EF4-FFF2-40B4-BE49-F238E27FC236}">
                <a16:creationId xmlns:a16="http://schemas.microsoft.com/office/drawing/2014/main" id="{28536D9D-87FE-49C8-A12C-3E87D1BCC234}"/>
              </a:ext>
            </a:extLst>
          </p:cNvPr>
          <p:cNvSpPr/>
          <p:nvPr/>
        </p:nvSpPr>
        <p:spPr>
          <a:xfrm>
            <a:off x="4133046" y="2569158"/>
            <a:ext cx="1124754" cy="410841"/>
          </a:xfrm>
          <a:prstGeom prst="wedgeRectCallout">
            <a:avLst>
              <a:gd name="adj1" fmla="val -140494"/>
              <a:gd name="adj2" fmla="val 11561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Broadway Ramp</a:t>
            </a:r>
          </a:p>
        </p:txBody>
      </p:sp>
      <p:sp>
        <p:nvSpPr>
          <p:cNvPr id="25" name="Speech Bubble: Rectangle 24">
            <a:extLst>
              <a:ext uri="{FF2B5EF4-FFF2-40B4-BE49-F238E27FC236}">
                <a16:creationId xmlns:a16="http://schemas.microsoft.com/office/drawing/2014/main" id="{2FDAC304-F0B2-41E2-8AE8-C02C033401D8}"/>
              </a:ext>
            </a:extLst>
          </p:cNvPr>
          <p:cNvSpPr/>
          <p:nvPr/>
        </p:nvSpPr>
        <p:spPr>
          <a:xfrm>
            <a:off x="5457674" y="2984433"/>
            <a:ext cx="1400905" cy="469316"/>
          </a:xfrm>
          <a:prstGeom prst="wedgeRectCallout">
            <a:avLst>
              <a:gd name="adj1" fmla="val -62156"/>
              <a:gd name="adj2" fmla="val 9266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Car- Orientated Naito Parkway</a:t>
            </a:r>
          </a:p>
        </p:txBody>
      </p:sp>
      <p:sp>
        <p:nvSpPr>
          <p:cNvPr id="26" name="Freeform: Shape 25">
            <a:extLst>
              <a:ext uri="{FF2B5EF4-FFF2-40B4-BE49-F238E27FC236}">
                <a16:creationId xmlns:a16="http://schemas.microsoft.com/office/drawing/2014/main" id="{365ACBC4-4519-4D1D-84BD-C4C341148FBB}"/>
              </a:ext>
            </a:extLst>
          </p:cNvPr>
          <p:cNvSpPr/>
          <p:nvPr/>
        </p:nvSpPr>
        <p:spPr>
          <a:xfrm>
            <a:off x="4961613" y="3323645"/>
            <a:ext cx="1447137" cy="2862470"/>
          </a:xfrm>
          <a:custGeom>
            <a:avLst/>
            <a:gdLst>
              <a:gd name="connsiteX0" fmla="*/ 0 w 1304014"/>
              <a:gd name="connsiteY0" fmla="*/ 0 h 2703444"/>
              <a:gd name="connsiteX1" fmla="*/ 477079 w 1304014"/>
              <a:gd name="connsiteY1" fmla="*/ 580446 h 2703444"/>
              <a:gd name="connsiteX2" fmla="*/ 1137037 w 1304014"/>
              <a:gd name="connsiteY2" fmla="*/ 1447138 h 2703444"/>
              <a:gd name="connsiteX3" fmla="*/ 1240404 w 1304014"/>
              <a:gd name="connsiteY3" fmla="*/ 1717482 h 2703444"/>
              <a:gd name="connsiteX4" fmla="*/ 1304014 w 1304014"/>
              <a:gd name="connsiteY4" fmla="*/ 2019632 h 2703444"/>
              <a:gd name="connsiteX5" fmla="*/ 1232453 w 1304014"/>
              <a:gd name="connsiteY5" fmla="*/ 2449002 h 2703444"/>
              <a:gd name="connsiteX6" fmla="*/ 1216550 w 1304014"/>
              <a:gd name="connsiteY6" fmla="*/ 2703444 h 2703444"/>
              <a:gd name="connsiteX0" fmla="*/ 0 w 1447137"/>
              <a:gd name="connsiteY0" fmla="*/ 0 h 2862470"/>
              <a:gd name="connsiteX1" fmla="*/ 620202 w 1447137"/>
              <a:gd name="connsiteY1" fmla="*/ 739472 h 2862470"/>
              <a:gd name="connsiteX2" fmla="*/ 1280160 w 1447137"/>
              <a:gd name="connsiteY2" fmla="*/ 1606164 h 2862470"/>
              <a:gd name="connsiteX3" fmla="*/ 1383527 w 1447137"/>
              <a:gd name="connsiteY3" fmla="*/ 1876508 h 2862470"/>
              <a:gd name="connsiteX4" fmla="*/ 1447137 w 1447137"/>
              <a:gd name="connsiteY4" fmla="*/ 2178658 h 2862470"/>
              <a:gd name="connsiteX5" fmla="*/ 1375576 w 1447137"/>
              <a:gd name="connsiteY5" fmla="*/ 2608028 h 2862470"/>
              <a:gd name="connsiteX6" fmla="*/ 1359673 w 1447137"/>
              <a:gd name="connsiteY6" fmla="*/ 2862470 h 2862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7137" h="2862470">
                <a:moveTo>
                  <a:pt x="0" y="0"/>
                </a:moveTo>
                <a:lnTo>
                  <a:pt x="620202" y="739472"/>
                </a:lnTo>
                <a:lnTo>
                  <a:pt x="1280160" y="1606164"/>
                </a:lnTo>
                <a:lnTo>
                  <a:pt x="1383527" y="1876508"/>
                </a:lnTo>
                <a:lnTo>
                  <a:pt x="1447137" y="2178658"/>
                </a:lnTo>
                <a:lnTo>
                  <a:pt x="1375576" y="2608028"/>
                </a:lnTo>
                <a:lnTo>
                  <a:pt x="1359673" y="2862470"/>
                </a:lnTo>
              </a:path>
            </a:pathLst>
          </a:custGeom>
          <a:noFill/>
          <a:ln w="101600">
            <a:solidFill>
              <a:srgbClr val="0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0" name="Freeform: Shape 29">
            <a:extLst>
              <a:ext uri="{FF2B5EF4-FFF2-40B4-BE49-F238E27FC236}">
                <a16:creationId xmlns:a16="http://schemas.microsoft.com/office/drawing/2014/main" id="{115FAC15-C271-4DC8-BFAD-CC349B5CB831}"/>
              </a:ext>
            </a:extLst>
          </p:cNvPr>
          <p:cNvSpPr/>
          <p:nvPr/>
        </p:nvSpPr>
        <p:spPr>
          <a:xfrm rot="19258380">
            <a:off x="2714839" y="1840689"/>
            <a:ext cx="1267147" cy="1102456"/>
          </a:xfrm>
          <a:custGeom>
            <a:avLst/>
            <a:gdLst>
              <a:gd name="connsiteX0" fmla="*/ 1267147 w 1267147"/>
              <a:gd name="connsiteY0" fmla="*/ 426477 h 1102456"/>
              <a:gd name="connsiteX1" fmla="*/ 1267147 w 1267147"/>
              <a:gd name="connsiteY1" fmla="*/ 563637 h 1102456"/>
              <a:gd name="connsiteX2" fmla="*/ 529425 w 1267147"/>
              <a:gd name="connsiteY2" fmla="*/ 563637 h 1102456"/>
              <a:gd name="connsiteX3" fmla="*/ 108044 w 1267147"/>
              <a:gd name="connsiteY3" fmla="*/ 1102456 h 1102456"/>
              <a:gd name="connsiteX4" fmla="*/ 0 w 1267147"/>
              <a:gd name="connsiteY4" fmla="*/ 1017961 h 1102456"/>
              <a:gd name="connsiteX5" fmla="*/ 377255 w 1267147"/>
              <a:gd name="connsiteY5" fmla="*/ 535566 h 1102456"/>
              <a:gd name="connsiteX6" fmla="*/ 377255 w 1267147"/>
              <a:gd name="connsiteY6" fmla="*/ 426477 h 1102456"/>
              <a:gd name="connsiteX7" fmla="*/ 382565 w 1267147"/>
              <a:gd name="connsiteY7" fmla="*/ 426477 h 1102456"/>
              <a:gd name="connsiteX8" fmla="*/ 85758 w 1267147"/>
              <a:gd name="connsiteY8" fmla="*/ 90864 h 1102456"/>
              <a:gd name="connsiteX9" fmla="*/ 188502 w 1267147"/>
              <a:gd name="connsiteY9" fmla="*/ 0 h 1102456"/>
              <a:gd name="connsiteX10" fmla="*/ 565668 w 1267147"/>
              <a:gd name="connsiteY10" fmla="*/ 426477 h 11024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7147" h="1102456">
                <a:moveTo>
                  <a:pt x="1267147" y="426477"/>
                </a:moveTo>
                <a:lnTo>
                  <a:pt x="1267147" y="563637"/>
                </a:lnTo>
                <a:lnTo>
                  <a:pt x="529425" y="563637"/>
                </a:lnTo>
                <a:lnTo>
                  <a:pt x="108044" y="1102456"/>
                </a:lnTo>
                <a:lnTo>
                  <a:pt x="0" y="1017961"/>
                </a:lnTo>
                <a:lnTo>
                  <a:pt x="377255" y="535566"/>
                </a:lnTo>
                <a:lnTo>
                  <a:pt x="377255" y="426477"/>
                </a:lnTo>
                <a:lnTo>
                  <a:pt x="382565" y="426477"/>
                </a:lnTo>
                <a:lnTo>
                  <a:pt x="85758" y="90864"/>
                </a:lnTo>
                <a:lnTo>
                  <a:pt x="188502" y="0"/>
                </a:lnTo>
                <a:lnTo>
                  <a:pt x="565668" y="426477"/>
                </a:lnTo>
                <a:close/>
              </a:path>
            </a:pathLst>
          </a:custGeom>
          <a:solidFill>
            <a:schemeClr val="bg1">
              <a:alpha val="50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1" name="Freeform: Shape 30">
            <a:extLst>
              <a:ext uri="{FF2B5EF4-FFF2-40B4-BE49-F238E27FC236}">
                <a16:creationId xmlns:a16="http://schemas.microsoft.com/office/drawing/2014/main" id="{37B14B04-A288-48FA-8596-A66816592E54}"/>
              </a:ext>
            </a:extLst>
          </p:cNvPr>
          <p:cNvSpPr/>
          <p:nvPr/>
        </p:nvSpPr>
        <p:spPr>
          <a:xfrm>
            <a:off x="2140323" y="2204457"/>
            <a:ext cx="1152478" cy="1272001"/>
          </a:xfrm>
          <a:custGeom>
            <a:avLst/>
            <a:gdLst>
              <a:gd name="connsiteX0" fmla="*/ 1146882 w 1152478"/>
              <a:gd name="connsiteY0" fmla="*/ 948994 h 1272001"/>
              <a:gd name="connsiteX1" fmla="*/ 1152478 w 1152478"/>
              <a:gd name="connsiteY1" fmla="*/ 1269607 h 1272001"/>
              <a:gd name="connsiteX2" fmla="*/ 1015339 w 1152478"/>
              <a:gd name="connsiteY2" fmla="*/ 1272001 h 1272001"/>
              <a:gd name="connsiteX3" fmla="*/ 1009742 w 1152478"/>
              <a:gd name="connsiteY3" fmla="*/ 951387 h 1272001"/>
              <a:gd name="connsiteX4" fmla="*/ 0 w 1152478"/>
              <a:gd name="connsiteY4" fmla="*/ 0 h 1272001"/>
              <a:gd name="connsiteX5" fmla="*/ 266754 w 1152478"/>
              <a:gd name="connsiteY5" fmla="*/ 0 h 1272001"/>
              <a:gd name="connsiteX6" fmla="*/ 266754 w 1152478"/>
              <a:gd name="connsiteY6" fmla="*/ 76514 h 1272001"/>
              <a:gd name="connsiteX7" fmla="*/ 279536 w 1152478"/>
              <a:gd name="connsiteY7" fmla="*/ 1 h 1272001"/>
              <a:gd name="connsiteX8" fmla="*/ 518385 w 1152478"/>
              <a:gd name="connsiteY8" fmla="*/ 39903 h 1272001"/>
              <a:gd name="connsiteX9" fmla="*/ 495785 w 1152478"/>
              <a:gd name="connsiteY9" fmla="*/ 175188 h 1272001"/>
              <a:gd name="connsiteX10" fmla="*/ 266754 w 1152478"/>
              <a:gd name="connsiteY10" fmla="*/ 136926 h 1272001"/>
              <a:gd name="connsiteX11" fmla="*/ 266754 w 1152478"/>
              <a:gd name="connsiteY11" fmla="*/ 137160 h 1272001"/>
              <a:gd name="connsiteX12" fmla="*/ 0 w 1152478"/>
              <a:gd name="connsiteY12" fmla="*/ 137160 h 1272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2478" h="1272001">
                <a:moveTo>
                  <a:pt x="1146882" y="948994"/>
                </a:moveTo>
                <a:lnTo>
                  <a:pt x="1152478" y="1269607"/>
                </a:lnTo>
                <a:lnTo>
                  <a:pt x="1015339" y="1272001"/>
                </a:lnTo>
                <a:lnTo>
                  <a:pt x="1009742" y="951387"/>
                </a:lnTo>
                <a:close/>
                <a:moveTo>
                  <a:pt x="0" y="0"/>
                </a:moveTo>
                <a:lnTo>
                  <a:pt x="266754" y="0"/>
                </a:lnTo>
                <a:lnTo>
                  <a:pt x="266754" y="76514"/>
                </a:lnTo>
                <a:lnTo>
                  <a:pt x="279536" y="1"/>
                </a:lnTo>
                <a:lnTo>
                  <a:pt x="518385" y="39903"/>
                </a:lnTo>
                <a:lnTo>
                  <a:pt x="495785" y="175188"/>
                </a:lnTo>
                <a:lnTo>
                  <a:pt x="266754" y="136926"/>
                </a:lnTo>
                <a:lnTo>
                  <a:pt x="266754" y="137160"/>
                </a:lnTo>
                <a:lnTo>
                  <a:pt x="0" y="137160"/>
                </a:lnTo>
                <a:close/>
              </a:path>
            </a:pathLst>
          </a:custGeom>
          <a:solidFill>
            <a:srgbClr val="000000"/>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Rubik"/>
              <a:ea typeface="+mn-ea"/>
              <a:cs typeface="+mn-cs"/>
            </a:endParaRPr>
          </a:p>
        </p:txBody>
      </p:sp>
      <p:sp>
        <p:nvSpPr>
          <p:cNvPr id="32" name="Freeform: Shape 31">
            <a:extLst>
              <a:ext uri="{FF2B5EF4-FFF2-40B4-BE49-F238E27FC236}">
                <a16:creationId xmlns:a16="http://schemas.microsoft.com/office/drawing/2014/main" id="{DF9F3321-45F0-48B4-8D0E-083158399347}"/>
              </a:ext>
            </a:extLst>
          </p:cNvPr>
          <p:cNvSpPr/>
          <p:nvPr/>
        </p:nvSpPr>
        <p:spPr>
          <a:xfrm>
            <a:off x="2733240" y="1510523"/>
            <a:ext cx="3296559" cy="2597521"/>
          </a:xfrm>
          <a:custGeom>
            <a:avLst/>
            <a:gdLst>
              <a:gd name="connsiteX0" fmla="*/ 0 w 3911600"/>
              <a:gd name="connsiteY0" fmla="*/ 0 h 3194050"/>
              <a:gd name="connsiteX1" fmla="*/ 2165350 w 3911600"/>
              <a:gd name="connsiteY1" fmla="*/ 2584450 h 3194050"/>
              <a:gd name="connsiteX2" fmla="*/ 2336800 w 3911600"/>
              <a:gd name="connsiteY2" fmla="*/ 2692400 h 3194050"/>
              <a:gd name="connsiteX3" fmla="*/ 3549650 w 3911600"/>
              <a:gd name="connsiteY3" fmla="*/ 3194050 h 3194050"/>
              <a:gd name="connsiteX4" fmla="*/ 3911600 w 3911600"/>
              <a:gd name="connsiteY4" fmla="*/ 3194050 h 3194050"/>
              <a:gd name="connsiteX0" fmla="*/ 0 w 3180080"/>
              <a:gd name="connsiteY0" fmla="*/ 0 h 2351212"/>
              <a:gd name="connsiteX1" fmla="*/ 1433830 w 3180080"/>
              <a:gd name="connsiteY1" fmla="*/ 1741612 h 2351212"/>
              <a:gd name="connsiteX2" fmla="*/ 1605280 w 3180080"/>
              <a:gd name="connsiteY2" fmla="*/ 1849562 h 2351212"/>
              <a:gd name="connsiteX3" fmla="*/ 2818130 w 3180080"/>
              <a:gd name="connsiteY3" fmla="*/ 2351212 h 2351212"/>
              <a:gd name="connsiteX4" fmla="*/ 3180080 w 3180080"/>
              <a:gd name="connsiteY4" fmla="*/ 2351212 h 2351212"/>
              <a:gd name="connsiteX0" fmla="*/ 0 w 2994185"/>
              <a:gd name="connsiteY0" fmla="*/ 0 h 2094979"/>
              <a:gd name="connsiteX1" fmla="*/ 1247935 w 2994185"/>
              <a:gd name="connsiteY1" fmla="*/ 1485379 h 2094979"/>
              <a:gd name="connsiteX2" fmla="*/ 1419385 w 2994185"/>
              <a:gd name="connsiteY2" fmla="*/ 1593329 h 2094979"/>
              <a:gd name="connsiteX3" fmla="*/ 2632235 w 2994185"/>
              <a:gd name="connsiteY3" fmla="*/ 2094979 h 2094979"/>
              <a:gd name="connsiteX4" fmla="*/ 2994185 w 2994185"/>
              <a:gd name="connsiteY4" fmla="*/ 2094979 h 2094979"/>
              <a:gd name="connsiteX0" fmla="*/ 0 w 2878629"/>
              <a:gd name="connsiteY0" fmla="*/ 0 h 2115076"/>
              <a:gd name="connsiteX1" fmla="*/ 1247935 w 2878629"/>
              <a:gd name="connsiteY1" fmla="*/ 1485379 h 2115076"/>
              <a:gd name="connsiteX2" fmla="*/ 1419385 w 2878629"/>
              <a:gd name="connsiteY2" fmla="*/ 1593329 h 2115076"/>
              <a:gd name="connsiteX3" fmla="*/ 2632235 w 2878629"/>
              <a:gd name="connsiteY3" fmla="*/ 2094979 h 2115076"/>
              <a:gd name="connsiteX4" fmla="*/ 2878629 w 2878629"/>
              <a:gd name="connsiteY4" fmla="*/ 2115076 h 2115076"/>
              <a:gd name="connsiteX0" fmla="*/ 0 w 3243267"/>
              <a:gd name="connsiteY0" fmla="*/ 0 h 2538617"/>
              <a:gd name="connsiteX1" fmla="*/ 1612573 w 3243267"/>
              <a:gd name="connsiteY1" fmla="*/ 1908920 h 2538617"/>
              <a:gd name="connsiteX2" fmla="*/ 1784023 w 3243267"/>
              <a:gd name="connsiteY2" fmla="*/ 2016870 h 2538617"/>
              <a:gd name="connsiteX3" fmla="*/ 2996873 w 3243267"/>
              <a:gd name="connsiteY3" fmla="*/ 2518520 h 2538617"/>
              <a:gd name="connsiteX4" fmla="*/ 3243267 w 3243267"/>
              <a:gd name="connsiteY4" fmla="*/ 2538617 h 2538617"/>
              <a:gd name="connsiteX0" fmla="*/ 0 w 3349853"/>
              <a:gd name="connsiteY0" fmla="*/ 0 h 2673253"/>
              <a:gd name="connsiteX1" fmla="*/ 1719159 w 3349853"/>
              <a:gd name="connsiteY1" fmla="*/ 2043556 h 2673253"/>
              <a:gd name="connsiteX2" fmla="*/ 1890609 w 3349853"/>
              <a:gd name="connsiteY2" fmla="*/ 2151506 h 2673253"/>
              <a:gd name="connsiteX3" fmla="*/ 3103459 w 3349853"/>
              <a:gd name="connsiteY3" fmla="*/ 2653156 h 2673253"/>
              <a:gd name="connsiteX4" fmla="*/ 3349853 w 3349853"/>
              <a:gd name="connsiteY4" fmla="*/ 2673253 h 2673253"/>
              <a:gd name="connsiteX0" fmla="*/ 0 w 3369487"/>
              <a:gd name="connsiteY0" fmla="*/ 0 h 2653619"/>
              <a:gd name="connsiteX1" fmla="*/ 1738793 w 3369487"/>
              <a:gd name="connsiteY1" fmla="*/ 2023922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69487"/>
              <a:gd name="connsiteY0" fmla="*/ 0 h 2653619"/>
              <a:gd name="connsiteX1" fmla="*/ 1660255 w 3369487"/>
              <a:gd name="connsiteY1" fmla="*/ 1984654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69487"/>
              <a:gd name="connsiteY0" fmla="*/ 0 h 2653619"/>
              <a:gd name="connsiteX1" fmla="*/ 1651840 w 3369487"/>
              <a:gd name="connsiteY1" fmla="*/ 1967824 h 2653619"/>
              <a:gd name="connsiteX2" fmla="*/ 1910243 w 3369487"/>
              <a:gd name="connsiteY2" fmla="*/ 2131872 h 2653619"/>
              <a:gd name="connsiteX3" fmla="*/ 3123093 w 3369487"/>
              <a:gd name="connsiteY3" fmla="*/ 2633522 h 2653619"/>
              <a:gd name="connsiteX4" fmla="*/ 3369487 w 3369487"/>
              <a:gd name="connsiteY4" fmla="*/ 2653619 h 2653619"/>
              <a:gd name="connsiteX0" fmla="*/ 0 w 3383511"/>
              <a:gd name="connsiteY0" fmla="*/ 0 h 2653619"/>
              <a:gd name="connsiteX1" fmla="*/ 1665864 w 3383511"/>
              <a:gd name="connsiteY1" fmla="*/ 1967824 h 2653619"/>
              <a:gd name="connsiteX2" fmla="*/ 1924267 w 3383511"/>
              <a:gd name="connsiteY2" fmla="*/ 2131872 h 2653619"/>
              <a:gd name="connsiteX3" fmla="*/ 3137117 w 3383511"/>
              <a:gd name="connsiteY3" fmla="*/ 2633522 h 2653619"/>
              <a:gd name="connsiteX4" fmla="*/ 3383511 w 3383511"/>
              <a:gd name="connsiteY4" fmla="*/ 2653619 h 2653619"/>
              <a:gd name="connsiteX0" fmla="*/ 0 w 3383511"/>
              <a:gd name="connsiteY0" fmla="*/ 0 h 2667644"/>
              <a:gd name="connsiteX1" fmla="*/ 1665864 w 3383511"/>
              <a:gd name="connsiteY1" fmla="*/ 1981849 h 2667644"/>
              <a:gd name="connsiteX2" fmla="*/ 1924267 w 3383511"/>
              <a:gd name="connsiteY2" fmla="*/ 2145897 h 2667644"/>
              <a:gd name="connsiteX3" fmla="*/ 3137117 w 3383511"/>
              <a:gd name="connsiteY3" fmla="*/ 2647547 h 2667644"/>
              <a:gd name="connsiteX4" fmla="*/ 3383511 w 3383511"/>
              <a:gd name="connsiteY4" fmla="*/ 2667644 h 2667644"/>
              <a:gd name="connsiteX0" fmla="*/ 0 w 3372292"/>
              <a:gd name="connsiteY0" fmla="*/ 0 h 2642400"/>
              <a:gd name="connsiteX1" fmla="*/ 1654645 w 3372292"/>
              <a:gd name="connsiteY1" fmla="*/ 1956605 h 2642400"/>
              <a:gd name="connsiteX2" fmla="*/ 1913048 w 3372292"/>
              <a:gd name="connsiteY2" fmla="*/ 2120653 h 2642400"/>
              <a:gd name="connsiteX3" fmla="*/ 3125898 w 3372292"/>
              <a:gd name="connsiteY3" fmla="*/ 2622303 h 2642400"/>
              <a:gd name="connsiteX4" fmla="*/ 3372292 w 3372292"/>
              <a:gd name="connsiteY4" fmla="*/ 2642400 h 2642400"/>
              <a:gd name="connsiteX0" fmla="*/ 0 w 3372292"/>
              <a:gd name="connsiteY0" fmla="*/ 0 h 2642400"/>
              <a:gd name="connsiteX1" fmla="*/ 1629401 w 3372292"/>
              <a:gd name="connsiteY1" fmla="*/ 1931361 h 2642400"/>
              <a:gd name="connsiteX2" fmla="*/ 1913048 w 3372292"/>
              <a:gd name="connsiteY2" fmla="*/ 2120653 h 2642400"/>
              <a:gd name="connsiteX3" fmla="*/ 3125898 w 3372292"/>
              <a:gd name="connsiteY3" fmla="*/ 2622303 h 2642400"/>
              <a:gd name="connsiteX4" fmla="*/ 3372292 w 3372292"/>
              <a:gd name="connsiteY4" fmla="*/ 2642400 h 2642400"/>
              <a:gd name="connsiteX0" fmla="*/ 0 w 3296559"/>
              <a:gd name="connsiteY0" fmla="*/ 0 h 2622303"/>
              <a:gd name="connsiteX1" fmla="*/ 1629401 w 3296559"/>
              <a:gd name="connsiteY1" fmla="*/ 1931361 h 2622303"/>
              <a:gd name="connsiteX2" fmla="*/ 1913048 w 3296559"/>
              <a:gd name="connsiteY2" fmla="*/ 2120653 h 2622303"/>
              <a:gd name="connsiteX3" fmla="*/ 3125898 w 3296559"/>
              <a:gd name="connsiteY3" fmla="*/ 2622303 h 2622303"/>
              <a:gd name="connsiteX4" fmla="*/ 3296559 w 3296559"/>
              <a:gd name="connsiteY4" fmla="*/ 2597521 h 2622303"/>
              <a:gd name="connsiteX0" fmla="*/ 0 w 3296559"/>
              <a:gd name="connsiteY0" fmla="*/ 0 h 2602669"/>
              <a:gd name="connsiteX1" fmla="*/ 1629401 w 3296559"/>
              <a:gd name="connsiteY1" fmla="*/ 1931361 h 2602669"/>
              <a:gd name="connsiteX2" fmla="*/ 1913048 w 3296559"/>
              <a:gd name="connsiteY2" fmla="*/ 2120653 h 2602669"/>
              <a:gd name="connsiteX3" fmla="*/ 3097849 w 3296559"/>
              <a:gd name="connsiteY3" fmla="*/ 2602669 h 2602669"/>
              <a:gd name="connsiteX4" fmla="*/ 3296559 w 3296559"/>
              <a:gd name="connsiteY4" fmla="*/ 2597521 h 2602669"/>
              <a:gd name="connsiteX0" fmla="*/ 0 w 3296559"/>
              <a:gd name="connsiteY0" fmla="*/ 0 h 2597521"/>
              <a:gd name="connsiteX1" fmla="*/ 1629401 w 3296559"/>
              <a:gd name="connsiteY1" fmla="*/ 1931361 h 2597521"/>
              <a:gd name="connsiteX2" fmla="*/ 1913048 w 3296559"/>
              <a:gd name="connsiteY2" fmla="*/ 2120653 h 2597521"/>
              <a:gd name="connsiteX3" fmla="*/ 3095044 w 3296559"/>
              <a:gd name="connsiteY3" fmla="*/ 2597059 h 2597521"/>
              <a:gd name="connsiteX4" fmla="*/ 3296559 w 3296559"/>
              <a:gd name="connsiteY4" fmla="*/ 2597521 h 2597521"/>
              <a:gd name="connsiteX0" fmla="*/ 0 w 3296559"/>
              <a:gd name="connsiteY0" fmla="*/ 0 h 2597521"/>
              <a:gd name="connsiteX1" fmla="*/ 1629401 w 3296559"/>
              <a:gd name="connsiteY1" fmla="*/ 1931361 h 2597521"/>
              <a:gd name="connsiteX2" fmla="*/ 1896218 w 3296559"/>
              <a:gd name="connsiteY2" fmla="*/ 2106628 h 2597521"/>
              <a:gd name="connsiteX3" fmla="*/ 3095044 w 3296559"/>
              <a:gd name="connsiteY3" fmla="*/ 2597059 h 2597521"/>
              <a:gd name="connsiteX4" fmla="*/ 3296559 w 3296559"/>
              <a:gd name="connsiteY4" fmla="*/ 2597521 h 2597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6559" h="2597521">
                <a:moveTo>
                  <a:pt x="0" y="0"/>
                </a:moveTo>
                <a:lnTo>
                  <a:pt x="1629401" y="1931361"/>
                </a:lnTo>
                <a:lnTo>
                  <a:pt x="1896218" y="2106628"/>
                </a:lnTo>
                <a:lnTo>
                  <a:pt x="3095044" y="2597059"/>
                </a:lnTo>
                <a:lnTo>
                  <a:pt x="3296559" y="2597521"/>
                </a:lnTo>
              </a:path>
            </a:pathLst>
          </a:custGeom>
          <a:noFill/>
          <a:ln w="31750" cmpd="sng">
            <a:solidFill>
              <a:srgbClr val="000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Tree>
    <p:extLst>
      <p:ext uri="{BB962C8B-B14F-4D97-AF65-F5344CB8AC3E}">
        <p14:creationId xmlns:p14="http://schemas.microsoft.com/office/powerpoint/2010/main" val="2809292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B33021A6-A3D2-4493-8739-5F31A6368DA3}"/>
              </a:ext>
            </a:extLst>
          </p:cNvPr>
          <p:cNvSpPr/>
          <p:nvPr/>
        </p:nvSpPr>
        <p:spPr>
          <a:xfrm>
            <a:off x="2496711" y="1335820"/>
            <a:ext cx="3482672" cy="2878374"/>
          </a:xfrm>
          <a:custGeom>
            <a:avLst/>
            <a:gdLst>
              <a:gd name="connsiteX0" fmla="*/ 0 w 3856383"/>
              <a:gd name="connsiteY0" fmla="*/ 0 h 3244133"/>
              <a:gd name="connsiteX1" fmla="*/ 1296063 w 3856383"/>
              <a:gd name="connsiteY1" fmla="*/ 1669774 h 3244133"/>
              <a:gd name="connsiteX2" fmla="*/ 2186609 w 3856383"/>
              <a:gd name="connsiteY2" fmla="*/ 2631882 h 3244133"/>
              <a:gd name="connsiteX3" fmla="*/ 2504661 w 3856383"/>
              <a:gd name="connsiteY3" fmla="*/ 2822713 h 3244133"/>
              <a:gd name="connsiteX4" fmla="*/ 3434964 w 3856383"/>
              <a:gd name="connsiteY4" fmla="*/ 3188473 h 3244133"/>
              <a:gd name="connsiteX5" fmla="*/ 3681454 w 3856383"/>
              <a:gd name="connsiteY5" fmla="*/ 3244133 h 3244133"/>
              <a:gd name="connsiteX6" fmla="*/ 3856383 w 3856383"/>
              <a:gd name="connsiteY6" fmla="*/ 3220279 h 3244133"/>
              <a:gd name="connsiteX0" fmla="*/ 0 w 3609892"/>
              <a:gd name="connsiteY0" fmla="*/ 0 h 2886324"/>
              <a:gd name="connsiteX1" fmla="*/ 1049572 w 3609892"/>
              <a:gd name="connsiteY1" fmla="*/ 1311965 h 2886324"/>
              <a:gd name="connsiteX2" fmla="*/ 1940118 w 3609892"/>
              <a:gd name="connsiteY2" fmla="*/ 2274073 h 2886324"/>
              <a:gd name="connsiteX3" fmla="*/ 2258170 w 3609892"/>
              <a:gd name="connsiteY3" fmla="*/ 2464904 h 2886324"/>
              <a:gd name="connsiteX4" fmla="*/ 3188473 w 3609892"/>
              <a:gd name="connsiteY4" fmla="*/ 2830664 h 2886324"/>
              <a:gd name="connsiteX5" fmla="*/ 3434963 w 3609892"/>
              <a:gd name="connsiteY5" fmla="*/ 2886324 h 2886324"/>
              <a:gd name="connsiteX6" fmla="*/ 3609892 w 3609892"/>
              <a:gd name="connsiteY6" fmla="*/ 2862470 h 2886324"/>
              <a:gd name="connsiteX0" fmla="*/ 0 w 3609892"/>
              <a:gd name="connsiteY0" fmla="*/ 0 h 2886324"/>
              <a:gd name="connsiteX1" fmla="*/ 1049572 w 3609892"/>
              <a:gd name="connsiteY1" fmla="*/ 1311965 h 2886324"/>
              <a:gd name="connsiteX2" fmla="*/ 1940118 w 3609892"/>
              <a:gd name="connsiteY2" fmla="*/ 2274073 h 2886324"/>
              <a:gd name="connsiteX3" fmla="*/ 2258170 w 3609892"/>
              <a:gd name="connsiteY3" fmla="*/ 2464904 h 2886324"/>
              <a:gd name="connsiteX4" fmla="*/ 2894275 w 3609892"/>
              <a:gd name="connsiteY4" fmla="*/ 2735248 h 2886324"/>
              <a:gd name="connsiteX5" fmla="*/ 3434963 w 3609892"/>
              <a:gd name="connsiteY5" fmla="*/ 2886324 h 2886324"/>
              <a:gd name="connsiteX6" fmla="*/ 3609892 w 3609892"/>
              <a:gd name="connsiteY6" fmla="*/ 2862470 h 2886324"/>
              <a:gd name="connsiteX0" fmla="*/ 0 w 3609892"/>
              <a:gd name="connsiteY0" fmla="*/ 0 h 2862470"/>
              <a:gd name="connsiteX1" fmla="*/ 1049572 w 3609892"/>
              <a:gd name="connsiteY1" fmla="*/ 1311965 h 2862470"/>
              <a:gd name="connsiteX2" fmla="*/ 1940118 w 3609892"/>
              <a:gd name="connsiteY2" fmla="*/ 2274073 h 2862470"/>
              <a:gd name="connsiteX3" fmla="*/ 2258170 w 3609892"/>
              <a:gd name="connsiteY3" fmla="*/ 2464904 h 2862470"/>
              <a:gd name="connsiteX4" fmla="*/ 2894275 w 3609892"/>
              <a:gd name="connsiteY4" fmla="*/ 2735248 h 2862470"/>
              <a:gd name="connsiteX5" fmla="*/ 3228229 w 3609892"/>
              <a:gd name="connsiteY5" fmla="*/ 2838616 h 2862470"/>
              <a:gd name="connsiteX6" fmla="*/ 3609892 w 3609892"/>
              <a:gd name="connsiteY6" fmla="*/ 2862470 h 2862470"/>
              <a:gd name="connsiteX0" fmla="*/ 0 w 3609892"/>
              <a:gd name="connsiteY0" fmla="*/ 0 h 2862470"/>
              <a:gd name="connsiteX1" fmla="*/ 1049572 w 3609892"/>
              <a:gd name="connsiteY1" fmla="*/ 1311965 h 2862470"/>
              <a:gd name="connsiteX2" fmla="*/ 1940118 w 3609892"/>
              <a:gd name="connsiteY2" fmla="*/ 2274073 h 2862470"/>
              <a:gd name="connsiteX3" fmla="*/ 2258170 w 3609892"/>
              <a:gd name="connsiteY3" fmla="*/ 2464904 h 2862470"/>
              <a:gd name="connsiteX4" fmla="*/ 2894275 w 3609892"/>
              <a:gd name="connsiteY4" fmla="*/ 2735248 h 2862470"/>
              <a:gd name="connsiteX5" fmla="*/ 3228229 w 3609892"/>
              <a:gd name="connsiteY5" fmla="*/ 2838616 h 2862470"/>
              <a:gd name="connsiteX6" fmla="*/ 3609892 w 3609892"/>
              <a:gd name="connsiteY6" fmla="*/ 2862470 h 2862470"/>
              <a:gd name="connsiteX0" fmla="*/ 0 w 3609892"/>
              <a:gd name="connsiteY0" fmla="*/ 0 h 2862470"/>
              <a:gd name="connsiteX1" fmla="*/ 1049572 w 3609892"/>
              <a:gd name="connsiteY1" fmla="*/ 1311965 h 2862470"/>
              <a:gd name="connsiteX2" fmla="*/ 1940118 w 3609892"/>
              <a:gd name="connsiteY2" fmla="*/ 2274073 h 2862470"/>
              <a:gd name="connsiteX3" fmla="*/ 2258170 w 3609892"/>
              <a:gd name="connsiteY3" fmla="*/ 2464904 h 2862470"/>
              <a:gd name="connsiteX4" fmla="*/ 2894275 w 3609892"/>
              <a:gd name="connsiteY4" fmla="*/ 2735248 h 2862470"/>
              <a:gd name="connsiteX5" fmla="*/ 3609892 w 3609892"/>
              <a:gd name="connsiteY5" fmla="*/ 2862470 h 2862470"/>
              <a:gd name="connsiteX0" fmla="*/ 0 w 3609892"/>
              <a:gd name="connsiteY0" fmla="*/ 0 h 2862470"/>
              <a:gd name="connsiteX1" fmla="*/ 1049572 w 3609892"/>
              <a:gd name="connsiteY1" fmla="*/ 1311965 h 2862470"/>
              <a:gd name="connsiteX2" fmla="*/ 1940118 w 3609892"/>
              <a:gd name="connsiteY2" fmla="*/ 2274073 h 2862470"/>
              <a:gd name="connsiteX3" fmla="*/ 2258170 w 3609892"/>
              <a:gd name="connsiteY3" fmla="*/ 2464904 h 2862470"/>
              <a:gd name="connsiteX4" fmla="*/ 2600077 w 3609892"/>
              <a:gd name="connsiteY4" fmla="*/ 2647783 h 2862470"/>
              <a:gd name="connsiteX5" fmla="*/ 3609892 w 3609892"/>
              <a:gd name="connsiteY5" fmla="*/ 2862470 h 2862470"/>
              <a:gd name="connsiteX0" fmla="*/ 0 w 3236181"/>
              <a:gd name="connsiteY0" fmla="*/ 0 h 2814763"/>
              <a:gd name="connsiteX1" fmla="*/ 1049572 w 3236181"/>
              <a:gd name="connsiteY1" fmla="*/ 1311965 h 2814763"/>
              <a:gd name="connsiteX2" fmla="*/ 1940118 w 3236181"/>
              <a:gd name="connsiteY2" fmla="*/ 2274073 h 2814763"/>
              <a:gd name="connsiteX3" fmla="*/ 2258170 w 3236181"/>
              <a:gd name="connsiteY3" fmla="*/ 2464904 h 2814763"/>
              <a:gd name="connsiteX4" fmla="*/ 2600077 w 3236181"/>
              <a:gd name="connsiteY4" fmla="*/ 2647783 h 2814763"/>
              <a:gd name="connsiteX5" fmla="*/ 3236181 w 3236181"/>
              <a:gd name="connsiteY5" fmla="*/ 2814763 h 2814763"/>
              <a:gd name="connsiteX0" fmla="*/ 0 w 3450867"/>
              <a:gd name="connsiteY0" fmla="*/ 0 h 2862471"/>
              <a:gd name="connsiteX1" fmla="*/ 1049572 w 3450867"/>
              <a:gd name="connsiteY1" fmla="*/ 1311965 h 2862471"/>
              <a:gd name="connsiteX2" fmla="*/ 1940118 w 3450867"/>
              <a:gd name="connsiteY2" fmla="*/ 2274073 h 2862471"/>
              <a:gd name="connsiteX3" fmla="*/ 2258170 w 3450867"/>
              <a:gd name="connsiteY3" fmla="*/ 2464904 h 2862471"/>
              <a:gd name="connsiteX4" fmla="*/ 2600077 w 3450867"/>
              <a:gd name="connsiteY4" fmla="*/ 2647783 h 2862471"/>
              <a:gd name="connsiteX5" fmla="*/ 3450867 w 3450867"/>
              <a:gd name="connsiteY5" fmla="*/ 2862471 h 2862471"/>
              <a:gd name="connsiteX0" fmla="*/ 0 w 3482672"/>
              <a:gd name="connsiteY0" fmla="*/ 0 h 2878374"/>
              <a:gd name="connsiteX1" fmla="*/ 1049572 w 3482672"/>
              <a:gd name="connsiteY1" fmla="*/ 1311965 h 2878374"/>
              <a:gd name="connsiteX2" fmla="*/ 1940118 w 3482672"/>
              <a:gd name="connsiteY2" fmla="*/ 2274073 h 2878374"/>
              <a:gd name="connsiteX3" fmla="*/ 2258170 w 3482672"/>
              <a:gd name="connsiteY3" fmla="*/ 2464904 h 2878374"/>
              <a:gd name="connsiteX4" fmla="*/ 2600077 w 3482672"/>
              <a:gd name="connsiteY4" fmla="*/ 2647783 h 2878374"/>
              <a:gd name="connsiteX5" fmla="*/ 3482672 w 3482672"/>
              <a:gd name="connsiteY5" fmla="*/ 2878374 h 2878374"/>
              <a:gd name="connsiteX0" fmla="*/ 0 w 3482672"/>
              <a:gd name="connsiteY0" fmla="*/ 0 h 2878374"/>
              <a:gd name="connsiteX1" fmla="*/ 1049572 w 3482672"/>
              <a:gd name="connsiteY1" fmla="*/ 1311965 h 2878374"/>
              <a:gd name="connsiteX2" fmla="*/ 1940118 w 3482672"/>
              <a:gd name="connsiteY2" fmla="*/ 2274073 h 2878374"/>
              <a:gd name="connsiteX3" fmla="*/ 2258170 w 3482672"/>
              <a:gd name="connsiteY3" fmla="*/ 2464904 h 2878374"/>
              <a:gd name="connsiteX4" fmla="*/ 2600077 w 3482672"/>
              <a:gd name="connsiteY4" fmla="*/ 2647783 h 2878374"/>
              <a:gd name="connsiteX5" fmla="*/ 3482672 w 3482672"/>
              <a:gd name="connsiteY5" fmla="*/ 2878374 h 2878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2672" h="2878374">
                <a:moveTo>
                  <a:pt x="0" y="0"/>
                </a:moveTo>
                <a:lnTo>
                  <a:pt x="1049572" y="1311965"/>
                </a:lnTo>
                <a:lnTo>
                  <a:pt x="1940118" y="2274073"/>
                </a:lnTo>
                <a:lnTo>
                  <a:pt x="2258170" y="2464904"/>
                </a:lnTo>
                <a:lnTo>
                  <a:pt x="2600077" y="2647783"/>
                </a:lnTo>
                <a:cubicBezTo>
                  <a:pt x="2894275" y="2724647"/>
                  <a:pt x="3220280" y="2849218"/>
                  <a:pt x="3482672" y="2878374"/>
                </a:cubicBezTo>
              </a:path>
            </a:pathLst>
          </a:custGeom>
          <a:noFill/>
          <a:ln w="63500" cmpd="dbl">
            <a:solidFill>
              <a:srgbClr val="00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Freeform: Shape 10">
            <a:extLst>
              <a:ext uri="{FF2B5EF4-FFF2-40B4-BE49-F238E27FC236}">
                <a16:creationId xmlns:a16="http://schemas.microsoft.com/office/drawing/2014/main" id="{762EB23E-C271-49CC-86D6-2C62802CF441}"/>
              </a:ext>
            </a:extLst>
          </p:cNvPr>
          <p:cNvSpPr/>
          <p:nvPr/>
        </p:nvSpPr>
        <p:spPr>
          <a:xfrm>
            <a:off x="2711395" y="970059"/>
            <a:ext cx="3681454" cy="5208104"/>
          </a:xfrm>
          <a:custGeom>
            <a:avLst/>
            <a:gdLst>
              <a:gd name="connsiteX0" fmla="*/ 0 w 3681454"/>
              <a:gd name="connsiteY0" fmla="*/ 0 h 5208104"/>
              <a:gd name="connsiteX1" fmla="*/ 477078 w 3681454"/>
              <a:gd name="connsiteY1" fmla="*/ 429371 h 5208104"/>
              <a:gd name="connsiteX2" fmla="*/ 1144988 w 3681454"/>
              <a:gd name="connsiteY2" fmla="*/ 1033670 h 5208104"/>
              <a:gd name="connsiteX3" fmla="*/ 2130949 w 3681454"/>
              <a:gd name="connsiteY3" fmla="*/ 2186609 h 5208104"/>
              <a:gd name="connsiteX4" fmla="*/ 2918128 w 3681454"/>
              <a:gd name="connsiteY4" fmla="*/ 3132814 h 5208104"/>
              <a:gd name="connsiteX5" fmla="*/ 3419061 w 3681454"/>
              <a:gd name="connsiteY5" fmla="*/ 3753016 h 5208104"/>
              <a:gd name="connsiteX6" fmla="*/ 3657600 w 3681454"/>
              <a:gd name="connsiteY6" fmla="*/ 4245997 h 5208104"/>
              <a:gd name="connsiteX7" fmla="*/ 3681454 w 3681454"/>
              <a:gd name="connsiteY7" fmla="*/ 4436828 h 5208104"/>
              <a:gd name="connsiteX8" fmla="*/ 3617843 w 3681454"/>
              <a:gd name="connsiteY8" fmla="*/ 5208104 h 520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81454" h="5208104">
                <a:moveTo>
                  <a:pt x="0" y="0"/>
                </a:moveTo>
                <a:lnTo>
                  <a:pt x="477078" y="429371"/>
                </a:lnTo>
                <a:lnTo>
                  <a:pt x="1144988" y="1033670"/>
                </a:lnTo>
                <a:lnTo>
                  <a:pt x="2130949" y="2186609"/>
                </a:lnTo>
                <a:lnTo>
                  <a:pt x="2918128" y="3132814"/>
                </a:lnTo>
                <a:lnTo>
                  <a:pt x="3419061" y="3753016"/>
                </a:lnTo>
                <a:lnTo>
                  <a:pt x="3657600" y="4245997"/>
                </a:lnTo>
                <a:lnTo>
                  <a:pt x="3681454" y="4436828"/>
                </a:lnTo>
                <a:lnTo>
                  <a:pt x="3617843" y="5208104"/>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9" name="Freeform: Shape 8">
            <a:extLst>
              <a:ext uri="{FF2B5EF4-FFF2-40B4-BE49-F238E27FC236}">
                <a16:creationId xmlns:a16="http://schemas.microsoft.com/office/drawing/2014/main" id="{99951E06-9732-4A47-9ED8-E7DAADF312D3}"/>
              </a:ext>
            </a:extLst>
          </p:cNvPr>
          <p:cNvSpPr/>
          <p:nvPr/>
        </p:nvSpPr>
        <p:spPr>
          <a:xfrm>
            <a:off x="-7951" y="4174435"/>
            <a:ext cx="6241774" cy="302149"/>
          </a:xfrm>
          <a:custGeom>
            <a:avLst/>
            <a:gdLst>
              <a:gd name="connsiteX0" fmla="*/ 0 w 6241774"/>
              <a:gd name="connsiteY0" fmla="*/ 302149 h 302149"/>
              <a:gd name="connsiteX1" fmla="*/ 5828306 w 6241774"/>
              <a:gd name="connsiteY1" fmla="*/ 151075 h 302149"/>
              <a:gd name="connsiteX2" fmla="*/ 5963478 w 6241774"/>
              <a:gd name="connsiteY2" fmla="*/ 135172 h 302149"/>
              <a:gd name="connsiteX3" fmla="*/ 6241774 w 6241774"/>
              <a:gd name="connsiteY3" fmla="*/ 0 h 302149"/>
            </a:gdLst>
            <a:ahLst/>
            <a:cxnLst>
              <a:cxn ang="0">
                <a:pos x="connsiteX0" y="connsiteY0"/>
              </a:cxn>
              <a:cxn ang="0">
                <a:pos x="connsiteX1" y="connsiteY1"/>
              </a:cxn>
              <a:cxn ang="0">
                <a:pos x="connsiteX2" y="connsiteY2"/>
              </a:cxn>
              <a:cxn ang="0">
                <a:pos x="connsiteX3" y="connsiteY3"/>
              </a:cxn>
            </a:cxnLst>
            <a:rect l="l" t="t" r="r" b="b"/>
            <a:pathLst>
              <a:path w="6241774" h="302149">
                <a:moveTo>
                  <a:pt x="0" y="302149"/>
                </a:moveTo>
                <a:lnTo>
                  <a:pt x="5828306" y="151075"/>
                </a:lnTo>
                <a:lnTo>
                  <a:pt x="5963478" y="135172"/>
                </a:lnTo>
                <a:lnTo>
                  <a:pt x="6241774" y="0"/>
                </a:ln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 name="Freeform: Shape 1">
            <a:extLst>
              <a:ext uri="{FF2B5EF4-FFF2-40B4-BE49-F238E27FC236}">
                <a16:creationId xmlns:a16="http://schemas.microsoft.com/office/drawing/2014/main" id="{5231D7E4-A677-4F82-BDFE-6217EEE2D1A7}"/>
              </a:ext>
            </a:extLst>
          </p:cNvPr>
          <p:cNvSpPr/>
          <p:nvPr/>
        </p:nvSpPr>
        <p:spPr>
          <a:xfrm>
            <a:off x="10048" y="984736"/>
            <a:ext cx="8380324" cy="4340885"/>
          </a:xfrm>
          <a:custGeom>
            <a:avLst/>
            <a:gdLst>
              <a:gd name="connsiteX0" fmla="*/ 0 w 6601767"/>
              <a:gd name="connsiteY0" fmla="*/ 1371600 h 1371600"/>
              <a:gd name="connsiteX1" fmla="*/ 5692392 w 6601767"/>
              <a:gd name="connsiteY1" fmla="*/ 1230923 h 1371600"/>
              <a:gd name="connsiteX2" fmla="*/ 5943600 w 6601767"/>
              <a:gd name="connsiteY2" fmla="*/ 1185706 h 1371600"/>
              <a:gd name="connsiteX3" fmla="*/ 6124471 w 6601767"/>
              <a:gd name="connsiteY3" fmla="*/ 1024932 h 1371600"/>
              <a:gd name="connsiteX4" fmla="*/ 6184761 w 6601767"/>
              <a:gd name="connsiteY4" fmla="*/ 844062 h 1371600"/>
              <a:gd name="connsiteX5" fmla="*/ 6129495 w 6601767"/>
              <a:gd name="connsiteY5" fmla="*/ 587829 h 1371600"/>
              <a:gd name="connsiteX6" fmla="*/ 6174712 w 6601767"/>
              <a:gd name="connsiteY6" fmla="*/ 356717 h 1371600"/>
              <a:gd name="connsiteX7" fmla="*/ 6219930 w 6601767"/>
              <a:gd name="connsiteY7" fmla="*/ 231112 h 1371600"/>
              <a:gd name="connsiteX8" fmla="*/ 6601767 w 6601767"/>
              <a:gd name="connsiteY8" fmla="*/ 0 h 1371600"/>
              <a:gd name="connsiteX0" fmla="*/ 0 w 7676941"/>
              <a:gd name="connsiteY0" fmla="*/ 2105130 h 2105130"/>
              <a:gd name="connsiteX1" fmla="*/ 5692392 w 7676941"/>
              <a:gd name="connsiteY1" fmla="*/ 1964453 h 2105130"/>
              <a:gd name="connsiteX2" fmla="*/ 5943600 w 7676941"/>
              <a:gd name="connsiteY2" fmla="*/ 1919236 h 2105130"/>
              <a:gd name="connsiteX3" fmla="*/ 6124471 w 7676941"/>
              <a:gd name="connsiteY3" fmla="*/ 1758462 h 2105130"/>
              <a:gd name="connsiteX4" fmla="*/ 6184761 w 7676941"/>
              <a:gd name="connsiteY4" fmla="*/ 1577592 h 2105130"/>
              <a:gd name="connsiteX5" fmla="*/ 6129495 w 7676941"/>
              <a:gd name="connsiteY5" fmla="*/ 1321359 h 2105130"/>
              <a:gd name="connsiteX6" fmla="*/ 6174712 w 7676941"/>
              <a:gd name="connsiteY6" fmla="*/ 1090247 h 2105130"/>
              <a:gd name="connsiteX7" fmla="*/ 6219930 w 7676941"/>
              <a:gd name="connsiteY7" fmla="*/ 964642 h 2105130"/>
              <a:gd name="connsiteX8" fmla="*/ 7676941 w 7676941"/>
              <a:gd name="connsiteY8" fmla="*/ 0 h 2105130"/>
              <a:gd name="connsiteX0" fmla="*/ 0 w 7681965"/>
              <a:gd name="connsiteY0" fmla="*/ 2115179 h 2115179"/>
              <a:gd name="connsiteX1" fmla="*/ 5692392 w 7681965"/>
              <a:gd name="connsiteY1" fmla="*/ 1974502 h 2115179"/>
              <a:gd name="connsiteX2" fmla="*/ 5943600 w 7681965"/>
              <a:gd name="connsiteY2" fmla="*/ 1929285 h 2115179"/>
              <a:gd name="connsiteX3" fmla="*/ 6124471 w 7681965"/>
              <a:gd name="connsiteY3" fmla="*/ 1768511 h 2115179"/>
              <a:gd name="connsiteX4" fmla="*/ 6184761 w 7681965"/>
              <a:gd name="connsiteY4" fmla="*/ 1587641 h 2115179"/>
              <a:gd name="connsiteX5" fmla="*/ 6129495 w 7681965"/>
              <a:gd name="connsiteY5" fmla="*/ 1331408 h 2115179"/>
              <a:gd name="connsiteX6" fmla="*/ 6174712 w 7681965"/>
              <a:gd name="connsiteY6" fmla="*/ 1100296 h 2115179"/>
              <a:gd name="connsiteX7" fmla="*/ 6219930 w 7681965"/>
              <a:gd name="connsiteY7" fmla="*/ 974691 h 2115179"/>
              <a:gd name="connsiteX8" fmla="*/ 7681965 w 7681965"/>
              <a:gd name="connsiteY8" fmla="*/ 0 h 2115179"/>
              <a:gd name="connsiteX0" fmla="*/ 0 w 7791716"/>
              <a:gd name="connsiteY0" fmla="*/ 2188836 h 2188836"/>
              <a:gd name="connsiteX1" fmla="*/ 5692392 w 7791716"/>
              <a:gd name="connsiteY1" fmla="*/ 2048159 h 2188836"/>
              <a:gd name="connsiteX2" fmla="*/ 5943600 w 7791716"/>
              <a:gd name="connsiteY2" fmla="*/ 2002942 h 2188836"/>
              <a:gd name="connsiteX3" fmla="*/ 6124471 w 7791716"/>
              <a:gd name="connsiteY3" fmla="*/ 1842168 h 2188836"/>
              <a:gd name="connsiteX4" fmla="*/ 6184761 w 7791716"/>
              <a:gd name="connsiteY4" fmla="*/ 1661298 h 2188836"/>
              <a:gd name="connsiteX5" fmla="*/ 6129495 w 7791716"/>
              <a:gd name="connsiteY5" fmla="*/ 1405065 h 2188836"/>
              <a:gd name="connsiteX6" fmla="*/ 6174712 w 7791716"/>
              <a:gd name="connsiteY6" fmla="*/ 1173953 h 2188836"/>
              <a:gd name="connsiteX7" fmla="*/ 6219930 w 7791716"/>
              <a:gd name="connsiteY7" fmla="*/ 1048348 h 2188836"/>
              <a:gd name="connsiteX8" fmla="*/ 7681965 w 7791716"/>
              <a:gd name="connsiteY8" fmla="*/ 73657 h 2188836"/>
              <a:gd name="connsiteX9" fmla="*/ 7686989 w 7791716"/>
              <a:gd name="connsiteY9" fmla="*/ 68635 h 2188836"/>
              <a:gd name="connsiteX0" fmla="*/ 0 w 8294914"/>
              <a:gd name="connsiteY0" fmla="*/ 2203213 h 2203213"/>
              <a:gd name="connsiteX1" fmla="*/ 5692392 w 8294914"/>
              <a:gd name="connsiteY1" fmla="*/ 2062536 h 2203213"/>
              <a:gd name="connsiteX2" fmla="*/ 5943600 w 8294914"/>
              <a:gd name="connsiteY2" fmla="*/ 2017319 h 2203213"/>
              <a:gd name="connsiteX3" fmla="*/ 6124471 w 8294914"/>
              <a:gd name="connsiteY3" fmla="*/ 1856545 h 2203213"/>
              <a:gd name="connsiteX4" fmla="*/ 6184761 w 8294914"/>
              <a:gd name="connsiteY4" fmla="*/ 1675675 h 2203213"/>
              <a:gd name="connsiteX5" fmla="*/ 6129495 w 8294914"/>
              <a:gd name="connsiteY5" fmla="*/ 1419442 h 2203213"/>
              <a:gd name="connsiteX6" fmla="*/ 6174712 w 8294914"/>
              <a:gd name="connsiteY6" fmla="*/ 1188330 h 2203213"/>
              <a:gd name="connsiteX7" fmla="*/ 6219930 w 8294914"/>
              <a:gd name="connsiteY7" fmla="*/ 1062725 h 2203213"/>
              <a:gd name="connsiteX8" fmla="*/ 7681965 w 8294914"/>
              <a:gd name="connsiteY8" fmla="*/ 88034 h 2203213"/>
              <a:gd name="connsiteX9" fmla="*/ 8294914 w 8294914"/>
              <a:gd name="connsiteY9" fmla="*/ 37794 h 2203213"/>
              <a:gd name="connsiteX0" fmla="*/ 0 w 8043706"/>
              <a:gd name="connsiteY0" fmla="*/ 2213803 h 2213803"/>
              <a:gd name="connsiteX1" fmla="*/ 5692392 w 8043706"/>
              <a:gd name="connsiteY1" fmla="*/ 2073126 h 2213803"/>
              <a:gd name="connsiteX2" fmla="*/ 5943600 w 8043706"/>
              <a:gd name="connsiteY2" fmla="*/ 2027909 h 2213803"/>
              <a:gd name="connsiteX3" fmla="*/ 6124471 w 8043706"/>
              <a:gd name="connsiteY3" fmla="*/ 1867135 h 2213803"/>
              <a:gd name="connsiteX4" fmla="*/ 6184761 w 8043706"/>
              <a:gd name="connsiteY4" fmla="*/ 1686265 h 2213803"/>
              <a:gd name="connsiteX5" fmla="*/ 6129495 w 8043706"/>
              <a:gd name="connsiteY5" fmla="*/ 1430032 h 2213803"/>
              <a:gd name="connsiteX6" fmla="*/ 6174712 w 8043706"/>
              <a:gd name="connsiteY6" fmla="*/ 1198920 h 2213803"/>
              <a:gd name="connsiteX7" fmla="*/ 6219930 w 8043706"/>
              <a:gd name="connsiteY7" fmla="*/ 1073315 h 2213803"/>
              <a:gd name="connsiteX8" fmla="*/ 7681965 w 8043706"/>
              <a:gd name="connsiteY8" fmla="*/ 98624 h 2213803"/>
              <a:gd name="connsiteX9" fmla="*/ 8043706 w 8043706"/>
              <a:gd name="connsiteY9" fmla="*/ 23264 h 2213803"/>
              <a:gd name="connsiteX0" fmla="*/ 0 w 8043706"/>
              <a:gd name="connsiteY0" fmla="*/ 2190539 h 2190539"/>
              <a:gd name="connsiteX1" fmla="*/ 5692392 w 8043706"/>
              <a:gd name="connsiteY1" fmla="*/ 2049862 h 2190539"/>
              <a:gd name="connsiteX2" fmla="*/ 5943600 w 8043706"/>
              <a:gd name="connsiteY2" fmla="*/ 2004645 h 2190539"/>
              <a:gd name="connsiteX3" fmla="*/ 6124471 w 8043706"/>
              <a:gd name="connsiteY3" fmla="*/ 1843871 h 2190539"/>
              <a:gd name="connsiteX4" fmla="*/ 6184761 w 8043706"/>
              <a:gd name="connsiteY4" fmla="*/ 1663001 h 2190539"/>
              <a:gd name="connsiteX5" fmla="*/ 6129495 w 8043706"/>
              <a:gd name="connsiteY5" fmla="*/ 1406768 h 2190539"/>
              <a:gd name="connsiteX6" fmla="*/ 6174712 w 8043706"/>
              <a:gd name="connsiteY6" fmla="*/ 1175656 h 2190539"/>
              <a:gd name="connsiteX7" fmla="*/ 6219930 w 8043706"/>
              <a:gd name="connsiteY7" fmla="*/ 1050051 h 2190539"/>
              <a:gd name="connsiteX8" fmla="*/ 7475973 w 8043706"/>
              <a:gd name="connsiteY8" fmla="*/ 231109 h 2190539"/>
              <a:gd name="connsiteX9" fmla="*/ 8043706 w 8043706"/>
              <a:gd name="connsiteY9" fmla="*/ 0 h 2190539"/>
              <a:gd name="connsiteX0" fmla="*/ 0 w 8043706"/>
              <a:gd name="connsiteY0" fmla="*/ 2190539 h 2190539"/>
              <a:gd name="connsiteX1" fmla="*/ 5692392 w 8043706"/>
              <a:gd name="connsiteY1" fmla="*/ 2049862 h 2190539"/>
              <a:gd name="connsiteX2" fmla="*/ 5943600 w 8043706"/>
              <a:gd name="connsiteY2" fmla="*/ 2004645 h 2190539"/>
              <a:gd name="connsiteX3" fmla="*/ 6124471 w 8043706"/>
              <a:gd name="connsiteY3" fmla="*/ 1843871 h 2190539"/>
              <a:gd name="connsiteX4" fmla="*/ 6184761 w 8043706"/>
              <a:gd name="connsiteY4" fmla="*/ 1663001 h 2190539"/>
              <a:gd name="connsiteX5" fmla="*/ 6129495 w 8043706"/>
              <a:gd name="connsiteY5" fmla="*/ 1406768 h 2190539"/>
              <a:gd name="connsiteX6" fmla="*/ 6174712 w 8043706"/>
              <a:gd name="connsiteY6" fmla="*/ 1175656 h 2190539"/>
              <a:gd name="connsiteX7" fmla="*/ 6219930 w 8043706"/>
              <a:gd name="connsiteY7" fmla="*/ 1050051 h 2190539"/>
              <a:gd name="connsiteX8" fmla="*/ 7475973 w 8043706"/>
              <a:gd name="connsiteY8" fmla="*/ 231109 h 2190539"/>
              <a:gd name="connsiteX9" fmla="*/ 8043706 w 8043706"/>
              <a:gd name="connsiteY9" fmla="*/ 0 h 2190539"/>
              <a:gd name="connsiteX0" fmla="*/ 0 w 8043706"/>
              <a:gd name="connsiteY0" fmla="*/ 2190539 h 2190539"/>
              <a:gd name="connsiteX1" fmla="*/ 5692392 w 8043706"/>
              <a:gd name="connsiteY1" fmla="*/ 2049862 h 2190539"/>
              <a:gd name="connsiteX2" fmla="*/ 5943600 w 8043706"/>
              <a:gd name="connsiteY2" fmla="*/ 2004645 h 2190539"/>
              <a:gd name="connsiteX3" fmla="*/ 6124471 w 8043706"/>
              <a:gd name="connsiteY3" fmla="*/ 1843871 h 2190539"/>
              <a:gd name="connsiteX4" fmla="*/ 6184761 w 8043706"/>
              <a:gd name="connsiteY4" fmla="*/ 1663001 h 2190539"/>
              <a:gd name="connsiteX5" fmla="*/ 6129495 w 8043706"/>
              <a:gd name="connsiteY5" fmla="*/ 1406768 h 2190539"/>
              <a:gd name="connsiteX6" fmla="*/ 6174712 w 8043706"/>
              <a:gd name="connsiteY6" fmla="*/ 1175656 h 2190539"/>
              <a:gd name="connsiteX7" fmla="*/ 6219930 w 8043706"/>
              <a:gd name="connsiteY7" fmla="*/ 1050051 h 2190539"/>
              <a:gd name="connsiteX8" fmla="*/ 7475973 w 8043706"/>
              <a:gd name="connsiteY8" fmla="*/ 231109 h 2190539"/>
              <a:gd name="connsiteX9" fmla="*/ 8043706 w 8043706"/>
              <a:gd name="connsiteY9" fmla="*/ 0 h 2190539"/>
              <a:gd name="connsiteX0" fmla="*/ 0 w 8038682"/>
              <a:gd name="connsiteY0" fmla="*/ 2165418 h 2165418"/>
              <a:gd name="connsiteX1" fmla="*/ 5692392 w 8038682"/>
              <a:gd name="connsiteY1" fmla="*/ 2024741 h 2165418"/>
              <a:gd name="connsiteX2" fmla="*/ 5943600 w 8038682"/>
              <a:gd name="connsiteY2" fmla="*/ 1979524 h 2165418"/>
              <a:gd name="connsiteX3" fmla="*/ 6124471 w 8038682"/>
              <a:gd name="connsiteY3" fmla="*/ 1818750 h 2165418"/>
              <a:gd name="connsiteX4" fmla="*/ 6184761 w 8038682"/>
              <a:gd name="connsiteY4" fmla="*/ 1637880 h 2165418"/>
              <a:gd name="connsiteX5" fmla="*/ 6129495 w 8038682"/>
              <a:gd name="connsiteY5" fmla="*/ 1381647 h 2165418"/>
              <a:gd name="connsiteX6" fmla="*/ 6174712 w 8038682"/>
              <a:gd name="connsiteY6" fmla="*/ 1150535 h 2165418"/>
              <a:gd name="connsiteX7" fmla="*/ 6219930 w 8038682"/>
              <a:gd name="connsiteY7" fmla="*/ 1024930 h 2165418"/>
              <a:gd name="connsiteX8" fmla="*/ 7475973 w 8038682"/>
              <a:gd name="connsiteY8" fmla="*/ 205988 h 2165418"/>
              <a:gd name="connsiteX9" fmla="*/ 8038682 w 8038682"/>
              <a:gd name="connsiteY9" fmla="*/ 0 h 2165418"/>
              <a:gd name="connsiteX0" fmla="*/ 0 w 8084961"/>
              <a:gd name="connsiteY0" fmla="*/ 2180676 h 2180676"/>
              <a:gd name="connsiteX1" fmla="*/ 5692392 w 8084961"/>
              <a:gd name="connsiteY1" fmla="*/ 2039999 h 2180676"/>
              <a:gd name="connsiteX2" fmla="*/ 5943600 w 8084961"/>
              <a:gd name="connsiteY2" fmla="*/ 1994782 h 2180676"/>
              <a:gd name="connsiteX3" fmla="*/ 6124471 w 8084961"/>
              <a:gd name="connsiteY3" fmla="*/ 1834008 h 2180676"/>
              <a:gd name="connsiteX4" fmla="*/ 6184761 w 8084961"/>
              <a:gd name="connsiteY4" fmla="*/ 1653138 h 2180676"/>
              <a:gd name="connsiteX5" fmla="*/ 6129495 w 8084961"/>
              <a:gd name="connsiteY5" fmla="*/ 1396905 h 2180676"/>
              <a:gd name="connsiteX6" fmla="*/ 6174712 w 8084961"/>
              <a:gd name="connsiteY6" fmla="*/ 1165793 h 2180676"/>
              <a:gd name="connsiteX7" fmla="*/ 6219930 w 8084961"/>
              <a:gd name="connsiteY7" fmla="*/ 1040188 h 2180676"/>
              <a:gd name="connsiteX8" fmla="*/ 7475973 w 8084961"/>
              <a:gd name="connsiteY8" fmla="*/ 221246 h 2180676"/>
              <a:gd name="connsiteX9" fmla="*/ 8038682 w 8084961"/>
              <a:gd name="connsiteY9" fmla="*/ 15258 h 2180676"/>
              <a:gd name="connsiteX10" fmla="*/ 8053753 w 8084961"/>
              <a:gd name="connsiteY10" fmla="*/ 15258 h 2180676"/>
              <a:gd name="connsiteX0" fmla="*/ 0 w 8470759"/>
              <a:gd name="connsiteY0" fmla="*/ 2183801 h 2183801"/>
              <a:gd name="connsiteX1" fmla="*/ 5692392 w 8470759"/>
              <a:gd name="connsiteY1" fmla="*/ 2043124 h 2183801"/>
              <a:gd name="connsiteX2" fmla="*/ 5943600 w 8470759"/>
              <a:gd name="connsiteY2" fmla="*/ 1997907 h 2183801"/>
              <a:gd name="connsiteX3" fmla="*/ 6124471 w 8470759"/>
              <a:gd name="connsiteY3" fmla="*/ 1837133 h 2183801"/>
              <a:gd name="connsiteX4" fmla="*/ 6184761 w 8470759"/>
              <a:gd name="connsiteY4" fmla="*/ 1656263 h 2183801"/>
              <a:gd name="connsiteX5" fmla="*/ 6129495 w 8470759"/>
              <a:gd name="connsiteY5" fmla="*/ 1400030 h 2183801"/>
              <a:gd name="connsiteX6" fmla="*/ 6174712 w 8470759"/>
              <a:gd name="connsiteY6" fmla="*/ 1168918 h 2183801"/>
              <a:gd name="connsiteX7" fmla="*/ 6219930 w 8470759"/>
              <a:gd name="connsiteY7" fmla="*/ 1043313 h 2183801"/>
              <a:gd name="connsiteX8" fmla="*/ 7475973 w 8470759"/>
              <a:gd name="connsiteY8" fmla="*/ 224371 h 2183801"/>
              <a:gd name="connsiteX9" fmla="*/ 8038682 w 8470759"/>
              <a:gd name="connsiteY9" fmla="*/ 18383 h 2183801"/>
              <a:gd name="connsiteX10" fmla="*/ 8470759 w 8470759"/>
              <a:gd name="connsiteY10" fmla="*/ 8334 h 2183801"/>
              <a:gd name="connsiteX0" fmla="*/ 0 w 8470759"/>
              <a:gd name="connsiteY0" fmla="*/ 2183801 h 2183801"/>
              <a:gd name="connsiteX1" fmla="*/ 5692392 w 8470759"/>
              <a:gd name="connsiteY1" fmla="*/ 2043124 h 2183801"/>
              <a:gd name="connsiteX2" fmla="*/ 5943600 w 8470759"/>
              <a:gd name="connsiteY2" fmla="*/ 1997907 h 2183801"/>
              <a:gd name="connsiteX3" fmla="*/ 6124471 w 8470759"/>
              <a:gd name="connsiteY3" fmla="*/ 1837133 h 2183801"/>
              <a:gd name="connsiteX4" fmla="*/ 6184761 w 8470759"/>
              <a:gd name="connsiteY4" fmla="*/ 1656263 h 2183801"/>
              <a:gd name="connsiteX5" fmla="*/ 6129495 w 8470759"/>
              <a:gd name="connsiteY5" fmla="*/ 1400030 h 2183801"/>
              <a:gd name="connsiteX6" fmla="*/ 6174712 w 8470759"/>
              <a:gd name="connsiteY6" fmla="*/ 1168918 h 2183801"/>
              <a:gd name="connsiteX7" fmla="*/ 6219930 w 8470759"/>
              <a:gd name="connsiteY7" fmla="*/ 1043313 h 2183801"/>
              <a:gd name="connsiteX8" fmla="*/ 7475973 w 8470759"/>
              <a:gd name="connsiteY8" fmla="*/ 224371 h 2183801"/>
              <a:gd name="connsiteX9" fmla="*/ 8038682 w 8470759"/>
              <a:gd name="connsiteY9" fmla="*/ 18383 h 2183801"/>
              <a:gd name="connsiteX10" fmla="*/ 8470759 w 8470759"/>
              <a:gd name="connsiteY10" fmla="*/ 8334 h 2183801"/>
              <a:gd name="connsiteX0" fmla="*/ 0 w 8812403"/>
              <a:gd name="connsiteY0" fmla="*/ 2175487 h 2175487"/>
              <a:gd name="connsiteX1" fmla="*/ 5692392 w 8812403"/>
              <a:gd name="connsiteY1" fmla="*/ 2034810 h 2175487"/>
              <a:gd name="connsiteX2" fmla="*/ 5943600 w 8812403"/>
              <a:gd name="connsiteY2" fmla="*/ 1989593 h 2175487"/>
              <a:gd name="connsiteX3" fmla="*/ 6124471 w 8812403"/>
              <a:gd name="connsiteY3" fmla="*/ 1828819 h 2175487"/>
              <a:gd name="connsiteX4" fmla="*/ 6184761 w 8812403"/>
              <a:gd name="connsiteY4" fmla="*/ 1647949 h 2175487"/>
              <a:gd name="connsiteX5" fmla="*/ 6129495 w 8812403"/>
              <a:gd name="connsiteY5" fmla="*/ 1391716 h 2175487"/>
              <a:gd name="connsiteX6" fmla="*/ 6174712 w 8812403"/>
              <a:gd name="connsiteY6" fmla="*/ 1160604 h 2175487"/>
              <a:gd name="connsiteX7" fmla="*/ 6219930 w 8812403"/>
              <a:gd name="connsiteY7" fmla="*/ 1034999 h 2175487"/>
              <a:gd name="connsiteX8" fmla="*/ 7475973 w 8812403"/>
              <a:gd name="connsiteY8" fmla="*/ 216057 h 2175487"/>
              <a:gd name="connsiteX9" fmla="*/ 8038682 w 8812403"/>
              <a:gd name="connsiteY9" fmla="*/ 10069 h 2175487"/>
              <a:gd name="connsiteX10" fmla="*/ 8812403 w 8812403"/>
              <a:gd name="connsiteY10" fmla="*/ 40213 h 2175487"/>
              <a:gd name="connsiteX0" fmla="*/ 0 w 8500904"/>
              <a:gd name="connsiteY0" fmla="*/ 2185875 h 2185875"/>
              <a:gd name="connsiteX1" fmla="*/ 5692392 w 8500904"/>
              <a:gd name="connsiteY1" fmla="*/ 2045198 h 2185875"/>
              <a:gd name="connsiteX2" fmla="*/ 5943600 w 8500904"/>
              <a:gd name="connsiteY2" fmla="*/ 1999981 h 2185875"/>
              <a:gd name="connsiteX3" fmla="*/ 6124471 w 8500904"/>
              <a:gd name="connsiteY3" fmla="*/ 1839207 h 2185875"/>
              <a:gd name="connsiteX4" fmla="*/ 6184761 w 8500904"/>
              <a:gd name="connsiteY4" fmla="*/ 1658337 h 2185875"/>
              <a:gd name="connsiteX5" fmla="*/ 6129495 w 8500904"/>
              <a:gd name="connsiteY5" fmla="*/ 1402104 h 2185875"/>
              <a:gd name="connsiteX6" fmla="*/ 6174712 w 8500904"/>
              <a:gd name="connsiteY6" fmla="*/ 1170992 h 2185875"/>
              <a:gd name="connsiteX7" fmla="*/ 6219930 w 8500904"/>
              <a:gd name="connsiteY7" fmla="*/ 1045387 h 2185875"/>
              <a:gd name="connsiteX8" fmla="*/ 7475973 w 8500904"/>
              <a:gd name="connsiteY8" fmla="*/ 226445 h 2185875"/>
              <a:gd name="connsiteX9" fmla="*/ 8038682 w 8500904"/>
              <a:gd name="connsiteY9" fmla="*/ 20457 h 2185875"/>
              <a:gd name="connsiteX10" fmla="*/ 8500904 w 8500904"/>
              <a:gd name="connsiteY10" fmla="*/ 5383 h 2185875"/>
              <a:gd name="connsiteX0" fmla="*/ 0 w 8536620"/>
              <a:gd name="connsiteY0" fmla="*/ 2190538 h 2190538"/>
              <a:gd name="connsiteX1" fmla="*/ 5692392 w 8536620"/>
              <a:gd name="connsiteY1" fmla="*/ 2049861 h 2190538"/>
              <a:gd name="connsiteX2" fmla="*/ 5943600 w 8536620"/>
              <a:gd name="connsiteY2" fmla="*/ 2004644 h 2190538"/>
              <a:gd name="connsiteX3" fmla="*/ 6124471 w 8536620"/>
              <a:gd name="connsiteY3" fmla="*/ 1843870 h 2190538"/>
              <a:gd name="connsiteX4" fmla="*/ 6184761 w 8536620"/>
              <a:gd name="connsiteY4" fmla="*/ 1663000 h 2190538"/>
              <a:gd name="connsiteX5" fmla="*/ 6129495 w 8536620"/>
              <a:gd name="connsiteY5" fmla="*/ 1406767 h 2190538"/>
              <a:gd name="connsiteX6" fmla="*/ 6174712 w 8536620"/>
              <a:gd name="connsiteY6" fmla="*/ 1175655 h 2190538"/>
              <a:gd name="connsiteX7" fmla="*/ 6219930 w 8536620"/>
              <a:gd name="connsiteY7" fmla="*/ 1050050 h 2190538"/>
              <a:gd name="connsiteX8" fmla="*/ 7475973 w 8536620"/>
              <a:gd name="connsiteY8" fmla="*/ 231108 h 2190538"/>
              <a:gd name="connsiteX9" fmla="*/ 8038682 w 8536620"/>
              <a:gd name="connsiteY9" fmla="*/ 25120 h 2190538"/>
              <a:gd name="connsiteX10" fmla="*/ 8500904 w 8536620"/>
              <a:gd name="connsiteY10" fmla="*/ 10046 h 2190538"/>
              <a:gd name="connsiteX11" fmla="*/ 8505929 w 8536620"/>
              <a:gd name="connsiteY11" fmla="*/ 0 h 2190538"/>
              <a:gd name="connsiteX0" fmla="*/ 0 w 8539624"/>
              <a:gd name="connsiteY0" fmla="*/ 3049672 h 3049672"/>
              <a:gd name="connsiteX1" fmla="*/ 5692392 w 8539624"/>
              <a:gd name="connsiteY1" fmla="*/ 2908995 h 3049672"/>
              <a:gd name="connsiteX2" fmla="*/ 5943600 w 8539624"/>
              <a:gd name="connsiteY2" fmla="*/ 2863778 h 3049672"/>
              <a:gd name="connsiteX3" fmla="*/ 6124471 w 8539624"/>
              <a:gd name="connsiteY3" fmla="*/ 2703004 h 3049672"/>
              <a:gd name="connsiteX4" fmla="*/ 6184761 w 8539624"/>
              <a:gd name="connsiteY4" fmla="*/ 2522134 h 3049672"/>
              <a:gd name="connsiteX5" fmla="*/ 6129495 w 8539624"/>
              <a:gd name="connsiteY5" fmla="*/ 2265901 h 3049672"/>
              <a:gd name="connsiteX6" fmla="*/ 6174712 w 8539624"/>
              <a:gd name="connsiteY6" fmla="*/ 2034789 h 3049672"/>
              <a:gd name="connsiteX7" fmla="*/ 6219930 w 8539624"/>
              <a:gd name="connsiteY7" fmla="*/ 1909184 h 3049672"/>
              <a:gd name="connsiteX8" fmla="*/ 7475973 w 8539624"/>
              <a:gd name="connsiteY8" fmla="*/ 1090242 h 3049672"/>
              <a:gd name="connsiteX9" fmla="*/ 8038682 w 8539624"/>
              <a:gd name="connsiteY9" fmla="*/ 884254 h 3049672"/>
              <a:gd name="connsiteX10" fmla="*/ 8500904 w 8539624"/>
              <a:gd name="connsiteY10" fmla="*/ 869180 h 3049672"/>
              <a:gd name="connsiteX11" fmla="*/ 8515978 w 8539624"/>
              <a:gd name="connsiteY11" fmla="*/ 0 h 3049672"/>
              <a:gd name="connsiteX0" fmla="*/ 0 w 8538063"/>
              <a:gd name="connsiteY0" fmla="*/ 3069769 h 3069769"/>
              <a:gd name="connsiteX1" fmla="*/ 5692392 w 8538063"/>
              <a:gd name="connsiteY1" fmla="*/ 2929092 h 3069769"/>
              <a:gd name="connsiteX2" fmla="*/ 5943600 w 8538063"/>
              <a:gd name="connsiteY2" fmla="*/ 2883875 h 3069769"/>
              <a:gd name="connsiteX3" fmla="*/ 6124471 w 8538063"/>
              <a:gd name="connsiteY3" fmla="*/ 2723101 h 3069769"/>
              <a:gd name="connsiteX4" fmla="*/ 6184761 w 8538063"/>
              <a:gd name="connsiteY4" fmla="*/ 2542231 h 3069769"/>
              <a:gd name="connsiteX5" fmla="*/ 6129495 w 8538063"/>
              <a:gd name="connsiteY5" fmla="*/ 2285998 h 3069769"/>
              <a:gd name="connsiteX6" fmla="*/ 6174712 w 8538063"/>
              <a:gd name="connsiteY6" fmla="*/ 2054886 h 3069769"/>
              <a:gd name="connsiteX7" fmla="*/ 6219930 w 8538063"/>
              <a:gd name="connsiteY7" fmla="*/ 1929281 h 3069769"/>
              <a:gd name="connsiteX8" fmla="*/ 7475973 w 8538063"/>
              <a:gd name="connsiteY8" fmla="*/ 1110339 h 3069769"/>
              <a:gd name="connsiteX9" fmla="*/ 8038682 w 8538063"/>
              <a:gd name="connsiteY9" fmla="*/ 904351 h 3069769"/>
              <a:gd name="connsiteX10" fmla="*/ 8500904 w 8538063"/>
              <a:gd name="connsiteY10" fmla="*/ 889277 h 3069769"/>
              <a:gd name="connsiteX11" fmla="*/ 8510954 w 8538063"/>
              <a:gd name="connsiteY11" fmla="*/ 0 h 3069769"/>
              <a:gd name="connsiteX0" fmla="*/ 0 w 8538063"/>
              <a:gd name="connsiteY0" fmla="*/ 3069769 h 3069769"/>
              <a:gd name="connsiteX1" fmla="*/ 5692392 w 8538063"/>
              <a:gd name="connsiteY1" fmla="*/ 2929092 h 3069769"/>
              <a:gd name="connsiteX2" fmla="*/ 5943600 w 8538063"/>
              <a:gd name="connsiteY2" fmla="*/ 2883875 h 3069769"/>
              <a:gd name="connsiteX3" fmla="*/ 6124471 w 8538063"/>
              <a:gd name="connsiteY3" fmla="*/ 2723101 h 3069769"/>
              <a:gd name="connsiteX4" fmla="*/ 6184761 w 8538063"/>
              <a:gd name="connsiteY4" fmla="*/ 2542231 h 3069769"/>
              <a:gd name="connsiteX5" fmla="*/ 6129495 w 8538063"/>
              <a:gd name="connsiteY5" fmla="*/ 2285998 h 3069769"/>
              <a:gd name="connsiteX6" fmla="*/ 6174712 w 8538063"/>
              <a:gd name="connsiteY6" fmla="*/ 2054886 h 3069769"/>
              <a:gd name="connsiteX7" fmla="*/ 6219930 w 8538063"/>
              <a:gd name="connsiteY7" fmla="*/ 1929281 h 3069769"/>
              <a:gd name="connsiteX8" fmla="*/ 7475973 w 8538063"/>
              <a:gd name="connsiteY8" fmla="*/ 1110339 h 3069769"/>
              <a:gd name="connsiteX9" fmla="*/ 8038682 w 8538063"/>
              <a:gd name="connsiteY9" fmla="*/ 904351 h 3069769"/>
              <a:gd name="connsiteX10" fmla="*/ 8500904 w 8538063"/>
              <a:gd name="connsiteY10" fmla="*/ 889277 h 3069769"/>
              <a:gd name="connsiteX11" fmla="*/ 8510954 w 8538063"/>
              <a:gd name="connsiteY11" fmla="*/ 0 h 3069769"/>
              <a:gd name="connsiteX0" fmla="*/ 0 w 8547386"/>
              <a:gd name="connsiteY0" fmla="*/ 3878662 h 3878662"/>
              <a:gd name="connsiteX1" fmla="*/ 5692392 w 8547386"/>
              <a:gd name="connsiteY1" fmla="*/ 3737985 h 3878662"/>
              <a:gd name="connsiteX2" fmla="*/ 5943600 w 8547386"/>
              <a:gd name="connsiteY2" fmla="*/ 3692768 h 3878662"/>
              <a:gd name="connsiteX3" fmla="*/ 6124471 w 8547386"/>
              <a:gd name="connsiteY3" fmla="*/ 3531994 h 3878662"/>
              <a:gd name="connsiteX4" fmla="*/ 6184761 w 8547386"/>
              <a:gd name="connsiteY4" fmla="*/ 3351124 h 3878662"/>
              <a:gd name="connsiteX5" fmla="*/ 6129495 w 8547386"/>
              <a:gd name="connsiteY5" fmla="*/ 3094891 h 3878662"/>
              <a:gd name="connsiteX6" fmla="*/ 6174712 w 8547386"/>
              <a:gd name="connsiteY6" fmla="*/ 2863779 h 3878662"/>
              <a:gd name="connsiteX7" fmla="*/ 6219930 w 8547386"/>
              <a:gd name="connsiteY7" fmla="*/ 2738174 h 3878662"/>
              <a:gd name="connsiteX8" fmla="*/ 7475973 w 8547386"/>
              <a:gd name="connsiteY8" fmla="*/ 1919232 h 3878662"/>
              <a:gd name="connsiteX9" fmla="*/ 8038682 w 8547386"/>
              <a:gd name="connsiteY9" fmla="*/ 1713244 h 3878662"/>
              <a:gd name="connsiteX10" fmla="*/ 8500904 w 8547386"/>
              <a:gd name="connsiteY10" fmla="*/ 1698170 h 3878662"/>
              <a:gd name="connsiteX11" fmla="*/ 8536075 w 8547386"/>
              <a:gd name="connsiteY11" fmla="*/ 0 h 3878662"/>
              <a:gd name="connsiteX0" fmla="*/ 0 w 8536075"/>
              <a:gd name="connsiteY0" fmla="*/ 3878662 h 3878662"/>
              <a:gd name="connsiteX1" fmla="*/ 5692392 w 8536075"/>
              <a:gd name="connsiteY1" fmla="*/ 3737985 h 3878662"/>
              <a:gd name="connsiteX2" fmla="*/ 5943600 w 8536075"/>
              <a:gd name="connsiteY2" fmla="*/ 3692768 h 3878662"/>
              <a:gd name="connsiteX3" fmla="*/ 6124471 w 8536075"/>
              <a:gd name="connsiteY3" fmla="*/ 3531994 h 3878662"/>
              <a:gd name="connsiteX4" fmla="*/ 6184761 w 8536075"/>
              <a:gd name="connsiteY4" fmla="*/ 3351124 h 3878662"/>
              <a:gd name="connsiteX5" fmla="*/ 6129495 w 8536075"/>
              <a:gd name="connsiteY5" fmla="*/ 3094891 h 3878662"/>
              <a:gd name="connsiteX6" fmla="*/ 6174712 w 8536075"/>
              <a:gd name="connsiteY6" fmla="*/ 2863779 h 3878662"/>
              <a:gd name="connsiteX7" fmla="*/ 6219930 w 8536075"/>
              <a:gd name="connsiteY7" fmla="*/ 2738174 h 3878662"/>
              <a:gd name="connsiteX8" fmla="*/ 7475973 w 8536075"/>
              <a:gd name="connsiteY8" fmla="*/ 1919232 h 3878662"/>
              <a:gd name="connsiteX9" fmla="*/ 8038682 w 8536075"/>
              <a:gd name="connsiteY9" fmla="*/ 1713244 h 3878662"/>
              <a:gd name="connsiteX10" fmla="*/ 8500904 w 8536075"/>
              <a:gd name="connsiteY10" fmla="*/ 1698170 h 3878662"/>
              <a:gd name="connsiteX11" fmla="*/ 8536075 w 8536075"/>
              <a:gd name="connsiteY11" fmla="*/ 0 h 3878662"/>
              <a:gd name="connsiteX0" fmla="*/ 0 w 8500904"/>
              <a:gd name="connsiteY0" fmla="*/ 3888710 h 3888710"/>
              <a:gd name="connsiteX1" fmla="*/ 5692392 w 8500904"/>
              <a:gd name="connsiteY1" fmla="*/ 3748033 h 3888710"/>
              <a:gd name="connsiteX2" fmla="*/ 5943600 w 8500904"/>
              <a:gd name="connsiteY2" fmla="*/ 3702816 h 3888710"/>
              <a:gd name="connsiteX3" fmla="*/ 6124471 w 8500904"/>
              <a:gd name="connsiteY3" fmla="*/ 3542042 h 3888710"/>
              <a:gd name="connsiteX4" fmla="*/ 6184761 w 8500904"/>
              <a:gd name="connsiteY4" fmla="*/ 3361172 h 3888710"/>
              <a:gd name="connsiteX5" fmla="*/ 6129495 w 8500904"/>
              <a:gd name="connsiteY5" fmla="*/ 3104939 h 3888710"/>
              <a:gd name="connsiteX6" fmla="*/ 6174712 w 8500904"/>
              <a:gd name="connsiteY6" fmla="*/ 2873827 h 3888710"/>
              <a:gd name="connsiteX7" fmla="*/ 6219930 w 8500904"/>
              <a:gd name="connsiteY7" fmla="*/ 2748222 h 3888710"/>
              <a:gd name="connsiteX8" fmla="*/ 7475973 w 8500904"/>
              <a:gd name="connsiteY8" fmla="*/ 1929280 h 3888710"/>
              <a:gd name="connsiteX9" fmla="*/ 8038682 w 8500904"/>
              <a:gd name="connsiteY9" fmla="*/ 1723292 h 3888710"/>
              <a:gd name="connsiteX10" fmla="*/ 8500904 w 8500904"/>
              <a:gd name="connsiteY10" fmla="*/ 1708218 h 3888710"/>
              <a:gd name="connsiteX11" fmla="*/ 8445640 w 8500904"/>
              <a:gd name="connsiteY11" fmla="*/ 0 h 3888710"/>
              <a:gd name="connsiteX0" fmla="*/ 0 w 8455686"/>
              <a:gd name="connsiteY0" fmla="*/ 3888710 h 3888710"/>
              <a:gd name="connsiteX1" fmla="*/ 5692392 w 8455686"/>
              <a:gd name="connsiteY1" fmla="*/ 3748033 h 3888710"/>
              <a:gd name="connsiteX2" fmla="*/ 5943600 w 8455686"/>
              <a:gd name="connsiteY2" fmla="*/ 3702816 h 3888710"/>
              <a:gd name="connsiteX3" fmla="*/ 6124471 w 8455686"/>
              <a:gd name="connsiteY3" fmla="*/ 3542042 h 3888710"/>
              <a:gd name="connsiteX4" fmla="*/ 6184761 w 8455686"/>
              <a:gd name="connsiteY4" fmla="*/ 3361172 h 3888710"/>
              <a:gd name="connsiteX5" fmla="*/ 6129495 w 8455686"/>
              <a:gd name="connsiteY5" fmla="*/ 3104939 h 3888710"/>
              <a:gd name="connsiteX6" fmla="*/ 6174712 w 8455686"/>
              <a:gd name="connsiteY6" fmla="*/ 2873827 h 3888710"/>
              <a:gd name="connsiteX7" fmla="*/ 6219930 w 8455686"/>
              <a:gd name="connsiteY7" fmla="*/ 2748222 h 3888710"/>
              <a:gd name="connsiteX8" fmla="*/ 7475973 w 8455686"/>
              <a:gd name="connsiteY8" fmla="*/ 1929280 h 3888710"/>
              <a:gd name="connsiteX9" fmla="*/ 8038682 w 8455686"/>
              <a:gd name="connsiteY9" fmla="*/ 1723292 h 3888710"/>
              <a:gd name="connsiteX10" fmla="*/ 8455686 w 8455686"/>
              <a:gd name="connsiteY10" fmla="*/ 1708218 h 3888710"/>
              <a:gd name="connsiteX11" fmla="*/ 8445640 w 8455686"/>
              <a:gd name="connsiteY11" fmla="*/ 0 h 3888710"/>
              <a:gd name="connsiteX0" fmla="*/ 0 w 8455686"/>
              <a:gd name="connsiteY0" fmla="*/ 4129870 h 4129870"/>
              <a:gd name="connsiteX1" fmla="*/ 5692392 w 8455686"/>
              <a:gd name="connsiteY1" fmla="*/ 3989193 h 4129870"/>
              <a:gd name="connsiteX2" fmla="*/ 5943600 w 8455686"/>
              <a:gd name="connsiteY2" fmla="*/ 3943976 h 4129870"/>
              <a:gd name="connsiteX3" fmla="*/ 6124471 w 8455686"/>
              <a:gd name="connsiteY3" fmla="*/ 3783202 h 4129870"/>
              <a:gd name="connsiteX4" fmla="*/ 6184761 w 8455686"/>
              <a:gd name="connsiteY4" fmla="*/ 3602332 h 4129870"/>
              <a:gd name="connsiteX5" fmla="*/ 6129495 w 8455686"/>
              <a:gd name="connsiteY5" fmla="*/ 3346099 h 4129870"/>
              <a:gd name="connsiteX6" fmla="*/ 6174712 w 8455686"/>
              <a:gd name="connsiteY6" fmla="*/ 3114987 h 4129870"/>
              <a:gd name="connsiteX7" fmla="*/ 6219930 w 8455686"/>
              <a:gd name="connsiteY7" fmla="*/ 2989382 h 4129870"/>
              <a:gd name="connsiteX8" fmla="*/ 7475973 w 8455686"/>
              <a:gd name="connsiteY8" fmla="*/ 2170440 h 4129870"/>
              <a:gd name="connsiteX9" fmla="*/ 8038682 w 8455686"/>
              <a:gd name="connsiteY9" fmla="*/ 1964452 h 4129870"/>
              <a:gd name="connsiteX10" fmla="*/ 8455686 w 8455686"/>
              <a:gd name="connsiteY10" fmla="*/ 1949378 h 4129870"/>
              <a:gd name="connsiteX11" fmla="*/ 8440615 w 8455686"/>
              <a:gd name="connsiteY11" fmla="*/ 0 h 4129870"/>
              <a:gd name="connsiteX0" fmla="*/ 0 w 8455686"/>
              <a:gd name="connsiteY0" fmla="*/ 4277185 h 4277185"/>
              <a:gd name="connsiteX1" fmla="*/ 5692392 w 8455686"/>
              <a:gd name="connsiteY1" fmla="*/ 4136508 h 4277185"/>
              <a:gd name="connsiteX2" fmla="*/ 5943600 w 8455686"/>
              <a:gd name="connsiteY2" fmla="*/ 4091291 h 4277185"/>
              <a:gd name="connsiteX3" fmla="*/ 6124471 w 8455686"/>
              <a:gd name="connsiteY3" fmla="*/ 3930517 h 4277185"/>
              <a:gd name="connsiteX4" fmla="*/ 6184761 w 8455686"/>
              <a:gd name="connsiteY4" fmla="*/ 3749647 h 4277185"/>
              <a:gd name="connsiteX5" fmla="*/ 6129495 w 8455686"/>
              <a:gd name="connsiteY5" fmla="*/ 3493414 h 4277185"/>
              <a:gd name="connsiteX6" fmla="*/ 6174712 w 8455686"/>
              <a:gd name="connsiteY6" fmla="*/ 3262302 h 4277185"/>
              <a:gd name="connsiteX7" fmla="*/ 6219930 w 8455686"/>
              <a:gd name="connsiteY7" fmla="*/ 3136697 h 4277185"/>
              <a:gd name="connsiteX8" fmla="*/ 7475973 w 8455686"/>
              <a:gd name="connsiteY8" fmla="*/ 2317755 h 4277185"/>
              <a:gd name="connsiteX9" fmla="*/ 8038682 w 8455686"/>
              <a:gd name="connsiteY9" fmla="*/ 2111767 h 4277185"/>
              <a:gd name="connsiteX10" fmla="*/ 8455686 w 8455686"/>
              <a:gd name="connsiteY10" fmla="*/ 2096693 h 4277185"/>
              <a:gd name="connsiteX11" fmla="*/ 8440615 w 8455686"/>
              <a:gd name="connsiteY11" fmla="*/ 147315 h 4277185"/>
              <a:gd name="connsiteX12" fmla="*/ 8445640 w 8455686"/>
              <a:gd name="connsiteY12" fmla="*/ 137267 h 4277185"/>
              <a:gd name="connsiteX0" fmla="*/ 0 w 8455686"/>
              <a:gd name="connsiteY0" fmla="*/ 4339628 h 4339628"/>
              <a:gd name="connsiteX1" fmla="*/ 5692392 w 8455686"/>
              <a:gd name="connsiteY1" fmla="*/ 4198951 h 4339628"/>
              <a:gd name="connsiteX2" fmla="*/ 5943600 w 8455686"/>
              <a:gd name="connsiteY2" fmla="*/ 4153734 h 4339628"/>
              <a:gd name="connsiteX3" fmla="*/ 6124471 w 8455686"/>
              <a:gd name="connsiteY3" fmla="*/ 3992960 h 4339628"/>
              <a:gd name="connsiteX4" fmla="*/ 6184761 w 8455686"/>
              <a:gd name="connsiteY4" fmla="*/ 3812090 h 4339628"/>
              <a:gd name="connsiteX5" fmla="*/ 6129495 w 8455686"/>
              <a:gd name="connsiteY5" fmla="*/ 3555857 h 4339628"/>
              <a:gd name="connsiteX6" fmla="*/ 6174712 w 8455686"/>
              <a:gd name="connsiteY6" fmla="*/ 3324745 h 4339628"/>
              <a:gd name="connsiteX7" fmla="*/ 6219930 w 8455686"/>
              <a:gd name="connsiteY7" fmla="*/ 3199140 h 4339628"/>
              <a:gd name="connsiteX8" fmla="*/ 7475973 w 8455686"/>
              <a:gd name="connsiteY8" fmla="*/ 2380198 h 4339628"/>
              <a:gd name="connsiteX9" fmla="*/ 8038682 w 8455686"/>
              <a:gd name="connsiteY9" fmla="*/ 2174210 h 4339628"/>
              <a:gd name="connsiteX10" fmla="*/ 8455686 w 8455686"/>
              <a:gd name="connsiteY10" fmla="*/ 2159136 h 4339628"/>
              <a:gd name="connsiteX11" fmla="*/ 8440615 w 8455686"/>
              <a:gd name="connsiteY11" fmla="*/ 209758 h 4339628"/>
              <a:gd name="connsiteX12" fmla="*/ 8370277 w 8455686"/>
              <a:gd name="connsiteY12" fmla="*/ 33913 h 4339628"/>
              <a:gd name="connsiteX0" fmla="*/ 0 w 8455686"/>
              <a:gd name="connsiteY0" fmla="*/ 4339628 h 4339628"/>
              <a:gd name="connsiteX1" fmla="*/ 5692392 w 8455686"/>
              <a:gd name="connsiteY1" fmla="*/ 4198951 h 4339628"/>
              <a:gd name="connsiteX2" fmla="*/ 5943600 w 8455686"/>
              <a:gd name="connsiteY2" fmla="*/ 4153734 h 4339628"/>
              <a:gd name="connsiteX3" fmla="*/ 6124471 w 8455686"/>
              <a:gd name="connsiteY3" fmla="*/ 3992960 h 4339628"/>
              <a:gd name="connsiteX4" fmla="*/ 6184761 w 8455686"/>
              <a:gd name="connsiteY4" fmla="*/ 3812090 h 4339628"/>
              <a:gd name="connsiteX5" fmla="*/ 6129495 w 8455686"/>
              <a:gd name="connsiteY5" fmla="*/ 3555857 h 4339628"/>
              <a:gd name="connsiteX6" fmla="*/ 6174712 w 8455686"/>
              <a:gd name="connsiteY6" fmla="*/ 3324745 h 4339628"/>
              <a:gd name="connsiteX7" fmla="*/ 6219930 w 8455686"/>
              <a:gd name="connsiteY7" fmla="*/ 3199140 h 4339628"/>
              <a:gd name="connsiteX8" fmla="*/ 7475973 w 8455686"/>
              <a:gd name="connsiteY8" fmla="*/ 2380198 h 4339628"/>
              <a:gd name="connsiteX9" fmla="*/ 8038682 w 8455686"/>
              <a:gd name="connsiteY9" fmla="*/ 2174210 h 4339628"/>
              <a:gd name="connsiteX10" fmla="*/ 8455686 w 8455686"/>
              <a:gd name="connsiteY10" fmla="*/ 2159136 h 4339628"/>
              <a:gd name="connsiteX11" fmla="*/ 8440615 w 8455686"/>
              <a:gd name="connsiteY11" fmla="*/ 209758 h 4339628"/>
              <a:gd name="connsiteX12" fmla="*/ 8370277 w 8455686"/>
              <a:gd name="connsiteY12" fmla="*/ 33913 h 4339628"/>
              <a:gd name="connsiteX0" fmla="*/ 0 w 8455686"/>
              <a:gd name="connsiteY0" fmla="*/ 4363019 h 4363019"/>
              <a:gd name="connsiteX1" fmla="*/ 5692392 w 8455686"/>
              <a:gd name="connsiteY1" fmla="*/ 4222342 h 4363019"/>
              <a:gd name="connsiteX2" fmla="*/ 5943600 w 8455686"/>
              <a:gd name="connsiteY2" fmla="*/ 4177125 h 4363019"/>
              <a:gd name="connsiteX3" fmla="*/ 6124471 w 8455686"/>
              <a:gd name="connsiteY3" fmla="*/ 4016351 h 4363019"/>
              <a:gd name="connsiteX4" fmla="*/ 6184761 w 8455686"/>
              <a:gd name="connsiteY4" fmla="*/ 3835481 h 4363019"/>
              <a:gd name="connsiteX5" fmla="*/ 6129495 w 8455686"/>
              <a:gd name="connsiteY5" fmla="*/ 3579248 h 4363019"/>
              <a:gd name="connsiteX6" fmla="*/ 6174712 w 8455686"/>
              <a:gd name="connsiteY6" fmla="*/ 3348136 h 4363019"/>
              <a:gd name="connsiteX7" fmla="*/ 6219930 w 8455686"/>
              <a:gd name="connsiteY7" fmla="*/ 3222531 h 4363019"/>
              <a:gd name="connsiteX8" fmla="*/ 7475973 w 8455686"/>
              <a:gd name="connsiteY8" fmla="*/ 2403589 h 4363019"/>
              <a:gd name="connsiteX9" fmla="*/ 8038682 w 8455686"/>
              <a:gd name="connsiteY9" fmla="*/ 2197601 h 4363019"/>
              <a:gd name="connsiteX10" fmla="*/ 8455686 w 8455686"/>
              <a:gd name="connsiteY10" fmla="*/ 2182527 h 4363019"/>
              <a:gd name="connsiteX11" fmla="*/ 8440615 w 8455686"/>
              <a:gd name="connsiteY11" fmla="*/ 233149 h 4363019"/>
              <a:gd name="connsiteX12" fmla="*/ 8370277 w 8455686"/>
              <a:gd name="connsiteY12" fmla="*/ 17110 h 4363019"/>
              <a:gd name="connsiteX0" fmla="*/ 0 w 8455686"/>
              <a:gd name="connsiteY0" fmla="*/ 4345909 h 4345909"/>
              <a:gd name="connsiteX1" fmla="*/ 5692392 w 8455686"/>
              <a:gd name="connsiteY1" fmla="*/ 4205232 h 4345909"/>
              <a:gd name="connsiteX2" fmla="*/ 5943600 w 8455686"/>
              <a:gd name="connsiteY2" fmla="*/ 4160015 h 4345909"/>
              <a:gd name="connsiteX3" fmla="*/ 6124471 w 8455686"/>
              <a:gd name="connsiteY3" fmla="*/ 3999241 h 4345909"/>
              <a:gd name="connsiteX4" fmla="*/ 6184761 w 8455686"/>
              <a:gd name="connsiteY4" fmla="*/ 3818371 h 4345909"/>
              <a:gd name="connsiteX5" fmla="*/ 6129495 w 8455686"/>
              <a:gd name="connsiteY5" fmla="*/ 3562138 h 4345909"/>
              <a:gd name="connsiteX6" fmla="*/ 6174712 w 8455686"/>
              <a:gd name="connsiteY6" fmla="*/ 3331026 h 4345909"/>
              <a:gd name="connsiteX7" fmla="*/ 6219930 w 8455686"/>
              <a:gd name="connsiteY7" fmla="*/ 3205421 h 4345909"/>
              <a:gd name="connsiteX8" fmla="*/ 7475973 w 8455686"/>
              <a:gd name="connsiteY8" fmla="*/ 2386479 h 4345909"/>
              <a:gd name="connsiteX9" fmla="*/ 8038682 w 8455686"/>
              <a:gd name="connsiteY9" fmla="*/ 2180491 h 4345909"/>
              <a:gd name="connsiteX10" fmla="*/ 8455686 w 8455686"/>
              <a:gd name="connsiteY10" fmla="*/ 2165417 h 4345909"/>
              <a:gd name="connsiteX11" fmla="*/ 8440615 w 8455686"/>
              <a:gd name="connsiteY11" fmla="*/ 216039 h 4345909"/>
              <a:gd name="connsiteX12" fmla="*/ 8370277 w 8455686"/>
              <a:gd name="connsiteY12" fmla="*/ 0 h 4345909"/>
              <a:gd name="connsiteX0" fmla="*/ 0 w 8455686"/>
              <a:gd name="connsiteY0" fmla="*/ 4320788 h 4320788"/>
              <a:gd name="connsiteX1" fmla="*/ 5692392 w 8455686"/>
              <a:gd name="connsiteY1" fmla="*/ 4180111 h 4320788"/>
              <a:gd name="connsiteX2" fmla="*/ 5943600 w 8455686"/>
              <a:gd name="connsiteY2" fmla="*/ 4134894 h 4320788"/>
              <a:gd name="connsiteX3" fmla="*/ 6124471 w 8455686"/>
              <a:gd name="connsiteY3" fmla="*/ 3974120 h 4320788"/>
              <a:gd name="connsiteX4" fmla="*/ 6184761 w 8455686"/>
              <a:gd name="connsiteY4" fmla="*/ 3793250 h 4320788"/>
              <a:gd name="connsiteX5" fmla="*/ 6129495 w 8455686"/>
              <a:gd name="connsiteY5" fmla="*/ 3537017 h 4320788"/>
              <a:gd name="connsiteX6" fmla="*/ 6174712 w 8455686"/>
              <a:gd name="connsiteY6" fmla="*/ 3305905 h 4320788"/>
              <a:gd name="connsiteX7" fmla="*/ 6219930 w 8455686"/>
              <a:gd name="connsiteY7" fmla="*/ 3180300 h 4320788"/>
              <a:gd name="connsiteX8" fmla="*/ 7475973 w 8455686"/>
              <a:gd name="connsiteY8" fmla="*/ 2361358 h 4320788"/>
              <a:gd name="connsiteX9" fmla="*/ 8038682 w 8455686"/>
              <a:gd name="connsiteY9" fmla="*/ 2155370 h 4320788"/>
              <a:gd name="connsiteX10" fmla="*/ 8455686 w 8455686"/>
              <a:gd name="connsiteY10" fmla="*/ 2140296 h 4320788"/>
              <a:gd name="connsiteX11" fmla="*/ 8440615 w 8455686"/>
              <a:gd name="connsiteY11" fmla="*/ 190918 h 4320788"/>
              <a:gd name="connsiteX12" fmla="*/ 8380325 w 8455686"/>
              <a:gd name="connsiteY12" fmla="*/ 0 h 4320788"/>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440615 w 8455686"/>
              <a:gd name="connsiteY11" fmla="*/ 211015 h 4340885"/>
              <a:gd name="connsiteX12" fmla="*/ 8109019 w 8455686"/>
              <a:gd name="connsiteY12" fmla="*/ 0 h 4340885"/>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219551 w 8455686"/>
              <a:gd name="connsiteY11" fmla="*/ 437103 h 4340885"/>
              <a:gd name="connsiteX12" fmla="*/ 8109019 w 8455686"/>
              <a:gd name="connsiteY12" fmla="*/ 0 h 4340885"/>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264769 w 8455686"/>
              <a:gd name="connsiteY11" fmla="*/ 442127 h 4340885"/>
              <a:gd name="connsiteX12" fmla="*/ 8109019 w 8455686"/>
              <a:gd name="connsiteY12" fmla="*/ 0 h 4340885"/>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279841 w 8455686"/>
              <a:gd name="connsiteY11" fmla="*/ 487345 h 4340885"/>
              <a:gd name="connsiteX12" fmla="*/ 8109019 w 8455686"/>
              <a:gd name="connsiteY12" fmla="*/ 0 h 4340885"/>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279841 w 8455686"/>
              <a:gd name="connsiteY11" fmla="*/ 487345 h 4340885"/>
              <a:gd name="connsiteX12" fmla="*/ 8109019 w 8455686"/>
              <a:gd name="connsiteY12" fmla="*/ 0 h 4340885"/>
              <a:gd name="connsiteX0" fmla="*/ 0 w 8455686"/>
              <a:gd name="connsiteY0" fmla="*/ 4340885 h 4340885"/>
              <a:gd name="connsiteX1" fmla="*/ 5692392 w 8455686"/>
              <a:gd name="connsiteY1" fmla="*/ 4200208 h 4340885"/>
              <a:gd name="connsiteX2" fmla="*/ 5943600 w 8455686"/>
              <a:gd name="connsiteY2" fmla="*/ 4154991 h 4340885"/>
              <a:gd name="connsiteX3" fmla="*/ 6124471 w 8455686"/>
              <a:gd name="connsiteY3" fmla="*/ 3994217 h 4340885"/>
              <a:gd name="connsiteX4" fmla="*/ 6184761 w 8455686"/>
              <a:gd name="connsiteY4" fmla="*/ 3813347 h 4340885"/>
              <a:gd name="connsiteX5" fmla="*/ 6129495 w 8455686"/>
              <a:gd name="connsiteY5" fmla="*/ 3557114 h 4340885"/>
              <a:gd name="connsiteX6" fmla="*/ 6174712 w 8455686"/>
              <a:gd name="connsiteY6" fmla="*/ 3326002 h 4340885"/>
              <a:gd name="connsiteX7" fmla="*/ 6219930 w 8455686"/>
              <a:gd name="connsiteY7" fmla="*/ 3200397 h 4340885"/>
              <a:gd name="connsiteX8" fmla="*/ 7475973 w 8455686"/>
              <a:gd name="connsiteY8" fmla="*/ 2381455 h 4340885"/>
              <a:gd name="connsiteX9" fmla="*/ 8038682 w 8455686"/>
              <a:gd name="connsiteY9" fmla="*/ 2175467 h 4340885"/>
              <a:gd name="connsiteX10" fmla="*/ 8455686 w 8455686"/>
              <a:gd name="connsiteY10" fmla="*/ 2160393 h 4340885"/>
              <a:gd name="connsiteX11" fmla="*/ 8330083 w 8455686"/>
              <a:gd name="connsiteY11" fmla="*/ 557683 h 4340885"/>
              <a:gd name="connsiteX12" fmla="*/ 8109019 w 8455686"/>
              <a:gd name="connsiteY12" fmla="*/ 0 h 4340885"/>
              <a:gd name="connsiteX0" fmla="*/ 0 w 8395396"/>
              <a:gd name="connsiteY0" fmla="*/ 4340885 h 4340885"/>
              <a:gd name="connsiteX1" fmla="*/ 5692392 w 8395396"/>
              <a:gd name="connsiteY1" fmla="*/ 4200208 h 4340885"/>
              <a:gd name="connsiteX2" fmla="*/ 5943600 w 8395396"/>
              <a:gd name="connsiteY2" fmla="*/ 4154991 h 4340885"/>
              <a:gd name="connsiteX3" fmla="*/ 6124471 w 8395396"/>
              <a:gd name="connsiteY3" fmla="*/ 3994217 h 4340885"/>
              <a:gd name="connsiteX4" fmla="*/ 6184761 w 8395396"/>
              <a:gd name="connsiteY4" fmla="*/ 3813347 h 4340885"/>
              <a:gd name="connsiteX5" fmla="*/ 6129495 w 8395396"/>
              <a:gd name="connsiteY5" fmla="*/ 3557114 h 4340885"/>
              <a:gd name="connsiteX6" fmla="*/ 6174712 w 8395396"/>
              <a:gd name="connsiteY6" fmla="*/ 3326002 h 4340885"/>
              <a:gd name="connsiteX7" fmla="*/ 6219930 w 8395396"/>
              <a:gd name="connsiteY7" fmla="*/ 3200397 h 4340885"/>
              <a:gd name="connsiteX8" fmla="*/ 7475973 w 8395396"/>
              <a:gd name="connsiteY8" fmla="*/ 2381455 h 4340885"/>
              <a:gd name="connsiteX9" fmla="*/ 8038682 w 8395396"/>
              <a:gd name="connsiteY9" fmla="*/ 2175467 h 4340885"/>
              <a:gd name="connsiteX10" fmla="*/ 8395396 w 8395396"/>
              <a:gd name="connsiteY10" fmla="*/ 2160393 h 4340885"/>
              <a:gd name="connsiteX11" fmla="*/ 8330083 w 8395396"/>
              <a:gd name="connsiteY11" fmla="*/ 557683 h 4340885"/>
              <a:gd name="connsiteX12" fmla="*/ 8109019 w 8395396"/>
              <a:gd name="connsiteY12" fmla="*/ 0 h 4340885"/>
              <a:gd name="connsiteX0" fmla="*/ 0 w 8395396"/>
              <a:gd name="connsiteY0" fmla="*/ 4340885 h 4340885"/>
              <a:gd name="connsiteX1" fmla="*/ 5692392 w 8395396"/>
              <a:gd name="connsiteY1" fmla="*/ 4200208 h 4340885"/>
              <a:gd name="connsiteX2" fmla="*/ 5943600 w 8395396"/>
              <a:gd name="connsiteY2" fmla="*/ 4154991 h 4340885"/>
              <a:gd name="connsiteX3" fmla="*/ 6124471 w 8395396"/>
              <a:gd name="connsiteY3" fmla="*/ 3994217 h 4340885"/>
              <a:gd name="connsiteX4" fmla="*/ 6184761 w 8395396"/>
              <a:gd name="connsiteY4" fmla="*/ 3813347 h 4340885"/>
              <a:gd name="connsiteX5" fmla="*/ 6129495 w 8395396"/>
              <a:gd name="connsiteY5" fmla="*/ 3557114 h 4340885"/>
              <a:gd name="connsiteX6" fmla="*/ 6174712 w 8395396"/>
              <a:gd name="connsiteY6" fmla="*/ 3326002 h 4340885"/>
              <a:gd name="connsiteX7" fmla="*/ 6219930 w 8395396"/>
              <a:gd name="connsiteY7" fmla="*/ 3200397 h 4340885"/>
              <a:gd name="connsiteX8" fmla="*/ 7475973 w 8395396"/>
              <a:gd name="connsiteY8" fmla="*/ 2381455 h 4340885"/>
              <a:gd name="connsiteX9" fmla="*/ 8018585 w 8395396"/>
              <a:gd name="connsiteY9" fmla="*/ 2170443 h 4340885"/>
              <a:gd name="connsiteX10" fmla="*/ 8395396 w 8395396"/>
              <a:gd name="connsiteY10" fmla="*/ 2160393 h 4340885"/>
              <a:gd name="connsiteX11" fmla="*/ 8330083 w 8395396"/>
              <a:gd name="connsiteY11" fmla="*/ 557683 h 4340885"/>
              <a:gd name="connsiteX12" fmla="*/ 8109019 w 8395396"/>
              <a:gd name="connsiteY12" fmla="*/ 0 h 4340885"/>
              <a:gd name="connsiteX0" fmla="*/ 0 w 8395396"/>
              <a:gd name="connsiteY0" fmla="*/ 4340885 h 4340885"/>
              <a:gd name="connsiteX1" fmla="*/ 5692392 w 8395396"/>
              <a:gd name="connsiteY1" fmla="*/ 4200208 h 4340885"/>
              <a:gd name="connsiteX2" fmla="*/ 5943600 w 8395396"/>
              <a:gd name="connsiteY2" fmla="*/ 4154991 h 4340885"/>
              <a:gd name="connsiteX3" fmla="*/ 6124471 w 8395396"/>
              <a:gd name="connsiteY3" fmla="*/ 3994217 h 4340885"/>
              <a:gd name="connsiteX4" fmla="*/ 6184761 w 8395396"/>
              <a:gd name="connsiteY4" fmla="*/ 3813347 h 4340885"/>
              <a:gd name="connsiteX5" fmla="*/ 6129495 w 8395396"/>
              <a:gd name="connsiteY5" fmla="*/ 3557114 h 4340885"/>
              <a:gd name="connsiteX6" fmla="*/ 6174712 w 8395396"/>
              <a:gd name="connsiteY6" fmla="*/ 3326002 h 4340885"/>
              <a:gd name="connsiteX7" fmla="*/ 6219930 w 8395396"/>
              <a:gd name="connsiteY7" fmla="*/ 3200397 h 4340885"/>
              <a:gd name="connsiteX8" fmla="*/ 7475973 w 8395396"/>
              <a:gd name="connsiteY8" fmla="*/ 2381455 h 4340885"/>
              <a:gd name="connsiteX9" fmla="*/ 8018585 w 8395396"/>
              <a:gd name="connsiteY9" fmla="*/ 2170443 h 4340885"/>
              <a:gd name="connsiteX10" fmla="*/ 8395396 w 8395396"/>
              <a:gd name="connsiteY10" fmla="*/ 2160393 h 4340885"/>
              <a:gd name="connsiteX11" fmla="*/ 8330083 w 8395396"/>
              <a:gd name="connsiteY11" fmla="*/ 557683 h 4340885"/>
              <a:gd name="connsiteX12" fmla="*/ 8109019 w 8395396"/>
              <a:gd name="connsiteY12" fmla="*/ 0 h 4340885"/>
              <a:gd name="connsiteX0" fmla="*/ 0 w 8380324"/>
              <a:gd name="connsiteY0" fmla="*/ 4340885 h 4340885"/>
              <a:gd name="connsiteX1" fmla="*/ 5692392 w 8380324"/>
              <a:gd name="connsiteY1" fmla="*/ 4200208 h 4340885"/>
              <a:gd name="connsiteX2" fmla="*/ 5943600 w 8380324"/>
              <a:gd name="connsiteY2" fmla="*/ 4154991 h 4340885"/>
              <a:gd name="connsiteX3" fmla="*/ 6124471 w 8380324"/>
              <a:gd name="connsiteY3" fmla="*/ 3994217 h 4340885"/>
              <a:gd name="connsiteX4" fmla="*/ 6184761 w 8380324"/>
              <a:gd name="connsiteY4" fmla="*/ 3813347 h 4340885"/>
              <a:gd name="connsiteX5" fmla="*/ 6129495 w 8380324"/>
              <a:gd name="connsiteY5" fmla="*/ 3557114 h 4340885"/>
              <a:gd name="connsiteX6" fmla="*/ 6174712 w 8380324"/>
              <a:gd name="connsiteY6" fmla="*/ 3326002 h 4340885"/>
              <a:gd name="connsiteX7" fmla="*/ 6219930 w 8380324"/>
              <a:gd name="connsiteY7" fmla="*/ 3200397 h 4340885"/>
              <a:gd name="connsiteX8" fmla="*/ 7475973 w 8380324"/>
              <a:gd name="connsiteY8" fmla="*/ 2381455 h 4340885"/>
              <a:gd name="connsiteX9" fmla="*/ 8018585 w 8380324"/>
              <a:gd name="connsiteY9" fmla="*/ 2170443 h 4340885"/>
              <a:gd name="connsiteX10" fmla="*/ 8380324 w 8380324"/>
              <a:gd name="connsiteY10" fmla="*/ 2160393 h 4340885"/>
              <a:gd name="connsiteX11" fmla="*/ 8330083 w 8380324"/>
              <a:gd name="connsiteY11" fmla="*/ 557683 h 4340885"/>
              <a:gd name="connsiteX12" fmla="*/ 8109019 w 8380324"/>
              <a:gd name="connsiteY12" fmla="*/ 0 h 4340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380324" h="4340885">
                <a:moveTo>
                  <a:pt x="0" y="4340885"/>
                </a:moveTo>
                <a:lnTo>
                  <a:pt x="5692392" y="4200208"/>
                </a:lnTo>
                <a:lnTo>
                  <a:pt x="5943600" y="4154991"/>
                </a:lnTo>
                <a:lnTo>
                  <a:pt x="6124471" y="3994217"/>
                </a:lnTo>
                <a:lnTo>
                  <a:pt x="6184761" y="3813347"/>
                </a:lnTo>
                <a:lnTo>
                  <a:pt x="6129495" y="3557114"/>
                </a:lnTo>
                <a:lnTo>
                  <a:pt x="6174712" y="3326002"/>
                </a:lnTo>
                <a:lnTo>
                  <a:pt x="6219930" y="3200397"/>
                </a:lnTo>
                <a:lnTo>
                  <a:pt x="7475973" y="2381455"/>
                </a:lnTo>
                <a:cubicBezTo>
                  <a:pt x="7690338" y="2162904"/>
                  <a:pt x="8017538" y="2171489"/>
                  <a:pt x="8018585" y="2170443"/>
                </a:cubicBezTo>
                <a:cubicBezTo>
                  <a:pt x="8140003" y="2161233"/>
                  <a:pt x="8377184" y="2160393"/>
                  <a:pt x="8380324" y="2160393"/>
                </a:cubicBezTo>
                <a:cubicBezTo>
                  <a:pt x="8362739" y="1910022"/>
                  <a:pt x="8329036" y="559776"/>
                  <a:pt x="8330083" y="557683"/>
                </a:cubicBezTo>
                <a:cubicBezTo>
                  <a:pt x="8278167" y="301451"/>
                  <a:pt x="8107972" y="2093"/>
                  <a:pt x="8109019" y="0"/>
                </a:cubicBezTo>
              </a:path>
            </a:pathLst>
          </a:cu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Transit Access </a:t>
            </a:r>
          </a:p>
        </p:txBody>
      </p:sp>
      <p:pic>
        <p:nvPicPr>
          <p:cNvPr id="3" name="Graphic 2" descr="Streetcar">
            <a:extLst>
              <a:ext uri="{FF2B5EF4-FFF2-40B4-BE49-F238E27FC236}">
                <a16:creationId xmlns:a16="http://schemas.microsoft.com/office/drawing/2014/main" id="{92E974F9-7EA5-4462-848D-309C7FE2FAD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02429" y="2127291"/>
            <a:ext cx="274320" cy="274320"/>
          </a:xfrm>
          <a:prstGeom prst="rect">
            <a:avLst/>
          </a:prstGeom>
        </p:spPr>
      </p:pic>
      <p:grpSp>
        <p:nvGrpSpPr>
          <p:cNvPr id="14" name="Group 13">
            <a:extLst>
              <a:ext uri="{FF2B5EF4-FFF2-40B4-BE49-F238E27FC236}">
                <a16:creationId xmlns:a16="http://schemas.microsoft.com/office/drawing/2014/main" id="{E95D1222-8E3E-4558-86EE-F6F451DD019B}"/>
              </a:ext>
            </a:extLst>
          </p:cNvPr>
          <p:cNvGrpSpPr/>
          <p:nvPr/>
        </p:nvGrpSpPr>
        <p:grpSpPr>
          <a:xfrm>
            <a:off x="3067043" y="4164114"/>
            <a:ext cx="426346" cy="370761"/>
            <a:chOff x="2398891" y="2677239"/>
            <a:chExt cx="426346" cy="370761"/>
          </a:xfrm>
        </p:grpSpPr>
        <p:sp>
          <p:nvSpPr>
            <p:cNvPr id="8" name="Oval 7">
              <a:extLst>
                <a:ext uri="{FF2B5EF4-FFF2-40B4-BE49-F238E27FC236}">
                  <a16:creationId xmlns:a16="http://schemas.microsoft.com/office/drawing/2014/main" id="{B0C22468-0F50-4E54-BEDA-E147F549AF33}"/>
                </a:ext>
              </a:extLst>
            </p:cNvPr>
            <p:cNvSpPr/>
            <p:nvPr/>
          </p:nvSpPr>
          <p:spPr>
            <a:xfrm>
              <a:off x="2438400" y="2705100"/>
              <a:ext cx="190500" cy="190500"/>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10" name="Straight Connector 9">
              <a:extLst>
                <a:ext uri="{FF2B5EF4-FFF2-40B4-BE49-F238E27FC236}">
                  <a16:creationId xmlns:a16="http://schemas.microsoft.com/office/drawing/2014/main" id="{63F8A4F1-DF4A-460F-AA0E-5A65FAC6ED75}"/>
                </a:ext>
              </a:extLst>
            </p:cNvPr>
            <p:cNvCxnSpPr>
              <a:cxnSpLocks/>
            </p:cNvCxnSpPr>
            <p:nvPr/>
          </p:nvCxnSpPr>
          <p:spPr>
            <a:xfrm>
              <a:off x="2530260" y="2743200"/>
              <a:ext cx="0" cy="304800"/>
            </a:xfrm>
            <a:prstGeom prst="lin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D39D12-CE1B-4AB0-8BEC-93CF72D17AD1}"/>
                </a:ext>
              </a:extLst>
            </p:cNvPr>
            <p:cNvSpPr txBox="1"/>
            <p:nvPr/>
          </p:nvSpPr>
          <p:spPr>
            <a:xfrm>
              <a:off x="2398891" y="2677239"/>
              <a:ext cx="4263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ubik"/>
                  <a:ea typeface="+mn-ea"/>
                  <a:cs typeface="+mn-cs"/>
                </a:rPr>
                <a:t>B</a:t>
              </a:r>
            </a:p>
          </p:txBody>
        </p:sp>
      </p:grpSp>
      <p:pic>
        <p:nvPicPr>
          <p:cNvPr id="16" name="Graphic 15" descr="Streetcar">
            <a:extLst>
              <a:ext uri="{FF2B5EF4-FFF2-40B4-BE49-F238E27FC236}">
                <a16:creationId xmlns:a16="http://schemas.microsoft.com/office/drawing/2014/main" id="{8024133E-69C5-4F10-94A4-4F2FBD59669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14415" y="3114036"/>
            <a:ext cx="274320" cy="274320"/>
          </a:xfrm>
          <a:prstGeom prst="rect">
            <a:avLst/>
          </a:prstGeom>
        </p:spPr>
      </p:pic>
      <p:pic>
        <p:nvPicPr>
          <p:cNvPr id="17" name="Graphic 16" descr="Streetcar">
            <a:extLst>
              <a:ext uri="{FF2B5EF4-FFF2-40B4-BE49-F238E27FC236}">
                <a16:creationId xmlns:a16="http://schemas.microsoft.com/office/drawing/2014/main" id="{FEE4B79D-4A18-42C2-955B-EE6B0ECF995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62708" y="2852245"/>
            <a:ext cx="274320" cy="274320"/>
          </a:xfrm>
          <a:prstGeom prst="rect">
            <a:avLst/>
          </a:prstGeom>
        </p:spPr>
      </p:pic>
      <p:pic>
        <p:nvPicPr>
          <p:cNvPr id="18" name="Graphic 17" descr="Streetcar">
            <a:extLst>
              <a:ext uri="{FF2B5EF4-FFF2-40B4-BE49-F238E27FC236}">
                <a16:creationId xmlns:a16="http://schemas.microsoft.com/office/drawing/2014/main" id="{BAB847F6-9631-4E0D-ABBB-1DB39E4E0641}"/>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6022" y="4450108"/>
            <a:ext cx="274320" cy="274320"/>
          </a:xfrm>
          <a:prstGeom prst="rect">
            <a:avLst/>
          </a:prstGeom>
        </p:spPr>
      </p:pic>
      <p:pic>
        <p:nvPicPr>
          <p:cNvPr id="19" name="Graphic 18" descr="Streetcar">
            <a:extLst>
              <a:ext uri="{FF2B5EF4-FFF2-40B4-BE49-F238E27FC236}">
                <a16:creationId xmlns:a16="http://schemas.microsoft.com/office/drawing/2014/main" id="{18F0A2E5-83C0-49C6-BB6A-CCD43E9F7DD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96368" y="4371570"/>
            <a:ext cx="274320" cy="274320"/>
          </a:xfrm>
          <a:prstGeom prst="rect">
            <a:avLst/>
          </a:prstGeom>
        </p:spPr>
      </p:pic>
      <p:pic>
        <p:nvPicPr>
          <p:cNvPr id="20" name="Graphic 19" descr="Streetcar">
            <a:extLst>
              <a:ext uri="{FF2B5EF4-FFF2-40B4-BE49-F238E27FC236}">
                <a16:creationId xmlns:a16="http://schemas.microsoft.com/office/drawing/2014/main" id="{463FF7DA-24B2-40AF-9C9D-CC1F701E329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1246" y="5813999"/>
            <a:ext cx="274320" cy="274320"/>
          </a:xfrm>
          <a:prstGeom prst="rect">
            <a:avLst/>
          </a:prstGeom>
        </p:spPr>
      </p:pic>
      <p:pic>
        <p:nvPicPr>
          <p:cNvPr id="21" name="Graphic 20" descr="Streetcar">
            <a:extLst>
              <a:ext uri="{FF2B5EF4-FFF2-40B4-BE49-F238E27FC236}">
                <a16:creationId xmlns:a16="http://schemas.microsoft.com/office/drawing/2014/main" id="{3102C1C3-404E-49E5-8F86-E029005C098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54696" y="1421036"/>
            <a:ext cx="274320" cy="274320"/>
          </a:xfrm>
          <a:prstGeom prst="rect">
            <a:avLst/>
          </a:prstGeom>
        </p:spPr>
      </p:pic>
      <p:pic>
        <p:nvPicPr>
          <p:cNvPr id="22" name="Graphic 21" descr="Streetcar">
            <a:extLst>
              <a:ext uri="{FF2B5EF4-FFF2-40B4-BE49-F238E27FC236}">
                <a16:creationId xmlns:a16="http://schemas.microsoft.com/office/drawing/2014/main" id="{A9430616-7FD2-4022-919C-9D1E6A71E0E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1152" y="1588980"/>
            <a:ext cx="274320" cy="274320"/>
          </a:xfrm>
          <a:prstGeom prst="rect">
            <a:avLst/>
          </a:prstGeom>
        </p:spPr>
      </p:pic>
      <p:pic>
        <p:nvPicPr>
          <p:cNvPr id="23" name="Graphic 22" descr="Streetcar">
            <a:extLst>
              <a:ext uri="{FF2B5EF4-FFF2-40B4-BE49-F238E27FC236}">
                <a16:creationId xmlns:a16="http://schemas.microsoft.com/office/drawing/2014/main" id="{75092E03-CA81-4DDC-87DD-897B16AEBD1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00932" y="4058452"/>
            <a:ext cx="274320" cy="274320"/>
          </a:xfrm>
          <a:prstGeom prst="rect">
            <a:avLst/>
          </a:prstGeom>
        </p:spPr>
      </p:pic>
      <p:pic>
        <p:nvPicPr>
          <p:cNvPr id="24" name="Graphic 23" descr="Streetcar">
            <a:extLst>
              <a:ext uri="{FF2B5EF4-FFF2-40B4-BE49-F238E27FC236}">
                <a16:creationId xmlns:a16="http://schemas.microsoft.com/office/drawing/2014/main" id="{7D6A19EA-0B30-4E4F-A311-2E4EE9E90ED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93395" y="3869257"/>
            <a:ext cx="274320" cy="274320"/>
          </a:xfrm>
          <a:prstGeom prst="rect">
            <a:avLst/>
          </a:prstGeom>
        </p:spPr>
      </p:pic>
      <p:pic>
        <p:nvPicPr>
          <p:cNvPr id="25" name="Graphic 24" descr="Streetcar">
            <a:extLst>
              <a:ext uri="{FF2B5EF4-FFF2-40B4-BE49-F238E27FC236}">
                <a16:creationId xmlns:a16="http://schemas.microsoft.com/office/drawing/2014/main" id="{87744E70-7E3A-4F38-BA42-4E2C0DAF390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946856" y="5352122"/>
            <a:ext cx="274320" cy="274320"/>
          </a:xfrm>
          <a:prstGeom prst="rect">
            <a:avLst/>
          </a:prstGeom>
        </p:spPr>
      </p:pic>
      <p:pic>
        <p:nvPicPr>
          <p:cNvPr id="26" name="Graphic 25" descr="Streetcar">
            <a:extLst>
              <a:ext uri="{FF2B5EF4-FFF2-40B4-BE49-F238E27FC236}">
                <a16:creationId xmlns:a16="http://schemas.microsoft.com/office/drawing/2014/main" id="{1ECC0EE2-C87C-42E4-B9B6-AEA945E1B2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21445" y="5149229"/>
            <a:ext cx="274320" cy="274320"/>
          </a:xfrm>
          <a:prstGeom prst="rect">
            <a:avLst/>
          </a:prstGeom>
        </p:spPr>
      </p:pic>
      <p:pic>
        <p:nvPicPr>
          <p:cNvPr id="27" name="Graphic 26" descr="Streetcar">
            <a:extLst>
              <a:ext uri="{FF2B5EF4-FFF2-40B4-BE49-F238E27FC236}">
                <a16:creationId xmlns:a16="http://schemas.microsoft.com/office/drawing/2014/main" id="{CCC8774E-33E3-438F-AC42-75A793F5F89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58785" y="5083786"/>
            <a:ext cx="274320" cy="274320"/>
          </a:xfrm>
          <a:prstGeom prst="rect">
            <a:avLst/>
          </a:prstGeom>
        </p:spPr>
      </p:pic>
      <p:pic>
        <p:nvPicPr>
          <p:cNvPr id="28" name="Graphic 27" descr="Streetcar">
            <a:extLst>
              <a:ext uri="{FF2B5EF4-FFF2-40B4-BE49-F238E27FC236}">
                <a16:creationId xmlns:a16="http://schemas.microsoft.com/office/drawing/2014/main" id="{4A3D97E3-4036-4AD7-9F6A-59002DB030F1}"/>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42281" y="2578165"/>
            <a:ext cx="274320" cy="274320"/>
          </a:xfrm>
          <a:prstGeom prst="rect">
            <a:avLst/>
          </a:prstGeom>
        </p:spPr>
      </p:pic>
      <p:pic>
        <p:nvPicPr>
          <p:cNvPr id="29" name="Graphic 28" descr="Streetcar">
            <a:extLst>
              <a:ext uri="{FF2B5EF4-FFF2-40B4-BE49-F238E27FC236}">
                <a16:creationId xmlns:a16="http://schemas.microsoft.com/office/drawing/2014/main" id="{FF602671-F572-4837-AC3D-27AE4E0835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493395" y="2495550"/>
            <a:ext cx="274320" cy="274320"/>
          </a:xfrm>
          <a:prstGeom prst="rect">
            <a:avLst/>
          </a:prstGeom>
        </p:spPr>
      </p:pic>
      <p:pic>
        <p:nvPicPr>
          <p:cNvPr id="30" name="Graphic 29" descr="Streetcar">
            <a:extLst>
              <a:ext uri="{FF2B5EF4-FFF2-40B4-BE49-F238E27FC236}">
                <a16:creationId xmlns:a16="http://schemas.microsoft.com/office/drawing/2014/main" id="{DD4AE5C7-DA3E-4B77-8A30-D24D799E2EE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588528" y="2636960"/>
            <a:ext cx="274320" cy="274320"/>
          </a:xfrm>
          <a:prstGeom prst="rect">
            <a:avLst/>
          </a:prstGeom>
        </p:spPr>
      </p:pic>
      <p:sp>
        <p:nvSpPr>
          <p:cNvPr id="31" name="Speech Bubble: Rectangle 30">
            <a:extLst>
              <a:ext uri="{FF2B5EF4-FFF2-40B4-BE49-F238E27FC236}">
                <a16:creationId xmlns:a16="http://schemas.microsoft.com/office/drawing/2014/main" id="{E5571624-EB0C-40AD-848C-18E49070CD35}"/>
              </a:ext>
            </a:extLst>
          </p:cNvPr>
          <p:cNvSpPr/>
          <p:nvPr/>
        </p:nvSpPr>
        <p:spPr>
          <a:xfrm>
            <a:off x="4316910" y="2236881"/>
            <a:ext cx="738034" cy="214823"/>
          </a:xfrm>
          <a:prstGeom prst="wedgeRectCallout">
            <a:avLst>
              <a:gd name="adj1" fmla="val -157467"/>
              <a:gd name="adj2" fmla="val 21769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Amtrak</a:t>
            </a:r>
          </a:p>
        </p:txBody>
      </p:sp>
      <p:sp>
        <p:nvSpPr>
          <p:cNvPr id="33" name="Speech Bubble: Rectangle 32">
            <a:extLst>
              <a:ext uri="{FF2B5EF4-FFF2-40B4-BE49-F238E27FC236}">
                <a16:creationId xmlns:a16="http://schemas.microsoft.com/office/drawing/2014/main" id="{F41647B4-FCFE-49E6-B809-6E91728DC84D}"/>
              </a:ext>
            </a:extLst>
          </p:cNvPr>
          <p:cNvSpPr/>
          <p:nvPr/>
        </p:nvSpPr>
        <p:spPr>
          <a:xfrm>
            <a:off x="2443636" y="4629272"/>
            <a:ext cx="812348" cy="278610"/>
          </a:xfrm>
          <a:prstGeom prst="wedgeRectCallout">
            <a:avLst>
              <a:gd name="adj1" fmla="val 41694"/>
              <a:gd name="adj2" fmla="val -10737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Bolt Bus </a:t>
            </a:r>
          </a:p>
        </p:txBody>
      </p:sp>
      <p:sp>
        <p:nvSpPr>
          <p:cNvPr id="34" name="Speech Bubble: Rectangle 33">
            <a:extLst>
              <a:ext uri="{FF2B5EF4-FFF2-40B4-BE49-F238E27FC236}">
                <a16:creationId xmlns:a16="http://schemas.microsoft.com/office/drawing/2014/main" id="{BC4A3D1B-8F81-43F4-91D4-8AD097576528}"/>
              </a:ext>
            </a:extLst>
          </p:cNvPr>
          <p:cNvSpPr/>
          <p:nvPr/>
        </p:nvSpPr>
        <p:spPr>
          <a:xfrm>
            <a:off x="4178576" y="4560418"/>
            <a:ext cx="1122872" cy="435416"/>
          </a:xfrm>
          <a:prstGeom prst="wedgeRectCallout">
            <a:avLst>
              <a:gd name="adj1" fmla="val -67894"/>
              <a:gd name="adj2" fmla="val -18359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Greyhound Bus Terminal </a:t>
            </a:r>
          </a:p>
        </p:txBody>
      </p:sp>
      <p:grpSp>
        <p:nvGrpSpPr>
          <p:cNvPr id="35" name="Group 34">
            <a:extLst>
              <a:ext uri="{FF2B5EF4-FFF2-40B4-BE49-F238E27FC236}">
                <a16:creationId xmlns:a16="http://schemas.microsoft.com/office/drawing/2014/main" id="{DFBAB6A6-673E-43FA-AB59-64B8B7900B56}"/>
              </a:ext>
            </a:extLst>
          </p:cNvPr>
          <p:cNvGrpSpPr/>
          <p:nvPr/>
        </p:nvGrpSpPr>
        <p:grpSpPr>
          <a:xfrm>
            <a:off x="3638550" y="3569841"/>
            <a:ext cx="426346" cy="355616"/>
            <a:chOff x="2398897" y="2692384"/>
            <a:chExt cx="426346" cy="355616"/>
          </a:xfrm>
        </p:grpSpPr>
        <p:sp>
          <p:nvSpPr>
            <p:cNvPr id="36" name="Oval 35">
              <a:extLst>
                <a:ext uri="{FF2B5EF4-FFF2-40B4-BE49-F238E27FC236}">
                  <a16:creationId xmlns:a16="http://schemas.microsoft.com/office/drawing/2014/main" id="{2A485B8F-1A9D-4CCB-AABC-58AC336A3C24}"/>
                </a:ext>
              </a:extLst>
            </p:cNvPr>
            <p:cNvSpPr/>
            <p:nvPr/>
          </p:nvSpPr>
          <p:spPr>
            <a:xfrm>
              <a:off x="2438400" y="2705100"/>
              <a:ext cx="190500" cy="190500"/>
            </a:xfrm>
            <a:prstGeom prst="ellipse">
              <a:avLst/>
            </a:prstGeom>
            <a:solidFill>
              <a:schemeClr val="tx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37" name="Straight Connector 36">
              <a:extLst>
                <a:ext uri="{FF2B5EF4-FFF2-40B4-BE49-F238E27FC236}">
                  <a16:creationId xmlns:a16="http://schemas.microsoft.com/office/drawing/2014/main" id="{90960598-EF31-4136-B6E2-EBBAA73BE601}"/>
                </a:ext>
              </a:extLst>
            </p:cNvPr>
            <p:cNvCxnSpPr>
              <a:cxnSpLocks/>
            </p:cNvCxnSpPr>
            <p:nvPr/>
          </p:nvCxnSpPr>
          <p:spPr>
            <a:xfrm>
              <a:off x="2530260" y="2743200"/>
              <a:ext cx="0" cy="304800"/>
            </a:xfrm>
            <a:prstGeom prst="line">
              <a:avLst/>
            </a:prstGeom>
            <a:ln w="25400">
              <a:solidFill>
                <a:schemeClr val="tx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E5A4E64-C1DE-4AFB-97E1-E1DF7E982E6C}"/>
                </a:ext>
              </a:extLst>
            </p:cNvPr>
            <p:cNvSpPr txBox="1"/>
            <p:nvPr/>
          </p:nvSpPr>
          <p:spPr>
            <a:xfrm>
              <a:off x="2398897" y="2692384"/>
              <a:ext cx="4263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ubik"/>
                  <a:ea typeface="+mn-ea"/>
                  <a:cs typeface="+mn-cs"/>
                </a:rPr>
                <a:t>B</a:t>
              </a:r>
            </a:p>
          </p:txBody>
        </p:sp>
      </p:grpSp>
      <p:grpSp>
        <p:nvGrpSpPr>
          <p:cNvPr id="39" name="Group 38">
            <a:extLst>
              <a:ext uri="{FF2B5EF4-FFF2-40B4-BE49-F238E27FC236}">
                <a16:creationId xmlns:a16="http://schemas.microsoft.com/office/drawing/2014/main" id="{CDB41D4C-E036-46B4-AABE-0F030E5FC8B4}"/>
              </a:ext>
            </a:extLst>
          </p:cNvPr>
          <p:cNvGrpSpPr/>
          <p:nvPr/>
        </p:nvGrpSpPr>
        <p:grpSpPr>
          <a:xfrm>
            <a:off x="3751566" y="3731178"/>
            <a:ext cx="426346" cy="365151"/>
            <a:chOff x="2398897" y="2682849"/>
            <a:chExt cx="426346" cy="365151"/>
          </a:xfrm>
        </p:grpSpPr>
        <p:sp>
          <p:nvSpPr>
            <p:cNvPr id="40" name="Oval 39">
              <a:extLst>
                <a:ext uri="{FF2B5EF4-FFF2-40B4-BE49-F238E27FC236}">
                  <a16:creationId xmlns:a16="http://schemas.microsoft.com/office/drawing/2014/main" id="{CA51923C-DB90-47BC-8D52-E19FA8F27269}"/>
                </a:ext>
              </a:extLst>
            </p:cNvPr>
            <p:cNvSpPr/>
            <p:nvPr/>
          </p:nvSpPr>
          <p:spPr>
            <a:xfrm>
              <a:off x="2438400" y="2705100"/>
              <a:ext cx="190500" cy="190500"/>
            </a:xfrm>
            <a:prstGeom prst="ellipse">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41" name="Straight Connector 40">
              <a:extLst>
                <a:ext uri="{FF2B5EF4-FFF2-40B4-BE49-F238E27FC236}">
                  <a16:creationId xmlns:a16="http://schemas.microsoft.com/office/drawing/2014/main" id="{0A76BE70-2EE6-4E7B-9F67-7E16AA0E8C60}"/>
                </a:ext>
              </a:extLst>
            </p:cNvPr>
            <p:cNvCxnSpPr>
              <a:cxnSpLocks/>
            </p:cNvCxnSpPr>
            <p:nvPr/>
          </p:nvCxnSpPr>
          <p:spPr>
            <a:xfrm>
              <a:off x="2530260" y="2743200"/>
              <a:ext cx="0" cy="304800"/>
            </a:xfrm>
            <a:prstGeom prst="line">
              <a:avLst/>
            </a:prstGeom>
            <a:ln w="25400">
              <a:solidFill>
                <a:srgbClr val="00000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BA445FF-FF9A-4E4B-AF37-60BF5224C373}"/>
                </a:ext>
              </a:extLst>
            </p:cNvPr>
            <p:cNvSpPr txBox="1"/>
            <p:nvPr/>
          </p:nvSpPr>
          <p:spPr>
            <a:xfrm>
              <a:off x="2398897" y="2682849"/>
              <a:ext cx="4263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ubik"/>
                  <a:ea typeface="+mn-ea"/>
                  <a:cs typeface="+mn-cs"/>
                </a:rPr>
                <a:t>B</a:t>
              </a:r>
            </a:p>
          </p:txBody>
        </p:sp>
      </p:grpSp>
      <p:grpSp>
        <p:nvGrpSpPr>
          <p:cNvPr id="43" name="Group 42">
            <a:extLst>
              <a:ext uri="{FF2B5EF4-FFF2-40B4-BE49-F238E27FC236}">
                <a16:creationId xmlns:a16="http://schemas.microsoft.com/office/drawing/2014/main" id="{E2ABF3A5-EFF1-406C-9AAF-48C50C23A2A0}"/>
              </a:ext>
            </a:extLst>
          </p:cNvPr>
          <p:cNvGrpSpPr/>
          <p:nvPr/>
        </p:nvGrpSpPr>
        <p:grpSpPr>
          <a:xfrm>
            <a:off x="3705633" y="3921678"/>
            <a:ext cx="426346" cy="371525"/>
            <a:chOff x="2400471" y="2676475"/>
            <a:chExt cx="426346" cy="371525"/>
          </a:xfrm>
        </p:grpSpPr>
        <p:sp>
          <p:nvSpPr>
            <p:cNvPr id="44" name="Oval 43">
              <a:extLst>
                <a:ext uri="{FF2B5EF4-FFF2-40B4-BE49-F238E27FC236}">
                  <a16:creationId xmlns:a16="http://schemas.microsoft.com/office/drawing/2014/main" id="{6C8D174E-028A-4B50-A4C8-51E694572665}"/>
                </a:ext>
              </a:extLst>
            </p:cNvPr>
            <p:cNvSpPr/>
            <p:nvPr/>
          </p:nvSpPr>
          <p:spPr>
            <a:xfrm>
              <a:off x="2438400" y="2705100"/>
              <a:ext cx="190500" cy="1905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45" name="Straight Connector 44">
              <a:extLst>
                <a:ext uri="{FF2B5EF4-FFF2-40B4-BE49-F238E27FC236}">
                  <a16:creationId xmlns:a16="http://schemas.microsoft.com/office/drawing/2014/main" id="{878EA19D-E8AD-4BEE-9044-C023628FF472}"/>
                </a:ext>
              </a:extLst>
            </p:cNvPr>
            <p:cNvCxnSpPr>
              <a:cxnSpLocks/>
            </p:cNvCxnSpPr>
            <p:nvPr/>
          </p:nvCxnSpPr>
          <p:spPr>
            <a:xfrm>
              <a:off x="2530260" y="2743200"/>
              <a:ext cx="0" cy="304800"/>
            </a:xfrm>
            <a:prstGeom prst="line">
              <a:avLst/>
            </a:prstGeom>
            <a:solidFill>
              <a:schemeClr val="tx2"/>
            </a:solidFill>
            <a:ln w="25400">
              <a:solidFill>
                <a:schemeClr val="tx2"/>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9650259-22B9-42C3-AD9A-24C01149980C}"/>
                </a:ext>
              </a:extLst>
            </p:cNvPr>
            <p:cNvSpPr txBox="1"/>
            <p:nvPr/>
          </p:nvSpPr>
          <p:spPr>
            <a:xfrm>
              <a:off x="2400471" y="2676475"/>
              <a:ext cx="426346"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Rubik"/>
                  <a:ea typeface="+mn-ea"/>
                  <a:cs typeface="+mn-cs"/>
                </a:rPr>
                <a:t>B</a:t>
              </a:r>
            </a:p>
          </p:txBody>
        </p:sp>
      </p:grpSp>
      <p:sp>
        <p:nvSpPr>
          <p:cNvPr id="51" name="Oval 50">
            <a:extLst>
              <a:ext uri="{FF2B5EF4-FFF2-40B4-BE49-F238E27FC236}">
                <a16:creationId xmlns:a16="http://schemas.microsoft.com/office/drawing/2014/main" id="{3B77DEA0-5A4D-4E51-8913-1FA6B5FEA2CF}"/>
              </a:ext>
            </a:extLst>
          </p:cNvPr>
          <p:cNvSpPr/>
          <p:nvPr/>
        </p:nvSpPr>
        <p:spPr>
          <a:xfrm>
            <a:off x="4738471" y="4307098"/>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2" name="Oval 51">
            <a:extLst>
              <a:ext uri="{FF2B5EF4-FFF2-40B4-BE49-F238E27FC236}">
                <a16:creationId xmlns:a16="http://schemas.microsoft.com/office/drawing/2014/main" id="{7B688A4A-00D5-46D1-AF6B-7D91693294C4}"/>
              </a:ext>
            </a:extLst>
          </p:cNvPr>
          <p:cNvSpPr/>
          <p:nvPr/>
        </p:nvSpPr>
        <p:spPr>
          <a:xfrm>
            <a:off x="3005730" y="4366741"/>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3" name="Oval 52">
            <a:extLst>
              <a:ext uri="{FF2B5EF4-FFF2-40B4-BE49-F238E27FC236}">
                <a16:creationId xmlns:a16="http://schemas.microsoft.com/office/drawing/2014/main" id="{4AA43D76-BFE0-4AFC-8F61-2690671AC2EA}"/>
              </a:ext>
            </a:extLst>
          </p:cNvPr>
          <p:cNvSpPr/>
          <p:nvPr/>
        </p:nvSpPr>
        <p:spPr>
          <a:xfrm>
            <a:off x="3089597" y="3753429"/>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4" name="Oval 53">
            <a:extLst>
              <a:ext uri="{FF2B5EF4-FFF2-40B4-BE49-F238E27FC236}">
                <a16:creationId xmlns:a16="http://schemas.microsoft.com/office/drawing/2014/main" id="{EC5CD873-F27C-4F1C-A6B2-8B1C91C14B6D}"/>
              </a:ext>
            </a:extLst>
          </p:cNvPr>
          <p:cNvSpPr/>
          <p:nvPr/>
        </p:nvSpPr>
        <p:spPr>
          <a:xfrm>
            <a:off x="3248830" y="3577241"/>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6" name="Oval 55">
            <a:extLst>
              <a:ext uri="{FF2B5EF4-FFF2-40B4-BE49-F238E27FC236}">
                <a16:creationId xmlns:a16="http://schemas.microsoft.com/office/drawing/2014/main" id="{9BF998A1-09F6-474F-90A4-43E46CEF0592}"/>
              </a:ext>
            </a:extLst>
          </p:cNvPr>
          <p:cNvSpPr/>
          <p:nvPr/>
        </p:nvSpPr>
        <p:spPr>
          <a:xfrm>
            <a:off x="274086" y="2413696"/>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pic>
        <p:nvPicPr>
          <p:cNvPr id="15" name="Graphic 14" descr="Streetcar">
            <a:extLst>
              <a:ext uri="{FF2B5EF4-FFF2-40B4-BE49-F238E27FC236}">
                <a16:creationId xmlns:a16="http://schemas.microsoft.com/office/drawing/2014/main" id="{DE3F7B07-6896-4941-8C6D-7B73508F517A}"/>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0174" y="2127291"/>
            <a:ext cx="274320" cy="274320"/>
          </a:xfrm>
          <a:prstGeom prst="rect">
            <a:avLst/>
          </a:prstGeom>
        </p:spPr>
      </p:pic>
      <p:sp>
        <p:nvSpPr>
          <p:cNvPr id="57" name="Speech Bubble: Rectangle 56">
            <a:extLst>
              <a:ext uri="{FF2B5EF4-FFF2-40B4-BE49-F238E27FC236}">
                <a16:creationId xmlns:a16="http://schemas.microsoft.com/office/drawing/2014/main" id="{53A62B1B-FA04-4EDC-ADD4-1D721B43BB1D}"/>
              </a:ext>
            </a:extLst>
          </p:cNvPr>
          <p:cNvSpPr/>
          <p:nvPr/>
        </p:nvSpPr>
        <p:spPr>
          <a:xfrm>
            <a:off x="3211729" y="1191271"/>
            <a:ext cx="1111926" cy="226743"/>
          </a:xfrm>
          <a:prstGeom prst="wedgeRectCallout">
            <a:avLst>
              <a:gd name="adj1" fmla="val -39694"/>
              <a:gd name="adj2" fmla="val 688337"/>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Intercity Bus</a:t>
            </a:r>
          </a:p>
        </p:txBody>
      </p:sp>
      <p:sp>
        <p:nvSpPr>
          <p:cNvPr id="59" name="Speech Bubble: Rectangle 58">
            <a:extLst>
              <a:ext uri="{FF2B5EF4-FFF2-40B4-BE49-F238E27FC236}">
                <a16:creationId xmlns:a16="http://schemas.microsoft.com/office/drawing/2014/main" id="{926EB4A4-11DD-4027-A930-C78E74ECB3B3}"/>
              </a:ext>
            </a:extLst>
          </p:cNvPr>
          <p:cNvSpPr/>
          <p:nvPr/>
        </p:nvSpPr>
        <p:spPr>
          <a:xfrm>
            <a:off x="4497773" y="3308752"/>
            <a:ext cx="1122873" cy="226743"/>
          </a:xfrm>
          <a:prstGeom prst="wedgeRectCallout">
            <a:avLst>
              <a:gd name="adj1" fmla="val -99881"/>
              <a:gd name="adj2" fmla="val 121617"/>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Intercity Bus</a:t>
            </a:r>
          </a:p>
        </p:txBody>
      </p:sp>
      <p:sp>
        <p:nvSpPr>
          <p:cNvPr id="60" name="Speech Bubble: Rectangle 59">
            <a:extLst>
              <a:ext uri="{FF2B5EF4-FFF2-40B4-BE49-F238E27FC236}">
                <a16:creationId xmlns:a16="http://schemas.microsoft.com/office/drawing/2014/main" id="{82F42B44-65BB-4EB2-B819-A6A3C0428242}"/>
              </a:ext>
            </a:extLst>
          </p:cNvPr>
          <p:cNvSpPr/>
          <p:nvPr/>
        </p:nvSpPr>
        <p:spPr>
          <a:xfrm>
            <a:off x="4041990" y="2823121"/>
            <a:ext cx="1616795" cy="214823"/>
          </a:xfrm>
          <a:prstGeom prst="wedgeRectCallout">
            <a:avLst>
              <a:gd name="adj1" fmla="val -77660"/>
              <a:gd name="adj2" fmla="val 6713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Passenger Drop-off</a:t>
            </a:r>
          </a:p>
        </p:txBody>
      </p:sp>
      <p:sp>
        <p:nvSpPr>
          <p:cNvPr id="61" name="Oval 60">
            <a:extLst>
              <a:ext uri="{FF2B5EF4-FFF2-40B4-BE49-F238E27FC236}">
                <a16:creationId xmlns:a16="http://schemas.microsoft.com/office/drawing/2014/main" id="{F09115D5-8CB8-48E3-AF2C-46E776DF6944}"/>
              </a:ext>
            </a:extLst>
          </p:cNvPr>
          <p:cNvSpPr/>
          <p:nvPr/>
        </p:nvSpPr>
        <p:spPr>
          <a:xfrm>
            <a:off x="3954807" y="2137413"/>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2" name="Oval 61">
            <a:extLst>
              <a:ext uri="{FF2B5EF4-FFF2-40B4-BE49-F238E27FC236}">
                <a16:creationId xmlns:a16="http://schemas.microsoft.com/office/drawing/2014/main" id="{85AB3FD9-B105-4953-B99A-46A569AB9F42}"/>
              </a:ext>
            </a:extLst>
          </p:cNvPr>
          <p:cNvSpPr/>
          <p:nvPr/>
        </p:nvSpPr>
        <p:spPr>
          <a:xfrm>
            <a:off x="5283512" y="3705513"/>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3" name="Oval 62">
            <a:extLst>
              <a:ext uri="{FF2B5EF4-FFF2-40B4-BE49-F238E27FC236}">
                <a16:creationId xmlns:a16="http://schemas.microsoft.com/office/drawing/2014/main" id="{95B36A90-38EA-47B1-AB88-84FF9E2552CF}"/>
              </a:ext>
            </a:extLst>
          </p:cNvPr>
          <p:cNvSpPr/>
          <p:nvPr/>
        </p:nvSpPr>
        <p:spPr>
          <a:xfrm>
            <a:off x="1760235" y="4378714"/>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4" name="Oval 63">
            <a:extLst>
              <a:ext uri="{FF2B5EF4-FFF2-40B4-BE49-F238E27FC236}">
                <a16:creationId xmlns:a16="http://schemas.microsoft.com/office/drawing/2014/main" id="{A0AE38FF-F104-4A66-A802-9868BC2E9383}"/>
              </a:ext>
            </a:extLst>
          </p:cNvPr>
          <p:cNvSpPr/>
          <p:nvPr/>
        </p:nvSpPr>
        <p:spPr>
          <a:xfrm>
            <a:off x="44688" y="4413844"/>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5" name="Oval 64">
            <a:extLst>
              <a:ext uri="{FF2B5EF4-FFF2-40B4-BE49-F238E27FC236}">
                <a16:creationId xmlns:a16="http://schemas.microsoft.com/office/drawing/2014/main" id="{B48B3CF7-1FF6-4317-B468-337749EE4AB6}"/>
              </a:ext>
            </a:extLst>
          </p:cNvPr>
          <p:cNvSpPr/>
          <p:nvPr/>
        </p:nvSpPr>
        <p:spPr>
          <a:xfrm>
            <a:off x="927895" y="4392412"/>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6" name="Oval 65">
            <a:extLst>
              <a:ext uri="{FF2B5EF4-FFF2-40B4-BE49-F238E27FC236}">
                <a16:creationId xmlns:a16="http://schemas.microsoft.com/office/drawing/2014/main" id="{130927A2-E70C-45D8-B377-96EC47EFC5AA}"/>
              </a:ext>
            </a:extLst>
          </p:cNvPr>
          <p:cNvSpPr/>
          <p:nvPr/>
        </p:nvSpPr>
        <p:spPr>
          <a:xfrm>
            <a:off x="3198412" y="5099688"/>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7" name="Oval 66">
            <a:extLst>
              <a:ext uri="{FF2B5EF4-FFF2-40B4-BE49-F238E27FC236}">
                <a16:creationId xmlns:a16="http://schemas.microsoft.com/office/drawing/2014/main" id="{0C3E26B1-8F76-4453-9204-DA33FC2E21A5}"/>
              </a:ext>
            </a:extLst>
          </p:cNvPr>
          <p:cNvSpPr/>
          <p:nvPr/>
        </p:nvSpPr>
        <p:spPr>
          <a:xfrm>
            <a:off x="3401949" y="5550195"/>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68" name="Oval 67">
            <a:extLst>
              <a:ext uri="{FF2B5EF4-FFF2-40B4-BE49-F238E27FC236}">
                <a16:creationId xmlns:a16="http://schemas.microsoft.com/office/drawing/2014/main" id="{AA2B9D43-19AE-47AC-89DF-94A379777662}"/>
              </a:ext>
            </a:extLst>
          </p:cNvPr>
          <p:cNvSpPr/>
          <p:nvPr/>
        </p:nvSpPr>
        <p:spPr>
          <a:xfrm>
            <a:off x="4019176" y="5439846"/>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8" name="Speech Bubble: Rectangle 57">
            <a:extLst>
              <a:ext uri="{FF2B5EF4-FFF2-40B4-BE49-F238E27FC236}">
                <a16:creationId xmlns:a16="http://schemas.microsoft.com/office/drawing/2014/main" id="{264C0196-43FC-4047-B7AF-A2757305ABD7}"/>
              </a:ext>
            </a:extLst>
          </p:cNvPr>
          <p:cNvSpPr/>
          <p:nvPr/>
        </p:nvSpPr>
        <p:spPr>
          <a:xfrm>
            <a:off x="4497773" y="3065452"/>
            <a:ext cx="1161012" cy="214823"/>
          </a:xfrm>
          <a:prstGeom prst="wedgeRectCallout">
            <a:avLst>
              <a:gd name="adj1" fmla="val -123933"/>
              <a:gd name="adj2" fmla="val -19399"/>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Bikeshare</a:t>
            </a:r>
          </a:p>
        </p:txBody>
      </p:sp>
      <p:sp>
        <p:nvSpPr>
          <p:cNvPr id="70" name="Oval 69">
            <a:extLst>
              <a:ext uri="{FF2B5EF4-FFF2-40B4-BE49-F238E27FC236}">
                <a16:creationId xmlns:a16="http://schemas.microsoft.com/office/drawing/2014/main" id="{EFEEC538-7AE4-4CD2-A99E-F0453E9BAFB4}"/>
              </a:ext>
            </a:extLst>
          </p:cNvPr>
          <p:cNvSpPr/>
          <p:nvPr/>
        </p:nvSpPr>
        <p:spPr>
          <a:xfrm>
            <a:off x="3570159" y="4351908"/>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2" name="Oval 71">
            <a:extLst>
              <a:ext uri="{FF2B5EF4-FFF2-40B4-BE49-F238E27FC236}">
                <a16:creationId xmlns:a16="http://schemas.microsoft.com/office/drawing/2014/main" id="{B9A5B3F9-C987-451C-9732-A9A7F2E05A66}"/>
              </a:ext>
            </a:extLst>
          </p:cNvPr>
          <p:cNvSpPr/>
          <p:nvPr/>
        </p:nvSpPr>
        <p:spPr>
          <a:xfrm>
            <a:off x="1379693" y="5240808"/>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3" name="Oval 72">
            <a:extLst>
              <a:ext uri="{FF2B5EF4-FFF2-40B4-BE49-F238E27FC236}">
                <a16:creationId xmlns:a16="http://schemas.microsoft.com/office/drawing/2014/main" id="{3B7870C4-6FBD-46C6-9626-73B48F88DE2B}"/>
              </a:ext>
            </a:extLst>
          </p:cNvPr>
          <p:cNvSpPr/>
          <p:nvPr/>
        </p:nvSpPr>
        <p:spPr>
          <a:xfrm>
            <a:off x="2670950" y="5227016"/>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4" name="Oval 73">
            <a:extLst>
              <a:ext uri="{FF2B5EF4-FFF2-40B4-BE49-F238E27FC236}">
                <a16:creationId xmlns:a16="http://schemas.microsoft.com/office/drawing/2014/main" id="{7532A5D0-AAB8-4A26-BF71-E3F81F440027}"/>
              </a:ext>
            </a:extLst>
          </p:cNvPr>
          <p:cNvSpPr/>
          <p:nvPr/>
        </p:nvSpPr>
        <p:spPr>
          <a:xfrm>
            <a:off x="3879773" y="5197198"/>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5" name="Oval 74">
            <a:extLst>
              <a:ext uri="{FF2B5EF4-FFF2-40B4-BE49-F238E27FC236}">
                <a16:creationId xmlns:a16="http://schemas.microsoft.com/office/drawing/2014/main" id="{5D3C97E8-AE74-4AAB-80A3-D08D4A98DC96}"/>
              </a:ext>
            </a:extLst>
          </p:cNvPr>
          <p:cNvSpPr/>
          <p:nvPr/>
        </p:nvSpPr>
        <p:spPr>
          <a:xfrm>
            <a:off x="5151220" y="5161573"/>
            <a:ext cx="91440" cy="91440"/>
          </a:xfrm>
          <a:prstGeom prst="ellipse">
            <a:avLst/>
          </a:prstGeom>
          <a:solidFill>
            <a:schemeClr val="tx1"/>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Freeform: Shape 6">
            <a:extLst>
              <a:ext uri="{FF2B5EF4-FFF2-40B4-BE49-F238E27FC236}">
                <a16:creationId xmlns:a16="http://schemas.microsoft.com/office/drawing/2014/main" id="{05866602-1223-4DE0-80D4-1F4CC3C19A86}"/>
              </a:ext>
            </a:extLst>
          </p:cNvPr>
          <p:cNvSpPr/>
          <p:nvPr/>
        </p:nvSpPr>
        <p:spPr>
          <a:xfrm>
            <a:off x="7352028" y="3482583"/>
            <a:ext cx="1315383" cy="2697983"/>
          </a:xfrm>
          <a:custGeom>
            <a:avLst/>
            <a:gdLst>
              <a:gd name="connsiteX0" fmla="*/ 0 w 1356527"/>
              <a:gd name="connsiteY0" fmla="*/ 0 h 2697983"/>
              <a:gd name="connsiteX1" fmla="*/ 351692 w 1356527"/>
              <a:gd name="connsiteY1" fmla="*/ 0 h 2697983"/>
              <a:gd name="connsiteX2" fmla="*/ 597877 w 1356527"/>
              <a:gd name="connsiteY2" fmla="*/ 135653 h 2697983"/>
              <a:gd name="connsiteX3" fmla="*/ 1024932 w 1356527"/>
              <a:gd name="connsiteY3" fmla="*/ 587829 h 2697983"/>
              <a:gd name="connsiteX4" fmla="*/ 1276141 w 1356527"/>
              <a:gd name="connsiteY4" fmla="*/ 934497 h 2697983"/>
              <a:gd name="connsiteX5" fmla="*/ 1356527 w 1356527"/>
              <a:gd name="connsiteY5" fmla="*/ 1215851 h 2697983"/>
              <a:gd name="connsiteX6" fmla="*/ 1336431 w 1356527"/>
              <a:gd name="connsiteY6" fmla="*/ 2697983 h 2697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56527" h="2697983">
                <a:moveTo>
                  <a:pt x="0" y="0"/>
                </a:moveTo>
                <a:lnTo>
                  <a:pt x="351692" y="0"/>
                </a:lnTo>
                <a:lnTo>
                  <a:pt x="597877" y="135653"/>
                </a:lnTo>
                <a:lnTo>
                  <a:pt x="1024932" y="587829"/>
                </a:lnTo>
                <a:lnTo>
                  <a:pt x="1276141" y="934497"/>
                </a:lnTo>
                <a:lnTo>
                  <a:pt x="1356527" y="1215851"/>
                </a:lnTo>
                <a:lnTo>
                  <a:pt x="1336431" y="2697983"/>
                </a:lnTo>
              </a:path>
            </a:pathLst>
          </a:custGeom>
          <a:noFill/>
          <a:ln w="63500" cmpd="dbl">
            <a:solidFill>
              <a:srgbClr val="000000"/>
            </a:solidFill>
            <a:headEnd type="triangl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6" name="Speech Bubble: Rectangle 75">
            <a:extLst>
              <a:ext uri="{FF2B5EF4-FFF2-40B4-BE49-F238E27FC236}">
                <a16:creationId xmlns:a16="http://schemas.microsoft.com/office/drawing/2014/main" id="{C0E59CE0-664B-460B-904F-5D2AF0B2CF28}"/>
              </a:ext>
            </a:extLst>
          </p:cNvPr>
          <p:cNvSpPr/>
          <p:nvPr/>
        </p:nvSpPr>
        <p:spPr>
          <a:xfrm>
            <a:off x="259338" y="3332072"/>
            <a:ext cx="888325" cy="214823"/>
          </a:xfrm>
          <a:prstGeom prst="wedgeRectCallout">
            <a:avLst>
              <a:gd name="adj1" fmla="val 80093"/>
              <a:gd name="adj2" fmla="val -11563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Bikeshare</a:t>
            </a:r>
          </a:p>
        </p:txBody>
      </p:sp>
      <p:sp>
        <p:nvSpPr>
          <p:cNvPr id="77" name="Speech Bubble: Rectangle 76">
            <a:extLst>
              <a:ext uri="{FF2B5EF4-FFF2-40B4-BE49-F238E27FC236}">
                <a16:creationId xmlns:a16="http://schemas.microsoft.com/office/drawing/2014/main" id="{ED91871A-63D1-48ED-B138-EDAE27870A3B}"/>
              </a:ext>
            </a:extLst>
          </p:cNvPr>
          <p:cNvSpPr/>
          <p:nvPr/>
        </p:nvSpPr>
        <p:spPr>
          <a:xfrm>
            <a:off x="1675698" y="5903010"/>
            <a:ext cx="888325" cy="214823"/>
          </a:xfrm>
          <a:prstGeom prst="wedgeRectCallout">
            <a:avLst>
              <a:gd name="adj1" fmla="val 80093"/>
              <a:gd name="adj2" fmla="val -337714"/>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Bikeshare</a:t>
            </a:r>
          </a:p>
        </p:txBody>
      </p:sp>
      <p:sp>
        <p:nvSpPr>
          <p:cNvPr id="78" name="Speech Bubble: Rectangle 77">
            <a:extLst>
              <a:ext uri="{FF2B5EF4-FFF2-40B4-BE49-F238E27FC236}">
                <a16:creationId xmlns:a16="http://schemas.microsoft.com/office/drawing/2014/main" id="{2A2588A2-8687-47AA-8002-8CB9D4F0829D}"/>
              </a:ext>
            </a:extLst>
          </p:cNvPr>
          <p:cNvSpPr/>
          <p:nvPr/>
        </p:nvSpPr>
        <p:spPr>
          <a:xfrm>
            <a:off x="7094565" y="1793935"/>
            <a:ext cx="1235799" cy="403867"/>
          </a:xfrm>
          <a:prstGeom prst="wedgeRectCallout">
            <a:avLst>
              <a:gd name="adj1" fmla="val 45470"/>
              <a:gd name="adj2" fmla="val 6796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Rubik"/>
                <a:ea typeface="+mn-ea"/>
                <a:cs typeface="+mn-cs"/>
              </a:rPr>
              <a:t>Rose Quarter Transit Center</a:t>
            </a:r>
          </a:p>
        </p:txBody>
      </p:sp>
      <p:sp>
        <p:nvSpPr>
          <p:cNvPr id="79" name="Rectangle 78">
            <a:extLst>
              <a:ext uri="{FF2B5EF4-FFF2-40B4-BE49-F238E27FC236}">
                <a16:creationId xmlns:a16="http://schemas.microsoft.com/office/drawing/2014/main" id="{27C3BE16-5E4C-4878-964F-BC2F4308BE1D}"/>
              </a:ext>
            </a:extLst>
          </p:cNvPr>
          <p:cNvSpPr/>
          <p:nvPr/>
        </p:nvSpPr>
        <p:spPr>
          <a:xfrm>
            <a:off x="7513494" y="1341430"/>
            <a:ext cx="578969" cy="122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383A35"/>
                </a:solidFill>
                <a:effectLst/>
                <a:uLnTx/>
                <a:uFillTx/>
                <a:latin typeface="Rubik"/>
                <a:ea typeface="+mn-ea"/>
                <a:cs typeface="+mn-cs"/>
              </a:rPr>
              <a:t>MODA CENTER</a:t>
            </a:r>
          </a:p>
        </p:txBody>
      </p:sp>
    </p:spTree>
    <p:extLst>
      <p:ext uri="{BB962C8B-B14F-4D97-AF65-F5344CB8AC3E}">
        <p14:creationId xmlns:p14="http://schemas.microsoft.com/office/powerpoint/2010/main" val="1522408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Shape 2">
            <a:extLst>
              <a:ext uri="{FF2B5EF4-FFF2-40B4-BE49-F238E27FC236}">
                <a16:creationId xmlns:a16="http://schemas.microsoft.com/office/drawing/2014/main" id="{B55676D7-50C4-4E62-A87E-E2B46F84BA35}"/>
              </a:ext>
            </a:extLst>
          </p:cNvPr>
          <p:cNvSpPr/>
          <p:nvPr/>
        </p:nvSpPr>
        <p:spPr>
          <a:xfrm>
            <a:off x="6098650" y="4261899"/>
            <a:ext cx="628153" cy="1900362"/>
          </a:xfrm>
          <a:custGeom>
            <a:avLst/>
            <a:gdLst>
              <a:gd name="connsiteX0" fmla="*/ 174929 w 628153"/>
              <a:gd name="connsiteY0" fmla="*/ 0 h 1900362"/>
              <a:gd name="connsiteX1" fmla="*/ 0 w 628153"/>
              <a:gd name="connsiteY1" fmla="*/ 95416 h 1900362"/>
              <a:gd name="connsiteX2" fmla="*/ 7952 w 628153"/>
              <a:gd name="connsiteY2" fmla="*/ 302150 h 1900362"/>
              <a:gd name="connsiteX3" fmla="*/ 326004 w 628153"/>
              <a:gd name="connsiteY3" fmla="*/ 795131 h 1900362"/>
              <a:gd name="connsiteX4" fmla="*/ 397566 w 628153"/>
              <a:gd name="connsiteY4" fmla="*/ 1176793 h 1900362"/>
              <a:gd name="connsiteX5" fmla="*/ 310101 w 628153"/>
              <a:gd name="connsiteY5" fmla="*/ 1431235 h 1900362"/>
              <a:gd name="connsiteX6" fmla="*/ 326004 w 628153"/>
              <a:gd name="connsiteY6" fmla="*/ 1900362 h 1900362"/>
              <a:gd name="connsiteX7" fmla="*/ 628153 w 628153"/>
              <a:gd name="connsiteY7" fmla="*/ 1900362 h 1900362"/>
              <a:gd name="connsiteX8" fmla="*/ 429371 w 628153"/>
              <a:gd name="connsiteY8" fmla="*/ 667910 h 1900362"/>
              <a:gd name="connsiteX9" fmla="*/ 198783 w 628153"/>
              <a:gd name="connsiteY9" fmla="*/ 63611 h 1900362"/>
              <a:gd name="connsiteX10" fmla="*/ 174929 w 628153"/>
              <a:gd name="connsiteY10" fmla="*/ 0 h 19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900362">
                <a:moveTo>
                  <a:pt x="174929" y="0"/>
                </a:moveTo>
                <a:lnTo>
                  <a:pt x="0" y="95416"/>
                </a:lnTo>
                <a:lnTo>
                  <a:pt x="7952" y="302150"/>
                </a:lnTo>
                <a:lnTo>
                  <a:pt x="326004" y="795131"/>
                </a:lnTo>
                <a:lnTo>
                  <a:pt x="397566" y="1176793"/>
                </a:lnTo>
                <a:lnTo>
                  <a:pt x="310101" y="1431235"/>
                </a:lnTo>
                <a:lnTo>
                  <a:pt x="326004" y="1900362"/>
                </a:lnTo>
                <a:lnTo>
                  <a:pt x="628153" y="1900362"/>
                </a:lnTo>
                <a:lnTo>
                  <a:pt x="429371" y="667910"/>
                </a:lnTo>
                <a:lnTo>
                  <a:pt x="198783" y="63611"/>
                </a:lnTo>
                <a:lnTo>
                  <a:pt x="174929" y="0"/>
                </a:ln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1" name="Freeform: Shape 30">
            <a:extLst>
              <a:ext uri="{FF2B5EF4-FFF2-40B4-BE49-F238E27FC236}">
                <a16:creationId xmlns:a16="http://schemas.microsoft.com/office/drawing/2014/main" id="{5A57A640-4C45-4E8B-B8EB-C6DBFD426881}"/>
              </a:ext>
            </a:extLst>
          </p:cNvPr>
          <p:cNvSpPr/>
          <p:nvPr/>
        </p:nvSpPr>
        <p:spPr>
          <a:xfrm>
            <a:off x="3752007" y="2709081"/>
            <a:ext cx="1221475" cy="784746"/>
          </a:xfrm>
          <a:custGeom>
            <a:avLst/>
            <a:gdLst>
              <a:gd name="connsiteX0" fmla="*/ 0 w 1221475"/>
              <a:gd name="connsiteY0" fmla="*/ 784746 h 784746"/>
              <a:gd name="connsiteX1" fmla="*/ 197893 w 1221475"/>
              <a:gd name="connsiteY1" fmla="*/ 580029 h 784746"/>
              <a:gd name="connsiteX2" fmla="*/ 818866 w 1221475"/>
              <a:gd name="connsiteY2" fmla="*/ 286603 h 784746"/>
              <a:gd name="connsiteX3" fmla="*/ 1221475 w 1221475"/>
              <a:gd name="connsiteY3" fmla="*/ 0 h 784746"/>
            </a:gdLst>
            <a:ahLst/>
            <a:cxnLst>
              <a:cxn ang="0">
                <a:pos x="connsiteX0" y="connsiteY0"/>
              </a:cxn>
              <a:cxn ang="0">
                <a:pos x="connsiteX1" y="connsiteY1"/>
              </a:cxn>
              <a:cxn ang="0">
                <a:pos x="connsiteX2" y="connsiteY2"/>
              </a:cxn>
              <a:cxn ang="0">
                <a:pos x="connsiteX3" y="connsiteY3"/>
              </a:cxn>
            </a:cxnLst>
            <a:rect l="l" t="t" r="r" b="b"/>
            <a:pathLst>
              <a:path w="1221475" h="784746">
                <a:moveTo>
                  <a:pt x="0" y="784746"/>
                </a:moveTo>
                <a:lnTo>
                  <a:pt x="197893" y="580029"/>
                </a:lnTo>
                <a:lnTo>
                  <a:pt x="818866" y="286603"/>
                </a:lnTo>
                <a:lnTo>
                  <a:pt x="1221475" y="0"/>
                </a:lnTo>
              </a:path>
            </a:pathLst>
          </a:custGeom>
          <a:noFill/>
          <a:ln w="76200">
            <a:solidFill>
              <a:schemeClr val="accent3">
                <a:lumMod val="5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32" name="Straight Arrow Connector 31">
            <a:extLst>
              <a:ext uri="{FF2B5EF4-FFF2-40B4-BE49-F238E27FC236}">
                <a16:creationId xmlns:a16="http://schemas.microsoft.com/office/drawing/2014/main" id="{455D7CCA-3E65-45F8-8A8D-7FB2250A0D50}"/>
              </a:ext>
            </a:extLst>
          </p:cNvPr>
          <p:cNvCxnSpPr>
            <a:cxnSpLocks/>
          </p:cNvCxnSpPr>
          <p:nvPr/>
        </p:nvCxnSpPr>
        <p:spPr>
          <a:xfrm flipV="1">
            <a:off x="5834081" y="5570296"/>
            <a:ext cx="678038" cy="27419"/>
          </a:xfrm>
          <a:prstGeom prst="straightConnector1">
            <a:avLst/>
          </a:prstGeom>
          <a:ln w="76200">
            <a:solidFill>
              <a:schemeClr val="accent3">
                <a:lumMod val="5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3ED2DCE5-1480-4C75-B7E3-1928964A68E0}"/>
              </a:ext>
            </a:extLst>
          </p:cNvPr>
          <p:cNvSpPr/>
          <p:nvPr/>
        </p:nvSpPr>
        <p:spPr>
          <a:xfrm>
            <a:off x="3061252" y="985962"/>
            <a:ext cx="731520" cy="628153"/>
          </a:xfrm>
          <a:custGeom>
            <a:avLst/>
            <a:gdLst>
              <a:gd name="connsiteX0" fmla="*/ 612251 w 731520"/>
              <a:gd name="connsiteY0" fmla="*/ 628153 h 628153"/>
              <a:gd name="connsiteX1" fmla="*/ 731520 w 731520"/>
              <a:gd name="connsiteY1" fmla="*/ 492981 h 628153"/>
              <a:gd name="connsiteX2" fmla="*/ 699715 w 731520"/>
              <a:gd name="connsiteY2" fmla="*/ 381662 h 628153"/>
              <a:gd name="connsiteX3" fmla="*/ 636105 w 731520"/>
              <a:gd name="connsiteY3" fmla="*/ 278295 h 628153"/>
              <a:gd name="connsiteX4" fmla="*/ 572494 w 731520"/>
              <a:gd name="connsiteY4" fmla="*/ 222636 h 628153"/>
              <a:gd name="connsiteX5" fmla="*/ 540689 w 731520"/>
              <a:gd name="connsiteY5" fmla="*/ 198782 h 628153"/>
              <a:gd name="connsiteX6" fmla="*/ 437322 w 731520"/>
              <a:gd name="connsiteY6" fmla="*/ 143123 h 628153"/>
              <a:gd name="connsiteX7" fmla="*/ 326004 w 731520"/>
              <a:gd name="connsiteY7" fmla="*/ 71561 h 628153"/>
              <a:gd name="connsiteX8" fmla="*/ 278296 w 731520"/>
              <a:gd name="connsiteY8" fmla="*/ 39756 h 628153"/>
              <a:gd name="connsiteX9" fmla="*/ 127221 w 731520"/>
              <a:gd name="connsiteY9" fmla="*/ 15902 h 628153"/>
              <a:gd name="connsiteX10" fmla="*/ 63611 w 731520"/>
              <a:gd name="connsiteY10" fmla="*/ 23854 h 628153"/>
              <a:gd name="connsiteX11" fmla="*/ 0 w 731520"/>
              <a:gd name="connsiteY11" fmla="*/ 55659 h 628153"/>
              <a:gd name="connsiteX12" fmla="*/ 31805 w 731520"/>
              <a:gd name="connsiteY12" fmla="*/ 0 h 62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20" h="628153">
                <a:moveTo>
                  <a:pt x="612251" y="628153"/>
                </a:moveTo>
                <a:lnTo>
                  <a:pt x="731520" y="492981"/>
                </a:lnTo>
                <a:lnTo>
                  <a:pt x="699715" y="381662"/>
                </a:lnTo>
                <a:lnTo>
                  <a:pt x="636105" y="278295"/>
                </a:lnTo>
                <a:lnTo>
                  <a:pt x="572494" y="222636"/>
                </a:lnTo>
                <a:lnTo>
                  <a:pt x="540689" y="198782"/>
                </a:lnTo>
                <a:lnTo>
                  <a:pt x="437322" y="143123"/>
                </a:lnTo>
                <a:lnTo>
                  <a:pt x="326004" y="71561"/>
                </a:lnTo>
                <a:lnTo>
                  <a:pt x="278296" y="39756"/>
                </a:lnTo>
                <a:lnTo>
                  <a:pt x="127221" y="15902"/>
                </a:lnTo>
                <a:lnTo>
                  <a:pt x="63611" y="23854"/>
                </a:lnTo>
                <a:lnTo>
                  <a:pt x="0" y="55659"/>
                </a:lnTo>
                <a:lnTo>
                  <a:pt x="31805"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cxnSp>
        <p:nvCxnSpPr>
          <p:cNvPr id="42" name="Straight Arrow Connector 41">
            <a:extLst>
              <a:ext uri="{FF2B5EF4-FFF2-40B4-BE49-F238E27FC236}">
                <a16:creationId xmlns:a16="http://schemas.microsoft.com/office/drawing/2014/main" id="{2BB96DCA-5313-4D07-962F-B6EC97A5EB95}"/>
              </a:ext>
            </a:extLst>
          </p:cNvPr>
          <p:cNvCxnSpPr>
            <a:cxnSpLocks/>
          </p:cNvCxnSpPr>
          <p:nvPr/>
        </p:nvCxnSpPr>
        <p:spPr>
          <a:xfrm>
            <a:off x="3386385" y="989587"/>
            <a:ext cx="1529210" cy="1652560"/>
          </a:xfrm>
          <a:prstGeom prst="straightConnector1">
            <a:avLst/>
          </a:prstGeom>
          <a:ln>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Open Space &amp; Waterfront Access</a:t>
            </a:r>
          </a:p>
        </p:txBody>
      </p:sp>
      <p:sp>
        <p:nvSpPr>
          <p:cNvPr id="2" name="Rectangle 1">
            <a:extLst>
              <a:ext uri="{FF2B5EF4-FFF2-40B4-BE49-F238E27FC236}">
                <a16:creationId xmlns:a16="http://schemas.microsoft.com/office/drawing/2014/main" id="{373D38BC-4F72-488C-8198-778535AE13A7}"/>
              </a:ext>
            </a:extLst>
          </p:cNvPr>
          <p:cNvSpPr/>
          <p:nvPr/>
        </p:nvSpPr>
        <p:spPr>
          <a:xfrm rot="21540000">
            <a:off x="1272209" y="1486894"/>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8" name="Rectangle 7">
            <a:extLst>
              <a:ext uri="{FF2B5EF4-FFF2-40B4-BE49-F238E27FC236}">
                <a16:creationId xmlns:a16="http://schemas.microsoft.com/office/drawing/2014/main" id="{ECD80E8C-967C-4308-BA77-95C0F4004081}"/>
              </a:ext>
            </a:extLst>
          </p:cNvPr>
          <p:cNvSpPr/>
          <p:nvPr/>
        </p:nvSpPr>
        <p:spPr>
          <a:xfrm rot="21480000">
            <a:off x="2599492" y="4462671"/>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9" name="Rectangle 8">
            <a:extLst>
              <a:ext uri="{FF2B5EF4-FFF2-40B4-BE49-F238E27FC236}">
                <a16:creationId xmlns:a16="http://schemas.microsoft.com/office/drawing/2014/main" id="{18AC65AE-7506-4965-8E25-88E07DEC942A}"/>
              </a:ext>
            </a:extLst>
          </p:cNvPr>
          <p:cNvSpPr/>
          <p:nvPr/>
        </p:nvSpPr>
        <p:spPr>
          <a:xfrm rot="21480000">
            <a:off x="2615394" y="4869514"/>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0" name="Rectangle 9">
            <a:extLst>
              <a:ext uri="{FF2B5EF4-FFF2-40B4-BE49-F238E27FC236}">
                <a16:creationId xmlns:a16="http://schemas.microsoft.com/office/drawing/2014/main" id="{FEA3B93D-4FC2-47B6-A14C-32FCAC96D91E}"/>
              </a:ext>
            </a:extLst>
          </p:cNvPr>
          <p:cNvSpPr/>
          <p:nvPr/>
        </p:nvSpPr>
        <p:spPr>
          <a:xfrm rot="21480000">
            <a:off x="2631297" y="5281889"/>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Rectangle 10">
            <a:extLst>
              <a:ext uri="{FF2B5EF4-FFF2-40B4-BE49-F238E27FC236}">
                <a16:creationId xmlns:a16="http://schemas.microsoft.com/office/drawing/2014/main" id="{FD108F61-F161-4218-9B37-DB06990EF8E9}"/>
              </a:ext>
            </a:extLst>
          </p:cNvPr>
          <p:cNvSpPr/>
          <p:nvPr/>
        </p:nvSpPr>
        <p:spPr>
          <a:xfrm rot="21480000">
            <a:off x="2647198" y="5694263"/>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2" name="Rectangle 11">
            <a:extLst>
              <a:ext uri="{FF2B5EF4-FFF2-40B4-BE49-F238E27FC236}">
                <a16:creationId xmlns:a16="http://schemas.microsoft.com/office/drawing/2014/main" id="{BB25F694-B9C0-4691-B571-974655E431FD}"/>
              </a:ext>
            </a:extLst>
          </p:cNvPr>
          <p:cNvSpPr/>
          <p:nvPr/>
        </p:nvSpPr>
        <p:spPr>
          <a:xfrm rot="21540000">
            <a:off x="5028538" y="4817841"/>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4" name="Freeform: Shape 3">
            <a:extLst>
              <a:ext uri="{FF2B5EF4-FFF2-40B4-BE49-F238E27FC236}">
                <a16:creationId xmlns:a16="http://schemas.microsoft.com/office/drawing/2014/main" id="{A2936BBC-99B2-4516-B156-399D4CAE8C75}"/>
              </a:ext>
            </a:extLst>
          </p:cNvPr>
          <p:cNvSpPr/>
          <p:nvPr/>
        </p:nvSpPr>
        <p:spPr>
          <a:xfrm>
            <a:off x="5764696" y="4150582"/>
            <a:ext cx="333954" cy="308562"/>
          </a:xfrm>
          <a:custGeom>
            <a:avLst/>
            <a:gdLst>
              <a:gd name="connsiteX0" fmla="*/ 318052 w 318052"/>
              <a:gd name="connsiteY0" fmla="*/ 326003 h 326003"/>
              <a:gd name="connsiteX1" fmla="*/ 206734 w 318052"/>
              <a:gd name="connsiteY1" fmla="*/ 31805 h 326003"/>
              <a:gd name="connsiteX2" fmla="*/ 0 w 318052"/>
              <a:gd name="connsiteY2" fmla="*/ 0 h 326003"/>
            </a:gdLst>
            <a:ahLst/>
            <a:cxnLst>
              <a:cxn ang="0">
                <a:pos x="connsiteX0" y="connsiteY0"/>
              </a:cxn>
              <a:cxn ang="0">
                <a:pos x="connsiteX1" y="connsiteY1"/>
              </a:cxn>
              <a:cxn ang="0">
                <a:pos x="connsiteX2" y="connsiteY2"/>
              </a:cxn>
            </a:cxnLst>
            <a:rect l="l" t="t" r="r" b="b"/>
            <a:pathLst>
              <a:path w="318052" h="326003">
                <a:moveTo>
                  <a:pt x="318052" y="326003"/>
                </a:moveTo>
                <a:lnTo>
                  <a:pt x="206734" y="31805"/>
                </a:lnTo>
                <a:lnTo>
                  <a:pt x="0"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3" name="Freeform: Shape 12">
            <a:extLst>
              <a:ext uri="{FF2B5EF4-FFF2-40B4-BE49-F238E27FC236}">
                <a16:creationId xmlns:a16="http://schemas.microsoft.com/office/drawing/2014/main" id="{3B26025B-432E-4E84-B26D-21AD2622EE45}"/>
              </a:ext>
            </a:extLst>
          </p:cNvPr>
          <p:cNvSpPr/>
          <p:nvPr/>
        </p:nvSpPr>
        <p:spPr>
          <a:xfrm>
            <a:off x="4158533" y="1741338"/>
            <a:ext cx="1826009" cy="2464134"/>
          </a:xfrm>
          <a:custGeom>
            <a:avLst/>
            <a:gdLst>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747423 w 2608028"/>
              <a:gd name="connsiteY23" fmla="*/ 604299 h 3101009"/>
              <a:gd name="connsiteX24" fmla="*/ 675861 w 2608028"/>
              <a:gd name="connsiteY24" fmla="*/ 532738 h 3101009"/>
              <a:gd name="connsiteX25" fmla="*/ 524787 w 2608028"/>
              <a:gd name="connsiteY25" fmla="*/ 461176 h 3101009"/>
              <a:gd name="connsiteX26" fmla="*/ 429371 w 2608028"/>
              <a:gd name="connsiteY26" fmla="*/ 389614 h 3101009"/>
              <a:gd name="connsiteX27" fmla="*/ 302150 w 2608028"/>
              <a:gd name="connsiteY27" fmla="*/ 270345 h 3101009"/>
              <a:gd name="connsiteX28" fmla="*/ 246491 w 2608028"/>
              <a:gd name="connsiteY28" fmla="*/ 222637 h 3101009"/>
              <a:gd name="connsiteX29" fmla="*/ 159027 w 2608028"/>
              <a:gd name="connsiteY29" fmla="*/ 135172 h 3101009"/>
              <a:gd name="connsiteX30" fmla="*/ 135173 w 2608028"/>
              <a:gd name="connsiteY30" fmla="*/ 79513 h 3101009"/>
              <a:gd name="connsiteX31" fmla="*/ 95416 w 2608028"/>
              <a:gd name="connsiteY31" fmla="*/ 63611 h 3101009"/>
              <a:gd name="connsiteX32" fmla="*/ 0 w 2608028"/>
              <a:gd name="connsiteY32"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675861 w 2608028"/>
              <a:gd name="connsiteY23" fmla="*/ 532738 h 3101009"/>
              <a:gd name="connsiteX24" fmla="*/ 524787 w 2608028"/>
              <a:gd name="connsiteY24" fmla="*/ 461176 h 3101009"/>
              <a:gd name="connsiteX25" fmla="*/ 429371 w 2608028"/>
              <a:gd name="connsiteY25" fmla="*/ 389614 h 3101009"/>
              <a:gd name="connsiteX26" fmla="*/ 302150 w 2608028"/>
              <a:gd name="connsiteY26" fmla="*/ 270345 h 3101009"/>
              <a:gd name="connsiteX27" fmla="*/ 246491 w 2608028"/>
              <a:gd name="connsiteY27" fmla="*/ 222637 h 3101009"/>
              <a:gd name="connsiteX28" fmla="*/ 159027 w 2608028"/>
              <a:gd name="connsiteY28" fmla="*/ 135172 h 3101009"/>
              <a:gd name="connsiteX29" fmla="*/ 135173 w 2608028"/>
              <a:gd name="connsiteY29" fmla="*/ 79513 h 3101009"/>
              <a:gd name="connsiteX30" fmla="*/ 95416 w 2608028"/>
              <a:gd name="connsiteY30" fmla="*/ 63611 h 3101009"/>
              <a:gd name="connsiteX31" fmla="*/ 0 w 2608028"/>
              <a:gd name="connsiteY31"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524787 w 2608028"/>
              <a:gd name="connsiteY23" fmla="*/ 461176 h 3101009"/>
              <a:gd name="connsiteX24" fmla="*/ 429371 w 2608028"/>
              <a:gd name="connsiteY24" fmla="*/ 389614 h 3101009"/>
              <a:gd name="connsiteX25" fmla="*/ 302150 w 2608028"/>
              <a:gd name="connsiteY25" fmla="*/ 270345 h 3101009"/>
              <a:gd name="connsiteX26" fmla="*/ 246491 w 2608028"/>
              <a:gd name="connsiteY26" fmla="*/ 222637 h 3101009"/>
              <a:gd name="connsiteX27" fmla="*/ 159027 w 2608028"/>
              <a:gd name="connsiteY27" fmla="*/ 135172 h 3101009"/>
              <a:gd name="connsiteX28" fmla="*/ 135173 w 2608028"/>
              <a:gd name="connsiteY28" fmla="*/ 79513 h 3101009"/>
              <a:gd name="connsiteX29" fmla="*/ 95416 w 2608028"/>
              <a:gd name="connsiteY29" fmla="*/ 63611 h 3101009"/>
              <a:gd name="connsiteX30" fmla="*/ 0 w 2608028"/>
              <a:gd name="connsiteY30"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429371 w 2608028"/>
              <a:gd name="connsiteY23" fmla="*/ 389614 h 3101009"/>
              <a:gd name="connsiteX24" fmla="*/ 302150 w 2608028"/>
              <a:gd name="connsiteY24" fmla="*/ 270345 h 3101009"/>
              <a:gd name="connsiteX25" fmla="*/ 246491 w 2608028"/>
              <a:gd name="connsiteY25" fmla="*/ 222637 h 3101009"/>
              <a:gd name="connsiteX26" fmla="*/ 159027 w 2608028"/>
              <a:gd name="connsiteY26" fmla="*/ 135172 h 3101009"/>
              <a:gd name="connsiteX27" fmla="*/ 135173 w 2608028"/>
              <a:gd name="connsiteY27" fmla="*/ 79513 h 3101009"/>
              <a:gd name="connsiteX28" fmla="*/ 95416 w 2608028"/>
              <a:gd name="connsiteY28" fmla="*/ 63611 h 3101009"/>
              <a:gd name="connsiteX29" fmla="*/ 0 w 2608028"/>
              <a:gd name="connsiteY29" fmla="*/ 0 h 3101009"/>
              <a:gd name="connsiteX0" fmla="*/ 2512612 w 2512612"/>
              <a:gd name="connsiteY0" fmla="*/ 3037398 h 3037398"/>
              <a:gd name="connsiteX1" fmla="*/ 2441051 w 2512612"/>
              <a:gd name="connsiteY1" fmla="*/ 2830664 h 3037398"/>
              <a:gd name="connsiteX2" fmla="*/ 2337684 w 2512612"/>
              <a:gd name="connsiteY2" fmla="*/ 2711394 h 3037398"/>
              <a:gd name="connsiteX3" fmla="*/ 2282024 w 2512612"/>
              <a:gd name="connsiteY3" fmla="*/ 2600076 h 3037398"/>
              <a:gd name="connsiteX4" fmla="*/ 2234317 w 2512612"/>
              <a:gd name="connsiteY4" fmla="*/ 2464904 h 3037398"/>
              <a:gd name="connsiteX5" fmla="*/ 2178657 w 2512612"/>
              <a:gd name="connsiteY5" fmla="*/ 2345634 h 3037398"/>
              <a:gd name="connsiteX6" fmla="*/ 2107096 w 2512612"/>
              <a:gd name="connsiteY6" fmla="*/ 2250219 h 3037398"/>
              <a:gd name="connsiteX7" fmla="*/ 2027583 w 2512612"/>
              <a:gd name="connsiteY7" fmla="*/ 2178657 h 3037398"/>
              <a:gd name="connsiteX8" fmla="*/ 1940118 w 2512612"/>
              <a:gd name="connsiteY8" fmla="*/ 2138901 h 3037398"/>
              <a:gd name="connsiteX9" fmla="*/ 1884459 w 2512612"/>
              <a:gd name="connsiteY9" fmla="*/ 2051436 h 3037398"/>
              <a:gd name="connsiteX10" fmla="*/ 1812897 w 2512612"/>
              <a:gd name="connsiteY10" fmla="*/ 1932167 h 3037398"/>
              <a:gd name="connsiteX11" fmla="*/ 1693628 w 2512612"/>
              <a:gd name="connsiteY11" fmla="*/ 1796994 h 3037398"/>
              <a:gd name="connsiteX12" fmla="*/ 1669774 w 2512612"/>
              <a:gd name="connsiteY12" fmla="*/ 1749287 h 3037398"/>
              <a:gd name="connsiteX13" fmla="*/ 1550504 w 2512612"/>
              <a:gd name="connsiteY13" fmla="*/ 1645920 h 3037398"/>
              <a:gd name="connsiteX14" fmla="*/ 1494845 w 2512612"/>
              <a:gd name="connsiteY14" fmla="*/ 1574358 h 3037398"/>
              <a:gd name="connsiteX15" fmla="*/ 1463040 w 2512612"/>
              <a:gd name="connsiteY15" fmla="*/ 1455088 h 3037398"/>
              <a:gd name="connsiteX16" fmla="*/ 1367624 w 2512612"/>
              <a:gd name="connsiteY16" fmla="*/ 1407381 h 3037398"/>
              <a:gd name="connsiteX17" fmla="*/ 1137037 w 2512612"/>
              <a:gd name="connsiteY17" fmla="*/ 1121134 h 3037398"/>
              <a:gd name="connsiteX18" fmla="*/ 1057524 w 2512612"/>
              <a:gd name="connsiteY18" fmla="*/ 1041621 h 3037398"/>
              <a:gd name="connsiteX19" fmla="*/ 1057524 w 2512612"/>
              <a:gd name="connsiteY19" fmla="*/ 954156 h 3037398"/>
              <a:gd name="connsiteX20" fmla="*/ 898497 w 2512612"/>
              <a:gd name="connsiteY20" fmla="*/ 747422 h 3037398"/>
              <a:gd name="connsiteX21" fmla="*/ 787179 w 2512612"/>
              <a:gd name="connsiteY21" fmla="*/ 675861 h 3037398"/>
              <a:gd name="connsiteX22" fmla="*/ 707666 w 2512612"/>
              <a:gd name="connsiteY22" fmla="*/ 652007 h 3037398"/>
              <a:gd name="connsiteX23" fmla="*/ 333955 w 2512612"/>
              <a:gd name="connsiteY23" fmla="*/ 326003 h 3037398"/>
              <a:gd name="connsiteX24" fmla="*/ 206734 w 2512612"/>
              <a:gd name="connsiteY24" fmla="*/ 206734 h 3037398"/>
              <a:gd name="connsiteX25" fmla="*/ 151075 w 2512612"/>
              <a:gd name="connsiteY25" fmla="*/ 159026 h 3037398"/>
              <a:gd name="connsiteX26" fmla="*/ 63611 w 2512612"/>
              <a:gd name="connsiteY26" fmla="*/ 71561 h 3037398"/>
              <a:gd name="connsiteX27" fmla="*/ 39757 w 2512612"/>
              <a:gd name="connsiteY27" fmla="*/ 15902 h 3037398"/>
              <a:gd name="connsiteX28" fmla="*/ 0 w 2512612"/>
              <a:gd name="connsiteY28" fmla="*/ 0 h 3037398"/>
              <a:gd name="connsiteX0" fmla="*/ 2472855 w 2472855"/>
              <a:gd name="connsiteY0" fmla="*/ 3021496 h 3021496"/>
              <a:gd name="connsiteX1" fmla="*/ 2401294 w 2472855"/>
              <a:gd name="connsiteY1" fmla="*/ 2814762 h 3021496"/>
              <a:gd name="connsiteX2" fmla="*/ 2297927 w 2472855"/>
              <a:gd name="connsiteY2" fmla="*/ 2695492 h 3021496"/>
              <a:gd name="connsiteX3" fmla="*/ 2242267 w 2472855"/>
              <a:gd name="connsiteY3" fmla="*/ 2584174 h 3021496"/>
              <a:gd name="connsiteX4" fmla="*/ 2194560 w 2472855"/>
              <a:gd name="connsiteY4" fmla="*/ 2449002 h 3021496"/>
              <a:gd name="connsiteX5" fmla="*/ 2138900 w 2472855"/>
              <a:gd name="connsiteY5" fmla="*/ 2329732 h 3021496"/>
              <a:gd name="connsiteX6" fmla="*/ 2067339 w 2472855"/>
              <a:gd name="connsiteY6" fmla="*/ 2234317 h 3021496"/>
              <a:gd name="connsiteX7" fmla="*/ 1987826 w 2472855"/>
              <a:gd name="connsiteY7" fmla="*/ 2162755 h 3021496"/>
              <a:gd name="connsiteX8" fmla="*/ 1900361 w 2472855"/>
              <a:gd name="connsiteY8" fmla="*/ 2122999 h 3021496"/>
              <a:gd name="connsiteX9" fmla="*/ 1844702 w 2472855"/>
              <a:gd name="connsiteY9" fmla="*/ 2035534 h 3021496"/>
              <a:gd name="connsiteX10" fmla="*/ 1773140 w 2472855"/>
              <a:gd name="connsiteY10" fmla="*/ 1916265 h 3021496"/>
              <a:gd name="connsiteX11" fmla="*/ 1653871 w 2472855"/>
              <a:gd name="connsiteY11" fmla="*/ 1781092 h 3021496"/>
              <a:gd name="connsiteX12" fmla="*/ 1630017 w 2472855"/>
              <a:gd name="connsiteY12" fmla="*/ 1733385 h 3021496"/>
              <a:gd name="connsiteX13" fmla="*/ 1510747 w 2472855"/>
              <a:gd name="connsiteY13" fmla="*/ 1630018 h 3021496"/>
              <a:gd name="connsiteX14" fmla="*/ 1455088 w 2472855"/>
              <a:gd name="connsiteY14" fmla="*/ 1558456 h 3021496"/>
              <a:gd name="connsiteX15" fmla="*/ 1423283 w 2472855"/>
              <a:gd name="connsiteY15" fmla="*/ 1439186 h 3021496"/>
              <a:gd name="connsiteX16" fmla="*/ 1327867 w 2472855"/>
              <a:gd name="connsiteY16" fmla="*/ 1391479 h 3021496"/>
              <a:gd name="connsiteX17" fmla="*/ 1097280 w 2472855"/>
              <a:gd name="connsiteY17" fmla="*/ 1105232 h 3021496"/>
              <a:gd name="connsiteX18" fmla="*/ 1017767 w 2472855"/>
              <a:gd name="connsiteY18" fmla="*/ 1025719 h 3021496"/>
              <a:gd name="connsiteX19" fmla="*/ 1017767 w 2472855"/>
              <a:gd name="connsiteY19" fmla="*/ 938254 h 3021496"/>
              <a:gd name="connsiteX20" fmla="*/ 858740 w 2472855"/>
              <a:gd name="connsiteY20" fmla="*/ 731520 h 3021496"/>
              <a:gd name="connsiteX21" fmla="*/ 747422 w 2472855"/>
              <a:gd name="connsiteY21" fmla="*/ 659959 h 3021496"/>
              <a:gd name="connsiteX22" fmla="*/ 667909 w 2472855"/>
              <a:gd name="connsiteY22" fmla="*/ 636105 h 3021496"/>
              <a:gd name="connsiteX23" fmla="*/ 294198 w 2472855"/>
              <a:gd name="connsiteY23" fmla="*/ 310101 h 3021496"/>
              <a:gd name="connsiteX24" fmla="*/ 166977 w 2472855"/>
              <a:gd name="connsiteY24" fmla="*/ 190832 h 3021496"/>
              <a:gd name="connsiteX25" fmla="*/ 111318 w 2472855"/>
              <a:gd name="connsiteY25" fmla="*/ 143124 h 3021496"/>
              <a:gd name="connsiteX26" fmla="*/ 23854 w 2472855"/>
              <a:gd name="connsiteY26" fmla="*/ 55659 h 3021496"/>
              <a:gd name="connsiteX27" fmla="*/ 0 w 2472855"/>
              <a:gd name="connsiteY27" fmla="*/ 0 h 3021496"/>
              <a:gd name="connsiteX0" fmla="*/ 2449001 w 2449001"/>
              <a:gd name="connsiteY0" fmla="*/ 2965837 h 2965837"/>
              <a:gd name="connsiteX1" fmla="*/ 2377440 w 2449001"/>
              <a:gd name="connsiteY1" fmla="*/ 2759103 h 2965837"/>
              <a:gd name="connsiteX2" fmla="*/ 2274073 w 2449001"/>
              <a:gd name="connsiteY2" fmla="*/ 2639833 h 2965837"/>
              <a:gd name="connsiteX3" fmla="*/ 2218413 w 2449001"/>
              <a:gd name="connsiteY3" fmla="*/ 2528515 h 2965837"/>
              <a:gd name="connsiteX4" fmla="*/ 2170706 w 2449001"/>
              <a:gd name="connsiteY4" fmla="*/ 2393343 h 2965837"/>
              <a:gd name="connsiteX5" fmla="*/ 2115046 w 2449001"/>
              <a:gd name="connsiteY5" fmla="*/ 2274073 h 2965837"/>
              <a:gd name="connsiteX6" fmla="*/ 2043485 w 2449001"/>
              <a:gd name="connsiteY6" fmla="*/ 2178658 h 2965837"/>
              <a:gd name="connsiteX7" fmla="*/ 1963972 w 2449001"/>
              <a:gd name="connsiteY7" fmla="*/ 2107096 h 2965837"/>
              <a:gd name="connsiteX8" fmla="*/ 1876507 w 2449001"/>
              <a:gd name="connsiteY8" fmla="*/ 2067340 h 2965837"/>
              <a:gd name="connsiteX9" fmla="*/ 1820848 w 2449001"/>
              <a:gd name="connsiteY9" fmla="*/ 1979875 h 2965837"/>
              <a:gd name="connsiteX10" fmla="*/ 1749286 w 2449001"/>
              <a:gd name="connsiteY10" fmla="*/ 1860606 h 2965837"/>
              <a:gd name="connsiteX11" fmla="*/ 1630017 w 2449001"/>
              <a:gd name="connsiteY11" fmla="*/ 1725433 h 2965837"/>
              <a:gd name="connsiteX12" fmla="*/ 1606163 w 2449001"/>
              <a:gd name="connsiteY12" fmla="*/ 1677726 h 2965837"/>
              <a:gd name="connsiteX13" fmla="*/ 1486893 w 2449001"/>
              <a:gd name="connsiteY13" fmla="*/ 1574359 h 2965837"/>
              <a:gd name="connsiteX14" fmla="*/ 1431234 w 2449001"/>
              <a:gd name="connsiteY14" fmla="*/ 1502797 h 2965837"/>
              <a:gd name="connsiteX15" fmla="*/ 1399429 w 2449001"/>
              <a:gd name="connsiteY15" fmla="*/ 1383527 h 2965837"/>
              <a:gd name="connsiteX16" fmla="*/ 1304013 w 2449001"/>
              <a:gd name="connsiteY16" fmla="*/ 1335820 h 2965837"/>
              <a:gd name="connsiteX17" fmla="*/ 1073426 w 2449001"/>
              <a:gd name="connsiteY17" fmla="*/ 1049573 h 2965837"/>
              <a:gd name="connsiteX18" fmla="*/ 993913 w 2449001"/>
              <a:gd name="connsiteY18" fmla="*/ 970060 h 2965837"/>
              <a:gd name="connsiteX19" fmla="*/ 993913 w 2449001"/>
              <a:gd name="connsiteY19" fmla="*/ 882595 h 2965837"/>
              <a:gd name="connsiteX20" fmla="*/ 834886 w 2449001"/>
              <a:gd name="connsiteY20" fmla="*/ 675861 h 2965837"/>
              <a:gd name="connsiteX21" fmla="*/ 723568 w 2449001"/>
              <a:gd name="connsiteY21" fmla="*/ 604300 h 2965837"/>
              <a:gd name="connsiteX22" fmla="*/ 644055 w 2449001"/>
              <a:gd name="connsiteY22" fmla="*/ 580446 h 2965837"/>
              <a:gd name="connsiteX23" fmla="*/ 270344 w 2449001"/>
              <a:gd name="connsiteY23" fmla="*/ 254442 h 2965837"/>
              <a:gd name="connsiteX24" fmla="*/ 143123 w 2449001"/>
              <a:gd name="connsiteY24" fmla="*/ 135173 h 2965837"/>
              <a:gd name="connsiteX25" fmla="*/ 87464 w 2449001"/>
              <a:gd name="connsiteY25" fmla="*/ 87465 h 2965837"/>
              <a:gd name="connsiteX26" fmla="*/ 0 w 2449001"/>
              <a:gd name="connsiteY26" fmla="*/ 0 h 2965837"/>
              <a:gd name="connsiteX0" fmla="*/ 2361537 w 2361537"/>
              <a:gd name="connsiteY0" fmla="*/ 2878372 h 2878372"/>
              <a:gd name="connsiteX1" fmla="*/ 2289976 w 2361537"/>
              <a:gd name="connsiteY1" fmla="*/ 2671638 h 2878372"/>
              <a:gd name="connsiteX2" fmla="*/ 2186609 w 2361537"/>
              <a:gd name="connsiteY2" fmla="*/ 2552368 h 2878372"/>
              <a:gd name="connsiteX3" fmla="*/ 2130949 w 2361537"/>
              <a:gd name="connsiteY3" fmla="*/ 2441050 h 2878372"/>
              <a:gd name="connsiteX4" fmla="*/ 2083242 w 2361537"/>
              <a:gd name="connsiteY4" fmla="*/ 2305878 h 2878372"/>
              <a:gd name="connsiteX5" fmla="*/ 2027582 w 2361537"/>
              <a:gd name="connsiteY5" fmla="*/ 2186608 h 2878372"/>
              <a:gd name="connsiteX6" fmla="*/ 1956021 w 2361537"/>
              <a:gd name="connsiteY6" fmla="*/ 2091193 h 2878372"/>
              <a:gd name="connsiteX7" fmla="*/ 1876508 w 2361537"/>
              <a:gd name="connsiteY7" fmla="*/ 2019631 h 2878372"/>
              <a:gd name="connsiteX8" fmla="*/ 1789043 w 2361537"/>
              <a:gd name="connsiteY8" fmla="*/ 1979875 h 2878372"/>
              <a:gd name="connsiteX9" fmla="*/ 1733384 w 2361537"/>
              <a:gd name="connsiteY9" fmla="*/ 1892410 h 2878372"/>
              <a:gd name="connsiteX10" fmla="*/ 1661822 w 2361537"/>
              <a:gd name="connsiteY10" fmla="*/ 1773141 h 2878372"/>
              <a:gd name="connsiteX11" fmla="*/ 1542553 w 2361537"/>
              <a:gd name="connsiteY11" fmla="*/ 1637968 h 2878372"/>
              <a:gd name="connsiteX12" fmla="*/ 1518699 w 2361537"/>
              <a:gd name="connsiteY12" fmla="*/ 1590261 h 2878372"/>
              <a:gd name="connsiteX13" fmla="*/ 1399429 w 2361537"/>
              <a:gd name="connsiteY13" fmla="*/ 1486894 h 2878372"/>
              <a:gd name="connsiteX14" fmla="*/ 1343770 w 2361537"/>
              <a:gd name="connsiteY14" fmla="*/ 1415332 h 2878372"/>
              <a:gd name="connsiteX15" fmla="*/ 1311965 w 2361537"/>
              <a:gd name="connsiteY15" fmla="*/ 1296062 h 2878372"/>
              <a:gd name="connsiteX16" fmla="*/ 1216549 w 2361537"/>
              <a:gd name="connsiteY16" fmla="*/ 1248355 h 2878372"/>
              <a:gd name="connsiteX17" fmla="*/ 985962 w 2361537"/>
              <a:gd name="connsiteY17" fmla="*/ 962108 h 2878372"/>
              <a:gd name="connsiteX18" fmla="*/ 906449 w 2361537"/>
              <a:gd name="connsiteY18" fmla="*/ 882595 h 2878372"/>
              <a:gd name="connsiteX19" fmla="*/ 906449 w 2361537"/>
              <a:gd name="connsiteY19" fmla="*/ 795130 h 2878372"/>
              <a:gd name="connsiteX20" fmla="*/ 747422 w 2361537"/>
              <a:gd name="connsiteY20" fmla="*/ 588396 h 2878372"/>
              <a:gd name="connsiteX21" fmla="*/ 636104 w 2361537"/>
              <a:gd name="connsiteY21" fmla="*/ 516835 h 2878372"/>
              <a:gd name="connsiteX22" fmla="*/ 556591 w 2361537"/>
              <a:gd name="connsiteY22" fmla="*/ 492981 h 2878372"/>
              <a:gd name="connsiteX23" fmla="*/ 182880 w 2361537"/>
              <a:gd name="connsiteY23" fmla="*/ 166977 h 2878372"/>
              <a:gd name="connsiteX24" fmla="*/ 55659 w 2361537"/>
              <a:gd name="connsiteY24" fmla="*/ 47708 h 2878372"/>
              <a:gd name="connsiteX25" fmla="*/ 0 w 2361537"/>
              <a:gd name="connsiteY25" fmla="*/ 0 h 2878372"/>
              <a:gd name="connsiteX0" fmla="*/ 2305878 w 2305878"/>
              <a:gd name="connsiteY0" fmla="*/ 2830664 h 2830664"/>
              <a:gd name="connsiteX1" fmla="*/ 2234317 w 2305878"/>
              <a:gd name="connsiteY1" fmla="*/ 2623930 h 2830664"/>
              <a:gd name="connsiteX2" fmla="*/ 2130950 w 2305878"/>
              <a:gd name="connsiteY2" fmla="*/ 2504660 h 2830664"/>
              <a:gd name="connsiteX3" fmla="*/ 2075290 w 2305878"/>
              <a:gd name="connsiteY3" fmla="*/ 2393342 h 2830664"/>
              <a:gd name="connsiteX4" fmla="*/ 2027583 w 2305878"/>
              <a:gd name="connsiteY4" fmla="*/ 2258170 h 2830664"/>
              <a:gd name="connsiteX5" fmla="*/ 1971923 w 2305878"/>
              <a:gd name="connsiteY5" fmla="*/ 2138900 h 2830664"/>
              <a:gd name="connsiteX6" fmla="*/ 1900362 w 2305878"/>
              <a:gd name="connsiteY6" fmla="*/ 2043485 h 2830664"/>
              <a:gd name="connsiteX7" fmla="*/ 1820849 w 2305878"/>
              <a:gd name="connsiteY7" fmla="*/ 1971923 h 2830664"/>
              <a:gd name="connsiteX8" fmla="*/ 1733384 w 2305878"/>
              <a:gd name="connsiteY8" fmla="*/ 1932167 h 2830664"/>
              <a:gd name="connsiteX9" fmla="*/ 1677725 w 2305878"/>
              <a:gd name="connsiteY9" fmla="*/ 1844702 h 2830664"/>
              <a:gd name="connsiteX10" fmla="*/ 1606163 w 2305878"/>
              <a:gd name="connsiteY10" fmla="*/ 1725433 h 2830664"/>
              <a:gd name="connsiteX11" fmla="*/ 1486894 w 2305878"/>
              <a:gd name="connsiteY11" fmla="*/ 1590260 h 2830664"/>
              <a:gd name="connsiteX12" fmla="*/ 1463040 w 2305878"/>
              <a:gd name="connsiteY12" fmla="*/ 1542553 h 2830664"/>
              <a:gd name="connsiteX13" fmla="*/ 1343770 w 2305878"/>
              <a:gd name="connsiteY13" fmla="*/ 1439186 h 2830664"/>
              <a:gd name="connsiteX14" fmla="*/ 1288111 w 2305878"/>
              <a:gd name="connsiteY14" fmla="*/ 1367624 h 2830664"/>
              <a:gd name="connsiteX15" fmla="*/ 1256306 w 2305878"/>
              <a:gd name="connsiteY15" fmla="*/ 1248354 h 2830664"/>
              <a:gd name="connsiteX16" fmla="*/ 1160890 w 2305878"/>
              <a:gd name="connsiteY16" fmla="*/ 1200647 h 2830664"/>
              <a:gd name="connsiteX17" fmla="*/ 930303 w 2305878"/>
              <a:gd name="connsiteY17" fmla="*/ 914400 h 2830664"/>
              <a:gd name="connsiteX18" fmla="*/ 850790 w 2305878"/>
              <a:gd name="connsiteY18" fmla="*/ 834887 h 2830664"/>
              <a:gd name="connsiteX19" fmla="*/ 850790 w 2305878"/>
              <a:gd name="connsiteY19" fmla="*/ 747422 h 2830664"/>
              <a:gd name="connsiteX20" fmla="*/ 691763 w 2305878"/>
              <a:gd name="connsiteY20" fmla="*/ 540688 h 2830664"/>
              <a:gd name="connsiteX21" fmla="*/ 580445 w 2305878"/>
              <a:gd name="connsiteY21" fmla="*/ 469127 h 2830664"/>
              <a:gd name="connsiteX22" fmla="*/ 500932 w 2305878"/>
              <a:gd name="connsiteY22" fmla="*/ 445273 h 2830664"/>
              <a:gd name="connsiteX23" fmla="*/ 127221 w 2305878"/>
              <a:gd name="connsiteY23" fmla="*/ 119269 h 2830664"/>
              <a:gd name="connsiteX24" fmla="*/ 0 w 2305878"/>
              <a:gd name="connsiteY24" fmla="*/ 0 h 2830664"/>
              <a:gd name="connsiteX0" fmla="*/ 2178657 w 2178657"/>
              <a:gd name="connsiteY0" fmla="*/ 2711395 h 2711395"/>
              <a:gd name="connsiteX1" fmla="*/ 2107096 w 2178657"/>
              <a:gd name="connsiteY1" fmla="*/ 2504661 h 2711395"/>
              <a:gd name="connsiteX2" fmla="*/ 2003729 w 2178657"/>
              <a:gd name="connsiteY2" fmla="*/ 2385391 h 2711395"/>
              <a:gd name="connsiteX3" fmla="*/ 1948069 w 2178657"/>
              <a:gd name="connsiteY3" fmla="*/ 2274073 h 2711395"/>
              <a:gd name="connsiteX4" fmla="*/ 1900362 w 2178657"/>
              <a:gd name="connsiteY4" fmla="*/ 2138901 h 2711395"/>
              <a:gd name="connsiteX5" fmla="*/ 1844702 w 2178657"/>
              <a:gd name="connsiteY5" fmla="*/ 2019631 h 2711395"/>
              <a:gd name="connsiteX6" fmla="*/ 1773141 w 2178657"/>
              <a:gd name="connsiteY6" fmla="*/ 1924216 h 2711395"/>
              <a:gd name="connsiteX7" fmla="*/ 1693628 w 2178657"/>
              <a:gd name="connsiteY7" fmla="*/ 1852654 h 2711395"/>
              <a:gd name="connsiteX8" fmla="*/ 1606163 w 2178657"/>
              <a:gd name="connsiteY8" fmla="*/ 1812898 h 2711395"/>
              <a:gd name="connsiteX9" fmla="*/ 1550504 w 2178657"/>
              <a:gd name="connsiteY9" fmla="*/ 1725433 h 2711395"/>
              <a:gd name="connsiteX10" fmla="*/ 1478942 w 2178657"/>
              <a:gd name="connsiteY10" fmla="*/ 1606164 h 2711395"/>
              <a:gd name="connsiteX11" fmla="*/ 1359673 w 2178657"/>
              <a:gd name="connsiteY11" fmla="*/ 1470991 h 2711395"/>
              <a:gd name="connsiteX12" fmla="*/ 1335819 w 2178657"/>
              <a:gd name="connsiteY12" fmla="*/ 1423284 h 2711395"/>
              <a:gd name="connsiteX13" fmla="*/ 1216549 w 2178657"/>
              <a:gd name="connsiteY13" fmla="*/ 1319917 h 2711395"/>
              <a:gd name="connsiteX14" fmla="*/ 1160890 w 2178657"/>
              <a:gd name="connsiteY14" fmla="*/ 1248355 h 2711395"/>
              <a:gd name="connsiteX15" fmla="*/ 1129085 w 2178657"/>
              <a:gd name="connsiteY15" fmla="*/ 1129085 h 2711395"/>
              <a:gd name="connsiteX16" fmla="*/ 1033669 w 2178657"/>
              <a:gd name="connsiteY16" fmla="*/ 1081378 h 2711395"/>
              <a:gd name="connsiteX17" fmla="*/ 803082 w 2178657"/>
              <a:gd name="connsiteY17" fmla="*/ 795131 h 2711395"/>
              <a:gd name="connsiteX18" fmla="*/ 723569 w 2178657"/>
              <a:gd name="connsiteY18" fmla="*/ 715618 h 2711395"/>
              <a:gd name="connsiteX19" fmla="*/ 723569 w 2178657"/>
              <a:gd name="connsiteY19" fmla="*/ 628153 h 2711395"/>
              <a:gd name="connsiteX20" fmla="*/ 564542 w 2178657"/>
              <a:gd name="connsiteY20" fmla="*/ 421419 h 2711395"/>
              <a:gd name="connsiteX21" fmla="*/ 453224 w 2178657"/>
              <a:gd name="connsiteY21" fmla="*/ 349858 h 2711395"/>
              <a:gd name="connsiteX22" fmla="*/ 373711 w 2178657"/>
              <a:gd name="connsiteY22" fmla="*/ 326004 h 2711395"/>
              <a:gd name="connsiteX23" fmla="*/ 0 w 2178657"/>
              <a:gd name="connsiteY23" fmla="*/ 0 h 2711395"/>
              <a:gd name="connsiteX0" fmla="*/ 1804946 w 1804946"/>
              <a:gd name="connsiteY0" fmla="*/ 2385391 h 2385391"/>
              <a:gd name="connsiteX1" fmla="*/ 1733385 w 1804946"/>
              <a:gd name="connsiteY1" fmla="*/ 2178657 h 2385391"/>
              <a:gd name="connsiteX2" fmla="*/ 1630018 w 1804946"/>
              <a:gd name="connsiteY2" fmla="*/ 2059387 h 2385391"/>
              <a:gd name="connsiteX3" fmla="*/ 1574358 w 1804946"/>
              <a:gd name="connsiteY3" fmla="*/ 1948069 h 2385391"/>
              <a:gd name="connsiteX4" fmla="*/ 1526651 w 1804946"/>
              <a:gd name="connsiteY4" fmla="*/ 1812897 h 2385391"/>
              <a:gd name="connsiteX5" fmla="*/ 1470991 w 1804946"/>
              <a:gd name="connsiteY5" fmla="*/ 1693627 h 2385391"/>
              <a:gd name="connsiteX6" fmla="*/ 1399430 w 1804946"/>
              <a:gd name="connsiteY6" fmla="*/ 1598212 h 2385391"/>
              <a:gd name="connsiteX7" fmla="*/ 1319917 w 1804946"/>
              <a:gd name="connsiteY7" fmla="*/ 1526650 h 2385391"/>
              <a:gd name="connsiteX8" fmla="*/ 1232452 w 1804946"/>
              <a:gd name="connsiteY8" fmla="*/ 1486894 h 2385391"/>
              <a:gd name="connsiteX9" fmla="*/ 1176793 w 1804946"/>
              <a:gd name="connsiteY9" fmla="*/ 1399429 h 2385391"/>
              <a:gd name="connsiteX10" fmla="*/ 1105231 w 1804946"/>
              <a:gd name="connsiteY10" fmla="*/ 1280160 h 2385391"/>
              <a:gd name="connsiteX11" fmla="*/ 985962 w 1804946"/>
              <a:gd name="connsiteY11" fmla="*/ 1144987 h 2385391"/>
              <a:gd name="connsiteX12" fmla="*/ 962108 w 1804946"/>
              <a:gd name="connsiteY12" fmla="*/ 1097280 h 2385391"/>
              <a:gd name="connsiteX13" fmla="*/ 842838 w 1804946"/>
              <a:gd name="connsiteY13" fmla="*/ 993913 h 2385391"/>
              <a:gd name="connsiteX14" fmla="*/ 787179 w 1804946"/>
              <a:gd name="connsiteY14" fmla="*/ 922351 h 2385391"/>
              <a:gd name="connsiteX15" fmla="*/ 755374 w 1804946"/>
              <a:gd name="connsiteY15" fmla="*/ 803081 h 2385391"/>
              <a:gd name="connsiteX16" fmla="*/ 659958 w 1804946"/>
              <a:gd name="connsiteY16" fmla="*/ 755374 h 2385391"/>
              <a:gd name="connsiteX17" fmla="*/ 429371 w 1804946"/>
              <a:gd name="connsiteY17" fmla="*/ 469127 h 2385391"/>
              <a:gd name="connsiteX18" fmla="*/ 349858 w 1804946"/>
              <a:gd name="connsiteY18" fmla="*/ 389614 h 2385391"/>
              <a:gd name="connsiteX19" fmla="*/ 349858 w 1804946"/>
              <a:gd name="connsiteY19" fmla="*/ 302149 h 2385391"/>
              <a:gd name="connsiteX20" fmla="*/ 190831 w 1804946"/>
              <a:gd name="connsiteY20" fmla="*/ 95415 h 2385391"/>
              <a:gd name="connsiteX21" fmla="*/ 79513 w 1804946"/>
              <a:gd name="connsiteY21" fmla="*/ 23854 h 2385391"/>
              <a:gd name="connsiteX22" fmla="*/ 0 w 1804946"/>
              <a:gd name="connsiteY22" fmla="*/ 0 h 23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4946" h="2385391">
                <a:moveTo>
                  <a:pt x="1804946" y="2385391"/>
                </a:moveTo>
                <a:lnTo>
                  <a:pt x="1733385" y="2178657"/>
                </a:lnTo>
                <a:lnTo>
                  <a:pt x="1630018" y="2059387"/>
                </a:lnTo>
                <a:lnTo>
                  <a:pt x="1574358" y="1948069"/>
                </a:lnTo>
                <a:lnTo>
                  <a:pt x="1526651" y="1812897"/>
                </a:lnTo>
                <a:lnTo>
                  <a:pt x="1470991" y="1693627"/>
                </a:lnTo>
                <a:lnTo>
                  <a:pt x="1399430" y="1598212"/>
                </a:lnTo>
                <a:lnTo>
                  <a:pt x="1319917" y="1526650"/>
                </a:lnTo>
                <a:lnTo>
                  <a:pt x="1232452" y="1486894"/>
                </a:lnTo>
                <a:lnTo>
                  <a:pt x="1176793" y="1399429"/>
                </a:lnTo>
                <a:lnTo>
                  <a:pt x="1105231" y="1280160"/>
                </a:lnTo>
                <a:lnTo>
                  <a:pt x="985962" y="1144987"/>
                </a:lnTo>
                <a:lnTo>
                  <a:pt x="962108" y="1097280"/>
                </a:lnTo>
                <a:lnTo>
                  <a:pt x="842838" y="993913"/>
                </a:lnTo>
                <a:lnTo>
                  <a:pt x="787179" y="922351"/>
                </a:lnTo>
                <a:lnTo>
                  <a:pt x="755374" y="803081"/>
                </a:lnTo>
                <a:lnTo>
                  <a:pt x="659958" y="755374"/>
                </a:lnTo>
                <a:lnTo>
                  <a:pt x="429371" y="469127"/>
                </a:lnTo>
                <a:lnTo>
                  <a:pt x="349858" y="389614"/>
                </a:lnTo>
                <a:lnTo>
                  <a:pt x="349858" y="302149"/>
                </a:lnTo>
                <a:lnTo>
                  <a:pt x="190831" y="95415"/>
                </a:lnTo>
                <a:lnTo>
                  <a:pt x="79513" y="23854"/>
                </a:lnTo>
                <a:lnTo>
                  <a:pt x="0"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Rectangle 6">
            <a:extLst>
              <a:ext uri="{FF2B5EF4-FFF2-40B4-BE49-F238E27FC236}">
                <a16:creationId xmlns:a16="http://schemas.microsoft.com/office/drawing/2014/main" id="{2EB162B4-904C-4C96-9EE7-C8006B7E8C4B}"/>
              </a:ext>
            </a:extLst>
          </p:cNvPr>
          <p:cNvSpPr/>
          <p:nvPr/>
        </p:nvSpPr>
        <p:spPr>
          <a:xfrm rot="21540000">
            <a:off x="1306002" y="2784282"/>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2" name="Speech Bubble: Rectangle 21">
            <a:extLst>
              <a:ext uri="{FF2B5EF4-FFF2-40B4-BE49-F238E27FC236}">
                <a16:creationId xmlns:a16="http://schemas.microsoft.com/office/drawing/2014/main" id="{2A546B53-EB24-44DE-9DF4-5B37ECDB1996}"/>
              </a:ext>
            </a:extLst>
          </p:cNvPr>
          <p:cNvSpPr/>
          <p:nvPr/>
        </p:nvSpPr>
        <p:spPr>
          <a:xfrm>
            <a:off x="304799" y="2013648"/>
            <a:ext cx="1743839" cy="243477"/>
          </a:xfrm>
          <a:prstGeom prst="wedgeRectCallout">
            <a:avLst>
              <a:gd name="adj1" fmla="val 14833"/>
              <a:gd name="adj2" fmla="val -151591"/>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Tanner Springs Park</a:t>
            </a:r>
          </a:p>
        </p:txBody>
      </p:sp>
      <p:sp>
        <p:nvSpPr>
          <p:cNvPr id="23" name="Speech Bubble: Rectangle 22">
            <a:extLst>
              <a:ext uri="{FF2B5EF4-FFF2-40B4-BE49-F238E27FC236}">
                <a16:creationId xmlns:a16="http://schemas.microsoft.com/office/drawing/2014/main" id="{04D504E6-2F1D-450C-AC81-05FBD90C68BC}"/>
              </a:ext>
            </a:extLst>
          </p:cNvPr>
          <p:cNvSpPr/>
          <p:nvPr/>
        </p:nvSpPr>
        <p:spPr>
          <a:xfrm>
            <a:off x="602342" y="3265719"/>
            <a:ext cx="1444171" cy="246888"/>
          </a:xfrm>
          <a:prstGeom prst="wedgeRectCallout">
            <a:avLst>
              <a:gd name="adj1" fmla="val 11157"/>
              <a:gd name="adj2" fmla="val -14554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Jamison Square</a:t>
            </a:r>
          </a:p>
        </p:txBody>
      </p:sp>
      <p:sp>
        <p:nvSpPr>
          <p:cNvPr id="24" name="Speech Bubble: Rectangle 23">
            <a:extLst>
              <a:ext uri="{FF2B5EF4-FFF2-40B4-BE49-F238E27FC236}">
                <a16:creationId xmlns:a16="http://schemas.microsoft.com/office/drawing/2014/main" id="{29F315D4-16B6-4F5E-BCE5-AFB02F3FBE3F}"/>
              </a:ext>
            </a:extLst>
          </p:cNvPr>
          <p:cNvSpPr/>
          <p:nvPr/>
        </p:nvSpPr>
        <p:spPr>
          <a:xfrm>
            <a:off x="3981508" y="4429423"/>
            <a:ext cx="1930818" cy="246888"/>
          </a:xfrm>
          <a:prstGeom prst="wedgeRectCallout">
            <a:avLst>
              <a:gd name="adj1" fmla="val 17162"/>
              <a:gd name="adj2" fmla="val 15250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Lan Su Chinese Garden</a:t>
            </a:r>
          </a:p>
        </p:txBody>
      </p:sp>
      <p:sp>
        <p:nvSpPr>
          <p:cNvPr id="25" name="Speech Bubble: Rectangle 24">
            <a:extLst>
              <a:ext uri="{FF2B5EF4-FFF2-40B4-BE49-F238E27FC236}">
                <a16:creationId xmlns:a16="http://schemas.microsoft.com/office/drawing/2014/main" id="{FD689891-7D2A-4554-9D7E-0B566FFAF72C}"/>
              </a:ext>
            </a:extLst>
          </p:cNvPr>
          <p:cNvSpPr/>
          <p:nvPr/>
        </p:nvSpPr>
        <p:spPr>
          <a:xfrm>
            <a:off x="6624797" y="4554823"/>
            <a:ext cx="1471684" cy="429645"/>
          </a:xfrm>
          <a:prstGeom prst="wedgeRectCallout">
            <a:avLst>
              <a:gd name="adj1" fmla="val -64861"/>
              <a:gd name="adj2" fmla="val -411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Tom McCall Waterfront Park</a:t>
            </a:r>
          </a:p>
        </p:txBody>
      </p:sp>
      <p:sp>
        <p:nvSpPr>
          <p:cNvPr id="26" name="Speech Bubble: Rectangle 25">
            <a:extLst>
              <a:ext uri="{FF2B5EF4-FFF2-40B4-BE49-F238E27FC236}">
                <a16:creationId xmlns:a16="http://schemas.microsoft.com/office/drawing/2014/main" id="{2170E8C3-5258-4A39-8882-8DEB283A5980}"/>
              </a:ext>
            </a:extLst>
          </p:cNvPr>
          <p:cNvSpPr/>
          <p:nvPr/>
        </p:nvSpPr>
        <p:spPr>
          <a:xfrm>
            <a:off x="5888955" y="2842148"/>
            <a:ext cx="1471684" cy="429645"/>
          </a:xfrm>
          <a:prstGeom prst="wedgeRectCallout">
            <a:avLst>
              <a:gd name="adj1" fmla="val -46717"/>
              <a:gd name="adj2" fmla="val 21870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Willamette River Greenway Trail</a:t>
            </a:r>
          </a:p>
        </p:txBody>
      </p:sp>
      <p:sp>
        <p:nvSpPr>
          <p:cNvPr id="27" name="Speech Bubble: Rectangle 26">
            <a:extLst>
              <a:ext uri="{FF2B5EF4-FFF2-40B4-BE49-F238E27FC236}">
                <a16:creationId xmlns:a16="http://schemas.microsoft.com/office/drawing/2014/main" id="{3CBF07CA-EE4A-422A-9E99-810663688FFF}"/>
              </a:ext>
            </a:extLst>
          </p:cNvPr>
          <p:cNvSpPr/>
          <p:nvPr/>
        </p:nvSpPr>
        <p:spPr>
          <a:xfrm>
            <a:off x="1475114" y="4716827"/>
            <a:ext cx="1034268" cy="429645"/>
          </a:xfrm>
          <a:prstGeom prst="wedgeRectCallout">
            <a:avLst>
              <a:gd name="adj1" fmla="val 63594"/>
              <a:gd name="adj2" fmla="val -51886"/>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North Park Blocks</a:t>
            </a:r>
          </a:p>
        </p:txBody>
      </p:sp>
      <p:cxnSp>
        <p:nvCxnSpPr>
          <p:cNvPr id="30" name="Straight Arrow Connector 29">
            <a:extLst>
              <a:ext uri="{FF2B5EF4-FFF2-40B4-BE49-F238E27FC236}">
                <a16:creationId xmlns:a16="http://schemas.microsoft.com/office/drawing/2014/main" id="{EA17ACF9-2893-4E1A-BFD3-878E754ECA0C}"/>
              </a:ext>
            </a:extLst>
          </p:cNvPr>
          <p:cNvCxnSpPr>
            <a:cxnSpLocks/>
          </p:cNvCxnSpPr>
          <p:nvPr/>
        </p:nvCxnSpPr>
        <p:spPr>
          <a:xfrm flipV="1">
            <a:off x="5857675" y="5570297"/>
            <a:ext cx="597625" cy="24808"/>
          </a:xfrm>
          <a:prstGeom prst="straightConnector1">
            <a:avLst/>
          </a:prstGeom>
          <a:ln w="38100">
            <a:solidFill>
              <a:schemeClr val="accent3">
                <a:lumMod val="20000"/>
                <a:lumOff val="80000"/>
              </a:schemeClr>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35" name="Speech Bubble: Rectangle 34">
            <a:extLst>
              <a:ext uri="{FF2B5EF4-FFF2-40B4-BE49-F238E27FC236}">
                <a16:creationId xmlns:a16="http://schemas.microsoft.com/office/drawing/2014/main" id="{A81E0D90-3B3D-4232-A954-881B2147ABCD}"/>
              </a:ext>
            </a:extLst>
          </p:cNvPr>
          <p:cNvSpPr/>
          <p:nvPr/>
        </p:nvSpPr>
        <p:spPr>
          <a:xfrm>
            <a:off x="6781677" y="5570297"/>
            <a:ext cx="1471684" cy="289484"/>
          </a:xfrm>
          <a:prstGeom prst="wedgeRectCallout">
            <a:avLst>
              <a:gd name="adj1" fmla="val -64321"/>
              <a:gd name="adj2" fmla="val -39275"/>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Access to Water </a:t>
            </a:r>
          </a:p>
        </p:txBody>
      </p:sp>
      <p:sp>
        <p:nvSpPr>
          <p:cNvPr id="36" name="Speech Bubble: Rectangle 35">
            <a:extLst>
              <a:ext uri="{FF2B5EF4-FFF2-40B4-BE49-F238E27FC236}">
                <a16:creationId xmlns:a16="http://schemas.microsoft.com/office/drawing/2014/main" id="{B4ECA438-E4BE-4688-900B-0864FF22036E}"/>
              </a:ext>
            </a:extLst>
          </p:cNvPr>
          <p:cNvSpPr/>
          <p:nvPr/>
        </p:nvSpPr>
        <p:spPr>
          <a:xfrm>
            <a:off x="5248700" y="2495649"/>
            <a:ext cx="1471684" cy="289484"/>
          </a:xfrm>
          <a:prstGeom prst="wedgeRectCallout">
            <a:avLst>
              <a:gd name="adj1" fmla="val -64321"/>
              <a:gd name="adj2" fmla="val 21152"/>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Access to Water </a:t>
            </a:r>
          </a:p>
        </p:txBody>
      </p:sp>
      <p:cxnSp>
        <p:nvCxnSpPr>
          <p:cNvPr id="38" name="Straight Arrow Connector 37">
            <a:extLst>
              <a:ext uri="{FF2B5EF4-FFF2-40B4-BE49-F238E27FC236}">
                <a16:creationId xmlns:a16="http://schemas.microsoft.com/office/drawing/2014/main" id="{B4E1DF51-5ACC-460F-ACCB-6C0643BEBC11}"/>
              </a:ext>
            </a:extLst>
          </p:cNvPr>
          <p:cNvCxnSpPr>
            <a:cxnSpLocks/>
          </p:cNvCxnSpPr>
          <p:nvPr/>
        </p:nvCxnSpPr>
        <p:spPr>
          <a:xfrm>
            <a:off x="5011207" y="2815767"/>
            <a:ext cx="1485009" cy="2670631"/>
          </a:xfrm>
          <a:prstGeom prst="straightConnector1">
            <a:avLst/>
          </a:prstGeom>
          <a:ln>
            <a:prstDash val="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3DA0835-E800-4D91-848E-63243FAE73A2}"/>
              </a:ext>
            </a:extLst>
          </p:cNvPr>
          <p:cNvSpPr txBox="1"/>
          <p:nvPr/>
        </p:nvSpPr>
        <p:spPr>
          <a:xfrm rot="3764992">
            <a:off x="5263559" y="3672937"/>
            <a:ext cx="643453" cy="276999"/>
          </a:xfrm>
          <a:prstGeom prst="rect">
            <a:avLst/>
          </a:prstGeom>
          <a:solidFill>
            <a:schemeClr val="bg1"/>
          </a:solidFill>
          <a:ln w="127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2,000’</a:t>
            </a:r>
          </a:p>
        </p:txBody>
      </p:sp>
      <p:sp>
        <p:nvSpPr>
          <p:cNvPr id="43" name="TextBox 42">
            <a:extLst>
              <a:ext uri="{FF2B5EF4-FFF2-40B4-BE49-F238E27FC236}">
                <a16:creationId xmlns:a16="http://schemas.microsoft.com/office/drawing/2014/main" id="{F989D8DF-4E80-49F8-A40F-4B3ABED13F16}"/>
              </a:ext>
            </a:extLst>
          </p:cNvPr>
          <p:cNvSpPr txBox="1"/>
          <p:nvPr/>
        </p:nvSpPr>
        <p:spPr>
          <a:xfrm rot="2737541">
            <a:off x="3764613" y="1589657"/>
            <a:ext cx="627581" cy="276999"/>
          </a:xfrm>
          <a:prstGeom prst="rect">
            <a:avLst/>
          </a:prstGeom>
          <a:solidFill>
            <a:schemeClr val="bg1"/>
          </a:solidFill>
          <a:ln w="12700">
            <a:solidFill>
              <a:schemeClr val="accent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383A35"/>
                </a:solidFill>
                <a:effectLst/>
                <a:uLnTx/>
                <a:uFillTx/>
                <a:latin typeface="Rubik"/>
                <a:ea typeface="+mn-ea"/>
                <a:cs typeface="+mn-cs"/>
              </a:rPr>
              <a:t>1,000’</a:t>
            </a:r>
          </a:p>
        </p:txBody>
      </p:sp>
      <p:cxnSp>
        <p:nvCxnSpPr>
          <p:cNvPr id="34" name="Straight Connector 33">
            <a:extLst>
              <a:ext uri="{FF2B5EF4-FFF2-40B4-BE49-F238E27FC236}">
                <a16:creationId xmlns:a16="http://schemas.microsoft.com/office/drawing/2014/main" id="{9A04817B-E66C-4173-A295-05F0D04BBF4B}"/>
              </a:ext>
            </a:extLst>
          </p:cNvPr>
          <p:cNvCxnSpPr>
            <a:cxnSpLocks/>
          </p:cNvCxnSpPr>
          <p:nvPr/>
        </p:nvCxnSpPr>
        <p:spPr>
          <a:xfrm>
            <a:off x="837250"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7" name="Straight Connector 36">
            <a:extLst>
              <a:ext uri="{FF2B5EF4-FFF2-40B4-BE49-F238E27FC236}">
                <a16:creationId xmlns:a16="http://schemas.microsoft.com/office/drawing/2014/main" id="{9D89BD33-A417-4540-AD1C-C153492A2418}"/>
              </a:ext>
            </a:extLst>
          </p:cNvPr>
          <p:cNvCxnSpPr>
            <a:cxnSpLocks/>
          </p:cNvCxnSpPr>
          <p:nvPr/>
        </p:nvCxnSpPr>
        <p:spPr>
          <a:xfrm>
            <a:off x="1275416"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39" name="Straight Connector 38">
            <a:extLst>
              <a:ext uri="{FF2B5EF4-FFF2-40B4-BE49-F238E27FC236}">
                <a16:creationId xmlns:a16="http://schemas.microsoft.com/office/drawing/2014/main" id="{47B60B22-206F-4DAC-BFFE-98DE6827F3B4}"/>
              </a:ext>
            </a:extLst>
          </p:cNvPr>
          <p:cNvCxnSpPr>
            <a:cxnSpLocks/>
          </p:cNvCxnSpPr>
          <p:nvPr/>
        </p:nvCxnSpPr>
        <p:spPr>
          <a:xfrm>
            <a:off x="81421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0" name="Straight Connector 39">
            <a:extLst>
              <a:ext uri="{FF2B5EF4-FFF2-40B4-BE49-F238E27FC236}">
                <a16:creationId xmlns:a16="http://schemas.microsoft.com/office/drawing/2014/main" id="{23DADB94-7882-40AD-8AFB-D22B6693AAB5}"/>
              </a:ext>
            </a:extLst>
          </p:cNvPr>
          <p:cNvCxnSpPr>
            <a:cxnSpLocks/>
          </p:cNvCxnSpPr>
          <p:nvPr/>
        </p:nvCxnSpPr>
        <p:spPr>
          <a:xfrm>
            <a:off x="124640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0CE41173-EE42-4FFE-950F-44763A5DC1AF}"/>
              </a:ext>
            </a:extLst>
          </p:cNvPr>
          <p:cNvCxnSpPr>
            <a:cxnSpLocks/>
          </p:cNvCxnSpPr>
          <p:nvPr/>
        </p:nvCxnSpPr>
        <p:spPr>
          <a:xfrm>
            <a:off x="1683972"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Arrow Connector 44">
            <a:extLst>
              <a:ext uri="{FF2B5EF4-FFF2-40B4-BE49-F238E27FC236}">
                <a16:creationId xmlns:a16="http://schemas.microsoft.com/office/drawing/2014/main" id="{71AEFEBB-843E-47B1-9FBC-693619192F6F}"/>
              </a:ext>
            </a:extLst>
          </p:cNvPr>
          <p:cNvCxnSpPr>
            <a:cxnSpLocks/>
          </p:cNvCxnSpPr>
          <p:nvPr/>
        </p:nvCxnSpPr>
        <p:spPr>
          <a:xfrm rot="5400000" flipV="1">
            <a:off x="1611528" y="1747735"/>
            <a:ext cx="1005840" cy="27419"/>
          </a:xfrm>
          <a:prstGeom prst="straightConnector1">
            <a:avLst/>
          </a:prstGeom>
          <a:ln w="76200">
            <a:solidFill>
              <a:schemeClr val="accent3">
                <a:lumMod val="50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25523DE5-9BAD-4459-B612-26054711CF1E}"/>
              </a:ext>
            </a:extLst>
          </p:cNvPr>
          <p:cNvCxnSpPr>
            <a:cxnSpLocks/>
          </p:cNvCxnSpPr>
          <p:nvPr/>
        </p:nvCxnSpPr>
        <p:spPr>
          <a:xfrm rot="5400000" flipV="1">
            <a:off x="1657680" y="1766286"/>
            <a:ext cx="914400" cy="24808"/>
          </a:xfrm>
          <a:prstGeom prst="straightConnector1">
            <a:avLst/>
          </a:prstGeom>
          <a:ln w="38100">
            <a:solidFill>
              <a:schemeClr val="accent3">
                <a:lumMod val="20000"/>
                <a:lumOff val="80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49" name="Freeform: Shape 48">
            <a:extLst>
              <a:ext uri="{FF2B5EF4-FFF2-40B4-BE49-F238E27FC236}">
                <a16:creationId xmlns:a16="http://schemas.microsoft.com/office/drawing/2014/main" id="{CD6D4F15-1C8A-4A0D-B40C-E0FA3534E47C}"/>
              </a:ext>
            </a:extLst>
          </p:cNvPr>
          <p:cNvSpPr/>
          <p:nvPr/>
        </p:nvSpPr>
        <p:spPr>
          <a:xfrm>
            <a:off x="3737721" y="2756706"/>
            <a:ext cx="1164325" cy="746646"/>
          </a:xfrm>
          <a:custGeom>
            <a:avLst/>
            <a:gdLst>
              <a:gd name="connsiteX0" fmla="*/ 0 w 1221475"/>
              <a:gd name="connsiteY0" fmla="*/ 784746 h 784746"/>
              <a:gd name="connsiteX1" fmla="*/ 197893 w 1221475"/>
              <a:gd name="connsiteY1" fmla="*/ 580029 h 784746"/>
              <a:gd name="connsiteX2" fmla="*/ 818866 w 1221475"/>
              <a:gd name="connsiteY2" fmla="*/ 286603 h 784746"/>
              <a:gd name="connsiteX3" fmla="*/ 1221475 w 1221475"/>
              <a:gd name="connsiteY3" fmla="*/ 0 h 784746"/>
              <a:gd name="connsiteX0" fmla="*/ 0 w 1221475"/>
              <a:gd name="connsiteY0" fmla="*/ 784746 h 784746"/>
              <a:gd name="connsiteX1" fmla="*/ 274093 w 1221475"/>
              <a:gd name="connsiteY1" fmla="*/ 518117 h 784746"/>
              <a:gd name="connsiteX2" fmla="*/ 818866 w 1221475"/>
              <a:gd name="connsiteY2" fmla="*/ 286603 h 784746"/>
              <a:gd name="connsiteX3" fmla="*/ 1221475 w 1221475"/>
              <a:gd name="connsiteY3" fmla="*/ 0 h 784746"/>
              <a:gd name="connsiteX0" fmla="*/ 0 w 1211950"/>
              <a:gd name="connsiteY0" fmla="*/ 808559 h 808559"/>
              <a:gd name="connsiteX1" fmla="*/ 264568 w 1211950"/>
              <a:gd name="connsiteY1" fmla="*/ 518117 h 808559"/>
              <a:gd name="connsiteX2" fmla="*/ 809341 w 1211950"/>
              <a:gd name="connsiteY2" fmla="*/ 286603 h 808559"/>
              <a:gd name="connsiteX3" fmla="*/ 1211950 w 1211950"/>
              <a:gd name="connsiteY3" fmla="*/ 0 h 808559"/>
              <a:gd name="connsiteX0" fmla="*/ 0 w 1164325"/>
              <a:gd name="connsiteY0" fmla="*/ 746646 h 746646"/>
              <a:gd name="connsiteX1" fmla="*/ 216943 w 1164325"/>
              <a:gd name="connsiteY1" fmla="*/ 518117 h 746646"/>
              <a:gd name="connsiteX2" fmla="*/ 761716 w 1164325"/>
              <a:gd name="connsiteY2" fmla="*/ 286603 h 746646"/>
              <a:gd name="connsiteX3" fmla="*/ 1164325 w 1164325"/>
              <a:gd name="connsiteY3" fmla="*/ 0 h 746646"/>
              <a:gd name="connsiteX0" fmla="*/ 0 w 1164325"/>
              <a:gd name="connsiteY0" fmla="*/ 746646 h 746646"/>
              <a:gd name="connsiteX1" fmla="*/ 216943 w 1164325"/>
              <a:gd name="connsiteY1" fmla="*/ 518117 h 746646"/>
              <a:gd name="connsiteX2" fmla="*/ 795054 w 1164325"/>
              <a:gd name="connsiteY2" fmla="*/ 262790 h 746646"/>
              <a:gd name="connsiteX3" fmla="*/ 1164325 w 1164325"/>
              <a:gd name="connsiteY3" fmla="*/ 0 h 746646"/>
            </a:gdLst>
            <a:ahLst/>
            <a:cxnLst>
              <a:cxn ang="0">
                <a:pos x="connsiteX0" y="connsiteY0"/>
              </a:cxn>
              <a:cxn ang="0">
                <a:pos x="connsiteX1" y="connsiteY1"/>
              </a:cxn>
              <a:cxn ang="0">
                <a:pos x="connsiteX2" y="connsiteY2"/>
              </a:cxn>
              <a:cxn ang="0">
                <a:pos x="connsiteX3" y="connsiteY3"/>
              </a:cxn>
            </a:cxnLst>
            <a:rect l="l" t="t" r="r" b="b"/>
            <a:pathLst>
              <a:path w="1164325" h="746646">
                <a:moveTo>
                  <a:pt x="0" y="746646"/>
                </a:moveTo>
                <a:lnTo>
                  <a:pt x="216943" y="518117"/>
                </a:lnTo>
                <a:lnTo>
                  <a:pt x="795054" y="262790"/>
                </a:lnTo>
                <a:lnTo>
                  <a:pt x="1164325" y="0"/>
                </a:lnTo>
              </a:path>
            </a:pathLst>
          </a:custGeom>
          <a:noFill/>
          <a:ln w="38100">
            <a:solidFill>
              <a:schemeClr val="accent3">
                <a:lumMod val="20000"/>
                <a:lumOff val="80000"/>
              </a:schemeClr>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Tree>
    <p:extLst>
      <p:ext uri="{BB962C8B-B14F-4D97-AF65-F5344CB8AC3E}">
        <p14:creationId xmlns:p14="http://schemas.microsoft.com/office/powerpoint/2010/main" val="273231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ECONOMIC GROWTH</a:t>
            </a:r>
          </a:p>
        </p:txBody>
      </p:sp>
      <p:sp>
        <p:nvSpPr>
          <p:cNvPr id="5" name="TITLE"/>
          <p:cNvSpPr txBox="1"/>
          <p:nvPr/>
        </p:nvSpPr>
        <p:spPr>
          <a:xfrm>
            <a:off x="180976" y="1193821"/>
            <a:ext cx="1444626" cy="1323439"/>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8000" dirty="0">
                <a:solidFill>
                  <a:srgbClr val="F79646"/>
                </a:solidFill>
                <a:latin typeface="Franklin Gothic Demi" panose="020B0703020102020204" pitchFamily="34" charset="0"/>
                <a:ea typeface="微软雅黑" pitchFamily="34" charset="-122"/>
              </a:rPr>
              <a:t>50</a:t>
            </a:r>
          </a:p>
        </p:txBody>
      </p:sp>
      <p:sp>
        <p:nvSpPr>
          <p:cNvPr id="6" name="TITLE"/>
          <p:cNvSpPr txBox="1"/>
          <p:nvPr/>
        </p:nvSpPr>
        <p:spPr>
          <a:xfrm>
            <a:off x="1625600" y="1600203"/>
            <a:ext cx="2946400" cy="830997"/>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ea typeface="微软雅黑" pitchFamily="34" charset="-122"/>
              </a:rPr>
              <a:t>Consecutive months of payroll growth</a:t>
            </a:r>
          </a:p>
        </p:txBody>
      </p:sp>
      <p:sp>
        <p:nvSpPr>
          <p:cNvPr id="7" name="TITLE"/>
          <p:cNvSpPr txBox="1"/>
          <p:nvPr/>
        </p:nvSpPr>
        <p:spPr>
          <a:xfrm>
            <a:off x="5293719" y="1295423"/>
            <a:ext cx="722313" cy="1323439"/>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8000" dirty="0">
                <a:solidFill>
                  <a:srgbClr val="4BACC6"/>
                </a:solidFill>
                <a:latin typeface="Franklin Gothic Demi" panose="020B0703020102020204" pitchFamily="34" charset="0"/>
                <a:ea typeface="微软雅黑" pitchFamily="34" charset="-122"/>
              </a:rPr>
              <a:t>6</a:t>
            </a:r>
          </a:p>
        </p:txBody>
      </p:sp>
      <p:sp>
        <p:nvSpPr>
          <p:cNvPr id="10" name="TITLE"/>
          <p:cNvSpPr txBox="1"/>
          <p:nvPr/>
        </p:nvSpPr>
        <p:spPr>
          <a:xfrm rot="16200000">
            <a:off x="4453202" y="1854551"/>
            <a:ext cx="1341165" cy="646331"/>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3600" dirty="0">
                <a:solidFill>
                  <a:prstClr val="white">
                    <a:lumMod val="75000"/>
                  </a:prstClr>
                </a:solidFill>
                <a:latin typeface="Franklin Gothic Demi" panose="020B0703020102020204" pitchFamily="34" charset="0"/>
                <a:ea typeface="微软雅黑" pitchFamily="34" charset="-122"/>
              </a:rPr>
              <a:t>TOP</a:t>
            </a:r>
          </a:p>
        </p:txBody>
      </p:sp>
      <p:sp>
        <p:nvSpPr>
          <p:cNvPr id="11" name="TITLE"/>
          <p:cNvSpPr txBox="1"/>
          <p:nvPr/>
        </p:nvSpPr>
        <p:spPr>
          <a:xfrm>
            <a:off x="6117609" y="1608714"/>
            <a:ext cx="2946400" cy="830997"/>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i="1" dirty="0">
                <a:solidFill>
                  <a:prstClr val="white">
                    <a:lumMod val="50000"/>
                  </a:prstClr>
                </a:solidFill>
                <a:latin typeface="+mn-lt"/>
                <a:ea typeface="微软雅黑" pitchFamily="34" charset="-122"/>
              </a:rPr>
              <a:t>Money</a:t>
            </a:r>
            <a:r>
              <a:rPr lang="en-US" sz="2400" dirty="0">
                <a:solidFill>
                  <a:prstClr val="white">
                    <a:lumMod val="50000"/>
                  </a:prstClr>
                </a:solidFill>
                <a:latin typeface="+mn-lt"/>
                <a:ea typeface="微软雅黑" pitchFamily="34" charset="-122"/>
              </a:rPr>
              <a:t> Magazine’s best large cities</a:t>
            </a:r>
          </a:p>
        </p:txBody>
      </p:sp>
      <p:sp>
        <p:nvSpPr>
          <p:cNvPr id="12" name="TITLE"/>
          <p:cNvSpPr txBox="1"/>
          <p:nvPr/>
        </p:nvSpPr>
        <p:spPr>
          <a:xfrm>
            <a:off x="231776" y="3565389"/>
            <a:ext cx="1444626" cy="1323439"/>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8000" dirty="0">
                <a:solidFill>
                  <a:prstClr val="white">
                    <a:lumMod val="75000"/>
                  </a:prstClr>
                </a:solidFill>
                <a:latin typeface="Franklin Gothic Demi" panose="020B0703020102020204" pitchFamily="34" charset="0"/>
                <a:ea typeface="微软雅黑" pitchFamily="34" charset="-122"/>
              </a:rPr>
              <a:t>#</a:t>
            </a:r>
            <a:r>
              <a:rPr lang="en-US" sz="8000" dirty="0">
                <a:solidFill>
                  <a:srgbClr val="4BACC6"/>
                </a:solidFill>
                <a:latin typeface="Franklin Gothic Demi" panose="020B0703020102020204" pitchFamily="34" charset="0"/>
                <a:ea typeface="微软雅黑" pitchFamily="34" charset="-122"/>
              </a:rPr>
              <a:t>1</a:t>
            </a:r>
          </a:p>
        </p:txBody>
      </p:sp>
      <p:sp>
        <p:nvSpPr>
          <p:cNvPr id="13" name="TITLE"/>
          <p:cNvSpPr txBox="1"/>
          <p:nvPr/>
        </p:nvSpPr>
        <p:spPr>
          <a:xfrm>
            <a:off x="304801" y="5025154"/>
            <a:ext cx="4267200" cy="1200240"/>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latin typeface="+mn-lt"/>
                <a:ea typeface="微软雅黑" pitchFamily="34" charset="-122"/>
              </a:rPr>
              <a:t>Portland grew faster from recession’s trough than any other metro</a:t>
            </a:r>
          </a:p>
        </p:txBody>
      </p:sp>
      <p:cxnSp>
        <p:nvCxnSpPr>
          <p:cNvPr id="14" name="Straight Connector 13"/>
          <p:cNvCxnSpPr/>
          <p:nvPr/>
        </p:nvCxnSpPr>
        <p:spPr>
          <a:xfrm>
            <a:off x="0" y="3429000"/>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0" y="1193800"/>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 name="TITLE"/>
          <p:cNvSpPr txBox="1"/>
          <p:nvPr/>
        </p:nvSpPr>
        <p:spPr>
          <a:xfrm>
            <a:off x="4953002" y="3501174"/>
            <a:ext cx="2115234" cy="1323439"/>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8000" dirty="0">
                <a:solidFill>
                  <a:srgbClr val="F79646"/>
                </a:solidFill>
                <a:latin typeface="Franklin Gothic Demi" panose="020B0703020102020204" pitchFamily="34" charset="0"/>
                <a:ea typeface="微软雅黑" pitchFamily="34" charset="-122"/>
              </a:rPr>
              <a:t>111</a:t>
            </a:r>
          </a:p>
        </p:txBody>
      </p:sp>
      <p:sp>
        <p:nvSpPr>
          <p:cNvPr id="17" name="TITLE"/>
          <p:cNvSpPr txBox="1"/>
          <p:nvPr/>
        </p:nvSpPr>
        <p:spPr>
          <a:xfrm>
            <a:off x="5043851" y="5025160"/>
            <a:ext cx="4048811" cy="830908"/>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latin typeface="+mn-lt"/>
                <a:ea typeface="微软雅黑" pitchFamily="34" charset="-122"/>
              </a:rPr>
              <a:t>Increase in population per day</a:t>
            </a:r>
          </a:p>
          <a:p>
            <a:r>
              <a:rPr lang="en-US" sz="2400" dirty="0">
                <a:solidFill>
                  <a:prstClr val="white">
                    <a:lumMod val="50000"/>
                  </a:prstClr>
                </a:solidFill>
                <a:latin typeface="+mn-lt"/>
                <a:ea typeface="微软雅黑" pitchFamily="34" charset="-122"/>
              </a:rPr>
              <a:t>3,000,000 MSA by 2035</a:t>
            </a:r>
          </a:p>
        </p:txBody>
      </p:sp>
      <p:cxnSp>
        <p:nvCxnSpPr>
          <p:cNvPr id="18" name="Straight Connector 17"/>
          <p:cNvCxnSpPr/>
          <p:nvPr/>
        </p:nvCxnSpPr>
        <p:spPr>
          <a:xfrm>
            <a:off x="4648201" y="990600"/>
            <a:ext cx="0" cy="586740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95498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Arrow: Left-Right 16">
            <a:extLst>
              <a:ext uri="{FF2B5EF4-FFF2-40B4-BE49-F238E27FC236}">
                <a16:creationId xmlns:a16="http://schemas.microsoft.com/office/drawing/2014/main" id="{86A275BB-4DEF-45B6-82E1-76A9BA61FAAF}"/>
              </a:ext>
            </a:extLst>
          </p:cNvPr>
          <p:cNvSpPr/>
          <p:nvPr/>
        </p:nvSpPr>
        <p:spPr>
          <a:xfrm rot="21540000">
            <a:off x="-189" y="3040309"/>
            <a:ext cx="3644115" cy="252324"/>
          </a:xfrm>
          <a:prstGeom prst="leftRightArrow">
            <a:avLst/>
          </a:prstGeom>
          <a:solidFill>
            <a:schemeClr val="accent3">
              <a:lumMod val="20000"/>
              <a:lumOff val="80000"/>
              <a:alpha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3" name="Freeform: Shape 12">
            <a:extLst>
              <a:ext uri="{FF2B5EF4-FFF2-40B4-BE49-F238E27FC236}">
                <a16:creationId xmlns:a16="http://schemas.microsoft.com/office/drawing/2014/main" id="{3B26025B-432E-4E84-B26D-21AD2622EE45}"/>
              </a:ext>
            </a:extLst>
          </p:cNvPr>
          <p:cNvSpPr/>
          <p:nvPr/>
        </p:nvSpPr>
        <p:spPr>
          <a:xfrm>
            <a:off x="4158533" y="1741338"/>
            <a:ext cx="1826009" cy="2464134"/>
          </a:xfrm>
          <a:custGeom>
            <a:avLst/>
            <a:gdLst>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747423 w 2608028"/>
              <a:gd name="connsiteY23" fmla="*/ 604299 h 3101009"/>
              <a:gd name="connsiteX24" fmla="*/ 675861 w 2608028"/>
              <a:gd name="connsiteY24" fmla="*/ 532738 h 3101009"/>
              <a:gd name="connsiteX25" fmla="*/ 524787 w 2608028"/>
              <a:gd name="connsiteY25" fmla="*/ 461176 h 3101009"/>
              <a:gd name="connsiteX26" fmla="*/ 429371 w 2608028"/>
              <a:gd name="connsiteY26" fmla="*/ 389614 h 3101009"/>
              <a:gd name="connsiteX27" fmla="*/ 302150 w 2608028"/>
              <a:gd name="connsiteY27" fmla="*/ 270345 h 3101009"/>
              <a:gd name="connsiteX28" fmla="*/ 246491 w 2608028"/>
              <a:gd name="connsiteY28" fmla="*/ 222637 h 3101009"/>
              <a:gd name="connsiteX29" fmla="*/ 159027 w 2608028"/>
              <a:gd name="connsiteY29" fmla="*/ 135172 h 3101009"/>
              <a:gd name="connsiteX30" fmla="*/ 135173 w 2608028"/>
              <a:gd name="connsiteY30" fmla="*/ 79513 h 3101009"/>
              <a:gd name="connsiteX31" fmla="*/ 95416 w 2608028"/>
              <a:gd name="connsiteY31" fmla="*/ 63611 h 3101009"/>
              <a:gd name="connsiteX32" fmla="*/ 0 w 2608028"/>
              <a:gd name="connsiteY32"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675861 w 2608028"/>
              <a:gd name="connsiteY23" fmla="*/ 532738 h 3101009"/>
              <a:gd name="connsiteX24" fmla="*/ 524787 w 2608028"/>
              <a:gd name="connsiteY24" fmla="*/ 461176 h 3101009"/>
              <a:gd name="connsiteX25" fmla="*/ 429371 w 2608028"/>
              <a:gd name="connsiteY25" fmla="*/ 389614 h 3101009"/>
              <a:gd name="connsiteX26" fmla="*/ 302150 w 2608028"/>
              <a:gd name="connsiteY26" fmla="*/ 270345 h 3101009"/>
              <a:gd name="connsiteX27" fmla="*/ 246491 w 2608028"/>
              <a:gd name="connsiteY27" fmla="*/ 222637 h 3101009"/>
              <a:gd name="connsiteX28" fmla="*/ 159027 w 2608028"/>
              <a:gd name="connsiteY28" fmla="*/ 135172 h 3101009"/>
              <a:gd name="connsiteX29" fmla="*/ 135173 w 2608028"/>
              <a:gd name="connsiteY29" fmla="*/ 79513 h 3101009"/>
              <a:gd name="connsiteX30" fmla="*/ 95416 w 2608028"/>
              <a:gd name="connsiteY30" fmla="*/ 63611 h 3101009"/>
              <a:gd name="connsiteX31" fmla="*/ 0 w 2608028"/>
              <a:gd name="connsiteY31"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524787 w 2608028"/>
              <a:gd name="connsiteY23" fmla="*/ 461176 h 3101009"/>
              <a:gd name="connsiteX24" fmla="*/ 429371 w 2608028"/>
              <a:gd name="connsiteY24" fmla="*/ 389614 h 3101009"/>
              <a:gd name="connsiteX25" fmla="*/ 302150 w 2608028"/>
              <a:gd name="connsiteY25" fmla="*/ 270345 h 3101009"/>
              <a:gd name="connsiteX26" fmla="*/ 246491 w 2608028"/>
              <a:gd name="connsiteY26" fmla="*/ 222637 h 3101009"/>
              <a:gd name="connsiteX27" fmla="*/ 159027 w 2608028"/>
              <a:gd name="connsiteY27" fmla="*/ 135172 h 3101009"/>
              <a:gd name="connsiteX28" fmla="*/ 135173 w 2608028"/>
              <a:gd name="connsiteY28" fmla="*/ 79513 h 3101009"/>
              <a:gd name="connsiteX29" fmla="*/ 95416 w 2608028"/>
              <a:gd name="connsiteY29" fmla="*/ 63611 h 3101009"/>
              <a:gd name="connsiteX30" fmla="*/ 0 w 2608028"/>
              <a:gd name="connsiteY30" fmla="*/ 0 h 3101009"/>
              <a:gd name="connsiteX0" fmla="*/ 2608028 w 2608028"/>
              <a:gd name="connsiteY0" fmla="*/ 3101009 h 3101009"/>
              <a:gd name="connsiteX1" fmla="*/ 2536467 w 2608028"/>
              <a:gd name="connsiteY1" fmla="*/ 2894275 h 3101009"/>
              <a:gd name="connsiteX2" fmla="*/ 2433100 w 2608028"/>
              <a:gd name="connsiteY2" fmla="*/ 2775005 h 3101009"/>
              <a:gd name="connsiteX3" fmla="*/ 2377440 w 2608028"/>
              <a:gd name="connsiteY3" fmla="*/ 2663687 h 3101009"/>
              <a:gd name="connsiteX4" fmla="*/ 2329733 w 2608028"/>
              <a:gd name="connsiteY4" fmla="*/ 2528515 h 3101009"/>
              <a:gd name="connsiteX5" fmla="*/ 2274073 w 2608028"/>
              <a:gd name="connsiteY5" fmla="*/ 2409245 h 3101009"/>
              <a:gd name="connsiteX6" fmla="*/ 2202512 w 2608028"/>
              <a:gd name="connsiteY6" fmla="*/ 2313830 h 3101009"/>
              <a:gd name="connsiteX7" fmla="*/ 2122999 w 2608028"/>
              <a:gd name="connsiteY7" fmla="*/ 2242268 h 3101009"/>
              <a:gd name="connsiteX8" fmla="*/ 2035534 w 2608028"/>
              <a:gd name="connsiteY8" fmla="*/ 2202512 h 3101009"/>
              <a:gd name="connsiteX9" fmla="*/ 1979875 w 2608028"/>
              <a:gd name="connsiteY9" fmla="*/ 2115047 h 3101009"/>
              <a:gd name="connsiteX10" fmla="*/ 1908313 w 2608028"/>
              <a:gd name="connsiteY10" fmla="*/ 1995778 h 3101009"/>
              <a:gd name="connsiteX11" fmla="*/ 1789044 w 2608028"/>
              <a:gd name="connsiteY11" fmla="*/ 1860605 h 3101009"/>
              <a:gd name="connsiteX12" fmla="*/ 1765190 w 2608028"/>
              <a:gd name="connsiteY12" fmla="*/ 1812898 h 3101009"/>
              <a:gd name="connsiteX13" fmla="*/ 1645920 w 2608028"/>
              <a:gd name="connsiteY13" fmla="*/ 1709531 h 3101009"/>
              <a:gd name="connsiteX14" fmla="*/ 1590261 w 2608028"/>
              <a:gd name="connsiteY14" fmla="*/ 1637969 h 3101009"/>
              <a:gd name="connsiteX15" fmla="*/ 1558456 w 2608028"/>
              <a:gd name="connsiteY15" fmla="*/ 1518699 h 3101009"/>
              <a:gd name="connsiteX16" fmla="*/ 1463040 w 2608028"/>
              <a:gd name="connsiteY16" fmla="*/ 1470992 h 3101009"/>
              <a:gd name="connsiteX17" fmla="*/ 1232453 w 2608028"/>
              <a:gd name="connsiteY17" fmla="*/ 1184745 h 3101009"/>
              <a:gd name="connsiteX18" fmla="*/ 1152940 w 2608028"/>
              <a:gd name="connsiteY18" fmla="*/ 1105232 h 3101009"/>
              <a:gd name="connsiteX19" fmla="*/ 1152940 w 2608028"/>
              <a:gd name="connsiteY19" fmla="*/ 1017767 h 3101009"/>
              <a:gd name="connsiteX20" fmla="*/ 993913 w 2608028"/>
              <a:gd name="connsiteY20" fmla="*/ 811033 h 3101009"/>
              <a:gd name="connsiteX21" fmla="*/ 882595 w 2608028"/>
              <a:gd name="connsiteY21" fmla="*/ 739472 h 3101009"/>
              <a:gd name="connsiteX22" fmla="*/ 803082 w 2608028"/>
              <a:gd name="connsiteY22" fmla="*/ 715618 h 3101009"/>
              <a:gd name="connsiteX23" fmla="*/ 429371 w 2608028"/>
              <a:gd name="connsiteY23" fmla="*/ 389614 h 3101009"/>
              <a:gd name="connsiteX24" fmla="*/ 302150 w 2608028"/>
              <a:gd name="connsiteY24" fmla="*/ 270345 h 3101009"/>
              <a:gd name="connsiteX25" fmla="*/ 246491 w 2608028"/>
              <a:gd name="connsiteY25" fmla="*/ 222637 h 3101009"/>
              <a:gd name="connsiteX26" fmla="*/ 159027 w 2608028"/>
              <a:gd name="connsiteY26" fmla="*/ 135172 h 3101009"/>
              <a:gd name="connsiteX27" fmla="*/ 135173 w 2608028"/>
              <a:gd name="connsiteY27" fmla="*/ 79513 h 3101009"/>
              <a:gd name="connsiteX28" fmla="*/ 95416 w 2608028"/>
              <a:gd name="connsiteY28" fmla="*/ 63611 h 3101009"/>
              <a:gd name="connsiteX29" fmla="*/ 0 w 2608028"/>
              <a:gd name="connsiteY29" fmla="*/ 0 h 3101009"/>
              <a:gd name="connsiteX0" fmla="*/ 2512612 w 2512612"/>
              <a:gd name="connsiteY0" fmla="*/ 3037398 h 3037398"/>
              <a:gd name="connsiteX1" fmla="*/ 2441051 w 2512612"/>
              <a:gd name="connsiteY1" fmla="*/ 2830664 h 3037398"/>
              <a:gd name="connsiteX2" fmla="*/ 2337684 w 2512612"/>
              <a:gd name="connsiteY2" fmla="*/ 2711394 h 3037398"/>
              <a:gd name="connsiteX3" fmla="*/ 2282024 w 2512612"/>
              <a:gd name="connsiteY3" fmla="*/ 2600076 h 3037398"/>
              <a:gd name="connsiteX4" fmla="*/ 2234317 w 2512612"/>
              <a:gd name="connsiteY4" fmla="*/ 2464904 h 3037398"/>
              <a:gd name="connsiteX5" fmla="*/ 2178657 w 2512612"/>
              <a:gd name="connsiteY5" fmla="*/ 2345634 h 3037398"/>
              <a:gd name="connsiteX6" fmla="*/ 2107096 w 2512612"/>
              <a:gd name="connsiteY6" fmla="*/ 2250219 h 3037398"/>
              <a:gd name="connsiteX7" fmla="*/ 2027583 w 2512612"/>
              <a:gd name="connsiteY7" fmla="*/ 2178657 h 3037398"/>
              <a:gd name="connsiteX8" fmla="*/ 1940118 w 2512612"/>
              <a:gd name="connsiteY8" fmla="*/ 2138901 h 3037398"/>
              <a:gd name="connsiteX9" fmla="*/ 1884459 w 2512612"/>
              <a:gd name="connsiteY9" fmla="*/ 2051436 h 3037398"/>
              <a:gd name="connsiteX10" fmla="*/ 1812897 w 2512612"/>
              <a:gd name="connsiteY10" fmla="*/ 1932167 h 3037398"/>
              <a:gd name="connsiteX11" fmla="*/ 1693628 w 2512612"/>
              <a:gd name="connsiteY11" fmla="*/ 1796994 h 3037398"/>
              <a:gd name="connsiteX12" fmla="*/ 1669774 w 2512612"/>
              <a:gd name="connsiteY12" fmla="*/ 1749287 h 3037398"/>
              <a:gd name="connsiteX13" fmla="*/ 1550504 w 2512612"/>
              <a:gd name="connsiteY13" fmla="*/ 1645920 h 3037398"/>
              <a:gd name="connsiteX14" fmla="*/ 1494845 w 2512612"/>
              <a:gd name="connsiteY14" fmla="*/ 1574358 h 3037398"/>
              <a:gd name="connsiteX15" fmla="*/ 1463040 w 2512612"/>
              <a:gd name="connsiteY15" fmla="*/ 1455088 h 3037398"/>
              <a:gd name="connsiteX16" fmla="*/ 1367624 w 2512612"/>
              <a:gd name="connsiteY16" fmla="*/ 1407381 h 3037398"/>
              <a:gd name="connsiteX17" fmla="*/ 1137037 w 2512612"/>
              <a:gd name="connsiteY17" fmla="*/ 1121134 h 3037398"/>
              <a:gd name="connsiteX18" fmla="*/ 1057524 w 2512612"/>
              <a:gd name="connsiteY18" fmla="*/ 1041621 h 3037398"/>
              <a:gd name="connsiteX19" fmla="*/ 1057524 w 2512612"/>
              <a:gd name="connsiteY19" fmla="*/ 954156 h 3037398"/>
              <a:gd name="connsiteX20" fmla="*/ 898497 w 2512612"/>
              <a:gd name="connsiteY20" fmla="*/ 747422 h 3037398"/>
              <a:gd name="connsiteX21" fmla="*/ 787179 w 2512612"/>
              <a:gd name="connsiteY21" fmla="*/ 675861 h 3037398"/>
              <a:gd name="connsiteX22" fmla="*/ 707666 w 2512612"/>
              <a:gd name="connsiteY22" fmla="*/ 652007 h 3037398"/>
              <a:gd name="connsiteX23" fmla="*/ 333955 w 2512612"/>
              <a:gd name="connsiteY23" fmla="*/ 326003 h 3037398"/>
              <a:gd name="connsiteX24" fmla="*/ 206734 w 2512612"/>
              <a:gd name="connsiteY24" fmla="*/ 206734 h 3037398"/>
              <a:gd name="connsiteX25" fmla="*/ 151075 w 2512612"/>
              <a:gd name="connsiteY25" fmla="*/ 159026 h 3037398"/>
              <a:gd name="connsiteX26" fmla="*/ 63611 w 2512612"/>
              <a:gd name="connsiteY26" fmla="*/ 71561 h 3037398"/>
              <a:gd name="connsiteX27" fmla="*/ 39757 w 2512612"/>
              <a:gd name="connsiteY27" fmla="*/ 15902 h 3037398"/>
              <a:gd name="connsiteX28" fmla="*/ 0 w 2512612"/>
              <a:gd name="connsiteY28" fmla="*/ 0 h 3037398"/>
              <a:gd name="connsiteX0" fmla="*/ 2472855 w 2472855"/>
              <a:gd name="connsiteY0" fmla="*/ 3021496 h 3021496"/>
              <a:gd name="connsiteX1" fmla="*/ 2401294 w 2472855"/>
              <a:gd name="connsiteY1" fmla="*/ 2814762 h 3021496"/>
              <a:gd name="connsiteX2" fmla="*/ 2297927 w 2472855"/>
              <a:gd name="connsiteY2" fmla="*/ 2695492 h 3021496"/>
              <a:gd name="connsiteX3" fmla="*/ 2242267 w 2472855"/>
              <a:gd name="connsiteY3" fmla="*/ 2584174 h 3021496"/>
              <a:gd name="connsiteX4" fmla="*/ 2194560 w 2472855"/>
              <a:gd name="connsiteY4" fmla="*/ 2449002 h 3021496"/>
              <a:gd name="connsiteX5" fmla="*/ 2138900 w 2472855"/>
              <a:gd name="connsiteY5" fmla="*/ 2329732 h 3021496"/>
              <a:gd name="connsiteX6" fmla="*/ 2067339 w 2472855"/>
              <a:gd name="connsiteY6" fmla="*/ 2234317 h 3021496"/>
              <a:gd name="connsiteX7" fmla="*/ 1987826 w 2472855"/>
              <a:gd name="connsiteY7" fmla="*/ 2162755 h 3021496"/>
              <a:gd name="connsiteX8" fmla="*/ 1900361 w 2472855"/>
              <a:gd name="connsiteY8" fmla="*/ 2122999 h 3021496"/>
              <a:gd name="connsiteX9" fmla="*/ 1844702 w 2472855"/>
              <a:gd name="connsiteY9" fmla="*/ 2035534 h 3021496"/>
              <a:gd name="connsiteX10" fmla="*/ 1773140 w 2472855"/>
              <a:gd name="connsiteY10" fmla="*/ 1916265 h 3021496"/>
              <a:gd name="connsiteX11" fmla="*/ 1653871 w 2472855"/>
              <a:gd name="connsiteY11" fmla="*/ 1781092 h 3021496"/>
              <a:gd name="connsiteX12" fmla="*/ 1630017 w 2472855"/>
              <a:gd name="connsiteY12" fmla="*/ 1733385 h 3021496"/>
              <a:gd name="connsiteX13" fmla="*/ 1510747 w 2472855"/>
              <a:gd name="connsiteY13" fmla="*/ 1630018 h 3021496"/>
              <a:gd name="connsiteX14" fmla="*/ 1455088 w 2472855"/>
              <a:gd name="connsiteY14" fmla="*/ 1558456 h 3021496"/>
              <a:gd name="connsiteX15" fmla="*/ 1423283 w 2472855"/>
              <a:gd name="connsiteY15" fmla="*/ 1439186 h 3021496"/>
              <a:gd name="connsiteX16" fmla="*/ 1327867 w 2472855"/>
              <a:gd name="connsiteY16" fmla="*/ 1391479 h 3021496"/>
              <a:gd name="connsiteX17" fmla="*/ 1097280 w 2472855"/>
              <a:gd name="connsiteY17" fmla="*/ 1105232 h 3021496"/>
              <a:gd name="connsiteX18" fmla="*/ 1017767 w 2472855"/>
              <a:gd name="connsiteY18" fmla="*/ 1025719 h 3021496"/>
              <a:gd name="connsiteX19" fmla="*/ 1017767 w 2472855"/>
              <a:gd name="connsiteY19" fmla="*/ 938254 h 3021496"/>
              <a:gd name="connsiteX20" fmla="*/ 858740 w 2472855"/>
              <a:gd name="connsiteY20" fmla="*/ 731520 h 3021496"/>
              <a:gd name="connsiteX21" fmla="*/ 747422 w 2472855"/>
              <a:gd name="connsiteY21" fmla="*/ 659959 h 3021496"/>
              <a:gd name="connsiteX22" fmla="*/ 667909 w 2472855"/>
              <a:gd name="connsiteY22" fmla="*/ 636105 h 3021496"/>
              <a:gd name="connsiteX23" fmla="*/ 294198 w 2472855"/>
              <a:gd name="connsiteY23" fmla="*/ 310101 h 3021496"/>
              <a:gd name="connsiteX24" fmla="*/ 166977 w 2472855"/>
              <a:gd name="connsiteY24" fmla="*/ 190832 h 3021496"/>
              <a:gd name="connsiteX25" fmla="*/ 111318 w 2472855"/>
              <a:gd name="connsiteY25" fmla="*/ 143124 h 3021496"/>
              <a:gd name="connsiteX26" fmla="*/ 23854 w 2472855"/>
              <a:gd name="connsiteY26" fmla="*/ 55659 h 3021496"/>
              <a:gd name="connsiteX27" fmla="*/ 0 w 2472855"/>
              <a:gd name="connsiteY27" fmla="*/ 0 h 3021496"/>
              <a:gd name="connsiteX0" fmla="*/ 2449001 w 2449001"/>
              <a:gd name="connsiteY0" fmla="*/ 2965837 h 2965837"/>
              <a:gd name="connsiteX1" fmla="*/ 2377440 w 2449001"/>
              <a:gd name="connsiteY1" fmla="*/ 2759103 h 2965837"/>
              <a:gd name="connsiteX2" fmla="*/ 2274073 w 2449001"/>
              <a:gd name="connsiteY2" fmla="*/ 2639833 h 2965837"/>
              <a:gd name="connsiteX3" fmla="*/ 2218413 w 2449001"/>
              <a:gd name="connsiteY3" fmla="*/ 2528515 h 2965837"/>
              <a:gd name="connsiteX4" fmla="*/ 2170706 w 2449001"/>
              <a:gd name="connsiteY4" fmla="*/ 2393343 h 2965837"/>
              <a:gd name="connsiteX5" fmla="*/ 2115046 w 2449001"/>
              <a:gd name="connsiteY5" fmla="*/ 2274073 h 2965837"/>
              <a:gd name="connsiteX6" fmla="*/ 2043485 w 2449001"/>
              <a:gd name="connsiteY6" fmla="*/ 2178658 h 2965837"/>
              <a:gd name="connsiteX7" fmla="*/ 1963972 w 2449001"/>
              <a:gd name="connsiteY7" fmla="*/ 2107096 h 2965837"/>
              <a:gd name="connsiteX8" fmla="*/ 1876507 w 2449001"/>
              <a:gd name="connsiteY8" fmla="*/ 2067340 h 2965837"/>
              <a:gd name="connsiteX9" fmla="*/ 1820848 w 2449001"/>
              <a:gd name="connsiteY9" fmla="*/ 1979875 h 2965837"/>
              <a:gd name="connsiteX10" fmla="*/ 1749286 w 2449001"/>
              <a:gd name="connsiteY10" fmla="*/ 1860606 h 2965837"/>
              <a:gd name="connsiteX11" fmla="*/ 1630017 w 2449001"/>
              <a:gd name="connsiteY11" fmla="*/ 1725433 h 2965837"/>
              <a:gd name="connsiteX12" fmla="*/ 1606163 w 2449001"/>
              <a:gd name="connsiteY12" fmla="*/ 1677726 h 2965837"/>
              <a:gd name="connsiteX13" fmla="*/ 1486893 w 2449001"/>
              <a:gd name="connsiteY13" fmla="*/ 1574359 h 2965837"/>
              <a:gd name="connsiteX14" fmla="*/ 1431234 w 2449001"/>
              <a:gd name="connsiteY14" fmla="*/ 1502797 h 2965837"/>
              <a:gd name="connsiteX15" fmla="*/ 1399429 w 2449001"/>
              <a:gd name="connsiteY15" fmla="*/ 1383527 h 2965837"/>
              <a:gd name="connsiteX16" fmla="*/ 1304013 w 2449001"/>
              <a:gd name="connsiteY16" fmla="*/ 1335820 h 2965837"/>
              <a:gd name="connsiteX17" fmla="*/ 1073426 w 2449001"/>
              <a:gd name="connsiteY17" fmla="*/ 1049573 h 2965837"/>
              <a:gd name="connsiteX18" fmla="*/ 993913 w 2449001"/>
              <a:gd name="connsiteY18" fmla="*/ 970060 h 2965837"/>
              <a:gd name="connsiteX19" fmla="*/ 993913 w 2449001"/>
              <a:gd name="connsiteY19" fmla="*/ 882595 h 2965837"/>
              <a:gd name="connsiteX20" fmla="*/ 834886 w 2449001"/>
              <a:gd name="connsiteY20" fmla="*/ 675861 h 2965837"/>
              <a:gd name="connsiteX21" fmla="*/ 723568 w 2449001"/>
              <a:gd name="connsiteY21" fmla="*/ 604300 h 2965837"/>
              <a:gd name="connsiteX22" fmla="*/ 644055 w 2449001"/>
              <a:gd name="connsiteY22" fmla="*/ 580446 h 2965837"/>
              <a:gd name="connsiteX23" fmla="*/ 270344 w 2449001"/>
              <a:gd name="connsiteY23" fmla="*/ 254442 h 2965837"/>
              <a:gd name="connsiteX24" fmla="*/ 143123 w 2449001"/>
              <a:gd name="connsiteY24" fmla="*/ 135173 h 2965837"/>
              <a:gd name="connsiteX25" fmla="*/ 87464 w 2449001"/>
              <a:gd name="connsiteY25" fmla="*/ 87465 h 2965837"/>
              <a:gd name="connsiteX26" fmla="*/ 0 w 2449001"/>
              <a:gd name="connsiteY26" fmla="*/ 0 h 2965837"/>
              <a:gd name="connsiteX0" fmla="*/ 2361537 w 2361537"/>
              <a:gd name="connsiteY0" fmla="*/ 2878372 h 2878372"/>
              <a:gd name="connsiteX1" fmla="*/ 2289976 w 2361537"/>
              <a:gd name="connsiteY1" fmla="*/ 2671638 h 2878372"/>
              <a:gd name="connsiteX2" fmla="*/ 2186609 w 2361537"/>
              <a:gd name="connsiteY2" fmla="*/ 2552368 h 2878372"/>
              <a:gd name="connsiteX3" fmla="*/ 2130949 w 2361537"/>
              <a:gd name="connsiteY3" fmla="*/ 2441050 h 2878372"/>
              <a:gd name="connsiteX4" fmla="*/ 2083242 w 2361537"/>
              <a:gd name="connsiteY4" fmla="*/ 2305878 h 2878372"/>
              <a:gd name="connsiteX5" fmla="*/ 2027582 w 2361537"/>
              <a:gd name="connsiteY5" fmla="*/ 2186608 h 2878372"/>
              <a:gd name="connsiteX6" fmla="*/ 1956021 w 2361537"/>
              <a:gd name="connsiteY6" fmla="*/ 2091193 h 2878372"/>
              <a:gd name="connsiteX7" fmla="*/ 1876508 w 2361537"/>
              <a:gd name="connsiteY7" fmla="*/ 2019631 h 2878372"/>
              <a:gd name="connsiteX8" fmla="*/ 1789043 w 2361537"/>
              <a:gd name="connsiteY8" fmla="*/ 1979875 h 2878372"/>
              <a:gd name="connsiteX9" fmla="*/ 1733384 w 2361537"/>
              <a:gd name="connsiteY9" fmla="*/ 1892410 h 2878372"/>
              <a:gd name="connsiteX10" fmla="*/ 1661822 w 2361537"/>
              <a:gd name="connsiteY10" fmla="*/ 1773141 h 2878372"/>
              <a:gd name="connsiteX11" fmla="*/ 1542553 w 2361537"/>
              <a:gd name="connsiteY11" fmla="*/ 1637968 h 2878372"/>
              <a:gd name="connsiteX12" fmla="*/ 1518699 w 2361537"/>
              <a:gd name="connsiteY12" fmla="*/ 1590261 h 2878372"/>
              <a:gd name="connsiteX13" fmla="*/ 1399429 w 2361537"/>
              <a:gd name="connsiteY13" fmla="*/ 1486894 h 2878372"/>
              <a:gd name="connsiteX14" fmla="*/ 1343770 w 2361537"/>
              <a:gd name="connsiteY14" fmla="*/ 1415332 h 2878372"/>
              <a:gd name="connsiteX15" fmla="*/ 1311965 w 2361537"/>
              <a:gd name="connsiteY15" fmla="*/ 1296062 h 2878372"/>
              <a:gd name="connsiteX16" fmla="*/ 1216549 w 2361537"/>
              <a:gd name="connsiteY16" fmla="*/ 1248355 h 2878372"/>
              <a:gd name="connsiteX17" fmla="*/ 985962 w 2361537"/>
              <a:gd name="connsiteY17" fmla="*/ 962108 h 2878372"/>
              <a:gd name="connsiteX18" fmla="*/ 906449 w 2361537"/>
              <a:gd name="connsiteY18" fmla="*/ 882595 h 2878372"/>
              <a:gd name="connsiteX19" fmla="*/ 906449 w 2361537"/>
              <a:gd name="connsiteY19" fmla="*/ 795130 h 2878372"/>
              <a:gd name="connsiteX20" fmla="*/ 747422 w 2361537"/>
              <a:gd name="connsiteY20" fmla="*/ 588396 h 2878372"/>
              <a:gd name="connsiteX21" fmla="*/ 636104 w 2361537"/>
              <a:gd name="connsiteY21" fmla="*/ 516835 h 2878372"/>
              <a:gd name="connsiteX22" fmla="*/ 556591 w 2361537"/>
              <a:gd name="connsiteY22" fmla="*/ 492981 h 2878372"/>
              <a:gd name="connsiteX23" fmla="*/ 182880 w 2361537"/>
              <a:gd name="connsiteY23" fmla="*/ 166977 h 2878372"/>
              <a:gd name="connsiteX24" fmla="*/ 55659 w 2361537"/>
              <a:gd name="connsiteY24" fmla="*/ 47708 h 2878372"/>
              <a:gd name="connsiteX25" fmla="*/ 0 w 2361537"/>
              <a:gd name="connsiteY25" fmla="*/ 0 h 2878372"/>
              <a:gd name="connsiteX0" fmla="*/ 2305878 w 2305878"/>
              <a:gd name="connsiteY0" fmla="*/ 2830664 h 2830664"/>
              <a:gd name="connsiteX1" fmla="*/ 2234317 w 2305878"/>
              <a:gd name="connsiteY1" fmla="*/ 2623930 h 2830664"/>
              <a:gd name="connsiteX2" fmla="*/ 2130950 w 2305878"/>
              <a:gd name="connsiteY2" fmla="*/ 2504660 h 2830664"/>
              <a:gd name="connsiteX3" fmla="*/ 2075290 w 2305878"/>
              <a:gd name="connsiteY3" fmla="*/ 2393342 h 2830664"/>
              <a:gd name="connsiteX4" fmla="*/ 2027583 w 2305878"/>
              <a:gd name="connsiteY4" fmla="*/ 2258170 h 2830664"/>
              <a:gd name="connsiteX5" fmla="*/ 1971923 w 2305878"/>
              <a:gd name="connsiteY5" fmla="*/ 2138900 h 2830664"/>
              <a:gd name="connsiteX6" fmla="*/ 1900362 w 2305878"/>
              <a:gd name="connsiteY6" fmla="*/ 2043485 h 2830664"/>
              <a:gd name="connsiteX7" fmla="*/ 1820849 w 2305878"/>
              <a:gd name="connsiteY7" fmla="*/ 1971923 h 2830664"/>
              <a:gd name="connsiteX8" fmla="*/ 1733384 w 2305878"/>
              <a:gd name="connsiteY8" fmla="*/ 1932167 h 2830664"/>
              <a:gd name="connsiteX9" fmla="*/ 1677725 w 2305878"/>
              <a:gd name="connsiteY9" fmla="*/ 1844702 h 2830664"/>
              <a:gd name="connsiteX10" fmla="*/ 1606163 w 2305878"/>
              <a:gd name="connsiteY10" fmla="*/ 1725433 h 2830664"/>
              <a:gd name="connsiteX11" fmla="*/ 1486894 w 2305878"/>
              <a:gd name="connsiteY11" fmla="*/ 1590260 h 2830664"/>
              <a:gd name="connsiteX12" fmla="*/ 1463040 w 2305878"/>
              <a:gd name="connsiteY12" fmla="*/ 1542553 h 2830664"/>
              <a:gd name="connsiteX13" fmla="*/ 1343770 w 2305878"/>
              <a:gd name="connsiteY13" fmla="*/ 1439186 h 2830664"/>
              <a:gd name="connsiteX14" fmla="*/ 1288111 w 2305878"/>
              <a:gd name="connsiteY14" fmla="*/ 1367624 h 2830664"/>
              <a:gd name="connsiteX15" fmla="*/ 1256306 w 2305878"/>
              <a:gd name="connsiteY15" fmla="*/ 1248354 h 2830664"/>
              <a:gd name="connsiteX16" fmla="*/ 1160890 w 2305878"/>
              <a:gd name="connsiteY16" fmla="*/ 1200647 h 2830664"/>
              <a:gd name="connsiteX17" fmla="*/ 930303 w 2305878"/>
              <a:gd name="connsiteY17" fmla="*/ 914400 h 2830664"/>
              <a:gd name="connsiteX18" fmla="*/ 850790 w 2305878"/>
              <a:gd name="connsiteY18" fmla="*/ 834887 h 2830664"/>
              <a:gd name="connsiteX19" fmla="*/ 850790 w 2305878"/>
              <a:gd name="connsiteY19" fmla="*/ 747422 h 2830664"/>
              <a:gd name="connsiteX20" fmla="*/ 691763 w 2305878"/>
              <a:gd name="connsiteY20" fmla="*/ 540688 h 2830664"/>
              <a:gd name="connsiteX21" fmla="*/ 580445 w 2305878"/>
              <a:gd name="connsiteY21" fmla="*/ 469127 h 2830664"/>
              <a:gd name="connsiteX22" fmla="*/ 500932 w 2305878"/>
              <a:gd name="connsiteY22" fmla="*/ 445273 h 2830664"/>
              <a:gd name="connsiteX23" fmla="*/ 127221 w 2305878"/>
              <a:gd name="connsiteY23" fmla="*/ 119269 h 2830664"/>
              <a:gd name="connsiteX24" fmla="*/ 0 w 2305878"/>
              <a:gd name="connsiteY24" fmla="*/ 0 h 2830664"/>
              <a:gd name="connsiteX0" fmla="*/ 2178657 w 2178657"/>
              <a:gd name="connsiteY0" fmla="*/ 2711395 h 2711395"/>
              <a:gd name="connsiteX1" fmla="*/ 2107096 w 2178657"/>
              <a:gd name="connsiteY1" fmla="*/ 2504661 h 2711395"/>
              <a:gd name="connsiteX2" fmla="*/ 2003729 w 2178657"/>
              <a:gd name="connsiteY2" fmla="*/ 2385391 h 2711395"/>
              <a:gd name="connsiteX3" fmla="*/ 1948069 w 2178657"/>
              <a:gd name="connsiteY3" fmla="*/ 2274073 h 2711395"/>
              <a:gd name="connsiteX4" fmla="*/ 1900362 w 2178657"/>
              <a:gd name="connsiteY4" fmla="*/ 2138901 h 2711395"/>
              <a:gd name="connsiteX5" fmla="*/ 1844702 w 2178657"/>
              <a:gd name="connsiteY5" fmla="*/ 2019631 h 2711395"/>
              <a:gd name="connsiteX6" fmla="*/ 1773141 w 2178657"/>
              <a:gd name="connsiteY6" fmla="*/ 1924216 h 2711395"/>
              <a:gd name="connsiteX7" fmla="*/ 1693628 w 2178657"/>
              <a:gd name="connsiteY7" fmla="*/ 1852654 h 2711395"/>
              <a:gd name="connsiteX8" fmla="*/ 1606163 w 2178657"/>
              <a:gd name="connsiteY8" fmla="*/ 1812898 h 2711395"/>
              <a:gd name="connsiteX9" fmla="*/ 1550504 w 2178657"/>
              <a:gd name="connsiteY9" fmla="*/ 1725433 h 2711395"/>
              <a:gd name="connsiteX10" fmla="*/ 1478942 w 2178657"/>
              <a:gd name="connsiteY10" fmla="*/ 1606164 h 2711395"/>
              <a:gd name="connsiteX11" fmla="*/ 1359673 w 2178657"/>
              <a:gd name="connsiteY11" fmla="*/ 1470991 h 2711395"/>
              <a:gd name="connsiteX12" fmla="*/ 1335819 w 2178657"/>
              <a:gd name="connsiteY12" fmla="*/ 1423284 h 2711395"/>
              <a:gd name="connsiteX13" fmla="*/ 1216549 w 2178657"/>
              <a:gd name="connsiteY13" fmla="*/ 1319917 h 2711395"/>
              <a:gd name="connsiteX14" fmla="*/ 1160890 w 2178657"/>
              <a:gd name="connsiteY14" fmla="*/ 1248355 h 2711395"/>
              <a:gd name="connsiteX15" fmla="*/ 1129085 w 2178657"/>
              <a:gd name="connsiteY15" fmla="*/ 1129085 h 2711395"/>
              <a:gd name="connsiteX16" fmla="*/ 1033669 w 2178657"/>
              <a:gd name="connsiteY16" fmla="*/ 1081378 h 2711395"/>
              <a:gd name="connsiteX17" fmla="*/ 803082 w 2178657"/>
              <a:gd name="connsiteY17" fmla="*/ 795131 h 2711395"/>
              <a:gd name="connsiteX18" fmla="*/ 723569 w 2178657"/>
              <a:gd name="connsiteY18" fmla="*/ 715618 h 2711395"/>
              <a:gd name="connsiteX19" fmla="*/ 723569 w 2178657"/>
              <a:gd name="connsiteY19" fmla="*/ 628153 h 2711395"/>
              <a:gd name="connsiteX20" fmla="*/ 564542 w 2178657"/>
              <a:gd name="connsiteY20" fmla="*/ 421419 h 2711395"/>
              <a:gd name="connsiteX21" fmla="*/ 453224 w 2178657"/>
              <a:gd name="connsiteY21" fmla="*/ 349858 h 2711395"/>
              <a:gd name="connsiteX22" fmla="*/ 373711 w 2178657"/>
              <a:gd name="connsiteY22" fmla="*/ 326004 h 2711395"/>
              <a:gd name="connsiteX23" fmla="*/ 0 w 2178657"/>
              <a:gd name="connsiteY23" fmla="*/ 0 h 2711395"/>
              <a:gd name="connsiteX0" fmla="*/ 1804946 w 1804946"/>
              <a:gd name="connsiteY0" fmla="*/ 2385391 h 2385391"/>
              <a:gd name="connsiteX1" fmla="*/ 1733385 w 1804946"/>
              <a:gd name="connsiteY1" fmla="*/ 2178657 h 2385391"/>
              <a:gd name="connsiteX2" fmla="*/ 1630018 w 1804946"/>
              <a:gd name="connsiteY2" fmla="*/ 2059387 h 2385391"/>
              <a:gd name="connsiteX3" fmla="*/ 1574358 w 1804946"/>
              <a:gd name="connsiteY3" fmla="*/ 1948069 h 2385391"/>
              <a:gd name="connsiteX4" fmla="*/ 1526651 w 1804946"/>
              <a:gd name="connsiteY4" fmla="*/ 1812897 h 2385391"/>
              <a:gd name="connsiteX5" fmla="*/ 1470991 w 1804946"/>
              <a:gd name="connsiteY5" fmla="*/ 1693627 h 2385391"/>
              <a:gd name="connsiteX6" fmla="*/ 1399430 w 1804946"/>
              <a:gd name="connsiteY6" fmla="*/ 1598212 h 2385391"/>
              <a:gd name="connsiteX7" fmla="*/ 1319917 w 1804946"/>
              <a:gd name="connsiteY7" fmla="*/ 1526650 h 2385391"/>
              <a:gd name="connsiteX8" fmla="*/ 1232452 w 1804946"/>
              <a:gd name="connsiteY8" fmla="*/ 1486894 h 2385391"/>
              <a:gd name="connsiteX9" fmla="*/ 1176793 w 1804946"/>
              <a:gd name="connsiteY9" fmla="*/ 1399429 h 2385391"/>
              <a:gd name="connsiteX10" fmla="*/ 1105231 w 1804946"/>
              <a:gd name="connsiteY10" fmla="*/ 1280160 h 2385391"/>
              <a:gd name="connsiteX11" fmla="*/ 985962 w 1804946"/>
              <a:gd name="connsiteY11" fmla="*/ 1144987 h 2385391"/>
              <a:gd name="connsiteX12" fmla="*/ 962108 w 1804946"/>
              <a:gd name="connsiteY12" fmla="*/ 1097280 h 2385391"/>
              <a:gd name="connsiteX13" fmla="*/ 842838 w 1804946"/>
              <a:gd name="connsiteY13" fmla="*/ 993913 h 2385391"/>
              <a:gd name="connsiteX14" fmla="*/ 787179 w 1804946"/>
              <a:gd name="connsiteY14" fmla="*/ 922351 h 2385391"/>
              <a:gd name="connsiteX15" fmla="*/ 755374 w 1804946"/>
              <a:gd name="connsiteY15" fmla="*/ 803081 h 2385391"/>
              <a:gd name="connsiteX16" fmla="*/ 659958 w 1804946"/>
              <a:gd name="connsiteY16" fmla="*/ 755374 h 2385391"/>
              <a:gd name="connsiteX17" fmla="*/ 429371 w 1804946"/>
              <a:gd name="connsiteY17" fmla="*/ 469127 h 2385391"/>
              <a:gd name="connsiteX18" fmla="*/ 349858 w 1804946"/>
              <a:gd name="connsiteY18" fmla="*/ 389614 h 2385391"/>
              <a:gd name="connsiteX19" fmla="*/ 349858 w 1804946"/>
              <a:gd name="connsiteY19" fmla="*/ 302149 h 2385391"/>
              <a:gd name="connsiteX20" fmla="*/ 190831 w 1804946"/>
              <a:gd name="connsiteY20" fmla="*/ 95415 h 2385391"/>
              <a:gd name="connsiteX21" fmla="*/ 79513 w 1804946"/>
              <a:gd name="connsiteY21" fmla="*/ 23854 h 2385391"/>
              <a:gd name="connsiteX22" fmla="*/ 0 w 1804946"/>
              <a:gd name="connsiteY22" fmla="*/ 0 h 238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04946" h="2385391">
                <a:moveTo>
                  <a:pt x="1804946" y="2385391"/>
                </a:moveTo>
                <a:lnTo>
                  <a:pt x="1733385" y="2178657"/>
                </a:lnTo>
                <a:lnTo>
                  <a:pt x="1630018" y="2059387"/>
                </a:lnTo>
                <a:lnTo>
                  <a:pt x="1574358" y="1948069"/>
                </a:lnTo>
                <a:lnTo>
                  <a:pt x="1526651" y="1812897"/>
                </a:lnTo>
                <a:lnTo>
                  <a:pt x="1470991" y="1693627"/>
                </a:lnTo>
                <a:lnTo>
                  <a:pt x="1399430" y="1598212"/>
                </a:lnTo>
                <a:lnTo>
                  <a:pt x="1319917" y="1526650"/>
                </a:lnTo>
                <a:lnTo>
                  <a:pt x="1232452" y="1486894"/>
                </a:lnTo>
                <a:lnTo>
                  <a:pt x="1176793" y="1399429"/>
                </a:lnTo>
                <a:lnTo>
                  <a:pt x="1105231" y="1280160"/>
                </a:lnTo>
                <a:lnTo>
                  <a:pt x="985962" y="1144987"/>
                </a:lnTo>
                <a:lnTo>
                  <a:pt x="962108" y="1097280"/>
                </a:lnTo>
                <a:lnTo>
                  <a:pt x="842838" y="993913"/>
                </a:lnTo>
                <a:lnTo>
                  <a:pt x="787179" y="922351"/>
                </a:lnTo>
                <a:lnTo>
                  <a:pt x="755374" y="803081"/>
                </a:lnTo>
                <a:lnTo>
                  <a:pt x="659958" y="755374"/>
                </a:lnTo>
                <a:lnTo>
                  <a:pt x="429371" y="469127"/>
                </a:lnTo>
                <a:lnTo>
                  <a:pt x="349858" y="389614"/>
                </a:lnTo>
                <a:lnTo>
                  <a:pt x="349858" y="302149"/>
                </a:lnTo>
                <a:lnTo>
                  <a:pt x="190831" y="95415"/>
                </a:lnTo>
                <a:lnTo>
                  <a:pt x="79513" y="23854"/>
                </a:lnTo>
                <a:lnTo>
                  <a:pt x="0"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5" name="Freeform: Shape 14">
            <a:extLst>
              <a:ext uri="{FF2B5EF4-FFF2-40B4-BE49-F238E27FC236}">
                <a16:creationId xmlns:a16="http://schemas.microsoft.com/office/drawing/2014/main" id="{E31E463A-15B7-462A-8196-D04F19F164AD}"/>
              </a:ext>
            </a:extLst>
          </p:cNvPr>
          <p:cNvSpPr/>
          <p:nvPr/>
        </p:nvSpPr>
        <p:spPr>
          <a:xfrm>
            <a:off x="3759958" y="2709081"/>
            <a:ext cx="1221475" cy="784746"/>
          </a:xfrm>
          <a:custGeom>
            <a:avLst/>
            <a:gdLst>
              <a:gd name="connsiteX0" fmla="*/ 0 w 1221475"/>
              <a:gd name="connsiteY0" fmla="*/ 784746 h 784746"/>
              <a:gd name="connsiteX1" fmla="*/ 197893 w 1221475"/>
              <a:gd name="connsiteY1" fmla="*/ 580029 h 784746"/>
              <a:gd name="connsiteX2" fmla="*/ 818866 w 1221475"/>
              <a:gd name="connsiteY2" fmla="*/ 286603 h 784746"/>
              <a:gd name="connsiteX3" fmla="*/ 1221475 w 1221475"/>
              <a:gd name="connsiteY3" fmla="*/ 0 h 784746"/>
            </a:gdLst>
            <a:ahLst/>
            <a:cxnLst>
              <a:cxn ang="0">
                <a:pos x="connsiteX0" y="connsiteY0"/>
              </a:cxn>
              <a:cxn ang="0">
                <a:pos x="connsiteX1" y="connsiteY1"/>
              </a:cxn>
              <a:cxn ang="0">
                <a:pos x="connsiteX2" y="connsiteY2"/>
              </a:cxn>
              <a:cxn ang="0">
                <a:pos x="connsiteX3" y="connsiteY3"/>
              </a:cxn>
            </a:cxnLst>
            <a:rect l="l" t="t" r="r" b="b"/>
            <a:pathLst>
              <a:path w="1221475" h="784746">
                <a:moveTo>
                  <a:pt x="0" y="784746"/>
                </a:moveTo>
                <a:lnTo>
                  <a:pt x="197893" y="580029"/>
                </a:lnTo>
                <a:lnTo>
                  <a:pt x="818866" y="286603"/>
                </a:lnTo>
                <a:lnTo>
                  <a:pt x="1221475"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5" name="Freeform: Shape 34">
            <a:extLst>
              <a:ext uri="{FF2B5EF4-FFF2-40B4-BE49-F238E27FC236}">
                <a16:creationId xmlns:a16="http://schemas.microsoft.com/office/drawing/2014/main" id="{B0698E76-8F6C-4A71-9C1F-6561557AD863}"/>
              </a:ext>
            </a:extLst>
          </p:cNvPr>
          <p:cNvSpPr/>
          <p:nvPr/>
        </p:nvSpPr>
        <p:spPr>
          <a:xfrm rot="13900302">
            <a:off x="2353984" y="939105"/>
            <a:ext cx="2967621" cy="5212381"/>
          </a:xfrm>
          <a:custGeom>
            <a:avLst/>
            <a:gdLst>
              <a:gd name="connsiteX0" fmla="*/ 2651648 w 2967621"/>
              <a:gd name="connsiteY0" fmla="*/ 2608754 h 5212381"/>
              <a:gd name="connsiteX1" fmla="*/ 2651648 w 2967621"/>
              <a:gd name="connsiteY1" fmla="*/ 2224572 h 5212381"/>
              <a:gd name="connsiteX2" fmla="*/ 1484780 w 2967621"/>
              <a:gd name="connsiteY2" fmla="*/ 1366534 h 5212381"/>
              <a:gd name="connsiteX3" fmla="*/ 1297069 w 2967621"/>
              <a:gd name="connsiteY3" fmla="*/ 1612686 h 5212381"/>
              <a:gd name="connsiteX4" fmla="*/ 2967621 w 2967621"/>
              <a:gd name="connsiteY4" fmla="*/ 5001732 h 5212381"/>
              <a:gd name="connsiteX5" fmla="*/ 2756972 w 2967621"/>
              <a:gd name="connsiteY5" fmla="*/ 5212381 h 5212381"/>
              <a:gd name="connsiteX6" fmla="*/ 2546323 w 2967621"/>
              <a:gd name="connsiteY6" fmla="*/ 5001732 h 5212381"/>
              <a:gd name="connsiteX7" fmla="*/ 2651648 w 2967621"/>
              <a:gd name="connsiteY7" fmla="*/ 5001732 h 5212381"/>
              <a:gd name="connsiteX8" fmla="*/ 2651648 w 2967621"/>
              <a:gd name="connsiteY8" fmla="*/ 2867280 h 5212381"/>
              <a:gd name="connsiteX9" fmla="*/ 1050534 w 2967621"/>
              <a:gd name="connsiteY9" fmla="*/ 1689927 h 5212381"/>
              <a:gd name="connsiteX10" fmla="*/ 1055021 w 2967621"/>
              <a:gd name="connsiteY10" fmla="*/ 1683825 h 5212381"/>
              <a:gd name="connsiteX11" fmla="*/ 1008150 w 2967621"/>
              <a:gd name="connsiteY11" fmla="*/ 1648082 h 5212381"/>
              <a:gd name="connsiteX12" fmla="*/ 1316958 w 2967621"/>
              <a:gd name="connsiteY12" fmla="*/ 1243129 h 5212381"/>
              <a:gd name="connsiteX13" fmla="*/ 0 w 2967621"/>
              <a:gd name="connsiteY13" fmla="*/ 274725 h 5212381"/>
              <a:gd name="connsiteX14" fmla="*/ 202015 w 2967621"/>
              <a:gd name="connsiteY14" fmla="*/ 0 h 5212381"/>
              <a:gd name="connsiteX15" fmla="*/ 2850575 w 2967621"/>
              <a:gd name="connsiteY15" fmla="*/ 1947575 h 5212381"/>
              <a:gd name="connsiteX16" fmla="*/ 2862297 w 2967621"/>
              <a:gd name="connsiteY16" fmla="*/ 1947575 h 5212381"/>
              <a:gd name="connsiteX17" fmla="*/ 2862297 w 2967621"/>
              <a:gd name="connsiteY17" fmla="*/ 1956194 h 5212381"/>
              <a:gd name="connsiteX18" fmla="*/ 2903348 w 2967621"/>
              <a:gd name="connsiteY18" fmla="*/ 1986381 h 5212381"/>
              <a:gd name="connsiteX19" fmla="*/ 2862297 w 2967621"/>
              <a:gd name="connsiteY19" fmla="*/ 2042208 h 5212381"/>
              <a:gd name="connsiteX20" fmla="*/ 2862297 w 2967621"/>
              <a:gd name="connsiteY20" fmla="*/ 5001732 h 521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967621" h="5212381">
                <a:moveTo>
                  <a:pt x="2651648" y="2608754"/>
                </a:moveTo>
                <a:lnTo>
                  <a:pt x="2651648" y="2224572"/>
                </a:lnTo>
                <a:lnTo>
                  <a:pt x="1484780" y="1366534"/>
                </a:lnTo>
                <a:lnTo>
                  <a:pt x="1297069" y="1612686"/>
                </a:lnTo>
                <a:close/>
                <a:moveTo>
                  <a:pt x="2967621" y="5001732"/>
                </a:moveTo>
                <a:lnTo>
                  <a:pt x="2756972" y="5212381"/>
                </a:lnTo>
                <a:lnTo>
                  <a:pt x="2546323" y="5001732"/>
                </a:lnTo>
                <a:lnTo>
                  <a:pt x="2651648" y="5001732"/>
                </a:lnTo>
                <a:lnTo>
                  <a:pt x="2651648" y="2867280"/>
                </a:lnTo>
                <a:lnTo>
                  <a:pt x="1050534" y="1689927"/>
                </a:lnTo>
                <a:lnTo>
                  <a:pt x="1055021" y="1683825"/>
                </a:lnTo>
                <a:lnTo>
                  <a:pt x="1008150" y="1648082"/>
                </a:lnTo>
                <a:lnTo>
                  <a:pt x="1316958" y="1243129"/>
                </a:lnTo>
                <a:lnTo>
                  <a:pt x="0" y="274725"/>
                </a:lnTo>
                <a:lnTo>
                  <a:pt x="202015" y="0"/>
                </a:lnTo>
                <a:lnTo>
                  <a:pt x="2850575" y="1947575"/>
                </a:lnTo>
                <a:lnTo>
                  <a:pt x="2862297" y="1947575"/>
                </a:lnTo>
                <a:lnTo>
                  <a:pt x="2862297" y="1956194"/>
                </a:lnTo>
                <a:lnTo>
                  <a:pt x="2903348" y="1986381"/>
                </a:lnTo>
                <a:lnTo>
                  <a:pt x="2862297" y="2042208"/>
                </a:lnTo>
                <a:lnTo>
                  <a:pt x="2862297" y="5001732"/>
                </a:lnTo>
                <a:close/>
              </a:path>
            </a:pathLst>
          </a:custGeom>
          <a:solidFill>
            <a:schemeClr val="bg1">
              <a:alpha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5" name="Title 4">
            <a:extLst>
              <a:ext uri="{FF2B5EF4-FFF2-40B4-BE49-F238E27FC236}">
                <a16:creationId xmlns:a16="http://schemas.microsoft.com/office/drawing/2014/main" id="{CB8DDA6F-62B0-468A-8238-31ADE596DABB}"/>
              </a:ext>
            </a:extLst>
          </p:cNvPr>
          <p:cNvSpPr>
            <a:spLocks noGrp="1"/>
          </p:cNvSpPr>
          <p:nvPr>
            <p:ph type="title"/>
          </p:nvPr>
        </p:nvSpPr>
        <p:spPr/>
        <p:txBody>
          <a:bodyPr/>
          <a:lstStyle/>
          <a:p>
            <a:r>
              <a:rPr lang="en-US" dirty="0"/>
              <a:t>NEIGHBORHOOD &amp; CONTEXT</a:t>
            </a:r>
          </a:p>
        </p:txBody>
      </p:sp>
      <p:sp>
        <p:nvSpPr>
          <p:cNvPr id="6" name="Subtitle 5">
            <a:extLst>
              <a:ext uri="{FF2B5EF4-FFF2-40B4-BE49-F238E27FC236}">
                <a16:creationId xmlns:a16="http://schemas.microsoft.com/office/drawing/2014/main" id="{26194018-9D65-404F-B9E7-E9DE7C9F2842}"/>
              </a:ext>
            </a:extLst>
          </p:cNvPr>
          <p:cNvSpPr>
            <a:spLocks noGrp="1"/>
          </p:cNvSpPr>
          <p:nvPr>
            <p:ph type="subTitle" idx="1"/>
          </p:nvPr>
        </p:nvSpPr>
        <p:spPr/>
        <p:txBody>
          <a:bodyPr/>
          <a:lstStyle/>
          <a:p>
            <a:r>
              <a:rPr lang="en-US" dirty="0"/>
              <a:t>Planned Improvements</a:t>
            </a:r>
          </a:p>
        </p:txBody>
      </p:sp>
      <p:sp>
        <p:nvSpPr>
          <p:cNvPr id="2" name="Rectangle 1">
            <a:extLst>
              <a:ext uri="{FF2B5EF4-FFF2-40B4-BE49-F238E27FC236}">
                <a16:creationId xmlns:a16="http://schemas.microsoft.com/office/drawing/2014/main" id="{373D38BC-4F72-488C-8198-778535AE13A7}"/>
              </a:ext>
            </a:extLst>
          </p:cNvPr>
          <p:cNvSpPr/>
          <p:nvPr/>
        </p:nvSpPr>
        <p:spPr>
          <a:xfrm rot="21540000">
            <a:off x="1272209" y="1486894"/>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8" name="Rectangle 7">
            <a:extLst>
              <a:ext uri="{FF2B5EF4-FFF2-40B4-BE49-F238E27FC236}">
                <a16:creationId xmlns:a16="http://schemas.microsoft.com/office/drawing/2014/main" id="{ECD80E8C-967C-4308-BA77-95C0F4004081}"/>
              </a:ext>
            </a:extLst>
          </p:cNvPr>
          <p:cNvSpPr/>
          <p:nvPr/>
        </p:nvSpPr>
        <p:spPr>
          <a:xfrm rot="21480000">
            <a:off x="2599492" y="4462671"/>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9" name="Rectangle 8">
            <a:extLst>
              <a:ext uri="{FF2B5EF4-FFF2-40B4-BE49-F238E27FC236}">
                <a16:creationId xmlns:a16="http://schemas.microsoft.com/office/drawing/2014/main" id="{18AC65AE-7506-4965-8E25-88E07DEC942A}"/>
              </a:ext>
            </a:extLst>
          </p:cNvPr>
          <p:cNvSpPr/>
          <p:nvPr/>
        </p:nvSpPr>
        <p:spPr>
          <a:xfrm rot="21480000">
            <a:off x="2615394" y="4869514"/>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0" name="Rectangle 9">
            <a:extLst>
              <a:ext uri="{FF2B5EF4-FFF2-40B4-BE49-F238E27FC236}">
                <a16:creationId xmlns:a16="http://schemas.microsoft.com/office/drawing/2014/main" id="{FEA3B93D-4FC2-47B6-A14C-32FCAC96D91E}"/>
              </a:ext>
            </a:extLst>
          </p:cNvPr>
          <p:cNvSpPr/>
          <p:nvPr/>
        </p:nvSpPr>
        <p:spPr>
          <a:xfrm rot="21480000">
            <a:off x="2631297" y="5281889"/>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1" name="Rectangle 10">
            <a:extLst>
              <a:ext uri="{FF2B5EF4-FFF2-40B4-BE49-F238E27FC236}">
                <a16:creationId xmlns:a16="http://schemas.microsoft.com/office/drawing/2014/main" id="{FD108F61-F161-4218-9B37-DB06990EF8E9}"/>
              </a:ext>
            </a:extLst>
          </p:cNvPr>
          <p:cNvSpPr/>
          <p:nvPr/>
        </p:nvSpPr>
        <p:spPr>
          <a:xfrm rot="21480000">
            <a:off x="2647198" y="5694263"/>
            <a:ext cx="208278" cy="351642"/>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2" name="Rectangle 11">
            <a:extLst>
              <a:ext uri="{FF2B5EF4-FFF2-40B4-BE49-F238E27FC236}">
                <a16:creationId xmlns:a16="http://schemas.microsoft.com/office/drawing/2014/main" id="{BB25F694-B9C0-4691-B571-974655E431FD}"/>
              </a:ext>
            </a:extLst>
          </p:cNvPr>
          <p:cNvSpPr/>
          <p:nvPr/>
        </p:nvSpPr>
        <p:spPr>
          <a:xfrm rot="21540000">
            <a:off x="5028538" y="4817841"/>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 name="Freeform: Shape 2">
            <a:extLst>
              <a:ext uri="{FF2B5EF4-FFF2-40B4-BE49-F238E27FC236}">
                <a16:creationId xmlns:a16="http://schemas.microsoft.com/office/drawing/2014/main" id="{B55676D7-50C4-4E62-A87E-E2B46F84BA35}"/>
              </a:ext>
            </a:extLst>
          </p:cNvPr>
          <p:cNvSpPr/>
          <p:nvPr/>
        </p:nvSpPr>
        <p:spPr>
          <a:xfrm>
            <a:off x="6098650" y="4261899"/>
            <a:ext cx="628153" cy="1900362"/>
          </a:xfrm>
          <a:custGeom>
            <a:avLst/>
            <a:gdLst>
              <a:gd name="connsiteX0" fmla="*/ 174929 w 628153"/>
              <a:gd name="connsiteY0" fmla="*/ 0 h 1900362"/>
              <a:gd name="connsiteX1" fmla="*/ 0 w 628153"/>
              <a:gd name="connsiteY1" fmla="*/ 95416 h 1900362"/>
              <a:gd name="connsiteX2" fmla="*/ 7952 w 628153"/>
              <a:gd name="connsiteY2" fmla="*/ 302150 h 1900362"/>
              <a:gd name="connsiteX3" fmla="*/ 326004 w 628153"/>
              <a:gd name="connsiteY3" fmla="*/ 795131 h 1900362"/>
              <a:gd name="connsiteX4" fmla="*/ 397566 w 628153"/>
              <a:gd name="connsiteY4" fmla="*/ 1176793 h 1900362"/>
              <a:gd name="connsiteX5" fmla="*/ 310101 w 628153"/>
              <a:gd name="connsiteY5" fmla="*/ 1431235 h 1900362"/>
              <a:gd name="connsiteX6" fmla="*/ 326004 w 628153"/>
              <a:gd name="connsiteY6" fmla="*/ 1900362 h 1900362"/>
              <a:gd name="connsiteX7" fmla="*/ 628153 w 628153"/>
              <a:gd name="connsiteY7" fmla="*/ 1900362 h 1900362"/>
              <a:gd name="connsiteX8" fmla="*/ 429371 w 628153"/>
              <a:gd name="connsiteY8" fmla="*/ 667910 h 1900362"/>
              <a:gd name="connsiteX9" fmla="*/ 198783 w 628153"/>
              <a:gd name="connsiteY9" fmla="*/ 63611 h 1900362"/>
              <a:gd name="connsiteX10" fmla="*/ 174929 w 628153"/>
              <a:gd name="connsiteY10" fmla="*/ 0 h 190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28153" h="1900362">
                <a:moveTo>
                  <a:pt x="174929" y="0"/>
                </a:moveTo>
                <a:lnTo>
                  <a:pt x="0" y="95416"/>
                </a:lnTo>
                <a:lnTo>
                  <a:pt x="7952" y="302150"/>
                </a:lnTo>
                <a:lnTo>
                  <a:pt x="326004" y="795131"/>
                </a:lnTo>
                <a:lnTo>
                  <a:pt x="397566" y="1176793"/>
                </a:lnTo>
                <a:lnTo>
                  <a:pt x="310101" y="1431235"/>
                </a:lnTo>
                <a:lnTo>
                  <a:pt x="326004" y="1900362"/>
                </a:lnTo>
                <a:lnTo>
                  <a:pt x="628153" y="1900362"/>
                </a:lnTo>
                <a:lnTo>
                  <a:pt x="429371" y="667910"/>
                </a:lnTo>
                <a:lnTo>
                  <a:pt x="198783" y="63611"/>
                </a:lnTo>
                <a:lnTo>
                  <a:pt x="174929" y="0"/>
                </a:lnTo>
                <a:close/>
              </a:path>
            </a:pathLst>
          </a:cu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4" name="Freeform: Shape 3">
            <a:extLst>
              <a:ext uri="{FF2B5EF4-FFF2-40B4-BE49-F238E27FC236}">
                <a16:creationId xmlns:a16="http://schemas.microsoft.com/office/drawing/2014/main" id="{A2936BBC-99B2-4516-B156-399D4CAE8C75}"/>
              </a:ext>
            </a:extLst>
          </p:cNvPr>
          <p:cNvSpPr/>
          <p:nvPr/>
        </p:nvSpPr>
        <p:spPr>
          <a:xfrm>
            <a:off x="5764696" y="4150582"/>
            <a:ext cx="333954" cy="308562"/>
          </a:xfrm>
          <a:custGeom>
            <a:avLst/>
            <a:gdLst>
              <a:gd name="connsiteX0" fmla="*/ 318052 w 318052"/>
              <a:gd name="connsiteY0" fmla="*/ 326003 h 326003"/>
              <a:gd name="connsiteX1" fmla="*/ 206734 w 318052"/>
              <a:gd name="connsiteY1" fmla="*/ 31805 h 326003"/>
              <a:gd name="connsiteX2" fmla="*/ 0 w 318052"/>
              <a:gd name="connsiteY2" fmla="*/ 0 h 326003"/>
            </a:gdLst>
            <a:ahLst/>
            <a:cxnLst>
              <a:cxn ang="0">
                <a:pos x="connsiteX0" y="connsiteY0"/>
              </a:cxn>
              <a:cxn ang="0">
                <a:pos x="connsiteX1" y="connsiteY1"/>
              </a:cxn>
              <a:cxn ang="0">
                <a:pos x="connsiteX2" y="connsiteY2"/>
              </a:cxn>
            </a:cxnLst>
            <a:rect l="l" t="t" r="r" b="b"/>
            <a:pathLst>
              <a:path w="318052" h="326003">
                <a:moveTo>
                  <a:pt x="318052" y="326003"/>
                </a:moveTo>
                <a:lnTo>
                  <a:pt x="206734" y="31805"/>
                </a:lnTo>
                <a:lnTo>
                  <a:pt x="0" y="0"/>
                </a:lnTo>
              </a:path>
            </a:pathLst>
          </a:cu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4" name="Freeform: Shape 13">
            <a:extLst>
              <a:ext uri="{FF2B5EF4-FFF2-40B4-BE49-F238E27FC236}">
                <a16:creationId xmlns:a16="http://schemas.microsoft.com/office/drawing/2014/main" id="{3ED2DCE5-1480-4C75-B7E3-1928964A68E0}"/>
              </a:ext>
            </a:extLst>
          </p:cNvPr>
          <p:cNvSpPr/>
          <p:nvPr/>
        </p:nvSpPr>
        <p:spPr>
          <a:xfrm>
            <a:off x="3061252" y="985962"/>
            <a:ext cx="731520" cy="628153"/>
          </a:xfrm>
          <a:custGeom>
            <a:avLst/>
            <a:gdLst>
              <a:gd name="connsiteX0" fmla="*/ 612251 w 731520"/>
              <a:gd name="connsiteY0" fmla="*/ 628153 h 628153"/>
              <a:gd name="connsiteX1" fmla="*/ 731520 w 731520"/>
              <a:gd name="connsiteY1" fmla="*/ 492981 h 628153"/>
              <a:gd name="connsiteX2" fmla="*/ 699715 w 731520"/>
              <a:gd name="connsiteY2" fmla="*/ 381662 h 628153"/>
              <a:gd name="connsiteX3" fmla="*/ 636105 w 731520"/>
              <a:gd name="connsiteY3" fmla="*/ 278295 h 628153"/>
              <a:gd name="connsiteX4" fmla="*/ 572494 w 731520"/>
              <a:gd name="connsiteY4" fmla="*/ 222636 h 628153"/>
              <a:gd name="connsiteX5" fmla="*/ 540689 w 731520"/>
              <a:gd name="connsiteY5" fmla="*/ 198782 h 628153"/>
              <a:gd name="connsiteX6" fmla="*/ 437322 w 731520"/>
              <a:gd name="connsiteY6" fmla="*/ 143123 h 628153"/>
              <a:gd name="connsiteX7" fmla="*/ 326004 w 731520"/>
              <a:gd name="connsiteY7" fmla="*/ 71561 h 628153"/>
              <a:gd name="connsiteX8" fmla="*/ 278296 w 731520"/>
              <a:gd name="connsiteY8" fmla="*/ 39756 h 628153"/>
              <a:gd name="connsiteX9" fmla="*/ 127221 w 731520"/>
              <a:gd name="connsiteY9" fmla="*/ 15902 h 628153"/>
              <a:gd name="connsiteX10" fmla="*/ 63611 w 731520"/>
              <a:gd name="connsiteY10" fmla="*/ 23854 h 628153"/>
              <a:gd name="connsiteX11" fmla="*/ 0 w 731520"/>
              <a:gd name="connsiteY11" fmla="*/ 55659 h 628153"/>
              <a:gd name="connsiteX12" fmla="*/ 31805 w 731520"/>
              <a:gd name="connsiteY12" fmla="*/ 0 h 628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1520" h="628153">
                <a:moveTo>
                  <a:pt x="612251" y="628153"/>
                </a:moveTo>
                <a:lnTo>
                  <a:pt x="731520" y="492981"/>
                </a:lnTo>
                <a:lnTo>
                  <a:pt x="699715" y="381662"/>
                </a:lnTo>
                <a:lnTo>
                  <a:pt x="636105" y="278295"/>
                </a:lnTo>
                <a:lnTo>
                  <a:pt x="572494" y="222636"/>
                </a:lnTo>
                <a:lnTo>
                  <a:pt x="540689" y="198782"/>
                </a:lnTo>
                <a:lnTo>
                  <a:pt x="437322" y="143123"/>
                </a:lnTo>
                <a:lnTo>
                  <a:pt x="326004" y="71561"/>
                </a:lnTo>
                <a:lnTo>
                  <a:pt x="278296" y="39756"/>
                </a:lnTo>
                <a:lnTo>
                  <a:pt x="127221" y="15902"/>
                </a:lnTo>
                <a:lnTo>
                  <a:pt x="63611" y="23854"/>
                </a:lnTo>
                <a:lnTo>
                  <a:pt x="0" y="55659"/>
                </a:lnTo>
                <a:lnTo>
                  <a:pt x="31805"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16" name="Freeform: Shape 15">
            <a:extLst>
              <a:ext uri="{FF2B5EF4-FFF2-40B4-BE49-F238E27FC236}">
                <a16:creationId xmlns:a16="http://schemas.microsoft.com/office/drawing/2014/main" id="{07654D62-0045-4080-86EE-F4746CD57529}"/>
              </a:ext>
            </a:extLst>
          </p:cNvPr>
          <p:cNvSpPr/>
          <p:nvPr/>
        </p:nvSpPr>
        <p:spPr>
          <a:xfrm>
            <a:off x="3910084" y="3350525"/>
            <a:ext cx="163773" cy="143302"/>
          </a:xfrm>
          <a:custGeom>
            <a:avLst/>
            <a:gdLst>
              <a:gd name="connsiteX0" fmla="*/ 163773 w 163773"/>
              <a:gd name="connsiteY0" fmla="*/ 143302 h 143302"/>
              <a:gd name="connsiteX1" fmla="*/ 0 w 163773"/>
              <a:gd name="connsiteY1" fmla="*/ 0 h 143302"/>
            </a:gdLst>
            <a:ahLst/>
            <a:cxnLst>
              <a:cxn ang="0">
                <a:pos x="connsiteX0" y="connsiteY0"/>
              </a:cxn>
              <a:cxn ang="0">
                <a:pos x="connsiteX1" y="connsiteY1"/>
              </a:cxn>
            </a:cxnLst>
            <a:rect l="l" t="t" r="r" b="b"/>
            <a:pathLst>
              <a:path w="163773" h="143302">
                <a:moveTo>
                  <a:pt x="163773" y="143302"/>
                </a:moveTo>
                <a:lnTo>
                  <a:pt x="0" y="0"/>
                </a:lnTo>
              </a:path>
            </a:pathLst>
          </a:cu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7" name="Rectangle 6">
            <a:extLst>
              <a:ext uri="{FF2B5EF4-FFF2-40B4-BE49-F238E27FC236}">
                <a16:creationId xmlns:a16="http://schemas.microsoft.com/office/drawing/2014/main" id="{2EB162B4-904C-4C96-9EE7-C8006B7E8C4B}"/>
              </a:ext>
            </a:extLst>
          </p:cNvPr>
          <p:cNvSpPr/>
          <p:nvPr/>
        </p:nvSpPr>
        <p:spPr>
          <a:xfrm rot="21540000">
            <a:off x="1306002" y="2784282"/>
            <a:ext cx="320040" cy="320040"/>
          </a:xfrm>
          <a:prstGeom prst="rect">
            <a:avLst/>
          </a:prstGeom>
          <a:solidFill>
            <a:schemeClr val="accent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28" name="Speech Bubble: Rectangle 27">
            <a:extLst>
              <a:ext uri="{FF2B5EF4-FFF2-40B4-BE49-F238E27FC236}">
                <a16:creationId xmlns:a16="http://schemas.microsoft.com/office/drawing/2014/main" id="{619A8AF8-52AA-44BD-B85A-D2EA673D063C}"/>
              </a:ext>
            </a:extLst>
          </p:cNvPr>
          <p:cNvSpPr/>
          <p:nvPr/>
        </p:nvSpPr>
        <p:spPr>
          <a:xfrm>
            <a:off x="97104" y="2142090"/>
            <a:ext cx="1278541" cy="576834"/>
          </a:xfrm>
          <a:prstGeom prst="wedgeRectCallout">
            <a:avLst>
              <a:gd name="adj1" fmla="val -9501"/>
              <a:gd name="adj2" fmla="val 11972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Johnson Neighborhood Greenway</a:t>
            </a:r>
          </a:p>
        </p:txBody>
      </p:sp>
      <p:sp>
        <p:nvSpPr>
          <p:cNvPr id="36" name="Speech Bubble: Rectangle 35">
            <a:extLst>
              <a:ext uri="{FF2B5EF4-FFF2-40B4-BE49-F238E27FC236}">
                <a16:creationId xmlns:a16="http://schemas.microsoft.com/office/drawing/2014/main" id="{54C1DD61-65AA-44D4-BDCC-497DEF83595F}"/>
              </a:ext>
            </a:extLst>
          </p:cNvPr>
          <p:cNvSpPr/>
          <p:nvPr/>
        </p:nvSpPr>
        <p:spPr>
          <a:xfrm>
            <a:off x="1768334" y="1908930"/>
            <a:ext cx="1384284" cy="230701"/>
          </a:xfrm>
          <a:prstGeom prst="wedgeRectCallout">
            <a:avLst>
              <a:gd name="adj1" fmla="val 42377"/>
              <a:gd name="adj2" fmla="val 23977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The Green Loop </a:t>
            </a:r>
          </a:p>
        </p:txBody>
      </p:sp>
      <p:sp>
        <p:nvSpPr>
          <p:cNvPr id="37" name="Rectangle 36">
            <a:extLst>
              <a:ext uri="{FF2B5EF4-FFF2-40B4-BE49-F238E27FC236}">
                <a16:creationId xmlns:a16="http://schemas.microsoft.com/office/drawing/2014/main" id="{679FC08B-E27E-4EA9-8B8B-9F96DFC4D8CB}"/>
              </a:ext>
            </a:extLst>
          </p:cNvPr>
          <p:cNvSpPr/>
          <p:nvPr/>
        </p:nvSpPr>
        <p:spPr>
          <a:xfrm rot="21480000">
            <a:off x="2580657" y="4001650"/>
            <a:ext cx="208278" cy="351642"/>
          </a:xfrm>
          <a:prstGeom prst="rect">
            <a:avLst/>
          </a:prstGeom>
          <a:solidFill>
            <a:schemeClr val="accent6">
              <a:lumMod val="7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8" name="Speech Bubble: Rectangle 37">
            <a:extLst>
              <a:ext uri="{FF2B5EF4-FFF2-40B4-BE49-F238E27FC236}">
                <a16:creationId xmlns:a16="http://schemas.microsoft.com/office/drawing/2014/main" id="{3F370132-3D19-4336-907E-5C63096BC396}"/>
              </a:ext>
            </a:extLst>
          </p:cNvPr>
          <p:cNvSpPr/>
          <p:nvPr/>
        </p:nvSpPr>
        <p:spPr>
          <a:xfrm>
            <a:off x="1646335" y="4082530"/>
            <a:ext cx="814141" cy="479853"/>
          </a:xfrm>
          <a:prstGeom prst="wedgeRectCallout">
            <a:avLst>
              <a:gd name="adj1" fmla="val 71049"/>
              <a:gd name="adj2" fmla="val -4094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Future Park</a:t>
            </a:r>
          </a:p>
        </p:txBody>
      </p:sp>
      <p:sp>
        <p:nvSpPr>
          <p:cNvPr id="39" name="Speech Bubble: Rectangle 38">
            <a:extLst>
              <a:ext uri="{FF2B5EF4-FFF2-40B4-BE49-F238E27FC236}">
                <a16:creationId xmlns:a16="http://schemas.microsoft.com/office/drawing/2014/main" id="{CDDBADE3-EC06-47F9-9F01-744D3063482B}"/>
              </a:ext>
            </a:extLst>
          </p:cNvPr>
          <p:cNvSpPr/>
          <p:nvPr/>
        </p:nvSpPr>
        <p:spPr>
          <a:xfrm>
            <a:off x="4158534" y="4082529"/>
            <a:ext cx="2067338" cy="601980"/>
          </a:xfrm>
          <a:prstGeom prst="wedgeRectCallout">
            <a:avLst>
              <a:gd name="adj1" fmla="val -64629"/>
              <a:gd name="adj2" fmla="val -55103"/>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Potential Downsizing or Consolidation of  Greyhound Facility  </a:t>
            </a:r>
          </a:p>
        </p:txBody>
      </p:sp>
      <p:sp>
        <p:nvSpPr>
          <p:cNvPr id="40" name="Speech Bubble: Rectangle 39">
            <a:extLst>
              <a:ext uri="{FF2B5EF4-FFF2-40B4-BE49-F238E27FC236}">
                <a16:creationId xmlns:a16="http://schemas.microsoft.com/office/drawing/2014/main" id="{97124D10-29CA-4C43-B02A-D853297BAD0B}"/>
              </a:ext>
            </a:extLst>
          </p:cNvPr>
          <p:cNvSpPr/>
          <p:nvPr/>
        </p:nvSpPr>
        <p:spPr>
          <a:xfrm>
            <a:off x="4878744" y="3260929"/>
            <a:ext cx="1521553" cy="601980"/>
          </a:xfrm>
          <a:prstGeom prst="wedgeRectCallout">
            <a:avLst>
              <a:gd name="adj1" fmla="val -124193"/>
              <a:gd name="adj2" fmla="val -15478"/>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err="1">
                <a:solidFill>
                  <a:srgbClr val="FFFFFF"/>
                </a:solidFill>
                <a:latin typeface="Rubik"/>
              </a:rPr>
              <a:t>Trimet</a:t>
            </a:r>
            <a:r>
              <a:rPr lang="en-US" sz="1200" b="1" dirty="0">
                <a:solidFill>
                  <a:srgbClr val="FFFFFF"/>
                </a:solidFill>
                <a:latin typeface="Rubik"/>
              </a:rPr>
              <a:t> </a:t>
            </a:r>
            <a:r>
              <a:rPr kumimoji="0" lang="en-US" sz="1200" b="1" i="0" u="none" strike="noStrike" kern="1200" cap="none" spc="0" normalizeH="0" baseline="0" noProof="0" dirty="0">
                <a:ln>
                  <a:noFill/>
                </a:ln>
                <a:solidFill>
                  <a:srgbClr val="FFFFFF"/>
                </a:solidFill>
                <a:effectLst/>
                <a:uLnTx/>
                <a:uFillTx/>
                <a:latin typeface="Rubik"/>
                <a:ea typeface="+mn-ea"/>
                <a:cs typeface="+mn-cs"/>
              </a:rPr>
              <a:t>Division Transit Terminus </a:t>
            </a:r>
          </a:p>
        </p:txBody>
      </p:sp>
      <p:sp>
        <p:nvSpPr>
          <p:cNvPr id="31" name="Arrow: Left-Right 30">
            <a:extLst>
              <a:ext uri="{FF2B5EF4-FFF2-40B4-BE49-F238E27FC236}">
                <a16:creationId xmlns:a16="http://schemas.microsoft.com/office/drawing/2014/main" id="{AC74F280-6F44-43BA-91E6-B893BAF32D2A}"/>
              </a:ext>
            </a:extLst>
          </p:cNvPr>
          <p:cNvSpPr/>
          <p:nvPr/>
        </p:nvSpPr>
        <p:spPr>
          <a:xfrm rot="21540000">
            <a:off x="-19" y="4715161"/>
            <a:ext cx="6227825" cy="265176"/>
          </a:xfrm>
          <a:prstGeom prst="leftRightArrow">
            <a:avLst/>
          </a:prstGeom>
          <a:solidFill>
            <a:schemeClr val="accent3">
              <a:lumMod val="20000"/>
              <a:lumOff val="80000"/>
              <a:alpha val="60000"/>
            </a:schemeClr>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Rubik"/>
              <a:ea typeface="+mn-ea"/>
              <a:cs typeface="+mn-cs"/>
            </a:endParaRPr>
          </a:p>
        </p:txBody>
      </p:sp>
      <p:sp>
        <p:nvSpPr>
          <p:cNvPr id="32" name="Speech Bubble: Rectangle 31">
            <a:extLst>
              <a:ext uri="{FF2B5EF4-FFF2-40B4-BE49-F238E27FC236}">
                <a16:creationId xmlns:a16="http://schemas.microsoft.com/office/drawing/2014/main" id="{8E84488A-0EC0-4C68-8FB7-E64CD72F2D80}"/>
              </a:ext>
            </a:extLst>
          </p:cNvPr>
          <p:cNvSpPr/>
          <p:nvPr/>
        </p:nvSpPr>
        <p:spPr>
          <a:xfrm>
            <a:off x="210394" y="5048152"/>
            <a:ext cx="2075606" cy="457200"/>
          </a:xfrm>
          <a:prstGeom prst="wedgeRectCallout">
            <a:avLst>
              <a:gd name="adj1" fmla="val 12368"/>
              <a:gd name="adj2" fmla="val -8367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Flanders Neighborhood Greenway</a:t>
            </a:r>
          </a:p>
        </p:txBody>
      </p:sp>
      <p:cxnSp>
        <p:nvCxnSpPr>
          <p:cNvPr id="34" name="Straight Connector 33">
            <a:extLst>
              <a:ext uri="{FF2B5EF4-FFF2-40B4-BE49-F238E27FC236}">
                <a16:creationId xmlns:a16="http://schemas.microsoft.com/office/drawing/2014/main" id="{9E0D15A0-AB97-48E7-93D5-D05D260E975D}"/>
              </a:ext>
            </a:extLst>
          </p:cNvPr>
          <p:cNvCxnSpPr>
            <a:cxnSpLocks/>
          </p:cNvCxnSpPr>
          <p:nvPr/>
        </p:nvCxnSpPr>
        <p:spPr>
          <a:xfrm>
            <a:off x="837250"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2" name="Straight Connector 41">
            <a:extLst>
              <a:ext uri="{FF2B5EF4-FFF2-40B4-BE49-F238E27FC236}">
                <a16:creationId xmlns:a16="http://schemas.microsoft.com/office/drawing/2014/main" id="{F1EC24ED-BBC4-4E52-BF61-6EF6946533C4}"/>
              </a:ext>
            </a:extLst>
          </p:cNvPr>
          <p:cNvCxnSpPr>
            <a:cxnSpLocks/>
          </p:cNvCxnSpPr>
          <p:nvPr/>
        </p:nvCxnSpPr>
        <p:spPr>
          <a:xfrm>
            <a:off x="1275416" y="3584069"/>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4" name="Straight Connector 43">
            <a:extLst>
              <a:ext uri="{FF2B5EF4-FFF2-40B4-BE49-F238E27FC236}">
                <a16:creationId xmlns:a16="http://schemas.microsoft.com/office/drawing/2014/main" id="{D92228F5-46AE-414C-9D5F-94B5F0C98013}"/>
              </a:ext>
            </a:extLst>
          </p:cNvPr>
          <p:cNvCxnSpPr>
            <a:cxnSpLocks/>
          </p:cNvCxnSpPr>
          <p:nvPr/>
        </p:nvCxnSpPr>
        <p:spPr>
          <a:xfrm>
            <a:off x="81421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5" name="Straight Connector 44">
            <a:extLst>
              <a:ext uri="{FF2B5EF4-FFF2-40B4-BE49-F238E27FC236}">
                <a16:creationId xmlns:a16="http://schemas.microsoft.com/office/drawing/2014/main" id="{557E4817-ABB8-45FC-B67A-5EFE33504506}"/>
              </a:ext>
            </a:extLst>
          </p:cNvPr>
          <p:cNvCxnSpPr>
            <a:cxnSpLocks/>
          </p:cNvCxnSpPr>
          <p:nvPr/>
        </p:nvCxnSpPr>
        <p:spPr>
          <a:xfrm>
            <a:off x="1246400"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cxnSp>
        <p:nvCxnSpPr>
          <p:cNvPr id="46" name="Straight Connector 45">
            <a:extLst>
              <a:ext uri="{FF2B5EF4-FFF2-40B4-BE49-F238E27FC236}">
                <a16:creationId xmlns:a16="http://schemas.microsoft.com/office/drawing/2014/main" id="{0BFCA135-E8D9-49D6-B226-9DCA6780F8B8}"/>
              </a:ext>
            </a:extLst>
          </p:cNvPr>
          <p:cNvCxnSpPr>
            <a:cxnSpLocks/>
          </p:cNvCxnSpPr>
          <p:nvPr/>
        </p:nvCxnSpPr>
        <p:spPr>
          <a:xfrm>
            <a:off x="1683972" y="2752806"/>
            <a:ext cx="396334" cy="0"/>
          </a:xfrm>
          <a:prstGeom prst="line">
            <a:avLst/>
          </a:prstGeom>
          <a:noFill/>
          <a:ln w="38100">
            <a:solidFill>
              <a:schemeClr val="accent6"/>
            </a:solidFill>
          </a:ln>
        </p:spPr>
        <p:style>
          <a:lnRef idx="2">
            <a:schemeClr val="accent1">
              <a:shade val="50000"/>
            </a:schemeClr>
          </a:lnRef>
          <a:fillRef idx="1">
            <a:schemeClr val="accent1"/>
          </a:fillRef>
          <a:effectRef idx="0">
            <a:schemeClr val="accent1"/>
          </a:effectRef>
          <a:fontRef idx="minor">
            <a:schemeClr val="lt1"/>
          </a:fontRef>
        </p:style>
      </p:cxnSp>
      <p:sp>
        <p:nvSpPr>
          <p:cNvPr id="43" name="Speech Bubble: Rectangle 42">
            <a:extLst>
              <a:ext uri="{FF2B5EF4-FFF2-40B4-BE49-F238E27FC236}">
                <a16:creationId xmlns:a16="http://schemas.microsoft.com/office/drawing/2014/main" id="{AF53B274-FD7E-4720-985E-8D747EBC0F81}"/>
              </a:ext>
            </a:extLst>
          </p:cNvPr>
          <p:cNvSpPr/>
          <p:nvPr/>
        </p:nvSpPr>
        <p:spPr>
          <a:xfrm>
            <a:off x="4221436" y="1924220"/>
            <a:ext cx="1521553" cy="601980"/>
          </a:xfrm>
          <a:prstGeom prst="wedgeRectCallout">
            <a:avLst>
              <a:gd name="adj1" fmla="val -92810"/>
              <a:gd name="adj2" fmla="val 114480"/>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Rubik"/>
                <a:ea typeface="+mn-ea"/>
                <a:cs typeface="+mn-cs"/>
              </a:rPr>
              <a:t>Union Station Modernization</a:t>
            </a:r>
          </a:p>
        </p:txBody>
      </p:sp>
    </p:spTree>
    <p:extLst>
      <p:ext uri="{BB962C8B-B14F-4D97-AF65-F5344CB8AC3E}">
        <p14:creationId xmlns:p14="http://schemas.microsoft.com/office/powerpoint/2010/main" val="1437222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Subtitle 73">
            <a:extLst>
              <a:ext uri="{FF2B5EF4-FFF2-40B4-BE49-F238E27FC236}">
                <a16:creationId xmlns:a16="http://schemas.microsoft.com/office/drawing/2014/main" id="{67064311-5F97-4E62-A603-1671C8F0A37C}"/>
              </a:ext>
            </a:extLst>
          </p:cNvPr>
          <p:cNvSpPr>
            <a:spLocks noGrp="1"/>
          </p:cNvSpPr>
          <p:nvPr>
            <p:ph type="subTitle" idx="1"/>
          </p:nvPr>
        </p:nvSpPr>
        <p:spPr/>
        <p:txBody>
          <a:bodyPr/>
          <a:lstStyle/>
          <a:p>
            <a:r>
              <a:rPr lang="en-US" dirty="0"/>
              <a:t>View Corridors</a:t>
            </a:r>
          </a:p>
        </p:txBody>
      </p:sp>
      <p:sp>
        <p:nvSpPr>
          <p:cNvPr id="76" name="Title 75">
            <a:extLst>
              <a:ext uri="{FF2B5EF4-FFF2-40B4-BE49-F238E27FC236}">
                <a16:creationId xmlns:a16="http://schemas.microsoft.com/office/drawing/2014/main" id="{94A5DC42-0711-4180-8837-E3FC6911CC01}"/>
              </a:ext>
            </a:extLst>
          </p:cNvPr>
          <p:cNvSpPr>
            <a:spLocks noGrp="1"/>
          </p:cNvSpPr>
          <p:nvPr>
            <p:ph type="title"/>
          </p:nvPr>
        </p:nvSpPr>
        <p:spPr/>
        <p:txBody>
          <a:bodyPr/>
          <a:lstStyle/>
          <a:p>
            <a:r>
              <a:rPr lang="en-US" dirty="0"/>
              <a:t>NEIGHBORHOOD &amp; CONTEXT</a:t>
            </a:r>
          </a:p>
        </p:txBody>
      </p:sp>
      <p:pic>
        <p:nvPicPr>
          <p:cNvPr id="2" name="Picture 1">
            <a:extLst>
              <a:ext uri="{FF2B5EF4-FFF2-40B4-BE49-F238E27FC236}">
                <a16:creationId xmlns:a16="http://schemas.microsoft.com/office/drawing/2014/main" id="{819F5B2A-7D71-4D62-8735-D06C8EA9F5FD}"/>
              </a:ext>
            </a:extLst>
          </p:cNvPr>
          <p:cNvPicPr>
            <a:picLocks noChangeAspect="1"/>
          </p:cNvPicPr>
          <p:nvPr/>
        </p:nvPicPr>
        <p:blipFill rotWithShape="1">
          <a:blip r:embed="rId3"/>
          <a:srcRect t="12903" b="15088"/>
          <a:stretch/>
        </p:blipFill>
        <p:spPr>
          <a:xfrm>
            <a:off x="-213698" y="974557"/>
            <a:ext cx="9544058" cy="5173579"/>
          </a:xfrm>
          <a:prstGeom prst="rect">
            <a:avLst/>
          </a:prstGeom>
        </p:spPr>
      </p:pic>
      <p:pic>
        <p:nvPicPr>
          <p:cNvPr id="3" name="Picture 2">
            <a:extLst>
              <a:ext uri="{FF2B5EF4-FFF2-40B4-BE49-F238E27FC236}">
                <a16:creationId xmlns:a16="http://schemas.microsoft.com/office/drawing/2014/main" id="{6D4E3316-6FBD-4B4C-A855-E95F8D9BD5C6}"/>
              </a:ext>
            </a:extLst>
          </p:cNvPr>
          <p:cNvPicPr>
            <a:picLocks noChangeAspect="1"/>
          </p:cNvPicPr>
          <p:nvPr/>
        </p:nvPicPr>
        <p:blipFill>
          <a:blip r:embed="rId4"/>
          <a:stretch>
            <a:fillRect/>
          </a:stretch>
        </p:blipFill>
        <p:spPr>
          <a:xfrm>
            <a:off x="0" y="3661912"/>
            <a:ext cx="1588168" cy="2497755"/>
          </a:xfrm>
          <a:prstGeom prst="rect">
            <a:avLst/>
          </a:prstGeom>
        </p:spPr>
      </p:pic>
      <p:sp>
        <p:nvSpPr>
          <p:cNvPr id="30" name="Subtitle 5">
            <a:extLst>
              <a:ext uri="{FF2B5EF4-FFF2-40B4-BE49-F238E27FC236}">
                <a16:creationId xmlns:a16="http://schemas.microsoft.com/office/drawing/2014/main" id="{679D5FD1-58D9-44A2-A37E-3DE5899AFE12}"/>
              </a:ext>
            </a:extLst>
          </p:cNvPr>
          <p:cNvSpPr txBox="1">
            <a:spLocks/>
          </p:cNvSpPr>
          <p:nvPr/>
        </p:nvSpPr>
        <p:spPr>
          <a:xfrm>
            <a:off x="457200" y="934051"/>
            <a:ext cx="8534400" cy="601980"/>
          </a:xfrm>
          <a:prstGeom prst="rect">
            <a:avLst/>
          </a:prstGeom>
        </p:spPr>
        <p:txBody>
          <a:bodyPr lIns="274320"/>
          <a:lstStyle>
            <a:lvl1pPr marL="0" indent="0" algn="l" defTabSz="457200" rtl="0" eaLnBrk="1" latinLnBrk="0" hangingPunct="1">
              <a:lnSpc>
                <a:spcPct val="90000"/>
              </a:lnSpc>
              <a:spcBef>
                <a:spcPts val="1000"/>
              </a:spcBef>
              <a:buFont typeface="Arial" panose="020B0604020202020204" pitchFamily="34" charset="0"/>
              <a:buNone/>
              <a:defRPr lang="en-US" sz="2200" kern="1200" spc="-60" dirty="0">
                <a:solidFill>
                  <a:schemeClr val="accent1"/>
                </a:solidFill>
                <a:latin typeface="Rubik" panose="00000500000000000000" pitchFamily="2" charset="-79"/>
                <a:ea typeface="+mj-ea"/>
                <a:cs typeface="Rubik" panose="00000500000000000000" pitchFamily="2" charset="-79"/>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Central City Scenic Resources</a:t>
            </a:r>
          </a:p>
        </p:txBody>
      </p:sp>
    </p:spTree>
    <p:extLst>
      <p:ext uri="{BB962C8B-B14F-4D97-AF65-F5344CB8AC3E}">
        <p14:creationId xmlns:p14="http://schemas.microsoft.com/office/powerpoint/2010/main" val="3458951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0" y="3124200"/>
            <a:ext cx="6038850" cy="722999"/>
          </a:xfrm>
        </p:spPr>
        <p:txBody>
          <a:bodyPr/>
          <a:lstStyle/>
          <a:p>
            <a:r>
              <a:rPr lang="en-US" spc="300" dirty="0">
                <a:solidFill>
                  <a:prstClr val="white"/>
                </a:solidFill>
                <a:latin typeface="Montserrat" panose="00000500000000000000" pitchFamily="2" charset="0"/>
                <a:cs typeface="Arial" panose="020B0604020202020204" pitchFamily="34" charset="0"/>
              </a:rPr>
              <a:t>Feedback to Date</a:t>
            </a:r>
          </a:p>
        </p:txBody>
      </p:sp>
    </p:spTree>
    <p:extLst>
      <p:ext uri="{BB962C8B-B14F-4D97-AF65-F5344CB8AC3E}">
        <p14:creationId xmlns:p14="http://schemas.microsoft.com/office/powerpoint/2010/main" val="36733904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36"/>
          <p:cNvSpPr txBox="1">
            <a:spLocks noGrp="1"/>
          </p:cNvSpPr>
          <p:nvPr>
            <p:ph type="title"/>
          </p:nvPr>
        </p:nvSpPr>
        <p:spPr>
          <a:xfrm>
            <a:off x="304800" y="304800"/>
            <a:ext cx="8534400" cy="685800"/>
          </a:xfrm>
          <a:prstGeom prst="rect">
            <a:avLst/>
          </a:prstGeom>
          <a:noFill/>
          <a:ln>
            <a:noFill/>
          </a:ln>
        </p:spPr>
        <p:txBody>
          <a:bodyPr spcFirstLastPara="1" wrap="square" lIns="274300" tIns="182875" rIns="91425" bIns="45700" anchor="t" anchorCtr="0">
            <a:noAutofit/>
          </a:bodyPr>
          <a:lstStyle/>
          <a:p>
            <a:pPr marL="0" marR="0" lvl="0" indent="0" algn="l" rtl="0">
              <a:lnSpc>
                <a:spcPct val="80000"/>
              </a:lnSpc>
              <a:spcBef>
                <a:spcPts val="0"/>
              </a:spcBef>
              <a:spcAft>
                <a:spcPts val="0"/>
              </a:spcAft>
              <a:buClr>
                <a:schemeClr val="accent1"/>
              </a:buClr>
              <a:buSzPts val="4400"/>
              <a:buFont typeface="Rubik"/>
              <a:buNone/>
            </a:pPr>
            <a:r>
              <a:rPr lang="en-US"/>
              <a:t>Who we’ve heard from</a:t>
            </a:r>
            <a:endParaRPr sz="4400" b="1" i="0" u="none" strike="noStrike" cap="none">
              <a:solidFill>
                <a:schemeClr val="accent1"/>
              </a:solidFill>
              <a:latin typeface="Rubik"/>
              <a:ea typeface="Rubik"/>
              <a:cs typeface="Rubik"/>
              <a:sym typeface="Rubik"/>
            </a:endParaRPr>
          </a:p>
        </p:txBody>
      </p:sp>
      <p:sp>
        <p:nvSpPr>
          <p:cNvPr id="191" name="Google Shape;191;p36"/>
          <p:cNvSpPr txBox="1">
            <a:spLocks noGrp="1"/>
          </p:cNvSpPr>
          <p:nvPr>
            <p:ph type="body" idx="2"/>
          </p:nvPr>
        </p:nvSpPr>
        <p:spPr>
          <a:xfrm>
            <a:off x="304800" y="1221205"/>
            <a:ext cx="8839200" cy="4191000"/>
          </a:xfrm>
          <a:prstGeom prst="rect">
            <a:avLst/>
          </a:prstGeom>
          <a:noFill/>
          <a:ln>
            <a:noFill/>
          </a:ln>
        </p:spPr>
        <p:txBody>
          <a:bodyPr spcFirstLastPara="1" wrap="square" lIns="274300" tIns="45700" rIns="91425" bIns="45700" anchor="t" anchorCtr="0">
            <a:noAutofit/>
          </a:bodyPr>
          <a:lstStyle/>
          <a:p>
            <a:pPr marL="0" marR="0" lvl="0" indent="0" algn="l" rtl="0">
              <a:lnSpc>
                <a:spcPct val="100000"/>
              </a:lnSpc>
              <a:spcBef>
                <a:spcPts val="1000"/>
              </a:spcBef>
              <a:spcAft>
                <a:spcPts val="0"/>
              </a:spcAft>
              <a:buClr>
                <a:schemeClr val="accent1"/>
              </a:buClr>
              <a:buSzPts val="2800"/>
              <a:buFont typeface="Arial"/>
              <a:buNone/>
            </a:pPr>
            <a:r>
              <a:rPr lang="en-US" sz="2400" dirty="0"/>
              <a:t>Steering Committee			June 26, July 24</a:t>
            </a:r>
            <a:endParaRPr sz="2400" dirty="0"/>
          </a:p>
          <a:p>
            <a:pPr marL="0" marR="0" lvl="0" indent="0" algn="l" rtl="0">
              <a:lnSpc>
                <a:spcPct val="100000"/>
              </a:lnSpc>
              <a:spcBef>
                <a:spcPts val="1000"/>
              </a:spcBef>
              <a:spcAft>
                <a:spcPts val="0"/>
              </a:spcAft>
              <a:buClr>
                <a:schemeClr val="accent1"/>
              </a:buClr>
              <a:buSzPts val="2800"/>
              <a:buFont typeface="Arial"/>
              <a:buNone/>
            </a:pPr>
            <a:r>
              <a:rPr lang="en-US" sz="2400" dirty="0"/>
              <a:t>Stakeholders				June 25 - July 13</a:t>
            </a:r>
            <a:endParaRPr sz="2400" dirty="0"/>
          </a:p>
          <a:p>
            <a:pPr marL="0" marR="0" lvl="0" indent="0" algn="l" rtl="0">
              <a:lnSpc>
                <a:spcPct val="100000"/>
              </a:lnSpc>
              <a:spcBef>
                <a:spcPts val="1000"/>
              </a:spcBef>
              <a:spcAft>
                <a:spcPts val="0"/>
              </a:spcAft>
              <a:buClr>
                <a:schemeClr val="accent1"/>
              </a:buClr>
              <a:buSzPts val="2800"/>
              <a:buFont typeface="Arial"/>
              <a:buNone/>
            </a:pPr>
            <a:r>
              <a:rPr lang="en-US" sz="2000" dirty="0"/>
              <a:t>	</a:t>
            </a:r>
            <a:r>
              <a:rPr lang="en-US" sz="1050" dirty="0"/>
              <a:t>Jose Gonzalez, Milagro Theatre			Ian Williams , Business owner in Old Town</a:t>
            </a:r>
            <a:endParaRPr sz="1050" dirty="0"/>
          </a:p>
          <a:p>
            <a:pPr marL="457200" marR="0" lvl="0" indent="0" algn="l" rtl="0">
              <a:lnSpc>
                <a:spcPct val="100000"/>
              </a:lnSpc>
              <a:spcBef>
                <a:spcPts val="1000"/>
              </a:spcBef>
              <a:spcAft>
                <a:spcPts val="0"/>
              </a:spcAft>
              <a:buClr>
                <a:schemeClr val="accent1"/>
              </a:buClr>
              <a:buSzPts val="2800"/>
              <a:buFont typeface="Arial"/>
              <a:buNone/>
            </a:pPr>
            <a:r>
              <a:rPr lang="en-US" sz="1050" dirty="0"/>
              <a:t>	Brett Horner &amp; Tate White, Portland Parks and Recreation		Rick </a:t>
            </a:r>
            <a:r>
              <a:rPr lang="en-US" sz="1050" dirty="0" err="1"/>
              <a:t>Turoczy</a:t>
            </a:r>
            <a:r>
              <a:rPr lang="en-US" sz="1050" dirty="0"/>
              <a:t>, Portland Incubator Experiment</a:t>
            </a:r>
            <a:endParaRPr sz="1050" dirty="0"/>
          </a:p>
          <a:p>
            <a:pPr marL="0" marR="0" lvl="0" indent="0" algn="l" rtl="0">
              <a:lnSpc>
                <a:spcPct val="100000"/>
              </a:lnSpc>
              <a:spcBef>
                <a:spcPts val="1000"/>
              </a:spcBef>
              <a:spcAft>
                <a:spcPts val="0"/>
              </a:spcAft>
              <a:buClr>
                <a:schemeClr val="accent1"/>
              </a:buClr>
              <a:buSzPts val="2800"/>
              <a:buFont typeface="Arial"/>
              <a:buNone/>
            </a:pPr>
            <a:r>
              <a:rPr lang="en-US" sz="1050" dirty="0"/>
              <a:t>	George </a:t>
            </a:r>
            <a:r>
              <a:rPr lang="en-US" sz="1050" dirty="0" err="1"/>
              <a:t>Devendorf</a:t>
            </a:r>
            <a:r>
              <a:rPr lang="en-US" sz="1050" dirty="0"/>
              <a:t>, Transition Projects			</a:t>
            </a:r>
            <a:r>
              <a:rPr lang="en-US" sz="1050" dirty="0" err="1"/>
              <a:t>Gerik</a:t>
            </a:r>
            <a:r>
              <a:rPr lang="en-US" sz="1050" dirty="0"/>
              <a:t> </a:t>
            </a:r>
            <a:r>
              <a:rPr lang="en-US" sz="1050" dirty="0" err="1"/>
              <a:t>Kransky</a:t>
            </a:r>
            <a:r>
              <a:rPr lang="en-US" sz="1050" dirty="0"/>
              <a:t>, Street Trust</a:t>
            </a:r>
            <a:endParaRPr sz="1050" dirty="0"/>
          </a:p>
          <a:p>
            <a:pPr marL="0" marR="0" lvl="0" indent="0" algn="l" rtl="0">
              <a:lnSpc>
                <a:spcPct val="100000"/>
              </a:lnSpc>
              <a:spcBef>
                <a:spcPts val="1000"/>
              </a:spcBef>
              <a:spcAft>
                <a:spcPts val="0"/>
              </a:spcAft>
              <a:buClr>
                <a:schemeClr val="accent1"/>
              </a:buClr>
              <a:buSzPts val="2800"/>
              <a:buFont typeface="Arial"/>
              <a:buNone/>
            </a:pPr>
            <a:r>
              <a:rPr lang="en-US" sz="1050" dirty="0"/>
              <a:t>	Mauricio Leclerc &amp; </a:t>
            </a:r>
            <a:r>
              <a:rPr lang="en-US" sz="1050" dirty="0" err="1"/>
              <a:t>Zef</a:t>
            </a:r>
            <a:r>
              <a:rPr lang="en-US" sz="1050" dirty="0"/>
              <a:t> Wagner, PBOT			Candace Kita,. APANO</a:t>
            </a:r>
            <a:endParaRPr sz="1050" dirty="0"/>
          </a:p>
          <a:p>
            <a:pPr marL="0" marR="0" lvl="0" indent="0" algn="l" rtl="0">
              <a:lnSpc>
                <a:spcPct val="100000"/>
              </a:lnSpc>
              <a:spcBef>
                <a:spcPts val="1000"/>
              </a:spcBef>
              <a:spcAft>
                <a:spcPts val="0"/>
              </a:spcAft>
              <a:buClr>
                <a:schemeClr val="accent1"/>
              </a:buClr>
              <a:buSzPts val="2800"/>
              <a:buFont typeface="Arial"/>
              <a:buNone/>
            </a:pPr>
            <a:r>
              <a:rPr lang="en-US" sz="1050" dirty="0"/>
              <a:t>	Elaine Friesen-</a:t>
            </a:r>
            <a:r>
              <a:rPr lang="en-US" sz="1050" dirty="0" err="1"/>
              <a:t>Strang</a:t>
            </a:r>
            <a:r>
              <a:rPr lang="en-US" sz="1050" dirty="0"/>
              <a:t>, AARP				Vivian Satterfield, OPAL Environmental</a:t>
            </a:r>
            <a:endParaRPr sz="1050" dirty="0"/>
          </a:p>
          <a:p>
            <a:pPr marL="0" marR="0" lvl="0" indent="0" algn="l" rtl="0">
              <a:lnSpc>
                <a:spcPct val="100000"/>
              </a:lnSpc>
              <a:spcBef>
                <a:spcPts val="1000"/>
              </a:spcBef>
              <a:spcAft>
                <a:spcPts val="0"/>
              </a:spcAft>
              <a:buClr>
                <a:schemeClr val="accent1"/>
              </a:buClr>
              <a:buSzPts val="2800"/>
              <a:buFont typeface="Arial"/>
              <a:buNone/>
            </a:pPr>
            <a:r>
              <a:rPr lang="en-US" sz="1050" dirty="0"/>
              <a:t>	Michael </a:t>
            </a:r>
            <a:r>
              <a:rPr lang="en-US" sz="1050" dirty="0" err="1"/>
              <a:t>Szporluk</a:t>
            </a:r>
            <a:r>
              <a:rPr lang="en-US" sz="1050" dirty="0"/>
              <a:t>, Consultant advocating for people with disabilities	Shea Flaherty, Hacienda CDC, Mercado </a:t>
            </a:r>
          </a:p>
          <a:p>
            <a:pPr marL="0" marR="0" lvl="0" indent="0" algn="l" rtl="0">
              <a:lnSpc>
                <a:spcPct val="100000"/>
              </a:lnSpc>
              <a:spcBef>
                <a:spcPts val="1000"/>
              </a:spcBef>
              <a:spcAft>
                <a:spcPts val="0"/>
              </a:spcAft>
              <a:buClr>
                <a:schemeClr val="accent1"/>
              </a:buClr>
              <a:buSzPts val="2800"/>
              <a:buFont typeface="Arial"/>
              <a:buNone/>
            </a:pPr>
            <a:r>
              <a:rPr lang="en-US" sz="2400" dirty="0"/>
              <a:t>Sunday Parkways				July 22</a:t>
            </a:r>
          </a:p>
          <a:p>
            <a:pPr marL="0" marR="0" lvl="0" indent="0" algn="l" rtl="0">
              <a:lnSpc>
                <a:spcPct val="100000"/>
              </a:lnSpc>
              <a:spcBef>
                <a:spcPts val="1000"/>
              </a:spcBef>
              <a:spcAft>
                <a:spcPts val="0"/>
              </a:spcAft>
              <a:buClr>
                <a:schemeClr val="accent1"/>
              </a:buClr>
              <a:buSzPts val="2800"/>
              <a:buFont typeface="Arial"/>
              <a:buNone/>
            </a:pPr>
            <a:r>
              <a:rPr lang="en-US" sz="2400" dirty="0"/>
              <a:t>Public Partners Technical Team   	July 23</a:t>
            </a:r>
          </a:p>
          <a:p>
            <a:pPr marL="0" lvl="0" indent="0"/>
            <a:r>
              <a:rPr lang="en-US" sz="2400" dirty="0"/>
              <a:t>Public Open House 				June 25 </a:t>
            </a:r>
            <a:endParaRPr sz="2400" dirty="0"/>
          </a:p>
          <a:p>
            <a:pPr marL="0" marR="0" lvl="0" indent="0" algn="l" rtl="0">
              <a:lnSpc>
                <a:spcPct val="100000"/>
              </a:lnSpc>
              <a:spcBef>
                <a:spcPts val="1000"/>
              </a:spcBef>
              <a:spcAft>
                <a:spcPts val="0"/>
              </a:spcAft>
              <a:buClr>
                <a:schemeClr val="accent1"/>
              </a:buClr>
              <a:buSzPts val="2800"/>
              <a:buFont typeface="Arial"/>
              <a:buNone/>
            </a:pPr>
            <a:endParaRPr sz="3600" dirty="0"/>
          </a:p>
        </p:txBody>
      </p:sp>
    </p:spTree>
    <p:extLst>
      <p:ext uri="{BB962C8B-B14F-4D97-AF65-F5344CB8AC3E}">
        <p14:creationId xmlns:p14="http://schemas.microsoft.com/office/powerpoint/2010/main" val="7324908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38"/>
          <p:cNvSpPr>
            <a:spLocks noGrp="1"/>
          </p:cNvSpPr>
          <p:nvPr>
            <p:ph type="pic" idx="2"/>
          </p:nvPr>
        </p:nvSpPr>
        <p:spPr>
          <a:xfrm>
            <a:off x="170625" y="1714500"/>
            <a:ext cx="5049000" cy="44577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An Open-Ended Vision</a:t>
            </a:r>
            <a:endParaRPr dirty="0"/>
          </a:p>
          <a:p>
            <a:pPr marL="342900" lvl="0" indent="-355600" rtl="0">
              <a:spcBef>
                <a:spcPts val="1000"/>
              </a:spcBef>
              <a:spcAft>
                <a:spcPts val="0"/>
              </a:spcAft>
              <a:buSzPts val="2000"/>
              <a:buChar char="•"/>
            </a:pPr>
            <a:r>
              <a:rPr lang="en-US" sz="2000" dirty="0"/>
              <a:t>Give future residents a chance to weigh in</a:t>
            </a:r>
            <a:endParaRPr sz="2000" dirty="0"/>
          </a:p>
          <a:p>
            <a:pPr marL="342900" lvl="0" indent="-355600" rtl="0">
              <a:spcBef>
                <a:spcPts val="0"/>
              </a:spcBef>
              <a:spcAft>
                <a:spcPts val="0"/>
              </a:spcAft>
              <a:buSzPts val="2000"/>
              <a:buChar char="•"/>
            </a:pPr>
            <a:r>
              <a:rPr lang="en-US" sz="2000" dirty="0"/>
              <a:t>Interim activations to test ideas early</a:t>
            </a:r>
            <a:endParaRPr sz="2000" dirty="0"/>
          </a:p>
          <a:p>
            <a:pPr marL="457200" lvl="0" indent="0" rtl="0">
              <a:spcBef>
                <a:spcPts val="1000"/>
              </a:spcBef>
              <a:spcAft>
                <a:spcPts val="0"/>
              </a:spcAft>
              <a:buClr>
                <a:srgbClr val="000000"/>
              </a:buClr>
              <a:buSzPts val="1100"/>
              <a:buFont typeface="Arial"/>
              <a:buNone/>
            </a:pPr>
            <a:endParaRPr sz="2000" dirty="0"/>
          </a:p>
          <a:p>
            <a:pPr marL="0" lvl="0" indent="0" rtl="0">
              <a:spcBef>
                <a:spcPts val="1000"/>
              </a:spcBef>
              <a:spcAft>
                <a:spcPts val="0"/>
              </a:spcAft>
              <a:buClr>
                <a:srgbClr val="000000"/>
              </a:buClr>
              <a:buSzPts val="1100"/>
              <a:buFont typeface="Arial"/>
              <a:buNone/>
            </a:pPr>
            <a:r>
              <a:rPr lang="en-US" dirty="0"/>
              <a:t>Place Management</a:t>
            </a:r>
            <a:endParaRPr dirty="0"/>
          </a:p>
          <a:p>
            <a:pPr marL="457200" lvl="0" indent="-355600" rtl="0">
              <a:spcBef>
                <a:spcPts val="1000"/>
              </a:spcBef>
              <a:spcAft>
                <a:spcPts val="0"/>
              </a:spcAft>
              <a:buSzPts val="2000"/>
              <a:buChar char="•"/>
            </a:pPr>
            <a:r>
              <a:rPr lang="en-US" sz="2000" dirty="0"/>
              <a:t>Create a place management organization for the Broadway Corridor</a:t>
            </a:r>
            <a:endParaRPr sz="2000" dirty="0"/>
          </a:p>
          <a:p>
            <a:pPr marL="457200" lvl="0" indent="-355600">
              <a:spcBef>
                <a:spcPts val="0"/>
              </a:spcBef>
              <a:spcAft>
                <a:spcPts val="0"/>
              </a:spcAft>
              <a:buSzPts val="2000"/>
              <a:buChar char="•"/>
            </a:pPr>
            <a:r>
              <a:rPr lang="en-US" sz="2000" dirty="0"/>
              <a:t>Achieve placemaking goals and facilitate equity-oriented programs</a:t>
            </a:r>
            <a:endParaRPr dirty="0"/>
          </a:p>
        </p:txBody>
      </p:sp>
      <p:sp>
        <p:nvSpPr>
          <p:cNvPr id="204" name="Google Shape;204;p38"/>
          <p:cNvSpPr>
            <a:spLocks noGrp="1"/>
          </p:cNvSpPr>
          <p:nvPr>
            <p:ph type="pic" idx="3"/>
          </p:nvPr>
        </p:nvSpPr>
        <p:spPr>
          <a:xfrm>
            <a:off x="5334000" y="1714500"/>
            <a:ext cx="3810000" cy="20193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05" name="Google Shape;205;p38"/>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solidFill>
                  <a:srgbClr val="F56600"/>
                </a:solidFill>
              </a:rPr>
              <a:t>A</a:t>
            </a:r>
            <a:r>
              <a:rPr lang="en-US"/>
              <a:t>ccountable</a:t>
            </a:r>
            <a:endParaRPr/>
          </a:p>
        </p:txBody>
      </p:sp>
      <p:sp>
        <p:nvSpPr>
          <p:cNvPr id="206" name="Google Shape;206;p38"/>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07" name="Google Shape;207;p38"/>
          <p:cNvSpPr>
            <a:spLocks noGrp="1"/>
          </p:cNvSpPr>
          <p:nvPr>
            <p:ph type="pic" idx="4"/>
          </p:nvPr>
        </p:nvSpPr>
        <p:spPr>
          <a:xfrm>
            <a:off x="5334000" y="3848100"/>
            <a:ext cx="3810000" cy="23241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pic>
        <p:nvPicPr>
          <p:cNvPr id="208" name="Google Shape;208;p38"/>
          <p:cNvPicPr preferRelativeResize="0"/>
          <p:nvPr/>
        </p:nvPicPr>
        <p:blipFill rotWithShape="1">
          <a:blip r:embed="rId3">
            <a:alphaModFix/>
          </a:blip>
          <a:srcRect t="8675"/>
          <a:stretch/>
        </p:blipFill>
        <p:spPr>
          <a:xfrm>
            <a:off x="5334000" y="3847975"/>
            <a:ext cx="3810000" cy="2324102"/>
          </a:xfrm>
          <a:prstGeom prst="rect">
            <a:avLst/>
          </a:prstGeom>
          <a:noFill/>
          <a:ln>
            <a:noFill/>
          </a:ln>
        </p:spPr>
      </p:pic>
      <p:sp>
        <p:nvSpPr>
          <p:cNvPr id="209" name="Google Shape;209;p38"/>
          <p:cNvSpPr/>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10" name="Google Shape;210;p38"/>
          <p:cNvSpPr/>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11" name="Google Shape;211;p38"/>
          <p:cNvPicPr preferRelativeResize="0"/>
          <p:nvPr/>
        </p:nvPicPr>
        <p:blipFill rotWithShape="1">
          <a:blip r:embed="rId4">
            <a:alphaModFix/>
          </a:blip>
          <a:srcRect t="5037" b="15389"/>
          <a:stretch/>
        </p:blipFill>
        <p:spPr>
          <a:xfrm>
            <a:off x="5334000" y="1714501"/>
            <a:ext cx="3810000" cy="2019299"/>
          </a:xfrm>
          <a:prstGeom prst="rect">
            <a:avLst/>
          </a:prstGeom>
          <a:noFill/>
          <a:ln>
            <a:noFill/>
          </a:ln>
        </p:spPr>
      </p:pic>
      <p:pic>
        <p:nvPicPr>
          <p:cNvPr id="212" name="Google Shape;212;p38"/>
          <p:cNvPicPr preferRelativeResize="0"/>
          <p:nvPr/>
        </p:nvPicPr>
        <p:blipFill rotWithShape="1">
          <a:blip r:embed="rId3">
            <a:alphaModFix/>
          </a:blip>
          <a:srcRect t="8675"/>
          <a:stretch/>
        </p:blipFill>
        <p:spPr>
          <a:xfrm>
            <a:off x="5334000" y="3848100"/>
            <a:ext cx="3810000" cy="2324102"/>
          </a:xfrm>
          <a:prstGeom prst="rect">
            <a:avLst/>
          </a:prstGeom>
          <a:noFill/>
          <a:ln>
            <a:noFill/>
          </a:ln>
        </p:spPr>
      </p:pic>
    </p:spTree>
    <p:extLst>
      <p:ext uri="{BB962C8B-B14F-4D97-AF65-F5344CB8AC3E}">
        <p14:creationId xmlns:p14="http://schemas.microsoft.com/office/powerpoint/2010/main" val="259810175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9"/>
          <p:cNvSpPr>
            <a:spLocks noGrp="1"/>
          </p:cNvSpPr>
          <p:nvPr>
            <p:ph type="pic" idx="2"/>
          </p:nvPr>
        </p:nvSpPr>
        <p:spPr>
          <a:xfrm>
            <a:off x="170700" y="1714500"/>
            <a:ext cx="5049000" cy="44577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19" name="Google Shape;219;p39"/>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Connected</a:t>
            </a:r>
            <a:endParaRPr/>
          </a:p>
        </p:txBody>
      </p:sp>
      <p:sp>
        <p:nvSpPr>
          <p:cNvPr id="220" name="Google Shape;220;p39"/>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21" name="Google Shape;221;p39"/>
          <p:cNvSpPr/>
          <p:nvPr/>
        </p:nvSpPr>
        <p:spPr>
          <a:xfrm>
            <a:off x="170700" y="1714500"/>
            <a:ext cx="5219700" cy="44577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Clr>
                <a:srgbClr val="000000"/>
              </a:buClr>
              <a:buSzPts val="1100"/>
              <a:buFont typeface="Arial"/>
              <a:buNone/>
            </a:pPr>
            <a:r>
              <a:rPr lang="en-US" sz="2800" dirty="0">
                <a:solidFill>
                  <a:schemeClr val="dk1"/>
                </a:solidFill>
                <a:latin typeface="Rubik"/>
                <a:ea typeface="Rubik"/>
                <a:cs typeface="Rubik"/>
                <a:sym typeface="Rubik"/>
              </a:rPr>
              <a:t>Green Loop</a:t>
            </a:r>
            <a:endParaRPr sz="2800" dirty="0">
              <a:solidFill>
                <a:schemeClr val="dk1"/>
              </a:solidFill>
              <a:latin typeface="Rubik"/>
              <a:ea typeface="Rubik"/>
              <a:cs typeface="Rubik"/>
              <a:sym typeface="Rubik"/>
            </a:endParaRPr>
          </a:p>
          <a:p>
            <a:pPr marL="342900" lvl="0" indent="-355600" rtl="0">
              <a:lnSpc>
                <a:spcPct val="90000"/>
              </a:lnSpc>
              <a:spcBef>
                <a:spcPts val="1000"/>
              </a:spcBef>
              <a:spcAft>
                <a:spcPts val="0"/>
              </a:spcAft>
              <a:buClr>
                <a:schemeClr val="dk1"/>
              </a:buClr>
              <a:buSzPts val="2000"/>
              <a:buChar char="•"/>
            </a:pPr>
            <a:r>
              <a:rPr lang="en-US" sz="2000" dirty="0">
                <a:solidFill>
                  <a:schemeClr val="dk1"/>
                </a:solidFill>
                <a:latin typeface="Rubik"/>
                <a:ea typeface="Rubik"/>
                <a:cs typeface="Rubik"/>
                <a:sym typeface="Rubik"/>
              </a:rPr>
              <a:t>Implement the Green Loop vision for the area</a:t>
            </a:r>
            <a:endParaRPr sz="2000" dirty="0">
              <a:solidFill>
                <a:schemeClr val="dk1"/>
              </a:solidFill>
              <a:latin typeface="Rubik"/>
              <a:ea typeface="Rubik"/>
              <a:cs typeface="Rubik"/>
              <a:sym typeface="Rubik"/>
            </a:endParaRPr>
          </a:p>
          <a:p>
            <a:pPr marL="0" lvl="0" indent="0" rtl="0">
              <a:lnSpc>
                <a:spcPct val="90000"/>
              </a:lnSpc>
              <a:spcBef>
                <a:spcPts val="1000"/>
              </a:spcBef>
              <a:spcAft>
                <a:spcPts val="0"/>
              </a:spcAft>
              <a:buClr>
                <a:srgbClr val="000000"/>
              </a:buClr>
              <a:buSzPts val="1100"/>
              <a:buFont typeface="Arial"/>
              <a:buNone/>
            </a:pPr>
            <a:r>
              <a:rPr lang="en-US" sz="2800" dirty="0">
                <a:solidFill>
                  <a:schemeClr val="dk1"/>
                </a:solidFill>
                <a:latin typeface="Rubik"/>
                <a:ea typeface="Rubik"/>
                <a:cs typeface="Rubik"/>
                <a:sym typeface="Rubik"/>
              </a:rPr>
              <a:t>Streets as Places</a:t>
            </a:r>
            <a:endParaRPr sz="2800" dirty="0">
              <a:solidFill>
                <a:schemeClr val="dk1"/>
              </a:solidFill>
              <a:latin typeface="Rubik"/>
              <a:ea typeface="Rubik"/>
              <a:cs typeface="Rubik"/>
              <a:sym typeface="Rubik"/>
            </a:endParaRPr>
          </a:p>
          <a:p>
            <a:pPr marL="342900" lvl="0" indent="-355600" rtl="0">
              <a:lnSpc>
                <a:spcPct val="90000"/>
              </a:lnSpc>
              <a:spcBef>
                <a:spcPts val="1000"/>
              </a:spcBef>
              <a:spcAft>
                <a:spcPts val="0"/>
              </a:spcAft>
              <a:buClr>
                <a:schemeClr val="dk1"/>
              </a:buClr>
              <a:buSzPts val="2000"/>
              <a:buChar char="•"/>
            </a:pPr>
            <a:r>
              <a:rPr lang="en-US" sz="2000" dirty="0">
                <a:solidFill>
                  <a:schemeClr val="dk1"/>
                </a:solidFill>
                <a:latin typeface="Rubik"/>
                <a:ea typeface="Rubik"/>
                <a:cs typeface="Rubik"/>
                <a:sym typeface="Rubik"/>
              </a:rPr>
              <a:t>Introduce creative strategies to ensure pedestrian orientation</a:t>
            </a:r>
            <a:endParaRPr sz="2000" dirty="0">
              <a:solidFill>
                <a:schemeClr val="dk1"/>
              </a:solidFill>
              <a:latin typeface="Rubik"/>
              <a:ea typeface="Rubik"/>
              <a:cs typeface="Rubik"/>
              <a:sym typeface="Rubik"/>
            </a:endParaRPr>
          </a:p>
          <a:p>
            <a:pPr marL="342900" lvl="0" indent="-355600" rtl="0">
              <a:lnSpc>
                <a:spcPct val="90000"/>
              </a:lnSpc>
              <a:spcBef>
                <a:spcPts val="0"/>
              </a:spcBef>
              <a:spcAft>
                <a:spcPts val="0"/>
              </a:spcAft>
              <a:buClr>
                <a:schemeClr val="dk1"/>
              </a:buClr>
              <a:buSzPts val="2000"/>
              <a:buChar char="•"/>
            </a:pPr>
            <a:r>
              <a:rPr lang="en-US" sz="2000" dirty="0">
                <a:solidFill>
                  <a:schemeClr val="dk1"/>
                </a:solidFill>
                <a:latin typeface="Rubik"/>
                <a:ea typeface="Rubik"/>
                <a:cs typeface="Rubik"/>
                <a:sym typeface="Rubik"/>
              </a:rPr>
              <a:t>Knit the site to the surrounding city</a:t>
            </a:r>
            <a:endParaRPr sz="2000" dirty="0">
              <a:solidFill>
                <a:schemeClr val="dk1"/>
              </a:solidFill>
              <a:latin typeface="Rubik"/>
              <a:ea typeface="Rubik"/>
              <a:cs typeface="Rubik"/>
              <a:sym typeface="Rubik"/>
            </a:endParaRPr>
          </a:p>
          <a:p>
            <a:pPr marL="0" lvl="0" indent="0" rtl="0">
              <a:lnSpc>
                <a:spcPct val="90000"/>
              </a:lnSpc>
              <a:spcBef>
                <a:spcPts val="1000"/>
              </a:spcBef>
              <a:spcAft>
                <a:spcPts val="0"/>
              </a:spcAft>
              <a:buClr>
                <a:srgbClr val="000000"/>
              </a:buClr>
              <a:buSzPts val="1100"/>
              <a:buFont typeface="Arial"/>
              <a:buNone/>
            </a:pPr>
            <a:r>
              <a:rPr lang="en-US" sz="2800" dirty="0">
                <a:solidFill>
                  <a:schemeClr val="dk1"/>
                </a:solidFill>
                <a:latin typeface="Rubik"/>
                <a:ea typeface="Rubik"/>
                <a:cs typeface="Rubik"/>
                <a:sym typeface="Rubik"/>
              </a:rPr>
              <a:t>Waterfront Access</a:t>
            </a:r>
            <a:endParaRPr sz="2800" dirty="0">
              <a:solidFill>
                <a:schemeClr val="dk1"/>
              </a:solidFill>
              <a:latin typeface="Rubik"/>
              <a:ea typeface="Rubik"/>
              <a:cs typeface="Rubik"/>
              <a:sym typeface="Rubik"/>
            </a:endParaRPr>
          </a:p>
          <a:p>
            <a:pPr marL="342900" lvl="0" indent="-355600" rtl="0">
              <a:lnSpc>
                <a:spcPct val="90000"/>
              </a:lnSpc>
              <a:spcBef>
                <a:spcPts val="1000"/>
              </a:spcBef>
              <a:spcAft>
                <a:spcPts val="0"/>
              </a:spcAft>
              <a:buClr>
                <a:schemeClr val="dk1"/>
              </a:buClr>
              <a:buSzPts val="2000"/>
              <a:buChar char="•"/>
            </a:pPr>
            <a:r>
              <a:rPr lang="en-US" sz="2000" dirty="0">
                <a:solidFill>
                  <a:schemeClr val="dk1"/>
                </a:solidFill>
                <a:latin typeface="Rubik"/>
                <a:ea typeface="Rubik"/>
                <a:cs typeface="Rubik"/>
                <a:sym typeface="Rubik"/>
              </a:rPr>
              <a:t>How could waterfront access be improved?</a:t>
            </a:r>
            <a:endParaRPr sz="2800" dirty="0">
              <a:solidFill>
                <a:srgbClr val="383A35"/>
              </a:solidFill>
              <a:latin typeface="Rubik"/>
              <a:ea typeface="Rubik"/>
              <a:cs typeface="Rubik"/>
              <a:sym typeface="Rubik"/>
            </a:endParaRPr>
          </a:p>
          <a:p>
            <a:pPr marL="0" lvl="0" indent="0" rtl="0">
              <a:lnSpc>
                <a:spcPct val="90000"/>
              </a:lnSpc>
              <a:spcBef>
                <a:spcPts val="1000"/>
              </a:spcBef>
              <a:spcAft>
                <a:spcPts val="0"/>
              </a:spcAft>
              <a:buNone/>
            </a:pPr>
            <a:endParaRPr sz="2800" dirty="0">
              <a:solidFill>
                <a:srgbClr val="383A35"/>
              </a:solidFill>
              <a:latin typeface="Rubik"/>
              <a:ea typeface="Rubik"/>
              <a:cs typeface="Rubik"/>
              <a:sym typeface="Rubik"/>
            </a:endParaRPr>
          </a:p>
          <a:p>
            <a:pPr marL="0" lvl="0" indent="0" rtl="0">
              <a:lnSpc>
                <a:spcPct val="90000"/>
              </a:lnSpc>
              <a:spcBef>
                <a:spcPts val="1000"/>
              </a:spcBef>
              <a:spcAft>
                <a:spcPts val="0"/>
              </a:spcAft>
              <a:buNone/>
            </a:pPr>
            <a:endParaRPr sz="2800" dirty="0">
              <a:solidFill>
                <a:srgbClr val="383A35"/>
              </a:solidFill>
              <a:latin typeface="Rubik"/>
              <a:ea typeface="Rubik"/>
              <a:cs typeface="Rubik"/>
              <a:sym typeface="Rubik"/>
            </a:endParaRPr>
          </a:p>
        </p:txBody>
      </p:sp>
      <p:sp>
        <p:nvSpPr>
          <p:cNvPr id="222" name="Google Shape;222;p39"/>
          <p:cNvSpPr/>
          <p:nvPr/>
        </p:nvSpPr>
        <p:spPr>
          <a:xfrm>
            <a:off x="5524500" y="381800"/>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23" name="Google Shape;223;p39"/>
          <p:cNvSpPr/>
          <p:nvPr/>
        </p:nvSpPr>
        <p:spPr>
          <a:xfrm>
            <a:off x="5524500" y="2342448"/>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24" name="Google Shape;224;p39"/>
          <p:cNvPicPr preferRelativeResize="0"/>
          <p:nvPr/>
        </p:nvPicPr>
        <p:blipFill rotWithShape="1">
          <a:blip r:embed="rId3">
            <a:alphaModFix/>
          </a:blip>
          <a:srcRect t="13834" b="17304"/>
          <a:stretch/>
        </p:blipFill>
        <p:spPr>
          <a:xfrm>
            <a:off x="5524500" y="381799"/>
            <a:ext cx="3619496" cy="1868998"/>
          </a:xfrm>
          <a:prstGeom prst="rect">
            <a:avLst/>
          </a:prstGeom>
          <a:noFill/>
          <a:ln>
            <a:noFill/>
          </a:ln>
        </p:spPr>
      </p:pic>
      <p:pic>
        <p:nvPicPr>
          <p:cNvPr id="225" name="Google Shape;225;p39"/>
          <p:cNvPicPr preferRelativeResize="0"/>
          <p:nvPr/>
        </p:nvPicPr>
        <p:blipFill rotWithShape="1">
          <a:blip r:embed="rId4">
            <a:alphaModFix/>
          </a:blip>
          <a:srcRect t="25407" r="2505" b="7464"/>
          <a:stretch/>
        </p:blipFill>
        <p:spPr>
          <a:xfrm>
            <a:off x="5524500" y="2342461"/>
            <a:ext cx="3619496" cy="1868998"/>
          </a:xfrm>
          <a:prstGeom prst="rect">
            <a:avLst/>
          </a:prstGeom>
          <a:noFill/>
          <a:ln>
            <a:noFill/>
          </a:ln>
        </p:spPr>
      </p:pic>
      <p:sp>
        <p:nvSpPr>
          <p:cNvPr id="226" name="Google Shape;226;p39"/>
          <p:cNvSpPr/>
          <p:nvPr/>
        </p:nvSpPr>
        <p:spPr>
          <a:xfrm>
            <a:off x="5524500" y="4303097"/>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27" name="Google Shape;227;p39"/>
          <p:cNvPicPr preferRelativeResize="0"/>
          <p:nvPr/>
        </p:nvPicPr>
        <p:blipFill rotWithShape="1">
          <a:blip r:embed="rId5">
            <a:alphaModFix/>
          </a:blip>
          <a:srcRect t="10842" b="13285"/>
          <a:stretch/>
        </p:blipFill>
        <p:spPr>
          <a:xfrm>
            <a:off x="5524500" y="4303100"/>
            <a:ext cx="3619496" cy="1868998"/>
          </a:xfrm>
          <a:prstGeom prst="rect">
            <a:avLst/>
          </a:prstGeom>
          <a:noFill/>
          <a:ln>
            <a:noFill/>
          </a:ln>
        </p:spPr>
      </p:pic>
    </p:spTree>
    <p:extLst>
      <p:ext uri="{BB962C8B-B14F-4D97-AF65-F5344CB8AC3E}">
        <p14:creationId xmlns:p14="http://schemas.microsoft.com/office/powerpoint/2010/main" val="52268043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0"/>
          <p:cNvSpPr>
            <a:spLocks noGrp="1"/>
          </p:cNvSpPr>
          <p:nvPr>
            <p:ph type="pic" idx="2"/>
          </p:nvPr>
        </p:nvSpPr>
        <p:spPr>
          <a:xfrm>
            <a:off x="114300" y="1600325"/>
            <a:ext cx="5219700" cy="45720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No One’s Backyard</a:t>
            </a:r>
            <a:endParaRPr dirty="0"/>
          </a:p>
          <a:p>
            <a:pPr marL="457200" lvl="0" indent="-355600" rtl="0">
              <a:spcBef>
                <a:spcPts val="1000"/>
              </a:spcBef>
              <a:spcAft>
                <a:spcPts val="0"/>
              </a:spcAft>
              <a:buSzPts val="2000"/>
              <a:buChar char="•"/>
            </a:pPr>
            <a:r>
              <a:rPr lang="en-US" sz="2000" dirty="0"/>
              <a:t>Ensure public spaces serve a diverse audience</a:t>
            </a:r>
            <a:endParaRPr sz="2000" dirty="0"/>
          </a:p>
          <a:p>
            <a:pPr marL="0" lvl="0" indent="0" rtl="0">
              <a:spcBef>
                <a:spcPts val="1000"/>
              </a:spcBef>
              <a:spcAft>
                <a:spcPts val="0"/>
              </a:spcAft>
              <a:buClr>
                <a:srgbClr val="000000"/>
              </a:buClr>
              <a:buSzPts val="1100"/>
              <a:buFont typeface="Arial"/>
              <a:buNone/>
            </a:pPr>
            <a:r>
              <a:rPr lang="en-US" dirty="0"/>
              <a:t>Cultural Diversity</a:t>
            </a:r>
            <a:endParaRPr dirty="0"/>
          </a:p>
          <a:p>
            <a:pPr marL="457200" lvl="0" indent="-355600" rtl="0">
              <a:spcBef>
                <a:spcPts val="1000"/>
              </a:spcBef>
              <a:spcAft>
                <a:spcPts val="0"/>
              </a:spcAft>
              <a:buSzPts val="2000"/>
              <a:buChar char="•"/>
            </a:pPr>
            <a:r>
              <a:rPr lang="en-US" sz="2000" dirty="0"/>
              <a:t>Food, arts, culture, and landmarks to attract a diverse constituency </a:t>
            </a:r>
            <a:endParaRPr sz="2000" dirty="0"/>
          </a:p>
          <a:p>
            <a:pPr marL="457200" lvl="0" indent="-355600" rtl="0">
              <a:spcBef>
                <a:spcPts val="0"/>
              </a:spcBef>
              <a:spcAft>
                <a:spcPts val="0"/>
              </a:spcAft>
              <a:buSzPts val="2000"/>
              <a:buChar char="•"/>
            </a:pPr>
            <a:r>
              <a:rPr lang="en-US" sz="2000" dirty="0"/>
              <a:t>For and by individuals in the communities they intend to reach</a:t>
            </a:r>
            <a:endParaRPr sz="2000" dirty="0"/>
          </a:p>
          <a:p>
            <a:pPr marL="0" lvl="0" indent="0" rtl="0">
              <a:spcBef>
                <a:spcPts val="1000"/>
              </a:spcBef>
              <a:spcAft>
                <a:spcPts val="0"/>
              </a:spcAft>
              <a:buClr>
                <a:srgbClr val="000000"/>
              </a:buClr>
              <a:buSzPts val="1100"/>
              <a:buFont typeface="Arial"/>
              <a:buNone/>
            </a:pPr>
            <a:r>
              <a:rPr lang="en-US" dirty="0"/>
              <a:t>Homelessness</a:t>
            </a:r>
            <a:endParaRPr dirty="0"/>
          </a:p>
          <a:p>
            <a:pPr marL="457200" lvl="0" indent="-355600">
              <a:spcBef>
                <a:spcPts val="1000"/>
              </a:spcBef>
              <a:spcAft>
                <a:spcPts val="0"/>
              </a:spcAft>
              <a:buSzPts val="2000"/>
              <a:buChar char="•"/>
            </a:pPr>
            <a:r>
              <a:rPr lang="en-US" sz="2000" dirty="0"/>
              <a:t>Support for shelters, mobile engagement teams, services</a:t>
            </a:r>
            <a:endParaRPr dirty="0"/>
          </a:p>
        </p:txBody>
      </p:sp>
      <p:sp>
        <p:nvSpPr>
          <p:cNvPr id="234" name="Google Shape;234;p40"/>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Equitable</a:t>
            </a:r>
            <a:endParaRPr/>
          </a:p>
        </p:txBody>
      </p:sp>
      <p:sp>
        <p:nvSpPr>
          <p:cNvPr id="235" name="Google Shape;235;p40"/>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36" name="Google Shape;236;p40"/>
          <p:cNvSpPr/>
          <p:nvPr/>
        </p:nvSpPr>
        <p:spPr>
          <a:xfrm>
            <a:off x="5524500" y="381800"/>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37" name="Google Shape;237;p40"/>
          <p:cNvSpPr txBox="1"/>
          <p:nvPr/>
        </p:nvSpPr>
        <p:spPr>
          <a:xfrm>
            <a:off x="304800" y="304800"/>
            <a:ext cx="5219700" cy="1295400"/>
          </a:xfrm>
          <a:prstGeom prst="rect">
            <a:avLst/>
          </a:prstGeom>
          <a:noFill/>
          <a:ln>
            <a:noFill/>
          </a:ln>
        </p:spPr>
        <p:txBody>
          <a:bodyPr spcFirstLastPara="1" wrap="square" lIns="274300" tIns="182875" rIns="91425" bIns="45700" anchor="t" anchorCtr="0">
            <a:noAutofit/>
          </a:bodyPr>
          <a:lstStyle/>
          <a:p>
            <a:pPr marL="0" lvl="0" indent="0" rtl="0">
              <a:lnSpc>
                <a:spcPct val="80000"/>
              </a:lnSpc>
              <a:spcBef>
                <a:spcPts val="600"/>
              </a:spcBef>
              <a:spcAft>
                <a:spcPts val="0"/>
              </a:spcAft>
              <a:buNone/>
            </a:pPr>
            <a:r>
              <a:rPr lang="en-US" sz="4400" b="1">
                <a:solidFill>
                  <a:srgbClr val="F56600"/>
                </a:solidFill>
                <a:latin typeface="Rubik"/>
                <a:ea typeface="Rubik"/>
                <a:cs typeface="Rubik"/>
                <a:sym typeface="Rubik"/>
              </a:rPr>
              <a:t>Equitable</a:t>
            </a:r>
            <a:endParaRPr sz="4400" b="1">
              <a:solidFill>
                <a:srgbClr val="F56600"/>
              </a:solidFill>
              <a:latin typeface="Rubik"/>
              <a:ea typeface="Rubik"/>
              <a:cs typeface="Rubik"/>
              <a:sym typeface="Rubik"/>
            </a:endParaRPr>
          </a:p>
        </p:txBody>
      </p:sp>
      <p:sp>
        <p:nvSpPr>
          <p:cNvPr id="238" name="Google Shape;238;p40"/>
          <p:cNvSpPr/>
          <p:nvPr/>
        </p:nvSpPr>
        <p:spPr>
          <a:xfrm>
            <a:off x="5524500" y="2342448"/>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39" name="Google Shape;239;p40"/>
          <p:cNvPicPr preferRelativeResize="0"/>
          <p:nvPr/>
        </p:nvPicPr>
        <p:blipFill rotWithShape="1">
          <a:blip r:embed="rId3">
            <a:alphaModFix/>
          </a:blip>
          <a:srcRect t="16390" b="6150"/>
          <a:stretch/>
        </p:blipFill>
        <p:spPr>
          <a:xfrm>
            <a:off x="5524500" y="381800"/>
            <a:ext cx="3619502" cy="1869003"/>
          </a:xfrm>
          <a:prstGeom prst="rect">
            <a:avLst/>
          </a:prstGeom>
          <a:noFill/>
          <a:ln>
            <a:noFill/>
          </a:ln>
        </p:spPr>
      </p:pic>
      <p:pic>
        <p:nvPicPr>
          <p:cNvPr id="240" name="Google Shape;240;p40"/>
          <p:cNvPicPr preferRelativeResize="0"/>
          <p:nvPr/>
        </p:nvPicPr>
        <p:blipFill rotWithShape="1">
          <a:blip r:embed="rId4">
            <a:alphaModFix/>
          </a:blip>
          <a:srcRect t="5562" b="16858"/>
          <a:stretch/>
        </p:blipFill>
        <p:spPr>
          <a:xfrm>
            <a:off x="5524500" y="2353676"/>
            <a:ext cx="3619499" cy="1869001"/>
          </a:xfrm>
          <a:prstGeom prst="rect">
            <a:avLst/>
          </a:prstGeom>
          <a:noFill/>
          <a:ln>
            <a:noFill/>
          </a:ln>
        </p:spPr>
      </p:pic>
      <p:sp>
        <p:nvSpPr>
          <p:cNvPr id="241" name="Google Shape;241;p40"/>
          <p:cNvSpPr/>
          <p:nvPr/>
        </p:nvSpPr>
        <p:spPr>
          <a:xfrm>
            <a:off x="5524500" y="4303097"/>
            <a:ext cx="3619500" cy="18690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42" name="Google Shape;242;p40"/>
          <p:cNvPicPr preferRelativeResize="0"/>
          <p:nvPr/>
        </p:nvPicPr>
        <p:blipFill rotWithShape="1">
          <a:blip r:embed="rId5">
            <a:alphaModFix/>
          </a:blip>
          <a:srcRect t="54" b="8961"/>
          <a:stretch/>
        </p:blipFill>
        <p:spPr>
          <a:xfrm>
            <a:off x="5524500" y="4303200"/>
            <a:ext cx="3619501" cy="1868998"/>
          </a:xfrm>
          <a:prstGeom prst="rect">
            <a:avLst/>
          </a:prstGeom>
          <a:noFill/>
          <a:ln>
            <a:noFill/>
          </a:ln>
        </p:spPr>
      </p:pic>
    </p:spTree>
    <p:extLst>
      <p:ext uri="{BB962C8B-B14F-4D97-AF65-F5344CB8AC3E}">
        <p14:creationId xmlns:p14="http://schemas.microsoft.com/office/powerpoint/2010/main" val="139538053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41"/>
          <p:cNvSpPr>
            <a:spLocks noGrp="1"/>
          </p:cNvSpPr>
          <p:nvPr>
            <p:ph type="pic" idx="2"/>
          </p:nvPr>
        </p:nvSpPr>
        <p:spPr>
          <a:xfrm>
            <a:off x="149325" y="1714500"/>
            <a:ext cx="5070300" cy="44577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Entrepreneurship</a:t>
            </a:r>
            <a:endParaRPr dirty="0"/>
          </a:p>
          <a:p>
            <a:pPr marL="342900" lvl="0" indent="-355600" rtl="0">
              <a:spcBef>
                <a:spcPts val="1000"/>
              </a:spcBef>
              <a:spcAft>
                <a:spcPts val="0"/>
              </a:spcAft>
              <a:buSzPts val="2000"/>
              <a:buChar char="•"/>
            </a:pPr>
            <a:r>
              <a:rPr lang="en-US" sz="2000" dirty="0"/>
              <a:t>Affordable retail, work space for new businesses, support organizations, and public amenities in one place</a:t>
            </a:r>
            <a:endParaRPr sz="2000" dirty="0"/>
          </a:p>
          <a:p>
            <a:pPr marL="342900" lvl="0" indent="-355600" rtl="0">
              <a:spcBef>
                <a:spcPts val="0"/>
              </a:spcBef>
              <a:spcAft>
                <a:spcPts val="0"/>
              </a:spcAft>
              <a:buSzPts val="2000"/>
              <a:buChar char="•"/>
            </a:pPr>
            <a:r>
              <a:rPr lang="en-US" sz="2000" dirty="0"/>
              <a:t>Portland Mercado-like space</a:t>
            </a:r>
            <a:endParaRPr dirty="0"/>
          </a:p>
          <a:p>
            <a:pPr marL="0" lvl="0" indent="0" rtl="0">
              <a:spcBef>
                <a:spcPts val="1000"/>
              </a:spcBef>
              <a:spcAft>
                <a:spcPts val="0"/>
              </a:spcAft>
              <a:buClr>
                <a:srgbClr val="000000"/>
              </a:buClr>
              <a:buSzPts val="1100"/>
              <a:buFont typeface="Arial"/>
              <a:buNone/>
            </a:pPr>
            <a:r>
              <a:rPr lang="en-US" dirty="0"/>
              <a:t>Procurement &amp; Operations</a:t>
            </a:r>
            <a:endParaRPr dirty="0"/>
          </a:p>
          <a:p>
            <a:pPr marL="457200" lvl="0" indent="-355600" rtl="0">
              <a:spcBef>
                <a:spcPts val="1000"/>
              </a:spcBef>
              <a:spcAft>
                <a:spcPts val="0"/>
              </a:spcAft>
              <a:buSzPts val="2000"/>
              <a:buChar char="•"/>
            </a:pPr>
            <a:r>
              <a:rPr lang="en-US" sz="2000" dirty="0"/>
              <a:t>Contract with local talent</a:t>
            </a:r>
            <a:endParaRPr sz="2000" dirty="0"/>
          </a:p>
          <a:p>
            <a:pPr marL="457200" lvl="0" indent="-355600" rtl="0">
              <a:spcBef>
                <a:spcPts val="0"/>
              </a:spcBef>
              <a:spcAft>
                <a:spcPts val="0"/>
              </a:spcAft>
              <a:buSzPts val="2000"/>
              <a:buChar char="•"/>
            </a:pPr>
            <a:r>
              <a:rPr lang="en-US" sz="2000" dirty="0"/>
              <a:t>Encourage minority and women-owned businesses</a:t>
            </a:r>
            <a:endParaRPr dirty="0"/>
          </a:p>
        </p:txBody>
      </p:sp>
      <p:sp>
        <p:nvSpPr>
          <p:cNvPr id="249" name="Google Shape;249;p41"/>
          <p:cNvSpPr>
            <a:spLocks noGrp="1"/>
          </p:cNvSpPr>
          <p:nvPr>
            <p:ph type="pic" idx="3"/>
          </p:nvPr>
        </p:nvSpPr>
        <p:spPr>
          <a:xfrm>
            <a:off x="5334000" y="1714500"/>
            <a:ext cx="3810000" cy="20193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50" name="Google Shape;250;p41"/>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Prosperous</a:t>
            </a:r>
            <a:endParaRPr/>
          </a:p>
        </p:txBody>
      </p:sp>
      <p:sp>
        <p:nvSpPr>
          <p:cNvPr id="251" name="Google Shape;251;p41"/>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52" name="Google Shape;252;p41"/>
          <p:cNvSpPr>
            <a:spLocks noGrp="1"/>
          </p:cNvSpPr>
          <p:nvPr>
            <p:ph type="pic" idx="4"/>
          </p:nvPr>
        </p:nvSpPr>
        <p:spPr>
          <a:xfrm>
            <a:off x="5334000" y="3848100"/>
            <a:ext cx="3810000" cy="23241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53" name="Google Shape;253;p41"/>
          <p:cNvSpPr/>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54" name="Google Shape;254;p41"/>
          <p:cNvSpPr/>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55" name="Google Shape;255;p41"/>
          <p:cNvPicPr preferRelativeResize="0"/>
          <p:nvPr/>
        </p:nvPicPr>
        <p:blipFill rotWithShape="1">
          <a:blip r:embed="rId3">
            <a:alphaModFix/>
          </a:blip>
          <a:srcRect t="4019" b="12591"/>
          <a:stretch/>
        </p:blipFill>
        <p:spPr>
          <a:xfrm>
            <a:off x="5334000" y="1714500"/>
            <a:ext cx="3809997" cy="2019299"/>
          </a:xfrm>
          <a:prstGeom prst="rect">
            <a:avLst/>
          </a:prstGeom>
          <a:noFill/>
          <a:ln>
            <a:noFill/>
          </a:ln>
        </p:spPr>
      </p:pic>
      <p:pic>
        <p:nvPicPr>
          <p:cNvPr id="256" name="Google Shape;256;p41"/>
          <p:cNvPicPr preferRelativeResize="0"/>
          <p:nvPr/>
        </p:nvPicPr>
        <p:blipFill rotWithShape="1">
          <a:blip r:embed="rId4">
            <a:alphaModFix/>
          </a:blip>
          <a:srcRect t="7501"/>
          <a:stretch/>
        </p:blipFill>
        <p:spPr>
          <a:xfrm>
            <a:off x="5356475" y="3847975"/>
            <a:ext cx="3765050" cy="2324100"/>
          </a:xfrm>
          <a:prstGeom prst="rect">
            <a:avLst/>
          </a:prstGeom>
          <a:noFill/>
          <a:ln>
            <a:noFill/>
          </a:ln>
        </p:spPr>
      </p:pic>
    </p:spTree>
    <p:extLst>
      <p:ext uri="{BB962C8B-B14F-4D97-AF65-F5344CB8AC3E}">
        <p14:creationId xmlns:p14="http://schemas.microsoft.com/office/powerpoint/2010/main" val="4261012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2"/>
          <p:cNvSpPr>
            <a:spLocks noGrp="1"/>
          </p:cNvSpPr>
          <p:nvPr>
            <p:ph type="pic" idx="2"/>
          </p:nvPr>
        </p:nvSpPr>
        <p:spPr>
          <a:xfrm>
            <a:off x="149325" y="1714500"/>
            <a:ext cx="5070300" cy="44577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Double-Duty Greenery</a:t>
            </a:r>
            <a:endParaRPr dirty="0"/>
          </a:p>
          <a:p>
            <a:pPr marL="342900" lvl="0" indent="-355600" rtl="0">
              <a:spcBef>
                <a:spcPts val="1000"/>
              </a:spcBef>
              <a:spcAft>
                <a:spcPts val="0"/>
              </a:spcAft>
              <a:buSzPts val="2000"/>
              <a:buChar char="•"/>
            </a:pPr>
            <a:r>
              <a:rPr lang="en-US" sz="2000" dirty="0"/>
              <a:t>Natural elements that provide human uses</a:t>
            </a:r>
            <a:endParaRPr sz="2000" dirty="0"/>
          </a:p>
          <a:p>
            <a:pPr marL="342900" lvl="0" indent="-355600" rtl="0">
              <a:spcBef>
                <a:spcPts val="0"/>
              </a:spcBef>
              <a:spcAft>
                <a:spcPts val="0"/>
              </a:spcAft>
              <a:buSzPts val="2000"/>
              <a:buChar char="•"/>
            </a:pPr>
            <a:r>
              <a:rPr lang="en-US" sz="2000" dirty="0"/>
              <a:t>Community gardens, </a:t>
            </a:r>
            <a:r>
              <a:rPr lang="en-US" sz="2000" dirty="0" err="1"/>
              <a:t>ecoroofs</a:t>
            </a:r>
            <a:r>
              <a:rPr lang="en-US" sz="2000" dirty="0"/>
              <a:t> with agriculture, vertical greenery</a:t>
            </a:r>
            <a:endParaRPr sz="2000" dirty="0"/>
          </a:p>
          <a:p>
            <a:pPr marL="457200" lvl="0" indent="0" rtl="0">
              <a:spcBef>
                <a:spcPts val="1000"/>
              </a:spcBef>
              <a:spcAft>
                <a:spcPts val="0"/>
              </a:spcAft>
              <a:buClr>
                <a:srgbClr val="000000"/>
              </a:buClr>
              <a:buSzPts val="1100"/>
              <a:buFont typeface="Arial"/>
              <a:buNone/>
            </a:pPr>
            <a:endParaRPr sz="2000" dirty="0"/>
          </a:p>
          <a:p>
            <a:pPr marL="0" lvl="0" indent="0" rtl="0">
              <a:spcBef>
                <a:spcPts val="1000"/>
              </a:spcBef>
              <a:spcAft>
                <a:spcPts val="0"/>
              </a:spcAft>
              <a:buClr>
                <a:srgbClr val="000000"/>
              </a:buClr>
              <a:buSzPts val="1100"/>
              <a:buFont typeface="Arial"/>
              <a:buNone/>
            </a:pPr>
            <a:r>
              <a:rPr lang="en-US" dirty="0"/>
              <a:t>Water Management</a:t>
            </a:r>
            <a:endParaRPr dirty="0"/>
          </a:p>
          <a:p>
            <a:pPr marL="342900" lvl="0" indent="-355600" rtl="0">
              <a:spcBef>
                <a:spcPts val="1000"/>
              </a:spcBef>
              <a:spcAft>
                <a:spcPts val="0"/>
              </a:spcAft>
              <a:buSzPts val="2000"/>
              <a:buChar char="•"/>
            </a:pPr>
            <a:r>
              <a:rPr lang="en-US" sz="2000" dirty="0"/>
              <a:t>Green drainage system with opportunities for human use</a:t>
            </a:r>
            <a:endParaRPr sz="2000" dirty="0"/>
          </a:p>
          <a:p>
            <a:pPr marL="342900" lvl="0" indent="-355600" rtl="0">
              <a:spcBef>
                <a:spcPts val="0"/>
              </a:spcBef>
              <a:spcAft>
                <a:spcPts val="0"/>
              </a:spcAft>
              <a:buSzPts val="2000"/>
              <a:buChar char="•"/>
            </a:pPr>
            <a:r>
              <a:rPr lang="en-US" sz="2000" dirty="0"/>
              <a:t>Educational opportunities</a:t>
            </a:r>
            <a:endParaRPr dirty="0"/>
          </a:p>
        </p:txBody>
      </p:sp>
      <p:sp>
        <p:nvSpPr>
          <p:cNvPr id="263" name="Google Shape;263;p42"/>
          <p:cNvSpPr>
            <a:spLocks noGrp="1"/>
          </p:cNvSpPr>
          <p:nvPr>
            <p:ph type="pic" idx="3"/>
          </p:nvPr>
        </p:nvSpPr>
        <p:spPr>
          <a:xfrm>
            <a:off x="5334000" y="1714500"/>
            <a:ext cx="3810000" cy="20193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64" name="Google Shape;264;p42"/>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Resilient</a:t>
            </a:r>
            <a:endParaRPr/>
          </a:p>
        </p:txBody>
      </p:sp>
      <p:sp>
        <p:nvSpPr>
          <p:cNvPr id="265" name="Google Shape;265;p42"/>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66" name="Google Shape;266;p42"/>
          <p:cNvSpPr>
            <a:spLocks noGrp="1"/>
          </p:cNvSpPr>
          <p:nvPr>
            <p:ph type="pic" idx="4"/>
          </p:nvPr>
        </p:nvSpPr>
        <p:spPr>
          <a:xfrm>
            <a:off x="5334000" y="3848100"/>
            <a:ext cx="3810000" cy="23241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67" name="Google Shape;267;p42"/>
          <p:cNvSpPr/>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68" name="Google Shape;268;p42"/>
          <p:cNvSpPr/>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69" name="Google Shape;269;p42"/>
          <p:cNvPicPr preferRelativeResize="0"/>
          <p:nvPr/>
        </p:nvPicPr>
        <p:blipFill rotWithShape="1">
          <a:blip r:embed="rId3">
            <a:alphaModFix/>
          </a:blip>
          <a:srcRect t="9269" b="10331"/>
          <a:stretch/>
        </p:blipFill>
        <p:spPr>
          <a:xfrm>
            <a:off x="5334000" y="1714500"/>
            <a:ext cx="3809994" cy="2019298"/>
          </a:xfrm>
          <a:prstGeom prst="rect">
            <a:avLst/>
          </a:prstGeom>
          <a:noFill/>
          <a:ln>
            <a:noFill/>
          </a:ln>
        </p:spPr>
      </p:pic>
      <p:pic>
        <p:nvPicPr>
          <p:cNvPr id="270" name="Google Shape;270;p42"/>
          <p:cNvPicPr preferRelativeResize="0"/>
          <p:nvPr/>
        </p:nvPicPr>
        <p:blipFill rotWithShape="1">
          <a:blip r:embed="rId4">
            <a:alphaModFix/>
          </a:blip>
          <a:srcRect l="2504" t="17955" r="1175" b="4585"/>
          <a:stretch/>
        </p:blipFill>
        <p:spPr>
          <a:xfrm>
            <a:off x="5334000" y="3874000"/>
            <a:ext cx="3810000" cy="2298201"/>
          </a:xfrm>
          <a:prstGeom prst="rect">
            <a:avLst/>
          </a:prstGeom>
          <a:noFill/>
          <a:ln>
            <a:noFill/>
          </a:ln>
        </p:spPr>
      </p:pic>
    </p:spTree>
    <p:extLst>
      <p:ext uri="{BB962C8B-B14F-4D97-AF65-F5344CB8AC3E}">
        <p14:creationId xmlns:p14="http://schemas.microsoft.com/office/powerpoint/2010/main" val="18777863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43"/>
          <p:cNvSpPr>
            <a:spLocks noGrp="1"/>
          </p:cNvSpPr>
          <p:nvPr>
            <p:ph type="pic" idx="2"/>
          </p:nvPr>
        </p:nvSpPr>
        <p:spPr>
          <a:xfrm>
            <a:off x="128025" y="1714500"/>
            <a:ext cx="5091600" cy="44577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Food</a:t>
            </a:r>
            <a:endParaRPr dirty="0"/>
          </a:p>
          <a:p>
            <a:pPr marL="342900" lvl="0" indent="-355600" rtl="0">
              <a:spcBef>
                <a:spcPts val="1000"/>
              </a:spcBef>
              <a:spcAft>
                <a:spcPts val="0"/>
              </a:spcAft>
              <a:buSzPts val="2000"/>
              <a:buChar char="•"/>
            </a:pPr>
            <a:r>
              <a:rPr lang="en-US" sz="2000" dirty="0"/>
              <a:t>Affordable food trucks with public space amenities</a:t>
            </a:r>
            <a:endParaRPr sz="2000" dirty="0"/>
          </a:p>
          <a:p>
            <a:pPr marL="342900" lvl="0" indent="-355600" rtl="0">
              <a:spcBef>
                <a:spcPts val="0"/>
              </a:spcBef>
              <a:spcAft>
                <a:spcPts val="0"/>
              </a:spcAft>
              <a:buSzPts val="2000"/>
              <a:buChar char="•"/>
            </a:pPr>
            <a:r>
              <a:rPr lang="en-US" sz="2000" dirty="0"/>
              <a:t>Inclusive entrepreneurship</a:t>
            </a:r>
            <a:endParaRPr sz="2000" dirty="0"/>
          </a:p>
          <a:p>
            <a:pPr marL="457200" lvl="0" indent="0" rtl="0">
              <a:spcBef>
                <a:spcPts val="1000"/>
              </a:spcBef>
              <a:spcAft>
                <a:spcPts val="0"/>
              </a:spcAft>
              <a:buClr>
                <a:srgbClr val="000000"/>
              </a:buClr>
              <a:buSzPts val="1100"/>
              <a:buFont typeface="Arial"/>
              <a:buNone/>
            </a:pPr>
            <a:endParaRPr dirty="0"/>
          </a:p>
          <a:p>
            <a:pPr marL="0" lvl="0" indent="0" rtl="0">
              <a:spcBef>
                <a:spcPts val="1000"/>
              </a:spcBef>
              <a:spcAft>
                <a:spcPts val="0"/>
              </a:spcAft>
              <a:buClr>
                <a:srgbClr val="000000"/>
              </a:buClr>
              <a:buSzPts val="1100"/>
              <a:buFont typeface="Arial"/>
              <a:buNone/>
            </a:pPr>
            <a:r>
              <a:rPr lang="en-US" dirty="0"/>
              <a:t>Arts &amp; Culture</a:t>
            </a:r>
            <a:endParaRPr dirty="0"/>
          </a:p>
          <a:p>
            <a:pPr marL="342900" lvl="0" indent="-355600" rtl="0">
              <a:spcBef>
                <a:spcPts val="1000"/>
              </a:spcBef>
              <a:spcAft>
                <a:spcPts val="0"/>
              </a:spcAft>
              <a:buSzPts val="2000"/>
              <a:buChar char="•"/>
            </a:pPr>
            <a:r>
              <a:rPr lang="en-US" sz="2000" dirty="0"/>
              <a:t>Affordable cultural programming that supports diverse artists</a:t>
            </a:r>
            <a:endParaRPr sz="2000" dirty="0"/>
          </a:p>
          <a:p>
            <a:pPr marL="342900" lvl="0" indent="-355600" rtl="0">
              <a:spcBef>
                <a:spcPts val="0"/>
              </a:spcBef>
              <a:spcAft>
                <a:spcPts val="0"/>
              </a:spcAft>
              <a:buSzPts val="2000"/>
              <a:buChar char="•"/>
            </a:pPr>
            <a:r>
              <a:rPr lang="en-US" sz="2000" dirty="0"/>
              <a:t>Art that brings diverse people together</a:t>
            </a:r>
            <a:endParaRPr dirty="0"/>
          </a:p>
          <a:p>
            <a:pPr marL="0" lvl="0" indent="0">
              <a:spcBef>
                <a:spcPts val="1000"/>
              </a:spcBef>
              <a:spcAft>
                <a:spcPts val="0"/>
              </a:spcAft>
              <a:buNone/>
            </a:pPr>
            <a:endParaRPr dirty="0"/>
          </a:p>
          <a:p>
            <a:pPr marL="0" lvl="0" indent="0">
              <a:spcBef>
                <a:spcPts val="1000"/>
              </a:spcBef>
              <a:spcAft>
                <a:spcPts val="0"/>
              </a:spcAft>
              <a:buNone/>
            </a:pPr>
            <a:endParaRPr dirty="0"/>
          </a:p>
        </p:txBody>
      </p:sp>
      <p:sp>
        <p:nvSpPr>
          <p:cNvPr id="277" name="Google Shape;277;p43"/>
          <p:cNvSpPr>
            <a:spLocks noGrp="1"/>
          </p:cNvSpPr>
          <p:nvPr>
            <p:ph type="pic" idx="3"/>
          </p:nvPr>
        </p:nvSpPr>
        <p:spPr>
          <a:xfrm>
            <a:off x="5334000" y="1714500"/>
            <a:ext cx="3810000" cy="20193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78" name="Google Shape;278;p43"/>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Vibrant</a:t>
            </a:r>
            <a:endParaRPr/>
          </a:p>
        </p:txBody>
      </p:sp>
      <p:sp>
        <p:nvSpPr>
          <p:cNvPr id="279" name="Google Shape;279;p43"/>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80" name="Google Shape;280;p43"/>
          <p:cNvSpPr>
            <a:spLocks noGrp="1"/>
          </p:cNvSpPr>
          <p:nvPr>
            <p:ph type="pic" idx="4"/>
          </p:nvPr>
        </p:nvSpPr>
        <p:spPr>
          <a:xfrm>
            <a:off x="5334000" y="3848100"/>
            <a:ext cx="3810000" cy="23241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81" name="Google Shape;281;p43"/>
          <p:cNvSpPr/>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82" name="Google Shape;282;p43"/>
          <p:cNvSpPr/>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83" name="Google Shape;283;p43"/>
          <p:cNvPicPr preferRelativeResize="0"/>
          <p:nvPr/>
        </p:nvPicPr>
        <p:blipFill rotWithShape="1">
          <a:blip r:embed="rId3">
            <a:alphaModFix/>
          </a:blip>
          <a:srcRect l="760" t="27362" r="-760" b="1971"/>
          <a:stretch/>
        </p:blipFill>
        <p:spPr>
          <a:xfrm>
            <a:off x="5347975" y="1714500"/>
            <a:ext cx="3809998" cy="2019299"/>
          </a:xfrm>
          <a:prstGeom prst="rect">
            <a:avLst/>
          </a:prstGeom>
          <a:noFill/>
          <a:ln>
            <a:noFill/>
          </a:ln>
        </p:spPr>
      </p:pic>
      <p:pic>
        <p:nvPicPr>
          <p:cNvPr id="284" name="Google Shape;284;p43"/>
          <p:cNvPicPr preferRelativeResize="0"/>
          <p:nvPr/>
        </p:nvPicPr>
        <p:blipFill rotWithShape="1">
          <a:blip r:embed="rId4">
            <a:alphaModFix/>
          </a:blip>
          <a:srcRect t="280" r="2353" b="9172"/>
          <a:stretch/>
        </p:blipFill>
        <p:spPr>
          <a:xfrm>
            <a:off x="5347975" y="3847963"/>
            <a:ext cx="3809995" cy="2301240"/>
          </a:xfrm>
          <a:prstGeom prst="rect">
            <a:avLst/>
          </a:prstGeom>
          <a:noFill/>
          <a:ln>
            <a:noFill/>
          </a:ln>
        </p:spPr>
      </p:pic>
    </p:spTree>
    <p:extLst>
      <p:ext uri="{BB962C8B-B14F-4D97-AF65-F5344CB8AC3E}">
        <p14:creationId xmlns:p14="http://schemas.microsoft.com/office/powerpoint/2010/main" val="1341729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76200"/>
            <a:ext cx="8534400" cy="685800"/>
          </a:xfrm>
        </p:spPr>
        <p:txBody>
          <a:bodyPr/>
          <a:lstStyle/>
          <a:p>
            <a:r>
              <a:rPr lang="en-US" dirty="0"/>
              <a:t>INEQUITABLE </a:t>
            </a:r>
            <a:br>
              <a:rPr lang="en-US" dirty="0"/>
            </a:br>
            <a:r>
              <a:rPr lang="en-US" dirty="0"/>
              <a:t>ECONOMIC GROWTH</a:t>
            </a:r>
          </a:p>
        </p:txBody>
      </p:sp>
      <p:sp>
        <p:nvSpPr>
          <p:cNvPr id="5" name="TITLE"/>
          <p:cNvSpPr txBox="1"/>
          <p:nvPr/>
        </p:nvSpPr>
        <p:spPr>
          <a:xfrm>
            <a:off x="416544" y="990600"/>
            <a:ext cx="1444626" cy="1446550"/>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8800" dirty="0">
                <a:solidFill>
                  <a:srgbClr val="F79646"/>
                </a:solidFill>
                <a:latin typeface="Franklin Gothic Demi" panose="020B0703020102020204" pitchFamily="34" charset="0"/>
                <a:ea typeface="微软雅黑" pitchFamily="34" charset="-122"/>
              </a:rPr>
              <a:t>½</a:t>
            </a:r>
            <a:r>
              <a:rPr lang="en-US" sz="8000" dirty="0">
                <a:solidFill>
                  <a:srgbClr val="F79646"/>
                </a:solidFill>
                <a:latin typeface="Franklin Gothic Demi" panose="020B0703020102020204" pitchFamily="34" charset="0"/>
                <a:ea typeface="微软雅黑" pitchFamily="34" charset="-122"/>
              </a:rPr>
              <a:t> </a:t>
            </a:r>
          </a:p>
        </p:txBody>
      </p:sp>
      <p:sp>
        <p:nvSpPr>
          <p:cNvPr id="6" name="TITLE"/>
          <p:cNvSpPr txBox="1"/>
          <p:nvPr/>
        </p:nvSpPr>
        <p:spPr>
          <a:xfrm>
            <a:off x="1759590" y="1397004"/>
            <a:ext cx="6774810" cy="830997"/>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latin typeface="+mn-lt"/>
                <a:ea typeface="微软雅黑" pitchFamily="34" charset="-122"/>
              </a:rPr>
              <a:t>Communities of color earn $16,636/yr. </a:t>
            </a:r>
          </a:p>
          <a:p>
            <a:r>
              <a:rPr lang="en-US" sz="2400" dirty="0">
                <a:solidFill>
                  <a:prstClr val="white">
                    <a:lumMod val="50000"/>
                  </a:prstClr>
                </a:solidFill>
                <a:latin typeface="+mn-lt"/>
                <a:ea typeface="微软雅黑" pitchFamily="34" charset="-122"/>
              </a:rPr>
              <a:t>White people earn $33,095/yr.</a:t>
            </a:r>
          </a:p>
        </p:txBody>
      </p:sp>
      <p:sp>
        <p:nvSpPr>
          <p:cNvPr id="7" name="TITLE"/>
          <p:cNvSpPr txBox="1"/>
          <p:nvPr/>
        </p:nvSpPr>
        <p:spPr>
          <a:xfrm>
            <a:off x="387986" y="2866073"/>
            <a:ext cx="1974233" cy="1107996"/>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6600" dirty="0">
                <a:solidFill>
                  <a:srgbClr val="4BACC6"/>
                </a:solidFill>
                <a:latin typeface="Franklin Gothic Demi" panose="020B0703020102020204" pitchFamily="34" charset="0"/>
                <a:ea typeface="微软雅黑" pitchFamily="34" charset="-122"/>
              </a:rPr>
              <a:t>10</a:t>
            </a:r>
            <a:r>
              <a:rPr lang="en-US" sz="6600" dirty="0">
                <a:solidFill>
                  <a:prstClr val="white">
                    <a:lumMod val="75000"/>
                  </a:prstClr>
                </a:solidFill>
                <a:latin typeface="Franklin Gothic Demi" panose="020B0703020102020204" pitchFamily="34" charset="0"/>
                <a:ea typeface="微软雅黑" pitchFamily="34" charset="-122"/>
              </a:rPr>
              <a:t>X</a:t>
            </a:r>
          </a:p>
        </p:txBody>
      </p:sp>
      <p:sp>
        <p:nvSpPr>
          <p:cNvPr id="10" name="TITLE"/>
          <p:cNvSpPr txBox="1"/>
          <p:nvPr/>
        </p:nvSpPr>
        <p:spPr>
          <a:xfrm>
            <a:off x="2331740" y="3090785"/>
            <a:ext cx="5936633" cy="830997"/>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latin typeface="+mn-lt"/>
                <a:ea typeface="微软雅黑" pitchFamily="34" charset="-122"/>
              </a:rPr>
              <a:t>Wealth disparity between communities of color are at least </a:t>
            </a:r>
            <a:r>
              <a:rPr lang="en-US" sz="2400" dirty="0">
                <a:solidFill>
                  <a:srgbClr val="4BACC6"/>
                </a:solidFill>
                <a:latin typeface="+mn-lt"/>
                <a:ea typeface="微软雅黑" pitchFamily="34" charset="-122"/>
              </a:rPr>
              <a:t>ten times </a:t>
            </a:r>
            <a:r>
              <a:rPr lang="en-US" sz="2400" dirty="0">
                <a:solidFill>
                  <a:prstClr val="white">
                    <a:lumMod val="50000"/>
                  </a:prstClr>
                </a:solidFill>
                <a:latin typeface="+mn-lt"/>
                <a:ea typeface="微软雅黑" pitchFamily="34" charset="-122"/>
              </a:rPr>
              <a:t>those of whites</a:t>
            </a:r>
          </a:p>
        </p:txBody>
      </p:sp>
      <p:cxnSp>
        <p:nvCxnSpPr>
          <p:cNvPr id="11" name="Straight Connector 10"/>
          <p:cNvCxnSpPr/>
          <p:nvPr/>
        </p:nvCxnSpPr>
        <p:spPr>
          <a:xfrm>
            <a:off x="0" y="2858352"/>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0" y="4445000"/>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0" y="1193800"/>
            <a:ext cx="91440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ITLE"/>
          <p:cNvSpPr txBox="1"/>
          <p:nvPr/>
        </p:nvSpPr>
        <p:spPr>
          <a:xfrm>
            <a:off x="416545" y="4390072"/>
            <a:ext cx="1765300" cy="1107996"/>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6600" dirty="0">
                <a:solidFill>
                  <a:srgbClr val="F79646"/>
                </a:solidFill>
                <a:latin typeface="Franklin Gothic Demi" panose="020B0703020102020204" pitchFamily="34" charset="0"/>
                <a:ea typeface="微软雅黑" pitchFamily="34" charset="-122"/>
              </a:rPr>
              <a:t>7</a:t>
            </a:r>
            <a:r>
              <a:rPr lang="en-US" sz="6600" dirty="0">
                <a:solidFill>
                  <a:prstClr val="white">
                    <a:lumMod val="75000"/>
                  </a:prstClr>
                </a:solidFill>
                <a:latin typeface="Franklin Gothic Demi" panose="020B0703020102020204" pitchFamily="34" charset="0"/>
                <a:ea typeface="微软雅黑" pitchFamily="34" charset="-122"/>
              </a:rPr>
              <a:t>%</a:t>
            </a:r>
          </a:p>
        </p:txBody>
      </p:sp>
      <p:sp>
        <p:nvSpPr>
          <p:cNvPr id="15" name="TITLE"/>
          <p:cNvSpPr txBox="1"/>
          <p:nvPr/>
        </p:nvSpPr>
        <p:spPr>
          <a:xfrm>
            <a:off x="407019" y="5861447"/>
            <a:ext cx="1952626" cy="369332"/>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dirty="0">
                <a:solidFill>
                  <a:prstClr val="white">
                    <a:lumMod val="50000"/>
                  </a:prstClr>
                </a:solidFill>
                <a:latin typeface="+mn-lt"/>
                <a:ea typeface="微软雅黑" pitchFamily="34" charset="-122"/>
              </a:rPr>
              <a:t>White people</a:t>
            </a:r>
          </a:p>
        </p:txBody>
      </p:sp>
      <p:sp>
        <p:nvSpPr>
          <p:cNvPr id="16" name="TITLE"/>
          <p:cNvSpPr txBox="1"/>
          <p:nvPr/>
        </p:nvSpPr>
        <p:spPr>
          <a:xfrm>
            <a:off x="2140569" y="4390072"/>
            <a:ext cx="2233612" cy="1107996"/>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6600" dirty="0">
                <a:solidFill>
                  <a:srgbClr val="F79646"/>
                </a:solidFill>
                <a:latin typeface="Franklin Gothic Demi" panose="020B0703020102020204" pitchFamily="34" charset="0"/>
                <a:ea typeface="微软雅黑" pitchFamily="34" charset="-122"/>
              </a:rPr>
              <a:t>30</a:t>
            </a:r>
            <a:r>
              <a:rPr lang="en-US" sz="6600" dirty="0">
                <a:solidFill>
                  <a:prstClr val="white">
                    <a:lumMod val="75000"/>
                  </a:prstClr>
                </a:solidFill>
                <a:latin typeface="Franklin Gothic Demi" panose="020B0703020102020204" pitchFamily="34" charset="0"/>
                <a:ea typeface="微软雅黑" pitchFamily="34" charset="-122"/>
              </a:rPr>
              <a:t>%</a:t>
            </a:r>
          </a:p>
        </p:txBody>
      </p:sp>
      <p:sp>
        <p:nvSpPr>
          <p:cNvPr id="17" name="TITLE"/>
          <p:cNvSpPr txBox="1"/>
          <p:nvPr/>
        </p:nvSpPr>
        <p:spPr>
          <a:xfrm>
            <a:off x="2216769" y="5861447"/>
            <a:ext cx="3019426" cy="369332"/>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dirty="0">
                <a:solidFill>
                  <a:prstClr val="white">
                    <a:lumMod val="50000"/>
                  </a:prstClr>
                </a:solidFill>
                <a:latin typeface="+mn-lt"/>
                <a:ea typeface="微软雅黑" pitchFamily="34" charset="-122"/>
              </a:rPr>
              <a:t>Communities of color</a:t>
            </a:r>
          </a:p>
        </p:txBody>
      </p:sp>
      <p:sp>
        <p:nvSpPr>
          <p:cNvPr id="18" name="TITLE"/>
          <p:cNvSpPr txBox="1"/>
          <p:nvPr/>
        </p:nvSpPr>
        <p:spPr>
          <a:xfrm>
            <a:off x="4648199" y="4938117"/>
            <a:ext cx="4270684" cy="461665"/>
          </a:xfrm>
          <a:prstGeom prst="rect">
            <a:avLst/>
          </a:prstGeom>
          <a:noFill/>
        </p:spPr>
        <p:style>
          <a:lnRef idx="0">
            <a:scrgbClr r="0" g="0" b="0"/>
          </a:lnRef>
          <a:fillRef idx="1001">
            <a:schemeClr val="dk1"/>
          </a:fillRef>
          <a:effectRef idx="0">
            <a:scrgbClr r="0" g="0" b="0"/>
          </a:effectRef>
          <a:fontRef idx="major"/>
        </p:style>
        <p:txBody>
          <a:bodyPr wrap="square" lIns="91193" tIns="45604" rIns="91193" bIns="45604" rtlCol="0">
            <a:spAutoFit/>
          </a:bodyPr>
          <a:lstStyle/>
          <a:p>
            <a:r>
              <a:rPr lang="en-US" sz="2400" dirty="0">
                <a:solidFill>
                  <a:prstClr val="white">
                    <a:lumMod val="50000"/>
                  </a:prstClr>
                </a:solidFill>
                <a:latin typeface="+mn-lt"/>
                <a:ea typeface="微软雅黑" pitchFamily="34" charset="-122"/>
              </a:rPr>
              <a:t>Did not graduate from H.S.</a:t>
            </a:r>
          </a:p>
        </p:txBody>
      </p:sp>
    </p:spTree>
    <p:extLst>
      <p:ext uri="{BB962C8B-B14F-4D97-AF65-F5344CB8AC3E}">
        <p14:creationId xmlns:p14="http://schemas.microsoft.com/office/powerpoint/2010/main" val="4395498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4"/>
          <p:cNvSpPr>
            <a:spLocks noGrp="1"/>
          </p:cNvSpPr>
          <p:nvPr>
            <p:ph type="pic" idx="2"/>
          </p:nvPr>
        </p:nvSpPr>
        <p:spPr>
          <a:xfrm>
            <a:off x="170625" y="1714500"/>
            <a:ext cx="5049000" cy="4457700"/>
          </a:xfrm>
          <a:prstGeom prst="rect">
            <a:avLst/>
          </a:prstGeom>
        </p:spPr>
        <p:txBody>
          <a:bodyPr spcFirstLastPara="1" wrap="square" lIns="91425" tIns="45700" rIns="91425" bIns="45700" anchor="t" anchorCtr="0">
            <a:noAutofit/>
          </a:bodyPr>
          <a:lstStyle/>
          <a:p>
            <a:pPr marL="0" lvl="0" indent="0" rtl="0">
              <a:spcBef>
                <a:spcPts val="1000"/>
              </a:spcBef>
              <a:spcAft>
                <a:spcPts val="0"/>
              </a:spcAft>
              <a:buClr>
                <a:srgbClr val="000000"/>
              </a:buClr>
              <a:buSzPts val="1100"/>
              <a:buFont typeface="Arial"/>
              <a:buNone/>
            </a:pPr>
            <a:r>
              <a:rPr lang="en-US" dirty="0"/>
              <a:t>Recreation</a:t>
            </a:r>
            <a:endParaRPr dirty="0"/>
          </a:p>
          <a:p>
            <a:pPr marL="342900" lvl="0" indent="-355600" rtl="0">
              <a:spcBef>
                <a:spcPts val="1000"/>
              </a:spcBef>
              <a:spcAft>
                <a:spcPts val="0"/>
              </a:spcAft>
              <a:buSzPts val="2000"/>
              <a:buChar char="•"/>
            </a:pPr>
            <a:r>
              <a:rPr lang="en-US" sz="2000" dirty="0"/>
              <a:t>Create opportunities for recreation</a:t>
            </a:r>
            <a:endParaRPr sz="2000" dirty="0"/>
          </a:p>
          <a:p>
            <a:pPr marL="342900" lvl="0" indent="-355600" rtl="0">
              <a:spcBef>
                <a:spcPts val="0"/>
              </a:spcBef>
              <a:spcAft>
                <a:spcPts val="0"/>
              </a:spcAft>
              <a:buSzPts val="2000"/>
              <a:buChar char="•"/>
            </a:pPr>
            <a:r>
              <a:rPr lang="en-US" sz="2000" dirty="0"/>
              <a:t>Basketball, ice-skating, soccer pitches suggested</a:t>
            </a:r>
            <a:endParaRPr sz="2000" dirty="0"/>
          </a:p>
          <a:p>
            <a:pPr marL="0" lvl="0" indent="0" rtl="0">
              <a:spcBef>
                <a:spcPts val="1000"/>
              </a:spcBef>
              <a:spcAft>
                <a:spcPts val="0"/>
              </a:spcAft>
              <a:buClr>
                <a:srgbClr val="000000"/>
              </a:buClr>
              <a:buSzPts val="1100"/>
              <a:buFont typeface="Arial"/>
              <a:buNone/>
            </a:pPr>
            <a:endParaRPr dirty="0"/>
          </a:p>
          <a:p>
            <a:pPr marL="0" lvl="0" indent="0" rtl="0">
              <a:spcBef>
                <a:spcPts val="1000"/>
              </a:spcBef>
              <a:spcAft>
                <a:spcPts val="0"/>
              </a:spcAft>
              <a:buNone/>
            </a:pPr>
            <a:r>
              <a:rPr lang="en-US" dirty="0"/>
              <a:t>Existing Anchors</a:t>
            </a:r>
            <a:endParaRPr dirty="0"/>
          </a:p>
          <a:p>
            <a:pPr marL="457200" lvl="0" indent="-355600">
              <a:spcBef>
                <a:spcPts val="1000"/>
              </a:spcBef>
              <a:spcAft>
                <a:spcPts val="0"/>
              </a:spcAft>
              <a:buSzPts val="2000"/>
              <a:buChar char="•"/>
            </a:pPr>
            <a:r>
              <a:rPr lang="en-US" sz="2000" dirty="0" err="1"/>
              <a:t>Ecotrust</a:t>
            </a:r>
            <a:r>
              <a:rPr lang="en-US" sz="2000" dirty="0"/>
              <a:t>, Union Station, Transition Projects, the Pacific Northwest College of Art could help activate the site</a:t>
            </a:r>
            <a:endParaRPr dirty="0"/>
          </a:p>
        </p:txBody>
      </p:sp>
      <p:sp>
        <p:nvSpPr>
          <p:cNvPr id="291" name="Google Shape;291;p44"/>
          <p:cNvSpPr>
            <a:spLocks noGrp="1"/>
          </p:cNvSpPr>
          <p:nvPr>
            <p:ph type="pic" idx="3"/>
          </p:nvPr>
        </p:nvSpPr>
        <p:spPr>
          <a:xfrm>
            <a:off x="5334000" y="1714500"/>
            <a:ext cx="3810000" cy="20193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92" name="Google Shape;292;p44"/>
          <p:cNvSpPr txBox="1">
            <a:spLocks noGrp="1"/>
          </p:cNvSpPr>
          <p:nvPr>
            <p:ph type="title"/>
          </p:nvPr>
        </p:nvSpPr>
        <p:spPr>
          <a:xfrm>
            <a:off x="304800" y="304800"/>
            <a:ext cx="8534400" cy="685800"/>
          </a:xfrm>
          <a:prstGeom prst="rect">
            <a:avLst/>
          </a:prstGeom>
        </p:spPr>
        <p:txBody>
          <a:bodyPr spcFirstLastPara="1" wrap="square" lIns="274300" tIns="182875" rIns="91425" bIns="45700" anchor="t" anchorCtr="0">
            <a:noAutofit/>
          </a:bodyPr>
          <a:lstStyle/>
          <a:p>
            <a:pPr marL="0" lvl="0" indent="0">
              <a:spcBef>
                <a:spcPts val="600"/>
              </a:spcBef>
              <a:spcAft>
                <a:spcPts val="0"/>
              </a:spcAft>
              <a:buNone/>
            </a:pPr>
            <a:r>
              <a:rPr lang="en-US"/>
              <a:t>Vibrant</a:t>
            </a:r>
            <a:endParaRPr/>
          </a:p>
        </p:txBody>
      </p:sp>
      <p:sp>
        <p:nvSpPr>
          <p:cNvPr id="293" name="Google Shape;293;p44"/>
          <p:cNvSpPr txBox="1">
            <a:spLocks noGrp="1"/>
          </p:cNvSpPr>
          <p:nvPr>
            <p:ph type="subTitle" idx="1"/>
          </p:nvPr>
        </p:nvSpPr>
        <p:spPr>
          <a:xfrm>
            <a:off x="304800" y="998220"/>
            <a:ext cx="8534400" cy="602100"/>
          </a:xfrm>
          <a:prstGeom prst="rect">
            <a:avLst/>
          </a:prstGeom>
        </p:spPr>
        <p:txBody>
          <a:bodyPr spcFirstLastPara="1" wrap="square" lIns="274300" tIns="45700" rIns="91425" bIns="45700" anchor="b" anchorCtr="0">
            <a:noAutofit/>
          </a:bodyPr>
          <a:lstStyle/>
          <a:p>
            <a:pPr marL="0" lvl="0" indent="0">
              <a:spcBef>
                <a:spcPts val="1000"/>
              </a:spcBef>
              <a:spcAft>
                <a:spcPts val="0"/>
              </a:spcAft>
              <a:buNone/>
            </a:pPr>
            <a:endParaRPr/>
          </a:p>
        </p:txBody>
      </p:sp>
      <p:sp>
        <p:nvSpPr>
          <p:cNvPr id="294" name="Google Shape;294;p44"/>
          <p:cNvSpPr>
            <a:spLocks noGrp="1"/>
          </p:cNvSpPr>
          <p:nvPr>
            <p:ph type="pic" idx="4"/>
          </p:nvPr>
        </p:nvSpPr>
        <p:spPr>
          <a:xfrm>
            <a:off x="5334000" y="3848100"/>
            <a:ext cx="3810000" cy="2324100"/>
          </a:xfrm>
          <a:prstGeom prst="rect">
            <a:avLst/>
          </a:prstGeom>
        </p:spPr>
        <p:txBody>
          <a:bodyPr spcFirstLastPara="1" wrap="square" lIns="91425" tIns="45700" rIns="91425" bIns="45700" anchor="t" anchorCtr="0">
            <a:noAutofit/>
          </a:bodyPr>
          <a:lstStyle/>
          <a:p>
            <a:pPr marL="0" lvl="0" indent="0">
              <a:spcBef>
                <a:spcPts val="1000"/>
              </a:spcBef>
              <a:spcAft>
                <a:spcPts val="0"/>
              </a:spcAft>
              <a:buNone/>
            </a:pPr>
            <a:endParaRPr/>
          </a:p>
        </p:txBody>
      </p:sp>
      <p:sp>
        <p:nvSpPr>
          <p:cNvPr id="295" name="Google Shape;295;p44"/>
          <p:cNvSpPr/>
          <p:nvPr/>
        </p:nvSpPr>
        <p:spPr>
          <a:xfrm>
            <a:off x="5334000" y="1714500"/>
            <a:ext cx="3810000" cy="20193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sp>
        <p:nvSpPr>
          <p:cNvPr id="296" name="Google Shape;296;p44"/>
          <p:cNvSpPr/>
          <p:nvPr/>
        </p:nvSpPr>
        <p:spPr>
          <a:xfrm>
            <a:off x="5334000" y="3848100"/>
            <a:ext cx="3810000" cy="2324100"/>
          </a:xfrm>
          <a:prstGeom prst="rect">
            <a:avLst/>
          </a:prstGeom>
          <a:solidFill>
            <a:srgbClr val="F2F2F2"/>
          </a:solid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None/>
            </a:pPr>
            <a:endParaRPr sz="2800">
              <a:solidFill>
                <a:srgbClr val="383A35"/>
              </a:solidFill>
              <a:latin typeface="Rubik"/>
              <a:ea typeface="Rubik"/>
              <a:cs typeface="Rubik"/>
              <a:sym typeface="Rubik"/>
            </a:endParaRPr>
          </a:p>
        </p:txBody>
      </p:sp>
      <p:pic>
        <p:nvPicPr>
          <p:cNvPr id="297" name="Google Shape;297;p44"/>
          <p:cNvPicPr preferRelativeResize="0"/>
          <p:nvPr/>
        </p:nvPicPr>
        <p:blipFill rotWithShape="1">
          <a:blip r:embed="rId3">
            <a:alphaModFix/>
          </a:blip>
          <a:srcRect t="11752" b="6913"/>
          <a:stretch/>
        </p:blipFill>
        <p:spPr>
          <a:xfrm>
            <a:off x="5334000" y="3847976"/>
            <a:ext cx="3810000" cy="2324098"/>
          </a:xfrm>
          <a:prstGeom prst="rect">
            <a:avLst/>
          </a:prstGeom>
          <a:noFill/>
          <a:ln>
            <a:noFill/>
          </a:ln>
        </p:spPr>
      </p:pic>
      <p:pic>
        <p:nvPicPr>
          <p:cNvPr id="298" name="Google Shape;298;p44"/>
          <p:cNvPicPr preferRelativeResize="0"/>
          <p:nvPr/>
        </p:nvPicPr>
        <p:blipFill rotWithShape="1">
          <a:blip r:embed="rId4">
            <a:alphaModFix/>
          </a:blip>
          <a:srcRect l="12467" t="34727" r="14540" b="818"/>
          <a:stretch/>
        </p:blipFill>
        <p:spPr>
          <a:xfrm>
            <a:off x="5334000" y="1714500"/>
            <a:ext cx="3810002" cy="2019298"/>
          </a:xfrm>
          <a:prstGeom prst="rect">
            <a:avLst/>
          </a:prstGeom>
          <a:noFill/>
          <a:ln>
            <a:noFill/>
          </a:ln>
        </p:spPr>
      </p:pic>
    </p:spTree>
    <p:extLst>
      <p:ext uri="{BB962C8B-B14F-4D97-AF65-F5344CB8AC3E}">
        <p14:creationId xmlns:p14="http://schemas.microsoft.com/office/powerpoint/2010/main" val="1798636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NEXT STEPS</a:t>
            </a:r>
          </a:p>
        </p:txBody>
      </p:sp>
      <p:pic>
        <p:nvPicPr>
          <p:cNvPr id="5125" name="Picture 5" descr="S:\Projects\CC-URAs\RD\Projects\Broadway Corridor\2_Scoping\13. Communications Strategy\Images\Prosper Portland BC_New pictures 2018\07-Steering Committe\IMG_27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612"/>
          <a:stretch/>
        </p:blipFill>
        <p:spPr bwMode="auto">
          <a:xfrm>
            <a:off x="5303527" y="1862492"/>
            <a:ext cx="3472996" cy="315467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8AFC63-A385-4C44-882E-EA162F502DC5}"/>
              </a:ext>
            </a:extLst>
          </p:cNvPr>
          <p:cNvSpPr/>
          <p:nvPr/>
        </p:nvSpPr>
        <p:spPr>
          <a:xfrm>
            <a:off x="457199" y="1818025"/>
            <a:ext cx="4800601" cy="2939266"/>
          </a:xfrm>
          <a:prstGeom prst="rect">
            <a:avLst/>
          </a:prstGeom>
        </p:spPr>
        <p:txBody>
          <a:bodyPr wrap="square">
            <a:spAutoFit/>
          </a:bodyPr>
          <a:lstStyle/>
          <a:p>
            <a:pPr marL="285750" indent="-285750" defTabSz="457200">
              <a:spcAft>
                <a:spcPts val="1800"/>
              </a:spcAft>
              <a:buFont typeface="Arial" panose="020B0604020202020204" pitchFamily="34" charset="0"/>
              <a:buChar char="•"/>
            </a:pPr>
            <a:r>
              <a:rPr lang="en-US" sz="2000" dirty="0">
                <a:solidFill>
                  <a:srgbClr val="383A35"/>
                </a:solidFill>
              </a:rPr>
              <a:t>Phase B2: Develop Concept Alternatives</a:t>
            </a:r>
          </a:p>
          <a:p>
            <a:pPr marL="741715" lvl="1" indent="-285750" defTabSz="457200">
              <a:spcAft>
                <a:spcPts val="1800"/>
              </a:spcAft>
              <a:buFont typeface="Arial" panose="020B0604020202020204" pitchFamily="34" charset="0"/>
              <a:buChar char="•"/>
            </a:pPr>
            <a:r>
              <a:rPr lang="en-US" sz="2000" dirty="0">
                <a:solidFill>
                  <a:srgbClr val="383A35"/>
                </a:solidFill>
              </a:rPr>
              <a:t>Steering Committee Meeting, September 25</a:t>
            </a:r>
            <a:r>
              <a:rPr lang="en-US" sz="2000" baseline="30000" dirty="0">
                <a:solidFill>
                  <a:srgbClr val="383A35"/>
                </a:solidFill>
              </a:rPr>
              <a:t>th</a:t>
            </a:r>
            <a:r>
              <a:rPr lang="en-US" sz="2000" dirty="0">
                <a:solidFill>
                  <a:srgbClr val="383A35"/>
                </a:solidFill>
              </a:rPr>
              <a:t> </a:t>
            </a:r>
          </a:p>
          <a:p>
            <a:pPr marL="741715" lvl="1" indent="-285750" defTabSz="457200">
              <a:spcAft>
                <a:spcPts val="1800"/>
              </a:spcAft>
              <a:buFont typeface="Arial" panose="020B0604020202020204" pitchFamily="34" charset="0"/>
              <a:buChar char="•"/>
            </a:pPr>
            <a:r>
              <a:rPr lang="en-US" sz="2000" dirty="0">
                <a:solidFill>
                  <a:srgbClr val="383A35"/>
                </a:solidFill>
              </a:rPr>
              <a:t>Open House #2, September 26</a:t>
            </a:r>
            <a:r>
              <a:rPr lang="en-US" sz="2000" baseline="30000" dirty="0">
                <a:solidFill>
                  <a:srgbClr val="383A35"/>
                </a:solidFill>
              </a:rPr>
              <a:t>th</a:t>
            </a:r>
            <a:r>
              <a:rPr lang="en-US" sz="2000" dirty="0">
                <a:solidFill>
                  <a:srgbClr val="383A35"/>
                </a:solidFill>
              </a:rPr>
              <a:t>   </a:t>
            </a:r>
          </a:p>
          <a:p>
            <a:pPr marL="741715" lvl="1" indent="-285750" defTabSz="457200">
              <a:spcAft>
                <a:spcPts val="1800"/>
              </a:spcAft>
              <a:buFont typeface="Arial" panose="020B0604020202020204" pitchFamily="34" charset="0"/>
              <a:buChar char="•"/>
            </a:pPr>
            <a:r>
              <a:rPr lang="en-US" sz="2000" dirty="0">
                <a:solidFill>
                  <a:srgbClr val="383A35"/>
                </a:solidFill>
              </a:rPr>
              <a:t>Design Commission Work Session, October 4</a:t>
            </a:r>
            <a:r>
              <a:rPr lang="en-US" sz="2000" baseline="30000" dirty="0">
                <a:solidFill>
                  <a:srgbClr val="383A35"/>
                </a:solidFill>
              </a:rPr>
              <a:t>th</a:t>
            </a:r>
            <a:r>
              <a:rPr lang="en-US" sz="2000" dirty="0">
                <a:solidFill>
                  <a:srgbClr val="383A35"/>
                </a:solidFill>
              </a:rPr>
              <a:t> </a:t>
            </a:r>
          </a:p>
        </p:txBody>
      </p:sp>
    </p:spTree>
    <p:extLst>
      <p:ext uri="{BB962C8B-B14F-4D97-AF65-F5344CB8AC3E}">
        <p14:creationId xmlns:p14="http://schemas.microsoft.com/office/powerpoint/2010/main" val="31474885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a:extLst>
              <a:ext uri="{FF2B5EF4-FFF2-40B4-BE49-F238E27FC236}">
                <a16:creationId xmlns:a16="http://schemas.microsoft.com/office/drawing/2014/main" id="{58269EC0-8E8F-4865-BB5E-990140F7327E}"/>
              </a:ext>
            </a:extLst>
          </p:cNvPr>
          <p:cNvPicPr>
            <a:picLocks noGrp="1" noChangeAspect="1"/>
          </p:cNvPicPr>
          <p:nvPr>
            <p:ph type="pic" sz="quarter" idx="10"/>
          </p:nvPr>
        </p:nvPicPr>
        <p:blipFill>
          <a:blip r:embed="rId3"/>
          <a:srcRect/>
          <a:stretch>
            <a:fillRect/>
          </a:stretch>
        </p:blipFill>
        <p:spPr>
          <a:prstGeom prst="rect">
            <a:avLst/>
          </a:prstGeom>
        </p:spPr>
      </p:pic>
      <p:sp>
        <p:nvSpPr>
          <p:cNvPr id="14" name="Title 13">
            <a:extLst>
              <a:ext uri="{FF2B5EF4-FFF2-40B4-BE49-F238E27FC236}">
                <a16:creationId xmlns:a16="http://schemas.microsoft.com/office/drawing/2014/main" id="{5F564D08-7DF2-4783-8B95-8FDE76DB5EEC}"/>
              </a:ext>
            </a:extLst>
          </p:cNvPr>
          <p:cNvSpPr>
            <a:spLocks noGrp="1"/>
          </p:cNvSpPr>
          <p:nvPr>
            <p:ph type="title"/>
          </p:nvPr>
        </p:nvSpPr>
        <p:spPr>
          <a:xfrm>
            <a:off x="304800" y="853440"/>
            <a:ext cx="8534400" cy="685800"/>
          </a:xfrm>
        </p:spPr>
        <p:txBody>
          <a:bodyPr/>
          <a:lstStyle/>
          <a:p>
            <a:pPr algn="ctr">
              <a:lnSpc>
                <a:spcPct val="150000"/>
              </a:lnSpc>
            </a:pPr>
            <a:r>
              <a:rPr lang="en-US" dirty="0"/>
              <a:t>QUESTIONS</a:t>
            </a:r>
            <a:br>
              <a:rPr lang="en-US" dirty="0"/>
            </a:br>
            <a:r>
              <a:rPr lang="en-US" sz="3200" dirty="0"/>
              <a:t>Is our process clear?</a:t>
            </a:r>
            <a:br>
              <a:rPr lang="en-US" sz="3200" dirty="0"/>
            </a:br>
            <a:r>
              <a:rPr lang="en-US" sz="3200" dirty="0"/>
              <a:t>Criteria to focus on at this time?</a:t>
            </a:r>
            <a:br>
              <a:rPr lang="en-US" sz="3200" dirty="0"/>
            </a:br>
            <a:r>
              <a:rPr lang="en-US" sz="3200" dirty="0"/>
              <a:t>Are there particular themes emerging that support the criteria well?</a:t>
            </a:r>
            <a:br>
              <a:rPr lang="en-US" sz="3600" dirty="0"/>
            </a:br>
            <a:endParaRPr lang="en-US" dirty="0"/>
          </a:p>
        </p:txBody>
      </p:sp>
    </p:spTree>
    <p:extLst>
      <p:ext uri="{BB962C8B-B14F-4D97-AF65-F5344CB8AC3E}">
        <p14:creationId xmlns:p14="http://schemas.microsoft.com/office/powerpoint/2010/main" val="3539577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NEIGHBORHOOD &amp; CONTEXT</a:t>
            </a:r>
          </a:p>
        </p:txBody>
      </p:sp>
      <p:sp>
        <p:nvSpPr>
          <p:cNvPr id="12" name="Subtitle 11">
            <a:extLst>
              <a:ext uri="{FF2B5EF4-FFF2-40B4-BE49-F238E27FC236}">
                <a16:creationId xmlns:a16="http://schemas.microsoft.com/office/drawing/2014/main" id="{36E1304C-7245-46C2-BCCE-7F3303EBB087}"/>
              </a:ext>
            </a:extLst>
          </p:cNvPr>
          <p:cNvSpPr>
            <a:spLocks noGrp="1"/>
          </p:cNvSpPr>
          <p:nvPr>
            <p:ph type="subTitle" idx="1"/>
          </p:nvPr>
        </p:nvSpPr>
        <p:spPr/>
        <p:txBody>
          <a:bodyPr/>
          <a:lstStyle/>
          <a:p>
            <a:r>
              <a:rPr lang="en-US" dirty="0"/>
              <a:t>Pacific Northwest College of Art</a:t>
            </a:r>
          </a:p>
        </p:txBody>
      </p:sp>
      <p:sp>
        <p:nvSpPr>
          <p:cNvPr id="7" name="Text Placeholder 6">
            <a:extLst>
              <a:ext uri="{FF2B5EF4-FFF2-40B4-BE49-F238E27FC236}">
                <a16:creationId xmlns:a16="http://schemas.microsoft.com/office/drawing/2014/main" id="{53A73D5F-B1A2-408E-8828-75811792D22E}"/>
              </a:ext>
            </a:extLst>
          </p:cNvPr>
          <p:cNvSpPr>
            <a:spLocks noGrp="1"/>
          </p:cNvSpPr>
          <p:nvPr>
            <p:ph type="body" sz="quarter" idx="10"/>
          </p:nvPr>
        </p:nvSpPr>
        <p:spPr>
          <a:xfrm>
            <a:off x="304800" y="1714500"/>
            <a:ext cx="5699760" cy="4191000"/>
          </a:xfrm>
        </p:spPr>
        <p:txBody>
          <a:bodyPr/>
          <a:lstStyle/>
          <a:p>
            <a:pPr>
              <a:lnSpc>
                <a:spcPct val="100000"/>
              </a:lnSpc>
              <a:spcBef>
                <a:spcPts val="1800"/>
              </a:spcBef>
            </a:pPr>
            <a:r>
              <a:rPr lang="en-US" sz="2400" dirty="0"/>
              <a:t>412 Undergraduate Students</a:t>
            </a:r>
          </a:p>
          <a:p>
            <a:pPr>
              <a:lnSpc>
                <a:spcPct val="100000"/>
              </a:lnSpc>
              <a:spcBef>
                <a:spcPts val="1800"/>
              </a:spcBef>
            </a:pPr>
            <a:r>
              <a:rPr lang="en-US" sz="2400" dirty="0"/>
              <a:t>111 Graduate Students</a:t>
            </a:r>
          </a:p>
          <a:p>
            <a:pPr>
              <a:lnSpc>
                <a:spcPct val="100000"/>
              </a:lnSpc>
              <a:spcBef>
                <a:spcPts val="1800"/>
              </a:spcBef>
            </a:pPr>
            <a:r>
              <a:rPr lang="en-US" sz="2400" dirty="0"/>
              <a:t>26 PNCA | PENSOLE </a:t>
            </a:r>
            <a:br>
              <a:rPr lang="en-US" sz="2400" dirty="0"/>
            </a:br>
            <a:r>
              <a:rPr lang="en-US" sz="2400" dirty="0"/>
              <a:t>Intensive Students</a:t>
            </a:r>
          </a:p>
          <a:p>
            <a:pPr>
              <a:lnSpc>
                <a:spcPct val="100000"/>
              </a:lnSpc>
              <a:spcBef>
                <a:spcPts val="1800"/>
              </a:spcBef>
            </a:pPr>
            <a:r>
              <a:rPr lang="en-US" sz="2400" dirty="0"/>
              <a:t>1,400 Community Education </a:t>
            </a:r>
            <a:br>
              <a:rPr lang="en-US" sz="2400" dirty="0"/>
            </a:br>
            <a:r>
              <a:rPr lang="en-US" sz="2400" dirty="0"/>
              <a:t>Students of all ages</a:t>
            </a:r>
          </a:p>
          <a:p>
            <a:pPr>
              <a:lnSpc>
                <a:spcPct val="100000"/>
              </a:lnSpc>
              <a:spcBef>
                <a:spcPts val="1800"/>
              </a:spcBef>
            </a:pPr>
            <a:r>
              <a:rPr lang="en-US" sz="2400" dirty="0"/>
              <a:t>94 faculty members</a:t>
            </a:r>
          </a:p>
          <a:p>
            <a:pPr>
              <a:lnSpc>
                <a:spcPct val="100000"/>
              </a:lnSpc>
              <a:spcBef>
                <a:spcPts val="1800"/>
              </a:spcBef>
            </a:pPr>
            <a:r>
              <a:rPr lang="en-US" sz="2400" dirty="0"/>
              <a:t>700 free public programs each year</a:t>
            </a:r>
          </a:p>
        </p:txBody>
      </p:sp>
      <p:pic>
        <p:nvPicPr>
          <p:cNvPr id="9" name="Picture Placeholder 8">
            <a:extLst>
              <a:ext uri="{FF2B5EF4-FFF2-40B4-BE49-F238E27FC236}">
                <a16:creationId xmlns:a16="http://schemas.microsoft.com/office/drawing/2014/main" id="{7CB1106F-09B8-4A5D-A3C3-B7C454C7787A}"/>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5682" r="5682"/>
          <a:stretch>
            <a:fillRect/>
          </a:stretch>
        </p:blipFill>
        <p:spPr/>
      </p:pic>
      <p:pic>
        <p:nvPicPr>
          <p:cNvPr id="6" name="Picture Placeholder 5">
            <a:extLst>
              <a:ext uri="{FF2B5EF4-FFF2-40B4-BE49-F238E27FC236}">
                <a16:creationId xmlns:a16="http://schemas.microsoft.com/office/drawing/2014/main" id="{35C57A80-6E63-4619-A089-8DF309698FCE}"/>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t="2350" b="2350"/>
          <a:stretch>
            <a:fillRect/>
          </a:stretch>
        </p:blipFill>
        <p:spPr/>
      </p:pic>
    </p:spTree>
    <p:extLst>
      <p:ext uri="{BB962C8B-B14F-4D97-AF65-F5344CB8AC3E}">
        <p14:creationId xmlns:p14="http://schemas.microsoft.com/office/powerpoint/2010/main" val="1983128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NEIGHBORHOOD &amp; CONTEXT</a:t>
            </a:r>
          </a:p>
        </p:txBody>
      </p:sp>
      <p:sp>
        <p:nvSpPr>
          <p:cNvPr id="12" name="Subtitle 11">
            <a:extLst>
              <a:ext uri="{FF2B5EF4-FFF2-40B4-BE49-F238E27FC236}">
                <a16:creationId xmlns:a16="http://schemas.microsoft.com/office/drawing/2014/main" id="{36E1304C-7245-46C2-BCCE-7F3303EBB087}"/>
              </a:ext>
            </a:extLst>
          </p:cNvPr>
          <p:cNvSpPr>
            <a:spLocks noGrp="1"/>
          </p:cNvSpPr>
          <p:nvPr>
            <p:ph type="subTitle" idx="1"/>
          </p:nvPr>
        </p:nvSpPr>
        <p:spPr/>
        <p:txBody>
          <a:bodyPr/>
          <a:lstStyle/>
          <a:p>
            <a:r>
              <a:rPr lang="en-US" dirty="0"/>
              <a:t>Bud Clark Commons</a:t>
            </a:r>
          </a:p>
        </p:txBody>
      </p:sp>
      <p:sp>
        <p:nvSpPr>
          <p:cNvPr id="7" name="Text Placeholder 6">
            <a:extLst>
              <a:ext uri="{FF2B5EF4-FFF2-40B4-BE49-F238E27FC236}">
                <a16:creationId xmlns:a16="http://schemas.microsoft.com/office/drawing/2014/main" id="{53A73D5F-B1A2-408E-8828-75811792D22E}"/>
              </a:ext>
            </a:extLst>
          </p:cNvPr>
          <p:cNvSpPr>
            <a:spLocks noGrp="1"/>
          </p:cNvSpPr>
          <p:nvPr>
            <p:ph type="body" sz="quarter" idx="10"/>
          </p:nvPr>
        </p:nvSpPr>
        <p:spPr>
          <a:xfrm>
            <a:off x="304800" y="1714500"/>
            <a:ext cx="4914900" cy="4191000"/>
          </a:xfrm>
        </p:spPr>
        <p:txBody>
          <a:bodyPr/>
          <a:lstStyle/>
          <a:p>
            <a:pPr>
              <a:spcAft>
                <a:spcPts val="600"/>
              </a:spcAft>
            </a:pPr>
            <a:r>
              <a:rPr lang="en-US" sz="2400" dirty="0"/>
              <a:t>Permanent Housing</a:t>
            </a:r>
          </a:p>
          <a:p>
            <a:pPr lvl="1">
              <a:spcBef>
                <a:spcPts val="0"/>
              </a:spcBef>
              <a:spcAft>
                <a:spcPts val="600"/>
              </a:spcAft>
            </a:pPr>
            <a:r>
              <a:rPr lang="en-US" sz="2000" dirty="0"/>
              <a:t>130 studio homes </a:t>
            </a:r>
          </a:p>
          <a:p>
            <a:pPr lvl="1">
              <a:spcBef>
                <a:spcPts val="0"/>
              </a:spcBef>
              <a:spcAft>
                <a:spcPts val="600"/>
              </a:spcAft>
            </a:pPr>
            <a:r>
              <a:rPr lang="en-US" sz="2000" dirty="0"/>
              <a:t>Serves residents who have experienced homelessness</a:t>
            </a:r>
          </a:p>
          <a:p>
            <a:pPr lvl="1">
              <a:spcBef>
                <a:spcPts val="0"/>
              </a:spcBef>
              <a:spcAft>
                <a:spcPts val="600"/>
              </a:spcAft>
            </a:pPr>
            <a:r>
              <a:rPr lang="en-US" sz="2000" dirty="0"/>
              <a:t>Income below 35% AMI</a:t>
            </a:r>
          </a:p>
          <a:p>
            <a:pPr>
              <a:spcAft>
                <a:spcPts val="600"/>
              </a:spcAft>
            </a:pPr>
            <a:r>
              <a:rPr lang="en-US" sz="2400" dirty="0"/>
              <a:t>Doreen’s Place (TPI)</a:t>
            </a:r>
          </a:p>
          <a:p>
            <a:pPr lvl="1">
              <a:spcBef>
                <a:spcPts val="0"/>
              </a:spcBef>
              <a:spcAft>
                <a:spcPts val="600"/>
              </a:spcAft>
            </a:pPr>
            <a:r>
              <a:rPr lang="en-US" sz="2000" dirty="0"/>
              <a:t>Short term housing, 90 beds</a:t>
            </a:r>
          </a:p>
          <a:p>
            <a:pPr>
              <a:spcAft>
                <a:spcPts val="600"/>
              </a:spcAft>
            </a:pPr>
            <a:r>
              <a:rPr lang="en-US" sz="2400" dirty="0"/>
              <a:t>Day Resource Center (TPI)</a:t>
            </a:r>
          </a:p>
          <a:p>
            <a:pPr>
              <a:spcAft>
                <a:spcPts val="600"/>
              </a:spcAft>
            </a:pPr>
            <a:r>
              <a:rPr lang="en-US" sz="2400" dirty="0"/>
              <a:t>Bud Clark Clinic (CCC)</a:t>
            </a:r>
          </a:p>
        </p:txBody>
      </p:sp>
      <p:pic>
        <p:nvPicPr>
          <p:cNvPr id="14" name="Picture Placeholder 13">
            <a:extLst>
              <a:ext uri="{FF2B5EF4-FFF2-40B4-BE49-F238E27FC236}">
                <a16:creationId xmlns:a16="http://schemas.microsoft.com/office/drawing/2014/main" id="{F7743B4A-C7F1-4361-AAF8-6EC680CB034F}"/>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858" r="1858"/>
          <a:stretch>
            <a:fillRect/>
          </a:stretch>
        </p:blipFill>
        <p:spPr>
          <a:xfrm>
            <a:off x="6057900" y="1714500"/>
            <a:ext cx="3086100" cy="2019300"/>
          </a:xfrm>
        </p:spPr>
      </p:pic>
    </p:spTree>
    <p:extLst>
      <p:ext uri="{BB962C8B-B14F-4D97-AF65-F5344CB8AC3E}">
        <p14:creationId xmlns:p14="http://schemas.microsoft.com/office/powerpoint/2010/main" val="2743250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NEIGHBORHOOD &amp; CONTEXT</a:t>
            </a:r>
          </a:p>
        </p:txBody>
      </p:sp>
      <p:sp>
        <p:nvSpPr>
          <p:cNvPr id="12" name="Subtitle 11">
            <a:extLst>
              <a:ext uri="{FF2B5EF4-FFF2-40B4-BE49-F238E27FC236}">
                <a16:creationId xmlns:a16="http://schemas.microsoft.com/office/drawing/2014/main" id="{36E1304C-7245-46C2-BCCE-7F3303EBB087}"/>
              </a:ext>
            </a:extLst>
          </p:cNvPr>
          <p:cNvSpPr>
            <a:spLocks noGrp="1"/>
          </p:cNvSpPr>
          <p:nvPr>
            <p:ph type="subTitle" idx="1"/>
          </p:nvPr>
        </p:nvSpPr>
        <p:spPr/>
        <p:txBody>
          <a:bodyPr/>
          <a:lstStyle/>
          <a:p>
            <a:r>
              <a:rPr lang="en-US" dirty="0"/>
              <a:t>Multnomah County Health Department HQ</a:t>
            </a:r>
          </a:p>
        </p:txBody>
      </p:sp>
      <p:sp>
        <p:nvSpPr>
          <p:cNvPr id="7" name="Text Placeholder 6">
            <a:extLst>
              <a:ext uri="{FF2B5EF4-FFF2-40B4-BE49-F238E27FC236}">
                <a16:creationId xmlns:a16="http://schemas.microsoft.com/office/drawing/2014/main" id="{53A73D5F-B1A2-408E-8828-75811792D22E}"/>
              </a:ext>
            </a:extLst>
          </p:cNvPr>
          <p:cNvSpPr>
            <a:spLocks noGrp="1"/>
          </p:cNvSpPr>
          <p:nvPr>
            <p:ph type="body" sz="quarter" idx="10"/>
          </p:nvPr>
        </p:nvSpPr>
        <p:spPr/>
        <p:txBody>
          <a:bodyPr/>
          <a:lstStyle/>
          <a:p>
            <a:pPr>
              <a:lnSpc>
                <a:spcPct val="100000"/>
              </a:lnSpc>
              <a:spcAft>
                <a:spcPts val="600"/>
              </a:spcAft>
            </a:pPr>
            <a:r>
              <a:rPr lang="en-US" sz="2400" dirty="0"/>
              <a:t>350 health professionals, including tri-county health officer, public health nurses, epidemiologists, and administrators</a:t>
            </a:r>
          </a:p>
          <a:p>
            <a:pPr>
              <a:lnSpc>
                <a:spcPct val="100000"/>
              </a:lnSpc>
              <a:spcAft>
                <a:spcPts val="600"/>
              </a:spcAft>
            </a:pPr>
            <a:r>
              <a:rPr lang="en-US" sz="2400" dirty="0"/>
              <a:t>Small specialty clinic and pharmacy</a:t>
            </a:r>
          </a:p>
          <a:p>
            <a:pPr>
              <a:spcAft>
                <a:spcPts val="600"/>
              </a:spcAft>
            </a:pPr>
            <a:endParaRPr lang="en-US" sz="2400" dirty="0"/>
          </a:p>
          <a:p>
            <a:endParaRPr lang="en-US" dirty="0"/>
          </a:p>
        </p:txBody>
      </p:sp>
      <p:pic>
        <p:nvPicPr>
          <p:cNvPr id="8" name="Picture Placeholder 7">
            <a:extLst>
              <a:ext uri="{FF2B5EF4-FFF2-40B4-BE49-F238E27FC236}">
                <a16:creationId xmlns:a16="http://schemas.microsoft.com/office/drawing/2014/main" id="{ED635AA5-0AB4-45E5-B2F9-6DC689E137B4}"/>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24333" b="6269"/>
          <a:stretch/>
        </p:blipFill>
        <p:spPr>
          <a:xfrm>
            <a:off x="6057900" y="1714500"/>
            <a:ext cx="3086100" cy="2317854"/>
          </a:xfrm>
        </p:spPr>
      </p:pic>
      <p:pic>
        <p:nvPicPr>
          <p:cNvPr id="10" name="Picture Placeholder 9">
            <a:extLst>
              <a:ext uri="{FF2B5EF4-FFF2-40B4-BE49-F238E27FC236}">
                <a16:creationId xmlns:a16="http://schemas.microsoft.com/office/drawing/2014/main" id="{BA5BC190-DA8C-4DF3-AF39-980923F0CD91}"/>
              </a:ext>
            </a:extLst>
          </p:cNvPr>
          <p:cNvPicPr>
            <a:picLocks noGrp="1" noChangeAspect="1"/>
          </p:cNvPicPr>
          <p:nvPr>
            <p:ph type="pic" sz="quarter" idx="12"/>
          </p:nvPr>
        </p:nvPicPr>
        <p:blipFill rotWithShape="1">
          <a:blip r:embed="rId4">
            <a:extLst>
              <a:ext uri="{28A0092B-C50C-407E-A947-70E740481C1C}">
                <a14:useLocalDpi xmlns:a14="http://schemas.microsoft.com/office/drawing/2010/main" val="0"/>
              </a:ext>
            </a:extLst>
          </a:blip>
          <a:srcRect l="5773" t="13115" r="5773"/>
          <a:stretch/>
        </p:blipFill>
        <p:spPr>
          <a:xfrm>
            <a:off x="6057900" y="4152900"/>
            <a:ext cx="3086100" cy="2019300"/>
          </a:xfrm>
        </p:spPr>
      </p:pic>
    </p:spTree>
    <p:extLst>
      <p:ext uri="{BB962C8B-B14F-4D97-AF65-F5344CB8AC3E}">
        <p14:creationId xmlns:p14="http://schemas.microsoft.com/office/powerpoint/2010/main" val="460460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36F1CE54-45B8-4B23-8F61-6203D9066CF4}"/>
              </a:ext>
            </a:extLst>
          </p:cNvPr>
          <p:cNvSpPr>
            <a:spLocks noGrp="1"/>
          </p:cNvSpPr>
          <p:nvPr>
            <p:ph type="title"/>
          </p:nvPr>
        </p:nvSpPr>
        <p:spPr/>
        <p:txBody>
          <a:bodyPr/>
          <a:lstStyle/>
          <a:p>
            <a:r>
              <a:rPr lang="en-US" dirty="0"/>
              <a:t>NEIGHBORHOOD &amp; CONTEXT</a:t>
            </a:r>
          </a:p>
        </p:txBody>
      </p:sp>
      <p:sp>
        <p:nvSpPr>
          <p:cNvPr id="12" name="Subtitle 11">
            <a:extLst>
              <a:ext uri="{FF2B5EF4-FFF2-40B4-BE49-F238E27FC236}">
                <a16:creationId xmlns:a16="http://schemas.microsoft.com/office/drawing/2014/main" id="{36E1304C-7245-46C2-BCCE-7F3303EBB087}"/>
              </a:ext>
            </a:extLst>
          </p:cNvPr>
          <p:cNvSpPr>
            <a:spLocks noGrp="1"/>
          </p:cNvSpPr>
          <p:nvPr>
            <p:ph type="subTitle" idx="1"/>
          </p:nvPr>
        </p:nvSpPr>
        <p:spPr/>
        <p:txBody>
          <a:bodyPr/>
          <a:lstStyle/>
          <a:p>
            <a:r>
              <a:rPr lang="en-US" dirty="0"/>
              <a:t>Union Station</a:t>
            </a:r>
          </a:p>
        </p:txBody>
      </p:sp>
      <p:sp>
        <p:nvSpPr>
          <p:cNvPr id="7" name="Text Placeholder 6">
            <a:extLst>
              <a:ext uri="{FF2B5EF4-FFF2-40B4-BE49-F238E27FC236}">
                <a16:creationId xmlns:a16="http://schemas.microsoft.com/office/drawing/2014/main" id="{53A73D5F-B1A2-408E-8828-75811792D22E}"/>
              </a:ext>
            </a:extLst>
          </p:cNvPr>
          <p:cNvSpPr>
            <a:spLocks noGrp="1"/>
          </p:cNvSpPr>
          <p:nvPr>
            <p:ph type="body" sz="quarter" idx="10"/>
          </p:nvPr>
        </p:nvSpPr>
        <p:spPr>
          <a:xfrm>
            <a:off x="304800" y="1600200"/>
            <a:ext cx="5570220" cy="4191000"/>
          </a:xfrm>
        </p:spPr>
        <p:txBody>
          <a:bodyPr/>
          <a:lstStyle/>
          <a:p>
            <a:pPr>
              <a:lnSpc>
                <a:spcPct val="100000"/>
              </a:lnSpc>
            </a:pPr>
            <a:r>
              <a:rPr lang="en-US" sz="2200" dirty="0"/>
              <a:t>Oldest major passenger terminal </a:t>
            </a:r>
            <a:br>
              <a:rPr lang="en-US" sz="2200" dirty="0"/>
            </a:br>
            <a:r>
              <a:rPr lang="en-US" sz="2200" dirty="0"/>
              <a:t>on the West Coast</a:t>
            </a:r>
          </a:p>
          <a:p>
            <a:pPr>
              <a:lnSpc>
                <a:spcPct val="100000"/>
              </a:lnSpc>
            </a:pPr>
            <a:r>
              <a:rPr lang="en-US" sz="2200" dirty="0"/>
              <a:t>10 daily passenger trains</a:t>
            </a:r>
          </a:p>
          <a:p>
            <a:pPr lvl="1">
              <a:lnSpc>
                <a:spcPct val="100000"/>
              </a:lnSpc>
              <a:spcBef>
                <a:spcPts val="0"/>
              </a:spcBef>
              <a:spcAft>
                <a:spcPts val="600"/>
              </a:spcAft>
            </a:pPr>
            <a:r>
              <a:rPr lang="en-US" sz="1800" dirty="0"/>
              <a:t>Amtrak Cascades from </a:t>
            </a:r>
            <a:br>
              <a:rPr lang="en-US" sz="1800" dirty="0"/>
            </a:br>
            <a:r>
              <a:rPr lang="en-US" sz="1800" dirty="0"/>
              <a:t>Eugene to Seattle and Vancouver, BC</a:t>
            </a:r>
          </a:p>
          <a:p>
            <a:pPr lvl="1">
              <a:lnSpc>
                <a:spcPct val="100000"/>
              </a:lnSpc>
              <a:spcBef>
                <a:spcPts val="0"/>
              </a:spcBef>
              <a:spcAft>
                <a:spcPts val="600"/>
              </a:spcAft>
            </a:pPr>
            <a:r>
              <a:rPr lang="en-US" sz="1800" dirty="0"/>
              <a:t>Coast Starlight from Seattle to Los Angeles</a:t>
            </a:r>
          </a:p>
          <a:p>
            <a:pPr lvl="1">
              <a:lnSpc>
                <a:spcPct val="100000"/>
              </a:lnSpc>
              <a:spcBef>
                <a:spcPts val="0"/>
              </a:spcBef>
              <a:spcAft>
                <a:spcPts val="600"/>
              </a:spcAft>
            </a:pPr>
            <a:r>
              <a:rPr lang="en-US" sz="1800" dirty="0"/>
              <a:t>Empire Builder from </a:t>
            </a:r>
            <a:br>
              <a:rPr lang="en-US" sz="1800" dirty="0"/>
            </a:br>
            <a:r>
              <a:rPr lang="en-US" sz="1800" dirty="0"/>
              <a:t>Seattle/Portland to Chicago</a:t>
            </a:r>
          </a:p>
          <a:p>
            <a:pPr>
              <a:lnSpc>
                <a:spcPct val="100000"/>
              </a:lnSpc>
            </a:pPr>
            <a:r>
              <a:rPr lang="en-US" sz="2200" dirty="0"/>
              <a:t>Intercity bus lines</a:t>
            </a:r>
          </a:p>
          <a:p>
            <a:pPr>
              <a:lnSpc>
                <a:spcPct val="100000"/>
              </a:lnSpc>
            </a:pPr>
            <a:r>
              <a:rPr lang="en-US" sz="2200" dirty="0"/>
              <a:t>Limited food &amp; retail services</a:t>
            </a:r>
          </a:p>
          <a:p>
            <a:pPr>
              <a:lnSpc>
                <a:spcPct val="100000"/>
              </a:lnSpc>
            </a:pPr>
            <a:r>
              <a:rPr lang="en-US" sz="2200" dirty="0"/>
              <a:t>Modernization effort underway</a:t>
            </a:r>
          </a:p>
        </p:txBody>
      </p:sp>
      <p:pic>
        <p:nvPicPr>
          <p:cNvPr id="10" name="Picture Placeholder 9">
            <a:extLst>
              <a:ext uri="{FF2B5EF4-FFF2-40B4-BE49-F238E27FC236}">
                <a16:creationId xmlns:a16="http://schemas.microsoft.com/office/drawing/2014/main" id="{7E5E6435-7A7B-4C75-98EA-3B4D60008784}"/>
              </a:ext>
            </a:extLst>
          </p:cNvPr>
          <p:cNvPicPr>
            <a:picLocks noGrp="1" noChangeAspect="1"/>
          </p:cNvPicPr>
          <p:nvPr>
            <p:ph type="pic" sz="quarter" idx="11"/>
          </p:nvPr>
        </p:nvPicPr>
        <p:blipFill>
          <a:blip r:embed="rId3" cstate="print">
            <a:extLst>
              <a:ext uri="{28A0092B-C50C-407E-A947-70E740481C1C}">
                <a14:useLocalDpi xmlns:a14="http://schemas.microsoft.com/office/drawing/2010/main" val="0"/>
              </a:ext>
            </a:extLst>
          </a:blip>
          <a:srcRect l="12517" r="12517"/>
          <a:stretch>
            <a:fillRect/>
          </a:stretch>
        </p:blipFill>
        <p:spPr/>
      </p:pic>
    </p:spTree>
    <p:extLst>
      <p:ext uri="{BB962C8B-B14F-4D97-AF65-F5344CB8AC3E}">
        <p14:creationId xmlns:p14="http://schemas.microsoft.com/office/powerpoint/2010/main" val="2861066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FEEDBACK TO DATE</a:t>
            </a:r>
          </a:p>
        </p:txBody>
      </p:sp>
      <p:pic>
        <p:nvPicPr>
          <p:cNvPr id="5125" name="Picture 5" descr="S:\Projects\CC-URAs\RD\Projects\Broadway Corridor\2_Scoping\13. Communications Strategy\Images\Prosper Portland BC_New pictures 2018\07-Steering Committe\IMG_27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612"/>
          <a:stretch/>
        </p:blipFill>
        <p:spPr bwMode="auto">
          <a:xfrm>
            <a:off x="4932775" y="1597912"/>
            <a:ext cx="4135025" cy="3756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8AFC63-A385-4C44-882E-EA162F502DC5}"/>
              </a:ext>
            </a:extLst>
          </p:cNvPr>
          <p:cNvSpPr/>
          <p:nvPr/>
        </p:nvSpPr>
        <p:spPr>
          <a:xfrm>
            <a:off x="457200" y="1818025"/>
            <a:ext cx="4114800" cy="1015663"/>
          </a:xfrm>
          <a:prstGeom prst="rect">
            <a:avLst/>
          </a:prstGeom>
        </p:spPr>
        <p:txBody>
          <a:bodyPr wrap="square">
            <a:spAutoFit/>
          </a:bodyPr>
          <a:lstStyle/>
          <a:p>
            <a:pPr marL="285750" indent="-285750" defTabSz="457200">
              <a:spcAft>
                <a:spcPts val="1800"/>
              </a:spcAft>
              <a:buFont typeface="Arial" panose="020B0604020202020204" pitchFamily="34" charset="0"/>
              <a:buChar char="•"/>
            </a:pPr>
            <a:r>
              <a:rPr lang="en-US" sz="2000" dirty="0">
                <a:solidFill>
                  <a:srgbClr val="383A35"/>
                </a:solidFill>
              </a:rPr>
              <a:t>Will be updated following 7/24 Steering Committee and 7/25 Open House </a:t>
            </a:r>
          </a:p>
        </p:txBody>
      </p:sp>
    </p:spTree>
    <p:extLst>
      <p:ext uri="{BB962C8B-B14F-4D97-AF65-F5344CB8AC3E}">
        <p14:creationId xmlns:p14="http://schemas.microsoft.com/office/powerpoint/2010/main" val="207260088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200" y="274638"/>
            <a:ext cx="8229600"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NEXT STEPS</a:t>
            </a:r>
          </a:p>
        </p:txBody>
      </p:sp>
      <p:pic>
        <p:nvPicPr>
          <p:cNvPr id="5125" name="Picture 5" descr="S:\Projects\CC-URAs\RD\Projects\Broadway Corridor\2_Scoping\13. Communications Strategy\Images\Prosper Portland BC_New pictures 2018\07-Steering Committe\IMG_273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26612"/>
          <a:stretch/>
        </p:blipFill>
        <p:spPr bwMode="auto">
          <a:xfrm>
            <a:off x="4932775" y="1597912"/>
            <a:ext cx="4135025" cy="375602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E88AFC63-A385-4C44-882E-EA162F502DC5}"/>
              </a:ext>
            </a:extLst>
          </p:cNvPr>
          <p:cNvSpPr/>
          <p:nvPr/>
        </p:nvSpPr>
        <p:spPr>
          <a:xfrm>
            <a:off x="457200" y="1818025"/>
            <a:ext cx="4114800" cy="3247043"/>
          </a:xfrm>
          <a:prstGeom prst="rect">
            <a:avLst/>
          </a:prstGeom>
        </p:spPr>
        <p:txBody>
          <a:bodyPr wrap="square">
            <a:spAutoFit/>
          </a:bodyPr>
          <a:lstStyle/>
          <a:p>
            <a:pPr marL="285750" indent="-285750" defTabSz="457200">
              <a:spcAft>
                <a:spcPts val="1800"/>
              </a:spcAft>
              <a:buFont typeface="Arial" panose="020B0604020202020204" pitchFamily="34" charset="0"/>
              <a:buChar char="•"/>
            </a:pPr>
            <a:r>
              <a:rPr lang="en-US" sz="2000" dirty="0">
                <a:solidFill>
                  <a:srgbClr val="383A35"/>
                </a:solidFill>
              </a:rPr>
              <a:t>Phase B2: Preliminary Concepts</a:t>
            </a:r>
          </a:p>
          <a:p>
            <a:pPr marL="741715" lvl="1" indent="-285750" defTabSz="457200">
              <a:spcAft>
                <a:spcPts val="1800"/>
              </a:spcAft>
              <a:buFont typeface="Arial" panose="020B0604020202020204" pitchFamily="34" charset="0"/>
              <a:buChar char="•"/>
            </a:pPr>
            <a:r>
              <a:rPr lang="en-US" sz="2000" dirty="0">
                <a:solidFill>
                  <a:srgbClr val="383A35"/>
                </a:solidFill>
              </a:rPr>
              <a:t>Steering Committee Meeting, September 25</a:t>
            </a:r>
            <a:r>
              <a:rPr lang="en-US" sz="2000" baseline="30000" dirty="0">
                <a:solidFill>
                  <a:srgbClr val="383A35"/>
                </a:solidFill>
              </a:rPr>
              <a:t>th</a:t>
            </a:r>
            <a:r>
              <a:rPr lang="en-US" sz="2000" dirty="0">
                <a:solidFill>
                  <a:srgbClr val="383A35"/>
                </a:solidFill>
              </a:rPr>
              <a:t> </a:t>
            </a:r>
          </a:p>
          <a:p>
            <a:pPr marL="741715" lvl="1" indent="-285750" defTabSz="457200">
              <a:spcAft>
                <a:spcPts val="1800"/>
              </a:spcAft>
              <a:buFont typeface="Arial" panose="020B0604020202020204" pitchFamily="34" charset="0"/>
              <a:buChar char="•"/>
            </a:pPr>
            <a:r>
              <a:rPr lang="en-US" sz="2000" dirty="0">
                <a:solidFill>
                  <a:srgbClr val="383A35"/>
                </a:solidFill>
              </a:rPr>
              <a:t>Open House #2, September 26</a:t>
            </a:r>
            <a:r>
              <a:rPr lang="en-US" sz="2000" baseline="30000" dirty="0">
                <a:solidFill>
                  <a:srgbClr val="383A35"/>
                </a:solidFill>
              </a:rPr>
              <a:t>th</a:t>
            </a:r>
            <a:r>
              <a:rPr lang="en-US" sz="2000" dirty="0">
                <a:solidFill>
                  <a:srgbClr val="383A35"/>
                </a:solidFill>
              </a:rPr>
              <a:t>   </a:t>
            </a:r>
          </a:p>
          <a:p>
            <a:pPr marL="741715" lvl="1" indent="-285750" defTabSz="457200">
              <a:spcAft>
                <a:spcPts val="1800"/>
              </a:spcAft>
              <a:buFont typeface="Arial" panose="020B0604020202020204" pitchFamily="34" charset="0"/>
              <a:buChar char="•"/>
            </a:pPr>
            <a:r>
              <a:rPr lang="en-US" sz="2000" dirty="0">
                <a:solidFill>
                  <a:srgbClr val="383A35"/>
                </a:solidFill>
              </a:rPr>
              <a:t>Design Commission Work Session, October 4</a:t>
            </a:r>
            <a:r>
              <a:rPr lang="en-US" sz="2000" baseline="30000" dirty="0">
                <a:solidFill>
                  <a:srgbClr val="383A35"/>
                </a:solidFill>
              </a:rPr>
              <a:t>th</a:t>
            </a:r>
            <a:r>
              <a:rPr lang="en-US" sz="2000" dirty="0">
                <a:solidFill>
                  <a:srgbClr val="383A35"/>
                </a:solidFill>
              </a:rPr>
              <a:t> </a:t>
            </a:r>
          </a:p>
        </p:txBody>
      </p:sp>
    </p:spTree>
    <p:extLst>
      <p:ext uri="{BB962C8B-B14F-4D97-AF65-F5344CB8AC3E}">
        <p14:creationId xmlns:p14="http://schemas.microsoft.com/office/powerpoint/2010/main" val="21661711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199" y="274638"/>
            <a:ext cx="972842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MASTER PLAN </a:t>
            </a:r>
            <a:r>
              <a:rPr lang="en-US" sz="3100" dirty="0">
                <a:solidFill>
                  <a:srgbClr val="F56600"/>
                </a:solidFill>
              </a:rPr>
              <a:t>APPROVAL CRITERIA</a:t>
            </a:r>
          </a:p>
        </p:txBody>
      </p:sp>
      <p:sp>
        <p:nvSpPr>
          <p:cNvPr id="5" name="Rectangle 4">
            <a:extLst>
              <a:ext uri="{FF2B5EF4-FFF2-40B4-BE49-F238E27FC236}">
                <a16:creationId xmlns:a16="http://schemas.microsoft.com/office/drawing/2014/main" id="{E88AFC63-A385-4C44-882E-EA162F502DC5}"/>
              </a:ext>
            </a:extLst>
          </p:cNvPr>
          <p:cNvSpPr/>
          <p:nvPr/>
        </p:nvSpPr>
        <p:spPr>
          <a:xfrm>
            <a:off x="595424" y="987951"/>
            <a:ext cx="8229600" cy="4585871"/>
          </a:xfrm>
          <a:prstGeom prst="rect">
            <a:avLst/>
          </a:prstGeom>
        </p:spPr>
        <p:txBody>
          <a:bodyPr wrap="square">
            <a:spAutoFit/>
          </a:bodyPr>
          <a:lstStyle/>
          <a:p>
            <a:pPr defTabSz="457200">
              <a:spcAft>
                <a:spcPts val="1800"/>
              </a:spcAft>
            </a:pPr>
            <a:r>
              <a:rPr lang="en-US" sz="2200" b="1" dirty="0"/>
              <a:t>This Master Plan will:</a:t>
            </a:r>
          </a:p>
          <a:p>
            <a:pPr marL="342900" indent="-342900" defTabSz="457200">
              <a:spcAft>
                <a:spcPts val="1800"/>
              </a:spcAft>
              <a:buAutoNum type="arabicPeriod"/>
            </a:pPr>
            <a:endParaRPr lang="en-US" dirty="0">
              <a:solidFill>
                <a:schemeClr val="bg1">
                  <a:lumMod val="50000"/>
                </a:schemeClr>
              </a:solidFill>
            </a:endParaRPr>
          </a:p>
          <a:p>
            <a:pPr marL="342900" indent="-342900" defTabSz="457200">
              <a:spcAft>
                <a:spcPts val="1800"/>
              </a:spcAft>
              <a:buAutoNum type="arabicPeriod"/>
            </a:pPr>
            <a:r>
              <a:rPr lang="en-US" dirty="0">
                <a:solidFill>
                  <a:schemeClr val="bg1">
                    <a:lumMod val="50000"/>
                  </a:schemeClr>
                </a:solidFill>
              </a:rPr>
              <a:t>Be </a:t>
            </a:r>
            <a:r>
              <a:rPr lang="en-US" b="1" i="1" dirty="0"/>
              <a:t>consistent</a:t>
            </a:r>
            <a:r>
              <a:rPr lang="en-US" dirty="0">
                <a:solidFill>
                  <a:schemeClr val="bg1">
                    <a:lumMod val="50000"/>
                  </a:schemeClr>
                </a:solidFill>
              </a:rPr>
              <a:t> with applicable </a:t>
            </a:r>
            <a:r>
              <a:rPr lang="en-US" b="1" i="1" u="sng" dirty="0"/>
              <a:t>subdistrict goals and policies </a:t>
            </a:r>
            <a:r>
              <a:rPr lang="en-US" dirty="0">
                <a:solidFill>
                  <a:schemeClr val="bg1">
                    <a:lumMod val="50000"/>
                  </a:schemeClr>
                </a:solidFill>
              </a:rPr>
              <a:t>of the </a:t>
            </a:r>
            <a:r>
              <a:rPr lang="en-US" b="1" i="1" dirty="0"/>
              <a:t>Central City 2035 Plan</a:t>
            </a:r>
            <a:r>
              <a:rPr lang="en-US" i="1" dirty="0"/>
              <a:t>; </a:t>
            </a:r>
          </a:p>
          <a:p>
            <a:pPr defTabSz="457200">
              <a:spcAft>
                <a:spcPts val="1800"/>
              </a:spcAft>
            </a:pPr>
            <a:endParaRPr lang="en-US" i="1" dirty="0"/>
          </a:p>
          <a:p>
            <a:pPr marL="342900" indent="-342900" defTabSz="457200">
              <a:spcAft>
                <a:spcPts val="1800"/>
              </a:spcAft>
              <a:buAutoNum type="arabicPeriod" startAt="2"/>
            </a:pPr>
            <a:r>
              <a:rPr lang="en-US" dirty="0">
                <a:solidFill>
                  <a:schemeClr val="bg1">
                    <a:lumMod val="50000"/>
                  </a:schemeClr>
                </a:solidFill>
              </a:rPr>
              <a:t>Demonstrate </a:t>
            </a:r>
            <a:r>
              <a:rPr lang="en-US" b="1" i="1" dirty="0"/>
              <a:t>how development will comply </a:t>
            </a:r>
            <a:r>
              <a:rPr lang="en-US" dirty="0">
                <a:solidFill>
                  <a:schemeClr val="bg1">
                    <a:lumMod val="50000"/>
                  </a:schemeClr>
                </a:solidFill>
              </a:rPr>
              <a:t>with the </a:t>
            </a:r>
            <a:r>
              <a:rPr lang="en-US" b="1" i="1" dirty="0"/>
              <a:t>Central City Fundamental Design Guidelines</a:t>
            </a:r>
            <a:r>
              <a:rPr lang="en-US" dirty="0">
                <a:solidFill>
                  <a:schemeClr val="bg1">
                    <a:lumMod val="50000"/>
                  </a:schemeClr>
                </a:solidFill>
              </a:rPr>
              <a:t>, as well as any </a:t>
            </a:r>
            <a:r>
              <a:rPr lang="en-US" b="1" i="1" u="sng" dirty="0"/>
              <a:t>applicable design guidelines specific</a:t>
            </a:r>
            <a:r>
              <a:rPr lang="en-US" b="1" i="1" dirty="0"/>
              <a:t> to the subdistrict</a:t>
            </a:r>
            <a:r>
              <a:rPr lang="en-US" b="1" i="1" dirty="0">
                <a:solidFill>
                  <a:schemeClr val="bg1">
                    <a:lumMod val="50000"/>
                  </a:schemeClr>
                </a:solidFill>
              </a:rPr>
              <a:t> </a:t>
            </a:r>
            <a:r>
              <a:rPr lang="en-US" dirty="0">
                <a:solidFill>
                  <a:schemeClr val="bg1">
                    <a:lumMod val="50000"/>
                  </a:schemeClr>
                </a:solidFill>
              </a:rPr>
              <a:t>the master plan site is located within;  </a:t>
            </a:r>
          </a:p>
          <a:p>
            <a:pPr marL="342900" indent="-342900" defTabSz="457200">
              <a:spcAft>
                <a:spcPts val="1800"/>
              </a:spcAft>
              <a:buAutoNum type="arabicPeriod" startAt="2"/>
            </a:pPr>
            <a:endParaRPr lang="en-US" dirty="0">
              <a:solidFill>
                <a:schemeClr val="bg1">
                  <a:lumMod val="50000"/>
                </a:schemeClr>
              </a:solidFill>
            </a:endParaRPr>
          </a:p>
          <a:p>
            <a:pPr defTabSz="457200">
              <a:spcAft>
                <a:spcPts val="1800"/>
              </a:spcAft>
            </a:pPr>
            <a:endParaRPr lang="en-US" dirty="0">
              <a:solidFill>
                <a:schemeClr val="bg1">
                  <a:lumMod val="50000"/>
                </a:schemeClr>
              </a:solidFill>
            </a:endParaRPr>
          </a:p>
        </p:txBody>
      </p:sp>
    </p:spTree>
    <p:extLst>
      <p:ext uri="{BB962C8B-B14F-4D97-AF65-F5344CB8AC3E}">
        <p14:creationId xmlns:p14="http://schemas.microsoft.com/office/powerpoint/2010/main" val="2211318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Projects\CC-URAs\RD\Projects\Broadway Corridor\2_Scoping\13. Communications Strategy\Images\Public Forum Pictures\126A458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349" r="9564" b="1086"/>
          <a:stretch/>
        </p:blipFill>
        <p:spPr bwMode="auto">
          <a:xfrm>
            <a:off x="0" y="0"/>
            <a:ext cx="9144000" cy="6172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25441" y="5443"/>
            <a:ext cx="9169441" cy="6172200"/>
          </a:xfrm>
          <a:prstGeom prst="rect">
            <a:avLst/>
          </a:prstGeom>
          <a:gradFill>
            <a:gsLst>
              <a:gs pos="0">
                <a:schemeClr val="bg1"/>
              </a:gs>
              <a:gs pos="0">
                <a:schemeClr val="bg1">
                  <a:alpha val="63000"/>
                </a:schemeClr>
              </a:gs>
              <a:gs pos="81000">
                <a:schemeClr val="bg1">
                  <a:alpha val="85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srgbClr val="FFFFFF"/>
              </a:solidFill>
            </a:endParaRPr>
          </a:p>
        </p:txBody>
      </p:sp>
      <p:sp>
        <p:nvSpPr>
          <p:cNvPr id="2" name="Title 1"/>
          <p:cNvSpPr>
            <a:spLocks noGrp="1"/>
          </p:cNvSpPr>
          <p:nvPr>
            <p:ph type="title"/>
          </p:nvPr>
        </p:nvSpPr>
        <p:spPr>
          <a:xfrm>
            <a:off x="495300" y="274638"/>
            <a:ext cx="8229600" cy="1143000"/>
          </a:xfrm>
        </p:spPr>
        <p:txBody>
          <a:bodyPr/>
          <a:lstStyle/>
          <a:p>
            <a:r>
              <a:rPr lang="en-US" b="1" dirty="0">
                <a:solidFill>
                  <a:srgbClr val="F56600"/>
                </a:solidFill>
              </a:rPr>
              <a:t>RACIAL EQUITY IMPACT ASSESSMENT</a:t>
            </a:r>
          </a:p>
        </p:txBody>
      </p:sp>
      <p:sp>
        <p:nvSpPr>
          <p:cNvPr id="3" name="Content Placeholder 2"/>
          <p:cNvSpPr>
            <a:spLocks noGrp="1"/>
          </p:cNvSpPr>
          <p:nvPr>
            <p:ph idx="1"/>
          </p:nvPr>
        </p:nvSpPr>
        <p:spPr>
          <a:xfrm>
            <a:off x="469919" y="2514600"/>
            <a:ext cx="8229600" cy="3543300"/>
          </a:xfrm>
        </p:spPr>
        <p:txBody>
          <a:bodyPr/>
          <a:lstStyle/>
          <a:p>
            <a:pPr marL="0" indent="0">
              <a:buNone/>
            </a:pPr>
            <a:r>
              <a:rPr lang="en-US" sz="2000" b="1" dirty="0">
                <a:solidFill>
                  <a:srgbClr val="F56600"/>
                </a:solidFill>
                <a:latin typeface="+mj-lt"/>
              </a:rPr>
              <a:t>Findings:</a:t>
            </a:r>
          </a:p>
          <a:p>
            <a:pPr lvl="0"/>
            <a:r>
              <a:rPr lang="en-US" sz="2000" dirty="0">
                <a:latin typeface="+mj-lt"/>
              </a:rPr>
              <a:t>Engage regionally diverse stakeholders in a meaningful way</a:t>
            </a:r>
          </a:p>
          <a:p>
            <a:r>
              <a:rPr lang="en-US" sz="2000" dirty="0"/>
              <a:t>Check assumptions; question every process</a:t>
            </a:r>
            <a:endParaRPr lang="en-US" sz="2000" dirty="0">
              <a:latin typeface="+mj-lt"/>
            </a:endParaRPr>
          </a:p>
          <a:p>
            <a:pPr lvl="0"/>
            <a:r>
              <a:rPr lang="en-US" sz="2000" dirty="0">
                <a:latin typeface="+mj-lt"/>
              </a:rPr>
              <a:t>Equity conversations before project starts</a:t>
            </a:r>
          </a:p>
          <a:p>
            <a:pPr lvl="0"/>
            <a:r>
              <a:rPr lang="en-US" sz="2000" dirty="0">
                <a:latin typeface="+mj-lt"/>
              </a:rPr>
              <a:t>Be creative in supporting minority and community owned assets</a:t>
            </a:r>
          </a:p>
          <a:p>
            <a:pPr lvl="0"/>
            <a:r>
              <a:rPr lang="en-US" sz="2000" dirty="0">
                <a:latin typeface="+mj-lt"/>
              </a:rPr>
              <a:t>Make competitive process more welcoming</a:t>
            </a:r>
          </a:p>
          <a:p>
            <a:pPr lvl="0"/>
            <a:r>
              <a:rPr lang="en-US" sz="2000" dirty="0">
                <a:latin typeface="+mj-lt"/>
              </a:rPr>
              <a:t>Structure deals with equity goals in mind</a:t>
            </a:r>
          </a:p>
          <a:p>
            <a:pPr lvl="0"/>
            <a:r>
              <a:rPr lang="en-US" sz="2000" dirty="0">
                <a:latin typeface="+mj-lt"/>
              </a:rPr>
              <a:t>Find development partners who will achieve equity objectives</a:t>
            </a:r>
          </a:p>
          <a:p>
            <a:pPr lvl="0"/>
            <a:r>
              <a:rPr lang="en-US" sz="2000" dirty="0">
                <a:latin typeface="+mj-lt"/>
              </a:rPr>
              <a:t>Long-term perspective</a:t>
            </a:r>
          </a:p>
          <a:p>
            <a:pPr lvl="0"/>
            <a:endParaRPr lang="en-US" sz="2000" dirty="0">
              <a:latin typeface="+mj-lt"/>
            </a:endParaRPr>
          </a:p>
        </p:txBody>
      </p:sp>
    </p:spTree>
    <p:extLst>
      <p:ext uri="{BB962C8B-B14F-4D97-AF65-F5344CB8AC3E}">
        <p14:creationId xmlns:p14="http://schemas.microsoft.com/office/powerpoint/2010/main" val="15885842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199" y="274638"/>
            <a:ext cx="972842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MASTER PLAN </a:t>
            </a:r>
            <a:r>
              <a:rPr lang="en-US" sz="3100" dirty="0">
                <a:solidFill>
                  <a:srgbClr val="F56600"/>
                </a:solidFill>
              </a:rPr>
              <a:t>APPROVAL CRITERIA</a:t>
            </a:r>
          </a:p>
        </p:txBody>
      </p:sp>
      <p:sp>
        <p:nvSpPr>
          <p:cNvPr id="5" name="Rectangle 4">
            <a:extLst>
              <a:ext uri="{FF2B5EF4-FFF2-40B4-BE49-F238E27FC236}">
                <a16:creationId xmlns:a16="http://schemas.microsoft.com/office/drawing/2014/main" id="{E88AFC63-A385-4C44-882E-EA162F502DC5}"/>
              </a:ext>
            </a:extLst>
          </p:cNvPr>
          <p:cNvSpPr/>
          <p:nvPr/>
        </p:nvSpPr>
        <p:spPr>
          <a:xfrm>
            <a:off x="318977" y="1006993"/>
            <a:ext cx="8718697" cy="5047536"/>
          </a:xfrm>
          <a:prstGeom prst="rect">
            <a:avLst/>
          </a:prstGeom>
        </p:spPr>
        <p:txBody>
          <a:bodyPr wrap="square">
            <a:spAutoFit/>
          </a:bodyPr>
          <a:lstStyle/>
          <a:p>
            <a:pPr defTabSz="457200">
              <a:spcAft>
                <a:spcPts val="1800"/>
              </a:spcAft>
            </a:pPr>
            <a:r>
              <a:rPr lang="en-US" sz="2200" b="1" dirty="0"/>
              <a:t>This Master Plan will:</a:t>
            </a:r>
          </a:p>
          <a:p>
            <a:pPr marL="347472" indent="-347472" defTabSz="457200">
              <a:spcAft>
                <a:spcPts val="1800"/>
              </a:spcAft>
              <a:buAutoNum type="arabicPeriod" startAt="5"/>
            </a:pPr>
            <a:r>
              <a:rPr lang="en-US" sz="1600" b="1" i="1" dirty="0"/>
              <a:t>Establish an overall building orientation through massing</a:t>
            </a:r>
            <a:r>
              <a:rPr lang="en-US" sz="1600" dirty="0">
                <a:solidFill>
                  <a:schemeClr val="bg1">
                    <a:lumMod val="50000"/>
                  </a:schemeClr>
                </a:solidFill>
              </a:rPr>
              <a:t>, the </a:t>
            </a:r>
            <a:r>
              <a:rPr lang="en-US" sz="1600" b="1" i="1" dirty="0"/>
              <a:t>location</a:t>
            </a:r>
            <a:r>
              <a:rPr lang="en-US" sz="1600" b="1" i="1" dirty="0">
                <a:solidFill>
                  <a:schemeClr val="bg1">
                    <a:lumMod val="50000"/>
                  </a:schemeClr>
                </a:solidFill>
              </a:rPr>
              <a:t> </a:t>
            </a:r>
            <a:r>
              <a:rPr lang="en-US" sz="1600" b="1" i="1" dirty="0"/>
              <a:t>of</a:t>
            </a:r>
            <a:r>
              <a:rPr lang="en-US" sz="1600" b="1" i="1" dirty="0">
                <a:solidFill>
                  <a:schemeClr val="bg1">
                    <a:lumMod val="50000"/>
                  </a:schemeClr>
                </a:solidFill>
              </a:rPr>
              <a:t> </a:t>
            </a:r>
            <a:r>
              <a:rPr lang="en-US" sz="1600" b="1" i="1" dirty="0"/>
              <a:t>entrances</a:t>
            </a:r>
            <a:r>
              <a:rPr lang="en-US" sz="1600" i="1" dirty="0">
                <a:solidFill>
                  <a:schemeClr val="bg1">
                    <a:lumMod val="50000"/>
                  </a:schemeClr>
                </a:solidFill>
              </a:rPr>
              <a:t>, </a:t>
            </a:r>
            <a:r>
              <a:rPr lang="en-US" sz="1600" dirty="0"/>
              <a:t>and</a:t>
            </a:r>
            <a:r>
              <a:rPr lang="en-US" sz="1600" dirty="0">
                <a:solidFill>
                  <a:schemeClr val="bg1">
                    <a:lumMod val="50000"/>
                  </a:schemeClr>
                </a:solidFill>
              </a:rPr>
              <a:t> the location of </a:t>
            </a:r>
            <a:r>
              <a:rPr lang="en-US" sz="1600" b="1" i="1" dirty="0"/>
              <a:t>ground floor u</a:t>
            </a:r>
            <a:r>
              <a:rPr lang="en-US" sz="1600" b="1" dirty="0"/>
              <a:t>ses </a:t>
            </a:r>
            <a:r>
              <a:rPr lang="en-US" sz="1600" dirty="0">
                <a:solidFill>
                  <a:schemeClr val="bg1">
                    <a:lumMod val="50000"/>
                  </a:schemeClr>
                </a:solidFill>
              </a:rPr>
              <a:t>that </a:t>
            </a:r>
            <a:r>
              <a:rPr lang="en-US" sz="1600" b="1" i="1" u="sng" dirty="0"/>
              <a:t>result in an edge that embraces adjacent public park</a:t>
            </a:r>
            <a:r>
              <a:rPr lang="en-US" sz="1600" b="1" u="sng" dirty="0">
                <a:solidFill>
                  <a:schemeClr val="bg1">
                    <a:lumMod val="50000"/>
                  </a:schemeClr>
                </a:solidFill>
              </a:rPr>
              <a:t> </a:t>
            </a:r>
            <a:r>
              <a:rPr lang="en-US" sz="1600" dirty="0">
                <a:solidFill>
                  <a:schemeClr val="bg1">
                    <a:lumMod val="50000"/>
                  </a:schemeClr>
                </a:solidFill>
              </a:rPr>
              <a:t>rather than creating an abrupt edge between the plan area and parks, and ensures that development within the plan boundary </a:t>
            </a:r>
            <a:r>
              <a:rPr lang="en-US" sz="1600" b="1" i="1" dirty="0"/>
              <a:t>will not excessively shade the adjacent park</a:t>
            </a:r>
            <a:r>
              <a:rPr lang="en-US" sz="1600" dirty="0">
                <a:solidFill>
                  <a:schemeClr val="bg1">
                    <a:lumMod val="50000"/>
                  </a:schemeClr>
                </a:solidFill>
              </a:rPr>
              <a:t>;  </a:t>
            </a:r>
          </a:p>
          <a:p>
            <a:pPr marL="347472" indent="-347472" defTabSz="457200">
              <a:spcAft>
                <a:spcPts val="1800"/>
              </a:spcAft>
            </a:pPr>
            <a:r>
              <a:rPr lang="en-US" sz="1600" dirty="0">
                <a:solidFill>
                  <a:schemeClr val="bg2"/>
                </a:solidFill>
              </a:rPr>
              <a:t>6.  </a:t>
            </a:r>
            <a:r>
              <a:rPr lang="en-US" sz="1600" dirty="0">
                <a:solidFill>
                  <a:schemeClr val="bg1">
                    <a:lumMod val="50000"/>
                  </a:schemeClr>
                </a:solidFill>
              </a:rPr>
              <a:t>demonstrate that </a:t>
            </a:r>
            <a:r>
              <a:rPr lang="en-US" sz="1600" b="1" i="1" dirty="0"/>
              <a:t>easy and safe access </a:t>
            </a:r>
            <a:r>
              <a:rPr lang="en-US" sz="1600" dirty="0">
                <a:solidFill>
                  <a:schemeClr val="bg1">
                    <a:lumMod val="50000"/>
                  </a:schemeClr>
                </a:solidFill>
              </a:rPr>
              <a:t>will </a:t>
            </a:r>
            <a:r>
              <a:rPr lang="en-US" sz="1600" b="1" i="1" dirty="0"/>
              <a:t>be</a:t>
            </a:r>
            <a:r>
              <a:rPr lang="en-US" sz="1600" dirty="0">
                <a:solidFill>
                  <a:schemeClr val="bg1">
                    <a:lumMod val="50000"/>
                  </a:schemeClr>
                </a:solidFill>
              </a:rPr>
              <a:t> </a:t>
            </a:r>
            <a:r>
              <a:rPr lang="en-US" sz="1600" b="1" i="1" dirty="0"/>
              <a:t>provided to transit stations </a:t>
            </a:r>
            <a:r>
              <a:rPr lang="en-US" sz="1600" dirty="0">
                <a:solidFill>
                  <a:schemeClr val="bg1">
                    <a:lumMod val="50000"/>
                  </a:schemeClr>
                </a:solidFill>
              </a:rPr>
              <a:t>located within or immediately adjacent to the master plan boundary</a:t>
            </a:r>
            <a:r>
              <a:rPr lang="en-US" sz="1600" b="1" i="1" dirty="0">
                <a:solidFill>
                  <a:schemeClr val="bg1">
                    <a:lumMod val="50000"/>
                  </a:schemeClr>
                </a:solidFill>
              </a:rPr>
              <a:t>, </a:t>
            </a:r>
            <a:r>
              <a:rPr lang="en-US" sz="1600" b="1" i="1" dirty="0"/>
              <a:t>and any buildings located immediately adjacent to a transit station </a:t>
            </a:r>
            <a:r>
              <a:rPr lang="en-US" sz="1600" dirty="0">
                <a:solidFill>
                  <a:schemeClr val="bg1">
                    <a:lumMod val="50000"/>
                  </a:schemeClr>
                </a:solidFill>
              </a:rPr>
              <a:t>include </a:t>
            </a:r>
            <a:r>
              <a:rPr lang="en-US" sz="1600" b="1" i="1" dirty="0"/>
              <a:t>ground floor uses that create</a:t>
            </a:r>
            <a:r>
              <a:rPr lang="en-US" sz="1600" dirty="0">
                <a:solidFill>
                  <a:schemeClr val="bg1">
                    <a:lumMod val="50000"/>
                  </a:schemeClr>
                </a:solidFill>
              </a:rPr>
              <a:t> an </a:t>
            </a:r>
            <a:r>
              <a:rPr lang="en-US" sz="1600" b="1" i="1" u="sng" dirty="0"/>
              <a:t>active and safe pedestrian environment throughout the day, evening, and week</a:t>
            </a:r>
            <a:r>
              <a:rPr lang="en-US" sz="1600" dirty="0">
                <a:solidFill>
                  <a:schemeClr val="bg1">
                    <a:lumMod val="50000"/>
                  </a:schemeClr>
                </a:solidFill>
              </a:rPr>
              <a:t>; </a:t>
            </a:r>
          </a:p>
          <a:p>
            <a:pPr marL="347472" indent="-347472" defTabSz="457200">
              <a:spcAft>
                <a:spcPts val="1800"/>
              </a:spcAft>
              <a:buAutoNum type="arabicPeriod" startAt="7"/>
            </a:pPr>
            <a:r>
              <a:rPr lang="en-US" sz="1600" b="1" i="1" dirty="0"/>
              <a:t>Internal open areas are </a:t>
            </a:r>
            <a:r>
              <a:rPr lang="en-US" sz="1600" b="1" i="1" u="sng" dirty="0"/>
              <a:t>accessible</a:t>
            </a:r>
            <a:r>
              <a:rPr lang="en-US" sz="1600" b="1" i="1" dirty="0"/>
              <a:t> </a:t>
            </a:r>
            <a:r>
              <a:rPr lang="en-US" sz="1600" dirty="0">
                <a:solidFill>
                  <a:schemeClr val="bg1">
                    <a:lumMod val="50000"/>
                  </a:schemeClr>
                </a:solidFill>
              </a:rPr>
              <a:t>within, </a:t>
            </a:r>
            <a:r>
              <a:rPr lang="en-US" sz="1600" b="1" i="1" dirty="0"/>
              <a:t>and </a:t>
            </a:r>
            <a:r>
              <a:rPr lang="en-US" sz="1600" b="1" i="1" u="sng" dirty="0"/>
              <a:t>distributed throughout</a:t>
            </a:r>
            <a:r>
              <a:rPr lang="en-US" sz="1600" dirty="0">
                <a:solidFill>
                  <a:schemeClr val="bg1">
                    <a:lumMod val="50000"/>
                  </a:schemeClr>
                </a:solidFill>
              </a:rPr>
              <a:t>, the master plan area and have </a:t>
            </a:r>
            <a:r>
              <a:rPr lang="en-US" sz="1600" b="1" i="1" dirty="0"/>
              <a:t>connections to the surrounding neighborhood </a:t>
            </a:r>
            <a:r>
              <a:rPr lang="en-US" sz="1600" dirty="0">
                <a:solidFill>
                  <a:schemeClr val="bg1">
                    <a:lumMod val="50000"/>
                  </a:schemeClr>
                </a:solidFill>
              </a:rPr>
              <a:t>and to </a:t>
            </a:r>
            <a:r>
              <a:rPr lang="en-US" sz="1600" b="1" i="1" dirty="0"/>
              <a:t>any adjacent open space</a:t>
            </a:r>
            <a:r>
              <a:rPr lang="en-US" sz="1600" dirty="0">
                <a:solidFill>
                  <a:schemeClr val="bg1">
                    <a:lumMod val="50000"/>
                  </a:schemeClr>
                </a:solidFill>
              </a:rPr>
              <a:t>. Internal open areas </a:t>
            </a:r>
            <a:r>
              <a:rPr lang="en-US" sz="1600" b="1" i="1" dirty="0"/>
              <a:t>enhance visual permeability </a:t>
            </a:r>
            <a:r>
              <a:rPr lang="en-US" sz="1600" dirty="0">
                <a:solidFill>
                  <a:schemeClr val="bg1">
                    <a:lumMod val="50000"/>
                  </a:schemeClr>
                </a:solidFill>
              </a:rPr>
              <a:t>through the site, especially on sites near the </a:t>
            </a:r>
            <a:r>
              <a:rPr lang="en-US" sz="1600" b="1" i="1" dirty="0"/>
              <a:t>Willamette River</a:t>
            </a:r>
            <a:r>
              <a:rPr lang="en-US" sz="1600" dirty="0">
                <a:solidFill>
                  <a:schemeClr val="bg1">
                    <a:lumMod val="50000"/>
                  </a:schemeClr>
                </a:solidFill>
              </a:rPr>
              <a:t>. The </a:t>
            </a:r>
            <a:r>
              <a:rPr lang="en-US" sz="1600" b="1" i="1" dirty="0">
                <a:solidFill>
                  <a:schemeClr val="bg2"/>
                </a:solidFill>
              </a:rPr>
              <a:t>size and location </a:t>
            </a:r>
            <a:r>
              <a:rPr lang="en-US" sz="1600" dirty="0">
                <a:solidFill>
                  <a:schemeClr val="bg1">
                    <a:lumMod val="50000"/>
                  </a:schemeClr>
                </a:solidFill>
              </a:rPr>
              <a:t>of </a:t>
            </a:r>
            <a:r>
              <a:rPr lang="en-US" sz="1600" b="1" i="1" dirty="0">
                <a:solidFill>
                  <a:schemeClr val="bg2"/>
                </a:solidFill>
              </a:rPr>
              <a:t>each open area </a:t>
            </a:r>
            <a:r>
              <a:rPr lang="en-US" sz="1600" dirty="0">
                <a:solidFill>
                  <a:schemeClr val="bg1">
                    <a:lumMod val="50000"/>
                  </a:schemeClr>
                </a:solidFill>
              </a:rPr>
              <a:t>must </a:t>
            </a:r>
            <a:r>
              <a:rPr lang="en-US" sz="1600" b="1" i="1" u="sng" dirty="0">
                <a:solidFill>
                  <a:schemeClr val="bg2"/>
                </a:solidFill>
              </a:rPr>
              <a:t>be adequate to accommodate the intended use </a:t>
            </a:r>
            <a:r>
              <a:rPr lang="en-US" sz="1600" dirty="0">
                <a:solidFill>
                  <a:schemeClr val="bg1">
                    <a:lumMod val="50000"/>
                  </a:schemeClr>
                </a:solidFill>
              </a:rPr>
              <a:t>of the space.  </a:t>
            </a:r>
          </a:p>
          <a:p>
            <a:pPr marL="347472" indent="-347472" defTabSz="457200">
              <a:spcAft>
                <a:spcPts val="1800"/>
              </a:spcAft>
              <a:buAutoNum type="arabicPeriod" startAt="7"/>
            </a:pPr>
            <a:endParaRPr lang="en-US" sz="1600" dirty="0">
              <a:solidFill>
                <a:schemeClr val="bg1">
                  <a:lumMod val="50000"/>
                </a:schemeClr>
              </a:solidFill>
            </a:endParaRPr>
          </a:p>
        </p:txBody>
      </p:sp>
    </p:spTree>
    <p:extLst>
      <p:ext uri="{BB962C8B-B14F-4D97-AF65-F5344CB8AC3E}">
        <p14:creationId xmlns:p14="http://schemas.microsoft.com/office/powerpoint/2010/main" val="22822792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199" y="274638"/>
            <a:ext cx="972842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MASTER PLAN </a:t>
            </a:r>
            <a:r>
              <a:rPr lang="en-US" sz="3100" dirty="0">
                <a:solidFill>
                  <a:srgbClr val="F56600"/>
                </a:solidFill>
              </a:rPr>
              <a:t>APPROVAL CRITERIA</a:t>
            </a:r>
          </a:p>
        </p:txBody>
      </p:sp>
      <p:sp>
        <p:nvSpPr>
          <p:cNvPr id="5" name="Rectangle 4">
            <a:extLst>
              <a:ext uri="{FF2B5EF4-FFF2-40B4-BE49-F238E27FC236}">
                <a16:creationId xmlns:a16="http://schemas.microsoft.com/office/drawing/2014/main" id="{E88AFC63-A385-4C44-882E-EA162F502DC5}"/>
              </a:ext>
            </a:extLst>
          </p:cNvPr>
          <p:cNvSpPr/>
          <p:nvPr/>
        </p:nvSpPr>
        <p:spPr>
          <a:xfrm>
            <a:off x="457199" y="1006993"/>
            <a:ext cx="8519823" cy="5124480"/>
          </a:xfrm>
          <a:prstGeom prst="rect">
            <a:avLst/>
          </a:prstGeom>
        </p:spPr>
        <p:txBody>
          <a:bodyPr wrap="square">
            <a:spAutoFit/>
          </a:bodyPr>
          <a:lstStyle/>
          <a:p>
            <a:pPr defTabSz="457200">
              <a:spcAft>
                <a:spcPts val="1800"/>
              </a:spcAft>
            </a:pPr>
            <a:r>
              <a:rPr lang="en-US" sz="2200" b="1" dirty="0"/>
              <a:t>This Master Plan will:</a:t>
            </a:r>
          </a:p>
          <a:p>
            <a:pPr marL="347472" indent="-347472" defTabSz="457200">
              <a:spcAft>
                <a:spcPts val="1800"/>
              </a:spcAft>
              <a:buAutoNum type="arabicPeriod" startAt="8"/>
            </a:pPr>
            <a:r>
              <a:rPr lang="en-US" sz="1600" dirty="0">
                <a:solidFill>
                  <a:schemeClr val="bg1">
                    <a:lumMod val="50000"/>
                  </a:schemeClr>
                </a:solidFill>
              </a:rPr>
              <a:t>Have a </a:t>
            </a:r>
            <a:r>
              <a:rPr lang="en-US" sz="1600" b="1" i="1" dirty="0">
                <a:solidFill>
                  <a:schemeClr val="bg2"/>
                </a:solidFill>
              </a:rPr>
              <a:t>transportation system is capable of supporting the proposed uses in addition to the existing uses in the plan area</a:t>
            </a:r>
            <a:r>
              <a:rPr lang="en-US" sz="1600" dirty="0">
                <a:solidFill>
                  <a:schemeClr val="bg1">
                    <a:lumMod val="50000"/>
                  </a:schemeClr>
                </a:solidFill>
              </a:rPr>
              <a:t>. </a:t>
            </a:r>
            <a:r>
              <a:rPr lang="en-US" sz="1600" b="1" i="1" dirty="0">
                <a:solidFill>
                  <a:schemeClr val="bg2"/>
                </a:solidFill>
              </a:rPr>
              <a:t>Evaluation factors </a:t>
            </a:r>
            <a:r>
              <a:rPr lang="en-US" sz="1600" dirty="0">
                <a:solidFill>
                  <a:schemeClr val="bg1">
                    <a:lumMod val="50000"/>
                  </a:schemeClr>
                </a:solidFill>
              </a:rPr>
              <a:t>include street capacity, level of service, connectivity, transit availability, availability of pedestrian and bicycle networks, on-street parking impacts, access restrictions, neighborhood impacts, impacts on pedestrian, bicycle, and transit circulation, and safety. </a:t>
            </a:r>
            <a:r>
              <a:rPr lang="en-US" sz="1600" b="1" i="1" dirty="0">
                <a:solidFill>
                  <a:schemeClr val="bg2"/>
                </a:solidFill>
              </a:rPr>
              <a:t>Evaluation factors may be balanced</a:t>
            </a:r>
            <a:r>
              <a:rPr lang="en-US" sz="1600" dirty="0">
                <a:solidFill>
                  <a:schemeClr val="bg1">
                    <a:lumMod val="50000"/>
                  </a:schemeClr>
                </a:solidFill>
              </a:rPr>
              <a:t>; a finding of </a:t>
            </a:r>
            <a:r>
              <a:rPr lang="en-US" sz="1600" b="1" i="1" dirty="0">
                <a:solidFill>
                  <a:schemeClr val="bg2"/>
                </a:solidFill>
              </a:rPr>
              <a:t>failure in one or more factors may be acceptable </a:t>
            </a:r>
            <a:r>
              <a:rPr lang="en-US" sz="1600" dirty="0">
                <a:solidFill>
                  <a:schemeClr val="bg1">
                    <a:lumMod val="50000"/>
                  </a:schemeClr>
                </a:solidFill>
              </a:rPr>
              <a:t>if the failure is not a result of the proposed development, and any additional impacts on the system from the proposed development are </a:t>
            </a:r>
            <a:r>
              <a:rPr lang="en-US" sz="1600" b="1" i="1" dirty="0">
                <a:solidFill>
                  <a:schemeClr val="bg2"/>
                </a:solidFill>
              </a:rPr>
              <a:t>mitigated</a:t>
            </a:r>
            <a:r>
              <a:rPr lang="en-US" sz="1600" dirty="0">
                <a:solidFill>
                  <a:schemeClr val="bg1">
                    <a:lumMod val="50000"/>
                  </a:schemeClr>
                </a:solidFill>
              </a:rPr>
              <a:t>; </a:t>
            </a:r>
          </a:p>
          <a:p>
            <a:pPr marL="347472" indent="-347472" defTabSz="457200">
              <a:spcAft>
                <a:spcPts val="1800"/>
              </a:spcAft>
            </a:pPr>
            <a:r>
              <a:rPr lang="en-US" sz="1600" dirty="0">
                <a:solidFill>
                  <a:schemeClr val="bg1">
                    <a:lumMod val="50000"/>
                  </a:schemeClr>
                </a:solidFill>
              </a:rPr>
              <a:t>9. Have a </a:t>
            </a:r>
            <a:r>
              <a:rPr lang="en-US" sz="1600" b="1" i="1" dirty="0">
                <a:solidFill>
                  <a:schemeClr val="bg2"/>
                </a:solidFill>
              </a:rPr>
              <a:t>proposed street plan </a:t>
            </a:r>
            <a:r>
              <a:rPr lang="en-US" sz="1600" dirty="0">
                <a:solidFill>
                  <a:schemeClr val="bg1">
                    <a:lumMod val="50000"/>
                  </a:schemeClr>
                </a:solidFill>
              </a:rPr>
              <a:t>to </a:t>
            </a:r>
            <a:r>
              <a:rPr lang="en-US" sz="1600" b="1" i="1" u="sng" dirty="0">
                <a:solidFill>
                  <a:schemeClr val="bg2"/>
                </a:solidFill>
              </a:rPr>
              <a:t>provide multi-modal street connections </a:t>
            </a:r>
            <a:r>
              <a:rPr lang="en-US" sz="1600" dirty="0">
                <a:solidFill>
                  <a:schemeClr val="bg1">
                    <a:lumMod val="50000"/>
                  </a:schemeClr>
                </a:solidFill>
              </a:rPr>
              <a:t>to support the surrounding street grid pattern; </a:t>
            </a:r>
          </a:p>
          <a:p>
            <a:pPr marL="347472" indent="-347472" defTabSz="457200">
              <a:spcAft>
                <a:spcPts val="1800"/>
              </a:spcAft>
            </a:pPr>
            <a:r>
              <a:rPr lang="en-US" sz="1600" dirty="0">
                <a:solidFill>
                  <a:schemeClr val="bg1">
                    <a:lumMod val="50000"/>
                  </a:schemeClr>
                </a:solidFill>
              </a:rPr>
              <a:t>10. ensure that there will be </a:t>
            </a:r>
            <a:r>
              <a:rPr lang="en-US" sz="1600" b="1" i="1" dirty="0">
                <a:solidFill>
                  <a:schemeClr val="bg2"/>
                </a:solidFill>
              </a:rPr>
              <a:t>adequate and timely infrastructure capacity</a:t>
            </a:r>
            <a:r>
              <a:rPr lang="en-US" sz="1600" dirty="0">
                <a:solidFill>
                  <a:schemeClr val="bg1">
                    <a:lumMod val="50000"/>
                  </a:schemeClr>
                </a:solidFill>
              </a:rPr>
              <a:t> for the proposed development; and </a:t>
            </a:r>
          </a:p>
          <a:p>
            <a:pPr marL="347472" indent="-347472" defTabSz="457200">
              <a:spcAft>
                <a:spcPts val="1800"/>
              </a:spcAft>
            </a:pPr>
            <a:endParaRPr lang="en-US" sz="1600" dirty="0">
              <a:solidFill>
                <a:schemeClr val="bg1">
                  <a:lumMod val="50000"/>
                </a:schemeClr>
              </a:solidFill>
            </a:endParaRPr>
          </a:p>
          <a:p>
            <a:pPr marL="347472" indent="-347472" defTabSz="457200">
              <a:spcAft>
                <a:spcPts val="1800"/>
              </a:spcAft>
            </a:pPr>
            <a:endParaRPr lang="en-US" dirty="0">
              <a:solidFill>
                <a:schemeClr val="bg1">
                  <a:lumMod val="50000"/>
                </a:schemeClr>
              </a:solidFill>
            </a:endParaRPr>
          </a:p>
        </p:txBody>
      </p:sp>
    </p:spTree>
    <p:extLst>
      <p:ext uri="{BB962C8B-B14F-4D97-AF65-F5344CB8AC3E}">
        <p14:creationId xmlns:p14="http://schemas.microsoft.com/office/powerpoint/2010/main" val="11034413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6172200"/>
            <a:ext cx="9144000" cy="0"/>
          </a:xfrm>
          <a:prstGeom prst="line">
            <a:avLst/>
          </a:prstGeom>
          <a:ln w="6350">
            <a:solidFill>
              <a:srgbClr val="EAAA00"/>
            </a:solidFill>
          </a:ln>
        </p:spPr>
        <p:style>
          <a:lnRef idx="1">
            <a:schemeClr val="accent1"/>
          </a:lnRef>
          <a:fillRef idx="0">
            <a:schemeClr val="accent1"/>
          </a:fillRef>
          <a:effectRef idx="0">
            <a:schemeClr val="accent1"/>
          </a:effectRef>
          <a:fontRef idx="minor">
            <a:schemeClr val="tx1"/>
          </a:fontRef>
        </p:style>
      </p:cxnSp>
      <p:sp>
        <p:nvSpPr>
          <p:cNvPr id="4" name="Title 1"/>
          <p:cNvSpPr txBox="1">
            <a:spLocks/>
          </p:cNvSpPr>
          <p:nvPr/>
        </p:nvSpPr>
        <p:spPr>
          <a:xfrm>
            <a:off x="457199" y="274638"/>
            <a:ext cx="9728422" cy="11430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F56600"/>
                </a:solidFill>
              </a:rPr>
              <a:t>MASTER PLAN </a:t>
            </a:r>
            <a:r>
              <a:rPr lang="en-US" sz="3100" dirty="0">
                <a:solidFill>
                  <a:srgbClr val="F56600"/>
                </a:solidFill>
              </a:rPr>
              <a:t>APPROVAL CRITERIA</a:t>
            </a:r>
          </a:p>
        </p:txBody>
      </p:sp>
      <p:sp>
        <p:nvSpPr>
          <p:cNvPr id="5" name="Rectangle 4">
            <a:extLst>
              <a:ext uri="{FF2B5EF4-FFF2-40B4-BE49-F238E27FC236}">
                <a16:creationId xmlns:a16="http://schemas.microsoft.com/office/drawing/2014/main" id="{E88AFC63-A385-4C44-882E-EA162F502DC5}"/>
              </a:ext>
            </a:extLst>
          </p:cNvPr>
          <p:cNvSpPr/>
          <p:nvPr/>
        </p:nvSpPr>
        <p:spPr>
          <a:xfrm>
            <a:off x="457199" y="1006993"/>
            <a:ext cx="8519823" cy="3801041"/>
          </a:xfrm>
          <a:prstGeom prst="rect">
            <a:avLst/>
          </a:prstGeom>
        </p:spPr>
        <p:txBody>
          <a:bodyPr wrap="square">
            <a:spAutoFit/>
          </a:bodyPr>
          <a:lstStyle/>
          <a:p>
            <a:pPr defTabSz="457200">
              <a:spcAft>
                <a:spcPts val="1800"/>
              </a:spcAft>
            </a:pPr>
            <a:r>
              <a:rPr lang="en-US" sz="2200" b="1" dirty="0"/>
              <a:t>This Master Plan will:</a:t>
            </a:r>
          </a:p>
          <a:p>
            <a:pPr marL="347472" indent="-347472" defTabSz="457200">
              <a:spcAft>
                <a:spcPts val="1800"/>
              </a:spcAft>
              <a:buAutoNum type="arabicPeriod" startAt="11"/>
            </a:pPr>
            <a:r>
              <a:rPr lang="en-US" sz="1600" dirty="0">
                <a:solidFill>
                  <a:schemeClr val="bg1">
                    <a:lumMod val="50000"/>
                  </a:schemeClr>
                </a:solidFill>
              </a:rPr>
              <a:t>demonstrate that, to the extent practical and feasible, </a:t>
            </a:r>
            <a:r>
              <a:rPr lang="en-US" sz="1600" b="1" i="1" u="sng" dirty="0">
                <a:solidFill>
                  <a:schemeClr val="bg2"/>
                </a:solidFill>
              </a:rPr>
              <a:t>inactive uses </a:t>
            </a:r>
            <a:r>
              <a:rPr lang="en-US" sz="1600" dirty="0">
                <a:solidFill>
                  <a:schemeClr val="bg1">
                    <a:lumMod val="50000"/>
                  </a:schemeClr>
                </a:solidFill>
              </a:rPr>
              <a:t>such as, but not limited to, </a:t>
            </a:r>
            <a:r>
              <a:rPr lang="en-US" sz="1600" b="1" i="1" dirty="0">
                <a:solidFill>
                  <a:schemeClr val="bg2"/>
                </a:solidFill>
              </a:rPr>
              <a:t>parking and access, loading, and trash and recycling </a:t>
            </a:r>
            <a:r>
              <a:rPr lang="en-US" sz="1600" b="1" i="1" u="sng" dirty="0">
                <a:solidFill>
                  <a:schemeClr val="bg2"/>
                </a:solidFill>
              </a:rPr>
              <a:t>are shared or consolidated</a:t>
            </a:r>
            <a:r>
              <a:rPr lang="en-US" sz="1600" dirty="0">
                <a:solidFill>
                  <a:schemeClr val="bg1">
                    <a:lumMod val="50000"/>
                  </a:schemeClr>
                </a:solidFill>
              </a:rPr>
              <a:t>, with the </a:t>
            </a:r>
            <a:r>
              <a:rPr lang="en-US" sz="1600" b="1" i="1" u="sng" dirty="0">
                <a:solidFill>
                  <a:schemeClr val="bg2"/>
                </a:solidFill>
              </a:rPr>
              <a:t>goal of activating the pedestrian environment</a:t>
            </a:r>
            <a:r>
              <a:rPr lang="en-US" sz="1600" dirty="0">
                <a:solidFill>
                  <a:schemeClr val="bg1">
                    <a:lumMod val="50000"/>
                  </a:schemeClr>
                </a:solidFill>
              </a:rPr>
              <a:t>. </a:t>
            </a:r>
          </a:p>
          <a:p>
            <a:pPr marL="347472" indent="-347472" defTabSz="457200">
              <a:spcAft>
                <a:spcPts val="1800"/>
              </a:spcAft>
              <a:buAutoNum type="arabicPeriod" startAt="11"/>
            </a:pPr>
            <a:r>
              <a:rPr lang="en-US" sz="1600" b="1" i="1" u="sng" dirty="0">
                <a:solidFill>
                  <a:schemeClr val="bg2"/>
                </a:solidFill>
              </a:rPr>
              <a:t>not</a:t>
            </a:r>
            <a:r>
              <a:rPr lang="en-US" sz="1600" dirty="0">
                <a:solidFill>
                  <a:schemeClr val="bg1">
                    <a:lumMod val="50000"/>
                  </a:schemeClr>
                </a:solidFill>
              </a:rPr>
              <a:t> have a significant </a:t>
            </a:r>
            <a:r>
              <a:rPr lang="en-US" sz="1600" b="1" i="1" dirty="0">
                <a:solidFill>
                  <a:schemeClr val="bg2"/>
                </a:solidFill>
              </a:rPr>
              <a:t>adverse effect </a:t>
            </a:r>
            <a:r>
              <a:rPr lang="en-US" sz="1600" dirty="0">
                <a:solidFill>
                  <a:schemeClr val="bg1">
                    <a:lumMod val="50000"/>
                  </a:schemeClr>
                </a:solidFill>
              </a:rPr>
              <a:t>on </a:t>
            </a:r>
            <a:r>
              <a:rPr lang="en-US" sz="1600" b="1" i="1" dirty="0">
                <a:solidFill>
                  <a:schemeClr val="bg2"/>
                </a:solidFill>
              </a:rPr>
              <a:t>truck and freight movement; </a:t>
            </a:r>
          </a:p>
          <a:p>
            <a:pPr marL="347472" indent="-347472" defTabSz="457200">
              <a:spcAft>
                <a:spcPts val="1800"/>
              </a:spcAft>
              <a:buAutoNum type="arabicPeriod" startAt="11"/>
            </a:pPr>
            <a:r>
              <a:rPr lang="en-US" sz="1600" b="1" i="1" dirty="0">
                <a:solidFill>
                  <a:schemeClr val="bg2"/>
                </a:solidFill>
              </a:rPr>
              <a:t>Preserve</a:t>
            </a:r>
            <a:r>
              <a:rPr lang="en-US" sz="1600" dirty="0">
                <a:solidFill>
                  <a:schemeClr val="bg1">
                    <a:lumMod val="50000"/>
                  </a:schemeClr>
                </a:solidFill>
              </a:rPr>
              <a:t> City-designated </a:t>
            </a:r>
            <a:r>
              <a:rPr lang="en-US" sz="1600" b="1" i="1" dirty="0">
                <a:solidFill>
                  <a:schemeClr val="bg2"/>
                </a:solidFill>
              </a:rPr>
              <a:t>scenic resources</a:t>
            </a:r>
          </a:p>
          <a:p>
            <a:pPr marL="347472" indent="-347472" defTabSz="457200">
              <a:spcAft>
                <a:spcPts val="1800"/>
              </a:spcAft>
              <a:buAutoNum type="arabicPeriod" startAt="11"/>
            </a:pPr>
            <a:r>
              <a:rPr lang="en-US" sz="1600" dirty="0">
                <a:solidFill>
                  <a:schemeClr val="bg1">
                    <a:lumMod val="50000"/>
                  </a:schemeClr>
                </a:solidFill>
              </a:rPr>
              <a:t> </a:t>
            </a:r>
            <a:r>
              <a:rPr lang="en-US" sz="1600" b="1" i="1" dirty="0">
                <a:solidFill>
                  <a:schemeClr val="bg2"/>
                </a:solidFill>
              </a:rPr>
              <a:t>Proposed residential uses </a:t>
            </a:r>
            <a:r>
              <a:rPr lang="en-US" sz="1600" dirty="0">
                <a:solidFill>
                  <a:schemeClr val="bg1">
                    <a:lumMod val="50000"/>
                  </a:schemeClr>
                </a:solidFill>
              </a:rPr>
              <a:t>are </a:t>
            </a:r>
            <a:r>
              <a:rPr lang="en-US" sz="1600" b="1" i="1" dirty="0">
                <a:solidFill>
                  <a:schemeClr val="bg2"/>
                </a:solidFill>
              </a:rPr>
              <a:t>buffered</a:t>
            </a:r>
            <a:r>
              <a:rPr lang="en-US" sz="1600" dirty="0">
                <a:solidFill>
                  <a:schemeClr val="bg1">
                    <a:lumMod val="50000"/>
                  </a:schemeClr>
                </a:solidFill>
              </a:rPr>
              <a:t> from </a:t>
            </a:r>
            <a:r>
              <a:rPr lang="en-US" sz="1600" b="1" i="1" dirty="0">
                <a:solidFill>
                  <a:schemeClr val="bg2"/>
                </a:solidFill>
              </a:rPr>
              <a:t>potential nuisance impacts </a:t>
            </a:r>
            <a:r>
              <a:rPr lang="en-US" sz="1600" dirty="0">
                <a:solidFill>
                  <a:schemeClr val="bg1">
                    <a:lumMod val="50000"/>
                  </a:schemeClr>
                </a:solidFill>
              </a:rPr>
              <a:t>from </a:t>
            </a:r>
            <a:r>
              <a:rPr lang="en-US" sz="1600" b="1" i="1" dirty="0">
                <a:solidFill>
                  <a:schemeClr val="bg2"/>
                </a:solidFill>
              </a:rPr>
              <a:t>uses allowed by right in the zone</a:t>
            </a:r>
            <a:r>
              <a:rPr lang="en-US" sz="1600" dirty="0">
                <a:solidFill>
                  <a:schemeClr val="bg1">
                    <a:lumMod val="50000"/>
                  </a:schemeClr>
                </a:solidFill>
              </a:rPr>
              <a:t>; and </a:t>
            </a:r>
          </a:p>
          <a:p>
            <a:pPr marL="347472" indent="-347472" defTabSz="457200">
              <a:spcAft>
                <a:spcPts val="1800"/>
              </a:spcAft>
              <a:buAutoNum type="arabicPeriod" startAt="11"/>
            </a:pPr>
            <a:r>
              <a:rPr lang="en-US" sz="1600" b="1" i="1" dirty="0">
                <a:solidFill>
                  <a:schemeClr val="bg2"/>
                </a:solidFill>
              </a:rPr>
              <a:t>Include a design, landscape, and transportation plan </a:t>
            </a:r>
            <a:r>
              <a:rPr lang="en-US" sz="1600" dirty="0">
                <a:solidFill>
                  <a:schemeClr val="bg1">
                    <a:lumMod val="50000"/>
                  </a:schemeClr>
                </a:solidFill>
              </a:rPr>
              <a:t>that will </a:t>
            </a:r>
            <a:r>
              <a:rPr lang="en-US" sz="1600" b="1" i="1" dirty="0">
                <a:solidFill>
                  <a:schemeClr val="bg2"/>
                </a:solidFill>
              </a:rPr>
              <a:t>limit conflicts </a:t>
            </a:r>
            <a:r>
              <a:rPr lang="en-US" sz="1600" dirty="0">
                <a:solidFill>
                  <a:schemeClr val="bg1">
                    <a:lumMod val="50000"/>
                  </a:schemeClr>
                </a:solidFill>
              </a:rPr>
              <a:t>between </a:t>
            </a:r>
            <a:r>
              <a:rPr lang="en-US" sz="1600" b="1" i="1" dirty="0">
                <a:solidFill>
                  <a:schemeClr val="bg2"/>
                </a:solidFill>
              </a:rPr>
              <a:t>residential, employment, and industrial uses</a:t>
            </a:r>
            <a:r>
              <a:rPr lang="en-US" sz="1600" dirty="0">
                <a:solidFill>
                  <a:schemeClr val="bg1">
                    <a:lumMod val="50000"/>
                  </a:schemeClr>
                </a:solidFill>
              </a:rPr>
              <a:t>. </a:t>
            </a:r>
          </a:p>
        </p:txBody>
      </p:sp>
    </p:spTree>
    <p:extLst>
      <p:ext uri="{BB962C8B-B14F-4D97-AF65-F5344CB8AC3E}">
        <p14:creationId xmlns:p14="http://schemas.microsoft.com/office/powerpoint/2010/main" val="8073690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5B793BD-BBC9-4639-B95C-4B3712944635}"/>
              </a:ext>
            </a:extLst>
          </p:cNvPr>
          <p:cNvPicPr>
            <a:picLocks noChangeAspect="1"/>
          </p:cNvPicPr>
          <p:nvPr/>
        </p:nvPicPr>
        <p:blipFill rotWithShape="1">
          <a:blip r:embed="rId3">
            <a:extLst>
              <a:ext uri="{28A0092B-C50C-407E-A947-70E740481C1C}">
                <a14:useLocalDpi xmlns:a14="http://schemas.microsoft.com/office/drawing/2010/main" val="0"/>
              </a:ext>
            </a:extLst>
          </a:blip>
          <a:srcRect l="25405" t="22898" r="6338" b="43789"/>
          <a:stretch/>
        </p:blipFill>
        <p:spPr>
          <a:xfrm>
            <a:off x="207340" y="3739158"/>
            <a:ext cx="3617140" cy="2284653"/>
          </a:xfrm>
          <a:prstGeom prst="rect">
            <a:avLst/>
          </a:prstGeom>
        </p:spPr>
      </p:pic>
      <p:pic>
        <p:nvPicPr>
          <p:cNvPr id="8" name="Picture 7">
            <a:extLst>
              <a:ext uri="{FF2B5EF4-FFF2-40B4-BE49-F238E27FC236}">
                <a16:creationId xmlns:a16="http://schemas.microsoft.com/office/drawing/2014/main" id="{D808A4EE-A780-44D0-9D88-0AA248740E5D}"/>
              </a:ext>
            </a:extLst>
          </p:cNvPr>
          <p:cNvPicPr>
            <a:picLocks noChangeAspect="1"/>
          </p:cNvPicPr>
          <p:nvPr/>
        </p:nvPicPr>
        <p:blipFill rotWithShape="1">
          <a:blip r:embed="rId4">
            <a:extLst>
              <a:ext uri="{28A0092B-C50C-407E-A947-70E740481C1C}">
                <a14:useLocalDpi xmlns:a14="http://schemas.microsoft.com/office/drawing/2010/main" val="0"/>
              </a:ext>
            </a:extLst>
          </a:blip>
          <a:srcRect l="25348" t="22733" r="6972" b="43275"/>
          <a:stretch/>
        </p:blipFill>
        <p:spPr>
          <a:xfrm>
            <a:off x="207340" y="1342214"/>
            <a:ext cx="3586617" cy="2331147"/>
          </a:xfrm>
          <a:prstGeom prst="rect">
            <a:avLst/>
          </a:prstGeom>
        </p:spPr>
      </p:pic>
      <p:pic>
        <p:nvPicPr>
          <p:cNvPr id="11" name="Picture 10">
            <a:extLst>
              <a:ext uri="{FF2B5EF4-FFF2-40B4-BE49-F238E27FC236}">
                <a16:creationId xmlns:a16="http://schemas.microsoft.com/office/drawing/2014/main" id="{08B0178C-974D-4A4B-AB6F-64B25D7DDD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694"/>
          <a:stretch/>
        </p:blipFill>
        <p:spPr>
          <a:xfrm>
            <a:off x="2858002" y="1401827"/>
            <a:ext cx="1268936" cy="718006"/>
          </a:xfrm>
          <a:prstGeom prst="rect">
            <a:avLst/>
          </a:prstGeom>
          <a:ln w="25400">
            <a:solidFill>
              <a:schemeClr val="bg1"/>
            </a:solidFill>
          </a:ln>
        </p:spPr>
      </p:pic>
      <p:sp>
        <p:nvSpPr>
          <p:cNvPr id="4" name="Title 3">
            <a:extLst>
              <a:ext uri="{FF2B5EF4-FFF2-40B4-BE49-F238E27FC236}">
                <a16:creationId xmlns:a16="http://schemas.microsoft.com/office/drawing/2014/main" id="{203785FD-BC9D-4CBA-8A89-ABC15D41049A}"/>
              </a:ext>
            </a:extLst>
          </p:cNvPr>
          <p:cNvSpPr>
            <a:spLocks noGrp="1"/>
          </p:cNvSpPr>
          <p:nvPr>
            <p:ph type="title"/>
          </p:nvPr>
        </p:nvSpPr>
        <p:spPr/>
        <p:txBody>
          <a:bodyPr/>
          <a:lstStyle/>
          <a:p>
            <a:r>
              <a:rPr lang="en-US" dirty="0"/>
              <a:t>NEIGHBORHOOD &amp; CONTEXT</a:t>
            </a:r>
          </a:p>
        </p:txBody>
      </p:sp>
      <p:sp>
        <p:nvSpPr>
          <p:cNvPr id="5" name="Subtitle 4">
            <a:extLst>
              <a:ext uri="{FF2B5EF4-FFF2-40B4-BE49-F238E27FC236}">
                <a16:creationId xmlns:a16="http://schemas.microsoft.com/office/drawing/2014/main" id="{EB9339A7-3400-432A-8456-3B44BB3890C0}"/>
              </a:ext>
            </a:extLst>
          </p:cNvPr>
          <p:cNvSpPr>
            <a:spLocks noGrp="1"/>
          </p:cNvSpPr>
          <p:nvPr>
            <p:ph type="subTitle" idx="1"/>
          </p:nvPr>
        </p:nvSpPr>
        <p:spPr/>
        <p:txBody>
          <a:bodyPr/>
          <a:lstStyle/>
          <a:p>
            <a:r>
              <a:rPr lang="en-US" dirty="0"/>
              <a:t>View Corridors</a:t>
            </a:r>
          </a:p>
        </p:txBody>
      </p:sp>
      <p:pic>
        <p:nvPicPr>
          <p:cNvPr id="10" name="Picture 9">
            <a:extLst>
              <a:ext uri="{FF2B5EF4-FFF2-40B4-BE49-F238E27FC236}">
                <a16:creationId xmlns:a16="http://schemas.microsoft.com/office/drawing/2014/main" id="{C91EEEB9-6DF3-470E-B29D-8885AC76E4DD}"/>
              </a:ext>
            </a:extLst>
          </p:cNvPr>
          <p:cNvPicPr>
            <a:picLocks noChangeAspect="1"/>
          </p:cNvPicPr>
          <p:nvPr/>
        </p:nvPicPr>
        <p:blipFill rotWithShape="1">
          <a:blip r:embed="rId6">
            <a:extLst>
              <a:ext uri="{28A0092B-C50C-407E-A947-70E740481C1C}">
                <a14:useLocalDpi xmlns:a14="http://schemas.microsoft.com/office/drawing/2010/main" val="0"/>
              </a:ext>
            </a:extLst>
          </a:blip>
          <a:srcRect l="26028" t="23260" r="6174" b="43230"/>
          <a:stretch/>
        </p:blipFill>
        <p:spPr>
          <a:xfrm>
            <a:off x="4394329" y="3739158"/>
            <a:ext cx="3592864" cy="2298138"/>
          </a:xfrm>
          <a:prstGeom prst="rect">
            <a:avLst/>
          </a:prstGeom>
        </p:spPr>
      </p:pic>
      <p:pic>
        <p:nvPicPr>
          <p:cNvPr id="12" name="Picture 11">
            <a:extLst>
              <a:ext uri="{FF2B5EF4-FFF2-40B4-BE49-F238E27FC236}">
                <a16:creationId xmlns:a16="http://schemas.microsoft.com/office/drawing/2014/main" id="{FC3394BE-8C53-4BF0-878E-8368C90FB236}"/>
              </a:ext>
            </a:extLst>
          </p:cNvPr>
          <p:cNvPicPr>
            <a:picLocks noChangeAspect="1"/>
          </p:cNvPicPr>
          <p:nvPr/>
        </p:nvPicPr>
        <p:blipFill rotWithShape="1">
          <a:blip r:embed="rId7">
            <a:extLst>
              <a:ext uri="{28A0092B-C50C-407E-A947-70E740481C1C}">
                <a14:useLocalDpi xmlns:a14="http://schemas.microsoft.com/office/drawing/2010/main" val="0"/>
              </a:ext>
            </a:extLst>
          </a:blip>
          <a:srcRect l="25335" t="22961" r="6256" b="43057"/>
          <a:stretch/>
        </p:blipFill>
        <p:spPr>
          <a:xfrm>
            <a:off x="4394329" y="1342214"/>
            <a:ext cx="3625232" cy="2330506"/>
          </a:xfrm>
          <a:prstGeom prst="rect">
            <a:avLst/>
          </a:prstGeom>
        </p:spPr>
      </p:pic>
      <p:sp>
        <p:nvSpPr>
          <p:cNvPr id="6" name="Freeform: Shape 5">
            <a:extLst>
              <a:ext uri="{FF2B5EF4-FFF2-40B4-BE49-F238E27FC236}">
                <a16:creationId xmlns:a16="http://schemas.microsoft.com/office/drawing/2014/main" id="{5D3777AD-4511-4219-97DC-B97B6E60B9C0}"/>
              </a:ext>
            </a:extLst>
          </p:cNvPr>
          <p:cNvSpPr/>
          <p:nvPr/>
        </p:nvSpPr>
        <p:spPr>
          <a:xfrm>
            <a:off x="3028481" y="1648002"/>
            <a:ext cx="332394" cy="44918"/>
          </a:xfrm>
          <a:custGeom>
            <a:avLst/>
            <a:gdLst>
              <a:gd name="connsiteX0" fmla="*/ 2370967 w 2395243"/>
              <a:gd name="connsiteY0" fmla="*/ 0 h 323682"/>
              <a:gd name="connsiteX1" fmla="*/ 0 w 2395243"/>
              <a:gd name="connsiteY1" fmla="*/ 323682 h 323682"/>
              <a:gd name="connsiteX2" fmla="*/ 2395243 w 2395243"/>
              <a:gd name="connsiteY2" fmla="*/ 210393 h 323682"/>
            </a:gdLst>
            <a:ahLst/>
            <a:cxnLst>
              <a:cxn ang="0">
                <a:pos x="connsiteX0" y="connsiteY0"/>
              </a:cxn>
              <a:cxn ang="0">
                <a:pos x="connsiteX1" y="connsiteY1"/>
              </a:cxn>
              <a:cxn ang="0">
                <a:pos x="connsiteX2" y="connsiteY2"/>
              </a:cxn>
            </a:cxnLst>
            <a:rect l="l" t="t" r="r" b="b"/>
            <a:pathLst>
              <a:path w="2395243" h="323682">
                <a:moveTo>
                  <a:pt x="2370967" y="0"/>
                </a:moveTo>
                <a:lnTo>
                  <a:pt x="0" y="323682"/>
                </a:lnTo>
                <a:lnTo>
                  <a:pt x="2395243" y="210393"/>
                </a:ln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2E3026D2-FB6D-4E5A-B989-DB47A09CADD4}"/>
              </a:ext>
            </a:extLst>
          </p:cNvPr>
          <p:cNvSpPr/>
          <p:nvPr/>
        </p:nvSpPr>
        <p:spPr>
          <a:xfrm>
            <a:off x="2969777" y="1634591"/>
            <a:ext cx="121381" cy="121381"/>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98A459C-0116-47FD-A15F-1F58DCD3216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5694"/>
          <a:stretch/>
        </p:blipFill>
        <p:spPr>
          <a:xfrm>
            <a:off x="7658094" y="1416438"/>
            <a:ext cx="1267421" cy="717149"/>
          </a:xfrm>
          <a:prstGeom prst="rect">
            <a:avLst/>
          </a:prstGeom>
          <a:ln w="25400">
            <a:solidFill>
              <a:schemeClr val="bg1"/>
            </a:solidFill>
          </a:ln>
        </p:spPr>
      </p:pic>
      <p:cxnSp>
        <p:nvCxnSpPr>
          <p:cNvPr id="29" name="Straight Connector 28">
            <a:extLst>
              <a:ext uri="{FF2B5EF4-FFF2-40B4-BE49-F238E27FC236}">
                <a16:creationId xmlns:a16="http://schemas.microsoft.com/office/drawing/2014/main" id="{0F91040C-5A26-488F-B221-588B3CCA2822}"/>
              </a:ext>
            </a:extLst>
          </p:cNvPr>
          <p:cNvCxnSpPr>
            <a:cxnSpLocks/>
          </p:cNvCxnSpPr>
          <p:nvPr/>
        </p:nvCxnSpPr>
        <p:spPr>
          <a:xfrm>
            <a:off x="8277388" y="1491878"/>
            <a:ext cx="0" cy="183173"/>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112369A6-9002-4A5B-9D97-195FC9DE9C8E}"/>
              </a:ext>
            </a:extLst>
          </p:cNvPr>
          <p:cNvCxnSpPr>
            <a:cxnSpLocks/>
          </p:cNvCxnSpPr>
          <p:nvPr/>
        </p:nvCxnSpPr>
        <p:spPr>
          <a:xfrm flipH="1">
            <a:off x="8133447" y="1485148"/>
            <a:ext cx="137211" cy="9776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1B08809F-745B-47E3-A7DB-C86B9663A80F}"/>
              </a:ext>
            </a:extLst>
          </p:cNvPr>
          <p:cNvSpPr/>
          <p:nvPr/>
        </p:nvSpPr>
        <p:spPr>
          <a:xfrm>
            <a:off x="8220088" y="1406593"/>
            <a:ext cx="121381" cy="121381"/>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DD20F6DB-BD66-496A-99F3-79215002D89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5694"/>
          <a:stretch/>
        </p:blipFill>
        <p:spPr>
          <a:xfrm>
            <a:off x="2855996" y="5405480"/>
            <a:ext cx="1272797" cy="720191"/>
          </a:xfrm>
          <a:prstGeom prst="rect">
            <a:avLst/>
          </a:prstGeom>
          <a:noFill/>
          <a:ln w="25400">
            <a:solidFill>
              <a:schemeClr val="bg1"/>
            </a:solidFill>
          </a:ln>
        </p:spPr>
      </p:pic>
      <p:cxnSp>
        <p:nvCxnSpPr>
          <p:cNvPr id="38" name="Straight Connector 37">
            <a:extLst>
              <a:ext uri="{FF2B5EF4-FFF2-40B4-BE49-F238E27FC236}">
                <a16:creationId xmlns:a16="http://schemas.microsoft.com/office/drawing/2014/main" id="{C8C80EA2-E817-44AE-8E9F-5AF8E636A4CD}"/>
              </a:ext>
            </a:extLst>
          </p:cNvPr>
          <p:cNvCxnSpPr>
            <a:cxnSpLocks/>
          </p:cNvCxnSpPr>
          <p:nvPr/>
        </p:nvCxnSpPr>
        <p:spPr>
          <a:xfrm flipH="1">
            <a:off x="3670150" y="5564682"/>
            <a:ext cx="110912" cy="148777"/>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7965B6F2-BAD9-43E5-9D2C-12C9DCAD2E84}"/>
              </a:ext>
            </a:extLst>
          </p:cNvPr>
          <p:cNvCxnSpPr>
            <a:cxnSpLocks/>
          </p:cNvCxnSpPr>
          <p:nvPr/>
        </p:nvCxnSpPr>
        <p:spPr>
          <a:xfrm flipH="1">
            <a:off x="3523722" y="5578930"/>
            <a:ext cx="239875" cy="0"/>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4FE441CD-4B32-4ED3-B701-49A1601B27D5}"/>
              </a:ext>
            </a:extLst>
          </p:cNvPr>
          <p:cNvSpPr/>
          <p:nvPr/>
        </p:nvSpPr>
        <p:spPr>
          <a:xfrm>
            <a:off x="3737171" y="5501236"/>
            <a:ext cx="121381" cy="121381"/>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47">
            <a:extLst>
              <a:ext uri="{FF2B5EF4-FFF2-40B4-BE49-F238E27FC236}">
                <a16:creationId xmlns:a16="http://schemas.microsoft.com/office/drawing/2014/main" id="{A77B9E7F-9D25-4565-969C-6FE76B896CFF}"/>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5694"/>
          <a:stretch/>
        </p:blipFill>
        <p:spPr>
          <a:xfrm>
            <a:off x="7655066" y="5420788"/>
            <a:ext cx="1260044" cy="712975"/>
          </a:xfrm>
          <a:prstGeom prst="rect">
            <a:avLst/>
          </a:prstGeom>
          <a:ln w="25400">
            <a:solidFill>
              <a:schemeClr val="bg1"/>
            </a:solidFill>
          </a:ln>
        </p:spPr>
      </p:pic>
      <p:cxnSp>
        <p:nvCxnSpPr>
          <p:cNvPr id="49" name="Straight Connector 48">
            <a:extLst>
              <a:ext uri="{FF2B5EF4-FFF2-40B4-BE49-F238E27FC236}">
                <a16:creationId xmlns:a16="http://schemas.microsoft.com/office/drawing/2014/main" id="{9AA94D60-FB7A-4A47-9BEC-033BA4A6CBA4}"/>
              </a:ext>
            </a:extLst>
          </p:cNvPr>
          <p:cNvCxnSpPr>
            <a:cxnSpLocks/>
          </p:cNvCxnSpPr>
          <p:nvPr/>
        </p:nvCxnSpPr>
        <p:spPr>
          <a:xfrm flipH="1">
            <a:off x="8406423" y="5821702"/>
            <a:ext cx="163154" cy="92429"/>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FA7236E6-0A4B-47A4-B6DD-24BE10560DCD}"/>
              </a:ext>
            </a:extLst>
          </p:cNvPr>
          <p:cNvCxnSpPr>
            <a:cxnSpLocks/>
          </p:cNvCxnSpPr>
          <p:nvPr/>
        </p:nvCxnSpPr>
        <p:spPr>
          <a:xfrm flipH="1" flipV="1">
            <a:off x="8398042" y="5670884"/>
            <a:ext cx="167453" cy="142494"/>
          </a:xfrm>
          <a:prstGeom prst="line">
            <a:avLst/>
          </a:prstGeom>
          <a:ln w="6350">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4912093E-51DD-4920-9382-D394B0083274}"/>
              </a:ext>
            </a:extLst>
          </p:cNvPr>
          <p:cNvSpPr/>
          <p:nvPr/>
        </p:nvSpPr>
        <p:spPr>
          <a:xfrm>
            <a:off x="8542492" y="5758833"/>
            <a:ext cx="121381" cy="121381"/>
          </a:xfrm>
          <a:prstGeom prst="ellipse">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D80EE1A6-472A-455E-824F-22364C748FDF}"/>
              </a:ext>
            </a:extLst>
          </p:cNvPr>
          <p:cNvSpPr/>
          <p:nvPr/>
        </p:nvSpPr>
        <p:spPr>
          <a:xfrm>
            <a:off x="208603" y="3404754"/>
            <a:ext cx="2412840" cy="276999"/>
          </a:xfrm>
          <a:prstGeom prst="rect">
            <a:avLst/>
          </a:prstGeom>
        </p:spPr>
        <p:txBody>
          <a:bodyPr wrap="none">
            <a:spAutoFit/>
          </a:bodyPr>
          <a:lstStyle/>
          <a:p>
            <a:r>
              <a:rPr lang="en-US" sz="1200" b="1" dirty="0">
                <a:solidFill>
                  <a:srgbClr val="FFFFFF"/>
                </a:solidFill>
              </a:rPr>
              <a:t>NW Johnson at Jamison Park</a:t>
            </a:r>
            <a:endParaRPr lang="en-US" sz="1200" dirty="0"/>
          </a:p>
        </p:txBody>
      </p:sp>
      <p:sp>
        <p:nvSpPr>
          <p:cNvPr id="53" name="Rectangle 52">
            <a:extLst>
              <a:ext uri="{FF2B5EF4-FFF2-40B4-BE49-F238E27FC236}">
                <a16:creationId xmlns:a16="http://schemas.microsoft.com/office/drawing/2014/main" id="{77D0C5E2-5D98-43A9-80B1-7F2E3BA5866B}"/>
              </a:ext>
            </a:extLst>
          </p:cNvPr>
          <p:cNvSpPr/>
          <p:nvPr/>
        </p:nvSpPr>
        <p:spPr>
          <a:xfrm>
            <a:off x="240688" y="5586481"/>
            <a:ext cx="1523944" cy="461665"/>
          </a:xfrm>
          <a:prstGeom prst="rect">
            <a:avLst/>
          </a:prstGeom>
        </p:spPr>
        <p:txBody>
          <a:bodyPr wrap="square">
            <a:spAutoFit/>
          </a:bodyPr>
          <a:lstStyle/>
          <a:p>
            <a:r>
              <a:rPr lang="en-US" sz="1200" b="1" dirty="0">
                <a:solidFill>
                  <a:srgbClr val="FFFFFF"/>
                </a:solidFill>
              </a:rPr>
              <a:t>Old Thunderbird Motel Site </a:t>
            </a:r>
            <a:endParaRPr lang="en-US" sz="1200" dirty="0"/>
          </a:p>
        </p:txBody>
      </p:sp>
      <p:sp>
        <p:nvSpPr>
          <p:cNvPr id="54" name="Rectangle 53">
            <a:extLst>
              <a:ext uri="{FF2B5EF4-FFF2-40B4-BE49-F238E27FC236}">
                <a16:creationId xmlns:a16="http://schemas.microsoft.com/office/drawing/2014/main" id="{E6AA62E6-6966-4986-AC66-A2639180E76B}"/>
              </a:ext>
            </a:extLst>
          </p:cNvPr>
          <p:cNvSpPr/>
          <p:nvPr/>
        </p:nvSpPr>
        <p:spPr>
          <a:xfrm>
            <a:off x="4427677" y="3396733"/>
            <a:ext cx="2392001" cy="276999"/>
          </a:xfrm>
          <a:prstGeom prst="rect">
            <a:avLst/>
          </a:prstGeom>
        </p:spPr>
        <p:txBody>
          <a:bodyPr wrap="none">
            <a:spAutoFit/>
          </a:bodyPr>
          <a:lstStyle/>
          <a:p>
            <a:r>
              <a:rPr lang="en-US" sz="1200" b="1" dirty="0">
                <a:solidFill>
                  <a:srgbClr val="FFFFFF"/>
                </a:solidFill>
              </a:rPr>
              <a:t>Mid-way of Broadway Bridge</a:t>
            </a:r>
            <a:endParaRPr lang="en-US" sz="1200" dirty="0"/>
          </a:p>
        </p:txBody>
      </p:sp>
      <p:sp>
        <p:nvSpPr>
          <p:cNvPr id="55" name="Rectangle 54">
            <a:extLst>
              <a:ext uri="{FF2B5EF4-FFF2-40B4-BE49-F238E27FC236}">
                <a16:creationId xmlns:a16="http://schemas.microsoft.com/office/drawing/2014/main" id="{61839435-B8CC-4CA2-8AF0-65272BB57AEA}"/>
              </a:ext>
            </a:extLst>
          </p:cNvPr>
          <p:cNvSpPr/>
          <p:nvPr/>
        </p:nvSpPr>
        <p:spPr>
          <a:xfrm>
            <a:off x="5703025" y="5770965"/>
            <a:ext cx="2018501" cy="276999"/>
          </a:xfrm>
          <a:prstGeom prst="rect">
            <a:avLst/>
          </a:prstGeom>
        </p:spPr>
        <p:txBody>
          <a:bodyPr wrap="none">
            <a:spAutoFit/>
          </a:bodyPr>
          <a:lstStyle/>
          <a:p>
            <a:r>
              <a:rPr lang="en-US" sz="1200" b="1" dirty="0">
                <a:solidFill>
                  <a:srgbClr val="FFFFFF"/>
                </a:solidFill>
              </a:rPr>
              <a:t>Mid-way of Steel Bridge</a:t>
            </a:r>
            <a:endParaRPr lang="en-US" sz="1200" dirty="0"/>
          </a:p>
        </p:txBody>
      </p:sp>
    </p:spTree>
    <p:extLst>
      <p:ext uri="{BB962C8B-B14F-4D97-AF65-F5344CB8AC3E}">
        <p14:creationId xmlns:p14="http://schemas.microsoft.com/office/powerpoint/2010/main" val="912956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9"/>
          <p:cNvSpPr txBox="1">
            <a:spLocks/>
          </p:cNvSpPr>
          <p:nvPr/>
        </p:nvSpPr>
        <p:spPr>
          <a:xfrm>
            <a:off x="3786211" y="6279150"/>
            <a:ext cx="1511969"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89792CD-5448-4E74-8F11-BA0C4D749473}" type="slidenum">
              <a:rPr lang="en-US" smtClean="0">
                <a:solidFill>
                  <a:prstClr val="black">
                    <a:lumMod val="50000"/>
                    <a:lumOff val="50000"/>
                  </a:prstClr>
                </a:solidFill>
              </a:rPr>
              <a:pPr algn="ctr"/>
              <a:t>7</a:t>
            </a:fld>
            <a:endParaRPr lang="en-US" dirty="0">
              <a:solidFill>
                <a:prstClr val="black">
                  <a:lumMod val="50000"/>
                  <a:lumOff val="50000"/>
                </a:prstClr>
              </a:solidFill>
            </a:endParaRPr>
          </a:p>
        </p:txBody>
      </p:sp>
      <p:sp>
        <p:nvSpPr>
          <p:cNvPr id="2" name="Rectangle 1"/>
          <p:cNvSpPr/>
          <p:nvPr/>
        </p:nvSpPr>
        <p:spPr>
          <a:xfrm>
            <a:off x="4419600" y="6279150"/>
            <a:ext cx="304800" cy="274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6" name="TextBox 5"/>
          <p:cNvSpPr txBox="1"/>
          <p:nvPr/>
        </p:nvSpPr>
        <p:spPr>
          <a:xfrm>
            <a:off x="1418820" y="2775325"/>
            <a:ext cx="3584920" cy="4308872"/>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rPr>
              <a:t>Public-private partnerships on privately held land</a:t>
            </a:r>
          </a:p>
          <a:p>
            <a:pPr defTabSz="457200"/>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Development related public investments occur locally</a:t>
            </a:r>
          </a:p>
          <a:p>
            <a:pPr defTabSz="457200"/>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Engagement after project process and goals have been defined</a:t>
            </a:r>
          </a:p>
          <a:p>
            <a:pPr marL="285750" indent="-285750" defTabSz="457200">
              <a:buFont typeface="Arial" panose="020B0604020202020204" pitchFamily="34" charset="0"/>
              <a:buChar char="•"/>
            </a:pPr>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Agency’s standard policy requirements</a:t>
            </a:r>
          </a:p>
          <a:p>
            <a:pPr marL="285750" indent="-285750" defTabSz="457200">
              <a:buFont typeface="Arial" panose="020B0604020202020204" pitchFamily="34" charset="0"/>
              <a:buChar char="•"/>
            </a:pPr>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Stakeholder input with a focus on nearby businesses &amp; residents</a:t>
            </a:r>
          </a:p>
          <a:p>
            <a:pPr defTabSz="457200"/>
            <a:endParaRPr lang="en-US" dirty="0">
              <a:solidFill>
                <a:prstClr val="black"/>
              </a:solidFill>
            </a:endParaRPr>
          </a:p>
        </p:txBody>
      </p:sp>
      <p:sp>
        <p:nvSpPr>
          <p:cNvPr id="7" name="TextBox 6"/>
          <p:cNvSpPr txBox="1"/>
          <p:nvPr/>
        </p:nvSpPr>
        <p:spPr>
          <a:xfrm>
            <a:off x="5223738" y="2764439"/>
            <a:ext cx="3829490" cy="3785652"/>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rPr>
              <a:t>Publicly held, large scale development parcel </a:t>
            </a:r>
          </a:p>
          <a:p>
            <a:pPr marL="285750" indent="-285750" defTabSz="457200">
              <a:buFont typeface="Arial" panose="020B0604020202020204" pitchFamily="34" charset="0"/>
              <a:buChar char="•"/>
            </a:pPr>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Potential for development to generate revenue citywide</a:t>
            </a:r>
          </a:p>
          <a:p>
            <a:pPr defTabSz="457200"/>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Broader engagement early on to help define the process</a:t>
            </a:r>
          </a:p>
          <a:p>
            <a:pPr defTabSz="457200"/>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Community benefits agreement in addition to policy requirements</a:t>
            </a:r>
          </a:p>
          <a:p>
            <a:pPr defTabSz="457200"/>
            <a:endParaRPr lang="en-US" sz="1600" dirty="0">
              <a:solidFill>
                <a:prstClr val="black"/>
              </a:solidFill>
            </a:endParaRPr>
          </a:p>
          <a:p>
            <a:pPr marL="285750" indent="-285750" defTabSz="457200">
              <a:buFont typeface="Arial" panose="020B0604020202020204" pitchFamily="34" charset="0"/>
              <a:buChar char="•"/>
            </a:pPr>
            <a:r>
              <a:rPr lang="en-US" sz="1600" dirty="0">
                <a:solidFill>
                  <a:prstClr val="black"/>
                </a:solidFill>
              </a:rPr>
              <a:t>Input with focus on community based organizations; financially supported organizations</a:t>
            </a:r>
          </a:p>
        </p:txBody>
      </p:sp>
      <p:sp>
        <p:nvSpPr>
          <p:cNvPr id="4" name="Right Arrow 3"/>
          <p:cNvSpPr/>
          <p:nvPr/>
        </p:nvSpPr>
        <p:spPr>
          <a:xfrm>
            <a:off x="4649957" y="3896564"/>
            <a:ext cx="404789" cy="1153907"/>
          </a:xfrm>
          <a:prstGeom prst="rightArrow">
            <a:avLst/>
          </a:prstGeom>
          <a:solidFill>
            <a:srgbClr val="F5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5" name="TextBox 4"/>
          <p:cNvSpPr txBox="1"/>
          <p:nvPr/>
        </p:nvSpPr>
        <p:spPr>
          <a:xfrm>
            <a:off x="217076" y="1847428"/>
            <a:ext cx="1276187" cy="646331"/>
          </a:xfrm>
          <a:prstGeom prst="rect">
            <a:avLst/>
          </a:prstGeom>
          <a:noFill/>
        </p:spPr>
        <p:txBody>
          <a:bodyPr wrap="square" rtlCol="0">
            <a:spAutoFit/>
          </a:bodyPr>
          <a:lstStyle/>
          <a:p>
            <a:pPr defTabSz="457200"/>
            <a:r>
              <a:rPr lang="en-US" b="1" i="1" dirty="0">
                <a:solidFill>
                  <a:prstClr val="black"/>
                </a:solidFill>
              </a:rPr>
              <a:t>What’s similar?</a:t>
            </a:r>
          </a:p>
        </p:txBody>
      </p:sp>
      <p:sp>
        <p:nvSpPr>
          <p:cNvPr id="11" name="TextBox 10"/>
          <p:cNvSpPr txBox="1"/>
          <p:nvPr/>
        </p:nvSpPr>
        <p:spPr>
          <a:xfrm>
            <a:off x="1602120" y="1333500"/>
            <a:ext cx="4111961" cy="461665"/>
          </a:xfrm>
          <a:prstGeom prst="rect">
            <a:avLst/>
          </a:prstGeom>
          <a:noFill/>
        </p:spPr>
        <p:txBody>
          <a:bodyPr wrap="square" rtlCol="0">
            <a:spAutoFit/>
          </a:bodyPr>
          <a:lstStyle/>
          <a:p>
            <a:pPr defTabSz="457200"/>
            <a:r>
              <a:rPr lang="en-US" sz="2400" b="1" dirty="0">
                <a:solidFill>
                  <a:prstClr val="black"/>
                </a:solidFill>
              </a:rPr>
              <a:t>PAST PROJECTS</a:t>
            </a:r>
          </a:p>
        </p:txBody>
      </p:sp>
      <p:sp>
        <p:nvSpPr>
          <p:cNvPr id="12" name="TextBox 11"/>
          <p:cNvSpPr txBox="1"/>
          <p:nvPr/>
        </p:nvSpPr>
        <p:spPr>
          <a:xfrm>
            <a:off x="5112599" y="1333500"/>
            <a:ext cx="3940629" cy="461665"/>
          </a:xfrm>
          <a:prstGeom prst="rect">
            <a:avLst/>
          </a:prstGeom>
          <a:noFill/>
        </p:spPr>
        <p:txBody>
          <a:bodyPr wrap="square" rtlCol="0">
            <a:spAutoFit/>
          </a:bodyPr>
          <a:lstStyle/>
          <a:p>
            <a:pPr defTabSz="457200"/>
            <a:r>
              <a:rPr lang="en-US" sz="2400" b="1" dirty="0">
                <a:solidFill>
                  <a:prstClr val="black"/>
                </a:solidFill>
              </a:rPr>
              <a:t>BROADWAY CORRIDOR</a:t>
            </a:r>
          </a:p>
        </p:txBody>
      </p:sp>
      <p:sp>
        <p:nvSpPr>
          <p:cNvPr id="14" name="TextBox 13"/>
          <p:cNvSpPr txBox="1"/>
          <p:nvPr/>
        </p:nvSpPr>
        <p:spPr>
          <a:xfrm>
            <a:off x="1335258" y="1781042"/>
            <a:ext cx="7609112" cy="830997"/>
          </a:xfrm>
          <a:prstGeom prst="rect">
            <a:avLst/>
          </a:prstGeom>
          <a:noFill/>
        </p:spPr>
        <p:txBody>
          <a:bodyPr wrap="square" rtlCol="0">
            <a:spAutoFit/>
          </a:bodyPr>
          <a:lstStyle/>
          <a:p>
            <a:pPr marL="285750" indent="-285750" defTabSz="457200">
              <a:buFont typeface="Arial" panose="020B0604020202020204" pitchFamily="34" charset="0"/>
              <a:buChar char="•"/>
            </a:pPr>
            <a:r>
              <a:rPr lang="en-US" sz="1600" dirty="0">
                <a:solidFill>
                  <a:prstClr val="black"/>
                </a:solidFill>
              </a:rPr>
              <a:t>Predevelopment, permitting, &amp; construction processes</a:t>
            </a:r>
          </a:p>
          <a:p>
            <a:pPr marL="285750" indent="-285750" defTabSz="457200">
              <a:buFont typeface="Arial" panose="020B0604020202020204" pitchFamily="34" charset="0"/>
              <a:buChar char="•"/>
            </a:pPr>
            <a:r>
              <a:rPr lang="en-US" sz="1600" dirty="0">
                <a:solidFill>
                  <a:prstClr val="black"/>
                </a:solidFill>
              </a:rPr>
              <a:t>Real estate and financial markets heavily influence development outcomes</a:t>
            </a:r>
          </a:p>
          <a:p>
            <a:pPr marL="285750" indent="-285750" defTabSz="457200">
              <a:buFont typeface="Arial" panose="020B0604020202020204" pitchFamily="34" charset="0"/>
              <a:buChar char="•"/>
            </a:pPr>
            <a:r>
              <a:rPr lang="en-US" sz="1600" dirty="0">
                <a:solidFill>
                  <a:prstClr val="black"/>
                </a:solidFill>
              </a:rPr>
              <a:t>Outreach; engagement; and advisory committees </a:t>
            </a:r>
          </a:p>
        </p:txBody>
      </p:sp>
      <p:sp>
        <p:nvSpPr>
          <p:cNvPr id="18" name="TextBox 17"/>
          <p:cNvSpPr txBox="1"/>
          <p:nvPr/>
        </p:nvSpPr>
        <p:spPr>
          <a:xfrm>
            <a:off x="243812" y="2825680"/>
            <a:ext cx="1371600" cy="646331"/>
          </a:xfrm>
          <a:prstGeom prst="rect">
            <a:avLst/>
          </a:prstGeom>
          <a:noFill/>
        </p:spPr>
        <p:txBody>
          <a:bodyPr wrap="square" rtlCol="0">
            <a:spAutoFit/>
          </a:bodyPr>
          <a:lstStyle/>
          <a:p>
            <a:pPr defTabSz="457200"/>
            <a:r>
              <a:rPr lang="en-US" b="1" i="1" dirty="0">
                <a:solidFill>
                  <a:prstClr val="black"/>
                </a:solidFill>
              </a:rPr>
              <a:t>What’s different?</a:t>
            </a:r>
          </a:p>
        </p:txBody>
      </p:sp>
      <p:sp>
        <p:nvSpPr>
          <p:cNvPr id="8" name="Title 7"/>
          <p:cNvSpPr>
            <a:spLocks noGrp="1"/>
          </p:cNvSpPr>
          <p:nvPr>
            <p:ph type="title"/>
          </p:nvPr>
        </p:nvSpPr>
        <p:spPr>
          <a:xfrm>
            <a:off x="0" y="-16329"/>
            <a:ext cx="8534400" cy="685800"/>
          </a:xfrm>
        </p:spPr>
        <p:txBody>
          <a:bodyPr/>
          <a:lstStyle/>
          <a:p>
            <a:r>
              <a:rPr lang="en-US" b="1" dirty="0"/>
              <a:t>A DIFFERENT TYPE OF DEVELOPMENT PROJECT</a:t>
            </a:r>
          </a:p>
        </p:txBody>
      </p:sp>
    </p:spTree>
    <p:extLst>
      <p:ext uri="{BB962C8B-B14F-4D97-AF65-F5344CB8AC3E}">
        <p14:creationId xmlns:p14="http://schemas.microsoft.com/office/powerpoint/2010/main" val="148931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S:\Public Affairs-Involvement\Digital Media\Photos\2014 Aerials - Credit Bruce Forster\Post Office\PostOffice_006.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38000"/>
                    </a14:imgEffect>
                  </a14:imgLayer>
                </a14:imgProps>
              </a:ext>
              <a:ext uri="{28A0092B-C50C-407E-A947-70E740481C1C}">
                <a14:useLocalDpi xmlns:a14="http://schemas.microsoft.com/office/drawing/2010/main" val="0"/>
              </a:ext>
            </a:extLst>
          </a:blip>
          <a:srcRect l="22954" b="13302"/>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990600" y="488246"/>
            <a:ext cx="7315200" cy="5970865"/>
          </a:xfrm>
          <a:prstGeom prst="rect">
            <a:avLst/>
          </a:prstGeom>
          <a:noFill/>
          <a:ln>
            <a:noFill/>
          </a:ln>
        </p:spPr>
        <p:txBody>
          <a:bodyPr wrap="square" lIns="91232" tIns="45622" rIns="91232" bIns="45622" rtlCol="0" anchor="ctr">
            <a:spAutoFit/>
          </a:bodyPr>
          <a:lstStyle/>
          <a:p>
            <a:pPr algn="ctr">
              <a:spcAft>
                <a:spcPts val="1200"/>
              </a:spcAft>
            </a:pPr>
            <a:r>
              <a:rPr lang="en-US" sz="3400" b="1" dirty="0">
                <a:solidFill>
                  <a:prstClr val="white"/>
                </a:solidFill>
              </a:rPr>
              <a:t>VISION</a:t>
            </a:r>
          </a:p>
          <a:p>
            <a:pPr algn="just"/>
            <a:r>
              <a:rPr lang="en-US" sz="3200" dirty="0">
                <a:solidFill>
                  <a:prstClr val="white"/>
                </a:solidFill>
                <a:effectLst>
                  <a:outerShdw blurRad="38100" dist="38100" dir="2700000" algn="tl">
                    <a:srgbClr val="000000">
                      <a:alpha val="43137"/>
                    </a:srgbClr>
                  </a:outerShdw>
                </a:effectLst>
              </a:rPr>
              <a:t>The Broadway Corridor offers a </a:t>
            </a:r>
            <a:r>
              <a:rPr lang="en-US" sz="3200" b="1" dirty="0">
                <a:solidFill>
                  <a:prstClr val="white"/>
                </a:solidFill>
                <a:effectLst>
                  <a:outerShdw blurRad="38100" dist="38100" dir="2700000" algn="tl">
                    <a:srgbClr val="000000">
                      <a:alpha val="43137"/>
                    </a:srgbClr>
                  </a:outerShdw>
                </a:effectLst>
              </a:rPr>
              <a:t>once-in-a-generation opportunity </a:t>
            </a:r>
            <a:r>
              <a:rPr lang="en-US" sz="3200" dirty="0">
                <a:solidFill>
                  <a:prstClr val="white"/>
                </a:solidFill>
                <a:effectLst>
                  <a:outerShdw blurRad="38100" dist="38100" dir="2700000" algn="tl">
                    <a:srgbClr val="000000">
                      <a:alpha val="43137"/>
                    </a:srgbClr>
                  </a:outerShdw>
                </a:effectLst>
              </a:rPr>
              <a:t>to create a </a:t>
            </a:r>
            <a:r>
              <a:rPr lang="en-US" sz="3200" b="1" dirty="0">
                <a:solidFill>
                  <a:prstClr val="white"/>
                </a:solidFill>
                <a:effectLst>
                  <a:outerShdw blurRad="38100" dist="38100" dir="2700000" algn="tl">
                    <a:srgbClr val="000000">
                      <a:alpha val="43137"/>
                    </a:srgbClr>
                  </a:outerShdw>
                </a:effectLst>
              </a:rPr>
              <a:t>unique, vibrant, mixed use, dense </a:t>
            </a:r>
            <a:r>
              <a:rPr lang="en-US" sz="3200" dirty="0">
                <a:solidFill>
                  <a:prstClr val="white"/>
                </a:solidFill>
                <a:effectLst>
                  <a:outerShdw blurRad="38100" dist="38100" dir="2700000" algn="tl">
                    <a:srgbClr val="000000">
                      <a:alpha val="43137"/>
                    </a:srgbClr>
                  </a:outerShdw>
                </a:effectLst>
              </a:rPr>
              <a:t>urban district</a:t>
            </a:r>
            <a:r>
              <a:rPr lang="en-US" sz="3200" i="1" dirty="0">
                <a:solidFill>
                  <a:prstClr val="white"/>
                </a:solidFill>
                <a:effectLst>
                  <a:outerShdw blurRad="38100" dist="38100" dir="2700000" algn="tl">
                    <a:srgbClr val="000000">
                      <a:alpha val="43137"/>
                    </a:srgbClr>
                  </a:outerShdw>
                </a:effectLst>
              </a:rPr>
              <a:t> </a:t>
            </a:r>
            <a:r>
              <a:rPr lang="en-US" sz="3200" dirty="0">
                <a:solidFill>
                  <a:prstClr val="white"/>
                </a:solidFill>
                <a:effectLst>
                  <a:outerShdw blurRad="38100" dist="38100" dir="2700000" algn="tl">
                    <a:srgbClr val="000000">
                      <a:alpha val="43137"/>
                    </a:srgbClr>
                  </a:outerShdw>
                </a:effectLst>
              </a:rPr>
              <a:t>seamlessly</a:t>
            </a:r>
            <a:r>
              <a:rPr lang="en-US" sz="3200" i="1" dirty="0">
                <a:solidFill>
                  <a:prstClr val="white"/>
                </a:solidFill>
                <a:effectLst>
                  <a:outerShdw blurRad="38100" dist="38100" dir="2700000" algn="tl">
                    <a:srgbClr val="000000">
                      <a:alpha val="43137"/>
                    </a:srgbClr>
                  </a:outerShdw>
                </a:effectLst>
              </a:rPr>
              <a:t> </a:t>
            </a:r>
            <a:r>
              <a:rPr lang="en-US" sz="3200" dirty="0">
                <a:solidFill>
                  <a:prstClr val="white"/>
                </a:solidFill>
                <a:effectLst>
                  <a:outerShdw blurRad="38100" dist="38100" dir="2700000" algn="tl">
                    <a:srgbClr val="000000">
                      <a:alpha val="43137"/>
                    </a:srgbClr>
                  </a:outerShdw>
                </a:effectLst>
              </a:rPr>
              <a:t>integrated with a </a:t>
            </a:r>
            <a:r>
              <a:rPr lang="en-US" sz="3200" b="1" dirty="0">
                <a:solidFill>
                  <a:prstClr val="white"/>
                </a:solidFill>
                <a:effectLst>
                  <a:outerShdw blurRad="38100" dist="38100" dir="2700000" algn="tl">
                    <a:srgbClr val="000000">
                      <a:alpha val="43137"/>
                    </a:srgbClr>
                  </a:outerShdw>
                </a:effectLst>
              </a:rPr>
              <a:t>regional multi-modal transportation hub </a:t>
            </a:r>
            <a:r>
              <a:rPr lang="en-US" sz="3200" dirty="0">
                <a:solidFill>
                  <a:prstClr val="white"/>
                </a:solidFill>
                <a:effectLst>
                  <a:outerShdw blurRad="38100" dist="38100" dir="2700000" algn="tl">
                    <a:srgbClr val="000000">
                      <a:alpha val="43137"/>
                    </a:srgbClr>
                  </a:outerShdw>
                </a:effectLst>
              </a:rPr>
              <a:t>in a Portland way. The district vision is one that </a:t>
            </a:r>
            <a:r>
              <a:rPr lang="en-US" sz="3200" b="1" dirty="0">
                <a:solidFill>
                  <a:prstClr val="white"/>
                </a:solidFill>
                <a:effectLst>
                  <a:outerShdw blurRad="38100" dist="38100" dir="2700000" algn="tl">
                    <a:srgbClr val="000000">
                      <a:alpha val="43137"/>
                    </a:srgbClr>
                  </a:outerShdw>
                </a:effectLst>
              </a:rPr>
              <a:t>honors history and culture, fosters social equity and inclusion, and reimagines </a:t>
            </a:r>
            <a:r>
              <a:rPr lang="en-US" sz="3200" dirty="0">
                <a:solidFill>
                  <a:prstClr val="white"/>
                </a:solidFill>
                <a:effectLst>
                  <a:outerShdw blurRad="38100" dist="38100" dir="2700000" algn="tl">
                    <a:srgbClr val="000000">
                      <a:alpha val="43137"/>
                    </a:srgbClr>
                  </a:outerShdw>
                </a:effectLst>
              </a:rPr>
              <a:t>how Portlanders live, work, enjoy and move through the city.</a:t>
            </a:r>
          </a:p>
          <a:p>
            <a:pPr marL="342117" indent="-342117">
              <a:buFontTx/>
              <a:buAutoNum type="arabicPeriod"/>
            </a:pPr>
            <a:endParaRPr lang="en-US" dirty="0">
              <a:solidFill>
                <a:prstClr val="white"/>
              </a:solidFill>
            </a:endParaRPr>
          </a:p>
        </p:txBody>
      </p:sp>
    </p:spTree>
    <p:extLst>
      <p:ext uri="{BB962C8B-B14F-4D97-AF65-F5344CB8AC3E}">
        <p14:creationId xmlns:p14="http://schemas.microsoft.com/office/powerpoint/2010/main" val="1019504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342900" y="1612880"/>
            <a:ext cx="3886199" cy="3416320"/>
          </a:xfrm>
          <a:prstGeom prst="rect">
            <a:avLst/>
          </a:prstGeom>
        </p:spPr>
        <p:txBody>
          <a:bodyPr wrap="square">
            <a:spAutoFit/>
          </a:bodyPr>
          <a:lstStyle/>
          <a:p>
            <a:pPr defTabSz="914400"/>
            <a:r>
              <a:rPr lang="en-US" b="1" dirty="0">
                <a:solidFill>
                  <a:srgbClr val="383A35"/>
                </a:solidFill>
              </a:rPr>
              <a:t>Accountable</a:t>
            </a:r>
            <a:r>
              <a:rPr lang="en-US" dirty="0">
                <a:solidFill>
                  <a:srgbClr val="383A35"/>
                </a:solidFill>
              </a:rPr>
              <a:t>: Transparent and delivers targeted and clear, enforceable equitable public benefits,</a:t>
            </a:r>
          </a:p>
          <a:p>
            <a:pPr defTabSz="914400"/>
            <a:endParaRPr lang="en-US" dirty="0">
              <a:solidFill>
                <a:srgbClr val="383A35"/>
              </a:solidFill>
            </a:endParaRPr>
          </a:p>
          <a:p>
            <a:pPr defTabSz="914400"/>
            <a:r>
              <a:rPr lang="en-US" b="1" dirty="0">
                <a:solidFill>
                  <a:srgbClr val="383A35"/>
                </a:solidFill>
              </a:rPr>
              <a:t>Connected</a:t>
            </a:r>
            <a:r>
              <a:rPr lang="en-US" dirty="0">
                <a:solidFill>
                  <a:srgbClr val="383A35"/>
                </a:solidFill>
              </a:rPr>
              <a:t>: Improve accessibility to and through the area for all.</a:t>
            </a:r>
          </a:p>
          <a:p>
            <a:pPr defTabSz="914400"/>
            <a:endParaRPr lang="en-US" dirty="0">
              <a:solidFill>
                <a:srgbClr val="383A35"/>
              </a:solidFill>
            </a:endParaRPr>
          </a:p>
          <a:p>
            <a:pPr defTabSz="914400"/>
            <a:r>
              <a:rPr lang="en-US" b="1" dirty="0">
                <a:solidFill>
                  <a:srgbClr val="383A35"/>
                </a:solidFill>
              </a:rPr>
              <a:t>Equitable</a:t>
            </a:r>
            <a:r>
              <a:rPr lang="en-US" dirty="0">
                <a:solidFill>
                  <a:srgbClr val="383A35"/>
                </a:solidFill>
              </a:rPr>
              <a:t>: Promote social equity, reducing disparities, and extending community benefits.</a:t>
            </a:r>
          </a:p>
          <a:p>
            <a:pPr defTabSz="914400"/>
            <a:endParaRPr lang="en-US" dirty="0">
              <a:solidFill>
                <a:srgbClr val="383A35"/>
              </a:solidFill>
            </a:endParaRPr>
          </a:p>
        </p:txBody>
      </p:sp>
      <p:sp>
        <p:nvSpPr>
          <p:cNvPr id="2" name="Rectangle 1"/>
          <p:cNvSpPr/>
          <p:nvPr/>
        </p:nvSpPr>
        <p:spPr>
          <a:xfrm>
            <a:off x="4582886" y="1612880"/>
            <a:ext cx="4114800" cy="2585323"/>
          </a:xfrm>
          <a:prstGeom prst="rect">
            <a:avLst/>
          </a:prstGeom>
        </p:spPr>
        <p:txBody>
          <a:bodyPr wrap="square">
            <a:spAutoFit/>
          </a:bodyPr>
          <a:lstStyle/>
          <a:p>
            <a:pPr defTabSz="914400"/>
            <a:r>
              <a:rPr lang="en-US" b="1" dirty="0">
                <a:solidFill>
                  <a:srgbClr val="383A35"/>
                </a:solidFill>
              </a:rPr>
              <a:t>Prosperous</a:t>
            </a:r>
            <a:r>
              <a:rPr lang="en-US" dirty="0">
                <a:solidFill>
                  <a:srgbClr val="383A35"/>
                </a:solidFill>
              </a:rPr>
              <a:t>: Foster wealth creation</a:t>
            </a:r>
          </a:p>
          <a:p>
            <a:pPr defTabSz="914400"/>
            <a:endParaRPr lang="en-US" dirty="0">
              <a:solidFill>
                <a:srgbClr val="383A35"/>
              </a:solidFill>
            </a:endParaRPr>
          </a:p>
          <a:p>
            <a:pPr defTabSz="914400"/>
            <a:r>
              <a:rPr lang="en-US" b="1" dirty="0">
                <a:solidFill>
                  <a:srgbClr val="383A35"/>
                </a:solidFill>
              </a:rPr>
              <a:t>Resilient</a:t>
            </a:r>
            <a:r>
              <a:rPr lang="en-US" dirty="0">
                <a:solidFill>
                  <a:srgbClr val="383A35"/>
                </a:solidFill>
              </a:rPr>
              <a:t>: Demonstrate leadership in sustainability</a:t>
            </a:r>
          </a:p>
          <a:p>
            <a:pPr defTabSz="914400"/>
            <a:endParaRPr lang="en-US" b="1" dirty="0">
              <a:solidFill>
                <a:srgbClr val="383A35"/>
              </a:solidFill>
            </a:endParaRPr>
          </a:p>
          <a:p>
            <a:pPr defTabSz="914400"/>
            <a:r>
              <a:rPr lang="en-US" b="1" dirty="0">
                <a:solidFill>
                  <a:srgbClr val="383A35"/>
                </a:solidFill>
              </a:rPr>
              <a:t>Vibrant</a:t>
            </a:r>
            <a:r>
              <a:rPr lang="en-US" dirty="0">
                <a:solidFill>
                  <a:srgbClr val="383A35"/>
                </a:solidFill>
              </a:rPr>
              <a:t>: Create a unique and stunning space that attracts, welcomes and reflects diversity, integrates private with public spaces</a:t>
            </a:r>
          </a:p>
        </p:txBody>
      </p:sp>
      <p:sp>
        <p:nvSpPr>
          <p:cNvPr id="3" name="Rectangle 2"/>
          <p:cNvSpPr/>
          <p:nvPr/>
        </p:nvSpPr>
        <p:spPr>
          <a:xfrm>
            <a:off x="357414" y="152400"/>
            <a:ext cx="6629400" cy="1323439"/>
          </a:xfrm>
          <a:prstGeom prst="rect">
            <a:avLst/>
          </a:prstGeom>
        </p:spPr>
        <p:txBody>
          <a:bodyPr wrap="square">
            <a:spAutoFit/>
          </a:bodyPr>
          <a:lstStyle/>
          <a:p>
            <a:pPr defTabSz="914400"/>
            <a:r>
              <a:rPr lang="en-US" sz="4400" b="1" dirty="0">
                <a:solidFill>
                  <a:srgbClr val="EC6634"/>
                </a:solidFill>
                <a:ea typeface="Montserrat" charset="0"/>
                <a:cs typeface="Montserrat" charset="0"/>
              </a:rPr>
              <a:t>GUIDING PRINCIPLES</a:t>
            </a:r>
          </a:p>
          <a:p>
            <a:pPr defTabSz="914400"/>
            <a:r>
              <a:rPr lang="en-US" dirty="0">
                <a:solidFill>
                  <a:srgbClr val="383A35"/>
                </a:solidFill>
              </a:rPr>
              <a:t>All aspects of the Broadway Corridor development, both public and private, will be:</a:t>
            </a:r>
            <a:r>
              <a:rPr lang="en-US" sz="1600" dirty="0">
                <a:solidFill>
                  <a:srgbClr val="383A35"/>
                </a:solidFill>
              </a:rPr>
              <a:t> </a:t>
            </a: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87" r="1336"/>
          <a:stretch/>
        </p:blipFill>
        <p:spPr bwMode="auto">
          <a:xfrm>
            <a:off x="50800" y="4724400"/>
            <a:ext cx="90424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084421"/>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4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3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6_Photo and Text Slide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Broadway Corridor">
      <a:majorFont>
        <a:latin typeface="Rubik"/>
        <a:ea typeface=""/>
        <a:cs typeface=""/>
      </a:majorFont>
      <a:minorFont>
        <a:latin typeface="Rubik"/>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and Dividers">
  <a:themeElements>
    <a:clrScheme name="Broadway Corridor">
      <a:dk1>
        <a:srgbClr val="383A35"/>
      </a:dk1>
      <a:lt1>
        <a:srgbClr val="FFFFFF"/>
      </a:lt1>
      <a:dk2>
        <a:srgbClr val="CBC5B6"/>
      </a:dk2>
      <a:lt2>
        <a:srgbClr val="383A35"/>
      </a:lt2>
      <a:accent1>
        <a:srgbClr val="F56600"/>
      </a:accent1>
      <a:accent2>
        <a:srgbClr val="FF2A1E"/>
      </a:accent2>
      <a:accent3>
        <a:srgbClr val="84C200"/>
      </a:accent3>
      <a:accent4>
        <a:srgbClr val="F7C405"/>
      </a:accent4>
      <a:accent5>
        <a:srgbClr val="00B7BD"/>
      </a:accent5>
      <a:accent6>
        <a:srgbClr val="70AD47"/>
      </a:accent6>
      <a:hlink>
        <a:srgbClr val="838DC8"/>
      </a:hlink>
      <a:folHlink>
        <a:srgbClr val="F285A3"/>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21761</TotalTime>
  <Words>5761</Words>
  <Application>Microsoft Office PowerPoint</Application>
  <PresentationFormat>On-screen Show (4:3)</PresentationFormat>
  <Paragraphs>1022</Paragraphs>
  <Slides>63</Slides>
  <Notes>63</Notes>
  <HiddenSlides>0</HiddenSlides>
  <MMClips>0</MMClips>
  <ScaleCrop>false</ScaleCrop>
  <HeadingPairs>
    <vt:vector size="6" baseType="variant">
      <vt:variant>
        <vt:lpstr>Fonts Used</vt:lpstr>
      </vt:variant>
      <vt:variant>
        <vt:i4>11</vt:i4>
      </vt:variant>
      <vt:variant>
        <vt:lpstr>Theme</vt:lpstr>
      </vt:variant>
      <vt:variant>
        <vt:i4>13</vt:i4>
      </vt:variant>
      <vt:variant>
        <vt:lpstr>Slide Titles</vt:lpstr>
      </vt:variant>
      <vt:variant>
        <vt:i4>63</vt:i4>
      </vt:variant>
    </vt:vector>
  </HeadingPairs>
  <TitlesOfParts>
    <vt:vector size="87" baseType="lpstr">
      <vt:lpstr>微软雅黑</vt:lpstr>
      <vt:lpstr>Arial</vt:lpstr>
      <vt:lpstr>Arial Black</vt:lpstr>
      <vt:lpstr>Calibri</vt:lpstr>
      <vt:lpstr>Franklin Gothic Demi</vt:lpstr>
      <vt:lpstr>Montserrat</vt:lpstr>
      <vt:lpstr>Montserrat Black</vt:lpstr>
      <vt:lpstr>Montserrat SemiBold</vt:lpstr>
      <vt:lpstr>Rubik</vt:lpstr>
      <vt:lpstr>Times New Roman</vt:lpstr>
      <vt:lpstr>Wingdings</vt:lpstr>
      <vt:lpstr>1_Office Theme</vt:lpstr>
      <vt:lpstr>Title and Dividers</vt:lpstr>
      <vt:lpstr>1_Title and Dividers</vt:lpstr>
      <vt:lpstr>2_Photo and Text Slides</vt:lpstr>
      <vt:lpstr>4_Photo and Text Slides</vt:lpstr>
      <vt:lpstr>5_Photo and Text Slides</vt:lpstr>
      <vt:lpstr>2_Title and Dividers</vt:lpstr>
      <vt:lpstr>6_Photo and Text Slides</vt:lpstr>
      <vt:lpstr>3_Title and Dividers</vt:lpstr>
      <vt:lpstr>8_Photo and Text Slides</vt:lpstr>
      <vt:lpstr>4_Title and Dividers</vt:lpstr>
      <vt:lpstr>Photo and Text Slides</vt:lpstr>
      <vt:lpstr>3_Photo and Text Slides</vt:lpstr>
      <vt:lpstr>Design Commission Work Session</vt:lpstr>
      <vt:lpstr>PowerPoint Presentation</vt:lpstr>
      <vt:lpstr>Project  Context</vt:lpstr>
      <vt:lpstr>ECONOMIC GROWTH</vt:lpstr>
      <vt:lpstr>INEQUITABLE  ECONOMIC GROWTH</vt:lpstr>
      <vt:lpstr>RACIAL EQUITY IMPACT ASSESSMENT</vt:lpstr>
      <vt:lpstr>A DIFFERENT TYPE OF DEVELOPMENT PROJECT</vt:lpstr>
      <vt:lpstr>PowerPoint Presentation</vt:lpstr>
      <vt:lpstr>PowerPoint Presentation</vt:lpstr>
      <vt:lpstr>FRAMEWORK PLAN</vt:lpstr>
      <vt:lpstr>FRAMEWORK PLAN</vt:lpstr>
      <vt:lpstr>PowerPoint Presentation</vt:lpstr>
      <vt:lpstr>PowerPoint Presentation</vt:lpstr>
      <vt:lpstr>Engagement Process</vt:lpstr>
      <vt:lpstr>WHERE WE’VE BEEN &amp; WHERE WE’RE GOING</vt:lpstr>
      <vt:lpstr>PUBLIC PROCESS</vt:lpstr>
      <vt:lpstr>ROLES AND RESPONSIBILITIES</vt:lpstr>
      <vt:lpstr>PowerPoint Presentation</vt:lpstr>
      <vt:lpstr>ZGF CONSULTANT TEAM</vt:lpstr>
      <vt:lpstr>ZGF CONSULTANT TEAM</vt:lpstr>
      <vt:lpstr>DEVELOPER ADVISOR</vt:lpstr>
      <vt:lpstr>PowerPoint Presentation</vt:lpstr>
      <vt:lpstr>Development Plan</vt:lpstr>
      <vt:lpstr>PowerPoint Presentation</vt:lpstr>
      <vt:lpstr>DEVELOPMENT PLANNING</vt:lpstr>
      <vt:lpstr>DEVELOPMENT PLANNING</vt:lpstr>
      <vt:lpstr>DEVELOPMENT PLANNING</vt:lpstr>
      <vt:lpstr>PowerPoint Presentation</vt:lpstr>
      <vt:lpstr>PowerPoint Presentation</vt:lpstr>
      <vt:lpstr>PowerPoint Presentation</vt:lpstr>
      <vt:lpstr>Site Considerations</vt:lpstr>
      <vt:lpstr>PowerPoint Presentation</vt:lpstr>
      <vt:lpstr>NEIGHBORHOOD &amp; CONTEXT</vt:lpstr>
      <vt:lpstr>NEIGHBORHOOD &amp; CONTEXT</vt:lpstr>
      <vt:lpstr>NEIGHBORHOOD &amp; CONTEXT</vt:lpstr>
      <vt:lpstr>NEIGHBORHOOD &amp; CONTEXT</vt:lpstr>
      <vt:lpstr>NEIGHBORHOOD &amp; CONTEXT</vt:lpstr>
      <vt:lpstr>NEIGHBORHOOD &amp; CONTEXT</vt:lpstr>
      <vt:lpstr>NEIGHBORHOOD &amp; CONTEXT</vt:lpstr>
      <vt:lpstr>NEIGHBORHOOD &amp; CONTEXT</vt:lpstr>
      <vt:lpstr>NEIGHBORHOOD &amp; CONTEXT</vt:lpstr>
      <vt:lpstr>Feedback to Date</vt:lpstr>
      <vt:lpstr>Who we’ve heard from</vt:lpstr>
      <vt:lpstr>Accountable</vt:lpstr>
      <vt:lpstr>Connected</vt:lpstr>
      <vt:lpstr>Equitable</vt:lpstr>
      <vt:lpstr>Prosperous</vt:lpstr>
      <vt:lpstr>Resilient</vt:lpstr>
      <vt:lpstr>Vibrant</vt:lpstr>
      <vt:lpstr>Vibrant</vt:lpstr>
      <vt:lpstr>PowerPoint Presentation</vt:lpstr>
      <vt:lpstr>QUESTIONS Is our process clear? Criteria to focus on at this time? Are there particular themes emerging that support the criteria well? </vt:lpstr>
      <vt:lpstr>NEIGHBORHOOD &amp; CONTEXT</vt:lpstr>
      <vt:lpstr>NEIGHBORHOOD &amp; CONTEXT</vt:lpstr>
      <vt:lpstr>NEIGHBORHOOD &amp; CONTEXT</vt:lpstr>
      <vt:lpstr>NEIGHBORHOOD &amp; CONTEXT</vt:lpstr>
      <vt:lpstr>PowerPoint Presentation</vt:lpstr>
      <vt:lpstr>PowerPoint Presentation</vt:lpstr>
      <vt:lpstr>PowerPoint Presentation</vt:lpstr>
      <vt:lpstr>PowerPoint Presentation</vt:lpstr>
      <vt:lpstr>PowerPoint Presentation</vt:lpstr>
      <vt:lpstr>PowerPoint Presentation</vt:lpstr>
      <vt:lpstr>NEIGHBORHOOD &amp; CONTEXT</vt:lpstr>
    </vt:vector>
  </TitlesOfParts>
  <Company>Portland Development Commission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Lisa Abuaf</dc:creator>
  <cp:lastModifiedBy>Chow, Debbie</cp:lastModifiedBy>
  <cp:revision>249</cp:revision>
  <cp:lastPrinted>2018-07-26T18:53:50Z</cp:lastPrinted>
  <dcterms:created xsi:type="dcterms:W3CDTF">2017-04-17T20:56:27Z</dcterms:created>
  <dcterms:modified xsi:type="dcterms:W3CDTF">2018-07-26T18:53:58Z</dcterms:modified>
</cp:coreProperties>
</file>