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21" r:id="rId2"/>
    <p:sldId id="408" r:id="rId3"/>
    <p:sldId id="422" r:id="rId4"/>
    <p:sldId id="428" r:id="rId5"/>
    <p:sldId id="431" r:id="rId6"/>
    <p:sldId id="426" r:id="rId7"/>
    <p:sldId id="427" r:id="rId8"/>
    <p:sldId id="430" r:id="rId9"/>
    <p:sldId id="429" r:id="rId10"/>
  </p:sldIdLst>
  <p:sldSz cx="9144000" cy="6858000" type="screen4x3"/>
  <p:notesSz cx="9296400" cy="7010400"/>
  <p:defaultTextStyle>
    <a:defPPr>
      <a:defRPr lang="en-US"/>
    </a:defPPr>
    <a:lvl1pPr algn="l" defTabSz="455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1pPr>
    <a:lvl2pPr marL="455613" indent="1588" algn="l" defTabSz="455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2pPr>
    <a:lvl3pPr marL="912813" indent="1588" algn="l" defTabSz="455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3pPr>
    <a:lvl4pPr marL="1370013" indent="1588" algn="l" defTabSz="455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4pPr>
    <a:lvl5pPr marL="1827213" indent="1588" algn="l" defTabSz="455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Bachman" initials="JLB" lastIdx="1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67"/>
    <a:srgbClr val="00A0AE"/>
    <a:srgbClr val="41FD53"/>
    <a:srgbClr val="4D4D4F"/>
    <a:srgbClr val="E7E8EA"/>
    <a:srgbClr val="DE791D"/>
    <a:srgbClr val="FCB043"/>
    <a:srgbClr val="98CBCC"/>
    <a:srgbClr val="0AAE83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28" autoAdjust="0"/>
    <p:restoredTop sz="87269" autoAdjust="0"/>
  </p:normalViewPr>
  <p:slideViewPr>
    <p:cSldViewPr snapToGrid="0" snapToObjects="1">
      <p:cViewPr varScale="1">
        <p:scale>
          <a:sx n="63" d="100"/>
          <a:sy n="63" d="100"/>
        </p:scale>
        <p:origin x="354" y="72"/>
      </p:cViewPr>
      <p:guideLst>
        <p:guide orient="horz" pos="2160"/>
        <p:guide pos="1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1086" y="5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5052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3094" tIns="46549" rIns="93094" bIns="4654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47" y="0"/>
            <a:ext cx="4028440" cy="35052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3094" tIns="46549" rIns="93094" bIns="4654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1016740-B75C-8B47-957E-DA86825BF794}" type="datetimeFigureOut">
              <a:rPr lang="en-US"/>
              <a:pPr>
                <a:defRPr/>
              </a:pPr>
              <a:t>7/24/2018</a:t>
            </a:fld>
            <a:endParaRPr lang="en-US" dirty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8258"/>
            <a:ext cx="4028440" cy="35052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3094" tIns="46549" rIns="93094" bIns="4654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47" y="6658258"/>
            <a:ext cx="4028440" cy="35052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3094" tIns="46549" rIns="93094" bIns="4654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AF6A1F5-02C7-FF46-90C9-D15D76C79C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787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094" tIns="46549" rIns="93094" bIns="46549" rtlCol="0"/>
          <a:lstStyle>
            <a:lvl1pPr algn="l" defTabSz="46540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0520"/>
          </a:xfrm>
          <a:prstGeom prst="rect">
            <a:avLst/>
          </a:prstGeom>
        </p:spPr>
        <p:txBody>
          <a:bodyPr vert="horz" wrap="square" lIns="93094" tIns="46549" rIns="93094" bIns="4654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73F5965-A204-F645-A64B-D6D08FE25058}" type="datetimeFigureOut">
              <a:rPr lang="en-US"/>
              <a:pPr>
                <a:defRPr/>
              </a:pPr>
              <a:t>7/24/2018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94" tIns="46549" rIns="93094" bIns="4654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329940"/>
            <a:ext cx="7437120" cy="3154680"/>
          </a:xfrm>
          <a:prstGeom prst="rect">
            <a:avLst/>
          </a:prstGeom>
        </p:spPr>
        <p:txBody>
          <a:bodyPr vert="horz" lIns="93094" tIns="46549" rIns="93094" bIns="4654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0520"/>
          </a:xfrm>
          <a:prstGeom prst="rect">
            <a:avLst/>
          </a:prstGeom>
        </p:spPr>
        <p:txBody>
          <a:bodyPr vert="horz" lIns="93094" tIns="46549" rIns="93094" bIns="46549" rtlCol="0" anchor="b"/>
          <a:lstStyle>
            <a:lvl1pPr algn="l" defTabSz="46540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658258"/>
            <a:ext cx="4028440" cy="350520"/>
          </a:xfrm>
          <a:prstGeom prst="rect">
            <a:avLst/>
          </a:prstGeom>
        </p:spPr>
        <p:txBody>
          <a:bodyPr vert="horz" wrap="square" lIns="93094" tIns="46549" rIns="93094" bIns="4654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1AA78CB-D1DD-4540-9ACA-558FD84297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23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663" rtl="0" eaLnBrk="0" fontAlgn="base" hangingPunct="0">
      <a:spcBef>
        <a:spcPct val="30000"/>
      </a:spcBef>
      <a:spcAft>
        <a:spcPct val="0"/>
      </a:spcAft>
      <a:defRPr sz="200" kern="1200">
        <a:solidFill>
          <a:schemeClr val="tx1"/>
        </a:solidFill>
        <a:latin typeface="+mn-lt"/>
        <a:ea typeface="MS PGothic" charset="0"/>
        <a:cs typeface="MS PGothic" charset="0"/>
      </a:defRPr>
    </a:lvl1pPr>
    <a:lvl2pPr marL="93663" algn="l" defTabSz="93663" rtl="0" eaLnBrk="0" fontAlgn="base" hangingPunct="0">
      <a:spcBef>
        <a:spcPct val="30000"/>
      </a:spcBef>
      <a:spcAft>
        <a:spcPct val="0"/>
      </a:spcAft>
      <a:defRPr sz="200" kern="1200">
        <a:solidFill>
          <a:schemeClr val="tx1"/>
        </a:solidFill>
        <a:latin typeface="+mn-lt"/>
        <a:ea typeface="MS PGothic" charset="0"/>
        <a:cs typeface="MS PGothic" charset="0"/>
      </a:defRPr>
    </a:lvl2pPr>
    <a:lvl3pPr marL="188913" algn="l" defTabSz="93663" rtl="0" eaLnBrk="0" fontAlgn="base" hangingPunct="0">
      <a:spcBef>
        <a:spcPct val="30000"/>
      </a:spcBef>
      <a:spcAft>
        <a:spcPct val="0"/>
      </a:spcAft>
      <a:defRPr sz="200" kern="1200">
        <a:solidFill>
          <a:schemeClr val="tx1"/>
        </a:solidFill>
        <a:latin typeface="+mn-lt"/>
        <a:ea typeface="MS PGothic" charset="0"/>
        <a:cs typeface="MS PGothic" charset="0"/>
      </a:defRPr>
    </a:lvl3pPr>
    <a:lvl4pPr marL="284163" algn="l" defTabSz="93663" rtl="0" eaLnBrk="0" fontAlgn="base" hangingPunct="0">
      <a:spcBef>
        <a:spcPct val="30000"/>
      </a:spcBef>
      <a:spcAft>
        <a:spcPct val="0"/>
      </a:spcAft>
      <a:defRPr sz="200" kern="1200">
        <a:solidFill>
          <a:schemeClr val="tx1"/>
        </a:solidFill>
        <a:latin typeface="+mn-lt"/>
        <a:ea typeface="MS PGothic" charset="0"/>
        <a:cs typeface="MS PGothic" charset="0"/>
      </a:defRPr>
    </a:lvl4pPr>
    <a:lvl5pPr marL="379413" algn="l" defTabSz="93663" rtl="0" eaLnBrk="0" fontAlgn="base" hangingPunct="0">
      <a:spcBef>
        <a:spcPct val="30000"/>
      </a:spcBef>
      <a:spcAft>
        <a:spcPct val="0"/>
      </a:spcAft>
      <a:defRPr sz="200" kern="1200">
        <a:solidFill>
          <a:schemeClr val="tx1"/>
        </a:solidFill>
        <a:latin typeface="+mn-lt"/>
        <a:ea typeface="MS PGothic" charset="0"/>
        <a:cs typeface="MS PGothic" charset="0"/>
      </a:defRPr>
    </a:lvl5pPr>
    <a:lvl6pPr marL="476174" algn="l" defTabSz="95235" rtl="0" eaLnBrk="1" latinLnBrk="0" hangingPunct="1">
      <a:defRPr sz="200" kern="1200">
        <a:solidFill>
          <a:schemeClr val="tx1"/>
        </a:solidFill>
        <a:latin typeface="+mn-lt"/>
        <a:ea typeface="+mn-ea"/>
        <a:cs typeface="+mn-cs"/>
      </a:defRPr>
    </a:lvl6pPr>
    <a:lvl7pPr marL="571409" algn="l" defTabSz="95235" rtl="0" eaLnBrk="1" latinLnBrk="0" hangingPunct="1">
      <a:defRPr sz="200" kern="1200">
        <a:solidFill>
          <a:schemeClr val="tx1"/>
        </a:solidFill>
        <a:latin typeface="+mn-lt"/>
        <a:ea typeface="+mn-ea"/>
        <a:cs typeface="+mn-cs"/>
      </a:defRPr>
    </a:lvl7pPr>
    <a:lvl8pPr marL="666643" algn="l" defTabSz="95235" rtl="0" eaLnBrk="1" latinLnBrk="0" hangingPunct="1">
      <a:defRPr sz="200" kern="1200">
        <a:solidFill>
          <a:schemeClr val="tx1"/>
        </a:solidFill>
        <a:latin typeface="+mn-lt"/>
        <a:ea typeface="+mn-ea"/>
        <a:cs typeface="+mn-cs"/>
      </a:defRPr>
    </a:lvl8pPr>
    <a:lvl9pPr marL="761878" algn="l" defTabSz="95235" rtl="0" eaLnBrk="1" latinLnBrk="0" hangingPunct="1">
      <a:defRPr sz="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A78CB-D1DD-4540-9ACA-558FD842977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464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A78CB-D1DD-4540-9ACA-558FD842977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780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A78CB-D1DD-4540-9ACA-558FD842977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37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A78CB-D1DD-4540-9ACA-558FD842977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4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A78CB-D1DD-4540-9ACA-558FD842977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642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A78CB-D1DD-4540-9ACA-558FD842977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47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A78CB-D1DD-4540-9ACA-558FD842977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178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A78CB-D1DD-4540-9ACA-558FD842977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A78CB-D1DD-4540-9ACA-558FD842977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54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55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3620"/>
            <a:ext cx="9144000" cy="75438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522148" y="6447515"/>
            <a:ext cx="476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5E89EDE-4549-E941-9D1C-AC8ACD1FD004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660712" y="6686977"/>
            <a:ext cx="201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256938" y="6447515"/>
            <a:ext cx="3241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portlandoregon.gov/transportation</a:t>
            </a:r>
          </a:p>
          <a:p>
            <a:endParaRPr lang="en-US" sz="1100" b="0" i="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5338" y="6301328"/>
            <a:ext cx="399359" cy="39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7" y="6284087"/>
            <a:ext cx="1276161" cy="471902"/>
          </a:xfrm>
          <a:prstGeom prst="rect">
            <a:avLst/>
          </a:prstGeom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38651" y="273686"/>
            <a:ext cx="8258412" cy="540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19176" y="751742"/>
            <a:ext cx="8494776" cy="0"/>
          </a:xfrm>
          <a:prstGeom prst="line">
            <a:avLst/>
          </a:prstGeom>
          <a:ln w="158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97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08" r:id="rId2"/>
    <p:sldLayoutId id="2147483709" r:id="rId3"/>
  </p:sldLayoutIdLst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charset="0"/>
          <a:cs typeface="MS PGothic" charset="0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198" indent="-228563" algn="l" defTabSz="4571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25" indent="-228563" algn="l" defTabSz="4571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1" indent="-228563" algn="l" defTabSz="4571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78" indent="-228563" algn="l" defTabSz="45712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7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4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1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7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4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1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8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15" algn="l" defTabSz="4571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0" y="564739"/>
            <a:ext cx="9179859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ctr"/>
          <a:lstStyle>
            <a:lvl1pPr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rebuchet MS" charset="0"/>
              </a:rPr>
              <a:t>SE 102nd Avenue &amp; Woodstock Blvd.</a:t>
            </a:r>
          </a:p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rebuchet MS" charset="0"/>
              </a:rPr>
              <a:t>Local Improvement District</a:t>
            </a:r>
          </a:p>
          <a:p>
            <a:pPr algn="ctr" eaLnBrk="1" hangingPunct="1"/>
            <a:r>
              <a:rPr lang="en-US" sz="3200" b="1" dirty="0">
                <a:solidFill>
                  <a:schemeClr val="bg1"/>
                </a:solidFill>
                <a:latin typeface="Trebuchet MS" charset="0"/>
              </a:rPr>
              <a:t>Resolution of Intent Hearing</a:t>
            </a: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146960" y="5206115"/>
            <a:ext cx="89537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bg1"/>
                </a:solidFill>
                <a:latin typeface="Trebuchet MS" charset="0"/>
              </a:rPr>
              <a:t>July 25, 2018 – Agenda Item #787</a:t>
            </a:r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3099" y="5325070"/>
            <a:ext cx="623750" cy="62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288" y="5270234"/>
            <a:ext cx="1983394" cy="7334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666" y="6171945"/>
            <a:ext cx="8785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400" dirty="0">
                <a:solidFill>
                  <a:schemeClr val="bg1"/>
                </a:solidFill>
              </a:rPr>
              <a:t>Andrew Aebi, M.B.A., Local Improvement District Administrator; SE 102nd &amp; Woodstock LID Project Manager</a:t>
            </a:r>
          </a:p>
          <a:p>
            <a:pPr defTabSz="914400"/>
            <a:r>
              <a:rPr lang="en-US" sz="1400" dirty="0">
                <a:solidFill>
                  <a:schemeClr val="bg1"/>
                </a:solidFill>
              </a:rPr>
              <a:t>Geren Shankar, SE Foster-Woodstock Couplet (96th – 101st Avenues) Project Manager</a:t>
            </a:r>
          </a:p>
        </p:txBody>
      </p:sp>
    </p:spTree>
    <p:extLst>
      <p:ext uri="{BB962C8B-B14F-4D97-AF65-F5344CB8AC3E}">
        <p14:creationId xmlns:p14="http://schemas.microsoft.com/office/powerpoint/2010/main" val="1141831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8651" y="575189"/>
            <a:ext cx="8612386" cy="2700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36745" y="4112045"/>
            <a:ext cx="871510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ctr"/>
          <a:lstStyle>
            <a:lvl1pPr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514350" indent="-514350" eaLnBrk="1" hangingPunct="1">
              <a:buAutoNum type="arabicPeriod"/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AutoNum type="arabicPeriod"/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AutoNum type="arabicPeriod"/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endParaRPr lang="en-US" sz="16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endParaRPr lang="en-US" sz="16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endParaRPr lang="en-US" sz="16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AutoNum type="arabicPeriod"/>
              <a:defRPr/>
            </a:pPr>
            <a:endParaRPr lang="en-US" sz="1600" b="1" spc="-150" dirty="0">
              <a:solidFill>
                <a:srgbClr val="00A0AE"/>
              </a:solidFill>
              <a:latin typeface="Trebuchet MS" charset="0"/>
            </a:endParaRPr>
          </a:p>
          <a:p>
            <a:pPr eaLnBrk="1" hangingPunct="1"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  <a:p>
            <a:pPr eaLnBrk="1" hangingPunct="1"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  <a:p>
            <a:pPr eaLnBrk="1" hangingPunct="1"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48524" y="232945"/>
            <a:ext cx="8796193" cy="540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eaLnBrk="1" hangingPunct="1">
              <a:defRPr/>
            </a:pP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Project Located Lents Neighborhood &amp; Lents URA</a:t>
            </a:r>
            <a:br>
              <a:rPr lang="en-US" b="1" dirty="0">
                <a:solidFill>
                  <a:schemeClr val="accent5">
                    <a:lumMod val="25000"/>
                  </a:schemeClr>
                </a:solidFill>
              </a:rPr>
            </a:br>
            <a:endParaRPr lang="en-US" sz="2400" b="1" i="1" dirty="0">
              <a:solidFill>
                <a:schemeClr val="accent5">
                  <a:lumMod val="25000"/>
                </a:schemeClr>
              </a:solidFill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348524" y="670807"/>
            <a:ext cx="8735299" cy="39414"/>
          </a:xfrm>
          <a:prstGeom prst="line">
            <a:avLst/>
          </a:prstGeom>
          <a:ln w="158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38FE9B1-9A9F-46EF-ADF6-A797961EDCA3}"/>
              </a:ext>
            </a:extLst>
          </p:cNvPr>
          <p:cNvSpPr/>
          <p:nvPr/>
        </p:nvSpPr>
        <p:spPr>
          <a:xfrm>
            <a:off x="7141778" y="805839"/>
            <a:ext cx="21083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900" b="1" dirty="0">
                <a:highlight>
                  <a:srgbClr val="FF00FF"/>
                </a:highlight>
                <a:latin typeface="Arial" charset="0"/>
                <a:ea typeface="Arial" charset="0"/>
                <a:cs typeface="Arial" charset="0"/>
              </a:rPr>
              <a:t>Original URA</a:t>
            </a:r>
          </a:p>
          <a:p>
            <a:pPr>
              <a:defRPr/>
            </a:pPr>
            <a:endParaRPr lang="en-US" sz="1900" b="1" dirty="0">
              <a:highlight>
                <a:srgbClr val="FF00FF"/>
              </a:highlight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sz="1900" b="1" dirty="0">
                <a:highlight>
                  <a:srgbClr val="C0C0C0"/>
                </a:highlight>
                <a:latin typeface="Arial" charset="0"/>
                <a:ea typeface="Arial" charset="0"/>
                <a:cs typeface="Arial" charset="0"/>
              </a:rPr>
              <a:t>Expanded URA</a:t>
            </a:r>
          </a:p>
          <a:p>
            <a:pPr>
              <a:defRPr/>
            </a:pPr>
            <a:endParaRPr lang="en-US" sz="1900" b="1" dirty="0">
              <a:solidFill>
                <a:srgbClr val="41FD53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sz="1900" b="1" dirty="0">
                <a:solidFill>
                  <a:srgbClr val="41FD53"/>
                </a:solidFill>
                <a:latin typeface="Arial" charset="0"/>
                <a:ea typeface="Arial" charset="0"/>
                <a:cs typeface="Arial" charset="0"/>
              </a:rPr>
              <a:t>Paved With Curbs</a:t>
            </a:r>
          </a:p>
          <a:p>
            <a:pPr>
              <a:defRPr/>
            </a:pPr>
            <a:endParaRPr lang="en-US" sz="1900" b="1" dirty="0">
              <a:solidFill>
                <a:srgbClr val="FFC00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sz="1900" b="1" dirty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Paved Without Curbs</a:t>
            </a:r>
          </a:p>
          <a:p>
            <a:pPr>
              <a:defRPr/>
            </a:pPr>
            <a:endParaRPr lang="en-US" sz="19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sz="19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Unpaved</a:t>
            </a:r>
          </a:p>
          <a:p>
            <a:pPr>
              <a:defRPr/>
            </a:pPr>
            <a:endParaRPr lang="en-US" sz="1900" b="1" dirty="0"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sz="1900" b="1" dirty="0">
                <a:latin typeface="Arial" charset="0"/>
                <a:ea typeface="Arial" charset="0"/>
                <a:cs typeface="Arial" charset="0"/>
              </a:rPr>
              <a:t>Completed LIDs</a:t>
            </a:r>
          </a:p>
          <a:p>
            <a:pPr>
              <a:defRPr/>
            </a:pPr>
            <a:endParaRPr lang="en-US" sz="1900" b="1" dirty="0"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sz="1900" b="1" dirty="0">
                <a:latin typeface="Arial" charset="0"/>
                <a:ea typeface="Arial" charset="0"/>
                <a:cs typeface="Arial" charset="0"/>
              </a:rPr>
              <a:t>City Boundary</a:t>
            </a:r>
          </a:p>
          <a:p>
            <a:pPr>
              <a:defRPr/>
            </a:pPr>
            <a:endParaRPr lang="en-US" sz="1900" b="1" dirty="0"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sz="1900" b="1" dirty="0">
                <a:solidFill>
                  <a:srgbClr val="00A0AE"/>
                </a:solidFill>
                <a:latin typeface="Arial" charset="0"/>
                <a:ea typeface="Arial" charset="0"/>
                <a:cs typeface="Arial" charset="0"/>
              </a:rPr>
              <a:t>Proposed New</a:t>
            </a:r>
          </a:p>
          <a:p>
            <a:pPr>
              <a:defRPr/>
            </a:pPr>
            <a:r>
              <a:rPr lang="en-US" sz="1900" b="1" dirty="0">
                <a:solidFill>
                  <a:srgbClr val="00A0AE"/>
                </a:solidFill>
                <a:latin typeface="Arial" charset="0"/>
                <a:ea typeface="Arial" charset="0"/>
                <a:cs typeface="Arial" charset="0"/>
              </a:rPr>
              <a:t>LID Circled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802C07-31B7-45F7-8437-E7BCCC712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73" y="868692"/>
            <a:ext cx="696930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9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8651" y="575189"/>
            <a:ext cx="8612386" cy="2700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36745" y="4112045"/>
            <a:ext cx="871510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ctr"/>
          <a:lstStyle>
            <a:lvl1pPr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514350" indent="-514350" eaLnBrk="1" hangingPunct="1">
              <a:buAutoNum type="arabicPeriod"/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AutoNum type="arabicPeriod"/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AutoNum type="arabicPeriod"/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endParaRPr lang="en-US" sz="16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endParaRPr lang="en-US" sz="16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endParaRPr lang="en-US" sz="16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AutoNum type="arabicPeriod"/>
              <a:defRPr/>
            </a:pPr>
            <a:endParaRPr lang="en-US" sz="1600" b="1" spc="-150" dirty="0">
              <a:solidFill>
                <a:srgbClr val="00A0AE"/>
              </a:solidFill>
              <a:latin typeface="Trebuchet MS" charset="0"/>
            </a:endParaRPr>
          </a:p>
          <a:p>
            <a:pPr eaLnBrk="1" hangingPunct="1"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  <a:p>
            <a:pPr eaLnBrk="1" hangingPunct="1"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  <a:p>
            <a:pPr eaLnBrk="1" hangingPunct="1"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30803" y="314974"/>
            <a:ext cx="8258412" cy="540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eaLnBrk="1" hangingPunct="1">
              <a:defRPr/>
            </a:pP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Project Map</a:t>
            </a:r>
            <a:br>
              <a:rPr lang="en-US" b="1" dirty="0">
                <a:solidFill>
                  <a:schemeClr val="accent5">
                    <a:lumMod val="25000"/>
                  </a:schemeClr>
                </a:solidFill>
              </a:rPr>
            </a:br>
            <a:endParaRPr lang="en-US" sz="2400" b="1" i="1" dirty="0">
              <a:solidFill>
                <a:schemeClr val="accent5">
                  <a:lumMod val="2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5118" y="685800"/>
            <a:ext cx="8823960" cy="0"/>
          </a:xfrm>
          <a:prstGeom prst="line">
            <a:avLst/>
          </a:prstGeom>
          <a:ln w="158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0CC2867-0E61-462D-B57B-1E930D94B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196" y="955865"/>
            <a:ext cx="657780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67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8651" y="575189"/>
            <a:ext cx="8612386" cy="2700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36745" y="4112045"/>
            <a:ext cx="871510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ctr"/>
          <a:lstStyle>
            <a:lvl1pPr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514350" indent="-514350" eaLnBrk="1" hangingPunct="1">
              <a:buAutoNum type="arabicPeriod"/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AutoNum type="arabicPeriod"/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AutoNum type="arabicPeriod"/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endParaRPr lang="en-US" sz="16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endParaRPr lang="en-US" sz="16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endParaRPr lang="en-US" sz="16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AutoNum type="arabicPeriod"/>
              <a:defRPr/>
            </a:pPr>
            <a:endParaRPr lang="en-US" sz="1600" b="1" spc="-150" dirty="0">
              <a:solidFill>
                <a:srgbClr val="00A0AE"/>
              </a:solidFill>
              <a:latin typeface="Trebuchet MS" charset="0"/>
            </a:endParaRPr>
          </a:p>
          <a:p>
            <a:pPr eaLnBrk="1" hangingPunct="1"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  <a:p>
            <a:pPr eaLnBrk="1" hangingPunct="1"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  <a:p>
            <a:pPr eaLnBrk="1" hangingPunct="1"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4250"/>
            <a:ext cx="9302758" cy="540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eaLnBrk="1" hangingPunct="1">
              <a:defRPr/>
            </a:pP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New LID Adjacent to New Sep. 2018 Frequent Service </a:t>
            </a:r>
            <a:br>
              <a:rPr lang="en-US" b="1" dirty="0">
                <a:solidFill>
                  <a:schemeClr val="accent5">
                    <a:lumMod val="25000"/>
                  </a:schemeClr>
                </a:solidFill>
              </a:rPr>
            </a:br>
            <a:endParaRPr lang="en-US" sz="2400" b="1" i="1" dirty="0">
              <a:solidFill>
                <a:schemeClr val="accent5">
                  <a:lumMod val="2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5118" y="685800"/>
            <a:ext cx="8823960" cy="0"/>
          </a:xfrm>
          <a:prstGeom prst="line">
            <a:avLst/>
          </a:prstGeom>
          <a:ln w="158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14EB970-D010-4C6D-B2CE-87C3D09D0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727" y="1910067"/>
            <a:ext cx="6019800" cy="388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8F11E4-F3C1-497B-B097-818436CB7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02" y="1508760"/>
            <a:ext cx="2828925" cy="44196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FE05A89-CFE1-401C-9C40-9727BFD52E91}"/>
              </a:ext>
            </a:extLst>
          </p:cNvPr>
          <p:cNvSpPr/>
          <p:nvPr/>
        </p:nvSpPr>
        <p:spPr>
          <a:xfrm>
            <a:off x="1268176" y="5149318"/>
            <a:ext cx="960120" cy="900962"/>
          </a:xfrm>
          <a:prstGeom prst="ellipse">
            <a:avLst/>
          </a:prstGeom>
          <a:noFill/>
          <a:ln w="34925">
            <a:solidFill>
              <a:srgbClr val="41FD5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C1465B2-2735-4A2A-B3E1-B92A76F0078F}"/>
              </a:ext>
            </a:extLst>
          </p:cNvPr>
          <p:cNvSpPr/>
          <p:nvPr/>
        </p:nvSpPr>
        <p:spPr>
          <a:xfrm>
            <a:off x="7364176" y="3997320"/>
            <a:ext cx="960120" cy="900962"/>
          </a:xfrm>
          <a:prstGeom prst="ellipse">
            <a:avLst/>
          </a:prstGeom>
          <a:noFill/>
          <a:ln w="34925">
            <a:solidFill>
              <a:srgbClr val="41FD5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049DAF5-BBB3-4AF4-BBD0-D418978A6B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119" y="796533"/>
            <a:ext cx="4453288" cy="7315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1F6F8C-C60A-449C-B56D-7C259A0BD7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4602" y="1330238"/>
            <a:ext cx="578492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05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8651" y="575189"/>
            <a:ext cx="8612386" cy="2700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36745" y="4112045"/>
            <a:ext cx="871510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ctr"/>
          <a:lstStyle>
            <a:lvl1pPr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514350" indent="-514350" eaLnBrk="1" hangingPunct="1">
              <a:buAutoNum type="arabicPeriod"/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AutoNum type="arabicPeriod"/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AutoNum type="arabicPeriod"/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endParaRPr lang="en-US" sz="16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endParaRPr lang="en-US" sz="16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endParaRPr lang="en-US" sz="16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AutoNum type="arabicPeriod"/>
              <a:defRPr/>
            </a:pPr>
            <a:endParaRPr lang="en-US" sz="1600" b="1" spc="-150" dirty="0">
              <a:solidFill>
                <a:srgbClr val="00A0AE"/>
              </a:solidFill>
              <a:latin typeface="Trebuchet MS" charset="0"/>
            </a:endParaRPr>
          </a:p>
          <a:p>
            <a:pPr eaLnBrk="1" hangingPunct="1"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  <a:p>
            <a:pPr eaLnBrk="1" hangingPunct="1"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  <a:p>
            <a:pPr eaLnBrk="1" hangingPunct="1"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34541" y="149594"/>
            <a:ext cx="8928070" cy="540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eaLnBrk="1" hangingPunct="1">
              <a:defRPr/>
            </a:pP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SE Woodstock Blvd. Street View</a:t>
            </a:r>
            <a:endParaRPr lang="en-US" sz="2400" b="1" i="1" dirty="0">
              <a:solidFill>
                <a:schemeClr val="accent5">
                  <a:lumMod val="2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38651" y="687979"/>
            <a:ext cx="8823960" cy="0"/>
          </a:xfrm>
          <a:prstGeom prst="line">
            <a:avLst/>
          </a:prstGeom>
          <a:ln w="158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80EDC032-60B1-4E86-AC74-B5612D41AD9C}"/>
              </a:ext>
            </a:extLst>
          </p:cNvPr>
          <p:cNvSpPr txBox="1">
            <a:spLocks/>
          </p:cNvSpPr>
          <p:nvPr/>
        </p:nvSpPr>
        <p:spPr>
          <a:xfrm>
            <a:off x="7322632" y="5462007"/>
            <a:ext cx="1739979" cy="540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457200" algn="ctr" defTabSz="4556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56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56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56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solidFill>
                  <a:schemeClr val="accent5">
                    <a:lumMod val="25000"/>
                  </a:schemeClr>
                </a:solidFill>
              </a:rPr>
              <a:t>April 2018</a:t>
            </a:r>
            <a:endParaRPr lang="en-US" sz="2000" b="1" i="1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BF86AF-BC1B-4DE7-9C97-F7D5F6F16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94" y="838191"/>
            <a:ext cx="84963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23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8651" y="575189"/>
            <a:ext cx="8612386" cy="2700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36745" y="4112045"/>
            <a:ext cx="871510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ctr"/>
          <a:lstStyle>
            <a:lvl1pPr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514350" indent="-514350" eaLnBrk="1" hangingPunct="1">
              <a:buAutoNum type="arabicPeriod"/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AutoNum type="arabicPeriod"/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AutoNum type="arabicPeriod"/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endParaRPr lang="en-US" sz="16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endParaRPr lang="en-US" sz="16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endParaRPr lang="en-US" sz="16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AutoNum type="arabicPeriod"/>
              <a:defRPr/>
            </a:pPr>
            <a:endParaRPr lang="en-US" sz="1600" b="1" spc="-150" dirty="0">
              <a:solidFill>
                <a:srgbClr val="00A0AE"/>
              </a:solidFill>
              <a:latin typeface="Trebuchet MS" charset="0"/>
            </a:endParaRPr>
          </a:p>
          <a:p>
            <a:pPr eaLnBrk="1" hangingPunct="1"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  <a:p>
            <a:pPr eaLnBrk="1" hangingPunct="1"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  <a:p>
            <a:pPr eaLnBrk="1" hangingPunct="1"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34541" y="149594"/>
            <a:ext cx="8928070" cy="540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eaLnBrk="1" hangingPunct="1">
              <a:defRPr/>
            </a:pP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SE 102nd Avenue Street View</a:t>
            </a:r>
            <a:endParaRPr lang="en-US" sz="2400" b="1" i="1" dirty="0">
              <a:solidFill>
                <a:schemeClr val="accent5">
                  <a:lumMod val="2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38651" y="687979"/>
            <a:ext cx="8823960" cy="0"/>
          </a:xfrm>
          <a:prstGeom prst="line">
            <a:avLst/>
          </a:prstGeom>
          <a:ln w="158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E4ABA0B-4495-47C4-B556-B2C07E123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51" y="842838"/>
            <a:ext cx="6705600" cy="5029200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80EDC032-60B1-4E86-AC74-B5612D41AD9C}"/>
              </a:ext>
            </a:extLst>
          </p:cNvPr>
          <p:cNvSpPr txBox="1">
            <a:spLocks/>
          </p:cNvSpPr>
          <p:nvPr/>
        </p:nvSpPr>
        <p:spPr>
          <a:xfrm>
            <a:off x="7322632" y="5462007"/>
            <a:ext cx="1739979" cy="540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457200" algn="ctr" defTabSz="4556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56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56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56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solidFill>
                  <a:schemeClr val="accent5">
                    <a:lumMod val="25000"/>
                  </a:schemeClr>
                </a:solidFill>
              </a:rPr>
              <a:t>April 2018</a:t>
            </a:r>
            <a:endParaRPr lang="en-US" sz="2000" b="1" i="1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218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8651" y="575189"/>
            <a:ext cx="8612386" cy="2700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36745" y="4112045"/>
            <a:ext cx="871510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ctr"/>
          <a:lstStyle>
            <a:lvl1pPr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514350" indent="-514350" eaLnBrk="1" hangingPunct="1">
              <a:buAutoNum type="arabicPeriod"/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AutoNum type="arabicPeriod"/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AutoNum type="arabicPeriod"/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endParaRPr lang="en-US" sz="16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endParaRPr lang="en-US" sz="16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endParaRPr lang="en-US" sz="16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AutoNum type="arabicPeriod"/>
              <a:defRPr/>
            </a:pPr>
            <a:endParaRPr lang="en-US" sz="1600" b="1" spc="-150" dirty="0">
              <a:solidFill>
                <a:srgbClr val="00A0AE"/>
              </a:solidFill>
              <a:latin typeface="Trebuchet MS" charset="0"/>
            </a:endParaRPr>
          </a:p>
          <a:p>
            <a:pPr eaLnBrk="1" hangingPunct="1"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  <a:p>
            <a:pPr eaLnBrk="1" hangingPunct="1"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  <a:p>
            <a:pPr eaLnBrk="1" hangingPunct="1"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30802" y="314974"/>
            <a:ext cx="8888275" cy="540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eaLnBrk="1" hangingPunct="1">
              <a:defRPr/>
            </a:pP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Centerline Miles of Unpaved Streets</a:t>
            </a:r>
            <a:br>
              <a:rPr lang="en-US" b="1" dirty="0">
                <a:solidFill>
                  <a:schemeClr val="accent5">
                    <a:lumMod val="25000"/>
                  </a:schemeClr>
                </a:solidFill>
              </a:rPr>
            </a:br>
            <a:endParaRPr lang="en-US" sz="2400" b="1" i="1" dirty="0">
              <a:solidFill>
                <a:schemeClr val="accent5">
                  <a:lumMod val="2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5118" y="685800"/>
            <a:ext cx="8823960" cy="0"/>
          </a:xfrm>
          <a:prstGeom prst="line">
            <a:avLst/>
          </a:prstGeom>
          <a:ln w="158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B0C10B3-CCF7-4192-8616-0189968B3BEE}"/>
              </a:ext>
            </a:extLst>
          </p:cNvPr>
          <p:cNvSpPr/>
          <p:nvPr/>
        </p:nvSpPr>
        <p:spPr>
          <a:xfrm>
            <a:off x="238651" y="459188"/>
            <a:ext cx="884474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2000" b="1" dirty="0">
              <a:solidFill>
                <a:srgbClr val="00A0AE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sz="1900" b="1" dirty="0">
                <a:solidFill>
                  <a:srgbClr val="4D4D4F"/>
                </a:solidFill>
                <a:latin typeface="Arial" charset="0"/>
                <a:ea typeface="Arial" charset="0"/>
                <a:cs typeface="Arial" charset="0"/>
              </a:rPr>
              <a:t>Current</a:t>
            </a:r>
          </a:p>
          <a:p>
            <a:pPr>
              <a:defRPr/>
            </a:pPr>
            <a:r>
              <a:rPr lang="en-US" sz="1900" b="1" dirty="0">
                <a:solidFill>
                  <a:srgbClr val="4D4D4F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en-US" sz="19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3.5</a:t>
            </a:r>
            <a:r>
              <a:rPr lang="en-US" sz="1900" b="1" dirty="0">
                <a:solidFill>
                  <a:srgbClr val="4D4D4F"/>
                </a:solidFill>
                <a:latin typeface="Arial" charset="0"/>
                <a:ea typeface="Arial" charset="0"/>
                <a:cs typeface="Arial" charset="0"/>
              </a:rPr>
              <a:t> Miles in Lents Urban Renewal Area</a:t>
            </a:r>
          </a:p>
          <a:p>
            <a:pPr>
              <a:defRPr/>
            </a:pPr>
            <a:r>
              <a:rPr lang="en-US" sz="1900" b="1" dirty="0">
                <a:solidFill>
                  <a:srgbClr val="4D4D4F"/>
                </a:solidFill>
                <a:latin typeface="Arial" charset="0"/>
                <a:ea typeface="Arial" charset="0"/>
                <a:cs typeface="Arial" charset="0"/>
              </a:rPr>
              <a:t>   1.7 Miles in Lents Neighborhood Association </a:t>
            </a:r>
          </a:p>
          <a:p>
            <a:pPr>
              <a:defRPr/>
            </a:pPr>
            <a:endParaRPr lang="en-US" sz="19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sz="1900" b="1" dirty="0">
                <a:solidFill>
                  <a:srgbClr val="41FD53"/>
                </a:solidFill>
                <a:latin typeface="Arial" charset="0"/>
                <a:ea typeface="Arial" charset="0"/>
                <a:cs typeface="Arial" charset="0"/>
              </a:rPr>
              <a:t>8 Completed LIDs in Lents URA Expiring in 2022</a:t>
            </a:r>
          </a:p>
          <a:p>
            <a:pPr>
              <a:defRPr/>
            </a:pPr>
            <a:r>
              <a:rPr lang="en-US" sz="1900" b="1" dirty="0">
                <a:solidFill>
                  <a:srgbClr val="4D4D4F"/>
                </a:solidFill>
                <a:latin typeface="Arial" charset="0"/>
                <a:ea typeface="Arial" charset="0"/>
                <a:cs typeface="Arial" charset="0"/>
              </a:rPr>
              <a:t>    2.0 Miles</a:t>
            </a:r>
          </a:p>
          <a:p>
            <a:pPr>
              <a:defRPr/>
            </a:pPr>
            <a:r>
              <a:rPr lang="en-US" sz="1900" b="1" dirty="0">
                <a:solidFill>
                  <a:srgbClr val="4D4D4F"/>
                </a:solidFill>
                <a:latin typeface="Arial" charset="0"/>
                <a:ea typeface="Arial" charset="0"/>
                <a:cs typeface="Arial" charset="0"/>
              </a:rPr>
              <a:t>    $   474 / centerline foot in 2002;   $599 / centerline foot in 2007</a:t>
            </a:r>
          </a:p>
          <a:p>
            <a:pPr>
              <a:defRPr/>
            </a:pPr>
            <a:r>
              <a:rPr lang="en-US" sz="1900" b="1" dirty="0">
                <a:solidFill>
                  <a:srgbClr val="4D4D4F"/>
                </a:solidFill>
                <a:latin typeface="Arial" charset="0"/>
                <a:ea typeface="Arial" charset="0"/>
                <a:cs typeface="Arial" charset="0"/>
              </a:rPr>
              <a:t>    $1,570 / centerline foot in 2014;   $991 / centerline foot in 2018  </a:t>
            </a:r>
          </a:p>
          <a:p>
            <a:pPr>
              <a:defRPr/>
            </a:pPr>
            <a:endParaRPr lang="en-US" sz="1900" b="1" dirty="0">
              <a:solidFill>
                <a:srgbClr val="FFC00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sz="1900" b="1" dirty="0">
                <a:solidFill>
                  <a:srgbClr val="41FD53"/>
                </a:solidFill>
                <a:latin typeface="Arial" charset="0"/>
                <a:ea typeface="Arial" charset="0"/>
                <a:cs typeface="Arial" charset="0"/>
              </a:rPr>
              <a:t>Foster Floodplain</a:t>
            </a:r>
          </a:p>
          <a:p>
            <a:pPr>
              <a:defRPr/>
            </a:pPr>
            <a:r>
              <a:rPr lang="en-US" sz="1900" b="1" dirty="0">
                <a:solidFill>
                  <a:srgbClr val="41FD53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1900" b="1" dirty="0">
                <a:solidFill>
                  <a:srgbClr val="4D4D4F"/>
                </a:solidFill>
                <a:latin typeface="Arial" charset="0"/>
                <a:ea typeface="Arial" charset="0"/>
                <a:cs typeface="Arial" charset="0"/>
              </a:rPr>
              <a:t>0.8 Miles Eliminated with BES Project Completed in 2012;  $0 on street</a:t>
            </a:r>
          </a:p>
          <a:p>
            <a:pPr>
              <a:defRPr/>
            </a:pPr>
            <a:endParaRPr lang="en-US" sz="1900" b="1" dirty="0">
              <a:solidFill>
                <a:srgbClr val="41FD53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sz="1900" b="1" dirty="0">
                <a:solidFill>
                  <a:srgbClr val="41FD53"/>
                </a:solidFill>
                <a:latin typeface="Arial" charset="0"/>
                <a:ea typeface="Arial" charset="0"/>
                <a:cs typeface="Arial" charset="0"/>
              </a:rPr>
              <a:t>Combined Total</a:t>
            </a:r>
          </a:p>
          <a:p>
            <a:pPr>
              <a:defRPr/>
            </a:pPr>
            <a:r>
              <a:rPr lang="en-US" sz="1900" b="1" dirty="0">
                <a:solidFill>
                  <a:srgbClr val="41FD53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1900" b="1" dirty="0">
                <a:solidFill>
                  <a:srgbClr val="FF6667"/>
                </a:solidFill>
                <a:latin typeface="Arial" charset="0"/>
                <a:ea typeface="Arial" charset="0"/>
                <a:cs typeface="Arial" charset="0"/>
              </a:rPr>
              <a:t>2.8</a:t>
            </a:r>
            <a:r>
              <a:rPr lang="en-US" sz="1900" b="1" dirty="0">
                <a:solidFill>
                  <a:srgbClr val="4D4D4F"/>
                </a:solidFill>
                <a:latin typeface="Arial" charset="0"/>
                <a:ea typeface="Arial" charset="0"/>
                <a:cs typeface="Arial" charset="0"/>
              </a:rPr>
              <a:t> Miles Eliminated with BES &amp; LID Projects Combined</a:t>
            </a:r>
          </a:p>
          <a:p>
            <a:pPr>
              <a:defRPr/>
            </a:pPr>
            <a:r>
              <a:rPr lang="en-US" sz="1900" b="1" dirty="0">
                <a:solidFill>
                  <a:srgbClr val="4D4D4F"/>
                </a:solidFill>
                <a:latin typeface="Arial" charset="0"/>
                <a:ea typeface="Arial" charset="0"/>
                <a:cs typeface="Arial" charset="0"/>
              </a:rPr>
              <a:t>    45% Reduction from </a:t>
            </a:r>
            <a:r>
              <a:rPr lang="en-US" sz="19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6.3</a:t>
            </a:r>
            <a:r>
              <a:rPr lang="en-US" sz="1900" b="1" dirty="0">
                <a:solidFill>
                  <a:srgbClr val="4D4D4F"/>
                </a:solidFill>
                <a:latin typeface="Arial" charset="0"/>
                <a:ea typeface="Arial" charset="0"/>
                <a:cs typeface="Arial" charset="0"/>
              </a:rPr>
              <a:t> Miles Since Lents URA Formed in 1998</a:t>
            </a:r>
          </a:p>
          <a:p>
            <a:pPr>
              <a:defRPr/>
            </a:pPr>
            <a:endParaRPr lang="en-US" sz="1900" b="1" dirty="0">
              <a:solidFill>
                <a:srgbClr val="4D4D4F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sz="1900" b="1" dirty="0">
                <a:solidFill>
                  <a:srgbClr val="41FD53"/>
                </a:solidFill>
                <a:latin typeface="Arial" charset="0"/>
                <a:ea typeface="Arial" charset="0"/>
                <a:cs typeface="Arial" charset="0"/>
              </a:rPr>
              <a:t>Proposed SE 102nd &amp; Woodstock LID</a:t>
            </a:r>
          </a:p>
          <a:p>
            <a:pPr>
              <a:defRPr/>
            </a:pPr>
            <a:r>
              <a:rPr lang="en-US" sz="1900" b="1" dirty="0">
                <a:solidFill>
                  <a:srgbClr val="4D4D4F"/>
                </a:solidFill>
                <a:latin typeface="Arial" charset="0"/>
                <a:ea typeface="Arial" charset="0"/>
                <a:cs typeface="Arial" charset="0"/>
              </a:rPr>
              <a:t>    8% Additional Reduction in Lents N.A. Unpaved Streets;  $1,693 / CL foot</a:t>
            </a:r>
            <a:endParaRPr lang="en-US" sz="1900" b="1" dirty="0"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en-US" sz="1900" b="1" dirty="0"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en-US" sz="1900" b="1" dirty="0">
              <a:solidFill>
                <a:srgbClr val="FFC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01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8651" y="575189"/>
            <a:ext cx="8612386" cy="2700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36745" y="4112045"/>
            <a:ext cx="871510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ctr"/>
          <a:lstStyle>
            <a:lvl1pPr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514350" indent="-514350" eaLnBrk="1" hangingPunct="1">
              <a:buAutoNum type="arabicPeriod"/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AutoNum type="arabicPeriod"/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AutoNum type="arabicPeriod"/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endParaRPr lang="en-US" sz="16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endParaRPr lang="en-US" sz="16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endParaRPr lang="en-US" sz="16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AutoNum type="arabicPeriod"/>
              <a:defRPr/>
            </a:pPr>
            <a:endParaRPr lang="en-US" sz="1600" b="1" spc="-150" dirty="0">
              <a:solidFill>
                <a:srgbClr val="00A0AE"/>
              </a:solidFill>
              <a:latin typeface="Trebuchet MS" charset="0"/>
            </a:endParaRPr>
          </a:p>
          <a:p>
            <a:pPr eaLnBrk="1" hangingPunct="1"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  <a:p>
            <a:pPr eaLnBrk="1" hangingPunct="1"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  <a:p>
            <a:pPr eaLnBrk="1" hangingPunct="1"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30802" y="314974"/>
            <a:ext cx="8888275" cy="540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eaLnBrk="1" hangingPunct="1">
              <a:defRPr/>
            </a:pP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BES Foster Floodplain Project East of New LID</a:t>
            </a:r>
            <a:br>
              <a:rPr lang="en-US" b="1" dirty="0">
                <a:solidFill>
                  <a:schemeClr val="accent5">
                    <a:lumMod val="25000"/>
                  </a:schemeClr>
                </a:solidFill>
              </a:rPr>
            </a:br>
            <a:endParaRPr lang="en-US" sz="2400" b="1" i="1" dirty="0">
              <a:solidFill>
                <a:schemeClr val="accent5">
                  <a:lumMod val="2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5118" y="685800"/>
            <a:ext cx="8823960" cy="0"/>
          </a:xfrm>
          <a:prstGeom prst="line">
            <a:avLst/>
          </a:prstGeom>
          <a:ln w="158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468E331-B9B3-4598-8CAF-A64529F70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154" y="835922"/>
            <a:ext cx="4815416" cy="3200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EFFD50-6174-47DD-B9C1-23EE5F6B1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118" y="2862841"/>
            <a:ext cx="4194072" cy="3200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B30BB6-A13B-4F67-B1DC-5DD9C29043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643" y="855103"/>
            <a:ext cx="2895199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6B16C6-17A1-43FF-9742-0AAA11E830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1540" y="4676401"/>
            <a:ext cx="3987538" cy="1371600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663DCE5C-BFC8-4386-9866-A2DF98B0187B}"/>
              </a:ext>
            </a:extLst>
          </p:cNvPr>
          <p:cNvSpPr txBox="1">
            <a:spLocks/>
          </p:cNvSpPr>
          <p:nvPr/>
        </p:nvSpPr>
        <p:spPr>
          <a:xfrm>
            <a:off x="4389189" y="4154533"/>
            <a:ext cx="4629887" cy="464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457200" algn="ctr" defTabSz="4556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56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56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56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solidFill>
                  <a:schemeClr val="accent5">
                    <a:lumMod val="25000"/>
                  </a:schemeClr>
                </a:solidFill>
              </a:rPr>
              <a:t>Completed in 2012 (above)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chemeClr val="accent5">
                    <a:lumMod val="25000"/>
                  </a:schemeClr>
                </a:solidFill>
              </a:rPr>
              <a:t>Prior to BES acquisition in 1998 (left)</a:t>
            </a:r>
          </a:p>
        </p:txBody>
      </p:sp>
    </p:spTree>
    <p:extLst>
      <p:ext uri="{BB962C8B-B14F-4D97-AF65-F5344CB8AC3E}">
        <p14:creationId xmlns:p14="http://schemas.microsoft.com/office/powerpoint/2010/main" val="3989917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8651" y="575189"/>
            <a:ext cx="8612386" cy="2700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36745" y="4112045"/>
            <a:ext cx="871510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ctr"/>
          <a:lstStyle>
            <a:lvl1pPr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defTabSz="2193925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514350" indent="-514350" eaLnBrk="1" hangingPunct="1">
              <a:buAutoNum type="arabicPeriod"/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AutoNum type="arabicPeriod"/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AutoNum type="arabicPeriod"/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endParaRPr lang="en-US" sz="16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endParaRPr lang="en-US" sz="16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endParaRPr lang="en-US" sz="1600" b="1" spc="-150" dirty="0">
              <a:solidFill>
                <a:srgbClr val="00A0AE"/>
              </a:solidFill>
              <a:latin typeface="Trebuchet MS" charset="0"/>
            </a:endParaRPr>
          </a:p>
          <a:p>
            <a:pPr marL="514350" indent="-514350" eaLnBrk="1" hangingPunct="1">
              <a:buAutoNum type="arabicPeriod"/>
              <a:defRPr/>
            </a:pPr>
            <a:endParaRPr lang="en-US" sz="1600" b="1" spc="-150" dirty="0">
              <a:solidFill>
                <a:srgbClr val="00A0AE"/>
              </a:solidFill>
              <a:latin typeface="Trebuchet MS" charset="0"/>
            </a:endParaRPr>
          </a:p>
          <a:p>
            <a:pPr eaLnBrk="1" hangingPunct="1"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  <a:p>
            <a:pPr eaLnBrk="1" hangingPunct="1"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  <a:p>
            <a:pPr eaLnBrk="1" hangingPunct="1">
              <a:defRPr/>
            </a:pPr>
            <a:endParaRPr lang="en-US" sz="2800" b="1" spc="-150" dirty="0">
              <a:solidFill>
                <a:srgbClr val="00A0AE"/>
              </a:solidFill>
              <a:latin typeface="Trebuchet MS" charset="0"/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30802" y="314974"/>
            <a:ext cx="9013198" cy="540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eaLnBrk="1" hangingPunct="1">
              <a:defRPr/>
            </a:pP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Foster / Woodstock Couplet Project West of New LID</a:t>
            </a:r>
            <a:br>
              <a:rPr lang="en-US" b="1" dirty="0">
                <a:solidFill>
                  <a:schemeClr val="accent5">
                    <a:lumMod val="25000"/>
                  </a:schemeClr>
                </a:solidFill>
              </a:rPr>
            </a:br>
            <a:endParaRPr lang="en-US" sz="2400" b="1" i="1" dirty="0">
              <a:solidFill>
                <a:schemeClr val="accent5">
                  <a:lumMod val="2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5118" y="685800"/>
            <a:ext cx="8823960" cy="0"/>
          </a:xfrm>
          <a:prstGeom prst="line">
            <a:avLst/>
          </a:prstGeom>
          <a:ln w="158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60E6D16-C9FD-4D51-9D53-0E79BDEE2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866775"/>
            <a:ext cx="8839200" cy="5124450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B67C4BD1-FB54-425F-8F79-3641DA11E1BD}"/>
              </a:ext>
            </a:extLst>
          </p:cNvPr>
          <p:cNvSpPr txBox="1">
            <a:spLocks/>
          </p:cNvSpPr>
          <p:nvPr/>
        </p:nvSpPr>
        <p:spPr>
          <a:xfrm>
            <a:off x="195118" y="5451096"/>
            <a:ext cx="7805882" cy="551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5613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457200" algn="ctr" defTabSz="4556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56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56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5613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solidFill>
                  <a:schemeClr val="accent5">
                    <a:lumMod val="25000"/>
                  </a:schemeClr>
                </a:solidFill>
              </a:rPr>
              <a:t>Likely will survey, design and construct both projects together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chemeClr val="accent5">
                    <a:lumMod val="25000"/>
                  </a:schemeClr>
                </a:solidFill>
              </a:rPr>
              <a:t>Foster / Woodstock Couplet (96th – 101st Avenues) and </a:t>
            </a:r>
            <a:r>
              <a:rPr lang="en-US" sz="2000" b="1" dirty="0">
                <a:solidFill>
                  <a:srgbClr val="00A0AE"/>
                </a:solidFill>
              </a:rPr>
              <a:t>new LID</a:t>
            </a:r>
            <a:endParaRPr lang="en-US" sz="2000" b="1" i="1" dirty="0">
              <a:solidFill>
                <a:srgbClr val="00A0A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0F7F0F-229F-401A-9914-D109C3F0AEC1}"/>
              </a:ext>
            </a:extLst>
          </p:cNvPr>
          <p:cNvSpPr/>
          <p:nvPr/>
        </p:nvSpPr>
        <p:spPr>
          <a:xfrm>
            <a:off x="8363758" y="3901440"/>
            <a:ext cx="579120" cy="912598"/>
          </a:xfrm>
          <a:prstGeom prst="rect">
            <a:avLst/>
          </a:prstGeom>
          <a:noFill/>
          <a:ln w="38100">
            <a:solidFill>
              <a:srgbClr val="00A0A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15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ortland Bureau of Transportation">
      <a:dk1>
        <a:srgbClr val="4D4D4F"/>
      </a:dk1>
      <a:lt1>
        <a:sysClr val="window" lastClr="FFFFFF"/>
      </a:lt1>
      <a:dk2>
        <a:srgbClr val="FFFFFF"/>
      </a:dk2>
      <a:lt2>
        <a:srgbClr val="EEECE1"/>
      </a:lt2>
      <a:accent1>
        <a:srgbClr val="FCB043"/>
      </a:accent1>
      <a:accent2>
        <a:srgbClr val="F58220"/>
      </a:accent2>
      <a:accent3>
        <a:srgbClr val="FF6667"/>
      </a:accent3>
      <a:accent4>
        <a:srgbClr val="4D4D4F"/>
      </a:accent4>
      <a:accent5>
        <a:srgbClr val="E7E8EA"/>
      </a:accent5>
      <a:accent6>
        <a:srgbClr val="98CBCC"/>
      </a:accent6>
      <a:hlink>
        <a:srgbClr val="00A0AE"/>
      </a:hlink>
      <a:folHlink>
        <a:srgbClr val="66AE8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10622</TotalTime>
  <Words>307</Words>
  <Application>Microsoft Office PowerPoint</Application>
  <PresentationFormat>On-screen Show (4:3)</PresentationFormat>
  <Paragraphs>128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ＭＳ Ｐゴシック</vt:lpstr>
      <vt:lpstr>ＭＳ Ｐゴシック</vt:lpstr>
      <vt:lpstr>Arial</vt:lpstr>
      <vt:lpstr>Calibri</vt:lpstr>
      <vt:lpstr>Trebuchet MS</vt:lpstr>
      <vt:lpstr>Office Theme</vt:lpstr>
      <vt:lpstr>PowerPoint Presentation</vt:lpstr>
      <vt:lpstr>Project Located Lents Neighborhood &amp; Lents URA </vt:lpstr>
      <vt:lpstr>Project Map </vt:lpstr>
      <vt:lpstr>New LID Adjacent to New Sep. 2018 Frequent Service  </vt:lpstr>
      <vt:lpstr>SE Woodstock Blvd. Street View</vt:lpstr>
      <vt:lpstr>SE 102nd Avenue Street View</vt:lpstr>
      <vt:lpstr>Centerline Miles of Unpaved Streets </vt:lpstr>
      <vt:lpstr>BES Foster Floodplain Project East of New LID </vt:lpstr>
      <vt:lpstr>Foster / Woodstock Couplet Project West of New LID </vt:lpstr>
    </vt:vector>
  </TitlesOfParts>
  <Company>Portland Bureau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(ALL CAPS)</dc:title>
  <dc:creator>Felicity Mackay</dc:creator>
  <cp:lastModifiedBy>Aebi, Andrew</cp:lastModifiedBy>
  <cp:revision>936</cp:revision>
  <cp:lastPrinted>2018-01-15T04:49:27Z</cp:lastPrinted>
  <dcterms:created xsi:type="dcterms:W3CDTF">2014-02-13T04:24:49Z</dcterms:created>
  <dcterms:modified xsi:type="dcterms:W3CDTF">2018-07-25T07:11:25Z</dcterms:modified>
</cp:coreProperties>
</file>