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9" r:id="rId2"/>
    <p:sldId id="280" r:id="rId3"/>
    <p:sldId id="276" r:id="rId4"/>
    <p:sldId id="273" r:id="rId5"/>
    <p:sldId id="282" r:id="rId6"/>
    <p:sldId id="290" r:id="rId7"/>
    <p:sldId id="289" r:id="rId8"/>
    <p:sldId id="257" r:id="rId9"/>
    <p:sldId id="283" r:id="rId10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169"/>
    <a:srgbClr val="27829D"/>
    <a:srgbClr val="43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70637" autoAdjust="0"/>
  </p:normalViewPr>
  <p:slideViewPr>
    <p:cSldViewPr>
      <p:cViewPr varScale="1">
        <p:scale>
          <a:sx n="77" d="100"/>
          <a:sy n="77" d="100"/>
        </p:scale>
        <p:origin x="171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299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24DA-C707-41B2-8282-F7F78B6FC7F3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7"/>
            <a:ext cx="738886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02299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58259"/>
            <a:ext cx="4002299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99F3-5FBA-479F-8360-8B5E613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8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13CA-EFF7-44BA-8D88-57C0F260A951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12C3-6AA7-4AC7-B819-7663CEF958A3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FEDC-7A0F-42FE-A882-8A85D6C0765F}" type="datetime1">
              <a:rPr lang="en-US" smtClean="0"/>
              <a:t>7/16/2018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CF14-8995-4B6C-A0F1-95CFD9C8D36E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A6E-CF86-479A-90D9-46631B9B8691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5827 N.E. Prescott Acquisition | Portland Housing Bureau |7-18-18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408E-5D4B-4C02-BA75-E17C1761B9DF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477" y="4628409"/>
            <a:ext cx="3647440" cy="72455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Portland Housing Bureau</a:t>
            </a: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Shannon Callahan, Interim Director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11383648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5827 NE Prescott Acquisition</a:t>
            </a:r>
            <a:br>
              <a:rPr lang="en-US" spc="-5" dirty="0">
                <a:solidFill>
                  <a:srgbClr val="FFFFFF"/>
                </a:solidFill>
              </a:rPr>
            </a:br>
            <a:r>
              <a:rPr lang="en-US" spc="-5" dirty="0">
                <a:solidFill>
                  <a:srgbClr val="FFFFFF"/>
                </a:solidFill>
              </a:rPr>
              <a:t>Portland’s Housing Bond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3" y="4627917"/>
            <a:ext cx="3456940" cy="40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6B0904-47F2-4276-9631-B9138D0D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4"/>
          <a:stretch/>
        </p:blipFill>
        <p:spPr>
          <a:xfrm>
            <a:off x="380997" y="228600"/>
            <a:ext cx="586391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42" y="582226"/>
            <a:ext cx="4707255" cy="1297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400" dirty="0"/>
              <a:t>Presentation Panel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6248400" y="427805"/>
            <a:ext cx="5245100" cy="517128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endParaRPr lang="en-US" sz="3200" b="1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endParaRPr lang="en-US" sz="3200" b="1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R="5080" lvl="1">
              <a:spcBef>
                <a:spcPts val="36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Shannon Callahan 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Portland Housing Bureau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endParaRPr lang="en-US" b="1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Todd Struble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Bond Oversight Committee 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endParaRPr lang="en-US" sz="2000" b="1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Cameron Herrington</a:t>
            </a:r>
          </a:p>
          <a:p>
            <a:pPr marR="5080" lvl="1"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Living Cully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E28462-110B-4E5B-B155-3BBF40FB84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28142" y="5888709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lang="en-US"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DA43B-184C-4777-906E-6DA808D50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" y="2129128"/>
            <a:ext cx="4839142" cy="36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D0E9A9-9907-41DD-8224-E7A3DC31931F}"/>
              </a:ext>
            </a:extLst>
          </p:cNvPr>
          <p:cNvSpPr/>
          <p:nvPr/>
        </p:nvSpPr>
        <p:spPr>
          <a:xfrm>
            <a:off x="2743199" y="2624358"/>
            <a:ext cx="3415085" cy="250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To purchase land for development and existing buildings for new affordable housing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		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		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Units affordable at or below 60% of Area Median Income (AMI)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367933"/>
            <a:ext cx="105441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Overview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68713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Bond Production Goals</a:t>
            </a:r>
            <a:endParaRPr spc="-5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2895D-0306-401A-90D6-037E57743291}"/>
              </a:ext>
            </a:extLst>
          </p:cNvPr>
          <p:cNvGrpSpPr/>
          <p:nvPr/>
        </p:nvGrpSpPr>
        <p:grpSpPr>
          <a:xfrm>
            <a:off x="701161" y="2270609"/>
            <a:ext cx="1889720" cy="1614616"/>
            <a:chOff x="3676831" y="254468"/>
            <a:chExt cx="2842884" cy="193156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A6A0193-4C68-4A3F-A589-3516702D138C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BA788F7C-FC5A-4D72-810D-66618E748F96}"/>
                </a:ext>
              </a:extLst>
            </p:cNvPr>
            <p:cNvSpPr txBox="1"/>
            <p:nvPr/>
          </p:nvSpPr>
          <p:spPr>
            <a:xfrm>
              <a:off x="3718463" y="254468"/>
              <a:ext cx="2759617" cy="1931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$258.4</a:t>
              </a:r>
            </a:p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10DB4-7FBE-400E-9938-77FF2F28B2FB}"/>
              </a:ext>
            </a:extLst>
          </p:cNvPr>
          <p:cNvGrpSpPr/>
          <p:nvPr/>
        </p:nvGrpSpPr>
        <p:grpSpPr>
          <a:xfrm>
            <a:off x="691381" y="4228103"/>
            <a:ext cx="1899500" cy="1163512"/>
            <a:chOff x="3676831" y="446766"/>
            <a:chExt cx="2842884" cy="14214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9814F3E-E7FD-4B2E-B040-212636BB0D8A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5FDB25E-E094-4AED-8DE4-180F9CA0B123}"/>
                </a:ext>
              </a:extLst>
            </p:cNvPr>
            <p:cNvSpPr txBox="1"/>
            <p:nvPr/>
          </p:nvSpPr>
          <p:spPr>
            <a:xfrm>
              <a:off x="3718464" y="488399"/>
              <a:ext cx="2759618" cy="13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1,300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6E6D75-6603-4B40-B063-A40D2AAC655F}"/>
              </a:ext>
            </a:extLst>
          </p:cNvPr>
          <p:cNvGrpSpPr/>
          <p:nvPr/>
        </p:nvGrpSpPr>
        <p:grpSpPr>
          <a:xfrm>
            <a:off x="6400800" y="1648847"/>
            <a:ext cx="1445260" cy="722630"/>
            <a:chOff x="3676831" y="446766"/>
            <a:chExt cx="2842884" cy="142144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6805909-694B-4492-9C35-DC8EF51F5199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766437B2-1954-480C-B654-C7E9D5F047EE}"/>
                </a:ext>
              </a:extLst>
            </p:cNvPr>
            <p:cNvSpPr txBox="1"/>
            <p:nvPr/>
          </p:nvSpPr>
          <p:spPr>
            <a:xfrm>
              <a:off x="3718464" y="488399"/>
              <a:ext cx="2759618" cy="13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C3B916-5668-4B4E-811A-310F91FF4B32}"/>
              </a:ext>
            </a:extLst>
          </p:cNvPr>
          <p:cNvGrpSpPr/>
          <p:nvPr/>
        </p:nvGrpSpPr>
        <p:grpSpPr>
          <a:xfrm>
            <a:off x="6427835" y="2846271"/>
            <a:ext cx="1445260" cy="722630"/>
            <a:chOff x="3676831" y="446766"/>
            <a:chExt cx="2842884" cy="142144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5FF7DD-153C-41D7-BD69-486AEAB68F5F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38FE506-C554-4913-A0C2-44457EC9F3B2}"/>
                </a:ext>
              </a:extLst>
            </p:cNvPr>
            <p:cNvSpPr txBox="1"/>
            <p:nvPr/>
          </p:nvSpPr>
          <p:spPr>
            <a:xfrm>
              <a:off x="3718464" y="488399"/>
              <a:ext cx="2759618" cy="13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1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D7B82-C8AA-46CE-B60D-9CB44D2803FE}"/>
              </a:ext>
            </a:extLst>
          </p:cNvPr>
          <p:cNvSpPr/>
          <p:nvPr/>
        </p:nvSpPr>
        <p:spPr>
          <a:xfrm>
            <a:off x="8025413" y="1648233"/>
            <a:ext cx="4041968" cy="431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Units at 0-30% AMI 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				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Units at 31-60% AMI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2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Supportive Housing units</a:t>
            </a: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16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endParaRPr lang="en-US" sz="9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 marR="172085">
              <a:lnSpc>
                <a:spcPct val="109300"/>
              </a:lnSpc>
              <a:spcBef>
                <a:spcPts val="5"/>
              </a:spcBef>
              <a:tabLst>
                <a:tab pos="184785" algn="l"/>
              </a:tabLst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Family sized units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4DA8E1-D2B4-4686-A7C0-C94E76A4FE38}"/>
              </a:ext>
            </a:extLst>
          </p:cNvPr>
          <p:cNvGrpSpPr/>
          <p:nvPr/>
        </p:nvGrpSpPr>
        <p:grpSpPr>
          <a:xfrm>
            <a:off x="6427835" y="4038746"/>
            <a:ext cx="1445260" cy="722630"/>
            <a:chOff x="3676831" y="446766"/>
            <a:chExt cx="2842884" cy="142144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6F25FD-292E-4821-AD0E-3821A2FE40E7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E131EAC2-23E9-4DBD-BFA3-50A3581BD4E6}"/>
                </a:ext>
              </a:extLst>
            </p:cNvPr>
            <p:cNvSpPr txBox="1"/>
            <p:nvPr/>
          </p:nvSpPr>
          <p:spPr>
            <a:xfrm>
              <a:off x="3718464" y="488399"/>
              <a:ext cx="2759618" cy="13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endParaRPr lang="en-US" sz="2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0F1B3C-C566-4D12-AEB1-F7AFD128C32A}"/>
              </a:ext>
            </a:extLst>
          </p:cNvPr>
          <p:cNvGrpSpPr/>
          <p:nvPr/>
        </p:nvGrpSpPr>
        <p:grpSpPr>
          <a:xfrm>
            <a:off x="6454870" y="5236170"/>
            <a:ext cx="1445260" cy="722630"/>
            <a:chOff x="3676831" y="446766"/>
            <a:chExt cx="2842884" cy="142144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A1395F-3350-4B56-8F91-8DF861B089CD}"/>
                </a:ext>
              </a:extLst>
            </p:cNvPr>
            <p:cNvSpPr/>
            <p:nvPr/>
          </p:nvSpPr>
          <p:spPr>
            <a:xfrm>
              <a:off x="3676831" y="446766"/>
              <a:ext cx="2842884" cy="1421442"/>
            </a:xfrm>
            <a:prstGeom prst="roundRect">
              <a:avLst>
                <a:gd name="adj" fmla="val 10000"/>
              </a:avLst>
            </a:prstGeom>
            <a:solidFill>
              <a:srgbClr val="27829D"/>
            </a:solidFill>
            <a:ln w="127000" cmpd="thickThin">
              <a:solidFill>
                <a:srgbClr val="8FD16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12735809-7306-4967-B459-80CEFD5364A2}"/>
                </a:ext>
              </a:extLst>
            </p:cNvPr>
            <p:cNvSpPr txBox="1"/>
            <p:nvPr/>
          </p:nvSpPr>
          <p:spPr>
            <a:xfrm>
              <a:off x="3718464" y="488399"/>
              <a:ext cx="2759618" cy="13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</a:p>
          </p:txBody>
        </p:sp>
      </p:grpSp>
      <p:sp>
        <p:nvSpPr>
          <p:cNvPr id="31" name="object 8">
            <a:extLst>
              <a:ext uri="{FF2B5EF4-FFF2-40B4-BE49-F238E27FC236}">
                <a16:creationId xmlns:a16="http://schemas.microsoft.com/office/drawing/2014/main" id="{660244E2-9B69-4118-AAE2-17E38B87991D}"/>
              </a:ext>
            </a:extLst>
          </p:cNvPr>
          <p:cNvSpPr/>
          <p:nvPr/>
        </p:nvSpPr>
        <p:spPr>
          <a:xfrm>
            <a:off x="10835354" y="437839"/>
            <a:ext cx="1046264" cy="99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EBC3D347-F6CA-42F4-8C2D-1D09E40B82B6}"/>
              </a:ext>
            </a:extLst>
          </p:cNvPr>
          <p:cNvSpPr/>
          <p:nvPr/>
        </p:nvSpPr>
        <p:spPr>
          <a:xfrm>
            <a:off x="9747683" y="500311"/>
            <a:ext cx="1178920" cy="88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F7421E31-0F41-4A77-A5ED-3A90F9FD9B0C}"/>
              </a:ext>
            </a:extLst>
          </p:cNvPr>
          <p:cNvSpPr/>
          <p:nvPr/>
        </p:nvSpPr>
        <p:spPr>
          <a:xfrm>
            <a:off x="8686800" y="314551"/>
            <a:ext cx="1209123" cy="1144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4D91274-44AF-4727-9001-2ACA8D3FF9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35924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725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Policy Framework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spc="-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3A57E-3520-43B5-8C08-9A39DF34B217}"/>
              </a:ext>
            </a:extLst>
          </p:cNvPr>
          <p:cNvSpPr txBox="1"/>
          <p:nvPr/>
        </p:nvSpPr>
        <p:spPr>
          <a:xfrm>
            <a:off x="688340" y="1752600"/>
            <a:ext cx="5627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housing and prevent displacement </a:t>
            </a:r>
          </a:p>
          <a:p>
            <a:pPr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communities of color, families, and households facing homelessness or displacement</a:t>
            </a:r>
          </a:p>
          <a:p>
            <a:pPr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citywide, in areas of high opportunity or at high risk of gentrification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8A92E-24AA-49EC-ACAD-268CD0E4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1227491"/>
            <a:ext cx="5626697" cy="48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5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5827 NE Prescott St.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4D91274-44AF-4727-9001-2ACA8D3FF9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lang="en-US" spc="-5"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Profile</a:t>
            </a:r>
            <a:b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$500,000</a:t>
            </a:r>
            <a:b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 Score: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 of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Score: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 of 5)</a:t>
            </a:r>
          </a:p>
          <a:p>
            <a:endParaRPr lang="en-US" sz="2000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Units: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75 </a:t>
            </a:r>
            <a:r>
              <a:rPr lang="en-US" i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 affordable)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Supportive Housing Units:</a:t>
            </a:r>
            <a:r>
              <a:rPr lang="en-US" sz="2000" b="1" i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13</a:t>
            </a:r>
            <a:b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Persons Housed: (approx.)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F273B-E541-443A-BA92-E80FAA334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8" y="1141670"/>
            <a:ext cx="5628365" cy="4192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42539-18C8-4F8C-A2AD-F2E131C0B2C2}"/>
              </a:ext>
            </a:extLst>
          </p:cNvPr>
          <p:cNvSpPr txBox="1"/>
          <p:nvPr/>
        </p:nvSpPr>
        <p:spPr>
          <a:xfrm>
            <a:off x="8305800" y="3866939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Prescott 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D9BAA-C47C-4A6E-9A50-ECD0E79ACEDD}"/>
              </a:ext>
            </a:extLst>
          </p:cNvPr>
          <p:cNvSpPr txBox="1"/>
          <p:nvPr/>
        </p:nvSpPr>
        <p:spPr>
          <a:xfrm rot="17805760">
            <a:off x="10577190" y="3974743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Cully Blvd.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90D373-8454-4DB9-9FA2-E14AB8EDD01E}"/>
              </a:ext>
            </a:extLst>
          </p:cNvPr>
          <p:cNvSpPr/>
          <p:nvPr/>
        </p:nvSpPr>
        <p:spPr>
          <a:xfrm>
            <a:off x="8229600" y="2638105"/>
            <a:ext cx="640080" cy="640080"/>
          </a:xfrm>
          <a:prstGeom prst="ellipse">
            <a:avLst/>
          </a:prstGeom>
          <a:solidFill>
            <a:srgbClr val="27829D"/>
          </a:solidFill>
          <a:ln w="57150">
            <a:solidFill>
              <a:srgbClr val="8FD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42" y="1115095"/>
            <a:ext cx="4707255" cy="123989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Property Assessment: Bond Framework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28141" y="2750882"/>
            <a:ext cx="4707255" cy="20326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Location, Units, Zoning, Pricing 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Site visit to assess property/building condition, surrounding characteristics 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Opportunity and vulnerability map scores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88BB64-2FE4-4023-A1E3-CA853AADBAB3}"/>
              </a:ext>
            </a:extLst>
          </p:cNvPr>
          <p:cNvSpPr txBox="1"/>
          <p:nvPr/>
        </p:nvSpPr>
        <p:spPr>
          <a:xfrm>
            <a:off x="6248399" y="609600"/>
            <a:ext cx="5472801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aimed at working toward </a:t>
            </a:r>
            <a:r>
              <a:rPr lang="en-US" sz="24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sz="24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Committee Members:</a:t>
            </a:r>
          </a:p>
          <a:p>
            <a:pPr lvl="0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Operations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and Accounting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Investment &amp; Preservation Programs Manager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of Home Forward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representatives of the Bond Oversight Committee</a:t>
            </a:r>
          </a:p>
          <a:p>
            <a:pPr lvl="1"/>
            <a:endParaRPr lang="en-US" sz="20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A5C07-2E0D-47DC-AD9A-897E4947F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39" y="1600200"/>
            <a:ext cx="2552519" cy="1008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EE7BA6-4793-4677-A706-C0B79A5121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5827 NE Prescott Acquisition | Portland Housing Bureau | 7-18-18</a:t>
            </a:r>
            <a:endParaRPr lang="en-US" spc="-5" dirty="0">
              <a:solidFill>
                <a:srgbClr val="278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1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Timeline 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4D91274-44AF-4727-9001-2ACA8D3FF9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lang="en-US" spc="-5"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B56AD64-0931-4AFE-A4B6-DE56CA493490}"/>
              </a:ext>
            </a:extLst>
          </p:cNvPr>
          <p:cNvSpPr txBox="1"/>
          <p:nvPr/>
        </p:nvSpPr>
        <p:spPr>
          <a:xfrm>
            <a:off x="688340" y="1410956"/>
            <a:ext cx="5483860" cy="3306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5827 NE Prescott Street</a:t>
            </a: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2017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Property submitted to PHB through Bond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Bond Property Review Committee approval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2018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Purchase and Sale agreement signed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2020: </a:t>
            </a: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construction start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54E4C-787E-40F7-A16B-AA2A326E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64" y="1217226"/>
            <a:ext cx="5628365" cy="41923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DDE2131-8825-42D4-A59A-1F6A738CF434}"/>
              </a:ext>
            </a:extLst>
          </p:cNvPr>
          <p:cNvSpPr/>
          <p:nvPr/>
        </p:nvSpPr>
        <p:spPr>
          <a:xfrm>
            <a:off x="8229600" y="2638105"/>
            <a:ext cx="640080" cy="640080"/>
          </a:xfrm>
          <a:prstGeom prst="ellipse">
            <a:avLst/>
          </a:prstGeom>
          <a:solidFill>
            <a:srgbClr val="27829D"/>
          </a:solidFill>
          <a:ln w="57150">
            <a:solidFill>
              <a:srgbClr val="8FD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36630-2986-4408-B768-1CFBDDEC1DAA}"/>
              </a:ext>
            </a:extLst>
          </p:cNvPr>
          <p:cNvSpPr txBox="1"/>
          <p:nvPr/>
        </p:nvSpPr>
        <p:spPr>
          <a:xfrm>
            <a:off x="8763000" y="3889142"/>
            <a:ext cx="1787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Prescott St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9E26-61E0-4D36-BC52-F1BAD2118293}"/>
              </a:ext>
            </a:extLst>
          </p:cNvPr>
          <p:cNvSpPr txBox="1"/>
          <p:nvPr/>
        </p:nvSpPr>
        <p:spPr>
          <a:xfrm rot="17842136">
            <a:off x="10566301" y="4026288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Cully Blvd.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3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8143" y="1115095"/>
            <a:ext cx="4707255" cy="12973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sz="4400" spc="-5" dirty="0">
                <a:solidFill>
                  <a:srgbClr val="FFFFFF"/>
                </a:solidFill>
              </a:rPr>
              <a:t>Presentation </a:t>
            </a:r>
            <a:r>
              <a:rPr sz="4400" spc="-20" dirty="0">
                <a:solidFill>
                  <a:srgbClr val="FFFFFF"/>
                </a:solidFill>
              </a:rPr>
              <a:t>Title  </a:t>
            </a:r>
            <a:r>
              <a:rPr sz="4400" spc="-5" dirty="0">
                <a:solidFill>
                  <a:srgbClr val="FFFFFF"/>
                </a:solidFill>
              </a:rPr>
              <a:t>Option One</a:t>
            </a:r>
            <a:r>
              <a:rPr sz="4400" spc="-60" dirty="0">
                <a:solidFill>
                  <a:srgbClr val="FFFFFF"/>
                </a:solidFill>
              </a:rPr>
              <a:t> </a:t>
            </a:r>
            <a:r>
              <a:rPr lang="en-US" sz="4400" dirty="0">
                <a:solidFill>
                  <a:srgbClr val="FFFFFF"/>
                </a:solidFill>
              </a:rPr>
              <a:t>A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428142" y="2750882"/>
            <a:ext cx="3967479" cy="19437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Subtitle.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One to two lines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maximum.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209550">
              <a:lnSpc>
                <a:spcPct val="1042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Name,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Title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October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A489C-7D57-474B-BADC-3335B0ADF4FF}"/>
              </a:ext>
            </a:extLst>
          </p:cNvPr>
          <p:cNvSpPr/>
          <p:nvPr/>
        </p:nvSpPr>
        <p:spPr>
          <a:xfrm>
            <a:off x="7010400" y="76200"/>
            <a:ext cx="4038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9041A-B914-484C-8325-D69C6C482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08736" y="3169734"/>
            <a:ext cx="3242310" cy="836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 dirty="0">
                <a:solidFill>
                  <a:srgbClr val="8FD169"/>
                </a:solidFill>
                <a:latin typeface="Arial"/>
                <a:cs typeface="Arial"/>
              </a:rPr>
              <a:t>105</a:t>
            </a:r>
            <a:r>
              <a:rPr lang="en-US" sz="2500" b="1" spc="-10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500" b="1" spc="-10" dirty="0">
                <a:solidFill>
                  <a:srgbClr val="8FD169"/>
                </a:solidFill>
                <a:latin typeface="Arial"/>
                <a:cs typeface="Arial"/>
              </a:rPr>
              <a:t> &amp; Burnside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75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   Leasing July 2018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4008BB44-591E-47BE-9491-7DAF2260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45" y="3354794"/>
            <a:ext cx="1828800" cy="182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3169734"/>
            <a:ext cx="3242310" cy="836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 dirty="0">
                <a:solidFill>
                  <a:srgbClr val="8FD169"/>
                </a:solidFill>
                <a:latin typeface="Arial"/>
                <a:cs typeface="Arial"/>
              </a:rPr>
              <a:t>The Ellington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75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Acquired February 2017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880" y="3169734"/>
            <a:ext cx="3242310" cy="836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 dirty="0">
                <a:solidFill>
                  <a:srgbClr val="8FD169"/>
                </a:solidFill>
                <a:latin typeface="Arial"/>
                <a:cs typeface="Arial"/>
              </a:rPr>
              <a:t>30</a:t>
            </a:r>
            <a:r>
              <a:rPr lang="en-US" sz="2500" b="1" spc="-10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500" b="1" spc="-10" dirty="0">
                <a:solidFill>
                  <a:srgbClr val="8FD169"/>
                </a:solidFill>
                <a:latin typeface="Arial"/>
                <a:cs typeface="Arial"/>
              </a:rPr>
              <a:t> &amp; Powell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80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Construction early 2019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725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Current Bond Projects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988225" y="1459078"/>
            <a:ext cx="1591198" cy="1506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5827 NE Prescott Acquisition | Portland Housing Bureau | 7-18-18</a:t>
            </a:r>
            <a:endParaRPr spc="-5" dirty="0"/>
          </a:p>
        </p:txBody>
      </p:sp>
      <p:pic>
        <p:nvPicPr>
          <p:cNvPr id="1026" name="Picture 2" descr="Ellinton 2">
            <a:extLst>
              <a:ext uri="{FF2B5EF4-FFF2-40B4-BE49-F238E27FC236}">
                <a16:creationId xmlns:a16="http://schemas.microsoft.com/office/drawing/2014/main" id="{C3B8C779-8902-404C-B33C-95EBE9F7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9" y="1434591"/>
            <a:ext cx="2330450" cy="1555750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27" name="Picture 3" descr="3000 POWELL">
            <a:extLst>
              <a:ext uri="{FF2B5EF4-FFF2-40B4-BE49-F238E27FC236}">
                <a16:creationId xmlns:a16="http://schemas.microsoft.com/office/drawing/2014/main" id="{DE9B9FD6-CFE8-4B48-903F-73A5FF20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457988"/>
            <a:ext cx="2331720" cy="1547631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54E6E52B-492E-4E45-91D2-820ABCA4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614" y="2415188"/>
            <a:ext cx="434859" cy="2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Total Units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5CB12CA5-AF7C-409F-9835-141D1435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1254" y="4555544"/>
            <a:ext cx="602115" cy="2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Est. People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54695-7A4F-43F3-BD24-CFD1D845DDD5}"/>
              </a:ext>
            </a:extLst>
          </p:cNvPr>
          <p:cNvSpPr txBox="1"/>
          <p:nvPr/>
        </p:nvSpPr>
        <p:spPr>
          <a:xfrm>
            <a:off x="682266" y="4382447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8B9DBE-AEC6-48CB-AE0C-7088475F8759}"/>
              </a:ext>
            </a:extLst>
          </p:cNvPr>
          <p:cNvSpPr txBox="1"/>
          <p:nvPr/>
        </p:nvSpPr>
        <p:spPr>
          <a:xfrm>
            <a:off x="682265" y="5206561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1106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0D99B2-64C8-4E2E-9B78-E052A00BF96B}"/>
              </a:ext>
            </a:extLst>
          </p:cNvPr>
          <p:cNvSpPr txBox="1"/>
          <p:nvPr/>
        </p:nvSpPr>
        <p:spPr>
          <a:xfrm>
            <a:off x="3412634" y="4386731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E6ADBB-8290-4368-80F8-DF0FFB7139E6}"/>
              </a:ext>
            </a:extLst>
          </p:cNvPr>
          <p:cNvSpPr txBox="1"/>
          <p:nvPr/>
        </p:nvSpPr>
        <p:spPr>
          <a:xfrm>
            <a:off x="3412633" y="5210845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~350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FCC060-BA21-4225-988E-EDA55B82C451}"/>
              </a:ext>
            </a:extLst>
          </p:cNvPr>
          <p:cNvSpPr txBox="1"/>
          <p:nvPr/>
        </p:nvSpPr>
        <p:spPr>
          <a:xfrm>
            <a:off x="6174298" y="4392290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7534DE-2BC8-43F5-8138-4219B742A1E0}"/>
              </a:ext>
            </a:extLst>
          </p:cNvPr>
          <p:cNvSpPr txBox="1"/>
          <p:nvPr/>
        </p:nvSpPr>
        <p:spPr>
          <a:xfrm>
            <a:off x="6174297" y="5229772"/>
            <a:ext cx="2266783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C25685-66C9-4E08-98C2-12406D6DE0E4}"/>
              </a:ext>
            </a:extLst>
          </p:cNvPr>
          <p:cNvSpPr txBox="1"/>
          <p:nvPr/>
        </p:nvSpPr>
        <p:spPr>
          <a:xfrm>
            <a:off x="9510694" y="2682679"/>
            <a:ext cx="2011680" cy="1005840"/>
          </a:xfrm>
          <a:prstGeom prst="ellipse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1C33BA35-7E61-4E6C-BFD9-931B4B3A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54" y="1070156"/>
            <a:ext cx="1828800" cy="18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17DBC1-319A-4F7D-9394-0F1745868BE7}"/>
              </a:ext>
            </a:extLst>
          </p:cNvPr>
          <p:cNvSpPr txBox="1"/>
          <p:nvPr/>
        </p:nvSpPr>
        <p:spPr>
          <a:xfrm>
            <a:off x="9510694" y="4844128"/>
            <a:ext cx="2011680" cy="1005840"/>
          </a:xfrm>
          <a:prstGeom prst="ellipse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1,623</a:t>
            </a: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7C17926A-A5FA-480F-9C47-2D48672A40AC}"/>
              </a:ext>
            </a:extLst>
          </p:cNvPr>
          <p:cNvSpPr/>
          <p:nvPr/>
        </p:nvSpPr>
        <p:spPr>
          <a:xfrm>
            <a:off x="571608" y="3608589"/>
            <a:ext cx="237744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879" y="0"/>
                </a:lnTo>
              </a:path>
            </a:pathLst>
          </a:custGeom>
          <a:ln w="25400">
            <a:solidFill>
              <a:srgbClr val="9CCE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id="{821B96AE-A5FF-4E42-9224-25D432784794}"/>
              </a:ext>
            </a:extLst>
          </p:cNvPr>
          <p:cNvSpPr/>
          <p:nvPr/>
        </p:nvSpPr>
        <p:spPr>
          <a:xfrm>
            <a:off x="3302000" y="3608589"/>
            <a:ext cx="237744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879" y="0"/>
                </a:lnTo>
              </a:path>
            </a:pathLst>
          </a:custGeom>
          <a:ln w="25400">
            <a:solidFill>
              <a:srgbClr val="9CCE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245458C9-EB07-4BCE-9697-503F8A55DD9D}"/>
              </a:ext>
            </a:extLst>
          </p:cNvPr>
          <p:cNvSpPr/>
          <p:nvPr/>
        </p:nvSpPr>
        <p:spPr>
          <a:xfrm>
            <a:off x="6096000" y="3608589"/>
            <a:ext cx="237744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879" y="0"/>
                </a:lnTo>
              </a:path>
            </a:pathLst>
          </a:custGeom>
          <a:ln w="25400">
            <a:solidFill>
              <a:srgbClr val="9CCE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BD1D87D-DC03-4F9D-87DF-894A926CDD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46" y="1407619"/>
            <a:ext cx="2165754" cy="1598001"/>
          </a:xfrm>
          <a:prstGeom prst="rect">
            <a:avLst/>
          </a:prstGeom>
          <a:ln w="38100">
            <a:solidFill>
              <a:srgbClr val="8FD1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95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367</Words>
  <Application>Microsoft Office PowerPoint</Application>
  <PresentationFormat>Widescreen</PresentationFormat>
  <Paragraphs>135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5827 NE Prescott Acquisition Portland’s Housing Bond</vt:lpstr>
      <vt:lpstr>Presentation Panel</vt:lpstr>
      <vt:lpstr>Bond Production Goals</vt:lpstr>
      <vt:lpstr>Policy Framework</vt:lpstr>
      <vt:lpstr>PowerPoint Presentation</vt:lpstr>
      <vt:lpstr>Property Assessment: Bond Framework</vt:lpstr>
      <vt:lpstr>PowerPoint Presentation</vt:lpstr>
      <vt:lpstr>Presentation Title  Option One A</vt:lpstr>
      <vt:lpstr>Current Bond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Wolfersperger, Tanya</cp:lastModifiedBy>
  <cp:revision>91</cp:revision>
  <cp:lastPrinted>2018-06-07T21:34:30Z</cp:lastPrinted>
  <dcterms:created xsi:type="dcterms:W3CDTF">2017-10-04T08:00:34Z</dcterms:created>
  <dcterms:modified xsi:type="dcterms:W3CDTF">2018-07-16T17:16:07Z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