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19"/>
  </p:notesMasterIdLst>
  <p:handoutMasterIdLst>
    <p:handoutMasterId r:id="rId20"/>
  </p:handoutMasterIdLst>
  <p:sldIdLst>
    <p:sldId id="291" r:id="rId3"/>
    <p:sldId id="540" r:id="rId4"/>
    <p:sldId id="577" r:id="rId5"/>
    <p:sldId id="576" r:id="rId6"/>
    <p:sldId id="452" r:id="rId7"/>
    <p:sldId id="558" r:id="rId8"/>
    <p:sldId id="422" r:id="rId9"/>
    <p:sldId id="484" r:id="rId10"/>
    <p:sldId id="485" r:id="rId11"/>
    <p:sldId id="571" r:id="rId12"/>
    <p:sldId id="555" r:id="rId13"/>
    <p:sldId id="572" r:id="rId14"/>
    <p:sldId id="520" r:id="rId15"/>
    <p:sldId id="517" r:id="rId16"/>
    <p:sldId id="569" r:id="rId17"/>
    <p:sldId id="575"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8484666-17E2-41DA-B7B7-7F9E08807BB5}">
          <p14:sldIdLst>
            <p14:sldId id="291"/>
            <p14:sldId id="540"/>
            <p14:sldId id="577"/>
            <p14:sldId id="576"/>
            <p14:sldId id="452"/>
            <p14:sldId id="558"/>
            <p14:sldId id="422"/>
            <p14:sldId id="484"/>
            <p14:sldId id="485"/>
            <p14:sldId id="571"/>
            <p14:sldId id="555"/>
            <p14:sldId id="572"/>
            <p14:sldId id="520"/>
            <p14:sldId id="517"/>
            <p14:sldId id="569"/>
            <p14:sldId id="575"/>
          </p14:sldIdLst>
        </p14:section>
        <p14:section name="Contents" id="{E9E152FF-25B2-40C7-A6CE-62F9197C1D2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3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0" autoAdjust="0"/>
    <p:restoredTop sz="67799" autoAdjust="0"/>
  </p:normalViewPr>
  <p:slideViewPr>
    <p:cSldViewPr snapToGrid="0">
      <p:cViewPr varScale="1">
        <p:scale>
          <a:sx n="77" d="100"/>
          <a:sy n="77" d="100"/>
        </p:scale>
        <p:origin x="2778"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9ABD2A3-0745-4867-B00F-709876ECBDE5}" type="datetimeFigureOut">
              <a:rPr lang="en-US" smtClean="0"/>
              <a:t>7/12/2018</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77" tIns="46589" rIns="93177" bIns="46589" rtlCol="0" anchor="b"/>
          <a:lstStyle>
            <a:lvl1pPr algn="r">
              <a:defRPr sz="1200"/>
            </a:lvl1pPr>
          </a:lstStyle>
          <a:p>
            <a:fld id="{C3752A5D-063D-4781-8834-4B551701CCFF}" type="slidenum">
              <a:rPr lang="en-US" smtClean="0"/>
              <a:t>‹#›</a:t>
            </a:fld>
            <a:endParaRPr lang="en-US"/>
          </a:p>
        </p:txBody>
      </p:sp>
    </p:spTree>
    <p:extLst>
      <p:ext uri="{BB962C8B-B14F-4D97-AF65-F5344CB8AC3E}">
        <p14:creationId xmlns:p14="http://schemas.microsoft.com/office/powerpoint/2010/main" val="2870840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2D9D60-38C9-4082-89DE-92EE40320EF5}" type="datetimeFigureOut">
              <a:rPr lang="en-US" smtClean="0"/>
              <a:t>7/12/2018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579009DC-66F2-4DD2-9DE9-DD355AF04341}" type="slidenum">
              <a:rPr lang="en-US" smtClean="0"/>
              <a:t>‹#›</a:t>
            </a:fld>
            <a:endParaRPr lang="en-US"/>
          </a:p>
        </p:txBody>
      </p:sp>
    </p:spTree>
    <p:extLst>
      <p:ext uri="{BB962C8B-B14F-4D97-AF65-F5344CB8AC3E}">
        <p14:creationId xmlns:p14="http://schemas.microsoft.com/office/powerpoint/2010/main" val="2512924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79009DC-66F2-4DD2-9DE9-DD355AF04341}" type="slidenum">
              <a:rPr lang="en-US" smtClean="0"/>
              <a:t>1</a:t>
            </a:fld>
            <a:endParaRPr lang="en-US"/>
          </a:p>
        </p:txBody>
      </p:sp>
    </p:spTree>
    <p:extLst>
      <p:ext uri="{BB962C8B-B14F-4D97-AF65-F5344CB8AC3E}">
        <p14:creationId xmlns:p14="http://schemas.microsoft.com/office/powerpoint/2010/main" val="357864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map of the floor area transfer sector areas that correspond to transportation impact modeling, especially regarding the regional transportation system.</a:t>
            </a:r>
          </a:p>
        </p:txBody>
      </p:sp>
      <p:sp>
        <p:nvSpPr>
          <p:cNvPr id="4" name="Slide Number Placeholder 3"/>
          <p:cNvSpPr>
            <a:spLocks noGrp="1"/>
          </p:cNvSpPr>
          <p:nvPr>
            <p:ph type="sldNum" sz="quarter" idx="10"/>
          </p:nvPr>
        </p:nvSpPr>
        <p:spPr/>
        <p:txBody>
          <a:bodyPr/>
          <a:lstStyle/>
          <a:p>
            <a:fld id="{579009DC-66F2-4DD2-9DE9-DD355AF04341}" type="slidenum">
              <a:rPr lang="en-US" smtClean="0"/>
              <a:t>10</a:t>
            </a:fld>
            <a:endParaRPr lang="en-US"/>
          </a:p>
        </p:txBody>
      </p:sp>
    </p:spTree>
    <p:extLst>
      <p:ext uri="{BB962C8B-B14F-4D97-AF65-F5344CB8AC3E}">
        <p14:creationId xmlns:p14="http://schemas.microsoft.com/office/powerpoint/2010/main" val="69832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Shadow study requirement has been expanded to a number of parks and open spaces across the Central City (</a:t>
            </a:r>
            <a:r>
              <a:rPr lang="en-US" i="1" dirty="0"/>
              <a:t>including Lan Su Chinese Garden)</a:t>
            </a:r>
            <a:r>
              <a:rPr lang="en-US" dirty="0"/>
              <a:t>.  </a:t>
            </a:r>
          </a:p>
          <a:p>
            <a:pPr marL="171450" indent="-171450">
              <a:buFontTx/>
              <a:buChar char="-"/>
            </a:pPr>
            <a:r>
              <a:rPr lang="en-US" dirty="0"/>
              <a:t>There are three different shadow study requirements: </a:t>
            </a:r>
          </a:p>
          <a:p>
            <a:pPr marL="171450" indent="-171450">
              <a:buFontTx/>
              <a:buChar char="-"/>
            </a:pPr>
            <a:endParaRPr lang="en-US" dirty="0"/>
          </a:p>
          <a:p>
            <a:pPr marL="171450" indent="-171450">
              <a:buFontTx/>
              <a:buChar char="-"/>
            </a:pPr>
            <a:r>
              <a:rPr lang="en-US" dirty="0"/>
              <a:t>The shadow study may be triggered if a property accesses bonus height, </a:t>
            </a:r>
          </a:p>
          <a:p>
            <a:pPr marL="171450" indent="-171450">
              <a:buFontTx/>
              <a:buChar char="-"/>
            </a:pPr>
            <a:r>
              <a:rPr lang="en-US" dirty="0"/>
              <a:t>there are also properties that have been added, such as south and west of Lan Su Chinese Garden which do not have access to bonus height but a shadow study is still required. </a:t>
            </a:r>
          </a:p>
          <a:p>
            <a:pPr marL="171450" indent="-171450">
              <a:buFontTx/>
              <a:buChar char="-"/>
            </a:pPr>
            <a:endParaRPr lang="en-US" dirty="0"/>
          </a:p>
          <a:p>
            <a:r>
              <a:rPr lang="en-US" dirty="0"/>
              <a:t>For both of these situations , the number of days and times have been expanded:</a:t>
            </a:r>
          </a:p>
          <a:p>
            <a:endParaRPr lang="en-US" dirty="0"/>
          </a:p>
          <a:p>
            <a:r>
              <a:rPr lang="en-US" dirty="0"/>
              <a:t>If a property is required to conduct a shadow study they must submit an analysis of how the new structure will shade the adjacent park for the spring and fall equinoxes and summer and winter solstices.</a:t>
            </a:r>
          </a:p>
          <a:p>
            <a:endParaRPr lang="en-US" dirty="0"/>
          </a:p>
          <a:p>
            <a:r>
              <a:rPr lang="en-US" dirty="0"/>
              <a:t>The other shadow analysis that is required is along the east side of the park blocks in an effort to allow for morning sun.  This is a requirement for all new structures that are over 100 feet must conduct the analysis for March 21 at 10. no more than 50 % of the park can be shade at this time.  This is not adjustable.</a:t>
            </a:r>
          </a:p>
        </p:txBody>
      </p:sp>
      <p:sp>
        <p:nvSpPr>
          <p:cNvPr id="4" name="Slide Number Placeholder 3"/>
          <p:cNvSpPr>
            <a:spLocks noGrp="1"/>
          </p:cNvSpPr>
          <p:nvPr>
            <p:ph type="sldNum" sz="quarter" idx="10"/>
          </p:nvPr>
        </p:nvSpPr>
        <p:spPr/>
        <p:txBody>
          <a:bodyPr/>
          <a:lstStyle/>
          <a:p>
            <a:fld id="{579009DC-66F2-4DD2-9DE9-DD355AF04341}" type="slidenum">
              <a:rPr lang="en-US" smtClean="0"/>
              <a:t>11</a:t>
            </a:fld>
            <a:endParaRPr lang="en-US"/>
          </a:p>
        </p:txBody>
      </p:sp>
    </p:spTree>
    <p:extLst>
      <p:ext uri="{BB962C8B-B14F-4D97-AF65-F5344CB8AC3E}">
        <p14:creationId xmlns:p14="http://schemas.microsoft.com/office/powerpoint/2010/main" val="115225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street and development character concept provides an approach to design and development to </a:t>
            </a:r>
            <a:r>
              <a:rPr lang="en-US" sz="1200" kern="1200" dirty="0">
                <a:solidFill>
                  <a:schemeClr val="tx1"/>
                </a:solidFill>
                <a:effectLst/>
                <a:latin typeface="+mn-lt"/>
                <a:ea typeface="+mn-ea"/>
                <a:cs typeface="+mn-cs"/>
              </a:rPr>
              <a:t>improve the pedestrian</a:t>
            </a:r>
            <a:r>
              <a:rPr lang="en-US" sz="1200" kern="1200" baseline="0" dirty="0">
                <a:solidFill>
                  <a:schemeClr val="tx1"/>
                </a:solidFill>
                <a:effectLst/>
                <a:latin typeface="+mn-lt"/>
                <a:ea typeface="+mn-ea"/>
                <a:cs typeface="+mn-cs"/>
              </a:rPr>
              <a:t> experience. Since approximately 40% of the central city’s land area is in streets, we are being more intentional about what we want some of our ground level experiences to be.</a:t>
            </a:r>
          </a:p>
          <a:p>
            <a:endParaRPr lang="en-US" sz="1200" kern="1200" baseline="0" dirty="0">
              <a:solidFill>
                <a:schemeClr val="tx1"/>
              </a:solidFill>
              <a:effectLst/>
              <a:latin typeface="+mn-lt"/>
              <a:ea typeface="+mn-ea"/>
              <a:cs typeface="+mn-cs"/>
            </a:endParaRPr>
          </a:p>
          <a:p>
            <a:r>
              <a:rPr lang="en-US" sz="1200" i="1" kern="1200" baseline="0" dirty="0">
                <a:solidFill>
                  <a:schemeClr val="tx1"/>
                </a:solidFill>
                <a:effectLst/>
                <a:latin typeface="+mn-lt"/>
                <a:ea typeface="+mn-ea"/>
                <a:cs typeface="+mn-cs"/>
              </a:rPr>
              <a:t>Red streets are retail commercial (area in yellow is downtown retail core)</a:t>
            </a:r>
          </a:p>
          <a:p>
            <a:r>
              <a:rPr lang="en-US" sz="1200" i="1" kern="1200" baseline="0" dirty="0">
                <a:solidFill>
                  <a:schemeClr val="tx1"/>
                </a:solidFill>
                <a:effectLst/>
                <a:latin typeface="+mn-lt"/>
                <a:ea typeface="+mn-ea"/>
                <a:cs typeface="+mn-cs"/>
              </a:rPr>
              <a:t>Blue streets are busy streets where there may be more landscaping and landscaped setbacks, ground floor retail encouraged at key areas</a:t>
            </a:r>
          </a:p>
          <a:p>
            <a:r>
              <a:rPr lang="en-US" sz="1200" i="1" kern="1200" baseline="0" dirty="0">
                <a:solidFill>
                  <a:schemeClr val="tx1"/>
                </a:solidFill>
                <a:effectLst/>
                <a:latin typeface="+mn-lt"/>
                <a:ea typeface="+mn-ea"/>
                <a:cs typeface="+mn-cs"/>
              </a:rPr>
              <a:t>Green streets are quieter – more green features, limited ground floor retail, alternative access for </a:t>
            </a:r>
            <a:r>
              <a:rPr lang="en-US" sz="1200" i="1" kern="1200" baseline="0" dirty="0" err="1">
                <a:solidFill>
                  <a:schemeClr val="tx1"/>
                </a:solidFill>
                <a:effectLst/>
                <a:latin typeface="+mn-lt"/>
                <a:ea typeface="+mn-ea"/>
                <a:cs typeface="+mn-cs"/>
              </a:rPr>
              <a:t>peds</a:t>
            </a:r>
            <a:r>
              <a:rPr lang="en-US" sz="1200" i="1" kern="1200" baseline="0" dirty="0">
                <a:solidFill>
                  <a:schemeClr val="tx1"/>
                </a:solidFill>
                <a:effectLst/>
                <a:latin typeface="+mn-lt"/>
                <a:ea typeface="+mn-ea"/>
                <a:cs typeface="+mn-cs"/>
              </a:rPr>
              <a:t>, and bikes</a:t>
            </a:r>
            <a:endParaRPr lang="en-US" i="1" dirty="0"/>
          </a:p>
        </p:txBody>
      </p:sp>
      <p:sp>
        <p:nvSpPr>
          <p:cNvPr id="4" name="Slide Number Placeholder 3"/>
          <p:cNvSpPr>
            <a:spLocks noGrp="1"/>
          </p:cNvSpPr>
          <p:nvPr>
            <p:ph type="sldNum" sz="quarter" idx="10"/>
          </p:nvPr>
        </p:nvSpPr>
        <p:spPr/>
        <p:txBody>
          <a:bodyPr/>
          <a:lstStyle/>
          <a:p>
            <a:fld id="{579009DC-66F2-4DD2-9DE9-DD355AF04341}" type="slidenum">
              <a:rPr lang="en-US" smtClean="0"/>
              <a:t>12</a:t>
            </a:fld>
            <a:endParaRPr lang="en-US"/>
          </a:p>
        </p:txBody>
      </p:sp>
    </p:spTree>
    <p:extLst>
      <p:ext uri="{BB962C8B-B14F-4D97-AF65-F5344CB8AC3E}">
        <p14:creationId xmlns:p14="http://schemas.microsoft.com/office/powerpoint/2010/main" val="75037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street and development character concept results in a number of code updates to support this hierarchy of streets: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-Required building setbacks along the Park blocks</a:t>
            </a:r>
          </a:p>
          <a:p>
            <a:pPr lvl="0"/>
            <a:r>
              <a:rPr lang="en-US" sz="1200" kern="1200" dirty="0">
                <a:solidFill>
                  <a:schemeClr val="tx1"/>
                </a:solidFill>
                <a:effectLst/>
                <a:latin typeface="+mn-lt"/>
                <a:ea typeface="+mn-ea"/>
                <a:cs typeface="+mn-cs"/>
              </a:rPr>
              <a:t>-Extensions of sidewalks and gathering areas on retail/commercial streets and landscaped setbacks along secondary busy streets or boulevards. </a:t>
            </a:r>
          </a:p>
          <a:p>
            <a:pPr lvl="0"/>
            <a:r>
              <a:rPr lang="en-US" sz="1200" kern="1200" dirty="0">
                <a:solidFill>
                  <a:schemeClr val="tx1"/>
                </a:solidFill>
                <a:effectLst/>
                <a:latin typeface="+mn-lt"/>
                <a:ea typeface="+mn-ea"/>
                <a:cs typeface="+mn-cs"/>
              </a:rPr>
              <a:t>-More ground floor windows along a larger number of Central City streets- ranging from 60 in the commercial core to 40% on all other ground floor facades</a:t>
            </a:r>
          </a:p>
          <a:p>
            <a:pPr lvl="0"/>
            <a:r>
              <a:rPr lang="en-US" sz="1200" kern="1200" dirty="0">
                <a:solidFill>
                  <a:schemeClr val="tx1"/>
                </a:solidFill>
                <a:effectLst/>
                <a:latin typeface="+mn-lt"/>
                <a:ea typeface="+mn-ea"/>
                <a:cs typeface="+mn-cs"/>
              </a:rPr>
              <a:t>-More active ground-floor uses, such as retail and commercial, through required tall and deep first stories and limitations on ground floor residences on some streets</a:t>
            </a:r>
          </a:p>
          <a:p>
            <a:pPr lvl="0"/>
            <a:r>
              <a:rPr lang="en-US" sz="1200" kern="1200" dirty="0">
                <a:solidFill>
                  <a:schemeClr val="tx1"/>
                </a:solidFill>
                <a:effectLst/>
                <a:latin typeface="+mn-lt"/>
                <a:ea typeface="+mn-ea"/>
                <a:cs typeface="+mn-cs"/>
              </a:rPr>
              <a:t>-No new drive throughs</a:t>
            </a:r>
          </a:p>
          <a:p>
            <a:pPr lvl="0"/>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-expanding the existing drive thru prohibition to the entire Central city – this is intended to encourage high density pedestrian and transit oriented development that are not dependent on queuing lanes. </a:t>
            </a: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13</a:t>
            </a:fld>
            <a:endParaRPr lang="en-US"/>
          </a:p>
        </p:txBody>
      </p:sp>
    </p:spTree>
    <p:extLst>
      <p:ext uri="{BB962C8B-B14F-4D97-AF65-F5344CB8AC3E}">
        <p14:creationId xmlns:p14="http://schemas.microsoft.com/office/powerpoint/2010/main" val="316126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Bird Safe -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tx1"/>
                </a:solidFill>
                <a:effectLst/>
                <a:latin typeface="+mn-lt"/>
                <a:ea typeface="+mn-ea"/>
                <a:cs typeface="+mn-cs"/>
              </a:rPr>
              <a:t>Major remodels and new development on </a:t>
            </a:r>
            <a:r>
              <a:rPr lang="en-US" sz="1100" b="1" kern="1200" dirty="0">
                <a:solidFill>
                  <a:schemeClr val="tx1"/>
                </a:solidFill>
                <a:effectLst/>
                <a:latin typeface="+mn-lt"/>
                <a:ea typeface="+mn-ea"/>
                <a:cs typeface="+mn-cs"/>
              </a:rPr>
              <a:t>non-contributing blocks </a:t>
            </a:r>
            <a:r>
              <a:rPr lang="en-US" sz="1100" b="0" kern="1200" dirty="0">
                <a:solidFill>
                  <a:schemeClr val="tx1"/>
                </a:solidFill>
                <a:effectLst/>
                <a:latin typeface="+mn-lt"/>
                <a:ea typeface="+mn-ea"/>
                <a:cs typeface="+mn-cs"/>
              </a:rPr>
              <a:t>would need to meet the standard if the building triggers the threshold </a:t>
            </a:r>
            <a:r>
              <a:rPr lang="en-US" sz="1100" b="0" kern="1200" baseline="0" dirty="0">
                <a:solidFill>
                  <a:schemeClr val="tx1"/>
                </a:solidFill>
                <a:effectLst/>
                <a:latin typeface="+mn-lt"/>
                <a:ea typeface="+mn-ea"/>
                <a:cs typeface="+mn-cs"/>
              </a:rPr>
              <a:t>(only applies to buildings with more than 30% glazing). </a:t>
            </a:r>
            <a:r>
              <a:rPr lang="en-US" sz="11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mn-lt"/>
                <a:ea typeface="+mn-ea"/>
                <a:cs typeface="+mn-cs"/>
              </a:rPr>
              <a:t>Historic landmarks and contributing resources in historic or conservation districts are exempt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baseline="0" dirty="0">
                <a:solidFill>
                  <a:schemeClr val="tx1"/>
                </a:solidFill>
                <a:effectLst/>
                <a:latin typeface="+mn-lt"/>
                <a:ea typeface="+mn-ea"/>
                <a:cs typeface="+mn-cs"/>
              </a:rPr>
              <a:t>The new requirement is to include windows with etching or UV coding on the first 60 feet of buildings to prevent bird strikes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1" kern="1200" dirty="0">
                <a:solidFill>
                  <a:schemeClr val="tx1"/>
                </a:solidFill>
                <a:effectLst/>
                <a:latin typeface="+mn-lt"/>
                <a:ea typeface="+mn-ea"/>
                <a:cs typeface="+mn-cs"/>
              </a:rPr>
              <a:t>This provision responds to City Council Resolution 37034 (Oct. 2, 2013) directing City bureaus to seek opportunities to incorporate bird-friendly building design into City plans and projects, including the Comprehensive Plan, Central City 2035, and the City’s Green Building Policy.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err="1">
                <a:solidFill>
                  <a:schemeClr val="tx1"/>
                </a:solidFill>
                <a:effectLst/>
                <a:latin typeface="+mn-lt"/>
                <a:ea typeface="+mn-ea"/>
                <a:cs typeface="+mn-cs"/>
              </a:rPr>
              <a:t>Ecoroof</a:t>
            </a:r>
            <a:r>
              <a:rPr lang="en-US" sz="11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100% coverage on new </a:t>
            </a:r>
            <a:r>
              <a:rPr lang="en-US" sz="1100" dirty="0">
                <a:solidFill>
                  <a:schemeClr val="bg1">
                    <a:lumMod val="85000"/>
                  </a:schemeClr>
                </a:solidFill>
              </a:rPr>
              <a:t>Buildings</a:t>
            </a:r>
            <a:r>
              <a:rPr lang="en-US" sz="1100" b="1" dirty="0">
                <a:solidFill>
                  <a:schemeClr val="bg1">
                    <a:lumMod val="85000"/>
                  </a:schemeClr>
                </a:solidFill>
              </a:rPr>
              <a:t> </a:t>
            </a:r>
            <a:r>
              <a:rPr lang="en-US" sz="1100" dirty="0">
                <a:solidFill>
                  <a:schemeClr val="bg1">
                    <a:lumMod val="85000"/>
                  </a:schemeClr>
                </a:solidFill>
              </a:rPr>
              <a:t>20,000 sq. ft. or greater – up to 40% of that may be in mechanical equipment and other necessary elements, or desirable elements such as patios</a:t>
            </a:r>
            <a:endParaRPr lang="en-US" sz="1100" b="1" dirty="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effectLst/>
                <a:latin typeface="+mn-lt"/>
                <a:ea typeface="+mn-ea"/>
                <a:cs typeface="+mn-cs"/>
              </a:rPr>
              <a:t>Low Carbon buildings on new </a:t>
            </a:r>
            <a:r>
              <a:rPr lang="en-US" sz="1100" b="0" kern="1200" baseline="0" dirty="0">
                <a:solidFill>
                  <a:schemeClr val="tx1"/>
                </a:solidFill>
                <a:effectLst/>
                <a:latin typeface="+mn-lt"/>
                <a:ea typeface="+mn-ea"/>
                <a:cs typeface="+mn-cs"/>
              </a:rPr>
              <a:t>buildings over 50,000 square feet or buildings that expand by at least 50,000 </a:t>
            </a:r>
            <a:r>
              <a:rPr lang="en-US" sz="1100" b="0" kern="1200" baseline="0" dirty="0" err="1">
                <a:solidFill>
                  <a:schemeClr val="tx1"/>
                </a:solidFill>
                <a:effectLst/>
                <a:latin typeface="+mn-lt"/>
                <a:ea typeface="+mn-ea"/>
                <a:cs typeface="+mn-cs"/>
              </a:rPr>
              <a:t>sq</a:t>
            </a:r>
            <a:r>
              <a:rPr lang="en-US" sz="1100" b="0" kern="1200" baseline="0" dirty="0">
                <a:solidFill>
                  <a:schemeClr val="tx1"/>
                </a:solidFill>
                <a:effectLst/>
                <a:latin typeface="+mn-lt"/>
                <a:ea typeface="+mn-ea"/>
                <a:cs typeface="+mn-cs"/>
              </a:rPr>
              <a:t> </a:t>
            </a:r>
            <a:r>
              <a:rPr lang="en-US" sz="1100" b="0" kern="1200" baseline="0" dirty="0" err="1">
                <a:solidFill>
                  <a:schemeClr val="tx1"/>
                </a:solidFill>
                <a:effectLst/>
                <a:latin typeface="+mn-lt"/>
                <a:ea typeface="+mn-ea"/>
                <a:cs typeface="+mn-cs"/>
              </a:rPr>
              <a:t>ft</a:t>
            </a:r>
            <a:endParaRPr lang="en-US" sz="1100" b="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baseline="0" dirty="0">
                <a:solidFill>
                  <a:schemeClr val="tx1"/>
                </a:solidFill>
                <a:effectLst/>
                <a:latin typeface="+mn-lt"/>
                <a:ea typeface="+mn-ea"/>
                <a:cs typeface="+mn-cs"/>
              </a:rPr>
              <a:t>The provision requires that developer register with one of 4 green building organizations.  We are only requiring registration because the full certification is more stringent than the current state building code.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1" kern="1200" dirty="0">
                <a:solidFill>
                  <a:schemeClr val="tx1"/>
                </a:solidFill>
                <a:effectLst/>
                <a:latin typeface="+mn-lt"/>
                <a:ea typeface="+mn-ea"/>
                <a:cs typeface="+mn-cs"/>
              </a:rPr>
              <a:t>Energy use in commercial buildings accounts for about 25% of Portland’s carbon emissions.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1" kern="1200" baseline="0" dirty="0">
                <a:solidFill>
                  <a:schemeClr val="tx1"/>
                </a:solidFill>
                <a:effectLst/>
                <a:latin typeface="+mn-lt"/>
                <a:ea typeface="+mn-ea"/>
                <a:cs typeface="+mn-cs"/>
              </a:rPr>
              <a:t>Since 2001, most new construction in the Central City is using a green building program such as LEED.  We want to keep that trend going.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579009DC-66F2-4DD2-9DE9-DD355AF04341}" type="slidenum">
              <a:rPr lang="en-US" smtClean="0"/>
              <a:t>14</a:t>
            </a:fld>
            <a:endParaRPr lang="en-US"/>
          </a:p>
        </p:txBody>
      </p:sp>
    </p:spTree>
    <p:extLst>
      <p:ext uri="{BB962C8B-B14F-4D97-AF65-F5344CB8AC3E}">
        <p14:creationId xmlns:p14="http://schemas.microsoft.com/office/powerpoint/2010/main" val="3355285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 discussed the new urban design tool.</a:t>
            </a:r>
            <a:r>
              <a:rPr lang="en-US" baseline="0" dirty="0"/>
              <a:t> This is important for key redevelopment opportunities in the Central City. We will get the best results if these sites can be planned and designed as a whole as well as ensuring strong connections and integration with the surrounding neighborhood. Here is a list of a few required sites.</a:t>
            </a:r>
            <a:endParaRPr lang="en-US" dirty="0"/>
          </a:p>
          <a:p>
            <a:endParaRPr lang="en-US" dirty="0"/>
          </a:p>
          <a:p>
            <a:r>
              <a:rPr lang="en-US" dirty="0"/>
              <a:t>-There is also a voluntary option to use this tool over 160,000 sq. ft.  </a:t>
            </a:r>
          </a:p>
          <a:p>
            <a:endParaRPr lang="en-US" dirty="0"/>
          </a:p>
          <a:p>
            <a:endParaRPr lang="en-US" sz="1200" dirty="0">
              <a:solidFill>
                <a:schemeClr val="bg1">
                  <a:lumMod val="85000"/>
                </a:schemeClr>
              </a:solidFill>
            </a:endParaRPr>
          </a:p>
          <a:p>
            <a:r>
              <a:rPr lang="en-US" sz="1200" baseline="0" dirty="0">
                <a:solidFill>
                  <a:schemeClr val="bg1">
                    <a:lumMod val="85000"/>
                  </a:schemeClr>
                </a:solidFill>
              </a:rPr>
              <a:t>Stop:</a:t>
            </a:r>
          </a:p>
          <a:p>
            <a:r>
              <a:rPr lang="en-US" sz="1200" baseline="0" dirty="0">
                <a:solidFill>
                  <a:schemeClr val="bg1">
                    <a:lumMod val="85000"/>
                  </a:schemeClr>
                </a:solidFill>
              </a:rPr>
              <a:t>The plan will take a close look at the circulation, pedestrian realm, and open space layout, infrastructure capacity, and building massing. </a:t>
            </a:r>
          </a:p>
          <a:p>
            <a:endParaRPr lang="en-US" sz="1050" dirty="0"/>
          </a:p>
          <a:p>
            <a:endParaRPr lang="en-US" sz="1200" dirty="0">
              <a:solidFill>
                <a:schemeClr val="bg1">
                  <a:lumMod val="85000"/>
                </a:schemeClr>
              </a:solidFill>
            </a:endParaRPr>
          </a:p>
          <a:p>
            <a:endParaRPr lang="en-US" sz="1200" dirty="0">
              <a:solidFill>
                <a:schemeClr val="bg1">
                  <a:lumMod val="85000"/>
                </a:schemeClr>
              </a:solidFill>
            </a:endParaRPr>
          </a:p>
          <a:p>
            <a:endParaRPr lang="en-US" sz="1200" dirty="0">
              <a:solidFill>
                <a:schemeClr val="bg1">
                  <a:lumMod val="85000"/>
                </a:schemeClr>
              </a:solidFill>
            </a:endParaRP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15</a:t>
            </a:fld>
            <a:endParaRPr lang="en-US"/>
          </a:p>
        </p:txBody>
      </p:sp>
    </p:spTree>
    <p:extLst>
      <p:ext uri="{BB962C8B-B14F-4D97-AF65-F5344CB8AC3E}">
        <p14:creationId xmlns:p14="http://schemas.microsoft.com/office/powerpoint/2010/main" val="301261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Overall Simplified parking code- new parking can operate as accessory or commercial parking</a:t>
            </a:r>
          </a:p>
          <a:p>
            <a:pPr marL="0" indent="0">
              <a:buFont typeface="Arial" panose="020B0604020202020204" pitchFamily="34" charset="0"/>
              <a:buNone/>
            </a:pPr>
            <a:endParaRPr lang="en-US" sz="1200" dirty="0"/>
          </a:p>
          <a:p>
            <a:pPr marL="342900" indent="-342900">
              <a:buFont typeface="Arial" panose="020B0604020202020204" pitchFamily="34" charset="0"/>
              <a:buChar char="•"/>
            </a:pPr>
            <a:r>
              <a:rPr lang="en-US" sz="1200" dirty="0"/>
              <a:t>No minimums and lower maximum ratios for all </a:t>
            </a:r>
          </a:p>
          <a:p>
            <a:pPr marL="342900" indent="-342900">
              <a:buFont typeface="Arial" panose="020B0604020202020204" pitchFamily="34" charset="0"/>
              <a:buChar char="•"/>
            </a:pPr>
            <a:r>
              <a:rPr lang="en-US" sz="1200" dirty="0"/>
              <a:t>Parking sectors from 26 to 6</a:t>
            </a:r>
          </a:p>
          <a:p>
            <a:pPr marL="342900" indent="-342900">
              <a:buFont typeface="Arial" panose="020B0604020202020204" pitchFamily="34" charset="0"/>
              <a:buChar char="•"/>
            </a:pPr>
            <a:r>
              <a:rPr lang="en-US" sz="1200" dirty="0"/>
              <a:t>Allow shared parking- and transfer of parking entitlements is allowed through CC parking review within parking sectors </a:t>
            </a:r>
          </a:p>
          <a:p>
            <a:pPr marL="342900" indent="-342900">
              <a:buFont typeface="Arial" panose="020B0604020202020204" pitchFamily="34" charset="0"/>
              <a:buChar char="•"/>
            </a:pPr>
            <a:r>
              <a:rPr lang="en-US" sz="1200" dirty="0"/>
              <a:t>Prohibit surface parking- except in industrial zones and public school sites </a:t>
            </a:r>
            <a:r>
              <a:rPr lang="en-US" sz="1200" i="1" dirty="0"/>
              <a:t>(this includes Lincoln High school)</a:t>
            </a:r>
          </a:p>
          <a:p>
            <a:pPr marL="342900" indent="-342900">
              <a:buFont typeface="Arial" panose="020B0604020202020204" pitchFamily="34" charset="0"/>
              <a:buChar char="•"/>
            </a:pPr>
            <a:r>
              <a:rPr lang="en-US" sz="1200" dirty="0"/>
              <a:t>New rules for all parking – carpool spaces, restrictions for parking access and loading along transit streets, ground floor active use requirements for new parking structures</a:t>
            </a:r>
          </a:p>
          <a:p>
            <a:pPr marL="342900" indent="-342900">
              <a:buFont typeface="Arial" panose="020B0604020202020204" pitchFamily="34" charset="0"/>
              <a:buChar char="•"/>
            </a:pPr>
            <a:r>
              <a:rPr lang="en-US" sz="1200" dirty="0" err="1"/>
              <a:t>MMA:New</a:t>
            </a:r>
            <a:r>
              <a:rPr lang="en-US" sz="1200" dirty="0"/>
              <a:t> State designation that </a:t>
            </a:r>
            <a:r>
              <a:rPr lang="en-US" sz="1200" b="1" dirty="0"/>
              <a:t>facilitates increases in density </a:t>
            </a:r>
            <a:r>
              <a:rPr lang="en-US" sz="1200" dirty="0"/>
              <a:t>and the buildout of the Central City </a:t>
            </a: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16</a:t>
            </a:fld>
            <a:endParaRPr lang="en-US"/>
          </a:p>
        </p:txBody>
      </p:sp>
    </p:spTree>
    <p:extLst>
      <p:ext uri="{BB962C8B-B14F-4D97-AF65-F5344CB8AC3E}">
        <p14:creationId xmlns:p14="http://schemas.microsoft.com/office/powerpoint/2010/main" val="101874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Hello, Rachael Hoy with BPS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Central City 2035 was adopted by City Council June 6 and went into effect July 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Many volumes of work adopted with Central City 2035 today I’m talking mainly about updates to the CC Plan district zoning code.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Staci provided you with a handout that briefly describes changes to the plan district.  We are not going to go through all of these but really hit the highlights that are relevant to your Commission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2</a:t>
            </a:fld>
            <a:endParaRPr lang="en-US"/>
          </a:p>
        </p:txBody>
      </p:sp>
    </p:spTree>
    <p:extLst>
      <p:ext uri="{BB962C8B-B14F-4D97-AF65-F5344CB8AC3E}">
        <p14:creationId xmlns:p14="http://schemas.microsoft.com/office/powerpoint/2010/main" val="429215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provide an overview to get us started.  We’ve got 10 </a:t>
            </a:r>
            <a:r>
              <a:rPr lang="en-US" dirty="0" err="1"/>
              <a:t>subdistricts</a:t>
            </a:r>
            <a:r>
              <a:rPr lang="en-US" dirty="0"/>
              <a:t> in the CC.  River District has gone away replaced by the Pearl and old Town Chinatown.  Smaller Downtown district with West End becoming its own district.</a:t>
            </a:r>
          </a:p>
          <a:p>
            <a:endParaRPr lang="en-US" dirty="0"/>
          </a:p>
          <a:p>
            <a:r>
              <a:rPr lang="en-US" dirty="0"/>
              <a:t>Portland Public Schools Blanchard site becomes part of Lloyd </a:t>
            </a:r>
            <a:r>
              <a:rPr lang="en-US" dirty="0" err="1"/>
              <a:t>subdistrict</a:t>
            </a:r>
            <a:endParaRPr lang="en-US" dirty="0"/>
          </a:p>
          <a:p>
            <a:endParaRPr lang="en-US" dirty="0"/>
          </a:p>
          <a:p>
            <a:r>
              <a:rPr lang="en-US" dirty="0"/>
              <a:t>The Central City boundary has been expanded to include Clinton Station area</a:t>
            </a:r>
          </a:p>
        </p:txBody>
      </p:sp>
      <p:sp>
        <p:nvSpPr>
          <p:cNvPr id="4" name="Slide Number Placeholder 3"/>
          <p:cNvSpPr>
            <a:spLocks noGrp="1"/>
          </p:cNvSpPr>
          <p:nvPr>
            <p:ph type="sldNum" sz="quarter" idx="10"/>
          </p:nvPr>
        </p:nvSpPr>
        <p:spPr/>
        <p:txBody>
          <a:bodyPr/>
          <a:lstStyle/>
          <a:p>
            <a:fld id="{579009DC-66F2-4DD2-9DE9-DD355AF04341}" type="slidenum">
              <a:rPr lang="en-US" smtClean="0"/>
              <a:t>3</a:t>
            </a:fld>
            <a:endParaRPr lang="en-US"/>
          </a:p>
        </p:txBody>
      </p:sp>
    </p:spTree>
    <p:extLst>
      <p:ext uri="{BB962C8B-B14F-4D97-AF65-F5344CB8AC3E}">
        <p14:creationId xmlns:p14="http://schemas.microsoft.com/office/powerpoint/2010/main" val="391617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050" kern="1200" dirty="0">
              <a:solidFill>
                <a:schemeClr val="tx1"/>
              </a:solidFill>
              <a:effectLst/>
              <a:latin typeface="+mn-lt"/>
              <a:ea typeface="+mn-ea"/>
              <a:cs typeface="+mn-cs"/>
            </a:endParaRPr>
          </a:p>
          <a:p>
            <a:pPr lvl="0"/>
            <a:r>
              <a:rPr lang="en-US" sz="1050" kern="1200" dirty="0">
                <a:solidFill>
                  <a:schemeClr val="tx1"/>
                </a:solidFill>
                <a:effectLst/>
                <a:latin typeface="+mn-lt"/>
                <a:ea typeface="+mn-ea"/>
                <a:cs typeface="+mn-cs"/>
              </a:rPr>
              <a:t>Generally</a:t>
            </a:r>
            <a:r>
              <a:rPr lang="en-US" sz="1050" kern="1200" baseline="0" dirty="0">
                <a:solidFill>
                  <a:schemeClr val="tx1"/>
                </a:solidFill>
                <a:effectLst/>
                <a:latin typeface="+mn-lt"/>
                <a:ea typeface="+mn-ea"/>
                <a:cs typeface="+mn-cs"/>
              </a:rPr>
              <a:t> most of the Central City is Central Commercial which allows for flexibility of residential and commercial mixed use developments.  The proposed changes are in an effort to simplify the zoning pattern and add more flexibility across the central city.  </a:t>
            </a:r>
            <a:endParaRPr lang="en-US" sz="1050" kern="1200" dirty="0">
              <a:solidFill>
                <a:schemeClr val="tx1"/>
              </a:solidFill>
              <a:effectLst/>
              <a:latin typeface="+mn-lt"/>
              <a:ea typeface="+mn-ea"/>
              <a:cs typeface="+mn-cs"/>
            </a:endParaRPr>
          </a:p>
          <a:p>
            <a:pPr lvl="0"/>
            <a:r>
              <a:rPr lang="en-US" sz="1050" kern="1200" dirty="0">
                <a:solidFill>
                  <a:schemeClr val="tx1"/>
                </a:solidFill>
                <a:effectLst/>
                <a:latin typeface="+mn-lt"/>
                <a:ea typeface="+mn-ea"/>
                <a:cs typeface="+mn-cs"/>
              </a:rPr>
              <a:t> </a:t>
            </a:r>
          </a:p>
          <a:p>
            <a:pPr lvl="1"/>
            <a:r>
              <a:rPr lang="en-US" sz="1050" kern="1200" dirty="0">
                <a:solidFill>
                  <a:schemeClr val="tx1"/>
                </a:solidFill>
                <a:effectLst/>
                <a:latin typeface="+mn-lt"/>
                <a:ea typeface="+mn-ea"/>
                <a:cs typeface="+mn-cs"/>
              </a:rPr>
              <a:t>-</a:t>
            </a:r>
            <a:r>
              <a:rPr lang="en-US" sz="1050" b="1" kern="1200" dirty="0">
                <a:solidFill>
                  <a:schemeClr val="tx1"/>
                </a:solidFill>
                <a:effectLst/>
                <a:latin typeface="+mn-lt"/>
                <a:ea typeface="+mn-ea"/>
                <a:cs typeface="+mn-cs"/>
              </a:rPr>
              <a:t>RX</a:t>
            </a:r>
            <a:r>
              <a:rPr lang="en-US" sz="1050" kern="1200" dirty="0">
                <a:solidFill>
                  <a:schemeClr val="tx1"/>
                </a:solidFill>
                <a:effectLst/>
                <a:latin typeface="+mn-lt"/>
                <a:ea typeface="+mn-ea"/>
                <a:cs typeface="+mn-cs"/>
              </a:rPr>
              <a:t> zoning is being </a:t>
            </a:r>
            <a:r>
              <a:rPr lang="en-US" sz="1050" b="1" kern="1200" dirty="0">
                <a:solidFill>
                  <a:schemeClr val="tx1"/>
                </a:solidFill>
                <a:effectLst/>
                <a:latin typeface="+mn-lt"/>
                <a:ea typeface="+mn-ea"/>
                <a:cs typeface="+mn-cs"/>
              </a:rPr>
              <a:t>changed to CX zoning </a:t>
            </a:r>
            <a:r>
              <a:rPr lang="en-US" sz="1050" kern="1200" dirty="0">
                <a:solidFill>
                  <a:schemeClr val="tx1"/>
                </a:solidFill>
                <a:effectLst/>
                <a:latin typeface="+mn-lt"/>
                <a:ea typeface="+mn-ea"/>
                <a:cs typeface="+mn-cs"/>
              </a:rPr>
              <a:t>in some areas West of river and also in the Lloyd</a:t>
            </a:r>
            <a:r>
              <a:rPr lang="en-US" sz="1050" kern="1200" baseline="0" dirty="0">
                <a:solidFill>
                  <a:schemeClr val="tx1"/>
                </a:solidFill>
                <a:effectLst/>
                <a:latin typeface="+mn-lt"/>
                <a:ea typeface="+mn-ea"/>
                <a:cs typeface="+mn-cs"/>
              </a:rPr>
              <a:t> district</a:t>
            </a:r>
            <a:r>
              <a:rPr lang="en-US" sz="1050" kern="1200" dirty="0">
                <a:solidFill>
                  <a:schemeClr val="tx1"/>
                </a:solidFill>
                <a:effectLst/>
                <a:latin typeface="+mn-lt"/>
                <a:ea typeface="+mn-ea"/>
                <a:cs typeface="+mn-cs"/>
              </a:rPr>
              <a:t>. This change is being made to add more flexibility for commercial and housing at these sites.  We’ve seen more residential development in our mixed use zones</a:t>
            </a:r>
            <a:r>
              <a:rPr lang="en-US" sz="1050" kern="1200" baseline="0" dirty="0">
                <a:solidFill>
                  <a:schemeClr val="tx1"/>
                </a:solidFill>
                <a:effectLst/>
                <a:latin typeface="+mn-lt"/>
                <a:ea typeface="+mn-ea"/>
                <a:cs typeface="+mn-cs"/>
              </a:rPr>
              <a:t> than in the RX zone.</a:t>
            </a:r>
          </a:p>
          <a:p>
            <a:pPr lvl="1"/>
            <a:endParaRPr lang="en-US" sz="1050" kern="1200" dirty="0">
              <a:solidFill>
                <a:schemeClr val="tx1"/>
              </a:solidFill>
              <a:effectLst/>
              <a:latin typeface="+mn-lt"/>
              <a:ea typeface="+mn-ea"/>
              <a:cs typeface="+mn-cs"/>
            </a:endParaRPr>
          </a:p>
          <a:p>
            <a:pPr lvl="1"/>
            <a:r>
              <a:rPr lang="en-US" sz="1050" kern="1200" dirty="0">
                <a:solidFill>
                  <a:schemeClr val="tx1"/>
                </a:solidFill>
                <a:effectLst/>
                <a:latin typeface="+mn-lt"/>
                <a:ea typeface="+mn-ea"/>
                <a:cs typeface="+mn-cs"/>
              </a:rPr>
              <a:t>-the remaining RX zoning- we’ve made it more flexible to allow for more office/commercial on the ground floor. </a:t>
            </a:r>
          </a:p>
          <a:p>
            <a:pPr lvl="1"/>
            <a:endParaRPr lang="en-US" sz="1050" kern="1200" dirty="0">
              <a:solidFill>
                <a:schemeClr val="tx1"/>
              </a:solidFill>
              <a:effectLst/>
              <a:latin typeface="+mn-lt"/>
              <a:ea typeface="+mn-ea"/>
              <a:cs typeface="+mn-cs"/>
            </a:endParaRPr>
          </a:p>
          <a:p>
            <a:pPr lvl="1"/>
            <a:r>
              <a:rPr lang="en-US" sz="1050" kern="1200" dirty="0">
                <a:solidFill>
                  <a:schemeClr val="tx1"/>
                </a:solidFill>
                <a:effectLst/>
                <a:latin typeface="+mn-lt"/>
                <a:ea typeface="+mn-ea"/>
                <a:cs typeface="+mn-cs"/>
              </a:rPr>
              <a:t>-Also in an effort to preserve older non-residential buildings (for example like the YWCA) that </a:t>
            </a:r>
            <a:r>
              <a:rPr lang="en-US" sz="1050" b="1" kern="1200" dirty="0">
                <a:solidFill>
                  <a:schemeClr val="tx1"/>
                </a:solidFill>
                <a:effectLst/>
                <a:latin typeface="+mn-lt"/>
                <a:ea typeface="+mn-ea"/>
                <a:cs typeface="+mn-cs"/>
              </a:rPr>
              <a:t>may not be formally designated as historic</a:t>
            </a:r>
            <a:r>
              <a:rPr lang="en-US" sz="1050" kern="1200" dirty="0">
                <a:solidFill>
                  <a:schemeClr val="tx1"/>
                </a:solidFill>
                <a:effectLst/>
                <a:latin typeface="+mn-lt"/>
                <a:ea typeface="+mn-ea"/>
                <a:cs typeface="+mn-cs"/>
              </a:rPr>
              <a:t>, but that we want to preserve.  </a:t>
            </a:r>
            <a:r>
              <a:rPr lang="en-US" sz="1050" b="1" kern="1200" dirty="0">
                <a:solidFill>
                  <a:schemeClr val="tx1"/>
                </a:solidFill>
                <a:effectLst/>
                <a:latin typeface="+mn-lt"/>
                <a:ea typeface="+mn-ea"/>
                <a:cs typeface="+mn-cs"/>
              </a:rPr>
              <a:t>These buildings may have up to 100 percent of the building in retail sales or service or office use.  This allows for more options for re-use and rehabilitation. </a:t>
            </a:r>
          </a:p>
          <a:p>
            <a:pPr lvl="1"/>
            <a:endParaRPr lang="en-US" sz="1050" kern="1200" dirty="0">
              <a:solidFill>
                <a:schemeClr val="tx1"/>
              </a:solidFill>
              <a:effectLst/>
              <a:latin typeface="+mn-lt"/>
              <a:ea typeface="+mn-ea"/>
              <a:cs typeface="+mn-cs"/>
            </a:endParaRPr>
          </a:p>
          <a:p>
            <a:pPr lvl="1"/>
            <a:r>
              <a:rPr lang="en-US" sz="1050" kern="1200" dirty="0">
                <a:solidFill>
                  <a:schemeClr val="tx1"/>
                </a:solidFill>
                <a:effectLst/>
                <a:latin typeface="+mn-lt"/>
                <a:ea typeface="+mn-ea"/>
                <a:cs typeface="+mn-cs"/>
              </a:rPr>
              <a:t>-Increasing Employment (EX) zoning along the east side of the river.  OMSI, Clinton station, Blanchard site</a:t>
            </a:r>
          </a:p>
          <a:p>
            <a:pPr lvl="1"/>
            <a:endParaRPr lang="en-US" sz="1050" kern="1200" baseline="0" dirty="0">
              <a:solidFill>
                <a:schemeClr val="tx1"/>
              </a:solidFill>
              <a:effectLst/>
              <a:latin typeface="+mn-lt"/>
              <a:ea typeface="+mn-ea"/>
              <a:cs typeface="+mn-cs"/>
            </a:endParaRPr>
          </a:p>
          <a:p>
            <a:pPr lvl="1"/>
            <a:r>
              <a:rPr lang="en-US" sz="1050" kern="1200" baseline="0" dirty="0">
                <a:solidFill>
                  <a:schemeClr val="tx1"/>
                </a:solidFill>
                <a:effectLst/>
                <a:latin typeface="+mn-lt"/>
                <a:ea typeface="+mn-ea"/>
                <a:cs typeface="+mn-cs"/>
              </a:rPr>
              <a:t>-Some of the EX along the waterfront- housing possible through a conditional use</a:t>
            </a:r>
          </a:p>
          <a:p>
            <a:pPr lvl="1"/>
            <a:endParaRPr lang="en-US" sz="1050" kern="1200" baseline="0" dirty="0">
              <a:solidFill>
                <a:schemeClr val="tx1"/>
              </a:solidFill>
              <a:effectLst/>
              <a:latin typeface="+mn-lt"/>
              <a:ea typeface="+mn-ea"/>
              <a:cs typeface="+mn-cs"/>
            </a:endParaRPr>
          </a:p>
          <a:p>
            <a:pPr lvl="1"/>
            <a:r>
              <a:rPr lang="en-US" sz="1050" kern="1200" baseline="0" dirty="0">
                <a:solidFill>
                  <a:schemeClr val="tx1"/>
                </a:solidFill>
                <a:effectLst/>
                <a:latin typeface="+mn-lt"/>
                <a:ea typeface="+mn-ea"/>
                <a:cs typeface="+mn-cs"/>
              </a:rPr>
              <a:t>-EX along Powell Blvd and in Lower Albina -prohibiting housing </a:t>
            </a:r>
          </a:p>
          <a:p>
            <a:pPr lvl="1"/>
            <a:endParaRPr lang="en-US" sz="1050" kern="1200" baseline="0" dirty="0">
              <a:solidFill>
                <a:schemeClr val="tx1"/>
              </a:solidFill>
              <a:effectLst/>
              <a:latin typeface="+mn-lt"/>
              <a:ea typeface="+mn-ea"/>
              <a:cs typeface="+mn-cs"/>
            </a:endParaRPr>
          </a:p>
          <a:p>
            <a:pPr lvl="0"/>
            <a:r>
              <a:rPr lang="en-US" sz="1050" kern="1200" dirty="0">
                <a:solidFill>
                  <a:schemeClr val="tx1"/>
                </a:solidFill>
                <a:effectLst/>
                <a:latin typeface="+mn-lt"/>
                <a:ea typeface="+mn-ea"/>
                <a:cs typeface="+mn-cs"/>
              </a:rPr>
              <a:t>	-</a:t>
            </a:r>
            <a:r>
              <a:rPr lang="en-US" sz="1050" b="1" kern="1200" dirty="0">
                <a:solidFill>
                  <a:schemeClr val="tx1"/>
                </a:solidFill>
                <a:effectLst/>
                <a:latin typeface="+mn-lt"/>
                <a:ea typeface="+mn-ea"/>
                <a:cs typeface="+mn-cs"/>
              </a:rPr>
              <a:t>Expand industrial office uses to the entire Central</a:t>
            </a:r>
            <a:r>
              <a:rPr lang="en-US" sz="1050" b="1" kern="1200" baseline="0" dirty="0">
                <a:solidFill>
                  <a:schemeClr val="tx1"/>
                </a:solidFill>
                <a:effectLst/>
                <a:latin typeface="+mn-lt"/>
                <a:ea typeface="+mn-ea"/>
                <a:cs typeface="+mn-cs"/>
              </a:rPr>
              <a:t> Eastside (white area in CES). Historic landmarks and contributing resources in historic and conservation districts can be 100 industrial office in the IG1</a:t>
            </a:r>
          </a:p>
          <a:p>
            <a:pPr lvl="0"/>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-Additional uses allowed in the Open Space zone:  we changed this code to allow for small retail sales and serve uses in the OS throughout the CC.  </a:t>
            </a:r>
          </a:p>
          <a:p>
            <a:pPr lvl="0"/>
            <a:endParaRPr lang="en-US"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4</a:t>
            </a:fld>
            <a:endParaRPr lang="en-US"/>
          </a:p>
        </p:txBody>
      </p:sp>
    </p:spTree>
    <p:extLst>
      <p:ext uri="{BB962C8B-B14F-4D97-AF65-F5344CB8AC3E}">
        <p14:creationId xmlns:p14="http://schemas.microsoft.com/office/powerpoint/2010/main" val="158285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map reflects FAR changes:</a:t>
            </a:r>
          </a:p>
          <a:p>
            <a:endParaRPr lang="en-US" baseline="0" dirty="0"/>
          </a:p>
          <a:p>
            <a:r>
              <a:rPr lang="en-US" dirty="0">
                <a:effectLst/>
              </a:rPr>
              <a:t>-Minimum FARs applied across the CC (1:1 to 3:1). Sites zoned industrial and open space </a:t>
            </a:r>
            <a:r>
              <a:rPr lang="en-US" b="1" dirty="0">
                <a:effectLst/>
              </a:rPr>
              <a:t>are exempt</a:t>
            </a:r>
            <a:r>
              <a:rPr lang="en-US" dirty="0">
                <a:effectLst/>
              </a:rPr>
              <a:t>, plus public schools.</a:t>
            </a:r>
            <a:endParaRPr lang="en-US" dirty="0"/>
          </a:p>
          <a:p>
            <a:endParaRPr lang="en-US" dirty="0"/>
          </a:p>
          <a:p>
            <a:r>
              <a:rPr lang="en-US" dirty="0"/>
              <a:t>A few areas of increases: </a:t>
            </a:r>
          </a:p>
          <a:p>
            <a:endParaRPr lang="en-US" dirty="0"/>
          </a:p>
          <a:p>
            <a:r>
              <a:rPr lang="en-US" dirty="0"/>
              <a:t>-</a:t>
            </a:r>
            <a:r>
              <a:rPr lang="en-US" baseline="0" dirty="0"/>
              <a:t>transit mall and Lincoln station area</a:t>
            </a:r>
          </a:p>
          <a:p>
            <a:endParaRPr lang="en-US" baseline="0" dirty="0"/>
          </a:p>
          <a:p>
            <a:r>
              <a:rPr lang="en-US" baseline="0" dirty="0"/>
              <a:t>A few other areas I want to point out: </a:t>
            </a:r>
          </a:p>
          <a:p>
            <a:endParaRPr lang="en-US" baseline="0" dirty="0"/>
          </a:p>
          <a:p>
            <a:r>
              <a:rPr lang="en-US" baseline="0" dirty="0"/>
              <a:t>-</a:t>
            </a:r>
            <a:r>
              <a:rPr lang="en-US" baseline="0" dirty="0" err="1"/>
              <a:t>Riverplace</a:t>
            </a:r>
            <a:r>
              <a:rPr lang="en-US" baseline="0" dirty="0"/>
              <a:t>, North Pearl - S</a:t>
            </a:r>
            <a:r>
              <a:rPr lang="en-US" dirty="0"/>
              <a:t>light increase in FAR from 4:1 to 5:1 makes these areas eligible for a better inclusionary housing incentives package, may encourage redevelopment more quickly and increase the amount of affordable</a:t>
            </a:r>
            <a:r>
              <a:rPr lang="en-US" baseline="0" dirty="0"/>
              <a:t> housing in these areas. </a:t>
            </a:r>
          </a:p>
          <a:p>
            <a:endParaRPr lang="en-US" baseline="0" dirty="0"/>
          </a:p>
          <a:p>
            <a:r>
              <a:rPr lang="en-US" baseline="0" dirty="0"/>
              <a:t>-Post Office site – both the West Quadrant plan and the Broadway Corridor framework plan called for increased allowances of FAR and height for a  high density mixed use development with affordable housing, </a:t>
            </a:r>
          </a:p>
          <a:p>
            <a:endParaRPr lang="en-US" baseline="0" dirty="0"/>
          </a:p>
          <a:p>
            <a:r>
              <a:rPr lang="en-US" baseline="0" dirty="0"/>
              <a:t>-update in west end – existing FAR is 6:1 for commercial and 9:1 for residential. . We wanted to simplify the code and have one base FAR for the area.  8:1 is the current FAR to the South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5</a:t>
            </a:fld>
            <a:endParaRPr lang="en-US"/>
          </a:p>
        </p:txBody>
      </p:sp>
    </p:spTree>
    <p:extLst>
      <p:ext uri="{BB962C8B-B14F-4D97-AF65-F5344CB8AC3E}">
        <p14:creationId xmlns:p14="http://schemas.microsoft.com/office/powerpoint/2010/main" val="154418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effectLst/>
            </a:endParaRPr>
          </a:p>
          <a:p>
            <a:pPr lvl="0"/>
            <a:r>
              <a:rPr lang="en-US" dirty="0">
                <a:effectLst/>
              </a:rPr>
              <a:t>Retained some specific FAR regulations for South Waterfront and the south Park Blocks. West End and North Pearl special FAR provisions eliminated, making them more like all other areas in CC.  </a:t>
            </a:r>
          </a:p>
          <a:p>
            <a:pPr lvl="0"/>
            <a:r>
              <a:rPr lang="en-US" i="1" dirty="0">
                <a:effectLst/>
              </a:rPr>
              <a:t>(transferring FAR to sites zoned RX is prohibited </a:t>
            </a:r>
            <a:r>
              <a:rPr lang="en-US" i="1" dirty="0" err="1">
                <a:effectLst/>
              </a:rPr>
              <a:t>witihin</a:t>
            </a:r>
            <a:r>
              <a:rPr lang="en-US" i="1" dirty="0">
                <a:effectLst/>
              </a:rPr>
              <a:t> the south park blocks frontage (area is mapped). </a:t>
            </a:r>
          </a:p>
          <a:p>
            <a:pPr lvl="0"/>
            <a:endParaRPr lang="en-US" dirty="0">
              <a:effectLst/>
            </a:endParaRPr>
          </a:p>
          <a:p>
            <a:pPr lvl="0"/>
            <a:r>
              <a:rPr lang="en-US" dirty="0">
                <a:effectLst/>
              </a:rPr>
              <a:t>The Neighborhood facility (e.g. public school, daycare) exemptions from maximum FAR calculation is expanded to entire Central City.</a:t>
            </a:r>
          </a:p>
          <a:p>
            <a:endParaRPr lang="en-US" dirty="0"/>
          </a:p>
          <a:p>
            <a:r>
              <a:rPr lang="en-US" dirty="0">
                <a:effectLst/>
              </a:rPr>
              <a:t>Floor area ratios not increased Historic Districts </a:t>
            </a:r>
            <a:r>
              <a:rPr lang="en-US" b="1" dirty="0">
                <a:effectLst/>
              </a:rPr>
              <a:t>except for block 33 </a:t>
            </a:r>
            <a:r>
              <a:rPr lang="en-US" dirty="0">
                <a:effectLst/>
              </a:rPr>
              <a:t>in New Chinatown/</a:t>
            </a:r>
            <a:r>
              <a:rPr lang="en-US" dirty="0" err="1">
                <a:effectLst/>
              </a:rPr>
              <a:t>Japantown</a:t>
            </a:r>
            <a:r>
              <a:rPr lang="en-US" dirty="0">
                <a:effectLst/>
              </a:rPr>
              <a:t> historic district.  The base FAR remains 6 to 1 but a future project can access a base of 9:1 if all floors above the ground floor on the western half of the block are in a residential use.</a:t>
            </a: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6</a:t>
            </a:fld>
            <a:endParaRPr lang="en-US"/>
          </a:p>
        </p:txBody>
      </p:sp>
    </p:spTree>
    <p:extLst>
      <p:ext uri="{BB962C8B-B14F-4D97-AF65-F5344CB8AC3E}">
        <p14:creationId xmlns:p14="http://schemas.microsoft.com/office/powerpoint/2010/main" val="111147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Overview map to show height increases and decreases across the Central city: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Increased height </a:t>
            </a:r>
            <a:r>
              <a:rPr lang="en-US" sz="1200" b="1" kern="1200" baseline="0" dirty="0">
                <a:solidFill>
                  <a:schemeClr val="tx1"/>
                </a:solidFill>
                <a:effectLst/>
                <a:latin typeface="+mn-lt"/>
                <a:ea typeface="+mn-ea"/>
                <a:cs typeface="+mn-cs"/>
              </a:rPr>
              <a:t>tied to bonus height which is accessed through the bonus and transfer system</a:t>
            </a:r>
          </a:p>
          <a:p>
            <a:pPr lvl="1"/>
            <a:r>
              <a:rPr lang="en-US" sz="1200" kern="1200" baseline="0" dirty="0">
                <a:solidFill>
                  <a:schemeClr val="tx1"/>
                </a:solidFill>
                <a:effectLst/>
                <a:latin typeface="+mn-lt"/>
                <a:ea typeface="+mn-ea"/>
                <a:cs typeface="+mn-cs"/>
              </a:rPr>
              <a:t>-Areas include transit mall, </a:t>
            </a:r>
            <a:r>
              <a:rPr lang="en-US" sz="1200" kern="1200" dirty="0">
                <a:solidFill>
                  <a:schemeClr val="tx1"/>
                </a:solidFill>
                <a:effectLst/>
                <a:latin typeface="+mn-lt"/>
                <a:ea typeface="+mn-ea"/>
                <a:cs typeface="+mn-cs"/>
              </a:rPr>
              <a:t>bridge heads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-South Pearl </a:t>
            </a:r>
          </a:p>
          <a:p>
            <a:pPr lvl="1"/>
            <a:r>
              <a:rPr lang="en-US" sz="1200" kern="1200" dirty="0">
                <a:solidFill>
                  <a:schemeClr val="tx1"/>
                </a:solidFill>
                <a:effectLst/>
                <a:latin typeface="+mn-lt"/>
                <a:ea typeface="+mn-ea"/>
                <a:cs typeface="+mn-cs"/>
              </a:rPr>
              <a:t>-Lloyd</a:t>
            </a:r>
            <a:r>
              <a:rPr lang="en-US" sz="1200" kern="1200" baseline="0" dirty="0">
                <a:solidFill>
                  <a:schemeClr val="tx1"/>
                </a:solidFill>
                <a:effectLst/>
                <a:latin typeface="+mn-lt"/>
                <a:ea typeface="+mn-ea"/>
                <a:cs typeface="+mn-cs"/>
              </a:rPr>
              <a:t> district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baseline="0" dirty="0">
                <a:solidFill>
                  <a:schemeClr val="tx1"/>
                </a:solidFill>
                <a:effectLst/>
                <a:latin typeface="+mn-lt"/>
                <a:ea typeface="+mn-ea"/>
                <a:cs typeface="+mn-cs"/>
              </a:rPr>
              <a:t>Decreases in height shown in blue are to preserve view corridors and historic districts. </a:t>
            </a:r>
            <a:r>
              <a:rPr lang="en-US" dirty="0"/>
              <a:t>Generally in the historic districts the access to bonus height has been removed. </a:t>
            </a:r>
            <a:endParaRPr lang="en-US" sz="1200" b="1" i="1"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Areas in green is where we’ve applied a height limit for the first time -in some cases this is due to rezoning or protecting a public view.  Areas of no change are in gray. </a:t>
            </a:r>
          </a:p>
          <a:p>
            <a:pPr lvl="0"/>
            <a:endParaRPr lang="en-US" sz="1200"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9009DC-66F2-4DD2-9DE9-DD355AF04341}" type="slidenum">
              <a:rPr lang="en-US" smtClean="0"/>
              <a:t>7</a:t>
            </a:fld>
            <a:endParaRPr lang="en-US"/>
          </a:p>
        </p:txBody>
      </p:sp>
    </p:spTree>
    <p:extLst>
      <p:ext uri="{BB962C8B-B14F-4D97-AF65-F5344CB8AC3E}">
        <p14:creationId xmlns:p14="http://schemas.microsoft.com/office/powerpoint/2010/main" val="76626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b="1" dirty="0"/>
          </a:p>
          <a:p>
            <a:pPr lvl="1"/>
            <a:r>
              <a:rPr lang="en-US" b="1" dirty="0"/>
              <a:t>NEW: </a:t>
            </a:r>
          </a:p>
          <a:p>
            <a:pPr marL="685800" lvl="1" indent="-228600">
              <a:buAutoNum type="arabicParenR"/>
            </a:pPr>
            <a:r>
              <a:rPr lang="en-US" dirty="0"/>
              <a:t>Most project can bonus up to 3 to 1 on their site, in SOWA we maintained previous regulations allowing bonuses to exceed 3 to 1 if the project uses the open space bonus for at least 1 to 1.</a:t>
            </a:r>
          </a:p>
          <a:p>
            <a:pPr marL="457200" lvl="1" indent="0">
              <a:buNone/>
            </a:pPr>
            <a:r>
              <a:rPr lang="en-US" dirty="0"/>
              <a:t> </a:t>
            </a:r>
          </a:p>
          <a:p>
            <a:pPr lvl="1"/>
            <a:r>
              <a:rPr lang="en-US" dirty="0"/>
              <a:t>2) The priority is affordable housing bonuses –  up to 3 to 1  </a:t>
            </a:r>
            <a:endParaRPr lang="en-US" sz="1100" dirty="0"/>
          </a:p>
          <a:p>
            <a:pPr lvl="2"/>
            <a:r>
              <a:rPr lang="en-US" dirty="0"/>
              <a:t>-build it on site, </a:t>
            </a:r>
            <a:endParaRPr lang="en-US" sz="1100" dirty="0"/>
          </a:p>
          <a:p>
            <a:pPr lvl="2"/>
            <a:r>
              <a:rPr lang="en-US" dirty="0"/>
              <a:t>-Pay into an affordable housing fund</a:t>
            </a:r>
            <a:endParaRPr lang="en-US" sz="1100" dirty="0"/>
          </a:p>
          <a:p>
            <a:pPr lvl="1"/>
            <a:endParaRPr lang="en-US" baseline="0" dirty="0"/>
          </a:p>
          <a:p>
            <a:pPr lvl="1"/>
            <a:endParaRPr lang="en-US" b="1" dirty="0"/>
          </a:p>
          <a:p>
            <a:pPr lvl="1"/>
            <a:r>
              <a:rPr lang="en-US" b="1" dirty="0"/>
              <a:t>Next</a:t>
            </a:r>
            <a:r>
              <a:rPr lang="en-US" b="1" baseline="0" dirty="0"/>
              <a:t> few are specialized or specific to certain areas of town: </a:t>
            </a:r>
            <a:endParaRPr lang="en-US" b="1" dirty="0"/>
          </a:p>
          <a:p>
            <a:pPr lvl="1"/>
            <a:r>
              <a:rPr lang="en-US" dirty="0"/>
              <a:t>2) Riverfront open space- only available to properties along the river. -Setback from the river earn additional floor area</a:t>
            </a:r>
          </a:p>
          <a:p>
            <a:pPr lvl="1"/>
            <a:endParaRPr lang="en-US" dirty="0"/>
          </a:p>
          <a:p>
            <a:pPr lvl="1"/>
            <a:endParaRPr lang="en-US" dirty="0"/>
          </a:p>
          <a:p>
            <a:pPr lvl="1"/>
            <a:r>
              <a:rPr lang="en-US" dirty="0"/>
              <a:t>4) 3 SOWA bonuses – existing bonuses that focus on open space creation and greenway development in the district</a:t>
            </a:r>
            <a:endParaRPr lang="en-US" sz="1100" dirty="0"/>
          </a:p>
          <a:p>
            <a:pPr defTabSz="914266">
              <a:defRPr/>
            </a:pPr>
            <a:endParaRPr lang="en-US" dirty="0"/>
          </a:p>
          <a:p>
            <a:endParaRPr lang="en-US" dirty="0"/>
          </a:p>
          <a:p>
            <a:r>
              <a:rPr lang="en-US" dirty="0"/>
              <a:t>CC2035 has set a priority for the use of the bonuses </a:t>
            </a:r>
          </a:p>
          <a:p>
            <a:endParaRPr lang="en-US" dirty="0"/>
          </a:p>
          <a:p>
            <a:r>
              <a:rPr lang="en-US" dirty="0"/>
              <a:t>-If you are building residential and trigger inclusionary housing requirements – affordable housing will be built on site or pay into the fund</a:t>
            </a:r>
          </a:p>
          <a:p>
            <a:r>
              <a:rPr lang="en-US" dirty="0"/>
              <a:t>-if IH is not triggered and the project is primarily commercial then the project may pay into the affordable housing fund or transfer from a historic resource</a:t>
            </a:r>
          </a:p>
          <a:p>
            <a:endParaRPr lang="en-US" dirty="0"/>
          </a:p>
          <a:p>
            <a:r>
              <a:rPr lang="en-US" i="1" dirty="0"/>
              <a:t>-Valuable provisions for sites that already have additional FAR on site (from transfers or unused bonus FAR) –these can continued to be used on sites –</a:t>
            </a: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8</a:t>
            </a:fld>
            <a:endParaRPr lang="en-US"/>
          </a:p>
        </p:txBody>
      </p:sp>
    </p:spTree>
    <p:extLst>
      <p:ext uri="{BB962C8B-B14F-4D97-AF65-F5344CB8AC3E}">
        <p14:creationId xmlns:p14="http://schemas.microsoft.com/office/powerpoint/2010/main" val="428399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quick overview and then I’ll talk a little more about the historic resource transfer:</a:t>
            </a:r>
          </a:p>
          <a:p>
            <a:endParaRPr lang="en-US" dirty="0"/>
          </a:p>
          <a:p>
            <a:r>
              <a:rPr lang="en-US" dirty="0"/>
              <a:t>- There is no limit to amount of FAR that can be transferred to a site (needs to be within the maximum height limit). </a:t>
            </a:r>
          </a:p>
          <a:p>
            <a:r>
              <a:rPr lang="en-US" dirty="0"/>
              <a:t>-Sending site must retain a minimum FAR as already described.</a:t>
            </a:r>
          </a:p>
          <a:p>
            <a:r>
              <a:rPr lang="en-US" dirty="0"/>
              <a:t>-NEW: Open Space zoned properties may be a sending site but not a receiving site</a:t>
            </a:r>
          </a:p>
          <a:p>
            <a:endParaRPr lang="en-US" sz="1100" dirty="0"/>
          </a:p>
          <a:p>
            <a:r>
              <a:rPr lang="en-US" sz="1100" dirty="0"/>
              <a:t>Two Transfers: </a:t>
            </a:r>
          </a:p>
          <a:p>
            <a:pPr lvl="2"/>
            <a:endParaRPr lang="en-US" sz="1100" dirty="0"/>
          </a:p>
          <a:p>
            <a:pPr lvl="0"/>
            <a:r>
              <a:rPr lang="en-US" sz="1100" dirty="0"/>
              <a:t>1) Priority of the two transfers is the historic resource transfer –if a building does not trigger IH it can be used first. </a:t>
            </a:r>
          </a:p>
          <a:p>
            <a:pPr lvl="0"/>
            <a:r>
              <a:rPr lang="en-US" dirty="0"/>
              <a:t>-Applies to Landmarks and contributing resources.  The historic resources must be seismically upgraded or sign an agreement with the city to complete upgrades before</a:t>
            </a:r>
            <a:r>
              <a:rPr lang="en-US" baseline="0" dirty="0"/>
              <a:t> being able to transfer FAR</a:t>
            </a:r>
            <a:r>
              <a:rPr lang="en-US" i="1" baseline="0" dirty="0"/>
              <a:t>( BPS is working on a template agreement modeled after the existing phased seismic agreement that is used today).</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-historic resources will be provided</a:t>
            </a:r>
            <a:r>
              <a:rPr lang="en-US" sz="1100" baseline="0" dirty="0"/>
              <a:t> with </a:t>
            </a:r>
            <a:r>
              <a:rPr lang="en-US" sz="1100" dirty="0"/>
              <a:t>an additional 3 to 1 to transfer.  This is to serve as a preservation and upgrade incentive to help support the cost of seismic upgrades</a:t>
            </a:r>
            <a:endParaRPr lang="en-US" sz="1050" dirty="0"/>
          </a:p>
          <a:p>
            <a:pPr lvl="1"/>
            <a:endParaRPr lang="en-US" sz="1100" dirty="0"/>
          </a:p>
          <a:p>
            <a:pPr lvl="0"/>
            <a:r>
              <a:rPr lang="en-US" dirty="0"/>
              <a:t>-Receiving sites can be anywhere in Central city (not SOWA)</a:t>
            </a:r>
          </a:p>
          <a:p>
            <a:pPr lvl="2"/>
            <a:endParaRPr lang="en-US" dirty="0"/>
          </a:p>
          <a:p>
            <a:pPr lvl="0"/>
            <a:r>
              <a:rPr lang="en-US" dirty="0"/>
              <a:t>-Owners of the sending and receiving site must complete a covenant documenting floor area on each site (</a:t>
            </a:r>
            <a:r>
              <a:rPr lang="en-US" i="1" dirty="0"/>
              <a:t>and the covenant for the sending site must state that the owner will not demolish or relocate the historic resource unless the City approves through demolition review process.) </a:t>
            </a:r>
          </a:p>
          <a:p>
            <a:pPr lvl="0"/>
            <a:endParaRPr lang="en-US" dirty="0"/>
          </a:p>
          <a:p>
            <a:pPr lvl="0"/>
            <a:r>
              <a:rPr lang="en-US" dirty="0"/>
              <a:t>2) Transfer within a floor area sector (in most cases a project will only be eligible to use this transfer after they have earned 3:1 from the affordable housing or historic preservation</a:t>
            </a:r>
          </a:p>
          <a:p>
            <a:pPr lvl="1"/>
            <a:endParaRPr lang="en-US" sz="1100" dirty="0"/>
          </a:p>
          <a:p>
            <a:pPr defTabSz="914266">
              <a:defRPr/>
            </a:pPr>
            <a:r>
              <a:rPr lang="en-US" dirty="0"/>
              <a:t>	</a:t>
            </a: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9</a:t>
            </a:fld>
            <a:endParaRPr lang="en-US"/>
          </a:p>
        </p:txBody>
      </p:sp>
    </p:spTree>
    <p:extLst>
      <p:ext uri="{BB962C8B-B14F-4D97-AF65-F5344CB8AC3E}">
        <p14:creationId xmlns:p14="http://schemas.microsoft.com/office/powerpoint/2010/main" val="276826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ic Slide -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 y="0"/>
            <a:ext cx="2286000" cy="6150708"/>
          </a:xfrm>
          <a:prstGeom prst="rect">
            <a:avLst/>
          </a:prstGeom>
        </p:spPr>
      </p:pic>
      <p:sp>
        <p:nvSpPr>
          <p:cNvPr id="3" name="Subtitle 2"/>
          <p:cNvSpPr>
            <a:spLocks noGrp="1"/>
          </p:cNvSpPr>
          <p:nvPr>
            <p:ph type="subTitle" idx="1"/>
          </p:nvPr>
        </p:nvSpPr>
        <p:spPr>
          <a:xfrm>
            <a:off x="3028950" y="868680"/>
            <a:ext cx="5486400" cy="539496"/>
          </a:xfrm>
        </p:spPr>
        <p:txBody>
          <a:bodyPr>
            <a:noAutofit/>
          </a:bodyPr>
          <a:lstStyle>
            <a:lvl1pPr marL="0" indent="0" algn="ctr">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84010" y="182880"/>
            <a:ext cx="2099691" cy="1097280"/>
          </a:xfrm>
        </p:spPr>
        <p:txBody>
          <a:bodyPr anchor="b">
            <a:normAutofit/>
          </a:bodyPr>
          <a:lstStyle>
            <a:lvl1pPr algn="l">
              <a:lnSpc>
                <a:spcPct val="70000"/>
              </a:lnSpc>
              <a:defRPr sz="2800" b="1">
                <a:solidFill>
                  <a:schemeClr val="bg1"/>
                </a:solidFill>
                <a:latin typeface="+mn-lt"/>
              </a:defRPr>
            </a:lvl1pPr>
          </a:lstStyle>
          <a:p>
            <a:r>
              <a:rPr lang="en-US" dirty="0"/>
              <a:t>Click to edit Master title style</a:t>
            </a:r>
          </a:p>
        </p:txBody>
      </p:sp>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
        <p:nvSpPr>
          <p:cNvPr id="8" name="Content Placeholder 2"/>
          <p:cNvSpPr>
            <a:spLocks noGrp="1"/>
          </p:cNvSpPr>
          <p:nvPr>
            <p:ph idx="13"/>
          </p:nvPr>
        </p:nvSpPr>
        <p:spPr>
          <a:xfrm>
            <a:off x="3028950" y="1618489"/>
            <a:ext cx="5486400" cy="433425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69929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content, graphic foot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9718"/>
            <a:ext cx="9144000" cy="1334241"/>
          </a:xfrm>
          <a:prstGeom prst="rect">
            <a:avLst/>
          </a:prstGeom>
        </p:spPr>
      </p:pic>
      <p:sp>
        <p:nvSpPr>
          <p:cNvPr id="2" name="Title 1"/>
          <p:cNvSpPr>
            <a:spLocks noGrp="1"/>
          </p:cNvSpPr>
          <p:nvPr>
            <p:ph type="title"/>
          </p:nvPr>
        </p:nvSpPr>
        <p:spPr>
          <a:xfrm>
            <a:off x="726831" y="528596"/>
            <a:ext cx="7721600" cy="1280794"/>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726831" y="2048669"/>
            <a:ext cx="7721600" cy="25412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7" name="Slide Number Placeholder 5"/>
          <p:cNvSpPr>
            <a:spLocks noGrp="1"/>
          </p:cNvSpPr>
          <p:nvPr>
            <p:ph type="sldNum" sz="quarter" idx="4"/>
          </p:nvPr>
        </p:nvSpPr>
        <p:spPr>
          <a:xfrm>
            <a:off x="7032440" y="6350965"/>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165738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Large 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25"/>
            <a:ext cx="3214688" cy="6057829"/>
          </a:xfrm>
          <a:prstGeom prst="rect">
            <a:avLst/>
          </a:prstGeom>
        </p:spPr>
      </p:pic>
      <p:sp>
        <p:nvSpPr>
          <p:cNvPr id="2" name="Title 1"/>
          <p:cNvSpPr>
            <a:spLocks noGrp="1"/>
          </p:cNvSpPr>
          <p:nvPr>
            <p:ph type="title"/>
          </p:nvPr>
        </p:nvSpPr>
        <p:spPr>
          <a:xfrm>
            <a:off x="122631" y="457200"/>
            <a:ext cx="2949178" cy="1007269"/>
          </a:xfrm>
        </p:spPr>
        <p:txBody>
          <a:bodyPr anchor="t"/>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457200"/>
            <a:ext cx="462915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2631" y="1571625"/>
            <a:ext cx="2949178" cy="429736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8"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365169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3" y="85726"/>
            <a:ext cx="2254098" cy="6057166"/>
          </a:xfrm>
          <a:prstGeom prst="rect">
            <a:avLst/>
          </a:prstGeom>
        </p:spPr>
      </p:pic>
      <p:sp>
        <p:nvSpPr>
          <p:cNvPr id="2" name="Title 1"/>
          <p:cNvSpPr>
            <a:spLocks noGrp="1"/>
          </p:cNvSpPr>
          <p:nvPr>
            <p:ph type="title"/>
          </p:nvPr>
        </p:nvSpPr>
        <p:spPr>
          <a:xfrm>
            <a:off x="171450" y="369499"/>
            <a:ext cx="1993106" cy="1209269"/>
          </a:xfrm>
        </p:spPr>
        <p:txBody>
          <a:bodyPr>
            <a:noAutofit/>
          </a:bodyPr>
          <a:lstStyle>
            <a:lvl1pPr>
              <a:defRPr sz="24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14700" y="369499"/>
            <a:ext cx="4922044" cy="258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14700" y="3076981"/>
            <a:ext cx="4922043" cy="2750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040252" y="6343150"/>
            <a:ext cx="2057400" cy="365125"/>
          </a:xfrm>
          <a:prstGeom prst="rect">
            <a:avLst/>
          </a:prstGeom>
        </p:spPr>
        <p:txBody>
          <a:bodyPr/>
          <a:lstStyle>
            <a:lvl1pPr algn="r">
              <a:defRPr/>
            </a:lvl1pPr>
          </a:lstStyle>
          <a:p>
            <a:fld id="{D35D512A-B122-4B2F-AFB4-8ACC941D4BF5}" type="slidenum">
              <a:rPr lang="en-US" smtClean="0"/>
              <a:pPr/>
              <a:t>‹#›</a:t>
            </a:fld>
            <a:endParaRPr lang="en-US" dirty="0"/>
          </a:p>
        </p:txBody>
      </p:sp>
      <p:sp>
        <p:nvSpPr>
          <p:cNvPr id="9" name="Text Placeholder 3"/>
          <p:cNvSpPr>
            <a:spLocks noGrp="1"/>
          </p:cNvSpPr>
          <p:nvPr>
            <p:ph type="body" sz="half" idx="10"/>
          </p:nvPr>
        </p:nvSpPr>
        <p:spPr>
          <a:xfrm>
            <a:off x="171450" y="1571625"/>
            <a:ext cx="1993106" cy="429736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6727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 no side bar">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092994"/>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664494"/>
            <a:ext cx="2949178" cy="42044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7"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56679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2911" y="398432"/>
            <a:ext cx="8321611" cy="1058893"/>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442910" y="1677708"/>
            <a:ext cx="8321611" cy="386584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93360"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230860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65669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Slide - Livabilit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7"/>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1800" b="1" baseline="0">
                <a:solidFill>
                  <a:schemeClr val="bg1"/>
                </a:solidFill>
                <a:latin typeface="+mn-lt"/>
              </a:defRPr>
            </a:lvl1pPr>
          </a:lstStyle>
          <a:p>
            <a:r>
              <a:rPr lang="en-US" dirty="0"/>
              <a:t>LIVABILITY &amp;</a:t>
            </a:r>
            <a:br>
              <a:rPr lang="en-US" dirty="0"/>
            </a:br>
            <a:r>
              <a:rPr lang="en-US" dirty="0"/>
              <a:t>THE PUBLIC REALM</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37616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Slide - Jo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6"/>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2800" b="1" baseline="0">
                <a:solidFill>
                  <a:schemeClr val="bg1"/>
                </a:solidFill>
                <a:latin typeface="+mn-lt"/>
              </a:defRPr>
            </a:lvl1pPr>
          </a:lstStyle>
          <a:p>
            <a:r>
              <a:rPr lang="en-US" dirty="0"/>
              <a:t>JOBS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01087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Slide - Bonus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76855" y="4082748"/>
            <a:ext cx="6867145" cy="2060143"/>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099691" cy="1097280"/>
          </a:xfrm>
        </p:spPr>
        <p:txBody>
          <a:bodyPr anchor="b">
            <a:noAutofit/>
          </a:bodyPr>
          <a:lstStyle>
            <a:lvl1pPr algn="l">
              <a:lnSpc>
                <a:spcPct val="70000"/>
              </a:lnSpc>
              <a:defRPr sz="2400" b="1" baseline="0">
                <a:solidFill>
                  <a:schemeClr val="bg1"/>
                </a:solidFill>
                <a:latin typeface="+mn-lt"/>
              </a:defRPr>
            </a:lvl1pPr>
          </a:lstStyle>
          <a:p>
            <a:r>
              <a:rPr lang="en-US" dirty="0"/>
              <a:t>BONUSES, TRANSFERS &amp; AFFORDABLE HOUSING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13071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Slide - Transport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2062" y="4082747"/>
            <a:ext cx="6881938" cy="206014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000" b="1" baseline="0">
                <a:solidFill>
                  <a:schemeClr val="bg1"/>
                </a:solidFill>
                <a:latin typeface="+mn-lt"/>
              </a:defRPr>
            </a:lvl1pPr>
          </a:lstStyle>
          <a:p>
            <a:r>
              <a:rPr lang="en-US" dirty="0"/>
              <a:t>TRANSPORTATION &amp; PARKING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6238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ic Slide - He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4493" y="4016318"/>
            <a:ext cx="7049507" cy="211485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800" b="1" baseline="0">
                <a:solidFill>
                  <a:schemeClr val="bg1"/>
                </a:solidFill>
                <a:latin typeface="+mn-lt"/>
              </a:defRPr>
            </a:lvl1pPr>
          </a:lstStyle>
          <a:p>
            <a:r>
              <a:rPr lang="en-US" dirty="0"/>
              <a:t>HEIGHT &amp; VIEWS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82761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ic Slide - Willamet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0666"/>
            <a:ext cx="6867144" cy="205819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700" b="1" baseline="0">
                <a:solidFill>
                  <a:schemeClr val="bg1"/>
                </a:solidFill>
                <a:latin typeface="+mn-lt"/>
              </a:defRPr>
            </a:lvl1pPr>
          </a:lstStyle>
          <a:p>
            <a:r>
              <a:rPr lang="en-US" dirty="0"/>
              <a:t>WILLAMETTE RIVER</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49044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Slide - Histor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68262"/>
            <a:ext cx="6867144" cy="206603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1800" b="1" baseline="0">
                <a:solidFill>
                  <a:schemeClr val="bg1"/>
                </a:solidFill>
                <a:latin typeface="+mn-lt"/>
              </a:defRPr>
            </a:lvl1pPr>
          </a:lstStyle>
          <a:p>
            <a:r>
              <a:rPr lang="en-US" dirty="0"/>
              <a:t>HISTORIC RESOURCES &amp; SEISMIC UPGRADES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81063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Slide - Environ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2260"/>
            <a:ext cx="6867144" cy="206063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548640"/>
          </a:xfrm>
        </p:spPr>
        <p:txBody>
          <a:bodyPr anchor="b">
            <a:noAutofit/>
          </a:bodyPr>
          <a:lstStyle>
            <a:lvl1pPr algn="l">
              <a:lnSpc>
                <a:spcPct val="70000"/>
              </a:lnSpc>
              <a:defRPr sz="2300" b="1" baseline="0">
                <a:solidFill>
                  <a:schemeClr val="bg1"/>
                </a:solidFill>
                <a:latin typeface="+mn-lt"/>
              </a:defRPr>
            </a:lvl1pPr>
          </a:lstStyle>
          <a:p>
            <a:r>
              <a:rPr lang="en-US" dirty="0"/>
              <a:t>ENVIRONMENT</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630813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theme" Target="../theme/them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2" name="Title Placeholder 1"/>
          <p:cNvSpPr>
            <a:spLocks noGrp="1"/>
          </p:cNvSpPr>
          <p:nvPr>
            <p:ph type="title"/>
          </p:nvPr>
        </p:nvSpPr>
        <p:spPr>
          <a:xfrm>
            <a:off x="3794760" y="3429977"/>
            <a:ext cx="5202936" cy="7305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94760" y="4160520"/>
            <a:ext cx="5202936" cy="1856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3827168675"/>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200" b="1" kern="1200">
          <a:solidFill>
            <a:srgbClr val="1B334B"/>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33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334B"/>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 name="Rectangle 19"/>
          <p:cNvSpPr/>
          <p:nvPr userDrawn="1"/>
        </p:nvSpPr>
        <p:spPr>
          <a:xfrm>
            <a:off x="-1" y="6144768"/>
            <a:ext cx="9144001" cy="71323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843843" y="977079"/>
            <a:ext cx="5214366" cy="12807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43843" y="2503999"/>
            <a:ext cx="5214366" cy="2583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4" name="Picture 1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56432" y="6288006"/>
            <a:ext cx="2947226" cy="426756"/>
          </a:xfrm>
          <a:prstGeom prst="rect">
            <a:avLst/>
          </a:prstGeom>
        </p:spPr>
      </p:pic>
      <p:pic>
        <p:nvPicPr>
          <p:cNvPr id="21" name="Picture 20"/>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8400224" y="5841905"/>
            <a:ext cx="743776" cy="1018120"/>
          </a:xfrm>
          <a:prstGeom prst="rect">
            <a:avLst/>
          </a:prstGeom>
        </p:spPr>
      </p:pic>
      <p:sp>
        <p:nvSpPr>
          <p:cNvPr id="16" name="Slide Number Placeholder 5"/>
          <p:cNvSpPr>
            <a:spLocks noGrp="1"/>
          </p:cNvSpPr>
          <p:nvPr>
            <p:ph type="sldNum" sz="quarter" idx="4"/>
          </p:nvPr>
        </p:nvSpPr>
        <p:spPr>
          <a:xfrm>
            <a:off x="7040256"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
        <p:nvSpPr>
          <p:cNvPr id="4" name="Rectangle 3"/>
          <p:cNvSpPr/>
          <p:nvPr userDrawn="1"/>
        </p:nvSpPr>
        <p:spPr>
          <a:xfrm>
            <a:off x="6800850" y="6144768"/>
            <a:ext cx="2343150" cy="71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29180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62" r:id="rId10"/>
    <p:sldLayoutId id="2147483669" r:id="rId11"/>
    <p:sldLayoutId id="2147483664" r:id="rId12"/>
    <p:sldLayoutId id="2147483668" r:id="rId13"/>
    <p:sldLayoutId id="2147483663" r:id="rId14"/>
    <p:sldLayoutId id="2147483667" r:id="rId15"/>
  </p:sldLayoutIdLst>
  <p:hf hdr="0" ftr="0" dt="0"/>
  <p:txStyles>
    <p:title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Placeholder 1"/>
          <p:cNvSpPr txBox="1">
            <a:spLocks/>
          </p:cNvSpPr>
          <p:nvPr/>
        </p:nvSpPr>
        <p:spPr>
          <a:xfrm>
            <a:off x="4078095" y="3717163"/>
            <a:ext cx="4692417" cy="140862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a:lstStyle>
          <a:p>
            <a:r>
              <a:rPr lang="en-US" dirty="0"/>
              <a:t>Design Commission </a:t>
            </a:r>
          </a:p>
          <a:p>
            <a:endParaRPr lang="en-US" dirty="0"/>
          </a:p>
          <a:p>
            <a:r>
              <a:rPr lang="en-US" dirty="0"/>
              <a:t>Briefing</a:t>
            </a:r>
          </a:p>
          <a:p>
            <a:endParaRPr lang="en-US" dirty="0"/>
          </a:p>
          <a:p>
            <a:r>
              <a:rPr lang="en-US" sz="1900" dirty="0"/>
              <a:t> July 12, 2018</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80379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A78E7E-22EA-40E0-8644-CA89D800709A}"/>
              </a:ext>
            </a:extLst>
          </p:cNvPr>
          <p:cNvSpPr>
            <a:spLocks noGrp="1"/>
          </p:cNvSpPr>
          <p:nvPr>
            <p:ph type="sldNum" sz="quarter" idx="12"/>
          </p:nvPr>
        </p:nvSpPr>
        <p:spPr/>
        <p:txBody>
          <a:bodyPr/>
          <a:lstStyle/>
          <a:p>
            <a:fld id="{D35D512A-B122-4B2F-AFB4-8ACC941D4BF5}" type="slidenum">
              <a:rPr lang="en-US" smtClean="0"/>
              <a:t>10</a:t>
            </a:fld>
            <a:endParaRPr lang="en-US"/>
          </a:p>
        </p:txBody>
      </p:sp>
      <p:pic>
        <p:nvPicPr>
          <p:cNvPr id="3" name="Picture 2">
            <a:extLst>
              <a:ext uri="{FF2B5EF4-FFF2-40B4-BE49-F238E27FC236}">
                <a16:creationId xmlns:a16="http://schemas.microsoft.com/office/drawing/2014/main" id="{4B1D1181-A9B6-4E28-A8D5-A512A245CE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40"/>
          <a:stretch/>
        </p:blipFill>
        <p:spPr>
          <a:xfrm>
            <a:off x="2105025" y="85725"/>
            <a:ext cx="4732595" cy="6067425"/>
          </a:xfrm>
          <a:prstGeom prst="rect">
            <a:avLst/>
          </a:prstGeom>
        </p:spPr>
      </p:pic>
    </p:spTree>
    <p:extLst>
      <p:ext uri="{BB962C8B-B14F-4D97-AF65-F5344CB8AC3E}">
        <p14:creationId xmlns:p14="http://schemas.microsoft.com/office/powerpoint/2010/main" val="2667026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BD04F-FA4B-4B5D-A39D-455E980C3961}"/>
              </a:ext>
            </a:extLst>
          </p:cNvPr>
          <p:cNvSpPr>
            <a:spLocks noGrp="1"/>
          </p:cNvSpPr>
          <p:nvPr>
            <p:ph type="sldNum" sz="quarter" idx="12"/>
          </p:nvPr>
        </p:nvSpPr>
        <p:spPr/>
        <p:txBody>
          <a:bodyPr/>
          <a:lstStyle/>
          <a:p>
            <a:fld id="{D35D512A-B122-4B2F-AFB4-8ACC941D4BF5}" type="slidenum">
              <a:rPr lang="en-US" smtClean="0"/>
              <a:t>11</a:t>
            </a:fld>
            <a:endParaRPr lang="en-US"/>
          </a:p>
        </p:txBody>
      </p:sp>
      <p:pic>
        <p:nvPicPr>
          <p:cNvPr id="9" name="Picture 8">
            <a:extLst>
              <a:ext uri="{FF2B5EF4-FFF2-40B4-BE49-F238E27FC236}">
                <a16:creationId xmlns:a16="http://schemas.microsoft.com/office/drawing/2014/main" id="{D87A6655-F3AC-47D7-91B6-9F7A4988B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932" y="1594710"/>
            <a:ext cx="5369651" cy="3478332"/>
          </a:xfrm>
          <a:prstGeom prst="rect">
            <a:avLst/>
          </a:prstGeom>
        </p:spPr>
      </p:pic>
      <p:sp>
        <p:nvSpPr>
          <p:cNvPr id="10" name="TextBox 9">
            <a:extLst>
              <a:ext uri="{FF2B5EF4-FFF2-40B4-BE49-F238E27FC236}">
                <a16:creationId xmlns:a16="http://schemas.microsoft.com/office/drawing/2014/main" id="{5168DC24-E100-4C7F-8971-D964B57A2AE1}"/>
              </a:ext>
            </a:extLst>
          </p:cNvPr>
          <p:cNvSpPr txBox="1"/>
          <p:nvPr/>
        </p:nvSpPr>
        <p:spPr>
          <a:xfrm>
            <a:off x="864296" y="400833"/>
            <a:ext cx="6363222" cy="584775"/>
          </a:xfrm>
          <a:prstGeom prst="rect">
            <a:avLst/>
          </a:prstGeom>
          <a:noFill/>
        </p:spPr>
        <p:txBody>
          <a:bodyPr wrap="square" rtlCol="0">
            <a:spAutoFit/>
          </a:bodyPr>
          <a:lstStyle/>
          <a:p>
            <a:pPr algn="ctr"/>
            <a:r>
              <a:rPr lang="en-US" sz="3200" dirty="0"/>
              <a:t>Expanded Shadow Study </a:t>
            </a:r>
          </a:p>
        </p:txBody>
      </p:sp>
      <p:sp>
        <p:nvSpPr>
          <p:cNvPr id="11" name="TextBox 10">
            <a:extLst>
              <a:ext uri="{FF2B5EF4-FFF2-40B4-BE49-F238E27FC236}">
                <a16:creationId xmlns:a16="http://schemas.microsoft.com/office/drawing/2014/main" id="{07AA959C-4547-409E-82A4-DD8FB2D91C5A}"/>
              </a:ext>
            </a:extLst>
          </p:cNvPr>
          <p:cNvSpPr txBox="1"/>
          <p:nvPr/>
        </p:nvSpPr>
        <p:spPr>
          <a:xfrm>
            <a:off x="388307" y="1594710"/>
            <a:ext cx="2830882" cy="3139321"/>
          </a:xfrm>
          <a:prstGeom prst="rect">
            <a:avLst/>
          </a:prstGeom>
          <a:noFill/>
        </p:spPr>
        <p:txBody>
          <a:bodyPr wrap="square" rtlCol="0">
            <a:spAutoFit/>
          </a:bodyPr>
          <a:lstStyle/>
          <a:p>
            <a:r>
              <a:rPr lang="en-US" sz="2000" dirty="0"/>
              <a:t>Applies to: </a:t>
            </a:r>
          </a:p>
          <a:p>
            <a:pPr marL="285750" indent="-285750">
              <a:buFont typeface="Arial" panose="020B0604020202020204" pitchFamily="34" charset="0"/>
              <a:buChar char="•"/>
            </a:pPr>
            <a:r>
              <a:rPr lang="en-US" sz="2000" dirty="0"/>
              <a:t>More properties across the Central City</a:t>
            </a:r>
          </a:p>
          <a:p>
            <a:pPr marL="285750" indent="-285750">
              <a:buFont typeface="Arial" panose="020B0604020202020204" pitchFamily="34" charset="0"/>
              <a:buChar char="•"/>
            </a:pPr>
            <a:r>
              <a:rPr lang="en-US" sz="2000" dirty="0"/>
              <a:t>Properties south and west of the parks or open spaces</a:t>
            </a:r>
          </a:p>
          <a:p>
            <a:pPr marL="285750" indent="-285750">
              <a:buFont typeface="Arial" panose="020B0604020202020204" pitchFamily="34" charset="0"/>
              <a:buChar char="•"/>
            </a:pPr>
            <a:r>
              <a:rPr lang="en-US" sz="2000" dirty="0"/>
              <a:t>Properties on both sides of the Park Blocks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6146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3">
            <a:extLst>
              <a:ext uri="{FF2B5EF4-FFF2-40B4-BE49-F238E27FC236}">
                <a16:creationId xmlns:a16="http://schemas.microsoft.com/office/drawing/2014/main" id="{88C9C5A9-EE8E-4220-B129-B4FCA0783785}"/>
              </a:ext>
            </a:extLst>
          </p:cNvPr>
          <p:cNvGrpSpPr>
            <a:grpSpLocks/>
          </p:cNvGrpSpPr>
          <p:nvPr/>
        </p:nvGrpSpPr>
        <p:grpSpPr bwMode="auto">
          <a:xfrm>
            <a:off x="3746500" y="100208"/>
            <a:ext cx="5397500" cy="6757792"/>
            <a:chOff x="3629491" y="-323196"/>
            <a:chExt cx="5514508" cy="7292168"/>
          </a:xfrm>
        </p:grpSpPr>
        <p:pic>
          <p:nvPicPr>
            <p:cNvPr id="12293" name="Picture 2">
              <a:extLst>
                <a:ext uri="{FF2B5EF4-FFF2-40B4-BE49-F238E27FC236}">
                  <a16:creationId xmlns:a16="http://schemas.microsoft.com/office/drawing/2014/main" id="{85EF64A3-065E-41E4-AFA7-157E04509DC9}"/>
                </a:ext>
              </a:extLst>
            </p:cNvPr>
            <p:cNvPicPr>
              <a:picLocks noChangeAspect="1"/>
            </p:cNvPicPr>
            <p:nvPr/>
          </p:nvPicPr>
          <p:blipFill>
            <a:blip r:embed="rId3" cstate="print">
              <a:extLst>
                <a:ext uri="{28A0092B-C50C-407E-A947-70E740481C1C}">
                  <a14:useLocalDpi xmlns:a14="http://schemas.microsoft.com/office/drawing/2010/main" val="0"/>
                </a:ext>
              </a:extLst>
            </a:blip>
            <a:srcRect l="1761"/>
            <a:stretch>
              <a:fillRect/>
            </a:stretch>
          </p:blipFill>
          <p:spPr bwMode="auto">
            <a:xfrm>
              <a:off x="3629491" y="-323196"/>
              <a:ext cx="5514508" cy="729216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Freeform 10">
              <a:extLst>
                <a:ext uri="{FF2B5EF4-FFF2-40B4-BE49-F238E27FC236}">
                  <a16:creationId xmlns:a16="http://schemas.microsoft.com/office/drawing/2014/main" id="{EEA78629-E19B-4C15-B531-C9413FE81D97}"/>
                </a:ext>
              </a:extLst>
            </p:cNvPr>
            <p:cNvSpPr/>
            <p:nvPr/>
          </p:nvSpPr>
          <p:spPr>
            <a:xfrm rot="165539">
              <a:off x="4899383" y="2372081"/>
              <a:ext cx="1320688" cy="1387321"/>
            </a:xfrm>
            <a:custGeom>
              <a:avLst/>
              <a:gdLst>
                <a:gd name="connsiteX0" fmla="*/ 190123 w 2163778"/>
                <a:gd name="connsiteY0" fmla="*/ 0 h 2272420"/>
                <a:gd name="connsiteX1" fmla="*/ 226337 w 2163778"/>
                <a:gd name="connsiteY1" fmla="*/ 851026 h 2272420"/>
                <a:gd name="connsiteX2" fmla="*/ 0 w 2163778"/>
                <a:gd name="connsiteY2" fmla="*/ 1530036 h 2272420"/>
                <a:gd name="connsiteX3" fmla="*/ 1964602 w 2163778"/>
                <a:gd name="connsiteY3" fmla="*/ 2272420 h 2272420"/>
                <a:gd name="connsiteX4" fmla="*/ 2163778 w 2163778"/>
                <a:gd name="connsiteY4" fmla="*/ 1620570 h 2272420"/>
                <a:gd name="connsiteX5" fmla="*/ 715224 w 2163778"/>
                <a:gd name="connsiteY5" fmla="*/ 1050202 h 2272420"/>
                <a:gd name="connsiteX6" fmla="*/ 787652 w 2163778"/>
                <a:gd name="connsiteY6" fmla="*/ 905346 h 2272420"/>
                <a:gd name="connsiteX7" fmla="*/ 796705 w 2163778"/>
                <a:gd name="connsiteY7" fmla="*/ 18107 h 2272420"/>
                <a:gd name="connsiteX8" fmla="*/ 190123 w 2163778"/>
                <a:gd name="connsiteY8" fmla="*/ 0 h 227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778" h="2272420">
                  <a:moveTo>
                    <a:pt x="190123" y="0"/>
                  </a:moveTo>
                  <a:lnTo>
                    <a:pt x="226337" y="851026"/>
                  </a:lnTo>
                  <a:lnTo>
                    <a:pt x="0" y="1530036"/>
                  </a:lnTo>
                  <a:lnTo>
                    <a:pt x="1964602" y="2272420"/>
                  </a:lnTo>
                  <a:lnTo>
                    <a:pt x="2163778" y="1620570"/>
                  </a:lnTo>
                  <a:lnTo>
                    <a:pt x="715224" y="1050202"/>
                  </a:lnTo>
                  <a:lnTo>
                    <a:pt x="787652" y="905346"/>
                  </a:lnTo>
                  <a:cubicBezTo>
                    <a:pt x="790670" y="609600"/>
                    <a:pt x="793687" y="313853"/>
                    <a:pt x="796705" y="18107"/>
                  </a:cubicBezTo>
                  <a:lnTo>
                    <a:pt x="190123" y="0"/>
                  </a:lnTo>
                  <a:close/>
                </a:path>
              </a:pathLst>
            </a:custGeom>
            <a:solidFill>
              <a:srgbClr val="FFFF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291" name="Picture 14">
            <a:extLst>
              <a:ext uri="{FF2B5EF4-FFF2-40B4-BE49-F238E27FC236}">
                <a16:creationId xmlns:a16="http://schemas.microsoft.com/office/drawing/2014/main" id="{305640E6-8CB7-4292-8B1F-519D258CD4F3}"/>
              </a:ext>
            </a:extLst>
          </p:cNvPr>
          <p:cNvPicPr>
            <a:picLocks noChangeAspect="1"/>
          </p:cNvPicPr>
          <p:nvPr/>
        </p:nvPicPr>
        <p:blipFill>
          <a:blip r:embed="rId4">
            <a:extLst>
              <a:ext uri="{28A0092B-C50C-407E-A947-70E740481C1C}">
                <a14:useLocalDpi xmlns:a14="http://schemas.microsoft.com/office/drawing/2010/main" val="0"/>
              </a:ext>
            </a:extLst>
          </a:blip>
          <a:srcRect l="6067" t="4424" r="14861"/>
          <a:stretch>
            <a:fillRect/>
          </a:stretch>
        </p:blipFill>
        <p:spPr bwMode="auto">
          <a:xfrm>
            <a:off x="-19115" y="1177925"/>
            <a:ext cx="3765615" cy="50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2">
            <a:extLst>
              <a:ext uri="{FF2B5EF4-FFF2-40B4-BE49-F238E27FC236}">
                <a16:creationId xmlns:a16="http://schemas.microsoft.com/office/drawing/2014/main" id="{96937552-B30F-4BB4-9D60-89216264AEE2}"/>
              </a:ext>
            </a:extLst>
          </p:cNvPr>
          <p:cNvSpPr txBox="1">
            <a:spLocks noChangeArrowheads="1"/>
          </p:cNvSpPr>
          <p:nvPr/>
        </p:nvSpPr>
        <p:spPr bwMode="auto">
          <a:xfrm>
            <a:off x="129436" y="100707"/>
            <a:ext cx="67119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rebuchet MS" panose="020B0603020202020204" pitchFamily="34" charset="0"/>
              </a:rPr>
              <a:t>Street and Development Character Concept</a:t>
            </a:r>
            <a:endParaRPr lang="en-US" altLang="en-US" sz="2400" dirty="0">
              <a:latin typeface="Trebuchet MS" panose="020B0603020202020204" pitchFamily="34" charset="0"/>
            </a:endParaRPr>
          </a:p>
        </p:txBody>
      </p:sp>
    </p:spTree>
    <p:extLst>
      <p:ext uri="{BB962C8B-B14F-4D97-AF65-F5344CB8AC3E}">
        <p14:creationId xmlns:p14="http://schemas.microsoft.com/office/powerpoint/2010/main" val="10825894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13</a:t>
            </a:fld>
            <a:endParaRPr lang="en-US"/>
          </a:p>
        </p:txBody>
      </p:sp>
      <p:sp>
        <p:nvSpPr>
          <p:cNvPr id="5" name="Rectangle 4"/>
          <p:cNvSpPr/>
          <p:nvPr/>
        </p:nvSpPr>
        <p:spPr>
          <a:xfrm>
            <a:off x="111658" y="312203"/>
            <a:ext cx="4197452" cy="954107"/>
          </a:xfrm>
          <a:prstGeom prst="rect">
            <a:avLst/>
          </a:prstGeom>
        </p:spPr>
        <p:txBody>
          <a:bodyPr wrap="square">
            <a:spAutoFit/>
          </a:bodyPr>
          <a:lstStyle/>
          <a:p>
            <a:r>
              <a:rPr lang="en-US" sz="2800" b="1" dirty="0"/>
              <a:t>Street and Development Character</a:t>
            </a:r>
          </a:p>
        </p:txBody>
      </p:sp>
      <p:sp>
        <p:nvSpPr>
          <p:cNvPr id="6" name="Rectangle 5"/>
          <p:cNvSpPr/>
          <p:nvPr/>
        </p:nvSpPr>
        <p:spPr>
          <a:xfrm>
            <a:off x="218365" y="1494129"/>
            <a:ext cx="3821372" cy="3970318"/>
          </a:xfrm>
          <a:prstGeom prst="rect">
            <a:avLst/>
          </a:prstGeom>
        </p:spPr>
        <p:txBody>
          <a:bodyPr wrap="square">
            <a:spAutoFit/>
          </a:bodyPr>
          <a:lstStyle/>
          <a:p>
            <a:r>
              <a:rPr lang="en-US" sz="2400" b="1" dirty="0"/>
              <a:t>Updates to existing standards: </a:t>
            </a:r>
          </a:p>
          <a:p>
            <a:endParaRPr lang="en-US" sz="2400" b="1" dirty="0"/>
          </a:p>
          <a:p>
            <a:pPr marL="285750" indent="-285750">
              <a:buFont typeface="Wingdings" panose="05000000000000000000" pitchFamily="2" charset="2"/>
              <a:buChar char="§"/>
            </a:pPr>
            <a:r>
              <a:rPr lang="en-US" sz="2400" dirty="0"/>
              <a:t>Required Building Lines (Setbacks) </a:t>
            </a:r>
          </a:p>
          <a:p>
            <a:pPr marL="285750" indent="-285750">
              <a:buFont typeface="Wingdings" panose="05000000000000000000" pitchFamily="2" charset="2"/>
              <a:buChar char="§"/>
            </a:pPr>
            <a:endParaRPr lang="en-US" sz="1200" dirty="0"/>
          </a:p>
          <a:p>
            <a:pPr marL="285750" indent="-285750">
              <a:buFont typeface="Wingdings" panose="05000000000000000000" pitchFamily="2" charset="2"/>
              <a:buChar char="§"/>
            </a:pPr>
            <a:r>
              <a:rPr lang="en-US" sz="2400" dirty="0"/>
              <a:t>Ground Floor Windows </a:t>
            </a:r>
          </a:p>
          <a:p>
            <a:pPr marL="285750" indent="-285750">
              <a:buFont typeface="Wingdings" panose="05000000000000000000" pitchFamily="2" charset="2"/>
              <a:buChar char="§"/>
            </a:pPr>
            <a:endParaRPr lang="en-US" sz="1200" dirty="0"/>
          </a:p>
          <a:p>
            <a:pPr marL="285750" indent="-285750">
              <a:buFont typeface="Wingdings" panose="05000000000000000000" pitchFamily="2" charset="2"/>
              <a:buChar char="§"/>
            </a:pPr>
            <a:r>
              <a:rPr lang="en-US" sz="2400" dirty="0"/>
              <a:t>Ground Floor Active Uses</a:t>
            </a:r>
          </a:p>
          <a:p>
            <a:pPr marL="285750" indent="-285750">
              <a:buFont typeface="Wingdings" panose="05000000000000000000" pitchFamily="2" charset="2"/>
              <a:buChar char="§"/>
            </a:pPr>
            <a:endParaRPr lang="en-US" sz="1200" dirty="0"/>
          </a:p>
          <a:p>
            <a:pPr marL="285750" indent="-285750">
              <a:buFont typeface="Wingdings" panose="05000000000000000000" pitchFamily="2" charset="2"/>
              <a:buChar char="§"/>
            </a:pPr>
            <a:r>
              <a:rPr lang="en-US" sz="2400" dirty="0"/>
              <a:t>Prohibit Drive Through Facilities</a:t>
            </a:r>
          </a:p>
        </p:txBody>
      </p:sp>
      <p:pic>
        <p:nvPicPr>
          <p:cNvPr id="8" name="Picture 7">
            <a:extLst>
              <a:ext uri="{FF2B5EF4-FFF2-40B4-BE49-F238E27FC236}">
                <a16:creationId xmlns:a16="http://schemas.microsoft.com/office/drawing/2014/main" id="{2F656DB0-32A7-452C-8DA7-70635C1174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1579" y="312203"/>
            <a:ext cx="4111477" cy="3085432"/>
          </a:xfrm>
          <a:prstGeom prst="rect">
            <a:avLst/>
          </a:prstGeom>
          <a:ln>
            <a:solidFill>
              <a:schemeClr val="tx1"/>
            </a:solidFill>
          </a:ln>
        </p:spPr>
      </p:pic>
      <p:pic>
        <p:nvPicPr>
          <p:cNvPr id="9" name="Picture 2" descr="http://www.usalifestylerealestate.com/images/upload/2011/06/11989_115893840_-_general_-_Urban_townhouses.jpg">
            <a:extLst>
              <a:ext uri="{FF2B5EF4-FFF2-40B4-BE49-F238E27FC236}">
                <a16:creationId xmlns:a16="http://schemas.microsoft.com/office/drawing/2014/main" id="{9803563D-0819-449D-9B03-5BC99746B6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0656" y="3479288"/>
            <a:ext cx="4092400" cy="24881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3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187103" y="1095375"/>
            <a:ext cx="5202105" cy="4813758"/>
          </a:xfrm>
        </p:spPr>
        <p:txBody>
          <a:bodyPr>
            <a:normAutofit/>
          </a:bodyPr>
          <a:lstStyle/>
          <a:p>
            <a:pPr marL="457200" indent="-457200">
              <a:buFont typeface="Arial" panose="020B0604020202020204" pitchFamily="34" charset="0"/>
              <a:buChar char="•"/>
            </a:pPr>
            <a:endParaRPr lang="en-US" sz="900" dirty="0">
              <a:solidFill>
                <a:srgbClr val="1B334B"/>
              </a:solidFill>
            </a:endParaRPr>
          </a:p>
          <a:p>
            <a:pPr marL="457200" indent="-457200">
              <a:buFont typeface="Arial" panose="020B0604020202020204" pitchFamily="34" charset="0"/>
              <a:buChar char="•"/>
            </a:pPr>
            <a:r>
              <a:rPr lang="en-US" u="sng" dirty="0">
                <a:solidFill>
                  <a:srgbClr val="1B334B"/>
                </a:solidFill>
              </a:rPr>
              <a:t>Bird-Safe glazing</a:t>
            </a:r>
            <a:r>
              <a:rPr lang="en-US" dirty="0">
                <a:solidFill>
                  <a:srgbClr val="1B334B"/>
                </a:solidFill>
              </a:rPr>
              <a:t>: New development required to use bird-safe glazing on first 60 feet of a building with greater than 30% glazing  </a:t>
            </a:r>
          </a:p>
          <a:p>
            <a:pPr marL="457200" indent="-457200">
              <a:buFont typeface="Arial" panose="020B0604020202020204" pitchFamily="34" charset="0"/>
              <a:buChar char="•"/>
            </a:pPr>
            <a:r>
              <a:rPr lang="en-US" u="sng" dirty="0">
                <a:solidFill>
                  <a:srgbClr val="1B334B"/>
                </a:solidFill>
              </a:rPr>
              <a:t>Ecoroofs</a:t>
            </a:r>
            <a:r>
              <a:rPr lang="en-US" dirty="0">
                <a:solidFill>
                  <a:srgbClr val="1B334B"/>
                </a:solidFill>
              </a:rPr>
              <a:t>: New buildings with over 20,000 </a:t>
            </a:r>
            <a:r>
              <a:rPr lang="en-US" dirty="0" err="1">
                <a:solidFill>
                  <a:srgbClr val="1B334B"/>
                </a:solidFill>
              </a:rPr>
              <a:t>sq</a:t>
            </a:r>
            <a:r>
              <a:rPr lang="en-US" dirty="0">
                <a:solidFill>
                  <a:srgbClr val="1B334B"/>
                </a:solidFill>
              </a:rPr>
              <a:t> </a:t>
            </a:r>
            <a:r>
              <a:rPr lang="en-US" dirty="0" err="1">
                <a:solidFill>
                  <a:srgbClr val="1B334B"/>
                </a:solidFill>
              </a:rPr>
              <a:t>ft</a:t>
            </a:r>
            <a:r>
              <a:rPr lang="en-US" dirty="0">
                <a:solidFill>
                  <a:srgbClr val="1B334B"/>
                </a:solidFill>
              </a:rPr>
              <a:t> must have an </a:t>
            </a:r>
            <a:r>
              <a:rPr lang="en-US" dirty="0" err="1">
                <a:solidFill>
                  <a:srgbClr val="1B334B"/>
                </a:solidFill>
              </a:rPr>
              <a:t>ecoroof</a:t>
            </a:r>
            <a:r>
              <a:rPr lang="en-US" dirty="0">
                <a:solidFill>
                  <a:srgbClr val="1B334B"/>
                </a:solidFill>
              </a:rPr>
              <a:t> that covers “100%” of roof (40% can be mechanical, patio, etc.)</a:t>
            </a:r>
          </a:p>
          <a:p>
            <a:pPr marL="457200" indent="-457200">
              <a:buFont typeface="Arial" panose="020B0604020202020204" pitchFamily="34" charset="0"/>
              <a:buChar char="•"/>
            </a:pPr>
            <a:r>
              <a:rPr lang="en-US" u="sng" dirty="0"/>
              <a:t>Low Carbon buildings</a:t>
            </a:r>
            <a:r>
              <a:rPr lang="en-US" dirty="0"/>
              <a:t>: Buildings </a:t>
            </a:r>
            <a:r>
              <a:rPr lang="en-US" dirty="0">
                <a:solidFill>
                  <a:srgbClr val="1B334B"/>
                </a:solidFill>
              </a:rPr>
              <a:t>over 50,000 </a:t>
            </a:r>
            <a:r>
              <a:rPr lang="en-US" dirty="0" err="1">
                <a:solidFill>
                  <a:srgbClr val="1B334B"/>
                </a:solidFill>
              </a:rPr>
              <a:t>sq</a:t>
            </a:r>
            <a:r>
              <a:rPr lang="en-US" dirty="0">
                <a:solidFill>
                  <a:srgbClr val="1B334B"/>
                </a:solidFill>
              </a:rPr>
              <a:t> </a:t>
            </a:r>
            <a:r>
              <a:rPr lang="en-US" dirty="0" err="1">
                <a:solidFill>
                  <a:srgbClr val="1B334B"/>
                </a:solidFill>
              </a:rPr>
              <a:t>ft</a:t>
            </a:r>
            <a:r>
              <a:rPr lang="en-US" dirty="0">
                <a:solidFill>
                  <a:srgbClr val="1B334B"/>
                </a:solidFill>
              </a:rPr>
              <a:t> required to register with a program, e.g. LEED</a:t>
            </a:r>
          </a:p>
        </p:txBody>
      </p: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69954" y="2289251"/>
            <a:ext cx="2969795" cy="169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149202" y="335651"/>
            <a:ext cx="2636875" cy="414958"/>
          </a:xfrm>
        </p:spPr>
        <p:txBody>
          <a:bodyPr>
            <a:normAutofit fontScale="90000"/>
          </a:bodyPr>
          <a:lstStyle/>
          <a:p>
            <a:pPr algn="ctr"/>
            <a:r>
              <a:rPr lang="en-US" sz="2800" dirty="0">
                <a:latin typeface="+mn-lt"/>
              </a:rPr>
              <a:t>Green Buildings</a:t>
            </a:r>
          </a:p>
        </p:txBody>
      </p:sp>
      <p:sp>
        <p:nvSpPr>
          <p:cNvPr id="9" name="Slide Number Placeholder 1"/>
          <p:cNvSpPr>
            <a:spLocks noGrp="1"/>
          </p:cNvSpPr>
          <p:nvPr>
            <p:ph type="sldNum" sz="quarter" idx="4294967295"/>
          </p:nvPr>
        </p:nvSpPr>
        <p:spPr>
          <a:xfrm>
            <a:off x="7028474" y="6356351"/>
            <a:ext cx="2057400" cy="365125"/>
          </a:xfrm>
          <a:prstGeom prst="rect">
            <a:avLst/>
          </a:prstGeom>
        </p:spPr>
        <p:txBody>
          <a:bodyPr/>
          <a:lstStyle/>
          <a:p>
            <a:pPr algn="r"/>
            <a:fld id="{D35D512A-B122-4B2F-AFB4-8ACC941D4BF5}" type="slidenum">
              <a:rPr lang="en-US" smtClean="0">
                <a:solidFill>
                  <a:schemeClr val="bg1"/>
                </a:solidFill>
              </a:rPr>
              <a:pPr algn="r"/>
              <a:t>14</a:t>
            </a:fld>
            <a:endParaRPr lang="en-US" dirty="0">
              <a:solidFill>
                <a:schemeClr val="bg1"/>
              </a:solidFill>
            </a:endParaRPr>
          </a:p>
        </p:txBody>
      </p:sp>
      <p:pic>
        <p:nvPicPr>
          <p:cNvPr id="11" name="Picture 6" descr="http://cdn1.pacifichorticulture.org/wp-content/uploads/2013/09/39M-Financial-Building-green-roof-in-Portland.jpg">
            <a:extLst>
              <a:ext uri="{FF2B5EF4-FFF2-40B4-BE49-F238E27FC236}">
                <a16:creationId xmlns:a16="http://schemas.microsoft.com/office/drawing/2014/main" id="{0F6F9B8B-E673-4689-8C5F-2D97D1A6B15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23071" y="4242365"/>
            <a:ext cx="3063560" cy="1514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https://www.southwaterfrontdental.com/images/south-waterfront.jpg">
            <a:extLst>
              <a:ext uri="{FF2B5EF4-FFF2-40B4-BE49-F238E27FC236}">
                <a16:creationId xmlns:a16="http://schemas.microsoft.com/office/drawing/2014/main" id="{33D834E8-9492-4024-82D0-02F1192E61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53394" y="543130"/>
            <a:ext cx="2969795" cy="1542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71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15</a:t>
            </a:fld>
            <a:endParaRPr lang="en-US"/>
          </a:p>
        </p:txBody>
      </p:sp>
      <p:sp>
        <p:nvSpPr>
          <p:cNvPr id="9" name="Text Placeholder 3"/>
          <p:cNvSpPr txBox="1">
            <a:spLocks/>
          </p:cNvSpPr>
          <p:nvPr/>
        </p:nvSpPr>
        <p:spPr>
          <a:xfrm>
            <a:off x="370859" y="3836480"/>
            <a:ext cx="3331606" cy="20990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Approval Criteria</a:t>
            </a:r>
          </a:p>
          <a:p>
            <a:r>
              <a:rPr lang="en-US" sz="2400" dirty="0"/>
              <a:t>Building Massing</a:t>
            </a:r>
          </a:p>
          <a:p>
            <a:r>
              <a:rPr lang="en-US" sz="2400" dirty="0"/>
              <a:t>Open Space Layout</a:t>
            </a:r>
          </a:p>
          <a:p>
            <a:r>
              <a:rPr lang="en-US" sz="2400" dirty="0"/>
              <a:t>Circulation &amp; Pedestrian Realm</a:t>
            </a:r>
          </a:p>
        </p:txBody>
      </p:sp>
      <p:sp>
        <p:nvSpPr>
          <p:cNvPr id="10" name="Title 1"/>
          <p:cNvSpPr txBox="1">
            <a:spLocks/>
          </p:cNvSpPr>
          <p:nvPr/>
        </p:nvSpPr>
        <p:spPr>
          <a:xfrm>
            <a:off x="165163" y="330200"/>
            <a:ext cx="3954450" cy="478322"/>
          </a:xfrm>
          <a:prstGeom prst="rect">
            <a:avLst/>
          </a:prstGeom>
        </p:spPr>
        <p:txBody>
          <a:bodyPr>
            <a:noAutofit/>
          </a:bodyPr>
          <a:lst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a:lstStyle>
          <a:p>
            <a:r>
              <a:rPr lang="en-US" sz="2800" dirty="0">
                <a:latin typeface="+mn-lt"/>
              </a:rPr>
              <a:t>Central City Master Plans</a:t>
            </a:r>
          </a:p>
        </p:txBody>
      </p:sp>
      <p:sp>
        <p:nvSpPr>
          <p:cNvPr id="4" name="Rectangle 3">
            <a:extLst>
              <a:ext uri="{FF2B5EF4-FFF2-40B4-BE49-F238E27FC236}">
                <a16:creationId xmlns:a16="http://schemas.microsoft.com/office/drawing/2014/main" id="{47D99241-8231-430C-98C4-18B328B03C91}"/>
              </a:ext>
            </a:extLst>
          </p:cNvPr>
          <p:cNvSpPr/>
          <p:nvPr/>
        </p:nvSpPr>
        <p:spPr>
          <a:xfrm>
            <a:off x="370859" y="983673"/>
            <a:ext cx="3605774" cy="2677656"/>
          </a:xfrm>
          <a:prstGeom prst="rect">
            <a:avLst/>
          </a:prstGeom>
        </p:spPr>
        <p:txBody>
          <a:bodyPr wrap="square">
            <a:spAutoFit/>
          </a:bodyPr>
          <a:lstStyle/>
          <a:p>
            <a:r>
              <a:rPr lang="en-US" sz="2400" b="1" dirty="0">
                <a:solidFill>
                  <a:srgbClr val="1B334B"/>
                </a:solidFill>
              </a:rPr>
              <a:t>Required Sites</a:t>
            </a:r>
          </a:p>
          <a:p>
            <a:pPr marL="285750" indent="-285750">
              <a:buFont typeface="Arial" panose="020B0604020202020204" pitchFamily="34" charset="0"/>
              <a:buChar char="•"/>
            </a:pPr>
            <a:r>
              <a:rPr lang="en-US" sz="2400" dirty="0">
                <a:solidFill>
                  <a:srgbClr val="1B334B"/>
                </a:solidFill>
              </a:rPr>
              <a:t>OMSI Station Area</a:t>
            </a:r>
          </a:p>
          <a:p>
            <a:pPr marL="285750" indent="-285750">
              <a:buFont typeface="Arial" panose="020B0604020202020204" pitchFamily="34" charset="0"/>
              <a:buChar char="•"/>
            </a:pPr>
            <a:r>
              <a:rPr lang="en-US" sz="2400" dirty="0">
                <a:solidFill>
                  <a:srgbClr val="1B334B"/>
                </a:solidFill>
              </a:rPr>
              <a:t>Clinton Station Area</a:t>
            </a:r>
          </a:p>
          <a:p>
            <a:pPr marL="285750" indent="-285750">
              <a:buFont typeface="Arial" panose="020B0604020202020204" pitchFamily="34" charset="0"/>
              <a:buChar char="•"/>
            </a:pPr>
            <a:r>
              <a:rPr lang="en-US" sz="2400" dirty="0">
                <a:solidFill>
                  <a:srgbClr val="1B334B"/>
                </a:solidFill>
              </a:rPr>
              <a:t>Blanchard Properties</a:t>
            </a:r>
          </a:p>
          <a:p>
            <a:pPr marL="285750" indent="-285750">
              <a:buFont typeface="Arial" panose="020B0604020202020204" pitchFamily="34" charset="0"/>
              <a:buChar char="•"/>
            </a:pPr>
            <a:r>
              <a:rPr lang="en-US" sz="2400" dirty="0">
                <a:solidFill>
                  <a:srgbClr val="1B334B"/>
                </a:solidFill>
              </a:rPr>
              <a:t>Main Post Office Site</a:t>
            </a:r>
          </a:p>
          <a:p>
            <a:pPr marL="285750" indent="-285750">
              <a:buFont typeface="Arial" panose="020B0604020202020204" pitchFamily="34" charset="0"/>
              <a:buChar char="•"/>
            </a:pPr>
            <a:r>
              <a:rPr lang="en-US" sz="2400" dirty="0">
                <a:solidFill>
                  <a:srgbClr val="1B334B"/>
                </a:solidFill>
              </a:rPr>
              <a:t>Lincoln High School</a:t>
            </a:r>
          </a:p>
          <a:p>
            <a:pPr marL="285750" indent="-285750">
              <a:buFont typeface="Arial" panose="020B0604020202020204" pitchFamily="34" charset="0"/>
              <a:buChar char="•"/>
            </a:pPr>
            <a:r>
              <a:rPr lang="en-US" sz="2400" dirty="0">
                <a:solidFill>
                  <a:srgbClr val="1B334B"/>
                </a:solidFill>
              </a:rPr>
              <a:t>RiverPlace</a:t>
            </a:r>
          </a:p>
        </p:txBody>
      </p:sp>
      <p:grpSp>
        <p:nvGrpSpPr>
          <p:cNvPr id="11" name="Group 10">
            <a:extLst>
              <a:ext uri="{FF2B5EF4-FFF2-40B4-BE49-F238E27FC236}">
                <a16:creationId xmlns:a16="http://schemas.microsoft.com/office/drawing/2014/main" id="{57D6213A-FD3E-46EC-A98E-35984D3E8385}"/>
              </a:ext>
            </a:extLst>
          </p:cNvPr>
          <p:cNvGrpSpPr/>
          <p:nvPr/>
        </p:nvGrpSpPr>
        <p:grpSpPr>
          <a:xfrm>
            <a:off x="4379497" y="0"/>
            <a:ext cx="4754882" cy="6858000"/>
            <a:chOff x="3844636" y="-3152143"/>
            <a:chExt cx="5299364" cy="8346604"/>
          </a:xfrm>
        </p:grpSpPr>
        <p:pic>
          <p:nvPicPr>
            <p:cNvPr id="12" name="Picture 11">
              <a:extLst>
                <a:ext uri="{FF2B5EF4-FFF2-40B4-BE49-F238E27FC236}">
                  <a16:creationId xmlns:a16="http://schemas.microsoft.com/office/drawing/2014/main" id="{7F5BBA3F-0457-4F43-9862-44667917AA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44636" y="-1"/>
              <a:ext cx="5299364" cy="5194462"/>
            </a:xfrm>
            <a:prstGeom prst="rect">
              <a:avLst/>
            </a:prstGeom>
          </p:spPr>
        </p:pic>
        <p:pic>
          <p:nvPicPr>
            <p:cNvPr id="13" name="Picture 1">
              <a:extLst>
                <a:ext uri="{FF2B5EF4-FFF2-40B4-BE49-F238E27FC236}">
                  <a16:creationId xmlns:a16="http://schemas.microsoft.com/office/drawing/2014/main" id="{32C2990D-3845-416B-931C-9C24098A04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44636" y="-3152143"/>
              <a:ext cx="5242535" cy="428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8501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5331E2-2E7C-4D45-8624-C727788314DA}"/>
              </a:ext>
            </a:extLst>
          </p:cNvPr>
          <p:cNvSpPr>
            <a:spLocks noGrp="1"/>
          </p:cNvSpPr>
          <p:nvPr>
            <p:ph type="sldNum" sz="quarter" idx="12"/>
          </p:nvPr>
        </p:nvSpPr>
        <p:spPr/>
        <p:txBody>
          <a:bodyPr/>
          <a:lstStyle/>
          <a:p>
            <a:fld id="{D35D512A-B122-4B2F-AFB4-8ACC941D4BF5}" type="slidenum">
              <a:rPr lang="en-US" smtClean="0"/>
              <a:t>16</a:t>
            </a:fld>
            <a:endParaRPr lang="en-US"/>
          </a:p>
        </p:txBody>
      </p:sp>
      <p:pic>
        <p:nvPicPr>
          <p:cNvPr id="2050" name="Picture 1">
            <a:extLst>
              <a:ext uri="{FF2B5EF4-FFF2-40B4-BE49-F238E27FC236}">
                <a16:creationId xmlns:a16="http://schemas.microsoft.com/office/drawing/2014/main" id="{47541E16-2E2C-4542-8C2A-451C1D85EF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0480" y="9208"/>
            <a:ext cx="5303520" cy="685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F6517A8-4F99-4E73-B5A1-8064CE4AF240}"/>
              </a:ext>
            </a:extLst>
          </p:cNvPr>
          <p:cNvSpPr/>
          <p:nvPr/>
        </p:nvSpPr>
        <p:spPr>
          <a:xfrm>
            <a:off x="161311" y="1441609"/>
            <a:ext cx="3544415" cy="2862322"/>
          </a:xfrm>
          <a:prstGeom prst="rect">
            <a:avLst/>
          </a:prstGeom>
        </p:spPr>
        <p:txBody>
          <a:bodyPr wrap="square">
            <a:spAutoFit/>
          </a:bodyPr>
          <a:lstStyle/>
          <a:p>
            <a:pPr marL="342900" indent="-342900">
              <a:buFont typeface="Arial" panose="020B0604020202020204" pitchFamily="34" charset="0"/>
              <a:buChar char="•"/>
            </a:pPr>
            <a:r>
              <a:rPr lang="en-US" sz="2000" dirty="0"/>
              <a:t>Simplified parking code</a:t>
            </a:r>
          </a:p>
          <a:p>
            <a:pPr marL="342900" indent="-342900">
              <a:buFont typeface="Arial" panose="020B0604020202020204" pitchFamily="34" charset="0"/>
              <a:buChar char="•"/>
            </a:pPr>
            <a:r>
              <a:rPr lang="en-US" sz="2000" dirty="0"/>
              <a:t>No minimums and maximum ratios for all</a:t>
            </a:r>
          </a:p>
          <a:p>
            <a:pPr marL="342900" indent="-342900">
              <a:buFont typeface="Arial" panose="020B0604020202020204" pitchFamily="34" charset="0"/>
              <a:buChar char="•"/>
            </a:pPr>
            <a:r>
              <a:rPr lang="en-US" sz="2000" dirty="0"/>
              <a:t>Parking sectors from 26 to 6</a:t>
            </a:r>
          </a:p>
          <a:p>
            <a:pPr marL="342900" indent="-342900">
              <a:buFont typeface="Arial" panose="020B0604020202020204" pitchFamily="34" charset="0"/>
              <a:buChar char="•"/>
            </a:pPr>
            <a:r>
              <a:rPr lang="en-US" sz="2000" dirty="0"/>
              <a:t>Allow shared parking</a:t>
            </a:r>
          </a:p>
          <a:p>
            <a:pPr marL="342900" indent="-342900">
              <a:buFont typeface="Arial" panose="020B0604020202020204" pitchFamily="34" charset="0"/>
              <a:buChar char="•"/>
            </a:pPr>
            <a:r>
              <a:rPr lang="en-US" sz="2000" dirty="0"/>
              <a:t>Prohibit surface parking</a:t>
            </a:r>
          </a:p>
          <a:p>
            <a:pPr marL="342900" indent="-342900">
              <a:buFont typeface="Arial" panose="020B0604020202020204" pitchFamily="34" charset="0"/>
              <a:buChar char="•"/>
            </a:pPr>
            <a:r>
              <a:rPr lang="en-US" sz="2000" dirty="0"/>
              <a:t>New rules for all parking </a:t>
            </a:r>
          </a:p>
          <a:p>
            <a:pPr marL="342900" indent="-342900">
              <a:buFont typeface="Arial" panose="020B0604020202020204" pitchFamily="34" charset="0"/>
              <a:buChar char="•"/>
            </a:pPr>
            <a:r>
              <a:rPr lang="en-US" sz="2000" dirty="0"/>
              <a:t>Multi-modal mixed use area</a:t>
            </a:r>
          </a:p>
          <a:p>
            <a:pPr marL="342900" indent="-342900">
              <a:buFont typeface="Arial" panose="020B0604020202020204" pitchFamily="34" charset="0"/>
              <a:buChar char="•"/>
            </a:pPr>
            <a:endParaRPr lang="en-US" sz="2000" dirty="0"/>
          </a:p>
        </p:txBody>
      </p:sp>
      <p:sp>
        <p:nvSpPr>
          <p:cNvPr id="5" name="Rectangle 4">
            <a:extLst>
              <a:ext uri="{FF2B5EF4-FFF2-40B4-BE49-F238E27FC236}">
                <a16:creationId xmlns:a16="http://schemas.microsoft.com/office/drawing/2014/main" id="{B3D08A78-D3EC-4F7B-8040-70828B792550}"/>
              </a:ext>
            </a:extLst>
          </p:cNvPr>
          <p:cNvSpPr/>
          <p:nvPr/>
        </p:nvSpPr>
        <p:spPr>
          <a:xfrm>
            <a:off x="352697" y="439791"/>
            <a:ext cx="2417667" cy="954107"/>
          </a:xfrm>
          <a:prstGeom prst="rect">
            <a:avLst/>
          </a:prstGeom>
        </p:spPr>
        <p:txBody>
          <a:bodyPr wrap="square">
            <a:spAutoFit/>
          </a:bodyPr>
          <a:lstStyle/>
          <a:p>
            <a:r>
              <a:rPr lang="en-US" sz="2800" b="1" dirty="0"/>
              <a:t>Parking and Access</a:t>
            </a:r>
            <a:endParaRPr lang="en-US" sz="2800" dirty="0"/>
          </a:p>
        </p:txBody>
      </p:sp>
    </p:spTree>
    <p:extLst>
      <p:ext uri="{BB962C8B-B14F-4D97-AF65-F5344CB8AC3E}">
        <p14:creationId xmlns:p14="http://schemas.microsoft.com/office/powerpoint/2010/main" val="258411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2</a:t>
            </a:fld>
            <a:endParaRPr lang="en-US" dirty="0"/>
          </a:p>
        </p:txBody>
      </p:sp>
      <p:sp>
        <p:nvSpPr>
          <p:cNvPr id="10" name="TextBox 9"/>
          <p:cNvSpPr txBox="1"/>
          <p:nvPr/>
        </p:nvSpPr>
        <p:spPr>
          <a:xfrm>
            <a:off x="352061" y="770796"/>
            <a:ext cx="8621486" cy="5016758"/>
          </a:xfrm>
          <a:prstGeom prst="rect">
            <a:avLst/>
          </a:prstGeom>
          <a:noFill/>
        </p:spPr>
        <p:txBody>
          <a:bodyPr wrap="square" rtlCol="0">
            <a:spAutoFit/>
          </a:bodyPr>
          <a:lstStyle/>
          <a:p>
            <a:r>
              <a:rPr lang="en-US" sz="2000" dirty="0"/>
              <a:t>Volume 1 	Goals and Policies</a:t>
            </a:r>
          </a:p>
          <a:p>
            <a:endParaRPr lang="en-US" sz="1200" dirty="0"/>
          </a:p>
          <a:p>
            <a:r>
              <a:rPr lang="en-US" sz="2000" b="1" dirty="0"/>
              <a:t>Volume 2A1	Zoning Code and Map Amendments-CC Plan District</a:t>
            </a:r>
          </a:p>
          <a:p>
            <a:r>
              <a:rPr lang="en-US" sz="2000" dirty="0"/>
              <a:t>Volume 2A2	Zoning Code and Map Amendments-Willamette River, Trails</a:t>
            </a:r>
          </a:p>
          <a:p>
            <a:r>
              <a:rPr lang="en-US" sz="2000" dirty="0"/>
              <a:t>Volume 2A3	Zoning Code and Map Amendments-Outside the Central City</a:t>
            </a:r>
          </a:p>
          <a:p>
            <a:r>
              <a:rPr lang="en-US" sz="2000" dirty="0"/>
              <a:t>Volume 2B	Transportation System Plan amendments</a:t>
            </a:r>
          </a:p>
          <a:p>
            <a:endParaRPr lang="en-US" sz="1200" dirty="0"/>
          </a:p>
          <a:p>
            <a:r>
              <a:rPr lang="en-US" sz="2000" dirty="0"/>
              <a:t>Volume 3A1	Scenic Resources Protection Plan-Summary </a:t>
            </a:r>
          </a:p>
          <a:p>
            <a:r>
              <a:rPr lang="en-US" sz="2000" dirty="0"/>
              <a:t>Volume 3A1	Scenic Resources Protection Plan-Inventory</a:t>
            </a:r>
          </a:p>
          <a:p>
            <a:r>
              <a:rPr lang="en-US" sz="2000" dirty="0"/>
              <a:t>Volume 3A1	Scenic Resources Protection Plan-ESEE Analysis</a:t>
            </a:r>
          </a:p>
          <a:p>
            <a:r>
              <a:rPr lang="en-US" sz="2000" dirty="0"/>
              <a:t>Volume 3B	Willamette River Protection Plan</a:t>
            </a:r>
          </a:p>
          <a:p>
            <a:endParaRPr lang="en-US" sz="1200" dirty="0"/>
          </a:p>
          <a:p>
            <a:r>
              <a:rPr lang="en-US" sz="2000" dirty="0"/>
              <a:t>Volume 4	Background Materials</a:t>
            </a:r>
          </a:p>
          <a:p>
            <a:endParaRPr lang="en-US" sz="1200" dirty="0"/>
          </a:p>
          <a:p>
            <a:r>
              <a:rPr lang="en-US" sz="2000" dirty="0"/>
              <a:t>Volume 5A	Implementation-Performances Targets and Action Plans</a:t>
            </a:r>
          </a:p>
          <a:p>
            <a:r>
              <a:rPr lang="en-US" sz="2000" dirty="0"/>
              <a:t>Volume 5B	Implementation-The Green Loop</a:t>
            </a:r>
          </a:p>
          <a:p>
            <a:endParaRPr lang="en-US" sz="1200" b="1" dirty="0"/>
          </a:p>
          <a:p>
            <a:r>
              <a:rPr lang="en-US" sz="2000" dirty="0"/>
              <a:t>Volume 6	Public Involvement</a:t>
            </a:r>
          </a:p>
        </p:txBody>
      </p:sp>
      <p:sp>
        <p:nvSpPr>
          <p:cNvPr id="4" name="TextBox 3"/>
          <p:cNvSpPr txBox="1"/>
          <p:nvPr/>
        </p:nvSpPr>
        <p:spPr>
          <a:xfrm>
            <a:off x="2166575" y="141246"/>
            <a:ext cx="4694736" cy="523220"/>
          </a:xfrm>
          <a:prstGeom prst="rect">
            <a:avLst/>
          </a:prstGeom>
          <a:noFill/>
        </p:spPr>
        <p:txBody>
          <a:bodyPr wrap="square" rtlCol="0">
            <a:spAutoFit/>
          </a:bodyPr>
          <a:lstStyle/>
          <a:p>
            <a:pPr algn="ctr"/>
            <a:r>
              <a:rPr lang="en-US" sz="2800" b="1" dirty="0"/>
              <a:t>CC2035 Plan Components</a:t>
            </a:r>
          </a:p>
        </p:txBody>
      </p:sp>
    </p:spTree>
    <p:extLst>
      <p:ext uri="{BB962C8B-B14F-4D97-AF65-F5344CB8AC3E}">
        <p14:creationId xmlns:p14="http://schemas.microsoft.com/office/powerpoint/2010/main" val="26923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B68A0-39AC-41C0-B693-0D6980AB4C07}"/>
              </a:ext>
            </a:extLst>
          </p:cNvPr>
          <p:cNvSpPr>
            <a:spLocks noGrp="1"/>
          </p:cNvSpPr>
          <p:nvPr>
            <p:ph type="sldNum" sz="quarter" idx="12"/>
          </p:nvPr>
        </p:nvSpPr>
        <p:spPr/>
        <p:txBody>
          <a:bodyPr/>
          <a:lstStyle/>
          <a:p>
            <a:fld id="{D35D512A-B122-4B2F-AFB4-8ACC941D4BF5}" type="slidenum">
              <a:rPr lang="en-US" smtClean="0"/>
              <a:t>3</a:t>
            </a:fld>
            <a:endParaRPr lang="en-US"/>
          </a:p>
        </p:txBody>
      </p:sp>
      <p:sp>
        <p:nvSpPr>
          <p:cNvPr id="4" name="Text Placeholder 3">
            <a:extLst>
              <a:ext uri="{FF2B5EF4-FFF2-40B4-BE49-F238E27FC236}">
                <a16:creationId xmlns:a16="http://schemas.microsoft.com/office/drawing/2014/main" id="{7608CA3C-E619-4A86-AB2F-9AD656ADC237}"/>
              </a:ext>
            </a:extLst>
          </p:cNvPr>
          <p:cNvSpPr txBox="1">
            <a:spLocks/>
          </p:cNvSpPr>
          <p:nvPr/>
        </p:nvSpPr>
        <p:spPr>
          <a:xfrm>
            <a:off x="224192" y="474957"/>
            <a:ext cx="2807107" cy="13788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New Central City </a:t>
            </a:r>
            <a:r>
              <a:rPr lang="en-US" sz="3200" b="1" dirty="0" err="1"/>
              <a:t>Subdistrict</a:t>
            </a:r>
            <a:r>
              <a:rPr lang="en-US" sz="3200" b="1" dirty="0"/>
              <a:t> Boundaries</a:t>
            </a:r>
          </a:p>
          <a:p>
            <a:pPr marL="0" indent="0">
              <a:buNone/>
            </a:pPr>
            <a:endParaRPr lang="en-US" b="1" dirty="0"/>
          </a:p>
        </p:txBody>
      </p:sp>
      <p:pic>
        <p:nvPicPr>
          <p:cNvPr id="6" name="Picture 5">
            <a:extLst>
              <a:ext uri="{FF2B5EF4-FFF2-40B4-BE49-F238E27FC236}">
                <a16:creationId xmlns:a16="http://schemas.microsoft.com/office/drawing/2014/main" id="{C016C1B8-4E95-435F-A683-D3A7552FA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0642" y="0"/>
            <a:ext cx="5883358" cy="6858000"/>
          </a:xfrm>
          <a:prstGeom prst="rect">
            <a:avLst/>
          </a:prstGeom>
        </p:spPr>
      </p:pic>
      <p:sp>
        <p:nvSpPr>
          <p:cNvPr id="7" name="Rectangle 6">
            <a:extLst>
              <a:ext uri="{FF2B5EF4-FFF2-40B4-BE49-F238E27FC236}">
                <a16:creationId xmlns:a16="http://schemas.microsoft.com/office/drawing/2014/main" id="{1C475A2A-7A50-44C2-933A-68BEC2949A6F}"/>
              </a:ext>
            </a:extLst>
          </p:cNvPr>
          <p:cNvSpPr/>
          <p:nvPr/>
        </p:nvSpPr>
        <p:spPr>
          <a:xfrm>
            <a:off x="224192" y="2120431"/>
            <a:ext cx="2900220" cy="3170099"/>
          </a:xfrm>
          <a:prstGeom prst="rect">
            <a:avLst/>
          </a:prstGeom>
        </p:spPr>
        <p:txBody>
          <a:bodyPr wrap="square">
            <a:spAutoFit/>
          </a:bodyPr>
          <a:lstStyle/>
          <a:p>
            <a:pPr marL="285750" indent="-285750">
              <a:buFont typeface="Wingdings" panose="05000000000000000000" pitchFamily="2" charset="2"/>
              <a:buChar char="§"/>
            </a:pPr>
            <a:r>
              <a:rPr lang="en-US" sz="2200" dirty="0"/>
              <a:t>No River District</a:t>
            </a:r>
          </a:p>
          <a:p>
            <a:pPr marL="285750" indent="-285750">
              <a:buFont typeface="Wingdings" panose="05000000000000000000" pitchFamily="2" charset="2"/>
              <a:buChar char="§"/>
            </a:pPr>
            <a:r>
              <a:rPr lang="en-US" sz="2200" dirty="0"/>
              <a:t>Downtown smaller</a:t>
            </a:r>
          </a:p>
          <a:p>
            <a:pPr marL="285750" indent="-285750">
              <a:buFont typeface="Wingdings" panose="05000000000000000000" pitchFamily="2" charset="2"/>
              <a:buChar char="§"/>
            </a:pPr>
            <a:r>
              <a:rPr lang="en-US" sz="2200" dirty="0"/>
              <a:t>New West End &amp; University/South Downtown</a:t>
            </a:r>
          </a:p>
          <a:p>
            <a:pPr marL="285750" indent="-285750">
              <a:buFont typeface="Wingdings" panose="05000000000000000000" pitchFamily="2" charset="2"/>
              <a:buChar char="§"/>
            </a:pPr>
            <a:r>
              <a:rPr lang="en-US" sz="2200" dirty="0"/>
              <a:t>Blanchard Site into Lloyd</a:t>
            </a:r>
          </a:p>
          <a:p>
            <a:pPr marL="285750" indent="-285750">
              <a:buFont typeface="Wingdings" panose="05000000000000000000" pitchFamily="2" charset="2"/>
              <a:buChar char="§"/>
            </a:pPr>
            <a:r>
              <a:rPr lang="en-US" sz="2200" dirty="0"/>
              <a:t>Clinton Station</a:t>
            </a:r>
          </a:p>
          <a:p>
            <a:endParaRPr lang="en-US" sz="2400" dirty="0"/>
          </a:p>
        </p:txBody>
      </p:sp>
    </p:spTree>
    <p:extLst>
      <p:ext uri="{BB962C8B-B14F-4D97-AF65-F5344CB8AC3E}">
        <p14:creationId xmlns:p14="http://schemas.microsoft.com/office/powerpoint/2010/main" val="215876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86627"/>
            <a:ext cx="5070621" cy="604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6994968" y="6417521"/>
            <a:ext cx="2057400" cy="365125"/>
          </a:xfrm>
        </p:spPr>
        <p:txBody>
          <a:bodyPr/>
          <a:lstStyle/>
          <a:p>
            <a:fld id="{D35D512A-B122-4B2F-AFB4-8ACC941D4BF5}" type="slidenum">
              <a:rPr lang="en-US" smtClean="0"/>
              <a:t>4</a:t>
            </a:fld>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6" y="0"/>
            <a:ext cx="8983400" cy="6858000"/>
          </a:xfrm>
          <a:prstGeom prst="rect">
            <a:avLst/>
          </a:prstGeom>
        </p:spPr>
      </p:pic>
      <p:sp>
        <p:nvSpPr>
          <p:cNvPr id="5" name="Rectangle 4">
            <a:extLst>
              <a:ext uri="{FF2B5EF4-FFF2-40B4-BE49-F238E27FC236}">
                <a16:creationId xmlns:a16="http://schemas.microsoft.com/office/drawing/2014/main" id="{CD42195C-C6BD-447E-B6F8-8F52C83FD920}"/>
              </a:ext>
            </a:extLst>
          </p:cNvPr>
          <p:cNvSpPr/>
          <p:nvPr/>
        </p:nvSpPr>
        <p:spPr>
          <a:xfrm>
            <a:off x="5674290" y="86627"/>
            <a:ext cx="3256768" cy="9154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03233A-5526-422D-89E3-4E4C7500A525}"/>
              </a:ext>
            </a:extLst>
          </p:cNvPr>
          <p:cNvSpPr txBox="1"/>
          <p:nvPr/>
        </p:nvSpPr>
        <p:spPr>
          <a:xfrm>
            <a:off x="5652694" y="251966"/>
            <a:ext cx="3352303" cy="584775"/>
          </a:xfrm>
          <a:prstGeom prst="rect">
            <a:avLst/>
          </a:prstGeom>
          <a:noFill/>
        </p:spPr>
        <p:txBody>
          <a:bodyPr wrap="square" rtlCol="0">
            <a:spAutoFit/>
          </a:bodyPr>
          <a:lstStyle/>
          <a:p>
            <a:r>
              <a:rPr lang="en-US" sz="3200" dirty="0"/>
              <a:t>Central City Zoning </a:t>
            </a:r>
          </a:p>
        </p:txBody>
      </p:sp>
    </p:spTree>
    <p:extLst>
      <p:ext uri="{BB962C8B-B14F-4D97-AF65-F5344CB8AC3E}">
        <p14:creationId xmlns:p14="http://schemas.microsoft.com/office/powerpoint/2010/main" val="425758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5</a:t>
            </a:fld>
            <a:endParaRPr lang="en-US"/>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715" y="0"/>
            <a:ext cx="8720533" cy="6858000"/>
          </a:xfrm>
          <a:prstGeom prst="rect">
            <a:avLst/>
          </a:prstGeom>
        </p:spPr>
      </p:pic>
    </p:spTree>
    <p:extLst>
      <p:ext uri="{BB962C8B-B14F-4D97-AF65-F5344CB8AC3E}">
        <p14:creationId xmlns:p14="http://schemas.microsoft.com/office/powerpoint/2010/main" val="389542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77239F-7FCC-4DE7-B7EA-7E727AD49686}"/>
              </a:ext>
            </a:extLst>
          </p:cNvPr>
          <p:cNvSpPr>
            <a:spLocks noGrp="1"/>
          </p:cNvSpPr>
          <p:nvPr>
            <p:ph type="sldNum" sz="quarter" idx="12"/>
          </p:nvPr>
        </p:nvSpPr>
        <p:spPr/>
        <p:txBody>
          <a:bodyPr/>
          <a:lstStyle/>
          <a:p>
            <a:fld id="{D35D512A-B122-4B2F-AFB4-8ACC941D4BF5}" type="slidenum">
              <a:rPr lang="en-US" smtClean="0"/>
              <a:t>6</a:t>
            </a:fld>
            <a:endParaRPr lang="en-US"/>
          </a:p>
        </p:txBody>
      </p:sp>
      <p:pic>
        <p:nvPicPr>
          <p:cNvPr id="6" name="Picture 5">
            <a:extLst>
              <a:ext uri="{FF2B5EF4-FFF2-40B4-BE49-F238E27FC236}">
                <a16:creationId xmlns:a16="http://schemas.microsoft.com/office/drawing/2014/main" id="{BD4766C0-B512-4BC9-A162-479162B5C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4730553" cy="6112475"/>
          </a:xfrm>
          <a:prstGeom prst="rect">
            <a:avLst/>
          </a:prstGeom>
        </p:spPr>
      </p:pic>
      <p:pic>
        <p:nvPicPr>
          <p:cNvPr id="7" name="Picture 6">
            <a:extLst>
              <a:ext uri="{FF2B5EF4-FFF2-40B4-BE49-F238E27FC236}">
                <a16:creationId xmlns:a16="http://schemas.microsoft.com/office/drawing/2014/main" id="{83671707-2543-4E29-8D23-BD7178F4F5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14"/>
          <a:stretch/>
        </p:blipFill>
        <p:spPr>
          <a:xfrm>
            <a:off x="4591050" y="0"/>
            <a:ext cx="4555117" cy="6142112"/>
          </a:xfrm>
          <a:prstGeom prst="rect">
            <a:avLst/>
          </a:prstGeom>
        </p:spPr>
      </p:pic>
      <p:pic>
        <p:nvPicPr>
          <p:cNvPr id="5" name="Picture 4">
            <a:extLst>
              <a:ext uri="{FF2B5EF4-FFF2-40B4-BE49-F238E27FC236}">
                <a16:creationId xmlns:a16="http://schemas.microsoft.com/office/drawing/2014/main" id="{511C8024-2E5E-405E-9F9F-6337013ED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6906" y="4702336"/>
            <a:ext cx="1912144" cy="1952465"/>
          </a:xfrm>
          <a:prstGeom prst="rect">
            <a:avLst/>
          </a:prstGeom>
        </p:spPr>
      </p:pic>
    </p:spTree>
    <p:extLst>
      <p:ext uri="{BB962C8B-B14F-4D97-AF65-F5344CB8AC3E}">
        <p14:creationId xmlns:p14="http://schemas.microsoft.com/office/powerpoint/2010/main" val="142430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7</a:t>
            </a:fld>
            <a:endParaRPr lang="en-US"/>
          </a:p>
        </p:txBody>
      </p:sp>
      <p:sp>
        <p:nvSpPr>
          <p:cNvPr id="5" name="TextBox 4"/>
          <p:cNvSpPr txBox="1"/>
          <p:nvPr/>
        </p:nvSpPr>
        <p:spPr>
          <a:xfrm>
            <a:off x="289074" y="258384"/>
            <a:ext cx="2592349" cy="523220"/>
          </a:xfrm>
          <a:prstGeom prst="rect">
            <a:avLst/>
          </a:prstGeom>
          <a:noFill/>
        </p:spPr>
        <p:txBody>
          <a:bodyPr wrap="square" rtlCol="0">
            <a:spAutoFit/>
          </a:bodyPr>
          <a:lstStyle/>
          <a:p>
            <a:r>
              <a:rPr lang="en-US" sz="2800" b="1" dirty="0"/>
              <a:t>Height Changes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89019" y="0"/>
            <a:ext cx="6054981" cy="6858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074" y="5107824"/>
            <a:ext cx="2763373" cy="953037"/>
          </a:xfrm>
          <a:prstGeom prst="rect">
            <a:avLst/>
          </a:prstGeom>
        </p:spPr>
      </p:pic>
      <p:sp>
        <p:nvSpPr>
          <p:cNvPr id="6" name="TextBox 5">
            <a:extLst>
              <a:ext uri="{FF2B5EF4-FFF2-40B4-BE49-F238E27FC236}">
                <a16:creationId xmlns:a16="http://schemas.microsoft.com/office/drawing/2014/main" id="{857423CA-176F-4E8F-90F7-F505C7CCA699}"/>
              </a:ext>
            </a:extLst>
          </p:cNvPr>
          <p:cNvSpPr txBox="1"/>
          <p:nvPr/>
        </p:nvSpPr>
        <p:spPr>
          <a:xfrm>
            <a:off x="325513" y="843159"/>
            <a:ext cx="2694136" cy="4247317"/>
          </a:xfrm>
          <a:prstGeom prst="rect">
            <a:avLst/>
          </a:prstGeom>
          <a:noFill/>
        </p:spPr>
        <p:txBody>
          <a:bodyPr wrap="square" rtlCol="0">
            <a:spAutoFit/>
          </a:bodyPr>
          <a:lstStyle/>
          <a:p>
            <a:r>
              <a:rPr lang="en-US" b="1" dirty="0">
                <a:solidFill>
                  <a:schemeClr val="accent5">
                    <a:lumMod val="10000"/>
                  </a:schemeClr>
                </a:solidFill>
              </a:rPr>
              <a:t>Bonus Heights</a:t>
            </a:r>
          </a:p>
          <a:p>
            <a:r>
              <a:rPr lang="en-US" dirty="0">
                <a:solidFill>
                  <a:schemeClr val="accent5">
                    <a:lumMod val="10000"/>
                  </a:schemeClr>
                </a:solidFill>
              </a:rPr>
              <a:t>Height increase tied to bonus/transfer of FAR</a:t>
            </a:r>
          </a:p>
          <a:p>
            <a:endParaRPr lang="en-US" dirty="0">
              <a:solidFill>
                <a:schemeClr val="accent5">
                  <a:lumMod val="10000"/>
                </a:schemeClr>
              </a:solidFill>
            </a:endParaRPr>
          </a:p>
          <a:p>
            <a:r>
              <a:rPr lang="en-US" b="1" dirty="0">
                <a:solidFill>
                  <a:schemeClr val="accent5">
                    <a:lumMod val="10000"/>
                  </a:schemeClr>
                </a:solidFill>
              </a:rPr>
              <a:t>Height Increases</a:t>
            </a:r>
          </a:p>
          <a:p>
            <a:pPr marL="171450" indent="-171450">
              <a:buFont typeface="Wingdings" panose="05000000000000000000" pitchFamily="2" charset="2"/>
              <a:buChar char="§"/>
            </a:pPr>
            <a:r>
              <a:rPr lang="en-US" dirty="0">
                <a:solidFill>
                  <a:schemeClr val="accent5">
                    <a:lumMod val="10000"/>
                  </a:schemeClr>
                </a:solidFill>
              </a:rPr>
              <a:t>Transit mall </a:t>
            </a:r>
          </a:p>
          <a:p>
            <a:pPr marL="171450" indent="-171450">
              <a:buFont typeface="Wingdings" panose="05000000000000000000" pitchFamily="2" charset="2"/>
              <a:buChar char="§"/>
            </a:pPr>
            <a:r>
              <a:rPr lang="en-US" dirty="0">
                <a:solidFill>
                  <a:schemeClr val="accent5">
                    <a:lumMod val="10000"/>
                  </a:schemeClr>
                </a:solidFill>
              </a:rPr>
              <a:t>Bridgeheads</a:t>
            </a:r>
          </a:p>
          <a:p>
            <a:pPr marL="171450" indent="-171450">
              <a:buFont typeface="Wingdings" panose="05000000000000000000" pitchFamily="2" charset="2"/>
              <a:buChar char="§"/>
            </a:pPr>
            <a:r>
              <a:rPr lang="en-US" dirty="0">
                <a:solidFill>
                  <a:schemeClr val="accent5">
                    <a:lumMod val="10000"/>
                  </a:schemeClr>
                </a:solidFill>
              </a:rPr>
              <a:t>Lloyd District (West)</a:t>
            </a:r>
          </a:p>
          <a:p>
            <a:pPr marL="171450" indent="-171450">
              <a:buFont typeface="Wingdings" panose="05000000000000000000" pitchFamily="2" charset="2"/>
              <a:buChar char="§"/>
            </a:pPr>
            <a:r>
              <a:rPr lang="en-US" dirty="0">
                <a:solidFill>
                  <a:schemeClr val="accent5">
                    <a:lumMod val="10000"/>
                  </a:schemeClr>
                </a:solidFill>
              </a:rPr>
              <a:t>Pearl District (South)</a:t>
            </a:r>
          </a:p>
          <a:p>
            <a:endParaRPr lang="en-US" dirty="0">
              <a:solidFill>
                <a:schemeClr val="accent5">
                  <a:lumMod val="10000"/>
                </a:schemeClr>
              </a:solidFill>
            </a:endParaRPr>
          </a:p>
          <a:p>
            <a:r>
              <a:rPr lang="en-US" b="1" dirty="0">
                <a:solidFill>
                  <a:schemeClr val="accent5">
                    <a:lumMod val="10000"/>
                  </a:schemeClr>
                </a:solidFill>
              </a:rPr>
              <a:t>View Corridors</a:t>
            </a:r>
          </a:p>
          <a:p>
            <a:r>
              <a:rPr lang="en-US" dirty="0">
                <a:solidFill>
                  <a:schemeClr val="accent5">
                    <a:lumMod val="10000"/>
                  </a:schemeClr>
                </a:solidFill>
              </a:rPr>
              <a:t>Height limits</a:t>
            </a:r>
          </a:p>
          <a:p>
            <a:endParaRPr lang="en-US" dirty="0">
              <a:solidFill>
                <a:schemeClr val="accent5">
                  <a:lumMod val="10000"/>
                </a:schemeClr>
              </a:solidFill>
            </a:endParaRPr>
          </a:p>
          <a:p>
            <a:r>
              <a:rPr lang="en-US" b="1" dirty="0">
                <a:solidFill>
                  <a:schemeClr val="accent5">
                    <a:lumMod val="10000"/>
                  </a:schemeClr>
                </a:solidFill>
              </a:rPr>
              <a:t>Historic Districts</a:t>
            </a:r>
          </a:p>
          <a:p>
            <a:pPr marL="171450" indent="-171450">
              <a:buFont typeface="Wingdings" panose="05000000000000000000" pitchFamily="2" charset="2"/>
              <a:buChar char="§"/>
            </a:pPr>
            <a:r>
              <a:rPr lang="en-US" dirty="0">
                <a:solidFill>
                  <a:schemeClr val="accent5">
                    <a:lumMod val="10000"/>
                  </a:schemeClr>
                </a:solidFill>
              </a:rPr>
              <a:t>Heights reduced</a:t>
            </a:r>
          </a:p>
        </p:txBody>
      </p:sp>
    </p:spTree>
    <p:extLst>
      <p:ext uri="{BB962C8B-B14F-4D97-AF65-F5344CB8AC3E}">
        <p14:creationId xmlns:p14="http://schemas.microsoft.com/office/powerpoint/2010/main" val="2463848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8</a:t>
            </a:fld>
            <a:endParaRPr lang="en-US"/>
          </a:p>
        </p:txBody>
      </p:sp>
      <p:sp>
        <p:nvSpPr>
          <p:cNvPr id="9" name="Text Placeholder 3"/>
          <p:cNvSpPr txBox="1">
            <a:spLocks/>
          </p:cNvSpPr>
          <p:nvPr/>
        </p:nvSpPr>
        <p:spPr>
          <a:xfrm>
            <a:off x="561077" y="407581"/>
            <a:ext cx="3681314" cy="5563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 FAR Bonus System</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1176" y="327197"/>
            <a:ext cx="2462307" cy="3288939"/>
          </a:xfrm>
          <a:prstGeom prst="rect">
            <a:avLst/>
          </a:prstGeom>
          <a:ln>
            <a:noFill/>
          </a:ln>
        </p:spPr>
      </p:pic>
      <p:pic>
        <p:nvPicPr>
          <p:cNvPr id="14" name="Picture 2" descr="http://www.theramona.com/imgs/photos/exterior-entrance-day-lr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51176" y="3753455"/>
            <a:ext cx="2492688" cy="22020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Text Placeholder 3"/>
          <p:cNvSpPr txBox="1">
            <a:spLocks/>
          </p:cNvSpPr>
          <p:nvPr/>
        </p:nvSpPr>
        <p:spPr>
          <a:xfrm>
            <a:off x="0" y="1360761"/>
            <a:ext cx="5640404" cy="3355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r>
              <a:rPr lang="en-US" dirty="0"/>
              <a:t>Maximum amount earned through bonuses is 3 to 1</a:t>
            </a:r>
          </a:p>
          <a:p>
            <a:pPr marL="457200" lvl="1" indent="0">
              <a:buNone/>
            </a:pPr>
            <a:endParaRPr lang="en-US" dirty="0"/>
          </a:p>
          <a:p>
            <a:pPr lvl="1">
              <a:buFont typeface="Wingdings" panose="05000000000000000000" pitchFamily="2" charset="2"/>
              <a:buChar char="§"/>
            </a:pPr>
            <a:r>
              <a:rPr lang="en-US" b="1" dirty="0"/>
              <a:t>Priority: Affordable housing: on site or pay into fund </a:t>
            </a:r>
          </a:p>
          <a:p>
            <a:pPr marL="457200" lvl="1" indent="0">
              <a:buNone/>
            </a:pPr>
            <a:endParaRPr lang="en-US" sz="1200" dirty="0"/>
          </a:p>
          <a:p>
            <a:pPr lvl="1">
              <a:buFont typeface="Wingdings" panose="05000000000000000000" pitchFamily="2" charset="2"/>
              <a:buChar char="§"/>
            </a:pPr>
            <a:r>
              <a:rPr lang="en-US" dirty="0"/>
              <a:t>Riverfront Open Space bonus</a:t>
            </a:r>
          </a:p>
          <a:p>
            <a:pPr lvl="1">
              <a:buFont typeface="Wingdings" panose="05000000000000000000" pitchFamily="2" charset="2"/>
              <a:buChar char="§"/>
            </a:pPr>
            <a:endParaRPr lang="en-US" sz="1200" dirty="0"/>
          </a:p>
          <a:p>
            <a:pPr lvl="1">
              <a:buFont typeface="Wingdings" panose="05000000000000000000" pitchFamily="2" charset="2"/>
              <a:buChar char="§"/>
            </a:pPr>
            <a:r>
              <a:rPr lang="en-US" dirty="0"/>
              <a:t>Existing South Waterfront greenway/open space bonuses retained</a:t>
            </a:r>
          </a:p>
        </p:txBody>
      </p:sp>
    </p:spTree>
    <p:extLst>
      <p:ext uri="{BB962C8B-B14F-4D97-AF65-F5344CB8AC3E}">
        <p14:creationId xmlns:p14="http://schemas.microsoft.com/office/powerpoint/2010/main" val="294145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9</a:t>
            </a:fld>
            <a:endParaRPr lang="en-US"/>
          </a:p>
        </p:txBody>
      </p:sp>
      <p:sp>
        <p:nvSpPr>
          <p:cNvPr id="11" name="Text Placeholder 3"/>
          <p:cNvSpPr txBox="1">
            <a:spLocks/>
          </p:cNvSpPr>
          <p:nvPr/>
        </p:nvSpPr>
        <p:spPr>
          <a:xfrm>
            <a:off x="642676" y="666143"/>
            <a:ext cx="4668914" cy="58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 FAR Transfer System</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0067" y="110066"/>
            <a:ext cx="2616200" cy="5985933"/>
          </a:xfrm>
          <a:prstGeom prst="rect">
            <a:avLst/>
          </a:prstGeom>
          <a:ln>
            <a:noFill/>
          </a:ln>
        </p:spPr>
      </p:pic>
      <p:sp>
        <p:nvSpPr>
          <p:cNvPr id="13" name="Text Placeholder 3"/>
          <p:cNvSpPr txBox="1">
            <a:spLocks/>
          </p:cNvSpPr>
          <p:nvPr/>
        </p:nvSpPr>
        <p:spPr>
          <a:xfrm>
            <a:off x="642676" y="1748117"/>
            <a:ext cx="5075736" cy="3233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t>No limit to amount of transferred FAR (within maximum height)</a:t>
            </a:r>
          </a:p>
          <a:p>
            <a:pPr marL="0" indent="0">
              <a:buNone/>
            </a:pPr>
            <a:endParaRPr lang="en-US" sz="2400" b="1" dirty="0"/>
          </a:p>
          <a:p>
            <a:pPr>
              <a:buFont typeface="Wingdings" panose="05000000000000000000" pitchFamily="2" charset="2"/>
              <a:buChar char="§"/>
            </a:pPr>
            <a:r>
              <a:rPr lang="en-US" sz="2400" b="1" dirty="0"/>
              <a:t>Priority: Historic Resource transfer: requires seismic upgrade</a:t>
            </a:r>
          </a:p>
          <a:p>
            <a:pPr>
              <a:buFont typeface="Wingdings" panose="05000000000000000000" pitchFamily="2" charset="2"/>
              <a:buChar char="§"/>
            </a:pPr>
            <a:endParaRPr lang="en-US" sz="1200" dirty="0"/>
          </a:p>
          <a:p>
            <a:pPr>
              <a:buFont typeface="Wingdings" panose="05000000000000000000" pitchFamily="2" charset="2"/>
              <a:buChar char="§"/>
            </a:pPr>
            <a:r>
              <a:rPr lang="en-US" sz="2400" dirty="0"/>
              <a:t>Transfer within FAR Sectors (only after 3:1 earned with affordable or historic)</a:t>
            </a:r>
          </a:p>
          <a:p>
            <a:pPr>
              <a:buFont typeface="Wingdings" panose="05000000000000000000" pitchFamily="2" charset="2"/>
              <a:buChar char="§"/>
            </a:pPr>
            <a:endParaRPr lang="en-US" sz="1200" dirty="0"/>
          </a:p>
        </p:txBody>
      </p:sp>
    </p:spTree>
    <p:extLst>
      <p:ext uri="{BB962C8B-B14F-4D97-AF65-F5344CB8AC3E}">
        <p14:creationId xmlns:p14="http://schemas.microsoft.com/office/powerpoint/2010/main" val="519702927"/>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c2035 Content">
  <a:themeElements>
    <a:clrScheme name="Custom 2">
      <a:dk1>
        <a:srgbClr val="1B334B"/>
      </a:dk1>
      <a:lt1>
        <a:srgbClr val="FFFFFF"/>
      </a:lt1>
      <a:dk2>
        <a:srgbClr val="1B334B"/>
      </a:dk2>
      <a:lt2>
        <a:srgbClr val="FFFFFF"/>
      </a:lt2>
      <a:accent1>
        <a:srgbClr val="3C8C92"/>
      </a:accent1>
      <a:accent2>
        <a:srgbClr val="71BEC4"/>
      </a:accent2>
      <a:accent3>
        <a:srgbClr val="FFFFFF"/>
      </a:accent3>
      <a:accent4>
        <a:srgbClr val="B2B2B2"/>
      </a:accent4>
      <a:accent5>
        <a:srgbClr val="DAEDEF"/>
      </a:accent5>
      <a:accent6>
        <a:srgbClr val="2D2D8A"/>
      </a:accent6>
      <a:hlink>
        <a:srgbClr val="009999"/>
      </a:hlink>
      <a:folHlink>
        <a:srgbClr val="99CC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24904</TotalTime>
  <Words>2626</Words>
  <Application>Microsoft Office PowerPoint</Application>
  <PresentationFormat>On-screen Show (4:3)</PresentationFormat>
  <Paragraphs>305</Paragraphs>
  <Slides>16</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Trebuchet MS</vt:lpstr>
      <vt:lpstr>Wingdings</vt:lpstr>
      <vt:lpstr>Title Slide</vt:lpstr>
      <vt:lpstr>cc2035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Buildings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Gust, Krista</dc:creator>
  <cp:lastModifiedBy>Hoy, Rachael</cp:lastModifiedBy>
  <cp:revision>745</cp:revision>
  <cp:lastPrinted>2018-07-12T15:33:55Z</cp:lastPrinted>
  <dcterms:created xsi:type="dcterms:W3CDTF">2016-02-09T17:03:28Z</dcterms:created>
  <dcterms:modified xsi:type="dcterms:W3CDTF">2018-07-12T19:22:57Z</dcterms:modified>
</cp:coreProperties>
</file>