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notesMasterIdLst>
    <p:notesMasterId r:id="rId33"/>
  </p:notesMasterIdLst>
  <p:handoutMasterIdLst>
    <p:handoutMasterId r:id="rId34"/>
  </p:handoutMasterIdLst>
  <p:sldIdLst>
    <p:sldId id="291" r:id="rId3"/>
    <p:sldId id="504" r:id="rId4"/>
    <p:sldId id="571" r:id="rId5"/>
    <p:sldId id="541" r:id="rId6"/>
    <p:sldId id="542" r:id="rId7"/>
    <p:sldId id="543" r:id="rId8"/>
    <p:sldId id="555" r:id="rId9"/>
    <p:sldId id="558" r:id="rId10"/>
    <p:sldId id="557" r:id="rId11"/>
    <p:sldId id="563" r:id="rId12"/>
    <p:sldId id="546" r:id="rId13"/>
    <p:sldId id="545" r:id="rId14"/>
    <p:sldId id="547" r:id="rId15"/>
    <p:sldId id="567" r:id="rId16"/>
    <p:sldId id="568" r:id="rId17"/>
    <p:sldId id="549" r:id="rId18"/>
    <p:sldId id="570" r:id="rId19"/>
    <p:sldId id="550" r:id="rId20"/>
    <p:sldId id="551" r:id="rId21"/>
    <p:sldId id="552" r:id="rId22"/>
    <p:sldId id="582" r:id="rId23"/>
    <p:sldId id="575" r:id="rId24"/>
    <p:sldId id="576" r:id="rId25"/>
    <p:sldId id="577" r:id="rId26"/>
    <p:sldId id="578" r:id="rId27"/>
    <p:sldId id="579" r:id="rId28"/>
    <p:sldId id="580" r:id="rId29"/>
    <p:sldId id="581" r:id="rId30"/>
    <p:sldId id="544" r:id="rId31"/>
    <p:sldId id="562"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18484666-17E2-41DA-B7B7-7F9E08807BB5}">
          <p14:sldIdLst>
            <p14:sldId id="291"/>
            <p14:sldId id="504"/>
            <p14:sldId id="571"/>
            <p14:sldId id="541"/>
            <p14:sldId id="542"/>
            <p14:sldId id="543"/>
            <p14:sldId id="555"/>
            <p14:sldId id="558"/>
            <p14:sldId id="557"/>
            <p14:sldId id="563"/>
            <p14:sldId id="546"/>
            <p14:sldId id="545"/>
            <p14:sldId id="547"/>
            <p14:sldId id="567"/>
            <p14:sldId id="568"/>
            <p14:sldId id="549"/>
            <p14:sldId id="570"/>
            <p14:sldId id="550"/>
            <p14:sldId id="551"/>
            <p14:sldId id="552"/>
            <p14:sldId id="582"/>
            <p14:sldId id="575"/>
            <p14:sldId id="576"/>
            <p14:sldId id="577"/>
            <p14:sldId id="578"/>
            <p14:sldId id="579"/>
            <p14:sldId id="580"/>
            <p14:sldId id="581"/>
            <p14:sldId id="544"/>
          </p14:sldIdLst>
        </p14:section>
        <p14:section name="Contents" id="{E9E152FF-25B2-40C7-A6CE-62F9197C1D21}">
          <p14:sldIdLst>
            <p14:sldId id="56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1B33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0" autoAdjust="0"/>
    <p:restoredTop sz="79674" autoAdjust="0"/>
  </p:normalViewPr>
  <p:slideViewPr>
    <p:cSldViewPr snapToGrid="0">
      <p:cViewPr varScale="1">
        <p:scale>
          <a:sx n="85" d="100"/>
          <a:sy n="85" d="100"/>
        </p:scale>
        <p:origin x="858"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8" d="100"/>
          <a:sy n="68" d="100"/>
        </p:scale>
        <p:origin x="325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9ABD2A3-0745-4867-B00F-709876ECBDE5}" type="datetimeFigureOut">
              <a:rPr lang="en-US" smtClean="0"/>
              <a:t>7/12/2018</a:t>
            </a:fld>
            <a:endParaRPr lang="en-US"/>
          </a:p>
        </p:txBody>
      </p:sp>
      <p:sp>
        <p:nvSpPr>
          <p:cNvPr id="4" name="Footer Placeholder 3"/>
          <p:cNvSpPr>
            <a:spLocks noGrp="1"/>
          </p:cNvSpPr>
          <p:nvPr>
            <p:ph type="ftr" sz="quarter" idx="2"/>
          </p:nvPr>
        </p:nvSpPr>
        <p:spPr>
          <a:xfrm>
            <a:off x="0"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9"/>
            <a:ext cx="3037840" cy="466433"/>
          </a:xfrm>
          <a:prstGeom prst="rect">
            <a:avLst/>
          </a:prstGeom>
        </p:spPr>
        <p:txBody>
          <a:bodyPr vert="horz" lIns="93177" tIns="46589" rIns="93177" bIns="46589" rtlCol="0" anchor="b"/>
          <a:lstStyle>
            <a:lvl1pPr algn="r">
              <a:defRPr sz="1200"/>
            </a:lvl1pPr>
          </a:lstStyle>
          <a:p>
            <a:fld id="{C3752A5D-063D-4781-8834-4B551701CCFF}" type="slidenum">
              <a:rPr lang="en-US" smtClean="0"/>
              <a:t>‹#›</a:t>
            </a:fld>
            <a:endParaRPr lang="en-US"/>
          </a:p>
        </p:txBody>
      </p:sp>
    </p:spTree>
    <p:extLst>
      <p:ext uri="{BB962C8B-B14F-4D97-AF65-F5344CB8AC3E}">
        <p14:creationId xmlns:p14="http://schemas.microsoft.com/office/powerpoint/2010/main" val="2870840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B2D9D60-38C9-4082-89DE-92EE40320EF5}" type="datetimeFigureOut">
              <a:rPr lang="en-US" smtClean="0"/>
              <a:t>7/12/2018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77" tIns="46589" rIns="93177" bIns="46589" rtlCol="0" anchor="b"/>
          <a:lstStyle>
            <a:lvl1pPr algn="r">
              <a:defRPr sz="1200"/>
            </a:lvl1pPr>
          </a:lstStyle>
          <a:p>
            <a:fld id="{579009DC-66F2-4DD2-9DE9-DD355AF04341}" type="slidenum">
              <a:rPr lang="en-US" smtClean="0"/>
              <a:t>‹#›</a:t>
            </a:fld>
            <a:endParaRPr lang="en-US"/>
          </a:p>
        </p:txBody>
      </p:sp>
    </p:spTree>
    <p:extLst>
      <p:ext uri="{BB962C8B-B14F-4D97-AF65-F5344CB8AC3E}">
        <p14:creationId xmlns:p14="http://schemas.microsoft.com/office/powerpoint/2010/main" val="25129249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79009DC-66F2-4DD2-9DE9-DD355AF04341}" type="slidenum">
              <a:rPr lang="en-US" smtClean="0"/>
              <a:t>1</a:t>
            </a:fld>
            <a:endParaRPr lang="en-US"/>
          </a:p>
        </p:txBody>
      </p:sp>
    </p:spTree>
    <p:extLst>
      <p:ext uri="{BB962C8B-B14F-4D97-AF65-F5344CB8AC3E}">
        <p14:creationId xmlns:p14="http://schemas.microsoft.com/office/powerpoint/2010/main" val="3578649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Let’s look at an example site – Centennial Mills.  The top of bank has not been mapped here; this is just an estimate based on topography and aerial photographs.  </a:t>
            </a:r>
          </a:p>
          <a:p>
            <a:pPr marL="0" indent="0">
              <a:buFont typeface="+mj-lt"/>
              <a:buNone/>
            </a:pPr>
            <a:endParaRPr lang="en-US" dirty="0"/>
          </a:p>
          <a:p>
            <a:pPr marL="0" indent="0">
              <a:buFont typeface="+mj-lt"/>
              <a:buNone/>
            </a:pPr>
            <a:r>
              <a:rPr lang="en-US" dirty="0"/>
              <a:t>The blue dashed line represents the estimated top of bank. The old wharf and pilings were removed and under that was a seawall.  That seawall becomes the top of bank for much of the site. It results in an odd shaped River Setback, but this is not uncommon along the Willamette River.</a:t>
            </a:r>
          </a:p>
          <a:p>
            <a:pPr marL="0" indent="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The River Setback is the red dashed line – 50 feet from top of bank.</a:t>
            </a:r>
          </a:p>
          <a:p>
            <a:pPr marL="0" indent="0">
              <a:buFont typeface="+mj-lt"/>
              <a:buNone/>
            </a:pPr>
            <a:endParaRPr lang="en-US" dirty="0"/>
          </a:p>
          <a:p>
            <a:pPr marL="0" lvl="0" indent="0">
              <a:buFont typeface="Arial" panose="020B0604020202020204" pitchFamily="34" charset="0"/>
              <a:buNone/>
            </a:pPr>
            <a:r>
              <a:rPr lang="en-US" dirty="0"/>
              <a:t>Riverward of the setback only river-dependent or river-related development is allow.   Those include the trail, public viewpoints, gangways to docks and docks, specific development for marine passenger terminals uses and natural resource enhancement (aka landscaping).</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Not allowed in the River Setback are offices, residences, retail, parking – basically anything that does not need access to the river needs to be setback.</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There is new exemption for Historic or Conservation Landmarks.  The remaining structure is not a landmark, but if it were designated then it would be exempt from the setback meaning the uses inside would not have to be river-depend or river-related. Practically that means, if it is a landmark, then there can be a restaurant, kayak rental, classrooms, in the portion of the structure within the setback.  If it’s not a landmark, then all uses in that portion of the structure, on all floors, must be river-dependent or river-related.</a:t>
            </a:r>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10</a:t>
            </a:fld>
            <a:endParaRPr lang="en-US"/>
          </a:p>
        </p:txBody>
      </p:sp>
    </p:spTree>
    <p:extLst>
      <p:ext uri="{BB962C8B-B14F-4D97-AF65-F5344CB8AC3E}">
        <p14:creationId xmlns:p14="http://schemas.microsoft.com/office/powerpoint/2010/main" val="2083019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new allowance in the setback is passenger waiting areas, security checkpoints and machine shops associated with marine passenger docks for sub-regional travel.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footprint is limited to 5,000 </a:t>
            </a:r>
            <a:r>
              <a:rPr lang="en-US" dirty="0" err="1"/>
              <a:t>sq</a:t>
            </a:r>
            <a:r>
              <a:rPr lang="en-US" dirty="0"/>
              <a:t> </a:t>
            </a:r>
            <a:r>
              <a:rPr lang="en-US" dirty="0" err="1"/>
              <a:t>ft</a:t>
            </a:r>
            <a:r>
              <a:rPr lang="en-US" dirty="0"/>
              <a:t> footprint but there can be more than one story of development, as long as all the use in the setback on all floors are river-dependent or river-related.</a:t>
            </a:r>
          </a:p>
          <a:p>
            <a:endParaRPr lang="en-US" dirty="0"/>
          </a:p>
          <a:p>
            <a:r>
              <a:rPr lang="en-US" dirty="0"/>
              <a:t>Are there questions about the river setback?</a:t>
            </a:r>
          </a:p>
        </p:txBody>
      </p:sp>
      <p:sp>
        <p:nvSpPr>
          <p:cNvPr id="4" name="Slide Number Placeholder 3"/>
          <p:cNvSpPr>
            <a:spLocks noGrp="1"/>
          </p:cNvSpPr>
          <p:nvPr>
            <p:ph type="sldNum" sz="quarter" idx="10"/>
          </p:nvPr>
        </p:nvSpPr>
        <p:spPr/>
        <p:txBody>
          <a:bodyPr/>
          <a:lstStyle/>
          <a:p>
            <a:fld id="{579009DC-66F2-4DD2-9DE9-DD355AF04341}" type="slidenum">
              <a:rPr lang="en-US" smtClean="0"/>
              <a:t>11</a:t>
            </a:fld>
            <a:endParaRPr lang="en-US"/>
          </a:p>
        </p:txBody>
      </p:sp>
    </p:spTree>
    <p:extLst>
      <p:ext uri="{BB962C8B-B14F-4D97-AF65-F5344CB8AC3E}">
        <p14:creationId xmlns:p14="http://schemas.microsoft.com/office/powerpoint/2010/main" val="149775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updated the landscaping standards in the new (g*).</a:t>
            </a:r>
          </a:p>
          <a:p>
            <a:pPr marL="0" indent="0">
              <a:buNone/>
            </a:pPr>
            <a:endParaRPr lang="en-US" dirty="0"/>
          </a:p>
          <a:p>
            <a:pPr marL="0" indent="0">
              <a:buNone/>
            </a:pPr>
            <a:r>
              <a:rPr lang="en-US" dirty="0"/>
              <a:t>The goal is to have closed tree canopy in the setback, except at designated viewpoints, and to shift the densest understory nearer to the river is important for fish and wildlife habitat.  Less understory is required upland is to create more relationship to development and the trail.</a:t>
            </a:r>
          </a:p>
          <a:p>
            <a:pPr marL="0" indent="0">
              <a:buNone/>
            </a:pPr>
            <a:endParaRPr lang="en-US" dirty="0"/>
          </a:p>
          <a:p>
            <a:pPr marL="0" indent="0">
              <a:buNone/>
            </a:pPr>
            <a:r>
              <a:rPr lang="en-US" dirty="0"/>
              <a:t>The code has different planting densities for different size trees.  This is based on the tree’s canopy size at maturing.  Trees that will be smaller when fully grown need to be planted closer together, while trees with very large canopy need to be given room to grow.</a:t>
            </a:r>
          </a:p>
        </p:txBody>
      </p:sp>
      <p:sp>
        <p:nvSpPr>
          <p:cNvPr id="4" name="Slide Number Placeholder 3"/>
          <p:cNvSpPr>
            <a:spLocks noGrp="1"/>
          </p:cNvSpPr>
          <p:nvPr>
            <p:ph type="sldNum" sz="quarter" idx="10"/>
          </p:nvPr>
        </p:nvSpPr>
        <p:spPr/>
        <p:txBody>
          <a:bodyPr/>
          <a:lstStyle/>
          <a:p>
            <a:fld id="{579009DC-66F2-4DD2-9DE9-DD355AF04341}" type="slidenum">
              <a:rPr lang="en-US" smtClean="0"/>
              <a:t>12</a:t>
            </a:fld>
            <a:endParaRPr lang="en-US"/>
          </a:p>
        </p:txBody>
      </p:sp>
    </p:spTree>
    <p:extLst>
      <p:ext uri="{BB962C8B-B14F-4D97-AF65-F5344CB8AC3E}">
        <p14:creationId xmlns:p14="http://schemas.microsoft.com/office/powerpoint/2010/main" val="419142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an overarching goal of the new River General overlay is to add much more tree canopy and understory to the river banks, it is important to maintain views.</a:t>
            </a:r>
          </a:p>
          <a:p>
            <a:endParaRPr lang="en-US" dirty="0"/>
          </a:p>
          <a:p>
            <a:r>
              <a:rPr lang="en-US" dirty="0"/>
              <a:t>Along the trail there are designated viewpoints.  These are areas where people should be able to see the river, bridges and the skyline across the river.  When the trail is constructed, these viewpoint need to be developed.</a:t>
            </a:r>
          </a:p>
          <a:p>
            <a:endParaRPr lang="en-US" dirty="0"/>
          </a:p>
          <a:p>
            <a:r>
              <a:rPr lang="en-US" dirty="0"/>
              <a:t>In order to preserve these views, there is a new Scenic (s) overlay zone where trees cannot be plant – only shrubs and ground cover.  And there is an allowance for tree maintenance and removal to open up views that become blocked.</a:t>
            </a:r>
          </a:p>
        </p:txBody>
      </p:sp>
      <p:sp>
        <p:nvSpPr>
          <p:cNvPr id="4" name="Slide Number Placeholder 3"/>
          <p:cNvSpPr>
            <a:spLocks noGrp="1"/>
          </p:cNvSpPr>
          <p:nvPr>
            <p:ph type="sldNum" sz="quarter" idx="10"/>
          </p:nvPr>
        </p:nvSpPr>
        <p:spPr/>
        <p:txBody>
          <a:bodyPr/>
          <a:lstStyle/>
          <a:p>
            <a:fld id="{579009DC-66F2-4DD2-9DE9-DD355AF04341}" type="slidenum">
              <a:rPr lang="en-US" smtClean="0"/>
              <a:t>13</a:t>
            </a:fld>
            <a:endParaRPr lang="en-US"/>
          </a:p>
        </p:txBody>
      </p:sp>
    </p:spTree>
    <p:extLst>
      <p:ext uri="{BB962C8B-B14F-4D97-AF65-F5344CB8AC3E}">
        <p14:creationId xmlns:p14="http://schemas.microsoft.com/office/powerpoint/2010/main" val="143228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public viewpoint.  The top picture is a viewpoint along a trail but the viewpoint is not developed and the river bank is not landscaped.</a:t>
            </a:r>
          </a:p>
          <a:p>
            <a:endParaRPr lang="en-US" dirty="0"/>
          </a:p>
          <a:p>
            <a:r>
              <a:rPr lang="en-US" dirty="0"/>
              <a:t>The bottom picture is what the viewpoint could look like after development and landscaping.  A small area is created off the mail trail, a bench and sign are added.  No trees are planted in the view, but trees are planted to each side of the viewpoint. Shrubs and ground cover are added to the riverbank in the view.</a:t>
            </a:r>
          </a:p>
          <a:p>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14</a:t>
            </a:fld>
            <a:endParaRPr lang="en-US"/>
          </a:p>
        </p:txBody>
      </p:sp>
    </p:spTree>
    <p:extLst>
      <p:ext uri="{BB962C8B-B14F-4D97-AF65-F5344CB8AC3E}">
        <p14:creationId xmlns:p14="http://schemas.microsoft.com/office/powerpoint/2010/main" val="93659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Riverward of the setback and landward for 20 feet exterior lights are only allowed for parks, public trails, viewpoints or river-dependent or river-related development.</a:t>
            </a:r>
          </a:p>
          <a:p>
            <a:endParaRPr lang="en-US" dirty="0"/>
          </a:p>
          <a:p>
            <a:r>
              <a:rPr lang="en-US" dirty="0"/>
              <a:t>The lights have to be 25 feet apart and must not project directly into the river.</a:t>
            </a:r>
          </a:p>
          <a:p>
            <a:endParaRPr lang="en-US" dirty="0"/>
          </a:p>
          <a:p>
            <a:r>
              <a:rPr lang="en-US" dirty="0"/>
              <a:t>The image shows what the standard is trying to achieve.  We want light to shine on trails, public viewpoints but not to spill out or upwards. </a:t>
            </a:r>
          </a:p>
          <a:p>
            <a:endParaRPr lang="en-US" dirty="0"/>
          </a:p>
          <a:p>
            <a:r>
              <a:rPr lang="en-US" dirty="0"/>
              <a:t>Note – Waterfront Park and public streets are exempt from this standard.</a:t>
            </a:r>
          </a:p>
          <a:p>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15</a:t>
            </a:fld>
            <a:endParaRPr lang="en-US"/>
          </a:p>
        </p:txBody>
      </p:sp>
    </p:spTree>
    <p:extLst>
      <p:ext uri="{BB962C8B-B14F-4D97-AF65-F5344CB8AC3E}">
        <p14:creationId xmlns:p14="http://schemas.microsoft.com/office/powerpoint/2010/main" val="1314305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Let’s switch now to talking about new River Environmental (e) overlay zones.</a:t>
            </a:r>
          </a:p>
          <a:p>
            <a:pPr marL="0" indent="0">
              <a:buNone/>
            </a:pPr>
            <a:endParaRPr lang="en-US" dirty="0"/>
          </a:p>
          <a:p>
            <a:pPr marL="0" indent="0">
              <a:buNone/>
            </a:pPr>
            <a:r>
              <a:rPr lang="en-US" dirty="0"/>
              <a:t>This overlay zone applies to the Willamette River, riverbanks and land within at least 50 feet of the top of bank, so it always at a minimum applies within the river setback.</a:t>
            </a:r>
          </a:p>
          <a:p>
            <a:pPr marL="0" indent="0">
              <a:buNone/>
            </a:pPr>
            <a:endParaRPr lang="en-US" dirty="0"/>
          </a:p>
          <a:p>
            <a:pPr marL="0" indent="0">
              <a:buNone/>
            </a:pPr>
            <a:r>
              <a:rPr lang="en-US" dirty="0"/>
              <a:t>It could be wider if there are natural resources, like trees that further from the river.</a:t>
            </a:r>
          </a:p>
          <a:p>
            <a:pPr marL="0" indent="0">
              <a:buNone/>
            </a:pP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16</a:t>
            </a:fld>
            <a:endParaRPr lang="en-US"/>
          </a:p>
        </p:txBody>
      </p:sp>
    </p:spTree>
    <p:extLst>
      <p:ext uri="{BB962C8B-B14F-4D97-AF65-F5344CB8AC3E}">
        <p14:creationId xmlns:p14="http://schemas.microsoft.com/office/powerpoint/2010/main" val="777587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river e is modelled after the conservation overlay zone that applies to the rest of the city.  The purpose is to maintain existing natural resources and preserve space for enhancing the resources.</a:t>
            </a:r>
          </a:p>
          <a:p>
            <a:pPr marL="0" indent="0">
              <a:buNone/>
            </a:pPr>
            <a:endParaRPr lang="en-US" dirty="0"/>
          </a:p>
          <a:p>
            <a:pPr marL="0" indent="0">
              <a:buNone/>
            </a:pPr>
            <a:r>
              <a:rPr lang="en-US" dirty="0"/>
              <a:t>There are exemptions for maintenance, repair and replacement of existing structures.</a:t>
            </a:r>
          </a:p>
          <a:p>
            <a:pPr marL="0" indent="0">
              <a:buNone/>
            </a:pPr>
            <a:endParaRPr lang="en-US" dirty="0"/>
          </a:p>
          <a:p>
            <a:pPr marL="0" indent="0">
              <a:buNone/>
            </a:pPr>
            <a:r>
              <a:rPr lang="en-US" dirty="0"/>
              <a:t>Also exempt:</a:t>
            </a:r>
          </a:p>
          <a:p>
            <a:pPr marL="171450" indent="-171450">
              <a:buFont typeface="Arial" panose="020B0604020202020204" pitchFamily="34" charset="0"/>
              <a:buChar char="•"/>
            </a:pPr>
            <a:r>
              <a:rPr lang="en-US" dirty="0"/>
              <a:t>Dredging in the navigation channel and maintained slips and berths is allowed; but dredging in shallow water habitat must go through review because that habitat is critical for Endangered Species Act-listed fish </a:t>
            </a:r>
          </a:p>
          <a:p>
            <a:pPr marL="171450" indent="-171450">
              <a:buFont typeface="Arial" panose="020B0604020202020204" pitchFamily="34" charset="0"/>
              <a:buChar char="•"/>
            </a:pPr>
            <a:r>
              <a:rPr lang="en-US" dirty="0"/>
              <a:t>Development on structures overwater must be for river-dependent or river-related uses</a:t>
            </a:r>
          </a:p>
          <a:p>
            <a:pPr marL="171450" indent="-171450">
              <a:buFont typeface="Arial" panose="020B0604020202020204" pitchFamily="34" charset="0"/>
              <a:buChar char="•"/>
            </a:pPr>
            <a:r>
              <a:rPr lang="en-US" dirty="0"/>
              <a:t>Trees 1.5-inch </a:t>
            </a:r>
            <a:r>
              <a:rPr lang="en-US" dirty="0" err="1"/>
              <a:t>dbh</a:t>
            </a:r>
            <a:r>
              <a:rPr lang="en-US" dirty="0"/>
              <a:t> or smaller are exempt – there are standards for trees larger than 1.5-inch</a:t>
            </a:r>
          </a:p>
          <a:p>
            <a:pPr marL="171450" indent="-171450">
              <a:buFont typeface="Arial" panose="020B0604020202020204" pitchFamily="34" charset="0"/>
              <a:buChar char="•"/>
            </a:pPr>
            <a:r>
              <a:rPr lang="en-US" dirty="0"/>
              <a:t>Removal and remediation of hazardous materials is addressed in 33.500</a:t>
            </a:r>
          </a:p>
        </p:txBody>
      </p:sp>
      <p:sp>
        <p:nvSpPr>
          <p:cNvPr id="4" name="Slide Number Placeholder 3"/>
          <p:cNvSpPr>
            <a:spLocks noGrp="1"/>
          </p:cNvSpPr>
          <p:nvPr>
            <p:ph type="sldNum" sz="quarter" idx="10"/>
          </p:nvPr>
        </p:nvSpPr>
        <p:spPr/>
        <p:txBody>
          <a:bodyPr/>
          <a:lstStyle/>
          <a:p>
            <a:fld id="{579009DC-66F2-4DD2-9DE9-DD355AF04341}" type="slidenum">
              <a:rPr lang="en-US" smtClean="0"/>
              <a:t>17</a:t>
            </a:fld>
            <a:endParaRPr lang="en-US"/>
          </a:p>
        </p:txBody>
      </p:sp>
    </p:spTree>
    <p:extLst>
      <p:ext uri="{BB962C8B-B14F-4D97-AF65-F5344CB8AC3E}">
        <p14:creationId xmlns:p14="http://schemas.microsoft.com/office/powerpoint/2010/main" val="2245581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There are standards for things like the trail – location, width, surface, etc. – and required things like stormwater outfalls and utilities – all with size limitations.</a:t>
            </a:r>
          </a:p>
          <a:p>
            <a:pPr marL="0" indent="0">
              <a:buNone/>
            </a:pPr>
            <a:endParaRPr lang="en-US" dirty="0"/>
          </a:p>
          <a:p>
            <a:pPr marL="0" indent="0">
              <a:buNone/>
            </a:pPr>
            <a:r>
              <a:rPr lang="en-US" dirty="0"/>
              <a:t>Other standards include:</a:t>
            </a:r>
          </a:p>
          <a:p>
            <a:pPr marL="228600" indent="-228600">
              <a:buFont typeface="Arial" panose="020B0604020202020204" pitchFamily="34" charset="0"/>
              <a:buChar char="•"/>
            </a:pPr>
            <a:r>
              <a:rPr lang="en-US" dirty="0"/>
              <a:t>Shown in gray on the map, the new scenic (s) overlay zone has standards for removal and trimming of vegetation to preserve the view from designated viewpoints</a:t>
            </a:r>
          </a:p>
          <a:p>
            <a:pPr marL="228600" indent="-228600">
              <a:buFont typeface="Arial" panose="020B0604020202020204" pitchFamily="34" charset="0"/>
              <a:buChar char="•"/>
            </a:pPr>
            <a:r>
              <a:rPr lang="en-US" dirty="0"/>
              <a:t>Floating structures are swim platforms that can be put in the river during the summer months</a:t>
            </a:r>
          </a:p>
          <a:p>
            <a:pPr marL="228600" indent="-228600">
              <a:buFont typeface="Arial" panose="020B0604020202020204" pitchFamily="34" charset="0"/>
              <a:buChar char="•"/>
            </a:pPr>
            <a:r>
              <a:rPr lang="en-US" dirty="0"/>
              <a:t>Like mentioned before, the size of tree that is addressed is reduced to 1.5-inch </a:t>
            </a:r>
            <a:r>
              <a:rPr lang="en-US" dirty="0" err="1"/>
              <a:t>dbh</a:t>
            </a:r>
            <a:endParaRPr lang="en-US" dirty="0"/>
          </a:p>
          <a:p>
            <a:pPr marL="228600" indent="-228600">
              <a:buFont typeface="Arial" panose="020B0604020202020204" pitchFamily="34" charset="0"/>
              <a:buChar char="•"/>
            </a:pPr>
            <a:r>
              <a:rPr lang="en-US" dirty="0"/>
              <a:t>There is a minimum mitigation ratio add of 1.5:1 mitigation acres to impact acres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18</a:t>
            </a:fld>
            <a:endParaRPr lang="en-US"/>
          </a:p>
        </p:txBody>
      </p:sp>
    </p:spTree>
    <p:extLst>
      <p:ext uri="{BB962C8B-B14F-4D97-AF65-F5344CB8AC3E}">
        <p14:creationId xmlns:p14="http://schemas.microsoft.com/office/powerpoint/2010/main" val="2903102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If a proposal is not exempt and cannot meet standards then it goes through River Review.  This is were a trail wider than the standard could be proposed.  Mitigation is required and the minimum mitigation ratio is 1.5:1</a:t>
            </a:r>
          </a:p>
          <a:p>
            <a:pPr marL="0" indent="0">
              <a:buNone/>
            </a:pPr>
            <a:endParaRPr lang="en-US" dirty="0"/>
          </a:p>
          <a:p>
            <a:pPr marL="0" indent="0">
              <a:buNone/>
            </a:pPr>
            <a:r>
              <a:rPr lang="en-US" dirty="0"/>
              <a:t>This ratio can be increased through review depending on factors like the uniqueness of the resource impacted, the time lag between impacts and when the mitigation will be functioning, etc. If mitigation is done off-site, the minimum mitigation ratio is automatically increased 3:1 mitigation acres to impact acres.</a:t>
            </a:r>
          </a:p>
        </p:txBody>
      </p:sp>
      <p:sp>
        <p:nvSpPr>
          <p:cNvPr id="4" name="Slide Number Placeholder 3"/>
          <p:cNvSpPr>
            <a:spLocks noGrp="1"/>
          </p:cNvSpPr>
          <p:nvPr>
            <p:ph type="sldNum" sz="quarter" idx="10"/>
          </p:nvPr>
        </p:nvSpPr>
        <p:spPr/>
        <p:txBody>
          <a:bodyPr/>
          <a:lstStyle/>
          <a:p>
            <a:fld id="{579009DC-66F2-4DD2-9DE9-DD355AF04341}" type="slidenum">
              <a:rPr lang="en-US" smtClean="0"/>
              <a:t>19</a:t>
            </a:fld>
            <a:endParaRPr lang="en-US"/>
          </a:p>
        </p:txBody>
      </p:sp>
    </p:spTree>
    <p:extLst>
      <p:ext uri="{BB962C8B-B14F-4D97-AF65-F5344CB8AC3E}">
        <p14:creationId xmlns:p14="http://schemas.microsoft.com/office/powerpoint/2010/main" val="217503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Today I’m going to be summarizing the new Central City zoning codes that apply to the Willamette River.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Here is the agenda.  Please feel free to interrupt me as we go.</a:t>
            </a:r>
          </a:p>
        </p:txBody>
      </p:sp>
      <p:sp>
        <p:nvSpPr>
          <p:cNvPr id="4" name="Slide Number Placeholder 3"/>
          <p:cNvSpPr>
            <a:spLocks noGrp="1"/>
          </p:cNvSpPr>
          <p:nvPr>
            <p:ph type="sldNum" sz="quarter" idx="10"/>
          </p:nvPr>
        </p:nvSpPr>
        <p:spPr/>
        <p:txBody>
          <a:bodyPr/>
          <a:lstStyle/>
          <a:p>
            <a:fld id="{579009DC-66F2-4DD2-9DE9-DD355AF04341}" type="slidenum">
              <a:rPr lang="en-US" smtClean="0"/>
              <a:t>2</a:t>
            </a:fld>
            <a:endParaRPr lang="en-US"/>
          </a:p>
        </p:txBody>
      </p:sp>
    </p:spTree>
    <p:extLst>
      <p:ext uri="{BB962C8B-B14F-4D97-AF65-F5344CB8AC3E}">
        <p14:creationId xmlns:p14="http://schemas.microsoft.com/office/powerpoint/2010/main" val="955652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Removal of hazardous material is exempt from procedural requirements of the zoning code but must meet the substantive requirements of the code. NEW 33.475.500’s consolidates the substantive requirements under to simplify review for applicants and staff.</a:t>
            </a:r>
          </a:p>
        </p:txBody>
      </p:sp>
      <p:sp>
        <p:nvSpPr>
          <p:cNvPr id="4" name="Slide Number Placeholder 3"/>
          <p:cNvSpPr>
            <a:spLocks noGrp="1"/>
          </p:cNvSpPr>
          <p:nvPr>
            <p:ph type="sldNum" sz="quarter" idx="10"/>
          </p:nvPr>
        </p:nvSpPr>
        <p:spPr/>
        <p:txBody>
          <a:bodyPr/>
          <a:lstStyle/>
          <a:p>
            <a:fld id="{579009DC-66F2-4DD2-9DE9-DD355AF04341}" type="slidenum">
              <a:rPr lang="en-US" smtClean="0"/>
              <a:t>20</a:t>
            </a:fld>
            <a:endParaRPr lang="en-US"/>
          </a:p>
        </p:txBody>
      </p:sp>
    </p:spTree>
    <p:extLst>
      <p:ext uri="{BB962C8B-B14F-4D97-AF65-F5344CB8AC3E}">
        <p14:creationId xmlns:p14="http://schemas.microsoft.com/office/powerpoint/2010/main" val="452246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latin typeface="+mn-lt"/>
                <a:ea typeface="+mn-ea"/>
                <a:cs typeface="+mn-cs"/>
              </a:rPr>
              <a:t>As Rachael mentioned there are new green building standard in the Plan District.  I’m going to go into a bit more detail on two of those:</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1" kern="1200" baseline="0" dirty="0">
                <a:solidFill>
                  <a:schemeClr val="tx1"/>
                </a:solidFill>
                <a:effectLst/>
                <a:latin typeface="+mn-lt"/>
                <a:ea typeface="+mn-ea"/>
                <a:cs typeface="+mn-cs"/>
              </a:rPr>
              <a:t>Bird-safe glazing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1" kern="1200" baseline="0" dirty="0">
                <a:solidFill>
                  <a:schemeClr val="tx1"/>
                </a:solidFill>
                <a:effectLst/>
                <a:latin typeface="+mn-lt"/>
                <a:ea typeface="+mn-ea"/>
                <a:cs typeface="+mn-cs"/>
              </a:rPr>
              <a:t>Ecoroofs</a:t>
            </a:r>
            <a:endParaRPr lang="en-US" sz="800" b="0" i="1"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579009DC-66F2-4DD2-9DE9-DD355AF04341}" type="slidenum">
              <a:rPr lang="en-US" smtClean="0"/>
              <a:t>21</a:t>
            </a:fld>
            <a:endParaRPr lang="en-US"/>
          </a:p>
        </p:txBody>
      </p:sp>
    </p:spTree>
    <p:extLst>
      <p:ext uri="{BB962C8B-B14F-4D97-AF65-F5344CB8AC3E}">
        <p14:creationId xmlns:p14="http://schemas.microsoft.com/office/powerpoint/2010/main" val="2489785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requirement is for the first 60 feet of the building and the first 15 feet adjacent to an ecoroof because those are the areas where the windows are likely to reflect vegetation.  This is particularly critical along the Willamette River where the landscaping standard will add a lot of trees and vegetation.</a:t>
            </a:r>
          </a:p>
          <a:p>
            <a:endParaRPr lang="en-US" dirty="0"/>
          </a:p>
          <a:p>
            <a:r>
              <a:rPr lang="en-US" dirty="0"/>
              <a:t>The standard is in the Plan District zoning code and the specifics about the materials and application are in an Administrative Rule.  We did that so the Admin Rule can be easily updated as technologies change.</a:t>
            </a:r>
          </a:p>
          <a:p>
            <a:endParaRPr lang="en-US" dirty="0"/>
          </a:p>
          <a:p>
            <a:r>
              <a:rPr lang="en-US" dirty="0"/>
              <a:t>In this example, the top is an up close picture of approved line etching and then the same material as seen from a distance.  This etching disrupts the bird’s view of the reflection so they know not to fly into it, but it is hardly noticeable to the human eye.</a:t>
            </a:r>
          </a:p>
        </p:txBody>
      </p:sp>
      <p:sp>
        <p:nvSpPr>
          <p:cNvPr id="4" name="Slide Number Placeholder 3"/>
          <p:cNvSpPr>
            <a:spLocks noGrp="1"/>
          </p:cNvSpPr>
          <p:nvPr>
            <p:ph type="sldNum" sz="quarter" idx="10"/>
          </p:nvPr>
        </p:nvSpPr>
        <p:spPr/>
        <p:txBody>
          <a:bodyPr/>
          <a:lstStyle/>
          <a:p>
            <a:fld id="{579009DC-66F2-4DD2-9DE9-DD355AF04341}" type="slidenum">
              <a:rPr lang="en-US" smtClean="0"/>
              <a:t>22</a:t>
            </a:fld>
            <a:endParaRPr lang="en-US"/>
          </a:p>
        </p:txBody>
      </p:sp>
    </p:spTree>
    <p:extLst>
      <p:ext uri="{BB962C8B-B14F-4D97-AF65-F5344CB8AC3E}">
        <p14:creationId xmlns:p14="http://schemas.microsoft.com/office/powerpoint/2010/main" val="1633384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approved material – dot etching or film.  Again close-up you can see the dots, but at a distance it does not interrupt seeing into the ground floor.</a:t>
            </a:r>
          </a:p>
        </p:txBody>
      </p:sp>
      <p:sp>
        <p:nvSpPr>
          <p:cNvPr id="4" name="Slide Number Placeholder 3"/>
          <p:cNvSpPr>
            <a:spLocks noGrp="1"/>
          </p:cNvSpPr>
          <p:nvPr>
            <p:ph type="sldNum" sz="quarter" idx="10"/>
          </p:nvPr>
        </p:nvSpPr>
        <p:spPr/>
        <p:txBody>
          <a:bodyPr/>
          <a:lstStyle/>
          <a:p>
            <a:fld id="{579009DC-66F2-4DD2-9DE9-DD355AF04341}" type="slidenum">
              <a:rPr lang="en-US" smtClean="0"/>
              <a:t>23</a:t>
            </a:fld>
            <a:endParaRPr lang="en-US"/>
          </a:p>
        </p:txBody>
      </p:sp>
    </p:spTree>
    <p:extLst>
      <p:ext uri="{BB962C8B-B14F-4D97-AF65-F5344CB8AC3E}">
        <p14:creationId xmlns:p14="http://schemas.microsoft.com/office/powerpoint/2010/main" val="2235491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of the dot pattern on the ground floor.  If you look at the while post, you can see the dots, but otherwise the human eye looks past the pattern.  </a:t>
            </a:r>
          </a:p>
        </p:txBody>
      </p:sp>
      <p:sp>
        <p:nvSpPr>
          <p:cNvPr id="4" name="Slide Number Placeholder 3"/>
          <p:cNvSpPr>
            <a:spLocks noGrp="1"/>
          </p:cNvSpPr>
          <p:nvPr>
            <p:ph type="sldNum" sz="quarter" idx="10"/>
          </p:nvPr>
        </p:nvSpPr>
        <p:spPr/>
        <p:txBody>
          <a:bodyPr/>
          <a:lstStyle/>
          <a:p>
            <a:fld id="{579009DC-66F2-4DD2-9DE9-DD355AF04341}" type="slidenum">
              <a:rPr lang="en-US" smtClean="0"/>
              <a:t>24</a:t>
            </a:fld>
            <a:endParaRPr lang="en-US"/>
          </a:p>
        </p:txBody>
      </p:sp>
    </p:spTree>
    <p:extLst>
      <p:ext uri="{BB962C8B-B14F-4D97-AF65-F5344CB8AC3E}">
        <p14:creationId xmlns:p14="http://schemas.microsoft.com/office/powerpoint/2010/main" val="1584792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example I want to provide is one of the approved options for glazing above the ground floor – exterior apparatus.  These cannot be used on the ground floor.</a:t>
            </a:r>
          </a:p>
          <a:p>
            <a:endParaRPr lang="en-US" dirty="0"/>
          </a:p>
          <a:p>
            <a:r>
              <a:rPr lang="en-US" dirty="0"/>
              <a:t>There are many options for screens, fins, mullions, etc. that disrupt a bird’s view of the reflected vegetation and sky but still allow light penetration into the building. </a:t>
            </a:r>
          </a:p>
        </p:txBody>
      </p:sp>
      <p:sp>
        <p:nvSpPr>
          <p:cNvPr id="4" name="Slide Number Placeholder 3"/>
          <p:cNvSpPr>
            <a:spLocks noGrp="1"/>
          </p:cNvSpPr>
          <p:nvPr>
            <p:ph type="sldNum" sz="quarter" idx="10"/>
          </p:nvPr>
        </p:nvSpPr>
        <p:spPr/>
        <p:txBody>
          <a:bodyPr/>
          <a:lstStyle/>
          <a:p>
            <a:fld id="{579009DC-66F2-4DD2-9DE9-DD355AF04341}" type="slidenum">
              <a:rPr lang="en-US" smtClean="0"/>
              <a:t>25</a:t>
            </a:fld>
            <a:endParaRPr lang="en-US"/>
          </a:p>
        </p:txBody>
      </p:sp>
    </p:spTree>
    <p:extLst>
      <p:ext uri="{BB962C8B-B14F-4D97-AF65-F5344CB8AC3E}">
        <p14:creationId xmlns:p14="http://schemas.microsoft.com/office/powerpoint/2010/main" val="368061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green building standard I wanted to touch on is the requirement for ecoroofs on new buildings over 20,000 </a:t>
            </a:r>
            <a:r>
              <a:rPr lang="en-US" dirty="0" err="1"/>
              <a:t>sq</a:t>
            </a:r>
            <a:r>
              <a:rPr lang="en-US" dirty="0"/>
              <a:t> ft.  The purpose is to maximize ecoroof coverage while allowing placement of structures on the rooftop and supporting architectural diversity.  It does not apply to existing buildings.</a:t>
            </a:r>
          </a:p>
          <a:p>
            <a:endParaRPr lang="en-US" dirty="0"/>
          </a:p>
          <a:p>
            <a:r>
              <a:rPr lang="en-US" dirty="0"/>
              <a:t>Keep in mind that new development also has to meet the Stormwater Management Manual and ecoroofs are an approved technique.  And, ecoroofs can be credited towards the Low Carbon requirement that Rachael mentioned.  </a:t>
            </a:r>
          </a:p>
        </p:txBody>
      </p:sp>
      <p:sp>
        <p:nvSpPr>
          <p:cNvPr id="4" name="Slide Number Placeholder 3"/>
          <p:cNvSpPr>
            <a:spLocks noGrp="1"/>
          </p:cNvSpPr>
          <p:nvPr>
            <p:ph type="sldNum" sz="quarter" idx="10"/>
          </p:nvPr>
        </p:nvSpPr>
        <p:spPr/>
        <p:txBody>
          <a:bodyPr/>
          <a:lstStyle/>
          <a:p>
            <a:fld id="{579009DC-66F2-4DD2-9DE9-DD355AF04341}" type="slidenum">
              <a:rPr lang="en-US" smtClean="0"/>
              <a:t>26</a:t>
            </a:fld>
            <a:endParaRPr lang="en-US"/>
          </a:p>
        </p:txBody>
      </p:sp>
    </p:spTree>
    <p:extLst>
      <p:ext uri="{BB962C8B-B14F-4D97-AF65-F5344CB8AC3E}">
        <p14:creationId xmlns:p14="http://schemas.microsoft.com/office/powerpoint/2010/main" val="978509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Ecoroofs must cover 100% of the roof top except that up to 40% of the roof can be covered in other things in a specified list: mechanical equipment, fire evacuation routes, stairwell/elevator enclosures, skylights, solar panels, wind turbines, and uncovered common outdoor areas.</a:t>
            </a:r>
          </a:p>
          <a:p>
            <a:endParaRPr lang="en-US" b="0" dirty="0"/>
          </a:p>
          <a:p>
            <a:r>
              <a:rPr lang="en-US" b="0" dirty="0"/>
              <a:t>Here you see how an ecoroof can be used to create open space for building tenants by incorporating paths and seating and really amazing views.</a:t>
            </a:r>
          </a:p>
          <a:p>
            <a:endParaRPr lang="en-US" b="0" dirty="0"/>
          </a:p>
          <a:p>
            <a:r>
              <a:rPr lang="en-US" b="0" dirty="0"/>
              <a:t>Also, you can see how solar panels can be used with ecoroofs.  Solar panels are a credit for the Low Carbon requirement too. </a:t>
            </a:r>
          </a:p>
        </p:txBody>
      </p:sp>
      <p:sp>
        <p:nvSpPr>
          <p:cNvPr id="4" name="Slide Number Placeholder 3"/>
          <p:cNvSpPr>
            <a:spLocks noGrp="1"/>
          </p:cNvSpPr>
          <p:nvPr>
            <p:ph type="sldNum" sz="quarter" idx="10"/>
          </p:nvPr>
        </p:nvSpPr>
        <p:spPr/>
        <p:txBody>
          <a:bodyPr/>
          <a:lstStyle/>
          <a:p>
            <a:fld id="{579009DC-66F2-4DD2-9DE9-DD355AF04341}" type="slidenum">
              <a:rPr lang="en-US" smtClean="0"/>
              <a:t>27</a:t>
            </a:fld>
            <a:endParaRPr lang="en-US"/>
          </a:p>
        </p:txBody>
      </p:sp>
    </p:spTree>
    <p:extLst>
      <p:ext uri="{BB962C8B-B14F-4D97-AF65-F5344CB8AC3E}">
        <p14:creationId xmlns:p14="http://schemas.microsoft.com/office/powerpoint/2010/main" val="3416308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In this example you can see how the ecoroof is placed on a podium and used as open space for employees or residents.</a:t>
            </a:r>
          </a:p>
        </p:txBody>
      </p:sp>
      <p:sp>
        <p:nvSpPr>
          <p:cNvPr id="4" name="Slide Number Placeholder 3"/>
          <p:cNvSpPr>
            <a:spLocks noGrp="1"/>
          </p:cNvSpPr>
          <p:nvPr>
            <p:ph type="sldNum" sz="quarter" idx="10"/>
          </p:nvPr>
        </p:nvSpPr>
        <p:spPr/>
        <p:txBody>
          <a:bodyPr/>
          <a:lstStyle/>
          <a:p>
            <a:fld id="{579009DC-66F2-4DD2-9DE9-DD355AF04341}" type="slidenum">
              <a:rPr lang="en-US" smtClean="0"/>
              <a:t>28</a:t>
            </a:fld>
            <a:endParaRPr lang="en-US"/>
          </a:p>
        </p:txBody>
      </p:sp>
    </p:spTree>
    <p:extLst>
      <p:ext uri="{BB962C8B-B14F-4D97-AF65-F5344CB8AC3E}">
        <p14:creationId xmlns:p14="http://schemas.microsoft.com/office/powerpoint/2010/main" val="2508226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9009DC-66F2-4DD2-9DE9-DD355AF04341}" type="slidenum">
              <a:rPr lang="en-US" smtClean="0"/>
              <a:t>29</a:t>
            </a:fld>
            <a:endParaRPr lang="en-US"/>
          </a:p>
        </p:txBody>
      </p:sp>
    </p:spTree>
    <p:extLst>
      <p:ext uri="{BB962C8B-B14F-4D97-AF65-F5344CB8AC3E}">
        <p14:creationId xmlns:p14="http://schemas.microsoft.com/office/powerpoint/2010/main" val="207330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 biggest change is that for the Central Reach, shown on the map, the old 33.440, Willamette Greenway, code is replaced by 33.475, River Overlay Zones, and 33.865, River Review.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We will no longer be using the term “Greenway” in the Central Reach except when it refers to the “Greenway Goal Exception” which I will explain later.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In the North Reach and South Reach, 33.440 remains in effect.</a:t>
            </a:r>
          </a:p>
        </p:txBody>
      </p:sp>
      <p:sp>
        <p:nvSpPr>
          <p:cNvPr id="4" name="Slide Number Placeholder 3"/>
          <p:cNvSpPr>
            <a:spLocks noGrp="1"/>
          </p:cNvSpPr>
          <p:nvPr>
            <p:ph type="sldNum" sz="quarter" idx="10"/>
          </p:nvPr>
        </p:nvSpPr>
        <p:spPr/>
        <p:txBody>
          <a:bodyPr/>
          <a:lstStyle/>
          <a:p>
            <a:fld id="{579009DC-66F2-4DD2-9DE9-DD355AF04341}" type="slidenum">
              <a:rPr lang="en-US" smtClean="0"/>
              <a:t>3</a:t>
            </a:fld>
            <a:endParaRPr lang="en-US"/>
          </a:p>
        </p:txBody>
      </p:sp>
    </p:spTree>
    <p:extLst>
      <p:ext uri="{BB962C8B-B14F-4D97-AF65-F5344CB8AC3E}">
        <p14:creationId xmlns:p14="http://schemas.microsoft.com/office/powerpoint/2010/main" val="3493082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setback must be landscaped to the minimum planting densities specified in table 475-1.  </a:t>
            </a:r>
          </a:p>
          <a:p>
            <a:pPr marL="171450" indent="-171450">
              <a:buFont typeface="Arial" panose="020B0604020202020204" pitchFamily="34" charset="0"/>
              <a:buChar char="•"/>
            </a:pPr>
            <a:r>
              <a:rPr lang="en-US" dirty="0"/>
              <a:t>Planting for mitigation must meet the minimum densities specified in table 475-3, which are the same as the landscaping minimum planting densities for Subarea 2.</a:t>
            </a:r>
          </a:p>
          <a:p>
            <a:pPr marL="171450" indent="-171450">
              <a:buFont typeface="Arial" panose="020B0604020202020204" pitchFamily="34" charset="0"/>
              <a:buChar char="•"/>
            </a:pPr>
            <a:r>
              <a:rPr lang="en-US" dirty="0"/>
              <a:t>Practically speaking </a:t>
            </a:r>
          </a:p>
          <a:p>
            <a:pPr marL="628650" lvl="1" indent="-171450">
              <a:buFont typeface="Arial" panose="020B0604020202020204" pitchFamily="34" charset="0"/>
              <a:buChar char="•"/>
            </a:pPr>
            <a:r>
              <a:rPr lang="en-US" dirty="0"/>
              <a:t>In Subarea 1, Table 1 has the higher minimum density and must be met</a:t>
            </a:r>
          </a:p>
          <a:p>
            <a:pPr marL="628650" lvl="1" indent="-171450">
              <a:buFont typeface="Arial" panose="020B0604020202020204" pitchFamily="34" charset="0"/>
              <a:buChar char="•"/>
            </a:pPr>
            <a:r>
              <a:rPr lang="en-US" dirty="0"/>
              <a:t>In Subarea 2, the densities are the same</a:t>
            </a:r>
          </a:p>
          <a:p>
            <a:pPr marL="628650" lvl="1" indent="-171450">
              <a:buFont typeface="Arial" panose="020B0604020202020204" pitchFamily="34" charset="0"/>
              <a:buChar char="•"/>
            </a:pPr>
            <a:r>
              <a:rPr lang="en-US" dirty="0"/>
              <a:t>In Subarea 3, if mitigation is required, Table 2 has the higher minimum density and must be met.  If there is no mitigation needed and it’s just landscaping than Table 1 must be met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30</a:t>
            </a:fld>
            <a:endParaRPr lang="en-US"/>
          </a:p>
        </p:txBody>
      </p:sp>
    </p:spTree>
    <p:extLst>
      <p:ext uri="{BB962C8B-B14F-4D97-AF65-F5344CB8AC3E}">
        <p14:creationId xmlns:p14="http://schemas.microsoft.com/office/powerpoint/2010/main" val="862730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There are two location in the Central Reach that are still regulated by 33.440.  These are Industrial base zone and are similar to properties in the North Reach.  We will address these two areas when we updated the zoning codes for the North Reach.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South Waterfront has it’s own river-related codes in 33.510.  </a:t>
            </a:r>
          </a:p>
        </p:txBody>
      </p:sp>
      <p:sp>
        <p:nvSpPr>
          <p:cNvPr id="4" name="Slide Number Placeholder 3"/>
          <p:cNvSpPr>
            <a:spLocks noGrp="1"/>
          </p:cNvSpPr>
          <p:nvPr>
            <p:ph type="sldNum" sz="quarter" idx="10"/>
          </p:nvPr>
        </p:nvSpPr>
        <p:spPr/>
        <p:txBody>
          <a:bodyPr/>
          <a:lstStyle/>
          <a:p>
            <a:fld id="{579009DC-66F2-4DD2-9DE9-DD355AF04341}" type="slidenum">
              <a:rPr lang="en-US" smtClean="0"/>
              <a:t>4</a:t>
            </a:fld>
            <a:endParaRPr lang="en-US"/>
          </a:p>
        </p:txBody>
      </p:sp>
    </p:spTree>
    <p:extLst>
      <p:ext uri="{BB962C8B-B14F-4D97-AF65-F5344CB8AC3E}">
        <p14:creationId xmlns:p14="http://schemas.microsoft.com/office/powerpoint/2010/main" val="185415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In 33.475 there are two new overlays.</a:t>
            </a:r>
          </a:p>
          <a:p>
            <a:pPr marL="171450" lvl="0" indent="-171450">
              <a:buFont typeface="Arial" panose="020B0604020202020204" pitchFamily="34" charset="0"/>
              <a:buChar char="•"/>
            </a:pPr>
            <a:r>
              <a:rPr lang="en-US" dirty="0"/>
              <a:t>River General (g*) is very similar to the old (g) with some notable differences that I’ll explain.</a:t>
            </a:r>
          </a:p>
          <a:p>
            <a:pPr marL="171450" lvl="0" indent="-171450">
              <a:buFont typeface="Arial" panose="020B0604020202020204" pitchFamily="34" charset="0"/>
              <a:buChar char="•"/>
            </a:pPr>
            <a:r>
              <a:rPr lang="en-US" dirty="0"/>
              <a:t>River Environmental (e) is brand new, but if you are familiar with the e-zones in the rest of the city it will be similar.</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5</a:t>
            </a:fld>
            <a:endParaRPr lang="en-US"/>
          </a:p>
        </p:txBody>
      </p:sp>
    </p:spTree>
    <p:extLst>
      <p:ext uri="{BB962C8B-B14F-4D97-AF65-F5344CB8AC3E}">
        <p14:creationId xmlns:p14="http://schemas.microsoft.com/office/powerpoint/2010/main" val="108767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Let’s get into the details of the new (g*)</a:t>
            </a:r>
          </a:p>
          <a:p>
            <a:pPr marL="0" indent="0">
              <a:buNone/>
            </a:pPr>
            <a:endParaRPr lang="en-US" dirty="0"/>
          </a:p>
          <a:p>
            <a:pPr marL="0" indent="0">
              <a:buNone/>
            </a:pPr>
            <a:r>
              <a:rPr lang="en-US" dirty="0"/>
              <a:t>There are no use restrictions.  The base zone regulates uses.</a:t>
            </a:r>
          </a:p>
          <a:p>
            <a:pPr marL="0" indent="0">
              <a:buNone/>
            </a:pPr>
            <a:endParaRPr lang="en-US" dirty="0"/>
          </a:p>
          <a:p>
            <a:pPr marL="0" indent="0">
              <a:buNone/>
            </a:pPr>
            <a:r>
              <a:rPr lang="en-US" dirty="0"/>
              <a:t>The setback is expanded from 25 feet from TOB to 50 feet from TOB.  The only development allowed in the setback on riverward must be river-dependent or river-related.</a:t>
            </a:r>
          </a:p>
        </p:txBody>
      </p:sp>
      <p:sp>
        <p:nvSpPr>
          <p:cNvPr id="4" name="Slide Number Placeholder 3"/>
          <p:cNvSpPr>
            <a:spLocks noGrp="1"/>
          </p:cNvSpPr>
          <p:nvPr>
            <p:ph type="sldNum" sz="quarter" idx="10"/>
          </p:nvPr>
        </p:nvSpPr>
        <p:spPr/>
        <p:txBody>
          <a:bodyPr/>
          <a:lstStyle/>
          <a:p>
            <a:fld id="{579009DC-66F2-4DD2-9DE9-DD355AF04341}" type="slidenum">
              <a:rPr lang="en-US" smtClean="0"/>
              <a:t>6</a:t>
            </a:fld>
            <a:endParaRPr lang="en-US"/>
          </a:p>
        </p:txBody>
      </p:sp>
    </p:spTree>
    <p:extLst>
      <p:ext uri="{BB962C8B-B14F-4D97-AF65-F5344CB8AC3E}">
        <p14:creationId xmlns:p14="http://schemas.microsoft.com/office/powerpoint/2010/main" val="1308973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setback is measured from top of bank.  The definition of top of bank is updated.  This change is for all water bodies in Portland – Willamette River, Columbia River, Johnson Creek, etc.</a:t>
            </a:r>
          </a:p>
          <a:p>
            <a:pPr marL="0" indent="0">
              <a:buNone/>
            </a:pP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7</a:t>
            </a:fld>
            <a:endParaRPr lang="en-US"/>
          </a:p>
        </p:txBody>
      </p:sp>
    </p:spTree>
    <p:extLst>
      <p:ext uri="{BB962C8B-B14F-4D97-AF65-F5344CB8AC3E}">
        <p14:creationId xmlns:p14="http://schemas.microsoft.com/office/powerpoint/2010/main" val="412090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An important part of the update is as top of bank relates to structures over and on the river bank.</a:t>
            </a:r>
          </a:p>
          <a:p>
            <a:pPr marL="0" indent="0">
              <a:buNone/>
            </a:pPr>
            <a:endParaRPr lang="en-US" dirty="0"/>
          </a:p>
          <a:p>
            <a:pPr marL="0" indent="0">
              <a:buNone/>
            </a:pPr>
            <a:r>
              <a:rPr lang="en-US" dirty="0"/>
              <a:t>The intention is to measure top of bank from the underlying ground – under docks and wharfs.</a:t>
            </a:r>
          </a:p>
          <a:p>
            <a:pPr marL="0" indent="0">
              <a:buNone/>
            </a:pPr>
            <a:endParaRPr lang="en-US" dirty="0"/>
          </a:p>
          <a:p>
            <a:pPr marL="0" indent="0">
              <a:buNone/>
            </a:pPr>
            <a:r>
              <a:rPr lang="en-US" dirty="0"/>
              <a:t>If there isn’t an underlying ground, like when there is a seawall, the structure is the top of bank.</a:t>
            </a:r>
          </a:p>
          <a:p>
            <a:pPr marL="0" indent="0">
              <a:buNone/>
            </a:pPr>
            <a:endParaRPr lang="en-US" dirty="0"/>
          </a:p>
          <a:p>
            <a:pPr marL="0" indent="0">
              <a:buNone/>
            </a:pPr>
            <a:r>
              <a:rPr lang="en-US" dirty="0"/>
              <a:t>If there is an underlying ground, but it is not accessible, then the default top of bank may be use.</a:t>
            </a:r>
          </a:p>
          <a:p>
            <a:pPr marL="0" indent="0">
              <a:buNone/>
            </a:pPr>
            <a:endParaRPr lang="en-US" dirty="0"/>
          </a:p>
        </p:txBody>
      </p:sp>
      <p:sp>
        <p:nvSpPr>
          <p:cNvPr id="4" name="Slide Number Placeholder 3"/>
          <p:cNvSpPr>
            <a:spLocks noGrp="1"/>
          </p:cNvSpPr>
          <p:nvPr>
            <p:ph type="sldNum" sz="quarter" idx="10"/>
          </p:nvPr>
        </p:nvSpPr>
        <p:spPr/>
        <p:txBody>
          <a:bodyPr/>
          <a:lstStyle/>
          <a:p>
            <a:fld id="{579009DC-66F2-4DD2-9DE9-DD355AF04341}" type="slidenum">
              <a:rPr lang="en-US" smtClean="0"/>
              <a:t>8</a:t>
            </a:fld>
            <a:endParaRPr lang="en-US"/>
          </a:p>
        </p:txBody>
      </p:sp>
    </p:spTree>
    <p:extLst>
      <p:ext uri="{BB962C8B-B14F-4D97-AF65-F5344CB8AC3E}">
        <p14:creationId xmlns:p14="http://schemas.microsoft.com/office/powerpoint/2010/main" val="458934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the Central City, the default top of bank is 50 feet from the ordinary high water mark, measured horizontally.</a:t>
            </a:r>
          </a:p>
        </p:txBody>
      </p:sp>
      <p:sp>
        <p:nvSpPr>
          <p:cNvPr id="4" name="Slide Number Placeholder 3"/>
          <p:cNvSpPr>
            <a:spLocks noGrp="1"/>
          </p:cNvSpPr>
          <p:nvPr>
            <p:ph type="sldNum" sz="quarter" idx="10"/>
          </p:nvPr>
        </p:nvSpPr>
        <p:spPr/>
        <p:txBody>
          <a:bodyPr/>
          <a:lstStyle/>
          <a:p>
            <a:fld id="{579009DC-66F2-4DD2-9DE9-DD355AF04341}" type="slidenum">
              <a:rPr lang="en-US" smtClean="0"/>
              <a:t>9</a:t>
            </a:fld>
            <a:endParaRPr lang="en-US"/>
          </a:p>
        </p:txBody>
      </p:sp>
    </p:spTree>
    <p:extLst>
      <p:ext uri="{BB962C8B-B14F-4D97-AF65-F5344CB8AC3E}">
        <p14:creationId xmlns:p14="http://schemas.microsoft.com/office/powerpoint/2010/main" val="975682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ic Slide - 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 y="0"/>
            <a:ext cx="2286000" cy="6150708"/>
          </a:xfrm>
          <a:prstGeom prst="rect">
            <a:avLst/>
          </a:prstGeom>
        </p:spPr>
      </p:pic>
      <p:sp>
        <p:nvSpPr>
          <p:cNvPr id="3" name="Subtitle 2"/>
          <p:cNvSpPr>
            <a:spLocks noGrp="1"/>
          </p:cNvSpPr>
          <p:nvPr>
            <p:ph type="subTitle" idx="1"/>
          </p:nvPr>
        </p:nvSpPr>
        <p:spPr>
          <a:xfrm>
            <a:off x="3028950" y="868680"/>
            <a:ext cx="5486400" cy="539496"/>
          </a:xfrm>
        </p:spPr>
        <p:txBody>
          <a:bodyPr>
            <a:noAutofit/>
          </a:bodyPr>
          <a:lstStyle>
            <a:lvl1pPr marL="0" indent="0" algn="ctr">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84010" y="182880"/>
            <a:ext cx="2099691" cy="1097280"/>
          </a:xfrm>
        </p:spPr>
        <p:txBody>
          <a:bodyPr anchor="b">
            <a:normAutofit/>
          </a:bodyPr>
          <a:lstStyle>
            <a:lvl1pPr algn="l">
              <a:lnSpc>
                <a:spcPct val="70000"/>
              </a:lnSpc>
              <a:defRPr sz="2800" b="1">
                <a:solidFill>
                  <a:schemeClr val="bg1"/>
                </a:solidFill>
                <a:latin typeface="+mn-lt"/>
              </a:defRPr>
            </a:lvl1pPr>
          </a:lstStyle>
          <a:p>
            <a:r>
              <a:rPr lang="en-US" dirty="0"/>
              <a:t>Click to edit Master title style</a:t>
            </a:r>
          </a:p>
        </p:txBody>
      </p:sp>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
        <p:nvSpPr>
          <p:cNvPr id="8" name="Content Placeholder 2"/>
          <p:cNvSpPr>
            <a:spLocks noGrp="1"/>
          </p:cNvSpPr>
          <p:nvPr>
            <p:ph idx="13"/>
          </p:nvPr>
        </p:nvSpPr>
        <p:spPr>
          <a:xfrm>
            <a:off x="3028950" y="1618489"/>
            <a:ext cx="5486400" cy="433425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699295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content, graphic foot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9718"/>
            <a:ext cx="9144000" cy="1334241"/>
          </a:xfrm>
          <a:prstGeom prst="rect">
            <a:avLst/>
          </a:prstGeom>
        </p:spPr>
      </p:pic>
      <p:sp>
        <p:nvSpPr>
          <p:cNvPr id="2" name="Title 1"/>
          <p:cNvSpPr>
            <a:spLocks noGrp="1"/>
          </p:cNvSpPr>
          <p:nvPr>
            <p:ph type="title"/>
          </p:nvPr>
        </p:nvSpPr>
        <p:spPr>
          <a:xfrm>
            <a:off x="726831" y="528596"/>
            <a:ext cx="7721600" cy="1280794"/>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726831" y="2048669"/>
            <a:ext cx="7721600" cy="25412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7" name="Slide Number Placeholder 5"/>
          <p:cNvSpPr>
            <a:spLocks noGrp="1"/>
          </p:cNvSpPr>
          <p:nvPr>
            <p:ph type="sldNum" sz="quarter" idx="4"/>
          </p:nvPr>
        </p:nvSpPr>
        <p:spPr>
          <a:xfrm>
            <a:off x="7032440" y="6350965"/>
            <a:ext cx="2057400" cy="365125"/>
          </a:xfrm>
          <a:prstGeom prst="rect">
            <a:avLst/>
          </a:prstGeom>
        </p:spPr>
        <p:txBody>
          <a:bodyPr/>
          <a:lstStyle>
            <a:lvl1pPr algn="r">
              <a:defRPr>
                <a:solidFill>
                  <a:schemeClr val="bg1"/>
                </a:solidFill>
              </a:defRPr>
            </a:lvl1pPr>
          </a:lstStyle>
          <a:p>
            <a:fld id="{D35D512A-B122-4B2F-AFB4-8ACC941D4BF5}" type="slidenum">
              <a:rPr lang="en-US" smtClean="0"/>
              <a:pPr/>
              <a:t>‹#›</a:t>
            </a:fld>
            <a:endParaRPr lang="en-US" dirty="0"/>
          </a:p>
        </p:txBody>
      </p:sp>
    </p:spTree>
    <p:extLst>
      <p:ext uri="{BB962C8B-B14F-4D97-AF65-F5344CB8AC3E}">
        <p14:creationId xmlns:p14="http://schemas.microsoft.com/office/powerpoint/2010/main" val="165738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Large 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5725"/>
            <a:ext cx="3214688" cy="6057829"/>
          </a:xfrm>
          <a:prstGeom prst="rect">
            <a:avLst/>
          </a:prstGeom>
        </p:spPr>
      </p:pic>
      <p:sp>
        <p:nvSpPr>
          <p:cNvPr id="2" name="Title 1"/>
          <p:cNvSpPr>
            <a:spLocks noGrp="1"/>
          </p:cNvSpPr>
          <p:nvPr>
            <p:ph type="title"/>
          </p:nvPr>
        </p:nvSpPr>
        <p:spPr>
          <a:xfrm>
            <a:off x="122631" y="457200"/>
            <a:ext cx="2949178" cy="1007269"/>
          </a:xfrm>
        </p:spPr>
        <p:txBody>
          <a:bodyPr anchor="t"/>
          <a:lstStyle>
            <a:lvl1pPr>
              <a:defRPr sz="320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3887391" y="457200"/>
            <a:ext cx="4629150" cy="54038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22631" y="1571625"/>
            <a:ext cx="2949178" cy="429736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7020658" y="6356351"/>
            <a:ext cx="2057400" cy="365125"/>
          </a:xfrm>
          <a:prstGeom prst="rect">
            <a:avLst/>
          </a:prstGeom>
        </p:spPr>
        <p:txBody>
          <a:bodyPr/>
          <a:lstStyle/>
          <a:p>
            <a:fld id="{D35D512A-B122-4B2F-AFB4-8ACC941D4BF5}" type="slidenum">
              <a:rPr lang="en-US" smtClean="0"/>
              <a:t>‹#›</a:t>
            </a:fld>
            <a:endParaRPr lang="en-US"/>
          </a:p>
        </p:txBody>
      </p:sp>
    </p:spTree>
    <p:extLst>
      <p:ext uri="{BB962C8B-B14F-4D97-AF65-F5344CB8AC3E}">
        <p14:creationId xmlns:p14="http://schemas.microsoft.com/office/powerpoint/2010/main" val="3651698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3" y="85726"/>
            <a:ext cx="2254098" cy="6057166"/>
          </a:xfrm>
          <a:prstGeom prst="rect">
            <a:avLst/>
          </a:prstGeom>
        </p:spPr>
      </p:pic>
      <p:sp>
        <p:nvSpPr>
          <p:cNvPr id="2" name="Title 1"/>
          <p:cNvSpPr>
            <a:spLocks noGrp="1"/>
          </p:cNvSpPr>
          <p:nvPr>
            <p:ph type="title"/>
          </p:nvPr>
        </p:nvSpPr>
        <p:spPr>
          <a:xfrm>
            <a:off x="171450" y="369499"/>
            <a:ext cx="1993106" cy="1209269"/>
          </a:xfrm>
        </p:spPr>
        <p:txBody>
          <a:bodyPr>
            <a:noAutofit/>
          </a:bodyPr>
          <a:lstStyle>
            <a:lvl1pPr>
              <a:defRPr sz="24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14700" y="369499"/>
            <a:ext cx="4922044" cy="258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14700" y="3076981"/>
            <a:ext cx="4922043" cy="27503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7040252" y="6343150"/>
            <a:ext cx="2057400" cy="365125"/>
          </a:xfrm>
          <a:prstGeom prst="rect">
            <a:avLst/>
          </a:prstGeom>
        </p:spPr>
        <p:txBody>
          <a:bodyPr/>
          <a:lstStyle>
            <a:lvl1pPr algn="r">
              <a:defRPr/>
            </a:lvl1pPr>
          </a:lstStyle>
          <a:p>
            <a:fld id="{D35D512A-B122-4B2F-AFB4-8ACC941D4BF5}" type="slidenum">
              <a:rPr lang="en-US" smtClean="0"/>
              <a:pPr/>
              <a:t>‹#›</a:t>
            </a:fld>
            <a:endParaRPr lang="en-US" dirty="0"/>
          </a:p>
        </p:txBody>
      </p:sp>
      <p:sp>
        <p:nvSpPr>
          <p:cNvPr id="9" name="Text Placeholder 3"/>
          <p:cNvSpPr>
            <a:spLocks noGrp="1"/>
          </p:cNvSpPr>
          <p:nvPr>
            <p:ph type="body" sz="half" idx="10"/>
          </p:nvPr>
        </p:nvSpPr>
        <p:spPr>
          <a:xfrm>
            <a:off x="171450" y="1571625"/>
            <a:ext cx="1993106" cy="429736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267279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 no side bar">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092994"/>
          </a:xfrm>
        </p:spPr>
        <p:txBody>
          <a:bodyPr anchor="t"/>
          <a:lstStyle>
            <a:lvl1pPr>
              <a:defRPr sz="3200"/>
            </a:lvl1pPr>
          </a:lstStyle>
          <a:p>
            <a:r>
              <a:rPr lang="en-US" dirty="0"/>
              <a:t>Click to edit Master title style</a:t>
            </a:r>
          </a:p>
        </p:txBody>
      </p:sp>
      <p:sp>
        <p:nvSpPr>
          <p:cNvPr id="3" name="Content Placeholder 2"/>
          <p:cNvSpPr>
            <a:spLocks noGrp="1"/>
          </p:cNvSpPr>
          <p:nvPr>
            <p:ph idx="1"/>
          </p:nvPr>
        </p:nvSpPr>
        <p:spPr>
          <a:xfrm>
            <a:off x="3887391" y="457200"/>
            <a:ext cx="462915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664494"/>
            <a:ext cx="2949178" cy="42044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7020657" y="6356351"/>
            <a:ext cx="2057400" cy="365125"/>
          </a:xfrm>
          <a:prstGeom prst="rect">
            <a:avLst/>
          </a:prstGeom>
        </p:spPr>
        <p:txBody>
          <a:bodyPr/>
          <a:lstStyle/>
          <a:p>
            <a:fld id="{D35D512A-B122-4B2F-AFB4-8ACC941D4BF5}" type="slidenum">
              <a:rPr lang="en-US" smtClean="0"/>
              <a:t>‹#›</a:t>
            </a:fld>
            <a:endParaRPr lang="en-US"/>
          </a:p>
        </p:txBody>
      </p:sp>
    </p:spTree>
    <p:extLst>
      <p:ext uri="{BB962C8B-B14F-4D97-AF65-F5344CB8AC3E}">
        <p14:creationId xmlns:p14="http://schemas.microsoft.com/office/powerpoint/2010/main" val="2566794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2911" y="398432"/>
            <a:ext cx="8321611" cy="1058893"/>
          </a:xfrm>
        </p:spPr>
        <p:txBody>
          <a:bodyPr anchor="b">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442910" y="1677708"/>
            <a:ext cx="8321611" cy="386584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4"/>
          </p:nvPr>
        </p:nvSpPr>
        <p:spPr>
          <a:xfrm>
            <a:off x="6993360" y="6343150"/>
            <a:ext cx="2057400" cy="365125"/>
          </a:xfrm>
          <a:prstGeom prst="rect">
            <a:avLst/>
          </a:prstGeom>
        </p:spPr>
        <p:txBody>
          <a:bodyPr/>
          <a:lstStyle>
            <a:lvl1pPr algn="r">
              <a:defRPr>
                <a:solidFill>
                  <a:schemeClr val="bg1"/>
                </a:solidFill>
              </a:defRPr>
            </a:lvl1pPr>
          </a:lstStyle>
          <a:p>
            <a:fld id="{D35D512A-B122-4B2F-AFB4-8ACC941D4BF5}" type="slidenum">
              <a:rPr lang="en-US" smtClean="0"/>
              <a:pPr/>
              <a:t>‹#›</a:t>
            </a:fld>
            <a:endParaRPr lang="en-US" dirty="0"/>
          </a:p>
        </p:txBody>
      </p:sp>
    </p:spTree>
    <p:extLst>
      <p:ext uri="{BB962C8B-B14F-4D97-AF65-F5344CB8AC3E}">
        <p14:creationId xmlns:p14="http://schemas.microsoft.com/office/powerpoint/2010/main" val="2308602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a:p>
        </p:txBody>
      </p:sp>
    </p:spTree>
    <p:extLst>
      <p:ext uri="{BB962C8B-B14F-4D97-AF65-F5344CB8AC3E}">
        <p14:creationId xmlns:p14="http://schemas.microsoft.com/office/powerpoint/2010/main" val="2656696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 Slide - Livabilit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7177"/>
            <a:ext cx="6867144" cy="205571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28600"/>
            <a:ext cx="2099691" cy="1097280"/>
          </a:xfrm>
        </p:spPr>
        <p:txBody>
          <a:bodyPr anchor="b">
            <a:normAutofit/>
          </a:bodyPr>
          <a:lstStyle>
            <a:lvl1pPr algn="l">
              <a:lnSpc>
                <a:spcPct val="70000"/>
              </a:lnSpc>
              <a:defRPr sz="1800" b="1" baseline="0">
                <a:solidFill>
                  <a:schemeClr val="bg1"/>
                </a:solidFill>
                <a:latin typeface="+mn-lt"/>
              </a:defRPr>
            </a:lvl1pPr>
          </a:lstStyle>
          <a:p>
            <a:r>
              <a:rPr lang="en-US" dirty="0"/>
              <a:t>LIVABILITY &amp;</a:t>
            </a:r>
            <a:br>
              <a:rPr lang="en-US" dirty="0"/>
            </a:br>
            <a:r>
              <a:rPr lang="en-US" dirty="0"/>
              <a:t>THE PUBLIC REALM</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137616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 Slide - Job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7176"/>
            <a:ext cx="6867144" cy="205571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28600"/>
            <a:ext cx="2099691" cy="1097280"/>
          </a:xfrm>
        </p:spPr>
        <p:txBody>
          <a:bodyPr anchor="b">
            <a:normAutofit/>
          </a:bodyPr>
          <a:lstStyle>
            <a:lvl1pPr algn="l">
              <a:lnSpc>
                <a:spcPct val="70000"/>
              </a:lnSpc>
              <a:defRPr sz="2800" b="1" baseline="0">
                <a:solidFill>
                  <a:schemeClr val="bg1"/>
                </a:solidFill>
                <a:latin typeface="+mn-lt"/>
              </a:defRPr>
            </a:lvl1pPr>
          </a:lstStyle>
          <a:p>
            <a:r>
              <a:rPr lang="en-US" dirty="0"/>
              <a:t>JOBS</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3010878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Slide - Bonus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76855" y="4082748"/>
            <a:ext cx="6867145" cy="2060143"/>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099691" cy="1097280"/>
          </a:xfrm>
        </p:spPr>
        <p:txBody>
          <a:bodyPr anchor="b">
            <a:noAutofit/>
          </a:bodyPr>
          <a:lstStyle>
            <a:lvl1pPr algn="l">
              <a:lnSpc>
                <a:spcPct val="70000"/>
              </a:lnSpc>
              <a:defRPr sz="2400" b="1" baseline="0">
                <a:solidFill>
                  <a:schemeClr val="bg1"/>
                </a:solidFill>
                <a:latin typeface="+mn-lt"/>
              </a:defRPr>
            </a:lvl1pPr>
          </a:lstStyle>
          <a:p>
            <a:r>
              <a:rPr lang="en-US" dirty="0"/>
              <a:t>BONUSES, TRANSFERS &amp; AFFORDABLE HOUSING</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313071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ic Slide - Transporta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2062" y="4082747"/>
            <a:ext cx="6881938" cy="2060144"/>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2000" b="1" baseline="0">
                <a:solidFill>
                  <a:schemeClr val="bg1"/>
                </a:solidFill>
                <a:latin typeface="+mn-lt"/>
              </a:defRPr>
            </a:lvl1pPr>
          </a:lstStyle>
          <a:p>
            <a:r>
              <a:rPr lang="en-US" dirty="0"/>
              <a:t>TRANSPORTATION &amp; PARKING</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36238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ic Slide - He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4493" y="4016318"/>
            <a:ext cx="7049507" cy="2114852"/>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2800" b="1" baseline="0">
                <a:solidFill>
                  <a:schemeClr val="bg1"/>
                </a:solidFill>
                <a:latin typeface="+mn-lt"/>
              </a:defRPr>
            </a:lvl1pPr>
          </a:lstStyle>
          <a:p>
            <a:r>
              <a:rPr lang="en-US" dirty="0"/>
              <a:t>HEIGHT &amp; VIEWS</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827612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ic Slide - Willamet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0666"/>
            <a:ext cx="6867144" cy="2058192"/>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2700" b="1" baseline="0">
                <a:solidFill>
                  <a:schemeClr val="bg1"/>
                </a:solidFill>
                <a:latin typeface="+mn-lt"/>
              </a:defRPr>
            </a:lvl1pPr>
          </a:lstStyle>
          <a:p>
            <a:r>
              <a:rPr lang="en-US" dirty="0"/>
              <a:t>WILLAMETTE RIVER</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249044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 Slide - Histor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68262"/>
            <a:ext cx="6867144" cy="2066034"/>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1800" b="1" baseline="0">
                <a:solidFill>
                  <a:schemeClr val="bg1"/>
                </a:solidFill>
                <a:latin typeface="+mn-lt"/>
              </a:defRPr>
            </a:lvl1pPr>
          </a:lstStyle>
          <a:p>
            <a:r>
              <a:rPr lang="en-US" dirty="0"/>
              <a:t>HISTORIC RESOURCES &amp; SEISMIC UPGRADES</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181063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ic Slide - Environm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2260"/>
            <a:ext cx="6867144" cy="206063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548640"/>
          </a:xfrm>
        </p:spPr>
        <p:txBody>
          <a:bodyPr anchor="b">
            <a:noAutofit/>
          </a:bodyPr>
          <a:lstStyle>
            <a:lvl1pPr algn="l">
              <a:lnSpc>
                <a:spcPct val="70000"/>
              </a:lnSpc>
              <a:defRPr sz="2300" b="1" baseline="0">
                <a:solidFill>
                  <a:schemeClr val="bg1"/>
                </a:solidFill>
                <a:latin typeface="+mn-lt"/>
              </a:defRPr>
            </a:lvl1pPr>
          </a:lstStyle>
          <a:p>
            <a:r>
              <a:rPr lang="en-US" dirty="0"/>
              <a:t>ENVIRONMENT</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26308132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theme" Target="../theme/theme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2" name="Title Placeholder 1"/>
          <p:cNvSpPr>
            <a:spLocks noGrp="1"/>
          </p:cNvSpPr>
          <p:nvPr>
            <p:ph type="title"/>
          </p:nvPr>
        </p:nvSpPr>
        <p:spPr>
          <a:xfrm>
            <a:off x="3794760" y="3429977"/>
            <a:ext cx="5202936" cy="7305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794760" y="4160520"/>
            <a:ext cx="5202936" cy="1856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48718" y="5484998"/>
            <a:ext cx="2448978" cy="367630"/>
          </a:xfrm>
          <a:prstGeom prst="rect">
            <a:avLst/>
          </a:prstGeom>
        </p:spPr>
      </p:pic>
    </p:spTree>
    <p:extLst>
      <p:ext uri="{BB962C8B-B14F-4D97-AF65-F5344CB8AC3E}">
        <p14:creationId xmlns:p14="http://schemas.microsoft.com/office/powerpoint/2010/main" val="3827168675"/>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3200" b="1" kern="1200">
          <a:solidFill>
            <a:srgbClr val="1B334B"/>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33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334B"/>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 name="Rectangle 19"/>
          <p:cNvSpPr/>
          <p:nvPr userDrawn="1"/>
        </p:nvSpPr>
        <p:spPr>
          <a:xfrm>
            <a:off x="-1" y="6144768"/>
            <a:ext cx="9144001" cy="71323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2843843" y="977079"/>
            <a:ext cx="5214366" cy="12807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43843" y="2503999"/>
            <a:ext cx="5214366" cy="2583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4" name="Picture 13"/>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56432" y="6288006"/>
            <a:ext cx="2947226" cy="426756"/>
          </a:xfrm>
          <a:prstGeom prst="rect">
            <a:avLst/>
          </a:prstGeom>
        </p:spPr>
      </p:pic>
      <p:pic>
        <p:nvPicPr>
          <p:cNvPr id="21" name="Picture 20"/>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8400224" y="5841905"/>
            <a:ext cx="743776" cy="1018120"/>
          </a:xfrm>
          <a:prstGeom prst="rect">
            <a:avLst/>
          </a:prstGeom>
        </p:spPr>
      </p:pic>
      <p:sp>
        <p:nvSpPr>
          <p:cNvPr id="16" name="Slide Number Placeholder 5"/>
          <p:cNvSpPr>
            <a:spLocks noGrp="1"/>
          </p:cNvSpPr>
          <p:nvPr>
            <p:ph type="sldNum" sz="quarter" idx="4"/>
          </p:nvPr>
        </p:nvSpPr>
        <p:spPr>
          <a:xfrm>
            <a:off x="7040256" y="6343150"/>
            <a:ext cx="2057400" cy="365125"/>
          </a:xfrm>
          <a:prstGeom prst="rect">
            <a:avLst/>
          </a:prstGeom>
        </p:spPr>
        <p:txBody>
          <a:bodyPr/>
          <a:lstStyle>
            <a:lvl1pPr algn="r">
              <a:defRPr>
                <a:solidFill>
                  <a:schemeClr val="bg1"/>
                </a:solidFill>
              </a:defRPr>
            </a:lvl1pPr>
          </a:lstStyle>
          <a:p>
            <a:fld id="{D35D512A-B122-4B2F-AFB4-8ACC941D4BF5}" type="slidenum">
              <a:rPr lang="en-US" smtClean="0"/>
              <a:pPr/>
              <a:t>‹#›</a:t>
            </a:fld>
            <a:endParaRPr lang="en-US" dirty="0"/>
          </a:p>
        </p:txBody>
      </p:sp>
      <p:sp>
        <p:nvSpPr>
          <p:cNvPr id="4" name="Rectangle 3"/>
          <p:cNvSpPr/>
          <p:nvPr userDrawn="1"/>
        </p:nvSpPr>
        <p:spPr>
          <a:xfrm>
            <a:off x="6800850" y="6144768"/>
            <a:ext cx="2343150" cy="713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291803"/>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62" r:id="rId10"/>
    <p:sldLayoutId id="2147483669" r:id="rId11"/>
    <p:sldLayoutId id="2147483664" r:id="rId12"/>
    <p:sldLayoutId id="2147483668" r:id="rId13"/>
    <p:sldLayoutId id="2147483663" r:id="rId14"/>
    <p:sldLayoutId id="2147483667" r:id="rId15"/>
  </p:sldLayoutIdLst>
  <p:hf hdr="0" ftr="0" dt="0"/>
  <p:txStyles>
    <p:titleStyle>
      <a:lvl1pPr algn="l" defTabSz="914400" rtl="0" eaLnBrk="1" latinLnBrk="0" hangingPunct="1">
        <a:lnSpc>
          <a:spcPct val="90000"/>
        </a:lnSpc>
        <a:spcBef>
          <a:spcPct val="0"/>
        </a:spcBef>
        <a:buNone/>
        <a:defRPr sz="3200" b="1" kern="1200">
          <a:ln>
            <a:noFill/>
          </a:ln>
          <a:solidFill>
            <a:srgbClr val="1B334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Placeholder 1"/>
          <p:cNvSpPr txBox="1">
            <a:spLocks/>
          </p:cNvSpPr>
          <p:nvPr/>
        </p:nvSpPr>
        <p:spPr>
          <a:xfrm>
            <a:off x="4078095" y="3717163"/>
            <a:ext cx="4692417" cy="140862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200" b="1" kern="1200">
                <a:ln>
                  <a:noFill/>
                </a:ln>
                <a:solidFill>
                  <a:srgbClr val="1B334B"/>
                </a:solidFill>
                <a:latin typeface="+mj-lt"/>
                <a:ea typeface="+mj-ea"/>
                <a:cs typeface="+mj-cs"/>
              </a:defRPr>
            </a:lvl1pPr>
          </a:lstStyle>
          <a:p>
            <a:r>
              <a:rPr lang="en-US" dirty="0"/>
              <a:t>NEW! River Overlay Zones </a:t>
            </a:r>
          </a:p>
          <a:p>
            <a:endParaRPr lang="en-US" dirty="0"/>
          </a:p>
          <a:p>
            <a:r>
              <a:rPr lang="en-US" dirty="0"/>
              <a:t>Design Commission</a:t>
            </a:r>
          </a:p>
          <a:p>
            <a:endParaRPr lang="en-US" dirty="0"/>
          </a:p>
          <a:p>
            <a:r>
              <a:rPr lang="en-US" sz="1900" dirty="0"/>
              <a:t> July 12, 2018</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8718" y="5484998"/>
            <a:ext cx="2448978" cy="367630"/>
          </a:xfrm>
          <a:prstGeom prst="rect">
            <a:avLst/>
          </a:prstGeom>
        </p:spPr>
      </p:pic>
    </p:spTree>
    <p:extLst>
      <p:ext uri="{BB962C8B-B14F-4D97-AF65-F5344CB8AC3E}">
        <p14:creationId xmlns:p14="http://schemas.microsoft.com/office/powerpoint/2010/main" val="803799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E036D2-4B35-48A6-94DC-0FB1F1109AC0}"/>
              </a:ext>
            </a:extLst>
          </p:cNvPr>
          <p:cNvSpPr>
            <a:spLocks noGrp="1"/>
          </p:cNvSpPr>
          <p:nvPr>
            <p:ph type="sldNum" sz="quarter" idx="12"/>
          </p:nvPr>
        </p:nvSpPr>
        <p:spPr/>
        <p:txBody>
          <a:bodyPr/>
          <a:lstStyle/>
          <a:p>
            <a:fld id="{D35D512A-B122-4B2F-AFB4-8ACC941D4BF5}" type="slidenum">
              <a:rPr lang="en-US" smtClean="0"/>
              <a:t>10</a:t>
            </a:fld>
            <a:endParaRPr lang="en-US"/>
          </a:p>
        </p:txBody>
      </p:sp>
      <p:pic>
        <p:nvPicPr>
          <p:cNvPr id="4" name="Picture 3">
            <a:extLst>
              <a:ext uri="{FF2B5EF4-FFF2-40B4-BE49-F238E27FC236}">
                <a16:creationId xmlns:a16="http://schemas.microsoft.com/office/drawing/2014/main" id="{0CFEDA46-96B6-423F-9CF0-8DDE5C289D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4672" y="109728"/>
            <a:ext cx="7679884" cy="5934456"/>
          </a:xfrm>
          <a:prstGeom prst="rect">
            <a:avLst/>
          </a:prstGeom>
        </p:spPr>
      </p:pic>
    </p:spTree>
    <p:extLst>
      <p:ext uri="{BB962C8B-B14F-4D97-AF65-F5344CB8AC3E}">
        <p14:creationId xmlns:p14="http://schemas.microsoft.com/office/powerpoint/2010/main" val="1805509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11</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River General (g*) Overlay Zone</a:t>
            </a:r>
          </a:p>
        </p:txBody>
      </p:sp>
      <p:sp>
        <p:nvSpPr>
          <p:cNvPr id="4" name="Text Placeholder 2">
            <a:extLst>
              <a:ext uri="{FF2B5EF4-FFF2-40B4-BE49-F238E27FC236}">
                <a16:creationId xmlns:a16="http://schemas.microsoft.com/office/drawing/2014/main" id="{2D4318C1-B3EF-4EDE-A4BE-C72686D69182}"/>
              </a:ext>
            </a:extLst>
          </p:cNvPr>
          <p:cNvSpPr txBox="1">
            <a:spLocks/>
          </p:cNvSpPr>
          <p:nvPr/>
        </p:nvSpPr>
        <p:spPr>
          <a:xfrm>
            <a:off x="0" y="1473797"/>
            <a:ext cx="4244096" cy="46235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New allowance for marine passenger terminals</a:t>
            </a:r>
          </a:p>
          <a:p>
            <a:r>
              <a:rPr lang="en-US" sz="2400" dirty="0"/>
              <a:t>Passenger waiting and queuing areas, security checkpoints, and machine shops associated with marine passenger docks are river-related</a:t>
            </a:r>
          </a:p>
          <a:p>
            <a:r>
              <a:rPr lang="en-US" sz="2400" dirty="0"/>
              <a:t>Max 5,000 </a:t>
            </a:r>
            <a:r>
              <a:rPr lang="en-US" sz="2400" dirty="0" err="1"/>
              <a:t>sq</a:t>
            </a:r>
            <a:r>
              <a:rPr lang="en-US" sz="2400" dirty="0"/>
              <a:t> </a:t>
            </a:r>
            <a:r>
              <a:rPr lang="en-US" sz="2400" dirty="0" err="1"/>
              <a:t>ft</a:t>
            </a:r>
            <a:r>
              <a:rPr lang="en-US" sz="2400" dirty="0"/>
              <a:t> footprint within setback</a:t>
            </a:r>
            <a:endParaRPr lang="en-US" sz="2400" baseline="30000" dirty="0"/>
          </a:p>
          <a:p>
            <a:pPr marL="457200" lvl="1" indent="0">
              <a:buNone/>
            </a:pPr>
            <a:endParaRPr lang="en-US" dirty="0"/>
          </a:p>
          <a:p>
            <a:pPr lvl="1"/>
            <a:endParaRPr lang="en-US" dirty="0"/>
          </a:p>
        </p:txBody>
      </p:sp>
      <p:sp>
        <p:nvSpPr>
          <p:cNvPr id="6" name="Rectangle 3">
            <a:extLst>
              <a:ext uri="{FF2B5EF4-FFF2-40B4-BE49-F238E27FC236}">
                <a16:creationId xmlns:a16="http://schemas.microsoft.com/office/drawing/2014/main" id="{DC1687C2-1CBB-4C49-A5CE-B4BFEA821465}"/>
              </a:ext>
            </a:extLst>
          </p:cNvPr>
          <p:cNvSpPr>
            <a:spLocks noChangeArrowheads="1"/>
          </p:cNvSpPr>
          <p:nvPr/>
        </p:nvSpPr>
        <p:spPr bwMode="auto">
          <a:xfrm>
            <a:off x="404038" y="5838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27C858E9-B557-4970-938E-6B1EFEE896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4096" y="1391826"/>
            <a:ext cx="4504793" cy="4134074"/>
          </a:xfrm>
          <a:prstGeom prst="rect">
            <a:avLst/>
          </a:prstGeom>
        </p:spPr>
      </p:pic>
      <p:sp>
        <p:nvSpPr>
          <p:cNvPr id="8" name="TextBox 7">
            <a:extLst>
              <a:ext uri="{FF2B5EF4-FFF2-40B4-BE49-F238E27FC236}">
                <a16:creationId xmlns:a16="http://schemas.microsoft.com/office/drawing/2014/main" id="{98747D10-D9FA-426F-8D56-521A9A9F7B9D}"/>
              </a:ext>
            </a:extLst>
          </p:cNvPr>
          <p:cNvSpPr txBox="1"/>
          <p:nvPr/>
        </p:nvSpPr>
        <p:spPr>
          <a:xfrm>
            <a:off x="4244096" y="5525900"/>
            <a:ext cx="3541419" cy="338554"/>
          </a:xfrm>
          <a:prstGeom prst="rect">
            <a:avLst/>
          </a:prstGeom>
          <a:noFill/>
        </p:spPr>
        <p:txBody>
          <a:bodyPr wrap="none" rtlCol="0">
            <a:spAutoFit/>
          </a:bodyPr>
          <a:lstStyle/>
          <a:p>
            <a:r>
              <a:rPr lang="en-US" sz="1600" dirty="0"/>
              <a:t>Hypothetical Marine Passenger Terminal</a:t>
            </a:r>
          </a:p>
        </p:txBody>
      </p:sp>
    </p:spTree>
    <p:extLst>
      <p:ext uri="{BB962C8B-B14F-4D97-AF65-F5344CB8AC3E}">
        <p14:creationId xmlns:p14="http://schemas.microsoft.com/office/powerpoint/2010/main" val="227048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12</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River General (g*) Overlay Zone</a:t>
            </a:r>
          </a:p>
        </p:txBody>
      </p:sp>
      <p:sp>
        <p:nvSpPr>
          <p:cNvPr id="4" name="Text Placeholder 2">
            <a:extLst>
              <a:ext uri="{FF2B5EF4-FFF2-40B4-BE49-F238E27FC236}">
                <a16:creationId xmlns:a16="http://schemas.microsoft.com/office/drawing/2014/main" id="{2D4318C1-B3EF-4EDE-A4BE-C72686D69182}"/>
              </a:ext>
            </a:extLst>
          </p:cNvPr>
          <p:cNvSpPr txBox="1">
            <a:spLocks/>
          </p:cNvSpPr>
          <p:nvPr/>
        </p:nvSpPr>
        <p:spPr>
          <a:xfrm>
            <a:off x="1348032" y="1036247"/>
            <a:ext cx="6709142" cy="54212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New landscaping standards</a:t>
            </a:r>
          </a:p>
          <a:p>
            <a:pPr lvl="1"/>
            <a:r>
              <a:rPr lang="en-US" sz="2000" dirty="0" err="1"/>
              <a:t>Govenor</a:t>
            </a:r>
            <a:r>
              <a:rPr lang="en-US" sz="2000" dirty="0"/>
              <a:t> Tom McCall Waterfront Park is exempt</a:t>
            </a:r>
          </a:p>
          <a:p>
            <a:r>
              <a:rPr lang="en-US" sz="2400" dirty="0"/>
              <a:t>3 subareas – more understory required closer to river; less understory upland</a:t>
            </a:r>
            <a:endParaRPr lang="en-US" sz="2400" baseline="30000" dirty="0"/>
          </a:p>
          <a:p>
            <a:r>
              <a:rPr lang="en-US" sz="2400" dirty="0"/>
              <a:t>Different planting densities based tree canopy size at maturity – smaller trees more dense planting; larger trees less dense planting</a:t>
            </a:r>
            <a:endParaRPr lang="en-US" sz="2000" baseline="30000" dirty="0"/>
          </a:p>
        </p:txBody>
      </p:sp>
      <p:sp>
        <p:nvSpPr>
          <p:cNvPr id="6" name="Rectangle 3">
            <a:extLst>
              <a:ext uri="{FF2B5EF4-FFF2-40B4-BE49-F238E27FC236}">
                <a16:creationId xmlns:a16="http://schemas.microsoft.com/office/drawing/2014/main" id="{DC1687C2-1CBB-4C49-A5CE-B4BFEA821465}"/>
              </a:ext>
            </a:extLst>
          </p:cNvPr>
          <p:cNvSpPr>
            <a:spLocks noChangeArrowheads="1"/>
          </p:cNvSpPr>
          <p:nvPr/>
        </p:nvSpPr>
        <p:spPr bwMode="auto">
          <a:xfrm>
            <a:off x="404038" y="5838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1B17284D-2A4C-4BA4-A3C2-7A1EEA589D5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45153" y="3847160"/>
            <a:ext cx="4914900" cy="2137410"/>
          </a:xfrm>
          <a:prstGeom prst="rect">
            <a:avLst/>
          </a:prstGeom>
          <a:noFill/>
          <a:ln>
            <a:noFill/>
          </a:ln>
        </p:spPr>
      </p:pic>
    </p:spTree>
    <p:extLst>
      <p:ext uri="{BB962C8B-B14F-4D97-AF65-F5344CB8AC3E}">
        <p14:creationId xmlns:p14="http://schemas.microsoft.com/office/powerpoint/2010/main" val="3855537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13</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River General (g*) Overlay Zone</a:t>
            </a:r>
          </a:p>
        </p:txBody>
      </p:sp>
      <p:sp>
        <p:nvSpPr>
          <p:cNvPr id="4" name="Text Placeholder 2">
            <a:extLst>
              <a:ext uri="{FF2B5EF4-FFF2-40B4-BE49-F238E27FC236}">
                <a16:creationId xmlns:a16="http://schemas.microsoft.com/office/drawing/2014/main" id="{2D4318C1-B3EF-4EDE-A4BE-C72686D69182}"/>
              </a:ext>
            </a:extLst>
          </p:cNvPr>
          <p:cNvSpPr txBox="1">
            <a:spLocks/>
          </p:cNvSpPr>
          <p:nvPr/>
        </p:nvSpPr>
        <p:spPr>
          <a:xfrm>
            <a:off x="270493" y="1940932"/>
            <a:ext cx="4579151" cy="52205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New public viewpoint requirement</a:t>
            </a:r>
          </a:p>
          <a:p>
            <a:pPr lvl="1"/>
            <a:r>
              <a:rPr lang="en-US" sz="2000" dirty="0"/>
              <a:t>Most are already developed in Central Reach</a:t>
            </a:r>
          </a:p>
          <a:p>
            <a:pPr lvl="1"/>
            <a:r>
              <a:rPr lang="en-US" sz="2000" dirty="0"/>
              <a:t>If not, then Central City Fundamentals guide viewpoint design</a:t>
            </a:r>
            <a:endParaRPr lang="en-US" sz="800" dirty="0"/>
          </a:p>
          <a:p>
            <a:pPr lvl="1"/>
            <a:endParaRPr lang="en-US" sz="1600" dirty="0"/>
          </a:p>
        </p:txBody>
      </p:sp>
      <p:sp>
        <p:nvSpPr>
          <p:cNvPr id="6" name="Rectangle 3">
            <a:extLst>
              <a:ext uri="{FF2B5EF4-FFF2-40B4-BE49-F238E27FC236}">
                <a16:creationId xmlns:a16="http://schemas.microsoft.com/office/drawing/2014/main" id="{DC1687C2-1CBB-4C49-A5CE-B4BFEA821465}"/>
              </a:ext>
            </a:extLst>
          </p:cNvPr>
          <p:cNvSpPr>
            <a:spLocks noChangeArrowheads="1"/>
          </p:cNvSpPr>
          <p:nvPr/>
        </p:nvSpPr>
        <p:spPr bwMode="auto">
          <a:xfrm>
            <a:off x="404038" y="5838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79B840B2-A036-4ADB-BE29-93AFE4D048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1698" y="583751"/>
            <a:ext cx="4239470" cy="5486400"/>
          </a:xfrm>
          <a:prstGeom prst="rect">
            <a:avLst/>
          </a:prstGeom>
        </p:spPr>
      </p:pic>
    </p:spTree>
    <p:extLst>
      <p:ext uri="{BB962C8B-B14F-4D97-AF65-F5344CB8AC3E}">
        <p14:creationId xmlns:p14="http://schemas.microsoft.com/office/powerpoint/2010/main" val="3305033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DD9B56-5244-498A-8753-D24535CA203F}"/>
              </a:ext>
            </a:extLst>
          </p:cNvPr>
          <p:cNvSpPr>
            <a:spLocks noGrp="1"/>
          </p:cNvSpPr>
          <p:nvPr>
            <p:ph type="sldNum" sz="quarter" idx="12"/>
          </p:nvPr>
        </p:nvSpPr>
        <p:spPr/>
        <p:txBody>
          <a:bodyPr/>
          <a:lstStyle/>
          <a:p>
            <a:fld id="{D35D512A-B122-4B2F-AFB4-8ACC941D4BF5}" type="slidenum">
              <a:rPr lang="en-US" smtClean="0"/>
              <a:t>14</a:t>
            </a:fld>
            <a:endParaRPr lang="en-US"/>
          </a:p>
        </p:txBody>
      </p:sp>
      <p:pic>
        <p:nvPicPr>
          <p:cNvPr id="3" name="Picture 2" descr="HR Waterfront no veg">
            <a:extLst>
              <a:ext uri="{FF2B5EF4-FFF2-40B4-BE49-F238E27FC236}">
                <a16:creationId xmlns:a16="http://schemas.microsoft.com/office/drawing/2014/main" id="{E8010E65-1AF9-4738-B443-0376A81B3BD2}"/>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5778" y="269699"/>
            <a:ext cx="5170311" cy="3387902"/>
          </a:xfrm>
          <a:prstGeom prst="rect">
            <a:avLst/>
          </a:prstGeom>
          <a:noFill/>
          <a:ln>
            <a:noFill/>
          </a:ln>
        </p:spPr>
      </p:pic>
      <p:pic>
        <p:nvPicPr>
          <p:cNvPr id="4" name="Picture 3" descr="ScenicRendering_ForMindy">
            <a:extLst>
              <a:ext uri="{FF2B5EF4-FFF2-40B4-BE49-F238E27FC236}">
                <a16:creationId xmlns:a16="http://schemas.microsoft.com/office/drawing/2014/main" id="{30F52DDC-122F-4463-952D-BB65331D069F}"/>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92991" y="2525006"/>
            <a:ext cx="5467350" cy="3543300"/>
          </a:xfrm>
          <a:prstGeom prst="rect">
            <a:avLst/>
          </a:prstGeom>
          <a:noFill/>
          <a:ln>
            <a:noFill/>
          </a:ln>
        </p:spPr>
      </p:pic>
    </p:spTree>
    <p:extLst>
      <p:ext uri="{BB962C8B-B14F-4D97-AF65-F5344CB8AC3E}">
        <p14:creationId xmlns:p14="http://schemas.microsoft.com/office/powerpoint/2010/main" val="159933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83F669-34AE-49A8-9E9D-0D64DC87C52F}"/>
              </a:ext>
            </a:extLst>
          </p:cNvPr>
          <p:cNvSpPr>
            <a:spLocks noGrp="1"/>
          </p:cNvSpPr>
          <p:nvPr>
            <p:ph type="sldNum" sz="quarter" idx="12"/>
          </p:nvPr>
        </p:nvSpPr>
        <p:spPr/>
        <p:txBody>
          <a:bodyPr/>
          <a:lstStyle/>
          <a:p>
            <a:fld id="{D35D512A-B122-4B2F-AFB4-8ACC941D4BF5}" type="slidenum">
              <a:rPr lang="en-US" smtClean="0"/>
              <a:t>15</a:t>
            </a:fld>
            <a:endParaRPr lang="en-US"/>
          </a:p>
        </p:txBody>
      </p:sp>
      <p:sp>
        <p:nvSpPr>
          <p:cNvPr id="3" name="TextBox 2">
            <a:extLst>
              <a:ext uri="{FF2B5EF4-FFF2-40B4-BE49-F238E27FC236}">
                <a16:creationId xmlns:a16="http://schemas.microsoft.com/office/drawing/2014/main" id="{45880F3E-38AA-4E55-BD92-B7623F14D15F}"/>
              </a:ext>
            </a:extLst>
          </p:cNvPr>
          <p:cNvSpPr txBox="1"/>
          <p:nvPr/>
        </p:nvSpPr>
        <p:spPr>
          <a:xfrm>
            <a:off x="0" y="141246"/>
            <a:ext cx="9133367" cy="523220"/>
          </a:xfrm>
          <a:prstGeom prst="rect">
            <a:avLst/>
          </a:prstGeom>
          <a:noFill/>
        </p:spPr>
        <p:txBody>
          <a:bodyPr wrap="square" rtlCol="0">
            <a:spAutoFit/>
          </a:bodyPr>
          <a:lstStyle/>
          <a:p>
            <a:pPr algn="ctr"/>
            <a:r>
              <a:rPr lang="en-US" sz="2800" b="1" dirty="0"/>
              <a:t>River General (g*) Overlay Zone</a:t>
            </a:r>
          </a:p>
        </p:txBody>
      </p:sp>
      <p:sp>
        <p:nvSpPr>
          <p:cNvPr id="4" name="Text Placeholder 2">
            <a:extLst>
              <a:ext uri="{FF2B5EF4-FFF2-40B4-BE49-F238E27FC236}">
                <a16:creationId xmlns:a16="http://schemas.microsoft.com/office/drawing/2014/main" id="{B6A450C4-B471-414E-BFD2-9DBDFA5C6AE7}"/>
              </a:ext>
            </a:extLst>
          </p:cNvPr>
          <p:cNvSpPr txBox="1">
            <a:spLocks/>
          </p:cNvSpPr>
          <p:nvPr/>
        </p:nvSpPr>
        <p:spPr>
          <a:xfrm>
            <a:off x="2259847" y="849503"/>
            <a:ext cx="4579151" cy="22802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Goal is to minimize light glare and reduce light pollution</a:t>
            </a:r>
          </a:p>
          <a:p>
            <a:r>
              <a:rPr lang="en-US" sz="2400" dirty="0"/>
              <a:t>All lights must not project light up or to the sides of the fixture</a:t>
            </a:r>
          </a:p>
          <a:p>
            <a:r>
              <a:rPr lang="en-US" sz="2400" dirty="0"/>
              <a:t>In and near river setback additional standards</a:t>
            </a:r>
          </a:p>
          <a:p>
            <a:pPr lvl="1"/>
            <a:endParaRPr lang="en-US" sz="1600" dirty="0"/>
          </a:p>
        </p:txBody>
      </p:sp>
      <p:pic>
        <p:nvPicPr>
          <p:cNvPr id="6" name="Picture 5">
            <a:extLst>
              <a:ext uri="{FF2B5EF4-FFF2-40B4-BE49-F238E27FC236}">
                <a16:creationId xmlns:a16="http://schemas.microsoft.com/office/drawing/2014/main" id="{8E50554E-9463-4912-8A7C-BE26003B6DD0}"/>
              </a:ext>
            </a:extLst>
          </p:cNvPr>
          <p:cNvPicPr>
            <a:picLocks noChangeAspect="1"/>
          </p:cNvPicPr>
          <p:nvPr/>
        </p:nvPicPr>
        <p:blipFill>
          <a:blip r:embed="rId3"/>
          <a:stretch>
            <a:fillRect/>
          </a:stretch>
        </p:blipFill>
        <p:spPr>
          <a:xfrm>
            <a:off x="1691923" y="3292651"/>
            <a:ext cx="5715000" cy="2733675"/>
          </a:xfrm>
          <a:prstGeom prst="rect">
            <a:avLst/>
          </a:prstGeom>
        </p:spPr>
      </p:pic>
      <p:sp>
        <p:nvSpPr>
          <p:cNvPr id="7" name="TextBox 6">
            <a:extLst>
              <a:ext uri="{FF2B5EF4-FFF2-40B4-BE49-F238E27FC236}">
                <a16:creationId xmlns:a16="http://schemas.microsoft.com/office/drawing/2014/main" id="{E39BCC13-C5AB-47FE-9AB4-BD3E927267B0}"/>
              </a:ext>
            </a:extLst>
          </p:cNvPr>
          <p:cNvSpPr txBox="1"/>
          <p:nvPr/>
        </p:nvSpPr>
        <p:spPr>
          <a:xfrm>
            <a:off x="1975556" y="4018844"/>
            <a:ext cx="3770489" cy="400110"/>
          </a:xfrm>
          <a:prstGeom prst="rect">
            <a:avLst/>
          </a:prstGeom>
          <a:solidFill>
            <a:srgbClr val="002060"/>
          </a:solidFill>
        </p:spPr>
        <p:txBody>
          <a:bodyPr wrap="square" rtlCol="0">
            <a:spAutoFit/>
          </a:bodyPr>
          <a:lstStyle/>
          <a:p>
            <a:pPr algn="ctr"/>
            <a:r>
              <a:rPr lang="en-US" sz="2000" dirty="0">
                <a:solidFill>
                  <a:schemeClr val="accent2">
                    <a:lumMod val="40000"/>
                    <a:lumOff val="60000"/>
                  </a:schemeClr>
                </a:solidFill>
              </a:rPr>
              <a:t>Not allowed within (g*)</a:t>
            </a:r>
          </a:p>
        </p:txBody>
      </p:sp>
      <p:sp>
        <p:nvSpPr>
          <p:cNvPr id="8" name="TextBox 7">
            <a:extLst>
              <a:ext uri="{FF2B5EF4-FFF2-40B4-BE49-F238E27FC236}">
                <a16:creationId xmlns:a16="http://schemas.microsoft.com/office/drawing/2014/main" id="{3CC26A3C-F031-41AE-9366-2E7A4DF68666}"/>
              </a:ext>
            </a:extLst>
          </p:cNvPr>
          <p:cNvSpPr txBox="1"/>
          <p:nvPr/>
        </p:nvSpPr>
        <p:spPr>
          <a:xfrm>
            <a:off x="6108700" y="4106865"/>
            <a:ext cx="1089378" cy="400110"/>
          </a:xfrm>
          <a:prstGeom prst="rect">
            <a:avLst/>
          </a:prstGeom>
          <a:solidFill>
            <a:srgbClr val="002060"/>
          </a:solidFill>
        </p:spPr>
        <p:txBody>
          <a:bodyPr wrap="square" rtlCol="0">
            <a:spAutoFit/>
          </a:bodyPr>
          <a:lstStyle/>
          <a:p>
            <a:pPr algn="ctr"/>
            <a:r>
              <a:rPr lang="en-US" sz="2000" dirty="0">
                <a:solidFill>
                  <a:schemeClr val="accent2">
                    <a:lumMod val="40000"/>
                    <a:lumOff val="60000"/>
                  </a:schemeClr>
                </a:solidFill>
              </a:rPr>
              <a:t>Allowed</a:t>
            </a:r>
          </a:p>
        </p:txBody>
      </p:sp>
      <p:sp>
        <p:nvSpPr>
          <p:cNvPr id="9" name="Oval 8">
            <a:extLst>
              <a:ext uri="{FF2B5EF4-FFF2-40B4-BE49-F238E27FC236}">
                <a16:creationId xmlns:a16="http://schemas.microsoft.com/office/drawing/2014/main" id="{007BBE45-6CB8-4EDB-A559-7B43F4D3F9AD}"/>
              </a:ext>
            </a:extLst>
          </p:cNvPr>
          <p:cNvSpPr/>
          <p:nvPr/>
        </p:nvSpPr>
        <p:spPr>
          <a:xfrm>
            <a:off x="5846939" y="3455469"/>
            <a:ext cx="1625600" cy="25708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228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16</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River Environmental (e) Overlay Zone</a:t>
            </a:r>
          </a:p>
        </p:txBody>
      </p:sp>
      <p:sp>
        <p:nvSpPr>
          <p:cNvPr id="4" name="Text Placeholder 2">
            <a:extLst>
              <a:ext uri="{FF2B5EF4-FFF2-40B4-BE49-F238E27FC236}">
                <a16:creationId xmlns:a16="http://schemas.microsoft.com/office/drawing/2014/main" id="{2D4318C1-B3EF-4EDE-A4BE-C72686D69182}"/>
              </a:ext>
            </a:extLst>
          </p:cNvPr>
          <p:cNvSpPr txBox="1">
            <a:spLocks/>
          </p:cNvSpPr>
          <p:nvPr/>
        </p:nvSpPr>
        <p:spPr>
          <a:xfrm>
            <a:off x="291550" y="1365956"/>
            <a:ext cx="4514462" cy="47849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Covers the river, riverbanks and land within at least 50 feet of top of bank</a:t>
            </a:r>
          </a:p>
          <a:p>
            <a:r>
              <a:rPr lang="en-US" sz="2400" dirty="0"/>
              <a:t>Could be wider if there are resources like trees further from the river</a:t>
            </a:r>
            <a:endParaRPr lang="en-US" sz="2000" dirty="0"/>
          </a:p>
        </p:txBody>
      </p:sp>
      <p:sp>
        <p:nvSpPr>
          <p:cNvPr id="6" name="Rectangle 3">
            <a:extLst>
              <a:ext uri="{FF2B5EF4-FFF2-40B4-BE49-F238E27FC236}">
                <a16:creationId xmlns:a16="http://schemas.microsoft.com/office/drawing/2014/main" id="{DC1687C2-1CBB-4C49-A5CE-B4BFEA821465}"/>
              </a:ext>
            </a:extLst>
          </p:cNvPr>
          <p:cNvSpPr>
            <a:spLocks noChangeArrowheads="1"/>
          </p:cNvSpPr>
          <p:nvPr/>
        </p:nvSpPr>
        <p:spPr bwMode="auto">
          <a:xfrm>
            <a:off x="404038" y="5838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4" name="Picture 2" descr="Recommended_OverlayZone_Zoom_C">
            <a:extLst>
              <a:ext uri="{FF2B5EF4-FFF2-40B4-BE49-F238E27FC236}">
                <a16:creationId xmlns:a16="http://schemas.microsoft.com/office/drawing/2014/main" id="{242E8BCC-381C-45CB-84B7-51C97AAC4C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6011" y="664466"/>
            <a:ext cx="4241834"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416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17</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River Environmental (e) Overlay Zone</a:t>
            </a:r>
          </a:p>
        </p:txBody>
      </p:sp>
      <p:sp>
        <p:nvSpPr>
          <p:cNvPr id="4" name="Text Placeholder 2">
            <a:extLst>
              <a:ext uri="{FF2B5EF4-FFF2-40B4-BE49-F238E27FC236}">
                <a16:creationId xmlns:a16="http://schemas.microsoft.com/office/drawing/2014/main" id="{2D4318C1-B3EF-4EDE-A4BE-C72686D69182}"/>
              </a:ext>
            </a:extLst>
          </p:cNvPr>
          <p:cNvSpPr txBox="1">
            <a:spLocks/>
          </p:cNvSpPr>
          <p:nvPr/>
        </p:nvSpPr>
        <p:spPr>
          <a:xfrm>
            <a:off x="291550" y="1365956"/>
            <a:ext cx="4514462" cy="47849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Exemptions copied from 33.430 exemptions, then revised to address Willamette River</a:t>
            </a:r>
          </a:p>
          <a:p>
            <a:r>
              <a:rPr lang="en-US" sz="2400" dirty="0"/>
              <a:t>Examples of revisions:</a:t>
            </a:r>
          </a:p>
          <a:p>
            <a:pPr lvl="1"/>
            <a:r>
              <a:rPr lang="en-US" sz="2000" dirty="0"/>
              <a:t>Dredging in deep water</a:t>
            </a:r>
            <a:endParaRPr lang="en-US" sz="2000" baseline="30000" dirty="0"/>
          </a:p>
          <a:p>
            <a:pPr lvl="1"/>
            <a:r>
              <a:rPr lang="en-US" sz="2000" dirty="0"/>
              <a:t>Development on wharfs, piers and docks</a:t>
            </a:r>
            <a:endParaRPr lang="en-US" sz="2000" baseline="30000" dirty="0"/>
          </a:p>
          <a:p>
            <a:pPr lvl="1"/>
            <a:r>
              <a:rPr lang="en-US" sz="2000" dirty="0"/>
              <a:t>Size of trees that can be removed/trimmed</a:t>
            </a:r>
            <a:endParaRPr lang="en-US" sz="2000" baseline="30000" dirty="0"/>
          </a:p>
          <a:p>
            <a:pPr lvl="1"/>
            <a:r>
              <a:rPr lang="en-US" sz="2000" dirty="0"/>
              <a:t>Removal and remediation of hazardous materials</a:t>
            </a:r>
            <a:endParaRPr lang="en-US" sz="2000" baseline="30000" dirty="0"/>
          </a:p>
          <a:p>
            <a:pPr lvl="1"/>
            <a:endParaRPr lang="en-US" sz="2000" dirty="0"/>
          </a:p>
        </p:txBody>
      </p:sp>
      <p:sp>
        <p:nvSpPr>
          <p:cNvPr id="6" name="Rectangle 3">
            <a:extLst>
              <a:ext uri="{FF2B5EF4-FFF2-40B4-BE49-F238E27FC236}">
                <a16:creationId xmlns:a16="http://schemas.microsoft.com/office/drawing/2014/main" id="{DC1687C2-1CBB-4C49-A5CE-B4BFEA821465}"/>
              </a:ext>
            </a:extLst>
          </p:cNvPr>
          <p:cNvSpPr>
            <a:spLocks noChangeArrowheads="1"/>
          </p:cNvSpPr>
          <p:nvPr/>
        </p:nvSpPr>
        <p:spPr bwMode="auto">
          <a:xfrm>
            <a:off x="404038" y="5838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4" name="Picture 2" descr="Recommended_OverlayZone_Zoom_C">
            <a:extLst>
              <a:ext uri="{FF2B5EF4-FFF2-40B4-BE49-F238E27FC236}">
                <a16:creationId xmlns:a16="http://schemas.microsoft.com/office/drawing/2014/main" id="{242E8BCC-381C-45CB-84B7-51C97AAC4C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6011" y="664466"/>
            <a:ext cx="4241834"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040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18</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River Environmental (e) Overlay Zone</a:t>
            </a:r>
          </a:p>
        </p:txBody>
      </p:sp>
      <p:sp>
        <p:nvSpPr>
          <p:cNvPr id="4" name="Text Placeholder 2">
            <a:extLst>
              <a:ext uri="{FF2B5EF4-FFF2-40B4-BE49-F238E27FC236}">
                <a16:creationId xmlns:a16="http://schemas.microsoft.com/office/drawing/2014/main" id="{2D4318C1-B3EF-4EDE-A4BE-C72686D69182}"/>
              </a:ext>
            </a:extLst>
          </p:cNvPr>
          <p:cNvSpPr txBox="1">
            <a:spLocks/>
          </p:cNvSpPr>
          <p:nvPr/>
        </p:nvSpPr>
        <p:spPr>
          <a:xfrm>
            <a:off x="291550" y="1670756"/>
            <a:ext cx="4514462" cy="44801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Standards are also the same as 33.430 with revisions to address Willamette River</a:t>
            </a:r>
            <a:endParaRPr lang="en-US" sz="2000" baseline="30000" dirty="0"/>
          </a:p>
          <a:p>
            <a:r>
              <a:rPr lang="en-US" sz="2400" dirty="0"/>
              <a:t>Examples of revisions:</a:t>
            </a:r>
          </a:p>
          <a:p>
            <a:pPr lvl="1"/>
            <a:r>
              <a:rPr lang="en-US" sz="2000" dirty="0"/>
              <a:t>View corridors</a:t>
            </a:r>
          </a:p>
          <a:p>
            <a:pPr lvl="1"/>
            <a:r>
              <a:rPr lang="en-US" sz="2000" dirty="0"/>
              <a:t>Floating structures</a:t>
            </a:r>
          </a:p>
          <a:p>
            <a:pPr lvl="1"/>
            <a:r>
              <a:rPr lang="en-US" sz="2000" dirty="0"/>
              <a:t>Vegetation pruning or removal</a:t>
            </a:r>
          </a:p>
          <a:p>
            <a:pPr lvl="1"/>
            <a:r>
              <a:rPr lang="en-US" sz="2000" dirty="0"/>
              <a:t>Mitigation</a:t>
            </a:r>
          </a:p>
          <a:p>
            <a:pPr marL="0" indent="0">
              <a:buNone/>
            </a:pPr>
            <a:endParaRPr lang="en-US" sz="2400" dirty="0"/>
          </a:p>
        </p:txBody>
      </p:sp>
      <p:sp>
        <p:nvSpPr>
          <p:cNvPr id="6" name="Rectangle 3">
            <a:extLst>
              <a:ext uri="{FF2B5EF4-FFF2-40B4-BE49-F238E27FC236}">
                <a16:creationId xmlns:a16="http://schemas.microsoft.com/office/drawing/2014/main" id="{DC1687C2-1CBB-4C49-A5CE-B4BFEA821465}"/>
              </a:ext>
            </a:extLst>
          </p:cNvPr>
          <p:cNvSpPr>
            <a:spLocks noChangeArrowheads="1"/>
          </p:cNvSpPr>
          <p:nvPr/>
        </p:nvSpPr>
        <p:spPr bwMode="auto">
          <a:xfrm>
            <a:off x="404038" y="5838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8" name="Picture 2" descr="Recommended_OverlayZone_Zoom_D">
            <a:extLst>
              <a:ext uri="{FF2B5EF4-FFF2-40B4-BE49-F238E27FC236}">
                <a16:creationId xmlns:a16="http://schemas.microsoft.com/office/drawing/2014/main" id="{895EAC17-F924-48B6-BD5C-BB1A242C35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6012" y="664466"/>
            <a:ext cx="4241834"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789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19</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River Environmental (e) Overlay Zone</a:t>
            </a:r>
          </a:p>
        </p:txBody>
      </p:sp>
      <p:sp>
        <p:nvSpPr>
          <p:cNvPr id="4" name="Text Placeholder 2">
            <a:extLst>
              <a:ext uri="{FF2B5EF4-FFF2-40B4-BE49-F238E27FC236}">
                <a16:creationId xmlns:a16="http://schemas.microsoft.com/office/drawing/2014/main" id="{2D4318C1-B3EF-4EDE-A4BE-C72686D69182}"/>
              </a:ext>
            </a:extLst>
          </p:cNvPr>
          <p:cNvSpPr txBox="1">
            <a:spLocks/>
          </p:cNvSpPr>
          <p:nvPr/>
        </p:nvSpPr>
        <p:spPr>
          <a:xfrm>
            <a:off x="291550" y="1590260"/>
            <a:ext cx="4514462" cy="45606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If the development is not exempt and cannot meet standards, then River Review, 33.865, is required</a:t>
            </a:r>
          </a:p>
          <a:p>
            <a:r>
              <a:rPr lang="en-US" sz="2400" dirty="0"/>
              <a:t>33.865 is modelled after Environmental Review, 33.430</a:t>
            </a:r>
          </a:p>
          <a:p>
            <a:r>
              <a:rPr lang="en-US" sz="2400" dirty="0"/>
              <a:t>New minimum mitigation ratio 1.5:1, mitigation area to impact area</a:t>
            </a:r>
            <a:r>
              <a:rPr lang="en-US" sz="2400" baseline="30000" dirty="0"/>
              <a:t>1</a:t>
            </a:r>
          </a:p>
          <a:p>
            <a:pPr lvl="1"/>
            <a:endParaRPr lang="en-US" sz="2000" dirty="0"/>
          </a:p>
          <a:p>
            <a:endParaRPr lang="en-US" sz="2000" dirty="0"/>
          </a:p>
          <a:p>
            <a:pPr marL="0" indent="0">
              <a:buNone/>
            </a:pPr>
            <a:endParaRPr lang="en-US" sz="2400" dirty="0"/>
          </a:p>
        </p:txBody>
      </p:sp>
      <p:sp>
        <p:nvSpPr>
          <p:cNvPr id="6" name="Rectangle 3">
            <a:extLst>
              <a:ext uri="{FF2B5EF4-FFF2-40B4-BE49-F238E27FC236}">
                <a16:creationId xmlns:a16="http://schemas.microsoft.com/office/drawing/2014/main" id="{DC1687C2-1CBB-4C49-A5CE-B4BFEA821465}"/>
              </a:ext>
            </a:extLst>
          </p:cNvPr>
          <p:cNvSpPr>
            <a:spLocks noChangeArrowheads="1"/>
          </p:cNvSpPr>
          <p:nvPr/>
        </p:nvSpPr>
        <p:spPr bwMode="auto">
          <a:xfrm>
            <a:off x="404038" y="5838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2" descr="Recommended_OverlayZone_Zoom_C">
            <a:extLst>
              <a:ext uri="{FF2B5EF4-FFF2-40B4-BE49-F238E27FC236}">
                <a16:creationId xmlns:a16="http://schemas.microsoft.com/office/drawing/2014/main" id="{A5EF92F7-5F7C-4B85-9C74-07DD545A4B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6011" y="664466"/>
            <a:ext cx="4241834"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605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5D512A-B122-4B2F-AFB4-8ACC941D4BF5}" type="slidenum">
              <a:rPr lang="en-US" smtClean="0"/>
              <a:t>2</a:t>
            </a:fld>
            <a:endParaRPr lang="en-US"/>
          </a:p>
        </p:txBody>
      </p:sp>
      <p:sp>
        <p:nvSpPr>
          <p:cNvPr id="7" name="Text Placeholder 2"/>
          <p:cNvSpPr txBox="1">
            <a:spLocks/>
          </p:cNvSpPr>
          <p:nvPr/>
        </p:nvSpPr>
        <p:spPr>
          <a:xfrm>
            <a:off x="2957166" y="518908"/>
            <a:ext cx="4338082" cy="53520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Today’s Agenda</a:t>
            </a:r>
          </a:p>
          <a:p>
            <a:r>
              <a:rPr lang="en-US" sz="2400" dirty="0"/>
              <a:t>33.475 </a:t>
            </a:r>
          </a:p>
          <a:p>
            <a:r>
              <a:rPr lang="en-US" sz="2400" dirty="0"/>
              <a:t>River General (g*)</a:t>
            </a:r>
          </a:p>
          <a:p>
            <a:pPr lvl="1"/>
            <a:r>
              <a:rPr lang="en-US" sz="2000" dirty="0"/>
              <a:t>River Setback</a:t>
            </a:r>
          </a:p>
          <a:p>
            <a:pPr lvl="1"/>
            <a:r>
              <a:rPr lang="en-US" sz="2000" dirty="0"/>
              <a:t>Landscaping standards</a:t>
            </a:r>
          </a:p>
          <a:p>
            <a:pPr lvl="1"/>
            <a:r>
              <a:rPr lang="en-US" sz="2000" dirty="0"/>
              <a:t>Public Viewpoints</a:t>
            </a:r>
          </a:p>
          <a:p>
            <a:pPr lvl="1"/>
            <a:r>
              <a:rPr lang="en-US" sz="2000" dirty="0"/>
              <a:t>Exterior Lighting standards</a:t>
            </a:r>
          </a:p>
          <a:p>
            <a:r>
              <a:rPr lang="en-US" sz="2400" dirty="0"/>
              <a:t>River Environmental (e)</a:t>
            </a:r>
          </a:p>
          <a:p>
            <a:pPr lvl="1"/>
            <a:r>
              <a:rPr lang="en-US" sz="2000" dirty="0"/>
              <a:t>Exemptions</a:t>
            </a:r>
          </a:p>
          <a:p>
            <a:pPr lvl="1"/>
            <a:r>
              <a:rPr lang="en-US" sz="2000" dirty="0"/>
              <a:t>Standards</a:t>
            </a:r>
          </a:p>
          <a:p>
            <a:pPr lvl="1"/>
            <a:r>
              <a:rPr lang="en-US" sz="2000" dirty="0"/>
              <a:t>River Review</a:t>
            </a:r>
          </a:p>
          <a:p>
            <a:r>
              <a:rPr lang="en-US" sz="2400" dirty="0"/>
              <a:t>Clean-Up Sites</a:t>
            </a:r>
          </a:p>
          <a:p>
            <a:r>
              <a:rPr lang="en-US" sz="2400" dirty="0"/>
              <a:t>Green Buildings</a:t>
            </a:r>
          </a:p>
          <a:p>
            <a:endParaRPr lang="en-US" sz="2400" dirty="0"/>
          </a:p>
          <a:p>
            <a:pPr marL="0" indent="0">
              <a:buNone/>
            </a:pPr>
            <a:endParaRPr lang="en-US" sz="2400" dirty="0"/>
          </a:p>
        </p:txBody>
      </p:sp>
    </p:spTree>
    <p:extLst>
      <p:ext uri="{BB962C8B-B14F-4D97-AF65-F5344CB8AC3E}">
        <p14:creationId xmlns:p14="http://schemas.microsoft.com/office/powerpoint/2010/main" val="2369574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20</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River Environmental (e) Overlay Zone</a:t>
            </a:r>
          </a:p>
        </p:txBody>
      </p:sp>
      <p:sp>
        <p:nvSpPr>
          <p:cNvPr id="4" name="Text Placeholder 2">
            <a:extLst>
              <a:ext uri="{FF2B5EF4-FFF2-40B4-BE49-F238E27FC236}">
                <a16:creationId xmlns:a16="http://schemas.microsoft.com/office/drawing/2014/main" id="{2D4318C1-B3EF-4EDE-A4BE-C72686D69182}"/>
              </a:ext>
            </a:extLst>
          </p:cNvPr>
          <p:cNvSpPr txBox="1">
            <a:spLocks/>
          </p:cNvSpPr>
          <p:nvPr/>
        </p:nvSpPr>
        <p:spPr>
          <a:xfrm>
            <a:off x="2061000" y="1417981"/>
            <a:ext cx="5715000" cy="45606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33.475.500 Removal and Remediation of Hazardous Materials</a:t>
            </a:r>
            <a:r>
              <a:rPr lang="en-US" sz="2400" baseline="30000" dirty="0"/>
              <a:t>1</a:t>
            </a:r>
          </a:p>
          <a:p>
            <a:pPr lvl="1"/>
            <a:endParaRPr lang="en-US" sz="2000" dirty="0"/>
          </a:p>
          <a:p>
            <a:endParaRPr lang="en-US" sz="2000" dirty="0"/>
          </a:p>
          <a:p>
            <a:pPr marL="0" indent="0">
              <a:buNone/>
            </a:pPr>
            <a:endParaRPr lang="en-US" sz="2400" dirty="0"/>
          </a:p>
        </p:txBody>
      </p:sp>
      <p:sp>
        <p:nvSpPr>
          <p:cNvPr id="6" name="Rectangle 3">
            <a:extLst>
              <a:ext uri="{FF2B5EF4-FFF2-40B4-BE49-F238E27FC236}">
                <a16:creationId xmlns:a16="http://schemas.microsoft.com/office/drawing/2014/main" id="{DC1687C2-1CBB-4C49-A5CE-B4BFEA821465}"/>
              </a:ext>
            </a:extLst>
          </p:cNvPr>
          <p:cNvSpPr>
            <a:spLocks noChangeArrowheads="1"/>
          </p:cNvSpPr>
          <p:nvPr/>
        </p:nvSpPr>
        <p:spPr bwMode="auto">
          <a:xfrm>
            <a:off x="404038" y="5838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87FDD04C-0118-43FD-90EF-BDD05059FA01}"/>
              </a:ext>
            </a:extLst>
          </p:cNvPr>
          <p:cNvPicPr/>
          <p:nvPr/>
        </p:nvPicPr>
        <p:blipFill>
          <a:blip r:embed="rId3" cstate="screen">
            <a:extLst>
              <a:ext uri="{28A0092B-C50C-407E-A947-70E740481C1C}">
                <a14:useLocalDpi xmlns:a14="http://schemas.microsoft.com/office/drawing/2010/main"/>
              </a:ext>
            </a:extLst>
          </a:blip>
          <a:stretch>
            <a:fillRect/>
          </a:stretch>
        </p:blipFill>
        <p:spPr>
          <a:xfrm>
            <a:off x="2061000" y="2952020"/>
            <a:ext cx="5715000" cy="2697480"/>
          </a:xfrm>
          <a:prstGeom prst="rect">
            <a:avLst/>
          </a:prstGeom>
        </p:spPr>
      </p:pic>
    </p:spTree>
    <p:extLst>
      <p:ext uri="{BB962C8B-B14F-4D97-AF65-F5344CB8AC3E}">
        <p14:creationId xmlns:p14="http://schemas.microsoft.com/office/powerpoint/2010/main" val="1920771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a:xfrm>
            <a:off x="508000" y="1411110"/>
            <a:ext cx="4824764" cy="3636553"/>
          </a:xfrm>
        </p:spPr>
        <p:txBody>
          <a:bodyPr>
            <a:normAutofit fontScale="92500"/>
          </a:bodyPr>
          <a:lstStyle/>
          <a:p>
            <a:pPr marL="457200" indent="-457200">
              <a:buFont typeface="Arial" panose="020B0604020202020204" pitchFamily="34" charset="0"/>
              <a:buChar char="•"/>
            </a:pPr>
            <a:endParaRPr lang="en-US" sz="900" dirty="0">
              <a:solidFill>
                <a:srgbClr val="1B334B"/>
              </a:solidFill>
            </a:endParaRPr>
          </a:p>
          <a:p>
            <a:pPr marL="457200" indent="-457200">
              <a:buFont typeface="Arial" panose="020B0604020202020204" pitchFamily="34" charset="0"/>
              <a:buChar char="•"/>
            </a:pPr>
            <a:r>
              <a:rPr lang="en-US" u="sng" dirty="0">
                <a:solidFill>
                  <a:srgbClr val="1B334B"/>
                </a:solidFill>
              </a:rPr>
              <a:t>Bird-Safe glazing</a:t>
            </a:r>
            <a:r>
              <a:rPr lang="en-US" dirty="0">
                <a:solidFill>
                  <a:srgbClr val="1B334B"/>
                </a:solidFill>
              </a:rPr>
              <a:t>: New development required to use bird-safe glazing on first 60 feet of a building with greater than 30% glazing  </a:t>
            </a:r>
          </a:p>
          <a:p>
            <a:endParaRPr lang="en-US" dirty="0">
              <a:solidFill>
                <a:srgbClr val="1B334B"/>
              </a:solidFill>
            </a:endParaRPr>
          </a:p>
          <a:p>
            <a:pPr marL="457200" indent="-457200">
              <a:buFont typeface="Arial" panose="020B0604020202020204" pitchFamily="34" charset="0"/>
              <a:buChar char="•"/>
            </a:pPr>
            <a:r>
              <a:rPr lang="en-US" u="sng" dirty="0">
                <a:solidFill>
                  <a:srgbClr val="1B334B"/>
                </a:solidFill>
              </a:rPr>
              <a:t>Ecoroofs</a:t>
            </a:r>
            <a:r>
              <a:rPr lang="en-US" dirty="0">
                <a:solidFill>
                  <a:srgbClr val="1B334B"/>
                </a:solidFill>
              </a:rPr>
              <a:t>: New buildings with over 20,000 </a:t>
            </a:r>
            <a:r>
              <a:rPr lang="en-US" dirty="0" err="1">
                <a:solidFill>
                  <a:srgbClr val="1B334B"/>
                </a:solidFill>
              </a:rPr>
              <a:t>sq</a:t>
            </a:r>
            <a:r>
              <a:rPr lang="en-US" dirty="0">
                <a:solidFill>
                  <a:srgbClr val="1B334B"/>
                </a:solidFill>
              </a:rPr>
              <a:t> </a:t>
            </a:r>
            <a:r>
              <a:rPr lang="en-US" dirty="0" err="1">
                <a:solidFill>
                  <a:srgbClr val="1B334B"/>
                </a:solidFill>
              </a:rPr>
              <a:t>ft</a:t>
            </a:r>
            <a:r>
              <a:rPr lang="en-US" dirty="0">
                <a:solidFill>
                  <a:srgbClr val="1B334B"/>
                </a:solidFill>
              </a:rPr>
              <a:t> must have an ecoroof that covers “100%” of roof (40% can be mechanical, patio, etc.)</a:t>
            </a:r>
          </a:p>
        </p:txBody>
      </p:sp>
      <p:pic>
        <p:nvPicPr>
          <p:cNvPr id="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73412" y="1629553"/>
            <a:ext cx="2969795" cy="169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1"/>
          <p:cNvSpPr>
            <a:spLocks noGrp="1"/>
          </p:cNvSpPr>
          <p:nvPr>
            <p:ph type="sldNum" sz="quarter" idx="4294967295"/>
          </p:nvPr>
        </p:nvSpPr>
        <p:spPr>
          <a:xfrm>
            <a:off x="7028474" y="6356351"/>
            <a:ext cx="2057400" cy="365125"/>
          </a:xfrm>
          <a:prstGeom prst="rect">
            <a:avLst/>
          </a:prstGeom>
        </p:spPr>
        <p:txBody>
          <a:bodyPr/>
          <a:lstStyle/>
          <a:p>
            <a:pPr algn="r"/>
            <a:fld id="{D35D512A-B122-4B2F-AFB4-8ACC941D4BF5}" type="slidenum">
              <a:rPr lang="en-US" smtClean="0">
                <a:solidFill>
                  <a:schemeClr val="bg1"/>
                </a:solidFill>
              </a:rPr>
              <a:pPr algn="r"/>
              <a:t>21</a:t>
            </a:fld>
            <a:endParaRPr lang="en-US" dirty="0">
              <a:solidFill>
                <a:schemeClr val="bg1"/>
              </a:solidFill>
            </a:endParaRPr>
          </a:p>
        </p:txBody>
      </p:sp>
      <p:pic>
        <p:nvPicPr>
          <p:cNvPr id="11" name="Picture 6" descr="http://cdn1.pacifichorticulture.org/wp-content/uploads/2013/09/39M-Financial-Building-green-roof-in-Portland.jpg">
            <a:extLst>
              <a:ext uri="{FF2B5EF4-FFF2-40B4-BE49-F238E27FC236}">
                <a16:creationId xmlns:a16="http://schemas.microsoft.com/office/drawing/2014/main" id="{0F6F9B8B-E673-4689-8C5F-2D97D1A6B15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73412" y="3533296"/>
            <a:ext cx="3063560" cy="15143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7A7D1A-C070-4497-A776-EE97898BB932}"/>
              </a:ext>
            </a:extLst>
          </p:cNvPr>
          <p:cNvSpPr txBox="1"/>
          <p:nvPr/>
        </p:nvSpPr>
        <p:spPr>
          <a:xfrm>
            <a:off x="0" y="141246"/>
            <a:ext cx="9133367" cy="523220"/>
          </a:xfrm>
          <a:prstGeom prst="rect">
            <a:avLst/>
          </a:prstGeom>
          <a:noFill/>
        </p:spPr>
        <p:txBody>
          <a:bodyPr wrap="square" rtlCol="0">
            <a:spAutoFit/>
          </a:bodyPr>
          <a:lstStyle/>
          <a:p>
            <a:pPr algn="ctr"/>
            <a:r>
              <a:rPr lang="en-US" sz="2800" b="1"/>
              <a:t>Green Buildings</a:t>
            </a:r>
            <a:endParaRPr lang="en-US" sz="2800" b="1" dirty="0"/>
          </a:p>
        </p:txBody>
      </p:sp>
    </p:spTree>
    <p:extLst>
      <p:ext uri="{BB962C8B-B14F-4D97-AF65-F5344CB8AC3E}">
        <p14:creationId xmlns:p14="http://schemas.microsoft.com/office/powerpoint/2010/main" val="4138712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94955-AC39-4BE2-AA8D-0F5EA919848B}"/>
              </a:ext>
            </a:extLst>
          </p:cNvPr>
          <p:cNvSpPr>
            <a:spLocks noGrp="1"/>
          </p:cNvSpPr>
          <p:nvPr>
            <p:ph type="sldNum" sz="quarter" idx="12"/>
          </p:nvPr>
        </p:nvSpPr>
        <p:spPr/>
        <p:txBody>
          <a:bodyPr/>
          <a:lstStyle/>
          <a:p>
            <a:fld id="{D35D512A-B122-4B2F-AFB4-8ACC941D4BF5}" type="slidenum">
              <a:rPr lang="en-US" smtClean="0"/>
              <a:t>22</a:t>
            </a:fld>
            <a:endParaRPr lang="en-US"/>
          </a:p>
        </p:txBody>
      </p:sp>
      <p:sp>
        <p:nvSpPr>
          <p:cNvPr id="3" name="TextBox 2">
            <a:extLst>
              <a:ext uri="{FF2B5EF4-FFF2-40B4-BE49-F238E27FC236}">
                <a16:creationId xmlns:a16="http://schemas.microsoft.com/office/drawing/2014/main" id="{DDE22FEC-71C3-48C5-842F-F5D34518E146}"/>
              </a:ext>
            </a:extLst>
          </p:cNvPr>
          <p:cNvSpPr txBox="1"/>
          <p:nvPr/>
        </p:nvSpPr>
        <p:spPr>
          <a:xfrm>
            <a:off x="10633" y="184276"/>
            <a:ext cx="9133367" cy="523220"/>
          </a:xfrm>
          <a:prstGeom prst="rect">
            <a:avLst/>
          </a:prstGeom>
          <a:noFill/>
        </p:spPr>
        <p:txBody>
          <a:bodyPr wrap="square" rtlCol="0">
            <a:spAutoFit/>
          </a:bodyPr>
          <a:lstStyle/>
          <a:p>
            <a:pPr algn="ctr"/>
            <a:r>
              <a:rPr lang="en-US" sz="2800" b="1" dirty="0"/>
              <a:t>Bird-Safe Glazing</a:t>
            </a:r>
          </a:p>
        </p:txBody>
      </p:sp>
      <p:pic>
        <p:nvPicPr>
          <p:cNvPr id="5" name="Picture 4">
            <a:extLst>
              <a:ext uri="{FF2B5EF4-FFF2-40B4-BE49-F238E27FC236}">
                <a16:creationId xmlns:a16="http://schemas.microsoft.com/office/drawing/2014/main" id="{8E38E689-519D-42FC-883E-6DC1CB00B0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1229" y="1428077"/>
            <a:ext cx="6035040" cy="4526280"/>
          </a:xfrm>
          <a:prstGeom prst="rect">
            <a:avLst/>
          </a:prstGeom>
        </p:spPr>
      </p:pic>
      <p:pic>
        <p:nvPicPr>
          <p:cNvPr id="7" name="Picture 6">
            <a:extLst>
              <a:ext uri="{FF2B5EF4-FFF2-40B4-BE49-F238E27FC236}">
                <a16:creationId xmlns:a16="http://schemas.microsoft.com/office/drawing/2014/main" id="{DF1D1A56-0C0C-474F-9D27-FC9F9EDB4E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033" y="788724"/>
            <a:ext cx="3657600" cy="2743200"/>
          </a:xfrm>
          <a:prstGeom prst="rect">
            <a:avLst/>
          </a:prstGeom>
        </p:spPr>
      </p:pic>
    </p:spTree>
    <p:extLst>
      <p:ext uri="{BB962C8B-B14F-4D97-AF65-F5344CB8AC3E}">
        <p14:creationId xmlns:p14="http://schemas.microsoft.com/office/powerpoint/2010/main" val="1490926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94955-AC39-4BE2-AA8D-0F5EA919848B}"/>
              </a:ext>
            </a:extLst>
          </p:cNvPr>
          <p:cNvSpPr>
            <a:spLocks noGrp="1"/>
          </p:cNvSpPr>
          <p:nvPr>
            <p:ph type="sldNum" sz="quarter" idx="12"/>
          </p:nvPr>
        </p:nvSpPr>
        <p:spPr/>
        <p:txBody>
          <a:bodyPr/>
          <a:lstStyle/>
          <a:p>
            <a:fld id="{D35D512A-B122-4B2F-AFB4-8ACC941D4BF5}" type="slidenum">
              <a:rPr lang="en-US" smtClean="0"/>
              <a:t>23</a:t>
            </a:fld>
            <a:endParaRPr lang="en-US"/>
          </a:p>
        </p:txBody>
      </p:sp>
      <p:sp>
        <p:nvSpPr>
          <p:cNvPr id="3" name="TextBox 2">
            <a:extLst>
              <a:ext uri="{FF2B5EF4-FFF2-40B4-BE49-F238E27FC236}">
                <a16:creationId xmlns:a16="http://schemas.microsoft.com/office/drawing/2014/main" id="{DDE22FEC-71C3-48C5-842F-F5D34518E146}"/>
              </a:ext>
            </a:extLst>
          </p:cNvPr>
          <p:cNvSpPr txBox="1"/>
          <p:nvPr/>
        </p:nvSpPr>
        <p:spPr>
          <a:xfrm>
            <a:off x="10633" y="184276"/>
            <a:ext cx="9133367" cy="523220"/>
          </a:xfrm>
          <a:prstGeom prst="rect">
            <a:avLst/>
          </a:prstGeom>
          <a:noFill/>
        </p:spPr>
        <p:txBody>
          <a:bodyPr wrap="square" rtlCol="0">
            <a:spAutoFit/>
          </a:bodyPr>
          <a:lstStyle/>
          <a:p>
            <a:pPr algn="ctr"/>
            <a:r>
              <a:rPr lang="en-US" sz="2800" b="1" dirty="0"/>
              <a:t>Bird-Safe Glazing</a:t>
            </a:r>
          </a:p>
        </p:txBody>
      </p:sp>
      <p:pic>
        <p:nvPicPr>
          <p:cNvPr id="5" name="Picture 4">
            <a:extLst>
              <a:ext uri="{FF2B5EF4-FFF2-40B4-BE49-F238E27FC236}">
                <a16:creationId xmlns:a16="http://schemas.microsoft.com/office/drawing/2014/main" id="{5A89B7AE-7658-4F79-8AB6-3DDB289200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3346" y="1469304"/>
            <a:ext cx="6502773" cy="4507521"/>
          </a:xfrm>
          <a:prstGeom prst="rect">
            <a:avLst/>
          </a:prstGeom>
        </p:spPr>
      </p:pic>
      <p:pic>
        <p:nvPicPr>
          <p:cNvPr id="7" name="Picture 6">
            <a:extLst>
              <a:ext uri="{FF2B5EF4-FFF2-40B4-BE49-F238E27FC236}">
                <a16:creationId xmlns:a16="http://schemas.microsoft.com/office/drawing/2014/main" id="{7FCA6A3A-1F70-4016-8C0C-43B542DDF6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3636" y="924204"/>
            <a:ext cx="3990354" cy="2658091"/>
          </a:xfrm>
          <a:prstGeom prst="rect">
            <a:avLst/>
          </a:prstGeom>
        </p:spPr>
      </p:pic>
    </p:spTree>
    <p:extLst>
      <p:ext uri="{BB962C8B-B14F-4D97-AF65-F5344CB8AC3E}">
        <p14:creationId xmlns:p14="http://schemas.microsoft.com/office/powerpoint/2010/main" val="1445675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94955-AC39-4BE2-AA8D-0F5EA919848B}"/>
              </a:ext>
            </a:extLst>
          </p:cNvPr>
          <p:cNvSpPr>
            <a:spLocks noGrp="1"/>
          </p:cNvSpPr>
          <p:nvPr>
            <p:ph type="sldNum" sz="quarter" idx="12"/>
          </p:nvPr>
        </p:nvSpPr>
        <p:spPr/>
        <p:txBody>
          <a:bodyPr/>
          <a:lstStyle/>
          <a:p>
            <a:fld id="{D35D512A-B122-4B2F-AFB4-8ACC941D4BF5}" type="slidenum">
              <a:rPr lang="en-US" smtClean="0"/>
              <a:t>24</a:t>
            </a:fld>
            <a:endParaRPr lang="en-US"/>
          </a:p>
        </p:txBody>
      </p:sp>
      <p:sp>
        <p:nvSpPr>
          <p:cNvPr id="3" name="TextBox 2">
            <a:extLst>
              <a:ext uri="{FF2B5EF4-FFF2-40B4-BE49-F238E27FC236}">
                <a16:creationId xmlns:a16="http://schemas.microsoft.com/office/drawing/2014/main" id="{DDE22FEC-71C3-48C5-842F-F5D34518E146}"/>
              </a:ext>
            </a:extLst>
          </p:cNvPr>
          <p:cNvSpPr txBox="1"/>
          <p:nvPr/>
        </p:nvSpPr>
        <p:spPr>
          <a:xfrm>
            <a:off x="10633" y="184276"/>
            <a:ext cx="9133367" cy="523220"/>
          </a:xfrm>
          <a:prstGeom prst="rect">
            <a:avLst/>
          </a:prstGeom>
          <a:noFill/>
        </p:spPr>
        <p:txBody>
          <a:bodyPr wrap="square" rtlCol="0">
            <a:spAutoFit/>
          </a:bodyPr>
          <a:lstStyle/>
          <a:p>
            <a:pPr algn="ctr"/>
            <a:r>
              <a:rPr lang="en-US" sz="2800" b="1" dirty="0"/>
              <a:t>Bird-Safe Glazing</a:t>
            </a:r>
          </a:p>
        </p:txBody>
      </p:sp>
      <p:pic>
        <p:nvPicPr>
          <p:cNvPr id="6" name="Picture 5">
            <a:extLst>
              <a:ext uri="{FF2B5EF4-FFF2-40B4-BE49-F238E27FC236}">
                <a16:creationId xmlns:a16="http://schemas.microsoft.com/office/drawing/2014/main" id="{9A9CCE9C-BBB4-4493-894D-6A2B8476AD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337" y="707496"/>
            <a:ext cx="8089751" cy="5393168"/>
          </a:xfrm>
          <a:prstGeom prst="rect">
            <a:avLst/>
          </a:prstGeom>
        </p:spPr>
      </p:pic>
    </p:spTree>
    <p:extLst>
      <p:ext uri="{BB962C8B-B14F-4D97-AF65-F5344CB8AC3E}">
        <p14:creationId xmlns:p14="http://schemas.microsoft.com/office/powerpoint/2010/main" val="1403383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94955-AC39-4BE2-AA8D-0F5EA919848B}"/>
              </a:ext>
            </a:extLst>
          </p:cNvPr>
          <p:cNvSpPr>
            <a:spLocks noGrp="1"/>
          </p:cNvSpPr>
          <p:nvPr>
            <p:ph type="sldNum" sz="quarter" idx="12"/>
          </p:nvPr>
        </p:nvSpPr>
        <p:spPr/>
        <p:txBody>
          <a:bodyPr/>
          <a:lstStyle/>
          <a:p>
            <a:fld id="{D35D512A-B122-4B2F-AFB4-8ACC941D4BF5}" type="slidenum">
              <a:rPr lang="en-US" smtClean="0"/>
              <a:t>25</a:t>
            </a:fld>
            <a:endParaRPr lang="en-US"/>
          </a:p>
        </p:txBody>
      </p:sp>
      <p:sp>
        <p:nvSpPr>
          <p:cNvPr id="3" name="TextBox 2">
            <a:extLst>
              <a:ext uri="{FF2B5EF4-FFF2-40B4-BE49-F238E27FC236}">
                <a16:creationId xmlns:a16="http://schemas.microsoft.com/office/drawing/2014/main" id="{DDE22FEC-71C3-48C5-842F-F5D34518E146}"/>
              </a:ext>
            </a:extLst>
          </p:cNvPr>
          <p:cNvSpPr txBox="1"/>
          <p:nvPr/>
        </p:nvSpPr>
        <p:spPr>
          <a:xfrm>
            <a:off x="10633" y="184276"/>
            <a:ext cx="9133367" cy="523220"/>
          </a:xfrm>
          <a:prstGeom prst="rect">
            <a:avLst/>
          </a:prstGeom>
          <a:noFill/>
        </p:spPr>
        <p:txBody>
          <a:bodyPr wrap="square" rtlCol="0">
            <a:spAutoFit/>
          </a:bodyPr>
          <a:lstStyle/>
          <a:p>
            <a:pPr algn="ctr"/>
            <a:r>
              <a:rPr lang="en-US" sz="2800" b="1" dirty="0"/>
              <a:t>Bird-Safe Glazing</a:t>
            </a:r>
          </a:p>
        </p:txBody>
      </p:sp>
      <p:pic>
        <p:nvPicPr>
          <p:cNvPr id="5" name="Picture 4">
            <a:extLst>
              <a:ext uri="{FF2B5EF4-FFF2-40B4-BE49-F238E27FC236}">
                <a16:creationId xmlns:a16="http://schemas.microsoft.com/office/drawing/2014/main" id="{F0713C7E-99C9-4D73-8FFD-87BB5186C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038" y="772042"/>
            <a:ext cx="6884893" cy="5163670"/>
          </a:xfrm>
          <a:prstGeom prst="rect">
            <a:avLst/>
          </a:prstGeom>
        </p:spPr>
      </p:pic>
    </p:spTree>
    <p:extLst>
      <p:ext uri="{BB962C8B-B14F-4D97-AF65-F5344CB8AC3E}">
        <p14:creationId xmlns:p14="http://schemas.microsoft.com/office/powerpoint/2010/main" val="3918508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94955-AC39-4BE2-AA8D-0F5EA919848B}"/>
              </a:ext>
            </a:extLst>
          </p:cNvPr>
          <p:cNvSpPr>
            <a:spLocks noGrp="1"/>
          </p:cNvSpPr>
          <p:nvPr>
            <p:ph type="sldNum" sz="quarter" idx="12"/>
          </p:nvPr>
        </p:nvSpPr>
        <p:spPr/>
        <p:txBody>
          <a:bodyPr/>
          <a:lstStyle/>
          <a:p>
            <a:fld id="{D35D512A-B122-4B2F-AFB4-8ACC941D4BF5}" type="slidenum">
              <a:rPr lang="en-US" smtClean="0"/>
              <a:t>26</a:t>
            </a:fld>
            <a:endParaRPr lang="en-US"/>
          </a:p>
        </p:txBody>
      </p:sp>
      <p:sp>
        <p:nvSpPr>
          <p:cNvPr id="3" name="TextBox 2">
            <a:extLst>
              <a:ext uri="{FF2B5EF4-FFF2-40B4-BE49-F238E27FC236}">
                <a16:creationId xmlns:a16="http://schemas.microsoft.com/office/drawing/2014/main" id="{DDE22FEC-71C3-48C5-842F-F5D34518E146}"/>
              </a:ext>
            </a:extLst>
          </p:cNvPr>
          <p:cNvSpPr txBox="1"/>
          <p:nvPr/>
        </p:nvSpPr>
        <p:spPr>
          <a:xfrm>
            <a:off x="10633" y="184276"/>
            <a:ext cx="9133367" cy="523220"/>
          </a:xfrm>
          <a:prstGeom prst="rect">
            <a:avLst/>
          </a:prstGeom>
          <a:noFill/>
        </p:spPr>
        <p:txBody>
          <a:bodyPr wrap="square" rtlCol="0">
            <a:spAutoFit/>
          </a:bodyPr>
          <a:lstStyle/>
          <a:p>
            <a:pPr algn="ctr"/>
            <a:r>
              <a:rPr lang="en-US" sz="2800" b="1" dirty="0"/>
              <a:t>Ecoroofs</a:t>
            </a:r>
          </a:p>
        </p:txBody>
      </p:sp>
      <p:pic>
        <p:nvPicPr>
          <p:cNvPr id="6" name="Picture 5">
            <a:extLst>
              <a:ext uri="{FF2B5EF4-FFF2-40B4-BE49-F238E27FC236}">
                <a16:creationId xmlns:a16="http://schemas.microsoft.com/office/drawing/2014/main" id="{0F3EF4B6-DB3B-492D-8E13-108E422320A0}"/>
              </a:ext>
            </a:extLst>
          </p:cNvPr>
          <p:cNvPicPr>
            <a:picLocks noChangeAspect="1"/>
          </p:cNvPicPr>
          <p:nvPr/>
        </p:nvPicPr>
        <p:blipFill>
          <a:blip r:embed="rId3"/>
          <a:stretch>
            <a:fillRect/>
          </a:stretch>
        </p:blipFill>
        <p:spPr>
          <a:xfrm>
            <a:off x="1338749" y="1173796"/>
            <a:ext cx="6542702" cy="4357440"/>
          </a:xfrm>
          <a:prstGeom prst="rect">
            <a:avLst/>
          </a:prstGeom>
        </p:spPr>
      </p:pic>
    </p:spTree>
    <p:extLst>
      <p:ext uri="{BB962C8B-B14F-4D97-AF65-F5344CB8AC3E}">
        <p14:creationId xmlns:p14="http://schemas.microsoft.com/office/powerpoint/2010/main" val="3238547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52425" y="169833"/>
            <a:ext cx="8515350" cy="625298"/>
          </a:xfrm>
        </p:spPr>
        <p:txBody>
          <a:bodyPr>
            <a:normAutofit/>
          </a:bodyPr>
          <a:lstStyle/>
          <a:p>
            <a:pPr algn="ctr"/>
            <a:r>
              <a:rPr lang="en-US" sz="2800" dirty="0"/>
              <a:t>Ecoroofs</a:t>
            </a:r>
          </a:p>
        </p:txBody>
      </p:sp>
      <p:sp>
        <p:nvSpPr>
          <p:cNvPr id="8" name="Slide Number Placeholder 1"/>
          <p:cNvSpPr>
            <a:spLocks noGrp="1"/>
          </p:cNvSpPr>
          <p:nvPr>
            <p:ph type="sldNum" sz="quarter" idx="4294967295"/>
          </p:nvPr>
        </p:nvSpPr>
        <p:spPr>
          <a:xfrm>
            <a:off x="7028474" y="6356351"/>
            <a:ext cx="2057400" cy="365125"/>
          </a:xfrm>
          <a:prstGeom prst="rect">
            <a:avLst/>
          </a:prstGeom>
        </p:spPr>
        <p:txBody>
          <a:bodyPr/>
          <a:lstStyle/>
          <a:p>
            <a:pPr algn="r"/>
            <a:fld id="{D35D512A-B122-4B2F-AFB4-8ACC941D4BF5}" type="slidenum">
              <a:rPr lang="en-US" smtClean="0">
                <a:solidFill>
                  <a:schemeClr val="bg1"/>
                </a:solidFill>
              </a:rPr>
              <a:pPr algn="r"/>
              <a:t>27</a:t>
            </a:fld>
            <a:endParaRPr lang="en-US" dirty="0">
              <a:solidFill>
                <a:schemeClr val="bg1"/>
              </a:solidFill>
            </a:endParaRPr>
          </a:p>
        </p:txBody>
      </p:sp>
      <p:pic>
        <p:nvPicPr>
          <p:cNvPr id="4" name="Picture 3"/>
          <p:cNvPicPr>
            <a:picLocks noChangeAspect="1"/>
          </p:cNvPicPr>
          <p:nvPr/>
        </p:nvPicPr>
        <p:blipFill>
          <a:blip r:embed="rId3"/>
          <a:stretch>
            <a:fillRect/>
          </a:stretch>
        </p:blipFill>
        <p:spPr>
          <a:xfrm>
            <a:off x="189373" y="795131"/>
            <a:ext cx="6839101" cy="4728005"/>
          </a:xfrm>
          <a:prstGeom prst="rect">
            <a:avLst/>
          </a:prstGeom>
        </p:spPr>
      </p:pic>
      <p:pic>
        <p:nvPicPr>
          <p:cNvPr id="2" name="Picture 1"/>
          <p:cNvPicPr>
            <a:picLocks noChangeAspect="1"/>
          </p:cNvPicPr>
          <p:nvPr/>
        </p:nvPicPr>
        <p:blipFill>
          <a:blip r:embed="rId4"/>
          <a:stretch>
            <a:fillRect/>
          </a:stretch>
        </p:blipFill>
        <p:spPr>
          <a:xfrm>
            <a:off x="5815561" y="3427712"/>
            <a:ext cx="3159789" cy="2512032"/>
          </a:xfrm>
          <a:prstGeom prst="rect">
            <a:avLst/>
          </a:prstGeom>
        </p:spPr>
      </p:pic>
    </p:spTree>
    <p:extLst>
      <p:ext uri="{BB962C8B-B14F-4D97-AF65-F5344CB8AC3E}">
        <p14:creationId xmlns:p14="http://schemas.microsoft.com/office/powerpoint/2010/main" val="4237491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52425" y="169833"/>
            <a:ext cx="8515350" cy="625298"/>
          </a:xfrm>
        </p:spPr>
        <p:txBody>
          <a:bodyPr>
            <a:normAutofit/>
          </a:bodyPr>
          <a:lstStyle/>
          <a:p>
            <a:pPr algn="ctr"/>
            <a:r>
              <a:rPr lang="en-US" sz="2800" dirty="0"/>
              <a:t>Ecoroofs</a:t>
            </a:r>
          </a:p>
        </p:txBody>
      </p:sp>
      <p:sp>
        <p:nvSpPr>
          <p:cNvPr id="8" name="Slide Number Placeholder 1"/>
          <p:cNvSpPr>
            <a:spLocks noGrp="1"/>
          </p:cNvSpPr>
          <p:nvPr>
            <p:ph type="sldNum" sz="quarter" idx="4294967295"/>
          </p:nvPr>
        </p:nvSpPr>
        <p:spPr>
          <a:xfrm>
            <a:off x="7028474" y="6356351"/>
            <a:ext cx="2057400" cy="365125"/>
          </a:xfrm>
          <a:prstGeom prst="rect">
            <a:avLst/>
          </a:prstGeom>
        </p:spPr>
        <p:txBody>
          <a:bodyPr/>
          <a:lstStyle/>
          <a:p>
            <a:pPr algn="r"/>
            <a:fld id="{D35D512A-B122-4B2F-AFB4-8ACC941D4BF5}" type="slidenum">
              <a:rPr lang="en-US" smtClean="0">
                <a:solidFill>
                  <a:schemeClr val="bg1"/>
                </a:solidFill>
              </a:rPr>
              <a:pPr algn="r"/>
              <a:t>28</a:t>
            </a:fld>
            <a:endParaRPr lang="en-US" dirty="0">
              <a:solidFill>
                <a:schemeClr val="bg1"/>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9391" b="13722"/>
          <a:stretch/>
        </p:blipFill>
        <p:spPr>
          <a:xfrm>
            <a:off x="1936376" y="795131"/>
            <a:ext cx="5374486" cy="5178825"/>
          </a:xfrm>
          <a:prstGeom prst="rect">
            <a:avLst/>
          </a:prstGeom>
        </p:spPr>
      </p:pic>
    </p:spTree>
    <p:extLst>
      <p:ext uri="{BB962C8B-B14F-4D97-AF65-F5344CB8AC3E}">
        <p14:creationId xmlns:p14="http://schemas.microsoft.com/office/powerpoint/2010/main" val="950644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B2269F-6594-4AB5-AC7F-A8B1A2120F13}"/>
              </a:ext>
            </a:extLst>
          </p:cNvPr>
          <p:cNvSpPr>
            <a:spLocks noGrp="1"/>
          </p:cNvSpPr>
          <p:nvPr>
            <p:ph type="sldNum" sz="quarter" idx="12"/>
          </p:nvPr>
        </p:nvSpPr>
        <p:spPr/>
        <p:txBody>
          <a:bodyPr/>
          <a:lstStyle/>
          <a:p>
            <a:fld id="{D35D512A-B122-4B2F-AFB4-8ACC941D4BF5}" type="slidenum">
              <a:rPr lang="en-US" smtClean="0"/>
              <a:t>29</a:t>
            </a:fld>
            <a:endParaRPr lang="en-US"/>
          </a:p>
        </p:txBody>
      </p:sp>
      <p:sp>
        <p:nvSpPr>
          <p:cNvPr id="3" name="Rectangle 2">
            <a:extLst>
              <a:ext uri="{FF2B5EF4-FFF2-40B4-BE49-F238E27FC236}">
                <a16:creationId xmlns:a16="http://schemas.microsoft.com/office/drawing/2014/main" id="{8B107FFA-F743-4979-8148-4A6AB718F26E}"/>
              </a:ext>
            </a:extLst>
          </p:cNvPr>
          <p:cNvSpPr/>
          <p:nvPr/>
        </p:nvSpPr>
        <p:spPr>
          <a:xfrm>
            <a:off x="3443613" y="2335824"/>
            <a:ext cx="2039341" cy="769441"/>
          </a:xfrm>
          <a:prstGeom prst="rect">
            <a:avLst/>
          </a:prstGeom>
        </p:spPr>
        <p:txBody>
          <a:bodyPr wrap="none">
            <a:spAutoFit/>
          </a:bodyPr>
          <a:lstStyle/>
          <a:p>
            <a:pPr algn="ctr"/>
            <a:r>
              <a:rPr lang="en-US" sz="4400" dirty="0"/>
              <a:t>The end</a:t>
            </a:r>
          </a:p>
        </p:txBody>
      </p:sp>
    </p:spTree>
    <p:extLst>
      <p:ext uri="{BB962C8B-B14F-4D97-AF65-F5344CB8AC3E}">
        <p14:creationId xmlns:p14="http://schemas.microsoft.com/office/powerpoint/2010/main" val="2238825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5D512A-B122-4B2F-AFB4-8ACC941D4BF5}" type="slidenum">
              <a:rPr lang="en-US" smtClean="0"/>
              <a:t>3</a:t>
            </a:fld>
            <a:endParaRPr lang="en-US"/>
          </a:p>
        </p:txBody>
      </p:sp>
      <p:sp>
        <p:nvSpPr>
          <p:cNvPr id="7" name="Text Placeholder 2"/>
          <p:cNvSpPr txBox="1">
            <a:spLocks/>
          </p:cNvSpPr>
          <p:nvPr/>
        </p:nvSpPr>
        <p:spPr>
          <a:xfrm>
            <a:off x="191388" y="1986844"/>
            <a:ext cx="4338082" cy="2415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In Central Reach, 33.440, Willamette Greenway, is </a:t>
            </a:r>
            <a:r>
              <a:rPr lang="en-US" sz="2400" b="1" dirty="0"/>
              <a:t>REPLACED </a:t>
            </a:r>
            <a:r>
              <a:rPr lang="en-US" sz="2400" dirty="0"/>
              <a:t>by: </a:t>
            </a:r>
          </a:p>
          <a:p>
            <a:pPr lvl="1"/>
            <a:r>
              <a:rPr lang="en-US" dirty="0"/>
              <a:t>33.475, River Overlay Zones, and </a:t>
            </a:r>
          </a:p>
          <a:p>
            <a:pPr lvl="1"/>
            <a:r>
              <a:rPr lang="en-US" dirty="0"/>
              <a:t>33.865, River Review</a:t>
            </a:r>
          </a:p>
        </p:txBody>
      </p:sp>
      <p:pic>
        <p:nvPicPr>
          <p:cNvPr id="8" name="Picture 7">
            <a:extLst>
              <a:ext uri="{FF2B5EF4-FFF2-40B4-BE49-F238E27FC236}">
                <a16:creationId xmlns:a16="http://schemas.microsoft.com/office/drawing/2014/main" id="{0AAA5357-3161-4F87-91B8-A8BA4F13A63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4369980" y="130176"/>
            <a:ext cx="4774019" cy="5825851"/>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1351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A44837-DFF3-410D-AA3B-775E89958921}"/>
              </a:ext>
            </a:extLst>
          </p:cNvPr>
          <p:cNvSpPr>
            <a:spLocks noGrp="1"/>
          </p:cNvSpPr>
          <p:nvPr>
            <p:ph type="sldNum" sz="quarter" idx="12"/>
          </p:nvPr>
        </p:nvSpPr>
        <p:spPr/>
        <p:txBody>
          <a:bodyPr/>
          <a:lstStyle/>
          <a:p>
            <a:fld id="{D35D512A-B122-4B2F-AFB4-8ACC941D4BF5}" type="slidenum">
              <a:rPr lang="en-US" smtClean="0"/>
              <a:t>30</a:t>
            </a:fld>
            <a:endParaRPr lang="en-US"/>
          </a:p>
        </p:txBody>
      </p:sp>
      <p:sp>
        <p:nvSpPr>
          <p:cNvPr id="3" name="TextBox 2">
            <a:extLst>
              <a:ext uri="{FF2B5EF4-FFF2-40B4-BE49-F238E27FC236}">
                <a16:creationId xmlns:a16="http://schemas.microsoft.com/office/drawing/2014/main" id="{543F460D-BAF3-45F0-B465-48AFA1AFEDCB}"/>
              </a:ext>
            </a:extLst>
          </p:cNvPr>
          <p:cNvSpPr txBox="1"/>
          <p:nvPr/>
        </p:nvSpPr>
        <p:spPr>
          <a:xfrm>
            <a:off x="0" y="141246"/>
            <a:ext cx="9133367" cy="523220"/>
          </a:xfrm>
          <a:prstGeom prst="rect">
            <a:avLst/>
          </a:prstGeom>
          <a:noFill/>
        </p:spPr>
        <p:txBody>
          <a:bodyPr wrap="square" rtlCol="0">
            <a:spAutoFit/>
          </a:bodyPr>
          <a:lstStyle/>
          <a:p>
            <a:pPr algn="ctr"/>
            <a:r>
              <a:rPr lang="en-US" sz="2800" b="1" dirty="0"/>
              <a:t>Landscaping in (g*) vs Mitigation in (e)</a:t>
            </a:r>
          </a:p>
        </p:txBody>
      </p:sp>
      <p:pic>
        <p:nvPicPr>
          <p:cNvPr id="5" name="Picture 4">
            <a:extLst>
              <a:ext uri="{FF2B5EF4-FFF2-40B4-BE49-F238E27FC236}">
                <a16:creationId xmlns:a16="http://schemas.microsoft.com/office/drawing/2014/main" id="{C9FF9E1D-4014-4103-92A3-79BF20219D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7230" y="1118795"/>
            <a:ext cx="4489165" cy="4987963"/>
          </a:xfrm>
          <a:prstGeom prst="rect">
            <a:avLst/>
          </a:prstGeom>
        </p:spPr>
      </p:pic>
      <p:pic>
        <p:nvPicPr>
          <p:cNvPr id="6" name="Picture 5">
            <a:extLst>
              <a:ext uri="{FF2B5EF4-FFF2-40B4-BE49-F238E27FC236}">
                <a16:creationId xmlns:a16="http://schemas.microsoft.com/office/drawing/2014/main" id="{72EF984F-772A-4743-9ADD-6C71B16A06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6683" y="2439476"/>
            <a:ext cx="4406299" cy="2141864"/>
          </a:xfrm>
          <a:prstGeom prst="rect">
            <a:avLst/>
          </a:prstGeom>
        </p:spPr>
      </p:pic>
      <p:sp>
        <p:nvSpPr>
          <p:cNvPr id="7" name="Text Placeholder 2">
            <a:extLst>
              <a:ext uri="{FF2B5EF4-FFF2-40B4-BE49-F238E27FC236}">
                <a16:creationId xmlns:a16="http://schemas.microsoft.com/office/drawing/2014/main" id="{83B4F7D4-4E31-4026-9020-71F1D485FAA4}"/>
              </a:ext>
            </a:extLst>
          </p:cNvPr>
          <p:cNvSpPr txBox="1">
            <a:spLocks/>
          </p:cNvSpPr>
          <p:nvPr/>
        </p:nvSpPr>
        <p:spPr>
          <a:xfrm>
            <a:off x="1043541" y="960943"/>
            <a:ext cx="2976542" cy="157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aseline="30000" dirty="0"/>
              <a:t>Landscaping in the Setback – 33.475.220</a:t>
            </a:r>
          </a:p>
        </p:txBody>
      </p:sp>
      <p:sp>
        <p:nvSpPr>
          <p:cNvPr id="8" name="Text Placeholder 2">
            <a:extLst>
              <a:ext uri="{FF2B5EF4-FFF2-40B4-BE49-F238E27FC236}">
                <a16:creationId xmlns:a16="http://schemas.microsoft.com/office/drawing/2014/main" id="{E5365A2E-5976-4992-B0EC-B2E75F7CC9D7}"/>
              </a:ext>
            </a:extLst>
          </p:cNvPr>
          <p:cNvSpPr txBox="1">
            <a:spLocks/>
          </p:cNvSpPr>
          <p:nvPr/>
        </p:nvSpPr>
        <p:spPr>
          <a:xfrm>
            <a:off x="5141710" y="2355727"/>
            <a:ext cx="3249253" cy="1674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aseline="30000" dirty="0"/>
              <a:t>Mitigation in the river e-zone – 33.475.440</a:t>
            </a:r>
          </a:p>
        </p:txBody>
      </p:sp>
    </p:spTree>
    <p:extLst>
      <p:ext uri="{BB962C8B-B14F-4D97-AF65-F5344CB8AC3E}">
        <p14:creationId xmlns:p14="http://schemas.microsoft.com/office/powerpoint/2010/main" val="164080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35D512A-B122-4B2F-AFB4-8ACC941D4BF5}" type="slidenum">
              <a:rPr lang="en-US" smtClean="0"/>
              <a:t>4</a:t>
            </a:fld>
            <a:endParaRPr lang="en-US"/>
          </a:p>
        </p:txBody>
      </p:sp>
      <p:sp>
        <p:nvSpPr>
          <p:cNvPr id="7" name="Text Placeholder 2"/>
          <p:cNvSpPr txBox="1">
            <a:spLocks/>
          </p:cNvSpPr>
          <p:nvPr/>
        </p:nvSpPr>
        <p:spPr>
          <a:xfrm>
            <a:off x="225254" y="2030819"/>
            <a:ext cx="4338082" cy="15578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Two industrial sites (red) remain regulated by 33.440</a:t>
            </a:r>
          </a:p>
          <a:p>
            <a:r>
              <a:rPr lang="en-US" sz="2400" dirty="0"/>
              <a:t>South Waterfront (purple) is regulated by 33.510</a:t>
            </a:r>
          </a:p>
        </p:txBody>
      </p:sp>
      <p:pic>
        <p:nvPicPr>
          <p:cNvPr id="8" name="Picture 7">
            <a:extLst>
              <a:ext uri="{FF2B5EF4-FFF2-40B4-BE49-F238E27FC236}">
                <a16:creationId xmlns:a16="http://schemas.microsoft.com/office/drawing/2014/main" id="{0AAA5357-3161-4F87-91B8-A8BA4F13A63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4369980" y="130176"/>
            <a:ext cx="4774019" cy="5825851"/>
          </a:xfrm>
          <a:prstGeom prst="rect">
            <a:avLst/>
          </a:prstGeom>
          <a:ln>
            <a:solidFill>
              <a:schemeClr val="tx1"/>
            </a:solid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04330391-7B1D-453C-BB33-1E833EC262CD}"/>
              </a:ext>
            </a:extLst>
          </p:cNvPr>
          <p:cNvSpPr/>
          <p:nvPr/>
        </p:nvSpPr>
        <p:spPr>
          <a:xfrm>
            <a:off x="6794558" y="2030819"/>
            <a:ext cx="467832" cy="435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82C8203-6E8B-4C1C-A142-FD75B06206A6}"/>
              </a:ext>
            </a:extLst>
          </p:cNvPr>
          <p:cNvSpPr/>
          <p:nvPr/>
        </p:nvSpPr>
        <p:spPr>
          <a:xfrm>
            <a:off x="7198947" y="4501117"/>
            <a:ext cx="467832" cy="435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6277D8C-7122-434A-B566-34A3776C43D1}"/>
              </a:ext>
            </a:extLst>
          </p:cNvPr>
          <p:cNvSpPr/>
          <p:nvPr/>
        </p:nvSpPr>
        <p:spPr>
          <a:xfrm>
            <a:off x="6602817" y="4149429"/>
            <a:ext cx="596129" cy="99830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5942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3D96A4-6D0F-4608-AE7B-7F7A71FCFA4C}"/>
              </a:ext>
            </a:extLst>
          </p:cNvPr>
          <p:cNvSpPr>
            <a:spLocks noGrp="1"/>
          </p:cNvSpPr>
          <p:nvPr>
            <p:ph type="sldNum" sz="quarter" idx="12"/>
          </p:nvPr>
        </p:nvSpPr>
        <p:spPr/>
        <p:txBody>
          <a:bodyPr/>
          <a:lstStyle/>
          <a:p>
            <a:fld id="{D35D512A-B122-4B2F-AFB4-8ACC941D4BF5}" type="slidenum">
              <a:rPr lang="en-US" smtClean="0"/>
              <a:t>5</a:t>
            </a:fld>
            <a:endParaRPr lang="en-US"/>
          </a:p>
        </p:txBody>
      </p:sp>
      <p:sp>
        <p:nvSpPr>
          <p:cNvPr id="4" name="Text Placeholder 2">
            <a:extLst>
              <a:ext uri="{FF2B5EF4-FFF2-40B4-BE49-F238E27FC236}">
                <a16:creationId xmlns:a16="http://schemas.microsoft.com/office/drawing/2014/main" id="{DE1EECF1-3F98-4FF2-BB48-3E9BB2E1129A}"/>
              </a:ext>
            </a:extLst>
          </p:cNvPr>
          <p:cNvSpPr txBox="1">
            <a:spLocks/>
          </p:cNvSpPr>
          <p:nvPr/>
        </p:nvSpPr>
        <p:spPr>
          <a:xfrm>
            <a:off x="338143" y="2181248"/>
            <a:ext cx="4784650" cy="20746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Two new overlays:</a:t>
            </a:r>
          </a:p>
          <a:p>
            <a:r>
              <a:rPr lang="en-US" sz="2400" dirty="0"/>
              <a:t>g* – River General Overlay</a:t>
            </a:r>
          </a:p>
          <a:p>
            <a:r>
              <a:rPr lang="en-US" sz="2400" dirty="0"/>
              <a:t>e – River Environmental Overlay</a:t>
            </a:r>
          </a:p>
          <a:p>
            <a:pPr marL="0" indent="0">
              <a:buNone/>
            </a:pPr>
            <a:endParaRPr lang="en-US" sz="2400" dirty="0"/>
          </a:p>
        </p:txBody>
      </p:sp>
      <p:pic>
        <p:nvPicPr>
          <p:cNvPr id="1026" name="Picture 2" descr="Recommended_OverlayZone_Zoom_A">
            <a:extLst>
              <a:ext uri="{FF2B5EF4-FFF2-40B4-BE49-F238E27FC236}">
                <a16:creationId xmlns:a16="http://schemas.microsoft.com/office/drawing/2014/main" id="{8C60D3C5-E0F4-45F9-BC12-3843106DC2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7598" y="258357"/>
            <a:ext cx="4198276" cy="543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6954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6</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River General (g*) Overlay Zone</a:t>
            </a:r>
          </a:p>
        </p:txBody>
      </p:sp>
      <p:sp>
        <p:nvSpPr>
          <p:cNvPr id="4" name="Text Placeholder 2">
            <a:extLst>
              <a:ext uri="{FF2B5EF4-FFF2-40B4-BE49-F238E27FC236}">
                <a16:creationId xmlns:a16="http://schemas.microsoft.com/office/drawing/2014/main" id="{2D4318C1-B3EF-4EDE-A4BE-C72686D69182}"/>
              </a:ext>
            </a:extLst>
          </p:cNvPr>
          <p:cNvSpPr txBox="1">
            <a:spLocks/>
          </p:cNvSpPr>
          <p:nvPr/>
        </p:nvSpPr>
        <p:spPr>
          <a:xfrm>
            <a:off x="622002" y="1318327"/>
            <a:ext cx="7889359" cy="52205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No use restrictions</a:t>
            </a:r>
          </a:p>
          <a:p>
            <a:r>
              <a:rPr lang="en-US" sz="2400" dirty="0"/>
              <a:t>50-foot setback for development that is not river-dependent or river-related</a:t>
            </a:r>
            <a:endParaRPr lang="en-US" sz="2400" baseline="30000" dirty="0"/>
          </a:p>
          <a:p>
            <a:pPr lvl="1"/>
            <a:r>
              <a:rPr lang="en-US" sz="2000" dirty="0"/>
              <a:t>Measured from top-of-bank</a:t>
            </a:r>
            <a:endParaRPr lang="en-US" sz="2000" baseline="30000" dirty="0"/>
          </a:p>
          <a:p>
            <a:pPr lvl="1"/>
            <a:r>
              <a:rPr lang="en-US" sz="2000" dirty="0"/>
              <a:t>Historic landmarks are exempt</a:t>
            </a:r>
          </a:p>
        </p:txBody>
      </p:sp>
      <p:pic>
        <p:nvPicPr>
          <p:cNvPr id="2049" name="Picture 2">
            <a:extLst>
              <a:ext uri="{FF2B5EF4-FFF2-40B4-BE49-F238E27FC236}">
                <a16:creationId xmlns:a16="http://schemas.microsoft.com/office/drawing/2014/main" id="{03A3BAA5-BB7E-4D3D-8248-3B8B71E726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28270" y="4019107"/>
            <a:ext cx="5076825" cy="1819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DC1687C2-1CBB-4C49-A5CE-B4BFEA821465}"/>
              </a:ext>
            </a:extLst>
          </p:cNvPr>
          <p:cNvSpPr>
            <a:spLocks noChangeArrowheads="1"/>
          </p:cNvSpPr>
          <p:nvPr/>
        </p:nvSpPr>
        <p:spPr bwMode="auto">
          <a:xfrm>
            <a:off x="404038" y="58383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3058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7</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Top of Bank</a:t>
            </a:r>
          </a:p>
        </p:txBody>
      </p:sp>
      <p:sp>
        <p:nvSpPr>
          <p:cNvPr id="8" name="Text Placeholder 2">
            <a:extLst>
              <a:ext uri="{FF2B5EF4-FFF2-40B4-BE49-F238E27FC236}">
                <a16:creationId xmlns:a16="http://schemas.microsoft.com/office/drawing/2014/main" id="{6ED9AA36-07BC-4A2A-9D79-3968C58C4C81}"/>
              </a:ext>
            </a:extLst>
          </p:cNvPr>
          <p:cNvSpPr txBox="1">
            <a:spLocks/>
          </p:cNvSpPr>
          <p:nvPr/>
        </p:nvSpPr>
        <p:spPr>
          <a:xfrm>
            <a:off x="485421" y="1150885"/>
            <a:ext cx="7992535" cy="45606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u="sng" dirty="0"/>
              <a:t>Updated Definition</a:t>
            </a:r>
          </a:p>
          <a:p>
            <a:pPr marL="0" indent="0" algn="ctr">
              <a:buNone/>
            </a:pPr>
            <a:r>
              <a:rPr lang="en-US" sz="2400" dirty="0"/>
              <a:t>The largest decrease in slope that is 10 percent or greater</a:t>
            </a:r>
            <a:r>
              <a:rPr lang="en-US" sz="2400" strike="sngStrike" dirty="0"/>
              <a:t> </a:t>
            </a:r>
            <a:r>
              <a:rPr lang="en-US" sz="2400" dirty="0"/>
              <a:t>between the ordinary high water mark</a:t>
            </a:r>
            <a:r>
              <a:rPr lang="en-US" sz="2400" strike="sngStrike" dirty="0"/>
              <a:t> </a:t>
            </a:r>
            <a:r>
              <a:rPr lang="en-US" sz="2400" dirty="0"/>
              <a:t>of a water body and a point 50 feet landward from the ordinary high water mark.</a:t>
            </a:r>
            <a:endParaRPr lang="en-US" sz="2400" baseline="30000" dirty="0"/>
          </a:p>
          <a:p>
            <a:pPr algn="ctr"/>
            <a:endParaRPr lang="en-US" sz="2400" dirty="0"/>
          </a:p>
          <a:p>
            <a:pPr marL="0" indent="0" algn="ctr">
              <a:buNone/>
            </a:pPr>
            <a:endParaRPr lang="en-US" sz="2400" dirty="0"/>
          </a:p>
        </p:txBody>
      </p:sp>
      <p:sp>
        <p:nvSpPr>
          <p:cNvPr id="10" name="Rectangle 7">
            <a:extLst>
              <a:ext uri="{FF2B5EF4-FFF2-40B4-BE49-F238E27FC236}">
                <a16:creationId xmlns:a16="http://schemas.microsoft.com/office/drawing/2014/main" id="{F137926F-4317-4277-A8CC-F1DA629BB5F0}"/>
              </a:ext>
            </a:extLst>
          </p:cNvPr>
          <p:cNvSpPr>
            <a:spLocks noChangeArrowheads="1"/>
          </p:cNvSpPr>
          <p:nvPr/>
        </p:nvSpPr>
        <p:spPr bwMode="auto">
          <a:xfrm>
            <a:off x="3189438" y="3151352"/>
            <a:ext cx="2754489" cy="71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Figure 930-20b</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Example 2: Identifying a Decrease in Slope</a:t>
            </a:r>
            <a:endParaRPr kumimoji="0" lang="en-US" altLang="en-US" sz="11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6" descr="930-20b_riverbank-slope">
            <a:extLst>
              <a:ext uri="{FF2B5EF4-FFF2-40B4-BE49-F238E27FC236}">
                <a16:creationId xmlns:a16="http://schemas.microsoft.com/office/drawing/2014/main" id="{F7ECC935-3200-4A94-B6C8-4CDA8E36308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0830" y="3675805"/>
            <a:ext cx="7296191" cy="228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42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8</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Top of Bank</a:t>
            </a:r>
          </a:p>
        </p:txBody>
      </p:sp>
      <p:sp>
        <p:nvSpPr>
          <p:cNvPr id="8" name="Text Placeholder 2">
            <a:extLst>
              <a:ext uri="{FF2B5EF4-FFF2-40B4-BE49-F238E27FC236}">
                <a16:creationId xmlns:a16="http://schemas.microsoft.com/office/drawing/2014/main" id="{6ED9AA36-07BC-4A2A-9D79-3968C58C4C81}"/>
              </a:ext>
            </a:extLst>
          </p:cNvPr>
          <p:cNvSpPr txBox="1">
            <a:spLocks/>
          </p:cNvSpPr>
          <p:nvPr/>
        </p:nvSpPr>
        <p:spPr>
          <a:xfrm>
            <a:off x="2178756" y="1037489"/>
            <a:ext cx="4549422" cy="45606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u="sng" dirty="0"/>
              <a:t>New Measurements Requirement</a:t>
            </a:r>
            <a:endParaRPr lang="en-US" sz="2400" u="sng" baseline="30000" dirty="0"/>
          </a:p>
          <a:p>
            <a:r>
              <a:rPr lang="en-US" sz="2400" dirty="0"/>
              <a:t>Relationship to other structures </a:t>
            </a:r>
          </a:p>
          <a:p>
            <a:endParaRPr lang="en-US" sz="2400" dirty="0"/>
          </a:p>
          <a:p>
            <a:pPr marL="0" indent="0">
              <a:buNone/>
            </a:pPr>
            <a:endParaRPr lang="en-US" sz="2400" dirty="0"/>
          </a:p>
        </p:txBody>
      </p:sp>
      <p:sp>
        <p:nvSpPr>
          <p:cNvPr id="7" name="Rectangle 5">
            <a:extLst>
              <a:ext uri="{FF2B5EF4-FFF2-40B4-BE49-F238E27FC236}">
                <a16:creationId xmlns:a16="http://schemas.microsoft.com/office/drawing/2014/main" id="{A749E168-0DCB-42A7-81AE-6C64DABC7CA4}"/>
              </a:ext>
            </a:extLst>
          </p:cNvPr>
          <p:cNvSpPr>
            <a:spLocks noChangeArrowheads="1"/>
          </p:cNvSpPr>
          <p:nvPr/>
        </p:nvSpPr>
        <p:spPr bwMode="auto">
          <a:xfrm>
            <a:off x="214489" y="59711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C5E72E32-7541-48D1-86BD-AE104E4D9F5B}"/>
              </a:ext>
            </a:extLst>
          </p:cNvPr>
          <p:cNvSpPr>
            <a:spLocks noChangeArrowheads="1"/>
          </p:cNvSpPr>
          <p:nvPr/>
        </p:nvSpPr>
        <p:spPr bwMode="auto">
          <a:xfrm>
            <a:off x="3019778" y="3208164"/>
            <a:ext cx="28673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Figure 930-22</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Top of Bank in Relation to Other Structures</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097" name="Picture 1" descr="930-22_bank-relationship-other-structures">
            <a:extLst>
              <a:ext uri="{FF2B5EF4-FFF2-40B4-BE49-F238E27FC236}">
                <a16:creationId xmlns:a16="http://schemas.microsoft.com/office/drawing/2014/main" id="{8078A316-20AD-46D4-AAF1-72CF8CBADB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4734" y="3142676"/>
            <a:ext cx="6603897" cy="22233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E1465478-C7A5-4E8E-8AD2-1102F8E05397}"/>
              </a:ext>
            </a:extLst>
          </p:cNvPr>
          <p:cNvSpPr>
            <a:spLocks noChangeArrowheads="1"/>
          </p:cNvSpPr>
          <p:nvPr/>
        </p:nvSpPr>
        <p:spPr bwMode="auto">
          <a:xfrm>
            <a:off x="0"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88380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F1EC7-2AC9-4524-AE21-DDE74F5F6680}"/>
              </a:ext>
            </a:extLst>
          </p:cNvPr>
          <p:cNvSpPr>
            <a:spLocks noGrp="1"/>
          </p:cNvSpPr>
          <p:nvPr>
            <p:ph type="sldNum" sz="quarter" idx="12"/>
          </p:nvPr>
        </p:nvSpPr>
        <p:spPr/>
        <p:txBody>
          <a:bodyPr/>
          <a:lstStyle/>
          <a:p>
            <a:fld id="{D35D512A-B122-4B2F-AFB4-8ACC941D4BF5}" type="slidenum">
              <a:rPr lang="en-US" smtClean="0"/>
              <a:t>9</a:t>
            </a:fld>
            <a:endParaRPr lang="en-US"/>
          </a:p>
        </p:txBody>
      </p:sp>
      <p:sp>
        <p:nvSpPr>
          <p:cNvPr id="3" name="TextBox 2">
            <a:extLst>
              <a:ext uri="{FF2B5EF4-FFF2-40B4-BE49-F238E27FC236}">
                <a16:creationId xmlns:a16="http://schemas.microsoft.com/office/drawing/2014/main" id="{252A3D0C-D60F-44DD-AC97-10A7331CFF8D}"/>
              </a:ext>
            </a:extLst>
          </p:cNvPr>
          <p:cNvSpPr txBox="1"/>
          <p:nvPr/>
        </p:nvSpPr>
        <p:spPr>
          <a:xfrm>
            <a:off x="0" y="141246"/>
            <a:ext cx="9133367" cy="523220"/>
          </a:xfrm>
          <a:prstGeom prst="rect">
            <a:avLst/>
          </a:prstGeom>
          <a:noFill/>
        </p:spPr>
        <p:txBody>
          <a:bodyPr wrap="square" rtlCol="0">
            <a:spAutoFit/>
          </a:bodyPr>
          <a:lstStyle/>
          <a:p>
            <a:pPr algn="ctr"/>
            <a:r>
              <a:rPr lang="en-US" sz="2800" b="1" dirty="0"/>
              <a:t>Top of Bank</a:t>
            </a:r>
          </a:p>
        </p:txBody>
      </p:sp>
      <p:sp>
        <p:nvSpPr>
          <p:cNvPr id="8" name="Text Placeholder 2">
            <a:extLst>
              <a:ext uri="{FF2B5EF4-FFF2-40B4-BE49-F238E27FC236}">
                <a16:creationId xmlns:a16="http://schemas.microsoft.com/office/drawing/2014/main" id="{6ED9AA36-07BC-4A2A-9D79-3968C58C4C81}"/>
              </a:ext>
            </a:extLst>
          </p:cNvPr>
          <p:cNvSpPr txBox="1">
            <a:spLocks/>
          </p:cNvSpPr>
          <p:nvPr/>
        </p:nvSpPr>
        <p:spPr>
          <a:xfrm>
            <a:off x="2178756" y="1037489"/>
            <a:ext cx="4549422" cy="45606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u="sng" dirty="0"/>
              <a:t>New Measurements Requirement</a:t>
            </a:r>
            <a:endParaRPr lang="en-US" sz="2400" u="sng" baseline="30000" dirty="0"/>
          </a:p>
          <a:p>
            <a:r>
              <a:rPr lang="en-US" sz="2400" dirty="0"/>
              <a:t>Default top of bank</a:t>
            </a:r>
            <a:endParaRPr lang="en-US" sz="2400" baseline="30000" dirty="0"/>
          </a:p>
          <a:p>
            <a:endParaRPr lang="en-US" sz="2400" dirty="0"/>
          </a:p>
          <a:p>
            <a:pPr marL="0" indent="0">
              <a:buNone/>
            </a:pPr>
            <a:endParaRPr lang="en-US" sz="2400" dirty="0"/>
          </a:p>
        </p:txBody>
      </p:sp>
      <p:sp>
        <p:nvSpPr>
          <p:cNvPr id="7" name="Rectangle 5">
            <a:extLst>
              <a:ext uri="{FF2B5EF4-FFF2-40B4-BE49-F238E27FC236}">
                <a16:creationId xmlns:a16="http://schemas.microsoft.com/office/drawing/2014/main" id="{A749E168-0DCB-42A7-81AE-6C64DABC7CA4}"/>
              </a:ext>
            </a:extLst>
          </p:cNvPr>
          <p:cNvSpPr>
            <a:spLocks noChangeArrowheads="1"/>
          </p:cNvSpPr>
          <p:nvPr/>
        </p:nvSpPr>
        <p:spPr bwMode="auto">
          <a:xfrm>
            <a:off x="214489" y="597111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DF87152C-193F-46A7-B355-6656587E1FE4}"/>
              </a:ext>
            </a:extLst>
          </p:cNvPr>
          <p:cNvSpPr>
            <a:spLocks noChangeArrowheads="1"/>
          </p:cNvSpPr>
          <p:nvPr/>
        </p:nvSpPr>
        <p:spPr bwMode="auto">
          <a:xfrm>
            <a:off x="3620398" y="3252888"/>
            <a:ext cx="1892570" cy="70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alibri" panose="020F0502020204030204" pitchFamily="34" charset="0"/>
                <a:cs typeface="Calibri" panose="020F0502020204030204" pitchFamily="34" charset="0"/>
              </a:rPr>
              <a:t>Figure 930-21</a:t>
            </a:r>
            <a:endParaRPr kumimoji="0" lang="en-US" altLang="en-US" sz="11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Measuring Default Top of Bank</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3" name="Picture 1" descr="930-21_riverbank-slope">
            <a:extLst>
              <a:ext uri="{FF2B5EF4-FFF2-40B4-BE49-F238E27FC236}">
                <a16:creationId xmlns:a16="http://schemas.microsoft.com/office/drawing/2014/main" id="{71B6AAC3-35C6-4854-BE6A-9E9D392D00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7279" y="3059290"/>
            <a:ext cx="6198807" cy="2241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88629"/>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c2035 Content">
  <a:themeElements>
    <a:clrScheme name="Custom 2">
      <a:dk1>
        <a:srgbClr val="1B334B"/>
      </a:dk1>
      <a:lt1>
        <a:srgbClr val="FFFFFF"/>
      </a:lt1>
      <a:dk2>
        <a:srgbClr val="1B334B"/>
      </a:dk2>
      <a:lt2>
        <a:srgbClr val="FFFFFF"/>
      </a:lt2>
      <a:accent1>
        <a:srgbClr val="3C8C92"/>
      </a:accent1>
      <a:accent2>
        <a:srgbClr val="71BEC4"/>
      </a:accent2>
      <a:accent3>
        <a:srgbClr val="FFFFFF"/>
      </a:accent3>
      <a:accent4>
        <a:srgbClr val="B2B2B2"/>
      </a:accent4>
      <a:accent5>
        <a:srgbClr val="DAEDEF"/>
      </a:accent5>
      <a:accent6>
        <a:srgbClr val="2D2D8A"/>
      </a:accent6>
      <a:hlink>
        <a:srgbClr val="009999"/>
      </a:hlink>
      <a:folHlink>
        <a:srgbClr val="99CC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12841</TotalTime>
  <Words>2971</Words>
  <Application>Microsoft Office PowerPoint</Application>
  <PresentationFormat>On-screen Show (4:3)</PresentationFormat>
  <Paragraphs>284</Paragraphs>
  <Slides>30</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Calibri Light</vt:lpstr>
      <vt:lpstr>Times New Roman</vt:lpstr>
      <vt:lpstr>Title Slide</vt:lpstr>
      <vt:lpstr>cc2035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Ecoroofs</vt:lpstr>
      <vt:lpstr>Ecoroofs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Gust, Krista</dc:creator>
  <cp:lastModifiedBy>Brooks, Mindy</cp:lastModifiedBy>
  <cp:revision>677</cp:revision>
  <cp:lastPrinted>2018-07-12T19:31:36Z</cp:lastPrinted>
  <dcterms:created xsi:type="dcterms:W3CDTF">2016-02-09T17:03:28Z</dcterms:created>
  <dcterms:modified xsi:type="dcterms:W3CDTF">2018-07-12T19:32:22Z</dcterms:modified>
</cp:coreProperties>
</file>