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4" r:id="rId2"/>
    <p:sldId id="361" r:id="rId3"/>
    <p:sldId id="364" r:id="rId4"/>
    <p:sldId id="360" r:id="rId5"/>
    <p:sldId id="363" r:id="rId6"/>
    <p:sldId id="348" r:id="rId7"/>
    <p:sldId id="349" r:id="rId8"/>
    <p:sldId id="352" r:id="rId9"/>
    <p:sldId id="353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76D14A2-4EDA-4328-A1B8-2810D0C7FC0F}">
          <p14:sldIdLst>
            <p14:sldId id="314"/>
            <p14:sldId id="361"/>
            <p14:sldId id="364"/>
            <p14:sldId id="360"/>
            <p14:sldId id="363"/>
            <p14:sldId id="348"/>
            <p14:sldId id="349"/>
            <p14:sldId id="352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man, Zack" initials="HZ" lastIdx="1" clrIdx="0">
    <p:extLst>
      <p:ext uri="{19B8F6BF-5375-455C-9EA6-DF929625EA0E}">
        <p15:presenceInfo xmlns:p15="http://schemas.microsoft.com/office/powerpoint/2012/main" userId="S-1-5-21-1562068243-3890762121-1459926415-88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F23E3E"/>
    <a:srgbClr val="006325"/>
    <a:srgbClr val="FFC000"/>
    <a:srgbClr val="757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08" autoAdjust="0"/>
    <p:restoredTop sz="78017" autoAdjust="0"/>
  </p:normalViewPr>
  <p:slideViewPr>
    <p:cSldViewPr>
      <p:cViewPr varScale="1">
        <p:scale>
          <a:sx n="130" d="100"/>
          <a:sy n="130" d="100"/>
        </p:scale>
        <p:origin x="7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35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0AE41C-7CF2-4C53-BA58-2EAEEF56FB47}" type="datetimeFigureOut">
              <a:rPr lang="en-US"/>
              <a:pPr>
                <a:defRPr/>
              </a:pPr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8EECDB-4924-45B4-BA0C-D2BBB3CEC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9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C27D24-AF59-47E8-8658-90FEE8DA2B03}" type="datetimeFigureOut">
              <a:rPr lang="en-US"/>
              <a:pPr>
                <a:defRPr/>
              </a:pPr>
              <a:t>6/18/2018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306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863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07E27B-AA0D-4059-A94A-9A76ECDBF5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26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180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altLang="en-US" sz="1200" baseline="0" dirty="0"/>
          </a:p>
          <a:p>
            <a:pPr>
              <a:buFontTx/>
              <a:buNone/>
            </a:pPr>
            <a:endParaRPr lang="en-US" altLang="en-US" sz="1200" baseline="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BD98FD-BF01-4408-8C12-BD35C60FA8D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9365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altLang="en-US" sz="1200" baseline="0" dirty="0"/>
          </a:p>
          <a:p>
            <a:pPr>
              <a:buFontTx/>
              <a:buNone/>
            </a:pPr>
            <a:endParaRPr lang="en-US" altLang="en-US" sz="1200" baseline="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BD98FD-BF01-4408-8C12-BD35C60FA8D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724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6ABDB4A-8227-469E-B795-FF7AE77832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D8AD268-7F93-4BCF-AFE5-4C7FB92DFE7F}" type="slidenum">
              <a:rPr lang="en-US" altLang="en-U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US" altLang="en-US" dirty="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A80BF617-BF01-40BB-A205-6D0ECB59D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6050" y="1162050"/>
            <a:ext cx="4181475" cy="31369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A1A15D65-7E88-42C7-94B8-137E2D1F7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473575"/>
            <a:ext cx="5610225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47058710-361C-48D3-AB6E-85F0B633C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8831263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F97710-0DCA-47FD-9589-B963B7057209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6" name="Notes Placeholder 1">
            <a:extLst>
              <a:ext uri="{FF2B5EF4-FFF2-40B4-BE49-F238E27FC236}">
                <a16:creationId xmlns:a16="http://schemas.microsoft.com/office/drawing/2014/main" id="{B87119D4-8175-49E8-8150-6C2E75C60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224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7E27B-AA0D-4059-A94A-9A76ECDBF59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83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6000" dirty="0"/>
          </a:p>
          <a:p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7D0486-4283-49F0-91AA-A5F9A1DDD603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798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7E27B-AA0D-4059-A94A-9A76ECDBF59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8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103977-857A-4712-96A8-BCA75EB0C71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858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60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AEC8D-81FA-43DB-9858-9F0C3FD5A97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976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7" descr="BES-Green PPT COVER"/>
          <p:cNvSpPr>
            <a:spLocks noChangeAspect="1" noChangeArrowheads="1"/>
          </p:cNvSpPr>
          <p:nvPr userDrawn="1"/>
        </p:nvSpPr>
        <p:spPr bwMode="auto">
          <a:xfrm>
            <a:off x="0" y="0"/>
            <a:ext cx="92329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62400" y="3429000"/>
            <a:ext cx="5029200" cy="1600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5105400"/>
            <a:ext cx="4953000" cy="15240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225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13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66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73723"/>
            <a:ext cx="7772400" cy="331533"/>
          </a:xfrm>
        </p:spPr>
        <p:txBody>
          <a:bodyPr anchor="b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38CDE-737C-4B35-BE80-6CCE1B6AA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2819400"/>
            <a:ext cx="7772400" cy="3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6D60-DA6F-4120-9580-32F09EB1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287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450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80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86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25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642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74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76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846762" cy="5302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1143000"/>
            <a:ext cx="4572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523672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9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325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6325">
                  <a:alpha val="48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8" name="Text Box 11"/>
          <p:cNvSpPr txBox="1">
            <a:spLocks noChangeArrowheads="1"/>
          </p:cNvSpPr>
          <p:nvPr userDrawn="1"/>
        </p:nvSpPr>
        <p:spPr bwMode="auto">
          <a:xfrm>
            <a:off x="914400" y="6477000"/>
            <a:ext cx="7239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325"/>
                </a:solidFill>
                <a:latin typeface="Calibri" panose="020F0502020204030204" pitchFamily="34" charset="0"/>
              </a:rPr>
              <a:t>Environmental Services   l    E10897 Council Ordinance #685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000" b="1" dirty="0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Text Box 12"/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26DE3358-D498-41B9-9540-B2AFEA9EC74E}" type="slidenum">
              <a:rPr lang="en-US" altLang="en-US" sz="1000" b="1" smtClean="0">
                <a:solidFill>
                  <a:srgbClr val="006325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13" descr="Hero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4"/>
          <p:cNvSpPr>
            <a:spLocks noChangeShapeType="1"/>
          </p:cNvSpPr>
          <p:nvPr userDrawn="1"/>
        </p:nvSpPr>
        <p:spPr bwMode="auto">
          <a:xfrm>
            <a:off x="304800" y="1066800"/>
            <a:ext cx="8229600" cy="0"/>
          </a:xfrm>
          <a:prstGeom prst="line">
            <a:avLst/>
          </a:prstGeom>
          <a:noFill/>
          <a:ln w="25400">
            <a:solidFill>
              <a:srgbClr val="0063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6" r:id="rId12"/>
    <p:sldLayoutId id="214748373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632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35234" y="1524000"/>
            <a:ext cx="9276059" cy="1600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Authorize contract with Tetra Tech Inc. to provide engineering services 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for the Columbia Boulevard Wastewater Treatment Plant Main Substation Replacement Project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Council Item #685</a:t>
            </a:r>
            <a:br>
              <a:rPr lang="en-US" altLang="en-US" sz="2400" dirty="0">
                <a:solidFill>
                  <a:schemeClr val="tx1"/>
                </a:solidFill>
              </a:rPr>
            </a:br>
            <a:br>
              <a:rPr lang="en-US" altLang="en-US" sz="2400" dirty="0">
                <a:solidFill>
                  <a:schemeClr val="tx1"/>
                </a:solidFill>
              </a:rPr>
            </a:b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343400"/>
            <a:ext cx="5808959" cy="1066800"/>
          </a:xfrm>
        </p:spPr>
        <p:txBody>
          <a:bodyPr/>
          <a:lstStyle/>
          <a:p>
            <a:pPr eaLnBrk="1" hangingPunct="1"/>
            <a:r>
              <a:rPr lang="en-US" altLang="en-US" sz="1800" b="1" dirty="0"/>
              <a:t>Clarence Thompson, P.E. </a:t>
            </a:r>
            <a:endParaRPr lang="en-US" altLang="en-US" sz="1800" dirty="0"/>
          </a:p>
          <a:p>
            <a:pPr eaLnBrk="1" hangingPunct="1"/>
            <a:r>
              <a:rPr lang="en-US" altLang="en-US" sz="1800" dirty="0"/>
              <a:t>Project Manager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800" dirty="0"/>
              <a:t>BES Project Number E10897</a:t>
            </a:r>
          </a:p>
          <a:p>
            <a:pPr eaLnBrk="1" hangingPunct="1">
              <a:spcBef>
                <a:spcPts val="1200"/>
              </a:spcBef>
            </a:pPr>
            <a:br>
              <a:rPr lang="en-US" altLang="en-US" sz="1800" dirty="0">
                <a:solidFill>
                  <a:srgbClr val="FF0000"/>
                </a:solidFill>
              </a:rPr>
            </a:b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9159" y="5715000"/>
            <a:ext cx="219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600" dirty="0">
                <a:latin typeface="+mj-lt"/>
              </a:rPr>
              <a:t>June 20, 2018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875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848600" cy="533400"/>
          </a:xfrm>
        </p:spPr>
        <p:txBody>
          <a:bodyPr/>
          <a:lstStyle/>
          <a:p>
            <a:pPr eaLnBrk="1" hangingPunct="1"/>
            <a:r>
              <a:rPr lang="en-US" altLang="en-US" dirty="0"/>
              <a:t>CBWTP Main Substation – Location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E5A48D9-0B9F-4AF7-8EAB-CE64B9DB0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0" b="4073"/>
          <a:stretch/>
        </p:blipFill>
        <p:spPr bwMode="auto">
          <a:xfrm>
            <a:off x="304800" y="1371601"/>
            <a:ext cx="419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91D9EC5-38E5-4889-A640-303AF0C69C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28789" b="12443"/>
          <a:stretch/>
        </p:blipFill>
        <p:spPr>
          <a:xfrm>
            <a:off x="4610100" y="1143000"/>
            <a:ext cx="3810000" cy="42672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23B65F-7FEB-42C4-945D-84585C8B8690}"/>
              </a:ext>
            </a:extLst>
          </p:cNvPr>
          <p:cNvSpPr/>
          <p:nvPr/>
        </p:nvSpPr>
        <p:spPr>
          <a:xfrm rot="2830653">
            <a:off x="5079968" y="2476501"/>
            <a:ext cx="381000" cy="304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016C78-DE34-4115-B30A-E54712F3C3B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152900" y="1790699"/>
            <a:ext cx="988080" cy="69847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090F5C-BFAD-4541-A3E7-A81B304B9F03}"/>
              </a:ext>
            </a:extLst>
          </p:cNvPr>
          <p:cNvSpPr txBox="1"/>
          <p:nvPr/>
        </p:nvSpPr>
        <p:spPr>
          <a:xfrm>
            <a:off x="2971800" y="1513700"/>
            <a:ext cx="152400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Main Substation</a:t>
            </a:r>
          </a:p>
        </p:txBody>
      </p:sp>
    </p:spTree>
    <p:extLst>
      <p:ext uri="{BB962C8B-B14F-4D97-AF65-F5344CB8AC3E}">
        <p14:creationId xmlns:p14="http://schemas.microsoft.com/office/powerpoint/2010/main" val="151929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52960" cy="533400"/>
          </a:xfrm>
        </p:spPr>
        <p:txBody>
          <a:bodyPr/>
          <a:lstStyle/>
          <a:p>
            <a:pPr eaLnBrk="1" hangingPunct="1"/>
            <a:r>
              <a:rPr lang="en-US" altLang="en-US" dirty="0"/>
              <a:t>CBWTP Main Substation – Purpose and Function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043C9F7-0F32-4462-9A6C-3D8A7EFA1D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8510"/>
          <a:stretch>
            <a:fillRect/>
          </a:stretch>
        </p:blipFill>
        <p:spPr>
          <a:xfrm>
            <a:off x="4572000" y="1447799"/>
            <a:ext cx="4009560" cy="427407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16EA2-A748-4997-AC74-90444DF0D279}"/>
              </a:ext>
            </a:extLst>
          </p:cNvPr>
          <p:cNvSpPr txBox="1"/>
          <p:nvPr/>
        </p:nvSpPr>
        <p:spPr>
          <a:xfrm>
            <a:off x="609600" y="1143000"/>
            <a:ext cx="3124200" cy="47705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Receives power for entire CBWTP from Portland General Electric (PGE)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Distributes power to all  facilities and equipment at CBWTP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Protects the electrical distribution system from damage resulting from electrical malfunctions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8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EBF83406-8B82-4AC3-8BDA-830A05F4E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3137"/>
            <a:ext cx="739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6325"/>
                </a:solidFill>
              </a:rPr>
              <a:t>Problems with Existing Substation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EDF905-7F2D-4AB8-BB16-2DA0A5F94065}"/>
              </a:ext>
            </a:extLst>
          </p:cNvPr>
          <p:cNvSpPr txBox="1"/>
          <p:nvPr/>
        </p:nvSpPr>
        <p:spPr>
          <a:xfrm>
            <a:off x="609600" y="1143000"/>
            <a:ext cx="3124200" cy="35394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Substation is over 40 years old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Older control components are starting to fail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CBWTP staff are now finding operational safety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31B8D-D782-403A-ADCD-4FA0C80B03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000"/>
          <a:stretch/>
        </p:blipFill>
        <p:spPr>
          <a:xfrm>
            <a:off x="4114800" y="1144588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77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5DFF27-9E2C-4487-AC90-CFE28FD18832}"/>
              </a:ext>
            </a:extLst>
          </p:cNvPr>
          <p:cNvSpPr txBox="1"/>
          <p:nvPr/>
        </p:nvSpPr>
        <p:spPr>
          <a:xfrm>
            <a:off x="302490" y="381000"/>
            <a:ext cx="780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6325"/>
                </a:solidFill>
              </a:rPr>
              <a:t>Project Budget and Schedule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B878B-2223-4408-90A0-2B4CA3318415}"/>
              </a:ext>
            </a:extLst>
          </p:cNvPr>
          <p:cNvSpPr txBox="1"/>
          <p:nvPr/>
        </p:nvSpPr>
        <p:spPr>
          <a:xfrm>
            <a:off x="302490" y="1066800"/>
            <a:ext cx="8384309" cy="16312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Negotiated Contract amount: $650,630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Contract estimate level of confidence: Optimal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Construction Cost Estimate: $4,000,000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Construction cost estimate level of confidence: 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Total Project Budget: $5,054,400</a:t>
            </a:r>
          </a:p>
        </p:txBody>
      </p:sp>
    </p:spTree>
    <p:extLst>
      <p:ext uri="{BB962C8B-B14F-4D97-AF65-F5344CB8AC3E}">
        <p14:creationId xmlns:p14="http://schemas.microsoft.com/office/powerpoint/2010/main" val="268260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305800" cy="3505200"/>
          </a:xfrm>
        </p:spPr>
        <p:txBody>
          <a:bodyPr/>
          <a:lstStyle/>
          <a:p>
            <a:r>
              <a:rPr lang="en-US" altLang="en-US" sz="2400" dirty="0"/>
              <a:t>Project work was advertised for competitive selection</a:t>
            </a:r>
          </a:p>
          <a:p>
            <a:r>
              <a:rPr lang="en-US" altLang="en-US" sz="2400" dirty="0"/>
              <a:t>4 proposals received</a:t>
            </a:r>
          </a:p>
          <a:p>
            <a:r>
              <a:rPr lang="en-US" altLang="en-US" sz="2400" dirty="0"/>
              <a:t>Selection committee included Minority Evaluator Program Participant</a:t>
            </a:r>
          </a:p>
          <a:p>
            <a:r>
              <a:rPr lang="en-US" altLang="en-US" sz="2400" dirty="0"/>
              <a:t>Tetra Tech was selected in accordance with City Code 5.68</a:t>
            </a:r>
          </a:p>
          <a:p>
            <a:r>
              <a:rPr lang="en-US" altLang="en-US" sz="2400" dirty="0"/>
              <a:t>Negotiated fee of $650,630 includes design, bidding, and construction support </a:t>
            </a:r>
          </a:p>
          <a:p>
            <a:endParaRPr lang="en-US" altLang="en-US" sz="2400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05800" cy="762000"/>
          </a:xfrm>
        </p:spPr>
        <p:txBody>
          <a:bodyPr/>
          <a:lstStyle/>
          <a:p>
            <a:r>
              <a:rPr lang="en-US" altLang="en-US" sz="3200" dirty="0"/>
              <a:t>Professional Services Contract</a:t>
            </a:r>
          </a:p>
        </p:txBody>
      </p:sp>
    </p:spTree>
    <p:extLst>
      <p:ext uri="{BB962C8B-B14F-4D97-AF65-F5344CB8AC3E}">
        <p14:creationId xmlns:p14="http://schemas.microsoft.com/office/powerpoint/2010/main" val="165960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2"/>
          </a:xfrm>
        </p:spPr>
        <p:txBody>
          <a:bodyPr/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400" dirty="0"/>
              <a:t>D/M/W/ESB Subcontracts are </a:t>
            </a:r>
            <a:r>
              <a:rPr lang="en-US" sz="2400" b="1" dirty="0"/>
              <a:t>59%</a:t>
            </a:r>
            <a:r>
              <a:rPr lang="en-US" sz="2400" dirty="0"/>
              <a:t> of total not-to-exceed limit of $650,630</a:t>
            </a:r>
          </a:p>
          <a:p>
            <a:pPr marL="1200150" lvl="3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3 DBE/MBE/WBE/ESB firms:  $342,420</a:t>
            </a:r>
          </a:p>
          <a:p>
            <a:pPr marL="1657350" lvl="4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Primary Medium-Voltage Electrical Design (MLC Engineering)</a:t>
            </a:r>
          </a:p>
          <a:p>
            <a:pPr marL="1657350" lvl="4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Structural Design (</a:t>
            </a:r>
            <a:r>
              <a:rPr lang="en-US" sz="2400" dirty="0" err="1"/>
              <a:t>Akana</a:t>
            </a:r>
            <a:r>
              <a:rPr lang="en-US" sz="2400" dirty="0"/>
              <a:t>, Inc)</a:t>
            </a:r>
          </a:p>
          <a:p>
            <a:pPr marL="1657350" lvl="4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CAD Design (Rivero Design)</a:t>
            </a:r>
          </a:p>
          <a:p>
            <a:pPr marL="1200150" lvl="3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1 ESB firm:  $18,113</a:t>
            </a:r>
          </a:p>
          <a:p>
            <a:pPr marL="1657350" lvl="4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HVAC Design (Cundiff Engineering, Inc)</a:t>
            </a:r>
          </a:p>
          <a:p>
            <a:pPr marL="1200150" lvl="3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Additional funding for site meetings and other general tasks: $24,461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533400"/>
          </a:xfrm>
        </p:spPr>
        <p:txBody>
          <a:bodyPr/>
          <a:lstStyle/>
          <a:p>
            <a:r>
              <a:rPr lang="en-US" sz="3200" dirty="0"/>
              <a:t>D/M/W/ESB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39791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Recommendation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3733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lvl="1" indent="0">
              <a:buClr>
                <a:srgbClr val="000000"/>
              </a:buClr>
              <a:buSzPct val="100000"/>
              <a:buNone/>
            </a:pPr>
            <a:r>
              <a:rPr lang="en-US" sz="2400" dirty="0"/>
              <a:t>Authorize contract with Tetra Tech Inc. to provide engineering services for the Columbia Boulevard Wastewater Treatment Plant Main Substation Replacement Project, BES Project Number E10897 in the </a:t>
            </a:r>
            <a:r>
              <a:rPr lang="en-US" sz="2400"/>
              <a:t>amount of </a:t>
            </a:r>
            <a:r>
              <a:rPr lang="en-US" altLang="en-US" sz="2400" dirty="0"/>
              <a:t>$650,630 </a:t>
            </a:r>
          </a:p>
        </p:txBody>
      </p:sp>
    </p:spTree>
    <p:extLst>
      <p:ext uri="{BB962C8B-B14F-4D97-AF65-F5344CB8AC3E}">
        <p14:creationId xmlns:p14="http://schemas.microsoft.com/office/powerpoint/2010/main" val="241645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Questions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4495800"/>
            <a:ext cx="4876800" cy="15240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6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969488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28575">
          <a:solidFill>
            <a:srgbClr val="FF0000"/>
          </a:solidFill>
        </a:ln>
      </a:spPr>
      <a:bodyPr wrap="square" rtlCol="0">
        <a:spAutoFit/>
      </a:bodyPr>
      <a:lstStyle>
        <a:defPPr>
          <a:defRPr sz="2400" b="1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17033</TotalTime>
  <Words>310</Words>
  <Application>Microsoft Office PowerPoint</Application>
  <PresentationFormat>On-screen Show (4:3)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Default Design</vt:lpstr>
      <vt:lpstr>Authorize contract with Tetra Tech Inc. to provide engineering services   for the Columbia Boulevard Wastewater Treatment Plant Main Substation Replacement Project Council Item #685   </vt:lpstr>
      <vt:lpstr>CBWTP Main Substation – Location</vt:lpstr>
      <vt:lpstr>CBWTP Main Substation – Purpose and Function</vt:lpstr>
      <vt:lpstr>PowerPoint Presentation</vt:lpstr>
      <vt:lpstr>PowerPoint Presentation</vt:lpstr>
      <vt:lpstr>Professional Services Contract</vt:lpstr>
      <vt:lpstr>D/M/W/ESB Participation</vt:lpstr>
      <vt:lpstr>Recommendation</vt:lpstr>
      <vt:lpstr>Questions</vt:lpstr>
    </vt:vector>
  </TitlesOfParts>
  <Company>City of Portland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kmartinek</dc:creator>
  <cp:lastModifiedBy>Thompson, Clarence</cp:lastModifiedBy>
  <cp:revision>490</cp:revision>
  <cp:lastPrinted>2017-09-11T23:43:58Z</cp:lastPrinted>
  <dcterms:created xsi:type="dcterms:W3CDTF">2013-10-16T16:39:34Z</dcterms:created>
  <dcterms:modified xsi:type="dcterms:W3CDTF">2018-06-18T21:52:26Z</dcterms:modified>
</cp:coreProperties>
</file>