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1.xml" ContentType="application/inkml+xml"/>
  <Override PartName="/ppt/ink/ink2.xml" ContentType="application/inkml+xml"/>
  <Override PartName="/ppt/notesSlides/notesSlide42.xml" ContentType="application/vnd.openxmlformats-officedocument.presentationml.notesSlide+xml"/>
  <Override PartName="/ppt/ink/ink3.xml" ContentType="application/inkml+xml"/>
  <Override PartName="/ppt/ink/ink4.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ink/ink5.xml" ContentType="application/inkml+xml"/>
  <Override PartName="/ppt/ink/ink6.xml" ContentType="application/inkml+xml"/>
  <Override PartName="/ppt/notesSlides/notesSlide52.xml" ContentType="application/vnd.openxmlformats-officedocument.presentationml.notesSlide+xml"/>
  <Override PartName="/ppt/ink/ink7.xml" ContentType="application/inkml+xml"/>
  <Override PartName="/ppt/ink/ink8.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7" r:id="rId2"/>
    <p:sldMasterId id="2147483749" r:id="rId3"/>
    <p:sldMasterId id="2147483814" r:id="rId4"/>
    <p:sldMasterId id="2147483866" r:id="rId5"/>
    <p:sldMasterId id="2147483880" r:id="rId6"/>
    <p:sldMasterId id="2147483918" r:id="rId7"/>
  </p:sldMasterIdLst>
  <p:notesMasterIdLst>
    <p:notesMasterId r:id="rId85"/>
  </p:notesMasterIdLst>
  <p:handoutMasterIdLst>
    <p:handoutMasterId r:id="rId86"/>
  </p:handoutMasterIdLst>
  <p:sldIdLst>
    <p:sldId id="680" r:id="rId8"/>
    <p:sldId id="681" r:id="rId9"/>
    <p:sldId id="697" r:id="rId10"/>
    <p:sldId id="683" r:id="rId11"/>
    <p:sldId id="684" r:id="rId12"/>
    <p:sldId id="685" r:id="rId13"/>
    <p:sldId id="686" r:id="rId14"/>
    <p:sldId id="687" r:id="rId15"/>
    <p:sldId id="688" r:id="rId16"/>
    <p:sldId id="689" r:id="rId17"/>
    <p:sldId id="690" r:id="rId18"/>
    <p:sldId id="691" r:id="rId19"/>
    <p:sldId id="692" r:id="rId20"/>
    <p:sldId id="693" r:id="rId21"/>
    <p:sldId id="612" r:id="rId22"/>
    <p:sldId id="527" r:id="rId23"/>
    <p:sldId id="656" r:id="rId24"/>
    <p:sldId id="559" r:id="rId25"/>
    <p:sldId id="560" r:id="rId26"/>
    <p:sldId id="609" r:id="rId27"/>
    <p:sldId id="606" r:id="rId28"/>
    <p:sldId id="654" r:id="rId29"/>
    <p:sldId id="618" r:id="rId30"/>
    <p:sldId id="652" r:id="rId31"/>
    <p:sldId id="637" r:id="rId32"/>
    <p:sldId id="566" r:id="rId33"/>
    <p:sldId id="694" r:id="rId34"/>
    <p:sldId id="643" r:id="rId35"/>
    <p:sldId id="577" r:id="rId36"/>
    <p:sldId id="572" r:id="rId37"/>
    <p:sldId id="659" r:id="rId38"/>
    <p:sldId id="664" r:id="rId39"/>
    <p:sldId id="665" r:id="rId40"/>
    <p:sldId id="666" r:id="rId41"/>
    <p:sldId id="613" r:id="rId42"/>
    <p:sldId id="638" r:id="rId43"/>
    <p:sldId id="651" r:id="rId44"/>
    <p:sldId id="646" r:id="rId45"/>
    <p:sldId id="647" r:id="rId46"/>
    <p:sldId id="648" r:id="rId47"/>
    <p:sldId id="649" r:id="rId48"/>
    <p:sldId id="534" r:id="rId49"/>
    <p:sldId id="588" r:id="rId50"/>
    <p:sldId id="662" r:id="rId51"/>
    <p:sldId id="663" r:id="rId52"/>
    <p:sldId id="589" r:id="rId53"/>
    <p:sldId id="660" r:id="rId54"/>
    <p:sldId id="436" r:id="rId55"/>
    <p:sldId id="631" r:id="rId56"/>
    <p:sldId id="639" r:id="rId57"/>
    <p:sldId id="696" r:id="rId58"/>
    <p:sldId id="592" r:id="rId59"/>
    <p:sldId id="593" r:id="rId60"/>
    <p:sldId id="634" r:id="rId61"/>
    <p:sldId id="635" r:id="rId62"/>
    <p:sldId id="623" r:id="rId63"/>
    <p:sldId id="624" r:id="rId64"/>
    <p:sldId id="621" r:id="rId65"/>
    <p:sldId id="526" r:id="rId66"/>
    <p:sldId id="557" r:id="rId67"/>
    <p:sldId id="610" r:id="rId68"/>
    <p:sldId id="655" r:id="rId69"/>
    <p:sldId id="641" r:id="rId70"/>
    <p:sldId id="617" r:id="rId71"/>
    <p:sldId id="627" r:id="rId72"/>
    <p:sldId id="628" r:id="rId73"/>
    <p:sldId id="629" r:id="rId74"/>
    <p:sldId id="630" r:id="rId75"/>
    <p:sldId id="615" r:id="rId76"/>
    <p:sldId id="558" r:id="rId77"/>
    <p:sldId id="695" r:id="rId78"/>
    <p:sldId id="626" r:id="rId79"/>
    <p:sldId id="565" r:id="rId80"/>
    <p:sldId id="586" r:id="rId81"/>
    <p:sldId id="585" r:id="rId82"/>
    <p:sldId id="597" r:id="rId83"/>
    <p:sldId id="682" r:id="rId8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tejo, Eduardo/PDX" initials="ME" lastIdx="4" clrIdx="0">
    <p:extLst>
      <p:ext uri="{19B8F6BF-5375-455C-9EA6-DF929625EA0E}">
        <p15:presenceInfo xmlns:p15="http://schemas.microsoft.com/office/powerpoint/2012/main" userId="S-1-5-21-1996970544-876638566-416048646-702096" providerId="AD"/>
      </p:ext>
    </p:extLst>
  </p:cmAuthor>
  <p:cmAuthor id="2" name="Bertelsen, April" initials="BA" lastIdx="1" clrIdx="1">
    <p:extLst>
      <p:ext uri="{19B8F6BF-5375-455C-9EA6-DF929625EA0E}">
        <p15:presenceInfo xmlns:p15="http://schemas.microsoft.com/office/powerpoint/2012/main" userId="S-1-5-21-1562068243-3890762121-1459926415-11147" providerId="AD"/>
      </p:ext>
    </p:extLst>
  </p:cmAuthor>
  <p:cmAuthor id="3" name="Shane Valle" initials=""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EAA"/>
    <a:srgbClr val="868EA6"/>
    <a:srgbClr val="C0504D"/>
    <a:srgbClr val="79CDD4"/>
    <a:srgbClr val="2FB1BC"/>
    <a:srgbClr val="0A9BA6"/>
    <a:srgbClr val="F16568"/>
    <a:srgbClr val="F06668"/>
    <a:srgbClr val="A0B8B8"/>
    <a:srgbClr val="EC95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28" autoAdjust="0"/>
    <p:restoredTop sz="87944" autoAdjust="0"/>
  </p:normalViewPr>
  <p:slideViewPr>
    <p:cSldViewPr snapToGrid="0">
      <p:cViewPr varScale="1">
        <p:scale>
          <a:sx n="46" d="100"/>
          <a:sy n="46" d="100"/>
        </p:scale>
        <p:origin x="38" y="53"/>
      </p:cViewPr>
      <p:guideLst>
        <p:guide orient="horz" pos="2160"/>
        <p:guide pos="3840"/>
      </p:guideLst>
    </p:cSldViewPr>
  </p:slideViewPr>
  <p:notesTextViewPr>
    <p:cViewPr>
      <p:scale>
        <a:sx n="1" d="1"/>
        <a:sy n="1" d="1"/>
      </p:scale>
      <p:origin x="0" y="0"/>
    </p:cViewPr>
  </p:notesTextViewPr>
  <p:sorterViewPr>
    <p:cViewPr varScale="1">
      <p:scale>
        <a:sx n="1" d="1"/>
        <a:sy n="1" d="1"/>
      </p:scale>
      <p:origin x="0" y="-117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038475" cy="466726"/>
          </a:xfrm>
          <a:prstGeom prst="rect">
            <a:avLst/>
          </a:prstGeom>
        </p:spPr>
        <p:txBody>
          <a:bodyPr vert="horz" lIns="92298" tIns="46149" rIns="92298" bIns="46149" rtlCol="0"/>
          <a:lstStyle>
            <a:lvl1pPr algn="l">
              <a:defRPr sz="1200"/>
            </a:lvl1pPr>
          </a:lstStyle>
          <a:p>
            <a:endParaRPr lang="en-US"/>
          </a:p>
        </p:txBody>
      </p:sp>
      <p:sp>
        <p:nvSpPr>
          <p:cNvPr id="3" name="Date Placeholder 2"/>
          <p:cNvSpPr>
            <a:spLocks noGrp="1"/>
          </p:cNvSpPr>
          <p:nvPr>
            <p:ph type="dt" sz="quarter" idx="1"/>
          </p:nvPr>
        </p:nvSpPr>
        <p:spPr>
          <a:xfrm>
            <a:off x="3970341" y="3"/>
            <a:ext cx="3038475" cy="466726"/>
          </a:xfrm>
          <a:prstGeom prst="rect">
            <a:avLst/>
          </a:prstGeom>
        </p:spPr>
        <p:txBody>
          <a:bodyPr vert="horz" lIns="92298" tIns="46149" rIns="92298" bIns="46149" rtlCol="0"/>
          <a:lstStyle>
            <a:lvl1pPr algn="r">
              <a:defRPr sz="1200"/>
            </a:lvl1pPr>
          </a:lstStyle>
          <a:p>
            <a:fld id="{22CD436C-66DE-4ACD-A92A-3D322869E0AB}" type="datetimeFigureOut">
              <a:rPr lang="en-US" smtClean="0"/>
              <a:t>6/20/2018</a:t>
            </a:fld>
            <a:endParaRPr lang="en-US"/>
          </a:p>
        </p:txBody>
      </p:sp>
      <p:sp>
        <p:nvSpPr>
          <p:cNvPr id="4" name="Footer Placeholder 3"/>
          <p:cNvSpPr>
            <a:spLocks noGrp="1"/>
          </p:cNvSpPr>
          <p:nvPr>
            <p:ph type="ftr" sz="quarter" idx="2"/>
          </p:nvPr>
        </p:nvSpPr>
        <p:spPr>
          <a:xfrm>
            <a:off x="2" y="8829678"/>
            <a:ext cx="3038475" cy="466726"/>
          </a:xfrm>
          <a:prstGeom prst="rect">
            <a:avLst/>
          </a:prstGeom>
        </p:spPr>
        <p:txBody>
          <a:bodyPr vert="horz" lIns="92298" tIns="46149" rIns="92298" bIns="46149" rtlCol="0" anchor="b"/>
          <a:lstStyle>
            <a:lvl1pPr algn="l">
              <a:defRPr sz="1200"/>
            </a:lvl1pPr>
          </a:lstStyle>
          <a:p>
            <a:endParaRPr lang="en-US"/>
          </a:p>
        </p:txBody>
      </p:sp>
      <p:sp>
        <p:nvSpPr>
          <p:cNvPr id="5" name="Slide Number Placeholder 4"/>
          <p:cNvSpPr>
            <a:spLocks noGrp="1"/>
          </p:cNvSpPr>
          <p:nvPr>
            <p:ph type="sldNum" sz="quarter" idx="3"/>
          </p:nvPr>
        </p:nvSpPr>
        <p:spPr>
          <a:xfrm>
            <a:off x="3970341" y="8829678"/>
            <a:ext cx="3038475" cy="466726"/>
          </a:xfrm>
          <a:prstGeom prst="rect">
            <a:avLst/>
          </a:prstGeom>
        </p:spPr>
        <p:txBody>
          <a:bodyPr vert="horz" lIns="92298" tIns="46149" rIns="92298" bIns="46149" rtlCol="0" anchor="b"/>
          <a:lstStyle>
            <a:lvl1pPr algn="r">
              <a:defRPr sz="1200"/>
            </a:lvl1pPr>
          </a:lstStyle>
          <a:p>
            <a:fld id="{487017BA-8C31-4AD0-AA21-D0526495E7B8}" type="slidenum">
              <a:rPr lang="en-US" smtClean="0"/>
              <a:t>‹#›</a:t>
            </a:fld>
            <a:endParaRPr lang="en-US"/>
          </a:p>
        </p:txBody>
      </p:sp>
    </p:spTree>
    <p:extLst>
      <p:ext uri="{BB962C8B-B14F-4D97-AF65-F5344CB8AC3E}">
        <p14:creationId xmlns:p14="http://schemas.microsoft.com/office/powerpoint/2010/main" val="2740870936"/>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19T20:30:31.839"/>
    </inkml:context>
    <inkml:brush xml:id="br0">
      <inkml:brushProperty name="width" value="0.02333" units="cm"/>
      <inkml:brushProperty name="height" value="0.02333" units="cm"/>
      <inkml:brushProperty name="color" value="#ED1C24"/>
      <inkml:brushProperty name="ignorePressure" value="1"/>
    </inkml:brush>
  </inkml:definitions>
  <inkml:trace contextRef="#ctx0" brushRef="#br0">9874 465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19T20:30:30.912"/>
    </inkml:context>
    <inkml:brush xml:id="br0">
      <inkml:brushProperty name="width" value="0.02333" units="cm"/>
      <inkml:brushProperty name="height" value="0.02333" units="cm"/>
      <inkml:brushProperty name="color" value="#ED1C24"/>
      <inkml:brushProperty name="ignorePressure" value="1"/>
    </inkml:brush>
  </inkml:definitions>
  <inkml:trace contextRef="#ctx0" brushRef="#br0">9228 2925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19T20:30:31.839"/>
    </inkml:context>
    <inkml:brush xml:id="br0">
      <inkml:brushProperty name="width" value="0.02333" units="cm"/>
      <inkml:brushProperty name="height" value="0.02333" units="cm"/>
      <inkml:brushProperty name="color" value="#ED1C24"/>
      <inkml:brushProperty name="ignorePressure" value="1"/>
    </inkml:brush>
  </inkml:definitions>
  <inkml:trace contextRef="#ctx0" brushRef="#br0">9874 465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19T20:30:30.912"/>
    </inkml:context>
    <inkml:brush xml:id="br0">
      <inkml:brushProperty name="width" value="0.02333" units="cm"/>
      <inkml:brushProperty name="height" value="0.02333" units="cm"/>
      <inkml:brushProperty name="color" value="#ED1C24"/>
      <inkml:brushProperty name="ignorePressure" value="1"/>
    </inkml:brush>
  </inkml:definitions>
  <inkml:trace contextRef="#ctx0" brushRef="#br0">9228 2925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19T20:30:31.839"/>
    </inkml:context>
    <inkml:brush xml:id="br0">
      <inkml:brushProperty name="width" value="0.02333" units="cm"/>
      <inkml:brushProperty name="height" value="0.02333" units="cm"/>
      <inkml:brushProperty name="color" value="#ED1C24"/>
      <inkml:brushProperty name="ignorePressure" value="1"/>
    </inkml:brush>
  </inkml:definitions>
  <inkml:trace contextRef="#ctx0" brushRef="#br0">9874 465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19T20:30:30.912"/>
    </inkml:context>
    <inkml:brush xml:id="br0">
      <inkml:brushProperty name="width" value="0.02333" units="cm"/>
      <inkml:brushProperty name="height" value="0.02333" units="cm"/>
      <inkml:brushProperty name="color" value="#ED1C24"/>
      <inkml:brushProperty name="ignorePressure" value="1"/>
    </inkml:brush>
  </inkml:definitions>
  <inkml:trace contextRef="#ctx0" brushRef="#br0">9228 2925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19T20:30:31.839"/>
    </inkml:context>
    <inkml:brush xml:id="br0">
      <inkml:brushProperty name="width" value="0.02333" units="cm"/>
      <inkml:brushProperty name="height" value="0.02333" units="cm"/>
      <inkml:brushProperty name="color" value="#ED1C24"/>
      <inkml:brushProperty name="ignorePressure" value="1"/>
    </inkml:brush>
  </inkml:definitions>
  <inkml:trace contextRef="#ctx0" brushRef="#br0">9874 465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19T20:30:30.912"/>
    </inkml:context>
    <inkml:brush xml:id="br0">
      <inkml:brushProperty name="width" value="0.02333" units="cm"/>
      <inkml:brushProperty name="height" value="0.02333" units="cm"/>
      <inkml:brushProperty name="color" value="#ED1C24"/>
      <inkml:brushProperty name="ignorePressure" value="1"/>
    </inkml:brush>
  </inkml:definitions>
  <inkml:trace contextRef="#ctx0" brushRef="#br0">9228 2925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4051" tIns="47026" rIns="94051" bIns="47026"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4051" tIns="47026" rIns="94051" bIns="47026" rtlCol="0"/>
          <a:lstStyle>
            <a:lvl1pPr algn="r">
              <a:defRPr sz="1200"/>
            </a:lvl1pPr>
          </a:lstStyle>
          <a:p>
            <a:fld id="{7E6BEBBB-5B51-4F1A-B8C1-313557357A50}" type="datetimeFigureOut">
              <a:rPr lang="en-US" smtClean="0"/>
              <a:pPr/>
              <a:t>6/20/2018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4051" tIns="47026" rIns="94051" bIns="47026"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4051" tIns="47026" rIns="94051" bIns="470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4051" tIns="47026" rIns="94051" bIns="47026"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4051" tIns="47026" rIns="94051" bIns="47026" rtlCol="0" anchor="b"/>
          <a:lstStyle>
            <a:lvl1pPr algn="r">
              <a:defRPr sz="1200"/>
            </a:lvl1pPr>
          </a:lstStyle>
          <a:p>
            <a:fld id="{537DC8F8-12CD-40A1-BAC3-B67A348906FB}" type="slidenum">
              <a:rPr lang="en-US" smtClean="0"/>
              <a:pPr/>
              <a:t>‹#›</a:t>
            </a:fld>
            <a:endParaRPr lang="en-US"/>
          </a:p>
        </p:txBody>
      </p:sp>
    </p:spTree>
    <p:extLst>
      <p:ext uri="{BB962C8B-B14F-4D97-AF65-F5344CB8AC3E}">
        <p14:creationId xmlns:p14="http://schemas.microsoft.com/office/powerpoint/2010/main" val="35844497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454150" y="909638"/>
            <a:ext cx="8080375" cy="45466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517161" y="5759726"/>
            <a:ext cx="4137285" cy="5456583"/>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32221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454150" y="909638"/>
            <a:ext cx="8080375" cy="45466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517161" y="5759726"/>
            <a:ext cx="4137285" cy="5456583"/>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Buses are being delayed across the region, though many of the worst locations are in Portland.</a:t>
            </a:r>
            <a:endParaRPr/>
          </a:p>
        </p:txBody>
      </p:sp>
    </p:spTree>
    <p:extLst>
      <p:ext uri="{BB962C8B-B14F-4D97-AF65-F5344CB8AC3E}">
        <p14:creationId xmlns:p14="http://schemas.microsoft.com/office/powerpoint/2010/main" val="620907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454150" y="909638"/>
            <a:ext cx="8080375" cy="45466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517161" y="5759726"/>
            <a:ext cx="4137285" cy="5456583"/>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This is a regional problem and need.</a:t>
            </a:r>
            <a:endParaRPr>
              <a:solidFill>
                <a:schemeClr val="dk1"/>
              </a:solidFill>
            </a:endParaRPr>
          </a:p>
          <a:p>
            <a:pPr marL="0" lvl="0" indent="0">
              <a:spcBef>
                <a:spcPts val="0"/>
              </a:spcBef>
              <a:spcAft>
                <a:spcPts val="0"/>
              </a:spcAft>
              <a:buNone/>
            </a:pPr>
            <a:r>
              <a:rPr lang="en">
                <a:solidFill>
                  <a:schemeClr val="dk1"/>
                </a:solidFill>
              </a:rPr>
              <a:t>We also helped spurred/kicked off a regional effort, the Regional ETC Pilot program. </a:t>
            </a:r>
            <a:endParaRPr>
              <a:solidFill>
                <a:schemeClr val="dk1"/>
              </a:solidFill>
            </a:endParaRPr>
          </a:p>
          <a:p>
            <a:pPr marL="0" lvl="0" indent="0">
              <a:spcBef>
                <a:spcPts val="0"/>
              </a:spcBef>
              <a:spcAft>
                <a:spcPts val="0"/>
              </a:spcAft>
              <a:buNone/>
            </a:pPr>
            <a:r>
              <a:rPr lang="en">
                <a:solidFill>
                  <a:schemeClr val="dk1"/>
                </a:solidFill>
              </a:rPr>
              <a:t>We plan to participate in it to help advance implementation.</a:t>
            </a: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We aim to build several projects within 2 years and develop a pipeline of projects to seek additional future funding.</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rtl="0">
              <a:spcBef>
                <a:spcPts val="0"/>
              </a:spcBef>
              <a:spcAft>
                <a:spcPts val="0"/>
              </a:spcAft>
              <a:buNone/>
            </a:pPr>
            <a:endParaRPr sz="1200">
              <a:latin typeface="Source Sans Pro"/>
              <a:ea typeface="Source Sans Pro"/>
              <a:cs typeface="Source Sans Pro"/>
              <a:sym typeface="Source Sans Pro"/>
            </a:endParaRPr>
          </a:p>
        </p:txBody>
      </p:sp>
    </p:spTree>
    <p:extLst>
      <p:ext uri="{BB962C8B-B14F-4D97-AF65-F5344CB8AC3E}">
        <p14:creationId xmlns:p14="http://schemas.microsoft.com/office/powerpoint/2010/main" val="4035515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454150" y="909638"/>
            <a:ext cx="8080375" cy="45466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517161" y="5759726"/>
            <a:ext cx="4137285" cy="5456583"/>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82950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454150" y="909638"/>
            <a:ext cx="8080375" cy="45466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517161" y="5759726"/>
            <a:ext cx="4137285" cy="5456583"/>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1200">
                <a:solidFill>
                  <a:schemeClr val="dk1"/>
                </a:solidFill>
                <a:latin typeface="Source Sans Pro"/>
                <a:ea typeface="Source Sans Pro"/>
                <a:cs typeface="Source Sans Pro"/>
                <a:sym typeface="Source Sans Pro"/>
              </a:rPr>
              <a:t>SEATTLE, SAN FRANCISCO, VANCOUVER B.C., </a:t>
            </a:r>
            <a:endParaRPr sz="1200">
              <a:solidFill>
                <a:schemeClr val="dk1"/>
              </a:solidFill>
              <a:latin typeface="Source Sans Pro"/>
              <a:ea typeface="Source Sans Pro"/>
              <a:cs typeface="Source Sans Pro"/>
              <a:sym typeface="Source Sans Pro"/>
            </a:endParaRPr>
          </a:p>
          <a:p>
            <a:pPr marL="0" lvl="0" indent="0">
              <a:spcBef>
                <a:spcPts val="0"/>
              </a:spcBef>
              <a:spcAft>
                <a:spcPts val="0"/>
              </a:spcAft>
              <a:buClr>
                <a:schemeClr val="dk1"/>
              </a:buClr>
              <a:buSzPts val="1100"/>
              <a:buFont typeface="Arial"/>
              <a:buNone/>
            </a:pPr>
            <a:r>
              <a:rPr lang="en" sz="1200">
                <a:solidFill>
                  <a:schemeClr val="dk1"/>
                </a:solidFill>
                <a:latin typeface="Source Sans Pro"/>
                <a:ea typeface="Source Sans Pro"/>
                <a:cs typeface="Source Sans Pro"/>
                <a:sym typeface="Source Sans Pro"/>
              </a:rPr>
              <a:t>ARE ALL AGGRESSIVELY INVESTING IN BUS SERVICES AND GIVING THEM THE SPACE THEY NEED.</a:t>
            </a:r>
            <a:endParaRPr sz="1200">
              <a:solidFill>
                <a:schemeClr val="dk1"/>
              </a:solidFill>
              <a:latin typeface="Source Sans Pro"/>
              <a:ea typeface="Source Sans Pro"/>
              <a:cs typeface="Source Sans Pro"/>
              <a:sym typeface="Source Sans Pro"/>
            </a:endParaRPr>
          </a:p>
          <a:p>
            <a:pPr marL="0" lvl="0" indent="0" rtl="0">
              <a:spcBef>
                <a:spcPts val="0"/>
              </a:spcBef>
              <a:spcAft>
                <a:spcPts val="0"/>
              </a:spcAft>
              <a:buNone/>
            </a:pPr>
            <a:endParaRPr sz="1200">
              <a:latin typeface="Source Sans Pro"/>
              <a:ea typeface="Source Sans Pro"/>
              <a:cs typeface="Source Sans Pro"/>
              <a:sym typeface="Source Sans Pro"/>
            </a:endParaRPr>
          </a:p>
        </p:txBody>
      </p:sp>
    </p:spTree>
    <p:extLst>
      <p:ext uri="{BB962C8B-B14F-4D97-AF65-F5344CB8AC3E}">
        <p14:creationId xmlns:p14="http://schemas.microsoft.com/office/powerpoint/2010/main" val="2057137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1454150" y="909638"/>
            <a:ext cx="8080375" cy="45466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517161" y="5759726"/>
            <a:ext cx="4137285" cy="5456583"/>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1200" b="1">
                <a:solidFill>
                  <a:schemeClr val="dk1"/>
                </a:solidFill>
                <a:latin typeface="Source Sans Pro"/>
                <a:ea typeface="Source Sans Pro"/>
                <a:cs typeface="Source Sans Pro"/>
                <a:sym typeface="Source Sans Pro"/>
              </a:rPr>
              <a:t>TriMet has a lead role in dealing with many causes of dwell time at stops. TriMet and the City share responsibility for placing bus stops. On traffic congestion and friction, though, the City of Portland must lead. We need to see ourselves as a transit agency</a:t>
            </a:r>
            <a:endParaRPr sz="1200"/>
          </a:p>
        </p:txBody>
      </p:sp>
    </p:spTree>
    <p:extLst>
      <p:ext uri="{BB962C8B-B14F-4D97-AF65-F5344CB8AC3E}">
        <p14:creationId xmlns:p14="http://schemas.microsoft.com/office/powerpoint/2010/main" val="3079181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609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7DC8F8-12CD-40A1-BAC3-B67A348906FB}" type="slidenum">
              <a:rPr lang="en-US" smtClean="0"/>
              <a:pPr/>
              <a:t>16</a:t>
            </a:fld>
            <a:endParaRPr lang="en-US"/>
          </a:p>
        </p:txBody>
      </p:sp>
    </p:spTree>
    <p:extLst>
      <p:ext uri="{BB962C8B-B14F-4D97-AF65-F5344CB8AC3E}">
        <p14:creationId xmlns:p14="http://schemas.microsoft.com/office/powerpoint/2010/main" val="521093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0986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2937">
              <a:defRPr/>
            </a:pPr>
            <a:fld id="{537DC8F8-12CD-40A1-BAC3-B67A348906FB}" type="slidenum">
              <a:rPr lang="en-US">
                <a:solidFill>
                  <a:prstClr val="black"/>
                </a:solidFill>
                <a:latin typeface="Calibri"/>
              </a:rPr>
              <a:pPr defTabSz="912937">
                <a:defRPr/>
              </a:pPr>
              <a:t>18</a:t>
            </a:fld>
            <a:endParaRPr lang="en-US">
              <a:solidFill>
                <a:prstClr val="black"/>
              </a:solidFill>
              <a:latin typeface="Calibri"/>
            </a:endParaRPr>
          </a:p>
        </p:txBody>
      </p:sp>
    </p:spTree>
    <p:extLst>
      <p:ext uri="{BB962C8B-B14F-4D97-AF65-F5344CB8AC3E}">
        <p14:creationId xmlns:p14="http://schemas.microsoft.com/office/powerpoint/2010/main" val="1686412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2937">
              <a:defRPr/>
            </a:pPr>
            <a:fld id="{537DC8F8-12CD-40A1-BAC3-B67A348906FB}" type="slidenum">
              <a:rPr lang="en-US" sz="1800" kern="0">
                <a:solidFill>
                  <a:sysClr val="windowText" lastClr="000000"/>
                </a:solidFill>
                <a:latin typeface="Calibri"/>
              </a:rPr>
              <a:pPr defTabSz="912937">
                <a:defRPr/>
              </a:pPr>
              <a:t>19</a:t>
            </a:fld>
            <a:endParaRPr lang="en-US" sz="1800" kern="0">
              <a:solidFill>
                <a:sysClr val="windowText" lastClr="000000"/>
              </a:solidFill>
              <a:latin typeface="Calibri"/>
            </a:endParaRPr>
          </a:p>
        </p:txBody>
      </p:sp>
    </p:spTree>
    <p:extLst>
      <p:ext uri="{BB962C8B-B14F-4D97-AF65-F5344CB8AC3E}">
        <p14:creationId xmlns:p14="http://schemas.microsoft.com/office/powerpoint/2010/main" val="3761098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454150" y="909638"/>
            <a:ext cx="8080375" cy="45466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517161" y="5759726"/>
            <a:ext cx="4137285" cy="5456583"/>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76426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Overall flow for this section</a:t>
            </a:r>
          </a:p>
          <a:p>
            <a:pPr marL="171176" indent="-171176">
              <a:buFont typeface="Arial" panose="020B0604020202020204" pitchFamily="34" charset="0"/>
              <a:buChar char="•"/>
            </a:pPr>
            <a:r>
              <a:rPr lang="en-US" dirty="0"/>
              <a:t>Start with kudos for inspiring the regional program</a:t>
            </a:r>
          </a:p>
          <a:p>
            <a:pPr marL="171176" indent="-171176">
              <a:buFont typeface="Arial" panose="020B0604020202020204" pitchFamily="34" charset="0"/>
              <a:buChar char="•"/>
            </a:pPr>
            <a:r>
              <a:rPr lang="en-US" dirty="0"/>
              <a:t>City sees regional program as an opportunity to advance ETC at the local level </a:t>
            </a:r>
          </a:p>
          <a:p>
            <a:pPr marL="171176" indent="-171176">
              <a:buFont typeface="Arial" panose="020B0604020202020204" pitchFamily="34" charset="0"/>
              <a:buChar char="•"/>
            </a:pPr>
            <a:r>
              <a:rPr lang="en-US" dirty="0"/>
              <a:t>Overview process timeline</a:t>
            </a:r>
          </a:p>
          <a:p>
            <a:pPr marL="171176" indent="-171176">
              <a:buFont typeface="Arial" panose="020B0604020202020204" pitchFamily="34" charset="0"/>
              <a:buChar char="•"/>
            </a:pPr>
            <a:r>
              <a:rPr lang="en-US" dirty="0"/>
              <a:t>Where? (City-specific) – this is where the integration with other projects makes sense</a:t>
            </a:r>
          </a:p>
          <a:p>
            <a:pPr marL="171176" indent="-171176">
              <a:buFont typeface="Arial" panose="020B0604020202020204" pitchFamily="34" charset="0"/>
              <a:buChar char="•"/>
            </a:pPr>
            <a:r>
              <a:rPr lang="en-US" dirty="0"/>
              <a:t>What can we expect? Priming for workshop and potential outcomes</a:t>
            </a:r>
          </a:p>
          <a:p>
            <a:pPr marL="171176" indent="-171176">
              <a:buFont typeface="Arial" panose="020B0604020202020204" pitchFamily="34" charset="0"/>
              <a:buChar char="•"/>
            </a:pPr>
            <a:r>
              <a:rPr lang="en-US" dirty="0"/>
              <a:t>We’ve been coordinating on this throughout the ETC Planning process</a:t>
            </a:r>
          </a:p>
          <a:p>
            <a:pPr marL="171176" indent="-171176">
              <a:buFont typeface="Arial" panose="020B0604020202020204" pitchFamily="34" charset="0"/>
              <a:buChar char="•"/>
            </a:pPr>
            <a:r>
              <a:rPr lang="en-US" dirty="0"/>
              <a:t>Making sure we can deliver on the outcomes – similar goals to ETC plan goals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116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12937">
              <a:defRPr/>
            </a:pPr>
            <a:r>
              <a:rPr 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Potential Performance Metrics:</a:t>
            </a: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Customer experience</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Delay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Reliability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Frequency</a:t>
            </a:r>
          </a:p>
          <a:p>
            <a:pPr marL="456468" lvl="1" defTabSz="912937">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Efficiency/cost effectiveness of service</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Capacity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Speed</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Cost to operate service over time</a:t>
            </a:r>
          </a:p>
          <a:p>
            <a:pPr marL="456468" lvl="1" defTabSz="912937">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Support Planned Growth and Equity</a:t>
            </a:r>
          </a:p>
          <a:p>
            <a:pPr marL="342351" indent="-342351" defTabSz="912937">
              <a:buFont typeface="Symbol" panose="05050102010706020507" pitchFamily="18" charset="2"/>
              <a:buChar char=""/>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Transportation System Benefits</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Severity of problem</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magnitude of benefit &amp; scale of treatment</a:t>
            </a:r>
            <a:endParaRPr lang="en-US" baseline="0" dirty="0"/>
          </a:p>
        </p:txBody>
      </p:sp>
      <p:sp>
        <p:nvSpPr>
          <p:cNvPr id="4" name="Slide Number Placeholder 3"/>
          <p:cNvSpPr>
            <a:spLocks noGrp="1"/>
          </p:cNvSpPr>
          <p:nvPr>
            <p:ph type="sldNum" sz="quarter" idx="10"/>
          </p:nvPr>
        </p:nvSpPr>
        <p:spPr/>
        <p:txBody>
          <a:bodyPr/>
          <a:lstStyle/>
          <a:p>
            <a:pPr defTabSz="912937">
              <a:defRPr/>
            </a:pPr>
            <a:fld id="{537DC8F8-12CD-40A1-BAC3-B67A348906FB}" type="slidenum">
              <a:rPr lang="en-US" sz="1800" kern="0">
                <a:solidFill>
                  <a:sysClr val="windowText" lastClr="000000"/>
                </a:solidFill>
                <a:latin typeface="Calibri"/>
              </a:rPr>
              <a:pPr defTabSz="912937">
                <a:defRPr/>
              </a:pPr>
              <a:t>21</a:t>
            </a:fld>
            <a:endParaRPr lang="en-US" sz="1800" kern="0">
              <a:solidFill>
                <a:sysClr val="windowText" lastClr="000000"/>
              </a:solidFill>
              <a:latin typeface="Calibri"/>
            </a:endParaRPr>
          </a:p>
        </p:txBody>
      </p:sp>
    </p:spTree>
    <p:extLst>
      <p:ext uri="{BB962C8B-B14F-4D97-AF65-F5344CB8AC3E}">
        <p14:creationId xmlns:p14="http://schemas.microsoft.com/office/powerpoint/2010/main" val="586638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1502"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21502"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791524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502">
              <a:defRPr/>
            </a:pPr>
            <a:r>
              <a:rPr lang="en-US" dirty="0">
                <a:solidFill>
                  <a:schemeClr val="bg1"/>
                </a:solidFill>
              </a:rPr>
              <a:t>Total Score</a:t>
            </a:r>
          </a:p>
          <a:p>
            <a:endParaRPr lang="en-US" dirty="0"/>
          </a:p>
        </p:txBody>
      </p:sp>
      <p:sp>
        <p:nvSpPr>
          <p:cNvPr id="4" name="Slide Number Placeholder 3"/>
          <p:cNvSpPr>
            <a:spLocks noGrp="1"/>
          </p:cNvSpPr>
          <p:nvPr>
            <p:ph type="sldNum" sz="quarter" idx="10"/>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293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526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971550" lvl="1" indent="-514350">
              <a:spcAft>
                <a:spcPts val="1200"/>
              </a:spcAft>
              <a:buFont typeface="+mj-lt"/>
              <a:buAutoNum type="alphaLcPeriod"/>
              <a:defRPr/>
            </a:pPr>
            <a:r>
              <a:rPr lang="en-US" sz="2800" kern="0" dirty="0">
                <a:solidFill>
                  <a:sysClr val="windowText" lastClr="000000"/>
                </a:solidFill>
              </a:rPr>
              <a:t>Identify an initial network of Enhanced Transit Corridors</a:t>
            </a:r>
          </a:p>
          <a:p>
            <a:pPr marL="971550" lvl="1" indent="-514350">
              <a:spcAft>
                <a:spcPts val="1200"/>
              </a:spcAft>
              <a:buFont typeface="+mj-lt"/>
              <a:buAutoNum type="alphaLcPeriod"/>
              <a:defRPr/>
            </a:pPr>
            <a:r>
              <a:rPr lang="en-US" sz="2800" kern="0" dirty="0">
                <a:solidFill>
                  <a:sysClr val="windowText" lastClr="000000"/>
                </a:solidFill>
              </a:rPr>
              <a:t>Integrate ETC into a New Transit Vision</a:t>
            </a:r>
          </a:p>
          <a:p>
            <a:pPr marL="971550" lvl="1" indent="-514350">
              <a:spcAft>
                <a:spcPts val="1200"/>
              </a:spcAft>
              <a:buFont typeface="+mj-lt"/>
              <a:buAutoNum type="alphaLcPeriod"/>
              <a:defRPr/>
            </a:pPr>
            <a:r>
              <a:rPr lang="en-US" sz="2800" kern="0" dirty="0">
                <a:solidFill>
                  <a:sysClr val="windowText" lastClr="000000"/>
                </a:solidFill>
              </a:rPr>
              <a:t>Recommend adding several projects to the RTP and TSP, in planning timeframes</a:t>
            </a:r>
          </a:p>
          <a:p>
            <a:pPr marL="971550" lvl="1" indent="-514350">
              <a:spcAft>
                <a:spcPts val="1200"/>
              </a:spcAft>
              <a:buFont typeface="+mj-lt"/>
              <a:buAutoNum type="alphaLcPeriod"/>
              <a:defRPr/>
            </a:pPr>
            <a:r>
              <a:rPr lang="en-US" sz="2800" kern="0" dirty="0">
                <a:solidFill>
                  <a:sysClr val="windowText" lastClr="000000"/>
                </a:solidFill>
              </a:rPr>
              <a:t>Accelerate implementation of ETC treatments along both short segments and longer corridors</a:t>
            </a:r>
          </a:p>
          <a:p>
            <a:pPr marL="971550" lvl="1" indent="-514350">
              <a:spcAft>
                <a:spcPts val="1200"/>
              </a:spcAft>
              <a:buFont typeface="+mj-lt"/>
              <a:buAutoNum type="alphaLcPeriod"/>
              <a:defRPr/>
            </a:pPr>
            <a:r>
              <a:rPr lang="en-US" sz="2800" kern="0" dirty="0">
                <a:solidFill>
                  <a:sysClr val="windowText" lastClr="000000"/>
                </a:solidFill>
              </a:rPr>
              <a:t>Identify new funding sources and combine investments with TriMet increases in transit service</a:t>
            </a:r>
          </a:p>
          <a:p>
            <a:pPr defTabSz="912937">
              <a:defRPr/>
            </a:pPr>
            <a:endParaRPr lang="en-US" dirty="0"/>
          </a:p>
        </p:txBody>
      </p:sp>
      <p:sp>
        <p:nvSpPr>
          <p:cNvPr id="4" name="Slide Number Placeholder 3"/>
          <p:cNvSpPr>
            <a:spLocks noGrp="1"/>
          </p:cNvSpPr>
          <p:nvPr>
            <p:ph type="sldNum" sz="quarter" idx="10"/>
          </p:nvPr>
        </p:nvSpPr>
        <p:spPr/>
        <p:txBody>
          <a:bodyPr/>
          <a:lstStyle/>
          <a:p>
            <a:pPr defTabSz="912937">
              <a:defRPr/>
            </a:pPr>
            <a:fld id="{537DC8F8-12CD-40A1-BAC3-B67A348906FB}" type="slidenum">
              <a:rPr lang="en-US" sz="1800" kern="0">
                <a:solidFill>
                  <a:sysClr val="windowText" lastClr="000000"/>
                </a:solidFill>
                <a:latin typeface="Calibri"/>
              </a:rPr>
              <a:pPr defTabSz="912937">
                <a:defRPr/>
              </a:pPr>
              <a:t>26</a:t>
            </a:fld>
            <a:endParaRPr lang="en-US" sz="1800" kern="0">
              <a:solidFill>
                <a:sysClr val="windowText" lastClr="000000"/>
              </a:solidFill>
              <a:latin typeface="Calibri"/>
            </a:endParaRPr>
          </a:p>
        </p:txBody>
      </p:sp>
    </p:spTree>
    <p:extLst>
      <p:ext uri="{BB962C8B-B14F-4D97-AF65-F5344CB8AC3E}">
        <p14:creationId xmlns:p14="http://schemas.microsoft.com/office/powerpoint/2010/main" val="3207762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Introduce Exhibit A. This is a candidate list of projects based on the proposed new vision for consideration in the RTP update. </a:t>
            </a:r>
          </a:p>
          <a:p>
            <a:pPr defTabSz="912937">
              <a:defRPr/>
            </a:pPr>
            <a:r>
              <a:rPr lang="en-US" dirty="0"/>
              <a:t>I stress these are </a:t>
            </a:r>
            <a:r>
              <a:rPr lang="en-US" b="1" u="sng" dirty="0"/>
              <a:t>candidate </a:t>
            </a:r>
            <a:r>
              <a:rPr lang="en-US" dirty="0"/>
              <a:t>projects for further analysis</a:t>
            </a:r>
            <a:r>
              <a:rPr lang="en-US" baseline="0" dirty="0"/>
              <a:t> and vetting through the RTP update process.</a:t>
            </a:r>
          </a:p>
          <a:p>
            <a:pPr defTabSz="912937">
              <a:defRPr/>
            </a:pPr>
            <a:r>
              <a:rPr lang="en-US" baseline="0" dirty="0"/>
              <a:t>Metro will lead the process for adopting final RTP projects and setting regional priorities.</a:t>
            </a:r>
            <a:endParaRPr lang="en-US" dirty="0"/>
          </a:p>
        </p:txBody>
      </p:sp>
      <p:sp>
        <p:nvSpPr>
          <p:cNvPr id="4" name="Slide Number Placeholder 3"/>
          <p:cNvSpPr>
            <a:spLocks noGrp="1"/>
          </p:cNvSpPr>
          <p:nvPr>
            <p:ph type="sldNum" sz="quarter" idx="10"/>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2937"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141918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endParaRPr lang="en-US" baseline="0" dirty="0"/>
          </a:p>
        </p:txBody>
      </p:sp>
      <p:sp>
        <p:nvSpPr>
          <p:cNvPr id="4" name="Slide Number Placeholder 3"/>
          <p:cNvSpPr>
            <a:spLocks noGrp="1"/>
          </p:cNvSpPr>
          <p:nvPr>
            <p:ph type="sldNum" sz="quarter" idx="10"/>
          </p:nvPr>
        </p:nvSpPr>
        <p:spPr/>
        <p:txBody>
          <a:bodyPr/>
          <a:lstStyle/>
          <a:p>
            <a:pPr defTabSz="912937">
              <a:defRPr/>
            </a:pPr>
            <a:fld id="{537DC8F8-12CD-40A1-BAC3-B67A348906FB}" type="slidenum">
              <a:rPr lang="en-US" sz="1800" kern="0">
                <a:solidFill>
                  <a:sysClr val="windowText" lastClr="000000"/>
                </a:solidFill>
                <a:latin typeface="Calibri"/>
              </a:rPr>
              <a:pPr defTabSz="912937">
                <a:defRPr/>
              </a:pPr>
              <a:t>28</a:t>
            </a:fld>
            <a:endParaRPr lang="en-US" sz="1800" kern="0">
              <a:solidFill>
                <a:sysClr val="windowText" lastClr="000000"/>
              </a:solidFill>
              <a:latin typeface="Calibri"/>
            </a:endParaRPr>
          </a:p>
        </p:txBody>
      </p:sp>
    </p:spTree>
    <p:extLst>
      <p:ext uri="{BB962C8B-B14F-4D97-AF65-F5344CB8AC3E}">
        <p14:creationId xmlns:p14="http://schemas.microsoft.com/office/powerpoint/2010/main" val="886486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Tom</a:t>
            </a:r>
          </a:p>
          <a:p>
            <a:pPr defTabSz="912937">
              <a:defRPr/>
            </a:pPr>
            <a:r>
              <a:rPr lang="en-US" dirty="0">
                <a:solidFill>
                  <a:schemeClr val="bg1"/>
                </a:solidFill>
              </a:rPr>
              <a:t>The Portland region needs to create a pipeline of lower cost transit offerings, developed in partnership between TriMet and local jurisdictions to serve the region's growth and be deployed quickly. (generic or graphical image)</a:t>
            </a:r>
          </a:p>
          <a:p>
            <a:endParaRPr lang="en-US" dirty="0"/>
          </a:p>
        </p:txBody>
      </p:sp>
      <p:sp>
        <p:nvSpPr>
          <p:cNvPr id="4" name="Slide Number Placeholder 3"/>
          <p:cNvSpPr>
            <a:spLocks noGrp="1"/>
          </p:cNvSpPr>
          <p:nvPr>
            <p:ph type="sldNum" sz="quarter" idx="10"/>
          </p:nvPr>
        </p:nvSpPr>
        <p:spPr/>
        <p:txBody>
          <a:bodyPr/>
          <a:lstStyle/>
          <a:p>
            <a:pPr defTabSz="912937">
              <a:defRPr/>
            </a:pPr>
            <a:fld id="{537DC8F8-12CD-40A1-BAC3-B67A348906FB}" type="slidenum">
              <a:rPr lang="en-US" sz="1800" kern="0">
                <a:solidFill>
                  <a:sysClr val="windowText" lastClr="000000"/>
                </a:solidFill>
              </a:rPr>
              <a:pPr defTabSz="912937">
                <a:defRPr/>
              </a:pPr>
              <a:t>29</a:t>
            </a:fld>
            <a:endParaRPr lang="en-US" sz="1800" kern="0">
              <a:solidFill>
                <a:sysClr val="windowText" lastClr="000000"/>
              </a:solidFill>
            </a:endParaRPr>
          </a:p>
        </p:txBody>
      </p:sp>
    </p:spTree>
    <p:extLst>
      <p:ext uri="{BB962C8B-B14F-4D97-AF65-F5344CB8AC3E}">
        <p14:creationId xmlns:p14="http://schemas.microsoft.com/office/powerpoint/2010/main" val="1025568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a:t>
            </a:r>
          </a:p>
          <a:p>
            <a:pPr defTabSz="911476">
              <a:defRPr/>
            </a:pPr>
            <a:r>
              <a:rPr lang="en-US" dirty="0"/>
              <a:t>Repeat as needed in Portland and throughout the region!</a:t>
            </a:r>
          </a:p>
          <a:p>
            <a:endParaRPr lang="en-US" baseline="0" dirty="0"/>
          </a:p>
        </p:txBody>
      </p:sp>
      <p:sp>
        <p:nvSpPr>
          <p:cNvPr id="4" name="Slide Number Placeholder 3"/>
          <p:cNvSpPr>
            <a:spLocks noGrp="1"/>
          </p:cNvSpPr>
          <p:nvPr>
            <p:ph type="sldNum" sz="quarter" idx="10"/>
          </p:nvPr>
        </p:nvSpPr>
        <p:spPr/>
        <p:txBody>
          <a:bodyPr/>
          <a:lstStyle/>
          <a:p>
            <a:pPr defTabSz="912937">
              <a:defRPr/>
            </a:pPr>
            <a:fld id="{537DC8F8-12CD-40A1-BAC3-B67A348906FB}" type="slidenum">
              <a:rPr lang="en-US" sz="1800" kern="0">
                <a:solidFill>
                  <a:sysClr val="windowText" lastClr="000000"/>
                </a:solidFill>
                <a:latin typeface="Calibri"/>
              </a:rPr>
              <a:pPr defTabSz="912937">
                <a:defRPr/>
              </a:pPr>
              <a:t>30</a:t>
            </a:fld>
            <a:endParaRPr lang="en-US" sz="1800" kern="0">
              <a:solidFill>
                <a:sysClr val="windowText" lastClr="000000"/>
              </a:solidFill>
              <a:latin typeface="Calibri"/>
            </a:endParaRPr>
          </a:p>
        </p:txBody>
      </p:sp>
    </p:spTree>
    <p:extLst>
      <p:ext uri="{BB962C8B-B14F-4D97-AF65-F5344CB8AC3E}">
        <p14:creationId xmlns:p14="http://schemas.microsoft.com/office/powerpoint/2010/main" val="4139989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34" indent="-228234">
              <a:buAutoNum type="arabicPeriod"/>
            </a:pPr>
            <a:r>
              <a:rPr lang="en-US" dirty="0"/>
              <a:t>Subset of </a:t>
            </a:r>
            <a:r>
              <a:rPr lang="en-US" dirty="0" err="1"/>
              <a:t>trimet</a:t>
            </a:r>
            <a:r>
              <a:rPr lang="en-US" dirty="0"/>
              <a:t> lines:  Important point to make about the Universe of Option that go into the funnel each year: We will monitor the Planned Frequent Service Network of buses and streetcar lines, not just the candidates initially identified in the City’s ETC Plan or the Region’s ETC pilot program.</a:t>
            </a:r>
          </a:p>
          <a:p>
            <a:pPr marL="228234" indent="-228234">
              <a:buAutoNum type="arabicPeriod"/>
            </a:pPr>
            <a:r>
              <a:rPr lang="en-US" dirty="0"/>
              <a:t>Identify needs and deficiencies (existing</a:t>
            </a:r>
            <a:r>
              <a:rPr lang="en-US" baseline="0" dirty="0"/>
              <a:t> performance) using performance measures</a:t>
            </a:r>
          </a:p>
        </p:txBody>
      </p:sp>
      <p:sp>
        <p:nvSpPr>
          <p:cNvPr id="4" name="Slide Number Placeholder 3"/>
          <p:cNvSpPr>
            <a:spLocks noGrp="1"/>
          </p:cNvSpPr>
          <p:nvPr>
            <p:ph type="sldNum" sz="quarter" idx="10"/>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293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075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454150" y="909638"/>
            <a:ext cx="8080375" cy="45466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517161" y="5759726"/>
            <a:ext cx="4137285" cy="5456583"/>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1200">
                <a:latin typeface="Source Sans Pro"/>
                <a:ea typeface="Source Sans Pro"/>
                <a:cs typeface="Source Sans Pro"/>
                <a:sym typeface="Source Sans Pro"/>
              </a:rPr>
              <a:t>Freedom means freedom to choose.</a:t>
            </a:r>
            <a:endParaRPr sz="1200">
              <a:latin typeface="Source Sans Pro"/>
              <a:ea typeface="Source Sans Pro"/>
              <a:cs typeface="Source Sans Pro"/>
              <a:sym typeface="Source Sans Pro"/>
            </a:endParaRPr>
          </a:p>
          <a:p>
            <a:pPr marL="0" lvl="0" indent="0">
              <a:spcBef>
                <a:spcPts val="0"/>
              </a:spcBef>
              <a:spcAft>
                <a:spcPts val="0"/>
              </a:spcAft>
              <a:buClr>
                <a:schemeClr val="dk1"/>
              </a:buClr>
              <a:buSzPts val="1100"/>
              <a:buFont typeface="Arial"/>
              <a:buNone/>
            </a:pPr>
            <a:r>
              <a:rPr lang="en" sz="1200">
                <a:latin typeface="Source Sans Pro"/>
                <a:ea typeface="Source Sans Pro"/>
                <a:cs typeface="Source Sans Pro"/>
                <a:sym typeface="Source Sans Pro"/>
              </a:rPr>
              <a:t>But we have choices and opportunities only if we can get to them.</a:t>
            </a:r>
            <a:endParaRPr sz="1200">
              <a:latin typeface="Source Sans Pro"/>
              <a:ea typeface="Source Sans Pro"/>
              <a:cs typeface="Source Sans Pro"/>
              <a:sym typeface="Source Sans Pro"/>
            </a:endParaRPr>
          </a:p>
          <a:p>
            <a:pPr marL="0" lvl="0" indent="0">
              <a:spcBef>
                <a:spcPts val="0"/>
              </a:spcBef>
              <a:spcAft>
                <a:spcPts val="0"/>
              </a:spcAft>
              <a:buClr>
                <a:schemeClr val="dk1"/>
              </a:buClr>
              <a:buSzPts val="1100"/>
              <a:buFont typeface="Arial"/>
              <a:buNone/>
            </a:pPr>
            <a:r>
              <a:rPr lang="en" sz="1200">
                <a:latin typeface="Source Sans Pro"/>
                <a:ea typeface="Source Sans Pro"/>
                <a:cs typeface="Source Sans Pro"/>
                <a:sym typeface="Source Sans Pro"/>
              </a:rPr>
              <a:t>The City is growing denser.</a:t>
            </a:r>
            <a:endParaRPr sz="1200">
              <a:latin typeface="Source Sans Pro"/>
              <a:ea typeface="Source Sans Pro"/>
              <a:cs typeface="Source Sans Pro"/>
              <a:sym typeface="Source Sans Pro"/>
            </a:endParaRPr>
          </a:p>
          <a:p>
            <a:pPr marL="0" lvl="0" indent="0">
              <a:spcBef>
                <a:spcPts val="0"/>
              </a:spcBef>
              <a:spcAft>
                <a:spcPts val="0"/>
              </a:spcAft>
              <a:buClr>
                <a:schemeClr val="dk1"/>
              </a:buClr>
              <a:buSzPts val="1100"/>
              <a:buFont typeface="Arial"/>
              <a:buNone/>
            </a:pPr>
            <a:r>
              <a:rPr lang="en" sz="1200">
                <a:latin typeface="Source Sans Pro"/>
                <a:ea typeface="Source Sans Pro"/>
                <a:cs typeface="Source Sans Pro"/>
                <a:sym typeface="Source Sans Pro"/>
              </a:rPr>
              <a:t>But the space available for travel can’t grow with population.</a:t>
            </a:r>
            <a:endParaRPr sz="1200">
              <a:latin typeface="Source Sans Pro"/>
              <a:ea typeface="Source Sans Pro"/>
              <a:cs typeface="Source Sans Pro"/>
              <a:sym typeface="Source Sans Pro"/>
            </a:endParaRPr>
          </a:p>
          <a:p>
            <a:pPr marL="0" lvl="0" indent="0" rtl="0">
              <a:spcBef>
                <a:spcPts val="0"/>
              </a:spcBef>
              <a:spcAft>
                <a:spcPts val="0"/>
              </a:spcAft>
              <a:buNone/>
            </a:pPr>
            <a:endParaRPr sz="1200">
              <a:latin typeface="Source Sans Pro"/>
              <a:ea typeface="Source Sans Pro"/>
              <a:cs typeface="Source Sans Pro"/>
              <a:sym typeface="Source Sans Pro"/>
            </a:endParaRPr>
          </a:p>
        </p:txBody>
      </p:sp>
    </p:spTree>
    <p:extLst>
      <p:ext uri="{BB962C8B-B14F-4D97-AF65-F5344CB8AC3E}">
        <p14:creationId xmlns:p14="http://schemas.microsoft.com/office/powerpoint/2010/main" val="4175284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Overall flow for this section</a:t>
            </a:r>
          </a:p>
          <a:p>
            <a:pPr marL="171176" indent="-171176">
              <a:buFont typeface="Arial" panose="020B0604020202020204" pitchFamily="34" charset="0"/>
              <a:buChar char="•"/>
            </a:pPr>
            <a:r>
              <a:rPr lang="en-US" dirty="0"/>
              <a:t>Start with kudos for inspiring the regional program</a:t>
            </a:r>
          </a:p>
          <a:p>
            <a:pPr marL="171176" indent="-171176">
              <a:buFont typeface="Arial" panose="020B0604020202020204" pitchFamily="34" charset="0"/>
              <a:buChar char="•"/>
            </a:pPr>
            <a:r>
              <a:rPr lang="en-US" dirty="0"/>
              <a:t>City sees regional program as an opportunity to advance ETC at the local level </a:t>
            </a:r>
          </a:p>
          <a:p>
            <a:pPr marL="171176" indent="-171176">
              <a:buFont typeface="Arial" panose="020B0604020202020204" pitchFamily="34" charset="0"/>
              <a:buChar char="•"/>
            </a:pPr>
            <a:r>
              <a:rPr lang="en-US" dirty="0"/>
              <a:t>Overview process timeline</a:t>
            </a:r>
          </a:p>
          <a:p>
            <a:pPr marL="171176" indent="-171176">
              <a:buFont typeface="Arial" panose="020B0604020202020204" pitchFamily="34" charset="0"/>
              <a:buChar char="•"/>
            </a:pPr>
            <a:r>
              <a:rPr lang="en-US" dirty="0"/>
              <a:t>Where? (City-specific) – this is where the integration with other projects makes sense</a:t>
            </a:r>
          </a:p>
          <a:p>
            <a:pPr marL="171176" indent="-171176">
              <a:buFont typeface="Arial" panose="020B0604020202020204" pitchFamily="34" charset="0"/>
              <a:buChar char="•"/>
            </a:pPr>
            <a:r>
              <a:rPr lang="en-US" dirty="0"/>
              <a:t>What can we expect? Priming for workshop and potential outcomes</a:t>
            </a:r>
          </a:p>
          <a:p>
            <a:pPr marL="171176" indent="-171176">
              <a:buFont typeface="Arial" panose="020B0604020202020204" pitchFamily="34" charset="0"/>
              <a:buChar char="•"/>
            </a:pPr>
            <a:r>
              <a:rPr lang="en-US" dirty="0"/>
              <a:t>We’ve been coordinating on this throughout the ETC Planning process</a:t>
            </a:r>
          </a:p>
          <a:p>
            <a:pPr marL="171176" indent="-171176">
              <a:buFont typeface="Arial" panose="020B0604020202020204" pitchFamily="34" charset="0"/>
              <a:buChar char="•"/>
            </a:pPr>
            <a:r>
              <a:rPr lang="en-US" dirty="0"/>
              <a:t>Making sure we can deliver on the outcomes – similar goals to ETC plan goals </a:t>
            </a:r>
          </a:p>
        </p:txBody>
      </p:sp>
      <p:sp>
        <p:nvSpPr>
          <p:cNvPr id="4" name="Slide Number Placeholder 3"/>
          <p:cNvSpPr>
            <a:spLocks noGrp="1"/>
          </p:cNvSpPr>
          <p:nvPr>
            <p:ph type="sldNum" sz="quarter" idx="10"/>
          </p:nvPr>
        </p:nvSpPr>
        <p:spPr/>
        <p:txBody>
          <a:bodyPr/>
          <a:lstStyle/>
          <a:p>
            <a:fld id="{537DC8F8-12CD-40A1-BAC3-B67A348906FB}" type="slidenum">
              <a:rPr lang="en-US" smtClean="0"/>
              <a:pPr/>
              <a:t>32</a:t>
            </a:fld>
            <a:endParaRPr lang="en-US"/>
          </a:p>
        </p:txBody>
      </p:sp>
    </p:spTree>
    <p:extLst>
      <p:ext uri="{BB962C8B-B14F-4D97-AF65-F5344CB8AC3E}">
        <p14:creationId xmlns:p14="http://schemas.microsoft.com/office/powerpoint/2010/main" val="3962900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12937">
              <a:defRPr/>
            </a:pPr>
            <a:r>
              <a:rPr 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Potential Performance Metrics:</a:t>
            </a: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Customer experience</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Delay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Reliability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Frequency</a:t>
            </a:r>
          </a:p>
          <a:p>
            <a:pPr marL="456468" lvl="1" defTabSz="912937">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Efficiency/cost effectiveness of service</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Capacity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Speed</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Cost to operate service over time</a:t>
            </a:r>
          </a:p>
          <a:p>
            <a:pPr marL="456468" lvl="1" defTabSz="912937">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Support Planned Growth and Equity</a:t>
            </a:r>
          </a:p>
          <a:p>
            <a:pPr marL="342351" indent="-342351" defTabSz="912937">
              <a:buFont typeface="Symbol" panose="05050102010706020507" pitchFamily="18" charset="2"/>
              <a:buChar char=""/>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Transportation System Benefits</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Severity of problem</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magnitude of benefit &amp; scale of treatment</a:t>
            </a:r>
            <a:endParaRPr lang="en-US" baseline="0" dirty="0"/>
          </a:p>
        </p:txBody>
      </p:sp>
      <p:sp>
        <p:nvSpPr>
          <p:cNvPr id="4" name="Slide Number Placeholder 3"/>
          <p:cNvSpPr>
            <a:spLocks noGrp="1"/>
          </p:cNvSpPr>
          <p:nvPr>
            <p:ph type="sldNum" sz="quarter" idx="10"/>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2937"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749953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12937">
              <a:defRPr/>
            </a:pPr>
            <a:r>
              <a:rPr 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Potential Performance Metrics:</a:t>
            </a: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Customer experience</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Delay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Reliability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Frequency</a:t>
            </a:r>
          </a:p>
          <a:p>
            <a:pPr marL="456468" lvl="1" defTabSz="912937">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Efficiency/cost effectiveness of service</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Capacity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Speed</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Cost to operate service over time</a:t>
            </a:r>
          </a:p>
          <a:p>
            <a:pPr marL="456468" lvl="1" defTabSz="912937">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Support Planned Growth and Equity</a:t>
            </a:r>
          </a:p>
          <a:p>
            <a:pPr marL="342351" indent="-342351" defTabSz="912937">
              <a:buFont typeface="Symbol" panose="05050102010706020507" pitchFamily="18" charset="2"/>
              <a:buChar char=""/>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Transportation System Benefits</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Severity of problem</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magnitude of benefit &amp; scale of treatment</a:t>
            </a:r>
            <a:endParaRPr lang="en-US" baseline="0" dirty="0"/>
          </a:p>
        </p:txBody>
      </p:sp>
      <p:sp>
        <p:nvSpPr>
          <p:cNvPr id="4" name="Slide Number Placeholder 3"/>
          <p:cNvSpPr>
            <a:spLocks noGrp="1"/>
          </p:cNvSpPr>
          <p:nvPr>
            <p:ph type="sldNum" sz="quarter" idx="10"/>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2937"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963165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Also integrate ETC into other projects.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9471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0541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en-US" dirty="0"/>
              <a:t>The charge of the pilot project will be to develop an initial pipeline for potential ETC projects.  The premise is that these projects will support improvements to benefit transit reliability, speed, and capacity.</a:t>
            </a:r>
          </a:p>
          <a:p>
            <a:pPr defTabSz="912937">
              <a:defRPr/>
            </a:pPr>
            <a:endParaRPr lang="en-US" dirty="0"/>
          </a:p>
          <a:p>
            <a:pPr defTabSz="912937">
              <a:defRPr/>
            </a:pPr>
            <a:r>
              <a:rPr lang="en-US" dirty="0"/>
              <a:t>Note that these are very similar to the goals of what the local ETC Plan has tried to do, but applied at the regional level</a:t>
            </a:r>
          </a:p>
          <a:p>
            <a:r>
              <a:rPr lang="en-US" dirty="0"/>
              <a:t> </a:t>
            </a:r>
          </a:p>
        </p:txBody>
      </p:sp>
      <p:sp>
        <p:nvSpPr>
          <p:cNvPr id="4" name="Slide Number Placeholder 3"/>
          <p:cNvSpPr>
            <a:spLocks noGrp="1"/>
          </p:cNvSpPr>
          <p:nvPr>
            <p:ph type="sldNum" sz="quarter" idx="10"/>
          </p:nvPr>
        </p:nvSpPr>
        <p:spPr/>
        <p:txBody>
          <a:bodyPr/>
          <a:lstStyle/>
          <a:p>
            <a:pPr defTabSz="912937">
              <a:defRPr/>
            </a:pPr>
            <a:fld id="{537DC8F8-12CD-40A1-BAC3-B67A348906FB}" type="slidenum">
              <a:rPr lang="en-US">
                <a:solidFill>
                  <a:prstClr val="black"/>
                </a:solidFill>
                <a:latin typeface="Calibri"/>
              </a:rPr>
              <a:pPr defTabSz="912937">
                <a:defRPr/>
              </a:pPr>
              <a:t>38</a:t>
            </a:fld>
            <a:endParaRPr lang="en-US">
              <a:solidFill>
                <a:prstClr val="black"/>
              </a:solidFill>
              <a:latin typeface="Calibri"/>
            </a:endParaRPr>
          </a:p>
        </p:txBody>
      </p:sp>
    </p:spTree>
    <p:extLst>
      <p:ext uri="{BB962C8B-B14F-4D97-AF65-F5344CB8AC3E}">
        <p14:creationId xmlns:p14="http://schemas.microsoft.com/office/powerpoint/2010/main" val="482955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en-US" dirty="0"/>
              <a:t>The charge of the pilot project will be to develop an initial pipeline for potential ETC projects.  The premise is that these projects will support improvements to benefit transit reliability, speed, and capacity.</a:t>
            </a:r>
          </a:p>
          <a:p>
            <a:pPr defTabSz="912937">
              <a:defRPr/>
            </a:pPr>
            <a:endParaRPr lang="en-US" dirty="0"/>
          </a:p>
          <a:p>
            <a:pPr defTabSz="912937">
              <a:defRPr/>
            </a:pPr>
            <a:r>
              <a:rPr lang="en-US" dirty="0"/>
              <a:t>Note that these are very similar to the goals of what the local ETC Plan has tried to do, but applied at the regional level</a:t>
            </a:r>
          </a:p>
          <a:p>
            <a:r>
              <a:rPr lang="en-US" dirty="0"/>
              <a:t> </a:t>
            </a:r>
          </a:p>
        </p:txBody>
      </p:sp>
      <p:sp>
        <p:nvSpPr>
          <p:cNvPr id="4" name="Slide Number Placeholder 3"/>
          <p:cNvSpPr>
            <a:spLocks noGrp="1"/>
          </p:cNvSpPr>
          <p:nvPr>
            <p:ph type="sldNum" sz="quarter" idx="10"/>
          </p:nvPr>
        </p:nvSpPr>
        <p:spPr/>
        <p:txBody>
          <a:bodyPr/>
          <a:lstStyle/>
          <a:p>
            <a:pPr defTabSz="912937">
              <a:defRPr/>
            </a:pPr>
            <a:fld id="{537DC8F8-12CD-40A1-BAC3-B67A348906FB}" type="slidenum">
              <a:rPr lang="en-US">
                <a:solidFill>
                  <a:prstClr val="black"/>
                </a:solidFill>
                <a:latin typeface="Calibri"/>
              </a:rPr>
              <a:pPr defTabSz="912937">
                <a:defRPr/>
              </a:pPr>
              <a:t>39</a:t>
            </a:fld>
            <a:endParaRPr lang="en-US">
              <a:solidFill>
                <a:prstClr val="black"/>
              </a:solidFill>
              <a:latin typeface="Calibri"/>
            </a:endParaRPr>
          </a:p>
        </p:txBody>
      </p:sp>
    </p:spTree>
    <p:extLst>
      <p:ext uri="{BB962C8B-B14F-4D97-AF65-F5344CB8AC3E}">
        <p14:creationId xmlns:p14="http://schemas.microsoft.com/office/powerpoint/2010/main" val="1188106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en-US" dirty="0"/>
              <a:t>The charge of the pilot project will be to develop an initial pipeline for potential ETC projects.  The premise is that these projects will support improvements to benefit transit reliability, speed, and capacity.</a:t>
            </a:r>
          </a:p>
          <a:p>
            <a:pPr defTabSz="912937">
              <a:defRPr/>
            </a:pPr>
            <a:endParaRPr lang="en-US" dirty="0"/>
          </a:p>
          <a:p>
            <a:pPr defTabSz="912937">
              <a:defRPr/>
            </a:pPr>
            <a:r>
              <a:rPr lang="en-US" dirty="0"/>
              <a:t>Note that these are very similar to the goals of what the local ETC Plan has tried to do, but applied at the regional level</a:t>
            </a:r>
          </a:p>
          <a:p>
            <a:r>
              <a:rPr lang="en-US" dirty="0"/>
              <a:t> </a:t>
            </a:r>
          </a:p>
        </p:txBody>
      </p:sp>
      <p:sp>
        <p:nvSpPr>
          <p:cNvPr id="4" name="Slide Number Placeholder 3"/>
          <p:cNvSpPr>
            <a:spLocks noGrp="1"/>
          </p:cNvSpPr>
          <p:nvPr>
            <p:ph type="sldNum" sz="quarter" idx="10"/>
          </p:nvPr>
        </p:nvSpPr>
        <p:spPr/>
        <p:txBody>
          <a:bodyPr/>
          <a:lstStyle/>
          <a:p>
            <a:pPr defTabSz="912937">
              <a:defRPr/>
            </a:pPr>
            <a:fld id="{537DC8F8-12CD-40A1-BAC3-B67A348906FB}" type="slidenum">
              <a:rPr lang="en-US">
                <a:solidFill>
                  <a:prstClr val="black"/>
                </a:solidFill>
                <a:latin typeface="Calibri"/>
              </a:rPr>
              <a:pPr defTabSz="912937">
                <a:defRPr/>
              </a:pPr>
              <a:t>40</a:t>
            </a:fld>
            <a:endParaRPr lang="en-US">
              <a:solidFill>
                <a:prstClr val="black"/>
              </a:solidFill>
              <a:latin typeface="Calibri"/>
            </a:endParaRPr>
          </a:p>
        </p:txBody>
      </p:sp>
    </p:spTree>
    <p:extLst>
      <p:ext uri="{BB962C8B-B14F-4D97-AF65-F5344CB8AC3E}">
        <p14:creationId xmlns:p14="http://schemas.microsoft.com/office/powerpoint/2010/main" val="3879401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en-US" dirty="0"/>
              <a:t>The charge of the pilot project will be to develop an initial pipeline for potential ETC projects.  The premise is that these projects will support improvements to benefit transit reliability, speed, and capacity.</a:t>
            </a:r>
          </a:p>
          <a:p>
            <a:pPr defTabSz="912937">
              <a:defRPr/>
            </a:pPr>
            <a:endParaRPr lang="en-US" dirty="0"/>
          </a:p>
          <a:p>
            <a:pPr defTabSz="912937">
              <a:defRPr/>
            </a:pPr>
            <a:r>
              <a:rPr lang="en-US" dirty="0"/>
              <a:t>Note that these are very similar to the goals of what the local ETC Plan has tried to do, but applied at the regional level</a:t>
            </a:r>
          </a:p>
          <a:p>
            <a:r>
              <a:rPr lang="en-US" dirty="0"/>
              <a:t> </a:t>
            </a:r>
          </a:p>
        </p:txBody>
      </p:sp>
      <p:sp>
        <p:nvSpPr>
          <p:cNvPr id="4" name="Slide Number Placeholder 3"/>
          <p:cNvSpPr>
            <a:spLocks noGrp="1"/>
          </p:cNvSpPr>
          <p:nvPr>
            <p:ph type="sldNum" sz="quarter" idx="10"/>
          </p:nvPr>
        </p:nvSpPr>
        <p:spPr/>
        <p:txBody>
          <a:bodyPr/>
          <a:lstStyle/>
          <a:p>
            <a:pPr defTabSz="912937">
              <a:defRPr/>
            </a:pPr>
            <a:fld id="{537DC8F8-12CD-40A1-BAC3-B67A348906FB}" type="slidenum">
              <a:rPr lang="en-US">
                <a:solidFill>
                  <a:prstClr val="black"/>
                </a:solidFill>
                <a:latin typeface="Calibri"/>
              </a:rPr>
              <a:pPr defTabSz="912937">
                <a:defRPr/>
              </a:pPr>
              <a:t>41</a:t>
            </a:fld>
            <a:endParaRPr lang="en-US">
              <a:solidFill>
                <a:prstClr val="black"/>
              </a:solidFill>
              <a:latin typeface="Calibri"/>
            </a:endParaRPr>
          </a:p>
        </p:txBody>
      </p:sp>
    </p:spTree>
    <p:extLst>
      <p:ext uri="{BB962C8B-B14F-4D97-AF65-F5344CB8AC3E}">
        <p14:creationId xmlns:p14="http://schemas.microsoft.com/office/powerpoint/2010/main" val="36708299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Overall flow for this section</a:t>
            </a:r>
          </a:p>
          <a:p>
            <a:pPr marL="171176" indent="-171176">
              <a:buFont typeface="Arial" panose="020B0604020202020204" pitchFamily="34" charset="0"/>
              <a:buChar char="•"/>
            </a:pPr>
            <a:r>
              <a:rPr lang="en-US" dirty="0"/>
              <a:t>Start with kudos for inspiring the regional program</a:t>
            </a:r>
          </a:p>
          <a:p>
            <a:pPr marL="171176" indent="-171176">
              <a:buFont typeface="Arial" panose="020B0604020202020204" pitchFamily="34" charset="0"/>
              <a:buChar char="•"/>
            </a:pPr>
            <a:r>
              <a:rPr lang="en-US" dirty="0"/>
              <a:t>City sees regional program as an opportunity to advance ETC at the local level </a:t>
            </a:r>
          </a:p>
          <a:p>
            <a:pPr marL="171176" indent="-171176">
              <a:buFont typeface="Arial" panose="020B0604020202020204" pitchFamily="34" charset="0"/>
              <a:buChar char="•"/>
            </a:pPr>
            <a:r>
              <a:rPr lang="en-US" dirty="0"/>
              <a:t>Overview process timeline</a:t>
            </a:r>
          </a:p>
          <a:p>
            <a:pPr marL="171176" indent="-171176">
              <a:buFont typeface="Arial" panose="020B0604020202020204" pitchFamily="34" charset="0"/>
              <a:buChar char="•"/>
            </a:pPr>
            <a:r>
              <a:rPr lang="en-US" dirty="0"/>
              <a:t>Where? (City-specific) – this is where the integration with other projects makes sense</a:t>
            </a:r>
          </a:p>
          <a:p>
            <a:pPr marL="171176" indent="-171176">
              <a:buFont typeface="Arial" panose="020B0604020202020204" pitchFamily="34" charset="0"/>
              <a:buChar char="•"/>
            </a:pPr>
            <a:r>
              <a:rPr lang="en-US" dirty="0"/>
              <a:t>What can we expect? Priming for workshop and potential outcomes</a:t>
            </a:r>
          </a:p>
          <a:p>
            <a:pPr marL="171176" indent="-171176">
              <a:buFont typeface="Arial" panose="020B0604020202020204" pitchFamily="34" charset="0"/>
              <a:buChar char="•"/>
            </a:pPr>
            <a:r>
              <a:rPr lang="en-US" dirty="0"/>
              <a:t>We’ve been coordinating on this throughout the ETC Planning process</a:t>
            </a:r>
          </a:p>
          <a:p>
            <a:pPr marL="171176" indent="-171176">
              <a:buFont typeface="Arial" panose="020B0604020202020204" pitchFamily="34" charset="0"/>
              <a:buChar char="•"/>
            </a:pPr>
            <a:r>
              <a:rPr lang="en-US" dirty="0"/>
              <a:t>Making sure we can deliver on the outcomes – similar goals to ETC plan goals </a:t>
            </a:r>
          </a:p>
        </p:txBody>
      </p:sp>
      <p:sp>
        <p:nvSpPr>
          <p:cNvPr id="4" name="Slide Number Placeholder 3"/>
          <p:cNvSpPr>
            <a:spLocks noGrp="1"/>
          </p:cNvSpPr>
          <p:nvPr>
            <p:ph type="sldNum" sz="quarter" idx="10"/>
          </p:nvPr>
        </p:nvSpPr>
        <p:spPr/>
        <p:txBody>
          <a:bodyPr/>
          <a:lstStyle/>
          <a:p>
            <a:fld id="{537DC8F8-12CD-40A1-BAC3-B67A348906FB}" type="slidenum">
              <a:rPr lang="en-US" smtClean="0"/>
              <a:pPr/>
              <a:t>42</a:t>
            </a:fld>
            <a:endParaRPr lang="en-US"/>
          </a:p>
        </p:txBody>
      </p:sp>
    </p:spTree>
    <p:extLst>
      <p:ext uri="{BB962C8B-B14F-4D97-AF65-F5344CB8AC3E}">
        <p14:creationId xmlns:p14="http://schemas.microsoft.com/office/powerpoint/2010/main" val="2264846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1454150" y="909638"/>
            <a:ext cx="8080375" cy="45466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517161" y="5759726"/>
            <a:ext cx="4137285" cy="5456583"/>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951839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en-US" dirty="0"/>
              <a:t>The charge of the pilot project will be to develop an initial pipeline for potential ETC projects.  The premise is that these projects will support improvements to benefit transit reliability, speed, and capacity.</a:t>
            </a:r>
          </a:p>
          <a:p>
            <a:pPr defTabSz="912937">
              <a:defRPr/>
            </a:pPr>
            <a:endParaRPr lang="en-US" dirty="0"/>
          </a:p>
          <a:p>
            <a:pPr defTabSz="912937">
              <a:defRPr/>
            </a:pPr>
            <a:r>
              <a:rPr lang="en-US" dirty="0"/>
              <a:t>Note that these are very similar to the goals of what the local ETC Plan has tried to do, but applied at the regional level</a:t>
            </a:r>
          </a:p>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5398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4150" y="909638"/>
            <a:ext cx="8080375" cy="4546600"/>
          </a:xfrm>
        </p:spPr>
      </p:sp>
      <p:sp>
        <p:nvSpPr>
          <p:cNvPr id="3" name="Notes Placeholder 2"/>
          <p:cNvSpPr>
            <a:spLocks noGrp="1"/>
          </p:cNvSpPr>
          <p:nvPr>
            <p:ph type="body" idx="1"/>
          </p:nvPr>
        </p:nvSpPr>
        <p:spPr/>
        <p:txBody>
          <a:bodyPr>
            <a:normAutofit/>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629C9-09B0-4FCC-AC60-55456E6F3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5968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4150" y="909638"/>
            <a:ext cx="8080375" cy="4546600"/>
          </a:xfrm>
        </p:spPr>
      </p:sp>
      <p:sp>
        <p:nvSpPr>
          <p:cNvPr id="3" name="Notes Placeholder 2"/>
          <p:cNvSpPr>
            <a:spLocks noGrp="1"/>
          </p:cNvSpPr>
          <p:nvPr>
            <p:ph type="body" idx="1"/>
          </p:nvPr>
        </p:nvSpPr>
        <p:spPr/>
        <p:txBody>
          <a:bodyPr>
            <a:normAutofit/>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629C9-09B0-4FCC-AC60-55456E6F3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74423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176" indent="-171176" defTabSz="912937">
              <a:buFont typeface="Arial" panose="020B0604020202020204" pitchFamily="34" charset="0"/>
              <a:buChar char="•"/>
              <a:defRPr/>
            </a:pPr>
            <a:r>
              <a:rPr lang="en-US" dirty="0"/>
              <a:t>We are at the beginning of the process, and are at the stage of introducing the regional concept to partner jurisdictions</a:t>
            </a:r>
          </a:p>
          <a:p>
            <a:pPr marL="171176" indent="-171176" defTabSz="912937">
              <a:buFont typeface="Arial" panose="020B0604020202020204" pitchFamily="34" charset="0"/>
              <a:buChar char="•"/>
              <a:defRPr/>
            </a:pPr>
            <a:r>
              <a:rPr lang="en-US" dirty="0"/>
              <a:t>The next major milestone will be to conduct a series of (14) workshops to review potential ETC solutions in corridors and corridor segments throughout the region.  This early work will inform a near-term implementation workplan and integration into the Metro RTP.</a:t>
            </a:r>
          </a:p>
          <a:p>
            <a:pPr marL="171176" indent="-171176" defTabSz="912937">
              <a:buFont typeface="Arial" panose="020B0604020202020204" pitchFamily="34" charset="0"/>
              <a:buChar char="•"/>
              <a:defRPr/>
            </a:pPr>
            <a:r>
              <a:rPr lang="en-US" dirty="0"/>
              <a:t>Once these near-term projects are identified, TriMet will issue an </a:t>
            </a:r>
            <a:r>
              <a:rPr lang="en-US" dirty="0" err="1"/>
              <a:t>RFI</a:t>
            </a:r>
            <a:r>
              <a:rPr lang="en-US" dirty="0"/>
              <a:t> to select segments and ETC solutions to be studied further, up to 15% design</a:t>
            </a:r>
          </a:p>
          <a:p>
            <a:pPr marL="171176" indent="-171176" defTabSz="912937">
              <a:buFont typeface="Arial" panose="020B0604020202020204" pitchFamily="34" charset="0"/>
              <a:buChar char="•"/>
              <a:defRPr/>
            </a:pPr>
            <a:endParaRPr lang="en-US" dirty="0"/>
          </a:p>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32091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en-US" dirty="0"/>
              <a:t>Also note how this process will be applied to segments outside of Portland Central City</a:t>
            </a:r>
          </a:p>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6559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37DC8F8-12CD-40A1-BAC3-B67A348906FB}" type="slidenum">
              <a:rPr lang="en-US" smtClean="0"/>
              <a:pPr/>
              <a:t>48</a:t>
            </a:fld>
            <a:endParaRPr lang="en-US"/>
          </a:p>
        </p:txBody>
      </p:sp>
    </p:spTree>
    <p:extLst>
      <p:ext uri="{BB962C8B-B14F-4D97-AF65-F5344CB8AC3E}">
        <p14:creationId xmlns:p14="http://schemas.microsoft.com/office/powerpoint/2010/main" val="15819847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a:t>
            </a:r>
          </a:p>
        </p:txBody>
      </p:sp>
      <p:sp>
        <p:nvSpPr>
          <p:cNvPr id="4" name="Slide Number Placeholder 3"/>
          <p:cNvSpPr>
            <a:spLocks noGrp="1"/>
          </p:cNvSpPr>
          <p:nvPr>
            <p:ph type="sldNum" sz="quarter" idx="10"/>
          </p:nvPr>
        </p:nvSpPr>
        <p:spPr/>
        <p:txBody>
          <a:bodyPr/>
          <a:lstStyle/>
          <a:p>
            <a:fld id="{537DC8F8-12CD-40A1-BAC3-B67A348906FB}" type="slidenum">
              <a:rPr lang="en-US" smtClean="0"/>
              <a:pPr/>
              <a:t>49</a:t>
            </a:fld>
            <a:endParaRPr lang="en-US"/>
          </a:p>
        </p:txBody>
      </p:sp>
    </p:spTree>
    <p:extLst>
      <p:ext uri="{BB962C8B-B14F-4D97-AF65-F5344CB8AC3E}">
        <p14:creationId xmlns:p14="http://schemas.microsoft.com/office/powerpoint/2010/main" val="934288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461489" lvl="1" defTabSz="922979">
              <a:spcBef>
                <a:spcPts val="606"/>
              </a:spcBef>
              <a:defRPr/>
            </a:pPr>
            <a:endParaRPr lang="en-US" sz="2800" b="1" dirty="0"/>
          </a:p>
          <a:p>
            <a:pPr lvl="1">
              <a:spcBef>
                <a:spcPts val="606"/>
              </a:spcBef>
            </a:pPr>
            <a:r>
              <a:rPr lang="en-US" sz="2800" b="1" dirty="0"/>
              <a:t>Transit Performance </a:t>
            </a:r>
          </a:p>
          <a:p>
            <a:pPr marL="749920" lvl="1" indent="-288431">
              <a:spcBef>
                <a:spcPts val="606"/>
              </a:spcBef>
              <a:buFont typeface="Arial" panose="020B0604020202020204" pitchFamily="34" charset="0"/>
              <a:buChar char="•"/>
            </a:pPr>
            <a:r>
              <a:rPr lang="en-US" sz="2400" b="1" dirty="0">
                <a:solidFill>
                  <a:schemeClr val="bg2">
                    <a:lumMod val="50000"/>
                  </a:schemeClr>
                </a:solidFill>
              </a:rPr>
              <a:t>Average Existing Weekday Transit Trips </a:t>
            </a:r>
            <a:r>
              <a:rPr lang="en-US" sz="2400" dirty="0"/>
              <a:t>(FTA Warrants methodology)</a:t>
            </a:r>
            <a:r>
              <a:rPr lang="en-US" sz="2400" b="1" dirty="0"/>
              <a:t>: </a:t>
            </a:r>
            <a:r>
              <a:rPr lang="en-US" sz="2400" dirty="0"/>
              <a:t>Average weekday passenger load entering the corridor and stop-level </a:t>
            </a:r>
            <a:r>
              <a:rPr lang="en-US" sz="2400" dirty="0" err="1"/>
              <a:t>boardings</a:t>
            </a:r>
            <a:r>
              <a:rPr lang="en-US" sz="2400" dirty="0"/>
              <a:t> along the line</a:t>
            </a:r>
            <a:endParaRPr lang="en-US" dirty="0"/>
          </a:p>
          <a:p>
            <a:pPr marL="749920" lvl="1" indent="-288431">
              <a:spcBef>
                <a:spcPts val="606"/>
              </a:spcBef>
              <a:buFont typeface="Arial" panose="020B0604020202020204" pitchFamily="34" charset="0"/>
              <a:buChar char="•"/>
            </a:pPr>
            <a:r>
              <a:rPr lang="en-US" sz="2400" b="1" dirty="0">
                <a:solidFill>
                  <a:schemeClr val="bg2">
                    <a:lumMod val="50000"/>
                  </a:schemeClr>
                </a:solidFill>
              </a:rPr>
              <a:t>Reliability: </a:t>
            </a:r>
            <a:r>
              <a:rPr lang="en-US" sz="2400" dirty="0"/>
              <a:t>Percent difference between 90th and 10th percentile operating speed</a:t>
            </a:r>
            <a:endParaRPr lang="en-US" dirty="0"/>
          </a:p>
          <a:p>
            <a:pPr marL="749920" lvl="1" indent="-288431">
              <a:spcBef>
                <a:spcPts val="606"/>
              </a:spcBef>
              <a:buFont typeface="Arial" panose="020B0604020202020204" pitchFamily="34" charset="0"/>
              <a:buChar char="•"/>
            </a:pPr>
            <a:r>
              <a:rPr lang="en-US" sz="2400" b="1" dirty="0">
                <a:solidFill>
                  <a:schemeClr val="bg2">
                    <a:lumMod val="50000"/>
                  </a:schemeClr>
                </a:solidFill>
              </a:rPr>
              <a:t>Transit Speed: </a:t>
            </a:r>
            <a:r>
              <a:rPr lang="en-US" sz="2400" dirty="0"/>
              <a:t>Average operating speed (exclusive of dwell time) proportional to the posted speed limit</a:t>
            </a:r>
            <a:endParaRPr lang="en-US" dirty="0"/>
          </a:p>
          <a:p>
            <a:pPr marL="749920" lvl="1" indent="-288431">
              <a:spcBef>
                <a:spcPts val="606"/>
              </a:spcBef>
              <a:buFont typeface="Arial" panose="020B0604020202020204" pitchFamily="34" charset="0"/>
              <a:buChar char="•"/>
            </a:pPr>
            <a:r>
              <a:rPr lang="en-US" sz="2400" b="1" dirty="0">
                <a:solidFill>
                  <a:schemeClr val="bg2">
                    <a:lumMod val="50000"/>
                  </a:schemeClr>
                </a:solidFill>
              </a:rPr>
              <a:t>Dwell Time: </a:t>
            </a:r>
            <a:r>
              <a:rPr lang="en-US" sz="2400" dirty="0"/>
              <a:t>Average dwell time (time spent stopped at bus stops) proportional to average runtime </a:t>
            </a:r>
          </a:p>
          <a:p>
            <a:pPr lvl="1">
              <a:spcBef>
                <a:spcPts val="606"/>
              </a:spcBef>
            </a:pPr>
            <a:endParaRPr lang="en-US" sz="2800" b="1" dirty="0"/>
          </a:p>
          <a:p>
            <a:pPr lvl="1">
              <a:spcBef>
                <a:spcPts val="606"/>
              </a:spcBef>
            </a:pPr>
            <a:r>
              <a:rPr lang="en-US" sz="2800" b="1" dirty="0"/>
              <a:t>Equity and Future Growth (2010 – 2035)</a:t>
            </a:r>
          </a:p>
          <a:p>
            <a:pPr marL="749920" lvl="1" indent="-288431">
              <a:spcBef>
                <a:spcPts val="606"/>
              </a:spcBef>
              <a:buFont typeface="Arial" panose="020B0604020202020204" pitchFamily="34" charset="0"/>
              <a:buChar char="•"/>
            </a:pPr>
            <a:r>
              <a:rPr lang="en-US" sz="2400" b="1" dirty="0">
                <a:solidFill>
                  <a:schemeClr val="bg1">
                    <a:lumMod val="75000"/>
                  </a:schemeClr>
                </a:solidFill>
              </a:rPr>
              <a:t>Equity</a:t>
            </a:r>
            <a:r>
              <a:rPr lang="en-US" sz="2400" b="1" dirty="0">
                <a:solidFill>
                  <a:schemeClr val="bg2">
                    <a:lumMod val="50000"/>
                  </a:schemeClr>
                </a:solidFill>
              </a:rPr>
              <a:t>: </a:t>
            </a:r>
            <a:r>
              <a:rPr lang="en-US" sz="2400" dirty="0"/>
              <a:t>Composite index score for three demographic factors:</a:t>
            </a:r>
          </a:p>
          <a:p>
            <a:pPr marL="1269096" lvl="2" indent="-346117">
              <a:spcBef>
                <a:spcPts val="606"/>
              </a:spcBef>
              <a:buFont typeface="Courier New" panose="02070309020205020404" pitchFamily="49" charset="0"/>
              <a:buChar char="o"/>
            </a:pPr>
            <a:r>
              <a:rPr lang="en-US" sz="2400" dirty="0"/>
              <a:t>Percentage of people of color</a:t>
            </a:r>
          </a:p>
          <a:p>
            <a:pPr marL="1269096" lvl="2" indent="-346117">
              <a:spcBef>
                <a:spcPts val="606"/>
              </a:spcBef>
              <a:buFont typeface="Courier New" panose="02070309020205020404" pitchFamily="49" charset="0"/>
              <a:buChar char="o"/>
            </a:pPr>
            <a:r>
              <a:rPr lang="en-US" sz="2400" dirty="0"/>
              <a:t>Low income populations (200% poverty level)</a:t>
            </a:r>
          </a:p>
          <a:p>
            <a:pPr marL="1269096" lvl="2" indent="-346117">
              <a:spcBef>
                <a:spcPts val="606"/>
              </a:spcBef>
              <a:buFont typeface="Courier New" panose="02070309020205020404" pitchFamily="49" charset="0"/>
              <a:buChar char="o"/>
            </a:pPr>
            <a:r>
              <a:rPr lang="en-US" sz="2400" dirty="0"/>
              <a:t>Limited English proficiency (LEP) households</a:t>
            </a:r>
          </a:p>
          <a:p>
            <a:pPr marL="1269096" lvl="2" indent="-346117">
              <a:spcBef>
                <a:spcPts val="606"/>
              </a:spcBef>
              <a:buFont typeface="Courier New" panose="02070309020205020404" pitchFamily="49" charset="0"/>
              <a:buChar char="o"/>
            </a:pPr>
            <a:r>
              <a:rPr lang="en-US" sz="2400" i="1" dirty="0"/>
              <a:t>Note: Index score also considers City-wide averages (define)</a:t>
            </a:r>
            <a:endParaRPr lang="en-US" dirty="0"/>
          </a:p>
          <a:p>
            <a:pPr marL="749920" lvl="1" indent="-288431">
              <a:spcBef>
                <a:spcPts val="606"/>
              </a:spcBef>
              <a:buFont typeface="Arial" panose="020B0604020202020204" pitchFamily="34" charset="0"/>
              <a:buChar char="•"/>
            </a:pPr>
            <a:r>
              <a:rPr lang="en-US" sz="2400" b="1" dirty="0">
                <a:solidFill>
                  <a:schemeClr val="bg2">
                    <a:lumMod val="50000"/>
                  </a:schemeClr>
                </a:solidFill>
              </a:rPr>
              <a:t>Forecasted Households and Job Growth </a:t>
            </a:r>
          </a:p>
          <a:p>
            <a:pPr marL="1269096" lvl="2" indent="-346117">
              <a:spcBef>
                <a:spcPts val="606"/>
              </a:spcBef>
              <a:buFont typeface="Courier New" panose="02070309020205020404" pitchFamily="49" charset="0"/>
              <a:buChar char="o"/>
            </a:pPr>
            <a:r>
              <a:rPr lang="en-US" sz="2400" dirty="0"/>
              <a:t>Based on 2035 Comprehensive Plan Growth Scenario</a:t>
            </a:r>
          </a:p>
          <a:p>
            <a:endParaRPr lang="en-US" dirty="0"/>
          </a:p>
        </p:txBody>
      </p:sp>
      <p:sp>
        <p:nvSpPr>
          <p:cNvPr id="4" name="Slide Number Placeholder 3"/>
          <p:cNvSpPr>
            <a:spLocks noGrp="1"/>
          </p:cNvSpPr>
          <p:nvPr>
            <p:ph type="sldNum" sz="quarter" idx="10"/>
          </p:nvPr>
        </p:nvSpPr>
        <p:spPr/>
        <p:txBody>
          <a:bodyPr/>
          <a:lstStyle/>
          <a:p>
            <a:fld id="{537DC8F8-12CD-40A1-BAC3-B67A348906FB}" type="slidenum">
              <a:rPr lang="en-US" smtClean="0"/>
              <a:pPr/>
              <a:t>50</a:t>
            </a:fld>
            <a:endParaRPr lang="en-US"/>
          </a:p>
        </p:txBody>
      </p:sp>
    </p:spTree>
    <p:extLst>
      <p:ext uri="{BB962C8B-B14F-4D97-AF65-F5344CB8AC3E}">
        <p14:creationId xmlns:p14="http://schemas.microsoft.com/office/powerpoint/2010/main" val="40070380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12937">
              <a:defRPr/>
            </a:pPr>
            <a:r>
              <a:rPr 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Potential Performance Metrics:</a:t>
            </a: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Customer experience</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Delay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Reliability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Frequency</a:t>
            </a:r>
          </a:p>
          <a:p>
            <a:pPr marL="456468" lvl="1" defTabSz="912937">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Efficiency/cost effectiveness of service</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Capacity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Speed</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Cost to operate service over time</a:t>
            </a:r>
          </a:p>
          <a:p>
            <a:pPr marL="456468" lvl="1" defTabSz="912937">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Support Planned Growth and Equity</a:t>
            </a:r>
          </a:p>
          <a:p>
            <a:pPr marL="342351" indent="-342351" defTabSz="912937">
              <a:buFont typeface="Symbol" panose="05050102010706020507" pitchFamily="18" charset="2"/>
              <a:buChar char=""/>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Transportation System Benefits</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Severity of problem</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magnitude of benefit &amp; scale of treatment</a:t>
            </a:r>
            <a:endParaRPr lang="en-US" baseline="0" dirty="0"/>
          </a:p>
        </p:txBody>
      </p:sp>
      <p:sp>
        <p:nvSpPr>
          <p:cNvPr id="4" name="Slide Number Placeholder 3"/>
          <p:cNvSpPr>
            <a:spLocks noGrp="1"/>
          </p:cNvSpPr>
          <p:nvPr>
            <p:ph type="sldNum" sz="quarter" idx="10"/>
          </p:nvPr>
        </p:nvSpPr>
        <p:spPr/>
        <p:txBody>
          <a:bodyPr/>
          <a:lstStyle/>
          <a:p>
            <a:pPr defTabSz="912937">
              <a:defRPr/>
            </a:pPr>
            <a:fld id="{537DC8F8-12CD-40A1-BAC3-B67A348906FB}" type="slidenum">
              <a:rPr lang="en-US" sz="1800" kern="0">
                <a:solidFill>
                  <a:sysClr val="windowText" lastClr="000000"/>
                </a:solidFill>
                <a:latin typeface="Calibri"/>
              </a:rPr>
              <a:pPr defTabSz="912937">
                <a:defRPr/>
              </a:pPr>
              <a:t>51</a:t>
            </a:fld>
            <a:endParaRPr lang="en-US" sz="1800" kern="0">
              <a:solidFill>
                <a:sysClr val="windowText" lastClr="000000"/>
              </a:solidFill>
              <a:latin typeface="Calibri"/>
            </a:endParaRPr>
          </a:p>
        </p:txBody>
      </p:sp>
    </p:spTree>
    <p:extLst>
      <p:ext uri="{BB962C8B-B14F-4D97-AF65-F5344CB8AC3E}">
        <p14:creationId xmlns:p14="http://schemas.microsoft.com/office/powerpoint/2010/main" val="18311159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en-US" dirty="0"/>
              <a:t>Also note how this process will be applied to segments outside of Portland Central City</a:t>
            </a:r>
          </a:p>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4859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454150" y="909638"/>
            <a:ext cx="8080375" cy="45466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517161" y="5759726"/>
            <a:ext cx="4137285" cy="5456583"/>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939708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176" indent="-171176" defTabSz="912937">
              <a:buFont typeface="Arial" panose="020B0604020202020204" pitchFamily="34" charset="0"/>
              <a:buChar char="•"/>
              <a:defRPr/>
            </a:pPr>
            <a:r>
              <a:rPr lang="en-US" dirty="0"/>
              <a:t>These segments were selected using a very similar methodology to what we did in the ETC Plan, but focused on segments that this plan did not focus on.</a:t>
            </a:r>
          </a:p>
          <a:p>
            <a:pPr marL="171176" indent="-171176" defTabSz="912937">
              <a:buFont typeface="Arial" panose="020B0604020202020204" pitchFamily="34" charset="0"/>
              <a:buChar char="•"/>
              <a:defRPr/>
            </a:pPr>
            <a:r>
              <a:rPr lang="en-US" dirty="0"/>
              <a:t>These segments are important from a regional level since so many bus lines begin or end in the Central City</a:t>
            </a:r>
          </a:p>
          <a:p>
            <a:pPr marL="171176" indent="-171176" defTabSz="912937">
              <a:buFont typeface="Arial" panose="020B0604020202020204" pitchFamily="34" charset="0"/>
              <a:buChar char="•"/>
              <a:defRPr/>
            </a:pPr>
            <a:r>
              <a:rPr lang="en-US" dirty="0"/>
              <a:t>This also provided an opportunity to integrate ETC considerations into the Central City In Motion Plan/Project and Streetcar.  The City will look for ETC opportunities within the Central City that are also supportive to other modes</a:t>
            </a:r>
          </a:p>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96758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4150" y="909638"/>
            <a:ext cx="8080375" cy="4546600"/>
          </a:xfrm>
        </p:spPr>
      </p:sp>
      <p:sp>
        <p:nvSpPr>
          <p:cNvPr id="3" name="Notes Placeholder 2"/>
          <p:cNvSpPr>
            <a:spLocks noGrp="1"/>
          </p:cNvSpPr>
          <p:nvPr>
            <p:ph type="body" idx="1"/>
          </p:nvPr>
        </p:nvSpPr>
        <p:spPr/>
        <p:txBody>
          <a:bodyPr>
            <a:normAutofit/>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629C9-09B0-4FCC-AC60-55456E6F3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39768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4150" y="909638"/>
            <a:ext cx="8080375" cy="4546600"/>
          </a:xfrm>
        </p:spPr>
      </p:sp>
      <p:sp>
        <p:nvSpPr>
          <p:cNvPr id="3" name="Notes Placeholder 2"/>
          <p:cNvSpPr>
            <a:spLocks noGrp="1"/>
          </p:cNvSpPr>
          <p:nvPr>
            <p:ph type="body" idx="1"/>
          </p:nvPr>
        </p:nvSpPr>
        <p:spPr/>
        <p:txBody>
          <a:bodyPr>
            <a:normAutofit/>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629C9-09B0-4FCC-AC60-55456E6F3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37940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Why are we doing it? 5 key reasons</a:t>
            </a:r>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E1AA78CB-D1DD-4540-9ACA-558FD8429772}" type="slidenum">
              <a:rPr kumimoji="0" lang="en-US" sz="1700" b="0" i="0" u="none" strike="noStrike" kern="0" cap="none" spc="0" normalizeH="0" baseline="0" noProof="0">
                <a:ln>
                  <a:noFill/>
                </a:ln>
                <a:solidFill>
                  <a:sysClr val="windowText" lastClr="000000"/>
                </a:solidFill>
                <a:effectLst/>
                <a:uLnTx/>
                <a:uFillTx/>
                <a:latin typeface="Calibri" charset="0"/>
                <a:ea typeface="MS PGothic" charset="0"/>
              </a:rPr>
              <a:pPr marL="0" marR="0" lvl="0" indent="0" algn="r" defTabSz="881390" rtl="0" eaLnBrk="1" fontAlgn="auto" latinLnBrk="0" hangingPunct="1">
                <a:lnSpc>
                  <a:spcPct val="100000"/>
                </a:lnSpc>
                <a:spcBef>
                  <a:spcPts val="0"/>
                </a:spcBef>
                <a:spcAft>
                  <a:spcPts val="0"/>
                </a:spcAft>
                <a:buClrTx/>
                <a:buSzTx/>
                <a:buFontTx/>
                <a:buNone/>
                <a:tabLst/>
                <a:defRPr/>
              </a:pPr>
              <a:t>57</a:t>
            </a:fld>
            <a:endParaRPr kumimoji="0" lang="en-US" sz="1700" b="0" i="0" u="none" strike="noStrike" kern="0" cap="none" spc="0" normalizeH="0" baseline="0" noProof="0">
              <a:ln>
                <a:noFill/>
              </a:ln>
              <a:solidFill>
                <a:sysClr val="windowText" lastClr="000000"/>
              </a:solidFill>
              <a:effectLst/>
              <a:uLnTx/>
              <a:uFillTx/>
              <a:latin typeface="Calibri" charset="0"/>
              <a:ea typeface="MS PGothic" charset="0"/>
            </a:endParaRPr>
          </a:p>
        </p:txBody>
      </p:sp>
    </p:spTree>
    <p:extLst>
      <p:ext uri="{BB962C8B-B14F-4D97-AF65-F5344CB8AC3E}">
        <p14:creationId xmlns:p14="http://schemas.microsoft.com/office/powerpoint/2010/main" val="42910852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12937">
              <a:defRPr/>
            </a:pPr>
            <a:r>
              <a:rPr 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Potential Performance Metrics:</a:t>
            </a: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Customer experience</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Delay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Reliability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Frequency</a:t>
            </a:r>
          </a:p>
          <a:p>
            <a:pPr marL="456468" lvl="1" defTabSz="912937">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Efficiency/cost effectiveness of service</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Capacity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Speed</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Cost to operate service over time</a:t>
            </a:r>
          </a:p>
          <a:p>
            <a:pPr marL="456468" lvl="1" defTabSz="912937">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Support Planned Growth and Equity</a:t>
            </a:r>
          </a:p>
          <a:p>
            <a:pPr marL="342351" indent="-342351" defTabSz="912937">
              <a:buFont typeface="Symbol" panose="05050102010706020507" pitchFamily="18" charset="2"/>
              <a:buChar char=""/>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Transportation System Benefits</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Severity of problem</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magnitude of benefit &amp; scale of treatment</a:t>
            </a:r>
            <a:endParaRPr lang="en-US" baseline="0" dirty="0"/>
          </a:p>
        </p:txBody>
      </p:sp>
      <p:sp>
        <p:nvSpPr>
          <p:cNvPr id="4" name="Slide Number Placeholder 3"/>
          <p:cNvSpPr>
            <a:spLocks noGrp="1"/>
          </p:cNvSpPr>
          <p:nvPr>
            <p:ph type="sldNum" sz="quarter" idx="10"/>
          </p:nvPr>
        </p:nvSpPr>
        <p:spPr/>
        <p:txBody>
          <a:bodyPr/>
          <a:lstStyle/>
          <a:p>
            <a:pPr defTabSz="912937">
              <a:defRPr/>
            </a:pPr>
            <a:fld id="{537DC8F8-12CD-40A1-BAC3-B67A348906FB}" type="slidenum">
              <a:rPr lang="en-US" sz="1800" kern="0">
                <a:solidFill>
                  <a:sysClr val="windowText" lastClr="000000"/>
                </a:solidFill>
                <a:latin typeface="Calibri"/>
              </a:rPr>
              <a:pPr defTabSz="912937">
                <a:defRPr/>
              </a:pPr>
              <a:t>58</a:t>
            </a:fld>
            <a:endParaRPr lang="en-US" sz="1800" kern="0">
              <a:solidFill>
                <a:sysClr val="windowText" lastClr="000000"/>
              </a:solidFill>
              <a:latin typeface="Calibri"/>
            </a:endParaRPr>
          </a:p>
        </p:txBody>
      </p:sp>
    </p:spTree>
    <p:extLst>
      <p:ext uri="{BB962C8B-B14F-4D97-AF65-F5344CB8AC3E}">
        <p14:creationId xmlns:p14="http://schemas.microsoft.com/office/powerpoint/2010/main" val="21984713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1502">
              <a:defRPr/>
            </a:pPr>
            <a:fld id="{537DC8F8-12CD-40A1-BAC3-B67A348906FB}" type="slidenum">
              <a:rPr lang="en-US" sz="1800" kern="0">
                <a:solidFill>
                  <a:sysClr val="windowText" lastClr="000000"/>
                </a:solidFill>
                <a:latin typeface="Calibri"/>
              </a:rPr>
              <a:pPr defTabSz="921502">
                <a:defRPr/>
              </a:pPr>
              <a:t>59</a:t>
            </a:fld>
            <a:endParaRPr lang="en-US" sz="1800" kern="0">
              <a:solidFill>
                <a:sysClr val="windowText" lastClr="000000"/>
              </a:solidFill>
              <a:latin typeface="Calibri"/>
            </a:endParaRPr>
          </a:p>
        </p:txBody>
      </p:sp>
    </p:spTree>
    <p:extLst>
      <p:ext uri="{BB962C8B-B14F-4D97-AF65-F5344CB8AC3E}">
        <p14:creationId xmlns:p14="http://schemas.microsoft.com/office/powerpoint/2010/main" val="10233308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1502">
              <a:defRPr/>
            </a:pPr>
            <a:fld id="{537DC8F8-12CD-40A1-BAC3-B67A348906FB}" type="slidenum">
              <a:rPr lang="en-US" sz="1800" kern="0">
                <a:solidFill>
                  <a:sysClr val="windowText" lastClr="000000"/>
                </a:solidFill>
                <a:latin typeface="Calibri"/>
              </a:rPr>
              <a:pPr defTabSz="921502">
                <a:defRPr/>
              </a:pPr>
              <a:t>60</a:t>
            </a:fld>
            <a:endParaRPr lang="en-US" sz="1800" kern="0">
              <a:solidFill>
                <a:sysClr val="windowText" lastClr="000000"/>
              </a:solidFill>
              <a:latin typeface="Calibri"/>
            </a:endParaRPr>
          </a:p>
        </p:txBody>
      </p:sp>
    </p:spTree>
    <p:extLst>
      <p:ext uri="{BB962C8B-B14F-4D97-AF65-F5344CB8AC3E}">
        <p14:creationId xmlns:p14="http://schemas.microsoft.com/office/powerpoint/2010/main" val="8188546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1502"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21502" rtl="0" eaLnBrk="1" fontAlgn="auto" latinLnBrk="0" hangingPunct="1">
                <a:lnSpc>
                  <a:spcPct val="100000"/>
                </a:lnSpc>
                <a:spcBef>
                  <a:spcPts val="0"/>
                </a:spcBef>
                <a:spcAft>
                  <a:spcPts val="0"/>
                </a:spcAft>
                <a:buClrTx/>
                <a:buSzTx/>
                <a:buFontTx/>
                <a:buNone/>
                <a:tabLst/>
                <a:defRPr/>
              </a:pPr>
              <a:t>61</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0324826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1502"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21502" rtl="0" eaLnBrk="1" fontAlgn="auto" latinLnBrk="0" hangingPunct="1">
                <a:lnSpc>
                  <a:spcPct val="100000"/>
                </a:lnSpc>
                <a:spcBef>
                  <a:spcPts val="0"/>
                </a:spcBef>
                <a:spcAft>
                  <a:spcPts val="0"/>
                </a:spcAft>
                <a:buClrTx/>
                <a:buSzTx/>
                <a:buFontTx/>
                <a:buNone/>
                <a:tabLst/>
                <a:defRPr/>
              </a:pPr>
              <a:t>62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9036381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12937">
              <a:defRPr/>
            </a:pPr>
            <a:r>
              <a:rPr 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Potential Performance Metrics:</a:t>
            </a: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Customer experience</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Delay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Reliability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Frequency</a:t>
            </a:r>
          </a:p>
          <a:p>
            <a:pPr marL="456468" lvl="1" defTabSz="912937">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Efficiency/cost effectiveness of service</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Capacity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Speed</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Cost to operate service over time</a:t>
            </a:r>
          </a:p>
          <a:p>
            <a:pPr marL="456468" lvl="1" defTabSz="912937">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Support Planned Growth and Equity</a:t>
            </a:r>
          </a:p>
          <a:p>
            <a:pPr marL="342351" indent="-342351" defTabSz="912937">
              <a:buFont typeface="Symbol" panose="05050102010706020507" pitchFamily="18" charset="2"/>
              <a:buChar char=""/>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Transportation System Benefits</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Severity of problem</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magnitude of benefit &amp; scale of treatment</a:t>
            </a:r>
            <a:endParaRPr lang="en-US" baseline="0" dirty="0"/>
          </a:p>
        </p:txBody>
      </p:sp>
      <p:sp>
        <p:nvSpPr>
          <p:cNvPr id="4" name="Slide Number Placeholder 3"/>
          <p:cNvSpPr>
            <a:spLocks noGrp="1"/>
          </p:cNvSpPr>
          <p:nvPr>
            <p:ph type="sldNum" sz="quarter" idx="10"/>
          </p:nvPr>
        </p:nvSpPr>
        <p:spPr/>
        <p:txBody>
          <a:bodyPr/>
          <a:lstStyle/>
          <a:p>
            <a:pPr defTabSz="912937">
              <a:defRPr/>
            </a:pPr>
            <a:fld id="{537DC8F8-12CD-40A1-BAC3-B67A348906FB}" type="slidenum">
              <a:rPr lang="en-US" sz="1800" kern="0">
                <a:solidFill>
                  <a:sysClr val="windowText" lastClr="000000"/>
                </a:solidFill>
                <a:latin typeface="Calibri"/>
              </a:rPr>
              <a:pPr defTabSz="912937">
                <a:defRPr/>
              </a:pPr>
              <a:t>63</a:t>
            </a:fld>
            <a:endParaRPr lang="en-US" sz="1800" kern="0">
              <a:solidFill>
                <a:sysClr val="windowText" lastClr="000000"/>
              </a:solidFill>
              <a:latin typeface="Calibri"/>
            </a:endParaRPr>
          </a:p>
        </p:txBody>
      </p:sp>
    </p:spTree>
    <p:extLst>
      <p:ext uri="{BB962C8B-B14F-4D97-AF65-F5344CB8AC3E}">
        <p14:creationId xmlns:p14="http://schemas.microsoft.com/office/powerpoint/2010/main" val="1727017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454150" y="909638"/>
            <a:ext cx="8080375" cy="45466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517161" y="5759726"/>
            <a:ext cx="4137285" cy="5456583"/>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7346389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912937" lvl="1" indent="-456468" defTabSz="912937">
              <a:spcAft>
                <a:spcPts val="1198"/>
              </a:spcAft>
              <a:buFont typeface="Arial" panose="020B0604020202020204" pitchFamily="34" charset="0"/>
              <a:buChar char="•"/>
              <a:defRPr/>
            </a:pPr>
            <a:r>
              <a:rPr lang="en-US" sz="3200" kern="0" dirty="0">
                <a:solidFill>
                  <a:sysClr val="windowText" lastClr="000000"/>
                </a:solidFill>
              </a:rPr>
              <a:t>Select up to three corridors to explore applying the toolbox and develop conceptual investment plans:</a:t>
            </a:r>
          </a:p>
          <a:p>
            <a:pPr marL="1711757" lvl="3" indent="-342351" defTabSz="912937">
              <a:lnSpc>
                <a:spcPct val="107000"/>
              </a:lnSpc>
              <a:buFont typeface="Symbol" panose="05050102010706020507" pitchFamily="18" charset="2"/>
              <a:buChar char=""/>
              <a:defRPr/>
            </a:pPr>
            <a:r>
              <a:rPr lang="en-US" sz="2400" b="1" kern="0" dirty="0">
                <a:solidFill>
                  <a:sysClr val="windowText" lastClr="000000"/>
                </a:solidFill>
                <a:ea typeface="Calibri" panose="020F0502020204030204" pitchFamily="34" charset="0"/>
                <a:cs typeface="Times New Roman" panose="02020603050405020304" pitchFamily="18" charset="0"/>
              </a:rPr>
              <a:t>Line 72</a:t>
            </a:r>
            <a:r>
              <a:rPr lang="en-US" sz="2400" kern="0" dirty="0">
                <a:solidFill>
                  <a:sysClr val="windowText" lastClr="000000"/>
                </a:solidFill>
                <a:ea typeface="Calibri" panose="020F0502020204030204" pitchFamily="34" charset="0"/>
                <a:cs typeface="Times New Roman" panose="02020603050405020304" pitchFamily="18" charset="0"/>
              </a:rPr>
              <a:t> – Killingsworth/82nd Ave, with a focus on 82nd Ave</a:t>
            </a:r>
          </a:p>
          <a:p>
            <a:pPr marL="1711757" lvl="3" indent="-342351" defTabSz="912937">
              <a:lnSpc>
                <a:spcPct val="107000"/>
              </a:lnSpc>
              <a:buFont typeface="Symbol" panose="05050102010706020507" pitchFamily="18" charset="2"/>
              <a:buChar char=""/>
              <a:defRPr/>
            </a:pPr>
            <a:r>
              <a:rPr lang="en-US" sz="2400" b="1" kern="0" dirty="0">
                <a:solidFill>
                  <a:sysClr val="windowText" lastClr="000000"/>
                </a:solidFill>
                <a:ea typeface="Calibri" panose="020F0502020204030204" pitchFamily="34" charset="0"/>
                <a:cs typeface="Times New Roman" panose="02020603050405020304" pitchFamily="18" charset="0"/>
              </a:rPr>
              <a:t>Line 12</a:t>
            </a:r>
            <a:r>
              <a:rPr lang="en-US" sz="2400" kern="0" dirty="0">
                <a:solidFill>
                  <a:sysClr val="windowText" lastClr="000000"/>
                </a:solidFill>
                <a:ea typeface="Calibri" panose="020F0502020204030204" pitchFamily="34" charset="0"/>
                <a:cs typeface="Times New Roman" panose="02020603050405020304" pitchFamily="18" charset="0"/>
              </a:rPr>
              <a:t> – NE Sandy Blvd</a:t>
            </a:r>
          </a:p>
          <a:p>
            <a:pPr marL="1711757" lvl="3" indent="-342351" defTabSz="912937">
              <a:lnSpc>
                <a:spcPct val="107000"/>
              </a:lnSpc>
              <a:spcAft>
                <a:spcPts val="799"/>
              </a:spcAft>
              <a:buFont typeface="Symbol" panose="05050102010706020507" pitchFamily="18" charset="2"/>
              <a:buChar char=""/>
              <a:defRPr/>
            </a:pPr>
            <a:r>
              <a:rPr lang="en-US" sz="2400" b="1" kern="0" dirty="0">
                <a:solidFill>
                  <a:sysClr val="windowText" lastClr="000000"/>
                </a:solidFill>
                <a:ea typeface="Calibri" panose="020F0502020204030204" pitchFamily="34" charset="0"/>
                <a:cs typeface="Times New Roman" panose="02020603050405020304" pitchFamily="18" charset="0"/>
              </a:rPr>
              <a:t>Line 6</a:t>
            </a:r>
            <a:r>
              <a:rPr lang="en-US" sz="2400" kern="0" dirty="0">
                <a:solidFill>
                  <a:sysClr val="windowText" lastClr="000000"/>
                </a:solidFill>
                <a:ea typeface="Calibri" panose="020F0502020204030204" pitchFamily="34" charset="0"/>
                <a:cs typeface="Times New Roman" panose="02020603050405020304" pitchFamily="18" charset="0"/>
              </a:rPr>
              <a:t> – MLK Jr Blvd/</a:t>
            </a:r>
            <a:r>
              <a:rPr lang="en-US" sz="2400" kern="0" dirty="0" err="1">
                <a:solidFill>
                  <a:sysClr val="windowText" lastClr="000000"/>
                </a:solidFill>
                <a:ea typeface="Calibri" panose="020F0502020204030204" pitchFamily="34" charset="0"/>
                <a:cs typeface="Times New Roman" panose="02020603050405020304" pitchFamily="18" charset="0"/>
              </a:rPr>
              <a:t>Jantzen</a:t>
            </a:r>
            <a:r>
              <a:rPr lang="en-US" sz="2400" kern="0" dirty="0">
                <a:solidFill>
                  <a:sysClr val="windowText" lastClr="000000"/>
                </a:solidFill>
                <a:ea typeface="Calibri" panose="020F0502020204030204" pitchFamily="34" charset="0"/>
                <a:cs typeface="Times New Roman" panose="02020603050405020304" pitchFamily="18" charset="0"/>
              </a:rPr>
              <a:t> Beach (if resources allow)</a:t>
            </a:r>
          </a:p>
          <a:p>
            <a:pPr marL="912937" lvl="1" indent="-456468" defTabSz="912937">
              <a:spcAft>
                <a:spcPts val="1198"/>
              </a:spcAft>
              <a:buFont typeface="Arial" panose="020B0604020202020204" pitchFamily="34" charset="0"/>
              <a:buChar char="•"/>
              <a:defRPr/>
            </a:pPr>
            <a:r>
              <a:rPr lang="en-US" sz="3200" kern="0" dirty="0">
                <a:solidFill>
                  <a:sysClr val="windowText" lastClr="000000"/>
                </a:solidFill>
              </a:rPr>
              <a:t>Potential opportunity to focus on portions of candidates through other planning efforts:</a:t>
            </a:r>
          </a:p>
          <a:p>
            <a:pPr marL="1711757" lvl="3" indent="-342351" defTabSz="912937">
              <a:lnSpc>
                <a:spcPct val="107000"/>
              </a:lnSpc>
              <a:buFont typeface="Symbol" panose="05050102010706020507" pitchFamily="18" charset="2"/>
              <a:buChar char=""/>
              <a:defRPr/>
            </a:pPr>
            <a:r>
              <a:rPr lang="en-US" sz="2400" b="1" kern="0" dirty="0">
                <a:solidFill>
                  <a:sysClr val="windowText" lastClr="000000"/>
                </a:solidFill>
                <a:ea typeface="Calibri" panose="020F0502020204030204" pitchFamily="34" charset="0"/>
                <a:cs typeface="Times New Roman" panose="02020603050405020304" pitchFamily="18" charset="0"/>
              </a:rPr>
              <a:t>Line 73</a:t>
            </a:r>
            <a:r>
              <a:rPr lang="en-US" sz="2400" kern="0" dirty="0">
                <a:solidFill>
                  <a:sysClr val="windowText" lastClr="000000"/>
                </a:solidFill>
                <a:ea typeface="Calibri" panose="020F0502020204030204" pitchFamily="34" charset="0"/>
                <a:cs typeface="Times New Roman" panose="02020603050405020304" pitchFamily="18" charset="0"/>
              </a:rPr>
              <a:t> - through the 122nd Ave Safety Improvement Project planning process</a:t>
            </a:r>
          </a:p>
          <a:p>
            <a:pPr marL="1711757" lvl="3" indent="-342351" defTabSz="912937">
              <a:lnSpc>
                <a:spcPct val="107000"/>
              </a:lnSpc>
              <a:buFont typeface="Symbol" panose="05050102010706020507" pitchFamily="18" charset="2"/>
              <a:buChar char=""/>
              <a:defRPr/>
            </a:pPr>
            <a:r>
              <a:rPr lang="en-US" sz="2400" b="1" kern="0" dirty="0">
                <a:solidFill>
                  <a:sysClr val="windowText" lastClr="000000"/>
                </a:solidFill>
                <a:ea typeface="Calibri" panose="020F0502020204030204" pitchFamily="34" charset="0"/>
                <a:cs typeface="Times New Roman" panose="02020603050405020304" pitchFamily="18" charset="0"/>
              </a:rPr>
              <a:t>Line 20</a:t>
            </a:r>
            <a:r>
              <a:rPr lang="en-US" sz="2400" kern="0" dirty="0">
                <a:solidFill>
                  <a:sysClr val="windowText" lastClr="000000"/>
                </a:solidFill>
                <a:ea typeface="Calibri" panose="020F0502020204030204" pitchFamily="34" charset="0"/>
                <a:cs typeface="Times New Roman" panose="02020603050405020304" pitchFamily="18" charset="0"/>
              </a:rPr>
              <a:t> - through an Outer SE Stark Safety and Access planning process</a:t>
            </a:r>
          </a:p>
          <a:p>
            <a:pPr marL="1711757" lvl="3" indent="-342351" defTabSz="912937">
              <a:lnSpc>
                <a:spcPct val="107000"/>
              </a:lnSpc>
              <a:spcAft>
                <a:spcPts val="799"/>
              </a:spcAft>
              <a:buFont typeface="Symbol" panose="05050102010706020507" pitchFamily="18" charset="2"/>
              <a:buChar char=""/>
              <a:defRPr/>
            </a:pPr>
            <a:r>
              <a:rPr lang="en-US" sz="2400" b="1" kern="0" dirty="0">
                <a:solidFill>
                  <a:sysClr val="windowText" lastClr="000000"/>
                </a:solidFill>
                <a:ea typeface="Calibri" panose="020F0502020204030204" pitchFamily="34" charset="0"/>
                <a:cs typeface="Times New Roman" panose="02020603050405020304" pitchFamily="18" charset="0"/>
              </a:rPr>
              <a:t>Key bottlenecks</a:t>
            </a:r>
            <a:r>
              <a:rPr lang="en-US" sz="2400" kern="0" dirty="0">
                <a:solidFill>
                  <a:sysClr val="windowText" lastClr="000000"/>
                </a:solidFill>
                <a:ea typeface="Calibri" panose="020F0502020204030204" pitchFamily="34" charset="0"/>
                <a:cs typeface="Times New Roman" panose="02020603050405020304" pitchFamily="18" charset="0"/>
              </a:rPr>
              <a:t>, including in the Central City</a:t>
            </a:r>
          </a:p>
          <a:p>
            <a:endParaRPr lang="en-US" dirty="0"/>
          </a:p>
        </p:txBody>
      </p:sp>
      <p:sp>
        <p:nvSpPr>
          <p:cNvPr id="4" name="Slide Number Placeholder 3"/>
          <p:cNvSpPr>
            <a:spLocks noGrp="1"/>
          </p:cNvSpPr>
          <p:nvPr>
            <p:ph type="sldNum" sz="quarter" idx="10"/>
          </p:nvPr>
        </p:nvSpPr>
        <p:spPr/>
        <p:txBody>
          <a:bodyPr/>
          <a:lstStyle/>
          <a:p>
            <a:pPr defTabSz="912937">
              <a:defRPr/>
            </a:pPr>
            <a:fld id="{537DC8F8-12CD-40A1-BAC3-B67A348906FB}" type="slidenum">
              <a:rPr lang="en-US">
                <a:solidFill>
                  <a:prstClr val="black"/>
                </a:solidFill>
                <a:latin typeface="Calibri"/>
              </a:rPr>
              <a:pPr defTabSz="912937">
                <a:defRPr/>
              </a:pPr>
              <a:t>64</a:t>
            </a:fld>
            <a:endParaRPr lang="en-US">
              <a:solidFill>
                <a:prstClr val="black"/>
              </a:solidFill>
              <a:latin typeface="Calibri"/>
            </a:endParaRPr>
          </a:p>
        </p:txBody>
      </p:sp>
    </p:spTree>
    <p:extLst>
      <p:ext uri="{BB962C8B-B14F-4D97-AF65-F5344CB8AC3E}">
        <p14:creationId xmlns:p14="http://schemas.microsoft.com/office/powerpoint/2010/main" val="36838755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Introduce Exhibit A. This is a candidate list of projects based on the proposed new vision for consideration in the RTP update. </a:t>
            </a:r>
          </a:p>
          <a:p>
            <a:pPr defTabSz="912937">
              <a:defRPr/>
            </a:pPr>
            <a:r>
              <a:rPr lang="en-US" dirty="0"/>
              <a:t>I stress these are </a:t>
            </a:r>
            <a:r>
              <a:rPr lang="en-US" b="1" u="sng" dirty="0"/>
              <a:t>candidate </a:t>
            </a:r>
            <a:r>
              <a:rPr lang="en-US" dirty="0"/>
              <a:t>projects for further analysis</a:t>
            </a:r>
            <a:r>
              <a:rPr lang="en-US" baseline="0" dirty="0"/>
              <a:t> and vetting through the RTP update process.</a:t>
            </a:r>
          </a:p>
          <a:p>
            <a:pPr defTabSz="912937">
              <a:defRPr/>
            </a:pPr>
            <a:r>
              <a:rPr lang="en-US" baseline="0" dirty="0"/>
              <a:t>Metro will lead the process for adopting final RTP projects and setting regional priorities.</a:t>
            </a:r>
            <a:endParaRPr lang="en-US" dirty="0"/>
          </a:p>
        </p:txBody>
      </p:sp>
      <p:sp>
        <p:nvSpPr>
          <p:cNvPr id="4" name="Slide Number Placeholder 3"/>
          <p:cNvSpPr>
            <a:spLocks noGrp="1"/>
          </p:cNvSpPr>
          <p:nvPr>
            <p:ph type="sldNum" sz="quarter" idx="10"/>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2937" rtl="0" eaLnBrk="1" fontAlgn="auto" latinLnBrk="0" hangingPunct="1">
                <a:lnSpc>
                  <a:spcPct val="100000"/>
                </a:lnSpc>
                <a:spcBef>
                  <a:spcPts val="0"/>
                </a:spcBef>
                <a:spcAft>
                  <a:spcPts val="0"/>
                </a:spcAft>
                <a:buClrTx/>
                <a:buSzTx/>
                <a:buFontTx/>
                <a:buNone/>
                <a:tabLst/>
                <a:defRPr/>
              </a:pPr>
              <a:t>65</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8770408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endParaRPr lang="en-US" dirty="0"/>
          </a:p>
        </p:txBody>
      </p:sp>
      <p:sp>
        <p:nvSpPr>
          <p:cNvPr id="4" name="Slide Number Placeholder 3"/>
          <p:cNvSpPr>
            <a:spLocks noGrp="1"/>
          </p:cNvSpPr>
          <p:nvPr>
            <p:ph type="sldNum" sz="quarter" idx="10"/>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2937"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8468895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endParaRPr lang="en-US" dirty="0"/>
          </a:p>
        </p:txBody>
      </p:sp>
      <p:sp>
        <p:nvSpPr>
          <p:cNvPr id="4" name="Slide Number Placeholder 3"/>
          <p:cNvSpPr>
            <a:spLocks noGrp="1"/>
          </p:cNvSpPr>
          <p:nvPr>
            <p:ph type="sldNum" sz="quarter" idx="10"/>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2937" rtl="0" eaLnBrk="1" fontAlgn="auto" latinLnBrk="0" hangingPunct="1">
                <a:lnSpc>
                  <a:spcPct val="100000"/>
                </a:lnSpc>
                <a:spcBef>
                  <a:spcPts val="0"/>
                </a:spcBef>
                <a:spcAft>
                  <a:spcPts val="0"/>
                </a:spcAft>
                <a:buClrTx/>
                <a:buSzTx/>
                <a:buFontTx/>
                <a:buNone/>
                <a:tabLst/>
                <a:defRPr/>
              </a:pPr>
              <a:t>67</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5087414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endParaRPr lang="en-US" dirty="0"/>
          </a:p>
        </p:txBody>
      </p:sp>
      <p:sp>
        <p:nvSpPr>
          <p:cNvPr id="4" name="Slide Number Placeholder 3"/>
          <p:cNvSpPr>
            <a:spLocks noGrp="1"/>
          </p:cNvSpPr>
          <p:nvPr>
            <p:ph type="sldNum" sz="quarter" idx="10"/>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2937" rtl="0" eaLnBrk="1" fontAlgn="auto" latinLnBrk="0" hangingPunct="1">
                <a:lnSpc>
                  <a:spcPct val="100000"/>
                </a:lnSpc>
                <a:spcBef>
                  <a:spcPts val="0"/>
                </a:spcBef>
                <a:spcAft>
                  <a:spcPts val="0"/>
                </a:spcAft>
                <a:buClrTx/>
                <a:buSzTx/>
                <a:buFontTx/>
                <a:buNone/>
                <a:tabLst/>
                <a:defRPr/>
              </a:pPr>
              <a:t>68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6072611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12937">
              <a:defRPr/>
            </a:pPr>
            <a:r>
              <a:rPr 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Potential Performance Metrics:</a:t>
            </a: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Customer experience</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Delay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Reliability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Frequency</a:t>
            </a:r>
          </a:p>
          <a:p>
            <a:pPr marL="456468" lvl="1" defTabSz="912937">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Efficiency/cost effectiveness of service</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Capacity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Speed</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Cost to operate service over time</a:t>
            </a:r>
          </a:p>
          <a:p>
            <a:pPr marL="456468" lvl="1" defTabSz="912937">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Support Planned Growth and Equity</a:t>
            </a:r>
          </a:p>
          <a:p>
            <a:pPr marL="342351" indent="-342351" defTabSz="912937">
              <a:buFont typeface="Symbol" panose="05050102010706020507" pitchFamily="18" charset="2"/>
              <a:buChar char=""/>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Transportation System Benefits</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Severity of problem</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magnitude of benefit &amp; scale of treatment</a:t>
            </a:r>
            <a:endParaRPr lang="en-US" baseline="0" dirty="0"/>
          </a:p>
        </p:txBody>
      </p:sp>
      <p:sp>
        <p:nvSpPr>
          <p:cNvPr id="4" name="Slide Number Placeholder 3"/>
          <p:cNvSpPr>
            <a:spLocks noGrp="1"/>
          </p:cNvSpPr>
          <p:nvPr>
            <p:ph type="sldNum" sz="quarter" idx="10"/>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2937" rtl="0" eaLnBrk="1" fontAlgn="auto" latinLnBrk="0" hangingPunct="1">
                <a:lnSpc>
                  <a:spcPct val="100000"/>
                </a:lnSpc>
                <a:spcBef>
                  <a:spcPts val="0"/>
                </a:spcBef>
                <a:spcAft>
                  <a:spcPts val="0"/>
                </a:spcAft>
                <a:buClrTx/>
                <a:buSzTx/>
                <a:buFontTx/>
                <a:buNone/>
                <a:tabLst/>
                <a:defRPr/>
              </a:pPr>
              <a:t>69</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704520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34" indent="-228234">
              <a:buAutoNum type="arabicPeriod"/>
            </a:pPr>
            <a:r>
              <a:rPr lang="en-US" dirty="0"/>
              <a:t>Subset of </a:t>
            </a:r>
            <a:r>
              <a:rPr lang="en-US" dirty="0" err="1"/>
              <a:t>trimet</a:t>
            </a:r>
            <a:r>
              <a:rPr lang="en-US" dirty="0"/>
              <a:t> lines:  Important point to make about the Universe of Option that go into the funnel each year: We will monitor the Planned Frequent Service Network of buses and streetcar lines, not just the candidates initially identified in the City’s ETC Plan or the Region’s ETC pilot program.</a:t>
            </a:r>
          </a:p>
          <a:p>
            <a:pPr marL="228234" indent="-228234">
              <a:buAutoNum type="arabicPeriod"/>
            </a:pPr>
            <a:r>
              <a:rPr lang="en-US" dirty="0"/>
              <a:t>Identify needs and deficiencies (existing</a:t>
            </a:r>
            <a:r>
              <a:rPr lang="en-US" baseline="0" dirty="0"/>
              <a:t> performance) using performance measures</a:t>
            </a:r>
          </a:p>
        </p:txBody>
      </p:sp>
      <p:sp>
        <p:nvSpPr>
          <p:cNvPr id="4" name="Slide Number Placeholder 3"/>
          <p:cNvSpPr>
            <a:spLocks noGrp="1"/>
          </p:cNvSpPr>
          <p:nvPr>
            <p:ph type="sldNum" sz="quarter" idx="10"/>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2937"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12429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Introduce Exhibit A. This is a candidate list of projects based on the proposed new vision for consideration in the RTP update. </a:t>
            </a:r>
          </a:p>
          <a:p>
            <a:pPr defTabSz="912937">
              <a:defRPr/>
            </a:pPr>
            <a:r>
              <a:rPr lang="en-US" dirty="0"/>
              <a:t>I stress these are </a:t>
            </a:r>
            <a:r>
              <a:rPr lang="en-US" b="1" u="sng" dirty="0"/>
              <a:t>candidate </a:t>
            </a:r>
            <a:r>
              <a:rPr lang="en-US" dirty="0"/>
              <a:t>projects for further analysis</a:t>
            </a:r>
            <a:r>
              <a:rPr lang="en-US" baseline="0" dirty="0"/>
              <a:t> and vetting through the RTP update process.</a:t>
            </a:r>
          </a:p>
          <a:p>
            <a:pPr defTabSz="912937">
              <a:defRPr/>
            </a:pPr>
            <a:r>
              <a:rPr lang="en-US" baseline="0" dirty="0"/>
              <a:t>Metro will lead the process for adopting final RTP projects and setting regional priorities.</a:t>
            </a:r>
            <a:endParaRPr lang="en-US" dirty="0"/>
          </a:p>
        </p:txBody>
      </p:sp>
      <p:sp>
        <p:nvSpPr>
          <p:cNvPr id="4" name="Slide Number Placeholder 3"/>
          <p:cNvSpPr>
            <a:spLocks noGrp="1"/>
          </p:cNvSpPr>
          <p:nvPr>
            <p:ph type="sldNum" sz="quarter" idx="10"/>
          </p:nvPr>
        </p:nvSpPr>
        <p:spPr/>
        <p:txBody>
          <a:bodyPr/>
          <a:lstStyle/>
          <a:p>
            <a:pPr defTabSz="912937">
              <a:defRPr/>
            </a:pPr>
            <a:fld id="{537DC8F8-12CD-40A1-BAC3-B67A348906FB}" type="slidenum">
              <a:rPr lang="en-US" sz="1800" kern="0">
                <a:solidFill>
                  <a:sysClr val="windowText" lastClr="000000"/>
                </a:solidFill>
                <a:latin typeface="Calibri"/>
              </a:rPr>
              <a:pPr defTabSz="912937">
                <a:defRPr/>
              </a:pPr>
              <a:t>72</a:t>
            </a:fld>
            <a:endParaRPr lang="en-US" sz="1800" kern="0">
              <a:solidFill>
                <a:sysClr val="windowText" lastClr="000000"/>
              </a:solidFill>
              <a:latin typeface="Calibri"/>
            </a:endParaRPr>
          </a:p>
        </p:txBody>
      </p:sp>
    </p:spTree>
    <p:extLst>
      <p:ext uri="{BB962C8B-B14F-4D97-AF65-F5344CB8AC3E}">
        <p14:creationId xmlns:p14="http://schemas.microsoft.com/office/powerpoint/2010/main" val="9422643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12937">
              <a:defRPr/>
            </a:pPr>
            <a:r>
              <a:rPr 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Potential Performance Metrics:</a:t>
            </a: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Customer experience</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Delay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Reliability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Frequency</a:t>
            </a:r>
          </a:p>
          <a:p>
            <a:pPr marL="456468" lvl="1" defTabSz="912937">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Efficiency/cost effectiveness of service</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Capacity</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Speed</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Cost to operate service over time</a:t>
            </a:r>
          </a:p>
          <a:p>
            <a:pPr marL="456468" lvl="1" defTabSz="912937">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Support Planned Growth and Equity</a:t>
            </a:r>
          </a:p>
          <a:p>
            <a:pPr marL="342351" indent="-342351" defTabSz="912937">
              <a:buFont typeface="Symbol" panose="05050102010706020507" pitchFamily="18" charset="2"/>
              <a:buChar char=""/>
              <a:defRPr/>
            </a:pPr>
            <a:endPar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351" indent="-342351" defTabSz="912937">
              <a:buFont typeface="Symbol" panose="05050102010706020507" pitchFamily="18" charset="2"/>
              <a:buChar char=""/>
              <a:defRPr/>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Transportation System Benefits</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Severity of problem</a:t>
            </a:r>
          </a:p>
          <a:p>
            <a:pPr marL="741761" lvl="1" indent="-285293" defTabSz="912937">
              <a:buFont typeface="Calibri" panose="020F0502020204030204" pitchFamily="34" charset="0"/>
              <a:buChar char="–"/>
              <a:defRP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magnitude of benefit &amp; scale of treatment</a:t>
            </a:r>
            <a:endParaRPr lang="en-US" baseline="0" dirty="0"/>
          </a:p>
        </p:txBody>
      </p:sp>
      <p:sp>
        <p:nvSpPr>
          <p:cNvPr id="4" name="Slide Number Placeholder 3"/>
          <p:cNvSpPr>
            <a:spLocks noGrp="1"/>
          </p:cNvSpPr>
          <p:nvPr>
            <p:ph type="sldNum" sz="quarter" idx="10"/>
          </p:nvPr>
        </p:nvSpPr>
        <p:spPr/>
        <p:txBody>
          <a:bodyPr/>
          <a:lstStyle/>
          <a:p>
            <a:pPr defTabSz="912937">
              <a:defRPr/>
            </a:pPr>
            <a:fld id="{537DC8F8-12CD-40A1-BAC3-B67A348906FB}" type="slidenum">
              <a:rPr lang="en-US" sz="1800" kern="0">
                <a:solidFill>
                  <a:sysClr val="windowText" lastClr="000000"/>
                </a:solidFill>
                <a:latin typeface="Calibri"/>
              </a:rPr>
              <a:pPr defTabSz="912937">
                <a:defRPr/>
              </a:pPr>
              <a:t>73</a:t>
            </a:fld>
            <a:endParaRPr lang="en-US" sz="1800" kern="0">
              <a:solidFill>
                <a:sysClr val="windowText" lastClr="000000"/>
              </a:solidFill>
              <a:latin typeface="Calibri"/>
            </a:endParaRPr>
          </a:p>
        </p:txBody>
      </p:sp>
    </p:spTree>
    <p:extLst>
      <p:ext uri="{BB962C8B-B14F-4D97-AF65-F5344CB8AC3E}">
        <p14:creationId xmlns:p14="http://schemas.microsoft.com/office/powerpoint/2010/main" val="12801813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en-US" dirty="0"/>
              <a:t>Through conversations between the City, Metro, and TriMet, enhanced transit has emerged as a key opportunity to support a region transit vision.</a:t>
            </a:r>
          </a:p>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2614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454150" y="909638"/>
            <a:ext cx="8080375" cy="45466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517161" y="5759726"/>
            <a:ext cx="4137285" cy="5456583"/>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2970877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en-US" dirty="0"/>
              <a:t>A key outcome of the ETC Plan has been its role in framing an approach for advancing Enhanced Transit </a:t>
            </a:r>
            <a:r>
              <a:rPr lang="en-US" b="1" dirty="0"/>
              <a:t>regionally</a:t>
            </a:r>
            <a:r>
              <a:rPr lang="en-US" dirty="0"/>
              <a:t>.   The work we did as part of the ETC project was instrumental in getting TriMet and Metro talking about how to implement this in the broader region.</a:t>
            </a:r>
          </a:p>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4312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DC8F8-12CD-40A1-BAC3-B67A348906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31776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454150" y="909638"/>
            <a:ext cx="8080375" cy="45466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517161" y="5759726"/>
            <a:ext cx="4137285" cy="5456583"/>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1200">
                <a:latin typeface="Source Sans Pro"/>
                <a:ea typeface="Source Sans Pro"/>
                <a:cs typeface="Source Sans Pro"/>
                <a:sym typeface="Source Sans Pro"/>
              </a:rPr>
              <a:t>Freedom means freedom to choose.</a:t>
            </a:r>
            <a:endParaRPr sz="1200">
              <a:latin typeface="Source Sans Pro"/>
              <a:ea typeface="Source Sans Pro"/>
              <a:cs typeface="Source Sans Pro"/>
              <a:sym typeface="Source Sans Pro"/>
            </a:endParaRPr>
          </a:p>
          <a:p>
            <a:pPr marL="0" lvl="0" indent="0">
              <a:spcBef>
                <a:spcPts val="0"/>
              </a:spcBef>
              <a:spcAft>
                <a:spcPts val="0"/>
              </a:spcAft>
              <a:buClr>
                <a:schemeClr val="dk1"/>
              </a:buClr>
              <a:buSzPts val="1100"/>
              <a:buFont typeface="Arial"/>
              <a:buNone/>
            </a:pPr>
            <a:r>
              <a:rPr lang="en" sz="1200">
                <a:latin typeface="Source Sans Pro"/>
                <a:ea typeface="Source Sans Pro"/>
                <a:cs typeface="Source Sans Pro"/>
                <a:sym typeface="Source Sans Pro"/>
              </a:rPr>
              <a:t>But we have choices and opportunities only if we can get to them.</a:t>
            </a:r>
            <a:endParaRPr sz="1200">
              <a:latin typeface="Source Sans Pro"/>
              <a:ea typeface="Source Sans Pro"/>
              <a:cs typeface="Source Sans Pro"/>
              <a:sym typeface="Source Sans Pro"/>
            </a:endParaRPr>
          </a:p>
          <a:p>
            <a:pPr marL="0" lvl="0" indent="0">
              <a:spcBef>
                <a:spcPts val="0"/>
              </a:spcBef>
              <a:spcAft>
                <a:spcPts val="0"/>
              </a:spcAft>
              <a:buClr>
                <a:schemeClr val="dk1"/>
              </a:buClr>
              <a:buSzPts val="1100"/>
              <a:buFont typeface="Arial"/>
              <a:buNone/>
            </a:pPr>
            <a:r>
              <a:rPr lang="en" sz="1200">
                <a:latin typeface="Source Sans Pro"/>
                <a:ea typeface="Source Sans Pro"/>
                <a:cs typeface="Source Sans Pro"/>
                <a:sym typeface="Source Sans Pro"/>
              </a:rPr>
              <a:t>The City is growing denser.</a:t>
            </a:r>
            <a:endParaRPr sz="1200">
              <a:latin typeface="Source Sans Pro"/>
              <a:ea typeface="Source Sans Pro"/>
              <a:cs typeface="Source Sans Pro"/>
              <a:sym typeface="Source Sans Pro"/>
            </a:endParaRPr>
          </a:p>
          <a:p>
            <a:pPr marL="0" lvl="0" indent="0">
              <a:spcBef>
                <a:spcPts val="0"/>
              </a:spcBef>
              <a:spcAft>
                <a:spcPts val="0"/>
              </a:spcAft>
              <a:buClr>
                <a:schemeClr val="dk1"/>
              </a:buClr>
              <a:buSzPts val="1100"/>
              <a:buFont typeface="Arial"/>
              <a:buNone/>
            </a:pPr>
            <a:r>
              <a:rPr lang="en" sz="1200">
                <a:latin typeface="Source Sans Pro"/>
                <a:ea typeface="Source Sans Pro"/>
                <a:cs typeface="Source Sans Pro"/>
                <a:sym typeface="Source Sans Pro"/>
              </a:rPr>
              <a:t>But the space available for travel can’t grow with population.</a:t>
            </a:r>
            <a:endParaRPr sz="1200">
              <a:latin typeface="Source Sans Pro"/>
              <a:ea typeface="Source Sans Pro"/>
              <a:cs typeface="Source Sans Pro"/>
              <a:sym typeface="Source Sans Pro"/>
            </a:endParaRPr>
          </a:p>
          <a:p>
            <a:pPr marL="0" lvl="0" indent="0" rtl="0">
              <a:spcBef>
                <a:spcPts val="0"/>
              </a:spcBef>
              <a:spcAft>
                <a:spcPts val="0"/>
              </a:spcAft>
              <a:buNone/>
            </a:pPr>
            <a:endParaRPr sz="1200">
              <a:latin typeface="Source Sans Pro"/>
              <a:ea typeface="Source Sans Pro"/>
              <a:cs typeface="Source Sans Pro"/>
              <a:sym typeface="Source Sans Pro"/>
            </a:endParaRPr>
          </a:p>
        </p:txBody>
      </p:sp>
    </p:spTree>
    <p:extLst>
      <p:ext uri="{BB962C8B-B14F-4D97-AF65-F5344CB8AC3E}">
        <p14:creationId xmlns:p14="http://schemas.microsoft.com/office/powerpoint/2010/main" val="1364006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454150" y="909638"/>
            <a:ext cx="8080375" cy="45466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517161" y="5759726"/>
            <a:ext cx="4137285" cy="5456583"/>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93693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454150" y="909638"/>
            <a:ext cx="8080375" cy="45466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517161" y="5759726"/>
            <a:ext cx="4137285" cy="5456583"/>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066782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5.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90F174-BE59-4A7D-A5EF-C5F0A1FA5F9D}" type="datetimeFigureOut">
              <a:rPr lang="en-US" smtClean="0"/>
              <a:pPr/>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3C275-BC06-48E3-9186-8997525BB8F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90F174-BE59-4A7D-A5EF-C5F0A1FA5F9D}" type="datetimeFigureOut">
              <a:rPr lang="en-US" smtClean="0"/>
              <a:pPr/>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3C275-BC06-48E3-9186-8997525BB8F3}"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6E6DAE-10FA-42AE-9661-885862EDABCD}" type="datetimeFigureOut">
              <a:rPr lang="en-US" smtClean="0"/>
              <a:pPr/>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1346752684"/>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6E6DAE-10FA-42AE-9661-885862EDABCD}" type="datetimeFigureOut">
              <a:rPr lang="en-US" smtClean="0"/>
              <a:pPr/>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3010236720"/>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90F174-BE59-4A7D-A5EF-C5F0A1FA5F9D}" type="datetimeFigureOut">
              <a:rPr lang="en-US" smtClean="0"/>
              <a:pPr/>
              <a:t>6/20/2018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3C275-BC06-48E3-9186-8997525BB8F3}" type="slidenum">
              <a:rPr lang="en-US" smtClean="0"/>
              <a:pPr/>
              <a:t>‹#›</a:t>
            </a:fld>
            <a:endParaRPr lang="en-US"/>
          </a:p>
        </p:txBody>
      </p:sp>
    </p:spTree>
    <p:extLst>
      <p:ext uri="{BB962C8B-B14F-4D97-AF65-F5344CB8AC3E}">
        <p14:creationId xmlns:p14="http://schemas.microsoft.com/office/powerpoint/2010/main" val="2806527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6E6DAE-10FA-42AE-9661-885862EDABCD}" type="datetimeFigureOut">
              <a:rPr lang="en-US" smtClean="0"/>
              <a:pPr/>
              <a:t>6/20/2018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2417033953"/>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6E6DAE-10FA-42AE-9661-885862EDABCD}" type="datetimeFigureOut">
              <a:rPr lang="en-US" smtClean="0"/>
              <a:pPr/>
              <a:t>6/20/2018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1334107833"/>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E6DAE-10FA-42AE-9661-885862EDABCD}" type="datetimeFigureOut">
              <a:rPr lang="en-US" smtClean="0"/>
              <a:pPr/>
              <a:t>6/20/2018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2840405092"/>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16E6DAE-10FA-42AE-9661-885862EDABCD}" type="datetimeFigureOut">
              <a:rPr lang="en-US" smtClean="0"/>
              <a:pPr/>
              <a:t>6/20/2018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2804161275"/>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16E6DAE-10FA-42AE-9661-885862EDABCD}" type="datetimeFigureOut">
              <a:rPr lang="en-US" smtClean="0"/>
              <a:pPr/>
              <a:t>6/20/2018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4157548228"/>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6E6DAE-10FA-42AE-9661-885862EDABCD}" type="datetimeFigureOut">
              <a:rPr lang="en-US" smtClean="0"/>
              <a:pPr/>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843926426"/>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6E6DAE-10FA-42AE-9661-885862EDABCD}" type="datetimeFigureOut">
              <a:rPr lang="en-US" smtClean="0"/>
              <a:pPr/>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337911760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90F174-BE59-4A7D-A5EF-C5F0A1FA5F9D}" type="datetimeFigureOut">
              <a:rPr lang="en-US" smtClean="0"/>
              <a:pPr/>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3C275-BC06-48E3-9186-8997525BB8F3}"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A">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602" y="762000"/>
            <a:ext cx="7942729" cy="762000"/>
          </a:xfrm>
          <a:prstGeom prst="rect">
            <a:avLst/>
          </a:prstGeom>
        </p:spPr>
        <p:txBody>
          <a:bodyPr vert="horz" lIns="0" tIns="0" rIns="0" bIns="0" anchor="t" anchorCtr="0"/>
          <a:lstStyle>
            <a:lvl1pPr marL="0" algn="l">
              <a:defRPr sz="3300" b="1" i="0">
                <a:latin typeface="Calibri"/>
                <a:cs typeface="Calibri"/>
              </a:defRPr>
            </a:lvl1pPr>
          </a:lstStyle>
          <a:p>
            <a:r>
              <a:rPr lang="en-US"/>
              <a:t>Click to edit Master title style</a:t>
            </a:r>
            <a:endParaRPr lang="en-US" dirty="0"/>
          </a:p>
        </p:txBody>
      </p:sp>
      <p:sp>
        <p:nvSpPr>
          <p:cNvPr id="24" name="Text Placeholder 23"/>
          <p:cNvSpPr>
            <a:spLocks noGrp="1"/>
          </p:cNvSpPr>
          <p:nvPr>
            <p:ph type="body" sz="quarter" idx="17"/>
          </p:nvPr>
        </p:nvSpPr>
        <p:spPr>
          <a:xfrm>
            <a:off x="3657602" y="2333440"/>
            <a:ext cx="7942729" cy="1171760"/>
          </a:xfrm>
          <a:prstGeom prst="rect">
            <a:avLst/>
          </a:prstGeom>
        </p:spPr>
        <p:txBody>
          <a:bodyPr vert="horz" lIns="0" tIns="0" rIns="0" bIns="0" anchor="t" anchorCtr="0"/>
          <a:lstStyle>
            <a:lvl1pPr marL="0" indent="0">
              <a:buNone/>
              <a:defRPr baseline="0"/>
            </a:lvl1pPr>
          </a:lstStyle>
          <a:p>
            <a:pPr lvl="0"/>
            <a:r>
              <a:rPr lang="en-US"/>
              <a:t>Click to edit Master text styles</a:t>
            </a:r>
          </a:p>
        </p:txBody>
      </p:sp>
      <p:sp>
        <p:nvSpPr>
          <p:cNvPr id="25" name="Text Placeholder 23"/>
          <p:cNvSpPr>
            <a:spLocks noGrp="1"/>
          </p:cNvSpPr>
          <p:nvPr>
            <p:ph type="body" sz="quarter" idx="18"/>
          </p:nvPr>
        </p:nvSpPr>
        <p:spPr>
          <a:xfrm>
            <a:off x="3657602" y="3910016"/>
            <a:ext cx="7942729" cy="1119187"/>
          </a:xfrm>
          <a:prstGeom prst="rect">
            <a:avLst/>
          </a:prstGeom>
        </p:spPr>
        <p:txBody>
          <a:bodyPr vert="horz" lIns="0" tIns="0" rIns="0" bIns="0" anchor="t" anchorCtr="0"/>
          <a:lstStyle>
            <a:lvl1pPr marL="0" algn="l">
              <a:buNone/>
              <a:defRPr sz="1500" baseline="0"/>
            </a:lvl1pPr>
          </a:lstStyle>
          <a:p>
            <a:pPr lvl="0"/>
            <a:r>
              <a:rPr lang="en-US"/>
              <a:t>Click to edit Master text styles</a:t>
            </a:r>
          </a:p>
        </p:txBody>
      </p:sp>
    </p:spTree>
    <p:extLst>
      <p:ext uri="{BB962C8B-B14F-4D97-AF65-F5344CB8AC3E}">
        <p14:creationId xmlns:p14="http://schemas.microsoft.com/office/powerpoint/2010/main" val="25065510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slide A">
    <p:spTree>
      <p:nvGrpSpPr>
        <p:cNvPr id="1" name=""/>
        <p:cNvGrpSpPr/>
        <p:nvPr/>
      </p:nvGrpSpPr>
      <p:grpSpPr>
        <a:xfrm>
          <a:off x="0" y="0"/>
          <a:ext cx="0" cy="0"/>
          <a:chOff x="0" y="0"/>
          <a:chExt cx="0" cy="0"/>
        </a:xfrm>
      </p:grpSpPr>
      <p:sp>
        <p:nvSpPr>
          <p:cNvPr id="2" name="Title 1"/>
          <p:cNvSpPr>
            <a:spLocks noGrp="1"/>
          </p:cNvSpPr>
          <p:nvPr>
            <p:ph type="title"/>
          </p:nvPr>
        </p:nvSpPr>
        <p:spPr>
          <a:xfrm>
            <a:off x="3657602" y="762000"/>
            <a:ext cx="7942729" cy="762000"/>
          </a:xfrm>
          <a:prstGeom prst="rect">
            <a:avLst/>
          </a:prstGeom>
        </p:spPr>
        <p:txBody>
          <a:bodyPr vert="horz" lIns="0" tIns="0" rIns="0" bIns="0" anchor="t" anchorCtr="0"/>
          <a:lstStyle>
            <a:lvl1pPr marL="0" algn="l">
              <a:defRPr sz="3300" b="1" i="0">
                <a:latin typeface="Calibri"/>
                <a:cs typeface="Calibri"/>
              </a:defRPr>
            </a:lvl1pPr>
          </a:lstStyle>
          <a:p>
            <a:r>
              <a:rPr lang="en-US"/>
              <a:t>Click to edit Master title style</a:t>
            </a:r>
            <a:endParaRPr lang="en-US" dirty="0"/>
          </a:p>
        </p:txBody>
      </p:sp>
      <p:sp>
        <p:nvSpPr>
          <p:cNvPr id="24" name="Text Placeholder 23"/>
          <p:cNvSpPr>
            <a:spLocks noGrp="1"/>
          </p:cNvSpPr>
          <p:nvPr>
            <p:ph type="body" sz="quarter" idx="17"/>
          </p:nvPr>
        </p:nvSpPr>
        <p:spPr>
          <a:xfrm>
            <a:off x="3657602" y="2333440"/>
            <a:ext cx="7942729" cy="1171760"/>
          </a:xfrm>
          <a:prstGeom prst="rect">
            <a:avLst/>
          </a:prstGeom>
        </p:spPr>
        <p:txBody>
          <a:bodyPr vert="horz" lIns="0" tIns="0" rIns="0" bIns="0" anchor="t" anchorCtr="0"/>
          <a:lstStyle>
            <a:lvl1pPr marL="0" indent="0">
              <a:buNone/>
              <a:defRPr baseline="0"/>
            </a:lvl1pPr>
          </a:lstStyle>
          <a:p>
            <a:pPr lvl="0"/>
            <a:r>
              <a:rPr lang="en-US"/>
              <a:t>Click to edit Master text styles</a:t>
            </a:r>
          </a:p>
        </p:txBody>
      </p:sp>
      <p:sp>
        <p:nvSpPr>
          <p:cNvPr id="25" name="Text Placeholder 23"/>
          <p:cNvSpPr>
            <a:spLocks noGrp="1"/>
          </p:cNvSpPr>
          <p:nvPr>
            <p:ph type="body" sz="quarter" idx="18"/>
          </p:nvPr>
        </p:nvSpPr>
        <p:spPr>
          <a:xfrm>
            <a:off x="3657602" y="3910016"/>
            <a:ext cx="7942729" cy="1119187"/>
          </a:xfrm>
          <a:prstGeom prst="rect">
            <a:avLst/>
          </a:prstGeom>
        </p:spPr>
        <p:txBody>
          <a:bodyPr vert="horz" lIns="0" tIns="0" rIns="0" bIns="0" anchor="t" anchorCtr="0"/>
          <a:lstStyle>
            <a:lvl1pPr marL="0" algn="l">
              <a:buNone/>
              <a:defRPr sz="1500" baseline="0"/>
            </a:lvl1pPr>
          </a:lstStyle>
          <a:p>
            <a:pPr lvl="0"/>
            <a:r>
              <a:rPr lang="en-US"/>
              <a:t>Click to edit Master text styles</a:t>
            </a:r>
          </a:p>
        </p:txBody>
      </p:sp>
      <p:sp>
        <p:nvSpPr>
          <p:cNvPr id="6" name="Picture Placeholder 8"/>
          <p:cNvSpPr>
            <a:spLocks noGrp="1"/>
          </p:cNvSpPr>
          <p:nvPr>
            <p:ph type="pic" sz="quarter" idx="11"/>
          </p:nvPr>
        </p:nvSpPr>
        <p:spPr>
          <a:xfrm>
            <a:off x="609600" y="9144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1500" baseline="0"/>
            </a:lvl1pPr>
          </a:lstStyle>
          <a:p>
            <a:pPr lvl="0"/>
            <a:r>
              <a:rPr lang="en-US" noProof="0"/>
              <a:t>Click icon to add picture</a:t>
            </a:r>
            <a:endParaRPr lang="en-US" noProof="0" dirty="0"/>
          </a:p>
        </p:txBody>
      </p:sp>
      <p:sp>
        <p:nvSpPr>
          <p:cNvPr id="7" name="Picture Placeholder 8"/>
          <p:cNvSpPr>
            <a:spLocks noGrp="1"/>
          </p:cNvSpPr>
          <p:nvPr>
            <p:ph type="pic" sz="quarter" idx="15"/>
          </p:nvPr>
        </p:nvSpPr>
        <p:spPr>
          <a:xfrm>
            <a:off x="609600" y="23622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257175" algn="l" defTabSz="342900" rtl="0" eaLnBrk="1" fontAlgn="auto" latinLnBrk="0" hangingPunct="1">
              <a:lnSpc>
                <a:spcPct val="100000"/>
              </a:lnSpc>
              <a:spcBef>
                <a:spcPct val="20000"/>
              </a:spcBef>
              <a:spcAft>
                <a:spcPts val="0"/>
              </a:spcAft>
              <a:buClrTx/>
              <a:buSzTx/>
              <a:buFontTx/>
              <a:buNone/>
              <a:tabLst/>
              <a:defRPr sz="1500"/>
            </a:lvl1pPr>
          </a:lstStyle>
          <a:p>
            <a:pPr lvl="0"/>
            <a:r>
              <a:rPr lang="en-US" noProof="0"/>
              <a:t>Click icon to add picture</a:t>
            </a:r>
            <a:endParaRPr lang="en-US" noProof="0" dirty="0"/>
          </a:p>
        </p:txBody>
      </p:sp>
      <p:sp>
        <p:nvSpPr>
          <p:cNvPr id="8" name="Picture Placeholder 8"/>
          <p:cNvSpPr>
            <a:spLocks noGrp="1"/>
          </p:cNvSpPr>
          <p:nvPr>
            <p:ph type="pic" sz="quarter" idx="16"/>
          </p:nvPr>
        </p:nvSpPr>
        <p:spPr>
          <a:xfrm>
            <a:off x="609600" y="38862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tabLst/>
              <a:defRPr sz="1500"/>
            </a:lvl1pPr>
          </a:lstStyle>
          <a:p>
            <a:pPr lvl="0"/>
            <a:r>
              <a:rPr lang="en-US" noProof="0"/>
              <a:t>Click icon to add picture</a:t>
            </a:r>
            <a:endParaRPr lang="en-US" noProof="0" dirty="0"/>
          </a:p>
        </p:txBody>
      </p:sp>
    </p:spTree>
    <p:extLst>
      <p:ext uri="{BB962C8B-B14F-4D97-AF65-F5344CB8AC3E}">
        <p14:creationId xmlns:p14="http://schemas.microsoft.com/office/powerpoint/2010/main" val="12280021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slide B">
    <p:spTree>
      <p:nvGrpSpPr>
        <p:cNvPr id="1" name=""/>
        <p:cNvGrpSpPr/>
        <p:nvPr/>
      </p:nvGrpSpPr>
      <p:grpSpPr>
        <a:xfrm>
          <a:off x="0" y="0"/>
          <a:ext cx="0" cy="0"/>
          <a:chOff x="0" y="0"/>
          <a:chExt cx="0" cy="0"/>
        </a:xfrm>
      </p:grpSpPr>
      <p:sp>
        <p:nvSpPr>
          <p:cNvPr id="2" name="Title 1"/>
          <p:cNvSpPr>
            <a:spLocks noGrp="1"/>
          </p:cNvSpPr>
          <p:nvPr>
            <p:ph type="title"/>
          </p:nvPr>
        </p:nvSpPr>
        <p:spPr>
          <a:xfrm>
            <a:off x="609602" y="762000"/>
            <a:ext cx="10990729" cy="1295400"/>
          </a:xfrm>
          <a:prstGeom prst="rect">
            <a:avLst/>
          </a:prstGeom>
        </p:spPr>
        <p:txBody>
          <a:bodyPr vert="horz" lIns="0" tIns="0" rIns="0" bIns="0" anchor="t" anchorCtr="0"/>
          <a:lstStyle>
            <a:lvl1pPr marL="0" algn="l">
              <a:defRPr sz="3300" b="1" i="0">
                <a:latin typeface="Calibri"/>
                <a:cs typeface="Calibri"/>
              </a:defRPr>
            </a:lvl1pPr>
          </a:lstStyle>
          <a:p>
            <a:r>
              <a:rPr lang="en-US"/>
              <a:t>Click to edit Master title style</a:t>
            </a:r>
            <a:endParaRPr lang="en-US" dirty="0"/>
          </a:p>
        </p:txBody>
      </p:sp>
      <p:sp>
        <p:nvSpPr>
          <p:cNvPr id="24" name="Text Placeholder 23"/>
          <p:cNvSpPr>
            <a:spLocks noGrp="1"/>
          </p:cNvSpPr>
          <p:nvPr>
            <p:ph type="body" sz="quarter" idx="17"/>
          </p:nvPr>
        </p:nvSpPr>
        <p:spPr>
          <a:xfrm>
            <a:off x="3657602" y="2362200"/>
            <a:ext cx="7942729" cy="1171760"/>
          </a:xfrm>
          <a:prstGeom prst="rect">
            <a:avLst/>
          </a:prstGeom>
        </p:spPr>
        <p:txBody>
          <a:bodyPr vert="horz" lIns="0" tIns="0" rIns="0" bIns="0" anchor="t" anchorCtr="0"/>
          <a:lstStyle>
            <a:lvl1pPr marL="0" indent="0">
              <a:buNone/>
              <a:defRPr baseline="0"/>
            </a:lvl1pPr>
          </a:lstStyle>
          <a:p>
            <a:pPr lvl="0"/>
            <a:r>
              <a:rPr lang="en-US"/>
              <a:t>Click to edit Master text styles</a:t>
            </a:r>
          </a:p>
        </p:txBody>
      </p:sp>
      <p:sp>
        <p:nvSpPr>
          <p:cNvPr id="25" name="Text Placeholder 23"/>
          <p:cNvSpPr>
            <a:spLocks noGrp="1"/>
          </p:cNvSpPr>
          <p:nvPr>
            <p:ph type="body" sz="quarter" idx="18"/>
          </p:nvPr>
        </p:nvSpPr>
        <p:spPr>
          <a:xfrm>
            <a:off x="3657602" y="3910016"/>
            <a:ext cx="7942729" cy="1119187"/>
          </a:xfrm>
          <a:prstGeom prst="rect">
            <a:avLst/>
          </a:prstGeom>
        </p:spPr>
        <p:txBody>
          <a:bodyPr vert="horz" lIns="0" tIns="0" rIns="0" bIns="0" anchor="t" anchorCtr="0"/>
          <a:lstStyle>
            <a:lvl1pPr marL="0" algn="l">
              <a:buNone/>
              <a:defRPr sz="1500" baseline="0"/>
            </a:lvl1pPr>
          </a:lstStyle>
          <a:p>
            <a:pPr lvl="0"/>
            <a:r>
              <a:rPr lang="en-US"/>
              <a:t>Click to edit Master text styles</a:t>
            </a:r>
          </a:p>
        </p:txBody>
      </p:sp>
      <p:sp>
        <p:nvSpPr>
          <p:cNvPr id="7" name="Picture Placeholder 8"/>
          <p:cNvSpPr>
            <a:spLocks noGrp="1"/>
          </p:cNvSpPr>
          <p:nvPr>
            <p:ph type="pic" sz="quarter" idx="15"/>
          </p:nvPr>
        </p:nvSpPr>
        <p:spPr>
          <a:xfrm>
            <a:off x="609600" y="239096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257175" algn="l" defTabSz="342900" rtl="0" eaLnBrk="1" fontAlgn="auto" latinLnBrk="0" hangingPunct="1">
              <a:lnSpc>
                <a:spcPct val="100000"/>
              </a:lnSpc>
              <a:spcBef>
                <a:spcPct val="20000"/>
              </a:spcBef>
              <a:spcAft>
                <a:spcPts val="0"/>
              </a:spcAft>
              <a:buClrTx/>
              <a:buSzTx/>
              <a:buFontTx/>
              <a:buNone/>
              <a:tabLst/>
              <a:defRPr sz="1500" baseline="0"/>
            </a:lvl1pPr>
          </a:lstStyle>
          <a:p>
            <a:pPr lvl="0"/>
            <a:r>
              <a:rPr lang="en-US" noProof="0"/>
              <a:t>Click icon to add picture</a:t>
            </a:r>
            <a:endParaRPr lang="en-US" noProof="0" dirty="0"/>
          </a:p>
        </p:txBody>
      </p:sp>
      <p:sp>
        <p:nvSpPr>
          <p:cNvPr id="8" name="Picture Placeholder 8"/>
          <p:cNvSpPr>
            <a:spLocks noGrp="1"/>
          </p:cNvSpPr>
          <p:nvPr>
            <p:ph type="pic" sz="quarter" idx="16"/>
          </p:nvPr>
        </p:nvSpPr>
        <p:spPr>
          <a:xfrm>
            <a:off x="609600" y="38862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tabLst/>
              <a:defRPr sz="1500"/>
            </a:lvl1pPr>
          </a:lstStyle>
          <a:p>
            <a:pPr lvl="0"/>
            <a:r>
              <a:rPr lang="en-US" noProof="0"/>
              <a:t>Click icon to add picture</a:t>
            </a:r>
            <a:endParaRPr lang="en-US" noProof="0" dirty="0"/>
          </a:p>
        </p:txBody>
      </p:sp>
    </p:spTree>
    <p:extLst>
      <p:ext uri="{BB962C8B-B14F-4D97-AF65-F5344CB8AC3E}">
        <p14:creationId xmlns:p14="http://schemas.microsoft.com/office/powerpoint/2010/main" val="18422372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slide C">
    <p:spTree>
      <p:nvGrpSpPr>
        <p:cNvPr id="1" name=""/>
        <p:cNvGrpSpPr/>
        <p:nvPr/>
      </p:nvGrpSpPr>
      <p:grpSpPr>
        <a:xfrm>
          <a:off x="0" y="0"/>
          <a:ext cx="0" cy="0"/>
          <a:chOff x="0" y="0"/>
          <a:chExt cx="0" cy="0"/>
        </a:xfrm>
      </p:grpSpPr>
      <p:sp>
        <p:nvSpPr>
          <p:cNvPr id="2" name="Title 1"/>
          <p:cNvSpPr>
            <a:spLocks noGrp="1"/>
          </p:cNvSpPr>
          <p:nvPr>
            <p:ph type="title"/>
          </p:nvPr>
        </p:nvSpPr>
        <p:spPr>
          <a:xfrm>
            <a:off x="3657602" y="762000"/>
            <a:ext cx="7942729" cy="762000"/>
          </a:xfrm>
          <a:prstGeom prst="rect">
            <a:avLst/>
          </a:prstGeom>
        </p:spPr>
        <p:txBody>
          <a:bodyPr vert="horz" lIns="0" tIns="0" rIns="0" bIns="0" anchor="t" anchorCtr="0"/>
          <a:lstStyle>
            <a:lvl1pPr marL="0" algn="l">
              <a:defRPr sz="3300" b="1" i="0">
                <a:latin typeface="Calibri"/>
                <a:cs typeface="Calibri"/>
              </a:defRPr>
            </a:lvl1pPr>
          </a:lstStyle>
          <a:p>
            <a:r>
              <a:rPr lang="en-US"/>
              <a:t>Click to edit Master title style</a:t>
            </a:r>
            <a:endParaRPr lang="en-US" dirty="0"/>
          </a:p>
        </p:txBody>
      </p:sp>
      <p:sp>
        <p:nvSpPr>
          <p:cNvPr id="24" name="Text Placeholder 23"/>
          <p:cNvSpPr>
            <a:spLocks noGrp="1"/>
          </p:cNvSpPr>
          <p:nvPr>
            <p:ph type="body" sz="quarter" idx="17"/>
          </p:nvPr>
        </p:nvSpPr>
        <p:spPr>
          <a:xfrm>
            <a:off x="3657602" y="2333440"/>
            <a:ext cx="7942729" cy="1171760"/>
          </a:xfrm>
          <a:prstGeom prst="rect">
            <a:avLst/>
          </a:prstGeom>
        </p:spPr>
        <p:txBody>
          <a:bodyPr vert="horz" lIns="0" tIns="0" rIns="0" bIns="0" anchor="t" anchorCtr="0"/>
          <a:lstStyle>
            <a:lvl1pPr marL="0" indent="0">
              <a:buNone/>
              <a:defRPr baseline="0"/>
            </a:lvl1pPr>
          </a:lstStyle>
          <a:p>
            <a:pPr lvl="0"/>
            <a:r>
              <a:rPr lang="en-US"/>
              <a:t>Click to edit Master text styles</a:t>
            </a:r>
          </a:p>
        </p:txBody>
      </p:sp>
      <p:sp>
        <p:nvSpPr>
          <p:cNvPr id="25" name="Text Placeholder 23"/>
          <p:cNvSpPr>
            <a:spLocks noGrp="1"/>
          </p:cNvSpPr>
          <p:nvPr>
            <p:ph type="body" sz="quarter" idx="18"/>
          </p:nvPr>
        </p:nvSpPr>
        <p:spPr>
          <a:xfrm>
            <a:off x="3657602" y="3910016"/>
            <a:ext cx="7942729" cy="1119187"/>
          </a:xfrm>
          <a:prstGeom prst="rect">
            <a:avLst/>
          </a:prstGeom>
        </p:spPr>
        <p:txBody>
          <a:bodyPr vert="horz" lIns="0" tIns="0" rIns="0" bIns="0" anchor="t" anchorCtr="0"/>
          <a:lstStyle>
            <a:lvl1pPr marL="0" algn="l">
              <a:buNone/>
              <a:defRPr sz="1500" baseline="0"/>
            </a:lvl1pPr>
          </a:lstStyle>
          <a:p>
            <a:pPr lvl="0"/>
            <a:r>
              <a:rPr lang="en-US"/>
              <a:t>Click to edit Master text styles</a:t>
            </a:r>
          </a:p>
        </p:txBody>
      </p:sp>
      <p:sp>
        <p:nvSpPr>
          <p:cNvPr id="9" name="Picture Placeholder 8"/>
          <p:cNvSpPr>
            <a:spLocks noGrp="1"/>
          </p:cNvSpPr>
          <p:nvPr>
            <p:ph type="pic" sz="quarter" idx="19"/>
          </p:nvPr>
        </p:nvSpPr>
        <p:spPr>
          <a:xfrm>
            <a:off x="609600" y="914400"/>
            <a:ext cx="2438400" cy="4114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257175" algn="l" defTabSz="342900" rtl="0" eaLnBrk="1" fontAlgn="auto" latinLnBrk="0" hangingPunct="1">
              <a:lnSpc>
                <a:spcPct val="100000"/>
              </a:lnSpc>
              <a:spcBef>
                <a:spcPct val="20000"/>
              </a:spcBef>
              <a:spcAft>
                <a:spcPts val="0"/>
              </a:spcAft>
              <a:buClrTx/>
              <a:buSzTx/>
              <a:buFontTx/>
              <a:buNone/>
              <a:tabLst/>
              <a:defRPr sz="1500"/>
            </a:lvl1pPr>
          </a:lstStyle>
          <a:p>
            <a:pPr lvl="0"/>
            <a:r>
              <a:rPr lang="en-US" noProof="0"/>
              <a:t>Click icon to add picture</a:t>
            </a:r>
            <a:endParaRPr lang="en-US" noProof="0" dirty="0"/>
          </a:p>
        </p:txBody>
      </p:sp>
    </p:spTree>
    <p:extLst>
      <p:ext uri="{BB962C8B-B14F-4D97-AF65-F5344CB8AC3E}">
        <p14:creationId xmlns:p14="http://schemas.microsoft.com/office/powerpoint/2010/main" val="13209446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slide D">
    <p:spTree>
      <p:nvGrpSpPr>
        <p:cNvPr id="1" name=""/>
        <p:cNvGrpSpPr/>
        <p:nvPr/>
      </p:nvGrpSpPr>
      <p:grpSpPr>
        <a:xfrm>
          <a:off x="0" y="0"/>
          <a:ext cx="0" cy="0"/>
          <a:chOff x="0" y="0"/>
          <a:chExt cx="0" cy="0"/>
        </a:xfrm>
      </p:grpSpPr>
      <p:sp>
        <p:nvSpPr>
          <p:cNvPr id="2" name="Title 1"/>
          <p:cNvSpPr>
            <a:spLocks noGrp="1"/>
          </p:cNvSpPr>
          <p:nvPr>
            <p:ph type="title"/>
          </p:nvPr>
        </p:nvSpPr>
        <p:spPr>
          <a:xfrm>
            <a:off x="3657602" y="762000"/>
            <a:ext cx="7942729" cy="2743200"/>
          </a:xfrm>
          <a:prstGeom prst="rect">
            <a:avLst/>
          </a:prstGeom>
        </p:spPr>
        <p:txBody>
          <a:bodyPr vert="horz" lIns="0" tIns="0" rIns="0" bIns="0" anchor="t" anchorCtr="0"/>
          <a:lstStyle>
            <a:lvl1pPr marL="0" algn="l">
              <a:defRPr sz="3300" b="1" i="0">
                <a:latin typeface="Calibri"/>
                <a:cs typeface="Calibri"/>
              </a:defRPr>
            </a:lvl1pPr>
          </a:lstStyle>
          <a:p>
            <a:r>
              <a:rPr lang="en-US"/>
              <a:t>Click to edit Master title style</a:t>
            </a:r>
            <a:endParaRPr lang="en-US" dirty="0"/>
          </a:p>
        </p:txBody>
      </p:sp>
      <p:sp>
        <p:nvSpPr>
          <p:cNvPr id="25" name="Text Placeholder 23"/>
          <p:cNvSpPr>
            <a:spLocks noGrp="1"/>
          </p:cNvSpPr>
          <p:nvPr>
            <p:ph type="body" sz="quarter" idx="18"/>
          </p:nvPr>
        </p:nvSpPr>
        <p:spPr>
          <a:xfrm>
            <a:off x="3657602" y="3910016"/>
            <a:ext cx="7942729" cy="1119187"/>
          </a:xfrm>
          <a:prstGeom prst="rect">
            <a:avLst/>
          </a:prstGeom>
        </p:spPr>
        <p:txBody>
          <a:bodyPr vert="horz" lIns="0" tIns="0" rIns="0" bIns="0" anchor="t" anchorCtr="0"/>
          <a:lstStyle>
            <a:lvl1pPr marL="0" algn="l">
              <a:buNone/>
              <a:defRPr sz="1500" baseline="0"/>
            </a:lvl1pPr>
          </a:lstStyle>
          <a:p>
            <a:pPr lvl="0"/>
            <a:r>
              <a:rPr lang="en-US"/>
              <a:t>Click to edit Master text styles</a:t>
            </a:r>
          </a:p>
        </p:txBody>
      </p:sp>
      <p:sp>
        <p:nvSpPr>
          <p:cNvPr id="9" name="Picture Placeholder 8"/>
          <p:cNvSpPr>
            <a:spLocks noGrp="1"/>
          </p:cNvSpPr>
          <p:nvPr>
            <p:ph type="pic" sz="quarter" idx="19"/>
          </p:nvPr>
        </p:nvSpPr>
        <p:spPr>
          <a:xfrm>
            <a:off x="609600" y="914400"/>
            <a:ext cx="2438400" cy="4114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257175" algn="l" defTabSz="342900" rtl="0" eaLnBrk="1" fontAlgn="auto" latinLnBrk="0" hangingPunct="1">
              <a:lnSpc>
                <a:spcPct val="100000"/>
              </a:lnSpc>
              <a:spcBef>
                <a:spcPct val="20000"/>
              </a:spcBef>
              <a:spcAft>
                <a:spcPts val="0"/>
              </a:spcAft>
              <a:buClrTx/>
              <a:buSzTx/>
              <a:buFontTx/>
              <a:buNone/>
              <a:tabLst/>
              <a:defRPr sz="15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6760948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1 line title, text, no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3300" b="1" i="0">
                <a:latin typeface="Calibri"/>
                <a:cs typeface="Calibri"/>
              </a:defRPr>
            </a:lvl1pPr>
          </a:lstStyle>
          <a:p>
            <a:r>
              <a:rPr lang="en-US"/>
              <a:t>Click to edit Master title style</a:t>
            </a:r>
            <a:endParaRPr lang="en-US" dirty="0"/>
          </a:p>
        </p:txBody>
      </p:sp>
      <p:sp>
        <p:nvSpPr>
          <p:cNvPr id="12" name="Text Placeholder 23"/>
          <p:cNvSpPr>
            <a:spLocks noGrp="1"/>
          </p:cNvSpPr>
          <p:nvPr>
            <p:ph type="body" sz="quarter" idx="17"/>
          </p:nvPr>
        </p:nvSpPr>
        <p:spPr>
          <a:xfrm>
            <a:off x="2844800" y="1447800"/>
            <a:ext cx="8737600" cy="4571999"/>
          </a:xfrm>
          <a:prstGeom prst="rect">
            <a:avLst/>
          </a:prstGeom>
        </p:spPr>
        <p:txBody>
          <a:bodyPr vert="horz" lIns="0" tIns="0" rIns="0" bIns="0" anchor="t" anchorCtr="0"/>
          <a:lstStyle>
            <a:lvl1pPr marL="0" indent="0">
              <a:buNone/>
              <a:defRPr sz="2250" baseline="0"/>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851840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2 line title, text no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3300" b="1" i="0">
                <a:latin typeface="Calibri"/>
                <a:cs typeface="Calibri"/>
              </a:defRPr>
            </a:lvl1pPr>
          </a:lstStyle>
          <a:p>
            <a:r>
              <a:rPr lang="en-US"/>
              <a:t>Click to edit Master title style</a:t>
            </a:r>
            <a:endParaRPr lang="en-US" dirty="0"/>
          </a:p>
        </p:txBody>
      </p:sp>
      <p:sp>
        <p:nvSpPr>
          <p:cNvPr id="12" name="Text Placeholder 23"/>
          <p:cNvSpPr>
            <a:spLocks noGrp="1"/>
          </p:cNvSpPr>
          <p:nvPr>
            <p:ph type="body" sz="quarter" idx="17"/>
          </p:nvPr>
        </p:nvSpPr>
        <p:spPr>
          <a:xfrm>
            <a:off x="2844800" y="1905000"/>
            <a:ext cx="8737600" cy="4114799"/>
          </a:xfrm>
          <a:prstGeom prst="rect">
            <a:avLst/>
          </a:prstGeom>
        </p:spPr>
        <p:txBody>
          <a:bodyPr vert="horz" lIns="0" tIns="0" rIns="0" bIns="0" anchor="t" anchorCtr="0"/>
          <a:lstStyle>
            <a:lvl1pPr marL="0" indent="0">
              <a:buNone/>
              <a:defRPr sz="2250" baseline="0"/>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296373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1 line title, bullets, no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09600"/>
          </a:xfrm>
          <a:prstGeom prst="rect">
            <a:avLst/>
          </a:prstGeom>
        </p:spPr>
        <p:txBody>
          <a:bodyPr vert="horz" lIns="0" tIns="0" rIns="0" bIns="0" anchor="t" anchorCtr="0"/>
          <a:lstStyle>
            <a:lvl1pPr algn="l">
              <a:defRPr sz="3300" b="1" i="0">
                <a:latin typeface="Calibri"/>
                <a:cs typeface="Calibri"/>
              </a:defRPr>
            </a:lvl1pPr>
          </a:lstStyle>
          <a:p>
            <a:r>
              <a:rPr lang="en-US"/>
              <a:t>Click to edit Master title style</a:t>
            </a:r>
            <a:endParaRPr lang="en-US" dirty="0"/>
          </a:p>
        </p:txBody>
      </p:sp>
      <p:sp>
        <p:nvSpPr>
          <p:cNvPr id="11" name="Text Placeholder 23"/>
          <p:cNvSpPr>
            <a:spLocks noGrp="1"/>
          </p:cNvSpPr>
          <p:nvPr>
            <p:ph type="body" sz="quarter" idx="18"/>
          </p:nvPr>
        </p:nvSpPr>
        <p:spPr>
          <a:xfrm>
            <a:off x="2844800" y="1371601"/>
            <a:ext cx="8737600" cy="4648199"/>
          </a:xfrm>
          <a:prstGeom prst="rect">
            <a:avLst/>
          </a:prstGeom>
        </p:spPr>
        <p:txBody>
          <a:bodyPr vert="horz" lIns="0" tIns="0" rIns="0" bIns="0" anchor="t" anchorCtr="0"/>
          <a:lstStyle>
            <a:lvl1pPr marL="171450" indent="-171450">
              <a:lnSpc>
                <a:spcPct val="100000"/>
              </a:lnSpc>
              <a:spcBef>
                <a:spcPts val="900"/>
              </a:spcBef>
              <a:spcAft>
                <a:spcPts val="0"/>
              </a:spcAft>
              <a:buClr>
                <a:schemeClr val="tx1">
                  <a:lumMod val="75000"/>
                  <a:lumOff val="25000"/>
                </a:schemeClr>
              </a:buClr>
              <a:buSzPct val="80000"/>
              <a:buFont typeface="Arial"/>
              <a:buChar char="•"/>
              <a:defRPr sz="2250" b="0" i="0" baseline="0">
                <a:latin typeface="Calibri"/>
                <a:cs typeface="Calibri"/>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851674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2 line title, bullets, no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3300" b="1" i="0">
                <a:latin typeface="Calibri"/>
                <a:cs typeface="Calibri"/>
              </a:defRPr>
            </a:lvl1pPr>
          </a:lstStyle>
          <a:p>
            <a:r>
              <a:rPr lang="en-US"/>
              <a:t>Click to edit Master title style</a:t>
            </a:r>
            <a:endParaRPr lang="en-US" dirty="0"/>
          </a:p>
        </p:txBody>
      </p:sp>
      <p:sp>
        <p:nvSpPr>
          <p:cNvPr id="11" name="Text Placeholder 23"/>
          <p:cNvSpPr>
            <a:spLocks noGrp="1"/>
          </p:cNvSpPr>
          <p:nvPr>
            <p:ph type="body" sz="quarter" idx="18"/>
          </p:nvPr>
        </p:nvSpPr>
        <p:spPr>
          <a:xfrm>
            <a:off x="2844800" y="1905000"/>
            <a:ext cx="8737600" cy="4114799"/>
          </a:xfrm>
          <a:prstGeom prst="rect">
            <a:avLst/>
          </a:prstGeom>
        </p:spPr>
        <p:txBody>
          <a:bodyPr vert="horz" lIns="0" tIns="0" rIns="0" bIns="0" anchor="t" anchorCtr="0"/>
          <a:lstStyle>
            <a:lvl1pPr marL="171450" indent="-171450">
              <a:lnSpc>
                <a:spcPct val="100000"/>
              </a:lnSpc>
              <a:spcBef>
                <a:spcPts val="900"/>
              </a:spcBef>
              <a:spcAft>
                <a:spcPts val="0"/>
              </a:spcAft>
              <a:buClr>
                <a:schemeClr val="tx1">
                  <a:lumMod val="75000"/>
                  <a:lumOff val="25000"/>
                </a:schemeClr>
              </a:buClr>
              <a:buSzPct val="80000"/>
              <a:buFont typeface="Arial"/>
              <a:buChar char="•"/>
              <a:defRPr sz="2250" b="0" i="0" baseline="0">
                <a:latin typeface="Calibri"/>
                <a:cs typeface="Calibri"/>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564682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1 line title, text, 1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3300" b="1" i="0">
                <a:latin typeface="Calibri"/>
                <a:cs typeface="Calibri"/>
              </a:defRPr>
            </a:lvl1pPr>
          </a:lstStyle>
          <a:p>
            <a:r>
              <a:rPr lang="en-US"/>
              <a:t>Click to edit Master title style</a:t>
            </a:r>
            <a:endParaRPr lang="en-US" dirty="0"/>
          </a:p>
        </p:txBody>
      </p:sp>
      <p:sp>
        <p:nvSpPr>
          <p:cNvPr id="12" name="Text Placeholder 23"/>
          <p:cNvSpPr>
            <a:spLocks noGrp="1"/>
          </p:cNvSpPr>
          <p:nvPr>
            <p:ph type="body" sz="quarter" idx="17"/>
          </p:nvPr>
        </p:nvSpPr>
        <p:spPr>
          <a:xfrm>
            <a:off x="2844800" y="1447801"/>
            <a:ext cx="5689600" cy="4114800"/>
          </a:xfrm>
          <a:prstGeom prst="rect">
            <a:avLst/>
          </a:prstGeom>
        </p:spPr>
        <p:txBody>
          <a:bodyPr vert="horz" lIns="0" tIns="0" rIns="0" bIns="0" anchor="t" anchorCtr="0"/>
          <a:lstStyle>
            <a:lvl1pPr marL="0" indent="0">
              <a:buNone/>
              <a:defRPr sz="2250" baseline="0"/>
            </a:lvl1pPr>
          </a:lstStyle>
          <a:p>
            <a:pPr lvl="0"/>
            <a:r>
              <a:rPr lang="en-US"/>
              <a:t>Click to edit Master text styles</a:t>
            </a:r>
          </a:p>
          <a:p>
            <a:pPr lvl="1"/>
            <a:r>
              <a:rPr lang="en-US"/>
              <a:t>Second level</a:t>
            </a:r>
          </a:p>
        </p:txBody>
      </p:sp>
      <p:sp>
        <p:nvSpPr>
          <p:cNvPr id="7" name="Picture Placeholder 8"/>
          <p:cNvSpPr>
            <a:spLocks noGrp="1"/>
          </p:cNvSpPr>
          <p:nvPr>
            <p:ph type="pic" sz="quarter" idx="19"/>
          </p:nvPr>
        </p:nvSpPr>
        <p:spPr>
          <a:xfrm>
            <a:off x="9144000" y="1447801"/>
            <a:ext cx="2438400" cy="4114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257175" algn="l" defTabSz="342900" rtl="0" eaLnBrk="1" fontAlgn="auto" latinLnBrk="0" hangingPunct="1">
              <a:lnSpc>
                <a:spcPct val="100000"/>
              </a:lnSpc>
              <a:spcBef>
                <a:spcPct val="20000"/>
              </a:spcBef>
              <a:spcAft>
                <a:spcPts val="0"/>
              </a:spcAft>
              <a:buClrTx/>
              <a:buSzTx/>
              <a:buFontTx/>
              <a:buNone/>
              <a:tabLst/>
              <a:defRPr sz="1500"/>
            </a:lvl1pPr>
          </a:lstStyle>
          <a:p>
            <a:pPr lvl="0"/>
            <a:r>
              <a:rPr lang="en-US" noProof="0"/>
              <a:t>Click icon to add picture</a:t>
            </a:r>
            <a:endParaRPr lang="en-US" noProof="0" dirty="0"/>
          </a:p>
        </p:txBody>
      </p:sp>
    </p:spTree>
    <p:extLst>
      <p:ext uri="{BB962C8B-B14F-4D97-AF65-F5344CB8AC3E}">
        <p14:creationId xmlns:p14="http://schemas.microsoft.com/office/powerpoint/2010/main" val="1503427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6E6DAE-10FA-42AE-9661-885862EDABCD}" type="datetimeFigureOut">
              <a:rPr lang="en-US" smtClean="0"/>
              <a:pPr/>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1864414195"/>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2 line title, text, 1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3300" b="1" i="0">
                <a:latin typeface="Calibri"/>
                <a:cs typeface="Calibri"/>
              </a:defRPr>
            </a:lvl1pPr>
          </a:lstStyle>
          <a:p>
            <a:r>
              <a:rPr lang="en-US"/>
              <a:t>Click to edit Master title style</a:t>
            </a:r>
            <a:endParaRPr lang="en-US" dirty="0"/>
          </a:p>
        </p:txBody>
      </p:sp>
      <p:sp>
        <p:nvSpPr>
          <p:cNvPr id="12" name="Text Placeholder 23"/>
          <p:cNvSpPr>
            <a:spLocks noGrp="1"/>
          </p:cNvSpPr>
          <p:nvPr>
            <p:ph type="body" sz="quarter" idx="17"/>
          </p:nvPr>
        </p:nvSpPr>
        <p:spPr>
          <a:xfrm>
            <a:off x="2844801" y="1905000"/>
            <a:ext cx="5689599" cy="4114799"/>
          </a:xfrm>
          <a:prstGeom prst="rect">
            <a:avLst/>
          </a:prstGeom>
        </p:spPr>
        <p:txBody>
          <a:bodyPr vert="horz" lIns="0" tIns="0" rIns="0" bIns="0" anchor="t" anchorCtr="0"/>
          <a:lstStyle>
            <a:lvl1pPr marL="0" indent="0">
              <a:buNone/>
              <a:defRPr sz="2250" baseline="0"/>
            </a:lvl1pPr>
          </a:lstStyle>
          <a:p>
            <a:pPr lvl="0"/>
            <a:r>
              <a:rPr lang="en-US"/>
              <a:t>Click to edit Master text styles</a:t>
            </a:r>
          </a:p>
          <a:p>
            <a:pPr lvl="1"/>
            <a:r>
              <a:rPr lang="en-US"/>
              <a:t>Second level</a:t>
            </a:r>
          </a:p>
        </p:txBody>
      </p:sp>
      <p:sp>
        <p:nvSpPr>
          <p:cNvPr id="4" name="Picture Placeholder 8"/>
          <p:cNvSpPr>
            <a:spLocks noGrp="1"/>
          </p:cNvSpPr>
          <p:nvPr>
            <p:ph type="pic" sz="quarter" idx="19"/>
          </p:nvPr>
        </p:nvSpPr>
        <p:spPr>
          <a:xfrm>
            <a:off x="9144000" y="1904999"/>
            <a:ext cx="2438400" cy="4114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257175" algn="l" defTabSz="342900" rtl="0" eaLnBrk="1" fontAlgn="auto" latinLnBrk="0" hangingPunct="1">
              <a:lnSpc>
                <a:spcPct val="100000"/>
              </a:lnSpc>
              <a:spcBef>
                <a:spcPct val="20000"/>
              </a:spcBef>
              <a:spcAft>
                <a:spcPts val="0"/>
              </a:spcAft>
              <a:buClrTx/>
              <a:buSzTx/>
              <a:buFontTx/>
              <a:buNone/>
              <a:tabLst/>
              <a:defRPr sz="1500"/>
            </a:lvl1pPr>
          </a:lstStyle>
          <a:p>
            <a:pPr lvl="0"/>
            <a:r>
              <a:rPr lang="en-US" noProof="0"/>
              <a:t>Click icon to add picture</a:t>
            </a:r>
            <a:endParaRPr lang="en-US" noProof="0" dirty="0"/>
          </a:p>
        </p:txBody>
      </p:sp>
    </p:spTree>
    <p:extLst>
      <p:ext uri="{BB962C8B-B14F-4D97-AF65-F5344CB8AC3E}">
        <p14:creationId xmlns:p14="http://schemas.microsoft.com/office/powerpoint/2010/main" val="40096492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1 line title, text, 3 photos">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3300" b="1" i="0">
                <a:latin typeface="Calibri"/>
                <a:cs typeface="Calibri"/>
              </a:defRPr>
            </a:lvl1pPr>
          </a:lstStyle>
          <a:p>
            <a:r>
              <a:rPr lang="en-US"/>
              <a:t>Click to edit Master title style</a:t>
            </a:r>
            <a:endParaRPr lang="en-US" dirty="0"/>
          </a:p>
        </p:txBody>
      </p:sp>
      <p:sp>
        <p:nvSpPr>
          <p:cNvPr id="12" name="Text Placeholder 23"/>
          <p:cNvSpPr>
            <a:spLocks noGrp="1"/>
          </p:cNvSpPr>
          <p:nvPr>
            <p:ph type="body" sz="quarter" idx="17"/>
          </p:nvPr>
        </p:nvSpPr>
        <p:spPr>
          <a:xfrm>
            <a:off x="2844800" y="1447801"/>
            <a:ext cx="5689600" cy="4114800"/>
          </a:xfrm>
          <a:prstGeom prst="rect">
            <a:avLst/>
          </a:prstGeom>
        </p:spPr>
        <p:txBody>
          <a:bodyPr vert="horz" lIns="0" tIns="0" rIns="0" bIns="0" anchor="t" anchorCtr="0"/>
          <a:lstStyle>
            <a:lvl1pPr marL="0" indent="0">
              <a:buNone/>
              <a:defRPr sz="2250" baseline="0"/>
            </a:lvl1pPr>
          </a:lstStyle>
          <a:p>
            <a:pPr lvl="0"/>
            <a:r>
              <a:rPr lang="en-US"/>
              <a:t>Click to edit Master text styles</a:t>
            </a:r>
          </a:p>
          <a:p>
            <a:pPr lvl="1"/>
            <a:r>
              <a:rPr lang="en-US"/>
              <a:t>Second level</a:t>
            </a:r>
          </a:p>
        </p:txBody>
      </p:sp>
      <p:sp>
        <p:nvSpPr>
          <p:cNvPr id="4" name="Picture Placeholder 8"/>
          <p:cNvSpPr>
            <a:spLocks noGrp="1"/>
          </p:cNvSpPr>
          <p:nvPr>
            <p:ph type="pic" sz="quarter" idx="11"/>
          </p:nvPr>
        </p:nvSpPr>
        <p:spPr>
          <a:xfrm>
            <a:off x="9144000" y="14478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1500" baseline="0"/>
            </a:lvl1pPr>
          </a:lstStyle>
          <a:p>
            <a:pPr lvl="0"/>
            <a:r>
              <a:rPr lang="en-US" noProof="0"/>
              <a:t>Click icon to add picture</a:t>
            </a:r>
            <a:endParaRPr lang="en-US" noProof="0" dirty="0"/>
          </a:p>
        </p:txBody>
      </p:sp>
      <p:sp>
        <p:nvSpPr>
          <p:cNvPr id="5" name="Picture Placeholder 8"/>
          <p:cNvSpPr>
            <a:spLocks noGrp="1"/>
          </p:cNvSpPr>
          <p:nvPr>
            <p:ph type="pic" sz="quarter" idx="15"/>
          </p:nvPr>
        </p:nvSpPr>
        <p:spPr>
          <a:xfrm>
            <a:off x="9144000" y="28956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257175" algn="l" defTabSz="342900" rtl="0" eaLnBrk="1" fontAlgn="auto" latinLnBrk="0" hangingPunct="1">
              <a:lnSpc>
                <a:spcPct val="100000"/>
              </a:lnSpc>
              <a:spcBef>
                <a:spcPct val="20000"/>
              </a:spcBef>
              <a:spcAft>
                <a:spcPts val="0"/>
              </a:spcAft>
              <a:buClrTx/>
              <a:buSzTx/>
              <a:buFontTx/>
              <a:buNone/>
              <a:tabLst/>
              <a:defRPr sz="1500" baseline="0"/>
            </a:lvl1pPr>
          </a:lstStyle>
          <a:p>
            <a:pPr lvl="0"/>
            <a:r>
              <a:rPr lang="en-US" noProof="0"/>
              <a:t>Click icon to add picture</a:t>
            </a:r>
            <a:endParaRPr lang="en-US" noProof="0" dirty="0"/>
          </a:p>
        </p:txBody>
      </p:sp>
      <p:sp>
        <p:nvSpPr>
          <p:cNvPr id="6" name="Picture Placeholder 8"/>
          <p:cNvSpPr>
            <a:spLocks noGrp="1"/>
          </p:cNvSpPr>
          <p:nvPr>
            <p:ph type="pic" sz="quarter" idx="16"/>
          </p:nvPr>
        </p:nvSpPr>
        <p:spPr>
          <a:xfrm>
            <a:off x="9144000" y="44196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tabLst/>
              <a:defRPr sz="1500"/>
            </a:lvl1pPr>
          </a:lstStyle>
          <a:p>
            <a:pPr lvl="0"/>
            <a:r>
              <a:rPr lang="en-US" noProof="0"/>
              <a:t>Click icon to add picture</a:t>
            </a:r>
            <a:endParaRPr lang="en-US" noProof="0" dirty="0"/>
          </a:p>
        </p:txBody>
      </p:sp>
    </p:spTree>
    <p:extLst>
      <p:ext uri="{BB962C8B-B14F-4D97-AF65-F5344CB8AC3E}">
        <p14:creationId xmlns:p14="http://schemas.microsoft.com/office/powerpoint/2010/main" val="24541340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2 line title, text, 3 photos">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3300" b="1" i="0">
                <a:latin typeface="Calibri"/>
                <a:cs typeface="Calibri"/>
              </a:defRPr>
            </a:lvl1pPr>
          </a:lstStyle>
          <a:p>
            <a:r>
              <a:rPr lang="en-US"/>
              <a:t>Click to edit Master title style</a:t>
            </a:r>
            <a:endParaRPr lang="en-US" dirty="0"/>
          </a:p>
        </p:txBody>
      </p:sp>
      <p:sp>
        <p:nvSpPr>
          <p:cNvPr id="12" name="Text Placeholder 23"/>
          <p:cNvSpPr>
            <a:spLocks noGrp="1"/>
          </p:cNvSpPr>
          <p:nvPr>
            <p:ph type="body" sz="quarter" idx="17"/>
          </p:nvPr>
        </p:nvSpPr>
        <p:spPr>
          <a:xfrm>
            <a:off x="2844801" y="1905000"/>
            <a:ext cx="5689599" cy="4114799"/>
          </a:xfrm>
          <a:prstGeom prst="rect">
            <a:avLst/>
          </a:prstGeom>
        </p:spPr>
        <p:txBody>
          <a:bodyPr vert="horz" lIns="0" tIns="0" rIns="0" bIns="0" anchor="t" anchorCtr="0"/>
          <a:lstStyle>
            <a:lvl1pPr marL="0" indent="0">
              <a:buNone/>
              <a:defRPr sz="2250" baseline="0"/>
            </a:lvl1pPr>
          </a:lstStyle>
          <a:p>
            <a:pPr lvl="0"/>
            <a:r>
              <a:rPr lang="en-US"/>
              <a:t>Click to edit Master text styles</a:t>
            </a:r>
          </a:p>
          <a:p>
            <a:pPr lvl="1"/>
            <a:r>
              <a:rPr lang="en-US"/>
              <a:t>Second level</a:t>
            </a:r>
          </a:p>
        </p:txBody>
      </p:sp>
      <p:sp>
        <p:nvSpPr>
          <p:cNvPr id="5" name="Picture Placeholder 8"/>
          <p:cNvSpPr>
            <a:spLocks noGrp="1"/>
          </p:cNvSpPr>
          <p:nvPr>
            <p:ph type="pic" sz="quarter" idx="11"/>
          </p:nvPr>
        </p:nvSpPr>
        <p:spPr>
          <a:xfrm>
            <a:off x="9144000" y="1904999"/>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1500" baseline="0"/>
            </a:lvl1pPr>
          </a:lstStyle>
          <a:p>
            <a:pPr lvl="0"/>
            <a:r>
              <a:rPr lang="en-US" noProof="0"/>
              <a:t>Click icon to add picture</a:t>
            </a:r>
            <a:endParaRPr lang="en-US" noProof="0" dirty="0"/>
          </a:p>
        </p:txBody>
      </p:sp>
      <p:sp>
        <p:nvSpPr>
          <p:cNvPr id="6" name="Picture Placeholder 8"/>
          <p:cNvSpPr>
            <a:spLocks noGrp="1"/>
          </p:cNvSpPr>
          <p:nvPr>
            <p:ph type="pic" sz="quarter" idx="15"/>
          </p:nvPr>
        </p:nvSpPr>
        <p:spPr>
          <a:xfrm>
            <a:off x="9144000" y="3352799"/>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257175" algn="l" defTabSz="342900" rtl="0" eaLnBrk="1" fontAlgn="auto" latinLnBrk="0" hangingPunct="1">
              <a:lnSpc>
                <a:spcPct val="100000"/>
              </a:lnSpc>
              <a:spcBef>
                <a:spcPct val="20000"/>
              </a:spcBef>
              <a:spcAft>
                <a:spcPts val="0"/>
              </a:spcAft>
              <a:buClrTx/>
              <a:buSzTx/>
              <a:buFontTx/>
              <a:buNone/>
              <a:tabLst/>
              <a:defRPr sz="1500"/>
            </a:lvl1pPr>
          </a:lstStyle>
          <a:p>
            <a:pPr lvl="0"/>
            <a:r>
              <a:rPr lang="en-US" noProof="0"/>
              <a:t>Click icon to add picture</a:t>
            </a:r>
            <a:endParaRPr lang="en-US" noProof="0" dirty="0"/>
          </a:p>
        </p:txBody>
      </p:sp>
      <p:sp>
        <p:nvSpPr>
          <p:cNvPr id="7" name="Picture Placeholder 8"/>
          <p:cNvSpPr>
            <a:spLocks noGrp="1"/>
          </p:cNvSpPr>
          <p:nvPr>
            <p:ph type="pic" sz="quarter" idx="16"/>
          </p:nvPr>
        </p:nvSpPr>
        <p:spPr>
          <a:xfrm>
            <a:off x="9144000" y="4876799"/>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tabLst/>
              <a:defRPr sz="15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26527585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1 line title, bullets, 1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3300" b="1" i="0">
                <a:latin typeface="Calibri"/>
                <a:cs typeface="Calibri"/>
              </a:defRPr>
            </a:lvl1pPr>
          </a:lstStyle>
          <a:p>
            <a:r>
              <a:rPr lang="en-US"/>
              <a:t>Click to edit Master title style</a:t>
            </a:r>
            <a:endParaRPr lang="en-US" dirty="0"/>
          </a:p>
        </p:txBody>
      </p:sp>
      <p:sp>
        <p:nvSpPr>
          <p:cNvPr id="7" name="Picture Placeholder 8"/>
          <p:cNvSpPr>
            <a:spLocks noGrp="1"/>
          </p:cNvSpPr>
          <p:nvPr>
            <p:ph type="pic" sz="quarter" idx="19"/>
          </p:nvPr>
        </p:nvSpPr>
        <p:spPr>
          <a:xfrm>
            <a:off x="9144000" y="1447801"/>
            <a:ext cx="2438400" cy="4114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257175" algn="l" defTabSz="342900" rtl="0" eaLnBrk="1" fontAlgn="auto" latinLnBrk="0" hangingPunct="1">
              <a:lnSpc>
                <a:spcPct val="100000"/>
              </a:lnSpc>
              <a:spcBef>
                <a:spcPct val="20000"/>
              </a:spcBef>
              <a:spcAft>
                <a:spcPts val="0"/>
              </a:spcAft>
              <a:buClrTx/>
              <a:buSzTx/>
              <a:buFontTx/>
              <a:buNone/>
              <a:tabLst/>
              <a:defRPr sz="1500"/>
            </a:lvl1pPr>
          </a:lstStyle>
          <a:p>
            <a:pPr lvl="0"/>
            <a:r>
              <a:rPr lang="en-US" noProof="0"/>
              <a:t>Click icon to add picture</a:t>
            </a:r>
            <a:endParaRPr lang="en-US" noProof="0" dirty="0"/>
          </a:p>
        </p:txBody>
      </p:sp>
      <p:sp>
        <p:nvSpPr>
          <p:cNvPr id="5" name="Text Placeholder 23"/>
          <p:cNvSpPr>
            <a:spLocks noGrp="1"/>
          </p:cNvSpPr>
          <p:nvPr>
            <p:ph type="body" sz="quarter" idx="18"/>
          </p:nvPr>
        </p:nvSpPr>
        <p:spPr>
          <a:xfrm>
            <a:off x="2844800" y="1447800"/>
            <a:ext cx="5689600" cy="4114800"/>
          </a:xfrm>
          <a:prstGeom prst="rect">
            <a:avLst/>
          </a:prstGeom>
        </p:spPr>
        <p:txBody>
          <a:bodyPr vert="horz" lIns="0" tIns="0" rIns="0" bIns="0" anchor="t" anchorCtr="0"/>
          <a:lstStyle>
            <a:lvl1pPr marL="171450" indent="-171450">
              <a:lnSpc>
                <a:spcPct val="100000"/>
              </a:lnSpc>
              <a:spcBef>
                <a:spcPts val="900"/>
              </a:spcBef>
              <a:spcAft>
                <a:spcPts val="0"/>
              </a:spcAft>
              <a:buClr>
                <a:schemeClr val="tx1">
                  <a:lumMod val="75000"/>
                  <a:lumOff val="25000"/>
                </a:schemeClr>
              </a:buClr>
              <a:buSzPct val="80000"/>
              <a:buFont typeface="Arial"/>
              <a:buChar char="•"/>
              <a:defRPr sz="2250" b="0" i="0" baseline="0">
                <a:latin typeface="Calibri"/>
                <a:cs typeface="Calibri"/>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241144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2 line title, bullets, 1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3300" b="1" i="0">
                <a:latin typeface="Calibri"/>
                <a:cs typeface="Calibri"/>
              </a:defRPr>
            </a:lvl1pPr>
          </a:lstStyle>
          <a:p>
            <a:r>
              <a:rPr lang="en-US"/>
              <a:t>Click to edit Master title style</a:t>
            </a:r>
            <a:endParaRPr lang="en-US" dirty="0"/>
          </a:p>
        </p:txBody>
      </p:sp>
      <p:sp>
        <p:nvSpPr>
          <p:cNvPr id="4" name="Picture Placeholder 8"/>
          <p:cNvSpPr>
            <a:spLocks noGrp="1"/>
          </p:cNvSpPr>
          <p:nvPr>
            <p:ph type="pic" sz="quarter" idx="19"/>
          </p:nvPr>
        </p:nvSpPr>
        <p:spPr>
          <a:xfrm>
            <a:off x="9144000" y="1904999"/>
            <a:ext cx="2438400" cy="4114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257175" algn="l" defTabSz="342900" rtl="0" eaLnBrk="1" fontAlgn="auto" latinLnBrk="0" hangingPunct="1">
              <a:lnSpc>
                <a:spcPct val="100000"/>
              </a:lnSpc>
              <a:spcBef>
                <a:spcPct val="20000"/>
              </a:spcBef>
              <a:spcAft>
                <a:spcPts val="0"/>
              </a:spcAft>
              <a:buClrTx/>
              <a:buSzTx/>
              <a:buFontTx/>
              <a:buNone/>
              <a:tabLst/>
              <a:defRPr sz="1500"/>
            </a:lvl1pPr>
          </a:lstStyle>
          <a:p>
            <a:pPr lvl="0"/>
            <a:r>
              <a:rPr lang="en-US" noProof="0"/>
              <a:t>Click icon to add picture</a:t>
            </a:r>
            <a:endParaRPr lang="en-US" noProof="0" dirty="0"/>
          </a:p>
        </p:txBody>
      </p:sp>
      <p:sp>
        <p:nvSpPr>
          <p:cNvPr id="5" name="Text Placeholder 23"/>
          <p:cNvSpPr>
            <a:spLocks noGrp="1"/>
          </p:cNvSpPr>
          <p:nvPr>
            <p:ph type="body" sz="quarter" idx="18"/>
          </p:nvPr>
        </p:nvSpPr>
        <p:spPr>
          <a:xfrm>
            <a:off x="2844800" y="1905000"/>
            <a:ext cx="5689600" cy="4114800"/>
          </a:xfrm>
          <a:prstGeom prst="rect">
            <a:avLst/>
          </a:prstGeom>
        </p:spPr>
        <p:txBody>
          <a:bodyPr vert="horz" lIns="0" tIns="0" rIns="0" bIns="0" anchor="t" anchorCtr="0"/>
          <a:lstStyle>
            <a:lvl1pPr marL="171450" indent="-171450">
              <a:lnSpc>
                <a:spcPct val="100000"/>
              </a:lnSpc>
              <a:spcBef>
                <a:spcPts val="900"/>
              </a:spcBef>
              <a:spcAft>
                <a:spcPts val="0"/>
              </a:spcAft>
              <a:buClr>
                <a:schemeClr val="tx1">
                  <a:lumMod val="75000"/>
                  <a:lumOff val="25000"/>
                </a:schemeClr>
              </a:buClr>
              <a:buSzPct val="80000"/>
              <a:buFont typeface="Arial"/>
              <a:buChar char="•"/>
              <a:defRPr sz="2250" b="0" i="0" baseline="0">
                <a:latin typeface="Calibri"/>
                <a:cs typeface="Calibri"/>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655443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1 line title, bullets, 3 photos">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3300" b="1" i="0">
                <a:latin typeface="Calibri"/>
                <a:cs typeface="Calibri"/>
              </a:defRPr>
            </a:lvl1pPr>
          </a:lstStyle>
          <a:p>
            <a:r>
              <a:rPr lang="en-US"/>
              <a:t>Click to edit Master title style</a:t>
            </a:r>
            <a:endParaRPr lang="en-US" dirty="0"/>
          </a:p>
        </p:txBody>
      </p:sp>
      <p:sp>
        <p:nvSpPr>
          <p:cNvPr id="5" name="Text Placeholder 23"/>
          <p:cNvSpPr>
            <a:spLocks noGrp="1"/>
          </p:cNvSpPr>
          <p:nvPr>
            <p:ph type="body" sz="quarter" idx="18"/>
          </p:nvPr>
        </p:nvSpPr>
        <p:spPr>
          <a:xfrm>
            <a:off x="2844800" y="1447800"/>
            <a:ext cx="5689600" cy="4114800"/>
          </a:xfrm>
          <a:prstGeom prst="rect">
            <a:avLst/>
          </a:prstGeom>
        </p:spPr>
        <p:txBody>
          <a:bodyPr vert="horz" lIns="0" tIns="0" rIns="0" bIns="0" anchor="t" anchorCtr="0"/>
          <a:lstStyle>
            <a:lvl1pPr marL="171450" indent="-171450">
              <a:lnSpc>
                <a:spcPct val="100000"/>
              </a:lnSpc>
              <a:spcBef>
                <a:spcPts val="900"/>
              </a:spcBef>
              <a:spcAft>
                <a:spcPts val="0"/>
              </a:spcAft>
              <a:buClr>
                <a:schemeClr val="tx1">
                  <a:lumMod val="75000"/>
                  <a:lumOff val="25000"/>
                </a:schemeClr>
              </a:buClr>
              <a:buSzPct val="80000"/>
              <a:buFont typeface="Arial"/>
              <a:buChar char="•"/>
              <a:defRPr sz="2250" b="0" i="0" baseline="0">
                <a:latin typeface="Calibri"/>
                <a:cs typeface="Calibri"/>
              </a:defRPr>
            </a:lvl1pPr>
          </a:lstStyle>
          <a:p>
            <a:pPr lvl="0"/>
            <a:r>
              <a:rPr lang="en-US"/>
              <a:t>Click to edit Master text styles</a:t>
            </a:r>
          </a:p>
          <a:p>
            <a:pPr lvl="1"/>
            <a:r>
              <a:rPr lang="en-US"/>
              <a:t>Second level</a:t>
            </a:r>
          </a:p>
        </p:txBody>
      </p:sp>
      <p:sp>
        <p:nvSpPr>
          <p:cNvPr id="6" name="Picture Placeholder 8"/>
          <p:cNvSpPr>
            <a:spLocks noGrp="1"/>
          </p:cNvSpPr>
          <p:nvPr>
            <p:ph type="pic" sz="quarter" idx="11"/>
          </p:nvPr>
        </p:nvSpPr>
        <p:spPr>
          <a:xfrm>
            <a:off x="9144000" y="14478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1500" baseline="0"/>
            </a:lvl1pPr>
          </a:lstStyle>
          <a:p>
            <a:pPr lvl="0"/>
            <a:r>
              <a:rPr lang="en-US" noProof="0"/>
              <a:t>Click icon to add picture</a:t>
            </a:r>
            <a:endParaRPr lang="en-US" noProof="0" dirty="0"/>
          </a:p>
        </p:txBody>
      </p:sp>
      <p:sp>
        <p:nvSpPr>
          <p:cNvPr id="8" name="Picture Placeholder 8"/>
          <p:cNvSpPr>
            <a:spLocks noGrp="1"/>
          </p:cNvSpPr>
          <p:nvPr>
            <p:ph type="pic" sz="quarter" idx="15"/>
          </p:nvPr>
        </p:nvSpPr>
        <p:spPr>
          <a:xfrm>
            <a:off x="9144000" y="2895601"/>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257175" algn="l" defTabSz="342900" rtl="0" eaLnBrk="1" fontAlgn="auto" latinLnBrk="0" hangingPunct="1">
              <a:lnSpc>
                <a:spcPct val="100000"/>
              </a:lnSpc>
              <a:spcBef>
                <a:spcPct val="20000"/>
              </a:spcBef>
              <a:spcAft>
                <a:spcPts val="0"/>
              </a:spcAft>
              <a:buClrTx/>
              <a:buSzTx/>
              <a:buFontTx/>
              <a:buNone/>
              <a:tabLst/>
              <a:defRPr sz="1500"/>
            </a:lvl1pPr>
          </a:lstStyle>
          <a:p>
            <a:pPr lvl="0"/>
            <a:r>
              <a:rPr lang="en-US" noProof="0"/>
              <a:t>Click icon to add picture</a:t>
            </a:r>
            <a:endParaRPr lang="en-US" noProof="0" dirty="0"/>
          </a:p>
        </p:txBody>
      </p:sp>
      <p:sp>
        <p:nvSpPr>
          <p:cNvPr id="9" name="Picture Placeholder 8"/>
          <p:cNvSpPr>
            <a:spLocks noGrp="1"/>
          </p:cNvSpPr>
          <p:nvPr>
            <p:ph type="pic" sz="quarter" idx="16"/>
          </p:nvPr>
        </p:nvSpPr>
        <p:spPr>
          <a:xfrm>
            <a:off x="9144000" y="44196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tabLst/>
              <a:defRPr sz="1500"/>
            </a:lvl1pPr>
          </a:lstStyle>
          <a:p>
            <a:pPr lvl="0"/>
            <a:r>
              <a:rPr lang="en-US" noProof="0"/>
              <a:t>Click icon to add picture</a:t>
            </a:r>
            <a:endParaRPr lang="en-US" noProof="0" dirty="0"/>
          </a:p>
        </p:txBody>
      </p:sp>
    </p:spTree>
    <p:extLst>
      <p:ext uri="{BB962C8B-B14F-4D97-AF65-F5344CB8AC3E}">
        <p14:creationId xmlns:p14="http://schemas.microsoft.com/office/powerpoint/2010/main" val="5996912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2 line title, bullets, 3 photos">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3300" b="1" i="0">
                <a:latin typeface="Calibri"/>
                <a:cs typeface="Calibri"/>
              </a:defRPr>
            </a:lvl1pPr>
          </a:lstStyle>
          <a:p>
            <a:r>
              <a:rPr lang="en-US"/>
              <a:t>Click to edit Master title style</a:t>
            </a:r>
            <a:endParaRPr lang="en-US" dirty="0"/>
          </a:p>
        </p:txBody>
      </p:sp>
      <p:sp>
        <p:nvSpPr>
          <p:cNvPr id="5" name="Picture Placeholder 8"/>
          <p:cNvSpPr>
            <a:spLocks noGrp="1"/>
          </p:cNvSpPr>
          <p:nvPr>
            <p:ph type="pic" sz="quarter" idx="11"/>
          </p:nvPr>
        </p:nvSpPr>
        <p:spPr>
          <a:xfrm>
            <a:off x="9144000" y="1904999"/>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1500" baseline="0"/>
            </a:lvl1pPr>
          </a:lstStyle>
          <a:p>
            <a:pPr lvl="0"/>
            <a:r>
              <a:rPr lang="en-US" noProof="0"/>
              <a:t>Click icon to add picture</a:t>
            </a:r>
            <a:endParaRPr lang="en-US" noProof="0" dirty="0"/>
          </a:p>
        </p:txBody>
      </p:sp>
      <p:sp>
        <p:nvSpPr>
          <p:cNvPr id="6" name="Picture Placeholder 8"/>
          <p:cNvSpPr>
            <a:spLocks noGrp="1"/>
          </p:cNvSpPr>
          <p:nvPr>
            <p:ph type="pic" sz="quarter" idx="15"/>
          </p:nvPr>
        </p:nvSpPr>
        <p:spPr>
          <a:xfrm>
            <a:off x="9144000" y="33528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257175" algn="l" defTabSz="342900" rtl="0" eaLnBrk="1" fontAlgn="auto" latinLnBrk="0" hangingPunct="1">
              <a:lnSpc>
                <a:spcPct val="100000"/>
              </a:lnSpc>
              <a:spcBef>
                <a:spcPct val="20000"/>
              </a:spcBef>
              <a:spcAft>
                <a:spcPts val="0"/>
              </a:spcAft>
              <a:buClrTx/>
              <a:buSzTx/>
              <a:buFontTx/>
              <a:buNone/>
              <a:tabLst/>
              <a:defRPr sz="1500"/>
            </a:lvl1pPr>
          </a:lstStyle>
          <a:p>
            <a:pPr lvl="0"/>
            <a:r>
              <a:rPr lang="en-US" noProof="0"/>
              <a:t>Click icon to add picture</a:t>
            </a:r>
            <a:endParaRPr lang="en-US" noProof="0" dirty="0"/>
          </a:p>
        </p:txBody>
      </p:sp>
      <p:sp>
        <p:nvSpPr>
          <p:cNvPr id="7" name="Picture Placeholder 8"/>
          <p:cNvSpPr>
            <a:spLocks noGrp="1"/>
          </p:cNvSpPr>
          <p:nvPr>
            <p:ph type="pic" sz="quarter" idx="16"/>
          </p:nvPr>
        </p:nvSpPr>
        <p:spPr>
          <a:xfrm>
            <a:off x="9144000" y="4876799"/>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tabLst/>
              <a:defRPr sz="1500"/>
            </a:lvl1pPr>
          </a:lstStyle>
          <a:p>
            <a:pPr lvl="0"/>
            <a:r>
              <a:rPr lang="en-US" noProof="0"/>
              <a:t>Click icon to add picture</a:t>
            </a:r>
            <a:endParaRPr lang="en-US" noProof="0" dirty="0"/>
          </a:p>
        </p:txBody>
      </p:sp>
      <p:sp>
        <p:nvSpPr>
          <p:cNvPr id="8" name="Text Placeholder 23"/>
          <p:cNvSpPr>
            <a:spLocks noGrp="1"/>
          </p:cNvSpPr>
          <p:nvPr>
            <p:ph type="body" sz="quarter" idx="18"/>
          </p:nvPr>
        </p:nvSpPr>
        <p:spPr>
          <a:xfrm>
            <a:off x="2844800" y="1905000"/>
            <a:ext cx="5689600" cy="4114800"/>
          </a:xfrm>
          <a:prstGeom prst="rect">
            <a:avLst/>
          </a:prstGeom>
        </p:spPr>
        <p:txBody>
          <a:bodyPr vert="horz" lIns="0" tIns="0" rIns="0" bIns="0" anchor="t" anchorCtr="0"/>
          <a:lstStyle>
            <a:lvl1pPr marL="171450" indent="-171450">
              <a:lnSpc>
                <a:spcPct val="100000"/>
              </a:lnSpc>
              <a:spcBef>
                <a:spcPts val="900"/>
              </a:spcBef>
              <a:spcAft>
                <a:spcPts val="0"/>
              </a:spcAft>
              <a:buClr>
                <a:schemeClr val="tx1">
                  <a:lumMod val="75000"/>
                  <a:lumOff val="25000"/>
                </a:schemeClr>
              </a:buClr>
              <a:buSzPct val="80000"/>
              <a:buFont typeface="Arial"/>
              <a:buChar char="•"/>
              <a:defRPr sz="2250" b="0" i="0" baseline="0">
                <a:latin typeface="Calibri"/>
                <a:cs typeface="Calibri"/>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650158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1 line title, photo w/ caption">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3300" b="1" i="0">
                <a:latin typeface="Calibri"/>
                <a:cs typeface="Calibri"/>
              </a:defRPr>
            </a:lvl1pPr>
          </a:lstStyle>
          <a:p>
            <a:r>
              <a:rPr lang="en-US"/>
              <a:t>Click to edit Master title style</a:t>
            </a:r>
            <a:endParaRPr lang="en-US" dirty="0"/>
          </a:p>
        </p:txBody>
      </p:sp>
      <p:sp>
        <p:nvSpPr>
          <p:cNvPr id="4" name="Picture Placeholder 8"/>
          <p:cNvSpPr>
            <a:spLocks noGrp="1" noChangeAspect="1"/>
          </p:cNvSpPr>
          <p:nvPr>
            <p:ph type="pic" sz="quarter" idx="11"/>
          </p:nvPr>
        </p:nvSpPr>
        <p:spPr>
          <a:xfrm>
            <a:off x="2844800" y="1447799"/>
            <a:ext cx="6096000" cy="36576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1500" baseline="0"/>
            </a:lvl1pPr>
          </a:lstStyle>
          <a:p>
            <a:pPr lvl="0"/>
            <a:r>
              <a:rPr lang="en-US" noProof="0"/>
              <a:t>Click icon to add picture</a:t>
            </a:r>
            <a:endParaRPr lang="en-US" noProof="0" dirty="0"/>
          </a:p>
        </p:txBody>
      </p:sp>
      <p:sp>
        <p:nvSpPr>
          <p:cNvPr id="20" name="Text Placeholder 23"/>
          <p:cNvSpPr>
            <a:spLocks noGrp="1"/>
          </p:cNvSpPr>
          <p:nvPr>
            <p:ph type="body" sz="quarter" idx="17"/>
          </p:nvPr>
        </p:nvSpPr>
        <p:spPr>
          <a:xfrm>
            <a:off x="2844800" y="5524501"/>
            <a:ext cx="8737600" cy="419100"/>
          </a:xfrm>
          <a:prstGeom prst="rect">
            <a:avLst/>
          </a:prstGeom>
        </p:spPr>
        <p:txBody>
          <a:bodyPr vert="horz" lIns="0" tIns="0" rIns="0" bIns="0" anchor="t" anchorCtr="0"/>
          <a:lstStyle>
            <a:lvl1pPr marL="0" indent="0">
              <a:buNone/>
              <a:defRPr sz="1800" baseline="0"/>
            </a:lvl1pPr>
          </a:lstStyle>
          <a:p>
            <a:pPr lvl="0"/>
            <a:r>
              <a:rPr lang="en-US"/>
              <a:t>Click to edit Master text styles</a:t>
            </a:r>
          </a:p>
        </p:txBody>
      </p:sp>
    </p:spTree>
    <p:extLst>
      <p:ext uri="{BB962C8B-B14F-4D97-AF65-F5344CB8AC3E}">
        <p14:creationId xmlns:p14="http://schemas.microsoft.com/office/powerpoint/2010/main" val="24360941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2 line title, photo w/ caption">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3300" b="1" i="0">
                <a:latin typeface="Calibri"/>
                <a:cs typeface="Calibri"/>
              </a:defRPr>
            </a:lvl1pPr>
          </a:lstStyle>
          <a:p>
            <a:r>
              <a:rPr lang="en-US"/>
              <a:t>Click to edit Master title style</a:t>
            </a:r>
            <a:endParaRPr lang="en-US" dirty="0"/>
          </a:p>
        </p:txBody>
      </p:sp>
      <p:sp>
        <p:nvSpPr>
          <p:cNvPr id="9" name="Picture Placeholder 8"/>
          <p:cNvSpPr>
            <a:spLocks noGrp="1" noChangeAspect="1"/>
          </p:cNvSpPr>
          <p:nvPr>
            <p:ph type="pic" sz="quarter" idx="11"/>
          </p:nvPr>
        </p:nvSpPr>
        <p:spPr>
          <a:xfrm>
            <a:off x="2844800" y="1904998"/>
            <a:ext cx="6096000" cy="36576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1500" baseline="0"/>
            </a:lvl1pPr>
          </a:lstStyle>
          <a:p>
            <a:pPr lvl="0"/>
            <a:r>
              <a:rPr lang="en-US" noProof="0"/>
              <a:t>Click icon to add picture</a:t>
            </a:r>
            <a:endParaRPr lang="en-US" noProof="0" dirty="0"/>
          </a:p>
        </p:txBody>
      </p:sp>
      <p:sp>
        <p:nvSpPr>
          <p:cNvPr id="11" name="Text Placeholder 23"/>
          <p:cNvSpPr>
            <a:spLocks noGrp="1"/>
          </p:cNvSpPr>
          <p:nvPr>
            <p:ph type="body" sz="quarter" idx="17"/>
          </p:nvPr>
        </p:nvSpPr>
        <p:spPr>
          <a:xfrm>
            <a:off x="2844800" y="5981700"/>
            <a:ext cx="8737600" cy="419100"/>
          </a:xfrm>
          <a:prstGeom prst="rect">
            <a:avLst/>
          </a:prstGeom>
        </p:spPr>
        <p:txBody>
          <a:bodyPr vert="horz" lIns="0" tIns="0" rIns="0" bIns="0" anchor="t" anchorCtr="0"/>
          <a:lstStyle>
            <a:lvl1pPr marL="0" indent="0">
              <a:buNone/>
              <a:defRPr sz="1800" baseline="0"/>
            </a:lvl1pPr>
          </a:lstStyle>
          <a:p>
            <a:pPr lvl="0"/>
            <a:r>
              <a:rPr lang="en-US"/>
              <a:t>Click to edit Master text styles</a:t>
            </a:r>
          </a:p>
        </p:txBody>
      </p:sp>
    </p:spTree>
    <p:extLst>
      <p:ext uri="{BB962C8B-B14F-4D97-AF65-F5344CB8AC3E}">
        <p14:creationId xmlns:p14="http://schemas.microsoft.com/office/powerpoint/2010/main" val="29905156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1 line title, vertical photo w/ caption">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3300" b="1" i="0">
                <a:latin typeface="Calibri"/>
                <a:cs typeface="Calibri"/>
              </a:defRPr>
            </a:lvl1pPr>
          </a:lstStyle>
          <a:p>
            <a:r>
              <a:rPr lang="en-US"/>
              <a:t>Click to edit Master title style</a:t>
            </a:r>
            <a:endParaRPr lang="en-US" dirty="0"/>
          </a:p>
        </p:txBody>
      </p:sp>
      <p:sp>
        <p:nvSpPr>
          <p:cNvPr id="4" name="Picture Placeholder 8"/>
          <p:cNvSpPr>
            <a:spLocks noGrp="1" noChangeAspect="1"/>
          </p:cNvSpPr>
          <p:nvPr>
            <p:ph type="pic" sz="quarter" idx="11"/>
          </p:nvPr>
        </p:nvSpPr>
        <p:spPr>
          <a:xfrm>
            <a:off x="2844800" y="1447799"/>
            <a:ext cx="4876800" cy="4572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1500" baseline="0"/>
            </a:lvl1pPr>
          </a:lstStyle>
          <a:p>
            <a:pPr lvl="0"/>
            <a:r>
              <a:rPr lang="en-US" noProof="0"/>
              <a:t>Click icon to add picture</a:t>
            </a:r>
            <a:endParaRPr lang="en-US" noProof="0" dirty="0"/>
          </a:p>
        </p:txBody>
      </p:sp>
      <p:sp>
        <p:nvSpPr>
          <p:cNvPr id="20" name="Text Placeholder 23"/>
          <p:cNvSpPr>
            <a:spLocks noGrp="1"/>
          </p:cNvSpPr>
          <p:nvPr>
            <p:ph type="body" sz="quarter" idx="17"/>
          </p:nvPr>
        </p:nvSpPr>
        <p:spPr>
          <a:xfrm>
            <a:off x="8026400" y="4343403"/>
            <a:ext cx="3556000" cy="1676399"/>
          </a:xfrm>
          <a:prstGeom prst="rect">
            <a:avLst/>
          </a:prstGeom>
        </p:spPr>
        <p:txBody>
          <a:bodyPr vert="horz" lIns="0" tIns="0" rIns="0" bIns="0" anchor="t" anchorCtr="0"/>
          <a:lstStyle>
            <a:lvl1pPr marL="0" indent="0">
              <a:buNone/>
              <a:defRPr sz="1800" baseline="0"/>
            </a:lvl1pPr>
          </a:lstStyle>
          <a:p>
            <a:pPr lvl="0"/>
            <a:r>
              <a:rPr lang="en-US"/>
              <a:t>Click to edit Master text styles</a:t>
            </a:r>
          </a:p>
        </p:txBody>
      </p:sp>
    </p:spTree>
    <p:extLst>
      <p:ext uri="{BB962C8B-B14F-4D97-AF65-F5344CB8AC3E}">
        <p14:creationId xmlns:p14="http://schemas.microsoft.com/office/powerpoint/2010/main" val="3118788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6E6DAE-10FA-42AE-9661-885862EDABCD}" type="datetimeFigureOut">
              <a:rPr lang="en-US" smtClean="0"/>
              <a:pPr/>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1547596596"/>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2 line title, vertical w/ caption">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3300" b="1" i="0">
                <a:latin typeface="Calibri"/>
                <a:cs typeface="Calibri"/>
              </a:defRPr>
            </a:lvl1pPr>
          </a:lstStyle>
          <a:p>
            <a:r>
              <a:rPr lang="en-US"/>
              <a:t>Click to edit Master title style</a:t>
            </a:r>
            <a:endParaRPr lang="en-US" dirty="0"/>
          </a:p>
        </p:txBody>
      </p:sp>
      <p:sp>
        <p:nvSpPr>
          <p:cNvPr id="5" name="Picture Placeholder 8"/>
          <p:cNvSpPr>
            <a:spLocks noGrp="1" noChangeAspect="1"/>
          </p:cNvSpPr>
          <p:nvPr>
            <p:ph type="pic" sz="quarter" idx="11"/>
          </p:nvPr>
        </p:nvSpPr>
        <p:spPr>
          <a:xfrm>
            <a:off x="2844800" y="1905000"/>
            <a:ext cx="4876800" cy="4572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1500" baseline="0"/>
            </a:lvl1pPr>
          </a:lstStyle>
          <a:p>
            <a:pPr lvl="0"/>
            <a:r>
              <a:rPr lang="en-US" noProof="0"/>
              <a:t>Click icon to add picture</a:t>
            </a:r>
            <a:endParaRPr lang="en-US" noProof="0" dirty="0"/>
          </a:p>
        </p:txBody>
      </p:sp>
      <p:sp>
        <p:nvSpPr>
          <p:cNvPr id="6" name="Text Placeholder 23"/>
          <p:cNvSpPr>
            <a:spLocks noGrp="1"/>
          </p:cNvSpPr>
          <p:nvPr>
            <p:ph type="body" sz="quarter" idx="17"/>
          </p:nvPr>
        </p:nvSpPr>
        <p:spPr>
          <a:xfrm>
            <a:off x="8026400" y="4800604"/>
            <a:ext cx="3556000" cy="1676399"/>
          </a:xfrm>
          <a:prstGeom prst="rect">
            <a:avLst/>
          </a:prstGeom>
        </p:spPr>
        <p:txBody>
          <a:bodyPr vert="horz" lIns="0" tIns="0" rIns="0" bIns="0" anchor="t" anchorCtr="0"/>
          <a:lstStyle>
            <a:lvl1pPr marL="0" indent="0">
              <a:buNone/>
              <a:defRPr sz="1800" baseline="0"/>
            </a:lvl1pPr>
          </a:lstStyle>
          <a:p>
            <a:pPr lvl="0"/>
            <a:r>
              <a:rPr lang="en-US"/>
              <a:t>Click to edit Master text styles</a:t>
            </a:r>
          </a:p>
        </p:txBody>
      </p:sp>
    </p:spTree>
    <p:extLst>
      <p:ext uri="{BB962C8B-B14F-4D97-AF65-F5344CB8AC3E}">
        <p14:creationId xmlns:p14="http://schemas.microsoft.com/office/powerpoint/2010/main" val="13534438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 7 x 5 photo w/ caption">
    <p:spTree>
      <p:nvGrpSpPr>
        <p:cNvPr id="1" name=""/>
        <p:cNvGrpSpPr/>
        <p:nvPr/>
      </p:nvGrpSpPr>
      <p:grpSpPr>
        <a:xfrm>
          <a:off x="0" y="0"/>
          <a:ext cx="0" cy="0"/>
          <a:chOff x="0" y="0"/>
          <a:chExt cx="0" cy="0"/>
        </a:xfrm>
      </p:grpSpPr>
      <p:sp>
        <p:nvSpPr>
          <p:cNvPr id="4" name="Picture Placeholder 8"/>
          <p:cNvSpPr>
            <a:spLocks noGrp="1"/>
          </p:cNvSpPr>
          <p:nvPr>
            <p:ph type="pic" sz="quarter" idx="11"/>
          </p:nvPr>
        </p:nvSpPr>
        <p:spPr>
          <a:xfrm>
            <a:off x="2844800" y="304800"/>
            <a:ext cx="8534400" cy="4572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1500" baseline="0"/>
            </a:lvl1pPr>
          </a:lstStyle>
          <a:p>
            <a:pPr lvl="0"/>
            <a:r>
              <a:rPr lang="en-US" noProof="0"/>
              <a:t>Click icon to add picture</a:t>
            </a:r>
            <a:endParaRPr lang="en-US" noProof="0" dirty="0"/>
          </a:p>
        </p:txBody>
      </p:sp>
      <p:sp>
        <p:nvSpPr>
          <p:cNvPr id="20" name="Text Placeholder 23"/>
          <p:cNvSpPr>
            <a:spLocks noGrp="1"/>
          </p:cNvSpPr>
          <p:nvPr>
            <p:ph type="body" sz="quarter" idx="17"/>
          </p:nvPr>
        </p:nvSpPr>
        <p:spPr>
          <a:xfrm>
            <a:off x="2844800" y="5105400"/>
            <a:ext cx="8534400" cy="1371600"/>
          </a:xfrm>
          <a:prstGeom prst="rect">
            <a:avLst/>
          </a:prstGeom>
        </p:spPr>
        <p:txBody>
          <a:bodyPr vert="horz" lIns="0" tIns="0" rIns="0" bIns="0" anchor="t" anchorCtr="0"/>
          <a:lstStyle>
            <a:lvl1pPr marL="0" indent="0">
              <a:buNone/>
              <a:defRPr sz="1800" baseline="0"/>
            </a:lvl1pPr>
          </a:lstStyle>
          <a:p>
            <a:pPr lvl="0"/>
            <a:r>
              <a:rPr lang="en-US"/>
              <a:t>Click to edit Master text styles</a:t>
            </a:r>
          </a:p>
        </p:txBody>
      </p:sp>
    </p:spTree>
    <p:extLst>
      <p:ext uri="{BB962C8B-B14F-4D97-AF65-F5344CB8AC3E}">
        <p14:creationId xmlns:p14="http://schemas.microsoft.com/office/powerpoint/2010/main" val="27999655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5 x 7 photo w/ caption">
    <p:spTree>
      <p:nvGrpSpPr>
        <p:cNvPr id="1" name=""/>
        <p:cNvGrpSpPr/>
        <p:nvPr/>
      </p:nvGrpSpPr>
      <p:grpSpPr>
        <a:xfrm>
          <a:off x="0" y="0"/>
          <a:ext cx="0" cy="0"/>
          <a:chOff x="0" y="0"/>
          <a:chExt cx="0" cy="0"/>
        </a:xfrm>
      </p:grpSpPr>
      <p:sp>
        <p:nvSpPr>
          <p:cNvPr id="4" name="Picture Placeholder 8"/>
          <p:cNvSpPr>
            <a:spLocks noGrp="1" noChangeAspect="1"/>
          </p:cNvSpPr>
          <p:nvPr>
            <p:ph type="pic" sz="quarter" idx="11"/>
          </p:nvPr>
        </p:nvSpPr>
        <p:spPr>
          <a:xfrm>
            <a:off x="2844800" y="228600"/>
            <a:ext cx="6096000" cy="6400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1500" baseline="0"/>
            </a:lvl1pPr>
          </a:lstStyle>
          <a:p>
            <a:pPr lvl="0"/>
            <a:r>
              <a:rPr lang="en-US" noProof="0"/>
              <a:t>Click icon to add picture</a:t>
            </a:r>
            <a:endParaRPr lang="en-US" noProof="0" dirty="0"/>
          </a:p>
        </p:txBody>
      </p:sp>
      <p:sp>
        <p:nvSpPr>
          <p:cNvPr id="5" name="Text Placeholder 23"/>
          <p:cNvSpPr>
            <a:spLocks noGrp="1"/>
          </p:cNvSpPr>
          <p:nvPr>
            <p:ph type="body" sz="quarter" idx="17"/>
          </p:nvPr>
        </p:nvSpPr>
        <p:spPr>
          <a:xfrm>
            <a:off x="9347200" y="3429000"/>
            <a:ext cx="2235200" cy="3200400"/>
          </a:xfrm>
          <a:prstGeom prst="rect">
            <a:avLst/>
          </a:prstGeom>
        </p:spPr>
        <p:txBody>
          <a:bodyPr vert="horz" lIns="0" tIns="0" rIns="0" bIns="0" anchor="t" anchorCtr="0"/>
          <a:lstStyle>
            <a:lvl1pPr marL="0" indent="0">
              <a:buNone/>
              <a:defRPr sz="1800" baseline="0"/>
            </a:lvl1pPr>
          </a:lstStyle>
          <a:p>
            <a:pPr lvl="0"/>
            <a:r>
              <a:rPr lang="en-US"/>
              <a:t>Click to edit Master text styles</a:t>
            </a:r>
          </a:p>
        </p:txBody>
      </p:sp>
    </p:spTree>
    <p:extLst>
      <p:ext uri="{BB962C8B-B14F-4D97-AF65-F5344CB8AC3E}">
        <p14:creationId xmlns:p14="http://schemas.microsoft.com/office/powerpoint/2010/main" val="37896245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full size image with caption">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0" y="-152400"/>
            <a:ext cx="12192000" cy="73152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a:solidFill>
            <a:schemeClr val="bg1">
              <a:lumMod val="65000"/>
            </a:schemeClr>
          </a:solidFill>
        </p:spPr>
        <p:txBody>
          <a:bodyPr vert="horz"/>
          <a:lstStyle>
            <a:lvl1pPr marL="0">
              <a:buFontTx/>
              <a:buNone/>
              <a:tabLst>
                <a:tab pos="40481" algn="l"/>
              </a:tabLst>
              <a:defRPr sz="1500" baseline="0"/>
            </a:lvl1pPr>
          </a:lstStyle>
          <a:p>
            <a:pPr lvl="0"/>
            <a:r>
              <a:rPr lang="en-US" noProof="0"/>
              <a:t>Click icon to add picture</a:t>
            </a:r>
            <a:endParaRPr lang="en-US" noProof="0" dirty="0"/>
          </a:p>
        </p:txBody>
      </p:sp>
      <p:sp>
        <p:nvSpPr>
          <p:cNvPr id="11" name="Text Placeholder 23"/>
          <p:cNvSpPr>
            <a:spLocks noGrp="1"/>
          </p:cNvSpPr>
          <p:nvPr>
            <p:ph type="body" sz="quarter" idx="17"/>
          </p:nvPr>
        </p:nvSpPr>
        <p:spPr>
          <a:xfrm>
            <a:off x="711200" y="5562600"/>
            <a:ext cx="10871200" cy="914400"/>
          </a:xfrm>
          <a:prstGeom prst="rect">
            <a:avLst/>
          </a:prstGeom>
        </p:spPr>
        <p:txBody>
          <a:bodyPr vert="horz" lIns="0" tIns="0" rIns="0" bIns="0" anchor="t" anchorCtr="0"/>
          <a:lstStyle>
            <a:lvl1pPr marL="0" indent="0">
              <a:buNone/>
              <a:defRPr sz="1800"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205893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0) Closing slide - illustration">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401762"/>
          </a:xfrm>
          <a:prstGeom prst="rect">
            <a:avLst/>
          </a:prstGeom>
        </p:spPr>
        <p:txBody>
          <a:bodyPr/>
          <a:lstStyle>
            <a:lvl1pPr>
              <a:defRPr sz="1500" i="1" baseline="0">
                <a:solidFill>
                  <a:schemeClr val="bg1"/>
                </a:solidFill>
              </a:defRPr>
            </a:lvl1pPr>
          </a:lstStyle>
          <a:p>
            <a:r>
              <a:rPr lang="en-US" dirty="0"/>
              <a:t>Closing slide style. Please do not reuse or alter illustration.</a:t>
            </a:r>
            <a:br>
              <a:rPr lang="en-US" dirty="0"/>
            </a:br>
            <a:br>
              <a:rPr lang="en-US" dirty="0"/>
            </a:br>
            <a:r>
              <a:rPr lang="en-US" dirty="0"/>
              <a:t>To use the illustration in other publications please email communications.help@oregonmetro.gov</a:t>
            </a:r>
          </a:p>
        </p:txBody>
      </p:sp>
    </p:spTree>
    <p:extLst>
      <p:ext uri="{BB962C8B-B14F-4D97-AF65-F5344CB8AC3E}">
        <p14:creationId xmlns:p14="http://schemas.microsoft.com/office/powerpoint/2010/main" val="6729615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1) Blue bar top, portrait pic, text">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828800" y="457200"/>
            <a:ext cx="8737600" cy="685800"/>
          </a:xfrm>
          <a:prstGeom prst="rect">
            <a:avLst/>
          </a:prstGeom>
        </p:spPr>
        <p:txBody>
          <a:bodyPr vert="horz" lIns="0" tIns="0" rIns="0" bIns="0" anchor="t" anchorCtr="0"/>
          <a:lstStyle>
            <a:lvl1pPr algn="l">
              <a:defRPr sz="3000" b="0" i="0" baseline="0">
                <a:solidFill>
                  <a:schemeClr val="bg1"/>
                </a:solidFill>
                <a:latin typeface="Cambria" pitchFamily="18" charset="0"/>
                <a:cs typeface="Cambria" pitchFamily="18" charset="0"/>
              </a:defRPr>
            </a:lvl1pPr>
          </a:lstStyle>
          <a:p>
            <a:r>
              <a:rPr lang="en-US" dirty="0"/>
              <a:t>Slide title here</a:t>
            </a:r>
          </a:p>
        </p:txBody>
      </p:sp>
      <p:sp>
        <p:nvSpPr>
          <p:cNvPr id="12" name="Text Placeholder 23"/>
          <p:cNvSpPr>
            <a:spLocks noGrp="1"/>
          </p:cNvSpPr>
          <p:nvPr>
            <p:ph type="body" sz="quarter" idx="17" hasCustomPrompt="1"/>
          </p:nvPr>
        </p:nvSpPr>
        <p:spPr>
          <a:xfrm>
            <a:off x="1828800" y="2057401"/>
            <a:ext cx="5994400" cy="3810000"/>
          </a:xfrm>
          <a:prstGeom prst="rect">
            <a:avLst/>
          </a:prstGeom>
        </p:spPr>
        <p:txBody>
          <a:bodyPr vert="horz" lIns="0" tIns="0" rIns="0" bIns="0" anchor="t" anchorCtr="0"/>
          <a:lstStyle>
            <a:lvl1pPr marL="0" indent="0">
              <a:spcBef>
                <a:spcPts val="1350"/>
              </a:spcBef>
              <a:buNone/>
              <a:defRPr sz="2100" baseline="0">
                <a:solidFill>
                  <a:srgbClr val="003B5C"/>
                </a:solidFill>
              </a:defRPr>
            </a:lvl1pPr>
            <a:lvl2pPr>
              <a:defRPr>
                <a:solidFill>
                  <a:srgbClr val="003B5C"/>
                </a:solidFill>
              </a:defRPr>
            </a:lvl2pPr>
          </a:lstStyle>
          <a:p>
            <a:pPr lvl="0"/>
            <a:r>
              <a:rPr lang="en-US" dirty="0"/>
              <a:t>This slide is formatted for text only, no bullets.</a:t>
            </a:r>
          </a:p>
          <a:p>
            <a:pPr lvl="0"/>
            <a:r>
              <a:rPr lang="en-US" dirty="0"/>
              <a:t>Font style is Calibri, 28 pt.</a:t>
            </a:r>
          </a:p>
          <a:p>
            <a:pPr lvl="0"/>
            <a:r>
              <a:rPr lang="en-US" dirty="0"/>
              <a:t>Font color is custom RGB:</a:t>
            </a:r>
            <a:br>
              <a:rPr lang="en-US" dirty="0"/>
            </a:br>
            <a:r>
              <a:rPr lang="en-US" dirty="0"/>
              <a:t>R0  G59  B92 </a:t>
            </a:r>
          </a:p>
          <a:p>
            <a:pPr lvl="0"/>
            <a:r>
              <a:rPr lang="en-US" dirty="0"/>
              <a:t>Paragraph spacing is 18 pt after each paragraph return.</a:t>
            </a:r>
          </a:p>
        </p:txBody>
      </p:sp>
      <p:sp>
        <p:nvSpPr>
          <p:cNvPr id="4" name="Picture Placeholder 8"/>
          <p:cNvSpPr>
            <a:spLocks noGrp="1"/>
          </p:cNvSpPr>
          <p:nvPr>
            <p:ph type="pic" sz="quarter" idx="19"/>
          </p:nvPr>
        </p:nvSpPr>
        <p:spPr>
          <a:xfrm>
            <a:off x="8432800" y="1752603"/>
            <a:ext cx="3759200" cy="5105399"/>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257175" algn="l" defTabSz="342900" rtl="0" eaLnBrk="1" fontAlgn="auto" latinLnBrk="0" hangingPunct="1">
              <a:lnSpc>
                <a:spcPct val="100000"/>
              </a:lnSpc>
              <a:spcBef>
                <a:spcPct val="20000"/>
              </a:spcBef>
              <a:spcAft>
                <a:spcPts val="0"/>
              </a:spcAft>
              <a:buClrTx/>
              <a:buSzTx/>
              <a:buFontTx/>
              <a:buNone/>
              <a:tabLst/>
              <a:defRPr sz="1500"/>
            </a:lvl1pPr>
          </a:lstStyle>
          <a:p>
            <a:pPr lvl="0"/>
            <a:r>
              <a:rPr lang="en-US" noProof="0" dirty="0"/>
              <a:t>Click icon to add picture</a:t>
            </a:r>
          </a:p>
        </p:txBody>
      </p:sp>
    </p:spTree>
    <p:extLst>
      <p:ext uri="{BB962C8B-B14F-4D97-AF65-F5344CB8AC3E}">
        <p14:creationId xmlns:p14="http://schemas.microsoft.com/office/powerpoint/2010/main" val="31833742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8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80206" y="5984334"/>
            <a:ext cx="12816371" cy="941048"/>
          </a:xfrm>
          <a:prstGeom prst="rect">
            <a:avLst/>
          </a:prstGeom>
          <a:solidFill>
            <a:srgbClr val="98CB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1710"/>
            <a:endParaRPr lang="en-US" sz="1800">
              <a:solidFill>
                <a:prstClr val="white"/>
              </a:solidFill>
            </a:endParaRPr>
          </a:p>
        </p:txBody>
      </p:sp>
      <p:sp>
        <p:nvSpPr>
          <p:cNvPr id="4" name="Footer Placeholder 4"/>
          <p:cNvSpPr>
            <a:spLocks noGrp="1"/>
          </p:cNvSpPr>
          <p:nvPr>
            <p:ph type="ftr" sz="quarter" idx="10"/>
          </p:nvPr>
        </p:nvSpPr>
        <p:spPr>
          <a:xfrm>
            <a:off x="317502" y="6459541"/>
            <a:ext cx="5281084" cy="365125"/>
          </a:xfrm>
          <a:prstGeom prst="rect">
            <a:avLst/>
          </a:prstGeom>
        </p:spPr>
        <p:txBody>
          <a:bodyPr/>
          <a:lstStyle>
            <a:lvl1pPr algn="dist">
              <a:defRPr sz="675" dirty="0" smtClean="0">
                <a:solidFill>
                  <a:srgbClr val="4D4D4F"/>
                </a:solidFill>
                <a:latin typeface="Trebuchet MS"/>
                <a:cs typeface="Trebuchet MS"/>
              </a:defRPr>
            </a:lvl1pPr>
          </a:lstStyle>
          <a:p>
            <a:pPr defTabSz="341710">
              <a:defRPr/>
            </a:pPr>
            <a:r>
              <a:rPr lang="en-US">
                <a:ea typeface="MS PGothic" charset="0"/>
              </a:rPr>
              <a:t>PORTLANDOREGON.GOV/TRANSPORTATION</a:t>
            </a:r>
          </a:p>
        </p:txBody>
      </p:sp>
      <p:sp>
        <p:nvSpPr>
          <p:cNvPr id="5" name="Slide Number Placeholder 5"/>
          <p:cNvSpPr>
            <a:spLocks noGrp="1"/>
          </p:cNvSpPr>
          <p:nvPr>
            <p:ph type="sldNum" sz="quarter" idx="11"/>
          </p:nvPr>
        </p:nvSpPr>
        <p:spPr>
          <a:xfrm>
            <a:off x="9044517" y="6380166"/>
            <a:ext cx="2844800" cy="365125"/>
          </a:xfrm>
          <a:prstGeom prst="rect">
            <a:avLst/>
          </a:prstGeom>
        </p:spPr>
        <p:txBody>
          <a:bodyPr/>
          <a:lstStyle>
            <a:lvl1pPr algn="r">
              <a:defRPr sz="1350" smtClean="0">
                <a:solidFill>
                  <a:srgbClr val="4D4D4F"/>
                </a:solidFill>
                <a:latin typeface="Trebuchet MS"/>
                <a:cs typeface="Trebuchet MS"/>
              </a:defRPr>
            </a:lvl1pPr>
          </a:lstStyle>
          <a:p>
            <a:pPr defTabSz="341710">
              <a:defRPr/>
            </a:pPr>
            <a:fld id="{7F611283-5368-B64F-81F2-50BF922FACC4}" type="slidenum">
              <a:rPr lang="en-US" smtClean="0">
                <a:ea typeface="MS PGothic" charset="0"/>
              </a:rPr>
              <a:pPr defTabSz="341710">
                <a:defRPr/>
              </a:pPr>
              <a:t>‹#›</a:t>
            </a:fld>
            <a:endParaRPr lang="en-US" dirty="0">
              <a:ea typeface="MS PGothic" charset="0"/>
            </a:endParaRPr>
          </a:p>
        </p:txBody>
      </p:sp>
    </p:spTree>
    <p:extLst>
      <p:ext uri="{BB962C8B-B14F-4D97-AF65-F5344CB8AC3E}">
        <p14:creationId xmlns:p14="http://schemas.microsoft.com/office/powerpoint/2010/main" val="7343763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4D4735-11AD-4324-A8D2-BE12666825EC}" type="datetimeFigureOut">
              <a:rPr lang="en-US" smtClean="0"/>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42B82-8B7D-4085-88C3-BB5A66457363}" type="slidenum">
              <a:rPr lang="en-US" smtClean="0"/>
              <a:t>‹#›</a:t>
            </a:fld>
            <a:endParaRPr lang="en-US"/>
          </a:p>
        </p:txBody>
      </p:sp>
    </p:spTree>
    <p:extLst>
      <p:ext uri="{BB962C8B-B14F-4D97-AF65-F5344CB8AC3E}">
        <p14:creationId xmlns:p14="http://schemas.microsoft.com/office/powerpoint/2010/main" val="38128904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D4735-11AD-4324-A8D2-BE12666825EC}" type="datetimeFigureOut">
              <a:rPr lang="en-US" smtClean="0"/>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42B82-8B7D-4085-88C3-BB5A66457363}" type="slidenum">
              <a:rPr lang="en-US" smtClean="0"/>
              <a:t>‹#›</a:t>
            </a:fld>
            <a:endParaRPr lang="en-US"/>
          </a:p>
        </p:txBody>
      </p:sp>
    </p:spTree>
    <p:extLst>
      <p:ext uri="{BB962C8B-B14F-4D97-AF65-F5344CB8AC3E}">
        <p14:creationId xmlns:p14="http://schemas.microsoft.com/office/powerpoint/2010/main" val="13321377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4D4735-11AD-4324-A8D2-BE12666825EC}" type="datetimeFigureOut">
              <a:rPr lang="en-US" smtClean="0"/>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42B82-8B7D-4085-88C3-BB5A66457363}" type="slidenum">
              <a:rPr lang="en-US" smtClean="0"/>
              <a:t>‹#›</a:t>
            </a:fld>
            <a:endParaRPr lang="en-US"/>
          </a:p>
        </p:txBody>
      </p:sp>
    </p:spTree>
    <p:extLst>
      <p:ext uri="{BB962C8B-B14F-4D97-AF65-F5344CB8AC3E}">
        <p14:creationId xmlns:p14="http://schemas.microsoft.com/office/powerpoint/2010/main" val="455360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6E6DAE-10FA-42AE-9661-885862EDABCD}" type="datetimeFigureOut">
              <a:rPr lang="en-US" smtClean="0"/>
              <a:pPr/>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2481837557"/>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4D4735-11AD-4324-A8D2-BE12666825EC}" type="datetimeFigureOut">
              <a:rPr lang="en-US" smtClean="0"/>
              <a:t>6/20/2018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42B82-8B7D-4085-88C3-BB5A66457363}" type="slidenum">
              <a:rPr lang="en-US" smtClean="0"/>
              <a:t>‹#›</a:t>
            </a:fld>
            <a:endParaRPr lang="en-US"/>
          </a:p>
        </p:txBody>
      </p:sp>
    </p:spTree>
    <p:extLst>
      <p:ext uri="{BB962C8B-B14F-4D97-AF65-F5344CB8AC3E}">
        <p14:creationId xmlns:p14="http://schemas.microsoft.com/office/powerpoint/2010/main" val="308244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4D4735-11AD-4324-A8D2-BE12666825EC}" type="datetimeFigureOut">
              <a:rPr lang="en-US" smtClean="0"/>
              <a:t>6/20/2018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C42B82-8B7D-4085-88C3-BB5A66457363}" type="slidenum">
              <a:rPr lang="en-US" smtClean="0"/>
              <a:t>‹#›</a:t>
            </a:fld>
            <a:endParaRPr lang="en-US"/>
          </a:p>
        </p:txBody>
      </p:sp>
    </p:spTree>
    <p:extLst>
      <p:ext uri="{BB962C8B-B14F-4D97-AF65-F5344CB8AC3E}">
        <p14:creationId xmlns:p14="http://schemas.microsoft.com/office/powerpoint/2010/main" val="36090627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4D4735-11AD-4324-A8D2-BE12666825EC}" type="datetimeFigureOut">
              <a:rPr lang="en-US" smtClean="0"/>
              <a:t>6/20/2018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C42B82-8B7D-4085-88C3-BB5A66457363}" type="slidenum">
              <a:rPr lang="en-US" smtClean="0"/>
              <a:t>‹#›</a:t>
            </a:fld>
            <a:endParaRPr lang="en-US"/>
          </a:p>
        </p:txBody>
      </p:sp>
    </p:spTree>
    <p:extLst>
      <p:ext uri="{BB962C8B-B14F-4D97-AF65-F5344CB8AC3E}">
        <p14:creationId xmlns:p14="http://schemas.microsoft.com/office/powerpoint/2010/main" val="31693632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4D4735-11AD-4324-A8D2-BE12666825EC}" type="datetimeFigureOut">
              <a:rPr lang="en-US" smtClean="0"/>
              <a:t>6/20/2018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C42B82-8B7D-4085-88C3-BB5A66457363}" type="slidenum">
              <a:rPr lang="en-US" smtClean="0"/>
              <a:t>‹#›</a:t>
            </a:fld>
            <a:endParaRPr lang="en-US"/>
          </a:p>
        </p:txBody>
      </p:sp>
    </p:spTree>
    <p:extLst>
      <p:ext uri="{BB962C8B-B14F-4D97-AF65-F5344CB8AC3E}">
        <p14:creationId xmlns:p14="http://schemas.microsoft.com/office/powerpoint/2010/main" val="17244009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4D4735-11AD-4324-A8D2-BE12666825EC}" type="datetimeFigureOut">
              <a:rPr lang="en-US" smtClean="0"/>
              <a:t>6/20/2018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42B82-8B7D-4085-88C3-BB5A66457363}" type="slidenum">
              <a:rPr lang="en-US" smtClean="0"/>
              <a:t>‹#›</a:t>
            </a:fld>
            <a:endParaRPr lang="en-US"/>
          </a:p>
        </p:txBody>
      </p:sp>
    </p:spTree>
    <p:extLst>
      <p:ext uri="{BB962C8B-B14F-4D97-AF65-F5344CB8AC3E}">
        <p14:creationId xmlns:p14="http://schemas.microsoft.com/office/powerpoint/2010/main" val="1004550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4D4735-11AD-4324-A8D2-BE12666825EC}" type="datetimeFigureOut">
              <a:rPr lang="en-US" smtClean="0"/>
              <a:t>6/20/2018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42B82-8B7D-4085-88C3-BB5A66457363}" type="slidenum">
              <a:rPr lang="en-US" smtClean="0"/>
              <a:t>‹#›</a:t>
            </a:fld>
            <a:endParaRPr lang="en-US"/>
          </a:p>
        </p:txBody>
      </p:sp>
    </p:spTree>
    <p:extLst>
      <p:ext uri="{BB962C8B-B14F-4D97-AF65-F5344CB8AC3E}">
        <p14:creationId xmlns:p14="http://schemas.microsoft.com/office/powerpoint/2010/main" val="32211702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D4735-11AD-4324-A8D2-BE12666825EC}" type="datetimeFigureOut">
              <a:rPr lang="en-US" smtClean="0"/>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42B82-8B7D-4085-88C3-BB5A66457363}" type="slidenum">
              <a:rPr lang="en-US" smtClean="0"/>
              <a:t>‹#›</a:t>
            </a:fld>
            <a:endParaRPr lang="en-US"/>
          </a:p>
        </p:txBody>
      </p:sp>
    </p:spTree>
    <p:extLst>
      <p:ext uri="{BB962C8B-B14F-4D97-AF65-F5344CB8AC3E}">
        <p14:creationId xmlns:p14="http://schemas.microsoft.com/office/powerpoint/2010/main" val="20977009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D4735-11AD-4324-A8D2-BE12666825EC}" type="datetimeFigureOut">
              <a:rPr lang="en-US" smtClean="0"/>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42B82-8B7D-4085-88C3-BB5A66457363}" type="slidenum">
              <a:rPr lang="en-US" smtClean="0"/>
              <a:t>‹#›</a:t>
            </a:fld>
            <a:endParaRPr lang="en-US"/>
          </a:p>
        </p:txBody>
      </p:sp>
    </p:spTree>
    <p:extLst>
      <p:ext uri="{BB962C8B-B14F-4D97-AF65-F5344CB8AC3E}">
        <p14:creationId xmlns:p14="http://schemas.microsoft.com/office/powerpoint/2010/main" val="8131045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7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a:defRPr/>
            </a:pPr>
            <a:fld id="{E69F3535-DD9C-7E4A-A1A8-CCB08DB0FFE2}" type="slidenum">
              <a:rPr lang="en-US"/>
              <a:pPr>
                <a:defRPr/>
              </a:pPr>
              <a:t>‹#›</a:t>
            </a:fld>
            <a:endParaRPr lang="en-US" dirty="0"/>
          </a:p>
        </p:txBody>
      </p:sp>
      <p:pic>
        <p:nvPicPr>
          <p:cNvPr id="7" name="Picture 6" descr="IMG_5491.jpg"/>
          <p:cNvPicPr>
            <a:picLocks noChangeAspect="1"/>
          </p:cNvPicPr>
          <p:nvPr userDrawn="1"/>
        </p:nvPicPr>
        <p:blipFill rotWithShape="1">
          <a:blip r:embed="rId3" cstate="screen">
            <a:grayscl/>
            <a:extLst>
              <a:ext uri="{28A0092B-C50C-407E-A947-70E740481C1C}">
                <a14:useLocalDpi xmlns:a14="http://schemas.microsoft.com/office/drawing/2010/main"/>
              </a:ext>
            </a:extLst>
          </a:blip>
          <a:srcRect l="-5100"/>
          <a:stretch/>
        </p:blipFill>
        <p:spPr>
          <a:xfrm>
            <a:off x="-386221" y="1886093"/>
            <a:ext cx="4036597" cy="4357787"/>
          </a:xfrm>
          <a:prstGeom prst="rect">
            <a:avLst/>
          </a:prstGeom>
        </p:spPr>
      </p:pic>
      <p:sp>
        <p:nvSpPr>
          <p:cNvPr id="6" name="Rectangle 5"/>
          <p:cNvSpPr/>
          <p:nvPr userDrawn="1"/>
        </p:nvSpPr>
        <p:spPr>
          <a:xfrm>
            <a:off x="-68100" y="1790691"/>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460768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a:defRPr/>
            </a:pPr>
            <a:fld id="{7F611283-5368-B64F-81F2-50BF922FACC4}" type="slidenum">
              <a:rPr lang="en-US"/>
              <a:pPr>
                <a:defRPr/>
              </a:pPr>
              <a:t>‹#›</a:t>
            </a:fld>
            <a:endParaRPr lang="en-US" dirty="0"/>
          </a:p>
        </p:txBody>
      </p:sp>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68100" y="1826770"/>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66953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90F174-BE59-4A7D-A5EF-C5F0A1FA5F9D}" type="datetimeFigureOut">
              <a:rPr lang="en-US" smtClean="0"/>
              <a:pPr/>
              <a:t>6/20/2018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3C275-BC06-48E3-9186-8997525BB8F3}" type="slidenum">
              <a:rPr lang="en-US" smtClean="0"/>
              <a:pPr/>
              <a:t>‹#›</a:t>
            </a:fld>
            <a:endParaRPr lang="en-US"/>
          </a:p>
        </p:txBody>
      </p:sp>
    </p:spTree>
    <p:extLst>
      <p:ext uri="{BB962C8B-B14F-4D97-AF65-F5344CB8AC3E}">
        <p14:creationId xmlns:p14="http://schemas.microsoft.com/office/powerpoint/2010/main" val="10002239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6E6DAE-10FA-42AE-9661-885862EDABCD}" type="datetimeFigureOut">
              <a:rPr lang="en-US" smtClean="0">
                <a:solidFill>
                  <a:prstClr val="black">
                    <a:tint val="75000"/>
                  </a:prstClr>
                </a:solidFill>
              </a:rPr>
              <a:pPr/>
              <a:t>6/20/2018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1BBCAF-ABA4-4A45-AA0E-7729EB748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652715"/>
      </p:ext>
    </p:extLst>
  </p:cSld>
  <p:clrMapOvr>
    <a:masterClrMapping/>
  </p:clrMapOvr>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6E6DAE-10FA-42AE-9661-885862EDABCD}" type="datetimeFigureOut">
              <a:rPr lang="en-US" smtClean="0">
                <a:solidFill>
                  <a:prstClr val="black">
                    <a:tint val="75000"/>
                  </a:prstClr>
                </a:solidFill>
              </a:rPr>
              <a:pPr/>
              <a:t>6/20/2018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1BBCAF-ABA4-4A45-AA0E-7729EB748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854518"/>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6E6DAE-10FA-42AE-9661-885862EDABCD}" type="datetimeFigureOut">
              <a:rPr lang="en-US" smtClean="0">
                <a:solidFill>
                  <a:prstClr val="black">
                    <a:tint val="75000"/>
                  </a:prstClr>
                </a:solidFill>
              </a:rPr>
              <a:pPr/>
              <a:t>6/20/2018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1BBCAF-ABA4-4A45-AA0E-7729EB748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54131"/>
      </p:ext>
    </p:extLst>
  </p:cSld>
  <p:clrMapOvr>
    <a:masterClrMapping/>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90F174-BE59-4A7D-A5EF-C5F0A1FA5F9D}" type="datetimeFigureOut">
              <a:rPr lang="en-US" smtClean="0">
                <a:solidFill>
                  <a:prstClr val="black">
                    <a:tint val="75000"/>
                  </a:prstClr>
                </a:solidFill>
              </a:rPr>
              <a:pPr/>
              <a:t>6/20/2018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33C275-BC06-48E3-9186-8997525BB8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0995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6E6DAE-10FA-42AE-9661-885862EDABCD}" type="datetimeFigureOut">
              <a:rPr lang="en-US" smtClean="0">
                <a:solidFill>
                  <a:prstClr val="black">
                    <a:tint val="75000"/>
                  </a:prstClr>
                </a:solidFill>
              </a:rPr>
              <a:pPr/>
              <a:t>6/20/2018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1BBCAF-ABA4-4A45-AA0E-7729EB748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36078"/>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6E6DAE-10FA-42AE-9661-885862EDABCD}" type="datetimeFigureOut">
              <a:rPr lang="en-US" smtClean="0">
                <a:solidFill>
                  <a:prstClr val="black">
                    <a:tint val="75000"/>
                  </a:prstClr>
                </a:solidFill>
              </a:rPr>
              <a:pPr/>
              <a:t>6/20/2018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1BBCAF-ABA4-4A45-AA0E-7729EB748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568365"/>
      </p:ext>
    </p:extLst>
  </p:cSld>
  <p:clrMapOvr>
    <a:masterClrMapping/>
  </p:clrMapOvr>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E6DAE-10FA-42AE-9661-885862EDABCD}" type="datetimeFigureOut">
              <a:rPr lang="en-US" smtClean="0">
                <a:solidFill>
                  <a:prstClr val="black">
                    <a:tint val="75000"/>
                  </a:prstClr>
                </a:solidFill>
              </a:rPr>
              <a:pPr/>
              <a:t>6/20/2018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1BBCAF-ABA4-4A45-AA0E-7729EB748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365512"/>
      </p:ext>
    </p:extLst>
  </p:cSld>
  <p:clrMapOvr>
    <a:masterClrMapping/>
  </p:clrMapOvr>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6E6DAE-10FA-42AE-9661-885862EDABCD}" type="datetimeFigureOut">
              <a:rPr lang="en-US" smtClean="0">
                <a:solidFill>
                  <a:prstClr val="black">
                    <a:tint val="75000"/>
                  </a:prstClr>
                </a:solidFill>
              </a:rPr>
              <a:pPr/>
              <a:t>6/20/2018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1BBCAF-ABA4-4A45-AA0E-7729EB748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885954"/>
      </p:ext>
    </p:extLst>
  </p:cSld>
  <p:clrMapOvr>
    <a:masterClrMapping/>
  </p:clrMapOvr>
  <p:hf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6E6DAE-10FA-42AE-9661-885862EDABCD}" type="datetimeFigureOut">
              <a:rPr lang="en-US" smtClean="0">
                <a:solidFill>
                  <a:prstClr val="black">
                    <a:tint val="75000"/>
                  </a:prstClr>
                </a:solidFill>
              </a:rPr>
              <a:pPr/>
              <a:t>6/20/2018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1BBCAF-ABA4-4A45-AA0E-7729EB748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175662"/>
      </p:ext>
    </p:extLst>
  </p:cSld>
  <p:clrMapOvr>
    <a:masterClrMapping/>
  </p:clrMapOvr>
  <p:hf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6E6DAE-10FA-42AE-9661-885862EDABCD}" type="datetimeFigureOut">
              <a:rPr lang="en-US" smtClean="0">
                <a:solidFill>
                  <a:prstClr val="black">
                    <a:tint val="75000"/>
                  </a:prstClr>
                </a:solidFill>
              </a:rPr>
              <a:pPr/>
              <a:t>6/20/2018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1BBCAF-ABA4-4A45-AA0E-7729EB748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37616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6E6DAE-10FA-42AE-9661-885862EDABCD}" type="datetimeFigureOut">
              <a:rPr lang="en-US" smtClean="0"/>
              <a:pPr/>
              <a:t>6/20/2018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966906291"/>
      </p:ext>
    </p:extLst>
  </p:cSld>
  <p:clrMapOvr>
    <a:masterClrMapping/>
  </p:clrMapOvr>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6E6DAE-10FA-42AE-9661-885862EDABCD}" type="datetimeFigureOut">
              <a:rPr lang="en-US" smtClean="0">
                <a:solidFill>
                  <a:prstClr val="black">
                    <a:tint val="75000"/>
                  </a:prstClr>
                </a:solidFill>
              </a:rPr>
              <a:pPr/>
              <a:t>6/20/2018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1BBCAF-ABA4-4A45-AA0E-7729EB7488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826148"/>
      </p:ext>
    </p:extLst>
  </p:cSld>
  <p:clrMapOvr>
    <a:masterClrMapping/>
  </p:clrMapOvr>
  <p:hf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A">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604" y="762000"/>
            <a:ext cx="7942729" cy="762000"/>
          </a:xfrm>
          <a:prstGeom prst="rect">
            <a:avLst/>
          </a:prstGeom>
        </p:spPr>
        <p:txBody>
          <a:bodyPr vert="horz" lIns="0" tIns="0" rIns="0" bIns="0" anchor="t" anchorCtr="0"/>
          <a:lstStyle>
            <a:lvl1pPr marL="0" algn="l">
              <a:defRPr sz="4400" b="1" i="0">
                <a:latin typeface="Calibri"/>
                <a:cs typeface="Calibri"/>
              </a:defRPr>
            </a:lvl1pPr>
          </a:lstStyle>
          <a:p>
            <a:r>
              <a:rPr lang="en-US"/>
              <a:t>Click to edit Master title style</a:t>
            </a:r>
            <a:endParaRPr lang="en-US" dirty="0"/>
          </a:p>
        </p:txBody>
      </p:sp>
      <p:sp>
        <p:nvSpPr>
          <p:cNvPr id="24" name="Text Placeholder 23"/>
          <p:cNvSpPr>
            <a:spLocks noGrp="1"/>
          </p:cNvSpPr>
          <p:nvPr>
            <p:ph type="body" sz="quarter" idx="17"/>
          </p:nvPr>
        </p:nvSpPr>
        <p:spPr>
          <a:xfrm>
            <a:off x="3657604" y="2333440"/>
            <a:ext cx="7942729" cy="1171760"/>
          </a:xfrm>
          <a:prstGeom prst="rect">
            <a:avLst/>
          </a:prstGeom>
        </p:spPr>
        <p:txBody>
          <a:bodyPr vert="horz" lIns="0" tIns="0" rIns="0" bIns="0" anchor="t" anchorCtr="0"/>
          <a:lstStyle>
            <a:lvl1pPr marL="0" indent="0">
              <a:buNone/>
              <a:defRPr baseline="0"/>
            </a:lvl1pPr>
          </a:lstStyle>
          <a:p>
            <a:pPr lvl="0"/>
            <a:r>
              <a:rPr lang="en-US"/>
              <a:t>Click to edit Master text styles</a:t>
            </a:r>
          </a:p>
        </p:txBody>
      </p:sp>
      <p:sp>
        <p:nvSpPr>
          <p:cNvPr id="25" name="Text Placeholder 23"/>
          <p:cNvSpPr>
            <a:spLocks noGrp="1"/>
          </p:cNvSpPr>
          <p:nvPr>
            <p:ph type="body" sz="quarter" idx="18"/>
          </p:nvPr>
        </p:nvSpPr>
        <p:spPr>
          <a:xfrm>
            <a:off x="3657604" y="3910018"/>
            <a:ext cx="7942729" cy="1119187"/>
          </a:xfrm>
          <a:prstGeom prst="rect">
            <a:avLst/>
          </a:prstGeom>
        </p:spPr>
        <p:txBody>
          <a:bodyPr vert="horz" lIns="0" tIns="0" rIns="0" bIns="0" anchor="t" anchorCtr="0"/>
          <a:lstStyle>
            <a:lvl1pPr marL="0" algn="l">
              <a:buNone/>
              <a:defRPr sz="2000" baseline="0"/>
            </a:lvl1pPr>
          </a:lstStyle>
          <a:p>
            <a:pPr lvl="0"/>
            <a:r>
              <a:rPr lang="en-US"/>
              <a:t>Click to edit Master text styles</a:t>
            </a:r>
          </a:p>
        </p:txBody>
      </p:sp>
    </p:spTree>
    <p:extLst>
      <p:ext uri="{BB962C8B-B14F-4D97-AF65-F5344CB8AC3E}">
        <p14:creationId xmlns:p14="http://schemas.microsoft.com/office/powerpoint/2010/main" val="15115520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slide A">
    <p:spTree>
      <p:nvGrpSpPr>
        <p:cNvPr id="1" name=""/>
        <p:cNvGrpSpPr/>
        <p:nvPr/>
      </p:nvGrpSpPr>
      <p:grpSpPr>
        <a:xfrm>
          <a:off x="0" y="0"/>
          <a:ext cx="0" cy="0"/>
          <a:chOff x="0" y="0"/>
          <a:chExt cx="0" cy="0"/>
        </a:xfrm>
      </p:grpSpPr>
      <p:sp>
        <p:nvSpPr>
          <p:cNvPr id="2" name="Title 1"/>
          <p:cNvSpPr>
            <a:spLocks noGrp="1"/>
          </p:cNvSpPr>
          <p:nvPr>
            <p:ph type="title"/>
          </p:nvPr>
        </p:nvSpPr>
        <p:spPr>
          <a:xfrm>
            <a:off x="3657604" y="762000"/>
            <a:ext cx="7942729" cy="762000"/>
          </a:xfrm>
          <a:prstGeom prst="rect">
            <a:avLst/>
          </a:prstGeom>
        </p:spPr>
        <p:txBody>
          <a:bodyPr vert="horz" lIns="0" tIns="0" rIns="0" bIns="0" anchor="t" anchorCtr="0"/>
          <a:lstStyle>
            <a:lvl1pPr marL="0" algn="l">
              <a:defRPr sz="4400" b="1" i="0">
                <a:latin typeface="Calibri"/>
                <a:cs typeface="Calibri"/>
              </a:defRPr>
            </a:lvl1pPr>
          </a:lstStyle>
          <a:p>
            <a:r>
              <a:rPr lang="en-US"/>
              <a:t>Click to edit Master title style</a:t>
            </a:r>
            <a:endParaRPr lang="en-US" dirty="0"/>
          </a:p>
        </p:txBody>
      </p:sp>
      <p:sp>
        <p:nvSpPr>
          <p:cNvPr id="24" name="Text Placeholder 23"/>
          <p:cNvSpPr>
            <a:spLocks noGrp="1"/>
          </p:cNvSpPr>
          <p:nvPr>
            <p:ph type="body" sz="quarter" idx="17"/>
          </p:nvPr>
        </p:nvSpPr>
        <p:spPr>
          <a:xfrm>
            <a:off x="3657604" y="2333440"/>
            <a:ext cx="7942729" cy="1171760"/>
          </a:xfrm>
          <a:prstGeom prst="rect">
            <a:avLst/>
          </a:prstGeom>
        </p:spPr>
        <p:txBody>
          <a:bodyPr vert="horz" lIns="0" tIns="0" rIns="0" bIns="0" anchor="t" anchorCtr="0"/>
          <a:lstStyle>
            <a:lvl1pPr marL="0" indent="0">
              <a:buNone/>
              <a:defRPr baseline="0"/>
            </a:lvl1pPr>
          </a:lstStyle>
          <a:p>
            <a:pPr lvl="0"/>
            <a:r>
              <a:rPr lang="en-US"/>
              <a:t>Click to edit Master text styles</a:t>
            </a:r>
          </a:p>
        </p:txBody>
      </p:sp>
      <p:sp>
        <p:nvSpPr>
          <p:cNvPr id="25" name="Text Placeholder 23"/>
          <p:cNvSpPr>
            <a:spLocks noGrp="1"/>
          </p:cNvSpPr>
          <p:nvPr>
            <p:ph type="body" sz="quarter" idx="18"/>
          </p:nvPr>
        </p:nvSpPr>
        <p:spPr>
          <a:xfrm>
            <a:off x="3657604" y="3910018"/>
            <a:ext cx="7942729" cy="1119187"/>
          </a:xfrm>
          <a:prstGeom prst="rect">
            <a:avLst/>
          </a:prstGeom>
        </p:spPr>
        <p:txBody>
          <a:bodyPr vert="horz" lIns="0" tIns="0" rIns="0" bIns="0" anchor="t" anchorCtr="0"/>
          <a:lstStyle>
            <a:lvl1pPr marL="0" algn="l">
              <a:buNone/>
              <a:defRPr sz="2000" baseline="0"/>
            </a:lvl1pPr>
          </a:lstStyle>
          <a:p>
            <a:pPr lvl="0"/>
            <a:r>
              <a:rPr lang="en-US"/>
              <a:t>Click to edit Master text styles</a:t>
            </a:r>
          </a:p>
        </p:txBody>
      </p:sp>
      <p:sp>
        <p:nvSpPr>
          <p:cNvPr id="6" name="Picture Placeholder 8"/>
          <p:cNvSpPr>
            <a:spLocks noGrp="1"/>
          </p:cNvSpPr>
          <p:nvPr>
            <p:ph type="pic" sz="quarter" idx="11"/>
          </p:nvPr>
        </p:nvSpPr>
        <p:spPr>
          <a:xfrm>
            <a:off x="609600" y="9144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7" name="Picture Placeholder 8"/>
          <p:cNvSpPr>
            <a:spLocks noGrp="1"/>
          </p:cNvSpPr>
          <p:nvPr>
            <p:ph type="pic" sz="quarter" idx="15"/>
          </p:nvPr>
        </p:nvSpPr>
        <p:spPr>
          <a:xfrm>
            <a:off x="609600" y="23622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a:t>Click icon to add picture</a:t>
            </a:r>
            <a:endParaRPr lang="en-US" noProof="0" dirty="0"/>
          </a:p>
        </p:txBody>
      </p:sp>
      <p:sp>
        <p:nvSpPr>
          <p:cNvPr id="8" name="Picture Placeholder 8"/>
          <p:cNvSpPr>
            <a:spLocks noGrp="1"/>
          </p:cNvSpPr>
          <p:nvPr>
            <p:ph type="pic" sz="quarter" idx="16"/>
          </p:nvPr>
        </p:nvSpPr>
        <p:spPr>
          <a:xfrm>
            <a:off x="609600" y="38862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tabLst/>
              <a:defRPr sz="2000"/>
            </a:lvl1pPr>
          </a:lstStyle>
          <a:p>
            <a:pPr lvl="0"/>
            <a:r>
              <a:rPr lang="en-US" noProof="0"/>
              <a:t>Click icon to add picture</a:t>
            </a:r>
            <a:endParaRPr lang="en-US" noProof="0" dirty="0"/>
          </a:p>
        </p:txBody>
      </p:sp>
    </p:spTree>
    <p:extLst>
      <p:ext uri="{BB962C8B-B14F-4D97-AF65-F5344CB8AC3E}">
        <p14:creationId xmlns:p14="http://schemas.microsoft.com/office/powerpoint/2010/main" val="23016237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slide B">
    <p:spTree>
      <p:nvGrpSpPr>
        <p:cNvPr id="1" name=""/>
        <p:cNvGrpSpPr/>
        <p:nvPr/>
      </p:nvGrpSpPr>
      <p:grpSpPr>
        <a:xfrm>
          <a:off x="0" y="0"/>
          <a:ext cx="0" cy="0"/>
          <a:chOff x="0" y="0"/>
          <a:chExt cx="0" cy="0"/>
        </a:xfrm>
      </p:grpSpPr>
      <p:sp>
        <p:nvSpPr>
          <p:cNvPr id="2" name="Title 1"/>
          <p:cNvSpPr>
            <a:spLocks noGrp="1"/>
          </p:cNvSpPr>
          <p:nvPr>
            <p:ph type="title"/>
          </p:nvPr>
        </p:nvSpPr>
        <p:spPr>
          <a:xfrm>
            <a:off x="609604" y="762000"/>
            <a:ext cx="10990729" cy="1295400"/>
          </a:xfrm>
          <a:prstGeom prst="rect">
            <a:avLst/>
          </a:prstGeom>
        </p:spPr>
        <p:txBody>
          <a:bodyPr vert="horz" lIns="0" tIns="0" rIns="0" bIns="0" anchor="t" anchorCtr="0"/>
          <a:lstStyle>
            <a:lvl1pPr marL="0" algn="l">
              <a:defRPr sz="4400" b="1" i="0">
                <a:latin typeface="Calibri"/>
                <a:cs typeface="Calibri"/>
              </a:defRPr>
            </a:lvl1pPr>
          </a:lstStyle>
          <a:p>
            <a:r>
              <a:rPr lang="en-US"/>
              <a:t>Click to edit Master title style</a:t>
            </a:r>
            <a:endParaRPr lang="en-US" dirty="0"/>
          </a:p>
        </p:txBody>
      </p:sp>
      <p:sp>
        <p:nvSpPr>
          <p:cNvPr id="24" name="Text Placeholder 23"/>
          <p:cNvSpPr>
            <a:spLocks noGrp="1"/>
          </p:cNvSpPr>
          <p:nvPr>
            <p:ph type="body" sz="quarter" idx="17"/>
          </p:nvPr>
        </p:nvSpPr>
        <p:spPr>
          <a:xfrm>
            <a:off x="3657604" y="2362200"/>
            <a:ext cx="7942729" cy="1171760"/>
          </a:xfrm>
          <a:prstGeom prst="rect">
            <a:avLst/>
          </a:prstGeom>
        </p:spPr>
        <p:txBody>
          <a:bodyPr vert="horz" lIns="0" tIns="0" rIns="0" bIns="0" anchor="t" anchorCtr="0"/>
          <a:lstStyle>
            <a:lvl1pPr marL="0" indent="0">
              <a:buNone/>
              <a:defRPr baseline="0"/>
            </a:lvl1pPr>
          </a:lstStyle>
          <a:p>
            <a:pPr lvl="0"/>
            <a:r>
              <a:rPr lang="en-US"/>
              <a:t>Click to edit Master text styles</a:t>
            </a:r>
          </a:p>
        </p:txBody>
      </p:sp>
      <p:sp>
        <p:nvSpPr>
          <p:cNvPr id="25" name="Text Placeholder 23"/>
          <p:cNvSpPr>
            <a:spLocks noGrp="1"/>
          </p:cNvSpPr>
          <p:nvPr>
            <p:ph type="body" sz="quarter" idx="18"/>
          </p:nvPr>
        </p:nvSpPr>
        <p:spPr>
          <a:xfrm>
            <a:off x="3657604" y="3910018"/>
            <a:ext cx="7942729" cy="1119187"/>
          </a:xfrm>
          <a:prstGeom prst="rect">
            <a:avLst/>
          </a:prstGeom>
        </p:spPr>
        <p:txBody>
          <a:bodyPr vert="horz" lIns="0" tIns="0" rIns="0" bIns="0" anchor="t" anchorCtr="0"/>
          <a:lstStyle>
            <a:lvl1pPr marL="0" algn="l">
              <a:buNone/>
              <a:defRPr sz="2000" baseline="0"/>
            </a:lvl1pPr>
          </a:lstStyle>
          <a:p>
            <a:pPr lvl="0"/>
            <a:r>
              <a:rPr lang="en-US"/>
              <a:t>Click to edit Master text styles</a:t>
            </a:r>
          </a:p>
        </p:txBody>
      </p:sp>
      <p:sp>
        <p:nvSpPr>
          <p:cNvPr id="7" name="Picture Placeholder 8"/>
          <p:cNvSpPr>
            <a:spLocks noGrp="1"/>
          </p:cNvSpPr>
          <p:nvPr>
            <p:ph type="pic" sz="quarter" idx="15"/>
          </p:nvPr>
        </p:nvSpPr>
        <p:spPr>
          <a:xfrm>
            <a:off x="609600" y="239096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baseline="0"/>
            </a:lvl1pPr>
          </a:lstStyle>
          <a:p>
            <a:pPr lvl="0"/>
            <a:r>
              <a:rPr lang="en-US" noProof="0"/>
              <a:t>Click icon to add picture</a:t>
            </a:r>
            <a:endParaRPr lang="en-US" noProof="0" dirty="0"/>
          </a:p>
        </p:txBody>
      </p:sp>
      <p:sp>
        <p:nvSpPr>
          <p:cNvPr id="8" name="Picture Placeholder 8"/>
          <p:cNvSpPr>
            <a:spLocks noGrp="1"/>
          </p:cNvSpPr>
          <p:nvPr>
            <p:ph type="pic" sz="quarter" idx="16"/>
          </p:nvPr>
        </p:nvSpPr>
        <p:spPr>
          <a:xfrm>
            <a:off x="609600" y="38862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tabLst/>
              <a:defRPr sz="2000"/>
            </a:lvl1pPr>
          </a:lstStyle>
          <a:p>
            <a:pPr lvl="0"/>
            <a:r>
              <a:rPr lang="en-US" noProof="0"/>
              <a:t>Click icon to add picture</a:t>
            </a:r>
            <a:endParaRPr lang="en-US" noProof="0" dirty="0"/>
          </a:p>
        </p:txBody>
      </p:sp>
    </p:spTree>
    <p:extLst>
      <p:ext uri="{BB962C8B-B14F-4D97-AF65-F5344CB8AC3E}">
        <p14:creationId xmlns:p14="http://schemas.microsoft.com/office/powerpoint/2010/main" val="1782610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slide C">
    <p:spTree>
      <p:nvGrpSpPr>
        <p:cNvPr id="1" name=""/>
        <p:cNvGrpSpPr/>
        <p:nvPr/>
      </p:nvGrpSpPr>
      <p:grpSpPr>
        <a:xfrm>
          <a:off x="0" y="0"/>
          <a:ext cx="0" cy="0"/>
          <a:chOff x="0" y="0"/>
          <a:chExt cx="0" cy="0"/>
        </a:xfrm>
      </p:grpSpPr>
      <p:sp>
        <p:nvSpPr>
          <p:cNvPr id="2" name="Title 1"/>
          <p:cNvSpPr>
            <a:spLocks noGrp="1"/>
          </p:cNvSpPr>
          <p:nvPr>
            <p:ph type="title"/>
          </p:nvPr>
        </p:nvSpPr>
        <p:spPr>
          <a:xfrm>
            <a:off x="3657604" y="762000"/>
            <a:ext cx="7942729" cy="762000"/>
          </a:xfrm>
          <a:prstGeom prst="rect">
            <a:avLst/>
          </a:prstGeom>
        </p:spPr>
        <p:txBody>
          <a:bodyPr vert="horz" lIns="0" tIns="0" rIns="0" bIns="0" anchor="t" anchorCtr="0"/>
          <a:lstStyle>
            <a:lvl1pPr marL="0" algn="l">
              <a:defRPr sz="4400" b="1" i="0">
                <a:latin typeface="Calibri"/>
                <a:cs typeface="Calibri"/>
              </a:defRPr>
            </a:lvl1pPr>
          </a:lstStyle>
          <a:p>
            <a:r>
              <a:rPr lang="en-US"/>
              <a:t>Click to edit Master title style</a:t>
            </a:r>
            <a:endParaRPr lang="en-US" dirty="0"/>
          </a:p>
        </p:txBody>
      </p:sp>
      <p:sp>
        <p:nvSpPr>
          <p:cNvPr id="24" name="Text Placeholder 23"/>
          <p:cNvSpPr>
            <a:spLocks noGrp="1"/>
          </p:cNvSpPr>
          <p:nvPr>
            <p:ph type="body" sz="quarter" idx="17"/>
          </p:nvPr>
        </p:nvSpPr>
        <p:spPr>
          <a:xfrm>
            <a:off x="3657604" y="2333440"/>
            <a:ext cx="7942729" cy="1171760"/>
          </a:xfrm>
          <a:prstGeom prst="rect">
            <a:avLst/>
          </a:prstGeom>
        </p:spPr>
        <p:txBody>
          <a:bodyPr vert="horz" lIns="0" tIns="0" rIns="0" bIns="0" anchor="t" anchorCtr="0"/>
          <a:lstStyle>
            <a:lvl1pPr marL="0" indent="0">
              <a:buNone/>
              <a:defRPr baseline="0"/>
            </a:lvl1pPr>
          </a:lstStyle>
          <a:p>
            <a:pPr lvl="0"/>
            <a:r>
              <a:rPr lang="en-US"/>
              <a:t>Click to edit Master text styles</a:t>
            </a:r>
          </a:p>
        </p:txBody>
      </p:sp>
      <p:sp>
        <p:nvSpPr>
          <p:cNvPr id="25" name="Text Placeholder 23"/>
          <p:cNvSpPr>
            <a:spLocks noGrp="1"/>
          </p:cNvSpPr>
          <p:nvPr>
            <p:ph type="body" sz="quarter" idx="18"/>
          </p:nvPr>
        </p:nvSpPr>
        <p:spPr>
          <a:xfrm>
            <a:off x="3657604" y="3910018"/>
            <a:ext cx="7942729" cy="1119187"/>
          </a:xfrm>
          <a:prstGeom prst="rect">
            <a:avLst/>
          </a:prstGeom>
        </p:spPr>
        <p:txBody>
          <a:bodyPr vert="horz" lIns="0" tIns="0" rIns="0" bIns="0" anchor="t" anchorCtr="0"/>
          <a:lstStyle>
            <a:lvl1pPr marL="0" algn="l">
              <a:buNone/>
              <a:defRPr sz="2000" baseline="0"/>
            </a:lvl1pPr>
          </a:lstStyle>
          <a:p>
            <a:pPr lvl="0"/>
            <a:r>
              <a:rPr lang="en-US"/>
              <a:t>Click to edit Master text styles</a:t>
            </a:r>
          </a:p>
        </p:txBody>
      </p:sp>
      <p:sp>
        <p:nvSpPr>
          <p:cNvPr id="9" name="Picture Placeholder 8"/>
          <p:cNvSpPr>
            <a:spLocks noGrp="1"/>
          </p:cNvSpPr>
          <p:nvPr>
            <p:ph type="pic" sz="quarter" idx="19"/>
          </p:nvPr>
        </p:nvSpPr>
        <p:spPr>
          <a:xfrm>
            <a:off x="609600" y="914400"/>
            <a:ext cx="2438400" cy="4114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a:t>Click icon to add picture</a:t>
            </a:r>
            <a:endParaRPr lang="en-US" noProof="0" dirty="0"/>
          </a:p>
        </p:txBody>
      </p:sp>
    </p:spTree>
    <p:extLst>
      <p:ext uri="{BB962C8B-B14F-4D97-AF65-F5344CB8AC3E}">
        <p14:creationId xmlns:p14="http://schemas.microsoft.com/office/powerpoint/2010/main" val="11609576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le slide D">
    <p:spTree>
      <p:nvGrpSpPr>
        <p:cNvPr id="1" name=""/>
        <p:cNvGrpSpPr/>
        <p:nvPr/>
      </p:nvGrpSpPr>
      <p:grpSpPr>
        <a:xfrm>
          <a:off x="0" y="0"/>
          <a:ext cx="0" cy="0"/>
          <a:chOff x="0" y="0"/>
          <a:chExt cx="0" cy="0"/>
        </a:xfrm>
      </p:grpSpPr>
      <p:sp>
        <p:nvSpPr>
          <p:cNvPr id="2" name="Title 1"/>
          <p:cNvSpPr>
            <a:spLocks noGrp="1"/>
          </p:cNvSpPr>
          <p:nvPr>
            <p:ph type="title"/>
          </p:nvPr>
        </p:nvSpPr>
        <p:spPr>
          <a:xfrm>
            <a:off x="3657604" y="762000"/>
            <a:ext cx="7942729" cy="2743200"/>
          </a:xfrm>
          <a:prstGeom prst="rect">
            <a:avLst/>
          </a:prstGeom>
        </p:spPr>
        <p:txBody>
          <a:bodyPr vert="horz" lIns="0" tIns="0" rIns="0" bIns="0" anchor="t" anchorCtr="0"/>
          <a:lstStyle>
            <a:lvl1pPr marL="0" algn="l">
              <a:defRPr sz="4400" b="1" i="0">
                <a:latin typeface="Calibri"/>
                <a:cs typeface="Calibri"/>
              </a:defRPr>
            </a:lvl1pPr>
          </a:lstStyle>
          <a:p>
            <a:r>
              <a:rPr lang="en-US"/>
              <a:t>Click to edit Master title style</a:t>
            </a:r>
            <a:endParaRPr lang="en-US" dirty="0"/>
          </a:p>
        </p:txBody>
      </p:sp>
      <p:sp>
        <p:nvSpPr>
          <p:cNvPr id="25" name="Text Placeholder 23"/>
          <p:cNvSpPr>
            <a:spLocks noGrp="1"/>
          </p:cNvSpPr>
          <p:nvPr>
            <p:ph type="body" sz="quarter" idx="18"/>
          </p:nvPr>
        </p:nvSpPr>
        <p:spPr>
          <a:xfrm>
            <a:off x="3657604" y="3910018"/>
            <a:ext cx="7942729" cy="1119187"/>
          </a:xfrm>
          <a:prstGeom prst="rect">
            <a:avLst/>
          </a:prstGeom>
        </p:spPr>
        <p:txBody>
          <a:bodyPr vert="horz" lIns="0" tIns="0" rIns="0" bIns="0" anchor="t" anchorCtr="0"/>
          <a:lstStyle>
            <a:lvl1pPr marL="0" algn="l">
              <a:buNone/>
              <a:defRPr sz="2000" baseline="0"/>
            </a:lvl1pPr>
          </a:lstStyle>
          <a:p>
            <a:pPr lvl="0"/>
            <a:r>
              <a:rPr lang="en-US"/>
              <a:t>Click to edit Master text styles</a:t>
            </a:r>
          </a:p>
        </p:txBody>
      </p:sp>
      <p:sp>
        <p:nvSpPr>
          <p:cNvPr id="9" name="Picture Placeholder 8"/>
          <p:cNvSpPr>
            <a:spLocks noGrp="1"/>
          </p:cNvSpPr>
          <p:nvPr>
            <p:ph type="pic" sz="quarter" idx="19"/>
          </p:nvPr>
        </p:nvSpPr>
        <p:spPr>
          <a:xfrm>
            <a:off x="609600" y="914400"/>
            <a:ext cx="2438400" cy="4114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940298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1 line title, text, no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12" name="Text Placeholder 23"/>
          <p:cNvSpPr>
            <a:spLocks noGrp="1"/>
          </p:cNvSpPr>
          <p:nvPr>
            <p:ph type="body" sz="quarter" idx="17"/>
          </p:nvPr>
        </p:nvSpPr>
        <p:spPr>
          <a:xfrm>
            <a:off x="2844800" y="1447800"/>
            <a:ext cx="8737600" cy="4571999"/>
          </a:xfrm>
          <a:prstGeom prst="rect">
            <a:avLst/>
          </a:prstGeom>
        </p:spPr>
        <p:txBody>
          <a:bodyPr vert="horz" lIns="0" tIns="0" rIns="0" bIns="0" anchor="t" anchorCtr="0"/>
          <a:lstStyle>
            <a:lvl1pPr marL="0" indent="0">
              <a:buNone/>
              <a:defRPr sz="3000" baseline="0"/>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338358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2 line title, text no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12" name="Text Placeholder 23"/>
          <p:cNvSpPr>
            <a:spLocks noGrp="1"/>
          </p:cNvSpPr>
          <p:nvPr>
            <p:ph type="body" sz="quarter" idx="17"/>
          </p:nvPr>
        </p:nvSpPr>
        <p:spPr>
          <a:xfrm>
            <a:off x="2844800" y="1905000"/>
            <a:ext cx="8737600" cy="4114799"/>
          </a:xfrm>
          <a:prstGeom prst="rect">
            <a:avLst/>
          </a:prstGeom>
        </p:spPr>
        <p:txBody>
          <a:bodyPr vert="horz" lIns="0" tIns="0" rIns="0" bIns="0" anchor="t" anchorCtr="0"/>
          <a:lstStyle>
            <a:lvl1pPr marL="0" indent="0">
              <a:buNone/>
              <a:defRPr sz="3000" baseline="0"/>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7716463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1 line title, bullets, no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096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11" name="Text Placeholder 23"/>
          <p:cNvSpPr>
            <a:spLocks noGrp="1"/>
          </p:cNvSpPr>
          <p:nvPr>
            <p:ph type="body" sz="quarter" idx="18"/>
          </p:nvPr>
        </p:nvSpPr>
        <p:spPr>
          <a:xfrm>
            <a:off x="2844800" y="1371601"/>
            <a:ext cx="8737600" cy="4648199"/>
          </a:xfrm>
          <a:prstGeom prst="rect">
            <a:avLst/>
          </a:prstGeom>
        </p:spPr>
        <p:txBody>
          <a:bodyPr vert="horz" lIns="0" tIns="0" rIns="0" bIns="0" anchor="t" anchorCtr="0"/>
          <a:lstStyle>
            <a:lvl1pPr marL="228600" indent="-228600">
              <a:lnSpc>
                <a:spcPct val="100000"/>
              </a:lnSpc>
              <a:spcBef>
                <a:spcPts val="1200"/>
              </a:spcBef>
              <a:spcAft>
                <a:spcPts val="0"/>
              </a:spcAft>
              <a:buClr>
                <a:schemeClr val="tx1">
                  <a:lumMod val="75000"/>
                  <a:lumOff val="25000"/>
                </a:schemeClr>
              </a:buClr>
              <a:buSzPct val="80000"/>
              <a:buFont typeface="Arial"/>
              <a:buChar char="•"/>
              <a:defRPr sz="3000" b="0" i="0" baseline="0">
                <a:latin typeface="Calibri"/>
                <a:cs typeface="Calibri"/>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049799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2 line title, bullets, no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11" name="Text Placeholder 23"/>
          <p:cNvSpPr>
            <a:spLocks noGrp="1"/>
          </p:cNvSpPr>
          <p:nvPr>
            <p:ph type="body" sz="quarter" idx="18"/>
          </p:nvPr>
        </p:nvSpPr>
        <p:spPr>
          <a:xfrm>
            <a:off x="2844800" y="1905000"/>
            <a:ext cx="8737600" cy="4114799"/>
          </a:xfrm>
          <a:prstGeom prst="rect">
            <a:avLst/>
          </a:prstGeom>
        </p:spPr>
        <p:txBody>
          <a:bodyPr vert="horz" lIns="0" tIns="0" rIns="0" bIns="0" anchor="t" anchorCtr="0"/>
          <a:lstStyle>
            <a:lvl1pPr marL="228600" indent="-228600">
              <a:lnSpc>
                <a:spcPct val="100000"/>
              </a:lnSpc>
              <a:spcBef>
                <a:spcPts val="1200"/>
              </a:spcBef>
              <a:spcAft>
                <a:spcPts val="0"/>
              </a:spcAft>
              <a:buClr>
                <a:schemeClr val="tx1">
                  <a:lumMod val="75000"/>
                  <a:lumOff val="25000"/>
                </a:schemeClr>
              </a:buClr>
              <a:buSzPct val="80000"/>
              <a:buFont typeface="Arial"/>
              <a:buChar char="•"/>
              <a:defRPr sz="3000" b="0" i="0" baseline="0">
                <a:latin typeface="Calibri"/>
                <a:cs typeface="Calibri"/>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26076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6E6DAE-10FA-42AE-9661-885862EDABCD}" type="datetimeFigureOut">
              <a:rPr lang="en-US" smtClean="0"/>
              <a:pPr/>
              <a:t>6/20/2018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2326931353"/>
      </p:ext>
    </p:extLst>
  </p:cSld>
  <p:clrMapOvr>
    <a:masterClrMapping/>
  </p:clrMapOvr>
  <p:hf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1 line title, text, 1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12" name="Text Placeholder 23"/>
          <p:cNvSpPr>
            <a:spLocks noGrp="1"/>
          </p:cNvSpPr>
          <p:nvPr>
            <p:ph type="body" sz="quarter" idx="17"/>
          </p:nvPr>
        </p:nvSpPr>
        <p:spPr>
          <a:xfrm>
            <a:off x="2844800" y="1447801"/>
            <a:ext cx="5689600" cy="4114800"/>
          </a:xfrm>
          <a:prstGeom prst="rect">
            <a:avLst/>
          </a:prstGeom>
        </p:spPr>
        <p:txBody>
          <a:bodyPr vert="horz" lIns="0" tIns="0" rIns="0" bIns="0" anchor="t" anchorCtr="0"/>
          <a:lstStyle>
            <a:lvl1pPr marL="0" indent="0">
              <a:buNone/>
              <a:defRPr sz="3000" baseline="0"/>
            </a:lvl1pPr>
          </a:lstStyle>
          <a:p>
            <a:pPr lvl="0"/>
            <a:r>
              <a:rPr lang="en-US"/>
              <a:t>Click to edit Master text styles</a:t>
            </a:r>
          </a:p>
          <a:p>
            <a:pPr lvl="1"/>
            <a:r>
              <a:rPr lang="en-US"/>
              <a:t>Second level</a:t>
            </a:r>
          </a:p>
        </p:txBody>
      </p:sp>
      <p:sp>
        <p:nvSpPr>
          <p:cNvPr id="7" name="Picture Placeholder 8"/>
          <p:cNvSpPr>
            <a:spLocks noGrp="1"/>
          </p:cNvSpPr>
          <p:nvPr>
            <p:ph type="pic" sz="quarter" idx="19"/>
          </p:nvPr>
        </p:nvSpPr>
        <p:spPr>
          <a:xfrm>
            <a:off x="9144000" y="1447801"/>
            <a:ext cx="2438400" cy="4114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a:t>Click icon to add picture</a:t>
            </a:r>
            <a:endParaRPr lang="en-US" noProof="0" dirty="0"/>
          </a:p>
        </p:txBody>
      </p:sp>
    </p:spTree>
    <p:extLst>
      <p:ext uri="{BB962C8B-B14F-4D97-AF65-F5344CB8AC3E}">
        <p14:creationId xmlns:p14="http://schemas.microsoft.com/office/powerpoint/2010/main" val="10276555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2 line title, text, 1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12" name="Text Placeholder 23"/>
          <p:cNvSpPr>
            <a:spLocks noGrp="1"/>
          </p:cNvSpPr>
          <p:nvPr>
            <p:ph type="body" sz="quarter" idx="17"/>
          </p:nvPr>
        </p:nvSpPr>
        <p:spPr>
          <a:xfrm>
            <a:off x="2844802" y="1905000"/>
            <a:ext cx="5689599" cy="4114799"/>
          </a:xfrm>
          <a:prstGeom prst="rect">
            <a:avLst/>
          </a:prstGeom>
        </p:spPr>
        <p:txBody>
          <a:bodyPr vert="horz" lIns="0" tIns="0" rIns="0" bIns="0" anchor="t" anchorCtr="0"/>
          <a:lstStyle>
            <a:lvl1pPr marL="0" indent="0">
              <a:buNone/>
              <a:defRPr sz="3000" baseline="0"/>
            </a:lvl1pPr>
          </a:lstStyle>
          <a:p>
            <a:pPr lvl="0"/>
            <a:r>
              <a:rPr lang="en-US"/>
              <a:t>Click to edit Master text styles</a:t>
            </a:r>
          </a:p>
          <a:p>
            <a:pPr lvl="1"/>
            <a:r>
              <a:rPr lang="en-US"/>
              <a:t>Second level</a:t>
            </a:r>
          </a:p>
        </p:txBody>
      </p:sp>
      <p:sp>
        <p:nvSpPr>
          <p:cNvPr id="4" name="Picture Placeholder 8"/>
          <p:cNvSpPr>
            <a:spLocks noGrp="1"/>
          </p:cNvSpPr>
          <p:nvPr>
            <p:ph type="pic" sz="quarter" idx="19"/>
          </p:nvPr>
        </p:nvSpPr>
        <p:spPr>
          <a:xfrm>
            <a:off x="9144000" y="1904999"/>
            <a:ext cx="2438400" cy="4114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a:t>Click icon to add picture</a:t>
            </a:r>
            <a:endParaRPr lang="en-US" noProof="0" dirty="0"/>
          </a:p>
        </p:txBody>
      </p:sp>
    </p:spTree>
    <p:extLst>
      <p:ext uri="{BB962C8B-B14F-4D97-AF65-F5344CB8AC3E}">
        <p14:creationId xmlns:p14="http://schemas.microsoft.com/office/powerpoint/2010/main" val="24935183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1 line title, text, 3 photos">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12" name="Text Placeholder 23"/>
          <p:cNvSpPr>
            <a:spLocks noGrp="1"/>
          </p:cNvSpPr>
          <p:nvPr>
            <p:ph type="body" sz="quarter" idx="17"/>
          </p:nvPr>
        </p:nvSpPr>
        <p:spPr>
          <a:xfrm>
            <a:off x="2844800" y="1447801"/>
            <a:ext cx="5689600" cy="4114800"/>
          </a:xfrm>
          <a:prstGeom prst="rect">
            <a:avLst/>
          </a:prstGeom>
        </p:spPr>
        <p:txBody>
          <a:bodyPr vert="horz" lIns="0" tIns="0" rIns="0" bIns="0" anchor="t" anchorCtr="0"/>
          <a:lstStyle>
            <a:lvl1pPr marL="0" indent="0">
              <a:buNone/>
              <a:defRPr sz="3000" baseline="0"/>
            </a:lvl1pPr>
          </a:lstStyle>
          <a:p>
            <a:pPr lvl="0"/>
            <a:r>
              <a:rPr lang="en-US"/>
              <a:t>Click to edit Master text styles</a:t>
            </a:r>
          </a:p>
          <a:p>
            <a:pPr lvl="1"/>
            <a:r>
              <a:rPr lang="en-US"/>
              <a:t>Second level</a:t>
            </a:r>
          </a:p>
        </p:txBody>
      </p:sp>
      <p:sp>
        <p:nvSpPr>
          <p:cNvPr id="4" name="Picture Placeholder 8"/>
          <p:cNvSpPr>
            <a:spLocks noGrp="1"/>
          </p:cNvSpPr>
          <p:nvPr>
            <p:ph type="pic" sz="quarter" idx="11"/>
          </p:nvPr>
        </p:nvSpPr>
        <p:spPr>
          <a:xfrm>
            <a:off x="9144000" y="14478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5" name="Picture Placeholder 8"/>
          <p:cNvSpPr>
            <a:spLocks noGrp="1"/>
          </p:cNvSpPr>
          <p:nvPr>
            <p:ph type="pic" sz="quarter" idx="15"/>
          </p:nvPr>
        </p:nvSpPr>
        <p:spPr>
          <a:xfrm>
            <a:off x="9144000" y="28956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baseline="0"/>
            </a:lvl1pPr>
          </a:lstStyle>
          <a:p>
            <a:pPr lvl="0"/>
            <a:r>
              <a:rPr lang="en-US" noProof="0"/>
              <a:t>Click icon to add picture</a:t>
            </a:r>
            <a:endParaRPr lang="en-US" noProof="0" dirty="0"/>
          </a:p>
        </p:txBody>
      </p:sp>
      <p:sp>
        <p:nvSpPr>
          <p:cNvPr id="6" name="Picture Placeholder 8"/>
          <p:cNvSpPr>
            <a:spLocks noGrp="1"/>
          </p:cNvSpPr>
          <p:nvPr>
            <p:ph type="pic" sz="quarter" idx="16"/>
          </p:nvPr>
        </p:nvSpPr>
        <p:spPr>
          <a:xfrm>
            <a:off x="9144000" y="44196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tabLst/>
              <a:defRPr sz="2000"/>
            </a:lvl1pPr>
          </a:lstStyle>
          <a:p>
            <a:pPr lvl="0"/>
            <a:r>
              <a:rPr lang="en-US" noProof="0"/>
              <a:t>Click icon to add picture</a:t>
            </a:r>
            <a:endParaRPr lang="en-US" noProof="0" dirty="0"/>
          </a:p>
        </p:txBody>
      </p:sp>
    </p:spTree>
    <p:extLst>
      <p:ext uri="{BB962C8B-B14F-4D97-AF65-F5344CB8AC3E}">
        <p14:creationId xmlns:p14="http://schemas.microsoft.com/office/powerpoint/2010/main" val="20996221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2 line title, text, 3 photos">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12" name="Text Placeholder 23"/>
          <p:cNvSpPr>
            <a:spLocks noGrp="1"/>
          </p:cNvSpPr>
          <p:nvPr>
            <p:ph type="body" sz="quarter" idx="17"/>
          </p:nvPr>
        </p:nvSpPr>
        <p:spPr>
          <a:xfrm>
            <a:off x="2844802" y="1905000"/>
            <a:ext cx="5689599" cy="4114799"/>
          </a:xfrm>
          <a:prstGeom prst="rect">
            <a:avLst/>
          </a:prstGeom>
        </p:spPr>
        <p:txBody>
          <a:bodyPr vert="horz" lIns="0" tIns="0" rIns="0" bIns="0" anchor="t" anchorCtr="0"/>
          <a:lstStyle>
            <a:lvl1pPr marL="0" indent="0">
              <a:buNone/>
              <a:defRPr sz="3000" baseline="0"/>
            </a:lvl1pPr>
          </a:lstStyle>
          <a:p>
            <a:pPr lvl="0"/>
            <a:r>
              <a:rPr lang="en-US"/>
              <a:t>Click to edit Master text styles</a:t>
            </a:r>
          </a:p>
          <a:p>
            <a:pPr lvl="1"/>
            <a:r>
              <a:rPr lang="en-US"/>
              <a:t>Second level</a:t>
            </a:r>
          </a:p>
        </p:txBody>
      </p:sp>
      <p:sp>
        <p:nvSpPr>
          <p:cNvPr id="5" name="Picture Placeholder 8"/>
          <p:cNvSpPr>
            <a:spLocks noGrp="1"/>
          </p:cNvSpPr>
          <p:nvPr>
            <p:ph type="pic" sz="quarter" idx="11"/>
          </p:nvPr>
        </p:nvSpPr>
        <p:spPr>
          <a:xfrm>
            <a:off x="9144000" y="1904999"/>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6" name="Picture Placeholder 8"/>
          <p:cNvSpPr>
            <a:spLocks noGrp="1"/>
          </p:cNvSpPr>
          <p:nvPr>
            <p:ph type="pic" sz="quarter" idx="15"/>
          </p:nvPr>
        </p:nvSpPr>
        <p:spPr>
          <a:xfrm>
            <a:off x="9144000" y="3352799"/>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a:t>Click icon to add picture</a:t>
            </a:r>
            <a:endParaRPr lang="en-US" noProof="0" dirty="0"/>
          </a:p>
        </p:txBody>
      </p:sp>
      <p:sp>
        <p:nvSpPr>
          <p:cNvPr id="7" name="Picture Placeholder 8"/>
          <p:cNvSpPr>
            <a:spLocks noGrp="1"/>
          </p:cNvSpPr>
          <p:nvPr>
            <p:ph type="pic" sz="quarter" idx="16"/>
          </p:nvPr>
        </p:nvSpPr>
        <p:spPr>
          <a:xfrm>
            <a:off x="9144000" y="4876799"/>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tabLst/>
              <a:defRPr sz="20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32752592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1 line title, bullets, 1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7" name="Picture Placeholder 8"/>
          <p:cNvSpPr>
            <a:spLocks noGrp="1"/>
          </p:cNvSpPr>
          <p:nvPr>
            <p:ph type="pic" sz="quarter" idx="19"/>
          </p:nvPr>
        </p:nvSpPr>
        <p:spPr>
          <a:xfrm>
            <a:off x="9144000" y="1447801"/>
            <a:ext cx="2438400" cy="4114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a:t>Click icon to add picture</a:t>
            </a:r>
            <a:endParaRPr lang="en-US" noProof="0" dirty="0"/>
          </a:p>
        </p:txBody>
      </p:sp>
      <p:sp>
        <p:nvSpPr>
          <p:cNvPr id="5" name="Text Placeholder 23"/>
          <p:cNvSpPr>
            <a:spLocks noGrp="1"/>
          </p:cNvSpPr>
          <p:nvPr>
            <p:ph type="body" sz="quarter" idx="18"/>
          </p:nvPr>
        </p:nvSpPr>
        <p:spPr>
          <a:xfrm>
            <a:off x="2844800" y="1447800"/>
            <a:ext cx="5689600" cy="4114800"/>
          </a:xfrm>
          <a:prstGeom prst="rect">
            <a:avLst/>
          </a:prstGeom>
        </p:spPr>
        <p:txBody>
          <a:bodyPr vert="horz" lIns="0" tIns="0" rIns="0" bIns="0" anchor="t" anchorCtr="0"/>
          <a:lstStyle>
            <a:lvl1pPr marL="228600" indent="-228600">
              <a:lnSpc>
                <a:spcPct val="100000"/>
              </a:lnSpc>
              <a:spcBef>
                <a:spcPts val="1200"/>
              </a:spcBef>
              <a:spcAft>
                <a:spcPts val="0"/>
              </a:spcAft>
              <a:buClr>
                <a:schemeClr val="tx1">
                  <a:lumMod val="75000"/>
                  <a:lumOff val="25000"/>
                </a:schemeClr>
              </a:buClr>
              <a:buSzPct val="80000"/>
              <a:buFont typeface="Arial"/>
              <a:buChar char="•"/>
              <a:defRPr sz="3000" b="0" i="0" baseline="0">
                <a:latin typeface="Calibri"/>
                <a:cs typeface="Calibri"/>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027824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2 line title, bullets, 1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4" name="Picture Placeholder 8"/>
          <p:cNvSpPr>
            <a:spLocks noGrp="1"/>
          </p:cNvSpPr>
          <p:nvPr>
            <p:ph type="pic" sz="quarter" idx="19"/>
          </p:nvPr>
        </p:nvSpPr>
        <p:spPr>
          <a:xfrm>
            <a:off x="9144000" y="1904999"/>
            <a:ext cx="2438400" cy="4114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a:t>Click icon to add picture</a:t>
            </a:r>
            <a:endParaRPr lang="en-US" noProof="0" dirty="0"/>
          </a:p>
        </p:txBody>
      </p:sp>
      <p:sp>
        <p:nvSpPr>
          <p:cNvPr id="5" name="Text Placeholder 23"/>
          <p:cNvSpPr>
            <a:spLocks noGrp="1"/>
          </p:cNvSpPr>
          <p:nvPr>
            <p:ph type="body" sz="quarter" idx="18"/>
          </p:nvPr>
        </p:nvSpPr>
        <p:spPr>
          <a:xfrm>
            <a:off x="2844800" y="1905000"/>
            <a:ext cx="5689600" cy="4114800"/>
          </a:xfrm>
          <a:prstGeom prst="rect">
            <a:avLst/>
          </a:prstGeom>
        </p:spPr>
        <p:txBody>
          <a:bodyPr vert="horz" lIns="0" tIns="0" rIns="0" bIns="0" anchor="t" anchorCtr="0"/>
          <a:lstStyle>
            <a:lvl1pPr marL="228600" indent="-228600">
              <a:lnSpc>
                <a:spcPct val="100000"/>
              </a:lnSpc>
              <a:spcBef>
                <a:spcPts val="1200"/>
              </a:spcBef>
              <a:spcAft>
                <a:spcPts val="0"/>
              </a:spcAft>
              <a:buClr>
                <a:schemeClr val="tx1">
                  <a:lumMod val="75000"/>
                  <a:lumOff val="25000"/>
                </a:schemeClr>
              </a:buClr>
              <a:buSzPct val="80000"/>
              <a:buFont typeface="Arial"/>
              <a:buChar char="•"/>
              <a:defRPr sz="3000" b="0" i="0" baseline="0">
                <a:latin typeface="Calibri"/>
                <a:cs typeface="Calibri"/>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933401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1 line title, bullets, 3 photos">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5" name="Text Placeholder 23"/>
          <p:cNvSpPr>
            <a:spLocks noGrp="1"/>
          </p:cNvSpPr>
          <p:nvPr>
            <p:ph type="body" sz="quarter" idx="18"/>
          </p:nvPr>
        </p:nvSpPr>
        <p:spPr>
          <a:xfrm>
            <a:off x="2844800" y="1447800"/>
            <a:ext cx="5689600" cy="4114800"/>
          </a:xfrm>
          <a:prstGeom prst="rect">
            <a:avLst/>
          </a:prstGeom>
        </p:spPr>
        <p:txBody>
          <a:bodyPr vert="horz" lIns="0" tIns="0" rIns="0" bIns="0" anchor="t" anchorCtr="0"/>
          <a:lstStyle>
            <a:lvl1pPr marL="228600" indent="-228600">
              <a:lnSpc>
                <a:spcPct val="100000"/>
              </a:lnSpc>
              <a:spcBef>
                <a:spcPts val="1200"/>
              </a:spcBef>
              <a:spcAft>
                <a:spcPts val="0"/>
              </a:spcAft>
              <a:buClr>
                <a:schemeClr val="tx1">
                  <a:lumMod val="75000"/>
                  <a:lumOff val="25000"/>
                </a:schemeClr>
              </a:buClr>
              <a:buSzPct val="80000"/>
              <a:buFont typeface="Arial"/>
              <a:buChar char="•"/>
              <a:defRPr sz="3000" b="0" i="0" baseline="0">
                <a:latin typeface="Calibri"/>
                <a:cs typeface="Calibri"/>
              </a:defRPr>
            </a:lvl1pPr>
          </a:lstStyle>
          <a:p>
            <a:pPr lvl="0"/>
            <a:r>
              <a:rPr lang="en-US"/>
              <a:t>Click to edit Master text styles</a:t>
            </a:r>
          </a:p>
          <a:p>
            <a:pPr lvl="1"/>
            <a:r>
              <a:rPr lang="en-US"/>
              <a:t>Second level</a:t>
            </a:r>
          </a:p>
        </p:txBody>
      </p:sp>
      <p:sp>
        <p:nvSpPr>
          <p:cNvPr id="6" name="Picture Placeholder 8"/>
          <p:cNvSpPr>
            <a:spLocks noGrp="1"/>
          </p:cNvSpPr>
          <p:nvPr>
            <p:ph type="pic" sz="quarter" idx="11"/>
          </p:nvPr>
        </p:nvSpPr>
        <p:spPr>
          <a:xfrm>
            <a:off x="9144000" y="14478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8" name="Picture Placeholder 8"/>
          <p:cNvSpPr>
            <a:spLocks noGrp="1"/>
          </p:cNvSpPr>
          <p:nvPr>
            <p:ph type="pic" sz="quarter" idx="15"/>
          </p:nvPr>
        </p:nvSpPr>
        <p:spPr>
          <a:xfrm>
            <a:off x="9144000" y="2895601"/>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a:t>Click icon to add picture</a:t>
            </a:r>
            <a:endParaRPr lang="en-US" noProof="0" dirty="0"/>
          </a:p>
        </p:txBody>
      </p:sp>
      <p:sp>
        <p:nvSpPr>
          <p:cNvPr id="9" name="Picture Placeholder 8"/>
          <p:cNvSpPr>
            <a:spLocks noGrp="1"/>
          </p:cNvSpPr>
          <p:nvPr>
            <p:ph type="pic" sz="quarter" idx="16"/>
          </p:nvPr>
        </p:nvSpPr>
        <p:spPr>
          <a:xfrm>
            <a:off x="9144000" y="44196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tabLst/>
              <a:defRPr sz="2000"/>
            </a:lvl1pPr>
          </a:lstStyle>
          <a:p>
            <a:pPr lvl="0"/>
            <a:r>
              <a:rPr lang="en-US" noProof="0"/>
              <a:t>Click icon to add picture</a:t>
            </a:r>
            <a:endParaRPr lang="en-US" noProof="0" dirty="0"/>
          </a:p>
        </p:txBody>
      </p:sp>
    </p:spTree>
    <p:extLst>
      <p:ext uri="{BB962C8B-B14F-4D97-AF65-F5344CB8AC3E}">
        <p14:creationId xmlns:p14="http://schemas.microsoft.com/office/powerpoint/2010/main" val="12869785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2 line title, bullets, 3 photos">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5" name="Picture Placeholder 8"/>
          <p:cNvSpPr>
            <a:spLocks noGrp="1"/>
          </p:cNvSpPr>
          <p:nvPr>
            <p:ph type="pic" sz="quarter" idx="11"/>
          </p:nvPr>
        </p:nvSpPr>
        <p:spPr>
          <a:xfrm>
            <a:off x="9144000" y="1904999"/>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6" name="Picture Placeholder 8"/>
          <p:cNvSpPr>
            <a:spLocks noGrp="1"/>
          </p:cNvSpPr>
          <p:nvPr>
            <p:ph type="pic" sz="quarter" idx="15"/>
          </p:nvPr>
        </p:nvSpPr>
        <p:spPr>
          <a:xfrm>
            <a:off x="9144000" y="33528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a:t>Click icon to add picture</a:t>
            </a:r>
            <a:endParaRPr lang="en-US" noProof="0" dirty="0"/>
          </a:p>
        </p:txBody>
      </p:sp>
      <p:sp>
        <p:nvSpPr>
          <p:cNvPr id="7" name="Picture Placeholder 8"/>
          <p:cNvSpPr>
            <a:spLocks noGrp="1"/>
          </p:cNvSpPr>
          <p:nvPr>
            <p:ph type="pic" sz="quarter" idx="16"/>
          </p:nvPr>
        </p:nvSpPr>
        <p:spPr>
          <a:xfrm>
            <a:off x="9144000" y="4876799"/>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tabLst/>
              <a:defRPr sz="2000"/>
            </a:lvl1pPr>
          </a:lstStyle>
          <a:p>
            <a:pPr lvl="0"/>
            <a:r>
              <a:rPr lang="en-US" noProof="0"/>
              <a:t>Click icon to add picture</a:t>
            </a:r>
            <a:endParaRPr lang="en-US" noProof="0" dirty="0"/>
          </a:p>
        </p:txBody>
      </p:sp>
      <p:sp>
        <p:nvSpPr>
          <p:cNvPr id="8" name="Text Placeholder 23"/>
          <p:cNvSpPr>
            <a:spLocks noGrp="1"/>
          </p:cNvSpPr>
          <p:nvPr>
            <p:ph type="body" sz="quarter" idx="18"/>
          </p:nvPr>
        </p:nvSpPr>
        <p:spPr>
          <a:xfrm>
            <a:off x="2844800" y="1905000"/>
            <a:ext cx="5689600" cy="4114800"/>
          </a:xfrm>
          <a:prstGeom prst="rect">
            <a:avLst/>
          </a:prstGeom>
        </p:spPr>
        <p:txBody>
          <a:bodyPr vert="horz" lIns="0" tIns="0" rIns="0" bIns="0" anchor="t" anchorCtr="0"/>
          <a:lstStyle>
            <a:lvl1pPr marL="228600" indent="-228600">
              <a:lnSpc>
                <a:spcPct val="100000"/>
              </a:lnSpc>
              <a:spcBef>
                <a:spcPts val="1200"/>
              </a:spcBef>
              <a:spcAft>
                <a:spcPts val="0"/>
              </a:spcAft>
              <a:buClr>
                <a:schemeClr val="tx1">
                  <a:lumMod val="75000"/>
                  <a:lumOff val="25000"/>
                </a:schemeClr>
              </a:buClr>
              <a:buSzPct val="80000"/>
              <a:buFont typeface="Arial"/>
              <a:buChar char="•"/>
              <a:defRPr sz="3000" b="0" i="0" baseline="0">
                <a:latin typeface="Calibri"/>
                <a:cs typeface="Calibri"/>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75608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1 line title, photo w/ caption">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4" name="Picture Placeholder 8"/>
          <p:cNvSpPr>
            <a:spLocks noGrp="1" noChangeAspect="1"/>
          </p:cNvSpPr>
          <p:nvPr>
            <p:ph type="pic" sz="quarter" idx="11"/>
          </p:nvPr>
        </p:nvSpPr>
        <p:spPr>
          <a:xfrm>
            <a:off x="2844800" y="1447799"/>
            <a:ext cx="6096000" cy="36576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20" name="Text Placeholder 23"/>
          <p:cNvSpPr>
            <a:spLocks noGrp="1"/>
          </p:cNvSpPr>
          <p:nvPr>
            <p:ph type="body" sz="quarter" idx="17"/>
          </p:nvPr>
        </p:nvSpPr>
        <p:spPr>
          <a:xfrm>
            <a:off x="2844800" y="5524501"/>
            <a:ext cx="8737600" cy="419100"/>
          </a:xfrm>
          <a:prstGeom prst="rect">
            <a:avLst/>
          </a:prstGeom>
        </p:spPr>
        <p:txBody>
          <a:bodyPr vert="horz" lIns="0" tIns="0" rIns="0" bIns="0" anchor="t" anchorCtr="0"/>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29921748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2 line title, photo w/ caption">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9" name="Picture Placeholder 8"/>
          <p:cNvSpPr>
            <a:spLocks noGrp="1" noChangeAspect="1"/>
          </p:cNvSpPr>
          <p:nvPr>
            <p:ph type="pic" sz="quarter" idx="11"/>
          </p:nvPr>
        </p:nvSpPr>
        <p:spPr>
          <a:xfrm>
            <a:off x="2844800" y="1904998"/>
            <a:ext cx="6096000" cy="36576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11" name="Text Placeholder 23"/>
          <p:cNvSpPr>
            <a:spLocks noGrp="1"/>
          </p:cNvSpPr>
          <p:nvPr>
            <p:ph type="body" sz="quarter" idx="17"/>
          </p:nvPr>
        </p:nvSpPr>
        <p:spPr>
          <a:xfrm>
            <a:off x="2844800" y="5981700"/>
            <a:ext cx="8737600" cy="419100"/>
          </a:xfrm>
          <a:prstGeom prst="rect">
            <a:avLst/>
          </a:prstGeom>
        </p:spPr>
        <p:txBody>
          <a:bodyPr vert="horz" lIns="0" tIns="0" rIns="0" bIns="0" anchor="t" anchorCtr="0"/>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1579050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E6DAE-10FA-42AE-9661-885862EDABCD}" type="datetimeFigureOut">
              <a:rPr lang="en-US" smtClean="0"/>
              <a:pPr/>
              <a:t>6/20/2018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188495397"/>
      </p:ext>
    </p:extLst>
  </p:cSld>
  <p:clrMapOvr>
    <a:masterClrMapping/>
  </p:clrMapOvr>
  <p:hf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1 line title, vertical photo w/ caption">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4" name="Picture Placeholder 8"/>
          <p:cNvSpPr>
            <a:spLocks noGrp="1" noChangeAspect="1"/>
          </p:cNvSpPr>
          <p:nvPr>
            <p:ph type="pic" sz="quarter" idx="11"/>
          </p:nvPr>
        </p:nvSpPr>
        <p:spPr>
          <a:xfrm>
            <a:off x="2844800" y="1447799"/>
            <a:ext cx="4876800" cy="4572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20" name="Text Placeholder 23"/>
          <p:cNvSpPr>
            <a:spLocks noGrp="1"/>
          </p:cNvSpPr>
          <p:nvPr>
            <p:ph type="body" sz="quarter" idx="17"/>
          </p:nvPr>
        </p:nvSpPr>
        <p:spPr>
          <a:xfrm>
            <a:off x="8026400" y="4343405"/>
            <a:ext cx="3556000" cy="1676399"/>
          </a:xfrm>
          <a:prstGeom prst="rect">
            <a:avLst/>
          </a:prstGeom>
        </p:spPr>
        <p:txBody>
          <a:bodyPr vert="horz" lIns="0" tIns="0" rIns="0" bIns="0" anchor="t" anchorCtr="0"/>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33394286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2 line title, vertical w/ caption">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5" name="Picture Placeholder 8"/>
          <p:cNvSpPr>
            <a:spLocks noGrp="1" noChangeAspect="1"/>
          </p:cNvSpPr>
          <p:nvPr>
            <p:ph type="pic" sz="quarter" idx="11"/>
          </p:nvPr>
        </p:nvSpPr>
        <p:spPr>
          <a:xfrm>
            <a:off x="2844800" y="1905000"/>
            <a:ext cx="4876800" cy="4572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6" name="Text Placeholder 23"/>
          <p:cNvSpPr>
            <a:spLocks noGrp="1"/>
          </p:cNvSpPr>
          <p:nvPr>
            <p:ph type="body" sz="quarter" idx="17"/>
          </p:nvPr>
        </p:nvSpPr>
        <p:spPr>
          <a:xfrm>
            <a:off x="8026400" y="4800606"/>
            <a:ext cx="3556000" cy="1676399"/>
          </a:xfrm>
          <a:prstGeom prst="rect">
            <a:avLst/>
          </a:prstGeom>
        </p:spPr>
        <p:txBody>
          <a:bodyPr vert="horz" lIns="0" tIns="0" rIns="0" bIns="0" anchor="t" anchorCtr="0"/>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3895843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 7 x 5 photo w/ caption">
    <p:spTree>
      <p:nvGrpSpPr>
        <p:cNvPr id="1" name=""/>
        <p:cNvGrpSpPr/>
        <p:nvPr/>
      </p:nvGrpSpPr>
      <p:grpSpPr>
        <a:xfrm>
          <a:off x="0" y="0"/>
          <a:ext cx="0" cy="0"/>
          <a:chOff x="0" y="0"/>
          <a:chExt cx="0" cy="0"/>
        </a:xfrm>
      </p:grpSpPr>
      <p:sp>
        <p:nvSpPr>
          <p:cNvPr id="4" name="Picture Placeholder 8"/>
          <p:cNvSpPr>
            <a:spLocks noGrp="1"/>
          </p:cNvSpPr>
          <p:nvPr>
            <p:ph type="pic" sz="quarter" idx="11"/>
          </p:nvPr>
        </p:nvSpPr>
        <p:spPr>
          <a:xfrm>
            <a:off x="2844800" y="304800"/>
            <a:ext cx="8534400" cy="4572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20" name="Text Placeholder 23"/>
          <p:cNvSpPr>
            <a:spLocks noGrp="1"/>
          </p:cNvSpPr>
          <p:nvPr>
            <p:ph type="body" sz="quarter" idx="17"/>
          </p:nvPr>
        </p:nvSpPr>
        <p:spPr>
          <a:xfrm>
            <a:off x="2844800" y="5105400"/>
            <a:ext cx="8534400" cy="1371600"/>
          </a:xfrm>
          <a:prstGeom prst="rect">
            <a:avLst/>
          </a:prstGeom>
        </p:spPr>
        <p:txBody>
          <a:bodyPr vert="horz" lIns="0" tIns="0" rIns="0" bIns="0" anchor="t" anchorCtr="0"/>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8512943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5 x 7 photo w/ caption">
    <p:spTree>
      <p:nvGrpSpPr>
        <p:cNvPr id="1" name=""/>
        <p:cNvGrpSpPr/>
        <p:nvPr/>
      </p:nvGrpSpPr>
      <p:grpSpPr>
        <a:xfrm>
          <a:off x="0" y="0"/>
          <a:ext cx="0" cy="0"/>
          <a:chOff x="0" y="0"/>
          <a:chExt cx="0" cy="0"/>
        </a:xfrm>
      </p:grpSpPr>
      <p:sp>
        <p:nvSpPr>
          <p:cNvPr id="4" name="Picture Placeholder 8"/>
          <p:cNvSpPr>
            <a:spLocks noGrp="1" noChangeAspect="1"/>
          </p:cNvSpPr>
          <p:nvPr>
            <p:ph type="pic" sz="quarter" idx="11"/>
          </p:nvPr>
        </p:nvSpPr>
        <p:spPr>
          <a:xfrm>
            <a:off x="2844800" y="228600"/>
            <a:ext cx="6096000" cy="6400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5" name="Text Placeholder 23"/>
          <p:cNvSpPr>
            <a:spLocks noGrp="1"/>
          </p:cNvSpPr>
          <p:nvPr>
            <p:ph type="body" sz="quarter" idx="17"/>
          </p:nvPr>
        </p:nvSpPr>
        <p:spPr>
          <a:xfrm>
            <a:off x="9347200" y="3429000"/>
            <a:ext cx="2235200" cy="3200400"/>
          </a:xfrm>
          <a:prstGeom prst="rect">
            <a:avLst/>
          </a:prstGeom>
        </p:spPr>
        <p:txBody>
          <a:bodyPr vert="horz" lIns="0" tIns="0" rIns="0" bIns="0" anchor="t" anchorCtr="0"/>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3814521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full size image with caption">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0" y="-152400"/>
            <a:ext cx="12192000" cy="73152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a:solidFill>
            <a:schemeClr val="bg1">
              <a:lumMod val="65000"/>
            </a:schemeClr>
          </a:solidFill>
        </p:spPr>
        <p:txBody>
          <a:bodyPr vert="horz"/>
          <a:lstStyle>
            <a:lvl1pPr marL="0">
              <a:buFontTx/>
              <a:buNone/>
              <a:tabLst>
                <a:tab pos="53975" algn="l"/>
              </a:tabLst>
              <a:defRPr sz="2000" baseline="0"/>
            </a:lvl1pPr>
          </a:lstStyle>
          <a:p>
            <a:pPr lvl="0"/>
            <a:r>
              <a:rPr lang="en-US" noProof="0"/>
              <a:t>Click icon to add picture</a:t>
            </a:r>
            <a:endParaRPr lang="en-US" noProof="0" dirty="0"/>
          </a:p>
        </p:txBody>
      </p:sp>
      <p:sp>
        <p:nvSpPr>
          <p:cNvPr id="11" name="Text Placeholder 23"/>
          <p:cNvSpPr>
            <a:spLocks noGrp="1"/>
          </p:cNvSpPr>
          <p:nvPr>
            <p:ph type="body" sz="quarter" idx="17"/>
          </p:nvPr>
        </p:nvSpPr>
        <p:spPr>
          <a:xfrm>
            <a:off x="711200" y="5562600"/>
            <a:ext cx="10871200" cy="914400"/>
          </a:xfrm>
          <a:prstGeom prst="rect">
            <a:avLst/>
          </a:prstGeom>
        </p:spPr>
        <p:txBody>
          <a:bodyPr vert="horz" lIns="0" tIns="0" rIns="0" bIns="0" anchor="t" anchorCtr="0"/>
          <a:lstStyle>
            <a:lvl1pPr marL="0" indent="0">
              <a:buNone/>
              <a:defRPr sz="2400"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1180007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0) Closing slide - illustration">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401762"/>
          </a:xfrm>
          <a:prstGeom prst="rect">
            <a:avLst/>
          </a:prstGeom>
        </p:spPr>
        <p:txBody>
          <a:bodyPr/>
          <a:lstStyle>
            <a:lvl1pPr>
              <a:defRPr sz="2000" i="1" baseline="0">
                <a:solidFill>
                  <a:schemeClr val="bg1"/>
                </a:solidFill>
              </a:defRPr>
            </a:lvl1pPr>
          </a:lstStyle>
          <a:p>
            <a:r>
              <a:rPr lang="en-US" dirty="0"/>
              <a:t>Closing slide style. Please do not reuse or alter illustration.</a:t>
            </a:r>
            <a:br>
              <a:rPr lang="en-US" dirty="0"/>
            </a:br>
            <a:br>
              <a:rPr lang="en-US" dirty="0"/>
            </a:br>
            <a:r>
              <a:rPr lang="en-US" dirty="0"/>
              <a:t>To use the illustration in other publications please email communications.help@oregonmetro.gov</a:t>
            </a:r>
          </a:p>
        </p:txBody>
      </p:sp>
    </p:spTree>
    <p:extLst>
      <p:ext uri="{BB962C8B-B14F-4D97-AF65-F5344CB8AC3E}">
        <p14:creationId xmlns:p14="http://schemas.microsoft.com/office/powerpoint/2010/main" val="116129125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7) Blue bar top, text">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828800" y="457200"/>
            <a:ext cx="8737600" cy="685800"/>
          </a:xfrm>
          <a:prstGeom prst="rect">
            <a:avLst/>
          </a:prstGeom>
        </p:spPr>
        <p:txBody>
          <a:bodyPr vert="horz" lIns="0" tIns="0" rIns="0" bIns="0" anchor="ctr" anchorCtr="0"/>
          <a:lstStyle>
            <a:lvl1pPr algn="l">
              <a:defRPr sz="4000" b="0" i="0" baseline="0">
                <a:solidFill>
                  <a:schemeClr val="bg1"/>
                </a:solidFill>
                <a:latin typeface="Cambria" pitchFamily="18" charset="0"/>
                <a:cs typeface="Cambria" pitchFamily="18" charset="0"/>
              </a:defRPr>
            </a:lvl1pPr>
          </a:lstStyle>
          <a:p>
            <a:r>
              <a:rPr lang="en-US" dirty="0"/>
              <a:t>Slide title here</a:t>
            </a:r>
          </a:p>
        </p:txBody>
      </p:sp>
      <p:sp>
        <p:nvSpPr>
          <p:cNvPr id="12" name="Text Placeholder 23"/>
          <p:cNvSpPr>
            <a:spLocks noGrp="1"/>
          </p:cNvSpPr>
          <p:nvPr>
            <p:ph type="body" sz="quarter" idx="17" hasCustomPrompt="1"/>
          </p:nvPr>
        </p:nvSpPr>
        <p:spPr>
          <a:xfrm>
            <a:off x="1828800" y="2057401"/>
            <a:ext cx="8737600" cy="3810000"/>
          </a:xfrm>
          <a:prstGeom prst="rect">
            <a:avLst/>
          </a:prstGeom>
        </p:spPr>
        <p:txBody>
          <a:bodyPr vert="horz" lIns="0" tIns="0" rIns="0" bIns="0" anchor="t" anchorCtr="0"/>
          <a:lstStyle>
            <a:lvl1pPr marL="0" indent="0">
              <a:spcBef>
                <a:spcPts val="1800"/>
              </a:spcBef>
              <a:buNone/>
              <a:defRPr sz="2800" baseline="0">
                <a:solidFill>
                  <a:srgbClr val="003B5C"/>
                </a:solidFill>
              </a:defRPr>
            </a:lvl1pPr>
          </a:lstStyle>
          <a:p>
            <a:pPr lvl="0"/>
            <a:r>
              <a:rPr lang="en-US" dirty="0"/>
              <a:t>This slide is formatted for text only, no bullets to be used.</a:t>
            </a:r>
          </a:p>
          <a:p>
            <a:pPr lvl="0"/>
            <a:r>
              <a:rPr lang="en-US" dirty="0"/>
              <a:t>Font style is Calibri, 28 pt.</a:t>
            </a:r>
          </a:p>
          <a:p>
            <a:pPr lvl="0"/>
            <a:r>
              <a:rPr lang="en-US" dirty="0"/>
              <a:t>Font color is custom RGB:  R0  G59  B92 </a:t>
            </a:r>
          </a:p>
          <a:p>
            <a:pPr lvl="0"/>
            <a:r>
              <a:rPr lang="en-US" dirty="0"/>
              <a:t>Paragraph spacing is 18 pt after each paragraph return.</a:t>
            </a:r>
          </a:p>
          <a:p>
            <a:pPr lvl="0"/>
            <a:r>
              <a:rPr lang="en-US" dirty="0"/>
              <a:t>See slide 9 for bullet styles.</a:t>
            </a:r>
          </a:p>
        </p:txBody>
      </p:sp>
    </p:spTree>
    <p:extLst>
      <p:ext uri="{BB962C8B-B14F-4D97-AF65-F5344CB8AC3E}">
        <p14:creationId xmlns:p14="http://schemas.microsoft.com/office/powerpoint/2010/main" val="17906724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Shape 11"/>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Shape 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713204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Shape 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57168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Shape 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28475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6E6DAE-10FA-42AE-9661-885862EDABCD}" type="datetimeFigureOut">
              <a:rPr lang="en-US" smtClean="0"/>
              <a:pPr/>
              <a:t>6/20/2018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4027618746"/>
      </p:ext>
    </p:extLst>
  </p:cSld>
  <p:clrMapOvr>
    <a:masterClrMapping/>
  </p:clrMapOvr>
  <p:hf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Shape 23"/>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Shape 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436017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26506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Shape 3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Shape 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592817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Shape 3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77863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Shape 3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37" name="Shape 37"/>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Shape 38"/>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Shape 3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Shape 4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4475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27771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Shape 46"/>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Shape 4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167664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96108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90F174-BE59-4A7D-A5EF-C5F0A1FA5F9D}" type="datetimeFigureOut">
              <a:rPr lang="en-US" smtClean="0"/>
              <a:pPr/>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3C275-BC06-48E3-9186-8997525BB8F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6E6DAE-10FA-42AE-9661-885862EDABCD}" type="datetimeFigureOut">
              <a:rPr lang="en-US" smtClean="0"/>
              <a:pPr/>
              <a:t>6/20/2018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89166885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6E6DAE-10FA-42AE-9661-885862EDABCD}" type="datetimeFigureOut">
              <a:rPr lang="en-US" smtClean="0"/>
              <a:pPr/>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3910309475"/>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6E6DAE-10FA-42AE-9661-885862EDABCD}" type="datetimeFigureOut">
              <a:rPr lang="en-US" smtClean="0"/>
              <a:pPr/>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405847564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A">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601" y="762000"/>
            <a:ext cx="7942729" cy="762000"/>
          </a:xfrm>
          <a:prstGeom prst="rect">
            <a:avLst/>
          </a:prstGeom>
        </p:spPr>
        <p:txBody>
          <a:bodyPr vert="horz" lIns="0" tIns="0" rIns="0" bIns="0" anchor="t" anchorCtr="0"/>
          <a:lstStyle>
            <a:lvl1pPr marL="0" algn="l">
              <a:defRPr sz="4400" b="1" i="0">
                <a:latin typeface="Calibri"/>
                <a:cs typeface="Calibri"/>
              </a:defRPr>
            </a:lvl1pPr>
          </a:lstStyle>
          <a:p>
            <a:r>
              <a:rPr lang="en-US"/>
              <a:t>Click to edit Master title style</a:t>
            </a:r>
            <a:endParaRPr lang="en-US" dirty="0"/>
          </a:p>
        </p:txBody>
      </p:sp>
      <p:sp>
        <p:nvSpPr>
          <p:cNvPr id="24" name="Text Placeholder 23"/>
          <p:cNvSpPr>
            <a:spLocks noGrp="1"/>
          </p:cNvSpPr>
          <p:nvPr>
            <p:ph type="body" sz="quarter" idx="17"/>
          </p:nvPr>
        </p:nvSpPr>
        <p:spPr>
          <a:xfrm>
            <a:off x="3657601" y="2333440"/>
            <a:ext cx="7942729" cy="1171760"/>
          </a:xfrm>
          <a:prstGeom prst="rect">
            <a:avLst/>
          </a:prstGeom>
        </p:spPr>
        <p:txBody>
          <a:bodyPr vert="horz" lIns="0" tIns="0" rIns="0" bIns="0" anchor="t" anchorCtr="0"/>
          <a:lstStyle>
            <a:lvl1pPr marL="0" indent="0">
              <a:buNone/>
              <a:defRPr baseline="0"/>
            </a:lvl1pPr>
          </a:lstStyle>
          <a:p>
            <a:pPr lvl="0"/>
            <a:r>
              <a:rPr lang="en-US"/>
              <a:t>Click to edit Master text styles</a:t>
            </a:r>
          </a:p>
        </p:txBody>
      </p:sp>
      <p:sp>
        <p:nvSpPr>
          <p:cNvPr id="25" name="Text Placeholder 23"/>
          <p:cNvSpPr>
            <a:spLocks noGrp="1"/>
          </p:cNvSpPr>
          <p:nvPr>
            <p:ph type="body" sz="quarter" idx="18"/>
          </p:nvPr>
        </p:nvSpPr>
        <p:spPr>
          <a:xfrm>
            <a:off x="3657601" y="3910014"/>
            <a:ext cx="7942729" cy="1119187"/>
          </a:xfrm>
          <a:prstGeom prst="rect">
            <a:avLst/>
          </a:prstGeom>
        </p:spPr>
        <p:txBody>
          <a:bodyPr vert="horz" lIns="0" tIns="0" rIns="0" bIns="0" anchor="t" anchorCtr="0"/>
          <a:lstStyle>
            <a:lvl1pPr marL="0" algn="l">
              <a:buNone/>
              <a:defRPr sz="2000" baseline="0"/>
            </a:lvl1pPr>
          </a:lstStyle>
          <a:p>
            <a:pPr lvl="0"/>
            <a:r>
              <a:rPr lang="en-US"/>
              <a:t>Click to edit Master text styles</a:t>
            </a:r>
          </a:p>
        </p:txBody>
      </p:sp>
    </p:spTree>
    <p:extLst>
      <p:ext uri="{BB962C8B-B14F-4D97-AF65-F5344CB8AC3E}">
        <p14:creationId xmlns:p14="http://schemas.microsoft.com/office/powerpoint/2010/main" val="4286719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A">
    <p:spTree>
      <p:nvGrpSpPr>
        <p:cNvPr id="1" name=""/>
        <p:cNvGrpSpPr/>
        <p:nvPr/>
      </p:nvGrpSpPr>
      <p:grpSpPr>
        <a:xfrm>
          <a:off x="0" y="0"/>
          <a:ext cx="0" cy="0"/>
          <a:chOff x="0" y="0"/>
          <a:chExt cx="0" cy="0"/>
        </a:xfrm>
      </p:grpSpPr>
      <p:sp>
        <p:nvSpPr>
          <p:cNvPr id="2" name="Title 1"/>
          <p:cNvSpPr>
            <a:spLocks noGrp="1"/>
          </p:cNvSpPr>
          <p:nvPr>
            <p:ph type="title"/>
          </p:nvPr>
        </p:nvSpPr>
        <p:spPr>
          <a:xfrm>
            <a:off x="3657601" y="762000"/>
            <a:ext cx="7942729" cy="762000"/>
          </a:xfrm>
          <a:prstGeom prst="rect">
            <a:avLst/>
          </a:prstGeom>
        </p:spPr>
        <p:txBody>
          <a:bodyPr vert="horz" lIns="0" tIns="0" rIns="0" bIns="0" anchor="t" anchorCtr="0"/>
          <a:lstStyle>
            <a:lvl1pPr marL="0" algn="l">
              <a:defRPr sz="4400" b="1" i="0">
                <a:latin typeface="Calibri"/>
                <a:cs typeface="Calibri"/>
              </a:defRPr>
            </a:lvl1pPr>
          </a:lstStyle>
          <a:p>
            <a:r>
              <a:rPr lang="en-US"/>
              <a:t>Click to edit Master title style</a:t>
            </a:r>
            <a:endParaRPr lang="en-US" dirty="0"/>
          </a:p>
        </p:txBody>
      </p:sp>
      <p:sp>
        <p:nvSpPr>
          <p:cNvPr id="24" name="Text Placeholder 23"/>
          <p:cNvSpPr>
            <a:spLocks noGrp="1"/>
          </p:cNvSpPr>
          <p:nvPr>
            <p:ph type="body" sz="quarter" idx="17"/>
          </p:nvPr>
        </p:nvSpPr>
        <p:spPr>
          <a:xfrm>
            <a:off x="3657601" y="2333440"/>
            <a:ext cx="7942729" cy="1171760"/>
          </a:xfrm>
          <a:prstGeom prst="rect">
            <a:avLst/>
          </a:prstGeom>
        </p:spPr>
        <p:txBody>
          <a:bodyPr vert="horz" lIns="0" tIns="0" rIns="0" bIns="0" anchor="t" anchorCtr="0"/>
          <a:lstStyle>
            <a:lvl1pPr marL="0" indent="0">
              <a:buNone/>
              <a:defRPr baseline="0"/>
            </a:lvl1pPr>
          </a:lstStyle>
          <a:p>
            <a:pPr lvl="0"/>
            <a:r>
              <a:rPr lang="en-US"/>
              <a:t>Click to edit Master text styles</a:t>
            </a:r>
          </a:p>
        </p:txBody>
      </p:sp>
      <p:sp>
        <p:nvSpPr>
          <p:cNvPr id="25" name="Text Placeholder 23"/>
          <p:cNvSpPr>
            <a:spLocks noGrp="1"/>
          </p:cNvSpPr>
          <p:nvPr>
            <p:ph type="body" sz="quarter" idx="18"/>
          </p:nvPr>
        </p:nvSpPr>
        <p:spPr>
          <a:xfrm>
            <a:off x="3657601" y="3910014"/>
            <a:ext cx="7942729" cy="1119187"/>
          </a:xfrm>
          <a:prstGeom prst="rect">
            <a:avLst/>
          </a:prstGeom>
        </p:spPr>
        <p:txBody>
          <a:bodyPr vert="horz" lIns="0" tIns="0" rIns="0" bIns="0" anchor="t" anchorCtr="0"/>
          <a:lstStyle>
            <a:lvl1pPr marL="0" algn="l">
              <a:buNone/>
              <a:defRPr sz="2000" baseline="0"/>
            </a:lvl1pPr>
          </a:lstStyle>
          <a:p>
            <a:pPr lvl="0"/>
            <a:r>
              <a:rPr lang="en-US"/>
              <a:t>Click to edit Master text styles</a:t>
            </a:r>
          </a:p>
        </p:txBody>
      </p:sp>
      <p:sp>
        <p:nvSpPr>
          <p:cNvPr id="6" name="Picture Placeholder 8"/>
          <p:cNvSpPr>
            <a:spLocks noGrp="1"/>
          </p:cNvSpPr>
          <p:nvPr>
            <p:ph type="pic" sz="quarter" idx="11"/>
          </p:nvPr>
        </p:nvSpPr>
        <p:spPr>
          <a:xfrm>
            <a:off x="609600" y="9144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7" name="Picture Placeholder 8"/>
          <p:cNvSpPr>
            <a:spLocks noGrp="1"/>
          </p:cNvSpPr>
          <p:nvPr>
            <p:ph type="pic" sz="quarter" idx="15"/>
          </p:nvPr>
        </p:nvSpPr>
        <p:spPr>
          <a:xfrm>
            <a:off x="609600" y="23622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a:t>Click icon to add picture</a:t>
            </a:r>
            <a:endParaRPr lang="en-US" noProof="0" dirty="0"/>
          </a:p>
        </p:txBody>
      </p:sp>
      <p:sp>
        <p:nvSpPr>
          <p:cNvPr id="8" name="Picture Placeholder 8"/>
          <p:cNvSpPr>
            <a:spLocks noGrp="1"/>
          </p:cNvSpPr>
          <p:nvPr>
            <p:ph type="pic" sz="quarter" idx="16"/>
          </p:nvPr>
        </p:nvSpPr>
        <p:spPr>
          <a:xfrm>
            <a:off x="609600" y="38862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tabLst/>
              <a:defRPr sz="2000"/>
            </a:lvl1pPr>
          </a:lstStyle>
          <a:p>
            <a:pPr lvl="0"/>
            <a:r>
              <a:rPr lang="en-US" noProof="0"/>
              <a:t>Click icon to add picture</a:t>
            </a:r>
            <a:endParaRPr lang="en-US" noProof="0" dirty="0"/>
          </a:p>
        </p:txBody>
      </p:sp>
    </p:spTree>
    <p:extLst>
      <p:ext uri="{BB962C8B-B14F-4D97-AF65-F5344CB8AC3E}">
        <p14:creationId xmlns:p14="http://schemas.microsoft.com/office/powerpoint/2010/main" val="709970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B">
    <p:spTree>
      <p:nvGrpSpPr>
        <p:cNvPr id="1" name=""/>
        <p:cNvGrpSpPr/>
        <p:nvPr/>
      </p:nvGrpSpPr>
      <p:grpSpPr>
        <a:xfrm>
          <a:off x="0" y="0"/>
          <a:ext cx="0" cy="0"/>
          <a:chOff x="0" y="0"/>
          <a:chExt cx="0" cy="0"/>
        </a:xfrm>
      </p:grpSpPr>
      <p:sp>
        <p:nvSpPr>
          <p:cNvPr id="2" name="Title 1"/>
          <p:cNvSpPr>
            <a:spLocks noGrp="1"/>
          </p:cNvSpPr>
          <p:nvPr>
            <p:ph type="title"/>
          </p:nvPr>
        </p:nvSpPr>
        <p:spPr>
          <a:xfrm>
            <a:off x="609601" y="762000"/>
            <a:ext cx="10990729" cy="1295400"/>
          </a:xfrm>
          <a:prstGeom prst="rect">
            <a:avLst/>
          </a:prstGeom>
        </p:spPr>
        <p:txBody>
          <a:bodyPr vert="horz" lIns="0" tIns="0" rIns="0" bIns="0" anchor="t" anchorCtr="0"/>
          <a:lstStyle>
            <a:lvl1pPr marL="0" algn="l">
              <a:defRPr sz="4400" b="1" i="0">
                <a:latin typeface="Calibri"/>
                <a:cs typeface="Calibri"/>
              </a:defRPr>
            </a:lvl1pPr>
          </a:lstStyle>
          <a:p>
            <a:r>
              <a:rPr lang="en-US"/>
              <a:t>Click to edit Master title style</a:t>
            </a:r>
            <a:endParaRPr lang="en-US" dirty="0"/>
          </a:p>
        </p:txBody>
      </p:sp>
      <p:sp>
        <p:nvSpPr>
          <p:cNvPr id="24" name="Text Placeholder 23"/>
          <p:cNvSpPr>
            <a:spLocks noGrp="1"/>
          </p:cNvSpPr>
          <p:nvPr>
            <p:ph type="body" sz="quarter" idx="17"/>
          </p:nvPr>
        </p:nvSpPr>
        <p:spPr>
          <a:xfrm>
            <a:off x="3657601" y="2362200"/>
            <a:ext cx="7942729" cy="1171760"/>
          </a:xfrm>
          <a:prstGeom prst="rect">
            <a:avLst/>
          </a:prstGeom>
        </p:spPr>
        <p:txBody>
          <a:bodyPr vert="horz" lIns="0" tIns="0" rIns="0" bIns="0" anchor="t" anchorCtr="0"/>
          <a:lstStyle>
            <a:lvl1pPr marL="0" indent="0">
              <a:buNone/>
              <a:defRPr baseline="0"/>
            </a:lvl1pPr>
          </a:lstStyle>
          <a:p>
            <a:pPr lvl="0"/>
            <a:r>
              <a:rPr lang="en-US"/>
              <a:t>Click to edit Master text styles</a:t>
            </a:r>
          </a:p>
        </p:txBody>
      </p:sp>
      <p:sp>
        <p:nvSpPr>
          <p:cNvPr id="25" name="Text Placeholder 23"/>
          <p:cNvSpPr>
            <a:spLocks noGrp="1"/>
          </p:cNvSpPr>
          <p:nvPr>
            <p:ph type="body" sz="quarter" idx="18"/>
          </p:nvPr>
        </p:nvSpPr>
        <p:spPr>
          <a:xfrm>
            <a:off x="3657601" y="3910014"/>
            <a:ext cx="7942729" cy="1119187"/>
          </a:xfrm>
          <a:prstGeom prst="rect">
            <a:avLst/>
          </a:prstGeom>
        </p:spPr>
        <p:txBody>
          <a:bodyPr vert="horz" lIns="0" tIns="0" rIns="0" bIns="0" anchor="t" anchorCtr="0"/>
          <a:lstStyle>
            <a:lvl1pPr marL="0" algn="l">
              <a:buNone/>
              <a:defRPr sz="2000" baseline="0"/>
            </a:lvl1pPr>
          </a:lstStyle>
          <a:p>
            <a:pPr lvl="0"/>
            <a:r>
              <a:rPr lang="en-US"/>
              <a:t>Click to edit Master text styles</a:t>
            </a:r>
          </a:p>
        </p:txBody>
      </p:sp>
      <p:sp>
        <p:nvSpPr>
          <p:cNvPr id="7" name="Picture Placeholder 8"/>
          <p:cNvSpPr>
            <a:spLocks noGrp="1"/>
          </p:cNvSpPr>
          <p:nvPr>
            <p:ph type="pic" sz="quarter" idx="15"/>
          </p:nvPr>
        </p:nvSpPr>
        <p:spPr>
          <a:xfrm>
            <a:off x="609600" y="239096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baseline="0"/>
            </a:lvl1pPr>
          </a:lstStyle>
          <a:p>
            <a:pPr lvl="0"/>
            <a:r>
              <a:rPr lang="en-US" noProof="0"/>
              <a:t>Click icon to add picture</a:t>
            </a:r>
            <a:endParaRPr lang="en-US" noProof="0" dirty="0"/>
          </a:p>
        </p:txBody>
      </p:sp>
      <p:sp>
        <p:nvSpPr>
          <p:cNvPr id="8" name="Picture Placeholder 8"/>
          <p:cNvSpPr>
            <a:spLocks noGrp="1"/>
          </p:cNvSpPr>
          <p:nvPr>
            <p:ph type="pic" sz="quarter" idx="16"/>
          </p:nvPr>
        </p:nvSpPr>
        <p:spPr>
          <a:xfrm>
            <a:off x="609600" y="38862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tabLst/>
              <a:defRPr sz="2000"/>
            </a:lvl1pPr>
          </a:lstStyle>
          <a:p>
            <a:pPr lvl="0"/>
            <a:r>
              <a:rPr lang="en-US" noProof="0"/>
              <a:t>Click icon to add picture</a:t>
            </a:r>
            <a:endParaRPr lang="en-US" noProof="0" dirty="0"/>
          </a:p>
        </p:txBody>
      </p:sp>
    </p:spTree>
    <p:extLst>
      <p:ext uri="{BB962C8B-B14F-4D97-AF65-F5344CB8AC3E}">
        <p14:creationId xmlns:p14="http://schemas.microsoft.com/office/powerpoint/2010/main" val="802606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C">
    <p:spTree>
      <p:nvGrpSpPr>
        <p:cNvPr id="1" name=""/>
        <p:cNvGrpSpPr/>
        <p:nvPr/>
      </p:nvGrpSpPr>
      <p:grpSpPr>
        <a:xfrm>
          <a:off x="0" y="0"/>
          <a:ext cx="0" cy="0"/>
          <a:chOff x="0" y="0"/>
          <a:chExt cx="0" cy="0"/>
        </a:xfrm>
      </p:grpSpPr>
      <p:sp>
        <p:nvSpPr>
          <p:cNvPr id="2" name="Title 1"/>
          <p:cNvSpPr>
            <a:spLocks noGrp="1"/>
          </p:cNvSpPr>
          <p:nvPr>
            <p:ph type="title"/>
          </p:nvPr>
        </p:nvSpPr>
        <p:spPr>
          <a:xfrm>
            <a:off x="3657601" y="762000"/>
            <a:ext cx="7942729" cy="762000"/>
          </a:xfrm>
          <a:prstGeom prst="rect">
            <a:avLst/>
          </a:prstGeom>
        </p:spPr>
        <p:txBody>
          <a:bodyPr vert="horz" lIns="0" tIns="0" rIns="0" bIns="0" anchor="t" anchorCtr="0"/>
          <a:lstStyle>
            <a:lvl1pPr marL="0" algn="l">
              <a:defRPr sz="4400" b="1" i="0">
                <a:latin typeface="Calibri"/>
                <a:cs typeface="Calibri"/>
              </a:defRPr>
            </a:lvl1pPr>
          </a:lstStyle>
          <a:p>
            <a:r>
              <a:rPr lang="en-US"/>
              <a:t>Click to edit Master title style</a:t>
            </a:r>
            <a:endParaRPr lang="en-US" dirty="0"/>
          </a:p>
        </p:txBody>
      </p:sp>
      <p:sp>
        <p:nvSpPr>
          <p:cNvPr id="24" name="Text Placeholder 23"/>
          <p:cNvSpPr>
            <a:spLocks noGrp="1"/>
          </p:cNvSpPr>
          <p:nvPr>
            <p:ph type="body" sz="quarter" idx="17"/>
          </p:nvPr>
        </p:nvSpPr>
        <p:spPr>
          <a:xfrm>
            <a:off x="3657601" y="2333440"/>
            <a:ext cx="7942729" cy="1171760"/>
          </a:xfrm>
          <a:prstGeom prst="rect">
            <a:avLst/>
          </a:prstGeom>
        </p:spPr>
        <p:txBody>
          <a:bodyPr vert="horz" lIns="0" tIns="0" rIns="0" bIns="0" anchor="t" anchorCtr="0"/>
          <a:lstStyle>
            <a:lvl1pPr marL="0" indent="0">
              <a:buNone/>
              <a:defRPr baseline="0"/>
            </a:lvl1pPr>
          </a:lstStyle>
          <a:p>
            <a:pPr lvl="0"/>
            <a:r>
              <a:rPr lang="en-US"/>
              <a:t>Click to edit Master text styles</a:t>
            </a:r>
          </a:p>
        </p:txBody>
      </p:sp>
      <p:sp>
        <p:nvSpPr>
          <p:cNvPr id="25" name="Text Placeholder 23"/>
          <p:cNvSpPr>
            <a:spLocks noGrp="1"/>
          </p:cNvSpPr>
          <p:nvPr>
            <p:ph type="body" sz="quarter" idx="18"/>
          </p:nvPr>
        </p:nvSpPr>
        <p:spPr>
          <a:xfrm>
            <a:off x="3657601" y="3910014"/>
            <a:ext cx="7942729" cy="1119187"/>
          </a:xfrm>
          <a:prstGeom prst="rect">
            <a:avLst/>
          </a:prstGeom>
        </p:spPr>
        <p:txBody>
          <a:bodyPr vert="horz" lIns="0" tIns="0" rIns="0" bIns="0" anchor="t" anchorCtr="0"/>
          <a:lstStyle>
            <a:lvl1pPr marL="0" algn="l">
              <a:buNone/>
              <a:defRPr sz="2000" baseline="0"/>
            </a:lvl1pPr>
          </a:lstStyle>
          <a:p>
            <a:pPr lvl="0"/>
            <a:r>
              <a:rPr lang="en-US"/>
              <a:t>Click to edit Master text styles</a:t>
            </a:r>
          </a:p>
        </p:txBody>
      </p:sp>
      <p:sp>
        <p:nvSpPr>
          <p:cNvPr id="9" name="Picture Placeholder 8"/>
          <p:cNvSpPr>
            <a:spLocks noGrp="1"/>
          </p:cNvSpPr>
          <p:nvPr>
            <p:ph type="pic" sz="quarter" idx="19"/>
          </p:nvPr>
        </p:nvSpPr>
        <p:spPr>
          <a:xfrm>
            <a:off x="609600" y="914400"/>
            <a:ext cx="2438400" cy="4114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a:t>Click icon to add picture</a:t>
            </a:r>
            <a:endParaRPr lang="en-US" noProof="0" dirty="0"/>
          </a:p>
        </p:txBody>
      </p:sp>
    </p:spTree>
    <p:extLst>
      <p:ext uri="{BB962C8B-B14F-4D97-AF65-F5344CB8AC3E}">
        <p14:creationId xmlns:p14="http://schemas.microsoft.com/office/powerpoint/2010/main" val="3173092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D">
    <p:spTree>
      <p:nvGrpSpPr>
        <p:cNvPr id="1" name=""/>
        <p:cNvGrpSpPr/>
        <p:nvPr/>
      </p:nvGrpSpPr>
      <p:grpSpPr>
        <a:xfrm>
          <a:off x="0" y="0"/>
          <a:ext cx="0" cy="0"/>
          <a:chOff x="0" y="0"/>
          <a:chExt cx="0" cy="0"/>
        </a:xfrm>
      </p:grpSpPr>
      <p:sp>
        <p:nvSpPr>
          <p:cNvPr id="2" name="Title 1"/>
          <p:cNvSpPr>
            <a:spLocks noGrp="1"/>
          </p:cNvSpPr>
          <p:nvPr>
            <p:ph type="title"/>
          </p:nvPr>
        </p:nvSpPr>
        <p:spPr>
          <a:xfrm>
            <a:off x="3657601" y="762000"/>
            <a:ext cx="7942729" cy="2743200"/>
          </a:xfrm>
          <a:prstGeom prst="rect">
            <a:avLst/>
          </a:prstGeom>
        </p:spPr>
        <p:txBody>
          <a:bodyPr vert="horz" lIns="0" tIns="0" rIns="0" bIns="0" anchor="t" anchorCtr="0"/>
          <a:lstStyle>
            <a:lvl1pPr marL="0" algn="l">
              <a:defRPr sz="4400" b="1" i="0">
                <a:latin typeface="Calibri"/>
                <a:cs typeface="Calibri"/>
              </a:defRPr>
            </a:lvl1pPr>
          </a:lstStyle>
          <a:p>
            <a:r>
              <a:rPr lang="en-US"/>
              <a:t>Click to edit Master title style</a:t>
            </a:r>
            <a:endParaRPr lang="en-US" dirty="0"/>
          </a:p>
        </p:txBody>
      </p:sp>
      <p:sp>
        <p:nvSpPr>
          <p:cNvPr id="25" name="Text Placeholder 23"/>
          <p:cNvSpPr>
            <a:spLocks noGrp="1"/>
          </p:cNvSpPr>
          <p:nvPr>
            <p:ph type="body" sz="quarter" idx="18"/>
          </p:nvPr>
        </p:nvSpPr>
        <p:spPr>
          <a:xfrm>
            <a:off x="3657601" y="3910014"/>
            <a:ext cx="7942729" cy="1119187"/>
          </a:xfrm>
          <a:prstGeom prst="rect">
            <a:avLst/>
          </a:prstGeom>
        </p:spPr>
        <p:txBody>
          <a:bodyPr vert="horz" lIns="0" tIns="0" rIns="0" bIns="0" anchor="t" anchorCtr="0"/>
          <a:lstStyle>
            <a:lvl1pPr marL="0" algn="l">
              <a:buNone/>
              <a:defRPr sz="2000" baseline="0"/>
            </a:lvl1pPr>
          </a:lstStyle>
          <a:p>
            <a:pPr lvl="0"/>
            <a:r>
              <a:rPr lang="en-US"/>
              <a:t>Click to edit Master text styles</a:t>
            </a:r>
          </a:p>
        </p:txBody>
      </p:sp>
      <p:sp>
        <p:nvSpPr>
          <p:cNvPr id="9" name="Picture Placeholder 8"/>
          <p:cNvSpPr>
            <a:spLocks noGrp="1"/>
          </p:cNvSpPr>
          <p:nvPr>
            <p:ph type="pic" sz="quarter" idx="19"/>
          </p:nvPr>
        </p:nvSpPr>
        <p:spPr>
          <a:xfrm>
            <a:off x="609600" y="914400"/>
            <a:ext cx="2438400" cy="4114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2129005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1 line title, text, no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12" name="Text Placeholder 23"/>
          <p:cNvSpPr>
            <a:spLocks noGrp="1"/>
          </p:cNvSpPr>
          <p:nvPr>
            <p:ph type="body" sz="quarter" idx="17"/>
          </p:nvPr>
        </p:nvSpPr>
        <p:spPr>
          <a:xfrm>
            <a:off x="2844800" y="1447800"/>
            <a:ext cx="8737600" cy="4571999"/>
          </a:xfrm>
          <a:prstGeom prst="rect">
            <a:avLst/>
          </a:prstGeom>
        </p:spPr>
        <p:txBody>
          <a:bodyPr vert="horz" lIns="0" tIns="0" rIns="0" bIns="0" anchor="t" anchorCtr="0"/>
          <a:lstStyle>
            <a:lvl1pPr marL="0" indent="0">
              <a:buNone/>
              <a:defRPr sz="3000" baseline="0"/>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82744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2 line title, text no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12" name="Text Placeholder 23"/>
          <p:cNvSpPr>
            <a:spLocks noGrp="1"/>
          </p:cNvSpPr>
          <p:nvPr>
            <p:ph type="body" sz="quarter" idx="17"/>
          </p:nvPr>
        </p:nvSpPr>
        <p:spPr>
          <a:xfrm>
            <a:off x="2844800" y="1905000"/>
            <a:ext cx="8737600" cy="4114799"/>
          </a:xfrm>
          <a:prstGeom prst="rect">
            <a:avLst/>
          </a:prstGeom>
        </p:spPr>
        <p:txBody>
          <a:bodyPr vert="horz" lIns="0" tIns="0" rIns="0" bIns="0" anchor="t" anchorCtr="0"/>
          <a:lstStyle>
            <a:lvl1pPr marL="0" indent="0">
              <a:buNone/>
              <a:defRPr sz="3000" baseline="0"/>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02408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90F174-BE59-4A7D-A5EF-C5F0A1FA5F9D}" type="datetimeFigureOut">
              <a:rPr lang="en-US" smtClean="0"/>
              <a:pPr/>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3C275-BC06-48E3-9186-8997525BB8F3}"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1 line title, bullets, no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096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11" name="Text Placeholder 23"/>
          <p:cNvSpPr>
            <a:spLocks noGrp="1"/>
          </p:cNvSpPr>
          <p:nvPr>
            <p:ph type="body" sz="quarter" idx="18"/>
          </p:nvPr>
        </p:nvSpPr>
        <p:spPr>
          <a:xfrm>
            <a:off x="2844800" y="1371601"/>
            <a:ext cx="8737600" cy="4648199"/>
          </a:xfrm>
          <a:prstGeom prst="rect">
            <a:avLst/>
          </a:prstGeom>
        </p:spPr>
        <p:txBody>
          <a:bodyPr vert="horz" lIns="0" tIns="0" rIns="0" bIns="0" anchor="t" anchorCtr="0"/>
          <a:lstStyle>
            <a:lvl1pPr marL="228600" indent="-228600">
              <a:lnSpc>
                <a:spcPct val="100000"/>
              </a:lnSpc>
              <a:spcBef>
                <a:spcPts val="1200"/>
              </a:spcBef>
              <a:spcAft>
                <a:spcPts val="0"/>
              </a:spcAft>
              <a:buClr>
                <a:schemeClr val="tx1">
                  <a:lumMod val="75000"/>
                  <a:lumOff val="25000"/>
                </a:schemeClr>
              </a:buClr>
              <a:buSzPct val="80000"/>
              <a:buFont typeface="Arial"/>
              <a:buChar char="•"/>
              <a:defRPr sz="3000" b="0" i="0" baseline="0">
                <a:latin typeface="Calibri"/>
                <a:cs typeface="Calibri"/>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31396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2 line title, bullets, no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11" name="Text Placeholder 23"/>
          <p:cNvSpPr>
            <a:spLocks noGrp="1"/>
          </p:cNvSpPr>
          <p:nvPr>
            <p:ph type="body" sz="quarter" idx="18"/>
          </p:nvPr>
        </p:nvSpPr>
        <p:spPr>
          <a:xfrm>
            <a:off x="2844800" y="1905000"/>
            <a:ext cx="8737600" cy="4114799"/>
          </a:xfrm>
          <a:prstGeom prst="rect">
            <a:avLst/>
          </a:prstGeom>
        </p:spPr>
        <p:txBody>
          <a:bodyPr vert="horz" lIns="0" tIns="0" rIns="0" bIns="0" anchor="t" anchorCtr="0"/>
          <a:lstStyle>
            <a:lvl1pPr marL="228600" indent="-228600">
              <a:lnSpc>
                <a:spcPct val="100000"/>
              </a:lnSpc>
              <a:spcBef>
                <a:spcPts val="1200"/>
              </a:spcBef>
              <a:spcAft>
                <a:spcPts val="0"/>
              </a:spcAft>
              <a:buClr>
                <a:schemeClr val="tx1">
                  <a:lumMod val="75000"/>
                  <a:lumOff val="25000"/>
                </a:schemeClr>
              </a:buClr>
              <a:buSzPct val="80000"/>
              <a:buFont typeface="Arial"/>
              <a:buChar char="•"/>
              <a:defRPr sz="3000" b="0" i="0" baseline="0">
                <a:latin typeface="Calibri"/>
                <a:cs typeface="Calibri"/>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06018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1 line title, text, 1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12" name="Text Placeholder 23"/>
          <p:cNvSpPr>
            <a:spLocks noGrp="1"/>
          </p:cNvSpPr>
          <p:nvPr>
            <p:ph type="body" sz="quarter" idx="17"/>
          </p:nvPr>
        </p:nvSpPr>
        <p:spPr>
          <a:xfrm>
            <a:off x="2844800" y="1447801"/>
            <a:ext cx="5689600" cy="4114800"/>
          </a:xfrm>
          <a:prstGeom prst="rect">
            <a:avLst/>
          </a:prstGeom>
        </p:spPr>
        <p:txBody>
          <a:bodyPr vert="horz" lIns="0" tIns="0" rIns="0" bIns="0" anchor="t" anchorCtr="0"/>
          <a:lstStyle>
            <a:lvl1pPr marL="0" indent="0">
              <a:buNone/>
              <a:defRPr sz="3000" baseline="0"/>
            </a:lvl1pPr>
          </a:lstStyle>
          <a:p>
            <a:pPr lvl="0"/>
            <a:r>
              <a:rPr lang="en-US"/>
              <a:t>Click to edit Master text styles</a:t>
            </a:r>
          </a:p>
          <a:p>
            <a:pPr lvl="1"/>
            <a:r>
              <a:rPr lang="en-US"/>
              <a:t>Second level</a:t>
            </a:r>
          </a:p>
        </p:txBody>
      </p:sp>
      <p:sp>
        <p:nvSpPr>
          <p:cNvPr id="7" name="Picture Placeholder 8"/>
          <p:cNvSpPr>
            <a:spLocks noGrp="1"/>
          </p:cNvSpPr>
          <p:nvPr>
            <p:ph type="pic" sz="quarter" idx="19"/>
          </p:nvPr>
        </p:nvSpPr>
        <p:spPr>
          <a:xfrm>
            <a:off x="9144000" y="1447801"/>
            <a:ext cx="2438400" cy="4114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a:t>Click icon to add picture</a:t>
            </a:r>
            <a:endParaRPr lang="en-US" noProof="0" dirty="0"/>
          </a:p>
        </p:txBody>
      </p:sp>
    </p:spTree>
    <p:extLst>
      <p:ext uri="{BB962C8B-B14F-4D97-AF65-F5344CB8AC3E}">
        <p14:creationId xmlns:p14="http://schemas.microsoft.com/office/powerpoint/2010/main" val="1036490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2 line title, text, 1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12" name="Text Placeholder 23"/>
          <p:cNvSpPr>
            <a:spLocks noGrp="1"/>
          </p:cNvSpPr>
          <p:nvPr>
            <p:ph type="body" sz="quarter" idx="17"/>
          </p:nvPr>
        </p:nvSpPr>
        <p:spPr>
          <a:xfrm>
            <a:off x="2844799" y="1905000"/>
            <a:ext cx="5689599" cy="4114799"/>
          </a:xfrm>
          <a:prstGeom prst="rect">
            <a:avLst/>
          </a:prstGeom>
        </p:spPr>
        <p:txBody>
          <a:bodyPr vert="horz" lIns="0" tIns="0" rIns="0" bIns="0" anchor="t" anchorCtr="0"/>
          <a:lstStyle>
            <a:lvl1pPr marL="0" indent="0">
              <a:buNone/>
              <a:defRPr sz="3000" baseline="0"/>
            </a:lvl1pPr>
          </a:lstStyle>
          <a:p>
            <a:pPr lvl="0"/>
            <a:r>
              <a:rPr lang="en-US"/>
              <a:t>Click to edit Master text styles</a:t>
            </a:r>
          </a:p>
          <a:p>
            <a:pPr lvl="1"/>
            <a:r>
              <a:rPr lang="en-US"/>
              <a:t>Second level</a:t>
            </a:r>
          </a:p>
        </p:txBody>
      </p:sp>
      <p:sp>
        <p:nvSpPr>
          <p:cNvPr id="4" name="Picture Placeholder 8"/>
          <p:cNvSpPr>
            <a:spLocks noGrp="1"/>
          </p:cNvSpPr>
          <p:nvPr>
            <p:ph type="pic" sz="quarter" idx="19"/>
          </p:nvPr>
        </p:nvSpPr>
        <p:spPr>
          <a:xfrm>
            <a:off x="9144000" y="1904999"/>
            <a:ext cx="2438400" cy="4114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a:t>Click icon to add picture</a:t>
            </a:r>
            <a:endParaRPr lang="en-US" noProof="0" dirty="0"/>
          </a:p>
        </p:txBody>
      </p:sp>
    </p:spTree>
    <p:extLst>
      <p:ext uri="{BB962C8B-B14F-4D97-AF65-F5344CB8AC3E}">
        <p14:creationId xmlns:p14="http://schemas.microsoft.com/office/powerpoint/2010/main" val="24418482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1 line title, text, 3 photos">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12" name="Text Placeholder 23"/>
          <p:cNvSpPr>
            <a:spLocks noGrp="1"/>
          </p:cNvSpPr>
          <p:nvPr>
            <p:ph type="body" sz="quarter" idx="17"/>
          </p:nvPr>
        </p:nvSpPr>
        <p:spPr>
          <a:xfrm>
            <a:off x="2844800" y="1447801"/>
            <a:ext cx="5689600" cy="4114800"/>
          </a:xfrm>
          <a:prstGeom prst="rect">
            <a:avLst/>
          </a:prstGeom>
        </p:spPr>
        <p:txBody>
          <a:bodyPr vert="horz" lIns="0" tIns="0" rIns="0" bIns="0" anchor="t" anchorCtr="0"/>
          <a:lstStyle>
            <a:lvl1pPr marL="0" indent="0">
              <a:buNone/>
              <a:defRPr sz="3000" baseline="0"/>
            </a:lvl1pPr>
          </a:lstStyle>
          <a:p>
            <a:pPr lvl="0"/>
            <a:r>
              <a:rPr lang="en-US"/>
              <a:t>Click to edit Master text styles</a:t>
            </a:r>
          </a:p>
          <a:p>
            <a:pPr lvl="1"/>
            <a:r>
              <a:rPr lang="en-US"/>
              <a:t>Second level</a:t>
            </a:r>
          </a:p>
        </p:txBody>
      </p:sp>
      <p:sp>
        <p:nvSpPr>
          <p:cNvPr id="4" name="Picture Placeholder 8"/>
          <p:cNvSpPr>
            <a:spLocks noGrp="1"/>
          </p:cNvSpPr>
          <p:nvPr>
            <p:ph type="pic" sz="quarter" idx="11"/>
          </p:nvPr>
        </p:nvSpPr>
        <p:spPr>
          <a:xfrm>
            <a:off x="9144000" y="14478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5" name="Picture Placeholder 8"/>
          <p:cNvSpPr>
            <a:spLocks noGrp="1"/>
          </p:cNvSpPr>
          <p:nvPr>
            <p:ph type="pic" sz="quarter" idx="15"/>
          </p:nvPr>
        </p:nvSpPr>
        <p:spPr>
          <a:xfrm>
            <a:off x="9144000" y="28956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baseline="0"/>
            </a:lvl1pPr>
          </a:lstStyle>
          <a:p>
            <a:pPr lvl="0"/>
            <a:r>
              <a:rPr lang="en-US" noProof="0"/>
              <a:t>Click icon to add picture</a:t>
            </a:r>
            <a:endParaRPr lang="en-US" noProof="0" dirty="0"/>
          </a:p>
        </p:txBody>
      </p:sp>
      <p:sp>
        <p:nvSpPr>
          <p:cNvPr id="6" name="Picture Placeholder 8"/>
          <p:cNvSpPr>
            <a:spLocks noGrp="1"/>
          </p:cNvSpPr>
          <p:nvPr>
            <p:ph type="pic" sz="quarter" idx="16"/>
          </p:nvPr>
        </p:nvSpPr>
        <p:spPr>
          <a:xfrm>
            <a:off x="9144000" y="44196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tabLst/>
              <a:defRPr sz="2000"/>
            </a:lvl1pPr>
          </a:lstStyle>
          <a:p>
            <a:pPr lvl="0"/>
            <a:r>
              <a:rPr lang="en-US" noProof="0"/>
              <a:t>Click icon to add picture</a:t>
            </a:r>
            <a:endParaRPr lang="en-US" noProof="0" dirty="0"/>
          </a:p>
        </p:txBody>
      </p:sp>
    </p:spTree>
    <p:extLst>
      <p:ext uri="{BB962C8B-B14F-4D97-AF65-F5344CB8AC3E}">
        <p14:creationId xmlns:p14="http://schemas.microsoft.com/office/powerpoint/2010/main" val="2768118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2 line title, text, 3 photos">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12" name="Text Placeholder 23"/>
          <p:cNvSpPr>
            <a:spLocks noGrp="1"/>
          </p:cNvSpPr>
          <p:nvPr>
            <p:ph type="body" sz="quarter" idx="17"/>
          </p:nvPr>
        </p:nvSpPr>
        <p:spPr>
          <a:xfrm>
            <a:off x="2844799" y="1905000"/>
            <a:ext cx="5689599" cy="4114799"/>
          </a:xfrm>
          <a:prstGeom prst="rect">
            <a:avLst/>
          </a:prstGeom>
        </p:spPr>
        <p:txBody>
          <a:bodyPr vert="horz" lIns="0" tIns="0" rIns="0" bIns="0" anchor="t" anchorCtr="0"/>
          <a:lstStyle>
            <a:lvl1pPr marL="0" indent="0">
              <a:buNone/>
              <a:defRPr sz="3000" baseline="0"/>
            </a:lvl1pPr>
          </a:lstStyle>
          <a:p>
            <a:pPr lvl="0"/>
            <a:r>
              <a:rPr lang="en-US"/>
              <a:t>Click to edit Master text styles</a:t>
            </a:r>
          </a:p>
          <a:p>
            <a:pPr lvl="1"/>
            <a:r>
              <a:rPr lang="en-US"/>
              <a:t>Second level</a:t>
            </a:r>
          </a:p>
        </p:txBody>
      </p:sp>
      <p:sp>
        <p:nvSpPr>
          <p:cNvPr id="5" name="Picture Placeholder 8"/>
          <p:cNvSpPr>
            <a:spLocks noGrp="1"/>
          </p:cNvSpPr>
          <p:nvPr>
            <p:ph type="pic" sz="quarter" idx="11"/>
          </p:nvPr>
        </p:nvSpPr>
        <p:spPr>
          <a:xfrm>
            <a:off x="9144000" y="1904999"/>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6" name="Picture Placeholder 8"/>
          <p:cNvSpPr>
            <a:spLocks noGrp="1"/>
          </p:cNvSpPr>
          <p:nvPr>
            <p:ph type="pic" sz="quarter" idx="15"/>
          </p:nvPr>
        </p:nvSpPr>
        <p:spPr>
          <a:xfrm>
            <a:off x="9144000" y="3352799"/>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a:t>Click icon to add picture</a:t>
            </a:r>
            <a:endParaRPr lang="en-US" noProof="0" dirty="0"/>
          </a:p>
        </p:txBody>
      </p:sp>
      <p:sp>
        <p:nvSpPr>
          <p:cNvPr id="7" name="Picture Placeholder 8"/>
          <p:cNvSpPr>
            <a:spLocks noGrp="1"/>
          </p:cNvSpPr>
          <p:nvPr>
            <p:ph type="pic" sz="quarter" idx="16"/>
          </p:nvPr>
        </p:nvSpPr>
        <p:spPr>
          <a:xfrm>
            <a:off x="9144000" y="4876799"/>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tabLst/>
              <a:defRPr sz="20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2140750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1 line title, bullets, 1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7" name="Picture Placeholder 8"/>
          <p:cNvSpPr>
            <a:spLocks noGrp="1"/>
          </p:cNvSpPr>
          <p:nvPr>
            <p:ph type="pic" sz="quarter" idx="19"/>
          </p:nvPr>
        </p:nvSpPr>
        <p:spPr>
          <a:xfrm>
            <a:off x="9144000" y="1447801"/>
            <a:ext cx="2438400" cy="4114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a:t>Click icon to add picture</a:t>
            </a:r>
            <a:endParaRPr lang="en-US" noProof="0" dirty="0"/>
          </a:p>
        </p:txBody>
      </p:sp>
      <p:sp>
        <p:nvSpPr>
          <p:cNvPr id="5" name="Text Placeholder 23"/>
          <p:cNvSpPr>
            <a:spLocks noGrp="1"/>
          </p:cNvSpPr>
          <p:nvPr>
            <p:ph type="body" sz="quarter" idx="18"/>
          </p:nvPr>
        </p:nvSpPr>
        <p:spPr>
          <a:xfrm>
            <a:off x="2844800" y="1447800"/>
            <a:ext cx="5689600" cy="4114800"/>
          </a:xfrm>
          <a:prstGeom prst="rect">
            <a:avLst/>
          </a:prstGeom>
        </p:spPr>
        <p:txBody>
          <a:bodyPr vert="horz" lIns="0" tIns="0" rIns="0" bIns="0" anchor="t" anchorCtr="0"/>
          <a:lstStyle>
            <a:lvl1pPr marL="228600" indent="-228600">
              <a:lnSpc>
                <a:spcPct val="100000"/>
              </a:lnSpc>
              <a:spcBef>
                <a:spcPts val="1200"/>
              </a:spcBef>
              <a:spcAft>
                <a:spcPts val="0"/>
              </a:spcAft>
              <a:buClr>
                <a:schemeClr val="tx1">
                  <a:lumMod val="75000"/>
                  <a:lumOff val="25000"/>
                </a:schemeClr>
              </a:buClr>
              <a:buSzPct val="80000"/>
              <a:buFont typeface="Arial"/>
              <a:buChar char="•"/>
              <a:defRPr sz="3000" b="0" i="0" baseline="0">
                <a:latin typeface="Calibri"/>
                <a:cs typeface="Calibri"/>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712181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2 line title, bullets, 1 photo">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4" name="Picture Placeholder 8"/>
          <p:cNvSpPr>
            <a:spLocks noGrp="1"/>
          </p:cNvSpPr>
          <p:nvPr>
            <p:ph type="pic" sz="quarter" idx="19"/>
          </p:nvPr>
        </p:nvSpPr>
        <p:spPr>
          <a:xfrm>
            <a:off x="9144000" y="1904999"/>
            <a:ext cx="2438400" cy="4114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a:t>Click icon to add picture</a:t>
            </a:r>
            <a:endParaRPr lang="en-US" noProof="0" dirty="0"/>
          </a:p>
        </p:txBody>
      </p:sp>
      <p:sp>
        <p:nvSpPr>
          <p:cNvPr id="5" name="Text Placeholder 23"/>
          <p:cNvSpPr>
            <a:spLocks noGrp="1"/>
          </p:cNvSpPr>
          <p:nvPr>
            <p:ph type="body" sz="quarter" idx="18"/>
          </p:nvPr>
        </p:nvSpPr>
        <p:spPr>
          <a:xfrm>
            <a:off x="2844800" y="1905000"/>
            <a:ext cx="5689600" cy="4114800"/>
          </a:xfrm>
          <a:prstGeom prst="rect">
            <a:avLst/>
          </a:prstGeom>
        </p:spPr>
        <p:txBody>
          <a:bodyPr vert="horz" lIns="0" tIns="0" rIns="0" bIns="0" anchor="t" anchorCtr="0"/>
          <a:lstStyle>
            <a:lvl1pPr marL="228600" indent="-228600">
              <a:lnSpc>
                <a:spcPct val="100000"/>
              </a:lnSpc>
              <a:spcBef>
                <a:spcPts val="1200"/>
              </a:spcBef>
              <a:spcAft>
                <a:spcPts val="0"/>
              </a:spcAft>
              <a:buClr>
                <a:schemeClr val="tx1">
                  <a:lumMod val="75000"/>
                  <a:lumOff val="25000"/>
                </a:schemeClr>
              </a:buClr>
              <a:buSzPct val="80000"/>
              <a:buFont typeface="Arial"/>
              <a:buChar char="•"/>
              <a:defRPr sz="3000" b="0" i="0" baseline="0">
                <a:latin typeface="Calibri"/>
                <a:cs typeface="Calibri"/>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13085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1 line title, bullets, 3 photos">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5" name="Text Placeholder 23"/>
          <p:cNvSpPr>
            <a:spLocks noGrp="1"/>
          </p:cNvSpPr>
          <p:nvPr>
            <p:ph type="body" sz="quarter" idx="18"/>
          </p:nvPr>
        </p:nvSpPr>
        <p:spPr>
          <a:xfrm>
            <a:off x="2844800" y="1447800"/>
            <a:ext cx="5689600" cy="4114800"/>
          </a:xfrm>
          <a:prstGeom prst="rect">
            <a:avLst/>
          </a:prstGeom>
        </p:spPr>
        <p:txBody>
          <a:bodyPr vert="horz" lIns="0" tIns="0" rIns="0" bIns="0" anchor="t" anchorCtr="0"/>
          <a:lstStyle>
            <a:lvl1pPr marL="228600" indent="-228600">
              <a:lnSpc>
                <a:spcPct val="100000"/>
              </a:lnSpc>
              <a:spcBef>
                <a:spcPts val="1200"/>
              </a:spcBef>
              <a:spcAft>
                <a:spcPts val="0"/>
              </a:spcAft>
              <a:buClr>
                <a:schemeClr val="tx1">
                  <a:lumMod val="75000"/>
                  <a:lumOff val="25000"/>
                </a:schemeClr>
              </a:buClr>
              <a:buSzPct val="80000"/>
              <a:buFont typeface="Arial"/>
              <a:buChar char="•"/>
              <a:defRPr sz="3000" b="0" i="0" baseline="0">
                <a:latin typeface="Calibri"/>
                <a:cs typeface="Calibri"/>
              </a:defRPr>
            </a:lvl1pPr>
          </a:lstStyle>
          <a:p>
            <a:pPr lvl="0"/>
            <a:r>
              <a:rPr lang="en-US"/>
              <a:t>Click to edit Master text styles</a:t>
            </a:r>
          </a:p>
          <a:p>
            <a:pPr lvl="1"/>
            <a:r>
              <a:rPr lang="en-US"/>
              <a:t>Second level</a:t>
            </a:r>
          </a:p>
        </p:txBody>
      </p:sp>
      <p:sp>
        <p:nvSpPr>
          <p:cNvPr id="6" name="Picture Placeholder 8"/>
          <p:cNvSpPr>
            <a:spLocks noGrp="1"/>
          </p:cNvSpPr>
          <p:nvPr>
            <p:ph type="pic" sz="quarter" idx="11"/>
          </p:nvPr>
        </p:nvSpPr>
        <p:spPr>
          <a:xfrm>
            <a:off x="9144000" y="14478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8" name="Picture Placeholder 8"/>
          <p:cNvSpPr>
            <a:spLocks noGrp="1"/>
          </p:cNvSpPr>
          <p:nvPr>
            <p:ph type="pic" sz="quarter" idx="15"/>
          </p:nvPr>
        </p:nvSpPr>
        <p:spPr>
          <a:xfrm>
            <a:off x="9144000" y="2895601"/>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a:t>Click icon to add picture</a:t>
            </a:r>
            <a:endParaRPr lang="en-US" noProof="0" dirty="0"/>
          </a:p>
        </p:txBody>
      </p:sp>
      <p:sp>
        <p:nvSpPr>
          <p:cNvPr id="9" name="Picture Placeholder 8"/>
          <p:cNvSpPr>
            <a:spLocks noGrp="1"/>
          </p:cNvSpPr>
          <p:nvPr>
            <p:ph type="pic" sz="quarter" idx="16"/>
          </p:nvPr>
        </p:nvSpPr>
        <p:spPr>
          <a:xfrm>
            <a:off x="9144000" y="44196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tabLst/>
              <a:defRPr sz="2000"/>
            </a:lvl1pPr>
          </a:lstStyle>
          <a:p>
            <a:pPr lvl="0"/>
            <a:r>
              <a:rPr lang="en-US" noProof="0"/>
              <a:t>Click icon to add picture</a:t>
            </a:r>
            <a:endParaRPr lang="en-US" noProof="0" dirty="0"/>
          </a:p>
        </p:txBody>
      </p:sp>
    </p:spTree>
    <p:extLst>
      <p:ext uri="{BB962C8B-B14F-4D97-AF65-F5344CB8AC3E}">
        <p14:creationId xmlns:p14="http://schemas.microsoft.com/office/powerpoint/2010/main" val="4108562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 line title, bullets, 3 photos">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5" name="Picture Placeholder 8"/>
          <p:cNvSpPr>
            <a:spLocks noGrp="1"/>
          </p:cNvSpPr>
          <p:nvPr>
            <p:ph type="pic" sz="quarter" idx="11"/>
          </p:nvPr>
        </p:nvSpPr>
        <p:spPr>
          <a:xfrm>
            <a:off x="9144000" y="1904999"/>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6" name="Picture Placeholder 8"/>
          <p:cNvSpPr>
            <a:spLocks noGrp="1"/>
          </p:cNvSpPr>
          <p:nvPr>
            <p:ph type="pic" sz="quarter" idx="15"/>
          </p:nvPr>
        </p:nvSpPr>
        <p:spPr>
          <a:xfrm>
            <a:off x="9144000" y="3352800"/>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a:t>Click icon to add picture</a:t>
            </a:r>
            <a:endParaRPr lang="en-US" noProof="0" dirty="0"/>
          </a:p>
        </p:txBody>
      </p:sp>
      <p:sp>
        <p:nvSpPr>
          <p:cNvPr id="7" name="Picture Placeholder 8"/>
          <p:cNvSpPr>
            <a:spLocks noGrp="1"/>
          </p:cNvSpPr>
          <p:nvPr>
            <p:ph type="pic" sz="quarter" idx="16"/>
          </p:nvPr>
        </p:nvSpPr>
        <p:spPr>
          <a:xfrm>
            <a:off x="9144000" y="4876799"/>
            <a:ext cx="2438400" cy="1143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tabLst/>
              <a:defRPr sz="2000"/>
            </a:lvl1pPr>
          </a:lstStyle>
          <a:p>
            <a:pPr lvl="0"/>
            <a:r>
              <a:rPr lang="en-US" noProof="0"/>
              <a:t>Click icon to add picture</a:t>
            </a:r>
            <a:endParaRPr lang="en-US" noProof="0" dirty="0"/>
          </a:p>
        </p:txBody>
      </p:sp>
      <p:sp>
        <p:nvSpPr>
          <p:cNvPr id="8" name="Text Placeholder 23"/>
          <p:cNvSpPr>
            <a:spLocks noGrp="1"/>
          </p:cNvSpPr>
          <p:nvPr>
            <p:ph type="body" sz="quarter" idx="18"/>
          </p:nvPr>
        </p:nvSpPr>
        <p:spPr>
          <a:xfrm>
            <a:off x="2844800" y="1905000"/>
            <a:ext cx="5689600" cy="4114800"/>
          </a:xfrm>
          <a:prstGeom prst="rect">
            <a:avLst/>
          </a:prstGeom>
        </p:spPr>
        <p:txBody>
          <a:bodyPr vert="horz" lIns="0" tIns="0" rIns="0" bIns="0" anchor="t" anchorCtr="0"/>
          <a:lstStyle>
            <a:lvl1pPr marL="228600" indent="-228600">
              <a:lnSpc>
                <a:spcPct val="100000"/>
              </a:lnSpc>
              <a:spcBef>
                <a:spcPts val="1200"/>
              </a:spcBef>
              <a:spcAft>
                <a:spcPts val="0"/>
              </a:spcAft>
              <a:buClr>
                <a:schemeClr val="tx1">
                  <a:lumMod val="75000"/>
                  <a:lumOff val="25000"/>
                </a:schemeClr>
              </a:buClr>
              <a:buSzPct val="80000"/>
              <a:buFont typeface="Arial"/>
              <a:buChar char="•"/>
              <a:defRPr sz="3000" b="0" i="0" baseline="0">
                <a:latin typeface="Calibri"/>
                <a:cs typeface="Calibri"/>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86059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90F174-BE59-4A7D-A5EF-C5F0A1FA5F9D}" type="datetimeFigureOut">
              <a:rPr lang="en-US" smtClean="0"/>
              <a:pPr/>
              <a:t>6/20/2018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3C275-BC06-48E3-9186-8997525BB8F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1 line title, photo w/ caption">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4" name="Picture Placeholder 8"/>
          <p:cNvSpPr>
            <a:spLocks noGrp="1" noChangeAspect="1"/>
          </p:cNvSpPr>
          <p:nvPr>
            <p:ph type="pic" sz="quarter" idx="11"/>
          </p:nvPr>
        </p:nvSpPr>
        <p:spPr>
          <a:xfrm>
            <a:off x="2844800" y="1447799"/>
            <a:ext cx="6096000" cy="36576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20" name="Text Placeholder 23"/>
          <p:cNvSpPr>
            <a:spLocks noGrp="1"/>
          </p:cNvSpPr>
          <p:nvPr>
            <p:ph type="body" sz="quarter" idx="17"/>
          </p:nvPr>
        </p:nvSpPr>
        <p:spPr>
          <a:xfrm>
            <a:off x="2844800" y="5524501"/>
            <a:ext cx="8737600" cy="419100"/>
          </a:xfrm>
          <a:prstGeom prst="rect">
            <a:avLst/>
          </a:prstGeom>
        </p:spPr>
        <p:txBody>
          <a:bodyPr vert="horz" lIns="0" tIns="0" rIns="0" bIns="0" anchor="t" anchorCtr="0"/>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1529461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2 line title, photo w/ caption">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9" name="Picture Placeholder 8"/>
          <p:cNvSpPr>
            <a:spLocks noGrp="1" noChangeAspect="1"/>
          </p:cNvSpPr>
          <p:nvPr>
            <p:ph type="pic" sz="quarter" idx="11"/>
          </p:nvPr>
        </p:nvSpPr>
        <p:spPr>
          <a:xfrm>
            <a:off x="2844800" y="1904998"/>
            <a:ext cx="6096000" cy="36576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11" name="Text Placeholder 23"/>
          <p:cNvSpPr>
            <a:spLocks noGrp="1"/>
          </p:cNvSpPr>
          <p:nvPr>
            <p:ph type="body" sz="quarter" idx="17"/>
          </p:nvPr>
        </p:nvSpPr>
        <p:spPr>
          <a:xfrm>
            <a:off x="2844800" y="5981700"/>
            <a:ext cx="8737600" cy="419100"/>
          </a:xfrm>
          <a:prstGeom prst="rect">
            <a:avLst/>
          </a:prstGeom>
        </p:spPr>
        <p:txBody>
          <a:bodyPr vert="horz" lIns="0" tIns="0" rIns="0" bIns="0" anchor="t" anchorCtr="0"/>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1958405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1 line title, vertical photo w/ caption">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6858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4" name="Picture Placeholder 8"/>
          <p:cNvSpPr>
            <a:spLocks noGrp="1" noChangeAspect="1"/>
          </p:cNvSpPr>
          <p:nvPr>
            <p:ph type="pic" sz="quarter" idx="11"/>
          </p:nvPr>
        </p:nvSpPr>
        <p:spPr>
          <a:xfrm>
            <a:off x="2844800" y="1447799"/>
            <a:ext cx="4876800" cy="4572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20" name="Text Placeholder 23"/>
          <p:cNvSpPr>
            <a:spLocks noGrp="1"/>
          </p:cNvSpPr>
          <p:nvPr>
            <p:ph type="body" sz="quarter" idx="17"/>
          </p:nvPr>
        </p:nvSpPr>
        <p:spPr>
          <a:xfrm>
            <a:off x="8026400" y="4343401"/>
            <a:ext cx="3556000" cy="1676399"/>
          </a:xfrm>
          <a:prstGeom prst="rect">
            <a:avLst/>
          </a:prstGeom>
        </p:spPr>
        <p:txBody>
          <a:bodyPr vert="horz" lIns="0" tIns="0" rIns="0" bIns="0" anchor="t" anchorCtr="0"/>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1108320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2 line title, vertical w/ caption">
    <p:spTree>
      <p:nvGrpSpPr>
        <p:cNvPr id="1" name=""/>
        <p:cNvGrpSpPr/>
        <p:nvPr/>
      </p:nvGrpSpPr>
      <p:grpSpPr>
        <a:xfrm>
          <a:off x="0" y="0"/>
          <a:ext cx="0" cy="0"/>
          <a:chOff x="0" y="0"/>
          <a:chExt cx="0" cy="0"/>
        </a:xfrm>
      </p:grpSpPr>
      <p:sp>
        <p:nvSpPr>
          <p:cNvPr id="10" name="Title 1"/>
          <p:cNvSpPr>
            <a:spLocks noGrp="1"/>
          </p:cNvSpPr>
          <p:nvPr>
            <p:ph type="title"/>
          </p:nvPr>
        </p:nvSpPr>
        <p:spPr>
          <a:xfrm>
            <a:off x="2844800" y="304800"/>
            <a:ext cx="8737600" cy="1143000"/>
          </a:xfrm>
          <a:prstGeom prst="rect">
            <a:avLst/>
          </a:prstGeom>
        </p:spPr>
        <p:txBody>
          <a:bodyPr vert="horz" lIns="0" tIns="0" rIns="0" bIns="0" anchor="t" anchorCtr="0"/>
          <a:lstStyle>
            <a:lvl1pPr algn="l">
              <a:defRPr sz="4400" b="1" i="0">
                <a:latin typeface="Calibri"/>
                <a:cs typeface="Calibri"/>
              </a:defRPr>
            </a:lvl1pPr>
          </a:lstStyle>
          <a:p>
            <a:r>
              <a:rPr lang="en-US"/>
              <a:t>Click to edit Master title style</a:t>
            </a:r>
            <a:endParaRPr lang="en-US" dirty="0"/>
          </a:p>
        </p:txBody>
      </p:sp>
      <p:sp>
        <p:nvSpPr>
          <p:cNvPr id="5" name="Picture Placeholder 8"/>
          <p:cNvSpPr>
            <a:spLocks noGrp="1" noChangeAspect="1"/>
          </p:cNvSpPr>
          <p:nvPr>
            <p:ph type="pic" sz="quarter" idx="11"/>
          </p:nvPr>
        </p:nvSpPr>
        <p:spPr>
          <a:xfrm>
            <a:off x="2844800" y="1905000"/>
            <a:ext cx="4876800" cy="4572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6" name="Text Placeholder 23"/>
          <p:cNvSpPr>
            <a:spLocks noGrp="1"/>
          </p:cNvSpPr>
          <p:nvPr>
            <p:ph type="body" sz="quarter" idx="17"/>
          </p:nvPr>
        </p:nvSpPr>
        <p:spPr>
          <a:xfrm>
            <a:off x="8026400" y="4800602"/>
            <a:ext cx="3556000" cy="1676399"/>
          </a:xfrm>
          <a:prstGeom prst="rect">
            <a:avLst/>
          </a:prstGeom>
        </p:spPr>
        <p:txBody>
          <a:bodyPr vert="horz" lIns="0" tIns="0" rIns="0" bIns="0" anchor="t" anchorCtr="0"/>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7342224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 7 x 5 photo w/ caption">
    <p:spTree>
      <p:nvGrpSpPr>
        <p:cNvPr id="1" name=""/>
        <p:cNvGrpSpPr/>
        <p:nvPr/>
      </p:nvGrpSpPr>
      <p:grpSpPr>
        <a:xfrm>
          <a:off x="0" y="0"/>
          <a:ext cx="0" cy="0"/>
          <a:chOff x="0" y="0"/>
          <a:chExt cx="0" cy="0"/>
        </a:xfrm>
      </p:grpSpPr>
      <p:sp>
        <p:nvSpPr>
          <p:cNvPr id="4" name="Picture Placeholder 8"/>
          <p:cNvSpPr>
            <a:spLocks noGrp="1"/>
          </p:cNvSpPr>
          <p:nvPr>
            <p:ph type="pic" sz="quarter" idx="11"/>
          </p:nvPr>
        </p:nvSpPr>
        <p:spPr>
          <a:xfrm>
            <a:off x="2844800" y="304800"/>
            <a:ext cx="8534400" cy="45720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20" name="Text Placeholder 23"/>
          <p:cNvSpPr>
            <a:spLocks noGrp="1"/>
          </p:cNvSpPr>
          <p:nvPr>
            <p:ph type="body" sz="quarter" idx="17"/>
          </p:nvPr>
        </p:nvSpPr>
        <p:spPr>
          <a:xfrm>
            <a:off x="2844800" y="5105400"/>
            <a:ext cx="8534400" cy="1371600"/>
          </a:xfrm>
          <a:prstGeom prst="rect">
            <a:avLst/>
          </a:prstGeom>
        </p:spPr>
        <p:txBody>
          <a:bodyPr vert="horz" lIns="0" tIns="0" rIns="0" bIns="0" anchor="t" anchorCtr="0"/>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818931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5 x 7 photo w/ caption">
    <p:spTree>
      <p:nvGrpSpPr>
        <p:cNvPr id="1" name=""/>
        <p:cNvGrpSpPr/>
        <p:nvPr/>
      </p:nvGrpSpPr>
      <p:grpSpPr>
        <a:xfrm>
          <a:off x="0" y="0"/>
          <a:ext cx="0" cy="0"/>
          <a:chOff x="0" y="0"/>
          <a:chExt cx="0" cy="0"/>
        </a:xfrm>
      </p:grpSpPr>
      <p:sp>
        <p:nvSpPr>
          <p:cNvPr id="4" name="Picture Placeholder 8"/>
          <p:cNvSpPr>
            <a:spLocks noGrp="1" noChangeAspect="1"/>
          </p:cNvSpPr>
          <p:nvPr>
            <p:ph type="pic" sz="quarter" idx="11"/>
          </p:nvPr>
        </p:nvSpPr>
        <p:spPr>
          <a:xfrm>
            <a:off x="2844800" y="228600"/>
            <a:ext cx="6096000" cy="64008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a:buFontTx/>
              <a:buNone/>
              <a:defRPr sz="2000" baseline="0"/>
            </a:lvl1pPr>
          </a:lstStyle>
          <a:p>
            <a:pPr lvl="0"/>
            <a:r>
              <a:rPr lang="en-US" noProof="0"/>
              <a:t>Click icon to add picture</a:t>
            </a:r>
            <a:endParaRPr lang="en-US" noProof="0" dirty="0"/>
          </a:p>
        </p:txBody>
      </p:sp>
      <p:sp>
        <p:nvSpPr>
          <p:cNvPr id="5" name="Text Placeholder 23"/>
          <p:cNvSpPr>
            <a:spLocks noGrp="1"/>
          </p:cNvSpPr>
          <p:nvPr>
            <p:ph type="body" sz="quarter" idx="17"/>
          </p:nvPr>
        </p:nvSpPr>
        <p:spPr>
          <a:xfrm>
            <a:off x="9347200" y="3429000"/>
            <a:ext cx="2235200" cy="3200400"/>
          </a:xfrm>
          <a:prstGeom prst="rect">
            <a:avLst/>
          </a:prstGeom>
        </p:spPr>
        <p:txBody>
          <a:bodyPr vert="horz" lIns="0" tIns="0" rIns="0" bIns="0" anchor="t" anchorCtr="0"/>
          <a:lstStyle>
            <a:lvl1pPr marL="0" indent="0">
              <a:buNone/>
              <a:defRPr sz="2400" baseline="0"/>
            </a:lvl1pPr>
          </a:lstStyle>
          <a:p>
            <a:pPr lvl="0"/>
            <a:r>
              <a:rPr lang="en-US"/>
              <a:t>Click to edit Master text styles</a:t>
            </a:r>
          </a:p>
        </p:txBody>
      </p:sp>
    </p:spTree>
    <p:extLst>
      <p:ext uri="{BB962C8B-B14F-4D97-AF65-F5344CB8AC3E}">
        <p14:creationId xmlns:p14="http://schemas.microsoft.com/office/powerpoint/2010/main" val="33021234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ull size image with caption">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0" y="-152400"/>
            <a:ext cx="12192000" cy="73152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a:solidFill>
            <a:schemeClr val="bg1">
              <a:lumMod val="65000"/>
            </a:schemeClr>
          </a:solidFill>
        </p:spPr>
        <p:txBody>
          <a:bodyPr vert="horz"/>
          <a:lstStyle>
            <a:lvl1pPr marL="0">
              <a:buFontTx/>
              <a:buNone/>
              <a:tabLst>
                <a:tab pos="53975" algn="l"/>
              </a:tabLst>
              <a:defRPr sz="2000" baseline="0"/>
            </a:lvl1pPr>
          </a:lstStyle>
          <a:p>
            <a:pPr lvl="0"/>
            <a:r>
              <a:rPr lang="en-US" noProof="0"/>
              <a:t>Click icon to add picture</a:t>
            </a:r>
            <a:endParaRPr lang="en-US" noProof="0" dirty="0"/>
          </a:p>
        </p:txBody>
      </p:sp>
      <p:sp>
        <p:nvSpPr>
          <p:cNvPr id="11" name="Text Placeholder 23"/>
          <p:cNvSpPr>
            <a:spLocks noGrp="1"/>
          </p:cNvSpPr>
          <p:nvPr>
            <p:ph type="body" sz="quarter" idx="17"/>
          </p:nvPr>
        </p:nvSpPr>
        <p:spPr>
          <a:xfrm>
            <a:off x="711200" y="5562600"/>
            <a:ext cx="10871200" cy="914400"/>
          </a:xfrm>
          <a:prstGeom prst="rect">
            <a:avLst/>
          </a:prstGeom>
        </p:spPr>
        <p:txBody>
          <a:bodyPr vert="horz" lIns="0" tIns="0" rIns="0" bIns="0" anchor="t" anchorCtr="0"/>
          <a:lstStyle>
            <a:lvl1pPr marL="0" indent="0">
              <a:buNone/>
              <a:defRPr sz="2400"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54160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 Closing slide - illustration">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401762"/>
          </a:xfrm>
          <a:prstGeom prst="rect">
            <a:avLst/>
          </a:prstGeom>
        </p:spPr>
        <p:txBody>
          <a:bodyPr/>
          <a:lstStyle>
            <a:lvl1pPr>
              <a:defRPr sz="2000" i="1" baseline="0">
                <a:solidFill>
                  <a:schemeClr val="bg1"/>
                </a:solidFill>
              </a:defRPr>
            </a:lvl1pPr>
          </a:lstStyle>
          <a:p>
            <a:r>
              <a:rPr lang="en-US" dirty="0"/>
              <a:t>Closing slide style. Please do not reuse or alter illustration.</a:t>
            </a:r>
            <a:br>
              <a:rPr lang="en-US" dirty="0"/>
            </a:br>
            <a:br>
              <a:rPr lang="en-US" dirty="0"/>
            </a:br>
            <a:r>
              <a:rPr lang="en-US" dirty="0"/>
              <a:t>To use the illustration in other publications please email communications.help@oregonmetro.gov</a:t>
            </a:r>
          </a:p>
        </p:txBody>
      </p:sp>
    </p:spTree>
    <p:extLst>
      <p:ext uri="{BB962C8B-B14F-4D97-AF65-F5344CB8AC3E}">
        <p14:creationId xmlns:p14="http://schemas.microsoft.com/office/powerpoint/2010/main" val="18132260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1) Blue bar top, portrait pic, text">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828800" y="457200"/>
            <a:ext cx="8737600" cy="685800"/>
          </a:xfrm>
          <a:prstGeom prst="rect">
            <a:avLst/>
          </a:prstGeom>
        </p:spPr>
        <p:txBody>
          <a:bodyPr vert="horz" lIns="0" tIns="0" rIns="0" bIns="0" anchor="t" anchorCtr="0"/>
          <a:lstStyle>
            <a:lvl1pPr algn="l">
              <a:defRPr sz="4000" b="0" i="0" baseline="0">
                <a:solidFill>
                  <a:schemeClr val="bg1"/>
                </a:solidFill>
                <a:latin typeface="Cambria" pitchFamily="18" charset="0"/>
                <a:cs typeface="Cambria" pitchFamily="18" charset="0"/>
              </a:defRPr>
            </a:lvl1pPr>
          </a:lstStyle>
          <a:p>
            <a:r>
              <a:rPr lang="en-US" dirty="0"/>
              <a:t>Slide title here</a:t>
            </a:r>
          </a:p>
        </p:txBody>
      </p:sp>
      <p:sp>
        <p:nvSpPr>
          <p:cNvPr id="12" name="Text Placeholder 23"/>
          <p:cNvSpPr>
            <a:spLocks noGrp="1"/>
          </p:cNvSpPr>
          <p:nvPr>
            <p:ph type="body" sz="quarter" idx="17" hasCustomPrompt="1"/>
          </p:nvPr>
        </p:nvSpPr>
        <p:spPr>
          <a:xfrm>
            <a:off x="1828800" y="2057401"/>
            <a:ext cx="5994400" cy="3810000"/>
          </a:xfrm>
          <a:prstGeom prst="rect">
            <a:avLst/>
          </a:prstGeom>
        </p:spPr>
        <p:txBody>
          <a:bodyPr vert="horz" lIns="0" tIns="0" rIns="0" bIns="0" anchor="t" anchorCtr="0"/>
          <a:lstStyle>
            <a:lvl1pPr marL="0" indent="0">
              <a:spcBef>
                <a:spcPts val="1800"/>
              </a:spcBef>
              <a:buNone/>
              <a:defRPr sz="2800" baseline="0">
                <a:solidFill>
                  <a:srgbClr val="003B5C"/>
                </a:solidFill>
              </a:defRPr>
            </a:lvl1pPr>
            <a:lvl2pPr>
              <a:defRPr>
                <a:solidFill>
                  <a:srgbClr val="003B5C"/>
                </a:solidFill>
              </a:defRPr>
            </a:lvl2pPr>
          </a:lstStyle>
          <a:p>
            <a:pPr lvl="0"/>
            <a:r>
              <a:rPr lang="en-US" dirty="0"/>
              <a:t>This slide is formatted for text only, no bullets.</a:t>
            </a:r>
          </a:p>
          <a:p>
            <a:pPr lvl="0"/>
            <a:r>
              <a:rPr lang="en-US" dirty="0"/>
              <a:t>Font style is Calibri, 28 pt.</a:t>
            </a:r>
          </a:p>
          <a:p>
            <a:pPr lvl="0"/>
            <a:r>
              <a:rPr lang="en-US" dirty="0"/>
              <a:t>Font color is custom RGB:</a:t>
            </a:r>
            <a:br>
              <a:rPr lang="en-US" dirty="0"/>
            </a:br>
            <a:r>
              <a:rPr lang="en-US" dirty="0"/>
              <a:t>R0  G59  B92 </a:t>
            </a:r>
          </a:p>
          <a:p>
            <a:pPr lvl="0"/>
            <a:r>
              <a:rPr lang="en-US" dirty="0"/>
              <a:t>Paragraph spacing is 18 pt after each paragraph return.</a:t>
            </a:r>
          </a:p>
        </p:txBody>
      </p:sp>
      <p:sp>
        <p:nvSpPr>
          <p:cNvPr id="4" name="Picture Placeholder 8"/>
          <p:cNvSpPr>
            <a:spLocks noGrp="1"/>
          </p:cNvSpPr>
          <p:nvPr>
            <p:ph type="pic" sz="quarter" idx="19"/>
          </p:nvPr>
        </p:nvSpPr>
        <p:spPr>
          <a:xfrm>
            <a:off x="8432800" y="1752601"/>
            <a:ext cx="3759200" cy="5105399"/>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a:t>Click icon to add picture</a:t>
            </a:r>
          </a:p>
        </p:txBody>
      </p:sp>
    </p:spTree>
    <p:extLst>
      <p:ext uri="{BB962C8B-B14F-4D97-AF65-F5344CB8AC3E}">
        <p14:creationId xmlns:p14="http://schemas.microsoft.com/office/powerpoint/2010/main" val="37556116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3_Custom Layout">
    <p:bg>
      <p:bgPr>
        <a:solidFill>
          <a:srgbClr val="00A0AE"/>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
        <p:nvSpPr>
          <p:cNvPr id="10" name="Round Diagonal Corner Rectangle 9"/>
          <p:cNvSpPr/>
          <p:nvPr userDrawn="1"/>
        </p:nvSpPr>
        <p:spPr>
          <a:xfrm>
            <a:off x="354852" y="149417"/>
            <a:ext cx="11362573" cy="5939320"/>
          </a:xfrm>
          <a:prstGeom prst="round2DiagRect">
            <a:avLst/>
          </a:prstGeom>
          <a:solidFill>
            <a:srgbClr val="98CBCC">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4177193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90F174-BE59-4A7D-A5EF-C5F0A1FA5F9D}" type="datetimeFigureOut">
              <a:rPr lang="en-US" smtClean="0"/>
              <a:pPr/>
              <a:t>6/20/2018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33C275-BC06-48E3-9186-8997525BB8F3}"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7F611283-5368-B64F-81F2-50BF922FACC4}"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6" name="Rectangle 5"/>
          <p:cNvSpPr/>
          <p:nvPr userDrawn="1"/>
        </p:nvSpPr>
        <p:spPr>
          <a:xfrm>
            <a:off x="-68100" y="1826770"/>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39634737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CADA10A5-F1A2-664C-B8F7-FB09FF0A0433}"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6" name="Rectangle 5"/>
          <p:cNvSpPr/>
          <p:nvPr userDrawn="1"/>
        </p:nvSpPr>
        <p:spPr>
          <a:xfrm>
            <a:off x="-68100" y="1826770"/>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8513094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CADA10A5-F1A2-664C-B8F7-FB09FF0A0433}"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pic>
        <p:nvPicPr>
          <p:cNvPr id="7" name="Picture 6"/>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133691" y="1919806"/>
            <a:ext cx="3809221" cy="4321756"/>
          </a:xfrm>
          <a:prstGeom prst="rect">
            <a:avLst/>
          </a:prstGeom>
        </p:spPr>
      </p:pic>
      <p:sp>
        <p:nvSpPr>
          <p:cNvPr id="6" name="Rectangle 5"/>
          <p:cNvSpPr/>
          <p:nvPr userDrawn="1"/>
        </p:nvSpPr>
        <p:spPr>
          <a:xfrm>
            <a:off x="-68100" y="1826770"/>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3127686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CADA10A5-F1A2-664C-B8F7-FB09FF0A0433}"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pic>
        <p:nvPicPr>
          <p:cNvPr id="7" name="Picture 6" descr="snowplow_bw.jpg"/>
          <p:cNvPicPr>
            <a:picLocks noChangeAspect="1"/>
          </p:cNvPicPr>
          <p:nvPr userDrawn="1"/>
        </p:nvPicPr>
        <p:blipFill rotWithShape="1">
          <a:blip r:embed="rId3" cstate="email">
            <a:extLst>
              <a:ext uri="{28A0092B-C50C-407E-A947-70E740481C1C}">
                <a14:useLocalDpi xmlns:a14="http://schemas.microsoft.com/office/drawing/2010/main"/>
              </a:ext>
            </a:extLst>
          </a:blip>
          <a:srcRect l="-11903" r="4947"/>
          <a:stretch/>
        </p:blipFill>
        <p:spPr>
          <a:xfrm>
            <a:off x="-448177" y="1926097"/>
            <a:ext cx="4113713" cy="4339478"/>
          </a:xfrm>
          <a:prstGeom prst="rect">
            <a:avLst/>
          </a:prstGeom>
        </p:spPr>
      </p:pic>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6" name="Rectangle 5"/>
          <p:cNvSpPr/>
          <p:nvPr userDrawn="1"/>
        </p:nvSpPr>
        <p:spPr>
          <a:xfrm>
            <a:off x="-68100" y="1826770"/>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5521993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DF224F1C-52BD-8C47-A741-FA766EF60334}"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6" name="Rectangle 5"/>
          <p:cNvSpPr/>
          <p:nvPr userDrawn="1"/>
        </p:nvSpPr>
        <p:spPr>
          <a:xfrm>
            <a:off x="-68100" y="1819555"/>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3511178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DF224F1C-52BD-8C47-A741-FA766EF60334}"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pic>
        <p:nvPicPr>
          <p:cNvPr id="7" name="Picture 6" descr="snowplow_bw.jpg"/>
          <p:cNvPicPr>
            <a:picLocks noChangeAspect="1"/>
          </p:cNvPicPr>
          <p:nvPr userDrawn="1"/>
        </p:nvPicPr>
        <p:blipFill rotWithShape="1">
          <a:blip r:embed="rId3" cstate="email">
            <a:extLst>
              <a:ext uri="{28A0092B-C50C-407E-A947-70E740481C1C}">
                <a14:useLocalDpi xmlns:a14="http://schemas.microsoft.com/office/drawing/2010/main"/>
              </a:ext>
            </a:extLst>
          </a:blip>
          <a:srcRect l="-5002"/>
          <a:stretch/>
        </p:blipFill>
        <p:spPr>
          <a:xfrm>
            <a:off x="-371209" y="1926097"/>
            <a:ext cx="4038584" cy="4339478"/>
          </a:xfrm>
          <a:prstGeom prst="rect">
            <a:avLst/>
          </a:prstGeom>
        </p:spPr>
      </p:pic>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6" name="Rectangle 5"/>
          <p:cNvSpPr/>
          <p:nvPr userDrawn="1"/>
        </p:nvSpPr>
        <p:spPr>
          <a:xfrm>
            <a:off x="-68100" y="1819555"/>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2501453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E69F3535-DD9C-7E4A-A1A8-CCB08DB0FFE2}"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pic>
        <p:nvPicPr>
          <p:cNvPr id="7" name="Picture 6" descr="IMG_5491.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l="-5100"/>
          <a:stretch/>
        </p:blipFill>
        <p:spPr>
          <a:xfrm>
            <a:off x="-386221" y="1886093"/>
            <a:ext cx="4036597" cy="4357787"/>
          </a:xfrm>
          <a:prstGeom prst="rect">
            <a:avLst/>
          </a:prstGeom>
        </p:spPr>
      </p:pic>
      <p:sp>
        <p:nvSpPr>
          <p:cNvPr id="6" name="Rectangle 5"/>
          <p:cNvSpPr/>
          <p:nvPr userDrawn="1"/>
        </p:nvSpPr>
        <p:spPr>
          <a:xfrm>
            <a:off x="-68100" y="1790691"/>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987452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E69F3535-DD9C-7E4A-A1A8-CCB08DB0FFE2}"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pic>
        <p:nvPicPr>
          <p:cNvPr id="7" name="Picture 6" descr="IMG_7127.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18451" y="1809333"/>
            <a:ext cx="3798321" cy="4426241"/>
          </a:xfrm>
          <a:prstGeom prst="rect">
            <a:avLst/>
          </a:prstGeom>
        </p:spPr>
      </p:pic>
      <p:sp>
        <p:nvSpPr>
          <p:cNvPr id="6" name="Rectangle 5"/>
          <p:cNvSpPr/>
          <p:nvPr userDrawn="1"/>
        </p:nvSpPr>
        <p:spPr>
          <a:xfrm>
            <a:off x="-68100" y="1790691"/>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2532705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0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E69F3535-DD9C-7E4A-A1A8-CCB08DB0FFE2}"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sp>
        <p:nvSpPr>
          <p:cNvPr id="6" name="Rectangle 5"/>
          <p:cNvSpPr/>
          <p:nvPr userDrawn="1"/>
        </p:nvSpPr>
        <p:spPr>
          <a:xfrm>
            <a:off x="-68100" y="1790691"/>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23717059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FC02E3FD-9E7C-874E-ADDA-567D56B728A4}"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sp>
        <p:nvSpPr>
          <p:cNvPr id="6" name="Rectangle 5"/>
          <p:cNvSpPr/>
          <p:nvPr userDrawn="1"/>
        </p:nvSpPr>
        <p:spPr>
          <a:xfrm>
            <a:off x="-68100" y="1747395"/>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pic>
        <p:nvPicPr>
          <p:cNvPr id="8" name="Picture 7" descr="IMG_7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1" y="1846721"/>
            <a:ext cx="3803052" cy="4368314"/>
          </a:xfrm>
          <a:prstGeom prst="rect">
            <a:avLst/>
          </a:prstGeom>
        </p:spPr>
      </p:pic>
      <p:sp>
        <p:nvSpPr>
          <p:cNvPr id="5" name="Rectangle 4"/>
          <p:cNvSpPr/>
          <p:nvPr userDrawn="1"/>
        </p:nvSpPr>
        <p:spPr>
          <a:xfrm>
            <a:off x="-151365" y="6207820"/>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2502252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90F174-BE59-4A7D-A5EF-C5F0A1FA5F9D}" type="datetimeFigureOut">
              <a:rPr lang="en-US" smtClean="0"/>
              <a:pPr/>
              <a:t>6/20/2018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33C275-BC06-48E3-9186-8997525BB8F3}"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1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FC02E3FD-9E7C-874E-ADDA-567D56B728A4}"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pic>
        <p:nvPicPr>
          <p:cNvPr id="7" name="Picture 6" descr="IMG_7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1" y="1846721"/>
            <a:ext cx="3803052" cy="4368314"/>
          </a:xfrm>
          <a:prstGeom prst="rect">
            <a:avLst/>
          </a:prstGeom>
        </p:spPr>
      </p:pic>
      <p:pic>
        <p:nvPicPr>
          <p:cNvPr id="8" name="Picture 7" descr="IMG_3068.jpg"/>
          <p:cNvPicPr>
            <a:picLocks noChangeAspect="1"/>
          </p:cNvPicPr>
          <p:nvPr userDrawn="1"/>
        </p:nvPicPr>
        <p:blipFill rotWithShape="1">
          <a:blip r:embed="rId4" cstate="email">
            <a:grayscl/>
            <a:extLst>
              <a:ext uri="{28A0092B-C50C-407E-A947-70E740481C1C}">
                <a14:useLocalDpi xmlns:a14="http://schemas.microsoft.com/office/drawing/2010/main"/>
              </a:ext>
            </a:extLst>
          </a:blip>
          <a:srcRect/>
          <a:stretch/>
        </p:blipFill>
        <p:spPr>
          <a:xfrm>
            <a:off x="-68100" y="1846722"/>
            <a:ext cx="3871152" cy="4368315"/>
          </a:xfrm>
          <a:prstGeom prst="rect">
            <a:avLst/>
          </a:prstGeom>
        </p:spPr>
      </p:pic>
      <p:sp>
        <p:nvSpPr>
          <p:cNvPr id="6" name="Rectangle 5"/>
          <p:cNvSpPr/>
          <p:nvPr userDrawn="1"/>
        </p:nvSpPr>
        <p:spPr>
          <a:xfrm>
            <a:off x="-68100" y="1747395"/>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22617826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7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FC02E3FD-9E7C-874E-ADDA-567D56B728A4}"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pic>
        <p:nvPicPr>
          <p:cNvPr id="7" name="Picture 6" descr="IMG_3677.jpg"/>
          <p:cNvPicPr>
            <a:picLocks noChangeAspect="1"/>
          </p:cNvPicPr>
          <p:nvPr userDrawn="1"/>
        </p:nvPicPr>
        <p:blipFill rotWithShape="1">
          <a:blip r:embed="rId3" cstate="print">
            <a:grayscl/>
            <a:extLst>
              <a:ext uri="{28A0092B-C50C-407E-A947-70E740481C1C}">
                <a14:useLocalDpi xmlns:a14="http://schemas.microsoft.com/office/drawing/2010/main" val="0"/>
              </a:ext>
            </a:extLst>
          </a:blip>
          <a:srcRect l="-17446" t="6311" r="14974" b="6323"/>
          <a:stretch/>
        </p:blipFill>
        <p:spPr>
          <a:xfrm>
            <a:off x="-776716" y="1846722"/>
            <a:ext cx="4562079" cy="4375531"/>
          </a:xfrm>
          <a:prstGeom prst="rect">
            <a:avLst/>
          </a:prstGeom>
        </p:spPr>
      </p:pic>
      <p:sp>
        <p:nvSpPr>
          <p:cNvPr id="6" name="Rectangle 5"/>
          <p:cNvSpPr/>
          <p:nvPr userDrawn="1"/>
        </p:nvSpPr>
        <p:spPr>
          <a:xfrm>
            <a:off x="-68100" y="1754611"/>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11290138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9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DF224F1C-52BD-8C47-A741-FA766EF60334}"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pic>
        <p:nvPicPr>
          <p:cNvPr id="7" name="Picture 6" descr="IMG_7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1" y="1896386"/>
            <a:ext cx="3803052" cy="4368314"/>
          </a:xfrm>
          <a:prstGeom prst="rect">
            <a:avLst/>
          </a:prstGeom>
        </p:spPr>
      </p:pic>
      <p:sp>
        <p:nvSpPr>
          <p:cNvPr id="6" name="Rectangle 5"/>
          <p:cNvSpPr/>
          <p:nvPr userDrawn="1"/>
        </p:nvSpPr>
        <p:spPr>
          <a:xfrm>
            <a:off x="-68100" y="1819555"/>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16868191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0C6FBDC9-C945-6644-9CA0-D20658BDA88B}"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pic>
        <p:nvPicPr>
          <p:cNvPr id="2" name="Picture 1" descr="IMG_4853.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68099" y="1846721"/>
            <a:ext cx="3916433" cy="4368314"/>
          </a:xfrm>
          <a:prstGeom prst="rect">
            <a:avLst/>
          </a:prstGeom>
        </p:spPr>
      </p:pic>
      <p:sp>
        <p:nvSpPr>
          <p:cNvPr id="6" name="Rectangle 5"/>
          <p:cNvSpPr/>
          <p:nvPr userDrawn="1"/>
        </p:nvSpPr>
        <p:spPr>
          <a:xfrm>
            <a:off x="-68100" y="1747395"/>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42478026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8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0C6FBDC9-C945-6644-9CA0-D20658BDA88B}"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pic>
        <p:nvPicPr>
          <p:cNvPr id="2" name="Picture 1" descr="IMG_6450.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68100" y="1846721"/>
            <a:ext cx="3927915" cy="4368315"/>
          </a:xfrm>
          <a:prstGeom prst="rect">
            <a:avLst/>
          </a:prstGeom>
        </p:spPr>
      </p:pic>
      <p:sp>
        <p:nvSpPr>
          <p:cNvPr id="6" name="Rectangle 5"/>
          <p:cNvSpPr/>
          <p:nvPr userDrawn="1"/>
        </p:nvSpPr>
        <p:spPr>
          <a:xfrm>
            <a:off x="-68100" y="1754490"/>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36867834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2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0C6FBDC9-C945-6644-9CA0-D20658BDA88B}"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6" name="Rectangle 5"/>
          <p:cNvSpPr/>
          <p:nvPr userDrawn="1"/>
        </p:nvSpPr>
        <p:spPr>
          <a:xfrm>
            <a:off x="-68100" y="1747395"/>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26334706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3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0C6FBDC9-C945-6644-9CA0-D20658BDA88B}"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pic>
        <p:nvPicPr>
          <p:cNvPr id="2" name="Picture 1" descr="4518345905_51dc214515_o.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132123" y="1846721"/>
            <a:ext cx="3973339" cy="4368314"/>
          </a:xfrm>
          <a:prstGeom prst="rect">
            <a:avLst/>
          </a:prstGeom>
        </p:spPr>
      </p:pic>
      <p:sp>
        <p:nvSpPr>
          <p:cNvPr id="6" name="Rectangle 5"/>
          <p:cNvSpPr/>
          <p:nvPr userDrawn="1"/>
        </p:nvSpPr>
        <p:spPr>
          <a:xfrm>
            <a:off x="-68100" y="1747395"/>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11861915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4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0C6FBDC9-C945-6644-9CA0-D20658BDA88B}"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sp>
        <p:nvSpPr>
          <p:cNvPr id="5" name="Rectangle 4"/>
          <p:cNvSpPr/>
          <p:nvPr userDrawn="1"/>
        </p:nvSpPr>
        <p:spPr>
          <a:xfrm>
            <a:off x="-151365" y="6215036"/>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pic>
        <p:nvPicPr>
          <p:cNvPr id="7" name="Picture 6" descr="IMG_2925.jpg"/>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3921" t="7067" r="2353" b="13921"/>
          <a:stretch/>
        </p:blipFill>
        <p:spPr>
          <a:xfrm>
            <a:off x="-259579" y="1846722"/>
            <a:ext cx="4107913" cy="4361219"/>
          </a:xfrm>
          <a:prstGeom prst="rect">
            <a:avLst/>
          </a:prstGeom>
        </p:spPr>
      </p:pic>
      <p:sp>
        <p:nvSpPr>
          <p:cNvPr id="6" name="Rectangle 5"/>
          <p:cNvSpPr/>
          <p:nvPr userDrawn="1"/>
        </p:nvSpPr>
        <p:spPr>
          <a:xfrm>
            <a:off x="-68100" y="1754490"/>
            <a:ext cx="12343365"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6535351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6"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Tree>
    <p:extLst>
      <p:ext uri="{BB962C8B-B14F-4D97-AF65-F5344CB8AC3E}">
        <p14:creationId xmlns:p14="http://schemas.microsoft.com/office/powerpoint/2010/main" val="42522940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6"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Tree>
    <p:extLst>
      <p:ext uri="{BB962C8B-B14F-4D97-AF65-F5344CB8AC3E}">
        <p14:creationId xmlns:p14="http://schemas.microsoft.com/office/powerpoint/2010/main" val="3376836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90F174-BE59-4A7D-A5EF-C5F0A1FA5F9D}" type="datetimeFigureOut">
              <a:rPr lang="en-US" smtClean="0"/>
              <a:pPr/>
              <a:t>6/20/2018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33C275-BC06-48E3-9186-8997525BB8F3}"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6"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Tree>
    <p:extLst>
      <p:ext uri="{BB962C8B-B14F-4D97-AF65-F5344CB8AC3E}">
        <p14:creationId xmlns:p14="http://schemas.microsoft.com/office/powerpoint/2010/main" val="31801309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5"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Tree>
    <p:extLst>
      <p:ext uri="{BB962C8B-B14F-4D97-AF65-F5344CB8AC3E}">
        <p14:creationId xmlns:p14="http://schemas.microsoft.com/office/powerpoint/2010/main" val="7004668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6"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Tree>
    <p:extLst>
      <p:ext uri="{BB962C8B-B14F-4D97-AF65-F5344CB8AC3E}">
        <p14:creationId xmlns:p14="http://schemas.microsoft.com/office/powerpoint/2010/main" val="1867521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6"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Tree>
    <p:extLst>
      <p:ext uri="{BB962C8B-B14F-4D97-AF65-F5344CB8AC3E}">
        <p14:creationId xmlns:p14="http://schemas.microsoft.com/office/powerpoint/2010/main" val="9131055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6"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Tree>
    <p:extLst>
      <p:ext uri="{BB962C8B-B14F-4D97-AF65-F5344CB8AC3E}">
        <p14:creationId xmlns:p14="http://schemas.microsoft.com/office/powerpoint/2010/main" val="4611943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rgbClr val="00A0AE"/>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
        <p:nvSpPr>
          <p:cNvPr id="10" name="Round Diagonal Corner Rectangle 9"/>
          <p:cNvSpPr/>
          <p:nvPr userDrawn="1"/>
        </p:nvSpPr>
        <p:spPr>
          <a:xfrm>
            <a:off x="354852" y="149417"/>
            <a:ext cx="11362573" cy="5939320"/>
          </a:xfrm>
          <a:prstGeom prst="round2DiagRect">
            <a:avLst/>
          </a:prstGeom>
          <a:solidFill>
            <a:srgbClr val="98CBCC">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414033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5_Custom Layout">
    <p:bg>
      <p:bgPr>
        <a:solidFill>
          <a:srgbClr val="00A0AE"/>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
        <p:nvSpPr>
          <p:cNvPr id="10" name="Round Diagonal Corner Rectangle 9"/>
          <p:cNvSpPr/>
          <p:nvPr userDrawn="1"/>
        </p:nvSpPr>
        <p:spPr>
          <a:xfrm>
            <a:off x="354852" y="149417"/>
            <a:ext cx="11362573"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19157762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FF6667"/>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
        <p:nvSpPr>
          <p:cNvPr id="6" name="Round Diagonal Corner Rectangle 5"/>
          <p:cNvSpPr/>
          <p:nvPr userDrawn="1"/>
        </p:nvSpPr>
        <p:spPr>
          <a:xfrm>
            <a:off x="354852" y="149417"/>
            <a:ext cx="11362573" cy="593932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33620591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rgbClr val="FF6667"/>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
        <p:nvSpPr>
          <p:cNvPr id="6" name="Round Diagonal Corner Rectangle 5"/>
          <p:cNvSpPr/>
          <p:nvPr userDrawn="1"/>
        </p:nvSpPr>
        <p:spPr>
          <a:xfrm>
            <a:off x="354852" y="149417"/>
            <a:ext cx="11362573"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8099110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rgbClr val="F58220"/>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
        <p:nvSpPr>
          <p:cNvPr id="5" name="Round Diagonal Corner Rectangle 4"/>
          <p:cNvSpPr/>
          <p:nvPr userDrawn="1"/>
        </p:nvSpPr>
        <p:spPr>
          <a:xfrm>
            <a:off x="354852" y="149417"/>
            <a:ext cx="11362573" cy="5939320"/>
          </a:xfrm>
          <a:prstGeom prst="round2DiagRect">
            <a:avLst/>
          </a:prstGeom>
          <a:solidFill>
            <a:srgbClr val="FCB043">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2612192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90F174-BE59-4A7D-A5EF-C5F0A1FA5F9D}" type="datetimeFigureOut">
              <a:rPr lang="en-US" smtClean="0"/>
              <a:pPr/>
              <a:t>6/20/2018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3C275-BC06-48E3-9186-8997525BB8F3}"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rgbClr val="F58220"/>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
        <p:nvSpPr>
          <p:cNvPr id="5" name="Round Diagonal Corner Rectangle 4"/>
          <p:cNvSpPr/>
          <p:nvPr userDrawn="1"/>
        </p:nvSpPr>
        <p:spPr>
          <a:xfrm>
            <a:off x="354852" y="149417"/>
            <a:ext cx="11362573"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37286148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rgbClr val="98CBCC"/>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
        <p:nvSpPr>
          <p:cNvPr id="5" name="Round Diagonal Corner Rectangle 4"/>
          <p:cNvSpPr/>
          <p:nvPr userDrawn="1"/>
        </p:nvSpPr>
        <p:spPr>
          <a:xfrm>
            <a:off x="354852" y="149417"/>
            <a:ext cx="11362573" cy="5939320"/>
          </a:xfrm>
          <a:prstGeom prst="round2DiagRect">
            <a:avLst/>
          </a:prstGeom>
          <a:solidFill>
            <a:srgbClr val="00A0AE">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4445401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rgbClr val="98CBCC"/>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
        <p:nvSpPr>
          <p:cNvPr id="5" name="Round Diagonal Corner Rectangle 4"/>
          <p:cNvSpPr/>
          <p:nvPr userDrawn="1"/>
        </p:nvSpPr>
        <p:spPr>
          <a:xfrm>
            <a:off x="354852" y="149417"/>
            <a:ext cx="11362573"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42628966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4D4D4F"/>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
        <p:nvSpPr>
          <p:cNvPr id="5" name="Round Diagonal Corner Rectangle 4"/>
          <p:cNvSpPr/>
          <p:nvPr userDrawn="1"/>
        </p:nvSpPr>
        <p:spPr>
          <a:xfrm>
            <a:off x="354852" y="149417"/>
            <a:ext cx="11362573" cy="593932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35271870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rgbClr val="4D4D4F"/>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
        <p:nvSpPr>
          <p:cNvPr id="5" name="Round Diagonal Corner Rectangle 4"/>
          <p:cNvSpPr/>
          <p:nvPr userDrawn="1"/>
        </p:nvSpPr>
        <p:spPr>
          <a:xfrm>
            <a:off x="354852" y="149417"/>
            <a:ext cx="11362573"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14954243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E7E8EA"/>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latin typeface="Trebuchet MS"/>
                <a:cs typeface="Trebuchet MS"/>
              </a:defRPr>
            </a:lvl1pPr>
          </a:lstStyle>
          <a:p>
            <a:pPr defTabSz="455613">
              <a:defRPr/>
            </a:pPr>
            <a:fld id="{7F611283-5368-B64F-81F2-50BF922FACC4}" type="slidenum">
              <a:rPr lang="en-US" smtClean="0">
                <a:solidFill>
                  <a:srgbClr val="4D4D4F"/>
                </a:solidFill>
                <a:ea typeface="MS PGothic" charset="0"/>
              </a:rPr>
              <a:pPr defTabSz="455613">
                <a:defRPr/>
              </a:pPr>
              <a:t>‹#›</a:t>
            </a:fld>
            <a:endParaRPr lang="en-US" dirty="0">
              <a:solidFill>
                <a:srgbClr val="4D4D4F"/>
              </a:solidFill>
              <a:ea typeface="MS PGothic" charset="0"/>
            </a:endParaRPr>
          </a:p>
        </p:txBody>
      </p:sp>
      <p:sp>
        <p:nvSpPr>
          <p:cNvPr id="5" name="Round Diagonal Corner Rectangle 4"/>
          <p:cNvSpPr/>
          <p:nvPr userDrawn="1"/>
        </p:nvSpPr>
        <p:spPr>
          <a:xfrm>
            <a:off x="354852" y="149417"/>
            <a:ext cx="11362573" cy="5939320"/>
          </a:xfrm>
          <a:prstGeom prst="round2Diag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dirty="0">
              <a:solidFill>
                <a:prstClr val="white"/>
              </a:solidFill>
            </a:endParaRPr>
          </a:p>
        </p:txBody>
      </p:sp>
    </p:spTree>
    <p:extLst>
      <p:ext uri="{BB962C8B-B14F-4D97-AF65-F5344CB8AC3E}">
        <p14:creationId xmlns:p14="http://schemas.microsoft.com/office/powerpoint/2010/main" val="20591315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rgbClr val="0AAE8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
        <p:nvSpPr>
          <p:cNvPr id="5" name="Round Diagonal Corner Rectangle 4"/>
          <p:cNvSpPr/>
          <p:nvPr userDrawn="1"/>
        </p:nvSpPr>
        <p:spPr>
          <a:xfrm>
            <a:off x="354852" y="149417"/>
            <a:ext cx="11362573" cy="593932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38705080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rgbClr val="0AAE8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
        <p:nvSpPr>
          <p:cNvPr id="5" name="Round Diagonal Corner Rectangle 4"/>
          <p:cNvSpPr/>
          <p:nvPr userDrawn="1"/>
        </p:nvSpPr>
        <p:spPr>
          <a:xfrm>
            <a:off x="354852" y="149417"/>
            <a:ext cx="11362573"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30870787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CB04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
        <p:nvSpPr>
          <p:cNvPr id="5" name="Round Diagonal Corner Rectangle 4"/>
          <p:cNvSpPr/>
          <p:nvPr userDrawn="1"/>
        </p:nvSpPr>
        <p:spPr>
          <a:xfrm>
            <a:off x="354852" y="149417"/>
            <a:ext cx="11362573" cy="5939320"/>
          </a:xfrm>
          <a:prstGeom prst="round2DiagRect">
            <a:avLst/>
          </a:prstGeom>
          <a:solidFill>
            <a:srgbClr val="F58220">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17249232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rgbClr val="FCB04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FFFFFF"/>
                </a:solidFill>
                <a:latin typeface="Trebuchet MS"/>
                <a:cs typeface="Trebuchet MS"/>
              </a:defRPr>
            </a:lvl1pPr>
          </a:lstStyle>
          <a:p>
            <a:pPr defTabSz="455613">
              <a:defRPr/>
            </a:pPr>
            <a:r>
              <a:rPr lang="en-US">
                <a:ea typeface="MS PGothic" charset="0"/>
              </a:rPr>
              <a:t>PORTLANDOREGON.GOV/TRANSPORTATION</a:t>
            </a:r>
          </a:p>
        </p:txBody>
      </p:sp>
      <p:sp>
        <p:nvSpPr>
          <p:cNvPr id="4"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
        <p:nvSpPr>
          <p:cNvPr id="5" name="Round Diagonal Corner Rectangle 4"/>
          <p:cNvSpPr/>
          <p:nvPr userDrawn="1"/>
        </p:nvSpPr>
        <p:spPr>
          <a:xfrm>
            <a:off x="354852" y="149417"/>
            <a:ext cx="11362573"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Tree>
    <p:extLst>
      <p:ext uri="{BB962C8B-B14F-4D97-AF65-F5344CB8AC3E}">
        <p14:creationId xmlns:p14="http://schemas.microsoft.com/office/powerpoint/2010/main" val="3425936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90F174-BE59-4A7D-A5EF-C5F0A1FA5F9D}" type="datetimeFigureOut">
              <a:rPr lang="en-US" smtClean="0"/>
              <a:pPr/>
              <a:t>6/20/2018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3C275-BC06-48E3-9186-8997525BB8F3}"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80206" y="5984334"/>
            <a:ext cx="12816371" cy="941048"/>
          </a:xfrm>
          <a:prstGeom prst="rect">
            <a:avLst/>
          </a:prstGeom>
          <a:solidFill>
            <a:srgbClr val="00A0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4"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chemeClr val="bg1"/>
                </a:solidFill>
                <a:latin typeface="Trebuchet MS"/>
                <a:cs typeface="Trebuchet MS"/>
              </a:defRPr>
            </a:lvl1pPr>
          </a:lstStyle>
          <a:p>
            <a:pPr defTabSz="455613">
              <a:defRPr/>
            </a:pPr>
            <a:r>
              <a:rPr lang="en-US">
                <a:solidFill>
                  <a:prstClr val="white"/>
                </a:solidFill>
                <a:ea typeface="MS PGothic" charset="0"/>
              </a:rPr>
              <a:t>PORTLANDOREGON.GOV/TRANSPORTATION</a:t>
            </a:r>
          </a:p>
        </p:txBody>
      </p:sp>
      <p:sp>
        <p:nvSpPr>
          <p:cNvPr id="5"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Tree>
    <p:extLst>
      <p:ext uri="{BB962C8B-B14F-4D97-AF65-F5344CB8AC3E}">
        <p14:creationId xmlns:p14="http://schemas.microsoft.com/office/powerpoint/2010/main" val="12444188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80206" y="5984334"/>
            <a:ext cx="12816371" cy="941048"/>
          </a:xfrm>
          <a:prstGeom prst="rect">
            <a:avLst/>
          </a:prstGeom>
          <a:solidFill>
            <a:srgbClr val="FCB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4"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chemeClr val="bg1"/>
                </a:solidFill>
                <a:latin typeface="Trebuchet MS"/>
                <a:cs typeface="Trebuchet MS"/>
              </a:defRPr>
            </a:lvl1pPr>
          </a:lstStyle>
          <a:p>
            <a:pPr defTabSz="455613">
              <a:defRPr/>
            </a:pPr>
            <a:r>
              <a:rPr lang="en-US">
                <a:solidFill>
                  <a:prstClr val="white"/>
                </a:solidFill>
                <a:ea typeface="MS PGothic" charset="0"/>
              </a:rPr>
              <a:t>PORTLANDOREGON.GOV/TRANSPORTATION</a:t>
            </a:r>
          </a:p>
        </p:txBody>
      </p:sp>
      <p:sp>
        <p:nvSpPr>
          <p:cNvPr id="5"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Tree>
    <p:extLst>
      <p:ext uri="{BB962C8B-B14F-4D97-AF65-F5344CB8AC3E}">
        <p14:creationId xmlns:p14="http://schemas.microsoft.com/office/powerpoint/2010/main" val="22154386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80206" y="5984334"/>
            <a:ext cx="12816371" cy="941048"/>
          </a:xfrm>
          <a:prstGeom prst="rect">
            <a:avLst/>
          </a:prstGeom>
          <a:solidFill>
            <a:srgbClr val="F582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4"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chemeClr val="bg1"/>
                </a:solidFill>
                <a:latin typeface="Trebuchet MS"/>
                <a:cs typeface="Trebuchet MS"/>
              </a:defRPr>
            </a:lvl1pPr>
          </a:lstStyle>
          <a:p>
            <a:pPr defTabSz="455613">
              <a:defRPr/>
            </a:pPr>
            <a:r>
              <a:rPr lang="en-US">
                <a:solidFill>
                  <a:prstClr val="white"/>
                </a:solidFill>
                <a:ea typeface="MS PGothic" charset="0"/>
              </a:rPr>
              <a:t>PORTLANDOREGON.GOV/TRANSPORTATION</a:t>
            </a:r>
          </a:p>
        </p:txBody>
      </p:sp>
      <p:sp>
        <p:nvSpPr>
          <p:cNvPr id="5"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Tree>
    <p:extLst>
      <p:ext uri="{BB962C8B-B14F-4D97-AF65-F5344CB8AC3E}">
        <p14:creationId xmlns:p14="http://schemas.microsoft.com/office/powerpoint/2010/main" val="40226625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80206" y="5984334"/>
            <a:ext cx="12816371" cy="941048"/>
          </a:xfrm>
          <a:prstGeom prst="rect">
            <a:avLst/>
          </a:prstGeom>
          <a:solidFill>
            <a:srgbClr val="0AAE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4"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chemeClr val="bg1"/>
                </a:solidFill>
                <a:latin typeface="Trebuchet MS"/>
                <a:cs typeface="Trebuchet MS"/>
              </a:defRPr>
            </a:lvl1pPr>
          </a:lstStyle>
          <a:p>
            <a:pPr defTabSz="455613">
              <a:defRPr/>
            </a:pPr>
            <a:r>
              <a:rPr lang="en-US">
                <a:solidFill>
                  <a:prstClr val="white"/>
                </a:solidFill>
                <a:ea typeface="MS PGothic" charset="0"/>
              </a:rPr>
              <a:t>PORTLANDOREGON.GOV/TRANSPORTATION</a:t>
            </a:r>
          </a:p>
        </p:txBody>
      </p:sp>
      <p:sp>
        <p:nvSpPr>
          <p:cNvPr id="5"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Tree>
    <p:extLst>
      <p:ext uri="{BB962C8B-B14F-4D97-AF65-F5344CB8AC3E}">
        <p14:creationId xmlns:p14="http://schemas.microsoft.com/office/powerpoint/2010/main" val="32987294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80206" y="5984334"/>
            <a:ext cx="12816371" cy="941048"/>
          </a:xfrm>
          <a:prstGeom prst="rect">
            <a:avLst/>
          </a:prstGeom>
          <a:solidFill>
            <a:srgbClr val="4D4D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4"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chemeClr val="bg1"/>
                </a:solidFill>
                <a:latin typeface="Trebuchet MS"/>
                <a:cs typeface="Trebuchet MS"/>
              </a:defRPr>
            </a:lvl1pPr>
          </a:lstStyle>
          <a:p>
            <a:pPr defTabSz="455613">
              <a:defRPr/>
            </a:pPr>
            <a:r>
              <a:rPr lang="en-US">
                <a:solidFill>
                  <a:prstClr val="white"/>
                </a:solidFill>
                <a:ea typeface="MS PGothic" charset="0"/>
              </a:rPr>
              <a:t>PORTLANDOREGON.GOV/TRANSPORTATION</a:t>
            </a:r>
          </a:p>
        </p:txBody>
      </p:sp>
      <p:sp>
        <p:nvSpPr>
          <p:cNvPr id="5"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Tree>
    <p:extLst>
      <p:ext uri="{BB962C8B-B14F-4D97-AF65-F5344CB8AC3E}">
        <p14:creationId xmlns:p14="http://schemas.microsoft.com/office/powerpoint/2010/main" val="17606385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80206" y="5984334"/>
            <a:ext cx="12816371" cy="941048"/>
          </a:xfrm>
          <a:prstGeom prst="rect">
            <a:avLst/>
          </a:prstGeom>
          <a:solidFill>
            <a:srgbClr val="FF66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4"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chemeClr val="bg1"/>
                </a:solidFill>
                <a:latin typeface="Trebuchet MS"/>
                <a:cs typeface="Trebuchet MS"/>
              </a:defRPr>
            </a:lvl1pPr>
          </a:lstStyle>
          <a:p>
            <a:pPr defTabSz="455613">
              <a:defRPr/>
            </a:pPr>
            <a:r>
              <a:rPr lang="en-US">
                <a:solidFill>
                  <a:prstClr val="white"/>
                </a:solidFill>
                <a:ea typeface="MS PGothic" charset="0"/>
              </a:rPr>
              <a:t>PORTLANDOREGON.GOV/TRANSPORTATION</a:t>
            </a:r>
          </a:p>
        </p:txBody>
      </p:sp>
      <p:sp>
        <p:nvSpPr>
          <p:cNvPr id="5"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FFFFF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Tree>
    <p:extLst>
      <p:ext uri="{BB962C8B-B14F-4D97-AF65-F5344CB8AC3E}">
        <p14:creationId xmlns:p14="http://schemas.microsoft.com/office/powerpoint/2010/main" val="15745037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80206" y="5984334"/>
            <a:ext cx="12816371" cy="941048"/>
          </a:xfrm>
          <a:prstGeom prst="rect">
            <a:avLst/>
          </a:prstGeom>
          <a:solidFill>
            <a:srgbClr val="E7E8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4"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5"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4D4D4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Tree>
    <p:extLst>
      <p:ext uri="{BB962C8B-B14F-4D97-AF65-F5344CB8AC3E}">
        <p14:creationId xmlns:p14="http://schemas.microsoft.com/office/powerpoint/2010/main" val="34849041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80206" y="5984334"/>
            <a:ext cx="12816371" cy="941048"/>
          </a:xfrm>
          <a:prstGeom prst="rect">
            <a:avLst/>
          </a:prstGeom>
          <a:solidFill>
            <a:srgbClr val="98CB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a:endParaRPr lang="en-US" sz="2400">
              <a:solidFill>
                <a:prstClr val="white"/>
              </a:solidFill>
            </a:endParaRPr>
          </a:p>
        </p:txBody>
      </p:sp>
      <p:sp>
        <p:nvSpPr>
          <p:cNvPr id="4" name="Footer Placeholder 4"/>
          <p:cNvSpPr>
            <a:spLocks noGrp="1"/>
          </p:cNvSpPr>
          <p:nvPr>
            <p:ph type="ftr" sz="quarter" idx="10"/>
          </p:nvPr>
        </p:nvSpPr>
        <p:spPr>
          <a:xfrm>
            <a:off x="317501" y="6459539"/>
            <a:ext cx="5281084" cy="365125"/>
          </a:xfrm>
          <a:prstGeom prst="rect">
            <a:avLst/>
          </a:prstGeom>
        </p:spPr>
        <p:txBody>
          <a:bodyPr/>
          <a:lstStyle>
            <a:lvl1pPr algn="dist">
              <a:defRPr sz="900" dirty="0" smtClean="0">
                <a:solidFill>
                  <a:srgbClr val="4D4D4F"/>
                </a:solidFill>
                <a:latin typeface="Trebuchet MS"/>
                <a:cs typeface="Trebuchet MS"/>
              </a:defRPr>
            </a:lvl1pPr>
          </a:lstStyle>
          <a:p>
            <a:pPr defTabSz="455613">
              <a:defRPr/>
            </a:pPr>
            <a:r>
              <a:rPr lang="en-US">
                <a:ea typeface="MS PGothic" charset="0"/>
              </a:rPr>
              <a:t>PORTLANDOREGON.GOV/TRANSPORTATION</a:t>
            </a:r>
          </a:p>
        </p:txBody>
      </p:sp>
      <p:sp>
        <p:nvSpPr>
          <p:cNvPr id="5" name="Slide Number Placeholder 5"/>
          <p:cNvSpPr>
            <a:spLocks noGrp="1"/>
          </p:cNvSpPr>
          <p:nvPr>
            <p:ph type="sldNum" sz="quarter" idx="11"/>
          </p:nvPr>
        </p:nvSpPr>
        <p:spPr>
          <a:xfrm>
            <a:off x="9044517" y="6380164"/>
            <a:ext cx="2844800" cy="365125"/>
          </a:xfrm>
          <a:prstGeom prst="rect">
            <a:avLst/>
          </a:prstGeom>
        </p:spPr>
        <p:txBody>
          <a:bodyPr/>
          <a:lstStyle>
            <a:lvl1pPr algn="r">
              <a:defRPr sz="1800" smtClean="0">
                <a:solidFill>
                  <a:srgbClr val="4D4D4F"/>
                </a:solidFill>
                <a:latin typeface="Trebuchet MS"/>
                <a:cs typeface="Trebuchet MS"/>
              </a:defRPr>
            </a:lvl1pPr>
          </a:lstStyle>
          <a:p>
            <a:pPr defTabSz="455613">
              <a:defRPr/>
            </a:pPr>
            <a:fld id="{7F611283-5368-B64F-81F2-50BF922FACC4}" type="slidenum">
              <a:rPr lang="en-US" smtClean="0">
                <a:ea typeface="MS PGothic" charset="0"/>
              </a:rPr>
              <a:pPr defTabSz="455613">
                <a:defRPr/>
              </a:pPr>
              <a:t>‹#›</a:t>
            </a:fld>
            <a:endParaRPr lang="en-US" dirty="0">
              <a:ea typeface="MS PGothic" charset="0"/>
            </a:endParaRPr>
          </a:p>
        </p:txBody>
      </p:sp>
    </p:spTree>
    <p:extLst>
      <p:ext uri="{BB962C8B-B14F-4D97-AF65-F5344CB8AC3E}">
        <p14:creationId xmlns:p14="http://schemas.microsoft.com/office/powerpoint/2010/main" val="38975808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0197" y="1600647"/>
            <a:ext cx="10971609" cy="45251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4"/>
          </p:nvPr>
        </p:nvSpPr>
        <p:spPr>
          <a:xfrm>
            <a:off x="11389818" y="6576715"/>
            <a:ext cx="516433" cy="199802"/>
          </a:xfrm>
          <a:prstGeom prst="rect">
            <a:avLst/>
          </a:prstGeom>
        </p:spPr>
        <p:txBody>
          <a:bodyPr vert="horz" wrap="square" lIns="91440" tIns="45720" rIns="91440" bIns="45720" numCol="1" anchor="t" anchorCtr="0" compatLnSpc="1">
            <a:prstTxWarp prst="textNoShape">
              <a:avLst/>
            </a:prstTxWarp>
          </a:bodyPr>
          <a:lstStyle>
            <a:lvl1pPr algn="r">
              <a:defRPr sz="633" b="1">
                <a:solidFill>
                  <a:srgbClr val="00A0AE"/>
                </a:solidFill>
                <a:latin typeface="Open Sans" pitchFamily="-112" charset="0"/>
              </a:defRPr>
            </a:lvl1pPr>
          </a:lstStyle>
          <a:p>
            <a:pPr defTabSz="455613"/>
            <a:fld id="{8FE1B16F-386A-4033-ADED-C47532BD60B1}" type="slidenum">
              <a:rPr lang="en-US" smtClean="0">
                <a:ea typeface="MS PGothic" charset="0"/>
              </a:rPr>
              <a:pPr defTabSz="455613"/>
              <a:t>‹#›</a:t>
            </a:fld>
            <a:endParaRPr lang="en-US" dirty="0">
              <a:ea typeface="MS PGothic" charset="0"/>
            </a:endParaRPr>
          </a:p>
        </p:txBody>
      </p:sp>
      <p:sp>
        <p:nvSpPr>
          <p:cNvPr id="10" name="Footer Placeholder 4"/>
          <p:cNvSpPr>
            <a:spLocks noGrp="1"/>
          </p:cNvSpPr>
          <p:nvPr>
            <p:ph type="ftr" sz="quarter" idx="3"/>
          </p:nvPr>
        </p:nvSpPr>
        <p:spPr>
          <a:xfrm>
            <a:off x="623457" y="6596372"/>
            <a:ext cx="7402847" cy="250695"/>
          </a:xfrm>
          <a:prstGeom prst="rect">
            <a:avLst/>
          </a:prstGeom>
        </p:spPr>
        <p:txBody>
          <a:bodyPr/>
          <a:lstStyle>
            <a:lvl1pPr>
              <a:defRPr sz="844" b="1">
                <a:solidFill>
                  <a:schemeClr val="tx1"/>
                </a:solidFill>
                <a:latin typeface="Open Sans"/>
              </a:defRPr>
            </a:lvl1pPr>
          </a:lstStyle>
          <a:p>
            <a:pPr defTabSz="455613"/>
            <a:r>
              <a:rPr lang="en-US">
                <a:solidFill>
                  <a:srgbClr val="4D4D4F"/>
                </a:solidFill>
                <a:ea typeface="MS PGothic" charset="0"/>
              </a:rPr>
              <a:t>2-YEAR WORKPLAN</a:t>
            </a:r>
            <a:endParaRPr lang="en-US" dirty="0">
              <a:solidFill>
                <a:srgbClr val="4D4D4F"/>
              </a:solidFill>
              <a:ea typeface="MS PGothic" charset="0"/>
            </a:endParaRPr>
          </a:p>
        </p:txBody>
      </p:sp>
      <p:sp>
        <p:nvSpPr>
          <p:cNvPr id="7" name="Title 1"/>
          <p:cNvSpPr>
            <a:spLocks noGrp="1"/>
          </p:cNvSpPr>
          <p:nvPr>
            <p:ph type="title" hasCustomPrompt="1"/>
          </p:nvPr>
        </p:nvSpPr>
        <p:spPr>
          <a:xfrm>
            <a:off x="610197" y="274589"/>
            <a:ext cx="10971609" cy="827591"/>
          </a:xfrm>
          <a:prstGeom prst="rect">
            <a:avLst/>
          </a:prstGeom>
        </p:spPr>
        <p:txBody>
          <a:bodyPr anchor="b" anchorCtr="0">
            <a:normAutofit/>
          </a:bodyPr>
          <a:lstStyle>
            <a:lvl1pPr>
              <a:defRPr sz="2531"/>
            </a:lvl1pPr>
          </a:lstStyle>
          <a:p>
            <a:r>
              <a:rPr lang="en-US" dirty="0"/>
              <a:t>CLICK TO EDIT MASTER TITLE STYLE</a:t>
            </a:r>
          </a:p>
        </p:txBody>
      </p:sp>
      <p:cxnSp>
        <p:nvCxnSpPr>
          <p:cNvPr id="11" name="Straight Connector 10"/>
          <p:cNvCxnSpPr/>
          <p:nvPr userDrawn="1"/>
        </p:nvCxnSpPr>
        <p:spPr>
          <a:xfrm>
            <a:off x="601190" y="1110537"/>
            <a:ext cx="10988385"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9370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16E6DAE-10FA-42AE-9661-885862EDABCD}" type="datetimeFigureOut">
              <a:rPr lang="en-US" smtClean="0"/>
              <a:pPr/>
              <a:t>6/20/2018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BBCAF-ABA4-4A45-AA0E-7729EB74885B}" type="slidenum">
              <a:rPr lang="en-US" smtClean="0"/>
              <a:pPr/>
              <a:t>‹#›</a:t>
            </a:fld>
            <a:endParaRPr lang="en-US"/>
          </a:p>
        </p:txBody>
      </p:sp>
    </p:spTree>
    <p:extLst>
      <p:ext uri="{BB962C8B-B14F-4D97-AF65-F5344CB8AC3E}">
        <p14:creationId xmlns:p14="http://schemas.microsoft.com/office/powerpoint/2010/main" val="45046361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theme" Target="../theme/theme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8" Type="http://schemas.openxmlformats.org/officeDocument/2006/relationships/slideLayout" Target="../slideLayouts/slideLayout57.xml"/><Relationship Id="rId51"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theme" Target="../theme/theme4.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34" Type="http://schemas.openxmlformats.org/officeDocument/2006/relationships/slideLayout" Target="../slideLayouts/slideLayout183.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slideLayout" Target="../slideLayouts/slideLayout182.xml"/><Relationship Id="rId38" Type="http://schemas.openxmlformats.org/officeDocument/2006/relationships/theme" Target="../theme/theme6.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slideLayout" Target="../slideLayouts/slideLayout178.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slideLayout" Target="../slideLayouts/slideLayout181.xml"/><Relationship Id="rId37" Type="http://schemas.openxmlformats.org/officeDocument/2006/relationships/slideLayout" Target="../slideLayouts/slideLayout186.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36" Type="http://schemas.openxmlformats.org/officeDocument/2006/relationships/slideLayout" Target="../slideLayouts/slideLayout185.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slideLayout" Target="../slideLayouts/slideLayout180.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slideLayout" Target="../slideLayouts/slideLayout179.xml"/><Relationship Id="rId35" Type="http://schemas.openxmlformats.org/officeDocument/2006/relationships/slideLayout" Target="../slideLayouts/slideLayout1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7.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90F174-BE59-4A7D-A5EF-C5F0A1FA5F9D}" type="datetimeFigureOut">
              <a:rPr lang="en-US" smtClean="0"/>
              <a:pPr/>
              <a:t>6/20/2018</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33C275-BC06-48E3-9186-8997525BB8F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90F174-BE59-4A7D-A5EF-C5F0A1FA5F9D}" type="datetimeFigureOut">
              <a:rPr lang="en-US" smtClean="0"/>
              <a:pPr/>
              <a:t>6/20/2018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33C275-BC06-48E3-9186-8997525BB8F3}" type="slidenum">
              <a:rPr lang="en-US" smtClean="0"/>
              <a:pPr/>
              <a:t>‹#›</a:t>
            </a:fld>
            <a:endParaRPr lang="en-US"/>
          </a:p>
        </p:txBody>
      </p:sp>
    </p:spTree>
    <p:extLst>
      <p:ext uri="{BB962C8B-B14F-4D97-AF65-F5344CB8AC3E}">
        <p14:creationId xmlns:p14="http://schemas.microsoft.com/office/powerpoint/2010/main" val="213314677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687"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865"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1"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118022"/>
      </p:ext>
    </p:extLst>
  </p:cSld>
  <p:clrMap bg1="lt1" tx1="dk1" bg2="lt2" tx2="dk2" accent1="accent1" accent2="accent2" accent3="accent3" accent4="accent4" accent5="accent5" accent6="accent6" hlink="hlink" folHlink="folHlink"/>
  <p:sldLayoutIdLst>
    <p:sldLayoutId id="2147483750"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 id="2147483789" r:id="rId38"/>
    <p:sldLayoutId id="2147483790" r:id="rId39"/>
    <p:sldLayoutId id="2147483791" r:id="rId40"/>
    <p:sldLayoutId id="2147483792" r:id="rId41"/>
    <p:sldLayoutId id="2147483793" r:id="rId42"/>
    <p:sldLayoutId id="2147483794" r:id="rId43"/>
    <p:sldLayoutId id="2147483795" r:id="rId44"/>
    <p:sldLayoutId id="2147483796" r:id="rId45"/>
    <p:sldLayoutId id="2147483797" r:id="rId46"/>
    <p:sldLayoutId id="2147483798" r:id="rId47"/>
    <p:sldLayoutId id="2147483799" r:id="rId48"/>
    <p:sldLayoutId id="2147483801" r:id="rId49"/>
  </p:sldLayoutIdLst>
  <p:txStyles>
    <p:titleStyle>
      <a:lvl1pPr algn="ctr" defTabSz="455613" rtl="0" eaLnBrk="0" fontAlgn="base" hangingPunct="0">
        <a:spcBef>
          <a:spcPct val="0"/>
        </a:spcBef>
        <a:spcAft>
          <a:spcPct val="0"/>
        </a:spcAft>
        <a:defRPr sz="4400" kern="1200">
          <a:solidFill>
            <a:schemeClr val="tx1"/>
          </a:solidFill>
          <a:latin typeface="+mj-lt"/>
          <a:ea typeface="MS PGothic" charset="0"/>
          <a:cs typeface="MS PGothic" charset="0"/>
        </a:defRPr>
      </a:lvl1pPr>
      <a:lvl2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2pPr>
      <a:lvl3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3pPr>
      <a:lvl4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4pPr>
      <a:lvl5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MS PGothic" charset="0"/>
          <a:cs typeface="MS PGothic"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MS PGothic" charset="0"/>
          <a:cs typeface="MS PGothic" charset="0"/>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MS PGothic" charset="0"/>
          <a:cs typeface="MS PGothic" charset="0"/>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090F174-BE59-4A7D-A5EF-C5F0A1FA5F9D}" type="datetimeFigureOut">
              <a:rPr lang="en-US" smtClean="0"/>
              <a:pPr/>
              <a:t>6/20/2018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C33C275-BC06-48E3-9186-8997525BB8F3}" type="slidenum">
              <a:rPr lang="en-US" smtClean="0"/>
              <a:pPr/>
              <a:t>‹#›</a:t>
            </a:fld>
            <a:endParaRPr lang="en-US"/>
          </a:p>
        </p:txBody>
      </p:sp>
    </p:spTree>
    <p:extLst>
      <p:ext uri="{BB962C8B-B14F-4D97-AF65-F5344CB8AC3E}">
        <p14:creationId xmlns:p14="http://schemas.microsoft.com/office/powerpoint/2010/main" val="1753968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 id="2147483843" r:id="rId29"/>
    <p:sldLayoutId id="2147483844" r:id="rId30"/>
    <p:sldLayoutId id="2147483845" r:id="rId31"/>
    <p:sldLayoutId id="2147483846" r:id="rId32"/>
    <p:sldLayoutId id="2147483847" r:id="rId33"/>
    <p:sldLayoutId id="2147483848" r:id="rId34"/>
    <p:sldLayoutId id="2147483849" r:id="rId35"/>
    <p:sldLayoutId id="2147483850" r:id="rId36"/>
    <p:sldLayoutId id="2147483851" r:id="rId37"/>
    <p:sldLayoutId id="2147483852" r:id="rId3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D4735-11AD-4324-A8D2-BE12666825EC}" type="datetimeFigureOut">
              <a:rPr lang="en-US" smtClean="0"/>
              <a:t>6/20/2018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42B82-8B7D-4085-88C3-BB5A66457363}" type="slidenum">
              <a:rPr lang="en-US" smtClean="0"/>
              <a:t>‹#›</a:t>
            </a:fld>
            <a:endParaRPr lang="en-US"/>
          </a:p>
        </p:txBody>
      </p:sp>
    </p:spTree>
    <p:extLst>
      <p:ext uri="{BB962C8B-B14F-4D97-AF65-F5344CB8AC3E}">
        <p14:creationId xmlns:p14="http://schemas.microsoft.com/office/powerpoint/2010/main" val="242471921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90F174-BE59-4A7D-A5EF-C5F0A1FA5F9D}" type="datetimeFigureOut">
              <a:rPr lang="en-US" smtClean="0">
                <a:solidFill>
                  <a:prstClr val="black">
                    <a:tint val="75000"/>
                  </a:prstClr>
                </a:solidFill>
              </a:rPr>
              <a:pPr/>
              <a:t>6/20/2018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33C275-BC06-48E3-9186-8997525BB8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816163"/>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 id="2147483903" r:id="rId23"/>
    <p:sldLayoutId id="2147483904" r:id="rId24"/>
    <p:sldLayoutId id="2147483905" r:id="rId25"/>
    <p:sldLayoutId id="2147483906" r:id="rId26"/>
    <p:sldLayoutId id="2147483907" r:id="rId27"/>
    <p:sldLayoutId id="2147483908" r:id="rId28"/>
    <p:sldLayoutId id="2147483909" r:id="rId29"/>
    <p:sldLayoutId id="2147483910" r:id="rId30"/>
    <p:sldLayoutId id="2147483911" r:id="rId31"/>
    <p:sldLayoutId id="2147483912" r:id="rId32"/>
    <p:sldLayoutId id="2147483913" r:id="rId33"/>
    <p:sldLayoutId id="2147483914" r:id="rId34"/>
    <p:sldLayoutId id="2147483915" r:id="rId35"/>
    <p:sldLayoutId id="2147483916" r:id="rId36"/>
    <p:sldLayoutId id="2147483917"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42402600"/>
      </p:ext>
    </p:extLst>
  </p:cSld>
  <p:clrMap bg1="lt1" tx1="dk1" bg2="dk2"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87.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9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95.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195.xml"/><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95.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95.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48.jp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4.PNG"/><Relationship Id="rId7" Type="http://schemas.openxmlformats.org/officeDocument/2006/relationships/image" Target="../media/image57.emf"/><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9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10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0.png"/><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6.xml"/><Relationship Id="rId1" Type="http://schemas.openxmlformats.org/officeDocument/2006/relationships/slideLayout" Target="../slideLayouts/slideLayout10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95.xml"/><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95.xml"/><Relationship Id="rId4" Type="http://schemas.openxmlformats.org/officeDocument/2006/relationships/image" Target="../media/image33.png"/></Relationships>
</file>

<file path=ppt/slides/_rels/slide40.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150.xml"/><Relationship Id="rId5" Type="http://schemas.openxmlformats.org/officeDocument/2006/relationships/customXml" Target="../ink/ink2.xml"/><Relationship Id="rId4" Type="http://schemas.openxmlformats.org/officeDocument/2006/relationships/customXml" Target="../ink/ink1.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150.xml"/><Relationship Id="rId5" Type="http://schemas.openxmlformats.org/officeDocument/2006/relationships/customXml" Target="../ink/ink4.xml"/><Relationship Id="rId4" Type="http://schemas.openxmlformats.org/officeDocument/2006/relationships/customXml" Target="../ink/ink3.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45.xml"/><Relationship Id="rId1" Type="http://schemas.openxmlformats.org/officeDocument/2006/relationships/slideLayout" Target="../slideLayouts/slideLayout9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95.xml"/><Relationship Id="rId4" Type="http://schemas.openxmlformats.org/officeDocument/2006/relationships/image" Target="../media/image34.pn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image" Target="../media/image90.jpe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91.emf"/></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1.xml"/><Relationship Id="rId1" Type="http://schemas.openxmlformats.org/officeDocument/2006/relationships/slideLayout" Target="../slideLayouts/slideLayout150.xml"/><Relationship Id="rId5" Type="http://schemas.openxmlformats.org/officeDocument/2006/relationships/customXml" Target="../ink/ink6.xml"/><Relationship Id="rId4" Type="http://schemas.openxmlformats.org/officeDocument/2006/relationships/customXml" Target="../ink/ink5.xml"/></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150.xml"/><Relationship Id="rId5" Type="http://schemas.openxmlformats.org/officeDocument/2006/relationships/customXml" Target="../ink/ink8.xml"/><Relationship Id="rId4" Type="http://schemas.openxmlformats.org/officeDocument/2006/relationships/customXml" Target="../ink/ink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138.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102.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95.xml"/><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7.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8.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102.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95.xml"/><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18.xml"/><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99.emf"/><Relationship Id="rId4" Type="http://schemas.openxmlformats.org/officeDocument/2006/relationships/oleObject" Target="../embeddings/oleObject1.bin"/></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9.xml"/><Relationship Id="rId1" Type="http://schemas.openxmlformats.org/officeDocument/2006/relationships/slideLayout" Target="../slideLayouts/slideLayout15.xml"/><Relationship Id="rId4" Type="http://schemas.openxmlformats.org/officeDocument/2006/relationships/image" Target="../media/image100.PNG"/></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15.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1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2.xml"/><Relationship Id="rId1" Type="http://schemas.openxmlformats.org/officeDocument/2006/relationships/slideLayout" Target="../slideLayouts/slideLayout195.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95.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95.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p:cNvPicPr preferRelativeResize="0"/>
          <p:nvPr/>
        </p:nvPicPr>
        <p:blipFill>
          <a:blip r:embed="rId3">
            <a:alphaModFix/>
          </a:blip>
          <a:stretch>
            <a:fillRect/>
          </a:stretch>
        </p:blipFill>
        <p:spPr>
          <a:xfrm>
            <a:off x="361251" y="203201"/>
            <a:ext cx="11469504" cy="6451596"/>
          </a:xfrm>
          <a:prstGeom prst="rect">
            <a:avLst/>
          </a:prstGeom>
          <a:noFill/>
          <a:ln>
            <a:noFill/>
          </a:ln>
        </p:spPr>
      </p:pic>
      <p:sp>
        <p:nvSpPr>
          <p:cNvPr id="55" name="Shape 55"/>
          <p:cNvSpPr txBox="1"/>
          <p:nvPr/>
        </p:nvSpPr>
        <p:spPr>
          <a:xfrm>
            <a:off x="7158300" y="5475400"/>
            <a:ext cx="4056000" cy="7876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1867" b="1" kern="0">
                <a:solidFill>
                  <a:srgbClr val="FFFFFF"/>
                </a:solidFill>
                <a:latin typeface="Source Sans Pro"/>
                <a:ea typeface="Source Sans Pro"/>
                <a:cs typeface="Source Sans Pro"/>
                <a:sym typeface="Source Sans Pro"/>
              </a:rPr>
              <a:t>City Council Hearing</a:t>
            </a:r>
            <a:br>
              <a:rPr lang="en" sz="1867" b="1" kern="0">
                <a:solidFill>
                  <a:srgbClr val="FFFFFF"/>
                </a:solidFill>
                <a:latin typeface="Source Sans Pro"/>
                <a:ea typeface="Source Sans Pro"/>
                <a:cs typeface="Source Sans Pro"/>
                <a:sym typeface="Source Sans Pro"/>
              </a:rPr>
            </a:br>
            <a:r>
              <a:rPr lang="en" sz="1867" b="1" kern="0">
                <a:solidFill>
                  <a:srgbClr val="FFFFFF"/>
                </a:solidFill>
                <a:latin typeface="Source Sans Pro"/>
                <a:ea typeface="Source Sans Pro"/>
                <a:cs typeface="Source Sans Pro"/>
                <a:sym typeface="Source Sans Pro"/>
              </a:rPr>
              <a:t>June 20, 2018</a:t>
            </a:r>
            <a:endParaRPr sz="1867" b="1" kern="0">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247168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p:nvPr/>
        </p:nvSpPr>
        <p:spPr>
          <a:xfrm>
            <a:off x="373200" y="6168133"/>
            <a:ext cx="4050000" cy="44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kern="0">
                <a:solidFill>
                  <a:srgbClr val="000000"/>
                </a:solidFill>
                <a:latin typeface="Source Sans Pro"/>
                <a:ea typeface="Source Sans Pro"/>
                <a:cs typeface="Source Sans Pro"/>
                <a:sym typeface="Source Sans Pro"/>
              </a:rPr>
              <a:t>ENHANCED TRANSIT CORRIDORS PLAN</a:t>
            </a:r>
            <a:endParaRPr sz="1200" kern="0">
              <a:solidFill>
                <a:srgbClr val="000000"/>
              </a:solidFill>
              <a:latin typeface="Source Sans Pro"/>
              <a:ea typeface="Source Sans Pro"/>
              <a:cs typeface="Source Sans Pro"/>
              <a:sym typeface="Source Sans Pro"/>
            </a:endParaRPr>
          </a:p>
        </p:txBody>
      </p:sp>
      <p:pic>
        <p:nvPicPr>
          <p:cNvPr id="123" name="Shape 123"/>
          <p:cNvPicPr preferRelativeResize="0"/>
          <p:nvPr/>
        </p:nvPicPr>
        <p:blipFill>
          <a:blip r:embed="rId3">
            <a:alphaModFix/>
          </a:blip>
          <a:stretch>
            <a:fillRect/>
          </a:stretch>
        </p:blipFill>
        <p:spPr>
          <a:xfrm>
            <a:off x="1200833" y="0"/>
            <a:ext cx="10787971" cy="6858000"/>
          </a:xfrm>
          <a:prstGeom prst="rect">
            <a:avLst/>
          </a:prstGeom>
          <a:noFill/>
          <a:ln>
            <a:noFill/>
          </a:ln>
        </p:spPr>
      </p:pic>
      <p:sp>
        <p:nvSpPr>
          <p:cNvPr id="124" name="Shape 124"/>
          <p:cNvSpPr txBox="1"/>
          <p:nvPr/>
        </p:nvSpPr>
        <p:spPr>
          <a:xfrm>
            <a:off x="7178722" y="1100"/>
            <a:ext cx="4911645" cy="12720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3600" b="1" kern="0" dirty="0">
                <a:solidFill>
                  <a:srgbClr val="000000"/>
                </a:solidFill>
                <a:latin typeface="Source Sans Pro"/>
                <a:ea typeface="Source Sans Pro"/>
                <a:cs typeface="Source Sans Pro"/>
                <a:sym typeface="Source Sans Pro"/>
              </a:rPr>
              <a:t>WHERE IS TRANSIT </a:t>
            </a:r>
            <a:endParaRPr sz="3600" b="1" kern="0" dirty="0">
              <a:solidFill>
                <a:srgbClr val="000000"/>
              </a:solidFill>
              <a:latin typeface="Source Sans Pro"/>
              <a:ea typeface="Source Sans Pro"/>
              <a:cs typeface="Source Sans Pro"/>
              <a:sym typeface="Source Sans Pro"/>
            </a:endParaRPr>
          </a:p>
          <a:p>
            <a:pPr algn="r" defTabSz="1219170">
              <a:buClr>
                <a:srgbClr val="000000"/>
              </a:buClr>
            </a:pPr>
            <a:r>
              <a:rPr lang="en" sz="3600" b="1" kern="0" dirty="0">
                <a:solidFill>
                  <a:srgbClr val="000000"/>
                </a:solidFill>
                <a:latin typeface="Source Sans Pro"/>
                <a:ea typeface="Source Sans Pro"/>
                <a:cs typeface="Source Sans Pro"/>
                <a:sym typeface="Source Sans Pro"/>
              </a:rPr>
              <a:t>MOST DELAYED?</a:t>
            </a:r>
            <a:endParaRPr sz="3600" b="1" kern="0" dirty="0">
              <a:solidFill>
                <a:srgbClr val="000000"/>
              </a:solidFill>
              <a:latin typeface="Source Sans Pro"/>
              <a:ea typeface="Source Sans Pro"/>
              <a:cs typeface="Source Sans Pro"/>
              <a:sym typeface="Source Sans Pro"/>
            </a:endParaRPr>
          </a:p>
        </p:txBody>
      </p:sp>
      <p:pic>
        <p:nvPicPr>
          <p:cNvPr id="125" name="Shape 125"/>
          <p:cNvPicPr preferRelativeResize="0"/>
          <p:nvPr/>
        </p:nvPicPr>
        <p:blipFill>
          <a:blip r:embed="rId4">
            <a:alphaModFix/>
          </a:blip>
          <a:stretch>
            <a:fillRect/>
          </a:stretch>
        </p:blipFill>
        <p:spPr>
          <a:xfrm>
            <a:off x="11097300" y="5999797"/>
            <a:ext cx="631800" cy="554467"/>
          </a:xfrm>
          <a:prstGeom prst="rect">
            <a:avLst/>
          </a:prstGeom>
          <a:noFill/>
          <a:ln>
            <a:noFill/>
          </a:ln>
        </p:spPr>
      </p:pic>
      <p:pic>
        <p:nvPicPr>
          <p:cNvPr id="126" name="Shape 126"/>
          <p:cNvPicPr preferRelativeResize="0"/>
          <p:nvPr/>
        </p:nvPicPr>
        <p:blipFill>
          <a:blip r:embed="rId5">
            <a:alphaModFix/>
          </a:blip>
          <a:stretch>
            <a:fillRect/>
          </a:stretch>
        </p:blipFill>
        <p:spPr>
          <a:xfrm>
            <a:off x="100267" y="4000300"/>
            <a:ext cx="4106533" cy="2719400"/>
          </a:xfrm>
          <a:prstGeom prst="rect">
            <a:avLst/>
          </a:prstGeom>
          <a:noFill/>
          <a:ln>
            <a:noFill/>
          </a:ln>
        </p:spPr>
      </p:pic>
      <p:pic>
        <p:nvPicPr>
          <p:cNvPr id="127" name="Shape 127"/>
          <p:cNvPicPr preferRelativeResize="0"/>
          <p:nvPr/>
        </p:nvPicPr>
        <p:blipFill>
          <a:blip r:embed="rId6">
            <a:alphaModFix/>
          </a:blip>
          <a:stretch>
            <a:fillRect/>
          </a:stretch>
        </p:blipFill>
        <p:spPr>
          <a:xfrm>
            <a:off x="100267" y="102701"/>
            <a:ext cx="5321067" cy="1087852"/>
          </a:xfrm>
          <a:prstGeom prst="rect">
            <a:avLst/>
          </a:prstGeom>
          <a:noFill/>
          <a:ln>
            <a:noFill/>
          </a:ln>
        </p:spPr>
      </p:pic>
    </p:spTree>
    <p:extLst>
      <p:ext uri="{BB962C8B-B14F-4D97-AF65-F5344CB8AC3E}">
        <p14:creationId xmlns:p14="http://schemas.microsoft.com/office/powerpoint/2010/main" val="143605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Shape 132"/>
          <p:cNvPicPr preferRelativeResize="0"/>
          <p:nvPr/>
        </p:nvPicPr>
        <p:blipFill>
          <a:blip r:embed="rId3">
            <a:alphaModFix/>
          </a:blip>
          <a:stretch>
            <a:fillRect/>
          </a:stretch>
        </p:blipFill>
        <p:spPr>
          <a:xfrm>
            <a:off x="11097300" y="5999797"/>
            <a:ext cx="631800" cy="554467"/>
          </a:xfrm>
          <a:prstGeom prst="rect">
            <a:avLst/>
          </a:prstGeom>
          <a:noFill/>
          <a:ln>
            <a:noFill/>
          </a:ln>
        </p:spPr>
      </p:pic>
      <p:sp>
        <p:nvSpPr>
          <p:cNvPr id="133" name="Shape 133"/>
          <p:cNvSpPr txBox="1"/>
          <p:nvPr/>
        </p:nvSpPr>
        <p:spPr>
          <a:xfrm>
            <a:off x="373200" y="6168133"/>
            <a:ext cx="4050000" cy="44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kern="0">
                <a:solidFill>
                  <a:srgbClr val="000000"/>
                </a:solidFill>
                <a:latin typeface="Source Sans Pro"/>
                <a:ea typeface="Source Sans Pro"/>
                <a:cs typeface="Source Sans Pro"/>
                <a:sym typeface="Source Sans Pro"/>
              </a:rPr>
              <a:t>ENHANCED TRANSIT CORRIDORS PLAN</a:t>
            </a:r>
            <a:endParaRPr sz="1200" kern="0">
              <a:solidFill>
                <a:srgbClr val="000000"/>
              </a:solidFill>
              <a:latin typeface="Source Sans Pro"/>
              <a:ea typeface="Source Sans Pro"/>
              <a:cs typeface="Source Sans Pro"/>
              <a:sym typeface="Source Sans Pro"/>
            </a:endParaRPr>
          </a:p>
        </p:txBody>
      </p:sp>
      <p:sp>
        <p:nvSpPr>
          <p:cNvPr id="134" name="Shape 134"/>
          <p:cNvSpPr txBox="1"/>
          <p:nvPr/>
        </p:nvSpPr>
        <p:spPr>
          <a:xfrm>
            <a:off x="787432" y="430333"/>
            <a:ext cx="10941667" cy="1265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4400" b="1" kern="0" dirty="0">
                <a:solidFill>
                  <a:srgbClr val="000000"/>
                </a:solidFill>
                <a:latin typeface="Source Sans Pro"/>
                <a:ea typeface="Source Sans Pro"/>
                <a:cs typeface="Source Sans Pro"/>
                <a:sym typeface="Source Sans Pro"/>
              </a:rPr>
              <a:t>THIS IS A REGIONAL PROBLEM</a:t>
            </a:r>
            <a:endParaRPr sz="4400" b="1" kern="0" dirty="0">
              <a:solidFill>
                <a:srgbClr val="000000"/>
              </a:solidFill>
              <a:latin typeface="Source Sans Pro"/>
              <a:ea typeface="Source Sans Pro"/>
              <a:cs typeface="Source Sans Pro"/>
              <a:sym typeface="Source Sans Pro"/>
            </a:endParaRPr>
          </a:p>
          <a:p>
            <a:pPr defTabSz="1219170">
              <a:buClr>
                <a:srgbClr val="000000"/>
              </a:buClr>
            </a:pPr>
            <a:r>
              <a:rPr lang="en" sz="4400" b="1" kern="0" dirty="0">
                <a:solidFill>
                  <a:srgbClr val="000000"/>
                </a:solidFill>
                <a:latin typeface="Source Sans Pro"/>
                <a:ea typeface="Source Sans Pro"/>
                <a:cs typeface="Source Sans Pro"/>
                <a:sym typeface="Source Sans Pro"/>
              </a:rPr>
              <a:t>THAT NEEDS A REGIONAL SOLUTION.</a:t>
            </a:r>
            <a:endParaRPr sz="4400" b="1" kern="0" dirty="0">
              <a:solidFill>
                <a:srgbClr val="000000"/>
              </a:solidFill>
              <a:latin typeface="Source Sans Pro"/>
              <a:ea typeface="Source Sans Pro"/>
              <a:cs typeface="Source Sans Pro"/>
              <a:sym typeface="Source Sans Pro"/>
            </a:endParaRPr>
          </a:p>
        </p:txBody>
      </p:sp>
      <p:sp>
        <p:nvSpPr>
          <p:cNvPr id="135" name="Shape 135"/>
          <p:cNvSpPr txBox="1"/>
          <p:nvPr/>
        </p:nvSpPr>
        <p:spPr>
          <a:xfrm>
            <a:off x="787433" y="2796400"/>
            <a:ext cx="9362800" cy="1265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b="1" kern="0">
                <a:solidFill>
                  <a:srgbClr val="000000"/>
                </a:solidFill>
                <a:latin typeface="Source Sans Pro"/>
                <a:ea typeface="Source Sans Pro"/>
                <a:cs typeface="Source Sans Pro"/>
                <a:sym typeface="Source Sans Pro"/>
              </a:rPr>
              <a:t>SINCE LAST YEAR, WE HELPED SPUR A REGIONAL EFFORT...</a:t>
            </a:r>
            <a:endParaRPr sz="2667" b="1" kern="0">
              <a:solidFill>
                <a:srgbClr val="000000"/>
              </a:solidFill>
              <a:latin typeface="Source Sans Pro"/>
              <a:ea typeface="Source Sans Pro"/>
              <a:cs typeface="Source Sans Pro"/>
              <a:sym typeface="Source Sans Pro"/>
            </a:endParaRPr>
          </a:p>
        </p:txBody>
      </p:sp>
      <p:sp>
        <p:nvSpPr>
          <p:cNvPr id="136" name="Shape 136"/>
          <p:cNvSpPr txBox="1"/>
          <p:nvPr/>
        </p:nvSpPr>
        <p:spPr>
          <a:xfrm>
            <a:off x="787433" y="4061600"/>
            <a:ext cx="10383200" cy="1265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b="1" kern="0">
                <a:solidFill>
                  <a:srgbClr val="000000"/>
                </a:solidFill>
                <a:latin typeface="Source Sans Pro"/>
                <a:ea typeface="Source Sans Pro"/>
                <a:cs typeface="Source Sans Pro"/>
                <a:sym typeface="Source Sans Pro"/>
              </a:rPr>
              <a:t>METRO’S REGIONAL ETC PILOT PROGRAM </a:t>
            </a:r>
            <a:endParaRPr sz="2667" b="1" kern="0">
              <a:solidFill>
                <a:srgbClr val="000000"/>
              </a:solidFill>
              <a:latin typeface="Source Sans Pro"/>
              <a:ea typeface="Source Sans Pro"/>
              <a:cs typeface="Source Sans Pro"/>
              <a:sym typeface="Source Sans Pro"/>
            </a:endParaRPr>
          </a:p>
          <a:p>
            <a:pPr defTabSz="1219170">
              <a:buClr>
                <a:srgbClr val="000000"/>
              </a:buClr>
            </a:pPr>
            <a:r>
              <a:rPr lang="en" sz="2667" b="1" kern="0">
                <a:solidFill>
                  <a:srgbClr val="000000"/>
                </a:solidFill>
                <a:latin typeface="Source Sans Pro"/>
                <a:ea typeface="Source Sans Pro"/>
                <a:cs typeface="Source Sans Pro"/>
                <a:sym typeface="Source Sans Pro"/>
              </a:rPr>
              <a:t>WITH $5 MILLION FOR PROJECT DEVELOPMENT</a:t>
            </a:r>
            <a:endParaRPr sz="2667" b="1" kern="0">
              <a:solidFill>
                <a:srgbClr val="000000"/>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229189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Shape 141"/>
          <p:cNvPicPr preferRelativeResize="0"/>
          <p:nvPr/>
        </p:nvPicPr>
        <p:blipFill rotWithShape="1">
          <a:blip r:embed="rId3">
            <a:alphaModFix/>
          </a:blip>
          <a:srcRect l="11342" r="31165"/>
          <a:stretch/>
        </p:blipFill>
        <p:spPr>
          <a:xfrm>
            <a:off x="186133" y="155501"/>
            <a:ext cx="6691440" cy="6547036"/>
          </a:xfrm>
          <a:prstGeom prst="rect">
            <a:avLst/>
          </a:prstGeom>
          <a:noFill/>
          <a:ln>
            <a:noFill/>
          </a:ln>
        </p:spPr>
      </p:pic>
      <p:sp>
        <p:nvSpPr>
          <p:cNvPr id="142" name="Shape 142"/>
          <p:cNvSpPr txBox="1"/>
          <p:nvPr/>
        </p:nvSpPr>
        <p:spPr>
          <a:xfrm>
            <a:off x="232428" y="123417"/>
            <a:ext cx="6248583" cy="4576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6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Source Sans Pro"/>
              </a:rPr>
              <a:t>SEATTLE, </a:t>
            </a:r>
          </a:p>
          <a:p>
            <a:pPr defTabSz="1219170">
              <a:buClr>
                <a:srgbClr val="000000"/>
              </a:buClr>
            </a:pPr>
            <a:r>
              <a:rPr lang="en" sz="36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Source Sans Pro"/>
              </a:rPr>
              <a:t>SAN FRANCISCO, </a:t>
            </a:r>
          </a:p>
          <a:p>
            <a:pPr defTabSz="1219170">
              <a:buClr>
                <a:srgbClr val="000000"/>
              </a:buClr>
            </a:pPr>
            <a:r>
              <a:rPr lang="en" sz="36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Source Sans Pro"/>
              </a:rPr>
              <a:t>VANCOUVER B.C., </a:t>
            </a:r>
          </a:p>
          <a:p>
            <a:pPr defTabSz="1219170">
              <a:buClr>
                <a:srgbClr val="000000"/>
              </a:buClr>
            </a:pPr>
            <a:r>
              <a:rPr lang="en" sz="36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Source Sans Pro"/>
              </a:rPr>
              <a:t>ARE ALL AGGRESSIVELY INVESTING IN BUS SERVICE AND </a:t>
            </a:r>
            <a:endParaRPr sz="36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Source Sans Pro"/>
            </a:endParaRPr>
          </a:p>
          <a:p>
            <a:pPr defTabSz="1219170">
              <a:buClr>
                <a:srgbClr val="000000"/>
              </a:buClr>
              <a:buSzPts val="1100"/>
            </a:pPr>
            <a:r>
              <a:rPr lang="en" sz="36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Source Sans Pro"/>
              </a:rPr>
              <a:t>GIVING THEM THE </a:t>
            </a:r>
            <a:br>
              <a:rPr lang="en" sz="36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Source Sans Pro"/>
              </a:rPr>
            </a:br>
            <a:r>
              <a:rPr lang="en" sz="36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Source Sans Pro"/>
              </a:rPr>
              <a:t>SPACE THEY NEED.</a:t>
            </a:r>
            <a:endParaRPr sz="36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Source Sans Pro"/>
            </a:endParaRPr>
          </a:p>
          <a:p>
            <a:pPr defTabSz="1219170">
              <a:buClr>
                <a:srgbClr val="000000"/>
              </a:buClr>
              <a:buSzPts val="1100"/>
            </a:pPr>
            <a:endParaRPr sz="3200" b="1" kern="0" dirty="0">
              <a:solidFill>
                <a:srgbClr val="FFFFFF"/>
              </a:solidFill>
              <a:latin typeface="Source Sans Pro"/>
              <a:ea typeface="Source Sans Pro"/>
              <a:cs typeface="Source Sans Pro"/>
              <a:sym typeface="Source Sans Pro"/>
            </a:endParaRPr>
          </a:p>
          <a:p>
            <a:pPr defTabSz="1219170">
              <a:buClr>
                <a:srgbClr val="000000"/>
              </a:buClr>
            </a:pPr>
            <a:endParaRPr sz="3200" b="1" kern="0" dirty="0">
              <a:solidFill>
                <a:srgbClr val="FFFFFF"/>
              </a:solidFill>
              <a:latin typeface="Source Sans Pro"/>
              <a:ea typeface="Source Sans Pro"/>
              <a:cs typeface="Source Sans Pro"/>
              <a:sym typeface="Source Sans Pro"/>
            </a:endParaRPr>
          </a:p>
        </p:txBody>
      </p:sp>
      <p:pic>
        <p:nvPicPr>
          <p:cNvPr id="143" name="Shape 143"/>
          <p:cNvPicPr preferRelativeResize="0"/>
          <p:nvPr/>
        </p:nvPicPr>
        <p:blipFill rotWithShape="1">
          <a:blip r:embed="rId4">
            <a:alphaModFix/>
          </a:blip>
          <a:srcRect l="30789" r="25728"/>
          <a:stretch/>
        </p:blipFill>
        <p:spPr>
          <a:xfrm>
            <a:off x="6926565" y="141134"/>
            <a:ext cx="5083103" cy="6575733"/>
          </a:xfrm>
          <a:prstGeom prst="rect">
            <a:avLst/>
          </a:prstGeom>
          <a:noFill/>
          <a:ln>
            <a:noFill/>
          </a:ln>
        </p:spPr>
      </p:pic>
    </p:spTree>
    <p:extLst>
      <p:ext uri="{BB962C8B-B14F-4D97-AF65-F5344CB8AC3E}">
        <p14:creationId xmlns:p14="http://schemas.microsoft.com/office/powerpoint/2010/main" val="1877222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Shape 148"/>
          <p:cNvPicPr preferRelativeResize="0"/>
          <p:nvPr/>
        </p:nvPicPr>
        <p:blipFill>
          <a:blip r:embed="rId3">
            <a:alphaModFix/>
          </a:blip>
          <a:stretch>
            <a:fillRect/>
          </a:stretch>
        </p:blipFill>
        <p:spPr>
          <a:xfrm>
            <a:off x="11097300" y="5999797"/>
            <a:ext cx="631800" cy="554467"/>
          </a:xfrm>
          <a:prstGeom prst="rect">
            <a:avLst/>
          </a:prstGeom>
          <a:noFill/>
          <a:ln>
            <a:noFill/>
          </a:ln>
        </p:spPr>
      </p:pic>
      <p:sp>
        <p:nvSpPr>
          <p:cNvPr id="149" name="Shape 149"/>
          <p:cNvSpPr txBox="1"/>
          <p:nvPr/>
        </p:nvSpPr>
        <p:spPr>
          <a:xfrm>
            <a:off x="373200" y="6168133"/>
            <a:ext cx="4050000" cy="44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kern="0">
                <a:solidFill>
                  <a:srgbClr val="000000"/>
                </a:solidFill>
                <a:latin typeface="Source Sans Pro"/>
                <a:ea typeface="Source Sans Pro"/>
                <a:cs typeface="Source Sans Pro"/>
                <a:sym typeface="Source Sans Pro"/>
              </a:rPr>
              <a:t>ENHANCED TRANSIT CORRIDORS PLAN</a:t>
            </a:r>
            <a:endParaRPr sz="1200" kern="0">
              <a:solidFill>
                <a:srgbClr val="000000"/>
              </a:solidFill>
              <a:latin typeface="Source Sans Pro"/>
              <a:ea typeface="Source Sans Pro"/>
              <a:cs typeface="Source Sans Pro"/>
              <a:sym typeface="Source Sans Pro"/>
            </a:endParaRPr>
          </a:p>
        </p:txBody>
      </p:sp>
      <p:pic>
        <p:nvPicPr>
          <p:cNvPr id="150" name="Shape 150"/>
          <p:cNvPicPr preferRelativeResize="0"/>
          <p:nvPr/>
        </p:nvPicPr>
        <p:blipFill rotWithShape="1">
          <a:blip r:embed="rId4">
            <a:alphaModFix/>
          </a:blip>
          <a:srcRect t="1998" b="4595"/>
          <a:stretch/>
        </p:blipFill>
        <p:spPr>
          <a:xfrm>
            <a:off x="421326" y="235284"/>
            <a:ext cx="11323816" cy="6373649"/>
          </a:xfrm>
          <a:prstGeom prst="rect">
            <a:avLst/>
          </a:prstGeom>
          <a:noFill/>
          <a:ln>
            <a:noFill/>
          </a:ln>
        </p:spPr>
      </p:pic>
    </p:spTree>
    <p:extLst>
      <p:ext uri="{BB962C8B-B14F-4D97-AF65-F5344CB8AC3E}">
        <p14:creationId xmlns:p14="http://schemas.microsoft.com/office/powerpoint/2010/main" val="2558536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Shape 155"/>
          <p:cNvPicPr preferRelativeResize="0"/>
          <p:nvPr/>
        </p:nvPicPr>
        <p:blipFill>
          <a:blip r:embed="rId3">
            <a:alphaModFix/>
          </a:blip>
          <a:stretch>
            <a:fillRect/>
          </a:stretch>
        </p:blipFill>
        <p:spPr>
          <a:xfrm>
            <a:off x="11097300" y="5999797"/>
            <a:ext cx="631800" cy="554467"/>
          </a:xfrm>
          <a:prstGeom prst="rect">
            <a:avLst/>
          </a:prstGeom>
          <a:noFill/>
          <a:ln>
            <a:noFill/>
          </a:ln>
        </p:spPr>
      </p:pic>
      <p:sp>
        <p:nvSpPr>
          <p:cNvPr id="156" name="Shape 156"/>
          <p:cNvSpPr txBox="1"/>
          <p:nvPr/>
        </p:nvSpPr>
        <p:spPr>
          <a:xfrm>
            <a:off x="373200" y="6168133"/>
            <a:ext cx="4050000" cy="44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kern="0">
                <a:solidFill>
                  <a:srgbClr val="000000"/>
                </a:solidFill>
                <a:latin typeface="Source Sans Pro"/>
                <a:ea typeface="Source Sans Pro"/>
                <a:cs typeface="Source Sans Pro"/>
                <a:sym typeface="Source Sans Pro"/>
              </a:rPr>
              <a:t>ENHANCED TRANSIT CORRIDORS PLAN</a:t>
            </a:r>
            <a:endParaRPr sz="1200" kern="0">
              <a:solidFill>
                <a:srgbClr val="000000"/>
              </a:solidFill>
              <a:latin typeface="Source Sans Pro"/>
              <a:ea typeface="Source Sans Pro"/>
              <a:cs typeface="Source Sans Pro"/>
              <a:sym typeface="Source Sans Pro"/>
            </a:endParaRPr>
          </a:p>
        </p:txBody>
      </p:sp>
      <p:pic>
        <p:nvPicPr>
          <p:cNvPr id="157" name="Shape 157"/>
          <p:cNvPicPr preferRelativeResize="0"/>
          <p:nvPr/>
        </p:nvPicPr>
        <p:blipFill rotWithShape="1">
          <a:blip r:embed="rId4">
            <a:alphaModFix/>
          </a:blip>
          <a:srcRect l="-110" t="4873" r="109" b="12673"/>
          <a:stretch/>
        </p:blipFill>
        <p:spPr>
          <a:xfrm>
            <a:off x="203201" y="203200"/>
            <a:ext cx="11759100" cy="6478467"/>
          </a:xfrm>
          <a:prstGeom prst="rect">
            <a:avLst/>
          </a:prstGeom>
          <a:noFill/>
          <a:ln>
            <a:noFill/>
          </a:ln>
        </p:spPr>
      </p:pic>
    </p:spTree>
    <p:extLst>
      <p:ext uri="{BB962C8B-B14F-4D97-AF65-F5344CB8AC3E}">
        <p14:creationId xmlns:p14="http://schemas.microsoft.com/office/powerpoint/2010/main" val="468043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75000"/>
              </a:schemeClr>
            </a:gs>
            <a:gs pos="100000">
              <a:schemeClr val="accent5">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457200" y="2780415"/>
            <a:ext cx="12192000" cy="1600438"/>
          </a:xfrm>
          <a:prstGeom prst="rect">
            <a:avLst/>
          </a:prstGeom>
        </p:spPr>
        <p:txBody>
          <a:bodyPr wrap="square">
            <a:spAutoFit/>
          </a:bodyPr>
          <a:lstStyle/>
          <a:p>
            <a:pPr marL="1015746"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rebuchet MS"/>
                <a:ea typeface="+mn-ea"/>
                <a:cs typeface="Trebuchet MS"/>
              </a:rPr>
              <a:t>What is Enhanced Transit?</a:t>
            </a:r>
          </a:p>
          <a:p>
            <a:pPr marL="1015746"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n-ea"/>
                <a:cs typeface="Trebuchet MS"/>
              </a:rPr>
              <a:t> </a:t>
            </a:r>
            <a:endParaRPr kumimoji="0" lang="en-US" sz="3200" b="0" i="0" u="none" strike="noStrike" kern="1200" cap="none" spc="0" normalizeH="0" baseline="0" noProof="0" dirty="0">
              <a:ln>
                <a:noFill/>
              </a:ln>
              <a:solidFill>
                <a:prstClr val="white"/>
              </a:solidFill>
              <a:effectLst/>
              <a:uLnTx/>
              <a:uFillTx/>
              <a:latin typeface="Trebuchet MS"/>
              <a:ea typeface="+mn-ea"/>
              <a:cs typeface="Trebuchet MS"/>
            </a:endParaRPr>
          </a:p>
        </p:txBody>
      </p:sp>
    </p:spTree>
    <p:extLst>
      <p:ext uri="{BB962C8B-B14F-4D97-AF65-F5344CB8AC3E}">
        <p14:creationId xmlns:p14="http://schemas.microsoft.com/office/powerpoint/2010/main" val="2680558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r>
              <a:rPr lang="en-US" dirty="0"/>
              <a:t> </a:t>
            </a:r>
            <a:endParaRPr dirty="0"/>
          </a:p>
        </p:txBody>
      </p:sp>
      <p:sp>
        <p:nvSpPr>
          <p:cNvPr id="11" name="object 7"/>
          <p:cNvSpPr txBox="1">
            <a:spLocks/>
          </p:cNvSpPr>
          <p:nvPr/>
        </p:nvSpPr>
        <p:spPr>
          <a:xfrm>
            <a:off x="363255" y="270042"/>
            <a:ext cx="11123112"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a:r>
              <a:rPr lang="en-US" sz="4000" b="1" dirty="0">
                <a:solidFill>
                  <a:schemeClr val="bg1"/>
                </a:solidFill>
                <a:latin typeface="Trebuchet MS"/>
                <a:cs typeface="Trebuchet MS"/>
              </a:rPr>
              <a:t>Characteristics of Enhanced Transit</a:t>
            </a:r>
            <a:endParaRPr lang="en-US" sz="4000" dirty="0">
              <a:solidFill>
                <a:schemeClr val="bg1"/>
              </a:solidFill>
              <a:latin typeface="Trebuchet MS"/>
              <a:cs typeface="Trebuchet MS"/>
            </a:endParaRPr>
          </a:p>
        </p:txBody>
      </p:sp>
      <p:pic>
        <p:nvPicPr>
          <p:cNvPr id="6" name="Picture 5"/>
          <p:cNvPicPr>
            <a:picLocks noChangeAspect="1"/>
          </p:cNvPicPr>
          <p:nvPr/>
        </p:nvPicPr>
        <p:blipFill rotWithShape="1">
          <a:blip r:embed="rId3"/>
          <a:srcRect t="15705" b="17603"/>
          <a:stretch/>
        </p:blipFill>
        <p:spPr>
          <a:xfrm>
            <a:off x="995083" y="5407536"/>
            <a:ext cx="9976821" cy="1427604"/>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11225259" y="6002594"/>
            <a:ext cx="792570" cy="68666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8559" y="1312849"/>
            <a:ext cx="5589270" cy="3100298"/>
          </a:xfrm>
          <a:prstGeom prst="rect">
            <a:avLst/>
          </a:prstGeom>
        </p:spPr>
      </p:pic>
      <p:sp>
        <p:nvSpPr>
          <p:cNvPr id="10" name="TextBox 9"/>
          <p:cNvSpPr txBox="1"/>
          <p:nvPr/>
        </p:nvSpPr>
        <p:spPr>
          <a:xfrm>
            <a:off x="363255" y="1190515"/>
            <a:ext cx="5976969" cy="4062651"/>
          </a:xfrm>
          <a:prstGeom prst="rect">
            <a:avLst/>
          </a:prstGeom>
          <a:noFill/>
        </p:spPr>
        <p:txBody>
          <a:bodyPr wrap="square" rtlCol="0">
            <a:spAutoFit/>
          </a:bodyPr>
          <a:lstStyle/>
          <a:p>
            <a:pPr marL="457200" marR="0" lvl="0" indent="-457200" defTabSz="91440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ysClr val="windowText" lastClr="000000"/>
                </a:solidFill>
                <a:effectLst/>
                <a:uLnTx/>
                <a:uFillTx/>
              </a:rPr>
              <a:t>Increased capacity, reliability and transit travel speed</a:t>
            </a:r>
          </a:p>
          <a:p>
            <a:pPr marL="457200" marR="0" lvl="0" indent="-457200" defTabSz="91440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ysClr val="windowText" lastClr="000000"/>
                </a:solidFill>
                <a:effectLst/>
                <a:uLnTx/>
                <a:uFillTx/>
              </a:rPr>
              <a:t>Moderate capital and operational investments </a:t>
            </a:r>
          </a:p>
          <a:p>
            <a:pPr marL="457200" marR="0" lvl="0" indent="-457200" defTabSz="91440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ysClr val="windowText" lastClr="000000"/>
                </a:solidFill>
                <a:effectLst/>
                <a:uLnTx/>
                <a:uFillTx/>
              </a:rPr>
              <a:t>Flexible and context sensitive</a:t>
            </a:r>
          </a:p>
          <a:p>
            <a:pPr marL="457200" marR="0" lvl="0" indent="-457200" defTabSz="91440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ysClr val="windowText" lastClr="000000"/>
                </a:solidFill>
                <a:effectLst/>
                <a:uLnTx/>
                <a:uFillTx/>
              </a:rPr>
              <a:t>Can be deployed relatively quickly</a:t>
            </a:r>
          </a:p>
          <a:p>
            <a:pPr marL="457200" indent="-457200">
              <a:spcBef>
                <a:spcPts val="600"/>
              </a:spcBef>
              <a:spcAft>
                <a:spcPts val="600"/>
              </a:spcAft>
              <a:buFont typeface="Arial" panose="020B0604020202020204" pitchFamily="34" charset="0"/>
              <a:buChar char="•"/>
              <a:defRPr/>
            </a:pPr>
            <a:r>
              <a:rPr lang="en-US" sz="2600" kern="0" dirty="0">
                <a:solidFill>
                  <a:sysClr val="windowText" lastClr="000000"/>
                </a:solidFill>
              </a:rPr>
              <a:t>Can include bus or streetcar</a:t>
            </a:r>
          </a:p>
          <a:p>
            <a:pPr marL="457200" marR="0" lvl="0" indent="-457200" defTabSz="91440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600" kern="0" dirty="0">
                <a:solidFill>
                  <a:sysClr val="windowText" lastClr="000000"/>
                </a:solidFill>
              </a:rPr>
              <a:t>Could be a hot spot, corridor or full line</a:t>
            </a:r>
          </a:p>
        </p:txBody>
      </p:sp>
      <p:sp>
        <p:nvSpPr>
          <p:cNvPr id="12" name="TextBox 11"/>
          <p:cNvSpPr txBox="1"/>
          <p:nvPr/>
        </p:nvSpPr>
        <p:spPr>
          <a:xfrm>
            <a:off x="7395882" y="4485217"/>
            <a:ext cx="4729523" cy="400110"/>
          </a:xfrm>
          <a:prstGeom prst="rect">
            <a:avLst/>
          </a:prstGeom>
          <a:noFill/>
        </p:spPr>
        <p:txBody>
          <a:bodyPr wrap="square" rtlCol="0">
            <a:spAutoFit/>
          </a:bodyPr>
          <a:lstStyle/>
          <a:p>
            <a:r>
              <a:rPr lang="en-US" sz="2000" dirty="0"/>
              <a:t>The Vine recently opened in Vancouver, WA</a:t>
            </a:r>
          </a:p>
        </p:txBody>
      </p:sp>
    </p:spTree>
    <p:extLst>
      <p:ext uri="{BB962C8B-B14F-4D97-AF65-F5344CB8AC3E}">
        <p14:creationId xmlns:p14="http://schemas.microsoft.com/office/powerpoint/2010/main" val="894685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3077" b="24444"/>
          <a:stretch/>
        </p:blipFill>
        <p:spPr>
          <a:xfrm>
            <a:off x="816863" y="1464459"/>
            <a:ext cx="11728401" cy="4755354"/>
          </a:xfrm>
          <a:prstGeom prst="rect">
            <a:avLst/>
          </a:prstGeom>
        </p:spPr>
      </p:pic>
      <p:sp>
        <p:nvSpPr>
          <p:cNvPr id="10" name="Rectangle 9"/>
          <p:cNvSpPr/>
          <p:nvPr/>
        </p:nvSpPr>
        <p:spPr>
          <a:xfrm>
            <a:off x="-570456" y="-74682"/>
            <a:ext cx="12192000" cy="1138773"/>
          </a:xfrm>
          <a:prstGeom prst="rect">
            <a:avLst/>
          </a:prstGeom>
        </p:spPr>
        <p:txBody>
          <a:bodyPr wrap="square">
            <a:spAutoFit/>
          </a:bodyPr>
          <a:lstStyle/>
          <a:p>
            <a:pPr marL="1015746"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rebuchet MS"/>
                <a:ea typeface="+mn-ea"/>
                <a:cs typeface="Trebuchet MS"/>
              </a:rPr>
              <a:t>ETC Capital/Operational Toolbox</a:t>
            </a:r>
          </a:p>
          <a:p>
            <a:pPr marL="1015746"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n-ea"/>
                <a:cs typeface="Trebuchet MS"/>
              </a:rPr>
              <a:t>(20 tools that can be applied on streets and transit fleet)</a:t>
            </a:r>
            <a:endParaRPr kumimoji="0" lang="en-US" sz="3200" b="0" i="0" u="none" strike="noStrike" kern="1200" cap="none" spc="0" normalizeH="0" baseline="0" noProof="0" dirty="0">
              <a:ln>
                <a:noFill/>
              </a:ln>
              <a:solidFill>
                <a:prstClr val="white"/>
              </a:solidFill>
              <a:effectLst/>
              <a:uLnTx/>
              <a:uFillTx/>
              <a:latin typeface="Trebuchet MS"/>
              <a:ea typeface="+mn-ea"/>
              <a:cs typeface="Trebuchet MS"/>
            </a:endParaRPr>
          </a:p>
        </p:txBody>
      </p:sp>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11225259" y="6002594"/>
            <a:ext cx="792570" cy="686662"/>
          </a:xfrm>
          <a:prstGeom prst="rect">
            <a:avLst/>
          </a:prstGeom>
        </p:spPr>
      </p:pic>
    </p:spTree>
    <p:extLst>
      <p:ext uri="{BB962C8B-B14F-4D97-AF65-F5344CB8AC3E}">
        <p14:creationId xmlns:p14="http://schemas.microsoft.com/office/powerpoint/2010/main" val="1720825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7"/>
          <p:cNvSpPr txBox="1">
            <a:spLocks/>
          </p:cNvSpPr>
          <p:nvPr/>
        </p:nvSpPr>
        <p:spPr>
          <a:xfrm>
            <a:off x="-314325" y="270042"/>
            <a:ext cx="12192000"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j-ea"/>
                <a:cs typeface="Trebuchet MS"/>
              </a:rPr>
              <a:t>Laneways and Intersection Treatments</a:t>
            </a:r>
            <a:endParaRPr kumimoji="0" lang="en-US" sz="3200" b="0" i="0" u="none" strike="noStrike" kern="1200" cap="none" spc="0" normalizeH="0" baseline="0" noProof="0" dirty="0">
              <a:ln>
                <a:noFill/>
              </a:ln>
              <a:solidFill>
                <a:prstClr val="white"/>
              </a:solidFill>
              <a:effectLst/>
              <a:uLnTx/>
              <a:uFillTx/>
              <a:latin typeface="Trebuchet MS"/>
              <a:ea typeface="+mj-ea"/>
              <a:cs typeface="Trebuchet MS"/>
            </a:endParaRPr>
          </a:p>
        </p:txBody>
      </p:sp>
      <p:sp>
        <p:nvSpPr>
          <p:cNvPr id="6" name="TextBox 5"/>
          <p:cNvSpPr txBox="1"/>
          <p:nvPr/>
        </p:nvSpPr>
        <p:spPr>
          <a:xfrm>
            <a:off x="332901" y="1175465"/>
            <a:ext cx="5200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Dedicated Bus Lane</a:t>
            </a:r>
          </a:p>
        </p:txBody>
      </p:sp>
      <p:sp>
        <p:nvSpPr>
          <p:cNvPr id="9" name="TextBox 8"/>
          <p:cNvSpPr txBox="1"/>
          <p:nvPr/>
        </p:nvSpPr>
        <p:spPr>
          <a:xfrm>
            <a:off x="6096000" y="1175464"/>
            <a:ext cx="54512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Business Access and Transit (BAT) Lane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99" t="9053" r="19163"/>
          <a:stretch/>
        </p:blipFill>
        <p:spPr>
          <a:xfrm>
            <a:off x="332902" y="1707861"/>
            <a:ext cx="4661130" cy="428755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1" y="1637128"/>
            <a:ext cx="5533292" cy="4068139"/>
          </a:xfrm>
          <a:prstGeom prst="rect">
            <a:avLst/>
          </a:prstGeom>
        </p:spPr>
      </p:pic>
      <p:pic>
        <p:nvPicPr>
          <p:cNvPr id="4" name="Picture 3"/>
          <p:cNvPicPr>
            <a:picLocks noChangeAspect="1"/>
          </p:cNvPicPr>
          <p:nvPr/>
        </p:nvPicPr>
        <p:blipFill>
          <a:blip r:embed="rId5"/>
          <a:stretch>
            <a:fillRect/>
          </a:stretch>
        </p:blipFill>
        <p:spPr>
          <a:xfrm>
            <a:off x="3523874" y="5462752"/>
            <a:ext cx="1472475" cy="1257300"/>
          </a:xfrm>
          <a:prstGeom prst="rect">
            <a:avLst/>
          </a:prstGeom>
        </p:spPr>
      </p:pic>
      <p:pic>
        <p:nvPicPr>
          <p:cNvPr id="5" name="Picture 4"/>
          <p:cNvPicPr>
            <a:picLocks noChangeAspect="1"/>
          </p:cNvPicPr>
          <p:nvPr/>
        </p:nvPicPr>
        <p:blipFill>
          <a:blip r:embed="rId6"/>
          <a:stretch>
            <a:fillRect/>
          </a:stretch>
        </p:blipFill>
        <p:spPr>
          <a:xfrm>
            <a:off x="9750393" y="5462752"/>
            <a:ext cx="1421700" cy="1295400"/>
          </a:xfrm>
          <a:prstGeom prst="rect">
            <a:avLst/>
          </a:prstGeom>
        </p:spPr>
      </p:pic>
    </p:spTree>
    <p:extLst>
      <p:ext uri="{BB962C8B-B14F-4D97-AF65-F5344CB8AC3E}">
        <p14:creationId xmlns:p14="http://schemas.microsoft.com/office/powerpoint/2010/main" val="1001297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object 7"/>
          <p:cNvSpPr txBox="1">
            <a:spLocks/>
          </p:cNvSpPr>
          <p:nvPr/>
        </p:nvSpPr>
        <p:spPr>
          <a:xfrm>
            <a:off x="-314325" y="270042"/>
            <a:ext cx="12192000"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j-ea"/>
                <a:cs typeface="Trebuchet MS"/>
              </a:rPr>
              <a:t>Laneways and Intersection Treatments</a:t>
            </a:r>
            <a:endParaRPr kumimoji="0" lang="en-US" sz="3200" b="0" i="0" u="none" strike="noStrike" kern="1200" cap="none" spc="0" normalizeH="0" baseline="0" noProof="0" dirty="0">
              <a:ln>
                <a:noFill/>
              </a:ln>
              <a:solidFill>
                <a:prstClr val="white"/>
              </a:solidFill>
              <a:effectLst/>
              <a:uLnTx/>
              <a:uFillTx/>
              <a:latin typeface="Trebuchet MS"/>
              <a:ea typeface="+mj-ea"/>
              <a:cs typeface="Trebuchet MS"/>
            </a:endParaRPr>
          </a:p>
        </p:txBody>
      </p:sp>
      <p:sp>
        <p:nvSpPr>
          <p:cNvPr id="6" name="TextBox 5"/>
          <p:cNvSpPr txBox="1"/>
          <p:nvPr/>
        </p:nvSpPr>
        <p:spPr>
          <a:xfrm>
            <a:off x="265446" y="1517780"/>
            <a:ext cx="60882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Pro-Time (Peak Period Only) Transit Lane</a:t>
            </a:r>
          </a:p>
        </p:txBody>
      </p:sp>
      <p:sp>
        <p:nvSpPr>
          <p:cNvPr id="9" name="TextBox 8"/>
          <p:cNvSpPr txBox="1"/>
          <p:nvPr/>
        </p:nvSpPr>
        <p:spPr>
          <a:xfrm>
            <a:off x="6718157" y="1175465"/>
            <a:ext cx="54512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Trebuchet MS" panose="020B0603020202020204" pitchFamily="34" charset="0"/>
                <a:ea typeface="+mn-ea"/>
                <a:cs typeface="+mn-cs"/>
              </a:rPr>
              <a:t>Intersection Queue Jump/Right Turn Except Bus Lane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217" t="3994" r="4848" b="3463"/>
          <a:stretch/>
        </p:blipFill>
        <p:spPr>
          <a:xfrm>
            <a:off x="6858293" y="2006462"/>
            <a:ext cx="3667718" cy="433457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357" y="2129246"/>
            <a:ext cx="5689600" cy="320040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22180" b="60144"/>
          <a:stretch/>
        </p:blipFill>
        <p:spPr>
          <a:xfrm rot="5400000">
            <a:off x="4146954" y="3601025"/>
            <a:ext cx="3599810" cy="1037082"/>
          </a:xfrm>
          <a:prstGeom prst="rect">
            <a:avLst/>
          </a:prstGeom>
        </p:spPr>
      </p:pic>
      <p:pic>
        <p:nvPicPr>
          <p:cNvPr id="12" name="Picture 11"/>
          <p:cNvPicPr/>
          <p:nvPr/>
        </p:nvPicPr>
        <p:blipFill>
          <a:blip r:embed="rId6" cstate="print">
            <a:extLst>
              <a:ext uri="{28A0092B-C50C-407E-A947-70E740481C1C}">
                <a14:useLocalDpi xmlns:a14="http://schemas.microsoft.com/office/drawing/2010/main" val="0"/>
              </a:ext>
            </a:extLst>
          </a:blip>
          <a:stretch>
            <a:fillRect/>
          </a:stretch>
        </p:blipFill>
        <p:spPr>
          <a:xfrm>
            <a:off x="11042950" y="5813635"/>
            <a:ext cx="792570" cy="686662"/>
          </a:xfrm>
          <a:prstGeom prst="rect">
            <a:avLst/>
          </a:prstGeom>
        </p:spPr>
      </p:pic>
      <p:sp>
        <p:nvSpPr>
          <p:cNvPr id="3" name="TextBox 2"/>
          <p:cNvSpPr txBox="1"/>
          <p:nvPr/>
        </p:nvSpPr>
        <p:spPr>
          <a:xfrm>
            <a:off x="301987" y="5329646"/>
            <a:ext cx="32836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SE Madison morning peak hour</a:t>
            </a:r>
          </a:p>
        </p:txBody>
      </p:sp>
      <p:pic>
        <p:nvPicPr>
          <p:cNvPr id="5" name="Picture 4"/>
          <p:cNvPicPr>
            <a:picLocks noChangeAspect="1"/>
          </p:cNvPicPr>
          <p:nvPr/>
        </p:nvPicPr>
        <p:blipFill>
          <a:blip r:embed="rId7"/>
          <a:stretch>
            <a:fillRect/>
          </a:stretch>
        </p:blipFill>
        <p:spPr>
          <a:xfrm>
            <a:off x="3978575" y="5422672"/>
            <a:ext cx="1472475" cy="1282700"/>
          </a:xfrm>
          <a:prstGeom prst="rect">
            <a:avLst/>
          </a:prstGeom>
        </p:spPr>
      </p:pic>
      <p:pic>
        <p:nvPicPr>
          <p:cNvPr id="10" name="Picture 9"/>
          <p:cNvPicPr>
            <a:picLocks noChangeAspect="1"/>
          </p:cNvPicPr>
          <p:nvPr/>
        </p:nvPicPr>
        <p:blipFill>
          <a:blip r:embed="rId8"/>
          <a:stretch>
            <a:fillRect/>
          </a:stretch>
        </p:blipFill>
        <p:spPr>
          <a:xfrm>
            <a:off x="10623406" y="5353710"/>
            <a:ext cx="1523250" cy="1282700"/>
          </a:xfrm>
          <a:prstGeom prst="rect">
            <a:avLst/>
          </a:prstGeom>
        </p:spPr>
      </p:pic>
    </p:spTree>
    <p:extLst>
      <p:ext uri="{BB962C8B-B14F-4D97-AF65-F5344CB8AC3E}">
        <p14:creationId xmlns:p14="http://schemas.microsoft.com/office/powerpoint/2010/main" val="1876578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p:nvPr/>
        </p:nvSpPr>
        <p:spPr>
          <a:xfrm>
            <a:off x="787433" y="430333"/>
            <a:ext cx="8167200" cy="64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4000" b="1" kern="0">
                <a:solidFill>
                  <a:srgbClr val="000000"/>
                </a:solidFill>
                <a:latin typeface="Source Sans Pro"/>
                <a:ea typeface="Source Sans Pro"/>
                <a:cs typeface="Source Sans Pro"/>
                <a:sym typeface="Source Sans Pro"/>
              </a:rPr>
              <a:t>Recommended Council Action</a:t>
            </a:r>
            <a:endParaRPr sz="4000" b="1" kern="0">
              <a:solidFill>
                <a:srgbClr val="000000"/>
              </a:solidFill>
              <a:latin typeface="Source Sans Pro"/>
              <a:ea typeface="Source Sans Pro"/>
              <a:cs typeface="Source Sans Pro"/>
              <a:sym typeface="Source Sans Pro"/>
            </a:endParaRPr>
          </a:p>
        </p:txBody>
      </p:sp>
      <p:sp>
        <p:nvSpPr>
          <p:cNvPr id="61" name="Shape 61"/>
          <p:cNvSpPr txBox="1"/>
          <p:nvPr/>
        </p:nvSpPr>
        <p:spPr>
          <a:xfrm>
            <a:off x="787433" y="1768900"/>
            <a:ext cx="9813600" cy="3156400"/>
          </a:xfrm>
          <a:prstGeom prst="rect">
            <a:avLst/>
          </a:prstGeom>
          <a:noFill/>
          <a:ln>
            <a:noFill/>
          </a:ln>
        </p:spPr>
        <p:txBody>
          <a:bodyPr spcFirstLastPara="1" wrap="square" lIns="121900" tIns="121900" rIns="121900" bIns="121900" anchor="t" anchorCtr="0">
            <a:noAutofit/>
          </a:bodyPr>
          <a:lstStyle/>
          <a:p>
            <a:pPr marL="609585" indent="-474121" defTabSz="1219170">
              <a:buClr>
                <a:srgbClr val="000000"/>
              </a:buClr>
              <a:buSzPts val="2000"/>
              <a:buFont typeface="Source Sans Pro SemiBold"/>
              <a:buAutoNum type="arabicPeriod"/>
            </a:pPr>
            <a:r>
              <a:rPr lang="en" sz="2667" kern="0" dirty="0">
                <a:solidFill>
                  <a:srgbClr val="000000"/>
                </a:solidFill>
                <a:latin typeface="Source Sans Pro SemiBold"/>
                <a:ea typeface="Source Sans Pro SemiBold"/>
                <a:cs typeface="Source Sans Pro SemiBold"/>
                <a:sym typeface="Source Sans Pro SemiBold"/>
              </a:rPr>
              <a:t>Adopt the Enhanced Transit Corridors Plan</a:t>
            </a:r>
            <a:endParaRPr sz="2667" kern="0" dirty="0">
              <a:solidFill>
                <a:srgbClr val="000000"/>
              </a:solidFill>
              <a:latin typeface="Source Sans Pro SemiBold"/>
              <a:ea typeface="Source Sans Pro SemiBold"/>
              <a:cs typeface="Source Sans Pro SemiBold"/>
              <a:sym typeface="Source Sans Pro SemiBold"/>
            </a:endParaRPr>
          </a:p>
          <a:p>
            <a:pPr marL="514350" indent="-514350" defTabSz="1219170">
              <a:buClr>
                <a:srgbClr val="000000"/>
              </a:buClr>
              <a:buFont typeface="+mj-lt"/>
              <a:buAutoNum type="arabicPeriod"/>
            </a:pPr>
            <a:endParaRPr sz="2667" kern="0" dirty="0">
              <a:solidFill>
                <a:srgbClr val="000000"/>
              </a:solidFill>
              <a:latin typeface="Source Sans Pro SemiBold"/>
              <a:ea typeface="Source Sans Pro SemiBold"/>
              <a:cs typeface="Source Sans Pro SemiBold"/>
              <a:sym typeface="Source Sans Pro SemiBold"/>
            </a:endParaRPr>
          </a:p>
          <a:p>
            <a:pPr marL="609585" indent="-474121" defTabSz="1219170">
              <a:buClr>
                <a:srgbClr val="000000"/>
              </a:buClr>
              <a:buSzPts val="2000"/>
              <a:buFont typeface="Source Sans Pro SemiBold"/>
              <a:buAutoNum type="arabicPeriod"/>
            </a:pPr>
            <a:r>
              <a:rPr lang="en" sz="2667" kern="0" dirty="0">
                <a:solidFill>
                  <a:srgbClr val="000000"/>
                </a:solidFill>
                <a:latin typeface="Source Sans Pro SemiBold"/>
                <a:ea typeface="Source Sans Pro SemiBold"/>
                <a:cs typeface="Source Sans Pro SemiBold"/>
                <a:sym typeface="Source Sans Pro SemiBold"/>
              </a:rPr>
              <a:t>Endorse a list of Enhanced Transit candidate project locations for submittal to the Metro Regional Enhanced Transit Concept Pilot Program to help advance project development</a:t>
            </a:r>
            <a:endParaRPr sz="2667" kern="0" dirty="0">
              <a:solidFill>
                <a:srgbClr val="000000"/>
              </a:solidFill>
              <a:latin typeface="Source Sans Pro SemiBold"/>
              <a:ea typeface="Source Sans Pro SemiBold"/>
              <a:cs typeface="Source Sans Pro SemiBold"/>
              <a:sym typeface="Source Sans Pro SemiBold"/>
            </a:endParaRPr>
          </a:p>
        </p:txBody>
      </p:sp>
      <p:pic>
        <p:nvPicPr>
          <p:cNvPr id="62" name="Shape 62"/>
          <p:cNvPicPr preferRelativeResize="0"/>
          <p:nvPr/>
        </p:nvPicPr>
        <p:blipFill>
          <a:blip r:embed="rId3">
            <a:alphaModFix/>
          </a:blip>
          <a:stretch>
            <a:fillRect/>
          </a:stretch>
        </p:blipFill>
        <p:spPr>
          <a:xfrm>
            <a:off x="11097300" y="5999797"/>
            <a:ext cx="631800" cy="554467"/>
          </a:xfrm>
          <a:prstGeom prst="rect">
            <a:avLst/>
          </a:prstGeom>
          <a:noFill/>
          <a:ln>
            <a:noFill/>
          </a:ln>
        </p:spPr>
      </p:pic>
      <p:sp>
        <p:nvSpPr>
          <p:cNvPr id="63" name="Shape 63"/>
          <p:cNvSpPr txBox="1"/>
          <p:nvPr/>
        </p:nvSpPr>
        <p:spPr>
          <a:xfrm>
            <a:off x="373200" y="6168133"/>
            <a:ext cx="4050000" cy="44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kern="0">
                <a:solidFill>
                  <a:srgbClr val="000000"/>
                </a:solidFill>
                <a:latin typeface="Source Sans Pro"/>
                <a:ea typeface="Source Sans Pro"/>
                <a:cs typeface="Source Sans Pro"/>
                <a:sym typeface="Source Sans Pro"/>
              </a:rPr>
              <a:t>ENHANCED TRANSIT CORRIDORS PLAN</a:t>
            </a:r>
            <a:endParaRPr sz="1200" kern="0">
              <a:solidFill>
                <a:srgbClr val="000000"/>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233804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100000">
              <a:schemeClr val="accent5">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457200" y="2411925"/>
            <a:ext cx="12192000" cy="2123658"/>
          </a:xfrm>
          <a:prstGeom prst="rect">
            <a:avLst/>
          </a:prstGeom>
        </p:spPr>
        <p:txBody>
          <a:bodyPr wrap="square">
            <a:spAutoFit/>
          </a:bodyPr>
          <a:lstStyle/>
          <a:p>
            <a:pPr marL="1015746"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rebuchet MS"/>
                <a:ea typeface="+mn-ea"/>
                <a:cs typeface="Trebuchet MS"/>
              </a:rPr>
              <a:t>ETC Plan Recommendation</a:t>
            </a:r>
          </a:p>
          <a:p>
            <a:pPr marL="1015746"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prstClr val="white"/>
                </a:solidFill>
                <a:latin typeface="Trebuchet MS"/>
                <a:cs typeface="Trebuchet MS"/>
              </a:rPr>
              <a:t>Highlights</a:t>
            </a:r>
            <a:endParaRPr kumimoji="0" lang="en-US" sz="6600" b="1" i="0" u="none" strike="noStrike" kern="1200" cap="none" spc="0" normalizeH="0" baseline="0" noProof="0" dirty="0">
              <a:ln>
                <a:noFill/>
              </a:ln>
              <a:solidFill>
                <a:prstClr val="white"/>
              </a:solidFill>
              <a:effectLst/>
              <a:uLnTx/>
              <a:uFillTx/>
              <a:latin typeface="Trebuchet MS"/>
              <a:ea typeface="+mn-ea"/>
              <a:cs typeface="Trebuchet MS"/>
            </a:endParaRPr>
          </a:p>
        </p:txBody>
      </p:sp>
    </p:spTree>
    <p:extLst>
      <p:ext uri="{BB962C8B-B14F-4D97-AF65-F5344CB8AC3E}">
        <p14:creationId xmlns:p14="http://schemas.microsoft.com/office/powerpoint/2010/main" val="796194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8D2-3B4B-4818-B47D-EDB2D349F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21" y="262229"/>
            <a:ext cx="4397379" cy="6596743"/>
          </a:xfrm>
          <a:prstGeom prst="rect">
            <a:avLst/>
          </a:prstGeom>
        </p:spPr>
      </p:pic>
      <p:sp>
        <p:nvSpPr>
          <p:cNvPr id="8" name="object 2"/>
          <p:cNvSpPr/>
          <p:nvPr/>
        </p:nvSpPr>
        <p:spPr>
          <a:xfrm>
            <a:off x="0" y="0"/>
            <a:ext cx="12192000" cy="1193533"/>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object 7"/>
          <p:cNvSpPr txBox="1">
            <a:spLocks/>
          </p:cNvSpPr>
          <p:nvPr/>
        </p:nvSpPr>
        <p:spPr>
          <a:xfrm>
            <a:off x="-760347" y="333980"/>
            <a:ext cx="12657085"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lang="en-US" sz="4000" b="1" dirty="0">
                <a:solidFill>
                  <a:schemeClr val="bg1"/>
                </a:solidFill>
                <a:latin typeface="Trebuchet MS"/>
                <a:cs typeface="Trebuchet MS"/>
              </a:rPr>
              <a:t>ETC Plan Recommendations:</a:t>
            </a:r>
          </a:p>
          <a:p>
            <a:pPr marL="1015746" marR="0" lvl="0" indent="0" algn="ctr" defTabSz="914400" rtl="0" eaLnBrk="1" fontAlgn="auto" latinLnBrk="0" hangingPunct="1">
              <a:lnSpc>
                <a:spcPct val="100000"/>
              </a:lnSpc>
              <a:spcBef>
                <a:spcPct val="0"/>
              </a:spcBef>
              <a:spcAft>
                <a:spcPts val="0"/>
              </a:spcAft>
              <a:buClrTx/>
              <a:buSzTx/>
              <a:buFontTx/>
              <a:buNone/>
              <a:tabLst/>
              <a:defRPr/>
            </a:pPr>
            <a:r>
              <a:rPr lang="en-US" sz="4000" b="1" dirty="0">
                <a:solidFill>
                  <a:schemeClr val="bg1"/>
                </a:solidFill>
                <a:latin typeface="Trebuchet MS"/>
                <a:cs typeface="Trebuchet MS"/>
              </a:rPr>
              <a:t>Three</a:t>
            </a:r>
            <a:r>
              <a:rPr kumimoji="0" lang="en-US" sz="4000" b="1" i="0" u="none" strike="noStrike" kern="1200" cap="none" spc="0" normalizeH="0" baseline="0" noProof="0" dirty="0">
                <a:ln>
                  <a:noFill/>
                </a:ln>
                <a:solidFill>
                  <a:schemeClr val="bg1"/>
                </a:solidFill>
                <a:effectLst/>
                <a:uLnTx/>
                <a:uFillTx/>
                <a:latin typeface="Trebuchet MS"/>
                <a:cs typeface="Trebuchet MS"/>
              </a:rPr>
              <a:t>-Prong Implementation Strategy</a:t>
            </a:r>
            <a:endParaRPr kumimoji="0" lang="en-US" sz="4000" b="0" i="0" u="none" strike="noStrike" kern="1200" cap="none" spc="0" normalizeH="0" baseline="0" noProof="0" dirty="0">
              <a:ln>
                <a:noFill/>
              </a:ln>
              <a:solidFill>
                <a:schemeClr val="bg1"/>
              </a:solidFill>
              <a:effectLst/>
              <a:uLnTx/>
              <a:uFillTx/>
              <a:latin typeface="Trebuchet MS"/>
              <a:cs typeface="Trebuchet MS"/>
            </a:endParaRPr>
          </a:p>
        </p:txBody>
      </p:sp>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11104168" y="6048244"/>
            <a:ext cx="792570" cy="686662"/>
          </a:xfrm>
          <a:prstGeom prst="rect">
            <a:avLst/>
          </a:prstGeom>
        </p:spPr>
      </p:pic>
      <p:sp>
        <p:nvSpPr>
          <p:cNvPr id="6" name="TextBox 5"/>
          <p:cNvSpPr txBox="1"/>
          <p:nvPr/>
        </p:nvSpPr>
        <p:spPr>
          <a:xfrm>
            <a:off x="255089" y="1564617"/>
            <a:ext cx="7284444" cy="3416320"/>
          </a:xfrm>
          <a:prstGeom prst="rect">
            <a:avLst/>
          </a:prstGeom>
          <a:noFill/>
        </p:spPr>
        <p:txBody>
          <a:bodyPr wrap="square" rtlCol="0">
            <a:spAutoFit/>
          </a:bodyPr>
          <a:lstStyle/>
          <a:p>
            <a:pPr marL="971550" lvl="1" indent="-514350">
              <a:spcAft>
                <a:spcPts val="1200"/>
              </a:spcAft>
              <a:buFont typeface="+mj-lt"/>
              <a:buAutoNum type="arabicPeriod"/>
              <a:defRPr/>
            </a:pPr>
            <a:r>
              <a:rPr lang="en-US" sz="2800" kern="0" dirty="0">
                <a:solidFill>
                  <a:sysClr val="windowText" lastClr="000000"/>
                </a:solidFill>
              </a:rPr>
              <a:t>Develop a 20-year Regional Transit Vision with a strong ETC component and nimble implementation</a:t>
            </a:r>
          </a:p>
          <a:p>
            <a:pPr marL="971550" lvl="1" indent="-514350">
              <a:spcAft>
                <a:spcPts val="1200"/>
              </a:spcAft>
              <a:buFont typeface="+mj-lt"/>
              <a:buAutoNum type="arabicPeriod"/>
              <a:defRPr/>
            </a:pPr>
            <a:r>
              <a:rPr lang="en-US" sz="2800" kern="0" dirty="0">
                <a:solidFill>
                  <a:sysClr val="windowText" lastClr="000000"/>
                </a:solidFill>
              </a:rPr>
              <a:t>Adopt policies and action items to better support transit</a:t>
            </a:r>
          </a:p>
          <a:p>
            <a:pPr marL="971550" lvl="1" indent="-514350">
              <a:spcAft>
                <a:spcPts val="1800"/>
              </a:spcAft>
              <a:buFont typeface="+mj-lt"/>
              <a:buAutoNum type="arabicPeriod"/>
              <a:defRPr/>
            </a:pPr>
            <a:r>
              <a:rPr lang="en-US" sz="2800" kern="0" dirty="0">
                <a:solidFill>
                  <a:sysClr val="windowText" lastClr="000000"/>
                </a:solidFill>
              </a:rPr>
              <a:t>Strengthen Ongoing Monitoring of Frequent Lines</a:t>
            </a:r>
          </a:p>
        </p:txBody>
      </p:sp>
    </p:spTree>
    <p:extLst>
      <p:ext uri="{BB962C8B-B14F-4D97-AF65-F5344CB8AC3E}">
        <p14:creationId xmlns:p14="http://schemas.microsoft.com/office/powerpoint/2010/main" val="3238262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1196230" y="6066973"/>
            <a:ext cx="792570" cy="686662"/>
          </a:xfrm>
          <a:prstGeom prst="rect">
            <a:avLst/>
          </a:prstGeom>
        </p:spPr>
      </p:pic>
      <p:sp>
        <p:nvSpPr>
          <p:cNvPr id="7" name="TextBox 6"/>
          <p:cNvSpPr txBox="1"/>
          <p:nvPr/>
        </p:nvSpPr>
        <p:spPr>
          <a:xfrm>
            <a:off x="1144256" y="1338292"/>
            <a:ext cx="9902685" cy="524759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b="1" kern="0" dirty="0">
                <a:solidFill>
                  <a:sysClr val="windowText" lastClr="000000"/>
                </a:solidFill>
                <a:latin typeface="Calibri"/>
              </a:rPr>
              <a:t>High Capacity Transit</a:t>
            </a:r>
          </a:p>
          <a:p>
            <a:pPr lvl="1">
              <a:spcAft>
                <a:spcPts val="1200"/>
              </a:spcAft>
              <a:defRPr/>
            </a:pPr>
            <a:r>
              <a:rPr lang="en-US" sz="2400" kern="0" dirty="0">
                <a:solidFill>
                  <a:sysClr val="windowText" lastClr="000000"/>
                </a:solidFill>
                <a:latin typeface="Calibri"/>
              </a:rPr>
              <a:t>Larger transit vehicles carrying the greatest number of people, over longer distances in </a:t>
            </a:r>
            <a:r>
              <a:rPr lang="en-US" sz="2400" kern="0" dirty="0">
                <a:solidFill>
                  <a:sysClr val="windowText" lastClr="000000"/>
                </a:solidFill>
              </a:rPr>
              <a:t>generally </a:t>
            </a:r>
            <a:r>
              <a:rPr lang="en-US" sz="2400" kern="0" dirty="0">
                <a:solidFill>
                  <a:sysClr val="windowText" lastClr="000000"/>
                </a:solidFill>
                <a:latin typeface="Calibri"/>
              </a:rPr>
              <a:t>exclusive guideways </a:t>
            </a:r>
            <a:r>
              <a:rPr lang="en-US" sz="2400" kern="0" dirty="0">
                <a:solidFill>
                  <a:sysClr val="windowText" lastClr="000000"/>
                </a:solidFill>
              </a:rPr>
              <a:t>with Frequent Service or better.</a:t>
            </a:r>
            <a:endParaRPr lang="en-US" sz="2400" kern="0" dirty="0">
              <a:solidFill>
                <a:sysClr val="windowText" lastClr="000000"/>
              </a:solidFill>
              <a:latin typeface="Calibri"/>
            </a:endParaRPr>
          </a:p>
          <a:p>
            <a:pPr marL="457200" lvl="0" indent="-457200">
              <a:spcAft>
                <a:spcPts val="600"/>
              </a:spcAft>
              <a:buFont typeface="Arial" panose="020B0604020202020204" pitchFamily="34" charset="0"/>
              <a:buChar char="•"/>
              <a:defRPr/>
            </a:pPr>
            <a:r>
              <a:rPr lang="en-US" sz="2800" b="1" kern="0" dirty="0">
                <a:solidFill>
                  <a:sysClr val="windowText" lastClr="000000"/>
                </a:solidFill>
              </a:rPr>
              <a:t>Enhanced Transit</a:t>
            </a:r>
          </a:p>
          <a:p>
            <a:pPr lvl="1">
              <a:spcAft>
                <a:spcPts val="1200"/>
              </a:spcAft>
              <a:defRPr/>
            </a:pPr>
            <a:r>
              <a:rPr lang="en-US" sz="2400" kern="0" dirty="0">
                <a:solidFill>
                  <a:sysClr val="windowText" lastClr="000000"/>
                </a:solidFill>
              </a:rPr>
              <a:t>Improving bus and streetcar lines that carry more people with Frequent Service or better, to be more efficient, quicker and reliable. They operate mostly in mixed traffic with some transit priority treatments.</a:t>
            </a:r>
          </a:p>
          <a:p>
            <a:pPr marL="457200" lvl="0" indent="-457200">
              <a:spcAft>
                <a:spcPts val="600"/>
              </a:spcAft>
              <a:buFont typeface="Arial" panose="020B0604020202020204" pitchFamily="34" charset="0"/>
              <a:buChar char="•"/>
              <a:defRPr/>
            </a:pPr>
            <a:r>
              <a:rPr lang="en-US" sz="2800" b="1" kern="0" dirty="0">
                <a:solidFill>
                  <a:sysClr val="windowText" lastClr="000000"/>
                </a:solidFill>
              </a:rPr>
              <a:t>Growing Transit</a:t>
            </a:r>
          </a:p>
          <a:p>
            <a:pPr lvl="1">
              <a:spcAft>
                <a:spcPts val="1200"/>
              </a:spcAft>
              <a:defRPr/>
            </a:pPr>
            <a:r>
              <a:rPr lang="en-US" sz="2400" kern="0" dirty="0">
                <a:solidFill>
                  <a:sysClr val="windowText" lastClr="000000"/>
                </a:solidFill>
              </a:rPr>
              <a:t>Improving bus lines that are new or less than Frequent Service yet planned for increased service in areas that also need infrastructure to make it safer and easier to access transit. They typically carry less people today with little traffic delay. </a:t>
            </a:r>
          </a:p>
        </p:txBody>
      </p:sp>
      <p:sp>
        <p:nvSpPr>
          <p:cNvPr id="9" name="object 7">
            <a:extLst>
              <a:ext uri="{FF2B5EF4-FFF2-40B4-BE49-F238E27FC236}">
                <a16:creationId xmlns:a16="http://schemas.microsoft.com/office/drawing/2014/main" id="{D5B7DC89-DC82-4D5B-892B-15BCED48DD06}"/>
              </a:ext>
            </a:extLst>
          </p:cNvPr>
          <p:cNvSpPr txBox="1">
            <a:spLocks/>
          </p:cNvSpPr>
          <p:nvPr/>
        </p:nvSpPr>
        <p:spPr>
          <a:xfrm>
            <a:off x="-580942" y="209356"/>
            <a:ext cx="12192000"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rebuchet MS"/>
                <a:ea typeface="+mj-ea"/>
                <a:cs typeface="Trebuchet MS"/>
              </a:rPr>
              <a:t>1. New Approach and Vision for Transit</a:t>
            </a:r>
            <a:endParaRPr kumimoji="0" lang="en-US" sz="4400" b="0" i="0" u="none" strike="noStrike" kern="1200" cap="none" spc="0" normalizeH="0" baseline="0" noProof="0" dirty="0">
              <a:ln>
                <a:noFill/>
              </a:ln>
              <a:solidFill>
                <a:prstClr val="white"/>
              </a:solidFill>
              <a:effectLst/>
              <a:uLnTx/>
              <a:uFillTx/>
              <a:latin typeface="Trebuchet MS"/>
              <a:ea typeface="+mj-ea"/>
              <a:cs typeface="Trebuchet MS"/>
            </a:endParaRPr>
          </a:p>
        </p:txBody>
      </p:sp>
    </p:spTree>
    <p:extLst>
      <p:ext uri="{BB962C8B-B14F-4D97-AF65-F5344CB8AC3E}">
        <p14:creationId xmlns:p14="http://schemas.microsoft.com/office/powerpoint/2010/main" val="3045363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760" y="-101600"/>
            <a:ext cx="12557760" cy="72136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5AC66BB-70DC-4FF1-850D-69AFE79C80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49" t="10135" r="8561" b="26226"/>
          <a:stretch/>
        </p:blipFill>
        <p:spPr>
          <a:xfrm>
            <a:off x="196490" y="-72910"/>
            <a:ext cx="11792310" cy="6930910"/>
          </a:xfrm>
          <a:prstGeom prst="rect">
            <a:avLst/>
          </a:prstGeom>
        </p:spPr>
      </p:pic>
      <p:pic>
        <p:nvPicPr>
          <p:cNvPr id="5" name="Picture 4">
            <a:extLst>
              <a:ext uri="{FF2B5EF4-FFF2-40B4-BE49-F238E27FC236}">
                <a16:creationId xmlns:a16="http://schemas.microsoft.com/office/drawing/2014/main" id="{66AE9B79-F6C7-4D28-A659-568EA6FFABD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196230" y="6066973"/>
            <a:ext cx="792570" cy="686662"/>
          </a:xfrm>
          <a:prstGeom prst="rect">
            <a:avLst/>
          </a:prstGeom>
        </p:spPr>
      </p:pic>
    </p:spTree>
    <p:extLst>
      <p:ext uri="{BB962C8B-B14F-4D97-AF65-F5344CB8AC3E}">
        <p14:creationId xmlns:p14="http://schemas.microsoft.com/office/powerpoint/2010/main" val="1962912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C647457-29A6-4D6F-BF97-DC018DFEDAD5}"/>
              </a:ext>
            </a:extLst>
          </p:cNvPr>
          <p:cNvSpPr>
            <a:spLocks noGrp="1"/>
          </p:cNvSpPr>
          <p:nvPr>
            <p:ph sz="half" idx="2"/>
          </p:nvPr>
        </p:nvSpPr>
        <p:spPr/>
        <p:txBody>
          <a:bodyPr/>
          <a:lstStyle/>
          <a:p>
            <a:endParaRPr lang="en-US"/>
          </a:p>
        </p:txBody>
      </p:sp>
      <p:pic>
        <p:nvPicPr>
          <p:cNvPr id="3074" name="Picture 2" descr="https://lh3.googleusercontent.com/ivRtCslJ5CPyETeKl-tMVCKsE8EfUkgC_9zTRaf0YHrvBPGTKkwhxAo0lZ763qRhi5lxLqL67FbtiB_4Lo7-rzTVQckS5l6KO-isTHhOr9bIGtaXPuc4IUpbQXJEYiB_UdOLBsW_6GE">
            <a:extLst>
              <a:ext uri="{FF2B5EF4-FFF2-40B4-BE49-F238E27FC236}">
                <a16:creationId xmlns:a16="http://schemas.microsoft.com/office/drawing/2014/main" id="{413DF344-79FF-4452-8D1D-F29DAD105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342" y="97414"/>
            <a:ext cx="11018707" cy="67480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BDA6145-D70F-42AD-A1DB-B1A77122F0C8}"/>
              </a:ext>
            </a:extLst>
          </p:cNvPr>
          <p:cNvSpPr/>
          <p:nvPr/>
        </p:nvSpPr>
        <p:spPr>
          <a:xfrm>
            <a:off x="217117" y="3839826"/>
            <a:ext cx="3252593" cy="1785104"/>
          </a:xfrm>
          <a:prstGeom prst="rect">
            <a:avLst/>
          </a:prstGeom>
        </p:spPr>
        <p:txBody>
          <a:bodyPr wrap="square">
            <a:spAutoFit/>
          </a:bodyPr>
          <a:lstStyle/>
          <a:p>
            <a:r>
              <a:rPr lang="en-US" sz="2200" b="1" dirty="0">
                <a:solidFill>
                  <a:srgbClr val="FF4000"/>
                </a:solidFill>
                <a:latin typeface="Source Sans Pro"/>
              </a:rPr>
              <a:t>ENHANCED TRANSIT CORRIDORS BUILD ON THE TRIMET FREQUENT SERVICE NETWORK</a:t>
            </a:r>
            <a:endParaRPr lang="en-US" sz="2200" dirty="0"/>
          </a:p>
        </p:txBody>
      </p:sp>
      <p:pic>
        <p:nvPicPr>
          <p:cNvPr id="7" name="Picture 6">
            <a:extLst>
              <a:ext uri="{FF2B5EF4-FFF2-40B4-BE49-F238E27FC236}">
                <a16:creationId xmlns:a16="http://schemas.microsoft.com/office/drawing/2014/main" id="{BB97F4AC-6850-4800-B784-D844EBA596F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196230" y="6066973"/>
            <a:ext cx="792570" cy="686662"/>
          </a:xfrm>
          <a:prstGeom prst="rect">
            <a:avLst/>
          </a:prstGeom>
        </p:spPr>
      </p:pic>
    </p:spTree>
    <p:extLst>
      <p:ext uri="{BB962C8B-B14F-4D97-AF65-F5344CB8AC3E}">
        <p14:creationId xmlns:p14="http://schemas.microsoft.com/office/powerpoint/2010/main" val="494911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7"/>
          <p:cNvSpPr txBox="1">
            <a:spLocks/>
          </p:cNvSpPr>
          <p:nvPr/>
        </p:nvSpPr>
        <p:spPr>
          <a:xfrm>
            <a:off x="1245477" y="270042"/>
            <a:ext cx="8602068"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rebuchet MS"/>
              <a:ea typeface="+mj-ea"/>
              <a:cs typeface="Trebuchet M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464" y="0"/>
            <a:ext cx="8878727" cy="6872404"/>
          </a:xfrm>
          <a:prstGeom prst="rect">
            <a:avLst/>
          </a:prstGeom>
        </p:spPr>
      </p:pic>
      <p:sp>
        <p:nvSpPr>
          <p:cNvPr id="6" name="Rectangle 5">
            <a:extLst>
              <a:ext uri="{FF2B5EF4-FFF2-40B4-BE49-F238E27FC236}">
                <a16:creationId xmlns:a16="http://schemas.microsoft.com/office/drawing/2014/main" id="{E267C13C-27E7-44D2-97A7-F0196D86B2A4}"/>
              </a:ext>
            </a:extLst>
          </p:cNvPr>
          <p:cNvSpPr/>
          <p:nvPr/>
        </p:nvSpPr>
        <p:spPr>
          <a:xfrm>
            <a:off x="212003" y="2412820"/>
            <a:ext cx="2814921" cy="2395487"/>
          </a:xfrm>
          <a:prstGeom prst="rect">
            <a:avLst/>
          </a:prstGeom>
        </p:spPr>
        <p:txBody>
          <a:bodyPr wrap="square" lIns="68031" tIns="34016" rIns="68031" bIns="34016">
            <a:spAutoFit/>
          </a:bodyPr>
          <a:lstStyle/>
          <a:p>
            <a:pPr marL="0" marR="0" lvl="0" indent="0" algn="l" defTabSz="680314" rtl="0" eaLnBrk="1" fontAlgn="auto" latinLnBrk="0" hangingPunct="1">
              <a:lnSpc>
                <a:spcPct val="90000"/>
              </a:lnSpc>
              <a:spcBef>
                <a:spcPts val="0"/>
              </a:spcBef>
              <a:spcAft>
                <a:spcPts val="0"/>
              </a:spcAft>
              <a:buClrTx/>
              <a:buSzTx/>
              <a:buFontTx/>
              <a:buNone/>
              <a:tabLst/>
              <a:defRPr/>
            </a:pPr>
            <a:r>
              <a:rPr kumimoji="0" lang="en-US" altLang="en-US" sz="2800" b="1" i="0" u="none" strike="noStrike" kern="0" cap="none" spc="0" normalizeH="0" baseline="0" noProof="0" dirty="0">
                <a:ln>
                  <a:noFill/>
                </a:ln>
                <a:solidFill>
                  <a:prstClr val="black"/>
                </a:solidFill>
                <a:effectLst/>
                <a:uLnTx/>
                <a:uFillTx/>
                <a:latin typeface="Calibri"/>
                <a:ea typeface="+mn-ea"/>
                <a:cs typeface="+mn-cs"/>
              </a:rPr>
              <a:t>Initial Network of Enhanced Transit Corridors:</a:t>
            </a:r>
          </a:p>
          <a:p>
            <a:pPr marL="0" marR="0" lvl="0" indent="0" algn="l" defTabSz="680314" rtl="0" eaLnBrk="1" fontAlgn="auto" latinLnBrk="0" hangingPunct="1">
              <a:lnSpc>
                <a:spcPct val="90000"/>
              </a:lnSpc>
              <a:spcBef>
                <a:spcPts val="0"/>
              </a:spcBef>
              <a:spcAft>
                <a:spcPts val="0"/>
              </a:spcAft>
              <a:buClrTx/>
              <a:buSzTx/>
              <a:buFontTx/>
              <a:buNone/>
              <a:tabLst/>
              <a:defRPr/>
            </a:pPr>
            <a:r>
              <a:rPr kumimoji="0" lang="en-US" altLang="en-US" sz="2800" b="1" i="0" u="none" strike="noStrike" kern="0" cap="none" spc="0" normalizeH="0" baseline="0" noProof="0" dirty="0">
                <a:ln>
                  <a:noFill/>
                </a:ln>
                <a:solidFill>
                  <a:prstClr val="black"/>
                </a:solidFill>
                <a:effectLst/>
                <a:uLnTx/>
                <a:uFillTx/>
                <a:latin typeface="Calibri"/>
                <a:ea typeface="+mn-ea"/>
                <a:cs typeface="+mn-cs"/>
              </a:rPr>
              <a:t>Where there is most need and potential now</a:t>
            </a:r>
            <a:endParaRPr kumimoji="0" lang="en-US" altLang="en-US" sz="2800" b="1" i="1"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0406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TextBox 10"/>
          <p:cNvSpPr txBox="1"/>
          <p:nvPr/>
        </p:nvSpPr>
        <p:spPr>
          <a:xfrm>
            <a:off x="44952" y="1295048"/>
            <a:ext cx="3244850" cy="432426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1" i="0" u="none" strike="noStrike" kern="0" cap="none" spc="0" normalizeH="0" baseline="0" noProof="0" dirty="0">
                <a:ln>
                  <a:noFill/>
                </a:ln>
                <a:solidFill>
                  <a:prstClr val="black"/>
                </a:solidFill>
                <a:effectLst/>
                <a:uLnTx/>
                <a:uFillTx/>
                <a:latin typeface="Calibri"/>
                <a:ea typeface="+mn-ea"/>
                <a:cs typeface="+mn-cs"/>
              </a:rPr>
              <a:t>Add Enhanced Transit</a:t>
            </a:r>
          </a:p>
          <a:p>
            <a:pPr marL="914400" marR="0" lvl="1" indent="-457200" algn="l" defTabSz="914400" rtl="0" eaLnBrk="1" fontAlgn="auto" latinLnBrk="0" hangingPunct="1">
              <a:lnSpc>
                <a:spcPct val="100000"/>
              </a:lnSpc>
              <a:spcBef>
                <a:spcPts val="600"/>
              </a:spcBef>
              <a:spcAft>
                <a:spcPts val="600"/>
              </a:spcAft>
              <a:buClrTx/>
              <a:buSzTx/>
              <a:buFont typeface="Courier New" panose="02070309020205020404" pitchFamily="49" charset="0"/>
              <a:buChar char="o"/>
              <a:tabLst/>
              <a:defRPr/>
            </a:pPr>
            <a:r>
              <a:rPr kumimoji="0" lang="en-US" sz="2200" b="1" i="0" u="none" strike="noStrike" kern="0" cap="none" spc="0" normalizeH="0" baseline="0" noProof="0" dirty="0">
                <a:ln>
                  <a:noFill/>
                </a:ln>
                <a:solidFill>
                  <a:prstClr val="black"/>
                </a:solidFill>
                <a:effectLst/>
                <a:uLnTx/>
                <a:uFillTx/>
                <a:latin typeface="Calibri"/>
                <a:ea typeface="+mn-ea"/>
                <a:cs typeface="+mn-cs"/>
              </a:rPr>
              <a:t>Streetcar </a:t>
            </a:r>
          </a:p>
          <a:p>
            <a:pPr marL="914400" marR="0" lvl="1" indent="-457200" algn="l" defTabSz="914400" rtl="0" eaLnBrk="1" fontAlgn="auto" latinLnBrk="0" hangingPunct="1">
              <a:lnSpc>
                <a:spcPct val="100000"/>
              </a:lnSpc>
              <a:spcBef>
                <a:spcPts val="600"/>
              </a:spcBef>
              <a:spcAft>
                <a:spcPts val="600"/>
              </a:spcAft>
              <a:buClrTx/>
              <a:buSzTx/>
              <a:buFont typeface="Courier New" panose="02070309020205020404" pitchFamily="49" charset="0"/>
              <a:buChar char="o"/>
              <a:tabLst/>
              <a:defRPr/>
            </a:pPr>
            <a:r>
              <a:rPr kumimoji="0" lang="en-US" sz="2200" b="1" i="0" u="none" strike="noStrike" kern="0" cap="none" spc="0" normalizeH="0" baseline="0" noProof="0" dirty="0">
                <a:ln>
                  <a:noFill/>
                </a:ln>
                <a:solidFill>
                  <a:prstClr val="black"/>
                </a:solidFill>
                <a:effectLst/>
                <a:uLnTx/>
                <a:uFillTx/>
                <a:latin typeface="Calibri"/>
                <a:ea typeface="+mn-ea"/>
                <a:cs typeface="+mn-cs"/>
              </a:rPr>
              <a:t>Buses</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1" i="0" u="none" strike="noStrike" kern="0" cap="none" spc="0" normalizeH="0" baseline="0" noProof="0" dirty="0">
                <a:ln>
                  <a:noFill/>
                </a:ln>
                <a:solidFill>
                  <a:prstClr val="black"/>
                </a:solidFill>
                <a:effectLst/>
                <a:uLnTx/>
                <a:uFillTx/>
                <a:latin typeface="Calibri"/>
                <a:ea typeface="+mn-ea"/>
                <a:cs typeface="+mn-cs"/>
              </a:rPr>
              <a:t>Extend MAX lines</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1" i="0" u="none" strike="noStrike" kern="0" cap="none" spc="0" normalizeH="0" baseline="0" noProof="0" dirty="0">
                <a:ln>
                  <a:noFill/>
                </a:ln>
                <a:solidFill>
                  <a:prstClr val="black"/>
                </a:solidFill>
                <a:effectLst/>
                <a:uLnTx/>
                <a:uFillTx/>
                <a:latin typeface="Calibri"/>
                <a:ea typeface="+mn-ea"/>
                <a:cs typeface="+mn-cs"/>
              </a:rPr>
              <a:t>Address transit bottlenecks</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1" i="0" u="none" strike="noStrike" kern="0" cap="none" spc="0" normalizeH="0" baseline="0" noProof="0" dirty="0">
                <a:ln>
                  <a:noFill/>
                </a:ln>
                <a:solidFill>
                  <a:prstClr val="black"/>
                </a:solidFill>
                <a:effectLst/>
                <a:uLnTx/>
                <a:uFillTx/>
                <a:latin typeface="Calibri"/>
                <a:ea typeface="+mn-ea"/>
                <a:cs typeface="+mn-cs"/>
              </a:rPr>
              <a:t>Powell Corridor Refinement</a:t>
            </a:r>
            <a:r>
              <a:rPr kumimoji="0" lang="en-US" sz="2200" b="1" i="0" u="none" strike="noStrike" kern="0" cap="none" spc="0" normalizeH="0" noProof="0" dirty="0">
                <a:ln>
                  <a:noFill/>
                </a:ln>
                <a:solidFill>
                  <a:prstClr val="black"/>
                </a:solidFill>
                <a:effectLst/>
                <a:uLnTx/>
                <a:uFillTx/>
                <a:latin typeface="Calibri"/>
                <a:ea typeface="+mn-ea"/>
                <a:cs typeface="+mn-cs"/>
              </a:rPr>
              <a:t> Plan</a:t>
            </a:r>
            <a:r>
              <a:rPr kumimoji="0" lang="en-US" sz="2200" b="1" i="0" u="none" strike="noStrike" kern="0" cap="none" spc="0" normalizeH="0" baseline="0" noProof="0" dirty="0">
                <a:ln>
                  <a:noFill/>
                </a:ln>
                <a:solidFill>
                  <a:prstClr val="black"/>
                </a:solidFill>
                <a:effectLst/>
                <a:uLnTx/>
                <a:uFillTx/>
                <a:latin typeface="Calibri"/>
                <a:ea typeface="+mn-ea"/>
                <a:cs typeface="+mn-cs"/>
              </a:rPr>
              <a:t> (mode TBD)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85331" y="6024899"/>
            <a:ext cx="3990473" cy="646331"/>
          </a:xfrm>
          <a:prstGeom prst="rect">
            <a:avLst/>
          </a:prstGeom>
        </p:spPr>
        <p:txBody>
          <a:bodyPr wrap="square">
            <a:spAutoFit/>
          </a:bodyPr>
          <a:lstStyle/>
          <a:p>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Note: Proposal pending further input and coordination with regional partners.</a:t>
            </a:r>
            <a:endParaRPr lang="en-US" dirty="0">
              <a:solidFill>
                <a:schemeClr val="bg1"/>
              </a:solidFill>
            </a:endParaRPr>
          </a:p>
        </p:txBody>
      </p:sp>
      <p:pic>
        <p:nvPicPr>
          <p:cNvPr id="4" name="Picture 3">
            <a:extLst>
              <a:ext uri="{FF2B5EF4-FFF2-40B4-BE49-F238E27FC236}">
                <a16:creationId xmlns:a16="http://schemas.microsoft.com/office/drawing/2014/main" id="{BA8D2127-F68D-4F7D-946D-A42439B53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2339" y="-356256"/>
            <a:ext cx="8659661" cy="7343749"/>
          </a:xfrm>
          <a:prstGeom prst="rect">
            <a:avLst/>
          </a:prstGeom>
        </p:spPr>
      </p:pic>
    </p:spTree>
    <p:extLst>
      <p:ext uri="{BB962C8B-B14F-4D97-AF65-F5344CB8AC3E}">
        <p14:creationId xmlns:p14="http://schemas.microsoft.com/office/powerpoint/2010/main" val="387664870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TextBox 10"/>
          <p:cNvSpPr txBox="1"/>
          <p:nvPr/>
        </p:nvSpPr>
        <p:spPr>
          <a:xfrm>
            <a:off x="84225" y="-24064"/>
            <a:ext cx="3408327"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libri"/>
                <a:ea typeface="+mn-ea"/>
                <a:cs typeface="+mn-cs"/>
              </a:rPr>
              <a:t>RTP Project List Timeframes:</a:t>
            </a:r>
          </a:p>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1-10 Year Constrained</a:t>
            </a:r>
          </a:p>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11-20 Year Constrained</a:t>
            </a:r>
          </a:p>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Strategic</a:t>
            </a:r>
          </a:p>
        </p:txBody>
      </p:sp>
      <p:pic>
        <p:nvPicPr>
          <p:cNvPr id="4" name="Picture 3">
            <a:extLst>
              <a:ext uri="{FF2B5EF4-FFF2-40B4-BE49-F238E27FC236}">
                <a16:creationId xmlns:a16="http://schemas.microsoft.com/office/drawing/2014/main" id="{0E4B6BDC-E8D4-4C87-B36A-0629D31312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6281" y="-24065"/>
            <a:ext cx="9025719" cy="6974419"/>
          </a:xfrm>
          <a:prstGeom prst="rect">
            <a:avLst/>
          </a:prstGeom>
        </p:spPr>
      </p:pic>
    </p:spTree>
    <p:extLst>
      <p:ext uri="{BB962C8B-B14F-4D97-AF65-F5344CB8AC3E}">
        <p14:creationId xmlns:p14="http://schemas.microsoft.com/office/powerpoint/2010/main" val="90380375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F46082-A107-40B7-BDF1-6104897842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295" r="8529"/>
          <a:stretch/>
        </p:blipFill>
        <p:spPr>
          <a:xfrm>
            <a:off x="7421617" y="123094"/>
            <a:ext cx="4766442" cy="6734906"/>
          </a:xfrm>
          <a:prstGeom prst="rect">
            <a:avLst/>
          </a:prstGeom>
        </p:spPr>
      </p:pic>
      <p:sp>
        <p:nvSpPr>
          <p:cNvPr id="8" name="object 2"/>
          <p:cNvSpPr/>
          <p:nvPr/>
        </p:nvSpPr>
        <p:spPr>
          <a:xfrm>
            <a:off x="0" y="0"/>
            <a:ext cx="12192000" cy="1193533"/>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object 7"/>
          <p:cNvSpPr txBox="1">
            <a:spLocks/>
          </p:cNvSpPr>
          <p:nvPr/>
        </p:nvSpPr>
        <p:spPr>
          <a:xfrm>
            <a:off x="-760347" y="371084"/>
            <a:ext cx="12657085"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lang="en-US" sz="4000" b="1" dirty="0">
                <a:solidFill>
                  <a:schemeClr val="bg1"/>
                </a:solidFill>
                <a:latin typeface="Trebuchet MS"/>
                <a:cs typeface="Trebuchet MS"/>
              </a:rPr>
              <a:t>2. Policy and Actions to Better Support Transit</a:t>
            </a:r>
            <a:endParaRPr kumimoji="0" lang="en-US" sz="4000" b="0" i="0" u="none" strike="noStrike" kern="1200" cap="none" spc="0" normalizeH="0" baseline="0" noProof="0" dirty="0">
              <a:ln>
                <a:noFill/>
              </a:ln>
              <a:solidFill>
                <a:schemeClr val="bg1"/>
              </a:solidFill>
              <a:effectLst/>
              <a:uLnTx/>
              <a:uFillTx/>
              <a:latin typeface="Trebuchet MS"/>
              <a:cs typeface="Trebuchet MS"/>
            </a:endParaRPr>
          </a:p>
        </p:txBody>
      </p:sp>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11104168" y="6048244"/>
            <a:ext cx="792570" cy="686662"/>
          </a:xfrm>
          <a:prstGeom prst="rect">
            <a:avLst/>
          </a:prstGeom>
        </p:spPr>
      </p:pic>
      <p:sp>
        <p:nvSpPr>
          <p:cNvPr id="6" name="TextBox 5"/>
          <p:cNvSpPr txBox="1"/>
          <p:nvPr/>
        </p:nvSpPr>
        <p:spPr>
          <a:xfrm>
            <a:off x="-109111" y="1441523"/>
            <a:ext cx="7424311" cy="5016758"/>
          </a:xfrm>
          <a:prstGeom prst="rect">
            <a:avLst/>
          </a:prstGeom>
          <a:noFill/>
        </p:spPr>
        <p:txBody>
          <a:bodyPr wrap="square" rtlCol="0">
            <a:spAutoFit/>
          </a:bodyPr>
          <a:lstStyle/>
          <a:p>
            <a:pPr marL="971550" lvl="1" indent="-514350">
              <a:spcAft>
                <a:spcPts val="1200"/>
              </a:spcAft>
              <a:buFont typeface="+mj-lt"/>
              <a:buAutoNum type="alphaLcPeriod"/>
              <a:defRPr/>
            </a:pPr>
            <a:r>
              <a:rPr lang="en-US" sz="2800" kern="0" dirty="0">
                <a:solidFill>
                  <a:sysClr val="windowText" lastClr="000000"/>
                </a:solidFill>
              </a:rPr>
              <a:t>Focus on longer trips: make transit the preferred mode for trips over 3 miles.</a:t>
            </a:r>
          </a:p>
          <a:p>
            <a:pPr marL="971550" lvl="1" indent="-514350">
              <a:spcAft>
                <a:spcPts val="1200"/>
              </a:spcAft>
              <a:buFont typeface="+mj-lt"/>
              <a:buAutoNum type="alphaLcPeriod"/>
              <a:defRPr/>
            </a:pPr>
            <a:r>
              <a:rPr lang="en-US" sz="2800" kern="0" dirty="0">
                <a:solidFill>
                  <a:sysClr val="windowText" lastClr="000000"/>
                </a:solidFill>
              </a:rPr>
              <a:t>Make space and time in the right-of-way for better transit performance.</a:t>
            </a:r>
          </a:p>
          <a:p>
            <a:pPr marL="971550" lvl="1" indent="-514350">
              <a:spcAft>
                <a:spcPts val="1200"/>
              </a:spcAft>
              <a:buFont typeface="+mj-lt"/>
              <a:buAutoNum type="alphaLcPeriod"/>
              <a:defRPr/>
            </a:pPr>
            <a:r>
              <a:rPr lang="en-US" sz="2800" kern="0" dirty="0">
                <a:solidFill>
                  <a:sysClr val="windowText" lastClr="000000"/>
                </a:solidFill>
              </a:rPr>
              <a:t>Integrate Enhanced Transit toolbox treatments into PBOT design guides, capital projects and development review requirements. </a:t>
            </a:r>
          </a:p>
          <a:p>
            <a:pPr marL="971550" lvl="1" indent="-514350">
              <a:spcAft>
                <a:spcPts val="1200"/>
              </a:spcAft>
              <a:buFont typeface="+mj-lt"/>
              <a:buAutoNum type="alphaLcPeriod"/>
              <a:defRPr/>
            </a:pPr>
            <a:r>
              <a:rPr lang="en-US" sz="2800" kern="0" dirty="0">
                <a:solidFill>
                  <a:sysClr val="windowText" lastClr="000000"/>
                </a:solidFill>
              </a:rPr>
              <a:t>Commit more funding to Enhanced Transit.</a:t>
            </a:r>
          </a:p>
          <a:p>
            <a:pPr marL="971550" lvl="1" indent="-514350">
              <a:spcAft>
                <a:spcPts val="1200"/>
              </a:spcAft>
              <a:buFont typeface="+mj-lt"/>
              <a:buAutoNum type="alphaLcPeriod"/>
              <a:defRPr/>
            </a:pPr>
            <a:r>
              <a:rPr lang="en-US" sz="2800" kern="0" dirty="0">
                <a:solidFill>
                  <a:sysClr val="windowText" lastClr="000000"/>
                </a:solidFill>
              </a:rPr>
              <a:t>Forge deeper partnerships with TriMet.</a:t>
            </a:r>
          </a:p>
        </p:txBody>
      </p:sp>
    </p:spTree>
    <p:extLst>
      <p:ext uri="{BB962C8B-B14F-4D97-AF65-F5344CB8AC3E}">
        <p14:creationId xmlns:p14="http://schemas.microsoft.com/office/powerpoint/2010/main" val="364372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E82D0-9495-4F03-BB06-BCC38BDC89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43" t="9460" r="7301" b="9841"/>
          <a:stretch/>
        </p:blipFill>
        <p:spPr>
          <a:xfrm>
            <a:off x="3904342" y="947311"/>
            <a:ext cx="8273143" cy="5852632"/>
          </a:xfrm>
          <a:prstGeom prst="rect">
            <a:avLst/>
          </a:prstGeom>
        </p:spPr>
      </p:pic>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endParaRPr kumimoji="0" sz="1800" b="0" i="0" u="none" strike="noStrike" kern="0" cap="none" spc="0" normalizeH="0" baseline="0" noProof="0" dirty="0">
              <a:ln>
                <a:noFill/>
              </a:ln>
              <a:solidFill>
                <a:sysClr val="windowText" lastClr="000000"/>
              </a:solidFill>
              <a:effectLst/>
              <a:uLnTx/>
              <a:uFillTx/>
            </a:endParaRPr>
          </a:p>
        </p:txBody>
      </p:sp>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150858" y="6113281"/>
            <a:ext cx="792570" cy="686662"/>
          </a:xfrm>
          <a:prstGeom prst="rect">
            <a:avLst/>
          </a:prstGeom>
        </p:spPr>
      </p:pic>
      <p:sp>
        <p:nvSpPr>
          <p:cNvPr id="7" name="object 7">
            <a:extLst>
              <a:ext uri="{FF2B5EF4-FFF2-40B4-BE49-F238E27FC236}">
                <a16:creationId xmlns:a16="http://schemas.microsoft.com/office/drawing/2014/main" id="{6D5E87F9-CEC2-4AE7-9E95-DF8BE168B712}"/>
              </a:ext>
            </a:extLst>
          </p:cNvPr>
          <p:cNvSpPr txBox="1">
            <a:spLocks/>
          </p:cNvSpPr>
          <p:nvPr/>
        </p:nvSpPr>
        <p:spPr>
          <a:xfrm>
            <a:off x="-319220" y="270042"/>
            <a:ext cx="12192000"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a:r>
              <a:rPr lang="en-US" sz="4000" b="1" dirty="0">
                <a:latin typeface="Trebuchet MS"/>
                <a:cs typeface="Trebuchet MS"/>
              </a:rPr>
              <a:t>3. On-going Monitoring of Transit Performance</a:t>
            </a:r>
            <a:endParaRPr lang="en-US" sz="4000" dirty="0">
              <a:latin typeface="Trebuchet MS"/>
              <a:cs typeface="Trebuchet MS"/>
            </a:endParaRPr>
          </a:p>
        </p:txBody>
      </p:sp>
      <p:sp>
        <p:nvSpPr>
          <p:cNvPr id="11" name="TextBox 10">
            <a:extLst>
              <a:ext uri="{FF2B5EF4-FFF2-40B4-BE49-F238E27FC236}">
                <a16:creationId xmlns:a16="http://schemas.microsoft.com/office/drawing/2014/main" id="{38950CA1-57D1-4C3A-89EC-1B6A03FD3C27}"/>
              </a:ext>
            </a:extLst>
          </p:cNvPr>
          <p:cNvSpPr txBox="1"/>
          <p:nvPr/>
        </p:nvSpPr>
        <p:spPr>
          <a:xfrm>
            <a:off x="242046" y="1042327"/>
            <a:ext cx="3711387" cy="4893647"/>
          </a:xfrm>
          <a:prstGeom prst="rect">
            <a:avLst/>
          </a:prstGeom>
          <a:noFill/>
        </p:spPr>
        <p:txBody>
          <a:bodyPr wrap="square" rtlCol="0">
            <a:spAutoFit/>
          </a:bodyPr>
          <a:lstStyle/>
          <a:p>
            <a:pPr marL="342900" indent="-342900">
              <a:buFont typeface="Arial" panose="020B0604020202020204" pitchFamily="34" charset="0"/>
              <a:buChar char="•"/>
            </a:pPr>
            <a:r>
              <a:rPr lang="en-US" sz="2400" kern="0" dirty="0">
                <a:solidFill>
                  <a:sysClr val="windowText" lastClr="000000"/>
                </a:solidFill>
              </a:rPr>
              <a:t>Monitor </a:t>
            </a:r>
            <a:r>
              <a:rPr lang="en-US" sz="2400" kern="0" dirty="0" err="1">
                <a:solidFill>
                  <a:sysClr val="windowText" lastClr="000000"/>
                </a:solidFill>
              </a:rPr>
              <a:t>TriMet</a:t>
            </a:r>
            <a:r>
              <a:rPr lang="en-US" sz="2400" kern="0" dirty="0">
                <a:solidFill>
                  <a:sysClr val="windowText" lastClr="000000"/>
                </a:solidFill>
              </a:rPr>
              <a:t> Frequent Service bus and streetcar lines, both current and planned routes.</a:t>
            </a:r>
          </a:p>
          <a:p>
            <a:pPr marL="342900" indent="-342900">
              <a:buFont typeface="Arial" panose="020B0604020202020204" pitchFamily="34" charset="0"/>
              <a:buChar char="•"/>
            </a:pPr>
            <a:endParaRPr lang="en-US" sz="2400" kern="0" dirty="0">
              <a:solidFill>
                <a:sysClr val="windowText" lastClr="000000"/>
              </a:solidFill>
            </a:endParaRPr>
          </a:p>
          <a:p>
            <a:pPr marL="342900" indent="-342900">
              <a:buFont typeface="Arial" panose="020B0604020202020204" pitchFamily="34" charset="0"/>
              <a:buChar char="•"/>
            </a:pPr>
            <a:r>
              <a:rPr lang="en-US" sz="2400" kern="0" dirty="0">
                <a:solidFill>
                  <a:sysClr val="windowText" lastClr="000000"/>
                </a:solidFill>
              </a:rPr>
              <a:t>City of Portland actively manages the ROW to support ETC improvements</a:t>
            </a:r>
          </a:p>
          <a:p>
            <a:pPr marL="342900" indent="-342900">
              <a:buFont typeface="Arial" panose="020B0604020202020204" pitchFamily="34" charset="0"/>
              <a:buChar char="•"/>
            </a:pPr>
            <a:endParaRPr lang="en-US" sz="2400" kern="0" dirty="0">
              <a:solidFill>
                <a:sysClr val="windowText" lastClr="000000"/>
              </a:solidFill>
            </a:endParaRPr>
          </a:p>
          <a:p>
            <a:pPr marL="342900" indent="-342900">
              <a:buFont typeface="Arial" panose="020B0604020202020204" pitchFamily="34" charset="0"/>
              <a:buChar char="•"/>
            </a:pPr>
            <a:r>
              <a:rPr lang="en-US" sz="2400" kern="0" dirty="0">
                <a:solidFill>
                  <a:sysClr val="windowText" lastClr="000000"/>
                </a:solidFill>
              </a:rPr>
              <a:t>City and TriMet execute improvements in service and reliability </a:t>
            </a:r>
          </a:p>
        </p:txBody>
      </p:sp>
    </p:spTree>
    <p:extLst>
      <p:ext uri="{BB962C8B-B14F-4D97-AF65-F5344CB8AC3E}">
        <p14:creationId xmlns:p14="http://schemas.microsoft.com/office/powerpoint/2010/main" val="677729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3074" name="Picture 2" descr="https://lh4.googleusercontent.com/jKsA-zanm-f-B-uWuJkleTdumk_pnJJFF2JJOsmoqyDDb2MfhWLALzKi4cgLVbb1mA4wKsmBih70o07WZkzKTx-Q3D3uDrsXksQUvscfV0t6japzDOfcYeMi1llADsBKUhIA9_KaVvY">
            <a:extLst>
              <a:ext uri="{FF2B5EF4-FFF2-40B4-BE49-F238E27FC236}">
                <a16:creationId xmlns:a16="http://schemas.microsoft.com/office/drawing/2014/main" id="{0439B60E-54F9-425D-B22A-526AE49E3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83" y="185505"/>
            <a:ext cx="11534181" cy="6487976"/>
          </a:xfrm>
          <a:prstGeom prst="rect">
            <a:avLst/>
          </a:prstGeom>
          <a:noFill/>
          <a:extLst>
            <a:ext uri="{909E8E84-426E-40DD-AFC4-6F175D3DCCD1}">
              <a14:hiddenFill xmlns:a14="http://schemas.microsoft.com/office/drawing/2010/main">
                <a:solidFill>
                  <a:srgbClr val="FFFFFF"/>
                </a:solidFill>
              </a14:hiddenFill>
            </a:ext>
          </a:extLst>
        </p:spPr>
      </p:pic>
      <p:sp>
        <p:nvSpPr>
          <p:cNvPr id="68" name="Shape 68"/>
          <p:cNvSpPr txBox="1"/>
          <p:nvPr/>
        </p:nvSpPr>
        <p:spPr>
          <a:xfrm>
            <a:off x="787433" y="3902300"/>
            <a:ext cx="9586400" cy="16004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400" b="1" kern="0">
              <a:solidFill>
                <a:srgbClr val="7D9999"/>
              </a:solidFill>
              <a:latin typeface="Source Sans Pro"/>
              <a:ea typeface="Source Sans Pro"/>
              <a:cs typeface="Source Sans Pro"/>
              <a:sym typeface="Source Sans Pro"/>
            </a:endParaRPr>
          </a:p>
        </p:txBody>
      </p:sp>
      <p:sp>
        <p:nvSpPr>
          <p:cNvPr id="5" name="Shape 142">
            <a:extLst>
              <a:ext uri="{FF2B5EF4-FFF2-40B4-BE49-F238E27FC236}">
                <a16:creationId xmlns:a16="http://schemas.microsoft.com/office/drawing/2014/main" id="{9B355768-0D0D-41AA-AFC9-B19482597CE0}"/>
              </a:ext>
            </a:extLst>
          </p:cNvPr>
          <p:cNvSpPr txBox="1"/>
          <p:nvPr/>
        </p:nvSpPr>
        <p:spPr>
          <a:xfrm>
            <a:off x="681092" y="306885"/>
            <a:ext cx="8206233" cy="5147689"/>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US" sz="66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Source Sans Pro"/>
              </a:rPr>
              <a:t>PORTLAND FACES A CRISIS OF </a:t>
            </a:r>
          </a:p>
          <a:p>
            <a:pPr defTabSz="1219170">
              <a:buClr>
                <a:srgbClr val="000000"/>
              </a:buClr>
            </a:pPr>
            <a:r>
              <a:rPr lang="en-US" sz="66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Source Sans Pro"/>
              </a:rPr>
              <a:t>ACCESS AND OPPORTUNITY</a:t>
            </a:r>
            <a:endParaRPr sz="66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Source Sans Pro"/>
            </a:endParaRPr>
          </a:p>
          <a:p>
            <a:pPr defTabSz="1219170">
              <a:buClr>
                <a:srgbClr val="000000"/>
              </a:buClr>
              <a:buSzPts val="1100"/>
            </a:pPr>
            <a:endParaRPr sz="3200" b="1" kern="0" dirty="0">
              <a:solidFill>
                <a:srgbClr val="FFFFFF"/>
              </a:solidFill>
              <a:latin typeface="Source Sans Pro"/>
              <a:ea typeface="Source Sans Pro"/>
              <a:cs typeface="Source Sans Pro"/>
              <a:sym typeface="Source Sans Pro"/>
            </a:endParaRPr>
          </a:p>
          <a:p>
            <a:pPr defTabSz="1219170">
              <a:buClr>
                <a:srgbClr val="000000"/>
              </a:buClr>
            </a:pPr>
            <a:endParaRPr sz="3200" b="1" kern="0" dirty="0">
              <a:solidFill>
                <a:srgbClr val="FFFFFF"/>
              </a:solidFill>
              <a:latin typeface="Source Sans Pro"/>
              <a:ea typeface="Source Sans Pro"/>
              <a:cs typeface="Source Sans Pro"/>
              <a:sym typeface="Source Sans Pro"/>
            </a:endParaRPr>
          </a:p>
        </p:txBody>
      </p:sp>
      <p:pic>
        <p:nvPicPr>
          <p:cNvPr id="6" name="Shape 75">
            <a:extLst>
              <a:ext uri="{FF2B5EF4-FFF2-40B4-BE49-F238E27FC236}">
                <a16:creationId xmlns:a16="http://schemas.microsoft.com/office/drawing/2014/main" id="{5BAED270-7DDB-4BD0-B0EA-EA336533852E}"/>
              </a:ext>
            </a:extLst>
          </p:cNvPr>
          <p:cNvPicPr preferRelativeResize="0"/>
          <p:nvPr/>
        </p:nvPicPr>
        <p:blipFill>
          <a:blip r:embed="rId4">
            <a:alphaModFix/>
          </a:blip>
          <a:stretch>
            <a:fillRect/>
          </a:stretch>
        </p:blipFill>
        <p:spPr>
          <a:xfrm>
            <a:off x="10985006" y="5903545"/>
            <a:ext cx="631800" cy="554467"/>
          </a:xfrm>
          <a:prstGeom prst="rect">
            <a:avLst/>
          </a:prstGeom>
          <a:noFill/>
          <a:ln>
            <a:noFill/>
          </a:ln>
        </p:spPr>
      </p:pic>
    </p:spTree>
    <p:extLst>
      <p:ext uri="{BB962C8B-B14F-4D97-AF65-F5344CB8AC3E}">
        <p14:creationId xmlns:p14="http://schemas.microsoft.com/office/powerpoint/2010/main" val="1805059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1104168" y="6048244"/>
            <a:ext cx="792570" cy="68666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75" y="-415491"/>
            <a:ext cx="10367493" cy="8010738"/>
          </a:xfrm>
          <a:prstGeom prst="rect">
            <a:avLst/>
          </a:prstGeom>
        </p:spPr>
      </p:pic>
    </p:spTree>
    <p:extLst>
      <p:ext uri="{BB962C8B-B14F-4D97-AF65-F5344CB8AC3E}">
        <p14:creationId xmlns:p14="http://schemas.microsoft.com/office/powerpoint/2010/main" val="3768920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0C254CA-6CDC-48ED-BE55-4B856E3858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59" r="7430"/>
          <a:stretch/>
        </p:blipFill>
        <p:spPr>
          <a:xfrm rot="5400000">
            <a:off x="7276185" y="1942185"/>
            <a:ext cx="5974005" cy="3857625"/>
          </a:xfrm>
          <a:prstGeom prst="rect">
            <a:avLst/>
          </a:prstGeom>
        </p:spPr>
      </p:pic>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7"/>
          <p:cNvSpPr txBox="1">
            <a:spLocks/>
          </p:cNvSpPr>
          <p:nvPr/>
        </p:nvSpPr>
        <p:spPr>
          <a:xfrm>
            <a:off x="437394" y="270042"/>
            <a:ext cx="10535405"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lvl="0">
              <a:defRPr/>
            </a:pPr>
            <a:r>
              <a:rPr kumimoji="0" lang="en-US" sz="4000" b="1" i="0" u="none" strike="noStrike" kern="1200" cap="none" spc="0" normalizeH="0" baseline="0" noProof="0" dirty="0">
                <a:ln>
                  <a:noFill/>
                </a:ln>
                <a:solidFill>
                  <a:prstClr val="white"/>
                </a:solidFill>
                <a:effectLst/>
                <a:uLnTx/>
                <a:uFillTx/>
                <a:latin typeface="Trebuchet MS"/>
                <a:ea typeface="+mj-ea"/>
                <a:cs typeface="Trebuchet MS"/>
              </a:rPr>
              <a:t>Performance Measure and Thresholds</a:t>
            </a:r>
            <a:endParaRPr kumimoji="0" lang="en-US" sz="4000" b="0" i="0" u="none" strike="noStrike" kern="1200" cap="none" spc="0" normalizeH="0" baseline="0" noProof="0" dirty="0">
              <a:ln>
                <a:noFill/>
              </a:ln>
              <a:solidFill>
                <a:prstClr val="white"/>
              </a:solidFill>
              <a:effectLst/>
              <a:uLnTx/>
              <a:uFillTx/>
              <a:latin typeface="Trebuchet MS"/>
              <a:ea typeface="+mj-ea"/>
              <a:cs typeface="Trebuchet MS"/>
            </a:endParaRPr>
          </a:p>
        </p:txBody>
      </p:sp>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11104168" y="6048244"/>
            <a:ext cx="792570" cy="686662"/>
          </a:xfrm>
          <a:prstGeom prst="rect">
            <a:avLst/>
          </a:prstGeom>
        </p:spPr>
      </p:pic>
      <p:sp>
        <p:nvSpPr>
          <p:cNvPr id="13" name="TextBox 12">
            <a:extLst>
              <a:ext uri="{FF2B5EF4-FFF2-40B4-BE49-F238E27FC236}">
                <a16:creationId xmlns:a16="http://schemas.microsoft.com/office/drawing/2014/main" id="{857C995D-57EE-4CE7-A293-3667D30F3A2C}"/>
              </a:ext>
            </a:extLst>
          </p:cNvPr>
          <p:cNvSpPr txBox="1"/>
          <p:nvPr/>
        </p:nvSpPr>
        <p:spPr>
          <a:xfrm>
            <a:off x="341142" y="1250358"/>
            <a:ext cx="7487967" cy="146193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600"/>
              </a:spcAft>
              <a:buClrTx/>
              <a:buSzTx/>
              <a:tabLst/>
              <a:defRPr/>
            </a:pPr>
            <a:r>
              <a:rPr lang="en-US" sz="2800" b="1" kern="0" dirty="0">
                <a:solidFill>
                  <a:sysClr val="windowText" lastClr="000000"/>
                </a:solidFill>
              </a:rPr>
              <a:t>Transit Peak Delay:</a:t>
            </a:r>
          </a:p>
          <a:p>
            <a:pPr lvl="0">
              <a:spcAft>
                <a:spcPts val="1200"/>
              </a:spcAft>
              <a:defRPr/>
            </a:pPr>
            <a:r>
              <a:rPr lang="en-US" sz="2800" kern="0" dirty="0">
                <a:solidFill>
                  <a:sysClr val="windowText" lastClr="000000"/>
                </a:solidFill>
              </a:rPr>
              <a:t>How much transit, and all the people on it, slows down during the peak congested time of the day.</a:t>
            </a:r>
            <a:endParaRPr kumimoji="0" lang="en-US" sz="2800" b="0" i="0" u="none" strike="noStrike" kern="0" cap="none" spc="0" normalizeH="0" baseline="0" noProof="0" dirty="0">
              <a:ln>
                <a:noFill/>
              </a:ln>
              <a:solidFill>
                <a:sysClr val="windowText" lastClr="000000"/>
              </a:solidFill>
              <a:effectLst/>
              <a:uLnTx/>
              <a:uFillTx/>
              <a:ea typeface="+mn-ea"/>
              <a:cs typeface="+mn-cs"/>
            </a:endParaRPr>
          </a:p>
        </p:txBody>
      </p:sp>
      <p:sp>
        <p:nvSpPr>
          <p:cNvPr id="2" name="Rectangle 1">
            <a:extLst>
              <a:ext uri="{FF2B5EF4-FFF2-40B4-BE49-F238E27FC236}">
                <a16:creationId xmlns:a16="http://schemas.microsoft.com/office/drawing/2014/main" id="{9719DA57-97B3-49AD-8961-8259D95E32B7}"/>
              </a:ext>
            </a:extLst>
          </p:cNvPr>
          <p:cNvSpPr/>
          <p:nvPr/>
        </p:nvSpPr>
        <p:spPr>
          <a:xfrm>
            <a:off x="341142" y="2971600"/>
            <a:ext cx="7814317" cy="3693319"/>
          </a:xfrm>
          <a:prstGeom prst="rect">
            <a:avLst/>
          </a:prstGeom>
        </p:spPr>
        <p:txBody>
          <a:bodyPr wrap="square">
            <a:spAutoFit/>
          </a:bodyPr>
          <a:lstStyle/>
          <a:p>
            <a:r>
              <a:rPr lang="en-US" sz="2800" b="1" dirty="0">
                <a:solidFill>
                  <a:srgbClr val="000000"/>
                </a:solidFill>
              </a:rPr>
              <a:t>Thresholds:</a:t>
            </a:r>
          </a:p>
          <a:p>
            <a:pPr>
              <a:spcAft>
                <a:spcPts val="1200"/>
              </a:spcAft>
            </a:pPr>
            <a:r>
              <a:rPr lang="en-US" sz="2400" dirty="0">
                <a:solidFill>
                  <a:srgbClr val="000000"/>
                </a:solidFill>
              </a:rPr>
              <a:t>Crossing these thresholds would be a trigger to take a closer look and take actions to improve performance: </a:t>
            </a:r>
          </a:p>
          <a:p>
            <a:pPr marL="342900" indent="-342900">
              <a:spcAft>
                <a:spcPts val="1200"/>
              </a:spcAft>
              <a:buFont typeface="Arial" panose="020B0604020202020204" pitchFamily="34" charset="0"/>
              <a:buChar char="•"/>
            </a:pPr>
            <a:r>
              <a:rPr lang="en-US" sz="2400" b="1" dirty="0">
                <a:solidFill>
                  <a:srgbClr val="000000"/>
                </a:solidFill>
              </a:rPr>
              <a:t>Over 75% peak delay variation </a:t>
            </a:r>
            <a:r>
              <a:rPr lang="en-US" sz="2400" dirty="0">
                <a:solidFill>
                  <a:srgbClr val="000000"/>
                </a:solidFill>
              </a:rPr>
              <a:t>= urgent priority to take closer look in Tier 2 </a:t>
            </a:r>
          </a:p>
          <a:p>
            <a:pPr marL="342900" indent="-342900">
              <a:spcAft>
                <a:spcPts val="1200"/>
              </a:spcAft>
              <a:buFont typeface="Arial" panose="020B0604020202020204" pitchFamily="34" charset="0"/>
              <a:buChar char="•"/>
            </a:pPr>
            <a:r>
              <a:rPr lang="en-US" sz="2400" b="1" dirty="0">
                <a:solidFill>
                  <a:srgbClr val="000000"/>
                </a:solidFill>
              </a:rPr>
              <a:t>50%-75% peak delay variation </a:t>
            </a:r>
            <a:r>
              <a:rPr lang="en-US" sz="2400" dirty="0">
                <a:solidFill>
                  <a:srgbClr val="000000"/>
                </a:solidFill>
              </a:rPr>
              <a:t>= take a closer look in Tier 2 </a:t>
            </a:r>
          </a:p>
          <a:p>
            <a:pPr marL="342900" indent="-342900">
              <a:spcAft>
                <a:spcPts val="1200"/>
              </a:spcAft>
              <a:buFont typeface="Arial" panose="020B0604020202020204" pitchFamily="34" charset="0"/>
              <a:buChar char="•"/>
            </a:pPr>
            <a:r>
              <a:rPr lang="en-US" sz="2400" b="1" dirty="0">
                <a:solidFill>
                  <a:srgbClr val="000000"/>
                </a:solidFill>
              </a:rPr>
              <a:t>Below 50% peak delay variation </a:t>
            </a:r>
            <a:r>
              <a:rPr lang="en-US" sz="2400" dirty="0">
                <a:solidFill>
                  <a:srgbClr val="000000"/>
                </a:solidFill>
              </a:rPr>
              <a:t>= acceptable, take a closer look only if there is other cause for concern </a:t>
            </a:r>
          </a:p>
        </p:txBody>
      </p:sp>
    </p:spTree>
    <p:extLst>
      <p:ext uri="{BB962C8B-B14F-4D97-AF65-F5344CB8AC3E}">
        <p14:creationId xmlns:p14="http://schemas.microsoft.com/office/powerpoint/2010/main" val="2675319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100000">
              <a:schemeClr val="accent5">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45701" y="2197610"/>
            <a:ext cx="11500338" cy="1323439"/>
          </a:xfrm>
          <a:prstGeom prst="rect">
            <a:avLst/>
          </a:prstGeom>
        </p:spPr>
        <p:txBody>
          <a:bodyPr wrap="square">
            <a:spAutoFit/>
          </a:bodyPr>
          <a:lstStyle/>
          <a:p>
            <a:pPr marL="1015746" algn="ctr"/>
            <a:r>
              <a:rPr lang="en-US" sz="8000" b="1" dirty="0">
                <a:latin typeface="Trebuchet MS"/>
                <a:cs typeface="Trebuchet MS"/>
              </a:rPr>
              <a:t>Implementation</a:t>
            </a:r>
          </a:p>
        </p:txBody>
      </p:sp>
    </p:spTree>
    <p:extLst>
      <p:ext uri="{BB962C8B-B14F-4D97-AF65-F5344CB8AC3E}">
        <p14:creationId xmlns:p14="http://schemas.microsoft.com/office/powerpoint/2010/main" val="1622535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70">
            <a:extLst>
              <a:ext uri="{FF2B5EF4-FFF2-40B4-BE49-F238E27FC236}">
                <a16:creationId xmlns:a16="http://schemas.microsoft.com/office/drawing/2014/main" id="{01D0AF59-99C3-4251-AB9A-C966C6AD44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5" name="Rectangle 72">
            <a:extLst>
              <a:ext uri="{FF2B5EF4-FFF2-40B4-BE49-F238E27FC236}">
                <a16:creationId xmlns:a16="http://schemas.microsoft.com/office/drawing/2014/main" id="{1855405F-37A2-4869-9154-F8BE3BECE6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ttps://lh4.googleusercontent.com/sZNBhRoQqE8_yf0eVQtoAp_jDldqcXfBBBnAoK1RBcRyF8OERecyO-O8s-77kD5G96T1pRv6zTnfsTSdEFAMdQdvy0cnPXEHYSTgULdie2HLogm9JNqxQDxTA42aADzH8DrzbJXndHc">
            <a:extLst>
              <a:ext uri="{FF2B5EF4-FFF2-40B4-BE49-F238E27FC236}">
                <a16:creationId xmlns:a16="http://schemas.microsoft.com/office/drawing/2014/main" id="{52C56940-12B7-446C-BDC0-068EE15CA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67" y="1193461"/>
            <a:ext cx="10905066" cy="44710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B97F4AC-6850-4800-B784-D844EBA596F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755963" y="5620291"/>
            <a:ext cx="792570" cy="686662"/>
          </a:xfrm>
          <a:prstGeom prst="rect">
            <a:avLst/>
          </a:prstGeom>
        </p:spPr>
      </p:pic>
    </p:spTree>
    <p:extLst>
      <p:ext uri="{BB962C8B-B14F-4D97-AF65-F5344CB8AC3E}">
        <p14:creationId xmlns:p14="http://schemas.microsoft.com/office/powerpoint/2010/main" val="2288591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5.googleusercontent.com/49mfHL_6I9U0-0BUkwY_xWn20CYddwkMMpY87dzvSD7mEFdwPPWwHvkTVHPva2CKfenZoNfP7Kdpqn4nf2sBkvXlaMsdk_Oq-2KMc1FI5XHehGGaUO-Now1robwJ7P6zLj4ZexZCUeg">
            <a:extLst>
              <a:ext uri="{FF2B5EF4-FFF2-40B4-BE49-F238E27FC236}">
                <a16:creationId xmlns:a16="http://schemas.microsoft.com/office/drawing/2014/main" id="{2B37CEDE-0313-4765-80B9-C5824D1369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123"/>
          <a:stretch/>
        </p:blipFill>
        <p:spPr bwMode="auto">
          <a:xfrm>
            <a:off x="6326659" y="2158895"/>
            <a:ext cx="5717709" cy="4699103"/>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2"/>
          <p:cNvSpPr/>
          <p:nvPr/>
        </p:nvSpPr>
        <p:spPr>
          <a:xfrm>
            <a:off x="0" y="-1"/>
            <a:ext cx="12192000" cy="1193533"/>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object 7"/>
          <p:cNvSpPr txBox="1">
            <a:spLocks/>
          </p:cNvSpPr>
          <p:nvPr/>
        </p:nvSpPr>
        <p:spPr>
          <a:xfrm>
            <a:off x="1327937" y="300850"/>
            <a:ext cx="12269263"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l"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Trebuchet MS"/>
                <a:ea typeface="+mj-ea"/>
                <a:cs typeface="Trebuchet MS"/>
              </a:rPr>
              <a:t>Strategy for People Movement</a:t>
            </a:r>
          </a:p>
        </p:txBody>
      </p:sp>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11104168" y="6048244"/>
            <a:ext cx="792570" cy="686662"/>
          </a:xfrm>
          <a:prstGeom prst="rect">
            <a:avLst/>
          </a:prstGeom>
        </p:spPr>
      </p:pic>
      <p:sp>
        <p:nvSpPr>
          <p:cNvPr id="10" name="object 7">
            <a:extLst>
              <a:ext uri="{FF2B5EF4-FFF2-40B4-BE49-F238E27FC236}">
                <a16:creationId xmlns:a16="http://schemas.microsoft.com/office/drawing/2014/main" id="{0514EA26-F30E-45CC-9866-EDE765F37CF5}"/>
              </a:ext>
            </a:extLst>
          </p:cNvPr>
          <p:cNvSpPr txBox="1">
            <a:spLocks/>
          </p:cNvSpPr>
          <p:nvPr/>
        </p:nvSpPr>
        <p:spPr>
          <a:xfrm>
            <a:off x="5334000" y="1481456"/>
            <a:ext cx="6858000"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lumMod val="75000"/>
                    <a:lumOff val="25000"/>
                  </a:schemeClr>
                </a:solidFill>
                <a:effectLst/>
                <a:uLnTx/>
                <a:uFillTx/>
                <a:latin typeface="Trebuchet MS"/>
                <a:ea typeface="+mj-ea"/>
                <a:cs typeface="Trebuchet MS"/>
              </a:rPr>
              <a:t>TSP Policy 9.6: </a:t>
            </a:r>
          </a:p>
          <a:p>
            <a:pPr marL="1015746"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lumMod val="75000"/>
                    <a:lumOff val="25000"/>
                  </a:schemeClr>
                </a:solidFill>
                <a:effectLst/>
                <a:uLnTx/>
                <a:uFillTx/>
                <a:latin typeface="Trebuchet MS"/>
                <a:ea typeface="+mj-ea"/>
                <a:cs typeface="Trebuchet MS"/>
              </a:rPr>
              <a:t>Strategy for People Movement  </a:t>
            </a:r>
            <a:endParaRPr kumimoji="0" lang="en-US" sz="2400" b="0" i="0" u="none" strike="noStrike" kern="1200" cap="none" spc="0" normalizeH="0" baseline="0" noProof="0" dirty="0">
              <a:ln>
                <a:noFill/>
              </a:ln>
              <a:solidFill>
                <a:schemeClr val="tx1">
                  <a:lumMod val="75000"/>
                  <a:lumOff val="25000"/>
                </a:schemeClr>
              </a:solidFill>
              <a:effectLst/>
              <a:uLnTx/>
              <a:uFillTx/>
              <a:latin typeface="Trebuchet MS"/>
              <a:ea typeface="+mj-ea"/>
              <a:cs typeface="Trebuchet MS"/>
            </a:endParaRPr>
          </a:p>
        </p:txBody>
      </p:sp>
      <p:sp>
        <p:nvSpPr>
          <p:cNvPr id="2" name="Rectangle 1">
            <a:extLst>
              <a:ext uri="{FF2B5EF4-FFF2-40B4-BE49-F238E27FC236}">
                <a16:creationId xmlns:a16="http://schemas.microsoft.com/office/drawing/2014/main" id="{A6570552-E6C4-4AF4-98C6-392B7B29338F}"/>
              </a:ext>
            </a:extLst>
          </p:cNvPr>
          <p:cNvSpPr/>
          <p:nvPr/>
        </p:nvSpPr>
        <p:spPr>
          <a:xfrm>
            <a:off x="428368" y="2158895"/>
            <a:ext cx="5614086" cy="4154984"/>
          </a:xfrm>
          <a:prstGeom prst="rect">
            <a:avLst/>
          </a:prstGeom>
        </p:spPr>
        <p:txBody>
          <a:bodyPr wrap="square">
            <a:spAutoFit/>
          </a:bodyPr>
          <a:lstStyle/>
          <a:p>
            <a:r>
              <a:rPr lang="en-US" sz="2400" b="1" dirty="0">
                <a:solidFill>
                  <a:srgbClr val="FF4000"/>
                </a:solidFill>
                <a:latin typeface="Source Sans Pro"/>
              </a:rPr>
              <a:t>THE TRANSPORTATION STRATEGY FOR PEOPLE MOVEMENT PROVIDES POLICY SUPPORT FOR PRIORITIZING TRANSIT OVER SINGLE-OCCUPANT VEHICLES.</a:t>
            </a:r>
            <a:r>
              <a:rPr lang="en-US" sz="2400" b="1" dirty="0">
                <a:solidFill>
                  <a:srgbClr val="000000"/>
                </a:solidFill>
                <a:latin typeface="Source Sans Pro"/>
              </a:rPr>
              <a:t> </a:t>
            </a:r>
          </a:p>
          <a:p>
            <a:endParaRPr lang="en-US" sz="2400" dirty="0"/>
          </a:p>
          <a:p>
            <a:r>
              <a:rPr lang="en-US" sz="2400" b="1" dirty="0">
                <a:solidFill>
                  <a:srgbClr val="000000"/>
                </a:solidFill>
                <a:latin typeface="Source Sans Pro"/>
              </a:rPr>
              <a:t>THE ETC PLAN PROVIDES TOOLS FOR WHERE AND HOW TO ACHIEVE IT.</a:t>
            </a:r>
            <a:endParaRPr lang="en-US" sz="2400" dirty="0"/>
          </a:p>
          <a:p>
            <a:br>
              <a:rPr lang="en-US" sz="2400" dirty="0"/>
            </a:br>
            <a:endParaRPr lang="en-US" sz="2400" dirty="0"/>
          </a:p>
        </p:txBody>
      </p:sp>
    </p:spTree>
    <p:extLst>
      <p:ext uri="{BB962C8B-B14F-4D97-AF65-F5344CB8AC3E}">
        <p14:creationId xmlns:p14="http://schemas.microsoft.com/office/powerpoint/2010/main" val="628102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70E557-7C97-4B05-B16E-A422229569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444" t="20558" r="39645"/>
          <a:stretch/>
        </p:blipFill>
        <p:spPr>
          <a:xfrm>
            <a:off x="8374743" y="972282"/>
            <a:ext cx="3817257" cy="5900231"/>
          </a:xfrm>
          <a:prstGeom prst="rect">
            <a:avLst/>
          </a:prstGeom>
        </p:spPr>
      </p:pic>
      <p:sp>
        <p:nvSpPr>
          <p:cNvPr id="8" name="object 2"/>
          <p:cNvSpPr/>
          <p:nvPr/>
        </p:nvSpPr>
        <p:spPr>
          <a:xfrm>
            <a:off x="0" y="0"/>
            <a:ext cx="12192000" cy="1193533"/>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object 7"/>
          <p:cNvSpPr txBox="1">
            <a:spLocks/>
          </p:cNvSpPr>
          <p:nvPr/>
        </p:nvSpPr>
        <p:spPr>
          <a:xfrm>
            <a:off x="-372526" y="364123"/>
            <a:ext cx="12269263"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rebuchet MS"/>
                <a:ea typeface="+mj-ea"/>
                <a:cs typeface="Trebuchet MS"/>
              </a:rPr>
              <a:t>During Implementation: </a:t>
            </a:r>
          </a:p>
          <a:p>
            <a:pPr marL="1015746"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rebuchet MS"/>
                <a:ea typeface="+mj-ea"/>
                <a:cs typeface="Trebuchet MS"/>
              </a:rPr>
              <a:t>Making design decisions in constrained locations</a:t>
            </a:r>
          </a:p>
        </p:txBody>
      </p:sp>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11104168" y="6048244"/>
            <a:ext cx="792570" cy="686662"/>
          </a:xfrm>
          <a:prstGeom prst="rect">
            <a:avLst/>
          </a:prstGeom>
        </p:spPr>
      </p:pic>
      <p:sp>
        <p:nvSpPr>
          <p:cNvPr id="6" name="TextBox 5"/>
          <p:cNvSpPr txBox="1"/>
          <p:nvPr/>
        </p:nvSpPr>
        <p:spPr>
          <a:xfrm>
            <a:off x="759589" y="1947836"/>
            <a:ext cx="6855566" cy="4170372"/>
          </a:xfrm>
          <a:prstGeom prst="rect">
            <a:avLst/>
          </a:prstGeom>
          <a:noFill/>
        </p:spPr>
        <p:txBody>
          <a:bodyPr wrap="square" rtlCol="0">
            <a:spAutoFit/>
          </a:bodyPr>
          <a:lstStyle/>
          <a:p>
            <a:pPr lvl="1">
              <a:spcAft>
                <a:spcPts val="600"/>
              </a:spcAft>
              <a:defRPr/>
            </a:pPr>
            <a:r>
              <a:rPr lang="en-US" sz="3000" kern="0" dirty="0">
                <a:solidFill>
                  <a:sysClr val="windowText" lastClr="000000"/>
                </a:solidFill>
              </a:rPr>
              <a:t>Re-allocate space and time in the street in a manner that is:</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000" b="0" i="0" u="none" strike="noStrike" kern="0" cap="none" spc="0" normalizeH="0" baseline="0" noProof="0" dirty="0">
                <a:ln>
                  <a:noFill/>
                </a:ln>
                <a:solidFill>
                  <a:sysClr val="windowText" lastClr="000000"/>
                </a:solidFill>
                <a:effectLst/>
                <a:uLnTx/>
                <a:uFillTx/>
                <a:ea typeface="+mn-ea"/>
                <a:cs typeface="+mn-cs"/>
              </a:rPr>
              <a:t>Guided by policy, including Vision Zero, Complete Streets</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000" b="0" i="0" u="none" strike="noStrike" kern="0" cap="none" spc="0" normalizeH="0" baseline="0" noProof="0" dirty="0">
                <a:ln>
                  <a:noFill/>
                </a:ln>
                <a:solidFill>
                  <a:sysClr val="windowText" lastClr="000000"/>
                </a:solidFill>
                <a:effectLst/>
                <a:uLnTx/>
                <a:uFillTx/>
                <a:ea typeface="+mn-ea"/>
                <a:cs typeface="+mn-cs"/>
              </a:rPr>
              <a:t>Informed by data</a:t>
            </a:r>
          </a:p>
          <a:p>
            <a:pPr marL="914400" lvl="1" indent="-457200">
              <a:spcAft>
                <a:spcPts val="600"/>
              </a:spcAft>
              <a:buFont typeface="Arial" panose="020B0604020202020204" pitchFamily="34" charset="0"/>
              <a:buChar char="•"/>
              <a:defRPr/>
            </a:pPr>
            <a:r>
              <a:rPr lang="en-US" sz="3000" kern="0" dirty="0">
                <a:solidFill>
                  <a:sysClr val="windowText" lastClr="000000"/>
                </a:solidFill>
              </a:rPr>
              <a:t>Sensitive to context</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3000" kern="0" dirty="0">
                <a:solidFill>
                  <a:sysClr val="windowText" lastClr="000000"/>
                </a:solidFill>
              </a:rPr>
              <a:t>Efficient use of space</a:t>
            </a:r>
            <a:endParaRPr kumimoji="0" lang="en-US" sz="3000" b="0" i="0" u="none" strike="noStrike" kern="0" cap="none" spc="0" normalizeH="0" baseline="0" noProof="0" dirty="0">
              <a:ln>
                <a:noFill/>
              </a:ln>
              <a:solidFill>
                <a:sysClr val="windowText" lastClr="000000"/>
              </a:solidFill>
              <a:effectLst/>
              <a:uLnTx/>
              <a:uFillTx/>
              <a:ea typeface="+mn-ea"/>
              <a:cs typeface="+mn-cs"/>
            </a:endParaRPr>
          </a:p>
          <a:p>
            <a:pPr marL="457200" marR="0" lvl="1" indent="0" algn="l" defTabSz="914400" rtl="0" eaLnBrk="1" fontAlgn="auto" latinLnBrk="0" hangingPunct="1">
              <a:lnSpc>
                <a:spcPct val="100000"/>
              </a:lnSpc>
              <a:spcBef>
                <a:spcPts val="0"/>
              </a:spcBef>
              <a:spcAft>
                <a:spcPts val="600"/>
              </a:spcAft>
              <a:buClrTx/>
              <a:buSzTx/>
              <a:buFontTx/>
              <a:buNone/>
              <a:tabLst/>
              <a:defRPr/>
            </a:pPr>
            <a:endParaRPr kumimoji="0" lang="en-US" sz="30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274017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7"/>
          <p:cNvSpPr txBox="1">
            <a:spLocks/>
          </p:cNvSpPr>
          <p:nvPr/>
        </p:nvSpPr>
        <p:spPr>
          <a:xfrm>
            <a:off x="-152400" y="254138"/>
            <a:ext cx="11548533"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Trebuchet MS"/>
                <a:ea typeface="+mj-ea"/>
                <a:cs typeface="Trebuchet MS"/>
              </a:rPr>
              <a:t>Tracks for Project Implementation</a:t>
            </a:r>
            <a:endParaRPr kumimoji="0" lang="en-US" b="0" i="0" u="none" strike="noStrike" kern="1200" cap="none" spc="0" normalizeH="0" baseline="0" noProof="0" dirty="0">
              <a:ln>
                <a:noFill/>
              </a:ln>
              <a:solidFill>
                <a:prstClr val="white"/>
              </a:solidFill>
              <a:effectLst/>
              <a:uLnTx/>
              <a:uFillTx/>
              <a:latin typeface="Trebuchet MS"/>
              <a:ea typeface="+mj-ea"/>
              <a:cs typeface="Trebuchet MS"/>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1104168" y="5671728"/>
            <a:ext cx="792570" cy="686662"/>
          </a:xfrm>
          <a:prstGeom prst="rect">
            <a:avLst/>
          </a:prstGeom>
        </p:spPr>
      </p:pic>
      <p:grpSp>
        <p:nvGrpSpPr>
          <p:cNvPr id="2" name="Group 1">
            <a:extLst>
              <a:ext uri="{FF2B5EF4-FFF2-40B4-BE49-F238E27FC236}">
                <a16:creationId xmlns:a16="http://schemas.microsoft.com/office/drawing/2014/main" id="{8049DEC8-0F2D-4BA1-868D-B9F23CAE9C59}"/>
              </a:ext>
            </a:extLst>
          </p:cNvPr>
          <p:cNvGrpSpPr/>
          <p:nvPr/>
        </p:nvGrpSpPr>
        <p:grpSpPr>
          <a:xfrm>
            <a:off x="139451" y="1611547"/>
            <a:ext cx="11944973" cy="3820793"/>
            <a:chOff x="139451" y="1210497"/>
            <a:chExt cx="11944973" cy="3820793"/>
          </a:xfrm>
        </p:grpSpPr>
        <p:sp>
          <p:nvSpPr>
            <p:cNvPr id="9" name="Rounded Rectangle 5">
              <a:extLst>
                <a:ext uri="{FF2B5EF4-FFF2-40B4-BE49-F238E27FC236}">
                  <a16:creationId xmlns:a16="http://schemas.microsoft.com/office/drawing/2014/main" id="{C7683470-0BEE-4C51-9B67-67D4AC5F6B08}"/>
                </a:ext>
              </a:extLst>
            </p:cNvPr>
            <p:cNvSpPr/>
            <p:nvPr/>
          </p:nvSpPr>
          <p:spPr>
            <a:xfrm>
              <a:off x="139451" y="3445314"/>
              <a:ext cx="2853267" cy="1527048"/>
            </a:xfrm>
            <a:prstGeom prst="roundRect">
              <a:avLst/>
            </a:prstGeom>
            <a:solidFill>
              <a:srgbClr val="17A8B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ounded Rectangle 4">
              <a:extLst>
                <a:ext uri="{FF2B5EF4-FFF2-40B4-BE49-F238E27FC236}">
                  <a16:creationId xmlns:a16="http://schemas.microsoft.com/office/drawing/2014/main" id="{E63D6654-0243-4E3F-98F4-4664B0BB1303}"/>
                </a:ext>
              </a:extLst>
            </p:cNvPr>
            <p:cNvSpPr/>
            <p:nvPr/>
          </p:nvSpPr>
          <p:spPr>
            <a:xfrm>
              <a:off x="6198094" y="3434736"/>
              <a:ext cx="2853267" cy="1524000"/>
            </a:xfrm>
            <a:prstGeom prst="roundRect">
              <a:avLst/>
            </a:prstGeom>
            <a:solidFill>
              <a:srgbClr val="A3AD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ed Rectangle 6">
              <a:extLst>
                <a:ext uri="{FF2B5EF4-FFF2-40B4-BE49-F238E27FC236}">
                  <a16:creationId xmlns:a16="http://schemas.microsoft.com/office/drawing/2014/main" id="{792B4F0E-6495-470A-AF85-2EAC2FE5B240}"/>
                </a:ext>
              </a:extLst>
            </p:cNvPr>
            <p:cNvSpPr/>
            <p:nvPr/>
          </p:nvSpPr>
          <p:spPr>
            <a:xfrm>
              <a:off x="3162050" y="3437793"/>
              <a:ext cx="2853267" cy="1527048"/>
            </a:xfrm>
            <a:prstGeom prst="roundRect">
              <a:avLst/>
            </a:prstGeom>
            <a:solidFill>
              <a:srgbClr val="D9A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5">
              <a:extLst>
                <a:ext uri="{FF2B5EF4-FFF2-40B4-BE49-F238E27FC236}">
                  <a16:creationId xmlns:a16="http://schemas.microsoft.com/office/drawing/2014/main" id="{9DECEED0-6A39-4627-8C71-0E747AE034DF}"/>
                </a:ext>
              </a:extLst>
            </p:cNvPr>
            <p:cNvSpPr/>
            <p:nvPr/>
          </p:nvSpPr>
          <p:spPr>
            <a:xfrm>
              <a:off x="3423894" y="1210497"/>
              <a:ext cx="5263527" cy="1527048"/>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65CDA3D2-BF44-4305-BC73-AF7723E81C1F}"/>
                </a:ext>
              </a:extLst>
            </p:cNvPr>
            <p:cNvSpPr txBox="1"/>
            <p:nvPr/>
          </p:nvSpPr>
          <p:spPr>
            <a:xfrm>
              <a:off x="3423894" y="1341312"/>
              <a:ext cx="52635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Transit Improvement Projects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identified in the ETC Plan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on-going Transit Program</a:t>
              </a:r>
            </a:p>
          </p:txBody>
        </p:sp>
        <p:sp>
          <p:nvSpPr>
            <p:cNvPr id="17" name="TextBox 16">
              <a:extLst>
                <a:ext uri="{FF2B5EF4-FFF2-40B4-BE49-F238E27FC236}">
                  <a16:creationId xmlns:a16="http://schemas.microsoft.com/office/drawing/2014/main" id="{0DD45ED0-BDF6-46EF-A0D7-4B48DA66AACC}"/>
                </a:ext>
              </a:extLst>
            </p:cNvPr>
            <p:cNvSpPr txBox="1"/>
            <p:nvPr/>
          </p:nvSpPr>
          <p:spPr>
            <a:xfrm>
              <a:off x="187280" y="3461630"/>
              <a:ext cx="275760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PBOT/TriMet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TSP Program: Transit Priority Spot Improvements</a:t>
              </a:r>
            </a:p>
          </p:txBody>
        </p:sp>
        <p:sp>
          <p:nvSpPr>
            <p:cNvPr id="18" name="TextBox 17">
              <a:extLst>
                <a:ext uri="{FF2B5EF4-FFF2-40B4-BE49-F238E27FC236}">
                  <a16:creationId xmlns:a16="http://schemas.microsoft.com/office/drawing/2014/main" id="{FF3490AA-B0E0-46D0-AFE6-E392197BD0D8}"/>
                </a:ext>
              </a:extLst>
            </p:cNvPr>
            <p:cNvSpPr txBox="1"/>
            <p:nvPr/>
          </p:nvSpPr>
          <p:spPr>
            <a:xfrm>
              <a:off x="3209879" y="3458761"/>
              <a:ext cx="275760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PBOT/TriMet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TSP: Major Capital Improvement Projects</a:t>
              </a:r>
            </a:p>
          </p:txBody>
        </p:sp>
        <p:sp>
          <p:nvSpPr>
            <p:cNvPr id="19" name="TextBox 18">
              <a:extLst>
                <a:ext uri="{FF2B5EF4-FFF2-40B4-BE49-F238E27FC236}">
                  <a16:creationId xmlns:a16="http://schemas.microsoft.com/office/drawing/2014/main" id="{390DFA95-E2DD-4DDD-A2C1-1E3F7ED3E5E9}"/>
                </a:ext>
              </a:extLst>
            </p:cNvPr>
            <p:cNvSpPr txBox="1"/>
            <p:nvPr/>
          </p:nvSpPr>
          <p:spPr>
            <a:xfrm>
              <a:off x="6222009" y="3458985"/>
              <a:ext cx="28054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Metro/TriMet/PBOT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Regionally Funded Projects</a:t>
              </a:r>
            </a:p>
          </p:txBody>
        </p:sp>
        <p:sp>
          <p:nvSpPr>
            <p:cNvPr id="20" name="Rounded Rectangle 4">
              <a:extLst>
                <a:ext uri="{FF2B5EF4-FFF2-40B4-BE49-F238E27FC236}">
                  <a16:creationId xmlns:a16="http://schemas.microsoft.com/office/drawing/2014/main" id="{75FB296A-B2C7-47DC-8756-F2E0702F32E6}"/>
                </a:ext>
              </a:extLst>
            </p:cNvPr>
            <p:cNvSpPr/>
            <p:nvPr/>
          </p:nvSpPr>
          <p:spPr>
            <a:xfrm>
              <a:off x="9231157" y="3437298"/>
              <a:ext cx="2853267" cy="1524000"/>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8D4B831C-DD7F-448D-92AD-3C6FF46C129D}"/>
                </a:ext>
              </a:extLst>
            </p:cNvPr>
            <p:cNvSpPr txBox="1"/>
            <p:nvPr/>
          </p:nvSpPr>
          <p:spPr>
            <a:xfrm>
              <a:off x="9255072" y="3461547"/>
              <a:ext cx="28054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Metro/TriMet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Federal FTA Funded Projects</a:t>
              </a:r>
            </a:p>
          </p:txBody>
        </p:sp>
        <p:sp>
          <p:nvSpPr>
            <p:cNvPr id="22" name="Down Arrow 12">
              <a:extLst>
                <a:ext uri="{FF2B5EF4-FFF2-40B4-BE49-F238E27FC236}">
                  <a16:creationId xmlns:a16="http://schemas.microsoft.com/office/drawing/2014/main" id="{FE226591-625E-4FF4-92FD-2C09386322B2}"/>
                </a:ext>
              </a:extLst>
            </p:cNvPr>
            <p:cNvSpPr/>
            <p:nvPr/>
          </p:nvSpPr>
          <p:spPr>
            <a:xfrm>
              <a:off x="4360082" y="2807995"/>
              <a:ext cx="457200" cy="609600"/>
            </a:xfrm>
            <a:prstGeom prst="downArrow">
              <a:avLst/>
            </a:prstGeom>
            <a:solidFill>
              <a:srgbClr val="D9D9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Down Arrow 12">
              <a:extLst>
                <a:ext uri="{FF2B5EF4-FFF2-40B4-BE49-F238E27FC236}">
                  <a16:creationId xmlns:a16="http://schemas.microsoft.com/office/drawing/2014/main" id="{09AFA687-9B34-405B-B304-A856DFEED720}"/>
                </a:ext>
              </a:extLst>
            </p:cNvPr>
            <p:cNvSpPr/>
            <p:nvPr/>
          </p:nvSpPr>
          <p:spPr>
            <a:xfrm rot="2115919">
              <a:off x="2585822" y="2851217"/>
              <a:ext cx="457200" cy="609600"/>
            </a:xfrm>
            <a:prstGeom prst="downArrow">
              <a:avLst/>
            </a:prstGeom>
            <a:solidFill>
              <a:srgbClr val="D9D9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Down Arrow 12">
              <a:extLst>
                <a:ext uri="{FF2B5EF4-FFF2-40B4-BE49-F238E27FC236}">
                  <a16:creationId xmlns:a16="http://schemas.microsoft.com/office/drawing/2014/main" id="{E70D2F76-D226-4C5D-AF35-C504CBFBF5AE}"/>
                </a:ext>
              </a:extLst>
            </p:cNvPr>
            <p:cNvSpPr/>
            <p:nvPr/>
          </p:nvSpPr>
          <p:spPr>
            <a:xfrm>
              <a:off x="7382681" y="2798130"/>
              <a:ext cx="457200" cy="609600"/>
            </a:xfrm>
            <a:prstGeom prst="downArrow">
              <a:avLst/>
            </a:prstGeom>
            <a:solidFill>
              <a:srgbClr val="D9D9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Down Arrow 12">
              <a:extLst>
                <a:ext uri="{FF2B5EF4-FFF2-40B4-BE49-F238E27FC236}">
                  <a16:creationId xmlns:a16="http://schemas.microsoft.com/office/drawing/2014/main" id="{7244910E-8CA9-4E47-91DD-3761C4D60C6C}"/>
                </a:ext>
              </a:extLst>
            </p:cNvPr>
            <p:cNvSpPr/>
            <p:nvPr/>
          </p:nvSpPr>
          <p:spPr>
            <a:xfrm rot="19823268">
              <a:off x="9263848" y="2836493"/>
              <a:ext cx="457200" cy="609600"/>
            </a:xfrm>
            <a:prstGeom prst="downArrow">
              <a:avLst/>
            </a:prstGeom>
            <a:solidFill>
              <a:srgbClr val="D9D9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492876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100000">
              <a:schemeClr val="accent5">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457200" y="2780415"/>
            <a:ext cx="12192000" cy="1200329"/>
          </a:xfrm>
          <a:prstGeom prst="rect">
            <a:avLst/>
          </a:prstGeom>
        </p:spPr>
        <p:txBody>
          <a:bodyPr wrap="square">
            <a:spAutoFit/>
          </a:bodyPr>
          <a:lstStyle/>
          <a:p>
            <a:pPr marL="1015746"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Trebuchet MS"/>
                <a:ea typeface="+mn-ea"/>
                <a:cs typeface="Trebuchet MS"/>
              </a:rPr>
              <a:t>Early Implementation</a:t>
            </a:r>
            <a:endParaRPr kumimoji="0" lang="en-US" sz="7200" b="0" i="0" u="none" strike="noStrike" kern="1200" cap="none" spc="0" normalizeH="0" baseline="0" noProof="0" dirty="0">
              <a:ln>
                <a:noFill/>
              </a:ln>
              <a:solidFill>
                <a:prstClr val="white"/>
              </a:solidFill>
              <a:effectLst/>
              <a:uLnTx/>
              <a:uFillTx/>
              <a:latin typeface="Trebuchet MS"/>
              <a:ea typeface="+mn-ea"/>
              <a:cs typeface="Trebuchet MS"/>
            </a:endParaRPr>
          </a:p>
        </p:txBody>
      </p:sp>
    </p:spTree>
    <p:extLst>
      <p:ext uri="{BB962C8B-B14F-4D97-AF65-F5344CB8AC3E}">
        <p14:creationId xmlns:p14="http://schemas.microsoft.com/office/powerpoint/2010/main" val="757957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EE680-B632-4708-A18B-20E506369F22}"/>
              </a:ext>
            </a:extLst>
          </p:cNvPr>
          <p:cNvPicPr>
            <a:picLocks noChangeAspect="1"/>
          </p:cNvPicPr>
          <p:nvPr/>
        </p:nvPicPr>
        <p:blipFill rotWithShape="1">
          <a:blip r:embed="rId3"/>
          <a:srcRect r="7940" b="9126"/>
          <a:stretch/>
        </p:blipFill>
        <p:spPr>
          <a:xfrm>
            <a:off x="1" y="370275"/>
            <a:ext cx="12192000" cy="6487726"/>
          </a:xfrm>
          <a:prstGeom prst="rect">
            <a:avLst/>
          </a:prstGeom>
        </p:spPr>
      </p:pic>
      <p:sp>
        <p:nvSpPr>
          <p:cNvPr id="12" name="object 2">
            <a:extLst>
              <a:ext uri="{FF2B5EF4-FFF2-40B4-BE49-F238E27FC236}">
                <a16:creationId xmlns:a16="http://schemas.microsoft.com/office/drawing/2014/main" id="{77E1D0F5-63D2-41B6-8203-AFDB7C41EADA}"/>
              </a:ext>
            </a:extLst>
          </p:cNvPr>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endParaRPr kumimoji="0" sz="1800" b="0" i="0" u="none" strike="noStrike" kern="0" cap="none" spc="0" normalizeH="0" baseline="0" noProof="0" dirty="0">
              <a:ln>
                <a:noFill/>
              </a:ln>
              <a:solidFill>
                <a:sysClr val="windowText" lastClr="000000"/>
              </a:solidFill>
              <a:effectLst/>
              <a:uLnTx/>
              <a:uFillTx/>
            </a:endParaRPr>
          </a:p>
        </p:txBody>
      </p:sp>
      <p:sp>
        <p:nvSpPr>
          <p:cNvPr id="11" name="object 7"/>
          <p:cNvSpPr txBox="1">
            <a:spLocks/>
          </p:cNvSpPr>
          <p:nvPr/>
        </p:nvSpPr>
        <p:spPr>
          <a:xfrm>
            <a:off x="3903261" y="228522"/>
            <a:ext cx="7260608" cy="548324"/>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61810" defTabSz="685800"/>
            <a:r>
              <a:rPr lang="en-US" sz="3200" b="1" dirty="0">
                <a:solidFill>
                  <a:prstClr val="white"/>
                </a:solidFill>
                <a:latin typeface="Trebuchet MS"/>
                <a:cs typeface="Trebuchet MS"/>
              </a:rPr>
              <a:t>Transit Priority </a:t>
            </a:r>
          </a:p>
          <a:p>
            <a:pPr marL="761810" defTabSz="685800"/>
            <a:r>
              <a:rPr lang="en-US" sz="3200" b="1" dirty="0">
                <a:solidFill>
                  <a:prstClr val="white"/>
                </a:solidFill>
                <a:latin typeface="Trebuchet MS"/>
                <a:cs typeface="Trebuchet MS"/>
              </a:rPr>
              <a:t>Spot Improvements Program</a:t>
            </a:r>
          </a:p>
        </p:txBody>
      </p:sp>
      <p:pic>
        <p:nvPicPr>
          <p:cNvPr id="6" name="Picture 5">
            <a:extLst>
              <a:ext uri="{FF2B5EF4-FFF2-40B4-BE49-F238E27FC236}">
                <a16:creationId xmlns:a16="http://schemas.microsoft.com/office/drawing/2014/main" id="{73AE183C-2368-4424-A59D-A395BBF80DFE}"/>
              </a:ext>
            </a:extLst>
          </p:cNvPr>
          <p:cNvPicPr>
            <a:picLocks noChangeAspect="1"/>
          </p:cNvPicPr>
          <p:nvPr/>
        </p:nvPicPr>
        <p:blipFill rotWithShape="1">
          <a:blip r:embed="rId4">
            <a:extLst>
              <a:ext uri="{28A0092B-C50C-407E-A947-70E740481C1C}">
                <a14:useLocalDpi xmlns:a14="http://schemas.microsoft.com/office/drawing/2010/main" val="0"/>
              </a:ext>
            </a:extLst>
          </a:blip>
          <a:srcRect l="63658"/>
          <a:stretch/>
        </p:blipFill>
        <p:spPr>
          <a:xfrm>
            <a:off x="0" y="0"/>
            <a:ext cx="3521381" cy="4523671"/>
          </a:xfrm>
          <a:prstGeom prst="rect">
            <a:avLst/>
          </a:prstGeom>
        </p:spPr>
      </p:pic>
      <p:pic>
        <p:nvPicPr>
          <p:cNvPr id="7" name="Picture 6">
            <a:extLst>
              <a:ext uri="{FF2B5EF4-FFF2-40B4-BE49-F238E27FC236}">
                <a16:creationId xmlns:a16="http://schemas.microsoft.com/office/drawing/2014/main" id="{E8E8DE90-A71F-4008-BD17-24FC23F596C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40740" y="6149933"/>
            <a:ext cx="594428" cy="514997"/>
          </a:xfrm>
          <a:prstGeom prst="rect">
            <a:avLst/>
          </a:prstGeom>
        </p:spPr>
      </p:pic>
      <p:sp>
        <p:nvSpPr>
          <p:cNvPr id="13" name="TextBox 12">
            <a:extLst>
              <a:ext uri="{FF2B5EF4-FFF2-40B4-BE49-F238E27FC236}">
                <a16:creationId xmlns:a16="http://schemas.microsoft.com/office/drawing/2014/main" id="{1610B595-80A6-414B-9C48-075A0179A1C5}"/>
              </a:ext>
            </a:extLst>
          </p:cNvPr>
          <p:cNvSpPr txBox="1"/>
          <p:nvPr/>
        </p:nvSpPr>
        <p:spPr>
          <a:xfrm>
            <a:off x="5429871" y="5567290"/>
            <a:ext cx="6568353" cy="946413"/>
          </a:xfrm>
          <a:prstGeom prst="rect">
            <a:avLst/>
          </a:prstGeom>
          <a:solidFill>
            <a:schemeClr val="bg1">
              <a:lumMod val="95000"/>
            </a:schemeClr>
          </a:solidFill>
        </p:spPr>
        <p:txBody>
          <a:bodyPr wrap="square" rtlCol="0">
            <a:spAutoFit/>
          </a:bodyPr>
          <a:lstStyle/>
          <a:p>
            <a:pPr marL="342900" marR="0" lvl="0" indent="-342900" algn="l" defTabSz="457200" rtl="0" eaLnBrk="1" fontAlgn="base" latinLnBrk="0" hangingPunct="1">
              <a:lnSpc>
                <a:spcPct val="100000"/>
              </a:lnSpc>
              <a:spcBef>
                <a:spcPct val="0"/>
              </a:spcBef>
              <a:spcAft>
                <a:spcPts val="90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ysClr val="windowText" lastClr="000000"/>
                </a:solidFill>
                <a:effectLst/>
                <a:uLnTx/>
                <a:uFillTx/>
                <a:latin typeface="Arial" charset="0"/>
                <a:ea typeface="+mn-ea"/>
                <a:cs typeface="+mn-cs"/>
              </a:rPr>
              <a:t>Line 12: NE Sandy Blvd approaching 72</a:t>
            </a:r>
            <a:r>
              <a:rPr kumimoji="0" lang="en-US" sz="2400" b="1" i="0" u="none" strike="noStrike" kern="0" cap="none" spc="0" normalizeH="0" baseline="30000" noProof="0" dirty="0">
                <a:ln>
                  <a:noFill/>
                </a:ln>
                <a:solidFill>
                  <a:sysClr val="windowText" lastClr="000000"/>
                </a:solidFill>
                <a:effectLst/>
                <a:uLnTx/>
                <a:uFillTx/>
                <a:latin typeface="Arial" charset="0"/>
                <a:ea typeface="+mn-ea"/>
                <a:cs typeface="+mn-cs"/>
              </a:rPr>
              <a:t>nd</a:t>
            </a:r>
            <a:endParaRPr kumimoji="0" lang="en-US" sz="2400" b="1" i="0" u="none" strike="noStrike" kern="0" cap="none" spc="0" normalizeH="0" baseline="0" noProof="0" dirty="0">
              <a:ln>
                <a:noFill/>
              </a:ln>
              <a:solidFill>
                <a:sysClr val="windowText" lastClr="000000"/>
              </a:solidFill>
              <a:effectLst/>
              <a:uLnTx/>
              <a:uFillTx/>
              <a:latin typeface="Arial" charset="0"/>
              <a:ea typeface="+mn-ea"/>
              <a:cs typeface="+mn-cs"/>
            </a:endParaRPr>
          </a:p>
          <a:p>
            <a:pPr marL="342900" marR="0" lvl="0" indent="-342900"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ysClr val="windowText" lastClr="000000"/>
                </a:solidFill>
                <a:effectLst/>
                <a:uLnTx/>
                <a:uFillTx/>
                <a:latin typeface="Arial" charset="0"/>
                <a:ea typeface="+mn-ea"/>
                <a:cs typeface="+mn-cs"/>
              </a:rPr>
              <a:t>Line 14: SE 50</a:t>
            </a:r>
            <a:r>
              <a:rPr kumimoji="0" lang="en-US" sz="2400" b="1" i="0" u="none" strike="noStrike" kern="0" cap="none" spc="0" normalizeH="0" baseline="30000" noProof="0" dirty="0">
                <a:ln>
                  <a:noFill/>
                </a:ln>
                <a:solidFill>
                  <a:sysClr val="windowText" lastClr="000000"/>
                </a:solidFill>
                <a:effectLst/>
                <a:uLnTx/>
                <a:uFillTx/>
                <a:latin typeface="Arial" charset="0"/>
                <a:ea typeface="+mn-ea"/>
                <a:cs typeface="+mn-cs"/>
              </a:rPr>
              <a:t>th</a:t>
            </a:r>
            <a:r>
              <a:rPr kumimoji="0" lang="en-US" sz="2400" b="1" i="0" u="none" strike="noStrike" kern="0" cap="none" spc="0" normalizeH="0" baseline="0" noProof="0" dirty="0">
                <a:ln>
                  <a:noFill/>
                </a:ln>
                <a:solidFill>
                  <a:sysClr val="windowText" lastClr="000000"/>
                </a:solidFill>
                <a:effectLst/>
                <a:uLnTx/>
                <a:uFillTx/>
                <a:latin typeface="Arial" charset="0"/>
                <a:ea typeface="+mn-ea"/>
                <a:cs typeface="+mn-cs"/>
              </a:rPr>
              <a:t> approaching Powell</a:t>
            </a:r>
          </a:p>
        </p:txBody>
      </p:sp>
      <p:sp>
        <p:nvSpPr>
          <p:cNvPr id="14" name="Flowchart: Punched Tape 13">
            <a:extLst>
              <a:ext uri="{FF2B5EF4-FFF2-40B4-BE49-F238E27FC236}">
                <a16:creationId xmlns:a16="http://schemas.microsoft.com/office/drawing/2014/main" id="{450D39B6-8CF6-4BDA-80FA-8578418C8DE0}"/>
              </a:ext>
            </a:extLst>
          </p:cNvPr>
          <p:cNvSpPr/>
          <p:nvPr/>
        </p:nvSpPr>
        <p:spPr>
          <a:xfrm>
            <a:off x="8684733" y="4267200"/>
            <a:ext cx="3278667" cy="1188977"/>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595161A9-0781-47AD-A5DE-B3912472738F}"/>
              </a:ext>
            </a:extLst>
          </p:cNvPr>
          <p:cNvSpPr txBox="1"/>
          <p:nvPr/>
        </p:nvSpPr>
        <p:spPr>
          <a:xfrm>
            <a:off x="8807876" y="4633916"/>
            <a:ext cx="3032380" cy="106952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ts val="90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charset="0"/>
                <a:ea typeface="+mn-ea"/>
                <a:cs typeface="+mn-cs"/>
              </a:rPr>
              <a:t>Installed in 2017</a:t>
            </a:r>
          </a:p>
          <a:p>
            <a:pPr marL="0" marR="0" lvl="0" indent="0" algn="ctr" defTabSz="457200" rtl="0" eaLnBrk="1" fontAlgn="base" latinLnBrk="0" hangingPunct="1">
              <a:lnSpc>
                <a:spcPct val="100000"/>
              </a:lnSpc>
              <a:spcBef>
                <a:spcPct val="0"/>
              </a:spcBef>
              <a:spcAft>
                <a:spcPts val="90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523584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C0FA39-021D-41DE-9AAC-63BEBFAA91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915"/>
          <a:stretch/>
        </p:blipFill>
        <p:spPr>
          <a:xfrm>
            <a:off x="603635" y="1575632"/>
            <a:ext cx="3902772" cy="4454571"/>
          </a:xfrm>
          <a:prstGeom prst="rect">
            <a:avLst/>
          </a:prstGeom>
        </p:spPr>
      </p:pic>
      <p:pic>
        <p:nvPicPr>
          <p:cNvPr id="10" name="Picture 9">
            <a:extLst>
              <a:ext uri="{FF2B5EF4-FFF2-40B4-BE49-F238E27FC236}">
                <a16:creationId xmlns:a16="http://schemas.microsoft.com/office/drawing/2014/main" id="{AD84EB3D-FA3F-4493-B8AF-9660FCCA8E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9862" y="1575632"/>
            <a:ext cx="6682539" cy="4454571"/>
          </a:xfrm>
          <a:prstGeom prst="rect">
            <a:avLst/>
          </a:prstGeom>
        </p:spPr>
      </p:pic>
      <p:sp>
        <p:nvSpPr>
          <p:cNvPr id="12" name="object 2">
            <a:extLst>
              <a:ext uri="{FF2B5EF4-FFF2-40B4-BE49-F238E27FC236}">
                <a16:creationId xmlns:a16="http://schemas.microsoft.com/office/drawing/2014/main" id="{77E1D0F5-63D2-41B6-8203-AFDB7C41EADA}"/>
              </a:ext>
            </a:extLst>
          </p:cNvPr>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endParaRPr kumimoji="0" sz="1800" b="0" i="0" u="none" strike="noStrike" kern="0" cap="none" spc="0" normalizeH="0" baseline="0" noProof="0" dirty="0">
              <a:ln>
                <a:noFill/>
              </a:ln>
              <a:solidFill>
                <a:sysClr val="windowText" lastClr="000000"/>
              </a:solidFill>
              <a:effectLst/>
              <a:uLnTx/>
              <a:uFillTx/>
            </a:endParaRPr>
          </a:p>
        </p:txBody>
      </p:sp>
      <p:sp>
        <p:nvSpPr>
          <p:cNvPr id="11" name="object 7"/>
          <p:cNvSpPr txBox="1">
            <a:spLocks/>
          </p:cNvSpPr>
          <p:nvPr/>
        </p:nvSpPr>
        <p:spPr>
          <a:xfrm>
            <a:off x="-470144" y="174243"/>
            <a:ext cx="12446000" cy="1154126"/>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61810" defTabSz="685800"/>
            <a:r>
              <a:rPr lang="en-US" sz="3200" b="1" dirty="0">
                <a:solidFill>
                  <a:prstClr val="white"/>
                </a:solidFill>
                <a:latin typeface="Trebuchet MS"/>
                <a:cs typeface="Trebuchet MS"/>
              </a:rPr>
              <a:t>SE Morrison Protected Bike and Pro-time Bus Lane/BAT Lane: </a:t>
            </a:r>
          </a:p>
          <a:p>
            <a:pPr marL="761810" defTabSz="685800"/>
            <a:r>
              <a:rPr lang="en-US" sz="3200" b="1" dirty="0">
                <a:solidFill>
                  <a:prstClr val="white"/>
                </a:solidFill>
                <a:latin typeface="Trebuchet MS"/>
                <a:cs typeface="Trebuchet MS"/>
              </a:rPr>
              <a:t>SE 11th – SE Grand</a:t>
            </a:r>
          </a:p>
          <a:p>
            <a:pPr marL="761810" defTabSz="685800"/>
            <a:endParaRPr lang="en-US" sz="3200" b="1" dirty="0">
              <a:solidFill>
                <a:prstClr val="white"/>
              </a:solidFill>
              <a:latin typeface="Trebuchet MS"/>
              <a:cs typeface="Trebuchet MS"/>
            </a:endParaRPr>
          </a:p>
        </p:txBody>
      </p:sp>
      <p:pic>
        <p:nvPicPr>
          <p:cNvPr id="7" name="Picture 6">
            <a:extLst>
              <a:ext uri="{FF2B5EF4-FFF2-40B4-BE49-F238E27FC236}">
                <a16:creationId xmlns:a16="http://schemas.microsoft.com/office/drawing/2014/main" id="{E8E8DE90-A71F-4008-BD17-24FC23F596C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1345769" y="6178961"/>
            <a:ext cx="594428" cy="514997"/>
          </a:xfrm>
          <a:prstGeom prst="rect">
            <a:avLst/>
          </a:prstGeom>
        </p:spPr>
      </p:pic>
      <p:sp>
        <p:nvSpPr>
          <p:cNvPr id="16" name="Flowchart: Punched Tape 15">
            <a:extLst>
              <a:ext uri="{FF2B5EF4-FFF2-40B4-BE49-F238E27FC236}">
                <a16:creationId xmlns:a16="http://schemas.microsoft.com/office/drawing/2014/main" id="{5FBEBA31-588E-40B2-B221-0FAFFD1378AF}"/>
              </a:ext>
            </a:extLst>
          </p:cNvPr>
          <p:cNvSpPr/>
          <p:nvPr/>
        </p:nvSpPr>
        <p:spPr>
          <a:xfrm>
            <a:off x="8697189" y="1154126"/>
            <a:ext cx="3278667" cy="1188977"/>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12C1E4C-B352-4CEC-BDC2-E87CD8BFEB81}"/>
              </a:ext>
            </a:extLst>
          </p:cNvPr>
          <p:cNvSpPr txBox="1"/>
          <p:nvPr/>
        </p:nvSpPr>
        <p:spPr>
          <a:xfrm>
            <a:off x="8604188" y="1502612"/>
            <a:ext cx="3371668" cy="1069524"/>
          </a:xfrm>
          <a:prstGeom prst="rect">
            <a:avLst/>
          </a:prstGeom>
          <a:noFill/>
        </p:spPr>
        <p:txBody>
          <a:bodyPr wrap="square" rtlCol="0">
            <a:spAutoFit/>
          </a:bodyPr>
          <a:lstStyle/>
          <a:p>
            <a:pPr algn="ctr" defTabSz="457200" fontAlgn="base">
              <a:spcBef>
                <a:spcPct val="0"/>
              </a:spcBef>
              <a:spcAft>
                <a:spcPts val="900"/>
              </a:spcAft>
              <a:defRPr/>
            </a:pPr>
            <a:r>
              <a:rPr lang="en-US" sz="2800" b="1" kern="0" dirty="0">
                <a:solidFill>
                  <a:schemeClr val="bg1"/>
                </a:solidFill>
                <a:latin typeface="Arial" charset="0"/>
              </a:rPr>
              <a:t>Upgraded in 2017</a:t>
            </a:r>
          </a:p>
          <a:p>
            <a:pPr algn="ctr" defTabSz="457200" fontAlgn="base">
              <a:spcBef>
                <a:spcPct val="0"/>
              </a:spcBef>
              <a:spcAft>
                <a:spcPts val="900"/>
              </a:spcAft>
              <a:defRPr/>
            </a:pPr>
            <a:endParaRPr lang="en-US" sz="2800" b="1" kern="0" dirty="0">
              <a:solidFill>
                <a:schemeClr val="bg1"/>
              </a:solidFill>
              <a:latin typeface="Arial" charset="0"/>
            </a:endParaRPr>
          </a:p>
        </p:txBody>
      </p:sp>
    </p:spTree>
    <p:extLst>
      <p:ext uri="{BB962C8B-B14F-4D97-AF65-F5344CB8AC3E}">
        <p14:creationId xmlns:p14="http://schemas.microsoft.com/office/powerpoint/2010/main" val="2170075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p:nvPr/>
        </p:nvSpPr>
        <p:spPr>
          <a:xfrm>
            <a:off x="787432" y="253871"/>
            <a:ext cx="5356693" cy="616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733" b="1" kern="0" dirty="0">
                <a:solidFill>
                  <a:srgbClr val="000000"/>
                </a:solidFill>
                <a:latin typeface="Source Sans Pro"/>
                <a:ea typeface="Source Sans Pro"/>
                <a:cs typeface="Source Sans Pro"/>
                <a:sym typeface="Source Sans Pro"/>
              </a:rPr>
              <a:t>CARS TAKE A LOT OF SPACE PER PERSON, SO IF WE ARE ALL GOING TO FIT DOWN THE STREET, </a:t>
            </a:r>
          </a:p>
          <a:p>
            <a:pPr defTabSz="1219170">
              <a:buClr>
                <a:srgbClr val="000000"/>
              </a:buClr>
            </a:pPr>
            <a:r>
              <a:rPr lang="en" sz="3733" b="1" kern="0" dirty="0">
                <a:solidFill>
                  <a:srgbClr val="000000"/>
                </a:solidFill>
                <a:latin typeface="Source Sans Pro"/>
                <a:ea typeface="Source Sans Pro"/>
                <a:cs typeface="Source Sans Pro"/>
                <a:sym typeface="Source Sans Pro"/>
              </a:rPr>
              <a:t>WE NEED MORE PEOPLE TO TRAVEL WITHOUT DRIVING </a:t>
            </a:r>
            <a:r>
              <a:rPr lang="en-US" sz="3733" b="1" kern="0" dirty="0">
                <a:solidFill>
                  <a:srgbClr val="000000"/>
                </a:solidFill>
                <a:latin typeface="Source Sans Pro"/>
                <a:ea typeface="Source Sans Pro"/>
                <a:cs typeface="Source Sans Pro"/>
                <a:sym typeface="Source Sans Pro"/>
              </a:rPr>
              <a:t>SINGLE-OCCUPANT VEHICLES</a:t>
            </a:r>
            <a:endParaRPr sz="3733" b="1" kern="0" dirty="0">
              <a:solidFill>
                <a:srgbClr val="000000"/>
              </a:solidFill>
              <a:latin typeface="Source Sans Pro"/>
              <a:ea typeface="Source Sans Pro"/>
              <a:cs typeface="Source Sans Pro"/>
              <a:sym typeface="Source Sans Pro"/>
            </a:endParaRPr>
          </a:p>
        </p:txBody>
      </p:sp>
      <p:pic>
        <p:nvPicPr>
          <p:cNvPr id="75" name="Shape 75"/>
          <p:cNvPicPr preferRelativeResize="0"/>
          <p:nvPr/>
        </p:nvPicPr>
        <p:blipFill>
          <a:blip r:embed="rId3">
            <a:alphaModFix/>
          </a:blip>
          <a:stretch>
            <a:fillRect/>
          </a:stretch>
        </p:blipFill>
        <p:spPr>
          <a:xfrm>
            <a:off x="11097300" y="5999797"/>
            <a:ext cx="631800" cy="554467"/>
          </a:xfrm>
          <a:prstGeom prst="rect">
            <a:avLst/>
          </a:prstGeom>
          <a:noFill/>
          <a:ln>
            <a:noFill/>
          </a:ln>
        </p:spPr>
      </p:pic>
      <p:pic>
        <p:nvPicPr>
          <p:cNvPr id="76" name="Shape 76"/>
          <p:cNvPicPr preferRelativeResize="0"/>
          <p:nvPr/>
        </p:nvPicPr>
        <p:blipFill rotWithShape="1">
          <a:blip r:embed="rId4">
            <a:alphaModFix/>
          </a:blip>
          <a:srcRect t="15868" b="3945"/>
          <a:stretch/>
        </p:blipFill>
        <p:spPr>
          <a:xfrm>
            <a:off x="6088968" y="0"/>
            <a:ext cx="4803621" cy="6858000"/>
          </a:xfrm>
          <a:prstGeom prst="rect">
            <a:avLst/>
          </a:prstGeom>
          <a:noFill/>
          <a:ln>
            <a:noFill/>
          </a:ln>
        </p:spPr>
      </p:pic>
      <p:sp>
        <p:nvSpPr>
          <p:cNvPr id="77" name="Shape 77"/>
          <p:cNvSpPr txBox="1"/>
          <p:nvPr/>
        </p:nvSpPr>
        <p:spPr>
          <a:xfrm>
            <a:off x="373200" y="6168133"/>
            <a:ext cx="4050000" cy="44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kern="0">
                <a:solidFill>
                  <a:srgbClr val="000000"/>
                </a:solidFill>
                <a:latin typeface="Source Sans Pro"/>
                <a:ea typeface="Source Sans Pro"/>
                <a:cs typeface="Source Sans Pro"/>
                <a:sym typeface="Source Sans Pro"/>
              </a:rPr>
              <a:t>ENHANCED TRANSIT CORRIDORS PLAN</a:t>
            </a:r>
            <a:endParaRPr sz="1200" kern="0">
              <a:solidFill>
                <a:srgbClr val="000000"/>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489972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A4551CF-C028-4670-A690-F55E80C6FE5F}"/>
              </a:ext>
            </a:extLst>
          </p:cNvPr>
          <p:cNvPicPr>
            <a:picLocks noChangeAspect="1"/>
          </p:cNvPicPr>
          <p:nvPr/>
        </p:nvPicPr>
        <p:blipFill rotWithShape="1">
          <a:blip r:embed="rId3">
            <a:extLst>
              <a:ext uri="{28A0092B-C50C-407E-A947-70E740481C1C}">
                <a14:useLocalDpi xmlns:a14="http://schemas.microsoft.com/office/drawing/2010/main" val="0"/>
              </a:ext>
            </a:extLst>
          </a:blip>
          <a:srcRect l="65735" t="39438" r="26744" b="31030"/>
          <a:stretch/>
        </p:blipFill>
        <p:spPr>
          <a:xfrm>
            <a:off x="10668000" y="3533371"/>
            <a:ext cx="1505084" cy="3324629"/>
          </a:xfrm>
          <a:prstGeom prst="rect">
            <a:avLst/>
          </a:prstGeom>
        </p:spPr>
      </p:pic>
      <p:sp>
        <p:nvSpPr>
          <p:cNvPr id="12" name="object 2">
            <a:extLst>
              <a:ext uri="{FF2B5EF4-FFF2-40B4-BE49-F238E27FC236}">
                <a16:creationId xmlns:a16="http://schemas.microsoft.com/office/drawing/2014/main" id="{77E1D0F5-63D2-41B6-8203-AFDB7C41EADA}"/>
              </a:ext>
            </a:extLst>
          </p:cNvPr>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 </a:t>
            </a:r>
            <a:endParaRPr kumimoji="0" sz="1800" b="0" i="0" u="none" strike="noStrike" kern="0" cap="none" spc="0" normalizeH="0" baseline="0" noProof="0" dirty="0">
              <a:ln>
                <a:noFill/>
              </a:ln>
              <a:solidFill>
                <a:sysClr val="windowText" lastClr="000000"/>
              </a:solidFill>
              <a:effectLst/>
              <a:uLnTx/>
              <a:uFillTx/>
            </a:endParaRPr>
          </a:p>
        </p:txBody>
      </p:sp>
      <p:sp>
        <p:nvSpPr>
          <p:cNvPr id="11" name="object 7"/>
          <p:cNvSpPr txBox="1">
            <a:spLocks/>
          </p:cNvSpPr>
          <p:nvPr/>
        </p:nvSpPr>
        <p:spPr>
          <a:xfrm>
            <a:off x="-870921" y="7871"/>
            <a:ext cx="7982856" cy="1495566"/>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61810" defTabSz="685800"/>
            <a:r>
              <a:rPr lang="en-US" sz="3200" b="1" dirty="0">
                <a:solidFill>
                  <a:prstClr val="white"/>
                </a:solidFill>
                <a:latin typeface="Trebuchet MS"/>
                <a:cs typeface="Trebuchet MS"/>
              </a:rPr>
              <a:t>W Burnside BAT Lane/Queue Jump: </a:t>
            </a:r>
          </a:p>
          <a:p>
            <a:pPr marL="761810" defTabSz="685800"/>
            <a:r>
              <a:rPr lang="en-US" sz="3200" b="1" dirty="0">
                <a:solidFill>
                  <a:prstClr val="white"/>
                </a:solidFill>
                <a:latin typeface="Trebuchet MS"/>
                <a:cs typeface="Trebuchet MS"/>
              </a:rPr>
              <a:t>4th Ave - Bridge</a:t>
            </a:r>
          </a:p>
          <a:p>
            <a:pPr marL="761810" defTabSz="685800"/>
            <a:endParaRPr lang="en-US" sz="3200" b="1" dirty="0">
              <a:solidFill>
                <a:prstClr val="white"/>
              </a:solidFill>
              <a:latin typeface="Trebuchet MS"/>
              <a:cs typeface="Trebuchet MS"/>
            </a:endParaRPr>
          </a:p>
        </p:txBody>
      </p:sp>
      <p:pic>
        <p:nvPicPr>
          <p:cNvPr id="7" name="Picture 6">
            <a:extLst>
              <a:ext uri="{FF2B5EF4-FFF2-40B4-BE49-F238E27FC236}">
                <a16:creationId xmlns:a16="http://schemas.microsoft.com/office/drawing/2014/main" id="{E8E8DE90-A71F-4008-BD17-24FC23F596C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1345769" y="6178961"/>
            <a:ext cx="594428" cy="514997"/>
          </a:xfrm>
          <a:prstGeom prst="rect">
            <a:avLst/>
          </a:prstGeom>
        </p:spPr>
      </p:pic>
      <p:pic>
        <p:nvPicPr>
          <p:cNvPr id="15" name="Picture 14">
            <a:extLst>
              <a:ext uri="{FF2B5EF4-FFF2-40B4-BE49-F238E27FC236}">
                <a16:creationId xmlns:a16="http://schemas.microsoft.com/office/drawing/2014/main" id="{4F059CB5-84CE-4177-95C9-39CDCCFE61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59" r="13808"/>
          <a:stretch/>
        </p:blipFill>
        <p:spPr>
          <a:xfrm>
            <a:off x="7017429" y="0"/>
            <a:ext cx="5297714" cy="3645957"/>
          </a:xfrm>
          <a:prstGeom prst="rect">
            <a:avLst/>
          </a:prstGeom>
        </p:spPr>
      </p:pic>
      <p:pic>
        <p:nvPicPr>
          <p:cNvPr id="6" name="Picture 5">
            <a:extLst>
              <a:ext uri="{FF2B5EF4-FFF2-40B4-BE49-F238E27FC236}">
                <a16:creationId xmlns:a16="http://schemas.microsoft.com/office/drawing/2014/main" id="{8D53FBDE-8999-43CF-B509-96D73E9DC7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68" r="23119"/>
          <a:stretch/>
        </p:blipFill>
        <p:spPr>
          <a:xfrm>
            <a:off x="4316550" y="2005852"/>
            <a:ext cx="4888035" cy="3645957"/>
          </a:xfrm>
          <a:prstGeom prst="rect">
            <a:avLst/>
          </a:prstGeom>
        </p:spPr>
      </p:pic>
      <p:pic>
        <p:nvPicPr>
          <p:cNvPr id="13" name="Picture 12">
            <a:extLst>
              <a:ext uri="{FF2B5EF4-FFF2-40B4-BE49-F238E27FC236}">
                <a16:creationId xmlns:a16="http://schemas.microsoft.com/office/drawing/2014/main" id="{470CDD3A-B3F1-46B3-B9DA-7FAC5409F6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4587"/>
          <a:stretch/>
        </p:blipFill>
        <p:spPr>
          <a:xfrm>
            <a:off x="0" y="3219914"/>
            <a:ext cx="4888035" cy="3645957"/>
          </a:xfrm>
          <a:prstGeom prst="rect">
            <a:avLst/>
          </a:prstGeom>
        </p:spPr>
      </p:pic>
      <p:sp>
        <p:nvSpPr>
          <p:cNvPr id="18" name="Flowchart: Punched Tape 17">
            <a:extLst>
              <a:ext uri="{FF2B5EF4-FFF2-40B4-BE49-F238E27FC236}">
                <a16:creationId xmlns:a16="http://schemas.microsoft.com/office/drawing/2014/main" id="{E0E2C283-25DA-40A9-A652-FFDE865D9444}"/>
              </a:ext>
            </a:extLst>
          </p:cNvPr>
          <p:cNvSpPr/>
          <p:nvPr/>
        </p:nvSpPr>
        <p:spPr>
          <a:xfrm>
            <a:off x="168477" y="1192289"/>
            <a:ext cx="3278667" cy="1188977"/>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DDCEF52-9E89-46AD-AF5F-651B7848B72F}"/>
              </a:ext>
            </a:extLst>
          </p:cNvPr>
          <p:cNvSpPr txBox="1"/>
          <p:nvPr/>
        </p:nvSpPr>
        <p:spPr>
          <a:xfrm>
            <a:off x="291620" y="1559005"/>
            <a:ext cx="3032380" cy="1069524"/>
          </a:xfrm>
          <a:prstGeom prst="rect">
            <a:avLst/>
          </a:prstGeom>
          <a:noFill/>
        </p:spPr>
        <p:txBody>
          <a:bodyPr wrap="square" rtlCol="0">
            <a:spAutoFit/>
          </a:bodyPr>
          <a:lstStyle/>
          <a:p>
            <a:pPr algn="ctr" defTabSz="457200" fontAlgn="base">
              <a:spcBef>
                <a:spcPct val="0"/>
              </a:spcBef>
              <a:spcAft>
                <a:spcPts val="900"/>
              </a:spcAft>
              <a:defRPr/>
            </a:pPr>
            <a:r>
              <a:rPr lang="en-US" sz="2800" b="1" kern="0" dirty="0">
                <a:solidFill>
                  <a:schemeClr val="bg1"/>
                </a:solidFill>
                <a:latin typeface="Arial" charset="0"/>
              </a:rPr>
              <a:t>Installed in 2017</a:t>
            </a:r>
          </a:p>
          <a:p>
            <a:pPr algn="ctr" defTabSz="457200" fontAlgn="base">
              <a:spcBef>
                <a:spcPct val="0"/>
              </a:spcBef>
              <a:spcAft>
                <a:spcPts val="900"/>
              </a:spcAft>
              <a:defRPr/>
            </a:pPr>
            <a:endParaRPr lang="en-US" sz="2800" b="1" kern="0" dirty="0">
              <a:solidFill>
                <a:schemeClr val="bg1"/>
              </a:solidFill>
              <a:latin typeface="Arial" charset="0"/>
            </a:endParaRPr>
          </a:p>
        </p:txBody>
      </p:sp>
    </p:spTree>
    <p:extLst>
      <p:ext uri="{BB962C8B-B14F-4D97-AF65-F5344CB8AC3E}">
        <p14:creationId xmlns:p14="http://schemas.microsoft.com/office/powerpoint/2010/main" val="3818194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77E1D0F5-63D2-41B6-8203-AFDB7C41EADA}"/>
              </a:ext>
            </a:extLst>
          </p:cNvPr>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endParaRPr kumimoji="0" sz="1800" b="0" i="0" u="none" strike="noStrike" kern="0" cap="none" spc="0" normalizeH="0" baseline="0" noProof="0" dirty="0">
              <a:ln>
                <a:noFill/>
              </a:ln>
              <a:solidFill>
                <a:sysClr val="windowText" lastClr="000000"/>
              </a:solidFill>
              <a:effectLst/>
              <a:uLnTx/>
              <a:uFillTx/>
            </a:endParaRPr>
          </a:p>
        </p:txBody>
      </p:sp>
      <p:sp>
        <p:nvSpPr>
          <p:cNvPr id="11" name="object 7"/>
          <p:cNvSpPr txBox="1">
            <a:spLocks/>
          </p:cNvSpPr>
          <p:nvPr/>
        </p:nvSpPr>
        <p:spPr>
          <a:xfrm>
            <a:off x="0" y="228522"/>
            <a:ext cx="11818961" cy="548324"/>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61810" defTabSz="685800"/>
            <a:r>
              <a:rPr lang="en-US" sz="3200" b="1" dirty="0">
                <a:solidFill>
                  <a:prstClr val="white"/>
                </a:solidFill>
                <a:latin typeface="Trebuchet MS"/>
                <a:cs typeface="Trebuchet MS"/>
              </a:rPr>
              <a:t>Capital project coming in late 2018</a:t>
            </a:r>
          </a:p>
        </p:txBody>
      </p:sp>
      <p:sp>
        <p:nvSpPr>
          <p:cNvPr id="9" name="TextBox 8">
            <a:extLst>
              <a:ext uri="{FF2B5EF4-FFF2-40B4-BE49-F238E27FC236}">
                <a16:creationId xmlns:a16="http://schemas.microsoft.com/office/drawing/2014/main" id="{E12C1E4C-B352-4CEC-BDC2-E87CD8BFEB81}"/>
              </a:ext>
            </a:extLst>
          </p:cNvPr>
          <p:cNvSpPr txBox="1"/>
          <p:nvPr/>
        </p:nvSpPr>
        <p:spPr>
          <a:xfrm>
            <a:off x="1985417" y="1110181"/>
            <a:ext cx="8550654" cy="954107"/>
          </a:xfrm>
          <a:prstGeom prst="rect">
            <a:avLst/>
          </a:prstGeom>
          <a:noFill/>
        </p:spPr>
        <p:txBody>
          <a:bodyPr wrap="square" rtlCol="0">
            <a:spAutoFit/>
          </a:bodyPr>
          <a:lstStyle/>
          <a:p>
            <a:pPr algn="ctr" defTabSz="457200" fontAlgn="base">
              <a:spcBef>
                <a:spcPct val="0"/>
              </a:spcBef>
              <a:spcAft>
                <a:spcPts val="900"/>
              </a:spcAft>
              <a:defRPr/>
            </a:pPr>
            <a:r>
              <a:rPr lang="en-US" sz="2800" kern="0" dirty="0">
                <a:solidFill>
                  <a:sysClr val="windowText" lastClr="000000"/>
                </a:solidFill>
                <a:latin typeface="Arial" charset="0"/>
              </a:rPr>
              <a:t>NE Grand Business Access and Transit (BAT) Lane: SE Ankeny – NE Everett / I-84</a:t>
            </a:r>
          </a:p>
        </p:txBody>
      </p:sp>
      <p:pic>
        <p:nvPicPr>
          <p:cNvPr id="2" name="Picture 1">
            <a:extLst>
              <a:ext uri="{FF2B5EF4-FFF2-40B4-BE49-F238E27FC236}">
                <a16:creationId xmlns:a16="http://schemas.microsoft.com/office/drawing/2014/main" id="{B68EA7F1-7C60-49B6-B7A6-C57B11D0344C}"/>
              </a:ext>
            </a:extLst>
          </p:cNvPr>
          <p:cNvPicPr>
            <a:picLocks noChangeAspect="1"/>
          </p:cNvPicPr>
          <p:nvPr/>
        </p:nvPicPr>
        <p:blipFill rotWithShape="1">
          <a:blip r:embed="rId3"/>
          <a:srcRect l="1296" t="3590" r="1364" b="22036"/>
          <a:stretch/>
        </p:blipFill>
        <p:spPr>
          <a:xfrm>
            <a:off x="240700" y="2169101"/>
            <a:ext cx="11710599" cy="4299045"/>
          </a:xfrm>
          <a:prstGeom prst="rect">
            <a:avLst/>
          </a:prstGeom>
        </p:spPr>
      </p:pic>
      <p:pic>
        <p:nvPicPr>
          <p:cNvPr id="7" name="Picture 6">
            <a:extLst>
              <a:ext uri="{FF2B5EF4-FFF2-40B4-BE49-F238E27FC236}">
                <a16:creationId xmlns:a16="http://schemas.microsoft.com/office/drawing/2014/main" id="{E8E8DE90-A71F-4008-BD17-24FC23F596C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1345769" y="6178961"/>
            <a:ext cx="594428" cy="514997"/>
          </a:xfrm>
          <a:prstGeom prst="rect">
            <a:avLst/>
          </a:prstGeom>
        </p:spPr>
      </p:pic>
    </p:spTree>
    <p:extLst>
      <p:ext uri="{BB962C8B-B14F-4D97-AF65-F5344CB8AC3E}">
        <p14:creationId xmlns:p14="http://schemas.microsoft.com/office/powerpoint/2010/main" val="3351776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100000">
              <a:schemeClr val="accent5">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45701" y="2197610"/>
            <a:ext cx="11500338" cy="3323987"/>
          </a:xfrm>
          <a:prstGeom prst="rect">
            <a:avLst/>
          </a:prstGeom>
        </p:spPr>
        <p:txBody>
          <a:bodyPr wrap="square">
            <a:spAutoFit/>
          </a:bodyPr>
          <a:lstStyle/>
          <a:p>
            <a:pPr marL="1015746" algn="ctr"/>
            <a:r>
              <a:rPr lang="en-US" sz="6000" b="1" dirty="0">
                <a:latin typeface="Trebuchet MS"/>
                <a:cs typeface="Trebuchet MS"/>
              </a:rPr>
              <a:t>Regional ETC Pilot Program:</a:t>
            </a:r>
          </a:p>
          <a:p>
            <a:pPr marL="1015746" algn="ctr"/>
            <a:endParaRPr lang="en-US" sz="5400" b="1" dirty="0">
              <a:latin typeface="Trebuchet MS"/>
              <a:cs typeface="Trebuchet MS"/>
            </a:endParaRPr>
          </a:p>
          <a:p>
            <a:pPr marL="1015746" algn="ctr"/>
            <a:r>
              <a:rPr lang="en-US" sz="3200" b="1" dirty="0">
                <a:latin typeface="Trebuchet MS"/>
                <a:cs typeface="Trebuchet MS"/>
              </a:rPr>
              <a:t>An opportunity for advancing project development and early Implementation</a:t>
            </a:r>
          </a:p>
          <a:p>
            <a:pPr marL="1015746" algn="ctr"/>
            <a:endParaRPr lang="en-US" sz="3200" b="1" dirty="0">
              <a:latin typeface="Trebuchet MS"/>
              <a:cs typeface="Trebuchet MS"/>
            </a:endParaRPr>
          </a:p>
        </p:txBody>
      </p:sp>
    </p:spTree>
    <p:extLst>
      <p:ext uri="{BB962C8B-B14F-4D97-AF65-F5344CB8AC3E}">
        <p14:creationId xmlns:p14="http://schemas.microsoft.com/office/powerpoint/2010/main" val="3858030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7"/>
          <p:cNvSpPr txBox="1">
            <a:spLocks/>
          </p:cNvSpPr>
          <p:nvPr/>
        </p:nvSpPr>
        <p:spPr>
          <a:xfrm>
            <a:off x="130629" y="270042"/>
            <a:ext cx="11129554"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j-ea"/>
                <a:cs typeface="Trebuchet MS"/>
              </a:rPr>
              <a:t>Regional Enhanced Transit Concept Pilot Program</a:t>
            </a:r>
          </a:p>
        </p:txBody>
      </p:sp>
      <p:pic>
        <p:nvPicPr>
          <p:cNvPr id="3" name="Picture 2">
            <a:extLst>
              <a:ext uri="{FF2B5EF4-FFF2-40B4-BE49-F238E27FC236}">
                <a16:creationId xmlns:a16="http://schemas.microsoft.com/office/drawing/2014/main" id="{AA24E2F6-39DF-4ACE-938B-1603D265F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50" y="1740691"/>
            <a:ext cx="10516511" cy="4183743"/>
          </a:xfrm>
          <a:prstGeom prst="rect">
            <a:avLst/>
          </a:prstGeom>
        </p:spPr>
      </p:pic>
      <p:pic>
        <p:nvPicPr>
          <p:cNvPr id="6" name="Picture 5">
            <a:extLst>
              <a:ext uri="{FF2B5EF4-FFF2-40B4-BE49-F238E27FC236}">
                <a16:creationId xmlns:a16="http://schemas.microsoft.com/office/drawing/2014/main" id="{73AE183C-2368-4424-A59D-A395BBF80DFE}"/>
              </a:ext>
            </a:extLst>
          </p:cNvPr>
          <p:cNvPicPr>
            <a:picLocks noChangeAspect="1"/>
          </p:cNvPicPr>
          <p:nvPr/>
        </p:nvPicPr>
        <p:blipFill rotWithShape="1">
          <a:blip r:embed="rId4">
            <a:extLst>
              <a:ext uri="{28A0092B-C50C-407E-A947-70E740481C1C}">
                <a14:useLocalDpi xmlns:a14="http://schemas.microsoft.com/office/drawing/2010/main" val="0"/>
              </a:ext>
            </a:extLst>
          </a:blip>
          <a:srcRect l="63416"/>
          <a:stretch/>
        </p:blipFill>
        <p:spPr>
          <a:xfrm>
            <a:off x="7601175" y="1005367"/>
            <a:ext cx="4586197" cy="5852633"/>
          </a:xfrm>
          <a:prstGeom prst="rect">
            <a:avLst/>
          </a:prstGeom>
        </p:spPr>
      </p:pic>
      <p:pic>
        <p:nvPicPr>
          <p:cNvPr id="7" name="Picture 6">
            <a:extLst>
              <a:ext uri="{FF2B5EF4-FFF2-40B4-BE49-F238E27FC236}">
                <a16:creationId xmlns:a16="http://schemas.microsoft.com/office/drawing/2014/main" id="{E8E8DE90-A71F-4008-BD17-24FC23F596C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1168569" y="5994401"/>
            <a:ext cx="792570" cy="686662"/>
          </a:xfrm>
          <a:prstGeom prst="rect">
            <a:avLst/>
          </a:prstGeom>
        </p:spPr>
      </p:pic>
    </p:spTree>
    <p:extLst>
      <p:ext uri="{BB962C8B-B14F-4D97-AF65-F5344CB8AC3E}">
        <p14:creationId xmlns:p14="http://schemas.microsoft.com/office/powerpoint/2010/main" val="252137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039295-5DCA-46CF-87BC-C54C2018E9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5" y="-838726"/>
            <a:ext cx="11382235" cy="8795365"/>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1472C704-356B-45BD-8640-857C12FCFD6E}"/>
                  </a:ext>
                </a:extLst>
              </p14:cNvPr>
              <p14:cNvContentPartPr/>
              <p14:nvPr/>
            </p14:nvContentPartPr>
            <p14:xfrm>
              <a:off x="6967237" y="-332225"/>
              <a:ext cx="240" cy="240"/>
            </p14:xfrm>
          </p:contentPart>
        </mc:Choice>
        <mc:Fallback xmlns="">
          <p:pic>
            <p:nvPicPr>
              <p:cNvPr id="16" name="Ink 15">
                <a:extLst>
                  <a:ext uri="{FF2B5EF4-FFF2-40B4-BE49-F238E27FC236}">
                    <a16:creationId xmlns:a16="http://schemas.microsoft.com/office/drawing/2014/main" id="{1472C704-356B-45BD-8640-857C12FCFD6E}"/>
                  </a:ext>
                </a:extLst>
              </p:cNvPr>
              <p:cNvPicPr/>
              <p:nvPr/>
            </p:nvPicPr>
            <p:blipFill/>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1F0CE8CD-4E59-44ED-B475-A0B32A4EDF24}"/>
                  </a:ext>
                </a:extLst>
              </p14:cNvPr>
              <p14:cNvContentPartPr/>
              <p14:nvPr/>
            </p14:nvContentPartPr>
            <p14:xfrm>
              <a:off x="6500917" y="1439695"/>
              <a:ext cx="240" cy="240"/>
            </p14:xfrm>
          </p:contentPart>
        </mc:Choice>
        <mc:Fallback xmlns="">
          <p:pic>
            <p:nvPicPr>
              <p:cNvPr id="17" name="Ink 16">
                <a:extLst>
                  <a:ext uri="{FF2B5EF4-FFF2-40B4-BE49-F238E27FC236}">
                    <a16:creationId xmlns:a16="http://schemas.microsoft.com/office/drawing/2014/main" id="{1F0CE8CD-4E59-44ED-B475-A0B32A4EDF24}"/>
                  </a:ext>
                </a:extLst>
              </p:cNvPr>
              <p:cNvPicPr/>
              <p:nvPr/>
            </p:nvPicPr>
            <p:blipFill/>
            <p:spPr/>
          </p:pic>
        </mc:Fallback>
      </mc:AlternateContent>
      <p:sp>
        <p:nvSpPr>
          <p:cNvPr id="10" name="Rectangle 9">
            <a:extLst>
              <a:ext uri="{FF2B5EF4-FFF2-40B4-BE49-F238E27FC236}">
                <a16:creationId xmlns:a16="http://schemas.microsoft.com/office/drawing/2014/main" id="{645CF2A5-C602-42FE-8719-29FE9BD93F5F}"/>
              </a:ext>
            </a:extLst>
          </p:cNvPr>
          <p:cNvSpPr/>
          <p:nvPr/>
        </p:nvSpPr>
        <p:spPr>
          <a:xfrm>
            <a:off x="10631605" y="2946180"/>
            <a:ext cx="4828747" cy="2203253"/>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itle 1">
            <a:extLst>
              <a:ext uri="{FF2B5EF4-FFF2-40B4-BE49-F238E27FC236}">
                <a16:creationId xmlns:a16="http://schemas.microsoft.com/office/drawing/2014/main" id="{6ABC836F-A0F7-4C2E-B00C-FD84719F22E9}"/>
              </a:ext>
            </a:extLst>
          </p:cNvPr>
          <p:cNvSpPr txBox="1">
            <a:spLocks/>
          </p:cNvSpPr>
          <p:nvPr/>
        </p:nvSpPr>
        <p:spPr>
          <a:xfrm>
            <a:off x="5486401" y="281192"/>
            <a:ext cx="6536992" cy="1816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Calibri"/>
                <a:ea typeface="+mj-ea"/>
                <a:cs typeface="+mj-cs"/>
              </a:rPr>
              <a:t>Portland Outside Central City</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alibri"/>
                <a:ea typeface="+mj-ea"/>
                <a:cs typeface="+mj-cs"/>
              </a:rPr>
              <a:t>Regional ETC Pilot Program</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alibri"/>
                <a:ea typeface="+mj-ea"/>
                <a:cs typeface="+mj-cs"/>
              </a:rPr>
              <a:t>Candidate Enhanced Transit Locations</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alibri"/>
                <a:ea typeface="+mj-ea"/>
                <a:cs typeface="+mj-cs"/>
              </a:rPr>
              <a:t>For Submittal</a:t>
            </a:r>
          </a:p>
        </p:txBody>
      </p:sp>
      <p:sp>
        <p:nvSpPr>
          <p:cNvPr id="13" name="Title 1">
            <a:extLst>
              <a:ext uri="{FF2B5EF4-FFF2-40B4-BE49-F238E27FC236}">
                <a16:creationId xmlns:a16="http://schemas.microsoft.com/office/drawing/2014/main" id="{7BDEBDEA-E0F2-4930-BEC4-61971A2ACD0D}"/>
              </a:ext>
            </a:extLst>
          </p:cNvPr>
          <p:cNvSpPr txBox="1">
            <a:spLocks/>
          </p:cNvSpPr>
          <p:nvPr/>
        </p:nvSpPr>
        <p:spPr>
          <a:xfrm>
            <a:off x="774797" y="-5606"/>
            <a:ext cx="1036666" cy="5735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a:ea typeface="+mj-ea"/>
                <a:cs typeface="+mj-cs"/>
              </a:rPr>
              <a:t>Exhibit B</a:t>
            </a:r>
          </a:p>
        </p:txBody>
      </p:sp>
    </p:spTree>
    <p:extLst>
      <p:ext uri="{BB962C8B-B14F-4D97-AF65-F5344CB8AC3E}">
        <p14:creationId xmlns:p14="http://schemas.microsoft.com/office/powerpoint/2010/main" val="841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D748E5-5459-4669-AC20-63E06B715C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131"/>
          <a:stretch/>
        </p:blipFill>
        <p:spPr>
          <a:xfrm>
            <a:off x="-1209340" y="-2068106"/>
            <a:ext cx="9732394" cy="9912513"/>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1472C704-356B-45BD-8640-857C12FCFD6E}"/>
                  </a:ext>
                </a:extLst>
              </p14:cNvPr>
              <p14:cNvContentPartPr/>
              <p14:nvPr/>
            </p14:nvContentPartPr>
            <p14:xfrm>
              <a:off x="6967237" y="-332225"/>
              <a:ext cx="240" cy="240"/>
            </p14:xfrm>
          </p:contentPart>
        </mc:Choice>
        <mc:Fallback xmlns="">
          <p:pic>
            <p:nvPicPr>
              <p:cNvPr id="16" name="Ink 15">
                <a:extLst>
                  <a:ext uri="{FF2B5EF4-FFF2-40B4-BE49-F238E27FC236}">
                    <a16:creationId xmlns:a16="http://schemas.microsoft.com/office/drawing/2014/main" id="{1472C704-356B-45BD-8640-857C12FCFD6E}"/>
                  </a:ext>
                </a:extLst>
              </p:cNvPr>
              <p:cNvPicPr/>
              <p:nvPr/>
            </p:nvPicPr>
            <p:blipFill/>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1F0CE8CD-4E59-44ED-B475-A0B32A4EDF24}"/>
                  </a:ext>
                </a:extLst>
              </p14:cNvPr>
              <p14:cNvContentPartPr/>
              <p14:nvPr/>
            </p14:nvContentPartPr>
            <p14:xfrm>
              <a:off x="6500917" y="1439695"/>
              <a:ext cx="240" cy="240"/>
            </p14:xfrm>
          </p:contentPart>
        </mc:Choice>
        <mc:Fallback xmlns="">
          <p:pic>
            <p:nvPicPr>
              <p:cNvPr id="17" name="Ink 16">
                <a:extLst>
                  <a:ext uri="{FF2B5EF4-FFF2-40B4-BE49-F238E27FC236}">
                    <a16:creationId xmlns:a16="http://schemas.microsoft.com/office/drawing/2014/main" id="{1F0CE8CD-4E59-44ED-B475-A0B32A4EDF24}"/>
                  </a:ext>
                </a:extLst>
              </p:cNvPr>
              <p:cNvPicPr/>
              <p:nvPr/>
            </p:nvPicPr>
            <p:blipFill/>
            <p:spPr/>
          </p:pic>
        </mc:Fallback>
      </mc:AlternateContent>
      <p:sp>
        <p:nvSpPr>
          <p:cNvPr id="10" name="Rectangle 9">
            <a:extLst>
              <a:ext uri="{FF2B5EF4-FFF2-40B4-BE49-F238E27FC236}">
                <a16:creationId xmlns:a16="http://schemas.microsoft.com/office/drawing/2014/main" id="{645CF2A5-C602-42FE-8719-29FE9BD93F5F}"/>
              </a:ext>
            </a:extLst>
          </p:cNvPr>
          <p:cNvSpPr/>
          <p:nvPr/>
        </p:nvSpPr>
        <p:spPr>
          <a:xfrm>
            <a:off x="8584442" y="126024"/>
            <a:ext cx="3438952" cy="3026699"/>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FB2FC1B3-E6D0-44E3-A623-6F019C8301CF}"/>
              </a:ext>
            </a:extLst>
          </p:cNvPr>
          <p:cNvSpPr/>
          <p:nvPr/>
        </p:nvSpPr>
        <p:spPr>
          <a:xfrm>
            <a:off x="931289" y="194801"/>
            <a:ext cx="1511659" cy="542716"/>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itle 1">
            <a:extLst>
              <a:ext uri="{FF2B5EF4-FFF2-40B4-BE49-F238E27FC236}">
                <a16:creationId xmlns:a16="http://schemas.microsoft.com/office/drawing/2014/main" id="{6ABC836F-A0F7-4C2E-B00C-FD84719F22E9}"/>
              </a:ext>
            </a:extLst>
          </p:cNvPr>
          <p:cNvSpPr txBox="1">
            <a:spLocks/>
          </p:cNvSpPr>
          <p:nvPr/>
        </p:nvSpPr>
        <p:spPr>
          <a:xfrm>
            <a:off x="8303514" y="169100"/>
            <a:ext cx="3781268" cy="3341570"/>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Calibri"/>
                <a:ea typeface="+mj-ea"/>
                <a:cs typeface="+mj-cs"/>
              </a:rPr>
              <a:t>Portland </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Calibri"/>
                <a:ea typeface="+mj-ea"/>
                <a:cs typeface="+mj-cs"/>
              </a:rPr>
              <a:t>Central City</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alibri"/>
                <a:ea typeface="+mj-ea"/>
                <a:cs typeface="+mj-cs"/>
              </a:rPr>
              <a:t>Regional ETC </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alibri"/>
                <a:ea typeface="+mj-ea"/>
                <a:cs typeface="+mj-cs"/>
              </a:rPr>
              <a:t>Pilot Program</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alibri"/>
                <a:ea typeface="+mj-ea"/>
                <a:cs typeface="+mj-cs"/>
              </a:rPr>
              <a:t>Candidate Enhanced Transit Locations</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alibri"/>
                <a:ea typeface="+mj-ea"/>
                <a:cs typeface="+mj-cs"/>
              </a:rPr>
              <a:t>For Submittal</a:t>
            </a:r>
          </a:p>
        </p:txBody>
      </p:sp>
      <p:sp>
        <p:nvSpPr>
          <p:cNvPr id="9" name="Title 1">
            <a:extLst>
              <a:ext uri="{FF2B5EF4-FFF2-40B4-BE49-F238E27FC236}">
                <a16:creationId xmlns:a16="http://schemas.microsoft.com/office/drawing/2014/main" id="{31E7F243-144D-48CD-8256-E37DB0F6C93E}"/>
              </a:ext>
            </a:extLst>
          </p:cNvPr>
          <p:cNvSpPr txBox="1">
            <a:spLocks/>
          </p:cNvSpPr>
          <p:nvPr/>
        </p:nvSpPr>
        <p:spPr>
          <a:xfrm>
            <a:off x="931289" y="85617"/>
            <a:ext cx="1036666" cy="5735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a:ea typeface="+mj-ea"/>
                <a:cs typeface="+mj-cs"/>
              </a:rPr>
              <a:t>Exhibit B</a:t>
            </a:r>
          </a:p>
        </p:txBody>
      </p:sp>
    </p:spTree>
    <p:extLst>
      <p:ext uri="{BB962C8B-B14F-4D97-AF65-F5344CB8AC3E}">
        <p14:creationId xmlns:p14="http://schemas.microsoft.com/office/powerpoint/2010/main" val="235340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7"/>
          <p:cNvSpPr txBox="1">
            <a:spLocks/>
          </p:cNvSpPr>
          <p:nvPr/>
        </p:nvSpPr>
        <p:spPr>
          <a:xfrm>
            <a:off x="130629" y="270042"/>
            <a:ext cx="11129554"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j-ea"/>
                <a:cs typeface="Trebuchet MS"/>
              </a:rPr>
              <a:t>Regional Enhanced Transit Concept Pilot Program</a:t>
            </a:r>
          </a:p>
        </p:txBody>
      </p:sp>
      <p:pic>
        <p:nvPicPr>
          <p:cNvPr id="7" name="Picture 6">
            <a:extLst>
              <a:ext uri="{FF2B5EF4-FFF2-40B4-BE49-F238E27FC236}">
                <a16:creationId xmlns:a16="http://schemas.microsoft.com/office/drawing/2014/main" id="{E8E8DE90-A71F-4008-BD17-24FC23F596C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168569" y="5994401"/>
            <a:ext cx="792570" cy="686662"/>
          </a:xfrm>
          <a:prstGeom prst="rect">
            <a:avLst/>
          </a:prstGeom>
        </p:spPr>
      </p:pic>
      <p:pic>
        <p:nvPicPr>
          <p:cNvPr id="3" name="Picture 2">
            <a:extLst>
              <a:ext uri="{FF2B5EF4-FFF2-40B4-BE49-F238E27FC236}">
                <a16:creationId xmlns:a16="http://schemas.microsoft.com/office/drawing/2014/main" id="{20F79292-C7E6-4F19-86D2-AF3E07ACF8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74" y="1490872"/>
            <a:ext cx="12157226" cy="3175686"/>
          </a:xfrm>
          <a:prstGeom prst="rect">
            <a:avLst/>
          </a:prstGeom>
        </p:spPr>
      </p:pic>
      <p:sp>
        <p:nvSpPr>
          <p:cNvPr id="2" name="Arrow: Up 1">
            <a:extLst>
              <a:ext uri="{FF2B5EF4-FFF2-40B4-BE49-F238E27FC236}">
                <a16:creationId xmlns:a16="http://schemas.microsoft.com/office/drawing/2014/main" id="{C732BD44-0393-4258-A334-58FBA3D97C4E}"/>
              </a:ext>
            </a:extLst>
          </p:cNvPr>
          <p:cNvSpPr/>
          <p:nvPr/>
        </p:nvSpPr>
        <p:spPr>
          <a:xfrm>
            <a:off x="2525688" y="4771078"/>
            <a:ext cx="764988" cy="9546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6678F22-68AB-4D72-9C0E-CD390401CA3C}"/>
              </a:ext>
            </a:extLst>
          </p:cNvPr>
          <p:cNvSpPr txBox="1"/>
          <p:nvPr/>
        </p:nvSpPr>
        <p:spPr>
          <a:xfrm>
            <a:off x="2012832" y="5726956"/>
            <a:ext cx="1790700" cy="954107"/>
          </a:xfrm>
          <a:prstGeom prst="rect">
            <a:avLst/>
          </a:prstGeom>
          <a:noFill/>
        </p:spPr>
        <p:txBody>
          <a:bodyPr wrap="square" rtlCol="0">
            <a:spAutoFit/>
          </a:bodyPr>
          <a:lstStyle/>
          <a:p>
            <a:pPr algn="ctr"/>
            <a:r>
              <a:rPr lang="en-US" sz="2800" b="1" dirty="0">
                <a:solidFill>
                  <a:srgbClr val="C00000"/>
                </a:solidFill>
              </a:rPr>
              <a:t>We Are Here</a:t>
            </a:r>
          </a:p>
        </p:txBody>
      </p:sp>
    </p:spTree>
    <p:extLst>
      <p:ext uri="{BB962C8B-B14F-4D97-AF65-F5344CB8AC3E}">
        <p14:creationId xmlns:p14="http://schemas.microsoft.com/office/powerpoint/2010/main" val="3183230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879EAA"/>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7"/>
          <p:cNvSpPr txBox="1">
            <a:spLocks/>
          </p:cNvSpPr>
          <p:nvPr/>
        </p:nvSpPr>
        <p:spPr>
          <a:xfrm>
            <a:off x="414408" y="270042"/>
            <a:ext cx="10069661"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j-ea"/>
                <a:cs typeface="Trebuchet MS"/>
              </a:rPr>
              <a:t>Recommended Council Actions:</a:t>
            </a:r>
          </a:p>
        </p:txBody>
      </p:sp>
      <p:pic>
        <p:nvPicPr>
          <p:cNvPr id="7" name="Picture 6">
            <a:extLst>
              <a:ext uri="{FF2B5EF4-FFF2-40B4-BE49-F238E27FC236}">
                <a16:creationId xmlns:a16="http://schemas.microsoft.com/office/drawing/2014/main" id="{E8E8DE90-A71F-4008-BD17-24FC23F596C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168569" y="5994401"/>
            <a:ext cx="792570" cy="686662"/>
          </a:xfrm>
          <a:prstGeom prst="rect">
            <a:avLst/>
          </a:prstGeom>
        </p:spPr>
      </p:pic>
      <p:sp>
        <p:nvSpPr>
          <p:cNvPr id="2" name="Rectangle 1">
            <a:extLst>
              <a:ext uri="{FF2B5EF4-FFF2-40B4-BE49-F238E27FC236}">
                <a16:creationId xmlns:a16="http://schemas.microsoft.com/office/drawing/2014/main" id="{D2905632-EA5C-4EFE-AFF4-CDC2F9119282}"/>
              </a:ext>
            </a:extLst>
          </p:cNvPr>
          <p:cNvSpPr/>
          <p:nvPr/>
        </p:nvSpPr>
        <p:spPr>
          <a:xfrm>
            <a:off x="1398372" y="1913921"/>
            <a:ext cx="9395255" cy="2246769"/>
          </a:xfrm>
          <a:prstGeom prst="rect">
            <a:avLst/>
          </a:prstGeom>
        </p:spPr>
        <p:txBody>
          <a:bodyPr wrap="square">
            <a:spAutoFit/>
          </a:bodyPr>
          <a:lstStyle/>
          <a:p>
            <a:pPr marL="342900" indent="-342900" fontAlgn="base">
              <a:buFont typeface="+mj-lt"/>
              <a:buAutoNum type="arabicPeriod"/>
            </a:pPr>
            <a:r>
              <a:rPr lang="en-US" sz="2800" dirty="0">
                <a:solidFill>
                  <a:srgbClr val="000000"/>
                </a:solidFill>
              </a:rPr>
              <a:t>Adopt the Enhanced Transit Corridors Plan</a:t>
            </a:r>
          </a:p>
          <a:p>
            <a:pPr marL="342900" indent="-342900" fontAlgn="base">
              <a:buFont typeface="+mj-lt"/>
              <a:buAutoNum type="arabicPeriod"/>
            </a:pPr>
            <a:endParaRPr lang="en-US" sz="2800" dirty="0">
              <a:solidFill>
                <a:srgbClr val="000000"/>
              </a:solidFill>
            </a:endParaRPr>
          </a:p>
          <a:p>
            <a:pPr marL="342900" indent="-342900" fontAlgn="base">
              <a:buFont typeface="+mj-lt"/>
              <a:buAutoNum type="arabicPeriod"/>
            </a:pPr>
            <a:r>
              <a:rPr lang="en-US" sz="2800" dirty="0">
                <a:solidFill>
                  <a:srgbClr val="000000"/>
                </a:solidFill>
              </a:rPr>
              <a:t>Endorse a list of Enhanced Transit candidate project locations for submittal to the Metro Regional Enhanced Transit Concept Pilot Program to help advance project development</a:t>
            </a:r>
          </a:p>
        </p:txBody>
      </p:sp>
    </p:spTree>
    <p:extLst>
      <p:ext uri="{BB962C8B-B14F-4D97-AF65-F5344CB8AC3E}">
        <p14:creationId xmlns:p14="http://schemas.microsoft.com/office/powerpoint/2010/main" val="3758449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96424" y="2006600"/>
            <a:ext cx="7429500" cy="2832100"/>
          </a:xfrm>
          <a:prstGeom prst="rect">
            <a:avLst/>
          </a:prstGeom>
        </p:spPr>
      </p:pic>
      <p:sp>
        <p:nvSpPr>
          <p:cNvPr id="2" name="Rectangle 1"/>
          <p:cNvSpPr/>
          <p:nvPr/>
        </p:nvSpPr>
        <p:spPr>
          <a:xfrm>
            <a:off x="1524000" y="6019801"/>
            <a:ext cx="9144000" cy="769441"/>
          </a:xfrm>
          <a:prstGeom prst="rect">
            <a:avLst/>
          </a:prstGeom>
        </p:spPr>
        <p:txBody>
          <a:bodyPr wrap="square">
            <a:spAutoFit/>
          </a:bodyPr>
          <a:lstStyle/>
          <a:p>
            <a:pPr algn="ctr"/>
            <a:r>
              <a:rPr lang="en-US" sz="2000" b="1"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Learn more.</a:t>
            </a:r>
            <a:r>
              <a:rPr lang="en-US" sz="20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 </a:t>
            </a:r>
          </a:p>
          <a:p>
            <a:pPr algn="ctr"/>
            <a:r>
              <a:rPr lang="en-US" sz="2400" u="sng" kern="0" dirty="0">
                <a:solidFill>
                  <a:schemeClr val="accent4"/>
                </a:solidFill>
              </a:rPr>
              <a:t>www.portlandoregon.gov/transportation/ETCplan</a:t>
            </a:r>
            <a:endParaRPr lang="en-US" sz="2400" kern="0" dirty="0">
              <a:solidFill>
                <a:schemeClr val="accent4"/>
              </a:solidFill>
            </a:endParaRPr>
          </a:p>
        </p:txBody>
      </p:sp>
      <p:sp>
        <p:nvSpPr>
          <p:cNvPr id="4" name="Text Placeholder 2">
            <a:extLst>
              <a:ext uri="{FF2B5EF4-FFF2-40B4-BE49-F238E27FC236}">
                <a16:creationId xmlns:a16="http://schemas.microsoft.com/office/drawing/2014/main" id="{73B2609B-FA93-4368-A223-287C7558ED38}"/>
              </a:ext>
            </a:extLst>
          </p:cNvPr>
          <p:cNvSpPr txBox="1">
            <a:spLocks/>
          </p:cNvSpPr>
          <p:nvPr/>
        </p:nvSpPr>
        <p:spPr>
          <a:xfrm>
            <a:off x="5090984" y="663318"/>
            <a:ext cx="2358081" cy="75273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t>Thank you!</a:t>
            </a:r>
            <a:endParaRPr lang="en-US" sz="2800" dirty="0"/>
          </a:p>
        </p:txBody>
      </p:sp>
    </p:spTree>
    <p:extLst>
      <p:ext uri="{BB962C8B-B14F-4D97-AF65-F5344CB8AC3E}">
        <p14:creationId xmlns:p14="http://schemas.microsoft.com/office/powerpoint/2010/main" val="31746417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bwMode="auto">
          <a:xfrm>
            <a:off x="8307388" y="6380164"/>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9D3A2B07-C37E-2F48-AD01-2C7C19B92CEE}" type="slidenum">
              <a:rPr kumimoji="0" lang="en-US" sz="1800" b="0" i="0" u="none" strike="noStrike" kern="0" cap="none" spc="0" normalizeH="0" baseline="0" noProof="0">
                <a:ln>
                  <a:noFill/>
                </a:ln>
                <a:solidFill>
                  <a:srgbClr val="FFFFFF"/>
                </a:solidFill>
                <a:effectLst/>
                <a:uLnTx/>
                <a:uFillTx/>
                <a:latin typeface="Trebuchet MS" charset="0"/>
                <a:ea typeface="MS PGothic" charset="0"/>
                <a:cs typeface="Trebuchet MS" charset="0"/>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dirty="0">
              <a:ln>
                <a:noFill/>
              </a:ln>
              <a:solidFill>
                <a:srgbClr val="FFFFFF"/>
              </a:solidFill>
              <a:effectLst/>
              <a:uLnTx/>
              <a:uFillTx/>
              <a:latin typeface="Trebuchet MS" charset="0"/>
              <a:ea typeface="MS PGothic" charset="0"/>
              <a:cs typeface="Trebuchet MS" charset="0"/>
            </a:endParaRPr>
          </a:p>
        </p:txBody>
      </p:sp>
      <p:sp>
        <p:nvSpPr>
          <p:cNvPr id="6" name="Title 1"/>
          <p:cNvSpPr txBox="1">
            <a:spLocks/>
          </p:cNvSpPr>
          <p:nvPr/>
        </p:nvSpPr>
        <p:spPr>
          <a:xfrm>
            <a:off x="-39328" y="228921"/>
            <a:ext cx="12192000" cy="1023721"/>
          </a:xfrm>
          <a:prstGeom prst="rect">
            <a:avLst/>
          </a:prstGeom>
        </p:spPr>
        <p:txBody>
          <a:bodyPr>
            <a:noAutofit/>
          </a:bodyPr>
          <a:lstStyle>
            <a:lvl1pPr algn="ctr" defTabSz="455613" rtl="0" eaLnBrk="0" fontAlgn="base" hangingPunct="0">
              <a:spcBef>
                <a:spcPct val="0"/>
              </a:spcBef>
              <a:spcAft>
                <a:spcPct val="0"/>
              </a:spcAft>
              <a:defRPr sz="4400" kern="1200">
                <a:solidFill>
                  <a:schemeClr val="tx1"/>
                </a:solidFill>
                <a:latin typeface="+mj-lt"/>
                <a:ea typeface="MS PGothic" charset="0"/>
                <a:cs typeface="MS PGothic" charset="0"/>
              </a:defRPr>
            </a:lvl1pPr>
            <a:lvl2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2pPr>
            <a:lvl3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3pPr>
            <a:lvl4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4pPr>
            <a:lvl5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lvl="0">
              <a:defRPr/>
            </a:pPr>
            <a:r>
              <a:rPr lang="en-US" b="1" dirty="0">
                <a:solidFill>
                  <a:srgbClr val="FFFFFF"/>
                </a:solidFill>
              </a:rPr>
              <a:t>Additional slides to have on hand</a:t>
            </a:r>
            <a:endParaRPr kumimoji="0" lang="en-US" b="1" i="0" u="none" strike="noStrike" kern="1200" cap="none" spc="0" normalizeH="0" baseline="0" noProof="0" dirty="0">
              <a:ln>
                <a:noFill/>
              </a:ln>
              <a:solidFill>
                <a:srgbClr val="FFFFFF"/>
              </a:solidFill>
              <a:effectLst/>
              <a:uLnTx/>
              <a:uFillTx/>
              <a:latin typeface="+mj-lt"/>
              <a:ea typeface="MS PGothic" charset="0"/>
              <a:cs typeface="MS PGothic" charset="0"/>
            </a:endParaRPr>
          </a:p>
        </p:txBody>
      </p:sp>
    </p:spTree>
    <p:extLst>
      <p:ext uri="{BB962C8B-B14F-4D97-AF65-F5344CB8AC3E}">
        <p14:creationId xmlns:p14="http://schemas.microsoft.com/office/powerpoint/2010/main" val="1258563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Shape 82"/>
          <p:cNvPicPr preferRelativeResize="0"/>
          <p:nvPr/>
        </p:nvPicPr>
        <p:blipFill>
          <a:blip r:embed="rId3">
            <a:alphaModFix/>
          </a:blip>
          <a:stretch>
            <a:fillRect/>
          </a:stretch>
        </p:blipFill>
        <p:spPr>
          <a:xfrm>
            <a:off x="11097300" y="5999797"/>
            <a:ext cx="631800" cy="554467"/>
          </a:xfrm>
          <a:prstGeom prst="rect">
            <a:avLst/>
          </a:prstGeom>
          <a:noFill/>
          <a:ln>
            <a:noFill/>
          </a:ln>
        </p:spPr>
      </p:pic>
      <p:sp>
        <p:nvSpPr>
          <p:cNvPr id="83" name="Shape 83"/>
          <p:cNvSpPr txBox="1"/>
          <p:nvPr/>
        </p:nvSpPr>
        <p:spPr>
          <a:xfrm>
            <a:off x="373200" y="6168133"/>
            <a:ext cx="4050000" cy="44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kern="0">
                <a:solidFill>
                  <a:srgbClr val="000000"/>
                </a:solidFill>
                <a:latin typeface="Source Sans Pro"/>
                <a:ea typeface="Source Sans Pro"/>
                <a:cs typeface="Source Sans Pro"/>
                <a:sym typeface="Source Sans Pro"/>
              </a:rPr>
              <a:t>ENHANCED TRANSIT CORRIDORS PLAN</a:t>
            </a:r>
            <a:endParaRPr sz="1200" kern="0">
              <a:solidFill>
                <a:srgbClr val="000000"/>
              </a:solidFill>
              <a:latin typeface="Source Sans Pro"/>
              <a:ea typeface="Source Sans Pro"/>
              <a:cs typeface="Source Sans Pro"/>
              <a:sym typeface="Source Sans Pro"/>
            </a:endParaRPr>
          </a:p>
        </p:txBody>
      </p:sp>
      <p:pic>
        <p:nvPicPr>
          <p:cNvPr id="84" name="Shape 84"/>
          <p:cNvPicPr preferRelativeResize="0"/>
          <p:nvPr/>
        </p:nvPicPr>
        <p:blipFill>
          <a:blip r:embed="rId4">
            <a:alphaModFix/>
          </a:blip>
          <a:stretch>
            <a:fillRect/>
          </a:stretch>
        </p:blipFill>
        <p:spPr>
          <a:xfrm>
            <a:off x="6915633" y="109182"/>
            <a:ext cx="3975280" cy="6748817"/>
          </a:xfrm>
          <a:prstGeom prst="rect">
            <a:avLst/>
          </a:prstGeom>
          <a:noFill/>
          <a:ln>
            <a:noFill/>
          </a:ln>
        </p:spPr>
      </p:pic>
      <p:sp>
        <p:nvSpPr>
          <p:cNvPr id="85" name="Shape 85"/>
          <p:cNvSpPr txBox="1"/>
          <p:nvPr/>
        </p:nvSpPr>
        <p:spPr>
          <a:xfrm>
            <a:off x="787433" y="430333"/>
            <a:ext cx="5449594" cy="616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933" b="1" kern="0" dirty="0">
                <a:solidFill>
                  <a:srgbClr val="000000"/>
                </a:solidFill>
                <a:latin typeface="Source Sans Pro"/>
                <a:ea typeface="Source Sans Pro"/>
                <a:cs typeface="Source Sans Pro"/>
                <a:sym typeface="Source Sans Pro"/>
              </a:rPr>
              <a:t>THE SHARE OF PORTLAND COMMUTERS WHO RIDE A BIKE TO WORK ROSE FROM 2% IN 2000 TO 7% IN 2014; </a:t>
            </a:r>
            <a:endParaRPr sz="2933" b="1" kern="0" dirty="0">
              <a:solidFill>
                <a:srgbClr val="000000"/>
              </a:solidFill>
              <a:latin typeface="Source Sans Pro"/>
              <a:ea typeface="Source Sans Pro"/>
              <a:cs typeface="Source Sans Pro"/>
              <a:sym typeface="Source Sans Pro"/>
            </a:endParaRPr>
          </a:p>
          <a:p>
            <a:pPr defTabSz="1219170">
              <a:buClr>
                <a:srgbClr val="000000"/>
              </a:buClr>
            </a:pPr>
            <a:endParaRPr sz="2933" b="1" kern="0" dirty="0">
              <a:solidFill>
                <a:srgbClr val="000000"/>
              </a:solidFill>
              <a:latin typeface="Source Sans Pro"/>
              <a:ea typeface="Source Sans Pro"/>
              <a:cs typeface="Source Sans Pro"/>
              <a:sym typeface="Source Sans Pro"/>
            </a:endParaRPr>
          </a:p>
          <a:p>
            <a:pPr defTabSz="1219170">
              <a:buClr>
                <a:srgbClr val="000000"/>
              </a:buClr>
            </a:pPr>
            <a:r>
              <a:rPr lang="en" sz="2933" b="1" kern="0" dirty="0">
                <a:solidFill>
                  <a:srgbClr val="000000"/>
                </a:solidFill>
                <a:latin typeface="Source Sans Pro"/>
                <a:ea typeface="Source Sans Pro"/>
                <a:cs typeface="Source Sans Pro"/>
                <a:sym typeface="Source Sans Pro"/>
              </a:rPr>
              <a:t>IN THE SAME TIME SPAN, THE SHARE OF PORTLAND COMMUTERS WHO RIDE</a:t>
            </a:r>
            <a:endParaRPr sz="2933" b="1" kern="0" dirty="0">
              <a:solidFill>
                <a:srgbClr val="000000"/>
              </a:solidFill>
              <a:latin typeface="Source Sans Pro"/>
              <a:ea typeface="Source Sans Pro"/>
              <a:cs typeface="Source Sans Pro"/>
              <a:sym typeface="Source Sans Pro"/>
            </a:endParaRPr>
          </a:p>
          <a:p>
            <a:pPr defTabSz="1219170">
              <a:buClr>
                <a:srgbClr val="000000"/>
              </a:buClr>
            </a:pPr>
            <a:r>
              <a:rPr lang="en" sz="2933" b="1" kern="0" dirty="0">
                <a:solidFill>
                  <a:srgbClr val="000000"/>
                </a:solidFill>
                <a:latin typeface="Source Sans Pro"/>
                <a:ea typeface="Source Sans Pro"/>
                <a:cs typeface="Source Sans Pro"/>
                <a:sym typeface="Source Sans Pro"/>
              </a:rPr>
              <a:t>TRANSIT WAS STAGNANT AT 12% - 13%</a:t>
            </a:r>
            <a:endParaRPr sz="2933" b="1" kern="0" dirty="0">
              <a:solidFill>
                <a:srgbClr val="000000"/>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689004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r>
              <a:rPr lang="en-US" dirty="0"/>
              <a:t> </a:t>
            </a:r>
            <a:endParaRPr dirty="0"/>
          </a:p>
        </p:txBody>
      </p:sp>
      <p:sp>
        <p:nvSpPr>
          <p:cNvPr id="11" name="object 7"/>
          <p:cNvSpPr txBox="1">
            <a:spLocks/>
          </p:cNvSpPr>
          <p:nvPr/>
        </p:nvSpPr>
        <p:spPr>
          <a:xfrm>
            <a:off x="-304585" y="349537"/>
            <a:ext cx="11780519"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a:r>
              <a:rPr lang="en-US" sz="3600" b="1" dirty="0">
                <a:solidFill>
                  <a:schemeClr val="bg1"/>
                </a:solidFill>
                <a:latin typeface="Trebuchet MS"/>
                <a:cs typeface="Trebuchet MS"/>
              </a:rPr>
              <a:t>Initial Evaluation: Criteria and Measures</a:t>
            </a:r>
            <a:endParaRPr lang="en-US" sz="3600" dirty="0">
              <a:solidFill>
                <a:schemeClr val="bg1"/>
              </a:solidFill>
              <a:latin typeface="Trebuchet MS"/>
              <a:cs typeface="Trebuchet MS"/>
            </a:endParaRPr>
          </a:p>
        </p:txBody>
      </p:sp>
      <p:sp>
        <p:nvSpPr>
          <p:cNvPr id="6" name="Text Placeholder 2"/>
          <p:cNvSpPr txBox="1">
            <a:spLocks/>
          </p:cNvSpPr>
          <p:nvPr/>
        </p:nvSpPr>
        <p:spPr>
          <a:xfrm>
            <a:off x="2076948" y="1296353"/>
            <a:ext cx="8038103" cy="440649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800"/>
              </a:spcBef>
            </a:pPr>
            <a:r>
              <a:rPr lang="en-US" sz="2600" b="1" dirty="0"/>
              <a:t>Ridership: </a:t>
            </a:r>
            <a:r>
              <a:rPr lang="en-US" sz="2600" dirty="0"/>
              <a:t>Average Existing Weekday Transit Trips</a:t>
            </a:r>
          </a:p>
          <a:p>
            <a:pPr>
              <a:spcBef>
                <a:spcPts val="1800"/>
              </a:spcBef>
            </a:pPr>
            <a:r>
              <a:rPr lang="en-US" sz="2600" b="1" dirty="0"/>
              <a:t>Reliability: </a:t>
            </a:r>
            <a:r>
              <a:rPr lang="en-US" sz="2600" dirty="0"/>
              <a:t>Delay due to traffic congestion</a:t>
            </a:r>
          </a:p>
          <a:p>
            <a:pPr>
              <a:spcBef>
                <a:spcPts val="1800"/>
              </a:spcBef>
            </a:pPr>
            <a:r>
              <a:rPr lang="en-US" sz="2600" b="1" dirty="0"/>
              <a:t>Transit Speed: </a:t>
            </a:r>
            <a:r>
              <a:rPr lang="en-US" sz="2600" dirty="0">
                <a:solidFill>
                  <a:srgbClr val="000000"/>
                </a:solidFill>
              </a:rPr>
              <a:t>Where buses are slower all day</a:t>
            </a:r>
            <a:endParaRPr lang="en-US" sz="2600" dirty="0"/>
          </a:p>
          <a:p>
            <a:pPr>
              <a:spcBef>
                <a:spcPts val="1800"/>
              </a:spcBef>
            </a:pPr>
            <a:r>
              <a:rPr lang="en-US" sz="2600" b="1" dirty="0"/>
              <a:t>Dwell Time: </a:t>
            </a:r>
            <a:r>
              <a:rPr lang="en-US" sz="2600" dirty="0"/>
              <a:t>When the doors are open at bus stops</a:t>
            </a:r>
          </a:p>
          <a:p>
            <a:pPr>
              <a:spcBef>
                <a:spcPts val="1800"/>
              </a:spcBef>
            </a:pPr>
            <a:r>
              <a:rPr lang="en-US" sz="2600" b="1" dirty="0"/>
              <a:t>Equity: </a:t>
            </a:r>
            <a:r>
              <a:rPr lang="en-US" sz="2600" dirty="0"/>
              <a:t>Higher number of People of Color, Low Income, Limited English Proficiency</a:t>
            </a:r>
          </a:p>
          <a:p>
            <a:pPr>
              <a:spcBef>
                <a:spcPts val="1800"/>
              </a:spcBef>
            </a:pPr>
            <a:r>
              <a:rPr lang="en-US" sz="2600" b="1" dirty="0"/>
              <a:t>Growth: </a:t>
            </a:r>
            <a:r>
              <a:rPr lang="en-US" sz="2600" dirty="0">
                <a:solidFill>
                  <a:srgbClr val="000000"/>
                </a:solidFill>
              </a:rPr>
              <a:t>Forecasted increase in population and jobs</a:t>
            </a:r>
            <a:endParaRPr lang="en-US" sz="2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717" y="5791415"/>
            <a:ext cx="2384611" cy="9955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799" y="5614683"/>
            <a:ext cx="1757811" cy="112887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7293" y="5355891"/>
            <a:ext cx="1578726" cy="142666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1904" y="5360052"/>
            <a:ext cx="1497145" cy="1422507"/>
          </a:xfrm>
          <a:prstGeom prst="rect">
            <a:avLst/>
          </a:prstGeom>
        </p:spPr>
      </p:pic>
      <p:pic>
        <p:nvPicPr>
          <p:cNvPr id="9" name="Picture 8"/>
          <p:cNvPicPr/>
          <p:nvPr/>
        </p:nvPicPr>
        <p:blipFill>
          <a:blip r:embed="rId7" cstate="print">
            <a:extLst>
              <a:ext uri="{28A0092B-C50C-407E-A947-70E740481C1C}">
                <a14:useLocalDpi xmlns:a14="http://schemas.microsoft.com/office/drawing/2010/main" val="0"/>
              </a:ext>
            </a:extLst>
          </a:blip>
          <a:stretch>
            <a:fillRect/>
          </a:stretch>
        </p:blipFill>
        <p:spPr>
          <a:xfrm>
            <a:off x="11225259" y="6002594"/>
            <a:ext cx="792570" cy="686662"/>
          </a:xfrm>
          <a:prstGeom prst="rect">
            <a:avLst/>
          </a:prstGeom>
        </p:spPr>
      </p:pic>
    </p:spTree>
    <p:extLst>
      <p:ext uri="{BB962C8B-B14F-4D97-AF65-F5344CB8AC3E}">
        <p14:creationId xmlns:p14="http://schemas.microsoft.com/office/powerpoint/2010/main" val="585977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193533"/>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object 7"/>
          <p:cNvSpPr txBox="1">
            <a:spLocks/>
          </p:cNvSpPr>
          <p:nvPr/>
        </p:nvSpPr>
        <p:spPr>
          <a:xfrm>
            <a:off x="-760347" y="371084"/>
            <a:ext cx="12657085"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lvl="0">
              <a:defRPr/>
            </a:pPr>
            <a:r>
              <a:rPr lang="en-US" sz="4000" b="1" dirty="0">
                <a:solidFill>
                  <a:schemeClr val="bg1"/>
                </a:solidFill>
                <a:latin typeface="Trebuchet MS"/>
                <a:cs typeface="Trebuchet MS"/>
              </a:rPr>
              <a:t>2. 20-year Regional Transit Vision with strong ETC component and nimble implementation</a:t>
            </a:r>
            <a:endParaRPr kumimoji="0" lang="en-US" sz="4000" b="0" i="0" u="none" strike="noStrike" kern="1200" cap="none" spc="0" normalizeH="0" baseline="0" noProof="0" dirty="0">
              <a:ln>
                <a:noFill/>
              </a:ln>
              <a:solidFill>
                <a:schemeClr val="bg1"/>
              </a:solidFill>
              <a:effectLst/>
              <a:uLnTx/>
              <a:uFillTx/>
              <a:latin typeface="Trebuchet MS"/>
              <a:cs typeface="Trebuchet MS"/>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1104168" y="6048244"/>
            <a:ext cx="792570" cy="686662"/>
          </a:xfrm>
          <a:prstGeom prst="rect">
            <a:avLst/>
          </a:prstGeom>
        </p:spPr>
      </p:pic>
      <p:sp>
        <p:nvSpPr>
          <p:cNvPr id="6" name="TextBox 5"/>
          <p:cNvSpPr txBox="1"/>
          <p:nvPr/>
        </p:nvSpPr>
        <p:spPr>
          <a:xfrm>
            <a:off x="1391716" y="1715342"/>
            <a:ext cx="9408568" cy="3724096"/>
          </a:xfrm>
          <a:prstGeom prst="rect">
            <a:avLst/>
          </a:prstGeom>
          <a:noFill/>
        </p:spPr>
        <p:txBody>
          <a:bodyPr wrap="square" rtlCol="0">
            <a:spAutoFit/>
          </a:bodyPr>
          <a:lstStyle/>
          <a:p>
            <a:pPr marL="971550" lvl="1" indent="-514350">
              <a:spcAft>
                <a:spcPts val="1200"/>
              </a:spcAft>
              <a:buFont typeface="+mj-lt"/>
              <a:buAutoNum type="alphaLcPeriod"/>
              <a:defRPr/>
            </a:pPr>
            <a:r>
              <a:rPr lang="en-US" sz="2800" kern="0" dirty="0">
                <a:solidFill>
                  <a:sysClr val="windowText" lastClr="000000"/>
                </a:solidFill>
              </a:rPr>
              <a:t>Identify an initial network of Enhanced Transit Corridors</a:t>
            </a:r>
          </a:p>
          <a:p>
            <a:pPr marL="971550" lvl="1" indent="-514350">
              <a:spcAft>
                <a:spcPts val="1200"/>
              </a:spcAft>
              <a:buFont typeface="+mj-lt"/>
              <a:buAutoNum type="alphaLcPeriod"/>
              <a:defRPr/>
            </a:pPr>
            <a:r>
              <a:rPr lang="en-US" sz="2800" kern="0" dirty="0">
                <a:solidFill>
                  <a:sysClr val="windowText" lastClr="000000"/>
                </a:solidFill>
              </a:rPr>
              <a:t>Integrate ETC into a New Transit Vision</a:t>
            </a:r>
          </a:p>
          <a:p>
            <a:pPr marL="971550" lvl="1" indent="-514350">
              <a:spcAft>
                <a:spcPts val="1200"/>
              </a:spcAft>
              <a:buFont typeface="+mj-lt"/>
              <a:buAutoNum type="alphaLcPeriod"/>
              <a:defRPr/>
            </a:pPr>
            <a:r>
              <a:rPr lang="en-US" sz="2800" kern="0" dirty="0">
                <a:solidFill>
                  <a:sysClr val="windowText" lastClr="000000"/>
                </a:solidFill>
              </a:rPr>
              <a:t>Recommend adding several projects to the RTP and TSP</a:t>
            </a:r>
          </a:p>
          <a:p>
            <a:pPr marL="971550" lvl="1" indent="-514350">
              <a:spcAft>
                <a:spcPts val="1200"/>
              </a:spcAft>
              <a:buFont typeface="+mj-lt"/>
              <a:buAutoNum type="alphaLcPeriod"/>
              <a:defRPr/>
            </a:pPr>
            <a:r>
              <a:rPr lang="en-US" sz="2800" kern="0" dirty="0">
                <a:solidFill>
                  <a:sysClr val="windowText" lastClr="000000"/>
                </a:solidFill>
              </a:rPr>
              <a:t>Accelerate implementation of ETC treatments along both short segments and longer corridors</a:t>
            </a:r>
          </a:p>
          <a:p>
            <a:pPr marL="971550" lvl="1" indent="-514350">
              <a:spcAft>
                <a:spcPts val="1200"/>
              </a:spcAft>
              <a:buFont typeface="+mj-lt"/>
              <a:buAutoNum type="alphaLcPeriod"/>
              <a:defRPr/>
            </a:pPr>
            <a:r>
              <a:rPr lang="en-US" sz="2800" kern="0" dirty="0">
                <a:solidFill>
                  <a:sysClr val="windowText" lastClr="000000"/>
                </a:solidFill>
              </a:rPr>
              <a:t>Identify new funding sources and combine investments with TriMet increases in transit service</a:t>
            </a:r>
          </a:p>
        </p:txBody>
      </p:sp>
    </p:spTree>
    <p:extLst>
      <p:ext uri="{BB962C8B-B14F-4D97-AF65-F5344CB8AC3E}">
        <p14:creationId xmlns:p14="http://schemas.microsoft.com/office/powerpoint/2010/main" val="4056299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7"/>
          <p:cNvSpPr txBox="1">
            <a:spLocks/>
          </p:cNvSpPr>
          <p:nvPr/>
        </p:nvSpPr>
        <p:spPr>
          <a:xfrm>
            <a:off x="414408" y="270042"/>
            <a:ext cx="10069661"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j-ea"/>
                <a:cs typeface="Trebuchet MS"/>
              </a:rPr>
              <a:t>Additional Workshop Candidate Segments (outside Portland Central City)</a:t>
            </a:r>
          </a:p>
        </p:txBody>
      </p:sp>
      <p:pic>
        <p:nvPicPr>
          <p:cNvPr id="7" name="Picture 6">
            <a:extLst>
              <a:ext uri="{FF2B5EF4-FFF2-40B4-BE49-F238E27FC236}">
                <a16:creationId xmlns:a16="http://schemas.microsoft.com/office/drawing/2014/main" id="{E8E8DE90-A71F-4008-BD17-24FC23F596C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168569" y="5994401"/>
            <a:ext cx="792570" cy="686662"/>
          </a:xfrm>
          <a:prstGeom prst="rect">
            <a:avLst/>
          </a:prstGeom>
        </p:spPr>
      </p:pic>
      <p:pic>
        <p:nvPicPr>
          <p:cNvPr id="16" name="Picture 15">
            <a:extLst>
              <a:ext uri="{FF2B5EF4-FFF2-40B4-BE49-F238E27FC236}">
                <a16:creationId xmlns:a16="http://schemas.microsoft.com/office/drawing/2014/main" id="{D5514D5F-B381-4FEE-A531-C3BF987C0A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0950" y="-232013"/>
            <a:ext cx="9510099" cy="7348713"/>
          </a:xfrm>
          <a:prstGeom prst="rect">
            <a:avLst/>
          </a:prstGeom>
        </p:spPr>
      </p:pic>
    </p:spTree>
    <p:extLst>
      <p:ext uri="{BB962C8B-B14F-4D97-AF65-F5344CB8AC3E}">
        <p14:creationId xmlns:p14="http://schemas.microsoft.com/office/powerpoint/2010/main" val="26000308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7"/>
          <p:cNvSpPr txBox="1">
            <a:spLocks/>
          </p:cNvSpPr>
          <p:nvPr/>
        </p:nvSpPr>
        <p:spPr>
          <a:xfrm>
            <a:off x="130629" y="270042"/>
            <a:ext cx="11129554"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j-ea"/>
                <a:cs typeface="Trebuchet MS"/>
              </a:rPr>
              <a:t>Workshop Segments (within the Central City)</a:t>
            </a:r>
          </a:p>
        </p:txBody>
      </p:sp>
      <p:pic>
        <p:nvPicPr>
          <p:cNvPr id="7" name="Picture 6">
            <a:extLst>
              <a:ext uri="{FF2B5EF4-FFF2-40B4-BE49-F238E27FC236}">
                <a16:creationId xmlns:a16="http://schemas.microsoft.com/office/drawing/2014/main" id="{E8E8DE90-A71F-4008-BD17-24FC23F596C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168569" y="5994401"/>
            <a:ext cx="792570" cy="686662"/>
          </a:xfrm>
          <a:prstGeom prst="rect">
            <a:avLst/>
          </a:prstGeom>
        </p:spPr>
      </p:pic>
      <p:pic>
        <p:nvPicPr>
          <p:cNvPr id="3" name="Picture 2">
            <a:extLst>
              <a:ext uri="{FF2B5EF4-FFF2-40B4-BE49-F238E27FC236}">
                <a16:creationId xmlns:a16="http://schemas.microsoft.com/office/drawing/2014/main" id="{494C4FCD-ED61-4764-80EE-DDBEA747A727}"/>
              </a:ext>
            </a:extLst>
          </p:cNvPr>
          <p:cNvPicPr>
            <a:picLocks noChangeAspect="1"/>
          </p:cNvPicPr>
          <p:nvPr/>
        </p:nvPicPr>
        <p:blipFill>
          <a:blip r:embed="rId4"/>
          <a:stretch>
            <a:fillRect/>
          </a:stretch>
        </p:blipFill>
        <p:spPr>
          <a:xfrm>
            <a:off x="1557657" y="0"/>
            <a:ext cx="9076686" cy="6858000"/>
          </a:xfrm>
          <a:prstGeom prst="rect">
            <a:avLst/>
          </a:prstGeom>
        </p:spPr>
      </p:pic>
    </p:spTree>
    <p:extLst>
      <p:ext uri="{BB962C8B-B14F-4D97-AF65-F5344CB8AC3E}">
        <p14:creationId xmlns:p14="http://schemas.microsoft.com/office/powerpoint/2010/main" val="928787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FAE70D-BB2B-4B61-B960-395E1DF8BB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346"/>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1472C704-356B-45BD-8640-857C12FCFD6E}"/>
                  </a:ext>
                </a:extLst>
              </p14:cNvPr>
              <p14:cNvContentPartPr/>
              <p14:nvPr/>
            </p14:nvContentPartPr>
            <p14:xfrm>
              <a:off x="6967237" y="-332225"/>
              <a:ext cx="240" cy="240"/>
            </p14:xfrm>
          </p:contentPart>
        </mc:Choice>
        <mc:Fallback xmlns="">
          <p:pic>
            <p:nvPicPr>
              <p:cNvPr id="16" name="Ink 15">
                <a:extLst>
                  <a:ext uri="{FF2B5EF4-FFF2-40B4-BE49-F238E27FC236}">
                    <a16:creationId xmlns:a16="http://schemas.microsoft.com/office/drawing/2014/main" id="{1472C704-356B-45BD-8640-857C12FCFD6E}"/>
                  </a:ext>
                </a:extLst>
              </p:cNvPr>
              <p:cNvPicPr/>
              <p:nvPr/>
            </p:nvPicPr>
            <p:blipFill/>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1F0CE8CD-4E59-44ED-B475-A0B32A4EDF24}"/>
                  </a:ext>
                </a:extLst>
              </p14:cNvPr>
              <p14:cNvContentPartPr/>
              <p14:nvPr/>
            </p14:nvContentPartPr>
            <p14:xfrm>
              <a:off x="6500917" y="1439695"/>
              <a:ext cx="240" cy="240"/>
            </p14:xfrm>
          </p:contentPart>
        </mc:Choice>
        <mc:Fallback xmlns="">
          <p:pic>
            <p:nvPicPr>
              <p:cNvPr id="17" name="Ink 16">
                <a:extLst>
                  <a:ext uri="{FF2B5EF4-FFF2-40B4-BE49-F238E27FC236}">
                    <a16:creationId xmlns:a16="http://schemas.microsoft.com/office/drawing/2014/main" id="{1F0CE8CD-4E59-44ED-B475-A0B32A4EDF24}"/>
                  </a:ext>
                </a:extLst>
              </p:cNvPr>
              <p:cNvPicPr/>
              <p:nvPr/>
            </p:nvPicPr>
            <p:blipFill/>
            <p:spPr/>
          </p:pic>
        </mc:Fallback>
      </mc:AlternateContent>
      <p:sp>
        <p:nvSpPr>
          <p:cNvPr id="21" name="Title 1">
            <a:extLst>
              <a:ext uri="{FF2B5EF4-FFF2-40B4-BE49-F238E27FC236}">
                <a16:creationId xmlns:a16="http://schemas.microsoft.com/office/drawing/2014/main" id="{53C102BC-7FA7-493A-A42D-158E77FD85C6}"/>
              </a:ext>
            </a:extLst>
          </p:cNvPr>
          <p:cNvSpPr txBox="1">
            <a:spLocks/>
          </p:cNvSpPr>
          <p:nvPr/>
        </p:nvSpPr>
        <p:spPr>
          <a:xfrm>
            <a:off x="7963640" y="5943601"/>
            <a:ext cx="4266460" cy="9143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A5D"/>
                </a:solidFill>
                <a:effectLst/>
                <a:uLnTx/>
                <a:uFillTx/>
                <a:latin typeface="Calibri"/>
                <a:ea typeface="+mj-ea"/>
                <a:cs typeface="+mj-cs"/>
              </a:rPr>
              <a:t>Portland Central City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3A5D"/>
                </a:solidFill>
                <a:effectLst/>
                <a:uLnTx/>
                <a:uFillTx/>
                <a:latin typeface="Calibri"/>
                <a:ea typeface="+mj-ea"/>
                <a:cs typeface="+mj-cs"/>
              </a:rPr>
              <a:t>Segments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Light"/>
                <a:ea typeface="+mj-ea"/>
                <a:cs typeface="+mj-cs"/>
              </a:rPr>
              <a:t>OVERLAP </a:t>
            </a:r>
            <a:r>
              <a:rPr kumimoji="0" lang="en-US" sz="2000" b="0" i="0" u="none" strike="noStrike" kern="1200" cap="none" spc="0" normalizeH="0" baseline="0" noProof="0" dirty="0" err="1">
                <a:ln>
                  <a:noFill/>
                </a:ln>
                <a:solidFill>
                  <a:srgbClr val="FF0000"/>
                </a:solidFill>
                <a:effectLst/>
                <a:uLnTx/>
                <a:uFillTx/>
                <a:latin typeface="Calibri Light"/>
                <a:ea typeface="+mj-ea"/>
                <a:cs typeface="+mj-cs"/>
              </a:rPr>
              <a:t>rETC</a:t>
            </a:r>
            <a:r>
              <a:rPr kumimoji="0" lang="en-US" sz="2000" b="0" i="0" u="none" strike="noStrike" kern="1200" cap="none" spc="0" normalizeH="0" baseline="0" noProof="0" dirty="0">
                <a:ln>
                  <a:noFill/>
                </a:ln>
                <a:solidFill>
                  <a:srgbClr val="FF0000"/>
                </a:solidFill>
                <a:effectLst/>
                <a:uLnTx/>
                <a:uFillTx/>
                <a:latin typeface="Calibri Light"/>
                <a:ea typeface="+mj-ea"/>
                <a:cs typeface="+mj-cs"/>
              </a:rPr>
              <a:t>/</a:t>
            </a:r>
            <a:r>
              <a:rPr kumimoji="0" lang="en-US" sz="2000" b="0" i="0" u="none" strike="noStrike" kern="1200" cap="none" spc="0" normalizeH="0" baseline="0" noProof="0" dirty="0" err="1">
                <a:ln>
                  <a:noFill/>
                </a:ln>
                <a:solidFill>
                  <a:srgbClr val="FF0000"/>
                </a:solidFill>
                <a:effectLst/>
                <a:uLnTx/>
                <a:uFillTx/>
                <a:latin typeface="Calibri Light"/>
                <a:ea typeface="+mj-ea"/>
                <a:cs typeface="+mj-cs"/>
              </a:rPr>
              <a:t>CCiM</a:t>
            </a:r>
            <a:r>
              <a:rPr kumimoji="0" lang="en-US" sz="2000" b="0" i="0" u="none" strike="noStrike" kern="1200" cap="none" spc="0" normalizeH="0" baseline="0" noProof="0" dirty="0">
                <a:ln>
                  <a:noFill/>
                </a:ln>
                <a:solidFill>
                  <a:srgbClr val="FF0000"/>
                </a:solidFill>
                <a:effectLst/>
                <a:uLnTx/>
                <a:uFillTx/>
                <a:latin typeface="Calibri Light"/>
                <a:ea typeface="+mj-ea"/>
                <a:cs typeface="+mj-cs"/>
              </a:rPr>
              <a:t> low stress bike</a:t>
            </a:r>
          </a:p>
        </p:txBody>
      </p:sp>
      <p:sp>
        <p:nvSpPr>
          <p:cNvPr id="10" name="Rectangle 9">
            <a:extLst>
              <a:ext uri="{FF2B5EF4-FFF2-40B4-BE49-F238E27FC236}">
                <a16:creationId xmlns:a16="http://schemas.microsoft.com/office/drawing/2014/main" id="{645CF2A5-C602-42FE-8719-29FE9BD93F5F}"/>
              </a:ext>
            </a:extLst>
          </p:cNvPr>
          <p:cNvSpPr/>
          <p:nvPr/>
        </p:nvSpPr>
        <p:spPr>
          <a:xfrm>
            <a:off x="3424" y="-21267"/>
            <a:ext cx="4079478" cy="2551815"/>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37C07AB4-F052-48C3-8BF1-A8774306D2CC}"/>
              </a:ext>
            </a:extLst>
          </p:cNvPr>
          <p:cNvSpPr/>
          <p:nvPr/>
        </p:nvSpPr>
        <p:spPr>
          <a:xfrm>
            <a:off x="228600" y="-281765"/>
            <a:ext cx="4191000" cy="317009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3A5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OVERLAP </a:t>
            </a:r>
            <a:r>
              <a:rPr kumimoji="0" lang="en-US" sz="2000" b="0" i="0" u="none" strike="noStrike" kern="1200" cap="none" spc="0" normalizeH="0" baseline="0" noProof="0" dirty="0" err="1">
                <a:ln>
                  <a:noFill/>
                </a:ln>
                <a:solidFill>
                  <a:srgbClr val="FF0000"/>
                </a:solidFill>
                <a:effectLst/>
                <a:uLnTx/>
                <a:uFillTx/>
                <a:latin typeface="Calibri"/>
                <a:ea typeface="+mn-ea"/>
                <a:cs typeface="+mn-cs"/>
              </a:rPr>
              <a:t>rETC</a:t>
            </a:r>
            <a:r>
              <a:rPr kumimoji="0" lang="en-US" sz="2000" b="0" i="0" u="none" strike="noStrike" kern="1200" cap="none" spc="0" normalizeH="0" baseline="0" noProof="0" dirty="0">
                <a:ln>
                  <a:noFill/>
                </a:ln>
                <a:solidFill>
                  <a:srgbClr val="FF0000"/>
                </a:solidFill>
                <a:effectLst/>
                <a:uLnTx/>
                <a:uFillTx/>
                <a:latin typeface="Calibri"/>
                <a:ea typeface="+mn-ea"/>
                <a:cs typeface="+mn-cs"/>
              </a:rPr>
              <a:t>/</a:t>
            </a:r>
            <a:r>
              <a:rPr kumimoji="0" lang="en-US" sz="2000" b="0" i="0" u="none" strike="noStrike" kern="1200" cap="none" spc="0" normalizeH="0" baseline="0" noProof="0" dirty="0" err="1">
                <a:ln>
                  <a:noFill/>
                </a:ln>
                <a:solidFill>
                  <a:srgbClr val="FF0000"/>
                </a:solidFill>
                <a:effectLst/>
                <a:uLnTx/>
                <a:uFillTx/>
                <a:latin typeface="Calibri"/>
                <a:ea typeface="+mn-ea"/>
                <a:cs typeface="+mn-cs"/>
              </a:rPr>
              <a:t>CCiM</a:t>
            </a:r>
            <a:r>
              <a:rPr kumimoji="0" lang="en-US" sz="2000" b="0" i="0" u="none" strike="noStrike" kern="1200" cap="none" spc="0" normalizeH="0" baseline="0" noProof="0" dirty="0">
                <a:ln>
                  <a:noFill/>
                </a:ln>
                <a:solidFill>
                  <a:srgbClr val="FF0000"/>
                </a:solidFill>
                <a:effectLst/>
                <a:uLnTx/>
                <a:uFillTx/>
                <a:latin typeface="Calibri"/>
                <a:ea typeface="+mn-ea"/>
                <a:cs typeface="+mn-cs"/>
              </a:rPr>
              <a:t> low stress bike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A5D"/>
                </a:solidFill>
                <a:effectLst/>
                <a:uLnTx/>
                <a:uFillTx/>
                <a:latin typeface="Calibri"/>
                <a:ea typeface="+mn-ea"/>
                <a:cs typeface="+mn-cs"/>
              </a:rPr>
              <a:t>WEST SIDE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Madison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1</a:t>
            </a:r>
            <a:r>
              <a:rPr kumimoji="0" lang="en-US" sz="1800" b="0" i="0" u="none" strike="noStrike" kern="1200" cap="none" spc="0" normalizeH="0" baseline="30000" noProof="0" dirty="0">
                <a:ln>
                  <a:noFill/>
                </a:ln>
                <a:solidFill>
                  <a:srgbClr val="003A5D"/>
                </a:solidFill>
                <a:effectLst/>
                <a:uLnTx/>
                <a:uFillTx/>
                <a:latin typeface="Calibri"/>
                <a:ea typeface="+mn-ea"/>
                <a:cs typeface="+mn-cs"/>
              </a:rPr>
              <a:t>st</a:t>
            </a:r>
            <a:r>
              <a:rPr kumimoji="0" lang="en-US" sz="1800" b="0" i="0" u="none" strike="noStrike" kern="1200" cap="none" spc="0" normalizeH="0" baseline="0" noProof="0" dirty="0">
                <a:ln>
                  <a:noFill/>
                </a:ln>
                <a:solidFill>
                  <a:srgbClr val="003A5D"/>
                </a:solidFill>
                <a:effectLst/>
                <a:uLnTx/>
                <a:uFillTx/>
                <a:latin typeface="Calibri"/>
                <a:ea typeface="+mn-ea"/>
                <a:cs typeface="+mn-cs"/>
              </a:rPr>
              <a:t> and Harrison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Salmon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Columbia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Jefferson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W. Broadway/Burnside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SW 18</a:t>
            </a:r>
            <a:r>
              <a:rPr kumimoji="0" lang="en-US" sz="1800" b="0" i="0" u="none" strike="noStrike" kern="1200" cap="none" spc="0" normalizeH="0" baseline="30000" noProof="0" dirty="0">
                <a:ln>
                  <a:noFill/>
                </a:ln>
                <a:solidFill>
                  <a:srgbClr val="003A5D"/>
                </a:solidFill>
                <a:effectLst/>
                <a:uLnTx/>
                <a:uFillTx/>
                <a:latin typeface="Calibri"/>
                <a:ea typeface="+mn-ea"/>
                <a:cs typeface="+mn-cs"/>
              </a:rPr>
              <a:t>th</a:t>
            </a:r>
            <a:r>
              <a:rPr kumimoji="0" lang="en-US" sz="1800" b="0" i="0" u="none" strike="noStrike" kern="1200" cap="none" spc="0" normalizeH="0" baseline="0" noProof="0" dirty="0">
                <a:ln>
                  <a:noFill/>
                </a:ln>
                <a:solidFill>
                  <a:srgbClr val="003A5D"/>
                </a:solidFill>
                <a:effectLst/>
                <a:uLnTx/>
                <a:uFillTx/>
                <a:latin typeface="Calibri"/>
                <a:ea typeface="+mn-ea"/>
                <a:cs typeface="+mn-cs"/>
              </a:rPr>
              <a:t> NB and SB to Burnside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 </a:t>
            </a:r>
          </a:p>
        </p:txBody>
      </p:sp>
      <p:sp>
        <p:nvSpPr>
          <p:cNvPr id="11" name="Rectangle 10">
            <a:extLst>
              <a:ext uri="{FF2B5EF4-FFF2-40B4-BE49-F238E27FC236}">
                <a16:creationId xmlns:a16="http://schemas.microsoft.com/office/drawing/2014/main" id="{FB2FC1B3-E6D0-44E3-A623-6F019C8301CF}"/>
              </a:ext>
            </a:extLst>
          </p:cNvPr>
          <p:cNvSpPr/>
          <p:nvPr/>
        </p:nvSpPr>
        <p:spPr>
          <a:xfrm>
            <a:off x="8534400" y="1439696"/>
            <a:ext cx="3657600" cy="2294104"/>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7C17AC37-AD14-4D8E-90FB-0512CFF5D62D}"/>
              </a:ext>
            </a:extLst>
          </p:cNvPr>
          <p:cNvSpPr/>
          <p:nvPr/>
        </p:nvSpPr>
        <p:spPr>
          <a:xfrm>
            <a:off x="8534400" y="1143000"/>
            <a:ext cx="3733800" cy="286232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3A5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A5D"/>
                </a:solidFill>
                <a:effectLst/>
                <a:uLnTx/>
                <a:uFillTx/>
                <a:latin typeface="Calibri"/>
                <a:ea typeface="+mn-ea"/>
                <a:cs typeface="+mn-cs"/>
              </a:rPr>
              <a:t>EAST SIDE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Rose Quarter/NE Williams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Multnomah from City </a:t>
            </a:r>
            <a:r>
              <a:rPr kumimoji="0" lang="en-US" sz="1800" b="0" i="0" u="none" strike="noStrike" kern="1200" cap="none" spc="0" normalizeH="0" baseline="0" noProof="0" dirty="0" err="1">
                <a:ln>
                  <a:noFill/>
                </a:ln>
                <a:solidFill>
                  <a:srgbClr val="003A5D"/>
                </a:solidFill>
                <a:effectLst/>
                <a:uLnTx/>
                <a:uFillTx/>
                <a:latin typeface="Calibri"/>
                <a:ea typeface="+mn-ea"/>
                <a:cs typeface="+mn-cs"/>
              </a:rPr>
              <a:t>Ctr</a:t>
            </a:r>
            <a:endParaRPr kumimoji="0" lang="en-US" sz="1800" b="0" i="0" u="none" strike="noStrike" kern="1200" cap="none" spc="0" normalizeH="0" baseline="0" noProof="0" dirty="0">
              <a:ln>
                <a:noFill/>
              </a:ln>
              <a:solidFill>
                <a:srgbClr val="003A5D"/>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Hawthorne </a:t>
            </a:r>
            <a:r>
              <a:rPr kumimoji="0" lang="en-US" sz="1800" b="0" i="0" u="none" strike="noStrike" kern="1200" cap="none" spc="0" normalizeH="0" baseline="0" noProof="0" dirty="0" err="1">
                <a:ln>
                  <a:noFill/>
                </a:ln>
                <a:solidFill>
                  <a:srgbClr val="003A5D"/>
                </a:solidFill>
                <a:effectLst/>
                <a:uLnTx/>
                <a:uFillTx/>
                <a:latin typeface="Calibri"/>
                <a:ea typeface="+mn-ea"/>
                <a:cs typeface="+mn-cs"/>
              </a:rPr>
              <a:t>EB</a:t>
            </a:r>
            <a:endParaRPr kumimoji="0" lang="en-US" sz="1800" b="0" i="0" u="none" strike="noStrike" kern="1200" cap="none" spc="0" normalizeH="0" baseline="0" noProof="0" dirty="0">
              <a:ln>
                <a:noFill/>
              </a:ln>
              <a:solidFill>
                <a:srgbClr val="003A5D"/>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Madison at Grand WB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Belmont </a:t>
            </a:r>
            <a:r>
              <a:rPr kumimoji="0" lang="en-US" sz="1800" b="0" i="0" u="none" strike="noStrike" kern="1200" cap="none" spc="0" normalizeH="0" baseline="0" noProof="0" dirty="0" err="1">
                <a:ln>
                  <a:noFill/>
                </a:ln>
                <a:solidFill>
                  <a:srgbClr val="003A5D"/>
                </a:solidFill>
                <a:effectLst/>
                <a:uLnTx/>
                <a:uFillTx/>
                <a:latin typeface="Calibri"/>
                <a:ea typeface="+mn-ea"/>
                <a:cs typeface="+mn-cs"/>
              </a:rPr>
              <a:t>EB</a:t>
            </a:r>
            <a:endParaRPr kumimoji="0" lang="en-US" sz="1800" b="0" i="0" u="none" strike="noStrike" kern="1200" cap="none" spc="0" normalizeH="0" baseline="0" noProof="0" dirty="0">
              <a:ln>
                <a:noFill/>
              </a:ln>
              <a:solidFill>
                <a:srgbClr val="003A5D"/>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Morrison at Grand WB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Burnside Bridge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A5D"/>
              </a:solidFill>
              <a:effectLst/>
              <a:uLnTx/>
              <a:uFillTx/>
              <a:latin typeface="Calibri"/>
              <a:ea typeface="+mn-ea"/>
              <a:cs typeface="+mn-cs"/>
            </a:endParaRPr>
          </a:p>
        </p:txBody>
      </p:sp>
    </p:spTree>
    <p:extLst>
      <p:ext uri="{BB962C8B-B14F-4D97-AF65-F5344CB8AC3E}">
        <p14:creationId xmlns:p14="http://schemas.microsoft.com/office/powerpoint/2010/main" val="56382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EAFA26-9880-44C4-8FAA-870CFC00F7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320"/>
          <a:stretch/>
        </p:blipFill>
        <p:spPr>
          <a:xfrm>
            <a:off x="3423" y="3716"/>
            <a:ext cx="12188577" cy="6854283"/>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1472C704-356B-45BD-8640-857C12FCFD6E}"/>
                  </a:ext>
                </a:extLst>
              </p14:cNvPr>
              <p14:cNvContentPartPr/>
              <p14:nvPr/>
            </p14:nvContentPartPr>
            <p14:xfrm>
              <a:off x="6967237" y="-332225"/>
              <a:ext cx="240" cy="240"/>
            </p14:xfrm>
          </p:contentPart>
        </mc:Choice>
        <mc:Fallback xmlns="">
          <p:pic>
            <p:nvPicPr>
              <p:cNvPr id="16" name="Ink 15">
                <a:extLst>
                  <a:ext uri="{FF2B5EF4-FFF2-40B4-BE49-F238E27FC236}">
                    <a16:creationId xmlns:a16="http://schemas.microsoft.com/office/drawing/2014/main" id="{1472C704-356B-45BD-8640-857C12FCFD6E}"/>
                  </a:ext>
                </a:extLst>
              </p:cNvPr>
              <p:cNvPicPr/>
              <p:nvPr/>
            </p:nvPicPr>
            <p:blipFill/>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1F0CE8CD-4E59-44ED-B475-A0B32A4EDF24}"/>
                  </a:ext>
                </a:extLst>
              </p14:cNvPr>
              <p14:cNvContentPartPr/>
              <p14:nvPr/>
            </p14:nvContentPartPr>
            <p14:xfrm>
              <a:off x="6500917" y="1439695"/>
              <a:ext cx="240" cy="240"/>
            </p14:xfrm>
          </p:contentPart>
        </mc:Choice>
        <mc:Fallback xmlns="">
          <p:pic>
            <p:nvPicPr>
              <p:cNvPr id="17" name="Ink 16">
                <a:extLst>
                  <a:ext uri="{FF2B5EF4-FFF2-40B4-BE49-F238E27FC236}">
                    <a16:creationId xmlns:a16="http://schemas.microsoft.com/office/drawing/2014/main" id="{1F0CE8CD-4E59-44ED-B475-A0B32A4EDF24}"/>
                  </a:ext>
                </a:extLst>
              </p:cNvPr>
              <p:cNvPicPr/>
              <p:nvPr/>
            </p:nvPicPr>
            <p:blipFill/>
            <p:spPr/>
          </p:pic>
        </mc:Fallback>
      </mc:AlternateContent>
      <p:sp>
        <p:nvSpPr>
          <p:cNvPr id="10" name="Rectangle 9">
            <a:extLst>
              <a:ext uri="{FF2B5EF4-FFF2-40B4-BE49-F238E27FC236}">
                <a16:creationId xmlns:a16="http://schemas.microsoft.com/office/drawing/2014/main" id="{645CF2A5-C602-42FE-8719-29FE9BD93F5F}"/>
              </a:ext>
            </a:extLst>
          </p:cNvPr>
          <p:cNvSpPr/>
          <p:nvPr/>
        </p:nvSpPr>
        <p:spPr>
          <a:xfrm>
            <a:off x="3423" y="-1"/>
            <a:ext cx="4339977" cy="1796903"/>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37C07AB4-F052-48C3-8BF1-A8774306D2CC}"/>
              </a:ext>
            </a:extLst>
          </p:cNvPr>
          <p:cNvSpPr/>
          <p:nvPr/>
        </p:nvSpPr>
        <p:spPr>
          <a:xfrm>
            <a:off x="228600" y="-228600"/>
            <a:ext cx="4191000" cy="230832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3A5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NO OVERLAP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rETC</a:t>
            </a:r>
            <a:r>
              <a:rPr kumimoji="0" lang="en-US" sz="1800" b="0" i="0" u="none" strike="noStrike" kern="1200" cap="none" spc="0" normalizeH="0" baseline="0" noProof="0" dirty="0">
                <a:ln>
                  <a:noFill/>
                </a:ln>
                <a:solidFill>
                  <a:srgbClr val="FF0000"/>
                </a:solidFill>
                <a:effectLst/>
                <a:uLnTx/>
                <a:uFillTx/>
                <a:latin typeface="Calibri"/>
                <a:ea typeface="+mn-ea"/>
                <a:cs typeface="+mn-cs"/>
              </a:rPr>
              <a:t>/</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CCiM</a:t>
            </a:r>
            <a:r>
              <a:rPr kumimoji="0" lang="en-US" sz="1800" b="0" i="0" u="none" strike="noStrike" kern="1200" cap="none" spc="0" normalizeH="0" baseline="0" noProof="0" dirty="0">
                <a:ln>
                  <a:noFill/>
                </a:ln>
                <a:solidFill>
                  <a:srgbClr val="FF0000"/>
                </a:solidFill>
                <a:effectLst/>
                <a:uLnTx/>
                <a:uFillTx/>
                <a:latin typeface="Calibri"/>
                <a:ea typeface="+mn-ea"/>
                <a:cs typeface="+mn-cs"/>
              </a:rPr>
              <a:t> low stress bike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3A5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A5D"/>
                </a:solidFill>
                <a:effectLst/>
                <a:uLnTx/>
                <a:uFillTx/>
                <a:latin typeface="Calibri"/>
                <a:ea typeface="+mn-ea"/>
                <a:cs typeface="+mn-cs"/>
              </a:rPr>
              <a:t>WEST SIDE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NW Everett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W Burnside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SW Morrison/Washington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 </a:t>
            </a:r>
          </a:p>
        </p:txBody>
      </p:sp>
      <p:sp>
        <p:nvSpPr>
          <p:cNvPr id="11" name="Rectangle 10">
            <a:extLst>
              <a:ext uri="{FF2B5EF4-FFF2-40B4-BE49-F238E27FC236}">
                <a16:creationId xmlns:a16="http://schemas.microsoft.com/office/drawing/2014/main" id="{FB2FC1B3-E6D0-44E3-A623-6F019C8301CF}"/>
              </a:ext>
            </a:extLst>
          </p:cNvPr>
          <p:cNvSpPr/>
          <p:nvPr/>
        </p:nvSpPr>
        <p:spPr>
          <a:xfrm>
            <a:off x="8763000" y="5677368"/>
            <a:ext cx="3657600" cy="1180632"/>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7C17AC37-AD14-4D8E-90FB-0512CFF5D62D}"/>
              </a:ext>
            </a:extLst>
          </p:cNvPr>
          <p:cNvSpPr/>
          <p:nvPr/>
        </p:nvSpPr>
        <p:spPr>
          <a:xfrm>
            <a:off x="8763000" y="5380672"/>
            <a:ext cx="3733800" cy="14773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3A5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A5D"/>
                </a:solidFill>
                <a:effectLst/>
                <a:uLnTx/>
                <a:uFillTx/>
                <a:latin typeface="Calibri"/>
                <a:ea typeface="+mn-ea"/>
                <a:cs typeface="+mn-cs"/>
              </a:rPr>
              <a:t>EAST SIDE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NE 9</a:t>
            </a:r>
            <a:r>
              <a:rPr kumimoji="0" lang="en-US" sz="1800" b="0" i="0" u="none" strike="noStrike" kern="1200" cap="none" spc="0" normalizeH="0" baseline="30000" noProof="0" dirty="0">
                <a:ln>
                  <a:noFill/>
                </a:ln>
                <a:solidFill>
                  <a:srgbClr val="003A5D"/>
                </a:solidFill>
                <a:effectLst/>
                <a:uLnTx/>
                <a:uFillTx/>
                <a:latin typeface="Calibri"/>
                <a:ea typeface="+mn-ea"/>
                <a:cs typeface="+mn-cs"/>
              </a:rPr>
              <a:t>th</a:t>
            </a:r>
            <a:r>
              <a:rPr kumimoji="0" lang="en-US" sz="1800" b="0" i="0" u="none" strike="noStrike" kern="1200" cap="none" spc="0" normalizeH="0" baseline="0" noProof="0" dirty="0">
                <a:ln>
                  <a:noFill/>
                </a:ln>
                <a:solidFill>
                  <a:srgbClr val="003A5D"/>
                </a:solidFill>
                <a:effectLst/>
                <a:uLnTx/>
                <a:uFillTx/>
                <a:latin typeface="Calibri"/>
                <a:ea typeface="+mn-ea"/>
                <a:cs typeface="+mn-cs"/>
              </a:rPr>
              <a:t>/Broadway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NE Couch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A5D"/>
                </a:solidFill>
                <a:effectLst/>
                <a:uLnTx/>
                <a:uFillTx/>
                <a:latin typeface="Calibri"/>
                <a:ea typeface="+mn-ea"/>
                <a:cs typeface="+mn-cs"/>
              </a:rPr>
              <a:t>Grand</a:t>
            </a:r>
          </a:p>
        </p:txBody>
      </p:sp>
      <p:sp>
        <p:nvSpPr>
          <p:cNvPr id="12" name="Title 1">
            <a:extLst>
              <a:ext uri="{FF2B5EF4-FFF2-40B4-BE49-F238E27FC236}">
                <a16:creationId xmlns:a16="http://schemas.microsoft.com/office/drawing/2014/main" id="{6ABC836F-A0F7-4C2E-B00C-FD84719F22E9}"/>
              </a:ext>
            </a:extLst>
          </p:cNvPr>
          <p:cNvSpPr txBox="1">
            <a:spLocks/>
          </p:cNvSpPr>
          <p:nvPr/>
        </p:nvSpPr>
        <p:spPr>
          <a:xfrm>
            <a:off x="40181" y="5943600"/>
            <a:ext cx="4266460" cy="9143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A5D"/>
                </a:solidFill>
                <a:effectLst/>
                <a:uLnTx/>
                <a:uFillTx/>
                <a:latin typeface="Calibri"/>
                <a:ea typeface="+mj-ea"/>
                <a:cs typeface="+mj-cs"/>
              </a:rPr>
              <a:t>Portland Central City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3A5D"/>
                </a:solidFill>
                <a:effectLst/>
                <a:uLnTx/>
                <a:uFillTx/>
                <a:latin typeface="Calibri"/>
                <a:ea typeface="+mj-ea"/>
                <a:cs typeface="+mj-cs"/>
              </a:rPr>
              <a:t>Segments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Light"/>
                <a:ea typeface="+mj-ea"/>
                <a:cs typeface="+mj-cs"/>
              </a:rPr>
              <a:t>NO OVERLAP </a:t>
            </a:r>
            <a:r>
              <a:rPr kumimoji="0" lang="en-US" sz="2000" b="0" i="0" u="none" strike="noStrike" kern="1200" cap="none" spc="0" normalizeH="0" baseline="0" noProof="0" dirty="0" err="1">
                <a:ln>
                  <a:noFill/>
                </a:ln>
                <a:solidFill>
                  <a:srgbClr val="FF0000"/>
                </a:solidFill>
                <a:effectLst/>
                <a:uLnTx/>
                <a:uFillTx/>
                <a:latin typeface="Calibri Light"/>
                <a:ea typeface="+mj-ea"/>
                <a:cs typeface="+mj-cs"/>
              </a:rPr>
              <a:t>rETC</a:t>
            </a:r>
            <a:r>
              <a:rPr kumimoji="0" lang="en-US" sz="2000" b="0" i="0" u="none" strike="noStrike" kern="1200" cap="none" spc="0" normalizeH="0" baseline="0" noProof="0" dirty="0">
                <a:ln>
                  <a:noFill/>
                </a:ln>
                <a:solidFill>
                  <a:srgbClr val="FF0000"/>
                </a:solidFill>
                <a:effectLst/>
                <a:uLnTx/>
                <a:uFillTx/>
                <a:latin typeface="Calibri Light"/>
                <a:ea typeface="+mj-ea"/>
                <a:cs typeface="+mj-cs"/>
              </a:rPr>
              <a:t>/</a:t>
            </a:r>
            <a:r>
              <a:rPr kumimoji="0" lang="en-US" sz="2000" b="0" i="0" u="none" strike="noStrike" kern="1200" cap="none" spc="0" normalizeH="0" baseline="0" noProof="0" dirty="0" err="1">
                <a:ln>
                  <a:noFill/>
                </a:ln>
                <a:solidFill>
                  <a:srgbClr val="FF0000"/>
                </a:solidFill>
                <a:effectLst/>
                <a:uLnTx/>
                <a:uFillTx/>
                <a:latin typeface="Calibri Light"/>
                <a:ea typeface="+mj-ea"/>
                <a:cs typeface="+mj-cs"/>
              </a:rPr>
              <a:t>CCiM</a:t>
            </a:r>
            <a:r>
              <a:rPr kumimoji="0" lang="en-US" sz="2000" b="0" i="0" u="none" strike="noStrike" kern="1200" cap="none" spc="0" normalizeH="0" baseline="0" noProof="0" dirty="0">
                <a:ln>
                  <a:noFill/>
                </a:ln>
                <a:solidFill>
                  <a:srgbClr val="FF0000"/>
                </a:solidFill>
                <a:effectLst/>
                <a:uLnTx/>
                <a:uFillTx/>
                <a:latin typeface="Calibri Light"/>
                <a:ea typeface="+mj-ea"/>
                <a:cs typeface="+mj-cs"/>
              </a:rPr>
              <a:t> low stress bike</a:t>
            </a:r>
          </a:p>
        </p:txBody>
      </p:sp>
    </p:spTree>
    <p:extLst>
      <p:ext uri="{BB962C8B-B14F-4D97-AF65-F5344CB8AC3E}">
        <p14:creationId xmlns:p14="http://schemas.microsoft.com/office/powerpoint/2010/main" val="341184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762126" y="598284"/>
            <a:ext cx="8486775"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lvl="0" algn="ctr" eaLnBrk="1" hangingPunct="1">
              <a:defRPr/>
            </a:pPr>
            <a:r>
              <a:rPr lang="en-US" sz="5500" b="1" spc="-150">
                <a:solidFill>
                  <a:srgbClr val="FF6667"/>
                </a:solidFill>
                <a:latin typeface="Trebuchet MS" charset="0"/>
              </a:rPr>
              <a:t>122nd Avenue Plan:</a:t>
            </a:r>
          </a:p>
          <a:p>
            <a:pPr lvl="0" algn="ctr" eaLnBrk="1" hangingPunct="1">
              <a:defRPr/>
            </a:pPr>
            <a:r>
              <a:rPr lang="en-US" sz="5500" b="1" spc="-150">
                <a:solidFill>
                  <a:srgbClr val="FF6667"/>
                </a:solidFill>
                <a:latin typeface="Trebuchet MS" charset="0"/>
              </a:rPr>
              <a:t>Safety, Access and Transit</a:t>
            </a:r>
            <a:endParaRPr lang="en-US" sz="5500" b="1" spc="-150" dirty="0">
              <a:solidFill>
                <a:srgbClr val="FF6667"/>
              </a:solidFill>
              <a:latin typeface="Trebuchet MS" charset="0"/>
            </a:endParaRPr>
          </a:p>
        </p:txBody>
      </p:sp>
      <p:sp>
        <p:nvSpPr>
          <p:cNvPr id="3" name="Footer Placeholder 4"/>
          <p:cNvSpPr>
            <a:spLocks noGrp="1"/>
          </p:cNvSpPr>
          <p:nvPr>
            <p:ph type="ftr" sz="quarter" idx="10"/>
          </p:nvPr>
        </p:nvSpPr>
        <p:spPr bwMode="auto">
          <a:xfrm>
            <a:off x="1762126" y="6459539"/>
            <a:ext cx="3960813"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D4D4F"/>
                </a:solidFill>
                <a:effectLst/>
                <a:uLnTx/>
                <a:uFillTx/>
                <a:latin typeface="Trebuchet MS" charset="0"/>
                <a:ea typeface="MS PGothic" charset="0"/>
                <a:cs typeface="Trebuchet MS" charset="0"/>
              </a:rPr>
              <a:t>PORTLANDOREGON.GOV/TRANSPORTATION</a:t>
            </a:r>
          </a:p>
        </p:txBody>
      </p:sp>
      <p:sp>
        <p:nvSpPr>
          <p:cNvPr id="4" name="Slide Number Placeholder 5"/>
          <p:cNvSpPr>
            <a:spLocks noGrp="1"/>
          </p:cNvSpPr>
          <p:nvPr>
            <p:ph type="sldNum" sz="quarter" idx="11"/>
          </p:nvPr>
        </p:nvSpPr>
        <p:spPr bwMode="auto">
          <a:xfrm>
            <a:off x="8307388" y="6380164"/>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D3A2B07-C37E-2F48-AD01-2C7C19B92CEE}" type="slidenum">
              <a:rPr kumimoji="0" lang="en-US" sz="1800" b="0" i="0" u="none" strike="noStrike" kern="1200" cap="none" spc="0" normalizeH="0" baseline="0" noProof="0">
                <a:ln>
                  <a:noFill/>
                </a:ln>
                <a:solidFill>
                  <a:srgbClr val="4D4D4F"/>
                </a:solidFill>
                <a:effectLst/>
                <a:uLnTx/>
                <a:uFillTx/>
                <a:latin typeface="Trebuchet MS" charset="0"/>
                <a:ea typeface="MS PGothic" charset="0"/>
                <a:cs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1200" cap="none" spc="0" normalizeH="0" baseline="0" noProof="0" dirty="0">
              <a:ln>
                <a:noFill/>
              </a:ln>
              <a:solidFill>
                <a:srgbClr val="4D4D4F"/>
              </a:solidFill>
              <a:effectLst/>
              <a:uLnTx/>
              <a:uFillTx/>
              <a:latin typeface="Trebuchet MS" charset="0"/>
              <a:ea typeface="MS PGothic" charset="0"/>
              <a:cs typeface="Trebuchet MS" charset="0"/>
            </a:endParaRPr>
          </a:p>
        </p:txBody>
      </p:sp>
      <p:sp>
        <p:nvSpPr>
          <p:cNvPr id="6" name="TextBox 5"/>
          <p:cNvSpPr txBox="1"/>
          <p:nvPr/>
        </p:nvSpPr>
        <p:spPr>
          <a:xfrm>
            <a:off x="3910756" y="1936487"/>
            <a:ext cx="8159324" cy="423705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1000"/>
              </a:spcAft>
              <a:buClrTx/>
              <a:buSzTx/>
              <a:buFont typeface="Arial" panose="020B0604020202020204" pitchFamily="34" charset="0"/>
              <a:buChar char="•"/>
              <a:tabLst/>
              <a:defRPr/>
            </a:pPr>
            <a:r>
              <a:rPr kumimoji="0" lang="en-US" sz="2700" b="0" i="0" u="none" strike="noStrike" kern="0" cap="none" spc="0" normalizeH="0" baseline="0" noProof="0" dirty="0">
                <a:ln>
                  <a:noFill/>
                </a:ln>
                <a:solidFill>
                  <a:sysClr val="windowText" lastClr="000000"/>
                </a:solidFill>
                <a:effectLst/>
                <a:uLnTx/>
                <a:uFillTx/>
                <a:latin typeface="Calibri"/>
                <a:ea typeface="+mn-ea"/>
                <a:cs typeface="+mn-cs"/>
              </a:rPr>
              <a:t>Develop a multi-modal conceptual investment plan.</a:t>
            </a:r>
          </a:p>
          <a:p>
            <a:pPr marL="457200" marR="0" lvl="0" indent="-457200" algn="l" defTabSz="914400" rtl="0" eaLnBrk="1" fontAlgn="auto" latinLnBrk="0" hangingPunct="1">
              <a:lnSpc>
                <a:spcPct val="100000"/>
              </a:lnSpc>
              <a:spcBef>
                <a:spcPts val="600"/>
              </a:spcBef>
              <a:spcAft>
                <a:spcPts val="1000"/>
              </a:spcAft>
              <a:buClrTx/>
              <a:buSzTx/>
              <a:buFont typeface="Arial" panose="020B0604020202020204" pitchFamily="34" charset="0"/>
              <a:buChar char="•"/>
              <a:tabLst/>
              <a:defRPr/>
            </a:pPr>
            <a:r>
              <a:rPr kumimoji="0" lang="en-US" sz="2700" b="0" i="0" u="none" strike="noStrike" kern="0" cap="none" spc="0" normalizeH="0" baseline="0" noProof="0" dirty="0">
                <a:ln>
                  <a:noFill/>
                </a:ln>
                <a:solidFill>
                  <a:sysClr val="windowText" lastClr="000000"/>
                </a:solidFill>
                <a:effectLst/>
                <a:uLnTx/>
                <a:uFillTx/>
                <a:latin typeface="Calibri"/>
                <a:ea typeface="+mn-ea"/>
                <a:cs typeface="+mn-cs"/>
              </a:rPr>
              <a:t>Identify any cross-section changes.</a:t>
            </a:r>
          </a:p>
          <a:p>
            <a:pPr marL="457200" marR="0" lvl="0" indent="-457200" algn="l" defTabSz="914400" rtl="0" eaLnBrk="1" fontAlgn="auto" latinLnBrk="0" hangingPunct="1">
              <a:lnSpc>
                <a:spcPct val="100000"/>
              </a:lnSpc>
              <a:spcBef>
                <a:spcPts val="600"/>
              </a:spcBef>
              <a:spcAft>
                <a:spcPts val="1000"/>
              </a:spcAft>
              <a:buClrTx/>
              <a:buSzTx/>
              <a:buFont typeface="Arial" panose="020B0604020202020204" pitchFamily="34" charset="0"/>
              <a:buChar char="•"/>
              <a:tabLst/>
              <a:defRPr/>
            </a:pPr>
            <a:r>
              <a:rPr kumimoji="0" lang="en-US" sz="2700" b="0" i="0" u="none" strike="noStrike" kern="0" cap="none" spc="0" normalizeH="0" baseline="0" noProof="0" dirty="0">
                <a:ln>
                  <a:noFill/>
                </a:ln>
                <a:solidFill>
                  <a:sysClr val="windowText" lastClr="000000"/>
                </a:solidFill>
                <a:effectLst/>
                <a:uLnTx/>
                <a:uFillTx/>
                <a:latin typeface="Calibri"/>
                <a:ea typeface="+mn-ea"/>
                <a:cs typeface="+mn-cs"/>
              </a:rPr>
              <a:t>Apply the Enhanced Transit Toolbox where feasible.</a:t>
            </a:r>
          </a:p>
          <a:p>
            <a:pPr marL="457200" marR="0" lvl="0" indent="-457200" algn="l" defTabSz="914400" rtl="0" eaLnBrk="1" fontAlgn="auto" latinLnBrk="0" hangingPunct="1">
              <a:lnSpc>
                <a:spcPct val="100000"/>
              </a:lnSpc>
              <a:spcBef>
                <a:spcPts val="600"/>
              </a:spcBef>
              <a:spcAft>
                <a:spcPts val="1000"/>
              </a:spcAft>
              <a:buClrTx/>
              <a:buSzTx/>
              <a:buFont typeface="Arial" panose="020B0604020202020204" pitchFamily="34" charset="0"/>
              <a:buChar char="•"/>
              <a:tabLst/>
              <a:defRPr/>
            </a:pPr>
            <a:r>
              <a:rPr kumimoji="0" lang="en-US" sz="2700" b="0" i="0" u="none" strike="noStrike" kern="0" cap="none" spc="0" normalizeH="0" baseline="0" noProof="0" dirty="0">
                <a:ln>
                  <a:noFill/>
                </a:ln>
                <a:solidFill>
                  <a:sysClr val="windowText" lastClr="000000"/>
                </a:solidFill>
                <a:effectLst/>
                <a:uLnTx/>
                <a:uFillTx/>
                <a:latin typeface="Calibri"/>
                <a:ea typeface="+mn-ea"/>
                <a:cs typeface="+mn-cs"/>
              </a:rPr>
              <a:t>Identify a subset of priority project improvements to build with the remaining FOS funds for 122</a:t>
            </a:r>
            <a:r>
              <a:rPr kumimoji="0" lang="en-US" sz="2700" b="0" i="0" u="none" strike="noStrike" kern="0" cap="none" spc="0" normalizeH="0" baseline="30000" noProof="0" dirty="0">
                <a:ln>
                  <a:noFill/>
                </a:ln>
                <a:solidFill>
                  <a:sysClr val="windowText" lastClr="000000"/>
                </a:solidFill>
                <a:effectLst/>
                <a:uLnTx/>
                <a:uFillTx/>
                <a:latin typeface="Calibri"/>
                <a:ea typeface="+mn-ea"/>
                <a:cs typeface="+mn-cs"/>
              </a:rPr>
              <a:t>nd</a:t>
            </a:r>
            <a:r>
              <a:rPr kumimoji="0" lang="en-US" sz="2700" b="0" i="0" u="none" strike="noStrike" kern="0" cap="none" spc="0" normalizeH="0" baseline="0" noProof="0" dirty="0">
                <a:ln>
                  <a:noFill/>
                </a:ln>
                <a:solidFill>
                  <a:sysClr val="windowText" lastClr="000000"/>
                </a:solidFill>
                <a:effectLst/>
                <a:uLnTx/>
                <a:uFillTx/>
                <a:latin typeface="Calibri"/>
                <a:ea typeface="+mn-ea"/>
                <a:cs typeface="+mn-cs"/>
              </a:rPr>
              <a:t> Ave and any additional funding secured.</a:t>
            </a:r>
          </a:p>
          <a:p>
            <a:pPr marL="457200" marR="0" lvl="0" indent="-457200" algn="l" defTabSz="914400" rtl="0" eaLnBrk="1" fontAlgn="auto" latinLnBrk="0" hangingPunct="1">
              <a:lnSpc>
                <a:spcPct val="100000"/>
              </a:lnSpc>
              <a:spcBef>
                <a:spcPts val="600"/>
              </a:spcBef>
              <a:spcAft>
                <a:spcPts val="1000"/>
              </a:spcAft>
              <a:buClrTx/>
              <a:buSzTx/>
              <a:buFont typeface="Arial" panose="020B0604020202020204" pitchFamily="34" charset="0"/>
              <a:buChar char="•"/>
              <a:tabLst/>
              <a:defRPr/>
            </a:pPr>
            <a:r>
              <a:rPr kumimoji="0" lang="en-US" sz="2700" b="0" i="0" u="none" strike="noStrike" kern="0" cap="none" spc="0" normalizeH="0" baseline="0" noProof="0" dirty="0">
                <a:ln>
                  <a:noFill/>
                </a:ln>
                <a:solidFill>
                  <a:sysClr val="windowText" lastClr="000000"/>
                </a:solidFill>
                <a:effectLst/>
                <a:uLnTx/>
                <a:uFillTx/>
                <a:latin typeface="Calibri"/>
                <a:ea typeface="+mn-ea"/>
                <a:cs typeface="+mn-cs"/>
              </a:rPr>
              <a:t>Identify other recommended improvements for future projects to seek funding.</a:t>
            </a:r>
          </a:p>
        </p:txBody>
      </p:sp>
    </p:spTree>
    <p:extLst>
      <p:ext uri="{BB962C8B-B14F-4D97-AF65-F5344CB8AC3E}">
        <p14:creationId xmlns:p14="http://schemas.microsoft.com/office/powerpoint/2010/main" val="38371980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bwMode="auto">
          <a:xfrm>
            <a:off x="1600152" y="6356352"/>
            <a:ext cx="30861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dist" eaLnBrk="1" hangingPunct="1">
              <a:defRPr/>
            </a:pPr>
            <a:r>
              <a:rPr lang="en-US" sz="900" kern="0" dirty="0">
                <a:solidFill>
                  <a:srgbClr val="FFC000"/>
                </a:solidFill>
                <a:latin typeface="Trebuchet MS" charset="0"/>
                <a:cs typeface="Trebuchet MS" charset="0"/>
              </a:rPr>
              <a:t>PORTLANDOREGON.GOV/TRANSPORTATION</a:t>
            </a:r>
          </a:p>
        </p:txBody>
      </p:sp>
      <p:sp>
        <p:nvSpPr>
          <p:cNvPr id="4" name="Slide Number Placeholder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defRPr/>
            </a:pPr>
            <a:fld id="{9D3A2B07-C37E-2F48-AD01-2C7C19B92CEE}" type="slidenum">
              <a:rPr lang="en-US" sz="1800" kern="0">
                <a:solidFill>
                  <a:srgbClr val="FFC000"/>
                </a:solidFill>
                <a:latin typeface="Trebuchet MS" charset="0"/>
                <a:cs typeface="Trebuchet MS" charset="0"/>
              </a:rPr>
              <a:pPr eaLnBrk="1" hangingPunct="1">
                <a:defRPr/>
              </a:pPr>
              <a:t>57</a:t>
            </a:fld>
            <a:endParaRPr lang="en-US" sz="1800" kern="0" dirty="0">
              <a:solidFill>
                <a:srgbClr val="FFC000"/>
              </a:solidFill>
              <a:latin typeface="Trebuchet MS" charset="0"/>
              <a:cs typeface="Trebuchet MS" charset="0"/>
            </a:endParaRPr>
          </a:p>
        </p:txBody>
      </p:sp>
      <p:grpSp>
        <p:nvGrpSpPr>
          <p:cNvPr id="5" name="Group 4">
            <a:extLst>
              <a:ext uri="{FF2B5EF4-FFF2-40B4-BE49-F238E27FC236}">
                <a16:creationId xmlns:a16="http://schemas.microsoft.com/office/drawing/2014/main" id="{D08920CF-8122-48B2-A996-FD7FD63816CC}"/>
              </a:ext>
            </a:extLst>
          </p:cNvPr>
          <p:cNvGrpSpPr/>
          <p:nvPr/>
        </p:nvGrpSpPr>
        <p:grpSpPr>
          <a:xfrm>
            <a:off x="946196" y="1139625"/>
            <a:ext cx="10299607" cy="5216727"/>
            <a:chOff x="-60364" y="1883885"/>
            <a:chExt cx="9204364" cy="436489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l="36219" t="43593" r="31470" b="36578"/>
            <a:stretch/>
          </p:blipFill>
          <p:spPr>
            <a:xfrm>
              <a:off x="-60364" y="1883885"/>
              <a:ext cx="9204364" cy="4364890"/>
            </a:xfrm>
            <a:prstGeom prst="rect">
              <a:avLst/>
            </a:prstGeom>
          </p:spPr>
        </p:pic>
        <p:sp>
          <p:nvSpPr>
            <p:cNvPr id="8" name="TextBox 7"/>
            <p:cNvSpPr txBox="1"/>
            <p:nvPr/>
          </p:nvSpPr>
          <p:spPr>
            <a:xfrm>
              <a:off x="2958605" y="1967543"/>
              <a:ext cx="6059458" cy="4197574"/>
            </a:xfrm>
            <a:prstGeom prst="rect">
              <a:avLst/>
            </a:prstGeom>
            <a:solidFill>
              <a:schemeClr val="bg1">
                <a:alpha val="74000"/>
              </a:schemeClr>
            </a:solidFill>
          </p:spPr>
          <p:txBody>
            <a:bodyPr wrap="square" rtlCol="0" anchor="ctr">
              <a:spAutoFit/>
            </a:bodyPr>
            <a:lstStyle/>
            <a:p>
              <a:pPr marL="342900" indent="-342900">
                <a:buFont typeface="Arial" panose="020B0604020202020204" pitchFamily="34" charset="0"/>
                <a:buChar char="•"/>
                <a:defRPr/>
              </a:pPr>
              <a:r>
                <a:rPr lang="en-US" sz="2000" b="1" kern="0" dirty="0">
                  <a:solidFill>
                    <a:sysClr val="windowText" lastClr="000000"/>
                  </a:solidFill>
                  <a:latin typeface="Calibri" charset="0"/>
                  <a:ea typeface="MS PGothic" charset="0"/>
                </a:rPr>
                <a:t>Increase Safety: </a:t>
              </a:r>
              <a:r>
                <a:rPr lang="en-US" sz="2000" kern="0" dirty="0">
                  <a:solidFill>
                    <a:sysClr val="windowText" lastClr="000000"/>
                  </a:solidFill>
                  <a:latin typeface="Calibri" charset="0"/>
                  <a:ea typeface="MS PGothic" charset="0"/>
                </a:rPr>
                <a:t>20 of the top 40 high crash intersections for walking and biking are within the project area</a:t>
              </a:r>
              <a:br>
                <a:rPr lang="en-US" sz="2000" kern="0" dirty="0">
                  <a:solidFill>
                    <a:sysClr val="windowText" lastClr="000000"/>
                  </a:solidFill>
                  <a:latin typeface="Calibri" charset="0"/>
                  <a:ea typeface="MS PGothic" charset="0"/>
                </a:rPr>
              </a:br>
              <a:endParaRPr lang="en-US" sz="2000" kern="0" dirty="0">
                <a:solidFill>
                  <a:sysClr val="windowText" lastClr="000000"/>
                </a:solidFill>
                <a:latin typeface="Calibri" charset="0"/>
                <a:ea typeface="MS PGothic" charset="0"/>
              </a:endParaRPr>
            </a:p>
            <a:p>
              <a:pPr marL="342900" indent="-342900">
                <a:buFont typeface="Arial" panose="020B0604020202020204" pitchFamily="34" charset="0"/>
                <a:buChar char="•"/>
                <a:defRPr/>
              </a:pPr>
              <a:r>
                <a:rPr lang="en-US" sz="2000" b="1" kern="0" dirty="0">
                  <a:solidFill>
                    <a:sysClr val="windowText" lastClr="000000"/>
                  </a:solidFill>
                  <a:latin typeface="Calibri" charset="0"/>
                  <a:ea typeface="MS PGothic" charset="0"/>
                </a:rPr>
                <a:t>Accommodate Growth: </a:t>
              </a:r>
              <a:r>
                <a:rPr lang="en-US" sz="2000" kern="0" dirty="0">
                  <a:solidFill>
                    <a:sysClr val="windowText" lastClr="000000"/>
                  </a:solidFill>
                  <a:latin typeface="Calibri" charset="0"/>
                  <a:ea typeface="MS PGothic" charset="0"/>
                </a:rPr>
                <a:t>By 2035, the Central City is expected to have 37,000 new household &amp; 51,000 new jobs</a:t>
              </a:r>
              <a:br>
                <a:rPr lang="en-US" sz="2000" kern="0" dirty="0">
                  <a:solidFill>
                    <a:sysClr val="windowText" lastClr="000000"/>
                  </a:solidFill>
                  <a:latin typeface="Calibri" charset="0"/>
                  <a:ea typeface="MS PGothic" charset="0"/>
                </a:rPr>
              </a:br>
              <a:endParaRPr lang="en-US" sz="2000" kern="0" dirty="0">
                <a:solidFill>
                  <a:sysClr val="windowText" lastClr="000000"/>
                </a:solidFill>
                <a:latin typeface="Calibri" charset="0"/>
                <a:ea typeface="MS PGothic" charset="0"/>
              </a:endParaRPr>
            </a:p>
            <a:p>
              <a:pPr marL="342900" indent="-342900">
                <a:buFont typeface="Arial" panose="020B0604020202020204" pitchFamily="34" charset="0"/>
                <a:buChar char="•"/>
                <a:defRPr/>
              </a:pPr>
              <a:r>
                <a:rPr lang="en-US" sz="2000" b="1" kern="0" dirty="0">
                  <a:solidFill>
                    <a:sysClr val="windowText" lastClr="000000"/>
                  </a:solidFill>
                  <a:latin typeface="Calibri" charset="0"/>
                  <a:ea typeface="MS PGothic" charset="0"/>
                </a:rPr>
                <a:t>Prioritize Transit: </a:t>
              </a:r>
              <a:r>
                <a:rPr lang="en-US" sz="2000" kern="0" dirty="0">
                  <a:solidFill>
                    <a:sysClr val="windowText" lastClr="000000"/>
                  </a:solidFill>
                  <a:latin typeface="Calibri" charset="0"/>
                  <a:ea typeface="MS PGothic" charset="0"/>
                </a:rPr>
                <a:t>Provide time savings for commuters using </a:t>
              </a:r>
              <a:r>
                <a:rPr lang="en-US" sz="2000" kern="0" dirty="0" err="1">
                  <a:solidFill>
                    <a:sysClr val="windowText" lastClr="000000"/>
                  </a:solidFill>
                  <a:latin typeface="Calibri" charset="0"/>
                  <a:ea typeface="MS PGothic" charset="0"/>
                </a:rPr>
                <a:t>TriMet</a:t>
              </a:r>
              <a:r>
                <a:rPr lang="en-US" sz="2000" kern="0" dirty="0">
                  <a:solidFill>
                    <a:sysClr val="windowText" lastClr="000000"/>
                  </a:solidFill>
                  <a:latin typeface="Calibri" charset="0"/>
                  <a:ea typeface="MS PGothic" charset="0"/>
                </a:rPr>
                <a:t> in peak hours</a:t>
              </a:r>
              <a:endParaRPr lang="en-US" sz="2000" b="1" kern="0" dirty="0">
                <a:solidFill>
                  <a:sysClr val="windowText" lastClr="000000"/>
                </a:solidFill>
                <a:latin typeface="Calibri" charset="0"/>
                <a:ea typeface="MS PGothic" charset="0"/>
              </a:endParaRPr>
            </a:p>
            <a:p>
              <a:pPr marL="342900" indent="-342900">
                <a:buFont typeface="Arial" panose="020B0604020202020204" pitchFamily="34" charset="0"/>
                <a:buChar char="•"/>
                <a:defRPr/>
              </a:pPr>
              <a:endParaRPr lang="en-US" sz="2000" b="1" kern="0" dirty="0">
                <a:solidFill>
                  <a:sysClr val="windowText" lastClr="000000"/>
                </a:solidFill>
                <a:latin typeface="Calibri" charset="0"/>
                <a:ea typeface="MS PGothic" charset="0"/>
              </a:endParaRPr>
            </a:p>
            <a:p>
              <a:pPr marL="342900" indent="-342900">
                <a:buFont typeface="Arial" panose="020B0604020202020204" pitchFamily="34" charset="0"/>
                <a:buChar char="•"/>
                <a:defRPr/>
              </a:pPr>
              <a:r>
                <a:rPr lang="en-US" sz="2000" b="1" kern="0" dirty="0">
                  <a:solidFill>
                    <a:sysClr val="windowText" lastClr="000000"/>
                  </a:solidFill>
                  <a:latin typeface="Calibri" charset="0"/>
                  <a:ea typeface="MS PGothic" charset="0"/>
                </a:rPr>
                <a:t>Define clear bicycle network: </a:t>
              </a:r>
              <a:r>
                <a:rPr lang="en-US" sz="2000" kern="0" dirty="0">
                  <a:solidFill>
                    <a:sysClr val="windowText" lastClr="000000"/>
                  </a:solidFill>
                  <a:latin typeface="Calibri" charset="0"/>
                  <a:ea typeface="MS PGothic" charset="0"/>
                </a:rPr>
                <a:t>the Central City lacks clearly defined routes for people of all ages and abilities to bike on</a:t>
              </a:r>
              <a:br>
                <a:rPr lang="en-US" sz="2000" kern="0" dirty="0">
                  <a:solidFill>
                    <a:sysClr val="windowText" lastClr="000000"/>
                  </a:solidFill>
                  <a:latin typeface="Calibri" charset="0"/>
                  <a:ea typeface="MS PGothic" charset="0"/>
                </a:rPr>
              </a:br>
              <a:endParaRPr lang="en-US" sz="2000" kern="0" dirty="0">
                <a:solidFill>
                  <a:sysClr val="windowText" lastClr="000000"/>
                </a:solidFill>
                <a:latin typeface="Calibri" charset="0"/>
                <a:ea typeface="MS PGothic" charset="0"/>
              </a:endParaRPr>
            </a:p>
            <a:p>
              <a:pPr marL="342900" indent="-342900">
                <a:buFont typeface="Arial" panose="020B0604020202020204" pitchFamily="34" charset="0"/>
                <a:buChar char="•"/>
                <a:defRPr/>
              </a:pPr>
              <a:r>
                <a:rPr lang="en-US" sz="2000" b="1" kern="0" dirty="0">
                  <a:solidFill>
                    <a:sysClr val="windowText" lastClr="000000"/>
                  </a:solidFill>
                  <a:latin typeface="Calibri" charset="0"/>
                  <a:ea typeface="MS PGothic" charset="0"/>
                </a:rPr>
                <a:t>Clarify PBOT’s strategy:</a:t>
              </a:r>
              <a:r>
                <a:rPr lang="en-US" sz="2000" kern="0" dirty="0">
                  <a:solidFill>
                    <a:sysClr val="windowText" lastClr="000000"/>
                  </a:solidFill>
                  <a:latin typeface="Calibri" charset="0"/>
                  <a:ea typeface="MS PGothic" charset="0"/>
                </a:rPr>
                <a:t> Stakeholders and the public expressed concern that PBOT wasn’t looking at the whole picture in making active transportation improvements in the Central City, particularly for the bike network.</a:t>
              </a:r>
            </a:p>
          </p:txBody>
        </p:sp>
      </p:grpSp>
      <p:sp>
        <p:nvSpPr>
          <p:cNvPr id="2" name="Title 1"/>
          <p:cNvSpPr txBox="1">
            <a:spLocks/>
          </p:cNvSpPr>
          <p:nvPr/>
        </p:nvSpPr>
        <p:spPr bwMode="auto">
          <a:xfrm>
            <a:off x="0" y="209103"/>
            <a:ext cx="12192000"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5500" b="1" kern="0" spc="-150" dirty="0">
                <a:solidFill>
                  <a:srgbClr val="00A0AE"/>
                </a:solidFill>
                <a:latin typeface="Trebuchet MS" charset="0"/>
              </a:rPr>
              <a:t>Central City in Motion</a:t>
            </a:r>
          </a:p>
        </p:txBody>
      </p:sp>
    </p:spTree>
    <p:extLst>
      <p:ext uri="{BB962C8B-B14F-4D97-AF65-F5344CB8AC3E}">
        <p14:creationId xmlns:p14="http://schemas.microsoft.com/office/powerpoint/2010/main" val="13656078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193533"/>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object 7"/>
          <p:cNvSpPr txBox="1">
            <a:spLocks/>
          </p:cNvSpPr>
          <p:nvPr/>
        </p:nvSpPr>
        <p:spPr>
          <a:xfrm>
            <a:off x="-760347" y="371084"/>
            <a:ext cx="12657085"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lang="en-US" sz="4000" b="1" dirty="0">
                <a:solidFill>
                  <a:schemeClr val="bg1"/>
                </a:solidFill>
                <a:latin typeface="Trebuchet MS"/>
                <a:cs typeface="Trebuchet MS"/>
              </a:rPr>
              <a:t>Recent Community Stakeholder Engagement</a:t>
            </a:r>
            <a:endParaRPr kumimoji="0" lang="en-US" sz="4000" b="0" i="0" u="none" strike="noStrike" kern="1200" cap="none" spc="0" normalizeH="0" baseline="0" noProof="0" dirty="0">
              <a:ln>
                <a:noFill/>
              </a:ln>
              <a:solidFill>
                <a:schemeClr val="bg1"/>
              </a:solidFill>
              <a:effectLst/>
              <a:uLnTx/>
              <a:uFillTx/>
              <a:latin typeface="Trebuchet MS"/>
              <a:cs typeface="Trebuchet MS"/>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1104168" y="6048244"/>
            <a:ext cx="792570" cy="686662"/>
          </a:xfrm>
          <a:prstGeom prst="rect">
            <a:avLst/>
          </a:prstGeom>
        </p:spPr>
      </p:pic>
      <p:sp>
        <p:nvSpPr>
          <p:cNvPr id="6" name="TextBox 5"/>
          <p:cNvSpPr txBox="1"/>
          <p:nvPr/>
        </p:nvSpPr>
        <p:spPr>
          <a:xfrm>
            <a:off x="773470" y="1248091"/>
            <a:ext cx="10645059" cy="5370701"/>
          </a:xfrm>
          <a:prstGeom prst="rect">
            <a:avLst/>
          </a:prstGeom>
          <a:noFill/>
        </p:spPr>
        <p:txBody>
          <a:bodyPr wrap="square" rtlCol="0">
            <a:spAutoFit/>
          </a:bodyPr>
          <a:lstStyle/>
          <a:p>
            <a:pPr>
              <a:spcAft>
                <a:spcPts val="600"/>
              </a:spcAft>
            </a:pPr>
            <a:r>
              <a:rPr lang="en-US" sz="2400" b="1" dirty="0">
                <a:latin typeface="Calibri" panose="020F0502020204030204" pitchFamily="34" charset="0"/>
                <a:ea typeface="Times New Roman" panose="02020603050405020304" pitchFamily="18" charset="0"/>
                <a:cs typeface="Times New Roman" panose="02020603050405020304" pitchFamily="18" charset="0"/>
              </a:rPr>
              <a:t>February 19: 		Public Open House </a:t>
            </a:r>
          </a:p>
          <a:p>
            <a:pPr>
              <a:spcAft>
                <a:spcPts val="600"/>
              </a:spcAft>
            </a:pPr>
            <a:r>
              <a:rPr lang="en-US" sz="2400" b="1" dirty="0">
                <a:latin typeface="Calibri" panose="020F0502020204030204" pitchFamily="34" charset="0"/>
                <a:ea typeface="Times New Roman" panose="02020603050405020304" pitchFamily="18" charset="0"/>
                <a:cs typeface="Times New Roman" panose="02020603050405020304" pitchFamily="18" charset="0"/>
              </a:rPr>
              <a:t>Feb 26 - March 26: 	Online Survey </a:t>
            </a:r>
          </a:p>
          <a:p>
            <a:pPr>
              <a:spcAft>
                <a:spcPts val="600"/>
              </a:spcAft>
            </a:pPr>
            <a:r>
              <a:rPr lang="en-US" sz="2400" b="1" dirty="0">
                <a:latin typeface="Calibri" panose="020F0502020204030204" pitchFamily="34" charset="0"/>
                <a:ea typeface="Times New Roman" panose="02020603050405020304" pitchFamily="18" charset="0"/>
                <a:cs typeface="Times New Roman" panose="02020603050405020304" pitchFamily="18" charset="0"/>
              </a:rPr>
              <a:t>February - April: 	Visit various stakeholder groups and committees</a:t>
            </a:r>
          </a:p>
          <a:p>
            <a:pPr marL="3086100" lvl="6" indent="-342900">
              <a:spcAft>
                <a:spcPts val="600"/>
              </a:spcAft>
              <a:buFont typeface="Arial" panose="020B0604020202020204" pitchFamily="34" charset="0"/>
              <a:buChar char="•"/>
            </a:pPr>
            <a:r>
              <a:rPr lang="en-US" sz="2400" dirty="0">
                <a:latin typeface="Calibri" panose="020F0502020204030204" pitchFamily="34" charset="0"/>
                <a:ea typeface="Times New Roman" panose="02020603050405020304" pitchFamily="18" charset="0"/>
                <a:cs typeface="Times New Roman" panose="02020603050405020304" pitchFamily="18" charset="0"/>
              </a:rPr>
              <a:t>OPAL Bus Riders Union</a:t>
            </a:r>
          </a:p>
          <a:p>
            <a:pPr marL="3086100" lvl="6" indent="-342900">
              <a:spcAft>
                <a:spcPts val="600"/>
              </a:spcAft>
              <a:buFont typeface="Arial" panose="020B0604020202020204" pitchFamily="34" charset="0"/>
              <a:buChar char="•"/>
            </a:pPr>
            <a:r>
              <a:rPr lang="en-US" sz="2400" dirty="0">
                <a:latin typeface="Calibri" panose="020F0502020204030204" pitchFamily="34" charset="0"/>
                <a:ea typeface="Times New Roman" panose="02020603050405020304" pitchFamily="18" charset="0"/>
                <a:cs typeface="Times New Roman" panose="02020603050405020304" pitchFamily="18" charset="0"/>
              </a:rPr>
              <a:t>Portland Bus Lane Project</a:t>
            </a:r>
          </a:p>
          <a:p>
            <a:pPr marL="3086100" lvl="6" indent="-342900">
              <a:spcAft>
                <a:spcPts val="600"/>
              </a:spcAft>
              <a:buFont typeface="Arial" panose="020B0604020202020204" pitchFamily="34" charset="0"/>
              <a:buChar char="•"/>
            </a:pPr>
            <a:r>
              <a:rPr lang="en-US" sz="2400" dirty="0">
                <a:latin typeface="Calibri" panose="020F0502020204030204" pitchFamily="34" charset="0"/>
                <a:ea typeface="Times New Roman" panose="02020603050405020304" pitchFamily="18" charset="0"/>
                <a:cs typeface="Times New Roman" panose="02020603050405020304" pitchFamily="18" charset="0"/>
              </a:rPr>
              <a:t>Businesses for a Better Portland</a:t>
            </a:r>
          </a:p>
          <a:p>
            <a:pPr marL="3086100" lvl="6" indent="-342900">
              <a:spcAft>
                <a:spcPts val="600"/>
              </a:spcAft>
              <a:buFont typeface="Arial" panose="020B0604020202020204" pitchFamily="34" charset="0"/>
              <a:buChar char="•"/>
            </a:pPr>
            <a:r>
              <a:rPr lang="en-US" sz="2400" dirty="0">
                <a:latin typeface="Calibri" panose="020F0502020204030204" pitchFamily="34" charset="0"/>
                <a:ea typeface="Times New Roman" panose="02020603050405020304" pitchFamily="18" charset="0"/>
                <a:cs typeface="Times New Roman" panose="02020603050405020304" pitchFamily="18" charset="0"/>
              </a:rPr>
              <a:t>NECN Land Use and Transportation Committee</a:t>
            </a:r>
          </a:p>
          <a:p>
            <a:pPr marL="3086100" lvl="6" indent="-342900">
              <a:spcAft>
                <a:spcPts val="600"/>
              </a:spcAft>
              <a:buFont typeface="Arial" panose="020B0604020202020204" pitchFamily="34" charset="0"/>
              <a:buChar char="•"/>
            </a:pPr>
            <a:r>
              <a:rPr lang="en-US" sz="2400" dirty="0">
                <a:latin typeface="Calibri" panose="020F0502020204030204" pitchFamily="34" charset="0"/>
                <a:ea typeface="Times New Roman" panose="02020603050405020304" pitchFamily="18" charset="0"/>
                <a:cs typeface="Times New Roman" panose="02020603050405020304" pitchFamily="18" charset="0"/>
              </a:rPr>
              <a:t>East Portland Land Use and Transportation Committee</a:t>
            </a:r>
          </a:p>
          <a:p>
            <a:pPr marL="3086100" lvl="6" indent="-342900">
              <a:spcAft>
                <a:spcPts val="600"/>
              </a:spcAft>
              <a:buFont typeface="Arial" panose="020B0604020202020204" pitchFamily="34" charset="0"/>
              <a:buChar char="•"/>
            </a:pPr>
            <a:r>
              <a:rPr lang="en-US" sz="2400" dirty="0">
                <a:latin typeface="Calibri" panose="020F0502020204030204" pitchFamily="34" charset="0"/>
                <a:ea typeface="Times New Roman" panose="02020603050405020304" pitchFamily="18" charset="0"/>
                <a:cs typeface="Times New Roman" panose="02020603050405020304" pitchFamily="18" charset="0"/>
              </a:rPr>
              <a:t>Bicycle Advisory Committee</a:t>
            </a:r>
          </a:p>
          <a:p>
            <a:pPr marL="3086100" lvl="6" indent="-342900">
              <a:spcAft>
                <a:spcPts val="600"/>
              </a:spcAft>
              <a:buFont typeface="Arial" panose="020B0604020202020204" pitchFamily="34" charset="0"/>
              <a:buChar char="•"/>
            </a:pPr>
            <a:r>
              <a:rPr lang="en-US" sz="2400" dirty="0">
                <a:latin typeface="Calibri" panose="020F0502020204030204" pitchFamily="34" charset="0"/>
                <a:ea typeface="Times New Roman" panose="02020603050405020304" pitchFamily="18" charset="0"/>
                <a:cs typeface="Times New Roman" panose="02020603050405020304" pitchFamily="18" charset="0"/>
              </a:rPr>
              <a:t>Pedestrian Advisory Committee</a:t>
            </a:r>
          </a:p>
          <a:p>
            <a:pPr marL="3086100" lvl="6" indent="-342900">
              <a:spcAft>
                <a:spcPts val="600"/>
              </a:spcAft>
              <a:buFont typeface="Arial" panose="020B0604020202020204" pitchFamily="34" charset="0"/>
              <a:buChar char="•"/>
            </a:pPr>
            <a:r>
              <a:rPr lang="en-US" sz="2400" dirty="0">
                <a:latin typeface="Calibri" panose="020F0502020204030204" pitchFamily="34" charset="0"/>
                <a:ea typeface="Times New Roman" panose="02020603050405020304" pitchFamily="18" charset="0"/>
                <a:cs typeface="Times New Roman" panose="02020603050405020304" pitchFamily="18" charset="0"/>
              </a:rPr>
              <a:t>PBOT Bureau and Budget Advisory Committee</a:t>
            </a:r>
          </a:p>
          <a:p>
            <a:pPr marL="3086100" lvl="6" indent="-342900">
              <a:spcAft>
                <a:spcPts val="600"/>
              </a:spcAft>
              <a:buFont typeface="Arial" panose="020B0604020202020204" pitchFamily="34" charset="0"/>
              <a:buChar char="•"/>
            </a:pPr>
            <a:r>
              <a:rPr lang="en-US" sz="2400" dirty="0">
                <a:latin typeface="Calibri" panose="020F0502020204030204" pitchFamily="34" charset="0"/>
                <a:ea typeface="Times New Roman" panose="02020603050405020304" pitchFamily="18" charset="0"/>
                <a:cs typeface="Times New Roman" panose="02020603050405020304" pitchFamily="18" charset="0"/>
              </a:rPr>
              <a:t>Portland Business Alliance</a:t>
            </a:r>
          </a:p>
        </p:txBody>
      </p:sp>
    </p:spTree>
    <p:extLst>
      <p:ext uri="{BB962C8B-B14F-4D97-AF65-F5344CB8AC3E}">
        <p14:creationId xmlns:p14="http://schemas.microsoft.com/office/powerpoint/2010/main" val="13378986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5AA399-2E6D-4CB3-9D85-8BDB3722D8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444" t="20558" r="39645"/>
          <a:stretch/>
        </p:blipFill>
        <p:spPr>
          <a:xfrm>
            <a:off x="8374743" y="972282"/>
            <a:ext cx="3817257" cy="5900231"/>
          </a:xfrm>
          <a:prstGeom prst="rect">
            <a:avLst/>
          </a:prstGeom>
        </p:spPr>
      </p:pic>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object 7"/>
          <p:cNvSpPr txBox="1">
            <a:spLocks/>
          </p:cNvSpPr>
          <p:nvPr/>
        </p:nvSpPr>
        <p:spPr>
          <a:xfrm>
            <a:off x="-599485" y="270042"/>
            <a:ext cx="12192000"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rebuchet MS"/>
                <a:ea typeface="+mj-ea"/>
                <a:cs typeface="Trebuchet MS"/>
              </a:rPr>
              <a:t>Portland’s ETC Plan Purpose</a:t>
            </a:r>
            <a:endParaRPr kumimoji="0" lang="en-US" sz="4400" b="0" i="0" u="none" strike="noStrike" kern="1200" cap="none" spc="0" normalizeH="0" baseline="0" noProof="0" dirty="0">
              <a:ln>
                <a:noFill/>
              </a:ln>
              <a:solidFill>
                <a:prstClr val="white"/>
              </a:solidFill>
              <a:effectLst/>
              <a:uLnTx/>
              <a:uFillTx/>
              <a:latin typeface="Trebuchet MS"/>
              <a:ea typeface="+mj-ea"/>
              <a:cs typeface="Trebuchet MS"/>
            </a:endParaRPr>
          </a:p>
        </p:txBody>
      </p:sp>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11196230" y="6066973"/>
            <a:ext cx="792570" cy="686662"/>
          </a:xfrm>
          <a:prstGeom prst="rect">
            <a:avLst/>
          </a:prstGeom>
        </p:spPr>
      </p:pic>
      <p:sp>
        <p:nvSpPr>
          <p:cNvPr id="7" name="TextBox 6"/>
          <p:cNvSpPr txBox="1"/>
          <p:nvPr/>
        </p:nvSpPr>
        <p:spPr>
          <a:xfrm>
            <a:off x="315720" y="1382607"/>
            <a:ext cx="7855823" cy="4278094"/>
          </a:xfrm>
          <a:prstGeom prst="rect">
            <a:avLst/>
          </a:prstGeom>
          <a:noFill/>
        </p:spPr>
        <p:txBody>
          <a:bodyPr wrap="square" rtlCol="0">
            <a:spAutoFit/>
          </a:bodyPr>
          <a:lstStyle/>
          <a:p>
            <a:pPr marL="457200" lvl="0" indent="-457200">
              <a:spcAft>
                <a:spcPts val="1200"/>
              </a:spcAft>
              <a:buFont typeface="Arial" panose="020B0604020202020204" pitchFamily="34" charset="0"/>
              <a:buChar char="•"/>
              <a:defRPr/>
            </a:pPr>
            <a:r>
              <a:rPr lang="en-US" sz="2800" kern="0" dirty="0">
                <a:solidFill>
                  <a:sysClr val="windowText" lastClr="000000"/>
                </a:solidFill>
              </a:rPr>
              <a:t>Identify where transit priority, streamlining, and access treatments could be most beneficial to </a:t>
            </a:r>
            <a:r>
              <a:rPr lang="en-US" sz="2800" u="sng" kern="0" dirty="0">
                <a:solidFill>
                  <a:sysClr val="windowText" lastClr="000000"/>
                </a:solidFill>
              </a:rPr>
              <a:t>improve transit reliability, travel time and capacity</a:t>
            </a:r>
            <a:r>
              <a:rPr lang="en-US" sz="2800" kern="0" dirty="0">
                <a:solidFill>
                  <a:sysClr val="windowText" lastClr="000000"/>
                </a:solidFill>
              </a:rPr>
              <a:t>. </a:t>
            </a:r>
          </a:p>
          <a:p>
            <a:pPr marL="457200" indent="-457200">
              <a:spcAft>
                <a:spcPts val="1200"/>
              </a:spcAft>
              <a:buFont typeface="Arial" panose="020B0604020202020204" pitchFamily="34" charset="0"/>
              <a:buChar char="•"/>
              <a:defRPr/>
            </a:pPr>
            <a:r>
              <a:rPr lang="en-US" sz="2800" u="sng" kern="0" dirty="0">
                <a:solidFill>
                  <a:sysClr val="windowText" lastClr="000000"/>
                </a:solidFill>
              </a:rPr>
              <a:t>Help buses and streetcars be less stuck in traffic</a:t>
            </a:r>
            <a:r>
              <a:rPr lang="en-US" sz="2800" kern="0" dirty="0">
                <a:solidFill>
                  <a:sysClr val="windowText" lastClr="000000"/>
                </a:solidFill>
              </a:rPr>
              <a:t>.</a:t>
            </a:r>
          </a:p>
          <a:p>
            <a:pPr marL="457200" lvl="0" indent="-457200">
              <a:spcAft>
                <a:spcPts val="1200"/>
              </a:spcAft>
              <a:buFont typeface="Arial" panose="020B0604020202020204" pitchFamily="34" charset="0"/>
              <a:buChar char="•"/>
              <a:defRPr/>
            </a:pPr>
            <a:r>
              <a:rPr lang="en-US" sz="2800" u="sng" kern="0" dirty="0">
                <a:solidFill>
                  <a:sysClr val="windowText" lastClr="000000"/>
                </a:solidFill>
              </a:rPr>
              <a:t>Help make transit a more attractive option</a:t>
            </a:r>
            <a:r>
              <a:rPr lang="en-US" sz="2800" kern="0" dirty="0">
                <a:solidFill>
                  <a:sysClr val="windowText" lastClr="000000"/>
                </a:solidFill>
              </a:rPr>
              <a:t> for people to get to work, school, and to meet their daily needs, especially for people who depend upon transit.</a:t>
            </a:r>
          </a:p>
        </p:txBody>
      </p:sp>
    </p:spTree>
    <p:extLst>
      <p:ext uri="{BB962C8B-B14F-4D97-AF65-F5344CB8AC3E}">
        <p14:creationId xmlns:p14="http://schemas.microsoft.com/office/powerpoint/2010/main" val="1876668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p:nvPr/>
        </p:nvSpPr>
        <p:spPr>
          <a:xfrm>
            <a:off x="787433" y="430333"/>
            <a:ext cx="10310000" cy="1162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200" b="1" kern="0">
                <a:solidFill>
                  <a:srgbClr val="000000"/>
                </a:solidFill>
                <a:latin typeface="Source Sans Pro"/>
                <a:ea typeface="Source Sans Pro"/>
                <a:cs typeface="Source Sans Pro"/>
                <a:sym typeface="Source Sans Pro"/>
              </a:rPr>
              <a:t>DESPITE TRIMET’S BEST EFFORTS, </a:t>
            </a:r>
            <a:br>
              <a:rPr lang="en" sz="3200" b="1" kern="0">
                <a:solidFill>
                  <a:srgbClr val="000000"/>
                </a:solidFill>
                <a:latin typeface="Source Sans Pro"/>
                <a:ea typeface="Source Sans Pro"/>
                <a:cs typeface="Source Sans Pro"/>
                <a:sym typeface="Source Sans Pro"/>
              </a:rPr>
            </a:br>
            <a:r>
              <a:rPr lang="en" sz="3200" b="1" kern="0">
                <a:solidFill>
                  <a:srgbClr val="000000"/>
                </a:solidFill>
                <a:latin typeface="Source Sans Pro"/>
                <a:ea typeface="Source Sans Pro"/>
                <a:cs typeface="Source Sans Pro"/>
                <a:sym typeface="Source Sans Pro"/>
              </a:rPr>
              <a:t>PORTLAND’S BUSES ARE SLOWING DOWN</a:t>
            </a:r>
            <a:endParaRPr sz="3200" b="1" kern="0">
              <a:solidFill>
                <a:srgbClr val="000000"/>
              </a:solidFill>
              <a:latin typeface="Source Sans Pro"/>
              <a:ea typeface="Source Sans Pro"/>
              <a:cs typeface="Source Sans Pro"/>
              <a:sym typeface="Source Sans Pro"/>
            </a:endParaRPr>
          </a:p>
        </p:txBody>
      </p:sp>
      <p:pic>
        <p:nvPicPr>
          <p:cNvPr id="91" name="Shape 91"/>
          <p:cNvPicPr preferRelativeResize="0"/>
          <p:nvPr/>
        </p:nvPicPr>
        <p:blipFill>
          <a:blip r:embed="rId3">
            <a:alphaModFix/>
          </a:blip>
          <a:stretch>
            <a:fillRect/>
          </a:stretch>
        </p:blipFill>
        <p:spPr>
          <a:xfrm>
            <a:off x="11097300" y="5999797"/>
            <a:ext cx="631800" cy="554467"/>
          </a:xfrm>
          <a:prstGeom prst="rect">
            <a:avLst/>
          </a:prstGeom>
          <a:noFill/>
          <a:ln>
            <a:noFill/>
          </a:ln>
        </p:spPr>
      </p:pic>
      <p:sp>
        <p:nvSpPr>
          <p:cNvPr id="92" name="Shape 92"/>
          <p:cNvSpPr txBox="1"/>
          <p:nvPr/>
        </p:nvSpPr>
        <p:spPr>
          <a:xfrm>
            <a:off x="373200" y="6168133"/>
            <a:ext cx="4050000" cy="44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kern="0">
                <a:solidFill>
                  <a:srgbClr val="000000"/>
                </a:solidFill>
                <a:latin typeface="Source Sans Pro"/>
                <a:ea typeface="Source Sans Pro"/>
                <a:cs typeface="Source Sans Pro"/>
                <a:sym typeface="Source Sans Pro"/>
              </a:rPr>
              <a:t>ENHANCED TRANSIT CORRIDORS PLAN</a:t>
            </a:r>
            <a:endParaRPr sz="1200" kern="0">
              <a:solidFill>
                <a:srgbClr val="000000"/>
              </a:solidFill>
              <a:latin typeface="Source Sans Pro"/>
              <a:ea typeface="Source Sans Pro"/>
              <a:cs typeface="Source Sans Pro"/>
              <a:sym typeface="Source Sans Pro"/>
            </a:endParaRPr>
          </a:p>
        </p:txBody>
      </p:sp>
      <p:pic>
        <p:nvPicPr>
          <p:cNvPr id="93" name="Shape 93"/>
          <p:cNvPicPr preferRelativeResize="0"/>
          <p:nvPr/>
        </p:nvPicPr>
        <p:blipFill rotWithShape="1">
          <a:blip r:embed="rId4">
            <a:alphaModFix/>
          </a:blip>
          <a:srcRect l="2095" t="11359" b="1925"/>
          <a:stretch/>
        </p:blipFill>
        <p:spPr>
          <a:xfrm>
            <a:off x="943100" y="2069301"/>
            <a:ext cx="9696400" cy="4232199"/>
          </a:xfrm>
          <a:prstGeom prst="rect">
            <a:avLst/>
          </a:prstGeom>
          <a:noFill/>
          <a:ln>
            <a:noFill/>
          </a:ln>
        </p:spPr>
      </p:pic>
      <p:sp>
        <p:nvSpPr>
          <p:cNvPr id="94" name="Shape 94"/>
          <p:cNvSpPr txBox="1"/>
          <p:nvPr/>
        </p:nvSpPr>
        <p:spPr>
          <a:xfrm>
            <a:off x="860700" y="1538200"/>
            <a:ext cx="4050000" cy="554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b="1" kern="0">
                <a:solidFill>
                  <a:srgbClr val="FF4000"/>
                </a:solidFill>
                <a:latin typeface="Source Sans Pro"/>
                <a:ea typeface="Source Sans Pro"/>
                <a:cs typeface="Source Sans Pro"/>
                <a:sym typeface="Source Sans Pro"/>
              </a:rPr>
              <a:t>AVERAGE BUS SPEEDS</a:t>
            </a:r>
            <a:endParaRPr sz="2400" b="1" kern="0">
              <a:solidFill>
                <a:srgbClr val="FF4000"/>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4025731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459" r="7430"/>
          <a:stretch/>
        </p:blipFill>
        <p:spPr>
          <a:xfrm rot="5400000">
            <a:off x="7276185" y="1942185"/>
            <a:ext cx="5974005" cy="3857625"/>
          </a:xfrm>
          <a:prstGeom prst="rect">
            <a:avLst/>
          </a:prstGeom>
        </p:spPr>
      </p:pic>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object 7"/>
          <p:cNvSpPr txBox="1">
            <a:spLocks/>
          </p:cNvSpPr>
          <p:nvPr/>
        </p:nvSpPr>
        <p:spPr>
          <a:xfrm>
            <a:off x="-459785" y="270042"/>
            <a:ext cx="12192000"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rebuchet MS"/>
                <a:ea typeface="+mj-ea"/>
                <a:cs typeface="Trebuchet MS"/>
              </a:rPr>
              <a:t>ETC Plan Goals</a:t>
            </a:r>
            <a:endParaRPr kumimoji="0" lang="en-US" sz="4400" b="0" i="0" u="none" strike="noStrike" kern="1200" cap="none" spc="0" normalizeH="0" baseline="0" noProof="0" dirty="0">
              <a:ln>
                <a:noFill/>
              </a:ln>
              <a:solidFill>
                <a:prstClr val="white"/>
              </a:solidFill>
              <a:effectLst/>
              <a:uLnTx/>
              <a:uFillTx/>
              <a:latin typeface="Trebuchet MS"/>
              <a:ea typeface="+mj-ea"/>
              <a:cs typeface="Trebuchet MS"/>
            </a:endParaRPr>
          </a:p>
        </p:txBody>
      </p:sp>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11196230" y="6066973"/>
            <a:ext cx="792570" cy="686662"/>
          </a:xfrm>
          <a:prstGeom prst="rect">
            <a:avLst/>
          </a:prstGeom>
        </p:spPr>
      </p:pic>
      <p:sp>
        <p:nvSpPr>
          <p:cNvPr id="7" name="TextBox 6"/>
          <p:cNvSpPr txBox="1"/>
          <p:nvPr/>
        </p:nvSpPr>
        <p:spPr>
          <a:xfrm>
            <a:off x="336933" y="1138929"/>
            <a:ext cx="7696724" cy="555536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Calibri"/>
                <a:ea typeface="+mn-ea"/>
                <a:cs typeface="+mn-cs"/>
              </a:rPr>
              <a:t>Increase transit ridership and improve</a:t>
            </a: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 experience of current riders</a:t>
            </a:r>
          </a:p>
          <a:p>
            <a:pPr marL="914400" lvl="1" indent="-457200">
              <a:spcAft>
                <a:spcPts val="600"/>
              </a:spcAft>
              <a:buFont typeface="Courier New" panose="02070309020205020404" pitchFamily="49" charset="0"/>
              <a:buChar char="o"/>
              <a:defRPr/>
            </a:pPr>
            <a:r>
              <a:rPr lang="en-US" sz="2000" kern="0" dirty="0">
                <a:solidFill>
                  <a:sysClr val="windowText" lastClr="000000"/>
                </a:solidFill>
                <a:latin typeface="Calibri"/>
              </a:rPr>
              <a:t>Help buses and people arrive on time </a:t>
            </a:r>
          </a:p>
          <a:p>
            <a:pPr marL="914400" lvl="1" indent="-457200">
              <a:spcAft>
                <a:spcPts val="600"/>
              </a:spcAft>
              <a:buFont typeface="Courier New" panose="02070309020205020404" pitchFamily="49" charset="0"/>
              <a:buChar char="o"/>
              <a:defRPr/>
            </a:pPr>
            <a:r>
              <a:rPr lang="en-US" sz="2000" kern="0" dirty="0">
                <a:solidFill>
                  <a:sysClr val="windowText" lastClr="000000"/>
                </a:solidFill>
              </a:rPr>
              <a:t>Faster transit trips</a:t>
            </a:r>
          </a:p>
          <a:p>
            <a:pPr marL="914400" lvl="1" indent="-457200">
              <a:spcAft>
                <a:spcPts val="600"/>
              </a:spcAft>
              <a:buFont typeface="Courier New" panose="02070309020205020404" pitchFamily="49" charset="0"/>
              <a:buChar char="o"/>
              <a:defRPr/>
            </a:pPr>
            <a:r>
              <a:rPr lang="en-US" sz="2000" kern="0" dirty="0">
                <a:solidFill>
                  <a:sysClr val="windowText" lastClr="000000"/>
                </a:solidFill>
                <a:latin typeface="Calibri"/>
              </a:rPr>
              <a:t>Not miss transfers</a:t>
            </a:r>
          </a:p>
          <a:p>
            <a:pPr marL="914400" lvl="1" indent="-457200">
              <a:spcAft>
                <a:spcPts val="1200"/>
              </a:spcAft>
              <a:buFont typeface="Courier New" panose="02070309020205020404" pitchFamily="49" charset="0"/>
              <a:buChar char="o"/>
              <a:defRPr/>
            </a:pPr>
            <a:r>
              <a:rPr lang="en-US" sz="2000" kern="0" dirty="0">
                <a:solidFill>
                  <a:sysClr val="windowText" lastClr="000000"/>
                </a:solidFill>
                <a:latin typeface="Calibri"/>
              </a:rPr>
              <a:t>Passengers not passed by late, over-crowded buses</a:t>
            </a:r>
          </a:p>
          <a:p>
            <a:pPr marL="457200" indent="-457200">
              <a:spcAft>
                <a:spcPts val="600"/>
              </a:spcAft>
              <a:buFont typeface="Arial" panose="020B0604020202020204" pitchFamily="34" charset="0"/>
              <a:buChar char="•"/>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Support equity goals</a:t>
            </a:r>
          </a:p>
          <a:p>
            <a:pPr marL="914400" lvl="1" indent="-457200">
              <a:spcAft>
                <a:spcPts val="1200"/>
              </a:spcAft>
              <a:buFont typeface="Courier New" panose="02070309020205020404" pitchFamily="49" charset="0"/>
              <a:buChar char="o"/>
              <a:defRPr/>
            </a:pPr>
            <a:r>
              <a:rPr kumimoji="0" lang="en-US" sz="2000" b="0" i="0" u="none" strike="noStrike" kern="0" cap="none" spc="0" normalizeH="0" baseline="0" noProof="0" dirty="0">
                <a:ln>
                  <a:noFill/>
                </a:ln>
                <a:solidFill>
                  <a:sysClr val="windowText" lastClr="000000"/>
                </a:solidFill>
                <a:effectLst/>
                <a:uLnTx/>
                <a:uFillTx/>
                <a:latin typeface="Calibri"/>
                <a:ea typeface="+mn-ea"/>
                <a:cs typeface="+mn-cs"/>
              </a:rPr>
              <a:t>Dependable transit</a:t>
            </a:r>
            <a:r>
              <a:rPr lang="en-US" sz="2000" kern="0" dirty="0">
                <a:solidFill>
                  <a:sysClr val="windowText" lastClr="000000"/>
                </a:solidFill>
              </a:rPr>
              <a:t> is especially important for shift workers with strict start time policies.</a:t>
            </a:r>
          </a:p>
          <a:p>
            <a:pPr marL="914400" lvl="1" indent="-457200">
              <a:spcAft>
                <a:spcPts val="1200"/>
              </a:spcAft>
              <a:buFont typeface="Courier New" panose="02070309020205020404" pitchFamily="49" charset="0"/>
              <a:buChar char="o"/>
              <a:defRPr/>
            </a:pPr>
            <a:r>
              <a:rPr kumimoji="0" lang="en-US" sz="2000" b="0" i="0" u="none" strike="noStrike" kern="0" cap="none" spc="0" normalizeH="0" baseline="0" noProof="0" dirty="0">
                <a:ln>
                  <a:noFill/>
                </a:ln>
                <a:solidFill>
                  <a:sysClr val="windowText" lastClr="000000"/>
                </a:solidFill>
                <a:effectLst/>
                <a:uLnTx/>
                <a:uFillTx/>
                <a:latin typeface="Calibri"/>
                <a:ea typeface="+mn-ea"/>
                <a:cs typeface="+mn-cs"/>
              </a:rPr>
              <a:t>Faster transit helps people with longer trips, who may live further from work.</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Support planned growth consistent with the 2035 Portland Comprehensive Plan</a:t>
            </a:r>
          </a:p>
        </p:txBody>
      </p:sp>
    </p:spTree>
    <p:extLst>
      <p:ext uri="{BB962C8B-B14F-4D97-AF65-F5344CB8AC3E}">
        <p14:creationId xmlns:p14="http://schemas.microsoft.com/office/powerpoint/2010/main" val="12274254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459" r="7430"/>
          <a:stretch/>
        </p:blipFill>
        <p:spPr>
          <a:xfrm rot="5400000">
            <a:off x="7276185" y="1942185"/>
            <a:ext cx="5974005" cy="3857625"/>
          </a:xfrm>
          <a:prstGeom prst="rect">
            <a:avLst/>
          </a:prstGeom>
        </p:spPr>
      </p:pic>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11196230" y="6066973"/>
            <a:ext cx="792570" cy="686662"/>
          </a:xfrm>
          <a:prstGeom prst="rect">
            <a:avLst/>
          </a:prstGeom>
        </p:spPr>
      </p:pic>
      <p:sp>
        <p:nvSpPr>
          <p:cNvPr id="7" name="TextBox 6"/>
          <p:cNvSpPr txBox="1"/>
          <p:nvPr/>
        </p:nvSpPr>
        <p:spPr>
          <a:xfrm>
            <a:off x="397223" y="1520768"/>
            <a:ext cx="7209495" cy="473975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Define “Enhanced Transit” and a toolbox. </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Identify where it is most needed.</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Establish an on-going program and performance measures to define what success looks like.</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Guide prioritization of investments.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Forge deeper partnerships and coordination with TriMet. </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Help make all transit riders count!</a:t>
            </a:r>
          </a:p>
        </p:txBody>
      </p:sp>
      <p:sp>
        <p:nvSpPr>
          <p:cNvPr id="9" name="object 7">
            <a:extLst>
              <a:ext uri="{FF2B5EF4-FFF2-40B4-BE49-F238E27FC236}">
                <a16:creationId xmlns:a16="http://schemas.microsoft.com/office/drawing/2014/main" id="{D5B7DC89-DC82-4D5B-892B-15BCED48DD06}"/>
              </a:ext>
            </a:extLst>
          </p:cNvPr>
          <p:cNvSpPr txBox="1">
            <a:spLocks/>
          </p:cNvSpPr>
          <p:nvPr/>
        </p:nvSpPr>
        <p:spPr>
          <a:xfrm>
            <a:off x="-458110" y="209356"/>
            <a:ext cx="12192000"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rebuchet MS"/>
                <a:ea typeface="+mj-ea"/>
                <a:cs typeface="Trebuchet MS"/>
              </a:rPr>
              <a:t>ETC Plan Outcomes</a:t>
            </a:r>
            <a:endParaRPr kumimoji="0" lang="en-US" sz="4400" b="0" i="0" u="none" strike="noStrike" kern="1200" cap="none" spc="0" normalizeH="0" baseline="0" noProof="0" dirty="0">
              <a:ln>
                <a:noFill/>
              </a:ln>
              <a:solidFill>
                <a:prstClr val="white"/>
              </a:solidFill>
              <a:effectLst/>
              <a:uLnTx/>
              <a:uFillTx/>
              <a:latin typeface="Trebuchet MS"/>
              <a:ea typeface="+mj-ea"/>
              <a:cs typeface="Trebuchet MS"/>
            </a:endParaRPr>
          </a:p>
        </p:txBody>
      </p:sp>
    </p:spTree>
    <p:extLst>
      <p:ext uri="{BB962C8B-B14F-4D97-AF65-F5344CB8AC3E}">
        <p14:creationId xmlns:p14="http://schemas.microsoft.com/office/powerpoint/2010/main" val="27834327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459" r="7430"/>
          <a:stretch/>
        </p:blipFill>
        <p:spPr>
          <a:xfrm rot="5400000">
            <a:off x="7276185" y="1942185"/>
            <a:ext cx="5974005" cy="3857625"/>
          </a:xfrm>
          <a:prstGeom prst="rect">
            <a:avLst/>
          </a:prstGeom>
        </p:spPr>
      </p:pic>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11196230" y="6066973"/>
            <a:ext cx="792570" cy="686662"/>
          </a:xfrm>
          <a:prstGeom prst="rect">
            <a:avLst/>
          </a:prstGeom>
        </p:spPr>
      </p:pic>
      <p:sp>
        <p:nvSpPr>
          <p:cNvPr id="7" name="TextBox 6"/>
          <p:cNvSpPr txBox="1"/>
          <p:nvPr/>
        </p:nvSpPr>
        <p:spPr>
          <a:xfrm>
            <a:off x="397223" y="1520768"/>
            <a:ext cx="7209495" cy="357020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New Approach and New Vision for Transit, including Enhanced Transit</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800" kern="0" dirty="0">
                <a:solidFill>
                  <a:sysClr val="windowText" lastClr="000000"/>
                </a:solidFill>
                <a:latin typeface="Calibri"/>
              </a:rPr>
              <a:t>Policy Recommendations, Actions and Next Steps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800" kern="0" dirty="0">
                <a:solidFill>
                  <a:sysClr val="windowText" lastClr="000000"/>
                </a:solidFill>
                <a:latin typeface="Calibri"/>
              </a:rPr>
              <a:t>Enhanced Transit Monitoring Program and on-going performance</a:t>
            </a:r>
            <a:endParaRPr kumimoji="0" lang="en-US" sz="2800" b="0" i="0" u="none" strike="noStrike" kern="0" cap="none" spc="0" normalizeH="0" baseline="0" noProof="0" dirty="0">
              <a:ln>
                <a:noFill/>
              </a:ln>
              <a:solidFill>
                <a:sysClr val="windowText" lastClr="00000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 name="object 7">
            <a:extLst>
              <a:ext uri="{FF2B5EF4-FFF2-40B4-BE49-F238E27FC236}">
                <a16:creationId xmlns:a16="http://schemas.microsoft.com/office/drawing/2014/main" id="{D5B7DC89-DC82-4D5B-892B-15BCED48DD06}"/>
              </a:ext>
            </a:extLst>
          </p:cNvPr>
          <p:cNvSpPr txBox="1">
            <a:spLocks/>
          </p:cNvSpPr>
          <p:nvPr/>
        </p:nvSpPr>
        <p:spPr>
          <a:xfrm>
            <a:off x="-458110" y="209356"/>
            <a:ext cx="12192000"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rebuchet MS"/>
                <a:ea typeface="+mj-ea"/>
                <a:cs typeface="Trebuchet MS"/>
              </a:rPr>
              <a:t>ETC Plan Recommendations</a:t>
            </a:r>
            <a:endParaRPr kumimoji="0" lang="en-US" sz="4400" b="0" i="0" u="none" strike="noStrike" kern="1200" cap="none" spc="0" normalizeH="0" baseline="0" noProof="0" dirty="0">
              <a:ln>
                <a:noFill/>
              </a:ln>
              <a:solidFill>
                <a:prstClr val="white"/>
              </a:solidFill>
              <a:effectLst/>
              <a:uLnTx/>
              <a:uFillTx/>
              <a:latin typeface="Trebuchet MS"/>
              <a:ea typeface="+mj-ea"/>
              <a:cs typeface="Trebuchet MS"/>
            </a:endParaRPr>
          </a:p>
        </p:txBody>
      </p:sp>
    </p:spTree>
    <p:extLst>
      <p:ext uri="{BB962C8B-B14F-4D97-AF65-F5344CB8AC3E}">
        <p14:creationId xmlns:p14="http://schemas.microsoft.com/office/powerpoint/2010/main" val="6057973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193533"/>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object 7"/>
          <p:cNvSpPr txBox="1">
            <a:spLocks/>
          </p:cNvSpPr>
          <p:nvPr/>
        </p:nvSpPr>
        <p:spPr>
          <a:xfrm>
            <a:off x="-760347" y="371084"/>
            <a:ext cx="12657085"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lang="en-US" sz="4000" b="1" dirty="0">
                <a:solidFill>
                  <a:schemeClr val="bg1"/>
                </a:solidFill>
                <a:latin typeface="Trebuchet MS"/>
                <a:cs typeface="Trebuchet MS"/>
              </a:rPr>
              <a:t>What could this mean for PBOT?</a:t>
            </a:r>
            <a:endParaRPr kumimoji="0" lang="en-US" sz="4000" b="0" i="0" u="none" strike="noStrike" kern="1200" cap="none" spc="0" normalizeH="0" baseline="0" noProof="0" dirty="0">
              <a:ln>
                <a:noFill/>
              </a:ln>
              <a:solidFill>
                <a:schemeClr val="bg1"/>
              </a:solidFill>
              <a:effectLst/>
              <a:uLnTx/>
              <a:uFillTx/>
              <a:latin typeface="Trebuchet MS"/>
              <a:cs typeface="Trebuchet MS"/>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1104168" y="6048244"/>
            <a:ext cx="792570" cy="686662"/>
          </a:xfrm>
          <a:prstGeom prst="rect">
            <a:avLst/>
          </a:prstGeom>
        </p:spPr>
      </p:pic>
      <p:sp>
        <p:nvSpPr>
          <p:cNvPr id="6" name="TextBox 5"/>
          <p:cNvSpPr txBox="1"/>
          <p:nvPr/>
        </p:nvSpPr>
        <p:spPr>
          <a:xfrm>
            <a:off x="541650" y="1147163"/>
            <a:ext cx="11108700" cy="5801588"/>
          </a:xfrm>
          <a:prstGeom prst="rect">
            <a:avLst/>
          </a:prstGeom>
          <a:noFill/>
        </p:spPr>
        <p:txBody>
          <a:bodyPr wrap="square" rtlCol="0">
            <a:spAutoFit/>
          </a:bodyPr>
          <a:lstStyle/>
          <a:p>
            <a:pPr marL="971550" lvl="1" indent="-514350">
              <a:spcAft>
                <a:spcPts val="600"/>
              </a:spcAft>
              <a:buFont typeface="+mj-lt"/>
              <a:buAutoNum type="arabicPeriod"/>
              <a:defRPr/>
            </a:pPr>
            <a:r>
              <a:rPr lang="en-US" sz="2800" kern="0" dirty="0">
                <a:solidFill>
                  <a:sysClr val="windowText" lastClr="000000"/>
                </a:solidFill>
              </a:rPr>
              <a:t>Introduce new performance measures.</a:t>
            </a:r>
          </a:p>
          <a:p>
            <a:pPr marL="971550" lvl="1" indent="-514350">
              <a:spcAft>
                <a:spcPts val="600"/>
              </a:spcAft>
              <a:buFont typeface="+mj-lt"/>
              <a:buAutoNum type="arabicPeriod"/>
              <a:defRPr/>
            </a:pPr>
            <a:r>
              <a:rPr lang="en-US" sz="2800" kern="0" dirty="0">
                <a:solidFill>
                  <a:sysClr val="windowText" lastClr="000000"/>
                </a:solidFill>
              </a:rPr>
              <a:t>Integrate transit priority treatments into design guidance; Complete Streets and future Streets 2035 guide.</a:t>
            </a:r>
          </a:p>
          <a:p>
            <a:pPr marL="1885950" lvl="3" indent="-514350">
              <a:spcAft>
                <a:spcPts val="600"/>
              </a:spcAft>
              <a:buFont typeface="+mj-lt"/>
              <a:buAutoNum type="alphaLcParenR"/>
              <a:defRPr/>
            </a:pPr>
            <a:r>
              <a:rPr lang="en-US" sz="2200" kern="0" dirty="0">
                <a:solidFill>
                  <a:sysClr val="windowText" lastClr="000000"/>
                </a:solidFill>
              </a:rPr>
              <a:t>Multi-modal interaction</a:t>
            </a:r>
          </a:p>
          <a:p>
            <a:pPr marL="1885950" lvl="3" indent="-514350">
              <a:spcAft>
                <a:spcPts val="600"/>
              </a:spcAft>
              <a:buFont typeface="+mj-lt"/>
              <a:buAutoNum type="alphaLcParenR"/>
              <a:defRPr/>
            </a:pPr>
            <a:r>
              <a:rPr lang="en-US" sz="2200" kern="0" dirty="0">
                <a:solidFill>
                  <a:sysClr val="windowText" lastClr="000000"/>
                </a:solidFill>
              </a:rPr>
              <a:t>Making trade-off decisions for allocating space and time on constrained streets</a:t>
            </a:r>
            <a:endParaRPr lang="en-US" sz="2800" kern="0" dirty="0">
              <a:solidFill>
                <a:sysClr val="windowText" lastClr="000000"/>
              </a:solidFill>
            </a:endParaRPr>
          </a:p>
          <a:p>
            <a:pPr marL="971550" lvl="1" indent="-514350">
              <a:spcAft>
                <a:spcPts val="600"/>
              </a:spcAft>
              <a:buFont typeface="+mj-lt"/>
              <a:buAutoNum type="arabicPeriod"/>
              <a:defRPr/>
            </a:pPr>
            <a:r>
              <a:rPr lang="en-US" sz="2800" kern="0" dirty="0">
                <a:solidFill>
                  <a:sysClr val="windowText" lastClr="000000"/>
                </a:solidFill>
              </a:rPr>
              <a:t>Integrate transit priority treatments into project scoping and design.</a:t>
            </a:r>
          </a:p>
          <a:p>
            <a:pPr marL="1885950" lvl="3" indent="-514350">
              <a:spcAft>
                <a:spcPts val="600"/>
              </a:spcAft>
              <a:buFont typeface="+mj-lt"/>
              <a:buAutoNum type="alphaLcParenR"/>
              <a:defRPr/>
            </a:pPr>
            <a:r>
              <a:rPr lang="en-US" sz="2200" kern="0" dirty="0">
                <a:solidFill>
                  <a:sysClr val="windowText" lastClr="000000"/>
                </a:solidFill>
              </a:rPr>
              <a:t>Add to Capital Improvement Projects</a:t>
            </a:r>
          </a:p>
          <a:p>
            <a:pPr marL="1885950" lvl="3" indent="-514350">
              <a:spcAft>
                <a:spcPts val="600"/>
              </a:spcAft>
              <a:buFont typeface="+mj-lt"/>
              <a:buAutoNum type="alphaLcParenR"/>
              <a:defRPr/>
            </a:pPr>
            <a:r>
              <a:rPr lang="en-US" sz="2200" kern="0" dirty="0">
                <a:solidFill>
                  <a:sysClr val="windowText" lastClr="000000"/>
                </a:solidFill>
              </a:rPr>
              <a:t>Add to Asset Preservation Projects, such as paving and signal upgrades</a:t>
            </a:r>
          </a:p>
          <a:p>
            <a:pPr marL="1885950" lvl="3" indent="-514350">
              <a:spcAft>
                <a:spcPts val="600"/>
              </a:spcAft>
              <a:buFont typeface="+mj-lt"/>
              <a:buAutoNum type="alphaLcParenR"/>
              <a:defRPr/>
            </a:pPr>
            <a:r>
              <a:rPr lang="en-US" sz="2200" kern="0" dirty="0">
                <a:solidFill>
                  <a:sysClr val="windowText" lastClr="000000"/>
                </a:solidFill>
              </a:rPr>
              <a:t>More small projects for Maintenance Operations crews</a:t>
            </a:r>
          </a:p>
          <a:p>
            <a:pPr marL="971550" lvl="1" indent="-514350">
              <a:spcAft>
                <a:spcPts val="600"/>
              </a:spcAft>
              <a:buFont typeface="+mj-lt"/>
              <a:buAutoNum type="arabicPeriod"/>
              <a:defRPr/>
            </a:pPr>
            <a:r>
              <a:rPr lang="en-US" sz="2800" kern="0" dirty="0">
                <a:solidFill>
                  <a:sysClr val="windowText" lastClr="000000"/>
                </a:solidFill>
              </a:rPr>
              <a:t>Inform Development Review requirements for private development. </a:t>
            </a:r>
          </a:p>
          <a:p>
            <a:pPr marL="1885950" lvl="3" indent="-514350">
              <a:spcAft>
                <a:spcPts val="600"/>
              </a:spcAft>
              <a:buFont typeface="+mj-lt"/>
              <a:buAutoNum type="alphaLcParenR"/>
              <a:defRPr/>
            </a:pPr>
            <a:r>
              <a:rPr lang="en-US" sz="2200" kern="0" dirty="0">
                <a:solidFill>
                  <a:sysClr val="windowText" lastClr="000000"/>
                </a:solidFill>
              </a:rPr>
              <a:t>Frontage improvements</a:t>
            </a:r>
          </a:p>
          <a:p>
            <a:pPr marL="1885950" lvl="3" indent="-514350">
              <a:spcAft>
                <a:spcPts val="600"/>
              </a:spcAft>
              <a:buFont typeface="+mj-lt"/>
              <a:buAutoNum type="alphaLcParenR"/>
              <a:defRPr/>
            </a:pPr>
            <a:r>
              <a:rPr lang="en-US" sz="2200" kern="0" dirty="0">
                <a:solidFill>
                  <a:sysClr val="windowText" lastClr="000000"/>
                </a:solidFill>
              </a:rPr>
              <a:t>Multi-modal LOS</a:t>
            </a:r>
          </a:p>
          <a:p>
            <a:pPr marL="1885950" lvl="3" indent="-514350">
              <a:spcAft>
                <a:spcPts val="600"/>
              </a:spcAft>
              <a:buFont typeface="+mj-lt"/>
              <a:buAutoNum type="alphaLcParenR"/>
              <a:defRPr/>
            </a:pPr>
            <a:r>
              <a:rPr lang="en-US" sz="2200" kern="0" dirty="0">
                <a:solidFill>
                  <a:sysClr val="windowText" lastClr="000000"/>
                </a:solidFill>
              </a:rPr>
              <a:t>Construction mitigation/ Traffic Control Plans</a:t>
            </a:r>
          </a:p>
        </p:txBody>
      </p:sp>
    </p:spTree>
    <p:extLst>
      <p:ext uri="{BB962C8B-B14F-4D97-AF65-F5344CB8AC3E}">
        <p14:creationId xmlns:p14="http://schemas.microsoft.com/office/powerpoint/2010/main" val="5166137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7"/>
          <p:cNvSpPr txBox="1">
            <a:spLocks/>
          </p:cNvSpPr>
          <p:nvPr/>
        </p:nvSpPr>
        <p:spPr>
          <a:xfrm>
            <a:off x="1245477" y="270042"/>
            <a:ext cx="8602068"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rebuchet MS"/>
              <a:ea typeface="+mj-ea"/>
              <a:cs typeface="Trebuchet M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464" y="0"/>
            <a:ext cx="8878727" cy="6872404"/>
          </a:xfrm>
          <a:prstGeom prst="rect">
            <a:avLst/>
          </a:prstGeom>
        </p:spPr>
      </p:pic>
      <p:sp>
        <p:nvSpPr>
          <p:cNvPr id="4" name="Oval 3"/>
          <p:cNvSpPr/>
          <p:nvPr/>
        </p:nvSpPr>
        <p:spPr>
          <a:xfrm>
            <a:off x="8008570" y="4101885"/>
            <a:ext cx="2489621" cy="360047"/>
          </a:xfrm>
          <a:prstGeom prst="ellipse">
            <a:avLst/>
          </a:prstGeom>
          <a:solidFill>
            <a:srgbClr val="7030A0">
              <a:alpha val="10000"/>
            </a:srgbClr>
          </a:solidFill>
          <a:ln w="254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 name="Rectangle 2"/>
          <p:cNvSpPr/>
          <p:nvPr/>
        </p:nvSpPr>
        <p:spPr>
          <a:xfrm>
            <a:off x="1047963" y="4130201"/>
            <a:ext cx="2373331" cy="1900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59234" y="5288024"/>
            <a:ext cx="2373331" cy="1907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30158" y="4209991"/>
            <a:ext cx="2219218" cy="2031325"/>
          </a:xfrm>
          <a:prstGeom prst="rect">
            <a:avLst/>
          </a:prstGeom>
          <a:noFill/>
        </p:spPr>
        <p:txBody>
          <a:bodyPr wrap="square" rtlCol="0">
            <a:spAutoFit/>
          </a:bodyPr>
          <a:lstStyle/>
          <a:p>
            <a:r>
              <a:rPr lang="en-US" dirty="0"/>
              <a:t>Closer look with ETC Consultant Team </a:t>
            </a:r>
          </a:p>
          <a:p>
            <a:r>
              <a:rPr lang="en-US" dirty="0"/>
              <a:t>(3 corridors)</a:t>
            </a:r>
          </a:p>
          <a:p>
            <a:endParaRPr lang="en-US" dirty="0"/>
          </a:p>
          <a:p>
            <a:r>
              <a:rPr lang="en-US" dirty="0"/>
              <a:t>Closer look through other upcoming plans/projects</a:t>
            </a:r>
          </a:p>
        </p:txBody>
      </p:sp>
      <p:sp>
        <p:nvSpPr>
          <p:cNvPr id="8" name="Oval 7"/>
          <p:cNvSpPr/>
          <p:nvPr/>
        </p:nvSpPr>
        <p:spPr>
          <a:xfrm rot="5400000">
            <a:off x="7369849" y="4071845"/>
            <a:ext cx="2661008" cy="620168"/>
          </a:xfrm>
          <a:prstGeom prst="ellipse">
            <a:avLst/>
          </a:prstGeom>
          <a:solidFill>
            <a:srgbClr val="7030A0">
              <a:alpha val="10000"/>
            </a:srgbClr>
          </a:solidFill>
          <a:ln w="254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 name="Oval 8"/>
          <p:cNvSpPr/>
          <p:nvPr/>
        </p:nvSpPr>
        <p:spPr>
          <a:xfrm rot="5400000">
            <a:off x="5233682" y="3887769"/>
            <a:ext cx="1054660" cy="786415"/>
          </a:xfrm>
          <a:prstGeom prst="ellipse">
            <a:avLst/>
          </a:prstGeom>
          <a:solidFill>
            <a:srgbClr val="7030A0">
              <a:alpha val="10000"/>
            </a:srgbClr>
          </a:solidFill>
          <a:ln w="254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 name="Oval 9"/>
          <p:cNvSpPr/>
          <p:nvPr/>
        </p:nvSpPr>
        <p:spPr>
          <a:xfrm rot="10800000">
            <a:off x="206103" y="5415039"/>
            <a:ext cx="815008" cy="390418"/>
          </a:xfrm>
          <a:prstGeom prst="ellipse">
            <a:avLst/>
          </a:prstGeom>
          <a:solidFill>
            <a:srgbClr val="7030A0">
              <a:alpha val="10000"/>
            </a:srgbClr>
          </a:solidFill>
          <a:ln w="254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 name="Oval 11"/>
          <p:cNvSpPr/>
          <p:nvPr/>
        </p:nvSpPr>
        <p:spPr>
          <a:xfrm rot="10800000">
            <a:off x="216259" y="4291251"/>
            <a:ext cx="815008" cy="390418"/>
          </a:xfrm>
          <a:prstGeom prst="ellipse">
            <a:avLst/>
          </a:prstGeom>
          <a:solidFill>
            <a:schemeClr val="accent6">
              <a:lumMod val="40000"/>
              <a:lumOff val="60000"/>
              <a:alpha val="20000"/>
            </a:schemeClr>
          </a:solid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 name="Oval 14"/>
          <p:cNvSpPr/>
          <p:nvPr/>
        </p:nvSpPr>
        <p:spPr>
          <a:xfrm rot="5400000">
            <a:off x="7036515" y="4082546"/>
            <a:ext cx="1422397" cy="521712"/>
          </a:xfrm>
          <a:prstGeom prst="ellipse">
            <a:avLst/>
          </a:prstGeom>
          <a:solidFill>
            <a:schemeClr val="accent6">
              <a:lumMod val="40000"/>
              <a:lumOff val="60000"/>
              <a:alpha val="20000"/>
            </a:schemeClr>
          </a:solid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 name="Oval 15"/>
          <p:cNvSpPr/>
          <p:nvPr/>
        </p:nvSpPr>
        <p:spPr>
          <a:xfrm rot="9026050">
            <a:off x="6790042" y="3195431"/>
            <a:ext cx="1191480" cy="405477"/>
          </a:xfrm>
          <a:prstGeom prst="ellipse">
            <a:avLst/>
          </a:prstGeom>
          <a:solidFill>
            <a:schemeClr val="accent6">
              <a:lumMod val="40000"/>
              <a:lumOff val="60000"/>
              <a:alpha val="20000"/>
            </a:schemeClr>
          </a:solid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8" name="Rectangle 17"/>
          <p:cNvSpPr/>
          <p:nvPr/>
        </p:nvSpPr>
        <p:spPr>
          <a:xfrm>
            <a:off x="6678591" y="-172778"/>
            <a:ext cx="3954607" cy="2064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7"/>
          <p:cNvSpPr txBox="1">
            <a:spLocks/>
          </p:cNvSpPr>
          <p:nvPr/>
        </p:nvSpPr>
        <p:spPr>
          <a:xfrm>
            <a:off x="5841282" y="138332"/>
            <a:ext cx="5915289" cy="1566471"/>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effectLst/>
                <a:uLnTx/>
                <a:uFillTx/>
                <a:latin typeface="Trebuchet MS"/>
                <a:cs typeface="Trebuchet MS"/>
              </a:rPr>
              <a:t>Closer Looks:</a:t>
            </a:r>
          </a:p>
          <a:p>
            <a:pPr marL="1015746" marR="0" lvl="0" indent="0" algn="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effectLst/>
                <a:uLnTx/>
                <a:uFillTx/>
                <a:latin typeface="Trebuchet MS"/>
                <a:cs typeface="Trebuchet MS"/>
              </a:rPr>
              <a:t>Early Analysis with </a:t>
            </a:r>
          </a:p>
          <a:p>
            <a:pPr marL="1015746" marR="0" lvl="0" indent="0" algn="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effectLst/>
                <a:uLnTx/>
                <a:uFillTx/>
                <a:latin typeface="Trebuchet MS"/>
                <a:cs typeface="Trebuchet MS"/>
              </a:rPr>
              <a:t>ETC Toolbox</a:t>
            </a:r>
            <a:endParaRPr kumimoji="0" lang="en-US" sz="3200" b="0" i="0" u="none" strike="noStrike" kern="1200" cap="none" spc="0" normalizeH="0" baseline="0" noProof="0" dirty="0">
              <a:ln>
                <a:noFill/>
              </a:ln>
              <a:effectLst/>
              <a:uLnTx/>
              <a:uFillTx/>
              <a:latin typeface="Trebuchet MS"/>
              <a:cs typeface="Trebuchet MS"/>
            </a:endParaRPr>
          </a:p>
        </p:txBody>
      </p:sp>
      <p:sp>
        <p:nvSpPr>
          <p:cNvPr id="19" name="Oval 18">
            <a:extLst>
              <a:ext uri="{FF2B5EF4-FFF2-40B4-BE49-F238E27FC236}">
                <a16:creationId xmlns:a16="http://schemas.microsoft.com/office/drawing/2014/main" id="{2DA10685-AE51-4567-AE5A-C4345151A4CD}"/>
              </a:ext>
            </a:extLst>
          </p:cNvPr>
          <p:cNvSpPr/>
          <p:nvPr/>
        </p:nvSpPr>
        <p:spPr>
          <a:xfrm rot="5400000">
            <a:off x="5437837" y="3105272"/>
            <a:ext cx="1112560" cy="413820"/>
          </a:xfrm>
          <a:prstGeom prst="ellipse">
            <a:avLst/>
          </a:prstGeom>
          <a:solidFill>
            <a:schemeClr val="accent6">
              <a:lumMod val="40000"/>
              <a:lumOff val="60000"/>
              <a:alpha val="20000"/>
            </a:schemeClr>
          </a:solid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5684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5" grpId="0" animBg="1"/>
      <p:bldP spid="16" grpId="0" animBg="1"/>
      <p:bldP spid="1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21E6DB33-3B04-4667-B78E-A5676B2B1EAE}"/>
              </a:ext>
            </a:extLst>
          </p:cNvPr>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 name="Rectangle 5"/>
          <p:cNvSpPr/>
          <p:nvPr/>
        </p:nvSpPr>
        <p:spPr>
          <a:xfrm>
            <a:off x="1653341" y="5409766"/>
            <a:ext cx="2992855" cy="71558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Note: Proposal pending further input and coordination with regional partners.</a:t>
            </a: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045E96-CE8D-4970-9526-FBC531FEF175}"/>
              </a:ext>
            </a:extLst>
          </p:cNvPr>
          <p:cNvSpPr txBox="1"/>
          <p:nvPr/>
        </p:nvSpPr>
        <p:spPr>
          <a:xfrm>
            <a:off x="1524001" y="157723"/>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Three ETC segment Closer Look Outcomes</a:t>
            </a:r>
            <a:endParaRPr kumimoji="0" lang="en-US" sz="3200" b="1" i="0" u="none" strike="noStrike" kern="0" cap="none" spc="0" normalizeH="0" baseline="0" noProof="0" dirty="0">
              <a:ln>
                <a:noFill/>
              </a:ln>
              <a:solidFill>
                <a:prstClr val="white"/>
              </a:solidFill>
              <a:effectLst/>
              <a:uLnTx/>
              <a:uFillTx/>
              <a:latin typeface="Trebuchet MS" panose="020B0603020202020204" pitchFamily="34" charset="0"/>
              <a:ea typeface="+mn-ea"/>
              <a:cs typeface="Trebuchet MS"/>
            </a:endParaRPr>
          </a:p>
        </p:txBody>
      </p:sp>
      <p:sp>
        <p:nvSpPr>
          <p:cNvPr id="7" name="TextBox 6">
            <a:extLst>
              <a:ext uri="{FF2B5EF4-FFF2-40B4-BE49-F238E27FC236}">
                <a16:creationId xmlns:a16="http://schemas.microsoft.com/office/drawing/2014/main" id="{52D01D74-9C25-4E08-B79B-04C134B32692}"/>
              </a:ext>
            </a:extLst>
          </p:cNvPr>
          <p:cNvSpPr txBox="1"/>
          <p:nvPr/>
        </p:nvSpPr>
        <p:spPr>
          <a:xfrm>
            <a:off x="1099663" y="1234403"/>
            <a:ext cx="10640053" cy="4001095"/>
          </a:xfrm>
          <a:prstGeom prst="rect">
            <a:avLst/>
          </a:prstGeom>
          <a:noFill/>
        </p:spPr>
        <p:txBody>
          <a:bodyPr wrap="square" rtlCol="0">
            <a:spAutoFit/>
          </a:bodyPr>
          <a:lstStyle/>
          <a:p>
            <a:pPr marL="342900" marR="0" lvl="0" indent="-342900"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Calibri"/>
                <a:ea typeface="+mn-ea"/>
                <a:cs typeface="+mn-cs"/>
              </a:rPr>
              <a:t>Identified some potential ETC tools in spot locations.</a:t>
            </a:r>
          </a:p>
          <a:p>
            <a:pPr marL="342900" marR="0" lvl="0" indent="-342900"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Calibri"/>
                <a:ea typeface="+mn-ea"/>
                <a:cs typeface="+mn-cs"/>
              </a:rPr>
              <a:t>Identified general considerations and potential impacts to traffic access, circulation, diversion, on-street parking, multi-modal environment, private property, etc. </a:t>
            </a:r>
            <a:endParaRPr kumimoji="0" lang="en-US" sz="2800" b="0" i="0" u="none" strike="noStrike" kern="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Calibri"/>
                <a:ea typeface="+mn-ea"/>
                <a:cs typeface="+mn-cs"/>
              </a:rPr>
              <a:t>No formal project recommendations at this time.</a:t>
            </a:r>
          </a:p>
          <a:p>
            <a:pPr marL="342900" marR="0" lvl="0" indent="-342900"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Calibri"/>
                <a:ea typeface="+mn-ea"/>
                <a:cs typeface="+mn-cs"/>
              </a:rPr>
              <a:t>Additional project development and analysis is needed to understand the full potential benefits and trade-offs.</a:t>
            </a:r>
          </a:p>
          <a:p>
            <a:pPr marL="342900" marR="0" lvl="0" indent="-342900"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Calibri"/>
                <a:ea typeface="+mn-ea"/>
                <a:cs typeface="+mn-cs"/>
              </a:rPr>
              <a:t>The Regional ETC Pilot Project could provide such opportunity.</a:t>
            </a:r>
          </a:p>
        </p:txBody>
      </p:sp>
      <p:pic>
        <p:nvPicPr>
          <p:cNvPr id="8" name="Picture 7">
            <a:extLst>
              <a:ext uri="{FF2B5EF4-FFF2-40B4-BE49-F238E27FC236}">
                <a16:creationId xmlns:a16="http://schemas.microsoft.com/office/drawing/2014/main" id="{188B064E-39DA-4C55-9B8E-9D134B79DF40}"/>
              </a:ext>
            </a:extLst>
          </p:cNvPr>
          <p:cNvPicPr>
            <a:picLocks noChangeAspect="1"/>
          </p:cNvPicPr>
          <p:nvPr/>
        </p:nvPicPr>
        <p:blipFill rotWithShape="1">
          <a:blip r:embed="rId3"/>
          <a:srcRect t="15705" b="17603"/>
          <a:stretch/>
        </p:blipFill>
        <p:spPr>
          <a:xfrm>
            <a:off x="2133600" y="5638801"/>
            <a:ext cx="7482616" cy="1070703"/>
          </a:xfrm>
          <a:prstGeom prst="rect">
            <a:avLst/>
          </a:prstGeom>
        </p:spPr>
      </p:pic>
      <p:pic>
        <p:nvPicPr>
          <p:cNvPr id="9" name="Picture 8">
            <a:extLst>
              <a:ext uri="{FF2B5EF4-FFF2-40B4-BE49-F238E27FC236}">
                <a16:creationId xmlns:a16="http://schemas.microsoft.com/office/drawing/2014/main" id="{C32A4A29-AFC6-4868-BCC8-B5E5F5AD61B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806231" y="6085094"/>
            <a:ext cx="594428" cy="514997"/>
          </a:xfrm>
          <a:prstGeom prst="rect">
            <a:avLst/>
          </a:prstGeom>
        </p:spPr>
      </p:pic>
    </p:spTree>
    <p:extLst>
      <p:ext uri="{BB962C8B-B14F-4D97-AF65-F5344CB8AC3E}">
        <p14:creationId xmlns:p14="http://schemas.microsoft.com/office/powerpoint/2010/main" val="166322937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2453" y="6070019"/>
            <a:ext cx="399047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Note: Proposal pending further input and coordination with regional partners.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4AC883A6-3F94-4B1A-A69F-3C4476A44E52}"/>
              </a:ext>
            </a:extLst>
          </p:cNvPr>
          <p:cNvPicPr>
            <a:picLocks noChangeAspect="1"/>
          </p:cNvPicPr>
          <p:nvPr/>
        </p:nvPicPr>
        <p:blipFill>
          <a:blip r:embed="rId3"/>
          <a:stretch>
            <a:fillRect/>
          </a:stretch>
        </p:blipFill>
        <p:spPr>
          <a:xfrm>
            <a:off x="685331" y="-115593"/>
            <a:ext cx="10819791" cy="6973593"/>
          </a:xfrm>
          <a:prstGeom prst="rect">
            <a:avLst/>
          </a:prstGeom>
        </p:spPr>
      </p:pic>
    </p:spTree>
    <p:extLst>
      <p:ext uri="{BB962C8B-B14F-4D97-AF65-F5344CB8AC3E}">
        <p14:creationId xmlns:p14="http://schemas.microsoft.com/office/powerpoint/2010/main" val="94762080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2453" y="6070019"/>
            <a:ext cx="399047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Note: Proposal pending further input and coordination with regional partners.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A0B4D66C-227B-45F8-8500-18997F79A313}"/>
              </a:ext>
            </a:extLst>
          </p:cNvPr>
          <p:cNvPicPr>
            <a:picLocks noChangeAspect="1"/>
          </p:cNvPicPr>
          <p:nvPr/>
        </p:nvPicPr>
        <p:blipFill>
          <a:blip r:embed="rId3"/>
          <a:stretch>
            <a:fillRect/>
          </a:stretch>
        </p:blipFill>
        <p:spPr>
          <a:xfrm>
            <a:off x="667552" y="-115593"/>
            <a:ext cx="10813248" cy="6973593"/>
          </a:xfrm>
          <a:prstGeom prst="rect">
            <a:avLst/>
          </a:prstGeom>
        </p:spPr>
      </p:pic>
    </p:spTree>
    <p:extLst>
      <p:ext uri="{BB962C8B-B14F-4D97-AF65-F5344CB8AC3E}">
        <p14:creationId xmlns:p14="http://schemas.microsoft.com/office/powerpoint/2010/main" val="378356949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2453" y="6070019"/>
            <a:ext cx="399047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Note: Proposal pending further input and coordination with regional partners.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515EC857-379D-46D6-8E7A-9AD297366BB4}"/>
              </a:ext>
            </a:extLst>
          </p:cNvPr>
          <p:cNvPicPr>
            <a:picLocks noChangeAspect="1"/>
          </p:cNvPicPr>
          <p:nvPr/>
        </p:nvPicPr>
        <p:blipFill>
          <a:blip r:embed="rId3"/>
          <a:stretch>
            <a:fillRect/>
          </a:stretch>
        </p:blipFill>
        <p:spPr>
          <a:xfrm>
            <a:off x="622300" y="-115593"/>
            <a:ext cx="10813246" cy="6973592"/>
          </a:xfrm>
          <a:prstGeom prst="rect">
            <a:avLst/>
          </a:prstGeom>
        </p:spPr>
      </p:pic>
    </p:spTree>
    <p:extLst>
      <p:ext uri="{BB962C8B-B14F-4D97-AF65-F5344CB8AC3E}">
        <p14:creationId xmlns:p14="http://schemas.microsoft.com/office/powerpoint/2010/main" val="359050100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1"/>
            <a:ext cx="12192000" cy="1193533"/>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object 7"/>
          <p:cNvSpPr txBox="1">
            <a:spLocks/>
          </p:cNvSpPr>
          <p:nvPr/>
        </p:nvSpPr>
        <p:spPr>
          <a:xfrm>
            <a:off x="-802388" y="364123"/>
            <a:ext cx="13215106"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j-ea"/>
                <a:cs typeface="Trebuchet MS"/>
              </a:rPr>
              <a:t>TSP Policy 9.6 – </a:t>
            </a:r>
          </a:p>
          <a:p>
            <a:pPr marL="1015746"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j-ea"/>
                <a:cs typeface="Trebuchet MS"/>
              </a:rPr>
              <a:t>Regarding the transportation strategy for people movement  </a:t>
            </a:r>
            <a:endParaRPr kumimoji="0" lang="en-US" sz="3200" b="0" i="0" u="none" strike="noStrike" kern="1200" cap="none" spc="0" normalizeH="0" baseline="0" noProof="0" dirty="0">
              <a:ln>
                <a:noFill/>
              </a:ln>
              <a:solidFill>
                <a:prstClr val="white"/>
              </a:solidFill>
              <a:effectLst/>
              <a:uLnTx/>
              <a:uFillTx/>
              <a:latin typeface="Trebuchet MS"/>
              <a:ea typeface="+mj-ea"/>
              <a:cs typeface="Trebuchet MS"/>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1104168" y="6048244"/>
            <a:ext cx="792570" cy="686662"/>
          </a:xfrm>
          <a:prstGeom prst="rect">
            <a:avLst/>
          </a:prstGeom>
        </p:spPr>
      </p:pic>
      <p:sp>
        <p:nvSpPr>
          <p:cNvPr id="6" name="TextBox 5"/>
          <p:cNvSpPr txBox="1"/>
          <p:nvPr/>
        </p:nvSpPr>
        <p:spPr>
          <a:xfrm>
            <a:off x="923582" y="1137553"/>
            <a:ext cx="10082269" cy="57861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Implement a prioritization of modes for people movement by making transportation system decisions according to the following ordered list: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 Walking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 Bicycling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3. Transit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4. Taxi / commercial transit / shared vehicles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5. Zero emission vehicles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6. Other single‐occupant vehicles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When implementing this prioritization, ensure that: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needs and safety of each group of users are considered, and changes do not make existing conditions worse for the most vulnerable users higher on the ordered list.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All users’ needs are balanced with the intent of optimizing the right of way for multiple modes on the same street.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When necessary to ensure safety, accommodate some users on parallel streets as part of a multi‐street corridor.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Land use and system plans, network functionality for all modes, other street functions, and complete street policies, are maintained.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Policy‐based rationale is provided if modes lower in the ordered list are prioritized.</a:t>
            </a:r>
          </a:p>
        </p:txBody>
      </p:sp>
    </p:spTree>
    <p:extLst>
      <p:ext uri="{BB962C8B-B14F-4D97-AF65-F5344CB8AC3E}">
        <p14:creationId xmlns:p14="http://schemas.microsoft.com/office/powerpoint/2010/main" val="2871600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Shape 99"/>
          <p:cNvPicPr preferRelativeResize="0"/>
          <p:nvPr/>
        </p:nvPicPr>
        <p:blipFill>
          <a:blip r:embed="rId3">
            <a:alphaModFix/>
          </a:blip>
          <a:stretch>
            <a:fillRect/>
          </a:stretch>
        </p:blipFill>
        <p:spPr>
          <a:xfrm>
            <a:off x="11097300" y="5999797"/>
            <a:ext cx="631800" cy="554467"/>
          </a:xfrm>
          <a:prstGeom prst="rect">
            <a:avLst/>
          </a:prstGeom>
          <a:noFill/>
          <a:ln>
            <a:noFill/>
          </a:ln>
        </p:spPr>
      </p:pic>
      <p:sp>
        <p:nvSpPr>
          <p:cNvPr id="100" name="Shape 100"/>
          <p:cNvSpPr txBox="1"/>
          <p:nvPr/>
        </p:nvSpPr>
        <p:spPr>
          <a:xfrm>
            <a:off x="373200" y="6168133"/>
            <a:ext cx="4050000" cy="44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kern="0">
                <a:solidFill>
                  <a:srgbClr val="000000"/>
                </a:solidFill>
                <a:latin typeface="Source Sans Pro"/>
                <a:ea typeface="Source Sans Pro"/>
                <a:cs typeface="Source Sans Pro"/>
                <a:sym typeface="Source Sans Pro"/>
              </a:rPr>
              <a:t>ENHANCED TRANSIT CORRIDORS PLAN</a:t>
            </a:r>
            <a:endParaRPr sz="1200" kern="0">
              <a:solidFill>
                <a:srgbClr val="000000"/>
              </a:solidFill>
              <a:latin typeface="Source Sans Pro"/>
              <a:ea typeface="Source Sans Pro"/>
              <a:cs typeface="Source Sans Pro"/>
              <a:sym typeface="Source Sans Pro"/>
            </a:endParaRPr>
          </a:p>
        </p:txBody>
      </p:sp>
      <p:pic>
        <p:nvPicPr>
          <p:cNvPr id="101" name="Shape 101"/>
          <p:cNvPicPr preferRelativeResize="0"/>
          <p:nvPr/>
        </p:nvPicPr>
        <p:blipFill rotWithShape="1">
          <a:blip r:embed="rId4">
            <a:alphaModFix/>
          </a:blip>
          <a:srcRect t="4766" b="1958"/>
          <a:stretch/>
        </p:blipFill>
        <p:spPr>
          <a:xfrm>
            <a:off x="1212051" y="238033"/>
            <a:ext cx="9767899" cy="5976600"/>
          </a:xfrm>
          <a:prstGeom prst="rect">
            <a:avLst/>
          </a:prstGeom>
          <a:noFill/>
          <a:ln>
            <a:noFill/>
          </a:ln>
        </p:spPr>
      </p:pic>
    </p:spTree>
    <p:extLst>
      <p:ext uri="{BB962C8B-B14F-4D97-AF65-F5344CB8AC3E}">
        <p14:creationId xmlns:p14="http://schemas.microsoft.com/office/powerpoint/2010/main" val="40607139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 name="TextBox 40"/>
          <p:cNvSpPr txBox="1"/>
          <p:nvPr/>
        </p:nvSpPr>
        <p:spPr>
          <a:xfrm>
            <a:off x="2247900" y="164353"/>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libri"/>
                <a:ea typeface="+mn-ea"/>
                <a:cs typeface="+mn-cs"/>
              </a:rPr>
              <a:t>REGIONAL TRANSIT SPECTRUM</a:t>
            </a:r>
          </a:p>
        </p:txBody>
      </p:sp>
      <p:grpSp>
        <p:nvGrpSpPr>
          <p:cNvPr id="40" name="Group 39">
            <a:extLst>
              <a:ext uri="{FF2B5EF4-FFF2-40B4-BE49-F238E27FC236}">
                <a16:creationId xmlns:a16="http://schemas.microsoft.com/office/drawing/2014/main" id="{102AED01-5FA0-4231-B6A5-9239CDAA2015}"/>
              </a:ext>
            </a:extLst>
          </p:cNvPr>
          <p:cNvGrpSpPr/>
          <p:nvPr/>
        </p:nvGrpSpPr>
        <p:grpSpPr>
          <a:xfrm>
            <a:off x="1676400" y="1007436"/>
            <a:ext cx="8839200" cy="5638800"/>
            <a:chOff x="457200" y="628185"/>
            <a:chExt cx="8839200" cy="5638800"/>
          </a:xfrm>
        </p:grpSpPr>
        <p:sp>
          <p:nvSpPr>
            <p:cNvPr id="46" name="Rectangle 45">
              <a:extLst>
                <a:ext uri="{FF2B5EF4-FFF2-40B4-BE49-F238E27FC236}">
                  <a16:creationId xmlns:a16="http://schemas.microsoft.com/office/drawing/2014/main" id="{9591267B-42D3-4A28-8E70-B814F6C2105B}"/>
                </a:ext>
              </a:extLst>
            </p:cNvPr>
            <p:cNvSpPr/>
            <p:nvPr/>
          </p:nvSpPr>
          <p:spPr>
            <a:xfrm>
              <a:off x="457200" y="5675754"/>
              <a:ext cx="3433632" cy="461665"/>
            </a:xfrm>
            <a:prstGeom prst="rect">
              <a:avLst/>
            </a:prstGeom>
          </p:spPr>
          <p:txBody>
            <a:bodyPr wrap="none">
              <a:spAutoFit/>
            </a:bodyPr>
            <a:lstStyle/>
            <a:p>
              <a:pPr lvl="0">
                <a:spcBef>
                  <a:spcPts val="1800"/>
                </a:spcBef>
              </a:pPr>
              <a:r>
                <a:rPr lang="en-US" sz="2400" dirty="0">
                  <a:solidFill>
                    <a:srgbClr val="003B5C"/>
                  </a:solidFill>
                </a:rPr>
                <a:t>Regional Transit Spectrum</a:t>
              </a:r>
            </a:p>
          </p:txBody>
        </p:sp>
        <p:sp>
          <p:nvSpPr>
            <p:cNvPr id="47" name="Rounded Rectangle 36">
              <a:extLst>
                <a:ext uri="{FF2B5EF4-FFF2-40B4-BE49-F238E27FC236}">
                  <a16:creationId xmlns:a16="http://schemas.microsoft.com/office/drawing/2014/main" id="{3DDA9FB4-EDBF-4C0B-8348-E9889377439E}"/>
                </a:ext>
              </a:extLst>
            </p:cNvPr>
            <p:cNvSpPr/>
            <p:nvPr/>
          </p:nvSpPr>
          <p:spPr>
            <a:xfrm>
              <a:off x="4267200" y="3066585"/>
              <a:ext cx="5029200" cy="3200400"/>
            </a:xfrm>
            <a:prstGeom prst="roundRect">
              <a:avLst/>
            </a:prstGeom>
            <a:noFill/>
            <a:ln w="19050" cap="flat" cmpd="sng" algn="ctr">
              <a:solidFill>
                <a:srgbClr val="5B9BD5">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Rounded Rectangle 41">
              <a:extLst>
                <a:ext uri="{FF2B5EF4-FFF2-40B4-BE49-F238E27FC236}">
                  <a16:creationId xmlns:a16="http://schemas.microsoft.com/office/drawing/2014/main" id="{7DACFA27-A0F5-4931-B840-CC36F5BC9C77}"/>
                </a:ext>
              </a:extLst>
            </p:cNvPr>
            <p:cNvSpPr/>
            <p:nvPr/>
          </p:nvSpPr>
          <p:spPr>
            <a:xfrm>
              <a:off x="2895600" y="2456985"/>
              <a:ext cx="3048000" cy="1600200"/>
            </a:xfrm>
            <a:prstGeom prst="roundRect">
              <a:avLst/>
            </a:prstGeom>
            <a:noFill/>
            <a:ln w="31750" cap="flat" cmpd="sng" algn="ctr">
              <a:solidFill>
                <a:srgbClr val="FF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DDC133D3-A3FA-4E8B-83CA-EEC0A9D10F95}"/>
                </a:ext>
              </a:extLst>
            </p:cNvPr>
            <p:cNvSpPr/>
            <p:nvPr/>
          </p:nvSpPr>
          <p:spPr>
            <a:xfrm>
              <a:off x="685800" y="628185"/>
              <a:ext cx="8458200" cy="381000"/>
            </a:xfrm>
            <a:prstGeom prst="rect">
              <a:avLst/>
            </a:prstGeom>
            <a:gradFill flip="none" rotWithShape="1">
              <a:gsLst>
                <a:gs pos="46000">
                  <a:srgbClr val="44546A">
                    <a:alpha val="51000"/>
                  </a:srgbClr>
                </a:gs>
                <a:gs pos="50000">
                  <a:srgbClr val="5B9BD5">
                    <a:tint val="44500"/>
                    <a:satMod val="160000"/>
                  </a:srgbClr>
                </a:gs>
                <a:gs pos="100000">
                  <a:srgbClr val="5B9BD5">
                    <a:tint val="23500"/>
                    <a:satMod val="160000"/>
                  </a:srgbClr>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Rounded Rectangle 34">
              <a:extLst>
                <a:ext uri="{FF2B5EF4-FFF2-40B4-BE49-F238E27FC236}">
                  <a16:creationId xmlns:a16="http://schemas.microsoft.com/office/drawing/2014/main" id="{FCC9ED4D-DA9F-4501-83B7-C26554ADE05D}"/>
                </a:ext>
              </a:extLst>
            </p:cNvPr>
            <p:cNvSpPr/>
            <p:nvPr/>
          </p:nvSpPr>
          <p:spPr>
            <a:xfrm>
              <a:off x="609600" y="1237785"/>
              <a:ext cx="4953000" cy="1752600"/>
            </a:xfrm>
            <a:prstGeom prst="roundRect">
              <a:avLst/>
            </a:prstGeom>
            <a:noFill/>
            <a:ln w="19050" cap="flat" cmpd="sng" algn="ctr">
              <a:solidFill>
                <a:srgbClr val="5B9BD5">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3FC96110-3D91-4839-B411-0A89D84BE0CA}"/>
                </a:ext>
              </a:extLst>
            </p:cNvPr>
            <p:cNvSpPr txBox="1"/>
            <p:nvPr/>
          </p:nvSpPr>
          <p:spPr>
            <a:xfrm>
              <a:off x="609600" y="628185"/>
              <a:ext cx="16764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Mixed traffic</a:t>
              </a:r>
            </a:p>
          </p:txBody>
        </p:sp>
        <p:sp>
          <p:nvSpPr>
            <p:cNvPr id="52" name="TextBox 51">
              <a:extLst>
                <a:ext uri="{FF2B5EF4-FFF2-40B4-BE49-F238E27FC236}">
                  <a16:creationId xmlns:a16="http://schemas.microsoft.com/office/drawing/2014/main" id="{BC333231-09DF-4291-A615-4DE75C58C008}"/>
                </a:ext>
              </a:extLst>
            </p:cNvPr>
            <p:cNvSpPr txBox="1"/>
            <p:nvPr/>
          </p:nvSpPr>
          <p:spPr>
            <a:xfrm>
              <a:off x="3505200" y="628185"/>
              <a:ext cx="22098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Priority treatments</a:t>
              </a:r>
            </a:p>
          </p:txBody>
        </p:sp>
        <p:sp>
          <p:nvSpPr>
            <p:cNvPr id="53" name="TextBox 52">
              <a:extLst>
                <a:ext uri="{FF2B5EF4-FFF2-40B4-BE49-F238E27FC236}">
                  <a16:creationId xmlns:a16="http://schemas.microsoft.com/office/drawing/2014/main" id="{41B47C94-DFDE-42F3-A803-A886EBC14880}"/>
                </a:ext>
              </a:extLst>
            </p:cNvPr>
            <p:cNvSpPr txBox="1"/>
            <p:nvPr/>
          </p:nvSpPr>
          <p:spPr>
            <a:xfrm>
              <a:off x="6781800" y="628185"/>
              <a:ext cx="22098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Exclusive guideway</a:t>
              </a:r>
            </a:p>
          </p:txBody>
        </p:sp>
        <p:sp>
          <p:nvSpPr>
            <p:cNvPr id="54" name="Rounded Rectangle 8">
              <a:extLst>
                <a:ext uri="{FF2B5EF4-FFF2-40B4-BE49-F238E27FC236}">
                  <a16:creationId xmlns:a16="http://schemas.microsoft.com/office/drawing/2014/main" id="{58B12219-B833-4337-B291-E7737038C65F}"/>
                </a:ext>
              </a:extLst>
            </p:cNvPr>
            <p:cNvSpPr/>
            <p:nvPr/>
          </p:nvSpPr>
          <p:spPr>
            <a:xfrm>
              <a:off x="762000" y="1390185"/>
              <a:ext cx="1600200" cy="381000"/>
            </a:xfrm>
            <a:prstGeom prst="roundRect">
              <a:avLst/>
            </a:prstGeom>
            <a:solidFill>
              <a:srgbClr val="DA8026"/>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EE3F2263-73F5-43BC-BC68-8728B1566398}"/>
                </a:ext>
              </a:extLst>
            </p:cNvPr>
            <p:cNvSpPr txBox="1"/>
            <p:nvPr/>
          </p:nvSpPr>
          <p:spPr>
            <a:xfrm>
              <a:off x="838200" y="1390185"/>
              <a:ext cx="13716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Local buses</a:t>
              </a:r>
            </a:p>
          </p:txBody>
        </p:sp>
        <p:sp>
          <p:nvSpPr>
            <p:cNvPr id="56" name="Rounded Rectangle 11">
              <a:extLst>
                <a:ext uri="{FF2B5EF4-FFF2-40B4-BE49-F238E27FC236}">
                  <a16:creationId xmlns:a16="http://schemas.microsoft.com/office/drawing/2014/main" id="{37D41567-B795-4B07-B74A-3BF1527111A9}"/>
                </a:ext>
              </a:extLst>
            </p:cNvPr>
            <p:cNvSpPr/>
            <p:nvPr/>
          </p:nvSpPr>
          <p:spPr>
            <a:xfrm>
              <a:off x="762000" y="1923585"/>
              <a:ext cx="3124200" cy="381000"/>
            </a:xfrm>
            <a:prstGeom prst="roundRect">
              <a:avLst/>
            </a:prstGeom>
            <a:solidFill>
              <a:srgbClr val="DA8026"/>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4918A19A-2CBE-4411-B487-F89102E7B3E0}"/>
                </a:ext>
              </a:extLst>
            </p:cNvPr>
            <p:cNvSpPr txBox="1"/>
            <p:nvPr/>
          </p:nvSpPr>
          <p:spPr>
            <a:xfrm>
              <a:off x="914400" y="1923585"/>
              <a:ext cx="28194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Regional bus</a:t>
              </a:r>
            </a:p>
          </p:txBody>
        </p:sp>
        <p:sp>
          <p:nvSpPr>
            <p:cNvPr id="58" name="Rounded Rectangle 13">
              <a:extLst>
                <a:ext uri="{FF2B5EF4-FFF2-40B4-BE49-F238E27FC236}">
                  <a16:creationId xmlns:a16="http://schemas.microsoft.com/office/drawing/2014/main" id="{8D1BEC22-481C-4C0F-AF86-10D41239F2E9}"/>
                </a:ext>
              </a:extLst>
            </p:cNvPr>
            <p:cNvSpPr/>
            <p:nvPr/>
          </p:nvSpPr>
          <p:spPr>
            <a:xfrm>
              <a:off x="762000" y="2533185"/>
              <a:ext cx="4495800" cy="381000"/>
            </a:xfrm>
            <a:prstGeom prst="roundRect">
              <a:avLst/>
            </a:prstGeom>
            <a:solidFill>
              <a:srgbClr val="0A9BA6"/>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AEC2BABC-D0A6-45DD-9A24-29DE4E020E25}"/>
                </a:ext>
              </a:extLst>
            </p:cNvPr>
            <p:cNvSpPr txBox="1"/>
            <p:nvPr/>
          </p:nvSpPr>
          <p:spPr>
            <a:xfrm>
              <a:off x="914400" y="2533185"/>
              <a:ext cx="41910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Frequent Service bus</a:t>
              </a:r>
            </a:p>
          </p:txBody>
        </p:sp>
        <p:sp>
          <p:nvSpPr>
            <p:cNvPr id="60" name="Rounded Rectangle 15">
              <a:extLst>
                <a:ext uri="{FF2B5EF4-FFF2-40B4-BE49-F238E27FC236}">
                  <a16:creationId xmlns:a16="http://schemas.microsoft.com/office/drawing/2014/main" id="{983DC320-0AED-4451-ABCC-1F1BF2C99A8D}"/>
                </a:ext>
              </a:extLst>
            </p:cNvPr>
            <p:cNvSpPr/>
            <p:nvPr/>
          </p:nvSpPr>
          <p:spPr>
            <a:xfrm>
              <a:off x="1447800" y="3066585"/>
              <a:ext cx="5105400" cy="381000"/>
            </a:xfrm>
            <a:prstGeom prst="roundRect">
              <a:avLst/>
            </a:prstGeom>
            <a:solidFill>
              <a:srgbClr val="0A9BA6"/>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TextBox 60">
              <a:extLst>
                <a:ext uri="{FF2B5EF4-FFF2-40B4-BE49-F238E27FC236}">
                  <a16:creationId xmlns:a16="http://schemas.microsoft.com/office/drawing/2014/main" id="{CCC06463-1C15-46D6-88DA-383374D2C093}"/>
                </a:ext>
              </a:extLst>
            </p:cNvPr>
            <p:cNvSpPr txBox="1"/>
            <p:nvPr/>
          </p:nvSpPr>
          <p:spPr>
            <a:xfrm>
              <a:off x="1447800" y="3066585"/>
              <a:ext cx="46482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Streetcar</a:t>
              </a:r>
            </a:p>
          </p:txBody>
        </p:sp>
        <p:sp>
          <p:nvSpPr>
            <p:cNvPr id="62" name="Rounded Rectangle 17">
              <a:extLst>
                <a:ext uri="{FF2B5EF4-FFF2-40B4-BE49-F238E27FC236}">
                  <a16:creationId xmlns:a16="http://schemas.microsoft.com/office/drawing/2014/main" id="{7D7C874A-EA28-455C-8460-82878E145B9D}"/>
                </a:ext>
              </a:extLst>
            </p:cNvPr>
            <p:cNvSpPr/>
            <p:nvPr/>
          </p:nvSpPr>
          <p:spPr>
            <a:xfrm>
              <a:off x="3048000" y="3599985"/>
              <a:ext cx="3886200" cy="381000"/>
            </a:xfrm>
            <a:prstGeom prst="roundRect">
              <a:avLst/>
            </a:prstGeom>
            <a:solidFill>
              <a:srgbClr val="0A9BA6"/>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TextBox 62">
              <a:extLst>
                <a:ext uri="{FF2B5EF4-FFF2-40B4-BE49-F238E27FC236}">
                  <a16:creationId xmlns:a16="http://schemas.microsoft.com/office/drawing/2014/main" id="{0E4484F6-E90D-433F-8A71-BB0DC2A746B6}"/>
                </a:ext>
              </a:extLst>
            </p:cNvPr>
            <p:cNvSpPr txBox="1"/>
            <p:nvPr/>
          </p:nvSpPr>
          <p:spPr>
            <a:xfrm>
              <a:off x="3048000" y="3599985"/>
              <a:ext cx="36576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Corridor based Bus Rapid Transit</a:t>
              </a:r>
            </a:p>
          </p:txBody>
        </p:sp>
        <p:sp>
          <p:nvSpPr>
            <p:cNvPr id="64" name="Rounded Rectangle 19">
              <a:extLst>
                <a:ext uri="{FF2B5EF4-FFF2-40B4-BE49-F238E27FC236}">
                  <a16:creationId xmlns:a16="http://schemas.microsoft.com/office/drawing/2014/main" id="{C48BCD40-05BA-4C1D-9AA0-6A24D69D8858}"/>
                </a:ext>
              </a:extLst>
            </p:cNvPr>
            <p:cNvSpPr/>
            <p:nvPr/>
          </p:nvSpPr>
          <p:spPr>
            <a:xfrm>
              <a:off x="4419600" y="4133385"/>
              <a:ext cx="4572000" cy="381000"/>
            </a:xfrm>
            <a:prstGeom prst="roundRect">
              <a:avLst/>
            </a:prstGeom>
            <a:solidFill>
              <a:srgbClr val="97639D"/>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TextBox 64">
              <a:extLst>
                <a:ext uri="{FF2B5EF4-FFF2-40B4-BE49-F238E27FC236}">
                  <a16:creationId xmlns:a16="http://schemas.microsoft.com/office/drawing/2014/main" id="{9C8D1D41-FEED-444E-9B16-090CB3BAA8BF}"/>
                </a:ext>
              </a:extLst>
            </p:cNvPr>
            <p:cNvSpPr txBox="1"/>
            <p:nvPr/>
          </p:nvSpPr>
          <p:spPr>
            <a:xfrm>
              <a:off x="4572000" y="4133385"/>
              <a:ext cx="42672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Bus Rapid Transit</a:t>
              </a:r>
            </a:p>
          </p:txBody>
        </p:sp>
        <p:sp>
          <p:nvSpPr>
            <p:cNvPr id="66" name="Rounded Rectangle 21">
              <a:extLst>
                <a:ext uri="{FF2B5EF4-FFF2-40B4-BE49-F238E27FC236}">
                  <a16:creationId xmlns:a16="http://schemas.microsoft.com/office/drawing/2014/main" id="{5DC5BE67-B7C4-4CED-B26A-7BD65E78CF38}"/>
                </a:ext>
              </a:extLst>
            </p:cNvPr>
            <p:cNvSpPr/>
            <p:nvPr/>
          </p:nvSpPr>
          <p:spPr>
            <a:xfrm>
              <a:off x="4419600" y="4666785"/>
              <a:ext cx="4648200" cy="381000"/>
            </a:xfrm>
            <a:prstGeom prst="roundRect">
              <a:avLst/>
            </a:prstGeom>
            <a:solidFill>
              <a:srgbClr val="97639D"/>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TextBox 66">
              <a:extLst>
                <a:ext uri="{FF2B5EF4-FFF2-40B4-BE49-F238E27FC236}">
                  <a16:creationId xmlns:a16="http://schemas.microsoft.com/office/drawing/2014/main" id="{ADD944DC-C162-433B-A057-5084DEA955D7}"/>
                </a:ext>
              </a:extLst>
            </p:cNvPr>
            <p:cNvSpPr txBox="1"/>
            <p:nvPr/>
          </p:nvSpPr>
          <p:spPr>
            <a:xfrm>
              <a:off x="4572000" y="4666785"/>
              <a:ext cx="42672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Rapid Streetcar</a:t>
              </a:r>
            </a:p>
          </p:txBody>
        </p:sp>
        <p:sp>
          <p:nvSpPr>
            <p:cNvPr id="68" name="Rounded Rectangle 23">
              <a:extLst>
                <a:ext uri="{FF2B5EF4-FFF2-40B4-BE49-F238E27FC236}">
                  <a16:creationId xmlns:a16="http://schemas.microsoft.com/office/drawing/2014/main" id="{10C38059-486C-4DC6-8A62-D9AD0BED83AD}"/>
                </a:ext>
              </a:extLst>
            </p:cNvPr>
            <p:cNvSpPr/>
            <p:nvPr/>
          </p:nvSpPr>
          <p:spPr>
            <a:xfrm>
              <a:off x="6553200" y="5200185"/>
              <a:ext cx="2514600" cy="381000"/>
            </a:xfrm>
            <a:prstGeom prst="roundRect">
              <a:avLst/>
            </a:prstGeom>
            <a:solidFill>
              <a:srgbClr val="97639D"/>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TextBox 68">
              <a:extLst>
                <a:ext uri="{FF2B5EF4-FFF2-40B4-BE49-F238E27FC236}">
                  <a16:creationId xmlns:a16="http://schemas.microsoft.com/office/drawing/2014/main" id="{1DFF9CF1-AF3C-4629-8D09-4CF3A47C6140}"/>
                </a:ext>
              </a:extLst>
            </p:cNvPr>
            <p:cNvSpPr txBox="1"/>
            <p:nvPr/>
          </p:nvSpPr>
          <p:spPr>
            <a:xfrm>
              <a:off x="6629400" y="5200185"/>
              <a:ext cx="23622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Light Rail</a:t>
              </a:r>
            </a:p>
          </p:txBody>
        </p:sp>
        <p:sp>
          <p:nvSpPr>
            <p:cNvPr id="70" name="Rounded Rectangle 25">
              <a:extLst>
                <a:ext uri="{FF2B5EF4-FFF2-40B4-BE49-F238E27FC236}">
                  <a16:creationId xmlns:a16="http://schemas.microsoft.com/office/drawing/2014/main" id="{6A088176-ABE3-49C5-9948-6D8050C0AAFC}"/>
                </a:ext>
              </a:extLst>
            </p:cNvPr>
            <p:cNvSpPr/>
            <p:nvPr/>
          </p:nvSpPr>
          <p:spPr>
            <a:xfrm>
              <a:off x="6629400" y="5733585"/>
              <a:ext cx="2514600" cy="381000"/>
            </a:xfrm>
            <a:prstGeom prst="roundRect">
              <a:avLst/>
            </a:prstGeom>
            <a:solidFill>
              <a:srgbClr val="97639D"/>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0C89D438-6A64-491E-8A3C-2DD319F8A086}"/>
                </a:ext>
              </a:extLst>
            </p:cNvPr>
            <p:cNvSpPr txBox="1"/>
            <p:nvPr/>
          </p:nvSpPr>
          <p:spPr>
            <a:xfrm>
              <a:off x="6705600" y="5733585"/>
              <a:ext cx="23622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Commuter Rail</a:t>
              </a:r>
            </a:p>
          </p:txBody>
        </p:sp>
        <p:sp>
          <p:nvSpPr>
            <p:cNvPr id="72" name="Rounded Rectangle 27">
              <a:extLst>
                <a:ext uri="{FF2B5EF4-FFF2-40B4-BE49-F238E27FC236}">
                  <a16:creationId xmlns:a16="http://schemas.microsoft.com/office/drawing/2014/main" id="{D4014B9D-4EB0-4AA9-8EEF-AA041DEF0828}"/>
                </a:ext>
              </a:extLst>
            </p:cNvPr>
            <p:cNvSpPr/>
            <p:nvPr/>
          </p:nvSpPr>
          <p:spPr>
            <a:xfrm>
              <a:off x="7162800" y="1237785"/>
              <a:ext cx="1600200" cy="381000"/>
            </a:xfrm>
            <a:prstGeom prst="roundRect">
              <a:avLst/>
            </a:prstGeom>
            <a:solidFill>
              <a:srgbClr val="92D050"/>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1C9E106D-E12B-453E-9DCF-C96115E2F20E}"/>
                </a:ext>
              </a:extLst>
            </p:cNvPr>
            <p:cNvSpPr txBox="1"/>
            <p:nvPr/>
          </p:nvSpPr>
          <p:spPr>
            <a:xfrm>
              <a:off x="7239000" y="1237785"/>
              <a:ext cx="13716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Tram</a:t>
              </a:r>
            </a:p>
          </p:txBody>
        </p:sp>
        <p:sp>
          <p:nvSpPr>
            <p:cNvPr id="74" name="TextBox 73">
              <a:extLst>
                <a:ext uri="{FF2B5EF4-FFF2-40B4-BE49-F238E27FC236}">
                  <a16:creationId xmlns:a16="http://schemas.microsoft.com/office/drawing/2014/main" id="{045CA17A-0505-461E-9EFB-2C71F662E325}"/>
                </a:ext>
              </a:extLst>
            </p:cNvPr>
            <p:cNvSpPr txBox="1"/>
            <p:nvPr/>
          </p:nvSpPr>
          <p:spPr>
            <a:xfrm>
              <a:off x="5981700" y="2512587"/>
              <a:ext cx="19812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rPr>
                <a:t>Enhanced Transit</a:t>
              </a:r>
            </a:p>
          </p:txBody>
        </p:sp>
        <p:sp>
          <p:nvSpPr>
            <p:cNvPr id="75" name="TextBox 74">
              <a:extLst>
                <a:ext uri="{FF2B5EF4-FFF2-40B4-BE49-F238E27FC236}">
                  <a16:creationId xmlns:a16="http://schemas.microsoft.com/office/drawing/2014/main" id="{1DFA57CC-8492-44CD-BDA2-6E61BD494318}"/>
                </a:ext>
              </a:extLst>
            </p:cNvPr>
            <p:cNvSpPr txBox="1"/>
            <p:nvPr/>
          </p:nvSpPr>
          <p:spPr>
            <a:xfrm>
              <a:off x="4267200" y="5352589"/>
              <a:ext cx="19812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High Capacity Transit</a:t>
              </a:r>
            </a:p>
          </p:txBody>
        </p:sp>
        <p:sp>
          <p:nvSpPr>
            <p:cNvPr id="76" name="TextBox 75">
              <a:extLst>
                <a:ext uri="{FF2B5EF4-FFF2-40B4-BE49-F238E27FC236}">
                  <a16:creationId xmlns:a16="http://schemas.microsoft.com/office/drawing/2014/main" id="{5AB3BE8F-65C8-4CEF-B0A4-4B43E5891CA5}"/>
                </a:ext>
              </a:extLst>
            </p:cNvPr>
            <p:cNvSpPr txBox="1"/>
            <p:nvPr/>
          </p:nvSpPr>
          <p:spPr>
            <a:xfrm>
              <a:off x="3200400" y="1325660"/>
              <a:ext cx="23622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Service Enhancement Plans/Master Plans</a:t>
              </a:r>
            </a:p>
          </p:txBody>
        </p:sp>
      </p:grpSp>
    </p:spTree>
    <p:extLst>
      <p:ext uri="{BB962C8B-B14F-4D97-AF65-F5344CB8AC3E}">
        <p14:creationId xmlns:p14="http://schemas.microsoft.com/office/powerpoint/2010/main" val="4898146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7"/>
          <p:cNvSpPr txBox="1">
            <a:spLocks/>
          </p:cNvSpPr>
          <p:nvPr/>
        </p:nvSpPr>
        <p:spPr>
          <a:xfrm>
            <a:off x="2805831" y="270042"/>
            <a:ext cx="9209192"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lvl="0">
              <a:defRPr/>
            </a:pPr>
            <a:r>
              <a:rPr kumimoji="0" lang="en-US" sz="3200" b="1" i="0" u="none" strike="noStrike" kern="1200" cap="none" spc="0" normalizeH="0" baseline="0" noProof="0" dirty="0">
                <a:ln>
                  <a:noFill/>
                </a:ln>
                <a:solidFill>
                  <a:prstClr val="white"/>
                </a:solidFill>
                <a:effectLst/>
                <a:uLnTx/>
                <a:uFillTx/>
                <a:latin typeface="Trebuchet MS"/>
                <a:ea typeface="+mj-ea"/>
                <a:cs typeface="Trebuchet MS"/>
              </a:rPr>
              <a:t>Framework for Transit </a:t>
            </a:r>
            <a:r>
              <a:rPr lang="en-US" sz="3200" b="1" dirty="0">
                <a:solidFill>
                  <a:prstClr val="white"/>
                </a:solidFill>
                <a:latin typeface="Trebuchet MS"/>
                <a:cs typeface="Trebuchet MS"/>
              </a:rPr>
              <a:t>Monitoring Program </a:t>
            </a:r>
            <a:r>
              <a:rPr kumimoji="0" lang="en-US" sz="3200" b="1" i="0" u="none" strike="noStrike" kern="1200" cap="none" spc="0" normalizeH="0" baseline="0" noProof="0" dirty="0">
                <a:ln>
                  <a:noFill/>
                </a:ln>
                <a:solidFill>
                  <a:prstClr val="white"/>
                </a:solidFill>
                <a:effectLst/>
                <a:uLnTx/>
                <a:uFillTx/>
                <a:latin typeface="Trebuchet MS"/>
                <a:ea typeface="+mj-ea"/>
                <a:cs typeface="Trebuchet MS"/>
              </a:rPr>
              <a:t>&amp; On-going Performance</a:t>
            </a:r>
            <a:endParaRPr kumimoji="0" lang="en-US" sz="3200" b="0" i="0" u="none" strike="noStrike" kern="1200" cap="none" spc="0" normalizeH="0" baseline="0" noProof="0" dirty="0">
              <a:ln>
                <a:noFill/>
              </a:ln>
              <a:solidFill>
                <a:prstClr val="white"/>
              </a:solidFill>
              <a:effectLst/>
              <a:uLnTx/>
              <a:uFillTx/>
              <a:latin typeface="Trebuchet MS"/>
              <a:ea typeface="+mj-ea"/>
              <a:cs typeface="Trebuchet MS"/>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1104168" y="6048244"/>
            <a:ext cx="792570" cy="686662"/>
          </a:xfrm>
          <a:prstGeom prst="rect">
            <a:avLst/>
          </a:prstGeom>
        </p:spPr>
      </p:pic>
      <p:sp>
        <p:nvSpPr>
          <p:cNvPr id="13" name="TextBox 12">
            <a:extLst>
              <a:ext uri="{FF2B5EF4-FFF2-40B4-BE49-F238E27FC236}">
                <a16:creationId xmlns:a16="http://schemas.microsoft.com/office/drawing/2014/main" id="{857C995D-57EE-4CE7-A293-3667D30F3A2C}"/>
              </a:ext>
            </a:extLst>
          </p:cNvPr>
          <p:cNvSpPr txBox="1"/>
          <p:nvPr/>
        </p:nvSpPr>
        <p:spPr>
          <a:xfrm>
            <a:off x="5576681" y="1671081"/>
            <a:ext cx="6467688" cy="36009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libri"/>
                <a:ea typeface="+mn-ea"/>
                <a:cs typeface="+mn-cs"/>
              </a:rPr>
              <a:t>Step 1: Identify the network universe</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libri"/>
                <a:ea typeface="+mn-ea"/>
                <a:cs typeface="+mn-cs"/>
              </a:rPr>
              <a:t>Step 2: Monitor Triggers to Talk</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libri"/>
                <a:ea typeface="+mn-ea"/>
                <a:cs typeface="+mn-cs"/>
              </a:rPr>
              <a:t>Step 3: Diagnose the kind of delay</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libri"/>
                <a:ea typeface="+mn-ea"/>
                <a:cs typeface="+mn-cs"/>
              </a:rPr>
              <a:t>Step 4: Apply ETC Toolbox</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libri"/>
                <a:ea typeface="+mn-ea"/>
                <a:cs typeface="+mn-cs"/>
              </a:rPr>
              <a:t>Step 5: Prioritize Investments and Implement</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libri"/>
                <a:ea typeface="+mn-ea"/>
                <a:cs typeface="+mn-cs"/>
              </a:rPr>
              <a:t>Step 6: Evaluate for success and on-going need</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libri"/>
                <a:ea typeface="+mn-ea"/>
                <a:cs typeface="+mn-cs"/>
              </a:rPr>
              <a:t>Repeat</a:t>
            </a:r>
          </a:p>
        </p:txBody>
      </p:sp>
      <p:pic>
        <p:nvPicPr>
          <p:cNvPr id="12" name="Picture 11" descr="S:\TRANSIT\Enhanced Corridors Transit Plan\Task 8 - Refinement and Implementation Plan\Recommended Plan\Final Recommended Plan - June 2018\Graphic Bits and Pieces\Hourglass_diagram.png">
            <a:extLst>
              <a:ext uri="{FF2B5EF4-FFF2-40B4-BE49-F238E27FC236}">
                <a16:creationId xmlns:a16="http://schemas.microsoft.com/office/drawing/2014/main" id="{96E03CBE-B28A-4C1A-9385-A69F967936F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42217" y="85148"/>
            <a:ext cx="5186833" cy="6772852"/>
          </a:xfrm>
          <a:prstGeom prst="rect">
            <a:avLst/>
          </a:prstGeom>
          <a:noFill/>
          <a:ln>
            <a:noFill/>
          </a:ln>
        </p:spPr>
      </p:pic>
    </p:spTree>
    <p:extLst>
      <p:ext uri="{BB962C8B-B14F-4D97-AF65-F5344CB8AC3E}">
        <p14:creationId xmlns:p14="http://schemas.microsoft.com/office/powerpoint/2010/main" val="16075770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 name="Rectangle 5"/>
          <p:cNvSpPr/>
          <p:nvPr/>
        </p:nvSpPr>
        <p:spPr>
          <a:xfrm>
            <a:off x="172453" y="6070019"/>
            <a:ext cx="3990473" cy="646331"/>
          </a:xfrm>
          <a:prstGeom prst="rect">
            <a:avLst/>
          </a:prstGeom>
        </p:spPr>
        <p:txBody>
          <a:bodyPr wrap="square">
            <a:spAutoFit/>
          </a:bodyPr>
          <a:lstStyle/>
          <a:p>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Note: Proposal pending further input and coordination with regional partners.</a:t>
            </a:r>
            <a:endParaRPr lang="en-US" dirty="0">
              <a:solidFill>
                <a:schemeClr val="bg1"/>
              </a:solidFill>
            </a:endParaRPr>
          </a:p>
        </p:txBody>
      </p:sp>
      <p:graphicFrame>
        <p:nvGraphicFramePr>
          <p:cNvPr id="7" name="Object 6">
            <a:extLst>
              <a:ext uri="{FF2B5EF4-FFF2-40B4-BE49-F238E27FC236}">
                <a16:creationId xmlns:a16="http://schemas.microsoft.com/office/drawing/2014/main" id="{02EA22CA-4D93-404B-84E8-B2063CCA16BD}"/>
              </a:ext>
            </a:extLst>
          </p:cNvPr>
          <p:cNvGraphicFramePr>
            <a:graphicFrameLocks noChangeAspect="1"/>
          </p:cNvGraphicFramePr>
          <p:nvPr>
            <p:extLst>
              <p:ext uri="{D42A27DB-BD31-4B8C-83A1-F6EECF244321}">
                <p14:modId xmlns:p14="http://schemas.microsoft.com/office/powerpoint/2010/main" val="1619244175"/>
              </p:ext>
            </p:extLst>
          </p:nvPr>
        </p:nvGraphicFramePr>
        <p:xfrm>
          <a:off x="763601" y="0"/>
          <a:ext cx="10530745" cy="8137394"/>
        </p:xfrm>
        <a:graphic>
          <a:graphicData uri="http://schemas.openxmlformats.org/presentationml/2006/ole">
            <mc:AlternateContent xmlns:mc="http://schemas.openxmlformats.org/markup-compatibility/2006">
              <mc:Choice xmlns:v="urn:schemas-microsoft-com:vml" Requires="v">
                <p:oleObj spid="_x0000_s2119" name="Acrobat Document" r:id="rId4" imgW="7543607" imgH="5829107" progId="AcroExch.Document.DC">
                  <p:embed/>
                </p:oleObj>
              </mc:Choice>
              <mc:Fallback>
                <p:oleObj name="Acrobat Document" r:id="rId4" imgW="7543607" imgH="5829107" progId="AcroExch.Document.DC">
                  <p:embed/>
                  <p:pic>
                    <p:nvPicPr>
                      <p:cNvPr id="2" name="Object 1"/>
                      <p:cNvPicPr/>
                      <p:nvPr/>
                    </p:nvPicPr>
                    <p:blipFill>
                      <a:blip r:embed="rId5"/>
                      <a:stretch>
                        <a:fillRect/>
                      </a:stretch>
                    </p:blipFill>
                    <p:spPr>
                      <a:xfrm>
                        <a:off x="763601" y="0"/>
                        <a:ext cx="10530745" cy="8137394"/>
                      </a:xfrm>
                      <a:prstGeom prst="rect">
                        <a:avLst/>
                      </a:prstGeom>
                    </p:spPr>
                  </p:pic>
                </p:oleObj>
              </mc:Fallback>
            </mc:AlternateContent>
          </a:graphicData>
        </a:graphic>
      </p:graphicFrame>
    </p:spTree>
    <p:extLst>
      <p:ext uri="{BB962C8B-B14F-4D97-AF65-F5344CB8AC3E}">
        <p14:creationId xmlns:p14="http://schemas.microsoft.com/office/powerpoint/2010/main" val="372167278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1"/>
            <a:ext cx="12192000" cy="1193533"/>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object 7"/>
          <p:cNvSpPr txBox="1">
            <a:spLocks/>
          </p:cNvSpPr>
          <p:nvPr/>
        </p:nvSpPr>
        <p:spPr>
          <a:xfrm>
            <a:off x="-760347" y="371084"/>
            <a:ext cx="12657085"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rebuchet MS"/>
                <a:cs typeface="Trebuchet MS"/>
              </a:rPr>
              <a:t>Triggers to Talk: </a:t>
            </a:r>
          </a:p>
          <a:p>
            <a:pPr marL="1015746"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rebuchet MS"/>
                <a:cs typeface="Trebuchet MS"/>
              </a:rPr>
              <a:t>Make transit more efficient and reliable</a:t>
            </a:r>
            <a:endParaRPr kumimoji="0" lang="en-US" sz="4000" b="0" i="0" u="none" strike="noStrike" kern="1200" cap="none" spc="0" normalizeH="0" baseline="0" noProof="0" dirty="0">
              <a:ln>
                <a:noFill/>
              </a:ln>
              <a:solidFill>
                <a:schemeClr val="bg1"/>
              </a:solidFill>
              <a:effectLst/>
              <a:uLnTx/>
              <a:uFillTx/>
              <a:latin typeface="Trebuchet MS"/>
              <a:cs typeface="Trebuchet MS"/>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1104168" y="6048244"/>
            <a:ext cx="792570" cy="686662"/>
          </a:xfrm>
          <a:prstGeom prst="rect">
            <a:avLst/>
          </a:prstGeom>
        </p:spPr>
      </p:pic>
      <p:sp>
        <p:nvSpPr>
          <p:cNvPr id="6" name="TextBox 5"/>
          <p:cNvSpPr txBox="1"/>
          <p:nvPr/>
        </p:nvSpPr>
        <p:spPr>
          <a:xfrm>
            <a:off x="964273" y="1795296"/>
            <a:ext cx="10263454" cy="4231928"/>
          </a:xfrm>
          <a:prstGeom prst="rect">
            <a:avLst/>
          </a:prstGeom>
          <a:noFill/>
        </p:spPr>
        <p:txBody>
          <a:bodyPr wrap="square" rtlCol="0">
            <a:spAutoFit/>
          </a:bodyPr>
          <a:lstStyle/>
          <a:p>
            <a:pPr lvl="1">
              <a:spcAft>
                <a:spcPts val="1800"/>
              </a:spcAft>
              <a:defRPr/>
            </a:pPr>
            <a:r>
              <a:rPr lang="en-US" sz="3200" b="1" kern="0" dirty="0">
                <a:solidFill>
                  <a:sysClr val="windowText" lastClr="000000"/>
                </a:solidFill>
              </a:rPr>
              <a:t>Transit Run Time Variability:</a:t>
            </a:r>
            <a:r>
              <a:rPr lang="en-US" sz="3200" kern="0" dirty="0">
                <a:solidFill>
                  <a:sysClr val="windowText" lastClr="000000"/>
                </a:solidFill>
              </a:rPr>
              <a:t> </a:t>
            </a:r>
          </a:p>
          <a:p>
            <a:pPr marL="1371600" lvl="2" indent="-457200">
              <a:spcAft>
                <a:spcPts val="1800"/>
              </a:spcAft>
              <a:buFont typeface="Arial" panose="020B0604020202020204" pitchFamily="34" charset="0"/>
              <a:buChar char="•"/>
              <a:defRPr/>
            </a:pPr>
            <a:r>
              <a:rPr lang="en-US" sz="3200" kern="0" dirty="0">
                <a:solidFill>
                  <a:sysClr val="windowText" lastClr="000000"/>
                </a:solidFill>
              </a:rPr>
              <a:t>Measures the day-to-day variability of each bus trip end-to-end. </a:t>
            </a:r>
          </a:p>
          <a:p>
            <a:pPr marL="1371600" lvl="2" indent="-457200">
              <a:spcAft>
                <a:spcPts val="1800"/>
              </a:spcAft>
              <a:buFont typeface="Arial" panose="020B0604020202020204" pitchFamily="34" charset="0"/>
              <a:buChar char="•"/>
              <a:defRPr/>
            </a:pPr>
            <a:r>
              <a:rPr lang="en-US" sz="3200" kern="0" dirty="0">
                <a:solidFill>
                  <a:sysClr val="windowText" lastClr="000000"/>
                </a:solidFill>
              </a:rPr>
              <a:t>Identifies deficiencies in reliability and need to add additional resources (operators/vehicles) to maintain schedule and be dependable. </a:t>
            </a:r>
          </a:p>
          <a:p>
            <a:pPr marL="1371600" lvl="2" indent="-457200">
              <a:spcAft>
                <a:spcPts val="1800"/>
              </a:spcAft>
              <a:buFont typeface="Arial" panose="020B0604020202020204" pitchFamily="34" charset="0"/>
              <a:buChar char="•"/>
              <a:defRPr/>
            </a:pPr>
            <a:r>
              <a:rPr lang="en-US" sz="3200" kern="0" dirty="0">
                <a:solidFill>
                  <a:sysClr val="windowText" lastClr="000000"/>
                </a:solidFill>
              </a:rPr>
              <a:t>Measure at the route level.</a:t>
            </a:r>
            <a:endParaRPr lang="en-US" sz="2800" kern="0" dirty="0">
              <a:solidFill>
                <a:sysClr val="windowText" lastClr="000000"/>
              </a:solidFill>
            </a:endParaRPr>
          </a:p>
        </p:txBody>
      </p:sp>
    </p:spTree>
    <p:extLst>
      <p:ext uri="{BB962C8B-B14F-4D97-AF65-F5344CB8AC3E}">
        <p14:creationId xmlns:p14="http://schemas.microsoft.com/office/powerpoint/2010/main" val="27620255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7"/>
          <p:cNvSpPr txBox="1">
            <a:spLocks/>
          </p:cNvSpPr>
          <p:nvPr/>
        </p:nvSpPr>
        <p:spPr>
          <a:xfrm>
            <a:off x="130629" y="270042"/>
            <a:ext cx="11129554"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j-ea"/>
                <a:cs typeface="Trebuchet MS"/>
              </a:rPr>
              <a:t>Regional Transit Vision</a:t>
            </a:r>
          </a:p>
        </p:txBody>
      </p:sp>
      <p:pic>
        <p:nvPicPr>
          <p:cNvPr id="7" name="Picture 6">
            <a:extLst>
              <a:ext uri="{FF2B5EF4-FFF2-40B4-BE49-F238E27FC236}">
                <a16:creationId xmlns:a16="http://schemas.microsoft.com/office/drawing/2014/main" id="{E8E8DE90-A71F-4008-BD17-24FC23F596C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168569" y="5994401"/>
            <a:ext cx="792570" cy="686662"/>
          </a:xfrm>
          <a:prstGeom prst="rect">
            <a:avLst/>
          </a:prstGeom>
        </p:spPr>
      </p:pic>
      <p:pic>
        <p:nvPicPr>
          <p:cNvPr id="4" name="Picture 3">
            <a:extLst>
              <a:ext uri="{FF2B5EF4-FFF2-40B4-BE49-F238E27FC236}">
                <a16:creationId xmlns:a16="http://schemas.microsoft.com/office/drawing/2014/main" id="{0B6A4759-91C2-4850-AEB0-E4BEBED7BE21}"/>
              </a:ext>
            </a:extLst>
          </p:cNvPr>
          <p:cNvPicPr>
            <a:picLocks noChangeAspect="1"/>
          </p:cNvPicPr>
          <p:nvPr/>
        </p:nvPicPr>
        <p:blipFill rotWithShape="1">
          <a:blip r:embed="rId4">
            <a:extLst>
              <a:ext uri="{28A0092B-C50C-407E-A947-70E740481C1C}">
                <a14:useLocalDpi xmlns:a14="http://schemas.microsoft.com/office/drawing/2010/main" val="0"/>
              </a:ext>
            </a:extLst>
          </a:blip>
          <a:srcRect t="1886"/>
          <a:stretch/>
        </p:blipFill>
        <p:spPr>
          <a:xfrm>
            <a:off x="1954171" y="1366982"/>
            <a:ext cx="8283658" cy="4762789"/>
          </a:xfrm>
          <a:prstGeom prst="rect">
            <a:avLst/>
          </a:prstGeom>
        </p:spPr>
      </p:pic>
    </p:spTree>
    <p:extLst>
      <p:ext uri="{BB962C8B-B14F-4D97-AF65-F5344CB8AC3E}">
        <p14:creationId xmlns:p14="http://schemas.microsoft.com/office/powerpoint/2010/main" val="6546940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7"/>
          <p:cNvSpPr txBox="1">
            <a:spLocks/>
          </p:cNvSpPr>
          <p:nvPr/>
        </p:nvSpPr>
        <p:spPr>
          <a:xfrm>
            <a:off x="130629" y="270042"/>
            <a:ext cx="11129554"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j-ea"/>
                <a:cs typeface="Trebuchet MS"/>
              </a:rPr>
              <a:t>Regional Enhanced Transit Opportunities</a:t>
            </a:r>
          </a:p>
        </p:txBody>
      </p:sp>
      <p:pic>
        <p:nvPicPr>
          <p:cNvPr id="7" name="Picture 6">
            <a:extLst>
              <a:ext uri="{FF2B5EF4-FFF2-40B4-BE49-F238E27FC236}">
                <a16:creationId xmlns:a16="http://schemas.microsoft.com/office/drawing/2014/main" id="{E8E8DE90-A71F-4008-BD17-24FC23F596C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168569" y="5994401"/>
            <a:ext cx="792570" cy="686662"/>
          </a:xfrm>
          <a:prstGeom prst="rect">
            <a:avLst/>
          </a:prstGeom>
        </p:spPr>
      </p:pic>
      <p:pic>
        <p:nvPicPr>
          <p:cNvPr id="3" name="Picture 2">
            <a:extLst>
              <a:ext uri="{FF2B5EF4-FFF2-40B4-BE49-F238E27FC236}">
                <a16:creationId xmlns:a16="http://schemas.microsoft.com/office/drawing/2014/main" id="{3D73B019-65EA-453B-81E7-C639249CD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419" y="1148481"/>
            <a:ext cx="7423167" cy="5684982"/>
          </a:xfrm>
          <a:prstGeom prst="rect">
            <a:avLst/>
          </a:prstGeom>
        </p:spPr>
      </p:pic>
      <p:pic>
        <p:nvPicPr>
          <p:cNvPr id="10" name="Picture 9">
            <a:extLst>
              <a:ext uri="{FF2B5EF4-FFF2-40B4-BE49-F238E27FC236}">
                <a16:creationId xmlns:a16="http://schemas.microsoft.com/office/drawing/2014/main" id="{81975FD2-059B-4AE8-8547-AEE63B784B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5051" y="4892708"/>
            <a:ext cx="1866245" cy="1866245"/>
          </a:xfrm>
          <a:prstGeom prst="rect">
            <a:avLst/>
          </a:prstGeom>
        </p:spPr>
      </p:pic>
      <p:pic>
        <p:nvPicPr>
          <p:cNvPr id="15" name="Picture 14">
            <a:extLst>
              <a:ext uri="{FF2B5EF4-FFF2-40B4-BE49-F238E27FC236}">
                <a16:creationId xmlns:a16="http://schemas.microsoft.com/office/drawing/2014/main" id="{E7E15BC4-0C78-4539-B4B6-85797CA0993F}"/>
              </a:ext>
            </a:extLst>
          </p:cNvPr>
          <p:cNvPicPr>
            <a:picLocks noChangeAspect="1"/>
          </p:cNvPicPr>
          <p:nvPr/>
        </p:nvPicPr>
        <p:blipFill rotWithShape="1">
          <a:blip r:embed="rId6">
            <a:extLst>
              <a:ext uri="{28A0092B-C50C-407E-A947-70E740481C1C}">
                <a14:useLocalDpi xmlns:a14="http://schemas.microsoft.com/office/drawing/2010/main" val="0"/>
              </a:ext>
            </a:extLst>
          </a:blip>
          <a:srcRect b="15472"/>
          <a:stretch/>
        </p:blipFill>
        <p:spPr>
          <a:xfrm>
            <a:off x="7844735" y="1148481"/>
            <a:ext cx="3323834" cy="3630951"/>
          </a:xfrm>
          <a:prstGeom prst="rect">
            <a:avLst/>
          </a:prstGeom>
        </p:spPr>
      </p:pic>
    </p:spTree>
    <p:extLst>
      <p:ext uri="{BB962C8B-B14F-4D97-AF65-F5344CB8AC3E}">
        <p14:creationId xmlns:p14="http://schemas.microsoft.com/office/powerpoint/2010/main" val="25648047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2192000" cy="1005368"/>
          </a:xfrm>
          <a:custGeom>
            <a:avLst/>
            <a:gdLst/>
            <a:ahLst/>
            <a:cxnLst/>
            <a:rect l="l" t="t" r="r" b="b"/>
            <a:pathLst>
              <a:path w="15544800" h="533400">
                <a:moveTo>
                  <a:pt x="0" y="0"/>
                </a:moveTo>
                <a:lnTo>
                  <a:pt x="0" y="533400"/>
                </a:lnTo>
                <a:lnTo>
                  <a:pt x="15544800" y="533400"/>
                </a:lnTo>
                <a:lnTo>
                  <a:pt x="15544800" y="0"/>
                </a:lnTo>
                <a:lnTo>
                  <a:pt x="0" y="0"/>
                </a:lnTo>
              </a:path>
            </a:pathLst>
          </a:custGeom>
          <a:solidFill>
            <a:srgbClr val="98CBCC"/>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7"/>
          <p:cNvSpPr txBox="1">
            <a:spLocks/>
          </p:cNvSpPr>
          <p:nvPr/>
        </p:nvSpPr>
        <p:spPr>
          <a:xfrm>
            <a:off x="130629" y="270042"/>
            <a:ext cx="11678194" cy="465283"/>
          </a:xfrm>
          <a:prstGeom prst="rect">
            <a:avLst/>
          </a:prstGeom>
        </p:spPr>
        <p:txBody>
          <a:bodyPr vert="horz" wrap="square"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15746"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j-ea"/>
                <a:cs typeface="Trebuchet MS"/>
              </a:rPr>
              <a:t>Key Outcomes of the Workshops</a:t>
            </a:r>
          </a:p>
        </p:txBody>
      </p:sp>
      <p:sp>
        <p:nvSpPr>
          <p:cNvPr id="6" name="Text Placeholder 2"/>
          <p:cNvSpPr txBox="1">
            <a:spLocks/>
          </p:cNvSpPr>
          <p:nvPr/>
        </p:nvSpPr>
        <p:spPr>
          <a:xfrm>
            <a:off x="1136210" y="1362374"/>
            <a:ext cx="9919579" cy="380999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Identify potential conceptual improvements in these corridors for future study and project development.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Identify potential benefits, constraints, impacts, trade-offs and considerations.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Determine which segments to advance to 15% design and to potentially include in project list for the Metro RTP 2018 Update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Determine which potential ETC projects to place in an ETC project pipeline for additional study and refinement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437" y="5620821"/>
            <a:ext cx="2384611" cy="9955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519" y="5443924"/>
            <a:ext cx="1757811" cy="112887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4013" y="5295025"/>
            <a:ext cx="1578726" cy="142666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8624" y="5299186"/>
            <a:ext cx="1497145" cy="1422507"/>
          </a:xfrm>
          <a:prstGeom prst="rect">
            <a:avLst/>
          </a:prstGeom>
        </p:spPr>
      </p:pic>
    </p:spTree>
    <p:extLst>
      <p:ext uri="{BB962C8B-B14F-4D97-AF65-F5344CB8AC3E}">
        <p14:creationId xmlns:p14="http://schemas.microsoft.com/office/powerpoint/2010/main" val="28829076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p:nvPr/>
        </p:nvSpPr>
        <p:spPr>
          <a:xfrm>
            <a:off x="787433" y="3902300"/>
            <a:ext cx="9586400" cy="16004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400" b="1" kern="0">
              <a:solidFill>
                <a:srgbClr val="7D9999"/>
              </a:solidFill>
              <a:latin typeface="Source Sans Pro"/>
              <a:ea typeface="Source Sans Pro"/>
              <a:cs typeface="Source Sans Pro"/>
              <a:sym typeface="Source Sans Pro"/>
            </a:endParaRPr>
          </a:p>
        </p:txBody>
      </p:sp>
      <p:pic>
        <p:nvPicPr>
          <p:cNvPr id="69" name="Shape 69"/>
          <p:cNvPicPr preferRelativeResize="0"/>
          <p:nvPr/>
        </p:nvPicPr>
        <p:blipFill>
          <a:blip r:embed="rId3">
            <a:alphaModFix/>
          </a:blip>
          <a:stretch>
            <a:fillRect/>
          </a:stretch>
        </p:blipFill>
        <p:spPr>
          <a:xfrm>
            <a:off x="1341633" y="203200"/>
            <a:ext cx="9508731" cy="6351067"/>
          </a:xfrm>
          <a:prstGeom prst="rect">
            <a:avLst/>
          </a:prstGeom>
          <a:noFill/>
          <a:ln>
            <a:noFill/>
          </a:ln>
        </p:spPr>
      </p:pic>
    </p:spTree>
    <p:extLst>
      <p:ext uri="{BB962C8B-B14F-4D97-AF65-F5344CB8AC3E}">
        <p14:creationId xmlns:p14="http://schemas.microsoft.com/office/powerpoint/2010/main" val="337938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Shape 106"/>
          <p:cNvPicPr preferRelativeResize="0"/>
          <p:nvPr/>
        </p:nvPicPr>
        <p:blipFill>
          <a:blip r:embed="rId3">
            <a:alphaModFix/>
          </a:blip>
          <a:stretch>
            <a:fillRect/>
          </a:stretch>
        </p:blipFill>
        <p:spPr>
          <a:xfrm>
            <a:off x="11097300" y="5999797"/>
            <a:ext cx="631800" cy="554467"/>
          </a:xfrm>
          <a:prstGeom prst="rect">
            <a:avLst/>
          </a:prstGeom>
          <a:noFill/>
          <a:ln>
            <a:noFill/>
          </a:ln>
        </p:spPr>
      </p:pic>
      <p:sp>
        <p:nvSpPr>
          <p:cNvPr id="107" name="Shape 107"/>
          <p:cNvSpPr txBox="1"/>
          <p:nvPr/>
        </p:nvSpPr>
        <p:spPr>
          <a:xfrm>
            <a:off x="373200" y="6168133"/>
            <a:ext cx="4050000" cy="44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kern="0">
                <a:solidFill>
                  <a:srgbClr val="000000"/>
                </a:solidFill>
                <a:latin typeface="Source Sans Pro"/>
                <a:ea typeface="Source Sans Pro"/>
                <a:cs typeface="Source Sans Pro"/>
                <a:sym typeface="Source Sans Pro"/>
              </a:rPr>
              <a:t>ENHANCED TRANSIT CORRIDORS PLAN</a:t>
            </a:r>
            <a:endParaRPr sz="1200" kern="0">
              <a:solidFill>
                <a:srgbClr val="000000"/>
              </a:solidFill>
              <a:latin typeface="Source Sans Pro"/>
              <a:ea typeface="Source Sans Pro"/>
              <a:cs typeface="Source Sans Pro"/>
              <a:sym typeface="Source Sans Pro"/>
            </a:endParaRPr>
          </a:p>
        </p:txBody>
      </p:sp>
      <p:sp>
        <p:nvSpPr>
          <p:cNvPr id="108" name="Shape 108"/>
          <p:cNvSpPr txBox="1"/>
          <p:nvPr/>
        </p:nvSpPr>
        <p:spPr>
          <a:xfrm>
            <a:off x="787432" y="871600"/>
            <a:ext cx="3859981" cy="4621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200" b="1" kern="0" dirty="0">
                <a:solidFill>
                  <a:srgbClr val="000000"/>
                </a:solidFill>
                <a:latin typeface="Source Sans Pro"/>
                <a:ea typeface="Source Sans Pro"/>
                <a:cs typeface="Source Sans Pro"/>
                <a:sym typeface="Source Sans Pro"/>
              </a:rPr>
              <a:t>IF YOU RELY ON TRANSIT, BY CHOICE OR NECESSITY, YOUR </a:t>
            </a:r>
            <a:r>
              <a:rPr lang="en-US" sz="3200" b="1" kern="0" dirty="0">
                <a:solidFill>
                  <a:srgbClr val="000000"/>
                </a:solidFill>
                <a:latin typeface="Source Sans Pro"/>
                <a:ea typeface="Source Sans Pro"/>
                <a:cs typeface="Source Sans Pro"/>
                <a:sym typeface="Source Sans Pro"/>
              </a:rPr>
              <a:t>ACCESS TO OPPORTUNITY IS</a:t>
            </a:r>
            <a:r>
              <a:rPr lang="en" sz="3200" b="1" kern="0" dirty="0">
                <a:solidFill>
                  <a:srgbClr val="000000"/>
                </a:solidFill>
                <a:latin typeface="Source Sans Pro"/>
                <a:ea typeface="Source Sans Pro"/>
                <a:cs typeface="Source Sans Pro"/>
                <a:sym typeface="Source Sans Pro"/>
              </a:rPr>
              <a:t> SHRINKING</a:t>
            </a:r>
            <a:endParaRPr sz="3200" b="1" kern="0" dirty="0">
              <a:solidFill>
                <a:srgbClr val="000000"/>
              </a:solidFill>
              <a:latin typeface="Source Sans Pro"/>
              <a:ea typeface="Source Sans Pro"/>
              <a:cs typeface="Source Sans Pro"/>
              <a:sym typeface="Source Sans Pro"/>
            </a:endParaRPr>
          </a:p>
        </p:txBody>
      </p:sp>
      <p:pic>
        <p:nvPicPr>
          <p:cNvPr id="109" name="Shape 109"/>
          <p:cNvPicPr preferRelativeResize="0"/>
          <p:nvPr/>
        </p:nvPicPr>
        <p:blipFill>
          <a:blip r:embed="rId4">
            <a:alphaModFix/>
          </a:blip>
          <a:stretch>
            <a:fillRect/>
          </a:stretch>
        </p:blipFill>
        <p:spPr>
          <a:xfrm>
            <a:off x="5029267" y="871533"/>
            <a:ext cx="6267700" cy="4621720"/>
          </a:xfrm>
          <a:prstGeom prst="rect">
            <a:avLst/>
          </a:prstGeom>
          <a:noFill/>
          <a:ln>
            <a:noFill/>
          </a:ln>
        </p:spPr>
      </p:pic>
    </p:spTree>
    <p:extLst>
      <p:ext uri="{BB962C8B-B14F-4D97-AF65-F5344CB8AC3E}">
        <p14:creationId xmlns:p14="http://schemas.microsoft.com/office/powerpoint/2010/main" val="1858456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p:nvPr/>
        </p:nvSpPr>
        <p:spPr>
          <a:xfrm>
            <a:off x="787433" y="430333"/>
            <a:ext cx="10383200" cy="84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733" b="1" kern="0">
                <a:solidFill>
                  <a:srgbClr val="000000"/>
                </a:solidFill>
                <a:latin typeface="Source Sans Pro"/>
                <a:ea typeface="Source Sans Pro"/>
                <a:cs typeface="Source Sans Pro"/>
                <a:sym typeface="Source Sans Pro"/>
              </a:rPr>
              <a:t>WHY IS TRANSIT DELAYED?</a:t>
            </a:r>
            <a:endParaRPr sz="3733" b="1" kern="0">
              <a:solidFill>
                <a:srgbClr val="000000"/>
              </a:solidFill>
              <a:latin typeface="Source Sans Pro"/>
              <a:ea typeface="Source Sans Pro"/>
              <a:cs typeface="Source Sans Pro"/>
              <a:sym typeface="Source Sans Pro"/>
            </a:endParaRPr>
          </a:p>
        </p:txBody>
      </p:sp>
      <p:pic>
        <p:nvPicPr>
          <p:cNvPr id="115" name="Shape 115"/>
          <p:cNvPicPr preferRelativeResize="0"/>
          <p:nvPr/>
        </p:nvPicPr>
        <p:blipFill>
          <a:blip r:embed="rId3">
            <a:alphaModFix/>
          </a:blip>
          <a:stretch>
            <a:fillRect/>
          </a:stretch>
        </p:blipFill>
        <p:spPr>
          <a:xfrm>
            <a:off x="11097300" y="5999797"/>
            <a:ext cx="631800" cy="554467"/>
          </a:xfrm>
          <a:prstGeom prst="rect">
            <a:avLst/>
          </a:prstGeom>
          <a:noFill/>
          <a:ln>
            <a:noFill/>
          </a:ln>
        </p:spPr>
      </p:pic>
      <p:sp>
        <p:nvSpPr>
          <p:cNvPr id="116" name="Shape 116"/>
          <p:cNvSpPr txBox="1"/>
          <p:nvPr/>
        </p:nvSpPr>
        <p:spPr>
          <a:xfrm>
            <a:off x="373200" y="6168133"/>
            <a:ext cx="4050000" cy="44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kern="0">
                <a:solidFill>
                  <a:srgbClr val="000000"/>
                </a:solidFill>
                <a:latin typeface="Source Sans Pro"/>
                <a:ea typeface="Source Sans Pro"/>
                <a:cs typeface="Source Sans Pro"/>
                <a:sym typeface="Source Sans Pro"/>
              </a:rPr>
              <a:t>ENHANCED TRANSIT CORRIDORS PLAN</a:t>
            </a:r>
            <a:endParaRPr sz="1200" kern="0">
              <a:solidFill>
                <a:srgbClr val="000000"/>
              </a:solidFill>
              <a:latin typeface="Source Sans Pro"/>
              <a:ea typeface="Source Sans Pro"/>
              <a:cs typeface="Source Sans Pro"/>
              <a:sym typeface="Source Sans Pro"/>
            </a:endParaRPr>
          </a:p>
        </p:txBody>
      </p:sp>
      <p:pic>
        <p:nvPicPr>
          <p:cNvPr id="117" name="Shape 117"/>
          <p:cNvPicPr preferRelativeResize="0"/>
          <p:nvPr/>
        </p:nvPicPr>
        <p:blipFill>
          <a:blip r:embed="rId4">
            <a:alphaModFix/>
          </a:blip>
          <a:stretch>
            <a:fillRect/>
          </a:stretch>
        </p:blipFill>
        <p:spPr>
          <a:xfrm>
            <a:off x="322234" y="1796234"/>
            <a:ext cx="11553365" cy="3846801"/>
          </a:xfrm>
          <a:prstGeom prst="rect">
            <a:avLst/>
          </a:prstGeom>
          <a:noFill/>
          <a:ln>
            <a:noFill/>
          </a:ln>
        </p:spPr>
      </p:pic>
    </p:spTree>
    <p:extLst>
      <p:ext uri="{BB962C8B-B14F-4D97-AF65-F5344CB8AC3E}">
        <p14:creationId xmlns:p14="http://schemas.microsoft.com/office/powerpoint/2010/main" val="3749568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Portland Bureau of Transportation">
      <a:dk1>
        <a:srgbClr val="4D4D4F"/>
      </a:dk1>
      <a:lt1>
        <a:sysClr val="window" lastClr="FFFFFF"/>
      </a:lt1>
      <a:dk2>
        <a:srgbClr val="FFFFFF"/>
      </a:dk2>
      <a:lt2>
        <a:srgbClr val="EEECE1"/>
      </a:lt2>
      <a:accent1>
        <a:srgbClr val="FCB043"/>
      </a:accent1>
      <a:accent2>
        <a:srgbClr val="F58220"/>
      </a:accent2>
      <a:accent3>
        <a:srgbClr val="FF6667"/>
      </a:accent3>
      <a:accent4>
        <a:srgbClr val="4D4D4F"/>
      </a:accent4>
      <a:accent5>
        <a:srgbClr val="E7E8EA"/>
      </a:accent5>
      <a:accent6>
        <a:srgbClr val="98CBCC"/>
      </a:accent6>
      <a:hlink>
        <a:srgbClr val="00A0AE"/>
      </a:hlink>
      <a:folHlink>
        <a:srgbClr val="66AE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25661</TotalTime>
  <Words>4474</Words>
  <Application>Microsoft Office PowerPoint</Application>
  <PresentationFormat>Widescreen</PresentationFormat>
  <Paragraphs>724</Paragraphs>
  <Slides>77</Slides>
  <Notes>72</Notes>
  <HiddenSlides>0</HiddenSlides>
  <MMClips>0</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1</vt:i4>
      </vt:variant>
      <vt:variant>
        <vt:lpstr>Slide Titles</vt:lpstr>
      </vt:variant>
      <vt:variant>
        <vt:i4>77</vt:i4>
      </vt:variant>
    </vt:vector>
  </HeadingPairs>
  <TitlesOfParts>
    <vt:vector size="98" baseType="lpstr">
      <vt:lpstr>MS PGothic</vt:lpstr>
      <vt:lpstr>MS PGothic</vt:lpstr>
      <vt:lpstr>Arial</vt:lpstr>
      <vt:lpstr>Calibri</vt:lpstr>
      <vt:lpstr>Calibri Light</vt:lpstr>
      <vt:lpstr>Cambria</vt:lpstr>
      <vt:lpstr>Courier New</vt:lpstr>
      <vt:lpstr>Open Sans</vt:lpstr>
      <vt:lpstr>Source Sans Pro</vt:lpstr>
      <vt:lpstr>Source Sans Pro SemiBold</vt:lpstr>
      <vt:lpstr>Symbol</vt:lpstr>
      <vt:lpstr>Times New Roman</vt:lpstr>
      <vt:lpstr>Trebuchet MS</vt:lpstr>
      <vt:lpstr>Office Theme</vt:lpstr>
      <vt:lpstr>1_Office Theme</vt:lpstr>
      <vt:lpstr>2_Office Theme</vt:lpstr>
      <vt:lpstr>4_Office Theme</vt:lpstr>
      <vt:lpstr>5_Office Theme</vt:lpstr>
      <vt:lpstr>6_Office Theme</vt:lpstr>
      <vt:lpstr>Simple Light</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Pearce, Art</dc:creator>
  <cp:lastModifiedBy>CACOUNCIL</cp:lastModifiedBy>
  <cp:revision>602</cp:revision>
  <cp:lastPrinted>2018-06-20T19:00:14Z</cp:lastPrinted>
  <dcterms:created xsi:type="dcterms:W3CDTF">2016-03-31T01:26:54Z</dcterms:created>
  <dcterms:modified xsi:type="dcterms:W3CDTF">2018-06-20T23:44:14Z</dcterms:modified>
</cp:coreProperties>
</file>