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79" r:id="rId2"/>
  </p:sldMasterIdLst>
  <p:notesMasterIdLst>
    <p:notesMasterId r:id="rId65"/>
  </p:notesMasterIdLst>
  <p:handoutMasterIdLst>
    <p:handoutMasterId r:id="rId66"/>
  </p:handoutMasterIdLst>
  <p:sldIdLst>
    <p:sldId id="256" r:id="rId3"/>
    <p:sldId id="316" r:id="rId4"/>
    <p:sldId id="288" r:id="rId5"/>
    <p:sldId id="315" r:id="rId6"/>
    <p:sldId id="348" r:id="rId7"/>
    <p:sldId id="365" r:id="rId8"/>
    <p:sldId id="366" r:id="rId9"/>
    <p:sldId id="367" r:id="rId10"/>
    <p:sldId id="368" r:id="rId11"/>
    <p:sldId id="369" r:id="rId12"/>
    <p:sldId id="370" r:id="rId13"/>
    <p:sldId id="364" r:id="rId14"/>
    <p:sldId id="292" r:id="rId15"/>
    <p:sldId id="314" r:id="rId16"/>
    <p:sldId id="373" r:id="rId17"/>
    <p:sldId id="387"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269" r:id="rId31"/>
    <p:sldId id="318" r:id="rId32"/>
    <p:sldId id="272" r:id="rId33"/>
    <p:sldId id="268" r:id="rId34"/>
    <p:sldId id="259" r:id="rId35"/>
    <p:sldId id="349" r:id="rId36"/>
    <p:sldId id="283" r:id="rId37"/>
    <p:sldId id="284" r:id="rId38"/>
    <p:sldId id="323" r:id="rId39"/>
    <p:sldId id="333" r:id="rId40"/>
    <p:sldId id="355" r:id="rId41"/>
    <p:sldId id="356" r:id="rId42"/>
    <p:sldId id="357" r:id="rId43"/>
    <p:sldId id="360" r:id="rId44"/>
    <p:sldId id="335" r:id="rId45"/>
    <p:sldId id="342" r:id="rId46"/>
    <p:sldId id="352" r:id="rId47"/>
    <p:sldId id="358" r:id="rId48"/>
    <p:sldId id="339" r:id="rId49"/>
    <p:sldId id="344" r:id="rId50"/>
    <p:sldId id="343" r:id="rId51"/>
    <p:sldId id="326" r:id="rId52"/>
    <p:sldId id="280" r:id="rId53"/>
    <p:sldId id="328" r:id="rId54"/>
    <p:sldId id="324" r:id="rId55"/>
    <p:sldId id="319" r:id="rId56"/>
    <p:sldId id="302" r:id="rId57"/>
    <p:sldId id="363" r:id="rId58"/>
    <p:sldId id="303" r:id="rId59"/>
    <p:sldId id="388" r:id="rId60"/>
    <p:sldId id="389" r:id="rId61"/>
    <p:sldId id="329" r:id="rId62"/>
    <p:sldId id="299" r:id="rId63"/>
    <p:sldId id="37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D23"/>
    <a:srgbClr val="655E57"/>
    <a:srgbClr val="FDCC57"/>
    <a:srgbClr val="264564"/>
    <a:srgbClr val="F38655"/>
    <a:srgbClr val="4BB3AC"/>
    <a:srgbClr val="FCD640"/>
    <a:srgbClr val="F0533B"/>
    <a:srgbClr val="5E544E"/>
    <a:srgbClr val="575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81901" autoAdjust="0"/>
  </p:normalViewPr>
  <p:slideViewPr>
    <p:cSldViewPr snapToGrid="0">
      <p:cViewPr varScale="1">
        <p:scale>
          <a:sx n="48" d="100"/>
          <a:sy n="48" d="100"/>
        </p:scale>
        <p:origin x="82" y="15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6" d="100"/>
          <a:sy n="66" d="100"/>
        </p:scale>
        <p:origin x="3134" y="4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9E534E-ABA1-46E1-BF7F-4B941A270986}" type="datetimeFigureOut">
              <a:rPr lang="en-US" smtClean="0"/>
              <a:t>5/9/2018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DE7B52-2351-4303-BCC7-623800A20929}" type="slidenum">
              <a:rPr lang="en-US" smtClean="0"/>
              <a:t>‹#›</a:t>
            </a:fld>
            <a:endParaRPr lang="en-US"/>
          </a:p>
        </p:txBody>
      </p:sp>
    </p:spTree>
    <p:extLst>
      <p:ext uri="{BB962C8B-B14F-4D97-AF65-F5344CB8AC3E}">
        <p14:creationId xmlns:p14="http://schemas.microsoft.com/office/powerpoint/2010/main" val="939817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EE3E08-3717-47F4-A87D-F8FDA8834332}" type="datetimeFigureOut">
              <a:rPr lang="en-US" smtClean="0"/>
              <a:t>5/9/2018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CCCA1-7762-45C0-AD2D-CD554BBDC987}" type="slidenum">
              <a:rPr lang="en-US" smtClean="0"/>
              <a:t>‹#›</a:t>
            </a:fld>
            <a:endParaRPr lang="en-US"/>
          </a:p>
        </p:txBody>
      </p:sp>
    </p:spTree>
    <p:extLst>
      <p:ext uri="{BB962C8B-B14F-4D97-AF65-F5344CB8AC3E}">
        <p14:creationId xmlns:p14="http://schemas.microsoft.com/office/powerpoint/2010/main" val="1685663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CCCA1-7762-45C0-AD2D-CD554BBDC987}" type="slidenum">
              <a:rPr lang="en-US" smtClean="0"/>
              <a:t>2</a:t>
            </a:fld>
            <a:endParaRPr lang="en-US"/>
          </a:p>
        </p:txBody>
      </p:sp>
    </p:spTree>
    <p:extLst>
      <p:ext uri="{BB962C8B-B14F-4D97-AF65-F5344CB8AC3E}">
        <p14:creationId xmlns:p14="http://schemas.microsoft.com/office/powerpoint/2010/main" val="110982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4" name="Slide Number Placeholder 3"/>
          <p:cNvSpPr>
            <a:spLocks noGrp="1"/>
          </p:cNvSpPr>
          <p:nvPr>
            <p:ph type="sldNum" sz="quarter" idx="10"/>
          </p:nvPr>
        </p:nvSpPr>
        <p:spPr/>
        <p:txBody>
          <a:bodyPr/>
          <a:lstStyle/>
          <a:p>
            <a:fld id="{4C8E1C41-CD38-1942-B9B9-7BB92F181204}" type="slidenum">
              <a:rPr lang="en-US" smtClean="0">
                <a:solidFill>
                  <a:prstClr val="black"/>
                </a:solidFill>
                <a:latin typeface="Calibri"/>
              </a:rPr>
              <a:pPr/>
              <a:t>30</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r>
              <a:rPr lang="en-US" dirty="0"/>
              <a:t>NW, </a:t>
            </a:r>
            <a:r>
              <a:rPr lang="en-US" dirty="0" err="1"/>
              <a:t>Buckman</a:t>
            </a:r>
            <a:r>
              <a:rPr lang="en-US" dirty="0"/>
              <a:t>, Downtown, Old Town Chinatown</a:t>
            </a:r>
          </a:p>
        </p:txBody>
      </p:sp>
    </p:spTree>
    <p:extLst>
      <p:ext uri="{BB962C8B-B14F-4D97-AF65-F5344CB8AC3E}">
        <p14:creationId xmlns:p14="http://schemas.microsoft.com/office/powerpoint/2010/main" val="2918482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endParaRPr lang="en-US" altLang="en-US" dirty="0"/>
          </a:p>
        </p:txBody>
      </p:sp>
      <p:sp>
        <p:nvSpPr>
          <p:cNvPr id="23556" name="Slide Number Placeholder 3"/>
          <p:cNvSpPr>
            <a:spLocks noGrp="1"/>
          </p:cNvSpPr>
          <p:nvPr>
            <p:ph type="sldNum" sz="quarter" idx="5"/>
          </p:nvPr>
        </p:nvSpPr>
        <p:spPr>
          <a:noFill/>
        </p:spPr>
        <p:txBody>
          <a:bodyPr/>
          <a:lstStyle>
            <a:lvl1pPr defTabSz="930159">
              <a:spcBef>
                <a:spcPct val="30000"/>
              </a:spcBef>
              <a:defRPr sz="1200">
                <a:solidFill>
                  <a:schemeClr val="tx1"/>
                </a:solidFill>
                <a:latin typeface="Calibri" panose="020F0502020204030204" pitchFamily="34" charset="0"/>
                <a:cs typeface="Arial" panose="020B0604020202020204" pitchFamily="34" charset="0"/>
              </a:defRPr>
            </a:lvl1pPr>
            <a:lvl2pPr marL="742858" indent="-285715" defTabSz="930159">
              <a:spcBef>
                <a:spcPct val="30000"/>
              </a:spcBef>
              <a:defRPr sz="1200">
                <a:solidFill>
                  <a:schemeClr val="tx1"/>
                </a:solidFill>
                <a:latin typeface="Calibri" panose="020F0502020204030204" pitchFamily="34" charset="0"/>
                <a:cs typeface="Arial" panose="020B0604020202020204" pitchFamily="34" charset="0"/>
              </a:defRPr>
            </a:lvl2pPr>
            <a:lvl3pPr marL="1142858" indent="-228572" defTabSz="930159">
              <a:spcBef>
                <a:spcPct val="30000"/>
              </a:spcBef>
              <a:defRPr sz="1200">
                <a:solidFill>
                  <a:schemeClr val="tx1"/>
                </a:solidFill>
                <a:latin typeface="Calibri" panose="020F0502020204030204" pitchFamily="34" charset="0"/>
                <a:cs typeface="Arial" panose="020B0604020202020204" pitchFamily="34" charset="0"/>
              </a:defRPr>
            </a:lvl3pPr>
            <a:lvl4pPr marL="1600001" indent="-228572" defTabSz="930159">
              <a:spcBef>
                <a:spcPct val="30000"/>
              </a:spcBef>
              <a:defRPr sz="1200">
                <a:solidFill>
                  <a:schemeClr val="tx1"/>
                </a:solidFill>
                <a:latin typeface="Calibri" panose="020F0502020204030204" pitchFamily="34" charset="0"/>
                <a:cs typeface="Arial" panose="020B0604020202020204" pitchFamily="34" charset="0"/>
              </a:defRPr>
            </a:lvl4pPr>
            <a:lvl5pPr marL="2057145" indent="-228572" defTabSz="930159">
              <a:spcBef>
                <a:spcPct val="30000"/>
              </a:spcBef>
              <a:defRPr sz="1200">
                <a:solidFill>
                  <a:schemeClr val="tx1"/>
                </a:solidFill>
                <a:latin typeface="Calibri" panose="020F0502020204030204" pitchFamily="34" charset="0"/>
                <a:cs typeface="Arial" panose="020B0604020202020204" pitchFamily="34" charset="0"/>
              </a:defRPr>
            </a:lvl5pPr>
            <a:lvl6pPr marL="2514288" indent="-228572" defTabSz="930159"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431" indent="-228572" defTabSz="930159"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8574" indent="-228572" defTabSz="930159"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5717" indent="-228572" defTabSz="930159"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7D2D89C5-A23C-47D4-81D2-D75BF99C1450}" type="slidenum">
              <a:rPr lang="en-US" altLang="en-US" smtClean="0">
                <a:latin typeface="Arial" panose="020B0604020202020204" pitchFamily="34" charset="0"/>
              </a:rPr>
              <a:pPr>
                <a:spcBef>
                  <a:spcPct val="0"/>
                </a:spcBef>
              </a:pPr>
              <a:t>31</a:t>
            </a:fld>
            <a:endParaRPr lang="en-US" altLang="en-US" dirty="0">
              <a:latin typeface="Arial" panose="020B0604020202020204" pitchFamily="34" charset="0"/>
            </a:endParaRPr>
          </a:p>
        </p:txBody>
      </p:sp>
    </p:spTree>
    <p:extLst>
      <p:ext uri="{BB962C8B-B14F-4D97-AF65-F5344CB8AC3E}">
        <p14:creationId xmlns:p14="http://schemas.microsoft.com/office/powerpoint/2010/main" val="1694928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237F6-3049-4B07-B765-1B5F7FD856B2}" type="slidenum">
              <a:rPr lang="en-US" smtClean="0"/>
              <a:t>32</a:t>
            </a:fld>
            <a:endParaRPr lang="en-US" dirty="0"/>
          </a:p>
        </p:txBody>
      </p:sp>
    </p:spTree>
    <p:extLst>
      <p:ext uri="{BB962C8B-B14F-4D97-AF65-F5344CB8AC3E}">
        <p14:creationId xmlns:p14="http://schemas.microsoft.com/office/powerpoint/2010/main" val="1770702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33</a:t>
            </a:fld>
            <a:endParaRPr lang="en-US" altLang="en-US" sz="1200" dirty="0"/>
          </a:p>
        </p:txBody>
      </p:sp>
    </p:spTree>
    <p:extLst>
      <p:ext uri="{BB962C8B-B14F-4D97-AF65-F5344CB8AC3E}">
        <p14:creationId xmlns:p14="http://schemas.microsoft.com/office/powerpoint/2010/main" val="3597857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San Simeon earthquake 6.5 demonstrated the effectiveness of retrofitting URM buildings. Downtown Paso Robles has 53 URM buildings of which 9 have been retrofitted. None of the retrofitted buildings suffered major damage while many of the un-retrofitted buildings sustained enough damage to require them to be demolished. Two women died in the collapse of an un-retrofitted URM building. NOTE: they were running out of the building.  People who stayed inside and sought shelter survived</a:t>
            </a:r>
            <a:r>
              <a:rPr lang="en-US" baseline="0" dirty="0"/>
              <a:t> the collapse and were rescued. </a:t>
            </a:r>
            <a:endParaRPr lang="en-US" dirty="0"/>
          </a:p>
        </p:txBody>
      </p:sp>
      <p:sp>
        <p:nvSpPr>
          <p:cNvPr id="4" name="Slide Number Placeholder 3"/>
          <p:cNvSpPr>
            <a:spLocks noGrp="1"/>
          </p:cNvSpPr>
          <p:nvPr>
            <p:ph type="sldNum" sz="quarter" idx="10"/>
          </p:nvPr>
        </p:nvSpPr>
        <p:spPr/>
        <p:txBody>
          <a:bodyPr/>
          <a:lstStyle/>
          <a:p>
            <a:fld id="{C51237F6-3049-4B07-B765-1B5F7FD856B2}" type="slidenum">
              <a:rPr lang="en-US" smtClean="0"/>
              <a:t>35</a:t>
            </a:fld>
            <a:endParaRPr lang="en-US" dirty="0"/>
          </a:p>
        </p:txBody>
      </p:sp>
    </p:spTree>
    <p:extLst>
      <p:ext uri="{BB962C8B-B14F-4D97-AF65-F5344CB8AC3E}">
        <p14:creationId xmlns:p14="http://schemas.microsoft.com/office/powerpoint/2010/main" val="1505809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few doors down from the collapsed building, and also a URM. </a:t>
            </a:r>
          </a:p>
        </p:txBody>
      </p:sp>
      <p:sp>
        <p:nvSpPr>
          <p:cNvPr id="4" name="Slide Number Placeholder 3"/>
          <p:cNvSpPr>
            <a:spLocks noGrp="1"/>
          </p:cNvSpPr>
          <p:nvPr>
            <p:ph type="sldNum" sz="quarter" idx="10"/>
          </p:nvPr>
        </p:nvSpPr>
        <p:spPr/>
        <p:txBody>
          <a:bodyPr/>
          <a:lstStyle/>
          <a:p>
            <a:fld id="{C51237F6-3049-4B07-B765-1B5F7FD856B2}" type="slidenum">
              <a:rPr lang="en-US" smtClean="0"/>
              <a:t>36</a:t>
            </a:fld>
            <a:endParaRPr lang="en-US" dirty="0"/>
          </a:p>
        </p:txBody>
      </p:sp>
    </p:spTree>
    <p:extLst>
      <p:ext uri="{BB962C8B-B14F-4D97-AF65-F5344CB8AC3E}">
        <p14:creationId xmlns:p14="http://schemas.microsoft.com/office/powerpoint/2010/main" val="2565576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CCCA1-7762-45C0-AD2D-CD554BBDC987}" type="slidenum">
              <a:rPr lang="en-US" smtClean="0"/>
              <a:t>37</a:t>
            </a:fld>
            <a:endParaRPr lang="en-US"/>
          </a:p>
        </p:txBody>
      </p:sp>
    </p:spTree>
    <p:extLst>
      <p:ext uri="{BB962C8B-B14F-4D97-AF65-F5344CB8AC3E}">
        <p14:creationId xmlns:p14="http://schemas.microsoft.com/office/powerpoint/2010/main" val="715864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378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808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135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them they’ve seen this (Council date)?</a:t>
            </a:r>
          </a:p>
        </p:txBody>
      </p:sp>
      <p:sp>
        <p:nvSpPr>
          <p:cNvPr id="4" name="Slide Number Placeholder 3"/>
          <p:cNvSpPr>
            <a:spLocks noGrp="1"/>
          </p:cNvSpPr>
          <p:nvPr>
            <p:ph type="sldNum" sz="quarter" idx="10"/>
          </p:nvPr>
        </p:nvSpPr>
        <p:spPr/>
        <p:txBody>
          <a:bodyPr/>
          <a:lstStyle/>
          <a:p>
            <a:fld id="{991CCCA1-7762-45C0-AD2D-CD554BBDC987}" type="slidenum">
              <a:rPr lang="en-US" smtClean="0"/>
              <a:t>3</a:t>
            </a:fld>
            <a:endParaRPr lang="en-US"/>
          </a:p>
        </p:txBody>
      </p:sp>
    </p:spTree>
    <p:extLst>
      <p:ext uri="{BB962C8B-B14F-4D97-AF65-F5344CB8AC3E}">
        <p14:creationId xmlns:p14="http://schemas.microsoft.com/office/powerpoint/2010/main" val="3557039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14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ABC ARE ALREADY REQUIRED SO D IS ONLY NEW THING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94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820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NOT NECESSARY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592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736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Phase 3 cost estimates do not include:</a:t>
            </a:r>
          </a:p>
          <a:p>
            <a:pPr lvl="1"/>
            <a:r>
              <a:rPr lang="en-US" dirty="0"/>
              <a:t>Tenant Relocation</a:t>
            </a:r>
          </a:p>
          <a:p>
            <a:pPr lvl="1"/>
            <a:r>
              <a:rPr lang="en-US" dirty="0"/>
              <a:t>Financing</a:t>
            </a:r>
          </a:p>
          <a:p>
            <a:pPr lvl="1"/>
            <a:r>
              <a:rPr lang="en-US" dirty="0"/>
              <a:t>Architect or Engineering Fees</a:t>
            </a:r>
          </a:p>
          <a:p>
            <a:pPr lvl="0"/>
            <a:r>
              <a:rPr lang="en-US" dirty="0"/>
              <a:t>The hard costs to comply with new elements of the proposed code range from:</a:t>
            </a:r>
          </a:p>
          <a:p>
            <a:pPr lvl="1"/>
            <a:r>
              <a:rPr lang="en-US" dirty="0"/>
              <a:t>$8-9 per square foot for single story buildings </a:t>
            </a:r>
          </a:p>
          <a:p>
            <a:pPr lvl="1"/>
            <a:r>
              <a:rPr lang="en-US" dirty="0"/>
              <a:t>$11-14 per square foot for multistory buildings</a:t>
            </a:r>
          </a:p>
          <a:p>
            <a:endParaRPr lang="en-US" dirty="0"/>
          </a:p>
        </p:txBody>
      </p:sp>
      <p:sp>
        <p:nvSpPr>
          <p:cNvPr id="4" name="Slide Number Placeholder 3"/>
          <p:cNvSpPr>
            <a:spLocks noGrp="1"/>
          </p:cNvSpPr>
          <p:nvPr>
            <p:ph type="sldNum" sz="quarter" idx="10"/>
          </p:nvPr>
        </p:nvSpPr>
        <p:spPr/>
        <p:txBody>
          <a:bodyPr/>
          <a:lstStyle/>
          <a:p>
            <a:fld id="{991CCCA1-7762-45C0-AD2D-CD554BBDC987}" type="slidenum">
              <a:rPr lang="en-US" smtClean="0"/>
              <a:t>46</a:t>
            </a:fld>
            <a:endParaRPr lang="en-US"/>
          </a:p>
        </p:txBody>
      </p:sp>
    </p:spTree>
    <p:extLst>
      <p:ext uri="{BB962C8B-B14F-4D97-AF65-F5344CB8AC3E}">
        <p14:creationId xmlns:p14="http://schemas.microsoft.com/office/powerpoint/2010/main" val="2333174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589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819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822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Struggled</a:t>
            </a:r>
            <a:r>
              <a:rPr lang="en-US" baseline="0" dirty="0"/>
              <a:t> to find god cost estimates because seismic retrofitting is usually undertaken with another project (major renovation, change of use, </a:t>
            </a:r>
            <a:r>
              <a:rPr lang="en-US" baseline="0" dirty="0" err="1"/>
              <a:t>etc</a:t>
            </a:r>
            <a:r>
              <a:rPr lang="en-US" baseline="0" dirty="0"/>
              <a:t>); hard to break out the costs for retrofitting independent of other costs.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Ended up using 20-year-old FEMA study, adjusting for inflation and factor for local construction cost; results were in accord with the few case studies we developed. </a:t>
            </a:r>
            <a:endParaRPr lang="en-US" dirty="0"/>
          </a:p>
          <a:p>
            <a:endParaRPr lang="en-US" altLang="en-US"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50</a:t>
            </a:fld>
            <a:endParaRPr lang="en-US" altLang="en-US" sz="1200" dirty="0"/>
          </a:p>
        </p:txBody>
      </p:sp>
    </p:spTree>
    <p:extLst>
      <p:ext uri="{BB962C8B-B14F-4D97-AF65-F5344CB8AC3E}">
        <p14:creationId xmlns:p14="http://schemas.microsoft.com/office/powerpoint/2010/main" val="259212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CCCA1-7762-45C0-AD2D-CD554BBDC987}" type="slidenum">
              <a:rPr lang="en-US" smtClean="0"/>
              <a:t>4</a:t>
            </a:fld>
            <a:endParaRPr lang="en-US"/>
          </a:p>
        </p:txBody>
      </p:sp>
    </p:spTree>
    <p:extLst>
      <p:ext uri="{BB962C8B-B14F-4D97-AF65-F5344CB8AC3E}">
        <p14:creationId xmlns:p14="http://schemas.microsoft.com/office/powerpoint/2010/main" val="3652875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endParaRPr lang="en-US" sz="1100" dirty="0"/>
          </a:p>
        </p:txBody>
      </p:sp>
      <p:sp>
        <p:nvSpPr>
          <p:cNvPr id="4" name="Slide Number Placeholder 3"/>
          <p:cNvSpPr>
            <a:spLocks noGrp="1"/>
          </p:cNvSpPr>
          <p:nvPr>
            <p:ph type="sldNum" sz="quarter" idx="10"/>
          </p:nvPr>
        </p:nvSpPr>
        <p:spPr/>
        <p:txBody>
          <a:bodyPr/>
          <a:lstStyle/>
          <a:p>
            <a:fld id="{C51237F6-3049-4B07-B765-1B5F7FD856B2}" type="slidenum">
              <a:rPr lang="en-US" smtClean="0"/>
              <a:t>51</a:t>
            </a:fld>
            <a:endParaRPr lang="en-US"/>
          </a:p>
        </p:txBody>
      </p:sp>
    </p:spTree>
    <p:extLst>
      <p:ext uri="{BB962C8B-B14F-4D97-AF65-F5344CB8AC3E}">
        <p14:creationId xmlns:p14="http://schemas.microsoft.com/office/powerpoint/2010/main" val="1473676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THIS IS STAFF RECOMMENDATION</a:t>
            </a:r>
          </a:p>
        </p:txBody>
      </p:sp>
      <p:sp>
        <p:nvSpPr>
          <p:cNvPr id="4" name="Slide Number Placeholder 3"/>
          <p:cNvSpPr>
            <a:spLocks noGrp="1"/>
          </p:cNvSpPr>
          <p:nvPr>
            <p:ph type="sldNum" sz="quarter" idx="10"/>
          </p:nvPr>
        </p:nvSpPr>
        <p:spPr/>
        <p:txBody>
          <a:bodyPr/>
          <a:lstStyle/>
          <a:p>
            <a:fld id="{991CCCA1-7762-45C0-AD2D-CD554BBDC987}" type="slidenum">
              <a:rPr lang="en-US" smtClean="0"/>
              <a:t>52</a:t>
            </a:fld>
            <a:endParaRPr lang="en-US"/>
          </a:p>
        </p:txBody>
      </p:sp>
    </p:spTree>
    <p:extLst>
      <p:ext uri="{BB962C8B-B14F-4D97-AF65-F5344CB8AC3E}">
        <p14:creationId xmlns:p14="http://schemas.microsoft.com/office/powerpoint/2010/main" val="3636152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237F6-3049-4B07-B765-1B5F7FD856B2}" type="slidenum">
              <a:rPr lang="en-US" smtClean="0"/>
              <a:t>5</a:t>
            </a:fld>
            <a:endParaRPr lang="en-US" dirty="0"/>
          </a:p>
        </p:txBody>
      </p:sp>
    </p:spTree>
    <p:extLst>
      <p:ext uri="{BB962C8B-B14F-4D97-AF65-F5344CB8AC3E}">
        <p14:creationId xmlns:p14="http://schemas.microsoft.com/office/powerpoint/2010/main" val="830395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50B03-9C84-461F-885C-650C033969A4}" type="slidenum">
              <a:rPr lang="en-US" smtClean="0"/>
              <a:t>16</a:t>
            </a:fld>
            <a:endParaRPr lang="en-US"/>
          </a:p>
        </p:txBody>
      </p:sp>
    </p:spTree>
    <p:extLst>
      <p:ext uri="{BB962C8B-B14F-4D97-AF65-F5344CB8AC3E}">
        <p14:creationId xmlns:p14="http://schemas.microsoft.com/office/powerpoint/2010/main" val="343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B50B03-9C84-461F-885C-650C033969A4}" type="slidenum">
              <a:rPr lang="en-US" smtClean="0"/>
              <a:t>20</a:t>
            </a:fld>
            <a:endParaRPr lang="en-US"/>
          </a:p>
        </p:txBody>
      </p:sp>
    </p:spTree>
    <p:extLst>
      <p:ext uri="{BB962C8B-B14F-4D97-AF65-F5344CB8AC3E}">
        <p14:creationId xmlns:p14="http://schemas.microsoft.com/office/powerpoint/2010/main" val="1405959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8E1C41-CD38-1942-B9B9-7BB92F181204}" type="slidenum">
              <a:rPr lang="en-US" smtClean="0"/>
              <a:pPr/>
              <a:t>26</a:t>
            </a:fld>
            <a:endParaRPr lang="en-US"/>
          </a:p>
        </p:txBody>
      </p:sp>
      <p:sp>
        <p:nvSpPr>
          <p:cNvPr id="7" name="Slide Image Placeholder 6"/>
          <p:cNvSpPr>
            <a:spLocks noGrp="1" noRot="1" noChangeAspect="1"/>
          </p:cNvSpPr>
          <p:nvPr>
            <p:ph type="sldImg"/>
          </p:nvPr>
        </p:nvSpPr>
        <p:spPr/>
      </p:sp>
      <p:sp>
        <p:nvSpPr>
          <p:cNvPr id="8" name="Rectangle 7"/>
          <p:cNvSpPr/>
          <p:nvPr/>
        </p:nvSpPr>
        <p:spPr>
          <a:xfrm>
            <a:off x="3114121" y="4510804"/>
            <a:ext cx="655161" cy="373243"/>
          </a:xfrm>
          <a:prstGeom prst="rect">
            <a:avLst/>
          </a:prstGeom>
        </p:spPr>
        <p:txBody>
          <a:bodyPr wrap="none" lIns="92135" tIns="46067" rIns="92135" bIns="46067">
            <a:spAutoFit/>
          </a:bodyPr>
          <a:lstStyle/>
          <a:p>
            <a:pPr algn="ctr"/>
            <a:r>
              <a:rPr lang="en-US" dirty="0">
                <a:solidFill>
                  <a:schemeClr val="bg1"/>
                </a:solidFill>
              </a:rPr>
              <a:t>1888</a:t>
            </a:r>
          </a:p>
        </p:txBody>
      </p:sp>
    </p:spTree>
    <p:extLst>
      <p:ext uri="{BB962C8B-B14F-4D97-AF65-F5344CB8AC3E}">
        <p14:creationId xmlns:p14="http://schemas.microsoft.com/office/powerpoint/2010/main" val="356303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8E1C41-CD38-1942-B9B9-7BB92F181204}" type="slidenum">
              <a:rPr lang="en-US" smtClean="0"/>
              <a:pPr/>
              <a:t>27</a:t>
            </a:fld>
            <a:endParaRPr lang="en-US"/>
          </a:p>
        </p:txBody>
      </p:sp>
      <p:sp>
        <p:nvSpPr>
          <p:cNvPr id="7" name="Slide Image Placeholder 6"/>
          <p:cNvSpPr>
            <a:spLocks noGrp="1" noRot="1" noChangeAspect="1"/>
          </p:cNvSpPr>
          <p:nvPr>
            <p:ph type="sldImg"/>
          </p:nvPr>
        </p:nvSpPr>
        <p:spPr/>
      </p:sp>
      <p:sp>
        <p:nvSpPr>
          <p:cNvPr id="8" name="Rectangle 7"/>
          <p:cNvSpPr/>
          <p:nvPr/>
        </p:nvSpPr>
        <p:spPr>
          <a:xfrm>
            <a:off x="3114121" y="4510804"/>
            <a:ext cx="655161" cy="373243"/>
          </a:xfrm>
          <a:prstGeom prst="rect">
            <a:avLst/>
          </a:prstGeom>
        </p:spPr>
        <p:txBody>
          <a:bodyPr wrap="none" lIns="92135" tIns="46067" rIns="92135" bIns="46067">
            <a:spAutoFit/>
          </a:bodyPr>
          <a:lstStyle/>
          <a:p>
            <a:pPr algn="ctr"/>
            <a:r>
              <a:rPr lang="en-US" dirty="0">
                <a:solidFill>
                  <a:schemeClr val="bg1"/>
                </a:solidFill>
              </a:rPr>
              <a:t>1888</a:t>
            </a:r>
          </a:p>
        </p:txBody>
      </p:sp>
    </p:spTree>
    <p:extLst>
      <p:ext uri="{BB962C8B-B14F-4D97-AF65-F5344CB8AC3E}">
        <p14:creationId xmlns:p14="http://schemas.microsoft.com/office/powerpoint/2010/main" val="3386960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4" name="Slide Number Placeholder 3"/>
          <p:cNvSpPr>
            <a:spLocks noGrp="1"/>
          </p:cNvSpPr>
          <p:nvPr>
            <p:ph type="sldNum" sz="quarter" idx="10"/>
          </p:nvPr>
        </p:nvSpPr>
        <p:spPr/>
        <p:txBody>
          <a:bodyPr/>
          <a:lstStyle/>
          <a:p>
            <a:fld id="{4C8E1C41-CD38-1942-B9B9-7BB92F181204}" type="slidenum">
              <a:rPr lang="en-US" smtClean="0">
                <a:solidFill>
                  <a:prstClr val="black"/>
                </a:solidFill>
                <a:latin typeface="Calibri"/>
              </a:rPr>
              <a:pPr/>
              <a:t>29</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algn="l" eaLnBrk="1" hangingPunct="1">
              <a:lnSpc>
                <a:spcPct val="150000"/>
              </a:lnSpc>
              <a:defRPr/>
            </a:pPr>
            <a:endParaRPr lang="en-US" altLang="en-US" sz="1200" dirty="0">
              <a:solidFill>
                <a:schemeClr val="bg1"/>
              </a:solidFill>
            </a:endParaRPr>
          </a:p>
        </p:txBody>
      </p:sp>
    </p:spTree>
    <p:extLst>
      <p:ext uri="{BB962C8B-B14F-4D97-AF65-F5344CB8AC3E}">
        <p14:creationId xmlns:p14="http://schemas.microsoft.com/office/powerpoint/2010/main" val="3101451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122547" y="103695"/>
            <a:ext cx="11962615" cy="6608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22548" y="103695"/>
            <a:ext cx="11962614" cy="2466509"/>
          </a:xfrm>
          <a:prstGeom prst="rect">
            <a:avLst/>
          </a:prstGeom>
        </p:spPr>
        <p:txBody>
          <a:bodyPr anchor="ctr">
            <a:normAutofit/>
          </a:bodyPr>
          <a:lstStyle>
            <a:lvl1pPr algn="ctr">
              <a:defRPr sz="4400">
                <a:ln>
                  <a:noFill/>
                </a:ln>
                <a:solidFill>
                  <a:schemeClr val="tx1"/>
                </a:solidFill>
                <a:effectLst/>
                <a:latin typeface="Swis721 Cn BT" panose="020B0706030502030204" pitchFamily="34" charset="0"/>
              </a:defRPr>
            </a:lvl1pPr>
          </a:lstStyle>
          <a:p>
            <a:r>
              <a:rPr lang="en-US" dirty="0"/>
              <a:t>Click to edit Master title style</a:t>
            </a:r>
          </a:p>
        </p:txBody>
      </p:sp>
      <p:sp>
        <p:nvSpPr>
          <p:cNvPr id="4" name="Rectangle 3"/>
          <p:cNvSpPr/>
          <p:nvPr userDrawn="1"/>
        </p:nvSpPr>
        <p:spPr>
          <a:xfrm>
            <a:off x="0" y="2570204"/>
            <a:ext cx="12192000" cy="109309"/>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891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9146382" cy="2667000"/>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522810" y="5105400"/>
            <a:ext cx="9146381"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grpSp>
        <p:nvGrpSpPr>
          <p:cNvPr id="256" name="line"/>
          <p:cNvGrpSpPr/>
          <p:nvPr/>
        </p:nvGrpSpPr>
        <p:grpSpPr bwMode="invGray">
          <a:xfrm>
            <a:off x="1585309" y="4724400"/>
            <a:ext cx="8634184"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Tree>
    <p:extLst>
      <p:ext uri="{BB962C8B-B14F-4D97-AF65-F5344CB8AC3E}">
        <p14:creationId xmlns:p14="http://schemas.microsoft.com/office/powerpoint/2010/main" val="153447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810" y="1514475"/>
            <a:ext cx="10572328"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5016684-A046-4E53-BE29-9620900D6CC0}"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3F134-C9BC-4344-AB75-9ED6FC7BDDAD}" type="slidenum">
              <a:rPr lang="en-US" smtClean="0"/>
              <a:t>‹#›</a:t>
            </a:fld>
            <a:endParaRPr lang="en-US"/>
          </a:p>
        </p:txBody>
      </p:sp>
    </p:spTree>
    <p:extLst>
      <p:ext uri="{BB962C8B-B14F-4D97-AF65-F5344CB8AC3E}">
        <p14:creationId xmlns:p14="http://schemas.microsoft.com/office/powerpoint/2010/main" val="240280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5309" y="4724400"/>
            <a:ext cx="8634184"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
        <p:nvSpPr>
          <p:cNvPr id="2" name="Title 1"/>
          <p:cNvSpPr>
            <a:spLocks noGrp="1"/>
          </p:cNvSpPr>
          <p:nvPr>
            <p:ph type="title"/>
          </p:nvPr>
        </p:nvSpPr>
        <p:spPr>
          <a:xfrm>
            <a:off x="1522810" y="1905000"/>
            <a:ext cx="9146382" cy="2667000"/>
          </a:xfrm>
        </p:spPr>
        <p:txBody>
          <a:bodyPr anchor="b">
            <a:noAutofit/>
          </a:bodyPr>
          <a:lstStyle>
            <a:lvl1pPr algn="l">
              <a:defRPr sz="4400" b="0" cap="none" baseline="0"/>
            </a:lvl1pPr>
          </a:lstStyle>
          <a:p>
            <a:r>
              <a:rPr lang="en-US"/>
              <a:t>Click to edit Master title style</a:t>
            </a:r>
            <a:endParaRPr/>
          </a:p>
        </p:txBody>
      </p:sp>
      <p:sp>
        <p:nvSpPr>
          <p:cNvPr id="3" name="Text Placeholder 2"/>
          <p:cNvSpPr>
            <a:spLocks noGrp="1"/>
          </p:cNvSpPr>
          <p:nvPr>
            <p:ph type="body" idx="1"/>
          </p:nvPr>
        </p:nvSpPr>
        <p:spPr>
          <a:xfrm>
            <a:off x="1522810" y="5102526"/>
            <a:ext cx="9146381"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016684-A046-4E53-BE29-9620900D6CC0}"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3F134-C9BC-4344-AB75-9ED6FC7BDDAD}" type="slidenum">
              <a:rPr lang="en-US" smtClean="0"/>
              <a:t>‹#›</a:t>
            </a:fld>
            <a:endParaRPr lang="en-US"/>
          </a:p>
        </p:txBody>
      </p:sp>
    </p:spTree>
    <p:extLst>
      <p:ext uri="{BB962C8B-B14F-4D97-AF65-F5344CB8AC3E}">
        <p14:creationId xmlns:p14="http://schemas.microsoft.com/office/powerpoint/2010/main" val="404424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810" y="1514475"/>
            <a:ext cx="10572328"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sp>
        <p:nvSpPr>
          <p:cNvPr id="3" name="Content Placeholder 2"/>
          <p:cNvSpPr>
            <a:spLocks noGrp="1"/>
          </p:cNvSpPr>
          <p:nvPr>
            <p:ph sz="half" idx="1"/>
          </p:nvPr>
        </p:nvSpPr>
        <p:spPr>
          <a:xfrm>
            <a:off x="1522810" y="1905000"/>
            <a:ext cx="4420750"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8442" y="1905000"/>
            <a:ext cx="442074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A5016684-A046-4E53-BE29-9620900D6CC0}"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3F134-C9BC-4344-AB75-9ED6FC7BDDAD}" type="slidenum">
              <a:rPr lang="en-US" smtClean="0"/>
              <a:t>‹#›</a:t>
            </a:fld>
            <a:endParaRPr lang="en-US"/>
          </a:p>
        </p:txBody>
      </p:sp>
    </p:spTree>
    <p:extLst>
      <p:ext uri="{BB962C8B-B14F-4D97-AF65-F5344CB8AC3E}">
        <p14:creationId xmlns:p14="http://schemas.microsoft.com/office/powerpoint/2010/main" val="76740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810" y="1514475"/>
            <a:ext cx="10572328"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a:xfrm>
            <a:off x="1522811" y="274638"/>
            <a:ext cx="9146380" cy="1020762"/>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10" y="1905000"/>
            <a:ext cx="441770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810" y="2819400"/>
            <a:ext cx="441770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88" y="1905000"/>
            <a:ext cx="441770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51488" y="2819400"/>
            <a:ext cx="441770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5016684-A046-4E53-BE29-9620900D6CC0}" type="datetimeFigureOut">
              <a:rPr lang="en-US" smtClean="0"/>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53F134-C9BC-4344-AB75-9ED6FC7BDDAD}" type="slidenum">
              <a:rPr lang="en-US" smtClean="0"/>
              <a:t>‹#›</a:t>
            </a:fld>
            <a:endParaRPr lang="en-US"/>
          </a:p>
        </p:txBody>
      </p:sp>
    </p:spTree>
    <p:extLst>
      <p:ext uri="{BB962C8B-B14F-4D97-AF65-F5344CB8AC3E}">
        <p14:creationId xmlns:p14="http://schemas.microsoft.com/office/powerpoint/2010/main" val="273361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810" y="1514475"/>
            <a:ext cx="10572328"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A5016684-A046-4E53-BE29-9620900D6CC0}" type="datetimeFigureOut">
              <a:rPr lang="en-US" smtClean="0"/>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53F134-C9BC-4344-AB75-9ED6FC7BDDAD}" type="slidenum">
              <a:rPr lang="en-US" smtClean="0"/>
              <a:t>‹#›</a:t>
            </a:fld>
            <a:endParaRPr lang="en-US"/>
          </a:p>
        </p:txBody>
      </p:sp>
    </p:spTree>
    <p:extLst>
      <p:ext uri="{BB962C8B-B14F-4D97-AF65-F5344CB8AC3E}">
        <p14:creationId xmlns:p14="http://schemas.microsoft.com/office/powerpoint/2010/main" val="418288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016684-A046-4E53-BE29-9620900D6CC0}" type="datetimeFigureOut">
              <a:rPr lang="en-US" smtClean="0"/>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53F134-C9BC-4344-AB75-9ED6FC7BDDAD}" type="slidenum">
              <a:rPr lang="en-US" smtClean="0"/>
              <a:t>‹#›</a:t>
            </a:fld>
            <a:endParaRPr lang="en-US"/>
          </a:p>
        </p:txBody>
      </p:sp>
    </p:spTree>
    <p:extLst>
      <p:ext uri="{BB962C8B-B14F-4D97-AF65-F5344CB8AC3E}">
        <p14:creationId xmlns:p14="http://schemas.microsoft.com/office/powerpoint/2010/main" val="12360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8990" y="1630822"/>
            <a:ext cx="6292667"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sp>
        <p:nvSpPr>
          <p:cNvPr id="2" name="Title 1"/>
          <p:cNvSpPr>
            <a:spLocks noGrp="1"/>
          </p:cNvSpPr>
          <p:nvPr>
            <p:ph type="title"/>
          </p:nvPr>
        </p:nvSpPr>
        <p:spPr>
          <a:xfrm>
            <a:off x="1522811" y="274638"/>
            <a:ext cx="9146380" cy="1020762"/>
          </a:xfrm>
        </p:spPr>
        <p:txBody>
          <a:bodyPr anchor="b">
            <a:no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4711249" y="1905000"/>
            <a:ext cx="5670757"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809" y="3429000"/>
            <a:ext cx="2743915"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5016684-A046-4E53-BE29-9620900D6CC0}"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3F134-C9BC-4344-AB75-9ED6FC7BDDAD}" type="slidenum">
              <a:rPr lang="en-US" smtClean="0"/>
              <a:t>‹#›</a:t>
            </a:fld>
            <a:endParaRPr lang="en-US"/>
          </a:p>
        </p:txBody>
      </p:sp>
    </p:spTree>
    <p:extLst>
      <p:ext uri="{BB962C8B-B14F-4D97-AF65-F5344CB8AC3E}">
        <p14:creationId xmlns:p14="http://schemas.microsoft.com/office/powerpoint/2010/main" val="70991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877" y="1630822"/>
            <a:ext cx="6292667"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sp>
        <p:nvSpPr>
          <p:cNvPr id="2" name="Title 1"/>
          <p:cNvSpPr>
            <a:spLocks noGrp="1"/>
          </p:cNvSpPr>
          <p:nvPr>
            <p:ph type="title"/>
          </p:nvPr>
        </p:nvSpPr>
        <p:spPr>
          <a:xfrm>
            <a:off x="1522811" y="274638"/>
            <a:ext cx="9146380" cy="1020762"/>
          </a:xfrm>
        </p:spPr>
        <p:txBody>
          <a:bodyPr anchor="b">
            <a:noAutofit/>
          </a:bodyPr>
          <a:lstStyle>
            <a:lvl1pPr algn="l">
              <a:defRPr sz="3200" b="0"/>
            </a:lvl1pPr>
          </a:lstStyle>
          <a:p>
            <a:r>
              <a:rPr lang="en-US"/>
              <a:t>Click to edit Master title style</a:t>
            </a:r>
            <a:endParaRPr/>
          </a:p>
        </p:txBody>
      </p:sp>
      <p:sp>
        <p:nvSpPr>
          <p:cNvPr id="3" name="Picture Placeholder 2"/>
          <p:cNvSpPr>
            <a:spLocks noGrp="1"/>
          </p:cNvSpPr>
          <p:nvPr>
            <p:ph type="pic" idx="1"/>
          </p:nvPr>
        </p:nvSpPr>
        <p:spPr>
          <a:xfrm>
            <a:off x="1746293" y="1884311"/>
            <a:ext cx="5670757"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08018" y="3411748"/>
            <a:ext cx="2743915"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5016684-A046-4E53-BE29-9620900D6CC0}" type="datetimeFigureOut">
              <a:rPr lang="en-US" smtClean="0"/>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3F134-C9BC-4344-AB75-9ED6FC7BDDAD}" type="slidenum">
              <a:rPr lang="en-US" smtClean="0"/>
              <a:t>‹#›</a:t>
            </a:fld>
            <a:endParaRPr lang="en-US"/>
          </a:p>
        </p:txBody>
      </p:sp>
    </p:spTree>
    <p:extLst>
      <p:ext uri="{BB962C8B-B14F-4D97-AF65-F5344CB8AC3E}">
        <p14:creationId xmlns:p14="http://schemas.microsoft.com/office/powerpoint/2010/main" val="161341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810" y="1514475"/>
            <a:ext cx="10572328"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5016684-A046-4E53-BE29-9620900D6CC0}"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3F134-C9BC-4344-AB75-9ED6FC7BDDAD}" type="slidenum">
              <a:rPr lang="en-US" smtClean="0"/>
              <a:t>‹#›</a:t>
            </a:fld>
            <a:endParaRPr lang="en-US"/>
          </a:p>
        </p:txBody>
      </p:sp>
    </p:spTree>
    <p:extLst>
      <p:ext uri="{BB962C8B-B14F-4D97-AF65-F5344CB8AC3E}">
        <p14:creationId xmlns:p14="http://schemas.microsoft.com/office/powerpoint/2010/main" val="351644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503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7046" y="3472590"/>
            <a:ext cx="6492240" cy="64025"/>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Vertical Title 1"/>
          <p:cNvSpPr>
            <a:spLocks noGrp="1"/>
          </p:cNvSpPr>
          <p:nvPr>
            <p:ph type="title" orient="vert"/>
          </p:nvPr>
        </p:nvSpPr>
        <p:spPr>
          <a:xfrm>
            <a:off x="10364311" y="274640"/>
            <a:ext cx="1371957" cy="5901747"/>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8171" y="277814"/>
            <a:ext cx="9146383" cy="5898573"/>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5016684-A046-4E53-BE29-9620900D6CC0}"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3F134-C9BC-4344-AB75-9ED6FC7BDDAD}" type="slidenum">
              <a:rPr lang="en-US" smtClean="0"/>
              <a:t>‹#›</a:t>
            </a:fld>
            <a:endParaRPr lang="en-US"/>
          </a:p>
        </p:txBody>
      </p:sp>
    </p:spTree>
    <p:extLst>
      <p:ext uri="{BB962C8B-B14F-4D97-AF65-F5344CB8AC3E}">
        <p14:creationId xmlns:p14="http://schemas.microsoft.com/office/powerpoint/2010/main" val="353494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6" name="Rectangle 5"/>
          <p:cNvSpPr/>
          <p:nvPr userDrawn="1"/>
        </p:nvSpPr>
        <p:spPr>
          <a:xfrm>
            <a:off x="0" y="2973945"/>
            <a:ext cx="12192000" cy="3884055"/>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1"/>
            <a:ext cx="12192000" cy="1341289"/>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4268" y="1341290"/>
            <a:ext cx="11999101" cy="1632655"/>
          </a:xfrm>
          <a:prstGeom prst="rect">
            <a:avLst/>
          </a:prstGeom>
          <a:solidFill>
            <a:schemeClr val="bg1"/>
          </a:solidFill>
          <a:ln>
            <a:noFill/>
          </a:ln>
        </p:spPr>
        <p:txBody>
          <a:bodyPr anchor="ctr"/>
          <a:lstStyle>
            <a:lvl1pPr algn="ctr">
              <a:defRPr>
                <a:ln>
                  <a:solidFill>
                    <a:schemeClr val="tx1">
                      <a:lumMod val="85000"/>
                      <a:lumOff val="15000"/>
                      <a:alpha val="50000"/>
                    </a:schemeClr>
                  </a:solidFill>
                </a:ln>
                <a:solidFill>
                  <a:schemeClr val="tx1"/>
                </a:solidFill>
                <a:effectLst/>
                <a:latin typeface="Swis721 Cn BT" panose="020B0706030502030204" pitchFamily="34" charset="0"/>
              </a:defRPr>
            </a:lvl1pPr>
          </a:lstStyle>
          <a:p>
            <a:r>
              <a:rPr lang="en-US" dirty="0"/>
              <a:t>CLICK TO EDIT MASTER TITLE STYLE</a:t>
            </a:r>
          </a:p>
        </p:txBody>
      </p:sp>
      <p:sp>
        <p:nvSpPr>
          <p:cNvPr id="8" name="Rectangle 7"/>
          <p:cNvSpPr/>
          <p:nvPr userDrawn="1"/>
        </p:nvSpPr>
        <p:spPr>
          <a:xfrm>
            <a:off x="10349773" y="4693628"/>
            <a:ext cx="1743596" cy="72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10376459" y="4790268"/>
            <a:ext cx="1634856" cy="498169"/>
            <a:chOff x="5079220" y="5696209"/>
            <a:chExt cx="2884475" cy="878953"/>
          </a:xfrm>
        </p:grpSpPr>
        <p:pic>
          <p:nvPicPr>
            <p:cNvPr id="11" name="Picture 10">
              <a:extLst>
                <a:ext uri="{FF2B5EF4-FFF2-40B4-BE49-F238E27FC236}">
                  <a16:creationId xmlns:a16="http://schemas.microsoft.com/office/drawing/2014/main" id="{01E4F141-9010-41EB-A889-C17083770E0B}"/>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37755"/>
            <a:stretch/>
          </p:blipFill>
          <p:spPr>
            <a:xfrm>
              <a:off x="5079220" y="5696209"/>
              <a:ext cx="1223815" cy="848428"/>
            </a:xfrm>
            <a:prstGeom prst="rect">
              <a:avLst/>
            </a:prstGeom>
          </p:spPr>
        </p:pic>
        <p:pic>
          <p:nvPicPr>
            <p:cNvPr id="12" name="Picture 11">
              <a:extLst>
                <a:ext uri="{FF2B5EF4-FFF2-40B4-BE49-F238E27FC236}">
                  <a16:creationId xmlns:a16="http://schemas.microsoft.com/office/drawing/2014/main" id="{01E4F141-9010-41EB-A889-C17083770E0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048" t="62245" r="5366" b="2640"/>
            <a:stretch/>
          </p:blipFill>
          <p:spPr>
            <a:xfrm>
              <a:off x="6306535" y="5835193"/>
              <a:ext cx="1657160" cy="739969"/>
            </a:xfrm>
            <a:prstGeom prst="rect">
              <a:avLst/>
            </a:prstGeom>
          </p:spPr>
        </p:pic>
      </p:grpSp>
      <p:sp>
        <p:nvSpPr>
          <p:cNvPr id="13" name="Rectangle 12"/>
          <p:cNvSpPr/>
          <p:nvPr userDrawn="1"/>
        </p:nvSpPr>
        <p:spPr>
          <a:xfrm>
            <a:off x="11271370" y="5530407"/>
            <a:ext cx="821999" cy="39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349773" y="6030114"/>
            <a:ext cx="1743596" cy="72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43E3D02-16C2-4007-B5B9-9A29EB67B48E}"/>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2982" y="6149172"/>
            <a:ext cx="1518621" cy="516329"/>
          </a:xfrm>
          <a:prstGeom prst="rect">
            <a:avLst/>
          </a:prstGeom>
        </p:spPr>
      </p:pic>
      <p:sp>
        <p:nvSpPr>
          <p:cNvPr id="16" name="Rectangle 15"/>
          <p:cNvSpPr/>
          <p:nvPr userDrawn="1"/>
        </p:nvSpPr>
        <p:spPr>
          <a:xfrm>
            <a:off x="8494282" y="6030114"/>
            <a:ext cx="1742006" cy="72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50155B0-CF76-415C-87FB-80754AB487A5}"/>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738" y="6113366"/>
            <a:ext cx="1588843" cy="570989"/>
          </a:xfrm>
          <a:prstGeom prst="rect">
            <a:avLst/>
          </a:prstGeom>
        </p:spPr>
      </p:pic>
      <p:sp>
        <p:nvSpPr>
          <p:cNvPr id="18" name="Rectangle 17"/>
          <p:cNvSpPr/>
          <p:nvPr userDrawn="1"/>
        </p:nvSpPr>
        <p:spPr>
          <a:xfrm>
            <a:off x="10349408" y="5530407"/>
            <a:ext cx="823330" cy="39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0349774" y="3073852"/>
            <a:ext cx="1743596" cy="1522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9CAD358-3CB1-42FB-9E96-3CD8987D0B23}"/>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39697" y="3170772"/>
            <a:ext cx="1403503" cy="1331879"/>
          </a:xfrm>
          <a:prstGeom prst="rect">
            <a:avLst/>
          </a:prstGeom>
        </p:spPr>
      </p:pic>
      <p:sp>
        <p:nvSpPr>
          <p:cNvPr id="5" name="Rectangle 4"/>
          <p:cNvSpPr/>
          <p:nvPr userDrawn="1"/>
        </p:nvSpPr>
        <p:spPr>
          <a:xfrm>
            <a:off x="1436018" y="4693629"/>
            <a:ext cx="8800270" cy="1236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3"/>
          <p:cNvSpPr>
            <a:spLocks noGrp="1"/>
          </p:cNvSpPr>
          <p:nvPr>
            <p:ph sz="half" idx="10"/>
          </p:nvPr>
        </p:nvSpPr>
        <p:spPr>
          <a:xfrm>
            <a:off x="94267" y="4700317"/>
            <a:ext cx="11999101" cy="1236579"/>
          </a:xfrm>
          <a:prstGeom prst="rect">
            <a:avLst/>
          </a:prstGeom>
          <a:noFill/>
        </p:spPr>
        <p:txBody>
          <a:bodyPr anchor="ctr"/>
          <a:lstStyle>
            <a:lvl1pPr marL="0" indent="0" algn="ctr">
              <a:buNone/>
              <a:defRPr sz="24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184365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7128" y="94269"/>
            <a:ext cx="9876197" cy="848411"/>
          </a:xfrm>
          <a:prstGeom prst="rect">
            <a:avLst/>
          </a:prstGeom>
        </p:spPr>
        <p:txBody>
          <a:bodyPr anchor="ctr"/>
          <a:lstStyle>
            <a:lvl1pPr algn="l">
              <a:defRPr sz="4000">
                <a:ln>
                  <a:noFill/>
                </a:ln>
                <a:solidFill>
                  <a:schemeClr val="tx1"/>
                </a:solidFill>
                <a:effectLst/>
                <a:latin typeface="Swis721 Cn BT" panose="020B0706030502030204" pitchFamily="34" charset="0"/>
                <a:ea typeface="Yu Gothic UI Light" panose="020B0300000000000000" pitchFamily="34" charset="-128"/>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17129" y="1213381"/>
            <a:ext cx="11849179" cy="5517357"/>
          </a:xfrm>
          <a:prstGeom prst="rect">
            <a:avLst/>
          </a:prstGeom>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0093325" y="0"/>
            <a:ext cx="114982" cy="942679"/>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1"/>
          </p:nvPr>
        </p:nvSpPr>
        <p:spPr>
          <a:xfrm>
            <a:off x="10208307" y="94270"/>
            <a:ext cx="1858001" cy="848410"/>
          </a:xfrm>
          <a:prstGeom prst="rect">
            <a:avLst/>
          </a:prstGeom>
        </p:spPr>
        <p:txBody>
          <a:bodyPr anchor="ctr"/>
          <a:lstStyle>
            <a:lvl1pPr marL="0" indent="0" algn="ctr">
              <a:buNone/>
              <a:defRPr sz="2400">
                <a:latin typeface="Swis721 Cn BT" panose="020B0706030502030204" pitchFamily="34" charset="0"/>
              </a:defRPr>
            </a:lvl1pPr>
          </a:lstStyle>
          <a:p>
            <a:pPr lvl="0"/>
            <a:r>
              <a:rPr lang="en-US" dirty="0"/>
              <a:t>Click to edit</a:t>
            </a:r>
          </a:p>
        </p:txBody>
      </p:sp>
    </p:spTree>
    <p:extLst>
      <p:ext uri="{BB962C8B-B14F-4D97-AF65-F5344CB8AC3E}">
        <p14:creationId xmlns:p14="http://schemas.microsoft.com/office/powerpoint/2010/main" val="4162188768"/>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7129" y="94269"/>
            <a:ext cx="11868034" cy="848411"/>
          </a:xfrm>
          <a:prstGeom prst="rect">
            <a:avLst/>
          </a:prstGeom>
        </p:spPr>
        <p:txBody>
          <a:bodyPr anchor="ctr"/>
          <a:lstStyle>
            <a:lvl1pPr algn="l">
              <a:defRPr sz="4000">
                <a:ln>
                  <a:noFill/>
                </a:ln>
                <a:solidFill>
                  <a:schemeClr val="tx1"/>
                </a:solidFill>
                <a:effectLst/>
                <a:latin typeface="Swis721 Cn BT" panose="020B0706030502030204" pitchFamily="34" charset="0"/>
                <a:ea typeface="Yu Gothic UI Light" panose="020B0300000000000000" pitchFamily="34" charset="-128"/>
                <a:cs typeface="Arial" panose="020B0604020202020204" pitchFamily="34" charset="0"/>
              </a:defRPr>
            </a:lvl1pPr>
          </a:lstStyle>
          <a:p>
            <a:r>
              <a:rPr lang="en-US" dirty="0"/>
              <a:t>Click to edit Master title style</a:t>
            </a:r>
          </a:p>
        </p:txBody>
      </p:sp>
      <p:sp>
        <p:nvSpPr>
          <p:cNvPr id="8" name="Shape 7"/>
          <p:cNvSpPr/>
          <p:nvPr/>
        </p:nvSpPr>
        <p:spPr>
          <a:xfrm rot="14795104">
            <a:off x="6041739" y="2105708"/>
            <a:ext cx="3390778" cy="3390778"/>
          </a:xfrm>
          <a:prstGeom prst="leftCircularArrow">
            <a:avLst>
              <a:gd name="adj1" fmla="val 4668"/>
              <a:gd name="adj2" fmla="val 272909"/>
              <a:gd name="adj3" fmla="val 19265497"/>
              <a:gd name="adj4" fmla="val 16151978"/>
              <a:gd name="adj5" fmla="val 4847"/>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5329484" y="3267728"/>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7427" tIns="157427" rIns="157427" bIns="157427" numCol="1" spcCol="1270" anchor="ctr" anchorCtr="0">
            <a:noAutofit/>
          </a:bodyPr>
          <a:lstStyle/>
          <a:p>
            <a:pPr lvl="0" algn="ctr" defTabSz="12446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City Staff</a:t>
            </a:r>
          </a:p>
        </p:txBody>
      </p:sp>
      <p:sp>
        <p:nvSpPr>
          <p:cNvPr id="10" name="Freeform 9"/>
          <p:cNvSpPr/>
          <p:nvPr/>
        </p:nvSpPr>
        <p:spPr>
          <a:xfrm>
            <a:off x="6697563" y="4516059"/>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3617" tIns="153617" rIns="153617" bIns="153617" numCol="1" spcCol="1270" anchor="ctr" anchorCtr="0">
            <a:noAutofit/>
          </a:bodyPr>
          <a:lstStyle/>
          <a:p>
            <a:pPr lvl="0" algn="ctr" defTabSz="120015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Retrofit Standards Committee</a:t>
            </a:r>
          </a:p>
        </p:txBody>
      </p:sp>
      <p:sp>
        <p:nvSpPr>
          <p:cNvPr id="11" name="Freeform 10"/>
          <p:cNvSpPr/>
          <p:nvPr/>
        </p:nvSpPr>
        <p:spPr>
          <a:xfrm>
            <a:off x="8094828" y="3267729"/>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807" tIns="149807" rIns="149807" bIns="149807" numCol="1" spcCol="1270" anchor="ctr" anchorCtr="0">
            <a:noAutofit/>
          </a:bodyPr>
          <a:lstStyle/>
          <a:p>
            <a:pPr lvl="0" algn="ctr" defTabSz="11557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Support Committee</a:t>
            </a:r>
          </a:p>
        </p:txBody>
      </p:sp>
      <p:sp>
        <p:nvSpPr>
          <p:cNvPr id="12" name="Freeform 11"/>
          <p:cNvSpPr/>
          <p:nvPr/>
        </p:nvSpPr>
        <p:spPr>
          <a:xfrm>
            <a:off x="6697563" y="1933183"/>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807" tIns="149807" rIns="149807" bIns="149807" numCol="1" spcCol="1270" anchor="ctr" anchorCtr="0">
            <a:noAutofit/>
          </a:bodyPr>
          <a:lstStyle/>
          <a:p>
            <a:pPr lvl="0" algn="ctr" defTabSz="11557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Policy Committee</a:t>
            </a:r>
          </a:p>
        </p:txBody>
      </p:sp>
      <p:sp>
        <p:nvSpPr>
          <p:cNvPr id="6" name="Rounded Rectangle 5"/>
          <p:cNvSpPr/>
          <p:nvPr/>
        </p:nvSpPr>
        <p:spPr>
          <a:xfrm>
            <a:off x="1734412" y="3267728"/>
            <a:ext cx="2022049" cy="989814"/>
          </a:xfrm>
          <a:prstGeom prst="round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City Council </a:t>
            </a:r>
          </a:p>
        </p:txBody>
      </p:sp>
      <p:sp>
        <p:nvSpPr>
          <p:cNvPr id="7" name="Left-Right Arrow 6"/>
          <p:cNvSpPr/>
          <p:nvPr/>
        </p:nvSpPr>
        <p:spPr>
          <a:xfrm>
            <a:off x="3803961" y="3573565"/>
            <a:ext cx="1457456" cy="378140"/>
          </a:xfrm>
          <a:prstGeom prst="lef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5344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9146382" cy="2667000"/>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522810" y="5105400"/>
            <a:ext cx="9146381"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grpSp>
        <p:nvGrpSpPr>
          <p:cNvPr id="256" name="line"/>
          <p:cNvGrpSpPr/>
          <p:nvPr/>
        </p:nvGrpSpPr>
        <p:grpSpPr bwMode="invGray">
          <a:xfrm>
            <a:off x="1585309" y="4724400"/>
            <a:ext cx="8634184"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Tree>
    <p:extLst>
      <p:ext uri="{BB962C8B-B14F-4D97-AF65-F5344CB8AC3E}">
        <p14:creationId xmlns:p14="http://schemas.microsoft.com/office/powerpoint/2010/main" val="240306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167" name="line"/>
          <p:cNvGrpSpPr/>
          <p:nvPr/>
        </p:nvGrpSpPr>
        <p:grpSpPr bwMode="invGray">
          <a:xfrm>
            <a:off x="1522810" y="1514475"/>
            <a:ext cx="10572328"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51030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t>5/9/2018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9570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8CBB4-E080-41E3-8775-EC1B33E7E6AE}" type="datetimeFigureOut">
              <a:rPr lang="en-US" smtClean="0"/>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C3A08-69A0-4423-818C-C5A9BC4968A4}" type="slidenum">
              <a:rPr lang="en-US" smtClean="0"/>
              <a:t>‹#›</a:t>
            </a:fld>
            <a:endParaRPr lang="en-US"/>
          </a:p>
        </p:txBody>
      </p:sp>
    </p:spTree>
    <p:extLst>
      <p:ext uri="{BB962C8B-B14F-4D97-AF65-F5344CB8AC3E}">
        <p14:creationId xmlns:p14="http://schemas.microsoft.com/office/powerpoint/2010/main" val="389209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22548" y="101203"/>
            <a:ext cx="11953188" cy="832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22548" y="1043885"/>
            <a:ext cx="11953188" cy="566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228300"/>
      </p:ext>
    </p:extLst>
  </p:cSld>
  <p:clrMap bg1="lt1" tx1="dk1" bg2="lt2" tx2="dk2" accent1="accent1" accent2="accent2" accent3="accent3" accent4="accent4" accent5="accent5" accent6="accent6" hlink="hlink" folHlink="folHlink"/>
  <p:sldLayoutIdLst>
    <p:sldLayoutId id="2147483653" r:id="rId1"/>
    <p:sldLayoutId id="2147483664" r:id="rId2"/>
    <p:sldLayoutId id="2147483657" r:id="rId3"/>
    <p:sldLayoutId id="2147483654" r:id="rId4"/>
    <p:sldLayoutId id="2147483666" r:id="rId5"/>
    <p:sldLayoutId id="2147483691" r:id="rId6"/>
    <p:sldLayoutId id="2147483692" r:id="rId7"/>
    <p:sldLayoutId id="2147483693" r:id="rId8"/>
    <p:sldLayoutId id="214748369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1" y="274638"/>
            <a:ext cx="9146380"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11" y="1905000"/>
            <a:ext cx="9146382"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077716" y="6400801"/>
            <a:ext cx="1244183"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5/9/2018</a:t>
            </a:fld>
            <a:endParaRPr/>
          </a:p>
        </p:txBody>
      </p:sp>
      <p:sp>
        <p:nvSpPr>
          <p:cNvPr id="5" name="Footer Placeholder 4"/>
          <p:cNvSpPr>
            <a:spLocks noGrp="1"/>
          </p:cNvSpPr>
          <p:nvPr>
            <p:ph type="ftr" sz="quarter" idx="3"/>
          </p:nvPr>
        </p:nvSpPr>
        <p:spPr>
          <a:xfrm>
            <a:off x="1522810" y="6400801"/>
            <a:ext cx="6326246"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525893" y="6400801"/>
            <a:ext cx="1143300"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962088035"/>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Aftermath_of_San_Francisco_earthquake,_1906.jpg" TargetMode="External"/><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kentyu@seftconsulting.com"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1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Unreinforced Masonry Building </a:t>
            </a:r>
            <a:br>
              <a:rPr lang="en-US" dirty="0"/>
            </a:br>
            <a:r>
              <a:rPr lang="en-US" dirty="0"/>
              <a:t>Seismic Retrofit Policy</a:t>
            </a:r>
          </a:p>
        </p:txBody>
      </p:sp>
      <p:sp>
        <p:nvSpPr>
          <p:cNvPr id="3" name="TextBox 2"/>
          <p:cNvSpPr txBox="1"/>
          <p:nvPr/>
        </p:nvSpPr>
        <p:spPr>
          <a:xfrm>
            <a:off x="1141252" y="5301732"/>
            <a:ext cx="1010553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Jonna Papaefthimiou, PBEM     |     Amit Kumar, BDS     |     Shelly Haack, Prosper Portland</a:t>
            </a:r>
          </a:p>
        </p:txBody>
      </p:sp>
      <p:sp>
        <p:nvSpPr>
          <p:cNvPr id="6" name="TextBox 5"/>
          <p:cNvSpPr txBox="1"/>
          <p:nvPr/>
        </p:nvSpPr>
        <p:spPr>
          <a:xfrm>
            <a:off x="122548" y="6150144"/>
            <a:ext cx="1196261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May 9, 2018</a:t>
            </a:r>
          </a:p>
        </p:txBody>
      </p:sp>
      <p:pic>
        <p:nvPicPr>
          <p:cNvPr id="2" name="Picture 1"/>
          <p:cNvPicPr>
            <a:picLocks noChangeAspect="1"/>
          </p:cNvPicPr>
          <p:nvPr/>
        </p:nvPicPr>
        <p:blipFill rotWithShape="1">
          <a:blip r:embed="rId2"/>
          <a:srcRect b="22272"/>
          <a:stretch/>
        </p:blipFill>
        <p:spPr>
          <a:xfrm>
            <a:off x="1563053" y="3363029"/>
            <a:ext cx="3167974" cy="1733586"/>
          </a:xfrm>
          <a:prstGeom prst="rect">
            <a:avLst/>
          </a:prstGeom>
        </p:spPr>
      </p:pic>
      <p:pic>
        <p:nvPicPr>
          <p:cNvPr id="4" name="Picture 3"/>
          <p:cNvPicPr>
            <a:picLocks noChangeAspect="1"/>
          </p:cNvPicPr>
          <p:nvPr/>
        </p:nvPicPr>
        <p:blipFill rotWithShape="1">
          <a:blip r:embed="rId3"/>
          <a:srcRect t="4696"/>
          <a:stretch/>
        </p:blipFill>
        <p:spPr>
          <a:xfrm>
            <a:off x="4939749" y="3374794"/>
            <a:ext cx="2882348" cy="1721821"/>
          </a:xfrm>
          <a:prstGeom prst="rect">
            <a:avLst/>
          </a:prstGeom>
        </p:spPr>
      </p:pic>
      <p:pic>
        <p:nvPicPr>
          <p:cNvPr id="5" name="Picture 4"/>
          <p:cNvPicPr>
            <a:picLocks noChangeAspect="1"/>
          </p:cNvPicPr>
          <p:nvPr/>
        </p:nvPicPr>
        <p:blipFill>
          <a:blip r:embed="rId4"/>
          <a:stretch>
            <a:fillRect/>
          </a:stretch>
        </p:blipFill>
        <p:spPr>
          <a:xfrm>
            <a:off x="8030819" y="3329089"/>
            <a:ext cx="2801970" cy="1767526"/>
          </a:xfrm>
          <a:prstGeom prst="rect">
            <a:avLst/>
          </a:prstGeom>
        </p:spPr>
      </p:pic>
    </p:spTree>
    <p:extLst>
      <p:ext uri="{BB962C8B-B14F-4D97-AF65-F5344CB8AC3E}">
        <p14:creationId xmlns:p14="http://schemas.microsoft.com/office/powerpoint/2010/main" val="3469937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it be like in Portland?  </a:t>
            </a:r>
          </a:p>
        </p:txBody>
      </p:sp>
      <p:sp>
        <p:nvSpPr>
          <p:cNvPr id="3" name="Content Placeholder 2"/>
          <p:cNvSpPr>
            <a:spLocks noGrp="1"/>
          </p:cNvSpPr>
          <p:nvPr>
            <p:ph idx="1"/>
          </p:nvPr>
        </p:nvSpPr>
        <p:spPr/>
        <p:txBody>
          <a:bodyPr>
            <a:normAutofit/>
          </a:bodyPr>
          <a:lstStyle/>
          <a:p>
            <a:r>
              <a:rPr lang="en-US" dirty="0"/>
              <a:t>For reference, the earthquake that destroyed San Francisco in 1906 was a M 7.9, at the low end for Cascadia.  Much damage was also from fires which could not be put out.   The comparison is not fair because the San Andreas is much closer to SF, only 1 mile.  Portland is ~ 50 miles from the eastern end of the Cascadia rupture zone.  </a:t>
            </a:r>
          </a:p>
          <a:p>
            <a:r>
              <a:rPr lang="en-US" dirty="0"/>
              <a:t>The long duration and larger magnitude of Cascadia earthquakes makes up for the distance, and may shake Portland for up to 4 minutes.  Ground motions could exceed 0.3 G, well beyond the ability of URM structures to stay together.  These structures are designed only for gravity and wind loads typically, that is, to not fall over on their own or in a breeze.  </a:t>
            </a:r>
          </a:p>
        </p:txBody>
      </p:sp>
    </p:spTree>
    <p:extLst>
      <p:ext uri="{BB962C8B-B14F-4D97-AF65-F5344CB8AC3E}">
        <p14:creationId xmlns:p14="http://schemas.microsoft.com/office/powerpoint/2010/main" val="185034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hoto taken by  Arnold Genth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431" y="678199"/>
            <a:ext cx="8020865" cy="47623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016" y="6045470"/>
            <a:ext cx="8070111" cy="812530"/>
          </a:xfrm>
          <a:prstGeom prst="rect">
            <a:avLst/>
          </a:prstGeom>
          <a:noFill/>
        </p:spPr>
        <p:txBody>
          <a:bodyPr wrap="square" rtlCol="0">
            <a:spAutoFit/>
          </a:bodyPr>
          <a:lstStyle/>
          <a:p>
            <a:pPr>
              <a:lnSpc>
                <a:spcPct val="90000"/>
              </a:lnSpc>
            </a:pPr>
            <a:r>
              <a:rPr lang="en-US" sz="2400" i="1" dirty="0"/>
              <a:t>Devastation after the 1906 San Francisco earthquake. </a:t>
            </a:r>
          </a:p>
          <a:p>
            <a:pPr>
              <a:lnSpc>
                <a:spcPct val="90000"/>
              </a:lnSpc>
            </a:pPr>
            <a:r>
              <a:rPr lang="en-US" sz="1400" i="1" dirty="0"/>
              <a:t>Photo taken by </a:t>
            </a:r>
            <a:r>
              <a:rPr lang="en-US" sz="1400" i="1" dirty="0">
                <a:hlinkClick r:id="rId3"/>
              </a:rPr>
              <a:t>Arnold </a:t>
            </a:r>
            <a:r>
              <a:rPr lang="en-US" sz="1400" i="1" dirty="0" err="1">
                <a:hlinkClick r:id="rId3"/>
              </a:rPr>
              <a:t>Genthe</a:t>
            </a:r>
            <a:r>
              <a:rPr lang="en-US" sz="1400" i="1" dirty="0"/>
              <a:t>. http://www.mobileranger.com/uncategorized/shake-it-off-how-san-francisco-rebuilt-itself-fast/</a:t>
            </a:r>
            <a:endParaRPr lang="en-US" sz="1400" dirty="0"/>
          </a:p>
        </p:txBody>
      </p:sp>
      <p:sp>
        <p:nvSpPr>
          <p:cNvPr id="3" name="TextBox 2"/>
          <p:cNvSpPr txBox="1"/>
          <p:nvPr/>
        </p:nvSpPr>
        <p:spPr>
          <a:xfrm>
            <a:off x="2939429" y="203395"/>
            <a:ext cx="6432697" cy="424732"/>
          </a:xfrm>
          <a:prstGeom prst="rect">
            <a:avLst/>
          </a:prstGeom>
          <a:noFill/>
        </p:spPr>
        <p:txBody>
          <a:bodyPr wrap="square" rtlCol="0">
            <a:spAutoFit/>
          </a:bodyPr>
          <a:lstStyle/>
          <a:p>
            <a:pPr>
              <a:lnSpc>
                <a:spcPct val="90000"/>
              </a:lnSpc>
            </a:pPr>
            <a:r>
              <a:rPr lang="en-US" sz="2400" dirty="0"/>
              <a:t>1906 San Francisco is a good analogy for Portland</a:t>
            </a:r>
          </a:p>
        </p:txBody>
      </p:sp>
      <p:pic>
        <p:nvPicPr>
          <p:cNvPr id="6150" name="Picture 6" descr="Image result for sendai jap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30" y="100259"/>
            <a:ext cx="11881445" cy="668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35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8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URMs in Cascadia</a:t>
            </a:r>
          </a:p>
        </p:txBody>
      </p:sp>
      <p:sp>
        <p:nvSpPr>
          <p:cNvPr id="4" name="Subtitle 2">
            <a:extLst>
              <a:ext uri="{FF2B5EF4-FFF2-40B4-BE49-F238E27FC236}">
                <a16:creationId xmlns:a16="http://schemas.microsoft.com/office/drawing/2014/main" id="{816747D1-0637-4D0B-BDB3-FF8C24B855FD}"/>
              </a:ext>
            </a:extLst>
          </p:cNvPr>
          <p:cNvSpPr>
            <a:spLocks noGrp="1"/>
          </p:cNvSpPr>
          <p:nvPr>
            <p:ph sz="half" idx="10"/>
          </p:nvPr>
        </p:nvSpPr>
        <p:spPr>
          <a:xfrm>
            <a:off x="93663" y="5143503"/>
            <a:ext cx="11999912" cy="1154234"/>
          </a:xfrm>
        </p:spPr>
        <p:txBody>
          <a:bodyPr>
            <a:normAutofit fontScale="85000" lnSpcReduction="20000"/>
          </a:bodyPr>
          <a:lstStyle/>
          <a:p>
            <a:r>
              <a:rPr lang="en-US" dirty="0"/>
              <a:t>Kent Yu, PhD, S.E. </a:t>
            </a:r>
          </a:p>
          <a:p>
            <a:r>
              <a:rPr lang="en-US" sz="1600" dirty="0"/>
              <a:t>Principal</a:t>
            </a:r>
          </a:p>
          <a:p>
            <a:r>
              <a:rPr lang="en-US" sz="1600" dirty="0"/>
              <a:t>SEFT Consulting Group, Beaverton Oregon</a:t>
            </a:r>
          </a:p>
          <a:p>
            <a:r>
              <a:rPr lang="en-US" sz="1600" dirty="0">
                <a:hlinkClick r:id="rId2"/>
              </a:rPr>
              <a:t>kentyu@seftconsulting.com</a:t>
            </a:r>
            <a:r>
              <a:rPr lang="en-US" sz="1600" dirty="0"/>
              <a:t> </a:t>
            </a:r>
          </a:p>
          <a:p>
            <a:endParaRPr lang="en-US" dirty="0"/>
          </a:p>
          <a:p>
            <a:endParaRPr lang="en-US" sz="1600" dirty="0"/>
          </a:p>
        </p:txBody>
      </p:sp>
      <p:pic>
        <p:nvPicPr>
          <p:cNvPr id="5" name="Picture 4">
            <a:extLst>
              <a:ext uri="{FF2B5EF4-FFF2-40B4-BE49-F238E27FC236}">
                <a16:creationId xmlns:a16="http://schemas.microsoft.com/office/drawing/2014/main" id="{1FF6A852-A3A4-4B69-A747-DFF9DB6F794E}"/>
              </a:ext>
            </a:extLst>
          </p:cNvPr>
          <p:cNvPicPr>
            <a:picLocks noChangeAspect="1"/>
          </p:cNvPicPr>
          <p:nvPr/>
        </p:nvPicPr>
        <p:blipFill>
          <a:blip r:embed="rId3"/>
          <a:stretch>
            <a:fillRect/>
          </a:stretch>
        </p:blipFill>
        <p:spPr>
          <a:xfrm>
            <a:off x="2891837" y="4780111"/>
            <a:ext cx="1066892" cy="1066892"/>
          </a:xfrm>
          <a:prstGeom prst="rect">
            <a:avLst/>
          </a:prstGeom>
        </p:spPr>
      </p:pic>
    </p:spTree>
    <p:extLst>
      <p:ext uri="{BB962C8B-B14F-4D97-AF65-F5344CB8AC3E}">
        <p14:creationId xmlns:p14="http://schemas.microsoft.com/office/powerpoint/2010/main" val="221253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Wood_Shake-Tab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1676400" y="2057400"/>
            <a:ext cx="4368800" cy="3276600"/>
          </a:xfrm>
          <a:prstGeom prst="rect">
            <a:avLst/>
          </a:prstGeom>
        </p:spPr>
      </p:pic>
      <p:pic>
        <p:nvPicPr>
          <p:cNvPr id="9" name="URM_Shake-Table.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cstate="print"/>
          <a:stretch>
            <a:fillRect/>
          </a:stretch>
        </p:blipFill>
        <p:spPr>
          <a:xfrm>
            <a:off x="6083300" y="2057400"/>
            <a:ext cx="4445000" cy="3333750"/>
          </a:xfrm>
          <a:prstGeom prst="rect">
            <a:avLst/>
          </a:prstGeom>
        </p:spPr>
      </p:pic>
      <p:sp>
        <p:nvSpPr>
          <p:cNvPr id="6" name="Title 1"/>
          <p:cNvSpPr txBox="1">
            <a:spLocks/>
          </p:cNvSpPr>
          <p:nvPr/>
        </p:nvSpPr>
        <p:spPr>
          <a:xfrm>
            <a:off x="1663700" y="662781"/>
            <a:ext cx="8864600" cy="964526"/>
          </a:xfrm>
          <a:prstGeom prst="rect">
            <a:avLst/>
          </a:prstGeom>
          <a:solidFill>
            <a:schemeClr val="bg1"/>
          </a:solidFill>
          <a:ln>
            <a:noFill/>
          </a:ln>
        </p:spPr>
        <p:txBody>
          <a:bodyPr anchor="ctr"/>
          <a:lstStyle>
            <a:lvl1pPr algn="ctr" defTabSz="914400" rtl="0" eaLnBrk="1" latinLnBrk="0" hangingPunct="1">
              <a:lnSpc>
                <a:spcPct val="90000"/>
              </a:lnSpc>
              <a:spcBef>
                <a:spcPct val="0"/>
              </a:spcBef>
              <a:buNone/>
              <a:defRPr sz="4400" kern="1200">
                <a:ln>
                  <a:solidFill>
                    <a:schemeClr val="tx1">
                      <a:lumMod val="85000"/>
                      <a:lumOff val="15000"/>
                      <a:alpha val="50000"/>
                    </a:schemeClr>
                  </a:solidFill>
                </a:ln>
                <a:solidFill>
                  <a:schemeClr val="tx1"/>
                </a:solidFill>
                <a:effectLst/>
                <a:latin typeface="Swis721 Cn BT" panose="020B0706030502030204" pitchFamily="34" charset="0"/>
                <a:ea typeface="+mj-ea"/>
                <a:cs typeface="+mj-cs"/>
              </a:defRPr>
            </a:lvl1pPr>
          </a:lstStyle>
          <a:p>
            <a:r>
              <a:rPr lang="en-US" sz="3600" dirty="0"/>
              <a:t>Wood Building vs. URM Building</a:t>
            </a:r>
          </a:p>
        </p:txBody>
      </p:sp>
    </p:spTree>
    <p:extLst>
      <p:ext uri="{BB962C8B-B14F-4D97-AF65-F5344CB8AC3E}">
        <p14:creationId xmlns:p14="http://schemas.microsoft.com/office/powerpoint/2010/main" val="353574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56" fill="hold"/>
                                        <p:tgtEl>
                                          <p:spTgt spid="7"/>
                                        </p:tgtEl>
                                      </p:cBhvr>
                                    </p:cmd>
                                  </p:childTnLst>
                                </p:cTn>
                              </p:par>
                            </p:childTnLst>
                          </p:cTn>
                        </p:par>
                        <p:par>
                          <p:cTn id="7" fill="hold">
                            <p:stCondLst>
                              <p:cond delay="33156"/>
                            </p:stCondLst>
                            <p:childTnLst>
                              <p:par>
                                <p:cTn id="8" presetID="1" presetClass="mediacall" presetSubtype="0" fill="hold" nodeType="afterEffect">
                                  <p:stCondLst>
                                    <p:cond delay="0"/>
                                  </p:stCondLst>
                                  <p:childTnLst>
                                    <p:cmd type="call" cmd="playFrom(0.0)">
                                      <p:cBhvr>
                                        <p:cTn id="9" dur="91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URM?</a:t>
            </a:r>
          </a:p>
        </p:txBody>
      </p:sp>
      <p:pic>
        <p:nvPicPr>
          <p:cNvPr id="5" name="Picture 4"/>
          <p:cNvPicPr>
            <a:picLocks noChangeAspect="1"/>
          </p:cNvPicPr>
          <p:nvPr/>
        </p:nvPicPr>
        <p:blipFill>
          <a:blip r:embed="rId2"/>
          <a:stretch>
            <a:fillRect/>
          </a:stretch>
        </p:blipFill>
        <p:spPr>
          <a:xfrm>
            <a:off x="6486716" y="1942338"/>
            <a:ext cx="5124450" cy="4381500"/>
          </a:xfrm>
          <a:prstGeom prst="rect">
            <a:avLst/>
          </a:prstGeom>
        </p:spPr>
      </p:pic>
      <p:pic>
        <p:nvPicPr>
          <p:cNvPr id="6" name="Picture 5"/>
          <p:cNvPicPr>
            <a:picLocks noChangeAspect="1"/>
          </p:cNvPicPr>
          <p:nvPr/>
        </p:nvPicPr>
        <p:blipFill>
          <a:blip r:embed="rId3"/>
          <a:stretch>
            <a:fillRect/>
          </a:stretch>
        </p:blipFill>
        <p:spPr>
          <a:xfrm>
            <a:off x="838200" y="1643225"/>
            <a:ext cx="5111305" cy="4680613"/>
          </a:xfrm>
          <a:prstGeom prst="rect">
            <a:avLst/>
          </a:prstGeom>
        </p:spPr>
      </p:pic>
    </p:spTree>
    <p:extLst>
      <p:ext uri="{BB962C8B-B14F-4D97-AF65-F5344CB8AC3E}">
        <p14:creationId xmlns:p14="http://schemas.microsoft.com/office/powerpoint/2010/main" val="1524346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6" y="212863"/>
            <a:ext cx="6010275" cy="1143000"/>
          </a:xfrm>
        </p:spPr>
        <p:txBody>
          <a:bodyPr/>
          <a:lstStyle/>
          <a:p>
            <a:pPr>
              <a:defRPr/>
            </a:pPr>
            <a:r>
              <a:rPr lang="en-NZ" dirty="0"/>
              <a:t>Seismic Load Path</a:t>
            </a:r>
            <a:endParaRPr lang="en-US" dirty="0"/>
          </a:p>
        </p:txBody>
      </p:sp>
      <p:sp>
        <p:nvSpPr>
          <p:cNvPr id="44038" name="TextBox 5"/>
          <p:cNvSpPr txBox="1">
            <a:spLocks noChangeArrowheads="1"/>
          </p:cNvSpPr>
          <p:nvPr/>
        </p:nvSpPr>
        <p:spPr bwMode="auto">
          <a:xfrm rot="20190769">
            <a:off x="2124076" y="1328901"/>
            <a:ext cx="4049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NZ" altLang="en-US" dirty="0">
                <a:solidFill>
                  <a:schemeClr val="bg1"/>
                </a:solidFill>
              </a:rPr>
              <a:t>Addition of shear transfer </a:t>
            </a:r>
            <a:r>
              <a:rPr lang="en-NZ" altLang="en-US" dirty="0" err="1">
                <a:solidFill>
                  <a:schemeClr val="bg1"/>
                </a:solidFill>
              </a:rPr>
              <a:t>connectioequired</a:t>
            </a:r>
            <a:endParaRPr lang="en-NZ" altLang="en-US" dirty="0">
              <a:solidFill>
                <a:schemeClr val="bg1"/>
              </a:solidFill>
            </a:endParaRPr>
          </a:p>
        </p:txBody>
      </p:sp>
      <p:sp>
        <p:nvSpPr>
          <p:cNvPr id="18" name="Content Placeholder 2"/>
          <p:cNvSpPr txBox="1">
            <a:spLocks/>
          </p:cNvSpPr>
          <p:nvPr/>
        </p:nvSpPr>
        <p:spPr bwMode="auto">
          <a:xfrm>
            <a:off x="-388619" y="5668277"/>
            <a:ext cx="6171412" cy="83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NZ" altLang="en-US" sz="2000" dirty="0"/>
              <a:t>LOAD PATH: OOP Walls </a:t>
            </a:r>
            <a:r>
              <a:rPr lang="en-NZ" altLang="en-US" sz="2000" dirty="0">
                <a:solidFill>
                  <a:srgbClr val="FF0000"/>
                </a:solidFill>
              </a:rPr>
              <a:t>&gt;&gt; Tension anchors </a:t>
            </a:r>
            <a:r>
              <a:rPr lang="en-NZ" altLang="en-US" sz="2000" dirty="0"/>
              <a:t>&gt;&gt; Diaphragm &gt;&gt; Shear Anchors &gt;&gt; In-plane walls</a:t>
            </a:r>
          </a:p>
        </p:txBody>
      </p:sp>
      <p:grpSp>
        <p:nvGrpSpPr>
          <p:cNvPr id="4" name="Group 3"/>
          <p:cNvGrpSpPr/>
          <p:nvPr/>
        </p:nvGrpSpPr>
        <p:grpSpPr>
          <a:xfrm>
            <a:off x="-36589" y="1086011"/>
            <a:ext cx="5886450" cy="5086159"/>
            <a:chOff x="3476625" y="785219"/>
            <a:chExt cx="5886450" cy="5086159"/>
          </a:xfrm>
        </p:grpSpPr>
        <p:pic>
          <p:nvPicPr>
            <p:cNvPr id="44036" name="Picture 2" descr="\\engad.foe.auckland.ac.nz\engdfs\home\ddiz001\Desktop\model for buildingl7.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6625" y="953616"/>
              <a:ext cx="4800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037" name="Straight Arrow Connector 4"/>
            <p:cNvCxnSpPr>
              <a:cxnSpLocks noChangeShapeType="1"/>
            </p:cNvCxnSpPr>
            <p:nvPr/>
          </p:nvCxnSpPr>
          <p:spPr bwMode="auto">
            <a:xfrm flipV="1">
              <a:off x="5934076" y="1255119"/>
              <a:ext cx="1522413" cy="1103313"/>
            </a:xfrm>
            <a:prstGeom prst="straightConnector1">
              <a:avLst/>
            </a:prstGeom>
            <a:noFill/>
            <a:ln w="98425" algn="ctr">
              <a:solidFill>
                <a:schemeClr val="tx1"/>
              </a:solidFill>
              <a:round/>
              <a:headEnd type="triangle" w="med" len="lg"/>
              <a:tailEnd type="none" w="med" len="lg"/>
            </a:ln>
          </p:spPr>
        </p:cxnSp>
        <p:sp>
          <p:nvSpPr>
            <p:cNvPr id="44040" name="TextBox 7"/>
            <p:cNvSpPr txBox="1">
              <a:spLocks noChangeArrowheads="1"/>
            </p:cNvSpPr>
            <p:nvPr/>
          </p:nvSpPr>
          <p:spPr bwMode="auto">
            <a:xfrm rot="18870694">
              <a:off x="6385587" y="3896012"/>
              <a:ext cx="358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NZ" altLang="en-US" dirty="0"/>
                <a:t>Direction of ground motion </a:t>
              </a:r>
            </a:p>
          </p:txBody>
        </p:sp>
        <p:cxnSp>
          <p:nvCxnSpPr>
            <p:cNvPr id="44041" name="Straight Arrow Connector 8"/>
            <p:cNvCxnSpPr>
              <a:cxnSpLocks noChangeShapeType="1"/>
            </p:cNvCxnSpPr>
            <p:nvPr/>
          </p:nvCxnSpPr>
          <p:spPr bwMode="auto">
            <a:xfrm flipH="1">
              <a:off x="4743451" y="2040931"/>
              <a:ext cx="276225" cy="107950"/>
            </a:xfrm>
            <a:prstGeom prst="straightConnector1">
              <a:avLst/>
            </a:prstGeom>
            <a:noFill/>
            <a:ln w="38100" algn="ctr">
              <a:solidFill>
                <a:schemeClr val="tx1"/>
              </a:solidFill>
              <a:round/>
              <a:headEnd type="stealth" w="med" len="lg"/>
              <a:tailEnd type="none" w="med" len="lg"/>
            </a:ln>
          </p:spPr>
        </p:cxnSp>
        <p:cxnSp>
          <p:nvCxnSpPr>
            <p:cNvPr id="44042" name="Straight Arrow Connector 9"/>
            <p:cNvCxnSpPr>
              <a:cxnSpLocks noChangeShapeType="1"/>
            </p:cNvCxnSpPr>
            <p:nvPr/>
          </p:nvCxnSpPr>
          <p:spPr bwMode="auto">
            <a:xfrm flipH="1">
              <a:off x="5143501" y="1844081"/>
              <a:ext cx="276225" cy="107950"/>
            </a:xfrm>
            <a:prstGeom prst="straightConnector1">
              <a:avLst/>
            </a:prstGeom>
            <a:noFill/>
            <a:ln w="38100" algn="ctr">
              <a:solidFill>
                <a:schemeClr val="tx1"/>
              </a:solidFill>
              <a:round/>
              <a:headEnd type="stealth" w="med" len="lg"/>
              <a:tailEnd type="none" w="med" len="lg"/>
            </a:ln>
          </p:spPr>
        </p:cxnSp>
        <p:cxnSp>
          <p:nvCxnSpPr>
            <p:cNvPr id="44043" name="Straight Arrow Connector 10"/>
            <p:cNvCxnSpPr>
              <a:cxnSpLocks noChangeShapeType="1"/>
            </p:cNvCxnSpPr>
            <p:nvPr/>
          </p:nvCxnSpPr>
          <p:spPr bwMode="auto">
            <a:xfrm flipH="1">
              <a:off x="5543551" y="1659931"/>
              <a:ext cx="276225" cy="107950"/>
            </a:xfrm>
            <a:prstGeom prst="straightConnector1">
              <a:avLst/>
            </a:prstGeom>
            <a:noFill/>
            <a:ln w="38100" algn="ctr">
              <a:solidFill>
                <a:schemeClr val="tx1"/>
              </a:solidFill>
              <a:round/>
              <a:headEnd type="stealth" w="med" len="lg"/>
              <a:tailEnd type="none" w="med" len="lg"/>
            </a:ln>
          </p:spPr>
        </p:cxnSp>
        <p:cxnSp>
          <p:nvCxnSpPr>
            <p:cNvPr id="44044" name="Straight Arrow Connector 11"/>
            <p:cNvCxnSpPr>
              <a:cxnSpLocks noChangeShapeType="1"/>
            </p:cNvCxnSpPr>
            <p:nvPr/>
          </p:nvCxnSpPr>
          <p:spPr bwMode="auto">
            <a:xfrm flipH="1">
              <a:off x="5934076" y="1490068"/>
              <a:ext cx="276225" cy="107950"/>
            </a:xfrm>
            <a:prstGeom prst="straightConnector1">
              <a:avLst/>
            </a:prstGeom>
            <a:noFill/>
            <a:ln w="38100" algn="ctr">
              <a:solidFill>
                <a:schemeClr val="tx1"/>
              </a:solidFill>
              <a:round/>
              <a:headEnd type="stealth" w="med" len="lg"/>
              <a:tailEnd type="none" w="med" len="lg"/>
            </a:ln>
          </p:spPr>
        </p:cxnSp>
        <p:cxnSp>
          <p:nvCxnSpPr>
            <p:cNvPr id="44045" name="Straight Arrow Connector 12"/>
            <p:cNvCxnSpPr>
              <a:cxnSpLocks noChangeShapeType="1"/>
            </p:cNvCxnSpPr>
            <p:nvPr/>
          </p:nvCxnSpPr>
          <p:spPr bwMode="auto">
            <a:xfrm flipH="1">
              <a:off x="4333876" y="2247306"/>
              <a:ext cx="276225" cy="107950"/>
            </a:xfrm>
            <a:prstGeom prst="straightConnector1">
              <a:avLst/>
            </a:prstGeom>
            <a:noFill/>
            <a:ln w="38100" algn="ctr">
              <a:solidFill>
                <a:schemeClr val="tx1"/>
              </a:solidFill>
              <a:round/>
              <a:headEnd type="stealth" w="med" len="lg"/>
              <a:tailEnd type="none" w="med" len="lg"/>
            </a:ln>
          </p:spPr>
        </p:cxnSp>
        <p:sp>
          <p:nvSpPr>
            <p:cNvPr id="44047" name="TextBox 14"/>
            <p:cNvSpPr txBox="1">
              <a:spLocks noChangeArrowheads="1"/>
            </p:cNvSpPr>
            <p:nvPr/>
          </p:nvSpPr>
          <p:spPr bwMode="auto">
            <a:xfrm>
              <a:off x="7381875" y="785219"/>
              <a:ext cx="1981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NZ" altLang="en-US" dirty="0"/>
                <a:t>Direction of inertial forces</a:t>
              </a:r>
            </a:p>
          </p:txBody>
        </p:sp>
        <p:cxnSp>
          <p:nvCxnSpPr>
            <p:cNvPr id="16" name="Straight Arrow Connector 4"/>
            <p:cNvCxnSpPr>
              <a:cxnSpLocks noChangeShapeType="1"/>
            </p:cNvCxnSpPr>
            <p:nvPr/>
          </p:nvCxnSpPr>
          <p:spPr bwMode="auto">
            <a:xfrm flipH="1">
              <a:off x="7087855" y="3604802"/>
              <a:ext cx="1107482" cy="1081123"/>
            </a:xfrm>
            <a:prstGeom prst="straightConnector1">
              <a:avLst/>
            </a:prstGeom>
            <a:noFill/>
            <a:ln w="98425" algn="ctr">
              <a:solidFill>
                <a:schemeClr val="tx1"/>
              </a:solidFill>
              <a:round/>
              <a:headEnd type="triangle" w="med" len="lg"/>
              <a:tailEnd type="none" w="med" len="lg"/>
            </a:ln>
          </p:spPr>
        </p:cxnSp>
        <p:grpSp>
          <p:nvGrpSpPr>
            <p:cNvPr id="3" name="Group 2"/>
            <p:cNvGrpSpPr/>
            <p:nvPr/>
          </p:nvGrpSpPr>
          <p:grpSpPr>
            <a:xfrm>
              <a:off x="5681662" y="1951566"/>
              <a:ext cx="1782490" cy="1264115"/>
              <a:chOff x="4063727" y="2276872"/>
              <a:chExt cx="1876425" cy="865188"/>
            </a:xfrm>
          </p:grpSpPr>
          <p:cxnSp>
            <p:nvCxnSpPr>
              <p:cNvPr id="17" name="Straight Arrow Connector 8"/>
              <p:cNvCxnSpPr>
                <a:cxnSpLocks noChangeShapeType="1"/>
              </p:cNvCxnSpPr>
              <p:nvPr/>
            </p:nvCxnSpPr>
            <p:spPr bwMode="auto">
              <a:xfrm flipH="1">
                <a:off x="4473302" y="2827735"/>
                <a:ext cx="276225" cy="107950"/>
              </a:xfrm>
              <a:prstGeom prst="straightConnector1">
                <a:avLst/>
              </a:prstGeom>
              <a:noFill/>
              <a:ln w="38100" algn="ctr">
                <a:solidFill>
                  <a:schemeClr val="tx1"/>
                </a:solidFill>
                <a:round/>
                <a:headEnd type="stealth" w="med" len="lg"/>
                <a:tailEnd type="none" w="med" len="lg"/>
              </a:ln>
            </p:spPr>
          </p:cxnSp>
          <p:cxnSp>
            <p:nvCxnSpPr>
              <p:cNvPr id="19" name="Straight Arrow Connector 9"/>
              <p:cNvCxnSpPr>
                <a:cxnSpLocks noChangeShapeType="1"/>
              </p:cNvCxnSpPr>
              <p:nvPr/>
            </p:nvCxnSpPr>
            <p:spPr bwMode="auto">
              <a:xfrm flipH="1">
                <a:off x="4873352" y="2630885"/>
                <a:ext cx="276225" cy="107950"/>
              </a:xfrm>
              <a:prstGeom prst="straightConnector1">
                <a:avLst/>
              </a:prstGeom>
              <a:noFill/>
              <a:ln w="38100" algn="ctr">
                <a:solidFill>
                  <a:schemeClr val="tx1"/>
                </a:solidFill>
                <a:round/>
                <a:headEnd type="stealth" w="med" len="lg"/>
                <a:tailEnd type="none" w="med" len="lg"/>
              </a:ln>
            </p:spPr>
          </p:cxnSp>
          <p:cxnSp>
            <p:nvCxnSpPr>
              <p:cNvPr id="20" name="Straight Arrow Connector 10"/>
              <p:cNvCxnSpPr>
                <a:cxnSpLocks noChangeShapeType="1"/>
              </p:cNvCxnSpPr>
              <p:nvPr/>
            </p:nvCxnSpPr>
            <p:spPr bwMode="auto">
              <a:xfrm flipH="1">
                <a:off x="5273402" y="2446735"/>
                <a:ext cx="276225" cy="107950"/>
              </a:xfrm>
              <a:prstGeom prst="straightConnector1">
                <a:avLst/>
              </a:prstGeom>
              <a:noFill/>
              <a:ln w="38100" algn="ctr">
                <a:solidFill>
                  <a:schemeClr val="tx1"/>
                </a:solidFill>
                <a:round/>
                <a:headEnd type="stealth" w="med" len="lg"/>
                <a:tailEnd type="none" w="med" len="lg"/>
              </a:ln>
            </p:spPr>
          </p:cxnSp>
          <p:cxnSp>
            <p:nvCxnSpPr>
              <p:cNvPr id="21" name="Straight Arrow Connector 11"/>
              <p:cNvCxnSpPr>
                <a:cxnSpLocks noChangeShapeType="1"/>
              </p:cNvCxnSpPr>
              <p:nvPr/>
            </p:nvCxnSpPr>
            <p:spPr bwMode="auto">
              <a:xfrm flipH="1">
                <a:off x="5663927" y="2276872"/>
                <a:ext cx="276225" cy="107950"/>
              </a:xfrm>
              <a:prstGeom prst="straightConnector1">
                <a:avLst/>
              </a:prstGeom>
              <a:noFill/>
              <a:ln w="38100" algn="ctr">
                <a:solidFill>
                  <a:schemeClr val="tx1"/>
                </a:solidFill>
                <a:round/>
                <a:headEnd type="stealth" w="med" len="lg"/>
                <a:tailEnd type="none" w="med" len="lg"/>
              </a:ln>
            </p:spPr>
          </p:cxnSp>
          <p:cxnSp>
            <p:nvCxnSpPr>
              <p:cNvPr id="22" name="Straight Arrow Connector 12"/>
              <p:cNvCxnSpPr>
                <a:cxnSpLocks noChangeShapeType="1"/>
              </p:cNvCxnSpPr>
              <p:nvPr/>
            </p:nvCxnSpPr>
            <p:spPr bwMode="auto">
              <a:xfrm flipH="1">
                <a:off x="4063727" y="3034110"/>
                <a:ext cx="276225" cy="107950"/>
              </a:xfrm>
              <a:prstGeom prst="straightConnector1">
                <a:avLst/>
              </a:prstGeom>
              <a:noFill/>
              <a:ln w="38100" algn="ctr">
                <a:solidFill>
                  <a:schemeClr val="tx1"/>
                </a:solidFill>
                <a:round/>
                <a:headEnd type="stealth" w="med" len="lg"/>
                <a:tailEnd type="none" w="med" len="lg"/>
              </a:ln>
            </p:spPr>
          </p:cxnSp>
        </p:grpSp>
      </p:grpSp>
      <p:sp>
        <p:nvSpPr>
          <p:cNvPr id="23" name="TextBox 22"/>
          <p:cNvSpPr txBox="1"/>
          <p:nvPr/>
        </p:nvSpPr>
        <p:spPr>
          <a:xfrm>
            <a:off x="79967" y="6414545"/>
            <a:ext cx="5479898" cy="369332"/>
          </a:xfrm>
          <a:prstGeom prst="rect">
            <a:avLst/>
          </a:prstGeom>
          <a:noFill/>
        </p:spPr>
        <p:txBody>
          <a:bodyPr wrap="none" rtlCol="0">
            <a:spAutoFit/>
          </a:bodyPr>
          <a:lstStyle/>
          <a:p>
            <a:r>
              <a:rPr lang="en-US" dirty="0"/>
              <a:t>(Courtesy of Prof. Jason Ingham, University of Auckland) </a:t>
            </a:r>
          </a:p>
        </p:txBody>
      </p:sp>
      <p:pic>
        <p:nvPicPr>
          <p:cNvPr id="2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0165" y="1583068"/>
            <a:ext cx="6374830" cy="406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6134823" y="5649654"/>
            <a:ext cx="583285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2000" b="1" dirty="0"/>
              <a:t>Return wall separation and two way out-of-plane failure (FEMA 306, 1998)</a:t>
            </a:r>
          </a:p>
        </p:txBody>
      </p:sp>
    </p:spTree>
    <p:custDataLst>
      <p:tags r:id="rId1"/>
    </p:custDataLst>
    <p:extLst>
      <p:ext uri="{BB962C8B-B14F-4D97-AF65-F5344CB8AC3E}">
        <p14:creationId xmlns:p14="http://schemas.microsoft.com/office/powerpoint/2010/main" val="228895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URM Performance in PNW Earthquakes</a:t>
            </a:r>
          </a:p>
        </p:txBody>
      </p:sp>
      <p:sp>
        <p:nvSpPr>
          <p:cNvPr id="3" name="Content Placeholder 2"/>
          <p:cNvSpPr>
            <a:spLocks noGrp="1"/>
          </p:cNvSpPr>
          <p:nvPr>
            <p:ph idx="1"/>
          </p:nvPr>
        </p:nvSpPr>
        <p:spPr/>
        <p:txBody>
          <a:bodyPr/>
          <a:lstStyle/>
          <a:p>
            <a:r>
              <a:rPr lang="en-US" dirty="0"/>
              <a:t>March 25, 1993 Scotts Mills Earthquake</a:t>
            </a:r>
          </a:p>
        </p:txBody>
      </p:sp>
      <p:sp>
        <p:nvSpPr>
          <p:cNvPr id="5" name="Text Placeholder 4">
            <a:extLst>
              <a:ext uri="{FF2B5EF4-FFF2-40B4-BE49-F238E27FC236}">
                <a16:creationId xmlns:a16="http://schemas.microsoft.com/office/drawing/2014/main" id="{6872086D-81A3-42C6-8BFA-0C4B5A3E06CC}"/>
              </a:ext>
            </a:extLst>
          </p:cNvPr>
          <p:cNvSpPr>
            <a:spLocks noGrp="1"/>
          </p:cNvSpPr>
          <p:nvPr>
            <p:ph type="body" sz="quarter" idx="11"/>
          </p:nvPr>
        </p:nvSpPr>
        <p:spPr/>
        <p:txBody>
          <a:bodyPr/>
          <a:lstStyle/>
          <a:p>
            <a:endParaRPr lang="en-US" dirty="0"/>
          </a:p>
        </p:txBody>
      </p:sp>
      <p:pic>
        <p:nvPicPr>
          <p:cNvPr id="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0225" y="3796378"/>
            <a:ext cx="4012001" cy="303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09" y="1811528"/>
            <a:ext cx="5470109" cy="4740698"/>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a:outerShdw dist="35921" dir="2700000" algn="ctr" rotWithShape="0">
              <a:schemeClr val="bg1">
                <a:lumMod val="85000"/>
              </a:schemeClr>
            </a:outerShdw>
          </a:effectLst>
          <a:extLst>
            <a:ext uri="{909E8E84-426E-40DD-AFC4-6F175D3DCCD1}">
              <a14:hiddenFill xmlns:a14="http://schemas.microsoft.com/office/drawing/2010/main">
                <a:solidFill>
                  <a:schemeClr val="accent1"/>
                </a:solidFill>
              </a14:hiddenFill>
            </a:ext>
          </a:extLst>
        </p:spPr>
      </p:pic>
      <p:pic>
        <p:nvPicPr>
          <p:cNvPr id="7" name="Picture 2" descr="molallahigh.quake.oct.29.2012.JPG">
            <a:extLst>
              <a:ext uri="{FF2B5EF4-FFF2-40B4-BE49-F238E27FC236}">
                <a16:creationId xmlns:a16="http://schemas.microsoft.com/office/drawing/2014/main" id="{3AC56153-66B9-40AE-A830-C6D43AB26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0224" y="1156904"/>
            <a:ext cx="4012001" cy="263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88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URMs in Nisqually </a:t>
            </a:r>
          </a:p>
        </p:txBody>
      </p:sp>
      <p:sp>
        <p:nvSpPr>
          <p:cNvPr id="3" name="Content Placeholder 2">
            <a:extLst>
              <a:ext uri="{FF2B5EF4-FFF2-40B4-BE49-F238E27FC236}">
                <a16:creationId xmlns:a16="http://schemas.microsoft.com/office/drawing/2014/main" id="{6A214C36-7A48-4337-8AA7-53962F778478}"/>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BE8D2377-1CBB-44C6-9DE1-B13539A985CA}"/>
              </a:ext>
            </a:extLst>
          </p:cNvPr>
          <p:cNvSpPr>
            <a:spLocks noGrp="1"/>
          </p:cNvSpPr>
          <p:nvPr>
            <p:ph type="body" sz="quarter" idx="11"/>
          </p:nvPr>
        </p:nvSpPr>
        <p:spPr/>
        <p:txBody>
          <a:bodyPr/>
          <a:lstStyle/>
          <a:p>
            <a:endParaRPr lang="en-US"/>
          </a:p>
        </p:txBody>
      </p:sp>
      <p:pic>
        <p:nvPicPr>
          <p:cNvPr id="7" name="Picture 2" descr="Bricks litter the street at Second Avenue South and South Jackson Street in Seattle in a familiar scene of damage after the rattling stoppe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381986" y="1690688"/>
            <a:ext cx="2840627" cy="4279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KENT YU\EQ Reconnaissance\seattle Eq\pioneer10.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val="0"/>
              </a:ext>
            </a:extLst>
          </a:blip>
          <a:srcRect l="7034" t="11472"/>
          <a:stretch>
            <a:fillRect/>
          </a:stretch>
        </p:blipFill>
        <p:spPr bwMode="auto">
          <a:xfrm>
            <a:off x="5635625" y="1851378"/>
            <a:ext cx="6116121" cy="401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494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71750" y="1447801"/>
            <a:ext cx="702945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C:\Users\leuenber\Desktop\NZEQ Reports\Blog&amp;Photos\EQ Damage Photos &amp; GPS\Resized\110311-Friday\DSCN4938 (Larg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01" y="1444626"/>
            <a:ext cx="8374063"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7129" y="314944"/>
            <a:ext cx="9876197" cy="848411"/>
          </a:xfrm>
        </p:spPr>
        <p:txBody>
          <a:bodyPr/>
          <a:lstStyle/>
          <a:p>
            <a:r>
              <a:rPr lang="en-US" dirty="0"/>
              <a:t>URM Commercial Buildings in Christchurch</a:t>
            </a:r>
            <a:br>
              <a:rPr lang="en-US" dirty="0"/>
            </a:br>
            <a:endParaRPr lang="en-US" dirty="0"/>
          </a:p>
        </p:txBody>
      </p:sp>
      <p:sp>
        <p:nvSpPr>
          <p:cNvPr id="4" name="Text Placeholder 3">
            <a:extLst>
              <a:ext uri="{FF2B5EF4-FFF2-40B4-BE49-F238E27FC236}">
                <a16:creationId xmlns:a16="http://schemas.microsoft.com/office/drawing/2014/main" id="{B5C77D04-CF83-42AE-BA34-A46DB3461740}"/>
              </a:ext>
            </a:extLst>
          </p:cNvPr>
          <p:cNvSpPr>
            <a:spLocks noGrp="1"/>
          </p:cNvSpPr>
          <p:nvPr>
            <p:ph type="body" sz="quarter" idx="11"/>
          </p:nvPr>
        </p:nvSpPr>
        <p:spPr/>
        <p:txBody>
          <a:bodyPr/>
          <a:lstStyle/>
          <a:p>
            <a:endParaRPr lang="en-US" dirty="0"/>
          </a:p>
        </p:txBody>
      </p:sp>
      <p:sp>
        <p:nvSpPr>
          <p:cNvPr id="5" name="TextBox 4">
            <a:extLst>
              <a:ext uri="{FF2B5EF4-FFF2-40B4-BE49-F238E27FC236}">
                <a16:creationId xmlns:a16="http://schemas.microsoft.com/office/drawing/2014/main" id="{76716713-A621-4282-8CCD-AE59B65BE269}"/>
              </a:ext>
            </a:extLst>
          </p:cNvPr>
          <p:cNvSpPr txBox="1"/>
          <p:nvPr/>
        </p:nvSpPr>
        <p:spPr>
          <a:xfrm>
            <a:off x="6609061" y="6411432"/>
            <a:ext cx="4377032" cy="369332"/>
          </a:xfrm>
          <a:prstGeom prst="rect">
            <a:avLst/>
          </a:prstGeom>
          <a:noFill/>
        </p:spPr>
        <p:txBody>
          <a:bodyPr wrap="none" rtlCol="0">
            <a:spAutoFit/>
          </a:bodyPr>
          <a:lstStyle/>
          <a:p>
            <a:r>
              <a:rPr lang="en-US" dirty="0">
                <a:highlight>
                  <a:srgbClr val="FFFF00"/>
                </a:highlight>
              </a:rPr>
              <a:t>(Courtesy of Cale Ash, Degenkolb Engineers) </a:t>
            </a:r>
          </a:p>
        </p:txBody>
      </p:sp>
    </p:spTree>
    <p:extLst>
      <p:ext uri="{BB962C8B-B14F-4D97-AF65-F5344CB8AC3E}">
        <p14:creationId xmlns:p14="http://schemas.microsoft.com/office/powerpoint/2010/main" val="1385543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URM Retrofit Policy Committee </a:t>
            </a:r>
            <a:r>
              <a:rPr lang="en-US" sz="2400" dirty="0"/>
              <a:t>(Jan 2016 - Nov 2017)</a:t>
            </a:r>
          </a:p>
        </p:txBody>
      </p:sp>
      <p:sp>
        <p:nvSpPr>
          <p:cNvPr id="9" name="Content Placeholder 2"/>
          <p:cNvSpPr>
            <a:spLocks noGrp="1"/>
          </p:cNvSpPr>
          <p:nvPr>
            <p:ph idx="1"/>
          </p:nvPr>
        </p:nvSpPr>
        <p:spPr>
          <a:xfrm>
            <a:off x="217128" y="1302940"/>
            <a:ext cx="3610158" cy="5286810"/>
          </a:xfrm>
        </p:spPr>
        <p:txBody>
          <a:bodyPr/>
          <a:lstStyle/>
          <a:p>
            <a:pPr marL="0" indent="0">
              <a:buNone/>
            </a:pPr>
            <a:r>
              <a:rPr lang="en-US" sz="1800" b="1" dirty="0"/>
              <a:t>Margaret Mahoney, Chair</a:t>
            </a:r>
            <a:br>
              <a:rPr lang="en-US" sz="1800" dirty="0"/>
            </a:br>
            <a:r>
              <a:rPr lang="en-US" sz="1800" dirty="0"/>
              <a:t>Affordable Housing Consultant</a:t>
            </a:r>
          </a:p>
          <a:p>
            <a:pPr marL="0" indent="0">
              <a:buNone/>
            </a:pPr>
            <a:r>
              <a:rPr lang="en-US" sz="1800" b="1" dirty="0"/>
              <a:t>Dennis Andersen*</a:t>
            </a:r>
            <a:br>
              <a:rPr lang="en-US" sz="1800" dirty="0"/>
            </a:br>
            <a:r>
              <a:rPr lang="en-US" sz="1800" dirty="0"/>
              <a:t>St. James Lutheran Church</a:t>
            </a:r>
          </a:p>
          <a:p>
            <a:pPr marL="0" indent="0">
              <a:buNone/>
            </a:pPr>
            <a:r>
              <a:rPr lang="en-US" sz="1800" b="1" dirty="0"/>
              <a:t>Hermann Colas</a:t>
            </a:r>
            <a:br>
              <a:rPr lang="en-US" sz="1800" dirty="0"/>
            </a:br>
            <a:r>
              <a:rPr lang="en-US" sz="1800" dirty="0" err="1"/>
              <a:t>Colas</a:t>
            </a:r>
            <a:r>
              <a:rPr lang="en-US" sz="1800" dirty="0"/>
              <a:t> Construction</a:t>
            </a:r>
          </a:p>
          <a:p>
            <a:pPr marL="0" indent="0">
              <a:buNone/>
            </a:pPr>
            <a:r>
              <a:rPr lang="en-US" sz="1800" b="1" dirty="0"/>
              <a:t>Tom </a:t>
            </a:r>
            <a:r>
              <a:rPr lang="en-US" sz="1800" b="1" dirty="0" err="1"/>
              <a:t>Carrollo</a:t>
            </a:r>
            <a:br>
              <a:rPr lang="en-US" sz="1800" dirty="0"/>
            </a:br>
            <a:r>
              <a:rPr lang="en-US" sz="1800" dirty="0"/>
              <a:t>Beardsley Building Development</a:t>
            </a:r>
          </a:p>
          <a:p>
            <a:pPr marL="0" indent="0">
              <a:buNone/>
            </a:pPr>
            <a:r>
              <a:rPr lang="en-US" sz="1800" b="1" dirty="0"/>
              <a:t>Jim Edwards</a:t>
            </a:r>
            <a:br>
              <a:rPr lang="en-US" sz="1800" dirty="0"/>
            </a:br>
            <a:r>
              <a:rPr lang="en-US" sz="1800" dirty="0"/>
              <a:t>Portland First Christian Church</a:t>
            </a:r>
          </a:p>
          <a:p>
            <a:pPr marL="0" indent="0">
              <a:buNone/>
            </a:pPr>
            <a:r>
              <a:rPr lang="en-US" sz="1800" b="1" dirty="0"/>
              <a:t>Matthew </a:t>
            </a:r>
            <a:r>
              <a:rPr lang="en-US" sz="1800" b="1" dirty="0" err="1"/>
              <a:t>Eleazer</a:t>
            </a:r>
            <a:br>
              <a:rPr lang="en-US" sz="1800" dirty="0"/>
            </a:br>
            <a:r>
              <a:rPr lang="en-US" sz="1800" dirty="0"/>
              <a:t>International Union of Bricklayers and Allied Crafts</a:t>
            </a:r>
          </a:p>
          <a:p>
            <a:endParaRPr lang="en-US" sz="1800" dirty="0"/>
          </a:p>
        </p:txBody>
      </p:sp>
      <p:sp>
        <p:nvSpPr>
          <p:cNvPr id="10" name="Content Placeholder 2"/>
          <p:cNvSpPr txBox="1">
            <a:spLocks/>
          </p:cNvSpPr>
          <p:nvPr/>
        </p:nvSpPr>
        <p:spPr>
          <a:xfrm>
            <a:off x="7409474" y="1302940"/>
            <a:ext cx="3582179" cy="39435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1">
                    <a:lumMod val="85000"/>
                    <a:lumOff val="15000"/>
                  </a:schemeClr>
                </a:solidFill>
                <a:latin typeface="Arial" panose="020B0604020202020204" pitchFamily="34" charset="0"/>
                <a:cs typeface="Arial" panose="020B0604020202020204" pitchFamily="34" charset="0"/>
              </a:rPr>
              <a:t>Javier Mena</a:t>
            </a:r>
            <a:br>
              <a:rPr lang="en-US" sz="1800" b="1" dirty="0">
                <a:solidFill>
                  <a:schemeClr val="tx1">
                    <a:lumMod val="85000"/>
                    <a:lumOff val="15000"/>
                  </a:schemeClr>
                </a:solidFill>
                <a:latin typeface="Arial" panose="020B0604020202020204" pitchFamily="34" charset="0"/>
                <a:cs typeface="Arial" panose="020B0604020202020204" pitchFamily="34" charset="0"/>
              </a:rPr>
            </a:br>
            <a:r>
              <a:rPr lang="en-US" sz="1800" dirty="0">
                <a:solidFill>
                  <a:schemeClr val="tx1">
                    <a:lumMod val="85000"/>
                    <a:lumOff val="15000"/>
                  </a:schemeClr>
                </a:solidFill>
                <a:latin typeface="Arial" panose="020B0604020202020204" pitchFamily="34" charset="0"/>
                <a:cs typeface="Arial" panose="020B0604020202020204" pitchFamily="34" charset="0"/>
              </a:rPr>
              <a:t>Portland Housing Bureau</a:t>
            </a:r>
          </a:p>
          <a:p>
            <a:pPr marL="0" indent="0">
              <a:buNone/>
            </a:pPr>
            <a:r>
              <a:rPr lang="en-US" sz="1800" b="1" dirty="0">
                <a:solidFill>
                  <a:schemeClr val="tx1">
                    <a:lumMod val="85000"/>
                    <a:lumOff val="15000"/>
                  </a:schemeClr>
                </a:solidFill>
                <a:latin typeface="Arial" panose="020B0604020202020204" pitchFamily="34" charset="0"/>
                <a:cs typeface="Arial" panose="020B0604020202020204" pitchFamily="34" charset="0"/>
              </a:rPr>
              <a:t>Peggy Moretti</a:t>
            </a:r>
            <a:br>
              <a:rPr lang="en-US" sz="1800" b="1" dirty="0">
                <a:solidFill>
                  <a:schemeClr val="tx1">
                    <a:lumMod val="85000"/>
                    <a:lumOff val="15000"/>
                  </a:schemeClr>
                </a:solidFill>
                <a:latin typeface="Arial" panose="020B0604020202020204" pitchFamily="34" charset="0"/>
                <a:cs typeface="Arial" panose="020B0604020202020204" pitchFamily="34" charset="0"/>
              </a:rPr>
            </a:br>
            <a:r>
              <a:rPr lang="en-US" sz="1800" dirty="0">
                <a:solidFill>
                  <a:schemeClr val="tx1">
                    <a:lumMod val="85000"/>
                    <a:lumOff val="15000"/>
                  </a:schemeClr>
                </a:solidFill>
                <a:latin typeface="Arial" panose="020B0604020202020204" pitchFamily="34" charset="0"/>
                <a:cs typeface="Arial" panose="020B0604020202020204" pitchFamily="34" charset="0"/>
              </a:rPr>
              <a:t>Restore Oregon</a:t>
            </a:r>
          </a:p>
          <a:p>
            <a:pPr marL="0" indent="0">
              <a:buNone/>
            </a:pPr>
            <a:r>
              <a:rPr lang="en-US" sz="1800" b="1" dirty="0">
                <a:solidFill>
                  <a:schemeClr val="tx1">
                    <a:lumMod val="85000"/>
                    <a:lumOff val="15000"/>
                  </a:schemeClr>
                </a:solidFill>
                <a:latin typeface="Arial" panose="020B0604020202020204" pitchFamily="34" charset="0"/>
                <a:cs typeface="Arial" panose="020B0604020202020204" pitchFamily="34" charset="0"/>
              </a:rPr>
              <a:t>Tom </a:t>
            </a:r>
            <a:r>
              <a:rPr lang="en-US" sz="1800" b="1" dirty="0" err="1">
                <a:solidFill>
                  <a:schemeClr val="tx1">
                    <a:lumMod val="85000"/>
                    <a:lumOff val="15000"/>
                  </a:schemeClr>
                </a:solidFill>
                <a:latin typeface="Arial" panose="020B0604020202020204" pitchFamily="34" charset="0"/>
                <a:cs typeface="Arial" panose="020B0604020202020204" pitchFamily="34" charset="0"/>
              </a:rPr>
              <a:t>Sjostrom</a:t>
            </a:r>
            <a:br>
              <a:rPr lang="en-US" sz="1800" b="1" dirty="0">
                <a:solidFill>
                  <a:schemeClr val="tx1">
                    <a:lumMod val="85000"/>
                    <a:lumOff val="15000"/>
                  </a:schemeClr>
                </a:solidFill>
                <a:latin typeface="Arial" panose="020B0604020202020204" pitchFamily="34" charset="0"/>
                <a:cs typeface="Arial" panose="020B0604020202020204" pitchFamily="34" charset="0"/>
              </a:rPr>
            </a:br>
            <a:r>
              <a:rPr lang="en-US" sz="1800" dirty="0">
                <a:solidFill>
                  <a:schemeClr val="tx1">
                    <a:lumMod val="85000"/>
                    <a:lumOff val="15000"/>
                  </a:schemeClr>
                </a:solidFill>
                <a:latin typeface="Arial" panose="020B0604020202020204" pitchFamily="34" charset="0"/>
                <a:cs typeface="Arial" panose="020B0604020202020204" pitchFamily="34" charset="0"/>
              </a:rPr>
              <a:t>Building Owners and Managers Association</a:t>
            </a:r>
          </a:p>
          <a:p>
            <a:pPr marL="0" indent="0">
              <a:buNone/>
            </a:pPr>
            <a:r>
              <a:rPr lang="en-US" sz="1800" b="1" dirty="0">
                <a:solidFill>
                  <a:schemeClr val="tx1">
                    <a:lumMod val="85000"/>
                    <a:lumOff val="15000"/>
                  </a:schemeClr>
                </a:solidFill>
                <a:latin typeface="Arial" panose="020B0604020202020204" pitchFamily="34" charset="0"/>
                <a:cs typeface="Arial" panose="020B0604020202020204" pitchFamily="34" charset="0"/>
              </a:rPr>
              <a:t>Jen </a:t>
            </a:r>
            <a:r>
              <a:rPr lang="en-US" sz="1800" b="1" dirty="0" err="1">
                <a:solidFill>
                  <a:schemeClr val="tx1">
                    <a:lumMod val="85000"/>
                    <a:lumOff val="15000"/>
                  </a:schemeClr>
                </a:solidFill>
                <a:latin typeface="Arial" panose="020B0604020202020204" pitchFamily="34" charset="0"/>
                <a:cs typeface="Arial" panose="020B0604020202020204" pitchFamily="34" charset="0"/>
              </a:rPr>
              <a:t>Sohm</a:t>
            </a:r>
            <a:br>
              <a:rPr lang="en-US" sz="1800" b="1" dirty="0">
                <a:solidFill>
                  <a:schemeClr val="tx1">
                    <a:lumMod val="85000"/>
                    <a:lumOff val="15000"/>
                  </a:schemeClr>
                </a:solidFill>
                <a:latin typeface="Arial" panose="020B0604020202020204" pitchFamily="34" charset="0"/>
                <a:cs typeface="Arial" panose="020B0604020202020204" pitchFamily="34" charset="0"/>
              </a:rPr>
            </a:br>
            <a:r>
              <a:rPr lang="en-US" sz="1800" dirty="0">
                <a:solidFill>
                  <a:schemeClr val="tx1">
                    <a:lumMod val="85000"/>
                    <a:lumOff val="15000"/>
                  </a:schemeClr>
                </a:solidFill>
                <a:latin typeface="Arial" panose="020B0604020202020204" pitchFamily="34" charset="0"/>
                <a:cs typeface="Arial" panose="020B0604020202020204" pitchFamily="34" charset="0"/>
              </a:rPr>
              <a:t>Portland Public Schools</a:t>
            </a:r>
          </a:p>
          <a:p>
            <a:pPr marL="0" indent="0">
              <a:buNone/>
            </a:pPr>
            <a:r>
              <a:rPr lang="en-US" sz="1800" b="1" dirty="0">
                <a:solidFill>
                  <a:schemeClr val="tx1">
                    <a:lumMod val="85000"/>
                    <a:lumOff val="15000"/>
                  </a:schemeClr>
                </a:solidFill>
                <a:latin typeface="Arial" panose="020B0604020202020204" pitchFamily="34" charset="0"/>
                <a:cs typeface="Arial" panose="020B0604020202020204" pitchFamily="34" charset="0"/>
              </a:rPr>
              <a:t>Stephanie Whitlock</a:t>
            </a:r>
            <a:r>
              <a:rPr lang="en-US" sz="1800" dirty="0">
                <a:solidFill>
                  <a:schemeClr val="tx1">
                    <a:lumMod val="85000"/>
                    <a:lumOff val="15000"/>
                  </a:schemeClr>
                </a:solidFill>
                <a:latin typeface="Arial" panose="020B0604020202020204" pitchFamily="34" charset="0"/>
                <a:cs typeface="Arial" panose="020B0604020202020204" pitchFamily="34" charset="0"/>
              </a:rPr>
              <a:t> </a:t>
            </a:r>
            <a:br>
              <a:rPr lang="en-US" sz="1800" dirty="0">
                <a:solidFill>
                  <a:schemeClr val="tx1">
                    <a:lumMod val="85000"/>
                    <a:lumOff val="15000"/>
                  </a:schemeClr>
                </a:solidFill>
                <a:latin typeface="Arial" panose="020B0604020202020204" pitchFamily="34" charset="0"/>
                <a:cs typeface="Arial" panose="020B0604020202020204" pitchFamily="34" charset="0"/>
              </a:rPr>
            </a:br>
            <a:r>
              <a:rPr lang="en-US" sz="1800" dirty="0">
                <a:solidFill>
                  <a:schemeClr val="tx1">
                    <a:lumMod val="85000"/>
                    <a:lumOff val="15000"/>
                  </a:schemeClr>
                </a:solidFill>
                <a:latin typeface="Arial" panose="020B0604020202020204" pitchFamily="34" charset="0"/>
                <a:cs typeface="Arial" panose="020B0604020202020204" pitchFamily="34" charset="0"/>
              </a:rPr>
              <a:t>Bosco-Milligan Foundation/Architectural Heritage Center</a:t>
            </a:r>
          </a:p>
          <a:p>
            <a:pPr marL="0" indent="0">
              <a:buNone/>
            </a:pPr>
            <a:r>
              <a:rPr lang="en-US" sz="1800" b="1" dirty="0">
                <a:solidFill>
                  <a:schemeClr val="tx1">
                    <a:lumMod val="85000"/>
                    <a:lumOff val="15000"/>
                  </a:schemeClr>
                </a:solidFill>
                <a:latin typeface="Arial" panose="020B0604020202020204" pitchFamily="34" charset="0"/>
                <a:cs typeface="Arial" panose="020B0604020202020204" pitchFamily="34" charset="0"/>
              </a:rPr>
              <a:t>Reid Zimmerman</a:t>
            </a:r>
            <a:br>
              <a:rPr lang="en-US" sz="1800" b="1" dirty="0">
                <a:solidFill>
                  <a:schemeClr val="tx1">
                    <a:lumMod val="85000"/>
                    <a:lumOff val="15000"/>
                  </a:schemeClr>
                </a:solidFill>
                <a:latin typeface="Arial" panose="020B0604020202020204" pitchFamily="34" charset="0"/>
                <a:cs typeface="Arial" panose="020B0604020202020204" pitchFamily="34" charset="0"/>
              </a:rPr>
            </a:br>
            <a:r>
              <a:rPr lang="en-US" sz="1800" dirty="0">
                <a:solidFill>
                  <a:schemeClr val="tx1">
                    <a:lumMod val="85000"/>
                    <a:lumOff val="15000"/>
                  </a:schemeClr>
                </a:solidFill>
                <a:latin typeface="Arial" panose="020B0604020202020204" pitchFamily="34" charset="0"/>
                <a:cs typeface="Arial" panose="020B0604020202020204" pitchFamily="34" charset="0"/>
              </a:rPr>
              <a:t>KPFF Consulting Engineers</a:t>
            </a:r>
          </a:p>
          <a:p>
            <a:pPr marL="0" indent="0">
              <a:buNone/>
            </a:pPr>
            <a:endParaRPr lang="en-US" sz="11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6808760" y="1302941"/>
            <a:ext cx="2979656" cy="39435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1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 name="Rectangle 1"/>
          <p:cNvSpPr/>
          <p:nvPr/>
        </p:nvSpPr>
        <p:spPr>
          <a:xfrm>
            <a:off x="3996970" y="1302940"/>
            <a:ext cx="3242821" cy="4498667"/>
          </a:xfrm>
          <a:prstGeom prst="rect">
            <a:avLst/>
          </a:prstGeom>
        </p:spPr>
        <p:txBody>
          <a:bodyPr wrap="square">
            <a:spAutoFit/>
          </a:bodyPr>
          <a:lstStyle/>
          <a:p>
            <a:pPr>
              <a:spcBef>
                <a:spcPts val="1000"/>
              </a:spcBef>
            </a:pPr>
            <a:r>
              <a:rPr lang="en-US" b="1" dirty="0">
                <a:latin typeface="Arial" panose="020B0604020202020204" pitchFamily="34" charset="0"/>
                <a:cs typeface="Arial" panose="020B0604020202020204" pitchFamily="34" charset="0"/>
              </a:rPr>
              <a:t>Brian </a:t>
            </a:r>
            <a:r>
              <a:rPr lang="en-US" b="1" dirty="0" err="1">
                <a:latin typeface="Arial" panose="020B0604020202020204" pitchFamily="34" charset="0"/>
                <a:cs typeface="Arial" panose="020B0604020202020204" pitchFamily="34" charset="0"/>
              </a:rPr>
              <a:t>Emerick</a:t>
            </a:r>
            <a:br>
              <a:rPr lang="en-US" b="1" dirty="0">
                <a:latin typeface="Arial" panose="020B0604020202020204" pitchFamily="34" charset="0"/>
                <a:cs typeface="Arial" panose="020B0604020202020204" pitchFamily="34" charset="0"/>
              </a:rPr>
            </a:br>
            <a:r>
              <a:rPr lang="en-US" dirty="0" err="1">
                <a:latin typeface="Arial" panose="020B0604020202020204" pitchFamily="34" charset="0"/>
                <a:cs typeface="Arial" panose="020B0604020202020204" pitchFamily="34" charset="0"/>
              </a:rPr>
              <a:t>Emerick</a:t>
            </a:r>
            <a:r>
              <a:rPr lang="en-US" dirty="0">
                <a:latin typeface="Arial" panose="020B0604020202020204" pitchFamily="34" charset="0"/>
                <a:cs typeface="Arial" panose="020B0604020202020204" pitchFamily="34" charset="0"/>
              </a:rPr>
              <a:t> Architects P.C. and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Historic Landmarks Commission</a:t>
            </a:r>
          </a:p>
          <a:p>
            <a:pPr>
              <a:spcBef>
                <a:spcPts val="1000"/>
              </a:spcBef>
            </a:pPr>
            <a:r>
              <a:rPr lang="en-US" b="1" dirty="0">
                <a:latin typeface="Arial" panose="020B0604020202020204" pitchFamily="34" charset="0"/>
                <a:cs typeface="Arial" panose="020B0604020202020204" pitchFamily="34" charset="0"/>
              </a:rPr>
              <a:t>Sean Hubert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Central City Concern</a:t>
            </a:r>
          </a:p>
          <a:p>
            <a:pPr>
              <a:spcBef>
                <a:spcPts val="1000"/>
              </a:spcBef>
            </a:pPr>
            <a:r>
              <a:rPr lang="en-US" b="1" dirty="0">
                <a:latin typeface="Arial" panose="020B0604020202020204" pitchFamily="34" charset="0"/>
                <a:cs typeface="Arial" panose="020B0604020202020204" pitchFamily="34" charset="0"/>
              </a:rPr>
              <a:t>Matthew </a:t>
            </a:r>
            <a:r>
              <a:rPr lang="en-US" b="1" dirty="0" err="1">
                <a:latin typeface="Arial" panose="020B0604020202020204" pitchFamily="34" charset="0"/>
                <a:cs typeface="Arial" panose="020B0604020202020204" pitchFamily="34" charset="0"/>
              </a:rPr>
              <a:t>Illias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Norris, </a:t>
            </a:r>
            <a:r>
              <a:rPr lang="en-US" dirty="0" err="1">
                <a:latin typeface="Arial" panose="020B0604020202020204" pitchFamily="34" charset="0"/>
                <a:cs typeface="Arial" panose="020B0604020202020204" pitchFamily="34" charset="0"/>
              </a:rPr>
              <a:t>Beggs</a:t>
            </a:r>
            <a:r>
              <a:rPr lang="en-US" dirty="0">
                <a:latin typeface="Arial" panose="020B0604020202020204" pitchFamily="34" charset="0"/>
                <a:cs typeface="Arial" panose="020B0604020202020204" pitchFamily="34" charset="0"/>
              </a:rPr>
              <a:t> &amp; Simpson</a:t>
            </a:r>
          </a:p>
          <a:p>
            <a:pPr>
              <a:spcBef>
                <a:spcPts val="1000"/>
              </a:spcBef>
            </a:pPr>
            <a:r>
              <a:rPr lang="en-US" b="1" dirty="0">
                <a:latin typeface="Arial" panose="020B0604020202020204" pitchFamily="34" charset="0"/>
                <a:cs typeface="Arial" panose="020B0604020202020204" pitchFamily="34" charset="0"/>
              </a:rPr>
              <a:t>Jonathan </a:t>
            </a:r>
            <a:r>
              <a:rPr lang="en-US" b="1" dirty="0" err="1">
                <a:latin typeface="Arial" panose="020B0604020202020204" pitchFamily="34" charset="0"/>
                <a:cs typeface="Arial" panose="020B0604020202020204" pitchFamily="34" charset="0"/>
              </a:rPr>
              <a:t>Malsin</a:t>
            </a: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Beam Development</a:t>
            </a:r>
          </a:p>
          <a:p>
            <a:pPr>
              <a:spcBef>
                <a:spcPts val="1000"/>
              </a:spcBef>
            </a:pPr>
            <a:r>
              <a:rPr lang="en-US" b="1" dirty="0">
                <a:latin typeface="Arial" panose="020B0604020202020204" pitchFamily="34" charset="0"/>
                <a:cs typeface="Arial" panose="020B0604020202020204" pitchFamily="34" charset="0"/>
              </a:rPr>
              <a:t>Walter </a:t>
            </a:r>
            <a:r>
              <a:rPr lang="en-US" b="1" dirty="0" err="1">
                <a:latin typeface="Arial" panose="020B0604020202020204" pitchFamily="34" charset="0"/>
                <a:cs typeface="Arial" panose="020B0604020202020204" pitchFamily="34" charset="0"/>
              </a:rPr>
              <a:t>McMonies</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Masonry Building Owners of Oregon</a:t>
            </a:r>
          </a:p>
          <a:p>
            <a:endParaRPr lang="en-US" sz="1900" dirty="0">
              <a:latin typeface="Arial" panose="020B0604020202020204" pitchFamily="34" charset="0"/>
              <a:cs typeface="Arial" panose="020B0604020202020204" pitchFamily="34" charset="0"/>
            </a:endParaRPr>
          </a:p>
        </p:txBody>
      </p:sp>
      <p:sp>
        <p:nvSpPr>
          <p:cNvPr id="13" name="TextBox 12"/>
          <p:cNvSpPr txBox="1"/>
          <p:nvPr/>
        </p:nvSpPr>
        <p:spPr>
          <a:xfrm>
            <a:off x="217128" y="6460435"/>
            <a:ext cx="6084281" cy="307777"/>
          </a:xfrm>
          <a:prstGeom prst="rect">
            <a:avLst/>
          </a:prstGeom>
          <a:noFill/>
        </p:spPr>
        <p:txBody>
          <a:bodyPr wrap="square" rtlCol="0">
            <a:spAutoFit/>
          </a:bodyPr>
          <a:lstStyle/>
          <a:p>
            <a:r>
              <a:rPr lang="en-US" sz="1400" dirty="0"/>
              <a:t>* Left committee before final meeting. </a:t>
            </a:r>
          </a:p>
        </p:txBody>
      </p:sp>
    </p:spTree>
    <p:extLst>
      <p:ext uri="{BB962C8B-B14F-4D97-AF65-F5344CB8AC3E}">
        <p14:creationId xmlns:p14="http://schemas.microsoft.com/office/powerpoint/2010/main" val="912875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17864" y="1447800"/>
            <a:ext cx="64992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C:\Users\leuenber\Desktop\NZEQ Reports\Blog&amp;Photos\EQ Damage Photos &amp; GPS\Resized\110311-Friday\DSCN4950 (Larg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00401" y="1435100"/>
            <a:ext cx="6518275"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17129" y="364970"/>
            <a:ext cx="9876197" cy="848411"/>
          </a:xfrm>
        </p:spPr>
        <p:txBody>
          <a:bodyPr/>
          <a:lstStyle/>
          <a:p>
            <a:r>
              <a:rPr lang="en-US" dirty="0"/>
              <a:t>URM Commercial Buildings in Christchurch</a:t>
            </a:r>
            <a:br>
              <a:rPr lang="en-US" dirty="0"/>
            </a:br>
            <a:endParaRPr lang="en-US" dirty="0"/>
          </a:p>
        </p:txBody>
      </p:sp>
      <p:sp>
        <p:nvSpPr>
          <p:cNvPr id="3" name="Text Placeholder 2">
            <a:extLst>
              <a:ext uri="{FF2B5EF4-FFF2-40B4-BE49-F238E27FC236}">
                <a16:creationId xmlns:a16="http://schemas.microsoft.com/office/drawing/2014/main" id="{4A995D4A-CC16-494B-91CB-A388B2C4C4A8}"/>
              </a:ext>
            </a:extLst>
          </p:cNvPr>
          <p:cNvSpPr>
            <a:spLocks noGrp="1"/>
          </p:cNvSpPr>
          <p:nvPr>
            <p:ph type="body" sz="quarter" idx="11"/>
          </p:nvPr>
        </p:nvSpPr>
        <p:spPr/>
        <p:txBody>
          <a:bodyPr/>
          <a:lstStyle/>
          <a:p>
            <a:endParaRPr lang="en-US"/>
          </a:p>
        </p:txBody>
      </p:sp>
      <p:sp>
        <p:nvSpPr>
          <p:cNvPr id="6" name="TextBox 5">
            <a:extLst>
              <a:ext uri="{FF2B5EF4-FFF2-40B4-BE49-F238E27FC236}">
                <a16:creationId xmlns:a16="http://schemas.microsoft.com/office/drawing/2014/main" id="{0EE3E606-0C1D-41D2-A2D6-68190CA95D15}"/>
              </a:ext>
            </a:extLst>
          </p:cNvPr>
          <p:cNvSpPr txBox="1"/>
          <p:nvPr/>
        </p:nvSpPr>
        <p:spPr>
          <a:xfrm>
            <a:off x="6609061" y="6411432"/>
            <a:ext cx="4377032" cy="369332"/>
          </a:xfrm>
          <a:prstGeom prst="rect">
            <a:avLst/>
          </a:prstGeom>
          <a:noFill/>
        </p:spPr>
        <p:txBody>
          <a:bodyPr wrap="none" rtlCol="0">
            <a:spAutoFit/>
          </a:bodyPr>
          <a:lstStyle/>
          <a:p>
            <a:r>
              <a:rPr lang="en-US" dirty="0">
                <a:highlight>
                  <a:srgbClr val="FFFF00"/>
                </a:highlight>
              </a:rPr>
              <a:t>(Courtesy of Cale Ash, Degenkolb Engineers) </a:t>
            </a:r>
          </a:p>
        </p:txBody>
      </p:sp>
    </p:spTree>
    <p:extLst>
      <p:ext uri="{BB962C8B-B14F-4D97-AF65-F5344CB8AC3E}">
        <p14:creationId xmlns:p14="http://schemas.microsoft.com/office/powerpoint/2010/main" val="1796812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435" r="8175"/>
          <a:stretch/>
        </p:blipFill>
        <p:spPr bwMode="auto">
          <a:xfrm>
            <a:off x="7976554" y="1196752"/>
            <a:ext cx="150382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895472" y="5919275"/>
            <a:ext cx="9113422" cy="648073"/>
          </a:xfrm>
        </p:spPr>
        <p:txBody>
          <a:bodyPr>
            <a:normAutofit fontScale="85000" lnSpcReduction="20000"/>
          </a:bodyPr>
          <a:lstStyle/>
          <a:p>
            <a:r>
              <a:rPr lang="en-NZ" dirty="0">
                <a:solidFill>
                  <a:srgbClr val="FF0000"/>
                </a:solidFill>
              </a:rPr>
              <a:t>One-way bending (2 supports) is the </a:t>
            </a:r>
            <a:r>
              <a:rPr lang="en-NZ" dirty="0">
                <a:solidFill>
                  <a:schemeClr val="accent4">
                    <a:lumMod val="75000"/>
                  </a:schemeClr>
                </a:solidFill>
              </a:rPr>
              <a:t>lower bound value</a:t>
            </a:r>
            <a:r>
              <a:rPr lang="en-NZ" dirty="0">
                <a:solidFill>
                  <a:srgbClr val="FF0000"/>
                </a:solidFill>
              </a:rPr>
              <a:t> for situations where 3 or 4 edge supports may exist</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5560" y="1220461"/>
            <a:ext cx="5328592" cy="443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562173" y="2564905"/>
            <a:ext cx="57606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rapezoid 6"/>
          <p:cNvSpPr/>
          <p:nvPr/>
        </p:nvSpPr>
        <p:spPr>
          <a:xfrm rot="1303547">
            <a:off x="7980337" y="2419023"/>
            <a:ext cx="267172" cy="1444833"/>
          </a:xfrm>
          <a:prstGeom prst="trapezoid">
            <a:avLst>
              <a:gd name="adj" fmla="val 11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rapezoid 7"/>
          <p:cNvSpPr/>
          <p:nvPr/>
        </p:nvSpPr>
        <p:spPr>
          <a:xfrm rot="3613615">
            <a:off x="7455013" y="4475546"/>
            <a:ext cx="1580133" cy="283173"/>
          </a:xfrm>
          <a:prstGeom prst="trapezoid">
            <a:avLst>
              <a:gd name="adj" fmla="val 11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itle 1"/>
          <p:cNvSpPr>
            <a:spLocks noGrp="1"/>
          </p:cNvSpPr>
          <p:nvPr>
            <p:ph type="title" idx="4294967295"/>
          </p:nvPr>
        </p:nvSpPr>
        <p:spPr>
          <a:xfrm>
            <a:off x="493294" y="154162"/>
            <a:ext cx="10515600" cy="1325563"/>
          </a:xfrm>
        </p:spPr>
        <p:txBody>
          <a:bodyPr/>
          <a:lstStyle/>
          <a:p>
            <a:pPr eaLnBrk="1" hangingPunct="1"/>
            <a:r>
              <a:rPr lang="en-US" dirty="0"/>
              <a:t>URM Out-of-Plane Bending</a:t>
            </a:r>
          </a:p>
        </p:txBody>
      </p:sp>
    </p:spTree>
    <p:custDataLst>
      <p:tags r:id="rId1"/>
    </p:custDataLst>
    <p:extLst>
      <p:ext uri="{BB962C8B-B14F-4D97-AF65-F5344CB8AC3E}">
        <p14:creationId xmlns:p14="http://schemas.microsoft.com/office/powerpoint/2010/main" val="121280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rc 3"/>
          <p:cNvSpPr/>
          <p:nvPr/>
        </p:nvSpPr>
        <p:spPr>
          <a:xfrm>
            <a:off x="3647728" y="2708920"/>
            <a:ext cx="648072" cy="1224136"/>
          </a:xfrm>
          <a:prstGeom prst="arc">
            <a:avLst>
              <a:gd name="adj1" fmla="val 16200000"/>
              <a:gd name="adj2" fmla="val 543266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6" name="Arc 5"/>
          <p:cNvSpPr/>
          <p:nvPr/>
        </p:nvSpPr>
        <p:spPr>
          <a:xfrm>
            <a:off x="4079776" y="1412776"/>
            <a:ext cx="648072" cy="2592288"/>
          </a:xfrm>
          <a:prstGeom prst="arc">
            <a:avLst>
              <a:gd name="adj1" fmla="val 16200000"/>
              <a:gd name="adj2" fmla="val 543266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7" name="Arc 6"/>
          <p:cNvSpPr/>
          <p:nvPr/>
        </p:nvSpPr>
        <p:spPr>
          <a:xfrm>
            <a:off x="4439816" y="548680"/>
            <a:ext cx="792088" cy="3600400"/>
          </a:xfrm>
          <a:prstGeom prst="arc">
            <a:avLst>
              <a:gd name="adj1" fmla="val 16200000"/>
              <a:gd name="adj2" fmla="val 543266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cxnSp>
        <p:nvCxnSpPr>
          <p:cNvPr id="8" name="Straight Connector 7"/>
          <p:cNvCxnSpPr/>
          <p:nvPr/>
        </p:nvCxnSpPr>
        <p:spPr>
          <a:xfrm flipV="1">
            <a:off x="5303912" y="836712"/>
            <a:ext cx="1224136" cy="33843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915980" y="1052736"/>
            <a:ext cx="2340260" cy="22682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503712" y="1052736"/>
            <a:ext cx="4752528" cy="14761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209532" y="836712"/>
            <a:ext cx="2278957" cy="1477328"/>
          </a:xfrm>
          <a:prstGeom prst="rect">
            <a:avLst/>
          </a:prstGeom>
          <a:noFill/>
        </p:spPr>
        <p:txBody>
          <a:bodyPr wrap="none" rtlCol="0">
            <a:spAutoFit/>
          </a:bodyPr>
          <a:lstStyle/>
          <a:p>
            <a:r>
              <a:rPr lang="en-NZ" dirty="0"/>
              <a:t>Note that corners</a:t>
            </a:r>
            <a:br>
              <a:rPr lang="en-NZ" dirty="0"/>
            </a:br>
            <a:r>
              <a:rPr lang="en-NZ" dirty="0"/>
              <a:t>have fallen off</a:t>
            </a:r>
          </a:p>
          <a:p>
            <a:endParaRPr lang="en-NZ" dirty="0"/>
          </a:p>
          <a:p>
            <a:r>
              <a:rPr lang="en-NZ" dirty="0"/>
              <a:t>This is referred to</a:t>
            </a:r>
          </a:p>
          <a:p>
            <a:r>
              <a:rPr lang="en-NZ" dirty="0"/>
              <a:t>return-wall separation</a:t>
            </a:r>
          </a:p>
        </p:txBody>
      </p:sp>
      <p:sp>
        <p:nvSpPr>
          <p:cNvPr id="5" name="TextBox 4"/>
          <p:cNvSpPr txBox="1"/>
          <p:nvPr/>
        </p:nvSpPr>
        <p:spPr>
          <a:xfrm>
            <a:off x="5519936" y="116632"/>
            <a:ext cx="5145768" cy="923330"/>
          </a:xfrm>
          <a:prstGeom prst="rect">
            <a:avLst/>
          </a:prstGeom>
          <a:noFill/>
        </p:spPr>
        <p:txBody>
          <a:bodyPr wrap="none" rtlCol="0">
            <a:spAutoFit/>
          </a:bodyPr>
          <a:lstStyle/>
          <a:p>
            <a:r>
              <a:rPr lang="en-NZ" dirty="0"/>
              <a:t>Vertical span is principally influenced by presence</a:t>
            </a:r>
            <a:br>
              <a:rPr lang="en-NZ" dirty="0"/>
            </a:br>
            <a:r>
              <a:rPr lang="en-NZ" dirty="0"/>
              <a:t> or absence of (</a:t>
            </a:r>
            <a:r>
              <a:rPr lang="en-NZ" dirty="0">
                <a:solidFill>
                  <a:srgbClr val="7030A0"/>
                </a:solidFill>
              </a:rPr>
              <a:t>effective</a:t>
            </a:r>
            <a:r>
              <a:rPr lang="en-NZ" dirty="0"/>
              <a:t>) </a:t>
            </a:r>
            <a:r>
              <a:rPr lang="en-NZ" dirty="0">
                <a:solidFill>
                  <a:srgbClr val="FF0000"/>
                </a:solidFill>
              </a:rPr>
              <a:t>wall-diaphragm anchorages</a:t>
            </a:r>
            <a:endParaRPr lang="en-US" dirty="0">
              <a:solidFill>
                <a:srgbClr val="FF0000"/>
              </a:solidFill>
            </a:endParaRPr>
          </a:p>
          <a:p>
            <a:endParaRPr lang="en-NZ" dirty="0"/>
          </a:p>
        </p:txBody>
      </p:sp>
      <p:sp>
        <p:nvSpPr>
          <p:cNvPr id="13" name="TextBox 12"/>
          <p:cNvSpPr txBox="1"/>
          <p:nvPr/>
        </p:nvSpPr>
        <p:spPr>
          <a:xfrm>
            <a:off x="6609061" y="6411432"/>
            <a:ext cx="5479898" cy="369332"/>
          </a:xfrm>
          <a:prstGeom prst="rect">
            <a:avLst/>
          </a:prstGeom>
          <a:noFill/>
        </p:spPr>
        <p:txBody>
          <a:bodyPr wrap="none" rtlCol="0">
            <a:spAutoFit/>
          </a:bodyPr>
          <a:lstStyle/>
          <a:p>
            <a:r>
              <a:rPr lang="en-US" dirty="0">
                <a:highlight>
                  <a:srgbClr val="FFFF00"/>
                </a:highlight>
              </a:rPr>
              <a:t>(Courtesy of Prof. Jason Ingham, University of Auckland) </a:t>
            </a:r>
          </a:p>
        </p:txBody>
      </p:sp>
    </p:spTree>
    <p:custDataLst>
      <p:tags r:id="rId1"/>
    </p:custDataLst>
    <p:extLst>
      <p:ext uri="{BB962C8B-B14F-4D97-AF65-F5344CB8AC3E}">
        <p14:creationId xmlns:p14="http://schemas.microsoft.com/office/powerpoint/2010/main" val="3455058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5915980" y="1052736"/>
            <a:ext cx="2340260" cy="22682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503712" y="1052736"/>
            <a:ext cx="4752528" cy="14761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647728" y="3789040"/>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Oval 12"/>
          <p:cNvSpPr/>
          <p:nvPr/>
        </p:nvSpPr>
        <p:spPr>
          <a:xfrm>
            <a:off x="4466884" y="3969060"/>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p:cNvSpPr/>
          <p:nvPr/>
        </p:nvSpPr>
        <p:spPr>
          <a:xfrm>
            <a:off x="4898932" y="4083765"/>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Oval 15"/>
          <p:cNvSpPr/>
          <p:nvPr/>
        </p:nvSpPr>
        <p:spPr>
          <a:xfrm>
            <a:off x="5375920" y="4152492"/>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Oval 17"/>
          <p:cNvSpPr/>
          <p:nvPr/>
        </p:nvSpPr>
        <p:spPr>
          <a:xfrm>
            <a:off x="4106844" y="3897052"/>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Oval 18"/>
          <p:cNvSpPr/>
          <p:nvPr/>
        </p:nvSpPr>
        <p:spPr>
          <a:xfrm>
            <a:off x="3647728" y="2420888"/>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Oval 19"/>
          <p:cNvSpPr/>
          <p:nvPr/>
        </p:nvSpPr>
        <p:spPr>
          <a:xfrm>
            <a:off x="4538892" y="2744924"/>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Oval 20"/>
          <p:cNvSpPr/>
          <p:nvPr/>
        </p:nvSpPr>
        <p:spPr>
          <a:xfrm>
            <a:off x="4970940" y="2888940"/>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Oval 21"/>
          <p:cNvSpPr/>
          <p:nvPr/>
        </p:nvSpPr>
        <p:spPr>
          <a:xfrm>
            <a:off x="5375920" y="3032956"/>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Oval 22"/>
          <p:cNvSpPr/>
          <p:nvPr/>
        </p:nvSpPr>
        <p:spPr>
          <a:xfrm>
            <a:off x="4106844" y="2600908"/>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Oval 23"/>
          <p:cNvSpPr/>
          <p:nvPr/>
        </p:nvSpPr>
        <p:spPr>
          <a:xfrm>
            <a:off x="3935760" y="1124744"/>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Oval 24"/>
          <p:cNvSpPr/>
          <p:nvPr/>
        </p:nvSpPr>
        <p:spPr>
          <a:xfrm>
            <a:off x="4898932" y="1592796"/>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Oval 25"/>
          <p:cNvSpPr/>
          <p:nvPr/>
        </p:nvSpPr>
        <p:spPr>
          <a:xfrm>
            <a:off x="5402988" y="1736812"/>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Oval 27"/>
          <p:cNvSpPr/>
          <p:nvPr/>
        </p:nvSpPr>
        <p:spPr>
          <a:xfrm>
            <a:off x="4394876" y="1376772"/>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Oval 28"/>
          <p:cNvSpPr/>
          <p:nvPr/>
        </p:nvSpPr>
        <p:spPr>
          <a:xfrm>
            <a:off x="4826924" y="404664"/>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Oval 29"/>
          <p:cNvSpPr/>
          <p:nvPr/>
        </p:nvSpPr>
        <p:spPr>
          <a:xfrm>
            <a:off x="4367808" y="692696"/>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Oval 30"/>
          <p:cNvSpPr/>
          <p:nvPr/>
        </p:nvSpPr>
        <p:spPr>
          <a:xfrm>
            <a:off x="5186964" y="1088740"/>
            <a:ext cx="116948" cy="180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TextBox 31"/>
          <p:cNvSpPr txBox="1"/>
          <p:nvPr/>
        </p:nvSpPr>
        <p:spPr>
          <a:xfrm>
            <a:off x="8209532" y="836712"/>
            <a:ext cx="2278957" cy="1477328"/>
          </a:xfrm>
          <a:prstGeom prst="rect">
            <a:avLst/>
          </a:prstGeom>
          <a:noFill/>
        </p:spPr>
        <p:txBody>
          <a:bodyPr wrap="none" rtlCol="0">
            <a:spAutoFit/>
          </a:bodyPr>
          <a:lstStyle/>
          <a:p>
            <a:r>
              <a:rPr lang="en-NZ" dirty="0"/>
              <a:t>Note that corners</a:t>
            </a:r>
            <a:br>
              <a:rPr lang="en-NZ" dirty="0"/>
            </a:br>
            <a:r>
              <a:rPr lang="en-NZ" dirty="0"/>
              <a:t>have fallen off</a:t>
            </a:r>
          </a:p>
          <a:p>
            <a:endParaRPr lang="en-NZ" dirty="0"/>
          </a:p>
          <a:p>
            <a:r>
              <a:rPr lang="en-NZ" dirty="0"/>
              <a:t>This is referred to</a:t>
            </a:r>
          </a:p>
          <a:p>
            <a:r>
              <a:rPr lang="en-NZ" dirty="0"/>
              <a:t>return-wall separation</a:t>
            </a:r>
          </a:p>
        </p:txBody>
      </p:sp>
      <p:sp>
        <p:nvSpPr>
          <p:cNvPr id="33" name="TextBox 32"/>
          <p:cNvSpPr txBox="1"/>
          <p:nvPr/>
        </p:nvSpPr>
        <p:spPr>
          <a:xfrm>
            <a:off x="5519936" y="116632"/>
            <a:ext cx="5145768" cy="923330"/>
          </a:xfrm>
          <a:prstGeom prst="rect">
            <a:avLst/>
          </a:prstGeom>
          <a:noFill/>
        </p:spPr>
        <p:txBody>
          <a:bodyPr wrap="none" rtlCol="0">
            <a:spAutoFit/>
          </a:bodyPr>
          <a:lstStyle/>
          <a:p>
            <a:r>
              <a:rPr lang="en-NZ" dirty="0"/>
              <a:t>Vertical span is principally influenced by presence</a:t>
            </a:r>
            <a:br>
              <a:rPr lang="en-NZ" dirty="0"/>
            </a:br>
            <a:r>
              <a:rPr lang="en-NZ" dirty="0"/>
              <a:t> or absence of (</a:t>
            </a:r>
            <a:r>
              <a:rPr lang="en-NZ" dirty="0">
                <a:solidFill>
                  <a:srgbClr val="7030A0"/>
                </a:solidFill>
              </a:rPr>
              <a:t>effective</a:t>
            </a:r>
            <a:r>
              <a:rPr lang="en-NZ" dirty="0"/>
              <a:t>) </a:t>
            </a:r>
            <a:r>
              <a:rPr lang="en-NZ" dirty="0">
                <a:solidFill>
                  <a:srgbClr val="FF0000"/>
                </a:solidFill>
              </a:rPr>
              <a:t>wall-diaphragm anchorages</a:t>
            </a:r>
            <a:endParaRPr lang="en-US" dirty="0">
              <a:solidFill>
                <a:srgbClr val="FF0000"/>
              </a:solidFill>
            </a:endParaRPr>
          </a:p>
          <a:p>
            <a:endParaRPr lang="en-NZ" dirty="0"/>
          </a:p>
        </p:txBody>
      </p:sp>
      <p:sp>
        <p:nvSpPr>
          <p:cNvPr id="27" name="TextBox 26"/>
          <p:cNvSpPr txBox="1"/>
          <p:nvPr/>
        </p:nvSpPr>
        <p:spPr>
          <a:xfrm>
            <a:off x="5244150" y="6484022"/>
            <a:ext cx="5479898" cy="369332"/>
          </a:xfrm>
          <a:prstGeom prst="rect">
            <a:avLst/>
          </a:prstGeom>
          <a:noFill/>
        </p:spPr>
        <p:txBody>
          <a:bodyPr wrap="none" rtlCol="0">
            <a:spAutoFit/>
          </a:bodyPr>
          <a:lstStyle/>
          <a:p>
            <a:r>
              <a:rPr lang="en-US" dirty="0">
                <a:highlight>
                  <a:srgbClr val="FFFF00"/>
                </a:highlight>
              </a:rPr>
              <a:t>(Courtesy of Prof. Jason Ingham, University of Auckland) </a:t>
            </a:r>
          </a:p>
        </p:txBody>
      </p:sp>
    </p:spTree>
    <p:custDataLst>
      <p:tags r:id="rId1"/>
    </p:custDataLst>
    <p:extLst>
      <p:ext uri="{BB962C8B-B14F-4D97-AF65-F5344CB8AC3E}">
        <p14:creationId xmlns:p14="http://schemas.microsoft.com/office/powerpoint/2010/main" val="1436200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9569C3-8414-43E8-944F-BFD720C2F17D}"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
        <p:nvSpPr>
          <p:cNvPr id="17" name="Title 1"/>
          <p:cNvSpPr txBox="1">
            <a:spLocks/>
          </p:cNvSpPr>
          <p:nvPr/>
        </p:nvSpPr>
        <p:spPr>
          <a:xfrm>
            <a:off x="241672" y="79473"/>
            <a:ext cx="1181420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a:t>Level of Seismic Strengthening vs Performance</a:t>
            </a:r>
          </a:p>
        </p:txBody>
      </p:sp>
      <p:pic>
        <p:nvPicPr>
          <p:cNvPr id="4" name="Picture 3">
            <a:extLst>
              <a:ext uri="{FF2B5EF4-FFF2-40B4-BE49-F238E27FC236}">
                <a16:creationId xmlns:a16="http://schemas.microsoft.com/office/drawing/2014/main" id="{DF896805-319C-4312-8096-D6942A2F6A6E}"/>
              </a:ext>
            </a:extLst>
          </p:cNvPr>
          <p:cNvPicPr>
            <a:picLocks noChangeAspect="1"/>
          </p:cNvPicPr>
          <p:nvPr/>
        </p:nvPicPr>
        <p:blipFill>
          <a:blip r:embed="rId2"/>
          <a:stretch>
            <a:fillRect/>
          </a:stretch>
        </p:blipFill>
        <p:spPr>
          <a:xfrm>
            <a:off x="522206" y="1090215"/>
            <a:ext cx="5502267" cy="495748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37359509-4928-4F7D-A9F4-D91B31B809E9}"/>
              </a:ext>
            </a:extLst>
          </p:cNvPr>
          <p:cNvPicPr>
            <a:picLocks noChangeAspect="1"/>
          </p:cNvPicPr>
          <p:nvPr/>
        </p:nvPicPr>
        <p:blipFill>
          <a:blip r:embed="rId3"/>
          <a:stretch>
            <a:fillRect/>
          </a:stretch>
        </p:blipFill>
        <p:spPr>
          <a:xfrm>
            <a:off x="6305007" y="1090215"/>
            <a:ext cx="5288908" cy="49574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162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9569C3-8414-43E8-944F-BFD720C2F17D}" type="slidenum">
              <a:rPr lang="en-US" altLang="en-US">
                <a:latin typeface="Calibri" panose="020F0502020204030204" pitchFamily="34" charset="0"/>
              </a:rPr>
              <a:pPr eaLnBrk="1" hangingPunct="1"/>
              <a:t>25</a:t>
            </a:fld>
            <a:endParaRPr lang="en-US" altLang="en-US">
              <a:latin typeface="Calibri" panose="020F0502020204030204" pitchFamily="34" charset="0"/>
            </a:endParaRPr>
          </a:p>
        </p:txBody>
      </p:sp>
      <p:pic>
        <p:nvPicPr>
          <p:cNvPr id="2" name="Picture 1">
            <a:extLst>
              <a:ext uri="{FF2B5EF4-FFF2-40B4-BE49-F238E27FC236}">
                <a16:creationId xmlns:a16="http://schemas.microsoft.com/office/drawing/2014/main" id="{4278F98D-B417-4D30-BCD4-B86E46E11DB4}"/>
              </a:ext>
            </a:extLst>
          </p:cNvPr>
          <p:cNvPicPr>
            <a:picLocks noChangeAspect="1"/>
          </p:cNvPicPr>
          <p:nvPr/>
        </p:nvPicPr>
        <p:blipFill>
          <a:blip r:embed="rId2"/>
          <a:stretch>
            <a:fillRect/>
          </a:stretch>
        </p:blipFill>
        <p:spPr>
          <a:xfrm>
            <a:off x="225629" y="1265077"/>
            <a:ext cx="5888927" cy="4920667"/>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39DDDBE5-AE10-483F-B9C8-94AC9D48B571}"/>
              </a:ext>
            </a:extLst>
          </p:cNvPr>
          <p:cNvPicPr>
            <a:picLocks noChangeAspect="1"/>
          </p:cNvPicPr>
          <p:nvPr/>
        </p:nvPicPr>
        <p:blipFill>
          <a:blip r:embed="rId3"/>
          <a:stretch>
            <a:fillRect/>
          </a:stretch>
        </p:blipFill>
        <p:spPr>
          <a:xfrm>
            <a:off x="6228430" y="1265076"/>
            <a:ext cx="5713572" cy="4920668"/>
          </a:xfrm>
          <a:prstGeom prst="rect">
            <a:avLst/>
          </a:prstGeom>
          <a:ln>
            <a:noFill/>
          </a:ln>
          <a:effectLst>
            <a:outerShdw blurRad="190500" algn="tl" rotWithShape="0">
              <a:srgbClr val="000000">
                <a:alpha val="70000"/>
              </a:srgbClr>
            </a:outerShdw>
          </a:effectLst>
        </p:spPr>
      </p:pic>
      <p:sp>
        <p:nvSpPr>
          <p:cNvPr id="7" name="Title 1">
            <a:extLst>
              <a:ext uri="{FF2B5EF4-FFF2-40B4-BE49-F238E27FC236}">
                <a16:creationId xmlns:a16="http://schemas.microsoft.com/office/drawing/2014/main" id="{98F56AFC-0542-499A-89B2-2CB905F646DB}"/>
              </a:ext>
            </a:extLst>
          </p:cNvPr>
          <p:cNvSpPr txBox="1">
            <a:spLocks/>
          </p:cNvSpPr>
          <p:nvPr/>
        </p:nvSpPr>
        <p:spPr>
          <a:xfrm>
            <a:off x="241672" y="79473"/>
            <a:ext cx="1181420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a:t>Level of Seismic Strengthening vs Performance</a:t>
            </a:r>
          </a:p>
        </p:txBody>
      </p:sp>
    </p:spTree>
    <p:extLst>
      <p:ext uri="{BB962C8B-B14F-4D97-AF65-F5344CB8AC3E}">
        <p14:creationId xmlns:p14="http://schemas.microsoft.com/office/powerpoint/2010/main" val="100912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8668" y="1296600"/>
            <a:ext cx="5904088" cy="3829316"/>
          </a:xfrm>
          <a:prstGeom prst="rect">
            <a:avLst/>
          </a:prstGeom>
        </p:spPr>
      </p:pic>
      <p:sp>
        <p:nvSpPr>
          <p:cNvPr id="3" name="Title 1"/>
          <p:cNvSpPr txBox="1">
            <a:spLocks/>
          </p:cNvSpPr>
          <p:nvPr/>
        </p:nvSpPr>
        <p:spPr>
          <a:xfrm>
            <a:off x="720484" y="171731"/>
            <a:ext cx="8229600" cy="1143000"/>
          </a:xfrm>
          <a:prstGeom prst="rect">
            <a:avLst/>
          </a:prstGeom>
        </p:spPr>
        <p:txBody>
          <a:bodyPr vert="horz" lIns="91440" tIns="45720" rIns="91440" bIns="45720" rtlCol="0" anchor="ctr">
            <a:normAutofit/>
          </a:bodyPr>
          <a:lstStyle>
            <a:lvl1pPr>
              <a:lnSpc>
                <a:spcPct val="90000"/>
              </a:lnSpc>
              <a:spcBef>
                <a:spcPct val="0"/>
              </a:spcBef>
              <a:buNone/>
              <a:defRPr sz="4400">
                <a:latin typeface="+mj-lt"/>
                <a:ea typeface="+mj-ea"/>
                <a:cs typeface="+mj-cs"/>
              </a:defRPr>
            </a:lvl1pPr>
          </a:lstStyle>
          <a:p>
            <a:r>
              <a:rPr lang="en-US" dirty="0"/>
              <a:t>Why Act – Resilience Role</a:t>
            </a:r>
          </a:p>
        </p:txBody>
      </p:sp>
      <p:sp>
        <p:nvSpPr>
          <p:cNvPr id="5" name="Rectangle 4"/>
          <p:cNvSpPr>
            <a:spLocks noChangeArrowheads="1"/>
          </p:cNvSpPr>
          <p:nvPr/>
        </p:nvSpPr>
        <p:spPr bwMode="auto">
          <a:xfrm>
            <a:off x="2060223" y="5125916"/>
            <a:ext cx="20830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i="1" dirty="0"/>
              <a:t>Source: Carmen Merlo</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7731" y="1391984"/>
            <a:ext cx="5388563" cy="3031067"/>
          </a:xfrm>
          <a:prstGeom prst="rect">
            <a:avLst/>
          </a:prstGeom>
        </p:spPr>
      </p:pic>
      <p:sp>
        <p:nvSpPr>
          <p:cNvPr id="6" name="TextBox 5"/>
          <p:cNvSpPr txBox="1"/>
          <p:nvPr/>
        </p:nvSpPr>
        <p:spPr>
          <a:xfrm>
            <a:off x="7019684" y="4903324"/>
            <a:ext cx="1930400" cy="369332"/>
          </a:xfrm>
          <a:prstGeom prst="rect">
            <a:avLst/>
          </a:prstGeom>
          <a:noFill/>
        </p:spPr>
        <p:txBody>
          <a:bodyPr wrap="square" rtlCol="0">
            <a:spAutoFit/>
          </a:bodyPr>
          <a:lstStyle/>
          <a:p>
            <a:r>
              <a:rPr lang="en-US" dirty="0"/>
              <a:t>Light Rail Tracks</a:t>
            </a:r>
          </a:p>
        </p:txBody>
      </p:sp>
      <p:sp>
        <p:nvSpPr>
          <p:cNvPr id="9" name="Arrow: Right 8"/>
          <p:cNvSpPr/>
          <p:nvPr/>
        </p:nvSpPr>
        <p:spPr>
          <a:xfrm rot="19098356">
            <a:off x="7572839" y="4517339"/>
            <a:ext cx="824089" cy="128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3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4357" b="8438"/>
          <a:stretch/>
        </p:blipFill>
        <p:spPr>
          <a:xfrm>
            <a:off x="3953983" y="1819531"/>
            <a:ext cx="8161421" cy="2661753"/>
          </a:xfrm>
          <a:prstGeom prst="rect">
            <a:avLst/>
          </a:prstGeom>
        </p:spPr>
      </p:pic>
      <p:sp>
        <p:nvSpPr>
          <p:cNvPr id="3" name="Title 1"/>
          <p:cNvSpPr txBox="1">
            <a:spLocks/>
          </p:cNvSpPr>
          <p:nvPr/>
        </p:nvSpPr>
        <p:spPr>
          <a:xfrm>
            <a:off x="210527" y="-21699"/>
            <a:ext cx="8229600" cy="1143000"/>
          </a:xfrm>
          <a:prstGeom prst="rect">
            <a:avLst/>
          </a:prstGeom>
        </p:spPr>
        <p:txBody>
          <a:bodyPr vert="horz" lIns="91440" tIns="45720" rIns="91440" bIns="45720" rtlCol="0" anchor="ctr">
            <a:normAutofit/>
          </a:bodyPr>
          <a:lstStyle>
            <a:lvl1pPr>
              <a:lnSpc>
                <a:spcPct val="90000"/>
              </a:lnSpc>
              <a:spcBef>
                <a:spcPct val="0"/>
              </a:spcBef>
              <a:buNone/>
              <a:defRPr sz="4400">
                <a:latin typeface="+mj-lt"/>
                <a:ea typeface="+mj-ea"/>
                <a:cs typeface="+mj-cs"/>
              </a:defRPr>
            </a:lvl1pPr>
          </a:lstStyle>
          <a:p>
            <a:r>
              <a:rPr lang="en-US" dirty="0"/>
              <a:t>Why Act – Resilience Role</a:t>
            </a:r>
          </a:p>
        </p:txBody>
      </p:sp>
      <p:sp>
        <p:nvSpPr>
          <p:cNvPr id="7" name="Content Placeholder 6"/>
          <p:cNvSpPr>
            <a:spLocks noGrp="1"/>
          </p:cNvSpPr>
          <p:nvPr>
            <p:ph idx="1"/>
          </p:nvPr>
        </p:nvSpPr>
        <p:spPr/>
        <p:txBody>
          <a:bodyPr/>
          <a:lstStyle/>
          <a:p>
            <a:r>
              <a:rPr lang="en-US" dirty="0"/>
              <a:t>Oregon Resilience Plan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Text Placeholder 7">
            <a:extLst>
              <a:ext uri="{FF2B5EF4-FFF2-40B4-BE49-F238E27FC236}">
                <a16:creationId xmlns:a16="http://schemas.microsoft.com/office/drawing/2014/main" id="{E30FB3BC-D201-4DB0-AE4D-32311AF126D2}"/>
              </a:ext>
            </a:extLst>
          </p:cNvPr>
          <p:cNvSpPr>
            <a:spLocks noGrp="1"/>
          </p:cNvSpPr>
          <p:nvPr>
            <p:ph type="body" sz="quarter" idx="11"/>
          </p:nvPr>
        </p:nvSpPr>
        <p:spPr/>
        <p:txBody>
          <a:bodyPr/>
          <a:lstStyle/>
          <a:p>
            <a:endParaRPr lang="en-US"/>
          </a:p>
        </p:txBody>
      </p:sp>
      <p:sp>
        <p:nvSpPr>
          <p:cNvPr id="5" name="Rectangle 4"/>
          <p:cNvSpPr/>
          <p:nvPr/>
        </p:nvSpPr>
        <p:spPr>
          <a:xfrm>
            <a:off x="3953983" y="1832581"/>
            <a:ext cx="8161421" cy="29205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606523" y="1197799"/>
            <a:ext cx="4122090" cy="369332"/>
          </a:xfrm>
          <a:prstGeom prst="rect">
            <a:avLst/>
          </a:prstGeom>
          <a:noFill/>
        </p:spPr>
        <p:txBody>
          <a:bodyPr wrap="none" rtlCol="0">
            <a:spAutoFit/>
          </a:bodyPr>
          <a:lstStyle/>
          <a:p>
            <a:r>
              <a:rPr lang="en-US" dirty="0"/>
              <a:t>(Chapter 4 Critical and Essential Buildings)</a:t>
            </a:r>
          </a:p>
        </p:txBody>
      </p:sp>
      <p:pic>
        <p:nvPicPr>
          <p:cNvPr id="2" name="Picture 1">
            <a:extLst>
              <a:ext uri="{FF2B5EF4-FFF2-40B4-BE49-F238E27FC236}">
                <a16:creationId xmlns:a16="http://schemas.microsoft.com/office/drawing/2014/main" id="{E5C68CF1-3CD3-4D45-A7D2-B77AD6150BF9}"/>
              </a:ext>
            </a:extLst>
          </p:cNvPr>
          <p:cNvPicPr>
            <a:picLocks noChangeAspect="1"/>
          </p:cNvPicPr>
          <p:nvPr/>
        </p:nvPicPr>
        <p:blipFill>
          <a:blip r:embed="rId4"/>
          <a:stretch>
            <a:fillRect/>
          </a:stretch>
        </p:blipFill>
        <p:spPr>
          <a:xfrm>
            <a:off x="-1" y="1567131"/>
            <a:ext cx="4157309" cy="4423122"/>
          </a:xfrm>
          <a:prstGeom prst="rect">
            <a:avLst/>
          </a:prstGeom>
        </p:spPr>
      </p:pic>
    </p:spTree>
    <p:extLst>
      <p:ext uri="{BB962C8B-B14F-4D97-AF65-F5344CB8AC3E}">
        <p14:creationId xmlns:p14="http://schemas.microsoft.com/office/powerpoint/2010/main" val="2006045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URMs house a variety of critical services &amp; businesses in Cascadia</a:t>
            </a:r>
          </a:p>
          <a:p>
            <a:r>
              <a:rPr lang="en-US" dirty="0"/>
              <a:t>Earthquake performance is well-documented</a:t>
            </a:r>
          </a:p>
          <a:p>
            <a:r>
              <a:rPr lang="en-US" dirty="0"/>
              <a:t>Variety of retrofit options exist with varying performance level</a:t>
            </a:r>
          </a:p>
          <a:p>
            <a:r>
              <a:rPr lang="en-US" dirty="0"/>
              <a:t>Life safety and response and recovery for our community </a:t>
            </a:r>
          </a:p>
        </p:txBody>
      </p:sp>
      <p:sp>
        <p:nvSpPr>
          <p:cNvPr id="6" name="Text Placeholder 5">
            <a:extLst>
              <a:ext uri="{FF2B5EF4-FFF2-40B4-BE49-F238E27FC236}">
                <a16:creationId xmlns:a16="http://schemas.microsoft.com/office/drawing/2014/main" id="{59C6DD38-6B2F-4A48-9B02-9D8878D435B7}"/>
              </a:ext>
            </a:extLst>
          </p:cNvPr>
          <p:cNvSpPr>
            <a:spLocks noGrp="1"/>
          </p:cNvSpPr>
          <p:nvPr>
            <p:ph type="body" sz="quarter" idx="1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4303" y="4586049"/>
            <a:ext cx="3489239" cy="1962697"/>
          </a:xfrm>
          <a:prstGeom prst="rect">
            <a:avLst/>
          </a:prstGeom>
        </p:spPr>
      </p:pic>
      <p:pic>
        <p:nvPicPr>
          <p:cNvPr id="5" name="Picture 4"/>
          <p:cNvPicPr>
            <a:picLocks noChangeAspect="1"/>
          </p:cNvPicPr>
          <p:nvPr/>
        </p:nvPicPr>
        <p:blipFill>
          <a:blip r:embed="rId3"/>
          <a:stretch>
            <a:fillRect/>
          </a:stretch>
        </p:blipFill>
        <p:spPr>
          <a:xfrm>
            <a:off x="6810703" y="4589101"/>
            <a:ext cx="2676932" cy="1959645"/>
          </a:xfrm>
          <a:prstGeom prst="rect">
            <a:avLst/>
          </a:prstGeom>
        </p:spPr>
      </p:pic>
    </p:spTree>
    <p:extLst>
      <p:ext uri="{BB962C8B-B14F-4D97-AF65-F5344CB8AC3E}">
        <p14:creationId xmlns:p14="http://schemas.microsoft.com/office/powerpoint/2010/main" val="1165447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2300" y="342900"/>
            <a:ext cx="184666" cy="369332"/>
          </a:xfrm>
          <a:prstGeom prst="rect">
            <a:avLst/>
          </a:prstGeom>
          <a:noFill/>
        </p:spPr>
        <p:txBody>
          <a:bodyPr wrap="none" rtlCol="0">
            <a:spAutoFit/>
          </a:bodyPr>
          <a:lstStyle/>
          <a:p>
            <a:endParaRPr lang="en-US" dirty="0">
              <a:solidFill>
                <a:srgbClr val="000000"/>
              </a:solidFill>
              <a:latin typeface="Gill Sans"/>
              <a:ea typeface="ＭＳ Ｐゴシック"/>
            </a:endParaRPr>
          </a:p>
        </p:txBody>
      </p:sp>
      <p:sp>
        <p:nvSpPr>
          <p:cNvPr id="14" name="Title 13"/>
          <p:cNvSpPr>
            <a:spLocks noGrp="1"/>
          </p:cNvSpPr>
          <p:nvPr>
            <p:ph type="title"/>
          </p:nvPr>
        </p:nvSpPr>
        <p:spPr/>
        <p:txBody>
          <a:bodyPr/>
          <a:lstStyle/>
          <a:p>
            <a:r>
              <a:rPr lang="en-US" dirty="0"/>
              <a:t>URM Buildings in Portland</a:t>
            </a:r>
          </a:p>
        </p:txBody>
      </p:sp>
      <p:sp>
        <p:nvSpPr>
          <p:cNvPr id="23" name="Text Placeholder 22"/>
          <p:cNvSpPr>
            <a:spLocks noGrp="1"/>
          </p:cNvSpPr>
          <p:nvPr>
            <p:ph type="body" sz="quarter" idx="11"/>
          </p:nvPr>
        </p:nvSpPr>
        <p:spPr/>
        <p:txBody>
          <a:bodyPr/>
          <a:lstStyle/>
          <a:p>
            <a:r>
              <a:rPr lang="en-US" dirty="0"/>
              <a:t>Inventory</a:t>
            </a:r>
          </a:p>
        </p:txBody>
      </p:sp>
      <p:grpSp>
        <p:nvGrpSpPr>
          <p:cNvPr id="6" name="Group 5"/>
          <p:cNvGrpSpPr/>
          <p:nvPr/>
        </p:nvGrpSpPr>
        <p:grpSpPr>
          <a:xfrm>
            <a:off x="4916381" y="1458957"/>
            <a:ext cx="6220926" cy="4083172"/>
            <a:chOff x="4015818" y="1374948"/>
            <a:chExt cx="6220926" cy="4083172"/>
          </a:xfrm>
        </p:grpSpPr>
        <p:grpSp>
          <p:nvGrpSpPr>
            <p:cNvPr id="5" name="Group 4"/>
            <p:cNvGrpSpPr/>
            <p:nvPr/>
          </p:nvGrpSpPr>
          <p:grpSpPr>
            <a:xfrm>
              <a:off x="4015818" y="1466164"/>
              <a:ext cx="6220926" cy="3991956"/>
              <a:chOff x="3572759" y="1587090"/>
              <a:chExt cx="6522583" cy="4190615"/>
            </a:xfrm>
          </p:grpSpPr>
          <p:pic>
            <p:nvPicPr>
              <p:cNvPr id="4" name="Picture 3"/>
              <p:cNvPicPr>
                <a:picLocks noChangeAspect="1"/>
              </p:cNvPicPr>
              <p:nvPr/>
            </p:nvPicPr>
            <p:blipFill>
              <a:blip r:embed="rId3"/>
              <a:stretch>
                <a:fillRect/>
              </a:stretch>
            </p:blipFill>
            <p:spPr>
              <a:xfrm>
                <a:off x="3572759" y="1587090"/>
                <a:ext cx="6522582" cy="4190615"/>
              </a:xfrm>
              <a:prstGeom prst="rect">
                <a:avLst/>
              </a:prstGeom>
            </p:spPr>
          </p:pic>
          <p:sp>
            <p:nvSpPr>
              <p:cNvPr id="2" name="TextBox 1"/>
              <p:cNvSpPr txBox="1"/>
              <p:nvPr/>
            </p:nvSpPr>
            <p:spPr>
              <a:xfrm>
                <a:off x="7245770" y="3238933"/>
                <a:ext cx="2849572" cy="1631216"/>
              </a:xfrm>
              <a:prstGeom prst="rect">
                <a:avLst/>
              </a:prstGeom>
              <a:solidFill>
                <a:schemeClr val="bg1"/>
              </a:solidFill>
            </p:spPr>
            <p:txBody>
              <a:bodyPr wrap="square" rtlCol="0">
                <a:spAutoFit/>
              </a:bodyPr>
              <a:lstStyle/>
              <a:p>
                <a:r>
                  <a:rPr lang="en-US" sz="2000" b="1" dirty="0">
                    <a:solidFill>
                      <a:srgbClr val="4BB3AC"/>
                    </a:solidFill>
                  </a:rPr>
                  <a:t>Commercial	1415</a:t>
                </a:r>
              </a:p>
              <a:p>
                <a:r>
                  <a:rPr lang="en-US" sz="2000" b="1" dirty="0">
                    <a:solidFill>
                      <a:srgbClr val="F38655"/>
                    </a:solidFill>
                  </a:rPr>
                  <a:t>Multifamily	248</a:t>
                </a:r>
              </a:p>
              <a:p>
                <a:r>
                  <a:rPr lang="en-US" sz="2000" b="1" dirty="0">
                    <a:solidFill>
                      <a:srgbClr val="FDCC57"/>
                    </a:solidFill>
                  </a:rPr>
                  <a:t>Schools and 	54</a:t>
                </a:r>
                <a:br>
                  <a:rPr lang="en-US" sz="2000" b="1" dirty="0">
                    <a:solidFill>
                      <a:srgbClr val="FDCC57"/>
                    </a:solidFill>
                  </a:rPr>
                </a:br>
                <a:r>
                  <a:rPr lang="en-US" sz="2000" b="1" dirty="0">
                    <a:solidFill>
                      <a:srgbClr val="FDCC57"/>
                    </a:solidFill>
                  </a:rPr>
                  <a:t>community centers</a:t>
                </a:r>
              </a:p>
              <a:p>
                <a:r>
                  <a:rPr lang="en-US" sz="2000" b="1" dirty="0">
                    <a:solidFill>
                      <a:srgbClr val="264564"/>
                    </a:solidFill>
                  </a:rPr>
                  <a:t>Other		14</a:t>
                </a:r>
              </a:p>
            </p:txBody>
          </p:sp>
        </p:grpSp>
        <p:sp>
          <p:nvSpPr>
            <p:cNvPr id="11" name="TextBox 10"/>
            <p:cNvSpPr txBox="1"/>
            <p:nvPr/>
          </p:nvSpPr>
          <p:spPr>
            <a:xfrm>
              <a:off x="5284369" y="1374948"/>
              <a:ext cx="3478490" cy="800219"/>
            </a:xfrm>
            <a:prstGeom prst="rect">
              <a:avLst/>
            </a:prstGeom>
            <a:noFill/>
          </p:spPr>
          <p:txBody>
            <a:bodyPr wrap="square" rtlCol="0">
              <a:spAutoFit/>
            </a:bodyPr>
            <a:lstStyle/>
            <a:p>
              <a:r>
                <a:rPr lang="en-US" sz="2800" b="1" dirty="0">
                  <a:solidFill>
                    <a:srgbClr val="F0533B"/>
                  </a:solidFill>
                </a:rPr>
                <a:t>URM Buildings by Use</a:t>
              </a:r>
            </a:p>
            <a:p>
              <a:pPr marL="285750" indent="-285750">
                <a:buFont typeface="Arial" panose="020B0604020202020204" pitchFamily="34" charset="0"/>
                <a:buChar char="•"/>
              </a:pPr>
              <a:endParaRPr lang="en-US" dirty="0"/>
            </a:p>
          </p:txBody>
        </p:sp>
      </p:grpSp>
      <p:sp>
        <p:nvSpPr>
          <p:cNvPr id="12" name="TextBox 11"/>
          <p:cNvSpPr txBox="1"/>
          <p:nvPr/>
        </p:nvSpPr>
        <p:spPr>
          <a:xfrm>
            <a:off x="389003" y="2207882"/>
            <a:ext cx="4322045"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About 1,650 URM buildings (9% of building stock)</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About 7,200 residential units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About 40 URMs City-owned</a:t>
            </a:r>
          </a:p>
          <a:p>
            <a:pPr lvl="1"/>
            <a:endParaRPr lang="en-US" sz="24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98460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URM Retrofit Standards Committee </a:t>
            </a:r>
            <a:r>
              <a:rPr lang="en-US" sz="2400" dirty="0"/>
              <a:t>(Jan – April 2015)</a:t>
            </a:r>
          </a:p>
        </p:txBody>
      </p:sp>
      <p:sp>
        <p:nvSpPr>
          <p:cNvPr id="10" name="Content Placeholder 2"/>
          <p:cNvSpPr txBox="1">
            <a:spLocks/>
          </p:cNvSpPr>
          <p:nvPr/>
        </p:nvSpPr>
        <p:spPr>
          <a:xfrm>
            <a:off x="339366" y="1302941"/>
            <a:ext cx="9446634" cy="39435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tx1">
                    <a:lumMod val="85000"/>
                    <a:lumOff val="15000"/>
                  </a:schemeClr>
                </a:solidFill>
                <a:latin typeface="Arial" panose="020B0604020202020204" pitchFamily="34" charset="0"/>
                <a:cs typeface="Arial" panose="020B0604020202020204" pitchFamily="34" charset="0"/>
              </a:rPr>
              <a:t>David </a:t>
            </a:r>
            <a:r>
              <a:rPr lang="en-US" sz="2000" b="1" dirty="0" err="1">
                <a:solidFill>
                  <a:schemeClr val="tx1">
                    <a:lumMod val="85000"/>
                    <a:lumOff val="15000"/>
                  </a:schemeClr>
                </a:solidFill>
                <a:latin typeface="Arial" panose="020B0604020202020204" pitchFamily="34" charset="0"/>
                <a:cs typeface="Arial" panose="020B0604020202020204" pitchFamily="34" charset="0"/>
              </a:rPr>
              <a:t>Bugni</a:t>
            </a:r>
            <a:r>
              <a:rPr lang="en-US" sz="2000" dirty="0">
                <a:solidFill>
                  <a:schemeClr val="tx1">
                    <a:lumMod val="85000"/>
                    <a:lumOff val="15000"/>
                  </a:schemeClr>
                </a:solidFill>
                <a:latin typeface="Arial" panose="020B0604020202020204" pitchFamily="34" charset="0"/>
                <a:cs typeface="Arial" panose="020B0604020202020204" pitchFamily="34" charset="0"/>
              </a:rPr>
              <a:t>, P.E., S.E. </a:t>
            </a:r>
            <a:br>
              <a:rPr lang="en-US" sz="2000" dirty="0">
                <a:solidFill>
                  <a:schemeClr val="tx1">
                    <a:lumMod val="85000"/>
                    <a:lumOff val="15000"/>
                  </a:schemeClr>
                </a:solidFill>
                <a:latin typeface="Arial" panose="020B0604020202020204" pitchFamily="34" charset="0"/>
                <a:cs typeface="Arial" panose="020B0604020202020204" pitchFamily="34" charset="0"/>
              </a:rPr>
            </a:br>
            <a:r>
              <a:rPr lang="en-US" sz="2000" dirty="0">
                <a:solidFill>
                  <a:schemeClr val="tx1">
                    <a:lumMod val="85000"/>
                    <a:lumOff val="15000"/>
                  </a:schemeClr>
                </a:solidFill>
                <a:latin typeface="Arial" panose="020B0604020202020204" pitchFamily="34" charset="0"/>
                <a:cs typeface="Arial" panose="020B0604020202020204" pitchFamily="34" charset="0"/>
              </a:rPr>
              <a:t>David </a:t>
            </a:r>
            <a:r>
              <a:rPr lang="en-US" sz="2000" dirty="0" err="1">
                <a:solidFill>
                  <a:schemeClr val="tx1">
                    <a:lumMod val="85000"/>
                    <a:lumOff val="15000"/>
                  </a:schemeClr>
                </a:solidFill>
                <a:latin typeface="Arial" panose="020B0604020202020204" pitchFamily="34" charset="0"/>
                <a:cs typeface="Arial" panose="020B0604020202020204" pitchFamily="34" charset="0"/>
              </a:rPr>
              <a:t>Bugni</a:t>
            </a:r>
            <a:r>
              <a:rPr lang="en-US" sz="2000" dirty="0">
                <a:solidFill>
                  <a:schemeClr val="tx1">
                    <a:lumMod val="85000"/>
                    <a:lumOff val="15000"/>
                  </a:schemeClr>
                </a:solidFill>
                <a:latin typeface="Arial" panose="020B0604020202020204" pitchFamily="34" charset="0"/>
                <a:cs typeface="Arial" panose="020B0604020202020204" pitchFamily="34" charset="0"/>
              </a:rPr>
              <a:t> and Associates</a:t>
            </a:r>
          </a:p>
          <a:p>
            <a:pPr marL="0" indent="0">
              <a:buNone/>
            </a:pPr>
            <a:r>
              <a:rPr lang="en-US" sz="2000" b="1" dirty="0">
                <a:solidFill>
                  <a:schemeClr val="tx1">
                    <a:lumMod val="85000"/>
                    <a:lumOff val="15000"/>
                  </a:schemeClr>
                </a:solidFill>
                <a:latin typeface="Arial" panose="020B0604020202020204" pitchFamily="34" charset="0"/>
                <a:cs typeface="Arial" panose="020B0604020202020204" pitchFamily="34" charset="0"/>
              </a:rPr>
              <a:t>Brian </a:t>
            </a:r>
            <a:r>
              <a:rPr lang="en-US" sz="2000" b="1" dirty="0" err="1">
                <a:solidFill>
                  <a:schemeClr val="tx1">
                    <a:lumMod val="85000"/>
                    <a:lumOff val="15000"/>
                  </a:schemeClr>
                </a:solidFill>
                <a:latin typeface="Arial" panose="020B0604020202020204" pitchFamily="34" charset="0"/>
                <a:cs typeface="Arial" panose="020B0604020202020204" pitchFamily="34" charset="0"/>
              </a:rPr>
              <a:t>Emerick</a:t>
            </a:r>
            <a:r>
              <a:rPr 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sz="2000" dirty="0">
                <a:solidFill>
                  <a:schemeClr val="tx1">
                    <a:lumMod val="85000"/>
                    <a:lumOff val="15000"/>
                  </a:schemeClr>
                </a:solidFill>
                <a:latin typeface="Arial" panose="020B0604020202020204" pitchFamily="34" charset="0"/>
                <a:cs typeface="Arial" panose="020B0604020202020204" pitchFamily="34" charset="0"/>
              </a:rPr>
              <a:t>A.I.A.</a:t>
            </a:r>
            <a:br>
              <a:rPr lang="en-US" sz="2000" b="1" dirty="0">
                <a:solidFill>
                  <a:schemeClr val="tx1">
                    <a:lumMod val="85000"/>
                    <a:lumOff val="15000"/>
                  </a:schemeClr>
                </a:solidFill>
                <a:latin typeface="Arial" panose="020B0604020202020204" pitchFamily="34" charset="0"/>
                <a:cs typeface="Arial" panose="020B0604020202020204" pitchFamily="34" charset="0"/>
              </a:rPr>
            </a:br>
            <a:r>
              <a:rPr lang="en-US" sz="2000" dirty="0" err="1">
                <a:solidFill>
                  <a:schemeClr val="tx1">
                    <a:lumMod val="85000"/>
                    <a:lumOff val="15000"/>
                  </a:schemeClr>
                </a:solidFill>
                <a:latin typeface="Arial" panose="020B0604020202020204" pitchFamily="34" charset="0"/>
                <a:cs typeface="Arial" panose="020B0604020202020204" pitchFamily="34" charset="0"/>
              </a:rPr>
              <a:t>Emerick</a:t>
            </a:r>
            <a:r>
              <a:rPr lang="en-US" sz="2000" dirty="0">
                <a:solidFill>
                  <a:schemeClr val="tx1">
                    <a:lumMod val="85000"/>
                    <a:lumOff val="15000"/>
                  </a:schemeClr>
                </a:solidFill>
                <a:latin typeface="Arial" panose="020B0604020202020204" pitchFamily="34" charset="0"/>
                <a:cs typeface="Arial" panose="020B0604020202020204" pitchFamily="34" charset="0"/>
              </a:rPr>
              <a:t> Architects P.C. and Historic Landmarks Commission</a:t>
            </a:r>
          </a:p>
          <a:p>
            <a:pPr marL="0" indent="0">
              <a:buNone/>
            </a:pPr>
            <a:r>
              <a:rPr lang="en-US" sz="2000" b="1" dirty="0">
                <a:latin typeface="Arial" panose="020B0604020202020204" pitchFamily="34" charset="0"/>
                <a:cs typeface="Arial" panose="020B0604020202020204" pitchFamily="34" charset="0"/>
              </a:rPr>
              <a:t>Mike </a:t>
            </a:r>
            <a:r>
              <a:rPr lang="en-US" sz="2000" b="1" dirty="0" err="1">
                <a:latin typeface="Arial" panose="020B0604020202020204" pitchFamily="34" charset="0"/>
                <a:cs typeface="Arial" panose="020B0604020202020204" pitchFamily="34" charset="0"/>
              </a:rPr>
              <a:t>Hagerty</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P.E., S.E. </a:t>
            </a:r>
            <a:br>
              <a:rPr lang="en-US" sz="2000" b="1"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Structural Engineer</a:t>
            </a:r>
          </a:p>
          <a:p>
            <a:pPr marL="0" indent="0">
              <a:buFont typeface="Arial" panose="020B0604020202020204" pitchFamily="34" charset="0"/>
              <a:buNone/>
            </a:pPr>
            <a:r>
              <a:rPr lang="en-US" sz="2000" b="1" dirty="0">
                <a:solidFill>
                  <a:schemeClr val="tx1">
                    <a:lumMod val="85000"/>
                    <a:lumOff val="15000"/>
                  </a:schemeClr>
                </a:solidFill>
                <a:latin typeface="Arial" panose="020B0604020202020204" pitchFamily="34" charset="0"/>
                <a:cs typeface="Arial" panose="020B0604020202020204" pitchFamily="34" charset="0"/>
              </a:rPr>
              <a:t>Ian </a:t>
            </a:r>
            <a:r>
              <a:rPr lang="en-US" sz="2000" b="1" dirty="0" err="1">
                <a:solidFill>
                  <a:schemeClr val="tx1">
                    <a:lumMod val="85000"/>
                    <a:lumOff val="15000"/>
                  </a:schemeClr>
                </a:solidFill>
                <a:latin typeface="Arial" panose="020B0604020202020204" pitchFamily="34" charset="0"/>
                <a:cs typeface="Arial" panose="020B0604020202020204" pitchFamily="34" charset="0"/>
              </a:rPr>
              <a:t>Madin</a:t>
            </a:r>
            <a:r>
              <a:rPr 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sz="2000" dirty="0">
                <a:solidFill>
                  <a:schemeClr val="tx1">
                    <a:lumMod val="85000"/>
                    <a:lumOff val="15000"/>
                  </a:schemeClr>
                </a:solidFill>
                <a:latin typeface="Arial" panose="020B0604020202020204" pitchFamily="34" charset="0"/>
                <a:cs typeface="Arial" panose="020B0604020202020204" pitchFamily="34" charset="0"/>
              </a:rPr>
              <a:t>M.S., R.G.</a:t>
            </a:r>
            <a:br>
              <a:rPr lang="en-US" sz="2000" b="1" dirty="0">
                <a:solidFill>
                  <a:schemeClr val="tx1">
                    <a:lumMod val="85000"/>
                    <a:lumOff val="15000"/>
                  </a:schemeClr>
                </a:solidFill>
                <a:latin typeface="Arial" panose="020B0604020202020204" pitchFamily="34" charset="0"/>
                <a:cs typeface="Arial" panose="020B0604020202020204" pitchFamily="34" charset="0"/>
              </a:rPr>
            </a:br>
            <a:r>
              <a:rPr lang="en-US" sz="2000" dirty="0">
                <a:solidFill>
                  <a:schemeClr val="tx1">
                    <a:lumMod val="85000"/>
                    <a:lumOff val="15000"/>
                  </a:schemeClr>
                </a:solidFill>
                <a:latin typeface="Arial" panose="020B0604020202020204" pitchFamily="34" charset="0"/>
                <a:cs typeface="Arial" panose="020B0604020202020204" pitchFamily="34" charset="0"/>
              </a:rPr>
              <a:t>Oregon Department of Geology and Mineral Industries</a:t>
            </a:r>
          </a:p>
          <a:p>
            <a:pPr marL="0" indent="0">
              <a:buFont typeface="Arial" panose="020B0604020202020204" pitchFamily="34" charset="0"/>
              <a:buNone/>
            </a:pPr>
            <a:r>
              <a:rPr lang="en-US" sz="2000" b="1" dirty="0">
                <a:solidFill>
                  <a:schemeClr val="tx1">
                    <a:lumMod val="85000"/>
                    <a:lumOff val="15000"/>
                  </a:schemeClr>
                </a:solidFill>
                <a:latin typeface="Arial" panose="020B0604020202020204" pitchFamily="34" charset="0"/>
                <a:cs typeface="Arial" panose="020B0604020202020204" pitchFamily="34" charset="0"/>
              </a:rPr>
              <a:t>Mark Tobin</a:t>
            </a:r>
            <a:r>
              <a:rPr lang="en-US" sz="2000" dirty="0">
                <a:solidFill>
                  <a:schemeClr val="tx1">
                    <a:lumMod val="85000"/>
                    <a:lumOff val="15000"/>
                  </a:schemeClr>
                </a:solidFill>
                <a:latin typeface="Arial" panose="020B0604020202020204" pitchFamily="34" charset="0"/>
                <a:cs typeface="Arial" panose="020B0604020202020204" pitchFamily="34" charset="0"/>
              </a:rPr>
              <a:t>, P.E., S.E. </a:t>
            </a:r>
            <a:br>
              <a:rPr lang="en-US" sz="2000" dirty="0">
                <a:solidFill>
                  <a:schemeClr val="tx1">
                    <a:lumMod val="85000"/>
                    <a:lumOff val="15000"/>
                  </a:schemeClr>
                </a:solidFill>
                <a:latin typeface="Arial" panose="020B0604020202020204" pitchFamily="34" charset="0"/>
                <a:cs typeface="Arial" panose="020B0604020202020204" pitchFamily="34" charset="0"/>
              </a:rPr>
            </a:br>
            <a:r>
              <a:rPr lang="en-US" sz="2000" dirty="0">
                <a:solidFill>
                  <a:schemeClr val="tx1">
                    <a:lumMod val="85000"/>
                    <a:lumOff val="15000"/>
                  </a:schemeClr>
                </a:solidFill>
                <a:latin typeface="Arial" panose="020B0604020202020204" pitchFamily="34" charset="0"/>
                <a:cs typeface="Arial" panose="020B0604020202020204" pitchFamily="34" charset="0"/>
              </a:rPr>
              <a:t>KPFF Consulting Engineers </a:t>
            </a:r>
          </a:p>
          <a:p>
            <a:pPr marL="0" indent="0">
              <a:buNone/>
            </a:pPr>
            <a:r>
              <a:rPr lang="en-US" sz="2000" b="1" dirty="0">
                <a:solidFill>
                  <a:schemeClr val="tx1">
                    <a:lumMod val="85000"/>
                    <a:lumOff val="15000"/>
                  </a:schemeClr>
                </a:solidFill>
                <a:latin typeface="Arial" panose="020B0604020202020204" pitchFamily="34" charset="0"/>
                <a:cs typeface="Arial" panose="020B0604020202020204" pitchFamily="34" charset="0"/>
              </a:rPr>
              <a:t>Reid Zimmerman, </a:t>
            </a:r>
            <a:r>
              <a:rPr lang="en-US" sz="2000" dirty="0">
                <a:solidFill>
                  <a:schemeClr val="tx1">
                    <a:lumMod val="85000"/>
                    <a:lumOff val="15000"/>
                  </a:schemeClr>
                </a:solidFill>
                <a:latin typeface="Arial" panose="020B0604020202020204" pitchFamily="34" charset="0"/>
                <a:cs typeface="Arial" panose="020B0604020202020204" pitchFamily="34" charset="0"/>
              </a:rPr>
              <a:t>P.E.</a:t>
            </a:r>
            <a:br>
              <a:rPr lang="en-US" sz="2000" dirty="0">
                <a:solidFill>
                  <a:schemeClr val="tx1">
                    <a:lumMod val="85000"/>
                    <a:lumOff val="15000"/>
                  </a:schemeClr>
                </a:solidFill>
                <a:latin typeface="Arial" panose="020B0604020202020204" pitchFamily="34" charset="0"/>
                <a:cs typeface="Arial" panose="020B0604020202020204" pitchFamily="34" charset="0"/>
              </a:rPr>
            </a:br>
            <a:r>
              <a:rPr lang="en-US" sz="2000" dirty="0">
                <a:solidFill>
                  <a:schemeClr val="tx1">
                    <a:lumMod val="85000"/>
                    <a:lumOff val="15000"/>
                  </a:schemeClr>
                </a:solidFill>
                <a:latin typeface="Arial" panose="020B0604020202020204" pitchFamily="34" charset="0"/>
                <a:cs typeface="Arial" panose="020B0604020202020204" pitchFamily="34" charset="0"/>
              </a:rPr>
              <a:t>KPFF Consulting Engineers and Structural Engineers Association of Oregon</a:t>
            </a:r>
            <a:endParaRPr lang="en-US" sz="11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6808760" y="1302941"/>
            <a:ext cx="2979656" cy="39435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1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264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2300" y="342900"/>
            <a:ext cx="184666" cy="369332"/>
          </a:xfrm>
          <a:prstGeom prst="rect">
            <a:avLst/>
          </a:prstGeom>
          <a:noFill/>
        </p:spPr>
        <p:txBody>
          <a:bodyPr wrap="none" rtlCol="0">
            <a:spAutoFit/>
          </a:bodyPr>
          <a:lstStyle/>
          <a:p>
            <a:endParaRPr lang="en-US" dirty="0">
              <a:solidFill>
                <a:srgbClr val="000000"/>
              </a:solidFill>
              <a:latin typeface="Gill Sans"/>
              <a:ea typeface="ＭＳ Ｐゴシック"/>
            </a:endParaRPr>
          </a:p>
        </p:txBody>
      </p:sp>
      <p:sp>
        <p:nvSpPr>
          <p:cNvPr id="14" name="Title 13"/>
          <p:cNvSpPr>
            <a:spLocks noGrp="1"/>
          </p:cNvSpPr>
          <p:nvPr>
            <p:ph type="title"/>
          </p:nvPr>
        </p:nvSpPr>
        <p:spPr/>
        <p:txBody>
          <a:bodyPr/>
          <a:lstStyle/>
          <a:p>
            <a:r>
              <a:rPr lang="en-US" dirty="0"/>
              <a:t>URM Building Characteristics</a:t>
            </a:r>
          </a:p>
        </p:txBody>
      </p:sp>
      <p:sp>
        <p:nvSpPr>
          <p:cNvPr id="13" name="Text Placeholder 12"/>
          <p:cNvSpPr>
            <a:spLocks noGrp="1"/>
          </p:cNvSpPr>
          <p:nvPr>
            <p:ph type="body" sz="quarter" idx="11"/>
          </p:nvPr>
        </p:nvSpPr>
        <p:spPr/>
        <p:txBody>
          <a:bodyPr/>
          <a:lstStyle/>
          <a:p>
            <a:r>
              <a:rPr lang="en-US" dirty="0"/>
              <a:t>Inventory</a:t>
            </a:r>
          </a:p>
        </p:txBody>
      </p:sp>
      <p:pic>
        <p:nvPicPr>
          <p:cNvPr id="7" name="Picture 6"/>
          <p:cNvPicPr>
            <a:picLocks noChangeAspect="1"/>
          </p:cNvPicPr>
          <p:nvPr/>
        </p:nvPicPr>
        <p:blipFill>
          <a:blip r:embed="rId3"/>
          <a:stretch>
            <a:fillRect/>
          </a:stretch>
        </p:blipFill>
        <p:spPr>
          <a:xfrm>
            <a:off x="6541938" y="1772935"/>
            <a:ext cx="3666369" cy="4164188"/>
          </a:xfrm>
          <a:prstGeom prst="rect">
            <a:avLst/>
          </a:prstGeom>
        </p:spPr>
      </p:pic>
      <p:sp>
        <p:nvSpPr>
          <p:cNvPr id="6" name="TextBox 5"/>
          <p:cNvSpPr txBox="1"/>
          <p:nvPr/>
        </p:nvSpPr>
        <p:spPr>
          <a:xfrm>
            <a:off x="424205" y="2180978"/>
            <a:ext cx="487335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Average age 89 years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About 567 historic buildings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More than half single-story</a:t>
            </a:r>
          </a:p>
        </p:txBody>
      </p:sp>
      <p:sp>
        <p:nvSpPr>
          <p:cNvPr id="8" name="TextBox 7"/>
          <p:cNvSpPr txBox="1"/>
          <p:nvPr/>
        </p:nvSpPr>
        <p:spPr>
          <a:xfrm>
            <a:off x="6274102" y="1161719"/>
            <a:ext cx="4010460" cy="800219"/>
          </a:xfrm>
          <a:prstGeom prst="rect">
            <a:avLst/>
          </a:prstGeom>
          <a:noFill/>
        </p:spPr>
        <p:txBody>
          <a:bodyPr wrap="square" rtlCol="0">
            <a:spAutoFit/>
          </a:bodyPr>
          <a:lstStyle/>
          <a:p>
            <a:r>
              <a:rPr lang="en-US" sz="2800" b="1" dirty="0">
                <a:solidFill>
                  <a:srgbClr val="F0533B"/>
                </a:solidFill>
              </a:rPr>
              <a:t>URM Buildings by Height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19096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URM Building Locations</a:t>
            </a:r>
            <a:endParaRPr lang="en-US" dirty="0"/>
          </a:p>
        </p:txBody>
      </p:sp>
      <p:sp>
        <p:nvSpPr>
          <p:cNvPr id="9" name="Text Placeholder 8"/>
          <p:cNvSpPr>
            <a:spLocks noGrp="1"/>
          </p:cNvSpPr>
          <p:nvPr>
            <p:ph type="body" sz="quarter" idx="11"/>
          </p:nvPr>
        </p:nvSpPr>
        <p:spPr/>
        <p:txBody>
          <a:bodyPr/>
          <a:lstStyle/>
          <a:p>
            <a:r>
              <a:rPr lang="en-US" dirty="0"/>
              <a:t>Inventory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610" y="1145107"/>
            <a:ext cx="7187356" cy="5553866"/>
          </a:xfrm>
          <a:prstGeom prst="rect">
            <a:avLst/>
          </a:prstGeom>
        </p:spPr>
      </p:pic>
    </p:spTree>
    <p:extLst>
      <p:ext uri="{BB962C8B-B14F-4D97-AF65-F5344CB8AC3E}">
        <p14:creationId xmlns:p14="http://schemas.microsoft.com/office/powerpoint/2010/main" val="2876344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Council Charge</a:t>
            </a:r>
            <a:endParaRPr lang="en-US" dirty="0"/>
          </a:p>
        </p:txBody>
      </p:sp>
    </p:spTree>
    <p:extLst>
      <p:ext uri="{BB962C8B-B14F-4D97-AF65-F5344CB8AC3E}">
        <p14:creationId xmlns:p14="http://schemas.microsoft.com/office/powerpoint/2010/main" val="1049585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Policy Development Process</a:t>
            </a:r>
          </a:p>
        </p:txBody>
      </p:sp>
      <p:sp>
        <p:nvSpPr>
          <p:cNvPr id="4" name="Content Placeholder 3"/>
          <p:cNvSpPr>
            <a:spLocks noGrp="1"/>
          </p:cNvSpPr>
          <p:nvPr>
            <p:ph idx="1"/>
          </p:nvPr>
        </p:nvSpPr>
        <p:spPr/>
        <p:txBody>
          <a:bodyPr/>
          <a:lstStyle/>
          <a:p>
            <a:r>
              <a:rPr lang="en-US" dirty="0"/>
              <a:t>Broad range of stakeholders worked on consensus basis.</a:t>
            </a:r>
          </a:p>
          <a:p>
            <a:r>
              <a:rPr lang="en-US" dirty="0"/>
              <a:t>Subcommittees on affordable housing, non-profits, and historic buildings.</a:t>
            </a:r>
          </a:p>
          <a:p>
            <a:r>
              <a:rPr lang="en-US" dirty="0"/>
              <a:t>Outreach to tenants and building owners: open house events, mailings, policy committee meetings.  </a:t>
            </a:r>
          </a:p>
        </p:txBody>
      </p:sp>
      <p:sp>
        <p:nvSpPr>
          <p:cNvPr id="9" name="Text Placeholder 8"/>
          <p:cNvSpPr>
            <a:spLocks noGrp="1"/>
          </p:cNvSpPr>
          <p:nvPr>
            <p:ph type="body" sz="quarter" idx="11"/>
          </p:nvPr>
        </p:nvSpPr>
        <p:spPr/>
        <p:txBody>
          <a:bodyPr/>
          <a:lstStyle/>
          <a:p>
            <a:r>
              <a:rPr lang="en-US" dirty="0"/>
              <a:t>Policy Process</a:t>
            </a:r>
          </a:p>
        </p:txBody>
      </p:sp>
    </p:spTree>
    <p:extLst>
      <p:ext uri="{BB962C8B-B14F-4D97-AF65-F5344CB8AC3E}">
        <p14:creationId xmlns:p14="http://schemas.microsoft.com/office/powerpoint/2010/main" val="801207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Outreach </a:t>
            </a:r>
          </a:p>
        </p:txBody>
      </p:sp>
      <p:sp>
        <p:nvSpPr>
          <p:cNvPr id="3" name="Content Placeholder 2"/>
          <p:cNvSpPr>
            <a:spLocks noGrp="1"/>
          </p:cNvSpPr>
          <p:nvPr>
            <p:ph idx="1"/>
          </p:nvPr>
        </p:nvSpPr>
        <p:spPr/>
        <p:txBody>
          <a:bodyPr/>
          <a:lstStyle/>
          <a:p>
            <a:r>
              <a:rPr lang="en-US" sz="2400" dirty="0"/>
              <a:t>40+ different items in local media </a:t>
            </a:r>
          </a:p>
          <a:p>
            <a:r>
              <a:rPr lang="en-US" sz="2400" dirty="0"/>
              <a:t>20+ community presentations, including: </a:t>
            </a:r>
          </a:p>
          <a:p>
            <a:pPr lvl="1"/>
            <a:r>
              <a:rPr lang="en-US" sz="1600" dirty="0"/>
              <a:t>Development Review Advisory Committee</a:t>
            </a:r>
          </a:p>
          <a:p>
            <a:pPr lvl="1"/>
            <a:r>
              <a:rPr lang="en-US" sz="1600" dirty="0"/>
              <a:t>Historic Landmarks Commission</a:t>
            </a:r>
          </a:p>
          <a:p>
            <a:pPr lvl="1"/>
            <a:r>
              <a:rPr lang="en-US" sz="1600" dirty="0"/>
              <a:t>Building Owners and Managers Association</a:t>
            </a:r>
          </a:p>
          <a:p>
            <a:pPr lvl="1"/>
            <a:r>
              <a:rPr lang="en-US" sz="1600" dirty="0"/>
              <a:t>Portland Business Alliance</a:t>
            </a:r>
          </a:p>
          <a:p>
            <a:pPr lvl="1"/>
            <a:r>
              <a:rPr lang="en-US" sz="1600" dirty="0"/>
              <a:t>Portland Downtown Neighborhood Association</a:t>
            </a:r>
          </a:p>
          <a:p>
            <a:pPr lvl="1"/>
            <a:r>
              <a:rPr lang="en-US" sz="1600" dirty="0"/>
              <a:t>Central Eastside Industrial Council Land Use Committee</a:t>
            </a:r>
          </a:p>
          <a:p>
            <a:pPr lvl="1"/>
            <a:r>
              <a:rPr lang="en-US" sz="1600" dirty="0"/>
              <a:t>SE Uplift Land Use Committee </a:t>
            </a:r>
          </a:p>
          <a:p>
            <a:pPr lvl="1"/>
            <a:r>
              <a:rPr lang="en-US" sz="1600" dirty="0"/>
              <a:t>Northeast Coalition of Neighbors</a:t>
            </a:r>
          </a:p>
          <a:p>
            <a:pPr lvl="1"/>
            <a:r>
              <a:rPr lang="en-US" sz="1600" dirty="0"/>
              <a:t>Pearl District Neighborhood Association</a:t>
            </a:r>
          </a:p>
          <a:p>
            <a:pPr lvl="1"/>
            <a:r>
              <a:rPr lang="en-US" sz="1600" dirty="0"/>
              <a:t>Portland Public Schools Board</a:t>
            </a:r>
          </a:p>
          <a:p>
            <a:pPr lvl="1"/>
            <a:r>
              <a:rPr lang="en-US" sz="1600" dirty="0"/>
              <a:t>American Institute of Architects</a:t>
            </a:r>
          </a:p>
          <a:p>
            <a:pPr lvl="1"/>
            <a:r>
              <a:rPr lang="en-US" sz="1600" dirty="0"/>
              <a:t>League of Women Voters</a:t>
            </a:r>
          </a:p>
          <a:p>
            <a:endParaRPr lang="en-US" dirty="0"/>
          </a:p>
        </p:txBody>
      </p:sp>
      <p:sp>
        <p:nvSpPr>
          <p:cNvPr id="4" name="Text Placeholder 3"/>
          <p:cNvSpPr>
            <a:spLocks noGrp="1"/>
          </p:cNvSpPr>
          <p:nvPr>
            <p:ph type="body" sz="quarter" idx="11"/>
          </p:nvPr>
        </p:nvSpPr>
        <p:spPr/>
        <p:txBody>
          <a:bodyPr/>
          <a:lstStyle/>
          <a:p>
            <a:r>
              <a:rPr lang="en-US" dirty="0"/>
              <a:t>Policy Process</a:t>
            </a:r>
          </a:p>
        </p:txBody>
      </p:sp>
    </p:spTree>
    <p:extLst>
      <p:ext uri="{BB962C8B-B14F-4D97-AF65-F5344CB8AC3E}">
        <p14:creationId xmlns:p14="http://schemas.microsoft.com/office/powerpoint/2010/main" val="4099929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eenve.calpoly.edu/faculty-pages/goel/san_simeon_eqk/goel002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0"/>
            <a:ext cx="929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520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eenve.calpoly.edu/faculty-pages/goel/san_simeon_eqk/goel002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4891"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18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Retrofit Progress Under Current Code</a:t>
            </a:r>
          </a:p>
        </p:txBody>
      </p:sp>
      <p:sp>
        <p:nvSpPr>
          <p:cNvPr id="3" name="Content Placeholder 2"/>
          <p:cNvSpPr>
            <a:spLocks noGrp="1"/>
          </p:cNvSpPr>
          <p:nvPr>
            <p:ph idx="1"/>
          </p:nvPr>
        </p:nvSpPr>
        <p:spPr/>
        <p:txBody>
          <a:bodyPr/>
          <a:lstStyle/>
          <a:p>
            <a:r>
              <a:rPr lang="en-US" dirty="0"/>
              <a:t>Parapets braced and roof tied to walls when 50% + of roof replaced. </a:t>
            </a:r>
          </a:p>
          <a:p>
            <a:r>
              <a:rPr lang="en-US" dirty="0"/>
              <a:t>Retrofits to higher standard only in major renovation or change of use. </a:t>
            </a:r>
          </a:p>
          <a:p>
            <a:r>
              <a:rPr lang="en-US" dirty="0"/>
              <a:t>Limited success.  Since 1994:</a:t>
            </a:r>
          </a:p>
          <a:p>
            <a:pPr lvl="1"/>
            <a:r>
              <a:rPr lang="en-US" dirty="0"/>
              <a:t>9% partially upgraded (roofs) </a:t>
            </a:r>
          </a:p>
          <a:p>
            <a:pPr lvl="1"/>
            <a:r>
              <a:rPr lang="en-US" dirty="0"/>
              <a:t>5% fully upgraded. </a:t>
            </a:r>
          </a:p>
        </p:txBody>
      </p:sp>
      <p:sp>
        <p:nvSpPr>
          <p:cNvPr id="9" name="Text Placeholder 8"/>
          <p:cNvSpPr>
            <a:spLocks noGrp="1"/>
          </p:cNvSpPr>
          <p:nvPr>
            <p:ph type="body" sz="quarter" idx="11"/>
          </p:nvPr>
        </p:nvSpPr>
        <p:spPr/>
        <p:txBody>
          <a:bodyPr/>
          <a:lstStyle/>
          <a:p>
            <a:r>
              <a:rPr lang="en-US" dirty="0"/>
              <a:t>Inventory</a:t>
            </a:r>
          </a:p>
        </p:txBody>
      </p:sp>
    </p:spTree>
    <p:extLst>
      <p:ext uri="{BB962C8B-B14F-4D97-AF65-F5344CB8AC3E}">
        <p14:creationId xmlns:p14="http://schemas.microsoft.com/office/powerpoint/2010/main" val="4153162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Mandatory retrofits based on risk</a:t>
            </a:r>
          </a:p>
        </p:txBody>
      </p:sp>
      <p:sp>
        <p:nvSpPr>
          <p:cNvPr id="3" name="Content Placeholder 2"/>
          <p:cNvSpPr>
            <a:spLocks noGrp="1"/>
          </p:cNvSpPr>
          <p:nvPr>
            <p:ph idx="1"/>
          </p:nvPr>
        </p:nvSpPr>
        <p:spPr/>
        <p:txBody>
          <a:bodyPr/>
          <a:lstStyle/>
          <a:p>
            <a:pPr marL="0" indent="0">
              <a:buNone/>
            </a:pPr>
            <a:r>
              <a:rPr lang="en-US" dirty="0"/>
              <a:t>Tiered system based on </a:t>
            </a:r>
            <a:r>
              <a:rPr lang="en-US" b="1" dirty="0"/>
              <a:t>purpose, use</a:t>
            </a:r>
            <a:r>
              <a:rPr lang="en-US" dirty="0"/>
              <a:t>, and </a:t>
            </a:r>
            <a:r>
              <a:rPr lang="en-US" b="1" dirty="0"/>
              <a:t>number of occupants</a:t>
            </a:r>
            <a:r>
              <a:rPr lang="en-US" dirty="0"/>
              <a:t>: </a:t>
            </a:r>
          </a:p>
          <a:p>
            <a:r>
              <a:rPr lang="en-US" b="1" dirty="0"/>
              <a:t>Class 1 </a:t>
            </a:r>
            <a:r>
              <a:rPr lang="en-US" dirty="0"/>
              <a:t>– Critical public safety and emergency response (</a:t>
            </a:r>
            <a:r>
              <a:rPr lang="en-US" b="1" dirty="0"/>
              <a:t>6</a:t>
            </a:r>
            <a:r>
              <a:rPr lang="en-US" dirty="0"/>
              <a:t> in Portland)</a:t>
            </a:r>
          </a:p>
          <a:p>
            <a:r>
              <a:rPr lang="en-US" b="1" dirty="0"/>
              <a:t>Class 2 </a:t>
            </a:r>
            <a:r>
              <a:rPr lang="en-US" dirty="0"/>
              <a:t>– Schools and community centers (</a:t>
            </a:r>
            <a:r>
              <a:rPr lang="en-US" b="1" dirty="0"/>
              <a:t>94</a:t>
            </a:r>
            <a:r>
              <a:rPr lang="en-US" dirty="0"/>
              <a:t>)</a:t>
            </a:r>
          </a:p>
          <a:p>
            <a:r>
              <a:rPr lang="en-US" b="1" dirty="0"/>
              <a:t>Class 3 </a:t>
            </a:r>
            <a:r>
              <a:rPr lang="en-US" dirty="0"/>
              <a:t>– Most commercial and residential buildings (</a:t>
            </a:r>
            <a:r>
              <a:rPr lang="en-US" b="1" dirty="0"/>
              <a:t>1,332</a:t>
            </a:r>
            <a:r>
              <a:rPr lang="en-US" dirty="0"/>
              <a:t>)</a:t>
            </a:r>
          </a:p>
          <a:p>
            <a:r>
              <a:rPr lang="en-US" b="1" dirty="0"/>
              <a:t>Class 4 </a:t>
            </a:r>
            <a:r>
              <a:rPr lang="en-US" dirty="0"/>
              <a:t>– Small URM buildings &lt;10 occupants, &lt;3 stories.  (</a:t>
            </a:r>
            <a:r>
              <a:rPr lang="en-US" b="1" dirty="0"/>
              <a:t>201</a:t>
            </a:r>
            <a:r>
              <a:rPr lang="en-US" dirty="0"/>
              <a:t>)</a:t>
            </a:r>
          </a:p>
        </p:txBody>
      </p:sp>
      <p:sp>
        <p:nvSpPr>
          <p:cNvPr id="9" name="Text Placeholder 8"/>
          <p:cNvSpPr>
            <a:spLocks noGrp="1"/>
          </p:cNvSpPr>
          <p:nvPr>
            <p:ph type="body" sz="quarter" idx="11"/>
          </p:nvPr>
        </p:nvSpPr>
        <p:spPr/>
        <p:txBody>
          <a:bodyPr/>
          <a:lstStyle/>
          <a:p>
            <a:r>
              <a:rPr lang="en-US" dirty="0"/>
              <a:t>Proposed Standard</a:t>
            </a:r>
          </a:p>
        </p:txBody>
      </p:sp>
    </p:spTree>
    <p:extLst>
      <p:ext uri="{BB962C8B-B14F-4D97-AF65-F5344CB8AC3E}">
        <p14:creationId xmlns:p14="http://schemas.microsoft.com/office/powerpoint/2010/main" val="2910348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A1CE24-977E-0248-A883-EC229777F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72" y="1231392"/>
            <a:ext cx="7963759" cy="5295900"/>
          </a:xfrm>
          <a:prstGeom prst="rect">
            <a:avLst/>
          </a:prstGeom>
        </p:spPr>
      </p:pic>
      <p:sp>
        <p:nvSpPr>
          <p:cNvPr id="3" name="Title 2"/>
          <p:cNvSpPr>
            <a:spLocks noGrp="1"/>
          </p:cNvSpPr>
          <p:nvPr>
            <p:ph type="title"/>
          </p:nvPr>
        </p:nvSpPr>
        <p:spPr/>
        <p:txBody>
          <a:bodyPr/>
          <a:lstStyle/>
          <a:p>
            <a:r>
              <a:rPr lang="en-US"/>
              <a:t>Key Elements of a URM Retrofit </a:t>
            </a:r>
            <a:endParaRPr lang="en-US" dirty="0"/>
          </a:p>
        </p:txBody>
      </p:sp>
      <p:sp>
        <p:nvSpPr>
          <p:cNvPr id="10" name="Text Placeholder 9"/>
          <p:cNvSpPr>
            <a:spLocks noGrp="1"/>
          </p:cNvSpPr>
          <p:nvPr>
            <p:ph type="body" sz="quarter" idx="11"/>
          </p:nvPr>
        </p:nvSpPr>
        <p:spPr/>
        <p:txBody>
          <a:bodyPr/>
          <a:lstStyle/>
          <a:p>
            <a:r>
              <a:rPr lang="en-US" b="1" dirty="0"/>
              <a:t>Proposed Standard</a:t>
            </a:r>
          </a:p>
        </p:txBody>
      </p:sp>
      <p:sp>
        <p:nvSpPr>
          <p:cNvPr id="41988" name="Slide Number Placeholder 3"/>
          <p:cNvSpPr>
            <a:spLocks noGrp="1"/>
          </p:cNvSpPr>
          <p:nvPr>
            <p:ph type="sldNum" sz="quarter" idx="4294967295"/>
          </p:nvPr>
        </p:nvSpPr>
        <p:spPr>
          <a:xfrm>
            <a:off x="0" y="6265863"/>
            <a:ext cx="4410075"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extBox 10"/>
          <p:cNvSpPr txBox="1"/>
          <p:nvPr/>
        </p:nvSpPr>
        <p:spPr>
          <a:xfrm>
            <a:off x="6158754" y="2008304"/>
            <a:ext cx="5526741" cy="523220"/>
          </a:xfrm>
          <a:prstGeom prst="rect">
            <a:avLst/>
          </a:prstGeom>
          <a:noFill/>
        </p:spPr>
        <p:txBody>
          <a:bodyPr wrap="square" rtlCol="0">
            <a:spAutoFit/>
          </a:bodyPr>
          <a:lstStyle/>
          <a:p>
            <a:r>
              <a:rPr lang="en-US" sz="2800" b="1" dirty="0">
                <a:solidFill>
                  <a:srgbClr val="C41D23"/>
                </a:solidFill>
              </a:rPr>
              <a:t>A</a:t>
            </a:r>
            <a:r>
              <a:rPr lang="en-US" sz="2800" b="1" dirty="0"/>
              <a:t> </a:t>
            </a:r>
            <a:r>
              <a:rPr lang="en-US" sz="2800" dirty="0"/>
              <a:t>Brace parapets</a:t>
            </a:r>
          </a:p>
        </p:txBody>
      </p:sp>
      <p:pic>
        <p:nvPicPr>
          <p:cNvPr id="22" name="Picture 21">
            <a:extLst>
              <a:ext uri="{FF2B5EF4-FFF2-40B4-BE49-F238E27FC236}">
                <a16:creationId xmlns:a16="http://schemas.microsoft.com/office/drawing/2014/main" id="{234FF5AB-9C24-F84F-8075-8EFC58DE4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 y="-257751"/>
            <a:ext cx="6423761" cy="7078985"/>
          </a:xfrm>
          <a:prstGeom prst="rect">
            <a:avLst/>
          </a:prstGeom>
        </p:spPr>
      </p:pic>
      <p:pic>
        <p:nvPicPr>
          <p:cNvPr id="8" name="Picture 7">
            <a:extLst>
              <a:ext uri="{FF2B5EF4-FFF2-40B4-BE49-F238E27FC236}">
                <a16:creationId xmlns:a16="http://schemas.microsoft.com/office/drawing/2014/main" id="{75A9CA5C-7B3F-F74C-BE44-93951A7E1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1831" y="1446001"/>
            <a:ext cx="2459664" cy="2115311"/>
          </a:xfrm>
          <a:prstGeom prst="rect">
            <a:avLst/>
          </a:prstGeom>
        </p:spPr>
      </p:pic>
      <p:pic>
        <p:nvPicPr>
          <p:cNvPr id="12" name="Picture 11">
            <a:extLst>
              <a:ext uri="{FF2B5EF4-FFF2-40B4-BE49-F238E27FC236}">
                <a16:creationId xmlns:a16="http://schemas.microsoft.com/office/drawing/2014/main" id="{A358F7CD-2AAD-1A4C-BE69-BECE2FE4EA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1075" y="1771953"/>
            <a:ext cx="458564" cy="458564"/>
          </a:xfrm>
          <a:prstGeom prst="rect">
            <a:avLst/>
          </a:prstGeom>
        </p:spPr>
      </p:pic>
      <p:sp>
        <p:nvSpPr>
          <p:cNvPr id="15" name="TextBox 14">
            <a:extLst>
              <a:ext uri="{FF2B5EF4-FFF2-40B4-BE49-F238E27FC236}">
                <a16:creationId xmlns:a16="http://schemas.microsoft.com/office/drawing/2014/main" id="{CD87E6AD-89CF-3542-91EE-5BBB45E3B15C}"/>
              </a:ext>
            </a:extLst>
          </p:cNvPr>
          <p:cNvSpPr txBox="1"/>
          <p:nvPr/>
        </p:nvSpPr>
        <p:spPr>
          <a:xfrm>
            <a:off x="6158754" y="2580620"/>
            <a:ext cx="5526741" cy="523220"/>
          </a:xfrm>
          <a:prstGeom prst="rect">
            <a:avLst/>
          </a:prstGeom>
          <a:noFill/>
        </p:spPr>
        <p:txBody>
          <a:bodyPr wrap="square" rtlCol="0">
            <a:spAutoFit/>
          </a:bodyPr>
          <a:lstStyle/>
          <a:p>
            <a:r>
              <a:rPr lang="en-US" sz="2800" b="1" dirty="0">
                <a:solidFill>
                  <a:srgbClr val="C41D23"/>
                </a:solidFill>
              </a:rPr>
              <a:t>B</a:t>
            </a:r>
            <a:r>
              <a:rPr lang="en-US" sz="2800" b="1" dirty="0"/>
              <a:t> </a:t>
            </a:r>
            <a:r>
              <a:rPr lang="en-US" sz="2800" dirty="0"/>
              <a:t>Attach wall to roof</a:t>
            </a:r>
          </a:p>
        </p:txBody>
      </p:sp>
      <p:pic>
        <p:nvPicPr>
          <p:cNvPr id="16" name="Picture 15">
            <a:extLst>
              <a:ext uri="{FF2B5EF4-FFF2-40B4-BE49-F238E27FC236}">
                <a16:creationId xmlns:a16="http://schemas.microsoft.com/office/drawing/2014/main" id="{43A2C8A3-CFD1-D240-8A2C-479E63570489}"/>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4479945" y="3651098"/>
            <a:ext cx="1135329" cy="272479"/>
          </a:xfrm>
          <a:prstGeom prst="rect">
            <a:avLst/>
          </a:prstGeom>
        </p:spPr>
      </p:pic>
      <p:pic>
        <p:nvPicPr>
          <p:cNvPr id="18" name="Picture 17">
            <a:extLst>
              <a:ext uri="{FF2B5EF4-FFF2-40B4-BE49-F238E27FC236}">
                <a16:creationId xmlns:a16="http://schemas.microsoft.com/office/drawing/2014/main" id="{26210DA1-1CD5-784E-A229-03B9E2370AA2}"/>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3193410" y="3085429"/>
            <a:ext cx="1135329" cy="272479"/>
          </a:xfrm>
          <a:prstGeom prst="rect">
            <a:avLst/>
          </a:prstGeom>
        </p:spPr>
      </p:pic>
      <p:pic>
        <p:nvPicPr>
          <p:cNvPr id="19" name="Picture 18">
            <a:extLst>
              <a:ext uri="{FF2B5EF4-FFF2-40B4-BE49-F238E27FC236}">
                <a16:creationId xmlns:a16="http://schemas.microsoft.com/office/drawing/2014/main" id="{D8B8EC56-8D3E-C34B-98A6-5226780B0019}"/>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2271850" y="2528204"/>
            <a:ext cx="1135329" cy="272479"/>
          </a:xfrm>
          <a:prstGeom prst="rect">
            <a:avLst/>
          </a:prstGeom>
        </p:spPr>
      </p:pic>
      <p:pic>
        <p:nvPicPr>
          <p:cNvPr id="34" name="Picture 33">
            <a:extLst>
              <a:ext uri="{FF2B5EF4-FFF2-40B4-BE49-F238E27FC236}">
                <a16:creationId xmlns:a16="http://schemas.microsoft.com/office/drawing/2014/main" id="{276F014B-744C-1445-A9B4-5B399F4A15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9090" y="3926752"/>
            <a:ext cx="2153115" cy="2562208"/>
          </a:xfrm>
          <a:prstGeom prst="rect">
            <a:avLst/>
          </a:prstGeom>
        </p:spPr>
      </p:pic>
      <p:pic>
        <p:nvPicPr>
          <p:cNvPr id="20" name="Picture 19">
            <a:extLst>
              <a:ext uri="{FF2B5EF4-FFF2-40B4-BE49-F238E27FC236}">
                <a16:creationId xmlns:a16="http://schemas.microsoft.com/office/drawing/2014/main" id="{25D36527-C746-2949-85C2-4F4C5D524B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6051" y="3548849"/>
            <a:ext cx="476975" cy="476975"/>
          </a:xfrm>
          <a:prstGeom prst="rect">
            <a:avLst/>
          </a:prstGeom>
        </p:spPr>
      </p:pic>
      <p:pic>
        <p:nvPicPr>
          <p:cNvPr id="24" name="Picture 23">
            <a:extLst>
              <a:ext uri="{FF2B5EF4-FFF2-40B4-BE49-F238E27FC236}">
                <a16:creationId xmlns:a16="http://schemas.microsoft.com/office/drawing/2014/main" id="{04839142-7EFA-0C40-B6A5-5E0069981F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4302" y="2775378"/>
            <a:ext cx="482698" cy="458564"/>
          </a:xfrm>
          <a:prstGeom prst="rect">
            <a:avLst/>
          </a:prstGeom>
        </p:spPr>
      </p:pic>
      <p:sp>
        <p:nvSpPr>
          <p:cNvPr id="26" name="TextBox 25">
            <a:extLst>
              <a:ext uri="{FF2B5EF4-FFF2-40B4-BE49-F238E27FC236}">
                <a16:creationId xmlns:a16="http://schemas.microsoft.com/office/drawing/2014/main" id="{5EAAE432-B91D-E443-87F8-49F7AB55627D}"/>
              </a:ext>
            </a:extLst>
          </p:cNvPr>
          <p:cNvSpPr txBox="1"/>
          <p:nvPr/>
        </p:nvSpPr>
        <p:spPr>
          <a:xfrm>
            <a:off x="6158754" y="3103840"/>
            <a:ext cx="5526741" cy="954107"/>
          </a:xfrm>
          <a:prstGeom prst="rect">
            <a:avLst/>
          </a:prstGeom>
          <a:noFill/>
        </p:spPr>
        <p:txBody>
          <a:bodyPr wrap="square" rtlCol="0">
            <a:spAutoFit/>
          </a:bodyPr>
          <a:lstStyle/>
          <a:p>
            <a:r>
              <a:rPr lang="en-US" sz="2800" b="1" dirty="0">
                <a:solidFill>
                  <a:srgbClr val="C41D23"/>
                </a:solidFill>
              </a:rPr>
              <a:t>C </a:t>
            </a:r>
            <a:r>
              <a:rPr lang="en-US" sz="2800" dirty="0"/>
              <a:t>In-plane shear attachments and </a:t>
            </a:r>
            <a:br>
              <a:rPr lang="en-US" sz="2800" dirty="0"/>
            </a:br>
            <a:r>
              <a:rPr lang="en-US" sz="2800" dirty="0"/>
              <a:t>    roof sheathing, ties and cross ties</a:t>
            </a:r>
          </a:p>
        </p:txBody>
      </p:sp>
      <p:sp>
        <p:nvSpPr>
          <p:cNvPr id="27" name="TextBox 26">
            <a:extLst>
              <a:ext uri="{FF2B5EF4-FFF2-40B4-BE49-F238E27FC236}">
                <a16:creationId xmlns:a16="http://schemas.microsoft.com/office/drawing/2014/main" id="{64A4E838-5E9E-C845-A145-1A8F86C27438}"/>
              </a:ext>
            </a:extLst>
          </p:cNvPr>
          <p:cNvSpPr txBox="1"/>
          <p:nvPr/>
        </p:nvSpPr>
        <p:spPr>
          <a:xfrm>
            <a:off x="6158754" y="4057947"/>
            <a:ext cx="5526741" cy="523220"/>
          </a:xfrm>
          <a:prstGeom prst="rect">
            <a:avLst/>
          </a:prstGeom>
          <a:noFill/>
        </p:spPr>
        <p:txBody>
          <a:bodyPr wrap="square" rtlCol="0">
            <a:spAutoFit/>
          </a:bodyPr>
          <a:lstStyle/>
          <a:p>
            <a:r>
              <a:rPr lang="en-US" sz="2800" b="1" dirty="0">
                <a:solidFill>
                  <a:srgbClr val="C41D23"/>
                </a:solidFill>
              </a:rPr>
              <a:t>D</a:t>
            </a:r>
            <a:r>
              <a:rPr lang="en-US" sz="2800" b="1" dirty="0"/>
              <a:t> </a:t>
            </a:r>
            <a:r>
              <a:rPr lang="en-US" sz="2800" dirty="0"/>
              <a:t>Attach wall to floor</a:t>
            </a:r>
          </a:p>
        </p:txBody>
      </p:sp>
      <p:pic>
        <p:nvPicPr>
          <p:cNvPr id="30" name="Picture 29">
            <a:extLst>
              <a:ext uri="{FF2B5EF4-FFF2-40B4-BE49-F238E27FC236}">
                <a16:creationId xmlns:a16="http://schemas.microsoft.com/office/drawing/2014/main" id="{D620CEE4-631D-9A41-B3C1-A57B1C675274}"/>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4479945" y="5651886"/>
            <a:ext cx="1135329" cy="272479"/>
          </a:xfrm>
          <a:prstGeom prst="rect">
            <a:avLst/>
          </a:prstGeom>
        </p:spPr>
      </p:pic>
      <p:pic>
        <p:nvPicPr>
          <p:cNvPr id="28" name="Picture 27">
            <a:extLst>
              <a:ext uri="{FF2B5EF4-FFF2-40B4-BE49-F238E27FC236}">
                <a16:creationId xmlns:a16="http://schemas.microsoft.com/office/drawing/2014/main" id="{A71C97EC-B2B2-3741-9F12-C3B75F62E6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8327" y="5569892"/>
            <a:ext cx="458564" cy="458564"/>
          </a:xfrm>
          <a:prstGeom prst="rect">
            <a:avLst/>
          </a:prstGeom>
        </p:spPr>
      </p:pic>
      <p:sp>
        <p:nvSpPr>
          <p:cNvPr id="36" name="TextBox 35">
            <a:extLst>
              <a:ext uri="{FF2B5EF4-FFF2-40B4-BE49-F238E27FC236}">
                <a16:creationId xmlns:a16="http://schemas.microsoft.com/office/drawing/2014/main" id="{2C185A03-59C6-E541-B586-6C2FE0C9AEF8}"/>
              </a:ext>
            </a:extLst>
          </p:cNvPr>
          <p:cNvSpPr txBox="1"/>
          <p:nvPr/>
        </p:nvSpPr>
        <p:spPr>
          <a:xfrm>
            <a:off x="6158754" y="4581167"/>
            <a:ext cx="5526741" cy="523220"/>
          </a:xfrm>
          <a:prstGeom prst="rect">
            <a:avLst/>
          </a:prstGeom>
          <a:noFill/>
        </p:spPr>
        <p:txBody>
          <a:bodyPr wrap="square" rtlCol="0">
            <a:spAutoFit/>
          </a:bodyPr>
          <a:lstStyle/>
          <a:p>
            <a:r>
              <a:rPr lang="en-US" sz="2800" b="1" dirty="0">
                <a:solidFill>
                  <a:srgbClr val="C41D23"/>
                </a:solidFill>
              </a:rPr>
              <a:t>E</a:t>
            </a:r>
            <a:r>
              <a:rPr lang="en-US" sz="2800" b="1" dirty="0"/>
              <a:t> </a:t>
            </a:r>
            <a:r>
              <a:rPr lang="en-US" sz="2800" dirty="0"/>
              <a:t>Out-of-plane wall bracing</a:t>
            </a:r>
          </a:p>
        </p:txBody>
      </p:sp>
      <p:pic>
        <p:nvPicPr>
          <p:cNvPr id="37" name="Picture 36">
            <a:extLst>
              <a:ext uri="{FF2B5EF4-FFF2-40B4-BE49-F238E27FC236}">
                <a16:creationId xmlns:a16="http://schemas.microsoft.com/office/drawing/2014/main" id="{2E2907A5-A9A9-8842-8FD8-4FF110DABF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17265" y="4025824"/>
            <a:ext cx="458564" cy="458564"/>
          </a:xfrm>
          <a:prstGeom prst="rect">
            <a:avLst/>
          </a:prstGeom>
        </p:spPr>
      </p:pic>
      <p:pic>
        <p:nvPicPr>
          <p:cNvPr id="43" name="Picture 42">
            <a:extLst>
              <a:ext uri="{FF2B5EF4-FFF2-40B4-BE49-F238E27FC236}">
                <a16:creationId xmlns:a16="http://schemas.microsoft.com/office/drawing/2014/main" id="{C1B2E237-C5AE-F84A-AFC3-651A0B624B4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877" y="1822265"/>
            <a:ext cx="6296438" cy="6899323"/>
          </a:xfrm>
          <a:prstGeom prst="rect">
            <a:avLst/>
          </a:prstGeom>
        </p:spPr>
      </p:pic>
      <p:pic>
        <p:nvPicPr>
          <p:cNvPr id="41" name="Picture 40">
            <a:extLst>
              <a:ext uri="{FF2B5EF4-FFF2-40B4-BE49-F238E27FC236}">
                <a16:creationId xmlns:a16="http://schemas.microsoft.com/office/drawing/2014/main" id="{E0D19FA3-59A4-674C-A222-DA2DD3E94F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9125" y="4496683"/>
            <a:ext cx="1438276" cy="963645"/>
          </a:xfrm>
          <a:prstGeom prst="rect">
            <a:avLst/>
          </a:prstGeom>
        </p:spPr>
      </p:pic>
      <p:sp>
        <p:nvSpPr>
          <p:cNvPr id="45" name="TextBox 44">
            <a:extLst>
              <a:ext uri="{FF2B5EF4-FFF2-40B4-BE49-F238E27FC236}">
                <a16:creationId xmlns:a16="http://schemas.microsoft.com/office/drawing/2014/main" id="{58DA9816-32AD-7748-B502-A2DAF7FC3029}"/>
              </a:ext>
            </a:extLst>
          </p:cNvPr>
          <p:cNvSpPr txBox="1"/>
          <p:nvPr/>
        </p:nvSpPr>
        <p:spPr>
          <a:xfrm>
            <a:off x="6158754" y="5104387"/>
            <a:ext cx="5526741" cy="523220"/>
          </a:xfrm>
          <a:prstGeom prst="rect">
            <a:avLst/>
          </a:prstGeom>
          <a:noFill/>
        </p:spPr>
        <p:txBody>
          <a:bodyPr wrap="square" rtlCol="0">
            <a:spAutoFit/>
          </a:bodyPr>
          <a:lstStyle/>
          <a:p>
            <a:r>
              <a:rPr lang="en-US" sz="2800" b="1" dirty="0">
                <a:solidFill>
                  <a:srgbClr val="C41D23"/>
                </a:solidFill>
              </a:rPr>
              <a:t>F</a:t>
            </a:r>
            <a:r>
              <a:rPr lang="en-US" sz="2800" b="1" dirty="0">
                <a:solidFill>
                  <a:schemeClr val="bg1">
                    <a:lumMod val="75000"/>
                  </a:schemeClr>
                </a:solidFill>
              </a:rPr>
              <a:t> </a:t>
            </a:r>
            <a:r>
              <a:rPr lang="en-US" sz="2800" dirty="0"/>
              <a:t>Other upgrades as required</a:t>
            </a:r>
          </a:p>
        </p:txBody>
      </p:sp>
      <p:pic>
        <p:nvPicPr>
          <p:cNvPr id="46" name="Picture 45">
            <a:extLst>
              <a:ext uri="{FF2B5EF4-FFF2-40B4-BE49-F238E27FC236}">
                <a16:creationId xmlns:a16="http://schemas.microsoft.com/office/drawing/2014/main" id="{7C08BB0E-93D3-914D-88D7-4BA95CDA4C3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9941" y="3787336"/>
            <a:ext cx="684991" cy="657591"/>
          </a:xfrm>
          <a:prstGeom prst="rect">
            <a:avLst/>
          </a:prstGeom>
        </p:spPr>
      </p:pic>
    </p:spTree>
    <p:extLst>
      <p:ext uri="{BB962C8B-B14F-4D97-AF65-F5344CB8AC3E}">
        <p14:creationId xmlns:p14="http://schemas.microsoft.com/office/powerpoint/2010/main" val="133900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0-#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0-#ppt_w/2"/>
                                          </p:val>
                                        </p:tav>
                                        <p:tav tm="100000">
                                          <p:val>
                                            <p:strVal val="#ppt_x"/>
                                          </p:val>
                                        </p:tav>
                                      </p:tavLst>
                                    </p:anim>
                                    <p:anim calcmode="lin" valueType="num">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0-#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0-#ppt_w/2"/>
                                          </p:val>
                                        </p:tav>
                                        <p:tav tm="100000">
                                          <p:val>
                                            <p:strVal val="#ppt_x"/>
                                          </p:val>
                                        </p:tav>
                                      </p:tavLst>
                                    </p:anim>
                                    <p:anim calcmode="lin" valueType="num">
                                      <p:cBhvr additive="base">
                                        <p:cTn id="46" dur="500" fill="hold"/>
                                        <p:tgtEl>
                                          <p:spTgt spid="22"/>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500" fill="hold"/>
                                        <p:tgtEl>
                                          <p:spTgt spid="28"/>
                                        </p:tgtEl>
                                        <p:attrNameLst>
                                          <p:attrName>ppt_x</p:attrName>
                                        </p:attrNameLst>
                                      </p:cBhvr>
                                      <p:tavLst>
                                        <p:tav tm="0">
                                          <p:val>
                                            <p:strVal val="0-#ppt_w/2"/>
                                          </p:val>
                                        </p:tav>
                                        <p:tav tm="100000">
                                          <p:val>
                                            <p:strVal val="#ppt_x"/>
                                          </p:val>
                                        </p:tav>
                                      </p:tavLst>
                                    </p:anim>
                                    <p:anim calcmode="lin" valueType="num">
                                      <p:cBhvr additive="base">
                                        <p:cTn id="55" dur="500" fill="hold"/>
                                        <p:tgtEl>
                                          <p:spTgt spid="28"/>
                                        </p:tgtEl>
                                        <p:attrNameLst>
                                          <p:attrName>ppt_y</p:attrName>
                                        </p:attrNameLst>
                                      </p:cBhvr>
                                      <p:tavLst>
                                        <p:tav tm="0">
                                          <p:val>
                                            <p:strVal val="#ppt_y"/>
                                          </p:val>
                                        </p:tav>
                                        <p:tav tm="100000">
                                          <p:val>
                                            <p:strVal val="#ppt_y"/>
                                          </p:val>
                                        </p:tav>
                                      </p:tavLst>
                                    </p:anim>
                                  </p:childTnLst>
                                </p:cTn>
                              </p:par>
                              <p:par>
                                <p:cTn id="56" presetID="2" presetClass="entr" presetSubtype="8"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0-#ppt_w/2"/>
                                          </p:val>
                                        </p:tav>
                                        <p:tav tm="100000">
                                          <p:val>
                                            <p:strVal val="#ppt_x"/>
                                          </p:val>
                                        </p:tav>
                                      </p:tavLst>
                                    </p:anim>
                                    <p:anim calcmode="lin" valueType="num">
                                      <p:cBhvr additive="base">
                                        <p:cTn id="59" dur="500" fill="hold"/>
                                        <p:tgtEl>
                                          <p:spTgt spid="30"/>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0-#ppt_w/2"/>
                                          </p:val>
                                        </p:tav>
                                        <p:tav tm="100000">
                                          <p:val>
                                            <p:strVal val="#ppt_x"/>
                                          </p:val>
                                        </p:tav>
                                      </p:tavLst>
                                    </p:anim>
                                    <p:anim calcmode="lin" valueType="num">
                                      <p:cBhvr additive="base">
                                        <p:cTn id="68" dur="50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0-#ppt_w/2"/>
                                          </p:val>
                                        </p:tav>
                                        <p:tav tm="100000">
                                          <p:val>
                                            <p:strVal val="#ppt_x"/>
                                          </p:val>
                                        </p:tav>
                                      </p:tavLst>
                                    </p:anim>
                                    <p:anim calcmode="lin" valueType="num">
                                      <p:cBhvr additive="base">
                                        <p:cTn id="72" dur="500" fill="hold"/>
                                        <p:tgtEl>
                                          <p:spTgt spid="34"/>
                                        </p:tgtEl>
                                        <p:attrNameLst>
                                          <p:attrName>ppt_y</p:attrName>
                                        </p:attrNameLst>
                                      </p:cBhvr>
                                      <p:tavLst>
                                        <p:tav tm="0">
                                          <p:val>
                                            <p:strVal val="#ppt_y"/>
                                          </p:val>
                                        </p:tav>
                                        <p:tav tm="100000">
                                          <p:val>
                                            <p:strVal val="#ppt_y"/>
                                          </p:val>
                                        </p:tav>
                                      </p:tavLst>
                                    </p:anim>
                                  </p:childTnLst>
                                </p:cTn>
                              </p:par>
                            </p:childTnLst>
                          </p:cTn>
                        </p:par>
                        <p:par>
                          <p:cTn id="73" fill="hold">
                            <p:stCondLst>
                              <p:cond delay="500"/>
                            </p:stCondLst>
                            <p:childTnLst>
                              <p:par>
                                <p:cTn id="74" presetID="1"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nodeType="clickEffect">
                                  <p:stCondLst>
                                    <p:cond delay="0"/>
                                  </p:stCondLst>
                                  <p:childTnLst>
                                    <p:set>
                                      <p:cBhvr>
                                        <p:cTn id="79" dur="1" fill="hold">
                                          <p:stCondLst>
                                            <p:cond delay="0"/>
                                          </p:stCondLst>
                                        </p:cTn>
                                        <p:tgtEl>
                                          <p:spTgt spid="46"/>
                                        </p:tgtEl>
                                        <p:attrNameLst>
                                          <p:attrName>style.visibility</p:attrName>
                                        </p:attrNameLst>
                                      </p:cBhvr>
                                      <p:to>
                                        <p:strVal val="visible"/>
                                      </p:to>
                                    </p:set>
                                    <p:anim calcmode="lin" valueType="num">
                                      <p:cBhvr additive="base">
                                        <p:cTn id="80" dur="500" fill="hold"/>
                                        <p:tgtEl>
                                          <p:spTgt spid="46"/>
                                        </p:tgtEl>
                                        <p:attrNameLst>
                                          <p:attrName>ppt_x</p:attrName>
                                        </p:attrNameLst>
                                      </p:cBhvr>
                                      <p:tavLst>
                                        <p:tav tm="0">
                                          <p:val>
                                            <p:strVal val="0-#ppt_w/2"/>
                                          </p:val>
                                        </p:tav>
                                        <p:tav tm="100000">
                                          <p:val>
                                            <p:strVal val="#ppt_x"/>
                                          </p:val>
                                        </p:tav>
                                      </p:tavLst>
                                    </p:anim>
                                    <p:anim calcmode="lin" valueType="num">
                                      <p:cBhvr additive="base">
                                        <p:cTn id="81" dur="500" fill="hold"/>
                                        <p:tgtEl>
                                          <p:spTgt spid="46"/>
                                        </p:tgtEl>
                                        <p:attrNameLst>
                                          <p:attrName>ppt_y</p:attrName>
                                        </p:attrNameLst>
                                      </p:cBhvr>
                                      <p:tavLst>
                                        <p:tav tm="0">
                                          <p:val>
                                            <p:strVal val="#ppt_y"/>
                                          </p:val>
                                        </p:tav>
                                        <p:tav tm="100000">
                                          <p:val>
                                            <p:strVal val="#ppt_y"/>
                                          </p:val>
                                        </p:tav>
                                      </p:tavLst>
                                    </p:anim>
                                  </p:childTnLst>
                                </p:cTn>
                              </p:par>
                              <p:par>
                                <p:cTn id="82" presetID="2" presetClass="entr" presetSubtype="8" fill="hold" nodeType="withEffect">
                                  <p:stCondLst>
                                    <p:cond delay="0"/>
                                  </p:stCondLst>
                                  <p:childTnLst>
                                    <p:set>
                                      <p:cBhvr>
                                        <p:cTn id="83" dur="1" fill="hold">
                                          <p:stCondLst>
                                            <p:cond delay="0"/>
                                          </p:stCondLst>
                                        </p:cTn>
                                        <p:tgtEl>
                                          <p:spTgt spid="43"/>
                                        </p:tgtEl>
                                        <p:attrNameLst>
                                          <p:attrName>style.visibility</p:attrName>
                                        </p:attrNameLst>
                                      </p:cBhvr>
                                      <p:to>
                                        <p:strVal val="visible"/>
                                      </p:to>
                                    </p:set>
                                    <p:anim calcmode="lin" valueType="num">
                                      <p:cBhvr additive="base">
                                        <p:cTn id="84" dur="500" fill="hold"/>
                                        <p:tgtEl>
                                          <p:spTgt spid="43"/>
                                        </p:tgtEl>
                                        <p:attrNameLst>
                                          <p:attrName>ppt_x</p:attrName>
                                        </p:attrNameLst>
                                      </p:cBhvr>
                                      <p:tavLst>
                                        <p:tav tm="0">
                                          <p:val>
                                            <p:strVal val="0-#ppt_w/2"/>
                                          </p:val>
                                        </p:tav>
                                        <p:tav tm="100000">
                                          <p:val>
                                            <p:strVal val="#ppt_x"/>
                                          </p:val>
                                        </p:tav>
                                      </p:tavLst>
                                    </p:anim>
                                    <p:anim calcmode="lin" valueType="num">
                                      <p:cBhvr additive="base">
                                        <p:cTn id="85" dur="500" fill="hold"/>
                                        <p:tgtEl>
                                          <p:spTgt spid="43"/>
                                        </p:tgtEl>
                                        <p:attrNameLst>
                                          <p:attrName>ppt_y</p:attrName>
                                        </p:attrNameLst>
                                      </p:cBhvr>
                                      <p:tavLst>
                                        <p:tav tm="0">
                                          <p:val>
                                            <p:strVal val="#ppt_y"/>
                                          </p:val>
                                        </p:tav>
                                        <p:tav tm="100000">
                                          <p:val>
                                            <p:strVal val="#ppt_y"/>
                                          </p:val>
                                        </p:tav>
                                      </p:tavLst>
                                    </p:anim>
                                  </p:childTnLst>
                                </p:cTn>
                              </p:par>
                            </p:childTnLst>
                          </p:cTn>
                        </p:par>
                        <p:par>
                          <p:cTn id="86" fill="hold">
                            <p:stCondLst>
                              <p:cond delay="500"/>
                            </p:stCondLst>
                            <p:childTnLst>
                              <p:par>
                                <p:cTn id="87" presetID="1" presetClass="entr" presetSubtype="0" fill="hold" grpId="0" nodeType="after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6" grpId="0"/>
      <p:bldP spid="27" grpId="0"/>
      <p:bldP spid="36"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URM Retrofit Support Committee </a:t>
            </a:r>
            <a:r>
              <a:rPr lang="en-US" sz="2400" dirty="0"/>
              <a:t>(June – Nov 2015)</a:t>
            </a:r>
          </a:p>
        </p:txBody>
      </p:sp>
      <p:sp>
        <p:nvSpPr>
          <p:cNvPr id="9" name="Content Placeholder 2"/>
          <p:cNvSpPr>
            <a:spLocks noGrp="1"/>
          </p:cNvSpPr>
          <p:nvPr>
            <p:ph idx="1"/>
          </p:nvPr>
        </p:nvSpPr>
        <p:spPr>
          <a:xfrm>
            <a:off x="217128" y="1302942"/>
            <a:ext cx="11849179" cy="5405972"/>
          </a:xfrm>
        </p:spPr>
        <p:txBody>
          <a:bodyPr/>
          <a:lstStyle/>
          <a:p>
            <a:pPr marL="0" indent="0">
              <a:buNone/>
            </a:pPr>
            <a:r>
              <a:rPr lang="en-US" sz="2000" b="1" dirty="0"/>
              <a:t>Jessica </a:t>
            </a:r>
            <a:r>
              <a:rPr lang="en-US" sz="2000" b="1" dirty="0" err="1"/>
              <a:t>Engeman</a:t>
            </a:r>
            <a:br>
              <a:rPr lang="en-US" sz="2000" dirty="0"/>
            </a:br>
            <a:r>
              <a:rPr lang="en-US" sz="2000" dirty="0"/>
              <a:t>Venerable Properties</a:t>
            </a:r>
          </a:p>
          <a:p>
            <a:pPr marL="0" indent="0">
              <a:buNone/>
            </a:pPr>
            <a:r>
              <a:rPr lang="en-US" sz="2000" b="1" dirty="0"/>
              <a:t>John Tess</a:t>
            </a:r>
            <a:br>
              <a:rPr lang="en-US" sz="2000" dirty="0"/>
            </a:br>
            <a:r>
              <a:rPr lang="en-US" sz="2000" dirty="0"/>
              <a:t>Heritage Consulting</a:t>
            </a:r>
          </a:p>
          <a:p>
            <a:pPr marL="0" indent="0">
              <a:buNone/>
            </a:pPr>
            <a:r>
              <a:rPr lang="en-US" sz="2000" b="1" dirty="0" err="1"/>
              <a:t>Avi</a:t>
            </a:r>
            <a:r>
              <a:rPr lang="en-US" sz="2000" b="1" dirty="0"/>
              <a:t> Ben-</a:t>
            </a:r>
            <a:r>
              <a:rPr lang="en-US" sz="2000" b="1" dirty="0" err="1"/>
              <a:t>Zaken</a:t>
            </a:r>
            <a:br>
              <a:rPr lang="en-US" sz="2000" dirty="0"/>
            </a:br>
            <a:r>
              <a:rPr lang="en-US" sz="2000" dirty="0"/>
              <a:t>Urban Development Partners </a:t>
            </a:r>
          </a:p>
          <a:p>
            <a:pPr marL="0" indent="0">
              <a:buNone/>
            </a:pPr>
            <a:r>
              <a:rPr lang="en-US" sz="2000" b="1" dirty="0"/>
              <a:t>Kristen Conner</a:t>
            </a:r>
            <a:br>
              <a:rPr lang="en-US" sz="2000" dirty="0"/>
            </a:br>
            <a:r>
              <a:rPr lang="en-US" sz="2000" dirty="0"/>
              <a:t>Capital Pacific Bank Finance</a:t>
            </a:r>
            <a:br>
              <a:rPr lang="en-US" sz="2000" dirty="0"/>
            </a:br>
            <a:r>
              <a:rPr lang="en-US" sz="2000" dirty="0"/>
              <a:t>(now with Heritage Bank)</a:t>
            </a:r>
          </a:p>
          <a:p>
            <a:pPr marL="0" indent="0">
              <a:buNone/>
            </a:pPr>
            <a:r>
              <a:rPr lang="en-US" sz="2000" b="1" dirty="0"/>
              <a:t>Colin Rowan</a:t>
            </a:r>
            <a:br>
              <a:rPr lang="en-US" sz="2000" dirty="0"/>
            </a:br>
            <a:r>
              <a:rPr lang="en-US" sz="2000" dirty="0"/>
              <a:t>Malden Capital Finance</a:t>
            </a:r>
          </a:p>
        </p:txBody>
      </p:sp>
      <p:sp>
        <p:nvSpPr>
          <p:cNvPr id="2" name="Rectangle 1"/>
          <p:cNvSpPr/>
          <p:nvPr/>
        </p:nvSpPr>
        <p:spPr>
          <a:xfrm>
            <a:off x="4845376" y="1302941"/>
            <a:ext cx="4468305" cy="2970044"/>
          </a:xfrm>
          <a:prstGeom prst="rect">
            <a:avLst/>
          </a:prstGeom>
        </p:spPr>
        <p:txBody>
          <a:bodyPr wrap="square">
            <a:spAutoFit/>
          </a:bodyPr>
          <a:lstStyle/>
          <a:p>
            <a:pPr>
              <a:lnSpc>
                <a:spcPct val="90000"/>
              </a:lnSpc>
              <a:spcBef>
                <a:spcPts val="1000"/>
              </a:spcBef>
            </a:pPr>
            <a:r>
              <a:rPr lang="en-US" sz="2000" b="1" dirty="0">
                <a:solidFill>
                  <a:schemeClr val="tx1">
                    <a:lumMod val="85000"/>
                    <a:lumOff val="15000"/>
                  </a:schemeClr>
                </a:solidFill>
                <a:latin typeface="Arial" panose="020B0604020202020204" pitchFamily="34" charset="0"/>
                <a:cs typeface="Arial" panose="020B0604020202020204" pitchFamily="34" charset="0"/>
              </a:rPr>
              <a:t>Walter </a:t>
            </a:r>
            <a:r>
              <a:rPr lang="en-US" sz="2000" b="1" dirty="0" err="1">
                <a:solidFill>
                  <a:schemeClr val="tx1">
                    <a:lumMod val="85000"/>
                    <a:lumOff val="15000"/>
                  </a:schemeClr>
                </a:solidFill>
                <a:latin typeface="Arial" panose="020B0604020202020204" pitchFamily="34" charset="0"/>
                <a:cs typeface="Arial" panose="020B0604020202020204" pitchFamily="34" charset="0"/>
              </a:rPr>
              <a:t>McMonies</a:t>
            </a:r>
            <a:br>
              <a:rPr lang="en-US" sz="2000" b="1" dirty="0">
                <a:solidFill>
                  <a:schemeClr val="tx1">
                    <a:lumMod val="85000"/>
                    <a:lumOff val="15000"/>
                  </a:schemeClr>
                </a:solidFill>
                <a:latin typeface="Arial" panose="020B0604020202020204" pitchFamily="34" charset="0"/>
                <a:cs typeface="Arial" panose="020B0604020202020204" pitchFamily="34" charset="0"/>
              </a:rPr>
            </a:br>
            <a:r>
              <a:rPr lang="en-US" sz="2000" dirty="0">
                <a:solidFill>
                  <a:schemeClr val="tx1">
                    <a:lumMod val="85000"/>
                    <a:lumOff val="15000"/>
                  </a:schemeClr>
                </a:solidFill>
                <a:latin typeface="Arial" panose="020B0604020202020204" pitchFamily="34" charset="0"/>
                <a:cs typeface="Arial" panose="020B0604020202020204" pitchFamily="34" charset="0"/>
              </a:rPr>
              <a:t>Masonry Building Owners of Oregon</a:t>
            </a:r>
          </a:p>
          <a:p>
            <a:pPr>
              <a:lnSpc>
                <a:spcPct val="90000"/>
              </a:lnSpc>
              <a:spcBef>
                <a:spcPts val="1000"/>
              </a:spcBef>
            </a:pPr>
            <a:r>
              <a:rPr lang="en-US" sz="2000" b="1" dirty="0">
                <a:solidFill>
                  <a:schemeClr val="tx1">
                    <a:lumMod val="85000"/>
                    <a:lumOff val="15000"/>
                  </a:schemeClr>
                </a:solidFill>
                <a:latin typeface="Arial" panose="020B0604020202020204" pitchFamily="34" charset="0"/>
                <a:cs typeface="Arial" panose="020B0604020202020204" pitchFamily="34" charset="0"/>
              </a:rPr>
              <a:t>Steve Rose</a:t>
            </a:r>
            <a:br>
              <a:rPr lang="en-US" sz="2000" b="1" dirty="0">
                <a:solidFill>
                  <a:schemeClr val="tx1">
                    <a:lumMod val="85000"/>
                    <a:lumOff val="15000"/>
                  </a:schemeClr>
                </a:solidFill>
                <a:latin typeface="Arial" panose="020B0604020202020204" pitchFamily="34" charset="0"/>
                <a:cs typeface="Arial" panose="020B0604020202020204" pitchFamily="34" charset="0"/>
              </a:rPr>
            </a:br>
            <a:r>
              <a:rPr lang="en-US" sz="2000" dirty="0">
                <a:solidFill>
                  <a:schemeClr val="tx1">
                    <a:lumMod val="85000"/>
                    <a:lumOff val="15000"/>
                  </a:schemeClr>
                </a:solidFill>
                <a:latin typeface="Arial" panose="020B0604020202020204" pitchFamily="34" charset="0"/>
                <a:cs typeface="Arial" panose="020B0604020202020204" pitchFamily="34" charset="0"/>
              </a:rPr>
              <a:t>Bristol Equities</a:t>
            </a:r>
          </a:p>
          <a:p>
            <a:pPr>
              <a:lnSpc>
                <a:spcPct val="90000"/>
              </a:lnSpc>
              <a:spcBef>
                <a:spcPts val="1000"/>
              </a:spcBef>
            </a:pPr>
            <a:r>
              <a:rPr lang="en-US" sz="2000" b="1" dirty="0">
                <a:solidFill>
                  <a:schemeClr val="tx1">
                    <a:lumMod val="85000"/>
                    <a:lumOff val="15000"/>
                  </a:schemeClr>
                </a:solidFill>
                <a:latin typeface="Arial" panose="020B0604020202020204" pitchFamily="34" charset="0"/>
                <a:cs typeface="Arial" panose="020B0604020202020204" pitchFamily="34" charset="0"/>
              </a:rPr>
              <a:t>Tom </a:t>
            </a:r>
            <a:r>
              <a:rPr lang="en-US" sz="2000" b="1" dirty="0" err="1">
                <a:solidFill>
                  <a:schemeClr val="tx1">
                    <a:lumMod val="85000"/>
                    <a:lumOff val="15000"/>
                  </a:schemeClr>
                </a:solidFill>
                <a:latin typeface="Arial" panose="020B0604020202020204" pitchFamily="34" charset="0"/>
                <a:cs typeface="Arial" panose="020B0604020202020204" pitchFamily="34" charset="0"/>
              </a:rPr>
              <a:t>Sjostrom</a:t>
            </a:r>
            <a:br>
              <a:rPr lang="en-US" sz="2000" b="1" dirty="0">
                <a:solidFill>
                  <a:schemeClr val="tx1">
                    <a:lumMod val="85000"/>
                    <a:lumOff val="15000"/>
                  </a:schemeClr>
                </a:solidFill>
                <a:latin typeface="Arial" panose="020B0604020202020204" pitchFamily="34" charset="0"/>
                <a:cs typeface="Arial" panose="020B0604020202020204" pitchFamily="34" charset="0"/>
              </a:rPr>
            </a:br>
            <a:r>
              <a:rPr lang="en-US" sz="2000" dirty="0">
                <a:solidFill>
                  <a:schemeClr val="tx1">
                    <a:lumMod val="85000"/>
                    <a:lumOff val="15000"/>
                  </a:schemeClr>
                </a:solidFill>
                <a:latin typeface="Arial" panose="020B0604020202020204" pitchFamily="34" charset="0"/>
                <a:cs typeface="Arial" panose="020B0604020202020204" pitchFamily="34" charset="0"/>
              </a:rPr>
              <a:t>Building Owners and Managers Association</a:t>
            </a:r>
          </a:p>
          <a:p>
            <a:pPr>
              <a:lnSpc>
                <a:spcPct val="90000"/>
              </a:lnSpc>
              <a:spcBef>
                <a:spcPts val="1000"/>
              </a:spcBef>
            </a:pPr>
            <a:r>
              <a:rPr lang="en-US" sz="2000" b="1" dirty="0">
                <a:solidFill>
                  <a:schemeClr val="tx1">
                    <a:lumMod val="85000"/>
                    <a:lumOff val="15000"/>
                  </a:schemeClr>
                </a:solidFill>
                <a:latin typeface="Arial" panose="020B0604020202020204" pitchFamily="34" charset="0"/>
                <a:cs typeface="Arial" panose="020B0604020202020204" pitchFamily="34" charset="0"/>
              </a:rPr>
              <a:t>Mike </a:t>
            </a:r>
            <a:r>
              <a:rPr lang="en-US" sz="2000" b="1" dirty="0" err="1">
                <a:solidFill>
                  <a:schemeClr val="tx1">
                    <a:lumMod val="85000"/>
                    <a:lumOff val="15000"/>
                  </a:schemeClr>
                </a:solidFill>
                <a:latin typeface="Arial" panose="020B0604020202020204" pitchFamily="34" charset="0"/>
                <a:cs typeface="Arial" panose="020B0604020202020204" pitchFamily="34" charset="0"/>
              </a:rPr>
              <a:t>Hagerty</a:t>
            </a:r>
            <a:r>
              <a:rPr lang="en-US" sz="2000" b="1" dirty="0">
                <a:solidFill>
                  <a:schemeClr val="tx1">
                    <a:lumMod val="85000"/>
                    <a:lumOff val="15000"/>
                  </a:schemeClr>
                </a:solidFill>
                <a:latin typeface="Arial" panose="020B0604020202020204" pitchFamily="34" charset="0"/>
                <a:cs typeface="Arial" panose="020B0604020202020204" pitchFamily="34" charset="0"/>
              </a:rPr>
              <a:t>, </a:t>
            </a:r>
            <a:r>
              <a:rPr lang="en-US" sz="2000" dirty="0">
                <a:solidFill>
                  <a:schemeClr val="tx1">
                    <a:lumMod val="85000"/>
                    <a:lumOff val="15000"/>
                  </a:schemeClr>
                </a:solidFill>
                <a:latin typeface="Arial" panose="020B0604020202020204" pitchFamily="34" charset="0"/>
                <a:cs typeface="Arial" panose="020B0604020202020204" pitchFamily="34" charset="0"/>
              </a:rPr>
              <a:t>P.E., S.E. </a:t>
            </a:r>
            <a:br>
              <a:rPr lang="en-US" sz="2000" b="1" dirty="0">
                <a:solidFill>
                  <a:schemeClr val="tx1">
                    <a:lumMod val="85000"/>
                    <a:lumOff val="15000"/>
                  </a:schemeClr>
                </a:solidFill>
                <a:latin typeface="Arial" panose="020B0604020202020204" pitchFamily="34" charset="0"/>
                <a:cs typeface="Arial" panose="020B0604020202020204" pitchFamily="34" charset="0"/>
              </a:rPr>
            </a:br>
            <a:r>
              <a:rPr lang="en-US" sz="2000" dirty="0">
                <a:solidFill>
                  <a:schemeClr val="tx1">
                    <a:lumMod val="85000"/>
                    <a:lumOff val="15000"/>
                  </a:schemeClr>
                </a:solidFill>
                <a:latin typeface="Arial" panose="020B0604020202020204" pitchFamily="34" charset="0"/>
                <a:cs typeface="Arial" panose="020B0604020202020204" pitchFamily="34" charset="0"/>
              </a:rPr>
              <a:t>Structural Engineer</a:t>
            </a:r>
          </a:p>
        </p:txBody>
      </p:sp>
    </p:spTree>
    <p:extLst>
      <p:ext uri="{BB962C8B-B14F-4D97-AF65-F5344CB8AC3E}">
        <p14:creationId xmlns:p14="http://schemas.microsoft.com/office/powerpoint/2010/main" val="210492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URM Retrofit </a:t>
            </a:r>
          </a:p>
        </p:txBody>
      </p:sp>
      <p:sp>
        <p:nvSpPr>
          <p:cNvPr id="3" name="Content Placeholder 2"/>
          <p:cNvSpPr>
            <a:spLocks noGrp="1"/>
          </p:cNvSpPr>
          <p:nvPr>
            <p:ph idx="1"/>
          </p:nvPr>
        </p:nvSpPr>
        <p:spPr/>
        <p:txBody>
          <a:bodyPr/>
          <a:lstStyle/>
          <a:p>
            <a:pPr marL="0" indent="0">
              <a:buNone/>
            </a:pPr>
            <a:r>
              <a:rPr lang="en-US" b="1" dirty="0"/>
              <a:t>American Society of Civil Engineers:</a:t>
            </a:r>
          </a:p>
          <a:p>
            <a:r>
              <a:rPr lang="en-US" b="1" dirty="0"/>
              <a:t>Immediate occupancy: </a:t>
            </a:r>
            <a:r>
              <a:rPr lang="en-US" dirty="0"/>
              <a:t>building can be immediately operational.</a:t>
            </a:r>
          </a:p>
          <a:p>
            <a:r>
              <a:rPr lang="en-US" b="1" dirty="0"/>
              <a:t>Damage control: </a:t>
            </a:r>
            <a:r>
              <a:rPr lang="en-US" dirty="0"/>
              <a:t>building is damaged and needs repairs, but can be occupied and function with minor repairs.</a:t>
            </a:r>
          </a:p>
          <a:p>
            <a:r>
              <a:rPr lang="en-US" b="1" dirty="0"/>
              <a:t>Life safety: </a:t>
            </a:r>
            <a:r>
              <a:rPr lang="en-US" dirty="0"/>
              <a:t>building is damaged but threat to life is minimal; building may or may not be repairable. </a:t>
            </a:r>
            <a:r>
              <a:rPr lang="en-US" i="1" dirty="0"/>
              <a:t>(Current standard for major remodel.) </a:t>
            </a:r>
          </a:p>
          <a:p>
            <a:r>
              <a:rPr lang="en-US" b="1" dirty="0"/>
              <a:t>Collapse prevention: </a:t>
            </a:r>
            <a:r>
              <a:rPr lang="en-US" dirty="0"/>
              <a:t>building is severely damaged, may be on the verge of collapse.  Will likely be demolished.</a:t>
            </a:r>
          </a:p>
        </p:txBody>
      </p:sp>
      <p:sp>
        <p:nvSpPr>
          <p:cNvPr id="9" name="Text Placeholder 8"/>
          <p:cNvSpPr>
            <a:spLocks noGrp="1"/>
          </p:cNvSpPr>
          <p:nvPr>
            <p:ph type="body" sz="quarter" idx="11"/>
          </p:nvPr>
        </p:nvSpPr>
        <p:spPr/>
        <p:txBody>
          <a:bodyPr/>
          <a:lstStyle/>
          <a:p>
            <a:r>
              <a:rPr lang="en-US" dirty="0"/>
              <a:t>Proposed Standard</a:t>
            </a:r>
          </a:p>
        </p:txBody>
      </p:sp>
      <p:pic>
        <p:nvPicPr>
          <p:cNvPr id="5" name="Picture 4">
            <a:extLst>
              <a:ext uri="{FF2B5EF4-FFF2-40B4-BE49-F238E27FC236}">
                <a16:creationId xmlns:a16="http://schemas.microsoft.com/office/drawing/2014/main" id="{9E12111C-2342-4C22-AC36-934BDBB152D4}"/>
              </a:ext>
            </a:extLst>
          </p:cNvPr>
          <p:cNvPicPr>
            <a:picLocks noChangeAspect="1"/>
          </p:cNvPicPr>
          <p:nvPr/>
        </p:nvPicPr>
        <p:blipFill rotWithShape="1">
          <a:blip r:embed="rId3">
            <a:extLst>
              <a:ext uri="{28A0092B-C50C-407E-A947-70E740481C1C}">
                <a14:useLocalDpi xmlns:a14="http://schemas.microsoft.com/office/drawing/2010/main" val="0"/>
              </a:ext>
            </a:extLst>
          </a:blip>
          <a:srcRect t="23333" b="24298"/>
          <a:stretch/>
        </p:blipFill>
        <p:spPr>
          <a:xfrm>
            <a:off x="568618" y="4919148"/>
            <a:ext cx="4267150" cy="1675979"/>
          </a:xfrm>
          <a:prstGeom prst="rect">
            <a:avLst/>
          </a:prstGeom>
        </p:spPr>
      </p:pic>
    </p:spTree>
    <p:extLst>
      <p:ext uri="{BB962C8B-B14F-4D97-AF65-F5344CB8AC3E}">
        <p14:creationId xmlns:p14="http://schemas.microsoft.com/office/powerpoint/2010/main" val="3383134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URM Retrofit</a:t>
            </a:r>
          </a:p>
        </p:txBody>
      </p:sp>
      <p:sp>
        <p:nvSpPr>
          <p:cNvPr id="3" name="Content Placeholder 2"/>
          <p:cNvSpPr>
            <a:spLocks noGrp="1"/>
          </p:cNvSpPr>
          <p:nvPr>
            <p:ph idx="1"/>
          </p:nvPr>
        </p:nvSpPr>
        <p:spPr/>
        <p:txBody>
          <a:bodyPr/>
          <a:lstStyle/>
          <a:p>
            <a:r>
              <a:rPr lang="en-US" b="1" dirty="0"/>
              <a:t>Collapse risk reduction: </a:t>
            </a:r>
            <a:r>
              <a:rPr lang="en-US" dirty="0"/>
              <a:t>Prescriptive modifications strengthen the building, but do not assure it will not collapse. </a:t>
            </a:r>
          </a:p>
          <a:p>
            <a:r>
              <a:rPr lang="en-US" b="1" dirty="0"/>
              <a:t>Parapet bracing</a:t>
            </a:r>
            <a:r>
              <a:rPr lang="en-US" dirty="0"/>
              <a:t>: Prescriptive modifications mean that architectural elements are less likely to break off. Reduces risks to bystanders.   Buildings 2+ stories still likely to collapse. </a:t>
            </a:r>
            <a:r>
              <a:rPr lang="en-US" i="1" dirty="0"/>
              <a:t> (Current standard at re-roofing.)  </a:t>
            </a:r>
          </a:p>
        </p:txBody>
      </p:sp>
      <p:sp>
        <p:nvSpPr>
          <p:cNvPr id="9" name="Text Placeholder 8"/>
          <p:cNvSpPr>
            <a:spLocks noGrp="1"/>
          </p:cNvSpPr>
          <p:nvPr>
            <p:ph type="body" sz="quarter" idx="11"/>
          </p:nvPr>
        </p:nvSpPr>
        <p:spPr/>
        <p:txBody>
          <a:bodyPr/>
          <a:lstStyle/>
          <a:p>
            <a:r>
              <a:rPr lang="en-US" dirty="0"/>
              <a:t>Proposed Standard</a:t>
            </a:r>
          </a:p>
        </p:txBody>
      </p:sp>
    </p:spTree>
    <p:extLst>
      <p:ext uri="{BB962C8B-B14F-4D97-AF65-F5344CB8AC3E}">
        <p14:creationId xmlns:p14="http://schemas.microsoft.com/office/powerpoint/2010/main" val="1004042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Elements of a URM Retrofit </a:t>
            </a:r>
          </a:p>
        </p:txBody>
      </p:sp>
      <p:sp>
        <p:nvSpPr>
          <p:cNvPr id="10" name="Text Placeholder 9"/>
          <p:cNvSpPr>
            <a:spLocks noGrp="1"/>
          </p:cNvSpPr>
          <p:nvPr>
            <p:ph type="body" sz="quarter" idx="11"/>
          </p:nvPr>
        </p:nvSpPr>
        <p:spPr/>
        <p:txBody>
          <a:bodyPr/>
          <a:lstStyle/>
          <a:p>
            <a:r>
              <a:rPr lang="en-US" dirty="0"/>
              <a:t>Proposed Standard</a:t>
            </a:r>
          </a:p>
        </p:txBody>
      </p:sp>
      <p:sp>
        <p:nvSpPr>
          <p:cNvPr id="41988" name="Slide Number Placeholder 3"/>
          <p:cNvSpPr>
            <a:spLocks noGrp="1"/>
          </p:cNvSpPr>
          <p:nvPr>
            <p:ph type="sldNum" sz="quarter" idx="4294967295"/>
          </p:nvPr>
        </p:nvSpPr>
        <p:spPr>
          <a:xfrm>
            <a:off x="0" y="6265863"/>
            <a:ext cx="4410075"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B127FA6-B694-EB43-A81F-4FE6EEB32F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72" y="1231392"/>
            <a:ext cx="7963759" cy="5295900"/>
          </a:xfrm>
          <a:prstGeom prst="rect">
            <a:avLst/>
          </a:prstGeom>
        </p:spPr>
      </p:pic>
      <p:sp>
        <p:nvSpPr>
          <p:cNvPr id="8" name="Slide Number Placeholder 3">
            <a:extLst>
              <a:ext uri="{FF2B5EF4-FFF2-40B4-BE49-F238E27FC236}">
                <a16:creationId xmlns:a16="http://schemas.microsoft.com/office/drawing/2014/main" id="{648CAFDB-7B04-104F-B6DE-ABB6A839B41D}"/>
              </a:ext>
            </a:extLst>
          </p:cNvPr>
          <p:cNvSpPr txBox="1">
            <a:spLocks/>
          </p:cNvSpPr>
          <p:nvPr/>
        </p:nvSpPr>
        <p:spPr>
          <a:xfrm>
            <a:off x="0" y="6265863"/>
            <a:ext cx="4410075" cy="365125"/>
          </a:xfrm>
          <a:prstGeom prst="rect">
            <a:avLst/>
          </a:prstGeom>
        </p:spPr>
        <p:txBody>
          <a:bodyPr/>
          <a:lstStyle>
            <a:defPPr>
              <a:defRPr lang="en-US"/>
            </a:defPPr>
            <a:lvl1pPr marL="0" algn="l" defTabSz="914400" rtl="0" eaLnBrk="0" latinLnBrk="0" hangingPunct="0">
              <a:defRPr sz="1800" kern="1200">
                <a:solidFill>
                  <a:schemeClr val="tx1"/>
                </a:solidFill>
                <a:latin typeface="Garamond" panose="02020404030301010803" pitchFamily="18" charset="0"/>
                <a:ea typeface="+mn-ea"/>
                <a:cs typeface="+mn-cs"/>
              </a:defRPr>
            </a:lvl1pPr>
            <a:lvl2pPr marL="742950" indent="-285750" algn="l" defTabSz="914400" rtl="0" eaLnBrk="0" latinLnBrk="0" hangingPunct="0">
              <a:defRPr sz="1800" kern="1200">
                <a:solidFill>
                  <a:schemeClr val="tx1"/>
                </a:solidFill>
                <a:latin typeface="Garamond" panose="02020404030301010803" pitchFamily="18" charset="0"/>
                <a:ea typeface="+mn-ea"/>
                <a:cs typeface="+mn-cs"/>
              </a:defRPr>
            </a:lvl2pPr>
            <a:lvl3pPr marL="1143000" indent="-228600" algn="l" defTabSz="914400" rtl="0" eaLnBrk="0" latinLnBrk="0" hangingPunct="0">
              <a:defRPr sz="1800" kern="1200">
                <a:solidFill>
                  <a:schemeClr val="tx1"/>
                </a:solidFill>
                <a:latin typeface="Garamond" panose="02020404030301010803" pitchFamily="18" charset="0"/>
                <a:ea typeface="+mn-ea"/>
                <a:cs typeface="+mn-cs"/>
              </a:defRPr>
            </a:lvl3pPr>
            <a:lvl4pPr marL="1600200" indent="-228600" algn="l" defTabSz="914400" rtl="0" eaLnBrk="0" latinLnBrk="0" hangingPunct="0">
              <a:defRPr sz="1800" kern="1200">
                <a:solidFill>
                  <a:schemeClr val="tx1"/>
                </a:solidFill>
                <a:latin typeface="Garamond" panose="02020404030301010803" pitchFamily="18" charset="0"/>
                <a:ea typeface="+mn-ea"/>
                <a:cs typeface="+mn-cs"/>
              </a:defRPr>
            </a:lvl4pPr>
            <a:lvl5pPr marL="2057400" indent="-228600" algn="l" defTabSz="914400" rtl="0" eaLnBrk="0" latinLnBrk="0" hangingPunct="0">
              <a:defRPr sz="1800" kern="1200">
                <a:solidFill>
                  <a:schemeClr val="tx1"/>
                </a:solidFill>
                <a:latin typeface="Garamond" panose="02020404030301010803" pitchFamily="18"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9pPr>
          </a:lstStyle>
          <a:p>
            <a:pPr eaLnBrk="1" hangingPunct="1">
              <a:defRPr/>
            </a:pPr>
            <a:endParaRPr lang="en-US" altLang="en-US">
              <a:solidFill>
                <a:prstClr val="black"/>
              </a:solidFill>
              <a:latin typeface="Arial" panose="020B0604020202020204" pitchFamily="34" charset="0"/>
            </a:endParaRPr>
          </a:p>
          <a:p>
            <a:pPr eaLnBrk="1" hangingPunct="1">
              <a:defRPr/>
            </a:pPr>
            <a:endParaRPr lang="en-US" altLang="en-US">
              <a:solidFill>
                <a:prstClr val="black"/>
              </a:solidFill>
              <a:latin typeface="Arial" panose="020B0604020202020204" pitchFamily="34" charset="0"/>
            </a:endParaRPr>
          </a:p>
          <a:p>
            <a:pPr eaLnBrk="1" hangingPunct="1">
              <a:defRPr/>
            </a:pPr>
            <a:endParaRPr lang="en-US" altLang="en-US" dirty="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78FAA7A7-5BC4-A44C-842A-DD3EE253F65D}"/>
              </a:ext>
            </a:extLst>
          </p:cNvPr>
          <p:cNvSpPr txBox="1"/>
          <p:nvPr/>
        </p:nvSpPr>
        <p:spPr>
          <a:xfrm>
            <a:off x="6158754" y="2008304"/>
            <a:ext cx="5526741" cy="523220"/>
          </a:xfrm>
          <a:prstGeom prst="rect">
            <a:avLst/>
          </a:prstGeom>
          <a:noFill/>
        </p:spPr>
        <p:txBody>
          <a:bodyPr wrap="square" rtlCol="0">
            <a:spAutoFit/>
          </a:bodyPr>
          <a:lstStyle/>
          <a:p>
            <a:r>
              <a:rPr lang="en-US" sz="2800" b="1" dirty="0">
                <a:solidFill>
                  <a:srgbClr val="C41D23"/>
                </a:solidFill>
              </a:rPr>
              <a:t>A</a:t>
            </a:r>
            <a:r>
              <a:rPr lang="en-US" sz="2800" b="1" dirty="0"/>
              <a:t> </a:t>
            </a:r>
            <a:r>
              <a:rPr lang="en-US" sz="2800" dirty="0"/>
              <a:t>Brace parapets</a:t>
            </a:r>
          </a:p>
        </p:txBody>
      </p:sp>
      <p:pic>
        <p:nvPicPr>
          <p:cNvPr id="12" name="Picture 11">
            <a:extLst>
              <a:ext uri="{FF2B5EF4-FFF2-40B4-BE49-F238E27FC236}">
                <a16:creationId xmlns:a16="http://schemas.microsoft.com/office/drawing/2014/main" id="{707F7AB4-C4D6-D94A-B6B8-F5CF6FE41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 y="-257751"/>
            <a:ext cx="6423761" cy="7078985"/>
          </a:xfrm>
          <a:prstGeom prst="rect">
            <a:avLst/>
          </a:prstGeom>
        </p:spPr>
      </p:pic>
      <p:pic>
        <p:nvPicPr>
          <p:cNvPr id="13" name="Picture 12">
            <a:extLst>
              <a:ext uri="{FF2B5EF4-FFF2-40B4-BE49-F238E27FC236}">
                <a16:creationId xmlns:a16="http://schemas.microsoft.com/office/drawing/2014/main" id="{C83F88C4-BFCF-5E4F-8D50-13523BCD3B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1831" y="1446001"/>
            <a:ext cx="2459664" cy="2115311"/>
          </a:xfrm>
          <a:prstGeom prst="rect">
            <a:avLst/>
          </a:prstGeom>
        </p:spPr>
      </p:pic>
      <p:pic>
        <p:nvPicPr>
          <p:cNvPr id="14" name="Picture 13">
            <a:extLst>
              <a:ext uri="{FF2B5EF4-FFF2-40B4-BE49-F238E27FC236}">
                <a16:creationId xmlns:a16="http://schemas.microsoft.com/office/drawing/2014/main" id="{D61219FE-21D6-B943-8BA4-0466E990F7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1075" y="1771953"/>
            <a:ext cx="458564" cy="458564"/>
          </a:xfrm>
          <a:prstGeom prst="rect">
            <a:avLst/>
          </a:prstGeom>
        </p:spPr>
      </p:pic>
      <p:sp>
        <p:nvSpPr>
          <p:cNvPr id="15" name="TextBox 14">
            <a:extLst>
              <a:ext uri="{FF2B5EF4-FFF2-40B4-BE49-F238E27FC236}">
                <a16:creationId xmlns:a16="http://schemas.microsoft.com/office/drawing/2014/main" id="{C8834003-5A07-D84D-B38D-2CC009491EAC}"/>
              </a:ext>
            </a:extLst>
          </p:cNvPr>
          <p:cNvSpPr txBox="1"/>
          <p:nvPr/>
        </p:nvSpPr>
        <p:spPr>
          <a:xfrm>
            <a:off x="6158754" y="2580620"/>
            <a:ext cx="5526741" cy="523220"/>
          </a:xfrm>
          <a:prstGeom prst="rect">
            <a:avLst/>
          </a:prstGeom>
          <a:noFill/>
        </p:spPr>
        <p:txBody>
          <a:bodyPr wrap="square" rtlCol="0">
            <a:spAutoFit/>
          </a:bodyPr>
          <a:lstStyle/>
          <a:p>
            <a:r>
              <a:rPr lang="en-US" sz="2800" b="1" dirty="0">
                <a:solidFill>
                  <a:srgbClr val="C41D23"/>
                </a:solidFill>
              </a:rPr>
              <a:t>B</a:t>
            </a:r>
            <a:r>
              <a:rPr lang="en-US" sz="2800" b="1" dirty="0"/>
              <a:t> </a:t>
            </a:r>
            <a:r>
              <a:rPr lang="en-US" sz="2800" dirty="0"/>
              <a:t>Attach wall to roof</a:t>
            </a:r>
          </a:p>
        </p:txBody>
      </p:sp>
      <p:pic>
        <p:nvPicPr>
          <p:cNvPr id="16" name="Picture 15">
            <a:extLst>
              <a:ext uri="{FF2B5EF4-FFF2-40B4-BE49-F238E27FC236}">
                <a16:creationId xmlns:a16="http://schemas.microsoft.com/office/drawing/2014/main" id="{F57234D7-999F-B041-859D-F481961539BA}"/>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4479945" y="3651098"/>
            <a:ext cx="1135329" cy="272479"/>
          </a:xfrm>
          <a:prstGeom prst="rect">
            <a:avLst/>
          </a:prstGeom>
        </p:spPr>
      </p:pic>
      <p:pic>
        <p:nvPicPr>
          <p:cNvPr id="17" name="Picture 16">
            <a:extLst>
              <a:ext uri="{FF2B5EF4-FFF2-40B4-BE49-F238E27FC236}">
                <a16:creationId xmlns:a16="http://schemas.microsoft.com/office/drawing/2014/main" id="{60D93AE0-AA2C-FE4B-A64C-C776663F242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3193410" y="3085429"/>
            <a:ext cx="1135329" cy="272479"/>
          </a:xfrm>
          <a:prstGeom prst="rect">
            <a:avLst/>
          </a:prstGeom>
        </p:spPr>
      </p:pic>
      <p:pic>
        <p:nvPicPr>
          <p:cNvPr id="18" name="Picture 17">
            <a:extLst>
              <a:ext uri="{FF2B5EF4-FFF2-40B4-BE49-F238E27FC236}">
                <a16:creationId xmlns:a16="http://schemas.microsoft.com/office/drawing/2014/main" id="{B42B71D5-BFD7-D040-A402-6476D88C763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2271850" y="2528204"/>
            <a:ext cx="1135329" cy="272479"/>
          </a:xfrm>
          <a:prstGeom prst="rect">
            <a:avLst/>
          </a:prstGeom>
        </p:spPr>
      </p:pic>
      <p:pic>
        <p:nvPicPr>
          <p:cNvPr id="19" name="Picture 18">
            <a:extLst>
              <a:ext uri="{FF2B5EF4-FFF2-40B4-BE49-F238E27FC236}">
                <a16:creationId xmlns:a16="http://schemas.microsoft.com/office/drawing/2014/main" id="{20865024-89E8-6D44-9312-3E94559BE1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9090" y="3926752"/>
            <a:ext cx="2153115" cy="2562208"/>
          </a:xfrm>
          <a:prstGeom prst="rect">
            <a:avLst/>
          </a:prstGeom>
        </p:spPr>
      </p:pic>
      <p:pic>
        <p:nvPicPr>
          <p:cNvPr id="20" name="Picture 19">
            <a:extLst>
              <a:ext uri="{FF2B5EF4-FFF2-40B4-BE49-F238E27FC236}">
                <a16:creationId xmlns:a16="http://schemas.microsoft.com/office/drawing/2014/main" id="{62BAEF41-F9BC-B24F-B8C6-D4847F9B53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6051" y="3548849"/>
            <a:ext cx="476975" cy="476975"/>
          </a:xfrm>
          <a:prstGeom prst="rect">
            <a:avLst/>
          </a:prstGeom>
        </p:spPr>
      </p:pic>
      <p:pic>
        <p:nvPicPr>
          <p:cNvPr id="21" name="Picture 20">
            <a:extLst>
              <a:ext uri="{FF2B5EF4-FFF2-40B4-BE49-F238E27FC236}">
                <a16:creationId xmlns:a16="http://schemas.microsoft.com/office/drawing/2014/main" id="{F790A4B8-0ACD-CF46-BC2C-F01D67FA20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4302" y="2775378"/>
            <a:ext cx="482698" cy="458564"/>
          </a:xfrm>
          <a:prstGeom prst="rect">
            <a:avLst/>
          </a:prstGeom>
        </p:spPr>
      </p:pic>
      <p:sp>
        <p:nvSpPr>
          <p:cNvPr id="22" name="TextBox 21">
            <a:extLst>
              <a:ext uri="{FF2B5EF4-FFF2-40B4-BE49-F238E27FC236}">
                <a16:creationId xmlns:a16="http://schemas.microsoft.com/office/drawing/2014/main" id="{BD01EAC7-55CF-5841-9F12-04F0667E9CF6}"/>
              </a:ext>
            </a:extLst>
          </p:cNvPr>
          <p:cNvSpPr txBox="1"/>
          <p:nvPr/>
        </p:nvSpPr>
        <p:spPr>
          <a:xfrm>
            <a:off x="6158754" y="3103840"/>
            <a:ext cx="5526741" cy="954107"/>
          </a:xfrm>
          <a:prstGeom prst="rect">
            <a:avLst/>
          </a:prstGeom>
          <a:noFill/>
        </p:spPr>
        <p:txBody>
          <a:bodyPr wrap="square" rtlCol="0">
            <a:spAutoFit/>
          </a:bodyPr>
          <a:lstStyle/>
          <a:p>
            <a:r>
              <a:rPr lang="en-US" sz="2800" b="1" dirty="0">
                <a:solidFill>
                  <a:srgbClr val="C41D23"/>
                </a:solidFill>
              </a:rPr>
              <a:t>C </a:t>
            </a:r>
            <a:r>
              <a:rPr lang="en-US" sz="2800" dirty="0"/>
              <a:t>In-plane shear attachments and </a:t>
            </a:r>
            <a:br>
              <a:rPr lang="en-US" sz="2800" dirty="0"/>
            </a:br>
            <a:r>
              <a:rPr lang="en-US" sz="2800" dirty="0"/>
              <a:t>    roof sheathing, ties and cross ties</a:t>
            </a:r>
          </a:p>
        </p:txBody>
      </p:sp>
      <p:sp>
        <p:nvSpPr>
          <p:cNvPr id="23" name="TextBox 22">
            <a:extLst>
              <a:ext uri="{FF2B5EF4-FFF2-40B4-BE49-F238E27FC236}">
                <a16:creationId xmlns:a16="http://schemas.microsoft.com/office/drawing/2014/main" id="{98585E73-0E83-844B-A475-F4AC358F2275}"/>
              </a:ext>
            </a:extLst>
          </p:cNvPr>
          <p:cNvSpPr txBox="1"/>
          <p:nvPr/>
        </p:nvSpPr>
        <p:spPr>
          <a:xfrm>
            <a:off x="6158754" y="4057947"/>
            <a:ext cx="5526741" cy="523220"/>
          </a:xfrm>
          <a:prstGeom prst="rect">
            <a:avLst/>
          </a:prstGeom>
          <a:noFill/>
        </p:spPr>
        <p:txBody>
          <a:bodyPr wrap="square" rtlCol="0">
            <a:spAutoFit/>
          </a:bodyPr>
          <a:lstStyle/>
          <a:p>
            <a:r>
              <a:rPr lang="en-US" sz="2800" b="1" dirty="0">
                <a:solidFill>
                  <a:srgbClr val="C41D23"/>
                </a:solidFill>
              </a:rPr>
              <a:t>D</a:t>
            </a:r>
            <a:r>
              <a:rPr lang="en-US" sz="2800" b="1" dirty="0"/>
              <a:t> </a:t>
            </a:r>
            <a:r>
              <a:rPr lang="en-US" sz="2800" dirty="0"/>
              <a:t>Attach wall to floor</a:t>
            </a:r>
          </a:p>
        </p:txBody>
      </p:sp>
      <p:pic>
        <p:nvPicPr>
          <p:cNvPr id="24" name="Picture 23">
            <a:extLst>
              <a:ext uri="{FF2B5EF4-FFF2-40B4-BE49-F238E27FC236}">
                <a16:creationId xmlns:a16="http://schemas.microsoft.com/office/drawing/2014/main" id="{8DF440B2-46A9-BC4D-BF91-1EB6A5C2A195}"/>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4479945" y="5651886"/>
            <a:ext cx="1135329" cy="272479"/>
          </a:xfrm>
          <a:prstGeom prst="rect">
            <a:avLst/>
          </a:prstGeom>
        </p:spPr>
      </p:pic>
      <p:pic>
        <p:nvPicPr>
          <p:cNvPr id="25" name="Picture 24">
            <a:extLst>
              <a:ext uri="{FF2B5EF4-FFF2-40B4-BE49-F238E27FC236}">
                <a16:creationId xmlns:a16="http://schemas.microsoft.com/office/drawing/2014/main" id="{F1C0BA3E-6586-134F-9CB8-16E0B3B776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8327" y="5569892"/>
            <a:ext cx="458564" cy="458564"/>
          </a:xfrm>
          <a:prstGeom prst="rect">
            <a:avLst/>
          </a:prstGeom>
        </p:spPr>
      </p:pic>
      <p:sp>
        <p:nvSpPr>
          <p:cNvPr id="26" name="TextBox 25">
            <a:extLst>
              <a:ext uri="{FF2B5EF4-FFF2-40B4-BE49-F238E27FC236}">
                <a16:creationId xmlns:a16="http://schemas.microsoft.com/office/drawing/2014/main" id="{E95E3365-2975-804F-A661-03B7090D5D9B}"/>
              </a:ext>
            </a:extLst>
          </p:cNvPr>
          <p:cNvSpPr txBox="1"/>
          <p:nvPr/>
        </p:nvSpPr>
        <p:spPr>
          <a:xfrm>
            <a:off x="6158754" y="4581167"/>
            <a:ext cx="5526741" cy="523220"/>
          </a:xfrm>
          <a:prstGeom prst="rect">
            <a:avLst/>
          </a:prstGeom>
          <a:noFill/>
        </p:spPr>
        <p:txBody>
          <a:bodyPr wrap="square" rtlCol="0">
            <a:spAutoFit/>
          </a:bodyPr>
          <a:lstStyle/>
          <a:p>
            <a:r>
              <a:rPr lang="en-US" sz="2800" b="1" dirty="0">
                <a:solidFill>
                  <a:srgbClr val="C41D23"/>
                </a:solidFill>
              </a:rPr>
              <a:t>E</a:t>
            </a:r>
            <a:r>
              <a:rPr lang="en-US" sz="2800" b="1" dirty="0"/>
              <a:t> </a:t>
            </a:r>
            <a:r>
              <a:rPr lang="en-US" sz="2800" dirty="0"/>
              <a:t>Out-of-plane wall bracing</a:t>
            </a:r>
          </a:p>
        </p:txBody>
      </p:sp>
      <p:pic>
        <p:nvPicPr>
          <p:cNvPr id="27" name="Picture 26">
            <a:extLst>
              <a:ext uri="{FF2B5EF4-FFF2-40B4-BE49-F238E27FC236}">
                <a16:creationId xmlns:a16="http://schemas.microsoft.com/office/drawing/2014/main" id="{B8E6A98E-B4B1-8049-83D6-C42025D5AAE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17265" y="4025824"/>
            <a:ext cx="458564" cy="458564"/>
          </a:xfrm>
          <a:prstGeom prst="rect">
            <a:avLst/>
          </a:prstGeom>
        </p:spPr>
      </p:pic>
      <p:pic>
        <p:nvPicPr>
          <p:cNvPr id="28" name="Picture 27">
            <a:extLst>
              <a:ext uri="{FF2B5EF4-FFF2-40B4-BE49-F238E27FC236}">
                <a16:creationId xmlns:a16="http://schemas.microsoft.com/office/drawing/2014/main" id="{88DEEEF0-A71C-A447-A66B-C5D5E91DBE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877" y="1822265"/>
            <a:ext cx="6296438" cy="6899323"/>
          </a:xfrm>
          <a:prstGeom prst="rect">
            <a:avLst/>
          </a:prstGeom>
        </p:spPr>
      </p:pic>
      <p:pic>
        <p:nvPicPr>
          <p:cNvPr id="29" name="Picture 28">
            <a:extLst>
              <a:ext uri="{FF2B5EF4-FFF2-40B4-BE49-F238E27FC236}">
                <a16:creationId xmlns:a16="http://schemas.microsoft.com/office/drawing/2014/main" id="{4FD987FD-9036-4F4A-8441-994AD2C9CEB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9125" y="4496683"/>
            <a:ext cx="1438276" cy="963645"/>
          </a:xfrm>
          <a:prstGeom prst="rect">
            <a:avLst/>
          </a:prstGeom>
        </p:spPr>
      </p:pic>
      <p:sp>
        <p:nvSpPr>
          <p:cNvPr id="30" name="TextBox 29">
            <a:extLst>
              <a:ext uri="{FF2B5EF4-FFF2-40B4-BE49-F238E27FC236}">
                <a16:creationId xmlns:a16="http://schemas.microsoft.com/office/drawing/2014/main" id="{06BC32DF-5D03-9349-8261-1B69EE3838DE}"/>
              </a:ext>
            </a:extLst>
          </p:cNvPr>
          <p:cNvSpPr txBox="1"/>
          <p:nvPr/>
        </p:nvSpPr>
        <p:spPr>
          <a:xfrm>
            <a:off x="6158754" y="5104387"/>
            <a:ext cx="5526741" cy="523220"/>
          </a:xfrm>
          <a:prstGeom prst="rect">
            <a:avLst/>
          </a:prstGeom>
          <a:noFill/>
        </p:spPr>
        <p:txBody>
          <a:bodyPr wrap="square" rtlCol="0">
            <a:spAutoFit/>
          </a:bodyPr>
          <a:lstStyle/>
          <a:p>
            <a:r>
              <a:rPr lang="en-US" sz="2800" b="1" dirty="0">
                <a:solidFill>
                  <a:srgbClr val="C41D23"/>
                </a:solidFill>
              </a:rPr>
              <a:t>F</a:t>
            </a:r>
            <a:r>
              <a:rPr lang="en-US" sz="2800" b="1" dirty="0">
                <a:solidFill>
                  <a:schemeClr val="bg1">
                    <a:lumMod val="75000"/>
                  </a:schemeClr>
                </a:solidFill>
              </a:rPr>
              <a:t> </a:t>
            </a:r>
            <a:r>
              <a:rPr lang="en-US" sz="2800" dirty="0"/>
              <a:t>Other upgrades as required</a:t>
            </a:r>
          </a:p>
        </p:txBody>
      </p:sp>
      <p:pic>
        <p:nvPicPr>
          <p:cNvPr id="31" name="Picture 30">
            <a:extLst>
              <a:ext uri="{FF2B5EF4-FFF2-40B4-BE49-F238E27FC236}">
                <a16:creationId xmlns:a16="http://schemas.microsoft.com/office/drawing/2014/main" id="{72F4FCB6-7ED3-2343-AEBF-6402C871785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9941" y="3787336"/>
            <a:ext cx="684991" cy="657591"/>
          </a:xfrm>
          <a:prstGeom prst="rect">
            <a:avLst/>
          </a:prstGeom>
        </p:spPr>
      </p:pic>
    </p:spTree>
    <p:extLst>
      <p:ext uri="{BB962C8B-B14F-4D97-AF65-F5344CB8AC3E}">
        <p14:creationId xmlns:p14="http://schemas.microsoft.com/office/powerpoint/2010/main" val="109470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7"/>
                                        </p:tgtEl>
                                        <p:attrNameLst>
                                          <p:attrName>ppt_x</p:attrName>
                                        </p:attrNameLst>
                                      </p:cBhvr>
                                      <p:tavLst>
                                        <p:tav tm="0">
                                          <p:val>
                                            <p:strVal val="ppt_x"/>
                                          </p:val>
                                        </p:tav>
                                        <p:tav tm="100000">
                                          <p:val>
                                            <p:strVal val="0-ppt_w/2"/>
                                          </p:val>
                                        </p:tav>
                                      </p:tavLst>
                                    </p:anim>
                                    <p:anim calcmode="lin" valueType="num">
                                      <p:cBhvr additive="base">
                                        <p:cTn id="7" dur="500"/>
                                        <p:tgtEl>
                                          <p:spTgt spid="27"/>
                                        </p:tgtEl>
                                        <p:attrNameLst>
                                          <p:attrName>ppt_y</p:attrName>
                                        </p:attrNameLst>
                                      </p:cBhvr>
                                      <p:tavLst>
                                        <p:tav tm="0">
                                          <p:val>
                                            <p:strVal val="ppt_y"/>
                                          </p:val>
                                        </p:tav>
                                        <p:tav tm="100000">
                                          <p:val>
                                            <p:strVal val="ppt_y"/>
                                          </p:val>
                                        </p:tav>
                                      </p:tavLst>
                                    </p:anim>
                                    <p:set>
                                      <p:cBhvr>
                                        <p:cTn id="8" dur="1" fill="hold">
                                          <p:stCondLst>
                                            <p:cond delay="499"/>
                                          </p:stCondLst>
                                        </p:cTn>
                                        <p:tgtEl>
                                          <p:spTgt spid="27"/>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19"/>
                                        </p:tgtEl>
                                        <p:attrNameLst>
                                          <p:attrName>ppt_x</p:attrName>
                                        </p:attrNameLst>
                                      </p:cBhvr>
                                      <p:tavLst>
                                        <p:tav tm="0">
                                          <p:val>
                                            <p:strVal val="ppt_x"/>
                                          </p:val>
                                        </p:tav>
                                        <p:tav tm="100000">
                                          <p:val>
                                            <p:strVal val="0-ppt_w/2"/>
                                          </p:val>
                                        </p:tav>
                                      </p:tavLst>
                                    </p:anim>
                                    <p:anim calcmode="lin" valueType="num">
                                      <p:cBhvr additive="base">
                                        <p:cTn id="11" dur="500"/>
                                        <p:tgtEl>
                                          <p:spTgt spid="19"/>
                                        </p:tgtEl>
                                        <p:attrNameLst>
                                          <p:attrName>ppt_y</p:attrName>
                                        </p:attrNameLst>
                                      </p:cBhvr>
                                      <p:tavLst>
                                        <p:tav tm="0">
                                          <p:val>
                                            <p:strVal val="ppt_y"/>
                                          </p:val>
                                        </p:tav>
                                        <p:tav tm="100000">
                                          <p:val>
                                            <p:strVal val="ppt_y"/>
                                          </p:val>
                                        </p:tav>
                                      </p:tavLst>
                                    </p:anim>
                                    <p:set>
                                      <p:cBhvr>
                                        <p:cTn id="12" dur="1" fill="hold">
                                          <p:stCondLst>
                                            <p:cond delay="499"/>
                                          </p:stCondLst>
                                        </p:cTn>
                                        <p:tgtEl>
                                          <p:spTgt spid="19"/>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26"/>
                                        </p:tgtEl>
                                        <p:attrNameLst>
                                          <p:attrName>ppt_x</p:attrName>
                                        </p:attrNameLst>
                                      </p:cBhvr>
                                      <p:tavLst>
                                        <p:tav tm="0">
                                          <p:val>
                                            <p:strVal val="ppt_x"/>
                                          </p:val>
                                        </p:tav>
                                        <p:tav tm="100000">
                                          <p:val>
                                            <p:strVal val="0-ppt_w/2"/>
                                          </p:val>
                                        </p:tav>
                                      </p:tavLst>
                                    </p:anim>
                                    <p:anim calcmode="lin" valueType="num">
                                      <p:cBhvr additive="base">
                                        <p:cTn id="15" dur="500"/>
                                        <p:tgtEl>
                                          <p:spTgt spid="26"/>
                                        </p:tgtEl>
                                        <p:attrNameLst>
                                          <p:attrName>ppt_y</p:attrName>
                                        </p:attrNameLst>
                                      </p:cBhvr>
                                      <p:tavLst>
                                        <p:tav tm="0">
                                          <p:val>
                                            <p:strVal val="ppt_y"/>
                                          </p:val>
                                        </p:tav>
                                        <p:tav tm="100000">
                                          <p:val>
                                            <p:strVal val="ppt_y"/>
                                          </p:val>
                                        </p:tav>
                                      </p:tavLst>
                                    </p:anim>
                                    <p:set>
                                      <p:cBhvr>
                                        <p:cTn id="16" dur="1" fill="hold">
                                          <p:stCondLst>
                                            <p:cond delay="499"/>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8" fill="hold" nodeType="clickEffect">
                                  <p:stCondLst>
                                    <p:cond delay="0"/>
                                  </p:stCondLst>
                                  <p:childTnLst>
                                    <p:anim calcmode="lin" valueType="num">
                                      <p:cBhvr additive="base">
                                        <p:cTn id="20" dur="500"/>
                                        <p:tgtEl>
                                          <p:spTgt spid="31"/>
                                        </p:tgtEl>
                                        <p:attrNameLst>
                                          <p:attrName>ppt_x</p:attrName>
                                        </p:attrNameLst>
                                      </p:cBhvr>
                                      <p:tavLst>
                                        <p:tav tm="0">
                                          <p:val>
                                            <p:strVal val="ppt_x"/>
                                          </p:val>
                                        </p:tav>
                                        <p:tav tm="100000">
                                          <p:val>
                                            <p:strVal val="0-ppt_w/2"/>
                                          </p:val>
                                        </p:tav>
                                      </p:tavLst>
                                    </p:anim>
                                    <p:anim calcmode="lin" valueType="num">
                                      <p:cBhvr additive="base">
                                        <p:cTn id="21" dur="500"/>
                                        <p:tgtEl>
                                          <p:spTgt spid="31"/>
                                        </p:tgtEl>
                                        <p:attrNameLst>
                                          <p:attrName>ppt_y</p:attrName>
                                        </p:attrNameLst>
                                      </p:cBhvr>
                                      <p:tavLst>
                                        <p:tav tm="0">
                                          <p:val>
                                            <p:strVal val="ppt_y"/>
                                          </p:val>
                                        </p:tav>
                                        <p:tav tm="100000">
                                          <p:val>
                                            <p:strVal val="ppt_y"/>
                                          </p:val>
                                        </p:tav>
                                      </p:tavLst>
                                    </p:anim>
                                    <p:set>
                                      <p:cBhvr>
                                        <p:cTn id="22" dur="1" fill="hold">
                                          <p:stCondLst>
                                            <p:cond delay="499"/>
                                          </p:stCondLst>
                                        </p:cTn>
                                        <p:tgtEl>
                                          <p:spTgt spid="31"/>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
                                        <p:tgtEl>
                                          <p:spTgt spid="28"/>
                                        </p:tgtEl>
                                        <p:attrNameLst>
                                          <p:attrName>ppt_x</p:attrName>
                                        </p:attrNameLst>
                                      </p:cBhvr>
                                      <p:tavLst>
                                        <p:tav tm="0">
                                          <p:val>
                                            <p:strVal val="ppt_x"/>
                                          </p:val>
                                        </p:tav>
                                        <p:tav tm="100000">
                                          <p:val>
                                            <p:strVal val="0-ppt_w/2"/>
                                          </p:val>
                                        </p:tav>
                                      </p:tavLst>
                                    </p:anim>
                                    <p:anim calcmode="lin" valueType="num">
                                      <p:cBhvr additive="base">
                                        <p:cTn id="25" dur="500"/>
                                        <p:tgtEl>
                                          <p:spTgt spid="28"/>
                                        </p:tgtEl>
                                        <p:attrNameLst>
                                          <p:attrName>ppt_y</p:attrName>
                                        </p:attrNameLst>
                                      </p:cBhvr>
                                      <p:tavLst>
                                        <p:tav tm="0">
                                          <p:val>
                                            <p:strVal val="ppt_y"/>
                                          </p:val>
                                        </p:tav>
                                        <p:tav tm="100000">
                                          <p:val>
                                            <p:strVal val="ppt_y"/>
                                          </p:val>
                                        </p:tav>
                                      </p:tavLst>
                                    </p:anim>
                                    <p:set>
                                      <p:cBhvr>
                                        <p:cTn id="26" dur="1" fill="hold">
                                          <p:stCondLst>
                                            <p:cond delay="499"/>
                                          </p:stCondLst>
                                        </p:cTn>
                                        <p:tgtEl>
                                          <p:spTgt spid="28"/>
                                        </p:tgtEl>
                                        <p:attrNameLst>
                                          <p:attrName>style.visibility</p:attrName>
                                        </p:attrNameLst>
                                      </p:cBhvr>
                                      <p:to>
                                        <p:strVal val="hidden"/>
                                      </p:to>
                                    </p:set>
                                  </p:childTnLst>
                                </p:cTn>
                              </p:par>
                              <p:par>
                                <p:cTn id="27" presetID="2" presetClass="exit" presetSubtype="8" fill="hold" grpId="0" nodeType="withEffect">
                                  <p:stCondLst>
                                    <p:cond delay="0"/>
                                  </p:stCondLst>
                                  <p:childTnLst>
                                    <p:anim calcmode="lin" valueType="num">
                                      <p:cBhvr additive="base">
                                        <p:cTn id="28" dur="500"/>
                                        <p:tgtEl>
                                          <p:spTgt spid="30"/>
                                        </p:tgtEl>
                                        <p:attrNameLst>
                                          <p:attrName>ppt_x</p:attrName>
                                        </p:attrNameLst>
                                      </p:cBhvr>
                                      <p:tavLst>
                                        <p:tav tm="0">
                                          <p:val>
                                            <p:strVal val="ppt_x"/>
                                          </p:val>
                                        </p:tav>
                                        <p:tav tm="100000">
                                          <p:val>
                                            <p:strVal val="0-ppt_w/2"/>
                                          </p:val>
                                        </p:tav>
                                      </p:tavLst>
                                    </p:anim>
                                    <p:anim calcmode="lin" valueType="num">
                                      <p:cBhvr additive="base">
                                        <p:cTn id="29" dur="500"/>
                                        <p:tgtEl>
                                          <p:spTgt spid="30"/>
                                        </p:tgtEl>
                                        <p:attrNameLst>
                                          <p:attrName>ppt_y</p:attrName>
                                        </p:attrNameLst>
                                      </p:cBhvr>
                                      <p:tavLst>
                                        <p:tav tm="0">
                                          <p:val>
                                            <p:strVal val="ppt_y"/>
                                          </p:val>
                                        </p:tav>
                                        <p:tav tm="100000">
                                          <p:val>
                                            <p:strVal val="ppt_y"/>
                                          </p:val>
                                        </p:tav>
                                      </p:tavLst>
                                    </p:anim>
                                    <p:set>
                                      <p:cBhvr>
                                        <p:cTn id="30"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URM Building Classification</a:t>
            </a:r>
          </a:p>
        </p:txBody>
      </p:sp>
      <p:sp>
        <p:nvSpPr>
          <p:cNvPr id="3" name="Content Placeholder 2"/>
          <p:cNvSpPr>
            <a:spLocks noGrp="1"/>
          </p:cNvSpPr>
          <p:nvPr>
            <p:ph idx="1"/>
          </p:nvPr>
        </p:nvSpPr>
        <p:spPr/>
        <p:txBody>
          <a:bodyPr/>
          <a:lstStyle/>
          <a:p>
            <a:pPr marL="457200" lvl="1" indent="0">
              <a:buNone/>
            </a:pPr>
            <a:r>
              <a:rPr lang="en-US" altLang="en-US" dirty="0"/>
              <a:t> </a:t>
            </a:r>
          </a:p>
          <a:p>
            <a:pPr lvl="1"/>
            <a:endParaRPr lang="en-US" altLang="en-US" dirty="0"/>
          </a:p>
          <a:p>
            <a:pPr lvl="1"/>
            <a:endParaRPr lang="en-US" altLang="en-US" dirty="0"/>
          </a:p>
        </p:txBody>
      </p:sp>
      <p:sp>
        <p:nvSpPr>
          <p:cNvPr id="10" name="Text Placeholder 9"/>
          <p:cNvSpPr>
            <a:spLocks noGrp="1"/>
          </p:cNvSpPr>
          <p:nvPr>
            <p:ph type="body" sz="quarter" idx="11"/>
          </p:nvPr>
        </p:nvSpPr>
        <p:spPr/>
        <p:txBody>
          <a:bodyPr/>
          <a:lstStyle/>
          <a:p>
            <a:r>
              <a:rPr lang="en-US" dirty="0"/>
              <a:t>Proposed Standard</a:t>
            </a:r>
          </a:p>
        </p:txBody>
      </p:sp>
      <p:sp>
        <p:nvSpPr>
          <p:cNvPr id="28676" name="Slide Number Placeholder 3"/>
          <p:cNvSpPr>
            <a:spLocks noGrp="1"/>
          </p:cNvSpPr>
          <p:nvPr>
            <p:ph type="sldNum" sz="quarter" idx="4294967295"/>
          </p:nvPr>
        </p:nvSpPr>
        <p:spPr>
          <a:xfrm>
            <a:off x="0" y="6265863"/>
            <a:ext cx="4410075"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3153DAE0-7753-4686-AAC4-7F4C7EE568E6}"/>
              </a:ext>
            </a:extLst>
          </p:cNvPr>
          <p:cNvGraphicFramePr>
            <a:graphicFrameLocks noGrp="1"/>
          </p:cNvGraphicFramePr>
          <p:nvPr>
            <p:extLst>
              <p:ext uri="{D42A27DB-BD31-4B8C-83A1-F6EECF244321}">
                <p14:modId xmlns:p14="http://schemas.microsoft.com/office/powerpoint/2010/main" val="2976891657"/>
              </p:ext>
            </p:extLst>
          </p:nvPr>
        </p:nvGraphicFramePr>
        <p:xfrm>
          <a:off x="640005" y="1252157"/>
          <a:ext cx="9994865" cy="4670593"/>
        </p:xfrm>
        <a:graphic>
          <a:graphicData uri="http://schemas.openxmlformats.org/drawingml/2006/table">
            <a:tbl>
              <a:tblPr firstRow="1" firstCol="1" bandRow="1">
                <a:tableStyleId>{775DCB02-9BB8-47FD-8907-85C794F793BA}</a:tableStyleId>
              </a:tblPr>
              <a:tblGrid>
                <a:gridCol w="3116986">
                  <a:extLst>
                    <a:ext uri="{9D8B030D-6E8A-4147-A177-3AD203B41FA5}">
                      <a16:colId xmlns:a16="http://schemas.microsoft.com/office/drawing/2014/main" val="20000"/>
                    </a:ext>
                  </a:extLst>
                </a:gridCol>
                <a:gridCol w="3498574">
                  <a:extLst>
                    <a:ext uri="{9D8B030D-6E8A-4147-A177-3AD203B41FA5}">
                      <a16:colId xmlns:a16="http://schemas.microsoft.com/office/drawing/2014/main" val="290645417"/>
                    </a:ext>
                  </a:extLst>
                </a:gridCol>
                <a:gridCol w="3379305">
                  <a:extLst>
                    <a:ext uri="{9D8B030D-6E8A-4147-A177-3AD203B41FA5}">
                      <a16:colId xmlns:a16="http://schemas.microsoft.com/office/drawing/2014/main" val="3083490984"/>
                    </a:ext>
                  </a:extLst>
                </a:gridCol>
              </a:tblGrid>
              <a:tr h="454738">
                <a:tc>
                  <a:txBody>
                    <a:bodyPr/>
                    <a:lstStyle/>
                    <a:p>
                      <a:pPr marL="0" marR="0" algn="ctr" defTabSz="914400" rtl="0" eaLnBrk="1" latinLnBrk="0" hangingPunct="1">
                        <a:lnSpc>
                          <a:spcPct val="107000"/>
                        </a:lnSpc>
                        <a:spcBef>
                          <a:spcPts val="0"/>
                        </a:spcBef>
                        <a:spcAft>
                          <a:spcPts val="0"/>
                        </a:spcAft>
                      </a:pPr>
                      <a:r>
                        <a:rPr lang="en-US" sz="2400" kern="1200" dirty="0">
                          <a:effectLst/>
                        </a:rPr>
                        <a:t>Proposed Standard</a:t>
                      </a:r>
                      <a:endParaRPr lang="en-US" sz="2400" b="1" kern="1200" dirty="0">
                        <a:solidFill>
                          <a:schemeClr val="lt1"/>
                        </a:solidFill>
                        <a:effectLst/>
                        <a:latin typeface="+mn-lt"/>
                        <a:ea typeface="+mn-ea"/>
                        <a:cs typeface="+mn-cs"/>
                      </a:endParaRPr>
                    </a:p>
                  </a:txBody>
                  <a:tcPr marL="68580" marR="68580" marT="0" marB="0"/>
                </a:tc>
                <a:tc>
                  <a:txBody>
                    <a:bodyPr/>
                    <a:lstStyle/>
                    <a:p>
                      <a:pPr marL="0" marR="0" algn="ctr">
                        <a:lnSpc>
                          <a:spcPct val="107000"/>
                        </a:lnSpc>
                        <a:spcBef>
                          <a:spcPts val="0"/>
                        </a:spcBef>
                        <a:spcAft>
                          <a:spcPts val="0"/>
                        </a:spcAft>
                      </a:pPr>
                      <a:r>
                        <a:rPr lang="en-US" sz="2400" dirty="0">
                          <a:effectLst/>
                        </a:rPr>
                        <a:t>Building Class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914400" rtl="0" eaLnBrk="1" latinLnBrk="0" hangingPunct="1">
                        <a:lnSpc>
                          <a:spcPct val="107000"/>
                        </a:lnSpc>
                        <a:spcBef>
                          <a:spcPts val="0"/>
                        </a:spcBef>
                        <a:spcAft>
                          <a:spcPts val="0"/>
                        </a:spcAft>
                      </a:pPr>
                      <a:r>
                        <a:rPr lang="en-US" sz="2400" kern="1200" dirty="0">
                          <a:effectLst/>
                        </a:rPr>
                        <a:t>Approx. # of Buildings</a:t>
                      </a:r>
                      <a:endParaRPr lang="en-US" sz="2400" b="1"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2823913532"/>
                  </a:ext>
                </a:extLst>
              </a:tr>
              <a:tr h="677747">
                <a:tc>
                  <a:txBody>
                    <a:bodyPr/>
                    <a:lstStyle/>
                    <a:p>
                      <a:pPr marL="0" marR="0">
                        <a:lnSpc>
                          <a:spcPct val="107000"/>
                        </a:lnSpc>
                        <a:spcBef>
                          <a:spcPts val="0"/>
                        </a:spcBef>
                        <a:spcAft>
                          <a:spcPts val="0"/>
                        </a:spcAft>
                      </a:pPr>
                      <a:r>
                        <a:rPr lang="en-US" sz="1800" dirty="0">
                          <a:effectLst/>
                        </a:rPr>
                        <a:t>Immediate Occupancy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1: </a:t>
                      </a:r>
                      <a:r>
                        <a:rPr lang="en-US" sz="1800" kern="1200" dirty="0">
                          <a:effectLst/>
                        </a:rPr>
                        <a:t>Critical Buildings + essential facilities  </a:t>
                      </a:r>
                      <a:endParaRPr lang="en-US" sz="1800" b="0" kern="1200" dirty="0">
                        <a:solidFill>
                          <a:schemeClr val="lt1"/>
                        </a:solidFill>
                        <a:effectLst/>
                        <a:latin typeface="+mn-lt"/>
                        <a:ea typeface="+mn-ea"/>
                        <a:cs typeface="+mn-cs"/>
                      </a:endParaRPr>
                    </a:p>
                  </a:txBody>
                  <a:tcPr marL="68580" marR="68580" marT="0" marB="0"/>
                </a:tc>
                <a:tc>
                  <a:txBody>
                    <a:bodyPr/>
                    <a:lstStyle/>
                    <a:p>
                      <a:pPr marL="0" marR="0">
                        <a:lnSpc>
                          <a:spcPct val="107000"/>
                        </a:lnSpc>
                        <a:spcBef>
                          <a:spcPts val="0"/>
                        </a:spcBef>
                        <a:spcAft>
                          <a:spcPts val="0"/>
                        </a:spcAft>
                      </a:pPr>
                      <a:r>
                        <a:rPr lang="en-US" sz="1800" dirty="0">
                          <a:effectLst/>
                        </a:rPr>
                        <a:t>6</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5696416"/>
                  </a:ext>
                </a:extLst>
              </a:tr>
              <a:tr h="943429">
                <a:tc>
                  <a:txBody>
                    <a:bodyPr/>
                    <a:lstStyle/>
                    <a:p>
                      <a:pPr marL="0" marR="0">
                        <a:lnSpc>
                          <a:spcPct val="107000"/>
                        </a:lnSpc>
                        <a:spcBef>
                          <a:spcPts val="0"/>
                        </a:spcBef>
                        <a:spcAft>
                          <a:spcPts val="0"/>
                        </a:spcAft>
                      </a:pPr>
                      <a:r>
                        <a:rPr lang="en-US" sz="1800" dirty="0">
                          <a:effectLst/>
                        </a:rPr>
                        <a:t>Damage Control</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2:  </a:t>
                      </a:r>
                      <a:r>
                        <a:rPr lang="en-US" sz="1800" kern="1200" dirty="0">
                          <a:effectLst/>
                        </a:rPr>
                        <a:t>Schools, community centers, high occupancy structures </a:t>
                      </a:r>
                      <a:endParaRPr lang="en-US" sz="1800" b="0" kern="1200" dirty="0">
                        <a:solidFill>
                          <a:schemeClr val="lt1"/>
                        </a:solidFill>
                        <a:effectLst/>
                        <a:latin typeface="+mn-lt"/>
                        <a:ea typeface="+mn-ea"/>
                        <a:cs typeface="+mn-cs"/>
                      </a:endParaRPr>
                    </a:p>
                  </a:txBody>
                  <a:tcPr marL="68580" marR="68580" marT="0" marB="0"/>
                </a:tc>
                <a:tc>
                  <a:txBody>
                    <a:bodyPr/>
                    <a:lstStyle/>
                    <a:p>
                      <a:pPr marL="0" marR="0">
                        <a:lnSpc>
                          <a:spcPct val="107000"/>
                        </a:lnSpc>
                        <a:spcBef>
                          <a:spcPts val="0"/>
                        </a:spcBef>
                        <a:spcAft>
                          <a:spcPts val="0"/>
                        </a:spcAft>
                      </a:pPr>
                      <a:r>
                        <a:rPr lang="en-US" sz="1800" dirty="0">
                          <a:effectLst/>
                        </a:rPr>
                        <a:t>94 </a:t>
                      </a:r>
                    </a:p>
                    <a:p>
                      <a:pPr marL="0" marR="0">
                        <a:lnSpc>
                          <a:spcPct val="107000"/>
                        </a:lnSpc>
                        <a:spcBef>
                          <a:spcPts val="0"/>
                        </a:spcBef>
                        <a:spcAft>
                          <a:spcPts val="0"/>
                        </a:spcAft>
                      </a:pPr>
                      <a:r>
                        <a:rPr lang="en-US" sz="1800" dirty="0">
                          <a:effectLst/>
                        </a:rPr>
                        <a:t>44 schools, 37 churches, 13 other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3211437"/>
                  </a:ext>
                </a:extLst>
              </a:tr>
              <a:tr h="1729742">
                <a:tc>
                  <a:txBody>
                    <a:bodyPr/>
                    <a:lstStyle/>
                    <a:p>
                      <a:pPr marL="0" marR="0">
                        <a:lnSpc>
                          <a:spcPct val="107000"/>
                        </a:lnSpc>
                        <a:spcBef>
                          <a:spcPts val="0"/>
                        </a:spcBef>
                        <a:spcAft>
                          <a:spcPts val="0"/>
                        </a:spcAft>
                      </a:pPr>
                      <a:r>
                        <a:rPr lang="en-US" sz="1800" dirty="0">
                          <a:effectLst/>
                        </a:rPr>
                        <a:t>Collapse Risk Reduction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kern="1200" dirty="0">
                          <a:effectLst/>
                        </a:rPr>
                        <a:t>3: All URM buildings not in 1,2, or 4</a:t>
                      </a:r>
                      <a:endParaRPr lang="en-US" sz="1800" b="0" kern="1200" dirty="0">
                        <a:solidFill>
                          <a:schemeClr val="lt1"/>
                        </a:solidFill>
                        <a:effectLst/>
                        <a:latin typeface="+mn-lt"/>
                        <a:ea typeface="+mn-ea"/>
                        <a:cs typeface="+mn-cs"/>
                      </a:endParaRP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1800" kern="1200" dirty="0">
                          <a:effectLst/>
                        </a:rPr>
                        <a:t>1,332</a:t>
                      </a:r>
                    </a:p>
                    <a:p>
                      <a:pPr marL="0" marR="0">
                        <a:lnSpc>
                          <a:spcPct val="107000"/>
                        </a:lnSpc>
                        <a:spcBef>
                          <a:spcPts val="0"/>
                        </a:spcBef>
                        <a:spcAft>
                          <a:spcPts val="0"/>
                        </a:spcAft>
                      </a:pPr>
                      <a:r>
                        <a:rPr lang="en-US" sz="1800" dirty="0">
                          <a:effectLst/>
                        </a:rPr>
                        <a:t> </a:t>
                      </a:r>
                    </a:p>
                    <a:p>
                      <a:pPr marL="0" marR="0">
                        <a:lnSpc>
                          <a:spcPct val="107000"/>
                        </a:lnSpc>
                        <a:spcBef>
                          <a:spcPts val="0"/>
                        </a:spcBef>
                        <a:spcAft>
                          <a:spcPts val="0"/>
                        </a:spcAft>
                      </a:pPr>
                      <a:r>
                        <a:rPr lang="en-US" sz="1800" dirty="0">
                          <a:effectLst/>
                        </a:rPr>
                        <a:t>Plus 37 churches and other buildings owned by non-profits (but not schools) may choose this standard.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9481714"/>
                  </a:ext>
                </a:extLst>
              </a:tr>
              <a:tr h="833697">
                <a:tc>
                  <a:txBody>
                    <a:bodyPr/>
                    <a:lstStyle/>
                    <a:p>
                      <a:pPr marL="0" marR="0" algn="l" defTabSz="914400" rtl="0" eaLnBrk="1" latinLnBrk="0" hangingPunct="1">
                        <a:lnSpc>
                          <a:spcPct val="107000"/>
                        </a:lnSpc>
                        <a:spcBef>
                          <a:spcPts val="0"/>
                        </a:spcBef>
                        <a:spcAft>
                          <a:spcPts val="0"/>
                        </a:spcAft>
                      </a:pPr>
                      <a:r>
                        <a:rPr lang="en-US" sz="1800" kern="1200" dirty="0">
                          <a:effectLst/>
                        </a:rPr>
                        <a:t>Parapet bracing only</a:t>
                      </a:r>
                      <a:endParaRPr lang="en-US" sz="1800" b="1" kern="1200" dirty="0">
                        <a:solidFill>
                          <a:schemeClr val="dk1"/>
                        </a:solidFill>
                        <a:effectLst/>
                        <a:latin typeface="+mn-lt"/>
                        <a:ea typeface="+mn-ea"/>
                        <a:cs typeface="+mn-cs"/>
                      </a:endParaRPr>
                    </a:p>
                  </a:txBody>
                  <a:tcPr marL="68580" marR="68580" marT="0" marB="0"/>
                </a:tc>
                <a:tc>
                  <a:txBody>
                    <a:bodyPr/>
                    <a:lstStyle/>
                    <a:p>
                      <a:pPr marL="0" marR="0">
                        <a:lnSpc>
                          <a:spcPct val="107000"/>
                        </a:lnSpc>
                        <a:spcBef>
                          <a:spcPts val="0"/>
                        </a:spcBef>
                        <a:spcAft>
                          <a:spcPts val="0"/>
                        </a:spcAft>
                      </a:pPr>
                      <a:r>
                        <a:rPr lang="en-US" sz="1800" dirty="0">
                          <a:effectLst/>
                        </a:rPr>
                        <a:t>4: </a:t>
                      </a:r>
                      <a:r>
                        <a:rPr lang="en-US" sz="1800" kern="1200" dirty="0">
                          <a:effectLst/>
                        </a:rPr>
                        <a:t>1 and 2-story buildings with 0-10 occupants.</a:t>
                      </a:r>
                      <a:endParaRPr lang="en-US" sz="1800" b="0" kern="1200" dirty="0">
                        <a:solidFill>
                          <a:schemeClr val="lt1"/>
                        </a:solidFill>
                        <a:effectLst/>
                        <a:latin typeface="+mn-lt"/>
                        <a:ea typeface="+mn-ea"/>
                        <a:cs typeface="+mn-cs"/>
                      </a:endParaRP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1800" kern="1200" dirty="0">
                          <a:effectLst/>
                        </a:rPr>
                        <a:t>201</a:t>
                      </a:r>
                      <a:endParaRPr lang="en-US" sz="1800" b="1"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37891186"/>
                  </a:ext>
                </a:extLst>
              </a:tr>
            </a:tbl>
          </a:graphicData>
        </a:graphic>
      </p:graphicFrame>
    </p:spTree>
    <p:extLst>
      <p:ext uri="{BB962C8B-B14F-4D97-AF65-F5344CB8AC3E}">
        <p14:creationId xmlns:p14="http://schemas.microsoft.com/office/powerpoint/2010/main" val="2846962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Class 1 and Class 2 Buildings Will Last</a:t>
            </a:r>
          </a:p>
        </p:txBody>
      </p:sp>
      <p:sp>
        <p:nvSpPr>
          <p:cNvPr id="12" name="Text Placeholder 11"/>
          <p:cNvSpPr>
            <a:spLocks noGrp="1"/>
          </p:cNvSpPr>
          <p:nvPr>
            <p:ph type="body" sz="quarter" idx="11"/>
          </p:nvPr>
        </p:nvSpPr>
        <p:spPr/>
        <p:txBody>
          <a:bodyPr/>
          <a:lstStyle/>
          <a:p>
            <a:r>
              <a:rPr lang="en-US" dirty="0"/>
              <a:t>Proposed Standard</a:t>
            </a:r>
          </a:p>
        </p:txBody>
      </p:sp>
      <p:sp>
        <p:nvSpPr>
          <p:cNvPr id="41988" name="Slide Number Placeholder 3"/>
          <p:cNvSpPr>
            <a:spLocks noGrp="1"/>
          </p:cNvSpPr>
          <p:nvPr>
            <p:ph type="sldNum" sz="quarter" idx="4294967295"/>
          </p:nvPr>
        </p:nvSpPr>
        <p:spPr>
          <a:xfrm>
            <a:off x="0" y="6265863"/>
            <a:ext cx="4410075"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72D4A4D-6E58-4D0F-A9DA-DB2635C8C6B0}"/>
              </a:ext>
            </a:extLst>
          </p:cNvPr>
          <p:cNvPicPr>
            <a:picLocks noChangeAspect="1"/>
          </p:cNvPicPr>
          <p:nvPr/>
        </p:nvPicPr>
        <p:blipFill rotWithShape="1">
          <a:blip r:embed="rId3"/>
          <a:srcRect l="22267" t="12308" r="19683" b="47103"/>
          <a:stretch/>
        </p:blipFill>
        <p:spPr>
          <a:xfrm>
            <a:off x="7495550" y="3503870"/>
            <a:ext cx="3641757" cy="2787760"/>
          </a:xfrm>
          <a:prstGeom prst="rect">
            <a:avLst/>
          </a:prstGeom>
        </p:spPr>
      </p:pic>
      <p:sp>
        <p:nvSpPr>
          <p:cNvPr id="5" name="TextBox 4">
            <a:extLst>
              <a:ext uri="{FF2B5EF4-FFF2-40B4-BE49-F238E27FC236}">
                <a16:creationId xmlns:a16="http://schemas.microsoft.com/office/drawing/2014/main" id="{E7C5224C-726E-49DF-BCDD-2085946169E2}"/>
              </a:ext>
            </a:extLst>
          </p:cNvPr>
          <p:cNvSpPr txBox="1"/>
          <p:nvPr/>
        </p:nvSpPr>
        <p:spPr>
          <a:xfrm>
            <a:off x="217128" y="1426378"/>
            <a:ext cx="11580620" cy="3970318"/>
          </a:xfrm>
          <a:prstGeom prst="rect">
            <a:avLst/>
          </a:prstGeom>
          <a:noFill/>
        </p:spPr>
        <p:txBody>
          <a:bodyPr wrap="square" rtlCol="0">
            <a:spAutoFit/>
          </a:bodyPr>
          <a:lstStyle/>
          <a:p>
            <a:pPr marL="342900"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Class 1 critical buildings with immediate occupancy:</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10 years to complete all steps</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Est. cost $70 - $110 SF</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Class 2 schools and community centers with damage control</a:t>
            </a:r>
            <a:endParaRPr lang="en-US" sz="2800" dirty="0">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10 years for parapets</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20 years for full retrofit</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Est. cost $48 - 81 SF</a:t>
            </a:r>
          </a:p>
          <a:p>
            <a:pPr lvl="1"/>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502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Class 3 Collapse Risk Reduced</a:t>
            </a:r>
          </a:p>
        </p:txBody>
      </p:sp>
      <p:sp>
        <p:nvSpPr>
          <p:cNvPr id="11" name="Text Placeholder 10"/>
          <p:cNvSpPr>
            <a:spLocks noGrp="1"/>
          </p:cNvSpPr>
          <p:nvPr>
            <p:ph type="body" sz="quarter" idx="11"/>
          </p:nvPr>
        </p:nvSpPr>
        <p:spPr/>
        <p:txBody>
          <a:bodyPr/>
          <a:lstStyle/>
          <a:p>
            <a:r>
              <a:rPr lang="en-US" dirty="0"/>
              <a:t>Proposed Standard</a:t>
            </a:r>
          </a:p>
        </p:txBody>
      </p:sp>
      <p:sp>
        <p:nvSpPr>
          <p:cNvPr id="41988" name="Slide Number Placeholder 3"/>
          <p:cNvSpPr>
            <a:spLocks noGrp="1"/>
          </p:cNvSpPr>
          <p:nvPr>
            <p:ph type="sldNum" sz="quarter" idx="4294967295"/>
          </p:nvPr>
        </p:nvSpPr>
        <p:spPr>
          <a:xfrm>
            <a:off x="0" y="6265863"/>
            <a:ext cx="4410075"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691AB5F1-457B-4113-A7D2-CCE0F1713B4E}"/>
              </a:ext>
            </a:extLst>
          </p:cNvPr>
          <p:cNvSpPr txBox="1"/>
          <p:nvPr/>
        </p:nvSpPr>
        <p:spPr>
          <a:xfrm>
            <a:off x="217128" y="1398011"/>
            <a:ext cx="11471289" cy="3046988"/>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Collapse risk reduction for 85% of buildings</a:t>
            </a:r>
          </a:p>
          <a:p>
            <a:pPr marL="342900"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10 Years </a:t>
            </a:r>
            <a:r>
              <a:rPr lang="en-US" sz="2800" dirty="0">
                <a:latin typeface="Arial" panose="020B0604020202020204" pitchFamily="34" charset="0"/>
                <a:cs typeface="Arial" panose="020B0604020202020204" pitchFamily="34" charset="0"/>
              </a:rPr>
              <a:t>for parapet bracing, wall to roof attachment, roof sheathing </a:t>
            </a:r>
          </a:p>
          <a:p>
            <a:pPr marL="342900"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15 Years </a:t>
            </a:r>
            <a:r>
              <a:rPr lang="en-US" sz="2800" dirty="0">
                <a:latin typeface="Arial" panose="020B0604020202020204" pitchFamily="34" charset="0"/>
                <a:cs typeface="Arial" panose="020B0604020202020204" pitchFamily="34" charset="0"/>
              </a:rPr>
              <a:t>for wall to floor attachment </a:t>
            </a:r>
          </a:p>
          <a:p>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Estimated $11/SF additional during re-roofing.  </a:t>
            </a:r>
          </a:p>
          <a:p>
            <a:endParaRPr lang="en-US" sz="28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D4877ED-995A-495E-8541-2B3FB65EE80D}"/>
              </a:ext>
            </a:extLst>
          </p:cNvPr>
          <p:cNvPicPr>
            <a:picLocks noChangeAspect="1"/>
          </p:cNvPicPr>
          <p:nvPr/>
        </p:nvPicPr>
        <p:blipFill rotWithShape="1">
          <a:blip r:embed="rId3">
            <a:clrChange>
              <a:clrFrom>
                <a:srgbClr val="FFFFFF"/>
              </a:clrFrom>
              <a:clrTo>
                <a:srgbClr val="FFFFFF">
                  <a:alpha val="0"/>
                </a:srgbClr>
              </a:clrTo>
            </a:clrChange>
          </a:blip>
          <a:srcRect l="7856" t="50596" r="5390" b="3902"/>
          <a:stretch/>
        </p:blipFill>
        <p:spPr>
          <a:xfrm>
            <a:off x="7503789" y="2648581"/>
            <a:ext cx="4688211" cy="3592836"/>
          </a:xfrm>
          <a:prstGeom prst="rect">
            <a:avLst/>
          </a:prstGeom>
        </p:spPr>
      </p:pic>
    </p:spTree>
    <p:extLst>
      <p:ext uri="{BB962C8B-B14F-4D97-AF65-F5344CB8AC3E}">
        <p14:creationId xmlns:p14="http://schemas.microsoft.com/office/powerpoint/2010/main" val="705794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3 – Estimated Cost Summary</a:t>
            </a:r>
          </a:p>
        </p:txBody>
      </p:sp>
      <p:graphicFrame>
        <p:nvGraphicFramePr>
          <p:cNvPr id="5" name="Content Placeholder 4"/>
          <p:cNvGraphicFramePr>
            <a:graphicFrameLocks noGrp="1"/>
          </p:cNvGraphicFramePr>
          <p:nvPr>
            <p:ph idx="1"/>
            <p:extLst/>
          </p:nvPr>
        </p:nvGraphicFramePr>
        <p:xfrm>
          <a:off x="423081" y="1282889"/>
          <a:ext cx="11095628" cy="5029200"/>
        </p:xfrm>
        <a:graphic>
          <a:graphicData uri="http://schemas.openxmlformats.org/drawingml/2006/table">
            <a:tbl>
              <a:tblPr firstRow="1" firstCol="1" bandRow="1">
                <a:tableStyleId>{2D5ABB26-0587-4C30-8999-92F81FD0307C}</a:tableStyleId>
              </a:tblPr>
              <a:tblGrid>
                <a:gridCol w="423080">
                  <a:extLst>
                    <a:ext uri="{9D8B030D-6E8A-4147-A177-3AD203B41FA5}">
                      <a16:colId xmlns:a16="http://schemas.microsoft.com/office/drawing/2014/main" val="20000"/>
                    </a:ext>
                  </a:extLst>
                </a:gridCol>
                <a:gridCol w="2620370">
                  <a:extLst>
                    <a:ext uri="{9D8B030D-6E8A-4147-A177-3AD203B41FA5}">
                      <a16:colId xmlns:a16="http://schemas.microsoft.com/office/drawing/2014/main" val="20001"/>
                    </a:ext>
                  </a:extLst>
                </a:gridCol>
                <a:gridCol w="2770496">
                  <a:extLst>
                    <a:ext uri="{9D8B030D-6E8A-4147-A177-3AD203B41FA5}">
                      <a16:colId xmlns:a16="http://schemas.microsoft.com/office/drawing/2014/main" val="20002"/>
                    </a:ext>
                  </a:extLst>
                </a:gridCol>
                <a:gridCol w="2852382">
                  <a:extLst>
                    <a:ext uri="{9D8B030D-6E8A-4147-A177-3AD203B41FA5}">
                      <a16:colId xmlns:a16="http://schemas.microsoft.com/office/drawing/2014/main" val="20003"/>
                    </a:ext>
                  </a:extLst>
                </a:gridCol>
                <a:gridCol w="2429300">
                  <a:extLst>
                    <a:ext uri="{9D8B030D-6E8A-4147-A177-3AD203B41FA5}">
                      <a16:colId xmlns:a16="http://schemas.microsoft.com/office/drawing/2014/main" val="20004"/>
                    </a:ext>
                  </a:extLst>
                </a:gridCol>
              </a:tblGrid>
              <a:tr h="457200">
                <a:tc>
                  <a:txBody>
                    <a:bodyPr/>
                    <a:lstStyle/>
                    <a:p>
                      <a:pPr>
                        <a:lnSpc>
                          <a:spcPct val="115000"/>
                        </a:lnSpc>
                      </a:pPr>
                      <a:endParaRPr lang="en-US" sz="1600" dirty="0">
                        <a:effectLst/>
                        <a:latin typeface="Calibri"/>
                      </a:endParaRPr>
                    </a:p>
                  </a:txBody>
                  <a:tcPr marL="68580" marR="68580" marT="0" marB="0" anchor="b">
                    <a:lnB w="12700" cap="flat" cmpd="sng" algn="ctr">
                      <a:solidFill>
                        <a:schemeClr val="tx1"/>
                      </a:solidFill>
                      <a:prstDash val="solid"/>
                      <a:round/>
                      <a:headEnd type="none" w="med" len="med"/>
                      <a:tailEnd type="none" w="med" len="med"/>
                    </a:lnB>
                  </a:tcPr>
                </a:tc>
                <a:tc>
                  <a:txBody>
                    <a:bodyPr/>
                    <a:lstStyle/>
                    <a:p>
                      <a:endParaRPr lang="en-US" sz="2000" dirty="0"/>
                    </a:p>
                  </a:txBody>
                  <a:tcPr marL="68580" marR="6858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800" b="1" dirty="0">
                          <a:effectLst/>
                          <a:latin typeface="+mn-lt"/>
                          <a:ea typeface="+mn-ea"/>
                          <a:cs typeface="+mn-cs"/>
                        </a:rPr>
                        <a:t>COST</a:t>
                      </a:r>
                      <a:r>
                        <a:rPr lang="en-US" sz="1800" b="1" baseline="0" dirty="0">
                          <a:effectLst/>
                          <a:latin typeface="+mn-lt"/>
                          <a:ea typeface="+mn-ea"/>
                          <a:cs typeface="+mn-cs"/>
                        </a:rPr>
                        <a:t> RANGE PER SQUARE FOOT</a:t>
                      </a:r>
                      <a:endParaRPr lang="en-US" sz="1800" b="1"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nSpc>
                          <a:spcPct val="115000"/>
                        </a:lnSpc>
                      </a:pPr>
                      <a:endParaRPr lang="en-US" sz="1800">
                        <a:effectLst/>
                        <a:latin typeface="Calibri"/>
                      </a:endParaRPr>
                    </a:p>
                  </a:txBody>
                  <a:tcPr marL="68580" marR="6858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7200">
                <a:tc gridSpan="2">
                  <a:txBody>
                    <a:bodyPr/>
                    <a:lstStyle/>
                    <a:p>
                      <a:pPr marL="0" marR="0" algn="ctr">
                        <a:lnSpc>
                          <a:spcPct val="115000"/>
                        </a:lnSpc>
                        <a:spcBef>
                          <a:spcPts val="0"/>
                        </a:spcBef>
                        <a:spcAft>
                          <a:spcPts val="0"/>
                        </a:spcAft>
                      </a:pPr>
                      <a:r>
                        <a:rPr lang="en-US" sz="1800" b="1" dirty="0">
                          <a:effectLst/>
                        </a:rPr>
                        <a:t>COST COMPONENT</a:t>
                      </a:r>
                      <a:endParaRPr lang="en-US" sz="1800" b="1" dirty="0">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800" dirty="0">
                          <a:effectLst/>
                        </a:rPr>
                        <a:t>Min</a:t>
                      </a:r>
                      <a:endParaRPr lang="en-US" sz="1800"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Max</a:t>
                      </a:r>
                      <a:endParaRPr lang="en-US" sz="1800"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Median</a:t>
                      </a:r>
                      <a:endParaRPr lang="en-US" sz="1800"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7200">
                <a:tc gridSpan="2">
                  <a:txBody>
                    <a:bodyPr/>
                    <a:lstStyle/>
                    <a:p>
                      <a:pPr marL="0" marR="0">
                        <a:lnSpc>
                          <a:spcPct val="115000"/>
                        </a:lnSpc>
                        <a:spcBef>
                          <a:spcPts val="0"/>
                        </a:spcBef>
                        <a:spcAft>
                          <a:spcPts val="0"/>
                        </a:spcAft>
                      </a:pPr>
                      <a:r>
                        <a:rPr lang="en-US" sz="1800" b="1" i="0" dirty="0">
                          <a:effectLst/>
                        </a:rPr>
                        <a:t>Existing Ownership Expense</a:t>
                      </a:r>
                      <a:endParaRPr lang="en-US" sz="1800" b="1" i="0" dirty="0">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800">
                          <a:effectLst/>
                        </a:rPr>
                        <a:t> </a:t>
                      </a:r>
                      <a:endParaRPr lang="en-US" sz="180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57200">
                <a:tc>
                  <a:txBody>
                    <a:bodyPr/>
                    <a:lstStyle/>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800" dirty="0">
                          <a:effectLst/>
                        </a:rPr>
                        <a:t>Re-roofing</a:t>
                      </a:r>
                      <a:endParaRPr lang="en-US" sz="1800" dirty="0">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31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36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34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457200">
                <a:tc gridSpan="2">
                  <a:txBody>
                    <a:bodyPr/>
                    <a:lstStyle/>
                    <a:p>
                      <a:pPr marL="0" marR="0">
                        <a:lnSpc>
                          <a:spcPct val="115000"/>
                        </a:lnSpc>
                        <a:spcBef>
                          <a:spcPts val="0"/>
                        </a:spcBef>
                        <a:spcAft>
                          <a:spcPts val="0"/>
                        </a:spcAft>
                      </a:pPr>
                      <a:r>
                        <a:rPr lang="en-US" sz="1800" b="1" i="1" dirty="0">
                          <a:effectLst/>
                        </a:rPr>
                        <a:t>Existing Code Requirement</a:t>
                      </a:r>
                      <a:endParaRPr lang="en-US" sz="1800" b="1" i="1" dirty="0">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tcPr>
                </a:tc>
                <a:tc hMerge="1">
                  <a:txBody>
                    <a:bodyPr/>
                    <a:lstStyle/>
                    <a:p>
                      <a:endParaRPr lang="en-US"/>
                    </a:p>
                  </a:txBody>
                  <a:tcPr/>
                </a:tc>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457200">
                <a:tc>
                  <a:txBody>
                    <a:bodyPr/>
                    <a:lstStyle/>
                    <a:p>
                      <a:pPr marL="0" marR="0">
                        <a:lnSpc>
                          <a:spcPct val="115000"/>
                        </a:lnSpc>
                        <a:spcBef>
                          <a:spcPts val="0"/>
                        </a:spcBef>
                        <a:spcAft>
                          <a:spcPts val="0"/>
                        </a:spcAft>
                      </a:pPr>
                      <a:r>
                        <a:rPr lang="en-US" sz="1600">
                          <a:effectLst/>
                        </a:rPr>
                        <a:t> </a:t>
                      </a:r>
                      <a:endParaRPr lang="en-US" sz="16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800" dirty="0">
                          <a:effectLst/>
                        </a:rPr>
                        <a:t>Parapet Bracing</a:t>
                      </a:r>
                      <a:endParaRPr lang="en-US" sz="1800" dirty="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1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7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2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457200">
                <a:tc>
                  <a:txBody>
                    <a:bodyPr/>
                    <a:lstStyle/>
                    <a:p>
                      <a:pPr marL="0" marR="0">
                        <a:lnSpc>
                          <a:spcPct val="115000"/>
                        </a:lnSpc>
                        <a:spcBef>
                          <a:spcPts val="0"/>
                        </a:spcBef>
                        <a:spcAft>
                          <a:spcPts val="0"/>
                        </a:spcAft>
                      </a:pPr>
                      <a:r>
                        <a:rPr lang="en-US" sz="1600">
                          <a:effectLst/>
                        </a:rPr>
                        <a:t> </a:t>
                      </a:r>
                      <a:endParaRPr lang="en-US" sz="16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800">
                          <a:effectLst/>
                        </a:rPr>
                        <a:t>Roof-to-wall attachment</a:t>
                      </a:r>
                      <a:endParaRPr lang="en-US" sz="180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1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8</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2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457200">
                <a:tc gridSpan="2">
                  <a:txBody>
                    <a:bodyPr/>
                    <a:lstStyle/>
                    <a:p>
                      <a:pPr marL="0" marR="0">
                        <a:lnSpc>
                          <a:spcPct val="115000"/>
                        </a:lnSpc>
                        <a:spcBef>
                          <a:spcPts val="0"/>
                        </a:spcBef>
                        <a:spcAft>
                          <a:spcPts val="0"/>
                        </a:spcAft>
                      </a:pPr>
                      <a:r>
                        <a:rPr lang="en-US" sz="1800" b="1" i="1" dirty="0">
                          <a:effectLst/>
                        </a:rPr>
                        <a:t>New Code Requirement</a:t>
                      </a:r>
                      <a:endParaRPr lang="en-US" sz="1800" b="1" i="1" dirty="0">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tcPr>
                </a:tc>
                <a:tc hMerge="1">
                  <a:txBody>
                    <a:bodyPr/>
                    <a:lstStyle/>
                    <a:p>
                      <a:endParaRPr lang="en-US"/>
                    </a:p>
                  </a:txBody>
                  <a:tcPr/>
                </a:tc>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a:t>
                      </a:r>
                      <a:endParaRPr lang="en-US" sz="1800" dirty="0">
                        <a:effectLst/>
                        <a:latin typeface="Calibri"/>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457200">
                <a:tc>
                  <a:txBody>
                    <a:bodyPr/>
                    <a:lstStyle/>
                    <a:p>
                      <a:pPr marL="0" marR="0">
                        <a:lnSpc>
                          <a:spcPct val="115000"/>
                        </a:lnSpc>
                        <a:spcBef>
                          <a:spcPts val="0"/>
                        </a:spcBef>
                        <a:spcAft>
                          <a:spcPts val="0"/>
                        </a:spcAft>
                      </a:pPr>
                      <a:r>
                        <a:rPr lang="en-US" sz="1600">
                          <a:effectLst/>
                        </a:rPr>
                        <a:t> </a:t>
                      </a:r>
                      <a:endParaRPr lang="en-US" sz="16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800" dirty="0">
                          <a:effectLst/>
                        </a:rPr>
                        <a:t>Sheathing</a:t>
                      </a:r>
                      <a:endParaRPr lang="en-US" sz="1800" dirty="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8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9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effectLst/>
                        </a:rPr>
                        <a:t> $                        9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457200">
                <a:tc>
                  <a:txBody>
                    <a:bodyPr/>
                    <a:lstStyle/>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68580" marR="68580" marT="0" marB="0" anchor="b">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rPr>
                        <a:t>Floor-to-wall attachment*</a:t>
                      </a:r>
                      <a:endParaRPr lang="en-US" sz="1800" dirty="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 $                         3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 $                        5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rPr>
                        <a:t>        $                        2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57200">
                <a:tc gridSpan="2">
                  <a:txBody>
                    <a:bodyPr/>
                    <a:lstStyle/>
                    <a:p>
                      <a:pPr marL="0" marR="0">
                        <a:lnSpc>
                          <a:spcPct val="115000"/>
                        </a:lnSpc>
                        <a:spcBef>
                          <a:spcPts val="0"/>
                        </a:spcBef>
                        <a:spcAft>
                          <a:spcPts val="0"/>
                        </a:spcAft>
                      </a:pPr>
                      <a:r>
                        <a:rPr lang="en-US" sz="1800" b="1" i="1" dirty="0">
                          <a:effectLst/>
                        </a:rPr>
                        <a:t>Total Estimated Cost Per SF</a:t>
                      </a:r>
                      <a:endParaRPr lang="en-US" sz="1800" b="1" i="1" dirty="0">
                        <a:effectLst/>
                        <a:latin typeface="Calibri"/>
                        <a:ea typeface="Calibri"/>
                        <a:cs typeface="Times New Roman"/>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800" dirty="0">
                          <a:effectLst/>
                        </a:rPr>
                        <a:t> $                      43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 $                     65 </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                      48</a:t>
                      </a:r>
                      <a:endParaRPr lang="en-US"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4" name="Text Placeholder 3"/>
          <p:cNvSpPr>
            <a:spLocks noGrp="1"/>
          </p:cNvSpPr>
          <p:nvPr>
            <p:ph type="body" sz="quarter" idx="11"/>
          </p:nvPr>
        </p:nvSpPr>
        <p:spPr/>
        <p:txBody>
          <a:bodyPr/>
          <a:lstStyle/>
          <a:p>
            <a:r>
              <a:rPr lang="en-US" dirty="0"/>
              <a:t>Proposed Standard</a:t>
            </a:r>
          </a:p>
        </p:txBody>
      </p:sp>
      <p:sp>
        <p:nvSpPr>
          <p:cNvPr id="3" name="Oval 2"/>
          <p:cNvSpPr/>
          <p:nvPr/>
        </p:nvSpPr>
        <p:spPr>
          <a:xfrm>
            <a:off x="10575234" y="4780722"/>
            <a:ext cx="824205" cy="1202635"/>
          </a:xfrm>
          <a:prstGeom prst="ellipse">
            <a:avLst/>
          </a:prstGeom>
          <a:noFill/>
          <a:ln w="38100">
            <a:solidFill>
              <a:srgbClr val="C41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023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Minimal retrofits for small buildings</a:t>
            </a:r>
          </a:p>
        </p:txBody>
      </p:sp>
      <p:sp>
        <p:nvSpPr>
          <p:cNvPr id="9" name="Text Placeholder 8"/>
          <p:cNvSpPr>
            <a:spLocks noGrp="1"/>
          </p:cNvSpPr>
          <p:nvPr>
            <p:ph type="body" sz="quarter" idx="11"/>
          </p:nvPr>
        </p:nvSpPr>
        <p:spPr/>
        <p:txBody>
          <a:bodyPr/>
          <a:lstStyle/>
          <a:p>
            <a:r>
              <a:rPr lang="en-US" dirty="0"/>
              <a:t>Proposed Standard</a:t>
            </a:r>
          </a:p>
        </p:txBody>
      </p:sp>
      <p:sp>
        <p:nvSpPr>
          <p:cNvPr id="41988" name="Slide Number Placeholder 3"/>
          <p:cNvSpPr>
            <a:spLocks noGrp="1"/>
          </p:cNvSpPr>
          <p:nvPr>
            <p:ph type="sldNum" sz="quarter" idx="4294967295"/>
          </p:nvPr>
        </p:nvSpPr>
        <p:spPr>
          <a:xfrm>
            <a:off x="0" y="6265863"/>
            <a:ext cx="4410075"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9CE2D13-1F3B-44C2-A35C-8FA163A6236A}"/>
              </a:ext>
            </a:extLst>
          </p:cNvPr>
          <p:cNvPicPr>
            <a:picLocks noChangeAspect="1"/>
          </p:cNvPicPr>
          <p:nvPr/>
        </p:nvPicPr>
        <p:blipFill rotWithShape="1">
          <a:blip r:embed="rId3"/>
          <a:srcRect l="4760" t="53765" r="4109" b="3542"/>
          <a:stretch/>
        </p:blipFill>
        <p:spPr>
          <a:xfrm>
            <a:off x="6031626" y="2347476"/>
            <a:ext cx="5501506" cy="3800381"/>
          </a:xfrm>
          <a:prstGeom prst="rect">
            <a:avLst/>
          </a:prstGeom>
        </p:spPr>
      </p:pic>
      <p:sp>
        <p:nvSpPr>
          <p:cNvPr id="2" name="TextBox 1">
            <a:extLst>
              <a:ext uri="{FF2B5EF4-FFF2-40B4-BE49-F238E27FC236}">
                <a16:creationId xmlns:a16="http://schemas.microsoft.com/office/drawing/2014/main" id="{FF3D88EE-FA16-4C86-89A3-E929CE9B4357}"/>
              </a:ext>
            </a:extLst>
          </p:cNvPr>
          <p:cNvSpPr txBox="1"/>
          <p:nvPr/>
        </p:nvSpPr>
        <p:spPr>
          <a:xfrm>
            <a:off x="217129" y="1654979"/>
            <a:ext cx="9991178"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URM buildings with less than ten occupants brace parapets and tie roof (current code).</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Ten years to complete. </a:t>
            </a:r>
          </a:p>
        </p:txBody>
      </p:sp>
    </p:spTree>
    <p:extLst>
      <p:ext uri="{BB962C8B-B14F-4D97-AF65-F5344CB8AC3E}">
        <p14:creationId xmlns:p14="http://schemas.microsoft.com/office/powerpoint/2010/main" val="1695870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 existing triggers</a:t>
            </a:r>
          </a:p>
        </p:txBody>
      </p:sp>
      <p:sp>
        <p:nvSpPr>
          <p:cNvPr id="5" name="Content Placeholder 2"/>
          <p:cNvSpPr>
            <a:spLocks noGrp="1"/>
          </p:cNvSpPr>
          <p:nvPr>
            <p:ph idx="1"/>
          </p:nvPr>
        </p:nvSpPr>
        <p:spPr/>
        <p:txBody>
          <a:bodyPr/>
          <a:lstStyle/>
          <a:p>
            <a:pPr marL="0" indent="0">
              <a:buNone/>
            </a:pPr>
            <a:r>
              <a:rPr lang="en-US" dirty="0"/>
              <a:t>Triggers in existing seismic regulations (Title 24.85): </a:t>
            </a:r>
          </a:p>
          <a:p>
            <a:endParaRPr lang="en-US" dirty="0"/>
          </a:p>
          <a:p>
            <a:r>
              <a:rPr lang="en-US" altLang="en-US" b="1" dirty="0"/>
              <a:t>Roof replacement </a:t>
            </a:r>
            <a:r>
              <a:rPr lang="en-US" altLang="en-US" dirty="0"/>
              <a:t>– removal of greater than 50% of total roof area within a </a:t>
            </a:r>
            <a:r>
              <a:rPr lang="en-US" altLang="en-US" strike="dblStrike" dirty="0">
                <a:solidFill>
                  <a:srgbClr val="C41D23"/>
                </a:solidFill>
              </a:rPr>
              <a:t>5 </a:t>
            </a:r>
            <a:r>
              <a:rPr lang="en-US" altLang="en-US" dirty="0">
                <a:solidFill>
                  <a:srgbClr val="C41D23"/>
                </a:solidFill>
              </a:rPr>
              <a:t>15 </a:t>
            </a:r>
            <a:r>
              <a:rPr lang="en-US" altLang="en-US" dirty="0"/>
              <a:t>year period requires wall anchorage for both in plane and out of plane forces and parapet bracing.</a:t>
            </a:r>
          </a:p>
          <a:p>
            <a:r>
              <a:rPr lang="en-US" b="1" dirty="0"/>
              <a:t>Costs of alterations or repair </a:t>
            </a:r>
            <a:r>
              <a:rPr lang="en-US" dirty="0"/>
              <a:t>- </a:t>
            </a:r>
            <a:r>
              <a:rPr lang="en-US" altLang="en-US" dirty="0"/>
              <a:t>When costs associated with building alterations or repair in a </a:t>
            </a:r>
            <a:r>
              <a:rPr lang="en-US" altLang="en-US" strike="dblStrike" dirty="0">
                <a:solidFill>
                  <a:srgbClr val="C41D23"/>
                </a:solidFill>
              </a:rPr>
              <a:t>two</a:t>
            </a:r>
            <a:r>
              <a:rPr lang="en-US" altLang="en-US" dirty="0">
                <a:solidFill>
                  <a:srgbClr val="C41D23"/>
                </a:solidFill>
              </a:rPr>
              <a:t> five </a:t>
            </a:r>
            <a:r>
              <a:rPr lang="en-US" altLang="en-US" dirty="0"/>
              <a:t>year time period </a:t>
            </a:r>
            <a:r>
              <a:rPr lang="en-US" altLang="en-US" dirty="0">
                <a:solidFill>
                  <a:srgbClr val="C41D23"/>
                </a:solidFill>
              </a:rPr>
              <a:t>or fifteen year time period</a:t>
            </a:r>
            <a:r>
              <a:rPr lang="en-US" altLang="en-US" dirty="0"/>
              <a:t> exceeds, entire building shall be improved to resist seismic forces to meet ASCE 31 41 criteria. </a:t>
            </a:r>
            <a:endParaRPr lang="en-US" dirty="0"/>
          </a:p>
          <a:p>
            <a:endParaRPr lang="en-US" altLang="en-US" dirty="0"/>
          </a:p>
          <a:p>
            <a:endParaRPr lang="en-US" altLang="en-US" dirty="0"/>
          </a:p>
          <a:p>
            <a:endParaRPr lang="en-US" dirty="0"/>
          </a:p>
        </p:txBody>
      </p:sp>
      <p:sp>
        <p:nvSpPr>
          <p:cNvPr id="9" name="Text Placeholder 8"/>
          <p:cNvSpPr>
            <a:spLocks noGrp="1"/>
          </p:cNvSpPr>
          <p:nvPr>
            <p:ph type="body" sz="quarter" idx="11"/>
          </p:nvPr>
        </p:nvSpPr>
        <p:spPr/>
        <p:txBody>
          <a:bodyPr/>
          <a:lstStyle/>
          <a:p>
            <a:r>
              <a:rPr lang="en-US" dirty="0"/>
              <a:t>Proposed Standard</a:t>
            </a:r>
          </a:p>
        </p:txBody>
      </p:sp>
      <p:sp>
        <p:nvSpPr>
          <p:cNvPr id="41988" name="Slide Number Placeholder 3"/>
          <p:cNvSpPr>
            <a:spLocks noGrp="1"/>
          </p:cNvSpPr>
          <p:nvPr>
            <p:ph type="sldNum" sz="quarter" idx="4294967295"/>
          </p:nvPr>
        </p:nvSpPr>
        <p:spPr>
          <a:xfrm>
            <a:off x="9448800" y="6356350"/>
            <a:ext cx="2743200"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0475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Fairness in implementation</a:t>
            </a:r>
          </a:p>
        </p:txBody>
      </p:sp>
      <p:sp>
        <p:nvSpPr>
          <p:cNvPr id="5" name="Content Placeholder 2"/>
          <p:cNvSpPr>
            <a:spLocks noGrp="1"/>
          </p:cNvSpPr>
          <p:nvPr>
            <p:ph idx="1"/>
          </p:nvPr>
        </p:nvSpPr>
        <p:spPr/>
        <p:txBody>
          <a:bodyPr/>
          <a:lstStyle/>
          <a:p>
            <a:endParaRPr lang="en-US" altLang="en-US" dirty="0"/>
          </a:p>
          <a:p>
            <a:r>
              <a:rPr lang="en-US" altLang="en-US" dirty="0"/>
              <a:t>Notice and opportunity to appeal URM building status. </a:t>
            </a:r>
          </a:p>
          <a:p>
            <a:r>
              <a:rPr lang="en-US" altLang="en-US" dirty="0"/>
              <a:t>Timeline extension for class 3 and 4 with newer roof. </a:t>
            </a:r>
          </a:p>
          <a:p>
            <a:endParaRPr lang="en-US" altLang="en-US" dirty="0"/>
          </a:p>
          <a:p>
            <a:endParaRPr lang="en-US" dirty="0"/>
          </a:p>
        </p:txBody>
      </p:sp>
      <p:sp>
        <p:nvSpPr>
          <p:cNvPr id="9" name="Text Placeholder 8"/>
          <p:cNvSpPr>
            <a:spLocks noGrp="1"/>
          </p:cNvSpPr>
          <p:nvPr>
            <p:ph type="body" sz="quarter" idx="11"/>
          </p:nvPr>
        </p:nvSpPr>
        <p:spPr/>
        <p:txBody>
          <a:bodyPr/>
          <a:lstStyle/>
          <a:p>
            <a:r>
              <a:rPr lang="en-US" dirty="0"/>
              <a:t>Proposed Standard</a:t>
            </a:r>
          </a:p>
        </p:txBody>
      </p:sp>
      <p:sp>
        <p:nvSpPr>
          <p:cNvPr id="41988" name="Slide Number Placeholder 3"/>
          <p:cNvSpPr>
            <a:spLocks noGrp="1"/>
          </p:cNvSpPr>
          <p:nvPr>
            <p:ph type="sldNum" sz="quarter" idx="4294967295"/>
          </p:nvPr>
        </p:nvSpPr>
        <p:spPr>
          <a:xfrm>
            <a:off x="9448800" y="6356350"/>
            <a:ext cx="2743200"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9662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Overview</a:t>
            </a:r>
          </a:p>
        </p:txBody>
      </p:sp>
      <p:sp>
        <p:nvSpPr>
          <p:cNvPr id="3" name="Content Placeholder 2"/>
          <p:cNvSpPr>
            <a:spLocks noGrp="1"/>
          </p:cNvSpPr>
          <p:nvPr>
            <p:ph idx="1"/>
          </p:nvPr>
        </p:nvSpPr>
        <p:spPr/>
        <p:txBody>
          <a:bodyPr/>
          <a:lstStyle/>
          <a:p>
            <a:r>
              <a:rPr lang="en-US" dirty="0"/>
              <a:t>Risk Overview</a:t>
            </a:r>
          </a:p>
          <a:p>
            <a:r>
              <a:rPr lang="en-US" dirty="0"/>
              <a:t>URM Building Inventory</a:t>
            </a:r>
          </a:p>
          <a:p>
            <a:r>
              <a:rPr lang="en-US" dirty="0"/>
              <a:t>Policy Process</a:t>
            </a:r>
          </a:p>
          <a:p>
            <a:r>
              <a:rPr lang="en-US" dirty="0"/>
              <a:t>Recommended Retrofit Standard and Financial Support</a:t>
            </a:r>
          </a:p>
          <a:p>
            <a:r>
              <a:rPr lang="en-US" dirty="0"/>
              <a:t>Public Notification</a:t>
            </a:r>
          </a:p>
          <a:p>
            <a:r>
              <a:rPr lang="en-US" dirty="0"/>
              <a:t>Resolution Summary</a:t>
            </a:r>
          </a:p>
          <a:p>
            <a:pPr marL="0" indent="0">
              <a:buNone/>
            </a:pPr>
            <a:endParaRPr lang="en-US" dirty="0"/>
          </a:p>
          <a:p>
            <a:endParaRPr lang="en-US" dirty="0"/>
          </a:p>
          <a:p>
            <a:endParaRPr lang="en-US" dirty="0"/>
          </a:p>
        </p:txBody>
      </p:sp>
      <p:sp>
        <p:nvSpPr>
          <p:cNvPr id="5" name="Rectangle 4"/>
          <p:cNvSpPr/>
          <p:nvPr/>
        </p:nvSpPr>
        <p:spPr>
          <a:xfrm>
            <a:off x="9780104" y="95250"/>
            <a:ext cx="884583" cy="84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19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Independent Cost-Benefit Study</a:t>
            </a:r>
            <a:endParaRPr lang="en-US" dirty="0"/>
          </a:p>
        </p:txBody>
      </p:sp>
      <p:sp>
        <p:nvSpPr>
          <p:cNvPr id="4" name="Content Placeholder 3"/>
          <p:cNvSpPr>
            <a:spLocks noGrp="1"/>
          </p:cNvSpPr>
          <p:nvPr>
            <p:ph idx="1"/>
          </p:nvPr>
        </p:nvSpPr>
        <p:spPr/>
        <p:txBody>
          <a:bodyPr/>
          <a:lstStyle/>
          <a:p>
            <a:r>
              <a:rPr lang="en-US" dirty="0"/>
              <a:t>Used simple costs and benefits: construction costs and fees versus property damage, injuries, and deaths.  </a:t>
            </a:r>
          </a:p>
          <a:p>
            <a:r>
              <a:rPr lang="en-US" dirty="0"/>
              <a:t>Used higher retrofit  standard than now proposed. </a:t>
            </a:r>
          </a:p>
          <a:p>
            <a:endParaRPr lang="en-US" dirty="0"/>
          </a:p>
          <a:p>
            <a:pPr marL="0" indent="0">
              <a:buNone/>
            </a:pPr>
            <a:r>
              <a:rPr lang="en-US" b="1" i="1" dirty="0"/>
              <a:t>Cost-benefit ratios 1:1.4  to 1:1.9.  </a:t>
            </a:r>
          </a:p>
          <a:p>
            <a:pPr marL="0" indent="0">
              <a:buNone/>
            </a:pPr>
            <a:r>
              <a:rPr lang="en-US" b="1" i="1" dirty="0"/>
              <a:t>Avoided death and injury are greatest benefit (55%). </a:t>
            </a:r>
          </a:p>
          <a:p>
            <a:endParaRPr lang="en-US" dirty="0"/>
          </a:p>
        </p:txBody>
      </p:sp>
      <p:sp>
        <p:nvSpPr>
          <p:cNvPr id="9" name="Text Placeholder 8"/>
          <p:cNvSpPr>
            <a:spLocks noGrp="1"/>
          </p:cNvSpPr>
          <p:nvPr>
            <p:ph type="body" sz="quarter" idx="11"/>
          </p:nvPr>
        </p:nvSpPr>
        <p:spPr/>
        <p:txBody>
          <a:bodyPr/>
          <a:lstStyle/>
          <a:p>
            <a:r>
              <a:rPr lang="en-US" dirty="0"/>
              <a:t>Proposed Standard</a:t>
            </a:r>
          </a:p>
        </p:txBody>
      </p:sp>
    </p:spTree>
    <p:extLst>
      <p:ext uri="{BB962C8B-B14F-4D97-AF65-F5344CB8AC3E}">
        <p14:creationId xmlns:p14="http://schemas.microsoft.com/office/powerpoint/2010/main" val="3323561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Support for URM Building Owners</a:t>
            </a:r>
          </a:p>
        </p:txBody>
      </p:sp>
      <p:sp>
        <p:nvSpPr>
          <p:cNvPr id="6" name="Content Placeholder 5"/>
          <p:cNvSpPr>
            <a:spLocks noGrp="1"/>
          </p:cNvSpPr>
          <p:nvPr>
            <p:ph idx="1"/>
          </p:nvPr>
        </p:nvSpPr>
        <p:spPr/>
        <p:txBody>
          <a:bodyPr/>
          <a:lstStyle/>
          <a:p>
            <a:r>
              <a:rPr lang="en-US" dirty="0"/>
              <a:t>Seismic C-PACE – Authorized and implemented</a:t>
            </a:r>
          </a:p>
          <a:p>
            <a:r>
              <a:rPr lang="en-US" dirty="0"/>
              <a:t>Property Tax Exemption (SB 311) – Authorized</a:t>
            </a:r>
          </a:p>
          <a:p>
            <a:r>
              <a:rPr lang="en-US" dirty="0"/>
              <a:t>State historic tax credit – Introduced, failed, try again</a:t>
            </a:r>
          </a:p>
          <a:p>
            <a:r>
              <a:rPr lang="en-US" dirty="0"/>
              <a:t>State seismic tax credit  – in exploration</a:t>
            </a:r>
          </a:p>
          <a:p>
            <a:r>
              <a:rPr lang="en-US" dirty="0"/>
              <a:t>Capital pool to provide financial assistance – in exploration</a:t>
            </a:r>
          </a:p>
          <a:p>
            <a:r>
              <a:rPr lang="en-US" dirty="0"/>
              <a:t>City staff as advocates at BDS and Prosper Portland</a:t>
            </a:r>
          </a:p>
        </p:txBody>
      </p:sp>
      <p:sp>
        <p:nvSpPr>
          <p:cNvPr id="9" name="Text Placeholder 8"/>
          <p:cNvSpPr>
            <a:spLocks noGrp="1"/>
          </p:cNvSpPr>
          <p:nvPr>
            <p:ph type="body" sz="quarter" idx="11"/>
          </p:nvPr>
        </p:nvSpPr>
        <p:spPr/>
        <p:txBody>
          <a:bodyPr/>
          <a:lstStyle/>
          <a:p>
            <a:r>
              <a:rPr lang="en-US" dirty="0"/>
              <a:t>Proposed Support</a:t>
            </a:r>
          </a:p>
        </p:txBody>
      </p:sp>
    </p:spTree>
    <p:extLst>
      <p:ext uri="{BB962C8B-B14F-4D97-AF65-F5344CB8AC3E}">
        <p14:creationId xmlns:p14="http://schemas.microsoft.com/office/powerpoint/2010/main" val="3703428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Notification: Lease Agreement</a:t>
            </a:r>
          </a:p>
        </p:txBody>
      </p:sp>
      <p:sp>
        <p:nvSpPr>
          <p:cNvPr id="3" name="Content Placeholder 2"/>
          <p:cNvSpPr>
            <a:spLocks noGrp="1"/>
          </p:cNvSpPr>
          <p:nvPr>
            <p:ph idx="1"/>
          </p:nvPr>
        </p:nvSpPr>
        <p:spPr/>
        <p:txBody>
          <a:bodyPr/>
          <a:lstStyle/>
          <a:p>
            <a:r>
              <a:rPr lang="en-US" dirty="0"/>
              <a:t>Information will drive the market to greater retrofits. </a:t>
            </a:r>
          </a:p>
          <a:p>
            <a:endParaRPr lang="en-US" dirty="0"/>
          </a:p>
          <a:p>
            <a:pPr marL="0" indent="0">
              <a:buNone/>
            </a:pPr>
            <a:r>
              <a:rPr lang="en-US" b="1" i="1" dirty="0"/>
              <a:t>Notify renters in the lease agreement if a URM is not retrofitted to Collapse Prevention.</a:t>
            </a:r>
          </a:p>
        </p:txBody>
      </p:sp>
      <p:sp>
        <p:nvSpPr>
          <p:cNvPr id="9" name="Text Placeholder 8"/>
          <p:cNvSpPr>
            <a:spLocks noGrp="1"/>
          </p:cNvSpPr>
          <p:nvPr>
            <p:ph type="body" sz="quarter" idx="11"/>
          </p:nvPr>
        </p:nvSpPr>
        <p:spPr/>
        <p:txBody>
          <a:bodyPr/>
          <a:lstStyle/>
          <a:p>
            <a:r>
              <a:rPr lang="en-US" dirty="0"/>
              <a:t>Proposed Policy</a:t>
            </a:r>
          </a:p>
        </p:txBody>
      </p:sp>
    </p:spTree>
    <p:extLst>
      <p:ext uri="{BB962C8B-B14F-4D97-AF65-F5344CB8AC3E}">
        <p14:creationId xmlns:p14="http://schemas.microsoft.com/office/powerpoint/2010/main" val="4070018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Notification: Placards</a:t>
            </a:r>
          </a:p>
        </p:txBody>
      </p:sp>
      <p:sp>
        <p:nvSpPr>
          <p:cNvPr id="3" name="Content Placeholder 2"/>
          <p:cNvSpPr>
            <a:spLocks noGrp="1"/>
          </p:cNvSpPr>
          <p:nvPr>
            <p:ph idx="1"/>
          </p:nvPr>
        </p:nvSpPr>
        <p:spPr/>
        <p:txBody>
          <a:bodyPr/>
          <a:lstStyle/>
          <a:p>
            <a:r>
              <a:rPr lang="en-US" dirty="0"/>
              <a:t>Buildings retrofitted to a standard less than collapse prevention still pose a life-safety risk to the public. </a:t>
            </a:r>
          </a:p>
          <a:p>
            <a:endParaRPr lang="en-US" dirty="0"/>
          </a:p>
          <a:p>
            <a:pPr marL="0" indent="0">
              <a:buNone/>
            </a:pPr>
            <a:r>
              <a:rPr lang="en-US" b="1" i="1" dirty="0"/>
              <a:t>Placard non-residential URM buildings not retrofitted to Collapse Prevention. </a:t>
            </a:r>
          </a:p>
        </p:txBody>
      </p:sp>
      <p:sp>
        <p:nvSpPr>
          <p:cNvPr id="9" name="Text Placeholder 8"/>
          <p:cNvSpPr>
            <a:spLocks noGrp="1"/>
          </p:cNvSpPr>
          <p:nvPr>
            <p:ph type="body" sz="quarter" idx="11"/>
          </p:nvPr>
        </p:nvSpPr>
        <p:spPr/>
        <p:txBody>
          <a:bodyPr/>
          <a:lstStyle/>
          <a:p>
            <a:r>
              <a:rPr lang="en-US" dirty="0"/>
              <a:t>Proposed Policy</a:t>
            </a:r>
          </a:p>
        </p:txBody>
      </p:sp>
    </p:spTree>
    <p:extLst>
      <p:ext uri="{BB962C8B-B14F-4D97-AF65-F5344CB8AC3E}">
        <p14:creationId xmlns:p14="http://schemas.microsoft.com/office/powerpoint/2010/main" val="3661936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7204" y="707011"/>
            <a:ext cx="9680629" cy="5435900"/>
          </a:xfrm>
          <a:prstGeom prst="rect">
            <a:avLst/>
          </a:prstGeom>
        </p:spPr>
      </p:pic>
    </p:spTree>
    <p:extLst>
      <p:ext uri="{BB962C8B-B14F-4D97-AF65-F5344CB8AC3E}">
        <p14:creationId xmlns:p14="http://schemas.microsoft.com/office/powerpoint/2010/main" val="2450120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Resolution before Council </a:t>
            </a:r>
            <a:endParaRPr lang="en-US" dirty="0"/>
          </a:p>
        </p:txBody>
      </p:sp>
      <p:sp>
        <p:nvSpPr>
          <p:cNvPr id="3" name="Content Placeholder 2"/>
          <p:cNvSpPr>
            <a:spLocks noGrp="1"/>
          </p:cNvSpPr>
          <p:nvPr>
            <p:ph idx="1"/>
          </p:nvPr>
        </p:nvSpPr>
        <p:spPr/>
        <p:txBody>
          <a:bodyPr/>
          <a:lstStyle/>
          <a:p>
            <a:pPr marL="0" indent="0">
              <a:buNone/>
            </a:pPr>
            <a:r>
              <a:rPr lang="en-US" b="1" dirty="0"/>
              <a:t>Return to Council within a year with: </a:t>
            </a:r>
          </a:p>
          <a:p>
            <a:r>
              <a:rPr lang="en-US" b="1" dirty="0"/>
              <a:t>Building code</a:t>
            </a:r>
            <a:r>
              <a:rPr lang="en-US" dirty="0"/>
              <a:t> to implement mandatory seismic retrofit program:</a:t>
            </a:r>
          </a:p>
          <a:p>
            <a:pPr lvl="1"/>
            <a:r>
              <a:rPr lang="en-US" dirty="0"/>
              <a:t>Critical building to immediate occupancy in 10 years</a:t>
            </a:r>
          </a:p>
          <a:p>
            <a:pPr lvl="1"/>
            <a:r>
              <a:rPr lang="en-US" dirty="0"/>
              <a:t>Schools and community centers to damage control in 20 years</a:t>
            </a:r>
          </a:p>
          <a:p>
            <a:pPr lvl="1"/>
            <a:r>
              <a:rPr lang="en-US" dirty="0"/>
              <a:t>Most buildings to collapse risk reduction in 15 years</a:t>
            </a:r>
          </a:p>
          <a:p>
            <a:pPr lvl="1"/>
            <a:r>
              <a:rPr lang="en-US" dirty="0"/>
              <a:t>Small buildings brace parapets in 10 years. </a:t>
            </a:r>
          </a:p>
          <a:p>
            <a:r>
              <a:rPr lang="en-US" dirty="0"/>
              <a:t>Program to implement </a:t>
            </a:r>
            <a:r>
              <a:rPr lang="en-US" b="1" dirty="0"/>
              <a:t>property tax exemption </a:t>
            </a:r>
            <a:r>
              <a:rPr lang="en-US" dirty="0"/>
              <a:t>for URM building retrofits. </a:t>
            </a:r>
          </a:p>
          <a:p>
            <a:r>
              <a:rPr lang="en-US" dirty="0"/>
              <a:t>Proposal for seismic retrofit </a:t>
            </a:r>
            <a:r>
              <a:rPr lang="en-US" b="1" dirty="0"/>
              <a:t>revolving loan fund</a:t>
            </a:r>
            <a:r>
              <a:rPr lang="en-US" dirty="0"/>
              <a:t>.  </a:t>
            </a:r>
          </a:p>
        </p:txBody>
      </p:sp>
      <p:sp>
        <p:nvSpPr>
          <p:cNvPr id="9" name="Text Placeholder 8"/>
          <p:cNvSpPr>
            <a:spLocks noGrp="1"/>
          </p:cNvSpPr>
          <p:nvPr>
            <p:ph type="body" sz="quarter" idx="11"/>
          </p:nvPr>
        </p:nvSpPr>
        <p:spPr/>
        <p:txBody>
          <a:bodyPr/>
          <a:lstStyle/>
          <a:p>
            <a:r>
              <a:rPr lang="en-US" dirty="0"/>
              <a:t>Next Steps</a:t>
            </a:r>
          </a:p>
        </p:txBody>
      </p:sp>
    </p:spTree>
    <p:extLst>
      <p:ext uri="{BB962C8B-B14F-4D97-AF65-F5344CB8AC3E}">
        <p14:creationId xmlns:p14="http://schemas.microsoft.com/office/powerpoint/2010/main" val="3001480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Resolution before Council </a:t>
            </a:r>
            <a:endParaRPr lang="en-US" dirty="0"/>
          </a:p>
        </p:txBody>
      </p:sp>
      <p:sp>
        <p:nvSpPr>
          <p:cNvPr id="3" name="Content Placeholder 2"/>
          <p:cNvSpPr>
            <a:spLocks noGrp="1"/>
          </p:cNvSpPr>
          <p:nvPr>
            <p:ph idx="1"/>
          </p:nvPr>
        </p:nvSpPr>
        <p:spPr/>
        <p:txBody>
          <a:bodyPr/>
          <a:lstStyle/>
          <a:p>
            <a:pPr marL="0" indent="0">
              <a:buNone/>
            </a:pPr>
            <a:r>
              <a:rPr lang="en-US" b="1" dirty="0"/>
              <a:t>Return to Council within a year with: </a:t>
            </a:r>
          </a:p>
          <a:p>
            <a:r>
              <a:rPr lang="en-US" b="1" dirty="0"/>
              <a:t>Staff program to assist URM owners</a:t>
            </a:r>
            <a:r>
              <a:rPr lang="en-US" dirty="0"/>
              <a:t>. </a:t>
            </a:r>
          </a:p>
          <a:p>
            <a:r>
              <a:rPr lang="en-US" b="1" dirty="0"/>
              <a:t>City to assess its own URM buildings</a:t>
            </a:r>
            <a:r>
              <a:rPr lang="en-US" dirty="0"/>
              <a:t>.  </a:t>
            </a:r>
          </a:p>
          <a:p>
            <a:r>
              <a:rPr lang="en-US" b="1" dirty="0"/>
              <a:t>Legislative agenda </a:t>
            </a:r>
            <a:r>
              <a:rPr lang="en-US" dirty="0"/>
              <a:t>to support additional tax credits:</a:t>
            </a:r>
          </a:p>
          <a:p>
            <a:pPr lvl="1"/>
            <a:r>
              <a:rPr lang="en-US" dirty="0"/>
              <a:t>Historic building tax credit</a:t>
            </a:r>
          </a:p>
          <a:p>
            <a:pPr lvl="1"/>
            <a:r>
              <a:rPr lang="en-US" dirty="0"/>
              <a:t>Seismic retrofit tax credit.   </a:t>
            </a:r>
          </a:p>
        </p:txBody>
      </p:sp>
      <p:sp>
        <p:nvSpPr>
          <p:cNvPr id="9" name="Text Placeholder 8"/>
          <p:cNvSpPr>
            <a:spLocks noGrp="1"/>
          </p:cNvSpPr>
          <p:nvPr>
            <p:ph type="body" sz="quarter" idx="11"/>
          </p:nvPr>
        </p:nvSpPr>
        <p:spPr/>
        <p:txBody>
          <a:bodyPr/>
          <a:lstStyle/>
          <a:p>
            <a:r>
              <a:rPr lang="en-US" dirty="0"/>
              <a:t>Next Steps</a:t>
            </a:r>
          </a:p>
        </p:txBody>
      </p:sp>
    </p:spTree>
    <p:extLst>
      <p:ext uri="{BB962C8B-B14F-4D97-AF65-F5344CB8AC3E}">
        <p14:creationId xmlns:p14="http://schemas.microsoft.com/office/powerpoint/2010/main" val="707192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Resolution before Council </a:t>
            </a:r>
            <a:endParaRPr lang="en-US" dirty="0"/>
          </a:p>
        </p:txBody>
      </p:sp>
      <p:sp>
        <p:nvSpPr>
          <p:cNvPr id="3" name="Content Placeholder 2"/>
          <p:cNvSpPr>
            <a:spLocks noGrp="1"/>
          </p:cNvSpPr>
          <p:nvPr>
            <p:ph idx="1"/>
          </p:nvPr>
        </p:nvSpPr>
        <p:spPr/>
        <p:txBody>
          <a:bodyPr/>
          <a:lstStyle/>
          <a:p>
            <a:r>
              <a:rPr lang="en-US" dirty="0"/>
              <a:t>Ordinance for </a:t>
            </a:r>
            <a:r>
              <a:rPr lang="en-US" b="1" dirty="0"/>
              <a:t>placarding</a:t>
            </a:r>
            <a:r>
              <a:rPr lang="en-US" dirty="0"/>
              <a:t> of non-residential URM buildings not retrofitted to prevent collapse. </a:t>
            </a:r>
          </a:p>
          <a:p>
            <a:r>
              <a:rPr lang="en-US" dirty="0"/>
              <a:t>Ordinance requiring URM building owners to </a:t>
            </a:r>
            <a:r>
              <a:rPr lang="en-US" b="1" dirty="0"/>
              <a:t>disclose URM status to renters</a:t>
            </a:r>
            <a:r>
              <a:rPr lang="en-US" dirty="0"/>
              <a:t>, for buildings not retrofitted to prevent collapse. </a:t>
            </a:r>
          </a:p>
        </p:txBody>
      </p:sp>
      <p:sp>
        <p:nvSpPr>
          <p:cNvPr id="9" name="Text Placeholder 8"/>
          <p:cNvSpPr>
            <a:spLocks noGrp="1"/>
          </p:cNvSpPr>
          <p:nvPr>
            <p:ph type="body" sz="quarter" idx="11"/>
          </p:nvPr>
        </p:nvSpPr>
        <p:spPr/>
        <p:txBody>
          <a:bodyPr/>
          <a:lstStyle/>
          <a:p>
            <a:r>
              <a:rPr lang="en-US" dirty="0"/>
              <a:t>Next Steps</a:t>
            </a:r>
          </a:p>
        </p:txBody>
      </p:sp>
    </p:spTree>
    <p:extLst>
      <p:ext uri="{BB962C8B-B14F-4D97-AF65-F5344CB8AC3E}">
        <p14:creationId xmlns:p14="http://schemas.microsoft.com/office/powerpoint/2010/main" val="2416940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Portland Fire and Rescue</a:t>
            </a:r>
          </a:p>
        </p:txBody>
      </p:sp>
      <p:sp>
        <p:nvSpPr>
          <p:cNvPr id="3" name="Text Placeholder 2"/>
          <p:cNvSpPr>
            <a:spLocks noGrp="1"/>
          </p:cNvSpPr>
          <p:nvPr>
            <p:ph sz="half" idx="10"/>
          </p:nvPr>
        </p:nvSpPr>
        <p:spPr>
          <a:xfrm>
            <a:off x="93663" y="4700588"/>
            <a:ext cx="11999912" cy="1236662"/>
          </a:xfrm>
        </p:spPr>
        <p:txBody>
          <a:bodyPr/>
          <a:lstStyle/>
          <a:p>
            <a:r>
              <a:rPr lang="en-US" dirty="0"/>
              <a:t>Fire Chief Mike Myers</a:t>
            </a:r>
          </a:p>
        </p:txBody>
      </p:sp>
    </p:spTree>
    <p:extLst>
      <p:ext uri="{BB962C8B-B14F-4D97-AF65-F5344CB8AC3E}">
        <p14:creationId xmlns:p14="http://schemas.microsoft.com/office/powerpoint/2010/main" val="1976698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URM Building Policy Committee</a:t>
            </a:r>
          </a:p>
        </p:txBody>
      </p:sp>
      <p:sp>
        <p:nvSpPr>
          <p:cNvPr id="3" name="Text Placeholder 2"/>
          <p:cNvSpPr>
            <a:spLocks noGrp="1"/>
          </p:cNvSpPr>
          <p:nvPr>
            <p:ph sz="half" idx="10"/>
          </p:nvPr>
        </p:nvSpPr>
        <p:spPr>
          <a:xfrm>
            <a:off x="93663" y="4700588"/>
            <a:ext cx="11999912" cy="1236662"/>
          </a:xfrm>
        </p:spPr>
        <p:txBody>
          <a:bodyPr/>
          <a:lstStyle/>
          <a:p>
            <a:r>
              <a:rPr lang="en-US" dirty="0"/>
              <a:t>Margaret Mahoney, Chair</a:t>
            </a:r>
          </a:p>
        </p:txBody>
      </p:sp>
    </p:spTree>
    <p:extLst>
      <p:ext uri="{BB962C8B-B14F-4D97-AF65-F5344CB8AC3E}">
        <p14:creationId xmlns:p14="http://schemas.microsoft.com/office/powerpoint/2010/main" val="257756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526" y="0"/>
            <a:ext cx="9146382" cy="2667000"/>
          </a:xfrm>
        </p:spPr>
        <p:txBody>
          <a:bodyPr/>
          <a:lstStyle/>
          <a:p>
            <a:pPr algn="ctr"/>
            <a:r>
              <a:rPr lang="en-US" sz="3200" dirty="0"/>
              <a:t>Cascadia Subduction Zone Risk to the City of Portland</a:t>
            </a:r>
          </a:p>
        </p:txBody>
      </p:sp>
      <p:sp>
        <p:nvSpPr>
          <p:cNvPr id="5" name="Rectangle 5"/>
          <p:cNvSpPr>
            <a:spLocks noGrp="1" noChangeArrowheads="1"/>
          </p:cNvSpPr>
          <p:nvPr>
            <p:ph type="subTitle" idx="1"/>
          </p:nvPr>
        </p:nvSpPr>
        <p:spPr>
          <a:xfrm>
            <a:off x="1619527" y="3265170"/>
            <a:ext cx="9146381" cy="1066800"/>
          </a:xfrm>
        </p:spPr>
        <p:txBody>
          <a:bodyPr>
            <a:normAutofit fontScale="32500" lnSpcReduction="20000"/>
          </a:bodyPr>
          <a:lstStyle/>
          <a:p>
            <a:pPr algn="ctr" eaLnBrk="1" hangingPunct="1">
              <a:lnSpc>
                <a:spcPct val="80000"/>
              </a:lnSpc>
              <a:defRPr/>
            </a:pPr>
            <a:r>
              <a:rPr lang="es-ES_tradnl" sz="4300" b="1" dirty="0">
                <a:solidFill>
                  <a:srgbClr val="FF9900"/>
                </a:solidFill>
              </a:rPr>
              <a:t>Chris Goldfinger</a:t>
            </a:r>
          </a:p>
          <a:p>
            <a:pPr algn="ctr" eaLnBrk="1" hangingPunct="1">
              <a:lnSpc>
                <a:spcPct val="80000"/>
              </a:lnSpc>
              <a:defRPr/>
            </a:pPr>
            <a:r>
              <a:rPr lang="es-ES_tradnl" sz="4300" dirty="0" err="1"/>
              <a:t>College</a:t>
            </a:r>
            <a:r>
              <a:rPr lang="es-ES_tradnl" sz="4300" dirty="0"/>
              <a:t> of </a:t>
            </a:r>
            <a:r>
              <a:rPr lang="es-ES_tradnl" sz="4300" dirty="0" err="1"/>
              <a:t>Earth</a:t>
            </a:r>
            <a:r>
              <a:rPr lang="es-ES_tradnl" sz="4300" dirty="0"/>
              <a:t>, </a:t>
            </a:r>
            <a:r>
              <a:rPr lang="es-ES_tradnl" sz="4300" dirty="0" err="1"/>
              <a:t>Ocean</a:t>
            </a:r>
            <a:r>
              <a:rPr lang="es-ES_tradnl" sz="4300" dirty="0"/>
              <a:t> and </a:t>
            </a:r>
            <a:r>
              <a:rPr lang="es-ES_tradnl" sz="4300" dirty="0" err="1"/>
              <a:t>Atmospheric</a:t>
            </a:r>
            <a:r>
              <a:rPr lang="es-ES_tradnl" sz="4300" dirty="0"/>
              <a:t> </a:t>
            </a:r>
            <a:r>
              <a:rPr lang="es-ES_tradnl" sz="4300" dirty="0" err="1"/>
              <a:t>Sciences</a:t>
            </a:r>
            <a:r>
              <a:rPr lang="es-ES_tradnl" sz="4300" dirty="0"/>
              <a:t>, </a:t>
            </a:r>
            <a:r>
              <a:rPr lang="es-ES_tradnl" sz="4300" dirty="0" err="1"/>
              <a:t>Oregon</a:t>
            </a:r>
            <a:r>
              <a:rPr lang="es-ES_tradnl" sz="4300" dirty="0"/>
              <a:t> </a:t>
            </a:r>
            <a:r>
              <a:rPr lang="es-ES_tradnl" sz="4300" dirty="0" err="1"/>
              <a:t>State</a:t>
            </a:r>
            <a:r>
              <a:rPr lang="es-ES_tradnl" sz="4300" dirty="0"/>
              <a:t> </a:t>
            </a:r>
            <a:r>
              <a:rPr lang="es-ES_tradnl" sz="4300" dirty="0" err="1"/>
              <a:t>University</a:t>
            </a:r>
            <a:endParaRPr lang="es-ES_tradnl" sz="4300" dirty="0"/>
          </a:p>
          <a:p>
            <a:pPr algn="ctr" eaLnBrk="1" hangingPunct="1">
              <a:defRPr/>
            </a:pPr>
            <a:r>
              <a:rPr lang="es-ES_tradnl" sz="4300" dirty="0"/>
              <a:t>Active </a:t>
            </a:r>
            <a:r>
              <a:rPr lang="es-ES_tradnl" sz="4300" dirty="0" err="1"/>
              <a:t>Tectonics</a:t>
            </a:r>
            <a:r>
              <a:rPr lang="es-ES_tradnl" sz="4300" dirty="0"/>
              <a:t> </a:t>
            </a:r>
            <a:r>
              <a:rPr lang="es-ES_tradnl" sz="4300" dirty="0" err="1"/>
              <a:t>Group</a:t>
            </a:r>
            <a:r>
              <a:rPr lang="es-ES_tradnl" sz="4300" b="1" dirty="0"/>
              <a:t>, </a:t>
            </a:r>
            <a:r>
              <a:rPr lang="es-ES_tradnl" sz="4300" dirty="0" err="1"/>
              <a:t>Ocean</a:t>
            </a:r>
            <a:r>
              <a:rPr lang="es-ES_tradnl" sz="4300" dirty="0"/>
              <a:t> </a:t>
            </a:r>
            <a:r>
              <a:rPr lang="es-ES_tradnl" sz="4300" dirty="0" err="1"/>
              <a:t>Admin</a:t>
            </a:r>
            <a:r>
              <a:rPr lang="es-ES_tradnl" sz="4300" dirty="0"/>
              <a:t> </a:t>
            </a:r>
            <a:r>
              <a:rPr lang="es-ES_tradnl" sz="4300" dirty="0" err="1"/>
              <a:t>Bldg</a:t>
            </a:r>
            <a:r>
              <a:rPr lang="es-ES_tradnl" sz="4300" dirty="0"/>
              <a:t> 104, Corvallis OR 97333</a:t>
            </a:r>
            <a:r>
              <a:rPr lang="es-ES_tradnl" sz="4300" b="1" dirty="0"/>
              <a:t> </a:t>
            </a:r>
          </a:p>
          <a:p>
            <a:pPr algn="ctr">
              <a:lnSpc>
                <a:spcPct val="80000"/>
              </a:lnSpc>
              <a:defRPr/>
            </a:pPr>
            <a:endParaRPr lang="es-ES_tradnl" sz="4300" b="1" dirty="0">
              <a:solidFill>
                <a:srgbClr val="FF9900"/>
              </a:solidFill>
            </a:endParaRPr>
          </a:p>
          <a:p>
            <a:pPr algn="ctr" eaLnBrk="1" hangingPunct="1">
              <a:defRPr/>
            </a:pPr>
            <a:endParaRPr lang="es-ES_tradnl" sz="1400" u="sng" dirty="0">
              <a:solidFill>
                <a:schemeClr val="hlink"/>
              </a:solidFill>
            </a:endParaRPr>
          </a:p>
          <a:p>
            <a:pPr algn="ctr" eaLnBrk="1" hangingPunct="1">
              <a:defRPr/>
            </a:pPr>
            <a:endParaRPr lang="es-ES_tradnl" sz="1400" u="sng" dirty="0">
              <a:solidFill>
                <a:schemeClr val="hlink"/>
              </a:solidFill>
            </a:endParaRPr>
          </a:p>
          <a:p>
            <a:pPr algn="ctr">
              <a:defRPr/>
            </a:pPr>
            <a:endParaRPr lang="es-ES_tradnl" sz="1600" u="sng" dirty="0">
              <a:solidFill>
                <a:schemeClr val="tx1"/>
              </a:solidFill>
            </a:endParaRPr>
          </a:p>
          <a:p>
            <a:pPr algn="ctr">
              <a:defRPr/>
            </a:pPr>
            <a:endParaRPr lang="es-ES_tradnl" sz="1600" u="sng" dirty="0">
              <a:solidFill>
                <a:schemeClr val="tx1"/>
              </a:solidFill>
            </a:endParaRPr>
          </a:p>
          <a:p>
            <a:pPr algn="ctr" eaLnBrk="1" hangingPunct="1">
              <a:defRPr/>
            </a:pPr>
            <a:endParaRPr lang="es-ES_tradnl" sz="1000" u="sng" dirty="0">
              <a:solidFill>
                <a:schemeClr val="hlink"/>
              </a:solidFill>
            </a:endParaRPr>
          </a:p>
          <a:p>
            <a:pPr algn="ctr" eaLnBrk="1" hangingPunct="1">
              <a:defRPr/>
            </a:pPr>
            <a:endParaRPr lang="es-ES_tradnl" sz="1000" u="sng" dirty="0">
              <a:solidFill>
                <a:schemeClr val="hlink"/>
              </a:solidFill>
            </a:endParaRPr>
          </a:p>
          <a:p>
            <a:pPr algn="l"/>
            <a:r>
              <a:rPr lang="en-US" sz="800" b="1" dirty="0"/>
              <a:t> </a:t>
            </a:r>
            <a:endParaRPr lang="en-US" sz="800" dirty="0"/>
          </a:p>
          <a:p>
            <a:endParaRPr lang="en-US" sz="1000" dirty="0"/>
          </a:p>
          <a:p>
            <a:endParaRPr lang="en-US" sz="1000" dirty="0"/>
          </a:p>
          <a:p>
            <a:pPr eaLnBrk="1" hangingPunct="1">
              <a:lnSpc>
                <a:spcPct val="80000"/>
              </a:lnSpc>
              <a:defRPr/>
            </a:pPr>
            <a:endParaRPr lang="es-ES_tradnl" sz="800" dirty="0"/>
          </a:p>
          <a:p>
            <a:pPr eaLnBrk="1" hangingPunct="1">
              <a:lnSpc>
                <a:spcPct val="80000"/>
              </a:lnSpc>
              <a:defRPr/>
            </a:pPr>
            <a:endParaRPr lang="es-ES_tradnl" sz="1000" dirty="0"/>
          </a:p>
          <a:p>
            <a:pPr eaLnBrk="1" hangingPunct="1">
              <a:lnSpc>
                <a:spcPct val="80000"/>
              </a:lnSpc>
              <a:defRPr/>
            </a:pPr>
            <a:endParaRPr lang="es-ES" sz="1000" dirty="0"/>
          </a:p>
        </p:txBody>
      </p:sp>
      <p:pic>
        <p:nvPicPr>
          <p:cNvPr id="8" name="Picture 10" descr="usgslogo"/>
          <p:cNvPicPr>
            <a:picLocks noChangeAspect="1" noChangeArrowheads="1"/>
          </p:cNvPicPr>
          <p:nvPr/>
        </p:nvPicPr>
        <p:blipFill>
          <a:blip r:embed="rId2" cstate="print"/>
          <a:srcRect/>
          <a:stretch>
            <a:fillRect/>
          </a:stretch>
        </p:blipFill>
        <p:spPr bwMode="auto">
          <a:xfrm>
            <a:off x="2121195" y="5966638"/>
            <a:ext cx="2043434" cy="685800"/>
          </a:xfrm>
          <a:prstGeom prst="rect">
            <a:avLst/>
          </a:prstGeom>
          <a:noFill/>
          <a:ln w="9525">
            <a:noFill/>
            <a:miter lim="800000"/>
            <a:headEnd/>
            <a:tailEnd/>
          </a:ln>
        </p:spPr>
      </p:pic>
      <p:pic>
        <p:nvPicPr>
          <p:cNvPr id="6" name="Picture 9"/>
          <p:cNvPicPr>
            <a:picLocks noChangeAspect="1" noChangeArrowheads="1"/>
          </p:cNvPicPr>
          <p:nvPr/>
        </p:nvPicPr>
        <p:blipFill>
          <a:blip r:embed="rId3" cstate="print"/>
          <a:srcRect/>
          <a:stretch>
            <a:fillRect/>
          </a:stretch>
        </p:blipFill>
        <p:spPr bwMode="auto">
          <a:xfrm>
            <a:off x="5360419" y="5996940"/>
            <a:ext cx="708931" cy="625199"/>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7146667" y="5979930"/>
            <a:ext cx="2362200" cy="659219"/>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4054367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Message from Christchurch</a:t>
            </a:r>
            <a:endParaRPr lang="en-US" dirty="0"/>
          </a:p>
        </p:txBody>
      </p:sp>
      <p:sp>
        <p:nvSpPr>
          <p:cNvPr id="3" name="Text Placeholder 2"/>
          <p:cNvSpPr>
            <a:spLocks noGrp="1"/>
          </p:cNvSpPr>
          <p:nvPr>
            <p:ph sz="half" idx="10"/>
          </p:nvPr>
        </p:nvSpPr>
        <p:spPr>
          <a:xfrm>
            <a:off x="93663" y="4700588"/>
            <a:ext cx="11999912" cy="1236662"/>
          </a:xfrm>
        </p:spPr>
        <p:txBody>
          <a:bodyPr/>
          <a:lstStyle/>
          <a:p>
            <a:r>
              <a:rPr lang="en-US" dirty="0"/>
              <a:t>Mayor Lianne Dalziel </a:t>
            </a:r>
          </a:p>
        </p:txBody>
      </p:sp>
    </p:spTree>
    <p:extLst>
      <p:ext uri="{BB962C8B-B14F-4D97-AF65-F5344CB8AC3E}">
        <p14:creationId xmlns:p14="http://schemas.microsoft.com/office/powerpoint/2010/main" val="16534795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7-10-17 Christchurch Mayor Dalziel - 3 Minutes">
            <a:hlinkClick r:id="" action="ppaction://media"/>
            <a:extLst>
              <a:ext uri="{FF2B5EF4-FFF2-40B4-BE49-F238E27FC236}">
                <a16:creationId xmlns:a16="http://schemas.microsoft.com/office/drawing/2014/main" id="{A33C0E12-C8A9-43FE-9142-41F2890BBE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851" y="178288"/>
            <a:ext cx="12135970" cy="6679712"/>
          </a:xfrm>
          <a:prstGeom prst="rect">
            <a:avLst/>
          </a:prstGeom>
        </p:spPr>
      </p:pic>
    </p:spTree>
    <p:extLst>
      <p:ext uri="{BB962C8B-B14F-4D97-AF65-F5344CB8AC3E}">
        <p14:creationId xmlns:p14="http://schemas.microsoft.com/office/powerpoint/2010/main" val="250034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Basics</a:t>
            </a:r>
          </a:p>
        </p:txBody>
      </p:sp>
      <p:sp>
        <p:nvSpPr>
          <p:cNvPr id="3" name="Content Placeholder 2"/>
          <p:cNvSpPr>
            <a:spLocks noGrp="1"/>
          </p:cNvSpPr>
          <p:nvPr>
            <p:ph idx="1"/>
          </p:nvPr>
        </p:nvSpPr>
        <p:spPr/>
        <p:txBody>
          <a:bodyPr>
            <a:normAutofit lnSpcReduction="10000"/>
          </a:bodyPr>
          <a:lstStyle/>
          <a:p>
            <a:pPr marL="0" indent="0">
              <a:buNone/>
            </a:pPr>
            <a:r>
              <a:rPr lang="en-US" b="1" dirty="0"/>
              <a:t>Cascadia risks come from three earthquake sources:</a:t>
            </a:r>
          </a:p>
          <a:p>
            <a:pPr marL="0" indent="0">
              <a:lnSpc>
                <a:spcPct val="100000"/>
              </a:lnSpc>
              <a:buNone/>
            </a:pPr>
            <a:endParaRPr lang="en-US" sz="1200" b="1" dirty="0"/>
          </a:p>
          <a:p>
            <a:r>
              <a:rPr lang="en-US" dirty="0">
                <a:solidFill>
                  <a:srgbClr val="FFFF00"/>
                </a:solidFill>
              </a:rPr>
              <a:t>1) </a:t>
            </a:r>
            <a:r>
              <a:rPr lang="en-US" dirty="0"/>
              <a:t>The subduction zone:  “The Really Big One”.  Repeat time ~ 240 years.  Evidence based on numerous land and marine sites with very good correspondence.  </a:t>
            </a:r>
          </a:p>
          <a:p>
            <a:r>
              <a:rPr lang="en-US" dirty="0">
                <a:solidFill>
                  <a:srgbClr val="FFFF00"/>
                </a:solidFill>
              </a:rPr>
              <a:t>2) </a:t>
            </a:r>
            <a:r>
              <a:rPr lang="en-US" dirty="0"/>
              <a:t>Subducted slab tension earthquakes, i.e. Nisqually 2001.  M=~ 6-7, repeat time, a few decades in Washington, unknown in Oregon.  </a:t>
            </a:r>
          </a:p>
          <a:p>
            <a:r>
              <a:rPr lang="en-US" dirty="0">
                <a:solidFill>
                  <a:srgbClr val="FFFF00"/>
                </a:solidFill>
              </a:rPr>
              <a:t>3) </a:t>
            </a:r>
            <a:r>
              <a:rPr lang="en-US" dirty="0"/>
              <a:t>Crustal Faults, i.e. Portland Hills Fault, </a:t>
            </a:r>
            <a:r>
              <a:rPr lang="en-US" dirty="0" err="1"/>
              <a:t>Oatfield</a:t>
            </a:r>
            <a:r>
              <a:rPr lang="en-US" dirty="0"/>
              <a:t> Fault, 1962 Portland (~Vancouver) earthquake (fault unknown) etc.  M= 4-7, repeat time probably several thousand years for each fault, but could be a few decades for aggregate of all nearby faults.  Poorly known.  </a:t>
            </a:r>
          </a:p>
        </p:txBody>
      </p:sp>
    </p:spTree>
    <p:extLst>
      <p:ext uri="{BB962C8B-B14F-4D97-AF65-F5344CB8AC3E}">
        <p14:creationId xmlns:p14="http://schemas.microsoft.com/office/powerpoint/2010/main" val="191699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719" y="108467"/>
            <a:ext cx="8306551" cy="6619801"/>
          </a:xfrm>
          <a:prstGeom prst="rect">
            <a:avLst/>
          </a:prstGeom>
        </p:spPr>
      </p:pic>
      <p:sp>
        <p:nvSpPr>
          <p:cNvPr id="3" name="TextBox 2"/>
          <p:cNvSpPr txBox="1"/>
          <p:nvPr/>
        </p:nvSpPr>
        <p:spPr>
          <a:xfrm>
            <a:off x="8794714" y="223285"/>
            <a:ext cx="3179134" cy="4081117"/>
          </a:xfrm>
          <a:prstGeom prst="rect">
            <a:avLst/>
          </a:prstGeom>
          <a:noFill/>
        </p:spPr>
        <p:txBody>
          <a:bodyPr wrap="square" rtlCol="0">
            <a:spAutoFit/>
          </a:bodyPr>
          <a:lstStyle/>
          <a:p>
            <a:pPr>
              <a:lnSpc>
                <a:spcPct val="90000"/>
              </a:lnSpc>
            </a:pPr>
            <a:r>
              <a:rPr lang="en-US" sz="2400" dirty="0"/>
              <a:t>Cascadia earthquake rupture modes.  </a:t>
            </a:r>
          </a:p>
          <a:p>
            <a:pPr>
              <a:lnSpc>
                <a:spcPct val="90000"/>
              </a:lnSpc>
            </a:pPr>
            <a:endParaRPr lang="en-US" sz="2400" dirty="0"/>
          </a:p>
          <a:p>
            <a:pPr>
              <a:lnSpc>
                <a:spcPct val="90000"/>
              </a:lnSpc>
            </a:pPr>
            <a:r>
              <a:rPr lang="en-US" sz="2400" dirty="0"/>
              <a:t>31 of the 47 earthquakes represented here reach the latitude of Portland. Many others (16) occur further south, and will be felt in Portland, but may or may not cause damage.    </a:t>
            </a:r>
          </a:p>
        </p:txBody>
      </p:sp>
    </p:spTree>
    <p:extLst>
      <p:ext uri="{BB962C8B-B14F-4D97-AF65-F5344CB8AC3E}">
        <p14:creationId xmlns:p14="http://schemas.microsoft.com/office/powerpoint/2010/main" val="109140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Really Big One</a:t>
            </a:r>
          </a:p>
        </p:txBody>
      </p:sp>
      <p:sp>
        <p:nvSpPr>
          <p:cNvPr id="3" name="Content Placeholder 2"/>
          <p:cNvSpPr>
            <a:spLocks noGrp="1"/>
          </p:cNvSpPr>
          <p:nvPr>
            <p:ph idx="1"/>
          </p:nvPr>
        </p:nvSpPr>
        <p:spPr/>
        <p:txBody>
          <a:bodyPr>
            <a:normAutofit fontScale="85000" lnSpcReduction="20000"/>
          </a:bodyPr>
          <a:lstStyle/>
          <a:p>
            <a:r>
              <a:rPr lang="en-US" dirty="0"/>
              <a:t>Cascadia has gone from unknown in 1985, to one of the best known faults in the world today.  The basis for probability estimates is very strong.  </a:t>
            </a:r>
          </a:p>
          <a:p>
            <a:r>
              <a:rPr lang="en-US" dirty="0"/>
              <a:t>Probability for </a:t>
            </a:r>
            <a:r>
              <a:rPr lang="en-US" dirty="0" err="1"/>
              <a:t>affectin</a:t>
            </a:r>
            <a:r>
              <a:rPr lang="en-US" dirty="0"/>
              <a:t> PDX is ~ </a:t>
            </a:r>
            <a:r>
              <a:rPr lang="en-US" dirty="0">
                <a:solidFill>
                  <a:srgbClr val="FFFF00"/>
                </a:solidFill>
              </a:rPr>
              <a:t>22-26%</a:t>
            </a:r>
            <a:r>
              <a:rPr lang="en-US" dirty="0"/>
              <a:t> in the next 50 years (2017 </a:t>
            </a:r>
            <a:r>
              <a:rPr lang="en-US" i="1" dirty="0"/>
              <a:t>Marine Geology </a:t>
            </a:r>
            <a:r>
              <a:rPr lang="en-US" dirty="0"/>
              <a:t>paper), similar to Japan in 2011.  These values are the </a:t>
            </a:r>
            <a:r>
              <a:rPr lang="en-US" b="1" i="1" u="sng" dirty="0">
                <a:solidFill>
                  <a:srgbClr val="FFFF00"/>
                </a:solidFill>
              </a:rPr>
              <a:t>minimum</a:t>
            </a:r>
            <a:r>
              <a:rPr lang="en-US" dirty="0"/>
              <a:t>, and do not include the other two poorly known sources, or smaller (&lt; M8) quakes offshore.  </a:t>
            </a:r>
          </a:p>
          <a:p>
            <a:r>
              <a:rPr lang="en-US" dirty="0"/>
              <a:t>Magnitudes are highly variable, ranging from M7.1-M 9.2.  M9 earthquakes are the most powerful events on Earth, dwarfing the largest volcanic eruptions, hurricanes and nuclear tests.  Presently however, there is no way to estimate magnitude of the </a:t>
            </a:r>
            <a:r>
              <a:rPr lang="en-US" i="1" dirty="0"/>
              <a:t>NEXT</a:t>
            </a:r>
            <a:r>
              <a:rPr lang="en-US" dirty="0"/>
              <a:t> earthquake.  </a:t>
            </a:r>
          </a:p>
          <a:p>
            <a:r>
              <a:rPr lang="en-US" dirty="0"/>
              <a:t>About half of the 46 earthquakes of the past 10,000 years are thought to be M 8.8 or greater, about half are smaller.  About two thirds have reached the latitude of Portland.  </a:t>
            </a:r>
          </a:p>
          <a:p>
            <a:r>
              <a:rPr lang="en-US" dirty="0"/>
              <a:t>The last great Cascadia earthquake was 317 years ago, and the average repeat time for M7.5 or greater earthquakes is ~ 240 years.  </a:t>
            </a:r>
          </a:p>
        </p:txBody>
      </p:sp>
    </p:spTree>
    <p:extLst>
      <p:ext uri="{BB962C8B-B14F-4D97-AF65-F5344CB8AC3E}">
        <p14:creationId xmlns:p14="http://schemas.microsoft.com/office/powerpoint/2010/main" val="274709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 for Chris">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heme for Chris" id="{8C156816-9F7D-4C65-AEE1-A433A4985F55}" vid="{76EED289-7B13-4182-A5A0-4BFD1BA5B3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4196</TotalTime>
  <Words>2516</Words>
  <Application>Microsoft Office PowerPoint</Application>
  <PresentationFormat>Widescreen</PresentationFormat>
  <Paragraphs>435</Paragraphs>
  <Slides>62</Slides>
  <Notes>31</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62</vt:i4>
      </vt:variant>
    </vt:vector>
  </HeadingPairs>
  <TitlesOfParts>
    <vt:vector size="76" baseType="lpstr">
      <vt:lpstr>ＭＳ Ｐゴシック</vt:lpstr>
      <vt:lpstr>Yu Gothic UI Light</vt:lpstr>
      <vt:lpstr>Arial</vt:lpstr>
      <vt:lpstr>Calibri</vt:lpstr>
      <vt:lpstr>Calibri Light</vt:lpstr>
      <vt:lpstr>Consolas</vt:lpstr>
      <vt:lpstr>Corbel</vt:lpstr>
      <vt:lpstr>Courier New</vt:lpstr>
      <vt:lpstr>Gill Sans</vt:lpstr>
      <vt:lpstr>Swis721 Cn BT</vt:lpstr>
      <vt:lpstr>Times</vt:lpstr>
      <vt:lpstr>Times New Roman</vt:lpstr>
      <vt:lpstr>Custom Design</vt:lpstr>
      <vt:lpstr>Theme for Chris</vt:lpstr>
      <vt:lpstr>Unreinforced Masonry Building  Seismic Retrofit Policy</vt:lpstr>
      <vt:lpstr>URM Retrofit Policy Committee (Jan 2016 - Nov 2017)</vt:lpstr>
      <vt:lpstr>URM Retrofit Standards Committee (Jan – April 2015)</vt:lpstr>
      <vt:lpstr>URM Retrofit Support Committee (June – Nov 2015)</vt:lpstr>
      <vt:lpstr>Presentation Overview</vt:lpstr>
      <vt:lpstr>Cascadia Subduction Zone Risk to the City of Portland</vt:lpstr>
      <vt:lpstr>The Basics</vt:lpstr>
      <vt:lpstr>PowerPoint Presentation</vt:lpstr>
      <vt:lpstr>The Really Big One</vt:lpstr>
      <vt:lpstr>What will it be like in Portland?  </vt:lpstr>
      <vt:lpstr>PowerPoint Presentation</vt:lpstr>
      <vt:lpstr>PowerPoint Presentation</vt:lpstr>
      <vt:lpstr>URMs in Cascadia</vt:lpstr>
      <vt:lpstr>PowerPoint Presentation</vt:lpstr>
      <vt:lpstr>What is a URM?</vt:lpstr>
      <vt:lpstr>Seismic Load Path</vt:lpstr>
      <vt:lpstr>URM Performance in PNW Earthquakes</vt:lpstr>
      <vt:lpstr>URMs in Nisqually </vt:lpstr>
      <vt:lpstr>URM Commercial Buildings in Christchurch </vt:lpstr>
      <vt:lpstr>URM Commercial Buildings in Christchurch </vt:lpstr>
      <vt:lpstr>URM Out-of-Plane Bending</vt:lpstr>
      <vt:lpstr>PowerPoint Presentation</vt:lpstr>
      <vt:lpstr>PowerPoint Presentation</vt:lpstr>
      <vt:lpstr>PowerPoint Presentation</vt:lpstr>
      <vt:lpstr>PowerPoint Presentation</vt:lpstr>
      <vt:lpstr>PowerPoint Presentation</vt:lpstr>
      <vt:lpstr>PowerPoint Presentation</vt:lpstr>
      <vt:lpstr>Conclusions</vt:lpstr>
      <vt:lpstr>URM Buildings in Portland</vt:lpstr>
      <vt:lpstr>URM Building Characteristics</vt:lpstr>
      <vt:lpstr>URM Building Locations</vt:lpstr>
      <vt:lpstr>Council Charge</vt:lpstr>
      <vt:lpstr>Policy Development Process</vt:lpstr>
      <vt:lpstr>Public Outreach </vt:lpstr>
      <vt:lpstr>PowerPoint Presentation</vt:lpstr>
      <vt:lpstr>PowerPoint Presentation</vt:lpstr>
      <vt:lpstr>Retrofit Progress Under Current Code</vt:lpstr>
      <vt:lpstr>Mandatory retrofits based on risk</vt:lpstr>
      <vt:lpstr>Key Elements of a URM Retrofit </vt:lpstr>
      <vt:lpstr>Levels of URM Retrofit </vt:lpstr>
      <vt:lpstr>Levels of URM Retrofit</vt:lpstr>
      <vt:lpstr>Key Elements of a URM Retrofit </vt:lpstr>
      <vt:lpstr>URM Building Classification</vt:lpstr>
      <vt:lpstr>Class 1 and Class 2 Buildings Will Last</vt:lpstr>
      <vt:lpstr>Class 3 Collapse Risk Reduced</vt:lpstr>
      <vt:lpstr>Class 3 – Estimated Cost Summary</vt:lpstr>
      <vt:lpstr>Minimal retrofits for small buildings</vt:lpstr>
      <vt:lpstr>Strengthen existing triggers</vt:lpstr>
      <vt:lpstr>Fairness in implementation</vt:lpstr>
      <vt:lpstr>Independent Cost-Benefit Study</vt:lpstr>
      <vt:lpstr>Support for URM Building Owners</vt:lpstr>
      <vt:lpstr>Public Notification: Lease Agreement</vt:lpstr>
      <vt:lpstr>Public Notification: Placards</vt:lpstr>
      <vt:lpstr>PowerPoint Presentation</vt:lpstr>
      <vt:lpstr>Resolution before Council </vt:lpstr>
      <vt:lpstr>Resolution before Council </vt:lpstr>
      <vt:lpstr>Resolution before Council </vt:lpstr>
      <vt:lpstr>Portland Fire and Rescue</vt:lpstr>
      <vt:lpstr>URM Building Policy Committee</vt:lpstr>
      <vt:lpstr>PowerPoint Presentation</vt:lpstr>
      <vt:lpstr>Message from Christchurch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Papaefthimiou, Jonna</dc:creator>
  <cp:lastModifiedBy>CACOUNCIL</cp:lastModifiedBy>
  <cp:revision>408</cp:revision>
  <dcterms:created xsi:type="dcterms:W3CDTF">2018-04-05T21:56:11Z</dcterms:created>
  <dcterms:modified xsi:type="dcterms:W3CDTF">2018-05-10T02:05:25Z</dcterms:modified>
</cp:coreProperties>
</file>