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2" r:id="rId1"/>
    <p:sldMasterId id="2147483775" r:id="rId2"/>
    <p:sldMasterId id="2147483928" r:id="rId3"/>
  </p:sldMasterIdLst>
  <p:notesMasterIdLst>
    <p:notesMasterId r:id="rId45"/>
  </p:notesMasterIdLst>
  <p:handoutMasterIdLst>
    <p:handoutMasterId r:id="rId46"/>
  </p:handoutMasterIdLst>
  <p:sldIdLst>
    <p:sldId id="405" r:id="rId4"/>
    <p:sldId id="883" r:id="rId5"/>
    <p:sldId id="878" r:id="rId6"/>
    <p:sldId id="880" r:id="rId7"/>
    <p:sldId id="881" r:id="rId8"/>
    <p:sldId id="882" r:id="rId9"/>
    <p:sldId id="842" r:id="rId10"/>
    <p:sldId id="848" r:id="rId11"/>
    <p:sldId id="921" r:id="rId12"/>
    <p:sldId id="920" r:id="rId13"/>
    <p:sldId id="863" r:id="rId14"/>
    <p:sldId id="861" r:id="rId15"/>
    <p:sldId id="885" r:id="rId16"/>
    <p:sldId id="912" r:id="rId17"/>
    <p:sldId id="913" r:id="rId18"/>
    <p:sldId id="914" r:id="rId19"/>
    <p:sldId id="915" r:id="rId20"/>
    <p:sldId id="916" r:id="rId21"/>
    <p:sldId id="918" r:id="rId22"/>
    <p:sldId id="919" r:id="rId23"/>
    <p:sldId id="944" r:id="rId24"/>
    <p:sldId id="931" r:id="rId25"/>
    <p:sldId id="932" r:id="rId26"/>
    <p:sldId id="928" r:id="rId27"/>
    <p:sldId id="929" r:id="rId28"/>
    <p:sldId id="930" r:id="rId29"/>
    <p:sldId id="933" r:id="rId30"/>
    <p:sldId id="943" r:id="rId31"/>
    <p:sldId id="936" r:id="rId32"/>
    <p:sldId id="935" r:id="rId33"/>
    <p:sldId id="937" r:id="rId34"/>
    <p:sldId id="938" r:id="rId35"/>
    <p:sldId id="940" r:id="rId36"/>
    <p:sldId id="941" r:id="rId37"/>
    <p:sldId id="917" r:id="rId38"/>
    <p:sldId id="870" r:id="rId39"/>
    <p:sldId id="922" r:id="rId40"/>
    <p:sldId id="892" r:id="rId41"/>
    <p:sldId id="893" r:id="rId42"/>
    <p:sldId id="894" r:id="rId43"/>
    <p:sldId id="895" r:id="rId44"/>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Ford" initials="cford" lastIdx="1" clrIdx="0"/>
  <p:cmAuthor id="1" name="Michaela Skiles" initials="M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39"/>
    <a:srgbClr val="003366"/>
    <a:srgbClr val="9B5759"/>
    <a:srgbClr val="EA9619"/>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4" autoAdjust="0"/>
    <p:restoredTop sz="90323" autoAdjust="0"/>
  </p:normalViewPr>
  <p:slideViewPr>
    <p:cSldViewPr snapToObjects="1">
      <p:cViewPr varScale="1">
        <p:scale>
          <a:sx n="100" d="100"/>
          <a:sy n="100" d="100"/>
        </p:scale>
        <p:origin x="145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8"/>
    </p:cViewPr>
  </p:sorterViewPr>
  <p:notesViewPr>
    <p:cSldViewPr snapToObjects="1">
      <p:cViewPr varScale="1">
        <p:scale>
          <a:sx n="84" d="100"/>
          <a:sy n="84" d="100"/>
        </p:scale>
        <p:origin x="-3804"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65773"/>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977532" y="0"/>
            <a:ext cx="3043979" cy="465773"/>
          </a:xfrm>
          <a:prstGeom prst="rect">
            <a:avLst/>
          </a:prstGeom>
        </p:spPr>
        <p:txBody>
          <a:bodyPr vert="horz" lIns="92446" tIns="46223" rIns="92446" bIns="46223" rtlCol="0"/>
          <a:lstStyle>
            <a:lvl1pPr algn="r">
              <a:defRPr sz="1200"/>
            </a:lvl1pPr>
          </a:lstStyle>
          <a:p>
            <a:fld id="{919EC473-CB3D-4ED5-833A-858274F606B4}" type="datetimeFigureOut">
              <a:rPr lang="en-US" smtClean="0"/>
              <a:pPr/>
              <a:t>6/21/2018</a:t>
            </a:fld>
            <a:endParaRPr lang="en-US" dirty="0"/>
          </a:p>
        </p:txBody>
      </p:sp>
      <p:sp>
        <p:nvSpPr>
          <p:cNvPr id="4" name="Footer Placeholder 3"/>
          <p:cNvSpPr>
            <a:spLocks noGrp="1"/>
          </p:cNvSpPr>
          <p:nvPr>
            <p:ph type="ftr" sz="quarter" idx="2"/>
          </p:nvPr>
        </p:nvSpPr>
        <p:spPr>
          <a:xfrm>
            <a:off x="2" y="8841738"/>
            <a:ext cx="3043979" cy="46577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8"/>
            <a:ext cx="3043979" cy="465773"/>
          </a:xfrm>
          <a:prstGeom prst="rect">
            <a:avLst/>
          </a:prstGeom>
        </p:spPr>
        <p:txBody>
          <a:bodyPr vert="horz" lIns="92446" tIns="46223" rIns="92446" bIns="46223" rtlCol="0" anchor="b"/>
          <a:lstStyle>
            <a:lvl1pPr algn="r">
              <a:defRPr sz="1200"/>
            </a:lvl1pPr>
          </a:lstStyle>
          <a:p>
            <a:fld id="{01842F9F-59FA-4493-9717-6665E4554CEC}" type="slidenum">
              <a:rPr lang="en-US" smtClean="0"/>
              <a:pPr/>
              <a:t>‹#›</a:t>
            </a:fld>
            <a:endParaRPr lang="en-US" dirty="0"/>
          </a:p>
        </p:txBody>
      </p:sp>
    </p:spTree>
    <p:extLst>
      <p:ext uri="{BB962C8B-B14F-4D97-AF65-F5344CB8AC3E}">
        <p14:creationId xmlns:p14="http://schemas.microsoft.com/office/powerpoint/2010/main" val="414717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4202" tIns="47101" rIns="94202" bIns="47101"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4202" tIns="47101" rIns="94202" bIns="47101" rtlCol="0"/>
          <a:lstStyle>
            <a:lvl1pPr algn="r">
              <a:defRPr sz="1200"/>
            </a:lvl1pPr>
          </a:lstStyle>
          <a:p>
            <a:fld id="{E4A711EF-581E-4878-8880-526261C445BF}" type="datetimeFigureOut">
              <a:rPr lang="en-US" smtClean="0"/>
              <a:pPr/>
              <a:t>6/21/2018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4202" tIns="47101" rIns="94202" bIns="47101"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4202" tIns="47101" rIns="94202" bIns="471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4202" tIns="47101" rIns="94202" bIns="4710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4202" tIns="47101" rIns="94202" bIns="47101" rtlCol="0" anchor="b"/>
          <a:lstStyle>
            <a:lvl1pPr algn="r">
              <a:defRPr sz="1200"/>
            </a:lvl1pPr>
          </a:lstStyle>
          <a:p>
            <a:fld id="{86048D06-AD9E-446C-A7BA-544E53006CA3}" type="slidenum">
              <a:rPr lang="en-US" smtClean="0"/>
              <a:pPr/>
              <a:t>‹#›</a:t>
            </a:fld>
            <a:endParaRPr lang="en-US" dirty="0"/>
          </a:p>
        </p:txBody>
      </p:sp>
    </p:spTree>
    <p:extLst>
      <p:ext uri="{BB962C8B-B14F-4D97-AF65-F5344CB8AC3E}">
        <p14:creationId xmlns:p14="http://schemas.microsoft.com/office/powerpoint/2010/main" val="313113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Agenda of show…</a:t>
            </a:r>
          </a:p>
          <a:p>
            <a:pPr marL="228600" indent="-228600">
              <a:buFont typeface="+mj-lt"/>
              <a:buAutoNum type="arabicPeriod"/>
            </a:pPr>
            <a:r>
              <a:rPr lang="en-US" altLang="en-US" dirty="0" smtClean="0">
                <a:ea typeface="ＭＳ Ｐゴシック" pitchFamily="34" charset="-128"/>
                <a:cs typeface="Arial" charset="0"/>
              </a:rPr>
              <a:t>Southwest Corridor Light Rail proposal</a:t>
            </a:r>
          </a:p>
          <a:p>
            <a:pPr marL="228600" indent="-228600">
              <a:buFont typeface="+mj-lt"/>
              <a:buAutoNum type="arabicPeriod"/>
            </a:pPr>
            <a:r>
              <a:rPr lang="en-US" altLang="en-US" dirty="0" smtClean="0">
                <a:ea typeface="ＭＳ Ｐゴシック" pitchFamily="34" charset="-128"/>
                <a:cs typeface="Arial" charset="0"/>
              </a:rPr>
              <a:t>Project benefits</a:t>
            </a:r>
          </a:p>
          <a:p>
            <a:pPr marL="514350" indent="-514350">
              <a:buFont typeface="+mj-lt"/>
              <a:buAutoNum type="arabicPeriod"/>
            </a:pPr>
            <a:r>
              <a:rPr lang="en-US" altLang="en-US" sz="3200" dirty="0" smtClean="0">
                <a:ea typeface="ＭＳ Ｐゴシック" pitchFamily="34" charset="-128"/>
                <a:cs typeface="Arial" charset="0"/>
              </a:rPr>
              <a:t>Draft Environmental Impact Statem</a:t>
            </a:r>
            <a:r>
              <a:rPr lang="en-US" altLang="en-US" sz="1200" dirty="0" smtClean="0">
                <a:ea typeface="ＭＳ Ｐゴシック" pitchFamily="34" charset="-128"/>
                <a:cs typeface="Arial" charset="0"/>
              </a:rPr>
              <a:t>ent</a:t>
            </a:r>
            <a:endParaRPr lang="en-US" altLang="en-US" dirty="0" smtClean="0">
              <a:ea typeface="ＭＳ Ｐゴシック" pitchFamily="34" charset="-128"/>
              <a:cs typeface="Arial" charset="0"/>
            </a:endParaRPr>
          </a:p>
          <a:p>
            <a:pPr marL="514350" indent="-514350">
              <a:buFont typeface="+mj-lt"/>
              <a:buAutoNum type="arabicPeriod"/>
            </a:pPr>
            <a:r>
              <a:rPr lang="en-US" altLang="en-US" sz="3200" dirty="0" smtClean="0">
                <a:ea typeface="ＭＳ Ｐゴシック" pitchFamily="34" charset="-128"/>
                <a:cs typeface="Arial" charset="0"/>
              </a:rPr>
              <a:t>Initial Route Proposal</a:t>
            </a:r>
          </a:p>
          <a:p>
            <a:pPr marL="228600" indent="-228600" eaLnBrk="1" hangingPunct="1">
              <a:spcBef>
                <a:spcPct val="0"/>
              </a:spcBef>
              <a:buFont typeface="+mj-lt"/>
              <a:buAutoNum type="arabicPeriod"/>
            </a:pPr>
            <a:endParaRPr lang="en-US" dirty="0"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174AB3C-1CED-4349-9738-390819DF3DF1}" type="slidenum">
              <a:rPr lang="en-US">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91633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defRPr/>
            </a:pPr>
            <a:endParaRPr lang="en-US" dirty="0" smtClean="0"/>
          </a:p>
        </p:txBody>
      </p:sp>
      <p:sp>
        <p:nvSpPr>
          <p:cNvPr id="4" name="Slide Number Placeholder 3"/>
          <p:cNvSpPr>
            <a:spLocks noGrp="1"/>
          </p:cNvSpPr>
          <p:nvPr>
            <p:ph type="sldNum" sz="quarter" idx="10"/>
          </p:nvPr>
        </p:nvSpPr>
        <p:spPr/>
        <p:txBody>
          <a:bodyPr/>
          <a:lstStyle/>
          <a:p>
            <a:fld id="{86048D06-AD9E-446C-A7BA-544E53006CA3}" type="slidenum">
              <a:rPr lang="en-US" smtClean="0"/>
              <a:pPr/>
              <a:t>10</a:t>
            </a:fld>
            <a:endParaRPr lang="en-US"/>
          </a:p>
        </p:txBody>
      </p:sp>
    </p:spTree>
    <p:extLst>
      <p:ext uri="{BB962C8B-B14F-4D97-AF65-F5344CB8AC3E}">
        <p14:creationId xmlns:p14="http://schemas.microsoft.com/office/powerpoint/2010/main" val="412896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smtClean="0">
                <a:latin typeface="Times" pitchFamily="18" charset="0"/>
                <a:ea typeface="ＭＳ Ｐゴシック" pitchFamily="34" charset="-128"/>
              </a:rPr>
              <a:t>ERYN</a:t>
            </a:r>
            <a:endParaRPr lang="en-US" dirty="0" smtClean="0">
              <a:latin typeface="Times" pitchFamily="18" charset="0"/>
              <a:ea typeface="ＭＳ Ｐゴシック" pitchFamily="34" charset="-128"/>
            </a:endParaRPr>
          </a:p>
        </p:txBody>
      </p:sp>
      <p:sp>
        <p:nvSpPr>
          <p:cNvPr id="63492" name="Slide Number Placeholder 3"/>
          <p:cNvSpPr>
            <a:spLocks noGrp="1"/>
          </p:cNvSpPr>
          <p:nvPr>
            <p:ph type="sldNum" sz="quarter" idx="5"/>
          </p:nvPr>
        </p:nvSpPr>
        <p:spPr>
          <a:noFill/>
        </p:spPr>
        <p:txBody>
          <a:bodyPr/>
          <a:lstStyle/>
          <a:p>
            <a:fld id="{2FD0CD8F-B24D-4E21-9F1F-B0AF2DB91164}" type="slidenum">
              <a:rPr lang="en-US" altLang="en-US" smtClean="0">
                <a:solidFill>
                  <a:prstClr val="black"/>
                </a:solidFill>
              </a:rPr>
              <a:pPr/>
              <a:t>11</a:t>
            </a:fld>
            <a:endParaRPr lang="en-US" alt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marL="179756" indent="-179756">
              <a:spcBef>
                <a:spcPct val="0"/>
              </a:spcBef>
              <a:spcAft>
                <a:spcPts val="607"/>
              </a:spcAft>
            </a:pPr>
            <a:endParaRPr lang="en-US" altLang="en-US" dirty="0" smtClean="0">
              <a:latin typeface="Times" pitchFamily="18" charset="0"/>
              <a:ea typeface="ＭＳ Ｐゴシック" pitchFamily="34" charset="-128"/>
            </a:endParaRPr>
          </a:p>
        </p:txBody>
      </p:sp>
      <p:sp>
        <p:nvSpPr>
          <p:cNvPr id="69636" name="Slide Number Placeholder 3"/>
          <p:cNvSpPr>
            <a:spLocks noGrp="1"/>
          </p:cNvSpPr>
          <p:nvPr>
            <p:ph type="sldNum" sz="quarter" idx="5"/>
          </p:nvPr>
        </p:nvSpPr>
        <p:spPr>
          <a:noFill/>
        </p:spPr>
        <p:txBody>
          <a:bodyPr/>
          <a:lstStyle/>
          <a:p>
            <a:fld id="{269284DB-247D-43B0-9F44-4E1D661EAC54}" type="slidenum">
              <a:rPr lang="en-US" altLang="en-US" smtClean="0">
                <a:solidFill>
                  <a:srgbClr val="000000"/>
                </a:solidFill>
              </a:rPr>
              <a:pPr/>
              <a:t>13</a:t>
            </a:fld>
            <a:endParaRPr lang="en-US" alt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 partner staff suggestion for the light rail route (shared in March) </a:t>
            </a:r>
          </a:p>
          <a:p>
            <a:r>
              <a:rPr lang="en-US" dirty="0" smtClean="0"/>
              <a:t>Required for DEIS </a:t>
            </a:r>
          </a:p>
          <a:p>
            <a:r>
              <a:rPr lang="en-US" dirty="0" smtClean="0"/>
              <a:t>NOT the Locally Preferred Alternative</a:t>
            </a:r>
          </a:p>
          <a:p>
            <a:r>
              <a:rPr lang="en-US" dirty="0" smtClean="0"/>
              <a:t>Includes modifications to avoid/minimize impacts to housing, business, and cost identified in DEIS</a:t>
            </a:r>
          </a:p>
          <a:p>
            <a:pPr lvl="1"/>
            <a:r>
              <a:rPr lang="en-US" dirty="0" smtClean="0"/>
              <a:t>Will be further studied in Final EIS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6048D06-AD9E-446C-A7BA-544E53006CA3}"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marL="179753" indent="-179753">
              <a:spcBef>
                <a:spcPct val="0"/>
              </a:spcBef>
              <a:spcAft>
                <a:spcPts val="607"/>
              </a:spcAft>
            </a:pPr>
            <a:r>
              <a:rPr lang="en-US" dirty="0" smtClean="0">
                <a:latin typeface="Times" pitchFamily="18" charset="0"/>
                <a:ea typeface="ＭＳ Ｐゴシック" pitchFamily="34" charset="-128"/>
              </a:rPr>
              <a:t>ERYN</a:t>
            </a:r>
          </a:p>
          <a:p>
            <a:pPr marL="179753" indent="-179753">
              <a:spcBef>
                <a:spcPct val="0"/>
              </a:spcBef>
              <a:spcAft>
                <a:spcPts val="607"/>
              </a:spcAft>
            </a:pPr>
            <a:endParaRPr lang="en-US" dirty="0" smtClean="0">
              <a:latin typeface="Times" pitchFamily="18" charset="0"/>
              <a:ea typeface="ＭＳ Ｐゴシック" pitchFamily="34" charset="-128"/>
            </a:endParaRPr>
          </a:p>
          <a:p>
            <a:pPr marL="179753" indent="-179753">
              <a:spcBef>
                <a:spcPct val="0"/>
              </a:spcBef>
              <a:spcAft>
                <a:spcPts val="607"/>
              </a:spcAft>
            </a:pPr>
            <a:r>
              <a:rPr lang="en-US" dirty="0" smtClean="0">
                <a:latin typeface="Times" pitchFamily="18" charset="0"/>
                <a:ea typeface="ＭＳ Ｐゴシック" pitchFamily="34" charset="-128"/>
              </a:rPr>
              <a:t>In December (2016) the steering committee approved which project components and alternatives to study in federal environmental review. </a:t>
            </a:r>
          </a:p>
          <a:p>
            <a:pPr marL="179753" indent="-179753">
              <a:spcBef>
                <a:spcPct val="0"/>
              </a:spcBef>
              <a:spcAft>
                <a:spcPts val="607"/>
              </a:spcAft>
            </a:pPr>
            <a:endParaRPr lang="en-US" dirty="0" smtClean="0">
              <a:latin typeface="Times" pitchFamily="18" charset="0"/>
              <a:ea typeface="ＭＳ Ｐゴシック" pitchFamily="34" charset="-128"/>
            </a:endParaRPr>
          </a:p>
          <a:p>
            <a:pPr marL="179753" indent="-179753">
              <a:spcBef>
                <a:spcPct val="0"/>
              </a:spcBef>
              <a:spcAft>
                <a:spcPts val="607"/>
              </a:spcAft>
            </a:pPr>
            <a:r>
              <a:rPr lang="en-US" dirty="0" smtClean="0">
                <a:latin typeface="Times" pitchFamily="18" charset="0"/>
                <a:ea typeface="ＭＳ Ｐゴシック" pitchFamily="34" charset="-128"/>
              </a:rPr>
              <a:t>This action marked a critical milestone for the light rail project. The review, a necessary step to qualify for federal matching funds, will assess the proposed alternatives and propose ways to avoid, minimize or mitigate significant impacts. </a:t>
            </a:r>
          </a:p>
          <a:p>
            <a:pPr marL="179753" indent="-179753">
              <a:spcBef>
                <a:spcPct val="0"/>
              </a:spcBef>
              <a:spcAft>
                <a:spcPts val="607"/>
              </a:spcAft>
            </a:pPr>
            <a:endParaRPr lang="en-US" dirty="0" smtClean="0">
              <a:latin typeface="Times" pitchFamily="18" charset="0"/>
              <a:ea typeface="ＭＳ Ｐゴシック" pitchFamily="34" charset="-128"/>
            </a:endParaRPr>
          </a:p>
          <a:p>
            <a:pPr marL="179753" indent="-179753">
              <a:spcBef>
                <a:spcPct val="0"/>
              </a:spcBef>
              <a:spcAft>
                <a:spcPts val="607"/>
              </a:spcAft>
            </a:pPr>
            <a:r>
              <a:rPr lang="en-US" dirty="0" smtClean="0">
                <a:latin typeface="Times" pitchFamily="18" charset="0"/>
                <a:ea typeface="ＭＳ Ｐゴシック" pitchFamily="34" charset="-128"/>
              </a:rPr>
              <a:t>Around this same time, decision makers in all the jurisdictions will approve a locally preferred alternative, which defines the project’s location and all it’s components (scheduled for early 2018)  </a:t>
            </a:r>
          </a:p>
          <a:p>
            <a:pPr marL="179753" indent="-179753">
              <a:spcBef>
                <a:spcPct val="0"/>
              </a:spcBef>
              <a:spcAft>
                <a:spcPts val="607"/>
              </a:spcAft>
            </a:pPr>
            <a:endParaRPr lang="en-US" dirty="0" smtClean="0">
              <a:latin typeface="Times" pitchFamily="18" charset="0"/>
              <a:ea typeface="ＭＳ Ｐゴシック" pitchFamily="34" charset="-128"/>
            </a:endParaRPr>
          </a:p>
          <a:p>
            <a:pPr marL="179753" indent="-179753">
              <a:spcBef>
                <a:spcPct val="0"/>
              </a:spcBef>
              <a:spcAft>
                <a:spcPts val="607"/>
              </a:spcAft>
            </a:pPr>
            <a:r>
              <a:rPr lang="en-US" dirty="0" smtClean="0">
                <a:latin typeface="Times" pitchFamily="18" charset="0"/>
                <a:ea typeface="ＭＳ Ｐゴシック" pitchFamily="34" charset="-128"/>
              </a:rPr>
              <a:t>HANDOUT OF IRP + MODIFICATIONS</a:t>
            </a:r>
          </a:p>
        </p:txBody>
      </p:sp>
      <p:sp>
        <p:nvSpPr>
          <p:cNvPr id="56324" name="Slide Number Placeholder 3"/>
          <p:cNvSpPr>
            <a:spLocks noGrp="1"/>
          </p:cNvSpPr>
          <p:nvPr>
            <p:ph type="sldNum" sz="quarter" idx="5"/>
          </p:nvPr>
        </p:nvSpPr>
        <p:spPr>
          <a:noFill/>
        </p:spPr>
        <p:txBody>
          <a:bodyPr/>
          <a:lstStyle/>
          <a:p>
            <a:fld id="{4465E386-7617-48B9-9E3C-BCEA162C96E9}" type="slidenum">
              <a:rPr lang="en-US" smtClean="0">
                <a:solidFill>
                  <a:srgbClr val="000000"/>
                </a:solidFill>
              </a:rPr>
              <a:pPr/>
              <a:t>35</a:t>
            </a:fld>
            <a:endParaRPr lang="en-US" smtClean="0">
              <a:solidFill>
                <a:srgbClr val="000000"/>
              </a:solidFill>
            </a:endParaRPr>
          </a:p>
        </p:txBody>
      </p:sp>
    </p:spTree>
    <p:extLst>
      <p:ext uri="{BB962C8B-B14F-4D97-AF65-F5344CB8AC3E}">
        <p14:creationId xmlns:p14="http://schemas.microsoft.com/office/powerpoint/2010/main" val="18669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marL="179756" indent="-179756">
              <a:spcBef>
                <a:spcPct val="0"/>
              </a:spcBef>
              <a:spcAft>
                <a:spcPts val="607"/>
              </a:spcAft>
            </a:pPr>
            <a:endParaRPr lang="en-US" altLang="en-US" dirty="0" smtClean="0">
              <a:latin typeface="Times" pitchFamily="18" charset="0"/>
              <a:ea typeface="ＭＳ Ｐゴシック" pitchFamily="34" charset="-128"/>
            </a:endParaRPr>
          </a:p>
        </p:txBody>
      </p:sp>
      <p:sp>
        <p:nvSpPr>
          <p:cNvPr id="69636" name="Slide Number Placeholder 3"/>
          <p:cNvSpPr>
            <a:spLocks noGrp="1"/>
          </p:cNvSpPr>
          <p:nvPr>
            <p:ph type="sldNum" sz="quarter" idx="5"/>
          </p:nvPr>
        </p:nvSpPr>
        <p:spPr>
          <a:noFill/>
        </p:spPr>
        <p:txBody>
          <a:bodyPr/>
          <a:lstStyle/>
          <a:p>
            <a:fld id="{269284DB-247D-43B0-9F44-4E1D661EAC54}" type="slidenum">
              <a:rPr lang="en-US" altLang="en-US" smtClean="0">
                <a:solidFill>
                  <a:srgbClr val="000000"/>
                </a:solidFill>
              </a:rPr>
              <a:pPr/>
              <a:t>37</a:t>
            </a:fld>
            <a:endParaRPr lang="en-US" alt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marL="179756" indent="-179756">
              <a:spcBef>
                <a:spcPct val="0"/>
              </a:spcBef>
              <a:spcAft>
                <a:spcPts val="607"/>
              </a:spcAft>
            </a:pPr>
            <a:endParaRPr lang="en-US" altLang="en-US" dirty="0" smtClean="0">
              <a:latin typeface="Times" pitchFamily="18" charset="0"/>
              <a:ea typeface="ＭＳ Ｐゴシック" pitchFamily="34" charset="-128"/>
            </a:endParaRPr>
          </a:p>
        </p:txBody>
      </p:sp>
      <p:sp>
        <p:nvSpPr>
          <p:cNvPr id="68612" name="Slide Number Placeholder 3"/>
          <p:cNvSpPr>
            <a:spLocks noGrp="1"/>
          </p:cNvSpPr>
          <p:nvPr>
            <p:ph type="sldNum" sz="quarter" idx="5"/>
          </p:nvPr>
        </p:nvSpPr>
        <p:spPr>
          <a:noFill/>
        </p:spPr>
        <p:txBody>
          <a:bodyPr/>
          <a:lstStyle/>
          <a:p>
            <a:fld id="{EB15516F-6463-4A03-B01B-625FEA6277B1}" type="slidenum">
              <a:rPr lang="en-US" altLang="en-US">
                <a:solidFill>
                  <a:srgbClr val="000000"/>
                </a:solidFill>
              </a:rPr>
              <a:pPr/>
              <a:t>38</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marL="179756" indent="-179756">
              <a:spcBef>
                <a:spcPct val="0"/>
              </a:spcBef>
              <a:spcAft>
                <a:spcPts val="607"/>
              </a:spcAft>
            </a:pPr>
            <a:endParaRPr lang="en-US" altLang="en-US" dirty="0" smtClean="0">
              <a:latin typeface="Times" pitchFamily="18" charset="0"/>
              <a:ea typeface="ＭＳ Ｐゴシック" pitchFamily="34" charset="-128"/>
            </a:endParaRPr>
          </a:p>
        </p:txBody>
      </p:sp>
      <p:sp>
        <p:nvSpPr>
          <p:cNvPr id="68612" name="Slide Number Placeholder 3"/>
          <p:cNvSpPr>
            <a:spLocks noGrp="1"/>
          </p:cNvSpPr>
          <p:nvPr>
            <p:ph type="sldNum" sz="quarter" idx="5"/>
          </p:nvPr>
        </p:nvSpPr>
        <p:spPr>
          <a:noFill/>
        </p:spPr>
        <p:txBody>
          <a:bodyPr/>
          <a:lstStyle/>
          <a:p>
            <a:fld id="{EB15516F-6463-4A03-B01B-625FEA6277B1}" type="slidenum">
              <a:rPr lang="en-US" altLang="en-US">
                <a:solidFill>
                  <a:srgbClr val="000000"/>
                </a:solidFill>
              </a:rPr>
              <a:pPr/>
              <a:t>39</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z="1200" kern="1200" baseline="0" dirty="0" smtClean="0">
                <a:solidFill>
                  <a:schemeClr val="tx1"/>
                </a:solidFill>
                <a:latin typeface="+mn-lt"/>
                <a:ea typeface="+mn-ea"/>
                <a:cs typeface="+mn-cs"/>
              </a:rPr>
              <a:t>All of the NRHP‐listed properties in the APE are located in Segment A, which includes one of Portland’s oldest neighborhoods (Lair Hill), although potentially eligible properties exist in each segment.</a:t>
            </a:r>
          </a:p>
          <a:p>
            <a:endParaRPr lang="en-US" altLang="en-US" sz="1200" kern="1200" baseline="0" dirty="0" smtClean="0">
              <a:solidFill>
                <a:schemeClr val="tx1"/>
              </a:solidFill>
              <a:latin typeface="+mn-lt"/>
              <a:ea typeface="+mn-ea"/>
              <a:cs typeface="+mn-cs"/>
            </a:endParaRPr>
          </a:p>
          <a:p>
            <a:endParaRPr lang="en-US" altLang="en-US" dirty="0" smtClean="0">
              <a:latin typeface="Times" pitchFamily="18" charset="0"/>
              <a:ea typeface="ＭＳ Ｐゴシック" pitchFamily="34" charset="-128"/>
            </a:endParaRPr>
          </a:p>
        </p:txBody>
      </p:sp>
      <p:sp>
        <p:nvSpPr>
          <p:cNvPr id="68612" name="Slide Number Placeholder 3"/>
          <p:cNvSpPr>
            <a:spLocks noGrp="1"/>
          </p:cNvSpPr>
          <p:nvPr>
            <p:ph type="sldNum" sz="quarter" idx="5"/>
          </p:nvPr>
        </p:nvSpPr>
        <p:spPr>
          <a:noFill/>
        </p:spPr>
        <p:txBody>
          <a:bodyPr/>
          <a:lstStyle/>
          <a:p>
            <a:fld id="{EB15516F-6463-4A03-B01B-625FEA6277B1}" type="slidenum">
              <a:rPr lang="en-US" altLang="en-US">
                <a:solidFill>
                  <a:srgbClr val="000000"/>
                </a:solidFill>
              </a:rPr>
              <a:pPr/>
              <a:t>40</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z="1200" kern="1200" baseline="0" dirty="0" smtClean="0">
                <a:solidFill>
                  <a:schemeClr val="tx1"/>
                </a:solidFill>
                <a:latin typeface="+mn-lt"/>
                <a:ea typeface="+mn-ea"/>
                <a:cs typeface="+mn-cs"/>
              </a:rPr>
              <a:t>All of the NRHP‐listed properties in the APE are located in Segment A, which includes one of Portland’s oldest neighborhoods (Lair Hill), although potentially eligible properties exist in each segment.</a:t>
            </a:r>
          </a:p>
          <a:p>
            <a:endParaRPr lang="en-US" altLang="en-US" sz="1200" kern="1200" baseline="0" dirty="0" smtClean="0">
              <a:solidFill>
                <a:schemeClr val="tx1"/>
              </a:solidFill>
              <a:latin typeface="+mn-lt"/>
              <a:ea typeface="+mn-ea"/>
              <a:cs typeface="+mn-cs"/>
            </a:endParaRPr>
          </a:p>
          <a:p>
            <a:endParaRPr lang="en-US" altLang="en-US" dirty="0" smtClean="0">
              <a:latin typeface="Times" pitchFamily="18" charset="0"/>
              <a:ea typeface="ＭＳ Ｐゴシック" pitchFamily="34" charset="-128"/>
            </a:endParaRPr>
          </a:p>
        </p:txBody>
      </p:sp>
      <p:sp>
        <p:nvSpPr>
          <p:cNvPr id="68612" name="Slide Number Placeholder 3"/>
          <p:cNvSpPr>
            <a:spLocks noGrp="1"/>
          </p:cNvSpPr>
          <p:nvPr>
            <p:ph type="sldNum" sz="quarter" idx="5"/>
          </p:nvPr>
        </p:nvSpPr>
        <p:spPr>
          <a:noFill/>
        </p:spPr>
        <p:txBody>
          <a:bodyPr/>
          <a:lstStyle/>
          <a:p>
            <a:fld id="{EB15516F-6463-4A03-B01B-625FEA6277B1}" type="slidenum">
              <a:rPr lang="en-US" altLang="en-US">
                <a:solidFill>
                  <a:srgbClr val="000000"/>
                </a:solidFill>
              </a:rPr>
              <a:pPr/>
              <a:t>41</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84275" y="698500"/>
            <a:ext cx="4656138" cy="3490913"/>
          </a:xfrm>
          <a:ln/>
        </p:spPr>
      </p:sp>
      <p:sp>
        <p:nvSpPr>
          <p:cNvPr id="53251" name="Notes Placeholder 2"/>
          <p:cNvSpPr>
            <a:spLocks noGrp="1"/>
          </p:cNvSpPr>
          <p:nvPr>
            <p:ph type="body" idx="1"/>
          </p:nvPr>
        </p:nvSpPr>
        <p:spPr>
          <a:noFill/>
          <a:ln/>
        </p:spPr>
        <p:txBody>
          <a:bodyPr/>
          <a:lstStyle/>
          <a:p>
            <a:r>
              <a:rPr lang="en-US" dirty="0" smtClean="0">
                <a:latin typeface="Times" pitchFamily="18" charset="0"/>
                <a:ea typeface="ＭＳ Ｐゴシック" pitchFamily="34" charset="-128"/>
              </a:rPr>
              <a:t>This is</a:t>
            </a:r>
            <a:r>
              <a:rPr lang="en-US" baseline="0" dirty="0" smtClean="0">
                <a:latin typeface="Times" pitchFamily="18" charset="0"/>
                <a:ea typeface="ＭＳ Ｐゴシック" pitchFamily="34" charset="-128"/>
              </a:rPr>
              <a:t> an area that lacks reliable transit options</a:t>
            </a:r>
          </a:p>
          <a:p>
            <a:endParaRPr lang="en-US" dirty="0" smtClean="0">
              <a:latin typeface="Times" pitchFamily="18" charset="0"/>
              <a:ea typeface="ＭＳ Ｐゴシック" pitchFamily="34" charset="-128"/>
            </a:endParaRPr>
          </a:p>
        </p:txBody>
      </p:sp>
      <p:sp>
        <p:nvSpPr>
          <p:cNvPr id="53252" name="Slide Number Placeholder 3"/>
          <p:cNvSpPr>
            <a:spLocks noGrp="1"/>
          </p:cNvSpPr>
          <p:nvPr>
            <p:ph type="sldNum" sz="quarter" idx="5"/>
          </p:nvPr>
        </p:nvSpPr>
        <p:spPr>
          <a:noFill/>
        </p:spPr>
        <p:txBody>
          <a:bodyPr/>
          <a:lstStyle/>
          <a:p>
            <a:fld id="{DC7F3B70-7D44-469D-96CD-78CCB86BA855}"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pPr defTabSz="914400"/>
            <a:r>
              <a:rPr lang="en-US" sz="1200" dirty="0" smtClean="0"/>
              <a:t>We’ve been working</a:t>
            </a:r>
            <a:r>
              <a:rPr lang="en-US" sz="1200" baseline="0" dirty="0" smtClean="0"/>
              <a:t> on this concept for 20 + years. </a:t>
            </a:r>
          </a:p>
          <a:p>
            <a:pPr defTabSz="914400"/>
            <a:r>
              <a:rPr lang="en-US" sz="1200" baseline="0" dirty="0" smtClean="0"/>
              <a:t>Constantly learning how to improve our work. </a:t>
            </a:r>
            <a:endParaRPr lang="en-US" sz="1200" dirty="0" smtClean="0"/>
          </a:p>
          <a:p>
            <a:pPr defTabSz="914400"/>
            <a:r>
              <a:rPr lang="en-US" sz="1200" dirty="0" smtClean="0"/>
              <a:t>Over 600,000 new residents in urban growth boundary.</a:t>
            </a:r>
            <a:r>
              <a:rPr lang="en-US" sz="1200" baseline="0" dirty="0" smtClean="0"/>
              <a:t> </a:t>
            </a:r>
            <a:r>
              <a:rPr lang="en-US" sz="1200" dirty="0" smtClean="0"/>
              <a:t>Similar to 6 new cities the size of Hillsboro </a:t>
            </a:r>
          </a:p>
          <a:p>
            <a:endParaRPr lang="en-US" dirty="0"/>
          </a:p>
        </p:txBody>
      </p:sp>
    </p:spTree>
    <p:extLst>
      <p:ext uri="{BB962C8B-B14F-4D97-AF65-F5344CB8AC3E}">
        <p14:creationId xmlns:p14="http://schemas.microsoft.com/office/powerpoint/2010/main" val="249198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1" dirty="0" smtClean="0"/>
              <a:t>Why</a:t>
            </a:r>
            <a:r>
              <a:rPr lang="en-US" b="0" dirty="0" smtClean="0"/>
              <a:t> the Southwest Corridor?</a:t>
            </a:r>
            <a:endParaRPr lang="en-US" b="1" dirty="0" smtClean="0"/>
          </a:p>
          <a:p>
            <a:pPr>
              <a:defRPr/>
            </a:pPr>
            <a:endParaRPr lang="en-US" dirty="0" smtClean="0"/>
          </a:p>
          <a:p>
            <a:pPr>
              <a:defRPr/>
            </a:pPr>
            <a:r>
              <a:rPr lang="en-US" dirty="0" smtClean="0"/>
              <a:t>And lot more people are coming here.</a:t>
            </a:r>
            <a:r>
              <a:rPr lang="en-US" baseline="0" dirty="0" smtClean="0"/>
              <a:t> </a:t>
            </a:r>
            <a:r>
              <a:rPr lang="en-US" dirty="0" smtClean="0"/>
              <a:t>Communities in the corridor are making plans to handle this growth and keep up with the transportation demand it creates. </a:t>
            </a:r>
          </a:p>
          <a:p>
            <a:pPr>
              <a:defRPr/>
            </a:pPr>
            <a:endParaRPr lang="en-US" dirty="0" smtClean="0"/>
          </a:p>
          <a:p>
            <a:pPr>
              <a:defRPr/>
            </a:pPr>
            <a:r>
              <a:rPr lang="en-US" dirty="0" smtClean="0"/>
              <a:t>More transportation investments will be crucial to their success.</a:t>
            </a:r>
          </a:p>
          <a:p>
            <a:pPr>
              <a:defRPr/>
            </a:pPr>
            <a:endParaRPr lang="en-US" i="1" dirty="0" smtClean="0"/>
          </a:p>
        </p:txBody>
      </p:sp>
      <p:sp>
        <p:nvSpPr>
          <p:cNvPr id="60420" name="Slide Number Placeholder 3"/>
          <p:cNvSpPr>
            <a:spLocks noGrp="1"/>
          </p:cNvSpPr>
          <p:nvPr>
            <p:ph type="sldNum" sz="quarter" idx="5"/>
          </p:nvPr>
        </p:nvSpPr>
        <p:spPr>
          <a:noFill/>
        </p:spPr>
        <p:txBody>
          <a:bodyPr/>
          <a:lstStyle/>
          <a:p>
            <a:fld id="{4F59B7B7-18A8-446E-9AED-57C676D5B7C5}" type="slidenum">
              <a:rPr lang="en-US" altLang="en-US" smtClean="0"/>
              <a:pPr/>
              <a:t>4</a:t>
            </a:fld>
            <a:endParaRPr lang="en-US" altLang="en-US" dirty="0" smtClean="0"/>
          </a:p>
        </p:txBody>
      </p:sp>
    </p:spTree>
    <p:extLst>
      <p:ext uri="{BB962C8B-B14F-4D97-AF65-F5344CB8AC3E}">
        <p14:creationId xmlns:p14="http://schemas.microsoft.com/office/powerpoint/2010/main" val="302837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Southwest Corridor is a place of work. And the vast majority of people who work there commute from other cities. </a:t>
            </a:r>
          </a:p>
          <a:p>
            <a:pPr>
              <a:buFont typeface="Arial" pitchFamily="34" charset="0"/>
              <a:buChar char="•"/>
              <a:defRPr/>
            </a:pPr>
            <a:r>
              <a:rPr lang="en-US" dirty="0" smtClean="0"/>
              <a:t>  As you know well, 93 percent of workers in Tualatin live outside of Tualatin </a:t>
            </a:r>
          </a:p>
          <a:p>
            <a:pPr>
              <a:buFont typeface="Arial" pitchFamily="34" charset="0"/>
              <a:buNone/>
              <a:defRPr/>
            </a:pPr>
            <a:endParaRPr lang="en-US" dirty="0" smtClean="0"/>
          </a:p>
          <a:p>
            <a:pPr>
              <a:buFont typeface="Arial" pitchFamily="34" charset="0"/>
              <a:buNone/>
              <a:defRPr/>
            </a:pPr>
            <a:r>
              <a:rPr lang="en-US" dirty="0" smtClean="0"/>
              <a:t>The Southwest Corridor Plan would build light rail and other projects to help workers get to the job and home again on time. </a:t>
            </a:r>
          </a:p>
          <a:p>
            <a:pPr>
              <a:buFont typeface="Arial" pitchFamily="34" charset="0"/>
              <a:buNone/>
              <a:defRPr/>
            </a:pPr>
            <a:endParaRPr lang="en-US" dirty="0" smtClean="0"/>
          </a:p>
          <a:p>
            <a:pPr>
              <a:buFont typeface="Arial" pitchFamily="34" charset="0"/>
              <a:buNone/>
              <a:defRPr/>
            </a:pPr>
            <a:r>
              <a:rPr lang="en-US" dirty="0" smtClean="0"/>
              <a:t>Projections show that by 2035 there could be more than 255,000 people working in the corridor. Supporting our economy means making sure people can get to work and products can move.</a:t>
            </a:r>
            <a:endParaRPr lang="en-US" dirty="0"/>
          </a:p>
        </p:txBody>
      </p:sp>
      <p:sp>
        <p:nvSpPr>
          <p:cNvPr id="59396" name="Slide Number Placeholder 3"/>
          <p:cNvSpPr>
            <a:spLocks noGrp="1"/>
          </p:cNvSpPr>
          <p:nvPr>
            <p:ph type="sldNum" sz="quarter" idx="5"/>
          </p:nvPr>
        </p:nvSpPr>
        <p:spPr>
          <a:noFill/>
        </p:spPr>
        <p:txBody>
          <a:bodyPr/>
          <a:lstStyle/>
          <a:p>
            <a:fld id="{64FFD92B-8467-4C76-B80A-1C1D7078D8DD}" type="slidenum">
              <a:rPr lang="en-US" altLang="en-US" smtClean="0"/>
              <a:pPr/>
              <a:t>5</a:t>
            </a:fld>
            <a:endParaRPr lang="en-US" altLang="en-US" dirty="0" smtClean="0"/>
          </a:p>
        </p:txBody>
      </p:sp>
    </p:spTree>
    <p:extLst>
      <p:ext uri="{BB962C8B-B14F-4D97-AF65-F5344CB8AC3E}">
        <p14:creationId xmlns:p14="http://schemas.microsoft.com/office/powerpoint/2010/main" val="342048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Interstate 5 and Barbur Blvd. corridor between Portland and Tualatin is one of the fastest growing and most congested in the State.</a:t>
            </a:r>
          </a:p>
          <a:p>
            <a:pPr>
              <a:defRPr/>
            </a:pPr>
            <a:endParaRPr lang="en-US" dirty="0" smtClean="0"/>
          </a:p>
          <a:p>
            <a:pPr>
              <a:defRPr/>
            </a:pPr>
            <a:r>
              <a:rPr lang="en-US" dirty="0" smtClean="0"/>
              <a:t>And as the area's jobs and population continue to grow, it is going to get worse. </a:t>
            </a:r>
          </a:p>
          <a:p>
            <a:pPr>
              <a:defRPr/>
            </a:pPr>
            <a:endParaRPr lang="en-US" dirty="0" smtClean="0"/>
          </a:p>
          <a:p>
            <a:pPr>
              <a:defRPr/>
            </a:pPr>
            <a:r>
              <a:rPr lang="en-US" dirty="0" smtClean="0"/>
              <a:t>Fortunately, light rail in the corridor could carry almost a quarter of  peak hour, peak direction Interstate 5 commuters south of downtown Portland.</a:t>
            </a:r>
          </a:p>
          <a:p>
            <a:pPr>
              <a:defRPr/>
            </a:pPr>
            <a:endParaRPr lang="en-US" dirty="0" smtClean="0"/>
          </a:p>
          <a:p>
            <a:pPr>
              <a:defRPr/>
            </a:pPr>
            <a:r>
              <a:rPr lang="en-US" dirty="0" smtClean="0"/>
              <a:t>Over 46,000 students attend universities and colleges in the corridor (TriMet generated)</a:t>
            </a:r>
          </a:p>
          <a:p>
            <a:pPr>
              <a:defRPr/>
            </a:pPr>
            <a:endParaRPr lang="en-US" dirty="0" smtClean="0"/>
          </a:p>
          <a:p>
            <a:pPr>
              <a:defRPr/>
            </a:pPr>
            <a:r>
              <a:rPr lang="en-US" dirty="0" smtClean="0"/>
              <a:t>TriMet estimates that project design and construction would create over 23,000 jobs in the region.</a:t>
            </a:r>
          </a:p>
          <a:p>
            <a:pPr>
              <a:defRPr/>
            </a:pPr>
            <a:endParaRPr lang="en-US" dirty="0" smtClean="0"/>
          </a:p>
        </p:txBody>
      </p:sp>
      <p:sp>
        <p:nvSpPr>
          <p:cNvPr id="61444" name="Slide Number Placeholder 3"/>
          <p:cNvSpPr>
            <a:spLocks noGrp="1"/>
          </p:cNvSpPr>
          <p:nvPr>
            <p:ph type="sldNum" sz="quarter" idx="5"/>
          </p:nvPr>
        </p:nvSpPr>
        <p:spPr>
          <a:noFill/>
        </p:spPr>
        <p:txBody>
          <a:bodyPr/>
          <a:lstStyle/>
          <a:p>
            <a:fld id="{8E953FC8-BE2D-4DDA-B6D3-B8143BCBBCE1}" type="slidenum">
              <a:rPr lang="en-US" altLang="en-US" smtClean="0"/>
              <a:pPr/>
              <a:t>6</a:t>
            </a:fld>
            <a:endParaRPr lang="en-US" altLang="en-US" dirty="0" smtClean="0"/>
          </a:p>
        </p:txBody>
      </p:sp>
    </p:spTree>
    <p:extLst>
      <p:ext uri="{BB962C8B-B14F-4D97-AF65-F5344CB8AC3E}">
        <p14:creationId xmlns:p14="http://schemas.microsoft.com/office/powerpoint/2010/main" val="391199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343025" y="720725"/>
            <a:ext cx="4806950" cy="3605213"/>
          </a:xfrm>
          <a:ln/>
        </p:spPr>
      </p:sp>
      <p:sp>
        <p:nvSpPr>
          <p:cNvPr id="29699" name="Notes Placeholder 2"/>
          <p:cNvSpPr>
            <a:spLocks noGrp="1"/>
          </p:cNvSpPr>
          <p:nvPr>
            <p:ph type="body" idx="1"/>
          </p:nvPr>
        </p:nvSpPr>
        <p:spPr>
          <a:noFill/>
          <a:ln/>
        </p:spPr>
        <p:txBody>
          <a:bodyPr>
            <a:normAutofit/>
          </a:bodyPr>
          <a:lstStyle/>
          <a:p>
            <a:r>
              <a:rPr lang="en-US" dirty="0" smtClean="0">
                <a:ea typeface="ＭＳ Ｐゴシック" pitchFamily="34" charset="-128"/>
              </a:rPr>
              <a:t>Barbur Concept Plan</a:t>
            </a:r>
          </a:p>
          <a:p>
            <a:r>
              <a:rPr lang="en-US" sz="1200" kern="1200" baseline="0" dirty="0" smtClean="0">
                <a:solidFill>
                  <a:schemeClr val="tx1"/>
                </a:solidFill>
                <a:latin typeface="+mn-lt"/>
                <a:ea typeface="+mn-ea"/>
                <a:cs typeface="+mn-cs"/>
              </a:rPr>
              <a:t>Tigard High Capacity Transit Land Use Plan and Downtown Vision</a:t>
            </a:r>
          </a:p>
          <a:p>
            <a:r>
              <a:rPr lang="en-US" dirty="0" smtClean="0">
                <a:ea typeface="ＭＳ Ｐゴシック" pitchFamily="34" charset="-128"/>
              </a:rPr>
              <a:t>Linking</a:t>
            </a:r>
            <a:r>
              <a:rPr lang="en-US" baseline="0" dirty="0" smtClean="0">
                <a:ea typeface="ＭＳ Ｐゴシック" pitchFamily="34" charset="-128"/>
              </a:rPr>
              <a:t> Tualatin</a:t>
            </a:r>
            <a:endParaRPr lang="en-US" dirty="0" smtClean="0">
              <a:ea typeface="ＭＳ Ｐゴシック" pitchFamily="34" charset="-128"/>
            </a:endParaRPr>
          </a:p>
        </p:txBody>
      </p:sp>
      <p:sp>
        <p:nvSpPr>
          <p:cNvPr id="29700" name="Slide Number Placeholder 3"/>
          <p:cNvSpPr>
            <a:spLocks noGrp="1"/>
          </p:cNvSpPr>
          <p:nvPr>
            <p:ph type="sldNum" sz="quarter" idx="5"/>
          </p:nvPr>
        </p:nvSpPr>
        <p:spPr>
          <a:noFill/>
        </p:spPr>
        <p:txBody>
          <a:bodyPr/>
          <a:lstStyle/>
          <a:p>
            <a:fld id="{05123991-BBD6-4F5B-813C-185541DB9B62}" type="slidenum">
              <a:rPr lang="en-US" smtClean="0">
                <a:solidFill>
                  <a:prstClr val="black"/>
                </a:solidFill>
              </a:rPr>
              <a:pPr/>
              <a:t>7</a:t>
            </a:fld>
            <a:endParaRPr lang="en-US" smtClean="0">
              <a:solidFill>
                <a:prstClr val="black"/>
              </a:solidFill>
            </a:endParaRPr>
          </a:p>
        </p:txBody>
      </p:sp>
    </p:spTree>
    <p:extLst>
      <p:ext uri="{BB962C8B-B14F-4D97-AF65-F5344CB8AC3E}">
        <p14:creationId xmlns:p14="http://schemas.microsoft.com/office/powerpoint/2010/main" val="334564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marL="179756" indent="-179756">
              <a:spcBef>
                <a:spcPct val="0"/>
              </a:spcBef>
              <a:spcAft>
                <a:spcPts val="607"/>
              </a:spcAft>
            </a:pPr>
            <a:endParaRPr lang="en-US" altLang="en-US" dirty="0" smtClean="0">
              <a:latin typeface="Times" pitchFamily="18" charset="0"/>
              <a:ea typeface="ＭＳ Ｐゴシック" pitchFamily="34" charset="-128"/>
            </a:endParaRPr>
          </a:p>
        </p:txBody>
      </p:sp>
      <p:sp>
        <p:nvSpPr>
          <p:cNvPr id="69636" name="Slide Number Placeholder 3"/>
          <p:cNvSpPr>
            <a:spLocks noGrp="1"/>
          </p:cNvSpPr>
          <p:nvPr>
            <p:ph type="sldNum" sz="quarter" idx="5"/>
          </p:nvPr>
        </p:nvSpPr>
        <p:spPr>
          <a:noFill/>
        </p:spPr>
        <p:txBody>
          <a:bodyPr/>
          <a:lstStyle/>
          <a:p>
            <a:fld id="{269284DB-247D-43B0-9F44-4E1D661EAC54}" type="slidenum">
              <a:rPr lang="en-US" altLang="en-US" smtClean="0">
                <a:solidFill>
                  <a:srgbClr val="000000"/>
                </a:solidFill>
              </a:rPr>
              <a:pPr/>
              <a:t>8</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marL="179756" indent="-179756">
              <a:spcBef>
                <a:spcPct val="0"/>
              </a:spcBef>
              <a:spcAft>
                <a:spcPts val="607"/>
              </a:spcAft>
            </a:pPr>
            <a:endParaRPr lang="en-US" altLang="en-US" dirty="0" smtClean="0">
              <a:latin typeface="Times" pitchFamily="18" charset="0"/>
              <a:ea typeface="ＭＳ Ｐゴシック" pitchFamily="34" charset="-128"/>
            </a:endParaRPr>
          </a:p>
        </p:txBody>
      </p:sp>
      <p:sp>
        <p:nvSpPr>
          <p:cNvPr id="69636" name="Slide Number Placeholder 3"/>
          <p:cNvSpPr>
            <a:spLocks noGrp="1"/>
          </p:cNvSpPr>
          <p:nvPr>
            <p:ph type="sldNum" sz="quarter" idx="5"/>
          </p:nvPr>
        </p:nvSpPr>
        <p:spPr>
          <a:noFill/>
        </p:spPr>
        <p:txBody>
          <a:bodyPr/>
          <a:lstStyle/>
          <a:p>
            <a:fld id="{269284DB-247D-43B0-9F44-4E1D661EAC54}" type="slidenum">
              <a:rPr lang="en-US" altLang="en-US" smtClean="0">
                <a:solidFill>
                  <a:srgbClr val="000000"/>
                </a:solidFill>
              </a:rPr>
              <a:pPr/>
              <a:t>9</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3997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2" descr="M:\plan\ti\projects\Southwest Corridor Study\Refinement 15-16 (pre-DEIS)\Public Involvement\Draft products\Key Issues\South Portland KI links\SWlogo.png"/>
          <p:cNvPicPr>
            <a:picLocks noChangeAspect="1" noChangeArrowheads="1"/>
          </p:cNvPicPr>
          <p:nvPr userDrawn="1"/>
        </p:nvPicPr>
        <p:blipFill>
          <a:blip r:embed="rId2" cstate="screen"/>
          <a:srcRect/>
          <a:stretch>
            <a:fillRect/>
          </a:stretch>
        </p:blipFill>
        <p:spPr bwMode="auto">
          <a:xfrm>
            <a:off x="192024" y="146304"/>
            <a:ext cx="5857875" cy="21336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lvl1pPr algn="l">
              <a:defRPr>
                <a:solidFill>
                  <a:schemeClr val="tx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0" y="1600200"/>
            <a:ext cx="6400800" cy="4525963"/>
          </a:xfrm>
        </p:spPr>
        <p:txBody>
          <a:bodyPr/>
          <a:lstStyle>
            <a:lvl2pPr>
              <a:buSzPct val="100000"/>
              <a:buFont typeface="Wingdings 2" pitchFamily="18" charset="2"/>
              <a:buChar char="­"/>
              <a:defRPr/>
            </a:lvl2pPr>
            <a:lvl3pPr>
              <a:buFont typeface="Wingdings" pitchFamily="2" charset="2"/>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0" y="1600200"/>
            <a:ext cx="2971800" cy="4525963"/>
          </a:xfrm>
        </p:spPr>
        <p:txBody>
          <a:bodyPr/>
          <a:lstStyle>
            <a:lvl1pPr>
              <a:defRPr sz="2800"/>
            </a:lvl1pPr>
            <a:lvl2pPr>
              <a:buFont typeface="Wingdings 2" pitchFamily="18" charset="2"/>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62600" y="1600200"/>
            <a:ext cx="3124200" cy="4525963"/>
          </a:xfrm>
        </p:spPr>
        <p:txBody>
          <a:bodyPr/>
          <a:lstStyle>
            <a:lvl1pPr>
              <a:defRPr sz="2800"/>
            </a:lvl1pPr>
            <a:lvl2pPr>
              <a:buFont typeface="Wingdings 2" pitchFamily="18" charset="2"/>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defRPr/>
            </a:pPr>
            <a:fld id="{763D9E67-9791-4240-AD56-26CEAA9A64ED}" type="datetime1">
              <a:rPr lang="en-US" sz="2400">
                <a:solidFill>
                  <a:prstClr val="black"/>
                </a:solidFill>
                <a:cs typeface="Arial" charset="0"/>
              </a:rPr>
              <a:pPr defTabSz="914400">
                <a:defRPr/>
              </a:pPr>
              <a:t>6/21/2018</a:t>
            </a:fld>
            <a:endParaRPr lang="en-US" sz="2400" dirty="0">
              <a:solidFill>
                <a:prstClr val="black"/>
              </a:solidFill>
              <a:cs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mn-ea"/>
                <a:cs typeface="+mn-cs"/>
              </a:defRPr>
            </a:lvl1pPr>
          </a:lstStyle>
          <a:p>
            <a:pPr defTabSz="914400">
              <a:defRPr/>
            </a:pPr>
            <a:endParaRPr lang="en-US" sz="2400"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defRPr/>
            </a:pPr>
            <a:fld id="{16596AB6-CC76-4ACC-A9D4-31B0635CDB21}" type="slidenum">
              <a:rPr lang="en-US" sz="2400">
                <a:solidFill>
                  <a:prstClr val="black"/>
                </a:solidFill>
                <a:cs typeface="Arial" charset="0"/>
              </a:rPr>
              <a:pPr defTabSz="914400">
                <a:defRPr/>
              </a:pPr>
              <a:t>‹#›</a:t>
            </a:fld>
            <a:endParaRPr lang="en-US" sz="2400" dirty="0">
              <a:solidFill>
                <a:prstClr val="black"/>
              </a:solidFill>
              <a:cs typeface="Arial"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2" descr="C:\Documents and Settings\chiggins\Desktop\logo.jpg"/>
          <p:cNvPicPr>
            <a:picLocks noChangeAspect="1" noChangeArrowheads="1"/>
          </p:cNvPicPr>
          <p:nvPr userDrawn="1"/>
        </p:nvPicPr>
        <p:blipFill>
          <a:blip r:embed="rId2" cstate="screen"/>
          <a:srcRect/>
          <a:stretch>
            <a:fillRect/>
          </a:stretch>
        </p:blipFill>
        <p:spPr bwMode="auto">
          <a:xfrm>
            <a:off x="0" y="58738"/>
            <a:ext cx="2276475" cy="779462"/>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83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133600" y="304800"/>
            <a:ext cx="6553200" cy="609600"/>
          </a:xfrm>
          <a:prstGeom prst="rect">
            <a:avLst/>
          </a:prstGeom>
        </p:spPr>
        <p:txBody>
          <a:bodyPr lIns="0" tIns="0" rIns="0" bIns="0" anchor="t"/>
          <a:lstStyle>
            <a:lvl1pPr algn="l">
              <a:defRPr sz="4400" b="1" i="0">
                <a:latin typeface="Calibri"/>
                <a:cs typeface="Calibri"/>
              </a:defRPr>
            </a:lvl1pPr>
          </a:lstStyle>
          <a:p>
            <a:r>
              <a:rPr lang="en-US" smtClean="0"/>
              <a:t>Click to edit Master title style</a:t>
            </a:r>
            <a:endParaRPr lang="en-US" dirty="0"/>
          </a:p>
        </p:txBody>
      </p:sp>
      <p:sp>
        <p:nvSpPr>
          <p:cNvPr id="11" name="Text Placeholder 23"/>
          <p:cNvSpPr>
            <a:spLocks noGrp="1"/>
          </p:cNvSpPr>
          <p:nvPr>
            <p:ph type="body" sz="quarter" idx="18"/>
          </p:nvPr>
        </p:nvSpPr>
        <p:spPr>
          <a:xfrm>
            <a:off x="2133600" y="1371601"/>
            <a:ext cx="6553200" cy="4648199"/>
          </a:xfrm>
          <a:prstGeom prst="rect">
            <a:avLst/>
          </a:prstGeom>
        </p:spPr>
        <p:txBody>
          <a:bodyPr lIns="0" tIns="0" rIns="0" bIns="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nchor="t"/>
          <a:lstStyle>
            <a:lvl1pPr algn="l">
              <a:defRPr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0" y="1600200"/>
            <a:ext cx="6400800" cy="4525963"/>
          </a:xfrm>
        </p:spPr>
        <p:txBody>
          <a:bodyPr/>
          <a:lstStyle>
            <a:lvl2pPr>
              <a:buSzPct val="100000"/>
              <a:buFont typeface="Wingdings 2" pitchFamily="18" charset="2"/>
              <a:buChar char="­"/>
              <a:defRPr/>
            </a:lvl2pPr>
            <a:lvl3pPr>
              <a:buFont typeface="Wingdings" pitchFamily="2" charset="2"/>
              <a:buChar cha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0" y="1600200"/>
            <a:ext cx="2971800" cy="4525963"/>
          </a:xfrm>
        </p:spPr>
        <p:txBody>
          <a:bodyPr/>
          <a:lstStyle>
            <a:lvl1pPr>
              <a:defRPr sz="2800"/>
            </a:lvl1pPr>
            <a:lvl2pPr>
              <a:buFont typeface="Wingdings 2" pitchFamily="18" charset="2"/>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62600" y="1600200"/>
            <a:ext cx="3124200" cy="4525963"/>
          </a:xfrm>
        </p:spPr>
        <p:txBody>
          <a:bodyPr/>
          <a:lstStyle>
            <a:lvl1pPr>
              <a:defRPr sz="2800"/>
            </a:lvl1pPr>
            <a:lvl2pPr>
              <a:buFont typeface="Wingdings 2" pitchFamily="18" charset="2"/>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lvl1pPr>
              <a:defRPr b="1">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3" r:id="rId1"/>
    <p:sldLayoutId id="2147483831" r:id="rId2"/>
    <p:sldLayoutId id="2147483774" r:id="rId3"/>
    <p:sldLayoutId id="2147483958" r:id="rId4"/>
    <p:sldLayoutId id="2147483959" r:id="rId5"/>
  </p:sldLayoutIdLst>
  <p:txStyles>
    <p:titleStyle>
      <a:lvl1pPr algn="ctr" rtl="0" eaLnBrk="0" fontAlgn="base" hangingPunct="0">
        <a:spcBef>
          <a:spcPct val="0"/>
        </a:spcBef>
        <a:spcAft>
          <a:spcPct val="0"/>
        </a:spcAft>
        <a:defRPr sz="4400" kern="1200">
          <a:solidFill>
            <a:srgbClr val="10253F"/>
          </a:solidFill>
          <a:latin typeface="+mj-lt"/>
          <a:ea typeface="+mj-ea"/>
          <a:cs typeface="+mj-cs"/>
        </a:defRPr>
      </a:lvl1pPr>
      <a:lvl2pPr algn="ctr" rtl="0" eaLnBrk="0" fontAlgn="base" hangingPunct="0">
        <a:spcBef>
          <a:spcPct val="0"/>
        </a:spcBef>
        <a:spcAft>
          <a:spcPct val="0"/>
        </a:spcAft>
        <a:defRPr sz="4400">
          <a:solidFill>
            <a:srgbClr val="10253F"/>
          </a:solidFill>
          <a:latin typeface="Calibri" pitchFamily="34" charset="0"/>
        </a:defRPr>
      </a:lvl2pPr>
      <a:lvl3pPr algn="ctr" rtl="0" eaLnBrk="0" fontAlgn="base" hangingPunct="0">
        <a:spcBef>
          <a:spcPct val="0"/>
        </a:spcBef>
        <a:spcAft>
          <a:spcPct val="0"/>
        </a:spcAft>
        <a:defRPr sz="4400">
          <a:solidFill>
            <a:srgbClr val="10253F"/>
          </a:solidFill>
          <a:latin typeface="Calibri" pitchFamily="34" charset="0"/>
        </a:defRPr>
      </a:lvl3pPr>
      <a:lvl4pPr algn="ctr" rtl="0" eaLnBrk="0" fontAlgn="base" hangingPunct="0">
        <a:spcBef>
          <a:spcPct val="0"/>
        </a:spcBef>
        <a:spcAft>
          <a:spcPct val="0"/>
        </a:spcAft>
        <a:defRPr sz="4400">
          <a:solidFill>
            <a:srgbClr val="10253F"/>
          </a:solidFill>
          <a:latin typeface="Calibri" pitchFamily="34" charset="0"/>
        </a:defRPr>
      </a:lvl4pPr>
      <a:lvl5pPr algn="ctr" rtl="0" eaLnBrk="0" fontAlgn="base" hangingPunct="0">
        <a:spcBef>
          <a:spcPct val="0"/>
        </a:spcBef>
        <a:spcAft>
          <a:spcPct val="0"/>
        </a:spcAft>
        <a:defRPr sz="4400">
          <a:solidFill>
            <a:srgbClr val="10253F"/>
          </a:solidFill>
          <a:latin typeface="Calibri" pitchFamily="34" charset="0"/>
        </a:defRPr>
      </a:lvl5pPr>
      <a:lvl6pPr marL="457200" algn="ctr" rtl="0" fontAlgn="base">
        <a:spcBef>
          <a:spcPct val="0"/>
        </a:spcBef>
        <a:spcAft>
          <a:spcPct val="0"/>
        </a:spcAft>
        <a:defRPr sz="4400">
          <a:solidFill>
            <a:srgbClr val="10253F"/>
          </a:solidFill>
          <a:latin typeface="Calibri" pitchFamily="34" charset="0"/>
        </a:defRPr>
      </a:lvl6pPr>
      <a:lvl7pPr marL="914400" algn="ctr" rtl="0" fontAlgn="base">
        <a:spcBef>
          <a:spcPct val="0"/>
        </a:spcBef>
        <a:spcAft>
          <a:spcPct val="0"/>
        </a:spcAft>
        <a:defRPr sz="4400">
          <a:solidFill>
            <a:srgbClr val="10253F"/>
          </a:solidFill>
          <a:latin typeface="Calibri" pitchFamily="34" charset="0"/>
        </a:defRPr>
      </a:lvl7pPr>
      <a:lvl8pPr marL="1371600" algn="ctr" rtl="0" fontAlgn="base">
        <a:spcBef>
          <a:spcPct val="0"/>
        </a:spcBef>
        <a:spcAft>
          <a:spcPct val="0"/>
        </a:spcAft>
        <a:defRPr sz="4400">
          <a:solidFill>
            <a:srgbClr val="10253F"/>
          </a:solidFill>
          <a:latin typeface="Calibri" pitchFamily="34" charset="0"/>
        </a:defRPr>
      </a:lvl8pPr>
      <a:lvl9pPr marL="1828800" algn="ctr" rtl="0" fontAlgn="base">
        <a:spcBef>
          <a:spcPct val="0"/>
        </a:spcBef>
        <a:spcAft>
          <a:spcPct val="0"/>
        </a:spcAft>
        <a:defRPr sz="4400">
          <a:solidFill>
            <a:srgbClr val="10253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3" pitchFamily="18" charset="2"/>
        <a:buChar char="ê"/>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2286000" y="274638"/>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171" name="Text Placeholder 2"/>
          <p:cNvSpPr>
            <a:spLocks noGrp="1"/>
          </p:cNvSpPr>
          <p:nvPr>
            <p:ph type="body" idx="1"/>
          </p:nvPr>
        </p:nvSpPr>
        <p:spPr bwMode="auto">
          <a:xfrm>
            <a:off x="2286000" y="1600200"/>
            <a:ext cx="6324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172" name="Picture 2" descr="C:\Documents and Settings\chiggins\Desktop\logo.jpg"/>
          <p:cNvPicPr>
            <a:picLocks noChangeAspect="1" noChangeArrowheads="1"/>
          </p:cNvPicPr>
          <p:nvPr/>
        </p:nvPicPr>
        <p:blipFill>
          <a:blip r:embed="rId6" cstate="screen"/>
          <a:srcRect/>
          <a:stretch>
            <a:fillRect/>
          </a:stretch>
        </p:blipFill>
        <p:spPr bwMode="auto">
          <a:xfrm>
            <a:off x="0" y="58738"/>
            <a:ext cx="2276475" cy="779462"/>
          </a:xfrm>
          <a:prstGeom prst="rect">
            <a:avLst/>
          </a:prstGeom>
          <a:noFill/>
          <a:ln w="9525">
            <a:noFill/>
            <a:miter lim="800000"/>
            <a:headEnd/>
            <a:tailEnd/>
          </a:ln>
        </p:spPr>
      </p:pic>
      <p:sp>
        <p:nvSpPr>
          <p:cNvPr id="15" name="Rectangle 14"/>
          <p:cNvSpPr/>
          <p:nvPr/>
        </p:nvSpPr>
        <p:spPr>
          <a:xfrm>
            <a:off x="0" y="838200"/>
            <a:ext cx="1447800" cy="6019800"/>
          </a:xfrm>
          <a:prstGeom prst="rect">
            <a:avLst/>
          </a:prstGeom>
          <a:solidFill>
            <a:srgbClr val="EA96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400" dirty="0">
              <a:solidFill>
                <a:prstClr val="white"/>
              </a:solidFill>
            </a:endParaRPr>
          </a:p>
        </p:txBody>
      </p:sp>
      <p:cxnSp>
        <p:nvCxnSpPr>
          <p:cNvPr id="19" name="Straight Connector 18"/>
          <p:cNvCxnSpPr/>
          <p:nvPr/>
        </p:nvCxnSpPr>
        <p:spPr>
          <a:xfrm>
            <a:off x="1447800" y="609600"/>
            <a:ext cx="0" cy="6248400"/>
          </a:xfrm>
          <a:prstGeom prst="line">
            <a:avLst/>
          </a:prstGeom>
          <a:ln>
            <a:solidFill>
              <a:srgbClr val="0046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38200"/>
            <a:ext cx="1981200" cy="0"/>
          </a:xfrm>
          <a:prstGeom prst="line">
            <a:avLst/>
          </a:prstGeom>
          <a:ln w="3175">
            <a:solidFill>
              <a:srgbClr val="00466A"/>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txStyles>
    <p:titleStyle>
      <a:lvl1pPr algn="l" rtl="0" eaLnBrk="0" fontAlgn="base" hangingPunct="0">
        <a:spcBef>
          <a:spcPct val="0"/>
        </a:spcBef>
        <a:spcAft>
          <a:spcPct val="0"/>
        </a:spcAft>
        <a:defRPr sz="4400" b="1" kern="1200">
          <a:solidFill>
            <a:schemeClr val="tx1"/>
          </a:solidFill>
          <a:latin typeface="+mj-lt"/>
          <a:ea typeface="ＭＳ Ｐゴシック" charset="-128"/>
          <a:cs typeface="+mj-cs"/>
        </a:defRPr>
      </a:lvl1pPr>
      <a:lvl2pPr algn="l" rtl="0" eaLnBrk="0" fontAlgn="base" hangingPunct="0">
        <a:spcBef>
          <a:spcPct val="0"/>
        </a:spcBef>
        <a:spcAft>
          <a:spcPct val="0"/>
        </a:spcAft>
        <a:defRPr sz="4400">
          <a:solidFill>
            <a:srgbClr val="00466A"/>
          </a:solidFill>
          <a:latin typeface="Calibri" pitchFamily="34" charset="0"/>
          <a:ea typeface="ＭＳ Ｐゴシック" charset="-128"/>
        </a:defRPr>
      </a:lvl2pPr>
      <a:lvl3pPr algn="l" rtl="0" eaLnBrk="0" fontAlgn="base" hangingPunct="0">
        <a:spcBef>
          <a:spcPct val="0"/>
        </a:spcBef>
        <a:spcAft>
          <a:spcPct val="0"/>
        </a:spcAft>
        <a:defRPr sz="4400">
          <a:solidFill>
            <a:srgbClr val="00466A"/>
          </a:solidFill>
          <a:latin typeface="Calibri" pitchFamily="34" charset="0"/>
          <a:ea typeface="ＭＳ Ｐゴシック" charset="-128"/>
        </a:defRPr>
      </a:lvl3pPr>
      <a:lvl4pPr algn="l" rtl="0" eaLnBrk="0" fontAlgn="base" hangingPunct="0">
        <a:spcBef>
          <a:spcPct val="0"/>
        </a:spcBef>
        <a:spcAft>
          <a:spcPct val="0"/>
        </a:spcAft>
        <a:defRPr sz="4400">
          <a:solidFill>
            <a:srgbClr val="00466A"/>
          </a:solidFill>
          <a:latin typeface="Calibri" pitchFamily="34" charset="0"/>
          <a:ea typeface="ＭＳ Ｐゴシック" charset="-128"/>
        </a:defRPr>
      </a:lvl4pPr>
      <a:lvl5pPr algn="l" rtl="0" eaLnBrk="0" fontAlgn="base" hangingPunct="0">
        <a:spcBef>
          <a:spcPct val="0"/>
        </a:spcBef>
        <a:spcAft>
          <a:spcPct val="0"/>
        </a:spcAft>
        <a:defRPr sz="4400">
          <a:solidFill>
            <a:srgbClr val="00466A"/>
          </a:solidFill>
          <a:latin typeface="Calibri" pitchFamily="34" charset="0"/>
          <a:ea typeface="ＭＳ Ｐゴシック" charset="-128"/>
        </a:defRPr>
      </a:lvl5pPr>
      <a:lvl6pPr marL="457200" algn="l" rtl="0" fontAlgn="base">
        <a:spcBef>
          <a:spcPct val="0"/>
        </a:spcBef>
        <a:spcAft>
          <a:spcPct val="0"/>
        </a:spcAft>
        <a:defRPr sz="4400">
          <a:solidFill>
            <a:srgbClr val="00466A"/>
          </a:solidFill>
          <a:latin typeface="Calibri" pitchFamily="34" charset="0"/>
        </a:defRPr>
      </a:lvl6pPr>
      <a:lvl7pPr marL="914400" algn="l" rtl="0" fontAlgn="base">
        <a:spcBef>
          <a:spcPct val="0"/>
        </a:spcBef>
        <a:spcAft>
          <a:spcPct val="0"/>
        </a:spcAft>
        <a:defRPr sz="4400">
          <a:solidFill>
            <a:srgbClr val="00466A"/>
          </a:solidFill>
          <a:latin typeface="Calibri" pitchFamily="34" charset="0"/>
        </a:defRPr>
      </a:lvl7pPr>
      <a:lvl8pPr marL="1371600" algn="l" rtl="0" fontAlgn="base">
        <a:spcBef>
          <a:spcPct val="0"/>
        </a:spcBef>
        <a:spcAft>
          <a:spcPct val="0"/>
        </a:spcAft>
        <a:defRPr sz="4400">
          <a:solidFill>
            <a:srgbClr val="00466A"/>
          </a:solidFill>
          <a:latin typeface="Calibri" pitchFamily="34" charset="0"/>
        </a:defRPr>
      </a:lvl8pPr>
      <a:lvl9pPr marL="1828800" algn="l" rtl="0" fontAlgn="base">
        <a:spcBef>
          <a:spcPct val="0"/>
        </a:spcBef>
        <a:spcAft>
          <a:spcPct val="0"/>
        </a:spcAft>
        <a:defRPr sz="4400">
          <a:solidFill>
            <a:srgbClr val="00466A"/>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Wingdings 3" pitchFamily="18" charset="2"/>
        <a:buChar char="ê"/>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0" y="274638"/>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86000" y="1600200"/>
            <a:ext cx="6324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2" descr="C:\Documents and Settings\chiggins\Desktop\logo.jpg"/>
          <p:cNvPicPr>
            <a:picLocks noChangeAspect="1" noChangeArrowheads="1"/>
          </p:cNvPicPr>
          <p:nvPr/>
        </p:nvPicPr>
        <p:blipFill>
          <a:blip r:embed="rId7" cstate="screen"/>
          <a:srcRect/>
          <a:stretch>
            <a:fillRect/>
          </a:stretch>
        </p:blipFill>
        <p:spPr bwMode="auto">
          <a:xfrm>
            <a:off x="0" y="58738"/>
            <a:ext cx="2276475" cy="779462"/>
          </a:xfrm>
          <a:prstGeom prst="rect">
            <a:avLst/>
          </a:prstGeom>
          <a:noFill/>
          <a:ln w="9525">
            <a:noFill/>
            <a:miter lim="800000"/>
            <a:headEnd/>
            <a:tailEnd/>
          </a:ln>
        </p:spPr>
      </p:pic>
      <p:sp>
        <p:nvSpPr>
          <p:cNvPr id="15" name="Rectangle 14"/>
          <p:cNvSpPr/>
          <p:nvPr/>
        </p:nvSpPr>
        <p:spPr>
          <a:xfrm>
            <a:off x="0" y="838200"/>
            <a:ext cx="1447800" cy="6019800"/>
          </a:xfrm>
          <a:prstGeom prst="rect">
            <a:avLst/>
          </a:prstGeom>
          <a:solidFill>
            <a:srgbClr val="EA96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400" dirty="0">
              <a:solidFill>
                <a:prstClr val="white"/>
              </a:solidFill>
            </a:endParaRPr>
          </a:p>
        </p:txBody>
      </p:sp>
      <p:cxnSp>
        <p:nvCxnSpPr>
          <p:cNvPr id="19" name="Straight Connector 18"/>
          <p:cNvCxnSpPr/>
          <p:nvPr/>
        </p:nvCxnSpPr>
        <p:spPr>
          <a:xfrm>
            <a:off x="1447800" y="609600"/>
            <a:ext cx="0" cy="6248400"/>
          </a:xfrm>
          <a:prstGeom prst="line">
            <a:avLst/>
          </a:prstGeom>
          <a:ln>
            <a:solidFill>
              <a:srgbClr val="0046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38200"/>
            <a:ext cx="1981200" cy="0"/>
          </a:xfrm>
          <a:prstGeom prst="line">
            <a:avLst/>
          </a:prstGeom>
          <a:ln w="3175">
            <a:solidFill>
              <a:srgbClr val="00466A"/>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Lst>
  <p:txStyles>
    <p:titleStyle>
      <a:lvl1pPr algn="l" rtl="0" eaLnBrk="0" fontAlgn="base" hangingPunct="0">
        <a:spcBef>
          <a:spcPct val="0"/>
        </a:spcBef>
        <a:spcAft>
          <a:spcPct val="0"/>
        </a:spcAft>
        <a:defRPr sz="4400" kern="1200">
          <a:solidFill>
            <a:srgbClr val="00466A"/>
          </a:solidFill>
          <a:latin typeface="+mj-lt"/>
          <a:ea typeface="ＭＳ Ｐゴシック" charset="-128"/>
          <a:cs typeface="+mj-cs"/>
        </a:defRPr>
      </a:lvl1pPr>
      <a:lvl2pPr algn="l" rtl="0" eaLnBrk="0" fontAlgn="base" hangingPunct="0">
        <a:spcBef>
          <a:spcPct val="0"/>
        </a:spcBef>
        <a:spcAft>
          <a:spcPct val="0"/>
        </a:spcAft>
        <a:defRPr sz="4400">
          <a:solidFill>
            <a:srgbClr val="00466A"/>
          </a:solidFill>
          <a:latin typeface="Calibri" pitchFamily="34" charset="0"/>
          <a:ea typeface="ＭＳ Ｐゴシック" charset="-128"/>
        </a:defRPr>
      </a:lvl2pPr>
      <a:lvl3pPr algn="l" rtl="0" eaLnBrk="0" fontAlgn="base" hangingPunct="0">
        <a:spcBef>
          <a:spcPct val="0"/>
        </a:spcBef>
        <a:spcAft>
          <a:spcPct val="0"/>
        </a:spcAft>
        <a:defRPr sz="4400">
          <a:solidFill>
            <a:srgbClr val="00466A"/>
          </a:solidFill>
          <a:latin typeface="Calibri" pitchFamily="34" charset="0"/>
          <a:ea typeface="ＭＳ Ｐゴシック" charset="-128"/>
        </a:defRPr>
      </a:lvl3pPr>
      <a:lvl4pPr algn="l" rtl="0" eaLnBrk="0" fontAlgn="base" hangingPunct="0">
        <a:spcBef>
          <a:spcPct val="0"/>
        </a:spcBef>
        <a:spcAft>
          <a:spcPct val="0"/>
        </a:spcAft>
        <a:defRPr sz="4400">
          <a:solidFill>
            <a:srgbClr val="00466A"/>
          </a:solidFill>
          <a:latin typeface="Calibri" pitchFamily="34" charset="0"/>
          <a:ea typeface="ＭＳ Ｐゴシック" charset="-128"/>
        </a:defRPr>
      </a:lvl4pPr>
      <a:lvl5pPr algn="l" rtl="0" eaLnBrk="0" fontAlgn="base" hangingPunct="0">
        <a:spcBef>
          <a:spcPct val="0"/>
        </a:spcBef>
        <a:spcAft>
          <a:spcPct val="0"/>
        </a:spcAft>
        <a:defRPr sz="4400">
          <a:solidFill>
            <a:srgbClr val="00466A"/>
          </a:solidFill>
          <a:latin typeface="Calibri" pitchFamily="34" charset="0"/>
          <a:ea typeface="ＭＳ Ｐゴシック" charset="-128"/>
        </a:defRPr>
      </a:lvl5pPr>
      <a:lvl6pPr marL="457200" algn="l" rtl="0" fontAlgn="base">
        <a:spcBef>
          <a:spcPct val="0"/>
        </a:spcBef>
        <a:spcAft>
          <a:spcPct val="0"/>
        </a:spcAft>
        <a:defRPr sz="4400">
          <a:solidFill>
            <a:srgbClr val="00466A"/>
          </a:solidFill>
          <a:latin typeface="Calibri" pitchFamily="34" charset="0"/>
        </a:defRPr>
      </a:lvl6pPr>
      <a:lvl7pPr marL="914400" algn="l" rtl="0" fontAlgn="base">
        <a:spcBef>
          <a:spcPct val="0"/>
        </a:spcBef>
        <a:spcAft>
          <a:spcPct val="0"/>
        </a:spcAft>
        <a:defRPr sz="4400">
          <a:solidFill>
            <a:srgbClr val="00466A"/>
          </a:solidFill>
          <a:latin typeface="Calibri" pitchFamily="34" charset="0"/>
        </a:defRPr>
      </a:lvl7pPr>
      <a:lvl8pPr marL="1371600" algn="l" rtl="0" fontAlgn="base">
        <a:spcBef>
          <a:spcPct val="0"/>
        </a:spcBef>
        <a:spcAft>
          <a:spcPct val="0"/>
        </a:spcAft>
        <a:defRPr sz="4400">
          <a:solidFill>
            <a:srgbClr val="00466A"/>
          </a:solidFill>
          <a:latin typeface="Calibri" pitchFamily="34" charset="0"/>
        </a:defRPr>
      </a:lvl8pPr>
      <a:lvl9pPr marL="1828800" algn="l" rtl="0" fontAlgn="base">
        <a:spcBef>
          <a:spcPct val="0"/>
        </a:spcBef>
        <a:spcAft>
          <a:spcPct val="0"/>
        </a:spcAft>
        <a:defRPr sz="4400">
          <a:solidFill>
            <a:srgbClr val="00466A"/>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Wingdings 3" pitchFamily="18" charset="2"/>
        <a:buChar char="ê"/>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mailto:swcorridordeis@oregonmetro.gov"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swcorridordeis@oregonmetro.gov"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ctrTitle"/>
          </p:nvPr>
        </p:nvSpPr>
        <p:spPr>
          <a:xfrm>
            <a:off x="685800" y="2846387"/>
            <a:ext cx="7772400" cy="1470025"/>
          </a:xfrm>
        </p:spPr>
        <p:txBody>
          <a:bodyPr/>
          <a:lstStyle/>
          <a:p>
            <a:pPr eaLnBrk="1" hangingPunct="1"/>
            <a:r>
              <a:rPr lang="en-US" dirty="0" smtClean="0">
                <a:ea typeface="ＭＳ Ｐゴシック" pitchFamily="34" charset="-128"/>
              </a:rPr>
              <a:t>Southwest Corridor Plan</a:t>
            </a:r>
            <a:br>
              <a:rPr lang="en-US" dirty="0" smtClean="0">
                <a:ea typeface="ＭＳ Ｐゴシック" pitchFamily="34" charset="-128"/>
              </a:rPr>
            </a:br>
            <a:r>
              <a:rPr lang="en-US" dirty="0" smtClean="0">
                <a:ea typeface="ＭＳ Ｐゴシック" pitchFamily="34" charset="-128"/>
              </a:rPr>
              <a:t>Update</a:t>
            </a:r>
          </a:p>
        </p:txBody>
      </p:sp>
      <p:sp>
        <p:nvSpPr>
          <p:cNvPr id="5" name="Subtitle 5"/>
          <p:cNvSpPr>
            <a:spLocks noGrp="1"/>
          </p:cNvSpPr>
          <p:nvPr>
            <p:ph type="subTitle" idx="1"/>
          </p:nvPr>
        </p:nvSpPr>
        <p:spPr>
          <a:xfrm>
            <a:off x="0" y="3581400"/>
            <a:ext cx="9144000" cy="3048000"/>
          </a:xfrm>
        </p:spPr>
        <p:txBody>
          <a:bodyPr/>
          <a:lstStyle/>
          <a:p>
            <a:pPr eaLnBrk="1" hangingPunct="1">
              <a:lnSpc>
                <a:spcPct val="80000"/>
              </a:lnSpc>
            </a:pPr>
            <a:endParaRPr lang="en-US" i="1" dirty="0" smtClean="0">
              <a:solidFill>
                <a:srgbClr val="E46C0A"/>
              </a:solidFill>
              <a:ea typeface="ＭＳ Ｐゴシック" pitchFamily="34" charset="-128"/>
            </a:endParaRPr>
          </a:p>
          <a:p>
            <a:pPr eaLnBrk="1" hangingPunct="1">
              <a:lnSpc>
                <a:spcPct val="80000"/>
              </a:lnSpc>
            </a:pPr>
            <a:endParaRPr lang="en-US" dirty="0" smtClean="0">
              <a:solidFill>
                <a:srgbClr val="E46C0A"/>
              </a:solidFill>
              <a:ea typeface="ＭＳ Ｐゴシック" pitchFamily="34" charset="-128"/>
            </a:endParaRPr>
          </a:p>
          <a:p>
            <a:pPr eaLnBrk="1" hangingPunct="1">
              <a:lnSpc>
                <a:spcPct val="80000"/>
              </a:lnSpc>
            </a:pPr>
            <a:endParaRPr lang="en-US" dirty="0" smtClean="0">
              <a:solidFill>
                <a:srgbClr val="E46C0A"/>
              </a:solidFill>
              <a:ea typeface="ＭＳ Ｐゴシック" pitchFamily="34" charset="-128"/>
            </a:endParaRPr>
          </a:p>
          <a:p>
            <a:pPr eaLnBrk="1" hangingPunct="1">
              <a:lnSpc>
                <a:spcPct val="80000"/>
              </a:lnSpc>
            </a:pPr>
            <a:r>
              <a:rPr lang="en-US" dirty="0" smtClean="0">
                <a:solidFill>
                  <a:srgbClr val="E46C0A"/>
                </a:solidFill>
                <a:ea typeface="ＭＳ Ｐゴシック" pitchFamily="34" charset="-128"/>
              </a:rPr>
              <a:t>Portland Design Commission</a:t>
            </a:r>
          </a:p>
          <a:p>
            <a:pPr eaLnBrk="1" hangingPunct="1">
              <a:lnSpc>
                <a:spcPct val="80000"/>
              </a:lnSpc>
            </a:pPr>
            <a:endParaRPr lang="en-US" sz="2400" dirty="0" smtClean="0">
              <a:solidFill>
                <a:srgbClr val="E46C0A"/>
              </a:solidFill>
              <a:ea typeface="ＭＳ Ｐゴシック" pitchFamily="34" charset="-128"/>
            </a:endParaRPr>
          </a:p>
          <a:p>
            <a:pPr eaLnBrk="1" hangingPunct="1">
              <a:lnSpc>
                <a:spcPct val="80000"/>
              </a:lnSpc>
            </a:pPr>
            <a:r>
              <a:rPr lang="en-US" sz="2400" dirty="0" smtClean="0">
                <a:solidFill>
                  <a:srgbClr val="E46C0A"/>
                </a:solidFill>
                <a:ea typeface="ＭＳ Ｐゴシック" pitchFamily="34" charset="-128"/>
              </a:rPr>
              <a:t>June 21, 2018</a:t>
            </a:r>
          </a:p>
          <a:p>
            <a:pPr eaLnBrk="1" hangingPunct="1">
              <a:lnSpc>
                <a:spcPct val="80000"/>
              </a:lnSpc>
            </a:pPr>
            <a:endParaRPr lang="en-US" sz="3000" dirty="0" smtClean="0">
              <a:solidFill>
                <a:srgbClr val="E46C0A"/>
              </a:solidFill>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 eval-01.jpg"/>
          <p:cNvPicPr>
            <a:picLocks noChangeAspect="1"/>
          </p:cNvPicPr>
          <p:nvPr/>
        </p:nvPicPr>
        <p:blipFill>
          <a:blip r:embed="rId3" cstate="screen"/>
          <a:srcRect/>
          <a:stretch>
            <a:fillRect/>
          </a:stretch>
        </p:blipFill>
        <p:spPr>
          <a:xfrm>
            <a:off x="4072004" y="0"/>
            <a:ext cx="5071996" cy="6858000"/>
          </a:xfrm>
          <a:prstGeom prst="rect">
            <a:avLst/>
          </a:prstGeom>
        </p:spPr>
      </p:pic>
      <p:grpSp>
        <p:nvGrpSpPr>
          <p:cNvPr id="2" name="Group 19"/>
          <p:cNvGrpSpPr/>
          <p:nvPr/>
        </p:nvGrpSpPr>
        <p:grpSpPr>
          <a:xfrm>
            <a:off x="713232" y="228601"/>
            <a:ext cx="3706369" cy="6170920"/>
            <a:chOff x="5431471" y="352485"/>
            <a:chExt cx="2874326" cy="4495230"/>
          </a:xfrm>
        </p:grpSpPr>
        <p:sp>
          <p:nvSpPr>
            <p:cNvPr id="3" name="TextBox 2"/>
            <p:cNvSpPr txBox="1"/>
            <p:nvPr/>
          </p:nvSpPr>
          <p:spPr>
            <a:xfrm>
              <a:off x="5791197" y="352485"/>
              <a:ext cx="2514600" cy="4495230"/>
            </a:xfrm>
            <a:prstGeom prst="rect">
              <a:avLst/>
            </a:prstGeom>
            <a:noFill/>
          </p:spPr>
          <p:txBody>
            <a:bodyPr wrap="square" rtlCol="0">
              <a:spAutoFit/>
            </a:bodyPr>
            <a:lstStyle/>
            <a:p>
              <a:r>
                <a:rPr lang="en-US" b="1" dirty="0" smtClean="0"/>
                <a:t>Downtown Portland</a:t>
              </a:r>
            </a:p>
            <a:p>
              <a:endParaRPr lang="en-US" b="1" dirty="0" smtClean="0"/>
            </a:p>
            <a:p>
              <a:r>
                <a:rPr lang="en-US" b="1" dirty="0" smtClean="0"/>
                <a:t>OHSU</a:t>
              </a:r>
            </a:p>
            <a:p>
              <a:endParaRPr lang="en-US" b="1" dirty="0" smtClean="0"/>
            </a:p>
            <a:p>
              <a:endParaRPr lang="en-US" b="1" dirty="0" smtClean="0"/>
            </a:p>
            <a:p>
              <a:endParaRPr lang="en-US" b="1" dirty="0" smtClean="0"/>
            </a:p>
            <a:p>
              <a:endParaRPr lang="en-US" sz="1200" b="1" dirty="0" smtClean="0"/>
            </a:p>
            <a:p>
              <a:r>
                <a:rPr lang="en-US" b="1" dirty="0" smtClean="0"/>
                <a:t>Hillsdale / Burlingame </a:t>
              </a:r>
            </a:p>
            <a:p>
              <a:endParaRPr lang="en-US" b="1" dirty="0" smtClean="0"/>
            </a:p>
            <a:p>
              <a:endParaRPr lang="en-US" b="1" dirty="0" smtClean="0"/>
            </a:p>
            <a:p>
              <a:r>
                <a:rPr lang="en-US" b="1" dirty="0" smtClean="0"/>
                <a:t>Barbur Transit Center</a:t>
              </a:r>
            </a:p>
            <a:p>
              <a:pPr>
                <a:spcAft>
                  <a:spcPts val="600"/>
                </a:spcAft>
              </a:pPr>
              <a:endParaRPr lang="en-US" sz="1600" b="1" dirty="0" smtClean="0"/>
            </a:p>
            <a:p>
              <a:pPr>
                <a:spcAft>
                  <a:spcPts val="600"/>
                </a:spcAft>
              </a:pPr>
              <a:r>
                <a:rPr lang="en-US" b="1" dirty="0" smtClean="0"/>
                <a:t>PCC Sylvania</a:t>
              </a:r>
            </a:p>
            <a:p>
              <a:pPr>
                <a:spcAft>
                  <a:spcPts val="600"/>
                </a:spcAft>
              </a:pPr>
              <a:endParaRPr lang="en-US" b="1" dirty="0" smtClean="0"/>
            </a:p>
            <a:p>
              <a:pPr>
                <a:spcAft>
                  <a:spcPts val="600"/>
                </a:spcAft>
              </a:pPr>
              <a:r>
                <a:rPr lang="en-US" b="1" dirty="0" smtClean="0"/>
                <a:t>Tigard Triangle + </a:t>
              </a:r>
            </a:p>
            <a:p>
              <a:pPr>
                <a:spcAft>
                  <a:spcPts val="600"/>
                </a:spcAft>
              </a:pPr>
              <a:r>
                <a:rPr lang="en-US" b="1" dirty="0" smtClean="0"/>
                <a:t>  Downtown </a:t>
              </a:r>
            </a:p>
            <a:p>
              <a:endParaRPr lang="en-US" b="1" dirty="0" smtClean="0"/>
            </a:p>
            <a:p>
              <a:endParaRPr lang="en-US" b="1" dirty="0" smtClean="0"/>
            </a:p>
            <a:p>
              <a:endParaRPr lang="en-US" b="1" dirty="0" smtClean="0"/>
            </a:p>
            <a:p>
              <a:endParaRPr lang="en-US" sz="1100" b="1" dirty="0" smtClean="0"/>
            </a:p>
            <a:p>
              <a:r>
                <a:rPr lang="en-US" b="1" dirty="0" smtClean="0"/>
                <a:t>Bridgeport Village</a:t>
              </a:r>
            </a:p>
          </p:txBody>
        </p:sp>
        <p:grpSp>
          <p:nvGrpSpPr>
            <p:cNvPr id="5" name="Group 18"/>
            <p:cNvGrpSpPr/>
            <p:nvPr/>
          </p:nvGrpSpPr>
          <p:grpSpPr>
            <a:xfrm>
              <a:off x="5431471" y="381000"/>
              <a:ext cx="212741" cy="4314629"/>
              <a:chOff x="5431471" y="381000"/>
              <a:chExt cx="212741" cy="4314629"/>
            </a:xfrm>
          </p:grpSpPr>
          <p:cxnSp>
            <p:nvCxnSpPr>
              <p:cNvPr id="9" name="Straight Connector 8"/>
              <p:cNvCxnSpPr/>
              <p:nvPr/>
            </p:nvCxnSpPr>
            <p:spPr>
              <a:xfrm>
                <a:off x="5524500" y="457200"/>
                <a:ext cx="0" cy="4191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lowchart: Connector 9"/>
              <p:cNvSpPr/>
              <p:nvPr/>
            </p:nvSpPr>
            <p:spPr>
              <a:xfrm>
                <a:off x="5431474" y="4495800"/>
                <a:ext cx="212738" cy="19982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5431471" y="3316621"/>
                <a:ext cx="212738" cy="19982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5431471" y="2739336"/>
                <a:ext cx="212738" cy="19982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5431471" y="2295270"/>
                <a:ext cx="212738" cy="19982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5431474" y="381000"/>
                <a:ext cx="212738" cy="19982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lowchart: Connector 23"/>
          <p:cNvSpPr/>
          <p:nvPr/>
        </p:nvSpPr>
        <p:spPr>
          <a:xfrm>
            <a:off x="713231" y="2087279"/>
            <a:ext cx="274320" cy="27492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713232" y="829185"/>
            <a:ext cx="274320"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716280" y="4526280"/>
            <a:ext cx="274320"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simple corridor base map - adjusted 2.jpg"/>
          <p:cNvPicPr>
            <a:picLocks noChangeAspect="1"/>
          </p:cNvPicPr>
          <p:nvPr/>
        </p:nvPicPr>
        <p:blipFill>
          <a:blip r:embed="rId3" cstate="screen"/>
          <a:srcRect t="2969" b="7921"/>
          <a:stretch>
            <a:fillRect/>
          </a:stretch>
        </p:blipFill>
        <p:spPr bwMode="auto">
          <a:xfrm>
            <a:off x="3768725" y="0"/>
            <a:ext cx="5299075" cy="6858000"/>
          </a:xfrm>
          <a:prstGeom prst="rect">
            <a:avLst/>
          </a:prstGeom>
          <a:noFill/>
          <a:ln w="9525">
            <a:noFill/>
            <a:miter lim="800000"/>
            <a:headEnd/>
            <a:tailEnd/>
          </a:ln>
        </p:spPr>
      </p:pic>
      <p:pic>
        <p:nvPicPr>
          <p:cNvPr id="7" name="Picture 6" descr="mailer map.jpg"/>
          <p:cNvPicPr>
            <a:picLocks noChangeAspect="1"/>
          </p:cNvPicPr>
          <p:nvPr/>
        </p:nvPicPr>
        <p:blipFill>
          <a:blip r:embed="rId4" cstate="screen"/>
          <a:srcRect t="3864" b="9206"/>
          <a:stretch>
            <a:fillRect/>
          </a:stretch>
        </p:blipFill>
        <p:spPr bwMode="auto">
          <a:xfrm>
            <a:off x="3505200" y="0"/>
            <a:ext cx="6096000" cy="6858000"/>
          </a:xfrm>
          <a:prstGeom prst="rect">
            <a:avLst/>
          </a:prstGeom>
          <a:noFill/>
          <a:ln w="9525">
            <a:noFill/>
            <a:miter lim="800000"/>
            <a:headEnd/>
            <a:tailEnd/>
          </a:ln>
        </p:spPr>
      </p:pic>
      <p:sp>
        <p:nvSpPr>
          <p:cNvPr id="8" name="Oval 7"/>
          <p:cNvSpPr/>
          <p:nvPr/>
        </p:nvSpPr>
        <p:spPr>
          <a:xfrm>
            <a:off x="7467600" y="533400"/>
            <a:ext cx="1143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4953000" y="4038600"/>
            <a:ext cx="990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5867400" y="2209800"/>
            <a:ext cx="22098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p:nvPr/>
        </p:nvSpPr>
        <p:spPr>
          <a:xfrm>
            <a:off x="5257800" y="5029200"/>
            <a:ext cx="914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itle 1"/>
          <p:cNvSpPr txBox="1">
            <a:spLocks/>
          </p:cNvSpPr>
          <p:nvPr/>
        </p:nvSpPr>
        <p:spPr bwMode="auto">
          <a:xfrm>
            <a:off x="2209800" y="23018"/>
            <a:ext cx="5867400" cy="1020763"/>
          </a:xfrm>
          <a:prstGeom prst="rect">
            <a:avLst/>
          </a:prstGeom>
          <a:noFill/>
          <a:ln w="9525">
            <a:noFill/>
            <a:miter lim="800000"/>
            <a:headEnd/>
            <a:tailEnd/>
          </a:ln>
        </p:spPr>
        <p:txBody>
          <a:bodyPr anchor="ctr"/>
          <a:lstStyle/>
          <a:p>
            <a:pPr>
              <a:defRPr/>
            </a:pPr>
            <a:r>
              <a:rPr lang="en-US" sz="4400" b="1" dirty="0" smtClean="0">
                <a:solidFill>
                  <a:srgbClr val="00466A"/>
                </a:solidFill>
                <a:latin typeface="Calibri"/>
                <a:ea typeface="ＭＳ Ｐゴシック" pitchFamily="34" charset="-128"/>
              </a:rPr>
              <a:t>Major route decisions</a:t>
            </a:r>
            <a:endParaRPr lang="en-US" sz="4400" b="1" dirty="0">
              <a:solidFill>
                <a:srgbClr val="00466A"/>
              </a:solidFill>
              <a:latin typeface="Calibri"/>
              <a:ea typeface="ＭＳ Ｐゴシック" pitchFamily="34" charset="-128"/>
            </a:endParaRPr>
          </a:p>
        </p:txBody>
      </p:sp>
      <p:sp>
        <p:nvSpPr>
          <p:cNvPr id="37897" name="TextBox 3"/>
          <p:cNvSpPr txBox="1">
            <a:spLocks noChangeArrowheads="1"/>
          </p:cNvSpPr>
          <p:nvPr/>
        </p:nvSpPr>
        <p:spPr bwMode="auto">
          <a:xfrm>
            <a:off x="3505200" y="4414838"/>
            <a:ext cx="1046163" cy="461962"/>
          </a:xfrm>
          <a:prstGeom prst="rect">
            <a:avLst/>
          </a:prstGeom>
          <a:noFill/>
          <a:ln w="9525">
            <a:noFill/>
            <a:miter lim="800000"/>
            <a:headEnd/>
            <a:tailEnd/>
          </a:ln>
        </p:spPr>
        <p:txBody>
          <a:bodyPr wrap="none">
            <a:spAutoFit/>
          </a:bodyPr>
          <a:lstStyle/>
          <a:p>
            <a:r>
              <a:rPr lang="en-US">
                <a:solidFill>
                  <a:prstClr val="black"/>
                </a:solidFill>
              </a:rPr>
              <a:t>Tigard</a:t>
            </a:r>
          </a:p>
        </p:txBody>
      </p:sp>
      <p:sp>
        <p:nvSpPr>
          <p:cNvPr id="37898" name="TextBox 2"/>
          <p:cNvSpPr txBox="1">
            <a:spLocks noChangeArrowheads="1"/>
          </p:cNvSpPr>
          <p:nvPr/>
        </p:nvSpPr>
        <p:spPr bwMode="auto">
          <a:xfrm>
            <a:off x="7086600" y="3276600"/>
            <a:ext cx="1331913" cy="461963"/>
          </a:xfrm>
          <a:prstGeom prst="rect">
            <a:avLst/>
          </a:prstGeom>
          <a:noFill/>
          <a:ln w="9525">
            <a:noFill/>
            <a:miter lim="800000"/>
            <a:headEnd/>
            <a:tailEnd/>
          </a:ln>
        </p:spPr>
        <p:txBody>
          <a:bodyPr wrap="none">
            <a:spAutoFit/>
          </a:bodyPr>
          <a:lstStyle/>
          <a:p>
            <a:r>
              <a:rPr lang="en-US">
                <a:solidFill>
                  <a:prstClr val="black"/>
                </a:solidFill>
              </a:rPr>
              <a:t>Portland</a:t>
            </a:r>
          </a:p>
        </p:txBody>
      </p:sp>
      <p:sp>
        <p:nvSpPr>
          <p:cNvPr id="37899" name="TextBox 4"/>
          <p:cNvSpPr txBox="1">
            <a:spLocks noChangeArrowheads="1"/>
          </p:cNvSpPr>
          <p:nvPr/>
        </p:nvSpPr>
        <p:spPr bwMode="auto">
          <a:xfrm>
            <a:off x="3733800" y="6248400"/>
            <a:ext cx="1270000" cy="461963"/>
          </a:xfrm>
          <a:prstGeom prst="rect">
            <a:avLst/>
          </a:prstGeom>
          <a:noFill/>
          <a:ln w="9525">
            <a:noFill/>
            <a:miter lim="800000"/>
            <a:headEnd/>
            <a:tailEnd/>
          </a:ln>
        </p:spPr>
        <p:txBody>
          <a:bodyPr wrap="none">
            <a:spAutoFit/>
          </a:bodyPr>
          <a:lstStyle/>
          <a:p>
            <a:r>
              <a:rPr lang="en-US">
                <a:solidFill>
                  <a:prstClr val="black"/>
                </a:solidFill>
              </a:rPr>
              <a:t>Tualatin</a:t>
            </a:r>
          </a:p>
        </p:txBody>
      </p:sp>
      <p:sp>
        <p:nvSpPr>
          <p:cNvPr id="12" name="TextBox 11"/>
          <p:cNvSpPr txBox="1"/>
          <p:nvPr/>
        </p:nvSpPr>
        <p:spPr>
          <a:xfrm>
            <a:off x="1676400" y="1143000"/>
            <a:ext cx="3124200" cy="3108543"/>
          </a:xfrm>
          <a:prstGeom prst="rect">
            <a:avLst/>
          </a:prstGeom>
          <a:noFill/>
        </p:spPr>
        <p:txBody>
          <a:bodyPr wrap="square" rtlCol="0">
            <a:spAutoFit/>
          </a:bodyPr>
          <a:lstStyle/>
          <a:p>
            <a:r>
              <a:rPr lang="en-US" sz="2800" dirty="0" smtClean="0">
                <a:latin typeface="+mj-lt"/>
              </a:rPr>
              <a:t>Steering Committee narrowed from 60+ route options</a:t>
            </a:r>
          </a:p>
          <a:p>
            <a:endParaRPr lang="en-US" sz="2800" dirty="0" smtClean="0">
              <a:latin typeface="+mj-lt"/>
            </a:endParaRPr>
          </a:p>
          <a:p>
            <a:r>
              <a:rPr lang="en-US" sz="2800" dirty="0" smtClean="0">
                <a:latin typeface="+mj-lt"/>
              </a:rPr>
              <a:t>Light rail selected over bus rapid transit</a:t>
            </a:r>
            <a:endParaRPr lang="en-US"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Draft EIS</a:t>
            </a:r>
            <a:endParaRPr lang="en-US" dirty="0"/>
          </a:p>
        </p:txBody>
      </p:sp>
      <p:sp>
        <p:nvSpPr>
          <p:cNvPr id="3" name="Content Placeholder 2"/>
          <p:cNvSpPr>
            <a:spLocks noGrp="1"/>
          </p:cNvSpPr>
          <p:nvPr>
            <p:ph idx="1"/>
          </p:nvPr>
        </p:nvSpPr>
        <p:spPr>
          <a:xfrm>
            <a:off x="1673352" y="1371600"/>
            <a:ext cx="6400800" cy="4525963"/>
          </a:xfrm>
        </p:spPr>
        <p:txBody>
          <a:bodyPr/>
          <a:lstStyle/>
          <a:p>
            <a:r>
              <a:rPr lang="en-US" dirty="0" smtClean="0"/>
              <a:t>Disclosure document, intended to be neutral</a:t>
            </a:r>
          </a:p>
          <a:p>
            <a:r>
              <a:rPr lang="en-US" dirty="0" smtClean="0"/>
              <a:t>Compares Project to No Project</a:t>
            </a:r>
          </a:p>
          <a:p>
            <a:r>
              <a:rPr lang="en-US" dirty="0" smtClean="0"/>
              <a:t>Analysis and findings generally at “segment” level</a:t>
            </a:r>
          </a:p>
          <a:p>
            <a:pPr lvl="0"/>
            <a:r>
              <a:rPr lang="en-US" dirty="0" smtClean="0"/>
              <a:t>Identifies potentially significant impacts and ways to mitigate</a:t>
            </a:r>
          </a:p>
          <a:p>
            <a:r>
              <a:rPr lang="en-US" dirty="0" smtClean="0"/>
              <a:t>Based on frozen 5% designs</a:t>
            </a:r>
          </a:p>
          <a:p>
            <a:r>
              <a:rPr lang="en-US" dirty="0" smtClean="0"/>
              <a:t>Not a permitting document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3011" name="Title 1"/>
          <p:cNvSpPr>
            <a:spLocks noGrp="1"/>
          </p:cNvSpPr>
          <p:nvPr>
            <p:ph type="title" idx="4294967295"/>
          </p:nvPr>
        </p:nvSpPr>
        <p:spPr>
          <a:xfrm>
            <a:off x="2286000" y="274638"/>
            <a:ext cx="6400800" cy="1020762"/>
          </a:xfrm>
        </p:spPr>
        <p:txBody>
          <a:bodyPr/>
          <a:lstStyle/>
          <a:p>
            <a:pPr algn="ctr"/>
            <a:r>
              <a:rPr lang="en-US" altLang="en-US" b="1" dirty="0" smtClean="0">
                <a:solidFill>
                  <a:schemeClr val="tx1"/>
                </a:solidFill>
                <a:ea typeface="ＭＳ Ｐゴシック" pitchFamily="34" charset="-128"/>
              </a:rPr>
              <a:t>DEIS Comment Period</a:t>
            </a:r>
          </a:p>
        </p:txBody>
      </p:sp>
      <p:sp>
        <p:nvSpPr>
          <p:cNvPr id="43012" name="Content Placeholder 2"/>
          <p:cNvSpPr>
            <a:spLocks noGrp="1"/>
          </p:cNvSpPr>
          <p:nvPr>
            <p:ph idx="4294967295"/>
          </p:nvPr>
        </p:nvSpPr>
        <p:spPr>
          <a:xfrm>
            <a:off x="1676400" y="1371600"/>
            <a:ext cx="7010400" cy="5257800"/>
          </a:xfrm>
        </p:spPr>
        <p:txBody>
          <a:bodyPr/>
          <a:lstStyle/>
          <a:p>
            <a:endParaRPr lang="en-US" dirty="0" smtClean="0"/>
          </a:p>
          <a:p>
            <a:r>
              <a:rPr lang="en-US" dirty="0" smtClean="0"/>
              <a:t>Public review period </a:t>
            </a:r>
            <a:r>
              <a:rPr lang="en-US" b="1" dirty="0" smtClean="0"/>
              <a:t>June 15 – July 30</a:t>
            </a:r>
          </a:p>
          <a:p>
            <a:r>
              <a:rPr lang="en-US" dirty="0" smtClean="0"/>
              <a:t>Available now</a:t>
            </a:r>
          </a:p>
          <a:p>
            <a:pPr lvl="1"/>
            <a:r>
              <a:rPr lang="en-US" dirty="0" smtClean="0"/>
              <a:t>swcorridorplan.org</a:t>
            </a:r>
          </a:p>
          <a:p>
            <a:pPr lvl="1"/>
            <a:r>
              <a:rPr lang="en-US" dirty="0" smtClean="0">
                <a:hlinkClick r:id="rId3"/>
              </a:rPr>
              <a:t>swcorridordeis@oregonmetro.gov</a:t>
            </a:r>
            <a:endParaRPr lang="en-US" dirty="0" smtClean="0"/>
          </a:p>
          <a:p>
            <a:pPr lvl="1"/>
            <a:r>
              <a:rPr lang="en-US" dirty="0" smtClean="0"/>
              <a:t>11 locations around project area </a:t>
            </a:r>
          </a:p>
          <a:p>
            <a:r>
              <a:rPr lang="en-US" dirty="0" smtClean="0"/>
              <a:t>Around 300 pages + printed appendices + unprinted attachments</a:t>
            </a:r>
          </a:p>
          <a:p>
            <a:r>
              <a:rPr lang="en-US" dirty="0" smtClean="0"/>
              <a:t>Executive summary is just 25 pages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48200" y="1600200"/>
            <a:ext cx="4495800" cy="4953000"/>
          </a:xfrm>
        </p:spPr>
        <p:txBody>
          <a:bodyPr/>
          <a:lstStyle/>
          <a:p>
            <a:pPr>
              <a:buNone/>
            </a:pPr>
            <a:r>
              <a:rPr lang="en-US" sz="3600" b="1" dirty="0" smtClean="0"/>
              <a:t>Through route</a:t>
            </a:r>
          </a:p>
          <a:p>
            <a:r>
              <a:rPr lang="en-US" dirty="0" smtClean="0"/>
              <a:t>Better connectivity between Tigard and Tualatin</a:t>
            </a:r>
          </a:p>
          <a:p>
            <a:r>
              <a:rPr lang="en-US" dirty="0" smtClean="0"/>
              <a:t>Better transit service for Downtown Tigard</a:t>
            </a:r>
          </a:p>
          <a:p>
            <a:r>
              <a:rPr lang="en-US" dirty="0" smtClean="0"/>
              <a:t>Lower operating cost</a:t>
            </a:r>
          </a:p>
          <a:p>
            <a:r>
              <a:rPr lang="en-US" dirty="0" smtClean="0"/>
              <a:t>More cost-effective and reliable operations</a:t>
            </a:r>
            <a:endParaRPr lang="en-US" dirty="0"/>
          </a:p>
        </p:txBody>
      </p:sp>
      <p:sp>
        <p:nvSpPr>
          <p:cNvPr id="6" name="Title 1"/>
          <p:cNvSpPr txBox="1">
            <a:spLocks/>
          </p:cNvSpPr>
          <p:nvPr/>
        </p:nvSpPr>
        <p:spPr bwMode="auto">
          <a:xfrm>
            <a:off x="2438400" y="152400"/>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eaLnBrk="0" hangingPunct="0">
              <a:defRPr/>
            </a:pPr>
            <a:r>
              <a:rPr lang="en-US" sz="2800" i="1" dirty="0" smtClean="0">
                <a:solidFill>
                  <a:srgbClr val="1F497D"/>
                </a:solidFill>
                <a:latin typeface="Calibri"/>
              </a:rPr>
              <a:t>Overall route</a:t>
            </a:r>
            <a:r>
              <a:rPr lang="en-US" sz="4400" dirty="0" smtClean="0">
                <a:solidFill>
                  <a:srgbClr val="1F497D"/>
                </a:solidFill>
                <a:latin typeface="Calibri"/>
              </a:rPr>
              <a:t/>
            </a:r>
            <a:br>
              <a:rPr lang="en-US" sz="4400" dirty="0" smtClean="0">
                <a:solidFill>
                  <a:srgbClr val="1F497D"/>
                </a:solidFill>
                <a:latin typeface="Calibri"/>
              </a:rPr>
            </a:br>
            <a:r>
              <a:rPr lang="en-US" sz="4400" b="1" dirty="0" smtClean="0">
                <a:solidFill>
                  <a:srgbClr val="1F497D"/>
                </a:solidFill>
                <a:latin typeface="Calibri"/>
              </a:rPr>
              <a:t>Initial route proposal</a:t>
            </a:r>
            <a:endParaRPr lang="en-US" sz="4400" b="1" dirty="0">
              <a:solidFill>
                <a:srgbClr val="1F497D"/>
              </a:solidFill>
              <a:latin typeface="Calibri"/>
            </a:endParaRPr>
          </a:p>
        </p:txBody>
      </p:sp>
      <p:cxnSp>
        <p:nvCxnSpPr>
          <p:cNvPr id="7" name="Straight Connector 6"/>
          <p:cNvCxnSpPr/>
          <p:nvPr/>
        </p:nvCxnSpPr>
        <p:spPr>
          <a:xfrm>
            <a:off x="0" y="1295400"/>
            <a:ext cx="9144000" cy="0"/>
          </a:xfrm>
          <a:prstGeom prst="line">
            <a:avLst/>
          </a:prstGeom>
          <a:ln w="76200">
            <a:solidFill>
              <a:srgbClr val="EA9619"/>
            </a:solidFill>
          </a:ln>
        </p:spPr>
        <p:style>
          <a:lnRef idx="1">
            <a:schemeClr val="accent1"/>
          </a:lnRef>
          <a:fillRef idx="0">
            <a:schemeClr val="accent1"/>
          </a:fillRef>
          <a:effectRef idx="0">
            <a:schemeClr val="accent1"/>
          </a:effectRef>
          <a:fontRef idx="minor">
            <a:schemeClr val="tx1"/>
          </a:fontRef>
        </p:style>
      </p:cxnSp>
      <p:pic>
        <p:nvPicPr>
          <p:cNvPr id="12291" name="Picture 3" descr="\\alex\work\plan\ti\projects\Southwest Corridor Study\GIS_ER\mapdocs\Diagrammatic\Blob map with West Portland\front page simple diagrammatic - with West Portland-01.png"/>
          <p:cNvPicPr>
            <a:picLocks noChangeAspect="1" noChangeArrowheads="1"/>
          </p:cNvPicPr>
          <p:nvPr/>
        </p:nvPicPr>
        <p:blipFill>
          <a:blip r:embed="rId3" cstate="screen"/>
          <a:srcRect/>
          <a:stretch>
            <a:fillRect/>
          </a:stretch>
        </p:blipFill>
        <p:spPr bwMode="auto">
          <a:xfrm>
            <a:off x="838200" y="1371600"/>
            <a:ext cx="3642869" cy="5486400"/>
          </a:xfrm>
          <a:prstGeom prst="rect">
            <a:avLst/>
          </a:prstGeom>
          <a:noFill/>
        </p:spPr>
      </p:pic>
    </p:spTree>
    <p:extLst>
      <p:ext uri="{BB962C8B-B14F-4D97-AF65-F5344CB8AC3E}">
        <p14:creationId xmlns:p14="http://schemas.microsoft.com/office/powerpoint/2010/main" val="3299214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646238"/>
            <a:ext cx="4724400" cy="4830762"/>
          </a:xfrm>
        </p:spPr>
        <p:txBody>
          <a:bodyPr/>
          <a:lstStyle/>
          <a:p>
            <a:pPr>
              <a:buNone/>
            </a:pPr>
            <a:r>
              <a:rPr lang="en-US" sz="3600" b="1" dirty="0" smtClean="0"/>
              <a:t>Barbur</a:t>
            </a:r>
            <a:endParaRPr lang="en-US" sz="3600" dirty="0" smtClean="0"/>
          </a:p>
          <a:p>
            <a:r>
              <a:rPr lang="en-US" dirty="0" smtClean="0"/>
              <a:t>Shorter connection to Marquam Hill</a:t>
            </a:r>
          </a:p>
          <a:p>
            <a:r>
              <a:rPr lang="en-US" dirty="0" smtClean="0"/>
              <a:t>Faster travel time</a:t>
            </a:r>
          </a:p>
          <a:p>
            <a:r>
              <a:rPr lang="en-US" dirty="0" smtClean="0"/>
              <a:t>Fewer property impacts</a:t>
            </a:r>
            <a:br>
              <a:rPr lang="en-US" dirty="0" smtClean="0"/>
            </a:br>
            <a:r>
              <a:rPr lang="en-US" sz="2400" dirty="0" smtClean="0"/>
              <a:t>(historic, residential, business)</a:t>
            </a:r>
            <a:endParaRPr lang="en-US" dirty="0" smtClean="0"/>
          </a:p>
          <a:p>
            <a:r>
              <a:rPr lang="en-US" dirty="0" smtClean="0"/>
              <a:t>Ross Island Bridgehead improvements necessary</a:t>
            </a:r>
          </a:p>
          <a:p>
            <a:endParaRPr lang="en-US" dirty="0" smtClean="0"/>
          </a:p>
        </p:txBody>
      </p:sp>
      <p:sp>
        <p:nvSpPr>
          <p:cNvPr id="6" name="Title 1"/>
          <p:cNvSpPr txBox="1">
            <a:spLocks/>
          </p:cNvSpPr>
          <p:nvPr/>
        </p:nvSpPr>
        <p:spPr bwMode="auto">
          <a:xfrm>
            <a:off x="2438400" y="152400"/>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eaLnBrk="0" hangingPunct="0">
              <a:defRPr/>
            </a:pPr>
            <a:r>
              <a:rPr lang="en-US" sz="2800" i="1" dirty="0" smtClean="0">
                <a:solidFill>
                  <a:srgbClr val="1F497D"/>
                </a:solidFill>
                <a:latin typeface="Calibri"/>
              </a:rPr>
              <a:t>South Portland</a:t>
            </a:r>
            <a:br>
              <a:rPr lang="en-US" sz="2800" i="1" dirty="0" smtClean="0">
                <a:solidFill>
                  <a:srgbClr val="1F497D"/>
                </a:solidFill>
                <a:latin typeface="Calibri"/>
              </a:rPr>
            </a:br>
            <a:r>
              <a:rPr lang="en-US" sz="4400" b="1" dirty="0" smtClean="0">
                <a:solidFill>
                  <a:srgbClr val="1F497D"/>
                </a:solidFill>
                <a:latin typeface="Calibri"/>
              </a:rPr>
              <a:t>Initial route proposal</a:t>
            </a:r>
            <a:endParaRPr lang="en-US" sz="4400" b="1" dirty="0">
              <a:solidFill>
                <a:srgbClr val="1F497D"/>
              </a:solidFill>
              <a:latin typeface="Calibri"/>
            </a:endParaRPr>
          </a:p>
        </p:txBody>
      </p:sp>
      <p:cxnSp>
        <p:nvCxnSpPr>
          <p:cNvPr id="7" name="Straight Connector 6"/>
          <p:cNvCxnSpPr/>
          <p:nvPr/>
        </p:nvCxnSpPr>
        <p:spPr>
          <a:xfrm>
            <a:off x="0" y="1295400"/>
            <a:ext cx="9144000" cy="0"/>
          </a:xfrm>
          <a:prstGeom prst="line">
            <a:avLst/>
          </a:prstGeom>
          <a:ln w="76200">
            <a:solidFill>
              <a:srgbClr val="EA9619"/>
            </a:solidFill>
          </a:ln>
        </p:spPr>
        <p:style>
          <a:lnRef idx="1">
            <a:schemeClr val="accent1"/>
          </a:lnRef>
          <a:fillRef idx="0">
            <a:schemeClr val="accent1"/>
          </a:fillRef>
          <a:effectRef idx="0">
            <a:schemeClr val="accent1"/>
          </a:effectRef>
          <a:fontRef idx="minor">
            <a:schemeClr val="tx1"/>
          </a:fontRef>
        </p:style>
      </p:cxnSp>
      <p:pic>
        <p:nvPicPr>
          <p:cNvPr id="8" name="Picture 7" descr="SC IRP PPT - Barbur vs. Naito-02.png"/>
          <p:cNvPicPr>
            <a:picLocks noChangeAspect="1"/>
          </p:cNvPicPr>
          <p:nvPr/>
        </p:nvPicPr>
        <p:blipFill>
          <a:blip r:embed="rId2" cstate="screen"/>
          <a:stretch>
            <a:fillRect/>
          </a:stretch>
        </p:blipFill>
        <p:spPr>
          <a:xfrm>
            <a:off x="5547354" y="1676400"/>
            <a:ext cx="3291846" cy="485090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646238"/>
            <a:ext cx="5029200" cy="4830762"/>
          </a:xfrm>
        </p:spPr>
        <p:txBody>
          <a:bodyPr/>
          <a:lstStyle/>
          <a:p>
            <a:pPr marL="0" indent="0">
              <a:buNone/>
            </a:pPr>
            <a:r>
              <a:rPr lang="en-US" sz="3600" b="1" dirty="0" smtClean="0"/>
              <a:t>Avoid Barbur viaducts</a:t>
            </a:r>
          </a:p>
          <a:p>
            <a:r>
              <a:rPr lang="en-US" dirty="0" smtClean="0"/>
              <a:t>Reduce construction impacts</a:t>
            </a:r>
          </a:p>
          <a:p>
            <a:r>
              <a:rPr lang="en-US" dirty="0" smtClean="0"/>
              <a:t>Avoid historic and park impacts</a:t>
            </a:r>
          </a:p>
          <a:p>
            <a:r>
              <a:rPr lang="en-US" dirty="0" smtClean="0"/>
              <a:t>Reduce cost</a:t>
            </a:r>
          </a:p>
          <a:p>
            <a:endParaRPr lang="en-US" dirty="0" smtClean="0"/>
          </a:p>
        </p:txBody>
      </p:sp>
      <p:sp>
        <p:nvSpPr>
          <p:cNvPr id="6" name="Title 1"/>
          <p:cNvSpPr txBox="1">
            <a:spLocks/>
          </p:cNvSpPr>
          <p:nvPr/>
        </p:nvSpPr>
        <p:spPr bwMode="auto">
          <a:xfrm>
            <a:off x="2438400" y="152400"/>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eaLnBrk="0" hangingPunct="0">
              <a:defRPr/>
            </a:pPr>
            <a:r>
              <a:rPr lang="en-US" sz="2800" i="1" dirty="0" smtClean="0">
                <a:solidFill>
                  <a:srgbClr val="1F497D"/>
                </a:solidFill>
                <a:latin typeface="Calibri"/>
              </a:rPr>
              <a:t>South Portland</a:t>
            </a:r>
            <a:br>
              <a:rPr lang="en-US" sz="2800" i="1" dirty="0" smtClean="0">
                <a:solidFill>
                  <a:srgbClr val="1F497D"/>
                </a:solidFill>
                <a:latin typeface="Calibri"/>
              </a:rPr>
            </a:br>
            <a:r>
              <a:rPr lang="en-US" sz="4400" b="1" dirty="0" smtClean="0">
                <a:solidFill>
                  <a:srgbClr val="1F497D"/>
                </a:solidFill>
                <a:latin typeface="Calibri"/>
              </a:rPr>
              <a:t>Suggested modification</a:t>
            </a:r>
            <a:endParaRPr lang="en-US" sz="4400" b="1" dirty="0">
              <a:solidFill>
                <a:srgbClr val="1F497D"/>
              </a:solidFill>
              <a:latin typeface="Calibri"/>
            </a:endParaRPr>
          </a:p>
        </p:txBody>
      </p:sp>
      <p:cxnSp>
        <p:nvCxnSpPr>
          <p:cNvPr id="7" name="Straight Connector 6"/>
          <p:cNvCxnSpPr/>
          <p:nvPr/>
        </p:nvCxnSpPr>
        <p:spPr>
          <a:xfrm>
            <a:off x="0" y="1295400"/>
            <a:ext cx="9144000" cy="0"/>
          </a:xfrm>
          <a:prstGeom prst="line">
            <a:avLst/>
          </a:prstGeom>
          <a:ln w="76200">
            <a:solidFill>
              <a:srgbClr val="EA9619"/>
            </a:solidFill>
          </a:ln>
        </p:spPr>
        <p:style>
          <a:lnRef idx="1">
            <a:schemeClr val="accent1"/>
          </a:lnRef>
          <a:fillRef idx="0">
            <a:schemeClr val="accent1"/>
          </a:fillRef>
          <a:effectRef idx="0">
            <a:schemeClr val="accent1"/>
          </a:effectRef>
          <a:fontRef idx="minor">
            <a:schemeClr val="tx1"/>
          </a:fontRef>
        </p:style>
      </p:cxnSp>
      <p:pic>
        <p:nvPicPr>
          <p:cNvPr id="8" name="Picture 7" descr="SC IRP PPT - Barbur vs. Naito-02.png"/>
          <p:cNvPicPr>
            <a:picLocks noChangeAspect="1"/>
          </p:cNvPicPr>
          <p:nvPr/>
        </p:nvPicPr>
        <p:blipFill>
          <a:blip r:embed="rId2" cstate="screen"/>
          <a:stretch>
            <a:fillRect/>
          </a:stretch>
        </p:blipFill>
        <p:spPr>
          <a:xfrm>
            <a:off x="5547354" y="1676400"/>
            <a:ext cx="3291846" cy="4850902"/>
          </a:xfrm>
          <a:prstGeom prst="rect">
            <a:avLst/>
          </a:prstGeom>
        </p:spPr>
      </p:pic>
    </p:spTree>
    <p:extLst>
      <p:ext uri="{BB962C8B-B14F-4D97-AF65-F5344CB8AC3E}">
        <p14:creationId xmlns:p14="http://schemas.microsoft.com/office/powerpoint/2010/main" val="2123696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 IRP PPT - Barbur vs. I-5-02.png"/>
          <p:cNvPicPr>
            <a:picLocks noChangeAspect="1"/>
          </p:cNvPicPr>
          <p:nvPr/>
        </p:nvPicPr>
        <p:blipFill>
          <a:blip r:embed="rId2" cstate="screen"/>
          <a:stretch>
            <a:fillRect/>
          </a:stretch>
        </p:blipFill>
        <p:spPr>
          <a:xfrm>
            <a:off x="152400" y="1752600"/>
            <a:ext cx="5623754" cy="4573594"/>
          </a:xfrm>
          <a:prstGeom prst="rect">
            <a:avLst/>
          </a:prstGeom>
        </p:spPr>
      </p:pic>
      <p:cxnSp>
        <p:nvCxnSpPr>
          <p:cNvPr id="6" name="Straight Connector 5"/>
          <p:cNvCxnSpPr/>
          <p:nvPr/>
        </p:nvCxnSpPr>
        <p:spPr>
          <a:xfrm>
            <a:off x="0" y="1295400"/>
            <a:ext cx="9144000" cy="0"/>
          </a:xfrm>
          <a:prstGeom prst="line">
            <a:avLst/>
          </a:prstGeom>
          <a:ln w="76200">
            <a:solidFill>
              <a:srgbClr val="EA9619"/>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a:off x="2438400" y="152400"/>
            <a:ext cx="6705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eaLnBrk="0" hangingPunct="0">
              <a:defRPr/>
            </a:pPr>
            <a:r>
              <a:rPr lang="en-US" sz="2800" i="1" dirty="0" smtClean="0">
                <a:solidFill>
                  <a:srgbClr val="1F497D"/>
                </a:solidFill>
                <a:latin typeface="Calibri"/>
              </a:rPr>
              <a:t>Hillsdale to Tigard Triangle</a:t>
            </a:r>
            <a:br>
              <a:rPr lang="en-US" sz="2800" i="1" dirty="0" smtClean="0">
                <a:solidFill>
                  <a:srgbClr val="1F497D"/>
                </a:solidFill>
                <a:latin typeface="Calibri"/>
              </a:rPr>
            </a:br>
            <a:r>
              <a:rPr lang="en-US" sz="4400" b="1" dirty="0" smtClean="0">
                <a:solidFill>
                  <a:srgbClr val="1F497D"/>
                </a:solidFill>
                <a:latin typeface="Calibri"/>
              </a:rPr>
              <a:t>Initial route proposal</a:t>
            </a:r>
            <a:endParaRPr lang="en-US" sz="4400" b="1" dirty="0">
              <a:solidFill>
                <a:srgbClr val="1F497D"/>
              </a:solidFill>
              <a:latin typeface="Calibri"/>
            </a:endParaRPr>
          </a:p>
        </p:txBody>
      </p:sp>
      <p:sp>
        <p:nvSpPr>
          <p:cNvPr id="8" name="Content Placeholder 2"/>
          <p:cNvSpPr txBox="1">
            <a:spLocks/>
          </p:cNvSpPr>
          <p:nvPr/>
        </p:nvSpPr>
        <p:spPr bwMode="auto">
          <a:xfrm>
            <a:off x="152400" y="1495433"/>
            <a:ext cx="3886200" cy="13239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eaLnBrk="0" hangingPunct="0">
              <a:spcBef>
                <a:spcPct val="20000"/>
              </a:spcBef>
              <a:buFont typeface="Arial" charset="0"/>
              <a:buNone/>
              <a:defRPr/>
            </a:pPr>
            <a:r>
              <a:rPr lang="en-US" sz="3600" b="1" dirty="0" smtClean="0">
                <a:solidFill>
                  <a:prstClr val="black"/>
                </a:solidFill>
                <a:latin typeface="Calibri"/>
              </a:rPr>
              <a:t>Barbur to I-5 at transit center</a:t>
            </a:r>
            <a:endParaRPr lang="en-US" sz="3200" dirty="0" smtClean="0">
              <a:solidFill>
                <a:prstClr val="black"/>
              </a:solidFill>
              <a:latin typeface="Calibri"/>
            </a:endParaRPr>
          </a:p>
          <a:p>
            <a:pPr marL="342900" indent="-342900" defTabSz="914400" eaLnBrk="0" hangingPunct="0">
              <a:spcBef>
                <a:spcPct val="20000"/>
              </a:spcBef>
              <a:buFont typeface="Arial" charset="0"/>
              <a:buChar char="•"/>
              <a:defRPr/>
            </a:pPr>
            <a:endParaRPr lang="en-US" sz="3200" dirty="0" smtClean="0">
              <a:solidFill>
                <a:prstClr val="black"/>
              </a:solidFill>
              <a:latin typeface="Calibri"/>
            </a:endParaRPr>
          </a:p>
        </p:txBody>
      </p:sp>
      <p:sp>
        <p:nvSpPr>
          <p:cNvPr id="9" name="Content Placeholder 2"/>
          <p:cNvSpPr txBox="1">
            <a:spLocks/>
          </p:cNvSpPr>
          <p:nvPr/>
        </p:nvSpPr>
        <p:spPr bwMode="auto">
          <a:xfrm>
            <a:off x="5776154" y="1600200"/>
            <a:ext cx="3367846"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defTabSz="914400" eaLnBrk="0" hangingPunct="0">
              <a:spcBef>
                <a:spcPct val="20000"/>
              </a:spcBef>
              <a:buFont typeface="Arial" charset="0"/>
              <a:buChar char="•"/>
              <a:defRPr/>
            </a:pPr>
            <a:r>
              <a:rPr lang="en-US" sz="3200" dirty="0" smtClean="0">
                <a:solidFill>
                  <a:prstClr val="black"/>
                </a:solidFill>
                <a:latin typeface="Calibri"/>
              </a:rPr>
              <a:t>More accessible &amp; visible stations</a:t>
            </a:r>
          </a:p>
          <a:p>
            <a:pPr marL="342900" indent="-342900" defTabSz="914400" eaLnBrk="0" hangingPunct="0">
              <a:spcBef>
                <a:spcPct val="20000"/>
              </a:spcBef>
              <a:buFont typeface="Arial" charset="0"/>
              <a:buChar char="•"/>
              <a:defRPr/>
            </a:pPr>
            <a:r>
              <a:rPr lang="en-US" sz="3200" dirty="0" smtClean="0">
                <a:solidFill>
                  <a:prstClr val="black"/>
                </a:solidFill>
                <a:latin typeface="Calibri"/>
              </a:rPr>
              <a:t>More safety improvements on Barbur</a:t>
            </a:r>
          </a:p>
          <a:p>
            <a:pPr marL="342900" indent="-342900" defTabSz="914400" eaLnBrk="0" hangingPunct="0">
              <a:spcBef>
                <a:spcPct val="20000"/>
              </a:spcBef>
              <a:buFont typeface="Arial" charset="0"/>
              <a:buChar char="•"/>
              <a:defRPr/>
            </a:pPr>
            <a:r>
              <a:rPr lang="en-US" sz="3200" dirty="0" smtClean="0">
                <a:solidFill>
                  <a:prstClr val="black"/>
                </a:solidFill>
                <a:latin typeface="Calibri"/>
              </a:rPr>
              <a:t>Fewer residential displacements</a:t>
            </a:r>
          </a:p>
          <a:p>
            <a:pPr marL="342900" indent="-342900" defTabSz="914400" eaLnBrk="0" hangingPunct="0">
              <a:spcBef>
                <a:spcPct val="20000"/>
              </a:spcBef>
              <a:buFont typeface="Arial" charset="0"/>
              <a:buChar char="•"/>
              <a:defRPr/>
            </a:pPr>
            <a:r>
              <a:rPr lang="en-US" sz="3200" dirty="0" smtClean="0">
                <a:solidFill>
                  <a:prstClr val="black"/>
                </a:solidFill>
                <a:latin typeface="Calibri"/>
              </a:rPr>
              <a:t>Avoids complex I-5 bridge reconstruction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 IRP PPT - Barbur vs. I-5-02.png"/>
          <p:cNvPicPr>
            <a:picLocks noChangeAspect="1"/>
          </p:cNvPicPr>
          <p:nvPr/>
        </p:nvPicPr>
        <p:blipFill>
          <a:blip r:embed="rId2" cstate="screen"/>
          <a:stretch>
            <a:fillRect/>
          </a:stretch>
        </p:blipFill>
        <p:spPr>
          <a:xfrm>
            <a:off x="152400" y="1752600"/>
            <a:ext cx="5623753" cy="4573594"/>
          </a:xfrm>
          <a:prstGeom prst="rect">
            <a:avLst/>
          </a:prstGeom>
        </p:spPr>
      </p:pic>
      <p:cxnSp>
        <p:nvCxnSpPr>
          <p:cNvPr id="6" name="Straight Connector 5"/>
          <p:cNvCxnSpPr/>
          <p:nvPr/>
        </p:nvCxnSpPr>
        <p:spPr>
          <a:xfrm>
            <a:off x="0" y="1295400"/>
            <a:ext cx="9144000" cy="0"/>
          </a:xfrm>
          <a:prstGeom prst="line">
            <a:avLst/>
          </a:prstGeom>
          <a:ln w="76200">
            <a:solidFill>
              <a:srgbClr val="EA9619"/>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a:off x="2438400" y="152400"/>
            <a:ext cx="6705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eaLnBrk="0" hangingPunct="0">
              <a:defRPr/>
            </a:pPr>
            <a:r>
              <a:rPr lang="en-US" sz="2800" i="1" dirty="0" smtClean="0">
                <a:solidFill>
                  <a:srgbClr val="1F497D"/>
                </a:solidFill>
                <a:latin typeface="Calibri"/>
              </a:rPr>
              <a:t>Hillsdale to Tigard Triangle</a:t>
            </a:r>
            <a:br>
              <a:rPr lang="en-US" sz="2800" i="1" dirty="0" smtClean="0">
                <a:solidFill>
                  <a:srgbClr val="1F497D"/>
                </a:solidFill>
                <a:latin typeface="Calibri"/>
              </a:rPr>
            </a:br>
            <a:r>
              <a:rPr lang="en-US" sz="4400" b="1" dirty="0" smtClean="0">
                <a:solidFill>
                  <a:srgbClr val="1F497D"/>
                </a:solidFill>
                <a:latin typeface="Calibri"/>
              </a:rPr>
              <a:t>Suggested modifications</a:t>
            </a:r>
            <a:endParaRPr lang="en-US" sz="4400" b="1" dirty="0">
              <a:solidFill>
                <a:srgbClr val="1F497D"/>
              </a:solidFill>
              <a:latin typeface="Calibri"/>
            </a:endParaRPr>
          </a:p>
        </p:txBody>
      </p:sp>
      <p:sp>
        <p:nvSpPr>
          <p:cNvPr id="8" name="Content Placeholder 2"/>
          <p:cNvSpPr txBox="1">
            <a:spLocks/>
          </p:cNvSpPr>
          <p:nvPr/>
        </p:nvSpPr>
        <p:spPr bwMode="auto">
          <a:xfrm>
            <a:off x="152400" y="1495433"/>
            <a:ext cx="3886200" cy="13239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eaLnBrk="0" hangingPunct="0">
              <a:spcBef>
                <a:spcPct val="20000"/>
              </a:spcBef>
              <a:buFont typeface="Arial" charset="0"/>
              <a:buNone/>
              <a:defRPr/>
            </a:pPr>
            <a:r>
              <a:rPr lang="en-US" sz="3600" b="1" dirty="0" smtClean="0">
                <a:solidFill>
                  <a:prstClr val="black"/>
                </a:solidFill>
                <a:latin typeface="Calibri"/>
              </a:rPr>
              <a:t>Shorten I-5 crossings</a:t>
            </a:r>
            <a:endParaRPr lang="en-US" sz="3200" dirty="0" smtClean="0">
              <a:solidFill>
                <a:prstClr val="black"/>
              </a:solidFill>
              <a:latin typeface="Calibri"/>
            </a:endParaRPr>
          </a:p>
          <a:p>
            <a:pPr marL="342900" indent="-342900" defTabSz="914400" eaLnBrk="0" hangingPunct="0">
              <a:spcBef>
                <a:spcPct val="20000"/>
              </a:spcBef>
              <a:buFont typeface="Arial" charset="0"/>
              <a:buChar char="•"/>
              <a:defRPr/>
            </a:pPr>
            <a:endParaRPr lang="en-US" sz="3200" dirty="0" smtClean="0">
              <a:solidFill>
                <a:prstClr val="black"/>
              </a:solidFill>
              <a:latin typeface="Calibri"/>
            </a:endParaRPr>
          </a:p>
        </p:txBody>
      </p:sp>
      <p:sp>
        <p:nvSpPr>
          <p:cNvPr id="9" name="Content Placeholder 2"/>
          <p:cNvSpPr txBox="1">
            <a:spLocks/>
          </p:cNvSpPr>
          <p:nvPr/>
        </p:nvSpPr>
        <p:spPr bwMode="auto">
          <a:xfrm>
            <a:off x="5943600" y="1752600"/>
            <a:ext cx="3200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 typeface="Arial" charset="0"/>
              <a:buChar char="•"/>
            </a:pPr>
            <a:r>
              <a:rPr lang="en-US" sz="3200" dirty="0" smtClean="0">
                <a:solidFill>
                  <a:prstClr val="black"/>
                </a:solidFill>
                <a:latin typeface="Calibri"/>
              </a:rPr>
              <a:t>Reduce visual impacts</a:t>
            </a:r>
          </a:p>
          <a:p>
            <a:pPr marL="342900" indent="-342900" eaLnBrk="0" hangingPunct="0">
              <a:spcBef>
                <a:spcPct val="20000"/>
              </a:spcBef>
              <a:buFont typeface="Arial" charset="0"/>
              <a:buChar char="•"/>
            </a:pPr>
            <a:r>
              <a:rPr lang="en-US" sz="3200" dirty="0" smtClean="0">
                <a:solidFill>
                  <a:prstClr val="black"/>
                </a:solidFill>
                <a:latin typeface="Calibri"/>
              </a:rPr>
              <a:t>Reduce construction impacts</a:t>
            </a:r>
          </a:p>
          <a:p>
            <a:pPr marL="342900" indent="-342900" eaLnBrk="0" hangingPunct="0">
              <a:spcBef>
                <a:spcPct val="20000"/>
              </a:spcBef>
              <a:buFont typeface="Arial" charset="0"/>
              <a:buChar char="•"/>
            </a:pPr>
            <a:r>
              <a:rPr lang="en-US" sz="3200" dirty="0" smtClean="0">
                <a:solidFill>
                  <a:prstClr val="black"/>
                </a:solidFill>
                <a:latin typeface="Calibri"/>
              </a:rPr>
              <a:t>Reduce cost</a:t>
            </a:r>
          </a:p>
          <a:p>
            <a:pPr marL="342900" indent="-342900" eaLnBrk="0" hangingPunct="0">
              <a:spcBef>
                <a:spcPct val="20000"/>
              </a:spcBef>
              <a:buFont typeface="Arial" charset="0"/>
              <a:buChar char="•"/>
            </a:pPr>
            <a:r>
              <a:rPr lang="en-US" sz="3200" dirty="0" smtClean="0">
                <a:solidFill>
                  <a:prstClr val="black"/>
                </a:solidFill>
                <a:latin typeface="Calibri"/>
              </a:rPr>
              <a:t>Allows for a station on 68th near 99W</a:t>
            </a:r>
          </a:p>
        </p:txBody>
      </p:sp>
    </p:spTree>
    <p:extLst>
      <p:ext uri="{BB962C8B-B14F-4D97-AF65-F5344CB8AC3E}">
        <p14:creationId xmlns:p14="http://schemas.microsoft.com/office/powerpoint/2010/main" val="3918588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7010400" cy="1020762"/>
          </a:xfrm>
        </p:spPr>
        <p:txBody>
          <a:bodyPr/>
          <a:lstStyle/>
          <a:p>
            <a:pPr algn="ctr"/>
            <a:r>
              <a:rPr lang="en-US" sz="3800" dirty="0" smtClean="0"/>
              <a:t>What is the Preferred Alternative?</a:t>
            </a:r>
            <a:endParaRPr lang="en-US" sz="3800" dirty="0"/>
          </a:p>
        </p:txBody>
      </p:sp>
      <p:sp>
        <p:nvSpPr>
          <p:cNvPr id="3" name="Content Placeholder 2"/>
          <p:cNvSpPr>
            <a:spLocks noGrp="1"/>
          </p:cNvSpPr>
          <p:nvPr>
            <p:ph idx="1"/>
          </p:nvPr>
        </p:nvSpPr>
        <p:spPr>
          <a:xfrm>
            <a:off x="1673352" y="1143000"/>
            <a:ext cx="6553200" cy="4525963"/>
          </a:xfrm>
        </p:spPr>
        <p:txBody>
          <a:bodyPr/>
          <a:lstStyle/>
          <a:p>
            <a:endParaRPr lang="en-US" sz="1600" dirty="0" smtClean="0"/>
          </a:p>
          <a:p>
            <a:r>
              <a:rPr lang="en-US" dirty="0" smtClean="0"/>
              <a:t>Single light rail route for further design, study, funding</a:t>
            </a:r>
          </a:p>
          <a:p>
            <a:r>
              <a:rPr lang="en-US" dirty="0" smtClean="0"/>
              <a:t>Included (option to be defined)</a:t>
            </a:r>
          </a:p>
          <a:p>
            <a:pPr lvl="1"/>
            <a:r>
              <a:rPr lang="en-US" dirty="0" smtClean="0"/>
              <a:t>Marquam Hill connection</a:t>
            </a:r>
          </a:p>
          <a:p>
            <a:pPr lvl="1"/>
            <a:r>
              <a:rPr lang="en-US" dirty="0" smtClean="0"/>
              <a:t>PCC Sylvania shuttle</a:t>
            </a:r>
          </a:p>
          <a:p>
            <a:pPr lvl="1"/>
            <a:r>
              <a:rPr lang="en-US" dirty="0" smtClean="0"/>
              <a:t>Operations &amp; Maintenance facility</a:t>
            </a:r>
          </a:p>
          <a:p>
            <a:r>
              <a:rPr lang="en-US" dirty="0" smtClean="0"/>
              <a:t>Work to do:</a:t>
            </a:r>
          </a:p>
          <a:p>
            <a:pPr lvl="1"/>
            <a:r>
              <a:rPr lang="en-US" dirty="0" smtClean="0"/>
              <a:t>Stations and Park and rides</a:t>
            </a:r>
          </a:p>
          <a:p>
            <a:pPr lvl="1"/>
            <a:r>
              <a:rPr lang="en-US" dirty="0" smtClean="0"/>
              <a:t>Design refinements</a:t>
            </a:r>
          </a:p>
          <a:p>
            <a:pPr lvl="1"/>
            <a:r>
              <a:rPr lang="en-US" dirty="0" smtClean="0"/>
              <a:t>Station access improvements</a:t>
            </a:r>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2133600" y="1371600"/>
            <a:ext cx="6553200" cy="4648200"/>
          </a:xfrm>
        </p:spPr>
        <p:txBody>
          <a:bodyPr/>
          <a:lstStyle/>
          <a:p>
            <a:pPr>
              <a:defRPr/>
            </a:pPr>
            <a:endParaRPr lang="en-US" dirty="0"/>
          </a:p>
        </p:txBody>
      </p:sp>
      <p:pic>
        <p:nvPicPr>
          <p:cNvPr id="39939" name="Picture 2" descr="M:\plan\ti\projects\Southwest Corridor Study\GIS_ER\mapdocs\Regional\Simple Transit\Export\Regional_SimpleTransit_SW-01.pn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a:t>
            </a:r>
            <a:endParaRPr lang="en-US" dirty="0"/>
          </a:p>
        </p:txBody>
      </p:sp>
      <p:sp>
        <p:nvSpPr>
          <p:cNvPr id="3" name="Content Placeholder 2"/>
          <p:cNvSpPr>
            <a:spLocks noGrp="1"/>
          </p:cNvSpPr>
          <p:nvPr>
            <p:ph idx="1"/>
          </p:nvPr>
        </p:nvSpPr>
        <p:spPr>
          <a:xfrm>
            <a:off x="1673352" y="1371600"/>
            <a:ext cx="6861048" cy="4525963"/>
          </a:xfrm>
        </p:spPr>
        <p:txBody>
          <a:bodyPr/>
          <a:lstStyle/>
          <a:p>
            <a:endParaRPr lang="en-US" sz="1600" dirty="0" smtClean="0"/>
          </a:p>
          <a:p>
            <a:r>
              <a:rPr lang="en-US" dirty="0" smtClean="0"/>
              <a:t>All other alignments dropped</a:t>
            </a:r>
          </a:p>
          <a:p>
            <a:pPr lvl="1"/>
            <a:r>
              <a:rPr lang="en-US" dirty="0" smtClean="0"/>
              <a:t>Clarifies adverse effects</a:t>
            </a:r>
          </a:p>
          <a:p>
            <a:r>
              <a:rPr lang="en-US" dirty="0" smtClean="0"/>
              <a:t>TriMet will begin advanced designs</a:t>
            </a:r>
          </a:p>
          <a:p>
            <a:pPr lvl="1"/>
            <a:r>
              <a:rPr lang="en-US" dirty="0" smtClean="0"/>
              <a:t>Avoid or minimize impacts</a:t>
            </a:r>
          </a:p>
          <a:p>
            <a:pPr lvl="1"/>
            <a:r>
              <a:rPr lang="en-US" dirty="0" smtClean="0"/>
              <a:t>Develop detailed cost estimates</a:t>
            </a:r>
          </a:p>
          <a:p>
            <a:r>
              <a:rPr lang="en-US" dirty="0" smtClean="0"/>
              <a:t>Environmental review</a:t>
            </a:r>
          </a:p>
          <a:p>
            <a:pPr lvl="1"/>
            <a:r>
              <a:rPr lang="en-US" dirty="0" smtClean="0"/>
              <a:t>Final EIS to evaluate updated designs</a:t>
            </a:r>
          </a:p>
          <a:p>
            <a:pPr lvl="1"/>
            <a:r>
              <a:rPr lang="en-US" dirty="0" smtClean="0"/>
              <a:t>Commit to mitigations</a:t>
            </a:r>
          </a:p>
          <a:p>
            <a:pPr lvl="1"/>
            <a:r>
              <a:rPr lang="en-US" dirty="0" smtClean="0"/>
              <a:t>Address DEIS comments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Corridor Design </a:t>
            </a:r>
            <a:endParaRPr lang="en-US" dirty="0"/>
          </a:p>
        </p:txBody>
      </p:sp>
      <p:sp>
        <p:nvSpPr>
          <p:cNvPr id="3" name="Content Placeholder 2"/>
          <p:cNvSpPr>
            <a:spLocks noGrp="1"/>
          </p:cNvSpPr>
          <p:nvPr>
            <p:ph sz="half" idx="1"/>
          </p:nvPr>
        </p:nvSpPr>
        <p:spPr>
          <a:xfrm>
            <a:off x="2286000" y="1600200"/>
            <a:ext cx="6172200" cy="4525963"/>
          </a:xfrm>
        </p:spPr>
        <p:txBody>
          <a:bodyPr/>
          <a:lstStyle/>
          <a:p>
            <a:r>
              <a:rPr lang="en-US" dirty="0" smtClean="0"/>
              <a:t>At approximately 5% design to compare and contrast alignment options </a:t>
            </a:r>
          </a:p>
          <a:p>
            <a:r>
              <a:rPr lang="en-US" dirty="0" smtClean="0"/>
              <a:t>Urban design contractor – October 2018</a:t>
            </a:r>
          </a:p>
          <a:p>
            <a:pPr lvl="1"/>
            <a:r>
              <a:rPr lang="en-US" dirty="0" smtClean="0"/>
              <a:t>Overall project designs </a:t>
            </a:r>
          </a:p>
          <a:p>
            <a:pPr lvl="1"/>
            <a:r>
              <a:rPr lang="en-US" dirty="0" err="1" smtClean="0"/>
              <a:t>Marquam</a:t>
            </a:r>
            <a:r>
              <a:rPr lang="en-US" dirty="0" smtClean="0"/>
              <a:t> Hill connections</a:t>
            </a:r>
          </a:p>
          <a:p>
            <a:pPr lvl="1"/>
            <a:r>
              <a:rPr lang="en-US" dirty="0" smtClean="0"/>
              <a:t>Station optimization and connections</a:t>
            </a:r>
          </a:p>
          <a:p>
            <a:pPr lvl="1"/>
            <a:r>
              <a:rPr lang="en-US" dirty="0" smtClean="0"/>
              <a:t>PCC connection </a:t>
            </a:r>
          </a:p>
          <a:p>
            <a:pPr lvl="1"/>
            <a:endParaRPr lang="en-US" dirty="0"/>
          </a:p>
        </p:txBody>
      </p:sp>
    </p:spTree>
    <p:extLst>
      <p:ext uri="{BB962C8B-B14F-4D97-AF65-F5344CB8AC3E}">
        <p14:creationId xmlns:p14="http://schemas.microsoft.com/office/powerpoint/2010/main" val="41018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LRT Standards</a:t>
            </a:r>
            <a:endParaRPr lang="en-US" dirty="0"/>
          </a:p>
        </p:txBody>
      </p:sp>
      <p:pic>
        <p:nvPicPr>
          <p:cNvPr id="5" name="Picture 4"/>
          <p:cNvPicPr>
            <a:picLocks noChangeAspect="1"/>
          </p:cNvPicPr>
          <p:nvPr/>
        </p:nvPicPr>
        <p:blipFill>
          <a:blip r:embed="rId2" cstate="screen"/>
          <a:stretch>
            <a:fillRect/>
          </a:stretch>
        </p:blipFill>
        <p:spPr>
          <a:xfrm>
            <a:off x="3429000" y="1219200"/>
            <a:ext cx="4270619" cy="5562600"/>
          </a:xfrm>
          <a:prstGeom prst="rect">
            <a:avLst/>
          </a:prstGeom>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8581"/>
            <a:ext cx="9144000" cy="6760837"/>
          </a:xfrm>
          <a:prstGeom prst="rect">
            <a:avLst/>
          </a:prstGeom>
        </p:spPr>
      </p:pic>
    </p:spTree>
    <p:extLst>
      <p:ext uri="{BB962C8B-B14F-4D97-AF65-F5344CB8AC3E}">
        <p14:creationId xmlns:p14="http://schemas.microsoft.com/office/powerpoint/2010/main" val="1360253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0" y="274638"/>
            <a:ext cx="6400800" cy="1325562"/>
          </a:xfrm>
        </p:spPr>
        <p:txBody>
          <a:bodyPr/>
          <a:lstStyle/>
          <a:p>
            <a:pPr algn="ctr"/>
            <a:r>
              <a:rPr lang="en-US" b="1" dirty="0" smtClean="0">
                <a:solidFill>
                  <a:schemeClr val="tx1"/>
                </a:solidFill>
              </a:rPr>
              <a:t>Terwilliger and Downtown Design districts</a:t>
            </a:r>
            <a:endParaRPr lang="en-US" b="1" dirty="0">
              <a:solidFill>
                <a:schemeClr val="tx1"/>
              </a:solidFill>
            </a:endParaRPr>
          </a:p>
        </p:txBody>
      </p:sp>
      <p:pic>
        <p:nvPicPr>
          <p:cNvPr id="9" name="Content Placeholder 8"/>
          <p:cNvPicPr>
            <a:picLocks noGrp="1" noChangeAspect="1"/>
          </p:cNvPicPr>
          <p:nvPr>
            <p:ph sz="half" idx="1"/>
          </p:nvPr>
        </p:nvPicPr>
        <p:blipFill>
          <a:blip r:embed="rId2" cstate="screen">
            <a:extLst>
              <a:ext uri="{28A0092B-C50C-407E-A947-70E740481C1C}">
                <a14:useLocalDpi xmlns:a14="http://schemas.microsoft.com/office/drawing/2010/main" val="0"/>
              </a:ext>
            </a:extLst>
          </a:blip>
          <a:srcRect l="8824" t="6819" r="5883" b="6819"/>
          <a:stretch>
            <a:fillRect/>
          </a:stretch>
        </p:blipFill>
        <p:spPr>
          <a:xfrm>
            <a:off x="1524000" y="1905000"/>
            <a:ext cx="3657600" cy="4792736"/>
          </a:xfrm>
          <a:ln w="12700">
            <a:solidFill>
              <a:schemeClr val="tx1"/>
            </a:solidFill>
          </a:ln>
          <a:effectLst>
            <a:outerShdw blurRad="50800" dist="38100" dir="2700000" algn="tl" rotWithShape="0">
              <a:prstClr val="black">
                <a:alpha val="40000"/>
              </a:prstClr>
            </a:outerShdw>
          </a:effectLst>
        </p:spPr>
      </p:pic>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val="0"/>
              </a:ext>
            </a:extLst>
          </a:blip>
          <a:srcRect l="8824" t="6819" r="5883" b="6819"/>
          <a:stretch>
            <a:fillRect/>
          </a:stretch>
        </p:blipFill>
        <p:spPr>
          <a:xfrm>
            <a:off x="5334000" y="1912874"/>
            <a:ext cx="3657600" cy="4792726"/>
          </a:xfr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999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3854"/>
            <a:ext cx="6553200" cy="1020762"/>
          </a:xfrm>
        </p:spPr>
        <p:txBody>
          <a:bodyPr/>
          <a:lstStyle/>
          <a:p>
            <a:pPr algn="ctr"/>
            <a:r>
              <a:rPr lang="en-US" b="1" dirty="0" smtClean="0">
                <a:solidFill>
                  <a:schemeClr val="tx1"/>
                </a:solidFill>
              </a:rPr>
              <a:t>Marquam Hill Design District</a:t>
            </a:r>
            <a:endParaRPr lang="en-US" b="1" dirty="0">
              <a:solidFill>
                <a:schemeClr val="tx1"/>
              </a:solidFill>
            </a:endParaRP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val="0"/>
              </a:ext>
            </a:extLst>
          </a:blip>
          <a:srcRect/>
          <a:stretch>
            <a:fillRect/>
          </a:stretch>
        </p:blipFill>
        <p:spPr>
          <a:xfrm>
            <a:off x="3810000" y="1752600"/>
            <a:ext cx="3657600" cy="4792718"/>
          </a:xfr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8988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stretch>
            <a:fillRect/>
          </a:stretch>
        </p:blipFill>
        <p:spPr>
          <a:xfrm>
            <a:off x="914400" y="1096177"/>
            <a:ext cx="7560042" cy="5715000"/>
          </a:xfrm>
          <a:prstGeom prst="rect">
            <a:avLst/>
          </a:prstGeom>
        </p:spPr>
      </p:pic>
      <p:sp>
        <p:nvSpPr>
          <p:cNvPr id="8" name="Freeform 7"/>
          <p:cNvSpPr/>
          <p:nvPr/>
        </p:nvSpPr>
        <p:spPr>
          <a:xfrm>
            <a:off x="2797791" y="4171666"/>
            <a:ext cx="1392072" cy="1050877"/>
          </a:xfrm>
          <a:custGeom>
            <a:avLst/>
            <a:gdLst>
              <a:gd name="connsiteX0" fmla="*/ 545910 w 1392072"/>
              <a:gd name="connsiteY0" fmla="*/ 363940 h 1050877"/>
              <a:gd name="connsiteX1" fmla="*/ 1232848 w 1392072"/>
              <a:gd name="connsiteY1" fmla="*/ 0 h 1050877"/>
              <a:gd name="connsiteX2" fmla="*/ 1392072 w 1392072"/>
              <a:gd name="connsiteY2" fmla="*/ 263856 h 1050877"/>
              <a:gd name="connsiteX3" fmla="*/ 359391 w 1392072"/>
              <a:gd name="connsiteY3" fmla="*/ 664191 h 1050877"/>
              <a:gd name="connsiteX4" fmla="*/ 204716 w 1392072"/>
              <a:gd name="connsiteY4" fmla="*/ 1050877 h 1050877"/>
              <a:gd name="connsiteX5" fmla="*/ 0 w 1392072"/>
              <a:gd name="connsiteY5" fmla="*/ 918949 h 1050877"/>
              <a:gd name="connsiteX6" fmla="*/ 272955 w 1392072"/>
              <a:gd name="connsiteY6" fmla="*/ 541361 h 1050877"/>
              <a:gd name="connsiteX7" fmla="*/ 545910 w 1392072"/>
              <a:gd name="connsiteY7" fmla="*/ 363940 h 105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2072" h="1050877">
                <a:moveTo>
                  <a:pt x="545910" y="363940"/>
                </a:moveTo>
                <a:lnTo>
                  <a:pt x="1232848" y="0"/>
                </a:lnTo>
                <a:lnTo>
                  <a:pt x="1392072" y="263856"/>
                </a:lnTo>
                <a:lnTo>
                  <a:pt x="359391" y="664191"/>
                </a:lnTo>
                <a:lnTo>
                  <a:pt x="204716" y="1050877"/>
                </a:lnTo>
                <a:lnTo>
                  <a:pt x="0" y="918949"/>
                </a:lnTo>
                <a:lnTo>
                  <a:pt x="272955" y="541361"/>
                </a:lnTo>
                <a:lnTo>
                  <a:pt x="545910" y="363940"/>
                </a:lnTo>
                <a:close/>
              </a:path>
            </a:pathLst>
          </a:custGeom>
          <a:solidFill>
            <a:schemeClr val="accent2">
              <a:alpha val="40000"/>
            </a:schemeClr>
          </a:solidFill>
          <a:ln>
            <a:solidFill>
              <a:schemeClr val="accent2">
                <a:lumMod val="75000"/>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799627" y="326736"/>
            <a:ext cx="3607591" cy="769441"/>
          </a:xfrm>
          <a:prstGeom prst="rect">
            <a:avLst/>
          </a:prstGeom>
          <a:noFill/>
        </p:spPr>
        <p:txBody>
          <a:bodyPr wrap="square" rtlCol="0">
            <a:spAutoFit/>
          </a:bodyPr>
          <a:lstStyle/>
          <a:p>
            <a:pPr eaLnBrk="0" hangingPunct="0"/>
            <a:r>
              <a:rPr lang="en-US" sz="4400" b="1" dirty="0">
                <a:latin typeface="Calibri"/>
                <a:ea typeface="ＭＳ Ｐゴシック" charset="-128"/>
              </a:rPr>
              <a:t>Design </a:t>
            </a:r>
            <a:r>
              <a:rPr lang="en-US" sz="4400" b="1" dirty="0" smtClean="0">
                <a:latin typeface="Calibri"/>
                <a:ea typeface="ＭＳ Ｐゴシック" charset="-128"/>
              </a:rPr>
              <a:t>overlay</a:t>
            </a:r>
            <a:endParaRPr lang="en-US" sz="4400" b="1" dirty="0">
              <a:latin typeface="Calibri"/>
              <a:ea typeface="ＭＳ Ｐゴシック" charset="-128"/>
            </a:endParaRPr>
          </a:p>
        </p:txBody>
      </p:sp>
      <p:sp>
        <p:nvSpPr>
          <p:cNvPr id="10" name="TextBox 9"/>
          <p:cNvSpPr txBox="1"/>
          <p:nvPr/>
        </p:nvSpPr>
        <p:spPr>
          <a:xfrm>
            <a:off x="4298409" y="4853211"/>
            <a:ext cx="2121350" cy="461665"/>
          </a:xfrm>
          <a:prstGeom prst="rect">
            <a:avLst/>
          </a:prstGeom>
          <a:noFill/>
        </p:spPr>
        <p:txBody>
          <a:bodyPr wrap="none" rtlCol="0">
            <a:spAutoFit/>
          </a:bodyPr>
          <a:lstStyle/>
          <a:p>
            <a:r>
              <a:rPr lang="en-US" sz="2400" b="1" dirty="0" smtClean="0">
                <a:solidFill>
                  <a:srgbClr val="FFFF00"/>
                </a:solidFill>
                <a:latin typeface="+mj-lt"/>
              </a:rPr>
              <a:t>Design overlay </a:t>
            </a:r>
            <a:endParaRPr lang="en-US" sz="2400" b="1" dirty="0">
              <a:solidFill>
                <a:srgbClr val="FFFF00"/>
              </a:solidFill>
              <a:latin typeface="+mj-lt"/>
            </a:endParaRPr>
          </a:p>
        </p:txBody>
      </p:sp>
      <p:cxnSp>
        <p:nvCxnSpPr>
          <p:cNvPr id="12" name="Straight Arrow Connector 11"/>
          <p:cNvCxnSpPr>
            <a:stCxn id="10" idx="1"/>
          </p:cNvCxnSpPr>
          <p:nvPr/>
        </p:nvCxnSpPr>
        <p:spPr>
          <a:xfrm flipH="1" flipV="1">
            <a:off x="3657601" y="4697106"/>
            <a:ext cx="640808" cy="386938"/>
          </a:xfrm>
          <a:prstGeom prst="straightConnector1">
            <a:avLst/>
          </a:prstGeom>
          <a:ln w="38100">
            <a:solidFill>
              <a:srgbClr val="FFFF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8184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916706"/>
          </a:xfrm>
          <a:prstGeom prst="rect">
            <a:avLst/>
          </a:prstGeom>
        </p:spPr>
      </p:pic>
      <p:sp>
        <p:nvSpPr>
          <p:cNvPr id="3" name="TextBox 2"/>
          <p:cNvSpPr txBox="1"/>
          <p:nvPr/>
        </p:nvSpPr>
        <p:spPr>
          <a:xfrm>
            <a:off x="2647950" y="304800"/>
            <a:ext cx="5029200" cy="523220"/>
          </a:xfrm>
          <a:prstGeom prst="rect">
            <a:avLst/>
          </a:prstGeom>
          <a:noFill/>
        </p:spPr>
        <p:txBody>
          <a:bodyPr wrap="square" rtlCol="0">
            <a:spAutoFit/>
          </a:bodyPr>
          <a:lstStyle/>
          <a:p>
            <a:r>
              <a:rPr lang="en-US" sz="2800" dirty="0" smtClean="0"/>
              <a:t>Station at SW 19</a:t>
            </a:r>
            <a:r>
              <a:rPr lang="en-US" sz="2800" baseline="30000" dirty="0" smtClean="0"/>
              <a:t>th</a:t>
            </a:r>
            <a:r>
              <a:rPr lang="en-US" sz="2800" dirty="0" smtClean="0"/>
              <a:t> and Barbur</a:t>
            </a:r>
            <a:endParaRPr lang="en-US" sz="2800" dirty="0"/>
          </a:p>
        </p:txBody>
      </p:sp>
    </p:spTree>
    <p:extLst>
      <p:ext uri="{BB962C8B-B14F-4D97-AF65-F5344CB8AC3E}">
        <p14:creationId xmlns:p14="http://schemas.microsoft.com/office/powerpoint/2010/main" val="3982557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333" r="3333"/>
          <a:stretch/>
        </p:blipFill>
        <p:spPr>
          <a:xfrm>
            <a:off x="304800" y="941294"/>
            <a:ext cx="8534400" cy="5916706"/>
          </a:xfrm>
          <a:prstGeom prst="rect">
            <a:avLst/>
          </a:prstGeom>
        </p:spPr>
      </p:pic>
      <p:sp>
        <p:nvSpPr>
          <p:cNvPr id="3" name="TextBox 2"/>
          <p:cNvSpPr txBox="1"/>
          <p:nvPr/>
        </p:nvSpPr>
        <p:spPr>
          <a:xfrm>
            <a:off x="2647950" y="304800"/>
            <a:ext cx="5029200" cy="523220"/>
          </a:xfrm>
          <a:prstGeom prst="rect">
            <a:avLst/>
          </a:prstGeom>
          <a:noFill/>
        </p:spPr>
        <p:txBody>
          <a:bodyPr wrap="square" rtlCol="0">
            <a:spAutoFit/>
          </a:bodyPr>
          <a:lstStyle/>
          <a:p>
            <a:r>
              <a:rPr lang="en-US" sz="2800" dirty="0" smtClean="0"/>
              <a:t>Station at SW 19</a:t>
            </a:r>
            <a:r>
              <a:rPr lang="en-US" sz="2800" baseline="30000" dirty="0" smtClean="0"/>
              <a:t>th</a:t>
            </a:r>
            <a:r>
              <a:rPr lang="en-US" sz="2800" dirty="0" smtClean="0"/>
              <a:t> and Barbur</a:t>
            </a:r>
            <a:endParaRPr lang="en-US" sz="2800" dirty="0"/>
          </a:p>
        </p:txBody>
      </p:sp>
    </p:spTree>
    <p:extLst>
      <p:ext uri="{BB962C8B-B14F-4D97-AF65-F5344CB8AC3E}">
        <p14:creationId xmlns:p14="http://schemas.microsoft.com/office/powerpoint/2010/main" val="3342520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22" t="2572" r="3323" b="2801"/>
          <a:stretch/>
        </p:blipFill>
        <p:spPr>
          <a:xfrm>
            <a:off x="1" y="914400"/>
            <a:ext cx="8839200" cy="5791200"/>
          </a:xfrm>
          <a:prstGeom prst="rect">
            <a:avLst/>
          </a:prstGeom>
        </p:spPr>
      </p:pic>
      <p:sp>
        <p:nvSpPr>
          <p:cNvPr id="3" name="TextBox 2"/>
          <p:cNvSpPr txBox="1"/>
          <p:nvPr/>
        </p:nvSpPr>
        <p:spPr>
          <a:xfrm>
            <a:off x="2647950" y="40105"/>
            <a:ext cx="5029200" cy="954107"/>
          </a:xfrm>
          <a:prstGeom prst="rect">
            <a:avLst/>
          </a:prstGeom>
          <a:noFill/>
        </p:spPr>
        <p:txBody>
          <a:bodyPr wrap="square" rtlCol="0">
            <a:spAutoFit/>
          </a:bodyPr>
          <a:lstStyle/>
          <a:p>
            <a:r>
              <a:rPr lang="en-US" sz="2800" dirty="0" smtClean="0"/>
              <a:t>West Portland Town Center</a:t>
            </a:r>
          </a:p>
          <a:p>
            <a:r>
              <a:rPr lang="en-US" sz="2800" dirty="0" smtClean="0"/>
              <a:t>Barbur Transit Center </a:t>
            </a:r>
            <a:endParaRPr lang="en-US" sz="2800" dirty="0"/>
          </a:p>
        </p:txBody>
      </p:sp>
    </p:spTree>
    <p:extLst>
      <p:ext uri="{BB962C8B-B14F-4D97-AF65-F5344CB8AC3E}">
        <p14:creationId xmlns:p14="http://schemas.microsoft.com/office/powerpoint/2010/main" val="1136977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40_growth_concept_121914.jpg"/>
          <p:cNvPicPr>
            <a:picLocks noChangeAspect="1"/>
          </p:cNvPicPr>
          <p:nvPr/>
        </p:nvPicPr>
        <p:blipFill>
          <a:blip r:embed="rId3" cstate="screen"/>
          <a:stretch>
            <a:fillRect/>
          </a:stretch>
        </p:blipFill>
        <p:spPr>
          <a:xfrm>
            <a:off x="134470" y="0"/>
            <a:ext cx="8875059" cy="6858000"/>
          </a:xfrm>
          <a:prstGeom prst="rect">
            <a:avLst/>
          </a:prstGeom>
        </p:spPr>
      </p:pic>
      <p:sp>
        <p:nvSpPr>
          <p:cNvPr id="29699" name="Rectangle 23"/>
          <p:cNvSpPr>
            <a:spLocks noChangeArrowheads="1"/>
          </p:cNvSpPr>
          <p:nvPr/>
        </p:nvSpPr>
        <p:spPr bwMode="auto">
          <a:xfrm>
            <a:off x="2057400" y="182879"/>
            <a:ext cx="5276957" cy="861774"/>
          </a:xfrm>
          <a:prstGeom prst="rect">
            <a:avLst/>
          </a:prstGeom>
          <a:noFill/>
          <a:ln w="12700">
            <a:noFill/>
            <a:miter lim="800000"/>
            <a:headEnd/>
            <a:tailEnd/>
          </a:ln>
        </p:spPr>
        <p:txBody>
          <a:bodyPr wrap="none" tIns="91440" bIns="91440">
            <a:spAutoFit/>
          </a:bodyPr>
          <a:lstStyle/>
          <a:p>
            <a:pPr algn="ctr"/>
            <a:r>
              <a:rPr lang="en-US" sz="4400" b="1" dirty="0">
                <a:solidFill>
                  <a:prstClr val="black"/>
                </a:solidFill>
                <a:latin typeface="Calibri"/>
                <a:ea typeface="Calibri" pitchFamily="34" charset="0"/>
                <a:cs typeface="Calibri"/>
              </a:rPr>
              <a:t>2040 Growth Concept</a:t>
            </a:r>
          </a:p>
        </p:txBody>
      </p:sp>
    </p:spTree>
    <p:extLst>
      <p:ext uri="{BB962C8B-B14F-4D97-AF65-F5344CB8AC3E}">
        <p14:creationId xmlns:p14="http://schemas.microsoft.com/office/powerpoint/2010/main" val="103747328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7932"/>
            <a:ext cx="9144000" cy="5920068"/>
          </a:xfrm>
          <a:prstGeom prst="rect">
            <a:avLst/>
          </a:prstGeom>
        </p:spPr>
      </p:pic>
      <p:sp>
        <p:nvSpPr>
          <p:cNvPr id="3" name="TextBox 2"/>
          <p:cNvSpPr txBox="1"/>
          <p:nvPr/>
        </p:nvSpPr>
        <p:spPr>
          <a:xfrm>
            <a:off x="2647950" y="304800"/>
            <a:ext cx="5581650" cy="523220"/>
          </a:xfrm>
          <a:prstGeom prst="rect">
            <a:avLst/>
          </a:prstGeom>
          <a:noFill/>
        </p:spPr>
        <p:txBody>
          <a:bodyPr wrap="square" rtlCol="0">
            <a:spAutoFit/>
          </a:bodyPr>
          <a:lstStyle/>
          <a:p>
            <a:r>
              <a:rPr lang="en-US" sz="2800" dirty="0" smtClean="0"/>
              <a:t>Station at SW Gibbs and Barbur</a:t>
            </a:r>
            <a:endParaRPr lang="en-US" sz="2800" dirty="0"/>
          </a:p>
        </p:txBody>
      </p:sp>
    </p:spTree>
    <p:extLst>
      <p:ext uri="{BB962C8B-B14F-4D97-AF65-F5344CB8AC3E}">
        <p14:creationId xmlns:p14="http://schemas.microsoft.com/office/powerpoint/2010/main" val="747044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0"/>
            <a:ext cx="7602071" cy="5874328"/>
          </a:xfrm>
          <a:prstGeom prst="rect">
            <a:avLst/>
          </a:prstGeom>
        </p:spPr>
      </p:pic>
      <p:sp>
        <p:nvSpPr>
          <p:cNvPr id="3" name="TextBox 2"/>
          <p:cNvSpPr txBox="1"/>
          <p:nvPr/>
        </p:nvSpPr>
        <p:spPr>
          <a:xfrm>
            <a:off x="2647950" y="304800"/>
            <a:ext cx="5581650" cy="523220"/>
          </a:xfrm>
          <a:prstGeom prst="rect">
            <a:avLst/>
          </a:prstGeom>
          <a:noFill/>
        </p:spPr>
        <p:txBody>
          <a:bodyPr wrap="square" rtlCol="0">
            <a:spAutoFit/>
          </a:bodyPr>
          <a:lstStyle/>
          <a:p>
            <a:r>
              <a:rPr lang="en-US" sz="2800" dirty="0" smtClean="0"/>
              <a:t>Station at SW Gibbs and Barbur</a:t>
            </a:r>
            <a:endParaRPr lang="en-US" sz="2800" dirty="0"/>
          </a:p>
        </p:txBody>
      </p:sp>
    </p:spTree>
    <p:extLst>
      <p:ext uri="{BB962C8B-B14F-4D97-AF65-F5344CB8AC3E}">
        <p14:creationId xmlns:p14="http://schemas.microsoft.com/office/powerpoint/2010/main" val="2538421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05" t="1400"/>
          <a:stretch/>
        </p:blipFill>
        <p:spPr>
          <a:xfrm>
            <a:off x="762000" y="762000"/>
            <a:ext cx="7848600" cy="6096000"/>
          </a:xfrm>
          <a:prstGeom prst="rect">
            <a:avLst/>
          </a:prstGeom>
        </p:spPr>
      </p:pic>
      <p:sp>
        <p:nvSpPr>
          <p:cNvPr id="3" name="TextBox 2"/>
          <p:cNvSpPr txBox="1"/>
          <p:nvPr/>
        </p:nvSpPr>
        <p:spPr>
          <a:xfrm>
            <a:off x="2438400" y="229255"/>
            <a:ext cx="5581650" cy="523220"/>
          </a:xfrm>
          <a:prstGeom prst="rect">
            <a:avLst/>
          </a:prstGeom>
          <a:noFill/>
        </p:spPr>
        <p:txBody>
          <a:bodyPr wrap="square" rtlCol="0">
            <a:spAutoFit/>
          </a:bodyPr>
          <a:lstStyle/>
          <a:p>
            <a:r>
              <a:rPr lang="en-US" sz="2800" dirty="0" err="1" smtClean="0"/>
              <a:t>Marquam</a:t>
            </a:r>
            <a:r>
              <a:rPr lang="en-US" sz="2800" dirty="0" smtClean="0"/>
              <a:t> Hill connection option </a:t>
            </a:r>
            <a:endParaRPr lang="en-US" sz="2800" dirty="0"/>
          </a:p>
        </p:txBody>
      </p:sp>
    </p:spTree>
    <p:extLst>
      <p:ext uri="{BB962C8B-B14F-4D97-AF65-F5344CB8AC3E}">
        <p14:creationId xmlns:p14="http://schemas.microsoft.com/office/powerpoint/2010/main" val="1566133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088087"/>
            <a:ext cx="8024813" cy="5757881"/>
          </a:xfrm>
          <a:prstGeom prst="rect">
            <a:avLst/>
          </a:prstGeom>
        </p:spPr>
      </p:pic>
      <p:sp>
        <p:nvSpPr>
          <p:cNvPr id="3" name="TextBox 2"/>
          <p:cNvSpPr txBox="1"/>
          <p:nvPr/>
        </p:nvSpPr>
        <p:spPr>
          <a:xfrm>
            <a:off x="2438400" y="229255"/>
            <a:ext cx="6096000" cy="523220"/>
          </a:xfrm>
          <a:prstGeom prst="rect">
            <a:avLst/>
          </a:prstGeom>
          <a:noFill/>
        </p:spPr>
        <p:txBody>
          <a:bodyPr wrap="square" rtlCol="0">
            <a:spAutoFit/>
          </a:bodyPr>
          <a:lstStyle/>
          <a:p>
            <a:r>
              <a:rPr lang="en-US" sz="2800" dirty="0" err="1" smtClean="0"/>
              <a:t>Marquam</a:t>
            </a:r>
            <a:r>
              <a:rPr lang="en-US" sz="2800" dirty="0" smtClean="0"/>
              <a:t> Hill – bridge/elevator/path</a:t>
            </a:r>
            <a:endParaRPr lang="en-US" sz="2800" dirty="0"/>
          </a:p>
        </p:txBody>
      </p:sp>
    </p:spTree>
    <p:extLst>
      <p:ext uri="{BB962C8B-B14F-4D97-AF65-F5344CB8AC3E}">
        <p14:creationId xmlns:p14="http://schemas.microsoft.com/office/powerpoint/2010/main" val="474878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874295"/>
            <a:ext cx="8305800" cy="6030330"/>
          </a:xfrm>
          <a:prstGeom prst="rect">
            <a:avLst/>
          </a:prstGeom>
        </p:spPr>
      </p:pic>
      <p:sp>
        <p:nvSpPr>
          <p:cNvPr id="3" name="TextBox 2"/>
          <p:cNvSpPr txBox="1"/>
          <p:nvPr/>
        </p:nvSpPr>
        <p:spPr>
          <a:xfrm>
            <a:off x="2438400" y="229255"/>
            <a:ext cx="5581650" cy="523220"/>
          </a:xfrm>
          <a:prstGeom prst="rect">
            <a:avLst/>
          </a:prstGeom>
          <a:noFill/>
        </p:spPr>
        <p:txBody>
          <a:bodyPr wrap="square" rtlCol="0">
            <a:spAutoFit/>
          </a:bodyPr>
          <a:lstStyle/>
          <a:p>
            <a:r>
              <a:rPr lang="en-US" sz="2800" dirty="0" err="1" smtClean="0"/>
              <a:t>Marquam</a:t>
            </a:r>
            <a:r>
              <a:rPr lang="en-US" sz="2800" dirty="0" smtClean="0"/>
              <a:t> Hill – tunnel option</a:t>
            </a:r>
            <a:endParaRPr lang="en-US" sz="2800" dirty="0"/>
          </a:p>
        </p:txBody>
      </p:sp>
    </p:spTree>
    <p:extLst>
      <p:ext uri="{BB962C8B-B14F-4D97-AF65-F5344CB8AC3E}">
        <p14:creationId xmlns:p14="http://schemas.microsoft.com/office/powerpoint/2010/main" val="2287634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2743200" y="274638"/>
            <a:ext cx="6400800" cy="1020762"/>
          </a:xfrm>
        </p:spPr>
        <p:txBody>
          <a:bodyPr/>
          <a:lstStyle/>
          <a:p>
            <a:pPr algn="l">
              <a:defRPr/>
            </a:pPr>
            <a:r>
              <a:rPr lang="en-US" b="1" dirty="0" smtClean="0">
                <a:solidFill>
                  <a:schemeClr val="tx2"/>
                </a:solidFill>
                <a:ea typeface="ＭＳ Ｐゴシック" pitchFamily="34" charset="-128"/>
              </a:rPr>
              <a:t>Upcoming decisions</a:t>
            </a:r>
          </a:p>
        </p:txBody>
      </p:sp>
      <p:grpSp>
        <p:nvGrpSpPr>
          <p:cNvPr id="2" name="Group 5"/>
          <p:cNvGrpSpPr/>
          <p:nvPr/>
        </p:nvGrpSpPr>
        <p:grpSpPr>
          <a:xfrm>
            <a:off x="0" y="1828800"/>
            <a:ext cx="9144000" cy="4495800"/>
            <a:chOff x="0" y="1828800"/>
            <a:chExt cx="9144000" cy="4495800"/>
          </a:xfrm>
        </p:grpSpPr>
        <p:pic>
          <p:nvPicPr>
            <p:cNvPr id="4" name="Picture 3" descr="IRP_LPA timeline - for handout-01.jpg"/>
            <p:cNvPicPr>
              <a:picLocks noChangeAspect="1"/>
            </p:cNvPicPr>
            <p:nvPr/>
          </p:nvPicPr>
          <p:blipFill>
            <a:blip r:embed="rId3" cstate="screen"/>
            <a:srcRect r="3775"/>
            <a:stretch>
              <a:fillRect/>
            </a:stretch>
          </p:blipFill>
          <p:spPr>
            <a:xfrm>
              <a:off x="0" y="1828800"/>
              <a:ext cx="9144000" cy="4267200"/>
            </a:xfrm>
            <a:prstGeom prst="rect">
              <a:avLst/>
            </a:prstGeom>
          </p:spPr>
        </p:pic>
        <p:sp>
          <p:nvSpPr>
            <p:cNvPr id="5" name="Rectangle 4"/>
            <p:cNvSpPr/>
            <p:nvPr/>
          </p:nvSpPr>
          <p:spPr>
            <a:xfrm>
              <a:off x="0" y="5486400"/>
              <a:ext cx="220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3892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S-8_ProjectSchedule.png"/>
          <p:cNvPicPr>
            <a:picLocks noChangeAspect="1"/>
          </p:cNvPicPr>
          <p:nvPr/>
        </p:nvPicPr>
        <p:blipFill>
          <a:blip r:embed="rId2" cstate="screen"/>
          <a:srcRect l="1852" t="17534" r="1852" b="5047"/>
          <a:stretch>
            <a:fillRect/>
          </a:stretch>
        </p:blipFill>
        <p:spPr>
          <a:xfrm>
            <a:off x="0" y="1828800"/>
            <a:ext cx="9144000" cy="3634153"/>
          </a:xfrm>
          <a:prstGeom prst="rect">
            <a:avLst/>
          </a:prstGeom>
        </p:spPr>
      </p:pic>
      <p:sp>
        <p:nvSpPr>
          <p:cNvPr id="6" name="Title 1"/>
          <p:cNvSpPr txBox="1">
            <a:spLocks/>
          </p:cNvSpPr>
          <p:nvPr/>
        </p:nvSpPr>
        <p:spPr bwMode="auto">
          <a:xfrm>
            <a:off x="2743200" y="274638"/>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2"/>
                </a:solidFill>
                <a:effectLst/>
                <a:uLnTx/>
                <a:uFillTx/>
                <a:latin typeface="+mj-lt"/>
                <a:ea typeface="ＭＳ Ｐゴシック" pitchFamily="34" charset="-128"/>
                <a:cs typeface="+mj-cs"/>
              </a:rPr>
              <a:t>Long-term timeline</a:t>
            </a:r>
          </a:p>
        </p:txBody>
      </p:sp>
    </p:spTree>
    <p:extLst>
      <p:ext uri="{BB962C8B-B14F-4D97-AF65-F5344CB8AC3E}">
        <p14:creationId xmlns:p14="http://schemas.microsoft.com/office/powerpoint/2010/main" val="1641417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3011" name="Title 1"/>
          <p:cNvSpPr>
            <a:spLocks noGrp="1"/>
          </p:cNvSpPr>
          <p:nvPr>
            <p:ph type="ctrTitle"/>
          </p:nvPr>
        </p:nvSpPr>
        <p:spPr/>
        <p:txBody>
          <a:bodyPr/>
          <a:lstStyle/>
          <a:p>
            <a:pPr algn="ctr"/>
            <a:r>
              <a:rPr lang="en-US" altLang="en-US" b="1" dirty="0" smtClean="0">
                <a:solidFill>
                  <a:schemeClr val="tx1"/>
                </a:solidFill>
                <a:ea typeface="ＭＳ Ｐゴシック" pitchFamily="34" charset="-128"/>
              </a:rPr>
              <a:t>Questions?</a:t>
            </a:r>
          </a:p>
        </p:txBody>
      </p:sp>
      <p:sp>
        <p:nvSpPr>
          <p:cNvPr id="43012" name="Content Placeholder 2"/>
          <p:cNvSpPr>
            <a:spLocks noGrp="1"/>
          </p:cNvSpPr>
          <p:nvPr>
            <p:ph type="subTitle" idx="1"/>
          </p:nvPr>
        </p:nvSpPr>
        <p:spPr/>
        <p:txBody>
          <a:bodyPr/>
          <a:lstStyle/>
          <a:p>
            <a:r>
              <a:rPr lang="en-US" dirty="0" smtClean="0"/>
              <a:t>DEIS comment period </a:t>
            </a:r>
          </a:p>
          <a:p>
            <a:r>
              <a:rPr lang="en-US" b="1" dirty="0" smtClean="0"/>
              <a:t>June 15 – July 30 </a:t>
            </a:r>
            <a:r>
              <a:rPr lang="en-US" b="1" dirty="0" smtClean="0">
                <a:solidFill>
                  <a:schemeClr val="tx1"/>
                </a:solidFill>
              </a:rPr>
              <a:t>www.swcorridorplan.org</a:t>
            </a:r>
          </a:p>
          <a:p>
            <a:r>
              <a:rPr lang="en-US" dirty="0" smtClean="0">
                <a:hlinkClick r:id="rId3"/>
              </a:rPr>
              <a:t>swcorridordeis@oregonmetro.gov</a:t>
            </a: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9939" name="Title 1"/>
          <p:cNvSpPr>
            <a:spLocks noGrp="1"/>
          </p:cNvSpPr>
          <p:nvPr>
            <p:ph type="title" idx="4294967295"/>
          </p:nvPr>
        </p:nvSpPr>
        <p:spPr>
          <a:xfrm>
            <a:off x="2286000" y="274638"/>
            <a:ext cx="6400800" cy="1020762"/>
          </a:xfrm>
        </p:spPr>
        <p:txBody>
          <a:bodyPr/>
          <a:lstStyle/>
          <a:p>
            <a:pPr algn="ctr"/>
            <a:r>
              <a:rPr lang="en-US" altLang="en-US" b="1" dirty="0" smtClean="0">
                <a:solidFill>
                  <a:schemeClr val="tx1"/>
                </a:solidFill>
                <a:ea typeface="ＭＳ Ｐゴシック" pitchFamily="34" charset="-128"/>
              </a:rPr>
              <a:t>Displacements</a:t>
            </a:r>
          </a:p>
        </p:txBody>
      </p:sp>
      <p:graphicFrame>
        <p:nvGraphicFramePr>
          <p:cNvPr id="6" name="Table 5"/>
          <p:cNvGraphicFramePr>
            <a:graphicFrameLocks noGrp="1"/>
          </p:cNvGraphicFramePr>
          <p:nvPr/>
        </p:nvGraphicFramePr>
        <p:xfrm>
          <a:off x="1600200" y="1905000"/>
          <a:ext cx="7086600" cy="174244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smtClean="0"/>
                        <a:t>Residential</a:t>
                      </a:r>
                      <a:r>
                        <a:rPr lang="en-US" baseline="0" dirty="0" smtClean="0"/>
                        <a:t> Units</a:t>
                      </a:r>
                      <a:endParaRPr lang="en-US" dirty="0"/>
                    </a:p>
                  </a:txBody>
                  <a:tcPr/>
                </a:tc>
                <a:tc>
                  <a:txBody>
                    <a:bodyPr/>
                    <a:lstStyle/>
                    <a:p>
                      <a:pPr algn="ctr"/>
                      <a:r>
                        <a:rPr lang="en-US" dirty="0" smtClean="0"/>
                        <a:t>Businesses</a:t>
                      </a:r>
                      <a:endParaRPr lang="en-US" dirty="0"/>
                    </a:p>
                  </a:txBody>
                  <a:tcPr/>
                </a:tc>
                <a:tc>
                  <a:txBody>
                    <a:bodyPr/>
                    <a:lstStyle/>
                    <a:p>
                      <a:pPr algn="ctr"/>
                      <a:r>
                        <a:rPr lang="en-US" dirty="0" smtClean="0"/>
                        <a:t>Employees</a:t>
                      </a:r>
                      <a:endParaRPr lang="en-US" dirty="0"/>
                    </a:p>
                  </a:txBody>
                  <a:tcPr/>
                </a:tc>
                <a:extLst>
                  <a:ext uri="{0D108BD9-81ED-4DB2-BD59-A6C34878D82A}">
                    <a16:rowId xmlns:a16="http://schemas.microsoft.com/office/drawing/2014/main" val="10000"/>
                  </a:ext>
                </a:extLst>
              </a:tr>
              <a:tr h="370840">
                <a:tc>
                  <a:txBody>
                    <a:bodyPr/>
                    <a:lstStyle/>
                    <a:p>
                      <a:r>
                        <a:rPr lang="en-US" sz="2400" b="1" dirty="0" smtClean="0"/>
                        <a:t>A1</a:t>
                      </a:r>
                      <a:r>
                        <a:rPr lang="en-US" sz="2400" b="1" baseline="0" dirty="0" smtClean="0"/>
                        <a:t> Barbur</a:t>
                      </a:r>
                      <a:endParaRPr lang="en-US" sz="2400" b="1" dirty="0"/>
                    </a:p>
                  </a:txBody>
                  <a:tcPr/>
                </a:tc>
                <a:tc>
                  <a:txBody>
                    <a:bodyPr/>
                    <a:lstStyle/>
                    <a:p>
                      <a:pPr algn="ctr"/>
                      <a:r>
                        <a:rPr lang="en-US" sz="2400" b="1" dirty="0" smtClean="0"/>
                        <a:t>41</a:t>
                      </a:r>
                      <a:endParaRPr lang="en-US" sz="2400" b="1" dirty="0"/>
                    </a:p>
                  </a:txBody>
                  <a:tcPr/>
                </a:tc>
                <a:tc>
                  <a:txBody>
                    <a:bodyPr/>
                    <a:lstStyle/>
                    <a:p>
                      <a:pPr algn="ctr"/>
                      <a:r>
                        <a:rPr lang="en-US" sz="2400" b="1" dirty="0" smtClean="0"/>
                        <a:t>15</a:t>
                      </a:r>
                      <a:endParaRPr lang="en-US" sz="2400" b="1" dirty="0"/>
                    </a:p>
                  </a:txBody>
                  <a:tcPr/>
                </a:tc>
                <a:tc>
                  <a:txBody>
                    <a:bodyPr/>
                    <a:lstStyle/>
                    <a:p>
                      <a:pPr algn="ctr"/>
                      <a:r>
                        <a:rPr lang="en-US" sz="2400" b="1" dirty="0" smtClean="0"/>
                        <a:t>108</a:t>
                      </a:r>
                      <a:endParaRPr lang="en-US" sz="2400" b="1" dirty="0"/>
                    </a:p>
                  </a:txBody>
                  <a:tcPr/>
                </a:tc>
                <a:extLst>
                  <a:ext uri="{0D108BD9-81ED-4DB2-BD59-A6C34878D82A}">
                    <a16:rowId xmlns:a16="http://schemas.microsoft.com/office/drawing/2014/main" val="10001"/>
                  </a:ext>
                </a:extLst>
              </a:tr>
              <a:tr h="370840">
                <a:tc>
                  <a:txBody>
                    <a:bodyPr/>
                    <a:lstStyle/>
                    <a:p>
                      <a:r>
                        <a:rPr lang="en-US" sz="2400" dirty="0" smtClean="0"/>
                        <a:t>A2 Naito </a:t>
                      </a:r>
                      <a:r>
                        <a:rPr lang="en-US" sz="2400" dirty="0" err="1" smtClean="0"/>
                        <a:t>Brdghd</a:t>
                      </a:r>
                      <a:endParaRPr lang="en-US" sz="2400" dirty="0"/>
                    </a:p>
                  </a:txBody>
                  <a:tcPr/>
                </a:tc>
                <a:tc>
                  <a:txBody>
                    <a:bodyPr/>
                    <a:lstStyle/>
                    <a:p>
                      <a:pPr algn="ctr"/>
                      <a:r>
                        <a:rPr lang="en-US" sz="2400" dirty="0" smtClean="0"/>
                        <a:t>53</a:t>
                      </a:r>
                      <a:endParaRPr lang="en-US" sz="2400" dirty="0"/>
                    </a:p>
                  </a:txBody>
                  <a:tcPr/>
                </a:tc>
                <a:tc>
                  <a:txBody>
                    <a:bodyPr/>
                    <a:lstStyle/>
                    <a:p>
                      <a:pPr algn="ctr"/>
                      <a:r>
                        <a:rPr lang="en-US" sz="2400" dirty="0" smtClean="0"/>
                        <a:t>22</a:t>
                      </a:r>
                      <a:endParaRPr lang="en-US" sz="2400" dirty="0"/>
                    </a:p>
                  </a:txBody>
                  <a:tcPr/>
                </a:tc>
                <a:tc>
                  <a:txBody>
                    <a:bodyPr/>
                    <a:lstStyle/>
                    <a:p>
                      <a:pPr algn="ctr"/>
                      <a:r>
                        <a:rPr lang="en-US" sz="2400" dirty="0" smtClean="0"/>
                        <a:t>371</a:t>
                      </a:r>
                      <a:endParaRPr lang="en-US" sz="2400" dirty="0"/>
                    </a:p>
                  </a:txBody>
                  <a:tcPr/>
                </a:tc>
                <a:extLst>
                  <a:ext uri="{0D108BD9-81ED-4DB2-BD59-A6C34878D82A}">
                    <a16:rowId xmlns:a16="http://schemas.microsoft.com/office/drawing/2014/main" val="10002"/>
                  </a:ext>
                </a:extLst>
              </a:tr>
              <a:tr h="370840">
                <a:tc>
                  <a:txBody>
                    <a:bodyPr/>
                    <a:lstStyle/>
                    <a:p>
                      <a:r>
                        <a:rPr lang="en-US" sz="2400" dirty="0" smtClean="0"/>
                        <a:t>A2 Naito Lim Acc.</a:t>
                      </a:r>
                      <a:endParaRPr lang="en-US" sz="2400" dirty="0"/>
                    </a:p>
                  </a:txBody>
                  <a:tcPr/>
                </a:tc>
                <a:tc>
                  <a:txBody>
                    <a:bodyPr/>
                    <a:lstStyle/>
                    <a:p>
                      <a:pPr algn="ctr"/>
                      <a:r>
                        <a:rPr lang="en-US" sz="2400" dirty="0" smtClean="0"/>
                        <a:t>125</a:t>
                      </a:r>
                      <a:endParaRPr lang="en-US" sz="2400" dirty="0"/>
                    </a:p>
                  </a:txBody>
                  <a:tcPr/>
                </a:tc>
                <a:tc>
                  <a:txBody>
                    <a:bodyPr/>
                    <a:lstStyle/>
                    <a:p>
                      <a:pPr algn="ctr"/>
                      <a:r>
                        <a:rPr lang="en-US" sz="2400" dirty="0" smtClean="0"/>
                        <a:t>23</a:t>
                      </a:r>
                      <a:endParaRPr lang="en-US" sz="2400" dirty="0"/>
                    </a:p>
                  </a:txBody>
                  <a:tcPr/>
                </a:tc>
                <a:tc>
                  <a:txBody>
                    <a:bodyPr/>
                    <a:lstStyle/>
                    <a:p>
                      <a:pPr algn="ctr"/>
                      <a:r>
                        <a:rPr lang="en-US" sz="2400" dirty="0" smtClean="0"/>
                        <a:t>231</a:t>
                      </a:r>
                      <a:endParaRPr lang="en-US" sz="2400" dirty="0"/>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1720269" y="1383268"/>
            <a:ext cx="4069960" cy="461665"/>
          </a:xfrm>
          <a:prstGeom prst="rect">
            <a:avLst/>
          </a:prstGeom>
          <a:noFill/>
        </p:spPr>
        <p:txBody>
          <a:bodyPr wrap="none" rtlCol="0">
            <a:spAutoFit/>
          </a:bodyPr>
          <a:lstStyle/>
          <a:p>
            <a:r>
              <a:rPr lang="en-US" sz="2400" b="1" dirty="0" smtClean="0">
                <a:solidFill>
                  <a:prstClr val="black"/>
                </a:solidFill>
                <a:latin typeface="Calibri"/>
              </a:rPr>
              <a:t>Segment A (PSU to Terwilliger)</a:t>
            </a:r>
            <a:endParaRPr lang="en-US" sz="2400" b="1" dirty="0">
              <a:solidFill>
                <a:prstClr val="black"/>
              </a:solidFill>
              <a:latin typeface="Calibri"/>
            </a:endParaRPr>
          </a:p>
        </p:txBody>
      </p:sp>
      <p:graphicFrame>
        <p:nvGraphicFramePr>
          <p:cNvPr id="8" name="Table 7"/>
          <p:cNvGraphicFramePr>
            <a:graphicFrameLocks noGrp="1"/>
          </p:cNvGraphicFramePr>
          <p:nvPr/>
        </p:nvGraphicFramePr>
        <p:xfrm>
          <a:off x="1600200" y="4419600"/>
          <a:ext cx="7086600" cy="219964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smtClean="0"/>
                        <a:t>Residential</a:t>
                      </a:r>
                      <a:r>
                        <a:rPr lang="en-US" baseline="0" dirty="0" smtClean="0"/>
                        <a:t> Units</a:t>
                      </a:r>
                      <a:endParaRPr lang="en-US" dirty="0"/>
                    </a:p>
                  </a:txBody>
                  <a:tcPr/>
                </a:tc>
                <a:tc>
                  <a:txBody>
                    <a:bodyPr/>
                    <a:lstStyle/>
                    <a:p>
                      <a:pPr algn="ctr"/>
                      <a:r>
                        <a:rPr lang="en-US" dirty="0" smtClean="0"/>
                        <a:t>Businesses</a:t>
                      </a:r>
                      <a:endParaRPr lang="en-US" dirty="0"/>
                    </a:p>
                  </a:txBody>
                  <a:tcPr/>
                </a:tc>
                <a:tc>
                  <a:txBody>
                    <a:bodyPr/>
                    <a:lstStyle/>
                    <a:p>
                      <a:pPr algn="ctr"/>
                      <a:r>
                        <a:rPr lang="en-US" dirty="0" smtClean="0"/>
                        <a:t>Employees</a:t>
                      </a:r>
                      <a:endParaRPr lang="en-US" dirty="0"/>
                    </a:p>
                  </a:txBody>
                  <a:tcPr/>
                </a:tc>
                <a:extLst>
                  <a:ext uri="{0D108BD9-81ED-4DB2-BD59-A6C34878D82A}">
                    <a16:rowId xmlns:a16="http://schemas.microsoft.com/office/drawing/2014/main" val="10000"/>
                  </a:ext>
                </a:extLst>
              </a:tr>
              <a:tr h="370840">
                <a:tc>
                  <a:txBody>
                    <a:bodyPr/>
                    <a:lstStyle/>
                    <a:p>
                      <a:r>
                        <a:rPr lang="en-US" sz="2400" dirty="0" smtClean="0"/>
                        <a:t>B1 Barbur</a:t>
                      </a:r>
                      <a:endParaRPr lang="en-US" sz="2400" dirty="0"/>
                    </a:p>
                  </a:txBody>
                  <a:tcPr/>
                </a:tc>
                <a:tc>
                  <a:txBody>
                    <a:bodyPr/>
                    <a:lstStyle/>
                    <a:p>
                      <a:pPr algn="ctr"/>
                      <a:r>
                        <a:rPr lang="en-US" sz="2400" dirty="0" smtClean="0"/>
                        <a:t>32</a:t>
                      </a:r>
                      <a:endParaRPr lang="en-US" sz="2400" dirty="0"/>
                    </a:p>
                  </a:txBody>
                  <a:tcPr/>
                </a:tc>
                <a:tc>
                  <a:txBody>
                    <a:bodyPr/>
                    <a:lstStyle/>
                    <a:p>
                      <a:pPr algn="ctr"/>
                      <a:r>
                        <a:rPr lang="en-US" sz="2400" dirty="0" smtClean="0"/>
                        <a:t>54</a:t>
                      </a:r>
                      <a:endParaRPr lang="en-US" sz="2400" dirty="0"/>
                    </a:p>
                  </a:txBody>
                  <a:tcPr/>
                </a:tc>
                <a:tc>
                  <a:txBody>
                    <a:bodyPr/>
                    <a:lstStyle/>
                    <a:p>
                      <a:pPr algn="ctr"/>
                      <a:r>
                        <a:rPr lang="en-US" sz="2400" dirty="0" smtClean="0"/>
                        <a:t>500</a:t>
                      </a:r>
                      <a:endParaRPr lang="en-US" sz="2400" dirty="0"/>
                    </a:p>
                  </a:txBody>
                  <a:tcPr/>
                </a:tc>
                <a:extLst>
                  <a:ext uri="{0D108BD9-81ED-4DB2-BD59-A6C34878D82A}">
                    <a16:rowId xmlns:a16="http://schemas.microsoft.com/office/drawing/2014/main" val="10001"/>
                  </a:ext>
                </a:extLst>
              </a:tr>
              <a:tr h="370840">
                <a:tc>
                  <a:txBody>
                    <a:bodyPr/>
                    <a:lstStyle/>
                    <a:p>
                      <a:r>
                        <a:rPr lang="en-US" sz="2400" b="1" dirty="0" smtClean="0"/>
                        <a:t>B2 I-5 / BTC</a:t>
                      </a:r>
                      <a:r>
                        <a:rPr lang="en-US" sz="2400" b="1" baseline="0" dirty="0" smtClean="0"/>
                        <a:t> on</a:t>
                      </a:r>
                      <a:endParaRPr lang="en-US" sz="2400" b="1" dirty="0"/>
                    </a:p>
                  </a:txBody>
                  <a:tcPr/>
                </a:tc>
                <a:tc>
                  <a:txBody>
                    <a:bodyPr/>
                    <a:lstStyle/>
                    <a:p>
                      <a:pPr algn="ctr"/>
                      <a:r>
                        <a:rPr lang="en-US" sz="2400" b="1" dirty="0" smtClean="0"/>
                        <a:t>32</a:t>
                      </a:r>
                      <a:endParaRPr lang="en-US" sz="2400" b="1" dirty="0"/>
                    </a:p>
                  </a:txBody>
                  <a:tcPr/>
                </a:tc>
                <a:tc>
                  <a:txBody>
                    <a:bodyPr/>
                    <a:lstStyle/>
                    <a:p>
                      <a:pPr algn="ctr"/>
                      <a:r>
                        <a:rPr lang="en-US" sz="2400" b="1" dirty="0" smtClean="0"/>
                        <a:t>61</a:t>
                      </a:r>
                      <a:endParaRPr lang="en-US" sz="2400" b="1" dirty="0"/>
                    </a:p>
                  </a:txBody>
                  <a:tcPr/>
                </a:tc>
                <a:tc>
                  <a:txBody>
                    <a:bodyPr/>
                    <a:lstStyle/>
                    <a:p>
                      <a:pPr algn="ctr"/>
                      <a:r>
                        <a:rPr lang="en-US" sz="2400" b="1" dirty="0" smtClean="0"/>
                        <a:t>469</a:t>
                      </a:r>
                      <a:endParaRPr lang="en-US" sz="2400" b="1" dirty="0"/>
                    </a:p>
                  </a:txBody>
                  <a:tcPr/>
                </a:tc>
                <a:extLst>
                  <a:ext uri="{0D108BD9-81ED-4DB2-BD59-A6C34878D82A}">
                    <a16:rowId xmlns:a16="http://schemas.microsoft.com/office/drawing/2014/main" val="10002"/>
                  </a:ext>
                </a:extLst>
              </a:tr>
              <a:tr h="370840">
                <a:tc>
                  <a:txBody>
                    <a:bodyPr/>
                    <a:lstStyle/>
                    <a:p>
                      <a:r>
                        <a:rPr lang="en-US" sz="2400" dirty="0" smtClean="0"/>
                        <a:t>B3 I-5 / 26</a:t>
                      </a:r>
                      <a:r>
                        <a:rPr lang="en-US" sz="2400" baseline="30000" dirty="0" smtClean="0"/>
                        <a:t>th</a:t>
                      </a:r>
                      <a:r>
                        <a:rPr lang="en-US" sz="2400" dirty="0" smtClean="0"/>
                        <a:t> on</a:t>
                      </a:r>
                      <a:endParaRPr lang="en-US" sz="2400" dirty="0"/>
                    </a:p>
                  </a:txBody>
                  <a:tcPr/>
                </a:tc>
                <a:tc>
                  <a:txBody>
                    <a:bodyPr/>
                    <a:lstStyle/>
                    <a:p>
                      <a:pPr algn="ctr"/>
                      <a:r>
                        <a:rPr lang="en-US" sz="2400" dirty="0" smtClean="0"/>
                        <a:t>35</a:t>
                      </a:r>
                      <a:endParaRPr lang="en-US" sz="2400" dirty="0"/>
                    </a:p>
                  </a:txBody>
                  <a:tcPr/>
                </a:tc>
                <a:tc>
                  <a:txBody>
                    <a:bodyPr/>
                    <a:lstStyle/>
                    <a:p>
                      <a:pPr algn="ctr"/>
                      <a:r>
                        <a:rPr lang="en-US" sz="2400" dirty="0" smtClean="0"/>
                        <a:t>66</a:t>
                      </a:r>
                      <a:endParaRPr lang="en-US" sz="2400" dirty="0"/>
                    </a:p>
                  </a:txBody>
                  <a:tcPr/>
                </a:tc>
                <a:tc>
                  <a:txBody>
                    <a:bodyPr/>
                    <a:lstStyle/>
                    <a:p>
                      <a:pPr algn="ctr"/>
                      <a:r>
                        <a:rPr lang="en-US" sz="2400" dirty="0" smtClean="0"/>
                        <a:t>565</a:t>
                      </a:r>
                      <a:endParaRPr lang="en-US" sz="2400" dirty="0"/>
                    </a:p>
                  </a:txBody>
                  <a:tcPr/>
                </a:tc>
                <a:extLst>
                  <a:ext uri="{0D108BD9-81ED-4DB2-BD59-A6C34878D82A}">
                    <a16:rowId xmlns:a16="http://schemas.microsoft.com/office/drawing/2014/main" val="10003"/>
                  </a:ext>
                </a:extLst>
              </a:tr>
              <a:tr h="370840">
                <a:tc>
                  <a:txBody>
                    <a:bodyPr/>
                    <a:lstStyle/>
                    <a:p>
                      <a:r>
                        <a:rPr lang="en-US" sz="2400" dirty="0" smtClean="0"/>
                        <a:t>B4 I-5 / Custer on</a:t>
                      </a:r>
                      <a:endParaRPr lang="en-US" sz="2400" dirty="0"/>
                    </a:p>
                  </a:txBody>
                  <a:tcPr/>
                </a:tc>
                <a:tc>
                  <a:txBody>
                    <a:bodyPr/>
                    <a:lstStyle/>
                    <a:p>
                      <a:pPr algn="ctr"/>
                      <a:r>
                        <a:rPr lang="en-US" sz="2400" dirty="0" smtClean="0"/>
                        <a:t>78</a:t>
                      </a:r>
                      <a:endParaRPr lang="en-US" sz="2400" dirty="0"/>
                    </a:p>
                  </a:txBody>
                  <a:tcPr/>
                </a:tc>
                <a:tc>
                  <a:txBody>
                    <a:bodyPr/>
                    <a:lstStyle/>
                    <a:p>
                      <a:pPr algn="ctr"/>
                      <a:r>
                        <a:rPr lang="en-US" sz="2400" dirty="0" smtClean="0"/>
                        <a:t>62</a:t>
                      </a:r>
                      <a:endParaRPr lang="en-US" sz="2400" dirty="0"/>
                    </a:p>
                  </a:txBody>
                  <a:tcPr/>
                </a:tc>
                <a:tc>
                  <a:txBody>
                    <a:bodyPr/>
                    <a:lstStyle/>
                    <a:p>
                      <a:pPr algn="ctr"/>
                      <a:r>
                        <a:rPr lang="en-US" sz="2400" dirty="0" smtClean="0"/>
                        <a:t>496</a:t>
                      </a:r>
                      <a:endParaRPr lang="en-US" sz="2400" dirty="0"/>
                    </a:p>
                  </a:txBody>
                  <a:tcPr/>
                </a:tc>
                <a:extLst>
                  <a:ext uri="{0D108BD9-81ED-4DB2-BD59-A6C34878D82A}">
                    <a16:rowId xmlns:a16="http://schemas.microsoft.com/office/drawing/2014/main" val="10004"/>
                  </a:ext>
                </a:extLst>
              </a:tr>
            </a:tbl>
          </a:graphicData>
        </a:graphic>
      </p:graphicFrame>
      <p:sp>
        <p:nvSpPr>
          <p:cNvPr id="9" name="TextBox 8"/>
          <p:cNvSpPr txBox="1"/>
          <p:nvPr/>
        </p:nvSpPr>
        <p:spPr>
          <a:xfrm>
            <a:off x="1720269" y="3897868"/>
            <a:ext cx="4338239" cy="461665"/>
          </a:xfrm>
          <a:prstGeom prst="rect">
            <a:avLst/>
          </a:prstGeom>
          <a:noFill/>
        </p:spPr>
        <p:txBody>
          <a:bodyPr wrap="none" rtlCol="0">
            <a:spAutoFit/>
          </a:bodyPr>
          <a:lstStyle/>
          <a:p>
            <a:r>
              <a:rPr lang="en-US" sz="2400" b="1" dirty="0" smtClean="0">
                <a:solidFill>
                  <a:prstClr val="black"/>
                </a:solidFill>
                <a:latin typeface="Calibri"/>
              </a:rPr>
              <a:t>Segment B (Terwilliger to Tigard)</a:t>
            </a:r>
            <a:endParaRPr lang="en-US" sz="2400" b="1" dirty="0">
              <a:solidFill>
                <a:prstClr val="black"/>
              </a:solidFill>
              <a:latin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9939" name="Title 1"/>
          <p:cNvSpPr>
            <a:spLocks noGrp="1"/>
          </p:cNvSpPr>
          <p:nvPr>
            <p:ph type="title" idx="4294967295"/>
          </p:nvPr>
        </p:nvSpPr>
        <p:spPr>
          <a:xfrm>
            <a:off x="2286000" y="274638"/>
            <a:ext cx="6400800" cy="1020762"/>
          </a:xfrm>
        </p:spPr>
        <p:txBody>
          <a:bodyPr/>
          <a:lstStyle/>
          <a:p>
            <a:pPr algn="ctr"/>
            <a:r>
              <a:rPr lang="en-US" altLang="en-US" b="1" dirty="0" smtClean="0">
                <a:solidFill>
                  <a:schemeClr val="tx1"/>
                </a:solidFill>
                <a:ea typeface="ＭＳ Ｐゴシック" pitchFamily="34" charset="-128"/>
              </a:rPr>
              <a:t>Displacements</a:t>
            </a:r>
          </a:p>
        </p:txBody>
      </p:sp>
      <p:graphicFrame>
        <p:nvGraphicFramePr>
          <p:cNvPr id="6" name="Table 5"/>
          <p:cNvGraphicFramePr>
            <a:graphicFrameLocks noGrp="1"/>
          </p:cNvGraphicFramePr>
          <p:nvPr/>
        </p:nvGraphicFramePr>
        <p:xfrm>
          <a:off x="1600200" y="1740932"/>
          <a:ext cx="7086600" cy="311404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smtClean="0"/>
                        <a:t>Residential</a:t>
                      </a:r>
                      <a:r>
                        <a:rPr lang="en-US" baseline="0" dirty="0" smtClean="0"/>
                        <a:t> Units</a:t>
                      </a:r>
                      <a:endParaRPr lang="en-US" dirty="0"/>
                    </a:p>
                  </a:txBody>
                  <a:tcPr/>
                </a:tc>
                <a:tc>
                  <a:txBody>
                    <a:bodyPr/>
                    <a:lstStyle/>
                    <a:p>
                      <a:pPr algn="ctr"/>
                      <a:r>
                        <a:rPr lang="en-US" dirty="0" smtClean="0"/>
                        <a:t>Businesses</a:t>
                      </a:r>
                      <a:endParaRPr lang="en-US" dirty="0"/>
                    </a:p>
                  </a:txBody>
                  <a:tcPr/>
                </a:tc>
                <a:tc>
                  <a:txBody>
                    <a:bodyPr/>
                    <a:lstStyle/>
                    <a:p>
                      <a:pPr algn="ctr"/>
                      <a:r>
                        <a:rPr lang="en-US" dirty="0" smtClean="0"/>
                        <a:t>Employees</a:t>
                      </a:r>
                      <a:endParaRPr lang="en-US" dirty="0"/>
                    </a:p>
                  </a:txBody>
                  <a:tcPr/>
                </a:tc>
                <a:extLst>
                  <a:ext uri="{0D108BD9-81ED-4DB2-BD59-A6C34878D82A}">
                    <a16:rowId xmlns:a16="http://schemas.microsoft.com/office/drawing/2014/main" val="10000"/>
                  </a:ext>
                </a:extLst>
              </a:tr>
              <a:tr h="370840">
                <a:tc>
                  <a:txBody>
                    <a:bodyPr/>
                    <a:lstStyle/>
                    <a:p>
                      <a:r>
                        <a:rPr lang="en-US" sz="2400" dirty="0" smtClean="0"/>
                        <a:t>C1 Ash / I-5</a:t>
                      </a:r>
                      <a:endParaRPr lang="en-US" sz="2400" dirty="0"/>
                    </a:p>
                  </a:txBody>
                  <a:tcPr/>
                </a:tc>
                <a:tc>
                  <a:txBody>
                    <a:bodyPr/>
                    <a:lstStyle/>
                    <a:p>
                      <a:pPr algn="ctr"/>
                      <a:r>
                        <a:rPr lang="en-US" sz="2400" dirty="0" smtClean="0"/>
                        <a:t>85</a:t>
                      </a:r>
                      <a:endParaRPr lang="en-US" sz="2400" dirty="0"/>
                    </a:p>
                  </a:txBody>
                  <a:tcPr/>
                </a:tc>
                <a:tc>
                  <a:txBody>
                    <a:bodyPr/>
                    <a:lstStyle/>
                    <a:p>
                      <a:pPr algn="ctr"/>
                      <a:r>
                        <a:rPr lang="en-US" sz="2400" dirty="0" smtClean="0"/>
                        <a:t>41</a:t>
                      </a:r>
                      <a:endParaRPr lang="en-US" sz="2400" dirty="0"/>
                    </a:p>
                  </a:txBody>
                  <a:tcPr/>
                </a:tc>
                <a:tc>
                  <a:txBody>
                    <a:bodyPr/>
                    <a:lstStyle/>
                    <a:p>
                      <a:pPr algn="ctr"/>
                      <a:r>
                        <a:rPr lang="en-US" sz="2400" dirty="0" smtClean="0"/>
                        <a:t>734</a:t>
                      </a:r>
                      <a:endParaRPr lang="en-US" sz="2400" dirty="0"/>
                    </a:p>
                  </a:txBody>
                  <a:tcPr/>
                </a:tc>
                <a:extLst>
                  <a:ext uri="{0D108BD9-81ED-4DB2-BD59-A6C34878D82A}">
                    <a16:rowId xmlns:a16="http://schemas.microsoft.com/office/drawing/2014/main" val="10001"/>
                  </a:ext>
                </a:extLst>
              </a:tr>
              <a:tr h="370840">
                <a:tc>
                  <a:txBody>
                    <a:bodyPr/>
                    <a:lstStyle/>
                    <a:p>
                      <a:r>
                        <a:rPr lang="en-US" sz="2400" b="1" dirty="0" smtClean="0"/>
                        <a:t>C2 Ash</a:t>
                      </a:r>
                      <a:r>
                        <a:rPr lang="en-US" sz="2400" b="1" baseline="0" dirty="0" smtClean="0"/>
                        <a:t> / RR</a:t>
                      </a:r>
                      <a:endParaRPr lang="en-US" sz="2400" b="1" dirty="0"/>
                    </a:p>
                  </a:txBody>
                  <a:tcPr/>
                </a:tc>
                <a:tc>
                  <a:txBody>
                    <a:bodyPr/>
                    <a:lstStyle/>
                    <a:p>
                      <a:pPr algn="ctr"/>
                      <a:r>
                        <a:rPr lang="en-US" sz="2400" b="1" dirty="0" smtClean="0"/>
                        <a:t>85</a:t>
                      </a:r>
                      <a:endParaRPr lang="en-US" sz="2400" b="1" dirty="0"/>
                    </a:p>
                  </a:txBody>
                  <a:tcPr/>
                </a:tc>
                <a:tc>
                  <a:txBody>
                    <a:bodyPr/>
                    <a:lstStyle/>
                    <a:p>
                      <a:pPr algn="ctr"/>
                      <a:r>
                        <a:rPr lang="en-US" sz="2400" b="1" dirty="0" smtClean="0"/>
                        <a:t>37</a:t>
                      </a:r>
                      <a:endParaRPr lang="en-US" sz="2400" b="1" dirty="0"/>
                    </a:p>
                  </a:txBody>
                  <a:tcPr/>
                </a:tc>
                <a:tc>
                  <a:txBody>
                    <a:bodyPr/>
                    <a:lstStyle/>
                    <a:p>
                      <a:pPr algn="ctr"/>
                      <a:r>
                        <a:rPr lang="en-US" sz="2400" b="1" dirty="0" smtClean="0"/>
                        <a:t>323</a:t>
                      </a:r>
                      <a:endParaRPr lang="en-US" sz="2400" b="1" dirty="0"/>
                    </a:p>
                  </a:txBody>
                  <a:tcPr/>
                </a:tc>
                <a:extLst>
                  <a:ext uri="{0D108BD9-81ED-4DB2-BD59-A6C34878D82A}">
                    <a16:rowId xmlns:a16="http://schemas.microsoft.com/office/drawing/2014/main" val="10002"/>
                  </a:ext>
                </a:extLst>
              </a:tr>
              <a:tr h="370840">
                <a:tc>
                  <a:txBody>
                    <a:bodyPr/>
                    <a:lstStyle/>
                    <a:p>
                      <a:r>
                        <a:rPr lang="en-US" sz="2400" dirty="0" smtClean="0"/>
                        <a:t>C3 Clinton / I-5</a:t>
                      </a:r>
                      <a:endParaRPr lang="en-US" sz="2400" dirty="0"/>
                    </a:p>
                  </a:txBody>
                  <a:tcPr/>
                </a:tc>
                <a:tc>
                  <a:txBody>
                    <a:bodyPr/>
                    <a:lstStyle/>
                    <a:p>
                      <a:pPr algn="ctr"/>
                      <a:r>
                        <a:rPr lang="en-US" sz="2400" dirty="0" smtClean="0"/>
                        <a:t>5</a:t>
                      </a:r>
                      <a:endParaRPr lang="en-US" sz="2400" dirty="0"/>
                    </a:p>
                  </a:txBody>
                  <a:tcPr/>
                </a:tc>
                <a:tc>
                  <a:txBody>
                    <a:bodyPr/>
                    <a:lstStyle/>
                    <a:p>
                      <a:pPr algn="ctr"/>
                      <a:r>
                        <a:rPr lang="en-US" sz="2400" dirty="0" smtClean="0"/>
                        <a:t>35</a:t>
                      </a:r>
                      <a:endParaRPr lang="en-US" sz="2400" dirty="0"/>
                    </a:p>
                  </a:txBody>
                  <a:tcPr/>
                </a:tc>
                <a:tc>
                  <a:txBody>
                    <a:bodyPr/>
                    <a:lstStyle/>
                    <a:p>
                      <a:pPr algn="ctr"/>
                      <a:r>
                        <a:rPr lang="en-US" sz="2400" dirty="0" smtClean="0"/>
                        <a:t>839</a:t>
                      </a:r>
                      <a:endParaRPr lang="en-US" sz="2400" dirty="0"/>
                    </a:p>
                  </a:txBody>
                  <a:tcPr/>
                </a:tc>
                <a:extLst>
                  <a:ext uri="{0D108BD9-81ED-4DB2-BD59-A6C34878D82A}">
                    <a16:rowId xmlns:a16="http://schemas.microsoft.com/office/drawing/2014/main" val="10003"/>
                  </a:ext>
                </a:extLst>
              </a:tr>
              <a:tr h="370840">
                <a:tc>
                  <a:txBody>
                    <a:bodyPr/>
                    <a:lstStyle/>
                    <a:p>
                      <a:r>
                        <a:rPr lang="en-US" sz="2400" dirty="0" smtClean="0"/>
                        <a:t>C4 Clinton</a:t>
                      </a:r>
                      <a:r>
                        <a:rPr lang="en-US" sz="2400" baseline="0" dirty="0" smtClean="0"/>
                        <a:t> / RR</a:t>
                      </a:r>
                      <a:endParaRPr lang="en-US" sz="2400" dirty="0"/>
                    </a:p>
                  </a:txBody>
                  <a:tcPr/>
                </a:tc>
                <a:tc>
                  <a:txBody>
                    <a:bodyPr/>
                    <a:lstStyle/>
                    <a:p>
                      <a:pPr algn="ctr"/>
                      <a:r>
                        <a:rPr lang="en-US" sz="2400" dirty="0" smtClean="0"/>
                        <a:t>5</a:t>
                      </a:r>
                      <a:endParaRPr lang="en-US" sz="2400" dirty="0"/>
                    </a:p>
                  </a:txBody>
                  <a:tcPr/>
                </a:tc>
                <a:tc>
                  <a:txBody>
                    <a:bodyPr/>
                    <a:lstStyle/>
                    <a:p>
                      <a:pPr algn="ctr"/>
                      <a:r>
                        <a:rPr lang="en-US" sz="2400" dirty="0" smtClean="0"/>
                        <a:t>31</a:t>
                      </a:r>
                      <a:endParaRPr lang="en-US" sz="2400" dirty="0"/>
                    </a:p>
                  </a:txBody>
                  <a:tcPr/>
                </a:tc>
                <a:tc>
                  <a:txBody>
                    <a:bodyPr/>
                    <a:lstStyle/>
                    <a:p>
                      <a:pPr algn="ctr"/>
                      <a:r>
                        <a:rPr lang="en-US" sz="2400" dirty="0" smtClean="0"/>
                        <a:t>428</a:t>
                      </a:r>
                      <a:endParaRPr lang="en-US" sz="2400" dirty="0"/>
                    </a:p>
                  </a:txBody>
                  <a:tcPr/>
                </a:tc>
                <a:extLst>
                  <a:ext uri="{0D108BD9-81ED-4DB2-BD59-A6C34878D82A}">
                    <a16:rowId xmlns:a16="http://schemas.microsoft.com/office/drawing/2014/main" val="10004"/>
                  </a:ext>
                </a:extLst>
              </a:tr>
              <a:tr h="370840">
                <a:tc>
                  <a:txBody>
                    <a:bodyPr/>
                    <a:lstStyle/>
                    <a:p>
                      <a:r>
                        <a:rPr lang="en-US" sz="2400" dirty="0" smtClean="0"/>
                        <a:t>C5 Ash</a:t>
                      </a:r>
                      <a:r>
                        <a:rPr lang="en-US" sz="2400" baseline="0" dirty="0" smtClean="0"/>
                        <a:t> Branch</a:t>
                      </a:r>
                      <a:endParaRPr lang="en-US" sz="2400" dirty="0"/>
                    </a:p>
                  </a:txBody>
                  <a:tcPr/>
                </a:tc>
                <a:tc>
                  <a:txBody>
                    <a:bodyPr/>
                    <a:lstStyle/>
                    <a:p>
                      <a:pPr algn="ctr"/>
                      <a:r>
                        <a:rPr lang="en-US" sz="2400" dirty="0" smtClean="0"/>
                        <a:t>85</a:t>
                      </a:r>
                      <a:endParaRPr lang="en-US" sz="2400" dirty="0"/>
                    </a:p>
                  </a:txBody>
                  <a:tcPr/>
                </a:tc>
                <a:tc>
                  <a:txBody>
                    <a:bodyPr/>
                    <a:lstStyle/>
                    <a:p>
                      <a:pPr algn="ctr"/>
                      <a:r>
                        <a:rPr lang="en-US" sz="2400" dirty="0" smtClean="0"/>
                        <a:t>55</a:t>
                      </a:r>
                      <a:endParaRPr lang="en-US" sz="2400" dirty="0"/>
                    </a:p>
                  </a:txBody>
                  <a:tcPr/>
                </a:tc>
                <a:tc>
                  <a:txBody>
                    <a:bodyPr/>
                    <a:lstStyle/>
                    <a:p>
                      <a:pPr algn="ctr"/>
                      <a:r>
                        <a:rPr lang="en-US" sz="2400" dirty="0" smtClean="0"/>
                        <a:t>515</a:t>
                      </a:r>
                      <a:endParaRPr lang="en-US" sz="2400" dirty="0"/>
                    </a:p>
                  </a:txBody>
                  <a:tcPr/>
                </a:tc>
                <a:extLst>
                  <a:ext uri="{0D108BD9-81ED-4DB2-BD59-A6C34878D82A}">
                    <a16:rowId xmlns:a16="http://schemas.microsoft.com/office/drawing/2014/main" val="10005"/>
                  </a:ext>
                </a:extLst>
              </a:tr>
              <a:tr h="370840">
                <a:tc>
                  <a:txBody>
                    <a:bodyPr/>
                    <a:lstStyle/>
                    <a:p>
                      <a:r>
                        <a:rPr lang="en-US" sz="2400" dirty="0" smtClean="0"/>
                        <a:t>C6 Wall Branch</a:t>
                      </a:r>
                      <a:endParaRPr lang="en-US" sz="2400" dirty="0"/>
                    </a:p>
                  </a:txBody>
                  <a:tcPr/>
                </a:tc>
                <a:tc>
                  <a:txBody>
                    <a:bodyPr/>
                    <a:lstStyle/>
                    <a:p>
                      <a:pPr algn="ctr"/>
                      <a:r>
                        <a:rPr lang="en-US" sz="2400" dirty="0" smtClean="0"/>
                        <a:t>7</a:t>
                      </a:r>
                      <a:endParaRPr lang="en-US" sz="2400" dirty="0"/>
                    </a:p>
                  </a:txBody>
                  <a:tcPr/>
                </a:tc>
                <a:tc>
                  <a:txBody>
                    <a:bodyPr/>
                    <a:lstStyle/>
                    <a:p>
                      <a:pPr algn="ctr"/>
                      <a:r>
                        <a:rPr lang="en-US" sz="2400" dirty="0" smtClean="0"/>
                        <a:t>47</a:t>
                      </a:r>
                      <a:endParaRPr lang="en-US" sz="2400" dirty="0"/>
                    </a:p>
                  </a:txBody>
                  <a:tcPr/>
                </a:tc>
                <a:tc>
                  <a:txBody>
                    <a:bodyPr/>
                    <a:lstStyle/>
                    <a:p>
                      <a:pPr algn="ctr"/>
                      <a:r>
                        <a:rPr lang="en-US" sz="2400" dirty="0" smtClean="0"/>
                        <a:t>545</a:t>
                      </a:r>
                      <a:endParaRPr lang="en-US" sz="2400" dirty="0"/>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1720269" y="1290935"/>
            <a:ext cx="6677725" cy="461665"/>
          </a:xfrm>
          <a:prstGeom prst="rect">
            <a:avLst/>
          </a:prstGeom>
          <a:noFill/>
        </p:spPr>
        <p:txBody>
          <a:bodyPr wrap="none" rtlCol="0">
            <a:spAutoFit/>
          </a:bodyPr>
          <a:lstStyle/>
          <a:p>
            <a:r>
              <a:rPr lang="en-US" sz="2400" b="1" dirty="0" smtClean="0">
                <a:solidFill>
                  <a:prstClr val="black"/>
                </a:solidFill>
                <a:latin typeface="Calibri"/>
              </a:rPr>
              <a:t>Segment C (Tigard) </a:t>
            </a:r>
            <a:r>
              <a:rPr lang="en-US" sz="2400" b="1" i="1" dirty="0" smtClean="0">
                <a:solidFill>
                  <a:prstClr val="black"/>
                </a:solidFill>
                <a:latin typeface="Calibri"/>
              </a:rPr>
              <a:t>*Does not include Design </a:t>
            </a:r>
            <a:r>
              <a:rPr lang="en-US" sz="2400" b="1" i="1" dirty="0" err="1" smtClean="0">
                <a:solidFill>
                  <a:prstClr val="black"/>
                </a:solidFill>
                <a:latin typeface="Calibri"/>
              </a:rPr>
              <a:t>Mods</a:t>
            </a:r>
            <a:endParaRPr lang="en-US" sz="2400" b="1" i="1" dirty="0">
              <a:solidFill>
                <a:prstClr val="black"/>
              </a:solidFill>
              <a:latin typeface="Calibri"/>
            </a:endParaRPr>
          </a:p>
        </p:txBody>
      </p:sp>
      <p:sp>
        <p:nvSpPr>
          <p:cNvPr id="10" name="Content Placeholder 2"/>
          <p:cNvSpPr txBox="1">
            <a:spLocks/>
          </p:cNvSpPr>
          <p:nvPr/>
        </p:nvSpPr>
        <p:spPr bwMode="auto">
          <a:xfrm>
            <a:off x="1676400" y="4953000"/>
            <a:ext cx="7239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defTabSz="914400" eaLnBrk="0" hangingPunct="0">
              <a:spcBef>
                <a:spcPct val="20000"/>
              </a:spcBef>
              <a:buFont typeface="Arial" charset="0"/>
              <a:buNone/>
              <a:defRPr/>
            </a:pPr>
            <a:r>
              <a:rPr lang="en-US" sz="3200" dirty="0" smtClean="0">
                <a:solidFill>
                  <a:prstClr val="black"/>
                </a:solidFill>
                <a:latin typeface="Calibri"/>
                <a:ea typeface="ＭＳ Ｐゴシック" charset="-128"/>
              </a:rPr>
              <a:t>See Appendix F for lists and maps of properties potentially acquired</a:t>
            </a:r>
          </a:p>
          <a:p>
            <a:pPr marL="342900" indent="-342900" defTabSz="914400" eaLnBrk="0" hangingPunct="0">
              <a:spcBef>
                <a:spcPct val="20000"/>
              </a:spcBef>
              <a:buFont typeface="Arial" charset="0"/>
              <a:buNone/>
              <a:defRPr/>
            </a:pPr>
            <a:r>
              <a:rPr lang="en-US" sz="3200" dirty="0" smtClean="0">
                <a:solidFill>
                  <a:prstClr val="black"/>
                </a:solidFill>
                <a:latin typeface="Calibri"/>
                <a:ea typeface="ＭＳ Ｐゴシック" charset="-128"/>
              </a:rPr>
              <a:t>(Does not distinguish full vs. partial)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res6_Update.jpg"/>
          <p:cNvPicPr>
            <a:picLocks noChangeAspect="1"/>
          </p:cNvPicPr>
          <p:nvPr/>
        </p:nvPicPr>
        <p:blipFill>
          <a:blip r:embed="rId3" cstate="screen"/>
          <a:srcRect/>
          <a:stretch>
            <a:fillRect/>
          </a:stretch>
        </p:blipFill>
        <p:spPr bwMode="auto">
          <a:xfrm>
            <a:off x="0" y="381000"/>
            <a:ext cx="9144000" cy="6096000"/>
          </a:xfrm>
          <a:prstGeom prst="rect">
            <a:avLst/>
          </a:prstGeom>
          <a:noFill/>
          <a:ln w="9525">
            <a:noFill/>
            <a:miter lim="800000"/>
            <a:headEnd/>
            <a:tailEnd/>
          </a:ln>
        </p:spPr>
      </p:pic>
    </p:spTree>
    <p:extLst>
      <p:ext uri="{BB962C8B-B14F-4D97-AF65-F5344CB8AC3E}">
        <p14:creationId xmlns:p14="http://schemas.microsoft.com/office/powerpoint/2010/main" val="2282833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4.6-1_HistoricPropertiesWithAssumedAdverseEffects.jpg"/>
          <p:cNvPicPr>
            <a:picLocks noChangeAspect="1"/>
          </p:cNvPicPr>
          <p:nvPr/>
        </p:nvPicPr>
        <p:blipFill>
          <a:blip r:embed="rId3" cstate="screen"/>
          <a:srcRect/>
          <a:stretch>
            <a:fillRect/>
          </a:stretch>
        </p:blipFill>
        <p:spPr>
          <a:xfrm>
            <a:off x="3805495" y="0"/>
            <a:ext cx="5143512" cy="6858000"/>
          </a:xfrm>
          <a:prstGeom prst="rect">
            <a:avLst/>
          </a:prstGeom>
        </p:spPr>
      </p:pic>
      <p:sp>
        <p:nvSpPr>
          <p:cNvPr id="3" name="TextBox 2"/>
          <p:cNvSpPr txBox="1"/>
          <p:nvPr/>
        </p:nvSpPr>
        <p:spPr>
          <a:xfrm>
            <a:off x="304799" y="1752600"/>
            <a:ext cx="3500695" cy="1569660"/>
          </a:xfrm>
          <a:prstGeom prst="rect">
            <a:avLst/>
          </a:prstGeom>
          <a:noFill/>
        </p:spPr>
        <p:txBody>
          <a:bodyPr wrap="square" rtlCol="0">
            <a:spAutoFit/>
          </a:bodyPr>
          <a:lstStyle/>
          <a:p>
            <a:r>
              <a:rPr lang="en-US" sz="3200" dirty="0" smtClean="0">
                <a:solidFill>
                  <a:prstClr val="black"/>
                </a:solidFill>
                <a:latin typeface="Calibri"/>
              </a:rPr>
              <a:t>See </a:t>
            </a:r>
            <a:r>
              <a:rPr lang="en-US" sz="3200" dirty="0" err="1" smtClean="0">
                <a:solidFill>
                  <a:prstClr val="black"/>
                </a:solidFill>
                <a:latin typeface="Calibri"/>
              </a:rPr>
              <a:t>Appx</a:t>
            </a:r>
            <a:r>
              <a:rPr lang="en-US" sz="3200" dirty="0" smtClean="0">
                <a:solidFill>
                  <a:prstClr val="black"/>
                </a:solidFill>
                <a:latin typeface="Calibri"/>
              </a:rPr>
              <a:t> F for tables of potentially affected properties</a:t>
            </a:r>
            <a:endParaRPr lang="en-US" sz="3200" dirty="0">
              <a:solidFill>
                <a:prstClr val="black"/>
              </a:solidFill>
              <a:latin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4.6-1_HistoricPropertiesWithAssumedAdverseEffects.jpg"/>
          <p:cNvPicPr>
            <a:picLocks noChangeAspect="1"/>
          </p:cNvPicPr>
          <p:nvPr/>
        </p:nvPicPr>
        <p:blipFill>
          <a:blip r:embed="rId3" cstate="screen"/>
          <a:srcRect/>
          <a:stretch>
            <a:fillRect/>
          </a:stretch>
        </p:blipFill>
        <p:spPr>
          <a:xfrm>
            <a:off x="4108054" y="0"/>
            <a:ext cx="5143501" cy="6858000"/>
          </a:xfrm>
          <a:prstGeom prst="rect">
            <a:avLst/>
          </a:prstGeom>
        </p:spPr>
      </p:pic>
      <p:sp>
        <p:nvSpPr>
          <p:cNvPr id="3" name="TextBox 2"/>
          <p:cNvSpPr txBox="1"/>
          <p:nvPr/>
        </p:nvSpPr>
        <p:spPr>
          <a:xfrm>
            <a:off x="304799" y="1752600"/>
            <a:ext cx="3500695" cy="1569660"/>
          </a:xfrm>
          <a:prstGeom prst="rect">
            <a:avLst/>
          </a:prstGeom>
          <a:noFill/>
        </p:spPr>
        <p:txBody>
          <a:bodyPr wrap="square" rtlCol="0">
            <a:spAutoFit/>
          </a:bodyPr>
          <a:lstStyle/>
          <a:p>
            <a:r>
              <a:rPr lang="en-US" sz="3200" dirty="0" smtClean="0">
                <a:solidFill>
                  <a:prstClr val="black"/>
                </a:solidFill>
                <a:latin typeface="Calibri"/>
              </a:rPr>
              <a:t>See </a:t>
            </a:r>
            <a:r>
              <a:rPr lang="en-US" sz="3200" dirty="0" err="1" smtClean="0">
                <a:solidFill>
                  <a:prstClr val="black"/>
                </a:solidFill>
                <a:latin typeface="Calibri"/>
              </a:rPr>
              <a:t>Appx</a:t>
            </a:r>
            <a:r>
              <a:rPr lang="en-US" sz="3200" dirty="0" smtClean="0">
                <a:solidFill>
                  <a:prstClr val="black"/>
                </a:solidFill>
                <a:latin typeface="Calibri"/>
              </a:rPr>
              <a:t> F for maps of potentially affected properties</a:t>
            </a:r>
            <a:endParaRPr lang="en-US" sz="3200" dirty="0">
              <a:solidFill>
                <a:prstClr val="black"/>
              </a:solidFill>
              <a:latin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res3_updated.jpg"/>
          <p:cNvPicPr>
            <a:picLocks noChangeAspect="1"/>
          </p:cNvPicPr>
          <p:nvPr/>
        </p:nvPicPr>
        <p:blipFill>
          <a:blip r:embed="rId3" cstate="screen"/>
          <a:srcRect/>
          <a:stretch>
            <a:fillRect/>
          </a:stretch>
        </p:blipFill>
        <p:spPr bwMode="auto">
          <a:xfrm>
            <a:off x="0" y="384048"/>
            <a:ext cx="9144000" cy="6096000"/>
          </a:xfrm>
          <a:prstGeom prst="rect">
            <a:avLst/>
          </a:prstGeom>
          <a:noFill/>
          <a:ln w="9525">
            <a:noFill/>
            <a:miter lim="800000"/>
            <a:headEnd/>
            <a:tailEnd/>
          </a:ln>
        </p:spPr>
      </p:pic>
    </p:spTree>
    <p:extLst>
      <p:ext uri="{BB962C8B-B14F-4D97-AF65-F5344CB8AC3E}">
        <p14:creationId xmlns:p14="http://schemas.microsoft.com/office/powerpoint/2010/main" val="3195531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res9_Update.jpg"/>
          <p:cNvPicPr>
            <a:picLocks noChangeAspect="1"/>
          </p:cNvPicPr>
          <p:nvPr/>
        </p:nvPicPr>
        <p:blipFill>
          <a:blip r:embed="rId3" cstate="screen"/>
          <a:srcRect/>
          <a:stretch>
            <a:fillRect/>
          </a:stretch>
        </p:blipFill>
        <p:spPr bwMode="auto">
          <a:xfrm>
            <a:off x="0" y="384048"/>
            <a:ext cx="9144000" cy="6096000"/>
          </a:xfrm>
          <a:prstGeom prst="rect">
            <a:avLst/>
          </a:prstGeom>
          <a:noFill/>
          <a:ln w="9525">
            <a:noFill/>
            <a:miter lim="800000"/>
            <a:headEnd/>
            <a:tailEnd/>
          </a:ln>
        </p:spPr>
      </p:pic>
    </p:spTree>
    <p:extLst>
      <p:ext uri="{BB962C8B-B14F-4D97-AF65-F5344CB8AC3E}">
        <p14:creationId xmlns:p14="http://schemas.microsoft.com/office/powerpoint/2010/main" val="1227545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screen"/>
          <a:srcRect/>
          <a:stretch>
            <a:fillRect/>
          </a:stretch>
        </p:blipFill>
        <p:spPr bwMode="auto">
          <a:xfrm>
            <a:off x="3962400" y="1"/>
            <a:ext cx="5181600" cy="6883400"/>
          </a:xfrm>
          <a:prstGeom prst="rect">
            <a:avLst/>
          </a:prstGeom>
          <a:noFill/>
          <a:ln w="9525">
            <a:noFill/>
            <a:miter lim="800000"/>
            <a:headEnd/>
            <a:tailEnd/>
          </a:ln>
        </p:spPr>
      </p:pic>
      <p:sp>
        <p:nvSpPr>
          <p:cNvPr id="4" name="Freeform 3"/>
          <p:cNvSpPr/>
          <p:nvPr/>
        </p:nvSpPr>
        <p:spPr>
          <a:xfrm>
            <a:off x="6531429" y="1165609"/>
            <a:ext cx="1957753" cy="3104940"/>
          </a:xfrm>
          <a:custGeom>
            <a:avLst/>
            <a:gdLst>
              <a:gd name="connsiteX0" fmla="*/ 1858945 w 1957753"/>
              <a:gd name="connsiteY0" fmla="*/ 0 h 3104940"/>
              <a:gd name="connsiteX1" fmla="*/ 1909186 w 1957753"/>
              <a:gd name="connsiteY1" fmla="*/ 562707 h 3104940"/>
              <a:gd name="connsiteX2" fmla="*/ 1567542 w 1957753"/>
              <a:gd name="connsiteY2" fmla="*/ 1276140 h 3104940"/>
              <a:gd name="connsiteX3" fmla="*/ 442127 w 1957753"/>
              <a:gd name="connsiteY3" fmla="*/ 2090057 h 3104940"/>
              <a:gd name="connsiteX4" fmla="*/ 10048 w 1957753"/>
              <a:gd name="connsiteY4" fmla="*/ 2321169 h 3104940"/>
              <a:gd name="connsiteX5" fmla="*/ 381837 w 1957753"/>
              <a:gd name="connsiteY5" fmla="*/ 2783393 h 3104940"/>
              <a:gd name="connsiteX6" fmla="*/ 401934 w 1957753"/>
              <a:gd name="connsiteY6" fmla="*/ 3104940 h 31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753" h="3104940">
                <a:moveTo>
                  <a:pt x="1858945" y="0"/>
                </a:moveTo>
                <a:cubicBezTo>
                  <a:pt x="1908349" y="175008"/>
                  <a:pt x="1957753" y="350017"/>
                  <a:pt x="1909186" y="562707"/>
                </a:cubicBezTo>
                <a:cubicBezTo>
                  <a:pt x="1860619" y="775397"/>
                  <a:pt x="1812052" y="1021582"/>
                  <a:pt x="1567542" y="1276140"/>
                </a:cubicBezTo>
                <a:cubicBezTo>
                  <a:pt x="1323032" y="1530698"/>
                  <a:pt x="701709" y="1915886"/>
                  <a:pt x="442127" y="2090057"/>
                </a:cubicBezTo>
                <a:cubicBezTo>
                  <a:pt x="182545" y="2264228"/>
                  <a:pt x="20096" y="2205613"/>
                  <a:pt x="10048" y="2321169"/>
                </a:cubicBezTo>
                <a:cubicBezTo>
                  <a:pt x="0" y="2436725"/>
                  <a:pt x="316523" y="2652765"/>
                  <a:pt x="381837" y="2783393"/>
                </a:cubicBezTo>
                <a:cubicBezTo>
                  <a:pt x="447151" y="2914021"/>
                  <a:pt x="424542" y="3009480"/>
                  <a:pt x="401934" y="3104940"/>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 name="Freeform 5"/>
          <p:cNvSpPr/>
          <p:nvPr/>
        </p:nvSpPr>
        <p:spPr>
          <a:xfrm>
            <a:off x="6946760" y="3255666"/>
            <a:ext cx="56941" cy="939521"/>
          </a:xfrm>
          <a:custGeom>
            <a:avLst/>
            <a:gdLst>
              <a:gd name="connsiteX0" fmla="*/ 56941 w 56941"/>
              <a:gd name="connsiteY0" fmla="*/ 0 h 939521"/>
              <a:gd name="connsiteX1" fmla="*/ 6699 w 56941"/>
              <a:gd name="connsiteY1" fmla="*/ 803868 h 939521"/>
              <a:gd name="connsiteX2" fmla="*/ 16748 w 56941"/>
              <a:gd name="connsiteY2" fmla="*/ 813916 h 939521"/>
            </a:gdLst>
            <a:ahLst/>
            <a:cxnLst>
              <a:cxn ang="0">
                <a:pos x="connsiteX0" y="connsiteY0"/>
              </a:cxn>
              <a:cxn ang="0">
                <a:pos x="connsiteX1" y="connsiteY1"/>
              </a:cxn>
              <a:cxn ang="0">
                <a:pos x="connsiteX2" y="connsiteY2"/>
              </a:cxn>
            </a:cxnLst>
            <a:rect l="l" t="t" r="r" b="b"/>
            <a:pathLst>
              <a:path w="56941" h="939521">
                <a:moveTo>
                  <a:pt x="56941" y="0"/>
                </a:moveTo>
                <a:cubicBezTo>
                  <a:pt x="35169" y="334107"/>
                  <a:pt x="13398" y="668215"/>
                  <a:pt x="6699" y="803868"/>
                </a:cubicBezTo>
                <a:cubicBezTo>
                  <a:pt x="0" y="939521"/>
                  <a:pt x="8374" y="876718"/>
                  <a:pt x="16748" y="813916"/>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8" name="Straight Arrow Connector 7"/>
          <p:cNvCxnSpPr/>
          <p:nvPr/>
        </p:nvCxnSpPr>
        <p:spPr>
          <a:xfrm flipH="1">
            <a:off x="7498080" y="32186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a:off x="304800" y="1600200"/>
            <a:ext cx="26670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defTabSz="914400">
              <a:defRPr/>
            </a:pPr>
            <a:r>
              <a:rPr lang="en-US" sz="3200" b="1" dirty="0" smtClean="0">
                <a:solidFill>
                  <a:srgbClr val="002060"/>
                </a:solidFill>
                <a:latin typeface="Calibri"/>
                <a:ea typeface="ＭＳ Ｐゴシック" pitchFamily="34" charset="-128"/>
              </a:rPr>
              <a:t>We started with land use to connect to places</a:t>
            </a:r>
          </a:p>
        </p:txBody>
      </p:sp>
    </p:spTree>
    <p:extLst>
      <p:ext uri="{BB962C8B-B14F-4D97-AF65-F5344CB8AC3E}">
        <p14:creationId xmlns:p14="http://schemas.microsoft.com/office/powerpoint/2010/main" val="366550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3011" name="Title 1"/>
          <p:cNvSpPr>
            <a:spLocks noGrp="1"/>
          </p:cNvSpPr>
          <p:nvPr>
            <p:ph type="title" idx="4294967295"/>
          </p:nvPr>
        </p:nvSpPr>
        <p:spPr>
          <a:xfrm>
            <a:off x="2286000" y="274638"/>
            <a:ext cx="6400800" cy="1020762"/>
          </a:xfrm>
        </p:spPr>
        <p:txBody>
          <a:bodyPr/>
          <a:lstStyle/>
          <a:p>
            <a:pPr algn="ctr"/>
            <a:r>
              <a:rPr lang="en-US" altLang="en-US" b="1" dirty="0" smtClean="0">
                <a:solidFill>
                  <a:schemeClr val="tx1"/>
                </a:solidFill>
                <a:ea typeface="ＭＳ Ｐゴシック" pitchFamily="34" charset="-128"/>
              </a:rPr>
              <a:t>More than light rail…</a:t>
            </a:r>
          </a:p>
        </p:txBody>
      </p:sp>
      <p:sp>
        <p:nvSpPr>
          <p:cNvPr id="43012" name="Content Placeholder 2"/>
          <p:cNvSpPr>
            <a:spLocks noGrp="1"/>
          </p:cNvSpPr>
          <p:nvPr>
            <p:ph idx="4294967295"/>
          </p:nvPr>
        </p:nvSpPr>
        <p:spPr>
          <a:xfrm>
            <a:off x="1676400" y="1371600"/>
            <a:ext cx="7010400" cy="4525963"/>
          </a:xfrm>
        </p:spPr>
        <p:txBody>
          <a:bodyPr/>
          <a:lstStyle/>
          <a:p>
            <a:endParaRPr lang="en-US" sz="1600" dirty="0" smtClean="0"/>
          </a:p>
          <a:p>
            <a:r>
              <a:rPr lang="en-US" dirty="0" smtClean="0"/>
              <a:t>new walk and bike connector between Barbur and </a:t>
            </a:r>
            <a:r>
              <a:rPr lang="en-US" b="1" dirty="0" smtClean="0"/>
              <a:t>Marquam Hill </a:t>
            </a:r>
          </a:p>
          <a:p>
            <a:r>
              <a:rPr lang="en-US" dirty="0" smtClean="0"/>
              <a:t>2-mile </a:t>
            </a:r>
            <a:r>
              <a:rPr lang="en-US" b="1" dirty="0" smtClean="0"/>
              <a:t>shared transitway </a:t>
            </a:r>
            <a:r>
              <a:rPr lang="en-US" dirty="0" smtClean="0"/>
              <a:t>to allow buses to bypass traffic congestion</a:t>
            </a:r>
          </a:p>
          <a:p>
            <a:r>
              <a:rPr lang="en-US" dirty="0" smtClean="0"/>
              <a:t>shuttle between </a:t>
            </a:r>
            <a:r>
              <a:rPr lang="en-US" b="1" dirty="0" smtClean="0"/>
              <a:t>PCC-Sylvania</a:t>
            </a:r>
            <a:r>
              <a:rPr lang="en-US" dirty="0" smtClean="0"/>
              <a:t> and nearby stations</a:t>
            </a:r>
          </a:p>
          <a:p>
            <a:r>
              <a:rPr lang="en-US" dirty="0" smtClean="0"/>
              <a:t>continuous </a:t>
            </a:r>
            <a:r>
              <a:rPr lang="en-US" b="1" dirty="0" smtClean="0"/>
              <a:t>sidewalks</a:t>
            </a:r>
            <a:r>
              <a:rPr lang="en-US" dirty="0" smtClean="0"/>
              <a:t> and </a:t>
            </a:r>
            <a:r>
              <a:rPr lang="en-US" b="1" dirty="0" smtClean="0"/>
              <a:t>protected bike lanes</a:t>
            </a:r>
            <a:r>
              <a:rPr lang="en-US" dirty="0" smtClean="0"/>
              <a:t> where LRT is in Barbur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alex\work\plan\ti\projects\Southwest Corridor Study\GIS_ER\mapdocs\Diagrammatic\Blob map with West Portland\front page simple diagrammatic - with West Portland-01.png"/>
          <p:cNvPicPr>
            <a:picLocks noChangeAspect="1" noChangeArrowheads="1"/>
          </p:cNvPicPr>
          <p:nvPr/>
        </p:nvPicPr>
        <p:blipFill>
          <a:blip r:embed="rId3" cstate="screen"/>
          <a:srcRect/>
          <a:stretch>
            <a:fillRect/>
          </a:stretch>
        </p:blipFill>
        <p:spPr bwMode="auto">
          <a:xfrm>
            <a:off x="7218305" y="4004188"/>
            <a:ext cx="1831975" cy="2759075"/>
          </a:xfrm>
          <a:prstGeom prst="rect">
            <a:avLst/>
          </a:prstGeom>
          <a:noFill/>
        </p:spPr>
      </p:pic>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3011" name="Title 1"/>
          <p:cNvSpPr>
            <a:spLocks noGrp="1"/>
          </p:cNvSpPr>
          <p:nvPr>
            <p:ph type="title" idx="4294967295"/>
          </p:nvPr>
        </p:nvSpPr>
        <p:spPr>
          <a:xfrm>
            <a:off x="0" y="274638"/>
            <a:ext cx="9144000" cy="1020762"/>
          </a:xfrm>
        </p:spPr>
        <p:txBody>
          <a:bodyPr/>
          <a:lstStyle/>
          <a:p>
            <a:pPr algn="ctr"/>
            <a:r>
              <a:rPr lang="en-US" altLang="en-US" b="1" dirty="0" smtClean="0">
                <a:solidFill>
                  <a:schemeClr val="tx1"/>
                </a:solidFill>
                <a:ea typeface="ＭＳ Ｐゴシック" pitchFamily="34" charset="-128"/>
              </a:rPr>
              <a:t>Project Benefits</a:t>
            </a:r>
          </a:p>
        </p:txBody>
      </p:sp>
      <p:sp>
        <p:nvSpPr>
          <p:cNvPr id="6" name="Rectangle 5"/>
          <p:cNvSpPr/>
          <p:nvPr/>
        </p:nvSpPr>
        <p:spPr>
          <a:xfrm>
            <a:off x="2286000" y="3105835"/>
            <a:ext cx="4572000" cy="646331"/>
          </a:xfrm>
          <a:prstGeom prst="rect">
            <a:avLst/>
          </a:prstGeom>
        </p:spPr>
        <p:txBody>
          <a:bodyPr>
            <a:spAutoFit/>
          </a:bodyPr>
          <a:lstStyle/>
          <a:p>
            <a:endParaRPr lang="en-US" dirty="0" smtClean="0">
              <a:solidFill>
                <a:prstClr val="black"/>
              </a:solidFill>
            </a:endParaRPr>
          </a:p>
          <a:p>
            <a:endParaRPr lang="en-US" dirty="0" smtClean="0">
              <a:solidFill>
                <a:prstClr val="black"/>
              </a:solidFill>
            </a:endParaRPr>
          </a:p>
        </p:txBody>
      </p:sp>
      <p:pic>
        <p:nvPicPr>
          <p:cNvPr id="1027" name="Picture 3"/>
          <p:cNvPicPr>
            <a:picLocks noChangeAspect="1" noChangeArrowheads="1"/>
          </p:cNvPicPr>
          <p:nvPr/>
        </p:nvPicPr>
        <p:blipFill>
          <a:blip r:embed="rId4" cstate="screen"/>
          <a:srcRect/>
          <a:stretch>
            <a:fillRect/>
          </a:stretch>
        </p:blipFill>
        <p:spPr bwMode="auto">
          <a:xfrm>
            <a:off x="541873" y="1295400"/>
            <a:ext cx="3488254" cy="1939582"/>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0" y="3431318"/>
            <a:ext cx="4030127" cy="3283807"/>
          </a:xfrm>
          <a:prstGeom prst="rect">
            <a:avLst/>
          </a:prstGeom>
          <a:noFill/>
          <a:ln w="9525">
            <a:noFill/>
            <a:miter lim="800000"/>
            <a:headEnd/>
            <a:tailEnd/>
          </a:ln>
        </p:spPr>
      </p:pic>
      <p:sp>
        <p:nvSpPr>
          <p:cNvPr id="9" name="TextBox 8"/>
          <p:cNvSpPr txBox="1"/>
          <p:nvPr/>
        </p:nvSpPr>
        <p:spPr>
          <a:xfrm>
            <a:off x="4059295" y="5867400"/>
            <a:ext cx="3636905" cy="954107"/>
          </a:xfrm>
          <a:prstGeom prst="rect">
            <a:avLst/>
          </a:prstGeom>
          <a:noFill/>
        </p:spPr>
        <p:txBody>
          <a:bodyPr wrap="square" rtlCol="0">
            <a:spAutoFit/>
          </a:bodyPr>
          <a:lstStyle/>
          <a:p>
            <a:pPr algn="ctr"/>
            <a:r>
              <a:rPr lang="en-US" sz="2800" b="1" dirty="0" smtClean="0">
                <a:solidFill>
                  <a:schemeClr val="accent4"/>
                </a:solidFill>
                <a:latin typeface="+mj-lt"/>
              </a:rPr>
              <a:t>Infill TOD in regional town centers</a:t>
            </a:r>
            <a:endParaRPr lang="en-US" sz="2800" b="1" dirty="0">
              <a:solidFill>
                <a:schemeClr val="accent4"/>
              </a:solidFill>
              <a:latin typeface="+mj-lt"/>
            </a:endParaRPr>
          </a:p>
        </p:txBody>
      </p:sp>
      <p:pic>
        <p:nvPicPr>
          <p:cNvPr id="10" name="Picture 1" descr="Pres4.jpg"/>
          <p:cNvPicPr>
            <a:picLocks noChangeAspect="1"/>
          </p:cNvPicPr>
          <p:nvPr/>
        </p:nvPicPr>
        <p:blipFill>
          <a:blip r:embed="rId6" cstate="screen"/>
          <a:srcRect/>
          <a:stretch>
            <a:fillRect/>
          </a:stretch>
        </p:blipFill>
        <p:spPr bwMode="auto">
          <a:xfrm>
            <a:off x="4876800" y="1295400"/>
            <a:ext cx="3962400" cy="2641599"/>
          </a:xfrm>
          <a:prstGeom prst="rect">
            <a:avLst/>
          </a:prstGeom>
          <a:noFill/>
          <a:ln w="9525">
            <a:noFill/>
            <a:miter lim="800000"/>
            <a:headEnd/>
            <a:tailEnd/>
          </a:ln>
        </p:spPr>
      </p:pic>
      <p:grpSp>
        <p:nvGrpSpPr>
          <p:cNvPr id="2" name="Group 12"/>
          <p:cNvGrpSpPr/>
          <p:nvPr/>
        </p:nvGrpSpPr>
        <p:grpSpPr>
          <a:xfrm>
            <a:off x="4245558" y="4038600"/>
            <a:ext cx="2917242" cy="1634612"/>
            <a:chOff x="4301063" y="4004188"/>
            <a:chExt cx="2917242" cy="1634612"/>
          </a:xfrm>
        </p:grpSpPr>
        <p:sp>
          <p:nvSpPr>
            <p:cNvPr id="11" name="TextBox 10"/>
            <p:cNvSpPr txBox="1"/>
            <p:nvPr/>
          </p:nvSpPr>
          <p:spPr>
            <a:xfrm>
              <a:off x="4301063" y="4191000"/>
              <a:ext cx="2819400" cy="1077218"/>
            </a:xfrm>
            <a:prstGeom prst="rect">
              <a:avLst/>
            </a:prstGeom>
            <a:noFill/>
          </p:spPr>
          <p:txBody>
            <a:bodyPr wrap="square" rtlCol="0">
              <a:spAutoFit/>
            </a:bodyPr>
            <a:lstStyle/>
            <a:p>
              <a:pPr algn="ctr"/>
              <a:r>
                <a:rPr lang="en-US" sz="3200" b="1" dirty="0" smtClean="0">
                  <a:solidFill>
                    <a:srgbClr val="007E39"/>
                  </a:solidFill>
                  <a:latin typeface="Arial Rounded MT Bold" pitchFamily="34" charset="0"/>
                </a:rPr>
                <a:t>Climate action goals</a:t>
              </a:r>
              <a:endParaRPr lang="en-US" sz="3200" b="1" dirty="0">
                <a:solidFill>
                  <a:srgbClr val="007E39"/>
                </a:solidFill>
                <a:latin typeface="Arial Rounded MT Bold" pitchFamily="34" charset="0"/>
              </a:endParaRPr>
            </a:p>
          </p:txBody>
        </p:sp>
        <p:sp>
          <p:nvSpPr>
            <p:cNvPr id="12" name="Oval 11"/>
            <p:cNvSpPr/>
            <p:nvPr/>
          </p:nvSpPr>
          <p:spPr>
            <a:xfrm>
              <a:off x="4301063" y="4004188"/>
              <a:ext cx="2917242" cy="1634612"/>
            </a:xfrm>
            <a:prstGeom prst="ellipse">
              <a:avLst/>
            </a:prstGeom>
            <a:noFill/>
            <a:ln cmpd="tri">
              <a:solidFill>
                <a:srgbClr val="007E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Corr 112612 SC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SWCorr 112612 SC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14053</TotalTime>
  <Words>1026</Words>
  <Application>Microsoft Office PowerPoint</Application>
  <PresentationFormat>On-screen Show (4:3)</PresentationFormat>
  <Paragraphs>278</Paragraphs>
  <Slides>41</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ＭＳ Ｐゴシック</vt:lpstr>
      <vt:lpstr>Arial</vt:lpstr>
      <vt:lpstr>Arial Rounded MT Bold</vt:lpstr>
      <vt:lpstr>Calibri</vt:lpstr>
      <vt:lpstr>Times</vt:lpstr>
      <vt:lpstr>Wingdings</vt:lpstr>
      <vt:lpstr>Wingdings 2</vt:lpstr>
      <vt:lpstr>Wingdings 3</vt:lpstr>
      <vt:lpstr>1_Custom Design</vt:lpstr>
      <vt:lpstr>SWCorr 112612 SC presentation</vt:lpstr>
      <vt:lpstr>5_SWCorr 112612 SC presentation</vt:lpstr>
      <vt:lpstr>Southwest Corridor Plan Update</vt:lpstr>
      <vt:lpstr>PowerPoint Presentation</vt:lpstr>
      <vt:lpstr>PowerPoint Presentation</vt:lpstr>
      <vt:lpstr>PowerPoint Presentation</vt:lpstr>
      <vt:lpstr>PowerPoint Presentation</vt:lpstr>
      <vt:lpstr>PowerPoint Presentation</vt:lpstr>
      <vt:lpstr>PowerPoint Presentation</vt:lpstr>
      <vt:lpstr>More than light rail…</vt:lpstr>
      <vt:lpstr>Project Benefits</vt:lpstr>
      <vt:lpstr>PowerPoint Presentation</vt:lpstr>
      <vt:lpstr>PowerPoint Presentation</vt:lpstr>
      <vt:lpstr>Draft EIS</vt:lpstr>
      <vt:lpstr>DEIS Comment Period</vt:lpstr>
      <vt:lpstr>PowerPoint Presentation</vt:lpstr>
      <vt:lpstr>PowerPoint Presentation</vt:lpstr>
      <vt:lpstr>PowerPoint Presentation</vt:lpstr>
      <vt:lpstr>PowerPoint Presentation</vt:lpstr>
      <vt:lpstr>PowerPoint Presentation</vt:lpstr>
      <vt:lpstr>What is the Preferred Alternative?</vt:lpstr>
      <vt:lpstr>Implications</vt:lpstr>
      <vt:lpstr>SW Corridor Design </vt:lpstr>
      <vt:lpstr>LRT Standards</vt:lpstr>
      <vt:lpstr>Extra slides</vt:lpstr>
      <vt:lpstr>Terwilliger and Downtown Design districts</vt:lpstr>
      <vt:lpstr>Marquam Hill Design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decisions</vt:lpstr>
      <vt:lpstr>PowerPoint Presentation</vt:lpstr>
      <vt:lpstr>Questions?</vt:lpstr>
      <vt:lpstr>Displacements</vt:lpstr>
      <vt:lpstr>Displacements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Liz</dc:creator>
  <cp:lastModifiedBy>Unsworth, David</cp:lastModifiedBy>
  <cp:revision>731</cp:revision>
  <cp:lastPrinted>2018-02-10T00:25:40Z</cp:lastPrinted>
  <dcterms:created xsi:type="dcterms:W3CDTF">2009-12-06T23:31:21Z</dcterms:created>
  <dcterms:modified xsi:type="dcterms:W3CDTF">2018-06-21T16:44:48Z</dcterms:modified>
</cp:coreProperties>
</file>