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45" r:id="rId2"/>
    <p:sldMasterId id="2147483751" r:id="rId3"/>
  </p:sldMasterIdLst>
  <p:notesMasterIdLst>
    <p:notesMasterId r:id="rId15"/>
  </p:notesMasterIdLst>
  <p:handoutMasterIdLst>
    <p:handoutMasterId r:id="rId16"/>
  </p:handoutMasterIdLst>
  <p:sldIdLst>
    <p:sldId id="382" r:id="rId4"/>
    <p:sldId id="383" r:id="rId5"/>
    <p:sldId id="384" r:id="rId6"/>
    <p:sldId id="385" r:id="rId7"/>
    <p:sldId id="321" r:id="rId8"/>
    <p:sldId id="360" r:id="rId9"/>
    <p:sldId id="372" r:id="rId10"/>
    <p:sldId id="374" r:id="rId11"/>
    <p:sldId id="389" r:id="rId12"/>
    <p:sldId id="387" r:id="rId13"/>
    <p:sldId id="386" r:id="rId14"/>
  </p:sldIdLst>
  <p:sldSz cx="9144000" cy="6858000" type="screen4x3"/>
  <p:notesSz cx="9296400" cy="7010400"/>
  <p:defaultTextStyle>
    <a:defPPr>
      <a:defRPr lang="en-US"/>
    </a:defPPr>
    <a:lvl1pPr algn="l" defTabSz="455613" rtl="0" fontAlgn="base">
      <a:spcBef>
        <a:spcPct val="0"/>
      </a:spcBef>
      <a:spcAft>
        <a:spcPct val="0"/>
      </a:spcAft>
      <a:defRPr sz="2400" kern="1200">
        <a:solidFill>
          <a:schemeClr val="tx1"/>
        </a:solidFill>
        <a:latin typeface="Calibri" charset="0"/>
        <a:ea typeface="MS PGothic" charset="0"/>
        <a:cs typeface="MS PGothic" charset="0"/>
      </a:defRPr>
    </a:lvl1pPr>
    <a:lvl2pPr marL="455613" indent="1588" algn="l" defTabSz="455613" rtl="0" fontAlgn="base">
      <a:spcBef>
        <a:spcPct val="0"/>
      </a:spcBef>
      <a:spcAft>
        <a:spcPct val="0"/>
      </a:spcAft>
      <a:defRPr sz="2400" kern="1200">
        <a:solidFill>
          <a:schemeClr val="tx1"/>
        </a:solidFill>
        <a:latin typeface="Calibri" charset="0"/>
        <a:ea typeface="MS PGothic" charset="0"/>
        <a:cs typeface="MS PGothic" charset="0"/>
      </a:defRPr>
    </a:lvl2pPr>
    <a:lvl3pPr marL="912813" indent="1588" algn="l" defTabSz="455613" rtl="0" fontAlgn="base">
      <a:spcBef>
        <a:spcPct val="0"/>
      </a:spcBef>
      <a:spcAft>
        <a:spcPct val="0"/>
      </a:spcAft>
      <a:defRPr sz="2400" kern="1200">
        <a:solidFill>
          <a:schemeClr val="tx1"/>
        </a:solidFill>
        <a:latin typeface="Calibri" charset="0"/>
        <a:ea typeface="MS PGothic" charset="0"/>
        <a:cs typeface="MS PGothic" charset="0"/>
      </a:defRPr>
    </a:lvl3pPr>
    <a:lvl4pPr marL="1370013" indent="1588" algn="l" defTabSz="455613" rtl="0" fontAlgn="base">
      <a:spcBef>
        <a:spcPct val="0"/>
      </a:spcBef>
      <a:spcAft>
        <a:spcPct val="0"/>
      </a:spcAft>
      <a:defRPr sz="2400" kern="1200">
        <a:solidFill>
          <a:schemeClr val="tx1"/>
        </a:solidFill>
        <a:latin typeface="Calibri" charset="0"/>
        <a:ea typeface="MS PGothic" charset="0"/>
        <a:cs typeface="MS PGothic" charset="0"/>
      </a:defRPr>
    </a:lvl4pPr>
    <a:lvl5pPr marL="1827213" indent="1588" algn="l" defTabSz="455613" rtl="0" fontAlgn="base">
      <a:spcBef>
        <a:spcPct val="0"/>
      </a:spcBef>
      <a:spcAft>
        <a:spcPct val="0"/>
      </a:spcAft>
      <a:defRPr sz="2400" kern="1200">
        <a:solidFill>
          <a:schemeClr val="tx1"/>
        </a:solidFill>
        <a:latin typeface="Calibri" charset="0"/>
        <a:ea typeface="MS PGothic" charset="0"/>
        <a:cs typeface="MS PGothic" charset="0"/>
      </a:defRPr>
    </a:lvl5pPr>
    <a:lvl6pPr marL="2286000" algn="l" defTabSz="457200" rtl="0" eaLnBrk="1" latinLnBrk="0" hangingPunct="1">
      <a:defRPr sz="2400" kern="1200">
        <a:solidFill>
          <a:schemeClr val="tx1"/>
        </a:solidFill>
        <a:latin typeface="Calibri" charset="0"/>
        <a:ea typeface="MS PGothic" charset="0"/>
        <a:cs typeface="MS PGothic" charset="0"/>
      </a:defRPr>
    </a:lvl6pPr>
    <a:lvl7pPr marL="2743200" algn="l" defTabSz="457200" rtl="0" eaLnBrk="1" latinLnBrk="0" hangingPunct="1">
      <a:defRPr sz="2400" kern="1200">
        <a:solidFill>
          <a:schemeClr val="tx1"/>
        </a:solidFill>
        <a:latin typeface="Calibri" charset="0"/>
        <a:ea typeface="MS PGothic" charset="0"/>
        <a:cs typeface="MS PGothic" charset="0"/>
      </a:defRPr>
    </a:lvl7pPr>
    <a:lvl8pPr marL="3200400" algn="l" defTabSz="457200" rtl="0" eaLnBrk="1" latinLnBrk="0" hangingPunct="1">
      <a:defRPr sz="2400" kern="1200">
        <a:solidFill>
          <a:schemeClr val="tx1"/>
        </a:solidFill>
        <a:latin typeface="Calibri" charset="0"/>
        <a:ea typeface="MS PGothic" charset="0"/>
        <a:cs typeface="MS PGothic" charset="0"/>
      </a:defRPr>
    </a:lvl8pPr>
    <a:lvl9pPr marL="3657600" algn="l" defTabSz="457200" rtl="0" eaLnBrk="1" latinLnBrk="0" hangingPunct="1">
      <a:defRPr sz="2400" kern="1200">
        <a:solidFill>
          <a:schemeClr val="tx1"/>
        </a:solidFill>
        <a:latin typeface="Calibri" charset="0"/>
        <a:ea typeface="MS PGothic" charset="0"/>
        <a:cs typeface="MS PGothic"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E791D"/>
    <a:srgbClr val="00A0AE"/>
    <a:srgbClr val="4D4D4F"/>
    <a:srgbClr val="F58220"/>
    <a:srgbClr val="FCB043"/>
    <a:srgbClr val="0AAE83"/>
    <a:srgbClr val="E7E8EA"/>
    <a:srgbClr val="FF6667"/>
    <a:srgbClr val="98CB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51" autoAdjust="0"/>
    <p:restoredTop sz="94660"/>
  </p:normalViewPr>
  <p:slideViewPr>
    <p:cSldViewPr snapToGrid="0" snapToObjects="1">
      <p:cViewPr varScale="1">
        <p:scale>
          <a:sx n="68" d="100"/>
          <a:sy n="68" d="100"/>
        </p:scale>
        <p:origin x="1554"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21" Type="http://schemas.microsoft.com/office/2015/10/relationships/revisionInfo" Target="revisionInfo.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4028440" cy="3505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3177" tIns="46589" rIns="93177" bIns="46589" numCol="1" anchor="t" anchorCtr="0" compatLnSpc="1">
            <a:prstTxWarp prst="textNoShape">
              <a:avLst/>
            </a:prstTxWarp>
          </a:bodyPr>
          <a:lstStyle>
            <a:lvl1pPr eaLnBrk="0" hangingPunct="0">
              <a:defRPr sz="1200"/>
            </a:lvl1pPr>
          </a:lstStyle>
          <a:p>
            <a:pPr>
              <a:defRPr/>
            </a:pPr>
            <a:endParaRPr lang="en-US" dirty="0"/>
          </a:p>
        </p:txBody>
      </p:sp>
      <p:sp>
        <p:nvSpPr>
          <p:cNvPr id="25603" name="Rectangle 3"/>
          <p:cNvSpPr>
            <a:spLocks noGrp="1" noChangeArrowheads="1"/>
          </p:cNvSpPr>
          <p:nvPr>
            <p:ph type="dt" sz="quarter" idx="1"/>
          </p:nvPr>
        </p:nvSpPr>
        <p:spPr bwMode="auto">
          <a:xfrm>
            <a:off x="5266347" y="0"/>
            <a:ext cx="4028440" cy="3505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3177" tIns="46589" rIns="93177" bIns="46589" numCol="1" anchor="t" anchorCtr="0" compatLnSpc="1">
            <a:prstTxWarp prst="textNoShape">
              <a:avLst/>
            </a:prstTxWarp>
          </a:bodyPr>
          <a:lstStyle>
            <a:lvl1pPr algn="r" eaLnBrk="0" hangingPunct="0">
              <a:defRPr sz="1200"/>
            </a:lvl1pPr>
          </a:lstStyle>
          <a:p>
            <a:pPr>
              <a:defRPr/>
            </a:pPr>
            <a:fld id="{A1016740-B75C-8B47-957E-DA86825BF794}" type="datetimeFigureOut">
              <a:rPr lang="en-US"/>
              <a:pPr>
                <a:defRPr/>
              </a:pPr>
              <a:t>6/21/2018</a:t>
            </a:fld>
            <a:endParaRPr lang="en-US" dirty="0"/>
          </a:p>
        </p:txBody>
      </p:sp>
      <p:sp>
        <p:nvSpPr>
          <p:cNvPr id="25604" name="Rectangle 4"/>
          <p:cNvSpPr>
            <a:spLocks noGrp="1" noChangeArrowheads="1"/>
          </p:cNvSpPr>
          <p:nvPr>
            <p:ph type="ftr" sz="quarter" idx="2"/>
          </p:nvPr>
        </p:nvSpPr>
        <p:spPr bwMode="auto">
          <a:xfrm>
            <a:off x="0" y="6658258"/>
            <a:ext cx="4028440" cy="3505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3177" tIns="46589" rIns="93177" bIns="46589" numCol="1" anchor="b" anchorCtr="0" compatLnSpc="1">
            <a:prstTxWarp prst="textNoShape">
              <a:avLst/>
            </a:prstTxWarp>
          </a:bodyPr>
          <a:lstStyle>
            <a:lvl1pPr eaLnBrk="0" hangingPunct="0">
              <a:defRPr sz="1200"/>
            </a:lvl1pPr>
          </a:lstStyle>
          <a:p>
            <a:pPr>
              <a:defRPr/>
            </a:pPr>
            <a:endParaRPr lang="en-US" dirty="0"/>
          </a:p>
        </p:txBody>
      </p:sp>
      <p:sp>
        <p:nvSpPr>
          <p:cNvPr id="25605" name="Rectangle 5"/>
          <p:cNvSpPr>
            <a:spLocks noGrp="1" noChangeArrowheads="1"/>
          </p:cNvSpPr>
          <p:nvPr>
            <p:ph type="sldNum" sz="quarter" idx="3"/>
          </p:nvPr>
        </p:nvSpPr>
        <p:spPr bwMode="auto">
          <a:xfrm>
            <a:off x="5266347" y="6658258"/>
            <a:ext cx="4028440" cy="3505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3177" tIns="46589" rIns="93177" bIns="46589" numCol="1" anchor="b" anchorCtr="0" compatLnSpc="1">
            <a:prstTxWarp prst="textNoShape">
              <a:avLst/>
            </a:prstTxWarp>
          </a:bodyPr>
          <a:lstStyle>
            <a:lvl1pPr algn="r" eaLnBrk="0" hangingPunct="0">
              <a:defRPr sz="1200"/>
            </a:lvl1pPr>
          </a:lstStyle>
          <a:p>
            <a:pPr>
              <a:defRPr/>
            </a:pPr>
            <a:fld id="{8AF6A1F5-02C7-FF46-90C9-D15D76C79CD2}" type="slidenum">
              <a:rPr lang="en-US"/>
              <a:pPr>
                <a:defRPr/>
              </a:pPr>
              <a:t>‹#›</a:t>
            </a:fld>
            <a:endParaRPr lang="en-US" dirty="0"/>
          </a:p>
        </p:txBody>
      </p:sp>
    </p:spTree>
    <p:extLst>
      <p:ext uri="{BB962C8B-B14F-4D97-AF65-F5344CB8AC3E}">
        <p14:creationId xmlns:p14="http://schemas.microsoft.com/office/powerpoint/2010/main" val="2393787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defTabSz="465812"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5266347" y="0"/>
            <a:ext cx="4028440" cy="350520"/>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pPr>
              <a:defRPr/>
            </a:pPr>
            <a:fld id="{073F5965-A204-F645-A64B-D6D08FE25058}" type="datetimeFigureOut">
              <a:rPr lang="en-US"/>
              <a:pPr>
                <a:defRPr/>
              </a:pPr>
              <a:t>6/21/2018</a:t>
            </a:fld>
            <a:endParaRPr lang="en-US" dirty="0"/>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658258"/>
            <a:ext cx="4028440" cy="350520"/>
          </a:xfrm>
          <a:prstGeom prst="rect">
            <a:avLst/>
          </a:prstGeom>
        </p:spPr>
        <p:txBody>
          <a:bodyPr vert="horz" lIns="93177" tIns="46589" rIns="93177" bIns="46589" rtlCol="0" anchor="b"/>
          <a:lstStyle>
            <a:lvl1pPr algn="l" defTabSz="465812"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5266347" y="6658258"/>
            <a:ext cx="4028440" cy="350520"/>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pPr>
              <a:defRPr/>
            </a:pPr>
            <a:fld id="{E1AA78CB-D1DD-4540-9ACA-558FD8429772}" type="slidenum">
              <a:rPr lang="en-US"/>
              <a:pPr>
                <a:defRPr/>
              </a:pPr>
              <a:t>‹#›</a:t>
            </a:fld>
            <a:endParaRPr lang="en-US" dirty="0"/>
          </a:p>
        </p:txBody>
      </p:sp>
    </p:spTree>
    <p:extLst>
      <p:ext uri="{BB962C8B-B14F-4D97-AF65-F5344CB8AC3E}">
        <p14:creationId xmlns:p14="http://schemas.microsoft.com/office/powerpoint/2010/main" val="150523056"/>
      </p:ext>
    </p:extLst>
  </p:cSld>
  <p:clrMap bg1="lt1" tx1="dk1" bg2="lt2" tx2="dk2" accent1="accent1" accent2="accent2" accent3="accent3" accent4="accent4" accent5="accent5" accent6="accent6" hlink="hlink" folHlink="folHlink"/>
  <p:notesStyle>
    <a:lvl1pPr algn="l" defTabSz="93663" rtl="0" eaLnBrk="0" fontAlgn="base" hangingPunct="0">
      <a:spcBef>
        <a:spcPct val="30000"/>
      </a:spcBef>
      <a:spcAft>
        <a:spcPct val="0"/>
      </a:spcAft>
      <a:defRPr sz="200" kern="1200">
        <a:solidFill>
          <a:schemeClr val="tx1"/>
        </a:solidFill>
        <a:latin typeface="+mn-lt"/>
        <a:ea typeface="MS PGothic" charset="0"/>
        <a:cs typeface="MS PGothic" charset="0"/>
      </a:defRPr>
    </a:lvl1pPr>
    <a:lvl2pPr marL="93663" algn="l" defTabSz="93663" rtl="0" eaLnBrk="0" fontAlgn="base" hangingPunct="0">
      <a:spcBef>
        <a:spcPct val="30000"/>
      </a:spcBef>
      <a:spcAft>
        <a:spcPct val="0"/>
      </a:spcAft>
      <a:defRPr sz="200" kern="1200">
        <a:solidFill>
          <a:schemeClr val="tx1"/>
        </a:solidFill>
        <a:latin typeface="+mn-lt"/>
        <a:ea typeface="MS PGothic" charset="0"/>
        <a:cs typeface="MS PGothic" charset="0"/>
      </a:defRPr>
    </a:lvl2pPr>
    <a:lvl3pPr marL="188913" algn="l" defTabSz="93663" rtl="0" eaLnBrk="0" fontAlgn="base" hangingPunct="0">
      <a:spcBef>
        <a:spcPct val="30000"/>
      </a:spcBef>
      <a:spcAft>
        <a:spcPct val="0"/>
      </a:spcAft>
      <a:defRPr sz="200" kern="1200">
        <a:solidFill>
          <a:schemeClr val="tx1"/>
        </a:solidFill>
        <a:latin typeface="+mn-lt"/>
        <a:ea typeface="MS PGothic" charset="0"/>
        <a:cs typeface="MS PGothic" charset="0"/>
      </a:defRPr>
    </a:lvl3pPr>
    <a:lvl4pPr marL="284163" algn="l" defTabSz="93663" rtl="0" eaLnBrk="0" fontAlgn="base" hangingPunct="0">
      <a:spcBef>
        <a:spcPct val="30000"/>
      </a:spcBef>
      <a:spcAft>
        <a:spcPct val="0"/>
      </a:spcAft>
      <a:defRPr sz="200" kern="1200">
        <a:solidFill>
          <a:schemeClr val="tx1"/>
        </a:solidFill>
        <a:latin typeface="+mn-lt"/>
        <a:ea typeface="MS PGothic" charset="0"/>
        <a:cs typeface="MS PGothic" charset="0"/>
      </a:defRPr>
    </a:lvl4pPr>
    <a:lvl5pPr marL="379413" algn="l" defTabSz="93663" rtl="0" eaLnBrk="0" fontAlgn="base" hangingPunct="0">
      <a:spcBef>
        <a:spcPct val="30000"/>
      </a:spcBef>
      <a:spcAft>
        <a:spcPct val="0"/>
      </a:spcAft>
      <a:defRPr sz="200" kern="1200">
        <a:solidFill>
          <a:schemeClr val="tx1"/>
        </a:solidFill>
        <a:latin typeface="+mn-lt"/>
        <a:ea typeface="MS PGothic" charset="0"/>
        <a:cs typeface="MS PGothic" charset="0"/>
      </a:defRPr>
    </a:lvl5pPr>
    <a:lvl6pPr marL="476174" algn="l" defTabSz="95235" rtl="0" eaLnBrk="1" latinLnBrk="0" hangingPunct="1">
      <a:defRPr sz="200" kern="1200">
        <a:solidFill>
          <a:schemeClr val="tx1"/>
        </a:solidFill>
        <a:latin typeface="+mn-lt"/>
        <a:ea typeface="+mn-ea"/>
        <a:cs typeface="+mn-cs"/>
      </a:defRPr>
    </a:lvl6pPr>
    <a:lvl7pPr marL="571409" algn="l" defTabSz="95235" rtl="0" eaLnBrk="1" latinLnBrk="0" hangingPunct="1">
      <a:defRPr sz="200" kern="1200">
        <a:solidFill>
          <a:schemeClr val="tx1"/>
        </a:solidFill>
        <a:latin typeface="+mn-lt"/>
        <a:ea typeface="+mn-ea"/>
        <a:cs typeface="+mn-cs"/>
      </a:defRPr>
    </a:lvl7pPr>
    <a:lvl8pPr marL="666643" algn="l" defTabSz="95235" rtl="0" eaLnBrk="1" latinLnBrk="0" hangingPunct="1">
      <a:defRPr sz="200" kern="1200">
        <a:solidFill>
          <a:schemeClr val="tx1"/>
        </a:solidFill>
        <a:latin typeface="+mn-lt"/>
        <a:ea typeface="+mn-ea"/>
        <a:cs typeface="+mn-cs"/>
      </a:defRPr>
    </a:lvl8pPr>
    <a:lvl9pPr marL="761878" algn="l" defTabSz="95235" rtl="0" eaLnBrk="1" latinLnBrk="0" hangingPunct="1">
      <a:defRPr sz="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things – project overview and partnership with DC</a:t>
            </a:r>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1</a:t>
            </a:fld>
            <a:endParaRPr lang="en-US" dirty="0"/>
          </a:p>
        </p:txBody>
      </p:sp>
    </p:spTree>
    <p:extLst>
      <p:ext uri="{BB962C8B-B14F-4D97-AF65-F5344CB8AC3E}">
        <p14:creationId xmlns:p14="http://schemas.microsoft.com/office/powerpoint/2010/main" val="503253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 </a:t>
            </a:r>
            <a:r>
              <a:rPr lang="en-US" dirty="0" err="1"/>
              <a:t>mo</a:t>
            </a:r>
            <a:r>
              <a:rPr lang="en-US" dirty="0"/>
              <a:t> </a:t>
            </a:r>
            <a:r>
              <a:rPr lang="en-US" dirty="0" err="1"/>
              <a:t>deis</a:t>
            </a:r>
            <a:r>
              <a:rPr lang="en-US" dirty="0"/>
              <a:t> </a:t>
            </a:r>
          </a:p>
        </p:txBody>
      </p:sp>
      <p:sp>
        <p:nvSpPr>
          <p:cNvPr id="4" name="Slide Number Placeholder 3"/>
          <p:cNvSpPr>
            <a:spLocks noGrp="1"/>
          </p:cNvSpPr>
          <p:nvPr>
            <p:ph type="sldNum" sz="quarter" idx="10"/>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F019FA8D-B12A-4852-97D2-FF821DF4E5E6}" type="slidenum">
              <a:rPr kumimoji="0" lang="en-US" sz="1200" b="0" i="0" u="none" strike="noStrike" kern="1200" cap="none" spc="0" normalizeH="0" baseline="0" noProof="0" smtClean="0">
                <a:ln>
                  <a:noFill/>
                </a:ln>
                <a:solidFill>
                  <a:prstClr val="black"/>
                </a:solidFill>
                <a:effectLst/>
                <a:uLnTx/>
                <a:uFillTx/>
                <a:latin typeface="Calibri" charset="0"/>
                <a:ea typeface="MS PGothic" charset="0"/>
              </a:rPr>
              <a:pPr marL="0" marR="0" lvl="0" indent="0" algn="r" defTabSz="455613"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charset="0"/>
              <a:ea typeface="MS PGothic" charset="0"/>
            </a:endParaRPr>
          </a:p>
        </p:txBody>
      </p:sp>
    </p:spTree>
    <p:extLst>
      <p:ext uri="{BB962C8B-B14F-4D97-AF65-F5344CB8AC3E}">
        <p14:creationId xmlns:p14="http://schemas.microsoft.com/office/powerpoint/2010/main" val="1420104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5</a:t>
            </a:fld>
            <a:endParaRPr lang="en-US" dirty="0"/>
          </a:p>
        </p:txBody>
      </p:sp>
    </p:spTree>
    <p:extLst>
      <p:ext uri="{BB962C8B-B14F-4D97-AF65-F5344CB8AC3E}">
        <p14:creationId xmlns:p14="http://schemas.microsoft.com/office/powerpoint/2010/main" val="34907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TriMet and the City of Portland have been close collaborators over the years, and beginning in 2000 have created the ‘Guide to Standard Light Rail Transit Improvements in Public Streets’; a compendium of all the transit elements that have been reviewed and approved through the Design Review process. </a:t>
            </a:r>
            <a:endParaRPr lang="en-US" dirty="0"/>
          </a:p>
        </p:txBody>
      </p:sp>
      <p:sp>
        <p:nvSpPr>
          <p:cNvPr id="4" name="Date Placeholder 3"/>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42256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663" rtl="0" eaLnBrk="0" fontAlgn="base" latinLnBrk="0" hangingPunct="0">
              <a:lnSpc>
                <a:spcPct val="100000"/>
              </a:lnSpc>
              <a:spcBef>
                <a:spcPct val="30000"/>
              </a:spcBef>
              <a:spcAft>
                <a:spcPct val="0"/>
              </a:spcAft>
              <a:buClrTx/>
              <a:buSzTx/>
              <a:buFontTx/>
              <a:buNone/>
              <a:tabLst/>
              <a:defRPr/>
            </a:pPr>
            <a:r>
              <a:rPr lang="en-US" sz="800" kern="1200" dirty="0">
                <a:solidFill>
                  <a:schemeClr val="tx1"/>
                </a:solidFill>
                <a:latin typeface="+mn-lt"/>
                <a:ea typeface="MS PGothic" charset="0"/>
                <a:cs typeface="MS PGothic" charset="0"/>
              </a:rPr>
              <a:t>These discussions help us hone our design options into plausible and approvable Final Design strategies.  Once we establish agreement on the use of our benchmark Standard elements…establishing an acceptable design quality…we can then focus on new elements, or Non-Standard elements.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10</a:t>
            </a:fld>
            <a:endParaRPr lang="en-US" dirty="0"/>
          </a:p>
        </p:txBody>
      </p:sp>
    </p:spTree>
    <p:extLst>
      <p:ext uri="{BB962C8B-B14F-4D97-AF65-F5344CB8AC3E}">
        <p14:creationId xmlns:p14="http://schemas.microsoft.com/office/powerpoint/2010/main" val="2674051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Joslin/Heron, Boyle</a:t>
            </a:r>
            <a:r>
              <a:rPr lang="en-US"/>
              <a:t>, Hastings</a:t>
            </a:r>
            <a:endParaRPr lang="en-US" dirty="0"/>
          </a:p>
          <a:p>
            <a:pPr marL="342900" indent="-342900">
              <a:buFont typeface="Arial" panose="020B0604020202020204" pitchFamily="34" charset="0"/>
              <a:buChar char="•"/>
            </a:pPr>
            <a:r>
              <a:rPr lang="en-US" dirty="0"/>
              <a:t>Trust</a:t>
            </a:r>
          </a:p>
          <a:p>
            <a:pPr marL="342900" indent="-342900">
              <a:buFont typeface="Arial" panose="020B0604020202020204" pitchFamily="34" charset="0"/>
              <a:buChar char="•"/>
            </a:pPr>
            <a:r>
              <a:rPr lang="en-US" dirty="0"/>
              <a:t>Mutual Respect</a:t>
            </a:r>
          </a:p>
          <a:p>
            <a:endParaRPr lang="en-US" dirty="0"/>
          </a:p>
        </p:txBody>
      </p:sp>
      <p:sp>
        <p:nvSpPr>
          <p:cNvPr id="4" name="Slide Number Placeholder 3"/>
          <p:cNvSpPr>
            <a:spLocks noGrp="1"/>
          </p:cNvSpPr>
          <p:nvPr>
            <p:ph type="sldNum" sz="quarter" idx="10"/>
          </p:nvPr>
        </p:nvSpPr>
        <p:spPr/>
        <p:txBody>
          <a:bodyPr/>
          <a:lstStyle/>
          <a:p>
            <a:pPr>
              <a:defRPr/>
            </a:pPr>
            <a:fld id="{E1AA78CB-D1DD-4540-9ACA-558FD8429772}" type="slidenum">
              <a:rPr lang="en-US" smtClean="0"/>
              <a:pPr>
                <a:defRPr/>
              </a:pPr>
              <a:t>11</a:t>
            </a:fld>
            <a:endParaRPr lang="en-US" dirty="0"/>
          </a:p>
        </p:txBody>
      </p:sp>
    </p:spTree>
    <p:extLst>
      <p:ext uri="{BB962C8B-B14F-4D97-AF65-F5344CB8AC3E}">
        <p14:creationId xmlns:p14="http://schemas.microsoft.com/office/powerpoint/2010/main" val="41349937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4.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7F611283-5368-B64F-81F2-50BF922FACC4}" type="slidenum">
              <a:rPr lang="en-US"/>
              <a:pPr>
                <a:defRPr/>
              </a:pPr>
              <a:t>‹#›</a:t>
            </a:fld>
            <a:endParaRPr lang="en-US" dirty="0"/>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1075" y="182677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1546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0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E69F3535-DD9C-7E4A-A1A8-CCB08DB0FFE2}" type="slidenum">
              <a:rPr lang="en-US"/>
              <a:pPr>
                <a:defRPr/>
              </a:pPr>
              <a:t>‹#›</a:t>
            </a:fld>
            <a:endParaRPr lang="en-US" dirty="0"/>
          </a:p>
        </p:txBody>
      </p:sp>
      <p:sp>
        <p:nvSpPr>
          <p:cNvPr id="6" name="Rectangle 5"/>
          <p:cNvSpPr/>
          <p:nvPr userDrawn="1"/>
        </p:nvSpPr>
        <p:spPr>
          <a:xfrm>
            <a:off x="-51075" y="179069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26827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FC02E3FD-9E7C-874E-ADDA-567D56B728A4}" type="slidenum">
              <a:rPr lang="en-US"/>
              <a:pPr>
                <a:defRPr/>
              </a:pPr>
              <a:t>‹#›</a:t>
            </a:fld>
            <a:endParaRPr lang="en-US" dirty="0"/>
          </a:p>
        </p:txBody>
      </p:sp>
      <p:sp>
        <p:nvSpPr>
          <p:cNvPr id="6" name="Rectangle 5"/>
          <p:cNvSpPr/>
          <p:nvPr userDrawn="1"/>
        </p:nvSpPr>
        <p:spPr>
          <a:xfrm>
            <a:off x="-51075" y="1747394"/>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IMG_7068.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0" y="1846721"/>
            <a:ext cx="2852289" cy="4368314"/>
          </a:xfrm>
          <a:prstGeom prst="rect">
            <a:avLst/>
          </a:prstGeom>
        </p:spPr>
      </p:pic>
      <p:sp>
        <p:nvSpPr>
          <p:cNvPr id="5" name="Rectangle 4"/>
          <p:cNvSpPr/>
          <p:nvPr userDrawn="1"/>
        </p:nvSpPr>
        <p:spPr>
          <a:xfrm>
            <a:off x="-113524" y="6207819"/>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89469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1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FC02E3FD-9E7C-874E-ADDA-567D56B728A4}" type="slidenum">
              <a:rPr lang="en-US"/>
              <a:pPr>
                <a:defRPr/>
              </a:pPr>
              <a:t>‹#›</a:t>
            </a:fld>
            <a:endParaRPr lang="en-US" dirty="0"/>
          </a:p>
        </p:txBody>
      </p:sp>
      <p:pic>
        <p:nvPicPr>
          <p:cNvPr id="7" name="Picture 6" descr="IMG_7068.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0" y="1846721"/>
            <a:ext cx="2852289" cy="4368314"/>
          </a:xfrm>
          <a:prstGeom prst="rect">
            <a:avLst/>
          </a:prstGeom>
        </p:spPr>
      </p:pic>
      <p:pic>
        <p:nvPicPr>
          <p:cNvPr id="8" name="Picture 7" descr="IMG_3068.jpg"/>
          <p:cNvPicPr>
            <a:picLocks noChangeAspect="1"/>
          </p:cNvPicPr>
          <p:nvPr userDrawn="1"/>
        </p:nvPicPr>
        <p:blipFill rotWithShape="1">
          <a:blip r:embed="rId4" cstate="email">
            <a:grayscl/>
            <a:extLst>
              <a:ext uri="{28A0092B-C50C-407E-A947-70E740481C1C}">
                <a14:useLocalDpi xmlns:a14="http://schemas.microsoft.com/office/drawing/2010/main"/>
              </a:ext>
            </a:extLst>
          </a:blip>
          <a:srcRect/>
          <a:stretch/>
        </p:blipFill>
        <p:spPr>
          <a:xfrm>
            <a:off x="-51075" y="1846721"/>
            <a:ext cx="2903364" cy="4368315"/>
          </a:xfrm>
          <a:prstGeom prst="rect">
            <a:avLst/>
          </a:prstGeom>
        </p:spPr>
      </p:pic>
      <p:sp>
        <p:nvSpPr>
          <p:cNvPr id="6" name="Rectangle 5"/>
          <p:cNvSpPr/>
          <p:nvPr userDrawn="1"/>
        </p:nvSpPr>
        <p:spPr>
          <a:xfrm>
            <a:off x="-51075" y="1747394"/>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2317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7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FC02E3FD-9E7C-874E-ADDA-567D56B728A4}" type="slidenum">
              <a:rPr lang="en-US"/>
              <a:pPr>
                <a:defRPr/>
              </a:pPr>
              <a:t>‹#›</a:t>
            </a:fld>
            <a:endParaRPr lang="en-US" dirty="0"/>
          </a:p>
        </p:txBody>
      </p:sp>
      <p:pic>
        <p:nvPicPr>
          <p:cNvPr id="7" name="Picture 6" descr="IMG_3677.jpg"/>
          <p:cNvPicPr>
            <a:picLocks noChangeAspect="1"/>
          </p:cNvPicPr>
          <p:nvPr userDrawn="1"/>
        </p:nvPicPr>
        <p:blipFill rotWithShape="1">
          <a:blip r:embed="rId3">
            <a:grayscl/>
            <a:extLst>
              <a:ext uri="{28A0092B-C50C-407E-A947-70E740481C1C}">
                <a14:useLocalDpi xmlns:a14="http://schemas.microsoft.com/office/drawing/2010/main" val="0"/>
              </a:ext>
            </a:extLst>
          </a:blip>
          <a:srcRect l="-17446" t="6311" r="14974" b="6323"/>
          <a:stretch/>
        </p:blipFill>
        <p:spPr>
          <a:xfrm>
            <a:off x="-582537" y="1846721"/>
            <a:ext cx="3421559" cy="4375531"/>
          </a:xfrm>
          <a:prstGeom prst="rect">
            <a:avLst/>
          </a:prstGeom>
        </p:spPr>
      </p:pic>
      <p:sp>
        <p:nvSpPr>
          <p:cNvPr id="6" name="Rectangle 5"/>
          <p:cNvSpPr/>
          <p:nvPr userDrawn="1"/>
        </p:nvSpPr>
        <p:spPr>
          <a:xfrm>
            <a:off x="-51075" y="175461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62872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6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DF224F1C-52BD-8C47-A741-FA766EF60334}" type="slidenum">
              <a:rPr lang="en-US"/>
              <a:pPr>
                <a:defRPr/>
              </a:pPr>
              <a:t>‹#›</a:t>
            </a:fld>
            <a:endParaRPr lang="en-US" dirty="0"/>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1075" y="1819554"/>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15513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9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DF224F1C-52BD-8C47-A741-FA766EF60334}" type="slidenum">
              <a:rPr lang="en-US"/>
              <a:pPr>
                <a:defRPr/>
              </a:pPr>
              <a:t>‹#›</a:t>
            </a:fld>
            <a:endParaRPr lang="en-US" dirty="0"/>
          </a:p>
        </p:txBody>
      </p:sp>
      <p:pic>
        <p:nvPicPr>
          <p:cNvPr id="7" name="Picture 6" descr="IMG_7068.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0" y="1896386"/>
            <a:ext cx="2852289" cy="4368314"/>
          </a:xfrm>
          <a:prstGeom prst="rect">
            <a:avLst/>
          </a:prstGeom>
        </p:spPr>
      </p:pic>
      <p:sp>
        <p:nvSpPr>
          <p:cNvPr id="6" name="Rectangle 5"/>
          <p:cNvSpPr/>
          <p:nvPr userDrawn="1"/>
        </p:nvSpPr>
        <p:spPr>
          <a:xfrm>
            <a:off x="-51075" y="1819554"/>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98075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0C6FBDC9-C945-6644-9CA0-D20658BDA88B}" type="slidenum">
              <a:rPr lang="en-US"/>
              <a:pPr>
                <a:defRPr/>
              </a:pPr>
              <a:t>‹#›</a:t>
            </a:fld>
            <a:endParaRPr lang="en-US" dirty="0"/>
          </a:p>
        </p:txBody>
      </p:sp>
      <p:pic>
        <p:nvPicPr>
          <p:cNvPr id="2" name="Picture 1" descr="IMG_4853.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51075" y="1846721"/>
            <a:ext cx="2937325" cy="4368314"/>
          </a:xfrm>
          <a:prstGeom prst="rect">
            <a:avLst/>
          </a:prstGeom>
        </p:spPr>
      </p:pic>
      <p:sp>
        <p:nvSpPr>
          <p:cNvPr id="6" name="Rectangle 5"/>
          <p:cNvSpPr/>
          <p:nvPr userDrawn="1"/>
        </p:nvSpPr>
        <p:spPr>
          <a:xfrm>
            <a:off x="-51075" y="1747394"/>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691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8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0C6FBDC9-C945-6644-9CA0-D20658BDA88B}" type="slidenum">
              <a:rPr lang="en-US"/>
              <a:pPr>
                <a:defRPr/>
              </a:pPr>
              <a:t>‹#›</a:t>
            </a:fld>
            <a:endParaRPr lang="en-US" dirty="0"/>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descr="IMG_6450.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51075" y="1846720"/>
            <a:ext cx="2945936" cy="4368315"/>
          </a:xfrm>
          <a:prstGeom prst="rect">
            <a:avLst/>
          </a:prstGeom>
        </p:spPr>
      </p:pic>
      <p:sp>
        <p:nvSpPr>
          <p:cNvPr id="6" name="Rectangle 5"/>
          <p:cNvSpPr/>
          <p:nvPr userDrawn="1"/>
        </p:nvSpPr>
        <p:spPr>
          <a:xfrm>
            <a:off x="-51075" y="1754489"/>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82199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2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0C6FBDC9-C945-6644-9CA0-D20658BDA88B}" type="slidenum">
              <a:rPr lang="en-US"/>
              <a:pPr>
                <a:defRPr/>
              </a:pPr>
              <a:t>‹#›</a:t>
            </a:fld>
            <a:endParaRPr lang="en-US" dirty="0"/>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1075" y="1747394"/>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24961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3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0C6FBDC9-C945-6644-9CA0-D20658BDA88B}" type="slidenum">
              <a:rPr lang="en-US"/>
              <a:pPr>
                <a:defRPr/>
              </a:pPr>
              <a:t>‹#›</a:t>
            </a:fld>
            <a:endParaRPr lang="en-US" dirty="0"/>
          </a:p>
        </p:txBody>
      </p:sp>
      <p:pic>
        <p:nvPicPr>
          <p:cNvPr id="2" name="Picture 1" descr="4518345905_51dc214515_o.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99092" y="1846721"/>
            <a:ext cx="2980004" cy="4368314"/>
          </a:xfrm>
          <a:prstGeom prst="rect">
            <a:avLst/>
          </a:prstGeom>
        </p:spPr>
      </p:pic>
      <p:sp>
        <p:nvSpPr>
          <p:cNvPr id="6" name="Rectangle 5"/>
          <p:cNvSpPr/>
          <p:nvPr userDrawn="1"/>
        </p:nvSpPr>
        <p:spPr>
          <a:xfrm>
            <a:off x="-51075" y="1747394"/>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24961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7F611283-5368-B64F-81F2-50BF922FACC4}" type="slidenum">
              <a:rPr lang="en-US"/>
              <a:pPr>
                <a:defRPr/>
              </a:pPr>
              <a:t>‹#›</a:t>
            </a:fld>
            <a:endParaRPr lang="en-US" dirty="0"/>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1075" y="182677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1324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4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0C6FBDC9-C945-6644-9CA0-D20658BDA88B}" type="slidenum">
              <a:rPr lang="en-US"/>
              <a:pPr>
                <a:defRPr/>
              </a:pPr>
              <a:t>‹#›</a:t>
            </a:fld>
            <a:endParaRPr lang="en-US" dirty="0"/>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IMG_2925.jpg"/>
          <p:cNvPicPr>
            <a:picLocks noChangeAspect="1"/>
          </p:cNvPicPr>
          <p:nvPr userDrawn="1"/>
        </p:nvPicPr>
        <p:blipFill rotWithShape="1">
          <a:blip r:embed="rId3">
            <a:graysc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13921" t="7067" r="2353" b="13921"/>
          <a:stretch/>
        </p:blipFill>
        <p:spPr>
          <a:xfrm>
            <a:off x="-194685" y="1846721"/>
            <a:ext cx="3080935" cy="4361219"/>
          </a:xfrm>
          <a:prstGeom prst="rect">
            <a:avLst/>
          </a:prstGeom>
        </p:spPr>
      </p:pic>
      <p:sp>
        <p:nvSpPr>
          <p:cNvPr id="6" name="Rectangle 5"/>
          <p:cNvSpPr/>
          <p:nvPr userDrawn="1"/>
        </p:nvSpPr>
        <p:spPr>
          <a:xfrm>
            <a:off x="-51075" y="1754489"/>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51575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6"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3001974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6"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27076571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6"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34547028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718552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6"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14508071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6"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22242437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6"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39022476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rgbClr val="00A0AE"/>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10" name="Round Diagonal Corner Rectangle 9"/>
          <p:cNvSpPr/>
          <p:nvPr userDrawn="1"/>
        </p:nvSpPr>
        <p:spPr>
          <a:xfrm>
            <a:off x="266139" y="149417"/>
            <a:ext cx="8521930" cy="5939320"/>
          </a:xfrm>
          <a:prstGeom prst="round2DiagRect">
            <a:avLst/>
          </a:prstGeom>
          <a:solidFill>
            <a:srgbClr val="98CBCC">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434645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5_Custom Layout">
    <p:bg>
      <p:bgPr>
        <a:solidFill>
          <a:srgbClr val="00A0AE"/>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10" name="Round Diagonal Corner Rectangle 9"/>
          <p:cNvSpPr/>
          <p:nvPr userDrawn="1"/>
        </p:nvSpPr>
        <p:spPr>
          <a:xfrm>
            <a:off x="266139" y="149417"/>
            <a:ext cx="8521930"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48040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CADA10A5-F1A2-664C-B8F7-FB09FF0A0433}" type="slidenum">
              <a:rPr lang="en-US"/>
              <a:pPr>
                <a:defRPr/>
              </a:pPr>
              <a:t>‹#›</a:t>
            </a:fld>
            <a:endParaRPr lang="en-US" dirty="0"/>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1075" y="182677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35621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rgbClr val="FF6667"/>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6" name="Round Diagonal Corner Rectangle 5"/>
          <p:cNvSpPr/>
          <p:nvPr userDrawn="1"/>
        </p:nvSpPr>
        <p:spPr>
          <a:xfrm>
            <a:off x="266139" y="149417"/>
            <a:ext cx="8521930" cy="5939320"/>
          </a:xfrm>
          <a:prstGeom prst="round2DiagRect">
            <a:avLst/>
          </a:prstGeom>
          <a:solidFill>
            <a:srgbClr val="E7E8EA">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643949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rgbClr val="FF6667"/>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6" name="Round Diagonal Corner Rectangle 5"/>
          <p:cNvSpPr/>
          <p:nvPr userDrawn="1"/>
        </p:nvSpPr>
        <p:spPr>
          <a:xfrm>
            <a:off x="266139" y="149417"/>
            <a:ext cx="8521930"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9093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5_Custom Layout">
    <p:bg>
      <p:bgPr>
        <a:solidFill>
          <a:srgbClr val="F58220"/>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5" name="Round Diagonal Corner Rectangle 4"/>
          <p:cNvSpPr/>
          <p:nvPr userDrawn="1"/>
        </p:nvSpPr>
        <p:spPr>
          <a:xfrm>
            <a:off x="266139" y="149417"/>
            <a:ext cx="8521930" cy="5939320"/>
          </a:xfrm>
          <a:prstGeom prst="round2DiagRect">
            <a:avLst/>
          </a:prstGeom>
          <a:solidFill>
            <a:srgbClr val="FCB043">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36191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rgbClr val="F58220"/>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5" name="Round Diagonal Corner Rectangle 4"/>
          <p:cNvSpPr/>
          <p:nvPr userDrawn="1"/>
        </p:nvSpPr>
        <p:spPr>
          <a:xfrm>
            <a:off x="266139" y="149417"/>
            <a:ext cx="8521930"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72632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rgbClr val="98CBCC"/>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5" name="Round Diagonal Corner Rectangle 4"/>
          <p:cNvSpPr/>
          <p:nvPr userDrawn="1"/>
        </p:nvSpPr>
        <p:spPr>
          <a:xfrm>
            <a:off x="266139" y="149417"/>
            <a:ext cx="8521930" cy="5939320"/>
          </a:xfrm>
          <a:prstGeom prst="round2DiagRect">
            <a:avLst/>
          </a:prstGeom>
          <a:solidFill>
            <a:srgbClr val="00A0AE">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329654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2_Custom Layout">
    <p:bg>
      <p:bgPr>
        <a:solidFill>
          <a:srgbClr val="98CBCC"/>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5" name="Round Diagonal Corner Rectangle 4"/>
          <p:cNvSpPr/>
          <p:nvPr userDrawn="1"/>
        </p:nvSpPr>
        <p:spPr>
          <a:xfrm>
            <a:off x="266139" y="149417"/>
            <a:ext cx="8521930"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641564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rgbClr val="4D4D4F"/>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5" name="Round Diagonal Corner Rectangle 4"/>
          <p:cNvSpPr/>
          <p:nvPr userDrawn="1"/>
        </p:nvSpPr>
        <p:spPr>
          <a:xfrm>
            <a:off x="266139" y="149417"/>
            <a:ext cx="8521930" cy="5939320"/>
          </a:xfrm>
          <a:prstGeom prst="round2DiagRect">
            <a:avLst/>
          </a:prstGeom>
          <a:solidFill>
            <a:srgbClr val="E7E8EA">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954827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1_Custom Layout">
    <p:bg>
      <p:bgPr>
        <a:solidFill>
          <a:srgbClr val="4D4D4F"/>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5" name="Round Diagonal Corner Rectangle 4"/>
          <p:cNvSpPr/>
          <p:nvPr userDrawn="1"/>
        </p:nvSpPr>
        <p:spPr>
          <a:xfrm>
            <a:off x="266139" y="149417"/>
            <a:ext cx="8521930"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8372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rgbClr val="E7E8EA"/>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7F611283-5368-B64F-81F2-50BF922FACC4}" type="slidenum">
              <a:rPr lang="en-US"/>
              <a:pPr>
                <a:defRPr/>
              </a:pPr>
              <a:t>‹#›</a:t>
            </a:fld>
            <a:endParaRPr lang="en-US" dirty="0"/>
          </a:p>
        </p:txBody>
      </p:sp>
      <p:sp>
        <p:nvSpPr>
          <p:cNvPr id="5" name="Round Diagonal Corner Rectangle 4"/>
          <p:cNvSpPr/>
          <p:nvPr userDrawn="1"/>
        </p:nvSpPr>
        <p:spPr>
          <a:xfrm>
            <a:off x="266139" y="149417"/>
            <a:ext cx="8521930" cy="5939320"/>
          </a:xfrm>
          <a:prstGeom prst="round2Diag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038747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rgbClr val="0AAE83"/>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5" name="Round Diagonal Corner Rectangle 4"/>
          <p:cNvSpPr/>
          <p:nvPr userDrawn="1"/>
        </p:nvSpPr>
        <p:spPr>
          <a:xfrm>
            <a:off x="266139" y="149417"/>
            <a:ext cx="8521930" cy="5939320"/>
          </a:xfrm>
          <a:prstGeom prst="round2DiagRect">
            <a:avLst/>
          </a:prstGeom>
          <a:solidFill>
            <a:srgbClr val="E7E8EA">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57891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CADA10A5-F1A2-664C-B8F7-FB09FF0A0433}" type="slidenum">
              <a:rPr lang="en-US"/>
              <a:pPr>
                <a:defRPr/>
              </a:pPr>
              <a:t>‹#›</a:t>
            </a:fld>
            <a:endParaRPr lang="en-US" dirty="0"/>
          </a:p>
        </p:txBody>
      </p:sp>
      <p:pic>
        <p:nvPicPr>
          <p:cNvPr id="7" name="Picture 6"/>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100268" y="1919806"/>
            <a:ext cx="2856916" cy="4321756"/>
          </a:xfrm>
          <a:prstGeom prst="rect">
            <a:avLst/>
          </a:prstGeom>
        </p:spPr>
      </p:pic>
      <p:sp>
        <p:nvSpPr>
          <p:cNvPr id="6" name="Rectangle 5"/>
          <p:cNvSpPr/>
          <p:nvPr userDrawn="1"/>
        </p:nvSpPr>
        <p:spPr>
          <a:xfrm>
            <a:off x="-51075" y="182677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47650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rgbClr val="0AAE83"/>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5" name="Round Diagonal Corner Rectangle 4"/>
          <p:cNvSpPr/>
          <p:nvPr userDrawn="1"/>
        </p:nvSpPr>
        <p:spPr>
          <a:xfrm>
            <a:off x="266139" y="149417"/>
            <a:ext cx="8521930"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54303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CB043"/>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5" name="Round Diagonal Corner Rectangle 4"/>
          <p:cNvSpPr/>
          <p:nvPr userDrawn="1"/>
        </p:nvSpPr>
        <p:spPr>
          <a:xfrm>
            <a:off x="266139" y="149417"/>
            <a:ext cx="8521930" cy="5939320"/>
          </a:xfrm>
          <a:prstGeom prst="round2DiagRect">
            <a:avLst/>
          </a:prstGeom>
          <a:solidFill>
            <a:srgbClr val="F58220">
              <a:alpha val="3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43826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9_Custom Layout">
    <p:bg>
      <p:bgPr>
        <a:solidFill>
          <a:srgbClr val="FCB043"/>
        </a:solid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FFFFF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
        <p:nvSpPr>
          <p:cNvPr id="5" name="Round Diagonal Corner Rectangle 4"/>
          <p:cNvSpPr/>
          <p:nvPr userDrawn="1"/>
        </p:nvSpPr>
        <p:spPr>
          <a:xfrm>
            <a:off x="266139" y="149417"/>
            <a:ext cx="8521930" cy="5939320"/>
          </a:xfrm>
          <a:prstGeom prst="round2Diag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39574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00A0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chemeClr val="bg1"/>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37767757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FCB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chemeClr val="bg1"/>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12576227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F582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chemeClr val="bg1"/>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12576227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0AAE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chemeClr val="bg1"/>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12576227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5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4D4D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chemeClr val="bg1"/>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12576227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6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FF66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chemeClr val="bg1"/>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FFFFF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12576227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7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E7E8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4D4D4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936317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CADA10A5-F1A2-664C-B8F7-FB09FF0A0433}" type="slidenum">
              <a:rPr lang="en-US"/>
              <a:pPr>
                <a:defRPr/>
              </a:pPr>
              <a:t>‹#›</a:t>
            </a:fld>
            <a:endParaRPr lang="en-US" dirty="0"/>
          </a:p>
        </p:txBody>
      </p:sp>
      <p:pic>
        <p:nvPicPr>
          <p:cNvPr id="7" name="Picture 6" descr="snowplow_bw.jpg"/>
          <p:cNvPicPr>
            <a:picLocks noChangeAspect="1"/>
          </p:cNvPicPr>
          <p:nvPr userDrawn="1"/>
        </p:nvPicPr>
        <p:blipFill rotWithShape="1">
          <a:blip r:embed="rId3" cstate="email">
            <a:extLst>
              <a:ext uri="{28A0092B-C50C-407E-A947-70E740481C1C}">
                <a14:useLocalDpi xmlns:a14="http://schemas.microsoft.com/office/drawing/2010/main"/>
              </a:ext>
            </a:extLst>
          </a:blip>
          <a:srcRect l="-11903" r="4947"/>
          <a:stretch/>
        </p:blipFill>
        <p:spPr>
          <a:xfrm>
            <a:off x="-336133" y="1926097"/>
            <a:ext cx="3085285" cy="4339478"/>
          </a:xfrm>
          <a:prstGeom prst="rect">
            <a:avLst/>
          </a:prstGeom>
        </p:spPr>
      </p:pic>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1075" y="182677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2499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8_Custom Layout">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a:off x="-210154" y="5984334"/>
            <a:ext cx="9612278" cy="941048"/>
          </a:xfrm>
          <a:prstGeom prst="rect">
            <a:avLst/>
          </a:prstGeom>
          <a:solidFill>
            <a:srgbClr val="98CBC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5"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solidFill>
                  <a:srgbClr val="4D4D4F"/>
                </a:solidFill>
                <a:latin typeface="Trebuchet MS"/>
                <a:cs typeface="Trebuchet MS"/>
              </a:defRPr>
            </a:lvl1pPr>
          </a:lstStyle>
          <a:p>
            <a:pPr>
              <a:defRPr/>
            </a:pPr>
            <a:fld id="{7F611283-5368-B64F-81F2-50BF922FACC4}" type="slidenum">
              <a:rPr lang="en-US" smtClean="0"/>
              <a:pPr>
                <a:defRPr/>
              </a:pPr>
              <a:t>‹#›</a:t>
            </a:fld>
            <a:endParaRPr lang="en-US" dirty="0"/>
          </a:p>
        </p:txBody>
      </p:sp>
    </p:spTree>
    <p:extLst>
      <p:ext uri="{BB962C8B-B14F-4D97-AF65-F5344CB8AC3E}">
        <p14:creationId xmlns:p14="http://schemas.microsoft.com/office/powerpoint/2010/main" val="6329739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dirty="0"/>
              <a:t>PORTLANDOREGON.GOV/TRANSPORTATION</a:t>
            </a:r>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dirty="0"/>
          </a:p>
        </p:txBody>
      </p:sp>
    </p:spTree>
    <p:extLst>
      <p:ext uri="{BB962C8B-B14F-4D97-AF65-F5344CB8AC3E}">
        <p14:creationId xmlns:p14="http://schemas.microsoft.com/office/powerpoint/2010/main" val="2253666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1" y="457200"/>
            <a:ext cx="5114925" cy="990600"/>
          </a:xfrm>
        </p:spPr>
        <p:txBody>
          <a:bodyPr>
            <a:normAutofit/>
          </a:bodyPr>
          <a:lstStyle>
            <a:lvl1pPr>
              <a:defRPr sz="2100">
                <a:solidFill>
                  <a:srgbClr val="7030A0"/>
                </a:solidFill>
              </a:defRPr>
            </a:lvl1pPr>
          </a:lstStyle>
          <a:p>
            <a:r>
              <a:rPr lang="en-US"/>
              <a:t>Click to edit Master title style</a:t>
            </a:r>
            <a:endParaRPr lang="en-US" dirty="0"/>
          </a:p>
        </p:txBody>
      </p:sp>
      <p:sp>
        <p:nvSpPr>
          <p:cNvPr id="3" name="Content Placeholder 2"/>
          <p:cNvSpPr>
            <a:spLocks noGrp="1"/>
          </p:cNvSpPr>
          <p:nvPr>
            <p:ph idx="1"/>
          </p:nvPr>
        </p:nvSpPr>
        <p:spPr>
          <a:xfrm>
            <a:off x="400050" y="1676400"/>
            <a:ext cx="4057650" cy="3733800"/>
          </a:xfrm>
        </p:spPr>
        <p:txBody>
          <a:bodyPr>
            <a:normAutofit/>
          </a:bodyPr>
          <a:lstStyle>
            <a:lvl1pPr marL="0" indent="0">
              <a:buNone/>
              <a:defRPr sz="1350">
                <a:solidFill>
                  <a:srgbClr val="4D4D4D"/>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p:txBody>
      </p:sp>
      <p:sp>
        <p:nvSpPr>
          <p:cNvPr id="14" name="Picture Placeholder 13"/>
          <p:cNvSpPr>
            <a:spLocks noGrp="1"/>
          </p:cNvSpPr>
          <p:nvPr>
            <p:ph type="pic" sz="quarter" idx="10"/>
          </p:nvPr>
        </p:nvSpPr>
        <p:spPr>
          <a:xfrm>
            <a:off x="5888736" y="1676400"/>
            <a:ext cx="2798064" cy="3733800"/>
          </a:xfrm>
          <a:prstGeom prst="ellipse">
            <a:avLst/>
          </a:prstGeom>
          <a:solidFill>
            <a:schemeClr val="tx2"/>
          </a:solidFill>
        </p:spPr>
        <p:txBody>
          <a:bodyPr rtlCol="0">
            <a:normAutofit/>
          </a:bodyPr>
          <a:lstStyle>
            <a:lvl1pPr marL="0" indent="0" algn="ctr">
              <a:buNone/>
              <a:defRPr sz="1050">
                <a:solidFill>
                  <a:schemeClr val="bg1"/>
                </a:solidFill>
              </a:defRPr>
            </a:lvl1pPr>
          </a:lstStyle>
          <a:p>
            <a:pPr lvl="0"/>
            <a:r>
              <a:rPr lang="en-US" noProof="0" dirty="0"/>
              <a:t>Click icon to add picture</a:t>
            </a:r>
          </a:p>
        </p:txBody>
      </p:sp>
      <p:sp>
        <p:nvSpPr>
          <p:cNvPr id="5"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566018640"/>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0" y="274638"/>
            <a:ext cx="6400800" cy="1020762"/>
          </a:xfrm>
        </p:spPr>
        <p:txBody>
          <a:bodyPr anchor="t"/>
          <a:lstStyle>
            <a:lvl1pPr algn="l">
              <a:defRPr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2286000" y="1600200"/>
            <a:ext cx="6400800" cy="4525963"/>
          </a:xfrm>
        </p:spPr>
        <p:txBody>
          <a:bodyPr/>
          <a:lstStyle>
            <a:lvl2pPr>
              <a:buSzPct val="100000"/>
              <a:buFont typeface="Wingdings 2" pitchFamily="18" charset="2"/>
              <a:buChar char="­"/>
              <a:defRPr/>
            </a:lvl2pPr>
            <a:lvl3pPr>
              <a:buFont typeface="Wingdings" pitchFamily="2" charset="2"/>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271401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0" y="274638"/>
            <a:ext cx="6400800" cy="1020762"/>
          </a:xfrm>
        </p:spPr>
        <p:txBody>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2286000" y="1600200"/>
            <a:ext cx="2971800" cy="4525963"/>
          </a:xfrm>
        </p:spPr>
        <p:txBody>
          <a:bodyPr/>
          <a:lstStyle>
            <a:lvl1pPr>
              <a:defRPr sz="2800"/>
            </a:lvl1pPr>
            <a:lvl2pPr>
              <a:buFont typeface="Wingdings 2" pitchFamily="18" charset="2"/>
              <a:buChar char="­"/>
              <a:defRPr sz="2400"/>
            </a:lvl2pPr>
            <a:lvl3pPr>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62600" y="1600200"/>
            <a:ext cx="3124200" cy="4525963"/>
          </a:xfrm>
        </p:spPr>
        <p:txBody>
          <a:bodyPr/>
          <a:lstStyle>
            <a:lvl1pPr>
              <a:defRPr sz="2800"/>
            </a:lvl1pPr>
            <a:lvl2pPr>
              <a:buFont typeface="Wingdings 2" pitchFamily="18" charset="2"/>
              <a:buChar char="­"/>
              <a:defRPr sz="2400"/>
            </a:lvl2pPr>
            <a:lvl3pPr>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952665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0" y="274638"/>
            <a:ext cx="6400800" cy="1020762"/>
          </a:xfrm>
        </p:spPr>
        <p:txBody>
          <a:bodyPr/>
          <a:lstStyle>
            <a:lvl1pPr>
              <a:defRPr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5248537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5160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21977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3997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6">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6" name="Picture 2" descr="M:\plan\ti\projects\Southwest Corridor Study\Refinement 15-16 (pre-DEIS)\Public Involvement\Draft products\Key Issues\South Portland KI links\SWlogo.png"/>
          <p:cNvPicPr>
            <a:picLocks noChangeAspect="1" noChangeArrowheads="1"/>
          </p:cNvPicPr>
          <p:nvPr userDrawn="1"/>
        </p:nvPicPr>
        <p:blipFill>
          <a:blip r:embed="rId2" cstate="screen"/>
          <a:srcRect/>
          <a:stretch>
            <a:fillRect/>
          </a:stretch>
        </p:blipFill>
        <p:spPr bwMode="auto">
          <a:xfrm>
            <a:off x="192024" y="146304"/>
            <a:ext cx="5857875" cy="2133600"/>
          </a:xfrm>
          <a:prstGeom prst="rect">
            <a:avLst/>
          </a:prstGeom>
          <a:noFill/>
          <a:ln w="9525">
            <a:noFill/>
            <a:miter lim="800000"/>
            <a:headEnd/>
            <a:tailEnd/>
          </a:ln>
        </p:spPr>
      </p:pic>
    </p:spTree>
    <p:extLst>
      <p:ext uri="{BB962C8B-B14F-4D97-AF65-F5344CB8AC3E}">
        <p14:creationId xmlns:p14="http://schemas.microsoft.com/office/powerpoint/2010/main" val="8772297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2" descr="C:\Documents and Settings\chiggins\Desktop\logo.jpg"/>
          <p:cNvPicPr>
            <a:picLocks noChangeAspect="1" noChangeArrowheads="1"/>
          </p:cNvPicPr>
          <p:nvPr userDrawn="1"/>
        </p:nvPicPr>
        <p:blipFill>
          <a:blip r:embed="rId2" cstate="screen"/>
          <a:srcRect/>
          <a:stretch>
            <a:fillRect/>
          </a:stretch>
        </p:blipFill>
        <p:spPr bwMode="auto">
          <a:xfrm>
            <a:off x="0" y="58738"/>
            <a:ext cx="2276475" cy="779462"/>
          </a:xfrm>
          <a:prstGeom prst="rect">
            <a:avLst/>
          </a:prstGeom>
          <a:noFill/>
          <a:ln w="9525">
            <a:noFill/>
            <a:miter lim="800000"/>
            <a:headEnd/>
            <a:tailEnd/>
          </a:ln>
        </p:spPr>
      </p:pic>
    </p:spTree>
    <p:extLst>
      <p:ext uri="{BB962C8B-B14F-4D97-AF65-F5344CB8AC3E}">
        <p14:creationId xmlns:p14="http://schemas.microsoft.com/office/powerpoint/2010/main" val="606034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DF224F1C-52BD-8C47-A741-FA766EF60334}" type="slidenum">
              <a:rPr lang="en-US"/>
              <a:pPr>
                <a:defRPr/>
              </a:pPr>
              <a:t>‹#›</a:t>
            </a:fld>
            <a:endParaRPr lang="en-US" dirty="0"/>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1075" y="1819554"/>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14639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5030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DF224F1C-52BD-8C47-A741-FA766EF60334}" type="slidenum">
              <a:rPr lang="en-US"/>
              <a:pPr>
                <a:defRPr/>
              </a:pPr>
              <a:t>‹#›</a:t>
            </a:fld>
            <a:endParaRPr lang="en-US" dirty="0"/>
          </a:p>
        </p:txBody>
      </p:sp>
      <p:pic>
        <p:nvPicPr>
          <p:cNvPr id="7" name="Picture 6" descr="snowplow_bw.jpg"/>
          <p:cNvPicPr>
            <a:picLocks noChangeAspect="1"/>
          </p:cNvPicPr>
          <p:nvPr userDrawn="1"/>
        </p:nvPicPr>
        <p:blipFill rotWithShape="1">
          <a:blip r:embed="rId3" cstate="email">
            <a:extLst>
              <a:ext uri="{28A0092B-C50C-407E-A947-70E740481C1C}">
                <a14:useLocalDpi xmlns:a14="http://schemas.microsoft.com/office/drawing/2010/main"/>
              </a:ext>
            </a:extLst>
          </a:blip>
          <a:srcRect l="-5002"/>
          <a:stretch/>
        </p:blipFill>
        <p:spPr>
          <a:xfrm>
            <a:off x="-278407" y="1926097"/>
            <a:ext cx="3028938" cy="4339478"/>
          </a:xfrm>
          <a:prstGeom prst="rect">
            <a:avLst/>
          </a:prstGeom>
        </p:spPr>
      </p:pic>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1075" y="1819554"/>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51551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E69F3535-DD9C-7E4A-A1A8-CCB08DB0FFE2}" type="slidenum">
              <a:rPr lang="en-US"/>
              <a:pPr>
                <a:defRPr/>
              </a:pPr>
              <a:t>‹#›</a:t>
            </a:fld>
            <a:endParaRPr lang="en-US" dirty="0"/>
          </a:p>
        </p:txBody>
      </p:sp>
      <p:pic>
        <p:nvPicPr>
          <p:cNvPr id="7" name="Picture 6" descr="IMG_5491.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l="-5100"/>
          <a:stretch/>
        </p:blipFill>
        <p:spPr>
          <a:xfrm>
            <a:off x="-289666" y="1886092"/>
            <a:ext cx="3027448" cy="4357787"/>
          </a:xfrm>
          <a:prstGeom prst="rect">
            <a:avLst/>
          </a:prstGeom>
        </p:spPr>
      </p:pic>
      <p:sp>
        <p:nvSpPr>
          <p:cNvPr id="6" name="Rectangle 5"/>
          <p:cNvSpPr/>
          <p:nvPr userDrawn="1"/>
        </p:nvSpPr>
        <p:spPr>
          <a:xfrm>
            <a:off x="-51075" y="179069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14953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Footer Placeholder 4"/>
          <p:cNvSpPr>
            <a:spLocks noGrp="1"/>
          </p:cNvSpPr>
          <p:nvPr>
            <p:ph type="ftr" sz="quarter" idx="10"/>
          </p:nvPr>
        </p:nvSpPr>
        <p:spPr>
          <a:xfrm>
            <a:off x="238125" y="6459538"/>
            <a:ext cx="3960813" cy="365125"/>
          </a:xfrm>
          <a:prstGeom prst="rect">
            <a:avLst/>
          </a:prstGeom>
        </p:spPr>
        <p:txBody>
          <a:bodyPr/>
          <a:lstStyle>
            <a:lvl1pPr algn="dist">
              <a:defRPr sz="900" dirty="0" smtClean="0">
                <a:solidFill>
                  <a:srgbClr val="4D4D4F"/>
                </a:solidFill>
                <a:latin typeface="Trebuchet MS"/>
                <a:cs typeface="Trebuchet MS"/>
              </a:defRPr>
            </a:lvl1pPr>
          </a:lstStyle>
          <a:p>
            <a:pPr>
              <a:defRPr/>
            </a:pPr>
            <a:r>
              <a:rPr lang="en-US" dirty="0"/>
              <a:t>PORTLANDOREGON.GOV/TRANSPORTATION</a:t>
            </a:r>
          </a:p>
        </p:txBody>
      </p:sp>
      <p:sp>
        <p:nvSpPr>
          <p:cNvPr id="4" name="Slide Number Placeholder 5"/>
          <p:cNvSpPr>
            <a:spLocks noGrp="1"/>
          </p:cNvSpPr>
          <p:nvPr>
            <p:ph type="sldNum" sz="quarter" idx="11"/>
          </p:nvPr>
        </p:nvSpPr>
        <p:spPr>
          <a:xfrm>
            <a:off x="6783388" y="6380163"/>
            <a:ext cx="2133600" cy="365125"/>
          </a:xfrm>
          <a:prstGeom prst="rect">
            <a:avLst/>
          </a:prstGeom>
        </p:spPr>
        <p:txBody>
          <a:bodyPr/>
          <a:lstStyle>
            <a:lvl1pPr algn="r">
              <a:defRPr sz="1800" smtClean="0">
                <a:latin typeface="Trebuchet MS"/>
                <a:cs typeface="Trebuchet MS"/>
              </a:defRPr>
            </a:lvl1pPr>
          </a:lstStyle>
          <a:p>
            <a:pPr>
              <a:defRPr/>
            </a:pPr>
            <a:fld id="{E69F3535-DD9C-7E4A-A1A8-CCB08DB0FFE2}" type="slidenum">
              <a:rPr lang="en-US"/>
              <a:pPr>
                <a:defRPr/>
              </a:pPr>
              <a:t>‹#›</a:t>
            </a:fld>
            <a:endParaRPr lang="en-US" dirty="0"/>
          </a:p>
        </p:txBody>
      </p:sp>
      <p:pic>
        <p:nvPicPr>
          <p:cNvPr id="7" name="Picture 6" descr="IMG_7127.JPG"/>
          <p:cNvPicPr>
            <a:picLocks noChangeAspect="1"/>
          </p:cNvPicPr>
          <p:nvPr userDrawn="1"/>
        </p:nvPicPr>
        <p:blipFill rotWithShape="1">
          <a:blip r:embed="rId3" cstate="email">
            <a:grayscl/>
            <a:extLst>
              <a:ext uri="{28A0092B-C50C-407E-A947-70E740481C1C}">
                <a14:useLocalDpi xmlns:a14="http://schemas.microsoft.com/office/drawing/2010/main"/>
              </a:ext>
            </a:extLst>
          </a:blip>
          <a:srcRect/>
          <a:stretch/>
        </p:blipFill>
        <p:spPr>
          <a:xfrm>
            <a:off x="-13839" y="1809332"/>
            <a:ext cx="2848741" cy="4426241"/>
          </a:xfrm>
          <a:prstGeom prst="rect">
            <a:avLst/>
          </a:prstGeom>
        </p:spPr>
      </p:pic>
      <p:sp>
        <p:nvSpPr>
          <p:cNvPr id="6" name="Rectangle 5"/>
          <p:cNvSpPr/>
          <p:nvPr userDrawn="1"/>
        </p:nvSpPr>
        <p:spPr>
          <a:xfrm>
            <a:off x="-51075" y="1790690"/>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113524" y="6215035"/>
            <a:ext cx="9257524" cy="993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956516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5.xml"/><Relationship Id="rId7" Type="http://schemas.openxmlformats.org/officeDocument/2006/relationships/image" Target="../media/image26.jpe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theme" Target="../theme/theme2.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9" r:id="rId1"/>
    <p:sldLayoutId id="2147483723" r:id="rId2"/>
    <p:sldLayoutId id="2147483680" r:id="rId3"/>
    <p:sldLayoutId id="2147483726" r:id="rId4"/>
    <p:sldLayoutId id="2147483716" r:id="rId5"/>
    <p:sldLayoutId id="2147483681" r:id="rId6"/>
    <p:sldLayoutId id="2147483718" r:id="rId7"/>
    <p:sldLayoutId id="2147483684" r:id="rId8"/>
    <p:sldLayoutId id="2147483717" r:id="rId9"/>
    <p:sldLayoutId id="2147483724" r:id="rId10"/>
    <p:sldLayoutId id="2147483685" r:id="rId11"/>
    <p:sldLayoutId id="2147483725" r:id="rId12"/>
    <p:sldLayoutId id="2147483720" r:id="rId13"/>
    <p:sldLayoutId id="2147483719" r:id="rId14"/>
    <p:sldLayoutId id="2147483722" r:id="rId15"/>
    <p:sldLayoutId id="2147483686" r:id="rId16"/>
    <p:sldLayoutId id="2147483721" r:id="rId17"/>
    <p:sldLayoutId id="2147483727" r:id="rId18"/>
    <p:sldLayoutId id="2147483728" r:id="rId19"/>
    <p:sldLayoutId id="2147483729" r:id="rId20"/>
    <p:sldLayoutId id="2147483687" r:id="rId21"/>
    <p:sldLayoutId id="2147483688" r:id="rId22"/>
    <p:sldLayoutId id="2147483689" r:id="rId23"/>
    <p:sldLayoutId id="2147483678" r:id="rId24"/>
    <p:sldLayoutId id="2147483690" r:id="rId25"/>
    <p:sldLayoutId id="2147483691" r:id="rId26"/>
    <p:sldLayoutId id="2147483692" r:id="rId27"/>
    <p:sldLayoutId id="2147483693" r:id="rId28"/>
    <p:sldLayoutId id="2147483715" r:id="rId29"/>
    <p:sldLayoutId id="2147483694" r:id="rId30"/>
    <p:sldLayoutId id="2147483714" r:id="rId31"/>
    <p:sldLayoutId id="2147483695" r:id="rId32"/>
    <p:sldLayoutId id="2147483713" r:id="rId33"/>
    <p:sldLayoutId id="2147483696" r:id="rId34"/>
    <p:sldLayoutId id="2147483712" r:id="rId35"/>
    <p:sldLayoutId id="2147483697" r:id="rId36"/>
    <p:sldLayoutId id="2147483711" r:id="rId37"/>
    <p:sldLayoutId id="2147483698" r:id="rId38"/>
    <p:sldLayoutId id="2147483699" r:id="rId39"/>
    <p:sldLayoutId id="2147483710" r:id="rId40"/>
    <p:sldLayoutId id="2147483700" r:id="rId41"/>
    <p:sldLayoutId id="2147483709"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43" r:id="rId51"/>
    <p:sldLayoutId id="2147483744" r:id="rId52"/>
  </p:sldLayoutIdLst>
  <p:hf hdr="0" dt="0"/>
  <p:txStyles>
    <p:titleStyle>
      <a:lvl1pPr algn="ctr" defTabSz="455613" rtl="0" eaLnBrk="0" fontAlgn="base" hangingPunct="0">
        <a:spcBef>
          <a:spcPct val="0"/>
        </a:spcBef>
        <a:spcAft>
          <a:spcPct val="0"/>
        </a:spcAft>
        <a:defRPr sz="4400" kern="1200">
          <a:solidFill>
            <a:schemeClr val="tx1"/>
          </a:solidFill>
          <a:latin typeface="+mj-lt"/>
          <a:ea typeface="MS PGothic" charset="0"/>
          <a:cs typeface="MS PGothic" charset="0"/>
        </a:defRPr>
      </a:lvl1pPr>
      <a:lvl2pPr algn="ctr" defTabSz="455613" rtl="0" eaLnBrk="0" fontAlgn="base" hangingPunct="0">
        <a:spcBef>
          <a:spcPct val="0"/>
        </a:spcBef>
        <a:spcAft>
          <a:spcPct val="0"/>
        </a:spcAft>
        <a:defRPr sz="4400">
          <a:solidFill>
            <a:schemeClr val="tx1"/>
          </a:solidFill>
          <a:latin typeface="Calibri" charset="0"/>
          <a:ea typeface="MS PGothic" charset="0"/>
          <a:cs typeface="MS PGothic" charset="0"/>
        </a:defRPr>
      </a:lvl2pPr>
      <a:lvl3pPr algn="ctr" defTabSz="455613" rtl="0" eaLnBrk="0" fontAlgn="base" hangingPunct="0">
        <a:spcBef>
          <a:spcPct val="0"/>
        </a:spcBef>
        <a:spcAft>
          <a:spcPct val="0"/>
        </a:spcAft>
        <a:defRPr sz="4400">
          <a:solidFill>
            <a:schemeClr val="tx1"/>
          </a:solidFill>
          <a:latin typeface="Calibri" charset="0"/>
          <a:ea typeface="MS PGothic" charset="0"/>
          <a:cs typeface="MS PGothic" charset="0"/>
        </a:defRPr>
      </a:lvl3pPr>
      <a:lvl4pPr algn="ctr" defTabSz="455613" rtl="0" eaLnBrk="0" fontAlgn="base" hangingPunct="0">
        <a:spcBef>
          <a:spcPct val="0"/>
        </a:spcBef>
        <a:spcAft>
          <a:spcPct val="0"/>
        </a:spcAft>
        <a:defRPr sz="4400">
          <a:solidFill>
            <a:schemeClr val="tx1"/>
          </a:solidFill>
          <a:latin typeface="Calibri" charset="0"/>
          <a:ea typeface="MS PGothic" charset="0"/>
          <a:cs typeface="MS PGothic" charset="0"/>
        </a:defRPr>
      </a:lvl4pPr>
      <a:lvl5pPr algn="ctr" defTabSz="455613" rtl="0" eaLnBrk="0" fontAlgn="base" hangingPunct="0">
        <a:spcBef>
          <a:spcPct val="0"/>
        </a:spcBef>
        <a:spcAft>
          <a:spcPct val="0"/>
        </a:spcAft>
        <a:defRPr sz="4400">
          <a:solidFill>
            <a:schemeClr val="tx1"/>
          </a:solidFill>
          <a:latin typeface="Calibri" charset="0"/>
          <a:ea typeface="MS PGothic" charset="0"/>
          <a:cs typeface="MS PGothic"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MS PGothic" charset="0"/>
          <a:cs typeface="MS PGothic"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MS PGothic" charset="0"/>
          <a:cs typeface="MS PGothic" charset="0"/>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MS PGothic" charset="0"/>
          <a:cs typeface="MS PGothic" charset="0"/>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MS PGothic" charset="0"/>
          <a:cs typeface="MS PGothic" charset="0"/>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MS PGothic" charset="0"/>
          <a:cs typeface="MS PGothic" charset="0"/>
        </a:defRPr>
      </a:lvl5pPr>
      <a:lvl6pPr marL="2514198" indent="-228563" algn="l" defTabSz="457127" rtl="0" eaLnBrk="1" latinLnBrk="0" hangingPunct="1">
        <a:spcBef>
          <a:spcPct val="20000"/>
        </a:spcBef>
        <a:buFont typeface="Arial"/>
        <a:buChar char="•"/>
        <a:defRPr sz="2000" kern="1200">
          <a:solidFill>
            <a:schemeClr val="tx1"/>
          </a:solidFill>
          <a:latin typeface="+mn-lt"/>
          <a:ea typeface="+mn-ea"/>
          <a:cs typeface="+mn-cs"/>
        </a:defRPr>
      </a:lvl6pPr>
      <a:lvl7pPr marL="2971325" indent="-228563" algn="l" defTabSz="457127" rtl="0" eaLnBrk="1" latinLnBrk="0" hangingPunct="1">
        <a:spcBef>
          <a:spcPct val="20000"/>
        </a:spcBef>
        <a:buFont typeface="Arial"/>
        <a:buChar char="•"/>
        <a:defRPr sz="2000" kern="1200">
          <a:solidFill>
            <a:schemeClr val="tx1"/>
          </a:solidFill>
          <a:latin typeface="+mn-lt"/>
          <a:ea typeface="+mn-ea"/>
          <a:cs typeface="+mn-cs"/>
        </a:defRPr>
      </a:lvl7pPr>
      <a:lvl8pPr marL="3428451" indent="-228563" algn="l" defTabSz="457127" rtl="0" eaLnBrk="1" latinLnBrk="0" hangingPunct="1">
        <a:spcBef>
          <a:spcPct val="20000"/>
        </a:spcBef>
        <a:buFont typeface="Arial"/>
        <a:buChar char="•"/>
        <a:defRPr sz="2000" kern="1200">
          <a:solidFill>
            <a:schemeClr val="tx1"/>
          </a:solidFill>
          <a:latin typeface="+mn-lt"/>
          <a:ea typeface="+mn-ea"/>
          <a:cs typeface="+mn-cs"/>
        </a:defRPr>
      </a:lvl8pPr>
      <a:lvl9pPr marL="3885578" indent="-228563" algn="l" defTabSz="45712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27" rtl="0" eaLnBrk="1" latinLnBrk="0" hangingPunct="1">
        <a:defRPr sz="1800" kern="1200">
          <a:solidFill>
            <a:schemeClr val="tx1"/>
          </a:solidFill>
          <a:latin typeface="+mn-lt"/>
          <a:ea typeface="+mn-ea"/>
          <a:cs typeface="+mn-cs"/>
        </a:defRPr>
      </a:lvl1pPr>
      <a:lvl2pPr marL="457127" algn="l" defTabSz="457127" rtl="0" eaLnBrk="1" latinLnBrk="0" hangingPunct="1">
        <a:defRPr sz="1800" kern="1200">
          <a:solidFill>
            <a:schemeClr val="tx1"/>
          </a:solidFill>
          <a:latin typeface="+mn-lt"/>
          <a:ea typeface="+mn-ea"/>
          <a:cs typeface="+mn-cs"/>
        </a:defRPr>
      </a:lvl2pPr>
      <a:lvl3pPr marL="914254" algn="l" defTabSz="457127" rtl="0" eaLnBrk="1" latinLnBrk="0" hangingPunct="1">
        <a:defRPr sz="1800" kern="1200">
          <a:solidFill>
            <a:schemeClr val="tx1"/>
          </a:solidFill>
          <a:latin typeface="+mn-lt"/>
          <a:ea typeface="+mn-ea"/>
          <a:cs typeface="+mn-cs"/>
        </a:defRPr>
      </a:lvl3pPr>
      <a:lvl4pPr marL="1371381" algn="l" defTabSz="457127" rtl="0" eaLnBrk="1" latinLnBrk="0" hangingPunct="1">
        <a:defRPr sz="1800" kern="1200">
          <a:solidFill>
            <a:schemeClr val="tx1"/>
          </a:solidFill>
          <a:latin typeface="+mn-lt"/>
          <a:ea typeface="+mn-ea"/>
          <a:cs typeface="+mn-cs"/>
        </a:defRPr>
      </a:lvl4pPr>
      <a:lvl5pPr marL="1828507" algn="l" defTabSz="457127" rtl="0" eaLnBrk="1" latinLnBrk="0" hangingPunct="1">
        <a:defRPr sz="1800" kern="1200">
          <a:solidFill>
            <a:schemeClr val="tx1"/>
          </a:solidFill>
          <a:latin typeface="+mn-lt"/>
          <a:ea typeface="+mn-ea"/>
          <a:cs typeface="+mn-cs"/>
        </a:defRPr>
      </a:lvl5pPr>
      <a:lvl6pPr marL="2285634" algn="l" defTabSz="457127" rtl="0" eaLnBrk="1" latinLnBrk="0" hangingPunct="1">
        <a:defRPr sz="1800" kern="1200">
          <a:solidFill>
            <a:schemeClr val="tx1"/>
          </a:solidFill>
          <a:latin typeface="+mn-lt"/>
          <a:ea typeface="+mn-ea"/>
          <a:cs typeface="+mn-cs"/>
        </a:defRPr>
      </a:lvl6pPr>
      <a:lvl7pPr marL="2742761" algn="l" defTabSz="457127" rtl="0" eaLnBrk="1" latinLnBrk="0" hangingPunct="1">
        <a:defRPr sz="1800" kern="1200">
          <a:solidFill>
            <a:schemeClr val="tx1"/>
          </a:solidFill>
          <a:latin typeface="+mn-lt"/>
          <a:ea typeface="+mn-ea"/>
          <a:cs typeface="+mn-cs"/>
        </a:defRPr>
      </a:lvl7pPr>
      <a:lvl8pPr marL="3199888" algn="l" defTabSz="457127" rtl="0" eaLnBrk="1" latinLnBrk="0" hangingPunct="1">
        <a:defRPr sz="1800" kern="1200">
          <a:solidFill>
            <a:schemeClr val="tx1"/>
          </a:solidFill>
          <a:latin typeface="+mn-lt"/>
          <a:ea typeface="+mn-ea"/>
          <a:cs typeface="+mn-cs"/>
        </a:defRPr>
      </a:lvl8pPr>
      <a:lvl9pPr marL="3657015" algn="l" defTabSz="45712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2286000" y="274638"/>
            <a:ext cx="6400800" cy="1020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171" name="Text Placeholder 2"/>
          <p:cNvSpPr>
            <a:spLocks noGrp="1"/>
          </p:cNvSpPr>
          <p:nvPr>
            <p:ph type="body" idx="1"/>
          </p:nvPr>
        </p:nvSpPr>
        <p:spPr bwMode="auto">
          <a:xfrm>
            <a:off x="2286000" y="1600200"/>
            <a:ext cx="6324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172" name="Picture 2" descr="C:\Documents and Settings\chiggins\Desktop\logo.jpg"/>
          <p:cNvPicPr>
            <a:picLocks noChangeAspect="1" noChangeArrowheads="1"/>
          </p:cNvPicPr>
          <p:nvPr/>
        </p:nvPicPr>
        <p:blipFill>
          <a:blip r:embed="rId7" cstate="screen"/>
          <a:srcRect/>
          <a:stretch>
            <a:fillRect/>
          </a:stretch>
        </p:blipFill>
        <p:spPr bwMode="auto">
          <a:xfrm>
            <a:off x="0" y="58738"/>
            <a:ext cx="2276475" cy="779462"/>
          </a:xfrm>
          <a:prstGeom prst="rect">
            <a:avLst/>
          </a:prstGeom>
          <a:noFill/>
          <a:ln w="9525">
            <a:noFill/>
            <a:miter lim="800000"/>
            <a:headEnd/>
            <a:tailEnd/>
          </a:ln>
        </p:spPr>
      </p:pic>
      <p:sp>
        <p:nvSpPr>
          <p:cNvPr id="15" name="Rectangle 14"/>
          <p:cNvSpPr/>
          <p:nvPr/>
        </p:nvSpPr>
        <p:spPr>
          <a:xfrm>
            <a:off x="0" y="838200"/>
            <a:ext cx="1447800" cy="6019800"/>
          </a:xfrm>
          <a:prstGeom prst="rect">
            <a:avLst/>
          </a:prstGeom>
          <a:solidFill>
            <a:srgbClr val="EA96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sz="2400">
              <a:solidFill>
                <a:prstClr val="white"/>
              </a:solidFill>
            </a:endParaRPr>
          </a:p>
        </p:txBody>
      </p:sp>
      <p:cxnSp>
        <p:nvCxnSpPr>
          <p:cNvPr id="19" name="Straight Connector 18"/>
          <p:cNvCxnSpPr/>
          <p:nvPr/>
        </p:nvCxnSpPr>
        <p:spPr>
          <a:xfrm>
            <a:off x="1447800" y="609600"/>
            <a:ext cx="0" cy="6248400"/>
          </a:xfrm>
          <a:prstGeom prst="line">
            <a:avLst/>
          </a:prstGeom>
          <a:ln>
            <a:solidFill>
              <a:srgbClr val="00466A"/>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838200"/>
            <a:ext cx="1981200" cy="0"/>
          </a:xfrm>
          <a:prstGeom prst="line">
            <a:avLst/>
          </a:prstGeom>
          <a:ln w="3175">
            <a:solidFill>
              <a:srgbClr val="00466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09095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Lst>
  <p:txStyles>
    <p:titleStyle>
      <a:lvl1pPr algn="l" rtl="0" eaLnBrk="0" fontAlgn="base" hangingPunct="0">
        <a:spcBef>
          <a:spcPct val="0"/>
        </a:spcBef>
        <a:spcAft>
          <a:spcPct val="0"/>
        </a:spcAft>
        <a:defRPr sz="4400" b="1" kern="1200">
          <a:solidFill>
            <a:schemeClr val="tx1"/>
          </a:solidFill>
          <a:latin typeface="+mj-lt"/>
          <a:ea typeface="ＭＳ Ｐゴシック" charset="-128"/>
          <a:cs typeface="+mj-cs"/>
        </a:defRPr>
      </a:lvl1pPr>
      <a:lvl2pPr algn="l" rtl="0" eaLnBrk="0" fontAlgn="base" hangingPunct="0">
        <a:spcBef>
          <a:spcPct val="0"/>
        </a:spcBef>
        <a:spcAft>
          <a:spcPct val="0"/>
        </a:spcAft>
        <a:defRPr sz="4400">
          <a:solidFill>
            <a:srgbClr val="00466A"/>
          </a:solidFill>
          <a:latin typeface="Calibri" pitchFamily="34" charset="0"/>
          <a:ea typeface="ＭＳ Ｐゴシック" charset="-128"/>
        </a:defRPr>
      </a:lvl2pPr>
      <a:lvl3pPr algn="l" rtl="0" eaLnBrk="0" fontAlgn="base" hangingPunct="0">
        <a:spcBef>
          <a:spcPct val="0"/>
        </a:spcBef>
        <a:spcAft>
          <a:spcPct val="0"/>
        </a:spcAft>
        <a:defRPr sz="4400">
          <a:solidFill>
            <a:srgbClr val="00466A"/>
          </a:solidFill>
          <a:latin typeface="Calibri" pitchFamily="34" charset="0"/>
          <a:ea typeface="ＭＳ Ｐゴシック" charset="-128"/>
        </a:defRPr>
      </a:lvl3pPr>
      <a:lvl4pPr algn="l" rtl="0" eaLnBrk="0" fontAlgn="base" hangingPunct="0">
        <a:spcBef>
          <a:spcPct val="0"/>
        </a:spcBef>
        <a:spcAft>
          <a:spcPct val="0"/>
        </a:spcAft>
        <a:defRPr sz="4400">
          <a:solidFill>
            <a:srgbClr val="00466A"/>
          </a:solidFill>
          <a:latin typeface="Calibri" pitchFamily="34" charset="0"/>
          <a:ea typeface="ＭＳ Ｐゴシック" charset="-128"/>
        </a:defRPr>
      </a:lvl4pPr>
      <a:lvl5pPr algn="l" rtl="0" eaLnBrk="0" fontAlgn="base" hangingPunct="0">
        <a:spcBef>
          <a:spcPct val="0"/>
        </a:spcBef>
        <a:spcAft>
          <a:spcPct val="0"/>
        </a:spcAft>
        <a:defRPr sz="4400">
          <a:solidFill>
            <a:srgbClr val="00466A"/>
          </a:solidFill>
          <a:latin typeface="Calibri" pitchFamily="34" charset="0"/>
          <a:ea typeface="ＭＳ Ｐゴシック" charset="-128"/>
        </a:defRPr>
      </a:lvl5pPr>
      <a:lvl6pPr marL="457200" algn="l" rtl="0" fontAlgn="base">
        <a:spcBef>
          <a:spcPct val="0"/>
        </a:spcBef>
        <a:spcAft>
          <a:spcPct val="0"/>
        </a:spcAft>
        <a:defRPr sz="4400">
          <a:solidFill>
            <a:srgbClr val="00466A"/>
          </a:solidFill>
          <a:latin typeface="Calibri" pitchFamily="34" charset="0"/>
        </a:defRPr>
      </a:lvl6pPr>
      <a:lvl7pPr marL="914400" algn="l" rtl="0" fontAlgn="base">
        <a:spcBef>
          <a:spcPct val="0"/>
        </a:spcBef>
        <a:spcAft>
          <a:spcPct val="0"/>
        </a:spcAft>
        <a:defRPr sz="4400">
          <a:solidFill>
            <a:srgbClr val="00466A"/>
          </a:solidFill>
          <a:latin typeface="Calibri" pitchFamily="34" charset="0"/>
        </a:defRPr>
      </a:lvl7pPr>
      <a:lvl8pPr marL="1371600" algn="l" rtl="0" fontAlgn="base">
        <a:spcBef>
          <a:spcPct val="0"/>
        </a:spcBef>
        <a:spcAft>
          <a:spcPct val="0"/>
        </a:spcAft>
        <a:defRPr sz="4400">
          <a:solidFill>
            <a:srgbClr val="00466A"/>
          </a:solidFill>
          <a:latin typeface="Calibri" pitchFamily="34" charset="0"/>
        </a:defRPr>
      </a:lvl8pPr>
      <a:lvl9pPr marL="1828800" algn="l" rtl="0" fontAlgn="base">
        <a:spcBef>
          <a:spcPct val="0"/>
        </a:spcBef>
        <a:spcAft>
          <a:spcPct val="0"/>
        </a:spcAft>
        <a:defRPr sz="4400">
          <a:solidFill>
            <a:srgbClr val="00466A"/>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mn-cs"/>
        </a:defRPr>
      </a:lvl1pPr>
      <a:lvl2pPr marL="742950" indent="-285750" algn="l" rtl="0" eaLnBrk="0" fontAlgn="base" hangingPunct="0">
        <a:spcBef>
          <a:spcPct val="20000"/>
        </a:spcBef>
        <a:spcAft>
          <a:spcPct val="0"/>
        </a:spcAft>
        <a:buFont typeface="Wingdings 3" pitchFamily="18" charset="2"/>
        <a:buChar char="ê"/>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Wingdings" pitchFamily="2" charset="2"/>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932290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Lst>
  <p:txStyles>
    <p:titleStyle>
      <a:lvl1pPr algn="ctr" rtl="0" eaLnBrk="0" fontAlgn="base" hangingPunct="0">
        <a:spcBef>
          <a:spcPct val="0"/>
        </a:spcBef>
        <a:spcAft>
          <a:spcPct val="0"/>
        </a:spcAft>
        <a:defRPr sz="4400" kern="1200">
          <a:solidFill>
            <a:srgbClr val="10253F"/>
          </a:solidFill>
          <a:latin typeface="+mj-lt"/>
          <a:ea typeface="+mj-ea"/>
          <a:cs typeface="+mj-cs"/>
        </a:defRPr>
      </a:lvl1pPr>
      <a:lvl2pPr algn="ctr" rtl="0" eaLnBrk="0" fontAlgn="base" hangingPunct="0">
        <a:spcBef>
          <a:spcPct val="0"/>
        </a:spcBef>
        <a:spcAft>
          <a:spcPct val="0"/>
        </a:spcAft>
        <a:defRPr sz="4400">
          <a:solidFill>
            <a:srgbClr val="10253F"/>
          </a:solidFill>
          <a:latin typeface="Calibri" pitchFamily="34" charset="0"/>
        </a:defRPr>
      </a:lvl2pPr>
      <a:lvl3pPr algn="ctr" rtl="0" eaLnBrk="0" fontAlgn="base" hangingPunct="0">
        <a:spcBef>
          <a:spcPct val="0"/>
        </a:spcBef>
        <a:spcAft>
          <a:spcPct val="0"/>
        </a:spcAft>
        <a:defRPr sz="4400">
          <a:solidFill>
            <a:srgbClr val="10253F"/>
          </a:solidFill>
          <a:latin typeface="Calibri" pitchFamily="34" charset="0"/>
        </a:defRPr>
      </a:lvl3pPr>
      <a:lvl4pPr algn="ctr" rtl="0" eaLnBrk="0" fontAlgn="base" hangingPunct="0">
        <a:spcBef>
          <a:spcPct val="0"/>
        </a:spcBef>
        <a:spcAft>
          <a:spcPct val="0"/>
        </a:spcAft>
        <a:defRPr sz="4400">
          <a:solidFill>
            <a:srgbClr val="10253F"/>
          </a:solidFill>
          <a:latin typeface="Calibri" pitchFamily="34" charset="0"/>
        </a:defRPr>
      </a:lvl4pPr>
      <a:lvl5pPr algn="ctr" rtl="0" eaLnBrk="0" fontAlgn="base" hangingPunct="0">
        <a:spcBef>
          <a:spcPct val="0"/>
        </a:spcBef>
        <a:spcAft>
          <a:spcPct val="0"/>
        </a:spcAft>
        <a:defRPr sz="4400">
          <a:solidFill>
            <a:srgbClr val="10253F"/>
          </a:solidFill>
          <a:latin typeface="Calibri" pitchFamily="34" charset="0"/>
        </a:defRPr>
      </a:lvl5pPr>
      <a:lvl6pPr marL="457200" algn="ctr" rtl="0" fontAlgn="base">
        <a:spcBef>
          <a:spcPct val="0"/>
        </a:spcBef>
        <a:spcAft>
          <a:spcPct val="0"/>
        </a:spcAft>
        <a:defRPr sz="4400">
          <a:solidFill>
            <a:srgbClr val="10253F"/>
          </a:solidFill>
          <a:latin typeface="Calibri" pitchFamily="34" charset="0"/>
        </a:defRPr>
      </a:lvl6pPr>
      <a:lvl7pPr marL="914400" algn="ctr" rtl="0" fontAlgn="base">
        <a:spcBef>
          <a:spcPct val="0"/>
        </a:spcBef>
        <a:spcAft>
          <a:spcPct val="0"/>
        </a:spcAft>
        <a:defRPr sz="4400">
          <a:solidFill>
            <a:srgbClr val="10253F"/>
          </a:solidFill>
          <a:latin typeface="Calibri" pitchFamily="34" charset="0"/>
        </a:defRPr>
      </a:lvl7pPr>
      <a:lvl8pPr marL="1371600" algn="ctr" rtl="0" fontAlgn="base">
        <a:spcBef>
          <a:spcPct val="0"/>
        </a:spcBef>
        <a:spcAft>
          <a:spcPct val="0"/>
        </a:spcAft>
        <a:defRPr sz="4400">
          <a:solidFill>
            <a:srgbClr val="10253F"/>
          </a:solidFill>
          <a:latin typeface="Calibri" pitchFamily="34" charset="0"/>
        </a:defRPr>
      </a:lvl8pPr>
      <a:lvl9pPr marL="1828800" algn="ctr" rtl="0" fontAlgn="base">
        <a:spcBef>
          <a:spcPct val="0"/>
        </a:spcBef>
        <a:spcAft>
          <a:spcPct val="0"/>
        </a:spcAft>
        <a:defRPr sz="4400">
          <a:solidFill>
            <a:srgbClr val="10253F"/>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3" pitchFamily="18" charset="2"/>
        <a:buChar char="ê"/>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29.png"/><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43.xml"/><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41" name="Title 1"/>
          <p:cNvSpPr txBox="1">
            <a:spLocks/>
          </p:cNvSpPr>
          <p:nvPr/>
        </p:nvSpPr>
        <p:spPr bwMode="auto">
          <a:xfrm>
            <a:off x="238126" y="301339"/>
            <a:ext cx="8905874" cy="2314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l" defTabSz="2193925"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rebuchet MS" charset="0"/>
                <a:ea typeface="MS PGothic" charset="0"/>
              </a:rPr>
              <a:t>SW Corridor Light Rail Project </a:t>
            </a:r>
          </a:p>
          <a:p>
            <a:pPr marL="0" marR="0" lvl="0" indent="0" algn="l" defTabSz="2193925" rtl="0" eaLnBrk="1" fontAlgn="base" latinLnBrk="0" hangingPunct="1">
              <a:lnSpc>
                <a:spcPct val="100000"/>
              </a:lnSpc>
              <a:spcBef>
                <a:spcPct val="0"/>
              </a:spcBef>
              <a:spcAft>
                <a:spcPct val="0"/>
              </a:spcAft>
              <a:buClrTx/>
              <a:buSzTx/>
              <a:buFontTx/>
              <a:buNone/>
              <a:tabLst/>
              <a:defRPr/>
            </a:pPr>
            <a:r>
              <a:rPr lang="en-US" sz="3600" b="1" dirty="0">
                <a:solidFill>
                  <a:prstClr val="white"/>
                </a:solidFill>
                <a:latin typeface="Trebuchet MS" charset="0"/>
              </a:rPr>
              <a:t>Design Commission</a:t>
            </a:r>
            <a:endParaRPr kumimoji="0" lang="en-US" sz="3600" b="1" i="0" u="none" strike="noStrike" kern="1200" cap="none" spc="0" normalizeH="0" baseline="0" noProof="0" dirty="0">
              <a:ln>
                <a:noFill/>
              </a:ln>
              <a:solidFill>
                <a:prstClr val="white"/>
              </a:solidFill>
              <a:effectLst/>
              <a:uLnTx/>
              <a:uFillTx/>
              <a:latin typeface="Trebuchet MS" charset="0"/>
              <a:ea typeface="MS PGothic" charset="0"/>
            </a:endParaRPr>
          </a:p>
        </p:txBody>
      </p:sp>
      <p:sp>
        <p:nvSpPr>
          <p:cNvPr id="10242" name="TextBox 6"/>
          <p:cNvSpPr txBox="1">
            <a:spLocks noChangeArrowheads="1"/>
          </p:cNvSpPr>
          <p:nvPr/>
        </p:nvSpPr>
        <p:spPr bwMode="auto">
          <a:xfrm>
            <a:off x="436562" y="2673350"/>
            <a:ext cx="870743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4D4D4F"/>
                </a:solidFill>
                <a:effectLst/>
                <a:uLnTx/>
                <a:uFillTx/>
                <a:latin typeface="Trebuchet MS" charset="0"/>
                <a:ea typeface="MS PGothic" charset="0"/>
              </a:rPr>
              <a:t>														June 21, 2018</a:t>
            </a:r>
          </a:p>
        </p:txBody>
      </p:sp>
      <p:pic>
        <p:nvPicPr>
          <p:cNvPr id="6"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848138" y="5445471"/>
            <a:ext cx="510207" cy="5102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8627" y="5510674"/>
            <a:ext cx="1150237" cy="405555"/>
          </a:xfrm>
          <a:prstGeom prst="rect">
            <a:avLst/>
          </a:prstGeom>
        </p:spPr>
      </p:pic>
      <p:sp>
        <p:nvSpPr>
          <p:cNvPr id="2" name="Footer Placeholder 1"/>
          <p:cNvSpPr>
            <a:spLocks noGrp="1"/>
          </p:cNvSpPr>
          <p:nvPr>
            <p:ph type="ftr" sz="quarter" idx="10"/>
          </p:nvPr>
        </p:nvSpPr>
        <p:spPr/>
        <p:txBody>
          <a:bodyPr/>
          <a:lstStyle/>
          <a:p>
            <a:pPr marL="0" marR="0" lvl="0" indent="0" algn="dist" defTabSz="455613"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Trebuchet MS"/>
                <a:ea typeface="MS PGothic" charset="0"/>
              </a:rPr>
              <a:t>PORTLANDOREGON.GOV/TRANSPORTATION</a:t>
            </a:r>
          </a:p>
        </p:txBody>
      </p:sp>
      <p:sp>
        <p:nvSpPr>
          <p:cNvPr id="3" name="Slide Number Placeholder 2"/>
          <p:cNvSpPr>
            <a:spLocks noGrp="1"/>
          </p:cNvSpPr>
          <p:nvPr>
            <p:ph type="sldNum" sz="quarter" idx="11"/>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7F611283-5368-B64F-81F2-50BF922FACC4}" type="slidenum">
              <a:rPr kumimoji="0" lang="en-US" sz="1800" b="0" i="0" u="none" strike="noStrike" kern="1200" cap="none" spc="0" normalizeH="0" baseline="0" noProof="0" smtClean="0">
                <a:ln>
                  <a:noFill/>
                </a:ln>
                <a:solidFill>
                  <a:srgbClr val="FFFFFF"/>
                </a:solidFill>
                <a:effectLst/>
                <a:uLnTx/>
                <a:uFillTx/>
                <a:latin typeface="Trebuchet MS"/>
                <a:ea typeface="MS PGothic" charset="0"/>
              </a:rPr>
              <a:pPr marL="0" marR="0" lvl="0" indent="0" algn="r" defTabSz="455613" rtl="0" eaLnBrk="1" fontAlgn="base" latinLnBrk="0" hangingPunct="1">
                <a:lnSpc>
                  <a:spcPct val="100000"/>
                </a:lnSpc>
                <a:spcBef>
                  <a:spcPct val="0"/>
                </a:spcBef>
                <a:spcAft>
                  <a:spcPct val="0"/>
                </a:spcAft>
                <a:buClrTx/>
                <a:buSzTx/>
                <a:buFontTx/>
                <a:buNone/>
                <a:tabLst/>
                <a:defRPr/>
              </a:pPr>
              <a:t>1</a:t>
            </a:fld>
            <a:endParaRPr kumimoji="0" lang="en-US" sz="1800" b="0" i="0" u="none" strike="noStrike" kern="1200" cap="none" spc="0" normalizeH="0" baseline="0" noProof="0" dirty="0">
              <a:ln>
                <a:noFill/>
              </a:ln>
              <a:solidFill>
                <a:srgbClr val="FFFFFF"/>
              </a:solidFill>
              <a:effectLst/>
              <a:uLnTx/>
              <a:uFillTx/>
              <a:latin typeface="Trebuchet MS"/>
              <a:ea typeface="MS PGothic" charset="0"/>
            </a:endParaRPr>
          </a:p>
        </p:txBody>
      </p:sp>
      <p:sp>
        <p:nvSpPr>
          <p:cNvPr id="5" name="TextBox 4">
            <a:extLst>
              <a:ext uri="{FF2B5EF4-FFF2-40B4-BE49-F238E27FC236}">
                <a16:creationId xmlns:a16="http://schemas.microsoft.com/office/drawing/2014/main" id="{B9AFB094-0680-4AB0-9588-82DA8A61689A}"/>
              </a:ext>
            </a:extLst>
          </p:cNvPr>
          <p:cNvSpPr txBox="1"/>
          <p:nvPr/>
        </p:nvSpPr>
        <p:spPr>
          <a:xfrm>
            <a:off x="238125" y="5685396"/>
            <a:ext cx="5737006" cy="400110"/>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A0AE"/>
                </a:solidFill>
                <a:effectLst/>
                <a:uLnTx/>
                <a:uFillTx/>
                <a:latin typeface="Trebuchet MS" panose="020B0603020202020204" pitchFamily="34" charset="0"/>
                <a:ea typeface="MS PGothic" charset="0"/>
              </a:rPr>
              <a:t>Teresa Boyle, Major Projects Section Manager</a:t>
            </a:r>
          </a:p>
        </p:txBody>
      </p:sp>
    </p:spTree>
    <p:extLst>
      <p:ext uri="{BB962C8B-B14F-4D97-AF65-F5344CB8AC3E}">
        <p14:creationId xmlns:p14="http://schemas.microsoft.com/office/powerpoint/2010/main" val="2710957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B78FEA2-0A46-4B73-BE7F-C022BFD019D3}"/>
              </a:ext>
            </a:extLst>
          </p:cNvPr>
          <p:cNvSpPr>
            <a:spLocks noGrp="1"/>
          </p:cNvSpPr>
          <p:nvPr>
            <p:ph type="ftr" sz="quarter" idx="10"/>
          </p:nvPr>
        </p:nvSpPr>
        <p:spPr/>
        <p:txBody>
          <a:bodyPr/>
          <a:lstStyle/>
          <a:p>
            <a:pPr>
              <a:defRPr/>
            </a:pPr>
            <a:r>
              <a:rPr lang="en-US"/>
              <a:t>PORTLANDOREGON.GOV/TRANSPORTATION</a:t>
            </a:r>
            <a:endParaRPr lang="en-US" dirty="0"/>
          </a:p>
        </p:txBody>
      </p:sp>
      <p:sp>
        <p:nvSpPr>
          <p:cNvPr id="3" name="Slide Number Placeholder 2">
            <a:extLst>
              <a:ext uri="{FF2B5EF4-FFF2-40B4-BE49-F238E27FC236}">
                <a16:creationId xmlns:a16="http://schemas.microsoft.com/office/drawing/2014/main" id="{CD52E778-8399-484E-823D-E7B424837233}"/>
              </a:ext>
            </a:extLst>
          </p:cNvPr>
          <p:cNvSpPr>
            <a:spLocks noGrp="1"/>
          </p:cNvSpPr>
          <p:nvPr>
            <p:ph type="sldNum" sz="quarter" idx="11"/>
          </p:nvPr>
        </p:nvSpPr>
        <p:spPr/>
        <p:txBody>
          <a:bodyPr/>
          <a:lstStyle/>
          <a:p>
            <a:pPr>
              <a:defRPr/>
            </a:pPr>
            <a:fld id="{7F611283-5368-B64F-81F2-50BF922FACC4}" type="slidenum">
              <a:rPr lang="en-US" smtClean="0"/>
              <a:pPr>
                <a:defRPr/>
              </a:pPr>
              <a:t>10</a:t>
            </a:fld>
            <a:endParaRPr lang="en-US" dirty="0"/>
          </a:p>
        </p:txBody>
      </p:sp>
      <p:sp>
        <p:nvSpPr>
          <p:cNvPr id="7" name="Rectangle 6">
            <a:extLst>
              <a:ext uri="{FF2B5EF4-FFF2-40B4-BE49-F238E27FC236}">
                <a16:creationId xmlns:a16="http://schemas.microsoft.com/office/drawing/2014/main" id="{FCE92A3F-361D-443F-9F78-4D17549D3C00}"/>
              </a:ext>
            </a:extLst>
          </p:cNvPr>
          <p:cNvSpPr/>
          <p:nvPr/>
        </p:nvSpPr>
        <p:spPr>
          <a:xfrm>
            <a:off x="265357" y="291667"/>
            <a:ext cx="8651631" cy="707886"/>
          </a:xfrm>
          <a:prstGeom prst="rect">
            <a:avLst/>
          </a:prstGeom>
        </p:spPr>
        <p:txBody>
          <a:bodyPr wrap="square">
            <a:spAutoFit/>
          </a:bodyPr>
          <a:lstStyle/>
          <a:p>
            <a:pPr algn="ctr"/>
            <a:r>
              <a:rPr lang="en-US" sz="4000" b="1" dirty="0">
                <a:solidFill>
                  <a:srgbClr val="00A0AE"/>
                </a:solidFill>
                <a:latin typeface="Trebuchet MS" panose="020B0603020202020204" pitchFamily="34" charset="0"/>
              </a:rPr>
              <a:t>Design Commission - Collaboration</a:t>
            </a:r>
          </a:p>
        </p:txBody>
      </p:sp>
      <p:pic>
        <p:nvPicPr>
          <p:cNvPr id="9" name="Picture 8">
            <a:extLst>
              <a:ext uri="{FF2B5EF4-FFF2-40B4-BE49-F238E27FC236}">
                <a16:creationId xmlns:a16="http://schemas.microsoft.com/office/drawing/2014/main" id="{FA9DDCE2-5702-4F77-987D-2964E5ED5E02}"/>
              </a:ext>
            </a:extLst>
          </p:cNvPr>
          <p:cNvPicPr>
            <a:picLocks noChangeAspect="1"/>
          </p:cNvPicPr>
          <p:nvPr/>
        </p:nvPicPr>
        <p:blipFill>
          <a:blip r:embed="rId3"/>
          <a:stretch>
            <a:fillRect/>
          </a:stretch>
        </p:blipFill>
        <p:spPr>
          <a:xfrm>
            <a:off x="2657700" y="999553"/>
            <a:ext cx="4125688" cy="2378337"/>
          </a:xfrm>
          <a:prstGeom prst="rect">
            <a:avLst/>
          </a:prstGeom>
        </p:spPr>
      </p:pic>
      <p:pic>
        <p:nvPicPr>
          <p:cNvPr id="10" name="Picture 9" descr="PMLR20150113TJ012.jpg">
            <a:extLst>
              <a:ext uri="{FF2B5EF4-FFF2-40B4-BE49-F238E27FC236}">
                <a16:creationId xmlns:a16="http://schemas.microsoft.com/office/drawing/2014/main" id="{A18B9142-32FB-45C6-AC1F-318953D1BBEF}"/>
              </a:ext>
            </a:extLst>
          </p:cNvPr>
          <p:cNvPicPr>
            <a:picLocks noChangeAspect="1"/>
          </p:cNvPicPr>
          <p:nvPr/>
        </p:nvPicPr>
        <p:blipFill>
          <a:blip r:embed="rId4" cstate="print"/>
          <a:srcRect l="5263" b="10526"/>
          <a:stretch>
            <a:fillRect/>
          </a:stretch>
        </p:blipFill>
        <p:spPr>
          <a:xfrm>
            <a:off x="4726783" y="2988800"/>
            <a:ext cx="4190205" cy="2638277"/>
          </a:xfrm>
          <a:prstGeom prst="rect">
            <a:avLst/>
          </a:prstGeom>
        </p:spPr>
      </p:pic>
      <p:pic>
        <p:nvPicPr>
          <p:cNvPr id="11" name="Picture 2" descr="P:\PRESENTATIONS\APTA\ELEMENTS\_DSC5984.jpg">
            <a:extLst>
              <a:ext uri="{FF2B5EF4-FFF2-40B4-BE49-F238E27FC236}">
                <a16:creationId xmlns:a16="http://schemas.microsoft.com/office/drawing/2014/main" id="{F161ECF1-306E-4126-864B-DE9D19789D39}"/>
              </a:ext>
            </a:extLst>
          </p:cNvPr>
          <p:cNvPicPr>
            <a:picLocks noChangeAspect="1" noChangeArrowheads="1"/>
          </p:cNvPicPr>
          <p:nvPr/>
        </p:nvPicPr>
        <p:blipFill>
          <a:blip r:embed="rId5" cstate="print"/>
          <a:srcRect l="7575" t="6757" b="39"/>
          <a:stretch>
            <a:fillRect/>
          </a:stretch>
        </p:blipFill>
        <p:spPr bwMode="auto">
          <a:xfrm>
            <a:off x="524100" y="3129477"/>
            <a:ext cx="3868615" cy="2600217"/>
          </a:xfrm>
          <a:prstGeom prst="rect">
            <a:avLst/>
          </a:prstGeom>
          <a:noFill/>
        </p:spPr>
      </p:pic>
    </p:spTree>
    <p:extLst>
      <p:ext uri="{BB962C8B-B14F-4D97-AF65-F5344CB8AC3E}">
        <p14:creationId xmlns:p14="http://schemas.microsoft.com/office/powerpoint/2010/main" val="395552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7E4C34C-CD58-4375-8A09-A580D3F3D083}"/>
              </a:ext>
            </a:extLst>
          </p:cNvPr>
          <p:cNvSpPr>
            <a:spLocks noGrp="1"/>
          </p:cNvSpPr>
          <p:nvPr>
            <p:ph type="ftr" sz="quarter" idx="10"/>
          </p:nvPr>
        </p:nvSpPr>
        <p:spPr/>
        <p:txBody>
          <a:bodyPr/>
          <a:lstStyle/>
          <a:p>
            <a:pPr>
              <a:defRPr/>
            </a:pPr>
            <a:r>
              <a:rPr lang="en-US"/>
              <a:t>PORTLANDOREGON.GOV/TRANSPORTATION</a:t>
            </a:r>
            <a:endParaRPr lang="en-US" dirty="0"/>
          </a:p>
        </p:txBody>
      </p:sp>
      <p:sp>
        <p:nvSpPr>
          <p:cNvPr id="3" name="Slide Number Placeholder 2">
            <a:extLst>
              <a:ext uri="{FF2B5EF4-FFF2-40B4-BE49-F238E27FC236}">
                <a16:creationId xmlns:a16="http://schemas.microsoft.com/office/drawing/2014/main" id="{7675BC73-218F-4CBC-9666-20972CFE36CE}"/>
              </a:ext>
            </a:extLst>
          </p:cNvPr>
          <p:cNvSpPr>
            <a:spLocks noGrp="1"/>
          </p:cNvSpPr>
          <p:nvPr>
            <p:ph type="sldNum" sz="quarter" idx="11"/>
          </p:nvPr>
        </p:nvSpPr>
        <p:spPr/>
        <p:txBody>
          <a:bodyPr/>
          <a:lstStyle/>
          <a:p>
            <a:pPr>
              <a:defRPr/>
            </a:pPr>
            <a:fld id="{7F611283-5368-B64F-81F2-50BF922FACC4}" type="slidenum">
              <a:rPr lang="en-US" smtClean="0"/>
              <a:pPr>
                <a:defRPr/>
              </a:pPr>
              <a:t>11</a:t>
            </a:fld>
            <a:endParaRPr lang="en-US" dirty="0"/>
          </a:p>
        </p:txBody>
      </p:sp>
      <p:pic>
        <p:nvPicPr>
          <p:cNvPr id="4" name="Picture 3">
            <a:extLst>
              <a:ext uri="{FF2B5EF4-FFF2-40B4-BE49-F238E27FC236}">
                <a16:creationId xmlns:a16="http://schemas.microsoft.com/office/drawing/2014/main" id="{90C78753-31DE-4EAA-A80E-04C28A90AD19}"/>
              </a:ext>
            </a:extLst>
          </p:cNvPr>
          <p:cNvPicPr>
            <a:picLocks noChangeAspect="1"/>
          </p:cNvPicPr>
          <p:nvPr/>
        </p:nvPicPr>
        <p:blipFill>
          <a:blip r:embed="rId3"/>
          <a:stretch>
            <a:fillRect/>
          </a:stretch>
        </p:blipFill>
        <p:spPr>
          <a:xfrm>
            <a:off x="5164383" y="1406770"/>
            <a:ext cx="3669797" cy="4346916"/>
          </a:xfrm>
          <a:prstGeom prst="rect">
            <a:avLst/>
          </a:prstGeom>
        </p:spPr>
      </p:pic>
      <p:sp>
        <p:nvSpPr>
          <p:cNvPr id="6" name="TextBox 5">
            <a:extLst>
              <a:ext uri="{FF2B5EF4-FFF2-40B4-BE49-F238E27FC236}">
                <a16:creationId xmlns:a16="http://schemas.microsoft.com/office/drawing/2014/main" id="{4BD500BA-F314-4309-ADEE-0494F72089C2}"/>
              </a:ext>
            </a:extLst>
          </p:cNvPr>
          <p:cNvSpPr txBox="1"/>
          <p:nvPr/>
        </p:nvSpPr>
        <p:spPr>
          <a:xfrm>
            <a:off x="647115" y="1186188"/>
            <a:ext cx="4262510" cy="5262979"/>
          </a:xfrm>
          <a:prstGeom prst="rect">
            <a:avLst/>
          </a:prstGeom>
          <a:noFill/>
        </p:spPr>
        <p:txBody>
          <a:bodyPr wrap="square" rtlCol="0">
            <a:spAutoFit/>
          </a:bodyPr>
          <a:lstStyle/>
          <a:p>
            <a:pPr marL="342900" indent="-342900">
              <a:buFont typeface="Arial" panose="020B0604020202020204" pitchFamily="34" charset="0"/>
              <a:buChar char="•"/>
            </a:pPr>
            <a:r>
              <a:rPr lang="en-US" b="1" dirty="0">
                <a:latin typeface="Trebuchet MS" panose="020B0603020202020204" pitchFamily="34" charset="0"/>
              </a:rPr>
              <a:t>DC’s role – non </a:t>
            </a:r>
            <a:r>
              <a:rPr lang="en-US" b="1" dirty="0" err="1">
                <a:latin typeface="Trebuchet MS" panose="020B0603020202020204" pitchFamily="34" charset="0"/>
              </a:rPr>
              <a:t>std</a:t>
            </a:r>
            <a:r>
              <a:rPr lang="en-US" b="1" dirty="0">
                <a:latin typeface="Trebuchet MS" panose="020B0603020202020204" pitchFamily="34" charset="0"/>
              </a:rPr>
              <a:t> elements in public ROW</a:t>
            </a:r>
          </a:p>
          <a:p>
            <a:pPr marL="798513" lvl="1" indent="-342900">
              <a:buFont typeface="Arial" panose="020B0604020202020204" pitchFamily="34" charset="0"/>
              <a:buChar char="•"/>
            </a:pPr>
            <a:r>
              <a:rPr lang="en-US" b="1" dirty="0">
                <a:latin typeface="Trebuchet MS" panose="020B0603020202020204" pitchFamily="34" charset="0"/>
              </a:rPr>
              <a:t>Blue, Red and Yellow lines</a:t>
            </a:r>
          </a:p>
          <a:p>
            <a:pPr lvl="1" indent="0"/>
            <a:endParaRPr lang="en-US" b="1" dirty="0">
              <a:latin typeface="Trebuchet MS" panose="020B0603020202020204" pitchFamily="34" charset="0"/>
            </a:endParaRPr>
          </a:p>
          <a:p>
            <a:pPr marL="342900" indent="-342900">
              <a:buFont typeface="Arial" panose="020B0604020202020204" pitchFamily="34" charset="0"/>
              <a:buChar char="•"/>
            </a:pPr>
            <a:r>
              <a:rPr lang="en-US" b="1" dirty="0">
                <a:latin typeface="Trebuchet MS" panose="020B0603020202020204" pitchFamily="34" charset="0"/>
              </a:rPr>
              <a:t>BPS/PBOT/TriMet found </a:t>
            </a:r>
            <a:r>
              <a:rPr lang="en-US" b="1" dirty="0">
                <a:solidFill>
                  <a:srgbClr val="DE791D"/>
                </a:solidFill>
                <a:latin typeface="Trebuchet MS" panose="020B0603020202020204" pitchFamily="34" charset="0"/>
              </a:rPr>
              <a:t>better way</a:t>
            </a:r>
          </a:p>
          <a:p>
            <a:endParaRPr lang="en-US" b="1" dirty="0">
              <a:latin typeface="Trebuchet MS" panose="020B0603020202020204" pitchFamily="34" charset="0"/>
            </a:endParaRPr>
          </a:p>
          <a:p>
            <a:pPr marL="342900" indent="-342900">
              <a:buFont typeface="Arial" panose="020B0604020202020204" pitchFamily="34" charset="0"/>
              <a:buChar char="•"/>
            </a:pPr>
            <a:r>
              <a:rPr lang="en-US" b="1" dirty="0">
                <a:solidFill>
                  <a:srgbClr val="DE791D"/>
                </a:solidFill>
                <a:latin typeface="Trebuchet MS" panose="020B0603020202020204" pitchFamily="34" charset="0"/>
              </a:rPr>
              <a:t>Adopted </a:t>
            </a:r>
            <a:r>
              <a:rPr lang="en-US" b="1" dirty="0" err="1">
                <a:solidFill>
                  <a:srgbClr val="DE791D"/>
                </a:solidFill>
                <a:latin typeface="Trebuchet MS" panose="020B0603020202020204" pitchFamily="34" charset="0"/>
              </a:rPr>
              <a:t>stds</a:t>
            </a:r>
            <a:r>
              <a:rPr lang="en-US" b="1" dirty="0">
                <a:latin typeface="Trebuchet MS" panose="020B0603020202020204" pitchFamily="34" charset="0"/>
              </a:rPr>
              <a:t> for transit in ROW in 2007</a:t>
            </a:r>
          </a:p>
          <a:p>
            <a:endParaRPr lang="en-US" b="1" dirty="0">
              <a:latin typeface="Trebuchet MS" panose="020B0603020202020204" pitchFamily="34" charset="0"/>
            </a:endParaRPr>
          </a:p>
          <a:p>
            <a:pPr marL="342900" indent="-342900">
              <a:buFont typeface="Arial" panose="020B0604020202020204" pitchFamily="34" charset="0"/>
              <a:buChar char="•"/>
            </a:pPr>
            <a:r>
              <a:rPr lang="en-US" b="1" dirty="0">
                <a:solidFill>
                  <a:srgbClr val="DE791D"/>
                </a:solidFill>
                <a:latin typeface="Trebuchet MS" panose="020B0603020202020204" pitchFamily="34" charset="0"/>
              </a:rPr>
              <a:t>Updated</a:t>
            </a:r>
            <a:r>
              <a:rPr lang="en-US" b="1" dirty="0">
                <a:latin typeface="Trebuchet MS" panose="020B0603020202020204" pitchFamily="34" charset="0"/>
              </a:rPr>
              <a:t> with Orange Line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617BF429-0F49-4EB2-995D-1366B58F2C45}"/>
              </a:ext>
            </a:extLst>
          </p:cNvPr>
          <p:cNvSpPr txBox="1"/>
          <p:nvPr/>
        </p:nvSpPr>
        <p:spPr>
          <a:xfrm>
            <a:off x="368203" y="339756"/>
            <a:ext cx="8678863" cy="707886"/>
          </a:xfrm>
          <a:prstGeom prst="rect">
            <a:avLst/>
          </a:prstGeom>
          <a:noFill/>
        </p:spPr>
        <p:txBody>
          <a:bodyPr wrap="square" rtlCol="0">
            <a:spAutoFit/>
          </a:bodyPr>
          <a:lstStyle/>
          <a:p>
            <a:r>
              <a:rPr lang="en-US" sz="4000" b="1" dirty="0">
                <a:solidFill>
                  <a:srgbClr val="00A0AE"/>
                </a:solidFill>
                <a:latin typeface="Trebuchet MS" panose="020B0603020202020204" pitchFamily="34" charset="0"/>
              </a:rPr>
              <a:t>Standard Transit Elements in ROW</a:t>
            </a:r>
          </a:p>
        </p:txBody>
      </p:sp>
    </p:spTree>
    <p:extLst>
      <p:ext uri="{BB962C8B-B14F-4D97-AF65-F5344CB8AC3E}">
        <p14:creationId xmlns:p14="http://schemas.microsoft.com/office/powerpoint/2010/main" val="1128067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33907"/>
            <a:ext cx="9143999" cy="646331"/>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600" b="1" i="0" u="sng" strike="noStrike" kern="1200" cap="none" spc="0" normalizeH="0" baseline="0" noProof="0" dirty="0">
                <a:ln>
                  <a:noFill/>
                </a:ln>
                <a:solidFill>
                  <a:srgbClr val="00A0AE"/>
                </a:solidFill>
                <a:effectLst/>
                <a:uLnTx/>
                <a:uFillTx/>
                <a:latin typeface="Trebuchet MS" panose="020B0603020202020204" pitchFamily="34" charset="0"/>
                <a:ea typeface="MS PGothic" charset="0"/>
              </a:rPr>
              <a:t>SW Corridor Light Rail Project</a:t>
            </a:r>
          </a:p>
        </p:txBody>
      </p:sp>
      <p:sp>
        <p:nvSpPr>
          <p:cNvPr id="3" name="Footer Placeholder 2"/>
          <p:cNvSpPr>
            <a:spLocks noGrp="1"/>
          </p:cNvSpPr>
          <p:nvPr>
            <p:ph type="ftr" sz="quarter" idx="10"/>
          </p:nvPr>
        </p:nvSpPr>
        <p:spPr/>
        <p:txBody>
          <a:bodyPr/>
          <a:lstStyle/>
          <a:p>
            <a:pPr marL="0" marR="0" lvl="0" indent="0" algn="dist" defTabSz="455613"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Trebuchet MS"/>
                <a:ea typeface="MS PGothic" charset="0"/>
              </a:rPr>
              <a:t>PORTLANDOREGON.GOV/TRANSPORTATION</a:t>
            </a:r>
          </a:p>
        </p:txBody>
      </p:sp>
      <p:sp>
        <p:nvSpPr>
          <p:cNvPr id="4" name="Slide Number Placeholder 3"/>
          <p:cNvSpPr>
            <a:spLocks noGrp="1"/>
          </p:cNvSpPr>
          <p:nvPr>
            <p:ph type="sldNum" sz="quarter" idx="11"/>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7F611283-5368-B64F-81F2-50BF922FACC4}" type="slidenum">
              <a:rPr kumimoji="0" lang="en-US" sz="1800" b="0" i="0" u="none" strike="noStrike" kern="1200" cap="none" spc="0" normalizeH="0" baseline="0" noProof="0" smtClean="0">
                <a:ln>
                  <a:noFill/>
                </a:ln>
                <a:solidFill>
                  <a:srgbClr val="FFFFFF"/>
                </a:solidFill>
                <a:effectLst/>
                <a:uLnTx/>
                <a:uFillTx/>
                <a:latin typeface="Trebuchet MS"/>
                <a:ea typeface="MS PGothic" charset="0"/>
              </a:rPr>
              <a:pPr marL="0" marR="0" lvl="0" indent="0" algn="r" defTabSz="455613" rtl="0" eaLnBrk="1" fontAlgn="base" latinLnBrk="0" hangingPunct="1">
                <a:lnSpc>
                  <a:spcPct val="100000"/>
                </a:lnSpc>
                <a:spcBef>
                  <a:spcPct val="0"/>
                </a:spcBef>
                <a:spcAft>
                  <a:spcPct val="0"/>
                </a:spcAft>
                <a:buClrTx/>
                <a:buSzTx/>
                <a:buFontTx/>
                <a:buNone/>
                <a:tabLst/>
                <a:defRPr/>
              </a:pPr>
              <a:t>2</a:t>
            </a:fld>
            <a:endParaRPr kumimoji="0" lang="en-US" sz="1800" b="0" i="0" u="none" strike="noStrike" kern="1200" cap="none" spc="0" normalizeH="0" baseline="0" noProof="0" dirty="0">
              <a:ln>
                <a:noFill/>
              </a:ln>
              <a:solidFill>
                <a:srgbClr val="FFFFFF"/>
              </a:solidFill>
              <a:effectLst/>
              <a:uLnTx/>
              <a:uFillTx/>
              <a:latin typeface="Trebuchet MS"/>
              <a:ea typeface="MS PGothic" charset="0"/>
            </a:endParaRPr>
          </a:p>
        </p:txBody>
      </p:sp>
      <p:sp>
        <p:nvSpPr>
          <p:cNvPr id="5" name="TextBox 4"/>
          <p:cNvSpPr txBox="1"/>
          <p:nvPr/>
        </p:nvSpPr>
        <p:spPr>
          <a:xfrm>
            <a:off x="-90437" y="628621"/>
            <a:ext cx="9143999" cy="584775"/>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DE791D"/>
                </a:solidFill>
                <a:effectLst/>
                <a:uLnTx/>
                <a:uFillTx/>
                <a:latin typeface="Trebuchet MS" panose="020B0603020202020204" pitchFamily="34" charset="0"/>
                <a:ea typeface="MS PGothic" charset="0"/>
              </a:rPr>
              <a:t>Basics</a:t>
            </a:r>
          </a:p>
        </p:txBody>
      </p:sp>
      <p:sp>
        <p:nvSpPr>
          <p:cNvPr id="6" name="TextBox 5"/>
          <p:cNvSpPr txBox="1"/>
          <p:nvPr/>
        </p:nvSpPr>
        <p:spPr>
          <a:xfrm>
            <a:off x="964642" y="1357371"/>
            <a:ext cx="7646795" cy="4524315"/>
          </a:xfrm>
          <a:prstGeom prst="rect">
            <a:avLst/>
          </a:prstGeom>
          <a:noFill/>
        </p:spPr>
        <p:txBody>
          <a:bodyPr wrap="square" rtlCol="0">
            <a:spAutoFit/>
          </a:bodyPr>
          <a:lstStyle/>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D4D4F"/>
                </a:solidFill>
                <a:effectLst/>
                <a:uLnTx/>
                <a:uFillTx/>
                <a:latin typeface="Trebuchet MS" panose="020B0603020202020204" pitchFamily="34" charset="0"/>
                <a:ea typeface="MS PGothic" charset="0"/>
              </a:rPr>
              <a:t>Portland to Tigard and Tualatin via Barbur Corridor </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4D4D4F"/>
              </a:solidFill>
              <a:effectLst/>
              <a:uLnTx/>
              <a:uFillTx/>
              <a:latin typeface="Trebuchet MS" panose="020B0603020202020204" pitchFamily="34" charset="0"/>
              <a:ea typeface="MS PGothic" charset="0"/>
            </a:endParaRPr>
          </a:p>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D4D4F"/>
                </a:solidFill>
                <a:effectLst/>
                <a:uLnTx/>
                <a:uFillTx/>
                <a:latin typeface="Trebuchet MS" panose="020B0603020202020204" pitchFamily="34" charset="0"/>
                <a:ea typeface="MS PGothic" charset="0"/>
              </a:rPr>
              <a:t>12 miles long</a:t>
            </a:r>
          </a:p>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4D4D4F"/>
              </a:solidFill>
              <a:effectLst/>
              <a:uLnTx/>
              <a:uFillTx/>
              <a:latin typeface="Trebuchet MS" panose="020B0603020202020204" pitchFamily="34" charset="0"/>
              <a:ea typeface="MS PGothic" charset="0"/>
            </a:endParaRPr>
          </a:p>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D4D4F"/>
                </a:solidFill>
                <a:effectLst/>
                <a:uLnTx/>
                <a:uFillTx/>
                <a:latin typeface="Trebuchet MS" panose="020B0603020202020204" pitchFamily="34" charset="0"/>
                <a:ea typeface="MS PGothic" charset="0"/>
              </a:rPr>
              <a:t>Multiple P&amp;Rs – two in Portland </a:t>
            </a:r>
          </a:p>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4D4D4F"/>
              </a:solidFill>
              <a:effectLst/>
              <a:uLnTx/>
              <a:uFillTx/>
              <a:latin typeface="Trebuchet MS" panose="020B0603020202020204" pitchFamily="34" charset="0"/>
              <a:ea typeface="MS PGothic" charset="0"/>
            </a:endParaRPr>
          </a:p>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D4D4F"/>
                </a:solidFill>
                <a:effectLst/>
                <a:uLnTx/>
                <a:uFillTx/>
                <a:latin typeface="Trebuchet MS" panose="020B0603020202020204" pitchFamily="34" charset="0"/>
                <a:ea typeface="MS PGothic" charset="0"/>
              </a:rPr>
              <a:t>Final planned MAX line for region</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4D4D4F"/>
              </a:solidFill>
              <a:effectLst/>
              <a:uLnTx/>
              <a:uFillTx/>
              <a:latin typeface="Trebuchet MS" panose="020B0603020202020204" pitchFamily="34" charset="0"/>
              <a:ea typeface="MS PGothic" charset="0"/>
            </a:endParaRPr>
          </a:p>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b="1" dirty="0">
                <a:solidFill>
                  <a:srgbClr val="4D4D4F"/>
                </a:solidFill>
                <a:latin typeface="Trebuchet MS" panose="020B0603020202020204" pitchFamily="34" charset="0"/>
              </a:rPr>
              <a:t>43</a:t>
            </a:r>
            <a:r>
              <a:rPr kumimoji="0" lang="en-US" sz="2400" b="1" i="0" u="none" strike="noStrike" kern="1200" cap="none" spc="0" normalizeH="0" baseline="0" noProof="0" dirty="0">
                <a:ln>
                  <a:noFill/>
                </a:ln>
                <a:solidFill>
                  <a:srgbClr val="4D4D4F"/>
                </a:solidFill>
                <a:effectLst/>
                <a:uLnTx/>
                <a:uFillTx/>
                <a:latin typeface="Trebuchet MS" panose="020B0603020202020204" pitchFamily="34" charset="0"/>
                <a:ea typeface="MS PGothic" charset="0"/>
              </a:rPr>
              <a:t>,000 riders in 2035</a:t>
            </a:r>
          </a:p>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4D4D4F"/>
              </a:solidFill>
              <a:effectLst/>
              <a:uLnTx/>
              <a:uFillTx/>
              <a:latin typeface="Trebuchet MS" panose="020B0603020202020204" pitchFamily="34" charset="0"/>
              <a:ea typeface="MS PGothic" charset="0"/>
            </a:endParaRPr>
          </a:p>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4D4D4F"/>
                </a:solidFill>
                <a:effectLst/>
                <a:uLnTx/>
                <a:uFillTx/>
                <a:latin typeface="Trebuchet MS" panose="020B0603020202020204" pitchFamily="34" charset="0"/>
                <a:ea typeface="MS PGothic" charset="0"/>
              </a:rPr>
              <a:t>Budgeted at $2.6B - $2.8B</a:t>
            </a:r>
          </a:p>
        </p:txBody>
      </p:sp>
    </p:spTree>
    <p:extLst>
      <p:ext uri="{BB962C8B-B14F-4D97-AF65-F5344CB8AC3E}">
        <p14:creationId xmlns:p14="http://schemas.microsoft.com/office/powerpoint/2010/main" val="955160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207117" y="415710"/>
            <a:ext cx="8486775"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ctr" defTabSz="2193925"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150" normalizeH="0" baseline="0" noProof="0" dirty="0">
                <a:ln>
                  <a:noFill/>
                </a:ln>
                <a:solidFill>
                  <a:srgbClr val="00A0AE"/>
                </a:solidFill>
                <a:effectLst/>
                <a:uLnTx/>
                <a:uFillTx/>
                <a:latin typeface="Trebuchet MS" charset="0"/>
                <a:ea typeface="MS PGothic" charset="0"/>
              </a:rPr>
              <a:t>Partners</a:t>
            </a:r>
          </a:p>
        </p:txBody>
      </p:sp>
      <p:sp>
        <p:nvSpPr>
          <p:cNvPr id="4" name="Footer Placeholder 4"/>
          <p:cNvSpPr>
            <a:spLocks noGrp="1"/>
          </p:cNvSpPr>
          <p:nvPr>
            <p:ph type="ftr" sz="quarter" idx="10"/>
          </p:nvPr>
        </p:nvSpPr>
        <p:spPr bwMode="auto">
          <a:xfrm>
            <a:off x="238125" y="6459538"/>
            <a:ext cx="3960813"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dist" defTabSz="455613"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Trebuchet MS" charset="0"/>
                <a:ea typeface="MS PGothic" charset="0"/>
                <a:cs typeface="Trebuchet MS" charset="0"/>
              </a:rPr>
              <a:t>PORTLANDOREGON.GOV/TRANSPORTATION</a:t>
            </a:r>
          </a:p>
        </p:txBody>
      </p:sp>
      <p:sp>
        <p:nvSpPr>
          <p:cNvPr id="5" name="Slide Number Placeholder 5"/>
          <p:cNvSpPr>
            <a:spLocks noGrp="1"/>
          </p:cNvSpPr>
          <p:nvPr>
            <p:ph type="sldNum" sz="quarter" idx="11"/>
          </p:nvPr>
        </p:nvSpPr>
        <p:spPr bwMode="auto">
          <a:xfrm>
            <a:off x="6783388" y="6380163"/>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455613"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9D3A2B07-C37E-2F48-AD01-2C7C19B92CEE}" type="slidenum">
              <a:rPr kumimoji="0" lang="en-US" sz="1800" b="0" i="0" u="none" strike="noStrike" kern="1200" cap="none" spc="0" normalizeH="0" baseline="0" noProof="0">
                <a:ln>
                  <a:noFill/>
                </a:ln>
                <a:solidFill>
                  <a:srgbClr val="FFFFFF"/>
                </a:solidFill>
                <a:effectLst/>
                <a:uLnTx/>
                <a:uFillTx/>
                <a:latin typeface="Trebuchet MS" charset="0"/>
                <a:ea typeface="MS PGothic" charset="0"/>
                <a:cs typeface="Trebuchet MS" charset="0"/>
              </a:rPr>
              <a:pPr marL="0" marR="0" lvl="0" indent="0" algn="r" defTabSz="455613" rtl="0" eaLnBrk="1" fontAlgn="base" latinLnBrk="0" hangingPunct="1">
                <a:lnSpc>
                  <a:spcPct val="100000"/>
                </a:lnSpc>
                <a:spcBef>
                  <a:spcPct val="0"/>
                </a:spcBef>
                <a:spcAft>
                  <a:spcPct val="0"/>
                </a:spcAft>
                <a:buClrTx/>
                <a:buSzTx/>
                <a:buFontTx/>
                <a:buNone/>
                <a:tabLst/>
                <a:defRPr/>
              </a:pPr>
              <a:t>3</a:t>
            </a:fld>
            <a:endParaRPr kumimoji="0" lang="en-US" sz="1800" b="0" i="0" u="none" strike="noStrike" kern="1200" cap="none" spc="0" normalizeH="0" baseline="0" noProof="0" dirty="0">
              <a:ln>
                <a:noFill/>
              </a:ln>
              <a:solidFill>
                <a:srgbClr val="FFFFFF"/>
              </a:solidFill>
              <a:effectLst/>
              <a:uLnTx/>
              <a:uFillTx/>
              <a:latin typeface="Trebuchet MS" charset="0"/>
              <a:ea typeface="MS PGothic" charset="0"/>
              <a:cs typeface="Trebuchet MS" charset="0"/>
            </a:endParaRPr>
          </a:p>
        </p:txBody>
      </p:sp>
      <p:sp>
        <p:nvSpPr>
          <p:cNvPr id="8" name="TextBox 7"/>
          <p:cNvSpPr txBox="1"/>
          <p:nvPr/>
        </p:nvSpPr>
        <p:spPr>
          <a:xfrm>
            <a:off x="482321" y="1390408"/>
            <a:ext cx="8440615" cy="4339650"/>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DE791D"/>
                </a:solidFill>
                <a:effectLst/>
                <a:uLnTx/>
                <a:uFillTx/>
                <a:latin typeface="Trebuchet MS" panose="020B0603020202020204" pitchFamily="34" charset="0"/>
                <a:ea typeface="MS PGothic" charset="0"/>
              </a:rPr>
              <a:t>Project Leads:	Metro - EIS &amp; TriMet - design</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4D4D4F"/>
              </a:solidFill>
              <a:effectLst/>
              <a:uLnTx/>
              <a:uFillTx/>
              <a:latin typeface="Trebuchet MS" panose="020B0603020202020204" pitchFamily="34" charset="0"/>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D4D4F"/>
                </a:solidFill>
                <a:effectLst/>
                <a:uLnTx/>
                <a:uFillTx/>
                <a:latin typeface="Trebuchet MS" panose="020B0603020202020204" pitchFamily="34" charset="0"/>
                <a:ea typeface="MS PGothic" charset="0"/>
              </a:rPr>
              <a:t>ODOT				</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D4D4F"/>
                </a:solidFill>
                <a:effectLst/>
                <a:uLnTx/>
                <a:uFillTx/>
                <a:latin typeface="Trebuchet MS" panose="020B0603020202020204" pitchFamily="34" charset="0"/>
                <a:ea typeface="MS PGothic" charset="0"/>
              </a:rPr>
              <a:t>Washington County</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4D4D4F"/>
              </a:solidFill>
              <a:effectLst/>
              <a:uLnTx/>
              <a:uFillTx/>
              <a:latin typeface="Trebuchet MS" panose="020B0603020202020204" pitchFamily="34" charset="0"/>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4D4D4F"/>
                </a:solidFill>
                <a:effectLst/>
                <a:uLnTx/>
                <a:uFillTx/>
                <a:latin typeface="Trebuchet MS" panose="020B0603020202020204" pitchFamily="34" charset="0"/>
                <a:ea typeface="MS PGothic" charset="0"/>
              </a:rPr>
              <a:t>Cities: </a:t>
            </a:r>
            <a:r>
              <a:rPr kumimoji="0" lang="en-US" sz="2800" b="1" i="0" u="none" strike="noStrike" kern="1200" cap="none" spc="0" normalizeH="0" baseline="0" noProof="0" dirty="0">
                <a:ln>
                  <a:noFill/>
                </a:ln>
                <a:solidFill>
                  <a:srgbClr val="FFFF00"/>
                </a:solidFill>
                <a:effectLst/>
                <a:uLnTx/>
                <a:uFillTx/>
                <a:latin typeface="Trebuchet MS" panose="020B0603020202020204" pitchFamily="34" charset="0"/>
                <a:ea typeface="MS PGothic" charset="0"/>
              </a:rPr>
              <a:t>				</a:t>
            </a:r>
            <a:r>
              <a:rPr kumimoji="0" lang="en-US" sz="2800" b="1" i="0" u="none" strike="noStrike" kern="1200" cap="none" spc="0" normalizeH="0" baseline="0" noProof="0" dirty="0">
                <a:ln>
                  <a:noFill/>
                </a:ln>
                <a:solidFill>
                  <a:srgbClr val="DE791D"/>
                </a:solidFill>
                <a:effectLst/>
                <a:uLnTx/>
                <a:uFillTx/>
                <a:latin typeface="Trebuchet MS" panose="020B0603020202020204" pitchFamily="34" charset="0"/>
                <a:ea typeface="MS PGothic" charset="0"/>
              </a:rPr>
              <a:t>Portland</a:t>
            </a:r>
            <a:r>
              <a:rPr kumimoji="0" lang="en-US" sz="2800" b="1" i="0" u="none" strike="noStrike" kern="1200" cap="none" spc="0" normalizeH="0" baseline="0" noProof="0" dirty="0">
                <a:ln>
                  <a:noFill/>
                </a:ln>
                <a:solidFill>
                  <a:srgbClr val="4D4D4F"/>
                </a:solidFill>
                <a:effectLst/>
                <a:uLnTx/>
                <a:uFillTx/>
                <a:latin typeface="Trebuchet MS" panose="020B0603020202020204" pitchFamily="34" charset="0"/>
                <a:ea typeface="MS PGothic" charset="0"/>
              </a:rPr>
              <a:t>		Tigard											Tualatin			Sherwood										Beaverton		Durham											King City</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D4D4F"/>
              </a:solidFill>
              <a:effectLst/>
              <a:uLnTx/>
              <a:uFillTx/>
              <a:latin typeface="Calibri" charset="0"/>
              <a:ea typeface="MS PGothic" charset="0"/>
            </a:endParaRPr>
          </a:p>
        </p:txBody>
      </p:sp>
    </p:spTree>
    <p:extLst>
      <p:ext uri="{BB962C8B-B14F-4D97-AF65-F5344CB8AC3E}">
        <p14:creationId xmlns:p14="http://schemas.microsoft.com/office/powerpoint/2010/main" val="3910452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144000" cy="482107"/>
          </a:xfrm>
        </p:spPr>
        <p:txBody>
          <a:bodyPr/>
          <a:lstStyle/>
          <a:p>
            <a:r>
              <a:rPr lang="en-US" sz="4000" b="1" dirty="0">
                <a:solidFill>
                  <a:srgbClr val="00A0AE"/>
                </a:solidFill>
                <a:latin typeface="Trebuchet MS" panose="020B0603020202020204" pitchFamily="34" charset="0"/>
              </a:rPr>
              <a:t>City Team</a:t>
            </a:r>
            <a:r>
              <a:rPr lang="en-US" b="1" dirty="0">
                <a:solidFill>
                  <a:srgbClr val="00A0AE"/>
                </a:solidFill>
              </a:rPr>
              <a:t>	</a:t>
            </a:r>
          </a:p>
        </p:txBody>
      </p:sp>
      <p:sp>
        <p:nvSpPr>
          <p:cNvPr id="3" name="Content Placeholder 2"/>
          <p:cNvSpPr>
            <a:spLocks noGrp="1"/>
          </p:cNvSpPr>
          <p:nvPr>
            <p:ph idx="4294967295"/>
          </p:nvPr>
        </p:nvSpPr>
        <p:spPr>
          <a:xfrm>
            <a:off x="1" y="1142998"/>
            <a:ext cx="9144000" cy="1158766"/>
          </a:xfrm>
        </p:spPr>
        <p:txBody>
          <a:bodyPr numCol="1">
            <a:normAutofit/>
          </a:bodyPr>
          <a:lstStyle/>
          <a:p>
            <a:pPr marL="0" indent="0" algn="ctr">
              <a:buNone/>
            </a:pPr>
            <a:r>
              <a:rPr lang="en-US" sz="2800" b="1" dirty="0">
                <a:latin typeface="Trebuchet MS" panose="020B0603020202020204" pitchFamily="34" charset="0"/>
              </a:rPr>
              <a:t>Steering Committee:		</a:t>
            </a:r>
            <a:r>
              <a:rPr lang="en-US" sz="2800" b="1" dirty="0">
                <a:solidFill>
                  <a:schemeClr val="accent2"/>
                </a:solidFill>
                <a:latin typeface="Trebuchet MS" panose="020B0603020202020204" pitchFamily="34" charset="0"/>
              </a:rPr>
              <a:t>Comm. Saltzman/Leah Treat</a:t>
            </a:r>
          </a:p>
          <a:p>
            <a:pPr lvl="1"/>
            <a:endParaRPr lang="en-US" sz="2000" dirty="0"/>
          </a:p>
          <a:p>
            <a:pPr lvl="1"/>
            <a:endParaRPr lang="en-US" sz="2000" b="1" dirty="0"/>
          </a:p>
          <a:p>
            <a:pPr marL="457200" lvl="1" indent="0">
              <a:buNone/>
            </a:pPr>
            <a:endParaRPr lang="en-US" sz="2000" b="1" dirty="0"/>
          </a:p>
          <a:p>
            <a:pPr lvl="1"/>
            <a:endParaRPr lang="en-US" sz="2000" b="1" dirty="0"/>
          </a:p>
          <a:p>
            <a:pPr lvl="1"/>
            <a:endParaRPr lang="en-US" sz="2000" b="1" dirty="0"/>
          </a:p>
          <a:p>
            <a:pPr lvl="1"/>
            <a:endParaRPr lang="en-US" sz="2000" b="1" dirty="0"/>
          </a:p>
          <a:p>
            <a:pPr lvl="1"/>
            <a:endParaRPr lang="en-US" sz="2000" b="1" dirty="0"/>
          </a:p>
          <a:p>
            <a:pPr lvl="1"/>
            <a:endParaRPr lang="en-US" sz="2000" b="1" dirty="0"/>
          </a:p>
          <a:p>
            <a:pPr lvl="1"/>
            <a:endParaRPr lang="en-US" sz="2000" b="1" dirty="0"/>
          </a:p>
          <a:p>
            <a:pPr lvl="1"/>
            <a:endParaRPr lang="en-US" sz="2000" b="1" dirty="0"/>
          </a:p>
          <a:p>
            <a:pPr lvl="1"/>
            <a:endParaRPr lang="en-US" sz="2000" b="1" dirty="0"/>
          </a:p>
          <a:p>
            <a:pPr marL="457200" lvl="1" indent="0">
              <a:buNone/>
            </a:pPr>
            <a:endParaRPr lang="en-US" sz="2000" dirty="0"/>
          </a:p>
        </p:txBody>
      </p:sp>
      <p:sp>
        <p:nvSpPr>
          <p:cNvPr id="4" name="Content Placeholder 2"/>
          <p:cNvSpPr txBox="1">
            <a:spLocks/>
          </p:cNvSpPr>
          <p:nvPr/>
        </p:nvSpPr>
        <p:spPr>
          <a:xfrm>
            <a:off x="970671" y="2033749"/>
            <a:ext cx="8060786" cy="3723956"/>
          </a:xfrm>
          <a:prstGeom prst="rect">
            <a:avLst/>
          </a:prstGeom>
        </p:spPr>
        <p:txBody>
          <a:bodyPr vert="horz" lIns="91440" tIns="45720" rIns="91440" bIns="45720" numCol="2"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2000" b="1" i="0" u="none" strike="noStrike" kern="1200" cap="none" spc="0" normalizeH="0" baseline="0" noProof="0" dirty="0">
              <a:ln>
                <a:noFill/>
              </a:ln>
              <a:solidFill>
                <a:srgbClr val="EEECE1">
                  <a:lumMod val="10000"/>
                </a:srgbClr>
              </a:solidFill>
              <a:effectLst/>
              <a:uLnTx/>
              <a:uFillTx/>
              <a:latin typeface="Trebuchet MS" panose="020B0603020202020204"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400" b="1" i="0" u="none" strike="noStrike" kern="1200" cap="none" spc="0" normalizeH="0" baseline="0" noProof="0" dirty="0">
                <a:ln>
                  <a:noFill/>
                </a:ln>
                <a:solidFill>
                  <a:srgbClr val="EEECE1">
                    <a:lumMod val="10000"/>
                  </a:srgbClr>
                </a:solidFill>
                <a:effectLst/>
                <a:uLnTx/>
                <a:uFillTx/>
                <a:latin typeface="Trebuchet MS" panose="020B0603020202020204" pitchFamily="34" charset="0"/>
                <a:ea typeface="+mn-ea"/>
                <a:cs typeface="+mn-cs"/>
              </a:rPr>
              <a:t>PBOT:	Project </a:t>
            </a:r>
            <a:r>
              <a:rPr lang="en-US" sz="2400" b="1" dirty="0">
                <a:solidFill>
                  <a:srgbClr val="EEECE1">
                    <a:lumMod val="10000"/>
                  </a:srgbClr>
                </a:solidFill>
                <a:latin typeface="Trebuchet MS" panose="020B0603020202020204" pitchFamily="34" charset="0"/>
              </a:rPr>
              <a:t>Management</a:t>
            </a:r>
            <a:endParaRPr kumimoji="0" lang="en-US" sz="2400" b="1" i="0" u="none" strike="noStrike" kern="1200" cap="none" spc="0" normalizeH="0" baseline="0" noProof="0" dirty="0">
              <a:ln>
                <a:noFill/>
              </a:ln>
              <a:solidFill>
                <a:srgbClr val="EEECE1">
                  <a:lumMod val="10000"/>
                </a:srgbClr>
              </a:solidFill>
              <a:effectLst/>
              <a:uLnTx/>
              <a:uFillTx/>
              <a:latin typeface="Trebuchet MS" panose="020B0603020202020204"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400" b="1" i="0" u="none" strike="noStrike" kern="1200" cap="none" spc="0" normalizeH="0" baseline="0" noProof="0" dirty="0">
                <a:ln>
                  <a:noFill/>
                </a:ln>
                <a:solidFill>
                  <a:srgbClr val="EEECE1">
                    <a:lumMod val="10000"/>
                  </a:srgbClr>
                </a:solidFill>
                <a:effectLst/>
                <a:uLnTx/>
                <a:uFillTx/>
                <a:latin typeface="Trebuchet MS" panose="020B0603020202020204" pitchFamily="34" charset="0"/>
                <a:ea typeface="+mn-ea"/>
                <a:cs typeface="+mn-cs"/>
              </a:rPr>
              <a:t>BPS:	</a:t>
            </a:r>
            <a:r>
              <a:rPr lang="en-US" sz="2400" b="1" dirty="0">
                <a:solidFill>
                  <a:srgbClr val="EEECE1">
                    <a:lumMod val="10000"/>
                  </a:srgbClr>
                </a:solidFill>
                <a:latin typeface="Trebuchet MS" panose="020B0603020202020204" pitchFamily="34" charset="0"/>
              </a:rPr>
              <a:t>Partner</a:t>
            </a:r>
            <a:endParaRPr kumimoji="0" lang="en-US" sz="2400" b="1" i="0" u="none" strike="noStrike" kern="1200" cap="none" spc="0" normalizeH="0" baseline="0" noProof="0" dirty="0">
              <a:ln>
                <a:noFill/>
              </a:ln>
              <a:solidFill>
                <a:srgbClr val="EEECE1">
                  <a:lumMod val="10000"/>
                </a:srgbClr>
              </a:solidFill>
              <a:effectLst/>
              <a:uLnTx/>
              <a:uFillTx/>
              <a:latin typeface="Trebuchet MS" panose="020B0603020202020204"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2400" b="1" i="0" u="none" strike="noStrike" kern="1200" cap="none" spc="0" normalizeH="0" baseline="0" noProof="0" dirty="0">
              <a:ln>
                <a:noFill/>
              </a:ln>
              <a:solidFill>
                <a:srgbClr val="EEECE1">
                  <a:lumMod val="10000"/>
                </a:srgbClr>
              </a:solidFill>
              <a:effectLst/>
              <a:uLnTx/>
              <a:uFillTx/>
              <a:latin typeface="Trebuchet MS" panose="020B0603020202020204" pitchFamily="34" charset="0"/>
              <a:ea typeface="+mn-ea"/>
              <a:cs typeface="+mn-cs"/>
            </a:endParaRPr>
          </a:p>
          <a:p>
            <a:pPr marL="0" marR="0" lvl="1" indent="0" algn="l" defTabSz="914400" rtl="0" eaLnBrk="1" fontAlgn="base" latinLnBrk="0" hangingPunct="1">
              <a:lnSpc>
                <a:spcPct val="100000"/>
              </a:lnSpc>
              <a:spcBef>
                <a:spcPct val="20000"/>
              </a:spcBef>
              <a:spcAft>
                <a:spcPct val="0"/>
              </a:spcAft>
              <a:buClrTx/>
              <a:buSzTx/>
              <a:buFont typeface="Arial" pitchFamily="34" charset="0"/>
              <a:buNone/>
              <a:tabLst/>
              <a:defRPr/>
            </a:pPr>
            <a:r>
              <a:rPr lang="en-US" sz="2400" b="1" dirty="0">
                <a:solidFill>
                  <a:srgbClr val="EEECE1">
                    <a:lumMod val="10000"/>
                  </a:srgbClr>
                </a:solidFill>
                <a:latin typeface="Trebuchet MS" panose="020B0603020202020204" pitchFamily="34" charset="0"/>
              </a:rPr>
              <a:t>Other Bureaus:</a:t>
            </a:r>
            <a:endParaRPr kumimoji="0" lang="en-US" sz="2400" b="1" i="0" u="none" strike="noStrike" kern="1200" cap="none" spc="0" normalizeH="0" baseline="0" noProof="0" dirty="0">
              <a:ln>
                <a:noFill/>
              </a:ln>
              <a:solidFill>
                <a:srgbClr val="EEECE1">
                  <a:lumMod val="10000"/>
                </a:srgbClr>
              </a:solidFill>
              <a:effectLst/>
              <a:uLnTx/>
              <a:uFillTx/>
              <a:latin typeface="Trebuchet MS" panose="020B0603020202020204" pitchFamily="34" charset="0"/>
              <a:ea typeface="+mn-ea"/>
              <a:cs typeface="+mn-cs"/>
            </a:endParaRPr>
          </a:p>
          <a:p>
            <a:pPr marL="0" marR="0" lvl="1"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400" b="1" i="0" u="none" strike="noStrike" kern="1200" cap="none" spc="0" normalizeH="0" baseline="0" noProof="0" dirty="0">
                <a:ln>
                  <a:noFill/>
                </a:ln>
                <a:solidFill>
                  <a:srgbClr val="EEECE1">
                    <a:lumMod val="10000"/>
                  </a:srgbClr>
                </a:solidFill>
                <a:effectLst/>
                <a:uLnTx/>
                <a:uFillTx/>
                <a:latin typeface="Trebuchet MS" panose="020B0603020202020204" pitchFamily="34" charset="0"/>
                <a:ea typeface="+mn-ea"/>
                <a:cs typeface="+mn-cs"/>
              </a:rPr>
              <a:t>PWB, BES, Parks, BDS, Fire, Police, OMF, Prosper, PHB, City Atty</a:t>
            </a:r>
          </a:p>
          <a:p>
            <a:pPr marL="0" marR="0" lvl="1" indent="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1200" cap="none" spc="0" normalizeH="0" baseline="0" noProof="0" dirty="0">
              <a:ln>
                <a:noFill/>
              </a:ln>
              <a:solidFill>
                <a:srgbClr val="EEECE1">
                  <a:lumMod val="10000"/>
                </a:srgbClr>
              </a:solidFill>
              <a:effectLst/>
              <a:uLnTx/>
              <a:uFillTx/>
              <a:latin typeface="Trebuchet MS" panose="020B0603020202020204" pitchFamily="34" charset="0"/>
              <a:ea typeface="+mn-ea"/>
              <a:cs typeface="+mn-cs"/>
            </a:endParaRPr>
          </a:p>
        </p:txBody>
      </p:sp>
      <p:sp>
        <p:nvSpPr>
          <p:cNvPr id="5" name="Footer Placeholder 4"/>
          <p:cNvSpPr>
            <a:spLocks noGrp="1"/>
          </p:cNvSpPr>
          <p:nvPr>
            <p:ph type="ftr" sz="quarter" idx="10"/>
          </p:nvPr>
        </p:nvSpPr>
        <p:spPr/>
        <p:txBody>
          <a:bodyPr/>
          <a:lstStyle/>
          <a:p>
            <a:pPr marL="0" marR="0" lvl="0" indent="0" algn="dist" defTabSz="455613"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Trebuchet MS"/>
                <a:ea typeface="MS PGothic" charset="0"/>
              </a:rPr>
              <a:t>PORTLANDOREGON.GOV/TRANSPORTATION</a:t>
            </a:r>
          </a:p>
        </p:txBody>
      </p:sp>
      <p:sp>
        <p:nvSpPr>
          <p:cNvPr id="6" name="Slide Number Placeholder 5"/>
          <p:cNvSpPr>
            <a:spLocks noGrp="1"/>
          </p:cNvSpPr>
          <p:nvPr>
            <p:ph type="sldNum" sz="quarter" idx="11"/>
          </p:nvPr>
        </p:nvSpPr>
        <p:spPr/>
        <p:txBody>
          <a:bodyPr/>
          <a:lstStyle/>
          <a:p>
            <a:pPr marL="0" marR="0" lvl="0" indent="0" algn="r" defTabSz="455613" rtl="0" eaLnBrk="1" fontAlgn="base" latinLnBrk="0" hangingPunct="1">
              <a:lnSpc>
                <a:spcPct val="100000"/>
              </a:lnSpc>
              <a:spcBef>
                <a:spcPct val="0"/>
              </a:spcBef>
              <a:spcAft>
                <a:spcPct val="0"/>
              </a:spcAft>
              <a:buClrTx/>
              <a:buSzTx/>
              <a:buFontTx/>
              <a:buNone/>
              <a:tabLst/>
              <a:defRPr/>
            </a:pPr>
            <a:fld id="{7F611283-5368-B64F-81F2-50BF922FACC4}" type="slidenum">
              <a:rPr kumimoji="0" lang="en-US" sz="1800" b="0" i="0" u="none" strike="noStrike" kern="1200" cap="none" spc="0" normalizeH="0" baseline="0" noProof="0" smtClean="0">
                <a:ln>
                  <a:noFill/>
                </a:ln>
                <a:solidFill>
                  <a:srgbClr val="FFFFFF"/>
                </a:solidFill>
                <a:effectLst/>
                <a:uLnTx/>
                <a:uFillTx/>
                <a:latin typeface="Trebuchet MS"/>
                <a:ea typeface="MS PGothic" charset="0"/>
              </a:rPr>
              <a:pPr marL="0" marR="0" lvl="0" indent="0" algn="r" defTabSz="455613" rtl="0" eaLnBrk="1" fontAlgn="base" latinLnBrk="0" hangingPunct="1">
                <a:lnSpc>
                  <a:spcPct val="100000"/>
                </a:lnSpc>
                <a:spcBef>
                  <a:spcPct val="0"/>
                </a:spcBef>
                <a:spcAft>
                  <a:spcPct val="0"/>
                </a:spcAft>
                <a:buClrTx/>
                <a:buSzTx/>
                <a:buFontTx/>
                <a:buNone/>
                <a:tabLst/>
                <a:defRPr/>
              </a:pPr>
              <a:t>4</a:t>
            </a:fld>
            <a:endParaRPr kumimoji="0" lang="en-US" sz="1800" b="0" i="0" u="none" strike="noStrike" kern="1200" cap="none" spc="0" normalizeH="0" baseline="0" noProof="0" dirty="0">
              <a:ln>
                <a:noFill/>
              </a:ln>
              <a:solidFill>
                <a:srgbClr val="FFFFFF"/>
              </a:solidFill>
              <a:effectLst/>
              <a:uLnTx/>
              <a:uFillTx/>
              <a:latin typeface="Trebuchet MS"/>
              <a:ea typeface="MS PGothic" charset="0"/>
            </a:endParaRPr>
          </a:p>
        </p:txBody>
      </p:sp>
    </p:spTree>
    <p:extLst>
      <p:ext uri="{BB962C8B-B14F-4D97-AF65-F5344CB8AC3E}">
        <p14:creationId xmlns:p14="http://schemas.microsoft.com/office/powerpoint/2010/main" val="3475188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238125" y="663744"/>
            <a:ext cx="8463064" cy="67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5" tIns="45713" rIns="91425" bIns="45713" anchor="ctr"/>
          <a:lstStyle>
            <a:lvl1pPr defTabSz="2193925" eaLnBrk="0" hangingPunct="0">
              <a:defRPr sz="2400">
                <a:solidFill>
                  <a:schemeClr val="tx1"/>
                </a:solidFill>
                <a:latin typeface="Calibri" charset="0"/>
                <a:ea typeface="MS PGothic" charset="0"/>
                <a:cs typeface="MS PGothic" charset="0"/>
              </a:defRPr>
            </a:lvl1pPr>
            <a:lvl2pPr marL="742950" indent="-285750" defTabSz="2193925" eaLnBrk="0" hangingPunct="0">
              <a:defRPr sz="2400">
                <a:solidFill>
                  <a:schemeClr val="tx1"/>
                </a:solidFill>
                <a:latin typeface="Calibri" charset="0"/>
                <a:ea typeface="MS PGothic" charset="0"/>
                <a:cs typeface="MS PGothic" charset="0"/>
              </a:defRPr>
            </a:lvl2pPr>
            <a:lvl3pPr marL="1143000" indent="-228600" defTabSz="2193925" eaLnBrk="0" hangingPunct="0">
              <a:defRPr sz="2400">
                <a:solidFill>
                  <a:schemeClr val="tx1"/>
                </a:solidFill>
                <a:latin typeface="Calibri" charset="0"/>
                <a:ea typeface="MS PGothic" charset="0"/>
                <a:cs typeface="MS PGothic" charset="0"/>
              </a:defRPr>
            </a:lvl3pPr>
            <a:lvl4pPr marL="1600200" indent="-228600" defTabSz="2193925" eaLnBrk="0" hangingPunct="0">
              <a:defRPr sz="2400">
                <a:solidFill>
                  <a:schemeClr val="tx1"/>
                </a:solidFill>
                <a:latin typeface="Calibri" charset="0"/>
                <a:ea typeface="MS PGothic" charset="0"/>
                <a:cs typeface="MS PGothic" charset="0"/>
              </a:defRPr>
            </a:lvl4pPr>
            <a:lvl5pPr marL="2057400" indent="-228600" defTabSz="2193925" eaLnBrk="0" hangingPunct="0">
              <a:defRPr sz="2400">
                <a:solidFill>
                  <a:schemeClr val="tx1"/>
                </a:solidFill>
                <a:latin typeface="Calibri" charset="0"/>
                <a:ea typeface="MS PGothic" charset="0"/>
                <a:cs typeface="MS PGothic" charset="0"/>
              </a:defRPr>
            </a:lvl5pPr>
            <a:lvl6pPr marL="25146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defTabSz="2193925"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hangingPunct="1">
              <a:defRPr/>
            </a:pPr>
            <a:r>
              <a:rPr lang="en-US" sz="4000" b="1" spc="-150" dirty="0">
                <a:solidFill>
                  <a:srgbClr val="00A0AE"/>
                </a:solidFill>
                <a:latin typeface="Trebuchet MS" charset="0"/>
              </a:rPr>
              <a:t>Key Project Milestones</a:t>
            </a:r>
          </a:p>
        </p:txBody>
      </p:sp>
      <p:sp>
        <p:nvSpPr>
          <p:cNvPr id="2" name="TextBox 1"/>
          <p:cNvSpPr txBox="1"/>
          <p:nvPr/>
        </p:nvSpPr>
        <p:spPr>
          <a:xfrm>
            <a:off x="291830" y="1896407"/>
            <a:ext cx="8725709" cy="4524315"/>
          </a:xfrm>
          <a:prstGeom prst="rect">
            <a:avLst/>
          </a:prstGeom>
          <a:noFill/>
        </p:spPr>
        <p:txBody>
          <a:bodyPr wrap="square" rtlCol="0">
            <a:spAutoFit/>
          </a:bodyPr>
          <a:lstStyle/>
          <a:p>
            <a:pPr marL="342900" indent="-342900">
              <a:buFont typeface="Arial" panose="020B0604020202020204" pitchFamily="34" charset="0"/>
              <a:buChar char="•"/>
            </a:pPr>
            <a:r>
              <a:rPr lang="en-US" sz="2800" b="1" dirty="0">
                <a:solidFill>
                  <a:srgbClr val="DE791D"/>
                </a:solidFill>
                <a:latin typeface="Trebuchet MS" panose="020B0603020202020204" pitchFamily="34" charset="0"/>
              </a:rPr>
              <a:t>DEIS - public review				Mid June - July</a:t>
            </a:r>
          </a:p>
          <a:p>
            <a:pPr marL="342900" indent="-342900">
              <a:buFont typeface="Arial" panose="020B0604020202020204" pitchFamily="34" charset="0"/>
              <a:buChar char="•"/>
            </a:pPr>
            <a:endParaRPr lang="en-US" sz="2800" b="1" dirty="0">
              <a:latin typeface="Trebuchet MS" panose="020B0603020202020204" pitchFamily="34" charset="0"/>
            </a:endParaRPr>
          </a:p>
          <a:p>
            <a:pPr marL="342900" indent="-342900">
              <a:buFont typeface="Arial" panose="020B0604020202020204" pitchFamily="34" charset="0"/>
              <a:buChar char="•"/>
            </a:pPr>
            <a:r>
              <a:rPr lang="en-US" sz="2800" b="1" dirty="0">
                <a:solidFill>
                  <a:srgbClr val="4D4D4F"/>
                </a:solidFill>
                <a:latin typeface="Trebuchet MS" panose="020B0603020202020204" pitchFamily="34" charset="0"/>
              </a:rPr>
              <a:t>Steering Comm select LPA			Mid August</a:t>
            </a:r>
          </a:p>
          <a:p>
            <a:pPr marL="342900" indent="-342900">
              <a:buFont typeface="Arial" panose="020B0604020202020204" pitchFamily="34" charset="0"/>
              <a:buChar char="•"/>
            </a:pPr>
            <a:endParaRPr lang="en-US" sz="2800" b="1" dirty="0">
              <a:latin typeface="Trebuchet MS" panose="020B0603020202020204" pitchFamily="34" charset="0"/>
            </a:endParaRPr>
          </a:p>
          <a:p>
            <a:pPr marL="342900" indent="-342900">
              <a:buFont typeface="Arial" panose="020B0604020202020204" pitchFamily="34" charset="0"/>
              <a:buChar char="•"/>
            </a:pPr>
            <a:r>
              <a:rPr lang="en-US" sz="2800" b="1" dirty="0">
                <a:solidFill>
                  <a:srgbClr val="4D4D4F"/>
                </a:solidFill>
                <a:latin typeface="Trebuchet MS" panose="020B0603020202020204" pitchFamily="34" charset="0"/>
              </a:rPr>
              <a:t>Council adopts LPA					late Sept – Oct</a:t>
            </a:r>
          </a:p>
          <a:p>
            <a:pPr marL="342900" indent="-342900">
              <a:buFont typeface="Arial" panose="020B0604020202020204" pitchFamily="34" charset="0"/>
              <a:buChar char="•"/>
            </a:pPr>
            <a:endParaRPr lang="en-US" sz="2800" b="1" dirty="0">
              <a:latin typeface="Trebuchet MS" panose="020B0603020202020204" pitchFamily="34" charset="0"/>
            </a:endParaRPr>
          </a:p>
          <a:p>
            <a:pPr marL="342900" indent="-342900">
              <a:buFont typeface="Arial" panose="020B0604020202020204" pitchFamily="34" charset="0"/>
              <a:buChar char="•"/>
            </a:pPr>
            <a:r>
              <a:rPr lang="en-US" sz="2800" b="1" dirty="0">
                <a:latin typeface="Trebuchet MS" panose="020B0603020202020204" pitchFamily="34" charset="0"/>
              </a:rPr>
              <a:t>Metro Council adopts LPA			October - Nov</a:t>
            </a:r>
          </a:p>
          <a:p>
            <a:r>
              <a:rPr lang="en-US" sz="2800" b="1" dirty="0">
                <a:latin typeface="Trebuchet MS" panose="020B0603020202020204" pitchFamily="34" charset="0"/>
              </a:rPr>
              <a:t>   and updates the RTP</a:t>
            </a:r>
          </a:p>
          <a:p>
            <a:endParaRPr lang="en-US" sz="3200" b="1" dirty="0">
              <a:latin typeface="Trebuchet MS" panose="020B0603020202020204" pitchFamily="34" charset="0"/>
            </a:endParaRPr>
          </a:p>
          <a:p>
            <a:endParaRPr lang="en-US" sz="3200" b="1" dirty="0">
              <a:latin typeface="Trebuchet MS" panose="020B0603020202020204" pitchFamily="34" charset="0"/>
            </a:endParaRPr>
          </a:p>
        </p:txBody>
      </p:sp>
      <p:sp>
        <p:nvSpPr>
          <p:cNvPr id="4" name="Footer Placeholder 3"/>
          <p:cNvSpPr>
            <a:spLocks noGrp="1"/>
          </p:cNvSpPr>
          <p:nvPr>
            <p:ph type="ftr" sz="quarter" idx="10"/>
          </p:nvPr>
        </p:nvSpPr>
        <p:spPr/>
        <p:txBody>
          <a:bodyPr/>
          <a:lstStyle/>
          <a:p>
            <a:pPr>
              <a:defRPr/>
            </a:pPr>
            <a:r>
              <a:rPr lang="en-US" dirty="0"/>
              <a:t>PORTLANDOREGON.GOV/TRANSPORTATION</a:t>
            </a:r>
          </a:p>
        </p:txBody>
      </p:sp>
      <p:sp>
        <p:nvSpPr>
          <p:cNvPr id="5" name="Slide Number Placeholder 4"/>
          <p:cNvSpPr>
            <a:spLocks noGrp="1"/>
          </p:cNvSpPr>
          <p:nvPr>
            <p:ph type="sldNum" sz="quarter" idx="11"/>
          </p:nvPr>
        </p:nvSpPr>
        <p:spPr/>
        <p:txBody>
          <a:bodyPr/>
          <a:lstStyle/>
          <a:p>
            <a:pPr>
              <a:defRPr/>
            </a:pPr>
            <a:fld id="{7F611283-5368-B64F-81F2-50BF922FACC4}" type="slidenum">
              <a:rPr lang="en-US" smtClean="0"/>
              <a:pPr>
                <a:defRPr/>
              </a:pPr>
              <a:t>5</a:t>
            </a:fld>
            <a:endParaRPr lang="en-US" dirty="0"/>
          </a:p>
        </p:txBody>
      </p:sp>
    </p:spTree>
    <p:extLst>
      <p:ext uri="{BB962C8B-B14F-4D97-AF65-F5344CB8AC3E}">
        <p14:creationId xmlns:p14="http://schemas.microsoft.com/office/powerpoint/2010/main" val="19812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1594" y="2209526"/>
            <a:ext cx="3796374" cy="4585871"/>
          </a:xfrm>
          <a:prstGeom prst="rect">
            <a:avLst/>
          </a:prstGeom>
          <a:noFill/>
        </p:spPr>
        <p:txBody>
          <a:bodyPr wrap="square" rtlCol="0">
            <a:spAutoFit/>
          </a:bodyPr>
          <a:lstStyle/>
          <a:p>
            <a:pPr marL="342900" indent="-342900">
              <a:buFont typeface="Arial" panose="020B0604020202020204" pitchFamily="34" charset="0"/>
              <a:buChar char="•"/>
            </a:pPr>
            <a:r>
              <a:rPr lang="en-US" b="1" dirty="0">
                <a:latin typeface="Trebuchet MS" panose="020B0603020202020204" pitchFamily="34" charset="0"/>
              </a:rPr>
              <a:t>Barbur or Naito S of I-405</a:t>
            </a:r>
          </a:p>
          <a:p>
            <a:pPr marL="342900" indent="-342900">
              <a:buFont typeface="Arial" panose="020B0604020202020204" pitchFamily="34" charset="0"/>
              <a:buChar char="•"/>
            </a:pPr>
            <a:endParaRPr lang="en-US" b="1" dirty="0">
              <a:latin typeface="Trebuchet MS" panose="020B0603020202020204" pitchFamily="34" charset="0"/>
            </a:endParaRPr>
          </a:p>
          <a:p>
            <a:pPr marL="342900" indent="-342900">
              <a:buFont typeface="Arial" panose="020B0604020202020204" pitchFamily="34" charset="0"/>
              <a:buChar char="•"/>
            </a:pPr>
            <a:r>
              <a:rPr lang="en-US" b="1" dirty="0">
                <a:latin typeface="Trebuchet MS" panose="020B0603020202020204" pitchFamily="34" charset="0"/>
              </a:rPr>
              <a:t>Barbur or </a:t>
            </a:r>
            <a:r>
              <a:rPr lang="en-US" b="1" dirty="0" err="1">
                <a:latin typeface="Trebuchet MS" panose="020B0603020202020204" pitchFamily="34" charset="0"/>
              </a:rPr>
              <a:t>adj</a:t>
            </a:r>
            <a:r>
              <a:rPr lang="en-US" b="1" dirty="0">
                <a:latin typeface="Trebuchet MS" panose="020B0603020202020204" pitchFamily="34" charset="0"/>
              </a:rPr>
              <a:t> to I-5  Burlingame to Capitol Highway</a:t>
            </a:r>
          </a:p>
          <a:p>
            <a:endParaRPr lang="en-US" b="1" dirty="0">
              <a:latin typeface="Trebuchet MS" panose="020B0603020202020204" pitchFamily="34" charset="0"/>
            </a:endParaRPr>
          </a:p>
          <a:p>
            <a:pPr marL="342900" indent="-342900">
              <a:buFont typeface="Arial" panose="020B0604020202020204" pitchFamily="34" charset="0"/>
              <a:buChar char="•"/>
            </a:pPr>
            <a:r>
              <a:rPr lang="en-US" b="1" dirty="0">
                <a:latin typeface="Trebuchet MS" panose="020B0603020202020204" pitchFamily="34" charset="0"/>
              </a:rPr>
              <a:t>Barbur or </a:t>
            </a:r>
            <a:r>
              <a:rPr lang="en-US" b="1" dirty="0" err="1">
                <a:latin typeface="Trebuchet MS" panose="020B0603020202020204" pitchFamily="34" charset="0"/>
              </a:rPr>
              <a:t>adj</a:t>
            </a:r>
            <a:r>
              <a:rPr lang="en-US" b="1" dirty="0">
                <a:latin typeface="Trebuchet MS" panose="020B0603020202020204" pitchFamily="34" charset="0"/>
              </a:rPr>
              <a:t> to I-5 from Capitol Hway west to City limits</a:t>
            </a:r>
          </a:p>
          <a:p>
            <a:pPr marL="342900" indent="-342900">
              <a:buFont typeface="Arial" panose="020B0604020202020204" pitchFamily="34" charset="0"/>
              <a:buChar char="•"/>
            </a:pPr>
            <a:endParaRPr lang="en-US" sz="2800" b="1" dirty="0">
              <a:latin typeface="Trebuchet MS" panose="020B0603020202020204" pitchFamily="34" charset="0"/>
            </a:endParaRPr>
          </a:p>
          <a:p>
            <a:endParaRPr lang="en-US" dirty="0"/>
          </a:p>
        </p:txBody>
      </p:sp>
      <p:sp>
        <p:nvSpPr>
          <p:cNvPr id="4" name="TextBox 3"/>
          <p:cNvSpPr txBox="1"/>
          <p:nvPr/>
        </p:nvSpPr>
        <p:spPr>
          <a:xfrm>
            <a:off x="-1" y="155750"/>
            <a:ext cx="4039565" cy="2369880"/>
          </a:xfrm>
          <a:prstGeom prst="rect">
            <a:avLst/>
          </a:prstGeom>
          <a:noFill/>
        </p:spPr>
        <p:txBody>
          <a:bodyPr wrap="square" rtlCol="0">
            <a:spAutoFit/>
          </a:bodyPr>
          <a:lstStyle/>
          <a:p>
            <a:pPr algn="ctr"/>
            <a:r>
              <a:rPr lang="en-US" sz="3600" b="1" spc="-150" dirty="0">
                <a:solidFill>
                  <a:srgbClr val="00A0AE"/>
                </a:solidFill>
                <a:latin typeface="Trebuchet MS" charset="0"/>
              </a:rPr>
              <a:t>Alignments</a:t>
            </a:r>
          </a:p>
          <a:p>
            <a:pPr algn="ctr"/>
            <a:r>
              <a:rPr lang="en-US" sz="3600" b="1" spc="-150" dirty="0">
                <a:solidFill>
                  <a:srgbClr val="00A0AE"/>
                </a:solidFill>
                <a:latin typeface="Trebuchet MS" charset="0"/>
              </a:rPr>
              <a:t>In Portland</a:t>
            </a:r>
            <a:endParaRPr lang="en-US" sz="3600" dirty="0"/>
          </a:p>
          <a:p>
            <a:pPr algn="ctr"/>
            <a:endParaRPr lang="en-US" sz="3600" b="1" spc="-150" dirty="0">
              <a:solidFill>
                <a:srgbClr val="00A0AE"/>
              </a:solidFill>
              <a:latin typeface="Trebuchet MS" charset="0"/>
            </a:endParaRPr>
          </a:p>
          <a:p>
            <a:pPr algn="ctr"/>
            <a:endParaRPr lang="en-US" sz="4000" dirty="0"/>
          </a:p>
        </p:txBody>
      </p:sp>
      <p:sp>
        <p:nvSpPr>
          <p:cNvPr id="5" name="TextBox 4"/>
          <p:cNvSpPr txBox="1"/>
          <p:nvPr/>
        </p:nvSpPr>
        <p:spPr>
          <a:xfrm>
            <a:off x="0" y="1396624"/>
            <a:ext cx="4039564" cy="892552"/>
          </a:xfrm>
          <a:prstGeom prst="rect">
            <a:avLst/>
          </a:prstGeom>
          <a:noFill/>
        </p:spPr>
        <p:txBody>
          <a:bodyPr wrap="square" rtlCol="0">
            <a:spAutoFit/>
          </a:bodyPr>
          <a:lstStyle/>
          <a:p>
            <a:pPr algn="ctr"/>
            <a:r>
              <a:rPr lang="en-US" sz="2800" b="1" dirty="0">
                <a:solidFill>
                  <a:srgbClr val="DE791D"/>
                </a:solidFill>
                <a:latin typeface="Trebuchet MS" charset="0"/>
                <a:cs typeface="Trebuchet MS" charset="0"/>
              </a:rPr>
              <a:t>Studied in DEIS</a:t>
            </a:r>
          </a:p>
          <a:p>
            <a:endParaRPr lang="en-US" dirty="0"/>
          </a:p>
        </p:txBody>
      </p:sp>
      <p:sp>
        <p:nvSpPr>
          <p:cNvPr id="6" name="Footer Placeholder 5"/>
          <p:cNvSpPr>
            <a:spLocks noGrp="1"/>
          </p:cNvSpPr>
          <p:nvPr>
            <p:ph type="ftr" sz="quarter" idx="10"/>
          </p:nvPr>
        </p:nvSpPr>
        <p:spPr>
          <a:xfrm>
            <a:off x="700349" y="8117516"/>
            <a:ext cx="3960813" cy="365125"/>
          </a:xfrm>
        </p:spPr>
        <p:txBody>
          <a:bodyPr/>
          <a:lstStyle/>
          <a:p>
            <a:pPr>
              <a:defRPr/>
            </a:pPr>
            <a:r>
              <a:rPr lang="en-US" dirty="0"/>
              <a:t>POTATION</a:t>
            </a:r>
          </a:p>
        </p:txBody>
      </p:sp>
      <p:sp>
        <p:nvSpPr>
          <p:cNvPr id="7" name="Slide Number Placeholder 6"/>
          <p:cNvSpPr>
            <a:spLocks noGrp="1"/>
          </p:cNvSpPr>
          <p:nvPr>
            <p:ph type="sldNum" sz="quarter" idx="11"/>
          </p:nvPr>
        </p:nvSpPr>
        <p:spPr/>
        <p:txBody>
          <a:bodyPr/>
          <a:lstStyle/>
          <a:p>
            <a:pPr>
              <a:defRPr/>
            </a:pPr>
            <a:fld id="{7F611283-5368-B64F-81F2-50BF922FACC4}" type="slidenum">
              <a:rPr lang="en-US" smtClean="0"/>
              <a:pPr>
                <a:defRPr/>
              </a:pPr>
              <a:t>6</a:t>
            </a:fld>
            <a:endParaRPr lang="en-US" dirty="0"/>
          </a:p>
        </p:txBody>
      </p:sp>
      <p:sp>
        <p:nvSpPr>
          <p:cNvPr id="9" name="TextBox 8"/>
          <p:cNvSpPr txBox="1"/>
          <p:nvPr/>
        </p:nvSpPr>
        <p:spPr>
          <a:xfrm>
            <a:off x="4351338" y="594527"/>
            <a:ext cx="4718050" cy="6099350"/>
          </a:xfrm>
          <a:prstGeom prst="rect">
            <a:avLst/>
          </a:prstGeom>
          <a:noFill/>
        </p:spPr>
        <p:txBody>
          <a:bodyPr wrap="square" rtlCol="0">
            <a:spAutoFit/>
          </a:bodyPr>
          <a:lstStyle/>
          <a:p>
            <a:endParaRPr lang="en-US" dirty="0"/>
          </a:p>
        </p:txBody>
      </p:sp>
      <p:pic>
        <p:nvPicPr>
          <p:cNvPr id="10" name="Picture 9"/>
          <p:cNvPicPr>
            <a:picLocks noChangeAspect="1"/>
          </p:cNvPicPr>
          <p:nvPr/>
        </p:nvPicPr>
        <p:blipFill>
          <a:blip r:embed="rId2"/>
          <a:stretch>
            <a:fillRect/>
          </a:stretch>
        </p:blipFill>
        <p:spPr>
          <a:xfrm>
            <a:off x="4107666" y="200870"/>
            <a:ext cx="4789503" cy="6388071"/>
          </a:xfrm>
          <a:prstGeom prst="rect">
            <a:avLst/>
          </a:prstGeom>
        </p:spPr>
      </p:pic>
    </p:spTree>
    <p:extLst>
      <p:ext uri="{BB962C8B-B14F-4D97-AF65-F5344CB8AC3E}">
        <p14:creationId xmlns:p14="http://schemas.microsoft.com/office/powerpoint/2010/main" val="2781356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t>PORTLANDOREGON.GOV/TRANSPORTATION</a:t>
            </a:r>
            <a:endParaRPr lang="en-US" dirty="0"/>
          </a:p>
        </p:txBody>
      </p:sp>
      <p:sp>
        <p:nvSpPr>
          <p:cNvPr id="3" name="Slide Number Placeholder 2"/>
          <p:cNvSpPr>
            <a:spLocks noGrp="1"/>
          </p:cNvSpPr>
          <p:nvPr>
            <p:ph type="sldNum" sz="quarter" idx="11"/>
          </p:nvPr>
        </p:nvSpPr>
        <p:spPr/>
        <p:txBody>
          <a:bodyPr/>
          <a:lstStyle/>
          <a:p>
            <a:pPr>
              <a:defRPr/>
            </a:pPr>
            <a:fld id="{7F611283-5368-B64F-81F2-50BF922FACC4}" type="slidenum">
              <a:rPr lang="en-US" smtClean="0"/>
              <a:pPr>
                <a:defRPr/>
              </a:pPr>
              <a:t>7</a:t>
            </a:fld>
            <a:endParaRPr lang="en-US" dirty="0"/>
          </a:p>
        </p:txBody>
      </p:sp>
      <p:sp>
        <p:nvSpPr>
          <p:cNvPr id="4" name="Rectangle 3">
            <a:extLst>
              <a:ext uri="{FF2B5EF4-FFF2-40B4-BE49-F238E27FC236}">
                <a16:creationId xmlns:a16="http://schemas.microsoft.com/office/drawing/2014/main" id="{88F78231-A649-4545-845D-4CE496F518A9}"/>
              </a:ext>
            </a:extLst>
          </p:cNvPr>
          <p:cNvSpPr/>
          <p:nvPr/>
        </p:nvSpPr>
        <p:spPr>
          <a:xfrm>
            <a:off x="238125" y="246305"/>
            <a:ext cx="8678863" cy="707886"/>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A0AE"/>
                </a:solidFill>
                <a:effectLst/>
                <a:uLnTx/>
                <a:uFillTx/>
                <a:latin typeface="Trebuchet MS" panose="020B0603020202020204" pitchFamily="34" charset="0"/>
                <a:ea typeface="ＭＳ Ｐゴシック" charset="-128"/>
                <a:cs typeface="+mj-cs"/>
              </a:rPr>
              <a:t>Initial </a:t>
            </a:r>
            <a:r>
              <a:rPr lang="en-US" sz="4000" b="1" kern="0" dirty="0">
                <a:solidFill>
                  <a:srgbClr val="00A0AE"/>
                </a:solidFill>
                <a:latin typeface="Trebuchet MS" panose="020B0603020202020204" pitchFamily="34" charset="0"/>
                <a:ea typeface="ＭＳ Ｐゴシック" charset="-128"/>
                <a:cs typeface="+mj-cs"/>
              </a:rPr>
              <a:t>Route </a:t>
            </a:r>
            <a:r>
              <a:rPr kumimoji="0" lang="en-US" sz="4000" b="1" i="0" u="none" strike="noStrike" kern="0" cap="none" spc="0" normalizeH="0" baseline="0" noProof="0" dirty="0">
                <a:ln>
                  <a:noFill/>
                </a:ln>
                <a:solidFill>
                  <a:srgbClr val="00A0AE"/>
                </a:solidFill>
                <a:effectLst/>
                <a:uLnTx/>
                <a:uFillTx/>
                <a:latin typeface="Trebuchet MS" panose="020B0603020202020204" pitchFamily="34" charset="0"/>
                <a:ea typeface="ＭＳ Ｐゴシック" charset="-128"/>
                <a:cs typeface="+mj-cs"/>
              </a:rPr>
              <a:t>Proposal (IRP)</a:t>
            </a:r>
            <a:endParaRPr kumimoji="0" lang="en-US" sz="4000" b="0" i="0" u="none" strike="noStrike" kern="0" cap="none" spc="0" normalizeH="0" baseline="0" noProof="0" dirty="0">
              <a:ln>
                <a:noFill/>
              </a:ln>
              <a:solidFill>
                <a:srgbClr val="00A0AE"/>
              </a:solidFill>
              <a:effectLst/>
              <a:uLnTx/>
              <a:uFillTx/>
              <a:latin typeface="Trebuchet MS" panose="020B0603020202020204" pitchFamily="34" charset="0"/>
            </a:endParaRPr>
          </a:p>
        </p:txBody>
      </p:sp>
      <p:sp>
        <p:nvSpPr>
          <p:cNvPr id="5" name="Rectangle 4">
            <a:extLst>
              <a:ext uri="{FF2B5EF4-FFF2-40B4-BE49-F238E27FC236}">
                <a16:creationId xmlns:a16="http://schemas.microsoft.com/office/drawing/2014/main" id="{46CDB2E0-6563-466B-BF15-4B14D0EEC0A8}"/>
              </a:ext>
            </a:extLst>
          </p:cNvPr>
          <p:cNvSpPr/>
          <p:nvPr/>
        </p:nvSpPr>
        <p:spPr>
          <a:xfrm>
            <a:off x="425669" y="1450427"/>
            <a:ext cx="8339959" cy="5730800"/>
          </a:xfrm>
          <a:prstGeom prst="rect">
            <a:avLst/>
          </a:prstGeom>
        </p:spPr>
        <p:txBody>
          <a:bodyPr wrap="square">
            <a:spAutoFit/>
          </a:bodyPr>
          <a:lstStyle/>
          <a:p>
            <a:pPr marL="342900" marR="0" lvl="0" indent="-342900" defTabSz="914400" eaLnBrk="0" fontAlgn="auto" latinLnBrk="0" hangingPunct="0">
              <a:lnSpc>
                <a:spcPct val="100000"/>
              </a:lnSpc>
              <a:spcBef>
                <a:spcPct val="20000"/>
              </a:spcBef>
              <a:spcAft>
                <a:spcPts val="0"/>
              </a:spcAft>
              <a:buClrTx/>
              <a:buSzTx/>
              <a:buFont typeface="Arial" charset="0"/>
              <a:buChar char="•"/>
              <a:tabLst/>
              <a:defRPr/>
            </a:pPr>
            <a:r>
              <a:rPr kumimoji="0" lang="en-US" sz="3200" b="1" i="0" u="none" strike="noStrike" kern="0" cap="none" spc="0" normalizeH="0" baseline="0" noProof="0" dirty="0">
                <a:ln>
                  <a:noFill/>
                </a:ln>
                <a:solidFill>
                  <a:prstClr val="black"/>
                </a:solidFill>
                <a:effectLst/>
                <a:uLnTx/>
                <a:uFillTx/>
                <a:latin typeface="Trebuchet MS" panose="020B0603020202020204" pitchFamily="34" charset="0"/>
                <a:ea typeface="ＭＳ Ｐゴシック" charset="-128"/>
                <a:cs typeface="+mn-cs"/>
              </a:rPr>
              <a:t>New Requirement by FTA</a:t>
            </a:r>
          </a:p>
          <a:p>
            <a:pPr marR="0" lvl="0" defTabSz="914400" eaLnBrk="0" fontAlgn="auto" latinLnBrk="0" hangingPunct="0">
              <a:lnSpc>
                <a:spcPct val="100000"/>
              </a:lnSpc>
              <a:spcBef>
                <a:spcPct val="20000"/>
              </a:spcBef>
              <a:spcAft>
                <a:spcPts val="0"/>
              </a:spcAft>
              <a:buClrTx/>
              <a:buSzTx/>
              <a:tabLst/>
              <a:defRPr/>
            </a:pPr>
            <a:endParaRPr kumimoji="0" lang="en-US" sz="3200" b="1" i="0" u="none" strike="noStrike" kern="0" cap="none" spc="0" normalizeH="0" baseline="0" noProof="0" dirty="0">
              <a:ln>
                <a:noFill/>
              </a:ln>
              <a:solidFill>
                <a:prstClr val="black"/>
              </a:solidFill>
              <a:effectLst/>
              <a:uLnTx/>
              <a:uFillTx/>
              <a:latin typeface="Trebuchet MS" panose="020B0603020202020204" pitchFamily="34" charset="0"/>
              <a:ea typeface="ＭＳ Ｐゴシック" charset="-128"/>
              <a:cs typeface="+mn-cs"/>
            </a:endParaRPr>
          </a:p>
          <a:p>
            <a:pPr marL="342900" marR="0" lvl="0" indent="-342900" defTabSz="914400" eaLnBrk="0" fontAlgn="auto" latinLnBrk="0" hangingPunct="0">
              <a:lnSpc>
                <a:spcPct val="100000"/>
              </a:lnSpc>
              <a:spcBef>
                <a:spcPct val="20000"/>
              </a:spcBef>
              <a:spcAft>
                <a:spcPts val="0"/>
              </a:spcAft>
              <a:buClrTx/>
              <a:buSzTx/>
              <a:buFont typeface="Arial" charset="0"/>
              <a:buChar char="•"/>
              <a:tabLst/>
              <a:defRPr/>
            </a:pPr>
            <a:r>
              <a:rPr kumimoji="0" lang="en-US" sz="3200" b="1" i="0" u="none" strike="noStrike" kern="0" cap="none" spc="0" normalizeH="0" baseline="0" noProof="0" dirty="0">
                <a:ln>
                  <a:noFill/>
                </a:ln>
                <a:solidFill>
                  <a:prstClr val="black"/>
                </a:solidFill>
                <a:effectLst/>
                <a:uLnTx/>
                <a:uFillTx/>
                <a:latin typeface="Trebuchet MS" panose="020B0603020202020204" pitchFamily="34" charset="0"/>
                <a:ea typeface="ＭＳ Ｐゴシック" charset="-128"/>
                <a:cs typeface="+mn-cs"/>
              </a:rPr>
              <a:t>Initial suggestion for the light rail route </a:t>
            </a:r>
          </a:p>
          <a:p>
            <a:pPr marR="0" lvl="0" defTabSz="914400" eaLnBrk="0" fontAlgn="auto" latinLnBrk="0" hangingPunct="0">
              <a:lnSpc>
                <a:spcPct val="100000"/>
              </a:lnSpc>
              <a:spcBef>
                <a:spcPct val="20000"/>
              </a:spcBef>
              <a:spcAft>
                <a:spcPts val="0"/>
              </a:spcAft>
              <a:buClrTx/>
              <a:buSzTx/>
              <a:tabLst/>
              <a:defRPr/>
            </a:pPr>
            <a:endParaRPr kumimoji="0" lang="en-US" sz="3200" b="1" i="0" u="none" strike="noStrike" kern="0" cap="none" spc="0" normalizeH="0" baseline="0" noProof="0" dirty="0">
              <a:ln>
                <a:noFill/>
              </a:ln>
              <a:solidFill>
                <a:prstClr val="black"/>
              </a:solidFill>
              <a:effectLst/>
              <a:uLnTx/>
              <a:uFillTx/>
              <a:latin typeface="Trebuchet MS" panose="020B0603020202020204" pitchFamily="34" charset="0"/>
              <a:ea typeface="ＭＳ Ｐゴシック" charset="-128"/>
              <a:cs typeface="+mn-cs"/>
            </a:endParaRPr>
          </a:p>
          <a:p>
            <a:pPr marL="342900" marR="0" lvl="0" indent="-342900" defTabSz="914400" eaLnBrk="0" fontAlgn="auto" latinLnBrk="0" hangingPunct="0">
              <a:lnSpc>
                <a:spcPct val="100000"/>
              </a:lnSpc>
              <a:spcBef>
                <a:spcPct val="20000"/>
              </a:spcBef>
              <a:spcAft>
                <a:spcPts val="0"/>
              </a:spcAft>
              <a:buClrTx/>
              <a:buSzTx/>
              <a:buFont typeface="Arial" charset="0"/>
              <a:buChar char="•"/>
              <a:tabLst/>
              <a:defRPr/>
            </a:pPr>
            <a:r>
              <a:rPr kumimoji="0" lang="en-US" sz="3200" b="1" i="0" u="none" strike="noStrike" kern="0" cap="none" spc="0" normalizeH="0" baseline="0" noProof="0" dirty="0">
                <a:ln>
                  <a:noFill/>
                </a:ln>
                <a:solidFill>
                  <a:prstClr val="black"/>
                </a:solidFill>
                <a:effectLst/>
                <a:uLnTx/>
                <a:uFillTx/>
                <a:latin typeface="Trebuchet MS" panose="020B0603020202020204" pitchFamily="34" charset="0"/>
                <a:ea typeface="ＭＳ Ｐゴシック" charset="-128"/>
                <a:cs typeface="+mn-cs"/>
              </a:rPr>
              <a:t>Published in DEIS to solicit comment</a:t>
            </a:r>
          </a:p>
          <a:p>
            <a:pPr marR="0" lvl="0" defTabSz="914400" eaLnBrk="0" fontAlgn="auto" latinLnBrk="0" hangingPunct="0">
              <a:lnSpc>
                <a:spcPct val="100000"/>
              </a:lnSpc>
              <a:spcBef>
                <a:spcPct val="20000"/>
              </a:spcBef>
              <a:spcAft>
                <a:spcPts val="0"/>
              </a:spcAft>
              <a:buClrTx/>
              <a:buSzTx/>
              <a:tabLst/>
              <a:defRPr/>
            </a:pPr>
            <a:endParaRPr kumimoji="0" lang="en-US" sz="3200" b="1" i="0" u="none" strike="noStrike" kern="0" cap="none" spc="0" normalizeH="0" baseline="0" noProof="0" dirty="0">
              <a:ln>
                <a:noFill/>
              </a:ln>
              <a:solidFill>
                <a:prstClr val="black"/>
              </a:solidFill>
              <a:effectLst/>
              <a:uLnTx/>
              <a:uFillTx/>
              <a:latin typeface="Trebuchet MS" panose="020B0603020202020204" pitchFamily="34" charset="0"/>
              <a:ea typeface="ＭＳ Ｐゴシック" charset="-128"/>
              <a:cs typeface="+mn-cs"/>
            </a:endParaRPr>
          </a:p>
          <a:p>
            <a:pPr marL="342900" marR="0" lvl="0" indent="-342900" defTabSz="914400" eaLnBrk="0" fontAlgn="auto" latinLnBrk="0" hangingPunct="0">
              <a:lnSpc>
                <a:spcPct val="100000"/>
              </a:lnSpc>
              <a:spcBef>
                <a:spcPct val="20000"/>
              </a:spcBef>
              <a:spcAft>
                <a:spcPts val="0"/>
              </a:spcAft>
              <a:buClrTx/>
              <a:buSzTx/>
              <a:buFont typeface="Arial" charset="0"/>
              <a:buChar char="•"/>
              <a:tabLst/>
              <a:defRPr/>
            </a:pPr>
            <a:r>
              <a:rPr kumimoji="0" lang="en-US" sz="3200" b="1" i="0" u="none" strike="noStrike" kern="0" cap="none" spc="0" normalizeH="0" baseline="0" noProof="0" dirty="0">
                <a:ln>
                  <a:noFill/>
                </a:ln>
                <a:solidFill>
                  <a:prstClr val="black"/>
                </a:solidFill>
                <a:effectLst/>
                <a:uLnTx/>
                <a:uFillTx/>
                <a:latin typeface="Trebuchet MS" panose="020B0603020202020204" pitchFamily="34" charset="0"/>
                <a:ea typeface="ＭＳ Ｐゴシック" charset="-128"/>
                <a:cs typeface="+mn-cs"/>
              </a:rPr>
              <a:t>It is not characterized as the Locally Preferred Alternative (LPA)</a:t>
            </a:r>
          </a:p>
          <a:p>
            <a:pPr marL="342900" marR="0" lvl="0" indent="-342900" defTabSz="914400" eaLnBrk="0" fontAlgn="auto" latinLnBrk="0" hangingPunct="0">
              <a:lnSpc>
                <a:spcPct val="100000"/>
              </a:lnSpc>
              <a:spcBef>
                <a:spcPct val="20000"/>
              </a:spcBef>
              <a:spcAft>
                <a:spcPts val="0"/>
              </a:spcAft>
              <a:buClrTx/>
              <a:buSzTx/>
              <a:buFont typeface="Arial" charset="0"/>
              <a:buChar char="•"/>
              <a:tabLst/>
              <a:defRPr/>
            </a:pPr>
            <a:endParaRPr lang="en-US" b="1" kern="0" dirty="0">
              <a:solidFill>
                <a:prstClr val="black"/>
              </a:solidFill>
              <a:latin typeface="Trebuchet MS" panose="020B0603020202020204" pitchFamily="34" charset="0"/>
              <a:ea typeface="ＭＳ Ｐゴシック" charset="-128"/>
              <a:cs typeface="+mn-cs"/>
            </a:endParaRPr>
          </a:p>
          <a:p>
            <a:pPr marR="0" lvl="0" defTabSz="914400" eaLnBrk="0" fontAlgn="auto" latinLnBrk="0" hangingPunct="0">
              <a:lnSpc>
                <a:spcPct val="100000"/>
              </a:lnSpc>
              <a:spcBef>
                <a:spcPct val="20000"/>
              </a:spcBef>
              <a:spcAft>
                <a:spcPts val="0"/>
              </a:spcAft>
              <a:buClrTx/>
              <a:buSzTx/>
              <a:tabLst/>
              <a:defRPr/>
            </a:pPr>
            <a:endParaRPr kumimoji="0" lang="en-US" sz="3600" b="0" i="0" u="none" strike="noStrike" kern="0" cap="none" spc="0" normalizeH="0" baseline="0" noProof="0" dirty="0">
              <a:ln>
                <a:noFill/>
              </a:ln>
              <a:solidFill>
                <a:sysClr val="windowText" lastClr="000000"/>
              </a:solidFill>
              <a:effectLst/>
              <a:uLnTx/>
              <a:uFillTx/>
              <a:latin typeface="Trebuchet MS" panose="020B0603020202020204" pitchFamily="34" charset="0"/>
            </a:endParaRPr>
          </a:p>
        </p:txBody>
      </p:sp>
    </p:spTree>
    <p:extLst>
      <p:ext uri="{BB962C8B-B14F-4D97-AF65-F5344CB8AC3E}">
        <p14:creationId xmlns:p14="http://schemas.microsoft.com/office/powerpoint/2010/main" val="3524933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C757A09-BE56-45A0-9876-72E35EC21F69}"/>
              </a:ext>
            </a:extLst>
          </p:cNvPr>
          <p:cNvSpPr>
            <a:spLocks noGrp="1"/>
          </p:cNvSpPr>
          <p:nvPr>
            <p:ph type="ftr" sz="quarter" idx="10"/>
          </p:nvPr>
        </p:nvSpPr>
        <p:spPr/>
        <p:txBody>
          <a:bodyPr/>
          <a:lstStyle/>
          <a:p>
            <a:pPr>
              <a:defRPr/>
            </a:pPr>
            <a:r>
              <a:rPr lang="en-US"/>
              <a:t>PORTLANDOREGON.GOV/TRANSPORTATION</a:t>
            </a:r>
            <a:endParaRPr lang="en-US" dirty="0"/>
          </a:p>
        </p:txBody>
      </p:sp>
      <p:sp>
        <p:nvSpPr>
          <p:cNvPr id="3" name="Slide Number Placeholder 2">
            <a:extLst>
              <a:ext uri="{FF2B5EF4-FFF2-40B4-BE49-F238E27FC236}">
                <a16:creationId xmlns:a16="http://schemas.microsoft.com/office/drawing/2014/main" id="{8285FC7E-223A-49E8-B40F-0238256FE741}"/>
              </a:ext>
            </a:extLst>
          </p:cNvPr>
          <p:cNvSpPr>
            <a:spLocks noGrp="1"/>
          </p:cNvSpPr>
          <p:nvPr>
            <p:ph type="sldNum" sz="quarter" idx="11"/>
          </p:nvPr>
        </p:nvSpPr>
        <p:spPr/>
        <p:txBody>
          <a:bodyPr/>
          <a:lstStyle/>
          <a:p>
            <a:pPr>
              <a:defRPr/>
            </a:pPr>
            <a:fld id="{7F611283-5368-B64F-81F2-50BF922FACC4}" type="slidenum">
              <a:rPr lang="en-US" smtClean="0"/>
              <a:pPr>
                <a:defRPr/>
              </a:pPr>
              <a:t>8</a:t>
            </a:fld>
            <a:endParaRPr lang="en-US" dirty="0"/>
          </a:p>
        </p:txBody>
      </p:sp>
      <p:sp>
        <p:nvSpPr>
          <p:cNvPr id="4" name="Rectangle 3">
            <a:extLst>
              <a:ext uri="{FF2B5EF4-FFF2-40B4-BE49-F238E27FC236}">
                <a16:creationId xmlns:a16="http://schemas.microsoft.com/office/drawing/2014/main" id="{D82CFC49-329E-432B-87BC-7BAA36FD3D58}"/>
              </a:ext>
            </a:extLst>
          </p:cNvPr>
          <p:cNvSpPr/>
          <p:nvPr/>
        </p:nvSpPr>
        <p:spPr>
          <a:xfrm>
            <a:off x="1248168" y="222253"/>
            <a:ext cx="6300827" cy="769441"/>
          </a:xfrm>
          <a:prstGeom prst="rect">
            <a:avLst/>
          </a:prstGeom>
        </p:spPr>
        <p:txBody>
          <a:bodyPr wrap="none">
            <a:spAutoFit/>
          </a:bodyPr>
          <a:lstStyle/>
          <a:p>
            <a:pPr lvl="0" algn="ctr" defTabSz="914400" eaLnBrk="0" hangingPunct="0">
              <a:defRPr/>
            </a:pPr>
            <a:r>
              <a:rPr lang="en-US" sz="4400" b="1" dirty="0">
                <a:solidFill>
                  <a:srgbClr val="00A0AE"/>
                </a:solidFill>
                <a:latin typeface="Trebuchet MS" panose="020B0603020202020204" pitchFamily="34" charset="0"/>
                <a:cs typeface="+mn-cs"/>
              </a:rPr>
              <a:t>What Comes After LPA?</a:t>
            </a:r>
          </a:p>
        </p:txBody>
      </p:sp>
      <p:sp>
        <p:nvSpPr>
          <p:cNvPr id="7" name="Rectangle 6">
            <a:extLst>
              <a:ext uri="{FF2B5EF4-FFF2-40B4-BE49-F238E27FC236}">
                <a16:creationId xmlns:a16="http://schemas.microsoft.com/office/drawing/2014/main" id="{443AB4C7-248C-4ED7-AE3B-74B747EEDF41}"/>
              </a:ext>
            </a:extLst>
          </p:cNvPr>
          <p:cNvSpPr/>
          <p:nvPr/>
        </p:nvSpPr>
        <p:spPr>
          <a:xfrm>
            <a:off x="355306" y="1246611"/>
            <a:ext cx="8554380" cy="4499693"/>
          </a:xfrm>
          <a:prstGeom prst="rect">
            <a:avLst/>
          </a:prstGeom>
        </p:spPr>
        <p:txBody>
          <a:bodyPr wrap="square">
            <a:spAutoFit/>
          </a:bodyPr>
          <a:lstStyle/>
          <a:p>
            <a:pPr lvl="0" defTabSz="457200">
              <a:lnSpc>
                <a:spcPct val="110000"/>
              </a:lnSpc>
              <a:defRPr/>
            </a:pPr>
            <a:r>
              <a:rPr lang="en-US" sz="2800" b="1" dirty="0">
                <a:solidFill>
                  <a:prstClr val="black"/>
                </a:solidFill>
                <a:latin typeface="Trebuchet MS" panose="020B0603020202020204" pitchFamily="34" charset="0"/>
              </a:rPr>
              <a:t>2019/2020:</a:t>
            </a:r>
          </a:p>
          <a:p>
            <a:pPr marL="795338" lvl="1" indent="-222250" defTabSz="457200">
              <a:lnSpc>
                <a:spcPct val="110000"/>
              </a:lnSpc>
              <a:buFont typeface="Arial" pitchFamily="34" charset="0"/>
              <a:buChar char="•"/>
              <a:defRPr/>
            </a:pPr>
            <a:r>
              <a:rPr lang="en-US" sz="2800" b="1" dirty="0">
                <a:solidFill>
                  <a:prstClr val="black"/>
                </a:solidFill>
                <a:latin typeface="Trebuchet MS" panose="020B0603020202020204" pitchFamily="34" charset="0"/>
              </a:rPr>
              <a:t>Project Development </a:t>
            </a:r>
          </a:p>
          <a:p>
            <a:pPr marL="795338" lvl="1" indent="-222250" defTabSz="457200">
              <a:lnSpc>
                <a:spcPct val="110000"/>
              </a:lnSpc>
              <a:buFont typeface="Arial" pitchFamily="34" charset="0"/>
              <a:buChar char="•"/>
              <a:defRPr/>
            </a:pPr>
            <a:r>
              <a:rPr lang="en-US" sz="2800" b="1" dirty="0">
                <a:solidFill>
                  <a:prstClr val="black"/>
                </a:solidFill>
                <a:latin typeface="Trebuchet MS" panose="020B0603020202020204" pitchFamily="34" charset="0"/>
              </a:rPr>
              <a:t>Develop 30% plans</a:t>
            </a:r>
          </a:p>
          <a:p>
            <a:pPr marL="795338" lvl="1" indent="-222250" defTabSz="457200">
              <a:lnSpc>
                <a:spcPct val="110000"/>
              </a:lnSpc>
              <a:buFont typeface="Arial" pitchFamily="34" charset="0"/>
              <a:buChar char="•"/>
              <a:defRPr/>
            </a:pPr>
            <a:r>
              <a:rPr lang="en-US" sz="2800" b="1" dirty="0">
                <a:solidFill>
                  <a:prstClr val="black"/>
                </a:solidFill>
                <a:latin typeface="Trebuchet MS" panose="020B0603020202020204" pitchFamily="34" charset="0"/>
              </a:rPr>
              <a:t>Complete FEIS</a:t>
            </a:r>
          </a:p>
          <a:p>
            <a:pPr lvl="0" defTabSz="457200">
              <a:lnSpc>
                <a:spcPct val="110000"/>
              </a:lnSpc>
              <a:spcBef>
                <a:spcPts val="1200"/>
              </a:spcBef>
              <a:defRPr/>
            </a:pPr>
            <a:r>
              <a:rPr lang="en-US" sz="2800" b="1" dirty="0">
                <a:solidFill>
                  <a:prstClr val="black"/>
                </a:solidFill>
                <a:latin typeface="Trebuchet MS" panose="020B0603020202020204" pitchFamily="34" charset="0"/>
              </a:rPr>
              <a:t>2020:</a:t>
            </a:r>
            <a:r>
              <a:rPr lang="en-US" sz="2800" b="1" dirty="0">
                <a:solidFill>
                  <a:schemeClr val="tx1">
                    <a:lumMod val="50000"/>
                  </a:schemeClr>
                </a:solidFill>
                <a:latin typeface="Trebuchet MS" panose="020B0603020202020204" pitchFamily="34" charset="0"/>
              </a:rPr>
              <a:t> Portland and Partners commit local match</a:t>
            </a:r>
            <a:endParaRPr lang="en-US" sz="2800" b="1" dirty="0">
              <a:solidFill>
                <a:prstClr val="black"/>
              </a:solidFill>
              <a:latin typeface="Trebuchet MS" panose="020B0603020202020204" pitchFamily="34" charset="0"/>
            </a:endParaRPr>
          </a:p>
          <a:p>
            <a:pPr lvl="0" defTabSz="457200">
              <a:lnSpc>
                <a:spcPct val="110000"/>
              </a:lnSpc>
              <a:spcBef>
                <a:spcPts val="1200"/>
              </a:spcBef>
              <a:defRPr/>
            </a:pPr>
            <a:r>
              <a:rPr lang="en-US" sz="2800" b="1" dirty="0">
                <a:solidFill>
                  <a:schemeClr val="tx1">
                    <a:lumMod val="50000"/>
                  </a:schemeClr>
                </a:solidFill>
                <a:latin typeface="Trebuchet MS" panose="020B0603020202020204" pitchFamily="34" charset="0"/>
              </a:rPr>
              <a:t>2020: </a:t>
            </a:r>
            <a:r>
              <a:rPr lang="en-US" sz="2800" b="1" dirty="0">
                <a:solidFill>
                  <a:prstClr val="black"/>
                </a:solidFill>
                <a:latin typeface="Trebuchet MS" panose="020B0603020202020204" pitchFamily="34" charset="0"/>
              </a:rPr>
              <a:t>Voters decide on regional funding</a:t>
            </a:r>
            <a:endParaRPr lang="en-US" sz="2800" b="1" dirty="0">
              <a:solidFill>
                <a:schemeClr val="tx1">
                  <a:lumMod val="50000"/>
                </a:schemeClr>
              </a:solidFill>
              <a:latin typeface="Trebuchet MS" panose="020B0603020202020204" pitchFamily="34" charset="0"/>
            </a:endParaRPr>
          </a:p>
          <a:p>
            <a:pPr lvl="0" defTabSz="457200">
              <a:lnSpc>
                <a:spcPct val="110000"/>
              </a:lnSpc>
              <a:spcBef>
                <a:spcPts val="1200"/>
              </a:spcBef>
              <a:defRPr/>
            </a:pPr>
            <a:r>
              <a:rPr lang="en-US" sz="2800" b="1" dirty="0">
                <a:solidFill>
                  <a:prstClr val="black"/>
                </a:solidFill>
                <a:latin typeface="Trebuchet MS" panose="020B0603020202020204" pitchFamily="34" charset="0"/>
              </a:rPr>
              <a:t>2022: Construction starts</a:t>
            </a:r>
          </a:p>
          <a:p>
            <a:pPr lvl="0" defTabSz="457200">
              <a:lnSpc>
                <a:spcPct val="110000"/>
              </a:lnSpc>
              <a:spcBef>
                <a:spcPts val="1200"/>
              </a:spcBef>
              <a:defRPr/>
            </a:pPr>
            <a:r>
              <a:rPr lang="en-US" sz="2800" b="1" dirty="0">
                <a:solidFill>
                  <a:prstClr val="black"/>
                </a:solidFill>
                <a:latin typeface="Trebuchet MS" panose="020B0603020202020204" pitchFamily="34" charset="0"/>
              </a:rPr>
              <a:t>2027: Light rail opens for service</a:t>
            </a:r>
            <a:endParaRPr lang="en-US" sz="2800" b="1" dirty="0"/>
          </a:p>
        </p:txBody>
      </p:sp>
    </p:spTree>
    <p:extLst>
      <p:ext uri="{BB962C8B-B14F-4D97-AF65-F5344CB8AC3E}">
        <p14:creationId xmlns:p14="http://schemas.microsoft.com/office/powerpoint/2010/main" val="3821323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86861"/>
            <a:ext cx="9144000" cy="1143000"/>
          </a:xfrm>
          <a:prstGeom prst="rect">
            <a:avLst/>
          </a:prstGeom>
        </p:spPr>
        <p:txBody>
          <a:bodyPr/>
          <a:lstStyle/>
          <a:p>
            <a:r>
              <a:rPr lang="en-US" sz="4000" b="1" dirty="0">
                <a:solidFill>
                  <a:srgbClr val="00A0AE"/>
                </a:solidFill>
                <a:latin typeface="Trebuchet MS" panose="020B0603020202020204" pitchFamily="34" charset="0"/>
              </a:rPr>
              <a:t>Transit Brings Quality Design</a:t>
            </a:r>
          </a:p>
        </p:txBody>
      </p:sp>
      <p:pic>
        <p:nvPicPr>
          <p:cNvPr id="4" name="Picture 4" descr="http://howweroll.trimet.org/wordpress/wp-content/uploads/2015/12/DSC3592-1024x683.jpg"/>
          <p:cNvPicPr>
            <a:picLocks noGrp="1" noChangeAspect="1" noChangeArrowheads="1"/>
          </p:cNvPicPr>
          <p:nvPr>
            <p:ph idx="4294967295"/>
          </p:nvPr>
        </p:nvPicPr>
        <p:blipFill>
          <a:blip r:embed="rId3" cstate="print"/>
          <a:srcRect/>
          <a:stretch>
            <a:fillRect/>
          </a:stretch>
        </p:blipFill>
        <p:spPr bwMode="auto">
          <a:xfrm>
            <a:off x="1111348" y="1206305"/>
            <a:ext cx="6740525" cy="4495800"/>
          </a:xfrm>
          <a:prstGeom prst="rect">
            <a:avLst/>
          </a:prstGeom>
          <a:noFill/>
        </p:spPr>
      </p:pic>
    </p:spTree>
    <p:extLst>
      <p:ext uri="{BB962C8B-B14F-4D97-AF65-F5344CB8AC3E}">
        <p14:creationId xmlns:p14="http://schemas.microsoft.com/office/powerpoint/2010/main" val="423567757"/>
      </p:ext>
    </p:extLst>
  </p:cSld>
  <p:clrMapOvr>
    <a:masterClrMapping/>
  </p:clrMapOvr>
</p:sld>
</file>

<file path=ppt/theme/theme1.xml><?xml version="1.0" encoding="utf-8"?>
<a:theme xmlns:a="http://schemas.openxmlformats.org/drawingml/2006/main" name="Office Theme">
  <a:themeElements>
    <a:clrScheme name="Portland Bureau of Transportation">
      <a:dk1>
        <a:srgbClr val="4D4D4F"/>
      </a:dk1>
      <a:lt1>
        <a:sysClr val="window" lastClr="FFFFFF"/>
      </a:lt1>
      <a:dk2>
        <a:srgbClr val="FFFFFF"/>
      </a:dk2>
      <a:lt2>
        <a:srgbClr val="EEECE1"/>
      </a:lt2>
      <a:accent1>
        <a:srgbClr val="FCB043"/>
      </a:accent1>
      <a:accent2>
        <a:srgbClr val="F58220"/>
      </a:accent2>
      <a:accent3>
        <a:srgbClr val="FF6667"/>
      </a:accent3>
      <a:accent4>
        <a:srgbClr val="4D4D4F"/>
      </a:accent4>
      <a:accent5>
        <a:srgbClr val="E7E8EA"/>
      </a:accent5>
      <a:accent6>
        <a:srgbClr val="98CBCC"/>
      </a:accent6>
      <a:hlink>
        <a:srgbClr val="00A0AE"/>
      </a:hlink>
      <a:folHlink>
        <a:srgbClr val="66AE8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WCorr 112612 SC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5921</TotalTime>
  <Words>413</Words>
  <Application>Microsoft Office PowerPoint</Application>
  <PresentationFormat>On-screen Show (4:3)</PresentationFormat>
  <Paragraphs>119</Paragraphs>
  <Slides>11</Slides>
  <Notes>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11</vt:i4>
      </vt:variant>
    </vt:vector>
  </HeadingPairs>
  <TitlesOfParts>
    <vt:vector size="23" baseType="lpstr">
      <vt:lpstr>MS PGothic</vt:lpstr>
      <vt:lpstr>MS PGothic</vt:lpstr>
      <vt:lpstr>Arial</vt:lpstr>
      <vt:lpstr>Calibri</vt:lpstr>
      <vt:lpstr>Trebuchet MS</vt:lpstr>
      <vt:lpstr>Verdana</vt:lpstr>
      <vt:lpstr>Wingdings</vt:lpstr>
      <vt:lpstr>Wingdings 2</vt:lpstr>
      <vt:lpstr>Wingdings 3</vt:lpstr>
      <vt:lpstr>Office Theme</vt:lpstr>
      <vt:lpstr>SWCorr 112612 SC presentation</vt:lpstr>
      <vt:lpstr>1_Custom Design</vt:lpstr>
      <vt:lpstr>PowerPoint Presentation</vt:lpstr>
      <vt:lpstr>PowerPoint Presentation</vt:lpstr>
      <vt:lpstr>PowerPoint Presentation</vt:lpstr>
      <vt:lpstr>City Team </vt:lpstr>
      <vt:lpstr>PowerPoint Presentation</vt:lpstr>
      <vt:lpstr>PowerPoint Presentation</vt:lpstr>
      <vt:lpstr>PowerPoint Presentation</vt:lpstr>
      <vt:lpstr>PowerPoint Presentation</vt:lpstr>
      <vt:lpstr>Transit Brings Quality Design</vt:lpstr>
      <vt:lpstr>PowerPoint Presentation</vt:lpstr>
      <vt:lpstr>PowerPoint Presentation</vt:lpstr>
    </vt:vector>
  </TitlesOfParts>
  <Company>Portland Bureau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(ALL CAPS)</dc:title>
  <dc:creator>Felicity Mackay</dc:creator>
  <cp:lastModifiedBy>Boyle, Teresa</cp:lastModifiedBy>
  <cp:revision>439</cp:revision>
  <cp:lastPrinted>2018-05-29T20:03:51Z</cp:lastPrinted>
  <dcterms:created xsi:type="dcterms:W3CDTF">2014-02-13T04:24:49Z</dcterms:created>
  <dcterms:modified xsi:type="dcterms:W3CDTF">2018-06-21T16:04:38Z</dcterms:modified>
</cp:coreProperties>
</file>