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16"/>
  </p:notesMasterIdLst>
  <p:handoutMasterIdLst>
    <p:handoutMasterId r:id="rId17"/>
  </p:handoutMasterIdLst>
  <p:sldIdLst>
    <p:sldId id="291" r:id="rId3"/>
    <p:sldId id="294" r:id="rId4"/>
    <p:sldId id="299" r:id="rId5"/>
    <p:sldId id="300" r:id="rId6"/>
    <p:sldId id="304" r:id="rId7"/>
    <p:sldId id="309" r:id="rId8"/>
    <p:sldId id="310" r:id="rId9"/>
    <p:sldId id="311" r:id="rId10"/>
    <p:sldId id="312" r:id="rId11"/>
    <p:sldId id="313" r:id="rId12"/>
    <p:sldId id="314" r:id="rId13"/>
    <p:sldId id="306" r:id="rId14"/>
    <p:sldId id="307"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18484666-17E2-41DA-B7B7-7F9E08807BB5}">
          <p14:sldIdLst>
            <p14:sldId id="291"/>
            <p14:sldId id="294"/>
            <p14:sldId id="299"/>
            <p14:sldId id="300"/>
            <p14:sldId id="304"/>
            <p14:sldId id="309"/>
            <p14:sldId id="310"/>
            <p14:sldId id="311"/>
            <p14:sldId id="312"/>
            <p14:sldId id="313"/>
            <p14:sldId id="314"/>
            <p14:sldId id="306"/>
            <p14:sldId id="307"/>
          </p14:sldIdLst>
        </p14:section>
        <p14:section name="Contents" id="{E9E152FF-25B2-40C7-A6CE-62F9197C1D21}">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3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90047" autoAdjust="0"/>
  </p:normalViewPr>
  <p:slideViewPr>
    <p:cSldViewPr snapToGrid="0">
      <p:cViewPr varScale="1">
        <p:scale>
          <a:sx n="99" d="100"/>
          <a:sy n="99" d="100"/>
        </p:scale>
        <p:origin x="2040" y="9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8" d="100"/>
          <a:sy n="68" d="100"/>
        </p:scale>
        <p:origin x="325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99ABD2A3-0745-4867-B00F-709876ECBDE5}" type="datetimeFigureOut">
              <a:rPr lang="en-US" smtClean="0"/>
              <a:t>6/13/2018</a:t>
            </a:fld>
            <a:endParaRPr lang="en-US"/>
          </a:p>
        </p:txBody>
      </p:sp>
      <p:sp>
        <p:nvSpPr>
          <p:cNvPr id="4" name="Footer Placeholder 3"/>
          <p:cNvSpPr>
            <a:spLocks noGrp="1"/>
          </p:cNvSpPr>
          <p:nvPr>
            <p:ph type="ftr" sz="quarter" idx="2"/>
          </p:nvPr>
        </p:nvSpPr>
        <p:spPr>
          <a:xfrm>
            <a:off x="0"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9"/>
            <a:ext cx="3037840" cy="466433"/>
          </a:xfrm>
          <a:prstGeom prst="rect">
            <a:avLst/>
          </a:prstGeom>
        </p:spPr>
        <p:txBody>
          <a:bodyPr vert="horz" lIns="93177" tIns="46589" rIns="93177" bIns="46589" rtlCol="0" anchor="b"/>
          <a:lstStyle>
            <a:lvl1pPr algn="r">
              <a:defRPr sz="1200"/>
            </a:lvl1pPr>
          </a:lstStyle>
          <a:p>
            <a:fld id="{C3752A5D-063D-4781-8834-4B551701CCFF}" type="slidenum">
              <a:rPr lang="en-US" smtClean="0"/>
              <a:t>‹#›</a:t>
            </a:fld>
            <a:endParaRPr lang="en-US"/>
          </a:p>
        </p:txBody>
      </p:sp>
    </p:spTree>
    <p:extLst>
      <p:ext uri="{BB962C8B-B14F-4D97-AF65-F5344CB8AC3E}">
        <p14:creationId xmlns:p14="http://schemas.microsoft.com/office/powerpoint/2010/main" val="2870840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B2D9D60-38C9-4082-89DE-92EE40320EF5}" type="datetimeFigureOut">
              <a:rPr lang="en-US" smtClean="0"/>
              <a:t>6/13/2018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77" tIns="46589" rIns="93177" bIns="46589" rtlCol="0" anchor="b"/>
          <a:lstStyle>
            <a:lvl1pPr algn="r">
              <a:defRPr sz="1200"/>
            </a:lvl1pPr>
          </a:lstStyle>
          <a:p>
            <a:fld id="{579009DC-66F2-4DD2-9DE9-DD355AF04341}" type="slidenum">
              <a:rPr lang="en-US" smtClean="0"/>
              <a:t>‹#›</a:t>
            </a:fld>
            <a:endParaRPr lang="en-US"/>
          </a:p>
        </p:txBody>
      </p:sp>
    </p:spTree>
    <p:extLst>
      <p:ext uri="{BB962C8B-B14F-4D97-AF65-F5344CB8AC3E}">
        <p14:creationId xmlns:p14="http://schemas.microsoft.com/office/powerpoint/2010/main" val="25129249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579009DC-66F2-4DD2-9DE9-DD355AF04341}" type="slidenum">
              <a:rPr lang="en-US" smtClean="0"/>
              <a:t>1</a:t>
            </a:fld>
            <a:endParaRPr lang="en-US"/>
          </a:p>
        </p:txBody>
      </p:sp>
    </p:spTree>
    <p:extLst>
      <p:ext uri="{BB962C8B-B14F-4D97-AF65-F5344CB8AC3E}">
        <p14:creationId xmlns:p14="http://schemas.microsoft.com/office/powerpoint/2010/main" val="3578649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ic Slide - 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 y="0"/>
            <a:ext cx="2286000" cy="6150708"/>
          </a:xfrm>
          <a:prstGeom prst="rect">
            <a:avLst/>
          </a:prstGeom>
        </p:spPr>
      </p:pic>
      <p:sp>
        <p:nvSpPr>
          <p:cNvPr id="3" name="Subtitle 2"/>
          <p:cNvSpPr>
            <a:spLocks noGrp="1"/>
          </p:cNvSpPr>
          <p:nvPr>
            <p:ph type="subTitle" idx="1"/>
          </p:nvPr>
        </p:nvSpPr>
        <p:spPr>
          <a:xfrm>
            <a:off x="3028950" y="868680"/>
            <a:ext cx="5486400" cy="539496"/>
          </a:xfrm>
        </p:spPr>
        <p:txBody>
          <a:bodyPr>
            <a:noAutofit/>
          </a:bodyPr>
          <a:lstStyle>
            <a:lvl1pPr marL="0" indent="0" algn="ctr">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84010" y="182880"/>
            <a:ext cx="2099691" cy="1097280"/>
          </a:xfrm>
        </p:spPr>
        <p:txBody>
          <a:bodyPr anchor="b">
            <a:normAutofit/>
          </a:bodyPr>
          <a:lstStyle>
            <a:lvl1pPr algn="l">
              <a:lnSpc>
                <a:spcPct val="70000"/>
              </a:lnSpc>
              <a:defRPr sz="2800" b="1">
                <a:solidFill>
                  <a:schemeClr val="bg1"/>
                </a:solidFill>
                <a:latin typeface="+mn-lt"/>
              </a:defRPr>
            </a:lvl1pPr>
          </a:lstStyle>
          <a:p>
            <a:r>
              <a:rPr lang="en-US" dirty="0"/>
              <a:t>Click to edit Master title style</a:t>
            </a:r>
          </a:p>
        </p:txBody>
      </p:sp>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
        <p:nvSpPr>
          <p:cNvPr id="8" name="Content Placeholder 2"/>
          <p:cNvSpPr>
            <a:spLocks noGrp="1"/>
          </p:cNvSpPr>
          <p:nvPr>
            <p:ph idx="13"/>
          </p:nvPr>
        </p:nvSpPr>
        <p:spPr>
          <a:xfrm>
            <a:off x="3028950" y="1618489"/>
            <a:ext cx="5486400" cy="433425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3699295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content, graphic footer">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9718"/>
            <a:ext cx="9144000" cy="1334241"/>
          </a:xfrm>
          <a:prstGeom prst="rect">
            <a:avLst/>
          </a:prstGeom>
        </p:spPr>
      </p:pic>
      <p:sp>
        <p:nvSpPr>
          <p:cNvPr id="2" name="Title 1"/>
          <p:cNvSpPr>
            <a:spLocks noGrp="1"/>
          </p:cNvSpPr>
          <p:nvPr>
            <p:ph type="title"/>
          </p:nvPr>
        </p:nvSpPr>
        <p:spPr>
          <a:xfrm>
            <a:off x="726831" y="528596"/>
            <a:ext cx="7721600" cy="1280794"/>
          </a:xfrm>
        </p:spPr>
        <p:txBody>
          <a:bodyPr/>
          <a:lstStyle>
            <a:lvl1pPr algn="ctr">
              <a:defRPr/>
            </a:lvl1pPr>
          </a:lstStyle>
          <a:p>
            <a:r>
              <a:rPr lang="en-US" dirty="0"/>
              <a:t>Click to edit Master title style</a:t>
            </a:r>
          </a:p>
        </p:txBody>
      </p:sp>
      <p:sp>
        <p:nvSpPr>
          <p:cNvPr id="3" name="Content Placeholder 2"/>
          <p:cNvSpPr>
            <a:spLocks noGrp="1"/>
          </p:cNvSpPr>
          <p:nvPr>
            <p:ph idx="1"/>
          </p:nvPr>
        </p:nvSpPr>
        <p:spPr>
          <a:xfrm>
            <a:off x="726831" y="2048669"/>
            <a:ext cx="7721600" cy="25412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7" name="Slide Number Placeholder 5"/>
          <p:cNvSpPr>
            <a:spLocks noGrp="1"/>
          </p:cNvSpPr>
          <p:nvPr>
            <p:ph type="sldNum" sz="quarter" idx="4"/>
          </p:nvPr>
        </p:nvSpPr>
        <p:spPr>
          <a:xfrm>
            <a:off x="7032440" y="6350965"/>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Tree>
    <p:extLst>
      <p:ext uri="{BB962C8B-B14F-4D97-AF65-F5344CB8AC3E}">
        <p14:creationId xmlns:p14="http://schemas.microsoft.com/office/powerpoint/2010/main" val="1657383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Large 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5725"/>
            <a:ext cx="3214688" cy="6057829"/>
          </a:xfrm>
          <a:prstGeom prst="rect">
            <a:avLst/>
          </a:prstGeom>
        </p:spPr>
      </p:pic>
      <p:sp>
        <p:nvSpPr>
          <p:cNvPr id="2" name="Title 1"/>
          <p:cNvSpPr>
            <a:spLocks noGrp="1"/>
          </p:cNvSpPr>
          <p:nvPr>
            <p:ph type="title"/>
          </p:nvPr>
        </p:nvSpPr>
        <p:spPr>
          <a:xfrm>
            <a:off x="122631" y="457200"/>
            <a:ext cx="2949178" cy="1007269"/>
          </a:xfrm>
        </p:spPr>
        <p:txBody>
          <a:bodyPr anchor="t"/>
          <a:lstStyle>
            <a:lvl1pPr>
              <a:defRPr sz="320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3887391" y="457200"/>
            <a:ext cx="4629150" cy="54038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22631" y="1571625"/>
            <a:ext cx="2949178" cy="4297363"/>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7020658"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3651698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3" y="85726"/>
            <a:ext cx="2254098" cy="6057166"/>
          </a:xfrm>
          <a:prstGeom prst="rect">
            <a:avLst/>
          </a:prstGeom>
        </p:spPr>
      </p:pic>
      <p:sp>
        <p:nvSpPr>
          <p:cNvPr id="2" name="Title 1"/>
          <p:cNvSpPr>
            <a:spLocks noGrp="1"/>
          </p:cNvSpPr>
          <p:nvPr>
            <p:ph type="title"/>
          </p:nvPr>
        </p:nvSpPr>
        <p:spPr>
          <a:xfrm>
            <a:off x="171450" y="369499"/>
            <a:ext cx="1993106" cy="1209269"/>
          </a:xfrm>
        </p:spPr>
        <p:txBody>
          <a:bodyPr>
            <a:noAutofit/>
          </a:bodyPr>
          <a:lstStyle>
            <a:lvl1pPr>
              <a:defRPr sz="2400" b="1">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14700" y="369499"/>
            <a:ext cx="4922044" cy="2586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314700" y="3076981"/>
            <a:ext cx="4922043" cy="27503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7040252" y="6343150"/>
            <a:ext cx="2057400" cy="365125"/>
          </a:xfrm>
          <a:prstGeom prst="rect">
            <a:avLst/>
          </a:prstGeom>
        </p:spPr>
        <p:txBody>
          <a:bodyPr/>
          <a:lstStyle>
            <a:lvl1pPr algn="r">
              <a:defRPr/>
            </a:lvl1pPr>
          </a:lstStyle>
          <a:p>
            <a:fld id="{D35D512A-B122-4B2F-AFB4-8ACC941D4BF5}" type="slidenum">
              <a:rPr lang="en-US" smtClean="0"/>
              <a:pPr/>
              <a:t>‹#›</a:t>
            </a:fld>
            <a:endParaRPr lang="en-US" dirty="0"/>
          </a:p>
        </p:txBody>
      </p:sp>
      <p:sp>
        <p:nvSpPr>
          <p:cNvPr id="9" name="Text Placeholder 3"/>
          <p:cNvSpPr>
            <a:spLocks noGrp="1"/>
          </p:cNvSpPr>
          <p:nvPr>
            <p:ph type="body" sz="half" idx="10"/>
          </p:nvPr>
        </p:nvSpPr>
        <p:spPr>
          <a:xfrm>
            <a:off x="171450" y="1571625"/>
            <a:ext cx="1993106" cy="429736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267279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 no side bar">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092994"/>
          </a:xfrm>
        </p:spPr>
        <p:txBody>
          <a:bodyPr anchor="t"/>
          <a:lstStyle>
            <a:lvl1pPr>
              <a:defRPr sz="3200"/>
            </a:lvl1pPr>
          </a:lstStyle>
          <a:p>
            <a:r>
              <a:rPr lang="en-US" dirty="0"/>
              <a:t>Click to edit Master title style</a:t>
            </a:r>
          </a:p>
        </p:txBody>
      </p:sp>
      <p:sp>
        <p:nvSpPr>
          <p:cNvPr id="3" name="Content Placeholder 2"/>
          <p:cNvSpPr>
            <a:spLocks noGrp="1"/>
          </p:cNvSpPr>
          <p:nvPr>
            <p:ph idx="1"/>
          </p:nvPr>
        </p:nvSpPr>
        <p:spPr>
          <a:xfrm>
            <a:off x="3887391" y="457200"/>
            <a:ext cx="4629150"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664494"/>
            <a:ext cx="2949178" cy="420449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a:xfrm>
            <a:off x="7020657"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25667949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42911" y="398432"/>
            <a:ext cx="8321611" cy="1058893"/>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442910" y="1677708"/>
            <a:ext cx="8321611" cy="386584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4"/>
          </p:nvPr>
        </p:nvSpPr>
        <p:spPr>
          <a:xfrm>
            <a:off x="6993360" y="6343150"/>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Tree>
    <p:extLst>
      <p:ext uri="{BB962C8B-B14F-4D97-AF65-F5344CB8AC3E}">
        <p14:creationId xmlns:p14="http://schemas.microsoft.com/office/powerpoint/2010/main" val="2308602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a:p>
        </p:txBody>
      </p:sp>
    </p:spTree>
    <p:extLst>
      <p:ext uri="{BB962C8B-B14F-4D97-AF65-F5344CB8AC3E}">
        <p14:creationId xmlns:p14="http://schemas.microsoft.com/office/powerpoint/2010/main" val="2656696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 Slide - Livabilit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7177"/>
            <a:ext cx="6867144" cy="205571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28600"/>
            <a:ext cx="2099691" cy="1097280"/>
          </a:xfrm>
        </p:spPr>
        <p:txBody>
          <a:bodyPr anchor="b">
            <a:normAutofit/>
          </a:bodyPr>
          <a:lstStyle>
            <a:lvl1pPr algn="l">
              <a:lnSpc>
                <a:spcPct val="70000"/>
              </a:lnSpc>
              <a:defRPr sz="1800" b="1" baseline="0">
                <a:solidFill>
                  <a:schemeClr val="bg1"/>
                </a:solidFill>
                <a:latin typeface="+mn-lt"/>
              </a:defRPr>
            </a:lvl1pPr>
          </a:lstStyle>
          <a:p>
            <a:r>
              <a:rPr lang="en-US" dirty="0"/>
              <a:t>LIVABILITY &amp;</a:t>
            </a:r>
            <a:br>
              <a:rPr lang="en-US" dirty="0"/>
            </a:br>
            <a:r>
              <a:rPr lang="en-US" dirty="0"/>
              <a:t>THE PUBLIC REALM</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1376168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pic Slide - Job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7176"/>
            <a:ext cx="6867144" cy="2055715"/>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28600"/>
            <a:ext cx="2099691" cy="1097280"/>
          </a:xfrm>
        </p:spPr>
        <p:txBody>
          <a:bodyPr anchor="b">
            <a:normAutofit/>
          </a:bodyPr>
          <a:lstStyle>
            <a:lvl1pPr algn="l">
              <a:lnSpc>
                <a:spcPct val="70000"/>
              </a:lnSpc>
              <a:defRPr sz="2800" b="1" baseline="0">
                <a:solidFill>
                  <a:schemeClr val="bg1"/>
                </a:solidFill>
                <a:latin typeface="+mn-lt"/>
              </a:defRPr>
            </a:lvl1pPr>
          </a:lstStyle>
          <a:p>
            <a:r>
              <a:rPr lang="en-US" dirty="0"/>
              <a:t>JOBS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010878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pic Slide - Bonuse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76855" y="4082748"/>
            <a:ext cx="6867145" cy="2060143"/>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099691" cy="1097280"/>
          </a:xfrm>
        </p:spPr>
        <p:txBody>
          <a:bodyPr anchor="b">
            <a:noAutofit/>
          </a:bodyPr>
          <a:lstStyle>
            <a:lvl1pPr algn="l">
              <a:lnSpc>
                <a:spcPct val="70000"/>
              </a:lnSpc>
              <a:defRPr sz="2400" b="1" baseline="0">
                <a:solidFill>
                  <a:schemeClr val="bg1"/>
                </a:solidFill>
                <a:latin typeface="+mn-lt"/>
              </a:defRPr>
            </a:lvl1pPr>
          </a:lstStyle>
          <a:p>
            <a:r>
              <a:rPr lang="en-US" dirty="0"/>
              <a:t>BONUSES, TRANSFERS &amp; AFFORDABLE HOUSING</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13071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ic Slide - Transportat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62062" y="4082747"/>
            <a:ext cx="6881938" cy="2060144"/>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000" b="1" baseline="0">
                <a:solidFill>
                  <a:schemeClr val="bg1"/>
                </a:solidFill>
                <a:latin typeface="+mn-lt"/>
              </a:defRPr>
            </a:lvl1pPr>
          </a:lstStyle>
          <a:p>
            <a:r>
              <a:rPr lang="en-US" dirty="0"/>
              <a:t>TRANSPORTATION &amp; PARKING</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362386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ic Slide - He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94493" y="4016318"/>
            <a:ext cx="7049507" cy="211485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800" b="1" baseline="0">
                <a:solidFill>
                  <a:schemeClr val="bg1"/>
                </a:solidFill>
                <a:latin typeface="+mn-lt"/>
              </a:defRPr>
            </a:lvl1pPr>
          </a:lstStyle>
          <a:p>
            <a:r>
              <a:rPr lang="en-US" dirty="0"/>
              <a:t>HEIGHT &amp; VIEWS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827612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ic Slide - Willamet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0666"/>
            <a:ext cx="6867144" cy="2058192"/>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2700" b="1" baseline="0">
                <a:solidFill>
                  <a:schemeClr val="bg1"/>
                </a:solidFill>
                <a:latin typeface="+mn-lt"/>
              </a:defRPr>
            </a:lvl1pPr>
          </a:lstStyle>
          <a:p>
            <a:r>
              <a:rPr lang="en-US" dirty="0"/>
              <a:t>WILLAMETTE RIVER</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2490449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Slide - Historic">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68262"/>
            <a:ext cx="6867144" cy="2066034"/>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775286"/>
          </a:xfrm>
        </p:spPr>
        <p:txBody>
          <a:bodyPr anchor="b">
            <a:noAutofit/>
          </a:bodyPr>
          <a:lstStyle>
            <a:lvl1pPr algn="l">
              <a:lnSpc>
                <a:spcPct val="70000"/>
              </a:lnSpc>
              <a:defRPr sz="1800" b="1" baseline="0">
                <a:solidFill>
                  <a:schemeClr val="bg1"/>
                </a:solidFill>
                <a:latin typeface="+mn-lt"/>
              </a:defRPr>
            </a:lvl1pPr>
          </a:lstStyle>
          <a:p>
            <a:r>
              <a:rPr lang="en-US" dirty="0"/>
              <a:t>HISTORIC RESOURCES &amp; SEISMIC UPGRADES</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1810632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 Slide - Environm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76856" y="4082260"/>
            <a:ext cx="6867144" cy="2060631"/>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 y="0"/>
            <a:ext cx="2286000" cy="6142892"/>
          </a:xfrm>
          <a:prstGeom prst="rect">
            <a:avLst/>
          </a:prstGeom>
        </p:spPr>
      </p:pic>
      <p:sp>
        <p:nvSpPr>
          <p:cNvPr id="2" name="Title 1"/>
          <p:cNvSpPr>
            <a:spLocks noGrp="1"/>
          </p:cNvSpPr>
          <p:nvPr>
            <p:ph type="ctrTitle" hasCustomPrompt="1"/>
          </p:nvPr>
        </p:nvSpPr>
        <p:spPr>
          <a:xfrm>
            <a:off x="84011" y="256345"/>
            <a:ext cx="2119927" cy="548640"/>
          </a:xfrm>
        </p:spPr>
        <p:txBody>
          <a:bodyPr anchor="b">
            <a:noAutofit/>
          </a:bodyPr>
          <a:lstStyle>
            <a:lvl1pPr algn="l">
              <a:lnSpc>
                <a:spcPct val="70000"/>
              </a:lnSpc>
              <a:defRPr sz="2300" b="1" baseline="0">
                <a:solidFill>
                  <a:schemeClr val="bg1"/>
                </a:solidFill>
                <a:latin typeface="+mn-lt"/>
              </a:defRPr>
            </a:lvl1pPr>
          </a:lstStyle>
          <a:p>
            <a:r>
              <a:rPr lang="en-US" dirty="0"/>
              <a:t>ENVIRONMENT</a:t>
            </a:r>
          </a:p>
        </p:txBody>
      </p:sp>
      <p:sp>
        <p:nvSpPr>
          <p:cNvPr id="8" name="Content Placeholder 2"/>
          <p:cNvSpPr>
            <a:spLocks noGrp="1"/>
          </p:cNvSpPr>
          <p:nvPr>
            <p:ph idx="13"/>
          </p:nvPr>
        </p:nvSpPr>
        <p:spPr>
          <a:xfrm>
            <a:off x="3028950" y="804985"/>
            <a:ext cx="5486400" cy="2766646"/>
          </a:xfrm>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400224" y="5834090"/>
            <a:ext cx="743776" cy="1018120"/>
          </a:xfrm>
          <a:prstGeom prst="rect">
            <a:avLst/>
          </a:prstGeom>
        </p:spPr>
      </p:pic>
      <p:sp>
        <p:nvSpPr>
          <p:cNvPr id="6" name="Slide Number Placeholder 5"/>
          <p:cNvSpPr>
            <a:spLocks noGrp="1"/>
          </p:cNvSpPr>
          <p:nvPr>
            <p:ph type="sldNum" sz="quarter" idx="12"/>
          </p:nvPr>
        </p:nvSpPr>
        <p:spPr>
          <a:xfrm>
            <a:off x="7028474" y="6356351"/>
            <a:ext cx="2057400" cy="365125"/>
          </a:xfrm>
          <a:prstGeom prst="rect">
            <a:avLst/>
          </a:prstGeom>
        </p:spPr>
        <p:txBody>
          <a:bodyPr/>
          <a:lstStyle/>
          <a:p>
            <a:fld id="{D35D512A-B122-4B2F-AFB4-8ACC941D4BF5}" type="slidenum">
              <a:rPr lang="en-US" smtClean="0"/>
              <a:t>‹#›</a:t>
            </a:fld>
            <a:endParaRPr lang="en-US" dirty="0"/>
          </a:p>
        </p:txBody>
      </p:sp>
    </p:spTree>
    <p:extLst>
      <p:ext uri="{BB962C8B-B14F-4D97-AF65-F5344CB8AC3E}">
        <p14:creationId xmlns:p14="http://schemas.microsoft.com/office/powerpoint/2010/main" val="26308132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theme" Target="../theme/theme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58000"/>
          </a:xfrm>
          <a:prstGeom prst="rect">
            <a:avLst/>
          </a:prstGeom>
        </p:spPr>
      </p:pic>
      <p:sp>
        <p:nvSpPr>
          <p:cNvPr id="2" name="Title Placeholder 1"/>
          <p:cNvSpPr>
            <a:spLocks noGrp="1"/>
          </p:cNvSpPr>
          <p:nvPr>
            <p:ph type="title"/>
          </p:nvPr>
        </p:nvSpPr>
        <p:spPr>
          <a:xfrm>
            <a:off x="3794760" y="3429977"/>
            <a:ext cx="5202936" cy="7305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794760" y="4160520"/>
            <a:ext cx="5202936" cy="1856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48718" y="5484998"/>
            <a:ext cx="2448978" cy="367630"/>
          </a:xfrm>
          <a:prstGeom prst="rect">
            <a:avLst/>
          </a:prstGeom>
        </p:spPr>
      </p:pic>
    </p:spTree>
    <p:extLst>
      <p:ext uri="{BB962C8B-B14F-4D97-AF65-F5344CB8AC3E}">
        <p14:creationId xmlns:p14="http://schemas.microsoft.com/office/powerpoint/2010/main" val="3827168675"/>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3200" b="1" kern="1200">
          <a:solidFill>
            <a:srgbClr val="1B334B"/>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B334B"/>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1B334B"/>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0" name="Rectangle 19"/>
          <p:cNvSpPr/>
          <p:nvPr userDrawn="1"/>
        </p:nvSpPr>
        <p:spPr>
          <a:xfrm>
            <a:off x="-1" y="6144768"/>
            <a:ext cx="9144001" cy="71323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2843843" y="977079"/>
            <a:ext cx="5214366" cy="12807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43843" y="2503999"/>
            <a:ext cx="5214366" cy="25838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0"/>
            <a:ext cx="9144000" cy="822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pic>
        <p:nvPicPr>
          <p:cNvPr id="14" name="Picture 13"/>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56432" y="6288006"/>
            <a:ext cx="2947226" cy="426756"/>
          </a:xfrm>
          <a:prstGeom prst="rect">
            <a:avLst/>
          </a:prstGeom>
        </p:spPr>
      </p:pic>
      <p:pic>
        <p:nvPicPr>
          <p:cNvPr id="21" name="Picture 20"/>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8400224" y="5841905"/>
            <a:ext cx="743776" cy="1018120"/>
          </a:xfrm>
          <a:prstGeom prst="rect">
            <a:avLst/>
          </a:prstGeom>
        </p:spPr>
      </p:pic>
      <p:sp>
        <p:nvSpPr>
          <p:cNvPr id="16" name="Slide Number Placeholder 5"/>
          <p:cNvSpPr>
            <a:spLocks noGrp="1"/>
          </p:cNvSpPr>
          <p:nvPr>
            <p:ph type="sldNum" sz="quarter" idx="4"/>
          </p:nvPr>
        </p:nvSpPr>
        <p:spPr>
          <a:xfrm>
            <a:off x="7040256" y="6343150"/>
            <a:ext cx="2057400" cy="365125"/>
          </a:xfrm>
          <a:prstGeom prst="rect">
            <a:avLst/>
          </a:prstGeom>
        </p:spPr>
        <p:txBody>
          <a:bodyPr/>
          <a:lstStyle>
            <a:lvl1pPr algn="r">
              <a:defRPr>
                <a:solidFill>
                  <a:schemeClr val="bg1"/>
                </a:solidFill>
              </a:defRPr>
            </a:lvl1pPr>
          </a:lstStyle>
          <a:p>
            <a:fld id="{D35D512A-B122-4B2F-AFB4-8ACC941D4BF5}" type="slidenum">
              <a:rPr lang="en-US" smtClean="0"/>
              <a:pPr/>
              <a:t>‹#›</a:t>
            </a:fld>
            <a:endParaRPr lang="en-US" dirty="0"/>
          </a:p>
        </p:txBody>
      </p:sp>
      <p:sp>
        <p:nvSpPr>
          <p:cNvPr id="4" name="Rectangle 3"/>
          <p:cNvSpPr/>
          <p:nvPr userDrawn="1"/>
        </p:nvSpPr>
        <p:spPr>
          <a:xfrm>
            <a:off x="6800850" y="6144768"/>
            <a:ext cx="2343150" cy="71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291803"/>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62" r:id="rId10"/>
    <p:sldLayoutId id="2147483669" r:id="rId11"/>
    <p:sldLayoutId id="2147483664" r:id="rId12"/>
    <p:sldLayoutId id="2147483668" r:id="rId13"/>
    <p:sldLayoutId id="2147483663" r:id="rId14"/>
    <p:sldLayoutId id="2147483667" r:id="rId15"/>
  </p:sldLayoutIdLst>
  <p:hf hdr="0" ftr="0" dt="0"/>
  <p:txStyles>
    <p:titleStyle>
      <a:lvl1pPr algn="l" defTabSz="914400" rtl="0" eaLnBrk="1" latinLnBrk="0" hangingPunct="1">
        <a:lnSpc>
          <a:spcPct val="90000"/>
        </a:lnSpc>
        <a:spcBef>
          <a:spcPct val="0"/>
        </a:spcBef>
        <a:buNone/>
        <a:defRPr sz="3200" b="1" kern="1200">
          <a:ln>
            <a:noFill/>
          </a:ln>
          <a:solidFill>
            <a:srgbClr val="1B334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B33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B334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B334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B33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11.xml"/><Relationship Id="rId5" Type="http://schemas.openxmlformats.org/officeDocument/2006/relationships/image" Target="../media/image44.emf"/><Relationship Id="rId4" Type="http://schemas.openxmlformats.org/officeDocument/2006/relationships/image" Target="../media/image43.emf"/></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1.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1.xml"/><Relationship Id="rId5" Type="http://schemas.openxmlformats.org/officeDocument/2006/relationships/image" Target="../media/image28.emf"/><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13.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Placeholder 1"/>
          <p:cNvSpPr txBox="1">
            <a:spLocks/>
          </p:cNvSpPr>
          <p:nvPr/>
        </p:nvSpPr>
        <p:spPr>
          <a:xfrm>
            <a:off x="4078095" y="3717163"/>
            <a:ext cx="4692417" cy="140862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200" b="1" kern="1200">
                <a:ln>
                  <a:noFill/>
                </a:ln>
                <a:solidFill>
                  <a:srgbClr val="1B334B"/>
                </a:solidFill>
                <a:latin typeface="+mj-lt"/>
                <a:ea typeface="+mj-ea"/>
                <a:cs typeface="+mj-cs"/>
              </a:defRPr>
            </a:lvl1pPr>
          </a:lstStyle>
          <a:p>
            <a:r>
              <a:rPr lang="en-US" dirty="0"/>
              <a:t>Central City Master Plan</a:t>
            </a:r>
          </a:p>
          <a:p>
            <a:endParaRPr lang="en-US" dirty="0"/>
          </a:p>
          <a:p>
            <a:r>
              <a:rPr lang="en-US" sz="1800" dirty="0"/>
              <a:t>Portland Design Commission Briefing</a:t>
            </a:r>
          </a:p>
          <a:p>
            <a:r>
              <a:rPr lang="en-US" sz="1700" dirty="0"/>
              <a:t>June 14, 2018</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8718" y="5484998"/>
            <a:ext cx="2448978" cy="367630"/>
          </a:xfrm>
          <a:prstGeom prst="rect">
            <a:avLst/>
          </a:prstGeom>
        </p:spPr>
      </p:pic>
    </p:spTree>
    <p:extLst>
      <p:ext uri="{BB962C8B-B14F-4D97-AF65-F5344CB8AC3E}">
        <p14:creationId xmlns:p14="http://schemas.microsoft.com/office/powerpoint/2010/main" val="803799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4DE-C528-4290-9BBC-8C5A9A61D616}"/>
              </a:ext>
            </a:extLst>
          </p:cNvPr>
          <p:cNvSpPr>
            <a:spLocks noGrp="1"/>
          </p:cNvSpPr>
          <p:nvPr>
            <p:ph type="title"/>
          </p:nvPr>
        </p:nvSpPr>
        <p:spPr>
          <a:xfrm>
            <a:off x="304801" y="152400"/>
            <a:ext cx="8601074" cy="781050"/>
          </a:xfrm>
        </p:spPr>
        <p:txBody>
          <a:bodyPr>
            <a:normAutofit/>
          </a:bodyPr>
          <a:lstStyle/>
          <a:p>
            <a:r>
              <a:rPr lang="en-US" sz="2400" dirty="0"/>
              <a:t>CCMP Components</a:t>
            </a:r>
            <a:br>
              <a:rPr lang="en-US" sz="2400" dirty="0"/>
            </a:br>
            <a:r>
              <a:rPr lang="en-US" sz="1800" dirty="0"/>
              <a:t>Proposed Urban Design Framework: </a:t>
            </a:r>
            <a:r>
              <a:rPr lang="en-US" sz="1800" b="0" dirty="0"/>
              <a:t>Project Narrative</a:t>
            </a:r>
          </a:p>
        </p:txBody>
      </p:sp>
      <p:sp>
        <p:nvSpPr>
          <p:cNvPr id="5" name="Slide Number Placeholder 4">
            <a:extLst>
              <a:ext uri="{FF2B5EF4-FFF2-40B4-BE49-F238E27FC236}">
                <a16:creationId xmlns:a16="http://schemas.microsoft.com/office/drawing/2014/main" id="{7F308D69-A8F8-4884-AC58-ECDFC3B5E463}"/>
              </a:ext>
            </a:extLst>
          </p:cNvPr>
          <p:cNvSpPr>
            <a:spLocks noGrp="1"/>
          </p:cNvSpPr>
          <p:nvPr>
            <p:ph type="sldNum" sz="quarter" idx="12"/>
          </p:nvPr>
        </p:nvSpPr>
        <p:spPr/>
        <p:txBody>
          <a:bodyPr/>
          <a:lstStyle/>
          <a:p>
            <a:fld id="{D35D512A-B122-4B2F-AFB4-8ACC941D4BF5}" type="slidenum">
              <a:rPr lang="en-US" smtClean="0"/>
              <a:t>10</a:t>
            </a:fld>
            <a:endParaRPr lang="en-US"/>
          </a:p>
        </p:txBody>
      </p:sp>
      <p:pic>
        <p:nvPicPr>
          <p:cNvPr id="3" name="Picture 2">
            <a:extLst>
              <a:ext uri="{FF2B5EF4-FFF2-40B4-BE49-F238E27FC236}">
                <a16:creationId xmlns:a16="http://schemas.microsoft.com/office/drawing/2014/main" id="{F03A1CB6-651E-4648-B32C-1E36E718B4A4}"/>
              </a:ext>
            </a:extLst>
          </p:cNvPr>
          <p:cNvPicPr>
            <a:picLocks noChangeAspect="1"/>
          </p:cNvPicPr>
          <p:nvPr/>
        </p:nvPicPr>
        <p:blipFill>
          <a:blip r:embed="rId2"/>
          <a:stretch>
            <a:fillRect/>
          </a:stretch>
        </p:blipFill>
        <p:spPr>
          <a:xfrm>
            <a:off x="304801" y="818006"/>
            <a:ext cx="8439149" cy="5195550"/>
          </a:xfrm>
          <a:prstGeom prst="rect">
            <a:avLst/>
          </a:prstGeom>
          <a:ln>
            <a:solidFill>
              <a:schemeClr val="tx1"/>
            </a:solidFill>
          </a:ln>
        </p:spPr>
      </p:pic>
    </p:spTree>
    <p:extLst>
      <p:ext uri="{BB962C8B-B14F-4D97-AF65-F5344CB8AC3E}">
        <p14:creationId xmlns:p14="http://schemas.microsoft.com/office/powerpoint/2010/main" val="1142412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4DE-C528-4290-9BBC-8C5A9A61D616}"/>
              </a:ext>
            </a:extLst>
          </p:cNvPr>
          <p:cNvSpPr>
            <a:spLocks noGrp="1"/>
          </p:cNvSpPr>
          <p:nvPr>
            <p:ph type="title"/>
          </p:nvPr>
        </p:nvSpPr>
        <p:spPr>
          <a:xfrm>
            <a:off x="304801" y="152400"/>
            <a:ext cx="8153399" cy="781050"/>
          </a:xfrm>
        </p:spPr>
        <p:txBody>
          <a:bodyPr>
            <a:normAutofit/>
          </a:bodyPr>
          <a:lstStyle/>
          <a:p>
            <a:r>
              <a:rPr lang="en-US" sz="2400" dirty="0"/>
              <a:t>CCMP Components</a:t>
            </a:r>
            <a:br>
              <a:rPr lang="en-US" sz="2400" dirty="0"/>
            </a:br>
            <a:r>
              <a:rPr lang="en-US" sz="1800" dirty="0"/>
              <a:t>Proposed Urban Design Framework: </a:t>
            </a:r>
            <a:r>
              <a:rPr lang="en-US" sz="1800" b="0" dirty="0"/>
              <a:t>Infrastructure Capability</a:t>
            </a:r>
          </a:p>
        </p:txBody>
      </p:sp>
      <p:sp>
        <p:nvSpPr>
          <p:cNvPr id="5" name="Slide Number Placeholder 4">
            <a:extLst>
              <a:ext uri="{FF2B5EF4-FFF2-40B4-BE49-F238E27FC236}">
                <a16:creationId xmlns:a16="http://schemas.microsoft.com/office/drawing/2014/main" id="{7F308D69-A8F8-4884-AC58-ECDFC3B5E463}"/>
              </a:ext>
            </a:extLst>
          </p:cNvPr>
          <p:cNvSpPr>
            <a:spLocks noGrp="1"/>
          </p:cNvSpPr>
          <p:nvPr>
            <p:ph type="sldNum" sz="quarter" idx="12"/>
          </p:nvPr>
        </p:nvSpPr>
        <p:spPr/>
        <p:txBody>
          <a:bodyPr/>
          <a:lstStyle/>
          <a:p>
            <a:fld id="{D35D512A-B122-4B2F-AFB4-8ACC941D4BF5}" type="slidenum">
              <a:rPr lang="en-US" smtClean="0"/>
              <a:t>11</a:t>
            </a:fld>
            <a:endParaRPr lang="en-US"/>
          </a:p>
        </p:txBody>
      </p:sp>
      <p:pic>
        <p:nvPicPr>
          <p:cNvPr id="3" name="Picture 2">
            <a:extLst>
              <a:ext uri="{FF2B5EF4-FFF2-40B4-BE49-F238E27FC236}">
                <a16:creationId xmlns:a16="http://schemas.microsoft.com/office/drawing/2014/main" id="{443A9F94-2970-4A90-B0CD-776D8C76C696}"/>
              </a:ext>
            </a:extLst>
          </p:cNvPr>
          <p:cNvPicPr>
            <a:picLocks noChangeAspect="1"/>
          </p:cNvPicPr>
          <p:nvPr/>
        </p:nvPicPr>
        <p:blipFill>
          <a:blip r:embed="rId2"/>
          <a:stretch>
            <a:fillRect/>
          </a:stretch>
        </p:blipFill>
        <p:spPr>
          <a:xfrm>
            <a:off x="381001" y="820780"/>
            <a:ext cx="8324849" cy="5181269"/>
          </a:xfrm>
          <a:prstGeom prst="rect">
            <a:avLst/>
          </a:prstGeom>
          <a:ln>
            <a:solidFill>
              <a:schemeClr val="tx1"/>
            </a:solidFill>
          </a:ln>
        </p:spPr>
      </p:pic>
    </p:spTree>
    <p:extLst>
      <p:ext uri="{BB962C8B-B14F-4D97-AF65-F5344CB8AC3E}">
        <p14:creationId xmlns:p14="http://schemas.microsoft.com/office/powerpoint/2010/main" val="215423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4740-782D-4736-AB9F-13FBB48FF196}"/>
              </a:ext>
            </a:extLst>
          </p:cNvPr>
          <p:cNvSpPr>
            <a:spLocks noGrp="1"/>
          </p:cNvSpPr>
          <p:nvPr>
            <p:ph type="title"/>
          </p:nvPr>
        </p:nvSpPr>
        <p:spPr>
          <a:xfrm>
            <a:off x="122631" y="212074"/>
            <a:ext cx="2949178" cy="490251"/>
          </a:xfrm>
        </p:spPr>
        <p:txBody>
          <a:bodyPr>
            <a:normAutofit fontScale="90000"/>
          </a:bodyPr>
          <a:lstStyle/>
          <a:p>
            <a:r>
              <a:rPr lang="en-US" dirty="0"/>
              <a:t>Approval Criteria</a:t>
            </a:r>
          </a:p>
        </p:txBody>
      </p:sp>
      <p:sp>
        <p:nvSpPr>
          <p:cNvPr id="4" name="Text Placeholder 3">
            <a:extLst>
              <a:ext uri="{FF2B5EF4-FFF2-40B4-BE49-F238E27FC236}">
                <a16:creationId xmlns:a16="http://schemas.microsoft.com/office/drawing/2014/main" id="{5DD4E840-5C88-46FF-879B-A376BCBDD5BA}"/>
              </a:ext>
            </a:extLst>
          </p:cNvPr>
          <p:cNvSpPr>
            <a:spLocks noGrp="1"/>
          </p:cNvSpPr>
          <p:nvPr>
            <p:ph type="body" sz="half" idx="2"/>
          </p:nvPr>
        </p:nvSpPr>
        <p:spPr>
          <a:xfrm>
            <a:off x="34523" y="702325"/>
            <a:ext cx="3125394" cy="5349904"/>
          </a:xfrm>
        </p:spPr>
        <p:txBody>
          <a:bodyPr>
            <a:noAutofit/>
          </a:bodyPr>
          <a:lstStyle/>
          <a:p>
            <a:pPr marL="171450" indent="-171450">
              <a:buFont typeface="Wingdings" panose="05000000000000000000" pitchFamily="2" charset="2"/>
              <a:buChar char="§"/>
            </a:pPr>
            <a:r>
              <a:rPr lang="en-US" sz="1200" dirty="0">
                <a:solidFill>
                  <a:schemeClr val="bg1">
                    <a:lumMod val="85000"/>
                  </a:schemeClr>
                </a:solidFill>
              </a:rPr>
              <a:t>Consistency with subdistrict goals and policies, and Central City Fundamental Design Guidelines</a:t>
            </a:r>
          </a:p>
          <a:p>
            <a:pPr marL="171450" indent="-171450">
              <a:buFont typeface="Wingdings" panose="05000000000000000000" pitchFamily="2" charset="2"/>
              <a:buChar char="§"/>
            </a:pPr>
            <a:r>
              <a:rPr lang="en-US" sz="1200" dirty="0">
                <a:solidFill>
                  <a:schemeClr val="bg1">
                    <a:lumMod val="85000"/>
                  </a:schemeClr>
                </a:solidFill>
              </a:rPr>
              <a:t>Activation of the Willamette Riverfront</a:t>
            </a:r>
          </a:p>
          <a:p>
            <a:pPr marL="171450" indent="-171450">
              <a:buFont typeface="Wingdings" panose="05000000000000000000" pitchFamily="2" charset="2"/>
              <a:buChar char="§"/>
            </a:pPr>
            <a:r>
              <a:rPr lang="en-US" sz="1200" dirty="0">
                <a:solidFill>
                  <a:schemeClr val="bg1">
                    <a:lumMod val="85000"/>
                  </a:schemeClr>
                </a:solidFill>
              </a:rPr>
              <a:t>No significant impacts on adjacent industrial operations, including freight mobility</a:t>
            </a:r>
          </a:p>
          <a:p>
            <a:pPr marL="171450" indent="-171450">
              <a:buFont typeface="Wingdings" panose="05000000000000000000" pitchFamily="2" charset="2"/>
              <a:buChar char="§"/>
            </a:pPr>
            <a:r>
              <a:rPr lang="en-US" sz="1200" dirty="0">
                <a:solidFill>
                  <a:schemeClr val="bg1">
                    <a:lumMod val="85000"/>
                  </a:schemeClr>
                </a:solidFill>
              </a:rPr>
              <a:t>Adjacent and interior parks will be activated and not significantly impacted by new development</a:t>
            </a:r>
          </a:p>
          <a:p>
            <a:pPr marL="171450" indent="-171450">
              <a:buFont typeface="Wingdings" panose="05000000000000000000" pitchFamily="2" charset="2"/>
              <a:buChar char="§"/>
            </a:pPr>
            <a:r>
              <a:rPr lang="en-US" sz="1200" dirty="0">
                <a:solidFill>
                  <a:schemeClr val="bg1">
                    <a:lumMod val="85000"/>
                  </a:schemeClr>
                </a:solidFill>
              </a:rPr>
              <a:t>Overall master plan site will be transit oriented</a:t>
            </a:r>
          </a:p>
          <a:p>
            <a:pPr marL="171450" indent="-171450">
              <a:buFont typeface="Wingdings" panose="05000000000000000000" pitchFamily="2" charset="2"/>
              <a:buChar char="§"/>
            </a:pPr>
            <a:r>
              <a:rPr lang="en-US" sz="1200" dirty="0">
                <a:solidFill>
                  <a:schemeClr val="bg1">
                    <a:lumMod val="85000"/>
                  </a:schemeClr>
                </a:solidFill>
              </a:rPr>
              <a:t>Open space is distributed through site and connected with adjacent open space areas and Willamette River</a:t>
            </a:r>
          </a:p>
          <a:p>
            <a:pPr marL="171450" indent="-171450">
              <a:buFont typeface="Wingdings" panose="05000000000000000000" pitchFamily="2" charset="2"/>
              <a:buChar char="§"/>
            </a:pPr>
            <a:r>
              <a:rPr lang="en-US" sz="1200" dirty="0">
                <a:solidFill>
                  <a:schemeClr val="bg1">
                    <a:lumMod val="85000"/>
                  </a:schemeClr>
                </a:solidFill>
              </a:rPr>
              <a:t>Local transportation system is capable of handling proposed scale of development</a:t>
            </a:r>
          </a:p>
          <a:p>
            <a:pPr marL="171450" indent="-171450">
              <a:buFont typeface="Wingdings" panose="05000000000000000000" pitchFamily="2" charset="2"/>
              <a:buChar char="§"/>
            </a:pPr>
            <a:r>
              <a:rPr lang="en-US" sz="1200" dirty="0">
                <a:solidFill>
                  <a:schemeClr val="bg1">
                    <a:lumMod val="85000"/>
                  </a:schemeClr>
                </a:solidFill>
              </a:rPr>
              <a:t>Master plan site is connected with adjacent multimodal transportation network</a:t>
            </a:r>
          </a:p>
          <a:p>
            <a:pPr marL="171450" indent="-171450">
              <a:buFont typeface="Wingdings" panose="05000000000000000000" pitchFamily="2" charset="2"/>
              <a:buChar char="§"/>
            </a:pPr>
            <a:r>
              <a:rPr lang="en-US" sz="1200" dirty="0">
                <a:solidFill>
                  <a:schemeClr val="bg1">
                    <a:lumMod val="85000"/>
                  </a:schemeClr>
                </a:solidFill>
              </a:rPr>
              <a:t>There will be adequate and timely infrastructure to support development on site</a:t>
            </a:r>
          </a:p>
          <a:p>
            <a:pPr marL="171450" indent="-171450">
              <a:buFont typeface="Wingdings" panose="05000000000000000000" pitchFamily="2" charset="2"/>
              <a:buChar char="§"/>
            </a:pPr>
            <a:r>
              <a:rPr lang="en-US" sz="1200" dirty="0">
                <a:solidFill>
                  <a:schemeClr val="bg1">
                    <a:lumMod val="85000"/>
                  </a:schemeClr>
                </a:solidFill>
              </a:rPr>
              <a:t>Site plan designed to reduce potential conflicts between uses on and adjacent to site.</a:t>
            </a:r>
          </a:p>
          <a:p>
            <a:endParaRPr lang="en-US" sz="1100" dirty="0"/>
          </a:p>
        </p:txBody>
      </p:sp>
      <p:sp>
        <p:nvSpPr>
          <p:cNvPr id="5" name="Slide Number Placeholder 4">
            <a:extLst>
              <a:ext uri="{FF2B5EF4-FFF2-40B4-BE49-F238E27FC236}">
                <a16:creationId xmlns:a16="http://schemas.microsoft.com/office/drawing/2014/main" id="{D34798F5-A071-487E-AED5-9AFFB6574F1D}"/>
              </a:ext>
            </a:extLst>
          </p:cNvPr>
          <p:cNvSpPr>
            <a:spLocks noGrp="1"/>
          </p:cNvSpPr>
          <p:nvPr>
            <p:ph type="sldNum" sz="quarter" idx="12"/>
          </p:nvPr>
        </p:nvSpPr>
        <p:spPr/>
        <p:txBody>
          <a:bodyPr/>
          <a:lstStyle/>
          <a:p>
            <a:fld id="{D35D512A-B122-4B2F-AFB4-8ACC941D4BF5}" type="slidenum">
              <a:rPr lang="en-US" smtClean="0"/>
              <a:t>12</a:t>
            </a:fld>
            <a:endParaRPr lang="en-US"/>
          </a:p>
        </p:txBody>
      </p:sp>
      <p:pic>
        <p:nvPicPr>
          <p:cNvPr id="7" name="Picture 6">
            <a:extLst>
              <a:ext uri="{FF2B5EF4-FFF2-40B4-BE49-F238E27FC236}">
                <a16:creationId xmlns:a16="http://schemas.microsoft.com/office/drawing/2014/main" id="{844C5C3D-212B-4ECB-980D-29EABEC838D9}"/>
              </a:ext>
            </a:extLst>
          </p:cNvPr>
          <p:cNvPicPr>
            <a:picLocks noChangeAspect="1"/>
          </p:cNvPicPr>
          <p:nvPr/>
        </p:nvPicPr>
        <p:blipFill>
          <a:blip r:embed="rId2"/>
          <a:stretch>
            <a:fillRect/>
          </a:stretch>
        </p:blipFill>
        <p:spPr>
          <a:xfrm>
            <a:off x="3409950" y="3181350"/>
            <a:ext cx="2646969" cy="2731256"/>
          </a:xfrm>
          <a:prstGeom prst="rect">
            <a:avLst/>
          </a:prstGeom>
          <a:ln>
            <a:solidFill>
              <a:schemeClr val="tx1"/>
            </a:solidFill>
          </a:ln>
        </p:spPr>
      </p:pic>
      <p:pic>
        <p:nvPicPr>
          <p:cNvPr id="8" name="Picture 7">
            <a:extLst>
              <a:ext uri="{FF2B5EF4-FFF2-40B4-BE49-F238E27FC236}">
                <a16:creationId xmlns:a16="http://schemas.microsoft.com/office/drawing/2014/main" id="{F83FB3F9-0DC9-4641-BB59-3CBD0A531F5B}"/>
              </a:ext>
            </a:extLst>
          </p:cNvPr>
          <p:cNvPicPr>
            <a:picLocks noChangeAspect="1"/>
          </p:cNvPicPr>
          <p:nvPr/>
        </p:nvPicPr>
        <p:blipFill>
          <a:blip r:embed="rId3"/>
          <a:stretch>
            <a:fillRect/>
          </a:stretch>
        </p:blipFill>
        <p:spPr>
          <a:xfrm>
            <a:off x="6259327" y="3181350"/>
            <a:ext cx="2704058" cy="2731256"/>
          </a:xfrm>
          <a:prstGeom prst="rect">
            <a:avLst/>
          </a:prstGeom>
          <a:ln>
            <a:solidFill>
              <a:schemeClr val="tx1"/>
            </a:solidFill>
          </a:ln>
        </p:spPr>
      </p:pic>
      <p:pic>
        <p:nvPicPr>
          <p:cNvPr id="9" name="Picture 8">
            <a:extLst>
              <a:ext uri="{FF2B5EF4-FFF2-40B4-BE49-F238E27FC236}">
                <a16:creationId xmlns:a16="http://schemas.microsoft.com/office/drawing/2014/main" id="{1C881D4A-3084-447E-AACC-FDBC889AE3EC}"/>
              </a:ext>
            </a:extLst>
          </p:cNvPr>
          <p:cNvPicPr>
            <a:picLocks noChangeAspect="1"/>
          </p:cNvPicPr>
          <p:nvPr/>
        </p:nvPicPr>
        <p:blipFill rotWithShape="1">
          <a:blip r:embed="rId4"/>
          <a:srcRect l="10877" t="3825"/>
          <a:stretch/>
        </p:blipFill>
        <p:spPr>
          <a:xfrm>
            <a:off x="3409951" y="212075"/>
            <a:ext cx="2648874" cy="2835925"/>
          </a:xfrm>
          <a:prstGeom prst="rect">
            <a:avLst/>
          </a:prstGeom>
          <a:ln>
            <a:solidFill>
              <a:schemeClr val="tx1"/>
            </a:solidFill>
          </a:ln>
        </p:spPr>
      </p:pic>
      <p:pic>
        <p:nvPicPr>
          <p:cNvPr id="10" name="Picture 9">
            <a:extLst>
              <a:ext uri="{FF2B5EF4-FFF2-40B4-BE49-F238E27FC236}">
                <a16:creationId xmlns:a16="http://schemas.microsoft.com/office/drawing/2014/main" id="{B50BFABC-0804-4229-A261-628A140AF0AD}"/>
              </a:ext>
            </a:extLst>
          </p:cNvPr>
          <p:cNvPicPr>
            <a:picLocks noChangeAspect="1"/>
          </p:cNvPicPr>
          <p:nvPr/>
        </p:nvPicPr>
        <p:blipFill rotWithShape="1">
          <a:blip r:embed="rId5"/>
          <a:srcRect l="10415" t="3869"/>
          <a:stretch/>
        </p:blipFill>
        <p:spPr>
          <a:xfrm>
            <a:off x="6241887" y="212074"/>
            <a:ext cx="2721497" cy="2835926"/>
          </a:xfrm>
          <a:prstGeom prst="rect">
            <a:avLst/>
          </a:prstGeom>
          <a:ln>
            <a:solidFill>
              <a:schemeClr val="tx1"/>
            </a:solidFill>
          </a:ln>
        </p:spPr>
      </p:pic>
    </p:spTree>
    <p:extLst>
      <p:ext uri="{BB962C8B-B14F-4D97-AF65-F5344CB8AC3E}">
        <p14:creationId xmlns:p14="http://schemas.microsoft.com/office/powerpoint/2010/main" val="1039894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4740-782D-4736-AB9F-13FBB48FF196}"/>
              </a:ext>
            </a:extLst>
          </p:cNvPr>
          <p:cNvSpPr>
            <a:spLocks noGrp="1"/>
          </p:cNvSpPr>
          <p:nvPr>
            <p:ph type="title"/>
          </p:nvPr>
        </p:nvSpPr>
        <p:spPr>
          <a:xfrm>
            <a:off x="122631" y="212074"/>
            <a:ext cx="2949178" cy="490251"/>
          </a:xfrm>
        </p:spPr>
        <p:txBody>
          <a:bodyPr>
            <a:noAutofit/>
          </a:bodyPr>
          <a:lstStyle/>
          <a:p>
            <a:r>
              <a:rPr lang="en-US" sz="2200" dirty="0"/>
              <a:t>Open Area Requirement</a:t>
            </a:r>
          </a:p>
        </p:txBody>
      </p:sp>
      <p:sp>
        <p:nvSpPr>
          <p:cNvPr id="4" name="Text Placeholder 3">
            <a:extLst>
              <a:ext uri="{FF2B5EF4-FFF2-40B4-BE49-F238E27FC236}">
                <a16:creationId xmlns:a16="http://schemas.microsoft.com/office/drawing/2014/main" id="{5DD4E840-5C88-46FF-879B-A376BCBDD5BA}"/>
              </a:ext>
            </a:extLst>
          </p:cNvPr>
          <p:cNvSpPr>
            <a:spLocks noGrp="1"/>
          </p:cNvSpPr>
          <p:nvPr>
            <p:ph type="body" sz="half" idx="2"/>
          </p:nvPr>
        </p:nvSpPr>
        <p:spPr>
          <a:xfrm>
            <a:off x="122631" y="698356"/>
            <a:ext cx="3039210" cy="5349904"/>
          </a:xfrm>
        </p:spPr>
        <p:txBody>
          <a:bodyPr>
            <a:noAutofit/>
          </a:bodyPr>
          <a:lstStyle/>
          <a:p>
            <a:r>
              <a:rPr lang="en-US" sz="1100" dirty="0"/>
              <a:t>Purpose. </a:t>
            </a:r>
            <a:r>
              <a:rPr lang="en-US" sz="1100" dirty="0">
                <a:solidFill>
                  <a:schemeClr val="bg1">
                    <a:lumMod val="85000"/>
                  </a:schemeClr>
                </a:solidFill>
              </a:rPr>
              <a:t>The open area requirements promote a site design that provides access to light and air, opportunities for outdoor activities including active and passive recreation, public gathering spaces, and visual relief from the built environment.</a:t>
            </a:r>
          </a:p>
          <a:p>
            <a:r>
              <a:rPr lang="en-US" sz="1100" dirty="0">
                <a:solidFill>
                  <a:schemeClr val="bg1">
                    <a:lumMod val="85000"/>
                  </a:schemeClr>
                </a:solidFill>
              </a:rPr>
              <a:t>The standards are also intended to produce open areas at a scale compatible to what large sites would have if divided by the 200’ grid pattern common to the Central City.</a:t>
            </a:r>
          </a:p>
          <a:p>
            <a:r>
              <a:rPr lang="en-US" sz="1100" dirty="0"/>
              <a:t>Required. </a:t>
            </a:r>
          </a:p>
          <a:p>
            <a:pPr marL="171450" indent="-171450">
              <a:buFont typeface="Arial" panose="020B0604020202020204" pitchFamily="34" charset="0"/>
              <a:buChar char="•"/>
            </a:pPr>
            <a:r>
              <a:rPr lang="en-US" sz="1100" dirty="0">
                <a:solidFill>
                  <a:schemeClr val="bg1">
                    <a:lumMod val="85000"/>
                  </a:schemeClr>
                </a:solidFill>
              </a:rPr>
              <a:t>At least 20% of master plan site must be in open area. And, at least 20,000 sq. ft., or 50% (whichever is less) of open area much be a park or plaza.</a:t>
            </a:r>
          </a:p>
          <a:p>
            <a:pPr marL="171450" indent="-171450">
              <a:buFont typeface="Arial" panose="020B0604020202020204" pitchFamily="34" charset="0"/>
              <a:buChar char="•"/>
            </a:pPr>
            <a:r>
              <a:rPr lang="en-US" sz="1100" dirty="0">
                <a:solidFill>
                  <a:schemeClr val="bg1">
                    <a:lumMod val="85000"/>
                  </a:schemeClr>
                </a:solidFill>
              </a:rPr>
              <a:t>One tree per 1,000 sq. ft. or park or plaza if using small trees.</a:t>
            </a:r>
          </a:p>
          <a:p>
            <a:pPr marL="171450" indent="-171450">
              <a:buFont typeface="Arial" panose="020B0604020202020204" pitchFamily="34" charset="0"/>
              <a:buChar char="•"/>
            </a:pPr>
            <a:r>
              <a:rPr lang="en-US" sz="1100" dirty="0">
                <a:solidFill>
                  <a:schemeClr val="bg1">
                    <a:lumMod val="85000"/>
                  </a:schemeClr>
                </a:solidFill>
              </a:rPr>
              <a:t>One tree per 2,000 sq. ft. of park or plaza if using medium or large canopy trees.</a:t>
            </a:r>
          </a:p>
          <a:p>
            <a:pPr marL="171450" indent="-171450">
              <a:buFont typeface="Arial" panose="020B0604020202020204" pitchFamily="34" charset="0"/>
              <a:buChar char="•"/>
            </a:pPr>
            <a:r>
              <a:rPr lang="en-US" sz="1100" dirty="0">
                <a:solidFill>
                  <a:schemeClr val="bg1">
                    <a:lumMod val="85000"/>
                  </a:schemeClr>
                </a:solidFill>
              </a:rPr>
              <a:t>Parks and plazas must be sited to ensure no more than 50% of area is in shadow at noon on 3/21. 6/21, and 9/21.</a:t>
            </a:r>
          </a:p>
          <a:p>
            <a:pPr marL="171450" indent="-171450">
              <a:buFont typeface="Arial" panose="020B0604020202020204" pitchFamily="34" charset="0"/>
              <a:buChar char="•"/>
            </a:pPr>
            <a:r>
              <a:rPr lang="en-US" sz="1100" dirty="0">
                <a:solidFill>
                  <a:schemeClr val="bg1">
                    <a:lumMod val="85000"/>
                  </a:schemeClr>
                </a:solidFill>
              </a:rPr>
              <a:t>Parks and plazas must be site to ensure no more than 75% of area is in shadow at noon on 12/21, and 3:00 PM on 3/21, 6/21, and 9/21.</a:t>
            </a:r>
          </a:p>
          <a:p>
            <a:endParaRPr lang="en-US" sz="1100" dirty="0"/>
          </a:p>
        </p:txBody>
      </p:sp>
      <p:sp>
        <p:nvSpPr>
          <p:cNvPr id="5" name="Slide Number Placeholder 4">
            <a:extLst>
              <a:ext uri="{FF2B5EF4-FFF2-40B4-BE49-F238E27FC236}">
                <a16:creationId xmlns:a16="http://schemas.microsoft.com/office/drawing/2014/main" id="{D34798F5-A071-487E-AED5-9AFFB6574F1D}"/>
              </a:ext>
            </a:extLst>
          </p:cNvPr>
          <p:cNvSpPr>
            <a:spLocks noGrp="1"/>
          </p:cNvSpPr>
          <p:nvPr>
            <p:ph type="sldNum" sz="quarter" idx="12"/>
          </p:nvPr>
        </p:nvSpPr>
        <p:spPr/>
        <p:txBody>
          <a:bodyPr/>
          <a:lstStyle/>
          <a:p>
            <a:fld id="{D35D512A-B122-4B2F-AFB4-8ACC941D4BF5}" type="slidenum">
              <a:rPr lang="en-US" smtClean="0"/>
              <a:t>13</a:t>
            </a:fld>
            <a:endParaRPr lang="en-US"/>
          </a:p>
        </p:txBody>
      </p:sp>
      <p:pic>
        <p:nvPicPr>
          <p:cNvPr id="6" name="Picture 5">
            <a:extLst>
              <a:ext uri="{FF2B5EF4-FFF2-40B4-BE49-F238E27FC236}">
                <a16:creationId xmlns:a16="http://schemas.microsoft.com/office/drawing/2014/main" id="{9CD7F942-5315-4CBC-B9B6-8710686EF4D7}"/>
              </a:ext>
            </a:extLst>
          </p:cNvPr>
          <p:cNvPicPr>
            <a:picLocks noChangeAspect="1"/>
          </p:cNvPicPr>
          <p:nvPr/>
        </p:nvPicPr>
        <p:blipFill rotWithShape="1">
          <a:blip r:embed="rId2"/>
          <a:srcRect t="7512"/>
          <a:stretch/>
        </p:blipFill>
        <p:spPr>
          <a:xfrm>
            <a:off x="3371850" y="3086100"/>
            <a:ext cx="5619750" cy="2793371"/>
          </a:xfrm>
          <a:prstGeom prst="rect">
            <a:avLst/>
          </a:prstGeom>
          <a:ln>
            <a:solidFill>
              <a:schemeClr val="tx1"/>
            </a:solidFill>
          </a:ln>
        </p:spPr>
      </p:pic>
      <p:pic>
        <p:nvPicPr>
          <p:cNvPr id="7" name="Picture 6">
            <a:extLst>
              <a:ext uri="{FF2B5EF4-FFF2-40B4-BE49-F238E27FC236}">
                <a16:creationId xmlns:a16="http://schemas.microsoft.com/office/drawing/2014/main" id="{12E5096E-687F-4310-AC43-2718FAF28F0E}"/>
              </a:ext>
            </a:extLst>
          </p:cNvPr>
          <p:cNvPicPr>
            <a:picLocks noChangeAspect="1"/>
          </p:cNvPicPr>
          <p:nvPr/>
        </p:nvPicPr>
        <p:blipFill rotWithShape="1">
          <a:blip r:embed="rId3"/>
          <a:srcRect b="16141"/>
          <a:stretch/>
        </p:blipFill>
        <p:spPr>
          <a:xfrm>
            <a:off x="3371850" y="212074"/>
            <a:ext cx="5613551" cy="2721625"/>
          </a:xfrm>
          <a:prstGeom prst="rect">
            <a:avLst/>
          </a:prstGeom>
          <a:ln>
            <a:solidFill>
              <a:schemeClr val="tx1"/>
            </a:solidFill>
          </a:ln>
        </p:spPr>
      </p:pic>
    </p:spTree>
    <p:extLst>
      <p:ext uri="{BB962C8B-B14F-4D97-AF65-F5344CB8AC3E}">
        <p14:creationId xmlns:p14="http://schemas.microsoft.com/office/powerpoint/2010/main" val="489281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4740-782D-4736-AB9F-13FBB48FF196}"/>
              </a:ext>
            </a:extLst>
          </p:cNvPr>
          <p:cNvSpPr>
            <a:spLocks noGrp="1"/>
          </p:cNvSpPr>
          <p:nvPr>
            <p:ph type="title"/>
          </p:nvPr>
        </p:nvSpPr>
        <p:spPr>
          <a:xfrm>
            <a:off x="122631" y="212074"/>
            <a:ext cx="2949178" cy="490251"/>
          </a:xfrm>
        </p:spPr>
        <p:txBody>
          <a:bodyPr>
            <a:normAutofit fontScale="90000"/>
          </a:bodyPr>
          <a:lstStyle/>
          <a:p>
            <a:r>
              <a:rPr lang="en-US" dirty="0"/>
              <a:t>Purpose</a:t>
            </a:r>
          </a:p>
        </p:txBody>
      </p:sp>
      <p:sp>
        <p:nvSpPr>
          <p:cNvPr id="4" name="Text Placeholder 3">
            <a:extLst>
              <a:ext uri="{FF2B5EF4-FFF2-40B4-BE49-F238E27FC236}">
                <a16:creationId xmlns:a16="http://schemas.microsoft.com/office/drawing/2014/main" id="{5DD4E840-5C88-46FF-879B-A376BCBDD5BA}"/>
              </a:ext>
            </a:extLst>
          </p:cNvPr>
          <p:cNvSpPr>
            <a:spLocks noGrp="1"/>
          </p:cNvSpPr>
          <p:nvPr>
            <p:ph type="body" sz="half" idx="2"/>
          </p:nvPr>
        </p:nvSpPr>
        <p:spPr>
          <a:xfrm>
            <a:off x="122631" y="698356"/>
            <a:ext cx="3039210" cy="5349904"/>
          </a:xfrm>
        </p:spPr>
        <p:txBody>
          <a:bodyPr>
            <a:noAutofit/>
          </a:bodyPr>
          <a:lstStyle/>
          <a:p>
            <a:r>
              <a:rPr lang="en-US" sz="1100" b="1" dirty="0"/>
              <a:t>Purpose.</a:t>
            </a:r>
            <a:r>
              <a:rPr lang="en-US" sz="1100" dirty="0"/>
              <a:t> </a:t>
            </a:r>
            <a:r>
              <a:rPr lang="en-US" sz="1100" dirty="0">
                <a:solidFill>
                  <a:schemeClr val="bg1">
                    <a:lumMod val="85000"/>
                  </a:schemeClr>
                </a:solidFill>
              </a:rPr>
              <a:t>A Central City Master Plan establishes a clear development strategy for significant redevelopment sites in the Central City. Central City Master Plan review is intended to ensure that development on the site will positively contribute to the existing and desired surrounding urban form. The review will result in an urban design framework and layout for the site as a whole, allowing subsequent reviews for individual buildings and other development to focus on materials and façade treatment. A Central City Master Plan is intended to result in the following urban design outcomes: </a:t>
            </a:r>
          </a:p>
          <a:p>
            <a:pPr marL="285750" lvl="0" indent="-285750">
              <a:buFont typeface="Wingdings" panose="05000000000000000000" pitchFamily="2" charset="2"/>
              <a:buChar char="§"/>
            </a:pPr>
            <a:r>
              <a:rPr lang="en-US" sz="1100" dirty="0">
                <a:solidFill>
                  <a:schemeClr val="bg1">
                    <a:lumMod val="85000"/>
                  </a:schemeClr>
                </a:solidFill>
              </a:rPr>
              <a:t>A development site that has a strong orientation towards transit and multimodal transportation alternatives.</a:t>
            </a:r>
          </a:p>
          <a:p>
            <a:pPr marL="285750" lvl="0" indent="-285750">
              <a:buFont typeface="Wingdings" panose="05000000000000000000" pitchFamily="2" charset="2"/>
              <a:buChar char="§"/>
            </a:pPr>
            <a:r>
              <a:rPr lang="en-US" sz="1100" dirty="0">
                <a:solidFill>
                  <a:schemeClr val="bg1">
                    <a:lumMod val="85000"/>
                  </a:schemeClr>
                </a:solidFill>
              </a:rPr>
              <a:t>A safe and vibrant public realm, supported by active ground floor uses, open space areas and an internal circulation system that provides access to adjacent public rights-of-way and multimodal transportation options; </a:t>
            </a:r>
          </a:p>
          <a:p>
            <a:pPr marL="285750" lvl="0" indent="-285750">
              <a:buFont typeface="Wingdings" panose="05000000000000000000" pitchFamily="2" charset="2"/>
              <a:buChar char="§"/>
            </a:pPr>
            <a:r>
              <a:rPr lang="en-US" sz="1100" dirty="0">
                <a:solidFill>
                  <a:schemeClr val="bg1">
                    <a:lumMod val="85000"/>
                  </a:schemeClr>
                </a:solidFill>
              </a:rPr>
              <a:t>A development site that has adequate urban services such as water, stormwater, sewers, and fire-hydrants, and </a:t>
            </a:r>
          </a:p>
          <a:p>
            <a:pPr marL="285750" indent="-285750">
              <a:buFont typeface="Wingdings" panose="05000000000000000000" pitchFamily="2" charset="2"/>
              <a:buChar char="§"/>
            </a:pPr>
            <a:r>
              <a:rPr lang="en-US" sz="1100" dirty="0">
                <a:solidFill>
                  <a:schemeClr val="bg1">
                    <a:lumMod val="85000"/>
                  </a:schemeClr>
                </a:solidFill>
              </a:rPr>
              <a:t>Building bulk, height, orientation, and programming that protects public views and preserves light and air within the public realm, and is oriented to active and passive public gathering spaces, including public open spaces, transit stations, and the Willamette River.</a:t>
            </a:r>
          </a:p>
        </p:txBody>
      </p:sp>
      <p:sp>
        <p:nvSpPr>
          <p:cNvPr id="5" name="Slide Number Placeholder 4">
            <a:extLst>
              <a:ext uri="{FF2B5EF4-FFF2-40B4-BE49-F238E27FC236}">
                <a16:creationId xmlns:a16="http://schemas.microsoft.com/office/drawing/2014/main" id="{D34798F5-A071-487E-AED5-9AFFB6574F1D}"/>
              </a:ext>
            </a:extLst>
          </p:cNvPr>
          <p:cNvSpPr>
            <a:spLocks noGrp="1"/>
          </p:cNvSpPr>
          <p:nvPr>
            <p:ph type="sldNum" sz="quarter" idx="12"/>
          </p:nvPr>
        </p:nvSpPr>
        <p:spPr/>
        <p:txBody>
          <a:bodyPr/>
          <a:lstStyle/>
          <a:p>
            <a:fld id="{D35D512A-B122-4B2F-AFB4-8ACC941D4BF5}" type="slidenum">
              <a:rPr lang="en-US" smtClean="0"/>
              <a:t>2</a:t>
            </a:fld>
            <a:endParaRPr lang="en-US"/>
          </a:p>
        </p:txBody>
      </p:sp>
      <p:pic>
        <p:nvPicPr>
          <p:cNvPr id="6" name="Picture 5">
            <a:extLst>
              <a:ext uri="{FF2B5EF4-FFF2-40B4-BE49-F238E27FC236}">
                <a16:creationId xmlns:a16="http://schemas.microsoft.com/office/drawing/2014/main" id="{BCB573DE-69C2-4FC7-8153-12991D2EFD1E}"/>
              </a:ext>
            </a:extLst>
          </p:cNvPr>
          <p:cNvPicPr>
            <a:picLocks noChangeAspect="1"/>
          </p:cNvPicPr>
          <p:nvPr/>
        </p:nvPicPr>
        <p:blipFill>
          <a:blip r:embed="rId2"/>
          <a:stretch>
            <a:fillRect/>
          </a:stretch>
        </p:blipFill>
        <p:spPr>
          <a:xfrm>
            <a:off x="3238944" y="2924175"/>
            <a:ext cx="5905056" cy="3206668"/>
          </a:xfrm>
          <a:prstGeom prst="rect">
            <a:avLst/>
          </a:prstGeom>
          <a:ln>
            <a:solidFill>
              <a:schemeClr val="tx1"/>
            </a:solidFill>
          </a:ln>
        </p:spPr>
      </p:pic>
      <p:pic>
        <p:nvPicPr>
          <p:cNvPr id="7" name="Picture 6">
            <a:extLst>
              <a:ext uri="{FF2B5EF4-FFF2-40B4-BE49-F238E27FC236}">
                <a16:creationId xmlns:a16="http://schemas.microsoft.com/office/drawing/2014/main" id="{B1EE0EE7-415F-43BD-B1FD-28378C012CB4}"/>
              </a:ext>
            </a:extLst>
          </p:cNvPr>
          <p:cNvPicPr>
            <a:picLocks noChangeAspect="1"/>
          </p:cNvPicPr>
          <p:nvPr/>
        </p:nvPicPr>
        <p:blipFill>
          <a:blip r:embed="rId3"/>
          <a:stretch>
            <a:fillRect/>
          </a:stretch>
        </p:blipFill>
        <p:spPr>
          <a:xfrm>
            <a:off x="3238944" y="85725"/>
            <a:ext cx="3247581" cy="2838324"/>
          </a:xfrm>
          <a:prstGeom prst="rect">
            <a:avLst/>
          </a:prstGeom>
          <a:ln>
            <a:solidFill>
              <a:schemeClr val="tx1"/>
            </a:solidFill>
          </a:ln>
        </p:spPr>
      </p:pic>
      <p:pic>
        <p:nvPicPr>
          <p:cNvPr id="8" name="Picture 7">
            <a:extLst>
              <a:ext uri="{FF2B5EF4-FFF2-40B4-BE49-F238E27FC236}">
                <a16:creationId xmlns:a16="http://schemas.microsoft.com/office/drawing/2014/main" id="{5BE06AB8-C452-48E2-8BD2-2BDDCE494102}"/>
              </a:ext>
            </a:extLst>
          </p:cNvPr>
          <p:cNvPicPr>
            <a:picLocks noChangeAspect="1"/>
          </p:cNvPicPr>
          <p:nvPr/>
        </p:nvPicPr>
        <p:blipFill rotWithShape="1">
          <a:blip r:embed="rId4"/>
          <a:srcRect l="8857" t="4" r="8236" b="-4"/>
          <a:stretch/>
        </p:blipFill>
        <p:spPr>
          <a:xfrm>
            <a:off x="6506308" y="85725"/>
            <a:ext cx="2637692" cy="2838324"/>
          </a:xfrm>
          <a:prstGeom prst="rect">
            <a:avLst/>
          </a:prstGeom>
          <a:ln>
            <a:solidFill>
              <a:schemeClr val="tx1"/>
            </a:solidFill>
          </a:ln>
        </p:spPr>
      </p:pic>
    </p:spTree>
    <p:extLst>
      <p:ext uri="{BB962C8B-B14F-4D97-AF65-F5344CB8AC3E}">
        <p14:creationId xmlns:p14="http://schemas.microsoft.com/office/powerpoint/2010/main" val="2787563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4740-782D-4736-AB9F-13FBB48FF196}"/>
              </a:ext>
            </a:extLst>
          </p:cNvPr>
          <p:cNvSpPr>
            <a:spLocks noGrp="1"/>
          </p:cNvSpPr>
          <p:nvPr>
            <p:ph type="title"/>
          </p:nvPr>
        </p:nvSpPr>
        <p:spPr>
          <a:xfrm>
            <a:off x="122631" y="129494"/>
            <a:ext cx="2949178" cy="490251"/>
          </a:xfrm>
        </p:spPr>
        <p:txBody>
          <a:bodyPr>
            <a:normAutofit fontScale="90000"/>
          </a:bodyPr>
          <a:lstStyle/>
          <a:p>
            <a:r>
              <a:rPr lang="en-US" dirty="0"/>
              <a:t>Required Sites</a:t>
            </a:r>
          </a:p>
        </p:txBody>
      </p:sp>
      <p:sp>
        <p:nvSpPr>
          <p:cNvPr id="4" name="Text Placeholder 3">
            <a:extLst>
              <a:ext uri="{FF2B5EF4-FFF2-40B4-BE49-F238E27FC236}">
                <a16:creationId xmlns:a16="http://schemas.microsoft.com/office/drawing/2014/main" id="{5DD4E840-5C88-46FF-879B-A376BCBDD5BA}"/>
              </a:ext>
            </a:extLst>
          </p:cNvPr>
          <p:cNvSpPr>
            <a:spLocks noGrp="1"/>
          </p:cNvSpPr>
          <p:nvPr>
            <p:ph type="body" sz="half" idx="2"/>
          </p:nvPr>
        </p:nvSpPr>
        <p:spPr>
          <a:xfrm>
            <a:off x="122631" y="619745"/>
            <a:ext cx="3039210" cy="5428630"/>
          </a:xfrm>
        </p:spPr>
        <p:txBody>
          <a:bodyPr>
            <a:noAutofit/>
          </a:bodyPr>
          <a:lstStyle/>
          <a:p>
            <a:pPr marL="228600" lvl="0" indent="-228600">
              <a:spcBef>
                <a:spcPts val="0"/>
              </a:spcBef>
              <a:spcAft>
                <a:spcPts val="600"/>
              </a:spcAft>
              <a:buFont typeface="+mj-lt"/>
              <a:buAutoNum type="arabicPeriod"/>
            </a:pPr>
            <a:r>
              <a:rPr lang="en-US" sz="1100" b="1" dirty="0">
                <a:latin typeface="+mj-lt"/>
              </a:rPr>
              <a:t>Lincoln High School:</a:t>
            </a:r>
            <a:r>
              <a:rPr lang="en-US" sz="1100" dirty="0">
                <a:latin typeface="+mj-lt"/>
              </a:rPr>
              <a:t> </a:t>
            </a:r>
            <a:r>
              <a:rPr lang="en-US" sz="1100" dirty="0">
                <a:solidFill>
                  <a:schemeClr val="bg1">
                    <a:lumMod val="85000"/>
                  </a:schemeClr>
                </a:solidFill>
                <a:latin typeface="+mj-lt"/>
              </a:rPr>
              <a:t>Area suffers from a lack of public open space and poor access for all transportation modes. However, the western edge of the area has access to light rail service.</a:t>
            </a:r>
          </a:p>
          <a:p>
            <a:pPr marL="228600" lvl="0" indent="-228600">
              <a:spcBef>
                <a:spcPts val="0"/>
              </a:spcBef>
              <a:spcAft>
                <a:spcPts val="600"/>
              </a:spcAft>
              <a:buFont typeface="+mj-lt"/>
              <a:buAutoNum type="arabicPeriod"/>
            </a:pPr>
            <a:r>
              <a:rPr lang="en-US" sz="1100" b="1" dirty="0">
                <a:latin typeface="+mj-lt"/>
              </a:rPr>
              <a:t>US Postal Service Main Branch:</a:t>
            </a:r>
            <a:r>
              <a:rPr lang="en-US" sz="1100" dirty="0">
                <a:latin typeface="+mj-lt"/>
              </a:rPr>
              <a:t> </a:t>
            </a:r>
            <a:r>
              <a:rPr lang="en-US" sz="1100" dirty="0">
                <a:solidFill>
                  <a:schemeClr val="bg1">
                    <a:lumMod val="85000"/>
                  </a:schemeClr>
                </a:solidFill>
                <a:latin typeface="+mj-lt"/>
              </a:rPr>
              <a:t>14-acre site located at the end of the Broadway Bridge and northern terminus of the North Park Blocks. The Broadway Corridor Plan extends park blocks onto the site as well as some adjacent public rights-of-way. </a:t>
            </a:r>
          </a:p>
          <a:p>
            <a:pPr marL="228600" lvl="0" indent="-228600">
              <a:spcBef>
                <a:spcPts val="0"/>
              </a:spcBef>
              <a:spcAft>
                <a:spcPts val="600"/>
              </a:spcAft>
              <a:buFont typeface="+mj-lt"/>
              <a:buAutoNum type="arabicPeriod"/>
            </a:pPr>
            <a:r>
              <a:rPr lang="en-US" sz="1100" b="1" dirty="0">
                <a:latin typeface="+mj-lt"/>
              </a:rPr>
              <a:t>Portland Public Schools’ Headquarters (AKA Blanchard Site):</a:t>
            </a:r>
            <a:r>
              <a:rPr lang="en-US" sz="1100" dirty="0">
                <a:latin typeface="+mj-lt"/>
              </a:rPr>
              <a:t> </a:t>
            </a:r>
            <a:r>
              <a:rPr lang="en-US" sz="1100" dirty="0">
                <a:solidFill>
                  <a:schemeClr val="bg1">
                    <a:lumMod val="85000"/>
                  </a:schemeClr>
                </a:solidFill>
                <a:latin typeface="+mj-lt"/>
              </a:rPr>
              <a:t>12-acre site in the Lloyd District is adjacent to industrially zoned lands in Lower Albina and MODA Center on south side of Broadway. </a:t>
            </a:r>
          </a:p>
          <a:p>
            <a:pPr marL="228600" lvl="0" indent="-228600">
              <a:spcBef>
                <a:spcPts val="0"/>
              </a:spcBef>
              <a:spcAft>
                <a:spcPts val="600"/>
              </a:spcAft>
              <a:buFont typeface="+mj-lt"/>
              <a:buAutoNum type="arabicPeriod"/>
            </a:pPr>
            <a:r>
              <a:rPr lang="en-US" sz="1100" b="1" dirty="0">
                <a:latin typeface="+mj-lt"/>
              </a:rPr>
              <a:t>Clinton Station Area:</a:t>
            </a:r>
            <a:r>
              <a:rPr lang="en-US" sz="1100" dirty="0">
                <a:latin typeface="+mj-lt"/>
              </a:rPr>
              <a:t> </a:t>
            </a:r>
            <a:r>
              <a:rPr lang="en-US" sz="1100" dirty="0">
                <a:solidFill>
                  <a:schemeClr val="bg1">
                    <a:lumMod val="85000"/>
                  </a:schemeClr>
                </a:solidFill>
                <a:latin typeface="+mj-lt"/>
              </a:rPr>
              <a:t>This 10-acre area contains a light rail station and is owned primarily by two property owners. The site is surrounded by a combination of low density residential and industrial uses.</a:t>
            </a:r>
          </a:p>
          <a:p>
            <a:pPr marL="228600" lvl="0" indent="-228600">
              <a:spcBef>
                <a:spcPts val="0"/>
              </a:spcBef>
              <a:spcAft>
                <a:spcPts val="600"/>
              </a:spcAft>
              <a:buFont typeface="+mj-lt"/>
              <a:buAutoNum type="arabicPeriod"/>
            </a:pPr>
            <a:r>
              <a:rPr lang="en-US" sz="1100" b="1" dirty="0">
                <a:latin typeface="+mj-lt"/>
              </a:rPr>
              <a:t>OMSI Station Area:</a:t>
            </a:r>
            <a:r>
              <a:rPr lang="en-US" sz="1100" dirty="0">
                <a:latin typeface="+mj-lt"/>
              </a:rPr>
              <a:t> </a:t>
            </a:r>
            <a:r>
              <a:rPr lang="en-US" sz="1100" dirty="0">
                <a:solidFill>
                  <a:schemeClr val="bg1">
                    <a:lumMod val="85000"/>
                  </a:schemeClr>
                </a:solidFill>
                <a:latin typeface="+mj-lt"/>
              </a:rPr>
              <a:t>Area is approximately 30 acres in size and contains properties held by OMSI, Portland Community College, and Portland Opera. Several lots are adjacent to light rail and streetcar stations, while others face the Willamette River.</a:t>
            </a:r>
          </a:p>
          <a:p>
            <a:pPr marL="228600" lvl="0" indent="-228600">
              <a:spcBef>
                <a:spcPts val="0"/>
              </a:spcBef>
              <a:spcAft>
                <a:spcPts val="600"/>
              </a:spcAft>
              <a:buFont typeface="+mj-lt"/>
              <a:buAutoNum type="arabicPeriod"/>
            </a:pPr>
            <a:r>
              <a:rPr lang="en-US" sz="1100" b="1" dirty="0">
                <a:latin typeface="+mj-lt"/>
              </a:rPr>
              <a:t>RiverPlace Area</a:t>
            </a:r>
            <a:r>
              <a:rPr lang="en-US" sz="1100" dirty="0">
                <a:latin typeface="+mj-lt"/>
              </a:rPr>
              <a:t>: </a:t>
            </a:r>
            <a:r>
              <a:rPr lang="en-US" sz="1100" dirty="0">
                <a:solidFill>
                  <a:schemeClr val="bg1">
                    <a:lumMod val="85000"/>
                  </a:schemeClr>
                </a:solidFill>
                <a:latin typeface="+mj-lt"/>
              </a:rPr>
              <a:t>The 8-acre site, is adjacent to the riverfront, South Waterfront Park, and is visible from the Marquam and Hawthorne Bridges.  Issues associated with site include need to provide additional open space and connections to local multimodal transportation network.</a:t>
            </a:r>
          </a:p>
          <a:p>
            <a:endParaRPr lang="en-US" sz="1000" dirty="0">
              <a:latin typeface="+mj-lt"/>
            </a:endParaRPr>
          </a:p>
        </p:txBody>
      </p:sp>
      <p:sp>
        <p:nvSpPr>
          <p:cNvPr id="5" name="Slide Number Placeholder 4">
            <a:extLst>
              <a:ext uri="{FF2B5EF4-FFF2-40B4-BE49-F238E27FC236}">
                <a16:creationId xmlns:a16="http://schemas.microsoft.com/office/drawing/2014/main" id="{D34798F5-A071-487E-AED5-9AFFB6574F1D}"/>
              </a:ext>
            </a:extLst>
          </p:cNvPr>
          <p:cNvSpPr>
            <a:spLocks noGrp="1"/>
          </p:cNvSpPr>
          <p:nvPr>
            <p:ph type="sldNum" sz="quarter" idx="12"/>
          </p:nvPr>
        </p:nvSpPr>
        <p:spPr/>
        <p:txBody>
          <a:bodyPr/>
          <a:lstStyle/>
          <a:p>
            <a:fld id="{D35D512A-B122-4B2F-AFB4-8ACC941D4BF5}" type="slidenum">
              <a:rPr lang="en-US" smtClean="0"/>
              <a:t>3</a:t>
            </a:fld>
            <a:endParaRPr lang="en-US"/>
          </a:p>
        </p:txBody>
      </p:sp>
      <p:sp>
        <p:nvSpPr>
          <p:cNvPr id="8" name="Rectangle 7">
            <a:extLst>
              <a:ext uri="{FF2B5EF4-FFF2-40B4-BE49-F238E27FC236}">
                <a16:creationId xmlns:a16="http://schemas.microsoft.com/office/drawing/2014/main" id="{C4408377-A1F3-466F-9A23-95F38613B91C}"/>
              </a:ext>
            </a:extLst>
          </p:cNvPr>
          <p:cNvSpPr/>
          <p:nvPr/>
        </p:nvSpPr>
        <p:spPr>
          <a:xfrm>
            <a:off x="4144146" y="314324"/>
            <a:ext cx="3971925" cy="562927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19F2179-DA2C-4181-B09F-26B2E296B4B7}"/>
              </a:ext>
            </a:extLst>
          </p:cNvPr>
          <p:cNvPicPr/>
          <p:nvPr/>
        </p:nvPicPr>
        <p:blipFill rotWithShape="1">
          <a:blip r:embed="rId2"/>
          <a:srcRect l="6308" t="16505" r="6245" b="26373"/>
          <a:stretch/>
        </p:blipFill>
        <p:spPr bwMode="auto">
          <a:xfrm>
            <a:off x="4210861" y="371475"/>
            <a:ext cx="3838497" cy="320464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C47F9686-D4C9-410D-B271-1AC8232AE626}"/>
              </a:ext>
            </a:extLst>
          </p:cNvPr>
          <p:cNvPicPr/>
          <p:nvPr/>
        </p:nvPicPr>
        <p:blipFill rotWithShape="1">
          <a:blip r:embed="rId3"/>
          <a:srcRect l="6233" t="18972" r="7189" b="28658"/>
          <a:stretch/>
        </p:blipFill>
        <p:spPr bwMode="auto">
          <a:xfrm>
            <a:off x="4210861" y="3225466"/>
            <a:ext cx="3838497" cy="26228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1870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4740-782D-4736-AB9F-13FBB48FF196}"/>
              </a:ext>
            </a:extLst>
          </p:cNvPr>
          <p:cNvSpPr>
            <a:spLocks noGrp="1"/>
          </p:cNvSpPr>
          <p:nvPr>
            <p:ph type="title"/>
          </p:nvPr>
        </p:nvSpPr>
        <p:spPr>
          <a:xfrm>
            <a:off x="122631" y="212074"/>
            <a:ext cx="2949178" cy="490251"/>
          </a:xfrm>
        </p:spPr>
        <p:txBody>
          <a:bodyPr>
            <a:normAutofit fontScale="90000"/>
          </a:bodyPr>
          <a:lstStyle/>
          <a:p>
            <a:r>
              <a:rPr lang="en-US" dirty="0"/>
              <a:t>CCMP Flexibility</a:t>
            </a:r>
          </a:p>
        </p:txBody>
      </p:sp>
      <p:sp>
        <p:nvSpPr>
          <p:cNvPr id="4" name="Text Placeholder 3">
            <a:extLst>
              <a:ext uri="{FF2B5EF4-FFF2-40B4-BE49-F238E27FC236}">
                <a16:creationId xmlns:a16="http://schemas.microsoft.com/office/drawing/2014/main" id="{5DD4E840-5C88-46FF-879B-A376BCBDD5BA}"/>
              </a:ext>
            </a:extLst>
          </p:cNvPr>
          <p:cNvSpPr>
            <a:spLocks noGrp="1"/>
          </p:cNvSpPr>
          <p:nvPr>
            <p:ph type="body" sz="half" idx="2"/>
          </p:nvPr>
        </p:nvSpPr>
        <p:spPr>
          <a:xfrm>
            <a:off x="122631" y="698356"/>
            <a:ext cx="3039210" cy="5349904"/>
          </a:xfrm>
        </p:spPr>
        <p:txBody>
          <a:bodyPr>
            <a:noAutofit/>
          </a:bodyPr>
          <a:lstStyle/>
          <a:p>
            <a:endParaRPr lang="en-US" sz="1100" dirty="0"/>
          </a:p>
          <a:p>
            <a:r>
              <a:rPr lang="en-US" sz="1400" dirty="0"/>
              <a:t>CCMP’s allow for:</a:t>
            </a:r>
          </a:p>
          <a:p>
            <a:pPr marL="171450" indent="-171450">
              <a:buFont typeface="Wingdings" panose="05000000000000000000" pitchFamily="2" charset="2"/>
              <a:buChar char="§"/>
            </a:pPr>
            <a:r>
              <a:rPr lang="en-US" sz="1200" dirty="0">
                <a:solidFill>
                  <a:schemeClr val="bg1">
                    <a:lumMod val="85000"/>
                  </a:schemeClr>
                </a:solidFill>
              </a:rPr>
              <a:t>FAR transfers between sites, without meeting the prioritization established by 33.510.205.B, which requires FAR to first be earned via Inclusionary Housing provisions, or transferred from a historic landmark or riverfront site.</a:t>
            </a:r>
          </a:p>
          <a:p>
            <a:pPr marL="171450" indent="-171450">
              <a:buFont typeface="Wingdings" panose="05000000000000000000" pitchFamily="2" charset="2"/>
              <a:buChar char="§"/>
            </a:pPr>
            <a:r>
              <a:rPr lang="en-US" sz="1200" dirty="0">
                <a:solidFill>
                  <a:schemeClr val="bg1">
                    <a:lumMod val="85000"/>
                  </a:schemeClr>
                </a:solidFill>
              </a:rPr>
              <a:t>New minimum FAR standard can be met on site as a whole, not required for each individual building site within master plan area.</a:t>
            </a:r>
          </a:p>
          <a:p>
            <a:pPr marL="171450" indent="-171450">
              <a:buFont typeface="Wingdings" panose="05000000000000000000" pitchFamily="2" charset="2"/>
              <a:buChar char="§"/>
            </a:pPr>
            <a:r>
              <a:rPr lang="en-US" sz="1200" dirty="0">
                <a:solidFill>
                  <a:schemeClr val="bg1">
                    <a:lumMod val="85000"/>
                  </a:schemeClr>
                </a:solidFill>
              </a:rPr>
              <a:t>Bonus heights may be achieved without having to first earn via an FAR bonus or transfer as required by 33.510.210.D.3.</a:t>
            </a:r>
          </a:p>
          <a:p>
            <a:pPr marL="171450" indent="-171450">
              <a:buFont typeface="Wingdings" panose="05000000000000000000" pitchFamily="2" charset="2"/>
              <a:buChar char="§"/>
            </a:pPr>
            <a:r>
              <a:rPr lang="en-US" sz="1200" dirty="0">
                <a:solidFill>
                  <a:schemeClr val="bg1">
                    <a:lumMod val="85000"/>
                  </a:schemeClr>
                </a:solidFill>
              </a:rPr>
              <a:t>Allows residential development within OMSI Station Area, as long as specific approval criteria is first met.</a:t>
            </a:r>
          </a:p>
        </p:txBody>
      </p:sp>
      <p:sp>
        <p:nvSpPr>
          <p:cNvPr id="5" name="Slide Number Placeholder 4">
            <a:extLst>
              <a:ext uri="{FF2B5EF4-FFF2-40B4-BE49-F238E27FC236}">
                <a16:creationId xmlns:a16="http://schemas.microsoft.com/office/drawing/2014/main" id="{D34798F5-A071-487E-AED5-9AFFB6574F1D}"/>
              </a:ext>
            </a:extLst>
          </p:cNvPr>
          <p:cNvSpPr>
            <a:spLocks noGrp="1"/>
          </p:cNvSpPr>
          <p:nvPr>
            <p:ph type="sldNum" sz="quarter" idx="12"/>
          </p:nvPr>
        </p:nvSpPr>
        <p:spPr/>
        <p:txBody>
          <a:bodyPr/>
          <a:lstStyle/>
          <a:p>
            <a:fld id="{D35D512A-B122-4B2F-AFB4-8ACC941D4BF5}" type="slidenum">
              <a:rPr lang="en-US" smtClean="0"/>
              <a:t>4</a:t>
            </a:fld>
            <a:endParaRPr lang="en-US"/>
          </a:p>
        </p:txBody>
      </p:sp>
      <p:pic>
        <p:nvPicPr>
          <p:cNvPr id="6" name="Picture 5">
            <a:extLst>
              <a:ext uri="{FF2B5EF4-FFF2-40B4-BE49-F238E27FC236}">
                <a16:creationId xmlns:a16="http://schemas.microsoft.com/office/drawing/2014/main" id="{75AF4AD7-8753-474E-9FD9-599E5B7ED1A4}"/>
              </a:ext>
            </a:extLst>
          </p:cNvPr>
          <p:cNvPicPr>
            <a:picLocks noChangeAspect="1"/>
          </p:cNvPicPr>
          <p:nvPr/>
        </p:nvPicPr>
        <p:blipFill rotWithShape="1">
          <a:blip r:embed="rId2"/>
          <a:srcRect t="18661" r="406" b="10112"/>
          <a:stretch/>
        </p:blipFill>
        <p:spPr>
          <a:xfrm>
            <a:off x="3161841" y="1828800"/>
            <a:ext cx="5982159" cy="4314826"/>
          </a:xfrm>
          <a:prstGeom prst="rect">
            <a:avLst/>
          </a:prstGeom>
          <a:ln>
            <a:solidFill>
              <a:schemeClr val="tx1"/>
            </a:solidFill>
          </a:ln>
        </p:spPr>
      </p:pic>
      <p:pic>
        <p:nvPicPr>
          <p:cNvPr id="7" name="Picture 6">
            <a:extLst>
              <a:ext uri="{FF2B5EF4-FFF2-40B4-BE49-F238E27FC236}">
                <a16:creationId xmlns:a16="http://schemas.microsoft.com/office/drawing/2014/main" id="{C45D2DA6-6614-4C5D-A0E6-BB7332446255}"/>
              </a:ext>
            </a:extLst>
          </p:cNvPr>
          <p:cNvPicPr>
            <a:picLocks noChangeAspect="1"/>
          </p:cNvPicPr>
          <p:nvPr/>
        </p:nvPicPr>
        <p:blipFill>
          <a:blip r:embed="rId3"/>
          <a:stretch>
            <a:fillRect/>
          </a:stretch>
        </p:blipFill>
        <p:spPr>
          <a:xfrm>
            <a:off x="3161841" y="66675"/>
            <a:ext cx="5991150" cy="2857499"/>
          </a:xfrm>
          <a:prstGeom prst="rect">
            <a:avLst/>
          </a:prstGeom>
          <a:ln>
            <a:solidFill>
              <a:schemeClr val="tx1"/>
            </a:solidFill>
          </a:ln>
        </p:spPr>
      </p:pic>
    </p:spTree>
    <p:extLst>
      <p:ext uri="{BB962C8B-B14F-4D97-AF65-F5344CB8AC3E}">
        <p14:creationId xmlns:p14="http://schemas.microsoft.com/office/powerpoint/2010/main" val="581432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44740-782D-4736-AB9F-13FBB48FF196}"/>
              </a:ext>
            </a:extLst>
          </p:cNvPr>
          <p:cNvSpPr>
            <a:spLocks noGrp="1"/>
          </p:cNvSpPr>
          <p:nvPr>
            <p:ph type="title"/>
          </p:nvPr>
        </p:nvSpPr>
        <p:spPr>
          <a:xfrm>
            <a:off x="122631" y="212074"/>
            <a:ext cx="2949178" cy="490251"/>
          </a:xfrm>
        </p:spPr>
        <p:txBody>
          <a:bodyPr>
            <a:normAutofit fontScale="90000"/>
          </a:bodyPr>
          <a:lstStyle/>
          <a:p>
            <a:r>
              <a:rPr lang="en-US" dirty="0"/>
              <a:t>Review Procedure</a:t>
            </a:r>
          </a:p>
        </p:txBody>
      </p:sp>
      <p:sp>
        <p:nvSpPr>
          <p:cNvPr id="4" name="Text Placeholder 3">
            <a:extLst>
              <a:ext uri="{FF2B5EF4-FFF2-40B4-BE49-F238E27FC236}">
                <a16:creationId xmlns:a16="http://schemas.microsoft.com/office/drawing/2014/main" id="{5DD4E840-5C88-46FF-879B-A376BCBDD5BA}"/>
              </a:ext>
            </a:extLst>
          </p:cNvPr>
          <p:cNvSpPr>
            <a:spLocks noGrp="1"/>
          </p:cNvSpPr>
          <p:nvPr>
            <p:ph type="body" sz="half" idx="2"/>
          </p:nvPr>
        </p:nvSpPr>
        <p:spPr>
          <a:xfrm>
            <a:off x="122631" y="698356"/>
            <a:ext cx="3039210" cy="5349904"/>
          </a:xfrm>
        </p:spPr>
        <p:txBody>
          <a:bodyPr>
            <a:noAutofit/>
          </a:bodyPr>
          <a:lstStyle/>
          <a:p>
            <a:r>
              <a:rPr lang="en-US" sz="1400" dirty="0"/>
              <a:t>Type III Review</a:t>
            </a:r>
          </a:p>
          <a:p>
            <a:pPr>
              <a:spcBef>
                <a:spcPts val="300"/>
              </a:spcBef>
            </a:pPr>
            <a:r>
              <a:rPr lang="en-US" sz="1200" dirty="0">
                <a:solidFill>
                  <a:schemeClr val="bg1">
                    <a:lumMod val="85000"/>
                  </a:schemeClr>
                </a:solidFill>
              </a:rPr>
              <a:t>All CCMP’s are processed by the Design Commission as a Type III design review.</a:t>
            </a:r>
          </a:p>
          <a:p>
            <a:endParaRPr lang="en-US" sz="1100" dirty="0"/>
          </a:p>
          <a:p>
            <a:r>
              <a:rPr lang="en-US" sz="1400" dirty="0"/>
              <a:t>Design Advice Requests</a:t>
            </a:r>
          </a:p>
          <a:p>
            <a:pPr>
              <a:spcBef>
                <a:spcPts val="300"/>
              </a:spcBef>
            </a:pPr>
            <a:r>
              <a:rPr lang="en-US" sz="1200" dirty="0">
                <a:solidFill>
                  <a:schemeClr val="bg1">
                    <a:lumMod val="85000"/>
                  </a:schemeClr>
                </a:solidFill>
              </a:rPr>
              <a:t>A Design Advise Request (DAR) is required before an applicant my submit an application for the review of a  CCMP.</a:t>
            </a:r>
          </a:p>
          <a:p>
            <a:endParaRPr lang="en-US" sz="1200" dirty="0"/>
          </a:p>
          <a:p>
            <a:r>
              <a:rPr lang="en-US" sz="1400" dirty="0"/>
              <a:t>Duration and Amendments</a:t>
            </a:r>
          </a:p>
          <a:p>
            <a:pPr>
              <a:spcBef>
                <a:spcPts val="300"/>
              </a:spcBef>
            </a:pPr>
            <a:r>
              <a:rPr lang="en-US" sz="1200" dirty="0">
                <a:solidFill>
                  <a:schemeClr val="bg1">
                    <a:lumMod val="85000"/>
                  </a:schemeClr>
                </a:solidFill>
              </a:rPr>
              <a:t>CCMP’s expire 10-years  from date of final decision in not development activity occurs</a:t>
            </a:r>
          </a:p>
          <a:p>
            <a:r>
              <a:rPr lang="en-US" sz="1200" dirty="0">
                <a:solidFill>
                  <a:schemeClr val="bg1">
                    <a:lumMod val="85000"/>
                  </a:schemeClr>
                </a:solidFill>
              </a:rPr>
              <a:t>Amendments required for:</a:t>
            </a:r>
          </a:p>
          <a:p>
            <a:pPr marL="171450" indent="-171450">
              <a:spcBef>
                <a:spcPts val="600"/>
              </a:spcBef>
              <a:buFont typeface="Arial" panose="020B0604020202020204" pitchFamily="34" charset="0"/>
              <a:buChar char="•"/>
            </a:pPr>
            <a:r>
              <a:rPr lang="en-US" sz="1200" dirty="0">
                <a:solidFill>
                  <a:schemeClr val="bg1">
                    <a:lumMod val="85000"/>
                  </a:schemeClr>
                </a:solidFill>
              </a:rPr>
              <a:t>Changes to master plan boundary</a:t>
            </a:r>
          </a:p>
          <a:p>
            <a:pPr marL="171450" indent="-171450">
              <a:spcBef>
                <a:spcPts val="600"/>
              </a:spcBef>
              <a:buFont typeface="Arial" panose="020B0604020202020204" pitchFamily="34" charset="0"/>
              <a:buChar char="•"/>
            </a:pPr>
            <a:r>
              <a:rPr lang="en-US" sz="1200" dirty="0">
                <a:solidFill>
                  <a:schemeClr val="bg1">
                    <a:lumMod val="85000"/>
                  </a:schemeClr>
                </a:solidFill>
              </a:rPr>
              <a:t>Removing or changing location of approved right-of-way, accessways, and open areas</a:t>
            </a:r>
          </a:p>
          <a:p>
            <a:pPr marL="171450" indent="-171450">
              <a:spcBef>
                <a:spcPts val="600"/>
              </a:spcBef>
              <a:buFont typeface="Arial" panose="020B0604020202020204" pitchFamily="34" charset="0"/>
              <a:buChar char="•"/>
            </a:pPr>
            <a:r>
              <a:rPr lang="en-US" sz="1200" dirty="0">
                <a:solidFill>
                  <a:schemeClr val="bg1">
                    <a:lumMod val="85000"/>
                  </a:schemeClr>
                </a:solidFill>
              </a:rPr>
              <a:t>Changes to the number of buildings, location of ground floor uses</a:t>
            </a:r>
          </a:p>
          <a:p>
            <a:pPr marL="171450" indent="-171450">
              <a:spcBef>
                <a:spcPts val="600"/>
              </a:spcBef>
              <a:buFont typeface="Arial" panose="020B0604020202020204" pitchFamily="34" charset="0"/>
              <a:buChar char="•"/>
            </a:pPr>
            <a:r>
              <a:rPr lang="en-US" sz="1200" dirty="0">
                <a:solidFill>
                  <a:schemeClr val="bg1">
                    <a:lumMod val="85000"/>
                  </a:schemeClr>
                </a:solidFill>
              </a:rPr>
              <a:t>Increases or decreases of 15 percent or more to an approved building envelop</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endParaRPr lang="en-US" sz="1200" dirty="0"/>
          </a:p>
        </p:txBody>
      </p:sp>
      <p:sp>
        <p:nvSpPr>
          <p:cNvPr id="5" name="Slide Number Placeholder 4">
            <a:extLst>
              <a:ext uri="{FF2B5EF4-FFF2-40B4-BE49-F238E27FC236}">
                <a16:creationId xmlns:a16="http://schemas.microsoft.com/office/drawing/2014/main" id="{D34798F5-A071-487E-AED5-9AFFB6574F1D}"/>
              </a:ext>
            </a:extLst>
          </p:cNvPr>
          <p:cNvSpPr>
            <a:spLocks noGrp="1"/>
          </p:cNvSpPr>
          <p:nvPr>
            <p:ph type="sldNum" sz="quarter" idx="12"/>
          </p:nvPr>
        </p:nvSpPr>
        <p:spPr/>
        <p:txBody>
          <a:bodyPr/>
          <a:lstStyle/>
          <a:p>
            <a:fld id="{D35D512A-B122-4B2F-AFB4-8ACC941D4BF5}" type="slidenum">
              <a:rPr lang="en-US" smtClean="0"/>
              <a:t>5</a:t>
            </a:fld>
            <a:endParaRPr lang="en-US"/>
          </a:p>
        </p:txBody>
      </p:sp>
      <p:pic>
        <p:nvPicPr>
          <p:cNvPr id="6" name="Picture 5">
            <a:extLst>
              <a:ext uri="{FF2B5EF4-FFF2-40B4-BE49-F238E27FC236}">
                <a16:creationId xmlns:a16="http://schemas.microsoft.com/office/drawing/2014/main" id="{AF1575FB-0945-45A8-AD7A-EDF2BF030520}"/>
              </a:ext>
            </a:extLst>
          </p:cNvPr>
          <p:cNvPicPr>
            <a:picLocks noChangeAspect="1"/>
          </p:cNvPicPr>
          <p:nvPr/>
        </p:nvPicPr>
        <p:blipFill>
          <a:blip r:embed="rId2"/>
          <a:stretch>
            <a:fillRect/>
          </a:stretch>
        </p:blipFill>
        <p:spPr>
          <a:xfrm>
            <a:off x="3222183" y="95250"/>
            <a:ext cx="5921817" cy="2674389"/>
          </a:xfrm>
          <a:prstGeom prst="rect">
            <a:avLst/>
          </a:prstGeom>
        </p:spPr>
      </p:pic>
      <p:pic>
        <p:nvPicPr>
          <p:cNvPr id="7" name="Picture 6">
            <a:extLst>
              <a:ext uri="{FF2B5EF4-FFF2-40B4-BE49-F238E27FC236}">
                <a16:creationId xmlns:a16="http://schemas.microsoft.com/office/drawing/2014/main" id="{B16513C2-DA76-43B7-9C1C-365A6ECD9E7C}"/>
              </a:ext>
            </a:extLst>
          </p:cNvPr>
          <p:cNvPicPr>
            <a:picLocks noChangeAspect="1"/>
          </p:cNvPicPr>
          <p:nvPr/>
        </p:nvPicPr>
        <p:blipFill>
          <a:blip r:embed="rId3"/>
          <a:stretch>
            <a:fillRect/>
          </a:stretch>
        </p:blipFill>
        <p:spPr>
          <a:xfrm>
            <a:off x="6229350" y="4435419"/>
            <a:ext cx="2914649" cy="1769910"/>
          </a:xfrm>
          <a:prstGeom prst="rect">
            <a:avLst/>
          </a:prstGeom>
        </p:spPr>
      </p:pic>
      <p:pic>
        <p:nvPicPr>
          <p:cNvPr id="8" name="Picture 7">
            <a:extLst>
              <a:ext uri="{FF2B5EF4-FFF2-40B4-BE49-F238E27FC236}">
                <a16:creationId xmlns:a16="http://schemas.microsoft.com/office/drawing/2014/main" id="{4CE877A9-CECA-4710-9CD2-0C8BD0E53CC8}"/>
              </a:ext>
            </a:extLst>
          </p:cNvPr>
          <p:cNvPicPr>
            <a:picLocks noChangeAspect="1"/>
          </p:cNvPicPr>
          <p:nvPr/>
        </p:nvPicPr>
        <p:blipFill>
          <a:blip r:embed="rId4"/>
          <a:stretch>
            <a:fillRect/>
          </a:stretch>
        </p:blipFill>
        <p:spPr>
          <a:xfrm>
            <a:off x="6229350" y="2769639"/>
            <a:ext cx="2914648" cy="1759787"/>
          </a:xfrm>
          <a:prstGeom prst="rect">
            <a:avLst/>
          </a:prstGeom>
        </p:spPr>
      </p:pic>
      <p:pic>
        <p:nvPicPr>
          <p:cNvPr id="9" name="Picture 8">
            <a:extLst>
              <a:ext uri="{FF2B5EF4-FFF2-40B4-BE49-F238E27FC236}">
                <a16:creationId xmlns:a16="http://schemas.microsoft.com/office/drawing/2014/main" id="{A0A3CB2D-12BA-44F7-B077-306F78CD366F}"/>
              </a:ext>
            </a:extLst>
          </p:cNvPr>
          <p:cNvPicPr>
            <a:picLocks noChangeAspect="1"/>
          </p:cNvPicPr>
          <p:nvPr/>
        </p:nvPicPr>
        <p:blipFill rotWithShape="1">
          <a:blip r:embed="rId5"/>
          <a:srcRect l="29010"/>
          <a:stretch/>
        </p:blipFill>
        <p:spPr>
          <a:xfrm>
            <a:off x="3222182" y="2769639"/>
            <a:ext cx="2981733" cy="3435690"/>
          </a:xfrm>
          <a:prstGeom prst="rect">
            <a:avLst/>
          </a:prstGeom>
        </p:spPr>
      </p:pic>
    </p:spTree>
    <p:extLst>
      <p:ext uri="{BB962C8B-B14F-4D97-AF65-F5344CB8AC3E}">
        <p14:creationId xmlns:p14="http://schemas.microsoft.com/office/powerpoint/2010/main" val="1863675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4DE-C528-4290-9BBC-8C5A9A61D616}"/>
              </a:ext>
            </a:extLst>
          </p:cNvPr>
          <p:cNvSpPr>
            <a:spLocks noGrp="1"/>
          </p:cNvSpPr>
          <p:nvPr>
            <p:ph type="title"/>
          </p:nvPr>
        </p:nvSpPr>
        <p:spPr>
          <a:xfrm>
            <a:off x="304801" y="152400"/>
            <a:ext cx="4418409" cy="781050"/>
          </a:xfrm>
        </p:spPr>
        <p:txBody>
          <a:bodyPr>
            <a:normAutofit/>
          </a:bodyPr>
          <a:lstStyle/>
          <a:p>
            <a:r>
              <a:rPr lang="en-US" sz="2400" dirty="0"/>
              <a:t>CCMP Components</a:t>
            </a:r>
            <a:br>
              <a:rPr lang="en-US" sz="2400" dirty="0"/>
            </a:br>
            <a:r>
              <a:rPr lang="en-US" sz="1800" dirty="0"/>
              <a:t>Boundary Diagram</a:t>
            </a:r>
          </a:p>
        </p:txBody>
      </p:sp>
      <p:sp>
        <p:nvSpPr>
          <p:cNvPr id="5" name="Slide Number Placeholder 4">
            <a:extLst>
              <a:ext uri="{FF2B5EF4-FFF2-40B4-BE49-F238E27FC236}">
                <a16:creationId xmlns:a16="http://schemas.microsoft.com/office/drawing/2014/main" id="{7F308D69-A8F8-4884-AC58-ECDFC3B5E463}"/>
              </a:ext>
            </a:extLst>
          </p:cNvPr>
          <p:cNvSpPr>
            <a:spLocks noGrp="1"/>
          </p:cNvSpPr>
          <p:nvPr>
            <p:ph type="sldNum" sz="quarter" idx="12"/>
          </p:nvPr>
        </p:nvSpPr>
        <p:spPr/>
        <p:txBody>
          <a:bodyPr/>
          <a:lstStyle/>
          <a:p>
            <a:fld id="{D35D512A-B122-4B2F-AFB4-8ACC941D4BF5}" type="slidenum">
              <a:rPr lang="en-US" smtClean="0"/>
              <a:t>6</a:t>
            </a:fld>
            <a:endParaRPr lang="en-US"/>
          </a:p>
        </p:txBody>
      </p:sp>
      <p:pic>
        <p:nvPicPr>
          <p:cNvPr id="7" name="Picture 6">
            <a:extLst>
              <a:ext uri="{FF2B5EF4-FFF2-40B4-BE49-F238E27FC236}">
                <a16:creationId xmlns:a16="http://schemas.microsoft.com/office/drawing/2014/main" id="{63666A92-3507-477A-8B59-A2E2B8B805A1}"/>
              </a:ext>
            </a:extLst>
          </p:cNvPr>
          <p:cNvPicPr>
            <a:picLocks noChangeAspect="1"/>
          </p:cNvPicPr>
          <p:nvPr/>
        </p:nvPicPr>
        <p:blipFill>
          <a:blip r:embed="rId2"/>
          <a:stretch>
            <a:fillRect/>
          </a:stretch>
        </p:blipFill>
        <p:spPr>
          <a:xfrm>
            <a:off x="304801" y="1143271"/>
            <a:ext cx="8524874" cy="4840017"/>
          </a:xfrm>
          <a:prstGeom prst="rect">
            <a:avLst/>
          </a:prstGeom>
          <a:ln>
            <a:solidFill>
              <a:schemeClr val="tx1"/>
            </a:solidFill>
          </a:ln>
        </p:spPr>
      </p:pic>
      <p:pic>
        <p:nvPicPr>
          <p:cNvPr id="8" name="Picture 7">
            <a:extLst>
              <a:ext uri="{FF2B5EF4-FFF2-40B4-BE49-F238E27FC236}">
                <a16:creationId xmlns:a16="http://schemas.microsoft.com/office/drawing/2014/main" id="{CD9B23DB-6C39-4650-A3F6-076AC630CF6E}"/>
              </a:ext>
            </a:extLst>
          </p:cNvPr>
          <p:cNvPicPr>
            <a:picLocks noChangeAspect="1"/>
          </p:cNvPicPr>
          <p:nvPr/>
        </p:nvPicPr>
        <p:blipFill rotWithShape="1">
          <a:blip r:embed="rId3"/>
          <a:srcRect l="19609" t="11906" r="8797" b="11864"/>
          <a:stretch/>
        </p:blipFill>
        <p:spPr>
          <a:xfrm>
            <a:off x="371475" y="4191900"/>
            <a:ext cx="1466849" cy="1723126"/>
          </a:xfrm>
          <a:prstGeom prst="rect">
            <a:avLst/>
          </a:prstGeom>
          <a:ln>
            <a:solidFill>
              <a:schemeClr val="tx1"/>
            </a:solidFill>
          </a:ln>
        </p:spPr>
      </p:pic>
    </p:spTree>
    <p:extLst>
      <p:ext uri="{BB962C8B-B14F-4D97-AF65-F5344CB8AC3E}">
        <p14:creationId xmlns:p14="http://schemas.microsoft.com/office/powerpoint/2010/main" val="2806632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4DE-C528-4290-9BBC-8C5A9A61D616}"/>
              </a:ext>
            </a:extLst>
          </p:cNvPr>
          <p:cNvSpPr>
            <a:spLocks noGrp="1"/>
          </p:cNvSpPr>
          <p:nvPr>
            <p:ph type="title"/>
          </p:nvPr>
        </p:nvSpPr>
        <p:spPr>
          <a:xfrm>
            <a:off x="304801" y="152400"/>
            <a:ext cx="4418409" cy="781050"/>
          </a:xfrm>
        </p:spPr>
        <p:txBody>
          <a:bodyPr>
            <a:normAutofit/>
          </a:bodyPr>
          <a:lstStyle/>
          <a:p>
            <a:r>
              <a:rPr lang="en-US" sz="2400" dirty="0"/>
              <a:t>CCMP Components</a:t>
            </a:r>
            <a:br>
              <a:rPr lang="en-US" sz="2400" dirty="0"/>
            </a:br>
            <a:r>
              <a:rPr lang="en-US" sz="1800" dirty="0"/>
              <a:t>Proposed Urban Design Framework: </a:t>
            </a:r>
            <a:r>
              <a:rPr lang="en-US" sz="1800" b="0" dirty="0"/>
              <a:t>Site Plan</a:t>
            </a:r>
          </a:p>
        </p:txBody>
      </p:sp>
      <p:sp>
        <p:nvSpPr>
          <p:cNvPr id="5" name="Slide Number Placeholder 4">
            <a:extLst>
              <a:ext uri="{FF2B5EF4-FFF2-40B4-BE49-F238E27FC236}">
                <a16:creationId xmlns:a16="http://schemas.microsoft.com/office/drawing/2014/main" id="{7F308D69-A8F8-4884-AC58-ECDFC3B5E463}"/>
              </a:ext>
            </a:extLst>
          </p:cNvPr>
          <p:cNvSpPr>
            <a:spLocks noGrp="1"/>
          </p:cNvSpPr>
          <p:nvPr>
            <p:ph type="sldNum" sz="quarter" idx="12"/>
          </p:nvPr>
        </p:nvSpPr>
        <p:spPr/>
        <p:txBody>
          <a:bodyPr/>
          <a:lstStyle/>
          <a:p>
            <a:fld id="{D35D512A-B122-4B2F-AFB4-8ACC941D4BF5}" type="slidenum">
              <a:rPr lang="en-US" smtClean="0"/>
              <a:t>7</a:t>
            </a:fld>
            <a:endParaRPr lang="en-US"/>
          </a:p>
        </p:txBody>
      </p:sp>
      <p:pic>
        <p:nvPicPr>
          <p:cNvPr id="3" name="Picture 2">
            <a:extLst>
              <a:ext uri="{FF2B5EF4-FFF2-40B4-BE49-F238E27FC236}">
                <a16:creationId xmlns:a16="http://schemas.microsoft.com/office/drawing/2014/main" id="{97A81620-5411-4ABF-8D41-96173CB1752F}"/>
              </a:ext>
            </a:extLst>
          </p:cNvPr>
          <p:cNvPicPr>
            <a:picLocks noChangeAspect="1"/>
          </p:cNvPicPr>
          <p:nvPr/>
        </p:nvPicPr>
        <p:blipFill>
          <a:blip r:embed="rId2"/>
          <a:stretch>
            <a:fillRect/>
          </a:stretch>
        </p:blipFill>
        <p:spPr>
          <a:xfrm>
            <a:off x="3542862" y="1038226"/>
            <a:ext cx="5381691" cy="4905374"/>
          </a:xfrm>
          <a:prstGeom prst="rect">
            <a:avLst/>
          </a:prstGeom>
          <a:ln>
            <a:solidFill>
              <a:schemeClr val="tx1"/>
            </a:solidFill>
          </a:ln>
        </p:spPr>
      </p:pic>
      <p:pic>
        <p:nvPicPr>
          <p:cNvPr id="4" name="Picture 3">
            <a:extLst>
              <a:ext uri="{FF2B5EF4-FFF2-40B4-BE49-F238E27FC236}">
                <a16:creationId xmlns:a16="http://schemas.microsoft.com/office/drawing/2014/main" id="{43D1363C-7919-41B5-86CA-B9FAC3140275}"/>
              </a:ext>
            </a:extLst>
          </p:cNvPr>
          <p:cNvPicPr>
            <a:picLocks noChangeAspect="1"/>
          </p:cNvPicPr>
          <p:nvPr/>
        </p:nvPicPr>
        <p:blipFill rotWithShape="1">
          <a:blip r:embed="rId3"/>
          <a:srcRect l="5960"/>
          <a:stretch/>
        </p:blipFill>
        <p:spPr>
          <a:xfrm>
            <a:off x="123825" y="1038226"/>
            <a:ext cx="4281759" cy="4905374"/>
          </a:xfrm>
          <a:prstGeom prst="rect">
            <a:avLst/>
          </a:prstGeom>
          <a:ln>
            <a:solidFill>
              <a:schemeClr val="tx1"/>
            </a:solidFill>
          </a:ln>
        </p:spPr>
      </p:pic>
    </p:spTree>
    <p:extLst>
      <p:ext uri="{BB962C8B-B14F-4D97-AF65-F5344CB8AC3E}">
        <p14:creationId xmlns:p14="http://schemas.microsoft.com/office/powerpoint/2010/main" val="38548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4DE-C528-4290-9BBC-8C5A9A61D616}"/>
              </a:ext>
            </a:extLst>
          </p:cNvPr>
          <p:cNvSpPr>
            <a:spLocks noGrp="1"/>
          </p:cNvSpPr>
          <p:nvPr>
            <p:ph type="title"/>
          </p:nvPr>
        </p:nvSpPr>
        <p:spPr>
          <a:xfrm>
            <a:off x="304801" y="152400"/>
            <a:ext cx="8534399" cy="781050"/>
          </a:xfrm>
        </p:spPr>
        <p:txBody>
          <a:bodyPr>
            <a:normAutofit/>
          </a:bodyPr>
          <a:lstStyle/>
          <a:p>
            <a:r>
              <a:rPr lang="en-US" sz="2400" dirty="0"/>
              <a:t>CCMP Components</a:t>
            </a:r>
            <a:br>
              <a:rPr lang="en-US" sz="2400" dirty="0"/>
            </a:br>
            <a:r>
              <a:rPr lang="en-US" sz="1800" dirty="0"/>
              <a:t>Proposed Urban Design Framework: </a:t>
            </a:r>
            <a:r>
              <a:rPr lang="en-US" sz="1800" b="0" dirty="0"/>
              <a:t>Three-Dimensional Massing Diagram</a:t>
            </a:r>
          </a:p>
        </p:txBody>
      </p:sp>
      <p:sp>
        <p:nvSpPr>
          <p:cNvPr id="5" name="Slide Number Placeholder 4">
            <a:extLst>
              <a:ext uri="{FF2B5EF4-FFF2-40B4-BE49-F238E27FC236}">
                <a16:creationId xmlns:a16="http://schemas.microsoft.com/office/drawing/2014/main" id="{7F308D69-A8F8-4884-AC58-ECDFC3B5E463}"/>
              </a:ext>
            </a:extLst>
          </p:cNvPr>
          <p:cNvSpPr>
            <a:spLocks noGrp="1"/>
          </p:cNvSpPr>
          <p:nvPr>
            <p:ph type="sldNum" sz="quarter" idx="12"/>
          </p:nvPr>
        </p:nvSpPr>
        <p:spPr/>
        <p:txBody>
          <a:bodyPr/>
          <a:lstStyle/>
          <a:p>
            <a:fld id="{D35D512A-B122-4B2F-AFB4-8ACC941D4BF5}" type="slidenum">
              <a:rPr lang="en-US" smtClean="0"/>
              <a:t>8</a:t>
            </a:fld>
            <a:endParaRPr lang="en-US"/>
          </a:p>
        </p:txBody>
      </p:sp>
      <p:pic>
        <p:nvPicPr>
          <p:cNvPr id="3" name="Picture 2">
            <a:extLst>
              <a:ext uri="{FF2B5EF4-FFF2-40B4-BE49-F238E27FC236}">
                <a16:creationId xmlns:a16="http://schemas.microsoft.com/office/drawing/2014/main" id="{5EC5F714-2128-4863-AFEA-6236E6A61C96}"/>
              </a:ext>
            </a:extLst>
          </p:cNvPr>
          <p:cNvPicPr>
            <a:picLocks noChangeAspect="1"/>
          </p:cNvPicPr>
          <p:nvPr/>
        </p:nvPicPr>
        <p:blipFill>
          <a:blip r:embed="rId2"/>
          <a:stretch>
            <a:fillRect/>
          </a:stretch>
        </p:blipFill>
        <p:spPr>
          <a:xfrm>
            <a:off x="142875" y="1117297"/>
            <a:ext cx="8839200" cy="4709605"/>
          </a:xfrm>
          <a:prstGeom prst="rect">
            <a:avLst/>
          </a:prstGeom>
          <a:ln>
            <a:solidFill>
              <a:schemeClr val="tx1"/>
            </a:solidFill>
          </a:ln>
        </p:spPr>
      </p:pic>
    </p:spTree>
    <p:extLst>
      <p:ext uri="{BB962C8B-B14F-4D97-AF65-F5344CB8AC3E}">
        <p14:creationId xmlns:p14="http://schemas.microsoft.com/office/powerpoint/2010/main" val="243388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014DE-C528-4290-9BBC-8C5A9A61D616}"/>
              </a:ext>
            </a:extLst>
          </p:cNvPr>
          <p:cNvSpPr>
            <a:spLocks noGrp="1"/>
          </p:cNvSpPr>
          <p:nvPr>
            <p:ph type="title"/>
          </p:nvPr>
        </p:nvSpPr>
        <p:spPr>
          <a:xfrm>
            <a:off x="304801" y="152400"/>
            <a:ext cx="8610599" cy="781050"/>
          </a:xfrm>
        </p:spPr>
        <p:txBody>
          <a:bodyPr>
            <a:normAutofit/>
          </a:bodyPr>
          <a:lstStyle/>
          <a:p>
            <a:r>
              <a:rPr lang="en-US" sz="2400" dirty="0"/>
              <a:t>CCMP Components</a:t>
            </a:r>
            <a:br>
              <a:rPr lang="en-US" sz="2400" dirty="0"/>
            </a:br>
            <a:r>
              <a:rPr lang="en-US" sz="1800" dirty="0"/>
              <a:t>Proposed Urban Design Framework: </a:t>
            </a:r>
            <a:r>
              <a:rPr lang="en-US" sz="1800" b="0" dirty="0"/>
              <a:t>Sections, Elevations, and Perspectives</a:t>
            </a:r>
          </a:p>
        </p:txBody>
      </p:sp>
      <p:sp>
        <p:nvSpPr>
          <p:cNvPr id="5" name="Slide Number Placeholder 4">
            <a:extLst>
              <a:ext uri="{FF2B5EF4-FFF2-40B4-BE49-F238E27FC236}">
                <a16:creationId xmlns:a16="http://schemas.microsoft.com/office/drawing/2014/main" id="{7F308D69-A8F8-4884-AC58-ECDFC3B5E463}"/>
              </a:ext>
            </a:extLst>
          </p:cNvPr>
          <p:cNvSpPr>
            <a:spLocks noGrp="1"/>
          </p:cNvSpPr>
          <p:nvPr>
            <p:ph type="sldNum" sz="quarter" idx="12"/>
          </p:nvPr>
        </p:nvSpPr>
        <p:spPr/>
        <p:txBody>
          <a:bodyPr/>
          <a:lstStyle/>
          <a:p>
            <a:fld id="{D35D512A-B122-4B2F-AFB4-8ACC941D4BF5}" type="slidenum">
              <a:rPr lang="en-US" smtClean="0"/>
              <a:t>9</a:t>
            </a:fld>
            <a:endParaRPr lang="en-US"/>
          </a:p>
        </p:txBody>
      </p:sp>
      <p:pic>
        <p:nvPicPr>
          <p:cNvPr id="3" name="Picture 2">
            <a:extLst>
              <a:ext uri="{FF2B5EF4-FFF2-40B4-BE49-F238E27FC236}">
                <a16:creationId xmlns:a16="http://schemas.microsoft.com/office/drawing/2014/main" id="{EDE2A805-B400-4A80-BB26-E6A57F41DD4D}"/>
              </a:ext>
            </a:extLst>
          </p:cNvPr>
          <p:cNvPicPr>
            <a:picLocks noChangeAspect="1"/>
          </p:cNvPicPr>
          <p:nvPr/>
        </p:nvPicPr>
        <p:blipFill rotWithShape="1">
          <a:blip r:embed="rId2"/>
          <a:srcRect l="19995" t="5168"/>
          <a:stretch/>
        </p:blipFill>
        <p:spPr>
          <a:xfrm>
            <a:off x="106720" y="2495550"/>
            <a:ext cx="4503379" cy="3448259"/>
          </a:xfrm>
          <a:prstGeom prst="rect">
            <a:avLst/>
          </a:prstGeom>
          <a:ln>
            <a:solidFill>
              <a:schemeClr val="tx1"/>
            </a:solidFill>
          </a:ln>
        </p:spPr>
      </p:pic>
      <p:pic>
        <p:nvPicPr>
          <p:cNvPr id="4" name="Picture 3">
            <a:extLst>
              <a:ext uri="{FF2B5EF4-FFF2-40B4-BE49-F238E27FC236}">
                <a16:creationId xmlns:a16="http://schemas.microsoft.com/office/drawing/2014/main" id="{93246959-B77A-4D66-B00B-626440A974E0}"/>
              </a:ext>
            </a:extLst>
          </p:cNvPr>
          <p:cNvPicPr>
            <a:picLocks noChangeAspect="1"/>
          </p:cNvPicPr>
          <p:nvPr/>
        </p:nvPicPr>
        <p:blipFill>
          <a:blip r:embed="rId3"/>
          <a:stretch>
            <a:fillRect/>
          </a:stretch>
        </p:blipFill>
        <p:spPr>
          <a:xfrm>
            <a:off x="106720" y="1264216"/>
            <a:ext cx="4503380" cy="1079134"/>
          </a:xfrm>
          <a:prstGeom prst="rect">
            <a:avLst/>
          </a:prstGeom>
          <a:ln>
            <a:solidFill>
              <a:schemeClr val="tx1"/>
            </a:solidFill>
          </a:ln>
        </p:spPr>
      </p:pic>
      <p:pic>
        <p:nvPicPr>
          <p:cNvPr id="6" name="Picture 5">
            <a:extLst>
              <a:ext uri="{FF2B5EF4-FFF2-40B4-BE49-F238E27FC236}">
                <a16:creationId xmlns:a16="http://schemas.microsoft.com/office/drawing/2014/main" id="{4E0B08E9-377A-4645-B66B-3C99E9312662}"/>
              </a:ext>
            </a:extLst>
          </p:cNvPr>
          <p:cNvPicPr>
            <a:picLocks noChangeAspect="1"/>
          </p:cNvPicPr>
          <p:nvPr/>
        </p:nvPicPr>
        <p:blipFill>
          <a:blip r:embed="rId4"/>
          <a:stretch>
            <a:fillRect/>
          </a:stretch>
        </p:blipFill>
        <p:spPr>
          <a:xfrm>
            <a:off x="4716741" y="1252292"/>
            <a:ext cx="2140125" cy="2266627"/>
          </a:xfrm>
          <a:prstGeom prst="rect">
            <a:avLst/>
          </a:prstGeom>
          <a:ln>
            <a:solidFill>
              <a:schemeClr val="tx1"/>
            </a:solidFill>
          </a:ln>
        </p:spPr>
      </p:pic>
      <p:pic>
        <p:nvPicPr>
          <p:cNvPr id="7" name="Picture 6">
            <a:extLst>
              <a:ext uri="{FF2B5EF4-FFF2-40B4-BE49-F238E27FC236}">
                <a16:creationId xmlns:a16="http://schemas.microsoft.com/office/drawing/2014/main" id="{0951FA06-AFC1-482A-B274-331BFAC9CB49}"/>
              </a:ext>
            </a:extLst>
          </p:cNvPr>
          <p:cNvPicPr>
            <a:picLocks noChangeAspect="1"/>
          </p:cNvPicPr>
          <p:nvPr/>
        </p:nvPicPr>
        <p:blipFill rotWithShape="1">
          <a:blip r:embed="rId5"/>
          <a:srcRect l="8342" t="28361" r="8446"/>
          <a:stretch/>
        </p:blipFill>
        <p:spPr>
          <a:xfrm>
            <a:off x="4716741" y="3701457"/>
            <a:ext cx="4274859" cy="2242352"/>
          </a:xfrm>
          <a:prstGeom prst="rect">
            <a:avLst/>
          </a:prstGeom>
          <a:ln>
            <a:solidFill>
              <a:schemeClr val="tx1"/>
            </a:solidFill>
          </a:ln>
        </p:spPr>
      </p:pic>
      <p:pic>
        <p:nvPicPr>
          <p:cNvPr id="8" name="Picture 7">
            <a:extLst>
              <a:ext uri="{FF2B5EF4-FFF2-40B4-BE49-F238E27FC236}">
                <a16:creationId xmlns:a16="http://schemas.microsoft.com/office/drawing/2014/main" id="{70F63FA4-EA7C-4149-8E33-52567888BEBB}"/>
              </a:ext>
            </a:extLst>
          </p:cNvPr>
          <p:cNvPicPr>
            <a:picLocks noChangeAspect="1"/>
          </p:cNvPicPr>
          <p:nvPr/>
        </p:nvPicPr>
        <p:blipFill rotWithShape="1">
          <a:blip r:embed="rId6"/>
          <a:srcRect r="9643"/>
          <a:stretch/>
        </p:blipFill>
        <p:spPr>
          <a:xfrm>
            <a:off x="6963507" y="1252292"/>
            <a:ext cx="2028093" cy="2266627"/>
          </a:xfrm>
          <a:prstGeom prst="rect">
            <a:avLst/>
          </a:prstGeom>
          <a:ln>
            <a:solidFill>
              <a:schemeClr val="tx1"/>
            </a:solidFill>
          </a:ln>
        </p:spPr>
      </p:pic>
    </p:spTree>
    <p:extLst>
      <p:ext uri="{BB962C8B-B14F-4D97-AF65-F5344CB8AC3E}">
        <p14:creationId xmlns:p14="http://schemas.microsoft.com/office/powerpoint/2010/main" val="529822474"/>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c2035 Content">
  <a:themeElements>
    <a:clrScheme name="Custom 2">
      <a:dk1>
        <a:srgbClr val="1B334B"/>
      </a:dk1>
      <a:lt1>
        <a:srgbClr val="FFFFFF"/>
      </a:lt1>
      <a:dk2>
        <a:srgbClr val="1B334B"/>
      </a:dk2>
      <a:lt2>
        <a:srgbClr val="FFFFFF"/>
      </a:lt2>
      <a:accent1>
        <a:srgbClr val="3C8C92"/>
      </a:accent1>
      <a:accent2>
        <a:srgbClr val="71BEC4"/>
      </a:accent2>
      <a:accent3>
        <a:srgbClr val="FFFFFF"/>
      </a:accent3>
      <a:accent4>
        <a:srgbClr val="B2B2B2"/>
      </a:accent4>
      <a:accent5>
        <a:srgbClr val="DAEDEF"/>
      </a:accent5>
      <a:accent6>
        <a:srgbClr val="2D2D8A"/>
      </a:accent6>
      <a:hlink>
        <a:srgbClr val="009999"/>
      </a:hlink>
      <a:folHlink>
        <a:srgbClr val="99CC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12915</TotalTime>
  <Words>1048</Words>
  <Application>Microsoft Office PowerPoint</Application>
  <PresentationFormat>On-screen Show (4:3)</PresentationFormat>
  <Paragraphs>79</Paragraphs>
  <Slides>13</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Calibri Light</vt:lpstr>
      <vt:lpstr>Wingdings</vt:lpstr>
      <vt:lpstr>Title Slide</vt:lpstr>
      <vt:lpstr>cc2035 Content</vt:lpstr>
      <vt:lpstr>PowerPoint Presentation</vt:lpstr>
      <vt:lpstr>Purpose</vt:lpstr>
      <vt:lpstr>Required Sites</vt:lpstr>
      <vt:lpstr>CCMP Flexibility</vt:lpstr>
      <vt:lpstr>Review Procedure</vt:lpstr>
      <vt:lpstr>CCMP Components Boundary Diagram</vt:lpstr>
      <vt:lpstr>CCMP Components Proposed Urban Design Framework: Site Plan</vt:lpstr>
      <vt:lpstr>CCMP Components Proposed Urban Design Framework: Three-Dimensional Massing Diagram</vt:lpstr>
      <vt:lpstr>CCMP Components Proposed Urban Design Framework: Sections, Elevations, and Perspectives</vt:lpstr>
      <vt:lpstr>CCMP Components Proposed Urban Design Framework: Project Narrative</vt:lpstr>
      <vt:lpstr>CCMP Components Proposed Urban Design Framework: Infrastructure Capability</vt:lpstr>
      <vt:lpstr>Approval Criteria</vt:lpstr>
      <vt:lpstr>Open Area Requirement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Gust, Krista</dc:creator>
  <cp:lastModifiedBy>Doss, Troy</cp:lastModifiedBy>
  <cp:revision>678</cp:revision>
  <cp:lastPrinted>2017-08-15T01:29:48Z</cp:lastPrinted>
  <dcterms:created xsi:type="dcterms:W3CDTF">2016-02-09T17:03:28Z</dcterms:created>
  <dcterms:modified xsi:type="dcterms:W3CDTF">2018-06-13T19:30:19Z</dcterms:modified>
</cp:coreProperties>
</file>