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Override2.xml" ContentType="application/vnd.openxmlformats-officedocument.themeOverrid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Override3.xml" ContentType="application/vnd.openxmlformats-officedocument.themeOverrid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Override4.xml" ContentType="application/vnd.openxmlformats-officedocument.themeOverrid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Override5.xml" ContentType="application/vnd.openxmlformats-officedocument.themeOverrid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687" r:id="rId2"/>
    <p:sldMasterId id="2147483741" r:id="rId3"/>
    <p:sldMasterId id="2147483753" r:id="rId4"/>
    <p:sldMasterId id="2147483768" r:id="rId5"/>
  </p:sldMasterIdLst>
  <p:notesMasterIdLst>
    <p:notesMasterId r:id="rId17"/>
  </p:notesMasterIdLst>
  <p:handoutMasterIdLst>
    <p:handoutMasterId r:id="rId18"/>
  </p:handoutMasterIdLst>
  <p:sldIdLst>
    <p:sldId id="681" r:id="rId6"/>
    <p:sldId id="746" r:id="rId7"/>
    <p:sldId id="754" r:id="rId8"/>
    <p:sldId id="748" r:id="rId9"/>
    <p:sldId id="749" r:id="rId10"/>
    <p:sldId id="755" r:id="rId11"/>
    <p:sldId id="751" r:id="rId12"/>
    <p:sldId id="752" r:id="rId13"/>
    <p:sldId id="757" r:id="rId14"/>
    <p:sldId id="753" r:id="rId15"/>
    <p:sldId id="756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72" autoAdjust="0"/>
    <p:restoredTop sz="90822" autoAdjust="0"/>
  </p:normalViewPr>
  <p:slideViewPr>
    <p:cSldViewPr snapToGrid="0">
      <p:cViewPr varScale="1">
        <p:scale>
          <a:sx n="60" d="100"/>
          <a:sy n="60" d="100"/>
        </p:scale>
        <p:origin x="720" y="60"/>
      </p:cViewPr>
      <p:guideLst/>
    </p:cSldViewPr>
  </p:slideViewPr>
  <p:outlineViewPr>
    <p:cViewPr>
      <p:scale>
        <a:sx n="33" d="100"/>
        <a:sy n="33" d="100"/>
      </p:scale>
      <p:origin x="0" y="-43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2291" tIns="46145" rIns="92291" bIns="46145" rtlCol="0"/>
          <a:lstStyle>
            <a:lvl1pPr algn="l">
              <a:defRPr sz="1300"/>
            </a:lvl1pPr>
          </a:lstStyle>
          <a:p>
            <a:r>
              <a:rPr lang="en-US" dirty="0"/>
              <a:t>Portland Mixed Use Zones Project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2291" tIns="46145" rIns="92291" bIns="46145" rtlCol="0"/>
          <a:lstStyle>
            <a:lvl1pPr algn="r">
              <a:defRPr sz="1300"/>
            </a:lvl1pPr>
          </a:lstStyle>
          <a:p>
            <a:fld id="{BCEB5D3F-F111-4A91-B717-984760DA7BFC}" type="datetime1">
              <a:rPr lang="en-US" smtClean="0"/>
              <a:t>6/14/2018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72"/>
            <a:ext cx="3037840" cy="466433"/>
          </a:xfrm>
          <a:prstGeom prst="rect">
            <a:avLst/>
          </a:prstGeom>
        </p:spPr>
        <p:txBody>
          <a:bodyPr vert="horz" lIns="92291" tIns="46145" rIns="92291" bIns="46145" rtlCol="0" anchor="b"/>
          <a:lstStyle>
            <a:lvl1pPr algn="l">
              <a:defRPr sz="1300"/>
            </a:lvl1pPr>
          </a:lstStyle>
          <a:p>
            <a:r>
              <a:rPr lang="en-US" dirty="0"/>
              <a:t>Proposed Draft - PSC Briefing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72"/>
            <a:ext cx="3037840" cy="466433"/>
          </a:xfrm>
          <a:prstGeom prst="rect">
            <a:avLst/>
          </a:prstGeom>
        </p:spPr>
        <p:txBody>
          <a:bodyPr vert="horz" lIns="92291" tIns="46145" rIns="92291" bIns="46145" rtlCol="0" anchor="b"/>
          <a:lstStyle>
            <a:lvl1pPr algn="r">
              <a:defRPr sz="1300"/>
            </a:lvl1pPr>
          </a:lstStyle>
          <a:p>
            <a:fld id="{B5B24B7C-4A82-4123-AB4E-7EB65B9A1B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407671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2291" tIns="46145" rIns="92291" bIns="46145" rtlCol="0"/>
          <a:lstStyle>
            <a:lvl1pPr algn="l">
              <a:defRPr sz="1300"/>
            </a:lvl1pPr>
          </a:lstStyle>
          <a:p>
            <a:r>
              <a:rPr lang="en-US" dirty="0"/>
              <a:t>Portland Mixed Use Zones Project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2291" tIns="46145" rIns="92291" bIns="46145" rtlCol="0"/>
          <a:lstStyle>
            <a:lvl1pPr algn="r">
              <a:defRPr sz="1300"/>
            </a:lvl1pPr>
          </a:lstStyle>
          <a:p>
            <a:fld id="{03EEF26D-FE4C-4482-9F23-F68986B6649C}" type="datetime1">
              <a:rPr lang="en-US" smtClean="0"/>
              <a:t>6/14/2018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1" tIns="46145" rIns="92291" bIns="4614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2291" tIns="46145" rIns="92291" bIns="4614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72"/>
            <a:ext cx="3037840" cy="466433"/>
          </a:xfrm>
          <a:prstGeom prst="rect">
            <a:avLst/>
          </a:prstGeom>
        </p:spPr>
        <p:txBody>
          <a:bodyPr vert="horz" lIns="92291" tIns="46145" rIns="92291" bIns="46145" rtlCol="0" anchor="b"/>
          <a:lstStyle>
            <a:lvl1pPr algn="l">
              <a:defRPr sz="1300"/>
            </a:lvl1pPr>
          </a:lstStyle>
          <a:p>
            <a:r>
              <a:rPr lang="en-US" dirty="0"/>
              <a:t>Proposed Draft - PSC Briefing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72"/>
            <a:ext cx="3037840" cy="466433"/>
          </a:xfrm>
          <a:prstGeom prst="rect">
            <a:avLst/>
          </a:prstGeom>
        </p:spPr>
        <p:txBody>
          <a:bodyPr vert="horz" lIns="92291" tIns="46145" rIns="92291" bIns="46145" rtlCol="0" anchor="b"/>
          <a:lstStyle>
            <a:lvl1pPr algn="r">
              <a:defRPr sz="1300"/>
            </a:lvl1pPr>
          </a:lstStyle>
          <a:p>
            <a:fld id="{DDF6AE35-5077-4330-ACDE-B8B5632A28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53257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  <a:p>
            <a:endParaRPr lang="en-US" altLang="en-US" dirty="0">
              <a:latin typeface="Arial" panose="020B0604020202020204" pitchFamily="34" charset="0"/>
            </a:endParaRPr>
          </a:p>
          <a:p>
            <a:endParaRPr lang="en-US" altLang="en-US" dirty="0">
              <a:latin typeface="Arial" panose="020B0604020202020204" pitchFamily="34" charset="0"/>
            </a:endParaRPr>
          </a:p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Proposed Draft - PSC Briefing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dirty="0"/>
              <a:t>Portland Mixed Use Zones Project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292574D-6BCF-4AB0-8E42-004675ADB589}" type="datetime1">
              <a:rPr lang="en-US" smtClean="0"/>
              <a:t>6/14/2018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5745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094235E1-A262-499F-9752-6EA03012C7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D4B452FF-A009-478D-9BE9-1CD724358A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71450" indent="-171450">
              <a:buFontTx/>
              <a:buChar char="•"/>
            </a:pPr>
            <a:endParaRPr lang="en-US" altLang="en-US" dirty="0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AD2816DA-FEDD-479A-8DEF-9FCB639EFE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EAE71C-B542-474F-B342-1E3B3BAF0A2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78996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  <a:p>
            <a:endParaRPr lang="en-US" altLang="en-US" dirty="0">
              <a:latin typeface="Arial" panose="020B0604020202020204" pitchFamily="34" charset="0"/>
            </a:endParaRPr>
          </a:p>
          <a:p>
            <a:endParaRPr lang="en-US" altLang="en-US" dirty="0">
              <a:latin typeface="Arial" panose="020B0604020202020204" pitchFamily="34" charset="0"/>
            </a:endParaRPr>
          </a:p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Proposed Draft - PSC Briefing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dirty="0"/>
              <a:t>Portland Mixed Use Zones Project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292574D-6BCF-4AB0-8E42-004675ADB589}" type="datetime1">
              <a:rPr lang="en-US" smtClean="0"/>
              <a:t>6/14/2018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866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094235E1-A262-499F-9752-6EA03012C7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D4B452FF-A009-478D-9BE9-1CD724358A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71450" indent="-171450">
              <a:buFontTx/>
              <a:buChar char="•"/>
            </a:pPr>
            <a:endParaRPr lang="en-US" altLang="en-US" dirty="0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AD2816DA-FEDD-479A-8DEF-9FCB639EFE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EAE71C-B542-474F-B342-1E3B3BAF0A2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0477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094235E1-A262-499F-9752-6EA03012C7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D4B452FF-A009-478D-9BE9-1CD724358A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71450" indent="-171450">
              <a:buFontTx/>
              <a:buChar char="•"/>
            </a:pPr>
            <a:endParaRPr lang="en-US" altLang="en-US" dirty="0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AD2816DA-FEDD-479A-8DEF-9FCB639EFE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EAE71C-B542-474F-B342-1E3B3BAF0A2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3560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094235E1-A262-499F-9752-6EA03012C7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D4B452FF-A009-478D-9BE9-1CD724358A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71450" indent="-171450">
              <a:buFontTx/>
              <a:buChar char="•"/>
            </a:pPr>
            <a:endParaRPr lang="en-US" altLang="en-US" dirty="0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AD2816DA-FEDD-479A-8DEF-9FCB639EFE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EAE71C-B542-474F-B342-1E3B3BAF0A2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6262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094235E1-A262-499F-9752-6EA03012C7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D4B452FF-A009-478D-9BE9-1CD724358A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71450" indent="-171450">
              <a:buFontTx/>
              <a:buChar char="•"/>
            </a:pPr>
            <a:endParaRPr lang="en-US" altLang="en-US" dirty="0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AD2816DA-FEDD-479A-8DEF-9FCB639EFE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EAE71C-B542-474F-B342-1E3B3BAF0A2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9917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094235E1-A262-499F-9752-6EA03012C7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D4B452FF-A009-478D-9BE9-1CD724358A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71450" indent="-171450">
              <a:buFontTx/>
              <a:buChar char="•"/>
            </a:pPr>
            <a:endParaRPr lang="en-US" altLang="en-US" dirty="0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AD2816DA-FEDD-479A-8DEF-9FCB639EFE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EAE71C-B542-474F-B342-1E3B3BAF0A2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34551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094235E1-A262-499F-9752-6EA03012C7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D4B452FF-A009-478D-9BE9-1CD724358A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71450" indent="-171450">
              <a:buFontTx/>
              <a:buChar char="•"/>
            </a:pPr>
            <a:endParaRPr lang="en-US" altLang="en-US" dirty="0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AD2816DA-FEDD-479A-8DEF-9FCB639EFE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EAE71C-B542-474F-B342-1E3B3BAF0A2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09025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094235E1-A262-499F-9752-6EA03012C7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D4B452FF-A009-478D-9BE9-1CD724358A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71450" indent="-171450">
              <a:buFontTx/>
              <a:buChar char="•"/>
            </a:pPr>
            <a:endParaRPr lang="en-US" altLang="en-US" dirty="0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AD2816DA-FEDD-479A-8DEF-9FCB639EFE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EAE71C-B542-474F-B342-1E3B3BAF0A2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34912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094235E1-A262-499F-9752-6EA03012C7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D4B452FF-A009-478D-9BE9-1CD724358A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71450" indent="-171450">
              <a:buFontTx/>
              <a:buChar char="•"/>
            </a:pPr>
            <a:endParaRPr lang="en-US" altLang="en-US" dirty="0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AD2816DA-FEDD-479A-8DEF-9FCB639EFE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EAE71C-B542-474F-B342-1E3B3BAF0A2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5854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5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5.jpe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3.jpe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5.jpe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022350"/>
            <a:ext cx="9144000" cy="762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spcBef>
                <a:spcPct val="20000"/>
              </a:spcBef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spcBef>
                <a:spcPct val="20000"/>
              </a:spcBef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spcBef>
                <a:spcPct val="20000"/>
              </a:spcBef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spcBef>
                <a:spcPct val="20000"/>
              </a:spcBef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spcBef>
                <a:spcPct val="20000"/>
              </a:spcBef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sz="18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5" name="Picture 10" descr="ppt_title1lphotostrs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5250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ppt_title1logos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" y="5778500"/>
            <a:ext cx="91408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0574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100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13751133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Comprehensive Plan Update | </a:t>
            </a:r>
            <a:fld id="{315FF59E-1E85-4AB8-A46D-0D7F2254637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241705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74638"/>
            <a:ext cx="21526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74638"/>
            <a:ext cx="63055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Comprehensive Plan Update | </a:t>
            </a:r>
            <a:fld id="{247EF3CC-80D4-46FC-B1D5-4C674873058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182231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600200"/>
            <a:ext cx="42291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42291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Comprehensive Plan Update | </a:t>
            </a:r>
            <a:fld id="{F6276F32-D800-4B0F-9191-DB9CABCB0B6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366446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4800" y="274638"/>
            <a:ext cx="8610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Comprehensive Plan Update | </a:t>
            </a:r>
            <a:fld id="{258A7C5F-F80B-439C-9BC3-05D9C53973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566282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600200"/>
            <a:ext cx="8610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Comprehensive Plan Update | </a:t>
            </a:r>
            <a:fld id="{215F76C3-0696-44EF-9E80-85C4E38E01B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605087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1022350"/>
            <a:ext cx="9144000" cy="762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5" name="Picture 5" descr="ppt_title1lphotost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5250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ppt_title1log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" y="5778500"/>
            <a:ext cx="91408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0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0574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100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86735379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>
                <a:solidFill>
                  <a:srgbClr val="FFFFFF"/>
                </a:solidFill>
              </a:rPr>
              <a:t>Neighborhood Centers PEG | </a:t>
            </a:r>
            <a:fld id="{BB0603F1-B4C9-4252-B59F-C6D182571926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816978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>
                <a:solidFill>
                  <a:srgbClr val="FFFFFF"/>
                </a:solidFill>
              </a:rPr>
              <a:t>Neighborhood Centers PEG | </a:t>
            </a:r>
            <a:fld id="{DAB11116-75CB-4C92-A275-66C9E20997B7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725912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229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4229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>
                <a:solidFill>
                  <a:srgbClr val="FFFFFF"/>
                </a:solidFill>
              </a:rPr>
              <a:t>Neighborhood Centers PEG | </a:t>
            </a:r>
            <a:fld id="{FAFD93ED-7AE4-4FF4-A2EE-77A578767AC2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268875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>
                <a:solidFill>
                  <a:srgbClr val="FFFFFF"/>
                </a:solidFill>
              </a:rPr>
              <a:t>Neighborhood Centers PEG | </a:t>
            </a:r>
            <a:fld id="{EF0AA206-08DB-4309-B16F-8016FCD6BF68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38673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Comprehensive Plan Update | </a:t>
            </a:r>
            <a:fld id="{459EB85E-95F7-4F57-8C54-A34FFD53EEB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550256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>
                <a:solidFill>
                  <a:srgbClr val="FFFFFF"/>
                </a:solidFill>
              </a:rPr>
              <a:t>Neighborhood Centers PEG | </a:t>
            </a:r>
            <a:fld id="{CB4A7C8A-50E2-4253-9F57-12DC38E6BC54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796690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>
                <a:solidFill>
                  <a:srgbClr val="FFFFFF"/>
                </a:solidFill>
              </a:rPr>
              <a:t>Neighborhood Centers PEG | </a:t>
            </a:r>
            <a:fld id="{DEC5C7F7-1656-4728-8F2B-D8FB808C2C24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192378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>
                <a:solidFill>
                  <a:srgbClr val="FFFFFF"/>
                </a:solidFill>
              </a:rPr>
              <a:t>Neighborhood Centers PEG | </a:t>
            </a:r>
            <a:fld id="{32221DA5-4775-4D6F-8BF9-0DA9265D4589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372729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>
                <a:solidFill>
                  <a:srgbClr val="FFFFFF"/>
                </a:solidFill>
              </a:rPr>
              <a:t>Neighborhood Centers PEG | </a:t>
            </a:r>
            <a:fld id="{21D3A0AA-3F2B-4E9C-A212-1E70048636A5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579646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>
                <a:solidFill>
                  <a:srgbClr val="FFFFFF"/>
                </a:solidFill>
              </a:rPr>
              <a:t>Neighborhood Centers PEG | </a:t>
            </a:r>
            <a:fld id="{3DAADB86-D9BA-400A-B379-E794644004A7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743070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74638"/>
            <a:ext cx="21526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74638"/>
            <a:ext cx="63055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>
                <a:solidFill>
                  <a:srgbClr val="FFFFFF"/>
                </a:solidFill>
              </a:rPr>
              <a:t>Neighborhood Centers PEG | </a:t>
            </a:r>
            <a:fld id="{ED716AEB-B8BD-49B9-8C14-D60EFF80A2F5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547894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1022350"/>
            <a:ext cx="9144000" cy="762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5" descr="ppt_title1lphotost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5250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ppt_title1log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" y="5778500"/>
            <a:ext cx="91408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0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0574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100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98187153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Neighborhood Centers PEG | </a:t>
            </a:r>
            <a:fld id="{1B852E1E-3754-464B-845C-0768224374A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200481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Neighborhood Centers PEG | </a:t>
            </a:r>
            <a:fld id="{57F3C79D-00C3-4D2C-B314-0BDBBF3D33C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144623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229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4229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Neighborhood Centers PEG | </a:t>
            </a:r>
            <a:fld id="{2DDFA442-52E9-41BB-BAA2-D249400C902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389337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Comprehensive Plan Update | </a:t>
            </a:r>
            <a:fld id="{B541E679-0AA7-4BB6-8A11-690FB142651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603766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Neighborhood Centers PEG | </a:t>
            </a:r>
            <a:fld id="{DA8BBAE5-B891-42E2-852F-5BAAC781068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878267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Neighborhood Centers PEG | </a:t>
            </a:r>
            <a:fld id="{F083A92B-B8A0-4E79-B907-4645ADB5116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100022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Neighborhood Centers PEG | </a:t>
            </a:r>
            <a:fld id="{5401C302-D08A-473E-89F9-A4DE74729BF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372691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Neighborhood Centers PEG | </a:t>
            </a:r>
            <a:fld id="{64B3FD3F-193D-4C62-BAE4-B83E0492733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145664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Neighborhood Centers PEG | </a:t>
            </a:r>
            <a:fld id="{7DBDB152-5794-44DA-8E78-B4F9A056BF1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587982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Neighborhood Centers PEG | </a:t>
            </a:r>
            <a:fld id="{2991C10B-62BC-4132-9237-680807FC99C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045723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74638"/>
            <a:ext cx="21526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74638"/>
            <a:ext cx="63055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Neighborhood Centers PEG | </a:t>
            </a:r>
            <a:fld id="{A9AFAE4D-0C2F-431C-842E-42FAF7C99FA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09632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022350"/>
            <a:ext cx="9144000" cy="762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spcBef>
                <a:spcPct val="20000"/>
              </a:spcBef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spcBef>
                <a:spcPct val="20000"/>
              </a:spcBef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spcBef>
                <a:spcPct val="20000"/>
              </a:spcBef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spcBef>
                <a:spcPct val="20000"/>
              </a:spcBef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spcBef>
                <a:spcPct val="20000"/>
              </a:spcBef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sz="18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5" name="Picture 10" descr="ppt_title1lphotostrs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0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ppt_title1logos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5778500"/>
            <a:ext cx="91408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0574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100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39646034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Comprehensive Plan Update | </a:t>
            </a:r>
            <a:fld id="{459EB85E-95F7-4F57-8C54-A34FFD53EEB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797820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Comprehensive Plan Update | </a:t>
            </a:r>
            <a:fld id="{B541E679-0AA7-4BB6-8A11-690FB142651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90702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229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4229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Comprehensive Plan Update | </a:t>
            </a:r>
            <a:fld id="{FBCC23DB-44E4-4E58-990D-B7EF43C68AD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129393"/>
      </p:ext>
    </p:extLst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229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4229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Comprehensive Plan Update | </a:t>
            </a:r>
            <a:fld id="{FBCC23DB-44E4-4E58-990D-B7EF43C68AD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97996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Comprehensive Plan Update | </a:t>
            </a:r>
            <a:fld id="{6DAE3265-0FAE-4814-92BF-1B05D114809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86646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Comprehensive Plan Update | </a:t>
            </a:r>
            <a:fld id="{1F5EE822-C951-4213-8D22-427C4F14833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388116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Comprehensive Plan Update | </a:t>
            </a:r>
            <a:fld id="{E06F7288-E034-4EB4-B4BE-FC06E5274C1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579518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Comprehensive Plan Update | </a:t>
            </a:r>
            <a:fld id="{96973095-E191-4008-A256-CA701A4FB34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810632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Comprehensive Plan Update | </a:t>
            </a:r>
            <a:fld id="{050FEBBE-EA21-4CBD-9673-14D66BEB112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235338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Comprehensive Plan Update | </a:t>
            </a:r>
            <a:fld id="{315FF59E-1E85-4AB8-A46D-0D7F2254637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929908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74638"/>
            <a:ext cx="21526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74638"/>
            <a:ext cx="63055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Comprehensive Plan Update | </a:t>
            </a:r>
            <a:fld id="{247EF3CC-80D4-46FC-B1D5-4C674873058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48061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600200"/>
            <a:ext cx="42291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42291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Comprehensive Plan Update | </a:t>
            </a:r>
            <a:fld id="{F6276F32-D800-4B0F-9191-DB9CABCB0B6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713795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4800" y="274638"/>
            <a:ext cx="8610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Comprehensive Plan Update | </a:t>
            </a:r>
            <a:fld id="{258A7C5F-F80B-439C-9BC3-05D9C53973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320795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Comprehensive Plan Update | </a:t>
            </a:r>
            <a:fld id="{6DAE3265-0FAE-4814-92BF-1B05D114809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870472"/>
      </p:ext>
    </p:extLst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600200"/>
            <a:ext cx="8610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Comprehensive Plan Update | </a:t>
            </a:r>
            <a:fld id="{215F76C3-0696-44EF-9E80-85C4E38E01B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214353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91F0CF6-4546-4F50-A148-4C949D0396C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022350"/>
            <a:ext cx="9144000" cy="762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dirty="0"/>
          </a:p>
        </p:txBody>
      </p:sp>
      <p:pic>
        <p:nvPicPr>
          <p:cNvPr id="5" name="Picture 10" descr="ppt_title1lphotostrs">
            <a:extLst>
              <a:ext uri="{FF2B5EF4-FFF2-40B4-BE49-F238E27FC236}">
                <a16:creationId xmlns:a16="http://schemas.microsoft.com/office/drawing/2014/main" id="{D06555F4-95D2-409F-AD49-48DF7BD0F0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0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ppt_title1logos">
            <a:extLst>
              <a:ext uri="{FF2B5EF4-FFF2-40B4-BE49-F238E27FC236}">
                <a16:creationId xmlns:a16="http://schemas.microsoft.com/office/drawing/2014/main" id="{8911B541-D530-4465-8756-A16AC29DB07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5778500"/>
            <a:ext cx="91408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0574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100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59939682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 spd="med">
    <p:strips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F00102E-6CC8-4DCC-A581-16E43591EA2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PSC Briefing 10-10-17 | </a:t>
            </a:r>
            <a:fld id="{9CD10EFE-A1A5-496B-ABED-8D2FF7820F7E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8347681"/>
      </p:ext>
    </p:extLst>
  </p:cSld>
  <p:clrMapOvr>
    <a:masterClrMapping/>
  </p:clrMapOvr>
  <p:transition spd="med">
    <p:strips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50207E1-D0A5-4B8A-B2BF-DB376D97519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PSC Briefing 10-10-17 | </a:t>
            </a:r>
            <a:fld id="{BF246338-A4BC-4E1D-A785-760DA0C9CFF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09969012"/>
      </p:ext>
    </p:extLst>
  </p:cSld>
  <p:clrMapOvr>
    <a:masterClrMapping/>
  </p:clrMapOvr>
  <p:transition spd="med">
    <p:strips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2291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42291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2E5BBC0-DD75-4B30-B777-F62ADE365AD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PSC Briefing 10-10-17 | </a:t>
            </a:r>
            <a:fld id="{DC604938-204F-4741-9ED6-B8C4AB92FDD3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94542941"/>
      </p:ext>
    </p:extLst>
  </p:cSld>
  <p:clrMapOvr>
    <a:masterClrMapping/>
  </p:clrMapOvr>
  <p:transition spd="med">
    <p:strips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0984F5-C510-423A-B799-F1879EB2E80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PSC Briefing 10-10-17 | </a:t>
            </a:r>
            <a:fld id="{F2540BFC-6A61-4C24-837B-2156AD24AFF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44913868"/>
      </p:ext>
    </p:extLst>
  </p:cSld>
  <p:clrMapOvr>
    <a:masterClrMapping/>
  </p:clrMapOvr>
  <p:transition spd="med">
    <p:strips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A46DAEF7-FBE4-4F04-93C4-3829415C0B0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PSC Briefing 10-10-17 | </a:t>
            </a:r>
            <a:fld id="{9E2E1FA8-3288-41E9-B6E2-A57CCACB90B1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5317804"/>
      </p:ext>
    </p:extLst>
  </p:cSld>
  <p:clrMapOvr>
    <a:masterClrMapping/>
  </p:clrMapOvr>
  <p:transition spd="med">
    <p:strips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5B5DD0D2-4EA6-434A-9947-B4986C9E777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PSC Briefing 10-10-17 | </a:t>
            </a:r>
            <a:fld id="{B8096887-F004-4E2A-8D5E-F392F947FEA7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53386980"/>
      </p:ext>
    </p:extLst>
  </p:cSld>
  <p:clrMapOvr>
    <a:masterClrMapping/>
  </p:clrMapOvr>
  <p:transition spd="med">
    <p:strips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87683B8-E3FC-4A91-AC61-E4C9C7B56BC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PSC Briefing 10-10-17 | </a:t>
            </a:r>
            <a:fld id="{9D90903D-15D5-4A8B-8E36-504A19951F7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48195702"/>
      </p:ext>
    </p:extLst>
  </p:cSld>
  <p:clrMapOvr>
    <a:masterClrMapping/>
  </p:clrMapOvr>
  <p:transition spd="med">
    <p:strips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50B3F93-9079-4BC8-A968-C0A1418E4DE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PSC Briefing 10-10-17 | </a:t>
            </a:r>
            <a:fld id="{F32B778E-6FA3-428C-BF9E-183DB29C31A1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30300846"/>
      </p:ext>
    </p:extLst>
  </p:cSld>
  <p:clrMapOvr>
    <a:masterClrMapping/>
  </p:clrMapOvr>
  <p:transition spd="med">
    <p:strip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Comprehensive Plan Update | </a:t>
            </a:r>
            <a:fld id="{1F5EE822-C951-4213-8D22-427C4F14833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451633"/>
      </p:ext>
    </p:extLst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F610A23-9C1E-4A05-81F9-A924ED872EE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PSC Briefing 10-10-17 | </a:t>
            </a:r>
            <a:fld id="{D037EAC1-E0D9-4B82-86B1-9A72FCF20E5F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71811574"/>
      </p:ext>
    </p:extLst>
  </p:cSld>
  <p:clrMapOvr>
    <a:masterClrMapping/>
  </p:clrMapOvr>
  <p:transition spd="med">
    <p:strips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74638"/>
            <a:ext cx="21526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74638"/>
            <a:ext cx="630555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F1375B6-F37B-42C1-BABF-D80E1E7EE3D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PSC Briefing 10-10-17 | </a:t>
            </a:r>
            <a:fld id="{05C33CCF-2320-441F-A4CC-964C69FEA79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55584551"/>
      </p:ext>
    </p:extLst>
  </p:cSld>
  <p:clrMapOvr>
    <a:masterClrMapping/>
  </p:clrMapOvr>
  <p:transition spd="med">
    <p:strip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Comprehensive Plan Update | </a:t>
            </a:r>
            <a:fld id="{E06F7288-E034-4EB4-B4BE-FC06E5274C1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28763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Comprehensive Plan Update | </a:t>
            </a:r>
            <a:fld id="{96973095-E191-4008-A256-CA701A4FB34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490641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Comprehensive Plan Update | </a:t>
            </a:r>
            <a:fld id="{050FEBBE-EA21-4CBD-9673-14D66BEB112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69958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6705600"/>
          </a:xfrm>
          <a:prstGeom prst="rect">
            <a:avLst/>
          </a:prstGeom>
          <a:gradFill rotWithShape="1">
            <a:gsLst>
              <a:gs pos="0">
                <a:schemeClr val="bg1">
                  <a:alpha val="3998"/>
                </a:schemeClr>
              </a:gs>
              <a:gs pos="100000">
                <a:srgbClr val="CCD5DE">
                  <a:alpha val="76999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spcBef>
                <a:spcPct val="20000"/>
              </a:spcBef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spcBef>
                <a:spcPct val="20000"/>
              </a:spcBef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spcBef>
                <a:spcPct val="20000"/>
              </a:spcBef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spcBef>
                <a:spcPct val="20000"/>
              </a:spcBef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spcBef>
                <a:spcPct val="20000"/>
              </a:spcBef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sz="1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027" name="Picture 14" descr="ppt_backgrd_bars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11900"/>
            <a:ext cx="9144000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74638"/>
            <a:ext cx="861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600200"/>
            <a:ext cx="8610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0" y="6477000"/>
            <a:ext cx="533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SzTx/>
              <a:buFontTx/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dirty="0">
                <a:solidFill>
                  <a:srgbClr val="FFFFFF"/>
                </a:solidFill>
                <a:ea typeface="MS PGothic" panose="020B0600070205080204" pitchFamily="34" charset="-128"/>
              </a:rPr>
              <a:t>Comprehensive Plan Update | </a:t>
            </a:r>
            <a:fld id="{7DB5D3C5-E0CC-4624-8702-43A4D708CB3B}" type="slidenum">
              <a:rPr lang="en-US">
                <a:solidFill>
                  <a:srgbClr val="FFFFFF"/>
                </a:solidFill>
                <a:ea typeface="MS PGothic" panose="020B0600070205080204" pitchFamily="34" charset="-128"/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/>
              </a:solidFill>
              <a:ea typeface="MS PGothic" panose="020B0600070205080204" pitchFamily="34" charset="-128"/>
            </a:endParaRPr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762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spcBef>
                <a:spcPct val="20000"/>
              </a:spcBef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spcBef>
                <a:spcPct val="20000"/>
              </a:spcBef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spcBef>
                <a:spcPct val="20000"/>
              </a:spcBef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spcBef>
                <a:spcPct val="20000"/>
              </a:spcBef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spcBef>
                <a:spcPct val="20000"/>
              </a:spcBef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sz="1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07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ransition spd="med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Trebuchet MS" pitchFamily="34" charset="0"/>
          <a:ea typeface="MS PGothic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Trebuchet MS" pitchFamily="34" charset="0"/>
          <a:ea typeface="MS PGothic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Trebuchet MS" pitchFamily="34" charset="0"/>
          <a:ea typeface="MS PGothic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Trebuchet MS" pitchFamily="34" charset="0"/>
          <a:ea typeface="MS PGothic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15000"/>
        <a:buFont typeface="Wingdings" panose="05000000000000000000" pitchFamily="2" charset="2"/>
        <a:buChar char="§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15000"/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15000"/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1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1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ChangeArrowheads="1"/>
          </p:cNvSpPr>
          <p:nvPr/>
        </p:nvSpPr>
        <p:spPr bwMode="auto">
          <a:xfrm>
            <a:off x="0" y="0"/>
            <a:ext cx="9144000" cy="6705600"/>
          </a:xfrm>
          <a:prstGeom prst="rect">
            <a:avLst/>
          </a:prstGeom>
          <a:gradFill rotWithShape="1">
            <a:gsLst>
              <a:gs pos="0">
                <a:schemeClr val="bg1">
                  <a:alpha val="3999"/>
                </a:schemeClr>
              </a:gs>
              <a:gs pos="100000">
                <a:srgbClr val="CCD5DE">
                  <a:alpha val="7700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4099" name="Picture 3" descr="ppt_backgrd_bars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11900"/>
            <a:ext cx="9144000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74638"/>
            <a:ext cx="861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600200"/>
            <a:ext cx="8610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792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0" y="6477000"/>
            <a:ext cx="533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FFFFFF"/>
                </a:solidFill>
              </a:rPr>
              <a:t>Neighborhood Centers PEG | </a:t>
            </a:r>
            <a:fld id="{B90529FD-38EF-46E9-81A3-89930037D64C}" type="slidenum">
              <a:rPr lang="en-US" altLang="en-US" b="1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b="1" dirty="0">
              <a:solidFill>
                <a:srgbClr val="FFFFFF"/>
              </a:solidFill>
            </a:endParaRPr>
          </a:p>
        </p:txBody>
      </p:sp>
      <p:sp>
        <p:nvSpPr>
          <p:cNvPr id="179207" name="Rectangle 7"/>
          <p:cNvSpPr>
            <a:spLocks noChangeArrowheads="1"/>
          </p:cNvSpPr>
          <p:nvPr/>
        </p:nvSpPr>
        <p:spPr bwMode="auto">
          <a:xfrm>
            <a:off x="0" y="0"/>
            <a:ext cx="9144000" cy="76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883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ransition spd="med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15000"/>
        <a:buFont typeface="Wingdings" panose="05000000000000000000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15000"/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15000"/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1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1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6705600"/>
          </a:xfrm>
          <a:prstGeom prst="rect">
            <a:avLst/>
          </a:prstGeom>
          <a:gradFill rotWithShape="1">
            <a:gsLst>
              <a:gs pos="0">
                <a:schemeClr val="bg1">
                  <a:alpha val="3998"/>
                </a:schemeClr>
              </a:gs>
              <a:gs pos="100000">
                <a:srgbClr val="CCD5DE">
                  <a:alpha val="76999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099" name="Picture 3" descr="ppt_backgrd_bars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11900"/>
            <a:ext cx="9144000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74638"/>
            <a:ext cx="861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600200"/>
            <a:ext cx="8610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792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0" y="6477000"/>
            <a:ext cx="533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FFFFFF"/>
                </a:solidFill>
              </a:rPr>
              <a:t>Neighborhood Centers PEG | </a:t>
            </a:r>
            <a:fld id="{B94852A5-8B37-45A9-939F-49445C5F4752}" type="slidenum">
              <a:rPr lang="en-US" b="1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0"/>
            <a:ext cx="9144000" cy="762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019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ransition spd="med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15000"/>
        <a:buFont typeface="Wingdings" panose="05000000000000000000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15000"/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15000"/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1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1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6705600"/>
          </a:xfrm>
          <a:prstGeom prst="rect">
            <a:avLst/>
          </a:prstGeom>
          <a:gradFill rotWithShape="1">
            <a:gsLst>
              <a:gs pos="0">
                <a:schemeClr val="bg1">
                  <a:alpha val="3998"/>
                </a:schemeClr>
              </a:gs>
              <a:gs pos="100000">
                <a:srgbClr val="CCD5DE">
                  <a:alpha val="76999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spcBef>
                <a:spcPct val="20000"/>
              </a:spcBef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spcBef>
                <a:spcPct val="20000"/>
              </a:spcBef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spcBef>
                <a:spcPct val="20000"/>
              </a:spcBef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spcBef>
                <a:spcPct val="20000"/>
              </a:spcBef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spcBef>
                <a:spcPct val="20000"/>
              </a:spcBef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sz="1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027" name="Picture 14" descr="ppt_backgrd_bars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11900"/>
            <a:ext cx="9144000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74638"/>
            <a:ext cx="861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600200"/>
            <a:ext cx="8610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0" y="6477000"/>
            <a:ext cx="533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SzTx/>
              <a:buFontTx/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dirty="0">
                <a:solidFill>
                  <a:srgbClr val="FFFFFF"/>
                </a:solidFill>
                <a:ea typeface="MS PGothic" panose="020B0600070205080204" pitchFamily="34" charset="-128"/>
              </a:rPr>
              <a:t>Comprehensive Plan Update | </a:t>
            </a:r>
            <a:fld id="{7DB5D3C5-E0CC-4624-8702-43A4D708CB3B}" type="slidenum">
              <a:rPr lang="en-US">
                <a:solidFill>
                  <a:srgbClr val="FFFFFF"/>
                </a:solidFill>
                <a:ea typeface="MS PGothic" panose="020B0600070205080204" pitchFamily="34" charset="-128"/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/>
              </a:solidFill>
              <a:ea typeface="MS PGothic" panose="020B0600070205080204" pitchFamily="34" charset="-128"/>
            </a:endParaRPr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762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spcBef>
                <a:spcPct val="20000"/>
              </a:spcBef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spcBef>
                <a:spcPct val="20000"/>
              </a:spcBef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spcBef>
                <a:spcPct val="20000"/>
              </a:spcBef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spcBef>
                <a:spcPct val="20000"/>
              </a:spcBef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spcBef>
                <a:spcPct val="20000"/>
              </a:spcBef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sz="1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675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</p:sldLayoutIdLst>
  <p:transition spd="med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Trebuchet MS" pitchFamily="34" charset="0"/>
          <a:ea typeface="MS PGothic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Trebuchet MS" pitchFamily="34" charset="0"/>
          <a:ea typeface="MS PGothic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Trebuchet MS" pitchFamily="34" charset="0"/>
          <a:ea typeface="MS PGothic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Trebuchet MS" pitchFamily="34" charset="0"/>
          <a:ea typeface="MS PGothic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15000"/>
        <a:buFont typeface="Wingdings" panose="05000000000000000000" pitchFamily="2" charset="2"/>
        <a:buChar char="§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15000"/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15000"/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1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1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>
            <a:extLst>
              <a:ext uri="{FF2B5EF4-FFF2-40B4-BE49-F238E27FC236}">
                <a16:creationId xmlns:a16="http://schemas.microsoft.com/office/drawing/2014/main" id="{D7903DD8-ABA9-477A-9D4A-CCB0815DDDD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6705600"/>
          </a:xfrm>
          <a:prstGeom prst="rect">
            <a:avLst/>
          </a:prstGeom>
          <a:gradFill rotWithShape="1">
            <a:gsLst>
              <a:gs pos="0">
                <a:schemeClr val="bg1">
                  <a:alpha val="3998"/>
                </a:schemeClr>
              </a:gs>
              <a:gs pos="100000">
                <a:srgbClr val="CCD5DE">
                  <a:alpha val="76999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dirty="0"/>
          </a:p>
        </p:txBody>
      </p:sp>
      <p:pic>
        <p:nvPicPr>
          <p:cNvPr id="1027" name="Picture 14" descr="ppt_backgrd_bars">
            <a:extLst>
              <a:ext uri="{FF2B5EF4-FFF2-40B4-BE49-F238E27FC236}">
                <a16:creationId xmlns:a16="http://schemas.microsoft.com/office/drawing/2014/main" id="{02283824-00B3-4D1D-96EC-085FED9CA25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11900"/>
            <a:ext cx="9144000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>
            <a:extLst>
              <a:ext uri="{FF2B5EF4-FFF2-40B4-BE49-F238E27FC236}">
                <a16:creationId xmlns:a16="http://schemas.microsoft.com/office/drawing/2014/main" id="{C1880B3C-103E-40E0-8794-628A1A4503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74638"/>
            <a:ext cx="8610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Rectangle 3">
            <a:extLst>
              <a:ext uri="{FF2B5EF4-FFF2-40B4-BE49-F238E27FC236}">
                <a16:creationId xmlns:a16="http://schemas.microsoft.com/office/drawing/2014/main" id="{73CAF008-06D6-454F-BE39-974BFC70FC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600200"/>
            <a:ext cx="8610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5D34D53-AA27-4F1D-A6AF-FD290F713F9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0" y="6477000"/>
            <a:ext cx="5334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 dirty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altLang="en-US" dirty="0"/>
              <a:t>PSC Briefing 10-10-17 | </a:t>
            </a:r>
            <a:fld id="{EF658690-D64F-4621-AF69-F0D416BAC22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571A5C5F-1F23-47AE-A826-180740C6FF8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76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61705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med">
    <p:strips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panose="020B0603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panose="020B0603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panose="020B0603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panose="020B0603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panose="020B0603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panose="020B0603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panose="020B0603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panose="020B0603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15000"/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15000"/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15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1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1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8175" y="1936133"/>
            <a:ext cx="7772400" cy="3925888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altLang="en-US" dirty="0">
                <a:solidFill>
                  <a:schemeClr val="tx2"/>
                </a:solidFill>
              </a:rPr>
              <a:t>Planned Development Bonus</a:t>
            </a:r>
            <a:br>
              <a:rPr lang="en-US" altLang="en-US" sz="3200" dirty="0">
                <a:solidFill>
                  <a:schemeClr val="tx2"/>
                </a:solidFill>
              </a:rPr>
            </a:br>
            <a:br>
              <a:rPr lang="en-US" altLang="en-US" sz="3200" dirty="0">
                <a:solidFill>
                  <a:schemeClr val="tx2"/>
                </a:solidFill>
              </a:rPr>
            </a:br>
            <a:r>
              <a:rPr lang="en-US" altLang="en-US" sz="3200" dirty="0">
                <a:solidFill>
                  <a:schemeClr val="tx2"/>
                </a:solidFill>
              </a:rPr>
              <a:t>Portland Design Commission Briefing</a:t>
            </a:r>
            <a:br>
              <a:rPr lang="en-US" altLang="en-US" sz="3200" dirty="0">
                <a:solidFill>
                  <a:schemeClr val="tx2"/>
                </a:solidFill>
              </a:rPr>
            </a:br>
            <a:br>
              <a:rPr lang="en-US" altLang="en-US" sz="3200" dirty="0">
                <a:solidFill>
                  <a:schemeClr val="tx2"/>
                </a:solidFill>
              </a:rPr>
            </a:br>
            <a:r>
              <a:rPr lang="en-US" altLang="en-US" sz="3200" dirty="0">
                <a:solidFill>
                  <a:schemeClr val="tx2"/>
                </a:solidFill>
              </a:rPr>
              <a:t>June 14, 2018</a:t>
            </a:r>
            <a:br>
              <a:rPr lang="en-US" altLang="en-US" sz="4400" dirty="0">
                <a:solidFill>
                  <a:schemeClr val="tx2"/>
                </a:solidFill>
              </a:rPr>
            </a:br>
            <a:br>
              <a:rPr lang="en-US" altLang="en-US" sz="3200" dirty="0">
                <a:solidFill>
                  <a:schemeClr val="tx2"/>
                </a:solidFill>
              </a:rPr>
            </a:br>
            <a:endParaRPr lang="en-US" alt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029266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4EFB5640-96BB-43F3-8F94-BA431C9BBE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Planned Development </a:t>
            </a:r>
            <a:br>
              <a:rPr lang="en-US" altLang="en-US" dirty="0"/>
            </a:br>
            <a:r>
              <a:rPr lang="en-US" altLang="en-US" dirty="0"/>
              <a:t>Approval Criteria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78E82382-6DAF-430A-AEA3-D4D7D93F97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6247" y="1684337"/>
            <a:ext cx="7796463" cy="4525963"/>
          </a:xfrm>
        </p:spPr>
        <p:txBody>
          <a:bodyPr/>
          <a:lstStyle/>
          <a:p>
            <a:r>
              <a:rPr lang="en-US" sz="2800" dirty="0"/>
              <a:t>Urban design/development framework:</a:t>
            </a:r>
          </a:p>
          <a:p>
            <a:pPr lvl="1"/>
            <a:r>
              <a:rPr lang="en-US" sz="2400" dirty="0"/>
              <a:t>Community Design Guidelines</a:t>
            </a:r>
          </a:p>
          <a:p>
            <a:pPr lvl="1"/>
            <a:r>
              <a:rPr lang="en-US" sz="2400" dirty="0"/>
              <a:t>Context of the area, building massing and transitions to adjacent areas</a:t>
            </a:r>
          </a:p>
          <a:p>
            <a:pPr lvl="1"/>
            <a:r>
              <a:rPr lang="en-US" sz="2400" dirty="0"/>
              <a:t>Proposed parks, plazas, open areas</a:t>
            </a:r>
          </a:p>
          <a:p>
            <a:pPr lvl="1"/>
            <a:r>
              <a:rPr lang="en-US" sz="2400" dirty="0"/>
              <a:t>Active ground floor uses</a:t>
            </a:r>
          </a:p>
          <a:p>
            <a:r>
              <a:rPr lang="en-US" sz="2800" dirty="0"/>
              <a:t>Transportation and circulation</a:t>
            </a:r>
          </a:p>
          <a:p>
            <a:r>
              <a:rPr lang="en-US" sz="2800" dirty="0"/>
              <a:t>Stormwater management</a:t>
            </a:r>
          </a:p>
          <a:p>
            <a:r>
              <a:rPr lang="en-US" sz="2800" dirty="0"/>
              <a:t>Phasing, and required elements</a:t>
            </a:r>
          </a:p>
          <a:p>
            <a:endParaRPr lang="en-US" dirty="0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3A82C652-0A7E-41D4-9AC7-45BC49BAD2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altLang="en-US" sz="1200" dirty="0">
                <a:solidFill>
                  <a:srgbClr val="FFFFFF"/>
                </a:solidFill>
              </a:rPr>
              <a:t>Design Commission 6-14-18 | </a:t>
            </a:r>
            <a:fld id="{19238F38-0D01-4F4B-9F4E-E1BCB26F6F63}" type="slidenum">
              <a:rPr lang="en-US" altLang="en-US" sz="1200">
                <a:solidFill>
                  <a:srgbClr val="FFFFFF"/>
                </a:solidFill>
              </a:rPr>
              <a:pPr lvl="0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/>
              </a:pPr>
              <a:t>10</a:t>
            </a:fld>
            <a:endParaRPr lang="en-US" alt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530380"/>
      </p:ext>
    </p:extLst>
  </p:cSld>
  <p:clrMapOvr>
    <a:masterClrMapping/>
  </p:clrMapOvr>
  <p:transition spd="med">
    <p:strips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8175" y="1936133"/>
            <a:ext cx="7772400" cy="3925888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altLang="en-US" dirty="0">
                <a:solidFill>
                  <a:schemeClr val="tx2"/>
                </a:solidFill>
              </a:rPr>
              <a:t>Questions?</a:t>
            </a:r>
            <a:br>
              <a:rPr lang="en-US" altLang="en-US" sz="3200" dirty="0">
                <a:solidFill>
                  <a:schemeClr val="tx2"/>
                </a:solidFill>
              </a:rPr>
            </a:br>
            <a:endParaRPr lang="en-US" alt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41010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4EFB5640-96BB-43F3-8F94-BA431C9BBE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Planned Development Bonus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78E82382-6DAF-430A-AEA3-D4D7D93F97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Mixed Use Zones project created new Commercial/Mixed Use Zones outside Central City: CR, CM1, CM2, CM3, CE, CX.</a:t>
            </a:r>
          </a:p>
          <a:p>
            <a:pPr eaLnBrk="1" hangingPunct="1"/>
            <a:r>
              <a:rPr lang="en-US" altLang="en-US" dirty="0"/>
              <a:t>Planned Development Bonus is a new bonus option for sites over two acres in some C/MU Zones.</a:t>
            </a:r>
          </a:p>
          <a:p>
            <a:pPr eaLnBrk="1" hangingPunct="1"/>
            <a:r>
              <a:rPr lang="en-US" altLang="en-US" dirty="0"/>
              <a:t>Not available in Central City, Gateway, Historic, Conservation and some PDs. </a:t>
            </a:r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3A82C652-0A7E-41D4-9AC7-45BC49BAD2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Design Commission 6-14-18 | </a:t>
            </a:r>
            <a:fld id="{19238F38-0D01-4F4B-9F4E-E1BCB26F6F63}" type="slidenum">
              <a:rPr kumimoji="0" lang="en-US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9648670"/>
      </p:ext>
    </p:extLst>
  </p:cSld>
  <p:clrMapOvr>
    <a:masterClrMapping/>
  </p:clrMapOvr>
  <p:transition spd="med">
    <p:strips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4EFB5640-96BB-43F3-8F94-BA431C9BBE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Planned Development Bonus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78E82382-6DAF-430A-AEA3-D4D7D93F97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417638"/>
            <a:ext cx="8610600" cy="4525963"/>
          </a:xfrm>
        </p:spPr>
        <p:txBody>
          <a:bodyPr/>
          <a:lstStyle/>
          <a:p>
            <a:pPr eaLnBrk="1" hangingPunct="1"/>
            <a:r>
              <a:rPr lang="en-US" altLang="en-US" dirty="0"/>
              <a:t>Allows additional height and access to FAR when project includes:</a:t>
            </a:r>
          </a:p>
          <a:p>
            <a:pPr lvl="1" eaLnBrk="1" hangingPunct="1"/>
            <a:r>
              <a:rPr lang="en-US" altLang="en-US" dirty="0"/>
              <a:t>Inclusionary Housing - meet the requirements for inclusionary housing as part of the project.</a:t>
            </a:r>
          </a:p>
          <a:p>
            <a:pPr lvl="1" eaLnBrk="1" hangingPunct="1"/>
            <a:r>
              <a:rPr lang="en-US" altLang="en-US" dirty="0"/>
              <a:t>Plaza or Park - a publicly-accessible plaza or park, equal to of 15% of the site area.</a:t>
            </a:r>
          </a:p>
          <a:p>
            <a:pPr lvl="1" eaLnBrk="1" hangingPunct="1"/>
            <a:r>
              <a:rPr lang="en-US" altLang="en-US" dirty="0"/>
              <a:t>Energy Efficient Buildings - meet new BPS energy efficient buildings requirements. </a:t>
            </a:r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3A82C652-0A7E-41D4-9AC7-45BC49BAD2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altLang="en-US" sz="1200" dirty="0">
                <a:solidFill>
                  <a:srgbClr val="FFFFFF"/>
                </a:solidFill>
              </a:rPr>
              <a:t>Design Commission 6-14-18 | </a:t>
            </a:r>
            <a:fld id="{19238F38-0D01-4F4B-9F4E-E1BCB26F6F63}" type="slidenum">
              <a:rPr lang="en-US" altLang="en-US" sz="1200">
                <a:solidFill>
                  <a:srgbClr val="FFFFFF"/>
                </a:solidFill>
              </a:rPr>
              <a:pPr lvl="0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/>
              </a:pPr>
              <a:t>3</a:t>
            </a:fld>
            <a:endParaRPr lang="en-US" alt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662547"/>
      </p:ext>
    </p:extLst>
  </p:cSld>
  <p:clrMapOvr>
    <a:masterClrMapping/>
  </p:clrMapOvr>
  <p:transition spd="med">
    <p:strips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4EFB5640-96BB-43F3-8F94-BA431C9BBE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Planned Development Bonus</a:t>
            </a:r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3A82C652-0A7E-41D4-9AC7-45BC49BAD2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altLang="en-US" sz="1200" dirty="0">
                <a:solidFill>
                  <a:srgbClr val="FFFFFF"/>
                </a:solidFill>
              </a:rPr>
              <a:t>Design Commission 6-14-18 | </a:t>
            </a:r>
            <a:fld id="{19238F38-0D01-4F4B-9F4E-E1BCB26F6F63}" type="slidenum">
              <a:rPr lang="en-US" altLang="en-US" sz="1200">
                <a:solidFill>
                  <a:srgbClr val="FFFFFF"/>
                </a:solidFill>
              </a:rPr>
              <a:pPr lvl="0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/>
              </a:pPr>
              <a:t>4</a:t>
            </a:fld>
            <a:endParaRPr lang="en-US" altLang="en-US" sz="1200" dirty="0">
              <a:solidFill>
                <a:srgbClr val="FFFFFF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115F6A6-88F6-4EF2-A333-F7E0AFE83C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6197801"/>
              </p:ext>
            </p:extLst>
          </p:nvPr>
        </p:nvGraphicFramePr>
        <p:xfrm>
          <a:off x="552450" y="1870529"/>
          <a:ext cx="8115300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3060">
                  <a:extLst>
                    <a:ext uri="{9D8B030D-6E8A-4147-A177-3AD203B41FA5}">
                      <a16:colId xmlns:a16="http://schemas.microsoft.com/office/drawing/2014/main" val="404395567"/>
                    </a:ext>
                  </a:extLst>
                </a:gridCol>
                <a:gridCol w="1623060">
                  <a:extLst>
                    <a:ext uri="{9D8B030D-6E8A-4147-A177-3AD203B41FA5}">
                      <a16:colId xmlns:a16="http://schemas.microsoft.com/office/drawing/2014/main" val="3524864674"/>
                    </a:ext>
                  </a:extLst>
                </a:gridCol>
                <a:gridCol w="1623060">
                  <a:extLst>
                    <a:ext uri="{9D8B030D-6E8A-4147-A177-3AD203B41FA5}">
                      <a16:colId xmlns:a16="http://schemas.microsoft.com/office/drawing/2014/main" val="3612429165"/>
                    </a:ext>
                  </a:extLst>
                </a:gridCol>
                <a:gridCol w="1623060">
                  <a:extLst>
                    <a:ext uri="{9D8B030D-6E8A-4147-A177-3AD203B41FA5}">
                      <a16:colId xmlns:a16="http://schemas.microsoft.com/office/drawing/2014/main" val="2766951779"/>
                    </a:ext>
                  </a:extLst>
                </a:gridCol>
                <a:gridCol w="1623060">
                  <a:extLst>
                    <a:ext uri="{9D8B030D-6E8A-4147-A177-3AD203B41FA5}">
                      <a16:colId xmlns:a16="http://schemas.microsoft.com/office/drawing/2014/main" val="466576596"/>
                    </a:ext>
                  </a:extLst>
                </a:gridCol>
              </a:tblGrid>
              <a:tr h="902915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Zone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Base Maximum Height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Base Maximum FAR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PD Bonus Maximum Height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PD Bonus Maximum FAR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899791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CM2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45’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2.5:1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75’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4:1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90194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CM3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65’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3:1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120’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5:1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26087586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45’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2.5:1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75’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4:1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767921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CX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75’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4:1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120’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6:1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14946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4826599"/>
      </p:ext>
    </p:extLst>
  </p:cSld>
  <p:clrMapOvr>
    <a:masterClrMapping/>
  </p:clrMapOvr>
  <p:transition spd="med">
    <p:strips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4EFB5640-96BB-43F3-8F94-BA431C9BBE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Planned Development Bonus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78E82382-6DAF-430A-AEA3-D4D7D93F97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830208"/>
            <a:ext cx="3369733" cy="4009117"/>
          </a:xfrm>
        </p:spPr>
        <p:txBody>
          <a:bodyPr/>
          <a:lstStyle/>
          <a:p>
            <a:r>
              <a:rPr lang="en-US" dirty="0"/>
              <a:t>Design Commission Review</a:t>
            </a:r>
          </a:p>
          <a:p>
            <a:r>
              <a:rPr lang="en-US" dirty="0"/>
              <a:t>Type III</a:t>
            </a:r>
          </a:p>
          <a:p>
            <a:r>
              <a:rPr lang="en-US" dirty="0"/>
              <a:t>Site plan, massing and transitions</a:t>
            </a:r>
          </a:p>
          <a:p>
            <a:endParaRPr lang="en-US" dirty="0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3A82C652-0A7E-41D4-9AC7-45BC49BAD2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altLang="en-US" sz="1200" dirty="0">
                <a:solidFill>
                  <a:srgbClr val="FFFFFF"/>
                </a:solidFill>
              </a:rPr>
              <a:t>Design Commission 6-14-18 | </a:t>
            </a:r>
            <a:fld id="{19238F38-0D01-4F4B-9F4E-E1BCB26F6F63}" type="slidenum">
              <a:rPr lang="en-US" altLang="en-US" sz="1200">
                <a:solidFill>
                  <a:srgbClr val="FFFFFF"/>
                </a:solidFill>
              </a:rPr>
              <a:pPr lvl="0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/>
              </a:pPr>
              <a:t>5</a:t>
            </a:fld>
            <a:endParaRPr lang="en-US" altLang="en-US" sz="1200"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9F413D-7752-40B9-BA0F-60BECC9A266F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6" t="23854" r="19854" b="28114"/>
          <a:stretch/>
        </p:blipFill>
        <p:spPr bwMode="auto">
          <a:xfrm>
            <a:off x="2919663" y="1417638"/>
            <a:ext cx="6124073" cy="42913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95660591"/>
      </p:ext>
    </p:extLst>
  </p:cSld>
  <p:clrMapOvr>
    <a:masterClrMapping/>
  </p:clrMapOvr>
  <p:transition spd="med">
    <p:strips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4EFB5640-96BB-43F3-8F94-BA431C9BBE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Planned Development Purpose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78E82382-6DAF-430A-AEA3-D4D7D93F97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382033"/>
            <a:ext cx="8610600" cy="4525963"/>
          </a:xfrm>
        </p:spPr>
        <p:txBody>
          <a:bodyPr/>
          <a:lstStyle/>
          <a:p>
            <a:r>
              <a:rPr lang="en-US" sz="2800" dirty="0"/>
              <a:t>The Planned Development regulations provide an opportunity for </a:t>
            </a:r>
            <a:r>
              <a:rPr lang="en-US" sz="2800" u="sng" dirty="0"/>
              <a:t>innovative and creative development</a:t>
            </a:r>
            <a:r>
              <a:rPr lang="en-US" sz="2800" dirty="0"/>
              <a:t>… allow flexibility, and in some cases increased intensity of development… if the proposed development is well-designed and can be successfully integrated into the neighborhood and provides public benefits. Overall, a Planned Development is intended to promote:</a:t>
            </a:r>
          </a:p>
          <a:p>
            <a:endParaRPr lang="en-US" dirty="0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3A82C652-0A7E-41D4-9AC7-45BC49BAD2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altLang="en-US" sz="1200" dirty="0">
                <a:solidFill>
                  <a:srgbClr val="FFFFFF"/>
                </a:solidFill>
              </a:rPr>
              <a:t>Design Commission 6-14-18 | </a:t>
            </a:r>
            <a:fld id="{19238F38-0D01-4F4B-9F4E-E1BCB26F6F63}" type="slidenum">
              <a:rPr lang="en-US" altLang="en-US" sz="1200">
                <a:solidFill>
                  <a:srgbClr val="FFFFFF"/>
                </a:solidFill>
              </a:rPr>
              <a:pPr lvl="0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/>
              </a:pPr>
              <a:t>6</a:t>
            </a:fld>
            <a:endParaRPr lang="en-US" alt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586870"/>
      </p:ext>
    </p:extLst>
  </p:cSld>
  <p:clrMapOvr>
    <a:masterClrMapping/>
  </p:clrMapOvr>
  <p:transition spd="med">
    <p:strips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4EFB5640-96BB-43F3-8F94-BA431C9BBE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Planned Development Purpose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78E82382-6DAF-430A-AEA3-D4D7D93F97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417638"/>
            <a:ext cx="8610600" cy="4525963"/>
          </a:xfrm>
        </p:spPr>
        <p:txBody>
          <a:bodyPr/>
          <a:lstStyle/>
          <a:p>
            <a:pPr lvl="0"/>
            <a:r>
              <a:rPr lang="en-US" sz="2800" u="sng" dirty="0"/>
              <a:t>High quality design</a:t>
            </a:r>
            <a:r>
              <a:rPr lang="en-US" sz="2800" dirty="0"/>
              <a:t> that is integrated into the broader urban fabric, and complements existing character within the site and adjacent to the site;</a:t>
            </a:r>
          </a:p>
          <a:p>
            <a:pPr lvl="0"/>
            <a:r>
              <a:rPr lang="en-US" sz="2800" u="sng" dirty="0"/>
              <a:t>Development that is pedestrian-oriented</a:t>
            </a:r>
            <a:r>
              <a:rPr lang="en-US" sz="2800" dirty="0"/>
              <a:t>, with a strong orientation towards transit and multimodal transportation alternatives;</a:t>
            </a:r>
          </a:p>
          <a:p>
            <a:pPr lvl="0"/>
            <a:r>
              <a:rPr lang="en-US" sz="2800" u="sng" dirty="0"/>
              <a:t>Building bulk, height, and orientation that ensures that light and air is accessible</a:t>
            </a:r>
            <a:r>
              <a:rPr lang="en-US" sz="2800" dirty="0"/>
              <a:t> within the public realm, and that public view corridors are protected;</a:t>
            </a:r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3A82C652-0A7E-41D4-9AC7-45BC49BAD2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altLang="en-US" sz="1200" dirty="0">
                <a:solidFill>
                  <a:srgbClr val="FFFFFF"/>
                </a:solidFill>
              </a:rPr>
              <a:t>Design Commission 6-14-18 | </a:t>
            </a:r>
            <a:fld id="{19238F38-0D01-4F4B-9F4E-E1BCB26F6F63}" type="slidenum">
              <a:rPr lang="en-US" altLang="en-US" sz="1200">
                <a:solidFill>
                  <a:srgbClr val="FFFFFF"/>
                </a:solidFill>
              </a:rPr>
              <a:pPr lvl="0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/>
              </a:pPr>
              <a:t>7</a:t>
            </a:fld>
            <a:endParaRPr lang="en-US" alt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979682"/>
      </p:ext>
    </p:extLst>
  </p:cSld>
  <p:clrMapOvr>
    <a:masterClrMapping/>
  </p:clrMapOvr>
  <p:transition spd="med">
    <p:strips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4EFB5640-96BB-43F3-8F94-BA431C9BBE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Planned Development Purpose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78E82382-6DAF-430A-AEA3-D4D7D93F97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417638"/>
            <a:ext cx="8610600" cy="4525963"/>
          </a:xfrm>
        </p:spPr>
        <p:txBody>
          <a:bodyPr/>
          <a:lstStyle/>
          <a:p>
            <a:pPr lvl="0"/>
            <a:r>
              <a:rPr lang="en-US" sz="2800" u="sng" dirty="0"/>
              <a:t>A safe and vibrant public realm</a:t>
            </a:r>
            <a:r>
              <a:rPr lang="en-US" sz="2800" dirty="0"/>
              <a:t>, with buildings and uses that are oriented to activate key public gathering spaces, be they public open space, transit stations, or the Willamette River; </a:t>
            </a:r>
          </a:p>
          <a:p>
            <a:pPr lvl="0"/>
            <a:r>
              <a:rPr lang="en-US" sz="2800" u="sng" dirty="0"/>
              <a:t>Open space areas</a:t>
            </a:r>
            <a:r>
              <a:rPr lang="en-US" sz="2800" dirty="0"/>
              <a:t> that include gathering spaces and passive and/or active recreation opportunities;</a:t>
            </a:r>
          </a:p>
          <a:p>
            <a:pPr lvl="0"/>
            <a:r>
              <a:rPr lang="en-US" sz="2800" u="sng" dirty="0"/>
              <a:t>Affordable housing</a:t>
            </a:r>
            <a:r>
              <a:rPr lang="en-US" sz="2800" dirty="0"/>
              <a:t>; and</a:t>
            </a:r>
          </a:p>
          <a:p>
            <a:pPr lvl="0"/>
            <a:r>
              <a:rPr lang="en-US" sz="2800" u="sng" dirty="0"/>
              <a:t>Energy efficient development</a:t>
            </a:r>
            <a:r>
              <a:rPr lang="en-US" dirty="0"/>
              <a:t>.</a:t>
            </a:r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3A82C652-0A7E-41D4-9AC7-45BC49BAD2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altLang="en-US" sz="1200" dirty="0">
                <a:solidFill>
                  <a:srgbClr val="FFFFFF"/>
                </a:solidFill>
              </a:rPr>
              <a:t>Design Commission 6-14-18 | </a:t>
            </a:r>
            <a:fld id="{19238F38-0D01-4F4B-9F4E-E1BCB26F6F63}" type="slidenum">
              <a:rPr lang="en-US" altLang="en-US" sz="1200">
                <a:solidFill>
                  <a:srgbClr val="FFFFFF"/>
                </a:solidFill>
              </a:rPr>
              <a:pPr lvl="0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/>
              </a:pPr>
              <a:t>8</a:t>
            </a:fld>
            <a:endParaRPr lang="en-US" alt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793798"/>
      </p:ext>
    </p:extLst>
  </p:cSld>
  <p:clrMapOvr>
    <a:masterClrMapping/>
  </p:clrMapOvr>
  <p:transition spd="med">
    <p:strips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0BB975-DDD0-417A-ADD2-AEEFE2C807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7065818"/>
          </a:xfrm>
          <a:prstGeom prst="rect">
            <a:avLst/>
          </a:prstGeom>
        </p:spPr>
      </p:pic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3A82C652-0A7E-41D4-9AC7-45BC49BAD2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altLang="en-US" sz="1200" dirty="0">
                <a:solidFill>
                  <a:srgbClr val="FFFFFF"/>
                </a:solidFill>
              </a:rPr>
              <a:t>Design Commission 6-14-18 | </a:t>
            </a:r>
            <a:fld id="{19238F38-0D01-4F4B-9F4E-E1BCB26F6F63}" type="slidenum">
              <a:rPr lang="en-US" altLang="en-US" sz="1200">
                <a:solidFill>
                  <a:srgbClr val="FFFFFF"/>
                </a:solidFill>
              </a:rPr>
              <a:pPr lvl="0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/>
              </a:pPr>
              <a:t>9</a:t>
            </a:fld>
            <a:endParaRPr lang="en-US" altLang="en-US" sz="1200" dirty="0">
              <a:solidFill>
                <a:srgbClr val="FFFFFF"/>
              </a:solidFill>
            </a:endParaRPr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4EFB5640-96BB-43F3-8F94-BA431C9BBE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6463" y="2024951"/>
            <a:ext cx="2502567" cy="1507958"/>
          </a:xfrm>
          <a:solidFill>
            <a:schemeClr val="bg1">
              <a:lumMod val="85000"/>
              <a:alpha val="50000"/>
            </a:schemeClr>
          </a:solidFill>
        </p:spPr>
        <p:txBody>
          <a:bodyPr/>
          <a:lstStyle/>
          <a:p>
            <a:pPr eaLnBrk="1" hangingPunct="1"/>
            <a:r>
              <a:rPr lang="en-US" altLang="en-US" sz="3200" dirty="0"/>
              <a:t>2+ Acre C/MU Sites</a:t>
            </a:r>
            <a:br>
              <a:rPr lang="en-US" altLang="en-US" sz="3200" dirty="0"/>
            </a:br>
            <a:r>
              <a:rPr lang="en-US" altLang="en-US" sz="2400" dirty="0"/>
              <a:t>(current)</a:t>
            </a: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18893030"/>
      </p:ext>
    </p:extLst>
  </p:cSld>
  <p:clrMapOvr>
    <a:masterClrMapping/>
  </p:clrMapOvr>
  <p:transition spd="med">
    <p:strips/>
  </p:transition>
</p:sld>
</file>

<file path=ppt/theme/theme1.xml><?xml version="1.0" encoding="utf-8"?>
<a:theme xmlns:a="http://schemas.openxmlformats.org/drawingml/2006/main" name="general master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2BFCE"/>
      </a:accent1>
      <a:accent2>
        <a:srgbClr val="33557D"/>
      </a:accent2>
      <a:accent3>
        <a:srgbClr val="FFFFFF"/>
      </a:accent3>
      <a:accent4>
        <a:srgbClr val="000000"/>
      </a:accent4>
      <a:accent5>
        <a:srgbClr val="D5DCE3"/>
      </a:accent5>
      <a:accent6>
        <a:srgbClr val="2D4C71"/>
      </a:accent6>
      <a:hlink>
        <a:srgbClr val="69AA61"/>
      </a:hlink>
      <a:folHlink>
        <a:srgbClr val="C6DFC3"/>
      </a:folHlink>
    </a:clrScheme>
    <a:fontScheme name="general master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al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 master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7BDC7"/>
        </a:accent1>
        <a:accent2>
          <a:srgbClr val="707B8F"/>
        </a:accent2>
        <a:accent3>
          <a:srgbClr val="FFFFFF"/>
        </a:accent3>
        <a:accent4>
          <a:srgbClr val="000000"/>
        </a:accent4>
        <a:accent5>
          <a:srgbClr val="D8DBE0"/>
        </a:accent5>
        <a:accent6>
          <a:srgbClr val="656F81"/>
        </a:accent6>
        <a:hlink>
          <a:srgbClr val="65AD63"/>
        </a:hlink>
        <a:folHlink>
          <a:srgbClr val="B2D6B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 master 14">
        <a:dk1>
          <a:srgbClr val="3E3E5C"/>
        </a:dk1>
        <a:lt1>
          <a:srgbClr val="FFFFFF"/>
        </a:lt1>
        <a:dk2>
          <a:srgbClr val="4C5A73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2B5BC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 master 15">
        <a:dk1>
          <a:srgbClr val="3E3E5C"/>
        </a:dk1>
        <a:lt1>
          <a:srgbClr val="FFFFFF"/>
        </a:lt1>
        <a:dk2>
          <a:srgbClr val="4C5A73"/>
        </a:dk2>
        <a:lt2>
          <a:srgbClr val="FFFFFF"/>
        </a:lt2>
        <a:accent1>
          <a:srgbClr val="A83422"/>
        </a:accent1>
        <a:accent2>
          <a:srgbClr val="5F3200"/>
        </a:accent2>
        <a:accent3>
          <a:srgbClr val="B2B5BC"/>
        </a:accent3>
        <a:accent4>
          <a:srgbClr val="DADADA"/>
        </a:accent4>
        <a:accent5>
          <a:srgbClr val="D1AEAB"/>
        </a:accent5>
        <a:accent6>
          <a:srgbClr val="552C00"/>
        </a:accent6>
        <a:hlink>
          <a:srgbClr val="CA7618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 master 16">
        <a:dk1>
          <a:srgbClr val="3E3E5C"/>
        </a:dk1>
        <a:lt1>
          <a:srgbClr val="FFFFFF"/>
        </a:lt1>
        <a:dk2>
          <a:srgbClr val="4C5A73"/>
        </a:dk2>
        <a:lt2>
          <a:srgbClr val="FFFFFF"/>
        </a:lt2>
        <a:accent1>
          <a:srgbClr val="A83422"/>
        </a:accent1>
        <a:accent2>
          <a:srgbClr val="5F3200"/>
        </a:accent2>
        <a:accent3>
          <a:srgbClr val="B2B5BC"/>
        </a:accent3>
        <a:accent4>
          <a:srgbClr val="DADADA"/>
        </a:accent4>
        <a:accent5>
          <a:srgbClr val="D1AEAB"/>
        </a:accent5>
        <a:accent6>
          <a:srgbClr val="552C00"/>
        </a:accent6>
        <a:hlink>
          <a:srgbClr val="CA7618"/>
        </a:hlink>
        <a:folHlink>
          <a:srgbClr val="4D4D4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general master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2BFCE"/>
      </a:accent1>
      <a:accent2>
        <a:srgbClr val="33557D"/>
      </a:accent2>
      <a:accent3>
        <a:srgbClr val="FFFFFF"/>
      </a:accent3>
      <a:accent4>
        <a:srgbClr val="000000"/>
      </a:accent4>
      <a:accent5>
        <a:srgbClr val="D5DCE3"/>
      </a:accent5>
      <a:accent6>
        <a:srgbClr val="2D4C71"/>
      </a:accent6>
      <a:hlink>
        <a:srgbClr val="69AA61"/>
      </a:hlink>
      <a:folHlink>
        <a:srgbClr val="C6DFC3"/>
      </a:folHlink>
    </a:clrScheme>
    <a:fontScheme name="general master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general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 master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7BDC7"/>
        </a:accent1>
        <a:accent2>
          <a:srgbClr val="707B8F"/>
        </a:accent2>
        <a:accent3>
          <a:srgbClr val="FFFFFF"/>
        </a:accent3>
        <a:accent4>
          <a:srgbClr val="000000"/>
        </a:accent4>
        <a:accent5>
          <a:srgbClr val="D8DBE0"/>
        </a:accent5>
        <a:accent6>
          <a:srgbClr val="656F81"/>
        </a:accent6>
        <a:hlink>
          <a:srgbClr val="65AD63"/>
        </a:hlink>
        <a:folHlink>
          <a:srgbClr val="B2D6B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 master 14">
        <a:dk1>
          <a:srgbClr val="3E3E5C"/>
        </a:dk1>
        <a:lt1>
          <a:srgbClr val="FFFFFF"/>
        </a:lt1>
        <a:dk2>
          <a:srgbClr val="4C5A73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2B5BC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 master 15">
        <a:dk1>
          <a:srgbClr val="3E3E5C"/>
        </a:dk1>
        <a:lt1>
          <a:srgbClr val="FFFFFF"/>
        </a:lt1>
        <a:dk2>
          <a:srgbClr val="4C5A73"/>
        </a:dk2>
        <a:lt2>
          <a:srgbClr val="FFFFFF"/>
        </a:lt2>
        <a:accent1>
          <a:srgbClr val="A83422"/>
        </a:accent1>
        <a:accent2>
          <a:srgbClr val="5F3200"/>
        </a:accent2>
        <a:accent3>
          <a:srgbClr val="B2B5BC"/>
        </a:accent3>
        <a:accent4>
          <a:srgbClr val="DADADA"/>
        </a:accent4>
        <a:accent5>
          <a:srgbClr val="D1AEAB"/>
        </a:accent5>
        <a:accent6>
          <a:srgbClr val="552C00"/>
        </a:accent6>
        <a:hlink>
          <a:srgbClr val="CA7618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 master 16">
        <a:dk1>
          <a:srgbClr val="3E3E5C"/>
        </a:dk1>
        <a:lt1>
          <a:srgbClr val="FFFFFF"/>
        </a:lt1>
        <a:dk2>
          <a:srgbClr val="4C5A73"/>
        </a:dk2>
        <a:lt2>
          <a:srgbClr val="FFFFFF"/>
        </a:lt2>
        <a:accent1>
          <a:srgbClr val="A83422"/>
        </a:accent1>
        <a:accent2>
          <a:srgbClr val="5F3200"/>
        </a:accent2>
        <a:accent3>
          <a:srgbClr val="B2B5BC"/>
        </a:accent3>
        <a:accent4>
          <a:srgbClr val="DADADA"/>
        </a:accent4>
        <a:accent5>
          <a:srgbClr val="D1AEAB"/>
        </a:accent5>
        <a:accent6>
          <a:srgbClr val="552C00"/>
        </a:accent6>
        <a:hlink>
          <a:srgbClr val="CA7618"/>
        </a:hlink>
        <a:folHlink>
          <a:srgbClr val="4D4D4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general master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2BFCE"/>
      </a:accent1>
      <a:accent2>
        <a:srgbClr val="33557D"/>
      </a:accent2>
      <a:accent3>
        <a:srgbClr val="FFFFFF"/>
      </a:accent3>
      <a:accent4>
        <a:srgbClr val="000000"/>
      </a:accent4>
      <a:accent5>
        <a:srgbClr val="D5DCE3"/>
      </a:accent5>
      <a:accent6>
        <a:srgbClr val="2D4C71"/>
      </a:accent6>
      <a:hlink>
        <a:srgbClr val="69AA61"/>
      </a:hlink>
      <a:folHlink>
        <a:srgbClr val="C6DFC3"/>
      </a:folHlink>
    </a:clrScheme>
    <a:fontScheme name="general master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general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 master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7BDC7"/>
        </a:accent1>
        <a:accent2>
          <a:srgbClr val="707B8F"/>
        </a:accent2>
        <a:accent3>
          <a:srgbClr val="FFFFFF"/>
        </a:accent3>
        <a:accent4>
          <a:srgbClr val="000000"/>
        </a:accent4>
        <a:accent5>
          <a:srgbClr val="D8DBE0"/>
        </a:accent5>
        <a:accent6>
          <a:srgbClr val="656F81"/>
        </a:accent6>
        <a:hlink>
          <a:srgbClr val="65AD63"/>
        </a:hlink>
        <a:folHlink>
          <a:srgbClr val="B2D6B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 master 14">
        <a:dk1>
          <a:srgbClr val="3E3E5C"/>
        </a:dk1>
        <a:lt1>
          <a:srgbClr val="FFFFFF"/>
        </a:lt1>
        <a:dk2>
          <a:srgbClr val="4C5A73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2B5BC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 master 15">
        <a:dk1>
          <a:srgbClr val="3E3E5C"/>
        </a:dk1>
        <a:lt1>
          <a:srgbClr val="FFFFFF"/>
        </a:lt1>
        <a:dk2>
          <a:srgbClr val="4C5A73"/>
        </a:dk2>
        <a:lt2>
          <a:srgbClr val="FFFFFF"/>
        </a:lt2>
        <a:accent1>
          <a:srgbClr val="A83422"/>
        </a:accent1>
        <a:accent2>
          <a:srgbClr val="5F3200"/>
        </a:accent2>
        <a:accent3>
          <a:srgbClr val="B2B5BC"/>
        </a:accent3>
        <a:accent4>
          <a:srgbClr val="DADADA"/>
        </a:accent4>
        <a:accent5>
          <a:srgbClr val="D1AEAB"/>
        </a:accent5>
        <a:accent6>
          <a:srgbClr val="552C00"/>
        </a:accent6>
        <a:hlink>
          <a:srgbClr val="CA7618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 master 16">
        <a:dk1>
          <a:srgbClr val="3E3E5C"/>
        </a:dk1>
        <a:lt1>
          <a:srgbClr val="FFFFFF"/>
        </a:lt1>
        <a:dk2>
          <a:srgbClr val="4C5A73"/>
        </a:dk2>
        <a:lt2>
          <a:srgbClr val="FFFFFF"/>
        </a:lt2>
        <a:accent1>
          <a:srgbClr val="A83422"/>
        </a:accent1>
        <a:accent2>
          <a:srgbClr val="5F3200"/>
        </a:accent2>
        <a:accent3>
          <a:srgbClr val="B2B5BC"/>
        </a:accent3>
        <a:accent4>
          <a:srgbClr val="DADADA"/>
        </a:accent4>
        <a:accent5>
          <a:srgbClr val="D1AEAB"/>
        </a:accent5>
        <a:accent6>
          <a:srgbClr val="552C00"/>
        </a:accent6>
        <a:hlink>
          <a:srgbClr val="CA7618"/>
        </a:hlink>
        <a:folHlink>
          <a:srgbClr val="4D4D4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general master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2BFCE"/>
      </a:accent1>
      <a:accent2>
        <a:srgbClr val="33557D"/>
      </a:accent2>
      <a:accent3>
        <a:srgbClr val="FFFFFF"/>
      </a:accent3>
      <a:accent4>
        <a:srgbClr val="000000"/>
      </a:accent4>
      <a:accent5>
        <a:srgbClr val="D5DCE3"/>
      </a:accent5>
      <a:accent6>
        <a:srgbClr val="2D4C71"/>
      </a:accent6>
      <a:hlink>
        <a:srgbClr val="69AA61"/>
      </a:hlink>
      <a:folHlink>
        <a:srgbClr val="C6DFC3"/>
      </a:folHlink>
    </a:clrScheme>
    <a:fontScheme name="general master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al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 master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7BDC7"/>
        </a:accent1>
        <a:accent2>
          <a:srgbClr val="707B8F"/>
        </a:accent2>
        <a:accent3>
          <a:srgbClr val="FFFFFF"/>
        </a:accent3>
        <a:accent4>
          <a:srgbClr val="000000"/>
        </a:accent4>
        <a:accent5>
          <a:srgbClr val="D8DBE0"/>
        </a:accent5>
        <a:accent6>
          <a:srgbClr val="656F81"/>
        </a:accent6>
        <a:hlink>
          <a:srgbClr val="65AD63"/>
        </a:hlink>
        <a:folHlink>
          <a:srgbClr val="B2D6B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 master 14">
        <a:dk1>
          <a:srgbClr val="3E3E5C"/>
        </a:dk1>
        <a:lt1>
          <a:srgbClr val="FFFFFF"/>
        </a:lt1>
        <a:dk2>
          <a:srgbClr val="4C5A73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2B5BC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 master 15">
        <a:dk1>
          <a:srgbClr val="3E3E5C"/>
        </a:dk1>
        <a:lt1>
          <a:srgbClr val="FFFFFF"/>
        </a:lt1>
        <a:dk2>
          <a:srgbClr val="4C5A73"/>
        </a:dk2>
        <a:lt2>
          <a:srgbClr val="FFFFFF"/>
        </a:lt2>
        <a:accent1>
          <a:srgbClr val="A83422"/>
        </a:accent1>
        <a:accent2>
          <a:srgbClr val="5F3200"/>
        </a:accent2>
        <a:accent3>
          <a:srgbClr val="B2B5BC"/>
        </a:accent3>
        <a:accent4>
          <a:srgbClr val="DADADA"/>
        </a:accent4>
        <a:accent5>
          <a:srgbClr val="D1AEAB"/>
        </a:accent5>
        <a:accent6>
          <a:srgbClr val="552C00"/>
        </a:accent6>
        <a:hlink>
          <a:srgbClr val="CA7618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 master 16">
        <a:dk1>
          <a:srgbClr val="3E3E5C"/>
        </a:dk1>
        <a:lt1>
          <a:srgbClr val="FFFFFF"/>
        </a:lt1>
        <a:dk2>
          <a:srgbClr val="4C5A73"/>
        </a:dk2>
        <a:lt2>
          <a:srgbClr val="FFFFFF"/>
        </a:lt2>
        <a:accent1>
          <a:srgbClr val="A83422"/>
        </a:accent1>
        <a:accent2>
          <a:srgbClr val="5F3200"/>
        </a:accent2>
        <a:accent3>
          <a:srgbClr val="B2B5BC"/>
        </a:accent3>
        <a:accent4>
          <a:srgbClr val="DADADA"/>
        </a:accent4>
        <a:accent5>
          <a:srgbClr val="D1AEAB"/>
        </a:accent5>
        <a:accent6>
          <a:srgbClr val="552C00"/>
        </a:accent6>
        <a:hlink>
          <a:srgbClr val="CA7618"/>
        </a:hlink>
        <a:folHlink>
          <a:srgbClr val="4D4D4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general master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2BFCE"/>
      </a:accent1>
      <a:accent2>
        <a:srgbClr val="33557D"/>
      </a:accent2>
      <a:accent3>
        <a:srgbClr val="FFFFFF"/>
      </a:accent3>
      <a:accent4>
        <a:srgbClr val="000000"/>
      </a:accent4>
      <a:accent5>
        <a:srgbClr val="D5DCE3"/>
      </a:accent5>
      <a:accent6>
        <a:srgbClr val="2D4C71"/>
      </a:accent6>
      <a:hlink>
        <a:srgbClr val="69AA61"/>
      </a:hlink>
      <a:folHlink>
        <a:srgbClr val="C6DFC3"/>
      </a:folHlink>
    </a:clrScheme>
    <a:fontScheme name="general master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general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 master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7BDC7"/>
        </a:accent1>
        <a:accent2>
          <a:srgbClr val="707B8F"/>
        </a:accent2>
        <a:accent3>
          <a:srgbClr val="FFFFFF"/>
        </a:accent3>
        <a:accent4>
          <a:srgbClr val="000000"/>
        </a:accent4>
        <a:accent5>
          <a:srgbClr val="D8DBE0"/>
        </a:accent5>
        <a:accent6>
          <a:srgbClr val="656F81"/>
        </a:accent6>
        <a:hlink>
          <a:srgbClr val="65AD63"/>
        </a:hlink>
        <a:folHlink>
          <a:srgbClr val="B2D6B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 master 14">
        <a:dk1>
          <a:srgbClr val="3E3E5C"/>
        </a:dk1>
        <a:lt1>
          <a:srgbClr val="FFFFFF"/>
        </a:lt1>
        <a:dk2>
          <a:srgbClr val="4C5A73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2B5BC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 master 15">
        <a:dk1>
          <a:srgbClr val="3E3E5C"/>
        </a:dk1>
        <a:lt1>
          <a:srgbClr val="FFFFFF"/>
        </a:lt1>
        <a:dk2>
          <a:srgbClr val="4C5A73"/>
        </a:dk2>
        <a:lt2>
          <a:srgbClr val="FFFFFF"/>
        </a:lt2>
        <a:accent1>
          <a:srgbClr val="A83422"/>
        </a:accent1>
        <a:accent2>
          <a:srgbClr val="5F3200"/>
        </a:accent2>
        <a:accent3>
          <a:srgbClr val="B2B5BC"/>
        </a:accent3>
        <a:accent4>
          <a:srgbClr val="DADADA"/>
        </a:accent4>
        <a:accent5>
          <a:srgbClr val="D1AEAB"/>
        </a:accent5>
        <a:accent6>
          <a:srgbClr val="552C00"/>
        </a:accent6>
        <a:hlink>
          <a:srgbClr val="CA7618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 master 16">
        <a:dk1>
          <a:srgbClr val="3E3E5C"/>
        </a:dk1>
        <a:lt1>
          <a:srgbClr val="FFFFFF"/>
        </a:lt1>
        <a:dk2>
          <a:srgbClr val="4C5A73"/>
        </a:dk2>
        <a:lt2>
          <a:srgbClr val="FFFFFF"/>
        </a:lt2>
        <a:accent1>
          <a:srgbClr val="A83422"/>
        </a:accent1>
        <a:accent2>
          <a:srgbClr val="5F3200"/>
        </a:accent2>
        <a:accent3>
          <a:srgbClr val="B2B5BC"/>
        </a:accent3>
        <a:accent4>
          <a:srgbClr val="DADADA"/>
        </a:accent4>
        <a:accent5>
          <a:srgbClr val="D1AEAB"/>
        </a:accent5>
        <a:accent6>
          <a:srgbClr val="552C00"/>
        </a:accent6>
        <a:hlink>
          <a:srgbClr val="CA7618"/>
        </a:hlink>
        <a:folHlink>
          <a:srgbClr val="4D4D4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3E3E5C"/>
    </a:dk1>
    <a:lt1>
      <a:srgbClr val="FFFFFF"/>
    </a:lt1>
    <a:dk2>
      <a:srgbClr val="002B5C"/>
    </a:dk2>
    <a:lt2>
      <a:srgbClr val="FFFFFF"/>
    </a:lt2>
    <a:accent1>
      <a:srgbClr val="B2BFCE"/>
    </a:accent1>
    <a:accent2>
      <a:srgbClr val="33557D"/>
    </a:accent2>
    <a:accent3>
      <a:srgbClr val="AAACB5"/>
    </a:accent3>
    <a:accent4>
      <a:srgbClr val="DADADA"/>
    </a:accent4>
    <a:accent5>
      <a:srgbClr val="D5DCE3"/>
    </a:accent5>
    <a:accent6>
      <a:srgbClr val="2D4C71"/>
    </a:accent6>
    <a:hlink>
      <a:srgbClr val="69AA61"/>
    </a:hlink>
    <a:folHlink>
      <a:srgbClr val="C6DFC3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3E3E5C"/>
    </a:dk1>
    <a:lt1>
      <a:srgbClr val="FFFFFF"/>
    </a:lt1>
    <a:dk2>
      <a:srgbClr val="002B5C"/>
    </a:dk2>
    <a:lt2>
      <a:srgbClr val="FFFFFF"/>
    </a:lt2>
    <a:accent1>
      <a:srgbClr val="B2BFCE"/>
    </a:accent1>
    <a:accent2>
      <a:srgbClr val="33557D"/>
    </a:accent2>
    <a:accent3>
      <a:srgbClr val="AAACB5"/>
    </a:accent3>
    <a:accent4>
      <a:srgbClr val="DADADA"/>
    </a:accent4>
    <a:accent5>
      <a:srgbClr val="D5DCE3"/>
    </a:accent5>
    <a:accent6>
      <a:srgbClr val="2D4C71"/>
    </a:accent6>
    <a:hlink>
      <a:srgbClr val="69AA61"/>
    </a:hlink>
    <a:folHlink>
      <a:srgbClr val="C6DFC3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3E3E5C"/>
    </a:dk1>
    <a:lt1>
      <a:srgbClr val="FFFFFF"/>
    </a:lt1>
    <a:dk2>
      <a:srgbClr val="002B5C"/>
    </a:dk2>
    <a:lt2>
      <a:srgbClr val="FFFFFF"/>
    </a:lt2>
    <a:accent1>
      <a:srgbClr val="B2BFCE"/>
    </a:accent1>
    <a:accent2>
      <a:srgbClr val="33557D"/>
    </a:accent2>
    <a:accent3>
      <a:srgbClr val="AAACB5"/>
    </a:accent3>
    <a:accent4>
      <a:srgbClr val="DADADA"/>
    </a:accent4>
    <a:accent5>
      <a:srgbClr val="D5DCE3"/>
    </a:accent5>
    <a:accent6>
      <a:srgbClr val="2D4C71"/>
    </a:accent6>
    <a:hlink>
      <a:srgbClr val="69AA61"/>
    </a:hlink>
    <a:folHlink>
      <a:srgbClr val="C6DFC3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3E3E5C"/>
    </a:dk1>
    <a:lt1>
      <a:srgbClr val="FFFFFF"/>
    </a:lt1>
    <a:dk2>
      <a:srgbClr val="002B5C"/>
    </a:dk2>
    <a:lt2>
      <a:srgbClr val="FFFFFF"/>
    </a:lt2>
    <a:accent1>
      <a:srgbClr val="B2BFCE"/>
    </a:accent1>
    <a:accent2>
      <a:srgbClr val="33557D"/>
    </a:accent2>
    <a:accent3>
      <a:srgbClr val="AAACB5"/>
    </a:accent3>
    <a:accent4>
      <a:srgbClr val="DADADA"/>
    </a:accent4>
    <a:accent5>
      <a:srgbClr val="D5DCE3"/>
    </a:accent5>
    <a:accent6>
      <a:srgbClr val="2D4C71"/>
    </a:accent6>
    <a:hlink>
      <a:srgbClr val="69AA61"/>
    </a:hlink>
    <a:folHlink>
      <a:srgbClr val="C6DFC3"/>
    </a:folHlink>
  </a:clrScheme>
</a:themeOverride>
</file>

<file path=ppt/theme/themeOverride5.xml><?xml version="1.0" encoding="utf-8"?>
<a:themeOverride xmlns:a="http://schemas.openxmlformats.org/drawingml/2006/main">
  <a:clrScheme name="">
    <a:dk1>
      <a:srgbClr val="3E3E5C"/>
    </a:dk1>
    <a:lt1>
      <a:srgbClr val="FFFFFF"/>
    </a:lt1>
    <a:dk2>
      <a:srgbClr val="002B5C"/>
    </a:dk2>
    <a:lt2>
      <a:srgbClr val="FFFFFF"/>
    </a:lt2>
    <a:accent1>
      <a:srgbClr val="B2BFCE"/>
    </a:accent1>
    <a:accent2>
      <a:srgbClr val="33557D"/>
    </a:accent2>
    <a:accent3>
      <a:srgbClr val="AAACB5"/>
    </a:accent3>
    <a:accent4>
      <a:srgbClr val="DADADA"/>
    </a:accent4>
    <a:accent5>
      <a:srgbClr val="D5DCE3"/>
    </a:accent5>
    <a:accent6>
      <a:srgbClr val="2D4C71"/>
    </a:accent6>
    <a:hlink>
      <a:srgbClr val="69AA61"/>
    </a:hlink>
    <a:folHlink>
      <a:srgbClr val="C6DFC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7530</TotalTime>
  <Words>509</Words>
  <Application>Microsoft Office PowerPoint</Application>
  <PresentationFormat>On-screen Show (4:3)</PresentationFormat>
  <Paragraphs>90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MS PGothic</vt:lpstr>
      <vt:lpstr>Arial</vt:lpstr>
      <vt:lpstr>Calibri</vt:lpstr>
      <vt:lpstr>Trebuchet MS</vt:lpstr>
      <vt:lpstr>Wingdings</vt:lpstr>
      <vt:lpstr>general master</vt:lpstr>
      <vt:lpstr>1_general master</vt:lpstr>
      <vt:lpstr>2_general master</vt:lpstr>
      <vt:lpstr>3_general master</vt:lpstr>
      <vt:lpstr>4_general master</vt:lpstr>
      <vt:lpstr>Planned Development Bonus  Portland Design Commission Briefing  June 14, 2018  </vt:lpstr>
      <vt:lpstr>Planned Development Bonus</vt:lpstr>
      <vt:lpstr>Planned Development Bonus</vt:lpstr>
      <vt:lpstr>Planned Development Bonus</vt:lpstr>
      <vt:lpstr>Planned Development Bonus</vt:lpstr>
      <vt:lpstr>Planned Development Purpose</vt:lpstr>
      <vt:lpstr>Planned Development Purpose</vt:lpstr>
      <vt:lpstr>Planned Development Purpose</vt:lpstr>
      <vt:lpstr>2+ Acre C/MU Sites (current)</vt:lpstr>
      <vt:lpstr>Planned Development  Approval Criteria</vt:lpstr>
      <vt:lpstr>Questions?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Cunningham, Bill</dc:creator>
  <cp:lastModifiedBy>Manning, Barry</cp:lastModifiedBy>
  <cp:revision>613</cp:revision>
  <cp:lastPrinted>2018-06-14T20:00:04Z</cp:lastPrinted>
  <dcterms:created xsi:type="dcterms:W3CDTF">2014-09-02T23:53:22Z</dcterms:created>
  <dcterms:modified xsi:type="dcterms:W3CDTF">2018-06-14T20:12:43Z</dcterms:modified>
</cp:coreProperties>
</file>