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2" r:id="rId3"/>
    <p:sldId id="276" r:id="rId4"/>
    <p:sldId id="257" r:id="rId5"/>
    <p:sldId id="258" r:id="rId6"/>
    <p:sldId id="259" r:id="rId7"/>
    <p:sldId id="277" r:id="rId8"/>
    <p:sldId id="260" r:id="rId9"/>
    <p:sldId id="261" r:id="rId10"/>
    <p:sldId id="262" r:id="rId11"/>
    <p:sldId id="278" r:id="rId12"/>
    <p:sldId id="263" r:id="rId13"/>
    <p:sldId id="264" r:id="rId14"/>
    <p:sldId id="265" r:id="rId15"/>
    <p:sldId id="279" r:id="rId16"/>
    <p:sldId id="266" r:id="rId17"/>
    <p:sldId id="267" r:id="rId18"/>
    <p:sldId id="268" r:id="rId19"/>
    <p:sldId id="280" r:id="rId20"/>
    <p:sldId id="269" r:id="rId21"/>
    <p:sldId id="270" r:id="rId22"/>
    <p:sldId id="273" r:id="rId23"/>
    <p:sldId id="281" r:id="rId24"/>
    <p:sldId id="274" r:id="rId25"/>
    <p:sldId id="275" r:id="rId26"/>
    <p:sldId id="271" r:id="rId27"/>
    <p:sldId id="283" r:id="rId28"/>
    <p:sldId id="272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A5F2"/>
    <a:srgbClr val="D06583"/>
    <a:srgbClr val="DFDFDF"/>
    <a:srgbClr val="698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>
        <p:scale>
          <a:sx n="78" d="100"/>
          <a:sy n="78" d="100"/>
        </p:scale>
        <p:origin x="54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AD0C63-3F8F-4541-9369-E8F026CAC6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513BB-F58D-4F57-B5E9-A0CA2B1E53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2A41D-4D76-4FEA-A460-48B756BCEBF0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5DDBA-870C-490F-A749-8F101A5A9F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CD70-D689-4FCC-916D-69F092F322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0F424-E658-4F46-939E-F85BCF471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182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EDE74-752D-4ABF-B1D7-6A666A637775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DC8AB-8604-4404-A590-3E1F432FC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416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27F2C-8A7F-4FAC-9BD3-98452A05F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5C7A7-F76D-4BF0-B2E9-756A5DE8B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AF390-8C71-405E-9E68-37E2B73B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E7C22-E0F5-49AD-9ECA-7DA049603497}" type="datetime1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3FB2-93A9-4613-802D-1344F339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7540F-C92D-4613-8042-08FF20B3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A8EC-5CC9-4D14-9B37-0FF9810D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F1661-E842-4CD6-8707-EE61FA974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BBFF7-426E-4999-A426-C869A18D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34D9-AF19-4E73-9945-2D6164ED4B6C}" type="datetime1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8676-C877-47CF-8850-663F3897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7355-DA6D-4EA3-9586-6B20076D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6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9EE40-1EA2-4E12-856B-544964DBF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D77F5-859B-484B-BAEB-3751DD0FB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526F9-EA74-488E-A7A5-A981442B1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9520-8DDB-4DAC-A7B5-A5DB71BBE1B2}" type="datetime1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07ABB-1094-4334-B94D-BCE5149B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5DF1C-1F39-4050-B67B-7495069C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707F4-ABB2-40F3-939B-12EB43F4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E84CB-AE82-4066-BC2E-76F35F52F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2BA16-CE01-4269-8BA5-0E9C0B5C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886A-B493-47D4-B606-E183E2A06CC2}" type="datetime1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437C0-F97E-456D-8D50-77BFD7AC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CDEEB-A734-4736-B83E-2790A5ED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4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50CC-F86C-44B4-BB6B-BE7FA8DA9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0A4B3-6952-405F-AECA-58FFCFC01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7D19A-80AB-4FFB-8A0D-8C2DD4AA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4A243-D9D0-4640-B2FE-8D802D823ED5}" type="datetime1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4BBF-D175-4715-971A-F3299A34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C4638-8BE9-42B7-9936-86109FE6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2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AF71-B8AB-4F39-864C-CB5FFEEC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5601-6916-4DC8-A26F-0483255B5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0B0FE-CD24-4727-A726-BE075230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D6FAA-A622-45AA-971D-15FB5FBC6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9F648-7643-434E-AAC8-C759E779EDD5}" type="datetime1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16879-ABC5-48D6-B0AB-A47DAA03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C351F-989F-4870-8433-5205E015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59186-1C8D-411E-A6F9-AC43B602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EF357-4595-4CAA-B3FD-BEAE0592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05610-5CA7-4D27-98A0-6AF17A8A0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072BB-C6E2-4108-89B6-BD9B50E101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22A6C-CB5D-4F07-B468-2F652C2CA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B1AE1B-D511-45BC-89F3-B6C53B352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8A8D1-4D5E-47D0-84C7-5D6E96478A51}" type="datetime1">
              <a:rPr lang="en-US" smtClean="0"/>
              <a:t>3/1/2018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3213FE-D5B8-4EC9-B844-B1B7959B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25B62-D45D-431B-B4F5-738CF455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5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A7969-A558-4047-9FA4-B0E74BF3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A93E3-0081-44D5-9C04-4E596611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B5B0-72B8-4902-A8B1-384448F0D656}" type="datetime1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13362-9E38-4CBD-84A8-657549B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8F0DA-8A91-4B40-9702-E363403D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A94F4-4582-4B06-B751-9A325E6A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CF39B-C100-4F61-9B44-6B5F644B6BD4}" type="datetime1">
              <a:rPr lang="en-US" smtClean="0"/>
              <a:t>3/1/2018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04CEA3-8C19-4FEE-8C08-92D32ABA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503C6-E942-4943-B6E1-99C37F2A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9990-7E0D-40A8-9A93-D7FD2A66B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05AC4-B329-444A-9E22-BC568207C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E459DD-0FF0-4F67-8266-8E1037229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7977B-C213-4DAB-83C8-36AF5D0F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8FB96-CE52-4CC4-9B39-77451C10C63E}" type="datetime1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59542-18BA-4164-A0E9-0CC6C7F9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DF1F3-F339-40D8-BFAF-0B35C3E99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7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CD91F-AACE-41BC-BB01-063D27DF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1E19D-60FC-43CD-A304-249411E0A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52A15-5864-41F9-8DE5-724873878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39297-F82B-4323-B63A-22711034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6C0F-5229-40D3-A548-C0BA25A426B6}" type="datetime1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05C5A-377B-4955-8827-CE861940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12DEA-804B-480C-97E1-D9ED0FB5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7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0750A-32EE-482E-A2F7-DCAF5C9A9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0A536-F32F-4503-BF62-3A541C2C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C4395-5901-4397-9409-B9C2A88B6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61C84-0222-47BA-8A70-6442F238DC95}" type="datetime1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C3F8F-2F0D-41D3-AE04-794EE98C7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A80-96D3-4656-A770-2C2CB8958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AA71A-EB3E-4379-AB21-A91BE3881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5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414963" y="2505636"/>
            <a:ext cx="8540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Context Workshop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3167732" y="3613632"/>
            <a:ext cx="6061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9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550 SE MLK Blvd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ABE3B-04C9-405E-84BE-1EB6FAFFB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8" r="5413"/>
          <a:stretch/>
        </p:blipFill>
        <p:spPr>
          <a:xfrm>
            <a:off x="267169" y="1705230"/>
            <a:ext cx="5816132" cy="42280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85E0FE-B4D5-408E-BF4B-73183D27D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72"/>
          <a:stretch/>
        </p:blipFill>
        <p:spPr>
          <a:xfrm>
            <a:off x="6223000" y="1705230"/>
            <a:ext cx="5664200" cy="42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00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550 SE MLK Blvd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03765054-9BBC-4149-A406-1754B4938F2D}"/>
              </a:ext>
            </a:extLst>
          </p:cNvPr>
          <p:cNvGrpSpPr>
            <a:grpSpLocks/>
          </p:cNvGrpSpPr>
          <p:nvPr/>
        </p:nvGrpSpPr>
        <p:grpSpPr bwMode="auto">
          <a:xfrm>
            <a:off x="267169" y="1642966"/>
            <a:ext cx="3065630" cy="2175327"/>
            <a:chOff x="-77788" y="-30163"/>
            <a:chExt cx="6591301" cy="4676776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3C1F9A42-3923-49DE-8DF8-96A17C5E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8" r="8505" b="15178"/>
            <a:stretch>
              <a:fillRect/>
            </a:stretch>
          </p:blipFill>
          <p:spPr bwMode="auto">
            <a:xfrm>
              <a:off x="-77788" y="-30163"/>
              <a:ext cx="6591301" cy="4676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76C6AA3-CCFF-406E-B23A-00A09789CC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9794" y="2545143"/>
              <a:ext cx="0" cy="666580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cxn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F4D41D83-E72B-4158-B29A-1FD36598A379}"/>
              </a:ext>
            </a:extLst>
          </p:cNvPr>
          <p:cNvGrpSpPr>
            <a:grpSpLocks/>
          </p:cNvGrpSpPr>
          <p:nvPr/>
        </p:nvGrpSpPr>
        <p:grpSpPr bwMode="auto">
          <a:xfrm>
            <a:off x="3461220" y="1642967"/>
            <a:ext cx="3116681" cy="2175326"/>
            <a:chOff x="-150813" y="14288"/>
            <a:chExt cx="6637338" cy="4632325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B5B3CCA8-0BBD-4535-8573-2AAF0A614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4" t="966" r="15790" b="33923"/>
            <a:stretch>
              <a:fillRect/>
            </a:stretch>
          </p:blipFill>
          <p:spPr bwMode="auto">
            <a:xfrm>
              <a:off x="-150813" y="14288"/>
              <a:ext cx="6637338" cy="463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A4E3DED-8959-4D7D-AA49-F2255648C4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17869" y="2660574"/>
              <a:ext cx="0" cy="686761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cxn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6E16025E-5BF0-43A5-BC91-2F74CCF1AA43}"/>
              </a:ext>
            </a:extLst>
          </p:cNvPr>
          <p:cNvGrpSpPr>
            <a:grpSpLocks/>
          </p:cNvGrpSpPr>
          <p:nvPr/>
        </p:nvGrpSpPr>
        <p:grpSpPr bwMode="auto">
          <a:xfrm>
            <a:off x="268095" y="3927527"/>
            <a:ext cx="3070611" cy="2205212"/>
            <a:chOff x="0" y="0"/>
            <a:chExt cx="6472238" cy="4646613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FAC8353C-5D3B-4B5B-98F0-189341B7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6" r="2615"/>
            <a:stretch>
              <a:fillRect/>
            </a:stretch>
          </p:blipFill>
          <p:spPr bwMode="auto">
            <a:xfrm>
              <a:off x="0" y="0"/>
              <a:ext cx="6472238" cy="4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E42D2A0-CE42-486C-9A24-A70A0DAC81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96782" y="1747399"/>
              <a:ext cx="0" cy="690040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cxnSp>
      </p:grpSp>
      <p:grpSp>
        <p:nvGrpSpPr>
          <p:cNvPr id="18" name="Group 21">
            <a:extLst>
              <a:ext uri="{FF2B5EF4-FFF2-40B4-BE49-F238E27FC236}">
                <a16:creationId xmlns:a16="http://schemas.microsoft.com/office/drawing/2014/main" id="{ADDB45B5-F910-4D32-9F21-E0C814F96658}"/>
              </a:ext>
            </a:extLst>
          </p:cNvPr>
          <p:cNvGrpSpPr>
            <a:grpSpLocks/>
          </p:cNvGrpSpPr>
          <p:nvPr/>
        </p:nvGrpSpPr>
        <p:grpSpPr bwMode="auto">
          <a:xfrm>
            <a:off x="6771161" y="1642966"/>
            <a:ext cx="4912487" cy="3407652"/>
            <a:chOff x="0" y="0"/>
            <a:chExt cx="6530975" cy="4646613"/>
          </a:xfrm>
        </p:grpSpPr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5F7ECDF5-7269-4040-AEE4-75C028273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4" t="1891" r="9271" b="16508"/>
            <a:stretch>
              <a:fillRect/>
            </a:stretch>
          </p:blipFill>
          <p:spPr bwMode="auto">
            <a:xfrm>
              <a:off x="0" y="0"/>
              <a:ext cx="6530975" cy="4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C73784-E211-4803-874D-A83B6961F06E}"/>
                </a:ext>
              </a:extLst>
            </p:cNvPr>
            <p:cNvSpPr/>
            <p:nvPr/>
          </p:nvSpPr>
          <p:spPr>
            <a:xfrm rot="20588876">
              <a:off x="1191581" y="2776543"/>
              <a:ext cx="1267794" cy="3923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400" b="1" baseline="0" dirty="0">
                  <a:solidFill>
                    <a:srgbClr val="FEFEFE"/>
                  </a:solidFill>
                  <a:latin typeface="Calibri" panose="020F0502020204030204" pitchFamily="34" charset="0"/>
                </a:rPr>
                <a:t>se STARK st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786620-3A66-4180-AC80-CCDEC203C0FE}"/>
                </a:ext>
              </a:extLst>
            </p:cNvPr>
            <p:cNvSpPr/>
            <p:nvPr/>
          </p:nvSpPr>
          <p:spPr>
            <a:xfrm rot="20266255">
              <a:off x="2614735" y="3707069"/>
              <a:ext cx="2012350" cy="39085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400" b="1" baseline="0" dirty="0">
                  <a:solidFill>
                    <a:srgbClr val="FEFEFE"/>
                  </a:solidFill>
                  <a:latin typeface="Calibri" panose="020F0502020204030204" pitchFamily="34" charset="0"/>
                </a:rPr>
                <a:t>se WASHINGTON st</a:t>
              </a:r>
            </a:p>
          </p:txBody>
        </p:sp>
        <p:sp>
          <p:nvSpPr>
            <p:cNvPr id="22" name="Freeform 1">
              <a:extLst>
                <a:ext uri="{FF2B5EF4-FFF2-40B4-BE49-F238E27FC236}">
                  <a16:creationId xmlns:a16="http://schemas.microsoft.com/office/drawing/2014/main" id="{FE538B61-BFA1-48A0-AABC-8CC7E8624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2989263"/>
              <a:ext cx="2154238" cy="1030287"/>
            </a:xfrm>
            <a:custGeom>
              <a:avLst/>
              <a:gdLst>
                <a:gd name="T0" fmla="*/ 802913 w 2238103"/>
                <a:gd name="T1" fmla="*/ 0 h 1018902"/>
                <a:gd name="T2" fmla="*/ 0 w 2238103"/>
                <a:gd name="T3" fmla="*/ 260883 h 1018902"/>
                <a:gd name="T4" fmla="*/ 955192 w 2238103"/>
                <a:gd name="T5" fmla="*/ 1090116 h 1018902"/>
                <a:gd name="T6" fmla="*/ 1778868 w 2238103"/>
                <a:gd name="T7" fmla="*/ 689476 h 1018902"/>
                <a:gd name="T8" fmla="*/ 1432785 w 2238103"/>
                <a:gd name="T9" fmla="*/ 447227 h 1018902"/>
                <a:gd name="T10" fmla="*/ 1384334 w 2238103"/>
                <a:gd name="T11" fmla="*/ 475180 h 1018902"/>
                <a:gd name="T12" fmla="*/ 1017485 w 2238103"/>
                <a:gd name="T13" fmla="*/ 223614 h 1018902"/>
                <a:gd name="T14" fmla="*/ 1079780 w 2238103"/>
                <a:gd name="T15" fmla="*/ 204979 h 1018902"/>
                <a:gd name="T16" fmla="*/ 802913 w 2238103"/>
                <a:gd name="T17" fmla="*/ 0 h 10189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38103" h="1018902">
                  <a:moveTo>
                    <a:pt x="1010194" y="0"/>
                  </a:moveTo>
                  <a:lnTo>
                    <a:pt x="0" y="243840"/>
                  </a:lnTo>
                  <a:lnTo>
                    <a:pt x="1201783" y="1018902"/>
                  </a:lnTo>
                  <a:lnTo>
                    <a:pt x="2238103" y="644434"/>
                  </a:lnTo>
                  <a:lnTo>
                    <a:pt x="1802674" y="418011"/>
                  </a:lnTo>
                  <a:lnTo>
                    <a:pt x="1741714" y="444137"/>
                  </a:lnTo>
                  <a:lnTo>
                    <a:pt x="1280160" y="209005"/>
                  </a:lnTo>
                  <a:lnTo>
                    <a:pt x="1358537" y="191588"/>
                  </a:lnTo>
                  <a:lnTo>
                    <a:pt x="1010194" y="0"/>
                  </a:lnTo>
                  <a:close/>
                </a:path>
              </a:pathLst>
            </a:custGeom>
            <a:solidFill>
              <a:srgbClr val="FF0000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: Shape 1">
              <a:extLst>
                <a:ext uri="{FF2B5EF4-FFF2-40B4-BE49-F238E27FC236}">
                  <a16:creationId xmlns:a16="http://schemas.microsoft.com/office/drawing/2014/main" id="{65BA0A8F-FC98-4B3D-A031-F1B445288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150" y="2238375"/>
              <a:ext cx="1270000" cy="422275"/>
            </a:xfrm>
            <a:custGeom>
              <a:avLst/>
              <a:gdLst>
                <a:gd name="T0" fmla="*/ 711805 w 1269242"/>
                <a:gd name="T1" fmla="*/ 0 h 423080"/>
                <a:gd name="T2" fmla="*/ 711805 w 1269242"/>
                <a:gd name="T3" fmla="*/ 0 h 423080"/>
                <a:gd name="T4" fmla="*/ 0 w 1269242"/>
                <a:gd name="T5" fmla="*/ 189257 h 423080"/>
                <a:gd name="T6" fmla="*/ 615985 w 1269242"/>
                <a:gd name="T7" fmla="*/ 419071 h 423080"/>
                <a:gd name="T8" fmla="*/ 1273036 w 1269242"/>
                <a:gd name="T9" fmla="*/ 229813 h 423080"/>
                <a:gd name="T10" fmla="*/ 711805 w 1269242"/>
                <a:gd name="T11" fmla="*/ 0 h 4230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9242" h="423080">
                  <a:moveTo>
                    <a:pt x="709683" y="0"/>
                  </a:moveTo>
                  <a:lnTo>
                    <a:pt x="709683" y="0"/>
                  </a:lnTo>
                  <a:lnTo>
                    <a:pt x="0" y="191068"/>
                  </a:lnTo>
                  <a:lnTo>
                    <a:pt x="614149" y="423080"/>
                  </a:lnTo>
                  <a:lnTo>
                    <a:pt x="1269242" y="232012"/>
                  </a:lnTo>
                  <a:lnTo>
                    <a:pt x="709683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: Shape 3">
              <a:extLst>
                <a:ext uri="{FF2B5EF4-FFF2-40B4-BE49-F238E27FC236}">
                  <a16:creationId xmlns:a16="http://schemas.microsoft.com/office/drawing/2014/main" id="{A9E4823B-5A5E-4F2D-8957-3E73E085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788" y="2484438"/>
              <a:ext cx="1514475" cy="477837"/>
            </a:xfrm>
            <a:custGeom>
              <a:avLst/>
              <a:gdLst>
                <a:gd name="T0" fmla="*/ 749570 w 1514902"/>
                <a:gd name="T1" fmla="*/ 478501 h 477671"/>
                <a:gd name="T2" fmla="*/ 1512767 w 1514902"/>
                <a:gd name="T3" fmla="*/ 246084 h 477671"/>
                <a:gd name="T4" fmla="*/ 735940 w 1514902"/>
                <a:gd name="T5" fmla="*/ 0 h 477671"/>
                <a:gd name="T6" fmla="*/ 0 w 1514902"/>
                <a:gd name="T7" fmla="*/ 191398 h 477671"/>
                <a:gd name="T8" fmla="*/ 749570 w 1514902"/>
                <a:gd name="T9" fmla="*/ 478501 h 4776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4902" h="477671">
                  <a:moveTo>
                    <a:pt x="750627" y="477671"/>
                  </a:moveTo>
                  <a:lnTo>
                    <a:pt x="1514902" y="245659"/>
                  </a:lnTo>
                  <a:lnTo>
                    <a:pt x="736979" y="0"/>
                  </a:lnTo>
                  <a:lnTo>
                    <a:pt x="0" y="191068"/>
                  </a:lnTo>
                  <a:lnTo>
                    <a:pt x="750627" y="477671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109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E95F41-70FD-4247-8293-A8BB553A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905" y="1672625"/>
            <a:ext cx="2784743" cy="3303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1F92C-F553-42DD-82D5-E5BEAAB5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57" y="1511984"/>
            <a:ext cx="5907244" cy="45568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08BF-DD9B-4448-9CDA-BA16566F2CE8}"/>
              </a:ext>
            </a:extLst>
          </p:cNvPr>
          <p:cNvCxnSpPr>
            <a:cxnSpLocks/>
          </p:cNvCxnSpPr>
          <p:nvPr/>
        </p:nvCxnSpPr>
        <p:spPr>
          <a:xfrm>
            <a:off x="6281061" y="1672625"/>
            <a:ext cx="2651513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BFDB1-B2A3-412E-8213-AC2A5EDF1EFD}"/>
              </a:ext>
            </a:extLst>
          </p:cNvPr>
          <p:cNvCxnSpPr>
            <a:cxnSpLocks/>
          </p:cNvCxnSpPr>
          <p:nvPr/>
        </p:nvCxnSpPr>
        <p:spPr>
          <a:xfrm flipV="1">
            <a:off x="6281061" y="4975984"/>
            <a:ext cx="2617844" cy="1016297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E407C79-BCD2-4B6D-932D-EDC22FAE1942}"/>
              </a:ext>
            </a:extLst>
          </p:cNvPr>
          <p:cNvSpPr/>
          <p:nvPr/>
        </p:nvSpPr>
        <p:spPr>
          <a:xfrm>
            <a:off x="8770585" y="5003648"/>
            <a:ext cx="3239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Plan District/ Central Eastside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Subdistrict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Fundamental Design Guidelines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Special Design Guidelines for the Design Zone of the Central Eastside District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550 SE MLK Blvd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82806D1-161E-4159-BBD0-FA938D5001E2}"/>
              </a:ext>
            </a:extLst>
          </p:cNvPr>
          <p:cNvSpPr/>
          <p:nvPr/>
        </p:nvSpPr>
        <p:spPr>
          <a:xfrm>
            <a:off x="1529778" y="2279500"/>
            <a:ext cx="359693" cy="710718"/>
          </a:xfrm>
          <a:custGeom>
            <a:avLst/>
            <a:gdLst>
              <a:gd name="connsiteX0" fmla="*/ 351026 w 359693"/>
              <a:gd name="connsiteY0" fmla="*/ 0 h 710718"/>
              <a:gd name="connsiteX1" fmla="*/ 0 w 359693"/>
              <a:gd name="connsiteY1" fmla="*/ 0 h 710718"/>
              <a:gd name="connsiteX2" fmla="*/ 0 w 359693"/>
              <a:gd name="connsiteY2" fmla="*/ 710718 h 710718"/>
              <a:gd name="connsiteX3" fmla="*/ 346692 w 359693"/>
              <a:gd name="connsiteY3" fmla="*/ 710718 h 710718"/>
              <a:gd name="connsiteX4" fmla="*/ 346692 w 359693"/>
              <a:gd name="connsiteY4" fmla="*/ 533038 h 710718"/>
              <a:gd name="connsiteX5" fmla="*/ 273020 w 359693"/>
              <a:gd name="connsiteY5" fmla="*/ 533038 h 710718"/>
              <a:gd name="connsiteX6" fmla="*/ 273020 w 359693"/>
              <a:gd name="connsiteY6" fmla="*/ 173345 h 710718"/>
              <a:gd name="connsiteX7" fmla="*/ 359693 w 359693"/>
              <a:gd name="connsiteY7" fmla="*/ 173345 h 710718"/>
              <a:gd name="connsiteX8" fmla="*/ 351026 w 359693"/>
              <a:gd name="connsiteY8" fmla="*/ 0 h 7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693" h="710718">
                <a:moveTo>
                  <a:pt x="351026" y="0"/>
                </a:moveTo>
                <a:lnTo>
                  <a:pt x="0" y="0"/>
                </a:lnTo>
                <a:lnTo>
                  <a:pt x="0" y="710718"/>
                </a:lnTo>
                <a:lnTo>
                  <a:pt x="346692" y="710718"/>
                </a:lnTo>
                <a:lnTo>
                  <a:pt x="346692" y="533038"/>
                </a:lnTo>
                <a:lnTo>
                  <a:pt x="273020" y="533038"/>
                </a:lnTo>
                <a:lnTo>
                  <a:pt x="273020" y="173345"/>
                </a:lnTo>
                <a:lnTo>
                  <a:pt x="359693" y="173345"/>
                </a:lnTo>
                <a:lnTo>
                  <a:pt x="351026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9FB96F1-DAE3-4D51-BCF8-8B54B63DC462}"/>
              </a:ext>
            </a:extLst>
          </p:cNvPr>
          <p:cNvSpPr/>
          <p:nvPr/>
        </p:nvSpPr>
        <p:spPr>
          <a:xfrm>
            <a:off x="9770225" y="2527069"/>
            <a:ext cx="498764" cy="964276"/>
          </a:xfrm>
          <a:custGeom>
            <a:avLst/>
            <a:gdLst>
              <a:gd name="connsiteX0" fmla="*/ 487680 w 498764"/>
              <a:gd name="connsiteY0" fmla="*/ 0 h 964276"/>
              <a:gd name="connsiteX1" fmla="*/ 0 w 498764"/>
              <a:gd name="connsiteY1" fmla="*/ 0 h 964276"/>
              <a:gd name="connsiteX2" fmla="*/ 0 w 498764"/>
              <a:gd name="connsiteY2" fmla="*/ 964276 h 964276"/>
              <a:gd name="connsiteX3" fmla="*/ 493222 w 498764"/>
              <a:gd name="connsiteY3" fmla="*/ 964276 h 964276"/>
              <a:gd name="connsiteX4" fmla="*/ 493222 w 498764"/>
              <a:gd name="connsiteY4" fmla="*/ 698269 h 964276"/>
              <a:gd name="connsiteX5" fmla="*/ 382386 w 498764"/>
              <a:gd name="connsiteY5" fmla="*/ 698269 h 964276"/>
              <a:gd name="connsiteX6" fmla="*/ 382386 w 498764"/>
              <a:gd name="connsiteY6" fmla="*/ 249382 h 964276"/>
              <a:gd name="connsiteX7" fmla="*/ 498764 w 498764"/>
              <a:gd name="connsiteY7" fmla="*/ 249382 h 964276"/>
              <a:gd name="connsiteX8" fmla="*/ 498764 w 498764"/>
              <a:gd name="connsiteY8" fmla="*/ 60960 h 96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764" h="964276">
                <a:moveTo>
                  <a:pt x="487680" y="0"/>
                </a:moveTo>
                <a:lnTo>
                  <a:pt x="0" y="0"/>
                </a:lnTo>
                <a:lnTo>
                  <a:pt x="0" y="964276"/>
                </a:lnTo>
                <a:lnTo>
                  <a:pt x="493222" y="964276"/>
                </a:lnTo>
                <a:lnTo>
                  <a:pt x="493222" y="698269"/>
                </a:lnTo>
                <a:lnTo>
                  <a:pt x="382386" y="698269"/>
                </a:lnTo>
                <a:lnTo>
                  <a:pt x="382386" y="249382"/>
                </a:lnTo>
                <a:lnTo>
                  <a:pt x="498764" y="249382"/>
                </a:lnTo>
                <a:lnTo>
                  <a:pt x="498764" y="60960"/>
                </a:lnTo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46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CD224-E66C-4EFE-8439-2C88613C9C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/>
          <a:stretch/>
        </p:blipFill>
        <p:spPr>
          <a:xfrm>
            <a:off x="233716" y="1605719"/>
            <a:ext cx="8425725" cy="45691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550 SE MLK Blvd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2035 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7E2418B-1AC4-4553-A239-19CA4DF1C59F}"/>
              </a:ext>
            </a:extLst>
          </p:cNvPr>
          <p:cNvSpPr/>
          <p:nvPr/>
        </p:nvSpPr>
        <p:spPr>
          <a:xfrm>
            <a:off x="3274646" y="3415323"/>
            <a:ext cx="461108" cy="902677"/>
          </a:xfrm>
          <a:custGeom>
            <a:avLst/>
            <a:gdLst>
              <a:gd name="connsiteX0" fmla="*/ 445477 w 461108"/>
              <a:gd name="connsiteY0" fmla="*/ 0 h 902677"/>
              <a:gd name="connsiteX1" fmla="*/ 0 w 461108"/>
              <a:gd name="connsiteY1" fmla="*/ 0 h 902677"/>
              <a:gd name="connsiteX2" fmla="*/ 0 w 461108"/>
              <a:gd name="connsiteY2" fmla="*/ 902677 h 902677"/>
              <a:gd name="connsiteX3" fmla="*/ 453292 w 461108"/>
              <a:gd name="connsiteY3" fmla="*/ 902677 h 902677"/>
              <a:gd name="connsiteX4" fmla="*/ 453292 w 461108"/>
              <a:gd name="connsiteY4" fmla="*/ 664308 h 902677"/>
              <a:gd name="connsiteX5" fmla="*/ 351692 w 461108"/>
              <a:gd name="connsiteY5" fmla="*/ 664308 h 902677"/>
              <a:gd name="connsiteX6" fmla="*/ 351692 w 461108"/>
              <a:gd name="connsiteY6" fmla="*/ 449385 h 902677"/>
              <a:gd name="connsiteX7" fmla="*/ 402492 w 461108"/>
              <a:gd name="connsiteY7" fmla="*/ 449385 h 902677"/>
              <a:gd name="connsiteX8" fmla="*/ 402492 w 461108"/>
              <a:gd name="connsiteY8" fmla="*/ 222739 h 902677"/>
              <a:gd name="connsiteX9" fmla="*/ 461108 w 461108"/>
              <a:gd name="connsiteY9" fmla="*/ 222739 h 902677"/>
              <a:gd name="connsiteX10" fmla="*/ 445477 w 461108"/>
              <a:gd name="connsiteY10" fmla="*/ 0 h 902677"/>
              <a:gd name="connsiteX0" fmla="*/ 468924 w 468924"/>
              <a:gd name="connsiteY0" fmla="*/ 0 h 902677"/>
              <a:gd name="connsiteX1" fmla="*/ 0 w 468924"/>
              <a:gd name="connsiteY1" fmla="*/ 0 h 902677"/>
              <a:gd name="connsiteX2" fmla="*/ 0 w 468924"/>
              <a:gd name="connsiteY2" fmla="*/ 902677 h 902677"/>
              <a:gd name="connsiteX3" fmla="*/ 453292 w 468924"/>
              <a:gd name="connsiteY3" fmla="*/ 902677 h 902677"/>
              <a:gd name="connsiteX4" fmla="*/ 453292 w 468924"/>
              <a:gd name="connsiteY4" fmla="*/ 664308 h 902677"/>
              <a:gd name="connsiteX5" fmla="*/ 351692 w 468924"/>
              <a:gd name="connsiteY5" fmla="*/ 664308 h 902677"/>
              <a:gd name="connsiteX6" fmla="*/ 351692 w 468924"/>
              <a:gd name="connsiteY6" fmla="*/ 449385 h 902677"/>
              <a:gd name="connsiteX7" fmla="*/ 402492 w 468924"/>
              <a:gd name="connsiteY7" fmla="*/ 449385 h 902677"/>
              <a:gd name="connsiteX8" fmla="*/ 402492 w 468924"/>
              <a:gd name="connsiteY8" fmla="*/ 222739 h 902677"/>
              <a:gd name="connsiteX9" fmla="*/ 461108 w 468924"/>
              <a:gd name="connsiteY9" fmla="*/ 222739 h 902677"/>
              <a:gd name="connsiteX10" fmla="*/ 468924 w 468924"/>
              <a:gd name="connsiteY10" fmla="*/ 0 h 902677"/>
              <a:gd name="connsiteX0" fmla="*/ 457201 w 461108"/>
              <a:gd name="connsiteY0" fmla="*/ 0 h 902677"/>
              <a:gd name="connsiteX1" fmla="*/ 0 w 461108"/>
              <a:gd name="connsiteY1" fmla="*/ 0 h 902677"/>
              <a:gd name="connsiteX2" fmla="*/ 0 w 461108"/>
              <a:gd name="connsiteY2" fmla="*/ 902677 h 902677"/>
              <a:gd name="connsiteX3" fmla="*/ 453292 w 461108"/>
              <a:gd name="connsiteY3" fmla="*/ 902677 h 902677"/>
              <a:gd name="connsiteX4" fmla="*/ 453292 w 461108"/>
              <a:gd name="connsiteY4" fmla="*/ 664308 h 902677"/>
              <a:gd name="connsiteX5" fmla="*/ 351692 w 461108"/>
              <a:gd name="connsiteY5" fmla="*/ 664308 h 902677"/>
              <a:gd name="connsiteX6" fmla="*/ 351692 w 461108"/>
              <a:gd name="connsiteY6" fmla="*/ 449385 h 902677"/>
              <a:gd name="connsiteX7" fmla="*/ 402492 w 461108"/>
              <a:gd name="connsiteY7" fmla="*/ 449385 h 902677"/>
              <a:gd name="connsiteX8" fmla="*/ 402492 w 461108"/>
              <a:gd name="connsiteY8" fmla="*/ 222739 h 902677"/>
              <a:gd name="connsiteX9" fmla="*/ 461108 w 461108"/>
              <a:gd name="connsiteY9" fmla="*/ 222739 h 902677"/>
              <a:gd name="connsiteX10" fmla="*/ 457201 w 461108"/>
              <a:gd name="connsiteY10" fmla="*/ 0 h 90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1108" h="902677">
                <a:moveTo>
                  <a:pt x="457201" y="0"/>
                </a:moveTo>
                <a:lnTo>
                  <a:pt x="0" y="0"/>
                </a:lnTo>
                <a:lnTo>
                  <a:pt x="0" y="902677"/>
                </a:lnTo>
                <a:lnTo>
                  <a:pt x="453292" y="902677"/>
                </a:lnTo>
                <a:lnTo>
                  <a:pt x="453292" y="664308"/>
                </a:lnTo>
                <a:lnTo>
                  <a:pt x="351692" y="664308"/>
                </a:lnTo>
                <a:lnTo>
                  <a:pt x="351692" y="449385"/>
                </a:lnTo>
                <a:lnTo>
                  <a:pt x="402492" y="449385"/>
                </a:lnTo>
                <a:lnTo>
                  <a:pt x="402492" y="222739"/>
                </a:lnTo>
                <a:lnTo>
                  <a:pt x="461108" y="222739"/>
                </a:lnTo>
                <a:cubicBezTo>
                  <a:pt x="459806" y="148493"/>
                  <a:pt x="458503" y="74246"/>
                  <a:pt x="457201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E2528-C1E8-492A-9BCC-E80E8D1A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6805" b="61973"/>
          <a:stretch/>
        </p:blipFill>
        <p:spPr>
          <a:xfrm>
            <a:off x="9207955" y="1605720"/>
            <a:ext cx="2625699" cy="26079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2539D5-22CC-4127-965C-5F531282DC98}"/>
              </a:ext>
            </a:extLst>
          </p:cNvPr>
          <p:cNvSpPr/>
          <p:nvPr/>
        </p:nvSpPr>
        <p:spPr>
          <a:xfrm>
            <a:off x="2084263" y="1804329"/>
            <a:ext cx="1588079" cy="759001"/>
          </a:xfrm>
          <a:prstGeom prst="rect">
            <a:avLst/>
          </a:prstGeom>
          <a:solidFill>
            <a:srgbClr val="C4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F36D2-01E6-4142-A493-ED6D91BADA8B}"/>
              </a:ext>
            </a:extLst>
          </p:cNvPr>
          <p:cNvSpPr txBox="1"/>
          <p:nvPr/>
        </p:nvSpPr>
        <p:spPr>
          <a:xfrm>
            <a:off x="2084263" y="1884752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100’(175’)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69339-74C4-4B2D-A343-871E9FE208CF}"/>
              </a:ext>
            </a:extLst>
          </p:cNvPr>
          <p:cNvSpPr/>
          <p:nvPr/>
        </p:nvSpPr>
        <p:spPr>
          <a:xfrm>
            <a:off x="4955060" y="2563330"/>
            <a:ext cx="457200" cy="291081"/>
          </a:xfrm>
          <a:prstGeom prst="rect">
            <a:avLst/>
          </a:prstGeom>
          <a:solidFill>
            <a:srgbClr val="C4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613C33-4429-410B-AA19-93C2148D36DA}"/>
              </a:ext>
            </a:extLst>
          </p:cNvPr>
          <p:cNvSpPr/>
          <p:nvPr/>
        </p:nvSpPr>
        <p:spPr>
          <a:xfrm>
            <a:off x="5399903" y="4436318"/>
            <a:ext cx="1588079" cy="759001"/>
          </a:xfrm>
          <a:prstGeom prst="rect">
            <a:avLst/>
          </a:prstGeom>
          <a:solidFill>
            <a:srgbClr val="C4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AB290-6700-4799-9928-0DB9C4DA13BA}"/>
              </a:ext>
            </a:extLst>
          </p:cNvPr>
          <p:cNvSpPr txBox="1"/>
          <p:nvPr/>
        </p:nvSpPr>
        <p:spPr>
          <a:xfrm>
            <a:off x="5399903" y="4516741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200’(275’)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294773-1757-45BB-BCE6-AF972BE7BB38}"/>
              </a:ext>
            </a:extLst>
          </p:cNvPr>
          <p:cNvSpPr/>
          <p:nvPr/>
        </p:nvSpPr>
        <p:spPr>
          <a:xfrm rot="16200000">
            <a:off x="7313447" y="2331551"/>
            <a:ext cx="1588079" cy="571319"/>
          </a:xfrm>
          <a:prstGeom prst="rect">
            <a:avLst/>
          </a:prstGeom>
          <a:solidFill>
            <a:srgbClr val="C4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2EDE9-1A20-4F5B-92F9-B4532F7B7D35}"/>
              </a:ext>
            </a:extLst>
          </p:cNvPr>
          <p:cNvSpPr txBox="1"/>
          <p:nvPr/>
        </p:nvSpPr>
        <p:spPr>
          <a:xfrm rot="16200000">
            <a:off x="7219606" y="2318134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50’(125’)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938137-D446-433F-9BE6-52BEBD926984}"/>
              </a:ext>
            </a:extLst>
          </p:cNvPr>
          <p:cNvSpPr/>
          <p:nvPr/>
        </p:nvSpPr>
        <p:spPr>
          <a:xfrm>
            <a:off x="7286398" y="2221806"/>
            <a:ext cx="498359" cy="759001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4CE451-55CA-45ED-88C5-7BFCBC9EE019}"/>
              </a:ext>
            </a:extLst>
          </p:cNvPr>
          <p:cNvSpPr txBox="1"/>
          <p:nvPr/>
        </p:nvSpPr>
        <p:spPr>
          <a:xfrm>
            <a:off x="5743891" y="2478037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200’(275’)</a:t>
            </a:r>
          </a:p>
        </p:txBody>
      </p:sp>
    </p:spTree>
    <p:extLst>
      <p:ext uri="{BB962C8B-B14F-4D97-AF65-F5344CB8AC3E}">
        <p14:creationId xmlns:p14="http://schemas.microsoft.com/office/powerpoint/2010/main" val="2415996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1732 NE 2nd Ave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2EEBAE-95C1-4C51-84E1-433344C9B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3" r="13096"/>
          <a:stretch/>
        </p:blipFill>
        <p:spPr>
          <a:xfrm>
            <a:off x="-284033" y="1713741"/>
            <a:ext cx="5894001" cy="4219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CBD8B6-FB85-4F81-A3C1-2AA0161B3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2"/>
          <a:stretch/>
        </p:blipFill>
        <p:spPr>
          <a:xfrm>
            <a:off x="5807675" y="1713741"/>
            <a:ext cx="64785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27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1732 NE 2nd Ave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49BB7566-2DA1-455E-85A6-A59CFB2882A0}"/>
              </a:ext>
            </a:extLst>
          </p:cNvPr>
          <p:cNvGrpSpPr>
            <a:grpSpLocks/>
          </p:cNvGrpSpPr>
          <p:nvPr/>
        </p:nvGrpSpPr>
        <p:grpSpPr bwMode="auto">
          <a:xfrm>
            <a:off x="7208835" y="1534596"/>
            <a:ext cx="4381872" cy="3292898"/>
            <a:chOff x="12700" y="0"/>
            <a:chExt cx="6388100" cy="480060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0DDCA371-39FE-4359-A07D-8CE0924E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" t="198" r="10107"/>
            <a:stretch>
              <a:fillRect/>
            </a:stretch>
          </p:blipFill>
          <p:spPr bwMode="auto">
            <a:xfrm>
              <a:off x="12700" y="0"/>
              <a:ext cx="63881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CF8B4BB5-D502-4496-9703-BAA4DC005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88" y="2249488"/>
              <a:ext cx="685800" cy="190500"/>
            </a:xfrm>
            <a:custGeom>
              <a:avLst/>
              <a:gdLst>
                <a:gd name="T0" fmla="*/ 83392 w 620973"/>
                <a:gd name="T1" fmla="*/ 9217 h 184244"/>
                <a:gd name="T2" fmla="*/ 1501057 w 620973"/>
                <a:gd name="T3" fmla="*/ 0 h 184244"/>
                <a:gd name="T4" fmla="*/ 1517734 w 620973"/>
                <a:gd name="T5" fmla="*/ 119806 h 184244"/>
                <a:gd name="T6" fmla="*/ 783882 w 620973"/>
                <a:gd name="T7" fmla="*/ 138243 h 184244"/>
                <a:gd name="T8" fmla="*/ 733848 w 620973"/>
                <a:gd name="T9" fmla="*/ 230402 h 184244"/>
                <a:gd name="T10" fmla="*/ 0 w 620973"/>
                <a:gd name="T11" fmla="*/ 248833 h 184244"/>
                <a:gd name="T12" fmla="*/ 0 w 620973"/>
                <a:gd name="T13" fmla="*/ 202754 h 184244"/>
                <a:gd name="T14" fmla="*/ 83392 w 620973"/>
                <a:gd name="T15" fmla="*/ 9217 h 1842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20973" h="184244">
                  <a:moveTo>
                    <a:pt x="34119" y="6823"/>
                  </a:moveTo>
                  <a:lnTo>
                    <a:pt x="614149" y="0"/>
                  </a:lnTo>
                  <a:lnTo>
                    <a:pt x="620973" y="88710"/>
                  </a:lnTo>
                  <a:lnTo>
                    <a:pt x="320722" y="102358"/>
                  </a:lnTo>
                  <a:lnTo>
                    <a:pt x="300250" y="170597"/>
                  </a:lnTo>
                  <a:lnTo>
                    <a:pt x="0" y="184244"/>
                  </a:lnTo>
                  <a:lnTo>
                    <a:pt x="0" y="150125"/>
                  </a:lnTo>
                  <a:lnTo>
                    <a:pt x="34119" y="6823"/>
                  </a:lnTo>
                  <a:close/>
                </a:path>
              </a:pathLst>
            </a:custGeom>
            <a:solidFill>
              <a:srgbClr val="FF0000">
                <a:alpha val="6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46F1EA22-C6D9-4608-A029-5C0685EB4550}"/>
              </a:ext>
            </a:extLst>
          </p:cNvPr>
          <p:cNvGrpSpPr>
            <a:grpSpLocks/>
          </p:cNvGrpSpPr>
          <p:nvPr/>
        </p:nvGrpSpPr>
        <p:grpSpPr bwMode="auto">
          <a:xfrm>
            <a:off x="3837109" y="1527379"/>
            <a:ext cx="3157010" cy="2346107"/>
            <a:chOff x="-11113" y="38100"/>
            <a:chExt cx="6411913" cy="4762500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4B2DEF00-2ACE-4691-994C-4684CC27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6" t="169" r="5916" b="92"/>
            <a:stretch>
              <a:fillRect/>
            </a:stretch>
          </p:blipFill>
          <p:spPr bwMode="auto">
            <a:xfrm>
              <a:off x="-11113" y="38100"/>
              <a:ext cx="6411913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EA080B-42EB-42AE-A103-356C4A979AC4}"/>
                </a:ext>
              </a:extLst>
            </p:cNvPr>
            <p:cNvCxnSpPr/>
            <p:nvPr/>
          </p:nvCxnSpPr>
          <p:spPr>
            <a:xfrm flipV="1">
              <a:off x="2781773" y="1676209"/>
              <a:ext cx="7996" cy="913611"/>
            </a:xfrm>
            <a:prstGeom prst="line">
              <a:avLst/>
            </a:prstGeom>
            <a:noFill/>
            <a:ln w="101600" algn="ctr">
              <a:solidFill>
                <a:srgbClr val="FF0000">
                  <a:alpha val="69000"/>
                </a:srgbClr>
              </a:solidFill>
              <a:prstDash val="solid"/>
              <a:round/>
              <a:headEnd type="triangle"/>
              <a:tailEnd/>
            </a:ln>
            <a:effectLst>
              <a:outerShdw dist="35921" dir="2700000" algn="ctr" rotWithShape="0">
                <a:schemeClr val="bg1">
                  <a:lumMod val="6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4" name="Group 3">
            <a:extLst>
              <a:ext uri="{FF2B5EF4-FFF2-40B4-BE49-F238E27FC236}">
                <a16:creationId xmlns:a16="http://schemas.microsoft.com/office/drawing/2014/main" id="{2D42D100-A082-4B3C-9D02-476CF4945364}"/>
              </a:ext>
            </a:extLst>
          </p:cNvPr>
          <p:cNvGrpSpPr>
            <a:grpSpLocks/>
          </p:cNvGrpSpPr>
          <p:nvPr/>
        </p:nvGrpSpPr>
        <p:grpSpPr bwMode="auto">
          <a:xfrm>
            <a:off x="588963" y="4052387"/>
            <a:ext cx="3071721" cy="2388754"/>
            <a:chOff x="-38100" y="-12700"/>
            <a:chExt cx="6451600" cy="4813300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A3B70408-13E3-4A5E-9ACF-272AEC3A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9" r="2547" b="2335"/>
            <a:stretch>
              <a:fillRect/>
            </a:stretch>
          </p:blipFill>
          <p:spPr bwMode="auto">
            <a:xfrm>
              <a:off x="-38100" y="-12700"/>
              <a:ext cx="6451600" cy="4813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CB9C3D5-0A57-40D1-B36A-AED763C13058}"/>
                </a:ext>
              </a:extLst>
            </p:cNvPr>
            <p:cNvCxnSpPr/>
            <p:nvPr/>
          </p:nvCxnSpPr>
          <p:spPr>
            <a:xfrm flipV="1">
              <a:off x="1788591" y="1758485"/>
              <a:ext cx="13530" cy="911283"/>
            </a:xfrm>
            <a:prstGeom prst="line">
              <a:avLst/>
            </a:prstGeom>
            <a:noFill/>
            <a:ln w="101600" algn="ctr">
              <a:solidFill>
                <a:srgbClr val="FF0000">
                  <a:alpha val="69000"/>
                </a:srgbClr>
              </a:solidFill>
              <a:prstDash val="solid"/>
              <a:round/>
              <a:headEnd type="triangle"/>
              <a:tailEnd/>
            </a:ln>
            <a:effectLst>
              <a:outerShdw dist="35921" dir="2700000" algn="ctr" rotWithShape="0">
                <a:schemeClr val="bg1">
                  <a:lumMod val="6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1CF710CD-75C1-46DB-A5AF-B849B675C638}"/>
              </a:ext>
            </a:extLst>
          </p:cNvPr>
          <p:cNvGrpSpPr>
            <a:grpSpLocks/>
          </p:cNvGrpSpPr>
          <p:nvPr/>
        </p:nvGrpSpPr>
        <p:grpSpPr bwMode="auto">
          <a:xfrm>
            <a:off x="588964" y="1534596"/>
            <a:ext cx="3071720" cy="2331674"/>
            <a:chOff x="150813" y="26988"/>
            <a:chExt cx="6262687" cy="475615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51DB1DE-7C99-418A-99E6-03B702A88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6" t="14726" r="29765" b="16678"/>
            <a:stretch>
              <a:fillRect/>
            </a:stretch>
          </p:blipFill>
          <p:spPr bwMode="auto">
            <a:xfrm>
              <a:off x="150813" y="26988"/>
              <a:ext cx="6262687" cy="475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E5C23FD-BC86-473A-9225-6C734006766B}"/>
                </a:ext>
              </a:extLst>
            </p:cNvPr>
            <p:cNvCxnSpPr/>
            <p:nvPr/>
          </p:nvCxnSpPr>
          <p:spPr>
            <a:xfrm flipV="1">
              <a:off x="3658024" y="1491037"/>
              <a:ext cx="10701" cy="915365"/>
            </a:xfrm>
            <a:prstGeom prst="line">
              <a:avLst/>
            </a:prstGeom>
            <a:noFill/>
            <a:ln w="101600" algn="ctr">
              <a:solidFill>
                <a:srgbClr val="FF0000">
                  <a:alpha val="69000"/>
                </a:srgbClr>
              </a:solidFill>
              <a:prstDash val="solid"/>
              <a:round/>
              <a:headEnd type="triangle"/>
              <a:tailEnd/>
            </a:ln>
            <a:effectLst>
              <a:outerShdw dist="35921" dir="2700000" algn="ctr" rotWithShape="0">
                <a:schemeClr val="bg1">
                  <a:lumMod val="6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47893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9ABA3A-E330-45BF-9A85-CEF03F6B5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69" y="1667356"/>
            <a:ext cx="3442540" cy="313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3ABCB-136E-4D02-8F88-BED18BFD3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96" y="1667356"/>
            <a:ext cx="5556665" cy="4324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08BF-DD9B-4448-9CDA-BA16566F2CE8}"/>
              </a:ext>
            </a:extLst>
          </p:cNvPr>
          <p:cNvCxnSpPr>
            <a:cxnSpLocks/>
          </p:cNvCxnSpPr>
          <p:nvPr/>
        </p:nvCxnSpPr>
        <p:spPr>
          <a:xfrm>
            <a:off x="6281061" y="1672625"/>
            <a:ext cx="165950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BFDB1-B2A3-412E-8213-AC2A5EDF1EFD}"/>
              </a:ext>
            </a:extLst>
          </p:cNvPr>
          <p:cNvCxnSpPr>
            <a:cxnSpLocks/>
          </p:cNvCxnSpPr>
          <p:nvPr/>
        </p:nvCxnSpPr>
        <p:spPr>
          <a:xfrm flipV="1">
            <a:off x="6281061" y="4806541"/>
            <a:ext cx="1659507" cy="118574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E407C79-BCD2-4B6D-932D-EDC22FAE1942}"/>
              </a:ext>
            </a:extLst>
          </p:cNvPr>
          <p:cNvSpPr/>
          <p:nvPr/>
        </p:nvSpPr>
        <p:spPr>
          <a:xfrm>
            <a:off x="7856186" y="5003648"/>
            <a:ext cx="382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Plan District/ Lloyd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Subdistrict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Fundamental Design Guidelines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1732 NE 2nd Ave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CB74BD3-E7DC-4800-A984-7695C50B6E05}"/>
              </a:ext>
            </a:extLst>
          </p:cNvPr>
          <p:cNvSpPr/>
          <p:nvPr/>
        </p:nvSpPr>
        <p:spPr>
          <a:xfrm rot="20575112">
            <a:off x="3502902" y="3415651"/>
            <a:ext cx="432161" cy="411932"/>
          </a:xfrm>
          <a:custGeom>
            <a:avLst/>
            <a:gdLst>
              <a:gd name="connsiteX0" fmla="*/ 77373 w 281354"/>
              <a:gd name="connsiteY0" fmla="*/ 0 h 274320"/>
              <a:gd name="connsiteX1" fmla="*/ 281354 w 281354"/>
              <a:gd name="connsiteY1" fmla="*/ 63304 h 274320"/>
              <a:gd name="connsiteX2" fmla="*/ 211016 w 281354"/>
              <a:gd name="connsiteY2" fmla="*/ 274320 h 274320"/>
              <a:gd name="connsiteX3" fmla="*/ 0 w 281354"/>
              <a:gd name="connsiteY3" fmla="*/ 211015 h 274320"/>
              <a:gd name="connsiteX4" fmla="*/ 77373 w 281354"/>
              <a:gd name="connsiteY4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54" h="274320">
                <a:moveTo>
                  <a:pt x="77373" y="0"/>
                </a:moveTo>
                <a:lnTo>
                  <a:pt x="281354" y="63304"/>
                </a:lnTo>
                <a:lnTo>
                  <a:pt x="211016" y="274320"/>
                </a:lnTo>
                <a:lnTo>
                  <a:pt x="0" y="211015"/>
                </a:lnTo>
                <a:lnTo>
                  <a:pt x="77373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499A51-9B52-49F3-9F2F-7D076155C30E}"/>
              </a:ext>
            </a:extLst>
          </p:cNvPr>
          <p:cNvSpPr/>
          <p:nvPr/>
        </p:nvSpPr>
        <p:spPr>
          <a:xfrm rot="20408143">
            <a:off x="9333915" y="2761097"/>
            <a:ext cx="682282" cy="716827"/>
          </a:xfrm>
          <a:custGeom>
            <a:avLst/>
            <a:gdLst>
              <a:gd name="connsiteX0" fmla="*/ 161779 w 555674"/>
              <a:gd name="connsiteY0" fmla="*/ 0 h 583809"/>
              <a:gd name="connsiteX1" fmla="*/ 0 w 555674"/>
              <a:gd name="connsiteY1" fmla="*/ 429064 h 583809"/>
              <a:gd name="connsiteX2" fmla="*/ 414997 w 555674"/>
              <a:gd name="connsiteY2" fmla="*/ 583809 h 583809"/>
              <a:gd name="connsiteX3" fmla="*/ 555674 w 555674"/>
              <a:gd name="connsiteY3" fmla="*/ 168812 h 583809"/>
              <a:gd name="connsiteX4" fmla="*/ 161779 w 555674"/>
              <a:gd name="connsiteY4" fmla="*/ 0 h 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674" h="583809">
                <a:moveTo>
                  <a:pt x="161779" y="0"/>
                </a:moveTo>
                <a:lnTo>
                  <a:pt x="0" y="429064"/>
                </a:lnTo>
                <a:lnTo>
                  <a:pt x="414997" y="583809"/>
                </a:lnTo>
                <a:lnTo>
                  <a:pt x="555674" y="168812"/>
                </a:lnTo>
                <a:lnTo>
                  <a:pt x="161779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0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2FEF36-82C0-4FEA-A0D2-4E0C7001A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/>
          <a:stretch/>
        </p:blipFill>
        <p:spPr>
          <a:xfrm>
            <a:off x="351692" y="1605720"/>
            <a:ext cx="8336034" cy="46361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1732 NE 2nd Ave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2035 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E2528-C1E8-492A-9BCC-E80E8D1A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5" b="81792"/>
          <a:stretch/>
        </p:blipFill>
        <p:spPr>
          <a:xfrm>
            <a:off x="9207955" y="1605720"/>
            <a:ext cx="2625699" cy="12486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56BB9-AC82-4105-BD02-FCF414992EAC}"/>
              </a:ext>
            </a:extLst>
          </p:cNvPr>
          <p:cNvSpPr/>
          <p:nvPr/>
        </p:nvSpPr>
        <p:spPr>
          <a:xfrm>
            <a:off x="3259015" y="3645876"/>
            <a:ext cx="468923" cy="46892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D41946-DCEB-44A4-BE5D-08AEED11C7D2}"/>
              </a:ext>
            </a:extLst>
          </p:cNvPr>
          <p:cNvSpPr/>
          <p:nvPr/>
        </p:nvSpPr>
        <p:spPr>
          <a:xfrm>
            <a:off x="1143884" y="4921535"/>
            <a:ext cx="1704157" cy="759001"/>
          </a:xfrm>
          <a:prstGeom prst="rect">
            <a:avLst/>
          </a:prstGeom>
          <a:solidFill>
            <a:srgbClr val="D06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60608-821D-4950-AFB4-C988429A14AA}"/>
              </a:ext>
            </a:extLst>
          </p:cNvPr>
          <p:cNvSpPr txBox="1"/>
          <p:nvPr/>
        </p:nvSpPr>
        <p:spPr>
          <a:xfrm>
            <a:off x="1259962" y="5001958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100’(125’)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1D3A0-093B-47B0-8BF2-5E04302FFF13}"/>
              </a:ext>
            </a:extLst>
          </p:cNvPr>
          <p:cNvSpPr/>
          <p:nvPr/>
        </p:nvSpPr>
        <p:spPr>
          <a:xfrm>
            <a:off x="5744394" y="3803543"/>
            <a:ext cx="1704157" cy="759001"/>
          </a:xfrm>
          <a:prstGeom prst="rect">
            <a:avLst/>
          </a:prstGeom>
          <a:solidFill>
            <a:srgbClr val="D06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6F57D-252C-4AE1-BC0F-C0BB270619BE}"/>
              </a:ext>
            </a:extLst>
          </p:cNvPr>
          <p:cNvSpPr txBox="1"/>
          <p:nvPr/>
        </p:nvSpPr>
        <p:spPr>
          <a:xfrm>
            <a:off x="5860472" y="3883966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100’(125’)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E2C354-AABC-4842-9302-9F03B8C1AC04}"/>
              </a:ext>
            </a:extLst>
          </p:cNvPr>
          <p:cNvSpPr/>
          <p:nvPr/>
        </p:nvSpPr>
        <p:spPr>
          <a:xfrm>
            <a:off x="5744394" y="4971962"/>
            <a:ext cx="1704157" cy="759001"/>
          </a:xfrm>
          <a:prstGeom prst="rect">
            <a:avLst/>
          </a:prstGeom>
          <a:solidFill>
            <a:srgbClr val="D06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E76EDD-F0EC-42FC-9363-FF157C27AC83}"/>
              </a:ext>
            </a:extLst>
          </p:cNvPr>
          <p:cNvSpPr txBox="1"/>
          <p:nvPr/>
        </p:nvSpPr>
        <p:spPr>
          <a:xfrm>
            <a:off x="5860472" y="5052385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100’(175’)</a:t>
            </a:r>
          </a:p>
        </p:txBody>
      </p:sp>
    </p:spTree>
    <p:extLst>
      <p:ext uri="{BB962C8B-B14F-4D97-AF65-F5344CB8AC3E}">
        <p14:creationId xmlns:p14="http://schemas.microsoft.com/office/powerpoint/2010/main" val="2650846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525 SE MLK Blvd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23597-DA5D-4B90-8A15-F34CC00F4F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3"/>
          <a:stretch/>
        </p:blipFill>
        <p:spPr>
          <a:xfrm>
            <a:off x="421862" y="1713741"/>
            <a:ext cx="5531713" cy="4219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935DF-B7EB-46AF-BFFC-4D866E175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61" y="1713741"/>
            <a:ext cx="5600387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56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525 SE MLK Blvd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A59AF7C6-30B0-4A7D-9D63-78E7B4761192}"/>
              </a:ext>
            </a:extLst>
          </p:cNvPr>
          <p:cNvGrpSpPr>
            <a:grpSpLocks/>
          </p:cNvGrpSpPr>
          <p:nvPr/>
        </p:nvGrpSpPr>
        <p:grpSpPr bwMode="auto">
          <a:xfrm>
            <a:off x="431987" y="1511984"/>
            <a:ext cx="3237169" cy="2306068"/>
            <a:chOff x="0" y="-1588"/>
            <a:chExt cx="6526213" cy="464820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289E441-095F-4C18-855D-F86609CA5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7"/>
            <a:stretch>
              <a:fillRect/>
            </a:stretch>
          </p:blipFill>
          <p:spPr bwMode="auto">
            <a:xfrm>
              <a:off x="0" y="-1588"/>
              <a:ext cx="6526213" cy="4648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Isosceles Triangle 17">
              <a:extLst>
                <a:ext uri="{FF2B5EF4-FFF2-40B4-BE49-F238E27FC236}">
                  <a16:creationId xmlns:a16="http://schemas.microsoft.com/office/drawing/2014/main" id="{DE86F435-C7A4-4E4F-A5F9-FF2D54F398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889125" y="1387475"/>
              <a:ext cx="309563" cy="1746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aseline="0"/>
            </a:p>
          </p:txBody>
        </p:sp>
      </p:grpSp>
      <p:grpSp>
        <p:nvGrpSpPr>
          <p:cNvPr id="11" name="Group 6">
            <a:extLst>
              <a:ext uri="{FF2B5EF4-FFF2-40B4-BE49-F238E27FC236}">
                <a16:creationId xmlns:a16="http://schemas.microsoft.com/office/drawing/2014/main" id="{3C269B0B-B5CC-4ED8-8189-494BCA47CDE1}"/>
              </a:ext>
            </a:extLst>
          </p:cNvPr>
          <p:cNvGrpSpPr>
            <a:grpSpLocks/>
          </p:cNvGrpSpPr>
          <p:nvPr/>
        </p:nvGrpSpPr>
        <p:grpSpPr bwMode="auto">
          <a:xfrm>
            <a:off x="3835401" y="1511984"/>
            <a:ext cx="3238445" cy="2306068"/>
            <a:chOff x="0" y="0"/>
            <a:chExt cx="6526213" cy="4646613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81C1D80C-0936-44F8-8A38-7EE28D8D1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4"/>
            <a:stretch>
              <a:fillRect/>
            </a:stretch>
          </p:blipFill>
          <p:spPr bwMode="auto">
            <a:xfrm>
              <a:off x="0" y="0"/>
              <a:ext cx="6526213" cy="4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Isosceles Triangle 17">
              <a:extLst>
                <a:ext uri="{FF2B5EF4-FFF2-40B4-BE49-F238E27FC236}">
                  <a16:creationId xmlns:a16="http://schemas.microsoft.com/office/drawing/2014/main" id="{76BE2EA3-9CA5-4379-BE71-574CB9D5B3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101975" y="1603375"/>
              <a:ext cx="309563" cy="1746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aseline="0"/>
            </a:p>
          </p:txBody>
        </p:sp>
      </p:grpSp>
      <p:grpSp>
        <p:nvGrpSpPr>
          <p:cNvPr id="14" name="Group 9">
            <a:extLst>
              <a:ext uri="{FF2B5EF4-FFF2-40B4-BE49-F238E27FC236}">
                <a16:creationId xmlns:a16="http://schemas.microsoft.com/office/drawing/2014/main" id="{03139C5B-AFB2-4B34-B118-8F5ED312ABAE}"/>
              </a:ext>
            </a:extLst>
          </p:cNvPr>
          <p:cNvGrpSpPr>
            <a:grpSpLocks/>
          </p:cNvGrpSpPr>
          <p:nvPr/>
        </p:nvGrpSpPr>
        <p:grpSpPr bwMode="auto">
          <a:xfrm>
            <a:off x="431987" y="3955358"/>
            <a:ext cx="3239720" cy="2313721"/>
            <a:chOff x="0" y="0"/>
            <a:chExt cx="6510338" cy="465137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7A3921E2-4617-44C0-84B2-DF6FC7B83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8"/>
            <a:stretch>
              <a:fillRect/>
            </a:stretch>
          </p:blipFill>
          <p:spPr bwMode="auto">
            <a:xfrm>
              <a:off x="0" y="0"/>
              <a:ext cx="6510338" cy="465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Isosceles Triangle 17">
              <a:extLst>
                <a:ext uri="{FF2B5EF4-FFF2-40B4-BE49-F238E27FC236}">
                  <a16:creationId xmlns:a16="http://schemas.microsoft.com/office/drawing/2014/main" id="{AC10494D-B2E0-4B48-AFCE-B4981B1638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181100" y="1644650"/>
              <a:ext cx="309563" cy="1746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aseline="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9C6520C4-3446-477C-851E-F23ABF1C64DF}"/>
              </a:ext>
            </a:extLst>
          </p:cNvPr>
          <p:cNvGrpSpPr>
            <a:grpSpLocks/>
          </p:cNvGrpSpPr>
          <p:nvPr/>
        </p:nvGrpSpPr>
        <p:grpSpPr bwMode="auto">
          <a:xfrm>
            <a:off x="3835401" y="3955358"/>
            <a:ext cx="3251200" cy="2313721"/>
            <a:chOff x="0" y="0"/>
            <a:chExt cx="6526213" cy="4646613"/>
          </a:xfrm>
        </p:grpSpPr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29F05B71-7DC4-4BAE-B71D-D425E2151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9" b="3427"/>
            <a:stretch>
              <a:fillRect/>
            </a:stretch>
          </p:blipFill>
          <p:spPr bwMode="auto">
            <a:xfrm>
              <a:off x="0" y="0"/>
              <a:ext cx="6526213" cy="4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Isosceles Triangle 17">
              <a:extLst>
                <a:ext uri="{FF2B5EF4-FFF2-40B4-BE49-F238E27FC236}">
                  <a16:creationId xmlns:a16="http://schemas.microsoft.com/office/drawing/2014/main" id="{D4EA6040-4BBB-46EF-A103-9D63E027D0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279775" y="1531938"/>
              <a:ext cx="309563" cy="1746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aseline="0"/>
            </a:p>
          </p:txBody>
        </p:sp>
      </p:grpSp>
      <p:grpSp>
        <p:nvGrpSpPr>
          <p:cNvPr id="32" name="Group 15">
            <a:extLst>
              <a:ext uri="{FF2B5EF4-FFF2-40B4-BE49-F238E27FC236}">
                <a16:creationId xmlns:a16="http://schemas.microsoft.com/office/drawing/2014/main" id="{897C9590-CC32-47BA-B522-C905A59C9833}"/>
              </a:ext>
            </a:extLst>
          </p:cNvPr>
          <p:cNvGrpSpPr>
            <a:grpSpLocks/>
          </p:cNvGrpSpPr>
          <p:nvPr/>
        </p:nvGrpSpPr>
        <p:grpSpPr bwMode="auto">
          <a:xfrm>
            <a:off x="7173560" y="1511984"/>
            <a:ext cx="4510088" cy="3154363"/>
            <a:chOff x="-119063" y="0"/>
            <a:chExt cx="6645276" cy="4646613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C6EAB39E-B277-4D5D-9D53-53017E63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7" b="15247"/>
            <a:stretch>
              <a:fillRect/>
            </a:stretch>
          </p:blipFill>
          <p:spPr bwMode="auto">
            <a:xfrm>
              <a:off x="0" y="0"/>
              <a:ext cx="6526213" cy="4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8B2FFC99-949C-46B4-8186-DA8843F9F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9525" y="1068388"/>
              <a:ext cx="6534150" cy="3575050"/>
            </a:xfrm>
            <a:custGeom>
              <a:avLst/>
              <a:gdLst>
                <a:gd name="T0" fmla="*/ 0 w 6534364"/>
                <a:gd name="T1" fmla="*/ 1304038 h 3575407"/>
                <a:gd name="T2" fmla="*/ 1242927 w 6534364"/>
                <a:gd name="T3" fmla="*/ 1622345 h 3575407"/>
                <a:gd name="T4" fmla="*/ 842313 w 6534364"/>
                <a:gd name="T5" fmla="*/ 1879043 h 3575407"/>
                <a:gd name="T6" fmla="*/ 1232659 w 6534364"/>
                <a:gd name="T7" fmla="*/ 2002261 h 3575407"/>
                <a:gd name="T8" fmla="*/ 1612725 w 6534364"/>
                <a:gd name="T9" fmla="*/ 1704490 h 3575407"/>
                <a:gd name="T10" fmla="*/ 4098585 w 6534364"/>
                <a:gd name="T11" fmla="*/ 2269227 h 3575407"/>
                <a:gd name="T12" fmla="*/ 3369263 w 6534364"/>
                <a:gd name="T13" fmla="*/ 3573265 h 3575407"/>
                <a:gd name="T14" fmla="*/ 4509467 w 6534364"/>
                <a:gd name="T15" fmla="*/ 3573265 h 3575407"/>
                <a:gd name="T16" fmla="*/ 4848448 w 6534364"/>
                <a:gd name="T17" fmla="*/ 2433518 h 3575407"/>
                <a:gd name="T18" fmla="*/ 6533080 w 6534364"/>
                <a:gd name="T19" fmla="*/ 2813433 h 3575407"/>
                <a:gd name="T20" fmla="*/ 6533080 w 6534364"/>
                <a:gd name="T21" fmla="*/ 2258959 h 3575407"/>
                <a:gd name="T22" fmla="*/ 5033347 w 6534364"/>
                <a:gd name="T23" fmla="*/ 1961188 h 3575407"/>
                <a:gd name="T24" fmla="*/ 5505868 w 6534364"/>
                <a:gd name="T25" fmla="*/ 236162 h 3575407"/>
                <a:gd name="T26" fmla="*/ 5146339 w 6534364"/>
                <a:gd name="T27" fmla="*/ 236162 h 3575407"/>
                <a:gd name="T28" fmla="*/ 4273209 w 6534364"/>
                <a:gd name="T29" fmla="*/ 1868775 h 3575407"/>
                <a:gd name="T30" fmla="*/ 2146879 w 6534364"/>
                <a:gd name="T31" fmla="*/ 1416983 h 3575407"/>
                <a:gd name="T32" fmla="*/ 2218780 w 6534364"/>
                <a:gd name="T33" fmla="*/ 1345111 h 3575407"/>
                <a:gd name="T34" fmla="*/ 2167421 w 6534364"/>
                <a:gd name="T35" fmla="*/ 831709 h 3575407"/>
                <a:gd name="T36" fmla="*/ 2537219 w 6534364"/>
                <a:gd name="T37" fmla="*/ 616078 h 3575407"/>
                <a:gd name="T38" fmla="*/ 2855652 w 6534364"/>
                <a:gd name="T39" fmla="*/ 667419 h 3575407"/>
                <a:gd name="T40" fmla="*/ 3821236 w 6534364"/>
                <a:gd name="T41" fmla="*/ 0 h 3575407"/>
                <a:gd name="T42" fmla="*/ 3595247 w 6534364"/>
                <a:gd name="T43" fmla="*/ 10269 h 3575407"/>
                <a:gd name="T44" fmla="*/ 2619394 w 6534364"/>
                <a:gd name="T45" fmla="*/ 636614 h 3575407"/>
                <a:gd name="T46" fmla="*/ 2547493 w 6534364"/>
                <a:gd name="T47" fmla="*/ 616078 h 3575407"/>
                <a:gd name="T48" fmla="*/ 2157147 w 6534364"/>
                <a:gd name="T49" fmla="*/ 831709 h 3575407"/>
                <a:gd name="T50" fmla="*/ 2177695 w 6534364"/>
                <a:gd name="T51" fmla="*/ 995999 h 3575407"/>
                <a:gd name="T52" fmla="*/ 1633273 w 6534364"/>
                <a:gd name="T53" fmla="*/ 1324575 h 3575407"/>
                <a:gd name="T54" fmla="*/ 10274 w 6534364"/>
                <a:gd name="T55" fmla="*/ 975463 h 3575407"/>
                <a:gd name="T56" fmla="*/ 0 w 6534364"/>
                <a:gd name="T57" fmla="*/ 1304038 h 35754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6534364" h="3575407">
                  <a:moveTo>
                    <a:pt x="0" y="1304818"/>
                  </a:moveTo>
                  <a:lnTo>
                    <a:pt x="1243173" y="1623317"/>
                  </a:lnTo>
                  <a:lnTo>
                    <a:pt x="842481" y="1880171"/>
                  </a:lnTo>
                  <a:lnTo>
                    <a:pt x="1232899" y="2003461"/>
                  </a:lnTo>
                  <a:lnTo>
                    <a:pt x="1613043" y="1705510"/>
                  </a:lnTo>
                  <a:lnTo>
                    <a:pt x="4099389" y="2270589"/>
                  </a:lnTo>
                  <a:lnTo>
                    <a:pt x="3369923" y="3575407"/>
                  </a:lnTo>
                  <a:lnTo>
                    <a:pt x="4510355" y="3575407"/>
                  </a:lnTo>
                  <a:lnTo>
                    <a:pt x="4849402" y="2434976"/>
                  </a:lnTo>
                  <a:lnTo>
                    <a:pt x="6534364" y="2815119"/>
                  </a:lnTo>
                  <a:lnTo>
                    <a:pt x="6534364" y="2260315"/>
                  </a:lnTo>
                  <a:lnTo>
                    <a:pt x="5034337" y="1962364"/>
                  </a:lnTo>
                  <a:lnTo>
                    <a:pt x="5506948" y="236306"/>
                  </a:lnTo>
                  <a:lnTo>
                    <a:pt x="5147353" y="236306"/>
                  </a:lnTo>
                  <a:lnTo>
                    <a:pt x="4274049" y="1869897"/>
                  </a:lnTo>
                  <a:lnTo>
                    <a:pt x="2147299" y="1417834"/>
                  </a:lnTo>
                  <a:lnTo>
                    <a:pt x="2219218" y="1345915"/>
                  </a:lnTo>
                  <a:lnTo>
                    <a:pt x="2167847" y="832207"/>
                  </a:lnTo>
                  <a:lnTo>
                    <a:pt x="2537717" y="616450"/>
                  </a:lnTo>
                  <a:lnTo>
                    <a:pt x="2856216" y="667821"/>
                  </a:lnTo>
                  <a:lnTo>
                    <a:pt x="3821986" y="0"/>
                  </a:lnTo>
                  <a:lnTo>
                    <a:pt x="3595955" y="10275"/>
                  </a:lnTo>
                  <a:lnTo>
                    <a:pt x="2619910" y="636998"/>
                  </a:lnTo>
                  <a:lnTo>
                    <a:pt x="2547991" y="616450"/>
                  </a:lnTo>
                  <a:lnTo>
                    <a:pt x="2157573" y="832207"/>
                  </a:lnTo>
                  <a:lnTo>
                    <a:pt x="2178121" y="996594"/>
                  </a:lnTo>
                  <a:lnTo>
                    <a:pt x="1633591" y="1325367"/>
                  </a:lnTo>
                  <a:lnTo>
                    <a:pt x="10274" y="976045"/>
                  </a:lnTo>
                  <a:lnTo>
                    <a:pt x="0" y="1304818"/>
                  </a:lnTo>
                  <a:close/>
                </a:path>
              </a:pathLst>
            </a:custGeom>
            <a:solidFill>
              <a:srgbClr val="FFFF00">
                <a:alpha val="1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6">
              <a:extLst>
                <a:ext uri="{FF2B5EF4-FFF2-40B4-BE49-F238E27FC236}">
                  <a16:creationId xmlns:a16="http://schemas.microsoft.com/office/drawing/2014/main" id="{52AF0D82-E8A1-447E-8A22-64A8AAE02E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0864">
              <a:off x="1607838" y="1652692"/>
              <a:ext cx="1867502" cy="399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baseline="0">
                  <a:solidFill>
                    <a:srgbClr val="FFFFFF"/>
                  </a:solidFill>
                  <a:latin typeface="Calibri" panose="020F0502020204030204" pitchFamily="34" charset="0"/>
                </a:rPr>
                <a:t>SE Washington St</a:t>
              </a:r>
              <a:endParaRPr lang="en-US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2439AB26-216F-4CAC-A9A6-1F528664305D}"/>
                </a:ext>
              </a:extLst>
            </p:cNvPr>
            <p:cNvSpPr/>
            <p:nvPr/>
          </p:nvSpPr>
          <p:spPr bwMode="auto">
            <a:xfrm>
              <a:off x="2145149" y="1681387"/>
              <a:ext cx="2303977" cy="1201992"/>
            </a:xfrm>
            <a:custGeom>
              <a:avLst/>
              <a:gdLst>
                <a:gd name="connsiteX0" fmla="*/ 61784 w 2302475"/>
                <a:gd name="connsiteY0" fmla="*/ 774357 h 1202724"/>
                <a:gd name="connsiteX1" fmla="*/ 2075935 w 2302475"/>
                <a:gd name="connsiteY1" fmla="*/ 1202724 h 1202724"/>
                <a:gd name="connsiteX2" fmla="*/ 2302475 w 2302475"/>
                <a:gd name="connsiteY2" fmla="*/ 815546 h 1202724"/>
                <a:gd name="connsiteX3" fmla="*/ 2294238 w 2302475"/>
                <a:gd name="connsiteY3" fmla="*/ 263611 h 1202724"/>
                <a:gd name="connsiteX4" fmla="*/ 378940 w 2302475"/>
                <a:gd name="connsiteY4" fmla="*/ 0 h 1202724"/>
                <a:gd name="connsiteX5" fmla="*/ 0 w 2302475"/>
                <a:gd name="connsiteY5" fmla="*/ 222422 h 1202724"/>
                <a:gd name="connsiteX6" fmla="*/ 61784 w 2302475"/>
                <a:gd name="connsiteY6" fmla="*/ 774357 h 120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475" h="1202724">
                  <a:moveTo>
                    <a:pt x="61784" y="774357"/>
                  </a:moveTo>
                  <a:lnTo>
                    <a:pt x="2075935" y="1202724"/>
                  </a:lnTo>
                  <a:lnTo>
                    <a:pt x="2302475" y="815546"/>
                  </a:lnTo>
                  <a:lnTo>
                    <a:pt x="2294238" y="263611"/>
                  </a:lnTo>
                  <a:lnTo>
                    <a:pt x="378940" y="0"/>
                  </a:lnTo>
                  <a:lnTo>
                    <a:pt x="0" y="222422"/>
                  </a:lnTo>
                  <a:lnTo>
                    <a:pt x="61784" y="774357"/>
                  </a:lnTo>
                  <a:close/>
                </a:path>
              </a:pathLst>
            </a:custGeom>
            <a:solidFill>
              <a:srgbClr val="FF0000">
                <a:alpha val="32000"/>
              </a:srgb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baseline="0"/>
            </a:p>
          </p:txBody>
        </p:sp>
        <p:sp>
          <p:nvSpPr>
            <p:cNvPr id="37" name="Freeform 4">
              <a:extLst>
                <a:ext uri="{FF2B5EF4-FFF2-40B4-BE49-F238E27FC236}">
                  <a16:creationId xmlns:a16="http://schemas.microsoft.com/office/drawing/2014/main" id="{E5F1A0E0-6EF3-4FBF-9EA5-0C42E0F7AD56}"/>
                </a:ext>
              </a:extLst>
            </p:cNvPr>
            <p:cNvSpPr/>
            <p:nvPr/>
          </p:nvSpPr>
          <p:spPr bwMode="auto">
            <a:xfrm>
              <a:off x="2145149" y="1898867"/>
              <a:ext cx="2070071" cy="355453"/>
            </a:xfrm>
            <a:custGeom>
              <a:avLst/>
              <a:gdLst>
                <a:gd name="connsiteX0" fmla="*/ 0 w 4456386"/>
                <a:gd name="connsiteY0" fmla="*/ 0 h 903890"/>
                <a:gd name="connsiteX1" fmla="*/ 4456386 w 4456386"/>
                <a:gd name="connsiteY1" fmla="*/ 903890 h 90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56386" h="903890">
                  <a:moveTo>
                    <a:pt x="0" y="0"/>
                  </a:moveTo>
                  <a:lnTo>
                    <a:pt x="4456386" y="903890"/>
                  </a:lnTo>
                </a:path>
              </a:pathLst>
            </a:cu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aseline="0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491CA3C9-E2A5-4892-9DAA-6A8BBA1FDED1}"/>
                </a:ext>
              </a:extLst>
            </p:cNvPr>
            <p:cNvSpPr/>
            <p:nvPr/>
          </p:nvSpPr>
          <p:spPr bwMode="auto">
            <a:xfrm>
              <a:off x="4215220" y="1947977"/>
              <a:ext cx="224550" cy="311021"/>
            </a:xfrm>
            <a:custGeom>
              <a:avLst/>
              <a:gdLst>
                <a:gd name="connsiteX0" fmla="*/ 1629103 w 1629103"/>
                <a:gd name="connsiteY0" fmla="*/ 0 h 2081048"/>
                <a:gd name="connsiteX1" fmla="*/ 0 w 1629103"/>
                <a:gd name="connsiteY1" fmla="*/ 2081048 h 208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9103" h="2081048">
                  <a:moveTo>
                    <a:pt x="1629103" y="0"/>
                  </a:moveTo>
                  <a:lnTo>
                    <a:pt x="0" y="2081048"/>
                  </a:lnTo>
                </a:path>
              </a:pathLst>
            </a:cu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aseline="0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9D21A321-09EC-436E-8AFA-56073CA636D4}"/>
                </a:ext>
              </a:extLst>
            </p:cNvPr>
            <p:cNvSpPr/>
            <p:nvPr/>
          </p:nvSpPr>
          <p:spPr bwMode="auto">
            <a:xfrm>
              <a:off x="4217558" y="2258997"/>
              <a:ext cx="4678" cy="624382"/>
            </a:xfrm>
            <a:custGeom>
              <a:avLst/>
              <a:gdLst>
                <a:gd name="connsiteX0" fmla="*/ 0 w 5378"/>
                <a:gd name="connsiteY0" fmla="*/ 0 h 623943"/>
                <a:gd name="connsiteX1" fmla="*/ 0 w 5378"/>
                <a:gd name="connsiteY1" fmla="*/ 0 h 623943"/>
                <a:gd name="connsiteX2" fmla="*/ 0 w 5378"/>
                <a:gd name="connsiteY2" fmla="*/ 102198 h 623943"/>
                <a:gd name="connsiteX3" fmla="*/ 5378 w 5378"/>
                <a:gd name="connsiteY3" fmla="*/ 623943 h 62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8" h="623943">
                  <a:moveTo>
                    <a:pt x="0" y="0"/>
                  </a:moveTo>
                  <a:lnTo>
                    <a:pt x="0" y="0"/>
                  </a:lnTo>
                  <a:lnTo>
                    <a:pt x="0" y="102198"/>
                  </a:lnTo>
                  <a:cubicBezTo>
                    <a:pt x="1793" y="276113"/>
                    <a:pt x="3585" y="450028"/>
                    <a:pt x="5378" y="623943"/>
                  </a:cubicBezTo>
                </a:path>
              </a:pathLst>
            </a:cu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aseline="0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79BB1D8E-E9B9-4771-8E70-3D0875AEB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9063" y="2163763"/>
              <a:ext cx="6645276" cy="1354137"/>
            </a:xfrm>
            <a:custGeom>
              <a:avLst/>
              <a:gdLst>
                <a:gd name="T0" fmla="*/ 0 w 6205591"/>
                <a:gd name="T1" fmla="*/ 0 h 1273995"/>
                <a:gd name="T2" fmla="*/ 9357553 w 6205591"/>
                <a:gd name="T3" fmla="*/ 1837086 h 12739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05591" h="1273995">
                  <a:moveTo>
                    <a:pt x="0" y="0"/>
                  </a:moveTo>
                  <a:lnTo>
                    <a:pt x="6205591" y="1273995"/>
                  </a:lnTo>
                </a:path>
              </a:pathLst>
            </a:custGeom>
            <a:noFill/>
            <a:ln w="127000" cap="flat" cmpd="sng" algn="ctr">
              <a:solidFill>
                <a:srgbClr val="00B0F0">
                  <a:alpha val="49019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5CED28F1-1643-4EF6-AF39-B68963BAED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71850">
              <a:off x="4289985" y="2186886"/>
              <a:ext cx="1233955" cy="399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baseline="0">
                  <a:solidFill>
                    <a:srgbClr val="FFFFFF"/>
                  </a:solidFill>
                  <a:latin typeface="Calibri" panose="020F0502020204030204" pitchFamily="34" charset="0"/>
                </a:rPr>
                <a:t>SE Stark St</a:t>
              </a:r>
              <a:endParaRPr lang="en-US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42" name="Rectangle 45">
              <a:extLst>
                <a:ext uri="{FF2B5EF4-FFF2-40B4-BE49-F238E27FC236}">
                  <a16:creationId xmlns:a16="http://schemas.microsoft.com/office/drawing/2014/main" id="{26680C3B-32AC-4F36-B5E5-D725722A87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7752">
              <a:off x="4810450" y="3318774"/>
              <a:ext cx="1599552" cy="399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b="1" baseline="0">
                  <a:solidFill>
                    <a:srgbClr val="FFFFFF"/>
                  </a:solidFill>
                  <a:latin typeface="Calibri" panose="020F0502020204030204" pitchFamily="34" charset="0"/>
                </a:rPr>
                <a:t>SE MLK Jr Blvd</a:t>
              </a:r>
              <a:endParaRPr lang="en-US" altLang="en-US" sz="1200">
                <a:solidFill>
                  <a:srgbClr val="FFFFFF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B6E4816-3B54-4B40-8A8A-49447CE70E94}"/>
                </a:ext>
              </a:extLst>
            </p:cNvPr>
            <p:cNvSpPr/>
            <p:nvPr/>
          </p:nvSpPr>
          <p:spPr bwMode="auto">
            <a:xfrm>
              <a:off x="3281933" y="2775808"/>
              <a:ext cx="608156" cy="271267"/>
            </a:xfrm>
            <a:prstGeom prst="ellipse">
              <a:avLst/>
            </a:prstGeom>
            <a:solidFill>
              <a:srgbClr val="30B4DB">
                <a:alpha val="5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en-US" baseline="0"/>
            </a:p>
          </p:txBody>
        </p:sp>
      </p:grpSp>
    </p:spTree>
    <p:extLst>
      <p:ext uri="{BB962C8B-B14F-4D97-AF65-F5344CB8AC3E}">
        <p14:creationId xmlns:p14="http://schemas.microsoft.com/office/powerpoint/2010/main" val="1734775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1122 SE Ankeny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A17108-B7A5-44AD-9AD9-A870069F9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0" y="1705230"/>
            <a:ext cx="5725075" cy="4213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87FE46-409D-4DD9-9BA4-3732CC7C4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813" y="1705230"/>
            <a:ext cx="5903092" cy="42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2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0720E7-705E-40D6-9CA0-E6DF28D8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68" y="1720346"/>
            <a:ext cx="3514725" cy="3038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403876-BEB0-4EB3-9906-CD8984D17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70" y="1572681"/>
            <a:ext cx="5295900" cy="441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08BF-DD9B-4448-9CDA-BA16566F2CE8}"/>
              </a:ext>
            </a:extLst>
          </p:cNvPr>
          <p:cNvCxnSpPr>
            <a:cxnSpLocks/>
          </p:cNvCxnSpPr>
          <p:nvPr/>
        </p:nvCxnSpPr>
        <p:spPr>
          <a:xfrm>
            <a:off x="5711770" y="1672625"/>
            <a:ext cx="2228798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BFDB1-B2A3-412E-8213-AC2A5EDF1EFD}"/>
              </a:ext>
            </a:extLst>
          </p:cNvPr>
          <p:cNvCxnSpPr>
            <a:cxnSpLocks/>
          </p:cNvCxnSpPr>
          <p:nvPr/>
        </p:nvCxnSpPr>
        <p:spPr>
          <a:xfrm flipV="1">
            <a:off x="5711770" y="4806541"/>
            <a:ext cx="2228798" cy="118574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525 SE MLK Blvd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B826EDC-6BBE-4FDA-8884-5901EB3C83F6}"/>
              </a:ext>
            </a:extLst>
          </p:cNvPr>
          <p:cNvSpPr/>
          <p:nvPr/>
        </p:nvSpPr>
        <p:spPr>
          <a:xfrm>
            <a:off x="3364523" y="2497015"/>
            <a:ext cx="410308" cy="914400"/>
          </a:xfrm>
          <a:custGeom>
            <a:avLst/>
            <a:gdLst>
              <a:gd name="connsiteX0" fmla="*/ 410308 w 410308"/>
              <a:gd name="connsiteY0" fmla="*/ 0 h 914400"/>
              <a:gd name="connsiteX1" fmla="*/ 0 w 410308"/>
              <a:gd name="connsiteY1" fmla="*/ 0 h 914400"/>
              <a:gd name="connsiteX2" fmla="*/ 0 w 410308"/>
              <a:gd name="connsiteY2" fmla="*/ 445477 h 914400"/>
              <a:gd name="connsiteX3" fmla="*/ 58615 w 410308"/>
              <a:gd name="connsiteY3" fmla="*/ 445477 h 914400"/>
              <a:gd name="connsiteX4" fmla="*/ 58615 w 410308"/>
              <a:gd name="connsiteY4" fmla="*/ 914400 h 914400"/>
              <a:gd name="connsiteX5" fmla="*/ 410308 w 410308"/>
              <a:gd name="connsiteY5" fmla="*/ 914400 h 914400"/>
              <a:gd name="connsiteX6" fmla="*/ 410308 w 410308"/>
              <a:gd name="connsiteY6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308" h="914400">
                <a:moveTo>
                  <a:pt x="410308" y="0"/>
                </a:moveTo>
                <a:lnTo>
                  <a:pt x="0" y="0"/>
                </a:lnTo>
                <a:lnTo>
                  <a:pt x="0" y="445477"/>
                </a:lnTo>
                <a:lnTo>
                  <a:pt x="58615" y="445477"/>
                </a:lnTo>
                <a:lnTo>
                  <a:pt x="58615" y="914400"/>
                </a:lnTo>
                <a:lnTo>
                  <a:pt x="410308" y="914400"/>
                </a:lnTo>
                <a:lnTo>
                  <a:pt x="410308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3BE36F2-0FD6-4E71-94DD-C03CFEAEA58F}"/>
              </a:ext>
            </a:extLst>
          </p:cNvPr>
          <p:cNvSpPr/>
          <p:nvPr/>
        </p:nvSpPr>
        <p:spPr>
          <a:xfrm>
            <a:off x="9394777" y="2625969"/>
            <a:ext cx="546391" cy="1217670"/>
          </a:xfrm>
          <a:custGeom>
            <a:avLst/>
            <a:gdLst>
              <a:gd name="connsiteX0" fmla="*/ 410308 w 410308"/>
              <a:gd name="connsiteY0" fmla="*/ 0 h 914400"/>
              <a:gd name="connsiteX1" fmla="*/ 0 w 410308"/>
              <a:gd name="connsiteY1" fmla="*/ 0 h 914400"/>
              <a:gd name="connsiteX2" fmla="*/ 0 w 410308"/>
              <a:gd name="connsiteY2" fmla="*/ 445477 h 914400"/>
              <a:gd name="connsiteX3" fmla="*/ 58615 w 410308"/>
              <a:gd name="connsiteY3" fmla="*/ 445477 h 914400"/>
              <a:gd name="connsiteX4" fmla="*/ 58615 w 410308"/>
              <a:gd name="connsiteY4" fmla="*/ 914400 h 914400"/>
              <a:gd name="connsiteX5" fmla="*/ 410308 w 410308"/>
              <a:gd name="connsiteY5" fmla="*/ 914400 h 914400"/>
              <a:gd name="connsiteX6" fmla="*/ 410308 w 410308"/>
              <a:gd name="connsiteY6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308" h="914400">
                <a:moveTo>
                  <a:pt x="410308" y="0"/>
                </a:moveTo>
                <a:lnTo>
                  <a:pt x="0" y="0"/>
                </a:lnTo>
                <a:lnTo>
                  <a:pt x="0" y="445477"/>
                </a:lnTo>
                <a:lnTo>
                  <a:pt x="58615" y="445477"/>
                </a:lnTo>
                <a:lnTo>
                  <a:pt x="58615" y="914400"/>
                </a:lnTo>
                <a:lnTo>
                  <a:pt x="410308" y="914400"/>
                </a:lnTo>
                <a:lnTo>
                  <a:pt x="41030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921192-44FD-4E6E-AC17-6B3CE5B5FEFB}"/>
              </a:ext>
            </a:extLst>
          </p:cNvPr>
          <p:cNvSpPr/>
          <p:nvPr/>
        </p:nvSpPr>
        <p:spPr>
          <a:xfrm>
            <a:off x="7856186" y="5003648"/>
            <a:ext cx="3827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Plan District/ Central Eastside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Subdistrict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Fundamental Design Guidelines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Special Design Guidelines for the Design Zone of the Central Eastside District</a:t>
            </a:r>
          </a:p>
        </p:txBody>
      </p:sp>
    </p:spTree>
    <p:extLst>
      <p:ext uri="{BB962C8B-B14F-4D97-AF65-F5344CB8AC3E}">
        <p14:creationId xmlns:p14="http://schemas.microsoft.com/office/powerpoint/2010/main" val="3184669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4BD918-EED5-4777-86AF-145821027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8" r="24176"/>
          <a:stretch/>
        </p:blipFill>
        <p:spPr>
          <a:xfrm>
            <a:off x="267169" y="1605720"/>
            <a:ext cx="7048031" cy="4943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525 SE MLK Blvd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2035 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E2528-C1E8-492A-9BCC-E80E8D1A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5" b="61252"/>
          <a:stretch/>
        </p:blipFill>
        <p:spPr>
          <a:xfrm>
            <a:off x="9207955" y="1605719"/>
            <a:ext cx="2625699" cy="26573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356BB9-AC82-4105-BD02-FCF414992EAC}"/>
              </a:ext>
            </a:extLst>
          </p:cNvPr>
          <p:cNvSpPr/>
          <p:nvPr/>
        </p:nvSpPr>
        <p:spPr>
          <a:xfrm>
            <a:off x="5190565" y="3065929"/>
            <a:ext cx="551330" cy="103542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284183-D138-4BE9-A83C-AF2F5AE16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25" b="40670"/>
          <a:stretch/>
        </p:blipFill>
        <p:spPr>
          <a:xfrm>
            <a:off x="9216153" y="4263080"/>
            <a:ext cx="3587262" cy="706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88E2C-FE62-469D-98B4-2453AFA5B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9" t="32165" r="43874" b="55324"/>
          <a:stretch/>
        </p:blipFill>
        <p:spPr>
          <a:xfrm>
            <a:off x="5175119" y="1704435"/>
            <a:ext cx="363070" cy="618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D60C51-1303-45F0-A984-DFB07FF29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9" t="32165" r="43874" b="55324"/>
          <a:stretch/>
        </p:blipFill>
        <p:spPr>
          <a:xfrm>
            <a:off x="5356654" y="1704435"/>
            <a:ext cx="363070" cy="618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A76C5D-E5A9-43F0-895B-D8170600A4AD}"/>
              </a:ext>
            </a:extLst>
          </p:cNvPr>
          <p:cNvSpPr txBox="1"/>
          <p:nvPr/>
        </p:nvSpPr>
        <p:spPr>
          <a:xfrm>
            <a:off x="4594941" y="1759989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100’(175’)</a:t>
            </a:r>
          </a:p>
        </p:txBody>
      </p:sp>
    </p:spTree>
    <p:extLst>
      <p:ext uri="{BB962C8B-B14F-4D97-AF65-F5344CB8AC3E}">
        <p14:creationId xmlns:p14="http://schemas.microsoft.com/office/powerpoint/2010/main" val="86028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Fremont Apartments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7FD63ED-D378-476D-BCF1-B7001B440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23135" r="58353" b="10745"/>
          <a:stretch>
            <a:fillRect/>
          </a:stretch>
        </p:blipFill>
        <p:spPr bwMode="auto">
          <a:xfrm>
            <a:off x="387911" y="1552377"/>
            <a:ext cx="3214251" cy="442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DAC6F9F-8745-46D4-936E-608A20C7F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9" t="22409" r="10136" b="10745"/>
          <a:stretch>
            <a:fillRect/>
          </a:stretch>
        </p:blipFill>
        <p:spPr bwMode="auto">
          <a:xfrm>
            <a:off x="3757056" y="1552377"/>
            <a:ext cx="4016756" cy="44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11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Fremont Apartments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D515AEF7-FBC6-4C6E-BF72-9BF0D7D3C788}"/>
              </a:ext>
            </a:extLst>
          </p:cNvPr>
          <p:cNvGrpSpPr>
            <a:grpSpLocks/>
          </p:cNvGrpSpPr>
          <p:nvPr/>
        </p:nvGrpSpPr>
        <p:grpSpPr bwMode="auto">
          <a:xfrm>
            <a:off x="410323" y="1511984"/>
            <a:ext cx="6526213" cy="4649788"/>
            <a:chOff x="1083076" y="1038688"/>
            <a:chExt cx="6526213" cy="46497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AFFCDFF-3606-4571-9B4F-FB67FBEC6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076" y="1038688"/>
              <a:ext cx="6526213" cy="4649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41AC73-F0FA-4A70-8EF6-CBDD5D00C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476" y="3400888"/>
              <a:ext cx="990600" cy="674688"/>
            </a:xfrm>
            <a:custGeom>
              <a:avLst/>
              <a:gdLst>
                <a:gd name="T0" fmla="*/ 0 w 989779"/>
                <a:gd name="T1" fmla="*/ 363642 h 674761"/>
                <a:gd name="T2" fmla="*/ 526666 w 989779"/>
                <a:gd name="T3" fmla="*/ 0 h 674761"/>
                <a:gd name="T4" fmla="*/ 996901 w 989779"/>
                <a:gd name="T5" fmla="*/ 253464 h 674761"/>
                <a:gd name="T6" fmla="*/ 498149 w 989779"/>
                <a:gd name="T7" fmla="*/ 674825 h 674761"/>
                <a:gd name="T8" fmla="*/ 0 w 989779"/>
                <a:gd name="T9" fmla="*/ 363642 h 6747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9779" h="674761">
                  <a:moveTo>
                    <a:pt x="0" y="363605"/>
                  </a:moveTo>
                  <a:lnTo>
                    <a:pt x="522904" y="0"/>
                  </a:lnTo>
                  <a:lnTo>
                    <a:pt x="989779" y="253437"/>
                  </a:lnTo>
                  <a:lnTo>
                    <a:pt x="494590" y="674761"/>
                  </a:lnTo>
                  <a:lnTo>
                    <a:pt x="0" y="363605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 cap="flat" cmpd="sng" algn="ctr">
                  <a:solidFill>
                    <a:srgbClr val="000000"/>
                  </a:solidFill>
                  <a:prstDash val="sys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2" name="Straight Arrow Connector 24">
              <a:extLst>
                <a:ext uri="{FF2B5EF4-FFF2-40B4-BE49-F238E27FC236}">
                  <a16:creationId xmlns:a16="http://schemas.microsoft.com/office/drawing/2014/main" id="{7C2742DB-BBFF-40B5-89A7-108478E9F2C5}"/>
                </a:ext>
              </a:extLst>
            </p:cNvPr>
            <p:cNvCxnSpPr>
              <a:cxnSpLocks noChangeShapeType="1"/>
              <a:stCxn id="11" idx="2"/>
            </p:cNvCxnSpPr>
            <p:nvPr/>
          </p:nvCxnSpPr>
          <p:spPr bwMode="auto">
            <a:xfrm flipH="1" flipV="1">
              <a:off x="1797451" y="2078501"/>
              <a:ext cx="3095625" cy="1574800"/>
            </a:xfrm>
            <a:prstGeom prst="straightConnector1">
              <a:avLst/>
            </a:prstGeom>
            <a:noFill/>
            <a:ln w="57150" algn="ctr">
              <a:solidFill>
                <a:srgbClr val="99CC00"/>
              </a:solidFill>
              <a:round/>
              <a:headEnd type="oval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29906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905CC-C916-4135-B3AD-E8DC91556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92" y="1495915"/>
            <a:ext cx="5849601" cy="46760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Fremont Apartments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921192-44FD-4E6E-AC17-6B3CE5B5FEFB}"/>
              </a:ext>
            </a:extLst>
          </p:cNvPr>
          <p:cNvSpPr/>
          <p:nvPr/>
        </p:nvSpPr>
        <p:spPr>
          <a:xfrm>
            <a:off x="7856186" y="5003648"/>
            <a:ext cx="3827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Plan District/ Central Eastside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Subdistrict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Fundamental Design Guidelines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Special Design Guidelines for the Design Zone of the Central Eastside District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75FB590-AEC8-4B15-A636-1A9EC9143C07}"/>
              </a:ext>
            </a:extLst>
          </p:cNvPr>
          <p:cNvSpPr>
            <a:spLocks noChangeArrowheads="1"/>
          </p:cNvSpPr>
          <p:nvPr/>
        </p:nvSpPr>
        <p:spPr bwMode="auto">
          <a:xfrm rot="2496602">
            <a:off x="4066840" y="5156320"/>
            <a:ext cx="577791" cy="748634"/>
          </a:xfrm>
          <a:prstGeom prst="rect">
            <a:avLst/>
          </a:prstGeom>
          <a:solidFill>
            <a:srgbClr val="FF00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aseline="0"/>
          </a:p>
        </p:txBody>
      </p:sp>
    </p:spTree>
    <p:extLst>
      <p:ext uri="{BB962C8B-B14F-4D97-AF65-F5344CB8AC3E}">
        <p14:creationId xmlns:p14="http://schemas.microsoft.com/office/powerpoint/2010/main" val="1701963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FF6B6-9A50-4E6E-AF4D-6CC73C0D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62"/>
          <a:stretch/>
        </p:blipFill>
        <p:spPr>
          <a:xfrm>
            <a:off x="267169" y="1453469"/>
            <a:ext cx="8150690" cy="5001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Fremont Apartments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2035 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E2528-C1E8-492A-9BCC-E80E8D1A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8" r="26805" b="71544"/>
          <a:stretch/>
        </p:blipFill>
        <p:spPr>
          <a:xfrm>
            <a:off x="9207955" y="2286000"/>
            <a:ext cx="2625699" cy="656855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71EA21C3-6996-42DD-BED6-359FBBF8EA25}"/>
              </a:ext>
            </a:extLst>
          </p:cNvPr>
          <p:cNvSpPr>
            <a:spLocks noChangeArrowheads="1"/>
          </p:cNvSpPr>
          <p:nvPr/>
        </p:nvSpPr>
        <p:spPr bwMode="auto">
          <a:xfrm rot="2496602">
            <a:off x="3728869" y="4213105"/>
            <a:ext cx="1161828" cy="134459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2FC60D-5803-4487-B8D5-12D094690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29" t="32165" r="43874" b="55324"/>
          <a:stretch/>
        </p:blipFill>
        <p:spPr>
          <a:xfrm>
            <a:off x="1872048" y="2804187"/>
            <a:ext cx="363070" cy="433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32D1B-5DD4-4AEE-AABF-558FA926B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29" t="32165" r="43874" b="55324"/>
          <a:stretch/>
        </p:blipFill>
        <p:spPr>
          <a:xfrm>
            <a:off x="2085561" y="2804187"/>
            <a:ext cx="363070" cy="4332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FFABBF-64BA-48D7-9538-C4B6AF8B8E7C}"/>
              </a:ext>
            </a:extLst>
          </p:cNvPr>
          <p:cNvSpPr txBox="1"/>
          <p:nvPr/>
        </p:nvSpPr>
        <p:spPr>
          <a:xfrm>
            <a:off x="1323848" y="2774626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100’(250’)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4AD91F-7420-4B5C-A596-4FA2E1B38D64}"/>
              </a:ext>
            </a:extLst>
          </p:cNvPr>
          <p:cNvSpPr/>
          <p:nvPr/>
        </p:nvSpPr>
        <p:spPr>
          <a:xfrm>
            <a:off x="3002692" y="4637330"/>
            <a:ext cx="207651" cy="759001"/>
          </a:xfrm>
          <a:prstGeom prst="rect">
            <a:avLst/>
          </a:prstGeom>
          <a:solidFill>
            <a:srgbClr val="C4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6CAE6-7B6C-45B3-A941-02227845523C}"/>
              </a:ext>
            </a:extLst>
          </p:cNvPr>
          <p:cNvSpPr txBox="1"/>
          <p:nvPr/>
        </p:nvSpPr>
        <p:spPr>
          <a:xfrm rot="16200000">
            <a:off x="2163269" y="4171417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D92F51-512E-4599-BA6A-78712E656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29" t="32165" r="43874" b="55324"/>
          <a:stretch/>
        </p:blipFill>
        <p:spPr>
          <a:xfrm>
            <a:off x="3364057" y="5719220"/>
            <a:ext cx="363070" cy="4332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1BB414-EF64-4F22-9471-9FA304C47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29" t="32165" r="43874" b="55324"/>
          <a:stretch/>
        </p:blipFill>
        <p:spPr>
          <a:xfrm>
            <a:off x="3792070" y="5755599"/>
            <a:ext cx="273303" cy="3261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1D5C1C-A222-47DD-8A12-D1DA7A4AD477}"/>
              </a:ext>
            </a:extLst>
          </p:cNvPr>
          <p:cNvSpPr txBox="1"/>
          <p:nvPr/>
        </p:nvSpPr>
        <p:spPr>
          <a:xfrm>
            <a:off x="3216521" y="5643793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100’(410’)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3AA138-5838-423C-BC8F-40963D7D9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55" r="20145" b="-106"/>
          <a:stretch/>
        </p:blipFill>
        <p:spPr>
          <a:xfrm>
            <a:off x="9207955" y="2930498"/>
            <a:ext cx="2864596" cy="7166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C94311-2D4C-49CF-985D-3A3FCC421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9" r="26805" b="61487"/>
          <a:stretch/>
        </p:blipFill>
        <p:spPr>
          <a:xfrm>
            <a:off x="9220311" y="3684261"/>
            <a:ext cx="2625699" cy="6867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CF8B24-391C-4BEE-91FA-316A828F5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5" b="91483"/>
          <a:stretch/>
        </p:blipFill>
        <p:spPr>
          <a:xfrm>
            <a:off x="9207955" y="1605720"/>
            <a:ext cx="2625699" cy="5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5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3904 NE Garfield Ave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B56AD2-C59E-456B-8554-DC5A11BD0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69" y="1713741"/>
            <a:ext cx="5534025" cy="422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6E19B2-5549-4F47-9F9E-437AB3349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234" y="1713741"/>
            <a:ext cx="6034327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5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3904 NE Garfield Ave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E7318-328C-4E47-B82A-0F74E298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57" y="1530308"/>
            <a:ext cx="3281960" cy="2413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011296-E071-47F7-A8A5-558792BC1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354" y="1530308"/>
            <a:ext cx="3777031" cy="242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7603D9-6E6A-4341-8949-5E01018A2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57" y="4016790"/>
            <a:ext cx="3301834" cy="2317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90F69-038A-4761-9856-CFAD99C19B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83"/>
          <a:stretch/>
        </p:blipFill>
        <p:spPr>
          <a:xfrm>
            <a:off x="3708354" y="4012279"/>
            <a:ext cx="3777031" cy="232164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43AF-B3C2-4E8E-BBD1-D918442978A4}"/>
              </a:ext>
            </a:extLst>
          </p:cNvPr>
          <p:cNvCxnSpPr>
            <a:cxnSpLocks/>
          </p:cNvCxnSpPr>
          <p:nvPr/>
        </p:nvCxnSpPr>
        <p:spPr>
          <a:xfrm flipH="1">
            <a:off x="5782962" y="4522573"/>
            <a:ext cx="135924" cy="6672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179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284E2D-E0AA-40A9-9FCB-D702C58AF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96"/>
          <a:stretch/>
        </p:blipFill>
        <p:spPr>
          <a:xfrm>
            <a:off x="6738030" y="1608679"/>
            <a:ext cx="5313494" cy="2994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359EB1-82E4-4DFA-997C-79417E102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26" y="1672626"/>
            <a:ext cx="3376505" cy="43533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08BF-DD9B-4448-9CDA-BA16566F2CE8}"/>
              </a:ext>
            </a:extLst>
          </p:cNvPr>
          <p:cNvCxnSpPr>
            <a:cxnSpLocks/>
          </p:cNvCxnSpPr>
          <p:nvPr/>
        </p:nvCxnSpPr>
        <p:spPr>
          <a:xfrm>
            <a:off x="3774831" y="1672625"/>
            <a:ext cx="2963199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BFDB1-B2A3-412E-8213-AC2A5EDF1EFD}"/>
              </a:ext>
            </a:extLst>
          </p:cNvPr>
          <p:cNvCxnSpPr>
            <a:cxnSpLocks/>
          </p:cNvCxnSpPr>
          <p:nvPr/>
        </p:nvCxnSpPr>
        <p:spPr>
          <a:xfrm flipV="1">
            <a:off x="3774831" y="4427034"/>
            <a:ext cx="3150076" cy="1565247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3904 NE Garfield Ave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921192-44FD-4E6E-AC17-6B3CE5B5FEFB}"/>
              </a:ext>
            </a:extLst>
          </p:cNvPr>
          <p:cNvSpPr/>
          <p:nvPr/>
        </p:nvSpPr>
        <p:spPr>
          <a:xfrm>
            <a:off x="7856186" y="5003648"/>
            <a:ext cx="3827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Albina Community Plan District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4DF040-DA30-4D49-8069-C1AE90E907AC}"/>
              </a:ext>
            </a:extLst>
          </p:cNvPr>
          <p:cNvSpPr/>
          <p:nvPr/>
        </p:nvSpPr>
        <p:spPr>
          <a:xfrm>
            <a:off x="2174488" y="4114800"/>
            <a:ext cx="323385" cy="312234"/>
          </a:xfrm>
          <a:prstGeom prst="rect">
            <a:avLst/>
          </a:prstGeom>
          <a:solidFill>
            <a:srgbClr val="FF0000">
              <a:alpha val="40000"/>
            </a:srgb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AD3E29-43E5-4735-9F7D-E9707E4B4808}"/>
              </a:ext>
            </a:extLst>
          </p:cNvPr>
          <p:cNvSpPr/>
          <p:nvPr/>
        </p:nvSpPr>
        <p:spPr>
          <a:xfrm>
            <a:off x="8619893" y="3849304"/>
            <a:ext cx="691375" cy="65578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62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3E57409E-CB17-40F7-AC1F-830C4A7539B8}"/>
              </a:ext>
            </a:extLst>
          </p:cNvPr>
          <p:cNvGrpSpPr>
            <a:grpSpLocks/>
          </p:cNvGrpSpPr>
          <p:nvPr/>
        </p:nvGrpSpPr>
        <p:grpSpPr bwMode="auto">
          <a:xfrm>
            <a:off x="362791" y="1511984"/>
            <a:ext cx="3329935" cy="2371148"/>
            <a:chOff x="-15875" y="-15875"/>
            <a:chExt cx="6526213" cy="464661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6C4E2F6-0BB6-4817-8C09-82880A12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3" r="9657" b="8748"/>
            <a:stretch>
              <a:fillRect/>
            </a:stretch>
          </p:blipFill>
          <p:spPr bwMode="auto">
            <a:xfrm>
              <a:off x="-15875" y="-15875"/>
              <a:ext cx="6526213" cy="464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10">
              <a:extLst>
                <a:ext uri="{FF2B5EF4-FFF2-40B4-BE49-F238E27FC236}">
                  <a16:creationId xmlns:a16="http://schemas.microsoft.com/office/drawing/2014/main" id="{211FB255-83DF-48D7-9BAF-3F68D88893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46138" y="1577975"/>
              <a:ext cx="0" cy="822325"/>
            </a:xfrm>
            <a:prstGeom prst="straightConnector1">
              <a:avLst/>
            </a:prstGeom>
            <a:noFill/>
            <a:ln w="88900" algn="ctr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4B2A9EBF-7E44-4DE3-A826-8620DB4F6F8D}"/>
              </a:ext>
            </a:extLst>
          </p:cNvPr>
          <p:cNvGrpSpPr>
            <a:grpSpLocks/>
          </p:cNvGrpSpPr>
          <p:nvPr/>
        </p:nvGrpSpPr>
        <p:grpSpPr bwMode="auto">
          <a:xfrm>
            <a:off x="362791" y="3984189"/>
            <a:ext cx="3329935" cy="2365565"/>
            <a:chOff x="-12700" y="12700"/>
            <a:chExt cx="6526213" cy="4633913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A89C7D89-F8D7-409A-8DC2-BAED402B6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0" t="14436" r="20322" b="24884"/>
            <a:stretch>
              <a:fillRect/>
            </a:stretch>
          </p:blipFill>
          <p:spPr bwMode="auto">
            <a:xfrm>
              <a:off x="-12700" y="12700"/>
              <a:ext cx="6526213" cy="463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0">
              <a:extLst>
                <a:ext uri="{FF2B5EF4-FFF2-40B4-BE49-F238E27FC236}">
                  <a16:creationId xmlns:a16="http://schemas.microsoft.com/office/drawing/2014/main" id="{0786CDAB-CF86-49BD-B208-71FB5362D5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20963" y="679450"/>
              <a:ext cx="0" cy="820738"/>
            </a:xfrm>
            <a:prstGeom prst="straightConnector1">
              <a:avLst/>
            </a:prstGeom>
            <a:noFill/>
            <a:ln w="88900" algn="ctr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043D6083-BABF-49DB-91AE-438457A1CF55}"/>
              </a:ext>
            </a:extLst>
          </p:cNvPr>
          <p:cNvGrpSpPr>
            <a:grpSpLocks/>
          </p:cNvGrpSpPr>
          <p:nvPr/>
        </p:nvGrpSpPr>
        <p:grpSpPr bwMode="auto">
          <a:xfrm>
            <a:off x="3816724" y="3982793"/>
            <a:ext cx="3700183" cy="2366961"/>
            <a:chOff x="0" y="-134936"/>
            <a:chExt cx="6537325" cy="4179771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4C5D05AD-BB3D-47E9-9C48-F2EB15CFF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9" r="15596" b="13390"/>
            <a:stretch/>
          </p:blipFill>
          <p:spPr bwMode="auto">
            <a:xfrm>
              <a:off x="0" y="-134936"/>
              <a:ext cx="6537325" cy="4179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84E5E9E0-0BD0-4E90-9080-1FD31DBBE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125" y="1668463"/>
              <a:ext cx="1266825" cy="1138237"/>
            </a:xfrm>
            <a:custGeom>
              <a:avLst/>
              <a:gdLst>
                <a:gd name="T0" fmla="*/ 16030 w 1267326"/>
                <a:gd name="T1" fmla="*/ 1009319 h 1138989"/>
                <a:gd name="T2" fmla="*/ 0 w 1267326"/>
                <a:gd name="T3" fmla="*/ 544712 h 1138989"/>
                <a:gd name="T4" fmla="*/ 224411 w 1267326"/>
                <a:gd name="T5" fmla="*/ 496649 h 1138989"/>
                <a:gd name="T6" fmla="*/ 0 w 1267326"/>
                <a:gd name="T7" fmla="*/ 528690 h 1138989"/>
                <a:gd name="T8" fmla="*/ 208383 w 1267326"/>
                <a:gd name="T9" fmla="*/ 16020 h 1138989"/>
                <a:gd name="T10" fmla="*/ 400736 w 1267326"/>
                <a:gd name="T11" fmla="*/ 48062 h 1138989"/>
                <a:gd name="T12" fmla="*/ 432795 w 1267326"/>
                <a:gd name="T13" fmla="*/ 0 h 1138989"/>
                <a:gd name="T14" fmla="*/ 544999 w 1267326"/>
                <a:gd name="T15" fmla="*/ 96125 h 1138989"/>
                <a:gd name="T16" fmla="*/ 977794 w 1267326"/>
                <a:gd name="T17" fmla="*/ 48062 h 1138989"/>
                <a:gd name="T18" fmla="*/ 1250295 w 1267326"/>
                <a:gd name="T19" fmla="*/ 400523 h 1138989"/>
                <a:gd name="T20" fmla="*/ 1266324 w 1267326"/>
                <a:gd name="T21" fmla="*/ 608796 h 1138989"/>
                <a:gd name="T22" fmla="*/ 1057942 w 1267326"/>
                <a:gd name="T23" fmla="*/ 656858 h 1138989"/>
                <a:gd name="T24" fmla="*/ 1041913 w 1267326"/>
                <a:gd name="T25" fmla="*/ 1137485 h 1138989"/>
                <a:gd name="T26" fmla="*/ 16030 w 1267326"/>
                <a:gd name="T27" fmla="*/ 1009319 h 113898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7326" h="1138989">
                  <a:moveTo>
                    <a:pt x="16042" y="1010653"/>
                  </a:moveTo>
                  <a:lnTo>
                    <a:pt x="0" y="545432"/>
                  </a:lnTo>
                  <a:lnTo>
                    <a:pt x="224589" y="497305"/>
                  </a:lnTo>
                  <a:lnTo>
                    <a:pt x="0" y="529389"/>
                  </a:lnTo>
                  <a:lnTo>
                    <a:pt x="208547" y="16042"/>
                  </a:lnTo>
                  <a:lnTo>
                    <a:pt x="401053" y="48126"/>
                  </a:lnTo>
                  <a:lnTo>
                    <a:pt x="433137" y="0"/>
                  </a:lnTo>
                  <a:lnTo>
                    <a:pt x="545431" y="96253"/>
                  </a:lnTo>
                  <a:lnTo>
                    <a:pt x="978568" y="48126"/>
                  </a:lnTo>
                  <a:lnTo>
                    <a:pt x="1251284" y="401053"/>
                  </a:lnTo>
                  <a:lnTo>
                    <a:pt x="1267326" y="609600"/>
                  </a:lnTo>
                  <a:lnTo>
                    <a:pt x="1058779" y="657726"/>
                  </a:lnTo>
                  <a:lnTo>
                    <a:pt x="1042737" y="1138989"/>
                  </a:lnTo>
                  <a:lnTo>
                    <a:pt x="16042" y="1010653"/>
                  </a:lnTo>
                  <a:close/>
                </a:path>
              </a:pathLst>
            </a:custGeom>
            <a:solidFill>
              <a:srgbClr val="FF0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E3C00A64-6A5A-49E1-BFB9-4D4082DC2306}"/>
              </a:ext>
            </a:extLst>
          </p:cNvPr>
          <p:cNvGrpSpPr>
            <a:grpSpLocks/>
          </p:cNvGrpSpPr>
          <p:nvPr/>
        </p:nvGrpSpPr>
        <p:grpSpPr bwMode="auto">
          <a:xfrm>
            <a:off x="3816724" y="1511984"/>
            <a:ext cx="3699773" cy="2371148"/>
            <a:chOff x="15875" y="422275"/>
            <a:chExt cx="6467475" cy="4146550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76E1DC18-030D-488E-B3AD-BACEC1966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8" t="2199" r="3304" b="20177"/>
            <a:stretch>
              <a:fillRect/>
            </a:stretch>
          </p:blipFill>
          <p:spPr bwMode="auto">
            <a:xfrm>
              <a:off x="15875" y="422275"/>
              <a:ext cx="6467475" cy="41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0">
              <a:extLst>
                <a:ext uri="{FF2B5EF4-FFF2-40B4-BE49-F238E27FC236}">
                  <a16:creationId xmlns:a16="http://schemas.microsoft.com/office/drawing/2014/main" id="{10749669-CAEC-4AB2-BEA9-AD9FB4CFE0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25838" y="1338263"/>
              <a:ext cx="0" cy="822325"/>
            </a:xfrm>
            <a:prstGeom prst="straightConnector1">
              <a:avLst/>
            </a:prstGeom>
            <a:noFill/>
            <a:ln w="88900" algn="ctr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5AC4505F-FBA7-49F7-AACE-7FD07EBE9E25}"/>
              </a:ext>
            </a:extLst>
          </p:cNvPr>
          <p:cNvGrpSpPr>
            <a:grpSpLocks/>
          </p:cNvGrpSpPr>
          <p:nvPr/>
        </p:nvGrpSpPr>
        <p:grpSpPr bwMode="auto">
          <a:xfrm>
            <a:off x="7640495" y="1511984"/>
            <a:ext cx="3410555" cy="2371148"/>
            <a:chOff x="-188913" y="0"/>
            <a:chExt cx="6667501" cy="4635500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B4CD2BB1-F215-4091-AA3A-8EFB5819B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2" t="19820" r="13544" b="17651"/>
            <a:stretch>
              <a:fillRect/>
            </a:stretch>
          </p:blipFill>
          <p:spPr bwMode="auto">
            <a:xfrm>
              <a:off x="-188913" y="0"/>
              <a:ext cx="6667501" cy="463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BA0FA58-D386-4C86-A79B-19872A9747F1}"/>
                </a:ext>
              </a:extLst>
            </p:cNvPr>
            <p:cNvSpPr/>
            <p:nvPr/>
          </p:nvSpPr>
          <p:spPr>
            <a:xfrm rot="15881984">
              <a:off x="3684588" y="2462212"/>
              <a:ext cx="1876425" cy="5238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800" b="1" baseline="0" dirty="0">
                  <a:solidFill>
                    <a:srgbClr val="FEFEFE"/>
                  </a:solidFill>
                  <a:latin typeface="Calibri" panose="020F0502020204030204" pitchFamily="34" charset="0"/>
                </a:rPr>
                <a:t>se 12th ave</a:t>
              </a: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D9EBEB12-BF82-4E33-B646-4A53209B4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475" y="1765300"/>
              <a:ext cx="1495425" cy="939800"/>
            </a:xfrm>
            <a:custGeom>
              <a:avLst/>
              <a:gdLst>
                <a:gd name="T0" fmla="*/ 56852 w 1143000"/>
                <a:gd name="T1" fmla="*/ 67985 h 774700"/>
                <a:gd name="T2" fmla="*/ 1051744 w 1143000"/>
                <a:gd name="T3" fmla="*/ 0 h 774700"/>
                <a:gd name="T4" fmla="*/ 1023318 w 1143000"/>
                <a:gd name="T5" fmla="*/ 974471 h 774700"/>
                <a:gd name="T6" fmla="*/ 2473021 w 1143000"/>
                <a:gd name="T7" fmla="*/ 906483 h 774700"/>
                <a:gd name="T8" fmla="*/ 2558298 w 1143000"/>
                <a:gd name="T9" fmla="*/ 1382388 h 774700"/>
                <a:gd name="T10" fmla="*/ 0 w 1143000"/>
                <a:gd name="T11" fmla="*/ 1359726 h 774700"/>
                <a:gd name="T12" fmla="*/ 56852 w 1143000"/>
                <a:gd name="T13" fmla="*/ 67985 h 7747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43000" h="774700">
                  <a:moveTo>
                    <a:pt x="25400" y="38100"/>
                  </a:moveTo>
                  <a:lnTo>
                    <a:pt x="469900" y="0"/>
                  </a:lnTo>
                  <a:lnTo>
                    <a:pt x="457200" y="546100"/>
                  </a:lnTo>
                  <a:lnTo>
                    <a:pt x="1104900" y="508000"/>
                  </a:lnTo>
                  <a:lnTo>
                    <a:pt x="1143000" y="774700"/>
                  </a:lnTo>
                  <a:lnTo>
                    <a:pt x="0" y="762000"/>
                  </a:lnTo>
                  <a:lnTo>
                    <a:pt x="25400" y="3810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4B410C-EF23-4E6D-92AE-18532C90EC18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1122 SE Ankeny</a:t>
            </a:r>
          </a:p>
        </p:txBody>
      </p:sp>
    </p:spTree>
    <p:extLst>
      <p:ext uri="{BB962C8B-B14F-4D97-AF65-F5344CB8AC3E}">
        <p14:creationId xmlns:p14="http://schemas.microsoft.com/office/powerpoint/2010/main" val="11341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E83BEB-3AE8-4F48-B3BD-547238A2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3" y="1672625"/>
            <a:ext cx="5971288" cy="431965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22A28D0-29E6-40D6-A794-DCFCC038562F}"/>
              </a:ext>
            </a:extLst>
          </p:cNvPr>
          <p:cNvSpPr/>
          <p:nvPr/>
        </p:nvSpPr>
        <p:spPr>
          <a:xfrm>
            <a:off x="3727288" y="3501192"/>
            <a:ext cx="321734" cy="351367"/>
          </a:xfrm>
          <a:custGeom>
            <a:avLst/>
            <a:gdLst>
              <a:gd name="connsiteX0" fmla="*/ 0 w 317500"/>
              <a:gd name="connsiteY0" fmla="*/ 0 h 321733"/>
              <a:gd name="connsiteX1" fmla="*/ 0 w 317500"/>
              <a:gd name="connsiteY1" fmla="*/ 321733 h 321733"/>
              <a:gd name="connsiteX2" fmla="*/ 317500 w 317500"/>
              <a:gd name="connsiteY2" fmla="*/ 321733 h 321733"/>
              <a:gd name="connsiteX3" fmla="*/ 317500 w 317500"/>
              <a:gd name="connsiteY3" fmla="*/ 220133 h 321733"/>
              <a:gd name="connsiteX4" fmla="*/ 114300 w 317500"/>
              <a:gd name="connsiteY4" fmla="*/ 220133 h 321733"/>
              <a:gd name="connsiteX5" fmla="*/ 114300 w 317500"/>
              <a:gd name="connsiteY5" fmla="*/ 0 h 321733"/>
              <a:gd name="connsiteX6" fmla="*/ 0 w 317500"/>
              <a:gd name="connsiteY6" fmla="*/ 0 h 321733"/>
              <a:gd name="connsiteX0" fmla="*/ 0 w 317500"/>
              <a:gd name="connsiteY0" fmla="*/ 0 h 321733"/>
              <a:gd name="connsiteX1" fmla="*/ 0 w 317500"/>
              <a:gd name="connsiteY1" fmla="*/ 321733 h 321733"/>
              <a:gd name="connsiteX2" fmla="*/ 317500 w 317500"/>
              <a:gd name="connsiteY2" fmla="*/ 321733 h 321733"/>
              <a:gd name="connsiteX3" fmla="*/ 317500 w 317500"/>
              <a:gd name="connsiteY3" fmla="*/ 220133 h 321733"/>
              <a:gd name="connsiteX4" fmla="*/ 114300 w 317500"/>
              <a:gd name="connsiteY4" fmla="*/ 220133 h 321733"/>
              <a:gd name="connsiteX5" fmla="*/ 121982 w 317500"/>
              <a:gd name="connsiteY5" fmla="*/ 83600 h 321733"/>
              <a:gd name="connsiteX6" fmla="*/ 0 w 317500"/>
              <a:gd name="connsiteY6" fmla="*/ 0 h 321733"/>
              <a:gd name="connsiteX0" fmla="*/ 0 w 317500"/>
              <a:gd name="connsiteY0" fmla="*/ 0 h 245733"/>
              <a:gd name="connsiteX1" fmla="*/ 0 w 317500"/>
              <a:gd name="connsiteY1" fmla="*/ 245733 h 245733"/>
              <a:gd name="connsiteX2" fmla="*/ 317500 w 317500"/>
              <a:gd name="connsiteY2" fmla="*/ 245733 h 245733"/>
              <a:gd name="connsiteX3" fmla="*/ 317500 w 317500"/>
              <a:gd name="connsiteY3" fmla="*/ 144133 h 245733"/>
              <a:gd name="connsiteX4" fmla="*/ 114300 w 317500"/>
              <a:gd name="connsiteY4" fmla="*/ 144133 h 245733"/>
              <a:gd name="connsiteX5" fmla="*/ 121982 w 317500"/>
              <a:gd name="connsiteY5" fmla="*/ 7600 h 245733"/>
              <a:gd name="connsiteX6" fmla="*/ 0 w 317500"/>
              <a:gd name="connsiteY6" fmla="*/ 0 h 245733"/>
              <a:gd name="connsiteX0" fmla="*/ 0 w 317500"/>
              <a:gd name="connsiteY0" fmla="*/ 0 h 248266"/>
              <a:gd name="connsiteX1" fmla="*/ 0 w 317500"/>
              <a:gd name="connsiteY1" fmla="*/ 245733 h 248266"/>
              <a:gd name="connsiteX2" fmla="*/ 235564 w 317500"/>
              <a:gd name="connsiteY2" fmla="*/ 248266 h 248266"/>
              <a:gd name="connsiteX3" fmla="*/ 317500 w 317500"/>
              <a:gd name="connsiteY3" fmla="*/ 144133 h 248266"/>
              <a:gd name="connsiteX4" fmla="*/ 114300 w 317500"/>
              <a:gd name="connsiteY4" fmla="*/ 144133 h 248266"/>
              <a:gd name="connsiteX5" fmla="*/ 121982 w 317500"/>
              <a:gd name="connsiteY5" fmla="*/ 7600 h 248266"/>
              <a:gd name="connsiteX6" fmla="*/ 0 w 317500"/>
              <a:gd name="connsiteY6" fmla="*/ 0 h 248266"/>
              <a:gd name="connsiteX0" fmla="*/ 0 w 235564"/>
              <a:gd name="connsiteY0" fmla="*/ 0 h 248266"/>
              <a:gd name="connsiteX1" fmla="*/ 0 w 235564"/>
              <a:gd name="connsiteY1" fmla="*/ 245733 h 248266"/>
              <a:gd name="connsiteX2" fmla="*/ 235564 w 235564"/>
              <a:gd name="connsiteY2" fmla="*/ 248266 h 248266"/>
              <a:gd name="connsiteX3" fmla="*/ 235564 w 235564"/>
              <a:gd name="connsiteY3" fmla="*/ 146666 h 248266"/>
              <a:gd name="connsiteX4" fmla="*/ 114300 w 235564"/>
              <a:gd name="connsiteY4" fmla="*/ 144133 h 248266"/>
              <a:gd name="connsiteX5" fmla="*/ 121982 w 235564"/>
              <a:gd name="connsiteY5" fmla="*/ 7600 h 248266"/>
              <a:gd name="connsiteX6" fmla="*/ 0 w 235564"/>
              <a:gd name="connsiteY6" fmla="*/ 0 h 248266"/>
              <a:gd name="connsiteX0" fmla="*/ 0 w 235564"/>
              <a:gd name="connsiteY0" fmla="*/ 0 h 248266"/>
              <a:gd name="connsiteX1" fmla="*/ 0 w 235564"/>
              <a:gd name="connsiteY1" fmla="*/ 230533 h 248266"/>
              <a:gd name="connsiteX2" fmla="*/ 235564 w 235564"/>
              <a:gd name="connsiteY2" fmla="*/ 248266 h 248266"/>
              <a:gd name="connsiteX3" fmla="*/ 235564 w 235564"/>
              <a:gd name="connsiteY3" fmla="*/ 146666 h 248266"/>
              <a:gd name="connsiteX4" fmla="*/ 114300 w 235564"/>
              <a:gd name="connsiteY4" fmla="*/ 144133 h 248266"/>
              <a:gd name="connsiteX5" fmla="*/ 121982 w 235564"/>
              <a:gd name="connsiteY5" fmla="*/ 7600 h 248266"/>
              <a:gd name="connsiteX6" fmla="*/ 0 w 235564"/>
              <a:gd name="connsiteY6" fmla="*/ 0 h 248266"/>
              <a:gd name="connsiteX0" fmla="*/ 0 w 240685"/>
              <a:gd name="connsiteY0" fmla="*/ 0 h 230533"/>
              <a:gd name="connsiteX1" fmla="*/ 0 w 240685"/>
              <a:gd name="connsiteY1" fmla="*/ 230533 h 230533"/>
              <a:gd name="connsiteX2" fmla="*/ 240685 w 240685"/>
              <a:gd name="connsiteY2" fmla="*/ 230533 h 230533"/>
              <a:gd name="connsiteX3" fmla="*/ 235564 w 240685"/>
              <a:gd name="connsiteY3" fmla="*/ 146666 h 230533"/>
              <a:gd name="connsiteX4" fmla="*/ 114300 w 240685"/>
              <a:gd name="connsiteY4" fmla="*/ 144133 h 230533"/>
              <a:gd name="connsiteX5" fmla="*/ 121982 w 240685"/>
              <a:gd name="connsiteY5" fmla="*/ 7600 h 230533"/>
              <a:gd name="connsiteX6" fmla="*/ 0 w 240685"/>
              <a:gd name="connsiteY6" fmla="*/ 0 h 230533"/>
              <a:gd name="connsiteX0" fmla="*/ 0 w 240685"/>
              <a:gd name="connsiteY0" fmla="*/ 0 h 230533"/>
              <a:gd name="connsiteX1" fmla="*/ 0 w 240685"/>
              <a:gd name="connsiteY1" fmla="*/ 230533 h 230533"/>
              <a:gd name="connsiteX2" fmla="*/ 240685 w 240685"/>
              <a:gd name="connsiteY2" fmla="*/ 230533 h 230533"/>
              <a:gd name="connsiteX3" fmla="*/ 235564 w 240685"/>
              <a:gd name="connsiteY3" fmla="*/ 136532 h 230533"/>
              <a:gd name="connsiteX4" fmla="*/ 114300 w 240685"/>
              <a:gd name="connsiteY4" fmla="*/ 144133 h 230533"/>
              <a:gd name="connsiteX5" fmla="*/ 121982 w 240685"/>
              <a:gd name="connsiteY5" fmla="*/ 7600 h 230533"/>
              <a:gd name="connsiteX6" fmla="*/ 0 w 240685"/>
              <a:gd name="connsiteY6" fmla="*/ 0 h 230533"/>
              <a:gd name="connsiteX0" fmla="*/ 0 w 240685"/>
              <a:gd name="connsiteY0" fmla="*/ 0 h 222933"/>
              <a:gd name="connsiteX1" fmla="*/ 0 w 240685"/>
              <a:gd name="connsiteY1" fmla="*/ 222933 h 222933"/>
              <a:gd name="connsiteX2" fmla="*/ 240685 w 240685"/>
              <a:gd name="connsiteY2" fmla="*/ 222933 h 222933"/>
              <a:gd name="connsiteX3" fmla="*/ 235564 w 240685"/>
              <a:gd name="connsiteY3" fmla="*/ 128932 h 222933"/>
              <a:gd name="connsiteX4" fmla="*/ 114300 w 240685"/>
              <a:gd name="connsiteY4" fmla="*/ 136533 h 222933"/>
              <a:gd name="connsiteX5" fmla="*/ 121982 w 240685"/>
              <a:gd name="connsiteY5" fmla="*/ 0 h 222933"/>
              <a:gd name="connsiteX6" fmla="*/ 0 w 240685"/>
              <a:gd name="connsiteY6" fmla="*/ 0 h 222933"/>
              <a:gd name="connsiteX0" fmla="*/ 0 w 240685"/>
              <a:gd name="connsiteY0" fmla="*/ 0 h 222933"/>
              <a:gd name="connsiteX1" fmla="*/ 0 w 240685"/>
              <a:gd name="connsiteY1" fmla="*/ 222933 h 222933"/>
              <a:gd name="connsiteX2" fmla="*/ 240685 w 240685"/>
              <a:gd name="connsiteY2" fmla="*/ 222933 h 222933"/>
              <a:gd name="connsiteX3" fmla="*/ 235564 w 240685"/>
              <a:gd name="connsiteY3" fmla="*/ 128932 h 222933"/>
              <a:gd name="connsiteX4" fmla="*/ 114300 w 240685"/>
              <a:gd name="connsiteY4" fmla="*/ 136533 h 222933"/>
              <a:gd name="connsiteX5" fmla="*/ 109179 w 240685"/>
              <a:gd name="connsiteY5" fmla="*/ 0 h 222933"/>
              <a:gd name="connsiteX6" fmla="*/ 0 w 240685"/>
              <a:gd name="connsiteY6" fmla="*/ 0 h 22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685" h="222933">
                <a:moveTo>
                  <a:pt x="0" y="0"/>
                </a:moveTo>
                <a:lnTo>
                  <a:pt x="0" y="222933"/>
                </a:lnTo>
                <a:lnTo>
                  <a:pt x="240685" y="222933"/>
                </a:lnTo>
                <a:lnTo>
                  <a:pt x="235564" y="128932"/>
                </a:lnTo>
                <a:lnTo>
                  <a:pt x="114300" y="136533"/>
                </a:lnTo>
                <a:lnTo>
                  <a:pt x="109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B099-91EA-4719-9165-CD0ED6F20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568" y="1672625"/>
            <a:ext cx="3683793" cy="313391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502044-FA56-4403-931A-3D7AA8A705C0}"/>
              </a:ext>
            </a:extLst>
          </p:cNvPr>
          <p:cNvSpPr/>
          <p:nvPr/>
        </p:nvSpPr>
        <p:spPr>
          <a:xfrm>
            <a:off x="9913658" y="2557127"/>
            <a:ext cx="638087" cy="630107"/>
          </a:xfrm>
          <a:custGeom>
            <a:avLst/>
            <a:gdLst>
              <a:gd name="connsiteX0" fmla="*/ 0 w 317500"/>
              <a:gd name="connsiteY0" fmla="*/ 0 h 321733"/>
              <a:gd name="connsiteX1" fmla="*/ 0 w 317500"/>
              <a:gd name="connsiteY1" fmla="*/ 321733 h 321733"/>
              <a:gd name="connsiteX2" fmla="*/ 317500 w 317500"/>
              <a:gd name="connsiteY2" fmla="*/ 321733 h 321733"/>
              <a:gd name="connsiteX3" fmla="*/ 317500 w 317500"/>
              <a:gd name="connsiteY3" fmla="*/ 220133 h 321733"/>
              <a:gd name="connsiteX4" fmla="*/ 114300 w 317500"/>
              <a:gd name="connsiteY4" fmla="*/ 220133 h 321733"/>
              <a:gd name="connsiteX5" fmla="*/ 114300 w 317500"/>
              <a:gd name="connsiteY5" fmla="*/ 0 h 321733"/>
              <a:gd name="connsiteX6" fmla="*/ 0 w 317500"/>
              <a:gd name="connsiteY6" fmla="*/ 0 h 321733"/>
              <a:gd name="connsiteX0" fmla="*/ 0 w 317500"/>
              <a:gd name="connsiteY0" fmla="*/ 0 h 321733"/>
              <a:gd name="connsiteX1" fmla="*/ 0 w 317500"/>
              <a:gd name="connsiteY1" fmla="*/ 321733 h 321733"/>
              <a:gd name="connsiteX2" fmla="*/ 317500 w 317500"/>
              <a:gd name="connsiteY2" fmla="*/ 321733 h 321733"/>
              <a:gd name="connsiteX3" fmla="*/ 317500 w 317500"/>
              <a:gd name="connsiteY3" fmla="*/ 220133 h 321733"/>
              <a:gd name="connsiteX4" fmla="*/ 114300 w 317500"/>
              <a:gd name="connsiteY4" fmla="*/ 220133 h 321733"/>
              <a:gd name="connsiteX5" fmla="*/ 121982 w 317500"/>
              <a:gd name="connsiteY5" fmla="*/ 83600 h 321733"/>
              <a:gd name="connsiteX6" fmla="*/ 0 w 317500"/>
              <a:gd name="connsiteY6" fmla="*/ 0 h 321733"/>
              <a:gd name="connsiteX0" fmla="*/ 0 w 317500"/>
              <a:gd name="connsiteY0" fmla="*/ 0 h 245733"/>
              <a:gd name="connsiteX1" fmla="*/ 0 w 317500"/>
              <a:gd name="connsiteY1" fmla="*/ 245733 h 245733"/>
              <a:gd name="connsiteX2" fmla="*/ 317500 w 317500"/>
              <a:gd name="connsiteY2" fmla="*/ 245733 h 245733"/>
              <a:gd name="connsiteX3" fmla="*/ 317500 w 317500"/>
              <a:gd name="connsiteY3" fmla="*/ 144133 h 245733"/>
              <a:gd name="connsiteX4" fmla="*/ 114300 w 317500"/>
              <a:gd name="connsiteY4" fmla="*/ 144133 h 245733"/>
              <a:gd name="connsiteX5" fmla="*/ 121982 w 317500"/>
              <a:gd name="connsiteY5" fmla="*/ 7600 h 245733"/>
              <a:gd name="connsiteX6" fmla="*/ 0 w 317500"/>
              <a:gd name="connsiteY6" fmla="*/ 0 h 245733"/>
              <a:gd name="connsiteX0" fmla="*/ 0 w 317500"/>
              <a:gd name="connsiteY0" fmla="*/ 0 h 248266"/>
              <a:gd name="connsiteX1" fmla="*/ 0 w 317500"/>
              <a:gd name="connsiteY1" fmla="*/ 245733 h 248266"/>
              <a:gd name="connsiteX2" fmla="*/ 235564 w 317500"/>
              <a:gd name="connsiteY2" fmla="*/ 248266 h 248266"/>
              <a:gd name="connsiteX3" fmla="*/ 317500 w 317500"/>
              <a:gd name="connsiteY3" fmla="*/ 144133 h 248266"/>
              <a:gd name="connsiteX4" fmla="*/ 114300 w 317500"/>
              <a:gd name="connsiteY4" fmla="*/ 144133 h 248266"/>
              <a:gd name="connsiteX5" fmla="*/ 121982 w 317500"/>
              <a:gd name="connsiteY5" fmla="*/ 7600 h 248266"/>
              <a:gd name="connsiteX6" fmla="*/ 0 w 317500"/>
              <a:gd name="connsiteY6" fmla="*/ 0 h 248266"/>
              <a:gd name="connsiteX0" fmla="*/ 0 w 235564"/>
              <a:gd name="connsiteY0" fmla="*/ 0 h 248266"/>
              <a:gd name="connsiteX1" fmla="*/ 0 w 235564"/>
              <a:gd name="connsiteY1" fmla="*/ 245733 h 248266"/>
              <a:gd name="connsiteX2" fmla="*/ 235564 w 235564"/>
              <a:gd name="connsiteY2" fmla="*/ 248266 h 248266"/>
              <a:gd name="connsiteX3" fmla="*/ 235564 w 235564"/>
              <a:gd name="connsiteY3" fmla="*/ 146666 h 248266"/>
              <a:gd name="connsiteX4" fmla="*/ 114300 w 235564"/>
              <a:gd name="connsiteY4" fmla="*/ 144133 h 248266"/>
              <a:gd name="connsiteX5" fmla="*/ 121982 w 235564"/>
              <a:gd name="connsiteY5" fmla="*/ 7600 h 248266"/>
              <a:gd name="connsiteX6" fmla="*/ 0 w 235564"/>
              <a:gd name="connsiteY6" fmla="*/ 0 h 248266"/>
              <a:gd name="connsiteX0" fmla="*/ 0 w 235564"/>
              <a:gd name="connsiteY0" fmla="*/ 0 h 248266"/>
              <a:gd name="connsiteX1" fmla="*/ 0 w 235564"/>
              <a:gd name="connsiteY1" fmla="*/ 230533 h 248266"/>
              <a:gd name="connsiteX2" fmla="*/ 235564 w 235564"/>
              <a:gd name="connsiteY2" fmla="*/ 248266 h 248266"/>
              <a:gd name="connsiteX3" fmla="*/ 235564 w 235564"/>
              <a:gd name="connsiteY3" fmla="*/ 146666 h 248266"/>
              <a:gd name="connsiteX4" fmla="*/ 114300 w 235564"/>
              <a:gd name="connsiteY4" fmla="*/ 144133 h 248266"/>
              <a:gd name="connsiteX5" fmla="*/ 121982 w 235564"/>
              <a:gd name="connsiteY5" fmla="*/ 7600 h 248266"/>
              <a:gd name="connsiteX6" fmla="*/ 0 w 235564"/>
              <a:gd name="connsiteY6" fmla="*/ 0 h 248266"/>
              <a:gd name="connsiteX0" fmla="*/ 0 w 240685"/>
              <a:gd name="connsiteY0" fmla="*/ 0 h 230533"/>
              <a:gd name="connsiteX1" fmla="*/ 0 w 240685"/>
              <a:gd name="connsiteY1" fmla="*/ 230533 h 230533"/>
              <a:gd name="connsiteX2" fmla="*/ 240685 w 240685"/>
              <a:gd name="connsiteY2" fmla="*/ 230533 h 230533"/>
              <a:gd name="connsiteX3" fmla="*/ 235564 w 240685"/>
              <a:gd name="connsiteY3" fmla="*/ 146666 h 230533"/>
              <a:gd name="connsiteX4" fmla="*/ 114300 w 240685"/>
              <a:gd name="connsiteY4" fmla="*/ 144133 h 230533"/>
              <a:gd name="connsiteX5" fmla="*/ 121982 w 240685"/>
              <a:gd name="connsiteY5" fmla="*/ 7600 h 230533"/>
              <a:gd name="connsiteX6" fmla="*/ 0 w 240685"/>
              <a:gd name="connsiteY6" fmla="*/ 0 h 230533"/>
              <a:gd name="connsiteX0" fmla="*/ 0 w 240685"/>
              <a:gd name="connsiteY0" fmla="*/ 0 h 230533"/>
              <a:gd name="connsiteX1" fmla="*/ 0 w 240685"/>
              <a:gd name="connsiteY1" fmla="*/ 230533 h 230533"/>
              <a:gd name="connsiteX2" fmla="*/ 240685 w 240685"/>
              <a:gd name="connsiteY2" fmla="*/ 230533 h 230533"/>
              <a:gd name="connsiteX3" fmla="*/ 235564 w 240685"/>
              <a:gd name="connsiteY3" fmla="*/ 136532 h 230533"/>
              <a:gd name="connsiteX4" fmla="*/ 114300 w 240685"/>
              <a:gd name="connsiteY4" fmla="*/ 144133 h 230533"/>
              <a:gd name="connsiteX5" fmla="*/ 121982 w 240685"/>
              <a:gd name="connsiteY5" fmla="*/ 7600 h 230533"/>
              <a:gd name="connsiteX6" fmla="*/ 0 w 240685"/>
              <a:gd name="connsiteY6" fmla="*/ 0 h 230533"/>
              <a:gd name="connsiteX0" fmla="*/ 0 w 240685"/>
              <a:gd name="connsiteY0" fmla="*/ 0 h 222933"/>
              <a:gd name="connsiteX1" fmla="*/ 0 w 240685"/>
              <a:gd name="connsiteY1" fmla="*/ 222933 h 222933"/>
              <a:gd name="connsiteX2" fmla="*/ 240685 w 240685"/>
              <a:gd name="connsiteY2" fmla="*/ 222933 h 222933"/>
              <a:gd name="connsiteX3" fmla="*/ 235564 w 240685"/>
              <a:gd name="connsiteY3" fmla="*/ 128932 h 222933"/>
              <a:gd name="connsiteX4" fmla="*/ 114300 w 240685"/>
              <a:gd name="connsiteY4" fmla="*/ 136533 h 222933"/>
              <a:gd name="connsiteX5" fmla="*/ 121982 w 240685"/>
              <a:gd name="connsiteY5" fmla="*/ 0 h 222933"/>
              <a:gd name="connsiteX6" fmla="*/ 0 w 240685"/>
              <a:gd name="connsiteY6" fmla="*/ 0 h 222933"/>
              <a:gd name="connsiteX0" fmla="*/ 0 w 240685"/>
              <a:gd name="connsiteY0" fmla="*/ 0 h 222933"/>
              <a:gd name="connsiteX1" fmla="*/ 0 w 240685"/>
              <a:gd name="connsiteY1" fmla="*/ 222933 h 222933"/>
              <a:gd name="connsiteX2" fmla="*/ 240685 w 240685"/>
              <a:gd name="connsiteY2" fmla="*/ 222933 h 222933"/>
              <a:gd name="connsiteX3" fmla="*/ 235564 w 240685"/>
              <a:gd name="connsiteY3" fmla="*/ 128932 h 222933"/>
              <a:gd name="connsiteX4" fmla="*/ 114300 w 240685"/>
              <a:gd name="connsiteY4" fmla="*/ 136533 h 222933"/>
              <a:gd name="connsiteX5" fmla="*/ 109179 w 240685"/>
              <a:gd name="connsiteY5" fmla="*/ 0 h 222933"/>
              <a:gd name="connsiteX6" fmla="*/ 0 w 240685"/>
              <a:gd name="connsiteY6" fmla="*/ 0 h 222933"/>
              <a:gd name="connsiteX0" fmla="*/ 0 w 240685"/>
              <a:gd name="connsiteY0" fmla="*/ 0 h 222933"/>
              <a:gd name="connsiteX1" fmla="*/ 0 w 240685"/>
              <a:gd name="connsiteY1" fmla="*/ 222933 h 222933"/>
              <a:gd name="connsiteX2" fmla="*/ 240685 w 240685"/>
              <a:gd name="connsiteY2" fmla="*/ 222933 h 222933"/>
              <a:gd name="connsiteX3" fmla="*/ 235564 w 240685"/>
              <a:gd name="connsiteY3" fmla="*/ 128932 h 222933"/>
              <a:gd name="connsiteX4" fmla="*/ 92271 w 240685"/>
              <a:gd name="connsiteY4" fmla="*/ 136533 h 222933"/>
              <a:gd name="connsiteX5" fmla="*/ 109179 w 240685"/>
              <a:gd name="connsiteY5" fmla="*/ 0 h 222933"/>
              <a:gd name="connsiteX6" fmla="*/ 0 w 240685"/>
              <a:gd name="connsiteY6" fmla="*/ 0 h 222933"/>
              <a:gd name="connsiteX0" fmla="*/ 0 w 240685"/>
              <a:gd name="connsiteY0" fmla="*/ 0 h 222933"/>
              <a:gd name="connsiteX1" fmla="*/ 0 w 240685"/>
              <a:gd name="connsiteY1" fmla="*/ 222933 h 222933"/>
              <a:gd name="connsiteX2" fmla="*/ 240685 w 240685"/>
              <a:gd name="connsiteY2" fmla="*/ 222933 h 222933"/>
              <a:gd name="connsiteX3" fmla="*/ 235564 w 240685"/>
              <a:gd name="connsiteY3" fmla="*/ 128932 h 222933"/>
              <a:gd name="connsiteX4" fmla="*/ 92271 w 240685"/>
              <a:gd name="connsiteY4" fmla="*/ 136533 h 222933"/>
              <a:gd name="connsiteX5" fmla="*/ 90297 w 240685"/>
              <a:gd name="connsiteY5" fmla="*/ 0 h 222933"/>
              <a:gd name="connsiteX6" fmla="*/ 0 w 240685"/>
              <a:gd name="connsiteY6" fmla="*/ 0 h 222933"/>
              <a:gd name="connsiteX0" fmla="*/ 0 w 240685"/>
              <a:gd name="connsiteY0" fmla="*/ 0 h 222933"/>
              <a:gd name="connsiteX1" fmla="*/ 0 w 240685"/>
              <a:gd name="connsiteY1" fmla="*/ 222933 h 222933"/>
              <a:gd name="connsiteX2" fmla="*/ 240685 w 240685"/>
              <a:gd name="connsiteY2" fmla="*/ 222933 h 222933"/>
              <a:gd name="connsiteX3" fmla="*/ 232417 w 240685"/>
              <a:gd name="connsiteY3" fmla="*/ 138273 h 222933"/>
              <a:gd name="connsiteX4" fmla="*/ 92271 w 240685"/>
              <a:gd name="connsiteY4" fmla="*/ 136533 h 222933"/>
              <a:gd name="connsiteX5" fmla="*/ 90297 w 240685"/>
              <a:gd name="connsiteY5" fmla="*/ 0 h 222933"/>
              <a:gd name="connsiteX6" fmla="*/ 0 w 240685"/>
              <a:gd name="connsiteY6" fmla="*/ 0 h 222933"/>
              <a:gd name="connsiteX0" fmla="*/ 3147 w 243832"/>
              <a:gd name="connsiteY0" fmla="*/ 0 h 222933"/>
              <a:gd name="connsiteX1" fmla="*/ 0 w 243832"/>
              <a:gd name="connsiteY1" fmla="*/ 213592 h 222933"/>
              <a:gd name="connsiteX2" fmla="*/ 243832 w 243832"/>
              <a:gd name="connsiteY2" fmla="*/ 222933 h 222933"/>
              <a:gd name="connsiteX3" fmla="*/ 235564 w 243832"/>
              <a:gd name="connsiteY3" fmla="*/ 138273 h 222933"/>
              <a:gd name="connsiteX4" fmla="*/ 95418 w 243832"/>
              <a:gd name="connsiteY4" fmla="*/ 136533 h 222933"/>
              <a:gd name="connsiteX5" fmla="*/ 93444 w 243832"/>
              <a:gd name="connsiteY5" fmla="*/ 0 h 222933"/>
              <a:gd name="connsiteX6" fmla="*/ 3147 w 243832"/>
              <a:gd name="connsiteY6" fmla="*/ 0 h 222933"/>
              <a:gd name="connsiteX0" fmla="*/ 3147 w 240685"/>
              <a:gd name="connsiteY0" fmla="*/ 0 h 216706"/>
              <a:gd name="connsiteX1" fmla="*/ 0 w 240685"/>
              <a:gd name="connsiteY1" fmla="*/ 213592 h 216706"/>
              <a:gd name="connsiteX2" fmla="*/ 240685 w 240685"/>
              <a:gd name="connsiteY2" fmla="*/ 216706 h 216706"/>
              <a:gd name="connsiteX3" fmla="*/ 235564 w 240685"/>
              <a:gd name="connsiteY3" fmla="*/ 138273 h 216706"/>
              <a:gd name="connsiteX4" fmla="*/ 95418 w 240685"/>
              <a:gd name="connsiteY4" fmla="*/ 136533 h 216706"/>
              <a:gd name="connsiteX5" fmla="*/ 93444 w 240685"/>
              <a:gd name="connsiteY5" fmla="*/ 0 h 216706"/>
              <a:gd name="connsiteX6" fmla="*/ 3147 w 240685"/>
              <a:gd name="connsiteY6" fmla="*/ 0 h 216706"/>
              <a:gd name="connsiteX0" fmla="*/ 3147 w 235564"/>
              <a:gd name="connsiteY0" fmla="*/ 0 h 216706"/>
              <a:gd name="connsiteX1" fmla="*/ 0 w 235564"/>
              <a:gd name="connsiteY1" fmla="*/ 213592 h 216706"/>
              <a:gd name="connsiteX2" fmla="*/ 221803 w 235564"/>
              <a:gd name="connsiteY2" fmla="*/ 216706 h 216706"/>
              <a:gd name="connsiteX3" fmla="*/ 235564 w 235564"/>
              <a:gd name="connsiteY3" fmla="*/ 138273 h 216706"/>
              <a:gd name="connsiteX4" fmla="*/ 95418 w 235564"/>
              <a:gd name="connsiteY4" fmla="*/ 136533 h 216706"/>
              <a:gd name="connsiteX5" fmla="*/ 93444 w 235564"/>
              <a:gd name="connsiteY5" fmla="*/ 0 h 216706"/>
              <a:gd name="connsiteX6" fmla="*/ 3147 w 235564"/>
              <a:gd name="connsiteY6" fmla="*/ 0 h 216706"/>
              <a:gd name="connsiteX0" fmla="*/ 3147 w 221803"/>
              <a:gd name="connsiteY0" fmla="*/ 0 h 216706"/>
              <a:gd name="connsiteX1" fmla="*/ 0 w 221803"/>
              <a:gd name="connsiteY1" fmla="*/ 213592 h 216706"/>
              <a:gd name="connsiteX2" fmla="*/ 221803 w 221803"/>
              <a:gd name="connsiteY2" fmla="*/ 216706 h 216706"/>
              <a:gd name="connsiteX3" fmla="*/ 213535 w 221803"/>
              <a:gd name="connsiteY3" fmla="*/ 138273 h 216706"/>
              <a:gd name="connsiteX4" fmla="*/ 95418 w 221803"/>
              <a:gd name="connsiteY4" fmla="*/ 136533 h 216706"/>
              <a:gd name="connsiteX5" fmla="*/ 93444 w 221803"/>
              <a:gd name="connsiteY5" fmla="*/ 0 h 216706"/>
              <a:gd name="connsiteX6" fmla="*/ 3147 w 221803"/>
              <a:gd name="connsiteY6" fmla="*/ 0 h 21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803" h="216706">
                <a:moveTo>
                  <a:pt x="3147" y="0"/>
                </a:moveTo>
                <a:lnTo>
                  <a:pt x="0" y="213592"/>
                </a:lnTo>
                <a:lnTo>
                  <a:pt x="221803" y="216706"/>
                </a:lnTo>
                <a:lnTo>
                  <a:pt x="213535" y="138273"/>
                </a:lnTo>
                <a:lnTo>
                  <a:pt x="95418" y="136533"/>
                </a:lnTo>
                <a:lnTo>
                  <a:pt x="93444" y="0"/>
                </a:lnTo>
                <a:lnTo>
                  <a:pt x="3147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08BF-DD9B-4448-9CDA-BA16566F2CE8}"/>
              </a:ext>
            </a:extLst>
          </p:cNvPr>
          <p:cNvCxnSpPr>
            <a:cxnSpLocks/>
          </p:cNvCxnSpPr>
          <p:nvPr/>
        </p:nvCxnSpPr>
        <p:spPr>
          <a:xfrm>
            <a:off x="6281061" y="1672625"/>
            <a:ext cx="165950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BFDB1-B2A3-412E-8213-AC2A5EDF1EFD}"/>
              </a:ext>
            </a:extLst>
          </p:cNvPr>
          <p:cNvCxnSpPr>
            <a:cxnSpLocks/>
          </p:cNvCxnSpPr>
          <p:nvPr/>
        </p:nvCxnSpPr>
        <p:spPr>
          <a:xfrm flipV="1">
            <a:off x="6281061" y="4806541"/>
            <a:ext cx="1659507" cy="118574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E407C79-BCD2-4B6D-932D-EDC22FAE1942}"/>
              </a:ext>
            </a:extLst>
          </p:cNvPr>
          <p:cNvSpPr/>
          <p:nvPr/>
        </p:nvSpPr>
        <p:spPr>
          <a:xfrm>
            <a:off x="7856186" y="5003648"/>
            <a:ext cx="3827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Plan District/ Central Eastside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Subdistrict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Fundamental Design Guidelines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Special Design Guidelines for the Design Zone of the Central Eastside District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5D970D-0DAA-41D2-91B6-648486F81F3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1122 SE Ankeny</a:t>
            </a:r>
          </a:p>
        </p:txBody>
      </p:sp>
    </p:spTree>
    <p:extLst>
      <p:ext uri="{BB962C8B-B14F-4D97-AF65-F5344CB8AC3E}">
        <p14:creationId xmlns:p14="http://schemas.microsoft.com/office/powerpoint/2010/main" val="94887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08BF-DD9B-4448-9CDA-BA16566F2CE8}"/>
              </a:ext>
            </a:extLst>
          </p:cNvPr>
          <p:cNvCxnSpPr>
            <a:cxnSpLocks/>
          </p:cNvCxnSpPr>
          <p:nvPr/>
        </p:nvCxnSpPr>
        <p:spPr>
          <a:xfrm>
            <a:off x="6281061" y="1672625"/>
            <a:ext cx="165950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BFDB1-B2A3-412E-8213-AC2A5EDF1EFD}"/>
              </a:ext>
            </a:extLst>
          </p:cNvPr>
          <p:cNvCxnSpPr>
            <a:cxnSpLocks/>
          </p:cNvCxnSpPr>
          <p:nvPr/>
        </p:nvCxnSpPr>
        <p:spPr>
          <a:xfrm flipV="1">
            <a:off x="6281061" y="4806541"/>
            <a:ext cx="1659507" cy="118574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2035 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AC689-D059-475A-9A2A-685ECBB52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9" y="1672625"/>
            <a:ext cx="8790780" cy="4319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A1B8E6-0E9A-4BEC-B56D-7C1705E3D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5" b="71818"/>
          <a:stretch/>
        </p:blipFill>
        <p:spPr>
          <a:xfrm>
            <a:off x="9566301" y="1672626"/>
            <a:ext cx="2625699" cy="1932724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DCAD79-CE86-498A-9BA6-9A4FE01A5924}"/>
              </a:ext>
            </a:extLst>
          </p:cNvPr>
          <p:cNvSpPr/>
          <p:nvPr/>
        </p:nvSpPr>
        <p:spPr>
          <a:xfrm>
            <a:off x="5492931" y="3187337"/>
            <a:ext cx="404949" cy="418012"/>
          </a:xfrm>
          <a:custGeom>
            <a:avLst/>
            <a:gdLst>
              <a:gd name="connsiteX0" fmla="*/ 0 w 404949"/>
              <a:gd name="connsiteY0" fmla="*/ 0 h 418012"/>
              <a:gd name="connsiteX1" fmla="*/ 0 w 404949"/>
              <a:gd name="connsiteY1" fmla="*/ 418012 h 418012"/>
              <a:gd name="connsiteX2" fmla="*/ 404949 w 404949"/>
              <a:gd name="connsiteY2" fmla="*/ 418012 h 418012"/>
              <a:gd name="connsiteX3" fmla="*/ 404949 w 404949"/>
              <a:gd name="connsiteY3" fmla="*/ 293914 h 418012"/>
              <a:gd name="connsiteX4" fmla="*/ 143692 w 404949"/>
              <a:gd name="connsiteY4" fmla="*/ 293914 h 418012"/>
              <a:gd name="connsiteX5" fmla="*/ 143692 w 404949"/>
              <a:gd name="connsiteY5" fmla="*/ 6532 h 418012"/>
              <a:gd name="connsiteX6" fmla="*/ 0 w 404949"/>
              <a:gd name="connsiteY6" fmla="*/ 0 h 4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949" h="418012">
                <a:moveTo>
                  <a:pt x="0" y="0"/>
                </a:moveTo>
                <a:lnTo>
                  <a:pt x="0" y="418012"/>
                </a:lnTo>
                <a:lnTo>
                  <a:pt x="404949" y="418012"/>
                </a:lnTo>
                <a:lnTo>
                  <a:pt x="404949" y="293914"/>
                </a:lnTo>
                <a:lnTo>
                  <a:pt x="143692" y="293914"/>
                </a:lnTo>
                <a:lnTo>
                  <a:pt x="143692" y="6532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1EB99-2B45-47CD-A1D8-E025C9D62C37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1122 SE Ankeny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C96BFB-D64B-4A87-AB89-82075A64FE7B}"/>
              </a:ext>
            </a:extLst>
          </p:cNvPr>
          <p:cNvSpPr/>
          <p:nvPr/>
        </p:nvSpPr>
        <p:spPr>
          <a:xfrm>
            <a:off x="3425369" y="2745831"/>
            <a:ext cx="1291641" cy="593125"/>
          </a:xfrm>
          <a:prstGeom prst="rect">
            <a:avLst/>
          </a:prstGeom>
          <a:solidFill>
            <a:srgbClr val="C4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06B006-F0A0-4164-9997-7018AD3F5BEC}"/>
              </a:ext>
            </a:extLst>
          </p:cNvPr>
          <p:cNvSpPr txBox="1"/>
          <p:nvPr/>
        </p:nvSpPr>
        <p:spPr>
          <a:xfrm>
            <a:off x="3425369" y="2771886"/>
            <a:ext cx="142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50’(125’)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4652DA-F188-4F08-A344-14134D165D06}"/>
              </a:ext>
            </a:extLst>
          </p:cNvPr>
          <p:cNvSpPr/>
          <p:nvPr/>
        </p:nvSpPr>
        <p:spPr>
          <a:xfrm>
            <a:off x="1443320" y="1702381"/>
            <a:ext cx="1291641" cy="593125"/>
          </a:xfrm>
          <a:prstGeom prst="rect">
            <a:avLst/>
          </a:prstGeom>
          <a:solidFill>
            <a:srgbClr val="C4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ACFB94-CCE3-47E7-8DE4-0A14EEE67BCC}"/>
              </a:ext>
            </a:extLst>
          </p:cNvPr>
          <p:cNvSpPr txBox="1"/>
          <p:nvPr/>
        </p:nvSpPr>
        <p:spPr>
          <a:xfrm>
            <a:off x="1443320" y="1728436"/>
            <a:ext cx="1633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100’(175’)</a:t>
            </a:r>
          </a:p>
        </p:txBody>
      </p:sp>
    </p:spTree>
    <p:extLst>
      <p:ext uri="{BB962C8B-B14F-4D97-AF65-F5344CB8AC3E}">
        <p14:creationId xmlns:p14="http://schemas.microsoft.com/office/powerpoint/2010/main" val="373256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Clay + Tiffany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C5E745-EB5F-49EF-A608-24B6FB7A0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5"/>
          <a:stretch/>
        </p:blipFill>
        <p:spPr>
          <a:xfrm>
            <a:off x="401639" y="1705230"/>
            <a:ext cx="5736732" cy="4213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839A8B-AEBC-4FF0-B993-60956C452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11" y="1705230"/>
            <a:ext cx="5396825" cy="42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1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1DB46-1223-4A22-B64C-333F8703FE0F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Clay + Tiffany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CD08-1901-45DF-B469-A4CC8FA563C9}"/>
              </a:ext>
            </a:extLst>
          </p:cNvPr>
          <p:cNvSpPr txBox="1"/>
          <p:nvPr/>
        </p:nvSpPr>
        <p:spPr>
          <a:xfrm>
            <a:off x="267169" y="1008047"/>
            <a:ext cx="620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9EFC7F9-F6BE-49A9-8B32-8EBDBCF6591F}"/>
              </a:ext>
            </a:extLst>
          </p:cNvPr>
          <p:cNvGrpSpPr>
            <a:grpSpLocks/>
          </p:cNvGrpSpPr>
          <p:nvPr/>
        </p:nvGrpSpPr>
        <p:grpSpPr bwMode="auto">
          <a:xfrm>
            <a:off x="389965" y="1511985"/>
            <a:ext cx="3464469" cy="4579534"/>
            <a:chOff x="188913" y="536575"/>
            <a:chExt cx="2697162" cy="3565525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57BD03FD-F429-474E-9D3D-64E729CB2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8"/>
            <a:stretch>
              <a:fillRect/>
            </a:stretch>
          </p:blipFill>
          <p:spPr bwMode="auto">
            <a:xfrm>
              <a:off x="188913" y="536575"/>
              <a:ext cx="2697162" cy="356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Down Arrow 1">
              <a:extLst>
                <a:ext uri="{FF2B5EF4-FFF2-40B4-BE49-F238E27FC236}">
                  <a16:creationId xmlns:a16="http://schemas.microsoft.com/office/drawing/2014/main" id="{7EDD8A84-7EBD-4BAC-9E97-DA27C33504D2}"/>
                </a:ext>
              </a:extLst>
            </p:cNvPr>
            <p:cNvSpPr/>
            <p:nvPr/>
          </p:nvSpPr>
          <p:spPr bwMode="auto">
            <a:xfrm>
              <a:off x="1050536" y="925306"/>
              <a:ext cx="300165" cy="1062531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  <a:alpha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baseline="0" dirty="0"/>
            </a:p>
          </p:txBody>
        </p:sp>
      </p:grpSp>
      <p:grpSp>
        <p:nvGrpSpPr>
          <p:cNvPr id="10" name="Group 1">
            <a:extLst>
              <a:ext uri="{FF2B5EF4-FFF2-40B4-BE49-F238E27FC236}">
                <a16:creationId xmlns:a16="http://schemas.microsoft.com/office/drawing/2014/main" id="{DAFDA79C-0EA5-4123-8058-9D96E85F9DEB}"/>
              </a:ext>
            </a:extLst>
          </p:cNvPr>
          <p:cNvGrpSpPr>
            <a:grpSpLocks/>
          </p:cNvGrpSpPr>
          <p:nvPr/>
        </p:nvGrpSpPr>
        <p:grpSpPr bwMode="auto">
          <a:xfrm>
            <a:off x="4005357" y="1511985"/>
            <a:ext cx="3472790" cy="4579534"/>
            <a:chOff x="3367088" y="536575"/>
            <a:chExt cx="2703512" cy="356552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C5B3872-4CE6-4059-9E1F-79ED5A78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"/>
            <a:stretch>
              <a:fillRect/>
            </a:stretch>
          </p:blipFill>
          <p:spPr bwMode="auto">
            <a:xfrm>
              <a:off x="3367088" y="536575"/>
              <a:ext cx="2703512" cy="356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Down Arrow 18">
              <a:extLst>
                <a:ext uri="{FF2B5EF4-FFF2-40B4-BE49-F238E27FC236}">
                  <a16:creationId xmlns:a16="http://schemas.microsoft.com/office/drawing/2014/main" id="{CC0759B0-CB78-4C17-9FC7-1A5EE65C595D}"/>
                </a:ext>
              </a:extLst>
            </p:cNvPr>
            <p:cNvSpPr/>
            <p:nvPr/>
          </p:nvSpPr>
          <p:spPr bwMode="auto">
            <a:xfrm>
              <a:off x="4001938" y="1457651"/>
              <a:ext cx="300150" cy="1061451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  <a:alpha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 baseline="0" dirty="0"/>
            </a:p>
          </p:txBody>
        </p:sp>
      </p:grpSp>
      <p:pic>
        <p:nvPicPr>
          <p:cNvPr id="13" name="Picture 1">
            <a:extLst>
              <a:ext uri="{FF2B5EF4-FFF2-40B4-BE49-F238E27FC236}">
                <a16:creationId xmlns:a16="http://schemas.microsoft.com/office/drawing/2014/main" id="{623095B3-F3AB-4978-BDE9-78F86A427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81" y="1511985"/>
            <a:ext cx="4234082" cy="293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19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39710-09CF-4689-8F61-2BC585683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68" y="1667355"/>
            <a:ext cx="3004220" cy="31121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858E7-1B0D-49EC-9B78-140ADAA8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93" y="1667355"/>
            <a:ext cx="5937068" cy="4351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8008BF-DD9B-4448-9CDA-BA16566F2CE8}"/>
              </a:ext>
            </a:extLst>
          </p:cNvPr>
          <p:cNvCxnSpPr>
            <a:cxnSpLocks/>
          </p:cNvCxnSpPr>
          <p:nvPr/>
        </p:nvCxnSpPr>
        <p:spPr>
          <a:xfrm>
            <a:off x="6281061" y="1672625"/>
            <a:ext cx="165950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5BFDB1-B2A3-412E-8213-AC2A5EDF1EFD}"/>
              </a:ext>
            </a:extLst>
          </p:cNvPr>
          <p:cNvCxnSpPr>
            <a:cxnSpLocks/>
          </p:cNvCxnSpPr>
          <p:nvPr/>
        </p:nvCxnSpPr>
        <p:spPr>
          <a:xfrm flipV="1">
            <a:off x="6281061" y="4806541"/>
            <a:ext cx="1659507" cy="118574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E407C79-BCD2-4B6D-932D-EDC22FAE1942}"/>
              </a:ext>
            </a:extLst>
          </p:cNvPr>
          <p:cNvSpPr/>
          <p:nvPr/>
        </p:nvSpPr>
        <p:spPr>
          <a:xfrm>
            <a:off x="7856186" y="5003648"/>
            <a:ext cx="3827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Plan District/ Downtown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Subdistrict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City Fundamental Design Guidelines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Clay + Tiffany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Zoning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CB74BD3-E7DC-4800-A984-7695C50B6E05}"/>
              </a:ext>
            </a:extLst>
          </p:cNvPr>
          <p:cNvSpPr/>
          <p:nvPr/>
        </p:nvSpPr>
        <p:spPr>
          <a:xfrm>
            <a:off x="2996418" y="3812345"/>
            <a:ext cx="281354" cy="274320"/>
          </a:xfrm>
          <a:custGeom>
            <a:avLst/>
            <a:gdLst>
              <a:gd name="connsiteX0" fmla="*/ 77373 w 281354"/>
              <a:gd name="connsiteY0" fmla="*/ 0 h 274320"/>
              <a:gd name="connsiteX1" fmla="*/ 281354 w 281354"/>
              <a:gd name="connsiteY1" fmla="*/ 63304 h 274320"/>
              <a:gd name="connsiteX2" fmla="*/ 211016 w 281354"/>
              <a:gd name="connsiteY2" fmla="*/ 274320 h 274320"/>
              <a:gd name="connsiteX3" fmla="*/ 0 w 281354"/>
              <a:gd name="connsiteY3" fmla="*/ 211015 h 274320"/>
              <a:gd name="connsiteX4" fmla="*/ 77373 w 281354"/>
              <a:gd name="connsiteY4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354" h="274320">
                <a:moveTo>
                  <a:pt x="77373" y="0"/>
                </a:moveTo>
                <a:lnTo>
                  <a:pt x="281354" y="63304"/>
                </a:lnTo>
                <a:lnTo>
                  <a:pt x="211016" y="274320"/>
                </a:lnTo>
                <a:lnTo>
                  <a:pt x="0" y="211015"/>
                </a:lnTo>
                <a:lnTo>
                  <a:pt x="77373" y="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285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499A51-9B52-49F3-9F2F-7D076155C30E}"/>
              </a:ext>
            </a:extLst>
          </p:cNvPr>
          <p:cNvSpPr/>
          <p:nvPr/>
        </p:nvSpPr>
        <p:spPr>
          <a:xfrm>
            <a:off x="9298746" y="2690758"/>
            <a:ext cx="682282" cy="716827"/>
          </a:xfrm>
          <a:custGeom>
            <a:avLst/>
            <a:gdLst>
              <a:gd name="connsiteX0" fmla="*/ 161779 w 555674"/>
              <a:gd name="connsiteY0" fmla="*/ 0 h 583809"/>
              <a:gd name="connsiteX1" fmla="*/ 0 w 555674"/>
              <a:gd name="connsiteY1" fmla="*/ 429064 h 583809"/>
              <a:gd name="connsiteX2" fmla="*/ 414997 w 555674"/>
              <a:gd name="connsiteY2" fmla="*/ 583809 h 583809"/>
              <a:gd name="connsiteX3" fmla="*/ 555674 w 555674"/>
              <a:gd name="connsiteY3" fmla="*/ 168812 h 583809"/>
              <a:gd name="connsiteX4" fmla="*/ 161779 w 555674"/>
              <a:gd name="connsiteY4" fmla="*/ 0 h 5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674" h="583809">
                <a:moveTo>
                  <a:pt x="161779" y="0"/>
                </a:moveTo>
                <a:lnTo>
                  <a:pt x="0" y="429064"/>
                </a:lnTo>
                <a:lnTo>
                  <a:pt x="414997" y="583809"/>
                </a:lnTo>
                <a:lnTo>
                  <a:pt x="555674" y="168812"/>
                </a:lnTo>
                <a:lnTo>
                  <a:pt x="161779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539B5D-29D8-45C9-969B-C27E7F915926}"/>
              </a:ext>
            </a:extLst>
          </p:cNvPr>
          <p:cNvSpPr/>
          <p:nvPr/>
        </p:nvSpPr>
        <p:spPr>
          <a:xfrm>
            <a:off x="8932574" y="6241821"/>
            <a:ext cx="2751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Commission | 3.1.2018</a:t>
            </a:r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72920F-7224-4179-9381-1A7177AB9DEE}"/>
              </a:ext>
            </a:extLst>
          </p:cNvPr>
          <p:cNvSpPr txBox="1"/>
          <p:nvPr/>
        </p:nvSpPr>
        <p:spPr>
          <a:xfrm>
            <a:off x="267170" y="381000"/>
            <a:ext cx="638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Clay + Tiffany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9568E-E89E-4132-869E-C82E9577D8D2}"/>
              </a:ext>
            </a:extLst>
          </p:cNvPr>
          <p:cNvSpPr txBox="1"/>
          <p:nvPr/>
        </p:nvSpPr>
        <p:spPr>
          <a:xfrm>
            <a:off x="267169" y="1008047"/>
            <a:ext cx="559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City 2035 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CDCAD79-CE86-498A-9BA6-9A4FE01A5924}"/>
              </a:ext>
            </a:extLst>
          </p:cNvPr>
          <p:cNvSpPr/>
          <p:nvPr/>
        </p:nvSpPr>
        <p:spPr>
          <a:xfrm>
            <a:off x="5492931" y="3187337"/>
            <a:ext cx="404949" cy="418012"/>
          </a:xfrm>
          <a:custGeom>
            <a:avLst/>
            <a:gdLst>
              <a:gd name="connsiteX0" fmla="*/ 0 w 404949"/>
              <a:gd name="connsiteY0" fmla="*/ 0 h 418012"/>
              <a:gd name="connsiteX1" fmla="*/ 0 w 404949"/>
              <a:gd name="connsiteY1" fmla="*/ 418012 h 418012"/>
              <a:gd name="connsiteX2" fmla="*/ 404949 w 404949"/>
              <a:gd name="connsiteY2" fmla="*/ 418012 h 418012"/>
              <a:gd name="connsiteX3" fmla="*/ 404949 w 404949"/>
              <a:gd name="connsiteY3" fmla="*/ 293914 h 418012"/>
              <a:gd name="connsiteX4" fmla="*/ 143692 w 404949"/>
              <a:gd name="connsiteY4" fmla="*/ 293914 h 418012"/>
              <a:gd name="connsiteX5" fmla="*/ 143692 w 404949"/>
              <a:gd name="connsiteY5" fmla="*/ 6532 h 418012"/>
              <a:gd name="connsiteX6" fmla="*/ 0 w 404949"/>
              <a:gd name="connsiteY6" fmla="*/ 0 h 4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949" h="418012">
                <a:moveTo>
                  <a:pt x="0" y="0"/>
                </a:moveTo>
                <a:lnTo>
                  <a:pt x="0" y="418012"/>
                </a:lnTo>
                <a:lnTo>
                  <a:pt x="404949" y="418012"/>
                </a:lnTo>
                <a:lnTo>
                  <a:pt x="404949" y="293914"/>
                </a:lnTo>
                <a:lnTo>
                  <a:pt x="143692" y="293914"/>
                </a:lnTo>
                <a:lnTo>
                  <a:pt x="143692" y="6532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898B8-E3CF-478B-AAC2-702CC264D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/>
          <a:stretch/>
        </p:blipFill>
        <p:spPr>
          <a:xfrm>
            <a:off x="267169" y="1672625"/>
            <a:ext cx="8337530" cy="446552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DEB019C-316C-4D38-A6E9-88316E3F05DD}"/>
              </a:ext>
            </a:extLst>
          </p:cNvPr>
          <p:cNvGrpSpPr/>
          <p:nvPr/>
        </p:nvGrpSpPr>
        <p:grpSpPr>
          <a:xfrm>
            <a:off x="8865908" y="1672625"/>
            <a:ext cx="3587301" cy="3322437"/>
            <a:chOff x="9566301" y="1672625"/>
            <a:chExt cx="3587301" cy="33224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A1B8E6-0E9A-4BEC-B56D-7C1705E3D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05" b="81694"/>
            <a:stretch/>
          </p:blipFill>
          <p:spPr>
            <a:xfrm>
              <a:off x="9566301" y="1672625"/>
              <a:ext cx="2625699" cy="12554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989E95B-A862-437B-BE6B-6291B3D60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25" b="40670"/>
            <a:stretch/>
          </p:blipFill>
          <p:spPr>
            <a:xfrm>
              <a:off x="9566340" y="2918296"/>
              <a:ext cx="3587262" cy="7067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FFCF2F-2751-444D-8D71-3E473A607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22"/>
            <a:stretch/>
          </p:blipFill>
          <p:spPr>
            <a:xfrm>
              <a:off x="9566340" y="3590666"/>
              <a:ext cx="3587262" cy="1404396"/>
            </a:xfrm>
            <a:prstGeom prst="rect">
              <a:avLst/>
            </a:prstGeom>
          </p:spPr>
        </p:pic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2A90A7-279B-43FB-A073-31F8E6B930E3}"/>
              </a:ext>
            </a:extLst>
          </p:cNvPr>
          <p:cNvSpPr/>
          <p:nvPr/>
        </p:nvSpPr>
        <p:spPr>
          <a:xfrm>
            <a:off x="3080334" y="3187337"/>
            <a:ext cx="645361" cy="645361"/>
          </a:xfrm>
          <a:custGeom>
            <a:avLst/>
            <a:gdLst>
              <a:gd name="connsiteX0" fmla="*/ 155643 w 583660"/>
              <a:gd name="connsiteY0" fmla="*/ 0 h 583660"/>
              <a:gd name="connsiteX1" fmla="*/ 0 w 583660"/>
              <a:gd name="connsiteY1" fmla="*/ 428017 h 583660"/>
              <a:gd name="connsiteX2" fmla="*/ 428017 w 583660"/>
              <a:gd name="connsiteY2" fmla="*/ 583660 h 583660"/>
              <a:gd name="connsiteX3" fmla="*/ 583660 w 583660"/>
              <a:gd name="connsiteY3" fmla="*/ 165371 h 583660"/>
              <a:gd name="connsiteX4" fmla="*/ 155643 w 583660"/>
              <a:gd name="connsiteY4" fmla="*/ 0 h 5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660" h="583660">
                <a:moveTo>
                  <a:pt x="155643" y="0"/>
                </a:moveTo>
                <a:lnTo>
                  <a:pt x="0" y="428017"/>
                </a:lnTo>
                <a:lnTo>
                  <a:pt x="428017" y="583660"/>
                </a:lnTo>
                <a:lnTo>
                  <a:pt x="583660" y="165371"/>
                </a:lnTo>
                <a:lnTo>
                  <a:pt x="155643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C1B07E-8A1C-415C-B5B9-C799379B42CE}"/>
              </a:ext>
            </a:extLst>
          </p:cNvPr>
          <p:cNvSpPr/>
          <p:nvPr/>
        </p:nvSpPr>
        <p:spPr>
          <a:xfrm>
            <a:off x="3151761" y="3239311"/>
            <a:ext cx="564205" cy="535021"/>
          </a:xfrm>
          <a:custGeom>
            <a:avLst/>
            <a:gdLst>
              <a:gd name="connsiteX0" fmla="*/ 107005 w 564205"/>
              <a:gd name="connsiteY0" fmla="*/ 0 h 535021"/>
              <a:gd name="connsiteX1" fmla="*/ 0 w 564205"/>
              <a:gd name="connsiteY1" fmla="*/ 359923 h 535021"/>
              <a:gd name="connsiteX2" fmla="*/ 418290 w 564205"/>
              <a:gd name="connsiteY2" fmla="*/ 535021 h 535021"/>
              <a:gd name="connsiteX3" fmla="*/ 564205 w 564205"/>
              <a:gd name="connsiteY3" fmla="*/ 126459 h 535021"/>
              <a:gd name="connsiteX4" fmla="*/ 107005 w 564205"/>
              <a:gd name="connsiteY4" fmla="*/ 0 h 53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05" h="535021">
                <a:moveTo>
                  <a:pt x="107005" y="0"/>
                </a:moveTo>
                <a:lnTo>
                  <a:pt x="0" y="359923"/>
                </a:lnTo>
                <a:lnTo>
                  <a:pt x="418290" y="535021"/>
                </a:lnTo>
                <a:lnTo>
                  <a:pt x="564205" y="126459"/>
                </a:lnTo>
                <a:lnTo>
                  <a:pt x="107005" y="0"/>
                </a:lnTo>
                <a:close/>
              </a:path>
            </a:pathLst>
          </a:custGeom>
          <a:solidFill>
            <a:srgbClr val="698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26BF48-EC94-4C97-9985-6410C6F03154}"/>
              </a:ext>
            </a:extLst>
          </p:cNvPr>
          <p:cNvSpPr/>
          <p:nvPr/>
        </p:nvSpPr>
        <p:spPr>
          <a:xfrm rot="17577197">
            <a:off x="4854267" y="2237014"/>
            <a:ext cx="1704157" cy="759001"/>
          </a:xfrm>
          <a:prstGeom prst="rect">
            <a:avLst/>
          </a:prstGeom>
          <a:solidFill>
            <a:srgbClr val="698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28C42F-BB81-4DD9-B11D-84FB64E927C6}"/>
              </a:ext>
            </a:extLst>
          </p:cNvPr>
          <p:cNvSpPr txBox="1"/>
          <p:nvPr/>
        </p:nvSpPr>
        <p:spPr>
          <a:xfrm rot="17577197">
            <a:off x="4917225" y="2358105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150’(250’)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887C3-75E1-4367-A06B-F03FC4BC02B8}"/>
              </a:ext>
            </a:extLst>
          </p:cNvPr>
          <p:cNvSpPr/>
          <p:nvPr/>
        </p:nvSpPr>
        <p:spPr>
          <a:xfrm rot="17577197">
            <a:off x="5003036" y="4268655"/>
            <a:ext cx="322238" cy="439585"/>
          </a:xfrm>
          <a:prstGeom prst="rect">
            <a:avLst/>
          </a:prstGeom>
          <a:solidFill>
            <a:srgbClr val="698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2EF770-BC9E-4091-B8A1-94D18F425709}"/>
              </a:ext>
            </a:extLst>
          </p:cNvPr>
          <p:cNvSpPr/>
          <p:nvPr/>
        </p:nvSpPr>
        <p:spPr>
          <a:xfrm rot="17577197">
            <a:off x="6396904" y="2032517"/>
            <a:ext cx="445318" cy="439585"/>
          </a:xfrm>
          <a:prstGeom prst="rect">
            <a:avLst/>
          </a:prstGeom>
          <a:solidFill>
            <a:srgbClr val="698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54D2F8-F837-47F8-95BA-6D59F5E84B35}"/>
              </a:ext>
            </a:extLst>
          </p:cNvPr>
          <p:cNvSpPr/>
          <p:nvPr/>
        </p:nvSpPr>
        <p:spPr>
          <a:xfrm rot="17577197">
            <a:off x="4838554" y="3834141"/>
            <a:ext cx="1704157" cy="759001"/>
          </a:xfrm>
          <a:prstGeom prst="rect">
            <a:avLst/>
          </a:prstGeom>
          <a:solidFill>
            <a:srgbClr val="698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445262-06BD-4FA8-8E6D-9974CFF59DD4}"/>
              </a:ext>
            </a:extLst>
          </p:cNvPr>
          <p:cNvSpPr txBox="1"/>
          <p:nvPr/>
        </p:nvSpPr>
        <p:spPr>
          <a:xfrm rot="17577197">
            <a:off x="4954632" y="3914564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100’(250’)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AAAAF8-E5DC-4B6F-9BD1-91C802937F32}"/>
              </a:ext>
            </a:extLst>
          </p:cNvPr>
          <p:cNvSpPr/>
          <p:nvPr/>
        </p:nvSpPr>
        <p:spPr>
          <a:xfrm rot="17577197">
            <a:off x="6307952" y="4235866"/>
            <a:ext cx="1704157" cy="759001"/>
          </a:xfrm>
          <a:prstGeom prst="rect">
            <a:avLst/>
          </a:prstGeom>
          <a:solidFill>
            <a:srgbClr val="D06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8055BC-FB6D-4C1A-887B-D3E94AA211B8}"/>
              </a:ext>
            </a:extLst>
          </p:cNvPr>
          <p:cNvSpPr txBox="1"/>
          <p:nvPr/>
        </p:nvSpPr>
        <p:spPr>
          <a:xfrm rot="17577197">
            <a:off x="6236760" y="4228099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100’(250’)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60D74E-CA3D-4772-8BF8-31235AC55EE1}"/>
              </a:ext>
            </a:extLst>
          </p:cNvPr>
          <p:cNvSpPr/>
          <p:nvPr/>
        </p:nvSpPr>
        <p:spPr>
          <a:xfrm rot="17577197">
            <a:off x="7837892" y="5199906"/>
            <a:ext cx="536220" cy="856059"/>
          </a:xfrm>
          <a:prstGeom prst="rect">
            <a:avLst/>
          </a:prstGeom>
          <a:solidFill>
            <a:srgbClr val="D06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C93B3-DAFE-4F62-8104-95A5C9FD61C7}"/>
              </a:ext>
            </a:extLst>
          </p:cNvPr>
          <p:cNvSpPr txBox="1"/>
          <p:nvPr/>
        </p:nvSpPr>
        <p:spPr>
          <a:xfrm rot="17577197">
            <a:off x="7253667" y="4948736"/>
            <a:ext cx="188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300’(445’)</a:t>
            </a:r>
          </a:p>
        </p:txBody>
      </p:sp>
    </p:spTree>
    <p:extLst>
      <p:ext uri="{BB962C8B-B14F-4D97-AF65-F5344CB8AC3E}">
        <p14:creationId xmlns:p14="http://schemas.microsoft.com/office/powerpoint/2010/main" val="1291842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458</Words>
  <Application>Microsoft Office PowerPoint</Application>
  <PresentationFormat>Widescreen</PresentationFormat>
  <Paragraphs>123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Mendez Garcia, Santiago</dc:creator>
  <cp:lastModifiedBy>Mendez Garcia, Santiago</cp:lastModifiedBy>
  <cp:revision>22</cp:revision>
  <cp:lastPrinted>2018-03-01T19:17:46Z</cp:lastPrinted>
  <dcterms:created xsi:type="dcterms:W3CDTF">2018-03-01T00:08:05Z</dcterms:created>
  <dcterms:modified xsi:type="dcterms:W3CDTF">2018-03-01T19:33:34Z</dcterms:modified>
</cp:coreProperties>
</file>