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59" r:id="rId2"/>
    <p:sldId id="375" r:id="rId3"/>
    <p:sldId id="376" r:id="rId4"/>
    <p:sldId id="378" r:id="rId5"/>
    <p:sldId id="377" r:id="rId6"/>
    <p:sldId id="382" r:id="rId7"/>
    <p:sldId id="383" r:id="rId8"/>
    <p:sldId id="384" r:id="rId9"/>
    <p:sldId id="385" r:id="rId10"/>
    <p:sldId id="386" r:id="rId11"/>
    <p:sldId id="360" r:id="rId12"/>
    <p:sldId id="363" r:id="rId13"/>
    <p:sldId id="364" r:id="rId14"/>
    <p:sldId id="325" r:id="rId15"/>
    <p:sldId id="329" r:id="rId16"/>
    <p:sldId id="352" r:id="rId17"/>
    <p:sldId id="330" r:id="rId18"/>
    <p:sldId id="332" r:id="rId19"/>
    <p:sldId id="333" r:id="rId20"/>
    <p:sldId id="334" r:id="rId21"/>
    <p:sldId id="335" r:id="rId22"/>
    <p:sldId id="336" r:id="rId23"/>
    <p:sldId id="337" r:id="rId24"/>
    <p:sldId id="344" r:id="rId25"/>
    <p:sldId id="365" r:id="rId26"/>
    <p:sldId id="366" r:id="rId27"/>
    <p:sldId id="354" r:id="rId28"/>
    <p:sldId id="345" r:id="rId29"/>
    <p:sldId id="341" r:id="rId30"/>
    <p:sldId id="346" r:id="rId31"/>
    <p:sldId id="340" r:id="rId32"/>
    <p:sldId id="357" r:id="rId33"/>
    <p:sldId id="358" r:id="rId34"/>
    <p:sldId id="339" r:id="rId35"/>
    <p:sldId id="343" r:id="rId36"/>
    <p:sldId id="347" r:id="rId37"/>
  </p:sldIdLst>
  <p:sldSz cx="9144000" cy="6858000" type="screen4x3"/>
  <p:notesSz cx="9388475" cy="7102475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043"/>
    <a:srgbClr val="E7E8EA"/>
    <a:srgbClr val="FF6667"/>
    <a:srgbClr val="DE791D"/>
    <a:srgbClr val="98CBCC"/>
    <a:srgbClr val="0AAE83"/>
    <a:srgbClr val="F58220"/>
    <a:srgbClr val="00A0AE"/>
    <a:srgbClr val="4D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6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3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221" tIns="47111" rIns="94221" bIns="4711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18507" y="0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221" tIns="47111" rIns="94221" bIns="471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1016740-B75C-8B47-957E-DA86825BF794}" type="datetimeFigureOut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5708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221" tIns="47111" rIns="94221" bIns="4711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18507" y="6745708"/>
            <a:ext cx="4068339" cy="35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4221" tIns="47111" rIns="94221" bIns="4711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AF6A1F5-02C7-FF46-90C9-D15D76C79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7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 defTabSz="4710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507" y="0"/>
            <a:ext cx="4068339" cy="355124"/>
          </a:xfrm>
          <a:prstGeom prst="rect">
            <a:avLst/>
          </a:prstGeom>
        </p:spPr>
        <p:txBody>
          <a:bodyPr vert="horz" wrap="square" lIns="94221" tIns="47111" rIns="94221" bIns="4711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3F5965-A204-F645-A64B-D6D08FE25058}" type="datetimeFigureOut">
              <a:rPr lang="en-US"/>
              <a:pPr>
                <a:defRPr/>
              </a:pPr>
              <a:t>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1813"/>
            <a:ext cx="3549650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5708"/>
            <a:ext cx="4068339" cy="3551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 defTabSz="4710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507" y="6745708"/>
            <a:ext cx="4068339" cy="355124"/>
          </a:xfrm>
          <a:prstGeom prst="rect">
            <a:avLst/>
          </a:prstGeom>
        </p:spPr>
        <p:txBody>
          <a:bodyPr vert="horz" wrap="square" lIns="94221" tIns="47111" rIns="94221" bIns="471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1AA78CB-D1DD-4540-9ACA-558FD8429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30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1pPr>
    <a:lvl2pPr marL="936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2pPr>
    <a:lvl3pPr marL="1889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3pPr>
    <a:lvl4pPr marL="28416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4pPr>
    <a:lvl5pPr marL="379413" algn="l" defTabSz="93663" rtl="0" eaLnBrk="0" fontAlgn="base" hangingPunct="0">
      <a:spcBef>
        <a:spcPct val="30000"/>
      </a:spcBef>
      <a:spcAft>
        <a:spcPct val="0"/>
      </a:spcAft>
      <a:defRPr sz="200" kern="1200">
        <a:solidFill>
          <a:schemeClr val="tx1"/>
        </a:solidFill>
        <a:latin typeface="+mn-lt"/>
        <a:ea typeface="MS PGothic" charset="0"/>
        <a:cs typeface="MS PGothic" charset="0"/>
      </a:defRPr>
    </a:lvl5pPr>
    <a:lvl6pPr marL="476174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71409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666643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761878" algn="l" defTabSz="95235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AA78CB-D1DD-4540-9ACA-558FD842977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4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0781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9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46721"/>
            <a:ext cx="2852289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03364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582537" y="1846721"/>
            <a:ext cx="342155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61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6386"/>
            <a:ext cx="285228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1"/>
            <a:ext cx="2937325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75" y="1846720"/>
            <a:ext cx="2945936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99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92" y="1846721"/>
            <a:ext cx="2980004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4739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2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194685" y="1846721"/>
            <a:ext cx="3080935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54489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75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74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2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552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80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24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7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64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4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21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4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9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9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3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8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7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747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8" y="1919806"/>
            <a:ext cx="2856916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5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0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2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266139" y="149417"/>
            <a:ext cx="8521930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7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2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31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336133" y="1926097"/>
            <a:ext cx="3085285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2677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9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10154" y="5984334"/>
            <a:ext cx="9612278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278407" y="1926097"/>
            <a:ext cx="3028938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51075" y="1819554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5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289666" y="1886092"/>
            <a:ext cx="3027448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38125" y="6459538"/>
            <a:ext cx="3960813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83388" y="638016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39" y="1809332"/>
            <a:ext cx="284874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51075" y="1790690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13524" y="6215035"/>
            <a:ext cx="9257524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5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23" r:id="rId2"/>
    <p:sldLayoutId id="2147483680" r:id="rId3"/>
    <p:sldLayoutId id="2147483726" r:id="rId4"/>
    <p:sldLayoutId id="2147483716" r:id="rId5"/>
    <p:sldLayoutId id="2147483681" r:id="rId6"/>
    <p:sldLayoutId id="2147483718" r:id="rId7"/>
    <p:sldLayoutId id="2147483684" r:id="rId8"/>
    <p:sldLayoutId id="2147483717" r:id="rId9"/>
    <p:sldLayoutId id="2147483724" r:id="rId10"/>
    <p:sldLayoutId id="2147483685" r:id="rId11"/>
    <p:sldLayoutId id="2147483725" r:id="rId12"/>
    <p:sldLayoutId id="2147483720" r:id="rId13"/>
    <p:sldLayoutId id="2147483719" r:id="rId14"/>
    <p:sldLayoutId id="2147483722" r:id="rId15"/>
    <p:sldLayoutId id="2147483686" r:id="rId16"/>
    <p:sldLayoutId id="2147483721" r:id="rId17"/>
    <p:sldLayoutId id="2147483727" r:id="rId18"/>
    <p:sldLayoutId id="2147483728" r:id="rId19"/>
    <p:sldLayoutId id="2147483729" r:id="rId20"/>
    <p:sldLayoutId id="2147483687" r:id="rId21"/>
    <p:sldLayoutId id="2147483688" r:id="rId22"/>
    <p:sldLayoutId id="2147483689" r:id="rId23"/>
    <p:sldLayoutId id="2147483678" r:id="rId24"/>
    <p:sldLayoutId id="2147483690" r:id="rId25"/>
    <p:sldLayoutId id="2147483691" r:id="rId26"/>
    <p:sldLayoutId id="2147483692" r:id="rId27"/>
    <p:sldLayoutId id="2147483693" r:id="rId28"/>
    <p:sldLayoutId id="2147483715" r:id="rId29"/>
    <p:sldLayoutId id="2147483694" r:id="rId30"/>
    <p:sldLayoutId id="2147483714" r:id="rId31"/>
    <p:sldLayoutId id="2147483695" r:id="rId32"/>
    <p:sldLayoutId id="2147483713" r:id="rId33"/>
    <p:sldLayoutId id="2147483696" r:id="rId34"/>
    <p:sldLayoutId id="2147483712" r:id="rId35"/>
    <p:sldLayoutId id="2147483697" r:id="rId36"/>
    <p:sldLayoutId id="2147483711" r:id="rId37"/>
    <p:sldLayoutId id="2147483698" r:id="rId38"/>
    <p:sldLayoutId id="2147483699" r:id="rId39"/>
    <p:sldLayoutId id="2147483710" r:id="rId40"/>
    <p:sldLayoutId id="2147483700" r:id="rId41"/>
    <p:sldLayoutId id="2147483709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8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4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0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1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3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12" Type="http://schemas.openxmlformats.org/officeDocument/2006/relationships/image" Target="../media/image2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jpg"/><Relationship Id="rId11" Type="http://schemas.openxmlformats.org/officeDocument/2006/relationships/image" Target="../media/image27.png"/><Relationship Id="rId5" Type="http://schemas.openxmlformats.org/officeDocument/2006/relationships/image" Target="../media/image54.jpeg"/><Relationship Id="rId10" Type="http://schemas.openxmlformats.org/officeDocument/2006/relationships/image" Target="../media/image26.png"/><Relationship Id="rId4" Type="http://schemas.openxmlformats.org/officeDocument/2006/relationships/image" Target="../media/image53.jpg"/><Relationship Id="rId9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12" Type="http://schemas.openxmlformats.org/officeDocument/2006/relationships/image" Target="../media/image28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3.jpg"/><Relationship Id="rId11" Type="http://schemas.openxmlformats.org/officeDocument/2006/relationships/image" Target="../media/image27.png"/><Relationship Id="rId5" Type="http://schemas.openxmlformats.org/officeDocument/2006/relationships/image" Target="../media/image62.jpg"/><Relationship Id="rId10" Type="http://schemas.openxmlformats.org/officeDocument/2006/relationships/image" Target="../media/image26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3.jp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8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376238" y="1510936"/>
            <a:ext cx="863845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800" dirty="0">
                <a:solidFill>
                  <a:prstClr val="white"/>
                </a:solidFill>
                <a:latin typeface="Trebuchet MS" charset="0"/>
              </a:rPr>
              <a:t>Gideon Bike/Ped Overcrossing Project</a:t>
            </a:r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436563" y="2673350"/>
            <a:ext cx="792321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100" i="1" dirty="0">
                <a:solidFill>
                  <a:srgbClr val="4D4D4F"/>
                </a:solidFill>
                <a:latin typeface="Trebuchet MS" charset="0"/>
              </a:rPr>
              <a:t>Design Commission Briefing  </a:t>
            </a:r>
            <a:r>
              <a:rPr lang="en-US" sz="1500" i="1" dirty="0">
                <a:solidFill>
                  <a:srgbClr val="4D4D4F"/>
                </a:solidFill>
                <a:latin typeface="Trebuchet MS" charset="0"/>
              </a:rPr>
              <a:t>18 January 2018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75" y="5687635"/>
            <a:ext cx="2096920" cy="510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5219740" y="5804388"/>
            <a:ext cx="920485" cy="2818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1988" y="5687635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4"/>
          <p:cNvSpPr txBox="1">
            <a:spLocks/>
          </p:cNvSpPr>
          <p:nvPr/>
        </p:nvSpPr>
        <p:spPr bwMode="auto">
          <a:xfrm>
            <a:off x="566900" y="5915005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40220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10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B8606-3B54-421A-A1A0-5A499BDA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2207575"/>
            <a:ext cx="878914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Conceptual Design					Complete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Select Final Design Team			Spring 2018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Select CMGC Contractor				Spring 2018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Final Design &amp; </a:t>
            </a:r>
            <a:r>
              <a:rPr lang="en-US" sz="2000" b="1" dirty="0" err="1">
                <a:solidFill>
                  <a:srgbClr val="747475"/>
                </a:solidFill>
                <a:latin typeface="Trebuchet MS" panose="020B0603020202020204" pitchFamily="34" charset="0"/>
              </a:rPr>
              <a:t>Negot</a:t>
            </a: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. with UPRR	Spring 2018 through Spring 2019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Construction						Beginning </a:t>
            </a:r>
            <a:r>
              <a:rPr lang="en-US" sz="2000" b="1">
                <a:solidFill>
                  <a:srgbClr val="747475"/>
                </a:solidFill>
                <a:latin typeface="Trebuchet MS" panose="020B0603020202020204" pitchFamily="34" charset="0"/>
              </a:rPr>
              <a:t>Early 2019</a:t>
            </a:r>
            <a:endParaRPr lang="en-US" sz="20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214928"/>
            <a:ext cx="3960813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Schedule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192971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624F8F-7F5A-42E6-B894-365C095FA496}"/>
              </a:ext>
            </a:extLst>
          </p:cNvPr>
          <p:cNvSpPr txBox="1">
            <a:spLocks/>
          </p:cNvSpPr>
          <p:nvPr/>
        </p:nvSpPr>
        <p:spPr>
          <a:xfrm>
            <a:off x="621371" y="1093218"/>
            <a:ext cx="3901605" cy="897631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5pPr>
            <a:lvl6pPr marL="2514198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25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1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78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buFont typeface="Arial" charset="0"/>
              <a:buNone/>
            </a:pPr>
            <a:r>
              <a:rPr lang="en-US" sz="2250" spc="20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Briefing</a:t>
            </a:r>
          </a:p>
          <a:p>
            <a:pPr marL="0" indent="0" algn="r" eaLnBrk="1" hangingPunct="1">
              <a:buFont typeface="Arial" charset="0"/>
              <a:buNone/>
            </a:pPr>
            <a:r>
              <a:rPr lang="en-US" sz="1500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January 2018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21371" y="5467744"/>
            <a:ext cx="3858668" cy="89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lnSpc>
                <a:spcPts val="1400"/>
              </a:lnSpc>
            </a:pPr>
            <a:r>
              <a:rPr lang="en-US" altLang="en-US" sz="1600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 Architecture LLC</a:t>
            </a:r>
          </a:p>
          <a:p>
            <a:pPr algn="r">
              <a:lnSpc>
                <a:spcPts val="1400"/>
              </a:lnSpc>
            </a:pPr>
            <a:endParaRPr lang="en-US" altLang="en-US" sz="1600" dirty="0">
              <a:solidFill>
                <a:srgbClr val="4D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400"/>
              </a:lnSpc>
            </a:pPr>
            <a:r>
              <a:rPr lang="en-US" altLang="en-US" sz="1600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Madden &amp; Baughman Engineering, Inc.</a:t>
            </a:r>
          </a:p>
          <a:p>
            <a:pPr algn="r">
              <a:lnSpc>
                <a:spcPts val="1400"/>
              </a:lnSpc>
            </a:pPr>
            <a:endParaRPr lang="en-US" altLang="en-US" sz="1600" dirty="0">
              <a:solidFill>
                <a:srgbClr val="4D4D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400"/>
              </a:lnSpc>
            </a:pPr>
            <a:r>
              <a:rPr lang="en-US" altLang="en-US" sz="1600" dirty="0" err="1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Firwood</a:t>
            </a:r>
            <a:r>
              <a:rPr lang="en-US" altLang="en-US" sz="1600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Group LLC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36" y="4067051"/>
            <a:ext cx="2936958" cy="714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3124030" y="3477457"/>
            <a:ext cx="1280418" cy="392110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898" y="3229261"/>
            <a:ext cx="683888" cy="68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" r="3649" b="14991"/>
          <a:stretch/>
        </p:blipFill>
        <p:spPr>
          <a:xfrm>
            <a:off x="4569877" y="1155264"/>
            <a:ext cx="4574123" cy="571001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639608" y="209782"/>
            <a:ext cx="8830497" cy="94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4D4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Gideon Overcrossing Project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4173" y="6022994"/>
            <a:ext cx="1388304" cy="12930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47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Trebuchet MS" charset="0"/>
                <a:cs typeface="Trebuchet MS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9986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4" y="-2907"/>
            <a:ext cx="6989125" cy="609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06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3" y="0"/>
            <a:ext cx="6989125" cy="60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3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6110" r="5696" b="4823"/>
          <a:stretch/>
        </p:blipFill>
        <p:spPr>
          <a:xfrm>
            <a:off x="133564" y="150210"/>
            <a:ext cx="8869006" cy="56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10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6350" r="5618" b="4968"/>
          <a:stretch/>
        </p:blipFill>
        <p:spPr>
          <a:xfrm>
            <a:off x="140636" y="157992"/>
            <a:ext cx="8874055" cy="56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71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t="24253" r="5696" b="26897"/>
          <a:stretch/>
        </p:blipFill>
        <p:spPr>
          <a:xfrm>
            <a:off x="238126" y="246580"/>
            <a:ext cx="8678862" cy="3051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37058" r="14766" b="28194"/>
          <a:stretch/>
        </p:blipFill>
        <p:spPr>
          <a:xfrm>
            <a:off x="278391" y="3339865"/>
            <a:ext cx="8620125" cy="26098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477164" y="481445"/>
            <a:ext cx="0" cy="2686628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Triangle 16"/>
          <p:cNvSpPr/>
          <p:nvPr/>
        </p:nvSpPr>
        <p:spPr>
          <a:xfrm rot="10800000">
            <a:off x="5083969" y="481444"/>
            <a:ext cx="382728" cy="7620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10800000" flipV="1">
            <a:off x="5083969" y="3093243"/>
            <a:ext cx="382728" cy="7482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06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2700" y="-6350"/>
            <a:ext cx="2120900" cy="13017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3907" r="1460" b="6134"/>
          <a:stretch/>
        </p:blipFill>
        <p:spPr>
          <a:xfrm>
            <a:off x="38963" y="529803"/>
            <a:ext cx="9053667" cy="52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13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2" y="666522"/>
            <a:ext cx="7218829" cy="504051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64889" y="1546542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TRUSS BRIDGE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64889" y="500796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BRIDGE TYPES / STRUCTURE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07972" y="1552647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VIERENDEEL TRUSS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36606" y="3043648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BEAM BRIDGE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79689" y="3049753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ARCH BRIDGE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27644" y="4310224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SUSPENSION BRIDGE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170727" y="4316329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TIED ARCH BRIDGE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36606" y="5671105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CABLE-STAYED BRIDGE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179689" y="5677210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CANTILEVER BRIDGE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2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52042" y="5464086"/>
            <a:ext cx="282798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Reed College -- Blue Bridge</a:t>
            </a:r>
            <a:endParaRPr lang="en-US" altLang="en-US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33119" y="5447481"/>
            <a:ext cx="24961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Gibbs Street Bridge</a:t>
            </a:r>
            <a:endParaRPr lang="en-US" altLang="en-US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 t="1488"/>
          <a:stretch/>
        </p:blipFill>
        <p:spPr>
          <a:xfrm>
            <a:off x="4546081" y="457201"/>
            <a:ext cx="3210999" cy="494308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08789" y="444102"/>
            <a:ext cx="3199423" cy="4972601"/>
            <a:chOff x="4715037" y="275579"/>
            <a:chExt cx="3681540" cy="5721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7"/>
            <a:stretch/>
          </p:blipFill>
          <p:spPr>
            <a:xfrm>
              <a:off x="4721469" y="275579"/>
              <a:ext cx="3675108" cy="572191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33" r="50741"/>
            <a:stretch/>
          </p:blipFill>
          <p:spPr>
            <a:xfrm>
              <a:off x="4715037" y="3207062"/>
              <a:ext cx="3681540" cy="2756063"/>
            </a:xfrm>
            <a:prstGeom prst="rect">
              <a:avLst/>
            </a:prstGeom>
          </p:spPr>
        </p:pic>
      </p:grpSp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6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2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59962-99A1-430B-8F08-9EDF7A4C5C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24" r="3649" b="14991"/>
          <a:stretch/>
        </p:blipFill>
        <p:spPr>
          <a:xfrm>
            <a:off x="4382202" y="0"/>
            <a:ext cx="4802372" cy="5994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4B8606-3B54-421A-A1A0-5A499BDA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49" y="2207877"/>
            <a:ext cx="3605389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Final piece of Portland-Milwaukie Orange Line</a:t>
            </a:r>
          </a:p>
          <a:p>
            <a:pPr marL="0" indent="0" defTabSz="455602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Non-standard element in public ROW 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Clinton Triangle rezoned in Central City 2035 update.  Adds D overlay south of Overcrossing site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214928"/>
            <a:ext cx="3960813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Input and Advice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239207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452042" y="5464086"/>
            <a:ext cx="24961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Lafayette Bridge</a:t>
            </a:r>
            <a:endParaRPr lang="en-US" altLang="en-US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33119" y="5447481"/>
            <a:ext cx="24961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Eastbank</a:t>
            </a:r>
            <a:r>
              <a:rPr lang="en-US" altLang="en-US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Esplanade</a:t>
            </a:r>
            <a:endParaRPr lang="en-US" altLang="en-US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9" t="1137"/>
          <a:stretch/>
        </p:blipFill>
        <p:spPr>
          <a:xfrm>
            <a:off x="4546080" y="448410"/>
            <a:ext cx="3210999" cy="4962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1" b="52209"/>
          <a:stretch/>
        </p:blipFill>
        <p:spPr>
          <a:xfrm>
            <a:off x="917534" y="444104"/>
            <a:ext cx="3194742" cy="2371016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52317" r="51065" b="194"/>
          <a:stretch/>
        </p:blipFill>
        <p:spPr>
          <a:xfrm>
            <a:off x="931377" y="3044541"/>
            <a:ext cx="3181455" cy="23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6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2"/>
          <a:stretch/>
        </p:blipFill>
        <p:spPr>
          <a:xfrm>
            <a:off x="4547965" y="444103"/>
            <a:ext cx="3209115" cy="4972601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452042" y="5464086"/>
            <a:ext cx="24961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Springwater Trail Bridge</a:t>
            </a:r>
            <a:endParaRPr lang="en-US" altLang="en-US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33119" y="5447481"/>
            <a:ext cx="24961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Bybee</a:t>
            </a:r>
            <a:r>
              <a:rPr lang="en-US" altLang="en-US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Overcrossing</a:t>
            </a:r>
            <a:endParaRPr lang="en-US" altLang="en-US" sz="11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7534" y="444103"/>
            <a:ext cx="2933496" cy="4972601"/>
            <a:chOff x="4721469" y="259676"/>
            <a:chExt cx="3675108" cy="57219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7"/>
            <a:stretch/>
          </p:blipFill>
          <p:spPr>
            <a:xfrm>
              <a:off x="4721469" y="259676"/>
              <a:ext cx="3675108" cy="572191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04" r="50859"/>
            <a:stretch/>
          </p:blipFill>
          <p:spPr>
            <a:xfrm>
              <a:off x="4721469" y="259676"/>
              <a:ext cx="3672748" cy="2757745"/>
            </a:xfrm>
            <a:prstGeom prst="rect">
              <a:avLst/>
            </a:prstGeom>
          </p:spPr>
        </p:pic>
      </p:grpSp>
      <p:sp>
        <p:nvSpPr>
          <p:cNvPr id="1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133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62" y="4187949"/>
            <a:ext cx="3123438" cy="1561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10" y="4198426"/>
            <a:ext cx="3081528" cy="15407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89" y="2237314"/>
            <a:ext cx="2780211" cy="1853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9" y="384752"/>
            <a:ext cx="3586421" cy="1729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22786" r="8564" b="12530"/>
          <a:stretch/>
        </p:blipFill>
        <p:spPr>
          <a:xfrm>
            <a:off x="3216395" y="2229577"/>
            <a:ext cx="3026664" cy="18352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11222"/>
          <a:stretch/>
        </p:blipFill>
        <p:spPr>
          <a:xfrm>
            <a:off x="0" y="2223546"/>
            <a:ext cx="3095666" cy="18653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1562" r="11328" b="17500"/>
          <a:stretch/>
        </p:blipFill>
        <p:spPr>
          <a:xfrm>
            <a:off x="0" y="4210363"/>
            <a:ext cx="2738186" cy="15168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/>
          <a:stretch/>
        </p:blipFill>
        <p:spPr>
          <a:xfrm>
            <a:off x="-9145" y="396689"/>
            <a:ext cx="5462423" cy="1717372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22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89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b="5504"/>
          <a:stretch/>
        </p:blipFill>
        <p:spPr>
          <a:xfrm>
            <a:off x="3482947" y="3868174"/>
            <a:ext cx="3109742" cy="2190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771"/>
            <a:ext cx="2659257" cy="1771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53" y="221771"/>
            <a:ext cx="2659257" cy="1771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"/>
          <a:stretch/>
        </p:blipFill>
        <p:spPr>
          <a:xfrm>
            <a:off x="3482947" y="2114986"/>
            <a:ext cx="3116360" cy="1624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r="222"/>
          <a:stretch/>
        </p:blipFill>
        <p:spPr>
          <a:xfrm>
            <a:off x="5730706" y="235341"/>
            <a:ext cx="3413294" cy="17717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6872"/>
            <a:ext cx="3246208" cy="16231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t="385" r="-242" b="2454"/>
          <a:stretch/>
        </p:blipFill>
        <p:spPr>
          <a:xfrm>
            <a:off x="6802300" y="2114986"/>
            <a:ext cx="2347903" cy="39228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r="2728" b="2414"/>
          <a:stretch/>
        </p:blipFill>
        <p:spPr>
          <a:xfrm>
            <a:off x="-6620" y="3858179"/>
            <a:ext cx="3259447" cy="2215727"/>
          </a:xfrm>
          <a:prstGeom prst="rect">
            <a:avLst/>
          </a:prstGeom>
        </p:spPr>
      </p:pic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2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2" y="666522"/>
            <a:ext cx="7218829" cy="504051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64889" y="1546542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TRUSS BRIDGE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07972" y="1552647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VIERENDEEL TRUSS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36606" y="3043648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BEAM BRIDGE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79689" y="3049753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ARCH BRIDGE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27644" y="4310224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SUSPENSION BRIDGE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170727" y="4316329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TIED ARCH BRIDGE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36606" y="5671105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CABLE-STAYED BRIDGE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179689" y="5677210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CANTILEVER BRIDGE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064889" y="500796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BRIDGE TYPES / STRUCTURE</a:t>
            </a:r>
          </a:p>
        </p:txBody>
      </p:sp>
    </p:spTree>
    <p:extLst>
      <p:ext uri="{BB962C8B-B14F-4D97-AF65-F5344CB8AC3E}">
        <p14:creationId xmlns:p14="http://schemas.microsoft.com/office/powerpoint/2010/main" val="30709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2" y="666522"/>
            <a:ext cx="7218829" cy="504051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64889" y="1546542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TRUSS BRIDGE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107972" y="1552647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VIERENDEEL TRUSS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136606" y="3043648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BEAM BRIDGE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179689" y="3049753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ARCH BRIDGE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127644" y="4310224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SUSPENSION BRIDGE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170727" y="4316329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TIED ARCH BRIDGE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136606" y="5671105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CABLE-STAYED BRIDGE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179689" y="5677210"/>
            <a:ext cx="244647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CANTILEVER BRIDGE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064889" y="500796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BRIDGE TYPES / STRUCTURE</a:t>
            </a:r>
          </a:p>
        </p:txBody>
      </p:sp>
      <p:sp>
        <p:nvSpPr>
          <p:cNvPr id="2" name="Oval 1"/>
          <p:cNvSpPr/>
          <p:nvPr/>
        </p:nvSpPr>
        <p:spPr>
          <a:xfrm>
            <a:off x="923636" y="691615"/>
            <a:ext cx="3638909" cy="1343218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735046" y="471052"/>
            <a:ext cx="3115864" cy="146585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2700" y="-6350"/>
            <a:ext cx="2120900" cy="130175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3907" r="1460" b="6134"/>
          <a:stretch/>
        </p:blipFill>
        <p:spPr>
          <a:xfrm>
            <a:off x="38963" y="529803"/>
            <a:ext cx="9053667" cy="52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60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2353" r="26809" b="54470"/>
          <a:stretch/>
        </p:blipFill>
        <p:spPr>
          <a:xfrm>
            <a:off x="907499" y="3225489"/>
            <a:ext cx="6910754" cy="261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41482" r="25830" b="16039"/>
          <a:stretch/>
        </p:blipFill>
        <p:spPr>
          <a:xfrm>
            <a:off x="987924" y="114464"/>
            <a:ext cx="6730448" cy="3115119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79825" y="5678535"/>
            <a:ext cx="17314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latin typeface="Arial" panose="020B0604020202020204" pitchFamily="34" charset="0"/>
              </a:rPr>
              <a:t>PRATT</a:t>
            </a:r>
            <a:r>
              <a:rPr lang="en-US" altLang="en-US" sz="1400" b="1" dirty="0">
                <a:solidFill>
                  <a:srgbClr val="5F5F5F"/>
                </a:solidFill>
                <a:latin typeface="Arial" panose="020B0604020202020204" pitchFamily="34" charset="0"/>
              </a:rPr>
              <a:t> TRUSS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64889" y="2938143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</p:spTree>
    <p:extLst>
      <p:ext uri="{BB962C8B-B14F-4D97-AF65-F5344CB8AC3E}">
        <p14:creationId xmlns:p14="http://schemas.microsoft.com/office/powerpoint/2010/main" val="384613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2353" r="26809" b="54470"/>
          <a:stretch/>
        </p:blipFill>
        <p:spPr>
          <a:xfrm>
            <a:off x="907499" y="3225489"/>
            <a:ext cx="6910754" cy="261322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7" r="6179" b="23052"/>
          <a:stretch/>
        </p:blipFill>
        <p:spPr>
          <a:xfrm>
            <a:off x="238125" y="92468"/>
            <a:ext cx="8578921" cy="3133615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163500" y="2967172"/>
            <a:ext cx="284431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079825" y="5678535"/>
            <a:ext cx="173148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latin typeface="Arial" panose="020B0604020202020204" pitchFamily="34" charset="0"/>
              </a:rPr>
              <a:t>PRATT</a:t>
            </a:r>
            <a:r>
              <a:rPr lang="en-US" altLang="en-US" sz="1400" b="1" dirty="0">
                <a:solidFill>
                  <a:srgbClr val="5F5F5F"/>
                </a:solidFill>
                <a:latin typeface="Arial" panose="020B0604020202020204" pitchFamily="34" charset="0"/>
              </a:rPr>
              <a:t> TRUSS</a:t>
            </a:r>
          </a:p>
        </p:txBody>
      </p:sp>
    </p:spTree>
    <p:extLst>
      <p:ext uri="{BB962C8B-B14F-4D97-AF65-F5344CB8AC3E}">
        <p14:creationId xmlns:p14="http://schemas.microsoft.com/office/powerpoint/2010/main" val="411350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3535" r="27021" b="53963"/>
          <a:stretch/>
        </p:blipFill>
        <p:spPr>
          <a:xfrm>
            <a:off x="920717" y="3305538"/>
            <a:ext cx="6854286" cy="2555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3" t="41318" r="26039" b="16344"/>
          <a:stretch/>
        </p:blipFill>
        <p:spPr>
          <a:xfrm>
            <a:off x="1007380" y="110830"/>
            <a:ext cx="6709616" cy="3117346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29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64889" y="2938143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473765" y="5678535"/>
            <a:ext cx="19763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latin typeface="Arial" panose="020B0604020202020204" pitchFamily="34" charset="0"/>
              </a:rPr>
              <a:t>VIERENDEEL</a:t>
            </a:r>
            <a:r>
              <a:rPr lang="en-US" altLang="en-US" sz="1400" b="1" dirty="0">
                <a:solidFill>
                  <a:srgbClr val="5F5F5F"/>
                </a:solidFill>
                <a:latin typeface="Arial" panose="020B0604020202020204" pitchFamily="34" charset="0"/>
              </a:rPr>
              <a:t> TRUSS</a:t>
            </a:r>
          </a:p>
        </p:txBody>
      </p:sp>
    </p:spTree>
    <p:extLst>
      <p:ext uri="{BB962C8B-B14F-4D97-AF65-F5344CB8AC3E}">
        <p14:creationId xmlns:p14="http://schemas.microsoft.com/office/powerpoint/2010/main" val="83859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238125" y="6459538"/>
            <a:ext cx="3960813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214928"/>
            <a:ext cx="4934239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Before Orange Line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6846407" y="638016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Trebuchet MS" charset="0"/>
                <a:cs typeface="Trebuchet MS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FCED1-5CBC-49FF-AD87-AEC92761E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1781" r="2680" b="38769"/>
          <a:stretch/>
        </p:blipFill>
        <p:spPr>
          <a:xfrm>
            <a:off x="275236" y="1965358"/>
            <a:ext cx="8642603" cy="430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46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3535" r="27021" b="53963"/>
          <a:stretch/>
        </p:blipFill>
        <p:spPr>
          <a:xfrm>
            <a:off x="920717" y="3305538"/>
            <a:ext cx="6854286" cy="2555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7" r="6179" b="22523"/>
          <a:stretch/>
        </p:blipFill>
        <p:spPr>
          <a:xfrm>
            <a:off x="238124" y="124739"/>
            <a:ext cx="8578921" cy="312334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30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473765" y="5678535"/>
            <a:ext cx="19763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latin typeface="Arial" panose="020B0604020202020204" pitchFamily="34" charset="0"/>
              </a:rPr>
              <a:t>VIERENDEEL</a:t>
            </a:r>
            <a:r>
              <a:rPr lang="en-US" altLang="en-US" sz="1400" b="1" dirty="0">
                <a:solidFill>
                  <a:srgbClr val="5F5F5F"/>
                </a:solidFill>
                <a:latin typeface="Arial" panose="020B0604020202020204" pitchFamily="34" charset="0"/>
              </a:rPr>
              <a:t> TRUSS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63500" y="2967172"/>
            <a:ext cx="275348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</p:spTree>
    <p:extLst>
      <p:ext uri="{BB962C8B-B14F-4D97-AF65-F5344CB8AC3E}">
        <p14:creationId xmlns:p14="http://schemas.microsoft.com/office/powerpoint/2010/main" val="1074981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b="16274"/>
          <a:stretch/>
        </p:blipFill>
        <p:spPr>
          <a:xfrm>
            <a:off x="1819985" y="3064000"/>
            <a:ext cx="6781090" cy="2831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5208"/>
          <a:stretch/>
        </p:blipFill>
        <p:spPr>
          <a:xfrm>
            <a:off x="1820595" y="-12291"/>
            <a:ext cx="6780480" cy="2850742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1047" y="2672085"/>
            <a:ext cx="263188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latin typeface="Arial" panose="020B0604020202020204" pitchFamily="34" charset="0"/>
              </a:rPr>
              <a:t>PRATT TRUSS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19985" y="94562"/>
            <a:ext cx="2444318" cy="15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="1" dirty="0">
                <a:latin typeface="Arial" panose="020B0604020202020204" pitchFamily="34" charset="0"/>
              </a:rPr>
              <a:t>LOOKING EAST FROM 12</a:t>
            </a:r>
            <a:r>
              <a:rPr lang="en-US" altLang="en-US" sz="1000" b="1" baseline="30000" dirty="0">
                <a:latin typeface="Arial" panose="020B0604020202020204" pitchFamily="34" charset="0"/>
              </a:rPr>
              <a:t>TH</a:t>
            </a:r>
            <a:r>
              <a:rPr lang="en-US" altLang="en-US" sz="1000" b="1" dirty="0">
                <a:latin typeface="Arial" panose="020B0604020202020204" pitchFamily="34" charset="0"/>
              </a:rPr>
              <a:t> AVENUE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31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20566" y="5735289"/>
            <a:ext cx="263188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latin typeface="Arial" panose="020B0604020202020204" pitchFamily="34" charset="0"/>
              </a:rPr>
              <a:t>VIERENDEEL TRUSS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915676" y="5626369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</p:spTree>
    <p:extLst>
      <p:ext uri="{BB962C8B-B14F-4D97-AF65-F5344CB8AC3E}">
        <p14:creationId xmlns:p14="http://schemas.microsoft.com/office/powerpoint/2010/main" val="194967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23550" r="19158" b="32660"/>
          <a:stretch/>
        </p:blipFill>
        <p:spPr>
          <a:xfrm>
            <a:off x="0" y="2970418"/>
            <a:ext cx="9152720" cy="2925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8" t="24491" r="19157" b="32802"/>
          <a:stretch/>
        </p:blipFill>
        <p:spPr>
          <a:xfrm>
            <a:off x="0" y="-7458"/>
            <a:ext cx="9144000" cy="2855433"/>
          </a:xfrm>
          <a:prstGeom prst="rect">
            <a:avLst/>
          </a:prstGeo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932703" y="2628547"/>
            <a:ext cx="1308573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latin typeface="Arial" panose="020B0604020202020204" pitchFamily="34" charset="0"/>
              </a:rPr>
              <a:t>PRATT TRUSS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77618"/>
            <a:ext cx="2444318" cy="15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="1" dirty="0">
                <a:latin typeface="Arial" panose="020B0604020202020204" pitchFamily="34" charset="0"/>
              </a:rPr>
              <a:t>LOOKING WEST FROM 17</a:t>
            </a:r>
            <a:r>
              <a:rPr lang="en-US" altLang="en-US" sz="1000" b="1" baseline="30000" dirty="0">
                <a:latin typeface="Arial" panose="020B0604020202020204" pitchFamily="34" charset="0"/>
              </a:rPr>
              <a:t>TH</a:t>
            </a:r>
            <a:r>
              <a:rPr lang="en-US" altLang="en-US" sz="1000" b="1" dirty="0">
                <a:latin typeface="Arial" panose="020B0604020202020204" pitchFamily="34" charset="0"/>
              </a:rPr>
              <a:t> AVENUE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32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7515433" y="5661017"/>
            <a:ext cx="1637287" cy="1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latin typeface="Arial" panose="020B0604020202020204" pitchFamily="34" charset="0"/>
              </a:rPr>
              <a:t>VIERENDEEL TRUSS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26581" y="5609629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</p:spTree>
    <p:extLst>
      <p:ext uri="{BB962C8B-B14F-4D97-AF65-F5344CB8AC3E}">
        <p14:creationId xmlns:p14="http://schemas.microsoft.com/office/powerpoint/2010/main" val="453117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t="24576" r="19133" b="32812"/>
          <a:stretch/>
        </p:blipFill>
        <p:spPr>
          <a:xfrm>
            <a:off x="0" y="1"/>
            <a:ext cx="9144001" cy="2846433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699682" y="5630993"/>
            <a:ext cx="2444318" cy="15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="1" dirty="0">
                <a:latin typeface="Arial" panose="020B0604020202020204" pitchFamily="34" charset="0"/>
              </a:rPr>
              <a:t>LOOKING WEST FROM 17</a:t>
            </a:r>
            <a:r>
              <a:rPr lang="en-US" altLang="en-US" sz="1000" b="1" baseline="30000" dirty="0">
                <a:latin typeface="Arial" panose="020B0604020202020204" pitchFamily="34" charset="0"/>
              </a:rPr>
              <a:t>TH</a:t>
            </a:r>
            <a:r>
              <a:rPr lang="en-US" altLang="en-US" sz="1000" b="1" dirty="0">
                <a:latin typeface="Arial" panose="020B0604020202020204" pitchFamily="34" charset="0"/>
              </a:rPr>
              <a:t> AVENUE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33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42875" y="5622955"/>
            <a:ext cx="263188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dirty="0">
                <a:solidFill>
                  <a:schemeClr val="bg1"/>
                </a:solidFill>
                <a:latin typeface="Arial" panose="020B0604020202020204" pitchFamily="34" charset="0"/>
              </a:rPr>
              <a:t>VIERENDEEL TRUSS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23716" r="19140" b="32576"/>
          <a:stretch/>
        </p:blipFill>
        <p:spPr>
          <a:xfrm>
            <a:off x="9524" y="2976212"/>
            <a:ext cx="9144001" cy="2919559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77618"/>
            <a:ext cx="2444318" cy="15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="1" dirty="0">
                <a:latin typeface="Arial" panose="020B0604020202020204" pitchFamily="34" charset="0"/>
              </a:rPr>
              <a:t>LOOKING WEST FROM 17</a:t>
            </a:r>
            <a:r>
              <a:rPr lang="en-US" altLang="en-US" sz="1000" b="1" baseline="30000" dirty="0">
                <a:latin typeface="Arial" panose="020B0604020202020204" pitchFamily="34" charset="0"/>
              </a:rPr>
              <a:t>TH</a:t>
            </a:r>
            <a:r>
              <a:rPr lang="en-US" altLang="en-US" sz="1000" b="1" dirty="0">
                <a:latin typeface="Arial" panose="020B0604020202020204" pitchFamily="34" charset="0"/>
              </a:rPr>
              <a:t> AVENUE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26581" y="5609629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7932703" y="2628547"/>
            <a:ext cx="1308573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latin typeface="Arial" panose="020B0604020202020204" pitchFamily="34" charset="0"/>
              </a:rPr>
              <a:t>PRATT TRUSS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515433" y="5661017"/>
            <a:ext cx="1637287" cy="1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latin typeface="Arial" panose="020B0604020202020204" pitchFamily="34" charset="0"/>
              </a:rPr>
              <a:t>VIERENDEEL TRUSS</a:t>
            </a:r>
          </a:p>
        </p:txBody>
      </p:sp>
    </p:spTree>
    <p:extLst>
      <p:ext uri="{BB962C8B-B14F-4D97-AF65-F5344CB8AC3E}">
        <p14:creationId xmlns:p14="http://schemas.microsoft.com/office/powerpoint/2010/main" val="2472299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5" b="19736"/>
          <a:stretch/>
        </p:blipFill>
        <p:spPr>
          <a:xfrm>
            <a:off x="656819" y="3205084"/>
            <a:ext cx="7889040" cy="2929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9735" r="162" b="19164"/>
          <a:stretch/>
        </p:blipFill>
        <p:spPr>
          <a:xfrm>
            <a:off x="651313" y="0"/>
            <a:ext cx="7890548" cy="297180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34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927838" y="121931"/>
            <a:ext cx="261402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="1" dirty="0">
                <a:solidFill>
                  <a:schemeClr val="bg1"/>
                </a:solidFill>
                <a:latin typeface="Arial" panose="020B0604020202020204" pitchFamily="34" charset="0"/>
              </a:rPr>
              <a:t>LOOKING SOUTH FROM 14</a:t>
            </a:r>
            <a:r>
              <a:rPr lang="en-US" altLang="en-US" sz="10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1000" b="1" dirty="0">
                <a:solidFill>
                  <a:schemeClr val="bg1"/>
                </a:solidFill>
                <a:latin typeface="Arial" panose="020B0604020202020204" pitchFamily="34" charset="0"/>
              </a:rPr>
              <a:t> AVENUE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76275" y="2746206"/>
            <a:ext cx="263188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</a:rPr>
              <a:t>PRATT TRUSS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76275" y="5904227"/>
            <a:ext cx="263188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</a:rPr>
              <a:t>VIERENDEEL TRUSS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944860" y="5858088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</p:spTree>
    <p:extLst>
      <p:ext uri="{BB962C8B-B14F-4D97-AF65-F5344CB8AC3E}">
        <p14:creationId xmlns:p14="http://schemas.microsoft.com/office/powerpoint/2010/main" val="1243806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8" b="9130"/>
          <a:stretch/>
        </p:blipFill>
        <p:spPr>
          <a:xfrm>
            <a:off x="626325" y="-9525"/>
            <a:ext cx="7987862" cy="294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6" b="9435"/>
          <a:stretch/>
        </p:blipFill>
        <p:spPr>
          <a:xfrm>
            <a:off x="626325" y="3189080"/>
            <a:ext cx="7984276" cy="2945020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110153" y="64606"/>
            <a:ext cx="261402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="1" dirty="0">
                <a:latin typeface="Arial" panose="020B0604020202020204" pitchFamily="34" charset="0"/>
              </a:rPr>
              <a:t>LOOKING NORTH FROM 13</a:t>
            </a:r>
            <a:r>
              <a:rPr lang="en-US" altLang="en-US" sz="1000" b="1" baseline="30000" dirty="0">
                <a:latin typeface="Arial" panose="020B0604020202020204" pitchFamily="34" charset="0"/>
              </a:rPr>
              <a:t>TH</a:t>
            </a:r>
            <a:r>
              <a:rPr lang="en-US" altLang="en-US" sz="1000" b="1" dirty="0">
                <a:latin typeface="Arial" panose="020B0604020202020204" pitchFamily="34" charset="0"/>
              </a:rPr>
              <a:t> PLACE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35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647700" y="2746206"/>
            <a:ext cx="263188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</a:rPr>
              <a:t>PRATT TRUSS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47700" y="5904227"/>
            <a:ext cx="2631887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 b="1" dirty="0">
                <a:solidFill>
                  <a:schemeClr val="bg1"/>
                </a:solidFill>
                <a:latin typeface="Arial" panose="020B0604020202020204" pitchFamily="34" charset="0"/>
              </a:rPr>
              <a:t>VIERENDEEL TRUSS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944860" y="5858088"/>
            <a:ext cx="322832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</p:spTree>
    <p:extLst>
      <p:ext uri="{BB962C8B-B14F-4D97-AF65-F5344CB8AC3E}">
        <p14:creationId xmlns:p14="http://schemas.microsoft.com/office/powerpoint/2010/main" val="1426646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16383"/>
          <a:stretch/>
        </p:blipFill>
        <p:spPr>
          <a:xfrm>
            <a:off x="3517" y="1063027"/>
            <a:ext cx="4443752" cy="3225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r="15946"/>
          <a:stretch/>
        </p:blipFill>
        <p:spPr>
          <a:xfrm>
            <a:off x="4633610" y="1053299"/>
            <a:ext cx="4510389" cy="3234752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906977" y="4756680"/>
            <a:ext cx="15978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14350"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571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b="1" dirty="0">
                <a:solidFill>
                  <a:srgbClr val="5F5F5F"/>
                </a:solidFill>
                <a:latin typeface="Arial" panose="020B0604020202020204" pitchFamily="34" charset="0"/>
              </a:rPr>
              <a:t>THANK YOU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4D4D4F"/>
                </a:solidFill>
                <a:latin typeface="Trebuchet MS" charset="0"/>
                <a:cs typeface="Trebuchet MS" charset="0"/>
              </a:rPr>
              <a:t>36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00" y="6232168"/>
            <a:ext cx="2096920" cy="5102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>
          <a:xfrm>
            <a:off x="4890965" y="6348921"/>
            <a:ext cx="920485" cy="281886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213" y="6232168"/>
            <a:ext cx="441833" cy="4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4"/>
          <p:cNvSpPr txBox="1">
            <a:spLocks/>
          </p:cNvSpPr>
          <p:nvPr/>
        </p:nvSpPr>
        <p:spPr bwMode="auto">
          <a:xfrm>
            <a:off x="238125" y="6459538"/>
            <a:ext cx="3960813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dist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algn="l" defTabSz="455613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4D4D4F"/>
                </a:solidFill>
                <a:latin typeface="Trebuchet MS" charset="0"/>
                <a:cs typeface="Trebuchet MS" charset="0"/>
              </a:rPr>
              <a:t>PORTLANDOREGON.GOV/TRANSPORTATION</a:t>
            </a:r>
            <a:endParaRPr lang="en-US" sz="900" dirty="0">
              <a:solidFill>
                <a:srgbClr val="4D4D4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33611" y="4039348"/>
            <a:ext cx="275348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29183" y="4028742"/>
            <a:ext cx="2753488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ctr">
            <a:spAutoFit/>
          </a:bodyPr>
          <a:lstStyle>
            <a:lvl1pPr marL="4572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300" b="1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</a:rPr>
              <a:t>10% CONCEPT LEVEL DESIGN</a:t>
            </a:r>
          </a:p>
        </p:txBody>
      </p:sp>
    </p:spTree>
    <p:extLst>
      <p:ext uri="{BB962C8B-B14F-4D97-AF65-F5344CB8AC3E}">
        <p14:creationId xmlns:p14="http://schemas.microsoft.com/office/powerpoint/2010/main" val="419350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4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BE0C44F-5F58-4837-9312-B5922541CB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098" y="2227786"/>
            <a:ext cx="6682902" cy="375913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77FFC7F-5E0F-40E8-B73A-5ED0E54F995E}"/>
              </a:ext>
            </a:extLst>
          </p:cNvPr>
          <p:cNvSpPr txBox="1">
            <a:spLocks/>
          </p:cNvSpPr>
          <p:nvPr/>
        </p:nvSpPr>
        <p:spPr>
          <a:xfrm>
            <a:off x="2747891" y="5499357"/>
            <a:ext cx="6396109" cy="960181"/>
          </a:xfrm>
          <a:prstGeom prst="rect">
            <a:avLst/>
          </a:prstGeom>
        </p:spPr>
        <p:txBody>
          <a:bodyPr/>
          <a:lstStyle>
            <a:lvl1pPr marL="341313" indent="-3413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1pPr>
            <a:lvl2pPr marL="741363" indent="-28416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2pPr>
            <a:lvl3pPr marL="11414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3pPr>
            <a:lvl4pPr marL="15986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4pPr>
            <a:lvl5pPr marL="2055813" indent="-227013" algn="l" defTabSz="455613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5pPr>
            <a:lvl6pPr marL="2514198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25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51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78" indent="-228563" algn="l" defTabSz="45712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>
                <a:solidFill>
                  <a:schemeClr val="accent2"/>
                </a:solidFill>
                <a:highlight>
                  <a:srgbClr val="C0C0C0"/>
                </a:highlight>
              </a:rPr>
              <a:t>Original Bridge, removed with PMLR Construction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402502"/>
            <a:ext cx="3960813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History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D46501-A95A-45EC-A881-AA4ABFF6D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64" y="1140920"/>
            <a:ext cx="3087180" cy="29664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Built in ‘70’s</a:t>
            </a:r>
          </a:p>
          <a:p>
            <a:pPr marL="0" indent="0" defTabSz="4556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Adding LRT required removal</a:t>
            </a:r>
          </a:p>
          <a:p>
            <a:pPr marL="0" indent="0" defTabSz="4556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Orange Line planned to replace</a:t>
            </a:r>
          </a:p>
          <a:p>
            <a:pPr marL="0" indent="0" defTabSz="4556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Fed funding shortfall =  deferral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75238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5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489559"/>
            <a:ext cx="4934239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Need</a:t>
            </a:r>
          </a:p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Remains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3B547-73BE-40C4-96CF-849DAE5E0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2" y="2744423"/>
            <a:ext cx="4121780" cy="1372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Connects neighborhoods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594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indent="-228594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6909D-9111-4C9F-B2F6-2E3B2DACA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3" t="3876" r="6262" b="21441"/>
          <a:stretch/>
        </p:blipFill>
        <p:spPr>
          <a:xfrm>
            <a:off x="3006287" y="1283855"/>
            <a:ext cx="6137713" cy="473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32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6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166288"/>
            <a:ext cx="4934239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Missing Link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3B547-73BE-40C4-96CF-849DAE5E0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2" y="2413774"/>
            <a:ext cx="3145545" cy="1165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Connection to/from river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594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indent="-228594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BE8538F-4B89-4C76-9292-05E3ACB5B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59" y="2237362"/>
            <a:ext cx="6367641" cy="366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418643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7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166288"/>
            <a:ext cx="4934239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13B547-73BE-40C4-96CF-849DAE5E0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2" y="2420003"/>
            <a:ext cx="3145545" cy="13702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Clinton Triangle</a:t>
            </a:r>
          </a:p>
          <a:p>
            <a:pPr marL="0" indent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Redevelopment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594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 indent="-228594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62" y="437745"/>
            <a:ext cx="6019238" cy="5246205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03423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8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166288"/>
            <a:ext cx="3960813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Safety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EE6D83-0A2A-498B-ADE8-3C0057AC8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" y="2393348"/>
            <a:ext cx="4449052" cy="2502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627D67-C578-47BC-BD19-20E272959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5"/>
          <a:stretch/>
        </p:blipFill>
        <p:spPr>
          <a:xfrm>
            <a:off x="4944307" y="2393347"/>
            <a:ext cx="4199694" cy="25025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B157E5-4BDE-44DE-BA29-C16CF16ED3FA}"/>
              </a:ext>
            </a:extLst>
          </p:cNvPr>
          <p:cNvSpPr txBox="1"/>
          <p:nvPr/>
        </p:nvSpPr>
        <p:spPr>
          <a:xfrm>
            <a:off x="4439110" y="4828922"/>
            <a:ext cx="3105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spc="-151" dirty="0">
                <a:solidFill>
                  <a:schemeClr val="accent1">
                    <a:lumMod val="75000"/>
                  </a:schemeClr>
                </a:solidFill>
                <a:latin typeface="Trebuchet MS" charset="0"/>
              </a:rPr>
              <a:t>	SE 12th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81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6783388" y="6380163"/>
            <a:ext cx="21336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D3A2B07-C37E-2F48-AD01-2C7C19B92CEE}" type="slidenum">
              <a:rPr lang="en-US" sz="1200">
                <a:solidFill>
                  <a:srgbClr val="FFFFFF"/>
                </a:solidFill>
                <a:latin typeface="Trebuchet MS" charset="0"/>
                <a:cs typeface="Trebuchet MS" charset="0"/>
              </a:rPr>
              <a:pPr eaLnBrk="1" hangingPunct="1"/>
              <a:t>9</a:t>
            </a:fld>
            <a:endParaRPr lang="en-US" sz="12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5D997E-327A-46A4-9701-8E7658F475E3}"/>
              </a:ext>
            </a:extLst>
          </p:cNvPr>
          <p:cNvSpPr txBox="1">
            <a:spLocks/>
          </p:cNvSpPr>
          <p:nvPr/>
        </p:nvSpPr>
        <p:spPr bwMode="auto">
          <a:xfrm>
            <a:off x="238125" y="1166288"/>
            <a:ext cx="3960813" cy="73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4000" b="1" spc="-151" dirty="0">
                <a:solidFill>
                  <a:srgbClr val="00A0AE"/>
                </a:solidFill>
                <a:latin typeface="Trebuchet MS" charset="0"/>
              </a:rPr>
              <a:t>Details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4BBC8BB-25C4-48AA-9DCF-1C5F22C6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7646" y="6459539"/>
            <a:ext cx="52810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Portland Bureau of Transportation</a:t>
            </a:r>
          </a:p>
        </p:txBody>
      </p:sp>
      <p:pic>
        <p:nvPicPr>
          <p:cNvPr id="10" name="Picture 2" descr="K:\Rail Projects\15 Milwaukie\Aerials\January Aerials\PMLR20150129CBF154.jpg">
            <a:extLst>
              <a:ext uri="{FF2B5EF4-FFF2-40B4-BE49-F238E27FC236}">
                <a16:creationId xmlns:a16="http://schemas.microsoft.com/office/drawing/2014/main" id="{1208064F-8A28-45EF-A301-B2472237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1497" y="-11037"/>
            <a:ext cx="4012503" cy="6019695"/>
          </a:xfrm>
          <a:prstGeom prst="rect">
            <a:avLst/>
          </a:prstGeom>
          <a:noFill/>
          <a:ln w="6350">
            <a:solidFill>
              <a:srgbClr val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4B8606-3B54-421A-A1A0-5A499BDA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50" y="2061957"/>
            <a:ext cx="3357295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747475"/>
                </a:solidFill>
                <a:latin typeface="Trebuchet MS" panose="020B0603020202020204" pitchFamily="34" charset="0"/>
              </a:rPr>
              <a:t>TriMet</a:t>
            </a: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 implements; PBOT owns &amp; maintains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Funds limited – leftover PMLR $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Spending deadline – FTA contract ends</a:t>
            </a: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747475"/>
              </a:solidFill>
              <a:latin typeface="Trebuchet MS" panose="020B0603020202020204" pitchFamily="34" charset="0"/>
            </a:endParaRPr>
          </a:p>
          <a:p>
            <a:pPr defTabSz="45560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47475"/>
                </a:solidFill>
                <a:latin typeface="Trebuchet MS" panose="020B0603020202020204" pitchFamily="34" charset="0"/>
              </a:rPr>
              <a:t>Requires agreements with UPRR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061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4881</TotalTime>
  <Words>542</Words>
  <Application>Microsoft Office PowerPoint</Application>
  <PresentationFormat>On-screen Show (4:3)</PresentationFormat>
  <Paragraphs>199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Bureau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(ALL CAPS)</dc:title>
  <dc:creator>Felicity Mackay</dc:creator>
  <cp:lastModifiedBy>Noland, Shelia</cp:lastModifiedBy>
  <cp:revision>288</cp:revision>
  <cp:lastPrinted>2018-01-11T23:29:07Z</cp:lastPrinted>
  <dcterms:created xsi:type="dcterms:W3CDTF">2014-02-13T04:24:49Z</dcterms:created>
  <dcterms:modified xsi:type="dcterms:W3CDTF">2018-01-19T15:40:09Z</dcterms:modified>
</cp:coreProperties>
</file>