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Lst>
  <p:notesMasterIdLst>
    <p:notesMasterId r:id="rId65"/>
  </p:notesMasterIdLst>
  <p:handoutMasterIdLst>
    <p:handoutMasterId r:id="rId66"/>
  </p:handoutMasterIdLst>
  <p:sldIdLst>
    <p:sldId id="257" r:id="rId2"/>
    <p:sldId id="332" r:id="rId3"/>
    <p:sldId id="368" r:id="rId4"/>
    <p:sldId id="407" r:id="rId5"/>
    <p:sldId id="354" r:id="rId6"/>
    <p:sldId id="353" r:id="rId7"/>
    <p:sldId id="386" r:id="rId8"/>
    <p:sldId id="411" r:id="rId9"/>
    <p:sldId id="413" r:id="rId10"/>
    <p:sldId id="412" r:id="rId11"/>
    <p:sldId id="389" r:id="rId12"/>
    <p:sldId id="404" r:id="rId13"/>
    <p:sldId id="372" r:id="rId14"/>
    <p:sldId id="373" r:id="rId15"/>
    <p:sldId id="375" r:id="rId16"/>
    <p:sldId id="376" r:id="rId17"/>
    <p:sldId id="264" r:id="rId18"/>
    <p:sldId id="258" r:id="rId19"/>
    <p:sldId id="336" r:id="rId20"/>
    <p:sldId id="344" r:id="rId21"/>
    <p:sldId id="377" r:id="rId22"/>
    <p:sldId id="261" r:id="rId23"/>
    <p:sldId id="265" r:id="rId24"/>
    <p:sldId id="276" r:id="rId25"/>
    <p:sldId id="262" r:id="rId26"/>
    <p:sldId id="406" r:id="rId27"/>
    <p:sldId id="397" r:id="rId28"/>
    <p:sldId id="329" r:id="rId29"/>
    <p:sldId id="350" r:id="rId30"/>
    <p:sldId id="342" r:id="rId31"/>
    <p:sldId id="366" r:id="rId32"/>
    <p:sldId id="402" r:id="rId33"/>
    <p:sldId id="391" r:id="rId34"/>
    <p:sldId id="393" r:id="rId35"/>
    <p:sldId id="392" r:id="rId36"/>
    <p:sldId id="269" r:id="rId37"/>
    <p:sldId id="394" r:id="rId38"/>
    <p:sldId id="345" r:id="rId39"/>
    <p:sldId id="396" r:id="rId40"/>
    <p:sldId id="401" r:id="rId41"/>
    <p:sldId id="395" r:id="rId42"/>
    <p:sldId id="398" r:id="rId43"/>
    <p:sldId id="399" r:id="rId44"/>
    <p:sldId id="348" r:id="rId45"/>
    <p:sldId id="400" r:id="rId46"/>
    <p:sldId id="403" r:id="rId47"/>
    <p:sldId id="363" r:id="rId48"/>
    <p:sldId id="275" r:id="rId49"/>
    <p:sldId id="408" r:id="rId50"/>
    <p:sldId id="364" r:id="rId51"/>
    <p:sldId id="381" r:id="rId52"/>
    <p:sldId id="383" r:id="rId53"/>
    <p:sldId id="384" r:id="rId54"/>
    <p:sldId id="405" r:id="rId55"/>
    <p:sldId id="356" r:id="rId56"/>
    <p:sldId id="355" r:id="rId57"/>
    <p:sldId id="360" r:id="rId58"/>
    <p:sldId id="359" r:id="rId59"/>
    <p:sldId id="362" r:id="rId60"/>
    <p:sldId id="361" r:id="rId61"/>
    <p:sldId id="374" r:id="rId62"/>
    <p:sldId id="320" r:id="rId63"/>
    <p:sldId id="319" r:id="rId64"/>
  </p:sldIdLst>
  <p:sldSz cx="9144000" cy="5715000" type="screen16x10"/>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434A2"/>
    <a:srgbClr val="070B54"/>
    <a:srgbClr val="0B117F"/>
    <a:srgbClr val="F1B90F"/>
    <a:srgbClr val="4E4EC6"/>
    <a:srgbClr val="D2D383"/>
    <a:srgbClr val="172E51"/>
    <a:srgbClr val="FF66FF"/>
  </p:clrMru>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4" autoAdjust="0"/>
    <p:restoredTop sz="97100" autoAdjust="0"/>
  </p:normalViewPr>
  <p:slideViewPr>
    <p:cSldViewPr>
      <p:cViewPr>
        <p:scale>
          <a:sx n="80" d="100"/>
          <a:sy n="80" d="100"/>
        </p:scale>
        <p:origin x="-1378" y="-456"/>
      </p:cViewPr>
      <p:guideLst>
        <p:guide orient="horz" pos="180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66" d="100"/>
        <a:sy n="66" d="100"/>
      </p:scale>
      <p:origin x="0" y="3276"/>
    </p:cViewPr>
  </p:sorterViewPr>
  <p:notesViewPr>
    <p:cSldViewPr>
      <p:cViewPr varScale="1">
        <p:scale>
          <a:sx n="56" d="100"/>
          <a:sy n="56" d="100"/>
        </p:scale>
        <p:origin x="-1794"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gail\My%20Documents\2010%20Race%20and%20Ethnicity%20Dat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jgail\My%20Documents\2010%20Race%20and%20Ethnicity%20Data.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jgail\My%20Documents\2010%20Race%20and%20Ethnicity%20Data.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manualLayout>
          <c:layoutTarget val="inner"/>
          <c:xMode val="edge"/>
          <c:yMode val="edge"/>
          <c:x val="9.6694534804771026E-2"/>
          <c:y val="0.15031254624329229"/>
          <c:w val="0.88821512175842787"/>
          <c:h val="0.64280878836732969"/>
        </c:manualLayout>
      </c:layout>
      <c:barChart>
        <c:barDir val="col"/>
        <c:grouping val="clustered"/>
        <c:ser>
          <c:idx val="0"/>
          <c:order val="0"/>
          <c:tx>
            <c:v>2000</c:v>
          </c:tx>
          <c:dLbls>
            <c:dLbl>
              <c:idx val="0"/>
              <c:layout>
                <c:manualLayout>
                  <c:x val="-1.2731334408020093E-17"/>
                  <c:y val="-1.8518518518518549E-2"/>
                </c:manualLayout>
              </c:layout>
              <c:showVal val="1"/>
            </c:dLbl>
            <c:dLbl>
              <c:idx val="1"/>
              <c:layout>
                <c:manualLayout>
                  <c:x val="0"/>
                  <c:y val="-1.8518518518518549E-2"/>
                </c:manualLayout>
              </c:layout>
              <c:showVal val="1"/>
            </c:dLbl>
            <c:dLbl>
              <c:idx val="3"/>
              <c:layout>
                <c:manualLayout>
                  <c:x val="-7.7220077220077326E-3"/>
                  <c:y val="0"/>
                </c:manualLayout>
              </c:layout>
              <c:showVal val="1"/>
            </c:dLbl>
            <c:txPr>
              <a:bodyPr/>
              <a:lstStyle/>
              <a:p>
                <a:pPr>
                  <a:defRPr b="1"/>
                </a:pPr>
                <a:endParaRPr lang="en-US"/>
              </a:p>
            </c:txPr>
            <c:showVal val="1"/>
          </c:dLbls>
          <c:cat>
            <c:strRef>
              <c:f>'QT-PL - Portland city, Oregon'!$A$41:$A$46</c:f>
              <c:strCache>
                <c:ptCount val="6"/>
                <c:pt idx="0">
                  <c:v>Total</c:v>
                </c:pt>
                <c:pt idx="1">
                  <c:v>White</c:v>
                </c:pt>
                <c:pt idx="2">
                  <c:v>Black</c:v>
                </c:pt>
                <c:pt idx="3">
                  <c:v>AIAN</c:v>
                </c:pt>
                <c:pt idx="4">
                  <c:v>Asian</c:v>
                </c:pt>
                <c:pt idx="5">
                  <c:v>Hispanic or Latino</c:v>
                </c:pt>
              </c:strCache>
            </c:strRef>
          </c:cat>
          <c:val>
            <c:numRef>
              <c:f>'QT-PL - Portland city, Oregon'!$B$41:$B$46</c:f>
              <c:numCache>
                <c:formatCode>0%</c:formatCode>
                <c:ptCount val="6"/>
                <c:pt idx="0">
                  <c:v>0.56000000000000005</c:v>
                </c:pt>
                <c:pt idx="1">
                  <c:v>0.59000000000000008</c:v>
                </c:pt>
                <c:pt idx="2">
                  <c:v>0.38000000000000045</c:v>
                </c:pt>
                <c:pt idx="3">
                  <c:v>0.34000000000000008</c:v>
                </c:pt>
                <c:pt idx="4">
                  <c:v>0.56999999999999995</c:v>
                </c:pt>
                <c:pt idx="5">
                  <c:v>0.30000000000000032</c:v>
                </c:pt>
              </c:numCache>
            </c:numRef>
          </c:val>
        </c:ser>
        <c:ser>
          <c:idx val="1"/>
          <c:order val="1"/>
          <c:tx>
            <c:v>2005-2009</c:v>
          </c:tx>
          <c:dLbls>
            <c:dLbl>
              <c:idx val="0"/>
              <c:layout>
                <c:manualLayout>
                  <c:x val="1.6666666666666701E-2"/>
                  <c:y val="0"/>
                </c:manualLayout>
              </c:layout>
              <c:showVal val="1"/>
            </c:dLbl>
            <c:dLbl>
              <c:idx val="1"/>
              <c:layout>
                <c:manualLayout>
                  <c:x val="1.0296010296010303E-2"/>
                  <c:y val="1.0609445340016762E-17"/>
                </c:manualLayout>
              </c:layout>
              <c:showVal val="1"/>
            </c:dLbl>
            <c:dLbl>
              <c:idx val="2"/>
              <c:layout>
                <c:manualLayout>
                  <c:x val="1.1111111111111127E-2"/>
                  <c:y val="-4.6296296296296406E-3"/>
                </c:manualLayout>
              </c:layout>
              <c:showVal val="1"/>
            </c:dLbl>
            <c:dLbl>
              <c:idx val="5"/>
              <c:layout>
                <c:manualLayout>
                  <c:x val="1.5444015444015483E-2"/>
                  <c:y val="0"/>
                </c:manualLayout>
              </c:layout>
              <c:showVal val="1"/>
            </c:dLbl>
            <c:txPr>
              <a:bodyPr/>
              <a:lstStyle/>
              <a:p>
                <a:pPr>
                  <a:defRPr b="1"/>
                </a:pPr>
                <a:endParaRPr lang="en-US"/>
              </a:p>
            </c:txPr>
            <c:showVal val="1"/>
          </c:dLbls>
          <c:cat>
            <c:strRef>
              <c:f>'QT-PL - Portland city, Oregon'!$A$41:$A$46</c:f>
              <c:strCache>
                <c:ptCount val="6"/>
                <c:pt idx="0">
                  <c:v>Total</c:v>
                </c:pt>
                <c:pt idx="1">
                  <c:v>White</c:v>
                </c:pt>
                <c:pt idx="2">
                  <c:v>Black</c:v>
                </c:pt>
                <c:pt idx="3">
                  <c:v>AIAN</c:v>
                </c:pt>
                <c:pt idx="4">
                  <c:v>Asian</c:v>
                </c:pt>
                <c:pt idx="5">
                  <c:v>Hispanic or Latino</c:v>
                </c:pt>
              </c:strCache>
            </c:strRef>
          </c:cat>
          <c:val>
            <c:numRef>
              <c:f>'QT-PL - Portland city, Oregon'!$C$41:$C$46</c:f>
              <c:numCache>
                <c:formatCode>0%</c:formatCode>
                <c:ptCount val="6"/>
                <c:pt idx="0">
                  <c:v>0.55500000000000005</c:v>
                </c:pt>
                <c:pt idx="1">
                  <c:v>0.57900000000000063</c:v>
                </c:pt>
                <c:pt idx="2">
                  <c:v>0.32000000000000045</c:v>
                </c:pt>
                <c:pt idx="3">
                  <c:v>0.40200000000000002</c:v>
                </c:pt>
                <c:pt idx="4">
                  <c:v>0.63200000000000089</c:v>
                </c:pt>
                <c:pt idx="5">
                  <c:v>0.251</c:v>
                </c:pt>
              </c:numCache>
            </c:numRef>
          </c:val>
        </c:ser>
        <c:axId val="73288320"/>
        <c:axId val="73310592"/>
      </c:barChart>
      <c:catAx>
        <c:axId val="73288320"/>
        <c:scaling>
          <c:orientation val="minMax"/>
        </c:scaling>
        <c:axPos val="b"/>
        <c:tickLblPos val="nextTo"/>
        <c:crossAx val="73310592"/>
        <c:crosses val="autoZero"/>
        <c:auto val="1"/>
        <c:lblAlgn val="ctr"/>
        <c:lblOffset val="100"/>
      </c:catAx>
      <c:valAx>
        <c:axId val="73310592"/>
        <c:scaling>
          <c:orientation val="minMax"/>
        </c:scaling>
        <c:axPos val="l"/>
        <c:majorGridlines/>
        <c:numFmt formatCode="0%" sourceLinked="1"/>
        <c:tickLblPos val="nextTo"/>
        <c:crossAx val="73288320"/>
        <c:crosses val="autoZero"/>
        <c:crossBetween val="between"/>
      </c:valAx>
    </c:plotArea>
    <c:legend>
      <c:legendPos val="r"/>
      <c:layout>
        <c:manualLayout>
          <c:xMode val="edge"/>
          <c:yMode val="edge"/>
          <c:x val="9.8320866141732591E-2"/>
          <c:y val="0.89776428988043078"/>
          <c:w val="0.52390135608049115"/>
          <c:h val="9.7989938757655284E-2"/>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manualLayout>
          <c:layoutTarget val="inner"/>
          <c:xMode val="edge"/>
          <c:yMode val="edge"/>
          <c:x val="0.17393676388061077"/>
          <c:y val="0.20174324691435341"/>
          <c:w val="0.72997737832571763"/>
          <c:h val="0.62565142464332035"/>
        </c:manualLayout>
      </c:layout>
      <c:barChart>
        <c:barDir val="col"/>
        <c:grouping val="clustered"/>
        <c:ser>
          <c:idx val="0"/>
          <c:order val="0"/>
          <c:tx>
            <c:strRef>
              <c:f>Sheet1!$C$8</c:f>
              <c:strCache>
                <c:ptCount val="1"/>
                <c:pt idx="0">
                  <c:v>2000</c:v>
                </c:pt>
              </c:strCache>
            </c:strRef>
          </c:tx>
          <c:dLbls>
            <c:dLbl>
              <c:idx val="0"/>
              <c:layout>
                <c:manualLayout>
                  <c:x val="1.7706949977866321E-3"/>
                  <c:y val="2.3609361682489367E-4"/>
                </c:manualLayout>
              </c:layout>
              <c:showVal val="1"/>
            </c:dLbl>
            <c:dLbl>
              <c:idx val="1"/>
              <c:layout>
                <c:manualLayout>
                  <c:x val="3.5413899955732651E-3"/>
                  <c:y val="4.1462198013821347E-3"/>
                </c:manualLayout>
              </c:layout>
              <c:showVal val="1"/>
            </c:dLbl>
            <c:dLbl>
              <c:idx val="2"/>
              <c:layout>
                <c:manualLayout>
                  <c:x val="0"/>
                  <c:y val="-7.1213544013708236E-3"/>
                </c:manualLayout>
              </c:layout>
              <c:showVal val="1"/>
            </c:dLbl>
            <c:showVal val="1"/>
          </c:dLbls>
          <c:cat>
            <c:strRef>
              <c:f>Sheet1!$B$9:$B$11</c:f>
              <c:strCache>
                <c:ptCount val="3"/>
                <c:pt idx="0">
                  <c:v>State of Oregon</c:v>
                </c:pt>
                <c:pt idx="1">
                  <c:v>Multnomah County</c:v>
                </c:pt>
                <c:pt idx="2">
                  <c:v>Portland, OR</c:v>
                </c:pt>
              </c:strCache>
            </c:strRef>
          </c:cat>
          <c:val>
            <c:numRef>
              <c:f>Sheet1!$C$9:$C$11</c:f>
              <c:numCache>
                <c:formatCode>0.00%</c:formatCode>
                <c:ptCount val="3"/>
                <c:pt idx="0">
                  <c:v>0.64250000000000063</c:v>
                </c:pt>
                <c:pt idx="1">
                  <c:v>0.56870000000000065</c:v>
                </c:pt>
                <c:pt idx="2">
                  <c:v>0.55770000000000064</c:v>
                </c:pt>
              </c:numCache>
            </c:numRef>
          </c:val>
        </c:ser>
        <c:ser>
          <c:idx val="1"/>
          <c:order val="1"/>
          <c:tx>
            <c:strRef>
              <c:f>Sheet1!$D$8</c:f>
              <c:strCache>
                <c:ptCount val="1"/>
                <c:pt idx="0">
                  <c:v>2010</c:v>
                </c:pt>
              </c:strCache>
            </c:strRef>
          </c:tx>
          <c:dLbls>
            <c:dLbl>
              <c:idx val="0"/>
              <c:layout>
                <c:manualLayout>
                  <c:x val="-1.7706949977866321E-3"/>
                  <c:y val="7.1401201668327323E-3"/>
                </c:manualLayout>
              </c:layout>
              <c:showVal val="1"/>
            </c:dLbl>
            <c:dLbl>
              <c:idx val="1"/>
              <c:layout>
                <c:manualLayout>
                  <c:x val="3.5412505707702892E-3"/>
                  <c:y val="2.7671896313566885E-3"/>
                </c:manualLayout>
              </c:layout>
              <c:showVal val="1"/>
            </c:dLbl>
            <c:dLbl>
              <c:idx val="2"/>
              <c:layout>
                <c:manualLayout>
                  <c:x val="-5.3120849933598925E-3"/>
                  <c:y val="-1.3562576600459886E-2"/>
                </c:manualLayout>
              </c:layout>
              <c:showVal val="1"/>
            </c:dLbl>
            <c:showVal val="1"/>
          </c:dLbls>
          <c:cat>
            <c:strRef>
              <c:f>Sheet1!$B$9:$B$11</c:f>
              <c:strCache>
                <c:ptCount val="3"/>
                <c:pt idx="0">
                  <c:v>State of Oregon</c:v>
                </c:pt>
                <c:pt idx="1">
                  <c:v>Multnomah County</c:v>
                </c:pt>
                <c:pt idx="2">
                  <c:v>Portland, OR</c:v>
                </c:pt>
              </c:strCache>
            </c:strRef>
          </c:cat>
          <c:val>
            <c:numRef>
              <c:f>Sheet1!$D$9:$D$11</c:f>
              <c:numCache>
                <c:formatCode>0.00%</c:formatCode>
                <c:ptCount val="3"/>
                <c:pt idx="0">
                  <c:v>0.6218000000000008</c:v>
                </c:pt>
                <c:pt idx="1">
                  <c:v>0.54579999999999995</c:v>
                </c:pt>
                <c:pt idx="2">
                  <c:v>0.53710000000000002</c:v>
                </c:pt>
              </c:numCache>
            </c:numRef>
          </c:val>
        </c:ser>
        <c:axId val="73726208"/>
        <c:axId val="73605120"/>
      </c:barChart>
      <c:catAx>
        <c:axId val="73726208"/>
        <c:scaling>
          <c:orientation val="minMax"/>
        </c:scaling>
        <c:axPos val="b"/>
        <c:tickLblPos val="nextTo"/>
        <c:crossAx val="73605120"/>
        <c:crosses val="autoZero"/>
        <c:auto val="1"/>
        <c:lblAlgn val="ctr"/>
        <c:lblOffset val="100"/>
      </c:catAx>
      <c:valAx>
        <c:axId val="73605120"/>
        <c:scaling>
          <c:orientation val="minMax"/>
        </c:scaling>
        <c:axPos val="l"/>
        <c:majorGridlines/>
        <c:numFmt formatCode="0.00%" sourceLinked="1"/>
        <c:tickLblPos val="nextTo"/>
        <c:crossAx val="73726208"/>
        <c:crosses val="autoZero"/>
        <c:crossBetween val="between"/>
      </c:valAx>
    </c:plotArea>
    <c:legend>
      <c:legendPos val="r"/>
      <c:layout>
        <c:manualLayout>
          <c:xMode val="edge"/>
          <c:yMode val="edge"/>
          <c:x val="0.17883587260755757"/>
          <c:y val="0.89336038625841141"/>
          <c:w val="0.71978068478491986"/>
          <c:h val="9.6481032418582219E-2"/>
        </c:manualLayout>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15861463689266"/>
          <c:y val="0.14933468437088795"/>
          <c:w val="0.87801290463692028"/>
          <c:h val="0.73296932278711469"/>
        </c:manualLayout>
      </c:layout>
      <c:barChart>
        <c:barDir val="col"/>
        <c:grouping val="clustered"/>
        <c:ser>
          <c:idx val="0"/>
          <c:order val="0"/>
          <c:dLbls>
            <c:dLbl>
              <c:idx val="4"/>
              <c:layout>
                <c:manualLayout>
                  <c:x val="-3.9874955348357359E-4"/>
                  <c:y val="1.19056955675242E-2"/>
                </c:manualLayout>
              </c:layout>
              <c:tx>
                <c:rich>
                  <a:bodyPr/>
                  <a:lstStyle/>
                  <a:p>
                    <a:r>
                      <a:rPr lang="en-US" b="1" dirty="0"/>
                      <a:t> -30%</a:t>
                    </a:r>
                  </a:p>
                </c:rich>
              </c:tx>
              <c:dLblPos val="outEnd"/>
              <c:showVal val="1"/>
              <c:separator>
</c:separator>
            </c:dLbl>
            <c:txPr>
              <a:bodyPr/>
              <a:lstStyle/>
              <a:p>
                <a:pPr>
                  <a:defRPr b="1"/>
                </a:pPr>
                <a:endParaRPr lang="en-US"/>
              </a:p>
            </c:txPr>
            <c:dLblPos val="outEnd"/>
            <c:showVal val="1"/>
            <c:separator>
</c:separator>
          </c:dLbls>
          <c:cat>
            <c:strRef>
              <c:f>'QT-PL - Portland city, Oregon'!$C$52:$C$56</c:f>
              <c:strCache>
                <c:ptCount val="5"/>
                <c:pt idx="0">
                  <c:v>White</c:v>
                </c:pt>
                <c:pt idx="1">
                  <c:v>Black</c:v>
                </c:pt>
                <c:pt idx="2">
                  <c:v>AIAN</c:v>
                </c:pt>
                <c:pt idx="3">
                  <c:v>Asian</c:v>
                </c:pt>
                <c:pt idx="4">
                  <c:v>Hispanic or Latino</c:v>
                </c:pt>
              </c:strCache>
            </c:strRef>
          </c:cat>
          <c:val>
            <c:numRef>
              <c:f>'QT-PL - Portland city, Oregon'!$D$52:$D$56</c:f>
              <c:numCache>
                <c:formatCode>0%</c:formatCode>
                <c:ptCount val="5"/>
                <c:pt idx="0">
                  <c:v>2.3999999999999907E-2</c:v>
                </c:pt>
                <c:pt idx="1">
                  <c:v>-0.23500000000000004</c:v>
                </c:pt>
                <c:pt idx="2">
                  <c:v>-0.15300000000000022</c:v>
                </c:pt>
                <c:pt idx="3">
                  <c:v>7.6999999999999971E-2</c:v>
                </c:pt>
                <c:pt idx="4">
                  <c:v>-0.30400000000000038</c:v>
                </c:pt>
              </c:numCache>
            </c:numRef>
          </c:val>
        </c:ser>
        <c:ser>
          <c:idx val="1"/>
          <c:order val="1"/>
          <c:cat>
            <c:strRef>
              <c:f>'QT-PL - Portland city, Oregon'!$C$52:$C$56</c:f>
              <c:strCache>
                <c:ptCount val="5"/>
                <c:pt idx="0">
                  <c:v>White</c:v>
                </c:pt>
                <c:pt idx="1">
                  <c:v>Black</c:v>
                </c:pt>
                <c:pt idx="2">
                  <c:v>AIAN</c:v>
                </c:pt>
                <c:pt idx="3">
                  <c:v>Asian</c:v>
                </c:pt>
                <c:pt idx="4">
                  <c:v>Hispanic or Latino</c:v>
                </c:pt>
              </c:strCache>
            </c:strRef>
          </c:cat>
          <c:val>
            <c:numRef>
              <c:f>'QT-PL - Portland city, Oregon'!$A$48</c:f>
              <c:numCache>
                <c:formatCode>General</c:formatCode>
                <c:ptCount val="1"/>
                <c:pt idx="0">
                  <c:v>0</c:v>
                </c:pt>
              </c:numCache>
            </c:numRef>
          </c:val>
        </c:ser>
        <c:axId val="76090368"/>
        <c:axId val="76096256"/>
      </c:barChart>
      <c:catAx>
        <c:axId val="76090368"/>
        <c:scaling>
          <c:orientation val="minMax"/>
        </c:scaling>
        <c:axPos val="b"/>
        <c:tickLblPos val="nextTo"/>
        <c:crossAx val="76096256"/>
        <c:crosses val="autoZero"/>
        <c:auto val="1"/>
        <c:lblAlgn val="ctr"/>
        <c:lblOffset val="100"/>
      </c:catAx>
      <c:valAx>
        <c:axId val="76096256"/>
        <c:scaling>
          <c:orientation val="minMax"/>
        </c:scaling>
        <c:axPos val="l"/>
        <c:majorGridlines/>
        <c:numFmt formatCode="0%" sourceLinked="1"/>
        <c:tickLblPos val="nextTo"/>
        <c:crossAx val="76090368"/>
        <c:crosses val="autoZero"/>
        <c:crossBetween val="between"/>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dirty="0"/>
              <a:t>Household Median Net Worth by Race, 2007</a:t>
            </a:r>
          </a:p>
        </c:rich>
      </c:tx>
    </c:title>
    <c:plotArea>
      <c:layout/>
      <c:barChart>
        <c:barDir val="col"/>
        <c:grouping val="clustered"/>
        <c:ser>
          <c:idx val="0"/>
          <c:order val="0"/>
          <c:tx>
            <c:strRef>
              <c:f>Sheet1!$A$13</c:f>
              <c:strCache>
                <c:ptCount val="1"/>
                <c:pt idx="0">
                  <c:v>African American</c:v>
                </c:pt>
              </c:strCache>
            </c:strRef>
          </c:tx>
          <c:spPr>
            <a:solidFill>
              <a:srgbClr val="FF0000"/>
            </a:solidFill>
          </c:spPr>
          <c:dLbls>
            <c:txPr>
              <a:bodyPr/>
              <a:lstStyle/>
              <a:p>
                <a:pPr>
                  <a:defRPr sz="1200" b="1"/>
                </a:pPr>
                <a:endParaRPr lang="en-US"/>
              </a:p>
            </c:txPr>
            <c:dLblPos val="outEnd"/>
            <c:showVal val="1"/>
          </c:dLbls>
          <c:val>
            <c:numRef>
              <c:f>Sheet1!$B$13</c:f>
              <c:numCache>
                <c:formatCode>"$"#,##0</c:formatCode>
                <c:ptCount val="1"/>
                <c:pt idx="0">
                  <c:v>17100</c:v>
                </c:pt>
              </c:numCache>
            </c:numRef>
          </c:val>
        </c:ser>
        <c:ser>
          <c:idx val="1"/>
          <c:order val="1"/>
          <c:tx>
            <c:strRef>
              <c:f>Sheet1!$A$14</c:f>
              <c:strCache>
                <c:ptCount val="1"/>
                <c:pt idx="0">
                  <c:v>Hispanic/Latino</c:v>
                </c:pt>
              </c:strCache>
            </c:strRef>
          </c:tx>
          <c:spPr>
            <a:solidFill>
              <a:srgbClr val="3434A2"/>
            </a:solidFill>
          </c:spPr>
          <c:dLbls>
            <c:txPr>
              <a:bodyPr/>
              <a:lstStyle/>
              <a:p>
                <a:pPr>
                  <a:defRPr sz="1200" b="1"/>
                </a:pPr>
                <a:endParaRPr lang="en-US"/>
              </a:p>
            </c:txPr>
            <c:dLblPos val="outEnd"/>
            <c:showVal val="1"/>
          </c:dLbls>
          <c:val>
            <c:numRef>
              <c:f>Sheet1!$B$14</c:f>
              <c:numCache>
                <c:formatCode>"$"#,##0</c:formatCode>
                <c:ptCount val="1"/>
                <c:pt idx="0">
                  <c:v>21000</c:v>
                </c:pt>
              </c:numCache>
            </c:numRef>
          </c:val>
        </c:ser>
        <c:ser>
          <c:idx val="2"/>
          <c:order val="2"/>
          <c:tx>
            <c:strRef>
              <c:f>Sheet1!$A$15</c:f>
              <c:strCache>
                <c:ptCount val="1"/>
                <c:pt idx="0">
                  <c:v>White</c:v>
                </c:pt>
              </c:strCache>
            </c:strRef>
          </c:tx>
          <c:spPr>
            <a:solidFill>
              <a:schemeClr val="accent2"/>
            </a:solidFill>
          </c:spPr>
          <c:dLbls>
            <c:dLbl>
              <c:idx val="0"/>
              <c:layout>
                <c:manualLayout>
                  <c:x val="4.6296296296295504E-3"/>
                  <c:y val="2.1666666666666592E-3"/>
                </c:manualLayout>
              </c:layout>
              <c:dLblPos val="outEnd"/>
              <c:showVal val="1"/>
            </c:dLbl>
            <c:txPr>
              <a:bodyPr/>
              <a:lstStyle/>
              <a:p>
                <a:pPr>
                  <a:defRPr sz="1200" b="1"/>
                </a:pPr>
                <a:endParaRPr lang="en-US"/>
              </a:p>
            </c:txPr>
            <c:dLblPos val="inEnd"/>
            <c:showVal val="1"/>
          </c:dLbls>
          <c:val>
            <c:numRef>
              <c:f>Sheet1!$B$15</c:f>
              <c:numCache>
                <c:formatCode>"$"#,##0</c:formatCode>
                <c:ptCount val="1"/>
                <c:pt idx="0">
                  <c:v>170400</c:v>
                </c:pt>
              </c:numCache>
            </c:numRef>
          </c:val>
        </c:ser>
        <c:axId val="78205696"/>
        <c:axId val="78207232"/>
      </c:barChart>
      <c:catAx>
        <c:axId val="78205696"/>
        <c:scaling>
          <c:orientation val="minMax"/>
        </c:scaling>
        <c:delete val="1"/>
        <c:axPos val="b"/>
        <c:tickLblPos val="none"/>
        <c:crossAx val="78207232"/>
        <c:crosses val="autoZero"/>
        <c:auto val="1"/>
        <c:lblAlgn val="ctr"/>
        <c:lblOffset val="100"/>
      </c:catAx>
      <c:valAx>
        <c:axId val="78207232"/>
        <c:scaling>
          <c:orientation val="minMax"/>
          <c:max val="180000"/>
          <c:min val="0"/>
        </c:scaling>
        <c:axPos val="l"/>
        <c:majorGridlines/>
        <c:numFmt formatCode="&quot;$&quot;#,##0" sourceLinked="1"/>
        <c:tickLblPos val="nextTo"/>
        <c:txPr>
          <a:bodyPr/>
          <a:lstStyle/>
          <a:p>
            <a:pPr>
              <a:defRPr sz="1200" b="1"/>
            </a:pPr>
            <a:endParaRPr lang="en-US"/>
          </a:p>
        </c:txPr>
        <c:crossAx val="78205696"/>
        <c:crosses val="autoZero"/>
        <c:crossBetween val="between"/>
        <c:majorUnit val="40000"/>
      </c:valAx>
    </c:plotArea>
    <c:legend>
      <c:legendPos val="b"/>
      <c:txPr>
        <a:bodyPr/>
        <a:lstStyle/>
        <a:p>
          <a:pPr>
            <a:defRPr b="1"/>
          </a:pPr>
          <a:endParaRPr lang="en-US"/>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4E97A-DDB3-482F-8381-421CF04336BC}" type="doc">
      <dgm:prSet loTypeId="urn:microsoft.com/office/officeart/2005/8/layout/chevron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DF53E6D-E640-4F04-9C7A-294B668F3DF1}">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Phase I</a:t>
          </a:r>
          <a:endParaRPr lang="en-US" dirty="0"/>
        </a:p>
      </dgm:t>
    </dgm:pt>
    <dgm:pt modelId="{FD9E6FF5-26E8-4423-A0E3-893041AEDE3B}" type="parTrans" cxnId="{CE0FEA66-2E4A-4F44-9343-0ED7304BD01D}">
      <dgm:prSet/>
      <dgm:spPr/>
      <dgm:t>
        <a:bodyPr/>
        <a:lstStyle/>
        <a:p>
          <a:endParaRPr lang="en-US"/>
        </a:p>
      </dgm:t>
    </dgm:pt>
    <dgm:pt modelId="{C67FB997-0F78-4829-94AC-2527772CE0D2}" type="sibTrans" cxnId="{CE0FEA66-2E4A-4F44-9343-0ED7304BD01D}">
      <dgm:prSet/>
      <dgm:spPr/>
      <dgm:t>
        <a:bodyPr/>
        <a:lstStyle/>
        <a:p>
          <a:endParaRPr lang="en-US"/>
        </a:p>
      </dgm:t>
    </dgm:pt>
    <dgm:pt modelId="{02B8D55C-A859-4F70-8571-E49A1D957FD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nchorCtr="0"/>
        <a:lstStyle/>
        <a:p>
          <a:pPr algn="l"/>
          <a:r>
            <a:rPr lang="en-US" sz="1800" dirty="0" smtClean="0"/>
            <a:t>Loan Origination</a:t>
          </a:r>
          <a:endParaRPr lang="en-US" sz="1800" dirty="0"/>
        </a:p>
      </dgm:t>
    </dgm:pt>
    <dgm:pt modelId="{C9A266B8-9ECB-4740-8D2B-33E8031812F8}" type="parTrans" cxnId="{CC2DFAC1-28B5-4421-B46F-9761A0150CCC}">
      <dgm:prSet/>
      <dgm:spPr/>
      <dgm:t>
        <a:bodyPr/>
        <a:lstStyle/>
        <a:p>
          <a:endParaRPr lang="en-US"/>
        </a:p>
      </dgm:t>
    </dgm:pt>
    <dgm:pt modelId="{1B040C44-F23F-4289-9DBD-C0CAEDEA17CA}" type="sibTrans" cxnId="{CC2DFAC1-28B5-4421-B46F-9761A0150CCC}">
      <dgm:prSet/>
      <dgm:spPr/>
      <dgm:t>
        <a:bodyPr/>
        <a:lstStyle/>
        <a:p>
          <a:endParaRPr lang="en-US"/>
        </a:p>
      </dgm:t>
    </dgm:pt>
    <dgm:pt modelId="{DB630E4D-CB57-4CD2-BECE-2438502D5EF2}">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Phase II</a:t>
          </a:r>
          <a:endParaRPr lang="en-US" dirty="0"/>
        </a:p>
      </dgm:t>
    </dgm:pt>
    <dgm:pt modelId="{28FB6855-3C24-4969-8B6D-67A94A51BA07}" type="parTrans" cxnId="{902517EC-E25B-4FEB-B9CF-0B6D676ED99F}">
      <dgm:prSet/>
      <dgm:spPr/>
      <dgm:t>
        <a:bodyPr/>
        <a:lstStyle/>
        <a:p>
          <a:endParaRPr lang="en-US"/>
        </a:p>
      </dgm:t>
    </dgm:pt>
    <dgm:pt modelId="{FFECEE44-F95A-4858-96A3-B6F614F48B55}" type="sibTrans" cxnId="{902517EC-E25B-4FEB-B9CF-0B6D676ED99F}">
      <dgm:prSet/>
      <dgm:spPr/>
      <dgm:t>
        <a:bodyPr/>
        <a:lstStyle/>
        <a:p>
          <a:endParaRPr lang="en-US"/>
        </a:p>
      </dgm:t>
    </dgm:pt>
    <dgm:pt modelId="{F0927BBF-9D5C-427D-A5BA-F6754EAD528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nchorCtr="0"/>
        <a:lstStyle/>
        <a:p>
          <a:pPr algn="l"/>
          <a:r>
            <a:rPr lang="en-US" sz="1800" dirty="0" smtClean="0"/>
            <a:t>PHB Processing</a:t>
          </a:r>
          <a:endParaRPr lang="en-US" sz="1800" dirty="0"/>
        </a:p>
      </dgm:t>
    </dgm:pt>
    <dgm:pt modelId="{2C089F70-881E-4F4B-9F1B-E735463CAF92}" type="parTrans" cxnId="{0B455D43-FA36-4EB0-83BA-F7C50A5914D6}">
      <dgm:prSet/>
      <dgm:spPr/>
      <dgm:t>
        <a:bodyPr/>
        <a:lstStyle/>
        <a:p>
          <a:endParaRPr lang="en-US"/>
        </a:p>
      </dgm:t>
    </dgm:pt>
    <dgm:pt modelId="{7FE512CB-0BBF-4492-8EC1-D46A1FE23E52}" type="sibTrans" cxnId="{0B455D43-FA36-4EB0-83BA-F7C50A5914D6}">
      <dgm:prSet/>
      <dgm:spPr/>
      <dgm:t>
        <a:bodyPr/>
        <a:lstStyle/>
        <a:p>
          <a:endParaRPr lang="en-US"/>
        </a:p>
      </dgm:t>
    </dgm:pt>
    <dgm:pt modelId="{D77FE1BF-B7BB-4F8F-9DEF-3540AE80217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Phase III</a:t>
          </a:r>
          <a:endParaRPr lang="en-US" dirty="0"/>
        </a:p>
      </dgm:t>
    </dgm:pt>
    <dgm:pt modelId="{09E9752D-4DCC-4704-92CC-C848F56F21C8}" type="parTrans" cxnId="{B07A8FF3-7898-45F1-A678-E6652C1B3A32}">
      <dgm:prSet/>
      <dgm:spPr/>
      <dgm:t>
        <a:bodyPr/>
        <a:lstStyle/>
        <a:p>
          <a:endParaRPr lang="en-US"/>
        </a:p>
      </dgm:t>
    </dgm:pt>
    <dgm:pt modelId="{C60A3C56-6737-4D5E-A946-25CDEDFA2FF8}" type="sibTrans" cxnId="{B07A8FF3-7898-45F1-A678-E6652C1B3A32}">
      <dgm:prSet/>
      <dgm:spPr/>
      <dgm:t>
        <a:bodyPr/>
        <a:lstStyle/>
        <a:p>
          <a:endParaRPr lang="en-US"/>
        </a:p>
      </dgm:t>
    </dgm:pt>
    <dgm:pt modelId="{7A5906FC-06F7-48DE-920B-F4787DF330D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nchorCtr="0"/>
        <a:lstStyle/>
        <a:p>
          <a:pPr algn="l"/>
          <a:r>
            <a:rPr lang="en-US" sz="1800" dirty="0" smtClean="0"/>
            <a:t>Underwriting &amp; Verification</a:t>
          </a:r>
          <a:endParaRPr lang="en-US" sz="1800" dirty="0"/>
        </a:p>
      </dgm:t>
    </dgm:pt>
    <dgm:pt modelId="{FA73A3B7-B1CC-42C5-A5FB-D6CAB8C6897E}" type="parTrans" cxnId="{A9AAF2A3-B3F4-4B8C-837F-8BB57D5CEC98}">
      <dgm:prSet/>
      <dgm:spPr/>
      <dgm:t>
        <a:bodyPr/>
        <a:lstStyle/>
        <a:p>
          <a:endParaRPr lang="en-US"/>
        </a:p>
      </dgm:t>
    </dgm:pt>
    <dgm:pt modelId="{34C85429-B27D-46F1-9C73-7D0CF469AE59}" type="sibTrans" cxnId="{A9AAF2A3-B3F4-4B8C-837F-8BB57D5CEC98}">
      <dgm:prSet/>
      <dgm:spPr/>
      <dgm:t>
        <a:bodyPr/>
        <a:lstStyle/>
        <a:p>
          <a:endParaRPr lang="en-US"/>
        </a:p>
      </dgm:t>
    </dgm:pt>
    <dgm:pt modelId="{4B5BFF1C-10CB-4A70-ACAF-D8B6DFD49B5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Phase IV</a:t>
          </a:r>
          <a:endParaRPr lang="en-US" dirty="0"/>
        </a:p>
      </dgm:t>
    </dgm:pt>
    <dgm:pt modelId="{D0E190EA-F3E4-48D2-B053-3576EEEE5F9C}" type="parTrans" cxnId="{84916192-15E1-4EC6-A9C6-72337D37129C}">
      <dgm:prSet/>
      <dgm:spPr/>
      <dgm:t>
        <a:bodyPr/>
        <a:lstStyle/>
        <a:p>
          <a:endParaRPr lang="en-US"/>
        </a:p>
      </dgm:t>
    </dgm:pt>
    <dgm:pt modelId="{E8F7A5DF-C692-43BF-8934-A14193123314}" type="sibTrans" cxnId="{84916192-15E1-4EC6-A9C6-72337D37129C}">
      <dgm:prSet/>
      <dgm:spPr/>
      <dgm:t>
        <a:bodyPr/>
        <a:lstStyle/>
        <a:p>
          <a:endParaRPr lang="en-US"/>
        </a:p>
      </dgm:t>
    </dgm:pt>
    <dgm:pt modelId="{88471E33-1E32-4B8E-BCF4-623F3434BFE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nchorCtr="0"/>
        <a:lstStyle/>
        <a:p>
          <a:pPr algn="l"/>
          <a:r>
            <a:rPr lang="en-US" sz="1800" dirty="0" smtClean="0"/>
            <a:t>Closing/Final Issuance</a:t>
          </a:r>
          <a:endParaRPr lang="en-US" sz="1800" dirty="0"/>
        </a:p>
      </dgm:t>
    </dgm:pt>
    <dgm:pt modelId="{3D9EB346-13E4-452B-957D-CF4B4E7978E8}" type="parTrans" cxnId="{A04C9F8A-A964-4372-A557-34AFAE55CDFD}">
      <dgm:prSet/>
      <dgm:spPr/>
      <dgm:t>
        <a:bodyPr/>
        <a:lstStyle/>
        <a:p>
          <a:endParaRPr lang="en-US"/>
        </a:p>
      </dgm:t>
    </dgm:pt>
    <dgm:pt modelId="{E2213A71-29A2-4BC8-AE11-8FB1D3D30CA3}" type="sibTrans" cxnId="{A04C9F8A-A964-4372-A557-34AFAE55CDFD}">
      <dgm:prSet/>
      <dgm:spPr/>
      <dgm:t>
        <a:bodyPr/>
        <a:lstStyle/>
        <a:p>
          <a:endParaRPr lang="en-US"/>
        </a:p>
      </dgm:t>
    </dgm:pt>
    <dgm:pt modelId="{84D33E16-1A99-4606-B18B-689CDD33F5F8}">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Phase V</a:t>
          </a:r>
          <a:endParaRPr lang="en-US" dirty="0"/>
        </a:p>
      </dgm:t>
    </dgm:pt>
    <dgm:pt modelId="{C49D8684-59A9-460C-BD7F-5419FD714E57}" type="parTrans" cxnId="{B0A9BA55-9B51-4CB2-848B-94BA22AC8528}">
      <dgm:prSet/>
      <dgm:spPr/>
      <dgm:t>
        <a:bodyPr/>
        <a:lstStyle/>
        <a:p>
          <a:endParaRPr lang="en-US"/>
        </a:p>
      </dgm:t>
    </dgm:pt>
    <dgm:pt modelId="{1C868A33-B096-43B1-AD2D-548A2EA6D5FF}" type="sibTrans" cxnId="{B0A9BA55-9B51-4CB2-848B-94BA22AC8528}">
      <dgm:prSet/>
      <dgm:spPr/>
      <dgm:t>
        <a:bodyPr/>
        <a:lstStyle/>
        <a:p>
          <a:endParaRPr lang="en-US"/>
        </a:p>
      </dgm:t>
    </dgm:pt>
    <dgm:pt modelId="{DB9937D6-2242-45EE-B269-CA709B3643EA}">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nchorCtr="0"/>
        <a:lstStyle/>
        <a:p>
          <a:pPr algn="ctr"/>
          <a:r>
            <a:rPr lang="en-US" sz="1800" dirty="0" smtClean="0"/>
            <a:t>Record Keeping &amp; Federal Reporting</a:t>
          </a:r>
          <a:endParaRPr lang="en-US" sz="1800" b="1" dirty="0"/>
        </a:p>
      </dgm:t>
    </dgm:pt>
    <dgm:pt modelId="{B11173E5-6B85-4725-92FE-12BDBF00B746}" type="parTrans" cxnId="{DF0B5D01-BDB1-4BAA-92DA-2603A0235486}">
      <dgm:prSet/>
      <dgm:spPr/>
      <dgm:t>
        <a:bodyPr/>
        <a:lstStyle/>
        <a:p>
          <a:endParaRPr lang="en-US"/>
        </a:p>
      </dgm:t>
    </dgm:pt>
    <dgm:pt modelId="{CEB61AB7-F66C-4B0E-AE44-3DED001B0D2A}" type="sibTrans" cxnId="{DF0B5D01-BDB1-4BAA-92DA-2603A0235486}">
      <dgm:prSet/>
      <dgm:spPr/>
      <dgm:t>
        <a:bodyPr/>
        <a:lstStyle/>
        <a:p>
          <a:endParaRPr lang="en-US"/>
        </a:p>
      </dgm:t>
    </dgm:pt>
    <dgm:pt modelId="{7BC19EB4-9239-4EE3-AB76-AAF7D208FCAD}" type="pres">
      <dgm:prSet presAssocID="{6B04E97A-DDB3-482F-8381-421CF04336BC}" presName="Name0" presStyleCnt="0">
        <dgm:presLayoutVars>
          <dgm:dir/>
          <dgm:animLvl val="lvl"/>
          <dgm:resizeHandles val="exact"/>
        </dgm:presLayoutVars>
      </dgm:prSet>
      <dgm:spPr/>
      <dgm:t>
        <a:bodyPr/>
        <a:lstStyle/>
        <a:p>
          <a:endParaRPr lang="en-US"/>
        </a:p>
      </dgm:t>
    </dgm:pt>
    <dgm:pt modelId="{3B14C56F-56FC-4EAD-B480-4FEA7A300C1A}" type="pres">
      <dgm:prSet presAssocID="{CDF53E6D-E640-4F04-9C7A-294B668F3DF1}"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EBB9B00-03A1-4C15-B224-01B8BDEC5B82}" type="pres">
      <dgm:prSet presAssocID="{CDF53E6D-E640-4F04-9C7A-294B668F3DF1}" presName="parTx" presStyleLbl="node1" presStyleIdx="0" presStyleCnt="5">
        <dgm:presLayoutVars>
          <dgm:chMax val="0"/>
          <dgm:chPref val="0"/>
          <dgm:bulletEnabled val="1"/>
        </dgm:presLayoutVars>
      </dgm:prSet>
      <dgm:spPr/>
      <dgm:t>
        <a:bodyPr/>
        <a:lstStyle/>
        <a:p>
          <a:endParaRPr lang="en-US"/>
        </a:p>
      </dgm:t>
    </dgm:pt>
    <dgm:pt modelId="{30DB70EA-5FDE-4AE9-AA2C-99941C5D5EC0}" type="pres">
      <dgm:prSet presAssocID="{CDF53E6D-E640-4F04-9C7A-294B668F3DF1}" presName="desTx" presStyleLbl="revTx" presStyleIdx="0" presStyleCnt="5" custLinFactNeighborX="16642">
        <dgm:presLayoutVars>
          <dgm:bulletEnabled val="1"/>
        </dgm:presLayoutVars>
      </dgm:prSet>
      <dgm:spPr/>
      <dgm:t>
        <a:bodyPr/>
        <a:lstStyle/>
        <a:p>
          <a:endParaRPr lang="en-US"/>
        </a:p>
      </dgm:t>
    </dgm:pt>
    <dgm:pt modelId="{6132F92D-59D1-43D1-BD8A-42EB684A1A5E}" type="pres">
      <dgm:prSet presAssocID="{C67FB997-0F78-4829-94AC-2527772CE0D2}"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73610CB-2909-4EBA-BF72-72F40144B9BB}" type="pres">
      <dgm:prSet presAssocID="{DB630E4D-CB57-4CD2-BECE-2438502D5EF2}"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92CFFC0-E21B-4269-ADA9-54A40A97278A}" type="pres">
      <dgm:prSet presAssocID="{DB630E4D-CB57-4CD2-BECE-2438502D5EF2}" presName="parTx" presStyleLbl="node1" presStyleIdx="1" presStyleCnt="5" custLinFactNeighborX="2245">
        <dgm:presLayoutVars>
          <dgm:chMax val="0"/>
          <dgm:chPref val="0"/>
          <dgm:bulletEnabled val="1"/>
        </dgm:presLayoutVars>
      </dgm:prSet>
      <dgm:spPr/>
      <dgm:t>
        <a:bodyPr/>
        <a:lstStyle/>
        <a:p>
          <a:endParaRPr lang="en-US"/>
        </a:p>
      </dgm:t>
    </dgm:pt>
    <dgm:pt modelId="{CD27FD22-0EAD-4C01-B672-6BC3E961B289}" type="pres">
      <dgm:prSet presAssocID="{DB630E4D-CB57-4CD2-BECE-2438502D5EF2}" presName="desTx" presStyleLbl="revTx" presStyleIdx="1" presStyleCnt="5" custLinFactNeighborX="17636">
        <dgm:presLayoutVars>
          <dgm:bulletEnabled val="1"/>
        </dgm:presLayoutVars>
      </dgm:prSet>
      <dgm:spPr/>
      <dgm:t>
        <a:bodyPr/>
        <a:lstStyle/>
        <a:p>
          <a:endParaRPr lang="en-US"/>
        </a:p>
      </dgm:t>
    </dgm:pt>
    <dgm:pt modelId="{0D37B13E-7C6C-4FB0-94DB-2EB46F1964D6}" type="pres">
      <dgm:prSet presAssocID="{FFECEE44-F95A-4858-96A3-B6F614F48B55}"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80D2E1D-5B47-4DB6-8E9D-9066A52400B0}" type="pres">
      <dgm:prSet presAssocID="{D77FE1BF-B7BB-4F8F-9DEF-3540AE802170}"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EDB7532-5F7F-4558-82FA-A34F5BDC7767}" type="pres">
      <dgm:prSet presAssocID="{D77FE1BF-B7BB-4F8F-9DEF-3540AE802170}" presName="parTx" presStyleLbl="node1" presStyleIdx="2" presStyleCnt="5" custScaleX="107810" custLinFactNeighborX="3140">
        <dgm:presLayoutVars>
          <dgm:chMax val="0"/>
          <dgm:chPref val="0"/>
          <dgm:bulletEnabled val="1"/>
        </dgm:presLayoutVars>
      </dgm:prSet>
      <dgm:spPr/>
      <dgm:t>
        <a:bodyPr/>
        <a:lstStyle/>
        <a:p>
          <a:endParaRPr lang="en-US"/>
        </a:p>
      </dgm:t>
    </dgm:pt>
    <dgm:pt modelId="{E6A895FB-0AA0-41E7-9F17-9587C89D54A0}" type="pres">
      <dgm:prSet presAssocID="{D77FE1BF-B7BB-4F8F-9DEF-3540AE802170}" presName="desTx" presStyleLbl="revTx" presStyleIdx="2" presStyleCnt="5" custLinFactNeighborX="13749">
        <dgm:presLayoutVars>
          <dgm:bulletEnabled val="1"/>
        </dgm:presLayoutVars>
      </dgm:prSet>
      <dgm:spPr/>
      <dgm:t>
        <a:bodyPr/>
        <a:lstStyle/>
        <a:p>
          <a:endParaRPr lang="en-US"/>
        </a:p>
      </dgm:t>
    </dgm:pt>
    <dgm:pt modelId="{34C5D30C-50BA-4C5D-9E45-08505928F3CB}" type="pres">
      <dgm:prSet presAssocID="{C60A3C56-6737-4D5E-A946-25CDEDFA2FF8}"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52DC957-9AD1-4713-9CD4-AF40FAEC1867}" type="pres">
      <dgm:prSet presAssocID="{4B5BFF1C-10CB-4A70-ACAF-D8B6DFD49B56}"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C8BDEA2-EADC-4A69-925A-3F257F56FF0C}" type="pres">
      <dgm:prSet presAssocID="{4B5BFF1C-10CB-4A70-ACAF-D8B6DFD49B56}" presName="parTx" presStyleLbl="node1" presStyleIdx="3" presStyleCnt="5" custScaleX="112628" custLinFactNeighborX="7940">
        <dgm:presLayoutVars>
          <dgm:chMax val="0"/>
          <dgm:chPref val="0"/>
          <dgm:bulletEnabled val="1"/>
        </dgm:presLayoutVars>
      </dgm:prSet>
      <dgm:spPr/>
      <dgm:t>
        <a:bodyPr/>
        <a:lstStyle/>
        <a:p>
          <a:endParaRPr lang="en-US"/>
        </a:p>
      </dgm:t>
    </dgm:pt>
    <dgm:pt modelId="{031AEE8F-CD94-4749-96DB-F5FC8CC6DF64}" type="pres">
      <dgm:prSet presAssocID="{4B5BFF1C-10CB-4A70-ACAF-D8B6DFD49B56}" presName="desTx" presStyleLbl="revTx" presStyleIdx="3" presStyleCnt="5" custLinFactNeighborX="22263">
        <dgm:presLayoutVars>
          <dgm:bulletEnabled val="1"/>
        </dgm:presLayoutVars>
      </dgm:prSet>
      <dgm:spPr/>
      <dgm:t>
        <a:bodyPr/>
        <a:lstStyle/>
        <a:p>
          <a:endParaRPr lang="en-US"/>
        </a:p>
      </dgm:t>
    </dgm:pt>
    <dgm:pt modelId="{D78F2C0E-E9FE-44AC-9939-4ED69E75B246}" type="pres">
      <dgm:prSet presAssocID="{E8F7A5DF-C692-43BF-8934-A14193123314}"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D3A00A5-3FDD-43D8-A33E-788A24EE6E9F}" type="pres">
      <dgm:prSet presAssocID="{84D33E16-1A99-4606-B18B-689CDD33F5F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5C7B858-DB6E-469A-9AC6-E0CDD0EB99B3}" type="pres">
      <dgm:prSet presAssocID="{84D33E16-1A99-4606-B18B-689CDD33F5F8}" presName="parTx" presStyleLbl="node1" presStyleIdx="4" presStyleCnt="5">
        <dgm:presLayoutVars>
          <dgm:chMax val="0"/>
          <dgm:chPref val="0"/>
          <dgm:bulletEnabled val="1"/>
        </dgm:presLayoutVars>
      </dgm:prSet>
      <dgm:spPr/>
      <dgm:t>
        <a:bodyPr/>
        <a:lstStyle/>
        <a:p>
          <a:endParaRPr lang="en-US"/>
        </a:p>
      </dgm:t>
    </dgm:pt>
    <dgm:pt modelId="{A3D85E3A-5017-4739-BD82-06541E5CFBF1}" type="pres">
      <dgm:prSet presAssocID="{84D33E16-1A99-4606-B18B-689CDD33F5F8}" presName="desTx" presStyleLbl="revTx" presStyleIdx="4" presStyleCnt="5" custScaleX="131374" custLinFactNeighborX="4284">
        <dgm:presLayoutVars>
          <dgm:bulletEnabled val="1"/>
        </dgm:presLayoutVars>
      </dgm:prSet>
      <dgm:spPr/>
      <dgm:t>
        <a:bodyPr/>
        <a:lstStyle/>
        <a:p>
          <a:endParaRPr lang="en-US"/>
        </a:p>
      </dgm:t>
    </dgm:pt>
  </dgm:ptLst>
  <dgm:cxnLst>
    <dgm:cxn modelId="{76E0A86D-D472-409D-946A-299061EE9F4E}" type="presOf" srcId="{02B8D55C-A859-4F70-8571-E49A1D957FD5}" destId="{30DB70EA-5FDE-4AE9-AA2C-99941C5D5EC0}" srcOrd="0" destOrd="0" presId="urn:microsoft.com/office/officeart/2005/8/layout/chevron1"/>
    <dgm:cxn modelId="{CC2DFAC1-28B5-4421-B46F-9761A0150CCC}" srcId="{CDF53E6D-E640-4F04-9C7A-294B668F3DF1}" destId="{02B8D55C-A859-4F70-8571-E49A1D957FD5}" srcOrd="0" destOrd="0" parTransId="{C9A266B8-9ECB-4740-8D2B-33E8031812F8}" sibTransId="{1B040C44-F23F-4289-9DBD-C0CAEDEA17CA}"/>
    <dgm:cxn modelId="{B07A8FF3-7898-45F1-A678-E6652C1B3A32}" srcId="{6B04E97A-DDB3-482F-8381-421CF04336BC}" destId="{D77FE1BF-B7BB-4F8F-9DEF-3540AE802170}" srcOrd="2" destOrd="0" parTransId="{09E9752D-4DCC-4704-92CC-C848F56F21C8}" sibTransId="{C60A3C56-6737-4D5E-A946-25CDEDFA2FF8}"/>
    <dgm:cxn modelId="{7C4B9352-835E-40B5-8985-5EAF5F5CAEBA}" type="presOf" srcId="{D77FE1BF-B7BB-4F8F-9DEF-3540AE802170}" destId="{5EDB7532-5F7F-4558-82FA-A34F5BDC7767}" srcOrd="0" destOrd="0" presId="urn:microsoft.com/office/officeart/2005/8/layout/chevron1"/>
    <dgm:cxn modelId="{BEC2722C-6165-4DD0-8E95-7498E66C1767}" type="presOf" srcId="{6B04E97A-DDB3-482F-8381-421CF04336BC}" destId="{7BC19EB4-9239-4EE3-AB76-AAF7D208FCAD}" srcOrd="0" destOrd="0" presId="urn:microsoft.com/office/officeart/2005/8/layout/chevron1"/>
    <dgm:cxn modelId="{B0A9BA55-9B51-4CB2-848B-94BA22AC8528}" srcId="{6B04E97A-DDB3-482F-8381-421CF04336BC}" destId="{84D33E16-1A99-4606-B18B-689CDD33F5F8}" srcOrd="4" destOrd="0" parTransId="{C49D8684-59A9-460C-BD7F-5419FD714E57}" sibTransId="{1C868A33-B096-43B1-AD2D-548A2EA6D5FF}"/>
    <dgm:cxn modelId="{84916192-15E1-4EC6-A9C6-72337D37129C}" srcId="{6B04E97A-DDB3-482F-8381-421CF04336BC}" destId="{4B5BFF1C-10CB-4A70-ACAF-D8B6DFD49B56}" srcOrd="3" destOrd="0" parTransId="{D0E190EA-F3E4-48D2-B053-3576EEEE5F9C}" sibTransId="{E8F7A5DF-C692-43BF-8934-A14193123314}"/>
    <dgm:cxn modelId="{ACB657FF-1AE1-4C1D-8635-DD4E6D973832}" type="presOf" srcId="{DB9937D6-2242-45EE-B269-CA709B3643EA}" destId="{A3D85E3A-5017-4739-BD82-06541E5CFBF1}" srcOrd="0" destOrd="0" presId="urn:microsoft.com/office/officeart/2005/8/layout/chevron1"/>
    <dgm:cxn modelId="{CE0FEA66-2E4A-4F44-9343-0ED7304BD01D}" srcId="{6B04E97A-DDB3-482F-8381-421CF04336BC}" destId="{CDF53E6D-E640-4F04-9C7A-294B668F3DF1}" srcOrd="0" destOrd="0" parTransId="{FD9E6FF5-26E8-4423-A0E3-893041AEDE3B}" sibTransId="{C67FB997-0F78-4829-94AC-2527772CE0D2}"/>
    <dgm:cxn modelId="{DF0B5D01-BDB1-4BAA-92DA-2603A0235486}" srcId="{84D33E16-1A99-4606-B18B-689CDD33F5F8}" destId="{DB9937D6-2242-45EE-B269-CA709B3643EA}" srcOrd="0" destOrd="0" parTransId="{B11173E5-6B85-4725-92FE-12BDBF00B746}" sibTransId="{CEB61AB7-F66C-4B0E-AE44-3DED001B0D2A}"/>
    <dgm:cxn modelId="{A9AAF2A3-B3F4-4B8C-837F-8BB57D5CEC98}" srcId="{D77FE1BF-B7BB-4F8F-9DEF-3540AE802170}" destId="{7A5906FC-06F7-48DE-920B-F4787DF330DA}" srcOrd="0" destOrd="0" parTransId="{FA73A3B7-B1CC-42C5-A5FB-D6CAB8C6897E}" sibTransId="{34C85429-B27D-46F1-9C73-7D0CF469AE59}"/>
    <dgm:cxn modelId="{B954A62E-EB22-4665-B20F-53BD8CCC343B}" type="presOf" srcId="{CDF53E6D-E640-4F04-9C7A-294B668F3DF1}" destId="{5EBB9B00-03A1-4C15-B224-01B8BDEC5B82}" srcOrd="0" destOrd="0" presId="urn:microsoft.com/office/officeart/2005/8/layout/chevron1"/>
    <dgm:cxn modelId="{EF7EA9F2-357D-4B99-A67B-A89B3AB254F3}" type="presOf" srcId="{4B5BFF1C-10CB-4A70-ACAF-D8B6DFD49B56}" destId="{9C8BDEA2-EADC-4A69-925A-3F257F56FF0C}" srcOrd="0" destOrd="0" presId="urn:microsoft.com/office/officeart/2005/8/layout/chevron1"/>
    <dgm:cxn modelId="{902517EC-E25B-4FEB-B9CF-0B6D676ED99F}" srcId="{6B04E97A-DDB3-482F-8381-421CF04336BC}" destId="{DB630E4D-CB57-4CD2-BECE-2438502D5EF2}" srcOrd="1" destOrd="0" parTransId="{28FB6855-3C24-4969-8B6D-67A94A51BA07}" sibTransId="{FFECEE44-F95A-4858-96A3-B6F614F48B55}"/>
    <dgm:cxn modelId="{80F16328-E505-4E8F-9B1D-B64FA8784EC6}" type="presOf" srcId="{DB630E4D-CB57-4CD2-BECE-2438502D5EF2}" destId="{992CFFC0-E21B-4269-ADA9-54A40A97278A}" srcOrd="0" destOrd="0" presId="urn:microsoft.com/office/officeart/2005/8/layout/chevron1"/>
    <dgm:cxn modelId="{97D42FB5-4D21-49A4-8CEC-0FC5DD46839E}" type="presOf" srcId="{7A5906FC-06F7-48DE-920B-F4787DF330DA}" destId="{E6A895FB-0AA0-41E7-9F17-9587C89D54A0}" srcOrd="0" destOrd="0" presId="urn:microsoft.com/office/officeart/2005/8/layout/chevron1"/>
    <dgm:cxn modelId="{FEE47F1D-E0A0-4170-A5F3-76966B44EF7A}" type="presOf" srcId="{F0927BBF-9D5C-427D-A5BA-F6754EAD5281}" destId="{CD27FD22-0EAD-4C01-B672-6BC3E961B289}" srcOrd="0" destOrd="0" presId="urn:microsoft.com/office/officeart/2005/8/layout/chevron1"/>
    <dgm:cxn modelId="{0B455D43-FA36-4EB0-83BA-F7C50A5914D6}" srcId="{DB630E4D-CB57-4CD2-BECE-2438502D5EF2}" destId="{F0927BBF-9D5C-427D-A5BA-F6754EAD5281}" srcOrd="0" destOrd="0" parTransId="{2C089F70-881E-4F4B-9F1B-E735463CAF92}" sibTransId="{7FE512CB-0BBF-4492-8EC1-D46A1FE23E52}"/>
    <dgm:cxn modelId="{7B8DE36C-C641-4A09-BE91-3FFF0C4E307E}" type="presOf" srcId="{84D33E16-1A99-4606-B18B-689CDD33F5F8}" destId="{15C7B858-DB6E-469A-9AC6-E0CDD0EB99B3}" srcOrd="0" destOrd="0" presId="urn:microsoft.com/office/officeart/2005/8/layout/chevron1"/>
    <dgm:cxn modelId="{A04C9F8A-A964-4372-A557-34AFAE55CDFD}" srcId="{4B5BFF1C-10CB-4A70-ACAF-D8B6DFD49B56}" destId="{88471E33-1E32-4B8E-BCF4-623F3434BFE1}" srcOrd="0" destOrd="0" parTransId="{3D9EB346-13E4-452B-957D-CF4B4E7978E8}" sibTransId="{E2213A71-29A2-4BC8-AE11-8FB1D3D30CA3}"/>
    <dgm:cxn modelId="{6211649E-B1F9-4807-92C4-C7EECDFA11DD}" type="presOf" srcId="{88471E33-1E32-4B8E-BCF4-623F3434BFE1}" destId="{031AEE8F-CD94-4749-96DB-F5FC8CC6DF64}" srcOrd="0" destOrd="0" presId="urn:microsoft.com/office/officeart/2005/8/layout/chevron1"/>
    <dgm:cxn modelId="{E5E27E1C-35D1-41BC-AE47-3C31EB1EFA0B}" type="presParOf" srcId="{7BC19EB4-9239-4EE3-AB76-AAF7D208FCAD}" destId="{3B14C56F-56FC-4EAD-B480-4FEA7A300C1A}" srcOrd="0" destOrd="0" presId="urn:microsoft.com/office/officeart/2005/8/layout/chevron1"/>
    <dgm:cxn modelId="{020596F6-1943-4899-B3B3-E1485975732F}" type="presParOf" srcId="{3B14C56F-56FC-4EAD-B480-4FEA7A300C1A}" destId="{5EBB9B00-03A1-4C15-B224-01B8BDEC5B82}" srcOrd="0" destOrd="0" presId="urn:microsoft.com/office/officeart/2005/8/layout/chevron1"/>
    <dgm:cxn modelId="{6B9B89B1-C916-4A02-9329-A443A8C85E97}" type="presParOf" srcId="{3B14C56F-56FC-4EAD-B480-4FEA7A300C1A}" destId="{30DB70EA-5FDE-4AE9-AA2C-99941C5D5EC0}" srcOrd="1" destOrd="0" presId="urn:microsoft.com/office/officeart/2005/8/layout/chevron1"/>
    <dgm:cxn modelId="{D7C0F4C2-21B2-4D00-81E8-A454E2BCD7E0}" type="presParOf" srcId="{7BC19EB4-9239-4EE3-AB76-AAF7D208FCAD}" destId="{6132F92D-59D1-43D1-BD8A-42EB684A1A5E}" srcOrd="1" destOrd="0" presId="urn:microsoft.com/office/officeart/2005/8/layout/chevron1"/>
    <dgm:cxn modelId="{D982AE1C-1148-4F30-A8EB-ECB397A92F77}" type="presParOf" srcId="{7BC19EB4-9239-4EE3-AB76-AAF7D208FCAD}" destId="{673610CB-2909-4EBA-BF72-72F40144B9BB}" srcOrd="2" destOrd="0" presId="urn:microsoft.com/office/officeart/2005/8/layout/chevron1"/>
    <dgm:cxn modelId="{1F5E6F74-F283-4632-9572-CE4948A510C8}" type="presParOf" srcId="{673610CB-2909-4EBA-BF72-72F40144B9BB}" destId="{992CFFC0-E21B-4269-ADA9-54A40A97278A}" srcOrd="0" destOrd="0" presId="urn:microsoft.com/office/officeart/2005/8/layout/chevron1"/>
    <dgm:cxn modelId="{44AEB03E-76C7-457D-98FC-465F36CF5EE2}" type="presParOf" srcId="{673610CB-2909-4EBA-BF72-72F40144B9BB}" destId="{CD27FD22-0EAD-4C01-B672-6BC3E961B289}" srcOrd="1" destOrd="0" presId="urn:microsoft.com/office/officeart/2005/8/layout/chevron1"/>
    <dgm:cxn modelId="{10390102-76FD-4DA0-8E08-883C1021520D}" type="presParOf" srcId="{7BC19EB4-9239-4EE3-AB76-AAF7D208FCAD}" destId="{0D37B13E-7C6C-4FB0-94DB-2EB46F1964D6}" srcOrd="3" destOrd="0" presId="urn:microsoft.com/office/officeart/2005/8/layout/chevron1"/>
    <dgm:cxn modelId="{34787132-FC35-4FC6-BA7B-BF97A81E5FCB}" type="presParOf" srcId="{7BC19EB4-9239-4EE3-AB76-AAF7D208FCAD}" destId="{C80D2E1D-5B47-4DB6-8E9D-9066A52400B0}" srcOrd="4" destOrd="0" presId="urn:microsoft.com/office/officeart/2005/8/layout/chevron1"/>
    <dgm:cxn modelId="{DB5D9523-E5A5-4933-A844-2802974F7779}" type="presParOf" srcId="{C80D2E1D-5B47-4DB6-8E9D-9066A52400B0}" destId="{5EDB7532-5F7F-4558-82FA-A34F5BDC7767}" srcOrd="0" destOrd="0" presId="urn:microsoft.com/office/officeart/2005/8/layout/chevron1"/>
    <dgm:cxn modelId="{60D698BB-7F97-45EB-A542-882E41B1BE75}" type="presParOf" srcId="{C80D2E1D-5B47-4DB6-8E9D-9066A52400B0}" destId="{E6A895FB-0AA0-41E7-9F17-9587C89D54A0}" srcOrd="1" destOrd="0" presId="urn:microsoft.com/office/officeart/2005/8/layout/chevron1"/>
    <dgm:cxn modelId="{D5D3FF46-2621-4314-9ABE-C268A64A5435}" type="presParOf" srcId="{7BC19EB4-9239-4EE3-AB76-AAF7D208FCAD}" destId="{34C5D30C-50BA-4C5D-9E45-08505928F3CB}" srcOrd="5" destOrd="0" presId="urn:microsoft.com/office/officeart/2005/8/layout/chevron1"/>
    <dgm:cxn modelId="{62B7BF66-1782-4C32-B97B-3B006FF8E9E0}" type="presParOf" srcId="{7BC19EB4-9239-4EE3-AB76-AAF7D208FCAD}" destId="{752DC957-9AD1-4713-9CD4-AF40FAEC1867}" srcOrd="6" destOrd="0" presId="urn:microsoft.com/office/officeart/2005/8/layout/chevron1"/>
    <dgm:cxn modelId="{ADC086FB-A5BD-4AFB-A993-3C8317E26C85}" type="presParOf" srcId="{752DC957-9AD1-4713-9CD4-AF40FAEC1867}" destId="{9C8BDEA2-EADC-4A69-925A-3F257F56FF0C}" srcOrd="0" destOrd="0" presId="urn:microsoft.com/office/officeart/2005/8/layout/chevron1"/>
    <dgm:cxn modelId="{0AE7AAB2-51AC-46DA-AE08-F987053A95F5}" type="presParOf" srcId="{752DC957-9AD1-4713-9CD4-AF40FAEC1867}" destId="{031AEE8F-CD94-4749-96DB-F5FC8CC6DF64}" srcOrd="1" destOrd="0" presId="urn:microsoft.com/office/officeart/2005/8/layout/chevron1"/>
    <dgm:cxn modelId="{335E7AC9-6018-41BF-A491-9C3B8CE92CC0}" type="presParOf" srcId="{7BC19EB4-9239-4EE3-AB76-AAF7D208FCAD}" destId="{D78F2C0E-E9FE-44AC-9939-4ED69E75B246}" srcOrd="7" destOrd="0" presId="urn:microsoft.com/office/officeart/2005/8/layout/chevron1"/>
    <dgm:cxn modelId="{2D276080-9C58-4E88-A1D5-DB2F9B7523D7}" type="presParOf" srcId="{7BC19EB4-9239-4EE3-AB76-AAF7D208FCAD}" destId="{6D3A00A5-3FDD-43D8-A33E-788A24EE6E9F}" srcOrd="8" destOrd="0" presId="urn:microsoft.com/office/officeart/2005/8/layout/chevron1"/>
    <dgm:cxn modelId="{3AE6BFAC-DD2C-4558-91B9-A18F6AA0008E}" type="presParOf" srcId="{6D3A00A5-3FDD-43D8-A33E-788A24EE6E9F}" destId="{15C7B858-DB6E-469A-9AC6-E0CDD0EB99B3}" srcOrd="0" destOrd="0" presId="urn:microsoft.com/office/officeart/2005/8/layout/chevron1"/>
    <dgm:cxn modelId="{7D08F4A6-51B2-4E47-8617-F1559039ADA1}" type="presParOf" srcId="{6D3A00A5-3FDD-43D8-A33E-788A24EE6E9F}" destId="{A3D85E3A-5017-4739-BD82-06541E5CFBF1}" srcOrd="1" destOrd="0" presId="urn:microsoft.com/office/officeart/2005/8/layout/chevron1"/>
  </dgm:cxnLst>
  <dgm:bg>
    <a:solidFill>
      <a:schemeClr val="accent3">
        <a:lumMod val="20000"/>
        <a:lumOff val="80000"/>
        <a:alpha val="5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8F779-FB5D-4528-9F2C-9BE0D2A62C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926C58-FF89-4780-900E-2BF6B14D8A39}">
      <dgm:prSet phldrT="[Text]"/>
      <dgm:spPr/>
      <dgm:t>
        <a:bodyPr/>
        <a:lstStyle/>
        <a:p>
          <a:r>
            <a:rPr lang="en-US" dirty="0" smtClean="0"/>
            <a:t>S</a:t>
          </a:r>
          <a:endParaRPr lang="en-US" dirty="0"/>
        </a:p>
      </dgm:t>
    </dgm:pt>
    <dgm:pt modelId="{DF786E13-8292-458E-8E50-219EF466450C}" type="parTrans" cxnId="{785ABD20-ED5C-468B-8652-74CFB554A3A9}">
      <dgm:prSet/>
      <dgm:spPr/>
      <dgm:t>
        <a:bodyPr/>
        <a:lstStyle/>
        <a:p>
          <a:endParaRPr lang="en-US"/>
        </a:p>
      </dgm:t>
    </dgm:pt>
    <dgm:pt modelId="{7FD90D8D-85F8-43F0-A37D-A4B38C01FDAE}" type="sibTrans" cxnId="{785ABD20-ED5C-468B-8652-74CFB554A3A9}">
      <dgm:prSet/>
      <dgm:spPr/>
      <dgm:t>
        <a:bodyPr/>
        <a:lstStyle/>
        <a:p>
          <a:endParaRPr lang="en-US"/>
        </a:p>
      </dgm:t>
    </dgm:pt>
    <dgm:pt modelId="{020BAFFA-F5A8-4831-8B31-7CA90A2D7DE8}">
      <dgm:prSet phldrT="[Text]"/>
      <dgm:spPr/>
      <dgm:t>
        <a:bodyPr/>
        <a:lstStyle/>
        <a:p>
          <a:r>
            <a:rPr lang="en-US" dirty="0" smtClean="0"/>
            <a:t>Specific</a:t>
          </a:r>
          <a:endParaRPr lang="en-US" dirty="0"/>
        </a:p>
      </dgm:t>
    </dgm:pt>
    <dgm:pt modelId="{FA74AC7F-E1E0-4D7F-BC63-5C26D575D1A5}" type="parTrans" cxnId="{42E34E7A-AF61-4BF3-A692-6E0652129027}">
      <dgm:prSet/>
      <dgm:spPr/>
      <dgm:t>
        <a:bodyPr/>
        <a:lstStyle/>
        <a:p>
          <a:endParaRPr lang="en-US"/>
        </a:p>
      </dgm:t>
    </dgm:pt>
    <dgm:pt modelId="{8A774911-EB2F-49CD-A8C4-BDA6BBECB11E}" type="sibTrans" cxnId="{42E34E7A-AF61-4BF3-A692-6E0652129027}">
      <dgm:prSet/>
      <dgm:spPr/>
      <dgm:t>
        <a:bodyPr/>
        <a:lstStyle/>
        <a:p>
          <a:endParaRPr lang="en-US"/>
        </a:p>
      </dgm:t>
    </dgm:pt>
    <dgm:pt modelId="{A88A3C9C-F00D-4EB1-801C-143445EDA778}">
      <dgm:prSet phldrT="[Text]"/>
      <dgm:spPr/>
      <dgm:t>
        <a:bodyPr/>
        <a:lstStyle/>
        <a:p>
          <a:r>
            <a:rPr lang="en-US" dirty="0" smtClean="0"/>
            <a:t>M</a:t>
          </a:r>
          <a:endParaRPr lang="en-US" dirty="0"/>
        </a:p>
      </dgm:t>
    </dgm:pt>
    <dgm:pt modelId="{3A337981-2CD7-4422-9B84-63A46DCA90F4}" type="parTrans" cxnId="{E98703BC-919B-41B1-82E6-15DF14726E3B}">
      <dgm:prSet/>
      <dgm:spPr/>
      <dgm:t>
        <a:bodyPr/>
        <a:lstStyle/>
        <a:p>
          <a:endParaRPr lang="en-US"/>
        </a:p>
      </dgm:t>
    </dgm:pt>
    <dgm:pt modelId="{33466C62-F183-4FA1-8358-77028CAD80DA}" type="sibTrans" cxnId="{E98703BC-919B-41B1-82E6-15DF14726E3B}">
      <dgm:prSet/>
      <dgm:spPr/>
      <dgm:t>
        <a:bodyPr/>
        <a:lstStyle/>
        <a:p>
          <a:endParaRPr lang="en-US"/>
        </a:p>
      </dgm:t>
    </dgm:pt>
    <dgm:pt modelId="{156B9AAA-7F50-4F48-857B-278D8B22F922}">
      <dgm:prSet phldrT="[Text]"/>
      <dgm:spPr/>
      <dgm:t>
        <a:bodyPr/>
        <a:lstStyle/>
        <a:p>
          <a:r>
            <a:rPr lang="en-US" dirty="0" smtClean="0"/>
            <a:t>Measurable</a:t>
          </a:r>
          <a:endParaRPr lang="en-US" dirty="0"/>
        </a:p>
      </dgm:t>
    </dgm:pt>
    <dgm:pt modelId="{1C4E55D9-2B4B-433D-A393-F49ECC0D36A7}" type="parTrans" cxnId="{C3C10858-C84A-44B2-A1EA-0D34C9761781}">
      <dgm:prSet/>
      <dgm:spPr/>
      <dgm:t>
        <a:bodyPr/>
        <a:lstStyle/>
        <a:p>
          <a:endParaRPr lang="en-US"/>
        </a:p>
      </dgm:t>
    </dgm:pt>
    <dgm:pt modelId="{6CBF2D05-4D43-4FE8-B7BA-4C912DA75FC7}" type="sibTrans" cxnId="{C3C10858-C84A-44B2-A1EA-0D34C9761781}">
      <dgm:prSet/>
      <dgm:spPr/>
      <dgm:t>
        <a:bodyPr/>
        <a:lstStyle/>
        <a:p>
          <a:endParaRPr lang="en-US"/>
        </a:p>
      </dgm:t>
    </dgm:pt>
    <dgm:pt modelId="{8EEB46B5-6EFD-4BB0-906D-E4E1493D50F5}">
      <dgm:prSet phldrT="[Text]"/>
      <dgm:spPr/>
      <dgm:t>
        <a:bodyPr/>
        <a:lstStyle/>
        <a:p>
          <a:r>
            <a:rPr lang="en-US" dirty="0" smtClean="0"/>
            <a:t>A</a:t>
          </a:r>
          <a:endParaRPr lang="en-US" dirty="0"/>
        </a:p>
      </dgm:t>
    </dgm:pt>
    <dgm:pt modelId="{0AC1FF4C-6461-47BC-9337-DA1D413250A1}" type="parTrans" cxnId="{40ED847F-1813-4273-B9A7-BD6039AD3D15}">
      <dgm:prSet/>
      <dgm:spPr/>
      <dgm:t>
        <a:bodyPr/>
        <a:lstStyle/>
        <a:p>
          <a:endParaRPr lang="en-US"/>
        </a:p>
      </dgm:t>
    </dgm:pt>
    <dgm:pt modelId="{3A446F8A-E970-47FF-802A-CBF38D1F9111}" type="sibTrans" cxnId="{40ED847F-1813-4273-B9A7-BD6039AD3D15}">
      <dgm:prSet/>
      <dgm:spPr/>
      <dgm:t>
        <a:bodyPr/>
        <a:lstStyle/>
        <a:p>
          <a:endParaRPr lang="en-US"/>
        </a:p>
      </dgm:t>
    </dgm:pt>
    <dgm:pt modelId="{55167CA2-94EC-4D75-BC60-D3B8F10C0313}">
      <dgm:prSet phldrT="[Text]"/>
      <dgm:spPr/>
      <dgm:t>
        <a:bodyPr/>
        <a:lstStyle/>
        <a:p>
          <a:r>
            <a:rPr lang="en-US" dirty="0" smtClean="0"/>
            <a:t>Attainable</a:t>
          </a:r>
          <a:endParaRPr lang="en-US" dirty="0"/>
        </a:p>
      </dgm:t>
    </dgm:pt>
    <dgm:pt modelId="{4EE06DEC-A538-4C2A-858B-D6F702775B5F}" type="parTrans" cxnId="{5D1ED4A8-7A35-4AA1-952B-BC3BDD1CD688}">
      <dgm:prSet/>
      <dgm:spPr/>
      <dgm:t>
        <a:bodyPr/>
        <a:lstStyle/>
        <a:p>
          <a:endParaRPr lang="en-US"/>
        </a:p>
      </dgm:t>
    </dgm:pt>
    <dgm:pt modelId="{11AC7F4E-892E-4319-A63F-D79CEA682770}" type="sibTrans" cxnId="{5D1ED4A8-7A35-4AA1-952B-BC3BDD1CD688}">
      <dgm:prSet/>
      <dgm:spPr/>
      <dgm:t>
        <a:bodyPr/>
        <a:lstStyle/>
        <a:p>
          <a:endParaRPr lang="en-US"/>
        </a:p>
      </dgm:t>
    </dgm:pt>
    <dgm:pt modelId="{7B83C54D-9571-4407-9F67-E95757132F10}">
      <dgm:prSet/>
      <dgm:spPr/>
      <dgm:t>
        <a:bodyPr/>
        <a:lstStyle/>
        <a:p>
          <a:r>
            <a:rPr lang="en-US" dirty="0" smtClean="0"/>
            <a:t>R</a:t>
          </a:r>
          <a:endParaRPr lang="en-US" dirty="0"/>
        </a:p>
      </dgm:t>
    </dgm:pt>
    <dgm:pt modelId="{16AE5CB8-C492-4C53-B7DC-BE34A0FE0668}" type="parTrans" cxnId="{F3CCC037-74BF-470C-91D6-4138EDE7E1B3}">
      <dgm:prSet/>
      <dgm:spPr/>
      <dgm:t>
        <a:bodyPr/>
        <a:lstStyle/>
        <a:p>
          <a:endParaRPr lang="en-US"/>
        </a:p>
      </dgm:t>
    </dgm:pt>
    <dgm:pt modelId="{4780EF48-D19F-44EC-8B25-2B8EEA13E1B0}" type="sibTrans" cxnId="{F3CCC037-74BF-470C-91D6-4138EDE7E1B3}">
      <dgm:prSet/>
      <dgm:spPr/>
      <dgm:t>
        <a:bodyPr/>
        <a:lstStyle/>
        <a:p>
          <a:endParaRPr lang="en-US"/>
        </a:p>
      </dgm:t>
    </dgm:pt>
    <dgm:pt modelId="{5B5FFAE5-4504-4B2E-8665-37B5DA74D743}">
      <dgm:prSet/>
      <dgm:spPr/>
      <dgm:t>
        <a:bodyPr/>
        <a:lstStyle/>
        <a:p>
          <a:r>
            <a:rPr lang="en-US" dirty="0" smtClean="0"/>
            <a:t>Realistic</a:t>
          </a:r>
          <a:endParaRPr lang="en-US" dirty="0"/>
        </a:p>
      </dgm:t>
    </dgm:pt>
    <dgm:pt modelId="{EBCC8C55-A7C7-477E-B823-671BD38CA26C}" type="parTrans" cxnId="{D6183B05-3EC1-4C8D-AF6A-6B6BE9F75AD2}">
      <dgm:prSet/>
      <dgm:spPr/>
      <dgm:t>
        <a:bodyPr/>
        <a:lstStyle/>
        <a:p>
          <a:endParaRPr lang="en-US"/>
        </a:p>
      </dgm:t>
    </dgm:pt>
    <dgm:pt modelId="{7DD90376-B4EB-4597-AF91-A2C9E5E8E7A1}" type="sibTrans" cxnId="{D6183B05-3EC1-4C8D-AF6A-6B6BE9F75AD2}">
      <dgm:prSet/>
      <dgm:spPr/>
      <dgm:t>
        <a:bodyPr/>
        <a:lstStyle/>
        <a:p>
          <a:endParaRPr lang="en-US"/>
        </a:p>
      </dgm:t>
    </dgm:pt>
    <dgm:pt modelId="{BCEB3EED-E1EA-481E-8AB7-58B2F58F57CE}">
      <dgm:prSet/>
      <dgm:spPr/>
      <dgm:t>
        <a:bodyPr/>
        <a:lstStyle/>
        <a:p>
          <a:r>
            <a:rPr lang="en-US" dirty="0" smtClean="0"/>
            <a:t>T</a:t>
          </a:r>
          <a:endParaRPr lang="en-US" dirty="0"/>
        </a:p>
      </dgm:t>
    </dgm:pt>
    <dgm:pt modelId="{F6FF672D-91FB-4041-8346-67C9C2D63994}" type="parTrans" cxnId="{179205F3-AABA-4552-AF15-C168C18D2EB4}">
      <dgm:prSet/>
      <dgm:spPr/>
      <dgm:t>
        <a:bodyPr/>
        <a:lstStyle/>
        <a:p>
          <a:endParaRPr lang="en-US"/>
        </a:p>
      </dgm:t>
    </dgm:pt>
    <dgm:pt modelId="{CAC6C0F9-1F3E-4611-BD1A-E1F7E7C412E8}" type="sibTrans" cxnId="{179205F3-AABA-4552-AF15-C168C18D2EB4}">
      <dgm:prSet/>
      <dgm:spPr/>
      <dgm:t>
        <a:bodyPr/>
        <a:lstStyle/>
        <a:p>
          <a:endParaRPr lang="en-US"/>
        </a:p>
      </dgm:t>
    </dgm:pt>
    <dgm:pt modelId="{A5DE7DA7-C1DB-456D-8FC5-2856098136AE}">
      <dgm:prSet/>
      <dgm:spPr/>
      <dgm:t>
        <a:bodyPr/>
        <a:lstStyle/>
        <a:p>
          <a:r>
            <a:rPr lang="en-US" dirty="0" smtClean="0"/>
            <a:t>Time bound</a:t>
          </a:r>
          <a:endParaRPr lang="en-US" dirty="0"/>
        </a:p>
      </dgm:t>
    </dgm:pt>
    <dgm:pt modelId="{2D2EA13C-D3BA-409A-8378-98AAD3328E8F}" type="parTrans" cxnId="{F86694BD-A92B-4ECA-8BBE-224DC85EB882}">
      <dgm:prSet/>
      <dgm:spPr/>
      <dgm:t>
        <a:bodyPr/>
        <a:lstStyle/>
        <a:p>
          <a:endParaRPr lang="en-US"/>
        </a:p>
      </dgm:t>
    </dgm:pt>
    <dgm:pt modelId="{B4F213CA-DEDE-4D19-945D-118C4EDA5CD8}" type="sibTrans" cxnId="{F86694BD-A92B-4ECA-8BBE-224DC85EB882}">
      <dgm:prSet/>
      <dgm:spPr/>
      <dgm:t>
        <a:bodyPr/>
        <a:lstStyle/>
        <a:p>
          <a:endParaRPr lang="en-US"/>
        </a:p>
      </dgm:t>
    </dgm:pt>
    <dgm:pt modelId="{23C04685-A34D-401B-9F60-1F8AEAE4A2C5}" type="pres">
      <dgm:prSet presAssocID="{0B08F779-FB5D-4528-9F2C-9BE0D2A62CCE}" presName="Name0" presStyleCnt="0">
        <dgm:presLayoutVars>
          <dgm:dir/>
          <dgm:animLvl val="lvl"/>
          <dgm:resizeHandles val="exact"/>
        </dgm:presLayoutVars>
      </dgm:prSet>
      <dgm:spPr/>
      <dgm:t>
        <a:bodyPr/>
        <a:lstStyle/>
        <a:p>
          <a:endParaRPr lang="en-US"/>
        </a:p>
      </dgm:t>
    </dgm:pt>
    <dgm:pt modelId="{393752FF-ECAF-4481-89D4-142697392E7C}" type="pres">
      <dgm:prSet presAssocID="{45926C58-FF89-4780-900E-2BF6B14D8A39}" presName="linNode" presStyleCnt="0"/>
      <dgm:spPr/>
    </dgm:pt>
    <dgm:pt modelId="{E0650A19-9A00-423F-A453-D208F6BA03F6}" type="pres">
      <dgm:prSet presAssocID="{45926C58-FF89-4780-900E-2BF6B14D8A39}" presName="parentText" presStyleLbl="node1" presStyleIdx="0" presStyleCnt="5">
        <dgm:presLayoutVars>
          <dgm:chMax val="1"/>
          <dgm:bulletEnabled val="1"/>
        </dgm:presLayoutVars>
      </dgm:prSet>
      <dgm:spPr/>
      <dgm:t>
        <a:bodyPr/>
        <a:lstStyle/>
        <a:p>
          <a:endParaRPr lang="en-US"/>
        </a:p>
      </dgm:t>
    </dgm:pt>
    <dgm:pt modelId="{99AC0FE2-A359-4E53-9E04-0E73C467152D}" type="pres">
      <dgm:prSet presAssocID="{45926C58-FF89-4780-900E-2BF6B14D8A39}" presName="descendantText" presStyleLbl="alignAccFollowNode1" presStyleIdx="0" presStyleCnt="5">
        <dgm:presLayoutVars>
          <dgm:bulletEnabled val="1"/>
        </dgm:presLayoutVars>
      </dgm:prSet>
      <dgm:spPr/>
      <dgm:t>
        <a:bodyPr/>
        <a:lstStyle/>
        <a:p>
          <a:endParaRPr lang="en-US"/>
        </a:p>
      </dgm:t>
    </dgm:pt>
    <dgm:pt modelId="{99F6B7FD-8177-4A57-830F-D42123A246B3}" type="pres">
      <dgm:prSet presAssocID="{7FD90D8D-85F8-43F0-A37D-A4B38C01FDAE}" presName="sp" presStyleCnt="0"/>
      <dgm:spPr/>
    </dgm:pt>
    <dgm:pt modelId="{22B6FBAC-36A0-4128-B7D6-72B51F4ED271}" type="pres">
      <dgm:prSet presAssocID="{A88A3C9C-F00D-4EB1-801C-143445EDA778}" presName="linNode" presStyleCnt="0"/>
      <dgm:spPr/>
    </dgm:pt>
    <dgm:pt modelId="{8DEAB42D-B101-45CF-8876-F8986E535B87}" type="pres">
      <dgm:prSet presAssocID="{A88A3C9C-F00D-4EB1-801C-143445EDA778}" presName="parentText" presStyleLbl="node1" presStyleIdx="1" presStyleCnt="5">
        <dgm:presLayoutVars>
          <dgm:chMax val="1"/>
          <dgm:bulletEnabled val="1"/>
        </dgm:presLayoutVars>
      </dgm:prSet>
      <dgm:spPr/>
      <dgm:t>
        <a:bodyPr/>
        <a:lstStyle/>
        <a:p>
          <a:endParaRPr lang="en-US"/>
        </a:p>
      </dgm:t>
    </dgm:pt>
    <dgm:pt modelId="{A28CF551-9D35-4883-B42D-D74ED291FAA2}" type="pres">
      <dgm:prSet presAssocID="{A88A3C9C-F00D-4EB1-801C-143445EDA778}" presName="descendantText" presStyleLbl="alignAccFollowNode1" presStyleIdx="1" presStyleCnt="5">
        <dgm:presLayoutVars>
          <dgm:bulletEnabled val="1"/>
        </dgm:presLayoutVars>
      </dgm:prSet>
      <dgm:spPr/>
      <dgm:t>
        <a:bodyPr/>
        <a:lstStyle/>
        <a:p>
          <a:endParaRPr lang="en-US"/>
        </a:p>
      </dgm:t>
    </dgm:pt>
    <dgm:pt modelId="{E4B89B06-D1D7-4F22-9644-3E35CD2667FC}" type="pres">
      <dgm:prSet presAssocID="{33466C62-F183-4FA1-8358-77028CAD80DA}" presName="sp" presStyleCnt="0"/>
      <dgm:spPr/>
    </dgm:pt>
    <dgm:pt modelId="{2D70B1DD-8233-4EFA-801B-E6EC59F1B04F}" type="pres">
      <dgm:prSet presAssocID="{8EEB46B5-6EFD-4BB0-906D-E4E1493D50F5}" presName="linNode" presStyleCnt="0"/>
      <dgm:spPr/>
    </dgm:pt>
    <dgm:pt modelId="{CE49243E-762A-4726-B119-24EC44F9DAD4}" type="pres">
      <dgm:prSet presAssocID="{8EEB46B5-6EFD-4BB0-906D-E4E1493D50F5}" presName="parentText" presStyleLbl="node1" presStyleIdx="2" presStyleCnt="5">
        <dgm:presLayoutVars>
          <dgm:chMax val="1"/>
          <dgm:bulletEnabled val="1"/>
        </dgm:presLayoutVars>
      </dgm:prSet>
      <dgm:spPr/>
      <dgm:t>
        <a:bodyPr/>
        <a:lstStyle/>
        <a:p>
          <a:endParaRPr lang="en-US"/>
        </a:p>
      </dgm:t>
    </dgm:pt>
    <dgm:pt modelId="{5851A02F-CD1F-48D2-BF99-927253DC3521}" type="pres">
      <dgm:prSet presAssocID="{8EEB46B5-6EFD-4BB0-906D-E4E1493D50F5}" presName="descendantText" presStyleLbl="alignAccFollowNode1" presStyleIdx="2" presStyleCnt="5">
        <dgm:presLayoutVars>
          <dgm:bulletEnabled val="1"/>
        </dgm:presLayoutVars>
      </dgm:prSet>
      <dgm:spPr/>
      <dgm:t>
        <a:bodyPr/>
        <a:lstStyle/>
        <a:p>
          <a:endParaRPr lang="en-US"/>
        </a:p>
      </dgm:t>
    </dgm:pt>
    <dgm:pt modelId="{24698CC2-6CB6-4287-849C-2A8AAFB12C51}" type="pres">
      <dgm:prSet presAssocID="{3A446F8A-E970-47FF-802A-CBF38D1F9111}" presName="sp" presStyleCnt="0"/>
      <dgm:spPr/>
    </dgm:pt>
    <dgm:pt modelId="{4FE5A681-9241-4CB9-B52D-BBA3B408C4F3}" type="pres">
      <dgm:prSet presAssocID="{7B83C54D-9571-4407-9F67-E95757132F10}" presName="linNode" presStyleCnt="0"/>
      <dgm:spPr/>
    </dgm:pt>
    <dgm:pt modelId="{11EE47A9-6C98-43DD-8EF7-1C8D4A36E116}" type="pres">
      <dgm:prSet presAssocID="{7B83C54D-9571-4407-9F67-E95757132F10}" presName="parentText" presStyleLbl="node1" presStyleIdx="3" presStyleCnt="5">
        <dgm:presLayoutVars>
          <dgm:chMax val="1"/>
          <dgm:bulletEnabled val="1"/>
        </dgm:presLayoutVars>
      </dgm:prSet>
      <dgm:spPr/>
      <dgm:t>
        <a:bodyPr/>
        <a:lstStyle/>
        <a:p>
          <a:endParaRPr lang="en-US"/>
        </a:p>
      </dgm:t>
    </dgm:pt>
    <dgm:pt modelId="{8558ADF1-A5DA-4964-9B63-2AF8A09F87B0}" type="pres">
      <dgm:prSet presAssocID="{7B83C54D-9571-4407-9F67-E95757132F10}" presName="descendantText" presStyleLbl="alignAccFollowNode1" presStyleIdx="3" presStyleCnt="5">
        <dgm:presLayoutVars>
          <dgm:bulletEnabled val="1"/>
        </dgm:presLayoutVars>
      </dgm:prSet>
      <dgm:spPr/>
      <dgm:t>
        <a:bodyPr/>
        <a:lstStyle/>
        <a:p>
          <a:endParaRPr lang="en-US"/>
        </a:p>
      </dgm:t>
    </dgm:pt>
    <dgm:pt modelId="{E5E5F191-C6FA-4BDB-8AEC-B2335B9E8494}" type="pres">
      <dgm:prSet presAssocID="{4780EF48-D19F-44EC-8B25-2B8EEA13E1B0}" presName="sp" presStyleCnt="0"/>
      <dgm:spPr/>
    </dgm:pt>
    <dgm:pt modelId="{AD986767-5101-46D6-8218-2E6A159E7FA4}" type="pres">
      <dgm:prSet presAssocID="{BCEB3EED-E1EA-481E-8AB7-58B2F58F57CE}" presName="linNode" presStyleCnt="0"/>
      <dgm:spPr/>
    </dgm:pt>
    <dgm:pt modelId="{B343595C-E52A-4536-8AB5-6F5106F00583}" type="pres">
      <dgm:prSet presAssocID="{BCEB3EED-E1EA-481E-8AB7-58B2F58F57CE}" presName="parentText" presStyleLbl="node1" presStyleIdx="4" presStyleCnt="5">
        <dgm:presLayoutVars>
          <dgm:chMax val="1"/>
          <dgm:bulletEnabled val="1"/>
        </dgm:presLayoutVars>
      </dgm:prSet>
      <dgm:spPr/>
      <dgm:t>
        <a:bodyPr/>
        <a:lstStyle/>
        <a:p>
          <a:endParaRPr lang="en-US"/>
        </a:p>
      </dgm:t>
    </dgm:pt>
    <dgm:pt modelId="{20C12AE1-57DF-4793-A9CB-6459543B1268}" type="pres">
      <dgm:prSet presAssocID="{BCEB3EED-E1EA-481E-8AB7-58B2F58F57CE}" presName="descendantText" presStyleLbl="alignAccFollowNode1" presStyleIdx="4" presStyleCnt="5">
        <dgm:presLayoutVars>
          <dgm:bulletEnabled val="1"/>
        </dgm:presLayoutVars>
      </dgm:prSet>
      <dgm:spPr/>
      <dgm:t>
        <a:bodyPr/>
        <a:lstStyle/>
        <a:p>
          <a:endParaRPr lang="en-US"/>
        </a:p>
      </dgm:t>
    </dgm:pt>
  </dgm:ptLst>
  <dgm:cxnLst>
    <dgm:cxn modelId="{A3D4D511-61D0-49EC-A89C-A3E4D639709A}" type="presOf" srcId="{0B08F779-FB5D-4528-9F2C-9BE0D2A62CCE}" destId="{23C04685-A34D-401B-9F60-1F8AEAE4A2C5}" srcOrd="0" destOrd="0" presId="urn:microsoft.com/office/officeart/2005/8/layout/vList5"/>
    <dgm:cxn modelId="{703FEC06-7F5F-4896-9022-3BC4982C0D96}" type="presOf" srcId="{45926C58-FF89-4780-900E-2BF6B14D8A39}" destId="{E0650A19-9A00-423F-A453-D208F6BA03F6}" srcOrd="0" destOrd="0" presId="urn:microsoft.com/office/officeart/2005/8/layout/vList5"/>
    <dgm:cxn modelId="{D60A283A-94A4-443B-B38B-2EA94027B3DE}" type="presOf" srcId="{5B5FFAE5-4504-4B2E-8665-37B5DA74D743}" destId="{8558ADF1-A5DA-4964-9B63-2AF8A09F87B0}" srcOrd="0" destOrd="0" presId="urn:microsoft.com/office/officeart/2005/8/layout/vList5"/>
    <dgm:cxn modelId="{7B356F9A-47B1-40EF-B4C6-06DE52C44F0A}" type="presOf" srcId="{020BAFFA-F5A8-4831-8B31-7CA90A2D7DE8}" destId="{99AC0FE2-A359-4E53-9E04-0E73C467152D}" srcOrd="0" destOrd="0" presId="urn:microsoft.com/office/officeart/2005/8/layout/vList5"/>
    <dgm:cxn modelId="{B6D7500B-98F8-441A-9467-E363AF98608F}" type="presOf" srcId="{55167CA2-94EC-4D75-BC60-D3B8F10C0313}" destId="{5851A02F-CD1F-48D2-BF99-927253DC3521}" srcOrd="0" destOrd="0" presId="urn:microsoft.com/office/officeart/2005/8/layout/vList5"/>
    <dgm:cxn modelId="{785ABD20-ED5C-468B-8652-74CFB554A3A9}" srcId="{0B08F779-FB5D-4528-9F2C-9BE0D2A62CCE}" destId="{45926C58-FF89-4780-900E-2BF6B14D8A39}" srcOrd="0" destOrd="0" parTransId="{DF786E13-8292-458E-8E50-219EF466450C}" sibTransId="{7FD90D8D-85F8-43F0-A37D-A4B38C01FDAE}"/>
    <dgm:cxn modelId="{179205F3-AABA-4552-AF15-C168C18D2EB4}" srcId="{0B08F779-FB5D-4528-9F2C-9BE0D2A62CCE}" destId="{BCEB3EED-E1EA-481E-8AB7-58B2F58F57CE}" srcOrd="4" destOrd="0" parTransId="{F6FF672D-91FB-4041-8346-67C9C2D63994}" sibTransId="{CAC6C0F9-1F3E-4611-BD1A-E1F7E7C412E8}"/>
    <dgm:cxn modelId="{F86694BD-A92B-4ECA-8BBE-224DC85EB882}" srcId="{BCEB3EED-E1EA-481E-8AB7-58B2F58F57CE}" destId="{A5DE7DA7-C1DB-456D-8FC5-2856098136AE}" srcOrd="0" destOrd="0" parTransId="{2D2EA13C-D3BA-409A-8378-98AAD3328E8F}" sibTransId="{B4F213CA-DEDE-4D19-945D-118C4EDA5CD8}"/>
    <dgm:cxn modelId="{5D1ED4A8-7A35-4AA1-952B-BC3BDD1CD688}" srcId="{8EEB46B5-6EFD-4BB0-906D-E4E1493D50F5}" destId="{55167CA2-94EC-4D75-BC60-D3B8F10C0313}" srcOrd="0" destOrd="0" parTransId="{4EE06DEC-A538-4C2A-858B-D6F702775B5F}" sibTransId="{11AC7F4E-892E-4319-A63F-D79CEA682770}"/>
    <dgm:cxn modelId="{40ED847F-1813-4273-B9A7-BD6039AD3D15}" srcId="{0B08F779-FB5D-4528-9F2C-9BE0D2A62CCE}" destId="{8EEB46B5-6EFD-4BB0-906D-E4E1493D50F5}" srcOrd="2" destOrd="0" parTransId="{0AC1FF4C-6461-47BC-9337-DA1D413250A1}" sibTransId="{3A446F8A-E970-47FF-802A-CBF38D1F9111}"/>
    <dgm:cxn modelId="{9D6F6B0A-FE72-44BD-8476-926FB647E90B}" type="presOf" srcId="{A5DE7DA7-C1DB-456D-8FC5-2856098136AE}" destId="{20C12AE1-57DF-4793-A9CB-6459543B1268}" srcOrd="0" destOrd="0" presId="urn:microsoft.com/office/officeart/2005/8/layout/vList5"/>
    <dgm:cxn modelId="{43C60D80-7EDA-4433-BACE-17646FD95728}" type="presOf" srcId="{BCEB3EED-E1EA-481E-8AB7-58B2F58F57CE}" destId="{B343595C-E52A-4536-8AB5-6F5106F00583}" srcOrd="0" destOrd="0" presId="urn:microsoft.com/office/officeart/2005/8/layout/vList5"/>
    <dgm:cxn modelId="{2F96B40C-8C7B-49B1-87CD-55029E380033}" type="presOf" srcId="{8EEB46B5-6EFD-4BB0-906D-E4E1493D50F5}" destId="{CE49243E-762A-4726-B119-24EC44F9DAD4}" srcOrd="0" destOrd="0" presId="urn:microsoft.com/office/officeart/2005/8/layout/vList5"/>
    <dgm:cxn modelId="{42E34E7A-AF61-4BF3-A692-6E0652129027}" srcId="{45926C58-FF89-4780-900E-2BF6B14D8A39}" destId="{020BAFFA-F5A8-4831-8B31-7CA90A2D7DE8}" srcOrd="0" destOrd="0" parTransId="{FA74AC7F-E1E0-4D7F-BC63-5C26D575D1A5}" sibTransId="{8A774911-EB2F-49CD-A8C4-BDA6BBECB11E}"/>
    <dgm:cxn modelId="{E98703BC-919B-41B1-82E6-15DF14726E3B}" srcId="{0B08F779-FB5D-4528-9F2C-9BE0D2A62CCE}" destId="{A88A3C9C-F00D-4EB1-801C-143445EDA778}" srcOrd="1" destOrd="0" parTransId="{3A337981-2CD7-4422-9B84-63A46DCA90F4}" sibTransId="{33466C62-F183-4FA1-8358-77028CAD80DA}"/>
    <dgm:cxn modelId="{F3CCC037-74BF-470C-91D6-4138EDE7E1B3}" srcId="{0B08F779-FB5D-4528-9F2C-9BE0D2A62CCE}" destId="{7B83C54D-9571-4407-9F67-E95757132F10}" srcOrd="3" destOrd="0" parTransId="{16AE5CB8-C492-4C53-B7DC-BE34A0FE0668}" sibTransId="{4780EF48-D19F-44EC-8B25-2B8EEA13E1B0}"/>
    <dgm:cxn modelId="{D6183B05-3EC1-4C8D-AF6A-6B6BE9F75AD2}" srcId="{7B83C54D-9571-4407-9F67-E95757132F10}" destId="{5B5FFAE5-4504-4B2E-8665-37B5DA74D743}" srcOrd="0" destOrd="0" parTransId="{EBCC8C55-A7C7-477E-B823-671BD38CA26C}" sibTransId="{7DD90376-B4EB-4597-AF91-A2C9E5E8E7A1}"/>
    <dgm:cxn modelId="{B2C3ED46-93B0-4DA8-9D2A-E2D3E0508830}" type="presOf" srcId="{7B83C54D-9571-4407-9F67-E95757132F10}" destId="{11EE47A9-6C98-43DD-8EF7-1C8D4A36E116}" srcOrd="0" destOrd="0" presId="urn:microsoft.com/office/officeart/2005/8/layout/vList5"/>
    <dgm:cxn modelId="{F17BF59F-76B8-4CED-9F28-71522B9979EE}" type="presOf" srcId="{156B9AAA-7F50-4F48-857B-278D8B22F922}" destId="{A28CF551-9D35-4883-B42D-D74ED291FAA2}" srcOrd="0" destOrd="0" presId="urn:microsoft.com/office/officeart/2005/8/layout/vList5"/>
    <dgm:cxn modelId="{8A576A4C-FF32-4F99-B9BB-A2D19E29ED0E}" type="presOf" srcId="{A88A3C9C-F00D-4EB1-801C-143445EDA778}" destId="{8DEAB42D-B101-45CF-8876-F8986E535B87}" srcOrd="0" destOrd="0" presId="urn:microsoft.com/office/officeart/2005/8/layout/vList5"/>
    <dgm:cxn modelId="{C3C10858-C84A-44B2-A1EA-0D34C9761781}" srcId="{A88A3C9C-F00D-4EB1-801C-143445EDA778}" destId="{156B9AAA-7F50-4F48-857B-278D8B22F922}" srcOrd="0" destOrd="0" parTransId="{1C4E55D9-2B4B-433D-A393-F49ECC0D36A7}" sibTransId="{6CBF2D05-4D43-4FE8-B7BA-4C912DA75FC7}"/>
    <dgm:cxn modelId="{2357DDA1-4678-4463-B669-5727F49C35F7}" type="presParOf" srcId="{23C04685-A34D-401B-9F60-1F8AEAE4A2C5}" destId="{393752FF-ECAF-4481-89D4-142697392E7C}" srcOrd="0" destOrd="0" presId="urn:microsoft.com/office/officeart/2005/8/layout/vList5"/>
    <dgm:cxn modelId="{525964C3-0D05-4DAE-95C6-C163A4D2FE20}" type="presParOf" srcId="{393752FF-ECAF-4481-89D4-142697392E7C}" destId="{E0650A19-9A00-423F-A453-D208F6BA03F6}" srcOrd="0" destOrd="0" presId="urn:microsoft.com/office/officeart/2005/8/layout/vList5"/>
    <dgm:cxn modelId="{71C62E3F-07A1-4EC3-8AA8-DB14856F05EA}" type="presParOf" srcId="{393752FF-ECAF-4481-89D4-142697392E7C}" destId="{99AC0FE2-A359-4E53-9E04-0E73C467152D}" srcOrd="1" destOrd="0" presId="urn:microsoft.com/office/officeart/2005/8/layout/vList5"/>
    <dgm:cxn modelId="{914ABD0D-35F0-4150-BB36-F81FFE46D165}" type="presParOf" srcId="{23C04685-A34D-401B-9F60-1F8AEAE4A2C5}" destId="{99F6B7FD-8177-4A57-830F-D42123A246B3}" srcOrd="1" destOrd="0" presId="urn:microsoft.com/office/officeart/2005/8/layout/vList5"/>
    <dgm:cxn modelId="{8867E713-4730-454F-8D7A-935057CE429C}" type="presParOf" srcId="{23C04685-A34D-401B-9F60-1F8AEAE4A2C5}" destId="{22B6FBAC-36A0-4128-B7D6-72B51F4ED271}" srcOrd="2" destOrd="0" presId="urn:microsoft.com/office/officeart/2005/8/layout/vList5"/>
    <dgm:cxn modelId="{3270AB42-0C44-4C61-8D3D-BB2EE3ECF7A6}" type="presParOf" srcId="{22B6FBAC-36A0-4128-B7D6-72B51F4ED271}" destId="{8DEAB42D-B101-45CF-8876-F8986E535B87}" srcOrd="0" destOrd="0" presId="urn:microsoft.com/office/officeart/2005/8/layout/vList5"/>
    <dgm:cxn modelId="{6B33258F-325D-4E49-A85E-8BC12D384D8D}" type="presParOf" srcId="{22B6FBAC-36A0-4128-B7D6-72B51F4ED271}" destId="{A28CF551-9D35-4883-B42D-D74ED291FAA2}" srcOrd="1" destOrd="0" presId="urn:microsoft.com/office/officeart/2005/8/layout/vList5"/>
    <dgm:cxn modelId="{A2DF6BB7-96D0-4167-BF2D-DF1E67CFC9BC}" type="presParOf" srcId="{23C04685-A34D-401B-9F60-1F8AEAE4A2C5}" destId="{E4B89B06-D1D7-4F22-9644-3E35CD2667FC}" srcOrd="3" destOrd="0" presId="urn:microsoft.com/office/officeart/2005/8/layout/vList5"/>
    <dgm:cxn modelId="{21CE7C06-8087-4A41-863D-5392859AEFE4}" type="presParOf" srcId="{23C04685-A34D-401B-9F60-1F8AEAE4A2C5}" destId="{2D70B1DD-8233-4EFA-801B-E6EC59F1B04F}" srcOrd="4" destOrd="0" presId="urn:microsoft.com/office/officeart/2005/8/layout/vList5"/>
    <dgm:cxn modelId="{CC77DD7E-4DF8-49C4-B180-72F36D7D8998}" type="presParOf" srcId="{2D70B1DD-8233-4EFA-801B-E6EC59F1B04F}" destId="{CE49243E-762A-4726-B119-24EC44F9DAD4}" srcOrd="0" destOrd="0" presId="urn:microsoft.com/office/officeart/2005/8/layout/vList5"/>
    <dgm:cxn modelId="{4A2883AE-62E5-4389-869F-70C68A9AC469}" type="presParOf" srcId="{2D70B1DD-8233-4EFA-801B-E6EC59F1B04F}" destId="{5851A02F-CD1F-48D2-BF99-927253DC3521}" srcOrd="1" destOrd="0" presId="urn:microsoft.com/office/officeart/2005/8/layout/vList5"/>
    <dgm:cxn modelId="{AF55B99D-F5FF-4457-9D46-2AFC21799535}" type="presParOf" srcId="{23C04685-A34D-401B-9F60-1F8AEAE4A2C5}" destId="{24698CC2-6CB6-4287-849C-2A8AAFB12C51}" srcOrd="5" destOrd="0" presId="urn:microsoft.com/office/officeart/2005/8/layout/vList5"/>
    <dgm:cxn modelId="{837100C4-82E5-4494-A963-C092C94134F2}" type="presParOf" srcId="{23C04685-A34D-401B-9F60-1F8AEAE4A2C5}" destId="{4FE5A681-9241-4CB9-B52D-BBA3B408C4F3}" srcOrd="6" destOrd="0" presId="urn:microsoft.com/office/officeart/2005/8/layout/vList5"/>
    <dgm:cxn modelId="{1DFFB00F-0503-49E7-A304-12584D574AD6}" type="presParOf" srcId="{4FE5A681-9241-4CB9-B52D-BBA3B408C4F3}" destId="{11EE47A9-6C98-43DD-8EF7-1C8D4A36E116}" srcOrd="0" destOrd="0" presId="urn:microsoft.com/office/officeart/2005/8/layout/vList5"/>
    <dgm:cxn modelId="{7E147245-2219-4D9A-8FD1-0CC649CC4844}" type="presParOf" srcId="{4FE5A681-9241-4CB9-B52D-BBA3B408C4F3}" destId="{8558ADF1-A5DA-4964-9B63-2AF8A09F87B0}" srcOrd="1" destOrd="0" presId="urn:microsoft.com/office/officeart/2005/8/layout/vList5"/>
    <dgm:cxn modelId="{8428FF35-8923-4F3B-B091-7420F4DBB7F5}" type="presParOf" srcId="{23C04685-A34D-401B-9F60-1F8AEAE4A2C5}" destId="{E5E5F191-C6FA-4BDB-8AEC-B2335B9E8494}" srcOrd="7" destOrd="0" presId="urn:microsoft.com/office/officeart/2005/8/layout/vList5"/>
    <dgm:cxn modelId="{19A6DB9A-1B0E-4335-B3CE-EAC39EB43BC5}" type="presParOf" srcId="{23C04685-A34D-401B-9F60-1F8AEAE4A2C5}" destId="{AD986767-5101-46D6-8218-2E6A159E7FA4}" srcOrd="8" destOrd="0" presId="urn:microsoft.com/office/officeart/2005/8/layout/vList5"/>
    <dgm:cxn modelId="{A844BBEB-D01F-4190-BD6B-7FD674EB246C}" type="presParOf" srcId="{AD986767-5101-46D6-8218-2E6A159E7FA4}" destId="{B343595C-E52A-4536-8AB5-6F5106F00583}" srcOrd="0" destOrd="0" presId="urn:microsoft.com/office/officeart/2005/8/layout/vList5"/>
    <dgm:cxn modelId="{5FD49387-9827-4937-9297-3D6D7B717C68}" type="presParOf" srcId="{AD986767-5101-46D6-8218-2E6A159E7FA4}" destId="{20C12AE1-57DF-4793-A9CB-6459543B126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0.22008</cdr:x>
      <cdr:y>0</cdr:y>
    </cdr:from>
    <cdr:to>
      <cdr:x>0.84363</cdr:x>
      <cdr:y>0.12457</cdr:y>
    </cdr:to>
    <cdr:sp macro="" textlink="">
      <cdr:nvSpPr>
        <cdr:cNvPr id="2" name="TextBox 1"/>
        <cdr:cNvSpPr txBox="1"/>
      </cdr:nvSpPr>
      <cdr:spPr>
        <a:xfrm xmlns:a="http://schemas.openxmlformats.org/drawingml/2006/main">
          <a:off x="1085850" y="-9525"/>
          <a:ext cx="30765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0.02967</cdr:y>
    </cdr:from>
    <cdr:to>
      <cdr:x>0.99661</cdr:x>
      <cdr:y>0.12166</cdr:y>
    </cdr:to>
    <cdr:sp macro="" textlink="">
      <cdr:nvSpPr>
        <cdr:cNvPr id="3" name="TextBox 2"/>
        <cdr:cNvSpPr txBox="1"/>
      </cdr:nvSpPr>
      <cdr:spPr>
        <a:xfrm xmlns:a="http://schemas.openxmlformats.org/drawingml/2006/main">
          <a:off x="0" y="95250"/>
          <a:ext cx="56007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Homeownership Rates by Race/Ethnicity  2000 vs. '05-'09, Portland,</a:t>
          </a:r>
          <a:r>
            <a:rPr lang="en-US" sz="1400" b="1" baseline="0" dirty="0"/>
            <a:t> </a:t>
          </a:r>
          <a:r>
            <a:rPr lang="en-US" sz="1400" b="1" dirty="0"/>
            <a:t>OR </a:t>
          </a:r>
        </a:p>
      </cdr:txBody>
    </cdr:sp>
  </cdr:relSizeAnchor>
</c:userShapes>
</file>

<file path=ppt/drawings/drawing2.xml><?xml version="1.0" encoding="utf-8"?>
<c:userShapes xmlns:c="http://schemas.openxmlformats.org/drawingml/2006/chart">
  <cdr:relSizeAnchor xmlns:cdr="http://schemas.openxmlformats.org/drawingml/2006/chartDrawing">
    <cdr:from>
      <cdr:x>0.17264</cdr:x>
      <cdr:y>0.01996</cdr:y>
    </cdr:from>
    <cdr:to>
      <cdr:x>1</cdr:x>
      <cdr:y>0.18625</cdr:y>
    </cdr:to>
    <cdr:sp macro="" textlink="">
      <cdr:nvSpPr>
        <cdr:cNvPr id="2" name="TextBox 1"/>
        <cdr:cNvSpPr txBox="1"/>
      </cdr:nvSpPr>
      <cdr:spPr>
        <a:xfrm xmlns:a="http://schemas.openxmlformats.org/drawingml/2006/main">
          <a:off x="1238251" y="85726"/>
          <a:ext cx="5934074"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Homeownership Rates 2000 vs 2010 </a:t>
          </a:r>
          <a:br>
            <a:rPr lang="en-US" sz="2000" b="1" dirty="0"/>
          </a:br>
          <a:r>
            <a:rPr lang="en-US" sz="2000" b="1" dirty="0"/>
            <a:t>Oregon, Multnomah County</a:t>
          </a:r>
          <a:r>
            <a:rPr lang="en-US" sz="2000" b="1" baseline="0" dirty="0"/>
            <a:t>, and Portland</a:t>
          </a:r>
          <a:endParaRPr lang="en-US" sz="2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0.09413</cdr:x>
      <cdr:y>0.04021</cdr:y>
    </cdr:from>
    <cdr:to>
      <cdr:x>0.99054</cdr:x>
      <cdr:y>0.17426</cdr:y>
    </cdr:to>
    <cdr:sp macro="" textlink="">
      <cdr:nvSpPr>
        <cdr:cNvPr id="2" name="TextBox 1"/>
        <cdr:cNvSpPr txBox="1"/>
      </cdr:nvSpPr>
      <cdr:spPr>
        <a:xfrm xmlns:a="http://schemas.openxmlformats.org/drawingml/2006/main">
          <a:off x="657227" y="143259"/>
          <a:ext cx="6258526" cy="477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Percent Over or Under Average Homeownership</a:t>
          </a:r>
          <a:r>
            <a:rPr lang="en-US" sz="1600" b="1" baseline="0" dirty="0"/>
            <a:t> Rate - Portland, Oregon</a:t>
          </a:r>
          <a:endParaRPr lang="en-US" sz="1600" b="1" dirty="0"/>
        </a:p>
      </cdr:txBody>
    </cdr:sp>
  </cdr:relSizeAnchor>
  <cdr:relSizeAnchor xmlns:cdr="http://schemas.openxmlformats.org/drawingml/2006/chartDrawing">
    <cdr:from>
      <cdr:x>0.14188</cdr:x>
      <cdr:y>0.90909</cdr:y>
    </cdr:from>
    <cdr:to>
      <cdr:x>0.59482</cdr:x>
      <cdr:y>0.97326</cdr:y>
    </cdr:to>
    <cdr:sp macro="" textlink="">
      <cdr:nvSpPr>
        <cdr:cNvPr id="3" name="TextBox 2"/>
        <cdr:cNvSpPr txBox="1"/>
      </cdr:nvSpPr>
      <cdr:spPr>
        <a:xfrm xmlns:a="http://schemas.openxmlformats.org/drawingml/2006/main">
          <a:off x="990601" y="3238501"/>
          <a:ext cx="31623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Source:  2005-2009 American Community Survey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2422" cy="465139"/>
          </a:xfrm>
          <a:prstGeom prst="rect">
            <a:avLst/>
          </a:prstGeom>
        </p:spPr>
        <p:txBody>
          <a:bodyPr vert="horz" lIns="90566" tIns="45285" rIns="90566" bIns="45285" rtlCol="0"/>
          <a:lstStyle>
            <a:lvl1pPr algn="l" eaLnBrk="0" hangingPunct="0">
              <a:defRPr sz="1200">
                <a:latin typeface="Arial" charset="0"/>
                <a:ea typeface="ＭＳ Ｐゴシック" pitchFamily="16" charset="-128"/>
                <a:cs typeface="+mn-cs"/>
              </a:defRPr>
            </a:lvl1pPr>
          </a:lstStyle>
          <a:p>
            <a:pPr>
              <a:defRPr/>
            </a:pPr>
            <a:endParaRPr lang="en-US" dirty="0"/>
          </a:p>
        </p:txBody>
      </p:sp>
      <p:sp>
        <p:nvSpPr>
          <p:cNvPr id="3" name="Date Placeholder 2"/>
          <p:cNvSpPr>
            <a:spLocks noGrp="1"/>
          </p:cNvSpPr>
          <p:nvPr>
            <p:ph type="dt" sz="quarter" idx="1"/>
          </p:nvPr>
        </p:nvSpPr>
        <p:spPr>
          <a:xfrm>
            <a:off x="3884029" y="1"/>
            <a:ext cx="2972422" cy="465139"/>
          </a:xfrm>
          <a:prstGeom prst="rect">
            <a:avLst/>
          </a:prstGeom>
        </p:spPr>
        <p:txBody>
          <a:bodyPr vert="horz" lIns="90566" tIns="45285" rIns="90566" bIns="45285" rtlCol="0"/>
          <a:lstStyle>
            <a:lvl1pPr algn="r" eaLnBrk="0" hangingPunct="0">
              <a:defRPr sz="1200" smtClean="0">
                <a:latin typeface="Arial" charset="0"/>
                <a:ea typeface="ＭＳ Ｐゴシック" pitchFamily="16" charset="-128"/>
                <a:cs typeface="+mn-cs"/>
              </a:defRPr>
            </a:lvl1pPr>
          </a:lstStyle>
          <a:p>
            <a:pPr>
              <a:defRPr/>
            </a:pPr>
            <a:r>
              <a:rPr lang="en-US" smtClean="0"/>
              <a:t>2/16/2012</a:t>
            </a:r>
            <a:endParaRPr lang="en-US" dirty="0"/>
          </a:p>
        </p:txBody>
      </p:sp>
      <p:sp>
        <p:nvSpPr>
          <p:cNvPr id="4" name="Footer Placeholder 3"/>
          <p:cNvSpPr>
            <a:spLocks noGrp="1"/>
          </p:cNvSpPr>
          <p:nvPr>
            <p:ph type="ftr" sz="quarter" idx="2"/>
          </p:nvPr>
        </p:nvSpPr>
        <p:spPr>
          <a:xfrm>
            <a:off x="3" y="8829676"/>
            <a:ext cx="2972422" cy="465139"/>
          </a:xfrm>
          <a:prstGeom prst="rect">
            <a:avLst/>
          </a:prstGeom>
        </p:spPr>
        <p:txBody>
          <a:bodyPr vert="horz" lIns="90566" tIns="45285" rIns="90566" bIns="45285" rtlCol="0" anchor="b"/>
          <a:lstStyle>
            <a:lvl1pPr algn="l" eaLnBrk="0" hangingPunct="0">
              <a:defRPr sz="1200">
                <a:latin typeface="Arial" charset="0"/>
                <a:ea typeface="ＭＳ Ｐゴシック" pitchFamily="16"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029" y="8829676"/>
            <a:ext cx="2972422" cy="465139"/>
          </a:xfrm>
          <a:prstGeom prst="rect">
            <a:avLst/>
          </a:prstGeom>
        </p:spPr>
        <p:txBody>
          <a:bodyPr vert="horz" lIns="90566" tIns="45285" rIns="90566" bIns="45285" rtlCol="0" anchor="b"/>
          <a:lstStyle>
            <a:lvl1pPr algn="r" eaLnBrk="0" hangingPunct="0">
              <a:defRPr sz="1200" smtClean="0">
                <a:latin typeface="Arial" charset="0"/>
                <a:ea typeface="ＭＳ Ｐゴシック" pitchFamily="16" charset="-128"/>
                <a:cs typeface="+mn-cs"/>
              </a:defRPr>
            </a:lvl1pPr>
          </a:lstStyle>
          <a:p>
            <a:pPr>
              <a:defRPr/>
            </a:pPr>
            <a:fld id="{1C701278-E597-4951-B43E-1826EEAC849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2422" cy="465139"/>
          </a:xfrm>
          <a:prstGeom prst="rect">
            <a:avLst/>
          </a:prstGeom>
        </p:spPr>
        <p:txBody>
          <a:bodyPr vert="horz" lIns="92286" tIns="46143" rIns="92286" bIns="46143" rtlCol="0"/>
          <a:lstStyle>
            <a:lvl1pPr algn="l" eaLnBrk="0" hangingPunct="0">
              <a:defRPr sz="1200">
                <a:latin typeface="Arial" charset="0"/>
                <a:ea typeface="ＭＳ Ｐゴシック" pitchFamily="16" charset="-128"/>
                <a:cs typeface="+mn-cs"/>
              </a:defRPr>
            </a:lvl1pPr>
          </a:lstStyle>
          <a:p>
            <a:pPr>
              <a:defRPr/>
            </a:pPr>
            <a:endParaRPr lang="en-US" dirty="0"/>
          </a:p>
        </p:txBody>
      </p:sp>
      <p:sp>
        <p:nvSpPr>
          <p:cNvPr id="3" name="Date Placeholder 2"/>
          <p:cNvSpPr>
            <a:spLocks noGrp="1"/>
          </p:cNvSpPr>
          <p:nvPr>
            <p:ph type="dt" idx="1"/>
          </p:nvPr>
        </p:nvSpPr>
        <p:spPr>
          <a:xfrm>
            <a:off x="3884029" y="1"/>
            <a:ext cx="2972422" cy="465139"/>
          </a:xfrm>
          <a:prstGeom prst="rect">
            <a:avLst/>
          </a:prstGeom>
        </p:spPr>
        <p:txBody>
          <a:bodyPr vert="horz" lIns="92286" tIns="46143" rIns="92286" bIns="46143" rtlCol="0"/>
          <a:lstStyle>
            <a:lvl1pPr algn="r" eaLnBrk="0" hangingPunct="0">
              <a:defRPr sz="1200" smtClean="0">
                <a:latin typeface="Arial" charset="0"/>
                <a:ea typeface="ＭＳ Ｐゴシック" pitchFamily="16" charset="-128"/>
                <a:cs typeface="+mn-cs"/>
              </a:defRPr>
            </a:lvl1pPr>
          </a:lstStyle>
          <a:p>
            <a:pPr>
              <a:defRPr/>
            </a:pPr>
            <a:r>
              <a:rPr lang="en-US" smtClean="0"/>
              <a:t>2/16/2012</a:t>
            </a:r>
            <a:endParaRPr lang="en-US" dirty="0"/>
          </a:p>
        </p:txBody>
      </p:sp>
      <p:sp>
        <p:nvSpPr>
          <p:cNvPr id="4" name="Slide Image Placeholder 3"/>
          <p:cNvSpPr>
            <a:spLocks noGrp="1" noRot="1" noChangeAspect="1"/>
          </p:cNvSpPr>
          <p:nvPr>
            <p:ph type="sldImg" idx="2"/>
          </p:nvPr>
        </p:nvSpPr>
        <p:spPr>
          <a:xfrm>
            <a:off x="641350" y="696913"/>
            <a:ext cx="5575300" cy="3486150"/>
          </a:xfrm>
          <a:prstGeom prst="rect">
            <a:avLst/>
          </a:prstGeom>
          <a:noFill/>
          <a:ln w="12700">
            <a:solidFill>
              <a:prstClr val="black"/>
            </a:solidFill>
          </a:ln>
        </p:spPr>
        <p:txBody>
          <a:bodyPr vert="horz" lIns="92286" tIns="46143" rIns="92286" bIns="46143" rtlCol="0" anchor="ctr"/>
          <a:lstStyle/>
          <a:p>
            <a:pPr lvl="0"/>
            <a:endParaRPr lang="en-US" noProof="0" dirty="0"/>
          </a:p>
        </p:txBody>
      </p:sp>
      <p:sp>
        <p:nvSpPr>
          <p:cNvPr id="5" name="Notes Placeholder 4"/>
          <p:cNvSpPr>
            <a:spLocks noGrp="1"/>
          </p:cNvSpPr>
          <p:nvPr>
            <p:ph type="body" sz="quarter" idx="3"/>
          </p:nvPr>
        </p:nvSpPr>
        <p:spPr>
          <a:xfrm>
            <a:off x="686427" y="4416431"/>
            <a:ext cx="5485157" cy="4183063"/>
          </a:xfrm>
          <a:prstGeom prst="rect">
            <a:avLst/>
          </a:prstGeom>
        </p:spPr>
        <p:txBody>
          <a:bodyPr vert="horz" lIns="92286" tIns="46143" rIns="92286" bIns="46143" rtlCol="0">
            <a:normAutofit/>
          </a:bodyPr>
          <a:lstStyle/>
          <a:p>
            <a:pPr lvl="0"/>
            <a:r>
              <a:rPr lang="en-US" noProof="0" dirty="0" smtClean="0"/>
              <a:t>______________________________________________________________________</a:t>
            </a:r>
          </a:p>
          <a:p>
            <a:pPr lvl="0"/>
            <a:r>
              <a:rPr lang="en-US" noProof="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noProof="0" dirty="0"/>
          </a:p>
        </p:txBody>
      </p:sp>
      <p:sp>
        <p:nvSpPr>
          <p:cNvPr id="6" name="Footer Placeholder 5"/>
          <p:cNvSpPr>
            <a:spLocks noGrp="1"/>
          </p:cNvSpPr>
          <p:nvPr>
            <p:ph type="ftr" sz="quarter" idx="4"/>
          </p:nvPr>
        </p:nvSpPr>
        <p:spPr>
          <a:xfrm>
            <a:off x="3" y="8829676"/>
            <a:ext cx="2972422" cy="465139"/>
          </a:xfrm>
          <a:prstGeom prst="rect">
            <a:avLst/>
          </a:prstGeom>
        </p:spPr>
        <p:txBody>
          <a:bodyPr vert="horz" lIns="92286" tIns="46143" rIns="92286" bIns="46143" rtlCol="0" anchor="b"/>
          <a:lstStyle>
            <a:lvl1pPr algn="l" eaLnBrk="0" hangingPunct="0">
              <a:defRPr sz="1200">
                <a:latin typeface="Arial" charset="0"/>
                <a:ea typeface="ＭＳ Ｐゴシック" pitchFamily="16"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029" y="8829676"/>
            <a:ext cx="2972422" cy="465139"/>
          </a:xfrm>
          <a:prstGeom prst="rect">
            <a:avLst/>
          </a:prstGeom>
        </p:spPr>
        <p:txBody>
          <a:bodyPr vert="horz" lIns="92286" tIns="46143" rIns="92286" bIns="46143" rtlCol="0" anchor="b"/>
          <a:lstStyle>
            <a:lvl1pPr algn="r" eaLnBrk="0" hangingPunct="0">
              <a:defRPr sz="1200" smtClean="0">
                <a:latin typeface="Arial" charset="0"/>
                <a:ea typeface="ＭＳ Ｐゴシック" pitchFamily="16" charset="-128"/>
                <a:cs typeface="+mn-cs"/>
              </a:defRPr>
            </a:lvl1pPr>
          </a:lstStyle>
          <a:p>
            <a:pPr>
              <a:defRPr/>
            </a:pPr>
            <a:fld id="{46044628-546D-43C5-9EF1-9A0C3C21DE6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fontAlgn="base">
      <a:lnSpc>
        <a:spcPct val="200000"/>
      </a:lnSpc>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r>
              <a:rPr lang="en-US" dirty="0" smtClean="0"/>
              <a:t>Introductory</a:t>
            </a:r>
            <a:r>
              <a:rPr lang="en-US" baseline="0" dirty="0" smtClean="0"/>
              <a:t> Slide</a:t>
            </a:r>
          </a:p>
          <a:p>
            <a:r>
              <a:rPr lang="en-US" baseline="0" dirty="0" smtClean="0"/>
              <a:t>Welcome participants to the training</a:t>
            </a:r>
          </a:p>
          <a:p>
            <a:r>
              <a:rPr lang="en-US" baseline="0" dirty="0" smtClean="0"/>
              <a:t>Things we need to check on:</a:t>
            </a:r>
          </a:p>
          <a:p>
            <a:pPr>
              <a:buFont typeface="Arial" pitchFamily="34" charset="0"/>
              <a:buChar char="•"/>
            </a:pPr>
            <a:r>
              <a:rPr lang="en-US" baseline="0" dirty="0" smtClean="0"/>
              <a:t>Laptop capability</a:t>
            </a:r>
          </a:p>
          <a:p>
            <a:pPr>
              <a:buFont typeface="Arial" pitchFamily="34" charset="0"/>
              <a:buChar char="•"/>
            </a:pPr>
            <a:r>
              <a:rPr lang="en-US" baseline="0" dirty="0" smtClean="0"/>
              <a:t>Ability to link to either a wireless or hard wire network</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10</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defTabSz="912565">
              <a:defRPr/>
            </a:pPr>
            <a:r>
              <a:rPr lang="en-US" b="1" dirty="0" smtClean="0">
                <a:ln w="6350">
                  <a:noFill/>
                </a:ln>
                <a:effectLst>
                  <a:outerShdw blurRad="114300" dist="101600" dir="2700000" algn="tl" rotWithShape="0">
                    <a:srgbClr val="000000">
                      <a:alpha val="40000"/>
                    </a:srgbClr>
                  </a:outerShdw>
                </a:effectLst>
              </a:rPr>
              <a:t>( ask question)</a:t>
            </a:r>
          </a:p>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22</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fontScale="92500" lnSpcReduction="20000"/>
          </a:bodyPr>
          <a:lstStyle/>
          <a:p>
            <a:pPr marL="709773" indent="-709773" fontAlgn="auto">
              <a:spcAft>
                <a:spcPts val="0"/>
              </a:spcAft>
              <a:buClr>
                <a:srgbClr val="4E4EC6"/>
              </a:buClr>
              <a:buSzPct val="75000"/>
              <a:buFont typeface="+mj-lt"/>
              <a:buAutoNum type="romanUcPeriod"/>
              <a:defRPr/>
            </a:pPr>
            <a:r>
              <a:rPr lang="en-US" b="1" dirty="0" smtClean="0">
                <a:latin typeface="Verdana" pitchFamily="34" charset="0"/>
              </a:rPr>
              <a:t>Introductions </a:t>
            </a:r>
          </a:p>
          <a:p>
            <a:pPr marL="1622339" lvl="2" indent="-709773" fontAlgn="auto">
              <a:spcAft>
                <a:spcPts val="0"/>
              </a:spcAft>
              <a:buClr>
                <a:srgbClr val="4E4EC6"/>
              </a:buClr>
              <a:buSzPct val="75000"/>
              <a:buFont typeface="Wingdings" pitchFamily="2" charset="2"/>
              <a:buChar char="ü"/>
              <a:defRPr/>
            </a:pPr>
            <a:r>
              <a:rPr lang="en-US" b="0" dirty="0" smtClean="0">
                <a:latin typeface="Verdana" pitchFamily="34" charset="0"/>
              </a:rPr>
              <a:t>Welcome participants to the training</a:t>
            </a:r>
          </a:p>
          <a:p>
            <a:pPr marL="1622339" lvl="2" indent="-709773" fontAlgn="auto">
              <a:spcAft>
                <a:spcPts val="0"/>
              </a:spcAft>
              <a:buClr>
                <a:srgbClr val="4E4EC6"/>
              </a:buClr>
              <a:buSzPct val="75000"/>
              <a:buFont typeface="Wingdings" pitchFamily="2" charset="2"/>
              <a:buChar char="ü"/>
              <a:defRPr/>
            </a:pPr>
            <a:r>
              <a:rPr lang="en-US" b="0" dirty="0" smtClean="0">
                <a:latin typeface="Verdana" pitchFamily="34" charset="0"/>
              </a:rPr>
              <a:t>Orient</a:t>
            </a:r>
            <a:r>
              <a:rPr lang="en-US" b="0" baseline="0" dirty="0" smtClean="0">
                <a:latin typeface="Verdana" pitchFamily="34" charset="0"/>
              </a:rPr>
              <a:t> them to the facility, bathrooms, etc</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State the exact amount of time for the training</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Coffee, cookies, juice</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Minimize distractions</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Review materials that they will be using for the training</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Walk through the agenda</a:t>
            </a:r>
            <a:endParaRPr lang="en-US" b="0" dirty="0" smtClean="0">
              <a:latin typeface="Verdana" pitchFamily="34" charset="0"/>
            </a:endParaRPr>
          </a:p>
          <a:p>
            <a:pPr marL="709773" indent="-709773" fontAlgn="auto">
              <a:spcAft>
                <a:spcPts val="0"/>
              </a:spcAft>
              <a:buClr>
                <a:srgbClr val="4E4EC6"/>
              </a:buClr>
              <a:buSzPct val="75000"/>
              <a:buFont typeface="+mj-lt"/>
              <a:buAutoNum type="romanUcPeriod"/>
              <a:defRPr/>
            </a:pPr>
            <a:r>
              <a:rPr lang="en-US" b="1" dirty="0" smtClean="0">
                <a:latin typeface="Verdana" pitchFamily="34" charset="0"/>
              </a:rPr>
              <a:t>Overview of Portland Housing Bureau</a:t>
            </a:r>
          </a:p>
          <a:p>
            <a:pPr marL="1622339" lvl="2" indent="-709773" fontAlgn="auto">
              <a:spcAft>
                <a:spcPts val="0"/>
              </a:spcAft>
              <a:buClr>
                <a:srgbClr val="4E4EC6"/>
              </a:buClr>
              <a:buSzPct val="75000"/>
              <a:buFont typeface="Wingdings" pitchFamily="2" charset="2"/>
              <a:buChar char="ü"/>
              <a:defRPr/>
            </a:pPr>
            <a:r>
              <a:rPr lang="en-US" b="0" dirty="0" smtClean="0">
                <a:latin typeface="Verdana" pitchFamily="34" charset="0"/>
              </a:rPr>
              <a:t>We</a:t>
            </a:r>
            <a:r>
              <a:rPr lang="en-US" b="0" baseline="0" dirty="0" smtClean="0">
                <a:latin typeface="Verdana" pitchFamily="34" charset="0"/>
              </a:rPr>
              <a:t> will provide an overview of the PHB</a:t>
            </a:r>
          </a:p>
          <a:p>
            <a:pPr marL="1622339" lvl="2" indent="-709773" fontAlgn="auto">
              <a:spcAft>
                <a:spcPts val="0"/>
              </a:spcAft>
              <a:buClr>
                <a:srgbClr val="4E4EC6"/>
              </a:buClr>
              <a:buSzPct val="75000"/>
              <a:buFont typeface="Wingdings" pitchFamily="2" charset="2"/>
              <a:buChar char="ü"/>
              <a:defRPr/>
            </a:pPr>
            <a:r>
              <a:rPr lang="en-US" b="0" baseline="0" dirty="0" smtClean="0">
                <a:latin typeface="Verdana" pitchFamily="34" charset="0"/>
              </a:rPr>
              <a:t>PDC Housing transferred to the City and as a result we want to share the new expectations of the bureau</a:t>
            </a:r>
            <a:endParaRPr lang="en-US" b="0" dirty="0" smtClean="0">
              <a:latin typeface="Verdana" pitchFamily="34" charset="0"/>
            </a:endParaRPr>
          </a:p>
          <a:p>
            <a:pPr marL="709773" indent="-709773" fontAlgn="auto">
              <a:spcAft>
                <a:spcPts val="0"/>
              </a:spcAft>
              <a:buClr>
                <a:srgbClr val="4E4EC6"/>
              </a:buClr>
              <a:buSzPct val="75000"/>
              <a:buFont typeface="+mj-lt"/>
              <a:buAutoNum type="romanUcPeriod"/>
              <a:defRPr/>
            </a:pPr>
            <a:r>
              <a:rPr lang="en-US" b="1" dirty="0" smtClean="0">
                <a:latin typeface="Verdana" pitchFamily="34" charset="0"/>
              </a:rPr>
              <a:t>MCC – Round I</a:t>
            </a:r>
          </a:p>
          <a:p>
            <a:pPr marL="709773" indent="-709773" fontAlgn="auto">
              <a:spcAft>
                <a:spcPts val="0"/>
              </a:spcAft>
              <a:buClr>
                <a:srgbClr val="4E4EC6"/>
              </a:buClr>
              <a:buSzPct val="75000"/>
              <a:buFont typeface="+mj-lt"/>
              <a:buAutoNum type="romanUcPeriod"/>
              <a:defRPr/>
            </a:pPr>
            <a:r>
              <a:rPr lang="en-US" b="1" dirty="0" smtClean="0">
                <a:latin typeface="Verdana" pitchFamily="34" charset="0"/>
              </a:rPr>
              <a:t>Understanding the Mortgage Credit Certificate (MCC)</a:t>
            </a:r>
          </a:p>
          <a:p>
            <a:pPr marL="709773" indent="-709773" fontAlgn="auto">
              <a:spcAft>
                <a:spcPts val="0"/>
              </a:spcAft>
              <a:buClr>
                <a:srgbClr val="4E4EC6"/>
              </a:buClr>
              <a:buSzPct val="75000"/>
              <a:buFont typeface="+mj-lt"/>
              <a:buAutoNum type="romanUcPeriod"/>
              <a:defRPr/>
            </a:pPr>
            <a:r>
              <a:rPr lang="en-US" b="1" dirty="0" smtClean="0">
                <a:latin typeface="Verdana" pitchFamily="34" charset="0"/>
              </a:rPr>
              <a:t>Marketing the MCC</a:t>
            </a:r>
          </a:p>
          <a:p>
            <a:pPr marL="709773" indent="-709773" fontAlgn="auto">
              <a:spcAft>
                <a:spcPts val="0"/>
              </a:spcAft>
              <a:buClr>
                <a:srgbClr val="4E4EC6"/>
              </a:buClr>
              <a:buSzPct val="75000"/>
              <a:buFont typeface="+mj-lt"/>
              <a:buAutoNum type="romanUcPeriod"/>
              <a:defRPr/>
            </a:pPr>
            <a:r>
              <a:rPr lang="en-US" b="1" dirty="0" smtClean="0">
                <a:latin typeface="Verdana" pitchFamily="34" charset="0"/>
              </a:rPr>
              <a:t>Questions/Answers</a:t>
            </a:r>
          </a:p>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35</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36</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38</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62</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8C0F9C-FBA9-4A45-AF14-562D0DC1820D}" type="slidenum">
              <a:rPr lang="en-US">
                <a:latin typeface="Arial" pitchFamily="34" charset="0"/>
                <a:ea typeface="ＭＳ Ｐゴシック"/>
                <a:cs typeface="ＭＳ Ｐゴシック"/>
              </a:rPr>
              <a:pPr/>
              <a:t>4</a:t>
            </a:fld>
            <a:endParaRPr lang="en-US" dirty="0">
              <a:latin typeface="Arial" pitchFamily="34" charset="0"/>
              <a:ea typeface="ＭＳ Ｐゴシック"/>
              <a:cs typeface="ＭＳ Ｐゴシック"/>
            </a:endParaRPr>
          </a:p>
        </p:txBody>
      </p:sp>
      <p:sp>
        <p:nvSpPr>
          <p:cNvPr id="31747" name="Rectangle 2"/>
          <p:cNvSpPr>
            <a:spLocks noGrp="1" noRot="1" noChangeAspect="1" noChangeArrowheads="1" noTextEdit="1"/>
          </p:cNvSpPr>
          <p:nvPr>
            <p:ph type="sldImg"/>
          </p:nvPr>
        </p:nvSpPr>
        <p:spPr bwMode="auto">
          <a:xfrm>
            <a:off x="641350" y="698500"/>
            <a:ext cx="5575300" cy="3484563"/>
          </a:xfrm>
          <a:noFill/>
          <a:ln>
            <a:solidFill>
              <a:srgbClr val="000000"/>
            </a:solidFill>
            <a:miter lim="800000"/>
            <a:headEnd/>
            <a:tailEnd/>
          </a:ln>
        </p:spPr>
      </p:sp>
      <p:sp>
        <p:nvSpPr>
          <p:cNvPr id="31748" name="Rectangle 3"/>
          <p:cNvSpPr>
            <a:spLocks noGrp="1" noChangeArrowheads="1"/>
          </p:cNvSpPr>
          <p:nvPr>
            <p:ph type="body" idx="1"/>
          </p:nvPr>
        </p:nvSpPr>
        <p:spPr bwMode="auto">
          <a:xfrm>
            <a:off x="686427" y="4416428"/>
            <a:ext cx="5485157" cy="4179887"/>
          </a:xfrm>
          <a:noFill/>
        </p:spPr>
        <p:txBody>
          <a:bodyPr wrap="square" numCol="1" anchor="t" anchorCtr="0" compatLnSpc="1">
            <a:prstTxWarp prst="textNoShape">
              <a:avLst/>
            </a:prstTxWarp>
            <a:normAutofit/>
          </a:bodyPr>
          <a:lstStyle/>
          <a:p>
            <a:pPr>
              <a:lnSpc>
                <a:spcPct val="120000"/>
              </a:lnSpc>
              <a:spcBef>
                <a:spcPct val="0"/>
              </a:spcBef>
            </a:pPr>
            <a:r>
              <a:rPr lang="en-US" sz="1000" dirty="0" smtClean="0"/>
              <a:t>Portland Housing Bureau</a:t>
            </a:r>
          </a:p>
          <a:p>
            <a:pPr>
              <a:lnSpc>
                <a:spcPct val="120000"/>
              </a:lnSpc>
              <a:spcBef>
                <a:spcPct val="0"/>
              </a:spcBef>
            </a:pPr>
            <a:endParaRPr lang="en-US" sz="1000" dirty="0" smtClean="0"/>
          </a:p>
          <a:p>
            <a:pPr>
              <a:lnSpc>
                <a:spcPct val="120000"/>
              </a:lnSpc>
              <a:spcBef>
                <a:spcPct val="0"/>
              </a:spcBef>
            </a:pPr>
            <a:r>
              <a:rPr lang="en-US" sz="1000" dirty="0" smtClean="0"/>
              <a:t>In January of 2009, Mayor Elect Sam Adams and Commissioner Nick Fish announced the creation of a new city bureau that combined the City of Portland Bureau of Housing and Community Development (BHCD) and the Portland Development Commission (PDC) Housing department to form the new Portland Housing Bureau.</a:t>
            </a:r>
          </a:p>
          <a:p>
            <a:pPr>
              <a:lnSpc>
                <a:spcPct val="120000"/>
              </a:lnSpc>
              <a:spcBef>
                <a:spcPct val="0"/>
              </a:spcBef>
            </a:pPr>
            <a:endParaRPr lang="en-US" sz="1000" dirty="0" smtClean="0"/>
          </a:p>
          <a:p>
            <a:pPr>
              <a:lnSpc>
                <a:spcPct val="120000"/>
              </a:lnSpc>
              <a:spcBef>
                <a:spcPct val="0"/>
              </a:spcBef>
            </a:pPr>
            <a:r>
              <a:rPr lang="en-US" sz="1000" dirty="0" smtClean="0"/>
              <a:t>Since that time both agencies have been working diligently integrating the functions of the two agencies. In June 2009, Margaret Van Vliet was hired as the Housing Director. Director Van Vliet has been working with staff and community partners in defining the new mission of the bureau that will look to {Read the Mission} </a:t>
            </a:r>
          </a:p>
          <a:p>
            <a:pPr>
              <a:lnSpc>
                <a:spcPct val="120000"/>
              </a:lnSpc>
              <a:spcBef>
                <a:spcPct val="0"/>
              </a:spcBef>
            </a:pPr>
            <a:endParaRPr lang="en-US" sz="1000" dirty="0" smtClean="0"/>
          </a:p>
          <a:p>
            <a:pPr>
              <a:lnSpc>
                <a:spcPct val="120000"/>
              </a:lnSpc>
              <a:spcBef>
                <a:spcPct val="0"/>
              </a:spcBef>
            </a:pPr>
            <a:r>
              <a:rPr lang="en-US" sz="1000" dirty="0" smtClean="0"/>
              <a:t>The mission will be refined as part of a larger strategic planning process. In addition to developing a new mission and focus, Director Van Vliet in coordination with Commissioner Nick Fish engaged a early planning process where these four core values were developed which have begun to focus PHB programs moving forward. Those core values are Equity, Stewardship, Integrity and Collaboration.</a:t>
            </a:r>
          </a:p>
          <a:p>
            <a:pPr>
              <a:lnSpc>
                <a:spcPct val="120000"/>
              </a:lnSpc>
              <a:spcBef>
                <a:spcPct val="0"/>
              </a:spcBef>
            </a:pPr>
            <a:endParaRPr lang="en-US" sz="1000" dirty="0" smtClean="0"/>
          </a:p>
          <a:p>
            <a:pPr>
              <a:lnSpc>
                <a:spcPct val="120000"/>
              </a:lnSpc>
              <a:spcBef>
                <a:spcPct val="0"/>
              </a:spcBef>
            </a:pPr>
            <a:r>
              <a:rPr lang="en-US" sz="1000" dirty="0" smtClean="0"/>
              <a:t>With respect to the MCC, you will begin to see how these core values have shaped the changes and the future direction of the MCC program.</a:t>
            </a:r>
          </a:p>
          <a:p>
            <a:pPr>
              <a:lnSpc>
                <a:spcPct val="120000"/>
              </a:lnSpc>
              <a:spcBef>
                <a:spcPct val="0"/>
              </a:spcBef>
            </a:pPr>
            <a:endParaRPr lang="en-US" sz="1000" dirty="0" smtClean="0"/>
          </a:p>
          <a:p>
            <a:pPr>
              <a:lnSpc>
                <a:spcPct val="120000"/>
              </a:lnSpc>
              <a:spcBef>
                <a:spcPct val="0"/>
              </a:spcBef>
            </a:pPr>
            <a:r>
              <a:rPr lang="en-US" sz="1000" dirty="0" smtClean="0"/>
              <a:t>Questions</a:t>
            </a:r>
          </a:p>
        </p:txBody>
      </p:sp>
      <p:sp>
        <p:nvSpPr>
          <p:cNvPr id="5" name="Date Placeholder 4"/>
          <p:cNvSpPr>
            <a:spLocks noGrp="1"/>
          </p:cNvSpPr>
          <p:nvPr>
            <p:ph type="dt" idx="10"/>
          </p:nvPr>
        </p:nvSpPr>
        <p:spPr/>
        <p:txBody>
          <a:bodyPr/>
          <a:lstStyle/>
          <a:p>
            <a:pPr>
              <a:defRPr/>
            </a:pPr>
            <a:r>
              <a:rPr lang="en-US" smtClean="0"/>
              <a:t>2/16/2012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8</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96913"/>
            <a:ext cx="5575300" cy="3486150"/>
          </a:xfrm>
        </p:spPr>
      </p:sp>
      <p:sp>
        <p:nvSpPr>
          <p:cNvPr id="3" name="Notes Placeholder 2"/>
          <p:cNvSpPr>
            <a:spLocks noGrp="1"/>
          </p:cNvSpPr>
          <p:nvPr>
            <p:ph type="body" idx="1"/>
          </p:nvPr>
        </p:nvSpPr>
        <p:spPr/>
        <p:txBody>
          <a:bodyPr>
            <a:normAutofit/>
          </a:bodyPr>
          <a:lstStyle/>
          <a:p>
            <a:pPr>
              <a:lnSpc>
                <a:spcPct val="100000"/>
              </a:lnSpc>
            </a:pPr>
            <a:r>
              <a:rPr lang="en-US" dirty="0" smtClean="0"/>
              <a:t>About five years ago, the City of Portland and the PDC</a:t>
            </a:r>
            <a:r>
              <a:rPr lang="en-US" baseline="0" dirty="0" smtClean="0"/>
              <a:t> at the direction of former Mayor Tom Potter and Housing Commissioner Erik Sten formed Operation Home Ownership and Minority Equity (H.O.M.E.).</a:t>
            </a:r>
          </a:p>
          <a:p>
            <a:pPr>
              <a:lnSpc>
                <a:spcPct val="100000"/>
              </a:lnSpc>
            </a:pPr>
            <a:endParaRPr lang="en-US" baseline="0" dirty="0" smtClean="0"/>
          </a:p>
          <a:p>
            <a:pPr>
              <a:lnSpc>
                <a:spcPct val="100000"/>
              </a:lnSpc>
            </a:pPr>
            <a:r>
              <a:rPr lang="en-US" dirty="0" smtClean="0"/>
              <a:t>Operation H.O.M.E. was a community engagement process designed to raise awareness within the community on the barriers among people of color to achieve homeownership in Portland</a:t>
            </a:r>
          </a:p>
          <a:p>
            <a:pPr>
              <a:lnSpc>
                <a:spcPct val="100000"/>
              </a:lnSpc>
            </a:pPr>
            <a:r>
              <a:rPr lang="en-US" dirty="0" smtClean="0"/>
              <a:t>Community, business, and government leaders met for two and a half years to identify and craft solutions with the goal of creating 14,000 new minority home owners to call Portland “home.” </a:t>
            </a:r>
          </a:p>
          <a:p>
            <a:pPr>
              <a:lnSpc>
                <a:spcPct val="100000"/>
              </a:lnSpc>
            </a:pPr>
            <a:endParaRPr lang="en-US" dirty="0" smtClean="0"/>
          </a:p>
          <a:p>
            <a:pPr>
              <a:lnSpc>
                <a:spcPct val="100000"/>
              </a:lnSpc>
            </a:pPr>
            <a:r>
              <a:rPr lang="en-US" dirty="0" smtClean="0"/>
              <a:t>Several areas were identified as a result of the process for the city to proceed </a:t>
            </a:r>
          </a:p>
          <a:p>
            <a:pPr>
              <a:lnSpc>
                <a:spcPct val="100000"/>
              </a:lnSpc>
            </a:pPr>
            <a:r>
              <a:rPr lang="en-US" dirty="0" smtClean="0"/>
              <a:t>The MCC began as a result of Operation H.O.M.E</a:t>
            </a:r>
            <a:endParaRPr lang="en-US" dirty="0"/>
          </a:p>
        </p:txBody>
      </p:sp>
      <p:sp>
        <p:nvSpPr>
          <p:cNvPr id="4" name="Slide Number Placeholder 3"/>
          <p:cNvSpPr>
            <a:spLocks noGrp="1"/>
          </p:cNvSpPr>
          <p:nvPr>
            <p:ph type="sldNum" sz="quarter" idx="10"/>
          </p:nvPr>
        </p:nvSpPr>
        <p:spPr/>
        <p:txBody>
          <a:bodyPr/>
          <a:lstStyle/>
          <a:p>
            <a:pPr>
              <a:defRPr/>
            </a:pPr>
            <a:fld id="{46044628-546D-43C5-9EF1-9A0C3C21DE6D}"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smtClean="0"/>
              <a:t>2/16/2012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53340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5461000"/>
            <a:ext cx="1676400" cy="1905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endParaRPr lang="en-US" dirty="0"/>
          </a:p>
        </p:txBody>
      </p:sp>
      <p:sp>
        <p:nvSpPr>
          <p:cNvPr id="5" name="Footer Placeholder 4"/>
          <p:cNvSpPr>
            <a:spLocks noGrp="1"/>
          </p:cNvSpPr>
          <p:nvPr>
            <p:ph type="ftr" sz="quarter" idx="11"/>
          </p:nvPr>
        </p:nvSpPr>
        <p:spPr>
          <a:xfrm>
            <a:off x="1891554" y="5461000"/>
            <a:ext cx="1676400" cy="190500"/>
          </a:xfrm>
        </p:spPr>
        <p:txBody>
          <a:bodyPr anchor="t" anchorCtr="0"/>
          <a:lstStyle>
            <a:lvl1pPr>
              <a:defRPr>
                <a:solidFill>
                  <a:sysClr val="windowText" lastClr="000000"/>
                </a:solidFill>
              </a:defRPr>
            </a:lvl1pPr>
          </a:lstStyle>
          <a:p>
            <a:pPr>
              <a:defRPr/>
            </a:pPr>
            <a:endParaRPr lang="en-US" dirty="0"/>
          </a:p>
        </p:txBody>
      </p:sp>
      <p:sp>
        <p:nvSpPr>
          <p:cNvPr id="6" name="Slide Number Placeholder 5"/>
          <p:cNvSpPr>
            <a:spLocks noGrp="1"/>
          </p:cNvSpPr>
          <p:nvPr>
            <p:ph type="sldNum" sz="quarter" idx="12"/>
          </p:nvPr>
        </p:nvSpPr>
        <p:spPr>
          <a:xfrm>
            <a:off x="4870077" y="5461000"/>
            <a:ext cx="762000" cy="190500"/>
          </a:xfrm>
          <a:noFill/>
          <a:ln>
            <a:noFill/>
          </a:ln>
          <a:effectLst/>
        </p:spPr>
        <p:txBody>
          <a:bodyPr/>
          <a:lstStyle>
            <a:lvl1pPr algn="ctr">
              <a:defRPr sz="900" kern="1200" cap="small" baseline="0">
                <a:solidFill>
                  <a:sysClr val="windowText" lastClr="000000"/>
                </a:solidFill>
                <a:latin typeface="+mj-lt"/>
                <a:ea typeface="+mn-ea"/>
                <a:cs typeface="+mn-cs"/>
              </a:defRPr>
            </a:lvl1pPr>
          </a:lstStyle>
          <a:p>
            <a:pPr>
              <a:defRPr/>
            </a:pPr>
            <a:fld id="{382C2BFC-0BF3-4873-9785-17CEF4560E2E}" type="slidenum">
              <a:rPr lang="en-US" smtClean="0"/>
              <a:pPr>
                <a:defRPr/>
              </a:pPr>
              <a:t>‹#›</a:t>
            </a:fld>
            <a:endParaRPr lang="en-US" dirty="0"/>
          </a:p>
        </p:txBody>
      </p:sp>
      <p:sp>
        <p:nvSpPr>
          <p:cNvPr id="3" name="Subtitle 2"/>
          <p:cNvSpPr>
            <a:spLocks noGrp="1"/>
          </p:cNvSpPr>
          <p:nvPr>
            <p:ph type="subTitle" idx="1"/>
          </p:nvPr>
        </p:nvSpPr>
        <p:spPr>
          <a:xfrm>
            <a:off x="1905002" y="4889500"/>
            <a:ext cx="6570722" cy="3810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3873500"/>
            <a:ext cx="6553200" cy="10160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533400" y="5207000"/>
            <a:ext cx="762000" cy="508000"/>
          </a:xfrm>
        </p:spPr>
        <p:txBody>
          <a:bodyPr/>
          <a:lstStyle/>
          <a:p>
            <a:pPr>
              <a:defRPr/>
            </a:pPr>
            <a:fld id="{26C80DD8-D735-4B76-986B-F2A1CDB9BC68}"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5715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2" y="1915588"/>
            <a:ext cx="1447800" cy="318955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1905000"/>
            <a:ext cx="5943600" cy="3200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533400" y="5207000"/>
            <a:ext cx="762000" cy="508000"/>
          </a:xfrm>
        </p:spPr>
        <p:txBody>
          <a:bodyPr/>
          <a:lstStyle/>
          <a:p>
            <a:pPr>
              <a:defRPr/>
            </a:pPr>
            <a:fld id="{D54F786B-767B-49F8-BB12-B99A6709B552}"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900"/>
            </a:lvl1pPr>
          </a:lstStyle>
          <a:p>
            <a:pPr>
              <a:defRPr/>
            </a:pPr>
            <a:endParaRPr lang="en-US" dirty="0"/>
          </a:p>
        </p:txBody>
      </p:sp>
      <p:sp>
        <p:nvSpPr>
          <p:cNvPr id="6" name="Slide Number Placeholder 5"/>
          <p:cNvSpPr>
            <a:spLocks noGrp="1"/>
          </p:cNvSpPr>
          <p:nvPr>
            <p:ph type="sldNum" sz="quarter" idx="12"/>
          </p:nvPr>
        </p:nvSpPr>
        <p:spPr>
          <a:xfrm>
            <a:off x="533400" y="5207000"/>
            <a:ext cx="762000" cy="508000"/>
          </a:xfrm>
        </p:spPr>
        <p:txBody>
          <a:bodyPr/>
          <a:lstStyle/>
          <a:p>
            <a:pPr>
              <a:defRPr/>
            </a:pPr>
            <a:fld id="{41073EA4-7EBF-41A7-98B7-7314056A4874}"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5715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2" y="2222500"/>
            <a:ext cx="6629400" cy="9525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3746500"/>
            <a:ext cx="1524000" cy="17145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4" y="5463540"/>
            <a:ext cx="1673352" cy="190500"/>
          </a:xfrm>
        </p:spPr>
        <p:txBody>
          <a:bodyPr/>
          <a:lstStyle/>
          <a:p>
            <a:pPr>
              <a:defRPr/>
            </a:pPr>
            <a:endParaRPr lang="en-US" dirty="0"/>
          </a:p>
        </p:txBody>
      </p:sp>
      <p:sp>
        <p:nvSpPr>
          <p:cNvPr id="5" name="Footer Placeholder 4"/>
          <p:cNvSpPr>
            <a:spLocks noGrp="1"/>
          </p:cNvSpPr>
          <p:nvPr>
            <p:ph type="ftr" sz="quarter" idx="11"/>
          </p:nvPr>
        </p:nvSpPr>
        <p:spPr>
          <a:xfrm>
            <a:off x="1892810" y="5463540"/>
            <a:ext cx="1673352" cy="190500"/>
          </a:xfrm>
        </p:spPr>
        <p:txBody>
          <a:bodyPr/>
          <a:lstStyle/>
          <a:p>
            <a:pPr>
              <a:defRPr/>
            </a:pPr>
            <a:endParaRPr lang="en-US" dirty="0"/>
          </a:p>
        </p:txBody>
      </p:sp>
      <p:sp>
        <p:nvSpPr>
          <p:cNvPr id="6" name="Slide Number Placeholder 5"/>
          <p:cNvSpPr>
            <a:spLocks noGrp="1"/>
          </p:cNvSpPr>
          <p:nvPr>
            <p:ph type="sldNum" sz="quarter" idx="12"/>
          </p:nvPr>
        </p:nvSpPr>
        <p:spPr>
          <a:xfrm>
            <a:off x="457200" y="5219700"/>
            <a:ext cx="762000" cy="3429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15B6E896-9C04-4093-AAE6-8F11DD1F74FB}"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190500"/>
            <a:ext cx="6248400" cy="9525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2" y="1915588"/>
            <a:ext cx="2971800" cy="318955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2" y="1915588"/>
            <a:ext cx="2971800" cy="318955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533400" y="5067300"/>
            <a:ext cx="762000" cy="508000"/>
          </a:xfrm>
        </p:spPr>
        <p:txBody>
          <a:bodyPr/>
          <a:lstStyle/>
          <a:p>
            <a:pPr>
              <a:defRPr/>
            </a:pPr>
            <a:fld id="{9D019A4E-1F44-4162-B25B-442878168735}"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190500"/>
            <a:ext cx="6248400" cy="9525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2" y="1909749"/>
            <a:ext cx="2971800" cy="533135"/>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7" y="2614706"/>
            <a:ext cx="2971800" cy="2499360"/>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2" y="1909749"/>
            <a:ext cx="2971800" cy="533135"/>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2" y="2614706"/>
            <a:ext cx="2971800" cy="2501635"/>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533400" y="5067300"/>
            <a:ext cx="762000" cy="508000"/>
          </a:xfrm>
        </p:spPr>
        <p:txBody>
          <a:bodyPr/>
          <a:lstStyle/>
          <a:p>
            <a:pPr>
              <a:defRPr/>
            </a:pPr>
            <a:fld id="{2C5AA2AD-B43D-4F53-9D02-0361145AF821}"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3970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381000" y="4991100"/>
            <a:ext cx="762000" cy="508000"/>
          </a:xfrm>
        </p:spPr>
        <p:txBody>
          <a:bodyPr/>
          <a:lstStyle/>
          <a:p>
            <a:pPr>
              <a:defRPr/>
            </a:pPr>
            <a:fld id="{D488C4FD-4C27-4690-97C8-D6F4A18CF6FF}"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3970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533400" y="4914900"/>
            <a:ext cx="762000" cy="508000"/>
          </a:xfrm>
        </p:spPr>
        <p:txBody>
          <a:bodyPr/>
          <a:lstStyle/>
          <a:p>
            <a:pPr>
              <a:defRPr/>
            </a:pPr>
            <a:fld id="{56002039-5012-4300-880C-66F9CD122CA1}"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50" y="190500"/>
            <a:ext cx="6245352" cy="9525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6" y="2039159"/>
            <a:ext cx="5715000" cy="2942665"/>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2526242"/>
            <a:ext cx="1524000" cy="19685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533400" y="5207000"/>
            <a:ext cx="762000" cy="508000"/>
          </a:xfrm>
        </p:spPr>
        <p:txBody>
          <a:bodyPr/>
          <a:lstStyle/>
          <a:p>
            <a:pPr>
              <a:defRPr/>
            </a:pPr>
            <a:fld id="{CDB40E4E-289E-46B5-A9B8-625CA594FE3D}"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50" y="190500"/>
            <a:ext cx="6245352" cy="9525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6" y="2042160"/>
            <a:ext cx="5715000" cy="2941320"/>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64594" y="2526241"/>
            <a:ext cx="1527048" cy="1965960"/>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533400" y="5207000"/>
            <a:ext cx="762000" cy="508000"/>
          </a:xfrm>
        </p:spPr>
        <p:txBody>
          <a:bodyPr/>
          <a:lstStyle/>
          <a:p>
            <a:pPr>
              <a:defRPr/>
            </a:pPr>
            <a:fld id="{5432F292-1222-4088-BC06-A18D8E08E3DB}"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5715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1905000"/>
            <a:ext cx="6248400" cy="3200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190500"/>
            <a:ext cx="6248400" cy="9525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5292913"/>
            <a:ext cx="2133600" cy="304271"/>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pPr>
              <a:defRPr/>
            </a:pPr>
            <a:endParaRPr lang="en-US" dirty="0"/>
          </a:p>
        </p:txBody>
      </p:sp>
      <p:sp>
        <p:nvSpPr>
          <p:cNvPr id="5" name="Footer Placeholder 4"/>
          <p:cNvSpPr>
            <a:spLocks noGrp="1"/>
          </p:cNvSpPr>
          <p:nvPr>
            <p:ph type="ftr" sz="quarter" idx="3"/>
          </p:nvPr>
        </p:nvSpPr>
        <p:spPr>
          <a:xfrm>
            <a:off x="2438400" y="5296961"/>
            <a:ext cx="2895600" cy="304271"/>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dirty="0"/>
          </a:p>
        </p:txBody>
      </p:sp>
      <p:sp>
        <p:nvSpPr>
          <p:cNvPr id="6" name="Slide Number Placeholder 5"/>
          <p:cNvSpPr>
            <a:spLocks noGrp="1"/>
          </p:cNvSpPr>
          <p:nvPr>
            <p:ph type="sldNum" sz="quarter" idx="4"/>
          </p:nvPr>
        </p:nvSpPr>
        <p:spPr>
          <a:xfrm>
            <a:off x="533400" y="444500"/>
            <a:ext cx="762000" cy="5080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a:defRPr/>
            </a:pPr>
            <a:fld id="{C93872A3-2052-43B5-9721-CAF55E97D68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wipe dir="d"/>
  </p:transition>
  <p:timing>
    <p:tnLst>
      <p:par>
        <p:cTn id="1" dur="indefinite" restart="never" nodeType="tmRoot"/>
      </p:par>
    </p:tnLst>
  </p:timing>
  <p:hf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ortlandmap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portlandmap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ortlandonline.com/phb/mcc"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pdc.us/pdf/housing_services/financial/mcc/8%20-%20Borrowers%20Closing%20Affidavit.pdf" TargetMode="External"/><Relationship Id="rId7" Type="http://schemas.openxmlformats.org/officeDocument/2006/relationships/image" Target="../media/image32.png"/><Relationship Id="rId12" Type="http://schemas.openxmlformats.org/officeDocument/2006/relationships/hyperlink" Target="http://www.pdc.us/pdf/housing_services/financial/mcc/10%20-%20Notice%20of%20Method%20to%20Compute%20Recapture.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gif"/><Relationship Id="rId10" Type="http://schemas.openxmlformats.org/officeDocument/2006/relationships/hyperlink" Target="http://www.pdc.us/pdf/housing_services/financial/mcc/7%20-%20Seller%20Affidavit.pdf" TargetMode="External"/><Relationship Id="rId4" Type="http://schemas.openxmlformats.org/officeDocument/2006/relationships/hyperlink" Target="http://www.pdc.us/pdf/housing_services/financial/mcc/9%20-%20Lenders%20Closing%20Certificate.pdf" TargetMode="External"/><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www.portlandonline.com/phb/mcclender"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Sharon.Johnson@portlandoregon.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mailto:mcc@portlandoregon.gov" TargetMode="External"/><Relationship Id="rId4" Type="http://schemas.openxmlformats.org/officeDocument/2006/relationships/hyperlink" Target="mailto:Dory.VanBockel@porlandoregon.go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ubtitle 6"/>
          <p:cNvSpPr>
            <a:spLocks noGrp="1"/>
          </p:cNvSpPr>
          <p:nvPr>
            <p:ph type="subTitle" idx="1"/>
          </p:nvPr>
        </p:nvSpPr>
        <p:spPr>
          <a:xfrm>
            <a:off x="76202" y="3810000"/>
            <a:ext cx="9067800" cy="1460500"/>
          </a:xfrm>
          <a:effectLst>
            <a:outerShdw blurRad="50800" dist="114300" dir="1800000" algn="l" rotWithShape="0">
              <a:prstClr val="black">
                <a:alpha val="40000"/>
              </a:prstClr>
            </a:outerShdw>
          </a:effectLst>
        </p:spPr>
        <p:txBody>
          <a:bodyPr lIns="0" rIns="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solidFill>
                  <a:sysClr val="windowText" lastClr="000000"/>
                </a:solidFill>
                <a:effectLst>
                  <a:outerShdw blurRad="50800" dist="39000" dir="5460000" algn="tl">
                    <a:srgbClr val="000000">
                      <a:alpha val="38000"/>
                    </a:srgbClr>
                  </a:outerShdw>
                </a:effectLst>
                <a:latin typeface="Verdana" pitchFamily="34" charset="0"/>
              </a:rPr>
              <a:t>Presented by Sharon Johnson and Dory Van Bockel</a:t>
            </a:r>
          </a:p>
          <a:p>
            <a:pPr algn="l"/>
            <a:r>
              <a:rPr lang="en-US" b="1" dirty="0" smtClean="0">
                <a:ln w="11430"/>
                <a:solidFill>
                  <a:sysClr val="windowText" lastClr="000000"/>
                </a:solidFill>
                <a:effectLst>
                  <a:outerShdw blurRad="50800" dist="39000" dir="5460000" algn="tl">
                    <a:srgbClr val="000000">
                      <a:alpha val="38000"/>
                    </a:srgbClr>
                  </a:outerShdw>
                </a:effectLst>
                <a:latin typeface="Verdana" pitchFamily="34" charset="0"/>
              </a:rPr>
              <a:t>Portland Housing Bureau</a:t>
            </a:r>
          </a:p>
          <a:p>
            <a:pPr algn="l"/>
            <a:endParaRPr lang="en-US" sz="3900" b="1" dirty="0" smtClean="0">
              <a:ln w="11430"/>
              <a:solidFill>
                <a:sysClr val="windowText" lastClr="000000"/>
              </a:solidFill>
              <a:effectLst>
                <a:outerShdw blurRad="50800" dist="39000" dir="5460000" algn="tl">
                  <a:srgbClr val="000000">
                    <a:alpha val="38000"/>
                  </a:srgbClr>
                </a:outerShdw>
              </a:effectLst>
              <a:latin typeface="Verdana" pitchFamily="34" charset="0"/>
            </a:endParaRPr>
          </a:p>
          <a:p>
            <a:pPr algn="l"/>
            <a:endParaRPr lang="en-US" b="1" dirty="0" smtClean="0">
              <a:ln w="11430"/>
              <a:solidFill>
                <a:sysClr val="windowText" lastClr="000000"/>
              </a:solidFill>
              <a:effectLst>
                <a:outerShdw blurRad="50800" dist="39000" dir="5460000" algn="tl">
                  <a:srgbClr val="000000">
                    <a:alpha val="38000"/>
                  </a:srgbClr>
                </a:outerShdw>
              </a:effectLst>
              <a:latin typeface="Verdana" pitchFamily="34" charset="0"/>
            </a:endParaRPr>
          </a:p>
        </p:txBody>
      </p:sp>
      <p:sp>
        <p:nvSpPr>
          <p:cNvPr id="6" name="Title 5"/>
          <p:cNvSpPr>
            <a:spLocks noGrp="1"/>
          </p:cNvSpPr>
          <p:nvPr>
            <p:ph type="ctrTitle"/>
          </p:nvPr>
        </p:nvSpPr>
        <p:spPr>
          <a:xfrm>
            <a:off x="-228598" y="2413001"/>
            <a:ext cx="9829800" cy="122502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t/>
            </a:r>
            <a:b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br>
            <a: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t/>
            </a:r>
            <a:b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br>
            <a: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t>    </a:t>
            </a:r>
            <a:r>
              <a:rPr lang="en-US" b="1" i="1" cap="none" spc="0" dirty="0" smtClean="0">
                <a:ln w="11430"/>
                <a:solidFill>
                  <a:schemeClr val="accent4">
                    <a:lumMod val="50000"/>
                  </a:schemeClr>
                </a:solidFill>
                <a:effectLst>
                  <a:outerShdw blurRad="50800" dist="39000" dir="5460000" algn="tl">
                    <a:srgbClr val="000000">
                      <a:alpha val="38000"/>
                    </a:srgbClr>
                  </a:outerShdw>
                </a:effectLst>
                <a:latin typeface="Verdana" pitchFamily="34" charset="0"/>
              </a:rPr>
              <a:t>Mortgage Credit Certificate</a:t>
            </a:r>
            <a:br>
              <a:rPr lang="en-US" b="1" i="1" cap="none" spc="0" dirty="0" smtClean="0">
                <a:ln w="11430"/>
                <a:solidFill>
                  <a:schemeClr val="accent4">
                    <a:lumMod val="50000"/>
                  </a:schemeClr>
                </a:solidFill>
                <a:effectLst>
                  <a:outerShdw blurRad="50800" dist="39000" dir="5460000" algn="tl">
                    <a:srgbClr val="000000">
                      <a:alpha val="38000"/>
                    </a:srgbClr>
                  </a:outerShdw>
                </a:effectLst>
                <a:latin typeface="Verdana" pitchFamily="34" charset="0"/>
              </a:rPr>
            </a:br>
            <a:r>
              <a:rPr lang="en-US" b="1" i="1" cap="none" spc="0" dirty="0" smtClean="0">
                <a:ln w="11430"/>
                <a:solidFill>
                  <a:schemeClr val="accent4">
                    <a:lumMod val="50000"/>
                  </a:schemeClr>
                </a:solidFill>
                <a:effectLst>
                  <a:outerShdw blurRad="50800" dist="39000" dir="5460000" algn="tl">
                    <a:srgbClr val="000000">
                      <a:alpha val="38000"/>
                    </a:srgbClr>
                  </a:outerShdw>
                </a:effectLst>
                <a:latin typeface="Verdana" pitchFamily="34" charset="0"/>
              </a:rPr>
              <a:t>   Loan Officer</a:t>
            </a:r>
            <a:br>
              <a:rPr lang="en-US" b="1" i="1" cap="none" spc="0" dirty="0" smtClean="0">
                <a:ln w="11430"/>
                <a:solidFill>
                  <a:schemeClr val="accent4">
                    <a:lumMod val="50000"/>
                  </a:schemeClr>
                </a:solidFill>
                <a:effectLst>
                  <a:outerShdw blurRad="50800" dist="39000" dir="5460000" algn="tl">
                    <a:srgbClr val="000000">
                      <a:alpha val="38000"/>
                    </a:srgbClr>
                  </a:outerShdw>
                </a:effectLst>
                <a:latin typeface="Verdana" pitchFamily="34" charset="0"/>
              </a:rPr>
            </a:br>
            <a:r>
              <a:rPr lang="en-US" b="1" i="1" cap="none" spc="0" dirty="0" smtClean="0">
                <a:ln w="11430"/>
                <a:solidFill>
                  <a:schemeClr val="accent4">
                    <a:lumMod val="50000"/>
                  </a:schemeClr>
                </a:solidFill>
                <a:effectLst>
                  <a:outerShdw blurRad="50800" dist="39000" dir="5460000" algn="tl">
                    <a:srgbClr val="000000">
                      <a:alpha val="38000"/>
                    </a:srgbClr>
                  </a:outerShdw>
                </a:effectLst>
                <a:latin typeface="Verdana" pitchFamily="34" charset="0"/>
              </a:rPr>
              <a:t>   Certification Training</a:t>
            </a:r>
            <a: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t/>
            </a:r>
            <a:br>
              <a:rPr lang="en-US" b="1" i="1" cap="none" spc="0" dirty="0" smtClean="0">
                <a:ln w="11430"/>
                <a:solidFill>
                  <a:srgbClr val="0B117F"/>
                </a:solidFill>
                <a:effectLst>
                  <a:outerShdw blurRad="50800" dist="39000" dir="5460000" algn="tl">
                    <a:srgbClr val="000000">
                      <a:alpha val="38000"/>
                    </a:srgbClr>
                  </a:outerShdw>
                </a:effectLst>
                <a:latin typeface="Verdana" pitchFamily="34" charset="0"/>
              </a:rPr>
            </a:br>
            <a:endParaRPr lang="en-US" b="1" cap="none" spc="0" dirty="0">
              <a:ln w="11430"/>
              <a:solidFill>
                <a:srgbClr val="0B117F"/>
              </a:solidFill>
              <a:effectLst>
                <a:outerShdw blurRad="50800" dist="39000" dir="5460000" algn="tl">
                  <a:srgbClr val="000000">
                    <a:alpha val="38000"/>
                  </a:srgbClr>
                </a:outerShdw>
              </a:effectLst>
            </a:endParaRPr>
          </a:p>
        </p:txBody>
      </p:sp>
      <p:sp>
        <p:nvSpPr>
          <p:cNvPr id="4101" name="TextBox 8"/>
          <p:cNvSpPr txBox="1">
            <a:spLocks noChangeArrowheads="1"/>
          </p:cNvSpPr>
          <p:nvPr/>
        </p:nvSpPr>
        <p:spPr bwMode="auto">
          <a:xfrm>
            <a:off x="3276602" y="444501"/>
            <a:ext cx="5867400" cy="461665"/>
          </a:xfrm>
          <a:prstGeom prst="rect">
            <a:avLst/>
          </a:prstGeom>
          <a:noFill/>
          <a:ln w="9525">
            <a:noFill/>
            <a:miter lim="800000"/>
            <a:headEnd/>
            <a:tailEnd/>
          </a:ln>
        </p:spPr>
        <p:txBody>
          <a:bodyPr>
            <a:spAutoFit/>
          </a:bodyPr>
          <a:lstStyle/>
          <a:p>
            <a:pPr eaLnBrk="0" hangingPunct="0"/>
            <a:endParaRPr lang="en-US" dirty="0"/>
          </a:p>
        </p:txBody>
      </p:sp>
      <p:pic>
        <p:nvPicPr>
          <p:cNvPr id="78856" name="Picture 8"/>
          <p:cNvPicPr>
            <a:picLocks noChangeAspect="1" noChangeArrowheads="1"/>
          </p:cNvPicPr>
          <p:nvPr/>
        </p:nvPicPr>
        <p:blipFill>
          <a:blip r:embed="rId3"/>
          <a:srcRect/>
          <a:stretch>
            <a:fillRect/>
          </a:stretch>
        </p:blipFill>
        <p:spPr bwMode="auto">
          <a:xfrm>
            <a:off x="6172200" y="4229100"/>
            <a:ext cx="2655886" cy="12033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382C2BFC-0BF3-4873-9785-17CEF4560E2E}" type="slidenum">
              <a:rPr lang="en-US" smtClean="0"/>
              <a:pPr>
                <a:defRPr/>
              </a:pPr>
              <a:t>1</a:t>
            </a:fld>
            <a:endParaRPr lang="en-US" dirty="0"/>
          </a:p>
        </p:txBody>
      </p:sp>
      <p:pic>
        <p:nvPicPr>
          <p:cNvPr id="9" name="Picture 8" descr="Final 1.gif"/>
          <p:cNvPicPr>
            <a:picLocks noChangeAspect="1"/>
          </p:cNvPicPr>
          <p:nvPr/>
        </p:nvPicPr>
        <p:blipFill>
          <a:blip r:embed="rId4" cstate="print">
            <a:duotone>
              <a:schemeClr val="accent6">
                <a:shade val="45000"/>
                <a:satMod val="135000"/>
              </a:schemeClr>
              <a:prstClr val="white"/>
            </a:duotone>
          </a:blip>
          <a:stretch>
            <a:fillRect/>
          </a:stretch>
        </p:blipFill>
        <p:spPr>
          <a:xfrm>
            <a:off x="1828822" y="0"/>
            <a:ext cx="7315178" cy="533399"/>
          </a:xfrm>
          <a:prstGeom prst="rect">
            <a:avLst/>
          </a:prstGeom>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Rectangle 3"/>
          <p:cNvSpPr>
            <a:spLocks noGrp="1"/>
          </p:cNvSpPr>
          <p:nvPr>
            <p:ph type="body" sz="half" idx="2"/>
          </p:nvPr>
        </p:nvSpPr>
        <p:spPr/>
        <p:txBody>
          <a:bodyPr>
            <a:normAutofit/>
          </a:bodyPr>
          <a:lstStyle/>
          <a:p>
            <a:endParaRPr lang="en-US" sz="2400" dirty="0" smtClean="0"/>
          </a:p>
          <a:p>
            <a:endParaRPr lang="en-US" sz="2400" dirty="0">
              <a:latin typeface="+mj-lt"/>
            </a:endParaRPr>
          </a:p>
        </p:txBody>
      </p:sp>
      <p:sp>
        <p:nvSpPr>
          <p:cNvPr id="4" name="Rectangle 2"/>
          <p:cNvSpPr txBox="1">
            <a:spLocks noChangeArrowheads="1"/>
          </p:cNvSpPr>
          <p:nvPr/>
        </p:nvSpPr>
        <p:spPr bwMode="auto">
          <a:xfrm>
            <a:off x="0" y="190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2005-2009 Percent Over/Under</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dirty="0" smtClean="0">
                <a:ln w="6350">
                  <a:noFill/>
                </a:ln>
                <a:effectLst>
                  <a:outerShdw blurRad="114300" dist="101600" dir="2700000" algn="tl" rotWithShape="0">
                    <a:srgbClr val="000000">
                      <a:alpha val="40000"/>
                    </a:srgbClr>
                  </a:outerShdw>
                </a:effectLst>
                <a:latin typeface="+mj-lt"/>
                <a:ea typeface="+mj-ea"/>
                <a:cs typeface="+mj-cs"/>
              </a:rPr>
              <a:t>Avg. Homeownership Rate-Portland, OR</a:t>
            </a: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p>
        </p:txBody>
      </p:sp>
      <p:sp>
        <p:nvSpPr>
          <p:cNvPr id="13" name="Slide Number Placeholder 12"/>
          <p:cNvSpPr>
            <a:spLocks noGrp="1"/>
          </p:cNvSpPr>
          <p:nvPr>
            <p:ph type="sldNum" sz="quarter" idx="12"/>
          </p:nvPr>
        </p:nvSpPr>
        <p:spPr/>
        <p:txBody>
          <a:bodyPr/>
          <a:lstStyle/>
          <a:p>
            <a:pPr>
              <a:defRPr/>
            </a:pPr>
            <a:fld id="{5432F292-1222-4088-BC06-A18D8E08E3DB}" type="slidenum">
              <a:rPr lang="en-US" smtClean="0"/>
              <a:pPr>
                <a:defRPr/>
              </a:pPr>
              <a:t>10</a:t>
            </a:fld>
            <a:endParaRPr lang="en-US" dirty="0"/>
          </a:p>
        </p:txBody>
      </p:sp>
      <p:graphicFrame>
        <p:nvGraphicFramePr>
          <p:cNvPr id="9" name="Chart 8"/>
          <p:cNvGraphicFramePr/>
          <p:nvPr/>
        </p:nvGraphicFramePr>
        <p:xfrm>
          <a:off x="1828800" y="1409700"/>
          <a:ext cx="7315200" cy="43053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8"/>
          <p:cNvPicPr>
            <a:picLocks noChangeAspect="1" noChangeArrowheads="1"/>
          </p:cNvPicPr>
          <p:nvPr/>
        </p:nvPicPr>
        <p:blipFill>
          <a:blip r:embed="rId4"/>
          <a:srcRect/>
          <a:stretch>
            <a:fillRect/>
          </a:stretch>
        </p:blipFill>
        <p:spPr bwMode="auto">
          <a:xfrm>
            <a:off x="0" y="190500"/>
            <a:ext cx="1983157" cy="89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Income By </a:t>
            </a:r>
            <a:br>
              <a:rPr lang="en-US" dirty="0" smtClean="0"/>
            </a:br>
            <a:r>
              <a:rPr lang="en-US" dirty="0" smtClean="0"/>
              <a:t>Race and Ethnicity</a:t>
            </a:r>
            <a:endParaRPr lang="en-US" dirty="0"/>
          </a:p>
        </p:txBody>
      </p:sp>
      <p:pic>
        <p:nvPicPr>
          <p:cNvPr id="101379" name="Picture 3"/>
          <p:cNvPicPr>
            <a:picLocks noChangeAspect="1" noChangeArrowheads="1"/>
          </p:cNvPicPr>
          <p:nvPr/>
        </p:nvPicPr>
        <p:blipFill>
          <a:blip r:embed="rId2"/>
          <a:srcRect l="54707" t="58205" r="10480" b="11249"/>
          <a:stretch>
            <a:fillRect/>
          </a:stretch>
        </p:blipFill>
        <p:spPr bwMode="auto">
          <a:xfrm>
            <a:off x="1905000" y="1638300"/>
            <a:ext cx="7010400" cy="38862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D488C4FD-4C27-4690-97C8-D6F4A18CF6FF}" type="slidenum">
              <a:rPr lang="en-US" smtClean="0"/>
              <a:pPr>
                <a:defRPr/>
              </a:pPr>
              <a:t>11</a:t>
            </a:fld>
            <a:endParaRPr lang="en-US"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609600" y="1562100"/>
          <a:ext cx="8229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p:cNvSpPr txBox="1">
            <a:spLocks noChangeArrowheads="1"/>
          </p:cNvSpPr>
          <p:nvPr/>
        </p:nvSpPr>
        <p:spPr bwMode="auto">
          <a:xfrm>
            <a:off x="0" y="3429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Mortgage Credit Certificate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b="1" dirty="0" smtClean="0">
                <a:ln w="6350">
                  <a:noFill/>
                </a:ln>
                <a:effectLst>
                  <a:outerShdw blurRad="114300" dist="101600" dir="2700000" algn="tl" rotWithShape="0">
                    <a:srgbClr val="000000">
                      <a:alpha val="40000"/>
                    </a:srgbClr>
                  </a:outerShdw>
                </a:effectLst>
                <a:latin typeface="+mj-lt"/>
                <a:ea typeface="+mj-ea"/>
                <a:cs typeface="+mj-cs"/>
              </a:rPr>
              <a:t>Background &amp; History</a:t>
            </a:r>
            <a:endParaRPr kumimoji="0" lang="en-US"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pic>
        <p:nvPicPr>
          <p:cNvPr id="6" name="Picture 8"/>
          <p:cNvPicPr>
            <a:picLocks noChangeAspect="1" noChangeArrowheads="1"/>
          </p:cNvPicPr>
          <p:nvPr/>
        </p:nvPicPr>
        <p:blipFill>
          <a:blip r:embed="rId4"/>
          <a:srcRect/>
          <a:stretch>
            <a:fillRect/>
          </a:stretch>
        </p:blipFill>
        <p:spPr bwMode="auto">
          <a:xfrm>
            <a:off x="0" y="266700"/>
            <a:ext cx="1983157" cy="898525"/>
          </a:xfrm>
          <a:prstGeom prst="rect">
            <a:avLst/>
          </a:prstGeom>
          <a:ln>
            <a:noFill/>
          </a:ln>
          <a:effectLst>
            <a:outerShdw blurRad="292100" dist="139700" dir="2700000" algn="tl" rotWithShape="0">
              <a:srgbClr val="333333">
                <a:alpha val="65000"/>
              </a:srgbClr>
            </a:outerShdw>
          </a:effectLst>
        </p:spPr>
      </p:pic>
      <p:sp>
        <p:nvSpPr>
          <p:cNvPr id="16" name="Slide Number Placeholder 15"/>
          <p:cNvSpPr>
            <a:spLocks noGrp="1"/>
          </p:cNvSpPr>
          <p:nvPr>
            <p:ph type="sldNum" sz="quarter" idx="12"/>
          </p:nvPr>
        </p:nvSpPr>
        <p:spPr/>
        <p:txBody>
          <a:bodyPr/>
          <a:lstStyle/>
          <a:p>
            <a:pPr>
              <a:defRPr/>
            </a:pPr>
            <a:fld id="{D488C4FD-4C27-4690-97C8-D6F4A18CF6FF}" type="slidenum">
              <a:rPr lang="en-US" smtClean="0"/>
              <a:pPr>
                <a:defRPr/>
              </a:pPr>
              <a:t>12</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1676400" y="1714500"/>
            <a:ext cx="7162800" cy="34290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smtClean="0"/>
              <a:t>MCC Round 1</a:t>
            </a:r>
            <a:endParaRPr lang="en-US" dirty="0"/>
          </a:p>
        </p:txBody>
      </p:sp>
      <p:sp>
        <p:nvSpPr>
          <p:cNvPr id="5" name="Text Placeholder 4"/>
          <p:cNvSpPr>
            <a:spLocks noGrp="1"/>
          </p:cNvSpPr>
          <p:nvPr>
            <p:ph type="body" sz="half" idx="2"/>
          </p:nvPr>
        </p:nvSpPr>
        <p:spPr>
          <a:xfrm>
            <a:off x="152400" y="2019300"/>
            <a:ext cx="1527048" cy="1965960"/>
          </a:xfrm>
        </p:spPr>
        <p:txBody>
          <a:bodyPr>
            <a:noAutofit/>
          </a:bodyPr>
          <a:lstStyle/>
          <a:p>
            <a:r>
              <a:rPr lang="en-US" sz="1600" dirty="0" smtClean="0">
                <a:solidFill>
                  <a:schemeClr val="tx1"/>
                </a:solidFill>
              </a:rPr>
              <a:t>In the first round of the MCC program, 20% of the MCC clients were people of color.</a:t>
            </a:r>
            <a:endParaRPr lang="en-US" sz="1600" dirty="0">
              <a:solidFill>
                <a:schemeClr val="tx1"/>
              </a:solidFill>
            </a:endParaRPr>
          </a:p>
        </p:txBody>
      </p:sp>
      <p:sp>
        <p:nvSpPr>
          <p:cNvPr id="8" name="Slide Number Placeholder 7"/>
          <p:cNvSpPr>
            <a:spLocks noGrp="1"/>
          </p:cNvSpPr>
          <p:nvPr>
            <p:ph type="sldNum" sz="quarter" idx="12"/>
          </p:nvPr>
        </p:nvSpPr>
        <p:spPr/>
        <p:txBody>
          <a:bodyPr/>
          <a:lstStyle/>
          <a:p>
            <a:pPr>
              <a:defRPr/>
            </a:pPr>
            <a:fld id="{5432F292-1222-4088-BC06-A18D8E08E3DB}" type="slidenum">
              <a:rPr lang="en-US" smtClean="0"/>
              <a:pPr>
                <a:defRPr/>
              </a:pPr>
              <a:t>13</a:t>
            </a:fld>
            <a:endParaRPr lang="en-US" dirty="0"/>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MCCs issued by MFI</a:t>
            </a:r>
            <a:endParaRPr lang="en-US" dirty="0"/>
          </a:p>
        </p:txBody>
      </p:sp>
      <p:sp>
        <p:nvSpPr>
          <p:cNvPr id="4" name="Text Placeholder 3"/>
          <p:cNvSpPr>
            <a:spLocks noGrp="1"/>
          </p:cNvSpPr>
          <p:nvPr>
            <p:ph type="body" sz="half" idx="4294967295"/>
          </p:nvPr>
        </p:nvSpPr>
        <p:spPr>
          <a:xfrm>
            <a:off x="0" y="2525713"/>
            <a:ext cx="2501901" cy="1966912"/>
          </a:xfrm>
        </p:spPr>
        <p:txBody>
          <a:bodyPr>
            <a:noAutofit/>
          </a:bodyPr>
          <a:lstStyle/>
          <a:p>
            <a:r>
              <a:rPr lang="en-US" sz="1600" b="1" dirty="0" smtClean="0"/>
              <a:t>57% of MCC customers earned between 80 % to 120% MFI</a:t>
            </a:r>
          </a:p>
          <a:p>
            <a:r>
              <a:rPr lang="en-US" sz="1600" b="1" dirty="0" smtClean="0"/>
              <a:t>43% earned less than  80% MFI</a:t>
            </a:r>
          </a:p>
        </p:txBody>
      </p:sp>
      <p:pic>
        <p:nvPicPr>
          <p:cNvPr id="1027" name="Picture 3"/>
          <p:cNvPicPr>
            <a:picLocks noChangeAspect="1" noChangeArrowheads="1"/>
          </p:cNvPicPr>
          <p:nvPr/>
        </p:nvPicPr>
        <p:blipFill>
          <a:blip r:embed="rId2"/>
          <a:srcRect/>
          <a:stretch>
            <a:fillRect/>
          </a:stretch>
        </p:blipFill>
        <p:spPr bwMode="auto">
          <a:xfrm>
            <a:off x="3924306" y="1219200"/>
            <a:ext cx="4610101" cy="3924300"/>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D488C4FD-4C27-4690-97C8-D6F4A18CF6FF}" type="slidenum">
              <a:rPr lang="en-US" smtClean="0"/>
              <a:pPr>
                <a:defRPr/>
              </a:pPr>
              <a:t>14</a:t>
            </a:fld>
            <a:endParaRPr lang="en-US" dirty="0"/>
          </a:p>
        </p:txBody>
      </p:sp>
      <p:pic>
        <p:nvPicPr>
          <p:cNvPr id="9" name="Picture 1"/>
          <p:cNvPicPr>
            <a:picLocks noChangeAspect="1" noChangeArrowheads="1"/>
          </p:cNvPicPr>
          <p:nvPr/>
        </p:nvPicPr>
        <p:blipFill>
          <a:blip r:embed="rId3"/>
          <a:srcRect t="5814" r="43600"/>
          <a:stretch>
            <a:fillRect/>
          </a:stretch>
        </p:blipFill>
        <p:spPr bwMode="auto">
          <a:xfrm>
            <a:off x="0" y="0"/>
            <a:ext cx="213360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342900"/>
            <a:ext cx="7315200" cy="952500"/>
          </a:xfrm>
        </p:spPr>
        <p:txBody>
          <a:bodyPr>
            <a:normAutofit/>
          </a:bodyPr>
          <a:lstStyle/>
          <a:p>
            <a:r>
              <a:rPr lang="en-US" sz="1800" b="1" cap="none" spc="0" dirty="0" smtClean="0">
                <a:ln w="1905"/>
                <a:solidFill>
                  <a:srgbClr val="070B54"/>
                </a:solidFill>
                <a:effectLst>
                  <a:innerShdw blurRad="69850" dist="43180" dir="5400000">
                    <a:srgbClr val="000000">
                      <a:alpha val="65000"/>
                    </a:srgbClr>
                  </a:innerShdw>
                </a:effectLst>
              </a:rPr>
              <a:t>Over 60% of the MCC Recipients were between the ages of 25-34</a:t>
            </a:r>
            <a:endParaRPr lang="en-US" sz="1800" b="1" cap="none" spc="0" dirty="0">
              <a:ln w="1905"/>
              <a:solidFill>
                <a:srgbClr val="070B54"/>
              </a:soli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a:srcRect/>
          <a:stretch>
            <a:fillRect/>
          </a:stretch>
        </p:blipFill>
        <p:spPr bwMode="auto">
          <a:xfrm>
            <a:off x="457202" y="1485900"/>
            <a:ext cx="8382002" cy="39433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56002039-5012-4300-880C-66F9CD122CA1}"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effectLst>
                  <a:outerShdw blurRad="50800" dist="39000" dir="5460000" algn="tl">
                    <a:srgbClr val="000000">
                      <a:alpha val="38000"/>
                    </a:srgbClr>
                  </a:outerShdw>
                </a:effectLst>
              </a:rPr>
              <a:t>MCCs issued by Household Size</a:t>
            </a:r>
            <a:endParaRPr lang="en-US" sz="3200" b="1" cap="none" spc="0" dirty="0">
              <a:ln w="11430"/>
              <a:effectLst>
                <a:outerShdw blurRad="50800" dist="39000" dir="5460000" algn="tl">
                  <a:srgbClr val="000000">
                    <a:alpha val="38000"/>
                  </a:srgbClr>
                </a:outerShdw>
              </a:effectLst>
            </a:endParaRPr>
          </a:p>
        </p:txBody>
      </p:sp>
      <p:sp>
        <p:nvSpPr>
          <p:cNvPr id="4" name="Text Placeholder 3"/>
          <p:cNvSpPr>
            <a:spLocks noGrp="1"/>
          </p:cNvSpPr>
          <p:nvPr>
            <p:ph type="body" sz="half" idx="2"/>
          </p:nvPr>
        </p:nvSpPr>
        <p:spPr/>
        <p:txBody>
          <a:bodyPr>
            <a:normAutofit/>
          </a:bodyPr>
          <a:lstStyle/>
          <a:p>
            <a:r>
              <a:rPr lang="en-US" sz="1600" dirty="0" smtClean="0">
                <a:solidFill>
                  <a:srgbClr val="070B54"/>
                </a:solidFill>
              </a:rPr>
              <a:t>90% of MCC recipients were to single and two person households</a:t>
            </a:r>
            <a:endParaRPr lang="en-US" sz="1600" dirty="0">
              <a:solidFill>
                <a:srgbClr val="070B54"/>
              </a:solidFill>
            </a:endParaRPr>
          </a:p>
        </p:txBody>
      </p:sp>
      <p:pic>
        <p:nvPicPr>
          <p:cNvPr id="3074" name="Picture 2"/>
          <p:cNvPicPr>
            <a:picLocks noChangeAspect="1" noChangeArrowheads="1"/>
          </p:cNvPicPr>
          <p:nvPr/>
        </p:nvPicPr>
        <p:blipFill>
          <a:blip r:embed="rId2"/>
          <a:srcRect/>
          <a:stretch>
            <a:fillRect/>
          </a:stretch>
        </p:blipFill>
        <p:spPr bwMode="auto">
          <a:xfrm>
            <a:off x="2895600" y="1866900"/>
            <a:ext cx="5334674" cy="3543300"/>
          </a:xfrm>
          <a:prstGeom prst="rect">
            <a:avLst/>
          </a:prstGeom>
          <a:noFill/>
          <a:ln w="9525">
            <a:noFill/>
            <a:miter lim="800000"/>
            <a:headEnd/>
            <a:tailEnd/>
          </a:ln>
          <a:effectLst/>
        </p:spPr>
      </p:pic>
      <p:pic>
        <p:nvPicPr>
          <p:cNvPr id="6" name="Picture 1"/>
          <p:cNvPicPr>
            <a:picLocks noChangeAspect="1" noChangeArrowheads="1"/>
          </p:cNvPicPr>
          <p:nvPr/>
        </p:nvPicPr>
        <p:blipFill>
          <a:blip r:embed="rId3"/>
          <a:srcRect b="4000"/>
          <a:stretch>
            <a:fillRect/>
          </a:stretch>
        </p:blipFill>
        <p:spPr bwMode="auto">
          <a:xfrm>
            <a:off x="228602" y="114300"/>
            <a:ext cx="2209800" cy="18288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5432F292-1222-4088-BC06-A18D8E08E3DB}" type="slidenum">
              <a:rPr lang="en-US" smtClean="0"/>
              <a:pPr>
                <a:defRPr/>
              </a:pPr>
              <a:t>16</a:t>
            </a:fld>
            <a:endParaRPr lang="en-US" dirty="0"/>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15"/>
          <p:cNvSpPr txBox="1">
            <a:spLocks noChangeArrowheads="1"/>
          </p:cNvSpPr>
          <p:nvPr/>
        </p:nvSpPr>
        <p:spPr bwMode="auto">
          <a:xfrm>
            <a:off x="304802" y="2032000"/>
            <a:ext cx="8610600" cy="3385542"/>
          </a:xfrm>
          <a:prstGeom prst="rect">
            <a:avLst/>
          </a:prstGeom>
          <a:noFill/>
          <a:ln w="9525">
            <a:noFill/>
            <a:miter lim="800000"/>
            <a:headEnd/>
            <a:tailEnd/>
          </a:ln>
        </p:spPr>
        <p:txBody>
          <a:bodyPr wrap="square">
            <a:spAutoFit/>
          </a:bodyPr>
          <a:lstStyle/>
          <a:p>
            <a:pPr marL="338138" indent="-287338">
              <a:spcBef>
                <a:spcPct val="35000"/>
              </a:spcBef>
              <a:buClr>
                <a:srgbClr val="33346C"/>
              </a:buClr>
              <a:buSzPct val="67000"/>
              <a:buFont typeface="ZapfDingbats"/>
              <a:buNone/>
            </a:pPr>
            <a:r>
              <a:rPr lang="en-US" dirty="0">
                <a:latin typeface="+mj-lt"/>
              </a:rPr>
              <a:t>Loan Amount of $200,000 at a </a:t>
            </a:r>
            <a:r>
              <a:rPr lang="en-US" dirty="0" smtClean="0">
                <a:latin typeface="+mj-lt"/>
              </a:rPr>
              <a:t>5.00</a:t>
            </a:r>
            <a:r>
              <a:rPr lang="en-US" dirty="0">
                <a:latin typeface="+mj-lt"/>
              </a:rPr>
              <a:t>% rate</a:t>
            </a:r>
          </a:p>
          <a:p>
            <a:pPr marL="338138" indent="-287338">
              <a:spcBef>
                <a:spcPct val="35000"/>
              </a:spcBef>
              <a:buClr>
                <a:srgbClr val="33346C"/>
              </a:buClr>
              <a:buSzPct val="67000"/>
              <a:buFont typeface="ZapfDingbats"/>
              <a:buNone/>
            </a:pPr>
            <a:r>
              <a:rPr lang="en-US" dirty="0">
                <a:latin typeface="+mj-lt"/>
              </a:rPr>
              <a:t>				</a:t>
            </a:r>
            <a:r>
              <a:rPr lang="en-US" dirty="0" smtClean="0">
                <a:latin typeface="+mj-lt"/>
              </a:rPr>
              <a:t>= $10,000 </a:t>
            </a:r>
            <a:r>
              <a:rPr lang="en-US" dirty="0">
                <a:latin typeface="+mj-lt"/>
              </a:rPr>
              <a:t>interest paid in a year</a:t>
            </a:r>
          </a:p>
          <a:p>
            <a:pPr marL="338138" indent="-287338">
              <a:spcBef>
                <a:spcPct val="35000"/>
              </a:spcBef>
              <a:buClr>
                <a:srgbClr val="33346C"/>
              </a:buClr>
              <a:buSzPct val="67000"/>
              <a:buFont typeface="ZapfDingbats"/>
              <a:buNone/>
            </a:pPr>
            <a:r>
              <a:rPr lang="en-US" dirty="0">
                <a:latin typeface="+mj-lt"/>
              </a:rPr>
              <a:t>				x .20 (20</a:t>
            </a:r>
            <a:r>
              <a:rPr lang="en-US" dirty="0" smtClean="0">
                <a:latin typeface="+mj-lt"/>
              </a:rPr>
              <a:t>% MCC tax credit)</a:t>
            </a:r>
            <a:endParaRPr lang="en-US" dirty="0">
              <a:latin typeface="+mj-lt"/>
            </a:endParaRPr>
          </a:p>
          <a:p>
            <a:pPr marL="338138" indent="-287338">
              <a:spcBef>
                <a:spcPct val="35000"/>
              </a:spcBef>
              <a:buClr>
                <a:srgbClr val="33346C"/>
              </a:buClr>
              <a:buSzPct val="67000"/>
              <a:buFont typeface="ZapfDingbats"/>
              <a:buNone/>
            </a:pPr>
            <a:r>
              <a:rPr lang="en-US" dirty="0">
                <a:latin typeface="+mj-lt"/>
              </a:rPr>
              <a:t>				=$</a:t>
            </a:r>
            <a:r>
              <a:rPr lang="en-US" dirty="0" smtClean="0">
                <a:latin typeface="+mj-lt"/>
              </a:rPr>
              <a:t>2,000 </a:t>
            </a:r>
            <a:r>
              <a:rPr lang="en-US" dirty="0">
                <a:latin typeface="+mj-lt"/>
              </a:rPr>
              <a:t>annual tax credit</a:t>
            </a:r>
          </a:p>
          <a:p>
            <a:pPr marL="338138" indent="-287338">
              <a:spcBef>
                <a:spcPct val="35000"/>
              </a:spcBef>
              <a:buClr>
                <a:srgbClr val="33346C"/>
              </a:buClr>
              <a:buSzPct val="67000"/>
              <a:buFont typeface="ZapfDingbats"/>
              <a:buNone/>
            </a:pPr>
            <a:r>
              <a:rPr lang="en-US" dirty="0">
                <a:latin typeface="+mj-lt"/>
              </a:rPr>
              <a:t>				</a:t>
            </a:r>
            <a:r>
              <a:rPr lang="en-US" dirty="0" smtClean="0">
                <a:latin typeface="+mj-lt"/>
              </a:rPr>
              <a:t>=$166  </a:t>
            </a:r>
            <a:r>
              <a:rPr lang="en-US" dirty="0">
                <a:latin typeface="+mj-lt"/>
              </a:rPr>
              <a:t>per </a:t>
            </a:r>
            <a:r>
              <a:rPr lang="en-US" dirty="0" smtClean="0">
                <a:latin typeface="+mj-lt"/>
              </a:rPr>
              <a:t>month</a:t>
            </a:r>
          </a:p>
          <a:p>
            <a:pPr marL="338138" indent="-287338">
              <a:spcBef>
                <a:spcPct val="35000"/>
              </a:spcBef>
              <a:buClr>
                <a:srgbClr val="33346C"/>
              </a:buClr>
              <a:buSzPct val="67000"/>
              <a:buFont typeface="ZapfDingbats"/>
              <a:buNone/>
            </a:pPr>
            <a:endParaRPr lang="en-US" dirty="0" smtClean="0">
              <a:latin typeface="+mj-lt"/>
            </a:endParaRPr>
          </a:p>
          <a:p>
            <a:pPr marL="274320" indent="-287338" algn="ctr">
              <a:spcBef>
                <a:spcPts val="0"/>
              </a:spcBef>
              <a:buClr>
                <a:srgbClr val="33346C"/>
              </a:buClr>
              <a:buSzPct val="67000"/>
              <a:buFont typeface="ZapfDingbats"/>
              <a:buNone/>
            </a:pPr>
            <a:r>
              <a:rPr lang="en-US" sz="1400" b="1" i="1" dirty="0" smtClean="0">
                <a:solidFill>
                  <a:srgbClr val="3434A2"/>
                </a:solidFill>
                <a:latin typeface="+mj-lt"/>
              </a:rPr>
              <a:t>MCC credit is then added to income or subtracted from </a:t>
            </a:r>
          </a:p>
          <a:p>
            <a:pPr marL="274320" indent="-287338" algn="ctr">
              <a:spcBef>
                <a:spcPts val="0"/>
              </a:spcBef>
              <a:buClr>
                <a:srgbClr val="33346C"/>
              </a:buClr>
              <a:buSzPct val="67000"/>
              <a:buFont typeface="ZapfDingbats"/>
              <a:buNone/>
            </a:pPr>
            <a:r>
              <a:rPr lang="en-US" sz="1400" b="1" i="1" dirty="0" smtClean="0">
                <a:solidFill>
                  <a:srgbClr val="3434A2"/>
                </a:solidFill>
                <a:latin typeface="+mj-lt"/>
              </a:rPr>
              <a:t>PITI depending on the loan program.</a:t>
            </a:r>
            <a:endParaRPr lang="en-US" sz="1400" b="1" i="1" dirty="0">
              <a:solidFill>
                <a:srgbClr val="3434A2"/>
              </a:solidFill>
              <a:latin typeface="+mj-lt"/>
            </a:endParaRPr>
          </a:p>
        </p:txBody>
      </p:sp>
      <p:sp>
        <p:nvSpPr>
          <p:cNvPr id="5" name="Rectangle 2"/>
          <p:cNvSpPr txBox="1">
            <a:spLocks noChangeArrowheads="1"/>
          </p:cNvSpPr>
          <p:nvPr/>
        </p:nvSpPr>
        <p:spPr bwMode="auto">
          <a:xfrm>
            <a:off x="0" y="381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Program Example</a:t>
            </a:r>
          </a:p>
        </p:txBody>
      </p:sp>
      <p:pic>
        <p:nvPicPr>
          <p:cNvPr id="6" name="Picture 3"/>
          <p:cNvPicPr>
            <a:picLocks noChangeAspect="1" noChangeArrowheads="1"/>
          </p:cNvPicPr>
          <p:nvPr/>
        </p:nvPicPr>
        <p:blipFill>
          <a:blip r:embed="rId3"/>
          <a:srcRect/>
          <a:stretch>
            <a:fillRect/>
          </a:stretch>
        </p:blipFill>
        <p:spPr bwMode="auto">
          <a:xfrm>
            <a:off x="457202" y="114300"/>
            <a:ext cx="2667000" cy="1219200"/>
          </a:xfrm>
          <a:prstGeom prst="roundRect">
            <a:avLst/>
          </a:prstGeom>
          <a:ln>
            <a:noFill/>
          </a:ln>
          <a:effectLst>
            <a:outerShdw blurRad="292100" dist="139700" dir="2700000" algn="tl" rotWithShape="0">
              <a:srgbClr val="333333">
                <a:alpha val="65000"/>
              </a:srgbClr>
            </a:outerShdw>
          </a:effectLst>
        </p:spPr>
      </p:pic>
      <p:pic>
        <p:nvPicPr>
          <p:cNvPr id="8" name="Picture 8"/>
          <p:cNvPicPr>
            <a:picLocks noChangeAspect="1" noChangeArrowheads="1"/>
          </p:cNvPicPr>
          <p:nvPr/>
        </p:nvPicPr>
        <p:blipFill>
          <a:blip r:embed="rId4"/>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D488C4FD-4C27-4690-97C8-D6F4A18CF6FF}" type="slidenum">
              <a:rPr lang="en-US" smtClean="0"/>
              <a:pPr>
                <a:defRPr/>
              </a:pPr>
              <a:t>17</a:t>
            </a:fld>
            <a:endParaRPr lang="en-US" dirty="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15"/>
          <p:cNvSpPr txBox="1">
            <a:spLocks noChangeArrowheads="1"/>
          </p:cNvSpPr>
          <p:nvPr/>
        </p:nvSpPr>
        <p:spPr bwMode="auto">
          <a:xfrm>
            <a:off x="228600" y="1841500"/>
            <a:ext cx="6705600" cy="3120854"/>
          </a:xfrm>
          <a:prstGeom prst="rect">
            <a:avLst/>
          </a:prstGeom>
          <a:noFill/>
          <a:ln w="9525">
            <a:noFill/>
            <a:miter lim="800000"/>
            <a:headEnd/>
            <a:tailEnd/>
          </a:ln>
        </p:spPr>
        <p:txBody>
          <a:bodyPr wrap="square">
            <a:spAutoFit/>
          </a:bodyPr>
          <a:lstStyle/>
          <a:p>
            <a:pPr>
              <a:spcBef>
                <a:spcPts val="0"/>
              </a:spcBef>
              <a:buClr>
                <a:schemeClr val="accent1"/>
              </a:buClr>
              <a:buSzPct val="80000"/>
              <a:buFont typeface="Wingdings" pitchFamily="2" charset="2"/>
              <a:buChar char="¥"/>
            </a:pPr>
            <a:r>
              <a:rPr lang="en-US" dirty="0">
                <a:latin typeface="+mj-lt"/>
              </a:rPr>
              <a:t> </a:t>
            </a:r>
            <a:r>
              <a:rPr lang="en-US" sz="2000" dirty="0">
                <a:latin typeface="+mj-lt"/>
              </a:rPr>
              <a:t>The Portland MCC is </a:t>
            </a:r>
            <a:r>
              <a:rPr lang="en-US" sz="2000" dirty="0" smtClean="0">
                <a:latin typeface="+mj-lt"/>
              </a:rPr>
              <a:t>a direct </a:t>
            </a:r>
            <a:r>
              <a:rPr lang="en-US" sz="2000" dirty="0">
                <a:latin typeface="+mj-lt"/>
              </a:rPr>
              <a:t>federal income tax  </a:t>
            </a:r>
            <a:r>
              <a:rPr lang="en-US" sz="2000" dirty="0" smtClean="0">
                <a:latin typeface="+mj-lt"/>
              </a:rPr>
              <a:t>  </a:t>
            </a:r>
          </a:p>
          <a:p>
            <a:pPr>
              <a:spcBef>
                <a:spcPts val="0"/>
              </a:spcBef>
              <a:buClr>
                <a:schemeClr val="accent1"/>
              </a:buClr>
              <a:buSzPct val="80000"/>
            </a:pPr>
            <a:r>
              <a:rPr lang="en-US" sz="2000" dirty="0" smtClean="0">
                <a:latin typeface="+mj-lt"/>
              </a:rPr>
              <a:t>   credit that reduces the federal income taxes of a </a:t>
            </a:r>
          </a:p>
          <a:p>
            <a:pPr>
              <a:spcBef>
                <a:spcPts val="0"/>
              </a:spcBef>
              <a:buClr>
                <a:schemeClr val="accent1"/>
              </a:buClr>
              <a:buSzPct val="80000"/>
            </a:pPr>
            <a:r>
              <a:rPr lang="en-US" sz="2000" dirty="0" smtClean="0">
                <a:latin typeface="+mj-lt"/>
              </a:rPr>
              <a:t>   qualified borrower ($1 tax credit = -$1 fed. taxes)</a:t>
            </a:r>
          </a:p>
          <a:p>
            <a:pPr>
              <a:spcBef>
                <a:spcPts val="0"/>
              </a:spcBef>
              <a:buClr>
                <a:schemeClr val="accent1"/>
              </a:buClr>
              <a:buSzPct val="80000"/>
              <a:buFont typeface="Wingdings" pitchFamily="2" charset="2"/>
              <a:buChar char="¥"/>
            </a:pPr>
            <a:endParaRPr lang="en-US" sz="2000" dirty="0">
              <a:latin typeface="+mj-lt"/>
            </a:endParaRPr>
          </a:p>
          <a:p>
            <a:pPr>
              <a:spcBef>
                <a:spcPts val="0"/>
              </a:spcBef>
              <a:buClr>
                <a:schemeClr val="accent1"/>
              </a:buClr>
              <a:buSzPct val="80000"/>
              <a:buFont typeface="Wingdings" pitchFamily="2" charset="2"/>
              <a:buChar char="¥"/>
            </a:pPr>
            <a:r>
              <a:rPr lang="en-US" sz="2000" dirty="0">
                <a:latin typeface="+mj-lt"/>
              </a:rPr>
              <a:t> 20% of the annual mortgage interest </a:t>
            </a:r>
            <a:r>
              <a:rPr lang="en-US" sz="2000" dirty="0" smtClean="0">
                <a:latin typeface="+mj-lt"/>
              </a:rPr>
              <a:t>paid as a </a:t>
            </a:r>
          </a:p>
          <a:p>
            <a:pPr>
              <a:spcBef>
                <a:spcPts val="0"/>
              </a:spcBef>
              <a:buClr>
                <a:schemeClr val="accent1"/>
              </a:buClr>
              <a:buSzPct val="80000"/>
            </a:pPr>
            <a:r>
              <a:rPr lang="en-US" sz="2000" dirty="0" smtClean="0">
                <a:latin typeface="+mj-lt"/>
              </a:rPr>
              <a:t>   federal income tax credit. The remaining 80%           </a:t>
            </a:r>
          </a:p>
          <a:p>
            <a:pPr>
              <a:spcBef>
                <a:spcPts val="0"/>
              </a:spcBef>
              <a:buClr>
                <a:schemeClr val="accent1"/>
              </a:buClr>
              <a:buSzPct val="80000"/>
            </a:pPr>
            <a:r>
              <a:rPr lang="en-US" sz="2000" dirty="0" smtClean="0">
                <a:latin typeface="+mj-lt"/>
              </a:rPr>
              <a:t>   continues to qualify as an itemized deduction</a:t>
            </a:r>
          </a:p>
          <a:p>
            <a:pPr>
              <a:spcBef>
                <a:spcPct val="20000"/>
              </a:spcBef>
              <a:buClr>
                <a:schemeClr val="accent1"/>
              </a:buClr>
              <a:buSzPct val="80000"/>
              <a:buFont typeface="Wingdings" pitchFamily="2" charset="2"/>
              <a:buChar char="¥"/>
            </a:pPr>
            <a:endParaRPr lang="en-US" dirty="0">
              <a:latin typeface="+mj-lt"/>
            </a:endParaRPr>
          </a:p>
          <a:p>
            <a:pPr>
              <a:spcBef>
                <a:spcPts val="0"/>
              </a:spcBef>
              <a:buClr>
                <a:schemeClr val="accent1"/>
              </a:buClr>
              <a:buSzPct val="80000"/>
            </a:pPr>
            <a:endParaRPr lang="en-US" dirty="0">
              <a:latin typeface="+mj-lt"/>
            </a:endParaRPr>
          </a:p>
        </p:txBody>
      </p:sp>
      <p:sp>
        <p:nvSpPr>
          <p:cNvPr id="6" name="Rectangle 2"/>
          <p:cNvSpPr txBox="1">
            <a:spLocks noChangeArrowheads="1"/>
          </p:cNvSpPr>
          <p:nvPr/>
        </p:nvSpPr>
        <p:spPr bwMode="auto">
          <a:xfrm>
            <a:off x="0" y="4191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Benefits of the MCC</a:t>
            </a:r>
          </a:p>
        </p:txBody>
      </p:sp>
      <p:pic>
        <p:nvPicPr>
          <p:cNvPr id="4" name="Picture 2" descr="1001 Deductions and Tax Breaks 2008 by Miller Info Commons."/>
          <p:cNvPicPr>
            <a:picLocks noChangeAspect="1" noChangeArrowheads="1"/>
          </p:cNvPicPr>
          <p:nvPr/>
        </p:nvPicPr>
        <p:blipFill>
          <a:blip r:embed="rId3"/>
          <a:srcRect t="15586" b="16129"/>
          <a:stretch>
            <a:fillRect/>
          </a:stretch>
        </p:blipFill>
        <p:spPr bwMode="auto">
          <a:xfrm rot="897440">
            <a:off x="6348632" y="1600771"/>
            <a:ext cx="2525917" cy="2419551"/>
          </a:xfrm>
          <a:prstGeom prst="roundRect">
            <a:avLst/>
          </a:prstGeom>
          <a:ln>
            <a:noFill/>
          </a:ln>
          <a:effectLst>
            <a:outerShdw blurRad="292100" dist="139700" dir="2700000" algn="tl" rotWithShape="0">
              <a:srgbClr val="333333">
                <a:alpha val="65000"/>
              </a:srgbClr>
            </a:outerShdw>
          </a:effectLst>
          <a:scene3d>
            <a:camera prst="perspectiveRelaxed"/>
            <a:lightRig rig="threePt" dir="t"/>
          </a:scene3d>
        </p:spPr>
      </p:pic>
      <p:pic>
        <p:nvPicPr>
          <p:cNvPr id="5" name="Picture 8"/>
          <p:cNvPicPr>
            <a:picLocks noChangeAspect="1" noChangeArrowheads="1"/>
          </p:cNvPicPr>
          <p:nvPr/>
        </p:nvPicPr>
        <p:blipFill>
          <a:blip r:embed="rId4"/>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D488C4FD-4C27-4690-97C8-D6F4A18CF6FF}" type="slidenum">
              <a:rPr lang="en-US" smtClean="0"/>
              <a:pPr>
                <a:defRPr/>
              </a:pPr>
              <a:t>18</a:t>
            </a:fld>
            <a:endParaRPr lang="en-US" dirty="0"/>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15"/>
          <p:cNvSpPr txBox="1">
            <a:spLocks noChangeArrowheads="1"/>
          </p:cNvSpPr>
          <p:nvPr/>
        </p:nvSpPr>
        <p:spPr bwMode="auto">
          <a:xfrm>
            <a:off x="457200" y="1714500"/>
            <a:ext cx="8534400" cy="3859518"/>
          </a:xfrm>
          <a:prstGeom prst="rect">
            <a:avLst/>
          </a:prstGeom>
          <a:noFill/>
          <a:ln w="9525">
            <a:noFill/>
            <a:miter lim="800000"/>
            <a:headEnd/>
            <a:tailEnd/>
          </a:ln>
        </p:spPr>
        <p:txBody>
          <a:bodyPr wrap="square">
            <a:spAutoFit/>
          </a:bodyPr>
          <a:lstStyle/>
          <a:p>
            <a:pPr>
              <a:spcBef>
                <a:spcPts val="0"/>
              </a:spcBef>
              <a:buClr>
                <a:schemeClr val="accent1"/>
              </a:buClr>
              <a:buSzPct val="80000"/>
              <a:buFont typeface="Wingdings" pitchFamily="2" charset="2"/>
              <a:buChar char="¥"/>
            </a:pPr>
            <a:r>
              <a:rPr lang="en-US" dirty="0" smtClean="0">
                <a:latin typeface="+mj-lt"/>
              </a:rPr>
              <a:t> </a:t>
            </a:r>
            <a:r>
              <a:rPr lang="en-US" dirty="0">
                <a:latin typeface="+mj-lt"/>
              </a:rPr>
              <a:t>Borrowers can </a:t>
            </a:r>
            <a:r>
              <a:rPr lang="en-US" dirty="0" smtClean="0">
                <a:latin typeface="+mj-lt"/>
              </a:rPr>
              <a:t>immediately realize the MCC</a:t>
            </a:r>
          </a:p>
          <a:p>
            <a:pPr>
              <a:spcBef>
                <a:spcPts val="0"/>
              </a:spcBef>
              <a:buClr>
                <a:schemeClr val="accent1"/>
              </a:buClr>
              <a:buSzPct val="80000"/>
            </a:pPr>
            <a:r>
              <a:rPr lang="en-US" dirty="0" smtClean="0">
                <a:latin typeface="+mj-lt"/>
              </a:rPr>
              <a:t>   tax credit by adjusting their W-4</a:t>
            </a:r>
          </a:p>
          <a:p>
            <a:pPr>
              <a:spcBef>
                <a:spcPts val="0"/>
              </a:spcBef>
              <a:buClr>
                <a:schemeClr val="accent1"/>
              </a:buClr>
              <a:buSzPct val="80000"/>
            </a:pPr>
            <a:endParaRPr lang="en-US" dirty="0">
              <a:latin typeface="+mj-lt"/>
            </a:endParaRPr>
          </a:p>
          <a:p>
            <a:pPr>
              <a:spcBef>
                <a:spcPts val="0"/>
              </a:spcBef>
              <a:buClr>
                <a:schemeClr val="accent1"/>
              </a:buClr>
              <a:buSzPct val="80000"/>
              <a:buFont typeface="Wingdings" pitchFamily="2" charset="2"/>
              <a:buChar char="¥"/>
            </a:pPr>
            <a:r>
              <a:rPr lang="en-US" dirty="0" smtClean="0">
                <a:latin typeface="+mj-lt"/>
              </a:rPr>
              <a:t> The MCC can increase the Borrower’s purchasing </a:t>
            </a:r>
          </a:p>
          <a:p>
            <a:pPr>
              <a:spcBef>
                <a:spcPts val="0"/>
              </a:spcBef>
              <a:buClr>
                <a:schemeClr val="accent1"/>
              </a:buClr>
              <a:buSzPct val="80000"/>
            </a:pPr>
            <a:r>
              <a:rPr lang="en-US" dirty="0" smtClean="0">
                <a:latin typeface="+mj-lt"/>
              </a:rPr>
              <a:t>   power</a:t>
            </a:r>
          </a:p>
          <a:p>
            <a:pPr lvl="2">
              <a:spcBef>
                <a:spcPct val="20000"/>
              </a:spcBef>
              <a:buClr>
                <a:schemeClr val="accent1"/>
              </a:buClr>
              <a:buSzPct val="80000"/>
              <a:buFont typeface="Arial" pitchFamily="34" charset="0"/>
              <a:buChar char="•"/>
            </a:pPr>
            <a:r>
              <a:rPr lang="en-US" dirty="0" smtClean="0">
                <a:latin typeface="+mj-lt"/>
              </a:rPr>
              <a:t> </a:t>
            </a:r>
            <a:r>
              <a:rPr lang="en-US" sz="2000" i="1" dirty="0" smtClean="0">
                <a:latin typeface="+mj-lt"/>
              </a:rPr>
              <a:t>Decreases debt ratio</a:t>
            </a:r>
          </a:p>
          <a:p>
            <a:pPr lvl="2">
              <a:spcBef>
                <a:spcPct val="20000"/>
              </a:spcBef>
              <a:buClr>
                <a:schemeClr val="accent1"/>
              </a:buClr>
              <a:buSzPct val="80000"/>
              <a:buFont typeface="Arial" pitchFamily="34" charset="0"/>
              <a:buChar char="•"/>
            </a:pPr>
            <a:r>
              <a:rPr lang="en-US" sz="2000" i="1" dirty="0" smtClean="0">
                <a:latin typeface="+mj-lt"/>
              </a:rPr>
              <a:t> Qualify for larger loan</a:t>
            </a:r>
          </a:p>
          <a:p>
            <a:pPr>
              <a:spcBef>
                <a:spcPts val="0"/>
              </a:spcBef>
              <a:buClr>
                <a:schemeClr val="accent1"/>
              </a:buClr>
              <a:buSzPct val="80000"/>
              <a:buFont typeface="Wingdings" pitchFamily="2" charset="2"/>
              <a:buChar char="¥"/>
            </a:pPr>
            <a:endParaRPr lang="en-US" dirty="0" smtClean="0">
              <a:latin typeface="+mj-lt"/>
            </a:endParaRPr>
          </a:p>
          <a:p>
            <a:pPr>
              <a:spcBef>
                <a:spcPts val="0"/>
              </a:spcBef>
              <a:buClr>
                <a:schemeClr val="accent1"/>
              </a:buClr>
              <a:buSzPct val="80000"/>
              <a:buFont typeface="Wingdings" pitchFamily="2" charset="2"/>
              <a:buChar char="¥"/>
            </a:pPr>
            <a:r>
              <a:rPr lang="en-US" dirty="0" smtClean="0">
                <a:latin typeface="+mj-lt"/>
              </a:rPr>
              <a:t> Borrowers must file IRS Tax Form 8396 include at time of </a:t>
            </a:r>
          </a:p>
          <a:p>
            <a:pPr>
              <a:spcBef>
                <a:spcPts val="0"/>
              </a:spcBef>
              <a:buClr>
                <a:schemeClr val="accent1"/>
              </a:buClr>
              <a:buSzPct val="80000"/>
            </a:pPr>
            <a:r>
              <a:rPr lang="en-US" dirty="0" smtClean="0">
                <a:latin typeface="+mj-lt"/>
              </a:rPr>
              <a:t>    Federal tax filing in order to benefit from the MCC credit</a:t>
            </a:r>
            <a:endParaRPr lang="en-US" dirty="0">
              <a:latin typeface="+mj-lt"/>
            </a:endParaRPr>
          </a:p>
        </p:txBody>
      </p:sp>
      <p:sp>
        <p:nvSpPr>
          <p:cNvPr id="6" name="Rectangle 2"/>
          <p:cNvSpPr txBox="1">
            <a:spLocks noChangeArrowheads="1"/>
          </p:cNvSpPr>
          <p:nvPr/>
        </p:nvSpPr>
        <p:spPr bwMode="auto">
          <a:xfrm>
            <a:off x="1981200" y="419100"/>
            <a:ext cx="48006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Benefits of the MCC</a:t>
            </a:r>
          </a:p>
        </p:txBody>
      </p:sp>
      <p:pic>
        <p:nvPicPr>
          <p:cNvPr id="5" name="Picture 1"/>
          <p:cNvPicPr>
            <a:picLocks noChangeAspect="1" noChangeArrowheads="1"/>
          </p:cNvPicPr>
          <p:nvPr/>
        </p:nvPicPr>
        <p:blipFill>
          <a:blip r:embed="rId3"/>
          <a:srcRect/>
          <a:stretch>
            <a:fillRect/>
          </a:stretch>
        </p:blipFill>
        <p:spPr bwMode="auto">
          <a:xfrm>
            <a:off x="7198570" y="190500"/>
            <a:ext cx="1716834" cy="17526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a:xfrm>
            <a:off x="0" y="5207000"/>
            <a:ext cx="762000" cy="508000"/>
          </a:xfrm>
        </p:spPr>
        <p:txBody>
          <a:bodyPr/>
          <a:lstStyle/>
          <a:p>
            <a:pPr>
              <a:defRPr/>
            </a:pPr>
            <a:fld id="{56002039-5012-4300-880C-66F9CD122CA1}" type="slidenum">
              <a:rPr lang="en-US" smtClean="0"/>
              <a:pPr>
                <a:defRPr/>
              </a:pPr>
              <a:t>19</a:t>
            </a:fld>
            <a:endParaRPr lang="en-US" dirty="0"/>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b="1" cap="none" spc="0" dirty="0" smtClean="0">
                <a:ln w="11430"/>
                <a:effectLst>
                  <a:outerShdw blurRad="50800" dist="39000" dir="5460000" algn="tl">
                    <a:srgbClr val="000000">
                      <a:alpha val="38000"/>
                    </a:srgbClr>
                  </a:outerShdw>
                </a:effectLst>
              </a:rPr>
              <a:t>AGENDA </a:t>
            </a:r>
            <a:endParaRPr lang="en-US" b="1" cap="none" spc="0" dirty="0">
              <a:ln w="11430"/>
              <a:effectLst>
                <a:outerShdw blurRad="50800" dist="39000" dir="5460000" algn="tl">
                  <a:srgbClr val="000000">
                    <a:alpha val="38000"/>
                  </a:srgbClr>
                </a:outerShdw>
              </a:effectLst>
            </a:endParaRPr>
          </a:p>
        </p:txBody>
      </p:sp>
      <p:sp>
        <p:nvSpPr>
          <p:cNvPr id="6" name="Content Placeholder 5"/>
          <p:cNvSpPr>
            <a:spLocks noGrp="1"/>
          </p:cNvSpPr>
          <p:nvPr>
            <p:ph idx="4294967295"/>
          </p:nvPr>
        </p:nvSpPr>
        <p:spPr>
          <a:xfrm>
            <a:off x="457200" y="1790701"/>
            <a:ext cx="8229600" cy="2844271"/>
          </a:xfrm>
        </p:spPr>
        <p:txBody>
          <a:bodyPr>
            <a:noAutofit/>
          </a:bodyPr>
          <a:lstStyle/>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Introductions </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Objectives</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Overview of Portland Housing Bureau</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Review of MCC Performance</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Understanding the Mortgage Credit Certificate (MCC)</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Processing the MCC</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Marketing the MCC</a:t>
            </a:r>
          </a:p>
          <a:p>
            <a:pPr marL="711200" indent="-711200" fontAlgn="auto">
              <a:spcBef>
                <a:spcPts val="600"/>
              </a:spcBef>
              <a:spcAft>
                <a:spcPts val="0"/>
              </a:spcAft>
              <a:buClr>
                <a:srgbClr val="4E4EC6"/>
              </a:buClr>
              <a:buSzPct val="75000"/>
              <a:buFont typeface="+mj-lt"/>
              <a:buAutoNum type="romanUcPeriod"/>
              <a:defRPr/>
            </a:pPr>
            <a:r>
              <a:rPr lang="en-US" sz="2000" b="1" dirty="0" smtClean="0">
                <a:latin typeface="Verdana" pitchFamily="34" charset="0"/>
              </a:rPr>
              <a:t>Questions/Answers</a:t>
            </a:r>
          </a:p>
          <a:p>
            <a:pPr marL="548640" indent="-411480" fontAlgn="auto">
              <a:spcBef>
                <a:spcPts val="600"/>
              </a:spcBef>
              <a:spcAft>
                <a:spcPts val="0"/>
              </a:spcAft>
              <a:buClr>
                <a:schemeClr val="tx1">
                  <a:shade val="95000"/>
                </a:schemeClr>
              </a:buClr>
              <a:buFont typeface="Wingdings 2"/>
              <a:buChar char=""/>
              <a:defRPr/>
            </a:pPr>
            <a:endParaRPr lang="en-US" sz="2000" b="1" dirty="0"/>
          </a:p>
        </p:txBody>
      </p:sp>
      <p:pic>
        <p:nvPicPr>
          <p:cNvPr id="4" name="Picture 8"/>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D488C4FD-4C27-4690-97C8-D6F4A18CF6FF}" type="slidenum">
              <a:rPr lang="en-US" smtClean="0"/>
              <a:pPr>
                <a:defRPr/>
              </a:pPr>
              <a:t>2</a:t>
            </a:fld>
            <a:endParaRPr lang="en-US"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444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Benefits of the MCC</a:t>
            </a:r>
          </a:p>
        </p:txBody>
      </p:sp>
      <p:sp>
        <p:nvSpPr>
          <p:cNvPr id="7" name="Content Placeholder 6"/>
          <p:cNvSpPr>
            <a:spLocks noGrp="1"/>
          </p:cNvSpPr>
          <p:nvPr>
            <p:ph idx="1"/>
          </p:nvPr>
        </p:nvSpPr>
        <p:spPr>
          <a:xfrm>
            <a:off x="1981200" y="1714500"/>
            <a:ext cx="6248400" cy="3123936"/>
          </a:xfrm>
        </p:spPr>
        <p:txBody>
          <a:bodyPr>
            <a:normAutofit/>
          </a:bodyPr>
          <a:lstStyle/>
          <a:p>
            <a:r>
              <a:rPr lang="en-US" dirty="0" smtClean="0">
                <a:latin typeface="+mj-lt"/>
              </a:rPr>
              <a:t>Credit can be carried over for up to three years</a:t>
            </a:r>
          </a:p>
          <a:p>
            <a:r>
              <a:rPr lang="en-US" dirty="0" smtClean="0">
                <a:latin typeface="+mj-lt"/>
              </a:rPr>
              <a:t>MCC is valid for the life of the borrower’s loan for as long as the borrower lives in the house</a:t>
            </a:r>
          </a:p>
          <a:p>
            <a:r>
              <a:rPr lang="en-US" dirty="0" smtClean="0">
                <a:latin typeface="+mj-lt"/>
              </a:rPr>
              <a:t>MCC provides a dollar-for- dollar reduction in the borrowers federal income taxes</a:t>
            </a:r>
          </a:p>
          <a:p>
            <a:endParaRPr lang="en-US" sz="2000" dirty="0" smtClean="0">
              <a:latin typeface="+mj-lt"/>
            </a:endParaRPr>
          </a:p>
          <a:p>
            <a:endParaRPr lang="en-US" sz="2000" dirty="0">
              <a:latin typeface="+mj-lt"/>
            </a:endParaRPr>
          </a:p>
        </p:txBody>
      </p:sp>
      <p:pic>
        <p:nvPicPr>
          <p:cNvPr id="58372" name="Picture 4"/>
          <p:cNvPicPr>
            <a:picLocks noChangeAspect="1" noChangeArrowheads="1"/>
          </p:cNvPicPr>
          <p:nvPr/>
        </p:nvPicPr>
        <p:blipFill>
          <a:blip r:embed="rId3">
            <a:lum bright="20000"/>
          </a:blip>
          <a:srcRect/>
          <a:stretch>
            <a:fillRect/>
          </a:stretch>
        </p:blipFill>
        <p:spPr bwMode="auto">
          <a:xfrm>
            <a:off x="0" y="1409700"/>
            <a:ext cx="1809750" cy="1628775"/>
          </a:xfrm>
          <a:prstGeom prst="roundRect">
            <a:avLst/>
          </a:prstGeom>
          <a:ln>
            <a:noFill/>
          </a:ln>
          <a:effectLst>
            <a:outerShdw blurRad="292100" dist="139700" dir="2700000" algn="tl" rotWithShape="0">
              <a:srgbClr val="333333">
                <a:alpha val="65000"/>
              </a:srgbClr>
            </a:outerShdw>
          </a:effectLst>
        </p:spPr>
      </p:pic>
      <p:pic>
        <p:nvPicPr>
          <p:cNvPr id="9" name="Picture 8"/>
          <p:cNvPicPr>
            <a:picLocks noChangeAspect="1" noChangeArrowheads="1"/>
          </p:cNvPicPr>
          <p:nvPr/>
        </p:nvPicPr>
        <p:blipFill>
          <a:blip r:embed="rId4"/>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2" name="Slide Number Placeholder 11"/>
          <p:cNvSpPr>
            <a:spLocks noGrp="1"/>
          </p:cNvSpPr>
          <p:nvPr>
            <p:ph type="sldNum" sz="quarter" idx="12"/>
          </p:nvPr>
        </p:nvSpPr>
        <p:spPr/>
        <p:txBody>
          <a:bodyPr/>
          <a:lstStyle/>
          <a:p>
            <a:pPr>
              <a:defRPr/>
            </a:pPr>
            <a:fld id="{41073EA4-7EBF-41A7-98B7-7314056A4874}" type="slidenum">
              <a:rPr lang="en-US" smtClean="0"/>
              <a:pPr>
                <a:defRPr/>
              </a:pPr>
              <a:t>20</a:t>
            </a:fld>
            <a:endParaRPr lang="en-US"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
            <a:ext cx="74676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MCC Underwriting Guidelines</a:t>
            </a:r>
            <a:endParaRPr lang="en-US" b="1" cap="none" spc="0" dirty="0">
              <a:ln w="11430"/>
              <a:effectLst>
                <a:outerShdw blurRad="50800" dist="39000" dir="5460000" algn="tl">
                  <a:srgbClr val="000000">
                    <a:alpha val="38000"/>
                  </a:srgbClr>
                </a:outerShdw>
              </a:effectLst>
            </a:endParaRPr>
          </a:p>
        </p:txBody>
      </p:sp>
      <p:graphicFrame>
        <p:nvGraphicFramePr>
          <p:cNvPr id="3" name="Table 2"/>
          <p:cNvGraphicFramePr>
            <a:graphicFrameLocks noGrp="1"/>
          </p:cNvGraphicFramePr>
          <p:nvPr/>
        </p:nvGraphicFramePr>
        <p:xfrm>
          <a:off x="-2" y="1181102"/>
          <a:ext cx="9143999" cy="4800597"/>
        </p:xfrm>
        <a:graphic>
          <a:graphicData uri="http://schemas.openxmlformats.org/drawingml/2006/table">
            <a:tbl>
              <a:tblPr firstRow="1">
                <a:effectLst>
                  <a:glow>
                    <a:schemeClr val="accent2">
                      <a:tint val="100000"/>
                      <a:shade val="100000"/>
                      <a:hueMod val="100000"/>
                      <a:satMod val="100000"/>
                    </a:schemeClr>
                  </a:glow>
                  <a:outerShdw blurRad="50800" dist="50800" dir="5400000" algn="ctr" rotWithShape="0">
                    <a:srgbClr val="000000">
                      <a:alpha val="26000"/>
                    </a:srgbClr>
                  </a:outerShdw>
                </a:effectLst>
                <a:tableStyleId>{284E427A-3D55-4303-BF80-6455036E1DE7}</a:tableStyleId>
              </a:tblPr>
              <a:tblGrid>
                <a:gridCol w="1117446"/>
                <a:gridCol w="4064155"/>
                <a:gridCol w="2895600"/>
                <a:gridCol w="1066798"/>
              </a:tblGrid>
              <a:tr h="412773">
                <a:tc>
                  <a:txBody>
                    <a:bodyPr/>
                    <a:lstStyle/>
                    <a:p>
                      <a:pPr marL="0" marR="0">
                        <a:lnSpc>
                          <a:spcPct val="115000"/>
                        </a:lnSpc>
                        <a:spcBef>
                          <a:spcPts val="0"/>
                        </a:spcBef>
                        <a:spcAft>
                          <a:spcPts val="0"/>
                        </a:spcAft>
                      </a:pPr>
                      <a:r>
                        <a:rPr lang="en-US" sz="1200" b="1" dirty="0">
                          <a:solidFill>
                            <a:schemeClr val="tx1"/>
                          </a:solidFill>
                          <a:latin typeface="+mj-lt"/>
                        </a:rPr>
                        <a:t>Loan Program</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gn="ctr">
                        <a:lnSpc>
                          <a:spcPct val="115000"/>
                        </a:lnSpc>
                        <a:spcBef>
                          <a:spcPts val="0"/>
                        </a:spcBef>
                        <a:spcAft>
                          <a:spcPts val="0"/>
                        </a:spcAft>
                      </a:pPr>
                      <a:r>
                        <a:rPr lang="en-US" sz="1200" b="1" dirty="0">
                          <a:solidFill>
                            <a:schemeClr val="tx1"/>
                          </a:solidFill>
                          <a:latin typeface="+mj-lt"/>
                        </a:rPr>
                        <a:t>Impact of the monthly tax credit provided by the MCC</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gn="ctr">
                        <a:lnSpc>
                          <a:spcPct val="115000"/>
                        </a:lnSpc>
                        <a:spcBef>
                          <a:spcPts val="0"/>
                        </a:spcBef>
                        <a:spcAft>
                          <a:spcPts val="0"/>
                        </a:spcAft>
                      </a:pPr>
                      <a:r>
                        <a:rPr lang="en-US" sz="1200" b="1" dirty="0">
                          <a:solidFill>
                            <a:schemeClr val="tx1"/>
                          </a:solidFill>
                          <a:latin typeface="+mj-lt"/>
                        </a:rPr>
                        <a:t>Lender Requirements</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Reference</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r>
              <a:tr h="1249654">
                <a:tc>
                  <a:txBody>
                    <a:bodyPr/>
                    <a:lstStyle/>
                    <a:p>
                      <a:pPr marL="0" marR="0">
                        <a:lnSpc>
                          <a:spcPct val="115000"/>
                        </a:lnSpc>
                        <a:spcBef>
                          <a:spcPts val="0"/>
                        </a:spcBef>
                        <a:spcAft>
                          <a:spcPts val="0"/>
                        </a:spcAft>
                      </a:pPr>
                      <a:r>
                        <a:rPr lang="en-US" sz="1200" b="1" dirty="0">
                          <a:solidFill>
                            <a:schemeClr val="tx1"/>
                          </a:solidFill>
                          <a:latin typeface="+mj-lt"/>
                        </a:rPr>
                        <a:t>Fannie Mae</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Maximum possible credit treated as an addition to income </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Lenders must submit calculation of the adjusted income , copy of certificate, and W-4* and W-4 worksheet with file</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X, 402.25</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r>
              <a:tr h="906779">
                <a:tc>
                  <a:txBody>
                    <a:bodyPr/>
                    <a:lstStyle/>
                    <a:p>
                      <a:pPr marL="0" marR="0">
                        <a:lnSpc>
                          <a:spcPct val="115000"/>
                        </a:lnSpc>
                        <a:spcBef>
                          <a:spcPts val="0"/>
                        </a:spcBef>
                        <a:spcAft>
                          <a:spcPts val="0"/>
                        </a:spcAft>
                      </a:pPr>
                      <a:r>
                        <a:rPr lang="en-US" sz="1200" b="1" dirty="0">
                          <a:solidFill>
                            <a:schemeClr val="tx1"/>
                          </a:solidFill>
                          <a:latin typeface="+mj-lt"/>
                        </a:rPr>
                        <a:t>Freddie Mac</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Reduction in housing expense/ PITI</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Lenders must submit worksheet (Exhibit 21 or similar document**), copy of certificate, and W-4 and W-4 worksheet with file</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A34.9 (f) and Exhibit 21</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r>
              <a:tr h="755650">
                <a:tc>
                  <a:txBody>
                    <a:bodyPr/>
                    <a:lstStyle/>
                    <a:p>
                      <a:pPr marL="0" marR="0">
                        <a:lnSpc>
                          <a:spcPct val="115000"/>
                        </a:lnSpc>
                        <a:spcBef>
                          <a:spcPts val="0"/>
                        </a:spcBef>
                        <a:spcAft>
                          <a:spcPts val="0"/>
                        </a:spcAft>
                      </a:pPr>
                      <a:r>
                        <a:rPr lang="en-US" sz="1200" b="1" dirty="0">
                          <a:solidFill>
                            <a:schemeClr val="tx1"/>
                          </a:solidFill>
                          <a:latin typeface="+mj-lt"/>
                        </a:rPr>
                        <a:t>FHA</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Reduction in housing expense/ PITI</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Lenders must submit worksheet demonstrating benefits** and copy of certificate with file</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r>
                        <a:rPr lang="en-US" sz="1200" b="1" dirty="0">
                          <a:solidFill>
                            <a:schemeClr val="tx1"/>
                          </a:solidFill>
                          <a:latin typeface="+mj-lt"/>
                        </a:rPr>
                        <a:t>ML 95-7 XVI</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r>
              <a:tr h="1475741">
                <a:tc>
                  <a:txBody>
                    <a:bodyPr/>
                    <a:lstStyle/>
                    <a:p>
                      <a:pPr marL="0" marR="0">
                        <a:lnSpc>
                          <a:spcPct val="115000"/>
                        </a:lnSpc>
                        <a:spcBef>
                          <a:spcPts val="0"/>
                        </a:spcBef>
                        <a:spcAft>
                          <a:spcPts val="0"/>
                        </a:spcAft>
                      </a:pPr>
                      <a:r>
                        <a:rPr lang="en-US" sz="1200" b="1" dirty="0">
                          <a:solidFill>
                            <a:schemeClr val="tx1"/>
                          </a:solidFill>
                          <a:latin typeface="+mj-lt"/>
                        </a:rPr>
                        <a:t>VA</a:t>
                      </a:r>
                      <a:endParaRPr lang="en-US" sz="1200" b="1" dirty="0">
                        <a:solidFill>
                          <a:schemeClr val="tx1"/>
                        </a:solidFill>
                        <a:latin typeface="+mj-lt"/>
                        <a:ea typeface="Calibri"/>
                        <a:cs typeface="Times New Roman"/>
                      </a:endParaRPr>
                    </a:p>
                  </a:txBody>
                  <a:tcPr marL="55334" marR="55334" marT="0" marB="0" anchor="ctr">
                    <a:cell3D prstMaterial="dkEdge">
                      <a:bevel prst="coolSlant"/>
                      <a:lightRig rig="flood" dir="t"/>
                    </a:cell3D>
                  </a:tcPr>
                </a:tc>
                <a:tc>
                  <a:txBody>
                    <a:bodyPr/>
                    <a:lstStyle/>
                    <a:p>
                      <a:pPr marL="0" marR="0">
                        <a:lnSpc>
                          <a:spcPct val="115000"/>
                        </a:lnSpc>
                        <a:spcBef>
                          <a:spcPts val="0"/>
                        </a:spcBef>
                        <a:spcAft>
                          <a:spcPts val="0"/>
                        </a:spcAft>
                      </a:pPr>
                      <a:endParaRPr lang="en-US" sz="1200" b="1" dirty="0" smtClean="0">
                        <a:solidFill>
                          <a:schemeClr val="tx1"/>
                        </a:solidFill>
                        <a:latin typeface="+mj-lt"/>
                      </a:endParaRPr>
                    </a:p>
                    <a:p>
                      <a:pPr marL="0" marR="0">
                        <a:lnSpc>
                          <a:spcPct val="115000"/>
                        </a:lnSpc>
                        <a:spcBef>
                          <a:spcPts val="0"/>
                        </a:spcBef>
                        <a:spcAft>
                          <a:spcPts val="0"/>
                        </a:spcAft>
                      </a:pPr>
                      <a:r>
                        <a:rPr lang="en-US" sz="1200" b="1" dirty="0" smtClean="0">
                          <a:solidFill>
                            <a:schemeClr val="tx1"/>
                          </a:solidFill>
                          <a:latin typeface="+mj-lt"/>
                        </a:rPr>
                        <a:t>Reduction </a:t>
                      </a:r>
                      <a:r>
                        <a:rPr lang="en-US" sz="1200" b="1" dirty="0">
                          <a:solidFill>
                            <a:schemeClr val="tx1"/>
                          </a:solidFill>
                          <a:latin typeface="+mj-lt"/>
                        </a:rPr>
                        <a:t>in the Federal income tax, not to exceed $167/month ($2000 annual maximum), limited to the amount of the veteran’s maximum tax liability</a:t>
                      </a:r>
                      <a:endParaRPr lang="en-US" sz="1200" b="1" dirty="0">
                        <a:solidFill>
                          <a:schemeClr val="tx1"/>
                        </a:solidFill>
                        <a:latin typeface="+mj-lt"/>
                        <a:ea typeface="Calibri"/>
                        <a:cs typeface="Times New Roman"/>
                      </a:endParaRPr>
                    </a:p>
                  </a:txBody>
                  <a:tcPr marL="55334" marR="55334" marT="0" marB="0">
                    <a:cell3D prstMaterial="dkEdge">
                      <a:bevel prst="coolSlant"/>
                      <a:lightRig rig="flood" dir="t"/>
                    </a:cell3D>
                  </a:tcPr>
                </a:tc>
                <a:tc>
                  <a:txBody>
                    <a:bodyPr/>
                    <a:lstStyle/>
                    <a:p>
                      <a:pPr marL="0" marR="0">
                        <a:lnSpc>
                          <a:spcPct val="115000"/>
                        </a:lnSpc>
                        <a:spcBef>
                          <a:spcPts val="0"/>
                        </a:spcBef>
                        <a:spcAft>
                          <a:spcPts val="0"/>
                        </a:spcAft>
                      </a:pPr>
                      <a:endParaRPr lang="en-US" sz="1200" b="1" dirty="0" smtClean="0">
                        <a:solidFill>
                          <a:schemeClr val="tx1"/>
                        </a:solidFill>
                        <a:latin typeface="+mj-lt"/>
                      </a:endParaRPr>
                    </a:p>
                    <a:p>
                      <a:pPr marL="0" marR="0">
                        <a:lnSpc>
                          <a:spcPct val="115000"/>
                        </a:lnSpc>
                        <a:spcBef>
                          <a:spcPts val="0"/>
                        </a:spcBef>
                        <a:spcAft>
                          <a:spcPts val="0"/>
                        </a:spcAft>
                      </a:pPr>
                      <a:r>
                        <a:rPr lang="en-US" sz="1200" b="1" dirty="0" smtClean="0">
                          <a:solidFill>
                            <a:schemeClr val="tx1"/>
                          </a:solidFill>
                          <a:latin typeface="+mj-lt"/>
                        </a:rPr>
                        <a:t>Lenders </a:t>
                      </a:r>
                      <a:r>
                        <a:rPr lang="en-US" sz="1200" b="1" dirty="0">
                          <a:solidFill>
                            <a:schemeClr val="tx1"/>
                          </a:solidFill>
                          <a:latin typeface="+mj-lt"/>
                        </a:rPr>
                        <a:t>must submit copy of certificate with file</a:t>
                      </a:r>
                      <a:endParaRPr lang="en-US" sz="1200" b="1" dirty="0">
                        <a:solidFill>
                          <a:schemeClr val="tx1"/>
                        </a:solidFill>
                        <a:latin typeface="+mj-lt"/>
                        <a:ea typeface="Calibri"/>
                        <a:cs typeface="Times New Roman"/>
                      </a:endParaRPr>
                    </a:p>
                  </a:txBody>
                  <a:tcPr marL="55334" marR="55334" marT="0" marB="0">
                    <a:cell3D prstMaterial="dkEdge">
                      <a:bevel prst="coolSlant"/>
                      <a:lightRig rig="flood" dir="t"/>
                    </a:cell3D>
                  </a:tcPr>
                </a:tc>
                <a:tc>
                  <a:txBody>
                    <a:bodyPr/>
                    <a:lstStyle/>
                    <a:p>
                      <a:pPr marL="0" marR="0">
                        <a:lnSpc>
                          <a:spcPct val="115000"/>
                        </a:lnSpc>
                        <a:spcBef>
                          <a:spcPts val="0"/>
                        </a:spcBef>
                        <a:spcAft>
                          <a:spcPts val="0"/>
                        </a:spcAft>
                      </a:pPr>
                      <a:endParaRPr lang="en-US" sz="1200" b="1" dirty="0" smtClean="0">
                        <a:solidFill>
                          <a:schemeClr val="tx1"/>
                        </a:solidFill>
                        <a:latin typeface="+mj-lt"/>
                      </a:endParaRPr>
                    </a:p>
                    <a:p>
                      <a:pPr marL="0" marR="0">
                        <a:lnSpc>
                          <a:spcPct val="115000"/>
                        </a:lnSpc>
                        <a:spcBef>
                          <a:spcPts val="0"/>
                        </a:spcBef>
                        <a:spcAft>
                          <a:spcPts val="0"/>
                        </a:spcAft>
                      </a:pPr>
                      <a:r>
                        <a:rPr lang="en-US" sz="1200" b="1" dirty="0" smtClean="0">
                          <a:solidFill>
                            <a:schemeClr val="tx1"/>
                          </a:solidFill>
                          <a:latin typeface="+mj-lt"/>
                        </a:rPr>
                        <a:t>36.4337 </a:t>
                      </a:r>
                      <a:r>
                        <a:rPr lang="en-US" sz="1200" b="1" dirty="0">
                          <a:solidFill>
                            <a:schemeClr val="tx1"/>
                          </a:solidFill>
                          <a:latin typeface="+mj-lt"/>
                        </a:rPr>
                        <a:t>(d) (2)(xi) (A-D)</a:t>
                      </a:r>
                      <a:endParaRPr lang="en-US" sz="1200" b="1" dirty="0">
                        <a:solidFill>
                          <a:schemeClr val="tx1"/>
                        </a:solidFill>
                        <a:latin typeface="+mj-lt"/>
                        <a:ea typeface="Calibri"/>
                        <a:cs typeface="Times New Roman"/>
                      </a:endParaRPr>
                    </a:p>
                  </a:txBody>
                  <a:tcPr marL="55334" marR="55334" marT="0" marB="0">
                    <a:cell3D prstMaterial="dkEdge">
                      <a:bevel prst="coolSlant"/>
                      <a:lightRig rig="flood" dir="t"/>
                    </a:cell3D>
                  </a:tcPr>
                </a:tc>
              </a:tr>
            </a:tbl>
          </a:graphicData>
        </a:graphic>
      </p:graphicFrame>
      <p:sp>
        <p:nvSpPr>
          <p:cNvPr id="57345" name="Rectangle 1"/>
          <p:cNvSpPr>
            <a:spLocks noChangeArrowheads="1"/>
          </p:cNvSpPr>
          <p:nvPr/>
        </p:nvSpPr>
        <p:spPr bwMode="auto">
          <a:xfrm>
            <a:off x="3092343" y="5407223"/>
            <a:ext cx="6051657" cy="61555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ea typeface="Calibri" pitchFamily="34" charset="0"/>
                <a:cs typeface="Times New Roman" pitchFamily="18" charset="0"/>
              </a:rPr>
              <a:t>Mortgage Credit Certificate (MCC) benefits by loan program</a:t>
            </a:r>
            <a:endParaRPr kumimoji="0" lang="en-US" sz="1200" b="1" i="0" u="none" strike="noStrike" cap="none" normalizeH="0" baseline="0" dirty="0" smtClean="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IRS Form W-4 – Employee’s Withholding Allowance certificate and Worksheet</a:t>
            </a:r>
            <a:endParaRPr kumimoji="0" lang="en-US" sz="9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Worksheets must demonstrate that a buyer has a sufficient tax liability to benefit from the program</a:t>
            </a:r>
            <a:endParaRPr kumimoji="0" lang="en-US" sz="1800" b="0" i="0" u="none" strike="noStrike" cap="none" normalizeH="0" baseline="0" dirty="0" smtClean="0">
              <a:ln>
                <a:noFill/>
              </a:ln>
              <a:solidFill>
                <a:schemeClr val="bg1"/>
              </a:solidFill>
              <a:effectLst/>
              <a:latin typeface="Arial" pitchFamily="34" charset="0"/>
            </a:endParaRPr>
          </a:p>
        </p:txBody>
      </p:sp>
      <p:sp>
        <p:nvSpPr>
          <p:cNvPr id="7" name="Slide Number Placeholder 6"/>
          <p:cNvSpPr>
            <a:spLocks noGrp="1"/>
          </p:cNvSpPr>
          <p:nvPr>
            <p:ph type="sldNum" sz="quarter" idx="12"/>
          </p:nvPr>
        </p:nvSpPr>
        <p:spPr/>
        <p:txBody>
          <a:bodyPr/>
          <a:lstStyle/>
          <a:p>
            <a:pPr>
              <a:defRPr/>
            </a:pPr>
            <a:fld id="{D488C4FD-4C27-4690-97C8-D6F4A18CF6FF}" type="slidenum">
              <a:rPr lang="en-US" smtClean="0"/>
              <a:pPr>
                <a:defRPr/>
              </a:pPr>
              <a:t>21</a:t>
            </a:fld>
            <a:endParaRPr lang="en-US" dirty="0"/>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11267" name="TextBox 15"/>
          <p:cNvSpPr txBox="1">
            <a:spLocks noChangeArrowheads="1"/>
          </p:cNvSpPr>
          <p:nvPr/>
        </p:nvSpPr>
        <p:spPr bwMode="auto">
          <a:xfrm>
            <a:off x="228600" y="1866901"/>
            <a:ext cx="8686802" cy="3434786"/>
          </a:xfrm>
          <a:prstGeom prst="rect">
            <a:avLst/>
          </a:prstGeom>
          <a:no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338138" indent="-287338">
              <a:spcBef>
                <a:spcPct val="35000"/>
              </a:spcBef>
              <a:buClr>
                <a:schemeClr val="accent2"/>
              </a:buClr>
              <a:buSzPct val="80000"/>
              <a:buFont typeface="Wingdings" pitchFamily="2" charset="2"/>
              <a:buChar cha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dirty="0">
                <a:latin typeface="+mj-lt"/>
              </a:rPr>
              <a:t>First-time </a:t>
            </a:r>
            <a:r>
              <a:rPr lang="en-US" dirty="0" smtClean="0">
                <a:latin typeface="+mj-lt"/>
              </a:rPr>
              <a:t>homebuyer (not an owner in past 3 years) </a:t>
            </a:r>
            <a:endParaRPr lang="en-US" dirty="0">
              <a:latin typeface="+mj-lt"/>
            </a:endParaRPr>
          </a:p>
          <a:p>
            <a:pPr marL="338138" indent="-287338">
              <a:spcBef>
                <a:spcPct val="35000"/>
              </a:spcBef>
              <a:buClr>
                <a:schemeClr val="accent2"/>
              </a:buClr>
              <a:buSzPct val="80000"/>
              <a:buFont typeface="Wingdings" pitchFamily="2" charset="2"/>
              <a:buChar char="¥"/>
            </a:pPr>
            <a:r>
              <a:rPr lang="en-US" dirty="0">
                <a:latin typeface="+mj-lt"/>
              </a:rPr>
              <a:t> Primary residence (</a:t>
            </a:r>
            <a:r>
              <a:rPr lang="en-US" i="1" dirty="0">
                <a:latin typeface="+mj-lt"/>
              </a:rPr>
              <a:t>must occupy the property</a:t>
            </a:r>
            <a:r>
              <a:rPr lang="en-US" dirty="0">
                <a:latin typeface="+mj-lt"/>
              </a:rPr>
              <a:t>) </a:t>
            </a:r>
          </a:p>
          <a:p>
            <a:pPr marL="338138" indent="-287338">
              <a:spcBef>
                <a:spcPct val="35000"/>
              </a:spcBef>
              <a:buClr>
                <a:schemeClr val="accent2"/>
              </a:buClr>
              <a:buSzPct val="80000"/>
              <a:buFont typeface="Wingdings" pitchFamily="2" charset="2"/>
              <a:buChar char="¥"/>
            </a:pPr>
            <a:r>
              <a:rPr lang="en-US" dirty="0">
                <a:latin typeface="+mj-lt"/>
              </a:rPr>
              <a:t> </a:t>
            </a:r>
            <a:r>
              <a:rPr lang="en-US" dirty="0" smtClean="0">
                <a:latin typeface="+mj-lt"/>
              </a:rPr>
              <a:t>Borrower/Co-Borrower Income Limit:</a:t>
            </a:r>
            <a:endParaRPr lang="en-US" dirty="0">
              <a:latin typeface="+mj-lt"/>
            </a:endParaRPr>
          </a:p>
          <a:p>
            <a:pPr marL="338138" indent="-287338">
              <a:spcBef>
                <a:spcPct val="35000"/>
              </a:spcBef>
              <a:buClr>
                <a:schemeClr val="accent2"/>
              </a:buClr>
              <a:buSzPct val="80000"/>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b="1" u="sng" dirty="0" smtClean="0">
                <a:ln w="11430"/>
                <a:solidFill>
                  <a:schemeClr val="accent4">
                    <a:lumMod val="50000"/>
                  </a:schemeClr>
                </a:solidFill>
                <a:effectLst>
                  <a:outerShdw blurRad="80000" dist="40000" dir="5040000" algn="tl">
                    <a:srgbClr val="000000">
                      <a:alpha val="30000"/>
                    </a:srgbClr>
                  </a:outerShdw>
                </a:effectLst>
                <a:latin typeface="+mj-lt"/>
              </a:rPr>
              <a:t>1-2 persons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b="1" u="sng" dirty="0" smtClean="0">
                <a:ln w="11430"/>
                <a:solidFill>
                  <a:schemeClr val="accent4">
                    <a:lumMod val="50000"/>
                  </a:schemeClr>
                </a:solidFill>
                <a:effectLst>
                  <a:outerShdw blurRad="80000" dist="40000" dir="5040000" algn="tl">
                    <a:srgbClr val="000000">
                      <a:alpha val="30000"/>
                    </a:srgbClr>
                  </a:outerShdw>
                </a:effectLst>
                <a:latin typeface="+mj-lt"/>
              </a:rPr>
              <a:t>3+ persons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dirty="0" smtClean="0">
                <a:latin typeface="+mj-lt"/>
              </a:rPr>
              <a:t>$73,000 		$83,950</a:t>
            </a:r>
            <a:endParaRPr lang="en-US" dirty="0">
              <a:latin typeface="+mj-lt"/>
            </a:endParaRPr>
          </a:p>
          <a:p>
            <a:pPr marL="338138" indent="-287338">
              <a:spcBef>
                <a:spcPts val="0"/>
              </a:spcBef>
              <a:buClr>
                <a:schemeClr val="accent2"/>
              </a:buClr>
              <a:buSzPct val="80000"/>
              <a:buFont typeface="Wingdings" pitchFamily="2" charset="2"/>
              <a:buChar char="¥"/>
            </a:pPr>
            <a:r>
              <a:rPr lang="en-US" dirty="0" smtClean="0">
                <a:latin typeface="+mj-lt"/>
              </a:rPr>
              <a:t>Target </a:t>
            </a:r>
            <a:r>
              <a:rPr lang="en-US" dirty="0">
                <a:latin typeface="+mj-lt"/>
              </a:rPr>
              <a:t>areas </a:t>
            </a:r>
            <a:r>
              <a:rPr lang="en-US" dirty="0" smtClean="0">
                <a:latin typeface="+mj-lt"/>
              </a:rPr>
              <a:t>are not </a:t>
            </a:r>
            <a:r>
              <a:rPr lang="en-US" dirty="0">
                <a:latin typeface="+mj-lt"/>
              </a:rPr>
              <a:t>limited </a:t>
            </a:r>
            <a:r>
              <a:rPr lang="en-US" dirty="0" smtClean="0">
                <a:latin typeface="+mj-lt"/>
              </a:rPr>
              <a:t>to first-time homebuyers</a:t>
            </a:r>
          </a:p>
          <a:p>
            <a:pPr marL="338138" indent="-287338">
              <a:spcBef>
                <a:spcPts val="0"/>
              </a:spcBef>
              <a:buClr>
                <a:schemeClr val="accent2"/>
              </a:buClr>
              <a:buSzPct val="80000"/>
              <a:buFont typeface="Wingdings" pitchFamily="2" charset="2"/>
              <a:buChar char="¥"/>
            </a:pPr>
            <a:r>
              <a:rPr lang="en-US" dirty="0" smtClean="0">
                <a:latin typeface="+mj-lt"/>
              </a:rPr>
              <a:t>Homebuyer education required (before closing)</a:t>
            </a:r>
          </a:p>
          <a:p>
            <a:pPr marL="338138" indent="-287338">
              <a:spcBef>
                <a:spcPts val="0"/>
              </a:spcBef>
              <a:buClr>
                <a:schemeClr val="accent2"/>
              </a:buClr>
              <a:buSzPct val="80000"/>
              <a:buFont typeface="Wingdings" pitchFamily="2" charset="2"/>
              <a:buChar char="¥"/>
            </a:pPr>
            <a:r>
              <a:rPr lang="en-US" dirty="0" smtClean="0">
                <a:latin typeface="+mj-lt"/>
              </a:rPr>
              <a:t>$675 MCC fee (invoiced by PHB at closing)</a:t>
            </a:r>
          </a:p>
        </p:txBody>
      </p:sp>
      <p:sp>
        <p:nvSpPr>
          <p:cNvPr id="11269" name="TextBox 6"/>
          <p:cNvSpPr txBox="1">
            <a:spLocks noChangeArrowheads="1"/>
          </p:cNvSpPr>
          <p:nvPr/>
        </p:nvSpPr>
        <p:spPr bwMode="auto">
          <a:xfrm>
            <a:off x="228600" y="1409700"/>
            <a:ext cx="8763000" cy="523220"/>
          </a:xfrm>
          <a:prstGeom prst="rect">
            <a:avLst/>
          </a:prstGeom>
          <a:no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i="1" dirty="0">
                <a:ln w="11430"/>
                <a:solidFill>
                  <a:schemeClr val="accent4">
                    <a:lumMod val="50000"/>
                  </a:schemeClr>
                </a:solidFill>
                <a:effectLst>
                  <a:outerShdw blurRad="80000" dist="40000" dir="5040000" algn="tl">
                    <a:srgbClr val="000000">
                      <a:alpha val="30000"/>
                    </a:srgbClr>
                  </a:outerShdw>
                </a:effectLst>
                <a:latin typeface="+mj-lt"/>
              </a:rPr>
              <a:t>Eligible Homebuyers</a:t>
            </a:r>
          </a:p>
        </p:txBody>
      </p:sp>
      <p:sp>
        <p:nvSpPr>
          <p:cNvPr id="6" name="Rectangle 2"/>
          <p:cNvSpPr txBox="1">
            <a:spLocks noChangeArrowheads="1"/>
          </p:cNvSpPr>
          <p:nvPr/>
        </p:nvSpPr>
        <p:spPr bwMode="auto">
          <a:xfrm>
            <a:off x="0" y="444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Eligibility for the MCC</a:t>
            </a:r>
          </a:p>
        </p:txBody>
      </p:sp>
      <p:pic>
        <p:nvPicPr>
          <p:cNvPr id="7" name="Picture 8"/>
          <p:cNvPicPr>
            <a:picLocks noChangeAspect="1" noChangeArrowheads="1"/>
          </p:cNvPicPr>
          <p:nvPr/>
        </p:nvPicPr>
        <p:blipFill>
          <a:blip r:embed="rId3"/>
          <a:srcRect/>
          <a:stretch>
            <a:fillRect/>
          </a:stretch>
        </p:blipFill>
        <p:spPr bwMode="auto">
          <a:xfrm>
            <a:off x="7160843" y="4686300"/>
            <a:ext cx="1983157" cy="898525"/>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41073EA4-7EBF-41A7-98B7-7314056A4874}" type="slidenum">
              <a:rPr lang="en-US" smtClean="0"/>
              <a:pPr>
                <a:defRPr/>
              </a:pPr>
              <a:t>22</a:t>
            </a:fld>
            <a:endParaRPr lang="en-US" dirty="0"/>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6"/>
          <p:cNvSpPr txBox="1">
            <a:spLocks/>
          </p:cNvSpPr>
          <p:nvPr/>
        </p:nvSpPr>
        <p:spPr bwMode="auto">
          <a:xfrm>
            <a:off x="609600" y="1409700"/>
            <a:ext cx="9144000" cy="762000"/>
          </a:xfrm>
          <a:prstGeom prst="rect">
            <a:avLst/>
          </a:prstGeom>
          <a:noFill/>
          <a:ln w="9525">
            <a:noFill/>
            <a:miter lim="800000"/>
            <a:headEnd/>
            <a:tailEnd/>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a:spcBef>
                <a:spcPct val="20000"/>
              </a:spcBef>
            </a:pPr>
            <a:r>
              <a:rPr lang="en-US" sz="2800" b="1" i="1" dirty="0">
                <a:ln w="11430"/>
                <a:solidFill>
                  <a:schemeClr val="accent4">
                    <a:lumMod val="50000"/>
                  </a:schemeClr>
                </a:solidFill>
                <a:effectLst>
                  <a:outerShdw blurRad="80000" dist="40000" dir="5040000" algn="tl">
                    <a:srgbClr val="000000">
                      <a:alpha val="30000"/>
                    </a:srgbClr>
                  </a:outerShdw>
                </a:effectLst>
                <a:latin typeface="+mj-lt"/>
              </a:rPr>
              <a:t>Income included in qualifying for an MCC</a:t>
            </a:r>
          </a:p>
        </p:txBody>
      </p:sp>
      <p:sp>
        <p:nvSpPr>
          <p:cNvPr id="16388" name="TextBox 15"/>
          <p:cNvSpPr txBox="1">
            <a:spLocks noChangeArrowheads="1"/>
          </p:cNvSpPr>
          <p:nvPr/>
        </p:nvSpPr>
        <p:spPr bwMode="auto">
          <a:xfrm>
            <a:off x="533400" y="2019300"/>
            <a:ext cx="8267703" cy="3182410"/>
          </a:xfrm>
          <a:prstGeom prst="rect">
            <a:avLst/>
          </a:prstGeom>
          <a:noFill/>
          <a:ln w="9525">
            <a:noFill/>
            <a:miter lim="800000"/>
            <a:headEnd/>
            <a:tailEnd/>
          </a:ln>
        </p:spPr>
        <p:txBody>
          <a:bodyPr wrap="square">
            <a:spAutoFit/>
          </a:bodyPr>
          <a:lstStyle/>
          <a:p>
            <a:pPr>
              <a:spcBef>
                <a:spcPts val="0"/>
              </a:spcBef>
              <a:buClr>
                <a:schemeClr val="accent1"/>
              </a:buClr>
              <a:buSzPct val="80000"/>
            </a:pPr>
            <a:r>
              <a:rPr lang="en-US" dirty="0" smtClean="0">
                <a:latin typeface="+mj-lt"/>
              </a:rPr>
              <a:t>   Annualized gross income by taking occupying </a:t>
            </a:r>
            <a:r>
              <a:rPr lang="en-US" b="1" dirty="0" smtClean="0">
                <a:latin typeface="+mj-lt"/>
              </a:rPr>
              <a:t>Borrower</a:t>
            </a:r>
          </a:p>
          <a:p>
            <a:pPr>
              <a:spcBef>
                <a:spcPts val="0"/>
              </a:spcBef>
              <a:buClr>
                <a:schemeClr val="accent1"/>
              </a:buClr>
              <a:buSzPct val="80000"/>
            </a:pPr>
            <a:r>
              <a:rPr lang="en-US" b="1" dirty="0" smtClean="0">
                <a:latin typeface="+mj-lt"/>
              </a:rPr>
              <a:t>   and Co-Borrowers</a:t>
            </a:r>
            <a:r>
              <a:rPr lang="en-US" dirty="0" smtClean="0">
                <a:latin typeface="+mj-lt"/>
              </a:rPr>
              <a:t> current gross </a:t>
            </a:r>
            <a:r>
              <a:rPr lang="en-US" dirty="0">
                <a:latin typeface="+mj-lt"/>
              </a:rPr>
              <a:t>monthly income </a:t>
            </a:r>
            <a:r>
              <a:rPr lang="en-US" sz="1800" dirty="0">
                <a:latin typeface="+mj-lt"/>
              </a:rPr>
              <a:t>(</a:t>
            </a:r>
            <a:r>
              <a:rPr lang="en-US" sz="2000" dirty="0">
                <a:latin typeface="+mj-lt"/>
              </a:rPr>
              <a:t>at </a:t>
            </a:r>
            <a:r>
              <a:rPr lang="en-US" sz="2000" dirty="0" smtClean="0">
                <a:latin typeface="+mj-lt"/>
              </a:rPr>
              <a:t>the</a:t>
            </a:r>
          </a:p>
          <a:p>
            <a:pPr>
              <a:spcBef>
                <a:spcPts val="0"/>
              </a:spcBef>
              <a:buClr>
                <a:schemeClr val="accent1"/>
              </a:buClr>
              <a:buSzPct val="80000"/>
            </a:pPr>
            <a:r>
              <a:rPr lang="en-US" sz="2000" dirty="0" smtClean="0">
                <a:latin typeface="+mj-lt"/>
              </a:rPr>
              <a:t>   time of application</a:t>
            </a:r>
            <a:r>
              <a:rPr lang="en-US" sz="1800" dirty="0">
                <a:latin typeface="+mj-lt"/>
              </a:rPr>
              <a:t>)</a:t>
            </a:r>
            <a:r>
              <a:rPr lang="en-US" dirty="0">
                <a:latin typeface="+mj-lt"/>
              </a:rPr>
              <a:t> </a:t>
            </a:r>
            <a:r>
              <a:rPr lang="en-US" dirty="0" smtClean="0">
                <a:latin typeface="+mj-lt"/>
              </a:rPr>
              <a:t>and </a:t>
            </a:r>
            <a:r>
              <a:rPr lang="en-US" dirty="0">
                <a:latin typeface="+mj-lt"/>
              </a:rPr>
              <a:t>multiplying by 12 (</a:t>
            </a:r>
            <a:r>
              <a:rPr lang="en-US" sz="2000" dirty="0">
                <a:latin typeface="+mj-lt"/>
              </a:rPr>
              <a:t>before </a:t>
            </a:r>
            <a:r>
              <a:rPr lang="en-US" sz="2000" dirty="0" smtClean="0">
                <a:latin typeface="+mj-lt"/>
              </a:rPr>
              <a:t>deductions</a:t>
            </a:r>
            <a:r>
              <a:rPr lang="en-US" dirty="0">
                <a:latin typeface="+mj-lt"/>
              </a:rPr>
              <a:t>)</a:t>
            </a:r>
          </a:p>
          <a:p>
            <a:pPr lvl="1">
              <a:spcBef>
                <a:spcPct val="20000"/>
              </a:spcBef>
            </a:pPr>
            <a:r>
              <a:rPr lang="en-US" sz="2000" i="1" dirty="0" smtClean="0">
                <a:latin typeface="+mj-lt"/>
              </a:rPr>
              <a:t>Including </a:t>
            </a:r>
            <a:r>
              <a:rPr lang="en-US" sz="2000" i="1" dirty="0">
                <a:latin typeface="+mj-lt"/>
              </a:rPr>
              <a:t>wages, salaries, commissions, tips, part-time pay, overtime pay, net rental income, fees, bonuses, dividends and interest (including tax exempt), alimony, child support, public assistance, sick pay, social security, VA compensation, income from trusts, income for business activities and investments, and all other income</a:t>
            </a:r>
          </a:p>
        </p:txBody>
      </p:sp>
      <p:sp>
        <p:nvSpPr>
          <p:cNvPr id="8" name="Rectangle 2"/>
          <p:cNvSpPr txBox="1">
            <a:spLocks noChangeArrowheads="1"/>
          </p:cNvSpPr>
          <p:nvPr/>
        </p:nvSpPr>
        <p:spPr bwMode="auto">
          <a:xfrm>
            <a:off x="0" y="381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Income Eligibility</a:t>
            </a:r>
          </a:p>
        </p:txBody>
      </p:sp>
      <p:sp>
        <p:nvSpPr>
          <p:cNvPr id="7" name="Slide Number Placeholder 6"/>
          <p:cNvSpPr>
            <a:spLocks noGrp="1"/>
          </p:cNvSpPr>
          <p:nvPr>
            <p:ph type="sldNum" sz="quarter" idx="12"/>
          </p:nvPr>
        </p:nvSpPr>
        <p:spPr>
          <a:xfrm>
            <a:off x="0" y="5207000"/>
            <a:ext cx="762000" cy="508000"/>
          </a:xfrm>
        </p:spPr>
        <p:txBody>
          <a:bodyPr/>
          <a:lstStyle/>
          <a:p>
            <a:pPr>
              <a:defRPr/>
            </a:pPr>
            <a:fld id="{56002039-5012-4300-880C-66F9CD122CA1}" type="slidenum">
              <a:rPr lang="en-US" smtClean="0"/>
              <a:pPr>
                <a:defRPr/>
              </a:pPr>
              <a:t>23</a:t>
            </a:fld>
            <a:endParaRPr lang="en-US" dirty="0"/>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15"/>
          <p:cNvSpPr txBox="1">
            <a:spLocks noChangeArrowheads="1"/>
          </p:cNvSpPr>
          <p:nvPr/>
        </p:nvSpPr>
        <p:spPr bwMode="auto">
          <a:xfrm>
            <a:off x="228602" y="1409704"/>
            <a:ext cx="5105400" cy="5029069"/>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20000"/>
              </a:spcBef>
            </a:pPr>
            <a:r>
              <a:rPr lang="en-US" sz="2000" b="1" u="sng" dirty="0" smtClean="0">
                <a:ln w="11430"/>
                <a:solidFill>
                  <a:schemeClr val="accent4">
                    <a:lumMod val="50000"/>
                  </a:schemeClr>
                </a:solidFill>
                <a:effectLst>
                  <a:outerShdw blurRad="80000" dist="40000" dir="5040000" algn="tl">
                    <a:srgbClr val="000000">
                      <a:alpha val="30000"/>
                    </a:srgbClr>
                  </a:outerShdw>
                </a:effectLst>
                <a:latin typeface="+mj-lt"/>
              </a:rPr>
              <a:t>Northeast MCC Target Area</a:t>
            </a:r>
          </a:p>
          <a:p>
            <a:pPr>
              <a:spcBef>
                <a:spcPct val="20000"/>
              </a:spcBef>
            </a:pPr>
            <a:r>
              <a:rPr lang="en-US" sz="1800" dirty="0" smtClean="0">
                <a:latin typeface="+mj-lt"/>
              </a:rPr>
              <a:t>The </a:t>
            </a:r>
            <a:r>
              <a:rPr lang="en-US" sz="1800" dirty="0">
                <a:latin typeface="+mj-lt"/>
              </a:rPr>
              <a:t>South border begins at NE Prescott </a:t>
            </a:r>
            <a:r>
              <a:rPr lang="en-US" sz="1800" dirty="0" smtClean="0">
                <a:latin typeface="+mj-lt"/>
              </a:rPr>
              <a:t>St. and goes </a:t>
            </a:r>
            <a:r>
              <a:rPr lang="en-US" sz="1800" dirty="0">
                <a:latin typeface="+mj-lt"/>
              </a:rPr>
              <a:t>North </a:t>
            </a:r>
            <a:r>
              <a:rPr lang="en-US" sz="1800" dirty="0" smtClean="0">
                <a:latin typeface="+mj-lt"/>
              </a:rPr>
              <a:t>along </a:t>
            </a:r>
            <a:r>
              <a:rPr lang="en-US" sz="1800" dirty="0">
                <a:latin typeface="+mj-lt"/>
              </a:rPr>
              <a:t>the West boarder of NE MLK </a:t>
            </a:r>
            <a:r>
              <a:rPr lang="en-US" sz="1800" dirty="0" smtClean="0">
                <a:latin typeface="+mj-lt"/>
              </a:rPr>
              <a:t>BLVD to </a:t>
            </a:r>
            <a:r>
              <a:rPr lang="en-US" sz="1800" dirty="0">
                <a:latin typeface="+mj-lt"/>
              </a:rPr>
              <a:t>NE </a:t>
            </a:r>
            <a:r>
              <a:rPr lang="en-US" sz="1800" dirty="0" smtClean="0">
                <a:latin typeface="+mj-lt"/>
              </a:rPr>
              <a:t>Killingsworth St. </a:t>
            </a:r>
            <a:r>
              <a:rPr lang="en-US" sz="1800" dirty="0">
                <a:latin typeface="+mj-lt"/>
              </a:rPr>
              <a:t>and </a:t>
            </a:r>
            <a:r>
              <a:rPr lang="en-US" sz="1800" dirty="0" smtClean="0">
                <a:latin typeface="+mj-lt"/>
              </a:rPr>
              <a:t>reaches </a:t>
            </a:r>
            <a:r>
              <a:rPr lang="en-US" sz="1800" dirty="0">
                <a:latin typeface="+mj-lt"/>
              </a:rPr>
              <a:t>to the East border at NE </a:t>
            </a:r>
            <a:r>
              <a:rPr lang="en-US" sz="1800" dirty="0" smtClean="0">
                <a:latin typeface="+mj-lt"/>
              </a:rPr>
              <a:t>15</a:t>
            </a:r>
            <a:r>
              <a:rPr lang="en-US" sz="1800" baseline="30000" dirty="0" smtClean="0">
                <a:latin typeface="+mj-lt"/>
              </a:rPr>
              <a:t>th</a:t>
            </a:r>
            <a:r>
              <a:rPr lang="en-US" sz="1800" dirty="0" smtClean="0">
                <a:latin typeface="+mj-lt"/>
              </a:rPr>
              <a:t> Ave.</a:t>
            </a:r>
            <a:endParaRPr lang="en-US" sz="1800" dirty="0">
              <a:latin typeface="+mj-lt"/>
            </a:endParaRPr>
          </a:p>
          <a:p>
            <a:pPr>
              <a:spcBef>
                <a:spcPct val="20000"/>
              </a:spcBef>
            </a:pP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ndParaRPr>
          </a:p>
          <a:p>
            <a:pPr>
              <a:spcBef>
                <a:spcPct val="20000"/>
              </a:spcBef>
            </a:pPr>
            <a:r>
              <a:rPr lang="en-US" sz="2000" b="1" u="sng" dirty="0" smtClean="0">
                <a:ln w="11430"/>
                <a:solidFill>
                  <a:schemeClr val="accent4">
                    <a:lumMod val="50000"/>
                  </a:schemeClr>
                </a:solidFill>
                <a:effectLst>
                  <a:outerShdw blurRad="80000" dist="40000" dir="5040000" algn="tl">
                    <a:srgbClr val="000000">
                      <a:alpha val="30000"/>
                    </a:srgbClr>
                  </a:outerShdw>
                </a:effectLst>
                <a:latin typeface="+mj-lt"/>
              </a:rPr>
              <a:t>North MCC Target Area</a:t>
            </a:r>
          </a:p>
          <a:p>
            <a:pPr>
              <a:spcBef>
                <a:spcPct val="20000"/>
              </a:spcBef>
            </a:pPr>
            <a:r>
              <a:rPr lang="en-US" sz="1800" dirty="0" smtClean="0">
                <a:latin typeface="+mj-lt"/>
              </a:rPr>
              <a:t>The </a:t>
            </a:r>
            <a:r>
              <a:rPr lang="en-US" sz="1800" dirty="0">
                <a:latin typeface="+mj-lt"/>
              </a:rPr>
              <a:t>South border begins </a:t>
            </a:r>
            <a:r>
              <a:rPr lang="en-US" sz="1800" dirty="0" smtClean="0">
                <a:latin typeface="+mj-lt"/>
              </a:rPr>
              <a:t>at </a:t>
            </a:r>
          </a:p>
          <a:p>
            <a:pPr>
              <a:spcBef>
                <a:spcPct val="20000"/>
              </a:spcBef>
            </a:pPr>
            <a:r>
              <a:rPr lang="en-US" sz="1800" dirty="0" smtClean="0">
                <a:latin typeface="+mj-lt"/>
              </a:rPr>
              <a:t>N. Fremont St. and </a:t>
            </a:r>
            <a:r>
              <a:rPr lang="en-US" sz="1800" dirty="0">
                <a:latin typeface="+mj-lt"/>
              </a:rPr>
              <a:t>moves </a:t>
            </a:r>
            <a:r>
              <a:rPr lang="en-US" sz="1800" dirty="0" smtClean="0">
                <a:latin typeface="+mj-lt"/>
              </a:rPr>
              <a:t>North along </a:t>
            </a:r>
            <a:r>
              <a:rPr lang="en-US" sz="1800" dirty="0">
                <a:latin typeface="+mj-lt"/>
              </a:rPr>
              <a:t>the West border of NE </a:t>
            </a:r>
            <a:r>
              <a:rPr lang="en-US" sz="1800" dirty="0" smtClean="0">
                <a:latin typeface="+mj-lt"/>
              </a:rPr>
              <a:t>MLK BLVD. to N Skidmore St. then reaches West to the West boarder of N. </a:t>
            </a:r>
            <a:r>
              <a:rPr lang="en-US" sz="1800" dirty="0">
                <a:latin typeface="+mj-lt"/>
              </a:rPr>
              <a:t>Mississippi </a:t>
            </a:r>
            <a:r>
              <a:rPr lang="en-US" sz="1800" dirty="0" smtClean="0">
                <a:latin typeface="+mj-lt"/>
              </a:rPr>
              <a:t>St.</a:t>
            </a:r>
            <a:endParaRPr lang="en-US" sz="1800" baseline="30000" dirty="0">
              <a:latin typeface="+mj-lt"/>
            </a:endParaRPr>
          </a:p>
          <a:p>
            <a:pPr>
              <a:spcBef>
                <a:spcPct val="20000"/>
              </a:spcBef>
            </a:pPr>
            <a:endParaRPr lang="en-US" sz="2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ndParaRPr>
          </a:p>
          <a:p>
            <a:pPr>
              <a:spcBef>
                <a:spcPct val="20000"/>
              </a:spcBef>
            </a:pPr>
            <a:endParaRPr lang="en-US" sz="2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ndParaRPr>
          </a:p>
          <a:p>
            <a:pPr>
              <a:spcBef>
                <a:spcPct val="20000"/>
              </a:spcBef>
            </a:pP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ndParaRPr>
          </a:p>
          <a:p>
            <a:pPr>
              <a:spcBef>
                <a:spcPct val="20000"/>
              </a:spcBef>
            </a:pP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ndParaRPr>
          </a:p>
        </p:txBody>
      </p:sp>
      <p:pic>
        <p:nvPicPr>
          <p:cNvPr id="14343" name="Picture 3"/>
          <p:cNvPicPr>
            <a:picLocks noChangeAspect="1" noChangeArrowheads="1"/>
          </p:cNvPicPr>
          <p:nvPr/>
        </p:nvPicPr>
        <p:blipFill>
          <a:blip r:embed="rId3"/>
          <a:srcRect/>
          <a:stretch>
            <a:fillRect/>
          </a:stretch>
        </p:blipFill>
        <p:spPr bwMode="auto">
          <a:xfrm>
            <a:off x="5410202" y="1587500"/>
            <a:ext cx="3457574" cy="4064000"/>
          </a:xfrm>
          <a:prstGeom prst="rect">
            <a:avLst/>
          </a:prstGeom>
          <a:noFill/>
          <a:ln w="9525">
            <a:noFill/>
            <a:miter lim="800000"/>
            <a:headEnd/>
            <a:tailEnd/>
          </a:ln>
          <a:effectLst>
            <a:outerShdw blurRad="368300" dist="50800" dir="5400000" algn="ctr" rotWithShape="0">
              <a:srgbClr val="000000">
                <a:alpha val="43137"/>
              </a:srgbClr>
            </a:outerShdw>
          </a:effectLst>
        </p:spPr>
      </p:pic>
      <p:sp>
        <p:nvSpPr>
          <p:cNvPr id="14345" name="Rectangle 9">
            <a:hlinkClick r:id="rId4"/>
          </p:cNvPr>
          <p:cNvSpPr>
            <a:spLocks noChangeArrowheads="1"/>
          </p:cNvSpPr>
          <p:nvPr/>
        </p:nvSpPr>
        <p:spPr bwMode="auto">
          <a:xfrm>
            <a:off x="7315202" y="2413000"/>
            <a:ext cx="1295400" cy="1143000"/>
          </a:xfrm>
          <a:prstGeom prst="rect">
            <a:avLst/>
          </a:prstGeom>
          <a:solidFill>
            <a:srgbClr val="FFFF00">
              <a:alpha val="35001"/>
            </a:srgbClr>
          </a:solidFill>
          <a:ln w="9525">
            <a:solidFill>
              <a:schemeClr val="tx1"/>
            </a:solidFill>
            <a:miter lim="800000"/>
            <a:headEnd/>
            <a:tailEnd/>
          </a:ln>
          <a:effectLst/>
          <a:scene3d>
            <a:camera prst="orthographicFront"/>
            <a:lightRig rig="threePt" dir="t"/>
          </a:scene3d>
          <a:sp3d>
            <a:bevelT/>
          </a:sp3d>
        </p:spPr>
        <p:txBody>
          <a:bodyPr wrap="none" anchor="ctr"/>
          <a:lstStyle/>
          <a:p>
            <a:endParaRPr lang="en-US" dirty="0"/>
          </a:p>
        </p:txBody>
      </p:sp>
      <p:sp>
        <p:nvSpPr>
          <p:cNvPr id="14346" name="Rectangle 10"/>
          <p:cNvSpPr>
            <a:spLocks noChangeArrowheads="1"/>
          </p:cNvSpPr>
          <p:nvPr/>
        </p:nvSpPr>
        <p:spPr bwMode="auto">
          <a:xfrm>
            <a:off x="5715000" y="3619500"/>
            <a:ext cx="1524000" cy="990600"/>
          </a:xfrm>
          <a:prstGeom prst="rect">
            <a:avLst/>
          </a:prstGeom>
          <a:solidFill>
            <a:srgbClr val="FF99CC">
              <a:alpha val="35001"/>
            </a:srgbClr>
          </a:solidFill>
          <a:ln w="9525">
            <a:solidFill>
              <a:schemeClr val="tx1"/>
            </a:solidFill>
            <a:miter lim="800000"/>
            <a:headEnd/>
            <a:tailEnd/>
          </a:ln>
          <a:effectLst/>
          <a:scene3d>
            <a:camera prst="orthographicFront"/>
            <a:lightRig rig="threePt" dir="t"/>
          </a:scene3d>
          <a:sp3d>
            <a:bevelT/>
          </a:sp3d>
        </p:spPr>
        <p:txBody>
          <a:bodyPr wrap="none" anchor="ctr"/>
          <a:lstStyle/>
          <a:p>
            <a:endParaRPr lang="en-US" dirty="0"/>
          </a:p>
        </p:txBody>
      </p:sp>
      <p:sp>
        <p:nvSpPr>
          <p:cNvPr id="14348" name="AutoShape 12"/>
          <p:cNvSpPr>
            <a:spLocks noChangeArrowheads="1"/>
          </p:cNvSpPr>
          <p:nvPr/>
        </p:nvSpPr>
        <p:spPr bwMode="auto">
          <a:xfrm>
            <a:off x="5105402" y="2730500"/>
            <a:ext cx="2057400" cy="190500"/>
          </a:xfrm>
          <a:prstGeom prst="rightArrow">
            <a:avLst>
              <a:gd name="adj1" fmla="val 50000"/>
              <a:gd name="adj2" fmla="val 225000"/>
            </a:avLst>
          </a:prstGeom>
          <a:solidFill>
            <a:srgbClr val="3434A2"/>
          </a:solidFill>
          <a:ln w="9525">
            <a:noFill/>
            <a:miter lim="800000"/>
            <a:headEnd/>
            <a:tailEnd/>
          </a:ln>
          <a:effectLst/>
          <a:scene3d>
            <a:camera prst="orthographicFront"/>
            <a:lightRig rig="threePt" dir="t"/>
          </a:scene3d>
          <a:sp3d>
            <a:bevelT/>
          </a:sp3d>
        </p:spPr>
        <p:txBody>
          <a:bodyPr wrap="none" anchor="ctr"/>
          <a:lstStyle/>
          <a:p>
            <a:endParaRPr lang="en-US" dirty="0"/>
          </a:p>
        </p:txBody>
      </p:sp>
      <p:sp>
        <p:nvSpPr>
          <p:cNvPr id="14349" name="AutoShape 13"/>
          <p:cNvSpPr>
            <a:spLocks noChangeArrowheads="1"/>
          </p:cNvSpPr>
          <p:nvPr/>
        </p:nvSpPr>
        <p:spPr bwMode="auto">
          <a:xfrm>
            <a:off x="4267200" y="3771900"/>
            <a:ext cx="1371600" cy="203200"/>
          </a:xfrm>
          <a:prstGeom prst="rightArrow">
            <a:avLst>
              <a:gd name="adj1" fmla="val 50000"/>
              <a:gd name="adj2" fmla="val 187500"/>
            </a:avLst>
          </a:prstGeom>
          <a:solidFill>
            <a:srgbClr val="3434A2"/>
          </a:solidFill>
          <a:ln w="9525">
            <a:noFill/>
            <a:miter lim="800000"/>
            <a:headEnd/>
            <a:tailEnd/>
          </a:ln>
          <a:effectLst/>
          <a:scene3d>
            <a:camera prst="orthographicFront"/>
            <a:lightRig rig="threePt" dir="t"/>
          </a:scene3d>
          <a:sp3d>
            <a:bevelT/>
          </a:sp3d>
        </p:spPr>
        <p:txBody>
          <a:bodyPr wrap="none" anchor="ctr"/>
          <a:lstStyle/>
          <a:p>
            <a:endParaRPr lang="en-US" dirty="0"/>
          </a:p>
        </p:txBody>
      </p:sp>
      <p:sp>
        <p:nvSpPr>
          <p:cNvPr id="12" name="Rectangle 2"/>
          <p:cNvSpPr txBox="1">
            <a:spLocks noChangeArrowheads="1"/>
          </p:cNvSpPr>
          <p:nvPr/>
        </p:nvSpPr>
        <p:spPr bwMode="auto">
          <a:xfrm>
            <a:off x="0" y="444500"/>
            <a:ext cx="9144000" cy="7620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Target Areas</a:t>
            </a:r>
          </a:p>
        </p:txBody>
      </p:sp>
      <p:sp>
        <p:nvSpPr>
          <p:cNvPr id="10" name="Oval 9"/>
          <p:cNvSpPr/>
          <p:nvPr/>
        </p:nvSpPr>
        <p:spPr>
          <a:xfrm>
            <a:off x="304802" y="190500"/>
            <a:ext cx="3581400" cy="1066800"/>
          </a:xfrm>
          <a:prstGeom prst="ellipse">
            <a:avLst/>
          </a:prstGeom>
          <a:solidFill>
            <a:schemeClr val="accent2"/>
          </a:solidFill>
          <a:scene3d>
            <a:camera prst="orthographicFront"/>
            <a:lightRig rig="chilly" dir="tl">
              <a:rot lat="0" lon="0" rev="2700000"/>
            </a:lightRig>
          </a:scene3d>
          <a:sp3d>
            <a:bevelT/>
            <a:contourClr>
              <a:schemeClr val="bg2">
                <a:tint val="10000"/>
              </a:schemeClr>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i="1" dirty="0" smtClean="0"/>
              <a:t>Within these areas you don’t have to </a:t>
            </a:r>
          </a:p>
          <a:p>
            <a:pPr algn="ctr"/>
            <a:r>
              <a:rPr lang="en-US" sz="1600" b="1" i="1" dirty="0" smtClean="0"/>
              <a:t>be a first time home buyer</a:t>
            </a:r>
            <a:endParaRPr lang="en-US" sz="1600" b="1" i="1" dirty="0"/>
          </a:p>
        </p:txBody>
      </p:sp>
      <p:sp>
        <p:nvSpPr>
          <p:cNvPr id="14" name="Slide Number Placeholder 13"/>
          <p:cNvSpPr>
            <a:spLocks noGrp="1"/>
          </p:cNvSpPr>
          <p:nvPr>
            <p:ph type="sldNum" sz="quarter" idx="12"/>
          </p:nvPr>
        </p:nvSpPr>
        <p:spPr/>
        <p:txBody>
          <a:bodyPr/>
          <a:lstStyle/>
          <a:p>
            <a:pPr>
              <a:defRPr/>
            </a:pPr>
            <a:fld id="{41073EA4-7EBF-41A7-98B7-7314056A4874}" type="slidenum">
              <a:rPr lang="en-US" smtClean="0"/>
              <a:pPr>
                <a:defRPr/>
              </a:pPr>
              <a:t>24</a:t>
            </a:fld>
            <a:endParaRPr lang="en-US" dirty="0"/>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5"/>
          <p:cNvSpPr txBox="1">
            <a:spLocks noChangeArrowheads="1"/>
          </p:cNvSpPr>
          <p:nvPr/>
        </p:nvSpPr>
        <p:spPr bwMode="auto">
          <a:xfrm>
            <a:off x="685802" y="1638301"/>
            <a:ext cx="7848600" cy="4007251"/>
          </a:xfrm>
          <a:prstGeom prst="rect">
            <a:avLst/>
          </a:prstGeom>
          <a:noFill/>
          <a:ln w="9525">
            <a:noFill/>
            <a:miter lim="800000"/>
            <a:headEnd/>
            <a:tailEnd/>
          </a:ln>
        </p:spPr>
        <p:txBody>
          <a:bodyPr wrap="square">
            <a:spAutoFit/>
          </a:bodyPr>
          <a:lstStyle/>
          <a:p>
            <a:pPr>
              <a:spcBef>
                <a:spcPct val="20000"/>
              </a:spcBef>
              <a:buClr>
                <a:schemeClr val="accent1"/>
              </a:buClr>
              <a:buSzPct val="80000"/>
              <a:buFont typeface="Wingdings" pitchFamily="2" charset="2"/>
              <a:buChar char="¥"/>
            </a:pPr>
            <a:r>
              <a:rPr lang="en-US" dirty="0" smtClean="0">
                <a:latin typeface="+mj-lt"/>
              </a:rPr>
              <a:t> Property must </a:t>
            </a:r>
            <a:r>
              <a:rPr lang="en-US" dirty="0">
                <a:latin typeface="+mj-lt"/>
              </a:rPr>
              <a:t>be located within the Portland </a:t>
            </a:r>
            <a:endParaRPr lang="en-US" dirty="0" smtClean="0">
              <a:latin typeface="+mj-lt"/>
            </a:endParaRPr>
          </a:p>
          <a:p>
            <a:pPr>
              <a:spcBef>
                <a:spcPct val="20000"/>
              </a:spcBef>
              <a:buClr>
                <a:srgbClr val="0B117F"/>
              </a:buClr>
              <a:buSzPct val="110000"/>
            </a:pPr>
            <a:r>
              <a:rPr lang="en-US" dirty="0" smtClean="0">
                <a:latin typeface="+mj-lt"/>
              </a:rPr>
              <a:t>    city limits. For verification of property go to:</a:t>
            </a:r>
          </a:p>
          <a:p>
            <a:pPr>
              <a:spcBef>
                <a:spcPct val="20000"/>
              </a:spcBef>
              <a:buClr>
                <a:srgbClr val="0B117F"/>
              </a:buClr>
              <a:buSzPct val="110000"/>
            </a:pPr>
            <a:r>
              <a:rPr lang="en-US" dirty="0" smtClean="0">
                <a:latin typeface="+mj-lt"/>
              </a:rPr>
              <a:t>    </a:t>
            </a:r>
            <a:r>
              <a:rPr lang="en-US" b="1" dirty="0" smtClean="0">
                <a:ln w="1905"/>
                <a:solidFill>
                  <a:srgbClr val="3434A2"/>
                </a:solidFill>
                <a:effectLst>
                  <a:innerShdw blurRad="69850" dist="43180" dir="5400000">
                    <a:srgbClr val="000000">
                      <a:alpha val="65000"/>
                    </a:srgbClr>
                  </a:innerShdw>
                </a:effectLst>
                <a:latin typeface="+mj-lt"/>
                <a:hlinkClick r:id="rId3"/>
              </a:rPr>
              <a:t>http://</a:t>
            </a:r>
            <a:r>
              <a:rPr lang="en-US" b="1" u="sng" dirty="0" smtClean="0">
                <a:ln w="1905"/>
                <a:solidFill>
                  <a:srgbClr val="3434A2"/>
                </a:solidFill>
                <a:effectLst>
                  <a:innerShdw blurRad="69850" dist="43180" dir="5400000">
                    <a:srgbClr val="000000">
                      <a:alpha val="65000"/>
                    </a:srgbClr>
                  </a:innerShdw>
                </a:effectLst>
                <a:latin typeface="+mj-lt"/>
                <a:hlinkClick r:id="rId3"/>
              </a:rPr>
              <a:t>www.portlandmaps.com/</a:t>
            </a:r>
            <a:endParaRPr lang="en-US" dirty="0">
              <a:solidFill>
                <a:srgbClr val="3434A2"/>
              </a:solidFill>
              <a:latin typeface="+mj-lt"/>
            </a:endParaRPr>
          </a:p>
          <a:p>
            <a:pPr>
              <a:spcBef>
                <a:spcPct val="20000"/>
              </a:spcBef>
              <a:buClr>
                <a:schemeClr val="accent1"/>
              </a:buClr>
              <a:buSzPct val="80000"/>
              <a:buFont typeface="Wingdings" pitchFamily="2" charset="2"/>
              <a:buChar char="¥"/>
            </a:pPr>
            <a:r>
              <a:rPr lang="en-US" dirty="0" smtClean="0">
                <a:latin typeface="+mj-lt"/>
              </a:rPr>
              <a:t> Single-family </a:t>
            </a:r>
            <a:r>
              <a:rPr lang="en-US" dirty="0">
                <a:latin typeface="+mj-lt"/>
              </a:rPr>
              <a:t>units only, including condos and    </a:t>
            </a:r>
          </a:p>
          <a:p>
            <a:pPr>
              <a:spcBef>
                <a:spcPct val="20000"/>
              </a:spcBef>
              <a:buClr>
                <a:srgbClr val="0B117F"/>
              </a:buClr>
              <a:buSzPct val="110000"/>
            </a:pPr>
            <a:r>
              <a:rPr lang="en-US" dirty="0">
                <a:latin typeface="+mj-lt"/>
              </a:rPr>
              <a:t> </a:t>
            </a:r>
            <a:r>
              <a:rPr lang="en-US" dirty="0" smtClean="0">
                <a:latin typeface="+mj-lt"/>
              </a:rPr>
              <a:t>   townhomes</a:t>
            </a:r>
          </a:p>
          <a:p>
            <a:pPr>
              <a:spcBef>
                <a:spcPct val="20000"/>
              </a:spcBef>
              <a:buClr>
                <a:schemeClr val="accent1"/>
              </a:buClr>
              <a:buSzPct val="80000"/>
              <a:buFont typeface="Wingdings" pitchFamily="2" charset="2"/>
              <a:buChar char=""/>
            </a:pPr>
            <a:r>
              <a:rPr lang="en-US" dirty="0" smtClean="0">
                <a:latin typeface="+mj-lt"/>
              </a:rPr>
              <a:t>  Purchase limit is $424,051 currently</a:t>
            </a:r>
          </a:p>
          <a:p>
            <a:pPr>
              <a:spcBef>
                <a:spcPct val="20000"/>
              </a:spcBef>
              <a:buClr>
                <a:schemeClr val="accent1"/>
              </a:buClr>
              <a:buSzPct val="80000"/>
              <a:buFont typeface="Wingdings" pitchFamily="2" charset="2"/>
              <a:buChar char="¥"/>
            </a:pPr>
            <a:r>
              <a:rPr lang="en-US" dirty="0" smtClean="0">
                <a:latin typeface="+mj-lt"/>
              </a:rPr>
              <a:t>  First </a:t>
            </a:r>
            <a:r>
              <a:rPr lang="en-US" dirty="0">
                <a:latin typeface="+mj-lt"/>
              </a:rPr>
              <a:t>mortgages only</a:t>
            </a:r>
          </a:p>
          <a:p>
            <a:pPr>
              <a:spcBef>
                <a:spcPct val="20000"/>
              </a:spcBef>
              <a:buClr>
                <a:srgbClr val="0B117F"/>
              </a:buClr>
              <a:buSzPct val="110000"/>
              <a:buFont typeface="Wingdings" pitchFamily="2" charset="2"/>
              <a:buChar char="¦"/>
            </a:pPr>
            <a:endParaRPr lang="en-US" dirty="0">
              <a:latin typeface="+mj-lt"/>
            </a:endParaRPr>
          </a:p>
          <a:p>
            <a:pPr>
              <a:spcBef>
                <a:spcPct val="20000"/>
              </a:spcBef>
              <a:buClr>
                <a:srgbClr val="0B117F"/>
              </a:buClr>
              <a:buSzPct val="110000"/>
            </a:pPr>
            <a:endParaRPr lang="en-US" dirty="0">
              <a:latin typeface="+mj-lt"/>
            </a:endParaRPr>
          </a:p>
        </p:txBody>
      </p:sp>
      <p:sp>
        <p:nvSpPr>
          <p:cNvPr id="5" name="Rectangle 2"/>
          <p:cNvSpPr txBox="1">
            <a:spLocks noChangeArrowheads="1"/>
          </p:cNvSpPr>
          <p:nvPr/>
        </p:nvSpPr>
        <p:spPr bwMode="auto">
          <a:xfrm>
            <a:off x="0" y="381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Property</a:t>
            </a:r>
            <a:r>
              <a:rPr kumimoji="0" lang="en-US" sz="3600" b="1" i="0" u="none" strike="noStrike" kern="1200" cap="none" spc="0" normalizeH="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Eligibility</a:t>
            </a:r>
          </a:p>
        </p:txBody>
      </p:sp>
      <p:pic>
        <p:nvPicPr>
          <p:cNvPr id="4" name="Picture 8"/>
          <p:cNvPicPr>
            <a:picLocks noChangeAspect="1" noChangeArrowheads="1"/>
          </p:cNvPicPr>
          <p:nvPr/>
        </p:nvPicPr>
        <p:blipFill>
          <a:blip r:embed="rId4"/>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25</a:t>
            </a:fld>
            <a:endParaRPr lang="en-US" dirty="0"/>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15"/>
          <p:cNvSpPr txBox="1">
            <a:spLocks noChangeArrowheads="1"/>
          </p:cNvSpPr>
          <p:nvPr/>
        </p:nvSpPr>
        <p:spPr bwMode="auto">
          <a:xfrm>
            <a:off x="1295400" y="1714500"/>
            <a:ext cx="7696200" cy="3416320"/>
          </a:xfrm>
          <a:prstGeom prst="rect">
            <a:avLst/>
          </a:prstGeom>
          <a:noFill/>
          <a:ln w="9525">
            <a:noFill/>
            <a:miter lim="800000"/>
            <a:headEnd/>
            <a:tailEnd/>
          </a:ln>
        </p:spPr>
        <p:txBody>
          <a:bodyPr wrap="square">
            <a:spAutoFit/>
          </a:bodyPr>
          <a:lstStyle/>
          <a:p>
            <a:pPr lvl="1">
              <a:spcBef>
                <a:spcPct val="20000"/>
              </a:spcBef>
              <a:buClr>
                <a:schemeClr val="accent3">
                  <a:lumMod val="50000"/>
                </a:schemeClr>
              </a:buClr>
              <a:buSzPct val="80000"/>
              <a:buFont typeface="Wingdings" pitchFamily="2" charset="2"/>
              <a:buChar char="¥"/>
            </a:pPr>
            <a:r>
              <a:rPr lang="en-US" dirty="0" smtClean="0">
                <a:latin typeface="+mj-lt"/>
              </a:rPr>
              <a:t> Can’t be combined with Oregon Bond or ODVA</a:t>
            </a:r>
          </a:p>
          <a:p>
            <a:pPr lvl="1">
              <a:spcBef>
                <a:spcPts val="0"/>
              </a:spcBef>
              <a:buClr>
                <a:schemeClr val="accent3">
                  <a:lumMod val="50000"/>
                </a:schemeClr>
              </a:buClr>
              <a:buSzPct val="80000"/>
              <a:buFont typeface="Wingdings" pitchFamily="2" charset="2"/>
              <a:buChar char="¥"/>
            </a:pPr>
            <a:r>
              <a:rPr lang="en-US" dirty="0" smtClean="0">
                <a:latin typeface="+mj-lt"/>
              </a:rPr>
              <a:t> Borrowers must have a tax liability to benefit</a:t>
            </a:r>
          </a:p>
          <a:p>
            <a:pPr lvl="1">
              <a:spcBef>
                <a:spcPts val="0"/>
              </a:spcBef>
              <a:buClr>
                <a:schemeClr val="accent3">
                  <a:lumMod val="50000"/>
                </a:schemeClr>
              </a:buClr>
              <a:buSzPct val="80000"/>
            </a:pPr>
            <a:r>
              <a:rPr lang="en-US" dirty="0" smtClean="0">
                <a:latin typeface="+mj-lt"/>
              </a:rPr>
              <a:t>   from the MCC tax credit</a:t>
            </a:r>
          </a:p>
          <a:p>
            <a:pPr lvl="1">
              <a:spcBef>
                <a:spcPts val="0"/>
              </a:spcBef>
              <a:buClr>
                <a:schemeClr val="accent3">
                  <a:lumMod val="50000"/>
                </a:schemeClr>
              </a:buClr>
              <a:buSzPct val="80000"/>
              <a:buFont typeface="Wingdings" pitchFamily="2" charset="2"/>
              <a:buChar char="¥"/>
            </a:pPr>
            <a:r>
              <a:rPr lang="en-US" dirty="0" smtClean="0">
                <a:latin typeface="+mj-lt"/>
              </a:rPr>
              <a:t> Must be used with a fix-rated, fully</a:t>
            </a:r>
          </a:p>
          <a:p>
            <a:pPr lvl="1">
              <a:spcBef>
                <a:spcPts val="0"/>
              </a:spcBef>
              <a:buClr>
                <a:schemeClr val="accent3">
                  <a:lumMod val="50000"/>
                </a:schemeClr>
              </a:buClr>
              <a:buSzPct val="80000"/>
            </a:pPr>
            <a:r>
              <a:rPr lang="en-US" dirty="0" smtClean="0">
                <a:latin typeface="+mj-lt"/>
              </a:rPr>
              <a:t>   amortized loan</a:t>
            </a:r>
          </a:p>
          <a:p>
            <a:pPr lvl="1">
              <a:spcBef>
                <a:spcPts val="0"/>
              </a:spcBef>
              <a:buClr>
                <a:schemeClr val="accent3">
                  <a:lumMod val="50000"/>
                </a:schemeClr>
              </a:buClr>
              <a:buSzPct val="80000"/>
              <a:buFont typeface="Wingdings" pitchFamily="2" charset="2"/>
              <a:buChar char="¥"/>
            </a:pPr>
            <a:r>
              <a:rPr lang="en-US" dirty="0" smtClean="0">
                <a:latin typeface="+mj-lt"/>
              </a:rPr>
              <a:t> Must remain owner-occupied to receive the tax      </a:t>
            </a:r>
          </a:p>
          <a:p>
            <a:pPr lvl="1">
              <a:spcBef>
                <a:spcPts val="0"/>
              </a:spcBef>
              <a:buClr>
                <a:schemeClr val="accent3">
                  <a:lumMod val="50000"/>
                </a:schemeClr>
              </a:buClr>
              <a:buSzPct val="80000"/>
            </a:pPr>
            <a:r>
              <a:rPr lang="en-US" dirty="0" smtClean="0">
                <a:latin typeface="+mj-lt"/>
              </a:rPr>
              <a:t>   credit </a:t>
            </a:r>
          </a:p>
          <a:p>
            <a:pPr lvl="1">
              <a:spcBef>
                <a:spcPts val="0"/>
              </a:spcBef>
              <a:buClr>
                <a:schemeClr val="accent3">
                  <a:lumMod val="50000"/>
                </a:schemeClr>
              </a:buClr>
              <a:buSzPct val="80000"/>
              <a:buFont typeface="Wingdings" pitchFamily="2" charset="2"/>
              <a:buChar char="¥"/>
            </a:pPr>
            <a:r>
              <a:rPr lang="en-US" dirty="0" smtClean="0">
                <a:latin typeface="+mj-lt"/>
              </a:rPr>
              <a:t> Good for the life of the loan – </a:t>
            </a:r>
          </a:p>
          <a:p>
            <a:pPr lvl="1">
              <a:spcBef>
                <a:spcPts val="0"/>
              </a:spcBef>
              <a:buClr>
                <a:schemeClr val="accent3">
                  <a:lumMod val="50000"/>
                </a:schemeClr>
              </a:buClr>
              <a:buSzPct val="80000"/>
            </a:pPr>
            <a:r>
              <a:rPr lang="en-US" dirty="0" smtClean="0">
                <a:latin typeface="+mj-lt"/>
              </a:rPr>
              <a:t>   </a:t>
            </a:r>
            <a:r>
              <a:rPr lang="en-US" b="1" dirty="0" smtClean="0">
                <a:latin typeface="+mj-lt"/>
              </a:rPr>
              <a:t>no refinancing</a:t>
            </a:r>
            <a:endParaRPr lang="en-US" b="1" dirty="0">
              <a:latin typeface="+mj-lt"/>
            </a:endParaRPr>
          </a:p>
        </p:txBody>
      </p:sp>
      <p:sp>
        <p:nvSpPr>
          <p:cNvPr id="5" name="Rectangle 2"/>
          <p:cNvSpPr txBox="1">
            <a:spLocks noChangeArrowheads="1"/>
          </p:cNvSpPr>
          <p:nvPr/>
        </p:nvSpPr>
        <p:spPr bwMode="auto">
          <a:xfrm>
            <a:off x="0" y="381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lvl="0" algn="r" fontAlgn="auto">
              <a:spcAft>
                <a:spcPts val="0"/>
              </a:spcAft>
              <a:defRPr/>
            </a:pPr>
            <a:r>
              <a:rPr lang="en-US" sz="3600" b="1" dirty="0" smtClean="0">
                <a:ln w="6350">
                  <a:noFill/>
                </a:ln>
                <a:effectLst>
                  <a:outerShdw blurRad="114300" dist="101600" dir="2700000" algn="tl" rotWithShape="0">
                    <a:srgbClr val="000000">
                      <a:alpha val="40000"/>
                    </a:srgbClr>
                  </a:outerShdw>
                </a:effectLst>
              </a:rPr>
              <a:t>Program Limitations</a:t>
            </a:r>
          </a:p>
        </p:txBody>
      </p:sp>
      <p:pic>
        <p:nvPicPr>
          <p:cNvPr id="4" name="Picture 8"/>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26</a:t>
            </a:fld>
            <a:endParaRPr lang="en-US" dirty="0"/>
          </a:p>
        </p:txBody>
      </p:sp>
      <p:pic>
        <p:nvPicPr>
          <p:cNvPr id="6" name="Picture 1"/>
          <p:cNvPicPr>
            <a:picLocks noChangeAspect="1" noChangeArrowheads="1"/>
          </p:cNvPicPr>
          <p:nvPr/>
        </p:nvPicPr>
        <p:blipFill>
          <a:blip r:embed="rId4"/>
          <a:srcRect/>
          <a:stretch>
            <a:fillRect/>
          </a:stretch>
        </p:blipFill>
        <p:spPr bwMode="auto">
          <a:xfrm>
            <a:off x="0" y="0"/>
            <a:ext cx="1828800" cy="1714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Maximum Allowable Fees</a:t>
            </a:r>
            <a:endParaRPr lang="en-US"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2057400" y="1905000"/>
            <a:ext cx="6400800" cy="3200136"/>
          </a:xfrm>
        </p:spPr>
        <p:txBody>
          <a:bodyPr>
            <a:normAutofit/>
          </a:bodyPr>
          <a:lstStyle/>
          <a:p>
            <a:pPr lvl="0">
              <a:buClr>
                <a:schemeClr val="accent3">
                  <a:lumMod val="50000"/>
                </a:schemeClr>
              </a:buClr>
            </a:pPr>
            <a:r>
              <a:rPr lang="en-US" sz="2400" dirty="0" smtClean="0">
                <a:latin typeface="+mj-lt"/>
              </a:rPr>
              <a:t>The net Loan Origination (including the YSP and other lender and broker fees) is limited to 2% of the loan amount plus $1000</a:t>
            </a:r>
          </a:p>
          <a:p>
            <a:pPr>
              <a:buClr>
                <a:schemeClr val="accent3">
                  <a:lumMod val="50000"/>
                </a:schemeClr>
              </a:buClr>
            </a:pPr>
            <a:r>
              <a:rPr lang="en-US" sz="2400" dirty="0" smtClean="0">
                <a:latin typeface="+mj-lt"/>
              </a:rPr>
              <a:t>This does not include the MCC fee or any third party fees</a:t>
            </a:r>
            <a:endParaRPr lang="en-US" sz="2400" dirty="0">
              <a:latin typeface="+mj-lt"/>
            </a:endParaRPr>
          </a:p>
        </p:txBody>
      </p:sp>
      <p:pic>
        <p:nvPicPr>
          <p:cNvPr id="5" name="Picture 4"/>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pic>
        <p:nvPicPr>
          <p:cNvPr id="111617" name="Picture 1"/>
          <p:cNvPicPr>
            <a:picLocks noChangeAspect="1" noChangeArrowheads="1"/>
          </p:cNvPicPr>
          <p:nvPr/>
        </p:nvPicPr>
        <p:blipFill>
          <a:blip r:embed="rId3"/>
          <a:srcRect l="18125" t="25352" r="42500" b="41650"/>
          <a:stretch>
            <a:fillRect/>
          </a:stretch>
        </p:blipFill>
        <p:spPr bwMode="auto">
          <a:xfrm>
            <a:off x="152402" y="190500"/>
            <a:ext cx="1905000" cy="15240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41073EA4-7EBF-41A7-98B7-7314056A4874}" type="slidenum">
              <a:rPr lang="en-US" smtClean="0"/>
              <a:pPr>
                <a:defRPr/>
              </a:pPr>
              <a:t>27</a:t>
            </a:fld>
            <a:endParaRPr lang="en-US" dirty="0"/>
          </a:p>
        </p:txBody>
      </p:sp>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ChangeArrowheads="1"/>
          </p:cNvSpPr>
          <p:nvPr/>
        </p:nvSpPr>
        <p:spPr bwMode="auto">
          <a:xfrm>
            <a:off x="304800" y="1562100"/>
            <a:ext cx="8839200" cy="4152900"/>
          </a:xfrm>
          <a:prstGeom prst="rect">
            <a:avLst/>
          </a:prstGeom>
          <a:noFill/>
          <a:ln w="9525">
            <a:noFill/>
            <a:round/>
            <a:headEnd/>
            <a:tailEnd/>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0" hangingPunct="0">
              <a:lnSpc>
                <a:spcPct val="80000"/>
              </a:lnSpc>
            </a:pPr>
            <a:r>
              <a:rPr lang="en-US" sz="1800" dirty="0" smtClean="0">
                <a:latin typeface="+mj-lt"/>
              </a:rPr>
              <a:t>The </a:t>
            </a:r>
            <a:r>
              <a:rPr lang="en-US" sz="1800" dirty="0">
                <a:latin typeface="+mj-lt"/>
              </a:rPr>
              <a:t>purpose is to </a:t>
            </a:r>
            <a:r>
              <a:rPr lang="en-US" sz="1800" dirty="0" smtClean="0">
                <a:latin typeface="+mj-lt"/>
              </a:rPr>
              <a:t>make sure the </a:t>
            </a:r>
            <a:r>
              <a:rPr lang="en-US" sz="1800" dirty="0">
                <a:latin typeface="+mj-lt"/>
              </a:rPr>
              <a:t>lower rate benefits </a:t>
            </a:r>
            <a:r>
              <a:rPr lang="en-US" sz="1800" dirty="0" smtClean="0">
                <a:latin typeface="+mj-lt"/>
              </a:rPr>
              <a:t>low to </a:t>
            </a:r>
            <a:r>
              <a:rPr lang="en-US" sz="1800" dirty="0">
                <a:latin typeface="+mj-lt"/>
              </a:rPr>
              <a:t>moderate income </a:t>
            </a:r>
            <a:r>
              <a:rPr lang="en-US" sz="1800" dirty="0" smtClean="0">
                <a:latin typeface="+mj-lt"/>
              </a:rPr>
              <a:t>families.  It </a:t>
            </a:r>
            <a:r>
              <a:rPr lang="en-US" sz="1800" dirty="0">
                <a:latin typeface="+mj-lt"/>
              </a:rPr>
              <a:t>is possible a borrower could </a:t>
            </a:r>
            <a:r>
              <a:rPr lang="en-US" sz="1800" dirty="0" smtClean="0">
                <a:latin typeface="+mj-lt"/>
              </a:rPr>
              <a:t>pay the Federal Recapture Tax if the:</a:t>
            </a:r>
            <a:endParaRPr lang="en-US" sz="1800" dirty="0">
              <a:latin typeface="+mj-lt"/>
            </a:endParaRPr>
          </a:p>
          <a:p>
            <a:pPr lvl="2" eaLnBrk="0" hangingPunct="0">
              <a:lnSpc>
                <a:spcPct val="80000"/>
              </a:lnSpc>
            </a:pPr>
            <a:endParaRPr lang="en-US" sz="1800" dirty="0">
              <a:ln w="11430"/>
              <a:solidFill>
                <a:schemeClr val="tx2">
                  <a:lumMod val="75000"/>
                </a:schemeClr>
              </a:solidFill>
              <a:effectLst>
                <a:outerShdw blurRad="80000" dist="40000" dir="5040000" algn="tl">
                  <a:srgbClr val="000000">
                    <a:alpha val="30000"/>
                  </a:srgbClr>
                </a:outerShdw>
              </a:effectLst>
              <a:latin typeface="+mj-lt"/>
            </a:endParaRPr>
          </a:p>
          <a:p>
            <a:pPr lvl="3" eaLnBrk="0" hangingPunct="0">
              <a:lnSpc>
                <a:spcPct val="80000"/>
              </a:lnSpc>
              <a:buClr>
                <a:schemeClr val="accent1"/>
              </a:buClr>
              <a:buSzPct val="80000"/>
              <a:buFont typeface="Wingdings" pitchFamily="2" charset="2"/>
              <a:buChar char="¥"/>
            </a:pPr>
            <a:r>
              <a:rPr lang="en-US" sz="1800" dirty="0" smtClean="0">
                <a:ln w="11430"/>
                <a:solidFill>
                  <a:schemeClr val="tx2">
                    <a:lumMod val="75000"/>
                  </a:schemeClr>
                </a:solidFill>
                <a:effectLst>
                  <a:outerShdw blurRad="80000" dist="40000" dir="5040000" algn="tl">
                    <a:srgbClr val="000000">
                      <a:alpha val="30000"/>
                    </a:srgbClr>
                  </a:outerShdw>
                </a:effectLst>
                <a:latin typeface="+mj-lt"/>
              </a:rPr>
              <a:t> Home </a:t>
            </a:r>
            <a:r>
              <a:rPr lang="en-US" sz="1800" dirty="0">
                <a:ln w="11430"/>
                <a:solidFill>
                  <a:schemeClr val="tx2">
                    <a:lumMod val="75000"/>
                  </a:schemeClr>
                </a:solidFill>
                <a:effectLst>
                  <a:outerShdw blurRad="80000" dist="40000" dir="5040000" algn="tl">
                    <a:srgbClr val="000000">
                      <a:alpha val="30000"/>
                    </a:srgbClr>
                  </a:outerShdw>
                </a:effectLst>
                <a:latin typeface="+mj-lt"/>
              </a:rPr>
              <a:t>is sold within the first nine years of ownership, </a:t>
            </a:r>
            <a:r>
              <a:rPr lang="en-US" sz="1800" dirty="0" smtClean="0">
                <a:ln w="11430"/>
                <a:solidFill>
                  <a:schemeClr val="tx2">
                    <a:lumMod val="75000"/>
                  </a:schemeClr>
                </a:solidFill>
                <a:effectLst>
                  <a:outerShdw blurRad="80000" dist="40000" dir="5040000" algn="tl">
                    <a:srgbClr val="000000">
                      <a:alpha val="30000"/>
                    </a:srgbClr>
                  </a:outerShdw>
                </a:effectLst>
                <a:latin typeface="+mj-lt"/>
              </a:rPr>
              <a:t>AND</a:t>
            </a:r>
            <a:endParaRPr lang="en-US" sz="1800" dirty="0">
              <a:ln w="11430"/>
              <a:solidFill>
                <a:schemeClr val="tx2">
                  <a:lumMod val="75000"/>
                </a:schemeClr>
              </a:solidFill>
              <a:effectLst>
                <a:outerShdw blurRad="80000" dist="40000" dir="5040000" algn="tl">
                  <a:srgbClr val="000000">
                    <a:alpha val="30000"/>
                  </a:srgbClr>
                </a:outerShdw>
              </a:effectLst>
              <a:latin typeface="+mj-lt"/>
            </a:endParaRPr>
          </a:p>
          <a:p>
            <a:pPr lvl="3" eaLnBrk="0" hangingPunct="0">
              <a:lnSpc>
                <a:spcPct val="80000"/>
              </a:lnSpc>
              <a:buClr>
                <a:schemeClr val="accent1"/>
              </a:buClr>
              <a:buSzPct val="80000"/>
              <a:buFont typeface="Wingdings" pitchFamily="2" charset="2"/>
              <a:buChar char="¥"/>
            </a:pPr>
            <a:endParaRPr lang="en-US" sz="1800" dirty="0">
              <a:ln w="11430"/>
              <a:solidFill>
                <a:schemeClr val="tx2">
                  <a:lumMod val="75000"/>
                </a:schemeClr>
              </a:solidFill>
              <a:effectLst>
                <a:outerShdw blurRad="80000" dist="40000" dir="5040000" algn="tl">
                  <a:srgbClr val="000000">
                    <a:alpha val="30000"/>
                  </a:srgbClr>
                </a:outerShdw>
              </a:effectLst>
              <a:latin typeface="+mj-lt"/>
            </a:endParaRPr>
          </a:p>
          <a:p>
            <a:pPr lvl="3" eaLnBrk="0" hangingPunct="0">
              <a:lnSpc>
                <a:spcPct val="80000"/>
              </a:lnSpc>
              <a:buClr>
                <a:schemeClr val="accent1"/>
              </a:buClr>
              <a:buSzPct val="80000"/>
              <a:buFont typeface="Wingdings" pitchFamily="2" charset="2"/>
              <a:buChar char="¥"/>
            </a:pPr>
            <a:r>
              <a:rPr lang="en-US" sz="1800" dirty="0" smtClean="0">
                <a:ln w="11430"/>
                <a:solidFill>
                  <a:schemeClr val="tx2">
                    <a:lumMod val="75000"/>
                  </a:schemeClr>
                </a:solidFill>
                <a:effectLst>
                  <a:outerShdw blurRad="80000" dist="40000" dir="5040000" algn="tl">
                    <a:srgbClr val="000000">
                      <a:alpha val="30000"/>
                    </a:srgbClr>
                  </a:outerShdw>
                </a:effectLst>
                <a:latin typeface="+mj-lt"/>
              </a:rPr>
              <a:t> Borrower </a:t>
            </a:r>
            <a:r>
              <a:rPr lang="en-US" sz="1800" dirty="0">
                <a:ln w="11430"/>
                <a:solidFill>
                  <a:schemeClr val="tx2">
                    <a:lumMod val="75000"/>
                  </a:schemeClr>
                </a:solidFill>
                <a:effectLst>
                  <a:outerShdw blurRad="80000" dist="40000" dir="5040000" algn="tl">
                    <a:srgbClr val="000000">
                      <a:alpha val="30000"/>
                    </a:srgbClr>
                  </a:outerShdw>
                </a:effectLst>
                <a:latin typeface="+mj-lt"/>
              </a:rPr>
              <a:t>makes a profit on the sale of the home</a:t>
            </a:r>
            <a:r>
              <a:rPr lang="en-US" sz="1800" dirty="0" smtClean="0">
                <a:ln w="11430"/>
                <a:solidFill>
                  <a:schemeClr val="tx2">
                    <a:lumMod val="75000"/>
                  </a:schemeClr>
                </a:solidFill>
                <a:effectLst>
                  <a:outerShdw blurRad="80000" dist="40000" dir="5040000" algn="tl">
                    <a:srgbClr val="000000">
                      <a:alpha val="30000"/>
                    </a:srgbClr>
                  </a:outerShdw>
                </a:effectLst>
                <a:latin typeface="+mj-lt"/>
              </a:rPr>
              <a:t>, AND</a:t>
            </a:r>
            <a:endParaRPr lang="en-US" sz="1800" dirty="0">
              <a:ln w="11430"/>
              <a:solidFill>
                <a:schemeClr val="tx2">
                  <a:lumMod val="75000"/>
                </a:schemeClr>
              </a:solidFill>
              <a:effectLst>
                <a:outerShdw blurRad="80000" dist="40000" dir="5040000" algn="tl">
                  <a:srgbClr val="000000">
                    <a:alpha val="30000"/>
                  </a:srgbClr>
                </a:outerShdw>
              </a:effectLst>
              <a:latin typeface="+mj-lt"/>
            </a:endParaRPr>
          </a:p>
          <a:p>
            <a:pPr lvl="3" eaLnBrk="0" hangingPunct="0">
              <a:lnSpc>
                <a:spcPct val="80000"/>
              </a:lnSpc>
              <a:buClr>
                <a:schemeClr val="accent1"/>
              </a:buClr>
              <a:buSzPct val="80000"/>
              <a:buFont typeface="Wingdings" pitchFamily="2" charset="2"/>
              <a:buChar char="¥"/>
            </a:pPr>
            <a:endParaRPr lang="en-US" sz="1800" dirty="0">
              <a:ln w="11430"/>
              <a:solidFill>
                <a:schemeClr val="accent6">
                  <a:lumMod val="75000"/>
                </a:schemeClr>
              </a:solidFill>
              <a:effectLst>
                <a:outerShdw blurRad="80000" dist="40000" dir="5040000" algn="tl">
                  <a:srgbClr val="000000">
                    <a:alpha val="30000"/>
                  </a:srgbClr>
                </a:outerShdw>
              </a:effectLst>
              <a:latin typeface="+mj-lt"/>
            </a:endParaRPr>
          </a:p>
          <a:p>
            <a:pPr lvl="3" eaLnBrk="0" hangingPunct="0">
              <a:lnSpc>
                <a:spcPct val="80000"/>
              </a:lnSpc>
              <a:buClr>
                <a:schemeClr val="accent1"/>
              </a:buClr>
              <a:buSzPct val="80000"/>
              <a:buFont typeface="Wingdings" pitchFamily="2" charset="2"/>
              <a:buChar char="¥"/>
            </a:pPr>
            <a:r>
              <a:rPr lang="en-US" sz="1800" dirty="0" smtClean="0">
                <a:ln w="11430"/>
                <a:solidFill>
                  <a:schemeClr val="tx2">
                    <a:lumMod val="75000"/>
                  </a:schemeClr>
                </a:solidFill>
                <a:effectLst>
                  <a:outerShdw blurRad="80000" dist="40000" dir="5040000" algn="tl">
                    <a:srgbClr val="000000">
                      <a:alpha val="30000"/>
                    </a:srgbClr>
                  </a:outerShdw>
                </a:effectLst>
                <a:latin typeface="+mj-lt"/>
              </a:rPr>
              <a:t> Borrowers</a:t>
            </a:r>
            <a:r>
              <a:rPr lang="en-US" sz="1800" dirty="0">
                <a:ln w="11430"/>
                <a:solidFill>
                  <a:schemeClr val="tx2">
                    <a:lumMod val="75000"/>
                  </a:schemeClr>
                </a:solidFill>
                <a:effectLst>
                  <a:outerShdw blurRad="80000" dist="40000" dir="5040000" algn="tl">
                    <a:srgbClr val="000000">
                      <a:alpha val="30000"/>
                    </a:srgbClr>
                  </a:outerShdw>
                </a:effectLst>
                <a:latin typeface="+mj-lt"/>
              </a:rPr>
              <a:t>’ income during year of </a:t>
            </a:r>
            <a:r>
              <a:rPr lang="en-US" sz="1800" dirty="0" smtClean="0">
                <a:ln w="11430"/>
                <a:solidFill>
                  <a:schemeClr val="tx2">
                    <a:lumMod val="75000"/>
                  </a:schemeClr>
                </a:solidFill>
                <a:effectLst>
                  <a:outerShdw blurRad="80000" dist="40000" dir="5040000" algn="tl">
                    <a:srgbClr val="000000">
                      <a:alpha val="30000"/>
                    </a:srgbClr>
                  </a:outerShdw>
                </a:effectLst>
                <a:latin typeface="+mj-lt"/>
              </a:rPr>
              <a:t>sale exceeds the income </a:t>
            </a:r>
            <a:br>
              <a:rPr lang="en-US" sz="1800" dirty="0" smtClean="0">
                <a:ln w="11430"/>
                <a:solidFill>
                  <a:schemeClr val="tx2">
                    <a:lumMod val="75000"/>
                  </a:schemeClr>
                </a:solidFill>
                <a:effectLst>
                  <a:outerShdw blurRad="80000" dist="40000" dir="5040000" algn="tl">
                    <a:srgbClr val="000000">
                      <a:alpha val="30000"/>
                    </a:srgbClr>
                  </a:outerShdw>
                </a:effectLst>
                <a:latin typeface="+mj-lt"/>
              </a:rPr>
            </a:br>
            <a:r>
              <a:rPr lang="en-US" sz="1800" dirty="0" smtClean="0">
                <a:ln w="11430"/>
                <a:solidFill>
                  <a:schemeClr val="tx2">
                    <a:lumMod val="75000"/>
                  </a:schemeClr>
                </a:solidFill>
                <a:effectLst>
                  <a:outerShdw blurRad="80000" dist="40000" dir="5040000" algn="tl">
                    <a:srgbClr val="000000">
                      <a:alpha val="30000"/>
                    </a:srgbClr>
                  </a:outerShdw>
                </a:effectLst>
                <a:latin typeface="+mj-lt"/>
              </a:rPr>
              <a:t>   threshold </a:t>
            </a:r>
            <a:r>
              <a:rPr lang="en-US" sz="1800" dirty="0">
                <a:ln w="11430"/>
                <a:solidFill>
                  <a:schemeClr val="tx2">
                    <a:lumMod val="75000"/>
                  </a:schemeClr>
                </a:solidFill>
                <a:effectLst>
                  <a:outerShdw blurRad="80000" dist="40000" dir="5040000" algn="tl">
                    <a:srgbClr val="000000">
                      <a:alpha val="30000"/>
                    </a:srgbClr>
                  </a:outerShdw>
                </a:effectLst>
                <a:latin typeface="+mj-lt"/>
              </a:rPr>
              <a:t>which </a:t>
            </a:r>
            <a:r>
              <a:rPr lang="en-US" sz="1800" dirty="0" smtClean="0">
                <a:ln w="11430"/>
                <a:solidFill>
                  <a:schemeClr val="tx2">
                    <a:lumMod val="75000"/>
                  </a:schemeClr>
                </a:solidFill>
                <a:effectLst>
                  <a:outerShdw blurRad="80000" dist="40000" dir="5040000" algn="tl">
                    <a:srgbClr val="000000">
                      <a:alpha val="30000"/>
                    </a:srgbClr>
                  </a:outerShdw>
                </a:effectLst>
                <a:latin typeface="+mj-lt"/>
              </a:rPr>
              <a:t>increases 5% annually</a:t>
            </a:r>
          </a:p>
          <a:p>
            <a:pPr lvl="3" eaLnBrk="0" hangingPunct="0">
              <a:lnSpc>
                <a:spcPct val="80000"/>
              </a:lnSpc>
              <a:buClr>
                <a:schemeClr val="accent1"/>
              </a:buClr>
              <a:buSzPct val="80000"/>
            </a:pPr>
            <a:endParaRPr lang="en-US" sz="1800" dirty="0" smtClean="0">
              <a:ln w="11430"/>
              <a:solidFill>
                <a:srgbClr val="002060"/>
              </a:solidFill>
              <a:effectLst>
                <a:outerShdw blurRad="80000" dist="40000" dir="5040000" algn="tl">
                  <a:srgbClr val="000000">
                    <a:alpha val="30000"/>
                  </a:srgbClr>
                </a:outerShdw>
              </a:effectLst>
              <a:latin typeface="+mj-lt"/>
            </a:endParaRPr>
          </a:p>
          <a:p>
            <a:pPr eaLnBrk="0" hangingPunct="0">
              <a:lnSpc>
                <a:spcPct val="80000"/>
              </a:lnSpc>
              <a:buClr>
                <a:schemeClr val="accent1"/>
              </a:buClr>
              <a:buSzPct val="80000"/>
            </a:pPr>
            <a:r>
              <a:rPr lang="en-US" sz="1800" dirty="0" smtClean="0">
                <a:latin typeface="+mj-lt"/>
              </a:rPr>
              <a:t>Most </a:t>
            </a:r>
            <a:r>
              <a:rPr lang="en-US" sz="1800" dirty="0">
                <a:latin typeface="+mj-lt"/>
              </a:rPr>
              <a:t>borrowers do not have a recapture tax </a:t>
            </a:r>
            <a:r>
              <a:rPr lang="en-US" sz="1800" dirty="0" smtClean="0">
                <a:latin typeface="+mj-lt"/>
              </a:rPr>
              <a:t>liability because they do not exceed the applicable income limits and/or don’t sell their home in the first nine years. </a:t>
            </a:r>
          </a:p>
          <a:p>
            <a:pPr eaLnBrk="0" hangingPunct="0">
              <a:lnSpc>
                <a:spcPct val="80000"/>
              </a:lnSpc>
              <a:buClr>
                <a:schemeClr val="accent1"/>
              </a:buClr>
              <a:buSzPct val="80000"/>
            </a:pPr>
            <a:endParaRPr lang="en-US" sz="1800" dirty="0">
              <a:latin typeface="+mj-lt"/>
            </a:endParaRPr>
          </a:p>
          <a:p>
            <a:pPr eaLnBrk="0" hangingPunct="0">
              <a:lnSpc>
                <a:spcPct val="80000"/>
              </a:lnSpc>
            </a:pPr>
            <a:r>
              <a:rPr lang="en-US" sz="1800" dirty="0" smtClean="0">
                <a:latin typeface="+mj-lt"/>
              </a:rPr>
              <a:t>In </a:t>
            </a:r>
            <a:r>
              <a:rPr lang="en-US" sz="1800" dirty="0">
                <a:latin typeface="+mj-lt"/>
              </a:rPr>
              <a:t>no case would the tax ever exceed 6.25% of the </a:t>
            </a:r>
            <a:r>
              <a:rPr lang="en-US" sz="1800" dirty="0" smtClean="0">
                <a:latin typeface="+mj-lt"/>
              </a:rPr>
              <a:t>original loan amount(worst </a:t>
            </a:r>
            <a:r>
              <a:rPr lang="en-US" sz="1800" dirty="0">
                <a:latin typeface="+mj-lt"/>
              </a:rPr>
              <a:t>case scenario</a:t>
            </a:r>
            <a:r>
              <a:rPr lang="en-US" sz="1800" dirty="0" smtClean="0">
                <a:latin typeface="+mj-lt"/>
              </a:rPr>
              <a:t>), </a:t>
            </a:r>
            <a:r>
              <a:rPr lang="en-US" sz="1800" dirty="0">
                <a:latin typeface="+mj-lt"/>
              </a:rPr>
              <a:t>but </a:t>
            </a:r>
            <a:r>
              <a:rPr lang="en-US" sz="1800" dirty="0" smtClean="0">
                <a:latin typeface="+mj-lt"/>
              </a:rPr>
              <a:t>the worst case is </a:t>
            </a:r>
            <a:r>
              <a:rPr lang="en-US" sz="1800" dirty="0">
                <a:latin typeface="+mj-lt"/>
              </a:rPr>
              <a:t>significantly </a:t>
            </a:r>
            <a:r>
              <a:rPr lang="en-US" sz="1800" dirty="0" smtClean="0">
                <a:latin typeface="+mj-lt"/>
              </a:rPr>
              <a:t>reduced if the </a:t>
            </a:r>
            <a:r>
              <a:rPr lang="en-US" sz="1800" dirty="0">
                <a:latin typeface="+mj-lt"/>
              </a:rPr>
              <a:t>home </a:t>
            </a:r>
            <a:r>
              <a:rPr lang="en-US" sz="1800" dirty="0" smtClean="0">
                <a:latin typeface="+mj-lt"/>
              </a:rPr>
              <a:t>is </a:t>
            </a:r>
            <a:r>
              <a:rPr lang="en-US" sz="1800" dirty="0">
                <a:latin typeface="+mj-lt"/>
              </a:rPr>
              <a:t>sold </a:t>
            </a:r>
            <a:r>
              <a:rPr lang="en-US" sz="1800" dirty="0" smtClean="0">
                <a:latin typeface="+mj-lt"/>
              </a:rPr>
              <a:t>in any </a:t>
            </a:r>
            <a:r>
              <a:rPr lang="en-US" sz="1800" dirty="0">
                <a:latin typeface="+mj-lt"/>
              </a:rPr>
              <a:t>year other than the </a:t>
            </a:r>
            <a:r>
              <a:rPr lang="en-US" sz="1800" dirty="0" smtClean="0">
                <a:latin typeface="+mj-lt"/>
              </a:rPr>
              <a:t>fifth </a:t>
            </a:r>
            <a:r>
              <a:rPr lang="en-US" sz="1800" dirty="0">
                <a:latin typeface="+mj-lt"/>
              </a:rPr>
              <a:t>year of ownership.</a:t>
            </a:r>
          </a:p>
        </p:txBody>
      </p:sp>
      <p:sp>
        <p:nvSpPr>
          <p:cNvPr id="21509" name="Rectangle 9"/>
          <p:cNvSpPr>
            <a:spLocks noChangeArrowheads="1"/>
          </p:cNvSpPr>
          <p:nvPr/>
        </p:nvSpPr>
        <p:spPr bwMode="auto">
          <a:xfrm>
            <a:off x="2971802" y="0"/>
            <a:ext cx="6172200" cy="825500"/>
          </a:xfrm>
          <a:prstGeom prst="rect">
            <a:avLst/>
          </a:prstGeom>
          <a:noFill/>
          <a:ln w="9525">
            <a:noFill/>
            <a:miter lim="800000"/>
            <a:headEnd/>
            <a:tailEnd/>
          </a:ln>
        </p:spPr>
        <p:txBody>
          <a:bodyPr anchor="ctr"/>
          <a:lstStyle/>
          <a:p>
            <a:pPr eaLnBrk="0" hangingPunct="0"/>
            <a:endParaRPr lang="en-US" sz="2800" b="1" i="1" dirty="0">
              <a:solidFill>
                <a:schemeClr val="bg1"/>
              </a:solidFill>
              <a:latin typeface="Verdana" pitchFamily="34" charset="0"/>
            </a:endParaRPr>
          </a:p>
        </p:txBody>
      </p:sp>
      <p:sp>
        <p:nvSpPr>
          <p:cNvPr id="9" name="Rectangle 2"/>
          <p:cNvSpPr txBox="1">
            <a:spLocks noChangeArrowheads="1"/>
          </p:cNvSpPr>
          <p:nvPr/>
        </p:nvSpPr>
        <p:spPr bwMode="auto">
          <a:xfrm>
            <a:off x="0" y="317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IRS</a:t>
            </a:r>
            <a:r>
              <a:rPr kumimoji="0" lang="en-US" sz="3600" b="1" u="none" strike="noStrike" kern="1200" cap="none" spc="0" normalizeH="0" noProof="0" dirty="0" smtClean="0">
                <a:ln w="6350">
                  <a:noFill/>
                </a:ln>
                <a:effectLst>
                  <a:outerShdw blurRad="114300" dist="101600" dir="2700000" algn="tl" rotWithShape="0">
                    <a:srgbClr val="000000">
                      <a:alpha val="40000"/>
                    </a:srgbClr>
                  </a:outerShdw>
                </a:effectLst>
                <a:uLnTx/>
                <a:uFillTx/>
                <a:latin typeface="+mj-lt"/>
                <a:ea typeface="+mj-ea"/>
                <a:cs typeface="+mj-cs"/>
              </a:rPr>
              <a:t> Recapture Tax</a:t>
            </a:r>
            <a:endPar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pPr>
              <a:defRPr/>
            </a:pPr>
            <a:fld id="{D488C4FD-4C27-4690-97C8-D6F4A18CF6FF}" type="slidenum">
              <a:rPr lang="en-US" smtClean="0"/>
              <a:pPr>
                <a:defRPr/>
              </a:pPr>
              <a:t>28</a:t>
            </a:fld>
            <a:endParaRPr lang="en-US" dirty="0"/>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6"/>
          <p:cNvSpPr txBox="1">
            <a:spLocks/>
          </p:cNvSpPr>
          <p:nvPr/>
        </p:nvSpPr>
        <p:spPr bwMode="auto">
          <a:xfrm>
            <a:off x="1447800" y="1587500"/>
            <a:ext cx="6400800" cy="762000"/>
          </a:xfrm>
          <a:prstGeom prst="rect">
            <a:avLst/>
          </a:prstGeom>
          <a:noFill/>
          <a:ln w="9525">
            <a:noFill/>
            <a:miter lim="800000"/>
            <a:headEnd/>
            <a:tailEnd/>
          </a:ln>
        </p:spPr>
        <p:txBody>
          <a:bodyPr/>
          <a:lstStyle/>
          <a:p>
            <a:pPr>
              <a:spcBef>
                <a:spcPct val="20000"/>
              </a:spcBef>
            </a:pPr>
            <a:endParaRPr lang="en-US" sz="3900" dirty="0">
              <a:solidFill>
                <a:schemeClr val="bg1"/>
              </a:solidFill>
              <a:latin typeface="Verdana" pitchFamily="34" charset="0"/>
            </a:endParaRPr>
          </a:p>
        </p:txBody>
      </p:sp>
      <p:sp>
        <p:nvSpPr>
          <p:cNvPr id="8" name="Rectangle 2"/>
          <p:cNvSpPr txBox="1">
            <a:spLocks noChangeArrowheads="1"/>
          </p:cNvSpPr>
          <p:nvPr/>
        </p:nvSpPr>
        <p:spPr bwMode="auto">
          <a:xfrm>
            <a:off x="0" y="381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IRS</a:t>
            </a:r>
            <a:r>
              <a:rPr kumimoji="0" lang="en-US" sz="3600" b="1" u="none" strike="noStrike" kern="1200" cap="none" spc="0" normalizeH="0" noProof="0" dirty="0" smtClean="0">
                <a:ln w="6350">
                  <a:noFill/>
                </a:ln>
                <a:effectLst>
                  <a:outerShdw blurRad="114300" dist="101600" dir="2700000" algn="tl" rotWithShape="0">
                    <a:srgbClr val="000000">
                      <a:alpha val="40000"/>
                    </a:srgbClr>
                  </a:outerShdw>
                </a:effectLst>
                <a:uLnTx/>
                <a:uFillTx/>
                <a:latin typeface="+mj-lt"/>
                <a:ea typeface="+mj-ea"/>
                <a:cs typeface="+mj-cs"/>
              </a:rPr>
              <a:t> Recapture Tax</a:t>
            </a:r>
            <a:endPar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pPr>
              <a:defRPr/>
            </a:pPr>
            <a:fld id="{56002039-5012-4300-880C-66F9CD122CA1}" type="slidenum">
              <a:rPr lang="en-US" smtClean="0"/>
              <a:pPr>
                <a:defRPr/>
              </a:pPr>
              <a:t>29</a:t>
            </a:fld>
            <a:endParaRPr lang="en-US" dirty="0"/>
          </a:p>
        </p:txBody>
      </p:sp>
      <p:pic>
        <p:nvPicPr>
          <p:cNvPr id="1026" name="Picture 2"/>
          <p:cNvPicPr>
            <a:picLocks noChangeAspect="1" noChangeArrowheads="1"/>
          </p:cNvPicPr>
          <p:nvPr/>
        </p:nvPicPr>
        <p:blipFill>
          <a:blip r:embed="rId3"/>
          <a:srcRect/>
          <a:stretch>
            <a:fillRect/>
          </a:stretch>
        </p:blipFill>
        <p:spPr bwMode="auto">
          <a:xfrm>
            <a:off x="0" y="1104900"/>
            <a:ext cx="9144000" cy="46101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3</a:t>
            </a:fld>
            <a:endParaRPr lang="en-US" dirty="0"/>
          </a:p>
        </p:txBody>
      </p:sp>
      <p:sp>
        <p:nvSpPr>
          <p:cNvPr id="46083" name="Rectangle 3"/>
          <p:cNvSpPr>
            <a:spLocks noGrp="1"/>
          </p:cNvSpPr>
          <p:nvPr>
            <p:ph idx="4294967295"/>
          </p:nvPr>
        </p:nvSpPr>
        <p:spPr>
          <a:xfrm>
            <a:off x="457200" y="1638300"/>
            <a:ext cx="7772400" cy="3924300"/>
          </a:xfrm>
          <a:prstGeom prst="rect">
            <a:avLst/>
          </a:prstGeom>
        </p:spPr>
        <p:txBody>
          <a:bodyPr>
            <a:normAutofit/>
          </a:bodyPr>
          <a:lstStyle/>
          <a:p>
            <a:pPr>
              <a:spcBef>
                <a:spcPct val="50000"/>
              </a:spcBef>
              <a:buClr>
                <a:srgbClr val="4E4EC6"/>
              </a:buClr>
              <a:buNone/>
            </a:pPr>
            <a:r>
              <a:rPr lang="en-US" sz="2000" b="1" dirty="0" smtClean="0">
                <a:effectLst>
                  <a:outerShdw blurRad="38100" dist="38100" dir="2700000" algn="tl">
                    <a:srgbClr val="000000">
                      <a:alpha val="43137"/>
                    </a:srgbClr>
                  </a:outerShdw>
                </a:effectLst>
                <a:latin typeface="+mj-lt"/>
              </a:rPr>
              <a:t>Training Objectives: </a:t>
            </a:r>
          </a:p>
          <a:p>
            <a:r>
              <a:rPr lang="en-US" sz="2000" dirty="0" smtClean="0">
                <a:latin typeface="+mj-lt"/>
              </a:rPr>
              <a:t>Certify the loan officers on</a:t>
            </a:r>
            <a:r>
              <a:rPr lang="en-US" sz="2000" baseline="0" dirty="0" smtClean="0">
                <a:latin typeface="+mj-lt"/>
              </a:rPr>
              <a:t> </a:t>
            </a:r>
            <a:r>
              <a:rPr lang="en-US" sz="2000" dirty="0" smtClean="0">
                <a:latin typeface="+mj-lt"/>
              </a:rPr>
              <a:t>the revised</a:t>
            </a:r>
            <a:r>
              <a:rPr lang="en-US" sz="2000" baseline="0" dirty="0" smtClean="0">
                <a:latin typeface="+mj-lt"/>
              </a:rPr>
              <a:t> </a:t>
            </a:r>
            <a:r>
              <a:rPr lang="en-US" sz="2000" dirty="0" smtClean="0">
                <a:latin typeface="+mj-lt"/>
              </a:rPr>
              <a:t> Mortgage Credit Certificate (MCC) requirements</a:t>
            </a:r>
            <a:r>
              <a:rPr lang="en-US" sz="2000" baseline="0" dirty="0" smtClean="0">
                <a:latin typeface="+mj-lt"/>
              </a:rPr>
              <a:t> and process</a:t>
            </a:r>
            <a:r>
              <a:rPr lang="en-US" sz="2000" dirty="0" smtClean="0">
                <a:latin typeface="+mj-lt"/>
              </a:rPr>
              <a:t>.</a:t>
            </a:r>
          </a:p>
          <a:p>
            <a:pPr>
              <a:buNone/>
            </a:pPr>
            <a:r>
              <a:rPr lang="en-US" sz="2000" b="1" dirty="0" smtClean="0">
                <a:effectLst>
                  <a:outerShdw blurRad="38100" dist="38100" dir="2700000" algn="tl">
                    <a:srgbClr val="000000">
                      <a:alpha val="43137"/>
                    </a:srgbClr>
                  </a:outerShdw>
                </a:effectLst>
                <a:latin typeface="+mj-lt"/>
              </a:rPr>
              <a:t>Participants will learn about: </a:t>
            </a:r>
            <a:endParaRPr lang="en-US" sz="2000" dirty="0" smtClean="0">
              <a:latin typeface="+mj-lt"/>
            </a:endParaRPr>
          </a:p>
          <a:p>
            <a:pPr>
              <a:lnSpc>
                <a:spcPct val="110000"/>
              </a:lnSpc>
              <a:spcBef>
                <a:spcPts val="600"/>
              </a:spcBef>
            </a:pPr>
            <a:r>
              <a:rPr lang="en-US" sz="2000" baseline="0" dirty="0" smtClean="0">
                <a:latin typeface="+mj-lt"/>
              </a:rPr>
              <a:t>Program requirements</a:t>
            </a:r>
          </a:p>
          <a:p>
            <a:pPr>
              <a:lnSpc>
                <a:spcPct val="110000"/>
              </a:lnSpc>
              <a:spcBef>
                <a:spcPts val="600"/>
              </a:spcBef>
            </a:pPr>
            <a:r>
              <a:rPr lang="en-US" sz="2000" dirty="0" smtClean="0">
                <a:latin typeface="+mj-lt"/>
              </a:rPr>
              <a:t>Qualification requirements for borrowers</a:t>
            </a:r>
          </a:p>
          <a:p>
            <a:pPr>
              <a:lnSpc>
                <a:spcPct val="110000"/>
              </a:lnSpc>
              <a:spcBef>
                <a:spcPts val="600"/>
              </a:spcBef>
            </a:pPr>
            <a:r>
              <a:rPr lang="en-US" sz="2000" dirty="0" smtClean="0">
                <a:latin typeface="+mj-lt"/>
              </a:rPr>
              <a:t>PHB approval process &amp; timeline</a:t>
            </a:r>
          </a:p>
          <a:p>
            <a:pPr>
              <a:lnSpc>
                <a:spcPct val="110000"/>
              </a:lnSpc>
              <a:spcBef>
                <a:spcPts val="600"/>
              </a:spcBef>
            </a:pPr>
            <a:r>
              <a:rPr lang="en-US" sz="2000" dirty="0" smtClean="0">
                <a:latin typeface="+mj-lt"/>
              </a:rPr>
              <a:t>Disclosure forms/tools to qualify borrowers</a:t>
            </a:r>
          </a:p>
          <a:p>
            <a:pPr>
              <a:lnSpc>
                <a:spcPct val="110000"/>
              </a:lnSpc>
              <a:spcBef>
                <a:spcPts val="600"/>
              </a:spcBef>
            </a:pPr>
            <a:r>
              <a:rPr lang="en-US" sz="2000" dirty="0" smtClean="0">
                <a:latin typeface="+mj-lt"/>
              </a:rPr>
              <a:t>Developing</a:t>
            </a:r>
            <a:r>
              <a:rPr lang="en-US" sz="2000" baseline="0" dirty="0" smtClean="0">
                <a:latin typeface="+mj-lt"/>
              </a:rPr>
              <a:t> a marketing plan to reach households</a:t>
            </a:r>
            <a:r>
              <a:rPr lang="en-US" sz="2000" dirty="0" smtClean="0">
                <a:latin typeface="+mj-lt"/>
              </a:rPr>
              <a:t> </a:t>
            </a:r>
            <a:r>
              <a:rPr lang="en-US" sz="2000" baseline="0" dirty="0" smtClean="0">
                <a:latin typeface="+mj-lt"/>
              </a:rPr>
              <a:t>of color</a:t>
            </a:r>
            <a:endParaRPr lang="en-US" sz="2000" dirty="0" smtClean="0">
              <a:latin typeface="+mj-lt"/>
            </a:endParaRPr>
          </a:p>
          <a:p>
            <a:pPr>
              <a:buNone/>
            </a:pPr>
            <a:endParaRPr lang="en-US" sz="2000" dirty="0" smtClean="0">
              <a:latin typeface="+mj-lt"/>
            </a:endParaRPr>
          </a:p>
          <a:p>
            <a:endParaRPr lang="en-US" sz="2000" dirty="0" smtClean="0">
              <a:latin typeface="+mj-lt"/>
            </a:endParaRPr>
          </a:p>
        </p:txBody>
      </p:sp>
      <p:sp>
        <p:nvSpPr>
          <p:cNvPr id="4" name="Rectangle 2"/>
          <p:cNvSpPr txBox="1">
            <a:spLocks noChangeArrowheads="1"/>
          </p:cNvSpPr>
          <p:nvPr/>
        </p:nvSpPr>
        <p:spPr bwMode="auto">
          <a:xfrm>
            <a:off x="0" y="2667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Mortgage Credit Certificate</a:t>
            </a:r>
          </a:p>
        </p:txBody>
      </p:sp>
      <p:pic>
        <p:nvPicPr>
          <p:cNvPr id="6" name="Picture 8"/>
          <p:cNvPicPr>
            <a:picLocks noChangeAspect="1" noChangeArrowheads="1"/>
          </p:cNvPicPr>
          <p:nvPr/>
        </p:nvPicPr>
        <p:blipFill>
          <a:blip r:embed="rId3"/>
          <a:srcRect/>
          <a:stretch>
            <a:fillRect/>
          </a:stretch>
        </p:blipFill>
        <p:spPr bwMode="auto">
          <a:xfrm>
            <a:off x="7010400" y="4152900"/>
            <a:ext cx="1983157" cy="89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15"/>
          <p:cNvSpPr txBox="1">
            <a:spLocks noChangeArrowheads="1"/>
          </p:cNvSpPr>
          <p:nvPr/>
        </p:nvSpPr>
        <p:spPr bwMode="auto">
          <a:xfrm>
            <a:off x="914400" y="1943102"/>
            <a:ext cx="8229600" cy="3139321"/>
          </a:xfrm>
          <a:prstGeom prst="rect">
            <a:avLst/>
          </a:prstGeom>
          <a:noFill/>
          <a:ln w="9525">
            <a:noFill/>
            <a:miter lim="800000"/>
            <a:headEnd/>
            <a:tailEnd/>
          </a:ln>
        </p:spPr>
        <p:txBody>
          <a:bodyPr wrap="square">
            <a:spAutoFit/>
          </a:bodyPr>
          <a:lstStyle/>
          <a:p>
            <a:pPr>
              <a:buClr>
                <a:schemeClr val="accent3">
                  <a:lumMod val="50000"/>
                </a:schemeClr>
              </a:buClr>
              <a:buSzPct val="80000"/>
              <a:buFont typeface="Wingdings" pitchFamily="2" charset="2"/>
              <a:buChar char="¥"/>
            </a:pPr>
            <a:r>
              <a:rPr lang="en-US" sz="2200" dirty="0" smtClean="0">
                <a:latin typeface="+mj-lt"/>
              </a:rPr>
              <a:t> Partner with PHB to address the minority homeownership gap</a:t>
            </a:r>
          </a:p>
          <a:p>
            <a:pPr>
              <a:buClr>
                <a:schemeClr val="accent3">
                  <a:lumMod val="50000"/>
                </a:schemeClr>
              </a:buClr>
              <a:buSzPct val="80000"/>
              <a:buFont typeface="Wingdings" pitchFamily="2" charset="2"/>
              <a:buChar char="¥"/>
            </a:pPr>
            <a:r>
              <a:rPr lang="en-US" sz="2200" dirty="0" smtClean="0">
                <a:latin typeface="+mj-lt"/>
              </a:rPr>
              <a:t> Proof that you are committed to helping the community</a:t>
            </a:r>
          </a:p>
          <a:p>
            <a:pPr>
              <a:buClr>
                <a:schemeClr val="accent3">
                  <a:lumMod val="50000"/>
                </a:schemeClr>
              </a:buClr>
              <a:buSzPct val="80000"/>
              <a:buFont typeface="Wingdings" pitchFamily="2" charset="2"/>
              <a:buChar char="¥"/>
            </a:pPr>
            <a:r>
              <a:rPr lang="en-US" sz="2200" dirty="0" smtClean="0">
                <a:latin typeface="+mj-lt"/>
              </a:rPr>
              <a:t> Ability to </a:t>
            </a:r>
            <a:r>
              <a:rPr lang="en-US" sz="2200" dirty="0">
                <a:latin typeface="+mj-lt"/>
              </a:rPr>
              <a:t>o</a:t>
            </a:r>
            <a:r>
              <a:rPr lang="en-US" sz="2200" dirty="0" smtClean="0">
                <a:latin typeface="+mj-lt"/>
              </a:rPr>
              <a:t>ffer </a:t>
            </a:r>
            <a:r>
              <a:rPr lang="en-US" sz="2200" dirty="0">
                <a:latin typeface="+mj-lt"/>
              </a:rPr>
              <a:t>a unique </a:t>
            </a:r>
            <a:r>
              <a:rPr lang="en-US" sz="2200" dirty="0" smtClean="0">
                <a:latin typeface="+mj-lt"/>
              </a:rPr>
              <a:t>product and expand </a:t>
            </a:r>
          </a:p>
          <a:p>
            <a:pPr>
              <a:buClr>
                <a:schemeClr val="accent3">
                  <a:lumMod val="50000"/>
                </a:schemeClr>
              </a:buClr>
              <a:buSzPct val="80000"/>
            </a:pPr>
            <a:r>
              <a:rPr lang="en-US" sz="2200" dirty="0" smtClean="0">
                <a:latin typeface="+mj-lt"/>
              </a:rPr>
              <a:t>   customer base - stand </a:t>
            </a:r>
            <a:r>
              <a:rPr lang="en-US" sz="2200" dirty="0">
                <a:latin typeface="+mj-lt"/>
              </a:rPr>
              <a:t>out from other brokers and </a:t>
            </a:r>
            <a:r>
              <a:rPr lang="en-US" sz="2200" dirty="0" smtClean="0">
                <a:latin typeface="+mj-lt"/>
              </a:rPr>
              <a:t>lenders</a:t>
            </a:r>
          </a:p>
          <a:p>
            <a:pPr>
              <a:buClr>
                <a:schemeClr val="accent3">
                  <a:lumMod val="50000"/>
                </a:schemeClr>
              </a:buClr>
              <a:buSzPct val="80000"/>
              <a:buFont typeface="Wingdings" pitchFamily="2" charset="2"/>
              <a:buChar char="¥"/>
            </a:pPr>
            <a:r>
              <a:rPr lang="en-US" sz="2200" dirty="0" smtClean="0">
                <a:latin typeface="+mj-lt"/>
              </a:rPr>
              <a:t> Help your clients save &amp; lower their tax liability</a:t>
            </a:r>
          </a:p>
          <a:p>
            <a:pPr>
              <a:buClr>
                <a:schemeClr val="accent3">
                  <a:lumMod val="50000"/>
                </a:schemeClr>
              </a:buClr>
              <a:buSzPct val="80000"/>
              <a:buFont typeface="Wingdings" pitchFamily="2" charset="2"/>
              <a:buChar char="¥"/>
            </a:pPr>
            <a:r>
              <a:rPr lang="en-US" sz="2200" dirty="0" smtClean="0">
                <a:latin typeface="+mj-lt"/>
              </a:rPr>
              <a:t> Lower your client’s debt ratios</a:t>
            </a:r>
          </a:p>
          <a:p>
            <a:pPr>
              <a:buClr>
                <a:schemeClr val="accent3">
                  <a:lumMod val="50000"/>
                </a:schemeClr>
              </a:buClr>
              <a:buSzPct val="80000"/>
              <a:buFont typeface="Wingdings" pitchFamily="2" charset="2"/>
              <a:buChar char="¥"/>
            </a:pPr>
            <a:r>
              <a:rPr lang="en-US" sz="2200" dirty="0" smtClean="0">
                <a:latin typeface="+mj-lt"/>
              </a:rPr>
              <a:t> Increase your client’s purchasing power</a:t>
            </a:r>
          </a:p>
          <a:p>
            <a:pPr>
              <a:buClr>
                <a:schemeClr val="accent3">
                  <a:lumMod val="50000"/>
                </a:schemeClr>
              </a:buClr>
              <a:buSzPct val="80000"/>
              <a:buFont typeface="Wingdings" pitchFamily="2" charset="2"/>
              <a:buChar char="¥"/>
            </a:pPr>
            <a:r>
              <a:rPr lang="en-US" sz="2200" dirty="0" smtClean="0">
                <a:latin typeface="+mj-lt"/>
              </a:rPr>
              <a:t> Close more loans!</a:t>
            </a:r>
          </a:p>
          <a:p>
            <a:pPr>
              <a:buClr>
                <a:schemeClr val="accent1"/>
              </a:buClr>
              <a:buSzPct val="80000"/>
            </a:pPr>
            <a:endParaRPr lang="en-US" sz="2200" dirty="0">
              <a:latin typeface="+mj-lt"/>
            </a:endParaRPr>
          </a:p>
        </p:txBody>
      </p:sp>
      <p:sp>
        <p:nvSpPr>
          <p:cNvPr id="6" name="Rectangle 2"/>
          <p:cNvSpPr txBox="1">
            <a:spLocks noChangeArrowheads="1"/>
          </p:cNvSpPr>
          <p:nvPr/>
        </p:nvSpPr>
        <p:spPr bwMode="auto">
          <a:xfrm>
            <a:off x="0" y="444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Benefits of the MCC for Lenders</a:t>
            </a:r>
          </a:p>
        </p:txBody>
      </p:sp>
      <p:pic>
        <p:nvPicPr>
          <p:cNvPr id="5" name="Picture 4"/>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pic>
        <p:nvPicPr>
          <p:cNvPr id="39937" name="Picture 1"/>
          <p:cNvPicPr>
            <a:picLocks noChangeAspect="1" noChangeArrowheads="1"/>
          </p:cNvPicPr>
          <p:nvPr/>
        </p:nvPicPr>
        <p:blipFill>
          <a:blip r:embed="rId4"/>
          <a:srcRect l="18125" t="27767" r="51875" b="25553"/>
          <a:stretch>
            <a:fillRect/>
          </a:stretch>
        </p:blipFill>
        <p:spPr bwMode="auto">
          <a:xfrm>
            <a:off x="2" y="0"/>
            <a:ext cx="1905000" cy="18669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D488C4FD-4C27-4690-97C8-D6F4A18CF6FF}" type="slidenum">
              <a:rPr lang="en-US" smtClean="0"/>
              <a:pPr>
                <a:defRPr/>
              </a:pPr>
              <a:t>30</a:t>
            </a:fld>
            <a:endParaRPr lang="en-US" dirty="0"/>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ubtitle 6"/>
          <p:cNvSpPr txBox="1">
            <a:spLocks/>
          </p:cNvSpPr>
          <p:nvPr/>
        </p:nvSpPr>
        <p:spPr bwMode="auto">
          <a:xfrm>
            <a:off x="304800" y="1460500"/>
            <a:ext cx="8382000" cy="762000"/>
          </a:xfrm>
          <a:prstGeom prst="rect">
            <a:avLst/>
          </a:prstGeom>
          <a:noFill/>
          <a:ln w="9525">
            <a:noFill/>
            <a:miter lim="800000"/>
            <a:headEnd/>
            <a:tailEnd/>
          </a:ln>
        </p:spPr>
        <p:txBody>
          <a:bodyPr/>
          <a:lstStyle/>
          <a:p>
            <a:pPr>
              <a:spcBef>
                <a:spcPct val="20000"/>
              </a:spcBef>
            </a:pPr>
            <a:endParaRPr lang="en-US" sz="2800" i="1" dirty="0">
              <a:latin typeface="+mj-lt"/>
            </a:endParaRPr>
          </a:p>
        </p:txBody>
      </p:sp>
      <p:sp>
        <p:nvSpPr>
          <p:cNvPr id="24582" name="TextBox 15"/>
          <p:cNvSpPr txBox="1">
            <a:spLocks noChangeArrowheads="1"/>
          </p:cNvSpPr>
          <p:nvPr/>
        </p:nvSpPr>
        <p:spPr bwMode="auto">
          <a:xfrm>
            <a:off x="838202" y="2095500"/>
            <a:ext cx="7848600" cy="2462213"/>
          </a:xfrm>
          <a:prstGeom prst="rect">
            <a:avLst/>
          </a:prstGeom>
          <a:noFill/>
          <a:ln w="9525">
            <a:noFill/>
            <a:miter lim="800000"/>
            <a:headEnd/>
            <a:tailEnd/>
          </a:ln>
        </p:spPr>
        <p:txBody>
          <a:bodyPr wrap="square">
            <a:spAutoFit/>
          </a:bodyPr>
          <a:lstStyle/>
          <a:p>
            <a:pPr eaLnBrk="0" hangingPunct="0">
              <a:lnSpc>
                <a:spcPct val="150000"/>
              </a:lnSpc>
              <a:buClr>
                <a:schemeClr val="accent2"/>
              </a:buClr>
              <a:buSzPct val="80000"/>
              <a:buFont typeface="Wingdings" pitchFamily="2" charset="2"/>
              <a:buChar char=""/>
            </a:pPr>
            <a:r>
              <a:rPr lang="en-US" sz="2200" dirty="0">
                <a:latin typeface="+mj-lt"/>
              </a:rPr>
              <a:t> </a:t>
            </a:r>
            <a:r>
              <a:rPr lang="en-US" sz="2200" dirty="0" smtClean="0">
                <a:latin typeface="+mj-lt"/>
              </a:rPr>
              <a:t>Outreach and marketing to communities of color</a:t>
            </a:r>
          </a:p>
          <a:p>
            <a:pPr eaLnBrk="0" hangingPunct="0">
              <a:buClr>
                <a:schemeClr val="accent2"/>
              </a:buClr>
              <a:buSzPct val="80000"/>
              <a:buFont typeface="Wingdings" pitchFamily="2" charset="2"/>
              <a:buChar char=""/>
            </a:pPr>
            <a:r>
              <a:rPr lang="en-US" sz="2200" dirty="0" smtClean="0">
                <a:latin typeface="+mj-lt"/>
              </a:rPr>
              <a:t> Educate your borrowers on the qualifications and benefits     </a:t>
            </a:r>
          </a:p>
          <a:p>
            <a:pPr eaLnBrk="0" hangingPunct="0">
              <a:buClr>
                <a:schemeClr val="accent2"/>
              </a:buClr>
              <a:buSzPct val="80000"/>
            </a:pPr>
            <a:r>
              <a:rPr lang="en-US" sz="2200" dirty="0" smtClean="0">
                <a:latin typeface="+mj-lt"/>
              </a:rPr>
              <a:t>   of the MCC</a:t>
            </a:r>
          </a:p>
          <a:p>
            <a:pPr eaLnBrk="0" hangingPunct="0">
              <a:buClr>
                <a:schemeClr val="accent2"/>
              </a:buClr>
              <a:buSzPct val="80000"/>
              <a:buFont typeface="Wingdings" pitchFamily="2" charset="2"/>
              <a:buChar char=""/>
            </a:pPr>
            <a:r>
              <a:rPr lang="en-US" sz="2200" dirty="0" smtClean="0">
                <a:latin typeface="+mj-lt"/>
              </a:rPr>
              <a:t> Determine qualification of borrowers for the MCC</a:t>
            </a:r>
          </a:p>
          <a:p>
            <a:pPr eaLnBrk="0" hangingPunct="0">
              <a:lnSpc>
                <a:spcPct val="150000"/>
              </a:lnSpc>
              <a:buClr>
                <a:schemeClr val="accent2"/>
              </a:buClr>
              <a:buSzPct val="80000"/>
              <a:buFont typeface="Wingdings" pitchFamily="2" charset="2"/>
              <a:buChar char=""/>
            </a:pPr>
            <a:r>
              <a:rPr lang="en-US" sz="2200" dirty="0" smtClean="0">
                <a:latin typeface="+mj-lt"/>
              </a:rPr>
              <a:t> Process the MCC application packet</a:t>
            </a:r>
          </a:p>
          <a:p>
            <a:pPr eaLnBrk="0" hangingPunct="0">
              <a:buClr>
                <a:schemeClr val="accent2"/>
              </a:buClr>
              <a:buSzPct val="80000"/>
              <a:buFont typeface="Wingdings" pitchFamily="2" charset="2"/>
              <a:buChar char=""/>
            </a:pPr>
            <a:r>
              <a:rPr lang="en-US" sz="2200" dirty="0" smtClean="0">
                <a:latin typeface="+mj-lt"/>
              </a:rPr>
              <a:t> Facilitate the MCC through closing and final issuance</a:t>
            </a:r>
          </a:p>
        </p:txBody>
      </p:sp>
      <p:sp>
        <p:nvSpPr>
          <p:cNvPr id="6" name="Rectangle 2"/>
          <p:cNvSpPr txBox="1">
            <a:spLocks noChangeArrowheads="1"/>
          </p:cNvSpPr>
          <p:nvPr/>
        </p:nvSpPr>
        <p:spPr bwMode="auto">
          <a:xfrm>
            <a:off x="0" y="419100"/>
            <a:ext cx="84582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Your Role</a:t>
            </a:r>
          </a:p>
        </p:txBody>
      </p:sp>
      <p:pic>
        <p:nvPicPr>
          <p:cNvPr id="7" name="Picture 1"/>
          <p:cNvPicPr>
            <a:picLocks noChangeAspect="1" noChangeArrowheads="1"/>
          </p:cNvPicPr>
          <p:nvPr/>
        </p:nvPicPr>
        <p:blipFill>
          <a:blip r:embed="rId2"/>
          <a:srcRect/>
          <a:stretch>
            <a:fillRect/>
          </a:stretch>
        </p:blipFill>
        <p:spPr bwMode="auto">
          <a:xfrm>
            <a:off x="228600" y="190500"/>
            <a:ext cx="2414155" cy="1562100"/>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56002039-5012-4300-880C-66F9CD122CA1}" type="slidenum">
              <a:rPr lang="en-US" smtClean="0"/>
              <a:pPr>
                <a:defRPr/>
              </a:pPr>
              <a:t>31</a:t>
            </a:fld>
            <a:endParaRPr lang="en-US" dirty="0"/>
          </a:p>
        </p:txBody>
      </p:sp>
    </p:spTree>
  </p:cSld>
  <p:clrMapOvr>
    <a:masterClrMapping/>
  </p:clrMapOvr>
  <p:transition spd="slow">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Processing the MCC</a:t>
            </a:r>
            <a:endParaRPr lang="en-US" b="1" cap="none" spc="0" dirty="0">
              <a:ln w="11430"/>
              <a:effectLst>
                <a:outerShdw blurRad="50800" dist="39000" dir="5460000" algn="tl">
                  <a:srgbClr val="000000">
                    <a:alpha val="38000"/>
                  </a:srgbClr>
                </a:outerShdw>
              </a:effectLst>
            </a:endParaRPr>
          </a:p>
        </p:txBody>
      </p:sp>
      <p:pic>
        <p:nvPicPr>
          <p:cNvPr id="5" name="Picture 1"/>
          <p:cNvPicPr>
            <a:picLocks noChangeAspect="1" noChangeArrowheads="1"/>
          </p:cNvPicPr>
          <p:nvPr/>
        </p:nvPicPr>
        <p:blipFill>
          <a:blip r:embed="rId2"/>
          <a:srcRect l="9600" r="10400"/>
          <a:stretch>
            <a:fillRect/>
          </a:stretch>
        </p:blipFill>
        <p:spPr bwMode="auto">
          <a:xfrm>
            <a:off x="304800" y="3771900"/>
            <a:ext cx="1219198" cy="1676400"/>
          </a:xfrm>
          <a:prstGeom prst="rect">
            <a:avLst/>
          </a:prstGeom>
          <a:ln>
            <a:noFill/>
          </a:ln>
          <a:effectLst>
            <a:outerShdw blurRad="292100" dist="139700" dir="2700000" algn="tl" rotWithShape="0">
              <a:srgbClr val="333333">
                <a:alpha val="65000"/>
              </a:srgbClr>
            </a:outerShdw>
          </a:effectLst>
        </p:spPr>
      </p:pic>
      <p:pic>
        <p:nvPicPr>
          <p:cNvPr id="7" name="Picture 6" descr="IMG_1690RS.jpg"/>
          <p:cNvPicPr>
            <a:picLocks noChangeAspect="1"/>
          </p:cNvPicPr>
          <p:nvPr/>
        </p:nvPicPr>
        <p:blipFill>
          <a:blip r:embed="rId3"/>
          <a:srcRect r="22000"/>
          <a:stretch>
            <a:fillRect/>
          </a:stretch>
        </p:blipFill>
        <p:spPr>
          <a:xfrm>
            <a:off x="3276600" y="266700"/>
            <a:ext cx="1905000" cy="1666875"/>
          </a:xfrm>
          <a:prstGeom prst="rect">
            <a:avLst/>
          </a:prstGeom>
        </p:spPr>
      </p:pic>
      <p:pic>
        <p:nvPicPr>
          <p:cNvPr id="106499" name="Picture 3"/>
          <p:cNvPicPr>
            <a:picLocks noChangeAspect="1" noChangeArrowheads="1"/>
          </p:cNvPicPr>
          <p:nvPr/>
        </p:nvPicPr>
        <p:blipFill>
          <a:blip r:embed="rId4"/>
          <a:srcRect l="16875" t="30181" r="51875" b="24749"/>
          <a:stretch>
            <a:fillRect/>
          </a:stretch>
        </p:blipFill>
        <p:spPr bwMode="auto">
          <a:xfrm>
            <a:off x="6629400" y="3619500"/>
            <a:ext cx="2041070" cy="194310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pPr>
              <a:defRPr/>
            </a:pPr>
            <a:fld id="{15B6E896-9C04-4093-AAE6-8F11DD1F74FB}" type="slidenum">
              <a:rPr lang="en-US" smtClean="0"/>
              <a:pPr>
                <a:defRPr/>
              </a:pPr>
              <a:t>32</a:t>
            </a:fld>
            <a:endParaRPr lang="en-US" dirty="0"/>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76300"/>
            <a:ext cx="88392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cap="none" spc="0" dirty="0" smtClean="0">
                <a:ln w="11430"/>
                <a:effectLst>
                  <a:outerShdw blurRad="50800" dist="39000" dir="5460000" algn="tl">
                    <a:srgbClr val="000000">
                      <a:alpha val="38000"/>
                    </a:srgbClr>
                  </a:outerShdw>
                </a:effectLst>
                <a:latin typeface="Calibri" pitchFamily="34" charset="0"/>
                <a:ea typeface="Calibri" pitchFamily="34" charset="0"/>
                <a:cs typeface="Times New Roman" pitchFamily="18" charset="0"/>
              </a:rPr>
              <a:t>When </a:t>
            </a:r>
            <a:r>
              <a:rPr lang="en-US" sz="3600" b="1" cap="none" spc="0" dirty="0" smtClean="0">
                <a:ln w="11430"/>
                <a:effectLst>
                  <a:outerShdw blurRad="50800" dist="39000" dir="5460000" algn="tl">
                    <a:srgbClr val="000000">
                      <a:alpha val="38000"/>
                    </a:srgbClr>
                  </a:outerShdw>
                </a:effectLst>
                <a:latin typeface="Calibri" pitchFamily="34" charset="0"/>
                <a:ea typeface="Calibri" pitchFamily="34" charset="0"/>
                <a:cs typeface="Times New Roman" pitchFamily="18" charset="0"/>
              </a:rPr>
              <a:t>to</a:t>
            </a:r>
            <a:r>
              <a:rPr lang="en-US" b="1" cap="none" spc="0" dirty="0" smtClean="0">
                <a:ln w="11430"/>
                <a:effectLst>
                  <a:outerShdw blurRad="50800" dist="39000" dir="5460000" algn="tl">
                    <a:srgbClr val="000000">
                      <a:alpha val="38000"/>
                    </a:srgbClr>
                  </a:outerShdw>
                </a:effectLst>
                <a:latin typeface="Calibri" pitchFamily="34" charset="0"/>
                <a:ea typeface="Calibri" pitchFamily="34" charset="0"/>
                <a:cs typeface="Times New Roman" pitchFamily="18" charset="0"/>
              </a:rPr>
              <a:t> Consider the MCC </a:t>
            </a:r>
            <a:r>
              <a:rPr lang="en-US" sz="2400" b="1" cap="none" spc="0" dirty="0" smtClean="0">
                <a:ln w="11430"/>
                <a:effectLst>
                  <a:outerShdw blurRad="50800" dist="39000" dir="5460000" algn="tl">
                    <a:srgbClr val="000000">
                      <a:alpha val="38000"/>
                    </a:srgbClr>
                  </a:outerShdw>
                </a:effectLst>
                <a:latin typeface="Arial" pitchFamily="34" charset="0"/>
              </a:rPr>
              <a:t/>
            </a:r>
            <a:br>
              <a:rPr lang="en-US" sz="2400" b="1" cap="none" spc="0" dirty="0" smtClean="0">
                <a:ln w="11430"/>
                <a:effectLst>
                  <a:outerShdw blurRad="50800" dist="39000" dir="5460000" algn="tl">
                    <a:srgbClr val="000000">
                      <a:alpha val="38000"/>
                    </a:srgbClr>
                  </a:outerShdw>
                </a:effectLst>
                <a:latin typeface="Arial" pitchFamily="34" charset="0"/>
              </a:rPr>
            </a:br>
            <a:endParaRPr lang="en-US"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1905000" y="1866900"/>
            <a:ext cx="6248400" cy="3200136"/>
          </a:xfrm>
        </p:spPr>
        <p:txBody>
          <a:bodyPr>
            <a:normAutofit/>
          </a:bodyPr>
          <a:lstStyle/>
          <a:p>
            <a:pPr marL="0" lvl="0" indent="0" eaLnBrk="0" fontAlgn="base" hangingPunct="0">
              <a:lnSpc>
                <a:spcPct val="150000"/>
              </a:lnSpc>
              <a:spcBef>
                <a:spcPct val="0"/>
              </a:spcBef>
              <a:spcAft>
                <a:spcPct val="0"/>
              </a:spcAft>
              <a:buClr>
                <a:schemeClr val="accent3">
                  <a:lumMod val="50000"/>
                </a:schemeClr>
              </a:buClr>
              <a:buFont typeface="Wingdings" pitchFamily="2" charset="2"/>
              <a:buChar char="¥"/>
            </a:pPr>
            <a:r>
              <a:rPr lang="en-US" sz="2400" dirty="0" smtClean="0">
                <a:latin typeface="+mj-lt"/>
                <a:ea typeface="Calibri" pitchFamily="34" charset="0"/>
                <a:cs typeface="Times New Roman" pitchFamily="18" charset="0"/>
              </a:rPr>
              <a:t> First time Homebuyer(s)</a:t>
            </a:r>
            <a:endParaRPr lang="en-US" sz="2400" dirty="0" smtClean="0">
              <a:latin typeface="+mj-lt"/>
            </a:endParaRPr>
          </a:p>
          <a:p>
            <a:pPr marL="0" lvl="0" indent="0" eaLnBrk="0" fontAlgn="base" hangingPunct="0">
              <a:lnSpc>
                <a:spcPct val="150000"/>
              </a:lnSpc>
              <a:spcBef>
                <a:spcPct val="0"/>
              </a:spcBef>
              <a:spcAft>
                <a:spcPct val="0"/>
              </a:spcAft>
              <a:buClr>
                <a:schemeClr val="accent3">
                  <a:lumMod val="50000"/>
                </a:schemeClr>
              </a:buClr>
              <a:buFont typeface="Wingdings" pitchFamily="2" charset="2"/>
              <a:buChar char="¥"/>
            </a:pPr>
            <a:r>
              <a:rPr lang="en-US" sz="2400" dirty="0" smtClean="0">
                <a:latin typeface="+mj-lt"/>
                <a:ea typeface="Calibri" pitchFamily="34" charset="0"/>
                <a:cs typeface="Times New Roman" pitchFamily="18" charset="0"/>
              </a:rPr>
              <a:t> Buying within city of Portland</a:t>
            </a:r>
            <a:endParaRPr lang="en-US" sz="2400" dirty="0" smtClean="0">
              <a:latin typeface="+mj-lt"/>
            </a:endParaRPr>
          </a:p>
          <a:p>
            <a:pPr marL="0" lvl="0" indent="0" eaLnBrk="0" fontAlgn="base" hangingPunct="0">
              <a:lnSpc>
                <a:spcPct val="150000"/>
              </a:lnSpc>
              <a:spcBef>
                <a:spcPct val="0"/>
              </a:spcBef>
              <a:spcAft>
                <a:spcPct val="0"/>
              </a:spcAft>
              <a:buClr>
                <a:schemeClr val="accent3">
                  <a:lumMod val="50000"/>
                </a:schemeClr>
              </a:buClr>
              <a:buFont typeface="Wingdings" pitchFamily="2" charset="2"/>
              <a:buChar char="¥"/>
            </a:pPr>
            <a:r>
              <a:rPr lang="en-US" sz="2400" dirty="0" smtClean="0">
                <a:latin typeface="+mj-lt"/>
                <a:ea typeface="Calibri" pitchFamily="34" charset="0"/>
                <a:cs typeface="Times New Roman" pitchFamily="18" charset="0"/>
              </a:rPr>
              <a:t> Income within Limits</a:t>
            </a:r>
            <a:endParaRPr lang="en-US" sz="2400" dirty="0" smtClean="0">
              <a:latin typeface="+mj-lt"/>
            </a:endParaRPr>
          </a:p>
          <a:p>
            <a:pPr marL="0" lvl="0" indent="0" eaLnBrk="0" fontAlgn="base" hangingPunct="0">
              <a:lnSpc>
                <a:spcPct val="150000"/>
              </a:lnSpc>
              <a:spcBef>
                <a:spcPct val="0"/>
              </a:spcBef>
              <a:spcAft>
                <a:spcPct val="0"/>
              </a:spcAft>
              <a:buClr>
                <a:schemeClr val="accent3">
                  <a:lumMod val="50000"/>
                </a:schemeClr>
              </a:buClr>
              <a:buFont typeface="Wingdings" pitchFamily="2" charset="2"/>
              <a:buChar char="¥"/>
            </a:pPr>
            <a:r>
              <a:rPr lang="en-US" sz="2400" dirty="0" smtClean="0">
                <a:latin typeface="+mj-lt"/>
                <a:ea typeface="Calibri" pitchFamily="34" charset="0"/>
                <a:cs typeface="Times New Roman" pitchFamily="18" charset="0"/>
              </a:rPr>
              <a:t> Price Point within Limits</a:t>
            </a:r>
            <a:endParaRPr lang="en-US" sz="2400" dirty="0" smtClean="0">
              <a:latin typeface="+mj-lt"/>
            </a:endParaRPr>
          </a:p>
          <a:p>
            <a:endParaRPr lang="en-US" sz="2400" dirty="0"/>
          </a:p>
        </p:txBody>
      </p:sp>
      <p:sp>
        <p:nvSpPr>
          <p:cNvPr id="7" name="Slide Number Placeholder 6"/>
          <p:cNvSpPr>
            <a:spLocks noGrp="1"/>
          </p:cNvSpPr>
          <p:nvPr>
            <p:ph type="sldNum" sz="quarter" idx="12"/>
          </p:nvPr>
        </p:nvSpPr>
        <p:spPr/>
        <p:txBody>
          <a:bodyPr/>
          <a:lstStyle/>
          <a:p>
            <a:pPr>
              <a:defRPr/>
            </a:pPr>
            <a:fld id="{41073EA4-7EBF-41A7-98B7-7314056A4874}" type="slidenum">
              <a:rPr lang="en-US" smtClean="0"/>
              <a:pPr>
                <a:defRPr/>
              </a:pPr>
              <a:t>33</a:t>
            </a:fld>
            <a:endParaRPr lang="en-US" dirty="0"/>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609600"/>
            <a:ext cx="62484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cap="none" spc="0" dirty="0" smtClean="0">
                <a:ln w="11430"/>
                <a:effectLst>
                  <a:outerShdw blurRad="50800" dist="39000" dir="5460000" algn="tl">
                    <a:srgbClr val="000000">
                      <a:alpha val="38000"/>
                    </a:srgbClr>
                  </a:outerShdw>
                </a:effectLst>
              </a:rPr>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Talking to Homebuyers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about the MCC</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
            </a:r>
            <a:br>
              <a:rPr lang="en-US" sz="3600" b="1" cap="none" spc="0" dirty="0" smtClean="0">
                <a:ln w="11430"/>
                <a:effectLst>
                  <a:outerShdw blurRad="50800" dist="39000" dir="5460000" algn="tl">
                    <a:srgbClr val="000000">
                      <a:alpha val="38000"/>
                    </a:srgbClr>
                  </a:outerShdw>
                </a:effectLst>
              </a:rPr>
            </a:br>
            <a:endParaRPr lang="en-US" sz="3600"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4294967295"/>
          </p:nvPr>
        </p:nvSpPr>
        <p:spPr>
          <a:xfrm>
            <a:off x="1447800" y="2171700"/>
            <a:ext cx="6248400" cy="3200400"/>
          </a:xfrm>
        </p:spPr>
        <p:txBody>
          <a:bodyPr>
            <a:normAutofit/>
          </a:bodyPr>
          <a:lstStyle/>
          <a:p>
            <a:pPr lvl="0">
              <a:buClr>
                <a:schemeClr val="accent3">
                  <a:lumMod val="50000"/>
                </a:schemeClr>
              </a:buClr>
            </a:pPr>
            <a:r>
              <a:rPr lang="en-US" sz="2400" dirty="0" smtClean="0">
                <a:latin typeface="+mj-lt"/>
              </a:rPr>
              <a:t>3 years Tax Returns</a:t>
            </a:r>
          </a:p>
          <a:p>
            <a:pPr lvl="0">
              <a:buClr>
                <a:schemeClr val="accent3">
                  <a:lumMod val="50000"/>
                </a:schemeClr>
              </a:buClr>
            </a:pPr>
            <a:r>
              <a:rPr lang="en-US" sz="2400" dirty="0" smtClean="0">
                <a:latin typeface="+mj-lt"/>
              </a:rPr>
              <a:t>Plans to Stay in the House</a:t>
            </a:r>
          </a:p>
          <a:p>
            <a:pPr lvl="0">
              <a:buClr>
                <a:schemeClr val="accent3">
                  <a:lumMod val="50000"/>
                </a:schemeClr>
              </a:buClr>
            </a:pPr>
            <a:r>
              <a:rPr lang="en-US" sz="2400" dirty="0" smtClean="0">
                <a:latin typeface="+mj-lt"/>
              </a:rPr>
              <a:t>Prospects for Life Changes</a:t>
            </a:r>
          </a:p>
          <a:p>
            <a:pPr lvl="0">
              <a:buClr>
                <a:schemeClr val="accent3">
                  <a:lumMod val="50000"/>
                </a:schemeClr>
              </a:buClr>
            </a:pPr>
            <a:r>
              <a:rPr lang="en-US" sz="2400" dirty="0" smtClean="0">
                <a:latin typeface="+mj-lt"/>
              </a:rPr>
              <a:t>Tax Liability</a:t>
            </a:r>
          </a:p>
          <a:p>
            <a:pPr lvl="0">
              <a:buClr>
                <a:schemeClr val="accent3">
                  <a:lumMod val="50000"/>
                </a:schemeClr>
              </a:buClr>
            </a:pPr>
            <a:r>
              <a:rPr lang="en-US" sz="2400" dirty="0" smtClean="0">
                <a:latin typeface="+mj-lt"/>
              </a:rPr>
              <a:t>Recapture Tax</a:t>
            </a:r>
          </a:p>
          <a:p>
            <a:pPr>
              <a:buClr>
                <a:schemeClr val="accent3">
                  <a:lumMod val="50000"/>
                </a:schemeClr>
              </a:buClr>
            </a:pPr>
            <a:endParaRPr lang="en-US" sz="2400" dirty="0">
              <a:latin typeface="+mj-lt"/>
            </a:endParaRPr>
          </a:p>
        </p:txBody>
      </p:sp>
      <p:sp>
        <p:nvSpPr>
          <p:cNvPr id="5" name="TextBox 4"/>
          <p:cNvSpPr txBox="1"/>
          <p:nvPr/>
        </p:nvSpPr>
        <p:spPr>
          <a:xfrm>
            <a:off x="3124200" y="1562100"/>
            <a:ext cx="616367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solidFill>
                  <a:schemeClr val="accent4">
                    <a:lumMod val="50000"/>
                  </a:schemeClr>
                </a:solidFill>
                <a:effectLst>
                  <a:outerShdw blurRad="50800" dist="39000" dir="5460000" algn="tl">
                    <a:srgbClr val="000000">
                      <a:alpha val="38000"/>
                    </a:srgbClr>
                  </a:outerShdw>
                </a:effectLst>
                <a:latin typeface="+mj-lt"/>
              </a:rPr>
              <a:t>Before Submitting an MCC Application…</a:t>
            </a:r>
            <a:r>
              <a:rPr lang="en-US" b="1" i="1" dirty="0" smtClean="0">
                <a:ln w="11430"/>
                <a:solidFill>
                  <a:schemeClr val="accent4">
                    <a:lumMod val="50000"/>
                  </a:schemeClr>
                </a:solidFill>
                <a:effectLst>
                  <a:outerShdw blurRad="50800" dist="39000" dir="5460000" algn="tl">
                    <a:srgbClr val="000000">
                      <a:alpha val="38000"/>
                    </a:srgbClr>
                  </a:outerShdw>
                </a:effectLst>
                <a:latin typeface="+mj-lt"/>
                <a:ea typeface="Calibri" pitchFamily="34" charset="0"/>
                <a:cs typeface="Times New Roman" pitchFamily="18" charset="0"/>
              </a:rPr>
              <a:t> </a:t>
            </a:r>
          </a:p>
          <a:p>
            <a:endParaRPr lang="en-US" b="1" i="1" dirty="0">
              <a:ln w="11430"/>
              <a:solidFill>
                <a:srgbClr val="3434A2"/>
              </a:solidFill>
              <a:effectLst>
                <a:outerShdw blurRad="50800" dist="39000" dir="5460000" algn="tl">
                  <a:srgbClr val="000000">
                    <a:alpha val="38000"/>
                  </a:srgbClr>
                </a:outerShdw>
              </a:effectLst>
              <a:latin typeface="+mj-lt"/>
            </a:endParaRPr>
          </a:p>
        </p:txBody>
      </p:sp>
      <p:pic>
        <p:nvPicPr>
          <p:cNvPr id="114691" name="Picture 3"/>
          <p:cNvPicPr>
            <a:picLocks noChangeAspect="1" noChangeArrowheads="1"/>
          </p:cNvPicPr>
          <p:nvPr/>
        </p:nvPicPr>
        <p:blipFill>
          <a:blip r:embed="rId2"/>
          <a:srcRect l="18125" t="24547" r="43125" b="41650"/>
          <a:stretch>
            <a:fillRect/>
          </a:stretch>
        </p:blipFill>
        <p:spPr bwMode="auto">
          <a:xfrm>
            <a:off x="0" y="0"/>
            <a:ext cx="2286000" cy="18288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D488C4FD-4C27-4690-97C8-D6F4A18CF6FF}" type="slidenum">
              <a:rPr lang="en-US" smtClean="0"/>
              <a:pPr>
                <a:defRPr/>
              </a:pPr>
              <a:t>34</a:t>
            </a:fld>
            <a:endParaRPr lang="en-US" dirty="0"/>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38200"/>
            <a:ext cx="88392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3200" b="1" cap="none" spc="0" dirty="0" smtClean="0">
                <a:ln w="11430"/>
                <a:effectLst>
                  <a:outerShdw blurRad="50800" dist="39000" dir="5460000" algn="tl">
                    <a:srgbClr val="000000">
                      <a:alpha val="38000"/>
                    </a:srgbClr>
                  </a:outerShdw>
                </a:effectLst>
              </a:rPr>
              <a:t>Before Submitting an MCC Application</a:t>
            </a:r>
            <a:r>
              <a:rPr lang="en-US" sz="3200" b="1" cap="none" spc="0" dirty="0" smtClean="0">
                <a:ln w="11430"/>
                <a:effectLst>
                  <a:outerShdw blurRad="50800" dist="39000" dir="5460000" algn="tl">
                    <a:srgbClr val="000000">
                      <a:alpha val="38000"/>
                    </a:srgbClr>
                  </a:outerShdw>
                </a:effectLst>
                <a:latin typeface="Calibri" pitchFamily="34" charset="0"/>
                <a:ea typeface="Calibri" pitchFamily="34" charset="0"/>
                <a:cs typeface="Times New Roman" pitchFamily="18" charset="0"/>
              </a:rPr>
              <a:t> </a:t>
            </a:r>
            <a:r>
              <a:rPr lang="en-US" sz="3200" b="1" cap="none" spc="0" dirty="0" smtClean="0">
                <a:ln w="11430"/>
                <a:effectLst>
                  <a:outerShdw blurRad="50800" dist="39000" dir="5460000" algn="tl">
                    <a:srgbClr val="000000">
                      <a:alpha val="38000"/>
                    </a:srgbClr>
                  </a:outerShdw>
                </a:effectLst>
                <a:latin typeface="Arial" pitchFamily="34" charset="0"/>
              </a:rPr>
              <a:t/>
            </a:r>
            <a:br>
              <a:rPr lang="en-US" sz="3200" b="1" cap="none" spc="0" dirty="0" smtClean="0">
                <a:ln w="11430"/>
                <a:effectLst>
                  <a:outerShdw blurRad="50800" dist="39000" dir="5460000" algn="tl">
                    <a:srgbClr val="000000">
                      <a:alpha val="38000"/>
                    </a:srgbClr>
                  </a:outerShdw>
                </a:effectLst>
                <a:latin typeface="Arial" pitchFamily="34" charset="0"/>
              </a:rPr>
            </a:br>
            <a:endParaRPr lang="en-US" sz="3200"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2057400" y="1866900"/>
            <a:ext cx="6248400" cy="3200136"/>
          </a:xfrm>
        </p:spPr>
        <p:txBody>
          <a:bodyPr>
            <a:noAutofit/>
          </a:bodyPr>
          <a:lstStyle/>
          <a:p>
            <a:pPr>
              <a:spcBef>
                <a:spcPts val="600"/>
              </a:spcBef>
              <a:buClr>
                <a:schemeClr val="accent3">
                  <a:lumMod val="50000"/>
                </a:schemeClr>
              </a:buClr>
              <a:buNone/>
            </a:pPr>
            <a:r>
              <a:rPr lang="en-US" sz="2400" b="1" dirty="0" smtClean="0">
                <a:solidFill>
                  <a:schemeClr val="accent4">
                    <a:lumMod val="50000"/>
                  </a:schemeClr>
                </a:solidFill>
                <a:latin typeface="+mj-lt"/>
              </a:rPr>
              <a:t>Please Review the Following:</a:t>
            </a:r>
          </a:p>
          <a:p>
            <a:pPr lvl="0">
              <a:spcBef>
                <a:spcPts val="600"/>
              </a:spcBef>
              <a:buClr>
                <a:schemeClr val="accent3">
                  <a:lumMod val="50000"/>
                </a:schemeClr>
              </a:buClr>
            </a:pPr>
            <a:r>
              <a:rPr lang="en-US" sz="2400" dirty="0" smtClean="0">
                <a:latin typeface="+mj-lt"/>
              </a:rPr>
              <a:t>MCC Program Manual</a:t>
            </a:r>
          </a:p>
          <a:p>
            <a:pPr lvl="0">
              <a:spcBef>
                <a:spcPts val="600"/>
              </a:spcBef>
              <a:buClr>
                <a:schemeClr val="accent3">
                  <a:lumMod val="50000"/>
                </a:schemeClr>
              </a:buClr>
            </a:pPr>
            <a:r>
              <a:rPr lang="en-US" sz="2400" dirty="0" smtClean="0">
                <a:latin typeface="+mj-lt"/>
              </a:rPr>
              <a:t>Underwriting Treatment</a:t>
            </a:r>
          </a:p>
          <a:p>
            <a:pPr lvl="0">
              <a:spcBef>
                <a:spcPts val="600"/>
              </a:spcBef>
              <a:buClr>
                <a:schemeClr val="accent3">
                  <a:lumMod val="50000"/>
                </a:schemeClr>
              </a:buClr>
            </a:pPr>
            <a:r>
              <a:rPr lang="en-US" sz="2400" dirty="0" smtClean="0">
                <a:latin typeface="+mj-lt"/>
              </a:rPr>
              <a:t>MCC Initial Disclosures</a:t>
            </a:r>
          </a:p>
          <a:p>
            <a:pPr lvl="0">
              <a:spcBef>
                <a:spcPts val="600"/>
              </a:spcBef>
              <a:buClr>
                <a:schemeClr val="accent3">
                  <a:lumMod val="50000"/>
                </a:schemeClr>
              </a:buClr>
            </a:pPr>
            <a:r>
              <a:rPr lang="en-US" sz="2400" dirty="0" smtClean="0">
                <a:latin typeface="+mj-lt"/>
              </a:rPr>
              <a:t>MCC Closing Disclosures</a:t>
            </a:r>
          </a:p>
          <a:p>
            <a:pPr>
              <a:spcBef>
                <a:spcPts val="600"/>
              </a:spcBef>
              <a:buClr>
                <a:schemeClr val="accent3">
                  <a:lumMod val="50000"/>
                </a:schemeClr>
              </a:buClr>
              <a:buNone/>
            </a:pPr>
            <a:r>
              <a:rPr lang="en-US" sz="2400" b="1" dirty="0" smtClean="0">
                <a:solidFill>
                  <a:schemeClr val="accent4">
                    <a:lumMod val="50000"/>
                  </a:schemeClr>
                </a:solidFill>
                <a:latin typeface="+mj-lt"/>
              </a:rPr>
              <a:t>(All of the above are on-line)</a:t>
            </a:r>
          </a:p>
          <a:p>
            <a:pPr>
              <a:spcBef>
                <a:spcPts val="600"/>
              </a:spcBef>
              <a:buClr>
                <a:schemeClr val="accent3">
                  <a:lumMod val="50000"/>
                </a:schemeClr>
              </a:buClr>
            </a:pPr>
            <a:endParaRPr lang="en-US" sz="2400" dirty="0">
              <a:latin typeface="+mj-lt"/>
            </a:endParaRPr>
          </a:p>
        </p:txBody>
      </p:sp>
      <p:sp>
        <p:nvSpPr>
          <p:cNvPr id="7" name="Slide Number Placeholder 6"/>
          <p:cNvSpPr>
            <a:spLocks noGrp="1"/>
          </p:cNvSpPr>
          <p:nvPr>
            <p:ph type="sldNum" sz="quarter" idx="12"/>
          </p:nvPr>
        </p:nvSpPr>
        <p:spPr/>
        <p:txBody>
          <a:bodyPr/>
          <a:lstStyle/>
          <a:p>
            <a:pPr>
              <a:defRPr/>
            </a:pPr>
            <a:fld id="{41073EA4-7EBF-41A7-98B7-7314056A4874}" type="slidenum">
              <a:rPr lang="en-US" smtClean="0"/>
              <a:pPr>
                <a:defRPr/>
              </a:pPr>
              <a:t>35</a:t>
            </a:fld>
            <a:endParaRPr lang="en-US" dirty="0"/>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1333500"/>
          <a:ext cx="9144000"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ubtitle 6"/>
          <p:cNvSpPr txBox="1">
            <a:spLocks/>
          </p:cNvSpPr>
          <p:nvPr/>
        </p:nvSpPr>
        <p:spPr bwMode="auto">
          <a:xfrm>
            <a:off x="228600" y="1587500"/>
            <a:ext cx="7620000" cy="762000"/>
          </a:xfrm>
          <a:prstGeom prst="rect">
            <a:avLst/>
          </a:prstGeom>
          <a:noFill/>
          <a:ln w="9525">
            <a:noFill/>
            <a:miter lim="800000"/>
            <a:headEnd/>
            <a:tailEnd/>
          </a:ln>
        </p:spPr>
        <p:txBody>
          <a:bodyPr/>
          <a:lstStyle/>
          <a:p>
            <a:pPr>
              <a:spcBef>
                <a:spcPct val="20000"/>
              </a:spcBef>
            </a:pPr>
            <a:endParaRPr lang="en-US" sz="2800" i="1" dirty="0">
              <a:solidFill>
                <a:srgbClr val="3434A2"/>
              </a:solidFill>
              <a:latin typeface="Verdana" pitchFamily="34" charset="0"/>
            </a:endParaRPr>
          </a:p>
        </p:txBody>
      </p:sp>
      <p:sp>
        <p:nvSpPr>
          <p:cNvPr id="8" name="Rectangle 2"/>
          <p:cNvSpPr txBox="1">
            <a:spLocks noChangeArrowheads="1"/>
          </p:cNvSpPr>
          <p:nvPr/>
        </p:nvSpPr>
        <p:spPr bwMode="auto">
          <a:xfrm>
            <a:off x="0" y="952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ln w="6350">
                  <a:noFill/>
                </a:ln>
                <a:effectLst>
                  <a:outerShdw blurRad="114300" dist="101600" dir="2700000" algn="tl" rotWithShape="0">
                    <a:srgbClr val="000000">
                      <a:alpha val="40000"/>
                    </a:srgbClr>
                  </a:outerShdw>
                </a:effectLst>
                <a:latin typeface="+mj-lt"/>
                <a:ea typeface="+mj-ea"/>
                <a:cs typeface="+mj-cs"/>
              </a:rPr>
              <a:t>MCC Application</a:t>
            </a:r>
            <a:endPar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18" name="TextBox 17"/>
          <p:cNvSpPr txBox="1"/>
          <p:nvPr/>
        </p:nvSpPr>
        <p:spPr>
          <a:xfrm>
            <a:off x="2" y="2091781"/>
            <a:ext cx="1752600" cy="461665"/>
          </a:xfrm>
          <a:prstGeom prst="rect">
            <a:avLst/>
          </a:prstGeom>
          <a:noFill/>
        </p:spPr>
        <p:txBody>
          <a:bodyPr wrap="square" rtlCol="0">
            <a:spAutoFit/>
          </a:bodyPr>
          <a:lstStyle/>
          <a:p>
            <a:pPr algn="ctr"/>
            <a:r>
              <a:rPr lang="en-US" dirty="0" smtClean="0"/>
              <a:t>Start</a:t>
            </a:r>
            <a:endParaRPr lang="en-US" dirty="0"/>
          </a:p>
        </p:txBody>
      </p:sp>
      <p:sp>
        <p:nvSpPr>
          <p:cNvPr id="19" name="TextBox 18"/>
          <p:cNvSpPr txBox="1"/>
          <p:nvPr/>
        </p:nvSpPr>
        <p:spPr>
          <a:xfrm>
            <a:off x="7239002" y="2091781"/>
            <a:ext cx="1752600" cy="461665"/>
          </a:xfrm>
          <a:prstGeom prst="rect">
            <a:avLst/>
          </a:prstGeom>
          <a:noFill/>
        </p:spPr>
        <p:txBody>
          <a:bodyPr wrap="square" rtlCol="0">
            <a:spAutoFit/>
          </a:bodyPr>
          <a:lstStyle/>
          <a:p>
            <a:pPr algn="ctr"/>
            <a:r>
              <a:rPr lang="en-US" dirty="0" smtClean="0"/>
              <a:t>End</a:t>
            </a:r>
            <a:endParaRPr lang="en-US" dirty="0"/>
          </a:p>
        </p:txBody>
      </p:sp>
      <p:pic>
        <p:nvPicPr>
          <p:cNvPr id="9" name="Picture 8"/>
          <p:cNvPicPr>
            <a:picLocks noChangeAspect="1" noChangeArrowheads="1"/>
          </p:cNvPicPr>
          <p:nvPr/>
        </p:nvPicPr>
        <p:blipFill>
          <a:blip r:embed="rId8"/>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2" name="Slide Number Placeholder 11"/>
          <p:cNvSpPr>
            <a:spLocks noGrp="1"/>
          </p:cNvSpPr>
          <p:nvPr>
            <p:ph type="sldNum" sz="quarter" idx="12"/>
          </p:nvPr>
        </p:nvSpPr>
        <p:spPr/>
        <p:txBody>
          <a:bodyPr/>
          <a:lstStyle/>
          <a:p>
            <a:pPr>
              <a:defRPr/>
            </a:pPr>
            <a:fld id="{15B6E896-9C04-4093-AAE6-8F11DD1F74FB}" type="slidenum">
              <a:rPr lang="en-US" smtClean="0"/>
              <a:pPr>
                <a:defRPr/>
              </a:pPr>
              <a:t>36</a:t>
            </a:fld>
            <a:endParaRPr lang="en-US" dirty="0"/>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914400"/>
            <a:ext cx="62484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effectLst>
                  <a:outerShdw blurRad="50800" dist="39000" dir="5460000" algn="tl">
                    <a:srgbClr val="000000">
                      <a:alpha val="38000"/>
                    </a:srgbClr>
                  </a:outerShdw>
                </a:effectLst>
              </a:rPr>
              <a:t>Reasons for Doing</a:t>
            </a:r>
            <a:br>
              <a:rPr lang="en-US" sz="3200" b="1" cap="none" spc="0" dirty="0" smtClean="0">
                <a:ln w="11430"/>
                <a:effectLst>
                  <a:outerShdw blurRad="50800" dist="39000" dir="5460000" algn="tl">
                    <a:srgbClr val="000000">
                      <a:alpha val="38000"/>
                    </a:srgbClr>
                  </a:outerShdw>
                </a:effectLst>
              </a:rPr>
            </a:br>
            <a:r>
              <a:rPr lang="en-US" sz="3200" b="1" cap="none" spc="0" dirty="0" smtClean="0">
                <a:ln w="11430"/>
                <a:effectLst>
                  <a:outerShdw blurRad="50800" dist="39000" dir="5460000" algn="tl">
                    <a:srgbClr val="000000">
                      <a:alpha val="38000"/>
                    </a:srgbClr>
                  </a:outerShdw>
                </a:effectLst>
              </a:rPr>
              <a:t> the MCC Comparison</a:t>
            </a:r>
            <a:br>
              <a:rPr lang="en-US" sz="3200" b="1" cap="none" spc="0" dirty="0" smtClean="0">
                <a:ln w="11430"/>
                <a:effectLst>
                  <a:outerShdw blurRad="50800" dist="39000" dir="5460000" algn="tl">
                    <a:srgbClr val="000000">
                      <a:alpha val="38000"/>
                    </a:srgbClr>
                  </a:outerShdw>
                </a:effectLst>
              </a:rPr>
            </a:br>
            <a:r>
              <a:rPr lang="en-US" sz="3200" b="1" cap="none" spc="0" dirty="0" smtClean="0">
                <a:ln w="11430"/>
                <a:effectLst>
                  <a:outerShdw blurRad="50800" dist="39000" dir="5460000" algn="tl">
                    <a:srgbClr val="000000">
                      <a:alpha val="38000"/>
                    </a:srgbClr>
                  </a:outerShdw>
                </a:effectLst>
                <a:latin typeface="Arial" pitchFamily="34" charset="0"/>
              </a:rPr>
              <a:t/>
            </a:r>
            <a:br>
              <a:rPr lang="en-US" sz="3200" b="1" cap="none" spc="0" dirty="0" smtClean="0">
                <a:ln w="11430"/>
                <a:effectLst>
                  <a:outerShdw blurRad="50800" dist="39000" dir="5460000" algn="tl">
                    <a:srgbClr val="000000">
                      <a:alpha val="38000"/>
                    </a:srgbClr>
                  </a:outerShdw>
                </a:effectLst>
                <a:latin typeface="Arial" pitchFamily="34" charset="0"/>
              </a:rPr>
            </a:br>
            <a:endParaRPr lang="en-US" sz="3200"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1981200" y="2019300"/>
            <a:ext cx="6248400" cy="3200136"/>
          </a:xfrm>
        </p:spPr>
        <p:txBody>
          <a:bodyPr>
            <a:normAutofit/>
          </a:bodyPr>
          <a:lstStyle/>
          <a:p>
            <a:pPr lvl="0">
              <a:buClr>
                <a:schemeClr val="accent3">
                  <a:lumMod val="50000"/>
                </a:schemeClr>
              </a:buClr>
            </a:pPr>
            <a:r>
              <a:rPr lang="en-US" dirty="0" smtClean="0">
                <a:latin typeface="+mj-lt"/>
              </a:rPr>
              <a:t>Lead the Conversation with Homebuyers</a:t>
            </a:r>
          </a:p>
          <a:p>
            <a:pPr lvl="0">
              <a:buClr>
                <a:schemeClr val="accent3">
                  <a:lumMod val="50000"/>
                </a:schemeClr>
              </a:buClr>
            </a:pPr>
            <a:r>
              <a:rPr lang="en-US" dirty="0" smtClean="0">
                <a:latin typeface="+mj-lt"/>
              </a:rPr>
              <a:t>Need to Ensure the MCC is the Right Fit</a:t>
            </a:r>
          </a:p>
          <a:p>
            <a:pPr lvl="0">
              <a:buClr>
                <a:schemeClr val="accent3">
                  <a:lumMod val="50000"/>
                </a:schemeClr>
              </a:buClr>
            </a:pPr>
            <a:r>
              <a:rPr lang="en-US" dirty="0" smtClean="0">
                <a:latin typeface="+mj-lt"/>
              </a:rPr>
              <a:t>Displays the Benefits of the MCC</a:t>
            </a:r>
          </a:p>
          <a:p>
            <a:pPr>
              <a:buClr>
                <a:schemeClr val="accent3">
                  <a:lumMod val="50000"/>
                </a:schemeClr>
              </a:buClr>
            </a:pPr>
            <a:r>
              <a:rPr lang="en-US" dirty="0" smtClean="0">
                <a:latin typeface="+mj-lt"/>
              </a:rPr>
              <a:t>Data Input Populates all Initial Phase Documents</a:t>
            </a:r>
          </a:p>
          <a:p>
            <a:pPr lvl="0">
              <a:buClr>
                <a:schemeClr val="accent3">
                  <a:lumMod val="50000"/>
                </a:schemeClr>
              </a:buClr>
            </a:pPr>
            <a:r>
              <a:rPr lang="en-US" dirty="0" smtClean="0">
                <a:latin typeface="+mj-lt"/>
              </a:rPr>
              <a:t>Available on-line in Excel 2003 &amp; 2007</a:t>
            </a:r>
          </a:p>
          <a:p>
            <a:endParaRPr lang="en-US" dirty="0" smtClean="0">
              <a:latin typeface="+mj-lt"/>
            </a:endParaRPr>
          </a:p>
          <a:p>
            <a:pPr lvl="0"/>
            <a:endParaRPr lang="en-US" dirty="0" smtClean="0">
              <a:latin typeface="+mj-lt"/>
            </a:endParaRPr>
          </a:p>
          <a:p>
            <a:pPr lvl="0"/>
            <a:endParaRPr lang="en-US" dirty="0" smtClean="0">
              <a:latin typeface="+mj-lt"/>
            </a:endParaRPr>
          </a:p>
          <a:p>
            <a:endParaRPr lang="en-US" dirty="0">
              <a:latin typeface="+mj-lt"/>
            </a:endParaRPr>
          </a:p>
        </p:txBody>
      </p:sp>
      <p:sp>
        <p:nvSpPr>
          <p:cNvPr id="5" name="TextBox 4"/>
          <p:cNvSpPr txBox="1"/>
          <p:nvPr/>
        </p:nvSpPr>
        <p:spPr>
          <a:xfrm>
            <a:off x="228605" y="5030573"/>
            <a:ext cx="875637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800" b="1" i="1" dirty="0" smtClean="0">
                <a:ln w="11430"/>
                <a:solidFill>
                  <a:schemeClr val="accent6">
                    <a:lumMod val="75000"/>
                  </a:schemeClr>
                </a:solidFill>
                <a:effectLst>
                  <a:outerShdw blurRad="80000" dist="40000" dir="5040000" algn="tl">
                    <a:srgbClr val="000000">
                      <a:alpha val="30000"/>
                    </a:srgbClr>
                  </a:outerShdw>
                </a:effectLst>
                <a:latin typeface="+mj-lt"/>
              </a:rPr>
              <a:t>We want you to use the worksheet as a tool to engage and educate your client</a:t>
            </a:r>
          </a:p>
          <a:p>
            <a:endParaRPr lang="en-US" sz="1800" b="1" i="1" dirty="0">
              <a:ln w="11430"/>
              <a:solidFill>
                <a:schemeClr val="accent6">
                  <a:lumMod val="75000"/>
                </a:schemeClr>
              </a:solidFill>
              <a:effectLst>
                <a:outerShdw blurRad="80000" dist="40000" dir="5040000" algn="tl">
                  <a:srgbClr val="000000">
                    <a:alpha val="30000"/>
                  </a:srgbClr>
                </a:outerShdw>
              </a:effectLst>
              <a:latin typeface="+mj-lt"/>
            </a:endParaRPr>
          </a:p>
        </p:txBody>
      </p:sp>
      <p:pic>
        <p:nvPicPr>
          <p:cNvPr id="113665" name="Picture 1"/>
          <p:cNvPicPr>
            <a:picLocks noChangeAspect="1" noChangeArrowheads="1"/>
          </p:cNvPicPr>
          <p:nvPr/>
        </p:nvPicPr>
        <p:blipFill>
          <a:blip r:embed="rId2"/>
          <a:srcRect l="20000" t="25352" r="46875" b="41650"/>
          <a:stretch>
            <a:fillRect/>
          </a:stretch>
        </p:blipFill>
        <p:spPr bwMode="auto">
          <a:xfrm>
            <a:off x="0" y="-38100"/>
            <a:ext cx="2501590" cy="1935192"/>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37</a:t>
            </a:fld>
            <a:endParaRPr lang="en-US" dirty="0"/>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52800" y="1714500"/>
            <a:ext cx="5791202" cy="952500"/>
          </a:xfrm>
        </p:spPr>
        <p:txBody>
          <a:bodyPr/>
          <a:lstStyle/>
          <a:p>
            <a:pPr>
              <a:spcBef>
                <a:spcPts val="600"/>
              </a:spcBef>
              <a:buNone/>
            </a:pPr>
            <a:r>
              <a:rPr lang="en-US" sz="2000" b="1" dirty="0" smtClean="0"/>
              <a:t>http://</a:t>
            </a:r>
            <a:r>
              <a:rPr lang="en-US" sz="2000" b="1" dirty="0" smtClean="0">
                <a:hlinkClick r:id="rId3"/>
              </a:rPr>
              <a:t>www.portlandonline.com/phb/mcclender</a:t>
            </a:r>
            <a:endParaRPr lang="en-US" sz="2000" b="1" dirty="0" smtClean="0"/>
          </a:p>
          <a:p>
            <a:pPr>
              <a:spcBef>
                <a:spcPts val="600"/>
              </a:spcBef>
              <a:buNone/>
            </a:pPr>
            <a:endParaRPr lang="en-US" sz="2000" b="1" dirty="0" smtClean="0"/>
          </a:p>
        </p:txBody>
      </p:sp>
      <p:pic>
        <p:nvPicPr>
          <p:cNvPr id="2051" name="Picture 3"/>
          <p:cNvPicPr>
            <a:picLocks noChangeAspect="1" noChangeArrowheads="1"/>
          </p:cNvPicPr>
          <p:nvPr/>
        </p:nvPicPr>
        <p:blipFill>
          <a:blip r:embed="rId4"/>
          <a:srcRect/>
          <a:stretch>
            <a:fillRect/>
          </a:stretch>
        </p:blipFill>
        <p:spPr bwMode="auto">
          <a:xfrm>
            <a:off x="152400" y="1866900"/>
            <a:ext cx="2286000" cy="2705100"/>
          </a:xfrm>
          <a:prstGeom prst="rect">
            <a:avLst/>
          </a:prstGeom>
          <a:ln>
            <a:noFill/>
          </a:ln>
          <a:effectLst>
            <a:outerShdw blurRad="292100" dist="139700" dir="2700000" algn="tl" rotWithShape="0">
              <a:srgbClr val="333333">
                <a:alpha val="65000"/>
              </a:srgbClr>
            </a:outerShdw>
          </a:effectLst>
        </p:spPr>
      </p:pic>
      <p:sp>
        <p:nvSpPr>
          <p:cNvPr id="7" name="Rectangle 2"/>
          <p:cNvSpPr txBox="1">
            <a:spLocks noChangeArrowheads="1"/>
          </p:cNvSpPr>
          <p:nvPr/>
        </p:nvSpPr>
        <p:spPr bwMode="auto">
          <a:xfrm>
            <a:off x="0" y="3048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ln w="6350">
                  <a:noFill/>
                </a:ln>
                <a:effectLst>
                  <a:outerShdw blurRad="114300" dist="101600" dir="2700000" algn="tl" rotWithShape="0">
                    <a:srgbClr val="000000">
                      <a:alpha val="40000"/>
                    </a:srgbClr>
                  </a:outerShdw>
                </a:effectLst>
                <a:latin typeface="+mj-lt"/>
                <a:ea typeface="+mj-ea"/>
                <a:cs typeface="+mj-cs"/>
              </a:rPr>
              <a:t>MCC Spreadsheet Template &amp;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ln w="6350">
                  <a:noFill/>
                </a:ln>
                <a:effectLst>
                  <a:outerShdw blurRad="114300" dist="101600" dir="2700000" algn="tl" rotWithShape="0">
                    <a:srgbClr val="000000">
                      <a:alpha val="40000"/>
                    </a:srgbClr>
                  </a:outerShdw>
                </a:effectLst>
                <a:latin typeface="+mj-lt"/>
                <a:ea typeface="+mj-ea"/>
                <a:cs typeface="+mj-cs"/>
              </a:rPr>
              <a:t>Program Comparison Disclosure </a:t>
            </a:r>
            <a:endPar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9" name="TextBox 8"/>
          <p:cNvSpPr txBox="1"/>
          <p:nvPr/>
        </p:nvSpPr>
        <p:spPr>
          <a:xfrm>
            <a:off x="4038602" y="2540003"/>
            <a:ext cx="5105400" cy="2366033"/>
          </a:xfrm>
          <a:prstGeom prst="rect">
            <a:avLst/>
          </a:prstGeom>
          <a:noFill/>
        </p:spPr>
        <p:txBody>
          <a:bodyPr wrap="square" rtlCol="0">
            <a:spAutoFit/>
          </a:bodyPr>
          <a:lstStyle/>
          <a:p>
            <a:r>
              <a:rPr lang="en-US" dirty="0" smtClean="0">
                <a:latin typeface="Verdana" pitchFamily="34" charset="0"/>
              </a:rPr>
              <a:t>To see if a borrower can benefit from the MCC use the</a:t>
            </a:r>
            <a:r>
              <a:rPr lang="en-US" sz="1800" b="1" dirty="0" smtClean="0">
                <a:ln w="1905"/>
                <a:solidFill>
                  <a:srgbClr val="3434A2"/>
                </a:solidFill>
                <a:effectLst>
                  <a:innerShdw blurRad="69850" dist="43180" dir="5400000">
                    <a:srgbClr val="000000">
                      <a:alpha val="65000"/>
                    </a:srgbClr>
                  </a:innerShdw>
                </a:effectLst>
                <a:latin typeface="Verdana" pitchFamily="34" charset="0"/>
              </a:rPr>
              <a:t>:</a:t>
            </a:r>
          </a:p>
          <a:p>
            <a:r>
              <a:rPr lang="en-US" b="1" dirty="0" smtClean="0">
                <a:ln w="1905"/>
                <a:solidFill>
                  <a:schemeClr val="accent6">
                    <a:lumMod val="75000"/>
                  </a:schemeClr>
                </a:solidFill>
                <a:effectLst>
                  <a:innerShdw blurRad="69850" dist="43180" dir="5400000">
                    <a:srgbClr val="000000">
                      <a:alpha val="65000"/>
                    </a:srgbClr>
                  </a:innerShdw>
                </a:effectLst>
                <a:latin typeface="Verdana" pitchFamily="34" charset="0"/>
              </a:rPr>
              <a:t>MCC Spreadsheet Template </a:t>
            </a:r>
          </a:p>
          <a:p>
            <a:pPr algn="ctr"/>
            <a:r>
              <a:rPr lang="en-US" b="1" dirty="0" smtClean="0">
                <a:ln w="1905"/>
                <a:solidFill>
                  <a:schemeClr val="accent6">
                    <a:lumMod val="75000"/>
                  </a:schemeClr>
                </a:solidFill>
                <a:effectLst>
                  <a:innerShdw blurRad="69850" dist="43180" dir="5400000">
                    <a:srgbClr val="000000">
                      <a:alpha val="65000"/>
                    </a:srgbClr>
                  </a:innerShdw>
                </a:effectLst>
                <a:latin typeface="Verdana" pitchFamily="34" charset="0"/>
              </a:rPr>
              <a:t>&amp; </a:t>
            </a:r>
          </a:p>
          <a:p>
            <a:pPr algn="ctr"/>
            <a:r>
              <a:rPr lang="en-US" b="1" dirty="0" smtClean="0">
                <a:ln w="1905"/>
                <a:solidFill>
                  <a:schemeClr val="accent6">
                    <a:lumMod val="75000"/>
                  </a:schemeClr>
                </a:solidFill>
                <a:effectLst>
                  <a:innerShdw blurRad="69850" dist="43180" dir="5400000">
                    <a:srgbClr val="000000">
                      <a:alpha val="65000"/>
                    </a:srgbClr>
                  </a:innerShdw>
                </a:effectLst>
                <a:latin typeface="Verdana" pitchFamily="34" charset="0"/>
              </a:rPr>
              <a:t>Program Comparison</a:t>
            </a:r>
          </a:p>
          <a:p>
            <a:pPr algn="ctr"/>
            <a:r>
              <a:rPr lang="en-US" b="1" dirty="0" smtClean="0">
                <a:ln w="1905"/>
                <a:solidFill>
                  <a:schemeClr val="accent6">
                    <a:lumMod val="75000"/>
                  </a:schemeClr>
                </a:solidFill>
                <a:effectLst>
                  <a:innerShdw blurRad="69850" dist="43180" dir="5400000">
                    <a:srgbClr val="000000">
                      <a:alpha val="65000"/>
                    </a:srgbClr>
                  </a:innerShdw>
                </a:effectLst>
                <a:latin typeface="Verdana" pitchFamily="34" charset="0"/>
              </a:rPr>
              <a:t>Disclosure  </a:t>
            </a:r>
          </a:p>
        </p:txBody>
      </p:sp>
      <p:pic>
        <p:nvPicPr>
          <p:cNvPr id="2050" name="Picture 2"/>
          <p:cNvPicPr>
            <a:picLocks noChangeAspect="1" noChangeArrowheads="1"/>
          </p:cNvPicPr>
          <p:nvPr/>
        </p:nvPicPr>
        <p:blipFill>
          <a:blip r:embed="rId5"/>
          <a:srcRect/>
          <a:stretch>
            <a:fillRect/>
          </a:stretch>
        </p:blipFill>
        <p:spPr bwMode="auto">
          <a:xfrm>
            <a:off x="1524002" y="2857500"/>
            <a:ext cx="2209800" cy="2590800"/>
          </a:xfrm>
          <a:prstGeom prst="rect">
            <a:avLst/>
          </a:prstGeom>
          <a:noFill/>
          <a:ln w="9525">
            <a:noFill/>
            <a:miter lim="800000"/>
            <a:headEnd/>
            <a:tailEnd/>
          </a:ln>
          <a:effectLst>
            <a:outerShdw blurRad="50800" dist="127000" dir="8100000" algn="tr" rotWithShape="0">
              <a:prstClr val="black">
                <a:alpha val="40000"/>
              </a:prstClr>
            </a:outerShdw>
          </a:effectLst>
        </p:spPr>
      </p:pic>
      <p:sp>
        <p:nvSpPr>
          <p:cNvPr id="11" name="Slide Number Placeholder 10"/>
          <p:cNvSpPr>
            <a:spLocks noGrp="1"/>
          </p:cNvSpPr>
          <p:nvPr>
            <p:ph type="sldNum" sz="quarter" idx="12"/>
          </p:nvPr>
        </p:nvSpPr>
        <p:spPr/>
        <p:txBody>
          <a:bodyPr/>
          <a:lstStyle/>
          <a:p>
            <a:pPr>
              <a:defRPr/>
            </a:pPr>
            <a:fld id="{D488C4FD-4C27-4690-97C8-D6F4A18CF6FF}" type="slidenum">
              <a:rPr lang="en-US" smtClean="0"/>
              <a:pPr>
                <a:defRPr/>
              </a:pPr>
              <a:t>38</a:t>
            </a:fld>
            <a:endParaRPr lang="en-US" dirty="0"/>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2" y="190500"/>
            <a:ext cx="76962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
            </a:r>
            <a:br>
              <a:rPr lang="en-US" b="1" cap="none" spc="0" dirty="0" smtClean="0">
                <a:ln w="11430"/>
                <a:effectLst>
                  <a:outerShdw blurRad="50800" dist="39000" dir="5460000" algn="tl">
                    <a:srgbClr val="000000">
                      <a:alpha val="38000"/>
                    </a:srgbClr>
                  </a:outerShdw>
                </a:effectLst>
              </a:rPr>
            </a:br>
            <a:r>
              <a:rPr lang="en-US" b="1" cap="none" spc="0" dirty="0" smtClean="0">
                <a:ln w="11430"/>
                <a:effectLst>
                  <a:outerShdw blurRad="50800" dist="39000" dir="5460000" algn="tl">
                    <a:srgbClr val="000000">
                      <a:alpha val="38000"/>
                    </a:srgbClr>
                  </a:outerShdw>
                </a:effectLst>
              </a:rPr>
              <a:t>    </a:t>
            </a:r>
            <a:br>
              <a:rPr lang="en-US" b="1" cap="none" spc="0" dirty="0" smtClean="0">
                <a:ln w="11430"/>
                <a:effectLst>
                  <a:outerShdw blurRad="50800" dist="39000" dir="5460000" algn="tl">
                    <a:srgbClr val="000000">
                      <a:alpha val="38000"/>
                    </a:srgbClr>
                  </a:outerShdw>
                </a:effectLst>
              </a:rPr>
            </a:br>
            <a:r>
              <a:rPr lang="en-US" b="1" cap="none" spc="0" dirty="0" smtClean="0">
                <a:ln w="11430"/>
                <a:effectLst>
                  <a:outerShdw blurRad="50800" dist="39000" dir="5460000" algn="tl">
                    <a:srgbClr val="000000">
                      <a:alpha val="38000"/>
                    </a:srgbClr>
                  </a:outerShdw>
                </a:effectLst>
              </a:rPr>
              <a:t>MCC Comparison Worksheet</a:t>
            </a:r>
            <a:br>
              <a:rPr lang="en-US" b="1" cap="none" spc="0" dirty="0" smtClean="0">
                <a:ln w="11430"/>
                <a:effectLst>
                  <a:outerShdw blurRad="50800" dist="39000" dir="5460000" algn="tl">
                    <a:srgbClr val="000000">
                      <a:alpha val="38000"/>
                    </a:srgbClr>
                  </a:outerShdw>
                </a:effectLst>
              </a:rPr>
            </a:b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3581402" y="2019300"/>
            <a:ext cx="5257800" cy="3200400"/>
          </a:xfrm>
        </p:spPr>
        <p:txBody>
          <a:bodyPr>
            <a:noAutofit/>
          </a:bodyPr>
          <a:lstStyle/>
          <a:p>
            <a:pPr lvl="0">
              <a:spcBef>
                <a:spcPts val="600"/>
              </a:spcBef>
              <a:buClr>
                <a:schemeClr val="accent3">
                  <a:lumMod val="50000"/>
                </a:schemeClr>
              </a:buClr>
            </a:pPr>
            <a:r>
              <a:rPr lang="en-US" dirty="0" smtClean="0">
                <a:latin typeface="+mj-lt"/>
              </a:rPr>
              <a:t>Streamlines the loan submittal process so you only have to input information once</a:t>
            </a:r>
          </a:p>
          <a:p>
            <a:pPr lvl="0">
              <a:spcBef>
                <a:spcPts val="600"/>
              </a:spcBef>
              <a:buClr>
                <a:schemeClr val="accent3">
                  <a:lumMod val="50000"/>
                </a:schemeClr>
              </a:buClr>
            </a:pPr>
            <a:r>
              <a:rPr lang="en-US" dirty="0" smtClean="0">
                <a:latin typeface="+mj-lt"/>
              </a:rPr>
              <a:t>Allows you to see changes to disclosure documents based on new information</a:t>
            </a:r>
          </a:p>
          <a:p>
            <a:pPr lvl="0">
              <a:spcBef>
                <a:spcPts val="600"/>
              </a:spcBef>
            </a:pPr>
            <a:endParaRPr lang="en-US" dirty="0" smtClean="0">
              <a:latin typeface="+mj-lt"/>
            </a:endParaRPr>
          </a:p>
          <a:p>
            <a:pPr>
              <a:spcBef>
                <a:spcPts val="600"/>
              </a:spcBef>
            </a:pPr>
            <a:endParaRPr lang="en-US" dirty="0">
              <a:latin typeface="+mj-lt"/>
            </a:endParaRPr>
          </a:p>
        </p:txBody>
      </p:sp>
      <p:pic>
        <p:nvPicPr>
          <p:cNvPr id="112641" name="Picture 1"/>
          <p:cNvPicPr>
            <a:picLocks noChangeAspect="1" noChangeArrowheads="1"/>
          </p:cNvPicPr>
          <p:nvPr/>
        </p:nvPicPr>
        <p:blipFill>
          <a:blip r:embed="rId2"/>
          <a:srcRect/>
          <a:stretch>
            <a:fillRect/>
          </a:stretch>
        </p:blipFill>
        <p:spPr bwMode="auto">
          <a:xfrm>
            <a:off x="609602" y="1562100"/>
            <a:ext cx="2819400" cy="36576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D488C4FD-4C27-4690-97C8-D6F4A18CF6FF}" type="slidenum">
              <a:rPr lang="en-US" smtClean="0"/>
              <a:pPr>
                <a:defRPr/>
              </a:pPr>
              <a:t>39</a:t>
            </a:fld>
            <a:endParaRPr lang="en-US"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533400" y="5067300"/>
            <a:ext cx="762000" cy="508000"/>
          </a:xfrm>
        </p:spPr>
        <p:txBody>
          <a:bodyPr/>
          <a:lstStyle/>
          <a:p>
            <a:fld id="{94A319F9-7935-4678-8415-E41A6AC1FE60}" type="slidenum">
              <a:rPr lang="en-US" smtClean="0"/>
              <a:pPr/>
              <a:t>4</a:t>
            </a:fld>
            <a:endParaRPr lang="en-US" dirty="0"/>
          </a:p>
        </p:txBody>
      </p:sp>
      <p:sp>
        <p:nvSpPr>
          <p:cNvPr id="68610" name="Rectangle 2"/>
          <p:cNvSpPr>
            <a:spLocks noChangeArrowheads="1"/>
          </p:cNvSpPr>
          <p:nvPr/>
        </p:nvSpPr>
        <p:spPr bwMode="auto">
          <a:xfrm>
            <a:off x="5" y="-230831"/>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228600" y="1028700"/>
            <a:ext cx="8915400" cy="4985980"/>
          </a:xfrm>
          <a:prstGeom prst="rect">
            <a:avLst/>
          </a:prstGeom>
          <a:noFill/>
        </p:spPr>
        <p:txBody>
          <a:bodyPr wrap="square" rtlCol="0">
            <a:spAutoFit/>
          </a:bodyPr>
          <a:lstStyle/>
          <a:p>
            <a:pPr lvl="4"/>
            <a:r>
              <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Our mission is to focus community resources on the </a:t>
            </a:r>
          </a:p>
          <a:p>
            <a:pPr lvl="4"/>
            <a:r>
              <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unmet housing needs of the people of Portland.  </a:t>
            </a:r>
          </a:p>
          <a:p>
            <a:r>
              <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We value:</a:t>
            </a:r>
          </a:p>
          <a:p>
            <a:endPar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r>
              <a:rPr lang="en-US" sz="1600" b="1" dirty="0" smtClean="0">
                <a:latin typeface="+mj-lt"/>
              </a:rPr>
              <a:t>EQUITY</a:t>
            </a:r>
            <a:r>
              <a:rPr lang="en-US" sz="1600" dirty="0" smtClean="0">
                <a:latin typeface="+mj-lt"/>
              </a:rPr>
              <a:t>  Our work must recognize Oregon’s history of housing discrimination and social injustice and address current‐day disparities in access to the resources, programs and opportunities our work provides. </a:t>
            </a:r>
          </a:p>
          <a:p>
            <a:r>
              <a:rPr lang="en-US" sz="1600" dirty="0" smtClean="0">
                <a:latin typeface="+mj-lt"/>
              </a:rPr>
              <a:t> </a:t>
            </a:r>
          </a:p>
          <a:p>
            <a:r>
              <a:rPr lang="en-US" sz="1600" b="1" dirty="0" smtClean="0">
                <a:latin typeface="+mj-lt"/>
              </a:rPr>
              <a:t>STEWARDSHIP</a:t>
            </a:r>
            <a:r>
              <a:rPr lang="en-US" sz="1600" dirty="0" smtClean="0">
                <a:latin typeface="+mj-lt"/>
              </a:rPr>
              <a:t>  We invest, leverage and prioritize resources in projects and initiatives that provide the highest public value and greatest impact on critical community housing needs. </a:t>
            </a:r>
          </a:p>
          <a:p>
            <a:r>
              <a:rPr lang="en-US" sz="1600" dirty="0" smtClean="0">
                <a:latin typeface="+mj-lt"/>
              </a:rPr>
              <a:t> </a:t>
            </a:r>
          </a:p>
          <a:p>
            <a:r>
              <a:rPr lang="en-US" sz="1600" b="1" dirty="0" smtClean="0">
                <a:latin typeface="+mj-lt"/>
              </a:rPr>
              <a:t>TRANSPARENCY</a:t>
            </a:r>
            <a:r>
              <a:rPr lang="en-US" sz="1600" dirty="0" smtClean="0">
                <a:latin typeface="+mj-lt"/>
              </a:rPr>
              <a:t>  We facilitate broad public engagement to shape our decisions, investments and policies. Our decisions result from processes that are clear, open and without bias.</a:t>
            </a:r>
          </a:p>
          <a:p>
            <a:r>
              <a:rPr lang="en-US" sz="1600" dirty="0" smtClean="0">
                <a:latin typeface="+mj-lt"/>
              </a:rPr>
              <a:t> </a:t>
            </a:r>
          </a:p>
          <a:p>
            <a:r>
              <a:rPr lang="en-US" sz="1600" b="1" dirty="0" smtClean="0">
                <a:latin typeface="+mj-lt"/>
              </a:rPr>
              <a:t>INNOVATION</a:t>
            </a:r>
            <a:r>
              <a:rPr lang="en-US" sz="1600" dirty="0" smtClean="0">
                <a:latin typeface="+mj-lt"/>
              </a:rPr>
              <a:t> We believe that new thinking, partners and solutions will help us solve long‐standing community problems and build a progressive and proactive organization.</a:t>
            </a:r>
          </a:p>
          <a:p>
            <a:endPar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endPar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endPar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11" name="Rectangle 893"/>
          <p:cNvSpPr>
            <a:spLocks noChangeArrowheads="1"/>
          </p:cNvSpPr>
          <p:nvPr/>
        </p:nvSpPr>
        <p:spPr bwMode="auto">
          <a:xfrm>
            <a:off x="3581400" y="525333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8" name="Picture 7" descr="Final 1.gif"/>
          <p:cNvPicPr>
            <a:picLocks noChangeAspect="1"/>
          </p:cNvPicPr>
          <p:nvPr/>
        </p:nvPicPr>
        <p:blipFill>
          <a:blip r:embed="rId3" cstate="print">
            <a:duotone>
              <a:schemeClr val="accent6">
                <a:shade val="45000"/>
                <a:satMod val="135000"/>
              </a:schemeClr>
              <a:prstClr val="white"/>
            </a:duotone>
          </a:blip>
          <a:stretch>
            <a:fillRect/>
          </a:stretch>
        </p:blipFill>
        <p:spPr>
          <a:xfrm>
            <a:off x="1828822" y="0"/>
            <a:ext cx="7315178" cy="533399"/>
          </a:xfrm>
          <a:prstGeom prst="rect">
            <a:avLst/>
          </a:prstGeom>
        </p:spPr>
      </p:pic>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2" y="190500"/>
            <a:ext cx="76962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
            </a:r>
            <a:br>
              <a:rPr lang="en-US" b="1" cap="none" spc="0" dirty="0" smtClean="0">
                <a:ln w="11430"/>
                <a:effectLst>
                  <a:outerShdw blurRad="50800" dist="39000" dir="5460000" algn="tl">
                    <a:srgbClr val="000000">
                      <a:alpha val="38000"/>
                    </a:srgbClr>
                  </a:outerShdw>
                </a:effectLst>
              </a:rPr>
            </a:br>
            <a:r>
              <a:rPr lang="en-US" b="1" cap="none" spc="0" dirty="0" smtClean="0">
                <a:ln w="11430"/>
                <a:effectLst>
                  <a:outerShdw blurRad="50800" dist="39000" dir="5460000" algn="tl">
                    <a:srgbClr val="000000">
                      <a:alpha val="38000"/>
                    </a:srgbClr>
                  </a:outerShdw>
                </a:effectLst>
              </a:rPr>
              <a:t>    </a:t>
            </a:r>
            <a:br>
              <a:rPr lang="en-US" b="1" cap="none" spc="0" dirty="0" smtClean="0">
                <a:ln w="11430"/>
                <a:effectLst>
                  <a:outerShdw blurRad="50800" dist="39000" dir="5460000" algn="tl">
                    <a:srgbClr val="000000">
                      <a:alpha val="38000"/>
                    </a:srgbClr>
                  </a:outerShdw>
                </a:effectLst>
              </a:rPr>
            </a:br>
            <a:r>
              <a:rPr lang="en-US" b="1" cap="none" spc="0" dirty="0" smtClean="0">
                <a:ln w="11430"/>
                <a:effectLst>
                  <a:outerShdw blurRad="50800" dist="39000" dir="5460000" algn="tl">
                    <a:srgbClr val="000000">
                      <a:alpha val="38000"/>
                    </a:srgbClr>
                  </a:outerShdw>
                </a:effectLst>
              </a:rPr>
              <a:t>MCC Comparison Worksheet</a:t>
            </a:r>
            <a:br>
              <a:rPr lang="en-US" b="1" cap="none" spc="0" dirty="0" smtClean="0">
                <a:ln w="11430"/>
                <a:effectLst>
                  <a:outerShdw blurRad="50800" dist="39000" dir="5460000" algn="tl">
                    <a:srgbClr val="000000">
                      <a:alpha val="38000"/>
                    </a:srgbClr>
                  </a:outerShdw>
                </a:effectLst>
              </a:rPr>
            </a:b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381000" y="1790700"/>
            <a:ext cx="5181600" cy="2971800"/>
          </a:xfrm>
        </p:spPr>
        <p:txBody>
          <a:bodyPr>
            <a:noAutofit/>
          </a:bodyPr>
          <a:lstStyle/>
          <a:p>
            <a:pPr lvl="0">
              <a:spcBef>
                <a:spcPts val="600"/>
              </a:spcBef>
              <a:buClr>
                <a:schemeClr val="accent3">
                  <a:lumMod val="50000"/>
                </a:schemeClr>
              </a:buClr>
            </a:pPr>
            <a:r>
              <a:rPr lang="en-US" dirty="0" smtClean="0">
                <a:latin typeface="+mj-lt"/>
              </a:rPr>
              <a:t>Basic Completion and Comprehension of Scenario #1 </a:t>
            </a:r>
          </a:p>
          <a:p>
            <a:pPr lvl="0">
              <a:spcBef>
                <a:spcPts val="600"/>
              </a:spcBef>
              <a:buClr>
                <a:schemeClr val="accent3">
                  <a:lumMod val="50000"/>
                </a:schemeClr>
              </a:buClr>
              <a:buNone/>
            </a:pPr>
            <a:r>
              <a:rPr lang="en-US" dirty="0" smtClean="0">
                <a:latin typeface="+mj-lt"/>
              </a:rPr>
              <a:t>      – Juan Sanchez</a:t>
            </a:r>
          </a:p>
          <a:p>
            <a:pPr>
              <a:spcBef>
                <a:spcPts val="600"/>
              </a:spcBef>
              <a:buClr>
                <a:schemeClr val="accent3">
                  <a:lumMod val="50000"/>
                </a:schemeClr>
              </a:buClr>
            </a:pPr>
            <a:r>
              <a:rPr lang="en-US" dirty="0" smtClean="0">
                <a:latin typeface="+mj-lt"/>
              </a:rPr>
              <a:t>(Prequalification)</a:t>
            </a:r>
          </a:p>
          <a:p>
            <a:pPr lvl="0">
              <a:spcBef>
                <a:spcPts val="600"/>
              </a:spcBef>
              <a:buClr>
                <a:schemeClr val="accent3">
                  <a:lumMod val="50000"/>
                </a:schemeClr>
              </a:buClr>
            </a:pPr>
            <a:r>
              <a:rPr lang="en-US" dirty="0" smtClean="0">
                <a:latin typeface="+mj-lt"/>
              </a:rPr>
              <a:t>Exploration</a:t>
            </a:r>
          </a:p>
          <a:p>
            <a:pPr lvl="0">
              <a:spcBef>
                <a:spcPts val="600"/>
              </a:spcBef>
              <a:buClr>
                <a:schemeClr val="accent3">
                  <a:lumMod val="50000"/>
                </a:schemeClr>
              </a:buClr>
            </a:pPr>
            <a:r>
              <a:rPr lang="en-US" dirty="0" smtClean="0">
                <a:latin typeface="+mj-lt"/>
              </a:rPr>
              <a:t>Input Scenario #1</a:t>
            </a:r>
          </a:p>
          <a:p>
            <a:pPr lvl="0">
              <a:spcBef>
                <a:spcPts val="600"/>
              </a:spcBef>
              <a:buClr>
                <a:schemeClr val="accent3">
                  <a:lumMod val="50000"/>
                </a:schemeClr>
              </a:buClr>
            </a:pPr>
            <a:r>
              <a:rPr lang="en-US" dirty="0" smtClean="0">
                <a:latin typeface="+mj-lt"/>
              </a:rPr>
              <a:t>Quick Check in</a:t>
            </a:r>
          </a:p>
          <a:p>
            <a:pPr lvl="0">
              <a:spcBef>
                <a:spcPts val="600"/>
              </a:spcBef>
              <a:buClr>
                <a:schemeClr val="accent3">
                  <a:lumMod val="50000"/>
                </a:schemeClr>
              </a:buClr>
            </a:pPr>
            <a:r>
              <a:rPr lang="en-US" dirty="0" smtClean="0">
                <a:latin typeface="+mj-lt"/>
              </a:rPr>
              <a:t>Explore Scenarios #2 through #5</a:t>
            </a:r>
          </a:p>
          <a:p>
            <a:pPr lvl="0">
              <a:spcBef>
                <a:spcPts val="600"/>
              </a:spcBef>
              <a:buClr>
                <a:schemeClr val="accent3">
                  <a:lumMod val="50000"/>
                </a:schemeClr>
              </a:buClr>
            </a:pPr>
            <a:r>
              <a:rPr lang="en-US" dirty="0" smtClean="0">
                <a:latin typeface="+mj-lt"/>
              </a:rPr>
              <a:t>Discussion </a:t>
            </a:r>
          </a:p>
          <a:p>
            <a:pPr lvl="0">
              <a:spcBef>
                <a:spcPts val="600"/>
              </a:spcBef>
            </a:pPr>
            <a:endParaRPr lang="en-US" dirty="0" smtClean="0">
              <a:latin typeface="+mj-lt"/>
            </a:endParaRPr>
          </a:p>
          <a:p>
            <a:pPr>
              <a:spcBef>
                <a:spcPts val="600"/>
              </a:spcBef>
            </a:pPr>
            <a:endParaRPr lang="en-US" dirty="0">
              <a:latin typeface="+mj-lt"/>
            </a:endParaRPr>
          </a:p>
        </p:txBody>
      </p:sp>
      <p:pic>
        <p:nvPicPr>
          <p:cNvPr id="4" name="Picture 3"/>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3"/>
          <a:srcRect b="60417"/>
          <a:stretch>
            <a:fillRect/>
          </a:stretch>
        </p:blipFill>
        <p:spPr bwMode="auto">
          <a:xfrm>
            <a:off x="5105402" y="1562100"/>
            <a:ext cx="2819400" cy="28194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a:xfrm>
            <a:off x="0" y="5207000"/>
            <a:ext cx="762000" cy="508000"/>
          </a:xfrm>
        </p:spPr>
        <p:txBody>
          <a:bodyPr/>
          <a:lstStyle/>
          <a:p>
            <a:pPr>
              <a:defRPr/>
            </a:pPr>
            <a:fld id="{D488C4FD-4C27-4690-97C8-D6F4A18CF6FF}" type="slidenum">
              <a:rPr lang="en-US" smtClean="0"/>
              <a:pPr>
                <a:defRPr/>
              </a:pPr>
              <a:t>40</a:t>
            </a:fld>
            <a:endParaRPr lang="en-US" dirty="0"/>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29200" y="1714500"/>
            <a:ext cx="4114800" cy="3200400"/>
          </a:xfrm>
        </p:spPr>
        <p:txBody>
          <a:bodyPr>
            <a:noAutofit/>
          </a:bodyPr>
          <a:lstStyle/>
          <a:p>
            <a:pPr lvl="0">
              <a:spcBef>
                <a:spcPts val="600"/>
              </a:spcBef>
              <a:buClr>
                <a:schemeClr val="accent3">
                  <a:lumMod val="50000"/>
                </a:schemeClr>
              </a:buClr>
            </a:pPr>
            <a:r>
              <a:rPr lang="en-US" sz="2000" dirty="0" smtClean="0">
                <a:latin typeface="+mj-lt"/>
              </a:rPr>
              <a:t>Data Input for Comparison Populates Other Documents</a:t>
            </a:r>
          </a:p>
          <a:p>
            <a:pPr lvl="1">
              <a:spcBef>
                <a:spcPts val="600"/>
              </a:spcBef>
              <a:buClr>
                <a:schemeClr val="accent3">
                  <a:lumMod val="50000"/>
                </a:schemeClr>
              </a:buClr>
            </a:pPr>
            <a:r>
              <a:rPr lang="en-US" dirty="0" smtClean="0">
                <a:latin typeface="+mj-lt"/>
              </a:rPr>
              <a:t>MCC Disclosure</a:t>
            </a:r>
          </a:p>
          <a:p>
            <a:pPr lvl="1">
              <a:spcBef>
                <a:spcPts val="600"/>
              </a:spcBef>
              <a:buClr>
                <a:schemeClr val="accent3">
                  <a:lumMod val="50000"/>
                </a:schemeClr>
              </a:buClr>
            </a:pPr>
            <a:r>
              <a:rPr lang="en-US" dirty="0" smtClean="0">
                <a:latin typeface="+mj-lt"/>
              </a:rPr>
              <a:t>Transmittal (includes list of all necessary items to submit)</a:t>
            </a:r>
          </a:p>
          <a:p>
            <a:pPr lvl="1">
              <a:spcBef>
                <a:spcPts val="600"/>
              </a:spcBef>
              <a:buClr>
                <a:schemeClr val="accent3">
                  <a:lumMod val="50000"/>
                </a:schemeClr>
              </a:buClr>
            </a:pPr>
            <a:r>
              <a:rPr lang="en-US" dirty="0" smtClean="0">
                <a:latin typeface="+mj-lt"/>
              </a:rPr>
              <a:t>Application Affidavit (legal certification)</a:t>
            </a:r>
          </a:p>
          <a:p>
            <a:pPr lvl="1">
              <a:spcBef>
                <a:spcPts val="600"/>
              </a:spcBef>
              <a:buClr>
                <a:schemeClr val="accent3">
                  <a:lumMod val="50000"/>
                </a:schemeClr>
              </a:buClr>
            </a:pPr>
            <a:r>
              <a:rPr lang="en-US" dirty="0" smtClean="0">
                <a:latin typeface="+mj-lt"/>
              </a:rPr>
              <a:t>Notice of Potential Recapture</a:t>
            </a:r>
          </a:p>
          <a:p>
            <a:pPr>
              <a:spcBef>
                <a:spcPts val="600"/>
              </a:spcBef>
            </a:pPr>
            <a:endParaRPr lang="en-US" sz="2000" dirty="0">
              <a:latin typeface="+mj-lt"/>
            </a:endParaRPr>
          </a:p>
        </p:txBody>
      </p:sp>
      <p:sp>
        <p:nvSpPr>
          <p:cNvPr id="2" name="Title 1"/>
          <p:cNvSpPr>
            <a:spLocks noGrp="1"/>
          </p:cNvSpPr>
          <p:nvPr>
            <p:ph type="title" idx="4294967295"/>
          </p:nvPr>
        </p:nvSpPr>
        <p:spPr>
          <a:xfrm>
            <a:off x="2438400" y="190500"/>
            <a:ext cx="67056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600" b="1" cap="none" spc="0" dirty="0" smtClean="0">
                <a:ln w="11430"/>
                <a:solidFill>
                  <a:sysClr val="windowText" lastClr="000000"/>
                </a:solidFill>
                <a:effectLst>
                  <a:outerShdw blurRad="50800" dist="39000" dir="5460000" algn="tl">
                    <a:srgbClr val="000000">
                      <a:alpha val="38000"/>
                    </a:srgbClr>
                  </a:outerShdw>
                </a:effectLst>
              </a:rPr>
              <a:t/>
            </a:r>
            <a:br>
              <a:rPr lang="en-US" sz="3600" b="1" cap="none" spc="0" dirty="0" smtClean="0">
                <a:ln w="11430"/>
                <a:solidFill>
                  <a:sysClr val="windowText" lastClr="000000"/>
                </a:solidFill>
                <a:effectLst>
                  <a:outerShdw blurRad="50800" dist="39000" dir="5460000" algn="tl">
                    <a:srgbClr val="000000">
                      <a:alpha val="38000"/>
                    </a:srgbClr>
                  </a:outerShdw>
                </a:effectLst>
              </a:rPr>
            </a:br>
            <a:r>
              <a:rPr lang="en-US" sz="3600" b="1" cap="none" spc="0" dirty="0" smtClean="0">
                <a:ln w="11430"/>
                <a:solidFill>
                  <a:sysClr val="windowText" lastClr="000000"/>
                </a:solidFill>
                <a:effectLst>
                  <a:outerShdw blurRad="50800" dist="39000" dir="5460000" algn="tl">
                    <a:srgbClr val="000000">
                      <a:alpha val="38000"/>
                    </a:srgbClr>
                  </a:outerShdw>
                </a:effectLst>
              </a:rPr>
              <a:t>Initial Document Submission</a:t>
            </a:r>
            <a:br>
              <a:rPr lang="en-US" sz="3600" b="1" cap="none" spc="0" dirty="0" smtClean="0">
                <a:ln w="11430"/>
                <a:solidFill>
                  <a:sysClr val="windowText" lastClr="000000"/>
                </a:solidFill>
                <a:effectLst>
                  <a:outerShdw blurRad="50800" dist="39000" dir="5460000" algn="tl">
                    <a:srgbClr val="000000">
                      <a:alpha val="38000"/>
                    </a:srgbClr>
                  </a:outerShdw>
                </a:effectLst>
              </a:rPr>
            </a:br>
            <a:endParaRPr lang="en-US" sz="3600" b="1" cap="none" spc="0" dirty="0">
              <a:ln w="11430"/>
              <a:solidFill>
                <a:sysClr val="windowText" lastClr="000000"/>
              </a:solidFill>
              <a:effectLst>
                <a:outerShdw blurRad="50800" dist="39000" dir="5460000" algn="tl">
                  <a:srgbClr val="000000">
                    <a:alpha val="38000"/>
                  </a:srgbClr>
                </a:outerShdw>
              </a:effectLst>
            </a:endParaRPr>
          </a:p>
        </p:txBody>
      </p:sp>
      <p:pic>
        <p:nvPicPr>
          <p:cNvPr id="105474" name="Picture 2"/>
          <p:cNvPicPr>
            <a:picLocks noChangeAspect="1" noChangeArrowheads="1"/>
          </p:cNvPicPr>
          <p:nvPr/>
        </p:nvPicPr>
        <p:blipFill>
          <a:blip r:embed="rId2"/>
          <a:srcRect/>
          <a:stretch>
            <a:fillRect/>
          </a:stretch>
        </p:blipFill>
        <p:spPr bwMode="auto">
          <a:xfrm>
            <a:off x="381002" y="1333500"/>
            <a:ext cx="3429000" cy="39624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56002039-5012-4300-880C-66F9CD122CA1}" type="slidenum">
              <a:rPr lang="en-US" smtClean="0"/>
              <a:pPr>
                <a:defRPr/>
              </a:pPr>
              <a:t>41</a:t>
            </a:fld>
            <a:endParaRPr lang="en-US" dirty="0"/>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5600" y="190500"/>
            <a:ext cx="6019800" cy="952500"/>
          </a:xfrm>
        </p:spPr>
        <p:txBody>
          <a:bodyPr>
            <a:normAutofit/>
          </a:bodyPr>
          <a:lstStyle/>
          <a:p>
            <a:r>
              <a:rPr lang="en-US" sz="3600" b="1" cap="none" spc="0" dirty="0" smtClean="0">
                <a:ln w="11430"/>
                <a:effectLst>
                  <a:outerShdw blurRad="50800" dist="39000" dir="5460000" algn="tl">
                    <a:srgbClr val="000000">
                      <a:alpha val="38000"/>
                    </a:srgbClr>
                  </a:outerShdw>
                </a:effectLst>
              </a:rPr>
              <a:t>Application Review</a:t>
            </a:r>
            <a:endParaRPr lang="en-US" sz="3600"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1295400" y="1333500"/>
            <a:ext cx="7467600" cy="4229100"/>
          </a:xfrm>
        </p:spPr>
        <p:txBody>
          <a:bodyPr>
            <a:noAutofit/>
          </a:bodyPr>
          <a:lstStyle/>
          <a:p>
            <a:pPr lvl="0">
              <a:spcBef>
                <a:spcPts val="600"/>
              </a:spcBef>
              <a:buClr>
                <a:schemeClr val="accent3">
                  <a:lumMod val="50000"/>
                </a:schemeClr>
              </a:buClr>
            </a:pPr>
            <a:r>
              <a:rPr lang="en-US" dirty="0" smtClean="0">
                <a:latin typeface="+mj-lt"/>
              </a:rPr>
              <a:t>Allow 5 business days for review</a:t>
            </a:r>
          </a:p>
          <a:p>
            <a:pPr lvl="0">
              <a:spcBef>
                <a:spcPts val="600"/>
              </a:spcBef>
              <a:buClr>
                <a:schemeClr val="accent3">
                  <a:lumMod val="50000"/>
                </a:schemeClr>
              </a:buClr>
            </a:pPr>
            <a:r>
              <a:rPr lang="en-US" dirty="0" smtClean="0">
                <a:latin typeface="+mj-lt"/>
              </a:rPr>
              <a:t>Incomplete submissions will not be processed</a:t>
            </a:r>
          </a:p>
          <a:p>
            <a:pPr lvl="0">
              <a:spcBef>
                <a:spcPts val="600"/>
              </a:spcBef>
              <a:buClr>
                <a:schemeClr val="accent3">
                  <a:lumMod val="50000"/>
                </a:schemeClr>
              </a:buClr>
            </a:pPr>
            <a:r>
              <a:rPr lang="en-US" dirty="0" smtClean="0">
                <a:latin typeface="+mj-lt"/>
              </a:rPr>
              <a:t>Allocation reserved once reviewed &amp; committed</a:t>
            </a:r>
          </a:p>
          <a:p>
            <a:pPr lvl="0">
              <a:spcBef>
                <a:spcPts val="600"/>
              </a:spcBef>
              <a:buClr>
                <a:schemeClr val="accent3">
                  <a:lumMod val="50000"/>
                </a:schemeClr>
              </a:buClr>
            </a:pPr>
            <a:r>
              <a:rPr lang="en-US" dirty="0" smtClean="0">
                <a:latin typeface="+mj-lt"/>
              </a:rPr>
              <a:t>PHB emails MCC Commitment, Invoice and Closing Instructions</a:t>
            </a:r>
          </a:p>
          <a:p>
            <a:pPr lvl="0">
              <a:spcBef>
                <a:spcPts val="600"/>
              </a:spcBef>
              <a:buClr>
                <a:schemeClr val="accent3">
                  <a:lumMod val="50000"/>
                </a:schemeClr>
              </a:buClr>
            </a:pPr>
            <a:r>
              <a:rPr lang="en-US" dirty="0" smtClean="0">
                <a:latin typeface="+mj-lt"/>
              </a:rPr>
              <a:t>Commitments good for 120 days from the date income verified on Application Affidavit</a:t>
            </a:r>
          </a:p>
          <a:p>
            <a:pPr>
              <a:spcBef>
                <a:spcPts val="600"/>
              </a:spcBef>
              <a:buClr>
                <a:schemeClr val="accent3">
                  <a:lumMod val="50000"/>
                </a:schemeClr>
              </a:buClr>
            </a:pPr>
            <a:r>
              <a:rPr lang="en-US" dirty="0" smtClean="0">
                <a:latin typeface="+mj-lt"/>
              </a:rPr>
              <a:t>If income changes from Application Affidavit, confirm MCC still beneficial</a:t>
            </a:r>
          </a:p>
          <a:p>
            <a:pPr lvl="0">
              <a:spcBef>
                <a:spcPts val="600"/>
              </a:spcBef>
              <a:buClr>
                <a:schemeClr val="accent3">
                  <a:lumMod val="50000"/>
                </a:schemeClr>
              </a:buClr>
            </a:pPr>
            <a:r>
              <a:rPr lang="en-US" b="1" i="1" dirty="0" smtClean="0">
                <a:latin typeface="+mj-lt"/>
              </a:rPr>
              <a:t>If Loan Amount changes by more than $5000, you must resubmit a new MCC Application</a:t>
            </a:r>
          </a:p>
        </p:txBody>
      </p:sp>
      <p:sp>
        <p:nvSpPr>
          <p:cNvPr id="6" name="Slide Number Placeholder 5"/>
          <p:cNvSpPr>
            <a:spLocks noGrp="1"/>
          </p:cNvSpPr>
          <p:nvPr>
            <p:ph type="sldNum" sz="quarter" idx="12"/>
          </p:nvPr>
        </p:nvSpPr>
        <p:spPr/>
        <p:txBody>
          <a:bodyPr/>
          <a:lstStyle/>
          <a:p>
            <a:pPr>
              <a:defRPr/>
            </a:pPr>
            <a:fld id="{56002039-5012-4300-880C-66F9CD122CA1}" type="slidenum">
              <a:rPr lang="en-US" smtClean="0"/>
              <a:pPr>
                <a:defRPr/>
              </a:pPr>
              <a:t>42</a:t>
            </a:fld>
            <a:endParaRPr lang="en-US" dirty="0"/>
          </a:p>
        </p:txBody>
      </p:sp>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2" y="381000"/>
            <a:ext cx="84582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cap="none" spc="0" dirty="0" smtClean="0">
                <a:ln w="11430"/>
                <a:effectLst>
                  <a:outerShdw blurRad="50800" dist="39000" dir="5460000" algn="tl">
                    <a:srgbClr val="000000">
                      <a:alpha val="38000"/>
                    </a:srgbClr>
                  </a:outerShdw>
                </a:effectLst>
              </a:rPr>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Closing and Issuance of the MCC</a:t>
            </a:r>
            <a:br>
              <a:rPr lang="en-US" sz="3600" b="1" cap="none" spc="0" dirty="0" smtClean="0">
                <a:ln w="11430"/>
                <a:effectLst>
                  <a:outerShdw blurRad="50800" dist="39000" dir="5460000" algn="tl">
                    <a:srgbClr val="000000">
                      <a:alpha val="38000"/>
                    </a:srgbClr>
                  </a:outerShdw>
                </a:effectLst>
              </a:rPr>
            </a:br>
            <a:endParaRPr lang="en-US" sz="3600"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685800" y="1409700"/>
            <a:ext cx="6629400" cy="4114800"/>
          </a:xfrm>
        </p:spPr>
        <p:txBody>
          <a:bodyPr>
            <a:noAutofit/>
          </a:bodyPr>
          <a:lstStyle/>
          <a:p>
            <a:pPr lvl="0">
              <a:spcBef>
                <a:spcPts val="600"/>
              </a:spcBef>
              <a:buClr>
                <a:schemeClr val="accent3">
                  <a:lumMod val="50000"/>
                </a:schemeClr>
              </a:buClr>
            </a:pPr>
            <a:r>
              <a:rPr lang="en-US" dirty="0" smtClean="0">
                <a:latin typeface="+mj-lt"/>
              </a:rPr>
              <a:t>Closing Documents Prepared by </a:t>
            </a:r>
            <a:r>
              <a:rPr lang="en-US" b="1" dirty="0" smtClean="0">
                <a:latin typeface="+mj-lt"/>
              </a:rPr>
              <a:t>Lender</a:t>
            </a:r>
          </a:p>
          <a:p>
            <a:pPr lvl="1">
              <a:spcBef>
                <a:spcPts val="600"/>
              </a:spcBef>
              <a:buClr>
                <a:schemeClr val="accent3">
                  <a:lumMod val="50000"/>
                </a:schemeClr>
              </a:buClr>
            </a:pPr>
            <a:r>
              <a:rPr lang="en-US" sz="2200" dirty="0" smtClean="0">
                <a:latin typeface="+mj-lt"/>
              </a:rPr>
              <a:t>Closing Transmittal</a:t>
            </a:r>
          </a:p>
          <a:p>
            <a:pPr lvl="1">
              <a:spcBef>
                <a:spcPts val="600"/>
              </a:spcBef>
              <a:buClr>
                <a:schemeClr val="accent3">
                  <a:lumMod val="50000"/>
                </a:schemeClr>
              </a:buClr>
            </a:pPr>
            <a:r>
              <a:rPr lang="en-US" sz="2200" dirty="0" smtClean="0">
                <a:latin typeface="+mj-lt"/>
              </a:rPr>
              <a:t>Seller Affidavit </a:t>
            </a:r>
            <a:r>
              <a:rPr lang="en-US" sz="2200" b="1" dirty="0" smtClean="0">
                <a:latin typeface="+mj-lt"/>
              </a:rPr>
              <a:t>(notarized)</a:t>
            </a:r>
          </a:p>
          <a:p>
            <a:pPr lvl="1">
              <a:spcBef>
                <a:spcPts val="600"/>
              </a:spcBef>
              <a:buClr>
                <a:schemeClr val="accent3">
                  <a:lumMod val="50000"/>
                </a:schemeClr>
              </a:buClr>
            </a:pPr>
            <a:r>
              <a:rPr lang="en-US" sz="2200" dirty="0" smtClean="0">
                <a:latin typeface="+mj-lt"/>
              </a:rPr>
              <a:t>Borrower’s Closing Certificate </a:t>
            </a:r>
            <a:r>
              <a:rPr lang="en-US" sz="2200" b="1" dirty="0" smtClean="0">
                <a:latin typeface="+mj-lt"/>
              </a:rPr>
              <a:t>(notarized)</a:t>
            </a:r>
          </a:p>
          <a:p>
            <a:pPr lvl="2">
              <a:spcBef>
                <a:spcPts val="600"/>
              </a:spcBef>
              <a:buClr>
                <a:schemeClr val="accent3">
                  <a:lumMod val="50000"/>
                </a:schemeClr>
              </a:buClr>
            </a:pPr>
            <a:r>
              <a:rPr lang="en-US" sz="2200" b="1" dirty="0" smtClean="0">
                <a:latin typeface="+mj-lt"/>
              </a:rPr>
              <a:t>Must disclose any changes since submission</a:t>
            </a:r>
          </a:p>
          <a:p>
            <a:pPr lvl="1">
              <a:spcBef>
                <a:spcPts val="600"/>
              </a:spcBef>
              <a:buClr>
                <a:schemeClr val="accent3">
                  <a:lumMod val="50000"/>
                </a:schemeClr>
              </a:buClr>
            </a:pPr>
            <a:r>
              <a:rPr lang="en-US" sz="2200" dirty="0" smtClean="0">
                <a:latin typeface="+mj-lt"/>
              </a:rPr>
              <a:t>Lender’s Closing Certificate</a:t>
            </a:r>
          </a:p>
          <a:p>
            <a:pPr lvl="2">
              <a:spcBef>
                <a:spcPts val="600"/>
              </a:spcBef>
              <a:buClr>
                <a:schemeClr val="accent3">
                  <a:lumMod val="50000"/>
                </a:schemeClr>
              </a:buClr>
            </a:pPr>
            <a:r>
              <a:rPr lang="en-US" sz="2200" b="1" dirty="0" smtClean="0">
                <a:latin typeface="+mj-lt"/>
              </a:rPr>
              <a:t>Must disclose any changes since submission</a:t>
            </a:r>
          </a:p>
          <a:p>
            <a:pPr lvl="1">
              <a:spcBef>
                <a:spcPts val="600"/>
              </a:spcBef>
              <a:buClr>
                <a:schemeClr val="accent3">
                  <a:lumMod val="50000"/>
                </a:schemeClr>
              </a:buClr>
            </a:pPr>
            <a:r>
              <a:rPr lang="en-US" sz="2200" dirty="0" smtClean="0">
                <a:latin typeface="+mj-lt"/>
              </a:rPr>
              <a:t>Notice of Method to Compute Recapture</a:t>
            </a:r>
          </a:p>
          <a:p>
            <a:pPr>
              <a:spcBef>
                <a:spcPts val="600"/>
              </a:spcBef>
            </a:pPr>
            <a:endParaRPr lang="en-US" dirty="0">
              <a:latin typeface="+mj-lt"/>
            </a:endParaRPr>
          </a:p>
        </p:txBody>
      </p:sp>
      <p:pic>
        <p:nvPicPr>
          <p:cNvPr id="4" name="Picture 3"/>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56002039-5012-4300-880C-66F9CD122CA1}" type="slidenum">
              <a:rPr lang="en-US" smtClean="0"/>
              <a:pPr>
                <a:defRPr/>
              </a:pPr>
              <a:t>43</a:t>
            </a:fld>
            <a:endParaRPr lang="en-US" dirty="0"/>
          </a:p>
        </p:txBody>
      </p:sp>
    </p:spTree>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62101"/>
            <a:ext cx="2895600" cy="461665"/>
          </a:xfrm>
          <a:prstGeom prst="rect">
            <a:avLst/>
          </a:prstGeom>
        </p:spPr>
        <p:txBody>
          <a:bodyPr wrap="square">
            <a:spAutoFit/>
          </a:bodyPr>
          <a:lstStyle/>
          <a:p>
            <a:pPr algn="ctr"/>
            <a:r>
              <a:rPr lang="en-US" sz="1200" b="1" dirty="0" smtClean="0">
                <a:latin typeface="Verdana" pitchFamily="34" charset="0"/>
              </a:rPr>
              <a:t>  </a:t>
            </a:r>
          </a:p>
          <a:p>
            <a:pPr algn="ctr"/>
            <a:r>
              <a:rPr lang="en-US" sz="1200" b="1" dirty="0" smtClean="0">
                <a:latin typeface="Verdana" pitchFamily="34" charset="0"/>
              </a:rPr>
              <a:t>Transmittal Form</a:t>
            </a:r>
            <a:endParaRPr lang="en-US" sz="1200" b="1" dirty="0"/>
          </a:p>
        </p:txBody>
      </p:sp>
      <p:sp>
        <p:nvSpPr>
          <p:cNvPr id="11" name="TextBox 10"/>
          <p:cNvSpPr txBox="1"/>
          <p:nvPr/>
        </p:nvSpPr>
        <p:spPr>
          <a:xfrm>
            <a:off x="3352802" y="4453488"/>
            <a:ext cx="3124200" cy="461665"/>
          </a:xfrm>
          <a:prstGeom prst="rect">
            <a:avLst/>
          </a:prstGeom>
          <a:noFill/>
        </p:spPr>
        <p:txBody>
          <a:bodyPr wrap="square" rtlCol="0">
            <a:spAutoFit/>
          </a:bodyPr>
          <a:lstStyle/>
          <a:p>
            <a:pPr algn="ctr"/>
            <a:endParaRPr lang="en-US" sz="1200" b="1" dirty="0" smtClean="0">
              <a:latin typeface="Verdana" pitchFamily="34" charset="0"/>
            </a:endParaRPr>
          </a:p>
          <a:p>
            <a:pPr algn="ctr"/>
            <a:r>
              <a:rPr lang="en-US" sz="1200" b="1" dirty="0" smtClean="0">
                <a:solidFill>
                  <a:srgbClr val="3434A2"/>
                </a:solidFill>
                <a:latin typeface="Verdana" pitchFamily="34" charset="0"/>
              </a:rPr>
              <a:t> </a:t>
            </a:r>
            <a:r>
              <a:rPr lang="en-US" sz="1200" b="1" dirty="0" smtClean="0">
                <a:solidFill>
                  <a:srgbClr val="3434A2"/>
                </a:solidFill>
                <a:latin typeface="Verdana" pitchFamily="34" charset="0"/>
                <a:hlinkClick r:id="rId3"/>
              </a:rPr>
              <a:t>Borrower’s Closing Affidavit</a:t>
            </a:r>
            <a:endParaRPr lang="en-US" sz="1200" b="1" dirty="0">
              <a:latin typeface="Verdana" pitchFamily="34" charset="0"/>
            </a:endParaRPr>
          </a:p>
        </p:txBody>
      </p:sp>
      <p:sp>
        <p:nvSpPr>
          <p:cNvPr id="20" name="Rectangle 19"/>
          <p:cNvSpPr/>
          <p:nvPr/>
        </p:nvSpPr>
        <p:spPr>
          <a:xfrm>
            <a:off x="5257800" y="1333505"/>
            <a:ext cx="3200400" cy="830997"/>
          </a:xfrm>
          <a:prstGeom prst="rect">
            <a:avLst/>
          </a:prstGeom>
        </p:spPr>
        <p:txBody>
          <a:bodyPr wrap="square">
            <a:spAutoFit/>
          </a:bodyPr>
          <a:lstStyle/>
          <a:p>
            <a:pPr algn="ctr"/>
            <a:endParaRPr lang="en-US" sz="1200" b="1" dirty="0" smtClean="0">
              <a:solidFill>
                <a:srgbClr val="3434A2"/>
              </a:solidFill>
              <a:latin typeface="Verdana" pitchFamily="34" charset="0"/>
              <a:hlinkClick r:id="rId4"/>
            </a:endParaRPr>
          </a:p>
          <a:p>
            <a:pPr algn="ctr"/>
            <a:endParaRPr lang="en-US" sz="1200" b="1" dirty="0" smtClean="0">
              <a:solidFill>
                <a:srgbClr val="3434A2"/>
              </a:solidFill>
              <a:latin typeface="Verdana" pitchFamily="34" charset="0"/>
              <a:hlinkClick r:id="rId4"/>
            </a:endParaRPr>
          </a:p>
          <a:p>
            <a:pPr algn="ctr"/>
            <a:r>
              <a:rPr lang="en-US" sz="1200" b="1" dirty="0" smtClean="0">
                <a:solidFill>
                  <a:srgbClr val="3434A2"/>
                </a:solidFill>
                <a:latin typeface="Verdana" pitchFamily="34" charset="0"/>
                <a:hlinkClick r:id="rId4"/>
              </a:rPr>
              <a:t>Lenders Closing Certificate </a:t>
            </a:r>
          </a:p>
          <a:p>
            <a:pPr algn="ctr"/>
            <a:endParaRPr lang="en-US" sz="1200" b="1" dirty="0"/>
          </a:p>
        </p:txBody>
      </p:sp>
      <p:pic>
        <p:nvPicPr>
          <p:cNvPr id="1030"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524002" y="3310484"/>
            <a:ext cx="533400" cy="261938"/>
          </a:xfrm>
          <a:prstGeom prst="rect">
            <a:avLst/>
          </a:prstGeom>
          <a:noFill/>
        </p:spPr>
      </p:pic>
      <p:pic>
        <p:nvPicPr>
          <p:cNvPr id="55299" name="Picture 3"/>
          <p:cNvPicPr>
            <a:picLocks noChangeAspect="1" noChangeArrowheads="1"/>
          </p:cNvPicPr>
          <p:nvPr/>
        </p:nvPicPr>
        <p:blipFill>
          <a:blip r:embed="rId6"/>
          <a:srcRect/>
          <a:stretch>
            <a:fillRect/>
          </a:stretch>
        </p:blipFill>
        <p:spPr bwMode="auto">
          <a:xfrm>
            <a:off x="2057400" y="2705100"/>
            <a:ext cx="1317171" cy="1629816"/>
          </a:xfrm>
          <a:prstGeom prst="rect">
            <a:avLst/>
          </a:prstGeom>
          <a:noFill/>
          <a:ln w="9525">
            <a:noFill/>
            <a:miter lim="800000"/>
            <a:headEnd/>
            <a:tailEnd/>
          </a:ln>
          <a:effectLst>
            <a:outerShdw blurRad="393700" dist="38100" dir="5400000" algn="t" rotWithShape="0">
              <a:prstClr val="black">
                <a:alpha val="78000"/>
              </a:prstClr>
            </a:outerShdw>
          </a:effectLst>
        </p:spPr>
      </p:pic>
      <p:pic>
        <p:nvPicPr>
          <p:cNvPr id="55301" name="Picture 5"/>
          <p:cNvPicPr>
            <a:picLocks noChangeAspect="1" noChangeArrowheads="1"/>
          </p:cNvPicPr>
          <p:nvPr/>
        </p:nvPicPr>
        <p:blipFill>
          <a:blip r:embed="rId7"/>
          <a:srcRect/>
          <a:stretch>
            <a:fillRect/>
          </a:stretch>
        </p:blipFill>
        <p:spPr bwMode="auto">
          <a:xfrm>
            <a:off x="3962400" y="2675487"/>
            <a:ext cx="1271587" cy="1629817"/>
          </a:xfrm>
          <a:prstGeom prst="rect">
            <a:avLst/>
          </a:prstGeom>
          <a:noFill/>
          <a:ln w="9525">
            <a:noFill/>
            <a:miter lim="800000"/>
            <a:headEnd/>
            <a:tailEnd/>
          </a:ln>
          <a:effectLst>
            <a:outerShdw blurRad="393700" dist="38100" dir="5400000" algn="t" rotWithShape="0">
              <a:prstClr val="black">
                <a:alpha val="78000"/>
              </a:prstClr>
            </a:outerShdw>
          </a:effectLst>
        </p:spPr>
      </p:pic>
      <p:pic>
        <p:nvPicPr>
          <p:cNvPr id="23"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3429002" y="3310484"/>
            <a:ext cx="533400" cy="261938"/>
          </a:xfrm>
          <a:prstGeom prst="rect">
            <a:avLst/>
          </a:prstGeom>
          <a:noFill/>
        </p:spPr>
      </p:pic>
      <p:pic>
        <p:nvPicPr>
          <p:cNvPr id="17" name="Picture 2"/>
          <p:cNvPicPr>
            <a:picLocks noChangeAspect="1" noChangeArrowheads="1"/>
          </p:cNvPicPr>
          <p:nvPr/>
        </p:nvPicPr>
        <p:blipFill>
          <a:blip r:embed="rId8"/>
          <a:srcRect/>
          <a:stretch>
            <a:fillRect/>
          </a:stretch>
        </p:blipFill>
        <p:spPr bwMode="auto">
          <a:xfrm>
            <a:off x="152402" y="2675484"/>
            <a:ext cx="1295400" cy="1629816"/>
          </a:xfrm>
          <a:prstGeom prst="rect">
            <a:avLst/>
          </a:prstGeom>
          <a:noFill/>
          <a:ln w="9525">
            <a:noFill/>
            <a:miter lim="800000"/>
            <a:headEnd/>
            <a:tailEnd/>
          </a:ln>
          <a:effectLst>
            <a:outerShdw blurRad="393700" dist="38100" dir="5400000" algn="t" rotWithShape="0">
              <a:prstClr val="black">
                <a:alpha val="78000"/>
              </a:prstClr>
            </a:outerShdw>
          </a:effectLst>
        </p:spPr>
      </p:pic>
      <p:pic>
        <p:nvPicPr>
          <p:cNvPr id="56322" name="Picture 2"/>
          <p:cNvPicPr>
            <a:picLocks noChangeAspect="1" noChangeArrowheads="1"/>
          </p:cNvPicPr>
          <p:nvPr/>
        </p:nvPicPr>
        <p:blipFill>
          <a:blip r:embed="rId9"/>
          <a:srcRect/>
          <a:stretch>
            <a:fillRect/>
          </a:stretch>
        </p:blipFill>
        <p:spPr bwMode="auto">
          <a:xfrm>
            <a:off x="5867402" y="2628905"/>
            <a:ext cx="1295400" cy="1629817"/>
          </a:xfrm>
          <a:prstGeom prst="rect">
            <a:avLst/>
          </a:prstGeom>
          <a:noFill/>
          <a:ln w="9525">
            <a:noFill/>
            <a:miter lim="800000"/>
            <a:headEnd/>
            <a:tailEnd/>
          </a:ln>
          <a:effectLst>
            <a:outerShdw blurRad="393700" dist="38100" dir="5400000" algn="t" rotWithShape="0">
              <a:prstClr val="black">
                <a:alpha val="78000"/>
              </a:prstClr>
            </a:outerShdw>
          </a:effectLst>
        </p:spPr>
      </p:pic>
      <p:pic>
        <p:nvPicPr>
          <p:cNvPr id="21"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5334002" y="3310484"/>
            <a:ext cx="533400" cy="261938"/>
          </a:xfrm>
          <a:prstGeom prst="rect">
            <a:avLst/>
          </a:prstGeom>
          <a:noFill/>
        </p:spPr>
      </p:pic>
      <p:sp>
        <p:nvSpPr>
          <p:cNvPr id="25" name="TextBox 24"/>
          <p:cNvSpPr txBox="1"/>
          <p:nvPr/>
        </p:nvSpPr>
        <p:spPr>
          <a:xfrm>
            <a:off x="1676402" y="1562101"/>
            <a:ext cx="2362200" cy="461665"/>
          </a:xfrm>
          <a:prstGeom prst="rect">
            <a:avLst/>
          </a:prstGeom>
          <a:noFill/>
        </p:spPr>
        <p:txBody>
          <a:bodyPr wrap="square" rtlCol="0">
            <a:spAutoFit/>
          </a:bodyPr>
          <a:lstStyle/>
          <a:p>
            <a:pPr algn="ctr"/>
            <a:endParaRPr lang="en-US" sz="1200" b="1" dirty="0" smtClean="0">
              <a:latin typeface="Verdana" pitchFamily="34" charset="0"/>
              <a:hlinkClick r:id="rId10"/>
            </a:endParaRPr>
          </a:p>
          <a:p>
            <a:pPr algn="ctr"/>
            <a:r>
              <a:rPr lang="en-US" sz="1200" b="1" dirty="0" smtClean="0">
                <a:latin typeface="Verdana" pitchFamily="34" charset="0"/>
                <a:hlinkClick r:id="rId10"/>
              </a:rPr>
              <a:t>Seller Affidavit</a:t>
            </a:r>
            <a:endParaRPr lang="en-US" sz="1200" b="1" dirty="0"/>
          </a:p>
        </p:txBody>
      </p:sp>
      <p:sp>
        <p:nvSpPr>
          <p:cNvPr id="26" name="Rectangle 2"/>
          <p:cNvSpPr txBox="1">
            <a:spLocks noChangeArrowheads="1"/>
          </p:cNvSpPr>
          <p:nvPr/>
        </p:nvSpPr>
        <p:spPr bwMode="auto">
          <a:xfrm>
            <a:off x="0" y="444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200" b="1" dirty="0" smtClean="0">
                <a:ln w="6350">
                  <a:noFill/>
                </a:ln>
                <a:effectLst>
                  <a:outerShdw blurRad="114300" dist="101600" dir="2700000" algn="tl" rotWithShape="0">
                    <a:srgbClr val="000000">
                      <a:alpha val="40000"/>
                    </a:srgbClr>
                  </a:outerShdw>
                </a:effectLst>
                <a:latin typeface="+mj-lt"/>
                <a:ea typeface="+mj-ea"/>
                <a:cs typeface="+mj-cs"/>
              </a:rPr>
              <a:t>MCC Closing</a:t>
            </a:r>
            <a:endParaRPr kumimoji="0" lang="en-US" sz="12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pic>
        <p:nvPicPr>
          <p:cNvPr id="16"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rot="5400000">
            <a:off x="882651" y="2196312"/>
            <a:ext cx="444500" cy="314325"/>
          </a:xfrm>
          <a:prstGeom prst="rect">
            <a:avLst/>
          </a:prstGeom>
          <a:noFill/>
        </p:spPr>
      </p:pic>
      <p:pic>
        <p:nvPicPr>
          <p:cNvPr id="18"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rot="5400000">
            <a:off x="2525713" y="2224093"/>
            <a:ext cx="444500" cy="314325"/>
          </a:xfrm>
          <a:prstGeom prst="rect">
            <a:avLst/>
          </a:prstGeom>
          <a:noFill/>
        </p:spPr>
      </p:pic>
      <p:pic>
        <p:nvPicPr>
          <p:cNvPr id="19"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rot="5400000">
            <a:off x="6488112" y="2160593"/>
            <a:ext cx="444500" cy="314325"/>
          </a:xfrm>
          <a:prstGeom prst="rect">
            <a:avLst/>
          </a:prstGeom>
          <a:noFill/>
        </p:spPr>
      </p:pic>
      <p:pic>
        <p:nvPicPr>
          <p:cNvPr id="22" name="Picture 2"/>
          <p:cNvPicPr>
            <a:picLocks noChangeAspect="1" noChangeArrowheads="1"/>
          </p:cNvPicPr>
          <p:nvPr/>
        </p:nvPicPr>
        <p:blipFill>
          <a:blip r:embed="rId11"/>
          <a:srcRect/>
          <a:stretch>
            <a:fillRect/>
          </a:stretch>
        </p:blipFill>
        <p:spPr bwMode="auto">
          <a:xfrm>
            <a:off x="7696202" y="2552700"/>
            <a:ext cx="1295400" cy="1676400"/>
          </a:xfrm>
          <a:prstGeom prst="rect">
            <a:avLst/>
          </a:prstGeom>
          <a:noFill/>
          <a:ln w="9525">
            <a:noFill/>
            <a:miter lim="800000"/>
            <a:headEnd/>
            <a:tailEnd/>
          </a:ln>
          <a:effectLst>
            <a:outerShdw blurRad="393700" dist="38100" dir="5400000" algn="t" rotWithShape="0">
              <a:prstClr val="black">
                <a:alpha val="78000"/>
              </a:prstClr>
            </a:outerShdw>
          </a:effectLst>
        </p:spPr>
      </p:pic>
      <p:pic>
        <p:nvPicPr>
          <p:cNvPr id="24" name="Picture 6" descr="Dodger Blue"/>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7162802" y="3238500"/>
            <a:ext cx="533400" cy="261938"/>
          </a:xfrm>
          <a:prstGeom prst="rect">
            <a:avLst/>
          </a:prstGeom>
          <a:noFill/>
        </p:spPr>
      </p:pic>
      <p:sp>
        <p:nvSpPr>
          <p:cNvPr id="27" name="Rectangle 26"/>
          <p:cNvSpPr/>
          <p:nvPr/>
        </p:nvSpPr>
        <p:spPr>
          <a:xfrm>
            <a:off x="6629400" y="4457705"/>
            <a:ext cx="2895600" cy="646331"/>
          </a:xfrm>
          <a:prstGeom prst="rect">
            <a:avLst/>
          </a:prstGeom>
        </p:spPr>
        <p:txBody>
          <a:bodyPr wrap="square">
            <a:spAutoFit/>
          </a:bodyPr>
          <a:lstStyle/>
          <a:p>
            <a:pPr algn="ctr"/>
            <a:endParaRPr lang="en-US" sz="1200" b="1" dirty="0" smtClean="0">
              <a:solidFill>
                <a:srgbClr val="3434A2"/>
              </a:solidFill>
              <a:latin typeface="Verdana" pitchFamily="34" charset="0"/>
            </a:endParaRPr>
          </a:p>
          <a:p>
            <a:pPr algn="ctr"/>
            <a:r>
              <a:rPr lang="en-US" sz="1200" b="1" dirty="0" smtClean="0">
                <a:solidFill>
                  <a:srgbClr val="3434A2"/>
                </a:solidFill>
                <a:latin typeface="Verdana" pitchFamily="34" charset="0"/>
              </a:rPr>
              <a:t> </a:t>
            </a:r>
            <a:r>
              <a:rPr lang="en-US" sz="1200" b="1" dirty="0" smtClean="0">
                <a:solidFill>
                  <a:srgbClr val="3434A2"/>
                </a:solidFill>
                <a:latin typeface="Verdana" pitchFamily="34" charset="0"/>
                <a:hlinkClick r:id="rId12"/>
              </a:rPr>
              <a:t>Notice of Method </a:t>
            </a:r>
          </a:p>
          <a:p>
            <a:pPr algn="ctr"/>
            <a:r>
              <a:rPr lang="en-US" sz="1200" b="1" dirty="0" smtClean="0">
                <a:solidFill>
                  <a:srgbClr val="3434A2"/>
                </a:solidFill>
                <a:latin typeface="Verdana" pitchFamily="34" charset="0"/>
                <a:hlinkClick r:id="rId12"/>
              </a:rPr>
              <a:t>to Compute Recapture</a:t>
            </a:r>
            <a:endParaRPr lang="en-US" sz="1200" b="1" dirty="0"/>
          </a:p>
        </p:txBody>
      </p:sp>
      <p:sp>
        <p:nvSpPr>
          <p:cNvPr id="30" name="Slide Number Placeholder 29"/>
          <p:cNvSpPr>
            <a:spLocks noGrp="1"/>
          </p:cNvSpPr>
          <p:nvPr>
            <p:ph type="sldNum" sz="quarter" idx="12"/>
          </p:nvPr>
        </p:nvSpPr>
        <p:spPr/>
        <p:txBody>
          <a:bodyPr/>
          <a:lstStyle/>
          <a:p>
            <a:pPr>
              <a:defRPr/>
            </a:pPr>
            <a:fld id="{56002039-5012-4300-880C-66F9CD122CA1}" type="slidenum">
              <a:rPr lang="en-US" smtClean="0"/>
              <a:pPr>
                <a:defRPr/>
              </a:pPr>
              <a:t>44</a:t>
            </a:fld>
            <a:endParaRPr lang="en-US" dirty="0"/>
          </a:p>
        </p:txBody>
      </p:sp>
    </p:spTree>
  </p:cSld>
  <p:clrMapOvr>
    <a:masterClrMapping/>
  </p:clrMapOvr>
  <p:transition spd="slow">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
            <a:ext cx="86868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cap="none" spc="0" dirty="0" smtClean="0">
                <a:ln w="11430"/>
                <a:effectLst>
                  <a:outerShdw blurRad="50800" dist="39000" dir="5460000" algn="tl">
                    <a:srgbClr val="000000">
                      <a:alpha val="38000"/>
                    </a:srgbClr>
                  </a:outerShdw>
                </a:effectLst>
              </a:rPr>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Closing and Issuance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of the MCC</a:t>
            </a:r>
            <a:br>
              <a:rPr lang="en-US" sz="3600" b="1" cap="none" spc="0" dirty="0" smtClean="0">
                <a:ln w="11430"/>
                <a:effectLst>
                  <a:outerShdw blurRad="50800" dist="39000" dir="5460000" algn="tl">
                    <a:srgbClr val="000000">
                      <a:alpha val="38000"/>
                    </a:srgbClr>
                  </a:outerShdw>
                </a:effectLst>
              </a:rPr>
            </a:br>
            <a:endParaRPr lang="en-US" sz="3600"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828800" y="1943100"/>
            <a:ext cx="7315200" cy="3352800"/>
          </a:xfrm>
        </p:spPr>
        <p:txBody>
          <a:bodyPr>
            <a:noAutofit/>
          </a:bodyPr>
          <a:lstStyle/>
          <a:p>
            <a:pPr lvl="0">
              <a:buClr>
                <a:schemeClr val="accent3">
                  <a:lumMod val="50000"/>
                </a:schemeClr>
              </a:buClr>
            </a:pPr>
            <a:r>
              <a:rPr lang="en-US" dirty="0" smtClean="0">
                <a:latin typeface="+mj-lt"/>
              </a:rPr>
              <a:t>Escrow to return </a:t>
            </a:r>
            <a:r>
              <a:rPr lang="en-US" b="1" dirty="0" smtClean="0">
                <a:latin typeface="+mj-lt"/>
              </a:rPr>
              <a:t>ORIGINAL</a:t>
            </a:r>
            <a:r>
              <a:rPr lang="en-US" dirty="0" smtClean="0">
                <a:latin typeface="+mj-lt"/>
              </a:rPr>
              <a:t> MCC Closing Docs directly to PHB – NO EXCEPTIONS!</a:t>
            </a:r>
          </a:p>
          <a:p>
            <a:pPr lvl="0">
              <a:buClr>
                <a:schemeClr val="accent3">
                  <a:lumMod val="50000"/>
                </a:schemeClr>
              </a:buClr>
            </a:pPr>
            <a:r>
              <a:rPr lang="en-US" b="1" i="1" dirty="0" smtClean="0">
                <a:latin typeface="+mj-lt"/>
              </a:rPr>
              <a:t>Documents are expected within 5 days of closing</a:t>
            </a:r>
            <a:endParaRPr lang="en-US" dirty="0" smtClean="0">
              <a:latin typeface="+mj-lt"/>
            </a:endParaRPr>
          </a:p>
          <a:p>
            <a:pPr lvl="0">
              <a:buClr>
                <a:schemeClr val="accent3">
                  <a:lumMod val="50000"/>
                </a:schemeClr>
              </a:buClr>
            </a:pPr>
            <a:r>
              <a:rPr lang="en-US" dirty="0" smtClean="0">
                <a:latin typeface="+mj-lt"/>
              </a:rPr>
              <a:t>Borrower to pay $675 through closing</a:t>
            </a:r>
          </a:p>
          <a:p>
            <a:pPr lvl="0">
              <a:buClr>
                <a:schemeClr val="accent3">
                  <a:lumMod val="50000"/>
                </a:schemeClr>
              </a:buClr>
            </a:pPr>
            <a:r>
              <a:rPr lang="en-US" dirty="0" smtClean="0">
                <a:latin typeface="+mj-lt"/>
              </a:rPr>
              <a:t>Documents must be fully completed and signed</a:t>
            </a:r>
          </a:p>
          <a:p>
            <a:pPr lvl="0">
              <a:buClr>
                <a:schemeClr val="accent3">
                  <a:lumMod val="50000"/>
                </a:schemeClr>
              </a:buClr>
            </a:pPr>
            <a:r>
              <a:rPr lang="en-US" dirty="0" smtClean="0">
                <a:latin typeface="+mj-lt"/>
              </a:rPr>
              <a:t>Certificates will not be issued until all items are received</a:t>
            </a:r>
          </a:p>
          <a:p>
            <a:pPr>
              <a:buNone/>
            </a:pPr>
            <a:r>
              <a:rPr lang="en-US" dirty="0" smtClean="0">
                <a:latin typeface="+mj-lt"/>
              </a:rPr>
              <a:t> </a:t>
            </a:r>
          </a:p>
          <a:p>
            <a:endParaRPr lang="en-US" dirty="0">
              <a:latin typeface="+mj-lt"/>
            </a:endParaRPr>
          </a:p>
        </p:txBody>
      </p:sp>
      <p:pic>
        <p:nvPicPr>
          <p:cNvPr id="108545" name="Picture 1"/>
          <p:cNvPicPr>
            <a:picLocks noChangeAspect="1" noChangeArrowheads="1"/>
          </p:cNvPicPr>
          <p:nvPr/>
        </p:nvPicPr>
        <p:blipFill>
          <a:blip r:embed="rId2"/>
          <a:srcRect l="18750" t="24547" r="41250" b="37626"/>
          <a:stretch>
            <a:fillRect/>
          </a:stretch>
        </p:blipFill>
        <p:spPr bwMode="auto">
          <a:xfrm>
            <a:off x="0" y="0"/>
            <a:ext cx="2133600" cy="17526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41073EA4-7EBF-41A7-98B7-7314056A4874}" type="slidenum">
              <a:rPr lang="en-US" smtClean="0"/>
              <a:pPr>
                <a:defRPr/>
              </a:pPr>
              <a:t>45</a:t>
            </a:fld>
            <a:endParaRPr lang="en-US" dirty="0"/>
          </a:p>
        </p:txBody>
      </p:sp>
    </p:spTree>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2" y="533400"/>
            <a:ext cx="73914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Additional Closing Documents</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905000" y="1943100"/>
            <a:ext cx="6248400" cy="3352800"/>
          </a:xfrm>
        </p:spPr>
        <p:txBody>
          <a:bodyPr>
            <a:noAutofit/>
          </a:bodyPr>
          <a:lstStyle/>
          <a:p>
            <a:pPr lvl="0">
              <a:spcBef>
                <a:spcPts val="600"/>
              </a:spcBef>
            </a:pPr>
            <a:r>
              <a:rPr lang="en-US" sz="2000" dirty="0" smtClean="0">
                <a:latin typeface="+mj-lt"/>
              </a:rPr>
              <a:t>MCC Escrow Closing Transmittal Form</a:t>
            </a:r>
          </a:p>
          <a:p>
            <a:pPr lvl="0">
              <a:spcBef>
                <a:spcPts val="600"/>
              </a:spcBef>
            </a:pPr>
            <a:r>
              <a:rPr lang="en-US" sz="2000" dirty="0" smtClean="0">
                <a:latin typeface="+mj-lt"/>
              </a:rPr>
              <a:t>Copies of the following:</a:t>
            </a:r>
          </a:p>
          <a:p>
            <a:pPr lvl="1">
              <a:spcBef>
                <a:spcPts val="600"/>
              </a:spcBef>
            </a:pPr>
            <a:r>
              <a:rPr lang="en-US" dirty="0" smtClean="0">
                <a:latin typeface="+mj-lt"/>
              </a:rPr>
              <a:t>Final HUD-1 Settlement Statement</a:t>
            </a:r>
          </a:p>
          <a:p>
            <a:pPr lvl="1">
              <a:spcBef>
                <a:spcPts val="600"/>
              </a:spcBef>
            </a:pPr>
            <a:r>
              <a:rPr lang="en-US" dirty="0" smtClean="0">
                <a:latin typeface="+mj-lt"/>
              </a:rPr>
              <a:t>Final Signed 1003 Loan Application</a:t>
            </a:r>
          </a:p>
          <a:p>
            <a:pPr lvl="1">
              <a:spcBef>
                <a:spcPts val="600"/>
              </a:spcBef>
            </a:pPr>
            <a:r>
              <a:rPr lang="en-US" dirty="0" smtClean="0">
                <a:latin typeface="+mj-lt"/>
              </a:rPr>
              <a:t>Final Reg Z/TIL	</a:t>
            </a:r>
          </a:p>
          <a:p>
            <a:pPr lvl="1">
              <a:spcBef>
                <a:spcPts val="600"/>
              </a:spcBef>
            </a:pPr>
            <a:r>
              <a:rPr lang="en-US" dirty="0" smtClean="0">
                <a:latin typeface="+mj-lt"/>
              </a:rPr>
              <a:t>Appraisal used for underwriting purposes (summary pages only)</a:t>
            </a:r>
          </a:p>
          <a:p>
            <a:pPr lvl="1">
              <a:spcBef>
                <a:spcPts val="600"/>
              </a:spcBef>
            </a:pPr>
            <a:r>
              <a:rPr lang="en-US" dirty="0" smtClean="0">
                <a:latin typeface="+mj-lt"/>
              </a:rPr>
              <a:t>Homebuyer Education Certificate (within 2 years dated prior to closing)</a:t>
            </a:r>
          </a:p>
          <a:p>
            <a:pPr>
              <a:spcBef>
                <a:spcPts val="600"/>
              </a:spcBef>
            </a:pPr>
            <a:endParaRPr lang="en-US" sz="2000" dirty="0">
              <a:latin typeface="+mj-lt"/>
            </a:endParaRPr>
          </a:p>
        </p:txBody>
      </p:sp>
      <p:sp>
        <p:nvSpPr>
          <p:cNvPr id="6" name="Slide Number Placeholder 5"/>
          <p:cNvSpPr>
            <a:spLocks noGrp="1"/>
          </p:cNvSpPr>
          <p:nvPr>
            <p:ph type="sldNum" sz="quarter" idx="12"/>
          </p:nvPr>
        </p:nvSpPr>
        <p:spPr/>
        <p:txBody>
          <a:bodyPr/>
          <a:lstStyle/>
          <a:p>
            <a:pPr>
              <a:defRPr/>
            </a:pPr>
            <a:fld id="{41073EA4-7EBF-41A7-98B7-7314056A4874}" type="slidenum">
              <a:rPr lang="en-US" smtClean="0"/>
              <a:pPr>
                <a:defRPr/>
              </a:pPr>
              <a:t>46</a:t>
            </a:fld>
            <a:endParaRPr lang="en-US" dirty="0"/>
          </a:p>
        </p:txBody>
      </p:sp>
    </p:spTree>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MCC Marketing Plan </a:t>
            </a:r>
            <a:endParaRPr lang="en-US" b="1" cap="none" spc="0" dirty="0">
              <a:ln w="11430"/>
              <a:effectLst>
                <a:outerShdw blurRad="50800" dist="39000" dir="5460000" algn="tl">
                  <a:srgbClr val="000000">
                    <a:alpha val="38000"/>
                  </a:srgbClr>
                </a:outerShdw>
              </a:effectLst>
            </a:endParaRPr>
          </a:p>
        </p:txBody>
      </p:sp>
      <p:sp>
        <p:nvSpPr>
          <p:cNvPr id="4" name="Text Placeholder 3"/>
          <p:cNvSpPr>
            <a:spLocks noGrp="1"/>
          </p:cNvSpPr>
          <p:nvPr>
            <p:ph type="body" idx="1"/>
          </p:nvPr>
        </p:nvSpPr>
        <p:spPr/>
        <p:txBody>
          <a:bodyPr/>
          <a:lstStyle/>
          <a:p>
            <a:endParaRPr lang="en-US" dirty="0"/>
          </a:p>
        </p:txBody>
      </p:sp>
      <p:pic>
        <p:nvPicPr>
          <p:cNvPr id="27649" name="Picture 1"/>
          <p:cNvPicPr>
            <a:picLocks noChangeAspect="1" noChangeArrowheads="1"/>
          </p:cNvPicPr>
          <p:nvPr/>
        </p:nvPicPr>
        <p:blipFill>
          <a:blip r:embed="rId2"/>
          <a:srcRect/>
          <a:stretch>
            <a:fillRect/>
          </a:stretch>
        </p:blipFill>
        <p:spPr bwMode="auto">
          <a:xfrm>
            <a:off x="76202" y="190500"/>
            <a:ext cx="1676398" cy="167640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l="32500" t="39437" r="34375" b="2616"/>
          <a:stretch>
            <a:fillRect/>
          </a:stretch>
        </p:blipFill>
        <p:spPr bwMode="auto">
          <a:xfrm>
            <a:off x="7467600" y="3009900"/>
            <a:ext cx="1524000" cy="1752600"/>
          </a:xfrm>
          <a:prstGeom prst="rect">
            <a:avLst/>
          </a:prstGeom>
          <a:noFill/>
          <a:ln w="9525">
            <a:noFill/>
            <a:miter lim="800000"/>
            <a:headEnd/>
            <a:tailEnd/>
          </a:ln>
        </p:spPr>
      </p:pic>
      <p:pic>
        <p:nvPicPr>
          <p:cNvPr id="27652" name="Picture 4"/>
          <p:cNvPicPr>
            <a:picLocks noChangeAspect="1" noChangeArrowheads="1"/>
          </p:cNvPicPr>
          <p:nvPr/>
        </p:nvPicPr>
        <p:blipFill>
          <a:blip r:embed="rId4"/>
          <a:srcRect/>
          <a:stretch>
            <a:fillRect/>
          </a:stretch>
        </p:blipFill>
        <p:spPr bwMode="auto">
          <a:xfrm>
            <a:off x="152400" y="3695700"/>
            <a:ext cx="2440618" cy="1638300"/>
          </a:xfrm>
          <a:prstGeom prst="rect">
            <a:avLst/>
          </a:prstGeom>
          <a:noFill/>
          <a:ln w="9525">
            <a:noFill/>
            <a:miter lim="800000"/>
            <a:headEnd/>
            <a:tailEnd/>
          </a:ln>
        </p:spPr>
      </p:pic>
      <p:pic>
        <p:nvPicPr>
          <p:cNvPr id="27653" name="Picture 5"/>
          <p:cNvPicPr>
            <a:picLocks noChangeAspect="1" noChangeArrowheads="1"/>
          </p:cNvPicPr>
          <p:nvPr/>
        </p:nvPicPr>
        <p:blipFill>
          <a:blip r:embed="rId5"/>
          <a:srcRect/>
          <a:stretch>
            <a:fillRect/>
          </a:stretch>
        </p:blipFill>
        <p:spPr bwMode="auto">
          <a:xfrm>
            <a:off x="3581402" y="190501"/>
            <a:ext cx="2686050" cy="1794281"/>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15B6E896-9C04-4093-AAE6-8F11DD1F74FB}" type="slidenum">
              <a:rPr lang="en-US" smtClean="0"/>
              <a:pPr>
                <a:defRPr/>
              </a:pPr>
              <a:t>47</a:t>
            </a:fld>
            <a:endParaRPr lang="en-US" dirty="0"/>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Subtitle 6"/>
          <p:cNvSpPr txBox="1">
            <a:spLocks/>
          </p:cNvSpPr>
          <p:nvPr/>
        </p:nvSpPr>
        <p:spPr bwMode="auto">
          <a:xfrm>
            <a:off x="1447800" y="1587500"/>
            <a:ext cx="6400800" cy="762000"/>
          </a:xfrm>
          <a:prstGeom prst="rect">
            <a:avLst/>
          </a:prstGeom>
          <a:noFill/>
          <a:ln w="9525">
            <a:noFill/>
            <a:miter lim="800000"/>
            <a:headEnd/>
            <a:tailEnd/>
          </a:ln>
        </p:spPr>
        <p:txBody>
          <a:bodyPr/>
          <a:lstStyle/>
          <a:p>
            <a:pPr>
              <a:spcBef>
                <a:spcPct val="20000"/>
              </a:spcBef>
            </a:pPr>
            <a:endParaRPr lang="en-US" sz="3900" dirty="0">
              <a:solidFill>
                <a:schemeClr val="bg1"/>
              </a:solidFill>
              <a:latin typeface="Verdana" pitchFamily="34" charset="0"/>
            </a:endParaRPr>
          </a:p>
        </p:txBody>
      </p:sp>
      <p:sp>
        <p:nvSpPr>
          <p:cNvPr id="23559" name="TextBox 9"/>
          <p:cNvSpPr txBox="1">
            <a:spLocks noChangeArrowheads="1"/>
          </p:cNvSpPr>
          <p:nvPr/>
        </p:nvSpPr>
        <p:spPr bwMode="auto">
          <a:xfrm>
            <a:off x="304800" y="1333500"/>
            <a:ext cx="4343400" cy="3785652"/>
          </a:xfrm>
          <a:prstGeom prst="rect">
            <a:avLst/>
          </a:prstGeom>
          <a:noFill/>
          <a:ln w="9525">
            <a:noFill/>
            <a:miter lim="800000"/>
            <a:headEnd/>
            <a:tailEnd/>
          </a:ln>
        </p:spPr>
        <p:txBody>
          <a:bodyPr>
            <a:spAutoFit/>
          </a:bodyPr>
          <a:lstStyle/>
          <a:p>
            <a:pPr>
              <a:spcBef>
                <a:spcPts val="0"/>
              </a:spcBef>
              <a:buClr>
                <a:schemeClr val="accent3">
                  <a:lumMod val="50000"/>
                </a:schemeClr>
              </a:buClr>
              <a:buSzPct val="80000"/>
              <a:buFont typeface="Wingdings" pitchFamily="2" charset="2"/>
              <a:buChar char="¥"/>
            </a:pPr>
            <a:r>
              <a:rPr lang="en-US" dirty="0">
                <a:latin typeface="+mj-lt"/>
              </a:rPr>
              <a:t> </a:t>
            </a:r>
            <a:r>
              <a:rPr lang="en-US" dirty="0" smtClean="0">
                <a:latin typeface="+mj-lt"/>
              </a:rPr>
              <a:t>PHB has developed a    </a:t>
            </a:r>
          </a:p>
          <a:p>
            <a:pPr>
              <a:spcBef>
                <a:spcPts val="0"/>
              </a:spcBef>
              <a:buClr>
                <a:schemeClr val="accent3">
                  <a:lumMod val="50000"/>
                </a:schemeClr>
              </a:buClr>
              <a:buSzPct val="80000"/>
            </a:pPr>
            <a:r>
              <a:rPr lang="en-US" dirty="0" smtClean="0">
                <a:latin typeface="+mj-lt"/>
              </a:rPr>
              <a:t>   marketing plan template </a:t>
            </a:r>
          </a:p>
          <a:p>
            <a:pPr>
              <a:spcBef>
                <a:spcPts val="0"/>
              </a:spcBef>
              <a:buClr>
                <a:schemeClr val="accent3">
                  <a:lumMod val="50000"/>
                </a:schemeClr>
              </a:buClr>
              <a:buSzPct val="80000"/>
            </a:pPr>
            <a:r>
              <a:rPr lang="en-US" dirty="0" smtClean="0">
                <a:latin typeface="+mj-lt"/>
              </a:rPr>
              <a:t>   that we will use as a guide </a:t>
            </a:r>
          </a:p>
          <a:p>
            <a:pPr>
              <a:spcBef>
                <a:spcPts val="0"/>
              </a:spcBef>
              <a:buClr>
                <a:schemeClr val="accent3">
                  <a:lumMod val="50000"/>
                </a:schemeClr>
              </a:buClr>
              <a:buSzPct val="80000"/>
            </a:pPr>
            <a:r>
              <a:rPr lang="en-US" dirty="0" smtClean="0">
                <a:latin typeface="+mj-lt"/>
              </a:rPr>
              <a:t>   to support loan officers in </a:t>
            </a:r>
          </a:p>
          <a:p>
            <a:pPr>
              <a:spcBef>
                <a:spcPts val="0"/>
              </a:spcBef>
              <a:buClr>
                <a:schemeClr val="accent3">
                  <a:lumMod val="50000"/>
                </a:schemeClr>
              </a:buClr>
              <a:buSzPct val="80000"/>
            </a:pPr>
            <a:r>
              <a:rPr lang="en-US" dirty="0" smtClean="0">
                <a:latin typeface="+mj-lt"/>
              </a:rPr>
              <a:t>   their marketing efforts</a:t>
            </a:r>
          </a:p>
          <a:p>
            <a:pPr>
              <a:spcBef>
                <a:spcPts val="0"/>
              </a:spcBef>
              <a:buClr>
                <a:schemeClr val="accent3">
                  <a:lumMod val="50000"/>
                </a:schemeClr>
              </a:buClr>
              <a:buSzPct val="80000"/>
              <a:buFont typeface="Wingdings" pitchFamily="2" charset="2"/>
              <a:buChar char="¥"/>
            </a:pPr>
            <a:endParaRPr lang="en-US" dirty="0">
              <a:latin typeface="+mj-lt"/>
            </a:endParaRPr>
          </a:p>
          <a:p>
            <a:pPr>
              <a:spcBef>
                <a:spcPts val="0"/>
              </a:spcBef>
              <a:buClr>
                <a:schemeClr val="accent3">
                  <a:lumMod val="50000"/>
                </a:schemeClr>
              </a:buClr>
              <a:buSzPct val="80000"/>
            </a:pPr>
            <a:r>
              <a:rPr lang="en-US" b="1" dirty="0" smtClean="0">
                <a:latin typeface="+mj-lt"/>
              </a:rPr>
              <a:t>Tools/Resources</a:t>
            </a:r>
          </a:p>
          <a:p>
            <a:pPr>
              <a:spcBef>
                <a:spcPts val="0"/>
              </a:spcBef>
              <a:buClr>
                <a:schemeClr val="accent3">
                  <a:lumMod val="50000"/>
                </a:schemeClr>
              </a:buClr>
              <a:buSzPct val="80000"/>
              <a:buFont typeface="Wingdings" pitchFamily="2" charset="2"/>
              <a:buChar char="¥"/>
            </a:pPr>
            <a:r>
              <a:rPr lang="en-US" dirty="0" smtClean="0">
                <a:latin typeface="+mj-lt"/>
              </a:rPr>
              <a:t> Self-assessment</a:t>
            </a:r>
          </a:p>
          <a:p>
            <a:pPr>
              <a:spcBef>
                <a:spcPts val="0"/>
              </a:spcBef>
              <a:buClr>
                <a:schemeClr val="accent3">
                  <a:lumMod val="50000"/>
                </a:schemeClr>
              </a:buClr>
              <a:buSzPct val="80000"/>
              <a:buFont typeface="Wingdings" pitchFamily="2" charset="2"/>
              <a:buChar char="¥"/>
            </a:pPr>
            <a:r>
              <a:rPr lang="en-US" dirty="0" smtClean="0">
                <a:latin typeface="+mj-lt"/>
              </a:rPr>
              <a:t> Marketing Plan template</a:t>
            </a:r>
          </a:p>
          <a:p>
            <a:pPr>
              <a:spcBef>
                <a:spcPts val="0"/>
              </a:spcBef>
              <a:buClr>
                <a:schemeClr val="accent3">
                  <a:lumMod val="50000"/>
                </a:schemeClr>
              </a:buClr>
              <a:buSzPct val="80000"/>
              <a:buFont typeface="Wingdings" pitchFamily="2" charset="2"/>
              <a:buChar char="¥"/>
            </a:pPr>
            <a:r>
              <a:rPr lang="en-US" dirty="0" smtClean="0">
                <a:latin typeface="+mj-lt"/>
              </a:rPr>
              <a:t> Training materials</a:t>
            </a:r>
          </a:p>
        </p:txBody>
      </p:sp>
      <p:pic>
        <p:nvPicPr>
          <p:cNvPr id="23560" name="Picture 2"/>
          <p:cNvPicPr>
            <a:picLocks noChangeAspect="1" noChangeArrowheads="1"/>
          </p:cNvPicPr>
          <p:nvPr/>
        </p:nvPicPr>
        <p:blipFill>
          <a:blip r:embed="rId2"/>
          <a:srcRect/>
          <a:stretch>
            <a:fillRect/>
          </a:stretch>
        </p:blipFill>
        <p:spPr bwMode="auto">
          <a:xfrm>
            <a:off x="5029202" y="1257300"/>
            <a:ext cx="3581400" cy="4292600"/>
          </a:xfrm>
          <a:prstGeom prst="rect">
            <a:avLst/>
          </a:prstGeom>
          <a:noFill/>
          <a:ln w="9525">
            <a:noFill/>
            <a:miter lim="800000"/>
            <a:headEnd/>
            <a:tailEnd/>
          </a:ln>
          <a:effectLst>
            <a:outerShdw blurRad="50800" dist="88900" dir="18900000" algn="bl" rotWithShape="0">
              <a:prstClr val="black">
                <a:alpha val="40000"/>
              </a:prstClr>
            </a:outerShdw>
          </a:effectLst>
        </p:spPr>
      </p:pic>
      <p:sp>
        <p:nvSpPr>
          <p:cNvPr id="7" name="Rectangle 2"/>
          <p:cNvSpPr txBox="1">
            <a:spLocks noChangeArrowheads="1"/>
          </p:cNvSpPr>
          <p:nvPr/>
        </p:nvSpPr>
        <p:spPr bwMode="auto">
          <a:xfrm>
            <a:off x="0" y="4953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Marketing</a:t>
            </a:r>
          </a:p>
        </p:txBody>
      </p:sp>
      <p:sp>
        <p:nvSpPr>
          <p:cNvPr id="9" name="Slide Number Placeholder 8"/>
          <p:cNvSpPr>
            <a:spLocks noGrp="1"/>
          </p:cNvSpPr>
          <p:nvPr>
            <p:ph type="sldNum" sz="quarter" idx="12"/>
          </p:nvPr>
        </p:nvSpPr>
        <p:spPr>
          <a:xfrm>
            <a:off x="0" y="5207000"/>
            <a:ext cx="762000" cy="508000"/>
          </a:xfrm>
        </p:spPr>
        <p:txBody>
          <a:bodyPr/>
          <a:lstStyle/>
          <a:p>
            <a:pPr>
              <a:defRPr/>
            </a:pPr>
            <a:fld id="{D488C4FD-4C27-4690-97C8-D6F4A18CF6FF}" type="slidenum">
              <a:rPr lang="en-US" smtClean="0"/>
              <a:pPr>
                <a:defRPr/>
              </a:pPr>
              <a:t>48</a:t>
            </a:fld>
            <a:endParaRPr lang="en-US" dirty="0"/>
          </a:p>
        </p:txBody>
      </p:sp>
    </p:spTree>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54000"/>
            <a:ext cx="7620000" cy="9525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Affirmative Marketing</a:t>
            </a:r>
            <a:endParaRPr lang="en-US" b="1" cap="none" spc="0" dirty="0">
              <a:ln w="11430"/>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1676400" y="1714500"/>
            <a:ext cx="7086600" cy="3429000"/>
          </a:xfrm>
        </p:spPr>
        <p:txBody>
          <a:bodyPr>
            <a:noAutofit/>
          </a:bodyPr>
          <a:lstStyle/>
          <a:p>
            <a:pPr>
              <a:buClr>
                <a:schemeClr val="accent3">
                  <a:lumMod val="50000"/>
                </a:schemeClr>
              </a:buClr>
              <a:buNone/>
            </a:pPr>
            <a:r>
              <a:rPr lang="en-US" sz="2400" dirty="0" smtClean="0"/>
              <a:t>	</a:t>
            </a:r>
            <a:r>
              <a:rPr lang="en-US" sz="2800" dirty="0" smtClean="0">
                <a:latin typeface="+mj-lt"/>
              </a:rPr>
              <a:t>Affirmative marketing differs from general marketing activities because it specifically targets potential tenants and homebuyers who are least likely to apply for the housing, in order to make them aware of available affordable housing opportunities. </a:t>
            </a:r>
            <a:endParaRPr lang="en-US" sz="2800" dirty="0">
              <a:latin typeface="+mj-lt"/>
            </a:endParaRPr>
          </a:p>
        </p:txBody>
      </p:sp>
      <p:pic>
        <p:nvPicPr>
          <p:cNvPr id="6" name="Picture 5"/>
          <p:cNvPicPr>
            <a:picLocks noChangeAspect="1" noChangeArrowheads="1"/>
          </p:cNvPicPr>
          <p:nvPr/>
        </p:nvPicPr>
        <p:blipFill>
          <a:blip r:embed="rId2"/>
          <a:srcRect/>
          <a:stretch>
            <a:fillRect/>
          </a:stretch>
        </p:blipFill>
        <p:spPr bwMode="auto">
          <a:xfrm>
            <a:off x="6934200" y="4610100"/>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41073EA4-7EBF-41A7-98B7-7314056A4874}" type="slidenum">
              <a:rPr lang="en-US" smtClean="0"/>
              <a:pPr>
                <a:defRPr/>
              </a:pPr>
              <a:t>49</a:t>
            </a:fld>
            <a:endParaRPr lang="en-US"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Rectangle 3"/>
          <p:cNvSpPr>
            <a:spLocks noGrp="1"/>
          </p:cNvSpPr>
          <p:nvPr>
            <p:ph idx="4294967295"/>
          </p:nvPr>
        </p:nvSpPr>
        <p:spPr>
          <a:xfrm>
            <a:off x="304800" y="1562100"/>
            <a:ext cx="8077200" cy="4000500"/>
          </a:xfrm>
        </p:spPr>
        <p:txBody>
          <a:bodyPr>
            <a:normAutofit/>
          </a:bodyPr>
          <a:lstStyle/>
          <a:p>
            <a:pPr>
              <a:buFont typeface="Wingdings" pitchFamily="2" charset="2"/>
              <a:buChar char="v"/>
            </a:pPr>
            <a:r>
              <a:rPr lang="en-US" dirty="0" smtClean="0">
                <a:latin typeface="+mj-lt"/>
              </a:rPr>
              <a:t>Operation H.O.M.E. was a community engagement process designed to raise awareness within the community and address the barriers among people of color to achieve homeownership in Portland</a:t>
            </a:r>
          </a:p>
          <a:p>
            <a:pPr>
              <a:spcBef>
                <a:spcPts val="0"/>
              </a:spcBef>
              <a:buFont typeface="Wingdings" pitchFamily="2" charset="2"/>
              <a:buChar char="v"/>
            </a:pPr>
            <a:r>
              <a:rPr lang="en-US" dirty="0" smtClean="0">
                <a:latin typeface="+mj-lt"/>
              </a:rPr>
              <a:t>Community, business, and government leaders met to identify barriers and craft solutions </a:t>
            </a:r>
          </a:p>
          <a:p>
            <a:pPr>
              <a:spcBef>
                <a:spcPts val="0"/>
              </a:spcBef>
              <a:buFont typeface="Wingdings" pitchFamily="2" charset="2"/>
              <a:buChar char="v"/>
            </a:pPr>
            <a:r>
              <a:rPr lang="en-US" dirty="0" smtClean="0">
                <a:latin typeface="+mj-lt"/>
              </a:rPr>
              <a:t>Developed goal of creating 14,000 new minority home owners to call Portland “home.”</a:t>
            </a:r>
          </a:p>
          <a:p>
            <a:pPr>
              <a:spcBef>
                <a:spcPts val="0"/>
              </a:spcBef>
              <a:buFont typeface="Wingdings" pitchFamily="2" charset="2"/>
              <a:buChar char="v"/>
            </a:pPr>
            <a:r>
              <a:rPr lang="en-US" dirty="0" smtClean="0">
                <a:latin typeface="+mj-lt"/>
              </a:rPr>
              <a:t>One of the resulting recommendations was:  Expand the availability of, and increase funding for,</a:t>
            </a:r>
            <a:r>
              <a:rPr lang="en-US" b="1" dirty="0" smtClean="0">
                <a:latin typeface="+mj-lt"/>
              </a:rPr>
              <a:t> first-time homebuyer financial products</a:t>
            </a:r>
            <a:r>
              <a:rPr lang="en-US" dirty="0" smtClean="0">
                <a:latin typeface="+mj-lt"/>
              </a:rPr>
              <a:t>. </a:t>
            </a:r>
          </a:p>
          <a:p>
            <a:pPr>
              <a:spcBef>
                <a:spcPts val="0"/>
              </a:spcBef>
              <a:buNone/>
            </a:pPr>
            <a:endParaRPr lang="en-US" sz="2400" dirty="0" smtClean="0">
              <a:latin typeface="+mj-lt"/>
            </a:endParaRPr>
          </a:p>
          <a:p>
            <a:endParaRPr lang="en-US" sz="2400" dirty="0" smtClean="0"/>
          </a:p>
          <a:p>
            <a:endParaRPr lang="en-US" sz="2400" dirty="0">
              <a:latin typeface="+mj-lt"/>
            </a:endParaRPr>
          </a:p>
        </p:txBody>
      </p:sp>
      <p:sp>
        <p:nvSpPr>
          <p:cNvPr id="4" name="Rectangle 2"/>
          <p:cNvSpPr txBox="1">
            <a:spLocks noChangeArrowheads="1"/>
          </p:cNvSpPr>
          <p:nvPr/>
        </p:nvSpPr>
        <p:spPr bwMode="auto">
          <a:xfrm>
            <a:off x="0" y="3429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Mortgage Credit Certificate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b="1" dirty="0" smtClean="0">
                <a:ln w="6350">
                  <a:noFill/>
                </a:ln>
                <a:effectLst>
                  <a:outerShdw blurRad="114300" dist="101600" dir="2700000" algn="tl" rotWithShape="0">
                    <a:srgbClr val="000000">
                      <a:alpha val="40000"/>
                    </a:srgbClr>
                  </a:outerShdw>
                </a:effectLst>
                <a:latin typeface="+mj-lt"/>
                <a:ea typeface="+mj-ea"/>
                <a:cs typeface="+mj-cs"/>
              </a:rPr>
              <a:t>Background &amp; History</a:t>
            </a:r>
            <a:endParaRPr kumimoji="0" lang="en-US"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10" name="Slide Number Placeholder 9"/>
          <p:cNvSpPr>
            <a:spLocks noGrp="1"/>
          </p:cNvSpPr>
          <p:nvPr>
            <p:ph type="sldNum" sz="quarter" idx="12"/>
          </p:nvPr>
        </p:nvSpPr>
        <p:spPr/>
        <p:txBody>
          <a:bodyPr/>
          <a:lstStyle/>
          <a:p>
            <a:pPr>
              <a:defRPr/>
            </a:pPr>
            <a:fld id="{D488C4FD-4C27-4690-97C8-D6F4A18CF6FF}" type="slidenum">
              <a:rPr lang="en-US" smtClean="0"/>
              <a:pPr>
                <a:defRPr/>
              </a:pPr>
              <a:t>5</a:t>
            </a:fld>
            <a:endParaRPr lang="en-US" dirty="0"/>
          </a:p>
        </p:txBody>
      </p:sp>
      <p:pic>
        <p:nvPicPr>
          <p:cNvPr id="8" name="Picture 8"/>
          <p:cNvPicPr>
            <a:picLocks noChangeAspect="1" noChangeArrowheads="1"/>
          </p:cNvPicPr>
          <p:nvPr/>
        </p:nvPicPr>
        <p:blipFill>
          <a:blip r:embed="rId3"/>
          <a:srcRect/>
          <a:stretch>
            <a:fillRect/>
          </a:stretch>
        </p:blipFill>
        <p:spPr bwMode="auto">
          <a:xfrm>
            <a:off x="0" y="266700"/>
            <a:ext cx="1983157" cy="89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54000"/>
            <a:ext cx="7620000" cy="9525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Loan Officer Marketing Plan</a:t>
            </a:r>
            <a:endParaRPr lang="en-US" b="1" cap="none" spc="0" dirty="0">
              <a:ln w="11430"/>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1447800" y="1790700"/>
            <a:ext cx="6629400" cy="3352800"/>
          </a:xfrm>
        </p:spPr>
        <p:txBody>
          <a:bodyPr>
            <a:normAutofit fontScale="92500" lnSpcReduction="20000"/>
          </a:bodyPr>
          <a:lstStyle/>
          <a:p>
            <a:pPr>
              <a:buClr>
                <a:schemeClr val="accent3">
                  <a:lumMod val="50000"/>
                </a:schemeClr>
              </a:buClr>
              <a:buFont typeface="Wingdings" pitchFamily="2" charset="2"/>
              <a:buChar char="¥"/>
            </a:pPr>
            <a:r>
              <a:rPr lang="en-US" dirty="0" smtClean="0">
                <a:latin typeface="+mj-lt"/>
              </a:rPr>
              <a:t>Complete the Self–Assessment</a:t>
            </a:r>
          </a:p>
          <a:p>
            <a:pPr>
              <a:buClr>
                <a:schemeClr val="accent3">
                  <a:lumMod val="50000"/>
                </a:schemeClr>
              </a:buClr>
              <a:buFont typeface="Wingdings" pitchFamily="2" charset="2"/>
              <a:buChar char="¥"/>
            </a:pPr>
            <a:r>
              <a:rPr lang="en-US" dirty="0" smtClean="0">
                <a:latin typeface="+mj-lt"/>
              </a:rPr>
              <a:t>Use the worksheet as a guide in developing your marketing plan for the MCC.</a:t>
            </a:r>
          </a:p>
          <a:p>
            <a:pPr>
              <a:buClr>
                <a:schemeClr val="accent3">
                  <a:lumMod val="50000"/>
                </a:schemeClr>
              </a:buClr>
              <a:buFont typeface="Wingdings" pitchFamily="2" charset="2"/>
              <a:buChar char="¥"/>
            </a:pPr>
            <a:r>
              <a:rPr lang="en-US" dirty="0" smtClean="0">
                <a:latin typeface="+mj-lt"/>
              </a:rPr>
              <a:t>Know your target market.  Where do they live, work, and play?</a:t>
            </a:r>
          </a:p>
          <a:p>
            <a:pPr>
              <a:buClr>
                <a:schemeClr val="accent3">
                  <a:lumMod val="50000"/>
                </a:schemeClr>
              </a:buClr>
              <a:buFont typeface="Wingdings" pitchFamily="2" charset="2"/>
              <a:buChar char="¥"/>
            </a:pPr>
            <a:r>
              <a:rPr lang="en-US" dirty="0" smtClean="0">
                <a:latin typeface="+mj-lt"/>
              </a:rPr>
              <a:t>You can include those strategies and activities that your lender is currently doing, but only if they will help you reach your target market</a:t>
            </a:r>
          </a:p>
          <a:p>
            <a:pPr>
              <a:buClr>
                <a:schemeClr val="accent3">
                  <a:lumMod val="50000"/>
                </a:schemeClr>
              </a:buClr>
              <a:buFont typeface="Wingdings" pitchFamily="2" charset="2"/>
              <a:buChar char="¥"/>
            </a:pPr>
            <a:r>
              <a:rPr lang="en-US" dirty="0" smtClean="0">
                <a:latin typeface="+mj-lt"/>
              </a:rPr>
              <a:t>Don’t reinvent the wheel!  Do what works!</a:t>
            </a:r>
            <a:endParaRPr lang="en-US" dirty="0">
              <a:latin typeface="+mj-lt"/>
            </a:endParaRPr>
          </a:p>
        </p:txBody>
      </p:sp>
      <p:pic>
        <p:nvPicPr>
          <p:cNvPr id="6" name="Picture 5"/>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41073EA4-7EBF-41A7-98B7-7314056A4874}" type="slidenum">
              <a:rPr lang="en-US" smtClean="0"/>
              <a:pPr>
                <a:defRPr/>
              </a:pPr>
              <a:t>50</a:t>
            </a:fld>
            <a:endParaRPr lang="en-US" dirty="0"/>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839200" cy="9525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effectLst>
                  <a:outerShdw blurRad="50800" dist="39000" dir="5460000" algn="tl">
                    <a:srgbClr val="000000">
                      <a:alpha val="38000"/>
                    </a:srgbClr>
                  </a:outerShdw>
                </a:effectLst>
              </a:rPr>
              <a:t>Developing A Marketing Plan </a:t>
            </a:r>
            <a:br>
              <a:rPr lang="en-US" sz="3200" b="1" cap="none" spc="0" dirty="0" smtClean="0">
                <a:ln w="11430"/>
                <a:effectLst>
                  <a:outerShdw blurRad="50800" dist="39000" dir="5460000" algn="tl">
                    <a:srgbClr val="000000">
                      <a:alpha val="38000"/>
                    </a:srgbClr>
                  </a:outerShdw>
                </a:effectLst>
              </a:rPr>
            </a:br>
            <a:r>
              <a:rPr lang="en-US" sz="3200" b="1" cap="none" spc="0" dirty="0" smtClean="0">
                <a:ln w="11430"/>
                <a:effectLst>
                  <a:outerShdw blurRad="50800" dist="39000" dir="5460000" algn="tl">
                    <a:srgbClr val="000000">
                      <a:alpha val="38000"/>
                    </a:srgbClr>
                  </a:outerShdw>
                </a:effectLst>
              </a:rPr>
              <a:t>for the MCC</a:t>
            </a:r>
            <a:endParaRPr lang="en-US" sz="3200"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2895600" y="1905000"/>
            <a:ext cx="6248400" cy="3200400"/>
          </a:xfrm>
        </p:spPr>
        <p:txBody>
          <a:bodyPr>
            <a:normAutofit fontScale="92500" lnSpcReduction="20000"/>
          </a:bodyPr>
          <a:lstStyle/>
          <a:p>
            <a:r>
              <a:rPr lang="en-US" dirty="0" smtClean="0">
                <a:latin typeface="+mj-lt"/>
              </a:rPr>
              <a:t>Develop a marketing plan that identifies which segment of the market you will focus your marketing efforts</a:t>
            </a:r>
          </a:p>
          <a:p>
            <a:r>
              <a:rPr lang="en-US" dirty="0" smtClean="0">
                <a:latin typeface="+mj-lt"/>
              </a:rPr>
              <a:t>Use the MCC Marketing Template, or submit an existing plan and add additional detail on how you will use the existing plan to reach communities of color</a:t>
            </a:r>
          </a:p>
          <a:p>
            <a:r>
              <a:rPr lang="en-US" dirty="0" smtClean="0">
                <a:latin typeface="+mj-lt"/>
              </a:rPr>
              <a:t>Plan will need to be reviewed by PHB</a:t>
            </a:r>
          </a:p>
          <a:p>
            <a:r>
              <a:rPr lang="en-US" dirty="0" smtClean="0">
                <a:latin typeface="+mj-lt"/>
              </a:rPr>
              <a:t>Due in two weeks!</a:t>
            </a:r>
            <a:endParaRPr lang="en-US" dirty="0">
              <a:latin typeface="+mj-lt"/>
            </a:endParaRPr>
          </a:p>
        </p:txBody>
      </p:sp>
      <p:pic>
        <p:nvPicPr>
          <p:cNvPr id="4" name="Picture 1"/>
          <p:cNvPicPr>
            <a:picLocks noChangeAspect="1" noChangeArrowheads="1"/>
          </p:cNvPicPr>
          <p:nvPr/>
        </p:nvPicPr>
        <p:blipFill>
          <a:blip r:embed="rId2"/>
          <a:srcRect r="6800" b="-1337"/>
          <a:stretch>
            <a:fillRect/>
          </a:stretch>
        </p:blipFill>
        <p:spPr bwMode="auto">
          <a:xfrm>
            <a:off x="152400" y="1943100"/>
            <a:ext cx="2294966" cy="18288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56002039-5012-4300-880C-66F9CD122CA1}" type="slidenum">
              <a:rPr lang="en-US" smtClean="0"/>
              <a:pPr>
                <a:defRPr/>
              </a:pPr>
              <a:t>51</a:t>
            </a:fld>
            <a:endParaRPr lang="en-US" dirty="0"/>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Self Assessment</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3429002" y="2039943"/>
            <a:ext cx="5715000" cy="2941637"/>
          </a:xfrm>
        </p:spPr>
        <p:txBody>
          <a:bodyPr>
            <a:normAutofit fontScale="92500" lnSpcReduction="10000"/>
          </a:bodyPr>
          <a:lstStyle/>
          <a:p>
            <a:r>
              <a:rPr lang="en-US" dirty="0" smtClean="0">
                <a:latin typeface="+mj-lt"/>
              </a:rPr>
              <a:t>The purpose of the self-assessment is to provide a tool for loan officers to examine some key dimension that will be important if the individuals want to effectively reach and work with ethnic minority groups</a:t>
            </a:r>
          </a:p>
          <a:p>
            <a:r>
              <a:rPr lang="en-US" dirty="0" smtClean="0">
                <a:latin typeface="+mj-lt"/>
              </a:rPr>
              <a:t>In general, cultural self assessments serve as a valuable tool for determining how well industry professionals provide services that respond to the needs of diverse groups</a:t>
            </a:r>
            <a:endParaRPr lang="en-US" dirty="0">
              <a:latin typeface="+mj-lt"/>
            </a:endParaRPr>
          </a:p>
        </p:txBody>
      </p:sp>
      <p:sp>
        <p:nvSpPr>
          <p:cNvPr id="4" name="Text Placeholder 3"/>
          <p:cNvSpPr>
            <a:spLocks noGrp="1"/>
          </p:cNvSpPr>
          <p:nvPr>
            <p:ph type="body" sz="half" idx="4294967295"/>
          </p:nvPr>
        </p:nvSpPr>
        <p:spPr>
          <a:xfrm>
            <a:off x="304800" y="1873250"/>
            <a:ext cx="2743200" cy="2965450"/>
          </a:xfr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oAutofit/>
          </a:bodyPr>
          <a:lstStyle/>
          <a:p>
            <a:pPr algn="ctr">
              <a:buNone/>
            </a:pPr>
            <a:r>
              <a:rPr lang="en-US" sz="1400" b="1" dirty="0" smtClean="0">
                <a:solidFill>
                  <a:schemeClr val="tx1"/>
                </a:solidFill>
              </a:rPr>
              <a:t>Self Assessment Dimensions</a:t>
            </a:r>
          </a:p>
          <a:p>
            <a:pPr>
              <a:lnSpc>
                <a:spcPct val="100000"/>
              </a:lnSpc>
              <a:buClrTx/>
              <a:buFont typeface="Wingdings" pitchFamily="2" charset="2"/>
              <a:buChar char="¥"/>
            </a:pPr>
            <a:r>
              <a:rPr lang="en-US" sz="1400" dirty="0" smtClean="0">
                <a:solidFill>
                  <a:schemeClr val="tx1"/>
                </a:solidFill>
              </a:rPr>
              <a:t>General Knowledge</a:t>
            </a:r>
          </a:p>
          <a:p>
            <a:pPr>
              <a:lnSpc>
                <a:spcPct val="100000"/>
              </a:lnSpc>
              <a:buClrTx/>
              <a:buFont typeface="Wingdings" pitchFamily="2" charset="2"/>
              <a:buChar char="¥"/>
            </a:pPr>
            <a:r>
              <a:rPr lang="en-US" sz="1400" dirty="0" smtClean="0">
                <a:solidFill>
                  <a:schemeClr val="tx1"/>
                </a:solidFill>
              </a:rPr>
              <a:t>Personal Involvement</a:t>
            </a:r>
          </a:p>
          <a:p>
            <a:pPr>
              <a:lnSpc>
                <a:spcPct val="100000"/>
              </a:lnSpc>
              <a:buClrTx/>
              <a:buFont typeface="Wingdings" pitchFamily="2" charset="2"/>
              <a:buChar char="¥"/>
            </a:pPr>
            <a:r>
              <a:rPr lang="en-US" sz="1400" dirty="0" smtClean="0">
                <a:solidFill>
                  <a:schemeClr val="tx1"/>
                </a:solidFill>
              </a:rPr>
              <a:t>Resources  &amp; Linkages</a:t>
            </a:r>
          </a:p>
          <a:p>
            <a:pPr>
              <a:lnSpc>
                <a:spcPct val="100000"/>
              </a:lnSpc>
              <a:buClrTx/>
              <a:buFont typeface="Wingdings" pitchFamily="2" charset="2"/>
              <a:buChar char="¥"/>
            </a:pPr>
            <a:r>
              <a:rPr lang="en-US" sz="1400" dirty="0" smtClean="0">
                <a:solidFill>
                  <a:schemeClr val="tx1"/>
                </a:solidFill>
              </a:rPr>
              <a:t>Skills and Training</a:t>
            </a:r>
          </a:p>
          <a:p>
            <a:pPr>
              <a:lnSpc>
                <a:spcPct val="100000"/>
              </a:lnSpc>
              <a:buClrTx/>
              <a:buFont typeface="Wingdings" pitchFamily="2" charset="2"/>
              <a:buChar char="¥"/>
            </a:pPr>
            <a:r>
              <a:rPr lang="en-US" sz="1400" dirty="0" smtClean="0">
                <a:solidFill>
                  <a:schemeClr val="tx1"/>
                </a:solidFill>
              </a:rPr>
              <a:t>Outreach to communities of color</a:t>
            </a:r>
            <a:endParaRPr lang="en-US" sz="1400" dirty="0">
              <a:solidFill>
                <a:schemeClr val="tx1"/>
              </a:solidFill>
            </a:endParaRPr>
          </a:p>
        </p:txBody>
      </p:sp>
      <p:sp>
        <p:nvSpPr>
          <p:cNvPr id="7" name="Slide Number Placeholder 6"/>
          <p:cNvSpPr>
            <a:spLocks noGrp="1"/>
          </p:cNvSpPr>
          <p:nvPr>
            <p:ph type="sldNum" sz="quarter" idx="12"/>
          </p:nvPr>
        </p:nvSpPr>
        <p:spPr/>
        <p:txBody>
          <a:bodyPr/>
          <a:lstStyle/>
          <a:p>
            <a:pPr>
              <a:defRPr/>
            </a:pPr>
            <a:fld id="{D488C4FD-4C27-4690-97C8-D6F4A18CF6FF}" type="slidenum">
              <a:rPr lang="en-US" smtClean="0"/>
              <a:pPr>
                <a:defRPr/>
              </a:pPr>
              <a:t>52</a:t>
            </a:fld>
            <a:endParaRPr lang="en-US" dirty="0"/>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2484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Marketing Plan Template</a:t>
            </a:r>
            <a:endParaRPr lang="en-US" b="1" cap="none" spc="0" dirty="0">
              <a:ln w="11430"/>
              <a:effectLst>
                <a:outerShdw blurRad="50800" dist="39000" dir="5460000" algn="tl">
                  <a:srgbClr val="000000">
                    <a:alpha val="38000"/>
                  </a:srgbClr>
                </a:outerShdw>
              </a:effectLst>
            </a:endParaRPr>
          </a:p>
        </p:txBody>
      </p:sp>
      <p:sp>
        <p:nvSpPr>
          <p:cNvPr id="3" name="TextBox 2"/>
          <p:cNvSpPr txBox="1"/>
          <p:nvPr/>
        </p:nvSpPr>
        <p:spPr>
          <a:xfrm>
            <a:off x="838200" y="1714500"/>
            <a:ext cx="7772400" cy="2862322"/>
          </a:xfrm>
          <a:prstGeom prst="rect">
            <a:avLst/>
          </a:prstGeom>
          <a:noFill/>
        </p:spPr>
        <p:txBody>
          <a:bodyPr wrap="square" rtlCol="0">
            <a:spAutoFit/>
          </a:bodyPr>
          <a:lstStyle/>
          <a:p>
            <a:pPr>
              <a:buClr>
                <a:schemeClr val="accent3">
                  <a:lumMod val="50000"/>
                </a:schemeClr>
              </a:buClr>
              <a:buSzPct val="80000"/>
              <a:buFont typeface="Wingdings" pitchFamily="2" charset="2"/>
              <a:buChar char="¥"/>
            </a:pPr>
            <a:r>
              <a:rPr lang="en-US" sz="2000" dirty="0" smtClean="0">
                <a:latin typeface="+mj-lt"/>
              </a:rPr>
              <a:t> The marketing plan template is available on the right side of </a:t>
            </a:r>
            <a:br>
              <a:rPr lang="en-US" sz="2000" dirty="0" smtClean="0">
                <a:latin typeface="+mj-lt"/>
              </a:rPr>
            </a:br>
            <a:r>
              <a:rPr lang="en-US" sz="2000" dirty="0" smtClean="0">
                <a:latin typeface="+mj-lt"/>
              </a:rPr>
              <a:t>   </a:t>
            </a:r>
            <a:r>
              <a:rPr lang="en-US" sz="2000" dirty="0" smtClean="0">
                <a:latin typeface="+mj-lt"/>
                <a:hlinkClick r:id="rId2"/>
              </a:rPr>
              <a:t>www.PortlandOnline.com/phb/mcclender</a:t>
            </a:r>
            <a:endParaRPr lang="en-US" sz="2000" dirty="0" smtClean="0">
              <a:latin typeface="+mj-lt"/>
            </a:endParaRPr>
          </a:p>
          <a:p>
            <a:pPr>
              <a:buClr>
                <a:schemeClr val="accent3">
                  <a:lumMod val="50000"/>
                </a:schemeClr>
              </a:buClr>
              <a:buSzPct val="80000"/>
              <a:buFont typeface="Wingdings" pitchFamily="2" charset="2"/>
              <a:buChar char="¥"/>
            </a:pPr>
            <a:endParaRPr lang="en-US" sz="2000" dirty="0" smtClean="0">
              <a:latin typeface="+mj-lt"/>
            </a:endParaRPr>
          </a:p>
          <a:p>
            <a:pPr>
              <a:buClr>
                <a:schemeClr val="accent3">
                  <a:lumMod val="50000"/>
                </a:schemeClr>
              </a:buClr>
              <a:buSzPct val="80000"/>
              <a:buFont typeface="Wingdings" pitchFamily="2" charset="2"/>
              <a:buChar char="¥"/>
            </a:pPr>
            <a:r>
              <a:rPr lang="en-US" sz="2000" dirty="0" smtClean="0">
                <a:latin typeface="+mj-lt"/>
              </a:rPr>
              <a:t> It is a Word Document so you can easily create, save and  </a:t>
            </a:r>
            <a:br>
              <a:rPr lang="en-US" sz="2000" dirty="0" smtClean="0">
                <a:latin typeface="+mj-lt"/>
              </a:rPr>
            </a:br>
            <a:r>
              <a:rPr lang="en-US" sz="2000" dirty="0" smtClean="0">
                <a:latin typeface="+mj-lt"/>
              </a:rPr>
              <a:t>   update the plan </a:t>
            </a:r>
          </a:p>
          <a:p>
            <a:pPr>
              <a:buClr>
                <a:schemeClr val="accent3">
                  <a:lumMod val="50000"/>
                </a:schemeClr>
              </a:buClr>
              <a:buSzPct val="80000"/>
              <a:buFont typeface="Wingdings" pitchFamily="2" charset="2"/>
              <a:buChar char="¥"/>
            </a:pPr>
            <a:endParaRPr lang="en-US" sz="2000" b="1" dirty="0" smtClean="0">
              <a:latin typeface="+mj-lt"/>
            </a:endParaRPr>
          </a:p>
          <a:p>
            <a:pPr>
              <a:buClr>
                <a:schemeClr val="accent3">
                  <a:lumMod val="50000"/>
                </a:schemeClr>
              </a:buClr>
              <a:buSzPct val="80000"/>
              <a:buFont typeface="Wingdings" pitchFamily="2" charset="2"/>
              <a:buChar char="¥"/>
            </a:pPr>
            <a:r>
              <a:rPr lang="en-US" sz="2000" dirty="0" smtClean="0">
                <a:latin typeface="+mj-lt"/>
              </a:rPr>
              <a:t> E-mail the plan to </a:t>
            </a:r>
            <a:r>
              <a:rPr lang="en-US" sz="2000" u="sng" dirty="0" smtClean="0">
                <a:latin typeface="+mj-lt"/>
              </a:rPr>
              <a:t>mcc@portlandoregon.gov</a:t>
            </a:r>
            <a:r>
              <a:rPr lang="en-US" sz="2000" dirty="0" smtClean="0">
                <a:latin typeface="+mj-lt"/>
              </a:rPr>
              <a:t> </a:t>
            </a:r>
          </a:p>
          <a:p>
            <a:pPr>
              <a:buClr>
                <a:schemeClr val="accent3">
                  <a:lumMod val="50000"/>
                </a:schemeClr>
              </a:buClr>
              <a:buSzPct val="80000"/>
              <a:buFont typeface="Wingdings" pitchFamily="2" charset="2"/>
              <a:buChar char="¥"/>
            </a:pPr>
            <a:endParaRPr lang="en-US" sz="2000" dirty="0" smtClean="0">
              <a:latin typeface="+mj-lt"/>
            </a:endParaRPr>
          </a:p>
          <a:p>
            <a:pPr>
              <a:buClr>
                <a:schemeClr val="accent3">
                  <a:lumMod val="50000"/>
                </a:schemeClr>
              </a:buClr>
              <a:buSzPct val="80000"/>
              <a:buFont typeface="Wingdings" pitchFamily="2" charset="2"/>
              <a:buChar char="¥"/>
            </a:pPr>
            <a:r>
              <a:rPr lang="en-US" sz="2000" dirty="0" smtClean="0">
                <a:latin typeface="+mj-lt"/>
              </a:rPr>
              <a:t> It is due in two weeks!</a:t>
            </a:r>
          </a:p>
        </p:txBody>
      </p:sp>
      <p:sp>
        <p:nvSpPr>
          <p:cNvPr id="6" name="Slide Number Placeholder 5"/>
          <p:cNvSpPr>
            <a:spLocks noGrp="1"/>
          </p:cNvSpPr>
          <p:nvPr>
            <p:ph type="sldNum" sz="quarter" idx="12"/>
          </p:nvPr>
        </p:nvSpPr>
        <p:spPr/>
        <p:txBody>
          <a:bodyPr/>
          <a:lstStyle/>
          <a:p>
            <a:pPr>
              <a:defRPr/>
            </a:pPr>
            <a:fld id="{D488C4FD-4C27-4690-97C8-D6F4A18CF6FF}" type="slidenum">
              <a:rPr lang="en-US" smtClean="0"/>
              <a:pPr>
                <a:defRPr/>
              </a:pPr>
              <a:t>53</a:t>
            </a:fld>
            <a:endParaRPr lang="en-US" dirty="0"/>
          </a:p>
        </p:txBody>
      </p:sp>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19200" y="190500"/>
            <a:ext cx="7924800" cy="9525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solidFill>
                  <a:sysClr val="windowText" lastClr="000000"/>
                </a:solidFill>
                <a:effectLst>
                  <a:outerShdw blurRad="50800" dist="39000" dir="5460000" algn="tl">
                    <a:srgbClr val="000000">
                      <a:alpha val="38000"/>
                    </a:srgbClr>
                  </a:outerShdw>
                </a:effectLst>
              </a:rPr>
              <a:t> Make sure your goals are…</a:t>
            </a:r>
            <a:endParaRPr lang="en-US" b="1" cap="none" spc="0" dirty="0">
              <a:ln w="11430"/>
              <a:solidFill>
                <a:sysClr val="windowText" lastClr="000000"/>
              </a:solidFill>
              <a:effectLst>
                <a:outerShdw blurRad="50800" dist="39000" dir="5460000" algn="tl">
                  <a:srgbClr val="000000">
                    <a:alpha val="38000"/>
                  </a:srgbClr>
                </a:outerShdw>
              </a:effectLst>
            </a:endParaRPr>
          </a:p>
        </p:txBody>
      </p:sp>
      <p:graphicFrame>
        <p:nvGraphicFramePr>
          <p:cNvPr id="8" name="Diagram 7"/>
          <p:cNvGraphicFramePr/>
          <p:nvPr/>
        </p:nvGraphicFramePr>
        <p:xfrm>
          <a:off x="1600200" y="1257300"/>
          <a:ext cx="685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pPr>
              <a:defRPr/>
            </a:pPr>
            <a:fld id="{56002039-5012-4300-880C-66F9CD122CA1}" type="slidenum">
              <a:rPr lang="en-US" smtClean="0"/>
              <a:pPr>
                <a:defRPr/>
              </a:pPr>
              <a:t>54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graphicEl>
                                              <a:dgm id="{E0650A19-9A00-423F-A453-D208F6BA03F6}"/>
                                            </p:graphicEl>
                                          </p:spTgt>
                                        </p:tgtEl>
                                        <p:attrNameLst>
                                          <p:attrName>style.visibility</p:attrName>
                                        </p:attrNameLst>
                                      </p:cBhvr>
                                      <p:to>
                                        <p:strVal val="visible"/>
                                      </p:to>
                                    </p:set>
                                    <p:anim calcmode="lin" valueType="num">
                                      <p:cBhvr>
                                        <p:cTn id="7" dur="1000" fill="hold"/>
                                        <p:tgtEl>
                                          <p:spTgt spid="8">
                                            <p:graphicEl>
                                              <a:dgm id="{E0650A19-9A00-423F-A453-D208F6BA03F6}"/>
                                            </p:graphicEl>
                                          </p:spTgt>
                                        </p:tgtEl>
                                        <p:attrNameLst>
                                          <p:attrName>ppt_x</p:attrName>
                                        </p:attrNameLst>
                                      </p:cBhvr>
                                      <p:tavLst>
                                        <p:tav tm="0">
                                          <p:val>
                                            <p:strVal val="#ppt_x-.2"/>
                                          </p:val>
                                        </p:tav>
                                        <p:tav tm="100000">
                                          <p:val>
                                            <p:strVal val="#ppt_x"/>
                                          </p:val>
                                        </p:tav>
                                      </p:tavLst>
                                    </p:anim>
                                    <p:anim calcmode="lin" valueType="num">
                                      <p:cBhvr>
                                        <p:cTn id="8" dur="1000" fill="hold"/>
                                        <p:tgtEl>
                                          <p:spTgt spid="8">
                                            <p:graphicEl>
                                              <a:dgm id="{E0650A19-9A00-423F-A453-D208F6BA03F6}"/>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graphicEl>
                                              <a:dgm id="{E0650A19-9A00-423F-A453-D208F6BA03F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graphicEl>
                                              <a:dgm id="{8DEAB42D-B101-45CF-8876-F8986E535B87}"/>
                                            </p:graphicEl>
                                          </p:spTgt>
                                        </p:tgtEl>
                                        <p:attrNameLst>
                                          <p:attrName>style.visibility</p:attrName>
                                        </p:attrNameLst>
                                      </p:cBhvr>
                                      <p:to>
                                        <p:strVal val="visible"/>
                                      </p:to>
                                    </p:set>
                                    <p:anim calcmode="lin" valueType="num">
                                      <p:cBhvr>
                                        <p:cTn id="14" dur="1000" fill="hold"/>
                                        <p:tgtEl>
                                          <p:spTgt spid="8">
                                            <p:graphicEl>
                                              <a:dgm id="{8DEAB42D-B101-45CF-8876-F8986E535B87}"/>
                                            </p:graphicEl>
                                          </p:spTgt>
                                        </p:tgtEl>
                                        <p:attrNameLst>
                                          <p:attrName>ppt_x</p:attrName>
                                        </p:attrNameLst>
                                      </p:cBhvr>
                                      <p:tavLst>
                                        <p:tav tm="0">
                                          <p:val>
                                            <p:strVal val="#ppt_x-.2"/>
                                          </p:val>
                                        </p:tav>
                                        <p:tav tm="100000">
                                          <p:val>
                                            <p:strVal val="#ppt_x"/>
                                          </p:val>
                                        </p:tav>
                                      </p:tavLst>
                                    </p:anim>
                                    <p:anim calcmode="lin" valueType="num">
                                      <p:cBhvr>
                                        <p:cTn id="15" dur="1000" fill="hold"/>
                                        <p:tgtEl>
                                          <p:spTgt spid="8">
                                            <p:graphicEl>
                                              <a:dgm id="{8DEAB42D-B101-45CF-8876-F8986E535B87}"/>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graphicEl>
                                              <a:dgm id="{8DEAB42D-B101-45CF-8876-F8986E535B8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graphicEl>
                                              <a:dgm id="{CE49243E-762A-4726-B119-24EC44F9DAD4}"/>
                                            </p:graphicEl>
                                          </p:spTgt>
                                        </p:tgtEl>
                                        <p:attrNameLst>
                                          <p:attrName>style.visibility</p:attrName>
                                        </p:attrNameLst>
                                      </p:cBhvr>
                                      <p:to>
                                        <p:strVal val="visible"/>
                                      </p:to>
                                    </p:set>
                                    <p:anim calcmode="lin" valueType="num">
                                      <p:cBhvr>
                                        <p:cTn id="21" dur="1000" fill="hold"/>
                                        <p:tgtEl>
                                          <p:spTgt spid="8">
                                            <p:graphicEl>
                                              <a:dgm id="{CE49243E-762A-4726-B119-24EC44F9DAD4}"/>
                                            </p:graphicEl>
                                          </p:spTgt>
                                        </p:tgtEl>
                                        <p:attrNameLst>
                                          <p:attrName>ppt_x</p:attrName>
                                        </p:attrNameLst>
                                      </p:cBhvr>
                                      <p:tavLst>
                                        <p:tav tm="0">
                                          <p:val>
                                            <p:strVal val="#ppt_x-.2"/>
                                          </p:val>
                                        </p:tav>
                                        <p:tav tm="100000">
                                          <p:val>
                                            <p:strVal val="#ppt_x"/>
                                          </p:val>
                                        </p:tav>
                                      </p:tavLst>
                                    </p:anim>
                                    <p:anim calcmode="lin" valueType="num">
                                      <p:cBhvr>
                                        <p:cTn id="22" dur="1000" fill="hold"/>
                                        <p:tgtEl>
                                          <p:spTgt spid="8">
                                            <p:graphicEl>
                                              <a:dgm id="{CE49243E-762A-4726-B119-24EC44F9DAD4}"/>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graphicEl>
                                              <a:dgm id="{CE49243E-762A-4726-B119-24EC44F9DAD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graphicEl>
                                              <a:dgm id="{11EE47A9-6C98-43DD-8EF7-1C8D4A36E116}"/>
                                            </p:graphicEl>
                                          </p:spTgt>
                                        </p:tgtEl>
                                        <p:attrNameLst>
                                          <p:attrName>style.visibility</p:attrName>
                                        </p:attrNameLst>
                                      </p:cBhvr>
                                      <p:to>
                                        <p:strVal val="visible"/>
                                      </p:to>
                                    </p:set>
                                    <p:anim calcmode="lin" valueType="num">
                                      <p:cBhvr>
                                        <p:cTn id="28" dur="1000" fill="hold"/>
                                        <p:tgtEl>
                                          <p:spTgt spid="8">
                                            <p:graphicEl>
                                              <a:dgm id="{11EE47A9-6C98-43DD-8EF7-1C8D4A36E116}"/>
                                            </p:graphicEl>
                                          </p:spTgt>
                                        </p:tgtEl>
                                        <p:attrNameLst>
                                          <p:attrName>ppt_x</p:attrName>
                                        </p:attrNameLst>
                                      </p:cBhvr>
                                      <p:tavLst>
                                        <p:tav tm="0">
                                          <p:val>
                                            <p:strVal val="#ppt_x-.2"/>
                                          </p:val>
                                        </p:tav>
                                        <p:tav tm="100000">
                                          <p:val>
                                            <p:strVal val="#ppt_x"/>
                                          </p:val>
                                        </p:tav>
                                      </p:tavLst>
                                    </p:anim>
                                    <p:anim calcmode="lin" valueType="num">
                                      <p:cBhvr>
                                        <p:cTn id="29" dur="1000" fill="hold"/>
                                        <p:tgtEl>
                                          <p:spTgt spid="8">
                                            <p:graphicEl>
                                              <a:dgm id="{11EE47A9-6C98-43DD-8EF7-1C8D4A36E116}"/>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graphicEl>
                                              <a:dgm id="{11EE47A9-6C98-43DD-8EF7-1C8D4A36E11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graphicEl>
                                              <a:dgm id="{B343595C-E52A-4536-8AB5-6F5106F00583}"/>
                                            </p:graphicEl>
                                          </p:spTgt>
                                        </p:tgtEl>
                                        <p:attrNameLst>
                                          <p:attrName>style.visibility</p:attrName>
                                        </p:attrNameLst>
                                      </p:cBhvr>
                                      <p:to>
                                        <p:strVal val="visible"/>
                                      </p:to>
                                    </p:set>
                                    <p:anim calcmode="lin" valueType="num">
                                      <p:cBhvr>
                                        <p:cTn id="35" dur="1000" fill="hold"/>
                                        <p:tgtEl>
                                          <p:spTgt spid="8">
                                            <p:graphicEl>
                                              <a:dgm id="{B343595C-E52A-4536-8AB5-6F5106F00583}"/>
                                            </p:graphicEl>
                                          </p:spTgt>
                                        </p:tgtEl>
                                        <p:attrNameLst>
                                          <p:attrName>ppt_x</p:attrName>
                                        </p:attrNameLst>
                                      </p:cBhvr>
                                      <p:tavLst>
                                        <p:tav tm="0">
                                          <p:val>
                                            <p:strVal val="#ppt_x-.2"/>
                                          </p:val>
                                        </p:tav>
                                        <p:tav tm="100000">
                                          <p:val>
                                            <p:strVal val="#ppt_x"/>
                                          </p:val>
                                        </p:tav>
                                      </p:tavLst>
                                    </p:anim>
                                    <p:anim calcmode="lin" valueType="num">
                                      <p:cBhvr>
                                        <p:cTn id="36" dur="1000" fill="hold"/>
                                        <p:tgtEl>
                                          <p:spTgt spid="8">
                                            <p:graphicEl>
                                              <a:dgm id="{B343595C-E52A-4536-8AB5-6F5106F00583}"/>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graphicEl>
                                              <a:dgm id="{B343595C-E52A-4536-8AB5-6F5106F0058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graphicEl>
                                              <a:dgm id="{99AC0FE2-A359-4E53-9E04-0E73C467152D}"/>
                                            </p:graphicEl>
                                          </p:spTgt>
                                        </p:tgtEl>
                                        <p:attrNameLst>
                                          <p:attrName>style.visibility</p:attrName>
                                        </p:attrNameLst>
                                      </p:cBhvr>
                                      <p:to>
                                        <p:strVal val="visible"/>
                                      </p:to>
                                    </p:set>
                                    <p:anim calcmode="lin" valueType="num">
                                      <p:cBhvr>
                                        <p:cTn id="42" dur="1000" fill="hold"/>
                                        <p:tgtEl>
                                          <p:spTgt spid="8">
                                            <p:graphicEl>
                                              <a:dgm id="{99AC0FE2-A359-4E53-9E04-0E73C467152D}"/>
                                            </p:graphicEl>
                                          </p:spTgt>
                                        </p:tgtEl>
                                        <p:attrNameLst>
                                          <p:attrName>ppt_x</p:attrName>
                                        </p:attrNameLst>
                                      </p:cBhvr>
                                      <p:tavLst>
                                        <p:tav tm="0">
                                          <p:val>
                                            <p:strVal val="#ppt_x-.2"/>
                                          </p:val>
                                        </p:tav>
                                        <p:tav tm="100000">
                                          <p:val>
                                            <p:strVal val="#ppt_x"/>
                                          </p:val>
                                        </p:tav>
                                      </p:tavLst>
                                    </p:anim>
                                    <p:anim calcmode="lin" valueType="num">
                                      <p:cBhvr>
                                        <p:cTn id="43" dur="1000" fill="hold"/>
                                        <p:tgtEl>
                                          <p:spTgt spid="8">
                                            <p:graphicEl>
                                              <a:dgm id="{99AC0FE2-A359-4E53-9E04-0E73C467152D}"/>
                                            </p:graphic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graphicEl>
                                              <a:dgm id="{99AC0FE2-A359-4E53-9E04-0E73C467152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8">
                                            <p:graphicEl>
                                              <a:dgm id="{A28CF551-9D35-4883-B42D-D74ED291FAA2}"/>
                                            </p:graphicEl>
                                          </p:spTgt>
                                        </p:tgtEl>
                                        <p:attrNameLst>
                                          <p:attrName>style.visibility</p:attrName>
                                        </p:attrNameLst>
                                      </p:cBhvr>
                                      <p:to>
                                        <p:strVal val="visible"/>
                                      </p:to>
                                    </p:set>
                                    <p:anim calcmode="lin" valueType="num">
                                      <p:cBhvr>
                                        <p:cTn id="49" dur="1000" fill="hold"/>
                                        <p:tgtEl>
                                          <p:spTgt spid="8">
                                            <p:graphicEl>
                                              <a:dgm id="{A28CF551-9D35-4883-B42D-D74ED291FAA2}"/>
                                            </p:graphicEl>
                                          </p:spTgt>
                                        </p:tgtEl>
                                        <p:attrNameLst>
                                          <p:attrName>ppt_x</p:attrName>
                                        </p:attrNameLst>
                                      </p:cBhvr>
                                      <p:tavLst>
                                        <p:tav tm="0">
                                          <p:val>
                                            <p:strVal val="#ppt_x-.2"/>
                                          </p:val>
                                        </p:tav>
                                        <p:tav tm="100000">
                                          <p:val>
                                            <p:strVal val="#ppt_x"/>
                                          </p:val>
                                        </p:tav>
                                      </p:tavLst>
                                    </p:anim>
                                    <p:anim calcmode="lin" valueType="num">
                                      <p:cBhvr>
                                        <p:cTn id="50" dur="1000" fill="hold"/>
                                        <p:tgtEl>
                                          <p:spTgt spid="8">
                                            <p:graphicEl>
                                              <a:dgm id="{A28CF551-9D35-4883-B42D-D74ED291FAA2}"/>
                                            </p:graphic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graphicEl>
                                              <a:dgm id="{A28CF551-9D35-4883-B42D-D74ED291FAA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
                                            <p:graphicEl>
                                              <a:dgm id="{5851A02F-CD1F-48D2-BF99-927253DC3521}"/>
                                            </p:graphicEl>
                                          </p:spTgt>
                                        </p:tgtEl>
                                        <p:attrNameLst>
                                          <p:attrName>style.visibility</p:attrName>
                                        </p:attrNameLst>
                                      </p:cBhvr>
                                      <p:to>
                                        <p:strVal val="visible"/>
                                      </p:to>
                                    </p:set>
                                    <p:anim calcmode="lin" valueType="num">
                                      <p:cBhvr>
                                        <p:cTn id="56" dur="1000" fill="hold"/>
                                        <p:tgtEl>
                                          <p:spTgt spid="8">
                                            <p:graphicEl>
                                              <a:dgm id="{5851A02F-CD1F-48D2-BF99-927253DC3521}"/>
                                            </p:graphicEl>
                                          </p:spTgt>
                                        </p:tgtEl>
                                        <p:attrNameLst>
                                          <p:attrName>ppt_x</p:attrName>
                                        </p:attrNameLst>
                                      </p:cBhvr>
                                      <p:tavLst>
                                        <p:tav tm="0">
                                          <p:val>
                                            <p:strVal val="#ppt_x-.2"/>
                                          </p:val>
                                        </p:tav>
                                        <p:tav tm="100000">
                                          <p:val>
                                            <p:strVal val="#ppt_x"/>
                                          </p:val>
                                        </p:tav>
                                      </p:tavLst>
                                    </p:anim>
                                    <p:anim calcmode="lin" valueType="num">
                                      <p:cBhvr>
                                        <p:cTn id="57" dur="1000" fill="hold"/>
                                        <p:tgtEl>
                                          <p:spTgt spid="8">
                                            <p:graphicEl>
                                              <a:dgm id="{5851A02F-CD1F-48D2-BF99-927253DC3521}"/>
                                            </p:graphic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
                                            <p:graphicEl>
                                              <a:dgm id="{5851A02F-CD1F-48D2-BF99-927253DC352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8">
                                            <p:graphicEl>
                                              <a:dgm id="{8558ADF1-A5DA-4964-9B63-2AF8A09F87B0}"/>
                                            </p:graphicEl>
                                          </p:spTgt>
                                        </p:tgtEl>
                                        <p:attrNameLst>
                                          <p:attrName>style.visibility</p:attrName>
                                        </p:attrNameLst>
                                      </p:cBhvr>
                                      <p:to>
                                        <p:strVal val="visible"/>
                                      </p:to>
                                    </p:set>
                                    <p:anim calcmode="lin" valueType="num">
                                      <p:cBhvr>
                                        <p:cTn id="63" dur="1000" fill="hold"/>
                                        <p:tgtEl>
                                          <p:spTgt spid="8">
                                            <p:graphicEl>
                                              <a:dgm id="{8558ADF1-A5DA-4964-9B63-2AF8A09F87B0}"/>
                                            </p:graphicEl>
                                          </p:spTgt>
                                        </p:tgtEl>
                                        <p:attrNameLst>
                                          <p:attrName>ppt_x</p:attrName>
                                        </p:attrNameLst>
                                      </p:cBhvr>
                                      <p:tavLst>
                                        <p:tav tm="0">
                                          <p:val>
                                            <p:strVal val="#ppt_x-.2"/>
                                          </p:val>
                                        </p:tav>
                                        <p:tav tm="100000">
                                          <p:val>
                                            <p:strVal val="#ppt_x"/>
                                          </p:val>
                                        </p:tav>
                                      </p:tavLst>
                                    </p:anim>
                                    <p:anim calcmode="lin" valueType="num">
                                      <p:cBhvr>
                                        <p:cTn id="64" dur="1000" fill="hold"/>
                                        <p:tgtEl>
                                          <p:spTgt spid="8">
                                            <p:graphicEl>
                                              <a:dgm id="{8558ADF1-A5DA-4964-9B63-2AF8A09F87B0}"/>
                                            </p:graphic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
                                            <p:graphicEl>
                                              <a:dgm id="{8558ADF1-A5DA-4964-9B63-2AF8A09F87B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8">
                                            <p:graphicEl>
                                              <a:dgm id="{20C12AE1-57DF-4793-A9CB-6459543B1268}"/>
                                            </p:graphicEl>
                                          </p:spTgt>
                                        </p:tgtEl>
                                        <p:attrNameLst>
                                          <p:attrName>style.visibility</p:attrName>
                                        </p:attrNameLst>
                                      </p:cBhvr>
                                      <p:to>
                                        <p:strVal val="visible"/>
                                      </p:to>
                                    </p:set>
                                    <p:anim calcmode="lin" valueType="num">
                                      <p:cBhvr>
                                        <p:cTn id="70" dur="1000" fill="hold"/>
                                        <p:tgtEl>
                                          <p:spTgt spid="8">
                                            <p:graphicEl>
                                              <a:dgm id="{20C12AE1-57DF-4793-A9CB-6459543B1268}"/>
                                            </p:graphicEl>
                                          </p:spTgt>
                                        </p:tgtEl>
                                        <p:attrNameLst>
                                          <p:attrName>ppt_x</p:attrName>
                                        </p:attrNameLst>
                                      </p:cBhvr>
                                      <p:tavLst>
                                        <p:tav tm="0">
                                          <p:val>
                                            <p:strVal val="#ppt_x-.2"/>
                                          </p:val>
                                        </p:tav>
                                        <p:tav tm="100000">
                                          <p:val>
                                            <p:strVal val="#ppt_x"/>
                                          </p:val>
                                        </p:tav>
                                      </p:tavLst>
                                    </p:anim>
                                    <p:anim calcmode="lin" valueType="num">
                                      <p:cBhvr>
                                        <p:cTn id="71" dur="1000" fill="hold"/>
                                        <p:tgtEl>
                                          <p:spTgt spid="8">
                                            <p:graphicEl>
                                              <a:dgm id="{20C12AE1-57DF-4793-A9CB-6459543B1268}"/>
                                            </p:graphic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8">
                                            <p:graphicEl>
                                              <a:dgm id="{20C12AE1-57DF-4793-A9CB-6459543B12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190500"/>
            <a:ext cx="4495798" cy="9525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cap="none" spc="0" dirty="0" smtClean="0">
                <a:ln w="11430"/>
                <a:solidFill>
                  <a:sysClr val="windowText" lastClr="000000"/>
                </a:solidFill>
                <a:effectLst>
                  <a:outerShdw blurRad="50800" dist="39000" dir="5460000" algn="tl">
                    <a:srgbClr val="000000">
                      <a:alpha val="38000"/>
                    </a:srgbClr>
                  </a:outerShdw>
                </a:effectLst>
              </a:rPr>
              <a:t>Target Market</a:t>
            </a:r>
            <a:endParaRPr lang="en-US" b="1" cap="none" spc="0" dirty="0">
              <a:ln w="11430"/>
              <a:solidFill>
                <a:sysClr val="windowText" lastClr="000000"/>
              </a:solidFill>
              <a:effectLst>
                <a:outerShdw blurRad="50800" dist="39000" dir="5460000" algn="tl">
                  <a:srgbClr val="000000">
                    <a:alpha val="38000"/>
                  </a:srgbClr>
                </a:outerShdw>
              </a:effectLst>
            </a:endParaRPr>
          </a:p>
        </p:txBody>
      </p:sp>
      <p:sp>
        <p:nvSpPr>
          <p:cNvPr id="4" name="Vertical Text Placeholder 3"/>
          <p:cNvSpPr>
            <a:spLocks noGrp="1"/>
          </p:cNvSpPr>
          <p:nvPr>
            <p:ph type="body" sz="half" idx="2"/>
          </p:nvPr>
        </p:nvSpPr>
        <p:spPr>
          <a:xfrm>
            <a:off x="152402" y="1874520"/>
            <a:ext cx="1527048" cy="1965960"/>
          </a:xfrm>
        </p:spPr>
        <p:txBody>
          <a:bodyPr vert="horz">
            <a:normAutofit/>
          </a:bodyPr>
          <a:lstStyle/>
          <a:p>
            <a:pPr lvl="0">
              <a:lnSpc>
                <a:spcPct val="120000"/>
              </a:lnSpc>
              <a:spcBef>
                <a:spcPts val="0"/>
              </a:spcBef>
              <a:buNone/>
            </a:pPr>
            <a:endParaRPr lang="en-US" sz="2400" b="1" i="1" dirty="0" smtClean="0">
              <a:latin typeface="+mj-lt"/>
            </a:endParaRPr>
          </a:p>
          <a:p>
            <a:pPr>
              <a:lnSpc>
                <a:spcPct val="120000"/>
              </a:lnSpc>
              <a:spcBef>
                <a:spcPts val="0"/>
              </a:spcBef>
              <a:buNone/>
            </a:pPr>
            <a:endParaRPr lang="en-US" sz="2000" dirty="0" smtClean="0"/>
          </a:p>
        </p:txBody>
      </p:sp>
      <p:sp>
        <p:nvSpPr>
          <p:cNvPr id="5" name="Content Placeholder 4"/>
          <p:cNvSpPr>
            <a:spLocks noGrp="1"/>
          </p:cNvSpPr>
          <p:nvPr>
            <p:ph sz="half" idx="4294967295"/>
          </p:nvPr>
        </p:nvSpPr>
        <p:spPr>
          <a:xfrm>
            <a:off x="2133600" y="2171700"/>
            <a:ext cx="5943600" cy="3048000"/>
          </a:xfrm>
        </p:spPr>
        <p:txBody>
          <a:bodyPr>
            <a:noAutofit/>
          </a:bodyPr>
          <a:lstStyle/>
          <a:p>
            <a:pPr lvl="0">
              <a:lnSpc>
                <a:spcPct val="120000"/>
              </a:lnSpc>
              <a:spcBef>
                <a:spcPts val="0"/>
              </a:spcBef>
              <a:buNone/>
            </a:pPr>
            <a:r>
              <a:rPr lang="en-US" sz="2000" b="1" i="1" dirty="0" smtClean="0">
                <a:latin typeface="+mj-lt"/>
              </a:rPr>
              <a:t>Thinking about the overall goal, what are the characteristics of your target MCC client?</a:t>
            </a:r>
            <a:endParaRPr lang="en-US" b="1" dirty="0" smtClean="0">
              <a:latin typeface="+mj-lt"/>
            </a:endParaRPr>
          </a:p>
          <a:p>
            <a:pPr>
              <a:spcBef>
                <a:spcPts val="600"/>
              </a:spcBef>
            </a:pPr>
            <a:r>
              <a:rPr lang="en-US" dirty="0" smtClean="0">
                <a:latin typeface="+mj-lt"/>
              </a:rPr>
              <a:t>Income</a:t>
            </a:r>
          </a:p>
          <a:p>
            <a:pPr>
              <a:spcBef>
                <a:spcPts val="600"/>
              </a:spcBef>
            </a:pPr>
            <a:r>
              <a:rPr lang="en-US" dirty="0" smtClean="0">
                <a:latin typeface="+mj-lt"/>
              </a:rPr>
              <a:t>Age</a:t>
            </a:r>
          </a:p>
          <a:p>
            <a:pPr>
              <a:spcBef>
                <a:spcPts val="600"/>
              </a:spcBef>
            </a:pPr>
            <a:r>
              <a:rPr lang="en-US" dirty="0" smtClean="0">
                <a:latin typeface="+mj-lt"/>
              </a:rPr>
              <a:t>Occupation</a:t>
            </a:r>
          </a:p>
          <a:p>
            <a:pPr>
              <a:spcBef>
                <a:spcPts val="600"/>
              </a:spcBef>
            </a:pPr>
            <a:r>
              <a:rPr lang="en-US" dirty="0" smtClean="0">
                <a:latin typeface="+mj-lt"/>
              </a:rPr>
              <a:t>Marital status</a:t>
            </a:r>
          </a:p>
          <a:p>
            <a:pPr>
              <a:spcBef>
                <a:spcPts val="600"/>
              </a:spcBef>
            </a:pPr>
            <a:r>
              <a:rPr lang="en-US" dirty="0" smtClean="0">
                <a:latin typeface="+mj-lt"/>
              </a:rPr>
              <a:t>Family size</a:t>
            </a:r>
          </a:p>
          <a:p>
            <a:endParaRPr lang="en-US" dirty="0">
              <a:latin typeface="+mj-lt"/>
            </a:endParaRPr>
          </a:p>
        </p:txBody>
      </p:sp>
      <p:pic>
        <p:nvPicPr>
          <p:cNvPr id="7" name="Picture 2" descr="Casa Latina networking by casalatina."/>
          <p:cNvPicPr>
            <a:picLocks noChangeAspect="1" noChangeArrowheads="1"/>
          </p:cNvPicPr>
          <p:nvPr/>
        </p:nvPicPr>
        <p:blipFill>
          <a:blip r:embed="rId2"/>
          <a:srcRect l="44036" t="10892" b="10892"/>
          <a:stretch>
            <a:fillRect/>
          </a:stretch>
        </p:blipFill>
        <p:spPr bwMode="auto">
          <a:xfrm>
            <a:off x="6858000" y="190500"/>
            <a:ext cx="1798714" cy="191990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5432F292-1222-4088-BC06-A18D8E08E3DB}" type="slidenum">
              <a:rPr lang="en-US" smtClean="0"/>
              <a:pPr>
                <a:defRPr/>
              </a:pPr>
              <a:t>55</a:t>
            </a:fld>
            <a:endParaRPr lang="en-US" dirty="0"/>
          </a:p>
        </p:txBody>
      </p:sp>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solidFill>
                  <a:sysClr val="windowText" lastClr="000000"/>
                </a:solidFill>
                <a:effectLst>
                  <a:outerShdw blurRad="50800" dist="39000" dir="5460000" algn="tl">
                    <a:srgbClr val="000000">
                      <a:alpha val="38000"/>
                    </a:srgbClr>
                  </a:outerShdw>
                </a:effectLst>
              </a:rPr>
              <a:t>Target Market</a:t>
            </a:r>
            <a:endParaRPr lang="en-US" b="1" cap="none" spc="0" dirty="0">
              <a:ln w="11430"/>
              <a:solidFill>
                <a:sysClr val="windowText" lastClr="000000"/>
              </a:solidFill>
              <a:effectLst>
                <a:outerShdw blurRad="50800" dist="39000" dir="5460000" algn="tl">
                  <a:srgbClr val="000000">
                    <a:alpha val="38000"/>
                  </a:srgbClr>
                </a:outerShdw>
              </a:effectLst>
            </a:endParaRPr>
          </a:p>
        </p:txBody>
      </p:sp>
      <p:sp>
        <p:nvSpPr>
          <p:cNvPr id="1025" name="Rectangle 1"/>
          <p:cNvSpPr>
            <a:spLocks noChangeArrowheads="1"/>
          </p:cNvSpPr>
          <p:nvPr/>
        </p:nvSpPr>
        <p:spPr bwMode="auto">
          <a:xfrm>
            <a:off x="2209800" y="1697677"/>
            <a:ext cx="6934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Based on program statistics</a:t>
            </a:r>
            <a:r>
              <a:rPr kumimoji="0" lang="en-US" sz="2800" b="0" i="0" u="none" strike="noStrike" cap="none" normalizeH="0" dirty="0" smtClean="0">
                <a:ln>
                  <a:noFill/>
                </a:ln>
                <a:solidFill>
                  <a:schemeClr val="tx1"/>
                </a:solidFill>
                <a:effectLst/>
                <a:latin typeface="+mj-lt"/>
                <a:ea typeface="Calibri" pitchFamily="34" charset="0"/>
                <a:cs typeface="Times New Roman" pitchFamily="18" charset="0"/>
              </a:rPr>
              <a:t> and program goals:</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Young person of color that pays federal taxes</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kumimoji="0" lang="en-US" b="0" i="0" u="none" strike="noStrike" cap="none" normalizeH="0" dirty="0" smtClean="0">
                <a:ln>
                  <a:noFill/>
                </a:ln>
                <a:solidFill>
                  <a:schemeClr val="tx1"/>
                </a:solidFill>
                <a:effectLst/>
                <a:latin typeface="+mj-lt"/>
                <a:ea typeface="Calibri" pitchFamily="34" charset="0"/>
                <a:cs typeface="Times New Roman" pitchFamily="18" charset="0"/>
              </a:rPr>
              <a:t> </a:t>
            </a:r>
            <a:r>
              <a:rPr lang="en-US" dirty="0" smtClean="0">
                <a:latin typeface="+mj-lt"/>
                <a:ea typeface="Calibri" pitchFamily="34" charset="0"/>
                <a:cs typeface="Times New Roman" pitchFamily="18" charset="0"/>
              </a:rPr>
              <a:t>S</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ingle,</a:t>
            </a:r>
            <a:r>
              <a:rPr kumimoji="0" lang="en-US" b="0" i="0" u="none" strike="noStrike" cap="none" normalizeH="0" dirty="0" smtClean="0">
                <a:ln>
                  <a:noFill/>
                </a:ln>
                <a:solidFill>
                  <a:schemeClr val="tx1"/>
                </a:solidFill>
                <a:effectLst/>
                <a:latin typeface="+mj-lt"/>
                <a:ea typeface="Calibri" pitchFamily="34" charset="0"/>
                <a:cs typeface="Times New Roman" pitchFamily="18" charset="0"/>
              </a:rPr>
              <a:t> m</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arried couples </a:t>
            </a:r>
            <a:r>
              <a:rPr lang="en-US" dirty="0" smtClean="0">
                <a:latin typeface="+mj-lt"/>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no kids), </a:t>
            </a:r>
            <a:r>
              <a:rPr lang="en-US" dirty="0" smtClean="0">
                <a:latin typeface="+mj-lt"/>
                <a:ea typeface="Calibri" pitchFamily="34" charset="0"/>
                <a:cs typeface="Times New Roman" pitchFamily="18" charset="0"/>
              </a:rPr>
              <a:t>or </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single </a:t>
            </a:r>
            <a:r>
              <a:rPr lang="en-US" dirty="0" smtClean="0">
                <a:latin typeface="+mj-lt"/>
                <a:ea typeface="Calibri" pitchFamily="34" charset="0"/>
                <a:cs typeface="Times New Roman" pitchFamily="18" charset="0"/>
              </a:rPr>
              <a:t> </a:t>
            </a:r>
            <a:br>
              <a:rPr lang="en-US" dirty="0" smtClean="0">
                <a:latin typeface="+mj-lt"/>
                <a:ea typeface="Calibri" pitchFamily="34" charset="0"/>
                <a:cs typeface="Times New Roman" pitchFamily="18" charset="0"/>
              </a:rPr>
            </a:br>
            <a:r>
              <a:rPr lang="en-US" dirty="0" smtClean="0">
                <a:latin typeface="+mj-lt"/>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with</a:t>
            </a:r>
            <a:r>
              <a:rPr kumimoji="0" lang="en-US" b="0" i="0" u="none" strike="noStrike" cap="none" normalizeH="0" dirty="0" smtClean="0">
                <a:ln>
                  <a:noFill/>
                </a:ln>
                <a:solidFill>
                  <a:schemeClr val="tx1"/>
                </a:solidFill>
                <a:effectLst/>
                <a:latin typeface="+mj-lt"/>
                <a:ea typeface="Calibri" pitchFamily="34" charset="0"/>
                <a:cs typeface="Times New Roman" pitchFamily="18" charset="0"/>
              </a:rPr>
              <a:t> a child</a:t>
            </a:r>
            <a:r>
              <a:rPr lang="en-US" dirty="0" smtClean="0">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lang="en-US" dirty="0" smtClean="0">
                <a:latin typeface="+mj-lt"/>
                <a:ea typeface="Calibri" pitchFamily="34" charset="0"/>
                <a:cs typeface="Times New Roman" pitchFamily="18" charset="0"/>
              </a:rPr>
              <a:t> Typically between the a</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ges of 25 to </a:t>
            </a:r>
            <a:r>
              <a:rPr lang="en-US" dirty="0" smtClean="0">
                <a:latin typeface="+mj-lt"/>
                <a:ea typeface="Calibri" pitchFamily="34" charset="0"/>
                <a:cs typeface="Times New Roman" pitchFamily="18" charset="0"/>
              </a:rPr>
              <a:t>4</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lang="en-US" dirty="0" smtClean="0">
                <a:latin typeface="+mj-lt"/>
                <a:ea typeface="Calibri" pitchFamily="34" charset="0"/>
                <a:cs typeface="Times New Roman" pitchFamily="18" charset="0"/>
              </a:rPr>
              <a:t> Annual i</a:t>
            </a:r>
            <a:r>
              <a:rPr kumimoji="0" lang="en-US" b="0" i="0" u="none" strike="noStrike" cap="none" normalizeH="0" dirty="0" smtClean="0">
                <a:ln>
                  <a:noFill/>
                </a:ln>
                <a:solidFill>
                  <a:schemeClr val="tx1"/>
                </a:solidFill>
                <a:effectLst/>
                <a:latin typeface="+mj-lt"/>
                <a:ea typeface="Calibri" pitchFamily="34" charset="0"/>
                <a:cs typeface="Times New Roman" pitchFamily="18" charset="0"/>
              </a:rPr>
              <a:t>ncome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earning is $40,000 (or 88% MFI)</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lang="en-US" dirty="0" smtClean="0">
                <a:latin typeface="+mj-lt"/>
                <a:ea typeface="Calibri" pitchFamily="34" charset="0"/>
                <a:cs typeface="Times New Roman" pitchFamily="18" charset="0"/>
              </a:rPr>
              <a:t> Re</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ady to buy a home of their own in Portland</a:t>
            </a:r>
          </a:p>
          <a:p>
            <a:pPr marL="0" marR="0" lvl="0" indent="0" algn="l" defTabSz="914400" rtl="0" eaLnBrk="1" fontAlgn="base" latinLnBrk="0" hangingPunct="1">
              <a:lnSpc>
                <a:spcPct val="100000"/>
              </a:lnSpc>
              <a:spcBef>
                <a:spcPct val="0"/>
              </a:spcBef>
              <a:spcAft>
                <a:spcPct val="0"/>
              </a:spcAft>
              <a:buClr>
                <a:schemeClr val="accent3">
                  <a:lumMod val="50000"/>
                </a:schemeClr>
              </a:buClr>
              <a:buSzPct val="80000"/>
              <a:buFont typeface="Wingdings" pitchFamily="2" charset="2"/>
              <a:buChar char="¥"/>
              <a:tabLst/>
            </a:pPr>
            <a:r>
              <a:rPr lang="en-US" dirty="0" smtClean="0">
                <a:latin typeface="+mj-lt"/>
                <a:cs typeface="Times New Roman" pitchFamily="18" charset="0"/>
              </a:rPr>
              <a:t> More likely a female or couple than a male</a:t>
            </a:r>
            <a:endParaRPr kumimoji="0" lang="en-US" b="0" i="0" u="none" strike="noStrike" cap="none" normalizeH="0" baseline="0" dirty="0" smtClean="0">
              <a:ln>
                <a:noFill/>
              </a:ln>
              <a:solidFill>
                <a:schemeClr val="tx1"/>
              </a:solidFill>
              <a:effectLst/>
              <a:latin typeface="+mj-lt"/>
              <a:cs typeface="Arial" pitchFamily="34" charset="0"/>
            </a:endParaRPr>
          </a:p>
        </p:txBody>
      </p:sp>
      <p:sp>
        <p:nvSpPr>
          <p:cNvPr id="6" name="Text Placeholder 5"/>
          <p:cNvSpPr txBox="1">
            <a:spLocks/>
          </p:cNvSpPr>
          <p:nvPr/>
        </p:nvSpPr>
        <p:spPr>
          <a:xfrm>
            <a:off x="164594" y="2526242"/>
            <a:ext cx="2045208" cy="1968500"/>
          </a:xfrm>
          <a:prstGeom prst="rect">
            <a:avLst/>
          </a:prstGeom>
        </p:spPr>
        <p:txBody>
          <a:bodyPr>
            <a:noAutofit/>
          </a:bodyPr>
          <a:lstStyle/>
          <a:p>
            <a:pPr marR="0" lvl="0" algn="l" defTabSz="914400" rtl="0" eaLnBrk="1" fontAlgn="auto" latinLnBrk="0" hangingPunct="1">
              <a:lnSpc>
                <a:spcPct val="100000"/>
              </a:lnSpc>
              <a:spcBef>
                <a:spcPts val="1800"/>
              </a:spcBef>
              <a:spcAft>
                <a:spcPts val="0"/>
              </a:spcAft>
              <a:buClr>
                <a:schemeClr val="accent1"/>
              </a:buClr>
              <a:buSzPct val="80000"/>
              <a:tabLst/>
              <a:defRPr/>
            </a:pPr>
            <a:r>
              <a:rPr kumimoji="0" lang="en-US" sz="1400" b="1" i="1" u="none" strike="noStrike" kern="1200" cap="none" spc="0" normalizeH="0" baseline="0" noProof="0" dirty="0" smtClean="0">
                <a:ln>
                  <a:noFill/>
                </a:ln>
                <a:solidFill>
                  <a:schemeClr val="accent1">
                    <a:lumMod val="50000"/>
                  </a:schemeClr>
                </a:solidFill>
                <a:effectLst/>
                <a:uLnTx/>
                <a:uFillTx/>
                <a:latin typeface="+mj-lt"/>
                <a:ea typeface="+mn-ea"/>
                <a:cs typeface="+mn-cs"/>
              </a:rPr>
              <a:t>“The aim of marketing is to know and understand the customer so well that the idea, product or service fits him/her and sells itself.”</a:t>
            </a:r>
          </a:p>
          <a:p>
            <a:pPr marL="457200" marR="0" lvl="0" indent="-457200" algn="l" defTabSz="914400" rtl="0" eaLnBrk="1" fontAlgn="auto" latinLnBrk="0" hangingPunct="1">
              <a:lnSpc>
                <a:spcPct val="100000"/>
              </a:lnSpc>
              <a:spcBef>
                <a:spcPts val="1800"/>
              </a:spcBef>
              <a:spcAft>
                <a:spcPts val="0"/>
              </a:spcAft>
              <a:buClr>
                <a:schemeClr val="accent1"/>
              </a:buClr>
              <a:buSzPct val="80000"/>
              <a:tabLst/>
              <a:defRPr/>
            </a:pPr>
            <a:r>
              <a:rPr kumimoji="0" lang="en-US" sz="1400" b="1" i="1" u="none" strike="noStrike" kern="1200" cap="none" spc="0" normalizeH="0" baseline="0" noProof="0" dirty="0" smtClean="0">
                <a:ln>
                  <a:noFill/>
                </a:ln>
                <a:solidFill>
                  <a:schemeClr val="accent1">
                    <a:lumMod val="50000"/>
                  </a:schemeClr>
                </a:solidFill>
                <a:effectLst/>
                <a:uLnTx/>
                <a:uFillTx/>
                <a:latin typeface="+mj-lt"/>
                <a:ea typeface="+mn-ea"/>
                <a:cs typeface="+mn-cs"/>
              </a:rPr>
              <a:t>Peter Drucker</a:t>
            </a:r>
            <a:endParaRPr kumimoji="0" lang="en-US" sz="1400" b="1" i="1" u="none" strike="noStrike" kern="1200" cap="none" spc="0" normalizeH="0" baseline="0" noProof="0" dirty="0">
              <a:ln>
                <a:noFill/>
              </a:ln>
              <a:solidFill>
                <a:schemeClr val="accent1">
                  <a:lumMod val="50000"/>
                </a:schemeClr>
              </a:solidFill>
              <a:effectLst/>
              <a:uLnTx/>
              <a:uFillTx/>
              <a:latin typeface="+mj-lt"/>
              <a:ea typeface="+mn-ea"/>
              <a:cs typeface="+mn-cs"/>
            </a:endParaRPr>
          </a:p>
        </p:txBody>
      </p:sp>
      <p:sp>
        <p:nvSpPr>
          <p:cNvPr id="9" name="Slide Number Placeholder 8"/>
          <p:cNvSpPr>
            <a:spLocks noGrp="1"/>
          </p:cNvSpPr>
          <p:nvPr>
            <p:ph type="sldNum" sz="quarter" idx="12"/>
          </p:nvPr>
        </p:nvSpPr>
        <p:spPr/>
        <p:txBody>
          <a:bodyPr/>
          <a:lstStyle/>
          <a:p>
            <a:pPr>
              <a:defRPr/>
            </a:pPr>
            <a:fld id="{D488C4FD-4C27-4690-97C8-D6F4A18CF6FF}" type="slidenum">
              <a:rPr lang="en-US" smtClean="0"/>
              <a:pPr>
                <a:defRPr/>
              </a:pPr>
              <a:t>56</a:t>
            </a:fld>
            <a:endParaRPr lang="en-US" dirty="0"/>
          </a:p>
        </p:txBody>
      </p:sp>
      <p:pic>
        <p:nvPicPr>
          <p:cNvPr id="7" name="Picture 1"/>
          <p:cNvPicPr>
            <a:picLocks noChangeAspect="1" noChangeArrowheads="1"/>
          </p:cNvPicPr>
          <p:nvPr/>
        </p:nvPicPr>
        <p:blipFill>
          <a:blip r:embed="rId2"/>
          <a:srcRect/>
          <a:stretch>
            <a:fillRect/>
          </a:stretch>
        </p:blipFill>
        <p:spPr bwMode="auto">
          <a:xfrm>
            <a:off x="0" y="0"/>
            <a:ext cx="2341808" cy="17906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Community Connection</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609600" y="1866900"/>
            <a:ext cx="6248400" cy="3200136"/>
          </a:xfrm>
        </p:spPr>
        <p:txBody>
          <a:bodyPr>
            <a:normAutofit lnSpcReduction="10000"/>
          </a:bodyPr>
          <a:lstStyle/>
          <a:p>
            <a:pPr>
              <a:buClr>
                <a:schemeClr val="accent3">
                  <a:lumMod val="50000"/>
                </a:schemeClr>
              </a:buClr>
            </a:pPr>
            <a:r>
              <a:rPr lang="en-US" dirty="0" smtClean="0">
                <a:latin typeface="+mj-lt"/>
              </a:rPr>
              <a:t>What connections/partnerships do I have already established to the target market?</a:t>
            </a:r>
          </a:p>
          <a:p>
            <a:pPr>
              <a:buClr>
                <a:schemeClr val="accent3">
                  <a:lumMod val="50000"/>
                </a:schemeClr>
              </a:buClr>
            </a:pPr>
            <a:r>
              <a:rPr lang="en-US" dirty="0" smtClean="0">
                <a:latin typeface="+mj-lt"/>
              </a:rPr>
              <a:t>How can you build on those?</a:t>
            </a:r>
          </a:p>
          <a:p>
            <a:pPr>
              <a:buClr>
                <a:schemeClr val="accent3">
                  <a:lumMod val="50000"/>
                </a:schemeClr>
              </a:buClr>
            </a:pPr>
            <a:r>
              <a:rPr lang="en-US" dirty="0" smtClean="0">
                <a:latin typeface="+mj-lt"/>
              </a:rPr>
              <a:t>Who should I contact within the community that can help me reach people of color?</a:t>
            </a:r>
          </a:p>
          <a:p>
            <a:pPr>
              <a:buClr>
                <a:schemeClr val="accent3">
                  <a:lumMod val="50000"/>
                </a:schemeClr>
              </a:buClr>
            </a:pPr>
            <a:r>
              <a:rPr lang="en-US" dirty="0" smtClean="0">
                <a:latin typeface="+mj-lt"/>
              </a:rPr>
              <a:t>Write down the steps or actions I can take to strengthen my connection to the target market.</a:t>
            </a:r>
            <a:endParaRPr lang="en-US" dirty="0">
              <a:latin typeface="+mj-lt"/>
            </a:endParaRPr>
          </a:p>
        </p:txBody>
      </p:sp>
      <p:pic>
        <p:nvPicPr>
          <p:cNvPr id="12289" name="Picture 1"/>
          <p:cNvPicPr>
            <a:picLocks noChangeAspect="1" noChangeArrowheads="1"/>
          </p:cNvPicPr>
          <p:nvPr/>
        </p:nvPicPr>
        <p:blipFill>
          <a:blip r:embed="rId2"/>
          <a:srcRect/>
          <a:stretch>
            <a:fillRect/>
          </a:stretch>
        </p:blipFill>
        <p:spPr bwMode="auto">
          <a:xfrm>
            <a:off x="2" y="2"/>
            <a:ext cx="2057400" cy="1409699"/>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srcRect/>
          <a:stretch>
            <a:fillRect/>
          </a:stretch>
        </p:blipFill>
        <p:spPr bwMode="auto">
          <a:xfrm>
            <a:off x="7010402" y="1181100"/>
            <a:ext cx="2012248" cy="1457324"/>
          </a:xfrm>
          <a:prstGeom prst="rect">
            <a:avLst/>
          </a:prstGeom>
          <a:noFill/>
          <a:ln w="9525">
            <a:noFill/>
            <a:miter lim="800000"/>
            <a:headEnd/>
            <a:tailEnd/>
          </a:ln>
          <a:effectLst/>
        </p:spPr>
      </p:pic>
      <p:pic>
        <p:nvPicPr>
          <p:cNvPr id="7" name="Picture 6" descr="hacienda logo (2)"/>
          <p:cNvPicPr>
            <a:picLocks noChangeAspect="1" noChangeArrowheads="1"/>
          </p:cNvPicPr>
          <p:nvPr/>
        </p:nvPicPr>
        <p:blipFill>
          <a:blip r:embed="rId5"/>
          <a:srcRect/>
          <a:stretch>
            <a:fillRect/>
          </a:stretch>
        </p:blipFill>
        <p:spPr bwMode="auto">
          <a:xfrm>
            <a:off x="7010400" y="2857500"/>
            <a:ext cx="1981200" cy="1130300"/>
          </a:xfrm>
          <a:prstGeom prst="rect">
            <a:avLst/>
          </a:prstGeom>
          <a:noFill/>
        </p:spPr>
      </p:pic>
      <p:sp>
        <p:nvSpPr>
          <p:cNvPr id="10" name="Slide Number Placeholder 9"/>
          <p:cNvSpPr>
            <a:spLocks noGrp="1"/>
          </p:cNvSpPr>
          <p:nvPr>
            <p:ph type="sldNum" sz="quarter" idx="12"/>
          </p:nvPr>
        </p:nvSpPr>
        <p:spPr/>
        <p:txBody>
          <a:bodyPr/>
          <a:lstStyle/>
          <a:p>
            <a:pPr>
              <a:defRPr/>
            </a:pPr>
            <a:fld id="{D488C4FD-4C27-4690-97C8-D6F4A18CF6FF}" type="slidenum">
              <a:rPr lang="en-US" smtClean="0"/>
              <a:pPr>
                <a:defRPr/>
              </a:pPr>
              <a:t>57</a:t>
            </a:fld>
            <a:endParaRPr lang="en-US" dirty="0"/>
          </a:p>
        </p:txBody>
      </p: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248400" cy="9525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Developing Your Marketing Strategies</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905000" y="1943100"/>
            <a:ext cx="6248400" cy="3200136"/>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buClr>
                <a:schemeClr val="accent3">
                  <a:lumMod val="50000"/>
                </a:schemeClr>
              </a:buClr>
            </a:pPr>
            <a:r>
              <a:rPr lang="en-US" dirty="0" smtClean="0">
                <a:latin typeface="+mj-lt"/>
              </a:rPr>
              <a:t>What strategies do you feel would be effective to reach and serve customers in the target market?</a:t>
            </a:r>
          </a:p>
          <a:p>
            <a:pPr>
              <a:buClr>
                <a:schemeClr val="accent3">
                  <a:lumMod val="50000"/>
                </a:schemeClr>
              </a:buClr>
            </a:pPr>
            <a:r>
              <a:rPr lang="en-US" dirty="0" smtClean="0">
                <a:latin typeface="+mj-lt"/>
              </a:rPr>
              <a:t>Share and discuss your strategies with a partner</a:t>
            </a:r>
          </a:p>
          <a:p>
            <a:pPr>
              <a:buClr>
                <a:schemeClr val="accent3">
                  <a:lumMod val="50000"/>
                </a:schemeClr>
              </a:buClr>
              <a:buNone/>
            </a:pPr>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pic>
        <p:nvPicPr>
          <p:cNvPr id="5" name="Picture 4"/>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58</a:t>
            </a:fld>
            <a:endParaRPr lang="en-US" dirty="0"/>
          </a:p>
        </p:txBody>
      </p:sp>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Marketing Goals Examples</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Autofit/>
          </a:bodyPr>
          <a:lstStyle/>
          <a:p>
            <a:pPr>
              <a:spcBef>
                <a:spcPts val="0"/>
              </a:spcBef>
              <a:spcAft>
                <a:spcPts val="600"/>
              </a:spcAft>
              <a:buClr>
                <a:schemeClr val="accent3">
                  <a:lumMod val="50000"/>
                </a:schemeClr>
              </a:buClr>
            </a:pPr>
            <a:r>
              <a:rPr lang="en-US" dirty="0" smtClean="0">
                <a:latin typeface="+mj-lt"/>
              </a:rPr>
              <a:t>35% of the MCC clients we assist in 2011 will be homebuyers of color</a:t>
            </a:r>
          </a:p>
          <a:p>
            <a:pPr>
              <a:spcBef>
                <a:spcPts val="0"/>
              </a:spcBef>
              <a:spcAft>
                <a:spcPts val="600"/>
              </a:spcAft>
              <a:buClr>
                <a:schemeClr val="accent3">
                  <a:lumMod val="50000"/>
                </a:schemeClr>
              </a:buClr>
            </a:pPr>
            <a:r>
              <a:rPr lang="en-US" dirty="0" smtClean="0">
                <a:latin typeface="+mj-lt"/>
              </a:rPr>
              <a:t>Increase referrals from key community groups that are trusted and work with communities of color by 25% by Dec. 2012</a:t>
            </a:r>
          </a:p>
          <a:p>
            <a:pPr>
              <a:spcBef>
                <a:spcPts val="0"/>
              </a:spcBef>
              <a:spcAft>
                <a:spcPts val="600"/>
              </a:spcAft>
              <a:buClr>
                <a:schemeClr val="accent3">
                  <a:lumMod val="50000"/>
                </a:schemeClr>
              </a:buClr>
            </a:pPr>
            <a:r>
              <a:rPr lang="en-US" dirty="0" smtClean="0">
                <a:latin typeface="+mj-lt"/>
              </a:rPr>
              <a:t>Train 30 loan officers on how to implement culturally specific marketing plans in 2012</a:t>
            </a:r>
          </a:p>
        </p:txBody>
      </p:sp>
      <p:pic>
        <p:nvPicPr>
          <p:cNvPr id="5" name="Picture 1"/>
          <p:cNvPicPr>
            <a:picLocks noChangeAspect="1" noChangeArrowheads="1"/>
          </p:cNvPicPr>
          <p:nvPr/>
        </p:nvPicPr>
        <p:blipFill>
          <a:blip r:embed="rId2"/>
          <a:srcRect/>
          <a:stretch>
            <a:fillRect/>
          </a:stretch>
        </p:blipFill>
        <p:spPr bwMode="auto">
          <a:xfrm>
            <a:off x="0" y="2"/>
            <a:ext cx="1828800" cy="1409699"/>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41073EA4-7EBF-41A7-98B7-7314056A4874}" type="slidenum">
              <a:rPr lang="en-US" smtClean="0"/>
              <a:pPr>
                <a:defRPr/>
              </a:pPr>
              <a:t>59</a:t>
            </a:fld>
            <a:endParaRPr lang="en-US"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p:cNvSpPr>
          <p:nvPr>
            <p:ph idx="4294967295"/>
          </p:nvPr>
        </p:nvSpPr>
        <p:spPr>
          <a:xfrm>
            <a:off x="304800" y="1714501"/>
            <a:ext cx="8229600" cy="3923771"/>
          </a:xfrm>
        </p:spPr>
        <p:txBody>
          <a:bodyPr>
            <a:normAutofit/>
          </a:bodyPr>
          <a:lstStyle/>
          <a:p>
            <a:pPr>
              <a:buNone/>
            </a:pPr>
            <a:r>
              <a:rPr lang="en-US" sz="2400" dirty="0" smtClean="0">
                <a:latin typeface="+mj-lt"/>
              </a:rPr>
              <a:t>	Authority for the MCC comes from the IRS and is approved by the Private Activity Bond (PAB) Committee</a:t>
            </a:r>
            <a:endParaRPr lang="en-US" sz="2000" i="1" dirty="0" smtClean="0">
              <a:latin typeface="+mj-lt"/>
            </a:endParaRPr>
          </a:p>
          <a:p>
            <a:pPr lvl="1">
              <a:buClr>
                <a:schemeClr val="accent1"/>
              </a:buClr>
              <a:buFont typeface="Verdana" pitchFamily="34" charset="0"/>
              <a:buChar char="–"/>
            </a:pPr>
            <a:r>
              <a:rPr lang="en-US" sz="2000" dirty="0" smtClean="0">
                <a:latin typeface="+mj-lt"/>
              </a:rPr>
              <a:t>In 2007, the City of Portland applied for and was awarded its first MCC bond cap allocation of $20 million from the State of Oregon</a:t>
            </a:r>
          </a:p>
          <a:p>
            <a:pPr lvl="1">
              <a:buClr>
                <a:schemeClr val="accent1"/>
              </a:buClr>
              <a:buFont typeface="Verdana" pitchFamily="34" charset="0"/>
              <a:buChar char="–"/>
            </a:pPr>
            <a:r>
              <a:rPr lang="en-US" dirty="0" smtClean="0">
                <a:latin typeface="+mj-lt"/>
              </a:rPr>
              <a:t>In January 2010, the City requested $50 million and was awarded $25 million.</a:t>
            </a:r>
          </a:p>
          <a:p>
            <a:pPr lvl="1">
              <a:buClr>
                <a:schemeClr val="accent1"/>
              </a:buClr>
              <a:buFont typeface="Verdana" pitchFamily="34" charset="0"/>
              <a:buChar char="–"/>
            </a:pPr>
            <a:r>
              <a:rPr lang="en-US" dirty="0" smtClean="0">
                <a:latin typeface="+mj-lt"/>
              </a:rPr>
              <a:t>In October 2011, the city requested $25 million and was awarded $20 million.</a:t>
            </a:r>
            <a:endParaRPr lang="en-US" sz="2000" dirty="0" smtClean="0">
              <a:latin typeface="+mj-lt"/>
            </a:endParaRPr>
          </a:p>
          <a:p>
            <a:pPr lvl="1">
              <a:buClr>
                <a:schemeClr val="accent1"/>
              </a:buClr>
              <a:buFont typeface="Verdana" pitchFamily="34" charset="0"/>
              <a:buChar char="–"/>
            </a:pPr>
            <a:endParaRPr lang="en-US" sz="2000" dirty="0" smtClean="0">
              <a:latin typeface="+mj-lt"/>
            </a:endParaRPr>
          </a:p>
        </p:txBody>
      </p:sp>
      <p:sp>
        <p:nvSpPr>
          <p:cNvPr id="4" name="Rectangle 2"/>
          <p:cNvSpPr txBox="1">
            <a:spLocks noChangeArrowheads="1"/>
          </p:cNvSpPr>
          <p:nvPr/>
        </p:nvSpPr>
        <p:spPr bwMode="auto">
          <a:xfrm>
            <a:off x="0" y="5080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Mortgage Credit Certificate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b="1" dirty="0" smtClean="0">
                <a:ln w="6350">
                  <a:noFill/>
                </a:ln>
                <a:effectLst>
                  <a:outerShdw blurRad="114300" dist="101600" dir="2700000" algn="tl" rotWithShape="0">
                    <a:srgbClr val="000000">
                      <a:alpha val="40000"/>
                    </a:srgbClr>
                  </a:outerShdw>
                </a:effectLst>
                <a:latin typeface="+mj-lt"/>
                <a:ea typeface="+mj-ea"/>
                <a:cs typeface="+mj-cs"/>
              </a:rPr>
              <a:t>Private Activity Bond Committee</a:t>
            </a:r>
            <a:endParaRPr kumimoji="0" lang="en-US"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endParaRPr>
          </a:p>
        </p:txBody>
      </p:sp>
      <p:pic>
        <p:nvPicPr>
          <p:cNvPr id="5" name="Picture 8"/>
          <p:cNvPicPr>
            <a:picLocks noChangeAspect="1" noChangeArrowheads="1"/>
          </p:cNvPicPr>
          <p:nvPr/>
        </p:nvPicPr>
        <p:blipFill>
          <a:blip r:embed="rId3"/>
          <a:srcRect/>
          <a:stretch>
            <a:fillRect/>
          </a:stretch>
        </p:blipFill>
        <p:spPr bwMode="auto">
          <a:xfrm>
            <a:off x="0" y="190500"/>
            <a:ext cx="1983157" cy="8985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56002039-5012-4300-880C-66F9CD122CA1}" type="slidenum">
              <a:rPr lang="en-US" smtClean="0"/>
              <a:pPr>
                <a:defRPr/>
              </a:pPr>
              <a:t>6</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20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2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Taking Action</a:t>
            </a:r>
            <a:endParaRPr lang="en-US" b="1" cap="none" spc="0" dirty="0">
              <a:ln w="11430"/>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1981200" y="1905000"/>
            <a:ext cx="6248400" cy="3200136"/>
          </a:xfrm>
        </p:spPr>
        <p:txBody>
          <a:bodyPr/>
          <a:lstStyle/>
          <a:p>
            <a:pPr>
              <a:buClr>
                <a:schemeClr val="accent3">
                  <a:lumMod val="50000"/>
                </a:schemeClr>
              </a:buClr>
            </a:pPr>
            <a:r>
              <a:rPr lang="en-US" dirty="0" smtClean="0">
                <a:latin typeface="+mj-lt"/>
              </a:rPr>
              <a:t>Who is your target audience and how will you reach it?</a:t>
            </a:r>
          </a:p>
          <a:p>
            <a:pPr>
              <a:buClr>
                <a:schemeClr val="accent3">
                  <a:lumMod val="50000"/>
                </a:schemeClr>
              </a:buClr>
            </a:pPr>
            <a:r>
              <a:rPr lang="en-US" dirty="0" smtClean="0">
                <a:latin typeface="+mj-lt"/>
              </a:rPr>
              <a:t>What organizations or individuals can assist you in your efforts?</a:t>
            </a:r>
          </a:p>
          <a:p>
            <a:pPr lvl="0">
              <a:buClr>
                <a:schemeClr val="accent3">
                  <a:lumMod val="50000"/>
                </a:schemeClr>
              </a:buClr>
            </a:pPr>
            <a:r>
              <a:rPr lang="en-US" dirty="0" smtClean="0">
                <a:latin typeface="+mj-lt"/>
              </a:rPr>
              <a:t>Write down the action steps that can take over the next 60 days to improve your ability to reach the target market?</a:t>
            </a:r>
          </a:p>
          <a:p>
            <a:endParaRPr lang="en-US" dirty="0" smtClean="0"/>
          </a:p>
          <a:p>
            <a:endParaRPr lang="en-US" dirty="0"/>
          </a:p>
        </p:txBody>
      </p:sp>
      <p:pic>
        <p:nvPicPr>
          <p:cNvPr id="11265" name="Picture 1"/>
          <p:cNvPicPr>
            <a:picLocks noChangeAspect="1" noChangeArrowheads="1"/>
          </p:cNvPicPr>
          <p:nvPr/>
        </p:nvPicPr>
        <p:blipFill>
          <a:blip r:embed="rId2"/>
          <a:srcRect l="8537" t="5963" r="8537" b="11468"/>
          <a:stretch>
            <a:fillRect/>
          </a:stretch>
        </p:blipFill>
        <p:spPr bwMode="auto">
          <a:xfrm>
            <a:off x="0" y="1"/>
            <a:ext cx="1828800" cy="2420471"/>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1073EA4-7EBF-41A7-98B7-7314056A4874}" type="slidenum">
              <a:rPr lang="en-US" smtClean="0"/>
              <a:pPr>
                <a:defRPr/>
              </a:pPr>
              <a:t>60</a:t>
            </a:fld>
            <a:endParaRPr lang="en-US" dirty="0"/>
          </a:p>
        </p:txBody>
      </p:sp>
    </p:spTree>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48400" cy="9525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outerShdw blurRad="50800" dist="39000" dir="5460000" algn="tl">
                    <a:srgbClr val="000000">
                      <a:alpha val="38000"/>
                    </a:srgbClr>
                  </a:outerShdw>
                </a:effectLst>
              </a:rPr>
              <a:t> Next Steps</a:t>
            </a:r>
            <a:endParaRPr lang="en-US" b="1" cap="none" spc="0" dirty="0">
              <a:ln w="11430"/>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828800" y="1866900"/>
            <a:ext cx="7315200" cy="3429000"/>
          </a:xfrm>
        </p:spPr>
        <p:txBody>
          <a:bodyPr>
            <a:normAutofit fontScale="92500" lnSpcReduction="20000"/>
          </a:bodyPr>
          <a:lstStyle/>
          <a:p>
            <a:pPr>
              <a:buClr>
                <a:schemeClr val="accent3">
                  <a:lumMod val="50000"/>
                </a:schemeClr>
              </a:buClr>
            </a:pPr>
            <a:r>
              <a:rPr lang="en-US" dirty="0" smtClean="0">
                <a:latin typeface="+mj-lt"/>
              </a:rPr>
              <a:t>PHB will add you to the approved MCC loan officer contact list online.</a:t>
            </a:r>
          </a:p>
          <a:p>
            <a:pPr>
              <a:buClr>
                <a:schemeClr val="accent3">
                  <a:lumMod val="50000"/>
                </a:schemeClr>
              </a:buClr>
            </a:pPr>
            <a:r>
              <a:rPr lang="en-US" dirty="0" smtClean="0">
                <a:latin typeface="+mj-lt"/>
              </a:rPr>
              <a:t>You need to complete  and submit a marketing plan within two weeks.</a:t>
            </a:r>
          </a:p>
          <a:p>
            <a:pPr>
              <a:buClr>
                <a:schemeClr val="accent3">
                  <a:lumMod val="50000"/>
                </a:schemeClr>
              </a:buClr>
            </a:pPr>
            <a:r>
              <a:rPr lang="en-US" dirty="0" smtClean="0">
                <a:latin typeface="+mj-lt"/>
              </a:rPr>
              <a:t>Attend networking meetings with loan officers, real estate professionals and community organizations of color</a:t>
            </a:r>
          </a:p>
          <a:p>
            <a:pPr>
              <a:buClr>
                <a:schemeClr val="accent3">
                  <a:lumMod val="50000"/>
                </a:schemeClr>
              </a:buClr>
            </a:pPr>
            <a:r>
              <a:rPr lang="en-US" dirty="0" smtClean="0">
                <a:latin typeface="+mj-lt"/>
              </a:rPr>
              <a:t>Implement your marketing plan!</a:t>
            </a:r>
          </a:p>
          <a:p>
            <a:pPr>
              <a:buClr>
                <a:schemeClr val="accent3">
                  <a:lumMod val="50000"/>
                </a:schemeClr>
              </a:buClr>
            </a:pPr>
            <a:r>
              <a:rPr lang="en-US" dirty="0" smtClean="0">
                <a:latin typeface="+mj-lt"/>
              </a:rPr>
              <a:t>Let us know how it is going and how </a:t>
            </a:r>
            <a:br>
              <a:rPr lang="en-US" dirty="0" smtClean="0">
                <a:latin typeface="+mj-lt"/>
              </a:rPr>
            </a:br>
            <a:r>
              <a:rPr lang="en-US" dirty="0" smtClean="0">
                <a:latin typeface="+mj-lt"/>
              </a:rPr>
              <a:t>we can help.</a:t>
            </a:r>
          </a:p>
          <a:p>
            <a:pPr>
              <a:buClr>
                <a:schemeClr val="accent3">
                  <a:lumMod val="50000"/>
                </a:schemeClr>
              </a:buClr>
            </a:pPr>
            <a:endParaRPr lang="en-US" dirty="0"/>
          </a:p>
        </p:txBody>
      </p:sp>
      <p:pic>
        <p:nvPicPr>
          <p:cNvPr id="6" name="Picture 5"/>
          <p:cNvPicPr>
            <a:picLocks noChangeAspect="1" noChangeArrowheads="1"/>
          </p:cNvPicPr>
          <p:nvPr/>
        </p:nvPicPr>
        <p:blipFill>
          <a:blip r:embed="rId2"/>
          <a:srcRect/>
          <a:stretch>
            <a:fillRect/>
          </a:stretch>
        </p:blipFill>
        <p:spPr bwMode="auto">
          <a:xfrm>
            <a:off x="6997338" y="4533901"/>
            <a:ext cx="1983157" cy="89852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pPr>
              <a:defRPr/>
            </a:pPr>
            <a:fld id="{41073EA4-7EBF-41A7-98B7-7314056A4874}" type="slidenum">
              <a:rPr lang="en-US" smtClean="0"/>
              <a:pPr>
                <a:defRPr/>
              </a:pPr>
              <a:t>61</a:t>
            </a:fld>
            <a:endParaRPr lang="en-US" dirty="0"/>
          </a:p>
        </p:txBody>
      </p:sp>
    </p:spTree>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bwMode="auto">
          <a:xfrm>
            <a:off x="0" y="228865"/>
            <a:ext cx="9144000" cy="952500"/>
          </a:xfrm>
          <a:ln>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91440" tIns="45720" rIns="91440" bIns="45720" numCol="1"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3600" b="1" cap="none" spc="0" dirty="0" smtClean="0">
                <a:ln w="11430"/>
                <a:effectLst>
                  <a:outerShdw blurRad="50800" dist="39000" dir="5460000" algn="tl">
                    <a:srgbClr val="000000">
                      <a:alpha val="38000"/>
                    </a:srgbClr>
                  </a:outerShdw>
                </a:effectLst>
              </a:rPr>
              <a:t>MCC Staff </a:t>
            </a:r>
            <a:br>
              <a:rPr lang="en-US" sz="3600" b="1" cap="none" spc="0" dirty="0" smtClean="0">
                <a:ln w="11430"/>
                <a:effectLst>
                  <a:outerShdw blurRad="50800" dist="39000" dir="5460000" algn="tl">
                    <a:srgbClr val="000000">
                      <a:alpha val="38000"/>
                    </a:srgbClr>
                  </a:outerShdw>
                </a:effectLst>
              </a:rPr>
            </a:br>
            <a:r>
              <a:rPr lang="en-US" sz="3600" b="1" cap="none" spc="0" dirty="0" smtClean="0">
                <a:ln w="11430"/>
                <a:effectLst>
                  <a:outerShdw blurRad="50800" dist="39000" dir="5460000" algn="tl">
                    <a:srgbClr val="000000">
                      <a:alpha val="38000"/>
                    </a:srgbClr>
                  </a:outerShdw>
                </a:effectLst>
              </a:rPr>
              <a:t>Contact Information</a:t>
            </a:r>
          </a:p>
        </p:txBody>
      </p:sp>
      <p:sp>
        <p:nvSpPr>
          <p:cNvPr id="9220" name="Content Placeholder 4"/>
          <p:cNvSpPr>
            <a:spLocks noGrp="1"/>
          </p:cNvSpPr>
          <p:nvPr>
            <p:ph sz="half" idx="2"/>
          </p:nvPr>
        </p:nvSpPr>
        <p:spPr>
          <a:xfrm>
            <a:off x="1905000" y="1409700"/>
            <a:ext cx="4114800" cy="2971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spcBef>
                <a:spcPts val="600"/>
              </a:spcBef>
              <a:buFont typeface="Wingdings 2" pitchFamily="18" charset="2"/>
              <a:buNone/>
            </a:pPr>
            <a:r>
              <a:rPr lang="en-US" sz="1600" b="1" dirty="0" smtClean="0">
                <a:latin typeface="Verdana" pitchFamily="34" charset="0"/>
              </a:rPr>
              <a:t>Sharon Johnson</a:t>
            </a:r>
          </a:p>
          <a:p>
            <a:pPr>
              <a:spcBef>
                <a:spcPts val="600"/>
              </a:spcBef>
              <a:buFont typeface="Wingdings 2" pitchFamily="18" charset="2"/>
              <a:buNone/>
            </a:pPr>
            <a:r>
              <a:rPr lang="en-US" sz="1600" dirty="0" smtClean="0">
                <a:latin typeface="Verdana" pitchFamily="34" charset="0"/>
              </a:rPr>
              <a:t>MCC Administrator</a:t>
            </a:r>
          </a:p>
          <a:p>
            <a:pPr>
              <a:spcBef>
                <a:spcPts val="600"/>
              </a:spcBef>
              <a:buFont typeface="Wingdings 2" pitchFamily="18" charset="2"/>
              <a:buNone/>
            </a:pPr>
            <a:r>
              <a:rPr lang="en-US" sz="1600" dirty="0" smtClean="0">
                <a:latin typeface="Verdana" pitchFamily="34" charset="0"/>
              </a:rPr>
              <a:t>803-823-1018</a:t>
            </a:r>
          </a:p>
          <a:p>
            <a:pPr>
              <a:spcBef>
                <a:spcPts val="600"/>
              </a:spcBef>
              <a:buFont typeface="Wingdings 2" pitchFamily="18" charset="2"/>
              <a:buNone/>
            </a:pPr>
            <a:r>
              <a:rPr lang="en-US" sz="1600" dirty="0" smtClean="0">
                <a:latin typeface="Verdana" pitchFamily="34" charset="0"/>
                <a:hlinkClick r:id="rId3"/>
              </a:rPr>
              <a:t>Sharon.Johnson@portlandoregon.gov</a:t>
            </a:r>
            <a:endParaRPr lang="en-US" sz="1600" dirty="0" smtClean="0">
              <a:latin typeface="Verdana" pitchFamily="34" charset="0"/>
            </a:endParaRPr>
          </a:p>
          <a:p>
            <a:pPr>
              <a:spcBef>
                <a:spcPts val="600"/>
              </a:spcBef>
              <a:buFont typeface="Wingdings 2" pitchFamily="18" charset="2"/>
              <a:buNone/>
            </a:pPr>
            <a:endParaRPr lang="en-US" sz="1600" dirty="0" smtClean="0">
              <a:latin typeface="Verdana" pitchFamily="34" charset="0"/>
            </a:endParaRPr>
          </a:p>
          <a:p>
            <a:pPr>
              <a:spcBef>
                <a:spcPts val="600"/>
              </a:spcBef>
              <a:buFont typeface="Wingdings 2" pitchFamily="18" charset="2"/>
              <a:buNone/>
            </a:pPr>
            <a:r>
              <a:rPr lang="en-US" sz="1600" b="1" dirty="0" smtClean="0">
                <a:latin typeface="Verdana" pitchFamily="34" charset="0"/>
              </a:rPr>
              <a:t>Dory Van Bockel</a:t>
            </a:r>
          </a:p>
          <a:p>
            <a:pPr>
              <a:spcBef>
                <a:spcPts val="600"/>
              </a:spcBef>
              <a:buFont typeface="Wingdings 2" pitchFamily="18" charset="2"/>
              <a:buNone/>
            </a:pPr>
            <a:r>
              <a:rPr lang="en-US" sz="1600" dirty="0" smtClean="0">
                <a:latin typeface="Verdana" pitchFamily="34" charset="0"/>
              </a:rPr>
              <a:t>MCC Program Coordinator</a:t>
            </a:r>
          </a:p>
          <a:p>
            <a:pPr>
              <a:spcBef>
                <a:spcPts val="600"/>
              </a:spcBef>
              <a:buFont typeface="Wingdings 2" pitchFamily="18" charset="2"/>
              <a:buNone/>
            </a:pPr>
            <a:r>
              <a:rPr lang="en-US" sz="1600" dirty="0" smtClean="0">
                <a:latin typeface="Verdana" pitchFamily="34" charset="0"/>
              </a:rPr>
              <a:t>503-823-4469</a:t>
            </a:r>
          </a:p>
          <a:p>
            <a:pPr>
              <a:spcBef>
                <a:spcPts val="600"/>
              </a:spcBef>
              <a:buFont typeface="Wingdings 2" pitchFamily="18" charset="2"/>
              <a:buNone/>
            </a:pPr>
            <a:r>
              <a:rPr lang="en-US" sz="1600" dirty="0" smtClean="0">
                <a:latin typeface="Verdana" pitchFamily="34" charset="0"/>
                <a:hlinkClick r:id="rId4"/>
              </a:rPr>
              <a:t>Dory.VanBockel@porlandoregon.gov</a:t>
            </a:r>
            <a:endParaRPr lang="en-US" sz="1600" dirty="0" smtClean="0">
              <a:latin typeface="Verdana" pitchFamily="34" charset="0"/>
            </a:endParaRPr>
          </a:p>
          <a:p>
            <a:pPr>
              <a:spcBef>
                <a:spcPts val="600"/>
              </a:spcBef>
              <a:buFont typeface="Wingdings 2" pitchFamily="18" charset="2"/>
              <a:buNone/>
            </a:pPr>
            <a:endParaRPr lang="en-US" sz="1600" dirty="0" smtClean="0">
              <a:latin typeface="Verdana" pitchFamily="34" charset="0"/>
            </a:endParaRPr>
          </a:p>
          <a:p>
            <a:pPr>
              <a:spcBef>
                <a:spcPts val="600"/>
              </a:spcBef>
              <a:buFont typeface="Wingdings 2" pitchFamily="18" charset="2"/>
              <a:buNone/>
            </a:pPr>
            <a:endParaRPr lang="en-US" sz="1600" dirty="0" smtClean="0">
              <a:latin typeface="Verdana" pitchFamily="34" charset="0"/>
            </a:endParaRPr>
          </a:p>
        </p:txBody>
      </p:sp>
      <p:sp>
        <p:nvSpPr>
          <p:cNvPr id="6" name="TextBox 5"/>
          <p:cNvSpPr txBox="1"/>
          <p:nvPr/>
        </p:nvSpPr>
        <p:spPr>
          <a:xfrm>
            <a:off x="1828800" y="4686300"/>
            <a:ext cx="73152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solidFill>
                  <a:schemeClr val="accent6">
                    <a:lumMod val="50000"/>
                  </a:schemeClr>
                </a:solidFill>
                <a:effectLst>
                  <a:outerShdw blurRad="80000" dist="40000" dir="5040000" algn="tl">
                    <a:srgbClr val="000000">
                      <a:alpha val="30000"/>
                    </a:srgbClr>
                  </a:outerShdw>
                </a:effectLst>
                <a:latin typeface="+mj-lt"/>
              </a:rPr>
              <a:t>Submit applications to: </a:t>
            </a:r>
            <a:r>
              <a:rPr lang="en-US" b="1" dirty="0" smtClean="0">
                <a:ln w="11430"/>
                <a:solidFill>
                  <a:schemeClr val="accent6">
                    <a:lumMod val="50000"/>
                  </a:schemeClr>
                </a:solidFill>
                <a:effectLst>
                  <a:outerShdw blurRad="80000" dist="40000" dir="5040000" algn="tl">
                    <a:srgbClr val="000000">
                      <a:alpha val="30000"/>
                    </a:srgbClr>
                  </a:outerShdw>
                </a:effectLst>
                <a:latin typeface="+mj-lt"/>
                <a:hlinkClick r:id="rId5"/>
              </a:rPr>
              <a:t>mcc@portlandoregon.gov</a:t>
            </a:r>
            <a:r>
              <a:rPr lang="en-US" b="1" dirty="0" smtClean="0">
                <a:ln w="11430"/>
                <a:solidFill>
                  <a:schemeClr val="accent6">
                    <a:lumMod val="50000"/>
                  </a:schemeClr>
                </a:solidFill>
                <a:effectLst>
                  <a:outerShdw blurRad="80000" dist="40000" dir="5040000" algn="tl">
                    <a:srgbClr val="000000">
                      <a:alpha val="30000"/>
                    </a:srgbClr>
                  </a:outerShdw>
                </a:effectLst>
                <a:latin typeface="+mj-lt"/>
              </a:rPr>
              <a:t> or 503.865-3480 fax</a:t>
            </a:r>
            <a:endParaRPr lang="en-US" b="1" dirty="0">
              <a:ln w="11430"/>
              <a:solidFill>
                <a:schemeClr val="accent6">
                  <a:lumMod val="50000"/>
                </a:schemeClr>
              </a:solidFill>
              <a:effectLst>
                <a:outerShdw blurRad="80000" dist="40000" dir="5040000" algn="tl">
                  <a:srgbClr val="000000">
                    <a:alpha val="30000"/>
                  </a:srgbClr>
                </a:outerShdw>
              </a:effectLst>
              <a:latin typeface="+mj-lt"/>
            </a:endParaRPr>
          </a:p>
        </p:txBody>
      </p:sp>
      <p:sp>
        <p:nvSpPr>
          <p:cNvPr id="9" name="Slide Number Placeholder 8"/>
          <p:cNvSpPr>
            <a:spLocks noGrp="1"/>
          </p:cNvSpPr>
          <p:nvPr>
            <p:ph type="sldNum" sz="quarter" idx="12"/>
          </p:nvPr>
        </p:nvSpPr>
        <p:spPr/>
        <p:txBody>
          <a:bodyPr/>
          <a:lstStyle/>
          <a:p>
            <a:pPr>
              <a:defRPr/>
            </a:pPr>
            <a:fld id="{9D019A4E-1F44-4162-B25B-442878168735}" type="slidenum">
              <a:rPr lang="en-US" smtClean="0"/>
              <a:pPr>
                <a:defRPr/>
              </a:pPr>
              <a:t>62</a:t>
            </a:fld>
            <a:endParaRPr lang="en-US" dirty="0"/>
          </a:p>
        </p:txBody>
      </p:sp>
    </p:spTree>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bwMode="auto">
          <a:xfrm>
            <a:off x="914400" y="444500"/>
            <a:ext cx="8229600" cy="952500"/>
          </a:xfrm>
          <a:ln>
            <a:miter lim="800000"/>
            <a:headEnd/>
            <a:tailEnd/>
          </a:ln>
        </p:spPr>
        <p:txBody>
          <a:bodyPr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3600" b="1" cap="none" spc="0" dirty="0" smtClean="0">
                <a:ln w="11430"/>
                <a:effectLst>
                  <a:outerShdw blurRad="50800" dist="39000" dir="5460000" algn="tl">
                    <a:srgbClr val="000000">
                      <a:alpha val="38000"/>
                    </a:srgbClr>
                  </a:outerShdw>
                </a:effectLst>
              </a:rPr>
              <a:t>MCC Loan Officer Training</a:t>
            </a:r>
          </a:p>
        </p:txBody>
      </p:sp>
      <p:sp>
        <p:nvSpPr>
          <p:cNvPr id="28675" name="Rectangle 3"/>
          <p:cNvSpPr>
            <a:spLocks noGrp="1" noChangeArrowheads="1"/>
          </p:cNvSpPr>
          <p:nvPr>
            <p:ph idx="1"/>
          </p:nvPr>
        </p:nvSpPr>
        <p:spPr>
          <a:xfrm>
            <a:off x="1981200" y="1714500"/>
            <a:ext cx="6172200" cy="2794000"/>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pPr>
            <a:r>
              <a:rPr lang="en-US" sz="4800" b="1" dirty="0" smtClean="0">
                <a:ln w="11430"/>
                <a:effectLst>
                  <a:outerShdw blurRad="50800" dist="39000" dir="5460000" algn="tl">
                    <a:srgbClr val="000000">
                      <a:alpha val="38000"/>
                    </a:srgbClr>
                  </a:outerShdw>
                </a:effectLst>
                <a:latin typeface="+mj-lt"/>
              </a:rPr>
              <a:t>Questions?</a:t>
            </a:r>
          </a:p>
          <a:p>
            <a:pPr algn="ctr">
              <a:buFont typeface="Wingdings" pitchFamily="2" charset="2"/>
              <a:buNone/>
            </a:pPr>
            <a:endParaRPr lang="en-US" sz="4800" b="1" dirty="0" smtClean="0">
              <a:ln w="11430"/>
              <a:effectLst>
                <a:outerShdw blurRad="50800" dist="39000" dir="5460000" algn="tl">
                  <a:srgbClr val="000000">
                    <a:alpha val="38000"/>
                  </a:srgbClr>
                </a:outerShdw>
              </a:effectLst>
              <a:latin typeface="+mj-lt"/>
            </a:endParaRPr>
          </a:p>
          <a:p>
            <a:pPr algn="ctr">
              <a:buFont typeface="Wingdings" pitchFamily="2" charset="2"/>
              <a:buNone/>
            </a:pPr>
            <a:r>
              <a:rPr lang="en-US" sz="4800" b="1" dirty="0" smtClean="0">
                <a:ln w="11430"/>
                <a:effectLst>
                  <a:outerShdw blurRad="50800" dist="39000" dir="5460000" algn="tl">
                    <a:srgbClr val="000000">
                      <a:alpha val="38000"/>
                    </a:srgbClr>
                  </a:outerShdw>
                </a:effectLst>
                <a:latin typeface="+mj-lt"/>
              </a:rPr>
              <a:t>Thank you for coming and partnering with PHB!</a:t>
            </a: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Rectangle 3"/>
          <p:cNvSpPr>
            <a:spLocks noGrp="1"/>
          </p:cNvSpPr>
          <p:nvPr>
            <p:ph type="body" sz="half" idx="2"/>
          </p:nvPr>
        </p:nvSpPr>
        <p:spPr/>
        <p:txBody>
          <a:bodyPr>
            <a:normAutofit/>
          </a:bodyPr>
          <a:lstStyle/>
          <a:p>
            <a:endParaRPr lang="en-US" sz="2400" dirty="0" smtClean="0"/>
          </a:p>
          <a:p>
            <a:endParaRPr lang="en-US" sz="2400" dirty="0">
              <a:latin typeface="+mj-lt"/>
            </a:endParaRPr>
          </a:p>
        </p:txBody>
      </p:sp>
      <p:sp>
        <p:nvSpPr>
          <p:cNvPr id="4" name="Rectangle 2"/>
          <p:cNvSpPr txBox="1">
            <a:spLocks noChangeArrowheads="1"/>
          </p:cNvSpPr>
          <p:nvPr/>
        </p:nvSpPr>
        <p:spPr bwMode="auto">
          <a:xfrm>
            <a:off x="0" y="3429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Key Findings </a:t>
            </a:r>
          </a:p>
        </p:txBody>
      </p:sp>
      <p:sp>
        <p:nvSpPr>
          <p:cNvPr id="13" name="Slide Number Placeholder 12"/>
          <p:cNvSpPr>
            <a:spLocks noGrp="1"/>
          </p:cNvSpPr>
          <p:nvPr>
            <p:ph type="sldNum" sz="quarter" idx="12"/>
          </p:nvPr>
        </p:nvSpPr>
        <p:spPr/>
        <p:txBody>
          <a:bodyPr/>
          <a:lstStyle/>
          <a:p>
            <a:pPr>
              <a:defRPr/>
            </a:pPr>
            <a:fld id="{5432F292-1222-4088-BC06-A18D8E08E3DB}" type="slidenum">
              <a:rPr lang="en-US" smtClean="0"/>
              <a:pPr>
                <a:defRPr/>
              </a:pPr>
              <a:t>7</a:t>
            </a:fld>
            <a:endParaRPr lang="en-US" dirty="0"/>
          </a:p>
        </p:txBody>
      </p:sp>
      <p:sp>
        <p:nvSpPr>
          <p:cNvPr id="11" name="Picture Placeholder 10"/>
          <p:cNvSpPr>
            <a:spLocks noGrp="1"/>
          </p:cNvSpPr>
          <p:nvPr>
            <p:ph type="pic" idx="1"/>
          </p:nvPr>
        </p:nvSpPr>
        <p:spPr/>
      </p:sp>
      <p:pic>
        <p:nvPicPr>
          <p:cNvPr id="2" name="Picture 2"/>
          <p:cNvPicPr>
            <a:picLocks noChangeAspect="1" noChangeArrowheads="1"/>
          </p:cNvPicPr>
          <p:nvPr/>
        </p:nvPicPr>
        <p:blipFill>
          <a:blip r:embed="rId3"/>
          <a:srcRect/>
          <a:stretch>
            <a:fillRect/>
          </a:stretch>
        </p:blipFill>
        <p:spPr bwMode="auto">
          <a:xfrm>
            <a:off x="1828800" y="1409700"/>
            <a:ext cx="7315200" cy="4305300"/>
          </a:xfrm>
          <a:prstGeom prst="rect">
            <a:avLst/>
          </a:prstGeom>
          <a:noFill/>
          <a:ln w="9525">
            <a:noFill/>
            <a:miter lim="800000"/>
            <a:headEnd/>
            <a:tailEnd/>
          </a:ln>
        </p:spPr>
      </p:pic>
      <p:pic>
        <p:nvPicPr>
          <p:cNvPr id="9" name="Picture 8"/>
          <p:cNvPicPr>
            <a:picLocks noChangeAspect="1" noChangeArrowheads="1"/>
          </p:cNvPicPr>
          <p:nvPr/>
        </p:nvPicPr>
        <p:blipFill>
          <a:blip r:embed="rId4"/>
          <a:srcRect/>
          <a:stretch>
            <a:fillRect/>
          </a:stretch>
        </p:blipFill>
        <p:spPr bwMode="auto">
          <a:xfrm>
            <a:off x="0" y="266700"/>
            <a:ext cx="1983157" cy="89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Rectangle 3"/>
          <p:cNvSpPr>
            <a:spLocks noGrp="1"/>
          </p:cNvSpPr>
          <p:nvPr>
            <p:ph type="body" sz="half" idx="2"/>
          </p:nvPr>
        </p:nvSpPr>
        <p:spPr/>
        <p:txBody>
          <a:bodyPr>
            <a:normAutofit/>
          </a:bodyPr>
          <a:lstStyle/>
          <a:p>
            <a:endParaRPr lang="en-US" sz="2400" dirty="0" smtClean="0"/>
          </a:p>
          <a:p>
            <a:endParaRPr lang="en-US" sz="2400" dirty="0">
              <a:latin typeface="+mj-lt"/>
            </a:endParaRPr>
          </a:p>
        </p:txBody>
      </p:sp>
      <p:sp>
        <p:nvSpPr>
          <p:cNvPr id="4" name="Rectangle 2"/>
          <p:cNvSpPr txBox="1">
            <a:spLocks noChangeArrowheads="1"/>
          </p:cNvSpPr>
          <p:nvPr/>
        </p:nvSpPr>
        <p:spPr bwMode="auto">
          <a:xfrm>
            <a:off x="0" y="190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2000 vs. 2005-2009</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dirty="0" smtClean="0">
                <a:ln w="6350">
                  <a:noFill/>
                </a:ln>
                <a:effectLst>
                  <a:outerShdw blurRad="114300" dist="101600" dir="2700000" algn="tl" rotWithShape="0">
                    <a:srgbClr val="000000">
                      <a:alpha val="40000"/>
                    </a:srgbClr>
                  </a:outerShdw>
                </a:effectLst>
                <a:latin typeface="+mj-lt"/>
                <a:ea typeface="+mj-ea"/>
                <a:cs typeface="+mj-cs"/>
              </a:rPr>
              <a:t>Homeownership Rates by Race/Ethnicity</a:t>
            </a: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p>
        </p:txBody>
      </p:sp>
      <p:sp>
        <p:nvSpPr>
          <p:cNvPr id="13" name="Slide Number Placeholder 12"/>
          <p:cNvSpPr>
            <a:spLocks noGrp="1"/>
          </p:cNvSpPr>
          <p:nvPr>
            <p:ph type="sldNum" sz="quarter" idx="12"/>
          </p:nvPr>
        </p:nvSpPr>
        <p:spPr/>
        <p:txBody>
          <a:bodyPr/>
          <a:lstStyle/>
          <a:p>
            <a:pPr>
              <a:defRPr/>
            </a:pPr>
            <a:fld id="{5432F292-1222-4088-BC06-A18D8E08E3DB}" type="slidenum">
              <a:rPr lang="en-US" smtClean="0"/>
              <a:pPr>
                <a:defRPr/>
              </a:pPr>
              <a:t>8</a:t>
            </a:fld>
            <a:endParaRPr lang="en-US" dirty="0"/>
          </a:p>
        </p:txBody>
      </p:sp>
      <p:graphicFrame>
        <p:nvGraphicFramePr>
          <p:cNvPr id="8" name="Chart 7"/>
          <p:cNvGraphicFramePr/>
          <p:nvPr/>
        </p:nvGraphicFramePr>
        <p:xfrm>
          <a:off x="1905000" y="1485900"/>
          <a:ext cx="7239000" cy="42291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8"/>
          <p:cNvPicPr>
            <a:picLocks noChangeAspect="1" noChangeArrowheads="1"/>
          </p:cNvPicPr>
          <p:nvPr/>
        </p:nvPicPr>
        <p:blipFill>
          <a:blip r:embed="rId4"/>
          <a:srcRect/>
          <a:stretch>
            <a:fillRect/>
          </a:stretch>
        </p:blipFill>
        <p:spPr bwMode="auto">
          <a:xfrm>
            <a:off x="0" y="266700"/>
            <a:ext cx="1983157" cy="89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288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Rectangle 3"/>
          <p:cNvSpPr>
            <a:spLocks noGrp="1"/>
          </p:cNvSpPr>
          <p:nvPr>
            <p:ph type="body" sz="half" idx="2"/>
          </p:nvPr>
        </p:nvSpPr>
        <p:spPr/>
        <p:txBody>
          <a:bodyPr>
            <a:normAutofit/>
          </a:bodyPr>
          <a:lstStyle/>
          <a:p>
            <a:endParaRPr lang="en-US" sz="2400" dirty="0" smtClean="0"/>
          </a:p>
          <a:p>
            <a:endParaRPr lang="en-US" sz="2400" dirty="0">
              <a:latin typeface="+mj-lt"/>
            </a:endParaRPr>
          </a:p>
        </p:txBody>
      </p:sp>
      <p:sp>
        <p:nvSpPr>
          <p:cNvPr id="4" name="Rectangle 2"/>
          <p:cNvSpPr txBox="1">
            <a:spLocks noChangeArrowheads="1"/>
          </p:cNvSpPr>
          <p:nvPr/>
        </p:nvSpPr>
        <p:spPr bwMode="auto">
          <a:xfrm>
            <a:off x="0" y="190500"/>
            <a:ext cx="9144000" cy="952500"/>
          </a:xfrm>
          <a:prstGeom prst="rect">
            <a:avLst/>
          </a:prstGeom>
          <a:ln>
            <a:miter lim="800000"/>
            <a:headEnd/>
            <a:tailEnd/>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2000 vs</a:t>
            </a:r>
            <a:r>
              <a:rPr kumimoji="0" lang="en-US" sz="2800" b="1" i="0" u="none" strike="noStrike" kern="1200" cap="none" spc="0" normalizeH="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2010</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dirty="0" smtClean="0">
                <a:ln w="6350">
                  <a:noFill/>
                </a:ln>
                <a:effectLst>
                  <a:outerShdw blurRad="114300" dist="101600" dir="2700000" algn="tl" rotWithShape="0">
                    <a:srgbClr val="000000">
                      <a:alpha val="40000"/>
                    </a:srgbClr>
                  </a:outerShdw>
                </a:effectLst>
                <a:latin typeface="+mj-lt"/>
                <a:ea typeface="+mj-ea"/>
                <a:cs typeface="+mj-cs"/>
              </a:rPr>
              <a:t>Homeownership Rates</a:t>
            </a:r>
            <a:r>
              <a:rPr kumimoji="0" lang="en-US" sz="2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p>
        </p:txBody>
      </p:sp>
      <p:sp>
        <p:nvSpPr>
          <p:cNvPr id="13" name="Slide Number Placeholder 12"/>
          <p:cNvSpPr>
            <a:spLocks noGrp="1"/>
          </p:cNvSpPr>
          <p:nvPr>
            <p:ph type="sldNum" sz="quarter" idx="12"/>
          </p:nvPr>
        </p:nvSpPr>
        <p:spPr/>
        <p:txBody>
          <a:bodyPr/>
          <a:lstStyle/>
          <a:p>
            <a:pPr>
              <a:defRPr/>
            </a:pPr>
            <a:fld id="{5432F292-1222-4088-BC06-A18D8E08E3DB}" type="slidenum">
              <a:rPr lang="en-US" smtClean="0"/>
              <a:pPr>
                <a:defRPr/>
              </a:pPr>
              <a:t>9</a:t>
            </a:fld>
            <a:endParaRPr lang="en-US" dirty="0"/>
          </a:p>
        </p:txBody>
      </p:sp>
      <p:pic>
        <p:nvPicPr>
          <p:cNvPr id="10" name="Picture 8"/>
          <p:cNvPicPr>
            <a:picLocks noChangeAspect="1" noChangeArrowheads="1"/>
          </p:cNvPicPr>
          <p:nvPr/>
        </p:nvPicPr>
        <p:blipFill>
          <a:blip r:embed="rId3"/>
          <a:srcRect/>
          <a:stretch>
            <a:fillRect/>
          </a:stretch>
        </p:blipFill>
        <p:spPr bwMode="auto">
          <a:xfrm>
            <a:off x="0" y="266700"/>
            <a:ext cx="1983157" cy="898525"/>
          </a:xfrm>
          <a:prstGeom prst="rect">
            <a:avLst/>
          </a:prstGeom>
          <a:ln>
            <a:noFill/>
          </a:ln>
          <a:effectLst>
            <a:outerShdw blurRad="292100" dist="139700" dir="2700000" algn="tl" rotWithShape="0">
              <a:srgbClr val="333333">
                <a:alpha val="65000"/>
              </a:srgbClr>
            </a:outerShdw>
          </a:effectLst>
        </p:spPr>
      </p:pic>
      <p:graphicFrame>
        <p:nvGraphicFramePr>
          <p:cNvPr id="9" name="Chart 8"/>
          <p:cNvGraphicFramePr/>
          <p:nvPr/>
        </p:nvGraphicFramePr>
        <p:xfrm>
          <a:off x="1752600" y="1419223"/>
          <a:ext cx="7391400" cy="429577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Mod">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antern">
      <a:fillStyleLst>
        <a:solidFill>
          <a:schemeClr val="phClr">
            <a:tint val="100000"/>
            <a:shade val="100000"/>
            <a:hueMod val="100000"/>
            <a:satMod val="100000"/>
          </a:schemeClr>
        </a:solidFill>
        <a:gradFill rotWithShape="1">
          <a:gsLst>
            <a:gs pos="0">
              <a:schemeClr val="phClr">
                <a:tint val="10000"/>
                <a:shade val="100000"/>
                <a:hueMod val="100000"/>
                <a:satMod val="100000"/>
              </a:schemeClr>
            </a:gs>
            <a:gs pos="10000">
              <a:schemeClr val="phClr">
                <a:tint val="30000"/>
                <a:shade val="100000"/>
                <a:hueMod val="100000"/>
                <a:satMod val="100000"/>
              </a:schemeClr>
            </a:gs>
            <a:gs pos="30000">
              <a:schemeClr val="phClr">
                <a:tint val="80000"/>
                <a:shade val="100000"/>
                <a:hueMod val="100000"/>
                <a:satMod val="100000"/>
              </a:schemeClr>
            </a:gs>
            <a:gs pos="100000">
              <a:schemeClr val="phClr">
                <a:tint val="100000"/>
                <a:shade val="100000"/>
                <a:hueMod val="100000"/>
                <a:satMod val="100000"/>
              </a:schemeClr>
            </a:gs>
          </a:gsLst>
          <a:path path="circle">
            <a:fillToRect r="100000" b="100000"/>
          </a:path>
        </a:gradFill>
        <a:gradFill rotWithShape="1">
          <a:gsLst>
            <a:gs pos="0">
              <a:schemeClr val="phClr">
                <a:tint val="90000"/>
                <a:shade val="100000"/>
                <a:hueMod val="100000"/>
                <a:satMod val="100000"/>
              </a:schemeClr>
            </a:gs>
            <a:gs pos="10000">
              <a:schemeClr val="phClr">
                <a:tint val="90000"/>
                <a:shade val="80000"/>
                <a:hueMod val="100000"/>
                <a:satMod val="100000"/>
              </a:schemeClr>
            </a:gs>
            <a:gs pos="30000">
              <a:schemeClr val="phClr">
                <a:tint val="100000"/>
                <a:shade val="50000"/>
                <a:hueMod val="100000"/>
                <a:satMod val="100000"/>
              </a:schemeClr>
            </a:gs>
            <a:gs pos="100000">
              <a:schemeClr val="phClr">
                <a:tint val="100000"/>
                <a:shade val="20000"/>
                <a:hueMod val="100000"/>
                <a:satMod val="100000"/>
              </a:schemeClr>
            </a:gs>
          </a:gsLst>
          <a:path path="circle">
            <a:fillToRect r="100000" b="100000"/>
          </a:path>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lightRig rig="chilly" dir="tl">
              <a:rot lat="0" lon="0" rev="2700000"/>
            </a:lightRig>
          </a:scene3d>
          <a:sp3d prstMaterial="matte">
            <a:bevelT/>
            <a:contourClr>
              <a:schemeClr val="bg2">
                <a:tint val="10000"/>
              </a:schemeClr>
            </a:contourClr>
          </a:sp3d>
        </a:effectStyle>
        <a:effectStyle>
          <a:effectLst>
            <a:glow>
              <a:schemeClr val="phClr">
                <a:tint val="100000"/>
                <a:shade val="100000"/>
                <a:hueMod val="100000"/>
                <a:satMod val="100000"/>
              </a:schemeClr>
            </a:glow>
          </a:effectLst>
          <a:scene3d>
            <a:camera prst="orthographicFront"/>
            <a:lightRig rig="twoPt" dir="t">
              <a:rot lat="0" lon="0" rev="8100000"/>
            </a:lightRig>
          </a:scene3d>
          <a:sp3d prstMaterial="matte">
            <a:bevelT/>
            <a:bevelB w="0" h="0"/>
            <a:extrusionClr>
              <a:schemeClr val="bg1"/>
            </a:extrusionClr>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antern">
    <a:fillStyleLst>
      <a:solidFill>
        <a:schemeClr val="phClr">
          <a:tint val="100000"/>
          <a:shade val="100000"/>
          <a:hueMod val="100000"/>
          <a:satMod val="100000"/>
        </a:schemeClr>
      </a:solidFill>
      <a:gradFill rotWithShape="1">
        <a:gsLst>
          <a:gs pos="0">
            <a:schemeClr val="phClr">
              <a:tint val="10000"/>
              <a:shade val="100000"/>
              <a:hueMod val="100000"/>
              <a:satMod val="100000"/>
            </a:schemeClr>
          </a:gs>
          <a:gs pos="10000">
            <a:schemeClr val="phClr">
              <a:tint val="30000"/>
              <a:shade val="100000"/>
              <a:hueMod val="100000"/>
              <a:satMod val="100000"/>
            </a:schemeClr>
          </a:gs>
          <a:gs pos="30000">
            <a:schemeClr val="phClr">
              <a:tint val="80000"/>
              <a:shade val="100000"/>
              <a:hueMod val="100000"/>
              <a:satMod val="100000"/>
            </a:schemeClr>
          </a:gs>
          <a:gs pos="100000">
            <a:schemeClr val="phClr">
              <a:tint val="100000"/>
              <a:shade val="100000"/>
              <a:hueMod val="100000"/>
              <a:satMod val="100000"/>
            </a:schemeClr>
          </a:gs>
        </a:gsLst>
        <a:path path="circle">
          <a:fillToRect r="100000" b="100000"/>
        </a:path>
      </a:gradFill>
      <a:gradFill rotWithShape="1">
        <a:gsLst>
          <a:gs pos="0">
            <a:schemeClr val="phClr">
              <a:tint val="90000"/>
              <a:shade val="100000"/>
              <a:hueMod val="100000"/>
              <a:satMod val="100000"/>
            </a:schemeClr>
          </a:gs>
          <a:gs pos="10000">
            <a:schemeClr val="phClr">
              <a:tint val="90000"/>
              <a:shade val="80000"/>
              <a:hueMod val="100000"/>
              <a:satMod val="100000"/>
            </a:schemeClr>
          </a:gs>
          <a:gs pos="30000">
            <a:schemeClr val="phClr">
              <a:tint val="100000"/>
              <a:shade val="50000"/>
              <a:hueMod val="100000"/>
              <a:satMod val="100000"/>
            </a:schemeClr>
          </a:gs>
          <a:gs pos="100000">
            <a:schemeClr val="phClr">
              <a:tint val="100000"/>
              <a:shade val="20000"/>
              <a:hueMod val="100000"/>
              <a:satMod val="100000"/>
            </a:schemeClr>
          </a:gs>
        </a:gsLst>
        <a:path path="circle">
          <a:fillToRect r="100000" b="100000"/>
        </a:path>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lightRig rig="chilly" dir="tl">
            <a:rot lat="0" lon="0" rev="2700000"/>
          </a:lightRig>
        </a:scene3d>
        <a:sp3d prstMaterial="matte">
          <a:bevelT/>
          <a:contourClr>
            <a:schemeClr val="bg2">
              <a:tint val="10000"/>
            </a:schemeClr>
          </a:contourClr>
        </a:sp3d>
      </a:effectStyle>
      <a:effectStyle>
        <a:effectLst>
          <a:glow>
            <a:schemeClr val="phClr">
              <a:tint val="100000"/>
              <a:shade val="100000"/>
              <a:hueMod val="100000"/>
              <a:satMod val="100000"/>
            </a:schemeClr>
          </a:glow>
        </a:effectLst>
        <a:scene3d>
          <a:camera prst="orthographicFront"/>
          <a:lightRig rig="twoPt" dir="t">
            <a:rot lat="0" lon="0" rev="8100000"/>
          </a:lightRig>
        </a:scene3d>
        <a:sp3d prstMaterial="matte">
          <a:bevelT/>
          <a:bevelB w="0" h="0"/>
          <a:extrusionClr>
            <a:schemeClr val="bg1"/>
          </a:extrusionClr>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Mod</Template>
  <TotalTime>11617</TotalTime>
  <Words>3607</Words>
  <Application>Microsoft Office PowerPoint</Application>
  <PresentationFormat>On-screen Show (16:10)</PresentationFormat>
  <Paragraphs>617</Paragraphs>
  <Slides>63</Slides>
  <Notes>27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Mod</vt:lpstr>
      <vt:lpstr>      Mortgage Credit Certificate    Loan Officer    Certification Training </vt:lpstr>
      <vt:lpstr>AGENDA </vt:lpstr>
      <vt:lpstr>Slide 3</vt:lpstr>
      <vt:lpstr>Slide 4</vt:lpstr>
      <vt:lpstr>Slide 5</vt:lpstr>
      <vt:lpstr>Slide 6</vt:lpstr>
      <vt:lpstr>Slide 7</vt:lpstr>
      <vt:lpstr>Slide 8</vt:lpstr>
      <vt:lpstr>Slide 9</vt:lpstr>
      <vt:lpstr>Slide 10</vt:lpstr>
      <vt:lpstr>Household Income By  Race and Ethnicity</vt:lpstr>
      <vt:lpstr>Slide 12</vt:lpstr>
      <vt:lpstr>MCC Round 1</vt:lpstr>
      <vt:lpstr>MCCs issued by MFI</vt:lpstr>
      <vt:lpstr>Over 60% of the MCC Recipients were between the ages of 25-34</vt:lpstr>
      <vt:lpstr>MCCs issued by Household Size</vt:lpstr>
      <vt:lpstr>Slide 17</vt:lpstr>
      <vt:lpstr>Slide 18</vt:lpstr>
      <vt:lpstr>Slide 19</vt:lpstr>
      <vt:lpstr>Slide 20</vt:lpstr>
      <vt:lpstr>MCC Underwriting Guidelines</vt:lpstr>
      <vt:lpstr>Slide 22</vt:lpstr>
      <vt:lpstr>Slide 23</vt:lpstr>
      <vt:lpstr>Slide 24</vt:lpstr>
      <vt:lpstr>Slide 25</vt:lpstr>
      <vt:lpstr>Slide 26</vt:lpstr>
      <vt:lpstr>Maximum Allowable Fees</vt:lpstr>
      <vt:lpstr>Slide 28</vt:lpstr>
      <vt:lpstr>Slide 29</vt:lpstr>
      <vt:lpstr>Slide 30</vt:lpstr>
      <vt:lpstr>Slide 31</vt:lpstr>
      <vt:lpstr>Processing the MCC</vt:lpstr>
      <vt:lpstr>When to Consider the MCC  </vt:lpstr>
      <vt:lpstr> Talking to Homebuyers  about the MCC  </vt:lpstr>
      <vt:lpstr>Before Submitting an MCC Application  </vt:lpstr>
      <vt:lpstr>Slide 36</vt:lpstr>
      <vt:lpstr>Reasons for Doing  the MCC Comparison  </vt:lpstr>
      <vt:lpstr>Slide 38</vt:lpstr>
      <vt:lpstr>      MCC Comparison Worksheet </vt:lpstr>
      <vt:lpstr>      MCC Comparison Worksheet </vt:lpstr>
      <vt:lpstr> Initial Document Submission </vt:lpstr>
      <vt:lpstr>Application Review</vt:lpstr>
      <vt:lpstr> Closing and Issuance of the MCC </vt:lpstr>
      <vt:lpstr>Slide 44</vt:lpstr>
      <vt:lpstr> Closing and Issuance  of the MCC </vt:lpstr>
      <vt:lpstr>Additional Closing Documents</vt:lpstr>
      <vt:lpstr>MCC Marketing Plan </vt:lpstr>
      <vt:lpstr>Slide 48</vt:lpstr>
      <vt:lpstr>Affirmative Marketing</vt:lpstr>
      <vt:lpstr>Loan Officer Marketing Plan</vt:lpstr>
      <vt:lpstr>Developing A Marketing Plan  for the MCC</vt:lpstr>
      <vt:lpstr>Self Assessment</vt:lpstr>
      <vt:lpstr>Marketing Plan Template</vt:lpstr>
      <vt:lpstr> Make sure your goals are…</vt:lpstr>
      <vt:lpstr>Target Market</vt:lpstr>
      <vt:lpstr>Target Market</vt:lpstr>
      <vt:lpstr>Community Connection</vt:lpstr>
      <vt:lpstr>Developing Your Marketing Strategies</vt:lpstr>
      <vt:lpstr>Marketing Goals Examples</vt:lpstr>
      <vt:lpstr>Taking Action</vt:lpstr>
      <vt:lpstr> Next Steps</vt:lpstr>
      <vt:lpstr>MCC Staff  Contact Information</vt:lpstr>
      <vt:lpstr>MCC Loan Officer Training</vt:lpstr>
    </vt:vector>
  </TitlesOfParts>
  <Company>Portland Development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Broker Training</dc:title>
  <dc:creator>hendricksa</dc:creator>
  <cp:lastModifiedBy>Van Bockel, Dory</cp:lastModifiedBy>
  <cp:revision>1618</cp:revision>
  <dcterms:created xsi:type="dcterms:W3CDTF">2009-04-14T16:35:17Z</dcterms:created>
  <dcterms:modified xsi:type="dcterms:W3CDTF">2012-02-16T00:37:38Z</dcterms:modified>
</cp:coreProperties>
</file>